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300" r:id="rId2"/>
    <p:sldId id="301" r:id="rId3"/>
    <p:sldId id="308" r:id="rId4"/>
    <p:sldId id="311" r:id="rId5"/>
    <p:sldId id="315" r:id="rId6"/>
    <p:sldId id="316" r:id="rId7"/>
    <p:sldId id="310" r:id="rId8"/>
    <p:sldId id="309" r:id="rId9"/>
    <p:sldId id="317" r:id="rId10"/>
    <p:sldId id="312" r:id="rId11"/>
    <p:sldId id="313" r:id="rId12"/>
    <p:sldId id="314" r:id="rId13"/>
    <p:sldId id="318" r:id="rId14"/>
    <p:sldId id="2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Reghintovschi" initials="ER" lastIdx="1" clrIdx="0">
    <p:extLst/>
  </p:cmAuthor>
  <p:cmAuthor id="2" name="Elena Reghintovschi" initials="ER [2]" lastIdx="1" clrIdx="1">
    <p:extLst/>
  </p:cmAuthor>
  <p:cmAuthor id="3" name="Elena Reghintovschi" initials="ER [2] [2]" lastIdx="1" clrIdx="2">
    <p:extLst/>
  </p:cmAuthor>
  <p:cmAuthor id="4" name="Elena Reghintovschi" initials="ER [3]"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D97"/>
    <a:srgbClr val="90C14E"/>
    <a:srgbClr val="41AD53"/>
    <a:srgbClr val="A35B28"/>
    <a:srgbClr val="CF785E"/>
    <a:srgbClr val="A7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6"/>
    <p:restoredTop sz="90213" autoAdjust="0"/>
  </p:normalViewPr>
  <p:slideViewPr>
    <p:cSldViewPr snapToGrid="0" snapToObjects="1">
      <p:cViewPr>
        <p:scale>
          <a:sx n="106" d="100"/>
          <a:sy n="106" d="100"/>
        </p:scale>
        <p:origin x="942" y="37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svg"/><Relationship Id="rId1" Type="http://schemas.openxmlformats.org/officeDocument/2006/relationships/image" Target="../media/image31.png"/><Relationship Id="rId6" Type="http://schemas.openxmlformats.org/officeDocument/2006/relationships/image" Target="../media/image21.svg"/><Relationship Id="rId5" Type="http://schemas.openxmlformats.org/officeDocument/2006/relationships/image" Target="../media/image33.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svg"/><Relationship Id="rId1" Type="http://schemas.openxmlformats.org/officeDocument/2006/relationships/image" Target="../media/image31.png"/><Relationship Id="rId6" Type="http://schemas.openxmlformats.org/officeDocument/2006/relationships/image" Target="../media/image21.svg"/><Relationship Id="rId5" Type="http://schemas.openxmlformats.org/officeDocument/2006/relationships/image" Target="../media/image33.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DEE6D2-AFC8-F84F-9FD9-B729B322B306}" type="doc">
      <dgm:prSet loTypeId="urn:microsoft.com/office/officeart/2005/8/layout/hList7" loCatId="" qsTypeId="urn:microsoft.com/office/officeart/2005/8/quickstyle/simple1" qsCatId="simple" csTypeId="urn:microsoft.com/office/officeart/2005/8/colors/colorful5" csCatId="colorful" phldr="1"/>
      <dgm:spPr/>
    </dgm:pt>
    <dgm:pt modelId="{ACE8A608-C774-EB4B-B994-374FC124BA54}">
      <dgm:prSet phldrT="[Texto]"/>
      <dgm:spPr>
        <a:solidFill>
          <a:srgbClr val="41AD53"/>
        </a:solidFill>
      </dgm:spPr>
      <dgm:t>
        <a:bodyPr/>
        <a:lstStyle/>
        <a:p>
          <a:r>
            <a:rPr lang="en-GB" dirty="0"/>
            <a:t>The Regional Observatories </a:t>
          </a:r>
          <a:endParaRPr lang="pt-PT" dirty="0"/>
        </a:p>
      </dgm:t>
    </dgm:pt>
    <dgm:pt modelId="{85854086-F956-194A-B81C-B709ADF46D52}" type="parTrans" cxnId="{376D12CC-62F3-4046-BFD2-0F40421C2854}">
      <dgm:prSet/>
      <dgm:spPr/>
      <dgm:t>
        <a:bodyPr/>
        <a:lstStyle/>
        <a:p>
          <a:endParaRPr lang="pt-PT"/>
        </a:p>
      </dgm:t>
    </dgm:pt>
    <dgm:pt modelId="{D2F7F294-5C02-D944-B495-C1097DF7CDC4}" type="sibTrans" cxnId="{376D12CC-62F3-4046-BFD2-0F40421C2854}">
      <dgm:prSet/>
      <dgm:spPr/>
      <dgm:t>
        <a:bodyPr/>
        <a:lstStyle/>
        <a:p>
          <a:endParaRPr lang="pt-PT"/>
        </a:p>
      </dgm:t>
    </dgm:pt>
    <dgm:pt modelId="{8880DC27-B47A-1A4C-92CC-0F19D584762C}">
      <dgm:prSet phldrT="[Texto]"/>
      <dgm:spPr>
        <a:solidFill>
          <a:srgbClr val="679D97"/>
        </a:solidFill>
      </dgm:spPr>
      <dgm:t>
        <a:bodyPr/>
        <a:lstStyle/>
        <a:p>
          <a:r>
            <a:rPr lang="en-GB" dirty="0"/>
            <a:t>The Reference Information Systems</a:t>
          </a:r>
          <a:endParaRPr lang="pt-PT" dirty="0"/>
        </a:p>
      </dgm:t>
    </dgm:pt>
    <dgm:pt modelId="{467E5EE9-2EBA-F74D-ACC3-C31C5B6838D0}" type="parTrans" cxnId="{6020FD77-7996-D146-B8A4-4979808D8A2C}">
      <dgm:prSet/>
      <dgm:spPr/>
      <dgm:t>
        <a:bodyPr/>
        <a:lstStyle/>
        <a:p>
          <a:endParaRPr lang="pt-PT"/>
        </a:p>
      </dgm:t>
    </dgm:pt>
    <dgm:pt modelId="{453E45BF-770B-9449-8EA6-0C1068277732}" type="sibTrans" cxnId="{6020FD77-7996-D146-B8A4-4979808D8A2C}">
      <dgm:prSet/>
      <dgm:spPr/>
      <dgm:t>
        <a:bodyPr/>
        <a:lstStyle/>
        <a:p>
          <a:endParaRPr lang="pt-PT"/>
        </a:p>
      </dgm:t>
    </dgm:pt>
    <dgm:pt modelId="{BE7AE570-A1FD-DA4A-BDA8-C4222DCABD6D}">
      <dgm:prSet phldrT="[Texto]"/>
      <dgm:spPr>
        <a:solidFill>
          <a:srgbClr val="A7D1E6"/>
        </a:solidFill>
      </dgm:spPr>
      <dgm:t>
        <a:bodyPr/>
        <a:lstStyle/>
        <a:p>
          <a:r>
            <a:rPr lang="en-GB" dirty="0"/>
            <a:t>The Action </a:t>
          </a:r>
          <a:r>
            <a:rPr lang="en-GB" dirty="0" smtClean="0"/>
            <a:t>Component</a:t>
          </a:r>
          <a:endParaRPr lang="pt-PT" dirty="0"/>
        </a:p>
      </dgm:t>
    </dgm:pt>
    <dgm:pt modelId="{B8845193-24CC-5143-8880-AE575A9CF1B8}" type="parTrans" cxnId="{BE4D3B16-B59D-CE4F-8F56-227DD1740C45}">
      <dgm:prSet/>
      <dgm:spPr/>
      <dgm:t>
        <a:bodyPr/>
        <a:lstStyle/>
        <a:p>
          <a:endParaRPr lang="pt-PT"/>
        </a:p>
      </dgm:t>
    </dgm:pt>
    <dgm:pt modelId="{2876CF47-B0B3-D048-82F5-96F4B41C1BF8}" type="sibTrans" cxnId="{BE4D3B16-B59D-CE4F-8F56-227DD1740C45}">
      <dgm:prSet/>
      <dgm:spPr/>
      <dgm:t>
        <a:bodyPr/>
        <a:lstStyle/>
        <a:p>
          <a:endParaRPr lang="pt-PT"/>
        </a:p>
      </dgm:t>
    </dgm:pt>
    <dgm:pt modelId="{32A04715-A9CC-0345-BD74-A19B17A25933}" type="pres">
      <dgm:prSet presAssocID="{9BDEE6D2-AFC8-F84F-9FD9-B729B322B306}" presName="Name0" presStyleCnt="0">
        <dgm:presLayoutVars>
          <dgm:dir/>
          <dgm:resizeHandles val="exact"/>
        </dgm:presLayoutVars>
      </dgm:prSet>
      <dgm:spPr/>
    </dgm:pt>
    <dgm:pt modelId="{EA0CB13A-BBAC-AD4D-922A-5F374F9FE9A5}" type="pres">
      <dgm:prSet presAssocID="{9BDEE6D2-AFC8-F84F-9FD9-B729B322B306}" presName="fgShape" presStyleLbl="fgShp" presStyleIdx="0" presStyleCnt="1" custScaleY="143976" custLinFactNeighborX="0" custLinFactNeighborY="48190"/>
      <dgm:spPr>
        <a:solidFill>
          <a:srgbClr val="A35B28"/>
        </a:solidFill>
        <a:ln>
          <a:solidFill>
            <a:srgbClr val="A35B28"/>
          </a:solidFill>
        </a:ln>
      </dgm:spPr>
    </dgm:pt>
    <dgm:pt modelId="{31A01BF7-01CD-7A40-AB1F-FB3CF890F58C}" type="pres">
      <dgm:prSet presAssocID="{9BDEE6D2-AFC8-F84F-9FD9-B729B322B306}" presName="linComp" presStyleCnt="0"/>
      <dgm:spPr/>
    </dgm:pt>
    <dgm:pt modelId="{8E0EFC86-71E0-6D48-8883-D8B40C40D8C6}" type="pres">
      <dgm:prSet presAssocID="{ACE8A608-C774-EB4B-B994-374FC124BA54}" presName="compNode" presStyleCnt="0"/>
      <dgm:spPr/>
    </dgm:pt>
    <dgm:pt modelId="{C557A761-3E89-7A47-A245-376722DF51CD}" type="pres">
      <dgm:prSet presAssocID="{ACE8A608-C774-EB4B-B994-374FC124BA54}" presName="bkgdShape" presStyleLbl="node1" presStyleIdx="0" presStyleCnt="3" custLinFactNeighborX="-64" custLinFactNeighborY="-1349"/>
      <dgm:spPr/>
      <dgm:t>
        <a:bodyPr/>
        <a:lstStyle/>
        <a:p>
          <a:endParaRPr lang="en-US"/>
        </a:p>
      </dgm:t>
    </dgm:pt>
    <dgm:pt modelId="{D5861A84-8851-B345-979A-AFC4AE747592}" type="pres">
      <dgm:prSet presAssocID="{ACE8A608-C774-EB4B-B994-374FC124BA54}" presName="nodeTx" presStyleLbl="node1" presStyleIdx="0" presStyleCnt="3">
        <dgm:presLayoutVars>
          <dgm:bulletEnabled val="1"/>
        </dgm:presLayoutVars>
      </dgm:prSet>
      <dgm:spPr/>
      <dgm:t>
        <a:bodyPr/>
        <a:lstStyle/>
        <a:p>
          <a:endParaRPr lang="en-US"/>
        </a:p>
      </dgm:t>
    </dgm:pt>
    <dgm:pt modelId="{0A83756D-DD29-C14D-AC6D-A7191D651447}" type="pres">
      <dgm:prSet presAssocID="{ACE8A608-C774-EB4B-B994-374FC124BA54}" presName="invisiNode" presStyleLbl="node1" presStyleIdx="0" presStyleCnt="3"/>
      <dgm:spPr/>
    </dgm:pt>
    <dgm:pt modelId="{DAD91C1C-B86B-B844-A542-854EF15D74FC}" type="pres">
      <dgm:prSet presAssocID="{ACE8A608-C774-EB4B-B994-374FC124BA5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38100">
          <a:solidFill>
            <a:schemeClr val="bg1"/>
          </a:solidFill>
        </a:ln>
      </dgm:spPr>
    </dgm:pt>
    <dgm:pt modelId="{EFFFAF92-3917-0A40-83E5-77B58FDACC6C}" type="pres">
      <dgm:prSet presAssocID="{D2F7F294-5C02-D944-B495-C1097DF7CDC4}" presName="sibTrans" presStyleLbl="sibTrans2D1" presStyleIdx="0" presStyleCnt="0"/>
      <dgm:spPr/>
      <dgm:t>
        <a:bodyPr/>
        <a:lstStyle/>
        <a:p>
          <a:endParaRPr lang="en-US"/>
        </a:p>
      </dgm:t>
    </dgm:pt>
    <dgm:pt modelId="{6264F53F-137B-F641-9E49-D33E533479C8}" type="pres">
      <dgm:prSet presAssocID="{8880DC27-B47A-1A4C-92CC-0F19D584762C}" presName="compNode" presStyleCnt="0"/>
      <dgm:spPr/>
    </dgm:pt>
    <dgm:pt modelId="{70D3401E-F53C-1641-AD81-7715EAAE59E3}" type="pres">
      <dgm:prSet presAssocID="{8880DC27-B47A-1A4C-92CC-0F19D584762C}" presName="bkgdShape" presStyleLbl="node1" presStyleIdx="1" presStyleCnt="3"/>
      <dgm:spPr/>
      <dgm:t>
        <a:bodyPr/>
        <a:lstStyle/>
        <a:p>
          <a:endParaRPr lang="en-US"/>
        </a:p>
      </dgm:t>
    </dgm:pt>
    <dgm:pt modelId="{8B18102B-DE1D-DA46-BE99-6799BB9A5C48}" type="pres">
      <dgm:prSet presAssocID="{8880DC27-B47A-1A4C-92CC-0F19D584762C}" presName="nodeTx" presStyleLbl="node1" presStyleIdx="1" presStyleCnt="3">
        <dgm:presLayoutVars>
          <dgm:bulletEnabled val="1"/>
        </dgm:presLayoutVars>
      </dgm:prSet>
      <dgm:spPr/>
      <dgm:t>
        <a:bodyPr/>
        <a:lstStyle/>
        <a:p>
          <a:endParaRPr lang="en-US"/>
        </a:p>
      </dgm:t>
    </dgm:pt>
    <dgm:pt modelId="{ACE27B45-AF51-734C-AFC0-E77252C94043}" type="pres">
      <dgm:prSet presAssocID="{8880DC27-B47A-1A4C-92CC-0F19D584762C}" presName="invisiNode" presStyleLbl="node1" presStyleIdx="1" presStyleCnt="3"/>
      <dgm:spPr/>
    </dgm:pt>
    <dgm:pt modelId="{DE7F1DCD-69E1-4844-AF16-AD574F0557A2}" type="pres">
      <dgm:prSet presAssocID="{8880DC27-B47A-1A4C-92CC-0F19D584762C}" presName="imagNode" presStyleLbl="fgImgPlace1" presStyleIdx="1" presStyleCnt="3" custScaleX="114345" custScaleY="111142"/>
      <dgm:spPr>
        <a:blipFill rotWithShape="1">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38100">
          <a:solidFill>
            <a:schemeClr val="bg1"/>
          </a:solidFill>
        </a:ln>
      </dgm:spPr>
    </dgm:pt>
    <dgm:pt modelId="{52C88ACB-24CA-0A49-9C34-8352937B90CD}" type="pres">
      <dgm:prSet presAssocID="{453E45BF-770B-9449-8EA6-0C1068277732}" presName="sibTrans" presStyleLbl="sibTrans2D1" presStyleIdx="0" presStyleCnt="0"/>
      <dgm:spPr/>
      <dgm:t>
        <a:bodyPr/>
        <a:lstStyle/>
        <a:p>
          <a:endParaRPr lang="en-US"/>
        </a:p>
      </dgm:t>
    </dgm:pt>
    <dgm:pt modelId="{7ABA7000-4925-4A44-A2B5-5F23A9B4CBE5}" type="pres">
      <dgm:prSet presAssocID="{BE7AE570-A1FD-DA4A-BDA8-C4222DCABD6D}" presName="compNode" presStyleCnt="0"/>
      <dgm:spPr/>
    </dgm:pt>
    <dgm:pt modelId="{7B0DC832-2E79-6E48-9DF8-6A13D77DC570}" type="pres">
      <dgm:prSet presAssocID="{BE7AE570-A1FD-DA4A-BDA8-C4222DCABD6D}" presName="bkgdShape" presStyleLbl="node1" presStyleIdx="2" presStyleCnt="3"/>
      <dgm:spPr/>
      <dgm:t>
        <a:bodyPr/>
        <a:lstStyle/>
        <a:p>
          <a:endParaRPr lang="en-US"/>
        </a:p>
      </dgm:t>
    </dgm:pt>
    <dgm:pt modelId="{CD75CC81-D272-D94C-B7A4-18775C2B22C9}" type="pres">
      <dgm:prSet presAssocID="{BE7AE570-A1FD-DA4A-BDA8-C4222DCABD6D}" presName="nodeTx" presStyleLbl="node1" presStyleIdx="2" presStyleCnt="3">
        <dgm:presLayoutVars>
          <dgm:bulletEnabled val="1"/>
        </dgm:presLayoutVars>
      </dgm:prSet>
      <dgm:spPr/>
      <dgm:t>
        <a:bodyPr/>
        <a:lstStyle/>
        <a:p>
          <a:endParaRPr lang="en-US"/>
        </a:p>
      </dgm:t>
    </dgm:pt>
    <dgm:pt modelId="{002B1C20-173A-3740-8CB1-FEA758FA0C65}" type="pres">
      <dgm:prSet presAssocID="{BE7AE570-A1FD-DA4A-BDA8-C4222DCABD6D}" presName="invisiNode" presStyleLbl="node1" presStyleIdx="2" presStyleCnt="3"/>
      <dgm:spPr/>
    </dgm:pt>
    <dgm:pt modelId="{265EF4F2-377F-6444-8A32-78C361AEA31F}" type="pres">
      <dgm:prSet presAssocID="{BE7AE570-A1FD-DA4A-BDA8-C4222DCABD6D}"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38100">
          <a:solidFill>
            <a:schemeClr val="bg1"/>
          </a:solidFill>
        </a:ln>
      </dgm:spPr>
    </dgm:pt>
  </dgm:ptLst>
  <dgm:cxnLst>
    <dgm:cxn modelId="{42D44A15-6B47-3643-9EEF-3F3B5EB1F6E7}" type="presOf" srcId="{BE7AE570-A1FD-DA4A-BDA8-C4222DCABD6D}" destId="{CD75CC81-D272-D94C-B7A4-18775C2B22C9}" srcOrd="1" destOrd="0" presId="urn:microsoft.com/office/officeart/2005/8/layout/hList7"/>
    <dgm:cxn modelId="{556827CE-7C59-1747-BEBA-FBB93B7009C5}" type="presOf" srcId="{ACE8A608-C774-EB4B-B994-374FC124BA54}" destId="{C557A761-3E89-7A47-A245-376722DF51CD}" srcOrd="0" destOrd="0" presId="urn:microsoft.com/office/officeart/2005/8/layout/hList7"/>
    <dgm:cxn modelId="{E3E807A6-5954-4C4C-8043-495CAC10A2E5}" type="presOf" srcId="{453E45BF-770B-9449-8EA6-0C1068277732}" destId="{52C88ACB-24CA-0A49-9C34-8352937B90CD}" srcOrd="0" destOrd="0" presId="urn:microsoft.com/office/officeart/2005/8/layout/hList7"/>
    <dgm:cxn modelId="{D49CC0B9-CC5B-6449-BBEC-1D0905DD4ABB}" type="presOf" srcId="{9BDEE6D2-AFC8-F84F-9FD9-B729B322B306}" destId="{32A04715-A9CC-0345-BD74-A19B17A25933}" srcOrd="0" destOrd="0" presId="urn:microsoft.com/office/officeart/2005/8/layout/hList7"/>
    <dgm:cxn modelId="{A3BFA694-9A48-7649-8A28-A10E4E2B0832}" type="presOf" srcId="{8880DC27-B47A-1A4C-92CC-0F19D584762C}" destId="{8B18102B-DE1D-DA46-BE99-6799BB9A5C48}" srcOrd="1" destOrd="0" presId="urn:microsoft.com/office/officeart/2005/8/layout/hList7"/>
    <dgm:cxn modelId="{4DF3191C-BEEF-A742-BCAA-18B02ECE9BCB}" type="presOf" srcId="{8880DC27-B47A-1A4C-92CC-0F19D584762C}" destId="{70D3401E-F53C-1641-AD81-7715EAAE59E3}" srcOrd="0" destOrd="0" presId="urn:microsoft.com/office/officeart/2005/8/layout/hList7"/>
    <dgm:cxn modelId="{582121A9-213F-E648-AAE6-4C21BB4805D1}" type="presOf" srcId="{BE7AE570-A1FD-DA4A-BDA8-C4222DCABD6D}" destId="{7B0DC832-2E79-6E48-9DF8-6A13D77DC570}" srcOrd="0" destOrd="0" presId="urn:microsoft.com/office/officeart/2005/8/layout/hList7"/>
    <dgm:cxn modelId="{BE4D3B16-B59D-CE4F-8F56-227DD1740C45}" srcId="{9BDEE6D2-AFC8-F84F-9FD9-B729B322B306}" destId="{BE7AE570-A1FD-DA4A-BDA8-C4222DCABD6D}" srcOrd="2" destOrd="0" parTransId="{B8845193-24CC-5143-8880-AE575A9CF1B8}" sibTransId="{2876CF47-B0B3-D048-82F5-96F4B41C1BF8}"/>
    <dgm:cxn modelId="{47548A7B-ED13-0B47-8B42-A5476CBCDD31}" type="presOf" srcId="{D2F7F294-5C02-D944-B495-C1097DF7CDC4}" destId="{EFFFAF92-3917-0A40-83E5-77B58FDACC6C}" srcOrd="0" destOrd="0" presId="urn:microsoft.com/office/officeart/2005/8/layout/hList7"/>
    <dgm:cxn modelId="{6020FD77-7996-D146-B8A4-4979808D8A2C}" srcId="{9BDEE6D2-AFC8-F84F-9FD9-B729B322B306}" destId="{8880DC27-B47A-1A4C-92CC-0F19D584762C}" srcOrd="1" destOrd="0" parTransId="{467E5EE9-2EBA-F74D-ACC3-C31C5B6838D0}" sibTransId="{453E45BF-770B-9449-8EA6-0C1068277732}"/>
    <dgm:cxn modelId="{A8EB85D4-9A6D-104E-8DFC-25A06F1A0137}" type="presOf" srcId="{ACE8A608-C774-EB4B-B994-374FC124BA54}" destId="{D5861A84-8851-B345-979A-AFC4AE747592}" srcOrd="1" destOrd="0" presId="urn:microsoft.com/office/officeart/2005/8/layout/hList7"/>
    <dgm:cxn modelId="{376D12CC-62F3-4046-BFD2-0F40421C2854}" srcId="{9BDEE6D2-AFC8-F84F-9FD9-B729B322B306}" destId="{ACE8A608-C774-EB4B-B994-374FC124BA54}" srcOrd="0" destOrd="0" parTransId="{85854086-F956-194A-B81C-B709ADF46D52}" sibTransId="{D2F7F294-5C02-D944-B495-C1097DF7CDC4}"/>
    <dgm:cxn modelId="{7AF980B0-487C-6440-9071-605FEF3F6AEA}" type="presParOf" srcId="{32A04715-A9CC-0345-BD74-A19B17A25933}" destId="{EA0CB13A-BBAC-AD4D-922A-5F374F9FE9A5}" srcOrd="0" destOrd="0" presId="urn:microsoft.com/office/officeart/2005/8/layout/hList7"/>
    <dgm:cxn modelId="{4249BA71-966A-1543-A135-1BE668AD16C1}" type="presParOf" srcId="{32A04715-A9CC-0345-BD74-A19B17A25933}" destId="{31A01BF7-01CD-7A40-AB1F-FB3CF890F58C}" srcOrd="1" destOrd="0" presId="urn:microsoft.com/office/officeart/2005/8/layout/hList7"/>
    <dgm:cxn modelId="{788AABB0-9843-3C4A-9FAB-19DD8179038E}" type="presParOf" srcId="{31A01BF7-01CD-7A40-AB1F-FB3CF890F58C}" destId="{8E0EFC86-71E0-6D48-8883-D8B40C40D8C6}" srcOrd="0" destOrd="0" presId="urn:microsoft.com/office/officeart/2005/8/layout/hList7"/>
    <dgm:cxn modelId="{7BA0889A-7372-F546-BE00-6CD00A3A4A53}" type="presParOf" srcId="{8E0EFC86-71E0-6D48-8883-D8B40C40D8C6}" destId="{C557A761-3E89-7A47-A245-376722DF51CD}" srcOrd="0" destOrd="0" presId="urn:microsoft.com/office/officeart/2005/8/layout/hList7"/>
    <dgm:cxn modelId="{369058AB-033C-E244-9487-BBFD2A62C9BE}" type="presParOf" srcId="{8E0EFC86-71E0-6D48-8883-D8B40C40D8C6}" destId="{D5861A84-8851-B345-979A-AFC4AE747592}" srcOrd="1" destOrd="0" presId="urn:microsoft.com/office/officeart/2005/8/layout/hList7"/>
    <dgm:cxn modelId="{D15AD223-F03D-BD43-B9A0-CA634DBE339C}" type="presParOf" srcId="{8E0EFC86-71E0-6D48-8883-D8B40C40D8C6}" destId="{0A83756D-DD29-C14D-AC6D-A7191D651447}" srcOrd="2" destOrd="0" presId="urn:microsoft.com/office/officeart/2005/8/layout/hList7"/>
    <dgm:cxn modelId="{01476765-2A61-404A-AEF0-2716DA2B39B2}" type="presParOf" srcId="{8E0EFC86-71E0-6D48-8883-D8B40C40D8C6}" destId="{DAD91C1C-B86B-B844-A542-854EF15D74FC}" srcOrd="3" destOrd="0" presId="urn:microsoft.com/office/officeart/2005/8/layout/hList7"/>
    <dgm:cxn modelId="{9C2F4CE6-AA95-0547-91C4-E780D67A32AF}" type="presParOf" srcId="{31A01BF7-01CD-7A40-AB1F-FB3CF890F58C}" destId="{EFFFAF92-3917-0A40-83E5-77B58FDACC6C}" srcOrd="1" destOrd="0" presId="urn:microsoft.com/office/officeart/2005/8/layout/hList7"/>
    <dgm:cxn modelId="{EDD606A5-ACCF-0F40-8904-A4BB302D2646}" type="presParOf" srcId="{31A01BF7-01CD-7A40-AB1F-FB3CF890F58C}" destId="{6264F53F-137B-F641-9E49-D33E533479C8}" srcOrd="2" destOrd="0" presId="urn:microsoft.com/office/officeart/2005/8/layout/hList7"/>
    <dgm:cxn modelId="{451D53A4-E7F7-504E-ADC7-2388597ACB69}" type="presParOf" srcId="{6264F53F-137B-F641-9E49-D33E533479C8}" destId="{70D3401E-F53C-1641-AD81-7715EAAE59E3}" srcOrd="0" destOrd="0" presId="urn:microsoft.com/office/officeart/2005/8/layout/hList7"/>
    <dgm:cxn modelId="{641C5121-9203-0B44-A621-5BC8B9EB85DB}" type="presParOf" srcId="{6264F53F-137B-F641-9E49-D33E533479C8}" destId="{8B18102B-DE1D-DA46-BE99-6799BB9A5C48}" srcOrd="1" destOrd="0" presId="urn:microsoft.com/office/officeart/2005/8/layout/hList7"/>
    <dgm:cxn modelId="{C6FA236F-8350-ED43-B41E-BFEE25FD7F9B}" type="presParOf" srcId="{6264F53F-137B-F641-9E49-D33E533479C8}" destId="{ACE27B45-AF51-734C-AFC0-E77252C94043}" srcOrd="2" destOrd="0" presId="urn:microsoft.com/office/officeart/2005/8/layout/hList7"/>
    <dgm:cxn modelId="{35F91A8D-25AA-F94B-8420-B3D227768CAB}" type="presParOf" srcId="{6264F53F-137B-F641-9E49-D33E533479C8}" destId="{DE7F1DCD-69E1-4844-AF16-AD574F0557A2}" srcOrd="3" destOrd="0" presId="urn:microsoft.com/office/officeart/2005/8/layout/hList7"/>
    <dgm:cxn modelId="{EA57049A-E567-5B4A-9F94-0E78CB760169}" type="presParOf" srcId="{31A01BF7-01CD-7A40-AB1F-FB3CF890F58C}" destId="{52C88ACB-24CA-0A49-9C34-8352937B90CD}" srcOrd="3" destOrd="0" presId="urn:microsoft.com/office/officeart/2005/8/layout/hList7"/>
    <dgm:cxn modelId="{4DC84984-A6C2-F04A-8D68-8ABC89E2380F}" type="presParOf" srcId="{31A01BF7-01CD-7A40-AB1F-FB3CF890F58C}" destId="{7ABA7000-4925-4A44-A2B5-5F23A9B4CBE5}" srcOrd="4" destOrd="0" presId="urn:microsoft.com/office/officeart/2005/8/layout/hList7"/>
    <dgm:cxn modelId="{ADCD3BD8-46AA-FC41-905E-149EFE416947}" type="presParOf" srcId="{7ABA7000-4925-4A44-A2B5-5F23A9B4CBE5}" destId="{7B0DC832-2E79-6E48-9DF8-6A13D77DC570}" srcOrd="0" destOrd="0" presId="urn:microsoft.com/office/officeart/2005/8/layout/hList7"/>
    <dgm:cxn modelId="{A2482A5C-1757-5E45-B7F4-3A2EF71CAD2F}" type="presParOf" srcId="{7ABA7000-4925-4A44-A2B5-5F23A9B4CBE5}" destId="{CD75CC81-D272-D94C-B7A4-18775C2B22C9}" srcOrd="1" destOrd="0" presId="urn:microsoft.com/office/officeart/2005/8/layout/hList7"/>
    <dgm:cxn modelId="{665B56EC-3894-C640-BCD3-261FC6FFA341}" type="presParOf" srcId="{7ABA7000-4925-4A44-A2B5-5F23A9B4CBE5}" destId="{002B1C20-173A-3740-8CB1-FEA758FA0C65}" srcOrd="2" destOrd="0" presId="urn:microsoft.com/office/officeart/2005/8/layout/hList7"/>
    <dgm:cxn modelId="{6CE1A199-5C40-4A48-B1AF-2D02A55C182B}" type="presParOf" srcId="{7ABA7000-4925-4A44-A2B5-5F23A9B4CBE5}" destId="{265EF4F2-377F-6444-8A32-78C361AEA31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CA6200-72DF-43A1-A092-8BC41868A1A3}" type="doc">
      <dgm:prSet loTypeId="urn:microsoft.com/office/officeart/2005/8/layout/orgChart1" loCatId="hierarchy" qsTypeId="urn:microsoft.com/office/officeart/2005/8/quickstyle/simple3" qsCatId="simple" csTypeId="urn:microsoft.com/office/officeart/2005/8/colors/accent2_1" csCatId="accent2" phldr="1"/>
      <dgm:spPr/>
      <dgm:t>
        <a:bodyPr/>
        <a:lstStyle/>
        <a:p>
          <a:endParaRPr lang="en-GB"/>
        </a:p>
      </dgm:t>
    </dgm:pt>
    <dgm:pt modelId="{2CCA1F09-6211-48D0-BD75-38605540F9D5}">
      <dgm:prSet phldrT="[Text]" custT="1"/>
      <dgm:spPr/>
      <dgm:t>
        <a:bodyPr/>
        <a:lstStyle/>
        <a:p>
          <a:r>
            <a:rPr lang="en-GB" sz="1700" b="1" i="0" kern="1200" dirty="0" smtClean="0">
              <a:solidFill>
                <a:srgbClr val="679D97"/>
              </a:solidFill>
              <a:latin typeface="Franklin Gothic Book" charset="0"/>
              <a:ea typeface="Franklin Gothic Book" charset="0"/>
              <a:cs typeface="Franklin Gothic Book" charset="0"/>
            </a:rPr>
            <a:t>The Regional Observatories provide tools and services available for stakeholders:</a:t>
          </a:r>
          <a:endParaRPr lang="en-GB" sz="1700" b="1" i="0" kern="1200" dirty="0">
            <a:solidFill>
              <a:srgbClr val="679D97"/>
            </a:solidFill>
            <a:latin typeface="Franklin Gothic Book" charset="0"/>
            <a:ea typeface="Franklin Gothic Book" charset="0"/>
            <a:cs typeface="Franklin Gothic Book" charset="0"/>
          </a:endParaRPr>
        </a:p>
      </dgm:t>
    </dgm:pt>
    <dgm:pt modelId="{90C174E1-7CEE-4E6A-B748-8C17DE6DB210}" type="parTrans" cxnId="{CC7C9F1C-DD05-4604-82BA-BC6667510AC2}">
      <dgm:prSet/>
      <dgm:spPr/>
      <dgm:t>
        <a:bodyPr/>
        <a:lstStyle/>
        <a:p>
          <a:endParaRPr lang="en-GB"/>
        </a:p>
      </dgm:t>
    </dgm:pt>
    <dgm:pt modelId="{4BEA2E98-6D28-4924-9D6E-915B949BF40C}" type="sibTrans" cxnId="{CC7C9F1C-DD05-4604-82BA-BC6667510AC2}">
      <dgm:prSet/>
      <dgm:spPr/>
      <dgm:t>
        <a:bodyPr/>
        <a:lstStyle/>
        <a:p>
          <a:endParaRPr lang="en-GB" dirty="0"/>
        </a:p>
      </dgm:t>
    </dgm:pt>
    <dgm:pt modelId="{A42E8651-49DA-4601-A33F-0E9A2C038CC8}">
      <dgm:prSet phldrT="[Text]" custT="1"/>
      <dgm:spPr/>
      <dgm:t>
        <a:bodyPr/>
        <a:lstStyle/>
        <a:p>
          <a:r>
            <a:rPr lang="en-GB" sz="1700" kern="1200" dirty="0" smtClean="0">
              <a:solidFill>
                <a:srgbClr val="679D97"/>
              </a:solidFill>
              <a:latin typeface="Franklin Gothic Book" charset="0"/>
              <a:ea typeface="Franklin Gothic Book" charset="0"/>
              <a:cs typeface="Franklin Gothic Book" charset="0"/>
            </a:rPr>
            <a:t>Capacity development  for institutions, managers and local communities.  </a:t>
          </a:r>
          <a:endParaRPr lang="en-GB" sz="1700" kern="1200" dirty="0">
            <a:solidFill>
              <a:srgbClr val="679D97"/>
            </a:solidFill>
            <a:latin typeface="Franklin Gothic Book" charset="0"/>
            <a:ea typeface="Franklin Gothic Book" charset="0"/>
            <a:cs typeface="Franklin Gothic Book" charset="0"/>
          </a:endParaRPr>
        </a:p>
      </dgm:t>
    </dgm:pt>
    <dgm:pt modelId="{07E1C506-D584-4343-83EC-33FA92AC675B}" type="parTrans" cxnId="{3571FF76-7D47-41FC-9016-AE6D69AAECE2}">
      <dgm:prSet/>
      <dgm:spPr/>
      <dgm:t>
        <a:bodyPr/>
        <a:lstStyle/>
        <a:p>
          <a:endParaRPr lang="en-GB"/>
        </a:p>
      </dgm:t>
    </dgm:pt>
    <dgm:pt modelId="{687A5AD7-8183-4C5F-BFF1-90491EA35B87}" type="sibTrans" cxnId="{3571FF76-7D47-41FC-9016-AE6D69AAECE2}">
      <dgm:prSet/>
      <dgm:spPr/>
      <dgm:t>
        <a:bodyPr/>
        <a:lstStyle/>
        <a:p>
          <a:endParaRPr lang="en-GB"/>
        </a:p>
      </dgm:t>
    </dgm:pt>
    <dgm:pt modelId="{22B9882A-B884-43E9-B4AB-CD84E909FDD3}">
      <dgm:prSet phldrT="[Text]" custT="1"/>
      <dgm:spPr/>
      <dgm:t>
        <a:bodyPr/>
        <a:lstStyle/>
        <a:p>
          <a:r>
            <a:rPr lang="en-GB" sz="1700" kern="1200" dirty="0" smtClean="0">
              <a:solidFill>
                <a:srgbClr val="679D97"/>
              </a:solidFill>
              <a:latin typeface="Franklin Gothic Book" charset="0"/>
              <a:ea typeface="Franklin Gothic Book" charset="0"/>
              <a:cs typeface="Franklin Gothic Book" charset="0"/>
            </a:rPr>
            <a:t>Assessment tools and support for their application including for reporting on MEAs</a:t>
          </a:r>
          <a:endParaRPr lang="en-GB" sz="1700" kern="1200" dirty="0">
            <a:solidFill>
              <a:srgbClr val="679D97"/>
            </a:solidFill>
            <a:latin typeface="Franklin Gothic Book" charset="0"/>
            <a:ea typeface="Franklin Gothic Book" charset="0"/>
            <a:cs typeface="Franklin Gothic Book" charset="0"/>
          </a:endParaRPr>
        </a:p>
      </dgm:t>
    </dgm:pt>
    <dgm:pt modelId="{B89B4F92-3D5D-4861-9E03-62AC6B6AF261}" type="parTrans" cxnId="{F1D2D7C7-5F56-472B-BC12-1D127368FF24}">
      <dgm:prSet/>
      <dgm:spPr/>
      <dgm:t>
        <a:bodyPr/>
        <a:lstStyle/>
        <a:p>
          <a:endParaRPr lang="en-GB"/>
        </a:p>
      </dgm:t>
    </dgm:pt>
    <dgm:pt modelId="{E638FDAC-9D17-4FBB-B709-E7E46880D57A}" type="sibTrans" cxnId="{F1D2D7C7-5F56-472B-BC12-1D127368FF24}">
      <dgm:prSet/>
      <dgm:spPr/>
      <dgm:t>
        <a:bodyPr/>
        <a:lstStyle/>
        <a:p>
          <a:endParaRPr lang="en-GB"/>
        </a:p>
      </dgm:t>
    </dgm:pt>
    <dgm:pt modelId="{00B0A4EA-923F-4A48-A129-ACEF5F5CA658}">
      <dgm:prSet phldrT="[Text]" custT="1"/>
      <dgm:spPr/>
      <dgm:t>
        <a:bodyPr/>
        <a:lstStyle/>
        <a:p>
          <a:r>
            <a:rPr lang="en-GB" sz="1700" kern="1200" dirty="0" smtClean="0">
              <a:solidFill>
                <a:srgbClr val="679D97"/>
              </a:solidFill>
              <a:latin typeface="Franklin Gothic Book" charset="0"/>
              <a:ea typeface="Franklin Gothic Book" charset="0"/>
              <a:cs typeface="Franklin Gothic Book" charset="0"/>
            </a:rPr>
            <a:t>Planning and decision making support</a:t>
          </a:r>
          <a:endParaRPr lang="en-GB" sz="1700" kern="1200" dirty="0">
            <a:solidFill>
              <a:srgbClr val="679D97"/>
            </a:solidFill>
            <a:latin typeface="Franklin Gothic Book" charset="0"/>
            <a:ea typeface="Franklin Gothic Book" charset="0"/>
            <a:cs typeface="Franklin Gothic Book" charset="0"/>
          </a:endParaRPr>
        </a:p>
      </dgm:t>
    </dgm:pt>
    <dgm:pt modelId="{7AEDF273-9D67-480A-A632-112C439C157E}" type="parTrans" cxnId="{71FD0721-9B3D-4611-AF80-4C584C35634C}">
      <dgm:prSet/>
      <dgm:spPr/>
      <dgm:t>
        <a:bodyPr/>
        <a:lstStyle/>
        <a:p>
          <a:endParaRPr lang="en-GB"/>
        </a:p>
      </dgm:t>
    </dgm:pt>
    <dgm:pt modelId="{5A192074-CEC3-4390-8F1A-07A968879654}" type="sibTrans" cxnId="{71FD0721-9B3D-4611-AF80-4C584C35634C}">
      <dgm:prSet/>
      <dgm:spPr/>
      <dgm:t>
        <a:bodyPr/>
        <a:lstStyle/>
        <a:p>
          <a:endParaRPr lang="en-GB"/>
        </a:p>
      </dgm:t>
    </dgm:pt>
    <dgm:pt modelId="{C0DB7943-9FB2-422A-AD2C-5E2EC102FED9}">
      <dgm:prSet phldrT="[Text]" custT="1"/>
      <dgm:spPr/>
      <dgm:t>
        <a:bodyPr/>
        <a:lstStyle/>
        <a:p>
          <a:r>
            <a:rPr lang="en-GB" sz="1700" kern="1200" dirty="0" smtClean="0">
              <a:solidFill>
                <a:srgbClr val="679D97"/>
              </a:solidFill>
              <a:latin typeface="Franklin Gothic Book" charset="0"/>
              <a:ea typeface="Franklin Gothic Book" charset="0"/>
              <a:cs typeface="Franklin Gothic Book" charset="0"/>
            </a:rPr>
            <a:t>Data and information management and analysis (The Reference Information Systems)</a:t>
          </a:r>
          <a:endParaRPr lang="en-GB" sz="1700" kern="1200" dirty="0">
            <a:solidFill>
              <a:srgbClr val="679D97"/>
            </a:solidFill>
            <a:latin typeface="Franklin Gothic Book" charset="0"/>
            <a:ea typeface="Franklin Gothic Book" charset="0"/>
            <a:cs typeface="Franklin Gothic Book" charset="0"/>
          </a:endParaRPr>
        </a:p>
      </dgm:t>
    </dgm:pt>
    <dgm:pt modelId="{68C42462-5F9D-4AF0-809B-51066742269D}" type="parTrans" cxnId="{CF271D66-DBE7-4ADD-B535-D8DE642E8E6D}">
      <dgm:prSet/>
      <dgm:spPr/>
      <dgm:t>
        <a:bodyPr/>
        <a:lstStyle/>
        <a:p>
          <a:endParaRPr lang="en-GB"/>
        </a:p>
      </dgm:t>
    </dgm:pt>
    <dgm:pt modelId="{97F872AC-A638-4E49-8C17-CAE47879CF5F}" type="sibTrans" cxnId="{CF271D66-DBE7-4ADD-B535-D8DE642E8E6D}">
      <dgm:prSet/>
      <dgm:spPr/>
      <dgm:t>
        <a:bodyPr/>
        <a:lstStyle/>
        <a:p>
          <a:endParaRPr lang="en-GB"/>
        </a:p>
      </dgm:t>
    </dgm:pt>
    <dgm:pt modelId="{6A061BC0-2C3F-4A10-AC18-76E469A630EC}" type="pres">
      <dgm:prSet presAssocID="{7DCA6200-72DF-43A1-A092-8BC41868A1A3}" presName="hierChild1" presStyleCnt="0">
        <dgm:presLayoutVars>
          <dgm:orgChart val="1"/>
          <dgm:chPref val="1"/>
          <dgm:dir/>
          <dgm:animOne val="branch"/>
          <dgm:animLvl val="lvl"/>
          <dgm:resizeHandles/>
        </dgm:presLayoutVars>
      </dgm:prSet>
      <dgm:spPr/>
      <dgm:t>
        <a:bodyPr/>
        <a:lstStyle/>
        <a:p>
          <a:endParaRPr lang="en-GB"/>
        </a:p>
      </dgm:t>
    </dgm:pt>
    <dgm:pt modelId="{023ACBBB-86B3-4C5A-A421-A515132FDC1F}" type="pres">
      <dgm:prSet presAssocID="{2CCA1F09-6211-48D0-BD75-38605540F9D5}" presName="hierRoot1" presStyleCnt="0">
        <dgm:presLayoutVars>
          <dgm:hierBranch val="init"/>
        </dgm:presLayoutVars>
      </dgm:prSet>
      <dgm:spPr/>
    </dgm:pt>
    <dgm:pt modelId="{361BDF90-8D44-4C4B-8E57-ED0D05615790}" type="pres">
      <dgm:prSet presAssocID="{2CCA1F09-6211-48D0-BD75-38605540F9D5}" presName="rootComposite1" presStyleCnt="0"/>
      <dgm:spPr/>
    </dgm:pt>
    <dgm:pt modelId="{84E0E4D1-F8D1-4AF4-8DDB-44DB7CDC195C}" type="pres">
      <dgm:prSet presAssocID="{2CCA1F09-6211-48D0-BD75-38605540F9D5}" presName="rootText1" presStyleLbl="node0" presStyleIdx="0" presStyleCnt="1" custScaleX="316180" custScaleY="40378" custLinFactNeighborX="-5629" custLinFactNeighborY="-10890">
        <dgm:presLayoutVars>
          <dgm:chPref val="3"/>
        </dgm:presLayoutVars>
      </dgm:prSet>
      <dgm:spPr/>
      <dgm:t>
        <a:bodyPr/>
        <a:lstStyle/>
        <a:p>
          <a:endParaRPr lang="en-GB"/>
        </a:p>
      </dgm:t>
    </dgm:pt>
    <dgm:pt modelId="{230F7C75-E920-42A3-8739-36E72448403B}" type="pres">
      <dgm:prSet presAssocID="{2CCA1F09-6211-48D0-BD75-38605540F9D5}" presName="rootConnector1" presStyleLbl="node1" presStyleIdx="0" presStyleCnt="0"/>
      <dgm:spPr/>
      <dgm:t>
        <a:bodyPr/>
        <a:lstStyle/>
        <a:p>
          <a:endParaRPr lang="en-GB"/>
        </a:p>
      </dgm:t>
    </dgm:pt>
    <dgm:pt modelId="{9E8A5B0E-F17B-4F23-8552-FECC61F64707}" type="pres">
      <dgm:prSet presAssocID="{2CCA1F09-6211-48D0-BD75-38605540F9D5}" presName="hierChild2" presStyleCnt="0"/>
      <dgm:spPr/>
    </dgm:pt>
    <dgm:pt modelId="{4170EFD4-9F76-4453-88ED-EB751515429B}" type="pres">
      <dgm:prSet presAssocID="{68C42462-5F9D-4AF0-809B-51066742269D}" presName="Name37" presStyleLbl="parChTrans1D2" presStyleIdx="0" presStyleCnt="4"/>
      <dgm:spPr/>
      <dgm:t>
        <a:bodyPr/>
        <a:lstStyle/>
        <a:p>
          <a:endParaRPr lang="en-GB"/>
        </a:p>
      </dgm:t>
    </dgm:pt>
    <dgm:pt modelId="{50D9FF72-2399-4CF2-B42C-E36692253374}" type="pres">
      <dgm:prSet presAssocID="{C0DB7943-9FB2-422A-AD2C-5E2EC102FED9}" presName="hierRoot2" presStyleCnt="0">
        <dgm:presLayoutVars>
          <dgm:hierBranch val="init"/>
        </dgm:presLayoutVars>
      </dgm:prSet>
      <dgm:spPr/>
    </dgm:pt>
    <dgm:pt modelId="{CE6F8FD3-4AD6-48F5-9056-93D7036215E7}" type="pres">
      <dgm:prSet presAssocID="{C0DB7943-9FB2-422A-AD2C-5E2EC102FED9}" presName="rootComposite" presStyleCnt="0"/>
      <dgm:spPr/>
    </dgm:pt>
    <dgm:pt modelId="{E9749E73-1124-4817-9DB6-416C6E7A51DB}" type="pres">
      <dgm:prSet presAssocID="{C0DB7943-9FB2-422A-AD2C-5E2EC102FED9}" presName="rootText" presStyleLbl="node2" presStyleIdx="0" presStyleCnt="4">
        <dgm:presLayoutVars>
          <dgm:chPref val="3"/>
        </dgm:presLayoutVars>
      </dgm:prSet>
      <dgm:spPr/>
      <dgm:t>
        <a:bodyPr/>
        <a:lstStyle/>
        <a:p>
          <a:endParaRPr lang="en-GB"/>
        </a:p>
      </dgm:t>
    </dgm:pt>
    <dgm:pt modelId="{90F75D16-0A97-448D-BB48-08280ACD35BF}" type="pres">
      <dgm:prSet presAssocID="{C0DB7943-9FB2-422A-AD2C-5E2EC102FED9}" presName="rootConnector" presStyleLbl="node2" presStyleIdx="0" presStyleCnt="4"/>
      <dgm:spPr/>
      <dgm:t>
        <a:bodyPr/>
        <a:lstStyle/>
        <a:p>
          <a:endParaRPr lang="en-GB"/>
        </a:p>
      </dgm:t>
    </dgm:pt>
    <dgm:pt modelId="{AD924223-51C3-4836-9700-625A1AD48280}" type="pres">
      <dgm:prSet presAssocID="{C0DB7943-9FB2-422A-AD2C-5E2EC102FED9}" presName="hierChild4" presStyleCnt="0"/>
      <dgm:spPr/>
    </dgm:pt>
    <dgm:pt modelId="{F39A9B67-4AED-478D-826D-3315800CEEAB}" type="pres">
      <dgm:prSet presAssocID="{C0DB7943-9FB2-422A-AD2C-5E2EC102FED9}" presName="hierChild5" presStyleCnt="0"/>
      <dgm:spPr/>
    </dgm:pt>
    <dgm:pt modelId="{90C89242-62E0-4713-9421-1B84EAF4A444}" type="pres">
      <dgm:prSet presAssocID="{7AEDF273-9D67-480A-A632-112C439C157E}" presName="Name37" presStyleLbl="parChTrans1D2" presStyleIdx="1" presStyleCnt="4"/>
      <dgm:spPr/>
      <dgm:t>
        <a:bodyPr/>
        <a:lstStyle/>
        <a:p>
          <a:endParaRPr lang="en-GB"/>
        </a:p>
      </dgm:t>
    </dgm:pt>
    <dgm:pt modelId="{7542042E-6A15-4997-80AF-ECBE5D0A9963}" type="pres">
      <dgm:prSet presAssocID="{00B0A4EA-923F-4A48-A129-ACEF5F5CA658}" presName="hierRoot2" presStyleCnt="0">
        <dgm:presLayoutVars>
          <dgm:hierBranch val="init"/>
        </dgm:presLayoutVars>
      </dgm:prSet>
      <dgm:spPr/>
    </dgm:pt>
    <dgm:pt modelId="{066A30C3-DBF3-4EA9-AFA9-AD56CEEF7C2D}" type="pres">
      <dgm:prSet presAssocID="{00B0A4EA-923F-4A48-A129-ACEF5F5CA658}" presName="rootComposite" presStyleCnt="0"/>
      <dgm:spPr/>
    </dgm:pt>
    <dgm:pt modelId="{5D5A8463-3D05-4080-87A9-5DC42DBBD94B}" type="pres">
      <dgm:prSet presAssocID="{00B0A4EA-923F-4A48-A129-ACEF5F5CA658}" presName="rootText" presStyleLbl="node2" presStyleIdx="1" presStyleCnt="4">
        <dgm:presLayoutVars>
          <dgm:chPref val="3"/>
        </dgm:presLayoutVars>
      </dgm:prSet>
      <dgm:spPr/>
      <dgm:t>
        <a:bodyPr/>
        <a:lstStyle/>
        <a:p>
          <a:endParaRPr lang="en-GB"/>
        </a:p>
      </dgm:t>
    </dgm:pt>
    <dgm:pt modelId="{A3820118-93BC-479F-9EF1-3A7CED49DDFF}" type="pres">
      <dgm:prSet presAssocID="{00B0A4EA-923F-4A48-A129-ACEF5F5CA658}" presName="rootConnector" presStyleLbl="node2" presStyleIdx="1" presStyleCnt="4"/>
      <dgm:spPr/>
      <dgm:t>
        <a:bodyPr/>
        <a:lstStyle/>
        <a:p>
          <a:endParaRPr lang="en-GB"/>
        </a:p>
      </dgm:t>
    </dgm:pt>
    <dgm:pt modelId="{2B445844-5FAD-476B-A9FE-B6C7CD8DC4B9}" type="pres">
      <dgm:prSet presAssocID="{00B0A4EA-923F-4A48-A129-ACEF5F5CA658}" presName="hierChild4" presStyleCnt="0"/>
      <dgm:spPr/>
    </dgm:pt>
    <dgm:pt modelId="{F03D1F0A-4F99-413B-A366-E7F34AD63245}" type="pres">
      <dgm:prSet presAssocID="{00B0A4EA-923F-4A48-A129-ACEF5F5CA658}" presName="hierChild5" presStyleCnt="0"/>
      <dgm:spPr/>
    </dgm:pt>
    <dgm:pt modelId="{0F6BADD3-F2F2-44D6-893D-68FB68D2C8B0}" type="pres">
      <dgm:prSet presAssocID="{B89B4F92-3D5D-4861-9E03-62AC6B6AF261}" presName="Name37" presStyleLbl="parChTrans1D2" presStyleIdx="2" presStyleCnt="4"/>
      <dgm:spPr/>
      <dgm:t>
        <a:bodyPr/>
        <a:lstStyle/>
        <a:p>
          <a:endParaRPr lang="en-GB"/>
        </a:p>
      </dgm:t>
    </dgm:pt>
    <dgm:pt modelId="{81AD5566-3571-4E56-84BD-F891F5F94519}" type="pres">
      <dgm:prSet presAssocID="{22B9882A-B884-43E9-B4AB-CD84E909FDD3}" presName="hierRoot2" presStyleCnt="0">
        <dgm:presLayoutVars>
          <dgm:hierBranch val="init"/>
        </dgm:presLayoutVars>
      </dgm:prSet>
      <dgm:spPr/>
    </dgm:pt>
    <dgm:pt modelId="{E9234D4D-1475-4BEE-97BF-31D8858DF5EC}" type="pres">
      <dgm:prSet presAssocID="{22B9882A-B884-43E9-B4AB-CD84E909FDD3}" presName="rootComposite" presStyleCnt="0"/>
      <dgm:spPr/>
    </dgm:pt>
    <dgm:pt modelId="{4941F1A3-7792-49DB-B0BC-37A49729A51B}" type="pres">
      <dgm:prSet presAssocID="{22B9882A-B884-43E9-B4AB-CD84E909FDD3}" presName="rootText" presStyleLbl="node2" presStyleIdx="2" presStyleCnt="4">
        <dgm:presLayoutVars>
          <dgm:chPref val="3"/>
        </dgm:presLayoutVars>
      </dgm:prSet>
      <dgm:spPr/>
      <dgm:t>
        <a:bodyPr/>
        <a:lstStyle/>
        <a:p>
          <a:endParaRPr lang="en-GB"/>
        </a:p>
      </dgm:t>
    </dgm:pt>
    <dgm:pt modelId="{CBE2BAD8-1A70-4963-A72B-1437F63442F5}" type="pres">
      <dgm:prSet presAssocID="{22B9882A-B884-43E9-B4AB-CD84E909FDD3}" presName="rootConnector" presStyleLbl="node2" presStyleIdx="2" presStyleCnt="4"/>
      <dgm:spPr/>
      <dgm:t>
        <a:bodyPr/>
        <a:lstStyle/>
        <a:p>
          <a:endParaRPr lang="en-GB"/>
        </a:p>
      </dgm:t>
    </dgm:pt>
    <dgm:pt modelId="{DCD502AF-46E6-42BE-8979-FEEBBFA16578}" type="pres">
      <dgm:prSet presAssocID="{22B9882A-B884-43E9-B4AB-CD84E909FDD3}" presName="hierChild4" presStyleCnt="0"/>
      <dgm:spPr/>
    </dgm:pt>
    <dgm:pt modelId="{C48F747D-7CBB-4152-B51C-23108D68EA98}" type="pres">
      <dgm:prSet presAssocID="{22B9882A-B884-43E9-B4AB-CD84E909FDD3}" presName="hierChild5" presStyleCnt="0"/>
      <dgm:spPr/>
    </dgm:pt>
    <dgm:pt modelId="{2B07ABC3-EC80-42FD-AAF5-B9B3E4607BED}" type="pres">
      <dgm:prSet presAssocID="{07E1C506-D584-4343-83EC-33FA92AC675B}" presName="Name37" presStyleLbl="parChTrans1D2" presStyleIdx="3" presStyleCnt="4"/>
      <dgm:spPr/>
      <dgm:t>
        <a:bodyPr/>
        <a:lstStyle/>
        <a:p>
          <a:endParaRPr lang="en-GB"/>
        </a:p>
      </dgm:t>
    </dgm:pt>
    <dgm:pt modelId="{B809F53D-A83D-4690-9F78-A9A72FDD6904}" type="pres">
      <dgm:prSet presAssocID="{A42E8651-49DA-4601-A33F-0E9A2C038CC8}" presName="hierRoot2" presStyleCnt="0">
        <dgm:presLayoutVars>
          <dgm:hierBranch val="init"/>
        </dgm:presLayoutVars>
      </dgm:prSet>
      <dgm:spPr/>
    </dgm:pt>
    <dgm:pt modelId="{709B60F3-BA0B-47D7-B25D-421B3F87B57E}" type="pres">
      <dgm:prSet presAssocID="{A42E8651-49DA-4601-A33F-0E9A2C038CC8}" presName="rootComposite" presStyleCnt="0"/>
      <dgm:spPr/>
    </dgm:pt>
    <dgm:pt modelId="{CBB92974-3DA7-4657-B5FA-316ABA86FC65}" type="pres">
      <dgm:prSet presAssocID="{A42E8651-49DA-4601-A33F-0E9A2C038CC8}" presName="rootText" presStyleLbl="node2" presStyleIdx="3" presStyleCnt="4">
        <dgm:presLayoutVars>
          <dgm:chPref val="3"/>
        </dgm:presLayoutVars>
      </dgm:prSet>
      <dgm:spPr/>
      <dgm:t>
        <a:bodyPr/>
        <a:lstStyle/>
        <a:p>
          <a:endParaRPr lang="en-GB"/>
        </a:p>
      </dgm:t>
    </dgm:pt>
    <dgm:pt modelId="{A82AEFD5-365B-4F1C-85B4-CB66EB07322E}" type="pres">
      <dgm:prSet presAssocID="{A42E8651-49DA-4601-A33F-0E9A2C038CC8}" presName="rootConnector" presStyleLbl="node2" presStyleIdx="3" presStyleCnt="4"/>
      <dgm:spPr/>
      <dgm:t>
        <a:bodyPr/>
        <a:lstStyle/>
        <a:p>
          <a:endParaRPr lang="en-GB"/>
        </a:p>
      </dgm:t>
    </dgm:pt>
    <dgm:pt modelId="{1C1F654C-4AC7-4990-A707-436514C5CA80}" type="pres">
      <dgm:prSet presAssocID="{A42E8651-49DA-4601-A33F-0E9A2C038CC8}" presName="hierChild4" presStyleCnt="0"/>
      <dgm:spPr/>
    </dgm:pt>
    <dgm:pt modelId="{E3F25A85-7527-4B46-B757-B83C874E68E8}" type="pres">
      <dgm:prSet presAssocID="{A42E8651-49DA-4601-A33F-0E9A2C038CC8}" presName="hierChild5" presStyleCnt="0"/>
      <dgm:spPr/>
    </dgm:pt>
    <dgm:pt modelId="{231E246B-BBC1-4622-A4FF-F49DA2C1BE77}" type="pres">
      <dgm:prSet presAssocID="{2CCA1F09-6211-48D0-BD75-38605540F9D5}" presName="hierChild3" presStyleCnt="0"/>
      <dgm:spPr/>
    </dgm:pt>
  </dgm:ptLst>
  <dgm:cxnLst>
    <dgm:cxn modelId="{66AF70C5-F73F-4858-BAAA-ACCEC087326B}" type="presOf" srcId="{07E1C506-D584-4343-83EC-33FA92AC675B}" destId="{2B07ABC3-EC80-42FD-AAF5-B9B3E4607BED}" srcOrd="0" destOrd="0" presId="urn:microsoft.com/office/officeart/2005/8/layout/orgChart1"/>
    <dgm:cxn modelId="{CC7C9F1C-DD05-4604-82BA-BC6667510AC2}" srcId="{7DCA6200-72DF-43A1-A092-8BC41868A1A3}" destId="{2CCA1F09-6211-48D0-BD75-38605540F9D5}" srcOrd="0" destOrd="0" parTransId="{90C174E1-7CEE-4E6A-B748-8C17DE6DB210}" sibTransId="{4BEA2E98-6D28-4924-9D6E-915B949BF40C}"/>
    <dgm:cxn modelId="{FC8E6A1E-4823-433D-8E79-126EF782406A}" type="presOf" srcId="{00B0A4EA-923F-4A48-A129-ACEF5F5CA658}" destId="{A3820118-93BC-479F-9EF1-3A7CED49DDFF}" srcOrd="1" destOrd="0" presId="urn:microsoft.com/office/officeart/2005/8/layout/orgChart1"/>
    <dgm:cxn modelId="{9EFFD7F8-A6FD-48EA-B88F-DB194742E8F7}" type="presOf" srcId="{2CCA1F09-6211-48D0-BD75-38605540F9D5}" destId="{230F7C75-E920-42A3-8739-36E72448403B}" srcOrd="1" destOrd="0" presId="urn:microsoft.com/office/officeart/2005/8/layout/orgChart1"/>
    <dgm:cxn modelId="{F1D2D7C7-5F56-472B-BC12-1D127368FF24}" srcId="{2CCA1F09-6211-48D0-BD75-38605540F9D5}" destId="{22B9882A-B884-43E9-B4AB-CD84E909FDD3}" srcOrd="2" destOrd="0" parTransId="{B89B4F92-3D5D-4861-9E03-62AC6B6AF261}" sibTransId="{E638FDAC-9D17-4FBB-B709-E7E46880D57A}"/>
    <dgm:cxn modelId="{974270BE-7458-49FE-9538-AC186251275D}" type="presOf" srcId="{A42E8651-49DA-4601-A33F-0E9A2C038CC8}" destId="{A82AEFD5-365B-4F1C-85B4-CB66EB07322E}" srcOrd="1" destOrd="0" presId="urn:microsoft.com/office/officeart/2005/8/layout/orgChart1"/>
    <dgm:cxn modelId="{CA5D24BA-209C-4892-8ED8-63D5087509BD}" type="presOf" srcId="{C0DB7943-9FB2-422A-AD2C-5E2EC102FED9}" destId="{E9749E73-1124-4817-9DB6-416C6E7A51DB}" srcOrd="0" destOrd="0" presId="urn:microsoft.com/office/officeart/2005/8/layout/orgChart1"/>
    <dgm:cxn modelId="{71FD0721-9B3D-4611-AF80-4C584C35634C}" srcId="{2CCA1F09-6211-48D0-BD75-38605540F9D5}" destId="{00B0A4EA-923F-4A48-A129-ACEF5F5CA658}" srcOrd="1" destOrd="0" parTransId="{7AEDF273-9D67-480A-A632-112C439C157E}" sibTransId="{5A192074-CEC3-4390-8F1A-07A968879654}"/>
    <dgm:cxn modelId="{373274CD-2C99-4F0D-8FE4-5F2A082D5EC1}" type="presOf" srcId="{C0DB7943-9FB2-422A-AD2C-5E2EC102FED9}" destId="{90F75D16-0A97-448D-BB48-08280ACD35BF}" srcOrd="1" destOrd="0" presId="urn:microsoft.com/office/officeart/2005/8/layout/orgChart1"/>
    <dgm:cxn modelId="{638B3E41-79DD-43B5-B355-37E731C724E7}" type="presOf" srcId="{B89B4F92-3D5D-4861-9E03-62AC6B6AF261}" destId="{0F6BADD3-F2F2-44D6-893D-68FB68D2C8B0}" srcOrd="0" destOrd="0" presId="urn:microsoft.com/office/officeart/2005/8/layout/orgChart1"/>
    <dgm:cxn modelId="{AB170F52-D6BF-4E3B-9562-263574BF7586}" type="presOf" srcId="{2CCA1F09-6211-48D0-BD75-38605540F9D5}" destId="{84E0E4D1-F8D1-4AF4-8DDB-44DB7CDC195C}" srcOrd="0" destOrd="0" presId="urn:microsoft.com/office/officeart/2005/8/layout/orgChart1"/>
    <dgm:cxn modelId="{25C1D28E-2D32-4727-BCEE-8EDE2F9DC8F1}" type="presOf" srcId="{68C42462-5F9D-4AF0-809B-51066742269D}" destId="{4170EFD4-9F76-4453-88ED-EB751515429B}" srcOrd="0" destOrd="0" presId="urn:microsoft.com/office/officeart/2005/8/layout/orgChart1"/>
    <dgm:cxn modelId="{1A6BBAD4-2ACE-47A3-B663-9A929215C5D6}" type="presOf" srcId="{22B9882A-B884-43E9-B4AB-CD84E909FDD3}" destId="{4941F1A3-7792-49DB-B0BC-37A49729A51B}" srcOrd="0" destOrd="0" presId="urn:microsoft.com/office/officeart/2005/8/layout/orgChart1"/>
    <dgm:cxn modelId="{CF271D66-DBE7-4ADD-B535-D8DE642E8E6D}" srcId="{2CCA1F09-6211-48D0-BD75-38605540F9D5}" destId="{C0DB7943-9FB2-422A-AD2C-5E2EC102FED9}" srcOrd="0" destOrd="0" parTransId="{68C42462-5F9D-4AF0-809B-51066742269D}" sibTransId="{97F872AC-A638-4E49-8C17-CAE47879CF5F}"/>
    <dgm:cxn modelId="{3571FF76-7D47-41FC-9016-AE6D69AAECE2}" srcId="{2CCA1F09-6211-48D0-BD75-38605540F9D5}" destId="{A42E8651-49DA-4601-A33F-0E9A2C038CC8}" srcOrd="3" destOrd="0" parTransId="{07E1C506-D584-4343-83EC-33FA92AC675B}" sibTransId="{687A5AD7-8183-4C5F-BFF1-90491EA35B87}"/>
    <dgm:cxn modelId="{8D942D83-250D-428A-8D0B-25DC50038305}" type="presOf" srcId="{A42E8651-49DA-4601-A33F-0E9A2C038CC8}" destId="{CBB92974-3DA7-4657-B5FA-316ABA86FC65}" srcOrd="0" destOrd="0" presId="urn:microsoft.com/office/officeart/2005/8/layout/orgChart1"/>
    <dgm:cxn modelId="{4E59F5A3-38A6-4766-BD1B-72E2EE5043A8}" type="presOf" srcId="{7DCA6200-72DF-43A1-A092-8BC41868A1A3}" destId="{6A061BC0-2C3F-4A10-AC18-76E469A630EC}" srcOrd="0" destOrd="0" presId="urn:microsoft.com/office/officeart/2005/8/layout/orgChart1"/>
    <dgm:cxn modelId="{AF4C501F-6FD5-48F9-9788-E5AD41DE46FC}" type="presOf" srcId="{7AEDF273-9D67-480A-A632-112C439C157E}" destId="{90C89242-62E0-4713-9421-1B84EAF4A444}" srcOrd="0" destOrd="0" presId="urn:microsoft.com/office/officeart/2005/8/layout/orgChart1"/>
    <dgm:cxn modelId="{57BE6BBF-D300-42E5-82B7-A3CEB335A8A4}" type="presOf" srcId="{22B9882A-B884-43E9-B4AB-CD84E909FDD3}" destId="{CBE2BAD8-1A70-4963-A72B-1437F63442F5}" srcOrd="1" destOrd="0" presId="urn:microsoft.com/office/officeart/2005/8/layout/orgChart1"/>
    <dgm:cxn modelId="{2AF2A0F4-D306-403E-B3A3-B589C5AB6B2F}" type="presOf" srcId="{00B0A4EA-923F-4A48-A129-ACEF5F5CA658}" destId="{5D5A8463-3D05-4080-87A9-5DC42DBBD94B}" srcOrd="0" destOrd="0" presId="urn:microsoft.com/office/officeart/2005/8/layout/orgChart1"/>
    <dgm:cxn modelId="{FA30EF42-6A52-4CAD-A63B-65D5C6A776DE}" type="presParOf" srcId="{6A061BC0-2C3F-4A10-AC18-76E469A630EC}" destId="{023ACBBB-86B3-4C5A-A421-A515132FDC1F}" srcOrd="0" destOrd="0" presId="urn:microsoft.com/office/officeart/2005/8/layout/orgChart1"/>
    <dgm:cxn modelId="{7D3720CE-B421-4293-9F25-7A629BF44784}" type="presParOf" srcId="{023ACBBB-86B3-4C5A-A421-A515132FDC1F}" destId="{361BDF90-8D44-4C4B-8E57-ED0D05615790}" srcOrd="0" destOrd="0" presId="urn:microsoft.com/office/officeart/2005/8/layout/orgChart1"/>
    <dgm:cxn modelId="{2E86ED70-8127-4AB2-8FB8-1777250B2E64}" type="presParOf" srcId="{361BDF90-8D44-4C4B-8E57-ED0D05615790}" destId="{84E0E4D1-F8D1-4AF4-8DDB-44DB7CDC195C}" srcOrd="0" destOrd="0" presId="urn:microsoft.com/office/officeart/2005/8/layout/orgChart1"/>
    <dgm:cxn modelId="{23B13783-6F02-4E3C-9EAF-2F186B54D09A}" type="presParOf" srcId="{361BDF90-8D44-4C4B-8E57-ED0D05615790}" destId="{230F7C75-E920-42A3-8739-36E72448403B}" srcOrd="1" destOrd="0" presId="urn:microsoft.com/office/officeart/2005/8/layout/orgChart1"/>
    <dgm:cxn modelId="{831D3517-0848-4F94-8EAA-F44B112C5106}" type="presParOf" srcId="{023ACBBB-86B3-4C5A-A421-A515132FDC1F}" destId="{9E8A5B0E-F17B-4F23-8552-FECC61F64707}" srcOrd="1" destOrd="0" presId="urn:microsoft.com/office/officeart/2005/8/layout/orgChart1"/>
    <dgm:cxn modelId="{B01BF1C6-A011-4EEB-A97E-2B5BCC51BD0C}" type="presParOf" srcId="{9E8A5B0E-F17B-4F23-8552-FECC61F64707}" destId="{4170EFD4-9F76-4453-88ED-EB751515429B}" srcOrd="0" destOrd="0" presId="urn:microsoft.com/office/officeart/2005/8/layout/orgChart1"/>
    <dgm:cxn modelId="{92EF2F0C-D3E3-4ED1-9C47-C7C6C24A7FBA}" type="presParOf" srcId="{9E8A5B0E-F17B-4F23-8552-FECC61F64707}" destId="{50D9FF72-2399-4CF2-B42C-E36692253374}" srcOrd="1" destOrd="0" presId="urn:microsoft.com/office/officeart/2005/8/layout/orgChart1"/>
    <dgm:cxn modelId="{BD6DCE7F-7FD0-4342-A59D-D16BC3652D2D}" type="presParOf" srcId="{50D9FF72-2399-4CF2-B42C-E36692253374}" destId="{CE6F8FD3-4AD6-48F5-9056-93D7036215E7}" srcOrd="0" destOrd="0" presId="urn:microsoft.com/office/officeart/2005/8/layout/orgChart1"/>
    <dgm:cxn modelId="{7EFB9ED6-DBFB-40C4-AEE5-EFFE6E947F1E}" type="presParOf" srcId="{CE6F8FD3-4AD6-48F5-9056-93D7036215E7}" destId="{E9749E73-1124-4817-9DB6-416C6E7A51DB}" srcOrd="0" destOrd="0" presId="urn:microsoft.com/office/officeart/2005/8/layout/orgChart1"/>
    <dgm:cxn modelId="{F8821F11-3744-49F5-BA15-EC710E11C625}" type="presParOf" srcId="{CE6F8FD3-4AD6-48F5-9056-93D7036215E7}" destId="{90F75D16-0A97-448D-BB48-08280ACD35BF}" srcOrd="1" destOrd="0" presId="urn:microsoft.com/office/officeart/2005/8/layout/orgChart1"/>
    <dgm:cxn modelId="{377AD24E-7205-4E83-AEB8-93269BEB498B}" type="presParOf" srcId="{50D9FF72-2399-4CF2-B42C-E36692253374}" destId="{AD924223-51C3-4836-9700-625A1AD48280}" srcOrd="1" destOrd="0" presId="urn:microsoft.com/office/officeart/2005/8/layout/orgChart1"/>
    <dgm:cxn modelId="{C4E0DD5D-EA6B-438D-899E-AA49A8F9295F}" type="presParOf" srcId="{50D9FF72-2399-4CF2-B42C-E36692253374}" destId="{F39A9B67-4AED-478D-826D-3315800CEEAB}" srcOrd="2" destOrd="0" presId="urn:microsoft.com/office/officeart/2005/8/layout/orgChart1"/>
    <dgm:cxn modelId="{6BAFA325-575A-4506-9E7B-9EF12DA56E18}" type="presParOf" srcId="{9E8A5B0E-F17B-4F23-8552-FECC61F64707}" destId="{90C89242-62E0-4713-9421-1B84EAF4A444}" srcOrd="2" destOrd="0" presId="urn:microsoft.com/office/officeart/2005/8/layout/orgChart1"/>
    <dgm:cxn modelId="{92A5547D-6EE2-4644-A7E1-43EEC071D343}" type="presParOf" srcId="{9E8A5B0E-F17B-4F23-8552-FECC61F64707}" destId="{7542042E-6A15-4997-80AF-ECBE5D0A9963}" srcOrd="3" destOrd="0" presId="urn:microsoft.com/office/officeart/2005/8/layout/orgChart1"/>
    <dgm:cxn modelId="{0D1B75A1-0C99-443E-A09A-C753911B783A}" type="presParOf" srcId="{7542042E-6A15-4997-80AF-ECBE5D0A9963}" destId="{066A30C3-DBF3-4EA9-AFA9-AD56CEEF7C2D}" srcOrd="0" destOrd="0" presId="urn:microsoft.com/office/officeart/2005/8/layout/orgChart1"/>
    <dgm:cxn modelId="{4B74178F-39A7-4E50-B4FB-3586649CBDBF}" type="presParOf" srcId="{066A30C3-DBF3-4EA9-AFA9-AD56CEEF7C2D}" destId="{5D5A8463-3D05-4080-87A9-5DC42DBBD94B}" srcOrd="0" destOrd="0" presId="urn:microsoft.com/office/officeart/2005/8/layout/orgChart1"/>
    <dgm:cxn modelId="{568965D9-7B52-49D8-8A0F-B27516CBDE1A}" type="presParOf" srcId="{066A30C3-DBF3-4EA9-AFA9-AD56CEEF7C2D}" destId="{A3820118-93BC-479F-9EF1-3A7CED49DDFF}" srcOrd="1" destOrd="0" presId="urn:microsoft.com/office/officeart/2005/8/layout/orgChart1"/>
    <dgm:cxn modelId="{0ED0D079-5448-4AAF-99FF-8AD5654F76D4}" type="presParOf" srcId="{7542042E-6A15-4997-80AF-ECBE5D0A9963}" destId="{2B445844-5FAD-476B-A9FE-B6C7CD8DC4B9}" srcOrd="1" destOrd="0" presId="urn:microsoft.com/office/officeart/2005/8/layout/orgChart1"/>
    <dgm:cxn modelId="{45037013-AA2E-43E1-8FF9-EC61901AA5CB}" type="presParOf" srcId="{7542042E-6A15-4997-80AF-ECBE5D0A9963}" destId="{F03D1F0A-4F99-413B-A366-E7F34AD63245}" srcOrd="2" destOrd="0" presId="urn:microsoft.com/office/officeart/2005/8/layout/orgChart1"/>
    <dgm:cxn modelId="{C160DA06-643C-43CD-9038-86E8B72D2966}" type="presParOf" srcId="{9E8A5B0E-F17B-4F23-8552-FECC61F64707}" destId="{0F6BADD3-F2F2-44D6-893D-68FB68D2C8B0}" srcOrd="4" destOrd="0" presId="urn:microsoft.com/office/officeart/2005/8/layout/orgChart1"/>
    <dgm:cxn modelId="{A47E3B8E-E6E1-43CD-8308-409EAB998E4C}" type="presParOf" srcId="{9E8A5B0E-F17B-4F23-8552-FECC61F64707}" destId="{81AD5566-3571-4E56-84BD-F891F5F94519}" srcOrd="5" destOrd="0" presId="urn:microsoft.com/office/officeart/2005/8/layout/orgChart1"/>
    <dgm:cxn modelId="{722E3F0B-143B-4560-A5EC-3EC18DC6FAE3}" type="presParOf" srcId="{81AD5566-3571-4E56-84BD-F891F5F94519}" destId="{E9234D4D-1475-4BEE-97BF-31D8858DF5EC}" srcOrd="0" destOrd="0" presId="urn:microsoft.com/office/officeart/2005/8/layout/orgChart1"/>
    <dgm:cxn modelId="{75FC3A24-45C9-491A-81E0-A5EE6B98F38A}" type="presParOf" srcId="{E9234D4D-1475-4BEE-97BF-31D8858DF5EC}" destId="{4941F1A3-7792-49DB-B0BC-37A49729A51B}" srcOrd="0" destOrd="0" presId="urn:microsoft.com/office/officeart/2005/8/layout/orgChart1"/>
    <dgm:cxn modelId="{4AEDF211-60F7-4B6D-B0EA-3E3A85A38102}" type="presParOf" srcId="{E9234D4D-1475-4BEE-97BF-31D8858DF5EC}" destId="{CBE2BAD8-1A70-4963-A72B-1437F63442F5}" srcOrd="1" destOrd="0" presId="urn:microsoft.com/office/officeart/2005/8/layout/orgChart1"/>
    <dgm:cxn modelId="{407D991F-64E8-456B-8E9C-319E6929D8D0}" type="presParOf" srcId="{81AD5566-3571-4E56-84BD-F891F5F94519}" destId="{DCD502AF-46E6-42BE-8979-FEEBBFA16578}" srcOrd="1" destOrd="0" presId="urn:microsoft.com/office/officeart/2005/8/layout/orgChart1"/>
    <dgm:cxn modelId="{59C22C0C-E1F6-48F6-8D11-E7B50F69F146}" type="presParOf" srcId="{81AD5566-3571-4E56-84BD-F891F5F94519}" destId="{C48F747D-7CBB-4152-B51C-23108D68EA98}" srcOrd="2" destOrd="0" presId="urn:microsoft.com/office/officeart/2005/8/layout/orgChart1"/>
    <dgm:cxn modelId="{59CB3EA7-3C91-481C-9C32-C6A5D4913241}" type="presParOf" srcId="{9E8A5B0E-F17B-4F23-8552-FECC61F64707}" destId="{2B07ABC3-EC80-42FD-AAF5-B9B3E4607BED}" srcOrd="6" destOrd="0" presId="urn:microsoft.com/office/officeart/2005/8/layout/orgChart1"/>
    <dgm:cxn modelId="{B149A9A0-FA04-4D43-9A9C-896FFD836A2A}" type="presParOf" srcId="{9E8A5B0E-F17B-4F23-8552-FECC61F64707}" destId="{B809F53D-A83D-4690-9F78-A9A72FDD6904}" srcOrd="7" destOrd="0" presId="urn:microsoft.com/office/officeart/2005/8/layout/orgChart1"/>
    <dgm:cxn modelId="{672A9AED-95A5-44A1-8BA6-F5214B39CD4F}" type="presParOf" srcId="{B809F53D-A83D-4690-9F78-A9A72FDD6904}" destId="{709B60F3-BA0B-47D7-B25D-421B3F87B57E}" srcOrd="0" destOrd="0" presId="urn:microsoft.com/office/officeart/2005/8/layout/orgChart1"/>
    <dgm:cxn modelId="{A604CE18-16F1-4A11-B7D9-2B942378D421}" type="presParOf" srcId="{709B60F3-BA0B-47D7-B25D-421B3F87B57E}" destId="{CBB92974-3DA7-4657-B5FA-316ABA86FC65}" srcOrd="0" destOrd="0" presId="urn:microsoft.com/office/officeart/2005/8/layout/orgChart1"/>
    <dgm:cxn modelId="{BD3EE25C-A5BD-4072-A773-F94A7355CD39}" type="presParOf" srcId="{709B60F3-BA0B-47D7-B25D-421B3F87B57E}" destId="{A82AEFD5-365B-4F1C-85B4-CB66EB07322E}" srcOrd="1" destOrd="0" presId="urn:microsoft.com/office/officeart/2005/8/layout/orgChart1"/>
    <dgm:cxn modelId="{1E4F9680-6539-4A09-A5A6-10DE62659DF1}" type="presParOf" srcId="{B809F53D-A83D-4690-9F78-A9A72FDD6904}" destId="{1C1F654C-4AC7-4990-A707-436514C5CA80}" srcOrd="1" destOrd="0" presId="urn:microsoft.com/office/officeart/2005/8/layout/orgChart1"/>
    <dgm:cxn modelId="{C5B5D8AE-1C2B-4522-8B42-FD123BBA5C79}" type="presParOf" srcId="{B809F53D-A83D-4690-9F78-A9A72FDD6904}" destId="{E3F25A85-7527-4B46-B757-B83C874E68E8}" srcOrd="2" destOrd="0" presId="urn:microsoft.com/office/officeart/2005/8/layout/orgChart1"/>
    <dgm:cxn modelId="{919D352D-D578-497B-A828-B0E585C15FAB}" type="presParOf" srcId="{023ACBBB-86B3-4C5A-A421-A515132FDC1F}" destId="{231E246B-BBC1-4622-A4FF-F49DA2C1BE7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7A761-3E89-7A47-A245-376722DF51CD}">
      <dsp:nvSpPr>
        <dsp:cNvPr id="0" name=""/>
        <dsp:cNvSpPr/>
      </dsp:nvSpPr>
      <dsp:spPr>
        <a:xfrm>
          <a:off x="10" y="0"/>
          <a:ext cx="3645425" cy="2949369"/>
        </a:xfrm>
        <a:prstGeom prst="roundRect">
          <a:avLst>
            <a:gd name="adj" fmla="val 10000"/>
          </a:avLst>
        </a:prstGeom>
        <a:solidFill>
          <a:srgbClr val="41AD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a:t>The Regional Observatories </a:t>
          </a:r>
          <a:endParaRPr lang="pt-PT" sz="2800" kern="1200" dirty="0"/>
        </a:p>
      </dsp:txBody>
      <dsp:txXfrm>
        <a:off x="10" y="1179747"/>
        <a:ext cx="3645425" cy="1179747"/>
      </dsp:txXfrm>
    </dsp:sp>
    <dsp:sp modelId="{DAD91C1C-B86B-B844-A542-854EF15D74FC}">
      <dsp:nvSpPr>
        <dsp:cNvPr id="0" name=""/>
        <dsp:cNvSpPr/>
      </dsp:nvSpPr>
      <dsp:spPr>
        <a:xfrm>
          <a:off x="1333985" y="176962"/>
          <a:ext cx="982139" cy="98213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0D3401E-F53C-1641-AD81-7715EAAE59E3}">
      <dsp:nvSpPr>
        <dsp:cNvPr id="0" name=""/>
        <dsp:cNvSpPr/>
      </dsp:nvSpPr>
      <dsp:spPr>
        <a:xfrm>
          <a:off x="3757130" y="0"/>
          <a:ext cx="3645425" cy="2949369"/>
        </a:xfrm>
        <a:prstGeom prst="roundRect">
          <a:avLst>
            <a:gd name="adj" fmla="val 10000"/>
          </a:avLst>
        </a:prstGeom>
        <a:solidFill>
          <a:srgbClr val="679D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a:t>The Reference Information Systems</a:t>
          </a:r>
          <a:endParaRPr lang="pt-PT" sz="2800" kern="1200" dirty="0"/>
        </a:p>
      </dsp:txBody>
      <dsp:txXfrm>
        <a:off x="3757130" y="1179747"/>
        <a:ext cx="3645425" cy="1179747"/>
      </dsp:txXfrm>
    </dsp:sp>
    <dsp:sp modelId="{DE7F1DCD-69E1-4844-AF16-AD574F0557A2}">
      <dsp:nvSpPr>
        <dsp:cNvPr id="0" name=""/>
        <dsp:cNvSpPr/>
      </dsp:nvSpPr>
      <dsp:spPr>
        <a:xfrm>
          <a:off x="5018329" y="122247"/>
          <a:ext cx="1123027" cy="1091569"/>
        </a:xfrm>
        <a:prstGeom prst="ellipse">
          <a:avLst/>
        </a:prstGeom>
        <a:blipFill rotWithShape="1">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B0DC832-2E79-6E48-9DF8-6A13D77DC570}">
      <dsp:nvSpPr>
        <dsp:cNvPr id="0" name=""/>
        <dsp:cNvSpPr/>
      </dsp:nvSpPr>
      <dsp:spPr>
        <a:xfrm>
          <a:off x="7511918" y="0"/>
          <a:ext cx="3645425" cy="2949369"/>
        </a:xfrm>
        <a:prstGeom prst="roundRect">
          <a:avLst>
            <a:gd name="adj" fmla="val 10000"/>
          </a:avLst>
        </a:prstGeom>
        <a:solidFill>
          <a:srgbClr val="A7D1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a:t>The Action </a:t>
          </a:r>
          <a:r>
            <a:rPr lang="en-GB" sz="2800" kern="1200" dirty="0" smtClean="0"/>
            <a:t>Component</a:t>
          </a:r>
          <a:endParaRPr lang="pt-PT" sz="2800" kern="1200" dirty="0"/>
        </a:p>
      </dsp:txBody>
      <dsp:txXfrm>
        <a:off x="7511918" y="1179747"/>
        <a:ext cx="3645425" cy="1179747"/>
      </dsp:txXfrm>
    </dsp:sp>
    <dsp:sp modelId="{265EF4F2-377F-6444-8A32-78C361AEA31F}">
      <dsp:nvSpPr>
        <dsp:cNvPr id="0" name=""/>
        <dsp:cNvSpPr/>
      </dsp:nvSpPr>
      <dsp:spPr>
        <a:xfrm>
          <a:off x="8843561" y="176962"/>
          <a:ext cx="982139" cy="98213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EA0CB13A-BBAC-AD4D-922A-5F374F9FE9A5}">
      <dsp:nvSpPr>
        <dsp:cNvPr id="0" name=""/>
        <dsp:cNvSpPr/>
      </dsp:nvSpPr>
      <dsp:spPr>
        <a:xfrm>
          <a:off x="446387" y="2312411"/>
          <a:ext cx="10266912" cy="636957"/>
        </a:xfrm>
        <a:prstGeom prst="leftRightArrow">
          <a:avLst/>
        </a:prstGeom>
        <a:solidFill>
          <a:srgbClr val="A35B28"/>
        </a:solidFill>
        <a:ln w="12700" cap="flat" cmpd="sng" algn="ctr">
          <a:solidFill>
            <a:srgbClr val="A35B2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7ABC3-EC80-42FD-AAF5-B9B3E4607BED}">
      <dsp:nvSpPr>
        <dsp:cNvPr id="0" name=""/>
        <dsp:cNvSpPr/>
      </dsp:nvSpPr>
      <dsp:spPr>
        <a:xfrm>
          <a:off x="5723914" y="1632085"/>
          <a:ext cx="4737105" cy="669445"/>
        </a:xfrm>
        <a:custGeom>
          <a:avLst/>
          <a:gdLst/>
          <a:ahLst/>
          <a:cxnLst/>
          <a:rect l="0" t="0" r="0" b="0"/>
          <a:pathLst>
            <a:path>
              <a:moveTo>
                <a:pt x="0" y="0"/>
              </a:moveTo>
              <a:lnTo>
                <a:pt x="0" y="403642"/>
              </a:lnTo>
              <a:lnTo>
                <a:pt x="4737105" y="403642"/>
              </a:lnTo>
              <a:lnTo>
                <a:pt x="4737105" y="66944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6BADD3-F2F2-44D6-893D-68FB68D2C8B0}">
      <dsp:nvSpPr>
        <dsp:cNvPr id="0" name=""/>
        <dsp:cNvSpPr/>
      </dsp:nvSpPr>
      <dsp:spPr>
        <a:xfrm>
          <a:off x="5723914" y="1632085"/>
          <a:ext cx="1674032" cy="669445"/>
        </a:xfrm>
        <a:custGeom>
          <a:avLst/>
          <a:gdLst/>
          <a:ahLst/>
          <a:cxnLst/>
          <a:rect l="0" t="0" r="0" b="0"/>
          <a:pathLst>
            <a:path>
              <a:moveTo>
                <a:pt x="0" y="0"/>
              </a:moveTo>
              <a:lnTo>
                <a:pt x="0" y="403642"/>
              </a:lnTo>
              <a:lnTo>
                <a:pt x="1674032" y="403642"/>
              </a:lnTo>
              <a:lnTo>
                <a:pt x="1674032" y="66944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C89242-62E0-4713-9421-1B84EAF4A444}">
      <dsp:nvSpPr>
        <dsp:cNvPr id="0" name=""/>
        <dsp:cNvSpPr/>
      </dsp:nvSpPr>
      <dsp:spPr>
        <a:xfrm>
          <a:off x="4334874" y="1632085"/>
          <a:ext cx="1389040" cy="669445"/>
        </a:xfrm>
        <a:custGeom>
          <a:avLst/>
          <a:gdLst/>
          <a:ahLst/>
          <a:cxnLst/>
          <a:rect l="0" t="0" r="0" b="0"/>
          <a:pathLst>
            <a:path>
              <a:moveTo>
                <a:pt x="1389040" y="0"/>
              </a:moveTo>
              <a:lnTo>
                <a:pt x="1389040" y="403642"/>
              </a:lnTo>
              <a:lnTo>
                <a:pt x="0" y="403642"/>
              </a:lnTo>
              <a:lnTo>
                <a:pt x="0" y="66944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70EFD4-9F76-4453-88ED-EB751515429B}">
      <dsp:nvSpPr>
        <dsp:cNvPr id="0" name=""/>
        <dsp:cNvSpPr/>
      </dsp:nvSpPr>
      <dsp:spPr>
        <a:xfrm>
          <a:off x="1271801" y="1632085"/>
          <a:ext cx="4452112" cy="669445"/>
        </a:xfrm>
        <a:custGeom>
          <a:avLst/>
          <a:gdLst/>
          <a:ahLst/>
          <a:cxnLst/>
          <a:rect l="0" t="0" r="0" b="0"/>
          <a:pathLst>
            <a:path>
              <a:moveTo>
                <a:pt x="4452112" y="0"/>
              </a:moveTo>
              <a:lnTo>
                <a:pt x="4452112" y="403642"/>
              </a:lnTo>
              <a:lnTo>
                <a:pt x="0" y="403642"/>
              </a:lnTo>
              <a:lnTo>
                <a:pt x="0" y="66944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E0E4D1-F8D1-4AF4-8DDB-44DB7CDC195C}">
      <dsp:nvSpPr>
        <dsp:cNvPr id="0" name=""/>
        <dsp:cNvSpPr/>
      </dsp:nvSpPr>
      <dsp:spPr>
        <a:xfrm>
          <a:off x="1721921" y="1121008"/>
          <a:ext cx="8003985" cy="511077"/>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b="1" i="0" kern="1200" dirty="0" smtClean="0">
              <a:solidFill>
                <a:srgbClr val="679D97"/>
              </a:solidFill>
              <a:latin typeface="Franklin Gothic Book" charset="0"/>
              <a:ea typeface="Franklin Gothic Book" charset="0"/>
              <a:cs typeface="Franklin Gothic Book" charset="0"/>
            </a:rPr>
            <a:t>The Regional Observatories provide tools and services available for stakeholders:</a:t>
          </a:r>
          <a:endParaRPr lang="en-GB" sz="1700" b="1" i="0" kern="1200" dirty="0">
            <a:solidFill>
              <a:srgbClr val="679D97"/>
            </a:solidFill>
            <a:latin typeface="Franklin Gothic Book" charset="0"/>
            <a:ea typeface="Franklin Gothic Book" charset="0"/>
            <a:cs typeface="Franklin Gothic Book" charset="0"/>
          </a:endParaRPr>
        </a:p>
      </dsp:txBody>
      <dsp:txXfrm>
        <a:off x="1721921" y="1121008"/>
        <a:ext cx="8003985" cy="511077"/>
      </dsp:txXfrm>
    </dsp:sp>
    <dsp:sp modelId="{E9749E73-1124-4817-9DB6-416C6E7A51DB}">
      <dsp:nvSpPr>
        <dsp:cNvPr id="0" name=""/>
        <dsp:cNvSpPr/>
      </dsp:nvSpPr>
      <dsp:spPr>
        <a:xfrm>
          <a:off x="6069" y="2301531"/>
          <a:ext cx="2531464" cy="126573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solidFill>
                <a:srgbClr val="679D97"/>
              </a:solidFill>
              <a:latin typeface="Franklin Gothic Book" charset="0"/>
              <a:ea typeface="Franklin Gothic Book" charset="0"/>
              <a:cs typeface="Franklin Gothic Book" charset="0"/>
            </a:rPr>
            <a:t>Data and information management and analysis (The Reference Information Systems)</a:t>
          </a:r>
          <a:endParaRPr lang="en-GB" sz="1700" kern="1200" dirty="0">
            <a:solidFill>
              <a:srgbClr val="679D97"/>
            </a:solidFill>
            <a:latin typeface="Franklin Gothic Book" charset="0"/>
            <a:ea typeface="Franklin Gothic Book" charset="0"/>
            <a:cs typeface="Franklin Gothic Book" charset="0"/>
          </a:endParaRPr>
        </a:p>
      </dsp:txBody>
      <dsp:txXfrm>
        <a:off x="6069" y="2301531"/>
        <a:ext cx="2531464" cy="1265732"/>
      </dsp:txXfrm>
    </dsp:sp>
    <dsp:sp modelId="{5D5A8463-3D05-4080-87A9-5DC42DBBD94B}">
      <dsp:nvSpPr>
        <dsp:cNvPr id="0" name=""/>
        <dsp:cNvSpPr/>
      </dsp:nvSpPr>
      <dsp:spPr>
        <a:xfrm>
          <a:off x="3069141" y="2301531"/>
          <a:ext cx="2531464" cy="126573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solidFill>
                <a:srgbClr val="679D97"/>
              </a:solidFill>
              <a:latin typeface="Franklin Gothic Book" charset="0"/>
              <a:ea typeface="Franklin Gothic Book" charset="0"/>
              <a:cs typeface="Franklin Gothic Book" charset="0"/>
            </a:rPr>
            <a:t>Planning and decision making support</a:t>
          </a:r>
          <a:endParaRPr lang="en-GB" sz="1700" kern="1200" dirty="0">
            <a:solidFill>
              <a:srgbClr val="679D97"/>
            </a:solidFill>
            <a:latin typeface="Franklin Gothic Book" charset="0"/>
            <a:ea typeface="Franklin Gothic Book" charset="0"/>
            <a:cs typeface="Franklin Gothic Book" charset="0"/>
          </a:endParaRPr>
        </a:p>
      </dsp:txBody>
      <dsp:txXfrm>
        <a:off x="3069141" y="2301531"/>
        <a:ext cx="2531464" cy="1265732"/>
      </dsp:txXfrm>
    </dsp:sp>
    <dsp:sp modelId="{4941F1A3-7792-49DB-B0BC-37A49729A51B}">
      <dsp:nvSpPr>
        <dsp:cNvPr id="0" name=""/>
        <dsp:cNvSpPr/>
      </dsp:nvSpPr>
      <dsp:spPr>
        <a:xfrm>
          <a:off x="6132214" y="2301531"/>
          <a:ext cx="2531464" cy="126573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solidFill>
                <a:srgbClr val="679D97"/>
              </a:solidFill>
              <a:latin typeface="Franklin Gothic Book" charset="0"/>
              <a:ea typeface="Franklin Gothic Book" charset="0"/>
              <a:cs typeface="Franklin Gothic Book" charset="0"/>
            </a:rPr>
            <a:t>Assessment tools and support for their application including for reporting on MEAs</a:t>
          </a:r>
          <a:endParaRPr lang="en-GB" sz="1700" kern="1200" dirty="0">
            <a:solidFill>
              <a:srgbClr val="679D97"/>
            </a:solidFill>
            <a:latin typeface="Franklin Gothic Book" charset="0"/>
            <a:ea typeface="Franklin Gothic Book" charset="0"/>
            <a:cs typeface="Franklin Gothic Book" charset="0"/>
          </a:endParaRPr>
        </a:p>
      </dsp:txBody>
      <dsp:txXfrm>
        <a:off x="6132214" y="2301531"/>
        <a:ext cx="2531464" cy="1265732"/>
      </dsp:txXfrm>
    </dsp:sp>
    <dsp:sp modelId="{CBB92974-3DA7-4657-B5FA-316ABA86FC65}">
      <dsp:nvSpPr>
        <dsp:cNvPr id="0" name=""/>
        <dsp:cNvSpPr/>
      </dsp:nvSpPr>
      <dsp:spPr>
        <a:xfrm>
          <a:off x="9195286" y="2301531"/>
          <a:ext cx="2531464" cy="126573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solidFill>
                <a:srgbClr val="679D97"/>
              </a:solidFill>
              <a:latin typeface="Franklin Gothic Book" charset="0"/>
              <a:ea typeface="Franklin Gothic Book" charset="0"/>
              <a:cs typeface="Franklin Gothic Book" charset="0"/>
            </a:rPr>
            <a:t>Capacity development  for institutions, managers and local communities.  </a:t>
          </a:r>
          <a:endParaRPr lang="en-GB" sz="1700" kern="1200" dirty="0">
            <a:solidFill>
              <a:srgbClr val="679D97"/>
            </a:solidFill>
            <a:latin typeface="Franklin Gothic Book" charset="0"/>
            <a:ea typeface="Franklin Gothic Book" charset="0"/>
            <a:cs typeface="Franklin Gothic Book" charset="0"/>
          </a:endParaRPr>
        </a:p>
      </dsp:txBody>
      <dsp:txXfrm>
        <a:off x="9195286" y="2301531"/>
        <a:ext cx="2531464" cy="126573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7D4885-4B97-4B45-98CD-C3ACF0C5B91C}" type="datetimeFigureOut">
              <a:rPr lang="en-US" smtClean="0"/>
              <a:t>8/16/2019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59412-5F2F-1240-90A8-4A7B14A51A65}" type="slidenum">
              <a:rPr lang="en-US" smtClean="0"/>
              <a:t>‹#›</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6422-749E-8F49-8D3D-B359BB48063B}" type="datetimeFigureOut">
              <a:rPr lang="en-US" smtClean="0"/>
              <a:t>8/16/2019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804A-85CA-C14C-A757-D8CE986E68DD}" type="slidenum">
              <a:rPr lang="en-US" smtClean="0"/>
              <a:t>‹#›</a:t>
            </a:fld>
            <a:endParaRPr lang="en-US"/>
          </a:p>
        </p:txBody>
      </p:sp>
    </p:spTree>
    <p:extLst>
      <p:ext uri="{BB962C8B-B14F-4D97-AF65-F5344CB8AC3E}">
        <p14:creationId xmlns:p14="http://schemas.microsoft.com/office/powerpoint/2010/main" val="1344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4C804A-85CA-C14C-A757-D8CE986E68DD}" type="slidenum">
              <a:rPr lang="en-US" smtClean="0"/>
              <a:t>1</a:t>
            </a:fld>
            <a:endParaRPr lang="en-US"/>
          </a:p>
        </p:txBody>
      </p:sp>
    </p:spTree>
    <p:extLst>
      <p:ext uri="{BB962C8B-B14F-4D97-AF65-F5344CB8AC3E}">
        <p14:creationId xmlns:p14="http://schemas.microsoft.com/office/powerpoint/2010/main" val="396958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4C804A-85CA-C14C-A757-D8CE986E68DD}" type="slidenum">
              <a:rPr lang="en-US" smtClean="0"/>
              <a:t>4</a:t>
            </a:fld>
            <a:endParaRPr lang="en-US"/>
          </a:p>
        </p:txBody>
      </p:sp>
    </p:spTree>
    <p:extLst>
      <p:ext uri="{BB962C8B-B14F-4D97-AF65-F5344CB8AC3E}">
        <p14:creationId xmlns:p14="http://schemas.microsoft.com/office/powerpoint/2010/main" val="249263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BIOPAMA MISSION</a:t>
            </a:r>
          </a:p>
        </p:txBody>
      </p:sp>
      <p:sp>
        <p:nvSpPr>
          <p:cNvPr id="4" name="Marcador de Posição do Número do Diapositivo 3"/>
          <p:cNvSpPr>
            <a:spLocks noGrp="1"/>
          </p:cNvSpPr>
          <p:nvPr>
            <p:ph type="sldNum" sz="quarter" idx="5"/>
          </p:nvPr>
        </p:nvSpPr>
        <p:spPr/>
        <p:txBody>
          <a:bodyPr/>
          <a:lstStyle/>
          <a:p>
            <a:fld id="{094C804A-85CA-C14C-A757-D8CE986E68DD}" type="slidenum">
              <a:rPr lang="en-US" smtClean="0"/>
              <a:t>6</a:t>
            </a:fld>
            <a:endParaRPr lang="en-US"/>
          </a:p>
        </p:txBody>
      </p:sp>
    </p:spTree>
    <p:extLst>
      <p:ext uri="{BB962C8B-B14F-4D97-AF65-F5344CB8AC3E}">
        <p14:creationId xmlns:p14="http://schemas.microsoft.com/office/powerpoint/2010/main" val="409823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90C14E"/>
                </a:solidFill>
                <a:latin typeface="Franklin Gothic Demi" charset="0"/>
                <a:ea typeface="Franklin Gothic Demi" charset="0"/>
                <a:cs typeface="Franklin Gothic Demi" charset="0"/>
              </a:rPr>
              <a:t>The African, Caribbean and Pacific regions represent some of the most challenging places on Earth and host a huge share of our planet’s biodiversity. While the programme’s objectives are the same across all the regions, BIOPAMA can only succeed by tailoring them to respond to specific needs and complement countries’ efforts filling the gaps where they exist. </a:t>
            </a:r>
            <a:endParaRPr lang="en-GB" dirty="0"/>
          </a:p>
        </p:txBody>
      </p:sp>
      <p:sp>
        <p:nvSpPr>
          <p:cNvPr id="4" name="Slide Number Placeholder 3"/>
          <p:cNvSpPr>
            <a:spLocks noGrp="1"/>
          </p:cNvSpPr>
          <p:nvPr>
            <p:ph type="sldNum" sz="quarter" idx="10"/>
          </p:nvPr>
        </p:nvSpPr>
        <p:spPr/>
        <p:txBody>
          <a:bodyPr/>
          <a:lstStyle/>
          <a:p>
            <a:fld id="{094C804A-85CA-C14C-A757-D8CE986E68DD}" type="slidenum">
              <a:rPr lang="en-US" smtClean="0"/>
              <a:t>8</a:t>
            </a:fld>
            <a:endParaRPr lang="en-US"/>
          </a:p>
        </p:txBody>
      </p:sp>
    </p:spTree>
    <p:extLst>
      <p:ext uri="{BB962C8B-B14F-4D97-AF65-F5344CB8AC3E}">
        <p14:creationId xmlns:p14="http://schemas.microsoft.com/office/powerpoint/2010/main" val="2911145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BIOPAMA Strategy</a:t>
            </a:r>
          </a:p>
        </p:txBody>
      </p:sp>
      <p:sp>
        <p:nvSpPr>
          <p:cNvPr id="4" name="Marcador de Posição do Número do Diapositivo 3"/>
          <p:cNvSpPr>
            <a:spLocks noGrp="1"/>
          </p:cNvSpPr>
          <p:nvPr>
            <p:ph type="sldNum" sz="quarter" idx="5"/>
          </p:nvPr>
        </p:nvSpPr>
        <p:spPr/>
        <p:txBody>
          <a:bodyPr/>
          <a:lstStyle/>
          <a:p>
            <a:fld id="{094C804A-85CA-C14C-A757-D8CE986E68DD}" type="slidenum">
              <a:rPr lang="en-US" smtClean="0"/>
              <a:t>9</a:t>
            </a:fld>
            <a:endParaRPr lang="en-US"/>
          </a:p>
        </p:txBody>
      </p:sp>
    </p:spTree>
    <p:extLst>
      <p:ext uri="{BB962C8B-B14F-4D97-AF65-F5344CB8AC3E}">
        <p14:creationId xmlns:p14="http://schemas.microsoft.com/office/powerpoint/2010/main" val="807980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094C804A-85CA-C14C-A757-D8CE986E68DD}" type="slidenum">
              <a:rPr lang="en-US" smtClean="0"/>
              <a:t>13</a:t>
            </a:fld>
            <a:endParaRPr lang="en-US"/>
          </a:p>
        </p:txBody>
      </p:sp>
    </p:spTree>
    <p:extLst>
      <p:ext uri="{BB962C8B-B14F-4D97-AF65-F5344CB8AC3E}">
        <p14:creationId xmlns:p14="http://schemas.microsoft.com/office/powerpoint/2010/main" val="3759337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0"/>
            <a:ext cx="12192000" cy="5361191"/>
          </a:xfrm>
        </p:spPr>
        <p:txBody>
          <a:bodyPr/>
          <a:lstStyle/>
          <a:p>
            <a:endParaRPr lang="en-US"/>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B68D7304-1DDB-4440-AB10-DDECB09D77E6}" type="datetime1">
              <a:rPr lang="ro-RO" smtClean="0"/>
              <a:t>16.08.2019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Subtitle 2"/>
          <p:cNvSpPr>
            <a:spLocks noGrp="1"/>
          </p:cNvSpPr>
          <p:nvPr>
            <p:ph type="subTitle" idx="1"/>
          </p:nvPr>
        </p:nvSpPr>
        <p:spPr>
          <a:xfrm>
            <a:off x="5501148" y="3095710"/>
            <a:ext cx="6194322" cy="16444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4" name="Rectangle 13"/>
          <p:cNvSpPr/>
          <p:nvPr userDrawn="1"/>
        </p:nvSpPr>
        <p:spPr>
          <a:xfrm>
            <a:off x="0" y="5361191"/>
            <a:ext cx="12207240" cy="15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5641" y="5779806"/>
            <a:ext cx="3276600" cy="663388"/>
          </a:xfrm>
          <a:prstGeom prst="rect">
            <a:avLst/>
          </a:prstGeom>
        </p:spPr>
      </p:pic>
      <p:sp>
        <p:nvSpPr>
          <p:cNvPr id="2" name="Title 1"/>
          <p:cNvSpPr>
            <a:spLocks noGrp="1"/>
          </p:cNvSpPr>
          <p:nvPr>
            <p:ph type="ctrTitle"/>
          </p:nvPr>
        </p:nvSpPr>
        <p:spPr>
          <a:xfrm>
            <a:off x="5501148" y="621037"/>
            <a:ext cx="6194322" cy="2371281"/>
          </a:xfrm>
        </p:spPr>
        <p:txBody>
          <a:bodyPr anchor="b">
            <a:normAutofit/>
          </a:bodyPr>
          <a:lstStyle>
            <a:lvl1pPr algn="l">
              <a:defRPr sz="3600">
                <a:solidFill>
                  <a:schemeClr val="bg1"/>
                </a:solidFill>
              </a:defRPr>
            </a:lvl1pPr>
          </a:lstStyle>
          <a:p>
            <a:r>
              <a:rPr lang="en-US" dirty="0" smtClean="0"/>
              <a:t>Click to edit Master title style</a:t>
            </a:r>
            <a:endParaRPr lang="en-US" dirty="0"/>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0600" y="5787746"/>
            <a:ext cx="3084870" cy="693984"/>
          </a:xfrm>
          <a:prstGeom prst="rect">
            <a:avLst/>
          </a:prstGeom>
        </p:spPr>
      </p:pic>
    </p:spTree>
    <p:extLst>
      <p:ext uri="{BB962C8B-B14F-4D97-AF65-F5344CB8AC3E}">
        <p14:creationId xmlns:p14="http://schemas.microsoft.com/office/powerpoint/2010/main" val="14307711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606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36612" y="1591186"/>
            <a:ext cx="4116388" cy="858100"/>
          </a:xfrm>
        </p:spPr>
        <p:txBody>
          <a:bodyPr anchor="b"/>
          <a:lstStyle>
            <a:lvl1pPr>
              <a:defRPr sz="3200"/>
            </a:lvl1pPr>
          </a:lstStyle>
          <a:p>
            <a:r>
              <a:rPr lang="en-US" dirty="0" smtClean="0"/>
              <a:t>Click to edit Master title style</a:t>
            </a:r>
            <a:endParaRPr lang="en-US" dirty="0"/>
          </a:p>
        </p:txBody>
      </p:sp>
      <p:sp>
        <p:nvSpPr>
          <p:cNvPr id="9"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1"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smtClean="0"/>
              <a:t>BIOPAMA PPT Template</a:t>
            </a:r>
            <a:endParaRPr lang="en-US" dirty="0"/>
          </a:p>
        </p:txBody>
      </p:sp>
    </p:spTree>
    <p:extLst>
      <p:ext uri="{BB962C8B-B14F-4D97-AF65-F5344CB8AC3E}">
        <p14:creationId xmlns:p14="http://schemas.microsoft.com/office/powerpoint/2010/main" val="3930261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0" y="1006663"/>
            <a:ext cx="6172200" cy="458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itle 1"/>
          <p:cNvSpPr>
            <a:spLocks noGrp="1"/>
          </p:cNvSpPr>
          <p:nvPr>
            <p:ph type="title"/>
          </p:nvPr>
        </p:nvSpPr>
        <p:spPr>
          <a:xfrm>
            <a:off x="836612" y="1591186"/>
            <a:ext cx="4116388" cy="858100"/>
          </a:xfrm>
        </p:spPr>
        <p:txBody>
          <a:bodyPr anchor="b"/>
          <a:lstStyle>
            <a:lvl1pPr>
              <a:defRPr sz="3200"/>
            </a:lvl1pPr>
          </a:lstStyle>
          <a:p>
            <a:r>
              <a:rPr lang="en-US" dirty="0" smtClean="0"/>
              <a:t>Click to edit Master title style</a:t>
            </a:r>
            <a:endParaRPr lang="en-US" dirty="0"/>
          </a:p>
        </p:txBody>
      </p:sp>
      <p:sp>
        <p:nvSpPr>
          <p:cNvPr id="14"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5"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smtClean="0"/>
              <a:t>BIOPAMA PPT Template</a:t>
            </a:r>
            <a:endParaRPr lang="en-US" dirty="0"/>
          </a:p>
        </p:txBody>
      </p:sp>
    </p:spTree>
    <p:extLst>
      <p:ext uri="{BB962C8B-B14F-4D97-AF65-F5344CB8AC3E}">
        <p14:creationId xmlns:p14="http://schemas.microsoft.com/office/powerpoint/2010/main" val="20789439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2439642"/>
            <a:ext cx="10515599" cy="24084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smtClean="0"/>
              <a:t>BIOPAMA PPT Template</a:t>
            </a:r>
            <a:endParaRPr lang="en-US" dirty="0"/>
          </a:p>
        </p:txBody>
      </p:sp>
      <p:sp>
        <p:nvSpPr>
          <p:cNvPr id="10"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528376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12192000" cy="5802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12010" y="3639671"/>
            <a:ext cx="4337212" cy="2162974"/>
          </a:xfrm>
          <a:prstGeom prst="rect">
            <a:avLst/>
          </a:prstGeom>
        </p:spPr>
      </p:pic>
      <p:sp>
        <p:nvSpPr>
          <p:cNvPr id="2" name="Vertical Title 1"/>
          <p:cNvSpPr>
            <a:spLocks noGrp="1"/>
          </p:cNvSpPr>
          <p:nvPr>
            <p:ph type="title" orient="vert"/>
          </p:nvPr>
        </p:nvSpPr>
        <p:spPr>
          <a:xfrm>
            <a:off x="8724900" y="365125"/>
            <a:ext cx="2628900" cy="5228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228851"/>
          </a:xfrm>
        </p:spPr>
        <p:txBody>
          <a:bodyPr vert="eaVert"/>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9978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8200" y="10676890"/>
            <a:ext cx="2743200" cy="365125"/>
          </a:xfrm>
          <a:prstGeom prst="rect">
            <a:avLst/>
          </a:prstGeom>
        </p:spPr>
        <p:txBody>
          <a:bodyPr/>
          <a:lstStyle/>
          <a:p>
            <a:fld id="{EEAE0620-6311-40F3-ADCE-7669C40B015C}" type="datetime1">
              <a:rPr lang="ro-RO" smtClean="0"/>
              <a:t>16.08.2019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6"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Text Placeholder 2"/>
          <p:cNvSpPr>
            <a:spLocks noGrp="1"/>
          </p:cNvSpPr>
          <p:nvPr>
            <p:ph idx="1"/>
          </p:nvPr>
        </p:nvSpPr>
        <p:spPr>
          <a:xfrm>
            <a:off x="838200" y="2439642"/>
            <a:ext cx="10515600" cy="2408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smtClean="0"/>
              <a:t>BIOPAMA PPT Template</a:t>
            </a:r>
            <a:endParaRPr lang="en-US" dirty="0"/>
          </a:p>
        </p:txBody>
      </p:sp>
    </p:spTree>
    <p:extLst>
      <p:ext uri="{BB962C8B-B14F-4D97-AF65-F5344CB8AC3E}">
        <p14:creationId xmlns:p14="http://schemas.microsoft.com/office/powerpoint/2010/main" val="632554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6"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smtClean="0"/>
              <a:t>BIOPAMA PPT Template</a:t>
            </a:r>
            <a:endParaRPr lang="en-US" dirty="0"/>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15BA75AA-2165-41F1-9C20-0A222A46F366}" type="datetime1">
              <a:rPr lang="ro-RO" smtClean="0"/>
              <a:t>16.08.2019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11" name="Rectangle 10"/>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55880" y="6085489"/>
            <a:ext cx="2100072" cy="472440"/>
          </a:xfrm>
          <a:prstGeom prst="rect">
            <a:avLst/>
          </a:prstGeom>
        </p:spPr>
      </p:pic>
      <p:sp>
        <p:nvSpPr>
          <p:cNvPr id="15" name="Slide Number Placeholder 3"/>
          <p:cNvSpPr txBox="1">
            <a:spLocks/>
          </p:cNvSpPr>
          <p:nvPr userDrawn="1"/>
        </p:nvSpPr>
        <p:spPr>
          <a:xfrm>
            <a:off x="205740" y="441149"/>
            <a:ext cx="895350" cy="365124"/>
          </a:xfrm>
          <a:prstGeom prst="rect">
            <a:avLst/>
          </a:prstGeom>
        </p:spPr>
        <p:txBody>
          <a:bodyPr vert="horz" lIns="91440" tIns="45720" rIns="91440" bIns="45720" rtlCol="0" anchor="ctr"/>
          <a:lstStyle>
            <a:defPPr>
              <a:defRPr lang="en-US"/>
            </a:defPPr>
            <a:lvl1pPr marL="0" algn="r" defTabSz="914400" rtl="0" eaLnBrk="1" latinLnBrk="0" hangingPunct="1">
              <a:defRPr sz="4000" b="1" kern="1200">
                <a:solidFill>
                  <a:schemeClr val="bg1"/>
                </a:solidFill>
                <a:latin typeface="Franklin Gothic Book" charset="0"/>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Placeholder 1"/>
          <p:cNvSpPr>
            <a:spLocks noGrp="1"/>
          </p:cNvSpPr>
          <p:nvPr>
            <p:ph type="title"/>
          </p:nvPr>
        </p:nvSpPr>
        <p:spPr>
          <a:xfrm>
            <a:off x="826770" y="1470392"/>
            <a:ext cx="10515600" cy="562965"/>
          </a:xfrm>
          <a:prstGeom prst="rect">
            <a:avLst/>
          </a:prstGeom>
        </p:spPr>
        <p:txBody>
          <a:bodyPr vert="horz" lIns="91440" tIns="45720" rIns="91440" bIns="45720" rtlCol="0" anchor="ctr">
            <a:normAutofit/>
          </a:bodyPr>
          <a:lstStyle>
            <a:lvl1pPr>
              <a:defRPr>
                <a:solidFill>
                  <a:schemeClr val="bg1"/>
                </a:solidFill>
              </a:defRPr>
            </a:lvl1pPr>
          </a:lstStyle>
          <a:p>
            <a:r>
              <a:rPr lang="en-US" dirty="0" smtClean="0"/>
              <a:t>Click to edit Master title style</a:t>
            </a:r>
            <a:endParaRPr lang="en-US" dirty="0"/>
          </a:p>
        </p:txBody>
      </p:sp>
      <p:sp>
        <p:nvSpPr>
          <p:cNvPr id="14" name="Text Placeholder 2"/>
          <p:cNvSpPr>
            <a:spLocks noGrp="1"/>
          </p:cNvSpPr>
          <p:nvPr>
            <p:ph idx="1"/>
          </p:nvPr>
        </p:nvSpPr>
        <p:spPr>
          <a:xfrm>
            <a:off x="826770" y="2439642"/>
            <a:ext cx="10515600" cy="240849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 name="Picture 19"/>
          <p:cNvPicPr>
            <a:picLocks noChangeAspect="1"/>
          </p:cNvPicPr>
          <p:nvPr userDrawn="1"/>
        </p:nvPicPr>
        <p:blipFill rotWithShape="1">
          <a:blip r:embed="rId3"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
        <p:nvSpPr>
          <p:cNvPr id="21" name="Triangle 20"/>
          <p:cNvSpPr/>
          <p:nvPr userDrawn="1"/>
        </p:nvSpPr>
        <p:spPr>
          <a:xfrm rot="5400000">
            <a:off x="460351" y="1611813"/>
            <a:ext cx="299087" cy="257833"/>
          </a:xfrm>
          <a:prstGeom prs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205122" cy="5837129"/>
          </a:xfrm>
          <a:prstGeom prst="rect">
            <a:avLst/>
          </a:prstGeom>
        </p:spPr>
      </p:pic>
      <p:sp>
        <p:nvSpPr>
          <p:cNvPr id="2" name="Title 1"/>
          <p:cNvSpPr>
            <a:spLocks noGrp="1"/>
          </p:cNvSpPr>
          <p:nvPr>
            <p:ph type="title"/>
          </p:nvPr>
        </p:nvSpPr>
        <p:spPr>
          <a:xfrm>
            <a:off x="2457450" y="1726702"/>
            <a:ext cx="7429501" cy="1988047"/>
          </a:xfrm>
        </p:spPr>
        <p:txBody>
          <a:bodyPr anchor="b">
            <a:normAutofit/>
          </a:bodyPr>
          <a:lstStyle>
            <a:lvl1pPr algn="ct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2457449" y="3752850"/>
            <a:ext cx="7429502" cy="1459546"/>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45836DB3-E689-41ED-B388-1E5DF12EB456}" type="datetime1">
              <a:rPr lang="ro-RO" smtClean="0"/>
              <a:t>16.08.2019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cxnSp>
        <p:nvCxnSpPr>
          <p:cNvPr id="12" name="Straight Connector 11"/>
          <p:cNvCxnSpPr/>
          <p:nvPr userDrawn="1"/>
        </p:nvCxnSpPr>
        <p:spPr>
          <a:xfrm>
            <a:off x="0" y="5837128"/>
            <a:ext cx="122051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30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9"/>
          <p:cNvSpPr>
            <a:spLocks noGrp="1"/>
          </p:cNvSpPr>
          <p:nvPr>
            <p:ph type="pic" sz="quarter" idx="13"/>
          </p:nvPr>
        </p:nvSpPr>
        <p:spPr>
          <a:xfrm>
            <a:off x="0" y="0"/>
            <a:ext cx="12192000" cy="5777345"/>
          </a:xfrm>
        </p:spPr>
        <p:txBody>
          <a:bodyPr/>
          <a:lstStyle/>
          <a:p>
            <a:endParaRPr lang="en-US"/>
          </a:p>
        </p:txBody>
      </p:sp>
      <p:sp>
        <p:nvSpPr>
          <p:cNvPr id="2" name="Title 1"/>
          <p:cNvSpPr>
            <a:spLocks noGrp="1"/>
          </p:cNvSpPr>
          <p:nvPr>
            <p:ph type="title"/>
          </p:nvPr>
        </p:nvSpPr>
        <p:spPr>
          <a:xfrm>
            <a:off x="838200" y="2454656"/>
            <a:ext cx="9438377" cy="868032"/>
          </a:xfrm>
        </p:spPr>
        <p:txBody>
          <a:bodyPr anchor="b">
            <a:normAutofit/>
          </a:bodyPr>
          <a:lstStyle>
            <a:lvl1pPr algn="l">
              <a:defRPr sz="2800">
                <a:solidFill>
                  <a:schemeClr val="bg1"/>
                </a:solidFill>
              </a:defRPr>
            </a:lvl1pPr>
          </a:lstStyle>
          <a:p>
            <a:r>
              <a:rPr lang="en-US" dirty="0" smtClean="0"/>
              <a:t>Click to edit Master title style</a:t>
            </a:r>
            <a:endParaRPr lang="en-US" dirty="0"/>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9198C8D0-4FA3-4B38-A4F3-50398BE96A67}" type="datetime1">
              <a:rPr lang="ro-RO" smtClean="0"/>
              <a:t>16.08.2019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Text Placeholder 2"/>
          <p:cNvSpPr>
            <a:spLocks noGrp="1"/>
          </p:cNvSpPr>
          <p:nvPr>
            <p:ph type="body" idx="1"/>
          </p:nvPr>
        </p:nvSpPr>
        <p:spPr>
          <a:xfrm>
            <a:off x="838199" y="3322688"/>
            <a:ext cx="9438378" cy="439588"/>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71457"/>
            <a:ext cx="5181600" cy="35482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2071457"/>
            <a:ext cx="5181600" cy="35482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a:xfrm>
            <a:off x="838200" y="10676890"/>
            <a:ext cx="2743200" cy="365125"/>
          </a:xfrm>
          <a:prstGeom prst="rect">
            <a:avLst/>
          </a:prstGeom>
        </p:spPr>
        <p:txBody>
          <a:bodyPr/>
          <a:lstStyle/>
          <a:p>
            <a:fld id="{FB056F17-3813-4268-9972-4BB50318179C}" type="datetime1">
              <a:rPr lang="ro-RO" smtClean="0"/>
              <a:t>16.08.2019</a:t>
            </a:fld>
            <a:endParaRPr lang="en-US"/>
          </a:p>
        </p:txBody>
      </p:sp>
      <p:sp>
        <p:nvSpPr>
          <p:cNvPr id="10" name="Slide Number Placeholder 9"/>
          <p:cNvSpPr>
            <a:spLocks noGrp="1"/>
          </p:cNvSpPr>
          <p:nvPr>
            <p:ph type="sldNum" sz="quarter" idx="12"/>
          </p:nvPr>
        </p:nvSpPr>
        <p:spPr/>
        <p:txBody>
          <a:bodyPr/>
          <a:lstStyle/>
          <a:p>
            <a:fld id="{8E6E1215-9133-0E48-AF1B-6BA022E5FB71}" type="slidenum">
              <a:rPr lang="en-US" smtClean="0"/>
              <a:t>‹#›</a:t>
            </a:fld>
            <a:endParaRPr lang="en-US"/>
          </a:p>
        </p:txBody>
      </p:sp>
      <p:sp>
        <p:nvSpPr>
          <p:cNvPr id="13"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smtClean="0"/>
              <a:t>BIOPAMA PPT Template</a:t>
            </a:r>
            <a:endParaRPr lang="en-US" dirty="0"/>
          </a:p>
        </p:txBody>
      </p:sp>
      <p:sp>
        <p:nvSpPr>
          <p:cNvPr id="15"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6593393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0333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8200" y="2857269"/>
            <a:ext cx="5157787" cy="292304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0612" y="20333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2857269"/>
            <a:ext cx="5183188" cy="292304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10"/>
          <p:cNvSpPr>
            <a:spLocks noGrp="1"/>
          </p:cNvSpPr>
          <p:nvPr>
            <p:ph type="dt" sz="half" idx="10"/>
          </p:nvPr>
        </p:nvSpPr>
        <p:spPr>
          <a:xfrm>
            <a:off x="838200" y="10676890"/>
            <a:ext cx="2743200" cy="365125"/>
          </a:xfrm>
          <a:prstGeom prst="rect">
            <a:avLst/>
          </a:prstGeom>
        </p:spPr>
        <p:txBody>
          <a:bodyPr/>
          <a:lstStyle/>
          <a:p>
            <a:fld id="{588278C7-83CC-419B-A20A-2DB6525EDAD4}" type="datetime1">
              <a:rPr lang="ro-RO" smtClean="0"/>
              <a:t>16.08.2019</a:t>
            </a:fld>
            <a:endParaRPr lang="en-US"/>
          </a:p>
        </p:txBody>
      </p:sp>
      <p:sp>
        <p:nvSpPr>
          <p:cNvPr id="13" name="Slide Number Placeholder 12"/>
          <p:cNvSpPr>
            <a:spLocks noGrp="1"/>
          </p:cNvSpPr>
          <p:nvPr>
            <p:ph type="sldNum" sz="quarter" idx="12"/>
          </p:nvPr>
        </p:nvSpPr>
        <p:spPr/>
        <p:txBody>
          <a:bodyPr/>
          <a:lstStyle/>
          <a:p>
            <a:fld id="{8E6E1215-9133-0E48-AF1B-6BA022E5FB71}" type="slidenum">
              <a:rPr lang="en-US" smtClean="0"/>
              <a:t>‹#›</a:t>
            </a:fld>
            <a:endParaRPr lang="en-US"/>
          </a:p>
        </p:txBody>
      </p:sp>
      <p:sp>
        <p:nvSpPr>
          <p:cNvPr id="18"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smtClean="0"/>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5002991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838200" y="10676890"/>
            <a:ext cx="2743200" cy="365125"/>
          </a:xfrm>
          <a:prstGeom prst="rect">
            <a:avLst/>
          </a:prstGeom>
        </p:spPr>
        <p:txBody>
          <a:bodyPr/>
          <a:lstStyle/>
          <a:p>
            <a:fld id="{DC740586-9D83-4886-8E74-2CF0863EB7FE}" type="datetime1">
              <a:rPr lang="ro-RO" smtClean="0"/>
              <a:t>16.08.2019</a:t>
            </a:fld>
            <a:endParaRPr lang="en-US"/>
          </a:p>
        </p:txBody>
      </p:sp>
      <p:sp>
        <p:nvSpPr>
          <p:cNvPr id="8" name="Slide Number Placeholder 7"/>
          <p:cNvSpPr>
            <a:spLocks noGrp="1"/>
          </p:cNvSpPr>
          <p:nvPr>
            <p:ph type="sldNum" sz="quarter" idx="12"/>
          </p:nvPr>
        </p:nvSpPr>
        <p:spPr/>
        <p:txBody>
          <a:bodyPr/>
          <a:lstStyle/>
          <a:p>
            <a:fld id="{8E6E1215-9133-0E48-AF1B-6BA022E5FB71}" type="slidenum">
              <a:rPr lang="en-US" smtClean="0"/>
              <a:t>‹#›</a:t>
            </a:fld>
            <a:endParaRPr lang="en-US"/>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smtClean="0"/>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1285965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9" name="Rectangle 8"/>
          <p:cNvSpPr/>
          <p:nvPr userDrawn="1"/>
        </p:nvSpPr>
        <p:spPr>
          <a:xfrm>
            <a:off x="0" y="575874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55880" y="6085489"/>
            <a:ext cx="2100072" cy="472440"/>
          </a:xfrm>
          <a:prstGeom prst="rect">
            <a:avLst/>
          </a:prstGeom>
        </p:spPr>
      </p:pic>
      <p:sp>
        <p:nvSpPr>
          <p:cNvPr id="13"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smtClean="0"/>
              <a:t>BIOPAMA PPT Template</a:t>
            </a:r>
            <a:endParaRPr lang="en-US" dirty="0"/>
          </a:p>
        </p:txBody>
      </p:sp>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Tree>
    <p:extLst>
      <p:ext uri="{BB962C8B-B14F-4D97-AF65-F5344CB8AC3E}">
        <p14:creationId xmlns:p14="http://schemas.microsoft.com/office/powerpoint/2010/main" val="17464270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5256"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19" name="Picture 1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212010" y="3639671"/>
            <a:ext cx="4337212" cy="2162974"/>
          </a:xfrm>
          <a:prstGeom prst="rect">
            <a:avLst/>
          </a:prstGeom>
        </p:spPr>
      </p:pic>
      <p:sp>
        <p:nvSpPr>
          <p:cNvPr id="14" name="Rectangle 13"/>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355880" y="6085489"/>
            <a:ext cx="2100072" cy="472440"/>
          </a:xfrm>
          <a:prstGeom prst="rect">
            <a:avLst/>
          </a:prstGeom>
        </p:spPr>
      </p:pic>
      <p:sp>
        <p:nvSpPr>
          <p:cNvPr id="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439642"/>
            <a:ext cx="10515600" cy="24084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106768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1215-9133-0E48-AF1B-6BA022E5FB71}" type="slidenum">
              <a:rPr lang="en-US" smtClean="0"/>
              <a:t>‹#›</a:t>
            </a:fld>
            <a:endParaRPr lang="en-US"/>
          </a:p>
        </p:txBody>
      </p:sp>
      <p:sp>
        <p:nvSpPr>
          <p:cNvPr id="26"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smtClean="0"/>
              <a:t>BIOPAMA PPT Template</a:t>
            </a:r>
            <a:endParaRPr lang="en-US" dirty="0"/>
          </a:p>
        </p:txBody>
      </p:sp>
      <p:sp>
        <p:nvSpPr>
          <p:cNvPr id="12" name="Triangle 11"/>
          <p:cNvSpPr/>
          <p:nvPr userDrawn="1"/>
        </p:nvSpPr>
        <p:spPr>
          <a:xfrm rot="5400000">
            <a:off x="460351" y="1611813"/>
            <a:ext cx="299087" cy="25783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6" name="Picture 15"/>
          <p:cNvPicPr>
            <a:picLocks noChangeAspect="1"/>
          </p:cNvPicPr>
          <p:nvPr userDrawn="1"/>
        </p:nvPicPr>
        <p:blipFill rotWithShape="1">
          <a:blip r:embed="rId17"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Tree>
    <p:extLst>
      <p:ext uri="{BB962C8B-B14F-4D97-AF65-F5344CB8AC3E}">
        <p14:creationId xmlns:p14="http://schemas.microsoft.com/office/powerpoint/2010/main" val="7516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600" kern="1200">
          <a:solidFill>
            <a:srgbClr val="90C14E"/>
          </a:solidFill>
          <a:latin typeface="Franklin Gothic Demi" charset="0"/>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79D97"/>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79D97"/>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79D97"/>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1.wdp"/><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gif"/><Relationship Id="rId15" Type="http://schemas.microsoft.com/office/2007/relationships/hdphoto" Target="../media/hdphoto2.wdp"/><Relationship Id="rId10" Type="http://schemas.openxmlformats.org/officeDocument/2006/relationships/image" Target="../media/image27.gif"/><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11875"/>
            <a:ext cx="12192000" cy="5361191"/>
          </a:xfrm>
          <a:noFill/>
        </p:spPr>
      </p:pic>
      <p:sp>
        <p:nvSpPr>
          <p:cNvPr id="3" name="Subtitle 2"/>
          <p:cNvSpPr>
            <a:spLocks noGrp="1"/>
          </p:cNvSpPr>
          <p:nvPr>
            <p:ph type="subTitle" idx="1"/>
          </p:nvPr>
        </p:nvSpPr>
        <p:spPr>
          <a:xfrm>
            <a:off x="356260" y="2992318"/>
            <a:ext cx="5106389" cy="1644445"/>
          </a:xfrm>
        </p:spPr>
        <p:txBody>
          <a:bodyPr>
            <a:normAutofit/>
          </a:bodyPr>
          <a:lstStyle/>
          <a:p>
            <a:r>
              <a:rPr lang="en-US" dirty="0" smtClean="0"/>
              <a:t>2017-2023</a:t>
            </a:r>
          </a:p>
          <a:p>
            <a:endParaRPr lang="en-US" dirty="0"/>
          </a:p>
        </p:txBody>
      </p:sp>
      <p:sp>
        <p:nvSpPr>
          <p:cNvPr id="4" name="Title 3"/>
          <p:cNvSpPr>
            <a:spLocks noGrp="1"/>
          </p:cNvSpPr>
          <p:nvPr>
            <p:ph type="ctrTitle"/>
          </p:nvPr>
        </p:nvSpPr>
        <p:spPr>
          <a:xfrm>
            <a:off x="356259" y="747882"/>
            <a:ext cx="10770919" cy="2244436"/>
          </a:xfrm>
        </p:spPr>
        <p:txBody>
          <a:bodyPr/>
          <a:lstStyle/>
          <a:p>
            <a:r>
              <a:rPr lang="en-US" dirty="0" smtClean="0"/>
              <a:t>The Biodiversity and </a:t>
            </a:r>
            <a:br>
              <a:rPr lang="en-US" dirty="0" smtClean="0"/>
            </a:br>
            <a:r>
              <a:rPr lang="en-US" dirty="0" smtClean="0"/>
              <a:t>Protected Areas Management</a:t>
            </a:r>
            <a:br>
              <a:rPr lang="en-US" dirty="0" smtClean="0"/>
            </a:br>
            <a:r>
              <a:rPr lang="en-US" dirty="0" smtClean="0"/>
              <a:t>(BIOPAMA) Programme</a:t>
            </a:r>
            <a:endParaRPr lang="en-US" dirty="0"/>
          </a:p>
        </p:txBody>
      </p:sp>
      <p:sp>
        <p:nvSpPr>
          <p:cNvPr id="2" name="TextBox 1"/>
          <p:cNvSpPr txBox="1"/>
          <p:nvPr/>
        </p:nvSpPr>
        <p:spPr>
          <a:xfrm>
            <a:off x="529782" y="6396335"/>
            <a:ext cx="3082895" cy="430887"/>
          </a:xfrm>
          <a:prstGeom prst="rect">
            <a:avLst/>
          </a:prstGeom>
          <a:noFill/>
        </p:spPr>
        <p:txBody>
          <a:bodyPr wrap="none" rtlCol="0">
            <a:spAutoFit/>
          </a:bodyPr>
          <a:lstStyle/>
          <a:p>
            <a:r>
              <a:rPr lang="en-GB" sz="1100" dirty="0">
                <a:solidFill>
                  <a:srgbClr val="679D97"/>
                </a:solidFill>
                <a:latin typeface="Franklin Gothic Book" charset="0"/>
                <a:ea typeface="Franklin Gothic Book" charset="0"/>
                <a:cs typeface="Franklin Gothic Book" charset="0"/>
              </a:rPr>
              <a:t>An initiative of the ACP Group of States financed </a:t>
            </a:r>
          </a:p>
          <a:p>
            <a:pPr algn="ctr"/>
            <a:r>
              <a:rPr lang="en-GB" sz="1100" dirty="0">
                <a:solidFill>
                  <a:srgbClr val="679D97"/>
                </a:solidFill>
                <a:latin typeface="Franklin Gothic Book" charset="0"/>
                <a:ea typeface="Franklin Gothic Book" charset="0"/>
                <a:cs typeface="Franklin Gothic Book" charset="0"/>
              </a:rPr>
              <a:t>by the European Union’s 11th EDF</a:t>
            </a:r>
          </a:p>
        </p:txBody>
      </p:sp>
    </p:spTree>
    <p:extLst>
      <p:ext uri="{BB962C8B-B14F-4D97-AF65-F5344CB8AC3E}">
        <p14:creationId xmlns:p14="http://schemas.microsoft.com/office/powerpoint/2010/main" val="19672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3"/>
          </p:nvPr>
        </p:nvSpPr>
        <p:spPr/>
        <p:txBody>
          <a:bodyPr/>
          <a:lstStyle/>
          <a:p>
            <a:r>
              <a:rPr lang="en-US" sz="2000" dirty="0" smtClean="0"/>
              <a:t>The Regional Observatories</a:t>
            </a:r>
            <a:endParaRPr lang="en-US" sz="2000" dirty="0"/>
          </a:p>
        </p:txBody>
      </p:sp>
      <p:sp>
        <p:nvSpPr>
          <p:cNvPr id="7" name="Title 6"/>
          <p:cNvSpPr>
            <a:spLocks noGrp="1"/>
          </p:cNvSpPr>
          <p:nvPr>
            <p:ph type="title"/>
          </p:nvPr>
        </p:nvSpPr>
        <p:spPr>
          <a:xfrm>
            <a:off x="838200" y="1365663"/>
            <a:ext cx="10515600" cy="750822"/>
          </a:xfrm>
        </p:spPr>
        <p:txBody>
          <a:bodyPr>
            <a:noAutofit/>
          </a:bodyPr>
          <a:lstStyle/>
          <a:p>
            <a:r>
              <a:rPr lang="en-GB" sz="1600" dirty="0" smtClean="0"/>
              <a:t>The Regional Observatories are </a:t>
            </a:r>
            <a:r>
              <a:rPr lang="en-GB" sz="1600" dirty="0"/>
              <a:t>the central pillar of BIOPAMA’s work. They support data collection, analysis, monitoring and reporting, develop the capacities of staff and organisations to manage this information </a:t>
            </a:r>
            <a:r>
              <a:rPr lang="en-GB" sz="1600" dirty="0" smtClean="0"/>
              <a:t>and </a:t>
            </a:r>
            <a:r>
              <a:rPr lang="en-GB" sz="1600" dirty="0"/>
              <a:t>provide policy guidance for better decision making on biodiversity conservation</a:t>
            </a:r>
            <a:r>
              <a:rPr lang="en-GB" sz="1800" dirty="0"/>
              <a:t>. </a:t>
            </a:r>
          </a:p>
        </p:txBody>
      </p:sp>
      <p:graphicFrame>
        <p:nvGraphicFramePr>
          <p:cNvPr id="13" name="Diagram 12"/>
          <p:cNvGraphicFramePr/>
          <p:nvPr>
            <p:extLst>
              <p:ext uri="{D42A27DB-BD31-4B8C-83A1-F6EECF244321}">
                <p14:modId xmlns:p14="http://schemas.microsoft.com/office/powerpoint/2010/main" val="3427602746"/>
              </p:ext>
            </p:extLst>
          </p:nvPr>
        </p:nvGraphicFramePr>
        <p:xfrm>
          <a:off x="261257" y="1574690"/>
          <a:ext cx="11732821" cy="4826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363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87648" y="4923300"/>
            <a:ext cx="2621820" cy="4527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Footer Placeholder 5"/>
          <p:cNvSpPr>
            <a:spLocks noGrp="1"/>
          </p:cNvSpPr>
          <p:nvPr>
            <p:ph type="ftr" sz="quarter" idx="13"/>
          </p:nvPr>
        </p:nvSpPr>
        <p:spPr/>
        <p:txBody>
          <a:bodyPr/>
          <a:lstStyle/>
          <a:p>
            <a:r>
              <a:rPr lang="en-US" sz="2000" dirty="0" smtClean="0"/>
              <a:t>The RRIS</a:t>
            </a:r>
            <a:r>
              <a:rPr lang="en-US" sz="2000" dirty="0"/>
              <a:t>:</a:t>
            </a:r>
            <a:r>
              <a:rPr lang="en-US" sz="2000" dirty="0" smtClean="0"/>
              <a:t> data and information</a:t>
            </a:r>
            <a:endParaRPr lang="en-US" sz="2000" dirty="0"/>
          </a:p>
        </p:txBody>
      </p:sp>
      <p:sp>
        <p:nvSpPr>
          <p:cNvPr id="7" name="Title 6"/>
          <p:cNvSpPr>
            <a:spLocks noGrp="1"/>
          </p:cNvSpPr>
          <p:nvPr>
            <p:ph type="title"/>
          </p:nvPr>
        </p:nvSpPr>
        <p:spPr>
          <a:xfrm>
            <a:off x="838200" y="1398611"/>
            <a:ext cx="10721622" cy="845825"/>
          </a:xfrm>
        </p:spPr>
        <p:txBody>
          <a:bodyPr>
            <a:normAutofit fontScale="90000"/>
          </a:bodyPr>
          <a:lstStyle/>
          <a:p>
            <a:r>
              <a:rPr lang="en-GB" sz="1800" dirty="0"/>
              <a:t>The Reference Information Systems (RRIS) are a key feature of each </a:t>
            </a:r>
            <a:r>
              <a:rPr lang="en-GB" sz="1800" dirty="0" smtClean="0"/>
              <a:t>Regional Observatory</a:t>
            </a:r>
            <a:r>
              <a:rPr lang="en-GB" sz="1800" dirty="0"/>
              <a:t>. </a:t>
            </a:r>
            <a:r>
              <a:rPr lang="en-GB" sz="1800" dirty="0" smtClean="0"/>
              <a:t>They bring </a:t>
            </a:r>
            <a:r>
              <a:rPr lang="en-GB" sz="1800" dirty="0"/>
              <a:t>together the best available science and knowledge and make it easily accessible, at regional, country and site level, supporting policy making on the inter-linked themes of biodiversity, conservation and development.</a:t>
            </a:r>
            <a:br>
              <a:rPr lang="en-GB" sz="1800" dirty="0"/>
            </a:br>
            <a:endParaRPr lang="en-GB" sz="1800" dirty="0"/>
          </a:p>
        </p:txBody>
      </p:sp>
      <p:sp>
        <p:nvSpPr>
          <p:cNvPr id="13" name="TextBox 12"/>
          <p:cNvSpPr txBox="1"/>
          <p:nvPr/>
        </p:nvSpPr>
        <p:spPr>
          <a:xfrm>
            <a:off x="838200" y="2698375"/>
            <a:ext cx="10320717" cy="233910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679D97"/>
                </a:solidFill>
                <a:latin typeface="Franklin Gothic Book" charset="0"/>
                <a:ea typeface="Franklin Gothic Book" charset="0"/>
                <a:cs typeface="Franklin Gothic Book" charset="0"/>
              </a:rPr>
              <a:t>An open-source, free and secure tool.</a:t>
            </a:r>
            <a:endParaRPr lang="en-GB" sz="1600" dirty="0">
              <a:solidFill>
                <a:srgbClr val="679D97"/>
              </a:solidFill>
              <a:latin typeface="Franklin Gothic Book" charset="0"/>
              <a:ea typeface="Franklin Gothic Book" charset="0"/>
              <a:cs typeface="Franklin Gothic Book" charset="0"/>
            </a:endParaRPr>
          </a:p>
          <a:p>
            <a:pPr marL="285750" indent="-285750">
              <a:buFont typeface="Arial" panose="020B0604020202020204" pitchFamily="34" charset="0"/>
              <a:buChar char="•"/>
            </a:pPr>
            <a:r>
              <a:rPr lang="en-GB" sz="1600" dirty="0" smtClean="0">
                <a:solidFill>
                  <a:srgbClr val="679D97"/>
                </a:solidFill>
                <a:latin typeface="Franklin Gothic Book" charset="0"/>
                <a:ea typeface="Franklin Gothic Book" charset="0"/>
                <a:cs typeface="Franklin Gothic Book" charset="0"/>
              </a:rPr>
              <a:t>Collects </a:t>
            </a:r>
            <a:r>
              <a:rPr lang="en-GB" sz="1600" dirty="0">
                <a:solidFill>
                  <a:srgbClr val="679D97"/>
                </a:solidFill>
                <a:latin typeface="Franklin Gothic Book" charset="0"/>
                <a:ea typeface="Franklin Gothic Book" charset="0"/>
                <a:cs typeface="Franklin Gothic Book" charset="0"/>
              </a:rPr>
              <a:t>and </a:t>
            </a:r>
            <a:r>
              <a:rPr lang="en-GB" sz="1600" dirty="0" smtClean="0">
                <a:solidFill>
                  <a:srgbClr val="679D97"/>
                </a:solidFill>
                <a:latin typeface="Franklin Gothic Book" charset="0"/>
                <a:ea typeface="Franklin Gothic Book" charset="0"/>
                <a:cs typeface="Franklin Gothic Book" charset="0"/>
              </a:rPr>
              <a:t>analyses protected areas </a:t>
            </a:r>
            <a:r>
              <a:rPr lang="en-GB" sz="1600" dirty="0">
                <a:solidFill>
                  <a:srgbClr val="679D97"/>
                </a:solidFill>
                <a:latin typeface="Franklin Gothic Book" charset="0"/>
                <a:ea typeface="Franklin Gothic Book" charset="0"/>
                <a:cs typeface="Franklin Gothic Book" charset="0"/>
              </a:rPr>
              <a:t>information </a:t>
            </a:r>
            <a:r>
              <a:rPr lang="en-GB" sz="1600" dirty="0" smtClean="0">
                <a:solidFill>
                  <a:srgbClr val="679D97"/>
                </a:solidFill>
                <a:latin typeface="Franklin Gothic Book" charset="0"/>
                <a:ea typeface="Franklin Gothic Book" charset="0"/>
                <a:cs typeface="Franklin Gothic Book" charset="0"/>
              </a:rPr>
              <a:t>and trends.</a:t>
            </a:r>
          </a:p>
          <a:p>
            <a:pPr marL="285750" indent="-285750">
              <a:buFont typeface="Arial" panose="020B0604020202020204" pitchFamily="34" charset="0"/>
              <a:buChar char="•"/>
            </a:pPr>
            <a:r>
              <a:rPr lang="en-GB" sz="1600" dirty="0" smtClean="0">
                <a:solidFill>
                  <a:srgbClr val="679D97"/>
                </a:solidFill>
                <a:latin typeface="Franklin Gothic Book" charset="0"/>
                <a:ea typeface="Franklin Gothic Book" charset="0"/>
                <a:cs typeface="Franklin Gothic Book" charset="0"/>
              </a:rPr>
              <a:t>Includes tools such as IMET (the Integrated Management Effectiveness Tool). </a:t>
            </a:r>
            <a:r>
              <a:rPr lang="en-GB" sz="1600" dirty="0">
                <a:solidFill>
                  <a:srgbClr val="679D97"/>
                </a:solidFill>
                <a:latin typeface="Franklin Gothic Book" charset="0"/>
                <a:ea typeface="Franklin Gothic Book" charset="0"/>
                <a:cs typeface="Franklin Gothic Book" charset="0"/>
              </a:rPr>
              <a:t>Other tools will be added during the life of the programme.</a:t>
            </a:r>
          </a:p>
          <a:p>
            <a:pPr marL="285750" indent="-285750">
              <a:buFont typeface="Arial" panose="020B0604020202020204" pitchFamily="34" charset="0"/>
              <a:buChar char="•"/>
            </a:pPr>
            <a:r>
              <a:rPr lang="en-GB" sz="1600" dirty="0" smtClean="0">
                <a:solidFill>
                  <a:srgbClr val="679D97"/>
                </a:solidFill>
                <a:latin typeface="Franklin Gothic Book" charset="0"/>
                <a:ea typeface="Franklin Gothic Book" charset="0"/>
                <a:cs typeface="Franklin Gothic Book" charset="0"/>
              </a:rPr>
              <a:t>Typical </a:t>
            </a:r>
            <a:r>
              <a:rPr lang="en-GB" sz="1600" dirty="0">
                <a:solidFill>
                  <a:srgbClr val="679D97"/>
                </a:solidFill>
                <a:latin typeface="Franklin Gothic Book" charset="0"/>
                <a:ea typeface="Franklin Gothic Book" charset="0"/>
                <a:cs typeface="Franklin Gothic Book" charset="0"/>
              </a:rPr>
              <a:t>information </a:t>
            </a:r>
            <a:r>
              <a:rPr lang="en-GB" sz="1600" dirty="0" smtClean="0">
                <a:solidFill>
                  <a:srgbClr val="679D97"/>
                </a:solidFill>
                <a:latin typeface="Franklin Gothic Book" charset="0"/>
                <a:ea typeface="Franklin Gothic Book" charset="0"/>
                <a:cs typeface="Franklin Gothic Book" charset="0"/>
              </a:rPr>
              <a:t>includes: </a:t>
            </a:r>
            <a:r>
              <a:rPr lang="en-GB" sz="1600" dirty="0">
                <a:solidFill>
                  <a:srgbClr val="679D97"/>
                </a:solidFill>
                <a:latin typeface="Franklin Gothic Book" charset="0"/>
                <a:ea typeface="Franklin Gothic Book" charset="0"/>
                <a:cs typeface="Franklin Gothic Book" charset="0"/>
              </a:rPr>
              <a:t>protected areas and </a:t>
            </a:r>
            <a:r>
              <a:rPr lang="en-GB" sz="1600" dirty="0" smtClean="0">
                <a:solidFill>
                  <a:srgbClr val="679D97"/>
                </a:solidFill>
                <a:latin typeface="Franklin Gothic Book" charset="0"/>
                <a:ea typeface="Franklin Gothic Book" charset="0"/>
                <a:cs typeface="Franklin Gothic Book" charset="0"/>
              </a:rPr>
              <a:t>biodiversity </a:t>
            </a:r>
            <a:r>
              <a:rPr lang="en-GB" sz="1600" dirty="0">
                <a:solidFill>
                  <a:srgbClr val="679D97"/>
                </a:solidFill>
                <a:latin typeface="Franklin Gothic Book" charset="0"/>
                <a:ea typeface="Franklin Gothic Book" charset="0"/>
                <a:cs typeface="Franklin Gothic Book" charset="0"/>
              </a:rPr>
              <a:t>ecosystems, species, habitats, pressures, threats, management, governance, climate change vulnerability, etc.</a:t>
            </a:r>
          </a:p>
          <a:p>
            <a:pPr marL="285750" indent="-285750">
              <a:buFont typeface="Arial" panose="020B0604020202020204" pitchFamily="34" charset="0"/>
              <a:buChar char="•"/>
            </a:pPr>
            <a:r>
              <a:rPr lang="en-GB" sz="1600" dirty="0">
                <a:solidFill>
                  <a:srgbClr val="679D97"/>
                </a:solidFill>
                <a:latin typeface="Franklin Gothic Book" charset="0"/>
                <a:ea typeface="Franklin Gothic Book" charset="0"/>
                <a:cs typeface="Franklin Gothic Book" charset="0"/>
              </a:rPr>
              <a:t>W</a:t>
            </a:r>
            <a:r>
              <a:rPr lang="en-GB" sz="1600" dirty="0" smtClean="0">
                <a:solidFill>
                  <a:srgbClr val="679D97"/>
                </a:solidFill>
                <a:latin typeface="Franklin Gothic Book" charset="0"/>
                <a:ea typeface="Franklin Gothic Book" charset="0"/>
                <a:cs typeface="Franklin Gothic Book" charset="0"/>
              </a:rPr>
              <a:t>ill </a:t>
            </a:r>
            <a:r>
              <a:rPr lang="en-GB" sz="1600" dirty="0">
                <a:solidFill>
                  <a:srgbClr val="679D97"/>
                </a:solidFill>
                <a:latin typeface="Franklin Gothic Book" charset="0"/>
                <a:ea typeface="Franklin Gothic Book" charset="0"/>
                <a:cs typeface="Franklin Gothic Book" charset="0"/>
              </a:rPr>
              <a:t>be harmonised with other major global datasets, e.g. WDPA, </a:t>
            </a:r>
            <a:r>
              <a:rPr lang="en-GB" sz="1600" dirty="0" smtClean="0">
                <a:solidFill>
                  <a:srgbClr val="679D97"/>
                </a:solidFill>
                <a:latin typeface="Franklin Gothic Book" charset="0"/>
                <a:ea typeface="Franklin Gothic Book" charset="0"/>
                <a:cs typeface="Franklin Gothic Book" charset="0"/>
              </a:rPr>
              <a:t>PANORAMA </a:t>
            </a:r>
            <a:r>
              <a:rPr lang="en-GB" sz="1600" dirty="0">
                <a:solidFill>
                  <a:srgbClr val="679D97"/>
                </a:solidFill>
                <a:latin typeface="Franklin Gothic Book" charset="0"/>
                <a:ea typeface="Franklin Gothic Book" charset="0"/>
                <a:cs typeface="Franklin Gothic Book" charset="0"/>
              </a:rPr>
              <a:t>– Solutions for a Healthy Planet and the IUCN Green </a:t>
            </a:r>
            <a:r>
              <a:rPr lang="en-GB" sz="1600" dirty="0" smtClean="0">
                <a:solidFill>
                  <a:srgbClr val="679D97"/>
                </a:solidFill>
                <a:latin typeface="Franklin Gothic Book" charset="0"/>
                <a:ea typeface="Franklin Gothic Book" charset="0"/>
                <a:cs typeface="Franklin Gothic Book" charset="0"/>
              </a:rPr>
              <a:t>List of Protected and Conserved Areas.</a:t>
            </a:r>
            <a:endParaRPr lang="en-GB" sz="1600" dirty="0">
              <a:solidFill>
                <a:srgbClr val="679D97"/>
              </a:solidFill>
              <a:latin typeface="Franklin Gothic Book" charset="0"/>
              <a:ea typeface="Franklin Gothic Book" charset="0"/>
              <a:cs typeface="Franklin Gothic Book" charset="0"/>
            </a:endParaRPr>
          </a:p>
          <a:p>
            <a:pPr marL="285750" indent="-285750">
              <a:buFont typeface="Arial" panose="020B0604020202020204" pitchFamily="34" charset="0"/>
              <a:buChar char="•"/>
            </a:pPr>
            <a:endParaRPr lang="en-GB" dirty="0" smtClean="0"/>
          </a:p>
        </p:txBody>
      </p:sp>
      <p:sp>
        <p:nvSpPr>
          <p:cNvPr id="3" name="TextBox 2"/>
          <p:cNvSpPr txBox="1"/>
          <p:nvPr/>
        </p:nvSpPr>
        <p:spPr>
          <a:xfrm>
            <a:off x="5140803" y="4965000"/>
            <a:ext cx="4232135" cy="369332"/>
          </a:xfrm>
          <a:prstGeom prst="rect">
            <a:avLst/>
          </a:prstGeom>
          <a:noFill/>
        </p:spPr>
        <p:txBody>
          <a:bodyPr wrap="square" rtlCol="0">
            <a:spAutoFit/>
          </a:bodyPr>
          <a:lstStyle/>
          <a:p>
            <a:r>
              <a:rPr lang="en-GB" dirty="0" smtClean="0"/>
              <a:t>rris.biopama.org</a:t>
            </a:r>
            <a:endParaRPr lang="en-GB" dirty="0"/>
          </a:p>
        </p:txBody>
      </p:sp>
    </p:spTree>
    <p:extLst>
      <p:ext uri="{BB962C8B-B14F-4D97-AF65-F5344CB8AC3E}">
        <p14:creationId xmlns:p14="http://schemas.microsoft.com/office/powerpoint/2010/main" val="2440784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106074" y="2384943"/>
            <a:ext cx="5715475" cy="2247273"/>
          </a:xfrm>
        </p:spPr>
        <p:txBody>
          <a:bodyPr>
            <a:normAutofit/>
          </a:bodyPr>
          <a:lstStyle/>
          <a:p>
            <a:r>
              <a:rPr lang="en-GB" sz="1800" b="1" dirty="0" smtClean="0"/>
              <a:t>21 million Euros </a:t>
            </a:r>
            <a:r>
              <a:rPr lang="en-GB" sz="1800" dirty="0" smtClean="0"/>
              <a:t>will be assigned for small and medium grants for targeted conservation actions.</a:t>
            </a:r>
          </a:p>
          <a:p>
            <a:r>
              <a:rPr lang="en-GB" sz="1800" dirty="0"/>
              <a:t>T</a:t>
            </a:r>
            <a:r>
              <a:rPr lang="en-GB" sz="1800" dirty="0" smtClean="0"/>
              <a:t>hey will support activities on the </a:t>
            </a:r>
            <a:r>
              <a:rPr lang="en-GB" sz="1800" dirty="0"/>
              <a:t>ground, by enabling protected area agencies, </a:t>
            </a:r>
            <a:r>
              <a:rPr lang="en-GB" sz="1800" dirty="0" smtClean="0"/>
              <a:t>NGOs, local communities  </a:t>
            </a:r>
            <a:r>
              <a:rPr lang="en-GB" sz="1800" dirty="0"/>
              <a:t>and other key </a:t>
            </a:r>
            <a:r>
              <a:rPr lang="en-GB" sz="1800" dirty="0" smtClean="0"/>
              <a:t>actors to effectively implement their </a:t>
            </a:r>
            <a:r>
              <a:rPr lang="en-GB" sz="1800" dirty="0"/>
              <a:t>field </a:t>
            </a:r>
            <a:r>
              <a:rPr lang="en-GB" sz="1800" dirty="0" smtClean="0"/>
              <a:t>projects.</a:t>
            </a:r>
            <a:endParaRPr lang="en-GB" sz="1800" dirty="0"/>
          </a:p>
        </p:txBody>
      </p:sp>
      <p:sp>
        <p:nvSpPr>
          <p:cNvPr id="6" name="Footer Placeholder 5"/>
          <p:cNvSpPr>
            <a:spLocks noGrp="1"/>
          </p:cNvSpPr>
          <p:nvPr>
            <p:ph type="ftr" sz="quarter" idx="13"/>
          </p:nvPr>
        </p:nvSpPr>
        <p:spPr/>
        <p:txBody>
          <a:bodyPr/>
          <a:lstStyle/>
          <a:p>
            <a:r>
              <a:rPr lang="en-US" sz="2000" dirty="0" smtClean="0"/>
              <a:t>The action component</a:t>
            </a:r>
            <a:endParaRPr lang="en-US" sz="2000" dirty="0"/>
          </a:p>
        </p:txBody>
      </p:sp>
      <p:sp>
        <p:nvSpPr>
          <p:cNvPr id="7" name="Title 6"/>
          <p:cNvSpPr>
            <a:spLocks noGrp="1"/>
          </p:cNvSpPr>
          <p:nvPr>
            <p:ph type="title"/>
          </p:nvPr>
        </p:nvSpPr>
        <p:spPr>
          <a:xfrm>
            <a:off x="838201" y="1470392"/>
            <a:ext cx="10890956" cy="562965"/>
          </a:xfrm>
        </p:spPr>
        <p:txBody>
          <a:bodyPr>
            <a:noAutofit/>
          </a:bodyPr>
          <a:lstStyle/>
          <a:p>
            <a:r>
              <a:rPr lang="en-GB" sz="1600" dirty="0"/>
              <a:t>BIOPAMA will support specific actions on the ground aimed at strengthening protected areas and natural resources management effectiveness and governance. The application of the BIOPAMA management and governance assessment tools and data/information from the Regional Observatories </a:t>
            </a:r>
            <a:r>
              <a:rPr lang="en-GB" sz="1600" dirty="0" smtClean="0"/>
              <a:t>will </a:t>
            </a:r>
            <a:r>
              <a:rPr lang="en-GB" sz="1600" dirty="0"/>
              <a:t>help identify where management action is </a:t>
            </a:r>
            <a:r>
              <a:rPr lang="en-GB" sz="1600" dirty="0" smtClean="0"/>
              <a:t>necessary.</a:t>
            </a:r>
            <a:endParaRPr lang="en-GB" sz="1600" dirty="0"/>
          </a:p>
        </p:txBody>
      </p:sp>
      <p:pic>
        <p:nvPicPr>
          <p:cNvPr id="2050" name="Picture 2" descr="J:\EURO\4. Projects and Themes\BIOPAMA_27October2017_RB\pictures for banners\Caribbean - Fishermen in Tobago - 2013 by Fabien Barthelat.jpg"/>
          <p:cNvPicPr>
            <a:picLocks noGrp="1" noChangeAspect="1" noChangeArrowheads="1"/>
          </p:cNvPicPr>
          <p:nvPr>
            <p:ph sz="quarter" idx="4"/>
          </p:nvPr>
        </p:nvPicPr>
        <p:blipFill rotWithShape="1">
          <a:blip r:embed="rId2" cstate="email">
            <a:extLst>
              <a:ext uri="{28A0092B-C50C-407E-A947-70E740481C1C}">
                <a14:useLocalDpi xmlns:a14="http://schemas.microsoft.com/office/drawing/2010/main"/>
              </a:ext>
            </a:extLst>
          </a:blip>
          <a:srcRect/>
          <a:stretch/>
        </p:blipFill>
        <p:spPr bwMode="auto">
          <a:xfrm>
            <a:off x="951713" y="2244662"/>
            <a:ext cx="4001287" cy="238755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4606727" y="4927158"/>
            <a:ext cx="2621820" cy="4527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a</a:t>
            </a:r>
            <a:r>
              <a:rPr lang="en-GB" dirty="0" smtClean="0"/>
              <a:t>ction.biopama.org</a:t>
            </a:r>
            <a:endParaRPr lang="en-GB" dirty="0"/>
          </a:p>
        </p:txBody>
      </p:sp>
    </p:spTree>
    <p:extLst>
      <p:ext uri="{BB962C8B-B14F-4D97-AF65-F5344CB8AC3E}">
        <p14:creationId xmlns:p14="http://schemas.microsoft.com/office/powerpoint/2010/main" val="3407690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5E8A50C2-E49E-F640-A82C-1B10A7BF3323}"/>
              </a:ext>
            </a:extLst>
          </p:cNvPr>
          <p:cNvPicPr>
            <a:picLocks noChangeAspect="1"/>
          </p:cNvPicPr>
          <p:nvPr/>
        </p:nvPicPr>
        <p:blipFill>
          <a:blip r:embed="rId3"/>
          <a:stretch>
            <a:fillRect/>
          </a:stretch>
        </p:blipFill>
        <p:spPr>
          <a:xfrm>
            <a:off x="0" y="887833"/>
            <a:ext cx="12192000" cy="2467301"/>
          </a:xfrm>
          <a:prstGeom prst="rect">
            <a:avLst/>
          </a:prstGeom>
        </p:spPr>
      </p:pic>
      <p:sp>
        <p:nvSpPr>
          <p:cNvPr id="12" name="CaixaDeTexto 11">
            <a:extLst>
              <a:ext uri="{FF2B5EF4-FFF2-40B4-BE49-F238E27FC236}">
                <a16:creationId xmlns:a16="http://schemas.microsoft.com/office/drawing/2014/main" id="{13427DF4-3879-C44F-BEBC-A45530B1D9FA}"/>
              </a:ext>
            </a:extLst>
          </p:cNvPr>
          <p:cNvSpPr txBox="1"/>
          <p:nvPr/>
        </p:nvSpPr>
        <p:spPr>
          <a:xfrm>
            <a:off x="7804712" y="4515961"/>
            <a:ext cx="1888761" cy="369332"/>
          </a:xfrm>
          <a:prstGeom prst="rect">
            <a:avLst/>
          </a:prstGeom>
          <a:solidFill>
            <a:schemeClr val="bg1"/>
          </a:solidFill>
          <a:ln w="28575">
            <a:solidFill>
              <a:srgbClr val="A35B28"/>
            </a:solidFill>
          </a:ln>
        </p:spPr>
        <p:txBody>
          <a:bodyPr wrap="square" rtlCol="0">
            <a:spAutoFit/>
          </a:bodyPr>
          <a:lstStyle/>
          <a:p>
            <a:r>
              <a:rPr lang="en-GB" b="1" dirty="0">
                <a:solidFill>
                  <a:srgbClr val="679D97"/>
                </a:solidFill>
              </a:rPr>
              <a:t>Capacity Building</a:t>
            </a:r>
          </a:p>
        </p:txBody>
      </p:sp>
      <p:sp>
        <p:nvSpPr>
          <p:cNvPr id="13" name="CaixaDeTexto 12">
            <a:extLst>
              <a:ext uri="{FF2B5EF4-FFF2-40B4-BE49-F238E27FC236}">
                <a16:creationId xmlns:a16="http://schemas.microsoft.com/office/drawing/2014/main" id="{897524F3-B813-234D-90D0-CA1C93E57032}"/>
              </a:ext>
            </a:extLst>
          </p:cNvPr>
          <p:cNvSpPr txBox="1"/>
          <p:nvPr/>
        </p:nvSpPr>
        <p:spPr>
          <a:xfrm>
            <a:off x="2163979" y="4519883"/>
            <a:ext cx="3155910" cy="369332"/>
          </a:xfrm>
          <a:prstGeom prst="rect">
            <a:avLst/>
          </a:prstGeom>
          <a:ln w="28575">
            <a:solidFill>
              <a:srgbClr val="A35B2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solidFill>
                  <a:srgbClr val="679D97"/>
                </a:solidFill>
              </a:rPr>
              <a:t>Reference Information System</a:t>
            </a:r>
          </a:p>
        </p:txBody>
      </p:sp>
      <p:sp>
        <p:nvSpPr>
          <p:cNvPr id="14" name="CaixaDeTexto 13">
            <a:extLst>
              <a:ext uri="{FF2B5EF4-FFF2-40B4-BE49-F238E27FC236}">
                <a16:creationId xmlns:a16="http://schemas.microsoft.com/office/drawing/2014/main" id="{16DCB8E9-1E7E-4D46-AA31-46F7B073BBFF}"/>
              </a:ext>
            </a:extLst>
          </p:cNvPr>
          <p:cNvSpPr txBox="1"/>
          <p:nvPr/>
        </p:nvSpPr>
        <p:spPr>
          <a:xfrm>
            <a:off x="5525767" y="4515961"/>
            <a:ext cx="2053478" cy="369332"/>
          </a:xfrm>
          <a:prstGeom prst="rect">
            <a:avLst/>
          </a:prstGeom>
          <a:ln w="28575">
            <a:solidFill>
              <a:srgbClr val="A35B2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a:solidFill>
                  <a:srgbClr val="679D97"/>
                </a:solidFill>
              </a:rPr>
              <a:t>Assessment Tools</a:t>
            </a:r>
          </a:p>
        </p:txBody>
      </p:sp>
      <p:sp>
        <p:nvSpPr>
          <p:cNvPr id="15" name="CaixaDeTexto 14">
            <a:extLst>
              <a:ext uri="{FF2B5EF4-FFF2-40B4-BE49-F238E27FC236}">
                <a16:creationId xmlns:a16="http://schemas.microsoft.com/office/drawing/2014/main" id="{E41020B7-8B85-A946-B5F2-999F5626AF9E}"/>
              </a:ext>
            </a:extLst>
          </p:cNvPr>
          <p:cNvSpPr txBox="1"/>
          <p:nvPr/>
        </p:nvSpPr>
        <p:spPr>
          <a:xfrm>
            <a:off x="156011" y="3179701"/>
            <a:ext cx="1888761" cy="646331"/>
          </a:xfrm>
          <a:prstGeom prst="rect">
            <a:avLst/>
          </a:prstGeom>
          <a:solidFill>
            <a:srgbClr val="679D97"/>
          </a:solidFill>
        </p:spPr>
        <p:txBody>
          <a:bodyPr wrap="square" rtlCol="0">
            <a:spAutoFit/>
          </a:bodyPr>
          <a:lstStyle/>
          <a:p>
            <a:pPr algn="ctr"/>
            <a:r>
              <a:rPr lang="en-GB" b="1" dirty="0">
                <a:solidFill>
                  <a:schemeClr val="bg1"/>
                </a:solidFill>
              </a:rPr>
              <a:t>BIOPAMA STRATEGIES</a:t>
            </a:r>
          </a:p>
        </p:txBody>
      </p:sp>
      <p:sp>
        <p:nvSpPr>
          <p:cNvPr id="16" name="CaixaDeTexto 15">
            <a:extLst>
              <a:ext uri="{FF2B5EF4-FFF2-40B4-BE49-F238E27FC236}">
                <a16:creationId xmlns:a16="http://schemas.microsoft.com/office/drawing/2014/main" id="{5B11670A-7959-514D-AFE1-DAFA90DA6D0E}"/>
              </a:ext>
            </a:extLst>
          </p:cNvPr>
          <p:cNvSpPr txBox="1"/>
          <p:nvPr/>
        </p:nvSpPr>
        <p:spPr>
          <a:xfrm>
            <a:off x="2050882" y="3877782"/>
            <a:ext cx="7642591" cy="523220"/>
          </a:xfrm>
          <a:prstGeom prst="rect">
            <a:avLst/>
          </a:prstGeom>
          <a:solidFill>
            <a:schemeClr val="bg1"/>
          </a:solidFill>
          <a:ln w="28575">
            <a:solidFill>
              <a:srgbClr val="A35B28"/>
            </a:solidFill>
          </a:ln>
        </p:spPr>
        <p:txBody>
          <a:bodyPr wrap="square" rtlCol="0">
            <a:spAutoFit/>
          </a:bodyPr>
          <a:lstStyle/>
          <a:p>
            <a:pPr algn="ctr"/>
            <a:r>
              <a:rPr lang="en-GB" sz="2800" b="1" dirty="0">
                <a:solidFill>
                  <a:srgbClr val="679D97"/>
                </a:solidFill>
              </a:rPr>
              <a:t>Support to Regional Hubs/ Observatories</a:t>
            </a:r>
          </a:p>
        </p:txBody>
      </p:sp>
      <p:sp>
        <p:nvSpPr>
          <p:cNvPr id="17" name="CaixaDeTexto 16">
            <a:extLst>
              <a:ext uri="{FF2B5EF4-FFF2-40B4-BE49-F238E27FC236}">
                <a16:creationId xmlns:a16="http://schemas.microsoft.com/office/drawing/2014/main" id="{BFB499C4-B04C-0145-9EE7-63C33B934C1D}"/>
              </a:ext>
            </a:extLst>
          </p:cNvPr>
          <p:cNvSpPr txBox="1"/>
          <p:nvPr/>
        </p:nvSpPr>
        <p:spPr>
          <a:xfrm>
            <a:off x="938766" y="5186054"/>
            <a:ext cx="2414041" cy="369332"/>
          </a:xfrm>
          <a:prstGeom prst="rect">
            <a:avLst/>
          </a:prstGeom>
          <a:solidFill>
            <a:schemeClr val="bg1"/>
          </a:solidFill>
          <a:ln>
            <a:solidFill>
              <a:srgbClr val="CF785E"/>
            </a:solidFill>
          </a:ln>
        </p:spPr>
        <p:txBody>
          <a:bodyPr wrap="square" rtlCol="0">
            <a:spAutoFit/>
          </a:bodyPr>
          <a:lstStyle/>
          <a:p>
            <a:pPr algn="ctr"/>
            <a:r>
              <a:rPr lang="en-GB" b="1" dirty="0">
                <a:solidFill>
                  <a:srgbClr val="CF785E"/>
                </a:solidFill>
              </a:rPr>
              <a:t>Knowledge products</a:t>
            </a:r>
          </a:p>
        </p:txBody>
      </p:sp>
      <p:sp>
        <p:nvSpPr>
          <p:cNvPr id="19" name="CaixaDeTexto 18">
            <a:extLst>
              <a:ext uri="{FF2B5EF4-FFF2-40B4-BE49-F238E27FC236}">
                <a16:creationId xmlns:a16="http://schemas.microsoft.com/office/drawing/2014/main" id="{DFDE0B7B-40F7-1B42-A231-88EEAF2BE401}"/>
              </a:ext>
            </a:extLst>
          </p:cNvPr>
          <p:cNvSpPr txBox="1"/>
          <p:nvPr/>
        </p:nvSpPr>
        <p:spPr>
          <a:xfrm>
            <a:off x="9870022" y="4515961"/>
            <a:ext cx="1487614" cy="369332"/>
          </a:xfrm>
          <a:prstGeom prst="rect">
            <a:avLst/>
          </a:prstGeom>
          <a:solidFill>
            <a:schemeClr val="bg1"/>
          </a:solidFill>
          <a:ln w="28575">
            <a:solidFill>
              <a:srgbClr val="A35B28"/>
            </a:solidFill>
          </a:ln>
        </p:spPr>
        <p:txBody>
          <a:bodyPr wrap="square" rtlCol="0">
            <a:spAutoFit/>
          </a:bodyPr>
          <a:lstStyle/>
          <a:p>
            <a:r>
              <a:rPr lang="en-GB" b="1" dirty="0">
                <a:solidFill>
                  <a:srgbClr val="679D97"/>
                </a:solidFill>
              </a:rPr>
              <a:t>Action Grants</a:t>
            </a:r>
          </a:p>
        </p:txBody>
      </p:sp>
      <p:sp>
        <p:nvSpPr>
          <p:cNvPr id="20" name="Seta para a Direita 19">
            <a:extLst>
              <a:ext uri="{FF2B5EF4-FFF2-40B4-BE49-F238E27FC236}">
                <a16:creationId xmlns:a16="http://schemas.microsoft.com/office/drawing/2014/main" id="{A9A941ED-A1BD-7549-B91A-F10EC91322D4}"/>
              </a:ext>
            </a:extLst>
          </p:cNvPr>
          <p:cNvSpPr/>
          <p:nvPr/>
        </p:nvSpPr>
        <p:spPr>
          <a:xfrm rot="5400000">
            <a:off x="-92862" y="3469620"/>
            <a:ext cx="823492" cy="594521"/>
          </a:xfrm>
          <a:prstGeom prst="rightArrow">
            <a:avLst/>
          </a:prstGeom>
          <a:solidFill>
            <a:srgbClr val="679D97"/>
          </a:solidFill>
          <a:ln>
            <a:solidFill>
              <a:srgbClr val="679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eta para a Direita 20">
            <a:extLst>
              <a:ext uri="{FF2B5EF4-FFF2-40B4-BE49-F238E27FC236}">
                <a16:creationId xmlns:a16="http://schemas.microsoft.com/office/drawing/2014/main" id="{4EAB3E1B-FAD0-BB47-B6BF-2A4D1692378F}"/>
              </a:ext>
            </a:extLst>
          </p:cNvPr>
          <p:cNvSpPr/>
          <p:nvPr/>
        </p:nvSpPr>
        <p:spPr>
          <a:xfrm>
            <a:off x="834364" y="3889397"/>
            <a:ext cx="1153066" cy="823491"/>
          </a:xfrm>
          <a:prstGeom prst="rightArrow">
            <a:avLst/>
          </a:prstGeom>
          <a:solidFill>
            <a:srgbClr val="A35B28"/>
          </a:solidFill>
          <a:ln>
            <a:solidFill>
              <a:srgbClr val="A3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INPUTS</a:t>
            </a:r>
          </a:p>
        </p:txBody>
      </p:sp>
      <p:sp>
        <p:nvSpPr>
          <p:cNvPr id="22" name="Seta para a Direita 21">
            <a:extLst>
              <a:ext uri="{FF2B5EF4-FFF2-40B4-BE49-F238E27FC236}">
                <a16:creationId xmlns:a16="http://schemas.microsoft.com/office/drawing/2014/main" id="{F67FBDCC-30E7-0145-89D1-6ADD43FC6DF5}"/>
              </a:ext>
            </a:extLst>
          </p:cNvPr>
          <p:cNvSpPr/>
          <p:nvPr/>
        </p:nvSpPr>
        <p:spPr>
          <a:xfrm>
            <a:off x="8299685" y="4958975"/>
            <a:ext cx="1312983" cy="823491"/>
          </a:xfrm>
          <a:prstGeom prst="rightArrow">
            <a:avLst/>
          </a:prstGeom>
          <a:solidFill>
            <a:srgbClr val="CF785E"/>
          </a:solidFill>
          <a:ln>
            <a:solidFill>
              <a:srgbClr val="A3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OUTPUTS</a:t>
            </a:r>
          </a:p>
        </p:txBody>
      </p:sp>
      <p:sp>
        <p:nvSpPr>
          <p:cNvPr id="23" name="CaixaDeTexto 22">
            <a:extLst>
              <a:ext uri="{FF2B5EF4-FFF2-40B4-BE49-F238E27FC236}">
                <a16:creationId xmlns:a16="http://schemas.microsoft.com/office/drawing/2014/main" id="{8D2DB026-AC29-824A-8D04-222CB32C21DD}"/>
              </a:ext>
            </a:extLst>
          </p:cNvPr>
          <p:cNvSpPr txBox="1"/>
          <p:nvPr/>
        </p:nvSpPr>
        <p:spPr>
          <a:xfrm>
            <a:off x="3472759" y="5186054"/>
            <a:ext cx="2414041" cy="369332"/>
          </a:xfrm>
          <a:prstGeom prst="rect">
            <a:avLst/>
          </a:prstGeom>
          <a:solidFill>
            <a:schemeClr val="bg1"/>
          </a:solidFill>
          <a:ln>
            <a:solidFill>
              <a:srgbClr val="CF785E"/>
            </a:solidFill>
          </a:ln>
        </p:spPr>
        <p:txBody>
          <a:bodyPr wrap="square" rtlCol="0">
            <a:spAutoFit/>
          </a:bodyPr>
          <a:lstStyle/>
          <a:p>
            <a:pPr algn="ctr"/>
            <a:r>
              <a:rPr lang="en-GB" b="1" dirty="0">
                <a:solidFill>
                  <a:srgbClr val="CF785E"/>
                </a:solidFill>
              </a:rPr>
              <a:t>Reports, Plans, Studies</a:t>
            </a:r>
          </a:p>
        </p:txBody>
      </p:sp>
      <p:sp>
        <p:nvSpPr>
          <p:cNvPr id="24" name="CaixaDeTexto 23">
            <a:extLst>
              <a:ext uri="{FF2B5EF4-FFF2-40B4-BE49-F238E27FC236}">
                <a16:creationId xmlns:a16="http://schemas.microsoft.com/office/drawing/2014/main" id="{F0A7E030-5BE7-A745-A41F-1484630BAE41}"/>
              </a:ext>
            </a:extLst>
          </p:cNvPr>
          <p:cNvSpPr txBox="1"/>
          <p:nvPr/>
        </p:nvSpPr>
        <p:spPr>
          <a:xfrm>
            <a:off x="6075476" y="5186054"/>
            <a:ext cx="2091284" cy="369332"/>
          </a:xfrm>
          <a:prstGeom prst="rect">
            <a:avLst/>
          </a:prstGeom>
          <a:solidFill>
            <a:schemeClr val="bg1"/>
          </a:solidFill>
          <a:ln>
            <a:solidFill>
              <a:srgbClr val="CF785E"/>
            </a:solidFill>
          </a:ln>
        </p:spPr>
        <p:txBody>
          <a:bodyPr wrap="square" rtlCol="0">
            <a:spAutoFit/>
          </a:bodyPr>
          <a:lstStyle/>
          <a:p>
            <a:pPr algn="ctr"/>
            <a:r>
              <a:rPr lang="en-GB" b="1" dirty="0">
                <a:solidFill>
                  <a:srgbClr val="CF785E"/>
                </a:solidFill>
              </a:rPr>
              <a:t>Policy Dialogue</a:t>
            </a:r>
          </a:p>
        </p:txBody>
      </p:sp>
      <p:sp>
        <p:nvSpPr>
          <p:cNvPr id="25" name="Seta para a Direita 24">
            <a:extLst>
              <a:ext uri="{FF2B5EF4-FFF2-40B4-BE49-F238E27FC236}">
                <a16:creationId xmlns:a16="http://schemas.microsoft.com/office/drawing/2014/main" id="{B1E121F3-49F7-884A-BC32-8DD4EC48D7FE}"/>
              </a:ext>
            </a:extLst>
          </p:cNvPr>
          <p:cNvSpPr/>
          <p:nvPr/>
        </p:nvSpPr>
        <p:spPr>
          <a:xfrm>
            <a:off x="8900560" y="224309"/>
            <a:ext cx="2270700" cy="869482"/>
          </a:xfrm>
          <a:prstGeom prst="rightArrow">
            <a:avLst/>
          </a:prstGeom>
          <a:solidFill>
            <a:srgbClr val="A35B28"/>
          </a:solidFill>
          <a:ln>
            <a:solidFill>
              <a:srgbClr val="A3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EXPECTED</a:t>
            </a:r>
          </a:p>
          <a:p>
            <a:pPr algn="ctr"/>
            <a:r>
              <a:rPr lang="en-GB" dirty="0"/>
              <a:t>RESULT</a:t>
            </a:r>
          </a:p>
        </p:txBody>
      </p:sp>
      <p:sp>
        <p:nvSpPr>
          <p:cNvPr id="26" name="Seta para a Direita 25">
            <a:extLst>
              <a:ext uri="{FF2B5EF4-FFF2-40B4-BE49-F238E27FC236}">
                <a16:creationId xmlns:a16="http://schemas.microsoft.com/office/drawing/2014/main" id="{F64E2C61-BCA3-0145-91C8-781DEA5B0AA0}"/>
              </a:ext>
            </a:extLst>
          </p:cNvPr>
          <p:cNvSpPr/>
          <p:nvPr/>
        </p:nvSpPr>
        <p:spPr>
          <a:xfrm>
            <a:off x="3238187" y="259959"/>
            <a:ext cx="5901285" cy="823491"/>
          </a:xfrm>
          <a:prstGeom prst="rightArrow">
            <a:avLst/>
          </a:prstGeom>
          <a:solidFill>
            <a:srgbClr val="679D97"/>
          </a:solidFill>
          <a:ln>
            <a:solidFill>
              <a:srgbClr val="679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BIOPAMA MISSION</a:t>
            </a:r>
          </a:p>
        </p:txBody>
      </p:sp>
      <p:sp>
        <p:nvSpPr>
          <p:cNvPr id="27" name="Seta para a Direita 26">
            <a:extLst>
              <a:ext uri="{FF2B5EF4-FFF2-40B4-BE49-F238E27FC236}">
                <a16:creationId xmlns:a16="http://schemas.microsoft.com/office/drawing/2014/main" id="{62891F06-010D-3D45-9DCD-A387B9B4B887}"/>
              </a:ext>
            </a:extLst>
          </p:cNvPr>
          <p:cNvSpPr/>
          <p:nvPr/>
        </p:nvSpPr>
        <p:spPr>
          <a:xfrm>
            <a:off x="0" y="270300"/>
            <a:ext cx="3511367" cy="823491"/>
          </a:xfrm>
          <a:prstGeom prst="rightArrow">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PROTECTED AREA ISSUES</a:t>
            </a:r>
          </a:p>
        </p:txBody>
      </p:sp>
      <p:sp>
        <p:nvSpPr>
          <p:cNvPr id="28" name="Seta para a Direita 27">
            <a:extLst>
              <a:ext uri="{FF2B5EF4-FFF2-40B4-BE49-F238E27FC236}">
                <a16:creationId xmlns:a16="http://schemas.microsoft.com/office/drawing/2014/main" id="{61B5E158-CFC3-C94F-9414-48583A26EE7B}"/>
              </a:ext>
            </a:extLst>
          </p:cNvPr>
          <p:cNvSpPr/>
          <p:nvPr/>
        </p:nvSpPr>
        <p:spPr>
          <a:xfrm>
            <a:off x="10942820" y="218506"/>
            <a:ext cx="1280331" cy="823491"/>
          </a:xfrm>
          <a:prstGeom prst="rightArrow">
            <a:avLst/>
          </a:prstGeom>
          <a:solidFill>
            <a:srgbClr val="A35B28"/>
          </a:solidFill>
          <a:ln>
            <a:solidFill>
              <a:srgbClr val="A35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IMPACT</a:t>
            </a:r>
          </a:p>
        </p:txBody>
      </p:sp>
      <p:sp>
        <p:nvSpPr>
          <p:cNvPr id="29" name="CaixaDeTexto 28">
            <a:extLst>
              <a:ext uri="{FF2B5EF4-FFF2-40B4-BE49-F238E27FC236}">
                <a16:creationId xmlns:a16="http://schemas.microsoft.com/office/drawing/2014/main" id="{8B0E1D69-E628-2A40-A9CB-87CFDA5933FB}"/>
              </a:ext>
            </a:extLst>
          </p:cNvPr>
          <p:cNvSpPr txBox="1"/>
          <p:nvPr/>
        </p:nvSpPr>
        <p:spPr>
          <a:xfrm>
            <a:off x="9878518" y="5291528"/>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83137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p:tgtEl>
                                          <p:spTgt spid="21"/>
                                        </p:tgtEl>
                                        <p:attrNameLst>
                                          <p:attrName>ppt_x</p:attrName>
                                        </p:attrNameLst>
                                      </p:cBhvr>
                                      <p:tavLst>
                                        <p:tav tm="0">
                                          <p:val>
                                            <p:strVal val="#ppt_x-#ppt_w*1.125000"/>
                                          </p:val>
                                        </p:tav>
                                        <p:tav tm="100000">
                                          <p:val>
                                            <p:strVal val="#ppt_x"/>
                                          </p:val>
                                        </p:tav>
                                      </p:tavLst>
                                    </p:anim>
                                    <p:animEffect transition="in" filter="wipe(right)">
                                      <p:cBhvr>
                                        <p:cTn id="30" dur="500"/>
                                        <p:tgtEl>
                                          <p:spTgt spid="21"/>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ppt_x</p:attrName>
                                        </p:attrNameLst>
                                      </p:cBhvr>
                                      <p:tavLst>
                                        <p:tav tm="0">
                                          <p:val>
                                            <p:strVal val="#ppt_x-#ppt_w*1.125000"/>
                                          </p:val>
                                        </p:tav>
                                        <p:tav tm="100000">
                                          <p:val>
                                            <p:strVal val="#ppt_x"/>
                                          </p:val>
                                        </p:tav>
                                      </p:tavLst>
                                    </p:anim>
                                    <p:animEffect transition="in" filter="wipe(righ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p:tgtEl>
                                          <p:spTgt spid="13"/>
                                        </p:tgtEl>
                                        <p:attrNameLst>
                                          <p:attrName>ppt_y</p:attrName>
                                        </p:attrNameLst>
                                      </p:cBhvr>
                                      <p:tavLst>
                                        <p:tav tm="0">
                                          <p:val>
                                            <p:strVal val="#ppt_y-#ppt_h*1.125000"/>
                                          </p:val>
                                        </p:tav>
                                        <p:tav tm="100000">
                                          <p:val>
                                            <p:strVal val="#ppt_y"/>
                                          </p:val>
                                        </p:tav>
                                      </p:tavLst>
                                    </p:anim>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p:tgtEl>
                                          <p:spTgt spid="14"/>
                                        </p:tgtEl>
                                        <p:attrNameLst>
                                          <p:attrName>ppt_y</p:attrName>
                                        </p:attrNameLst>
                                      </p:cBhvr>
                                      <p:tavLst>
                                        <p:tav tm="0">
                                          <p:val>
                                            <p:strVal val="#ppt_y-#ppt_h*1.125000"/>
                                          </p:val>
                                        </p:tav>
                                        <p:tav tm="100000">
                                          <p:val>
                                            <p:strVal val="#ppt_y"/>
                                          </p:val>
                                        </p:tav>
                                      </p:tavLst>
                                    </p:anim>
                                    <p:animEffect transition="in" filter="wipe(down)">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p:tgtEl>
                                          <p:spTgt spid="12"/>
                                        </p:tgtEl>
                                        <p:attrNameLst>
                                          <p:attrName>ppt_y</p:attrName>
                                        </p:attrNameLst>
                                      </p:cBhvr>
                                      <p:tavLst>
                                        <p:tav tm="0">
                                          <p:val>
                                            <p:strVal val="#ppt_y-#ppt_h*1.125000"/>
                                          </p:val>
                                        </p:tav>
                                        <p:tav tm="100000">
                                          <p:val>
                                            <p:strVal val="#ppt_y"/>
                                          </p:val>
                                        </p:tav>
                                      </p:tavLst>
                                    </p:anim>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p:tgtEl>
                                          <p:spTgt spid="19"/>
                                        </p:tgtEl>
                                        <p:attrNameLst>
                                          <p:attrName>ppt_x</p:attrName>
                                        </p:attrNameLst>
                                      </p:cBhvr>
                                      <p:tavLst>
                                        <p:tav tm="0">
                                          <p:val>
                                            <p:strVal val="#ppt_x-#ppt_w*1.125000"/>
                                          </p:val>
                                        </p:tav>
                                        <p:tav tm="100000">
                                          <p:val>
                                            <p:strVal val="#ppt_x"/>
                                          </p:val>
                                        </p:tav>
                                      </p:tavLst>
                                    </p:anim>
                                    <p:animEffect transition="in" filter="wipe(righ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8"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p:tgtEl>
                                          <p:spTgt spid="22"/>
                                        </p:tgtEl>
                                        <p:attrNameLst>
                                          <p:attrName>ppt_x</p:attrName>
                                        </p:attrNameLst>
                                      </p:cBhvr>
                                      <p:tavLst>
                                        <p:tav tm="0">
                                          <p:val>
                                            <p:strVal val="#ppt_x-#ppt_w*1.125000"/>
                                          </p:val>
                                        </p:tav>
                                        <p:tav tm="100000">
                                          <p:val>
                                            <p:strVal val="#ppt_x"/>
                                          </p:val>
                                        </p:tav>
                                      </p:tavLst>
                                    </p:anim>
                                    <p:animEffect transition="in" filter="wipe(right)">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8"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p:tgtEl>
                                          <p:spTgt spid="23"/>
                                        </p:tgtEl>
                                        <p:attrNameLst>
                                          <p:attrName>ppt_x</p:attrName>
                                        </p:attrNameLst>
                                      </p:cBhvr>
                                      <p:tavLst>
                                        <p:tav tm="0">
                                          <p:val>
                                            <p:strVal val="#ppt_x-#ppt_w*1.125000"/>
                                          </p:val>
                                        </p:tav>
                                        <p:tav tm="100000">
                                          <p:val>
                                            <p:strVal val="#ppt_x"/>
                                          </p:val>
                                        </p:tav>
                                      </p:tavLst>
                                    </p:anim>
                                    <p:animEffect transition="in" filter="wipe(right)">
                                      <p:cBhvr>
                                        <p:cTn id="70" dur="500"/>
                                        <p:tgtEl>
                                          <p:spTgt spid="23"/>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p:tgtEl>
                                          <p:spTgt spid="17"/>
                                        </p:tgtEl>
                                        <p:attrNameLst>
                                          <p:attrName>ppt_x</p:attrName>
                                        </p:attrNameLst>
                                      </p:cBhvr>
                                      <p:tavLst>
                                        <p:tav tm="0">
                                          <p:val>
                                            <p:strVal val="#ppt_x-#ppt_w*1.125000"/>
                                          </p:val>
                                        </p:tav>
                                        <p:tav tm="100000">
                                          <p:val>
                                            <p:strVal val="#ppt_x"/>
                                          </p:val>
                                        </p:tav>
                                      </p:tavLst>
                                    </p:anim>
                                    <p:animEffect transition="in" filter="wipe(right)">
                                      <p:cBhvr>
                                        <p:cTn id="74" dur="500"/>
                                        <p:tgtEl>
                                          <p:spTgt spid="17"/>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p:tgtEl>
                                          <p:spTgt spid="24"/>
                                        </p:tgtEl>
                                        <p:attrNameLst>
                                          <p:attrName>ppt_x</p:attrName>
                                        </p:attrNameLst>
                                      </p:cBhvr>
                                      <p:tavLst>
                                        <p:tav tm="0">
                                          <p:val>
                                            <p:strVal val="#ppt_x-#ppt_w*1.125000"/>
                                          </p:val>
                                        </p:tav>
                                        <p:tav tm="100000">
                                          <p:val>
                                            <p:strVal val="#ppt_x"/>
                                          </p:val>
                                        </p:tav>
                                      </p:tavLst>
                                    </p:anim>
                                    <p:animEffect transition="in" filter="wipe(right)">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0-#ppt_w/2"/>
                                          </p:val>
                                        </p:tav>
                                        <p:tav tm="100000">
                                          <p:val>
                                            <p:strVal val="#ppt_x"/>
                                          </p:val>
                                        </p:tav>
                                      </p:tavLst>
                                    </p:anim>
                                    <p:anim calcmode="lin" valueType="num">
                                      <p:cBhvr additive="base">
                                        <p:cTn id="8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0-#ppt_w/2"/>
                                          </p:val>
                                        </p:tav>
                                        <p:tav tm="100000">
                                          <p:val>
                                            <p:strVal val="#ppt_x"/>
                                          </p:val>
                                        </p:tav>
                                      </p:tavLst>
                                    </p:anim>
                                    <p:anim calcmode="lin" valueType="num">
                                      <p:cBhvr additive="base">
                                        <p:cTn id="90"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240"/>
            <a:ext cx="12207240" cy="687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5124" y="2331239"/>
            <a:ext cx="5556991" cy="1250121"/>
          </a:xfrm>
          <a:prstGeom prst="rect">
            <a:avLst/>
          </a:prstGeom>
        </p:spPr>
      </p:pic>
      <p:sp>
        <p:nvSpPr>
          <p:cNvPr id="3" name="Footer Placeholder 2"/>
          <p:cNvSpPr>
            <a:spLocks noGrp="1"/>
          </p:cNvSpPr>
          <p:nvPr>
            <p:ph type="ftr" sz="quarter" idx="3"/>
          </p:nvPr>
        </p:nvSpPr>
        <p:spPr>
          <a:xfrm>
            <a:off x="4038600" y="10676890"/>
            <a:ext cx="4114800" cy="365125"/>
          </a:xfrm>
          <a:prstGeom prst="rect">
            <a:avLst/>
          </a:prstGeom>
        </p:spPr>
        <p:txBody>
          <a:bodyPr/>
          <a:lstStyle/>
          <a:p>
            <a:r>
              <a:rPr lang="en-US" smtClean="0"/>
              <a:t>BIOPAMA PPT Template</a:t>
            </a:r>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4574903"/>
            <a:ext cx="4999567" cy="1494367"/>
          </a:xfrm>
          <a:prstGeom prst="rect">
            <a:avLst/>
          </a:prstGeom>
        </p:spPr>
      </p:pic>
    </p:spTree>
    <p:extLst>
      <p:ext uri="{BB962C8B-B14F-4D97-AF65-F5344CB8AC3E}">
        <p14:creationId xmlns:p14="http://schemas.microsoft.com/office/powerpoint/2010/main" val="1753703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838200" y="1394566"/>
            <a:ext cx="6493823" cy="4400592"/>
          </a:xfrm>
        </p:spPr>
        <p:txBody>
          <a:bodyPr>
            <a:normAutofit fontScale="92500" lnSpcReduction="10000"/>
          </a:bodyPr>
          <a:lstStyle/>
          <a:p>
            <a:pPr marL="285750" indent="-285750">
              <a:buFont typeface="Arial" panose="020B0604020202020204" pitchFamily="34" charset="0"/>
              <a:buChar char="•"/>
            </a:pPr>
            <a:r>
              <a:rPr lang="en-US" sz="1800" dirty="0" smtClean="0"/>
              <a:t>An initiative of the </a:t>
            </a:r>
            <a:r>
              <a:rPr lang="en-US" sz="1800" b="1" dirty="0" smtClean="0"/>
              <a:t>African, Caribbean and Pacific (ACP) </a:t>
            </a:r>
            <a:r>
              <a:rPr lang="en-US" sz="1800" dirty="0" smtClean="0"/>
              <a:t>Group of States financed by the </a:t>
            </a:r>
            <a:r>
              <a:rPr lang="en-US" sz="1800" b="1" dirty="0" smtClean="0"/>
              <a:t>European Union (EU)</a:t>
            </a:r>
            <a:r>
              <a:rPr lang="en-US" sz="1800" dirty="0" smtClean="0"/>
              <a:t>’s 11</a:t>
            </a:r>
            <a:r>
              <a:rPr lang="en-US" sz="1800" baseline="30000" dirty="0" smtClean="0"/>
              <a:t>th</a:t>
            </a:r>
            <a:r>
              <a:rPr lang="en-US" sz="1800" dirty="0" smtClean="0"/>
              <a:t> European Development Fund.</a:t>
            </a:r>
          </a:p>
          <a:p>
            <a:pPr marL="285750" indent="-285750">
              <a:buFont typeface="Arial" panose="020B0604020202020204" pitchFamily="34" charset="0"/>
              <a:buChar char="•"/>
            </a:pPr>
            <a:r>
              <a:rPr lang="en-US" sz="1800" dirty="0" smtClean="0"/>
              <a:t>A </a:t>
            </a:r>
            <a:r>
              <a:rPr lang="en-US" sz="1800" dirty="0"/>
              <a:t>Global </a:t>
            </a:r>
            <a:r>
              <a:rPr lang="en-US" sz="1800" dirty="0" smtClean="0"/>
              <a:t>partnership: </a:t>
            </a:r>
            <a:r>
              <a:rPr lang="en-GB" sz="1800" dirty="0"/>
              <a:t>BIOPAMA combines </a:t>
            </a:r>
          </a:p>
          <a:p>
            <a:pPr marL="742950" lvl="1" indent="-285750">
              <a:buFont typeface="Arial" panose="020B0604020202020204" pitchFamily="34" charset="0"/>
              <a:buChar char="•"/>
            </a:pPr>
            <a:r>
              <a:rPr lang="en-GB" sz="1800" dirty="0"/>
              <a:t>the protected areas and the biodiversity conservation expertise of</a:t>
            </a:r>
            <a:r>
              <a:rPr lang="en-GB" sz="1800" b="1" dirty="0"/>
              <a:t> the International Union for Conservation of Nature (IUCN) </a:t>
            </a:r>
            <a:r>
              <a:rPr lang="en-GB" sz="1800" dirty="0" smtClean="0"/>
              <a:t>and</a:t>
            </a:r>
            <a:endParaRPr lang="en-GB" sz="1800" dirty="0"/>
          </a:p>
          <a:p>
            <a:pPr marL="742950" lvl="1" indent="-285750">
              <a:buFont typeface="Arial" panose="020B0604020202020204" pitchFamily="34" charset="0"/>
              <a:buChar char="•"/>
            </a:pPr>
            <a:r>
              <a:rPr lang="en-GB" sz="1800" dirty="0"/>
              <a:t>the scientific know how of </a:t>
            </a:r>
            <a:r>
              <a:rPr lang="en-GB" sz="1800" b="1" dirty="0"/>
              <a:t>the Joint Research Centre of the European Commission (JRC).</a:t>
            </a:r>
            <a:endParaRPr lang="en-US" sz="1800" b="1" dirty="0"/>
          </a:p>
          <a:p>
            <a:pPr marL="285750" indent="-285750">
              <a:buFont typeface="Arial" panose="020B0604020202020204" pitchFamily="34" charset="0"/>
              <a:buChar char="•"/>
            </a:pPr>
            <a:r>
              <a:rPr lang="en-US" sz="1800" dirty="0"/>
              <a:t>Implementation in close collaboration with the </a:t>
            </a:r>
            <a:r>
              <a:rPr lang="en-US" sz="1800" dirty="0" smtClean="0"/>
              <a:t>regional, national </a:t>
            </a:r>
            <a:r>
              <a:rPr lang="en-US" sz="1800" dirty="0"/>
              <a:t>and local actors in </a:t>
            </a:r>
            <a:r>
              <a:rPr lang="en-US" sz="1800" b="1" dirty="0"/>
              <a:t>Africa, the Caribbean and the </a:t>
            </a:r>
            <a:r>
              <a:rPr lang="en-US" sz="1800" b="1" dirty="0" smtClean="0"/>
              <a:t>Pacific countries</a:t>
            </a:r>
            <a:r>
              <a:rPr lang="en-US" sz="1800" dirty="0" smtClean="0"/>
              <a:t>. </a:t>
            </a:r>
            <a:endParaRPr lang="en-US" sz="1800" dirty="0"/>
          </a:p>
          <a:p>
            <a:pPr marL="285750" indent="-285750">
              <a:buFont typeface="Arial" panose="020B0604020202020204" pitchFamily="34" charset="0"/>
              <a:buChar char="•"/>
            </a:pPr>
            <a:r>
              <a:rPr lang="en-US" sz="1800" b="1" dirty="0" smtClean="0"/>
              <a:t>A six year programme </a:t>
            </a:r>
            <a:r>
              <a:rPr lang="en-US" sz="1800" dirty="0" smtClean="0"/>
              <a:t>(2017-2023), continuing to build on the first programme phase.</a:t>
            </a:r>
          </a:p>
          <a:p>
            <a:pPr marL="285750" indent="-285750">
              <a:buFont typeface="Arial" panose="020B0604020202020204" pitchFamily="34" charset="0"/>
              <a:buChar char="•"/>
            </a:pPr>
            <a:r>
              <a:rPr lang="en-US" sz="1800" dirty="0" smtClean="0"/>
              <a:t>A </a:t>
            </a:r>
            <a:r>
              <a:rPr lang="en-US" sz="1800" b="1" dirty="0" smtClean="0"/>
              <a:t>60 million Euro </a:t>
            </a:r>
            <a:r>
              <a:rPr lang="en-US" sz="1800" dirty="0" smtClean="0"/>
              <a:t>investment to improve the long-term conservation and sustainable use of biodiversity and natural resources.</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7" name="Footer Placeholder 2"/>
          <p:cNvSpPr>
            <a:spLocks noGrp="1"/>
          </p:cNvSpPr>
          <p:nvPr>
            <p:ph type="ftr" sz="quarter" idx="13"/>
          </p:nvPr>
        </p:nvSpPr>
        <p:spPr>
          <a:xfrm>
            <a:off x="838200" y="508394"/>
            <a:ext cx="10071538" cy="365125"/>
          </a:xfrm>
        </p:spPr>
        <p:txBody>
          <a:bodyPr/>
          <a:lstStyle/>
          <a:p>
            <a:r>
              <a:rPr lang="en-US" sz="2000" dirty="0" smtClean="0"/>
              <a:t>The programme</a:t>
            </a:r>
            <a:r>
              <a:rPr lang="en-US" sz="2000" dirty="0"/>
              <a:t>:</a:t>
            </a:r>
            <a:r>
              <a:rPr lang="en-US" sz="2000" dirty="0" smtClean="0"/>
              <a:t> BIOPAMA (Biodiversity and Protected Areas Management)</a:t>
            </a:r>
            <a:endParaRPr lang="en-US" sz="2000" dirty="0"/>
          </a:p>
        </p:txBody>
      </p:sp>
      <p:pic>
        <p:nvPicPr>
          <p:cNvPr id="1027" name="Picture 3" descr="J:\EURO\4. Projects and Themes\BIOPAMA_27October2017_RB\logos for the regional versions of the RRIS\EU logo flag_yellow_high_HD low r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89111" y="1596447"/>
            <a:ext cx="1660594" cy="1099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J:\EURO\4. Projects and Themes\BIOPAMA_27October2017_RB\logos for the regional versions of the RRIS\IUCN-UICN\logo-iucn.gif"/>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87411" y="3192973"/>
            <a:ext cx="1272747" cy="1220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EURO\4. Projects and Themes\BIOPAMA_27October2017_RB\logos for the regional versions of the RRIS\ACPLOGOC.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37057" y="1555666"/>
            <a:ext cx="1573458" cy="1140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EURO\4. Projects and Themes\BIOPAMA_27October2017_RB\logos for the regional versions of the RRIS\EC-JRC\low res.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11543" y="3296516"/>
            <a:ext cx="1615730" cy="111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3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Map: Africa, Caribbean, Pacific</a:t>
            </a:r>
            <a:endParaRPr lang="en-US" dirty="0"/>
          </a:p>
        </p:txBody>
      </p:sp>
      <p:sp>
        <p:nvSpPr>
          <p:cNvPr id="4" name="Title 3"/>
          <p:cNvSpPr>
            <a:spLocks noGrp="1"/>
          </p:cNvSpPr>
          <p:nvPr>
            <p:ph type="title"/>
          </p:nvPr>
        </p:nvSpPr>
        <p:spPr>
          <a:xfrm>
            <a:off x="727430" y="913584"/>
            <a:ext cx="4346576" cy="858100"/>
          </a:xfrm>
        </p:spPr>
        <p:txBody>
          <a:bodyPr>
            <a:normAutofit/>
          </a:bodyPr>
          <a:lstStyle/>
          <a:p>
            <a:endParaRPr lang="en-US" dirty="0"/>
          </a:p>
        </p:txBody>
      </p:sp>
      <p:sp>
        <p:nvSpPr>
          <p:cNvPr id="6" name="Text Placeholder 5"/>
          <p:cNvSpPr>
            <a:spLocks noGrp="1"/>
          </p:cNvSpPr>
          <p:nvPr>
            <p:ph type="body" sz="half" idx="2"/>
          </p:nvPr>
        </p:nvSpPr>
        <p:spPr>
          <a:xfrm>
            <a:off x="836611" y="2587625"/>
            <a:ext cx="6301167" cy="3006351"/>
          </a:xfrm>
        </p:spPr>
        <p:txBody>
          <a:bodyPr/>
          <a:lstStyle/>
          <a:p>
            <a:endParaRPr lang="en-US" dirty="0"/>
          </a:p>
        </p:txBody>
      </p:sp>
      <p:sp>
        <p:nvSpPr>
          <p:cNvPr id="7" name="Footer Placeholder 2"/>
          <p:cNvSpPr>
            <a:spLocks noGrp="1"/>
          </p:cNvSpPr>
          <p:nvPr>
            <p:ph type="ftr" sz="quarter" idx="13"/>
          </p:nvPr>
        </p:nvSpPr>
        <p:spPr>
          <a:xfrm>
            <a:off x="838199" y="508394"/>
            <a:ext cx="7205353" cy="365125"/>
          </a:xfrm>
        </p:spPr>
        <p:txBody>
          <a:bodyPr/>
          <a:lstStyle/>
          <a:p>
            <a:r>
              <a:rPr lang="en-US" sz="2000" dirty="0" smtClean="0"/>
              <a:t>The locations: Africa, Caribbean and Pacific (ACP) countries</a:t>
            </a:r>
            <a:endParaRPr lang="en-US" sz="2000" dirty="0"/>
          </a:p>
        </p:txBody>
      </p:sp>
      <p:pic>
        <p:nvPicPr>
          <p:cNvPr id="1026" name="Picture 2" descr="C:\Users\BucioacaR\Desktop\Static map BIOPAMA ACP.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873519"/>
            <a:ext cx="12192000" cy="43085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910633"/>
            <a:ext cx="12192000" cy="1068779"/>
          </a:xfrm>
          <a:prstGeom prst="rect">
            <a:avLst/>
          </a:prstGeom>
          <a:solidFill>
            <a:srgbClr val="679D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t>79 developing countries (including </a:t>
            </a:r>
            <a:r>
              <a:rPr lang="en-GB" sz="1700" dirty="0" smtClean="0"/>
              <a:t>Least </a:t>
            </a:r>
            <a:r>
              <a:rPr lang="en-GB" sz="1700" dirty="0"/>
              <a:t>Developed and Small Island States) </a:t>
            </a:r>
          </a:p>
          <a:p>
            <a:pPr algn="ctr"/>
            <a:r>
              <a:rPr lang="en-GB" sz="1700" dirty="0" smtClean="0"/>
              <a:t>1 + billion people whose livelihoods depend on the natural resources</a:t>
            </a:r>
            <a:endParaRPr lang="en-GB" sz="1700" dirty="0"/>
          </a:p>
          <a:p>
            <a:pPr algn="ctr"/>
            <a:r>
              <a:rPr lang="en-GB" sz="1700" dirty="0"/>
              <a:t>More than half of </a:t>
            </a:r>
            <a:r>
              <a:rPr lang="en-GB" sz="1700" dirty="0" smtClean="0"/>
              <a:t>the world’s 35 </a:t>
            </a:r>
            <a:r>
              <a:rPr lang="en-GB" sz="1700" dirty="0"/>
              <a:t>biodiversity hotspots</a:t>
            </a:r>
          </a:p>
          <a:p>
            <a:pPr algn="ctr"/>
            <a:r>
              <a:rPr lang="en-GB" sz="1700" dirty="0"/>
              <a:t>More than 9,000 protected areas, terrestrial and marine </a:t>
            </a:r>
          </a:p>
        </p:txBody>
      </p:sp>
    </p:spTree>
    <p:extLst>
      <p:ext uri="{BB962C8B-B14F-4D97-AF65-F5344CB8AC3E}">
        <p14:creationId xmlns:p14="http://schemas.microsoft.com/office/powerpoint/2010/main" val="1097398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68779"/>
            <a:ext cx="5801694" cy="648414"/>
          </a:xfrm>
        </p:spPr>
        <p:txBody>
          <a:bodyPr>
            <a:normAutofit/>
          </a:bodyPr>
          <a:lstStyle/>
          <a:p>
            <a:r>
              <a:rPr lang="en-GB" sz="2400" dirty="0" smtClean="0"/>
              <a:t>ACP countries’ challenges</a:t>
            </a:r>
            <a:endParaRPr lang="en-GB" sz="2400" dirty="0"/>
          </a:p>
        </p:txBody>
      </p:sp>
      <p:sp>
        <p:nvSpPr>
          <p:cNvPr id="4" name="Text Placeholder 3"/>
          <p:cNvSpPr>
            <a:spLocks noGrp="1"/>
          </p:cNvSpPr>
          <p:nvPr>
            <p:ph type="body" sz="half" idx="2"/>
          </p:nvPr>
        </p:nvSpPr>
        <p:spPr>
          <a:xfrm>
            <a:off x="836610" y="1717194"/>
            <a:ext cx="7677997" cy="4061582"/>
          </a:xfrm>
        </p:spPr>
        <p:txBody>
          <a:bodyPr>
            <a:normAutofit lnSpcReduction="10000"/>
          </a:bodyPr>
          <a:lstStyle/>
          <a:p>
            <a:r>
              <a:rPr lang="en-GB" dirty="0" smtClean="0"/>
              <a:t>The </a:t>
            </a:r>
            <a:r>
              <a:rPr lang="en-GB" dirty="0"/>
              <a:t>m</a:t>
            </a:r>
            <a:r>
              <a:rPr lang="en-GB" dirty="0" smtClean="0"/>
              <a:t>ain challenges to ensure biodiversity conservation, sustainable livelihoods and effective protected area management and governance are linked to:</a:t>
            </a:r>
          </a:p>
          <a:p>
            <a:pPr marL="285750" indent="-285750">
              <a:buFont typeface="Arial" panose="020B0604020202020204" pitchFamily="34" charset="0"/>
              <a:buChar char="•"/>
            </a:pPr>
            <a:r>
              <a:rPr lang="en-GB" dirty="0"/>
              <a:t>P</a:t>
            </a:r>
            <a:r>
              <a:rPr lang="en-GB" dirty="0" smtClean="0"/>
              <a:t>olicy and legal framework </a:t>
            </a:r>
          </a:p>
          <a:p>
            <a:pPr marL="285750" indent="-285750">
              <a:buFont typeface="Arial" panose="020B0604020202020204" pitchFamily="34" charset="0"/>
              <a:buChar char="•"/>
            </a:pPr>
            <a:r>
              <a:rPr lang="en-GB" dirty="0" smtClean="0"/>
              <a:t>Institutional building </a:t>
            </a:r>
          </a:p>
          <a:p>
            <a:pPr marL="285750" indent="-285750">
              <a:buFont typeface="Arial" panose="020B0604020202020204" pitchFamily="34" charset="0"/>
              <a:buChar char="•"/>
            </a:pPr>
            <a:r>
              <a:rPr lang="en-GB" dirty="0"/>
              <a:t>I</a:t>
            </a:r>
            <a:r>
              <a:rPr lang="en-GB" dirty="0" smtClean="0"/>
              <a:t>neffective law enforcement</a:t>
            </a:r>
          </a:p>
          <a:p>
            <a:pPr marL="285750" indent="-285750">
              <a:buFont typeface="Arial" panose="020B0604020202020204" pitchFamily="34" charset="0"/>
              <a:buChar char="•"/>
            </a:pPr>
            <a:r>
              <a:rPr lang="en-GB" dirty="0"/>
              <a:t>I</a:t>
            </a:r>
            <a:r>
              <a:rPr lang="en-GB" dirty="0" smtClean="0"/>
              <a:t>nadequate assessments of impacts from infrastructure developments</a:t>
            </a:r>
          </a:p>
          <a:p>
            <a:pPr marL="285750" indent="-285750">
              <a:buFont typeface="Arial" panose="020B0604020202020204" pitchFamily="34" charset="0"/>
              <a:buChar char="•"/>
            </a:pPr>
            <a:r>
              <a:rPr lang="en-GB" dirty="0"/>
              <a:t>L</a:t>
            </a:r>
            <a:r>
              <a:rPr lang="en-GB" dirty="0" smtClean="0"/>
              <a:t>ack of sustainable funding mechanisms.</a:t>
            </a:r>
            <a:endParaRPr lang="en-GB" dirty="0"/>
          </a:p>
          <a:p>
            <a:r>
              <a:rPr lang="en-GB" sz="2400" dirty="0" smtClean="0">
                <a:solidFill>
                  <a:srgbClr val="90C14E"/>
                </a:solidFill>
                <a:latin typeface="Franklin Gothic Demi" charset="0"/>
                <a:ea typeface="Franklin Gothic Demi" charset="0"/>
                <a:cs typeface="Franklin Gothic Demi" charset="0"/>
              </a:rPr>
              <a:t>Consequences </a:t>
            </a:r>
            <a:endParaRPr lang="en-GB" sz="2400" dirty="0">
              <a:solidFill>
                <a:srgbClr val="90C14E"/>
              </a:solidFill>
              <a:latin typeface="Franklin Gothic Demi" charset="0"/>
              <a:ea typeface="Franklin Gothic Demi" charset="0"/>
              <a:cs typeface="Franklin Gothic Demi" charset="0"/>
            </a:endParaRPr>
          </a:p>
          <a:p>
            <a:pPr marL="571500" indent="-571500">
              <a:lnSpc>
                <a:spcPct val="110000"/>
              </a:lnSpc>
              <a:buFont typeface="Wingdings" panose="05000000000000000000" pitchFamily="2" charset="2"/>
              <a:buChar char="§"/>
            </a:pPr>
            <a:r>
              <a:rPr lang="en-GB" dirty="0"/>
              <a:t>Biodiversity continue </a:t>
            </a:r>
            <a:r>
              <a:rPr lang="en-GB" dirty="0" smtClean="0"/>
              <a:t>declining</a:t>
            </a:r>
          </a:p>
          <a:p>
            <a:pPr marL="571500" indent="-571500">
              <a:lnSpc>
                <a:spcPct val="110000"/>
              </a:lnSpc>
              <a:buFont typeface="Wingdings" panose="05000000000000000000" pitchFamily="2" charset="2"/>
              <a:buChar char="§"/>
            </a:pPr>
            <a:r>
              <a:rPr lang="en-GB" dirty="0" smtClean="0"/>
              <a:t>Ecosystems </a:t>
            </a:r>
            <a:r>
              <a:rPr lang="en-GB" dirty="0"/>
              <a:t>increasingly </a:t>
            </a:r>
            <a:r>
              <a:rPr lang="en-GB" dirty="0" smtClean="0"/>
              <a:t>degraded</a:t>
            </a:r>
          </a:p>
          <a:p>
            <a:pPr marL="571500" indent="-571500">
              <a:lnSpc>
                <a:spcPct val="110000"/>
              </a:lnSpc>
              <a:buFont typeface="Wingdings" panose="05000000000000000000" pitchFamily="2" charset="2"/>
              <a:buChar char="§"/>
            </a:pPr>
            <a:r>
              <a:rPr lang="en-GB" dirty="0" smtClean="0"/>
              <a:t>Climate change impacts to nature and society</a:t>
            </a:r>
          </a:p>
          <a:p>
            <a:pPr marL="571500" indent="-571500">
              <a:lnSpc>
                <a:spcPct val="110000"/>
              </a:lnSpc>
              <a:buFont typeface="Wingdings" panose="05000000000000000000" pitchFamily="2" charset="2"/>
              <a:buChar char="§"/>
            </a:pPr>
            <a:r>
              <a:rPr lang="en-GB" dirty="0" smtClean="0"/>
              <a:t>Livelihoods</a:t>
            </a:r>
            <a:r>
              <a:rPr lang="en-GB" dirty="0"/>
              <a:t>, particularly of local communities, at risk</a:t>
            </a:r>
            <a:r>
              <a:rPr lang="en-GB" dirty="0" smtClean="0"/>
              <a:t>.</a:t>
            </a:r>
          </a:p>
          <a:p>
            <a:pPr marL="571500" indent="-571500">
              <a:buFont typeface="Wingdings" panose="05000000000000000000" pitchFamily="2" charset="2"/>
              <a:buChar char="Ø"/>
            </a:pPr>
            <a:endParaRPr lang="en-GB" b="1" dirty="0"/>
          </a:p>
          <a:p>
            <a:endParaRPr lang="en-GB"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9615" y="3883231"/>
            <a:ext cx="3119252" cy="1895545"/>
          </a:xfrm>
          <a:prstGeom prst="rect">
            <a:avLst/>
          </a:prstGeom>
        </p:spPr>
      </p:pic>
      <p:sp>
        <p:nvSpPr>
          <p:cNvPr id="5" name="Footer Placeholder 4"/>
          <p:cNvSpPr>
            <a:spLocks noGrp="1"/>
          </p:cNvSpPr>
          <p:nvPr>
            <p:ph type="ftr" sz="quarter" idx="13"/>
          </p:nvPr>
        </p:nvSpPr>
        <p:spPr/>
        <p:txBody>
          <a:bodyPr/>
          <a:lstStyle/>
          <a:p>
            <a:r>
              <a:rPr lang="en-US" sz="2000" dirty="0" smtClean="0"/>
              <a:t>The rationale</a:t>
            </a:r>
            <a:endParaRPr lang="en-US" sz="2000" dirty="0"/>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99615" y="0"/>
            <a:ext cx="3119252" cy="3795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764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11150" y="2650474"/>
            <a:ext cx="7180944" cy="3064668"/>
          </a:xfrm>
        </p:spPr>
        <p:txBody>
          <a:bodyPr>
            <a:normAutofit/>
          </a:bodyPr>
          <a:lstStyle/>
          <a:p>
            <a:pPr marL="0" indent="0">
              <a:buNone/>
            </a:pPr>
            <a:r>
              <a:rPr lang="en-GB" sz="1800" dirty="0"/>
              <a:t>BIOPAMA (2011- 2017) results include: </a:t>
            </a:r>
            <a:endParaRPr lang="en-GB" sz="1800" dirty="0" smtClean="0">
              <a:solidFill>
                <a:srgbClr val="90C14E"/>
              </a:solidFill>
              <a:latin typeface="Franklin Gothic Demi" charset="0"/>
              <a:ea typeface="Franklin Gothic Demi" charset="0"/>
              <a:cs typeface="Franklin Gothic Demi" charset="0"/>
            </a:endParaRPr>
          </a:p>
          <a:p>
            <a:r>
              <a:rPr lang="en-GB" sz="1800" dirty="0" smtClean="0">
                <a:solidFill>
                  <a:srgbClr val="90C14E"/>
                </a:solidFill>
                <a:latin typeface="Franklin Gothic Demi" charset="0"/>
                <a:ea typeface="Franklin Gothic Demi" charset="0"/>
                <a:cs typeface="Franklin Gothic Demi" charset="0"/>
              </a:rPr>
              <a:t>120</a:t>
            </a:r>
            <a:r>
              <a:rPr lang="en-GB" sz="1800" dirty="0">
                <a:solidFill>
                  <a:srgbClr val="90C14E"/>
                </a:solidFill>
                <a:latin typeface="Franklin Gothic Demi" charset="0"/>
                <a:ea typeface="Franklin Gothic Demi" charset="0"/>
                <a:cs typeface="Franklin Gothic Demi" charset="0"/>
              </a:rPr>
              <a:t>+ </a:t>
            </a:r>
            <a:r>
              <a:rPr lang="en-GB" sz="1600" dirty="0" smtClean="0"/>
              <a:t>training and workshops on developing capacity for protected area and data management. </a:t>
            </a:r>
          </a:p>
          <a:p>
            <a:r>
              <a:rPr lang="en-GB" sz="1800" dirty="0">
                <a:solidFill>
                  <a:srgbClr val="90C14E"/>
                </a:solidFill>
                <a:latin typeface="Franklin Gothic Demi" charset="0"/>
                <a:ea typeface="Franklin Gothic Demi" charset="0"/>
                <a:cs typeface="Franklin Gothic Demi" charset="0"/>
              </a:rPr>
              <a:t>2000+ </a:t>
            </a:r>
            <a:r>
              <a:rPr lang="en-GB" sz="1600" dirty="0" smtClean="0"/>
              <a:t>protected area staff, NGOs, governments, technical networks, academia, local communities and private sector benefited and were involved in the BIOPAMA activities on the ground. </a:t>
            </a:r>
          </a:p>
          <a:p>
            <a:r>
              <a:rPr lang="en-GB" sz="1600" dirty="0">
                <a:solidFill>
                  <a:srgbClr val="90C14E"/>
                </a:solidFill>
                <a:latin typeface="Franklin Gothic Demi" charset="0"/>
                <a:ea typeface="Franklin Gothic Demi" charset="0"/>
                <a:cs typeface="Franklin Gothic Demi" charset="0"/>
              </a:rPr>
              <a:t>1 ACP wide and 5 regional and sub-regional </a:t>
            </a:r>
            <a:r>
              <a:rPr lang="en-GB" sz="1600" dirty="0"/>
              <a:t>Reference Information Systems in place</a:t>
            </a:r>
          </a:p>
          <a:p>
            <a:r>
              <a:rPr lang="en-GB" sz="1600" dirty="0">
                <a:solidFill>
                  <a:srgbClr val="90C14E"/>
                </a:solidFill>
                <a:latin typeface="Franklin Gothic Demi" charset="0"/>
                <a:ea typeface="Franklin Gothic Demi" charset="0"/>
                <a:cs typeface="Franklin Gothic Demi" charset="0"/>
              </a:rPr>
              <a:t>4 fully functional Regional Observatories for protected areas and biodiversity</a:t>
            </a:r>
          </a:p>
          <a:p>
            <a:endParaRPr lang="en-GB" sz="1600" dirty="0"/>
          </a:p>
        </p:txBody>
      </p:sp>
      <p:pic>
        <p:nvPicPr>
          <p:cNvPr id="8" name="Content Placeholder 7"/>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8167623" y="22567"/>
            <a:ext cx="3951827" cy="2463066"/>
          </a:xfrm>
        </p:spPr>
      </p:pic>
      <p:sp>
        <p:nvSpPr>
          <p:cNvPr id="6" name="Footer Placeholder 5"/>
          <p:cNvSpPr>
            <a:spLocks noGrp="1"/>
          </p:cNvSpPr>
          <p:nvPr>
            <p:ph type="ftr" sz="quarter" idx="13"/>
          </p:nvPr>
        </p:nvSpPr>
        <p:spPr/>
        <p:txBody>
          <a:bodyPr/>
          <a:lstStyle/>
          <a:p>
            <a:r>
              <a:rPr lang="en-US" sz="2000" dirty="0" smtClean="0"/>
              <a:t>BIOPAMA … since 2011</a:t>
            </a:r>
            <a:endParaRPr lang="en-US" sz="2000" dirty="0"/>
          </a:p>
        </p:txBody>
      </p:sp>
      <p:sp>
        <p:nvSpPr>
          <p:cNvPr id="7" name="Title 6"/>
          <p:cNvSpPr>
            <a:spLocks noGrp="1"/>
          </p:cNvSpPr>
          <p:nvPr>
            <p:ph type="title"/>
          </p:nvPr>
        </p:nvSpPr>
        <p:spPr>
          <a:xfrm>
            <a:off x="811150" y="1254100"/>
            <a:ext cx="7180944" cy="973610"/>
          </a:xfrm>
        </p:spPr>
        <p:txBody>
          <a:bodyPr>
            <a:noAutofit/>
          </a:bodyPr>
          <a:lstStyle/>
          <a:p>
            <a:r>
              <a:rPr lang="en-GB" sz="1500" dirty="0" smtClean="0"/>
              <a:t>BIOPAMA builds on the progress of an initial phase (2011-2017), initiated by the ACP Group of States and funded by the EU’s 10</a:t>
            </a:r>
            <a:r>
              <a:rPr lang="en-GB" sz="1500" baseline="30000" dirty="0" smtClean="0"/>
              <a:t>th</a:t>
            </a:r>
            <a:r>
              <a:rPr lang="en-GB" sz="1500" dirty="0" smtClean="0"/>
              <a:t> European Development Fund. Until 2023, BIOPAMA will continue to assist the ACP countries to address priorities for effective conservation and sustainable use of natural resources by providing tools, services and financial support. </a:t>
            </a:r>
            <a:endParaRPr lang="en-GB" sz="1500" dirty="0"/>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67624" y="4904793"/>
            <a:ext cx="3982067" cy="1953207"/>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67623" y="2650474"/>
            <a:ext cx="3951827" cy="2090741"/>
          </a:xfrm>
          <a:prstGeom prst="rect">
            <a:avLst/>
          </a:prstGeom>
        </p:spPr>
      </p:pic>
    </p:spTree>
    <p:extLst>
      <p:ext uri="{BB962C8B-B14F-4D97-AF65-F5344CB8AC3E}">
        <p14:creationId xmlns:p14="http://schemas.microsoft.com/office/powerpoint/2010/main" val="3639155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EECDB5C2-7440-E142-B340-7E3F1A9BB908}"/>
              </a:ext>
            </a:extLst>
          </p:cNvPr>
          <p:cNvPicPr>
            <a:picLocks noChangeAspect="1"/>
          </p:cNvPicPr>
          <p:nvPr/>
        </p:nvPicPr>
        <p:blipFill rotWithShape="1">
          <a:blip r:embed="rId3"/>
          <a:srcRect t="26374"/>
          <a:stretch/>
        </p:blipFill>
        <p:spPr>
          <a:xfrm>
            <a:off x="15498" y="794531"/>
            <a:ext cx="12192000" cy="3623963"/>
          </a:xfrm>
          <a:prstGeom prst="rect">
            <a:avLst/>
          </a:prstGeom>
        </p:spPr>
      </p:pic>
      <p:sp>
        <p:nvSpPr>
          <p:cNvPr id="13" name="Retângulo 12">
            <a:extLst>
              <a:ext uri="{FF2B5EF4-FFF2-40B4-BE49-F238E27FC236}">
                <a16:creationId xmlns:a16="http://schemas.microsoft.com/office/drawing/2014/main" id="{4F002F60-A74D-9149-8C52-BAA0E1467781}"/>
              </a:ext>
            </a:extLst>
          </p:cNvPr>
          <p:cNvSpPr/>
          <p:nvPr/>
        </p:nvSpPr>
        <p:spPr>
          <a:xfrm>
            <a:off x="259086" y="4482289"/>
            <a:ext cx="11853621" cy="1200329"/>
          </a:xfrm>
          <a:prstGeom prst="rect">
            <a:avLst/>
          </a:prstGeom>
        </p:spPr>
        <p:txBody>
          <a:bodyPr wrap="square">
            <a:spAutoFit/>
          </a:bodyPr>
          <a:lstStyle/>
          <a:p>
            <a:r>
              <a:rPr lang="en-GB" sz="2400" dirty="0"/>
              <a:t>BIOPAMA</a:t>
            </a:r>
            <a:r>
              <a:rPr lang="en-GB" sz="2400" b="1" dirty="0"/>
              <a:t> </a:t>
            </a:r>
            <a:r>
              <a:rPr lang="en-GB" sz="2400" dirty="0"/>
              <a:t>aims at </a:t>
            </a:r>
            <a:r>
              <a:rPr lang="en-GB" sz="2400" b="1" dirty="0"/>
              <a:t>reinforcing </a:t>
            </a:r>
            <a:r>
              <a:rPr lang="en-GB" sz="2400" dirty="0"/>
              <a:t>the </a:t>
            </a:r>
            <a:r>
              <a:rPr lang="en-GB" sz="2400" b="1" dirty="0"/>
              <a:t>management and</a:t>
            </a:r>
            <a:r>
              <a:rPr lang="en-GB" sz="2400" dirty="0"/>
              <a:t> </a:t>
            </a:r>
            <a:r>
              <a:rPr lang="en-GB" sz="2400" b="1" dirty="0"/>
              <a:t>governance </a:t>
            </a:r>
            <a:r>
              <a:rPr lang="en-GB" sz="2400" dirty="0"/>
              <a:t>of protected and conserved areas in the79 </a:t>
            </a:r>
            <a:r>
              <a:rPr lang="en-GB" sz="2400" b="1" dirty="0"/>
              <a:t>African, Caribbean and Pacific </a:t>
            </a:r>
            <a:r>
              <a:rPr lang="en-GB" sz="2400" dirty="0"/>
              <a:t>(ACP) countries</a:t>
            </a:r>
            <a:r>
              <a:rPr lang="en-US" sz="2400" dirty="0"/>
              <a:t> through better use and monitoring of </a:t>
            </a:r>
            <a:r>
              <a:rPr lang="en-US" sz="2400" b="1" dirty="0"/>
              <a:t>information</a:t>
            </a:r>
            <a:r>
              <a:rPr lang="en-US" sz="2400" dirty="0"/>
              <a:t> and </a:t>
            </a:r>
            <a:r>
              <a:rPr lang="en-US" sz="2400" b="1" dirty="0"/>
              <a:t>capacity development</a:t>
            </a:r>
            <a:r>
              <a:rPr lang="en-US" sz="2400" dirty="0"/>
              <a:t> on management and governance.</a:t>
            </a:r>
          </a:p>
        </p:txBody>
      </p:sp>
      <p:sp>
        <p:nvSpPr>
          <p:cNvPr id="14" name="Retângulo 13">
            <a:extLst>
              <a:ext uri="{FF2B5EF4-FFF2-40B4-BE49-F238E27FC236}">
                <a16:creationId xmlns:a16="http://schemas.microsoft.com/office/drawing/2014/main" id="{FBE329BE-3F0C-7347-AB26-4A6E997A6572}"/>
              </a:ext>
            </a:extLst>
          </p:cNvPr>
          <p:cNvSpPr/>
          <p:nvPr/>
        </p:nvSpPr>
        <p:spPr>
          <a:xfrm>
            <a:off x="778370" y="143721"/>
            <a:ext cx="4927631" cy="523220"/>
          </a:xfrm>
          <a:prstGeom prst="rect">
            <a:avLst/>
          </a:prstGeom>
        </p:spPr>
        <p:txBody>
          <a:bodyPr wrap="none">
            <a:spAutoFit/>
          </a:bodyPr>
          <a:lstStyle/>
          <a:p>
            <a:r>
              <a:rPr lang="en-US" sz="2800" b="1" dirty="0">
                <a:solidFill>
                  <a:schemeClr val="bg1"/>
                </a:solidFill>
              </a:rPr>
              <a:t>BIOPAMA MISSION (2017-2023)</a:t>
            </a:r>
            <a:endParaRPr lang="en-GB" sz="2800" b="1" dirty="0">
              <a:solidFill>
                <a:schemeClr val="bg1"/>
              </a:solidFill>
            </a:endParaRPr>
          </a:p>
        </p:txBody>
      </p:sp>
    </p:spTree>
    <p:extLst>
      <p:ext uri="{BB962C8B-B14F-4D97-AF65-F5344CB8AC3E}">
        <p14:creationId xmlns:p14="http://schemas.microsoft.com/office/powerpoint/2010/main" val="232734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9549" y="2417155"/>
            <a:ext cx="4275917" cy="3374795"/>
          </a:xfrm>
          <a:prstGeom prst="rect">
            <a:avLst/>
          </a:prstGeom>
          <a:ln>
            <a:solidFill>
              <a:srgbClr val="679D97"/>
            </a:solidFill>
          </a:ln>
        </p:spPr>
      </p:pic>
      <p:sp>
        <p:nvSpPr>
          <p:cNvPr id="3" name="Content Placeholder 2"/>
          <p:cNvSpPr>
            <a:spLocks noGrp="1"/>
          </p:cNvSpPr>
          <p:nvPr>
            <p:ph sz="half" idx="2"/>
          </p:nvPr>
        </p:nvSpPr>
        <p:spPr>
          <a:xfrm>
            <a:off x="5328356" y="2613942"/>
            <a:ext cx="6041711" cy="2912176"/>
          </a:xfrm>
        </p:spPr>
        <p:txBody>
          <a:bodyPr>
            <a:normAutofit fontScale="92500"/>
          </a:bodyPr>
          <a:lstStyle/>
          <a:p>
            <a:r>
              <a:rPr lang="en-GB" sz="2400" dirty="0" smtClean="0"/>
              <a:t>Ministries of Environment and National agencies leading on biodiversity conservation</a:t>
            </a:r>
          </a:p>
          <a:p>
            <a:r>
              <a:rPr lang="en-GB" sz="2400" dirty="0" smtClean="0"/>
              <a:t>Protected Area agencies</a:t>
            </a:r>
          </a:p>
          <a:p>
            <a:r>
              <a:rPr lang="en-GB" sz="2400" dirty="0" smtClean="0"/>
              <a:t>Regional organizations </a:t>
            </a:r>
          </a:p>
          <a:p>
            <a:r>
              <a:rPr lang="en-GB" sz="2400" dirty="0" smtClean="0"/>
              <a:t>Local communities living in and around protected areas and</a:t>
            </a:r>
          </a:p>
          <a:p>
            <a:r>
              <a:rPr lang="en-GB" sz="2400" dirty="0" smtClean="0"/>
              <a:t>Civil society </a:t>
            </a:r>
            <a:endParaRPr lang="en-GB" sz="2400" dirty="0"/>
          </a:p>
        </p:txBody>
      </p:sp>
      <p:sp>
        <p:nvSpPr>
          <p:cNvPr id="4" name="Footer Placeholder 3"/>
          <p:cNvSpPr>
            <a:spLocks noGrp="1"/>
          </p:cNvSpPr>
          <p:nvPr>
            <p:ph type="ftr" sz="quarter" idx="3"/>
          </p:nvPr>
        </p:nvSpPr>
        <p:spPr>
          <a:xfrm>
            <a:off x="838200" y="508394"/>
            <a:ext cx="6405748" cy="365125"/>
          </a:xfrm>
        </p:spPr>
        <p:txBody>
          <a:bodyPr/>
          <a:lstStyle/>
          <a:p>
            <a:r>
              <a:rPr lang="en-US" sz="2000" dirty="0" smtClean="0"/>
              <a:t>The </a:t>
            </a:r>
            <a:r>
              <a:rPr lang="en-US" sz="2000" dirty="0"/>
              <a:t>b</a:t>
            </a:r>
            <a:r>
              <a:rPr lang="en-US" sz="2000" dirty="0" smtClean="0"/>
              <a:t>eneficiaries</a:t>
            </a:r>
            <a:endParaRPr lang="en-US" sz="2000" dirty="0"/>
          </a:p>
        </p:txBody>
      </p:sp>
      <p:sp>
        <p:nvSpPr>
          <p:cNvPr id="5" name="Title 4"/>
          <p:cNvSpPr>
            <a:spLocks noGrp="1"/>
          </p:cNvSpPr>
          <p:nvPr>
            <p:ph type="title"/>
          </p:nvPr>
        </p:nvSpPr>
        <p:spPr>
          <a:xfrm>
            <a:off x="854467" y="1257750"/>
            <a:ext cx="10515600" cy="1159407"/>
          </a:xfrm>
        </p:spPr>
        <p:txBody>
          <a:bodyPr>
            <a:normAutofit fontScale="90000"/>
          </a:bodyPr>
          <a:lstStyle/>
          <a:p>
            <a:r>
              <a:rPr lang="en-GB" sz="2000" dirty="0" smtClean="0"/>
              <a:t>The </a:t>
            </a:r>
            <a:r>
              <a:rPr lang="en-GB" sz="2000" dirty="0"/>
              <a:t>direct beneficiaries of the BIOPAMA programme are the protected area actors at the regional, national and local levels, whose efforts will continue to be supported by the provision of tools, services, capacity development and the possibility to finance actions at the site level</a:t>
            </a:r>
            <a:r>
              <a:rPr lang="en-GB" sz="2000" dirty="0" smtClean="0"/>
              <a:t>.</a:t>
            </a:r>
            <a:endParaRPr lang="en-GB" dirty="0"/>
          </a:p>
        </p:txBody>
      </p:sp>
    </p:spTree>
    <p:extLst>
      <p:ext uri="{BB962C8B-B14F-4D97-AF65-F5344CB8AC3E}">
        <p14:creationId xmlns:p14="http://schemas.microsoft.com/office/powerpoint/2010/main" val="4107588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592608" y="2704774"/>
            <a:ext cx="6500790" cy="3066634"/>
          </a:xfrm>
        </p:spPr>
        <p:txBody>
          <a:bodyPr>
            <a:normAutofit/>
          </a:bodyPr>
          <a:lstStyle/>
          <a:p>
            <a:r>
              <a:rPr lang="en-GB" sz="2000" dirty="0" smtClean="0"/>
              <a:t>BIOPAMA  </a:t>
            </a:r>
            <a:r>
              <a:rPr lang="en-GB" sz="2000" dirty="0"/>
              <a:t>aims to complement and align with existing platforms and </a:t>
            </a:r>
            <a:r>
              <a:rPr lang="en-GB" sz="2000" dirty="0" smtClean="0"/>
              <a:t>initiatives.</a:t>
            </a:r>
            <a:endParaRPr lang="en-GB" sz="2000" dirty="0"/>
          </a:p>
          <a:p>
            <a:r>
              <a:rPr lang="en-GB" sz="2000" dirty="0" smtClean="0"/>
              <a:t>BIOPAMA is implemented at the regional level through the IUCN Regional Offices in Eastern and Southern Africa, West and Central Africa, Mexico Central America and the Caribbean, and Oceania. </a:t>
            </a:r>
          </a:p>
          <a:p>
            <a:r>
              <a:rPr lang="en-GB" sz="2000" dirty="0" smtClean="0"/>
              <a:t>Key regional organizations are partners in the programme’s implementation. </a:t>
            </a:r>
          </a:p>
          <a:p>
            <a:pPr marL="0" lvl="0" indent="0">
              <a:buNone/>
            </a:pPr>
            <a:endParaRPr lang="en-GB" sz="2400" dirty="0"/>
          </a:p>
        </p:txBody>
      </p:sp>
      <p:sp>
        <p:nvSpPr>
          <p:cNvPr id="5" name="Footer Placeholder 4"/>
          <p:cNvSpPr>
            <a:spLocks noGrp="1"/>
          </p:cNvSpPr>
          <p:nvPr>
            <p:ph type="ftr" sz="quarter" idx="3"/>
          </p:nvPr>
        </p:nvSpPr>
        <p:spPr>
          <a:xfrm>
            <a:off x="838200" y="508394"/>
            <a:ext cx="6255198" cy="365125"/>
          </a:xfrm>
        </p:spPr>
        <p:txBody>
          <a:bodyPr/>
          <a:lstStyle/>
          <a:p>
            <a:r>
              <a:rPr lang="en-GB" sz="2000" dirty="0" smtClean="0"/>
              <a:t>The partnerships</a:t>
            </a:r>
            <a:endParaRPr lang="en-US" sz="2000" dirty="0"/>
          </a:p>
        </p:txBody>
      </p:sp>
      <p:pic>
        <p:nvPicPr>
          <p:cNvPr id="8" name="Picture 8" descr="J:\EURO\4. Projects and Themes\BIOPAMA_27October2017_RB\logos for the regional versions of the RRIS\Pacific RIS.jpg"/>
          <p:cNvPicPr>
            <a:picLocks noChangeAspect="1" noChangeArrowheads="1"/>
          </p:cNvPicPr>
          <p:nvPr/>
        </p:nvPicPr>
        <p:blipFill>
          <a:blip r:embed="rId3" cstate="email">
            <a:clrChange>
              <a:clrFrom>
                <a:srgbClr val="F6FAFF"/>
              </a:clrFrom>
              <a:clrTo>
                <a:srgbClr val="F6FAFF">
                  <a:alpha val="0"/>
                </a:srgbClr>
              </a:clrTo>
            </a:clrChange>
            <a:extLst>
              <a:ext uri="{28A0092B-C50C-407E-A947-70E740481C1C}">
                <a14:useLocalDpi xmlns:a14="http://schemas.microsoft.com/office/drawing/2010/main"/>
              </a:ext>
            </a:extLst>
          </a:blip>
          <a:srcRect/>
          <a:stretch>
            <a:fillRect/>
          </a:stretch>
        </p:blipFill>
        <p:spPr bwMode="auto">
          <a:xfrm>
            <a:off x="9138087" y="4348734"/>
            <a:ext cx="1404531" cy="14045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J:\EURO\4. Projects and Themes\BIOPAMA_27October2017_RB\logos for the regional versions of the RRIS\Caribbean RIS.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662249" y="4270744"/>
            <a:ext cx="973777" cy="13708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J:\EURO\4. Projects and Themes\BIOPAMA_27October2017_RB\logos for the regional versions of the RRIS\SADC.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05922" y="288340"/>
            <a:ext cx="1068862" cy="10524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J:\EURO\4. Projects and Themes\BIOPAMA_27October2017_RB\logos for the regional versions of the RRIS\EAC-logo.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46795" y="210896"/>
            <a:ext cx="1174961" cy="10868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EURO\4. Projects and Themes\BIOPAMA_27October2017_RB\logos for the regional versions of the RRIS\OFAC.jpg"/>
          <p:cNvPicPr>
            <a:picLocks noChangeAspect="1" noChangeArrowheads="1"/>
          </p:cNvPicPr>
          <p:nvPr/>
        </p:nvPicPr>
        <p:blipFill>
          <a:blip r:embed="rId7"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0358085" y="1842797"/>
            <a:ext cx="1527360" cy="8053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EURO\4. Projects and Themes\BIOPAMA_27October2017_RB\logos for the regional versions of the RRIS\IGAD.png"/>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8923" y="317411"/>
            <a:ext cx="1060430" cy="10604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J:\EURO\4. Projects and Themes\BIOPAMA_27October2017_RB\logos for the regional versions of the RRIS\rampao.png"/>
          <p:cNvPicPr>
            <a:picLocks noChangeAspect="1" noChangeArrowheads="1"/>
          </p:cNvPicPr>
          <p:nvPr/>
        </p:nvPicPr>
        <p:blipFill rotWithShape="1">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004728" y="3039452"/>
            <a:ext cx="1911929" cy="13375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824318" y="1506338"/>
            <a:ext cx="6269080" cy="909316"/>
          </a:xfrm>
        </p:spPr>
        <p:txBody>
          <a:bodyPr>
            <a:normAutofit/>
          </a:bodyPr>
          <a:lstStyle/>
          <a:p>
            <a:pPr marL="0" indent="0">
              <a:buNone/>
            </a:pPr>
            <a:r>
              <a:rPr lang="en-GB" sz="1900" dirty="0">
                <a:solidFill>
                  <a:srgbClr val="90C14E"/>
                </a:solidFill>
                <a:latin typeface="Franklin Gothic Demi" charset="0"/>
                <a:ea typeface="Franklin Gothic Demi" charset="0"/>
                <a:cs typeface="Franklin Gothic Demi" charset="0"/>
              </a:rPr>
              <a:t>Regional organisations, national and local conservation actors are key partners and beneficiaries.</a:t>
            </a:r>
          </a:p>
          <a:p>
            <a:pPr marL="0" indent="0">
              <a:buNone/>
            </a:pPr>
            <a:endParaRPr lang="en-GB" sz="1800" dirty="0"/>
          </a:p>
          <a:p>
            <a:pPr marL="0" indent="0">
              <a:buNone/>
            </a:pPr>
            <a:endParaRPr lang="en-GB" sz="1800" dirty="0">
              <a:solidFill>
                <a:srgbClr val="90C14E"/>
              </a:solidFill>
              <a:latin typeface="Franklin Gothic Demi" charset="0"/>
              <a:ea typeface="Franklin Gothic Demi" charset="0"/>
              <a:cs typeface="Franklin Gothic Demi" charset="0"/>
            </a:endParaRPr>
          </a:p>
        </p:txBody>
      </p:sp>
      <p:pic>
        <p:nvPicPr>
          <p:cNvPr id="2053" name="Picture 5" descr="J:\EURO\4. Projects and Themes\BIOPAMA_27October2017_RB\logos for the regional versions of the RRIS\logouemoa.gi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029683" y="2987260"/>
            <a:ext cx="962336" cy="11973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EURO\4. Projects and Themes\BIOPAMA_27October2017_RB\logos for the regional versions of the RRIS\COMIFAC logo.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224688" y="1716853"/>
            <a:ext cx="1040161" cy="10577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25540" y1="79568" x2="25540" y2="79568"/>
                        <a14:foregroundMark x1="39489" y1="82711" x2="39489" y2="82711"/>
                        <a14:foregroundMark x1="50295" y1="83890" x2="50295" y2="83890"/>
                        <a14:foregroundMark x1="63065" y1="81336" x2="63065" y2="81336"/>
                        <a14:foregroundMark x1="77014" y1="82122" x2="77014" y2="82122"/>
                        <a14:foregroundMark x1="40275" y1="68762" x2="40275" y2="68762"/>
                        <a14:foregroundMark x1="25540" y1="61100" x2="25540" y2="61100"/>
                        <a14:foregroundMark x1="49116" y1="41454" x2="49116" y2="41454"/>
                        <a14:foregroundMark x1="74460" y1="61100" x2="74460" y2="61100"/>
                        <a14:foregroundMark x1="20432" y1="49705" x2="20432" y2="49705"/>
                        <a14:foregroundMark x1="21218" y1="35756" x2="21218" y2="35756"/>
                        <a14:foregroundMark x1="28094" y1="25540" x2="28094" y2="25540"/>
                        <a14:foregroundMark x1="30648" y1="19057" x2="30648" y2="19057"/>
                        <a14:foregroundMark x1="38310" y1="17289" x2="38310" y2="17289"/>
                        <a14:foregroundMark x1="42829" y1="12181" x2="42829" y2="12181"/>
                        <a14:foregroundMark x1="59921" y1="13949" x2="59921" y2="13949"/>
                        <a14:foregroundMark x1="63065" y1="13949" x2="63654" y2="15914"/>
                        <a14:foregroundMark x1="68762" y1="18468" x2="68762" y2="18468"/>
                        <a14:foregroundMark x1="76424" y1="22397" x2="76424" y2="22397"/>
                        <a14:foregroundMark x1="77014" y1="34381" x2="77014" y2="34381"/>
                        <a14:foregroundMark x1="23576" y1="25147" x2="23576" y2="25147"/>
                        <a14:foregroundMark x1="36346" y1="15521" x2="36346" y2="15521"/>
                        <a14:foregroundMark x1="58743" y1="11984" x2="58743" y2="11984"/>
                        <a14:foregroundMark x1="82318" y1="47151" x2="82318" y2="47151"/>
                      </a14:backgroundRemoval>
                    </a14:imgEffect>
                  </a14:imgLayer>
                </a14:imgProps>
              </a:ext>
              <a:ext uri="{28A0092B-C50C-407E-A947-70E740481C1C}">
                <a14:useLocalDpi xmlns:a14="http://schemas.microsoft.com/office/drawing/2010/main" val="0"/>
              </a:ext>
            </a:extLst>
          </a:blip>
          <a:stretch>
            <a:fillRect/>
          </a:stretch>
        </p:blipFill>
        <p:spPr>
          <a:xfrm>
            <a:off x="7706055" y="4442790"/>
            <a:ext cx="1273020" cy="1273020"/>
          </a:xfrm>
          <a:prstGeom prst="rect">
            <a:avLst/>
          </a:prstGeom>
        </p:spPr>
      </p:pic>
      <p:pic>
        <p:nvPicPr>
          <p:cNvPr id="1028" name="Picture 4" descr="Image result for indian ocean commission"/>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foregroundMark x1="18359" y1="72208" x2="18359" y2="72208"/>
                        <a14:foregroundMark x1="23110" y1="71429" x2="23110" y2="71429"/>
                        <a14:foregroundMark x1="31965" y1="73247" x2="31965" y2="73247"/>
                        <a14:foregroundMark x1="33693" y1="74805" x2="33693" y2="74805"/>
                        <a14:foregroundMark x1="36501" y1="73766" x2="36501" y2="73766"/>
                        <a14:foregroundMark x1="43197" y1="73766" x2="43197" y2="73766"/>
                        <a14:foregroundMark x1="56156" y1="74545" x2="56156" y2="74545"/>
                        <a14:foregroundMark x1="59395" y1="74805" x2="59395" y2="74805"/>
                        <a14:foregroundMark x1="67387" y1="74805" x2="67387" y2="74805"/>
                        <a14:foregroundMark x1="72354" y1="75584" x2="72354" y2="75584"/>
                        <a14:foregroundMark x1="70410" y1="73247" x2="70410" y2="73247"/>
                        <a14:foregroundMark x1="76674" y1="73766" x2="76674" y2="73766"/>
                        <a14:foregroundMark x1="20950" y1="82857" x2="20950" y2="82857"/>
                        <a14:foregroundMark x1="26350" y1="82338" x2="26350" y2="82338"/>
                        <a14:foregroundMark x1="36069" y1="82338" x2="36069" y2="82338"/>
                        <a14:foregroundMark x1="41253" y1="82597" x2="41253" y2="82597"/>
                        <a14:foregroundMark x1="48380" y1="82338" x2="48380" y2="82338"/>
                        <a14:foregroundMark x1="54428" y1="83636" x2="54428" y2="83636"/>
                        <a14:foregroundMark x1="60907" y1="82338" x2="60907" y2="82338"/>
                        <a14:foregroundMark x1="66307" y1="82857" x2="66307" y2="82857"/>
                        <a14:foregroundMark x1="71490" y1="82338" x2="71490" y2="82338"/>
                        <a14:foregroundMark x1="79266" y1="83117" x2="79266" y2="83117"/>
                      </a14:backgroundRemoval>
                    </a14:imgEffect>
                  </a14:imgLayer>
                </a14:imgProps>
              </a:ext>
              <a:ext uri="{28A0092B-C50C-407E-A947-70E740481C1C}">
                <a14:useLocalDpi xmlns:a14="http://schemas.microsoft.com/office/drawing/2010/main" val="0"/>
              </a:ext>
            </a:extLst>
          </a:blip>
          <a:srcRect l="13188" t="15377" r="16788" b="15093"/>
          <a:stretch/>
        </p:blipFill>
        <p:spPr bwMode="auto">
          <a:xfrm>
            <a:off x="7668451" y="1769505"/>
            <a:ext cx="1348229" cy="111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070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A851513-69BE-184D-8206-D69B0B9D3A01}"/>
              </a:ext>
            </a:extLst>
          </p:cNvPr>
          <p:cNvSpPr/>
          <p:nvPr/>
        </p:nvSpPr>
        <p:spPr>
          <a:xfrm>
            <a:off x="0" y="820617"/>
            <a:ext cx="12192000" cy="3833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ângulo 13">
            <a:extLst>
              <a:ext uri="{FF2B5EF4-FFF2-40B4-BE49-F238E27FC236}">
                <a16:creationId xmlns:a16="http://schemas.microsoft.com/office/drawing/2014/main" id="{FBE329BE-3F0C-7347-AB26-4A6E997A6572}"/>
              </a:ext>
            </a:extLst>
          </p:cNvPr>
          <p:cNvSpPr/>
          <p:nvPr/>
        </p:nvSpPr>
        <p:spPr>
          <a:xfrm>
            <a:off x="778370" y="149719"/>
            <a:ext cx="5352106" cy="523220"/>
          </a:xfrm>
          <a:prstGeom prst="rect">
            <a:avLst/>
          </a:prstGeom>
        </p:spPr>
        <p:txBody>
          <a:bodyPr wrap="none">
            <a:spAutoFit/>
          </a:bodyPr>
          <a:lstStyle/>
          <a:p>
            <a:r>
              <a:rPr lang="en-US" sz="2800" b="1" dirty="0">
                <a:solidFill>
                  <a:schemeClr val="bg1"/>
                </a:solidFill>
              </a:rPr>
              <a:t>BIOPAMA STRATEGIES (2017-2023)</a:t>
            </a:r>
            <a:endParaRPr lang="en-GB" sz="2800" b="1" dirty="0">
              <a:solidFill>
                <a:schemeClr val="bg1"/>
              </a:solidFill>
            </a:endParaRPr>
          </a:p>
        </p:txBody>
      </p:sp>
      <p:sp>
        <p:nvSpPr>
          <p:cNvPr id="5" name="Retângulo 4">
            <a:extLst>
              <a:ext uri="{FF2B5EF4-FFF2-40B4-BE49-F238E27FC236}">
                <a16:creationId xmlns:a16="http://schemas.microsoft.com/office/drawing/2014/main" id="{785397A4-598C-4C4D-A671-003153090DA6}"/>
              </a:ext>
            </a:extLst>
          </p:cNvPr>
          <p:cNvSpPr/>
          <p:nvPr/>
        </p:nvSpPr>
        <p:spPr>
          <a:xfrm>
            <a:off x="80808" y="4663258"/>
            <a:ext cx="12111192" cy="1200329"/>
          </a:xfrm>
          <a:prstGeom prst="rect">
            <a:avLst/>
          </a:prstGeom>
        </p:spPr>
        <p:txBody>
          <a:bodyPr wrap="square">
            <a:spAutoFit/>
          </a:bodyPr>
          <a:lstStyle/>
          <a:p>
            <a:r>
              <a:rPr lang="en-GB" sz="2400" b="1" dirty="0"/>
              <a:t>BIOPAMA provides unique and tailored support to protected area authorities in the ACP countries to address their priorities for improved management and governance of biodiversity and natural resources.</a:t>
            </a:r>
            <a:endParaRPr lang="en-US" sz="2400" b="1" dirty="0"/>
          </a:p>
        </p:txBody>
      </p:sp>
      <p:grpSp>
        <p:nvGrpSpPr>
          <p:cNvPr id="10" name="Agrupar 9">
            <a:extLst>
              <a:ext uri="{FF2B5EF4-FFF2-40B4-BE49-F238E27FC236}">
                <a16:creationId xmlns:a16="http://schemas.microsoft.com/office/drawing/2014/main" id="{2C1E4EAA-190E-5E4D-A5E0-AB8CEFB7EDD7}"/>
              </a:ext>
            </a:extLst>
          </p:cNvPr>
          <p:cNvGrpSpPr/>
          <p:nvPr/>
        </p:nvGrpSpPr>
        <p:grpSpPr>
          <a:xfrm>
            <a:off x="516156" y="1130262"/>
            <a:ext cx="11159687" cy="2949369"/>
            <a:chOff x="516156" y="1130262"/>
            <a:chExt cx="11159687" cy="2949369"/>
          </a:xfrm>
        </p:grpSpPr>
        <p:graphicFrame>
          <p:nvGraphicFramePr>
            <p:cNvPr id="2" name="Diagrama 1">
              <a:extLst>
                <a:ext uri="{FF2B5EF4-FFF2-40B4-BE49-F238E27FC236}">
                  <a16:creationId xmlns:a16="http://schemas.microsoft.com/office/drawing/2014/main" id="{682AB9DD-608E-A749-8264-E22CBEAC64D3}"/>
                </a:ext>
              </a:extLst>
            </p:cNvPr>
            <p:cNvGraphicFramePr/>
            <p:nvPr>
              <p:extLst>
                <p:ext uri="{D42A27DB-BD31-4B8C-83A1-F6EECF244321}">
                  <p14:modId xmlns:p14="http://schemas.microsoft.com/office/powerpoint/2010/main" val="1542660171"/>
                </p:ext>
              </p:extLst>
            </p:nvPr>
          </p:nvGraphicFramePr>
          <p:xfrm>
            <a:off x="516156" y="1130262"/>
            <a:ext cx="11159687" cy="2949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ixaDeTexto 3">
              <a:extLst>
                <a:ext uri="{FF2B5EF4-FFF2-40B4-BE49-F238E27FC236}">
                  <a16:creationId xmlns:a16="http://schemas.microsoft.com/office/drawing/2014/main" id="{7FD3DB4F-98E4-2A49-9290-CDF2E77265A2}"/>
                </a:ext>
              </a:extLst>
            </p:cNvPr>
            <p:cNvSpPr txBox="1"/>
            <p:nvPr/>
          </p:nvSpPr>
          <p:spPr>
            <a:xfrm>
              <a:off x="1336431" y="3546231"/>
              <a:ext cx="9519137" cy="477054"/>
            </a:xfrm>
            <a:prstGeom prst="rect">
              <a:avLst/>
            </a:prstGeom>
            <a:noFill/>
          </p:spPr>
          <p:txBody>
            <a:bodyPr wrap="square" rtlCol="0">
              <a:spAutoFit/>
            </a:bodyPr>
            <a:lstStyle/>
            <a:p>
              <a:pPr algn="ctr"/>
              <a:r>
                <a:rPr lang="en-GB" sz="2400" dirty="0"/>
                <a:t>Capacity </a:t>
              </a:r>
              <a:r>
                <a:rPr lang="en-GB" sz="2400" dirty="0" smtClean="0"/>
                <a:t>Development</a:t>
              </a:r>
              <a:endParaRPr lang="en-GB" sz="2400" dirty="0"/>
            </a:p>
          </p:txBody>
        </p:sp>
      </p:grpSp>
      <p:pic>
        <p:nvPicPr>
          <p:cNvPr id="7" name="Gráfico 6" descr="Mão aberta com uma planta">
            <a:extLst>
              <a:ext uri="{FF2B5EF4-FFF2-40B4-BE49-F238E27FC236}">
                <a16:creationId xmlns:a16="http://schemas.microsoft.com/office/drawing/2014/main" id="{7AB0964B-827A-8C4D-A34D-CDA99CD3DF0C}"/>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9363937" y="1318697"/>
            <a:ext cx="974579" cy="974579"/>
          </a:xfrm>
          <a:prstGeom prst="rect">
            <a:avLst/>
          </a:prstGeom>
        </p:spPr>
      </p:pic>
    </p:spTree>
    <p:extLst>
      <p:ext uri="{BB962C8B-B14F-4D97-AF65-F5344CB8AC3E}">
        <p14:creationId xmlns:p14="http://schemas.microsoft.com/office/powerpoint/2010/main" val="573566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4059</TotalTime>
  <Words>1137</Words>
  <Application>Microsoft Office PowerPoint</Application>
  <PresentationFormat>Widescreen</PresentationFormat>
  <Paragraphs>104</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Franklin Gothic Book</vt:lpstr>
      <vt:lpstr>Franklin Gothic Demi</vt:lpstr>
      <vt:lpstr>Wingdings</vt:lpstr>
      <vt:lpstr>Office Theme</vt:lpstr>
      <vt:lpstr>The Biodiversity and  Protected Areas Management (BIOPAMA) Programme</vt:lpstr>
      <vt:lpstr>PowerPoint Presentation</vt:lpstr>
      <vt:lpstr>PowerPoint Presentation</vt:lpstr>
      <vt:lpstr>ACP countries’ challenges</vt:lpstr>
      <vt:lpstr>BIOPAMA builds on the progress of an initial phase (2011-2017), initiated by the ACP Group of States and funded by the EU’s 10th European Development Fund. Until 2023, BIOPAMA will continue to assist the ACP countries to address priorities for effective conservation and sustainable use of natural resources by providing tools, services and financial support. </vt:lpstr>
      <vt:lpstr>PowerPoint Presentation</vt:lpstr>
      <vt:lpstr>The direct beneficiaries of the BIOPAMA programme are the protected area actors at the regional, national and local levels, whose efforts will continue to be supported by the provision of tools, services, capacity development and the possibility to finance actions at the site level.</vt:lpstr>
      <vt:lpstr>PowerPoint Presentation</vt:lpstr>
      <vt:lpstr>PowerPoint Presentation</vt:lpstr>
      <vt:lpstr>The Regional Observatories are the central pillar of BIOPAMA’s work. They support data collection, analysis, monitoring and reporting, develop the capacities of staff and organisations to manage this information and provide policy guidance for better decision making on biodiversity conservation. </vt:lpstr>
      <vt:lpstr>The Reference Information Systems (RRIS) are a key feature of each Regional Observatory. They bring together the best available science and knowledge and make it easily accessible, at regional, country and site level, supporting policy making on the inter-linked themes of biodiversity, conservation and development. </vt:lpstr>
      <vt:lpstr>BIOPAMA will support specific actions on the ground aimed at strengthening protected areas and natural resources management effectiveness and governance. The application of the BIOPAMA management and governance assessment tools and data/information from the Regional Observatories will help identify where management action is necessary.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Romania</dc:title>
  <dc:creator>Microsoft Office User</dc:creator>
  <cp:lastModifiedBy>BUCIOACA Roxana</cp:lastModifiedBy>
  <cp:revision>168</cp:revision>
  <dcterms:created xsi:type="dcterms:W3CDTF">2016-03-29T08:17:27Z</dcterms:created>
  <dcterms:modified xsi:type="dcterms:W3CDTF">2019-08-16T13:17:56Z</dcterms:modified>
</cp:coreProperties>
</file>