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60"/>
  </p:normalViewPr>
  <p:slideViewPr>
    <p:cSldViewPr snapToGrid="0">
      <p:cViewPr varScale="1">
        <p:scale>
          <a:sx n="93" d="100"/>
          <a:sy n="93" d="100"/>
        </p:scale>
        <p:origin x="1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63458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150275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9644787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758432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Products used:</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15" name="Text Placeholder 10">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Text Placeholder 10">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Text Placeholder 10">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21465037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TextBox 74">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6" name="Text Placeholder 94">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7" name="Text Placeholder 94">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8" name="Text Placeholder 94">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99" name="Text Placeholder 94">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0" name="Text Placeholder 94">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7" name="Text Placeholder 105">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8" name="Text Placeholder 105">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0" name="Text Placeholder 105">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1" name="Text Placeholder 105">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2" name="Text Placeholder 105">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3" name="Text Placeholder 105">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4" name="Text Placeholder 105">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15" name="Text Placeholder 105">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6" name="Text Placeholder 105">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7" name="Text Placeholder 105">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5" name="Text Placeholder 102">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8571178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ay in the life five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5317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210101" y="351933"/>
            <a:ext cx="90882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5097821"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2180549"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2180549"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2180549"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5373246"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5373246"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537324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Text Placeholder 102">
            <a:extLst>
              <a:ext uri="{FF2B5EF4-FFF2-40B4-BE49-F238E27FC236}">
                <a16:creationId xmlns:a16="http://schemas.microsoft.com/office/drawing/2014/main" id="{6B092F76-43C5-F926-7195-2BCC43DAB571}"/>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6" name="Text Placeholder 10">
            <a:extLst>
              <a:ext uri="{FF2B5EF4-FFF2-40B4-BE49-F238E27FC236}">
                <a16:creationId xmlns:a16="http://schemas.microsoft.com/office/drawing/2014/main" id="{C45841F4-A8FE-5525-0640-EEE1AD7077BC}"/>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C344CDF2-854C-126C-A912-59B55B8801D2}"/>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Text Placeholder 10">
            <a:extLst>
              <a:ext uri="{FF2B5EF4-FFF2-40B4-BE49-F238E27FC236}">
                <a16:creationId xmlns:a16="http://schemas.microsoft.com/office/drawing/2014/main" id="{629227CD-8870-FBE5-7A5E-7CE2A9BD51FE}"/>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1211292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CAB00-F99A-7DCD-DC25-CBD3A1EEAFDD}"/>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7614" t="61632" r="35751"/>
          <a:stretch/>
        </p:blipFill>
        <p:spPr>
          <a:xfrm>
            <a:off x="0" y="1238489"/>
            <a:ext cx="12191997" cy="5619511"/>
          </a:xfrm>
          <a:prstGeom prst="rect">
            <a:avLst/>
          </a:prstGeom>
        </p:spPr>
      </p:pic>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TextBox 74">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84" name="TextBox 83">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 Placeholder 92">
            <a:extLst>
              <a:ext uri="{FF2B5EF4-FFF2-40B4-BE49-F238E27FC236}">
                <a16:creationId xmlns:a16="http://schemas.microsoft.com/office/drawing/2014/main" id="{B818C25C-E120-78B9-B45A-1E32ACD400F2}"/>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103" name="Text Placeholder 102">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Text Placeholder 94">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Text Placeholder 105">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Text Placeholder 105">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Text Placeholder 94">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Text Placeholder 105">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Text Placeholder 105">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Text Placeholder 94">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Text Placeholder 105">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Text Placeholder 105">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Text Placeholder 94">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Text Placeholder 105">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Text Placeholder 105">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Text Placeholder 94">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Text Placeholder 105">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Text Placeholder 105">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Text Placeholder 94">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Text Placeholder 105">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Text Placeholder 105">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3" name="Text Placeholder 102">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4" name="Text Placeholder 10">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Text Placeholder 10">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Text Placeholder 10">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35463960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enario 5 steps">
    <p:spTree>
      <p:nvGrpSpPr>
        <p:cNvPr id="1" name=""/>
        <p:cNvGrpSpPr/>
        <p:nvPr/>
      </p:nvGrpSpPr>
      <p:grpSpPr>
        <a:xfrm>
          <a:off x="0" y="0"/>
          <a:ext cx="0" cy="0"/>
          <a:chOff x="0" y="0"/>
          <a:chExt cx="0" cy="0"/>
        </a:xfrm>
      </p:grpSpPr>
      <p:sp>
        <p:nvSpPr>
          <p:cNvPr id="3" name="Rectangle: Rounded Corners 28">
            <a:extLst>
              <a:ext uri="{FF2B5EF4-FFF2-40B4-BE49-F238E27FC236}">
                <a16:creationId xmlns:a16="http://schemas.microsoft.com/office/drawing/2014/main" id="{2D1077C7-2D8F-78F3-7240-DA0E174889E3}"/>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 name="Rectangle: Rounded Corners 28">
            <a:extLst>
              <a:ext uri="{FF2B5EF4-FFF2-40B4-BE49-F238E27FC236}">
                <a16:creationId xmlns:a16="http://schemas.microsoft.com/office/drawing/2014/main" id="{0858CC03-0AEA-A519-5A48-FB794F9BA8D4}"/>
              </a:ext>
              <a:ext uri="{C183D7F6-B498-43B3-948B-1728B52AA6E4}">
                <adec:decorative xmlns:adec="http://schemas.microsoft.com/office/drawing/2017/decorative" val="1"/>
              </a:ext>
            </a:extLst>
          </p:cNvPr>
          <p:cNvSpPr>
            <a:spLocks/>
          </p:cNvSpPr>
          <p:nvPr userDrawn="1"/>
        </p:nvSpPr>
        <p:spPr bwMode="auto">
          <a:xfrm>
            <a:off x="0" y="1238491"/>
            <a:ext cx="12192000" cy="5619510"/>
          </a:xfrm>
          <a:prstGeom prst="roundRect">
            <a:avLst>
              <a:gd name="adj" fmla="val 0"/>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7" name="Title 2">
            <a:extLst>
              <a:ext uri="{FF2B5EF4-FFF2-40B4-BE49-F238E27FC236}">
                <a16:creationId xmlns:a16="http://schemas.microsoft.com/office/drawing/2014/main" id="{ECB0C164-C14C-4CC8-D2E3-51F6FB31E21F}"/>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8" name="Freeform: Shape 2">
            <a:extLst>
              <a:ext uri="{FF2B5EF4-FFF2-40B4-BE49-F238E27FC236}">
                <a16:creationId xmlns:a16="http://schemas.microsoft.com/office/drawing/2014/main" id="{2C93F3A2-CC94-C51D-985F-D626D59B9ED4}"/>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9" name="Group 8">
            <a:extLst>
              <a:ext uri="{FF2B5EF4-FFF2-40B4-BE49-F238E27FC236}">
                <a16:creationId xmlns:a16="http://schemas.microsoft.com/office/drawing/2014/main" id="{1122C4B1-294D-9ECA-ECF3-F5BE6E86FAB8}"/>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10" name="Oval 9">
              <a:extLst>
                <a:ext uri="{FF2B5EF4-FFF2-40B4-BE49-F238E27FC236}">
                  <a16:creationId xmlns:a16="http://schemas.microsoft.com/office/drawing/2014/main" id="{4E8FC232-0BCD-F6AC-BD06-77AB84DB368F}"/>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1" name="Rectangle 89">
              <a:extLst>
                <a:ext uri="{FF2B5EF4-FFF2-40B4-BE49-F238E27FC236}">
                  <a16:creationId xmlns:a16="http://schemas.microsoft.com/office/drawing/2014/main" id="{33539872-4944-2C32-31A0-4BE80F72FD09}"/>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2" name="Group 11">
            <a:extLst>
              <a:ext uri="{FF2B5EF4-FFF2-40B4-BE49-F238E27FC236}">
                <a16:creationId xmlns:a16="http://schemas.microsoft.com/office/drawing/2014/main" id="{6193B5D2-FEAC-870D-D152-2194D79B77C6}"/>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13" name="Oval 12">
              <a:extLst>
                <a:ext uri="{FF2B5EF4-FFF2-40B4-BE49-F238E27FC236}">
                  <a16:creationId xmlns:a16="http://schemas.microsoft.com/office/drawing/2014/main" id="{CADF8C17-F3DF-4F4C-EA21-813C0992D42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4" name="Rectangle 89">
              <a:extLst>
                <a:ext uri="{FF2B5EF4-FFF2-40B4-BE49-F238E27FC236}">
                  <a16:creationId xmlns:a16="http://schemas.microsoft.com/office/drawing/2014/main" id="{7B1BA1C5-F4EC-157C-ACA3-78DE98775A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 name="Group 17">
            <a:extLst>
              <a:ext uri="{FF2B5EF4-FFF2-40B4-BE49-F238E27FC236}">
                <a16:creationId xmlns:a16="http://schemas.microsoft.com/office/drawing/2014/main" id="{6257092D-50C7-07C3-1191-5D9B90C044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19" name="Oval 18">
              <a:extLst>
                <a:ext uri="{FF2B5EF4-FFF2-40B4-BE49-F238E27FC236}">
                  <a16:creationId xmlns:a16="http://schemas.microsoft.com/office/drawing/2014/main" id="{4C74DFE2-C269-FDE0-ADEF-5E5030CDFE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0" name="Rectangle 89">
              <a:extLst>
                <a:ext uri="{FF2B5EF4-FFF2-40B4-BE49-F238E27FC236}">
                  <a16:creationId xmlns:a16="http://schemas.microsoft.com/office/drawing/2014/main" id="{7BE46802-2BF6-61CF-EEED-9CE7781243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1" name="Group 20">
            <a:extLst>
              <a:ext uri="{FF2B5EF4-FFF2-40B4-BE49-F238E27FC236}">
                <a16:creationId xmlns:a16="http://schemas.microsoft.com/office/drawing/2014/main" id="{3E530A9A-F13C-4FF4-5F0B-FE347786231E}"/>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22" name="Oval 21">
              <a:extLst>
                <a:ext uri="{FF2B5EF4-FFF2-40B4-BE49-F238E27FC236}">
                  <a16:creationId xmlns:a16="http://schemas.microsoft.com/office/drawing/2014/main" id="{A78D4321-5CF3-990A-4987-819B653FD42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3" name="Rectangle 89">
              <a:extLst>
                <a:ext uri="{FF2B5EF4-FFF2-40B4-BE49-F238E27FC236}">
                  <a16:creationId xmlns:a16="http://schemas.microsoft.com/office/drawing/2014/main" id="{EC851F8C-7F57-68E0-C695-AD54EA0CBED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4" name="Group 23">
            <a:extLst>
              <a:ext uri="{FF2B5EF4-FFF2-40B4-BE49-F238E27FC236}">
                <a16:creationId xmlns:a16="http://schemas.microsoft.com/office/drawing/2014/main" id="{F7D0A97E-A18E-9E61-005B-DEEE7A963DA8}"/>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25" name="Oval 24">
              <a:extLst>
                <a:ext uri="{FF2B5EF4-FFF2-40B4-BE49-F238E27FC236}">
                  <a16:creationId xmlns:a16="http://schemas.microsoft.com/office/drawing/2014/main" id="{6E98DBB3-DDF6-62D5-A5DC-FB13FBA1344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6" name="Rectangle 89">
              <a:extLst>
                <a:ext uri="{FF2B5EF4-FFF2-40B4-BE49-F238E27FC236}">
                  <a16:creationId xmlns:a16="http://schemas.microsoft.com/office/drawing/2014/main" id="{9616E15A-5678-C8DF-3EEB-91E396A7F04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27" name="Group 26">
            <a:extLst>
              <a:ext uri="{FF2B5EF4-FFF2-40B4-BE49-F238E27FC236}">
                <a16:creationId xmlns:a16="http://schemas.microsoft.com/office/drawing/2014/main" id="{5E7F2591-9899-703F-3461-065D67C3B8A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28" name="Oval 27">
              <a:extLst>
                <a:ext uri="{FF2B5EF4-FFF2-40B4-BE49-F238E27FC236}">
                  <a16:creationId xmlns:a16="http://schemas.microsoft.com/office/drawing/2014/main" id="{0757DA74-0B2F-5BB8-48B9-07E5E9F2CC5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9" name="Rectangle 89">
              <a:extLst>
                <a:ext uri="{FF2B5EF4-FFF2-40B4-BE49-F238E27FC236}">
                  <a16:creationId xmlns:a16="http://schemas.microsoft.com/office/drawing/2014/main" id="{BDAB5330-001F-62CA-28E2-EB1AA54D14AC}"/>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30" name="TextBox 29">
            <a:extLst>
              <a:ext uri="{FF2B5EF4-FFF2-40B4-BE49-F238E27FC236}">
                <a16:creationId xmlns:a16="http://schemas.microsoft.com/office/drawing/2014/main" id="{4B0B72D2-E0DC-A9CD-2D30-E1B265016C7F}"/>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1" name="TextBox 30">
            <a:extLst>
              <a:ext uri="{FF2B5EF4-FFF2-40B4-BE49-F238E27FC236}">
                <a16:creationId xmlns:a16="http://schemas.microsoft.com/office/drawing/2014/main" id="{1FFF6470-FA29-7B9D-48B5-127EA083F37D}"/>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32" name="Straight Connector 31">
            <a:extLst>
              <a:ext uri="{FF2B5EF4-FFF2-40B4-BE49-F238E27FC236}">
                <a16:creationId xmlns:a16="http://schemas.microsoft.com/office/drawing/2014/main" id="{1AFBD77C-D8CC-357B-59A5-586B2CE978BE}"/>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3" name="Text Placeholder 92">
            <a:extLst>
              <a:ext uri="{FF2B5EF4-FFF2-40B4-BE49-F238E27FC236}">
                <a16:creationId xmlns:a16="http://schemas.microsoft.com/office/drawing/2014/main" id="{1190E58A-D78E-ED99-7687-679E058889C3}"/>
              </a:ext>
            </a:extLst>
          </p:cNvPr>
          <p:cNvSpPr>
            <a:spLocks noGrp="1"/>
          </p:cNvSpPr>
          <p:nvPr>
            <p:ph type="body" sz="quarter" idx="10" hasCustomPrompt="1"/>
          </p:nvPr>
        </p:nvSpPr>
        <p:spPr>
          <a:xfrm>
            <a:off x="570453" y="6490609"/>
            <a:ext cx="9597418" cy="215444"/>
          </a:xfrm>
        </p:spPr>
        <p:txBody>
          <a:bodyPr>
            <a:spAutoFit/>
          </a:bodyPr>
          <a:lstStyle>
            <a:lvl1pPr marL="0" indent="0">
              <a:spcBef>
                <a:spcPts val="0"/>
              </a:spcBef>
              <a:buNone/>
              <a:defRPr sz="700"/>
            </a:lvl1pPr>
          </a:lstStyle>
          <a:p>
            <a:r>
              <a:rPr lang="en-GB" baseline="30000"/>
              <a:t>1</a:t>
            </a:r>
            <a:r>
              <a:rPr lang="en-GB"/>
              <a:t>Access Copilot at Copilot.Microsoft.com or from the Windows taskbar or Edge browser and set toggle to “Web”</a:t>
            </a:r>
          </a:p>
          <a:p>
            <a:r>
              <a:rPr lang="en-GB" baseline="30000"/>
              <a:t>2</a:t>
            </a:r>
            <a:r>
              <a:rPr lang="en-GB"/>
              <a:t>Access Copilot at Copilot.Microsoft.com, from the Windows taskbar or Edge browser, or in the Copilot app in Teams, and set toggle to “Work”.</a:t>
            </a:r>
          </a:p>
        </p:txBody>
      </p:sp>
      <p:sp>
        <p:nvSpPr>
          <p:cNvPr id="34" name="Text Placeholder 94">
            <a:extLst>
              <a:ext uri="{FF2B5EF4-FFF2-40B4-BE49-F238E27FC236}">
                <a16:creationId xmlns:a16="http://schemas.microsoft.com/office/drawing/2014/main" id="{359CF1E0-32A7-2383-6643-DD7E6454C4D5}"/>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5" name="Text Placeholder 94">
            <a:extLst>
              <a:ext uri="{FF2B5EF4-FFF2-40B4-BE49-F238E27FC236}">
                <a16:creationId xmlns:a16="http://schemas.microsoft.com/office/drawing/2014/main" id="{D62D493E-2B39-765A-5DD2-C3C965D94404}"/>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6" name="Text Placeholder 94">
            <a:extLst>
              <a:ext uri="{FF2B5EF4-FFF2-40B4-BE49-F238E27FC236}">
                <a16:creationId xmlns:a16="http://schemas.microsoft.com/office/drawing/2014/main" id="{0AC89991-0B29-2464-74CC-CC9A19999A93}"/>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7" name="Text Placeholder 94">
            <a:extLst>
              <a:ext uri="{FF2B5EF4-FFF2-40B4-BE49-F238E27FC236}">
                <a16:creationId xmlns:a16="http://schemas.microsoft.com/office/drawing/2014/main" id="{224FFEBE-4607-107A-F088-F2F11C07EFD2}"/>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8" name="Text Placeholder 94">
            <a:extLst>
              <a:ext uri="{FF2B5EF4-FFF2-40B4-BE49-F238E27FC236}">
                <a16:creationId xmlns:a16="http://schemas.microsoft.com/office/drawing/2014/main" id="{E91ACB16-7984-8D5F-773F-A575BB9AA440}"/>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39" name="Text Placeholder 94">
            <a:extLst>
              <a:ext uri="{FF2B5EF4-FFF2-40B4-BE49-F238E27FC236}">
                <a16:creationId xmlns:a16="http://schemas.microsoft.com/office/drawing/2014/main" id="{C9DB0373-90AE-A302-EA4E-0CD31A96CC69}"/>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40" name="Text Placeholder 102">
            <a:extLst>
              <a:ext uri="{FF2B5EF4-FFF2-40B4-BE49-F238E27FC236}">
                <a16:creationId xmlns:a16="http://schemas.microsoft.com/office/drawing/2014/main" id="{436C589B-DB0A-5D30-AAF2-A03B5DB19472}"/>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Copilot for Microsoft 365</a:t>
            </a:r>
          </a:p>
        </p:txBody>
      </p:sp>
      <p:sp>
        <p:nvSpPr>
          <p:cNvPr id="59" name="Text Placeholder 105">
            <a:extLst>
              <a:ext uri="{FF2B5EF4-FFF2-40B4-BE49-F238E27FC236}">
                <a16:creationId xmlns:a16="http://schemas.microsoft.com/office/drawing/2014/main" id="{FA3F8018-A8FA-23CD-AA58-BEBA321EBA79}"/>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0" name="Text Placeholder 105">
            <a:extLst>
              <a:ext uri="{FF2B5EF4-FFF2-40B4-BE49-F238E27FC236}">
                <a16:creationId xmlns:a16="http://schemas.microsoft.com/office/drawing/2014/main" id="{F6FBE499-D94C-16F9-B0CC-FE745E9A6ED5}"/>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1" name="Text Placeholder 105">
            <a:extLst>
              <a:ext uri="{FF2B5EF4-FFF2-40B4-BE49-F238E27FC236}">
                <a16:creationId xmlns:a16="http://schemas.microsoft.com/office/drawing/2014/main" id="{80937993-16B4-ACD8-DA73-40BC3A82E281}"/>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2" name="Text Placeholder 105">
            <a:extLst>
              <a:ext uri="{FF2B5EF4-FFF2-40B4-BE49-F238E27FC236}">
                <a16:creationId xmlns:a16="http://schemas.microsoft.com/office/drawing/2014/main" id="{11423104-1BDD-C37E-6182-EF4952F771EA}"/>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3" name="Text Placeholder 105">
            <a:extLst>
              <a:ext uri="{FF2B5EF4-FFF2-40B4-BE49-F238E27FC236}">
                <a16:creationId xmlns:a16="http://schemas.microsoft.com/office/drawing/2014/main" id="{A1E0AD31-957A-BD30-56FC-C9AABA49E265}"/>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4" name="Text Placeholder 105">
            <a:extLst>
              <a:ext uri="{FF2B5EF4-FFF2-40B4-BE49-F238E27FC236}">
                <a16:creationId xmlns:a16="http://schemas.microsoft.com/office/drawing/2014/main" id="{5FDAAF5D-3600-FE3D-45C6-428953B42C56}"/>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5" name="Text Placeholder 105">
            <a:extLst>
              <a:ext uri="{FF2B5EF4-FFF2-40B4-BE49-F238E27FC236}">
                <a16:creationId xmlns:a16="http://schemas.microsoft.com/office/drawing/2014/main" id="{A1AB72FB-963B-722E-AB16-F604C2B2785A}"/>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6" name="Text Placeholder 105">
            <a:extLst>
              <a:ext uri="{FF2B5EF4-FFF2-40B4-BE49-F238E27FC236}">
                <a16:creationId xmlns:a16="http://schemas.microsoft.com/office/drawing/2014/main" id="{734A5A9C-8730-6933-78FE-22F3B35FD93B}"/>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7" name="Text Placeholder 105">
            <a:extLst>
              <a:ext uri="{FF2B5EF4-FFF2-40B4-BE49-F238E27FC236}">
                <a16:creationId xmlns:a16="http://schemas.microsoft.com/office/drawing/2014/main" id="{D73307A4-B991-0588-6EA2-44662E60BD5E}"/>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8" name="Text Placeholder 105">
            <a:extLst>
              <a:ext uri="{FF2B5EF4-FFF2-40B4-BE49-F238E27FC236}">
                <a16:creationId xmlns:a16="http://schemas.microsoft.com/office/drawing/2014/main" id="{B2512474-F8FE-CCA5-9364-DA162625AB62}"/>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69" name="Text Placeholder 105">
            <a:extLst>
              <a:ext uri="{FF2B5EF4-FFF2-40B4-BE49-F238E27FC236}">
                <a16:creationId xmlns:a16="http://schemas.microsoft.com/office/drawing/2014/main" id="{03902412-18E2-2801-3068-13B8ECA933ED}"/>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0" name="Text Placeholder 105">
            <a:extLst>
              <a:ext uri="{FF2B5EF4-FFF2-40B4-BE49-F238E27FC236}">
                <a16:creationId xmlns:a16="http://schemas.microsoft.com/office/drawing/2014/main" id="{9616B9EF-6EB0-BBD7-7F2F-7D83BCB14E84}"/>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71" name="Text Placeholder 102">
            <a:extLst>
              <a:ext uri="{FF2B5EF4-FFF2-40B4-BE49-F238E27FC236}">
                <a16:creationId xmlns:a16="http://schemas.microsoft.com/office/drawing/2014/main" id="{8CFC39F5-408B-B454-F001-BBB2C297B97F}"/>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Get started</a:t>
            </a:r>
          </a:p>
        </p:txBody>
      </p:sp>
      <p:sp>
        <p:nvSpPr>
          <p:cNvPr id="72" name="Text Placeholder 10">
            <a:extLst>
              <a:ext uri="{FF2B5EF4-FFF2-40B4-BE49-F238E27FC236}">
                <a16:creationId xmlns:a16="http://schemas.microsoft.com/office/drawing/2014/main" id="{70815930-17E2-6950-B57F-52996F3CF3C0}"/>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3" name="Text Placeholder 10">
            <a:extLst>
              <a:ext uri="{FF2B5EF4-FFF2-40B4-BE49-F238E27FC236}">
                <a16:creationId xmlns:a16="http://schemas.microsoft.com/office/drawing/2014/main" id="{CFFDC6E8-E696-E9DE-5A06-735DE6C65580}"/>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4" name="Text Placeholder 10">
            <a:extLst>
              <a:ext uri="{FF2B5EF4-FFF2-40B4-BE49-F238E27FC236}">
                <a16:creationId xmlns:a16="http://schemas.microsoft.com/office/drawing/2014/main" id="{FC9E9A5A-CC06-7C30-F65A-626C434A9B38}"/>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Tree>
    <p:extLst>
      <p:ext uri="{BB962C8B-B14F-4D97-AF65-F5344CB8AC3E}">
        <p14:creationId xmlns:p14="http://schemas.microsoft.com/office/powerpoint/2010/main" val="17327858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421782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hyperlink" Target="https://www.microsoft.com/en-us/videoplayer/embed/RW1lDwb" TargetMode="External"/><Relationship Id="rId2" Type="http://schemas.openxmlformats.org/officeDocument/2006/relationships/image" Target="../media/image5.png"/><Relationship Id="rId16" Type="http://schemas.openxmlformats.org/officeDocument/2006/relationships/image" Target="../media/image18.svg"/><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a:t>A day in the life of a HR Manager</a:t>
            </a:r>
          </a:p>
        </p:txBody>
      </p:sp>
      <p:sp>
        <p:nvSpPr>
          <p:cNvPr id="12" name="Text Placeholder 11">
            <a:extLst>
              <a:ext uri="{FF2B5EF4-FFF2-40B4-BE49-F238E27FC236}">
                <a16:creationId xmlns:a16="http://schemas.microsoft.com/office/drawing/2014/main" id="{A1B18FC5-2E3F-8E3E-2F02-76B92284876C}"/>
              </a:ext>
            </a:extLst>
          </p:cNvPr>
          <p:cNvSpPr>
            <a:spLocks noGrp="1"/>
          </p:cNvSpPr>
          <p:nvPr>
            <p:ph type="body" sz="quarter" idx="10"/>
          </p:nvPr>
        </p:nvSpPr>
        <p:spPr>
          <a:xfrm>
            <a:off x="570453" y="6490609"/>
            <a:ext cx="9597418" cy="215444"/>
          </a:xfrm>
        </p:spPr>
        <p:txBody>
          <a:bodyPr/>
          <a:lstStyle/>
          <a:p>
            <a:r>
              <a:rPr lang="en-US" sz="700" baseline="30000"/>
              <a:t>1</a:t>
            </a:r>
            <a:r>
              <a:rPr lang="en-US" sz="700"/>
              <a:t>Access Copilot at </a:t>
            </a:r>
            <a:r>
              <a:rPr lang="en-US" sz="700" err="1"/>
              <a:t>Copilot.Microsoft.com</a:t>
            </a:r>
            <a:r>
              <a:rPr lang="en-US" sz="700"/>
              <a:t> or from the Windows taskbar or Edge browser and set toggle to “Web”.</a:t>
            </a:r>
            <a:endParaRPr lang="en-US" sz="700" baseline="30000"/>
          </a:p>
          <a:p>
            <a:r>
              <a:rPr lang="en-US" sz="700" baseline="30000"/>
              <a:t>2</a:t>
            </a:r>
            <a:r>
              <a:rPr lang="en-US" sz="700"/>
              <a:t>Access Copilot at </a:t>
            </a:r>
            <a:r>
              <a:rPr lang="en-US" sz="700" err="1"/>
              <a:t>Copilot.Microsoft.com</a:t>
            </a:r>
            <a:r>
              <a:rPr lang="en-US" sz="700"/>
              <a:t>, from the Windows taskbar or Edge browser, or in the Copilot app in Teams, and set toggle to “Work”.</a:t>
            </a:r>
            <a:endParaRPr lang="en-US" sz="700" baseline="3000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altLang="zh-TW" noProof="0"/>
              <a:t>8:00</a:t>
            </a:r>
            <a:r>
              <a:rPr lang="zh-TW" altLang="en-US" noProof="0"/>
              <a:t> </a:t>
            </a:r>
            <a:r>
              <a:rPr lang="en-US" altLang="zh-TW" noProof="0"/>
              <a:t>am</a:t>
            </a:r>
            <a:endParaRPr lang="en-US" noProof="0"/>
          </a:p>
        </p:txBody>
      </p:sp>
      <p:sp>
        <p:nvSpPr>
          <p:cNvPr id="13" name="Text Placeholder 12">
            <a:extLst>
              <a:ext uri="{FF2B5EF4-FFF2-40B4-BE49-F238E27FC236}">
                <a16:creationId xmlns:a16="http://schemas.microsoft.com/office/drawing/2014/main" id="{443F0695-3A5E-116F-D694-1181AC6FC4C4}"/>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Omar starts the day at home with an interview for a new bank teller candidate. He uses Copilot</a:t>
            </a:r>
            <a:r>
              <a:rPr kumimoji="0" lang="en-US" sz="900" b="0" i="0" u="none" strike="noStrike" kern="1200" cap="none" spc="0" normalizeH="0" baseline="30000" noProof="0">
                <a:ln>
                  <a:noFill/>
                </a:ln>
                <a:solidFill>
                  <a:srgbClr val="1A1A1A"/>
                </a:solidFill>
                <a:effectLst/>
                <a:uLnTx/>
                <a:uFillTx/>
                <a:latin typeface="Segoe UI"/>
                <a:ea typeface="Segoe UI" pitchFamily="34" charset="0"/>
                <a:cs typeface="Segoe UI" pitchFamily="34" charset="0"/>
              </a:rPr>
              <a:t>1</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 to research the candidate’s previous companies.</a:t>
            </a:r>
          </a:p>
        </p:txBody>
      </p:sp>
      <p:sp>
        <p:nvSpPr>
          <p:cNvPr id="14" name="Text Placeholder 13">
            <a:extLst>
              <a:ext uri="{FF2B5EF4-FFF2-40B4-BE49-F238E27FC236}">
                <a16:creationId xmlns:a16="http://schemas.microsoft.com/office/drawing/2014/main" id="{9EFCAF86-A098-5471-5F97-8DC6760FBE80}"/>
              </a:ext>
            </a:extLst>
          </p:cNvPr>
          <p:cNvSpPr>
            <a:spLocks noGrp="1"/>
          </p:cNvSpPr>
          <p:nvPr>
            <p:ph type="body" sz="quarter" idx="21"/>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What are some good follow up questions </a:t>
            </a:r>
            <a:br>
              <a:rPr kumimoji="0" lang="en-US" sz="900" b="1"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to learn more about this person’s skills </a:t>
            </a:r>
            <a:b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b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experience?</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altLang="zh-TW" noProof="0"/>
              <a:t>9:35</a:t>
            </a:r>
            <a:r>
              <a:rPr lang="zh-TW" altLang="en-US" noProof="0"/>
              <a:t> </a:t>
            </a:r>
            <a:r>
              <a:rPr lang="en-US" altLang="zh-TW" noProof="0"/>
              <a:t>am</a:t>
            </a:r>
            <a:endParaRPr lang="en-US" noProof="0"/>
          </a:p>
        </p:txBody>
      </p:sp>
      <p:sp>
        <p:nvSpPr>
          <p:cNvPr id="15" name="Text Placeholder 14">
            <a:extLst>
              <a:ext uri="{FF2B5EF4-FFF2-40B4-BE49-F238E27FC236}">
                <a16:creationId xmlns:a16="http://schemas.microsoft.com/office/drawing/2014/main" id="{6B7FDF9B-C8DB-4506-B26F-3B7B70D36BB3}"/>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At the office, Omar uses Copilot in Teams to summarize some chat threads that occurred overnight and can quickly assess the situation and provide guidance to his team to address the issue.</a:t>
            </a:r>
          </a:p>
        </p:txBody>
      </p:sp>
      <p:sp>
        <p:nvSpPr>
          <p:cNvPr id="16" name="Text Placeholder 15">
            <a:extLst>
              <a:ext uri="{FF2B5EF4-FFF2-40B4-BE49-F238E27FC236}">
                <a16:creationId xmlns:a16="http://schemas.microsoft.com/office/drawing/2014/main" id="{0A04B9A8-D14E-711E-6164-22D324655783}"/>
              </a:ext>
            </a:extLst>
          </p:cNvPr>
          <p:cNvSpPr>
            <a:spLocks noGrp="1"/>
          </p:cNvSpPr>
          <p:nvPr>
            <p:ph type="body" sz="quarter" idx="24"/>
          </p:nvPr>
        </p:nvSpPr>
        <p:spPr/>
        <p:txBody>
          <a:bodyPr/>
          <a:lstStyle/>
          <a:p>
            <a:r>
              <a:rPr kumimoji="0" lang="en-US" sz="900" b="1" i="0" u="none" strike="noStrike" kern="0" cap="none" spc="0" normalizeH="0" baseline="0" noProof="0">
                <a:ln>
                  <a:noFill/>
                </a:ln>
                <a:solidFill>
                  <a:srgbClr val="1A1A1A"/>
                </a:solidFill>
                <a:effectLst/>
                <a:uLnTx/>
                <a:uFillTx/>
                <a:latin typeface="Segoe UI"/>
                <a:ea typeface="+mn-ea"/>
                <a:cs typeface="+mn-cs"/>
              </a:rPr>
              <a:t>Summarize this thread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include the key issues and suggestions for resolution along with who had the suggestions. </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altLang="zh-TW" noProof="0"/>
              <a:t>10:00</a:t>
            </a:r>
            <a:r>
              <a:rPr lang="zh-TW" altLang="en-US" noProof="0"/>
              <a:t> </a:t>
            </a:r>
            <a:r>
              <a:rPr lang="en-US" altLang="zh-TW" noProof="0"/>
              <a:t>am</a:t>
            </a:r>
            <a:endParaRPr lang="en-US" noProof="0"/>
          </a:p>
        </p:txBody>
      </p:sp>
      <p:sp>
        <p:nvSpPr>
          <p:cNvPr id="17" name="Text Placeholder 16">
            <a:extLst>
              <a:ext uri="{FF2B5EF4-FFF2-40B4-BE49-F238E27FC236}">
                <a16:creationId xmlns:a16="http://schemas.microsoft.com/office/drawing/2014/main" id="{8DB9BAD0-4BE4-D77B-AA8C-9A315FA56F90}"/>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Omar asks Copilot in Word to summarize the organization’s new compliance handbook to ensure it has the key points. He then commands Copilot to fill in the missing sections.</a:t>
            </a:r>
          </a:p>
        </p:txBody>
      </p:sp>
      <p:sp>
        <p:nvSpPr>
          <p:cNvPr id="18" name="Text Placeholder 17">
            <a:extLst>
              <a:ext uri="{FF2B5EF4-FFF2-40B4-BE49-F238E27FC236}">
                <a16:creationId xmlns:a16="http://schemas.microsoft.com/office/drawing/2014/main" id="{50C9BC2D-13D7-D243-BC9A-089C3C5FC7B9}"/>
              </a:ext>
            </a:extLst>
          </p:cNvPr>
          <p:cNvSpPr>
            <a:spLocks noGrp="1"/>
          </p:cNvSpPr>
          <p:nvPr>
            <p:ph type="body" sz="quarter" idx="27"/>
          </p:nvPr>
        </p:nvSpPr>
        <p:spPr/>
        <p:txBody>
          <a:bodyPr/>
          <a:lstStyle/>
          <a:p>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Summarize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the</a:t>
            </a:r>
            <a:r>
              <a:rPr kumimoji="0" lang="en-US" sz="900" b="0" i="0" strike="noStrike" kern="1200" cap="none" spc="0" normalizeH="0" baseline="0" noProof="0">
                <a:ln w="3175">
                  <a:noFill/>
                </a:ln>
                <a:effectLst/>
                <a:uLnTx/>
                <a:uFillTx/>
                <a:latin typeface="Segoe UI"/>
                <a:ea typeface="+mn-ea"/>
                <a:cs typeface="Segoe UI" pitchFamily="34" charset="0"/>
              </a:rPr>
              <a:t> [Contoso Compliance Handbook]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in about four paragraphs for an executive and provide a list of key points.</a:t>
            </a:r>
            <a:endPar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altLang="zh-TW" noProof="0"/>
              <a:t>4:00</a:t>
            </a:r>
            <a:r>
              <a:rPr lang="zh-TW" altLang="en-US" noProof="0"/>
              <a:t> </a:t>
            </a:r>
            <a:r>
              <a:rPr lang="en-US" altLang="zh-TW" noProof="0"/>
              <a:t>pm</a:t>
            </a:r>
            <a:endParaRPr lang="en-US" noProof="0"/>
          </a:p>
        </p:txBody>
      </p:sp>
      <p:sp>
        <p:nvSpPr>
          <p:cNvPr id="19" name="Text Placeholder 18">
            <a:extLst>
              <a:ext uri="{FF2B5EF4-FFF2-40B4-BE49-F238E27FC236}">
                <a16:creationId xmlns:a16="http://schemas.microsoft.com/office/drawing/2014/main" id="{30624E57-AAFC-4599-C3BC-69850AD1BE55}"/>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Omar has missed a few calls and emails.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He prompts Copilot</a:t>
            </a:r>
            <a:r>
              <a:rPr kumimoji="0" lang="en-US" sz="900" b="0" i="0" u="none" strike="noStrike" kern="1200" cap="none" spc="0" normalizeH="0" baseline="30000" noProof="0">
                <a:ln>
                  <a:noFill/>
                </a:ln>
                <a:solidFill>
                  <a:srgbClr val="1A1A1A"/>
                </a:solidFill>
                <a:effectLst/>
                <a:uLnTx/>
                <a:uFillTx/>
                <a:latin typeface="Segoe UI"/>
                <a:ea typeface="Segoe UI" pitchFamily="34" charset="0"/>
                <a:cs typeface="Segoe UI" pitchFamily="34" charset="0"/>
              </a:rPr>
              <a:t>1</a:t>
            </a:r>
            <a:r>
              <a:rPr kumimoji="0" lang="en-US" sz="900" b="0" i="0" u="none" strike="noStrike" kern="0" cap="none" spc="0" normalizeH="0" baseline="0" noProof="0">
                <a:ln>
                  <a:noFill/>
                </a:ln>
                <a:solidFill>
                  <a:srgbClr val="1A1A1A"/>
                </a:solidFill>
                <a:effectLst/>
                <a:uLnTx/>
                <a:uFillTx/>
                <a:latin typeface="Segoe UI"/>
                <a:cs typeface="Segoe UI" pitchFamily="34" charset="0"/>
              </a:rPr>
              <a:t> to summarize recent email threads and calls, and then uses Copilot in Outlook to draft email responses. </a:t>
            </a:r>
          </a:p>
        </p:txBody>
      </p:sp>
      <p:sp>
        <p:nvSpPr>
          <p:cNvPr id="20" name="Text Placeholder 19">
            <a:extLst>
              <a:ext uri="{FF2B5EF4-FFF2-40B4-BE49-F238E27FC236}">
                <a16:creationId xmlns:a16="http://schemas.microsoft.com/office/drawing/2014/main" id="{800ED94A-C4FD-80F1-21F0-0F7133FCC2B1}"/>
              </a:ext>
            </a:extLst>
          </p:cNvPr>
          <p:cNvSpPr>
            <a:spLocks noGrp="1"/>
          </p:cNvSpPr>
          <p:nvPr>
            <p:ph type="body" sz="quarter" idx="30"/>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Summarize this thread.</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altLang="zh-TW" noProof="0"/>
              <a:t>2:00</a:t>
            </a:r>
            <a:r>
              <a:rPr lang="zh-TW" altLang="en-US" noProof="0"/>
              <a:t> </a:t>
            </a:r>
            <a:r>
              <a:rPr lang="en-US" altLang="zh-TW" noProof="0"/>
              <a:t>pm</a:t>
            </a:r>
            <a:endParaRPr lang="en-US" noProof="0"/>
          </a:p>
        </p:txBody>
      </p:sp>
      <p:sp>
        <p:nvSpPr>
          <p:cNvPr id="21" name="Text Placeholder 20">
            <a:extLst>
              <a:ext uri="{FF2B5EF4-FFF2-40B4-BE49-F238E27FC236}">
                <a16:creationId xmlns:a16="http://schemas.microsoft.com/office/drawing/2014/main" id="{E0BEBCF5-E82A-C47C-647D-E093B0D53BB8}"/>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Omar commands Copilot in PowerPoint to add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a slide to his presentation that can be used to explain the team’s initiatives. </a:t>
            </a:r>
          </a:p>
        </p:txBody>
      </p:sp>
      <p:sp>
        <p:nvSpPr>
          <p:cNvPr id="22" name="Text Placeholder 21">
            <a:extLst>
              <a:ext uri="{FF2B5EF4-FFF2-40B4-BE49-F238E27FC236}">
                <a16:creationId xmlns:a16="http://schemas.microsoft.com/office/drawing/2014/main" id="{9022423B-CCD9-112D-9999-53EC7A2412D1}"/>
              </a:ext>
            </a:extLst>
          </p:cNvPr>
          <p:cNvSpPr>
            <a:spLocks noGrp="1"/>
          </p:cNvSpPr>
          <p:nvPr>
            <p:ph type="body" sz="quarter" idx="33"/>
          </p:nvPr>
        </p:nvSpPr>
        <p:spPr/>
        <p:txBody>
          <a:bodyPr/>
          <a:lstStyle/>
          <a:p>
            <a:r>
              <a:rPr kumimoji="0" lang="en-US" sz="900" b="1" i="0" u="none" strike="noStrike" kern="1200" cap="none" spc="0" normalizeH="0" baseline="0" noProof="0">
                <a:ln>
                  <a:noFill/>
                </a:ln>
                <a:solidFill>
                  <a:srgbClr val="000000"/>
                </a:solidFill>
                <a:effectLst/>
                <a:uLnTx/>
                <a:uFillTx/>
                <a:latin typeface="Segoe UI"/>
                <a:ea typeface="+mn-ea"/>
                <a:cs typeface="+mn-cs"/>
              </a:rPr>
              <a:t>Add a slide about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potential HR initiatives.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altLang="zh-TW" noProof="0"/>
              <a:t>1:00</a:t>
            </a:r>
            <a:r>
              <a:rPr lang="zh-TW" altLang="en-US" noProof="0"/>
              <a:t> </a:t>
            </a:r>
            <a:r>
              <a:rPr lang="en-US" altLang="zh-TW" noProof="0"/>
              <a:t>pm</a:t>
            </a:r>
            <a:endParaRPr lang="en-US" noProof="0"/>
          </a:p>
        </p:txBody>
      </p:sp>
      <p:sp>
        <p:nvSpPr>
          <p:cNvPr id="34" name="Text Placeholder 33">
            <a:extLst>
              <a:ext uri="{FF2B5EF4-FFF2-40B4-BE49-F238E27FC236}">
                <a16:creationId xmlns:a16="http://schemas.microsoft.com/office/drawing/2014/main" id="{358E37FC-1409-B1E7-BAB4-7C8C92784E2D}"/>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a:rPr>
              <a:t>Omar prompts Copilot</a:t>
            </a:r>
            <a:r>
              <a:rPr kumimoji="0" lang="en-US" sz="900" b="0" i="0" u="none" strike="noStrike" kern="1200" cap="none" spc="0" normalizeH="0" baseline="30000" noProof="0">
                <a:ln>
                  <a:noFill/>
                </a:ln>
                <a:solidFill>
                  <a:srgbClr val="1A1A1A"/>
                </a:solidFill>
                <a:effectLst/>
                <a:uLnTx/>
                <a:uFillTx/>
                <a:latin typeface="Segoe UI"/>
                <a:ea typeface="Segoe UI" pitchFamily="34" charset="0"/>
                <a:cs typeface="Segoe UI" pitchFamily="34" charset="0"/>
              </a:rPr>
              <a:t>1</a:t>
            </a:r>
            <a:r>
              <a:rPr kumimoji="0" lang="en-US" sz="900" b="0" i="0" u="none" strike="noStrike" kern="0" cap="none" spc="0" normalizeH="0" baseline="0" noProof="0">
                <a:ln>
                  <a:noFill/>
                </a:ln>
                <a:solidFill>
                  <a:srgbClr val="1A1A1A"/>
                </a:solidFill>
                <a:effectLst/>
                <a:uLnTx/>
                <a:uFillTx/>
                <a:latin typeface="Segoe UI"/>
                <a:cs typeface="Segoe UI"/>
              </a:rPr>
              <a:t> for details about open headcount, using a plugin built in Copilot Studio to pull in HR system data. </a:t>
            </a:r>
          </a:p>
        </p:txBody>
      </p:sp>
      <p:sp>
        <p:nvSpPr>
          <p:cNvPr id="35" name="Text Placeholder 34">
            <a:extLst>
              <a:ext uri="{FF2B5EF4-FFF2-40B4-BE49-F238E27FC236}">
                <a16:creationId xmlns:a16="http://schemas.microsoft.com/office/drawing/2014/main" id="{0C83D594-D6F3-97D3-523A-F478C72326A0}"/>
              </a:ext>
            </a:extLst>
          </p:cNvPr>
          <p:cNvSpPr>
            <a:spLocks noGrp="1"/>
          </p:cNvSpPr>
          <p:nvPr>
            <p:ph type="body" sz="quarter" idx="36"/>
          </p:nvPr>
        </p:nvSpPr>
        <p:spPr/>
        <p:txBody>
          <a:bodyPr/>
          <a:lstStyle/>
          <a:p>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Add a column that averages the </a:t>
            </a:r>
            <a:b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b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other columns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for each month.</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Omar</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leads HR for a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regional bank</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pic>
        <p:nvPicPr>
          <p:cNvPr id="2" name="Picture 1" descr="A person looking away from the camera&#10;&#10;Description automatically generated">
            <a:extLst>
              <a:ext uri="{FF2B5EF4-FFF2-40B4-BE49-F238E27FC236}">
                <a16:creationId xmlns:a16="http://schemas.microsoft.com/office/drawing/2014/main" id="{A3F95C77-D40F-CD2C-B10B-687A152F7F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21"/>
          <a:stretch/>
        </p:blipFill>
        <p:spPr>
          <a:xfrm>
            <a:off x="9677167" y="2660575"/>
            <a:ext cx="2549309" cy="4183986"/>
          </a:xfrm>
          <a:prstGeom prst="rect">
            <a:avLst/>
          </a:prstGeom>
        </p:spPr>
      </p:pic>
      <p:grpSp>
        <p:nvGrpSpPr>
          <p:cNvPr id="101" name="Group 100">
            <a:extLst>
              <a:ext uri="{FF2B5EF4-FFF2-40B4-BE49-F238E27FC236}">
                <a16:creationId xmlns:a16="http://schemas.microsoft.com/office/drawing/2014/main" id="{724B8559-3952-F9DB-21D5-11E44BA0A750}"/>
              </a:ext>
            </a:extLst>
          </p:cNvPr>
          <p:cNvGrpSpPr/>
          <p:nvPr/>
        </p:nvGrpSpPr>
        <p:grpSpPr>
          <a:xfrm>
            <a:off x="812633" y="2721252"/>
            <a:ext cx="2351135" cy="360000"/>
            <a:chOff x="588263" y="1217924"/>
            <a:chExt cx="2351135" cy="360000"/>
          </a:xfrm>
        </p:grpSpPr>
        <p:pic>
          <p:nvPicPr>
            <p:cNvPr id="102" name="Picture 101" descr="Zip Co logo SVG free download, id: 101874 - Brandlogos.net">
              <a:hlinkClick r:id="rId5"/>
              <a:extLst>
                <a:ext uri="{FF2B5EF4-FFF2-40B4-BE49-F238E27FC236}">
                  <a16:creationId xmlns:a16="http://schemas.microsoft.com/office/drawing/2014/main" id="{B737510B-21AD-D579-DDEA-8F4DAE959BA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03" name="TextBox 102">
              <a:extLst>
                <a:ext uri="{FF2B5EF4-FFF2-40B4-BE49-F238E27FC236}">
                  <a16:creationId xmlns:a16="http://schemas.microsoft.com/office/drawing/2014/main" id="{1844E23A-DA12-AB1F-F19E-D8CF710A505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04" name="Group 103">
            <a:extLst>
              <a:ext uri="{FF2B5EF4-FFF2-40B4-BE49-F238E27FC236}">
                <a16:creationId xmlns:a16="http://schemas.microsoft.com/office/drawing/2014/main" id="{5C69811A-26D0-DE75-7194-87324F93F37F}"/>
              </a:ext>
            </a:extLst>
          </p:cNvPr>
          <p:cNvGrpSpPr/>
          <p:nvPr/>
        </p:nvGrpSpPr>
        <p:grpSpPr>
          <a:xfrm>
            <a:off x="7198028" y="2721252"/>
            <a:ext cx="2351135" cy="360000"/>
            <a:chOff x="588263" y="2657420"/>
            <a:chExt cx="2351135" cy="360000"/>
          </a:xfrm>
        </p:grpSpPr>
        <p:pic>
          <p:nvPicPr>
            <p:cNvPr id="105" name="Picture 104">
              <a:extLst>
                <a:ext uri="{FF2B5EF4-FFF2-40B4-BE49-F238E27FC236}">
                  <a16:creationId xmlns:a16="http://schemas.microsoft.com/office/drawing/2014/main" id="{EC8ABC42-9A8C-5E72-8FB4-83FCD79B5C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39C4EFFA-5C64-8164-7150-FD8EF9D6F5FB}"/>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07" name="Group 106">
            <a:extLst>
              <a:ext uri="{FF2B5EF4-FFF2-40B4-BE49-F238E27FC236}">
                <a16:creationId xmlns:a16="http://schemas.microsoft.com/office/drawing/2014/main" id="{31827B2C-4FC0-4E55-979F-373BEC60CE47}"/>
              </a:ext>
            </a:extLst>
          </p:cNvPr>
          <p:cNvGrpSpPr/>
          <p:nvPr/>
        </p:nvGrpSpPr>
        <p:grpSpPr>
          <a:xfrm>
            <a:off x="3947719" y="2721252"/>
            <a:ext cx="2351135" cy="360000"/>
            <a:chOff x="588263" y="3617084"/>
            <a:chExt cx="2351135" cy="360000"/>
          </a:xfrm>
        </p:grpSpPr>
        <p:pic>
          <p:nvPicPr>
            <p:cNvPr id="108" name="Picture 107">
              <a:extLst>
                <a:ext uri="{FF2B5EF4-FFF2-40B4-BE49-F238E27FC236}">
                  <a16:creationId xmlns:a16="http://schemas.microsoft.com/office/drawing/2014/main" id="{B7FCAA56-03B1-F508-4079-7184259398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77C4C4E7-39CB-2F29-C49F-97441BCF98F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60A96431-0DD7-C434-91ED-20F896652A76}"/>
              </a:ext>
            </a:extLst>
          </p:cNvPr>
          <p:cNvGrpSpPr/>
          <p:nvPr/>
        </p:nvGrpSpPr>
        <p:grpSpPr>
          <a:xfrm>
            <a:off x="3947719" y="5156688"/>
            <a:ext cx="2351135" cy="360000"/>
            <a:chOff x="588263" y="2177588"/>
            <a:chExt cx="2351135" cy="360000"/>
          </a:xfrm>
        </p:grpSpPr>
        <p:pic>
          <p:nvPicPr>
            <p:cNvPr id="111" name="Picture 110">
              <a:extLst>
                <a:ext uri="{FF2B5EF4-FFF2-40B4-BE49-F238E27FC236}">
                  <a16:creationId xmlns:a16="http://schemas.microsoft.com/office/drawing/2014/main" id="{72CDC397-80E9-E776-B96B-B82FC2ED18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C13E6036-B45A-8E3B-A0A0-96C72CD2E3F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28C1E505-912D-E452-CDE1-6F71A387A5B3}"/>
              </a:ext>
            </a:extLst>
          </p:cNvPr>
          <p:cNvGrpSpPr/>
          <p:nvPr/>
        </p:nvGrpSpPr>
        <p:grpSpPr>
          <a:xfrm>
            <a:off x="7198028" y="5156688"/>
            <a:ext cx="2351135" cy="360000"/>
            <a:chOff x="588263" y="1217924"/>
            <a:chExt cx="2351135" cy="360000"/>
          </a:xfrm>
        </p:grpSpPr>
        <p:pic>
          <p:nvPicPr>
            <p:cNvPr id="114" name="Picture 113" descr="Zip Co logo SVG free download, id: 101874 - Brandlogos.net">
              <a:hlinkClick r:id="rId5"/>
              <a:extLst>
                <a:ext uri="{FF2B5EF4-FFF2-40B4-BE49-F238E27FC236}">
                  <a16:creationId xmlns:a16="http://schemas.microsoft.com/office/drawing/2014/main" id="{82DC6DBD-294A-FE93-E27A-8FE16C7E164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9E40D6B0-F0AE-5BAF-F9EA-F202344489E2}"/>
                </a:ext>
                <a:ext uri="{C183D7F6-B498-43B3-948B-1728B52AA6E4}">
                  <adec:decorative xmlns:adec="http://schemas.microsoft.com/office/drawing/2017/decorative" val="0"/>
                </a:ext>
              </a:extLst>
            </p:cNvPr>
            <p:cNvSpPr txBox="1"/>
            <p:nvPr/>
          </p:nvSpPr>
          <p:spPr>
            <a:xfrm>
              <a:off x="1047214" y="1244036"/>
              <a:ext cx="1892184"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Studio</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p:txBody>
        </p:sp>
      </p:grpSp>
      <p:grpSp>
        <p:nvGrpSpPr>
          <p:cNvPr id="116" name="Group 115">
            <a:extLst>
              <a:ext uri="{FF2B5EF4-FFF2-40B4-BE49-F238E27FC236}">
                <a16:creationId xmlns:a16="http://schemas.microsoft.com/office/drawing/2014/main" id="{03B7E01A-7A46-6902-74AB-7CEF912274A1}"/>
              </a:ext>
            </a:extLst>
          </p:cNvPr>
          <p:cNvGrpSpPr/>
          <p:nvPr/>
        </p:nvGrpSpPr>
        <p:grpSpPr>
          <a:xfrm>
            <a:off x="812633" y="5156688"/>
            <a:ext cx="1132959" cy="360000"/>
            <a:chOff x="588263" y="1217924"/>
            <a:chExt cx="1132959" cy="360000"/>
          </a:xfrm>
        </p:grpSpPr>
        <p:pic>
          <p:nvPicPr>
            <p:cNvPr id="117" name="Picture 116" descr="Zip Co logo SVG free download, id: 101874 - Brandlogos.net">
              <a:hlinkClick r:id="rId5"/>
              <a:extLst>
                <a:ext uri="{FF2B5EF4-FFF2-40B4-BE49-F238E27FC236}">
                  <a16:creationId xmlns:a16="http://schemas.microsoft.com/office/drawing/2014/main" id="{D7B76D41-002A-0E7A-9BDF-564ACC46AD5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8" name="TextBox 117">
              <a:extLst>
                <a:ext uri="{FF2B5EF4-FFF2-40B4-BE49-F238E27FC236}">
                  <a16:creationId xmlns:a16="http://schemas.microsoft.com/office/drawing/2014/main" id="{C0B4DB3C-12E4-5638-B81E-734BD1CAC4DE}"/>
                </a:ext>
                <a:ext uri="{C183D7F6-B498-43B3-948B-1728B52AA6E4}">
                  <adec:decorative xmlns:adec="http://schemas.microsoft.com/office/drawing/2017/decorative" val="0"/>
                </a:ext>
              </a:extLst>
            </p:cNvPr>
            <p:cNvSpPr txBox="1"/>
            <p:nvPr/>
          </p:nvSpPr>
          <p:spPr>
            <a:xfrm>
              <a:off x="1047214" y="1320980"/>
              <a:ext cx="674008" cy="15388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a:t>
              </a:r>
            </a:p>
          </p:txBody>
        </p:sp>
      </p:grpSp>
      <p:grpSp>
        <p:nvGrpSpPr>
          <p:cNvPr id="119" name="Group 118">
            <a:extLst>
              <a:ext uri="{FF2B5EF4-FFF2-40B4-BE49-F238E27FC236}">
                <a16:creationId xmlns:a16="http://schemas.microsoft.com/office/drawing/2014/main" id="{02EB798B-C7DB-9FCF-0601-3FE1413DD3C5}"/>
              </a:ext>
            </a:extLst>
          </p:cNvPr>
          <p:cNvGrpSpPr/>
          <p:nvPr/>
        </p:nvGrpSpPr>
        <p:grpSpPr>
          <a:xfrm>
            <a:off x="1783055" y="5156688"/>
            <a:ext cx="1115951" cy="360000"/>
            <a:chOff x="588263" y="1697756"/>
            <a:chExt cx="1115951" cy="360000"/>
          </a:xfrm>
        </p:grpSpPr>
        <p:pic>
          <p:nvPicPr>
            <p:cNvPr id="120" name="Picture 119">
              <a:extLst>
                <a:ext uri="{FF2B5EF4-FFF2-40B4-BE49-F238E27FC236}">
                  <a16:creationId xmlns:a16="http://schemas.microsoft.com/office/drawing/2014/main" id="{81F53960-2C48-8BC3-73F0-B83D165DD9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5FCFC23E-4E37-6F6E-B5BD-3EDB69B14969}"/>
                </a:ext>
                <a:ext uri="{C183D7F6-B498-43B3-948B-1728B52AA6E4}">
                  <adec:decorative xmlns:adec="http://schemas.microsoft.com/office/drawing/2017/decorative" val="0"/>
                </a:ext>
              </a:extLst>
            </p:cNvPr>
            <p:cNvSpPr txBox="1"/>
            <p:nvPr/>
          </p:nvSpPr>
          <p:spPr>
            <a:xfrm>
              <a:off x="1047214" y="1723868"/>
              <a:ext cx="657000"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8" name="Text Placeholder 185">
            <a:extLst>
              <a:ext uri="{FF2B5EF4-FFF2-40B4-BE49-F238E27FC236}">
                <a16:creationId xmlns:a16="http://schemas.microsoft.com/office/drawing/2014/main" id="{B3BCBBAB-BD08-82D5-2353-956DAF133E33}"/>
              </a:ext>
            </a:extLst>
          </p:cNvPr>
          <p:cNvSpPr>
            <a:spLocks noGrp="1"/>
          </p:cNvSpPr>
          <p:nvPr>
            <p:ph type="body" sz="quarter" idx="17"/>
          </p:nvPr>
        </p:nvSpPr>
        <p:spPr>
          <a:xfrm>
            <a:off x="6519107" y="521099"/>
            <a:ext cx="3599821" cy="169277"/>
          </a:xfrm>
        </p:spPr>
        <p:txBody>
          <a:bodyPr/>
          <a:lstStyle/>
          <a:p>
            <a:r>
              <a:rPr lang="en-US"/>
              <a:t>Copilot for Microsoft 365 </a:t>
            </a:r>
            <a:r>
              <a:rPr lang="en-US" sz="900" i="1"/>
              <a:t>(with Copilot Studio plug-ins)</a:t>
            </a:r>
            <a:endParaRPr lang="en-US" sz="900" i="1" noProof="0"/>
          </a:p>
        </p:txBody>
      </p:sp>
      <p:sp>
        <p:nvSpPr>
          <p:cNvPr id="9" name="Text Placeholder 198">
            <a:extLst>
              <a:ext uri="{FF2B5EF4-FFF2-40B4-BE49-F238E27FC236}">
                <a16:creationId xmlns:a16="http://schemas.microsoft.com/office/drawing/2014/main" id="{37BE195B-7048-1567-ADE4-C70BED0341C9}"/>
              </a:ext>
            </a:extLst>
          </p:cNvPr>
          <p:cNvSpPr txBox="1">
            <a:spLocks/>
          </p:cNvSpPr>
          <p:nvPr/>
        </p:nvSpPr>
        <p:spPr>
          <a:xfrm>
            <a:off x="10430234" y="521099"/>
            <a:ext cx="1456966" cy="175614"/>
          </a:xfrm>
          <a:prstGeom prst="roundRect">
            <a:avLst>
              <a:gd name="adj" fmla="val 10035"/>
            </a:avLst>
          </a:prstGeom>
        </p:spPr>
        <p:txBody>
          <a:bodyPr vert="horz" wrap="square" lIns="0" tIns="0" rIns="0" bIns="0" rtlCol="0">
            <a:spAutoFit/>
          </a:bodyPr>
          <a:lstStyle>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i="0" spc="-20" baseline="0">
                <a:solidFill>
                  <a:srgbClr val="0078D4"/>
                </a:solidFill>
                <a:latin typeface="Segoe UI Semibold" panose="020B0502040204020203" pitchFamily="34" charset="0"/>
                <a:cs typeface="Segoe UI Semibold" panose="020B0502040204020203" pitchFamily="34" charset="0"/>
              </a:defRPr>
            </a:lvl1pPr>
            <a:lvl2pPr marL="228600" marR="0" indent="0" algn="r" defTabSz="932742" fontAlgn="auto">
              <a:lnSpc>
                <a:spcPct val="100000"/>
              </a:lnSpc>
              <a:spcBef>
                <a:spcPts val="0"/>
              </a:spcBef>
              <a:spcAft>
                <a:spcPts val="0"/>
              </a:spcAft>
              <a:buClrTx/>
              <a:buSzPct val="90000"/>
              <a:buFont typeface="Wingdings" panose="05000000000000000000" pitchFamily="2" charset="2"/>
              <a:buNone/>
              <a:tabLst/>
              <a:defRPr sz="1100" spc="-20" baseline="0">
                <a:solidFill>
                  <a:srgbClr val="B1B3B3"/>
                </a:solidFill>
              </a:defRPr>
            </a:lvl2pPr>
            <a:lvl3pPr marL="657225" marR="0" indent="-200025" algn="r"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algn="r"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1100" b="1" i="0" u="none" strike="noStrike" kern="1200" cap="none" spc="-20" normalizeH="0" baseline="0" noProof="0">
                <a:ln>
                  <a:noFill/>
                </a:ln>
                <a:solidFill>
                  <a:srgbClr val="0078D4"/>
                </a:solidFill>
                <a:effectLst/>
                <a:uLnTx/>
                <a:uFillTx/>
                <a:latin typeface="Segoe UI Semibold" panose="020B0502040204020203" pitchFamily="34" charset="0"/>
                <a:ea typeface="+mn-ea"/>
                <a:cs typeface="Segoe UI Semibold" panose="020B0502040204020203" pitchFamily="34" charset="0"/>
              </a:rPr>
              <a:t>Customize</a:t>
            </a:r>
          </a:p>
        </p:txBody>
      </p:sp>
      <p:sp>
        <p:nvSpPr>
          <p:cNvPr id="10" name="Text Placeholder 10">
            <a:extLst>
              <a:ext uri="{FF2B5EF4-FFF2-40B4-BE49-F238E27FC236}">
                <a16:creationId xmlns:a16="http://schemas.microsoft.com/office/drawing/2014/main" id="{CF47B74E-B84E-5DD3-B994-E303A9DDFFDE}"/>
              </a:ext>
            </a:extLst>
          </p:cNvPr>
          <p:cNvSpPr txBox="1">
            <a:spLocks/>
          </p:cNvSpPr>
          <p:nvPr/>
        </p:nvSpPr>
        <p:spPr>
          <a:xfrm>
            <a:off x="11417128"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00" b="0" i="0" u="none" strike="noStrike" kern="1200" cap="none" spc="0" normalizeH="0" baseline="0" noProof="0">
                <a:ln>
                  <a:noFill/>
                </a:ln>
                <a:noFill/>
                <a:effectLst/>
                <a:uLnTx/>
                <a:uFillTx/>
                <a:latin typeface="Segoe UI"/>
                <a:ea typeface="+mn-ea"/>
                <a:cs typeface="Segoe UI" panose="020B0502040204020203" pitchFamily="34" charset="0"/>
              </a:rPr>
              <a:t>a</a:t>
            </a:r>
          </a:p>
        </p:txBody>
      </p:sp>
      <p:sp>
        <p:nvSpPr>
          <p:cNvPr id="11" name="Text Placeholder 10">
            <a:extLst>
              <a:ext uri="{FF2B5EF4-FFF2-40B4-BE49-F238E27FC236}">
                <a16:creationId xmlns:a16="http://schemas.microsoft.com/office/drawing/2014/main" id="{74F74783-750B-E353-9E32-6A330F9407D2}"/>
              </a:ext>
            </a:extLst>
          </p:cNvPr>
          <p:cNvSpPr txBox="1">
            <a:spLocks/>
          </p:cNvSpPr>
          <p:nvPr/>
        </p:nvSpPr>
        <p:spPr>
          <a:xfrm>
            <a:off x="11588664"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00" b="0" i="0" u="none" strike="noStrike" kern="1200" cap="none" spc="0" normalizeH="0" baseline="0" noProof="0">
                <a:ln>
                  <a:noFill/>
                </a:ln>
                <a:noFill/>
                <a:effectLst/>
                <a:uLnTx/>
                <a:uFillTx/>
                <a:latin typeface="Segoe UI"/>
                <a:ea typeface="+mn-ea"/>
                <a:cs typeface="Segoe UI" panose="020B0502040204020203" pitchFamily="34" charset="0"/>
              </a:rPr>
              <a:t>a</a:t>
            </a:r>
          </a:p>
        </p:txBody>
      </p:sp>
      <p:sp>
        <p:nvSpPr>
          <p:cNvPr id="24" name="Text Placeholder 10">
            <a:extLst>
              <a:ext uri="{FF2B5EF4-FFF2-40B4-BE49-F238E27FC236}">
                <a16:creationId xmlns:a16="http://schemas.microsoft.com/office/drawing/2014/main" id="{1A31B14A-63AB-528F-EF65-F50CF0D45B6F}"/>
              </a:ext>
            </a:extLst>
          </p:cNvPr>
          <p:cNvSpPr txBox="1">
            <a:spLocks/>
          </p:cNvSpPr>
          <p:nvPr/>
        </p:nvSpPr>
        <p:spPr>
          <a:xfrm>
            <a:off x="11760200" y="357645"/>
            <a:ext cx="127000" cy="125999"/>
          </a:xfrm>
          <a:prstGeom prst="ellipse">
            <a:avLst/>
          </a:prstGeom>
          <a:solidFill>
            <a:srgbClr val="B1B3B3"/>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kumimoji="0" lang="en-US" sz="100" b="0" i="0" u="none" strike="noStrike" kern="1200" cap="none" spc="0" normalizeH="0" baseline="0" noProof="0">
                <a:ln>
                  <a:noFill/>
                </a:ln>
                <a:noFill/>
                <a:effectLst/>
                <a:uLnTx/>
                <a:uFillTx/>
                <a:latin typeface="Segoe UI"/>
                <a:ea typeface="+mn-ea"/>
                <a:cs typeface="Segoe UI" panose="020B0502040204020203" pitchFamily="34" charset="0"/>
              </a:rPr>
              <a:t>a</a:t>
            </a:r>
          </a:p>
        </p:txBody>
      </p:sp>
      <p:sp>
        <p:nvSpPr>
          <p:cNvPr id="25" name="Rectangle: Rounded Corners 6">
            <a:extLst>
              <a:ext uri="{FF2B5EF4-FFF2-40B4-BE49-F238E27FC236}">
                <a16:creationId xmlns:a16="http://schemas.microsoft.com/office/drawing/2014/main" id="{7B50B4DA-00CB-56FE-9E15-38286783639A}"/>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6" name="Group 25">
            <a:extLst>
              <a:ext uri="{FF2B5EF4-FFF2-40B4-BE49-F238E27FC236}">
                <a16:creationId xmlns:a16="http://schemas.microsoft.com/office/drawing/2014/main" id="{B0D8DC72-D974-FDF1-126F-9E1847DE1435}"/>
              </a:ext>
            </a:extLst>
          </p:cNvPr>
          <p:cNvGrpSpPr/>
          <p:nvPr/>
        </p:nvGrpSpPr>
        <p:grpSpPr>
          <a:xfrm>
            <a:off x="1286540" y="1134767"/>
            <a:ext cx="1571031" cy="216000"/>
            <a:chOff x="1372194" y="969899"/>
            <a:chExt cx="1571031" cy="216000"/>
          </a:xfrm>
        </p:grpSpPr>
        <p:sp>
          <p:nvSpPr>
            <p:cNvPr id="27" name="Rectangle: Rounded Corners 6">
              <a:extLst>
                <a:ext uri="{FF2B5EF4-FFF2-40B4-BE49-F238E27FC236}">
                  <a16:creationId xmlns:a16="http://schemas.microsoft.com/office/drawing/2014/main" id="{439F3E3C-57C2-6129-1CF0-B0A7A96BD1EA}"/>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28" name="Graphic 27">
              <a:extLst>
                <a:ext uri="{FF2B5EF4-FFF2-40B4-BE49-F238E27FC236}">
                  <a16:creationId xmlns:a16="http://schemas.microsoft.com/office/drawing/2014/main" id="{55109911-8A28-ACED-9308-FE4BB65CFE1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9" name="Group 28">
            <a:extLst>
              <a:ext uri="{FF2B5EF4-FFF2-40B4-BE49-F238E27FC236}">
                <a16:creationId xmlns:a16="http://schemas.microsoft.com/office/drawing/2014/main" id="{5E8A4672-4410-94AD-18E4-E7400D567558}"/>
              </a:ext>
            </a:extLst>
          </p:cNvPr>
          <p:cNvGrpSpPr/>
          <p:nvPr/>
        </p:nvGrpSpPr>
        <p:grpSpPr>
          <a:xfrm>
            <a:off x="5754503" y="1134767"/>
            <a:ext cx="2325078" cy="216000"/>
            <a:chOff x="6235579" y="969899"/>
            <a:chExt cx="2325078" cy="216000"/>
          </a:xfrm>
        </p:grpSpPr>
        <p:sp>
          <p:nvSpPr>
            <p:cNvPr id="30" name="Rectangle: Rounded Corners 6">
              <a:extLst>
                <a:ext uri="{FF2B5EF4-FFF2-40B4-BE49-F238E27FC236}">
                  <a16:creationId xmlns:a16="http://schemas.microsoft.com/office/drawing/2014/main" id="{7E8477A9-586E-3A91-16CE-2473A3890C14}"/>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Job satisfaction and output</a:t>
              </a:r>
            </a:p>
          </p:txBody>
        </p:sp>
        <p:pic>
          <p:nvPicPr>
            <p:cNvPr id="31" name="Graphic 30">
              <a:extLst>
                <a:ext uri="{FF2B5EF4-FFF2-40B4-BE49-F238E27FC236}">
                  <a16:creationId xmlns:a16="http://schemas.microsoft.com/office/drawing/2014/main" id="{4E7BA0BF-9A04-20E5-94D3-FF28E45489D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32" name="Group 31">
            <a:extLst>
              <a:ext uri="{FF2B5EF4-FFF2-40B4-BE49-F238E27FC236}">
                <a16:creationId xmlns:a16="http://schemas.microsoft.com/office/drawing/2014/main" id="{F83AFB9C-2B5E-0F2A-58EA-D5850BF2B34C}"/>
              </a:ext>
            </a:extLst>
          </p:cNvPr>
          <p:cNvGrpSpPr/>
          <p:nvPr/>
        </p:nvGrpSpPr>
        <p:grpSpPr>
          <a:xfrm>
            <a:off x="2908241" y="1134767"/>
            <a:ext cx="2795593" cy="216000"/>
            <a:chOff x="3133720" y="969899"/>
            <a:chExt cx="2795593" cy="216000"/>
          </a:xfrm>
        </p:grpSpPr>
        <p:sp>
          <p:nvSpPr>
            <p:cNvPr id="33" name="Rectangle: Rounded Corners 6">
              <a:extLst>
                <a:ext uri="{FF2B5EF4-FFF2-40B4-BE49-F238E27FC236}">
                  <a16:creationId xmlns:a16="http://schemas.microsoft.com/office/drawing/2014/main" id="{F0612079-0001-449A-86BE-E5F15188F1A5}"/>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Creative solutions</a:t>
              </a:r>
            </a:p>
          </p:txBody>
        </p:sp>
        <p:pic>
          <p:nvPicPr>
            <p:cNvPr id="36" name="Graphic 35">
              <a:extLst>
                <a:ext uri="{FF2B5EF4-FFF2-40B4-BE49-F238E27FC236}">
                  <a16:creationId xmlns:a16="http://schemas.microsoft.com/office/drawing/2014/main" id="{D025F017-4DCC-866F-576D-C46CE7E7DDBA}"/>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4" name="Graphic 2">
            <a:hlinkClick r:id="rId17"/>
            <a:extLst>
              <a:ext uri="{FF2B5EF4-FFF2-40B4-BE49-F238E27FC236}">
                <a16:creationId xmlns:a16="http://schemas.microsoft.com/office/drawing/2014/main" id="{13C998D7-A770-8F94-DE43-E0510B3DDFBF}"/>
              </a:ext>
            </a:extLst>
          </p:cNvPr>
          <p:cNvSpPr/>
          <p:nvPr/>
        </p:nvSpPr>
        <p:spPr>
          <a:xfrm>
            <a:off x="4127719" y="43042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976476738"/>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387</Words>
  <Application>Microsoft Office PowerPoint</Application>
  <PresentationFormat>Widescreen</PresentationFormat>
  <Paragraphs>39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Light 16x9</vt:lpstr>
      <vt:lpstr>A day in the life of a HR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HR Manager</dc:title>
  <dc:creator>Chad Christian (Unify Consulting LLC)</dc:creator>
  <cp:lastModifiedBy>Chad Christian (Unify Consulting LLC)</cp:lastModifiedBy>
  <cp:revision>3</cp:revision>
  <dcterms:created xsi:type="dcterms:W3CDTF">2024-06-06T00:10:45Z</dcterms:created>
  <dcterms:modified xsi:type="dcterms:W3CDTF">2024-06-06T22:44:10Z</dcterms:modified>
</cp:coreProperties>
</file>