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9" r:id="rId3"/>
    <p:sldId id="271" r:id="rId4"/>
    <p:sldId id="329" r:id="rId5"/>
    <p:sldId id="362" r:id="rId6"/>
    <p:sldId id="363" r:id="rId7"/>
    <p:sldId id="320" r:id="rId8"/>
    <p:sldId id="319" r:id="rId9"/>
    <p:sldId id="322" r:id="rId10"/>
    <p:sldId id="328" r:id="rId11"/>
    <p:sldId id="321" r:id="rId12"/>
    <p:sldId id="323" r:id="rId13"/>
    <p:sldId id="325" r:id="rId14"/>
    <p:sldId id="327" r:id="rId15"/>
    <p:sldId id="326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57" r:id="rId28"/>
    <p:sldId id="280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354" r:id="rId37"/>
    <p:sldId id="295" r:id="rId38"/>
    <p:sldId id="355" r:id="rId39"/>
    <p:sldId id="296" r:id="rId40"/>
    <p:sldId id="356" r:id="rId41"/>
    <p:sldId id="303" r:id="rId42"/>
    <p:sldId id="345" r:id="rId43"/>
    <p:sldId id="347" r:id="rId44"/>
    <p:sldId id="348" r:id="rId45"/>
    <p:sldId id="346" r:id="rId46"/>
    <p:sldId id="349" r:id="rId47"/>
    <p:sldId id="360" r:id="rId48"/>
    <p:sldId id="286" r:id="rId49"/>
    <p:sldId id="350" r:id="rId50"/>
    <p:sldId id="310" r:id="rId51"/>
    <p:sldId id="311" r:id="rId52"/>
    <p:sldId id="312" r:id="rId53"/>
    <p:sldId id="314" r:id="rId54"/>
    <p:sldId id="270" r:id="rId55"/>
    <p:sldId id="264" r:id="rId56"/>
    <p:sldId id="351" r:id="rId57"/>
    <p:sldId id="352" r:id="rId58"/>
    <p:sldId id="274" r:id="rId59"/>
    <p:sldId id="353" r:id="rId60"/>
    <p:sldId id="358" r:id="rId61"/>
    <p:sldId id="361" r:id="rId62"/>
    <p:sldId id="359" r:id="rId6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45B55-8413-4D20-8BF2-B9BA7CDEC8CD}" type="datetimeFigureOut">
              <a:rPr lang="ko-KR" altLang="en-US" smtClean="0"/>
              <a:pPr/>
              <a:t>6/29/12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1E76-DDEE-4CDD-9176-5E5A4AEB46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79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r>
              <a:rPr lang="en-US" baseline="0" dirty="0" smtClean="0"/>
              <a:t> for the introduction, [?]. My name is Cyrus Omar and I’m a graduate student in Computer Science at CMU. My collaborators YoungSeok, Thomas and Brad are also here at ICSE. We span a broad range of disciplines in the School of CS at CMU, and hopefully you’ll see the influences as I describe this generalization of code completion we’ve developed and started to evaluate, called Active Code Completion.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197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a number of systems have looked at different ways to draw from example repositories to offer particularly sophisticated completions. Many of you saw a great talk earlier in the conference by Nguyen at all, for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</a:t>
            </a:r>
            <a:r>
              <a:rPr lang="en-US" dirty="0" err="1" smtClean="0"/>
              <a:t>complet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</a:t>
            </a:r>
            <a:r>
              <a:rPr lang="en-US" dirty="0" err="1" smtClean="0"/>
              <a:t>complet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</a:t>
            </a:r>
            <a:r>
              <a:rPr lang="en-US" dirty="0" err="1" smtClean="0"/>
              <a:t>complet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</a:t>
            </a:r>
            <a:r>
              <a:rPr lang="en-US" dirty="0" err="1" smtClean="0"/>
              <a:t>complet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</a:t>
            </a:r>
            <a:r>
              <a:rPr lang="en-US" dirty="0" err="1" smtClean="0"/>
              <a:t>complet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you’ve used an editor like Eclipse, you’re probably familiar with code completion (called “content assist” in Eclipse). Most common form: you invoke a shortcut key and get a menu of contextually-relevant code snippets to select from.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474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 assist</a:t>
            </a:r>
            <a:r>
              <a:rPr lang="en-US" baseline="0" dirty="0" smtClean="0"/>
              <a:t> (Eclipse’s name for code completion) </a:t>
            </a:r>
            <a:r>
              <a:rPr lang="en-US" dirty="0" smtClean="0"/>
              <a:t>is among the</a:t>
            </a:r>
            <a:r>
              <a:rPr lang="en-US" baseline="0" dirty="0" smtClean="0"/>
              <a:t> most commonly executed commands in Eclipse, right up there with copy and paste and basic navigational commands.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97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many good reasons for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97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many good reasons for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97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many good reasons for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97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</a:t>
            </a:r>
            <a:r>
              <a:rPr lang="en-US" baseline="0" dirty="0" smtClean="0"/>
              <a:t> a code completion system, such as the one in Eclipse, can be characterized by the set of sources it queries to predict user intent. </a:t>
            </a:r>
            <a:r>
              <a:rPr lang="en-US" dirty="0" smtClean="0"/>
              <a:t>Eclipse,</a:t>
            </a:r>
            <a:r>
              <a:rPr lang="en-US" baseline="0" dirty="0" smtClean="0"/>
              <a:t> for example, queries internal representations of the language and API specifications for entities that are relevant to the code context.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have been a number of other code completion systems described in the literature.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instance, systems</a:t>
            </a:r>
            <a:r>
              <a:rPr lang="en-US" baseline="0" dirty="0" smtClean="0"/>
              <a:t> that rank order or reduce the size of the completions list based on usage statistics.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a number of systems have looked at different ways to draw from example repositories to offer particularly sophisticated completions. Many of you saw a great talk earlier in the conference by Nguyen at all, for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1E76-DDEE-4CDD-9176-5E5A4AEB469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50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ko-KR" altLang="en-US" smtClean="0"/>
              <a:t>마스터 부제목 스타일 편집</a:t>
            </a:r>
            <a:endParaRPr lang="en-US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E94FB-349B-48D0-90F2-E03FC3E5DE67}" type="datetime1">
              <a:rPr lang="ko-KR" altLang="en-US" smtClean="0"/>
              <a:pPr/>
              <a:t>6/29/12</a:t>
            </a:fld>
            <a:endParaRPr lang="ko-KR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7306E-EFA2-4542-985A-CA1F56A08F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E8445-1114-4844-8BE7-2B4BE498D1DF}" type="datetime1">
              <a:rPr lang="ko-KR" altLang="en-US" smtClean="0"/>
              <a:pPr/>
              <a:t>6/29/12</a:t>
            </a:fld>
            <a:endParaRPr lang="ko-KR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306E-EFA2-4542-985A-CA1F56A08F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4796D-D7F7-4BD6-84D2-16BADE3CAEC7}" type="datetime1">
              <a:rPr lang="ko-KR" altLang="en-US" smtClean="0"/>
              <a:pPr/>
              <a:t>6/29/12</a:t>
            </a:fld>
            <a:endParaRPr lang="ko-KR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306E-EFA2-4542-985A-CA1F56A08F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C7AE5-3F48-46F5-9FB3-EF2049A801BF}" type="datetime1">
              <a:rPr lang="ko-KR" altLang="en-US" smtClean="0"/>
              <a:pPr/>
              <a:t>6/29/12</a:t>
            </a:fld>
            <a:endParaRPr lang="ko-KR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306E-EFA2-4542-985A-CA1F56A08F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73968-9306-4199-BF94-B10E0B1B1CED}" type="datetime1">
              <a:rPr lang="ko-KR" altLang="en-US" smtClean="0"/>
              <a:pPr/>
              <a:t>6/29/12</a:t>
            </a:fld>
            <a:endParaRPr lang="ko-KR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306E-EFA2-4542-985A-CA1F56A08F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460C9-DD33-41DD-A955-4B67FF3E6F2E}" type="datetime1">
              <a:rPr lang="ko-KR" altLang="en-US" smtClean="0"/>
              <a:pPr/>
              <a:t>6/29/12</a:t>
            </a:fld>
            <a:endParaRPr lang="ko-KR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306E-EFA2-4542-985A-CA1F56A08F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3F1E2-C794-4474-A419-D7188D346234}" type="datetime1">
              <a:rPr lang="ko-KR" altLang="en-US" smtClean="0"/>
              <a:pPr/>
              <a:t>6/29/12</a:t>
            </a:fld>
            <a:endParaRPr lang="ko-KR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306E-EFA2-4542-985A-CA1F56A08F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FAB92-5072-4603-B301-0BCC40896415}" type="datetime1">
              <a:rPr lang="ko-KR" altLang="en-US" smtClean="0"/>
              <a:pPr/>
              <a:t>6/29/12</a:t>
            </a:fld>
            <a:endParaRPr lang="ko-KR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306E-EFA2-4542-985A-CA1F56A08F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9670F-95EC-4780-955C-F12075DFD0FD}" type="datetime1">
              <a:rPr lang="ko-KR" altLang="en-US" smtClean="0"/>
              <a:pPr/>
              <a:t>6/29/12</a:t>
            </a:fld>
            <a:endParaRPr lang="ko-KR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306E-EFA2-4542-985A-CA1F56A08F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B03B7-D3FD-4AC0-81A4-D9B784EBD549}" type="datetime1">
              <a:rPr lang="ko-KR" altLang="en-US" smtClean="0"/>
              <a:pPr/>
              <a:t>6/29/12</a:t>
            </a:fld>
            <a:endParaRPr lang="ko-KR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306E-EFA2-4542-985A-CA1F56A08F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A3F4B-0279-406C-923C-156904A748BA}" type="datetime1">
              <a:rPr lang="ko-KR" altLang="en-US" smtClean="0"/>
              <a:pPr/>
              <a:t>6/29/12</a:t>
            </a:fld>
            <a:endParaRPr lang="ko-KR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306E-EFA2-4542-985A-CA1F56A08F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en-US" smtClean="0"/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en-US" smtClean="0"/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C6A45A9F-D7DA-4CF7-8187-085CDD419394}" type="datetime1">
              <a:rPr lang="ko-KR" altLang="en-US" smtClean="0"/>
              <a:pPr/>
              <a:t>6/29/12</a:t>
            </a:fld>
            <a:endParaRPr lang="ko-KR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ko-KR" alt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C47306E-EFA2-4542-985A-CA1F56A08FF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Picture 12" descr="scslogo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68013" y="144204"/>
            <a:ext cx="444088" cy="4618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61118" y="233915"/>
            <a:ext cx="3736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Carnegie Mellon University, School of Computer Science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latinLnBrk="0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latinLnBrk="0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mu.edu/~NatProg/graphite.html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5616" y="2492896"/>
            <a:ext cx="7767637" cy="792088"/>
          </a:xfrm>
        </p:spPr>
        <p:txBody>
          <a:bodyPr/>
          <a:lstStyle/>
          <a:p>
            <a:r>
              <a:rPr lang="en-US" altLang="ko-KR" dirty="0" smtClean="0">
                <a:latin typeface="Helvetica Neue"/>
                <a:cs typeface="Helvetica Neue"/>
              </a:rPr>
              <a:t>Active Code Completion</a:t>
            </a:r>
            <a:endParaRPr lang="ko-KR" altLang="en-US" dirty="0">
              <a:latin typeface="Helvetica Neue"/>
              <a:cs typeface="Helvetica Neue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4509120"/>
            <a:ext cx="1872208" cy="1616075"/>
          </a:xfrm>
        </p:spPr>
        <p:txBody>
          <a:bodyPr>
            <a:normAutofit/>
          </a:bodyPr>
          <a:lstStyle/>
          <a:p>
            <a:pPr algn="ctr"/>
            <a:r>
              <a:rPr lang="en-US" altLang="ko-KR" sz="1600" dirty="0" smtClean="0"/>
              <a:t>Cyrus Omar</a:t>
            </a:r>
          </a:p>
          <a:p>
            <a:pPr algn="ctr"/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Computer Science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 bwMode="auto">
          <a:xfrm>
            <a:off x="1115616" y="5413325"/>
            <a:ext cx="792088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800" b="1" dirty="0" smtClean="0">
                <a:solidFill>
                  <a:srgbClr val="000000"/>
                </a:solidFill>
              </a:rPr>
              <a:t>School of Computer Science </a:t>
            </a:r>
          </a:p>
          <a:p>
            <a:pPr>
              <a:spcBef>
                <a:spcPts val="0"/>
              </a:spcBef>
            </a:pPr>
            <a:r>
              <a:rPr lang="en-US" altLang="ko-KR" sz="1800" b="1" dirty="0" smtClean="0">
                <a:solidFill>
                  <a:schemeClr val="tx2"/>
                </a:solidFill>
              </a:rPr>
              <a:t>Carnegie Mellon University</a:t>
            </a:r>
            <a:endParaRPr lang="ko-KR" altLang="en-US" sz="1800" b="1" dirty="0">
              <a:solidFill>
                <a:schemeClr val="tx2"/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 bwMode="auto">
          <a:xfrm>
            <a:off x="2852717" y="0"/>
            <a:ext cx="6264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altLang="ko-KR" sz="2000" i="1" dirty="0" smtClean="0"/>
              <a:t>[ICSE12]</a:t>
            </a:r>
            <a:endParaRPr lang="ko-KR" alt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645024"/>
            <a:ext cx="720080" cy="840093"/>
          </a:xfrm>
          <a:prstGeom prst="rect">
            <a:avLst/>
          </a:prstGeom>
        </p:spPr>
      </p:pic>
      <p:sp>
        <p:nvSpPr>
          <p:cNvPr id="9" name="부제목 2"/>
          <p:cNvSpPr txBox="1">
            <a:spLocks/>
          </p:cNvSpPr>
          <p:nvPr/>
        </p:nvSpPr>
        <p:spPr bwMode="auto">
          <a:xfrm>
            <a:off x="2483768" y="4509121"/>
            <a:ext cx="25922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ko-KR" sz="1600" dirty="0" smtClean="0"/>
              <a:t>YoungSeok Yoon</a:t>
            </a:r>
          </a:p>
          <a:p>
            <a:pPr algn="ctr"/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Software Engineering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 bwMode="auto">
          <a:xfrm>
            <a:off x="5148064" y="4509120"/>
            <a:ext cx="532859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ko-KR" sz="1600" dirty="0" smtClean="0"/>
              <a:t>Brad A. Myers</a:t>
            </a:r>
          </a:p>
          <a:p>
            <a:pPr algn="ctr"/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Human-Computer Interaction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645024"/>
            <a:ext cx="624542" cy="867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3645024"/>
            <a:ext cx="720080" cy="864096"/>
          </a:xfrm>
          <a:prstGeom prst="rect">
            <a:avLst/>
          </a:prstGeom>
        </p:spPr>
      </p:pic>
      <p:sp>
        <p:nvSpPr>
          <p:cNvPr id="13" name="부제목 2"/>
          <p:cNvSpPr txBox="1">
            <a:spLocks/>
          </p:cNvSpPr>
          <p:nvPr/>
        </p:nvSpPr>
        <p:spPr bwMode="auto">
          <a:xfrm>
            <a:off x="4427984" y="4509120"/>
            <a:ext cx="2592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ko-KR" sz="1600" dirty="0" smtClean="0"/>
              <a:t>Thomas D. LaToza</a:t>
            </a:r>
          </a:p>
          <a:p>
            <a:pPr algn="ctr"/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Software Engineering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573" y="3645024"/>
            <a:ext cx="546819" cy="897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/>
              <a:t>A </a:t>
            </a:r>
            <a:r>
              <a:rPr lang="en-US" altLang="ko-KR" sz="2400" b="1" i="1" dirty="0"/>
              <a:t>code completion system </a:t>
            </a:r>
            <a:r>
              <a:rPr lang="en-US" altLang="ko-KR" sz="2400" b="1" dirty="0"/>
              <a:t>can be characterized by the </a:t>
            </a:r>
            <a:r>
              <a:rPr lang="en-US" altLang="ko-KR" sz="2400" b="1" dirty="0">
                <a:solidFill>
                  <a:schemeClr val="tx2"/>
                </a:solidFill>
              </a:rPr>
              <a:t>set of sources it queries </a:t>
            </a:r>
            <a:r>
              <a:rPr lang="en-US" altLang="ko-KR" sz="2400" b="1" dirty="0"/>
              <a:t>to </a:t>
            </a:r>
            <a:r>
              <a:rPr lang="en-US" altLang="ko-KR" sz="2400" b="1" dirty="0">
                <a:solidFill>
                  <a:schemeClr val="tx2"/>
                </a:solidFill>
              </a:rPr>
              <a:t>predict </a:t>
            </a:r>
            <a:r>
              <a:rPr lang="en-US" altLang="ko-KR" sz="2400" b="1" u="sng" dirty="0">
                <a:solidFill>
                  <a:schemeClr val="tx2"/>
                </a:solidFill>
              </a:rPr>
              <a:t>the </a:t>
            </a:r>
            <a:r>
              <a:rPr lang="en-US" altLang="ko-KR" sz="2400" b="1" u="sng" dirty="0" smtClean="0">
                <a:solidFill>
                  <a:schemeClr val="tx2"/>
                </a:solidFill>
              </a:rPr>
              <a:t>user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’s intent</a:t>
            </a:r>
            <a:r>
              <a:rPr lang="en-US" altLang="ko-KR" sz="2400" b="1" dirty="0"/>
              <a:t>.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611560" y="2132856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800" dirty="0" smtClean="0"/>
              <a:t>Language &amp; API specs</a:t>
            </a:r>
            <a:br>
              <a:rPr lang="en-US" altLang="ko-KR" sz="2800" dirty="0" smtClean="0"/>
            </a:b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</a:rPr>
              <a:t>(current editors)</a:t>
            </a:r>
            <a:endParaRPr lang="en-US" altLang="ko-KR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ko-KR" sz="2800" dirty="0" smtClean="0"/>
              <a:t>Usage history</a:t>
            </a:r>
            <a:br>
              <a:rPr lang="en-US" altLang="ko-KR" sz="2800" dirty="0" smtClean="0"/>
            </a:br>
            <a:r>
              <a:rPr lang="en-US" altLang="ko-KR" sz="1800" dirty="0" smtClean="0">
                <a:solidFill>
                  <a:srgbClr val="A6A6A6"/>
                </a:solidFill>
              </a:rPr>
              <a:t>[</a:t>
            </a:r>
            <a:r>
              <a:rPr lang="en-US" altLang="ko-KR" sz="1800" dirty="0" err="1" smtClean="0">
                <a:solidFill>
                  <a:srgbClr val="A6A6A6"/>
                </a:solidFill>
              </a:rPr>
              <a:t>R</a:t>
            </a:r>
            <a:r>
              <a:rPr lang="en-US" sz="1800" dirty="0" err="1" smtClean="0">
                <a:solidFill>
                  <a:srgbClr val="A6A6A6"/>
                </a:solidFill>
              </a:rPr>
              <a:t>obbes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&amp; </a:t>
            </a:r>
            <a:r>
              <a:rPr lang="en-US" sz="1800" dirty="0" err="1">
                <a:solidFill>
                  <a:srgbClr val="A6A6A6"/>
                </a:solidFill>
              </a:rPr>
              <a:t>Lanza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ASE08],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[</a:t>
            </a:r>
            <a:r>
              <a:rPr lang="en-US" sz="1800" dirty="0" err="1" smtClean="0">
                <a:solidFill>
                  <a:srgbClr val="A6A6A6"/>
                </a:solidFill>
              </a:rPr>
              <a:t>Hou</a:t>
            </a:r>
            <a:r>
              <a:rPr lang="en-US" sz="1800" dirty="0" smtClean="0">
                <a:solidFill>
                  <a:srgbClr val="A6A6A6"/>
                </a:solidFill>
              </a:rPr>
              <a:t> &amp; </a:t>
            </a:r>
            <a:r>
              <a:rPr lang="en-US" sz="1800" dirty="0" err="1" smtClean="0">
                <a:solidFill>
                  <a:srgbClr val="A6A6A6"/>
                </a:solidFill>
              </a:rPr>
              <a:t>Pletcher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ICSM11]</a:t>
            </a:r>
          </a:p>
          <a:p>
            <a:r>
              <a:rPr lang="en-US" altLang="ko-KR" sz="2800" dirty="0" smtClean="0"/>
              <a:t>Example repositories</a:t>
            </a:r>
            <a:br>
              <a:rPr lang="en-US" altLang="ko-KR" sz="2800" dirty="0" smtClean="0"/>
            </a:br>
            <a:r>
              <a:rPr lang="en-US" altLang="ko-KR" sz="2000" dirty="0">
                <a:solidFill>
                  <a:srgbClr val="A6A6A6"/>
                </a:solidFill>
              </a:rPr>
              <a:t>[</a:t>
            </a:r>
            <a:r>
              <a:rPr lang="en-US" sz="2000" dirty="0">
                <a:solidFill>
                  <a:srgbClr val="A6A6A6"/>
                </a:solidFill>
              </a:rPr>
              <a:t>Bruch et al, FSE09], [Brandt et al, CHI10], [</a:t>
            </a:r>
            <a:r>
              <a:rPr lang="en-US" sz="2000" dirty="0" err="1">
                <a:solidFill>
                  <a:srgbClr val="A6A6A6"/>
                </a:solidFill>
              </a:rPr>
              <a:t>Mooty</a:t>
            </a:r>
            <a:r>
              <a:rPr lang="en-US" sz="2000" dirty="0">
                <a:solidFill>
                  <a:srgbClr val="A6A6A6"/>
                </a:solidFill>
              </a:rPr>
              <a:t> et al, VLHCC10], </a:t>
            </a:r>
            <a:br>
              <a:rPr lang="en-US" sz="2000" dirty="0">
                <a:solidFill>
                  <a:srgbClr val="A6A6A6"/>
                </a:solidFill>
              </a:rPr>
            </a:br>
            <a:r>
              <a:rPr lang="en-US" sz="2000" dirty="0">
                <a:solidFill>
                  <a:srgbClr val="A6A6A6"/>
                </a:solidFill>
              </a:rPr>
              <a:t>[Nguyen et al, ICSE12]</a:t>
            </a:r>
            <a:endParaRPr lang="en-US" sz="28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7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/>
              <a:t>A </a:t>
            </a:r>
            <a:r>
              <a:rPr lang="en-US" altLang="ko-KR" sz="2400" b="1" i="1" dirty="0"/>
              <a:t>code completion system</a:t>
            </a:r>
            <a:r>
              <a:rPr lang="en-US" altLang="ko-KR" sz="2400" b="1" dirty="0"/>
              <a:t> can be characterized by the </a:t>
            </a:r>
            <a:r>
              <a:rPr lang="en-US" altLang="ko-KR" sz="2400" b="1" dirty="0">
                <a:solidFill>
                  <a:schemeClr val="tx2"/>
                </a:solidFill>
              </a:rPr>
              <a:t>set of sources it queries </a:t>
            </a:r>
            <a:r>
              <a:rPr lang="en-US" altLang="ko-KR" sz="2400" b="1" dirty="0"/>
              <a:t>to </a:t>
            </a:r>
            <a:r>
              <a:rPr lang="en-US" altLang="ko-KR" sz="2400" b="1" dirty="0">
                <a:solidFill>
                  <a:schemeClr val="tx2"/>
                </a:solidFill>
              </a:rPr>
              <a:t>predict </a:t>
            </a:r>
            <a:r>
              <a:rPr lang="en-US" altLang="ko-KR" sz="2400" b="1" u="sng" dirty="0">
                <a:solidFill>
                  <a:schemeClr val="tx2"/>
                </a:solidFill>
              </a:rPr>
              <a:t>the </a:t>
            </a:r>
            <a:r>
              <a:rPr lang="en-US" altLang="ko-KR" sz="2400" b="1" u="sng" dirty="0" smtClean="0">
                <a:solidFill>
                  <a:schemeClr val="tx2"/>
                </a:solidFill>
              </a:rPr>
              <a:t>user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’s intent</a:t>
            </a:r>
            <a:r>
              <a:rPr lang="en-US" altLang="ko-KR" sz="2400" b="1" dirty="0"/>
              <a:t>.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611560" y="2132856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800" dirty="0" smtClean="0"/>
              <a:t>Language &amp; API specs</a:t>
            </a:r>
            <a:br>
              <a:rPr lang="en-US" altLang="ko-KR" sz="2800" dirty="0" smtClean="0"/>
            </a:b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</a:rPr>
              <a:t>(current editors)</a:t>
            </a:r>
            <a:endParaRPr lang="en-US" altLang="ko-KR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ko-KR" sz="2800" dirty="0" smtClean="0"/>
              <a:t>Usage history</a:t>
            </a:r>
            <a:br>
              <a:rPr lang="en-US" altLang="ko-KR" sz="2800" dirty="0" smtClean="0"/>
            </a:br>
            <a:r>
              <a:rPr lang="en-US" altLang="ko-KR" sz="1800" dirty="0" smtClean="0">
                <a:solidFill>
                  <a:srgbClr val="A6A6A6"/>
                </a:solidFill>
              </a:rPr>
              <a:t>[</a:t>
            </a:r>
            <a:r>
              <a:rPr lang="en-US" altLang="ko-KR" sz="1800" dirty="0" err="1" smtClean="0">
                <a:solidFill>
                  <a:srgbClr val="A6A6A6"/>
                </a:solidFill>
              </a:rPr>
              <a:t>R</a:t>
            </a:r>
            <a:r>
              <a:rPr lang="en-US" sz="1800" dirty="0" err="1" smtClean="0">
                <a:solidFill>
                  <a:srgbClr val="A6A6A6"/>
                </a:solidFill>
              </a:rPr>
              <a:t>obbes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&amp; </a:t>
            </a:r>
            <a:r>
              <a:rPr lang="en-US" sz="1800" dirty="0" err="1">
                <a:solidFill>
                  <a:srgbClr val="A6A6A6"/>
                </a:solidFill>
              </a:rPr>
              <a:t>Lanza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ASE08],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[</a:t>
            </a:r>
            <a:r>
              <a:rPr lang="en-US" sz="1800" dirty="0" err="1" smtClean="0">
                <a:solidFill>
                  <a:srgbClr val="A6A6A6"/>
                </a:solidFill>
              </a:rPr>
              <a:t>Hou</a:t>
            </a:r>
            <a:r>
              <a:rPr lang="en-US" sz="1800" dirty="0" smtClean="0">
                <a:solidFill>
                  <a:srgbClr val="A6A6A6"/>
                </a:solidFill>
              </a:rPr>
              <a:t> &amp; </a:t>
            </a:r>
            <a:r>
              <a:rPr lang="en-US" sz="1800" dirty="0" err="1" smtClean="0">
                <a:solidFill>
                  <a:srgbClr val="A6A6A6"/>
                </a:solidFill>
              </a:rPr>
              <a:t>Pletcher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ICSM11]</a:t>
            </a:r>
            <a:endParaRPr lang="en-US" altLang="ko-KR" sz="2800" dirty="0">
              <a:solidFill>
                <a:srgbClr val="A6A6A6"/>
              </a:solidFill>
            </a:endParaRPr>
          </a:p>
          <a:p>
            <a:r>
              <a:rPr lang="en-US" altLang="ko-KR" sz="2800" dirty="0" smtClean="0"/>
              <a:t>Example repositories</a:t>
            </a:r>
            <a:br>
              <a:rPr lang="en-US" altLang="ko-KR" sz="2800" dirty="0" smtClean="0"/>
            </a:br>
            <a:r>
              <a:rPr lang="en-US" altLang="ko-KR" sz="2000" dirty="0">
                <a:solidFill>
                  <a:srgbClr val="A6A6A6"/>
                </a:solidFill>
              </a:rPr>
              <a:t>[</a:t>
            </a:r>
            <a:r>
              <a:rPr lang="en-US" sz="2000" dirty="0">
                <a:solidFill>
                  <a:srgbClr val="A6A6A6"/>
                </a:solidFill>
              </a:rPr>
              <a:t>Bruch et al, FSE09], [Brandt et al, CHI10], [</a:t>
            </a:r>
            <a:r>
              <a:rPr lang="en-US" sz="2000" dirty="0" err="1">
                <a:solidFill>
                  <a:srgbClr val="A6A6A6"/>
                </a:solidFill>
              </a:rPr>
              <a:t>Mooty</a:t>
            </a:r>
            <a:r>
              <a:rPr lang="en-US" sz="2000" dirty="0">
                <a:solidFill>
                  <a:srgbClr val="A6A6A6"/>
                </a:solidFill>
              </a:rPr>
              <a:t> et al, VLHCC10], </a:t>
            </a:r>
            <a:br>
              <a:rPr lang="en-US" sz="2000" dirty="0">
                <a:solidFill>
                  <a:srgbClr val="A6A6A6"/>
                </a:solidFill>
              </a:rPr>
            </a:br>
            <a:r>
              <a:rPr lang="en-US" sz="2000" dirty="0">
                <a:solidFill>
                  <a:srgbClr val="A6A6A6"/>
                </a:solidFill>
              </a:rPr>
              <a:t>[Nguyen et al, ICSE12</a:t>
            </a:r>
            <a:r>
              <a:rPr lang="en-US" sz="2000" dirty="0" smtClean="0">
                <a:solidFill>
                  <a:srgbClr val="A6A6A6"/>
                </a:solidFill>
              </a:rPr>
              <a:t>]</a:t>
            </a:r>
          </a:p>
          <a:p>
            <a:r>
              <a:rPr lang="en-US" altLang="ko-KR" sz="2800" b="1" dirty="0" smtClean="0"/>
              <a:t>Direct user</a:t>
            </a:r>
            <a:r>
              <a:rPr lang="en-US" altLang="ko-KR" sz="2800" dirty="0" smtClean="0"/>
              <a:t> </a:t>
            </a:r>
            <a:r>
              <a:rPr lang="en-US" altLang="ko-KR" sz="2800" b="1" dirty="0" smtClean="0"/>
              <a:t>responses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198060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/>
              <a:t>A </a:t>
            </a:r>
            <a:r>
              <a:rPr lang="en-US" altLang="ko-KR" sz="2400" b="1" i="1" dirty="0"/>
              <a:t>code completion system </a:t>
            </a:r>
            <a:r>
              <a:rPr lang="en-US" altLang="ko-KR" sz="2400" b="1" dirty="0"/>
              <a:t>can be characterized by the </a:t>
            </a:r>
            <a:r>
              <a:rPr lang="en-US" altLang="ko-KR" sz="2400" b="1" dirty="0">
                <a:solidFill>
                  <a:schemeClr val="tx2"/>
                </a:solidFill>
              </a:rPr>
              <a:t>set of sources it queries </a:t>
            </a:r>
            <a:r>
              <a:rPr lang="en-US" altLang="ko-KR" sz="2400" b="1" dirty="0"/>
              <a:t>to </a:t>
            </a:r>
            <a:r>
              <a:rPr lang="en-US" altLang="ko-KR" sz="2400" b="1" dirty="0">
                <a:solidFill>
                  <a:schemeClr val="tx2"/>
                </a:solidFill>
              </a:rPr>
              <a:t>predict </a:t>
            </a:r>
            <a:r>
              <a:rPr lang="en-US" altLang="ko-KR" sz="2400" b="1" u="sng" dirty="0">
                <a:solidFill>
                  <a:schemeClr val="tx2"/>
                </a:solidFill>
              </a:rPr>
              <a:t>the </a:t>
            </a:r>
            <a:r>
              <a:rPr lang="en-US" altLang="ko-KR" sz="2400" b="1" u="sng" dirty="0" smtClean="0">
                <a:solidFill>
                  <a:schemeClr val="tx2"/>
                </a:solidFill>
              </a:rPr>
              <a:t>user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’s intent</a:t>
            </a:r>
            <a:r>
              <a:rPr lang="en-US" altLang="ko-KR" sz="2400" b="1" dirty="0"/>
              <a:t>.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611560" y="2132856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800" dirty="0" smtClean="0"/>
              <a:t>Language &amp; API specs</a:t>
            </a:r>
            <a:br>
              <a:rPr lang="en-US" altLang="ko-KR" sz="2800" dirty="0" smtClean="0"/>
            </a:b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</a:rPr>
              <a:t>(current editors)</a:t>
            </a:r>
            <a:endParaRPr lang="en-US" altLang="ko-KR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ko-KR" sz="2800" dirty="0" smtClean="0"/>
              <a:t>Usage history</a:t>
            </a:r>
            <a:br>
              <a:rPr lang="en-US" altLang="ko-KR" sz="2800" dirty="0" smtClean="0"/>
            </a:br>
            <a:r>
              <a:rPr lang="en-US" altLang="ko-KR" sz="1800" dirty="0" smtClean="0">
                <a:solidFill>
                  <a:srgbClr val="A6A6A6"/>
                </a:solidFill>
              </a:rPr>
              <a:t>[</a:t>
            </a:r>
            <a:r>
              <a:rPr lang="en-US" altLang="ko-KR" sz="1800" dirty="0" err="1" smtClean="0">
                <a:solidFill>
                  <a:srgbClr val="A6A6A6"/>
                </a:solidFill>
              </a:rPr>
              <a:t>R</a:t>
            </a:r>
            <a:r>
              <a:rPr lang="en-US" sz="1800" dirty="0" err="1" smtClean="0">
                <a:solidFill>
                  <a:srgbClr val="A6A6A6"/>
                </a:solidFill>
              </a:rPr>
              <a:t>obbes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&amp; </a:t>
            </a:r>
            <a:r>
              <a:rPr lang="en-US" sz="1800" dirty="0" err="1">
                <a:solidFill>
                  <a:srgbClr val="A6A6A6"/>
                </a:solidFill>
              </a:rPr>
              <a:t>Lanza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ASE08],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[</a:t>
            </a:r>
            <a:r>
              <a:rPr lang="en-US" sz="1800" dirty="0" err="1" smtClean="0">
                <a:solidFill>
                  <a:srgbClr val="A6A6A6"/>
                </a:solidFill>
              </a:rPr>
              <a:t>Hou</a:t>
            </a:r>
            <a:r>
              <a:rPr lang="en-US" sz="1800" dirty="0" smtClean="0">
                <a:solidFill>
                  <a:srgbClr val="A6A6A6"/>
                </a:solidFill>
              </a:rPr>
              <a:t> &amp; </a:t>
            </a:r>
            <a:r>
              <a:rPr lang="en-US" sz="1800" dirty="0" err="1" smtClean="0">
                <a:solidFill>
                  <a:srgbClr val="A6A6A6"/>
                </a:solidFill>
              </a:rPr>
              <a:t>Pletcher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ICSM11]</a:t>
            </a:r>
            <a:endParaRPr lang="en-US" altLang="ko-KR" sz="2800" dirty="0">
              <a:solidFill>
                <a:srgbClr val="A6A6A6"/>
              </a:solidFill>
            </a:endParaRPr>
          </a:p>
          <a:p>
            <a:r>
              <a:rPr lang="en-US" altLang="ko-KR" sz="2800" dirty="0" smtClean="0"/>
              <a:t>Example repositories</a:t>
            </a:r>
            <a:br>
              <a:rPr lang="en-US" altLang="ko-KR" sz="2800" dirty="0" smtClean="0"/>
            </a:br>
            <a:r>
              <a:rPr lang="en-US" altLang="ko-KR" sz="2000" dirty="0">
                <a:solidFill>
                  <a:srgbClr val="A6A6A6"/>
                </a:solidFill>
              </a:rPr>
              <a:t>[</a:t>
            </a:r>
            <a:r>
              <a:rPr lang="en-US" sz="2000" dirty="0">
                <a:solidFill>
                  <a:srgbClr val="A6A6A6"/>
                </a:solidFill>
              </a:rPr>
              <a:t>Bruch et al, FSE09], [Brandt et al, CHI10], [</a:t>
            </a:r>
            <a:r>
              <a:rPr lang="en-US" sz="2000" dirty="0" err="1">
                <a:solidFill>
                  <a:srgbClr val="A6A6A6"/>
                </a:solidFill>
              </a:rPr>
              <a:t>Mooty</a:t>
            </a:r>
            <a:r>
              <a:rPr lang="en-US" sz="2000" dirty="0">
                <a:solidFill>
                  <a:srgbClr val="A6A6A6"/>
                </a:solidFill>
              </a:rPr>
              <a:t> et al, VLHCC10], </a:t>
            </a:r>
            <a:br>
              <a:rPr lang="en-US" sz="2000" dirty="0">
                <a:solidFill>
                  <a:srgbClr val="A6A6A6"/>
                </a:solidFill>
              </a:rPr>
            </a:br>
            <a:r>
              <a:rPr lang="en-US" sz="2000" dirty="0">
                <a:solidFill>
                  <a:srgbClr val="A6A6A6"/>
                </a:solidFill>
              </a:rPr>
              <a:t>[Nguyen et al, ICSE12</a:t>
            </a:r>
            <a:r>
              <a:rPr lang="en-US" sz="2000" dirty="0" smtClean="0">
                <a:solidFill>
                  <a:srgbClr val="A6A6A6"/>
                </a:solidFill>
              </a:rPr>
              <a:t>]</a:t>
            </a:r>
          </a:p>
          <a:p>
            <a:r>
              <a:rPr lang="en-US" altLang="ko-KR" sz="2800" b="1" dirty="0" smtClean="0"/>
              <a:t>Direct user</a:t>
            </a:r>
            <a:r>
              <a:rPr lang="en-US" altLang="ko-KR" sz="2800" dirty="0" smtClean="0"/>
              <a:t> </a:t>
            </a:r>
            <a:r>
              <a:rPr lang="en-US" altLang="ko-KR" sz="2800" b="1" dirty="0" smtClean="0"/>
              <a:t>responses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endParaRPr lang="en-US" altLang="ko-KR" sz="2800" dirty="0" smtClean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5148064" y="4941168"/>
            <a:ext cx="3816424" cy="720080"/>
          </a:xfrm>
          <a:prstGeom prst="wedgeRoundRectCallout">
            <a:avLst>
              <a:gd name="adj1" fmla="val -57694"/>
              <a:gd name="adj2" fmla="val -2442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…to which questions?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/>
              <a:t>A </a:t>
            </a:r>
            <a:r>
              <a:rPr lang="en-US" altLang="ko-KR" sz="2400" b="1" i="1" dirty="0"/>
              <a:t>code completion system </a:t>
            </a:r>
            <a:r>
              <a:rPr lang="en-US" altLang="ko-KR" sz="2400" b="1" dirty="0"/>
              <a:t>can be characterized by the </a:t>
            </a:r>
            <a:r>
              <a:rPr lang="en-US" altLang="ko-KR" sz="2400" b="1" dirty="0">
                <a:solidFill>
                  <a:schemeClr val="tx2"/>
                </a:solidFill>
              </a:rPr>
              <a:t>set of sources it queries </a:t>
            </a:r>
            <a:r>
              <a:rPr lang="en-US" altLang="ko-KR" sz="2400" b="1" dirty="0"/>
              <a:t>to </a:t>
            </a:r>
            <a:r>
              <a:rPr lang="en-US" altLang="ko-KR" sz="2400" b="1" dirty="0">
                <a:solidFill>
                  <a:schemeClr val="tx2"/>
                </a:solidFill>
              </a:rPr>
              <a:t>predict </a:t>
            </a:r>
            <a:r>
              <a:rPr lang="en-US" altLang="ko-KR" sz="2400" b="1" u="sng" dirty="0">
                <a:solidFill>
                  <a:schemeClr val="tx2"/>
                </a:solidFill>
              </a:rPr>
              <a:t>the </a:t>
            </a:r>
            <a:r>
              <a:rPr lang="en-US" altLang="ko-KR" sz="2400" b="1" u="sng" dirty="0" smtClean="0">
                <a:solidFill>
                  <a:schemeClr val="tx2"/>
                </a:solidFill>
              </a:rPr>
              <a:t>user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’s intent</a:t>
            </a:r>
            <a:r>
              <a:rPr lang="en-US" altLang="ko-KR" sz="2400" b="1" dirty="0"/>
              <a:t>.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611560" y="2132856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800" dirty="0" smtClean="0"/>
              <a:t>Language &amp; API specs</a:t>
            </a:r>
            <a:br>
              <a:rPr lang="en-US" altLang="ko-KR" sz="2800" dirty="0" smtClean="0"/>
            </a:b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</a:rPr>
              <a:t>(current editors)</a:t>
            </a:r>
            <a:endParaRPr lang="en-US" altLang="ko-KR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ko-KR" sz="2800" dirty="0" smtClean="0"/>
              <a:t>Usage history</a:t>
            </a:r>
            <a:br>
              <a:rPr lang="en-US" altLang="ko-KR" sz="2800" dirty="0" smtClean="0"/>
            </a:br>
            <a:r>
              <a:rPr lang="en-US" altLang="ko-KR" sz="1800" dirty="0" smtClean="0">
                <a:solidFill>
                  <a:srgbClr val="A6A6A6"/>
                </a:solidFill>
              </a:rPr>
              <a:t>[</a:t>
            </a:r>
            <a:r>
              <a:rPr lang="en-US" altLang="ko-KR" sz="1800" dirty="0" err="1" smtClean="0">
                <a:solidFill>
                  <a:srgbClr val="A6A6A6"/>
                </a:solidFill>
              </a:rPr>
              <a:t>R</a:t>
            </a:r>
            <a:r>
              <a:rPr lang="en-US" sz="1800" dirty="0" err="1" smtClean="0">
                <a:solidFill>
                  <a:srgbClr val="A6A6A6"/>
                </a:solidFill>
              </a:rPr>
              <a:t>obbes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&amp; </a:t>
            </a:r>
            <a:r>
              <a:rPr lang="en-US" sz="1800" dirty="0" err="1">
                <a:solidFill>
                  <a:srgbClr val="A6A6A6"/>
                </a:solidFill>
              </a:rPr>
              <a:t>Lanza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ASE08],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[</a:t>
            </a:r>
            <a:r>
              <a:rPr lang="en-US" sz="1800" dirty="0" err="1" smtClean="0">
                <a:solidFill>
                  <a:srgbClr val="A6A6A6"/>
                </a:solidFill>
              </a:rPr>
              <a:t>Hou</a:t>
            </a:r>
            <a:r>
              <a:rPr lang="en-US" sz="1800" dirty="0" smtClean="0">
                <a:solidFill>
                  <a:srgbClr val="A6A6A6"/>
                </a:solidFill>
              </a:rPr>
              <a:t> &amp; </a:t>
            </a:r>
            <a:r>
              <a:rPr lang="en-US" sz="1800" dirty="0" err="1" smtClean="0">
                <a:solidFill>
                  <a:srgbClr val="A6A6A6"/>
                </a:solidFill>
              </a:rPr>
              <a:t>Pletcher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ICSM11]</a:t>
            </a:r>
            <a:endParaRPr lang="en-US" altLang="ko-KR" sz="2800" dirty="0">
              <a:solidFill>
                <a:srgbClr val="A6A6A6"/>
              </a:solidFill>
            </a:endParaRPr>
          </a:p>
          <a:p>
            <a:r>
              <a:rPr lang="en-US" altLang="ko-KR" sz="2800" dirty="0" smtClean="0"/>
              <a:t>Example repositories</a:t>
            </a:r>
            <a:br>
              <a:rPr lang="en-US" altLang="ko-KR" sz="2800" dirty="0" smtClean="0"/>
            </a:br>
            <a:r>
              <a:rPr lang="en-US" altLang="ko-KR" sz="2000" dirty="0">
                <a:solidFill>
                  <a:srgbClr val="A6A6A6"/>
                </a:solidFill>
              </a:rPr>
              <a:t>[</a:t>
            </a:r>
            <a:r>
              <a:rPr lang="en-US" sz="2000" dirty="0">
                <a:solidFill>
                  <a:srgbClr val="A6A6A6"/>
                </a:solidFill>
              </a:rPr>
              <a:t>Bruch et al, FSE09], [Brandt et al, CHI10], [</a:t>
            </a:r>
            <a:r>
              <a:rPr lang="en-US" sz="2000" dirty="0" err="1">
                <a:solidFill>
                  <a:srgbClr val="A6A6A6"/>
                </a:solidFill>
              </a:rPr>
              <a:t>Mooty</a:t>
            </a:r>
            <a:r>
              <a:rPr lang="en-US" sz="2000" dirty="0">
                <a:solidFill>
                  <a:srgbClr val="A6A6A6"/>
                </a:solidFill>
              </a:rPr>
              <a:t> et al, VLHCC10], </a:t>
            </a:r>
            <a:br>
              <a:rPr lang="en-US" sz="2000" dirty="0">
                <a:solidFill>
                  <a:srgbClr val="A6A6A6"/>
                </a:solidFill>
              </a:rPr>
            </a:br>
            <a:r>
              <a:rPr lang="en-US" sz="2000" dirty="0">
                <a:solidFill>
                  <a:srgbClr val="A6A6A6"/>
                </a:solidFill>
              </a:rPr>
              <a:t>[Nguyen et al, ICSE12</a:t>
            </a:r>
            <a:r>
              <a:rPr lang="en-US" sz="2000" dirty="0" smtClean="0">
                <a:solidFill>
                  <a:srgbClr val="A6A6A6"/>
                </a:solidFill>
              </a:rPr>
              <a:t>]</a:t>
            </a:r>
          </a:p>
          <a:p>
            <a:r>
              <a:rPr lang="en-US" altLang="ko-KR" sz="2800" b="1" dirty="0" smtClean="0"/>
              <a:t>Direct user</a:t>
            </a:r>
            <a:r>
              <a:rPr lang="en-US" altLang="ko-KR" sz="2800" dirty="0" smtClean="0"/>
              <a:t> </a:t>
            </a:r>
            <a:r>
              <a:rPr lang="en-US" altLang="ko-KR" sz="2800" b="1" dirty="0" smtClean="0"/>
              <a:t>responses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to </a:t>
            </a:r>
            <a:r>
              <a:rPr lang="en-US" altLang="ko-KR" sz="2800" b="1" dirty="0" smtClean="0"/>
              <a:t>domain-specific queries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86494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/>
              <a:t>A </a:t>
            </a:r>
            <a:r>
              <a:rPr lang="en-US" altLang="ko-KR" sz="2400" b="1" i="1" dirty="0"/>
              <a:t>code completion system </a:t>
            </a:r>
            <a:r>
              <a:rPr lang="en-US" altLang="ko-KR" sz="2400" b="1" dirty="0"/>
              <a:t>can be characterized by the </a:t>
            </a:r>
            <a:r>
              <a:rPr lang="en-US" altLang="ko-KR" sz="2400" b="1" dirty="0">
                <a:solidFill>
                  <a:schemeClr val="tx2"/>
                </a:solidFill>
              </a:rPr>
              <a:t>set of sources it queries </a:t>
            </a:r>
            <a:r>
              <a:rPr lang="en-US" altLang="ko-KR" sz="2400" b="1" dirty="0"/>
              <a:t>to </a:t>
            </a:r>
            <a:r>
              <a:rPr lang="en-US" altLang="ko-KR" sz="2400" b="1" dirty="0">
                <a:solidFill>
                  <a:schemeClr val="tx2"/>
                </a:solidFill>
              </a:rPr>
              <a:t>predict </a:t>
            </a:r>
            <a:r>
              <a:rPr lang="en-US" altLang="ko-KR" sz="2400" b="1" u="sng" dirty="0">
                <a:solidFill>
                  <a:schemeClr val="tx2"/>
                </a:solidFill>
              </a:rPr>
              <a:t>the </a:t>
            </a:r>
            <a:r>
              <a:rPr lang="en-US" altLang="ko-KR" sz="2400" b="1" u="sng" dirty="0" smtClean="0">
                <a:solidFill>
                  <a:schemeClr val="tx2"/>
                </a:solidFill>
              </a:rPr>
              <a:t>user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’s intent</a:t>
            </a:r>
            <a:r>
              <a:rPr lang="en-US" altLang="ko-KR" sz="2400" b="1" dirty="0"/>
              <a:t>.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611560" y="2132856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800" dirty="0" smtClean="0"/>
              <a:t>Language &amp; API specs</a:t>
            </a:r>
            <a:br>
              <a:rPr lang="en-US" altLang="ko-KR" sz="2800" dirty="0" smtClean="0"/>
            </a:b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</a:rPr>
              <a:t>(current editors)</a:t>
            </a:r>
            <a:endParaRPr lang="en-US" altLang="ko-KR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ko-KR" sz="2800" dirty="0" smtClean="0"/>
              <a:t>Usage history</a:t>
            </a:r>
            <a:br>
              <a:rPr lang="en-US" altLang="ko-KR" sz="2800" dirty="0" smtClean="0"/>
            </a:br>
            <a:r>
              <a:rPr lang="en-US" altLang="ko-KR" sz="1800" dirty="0" smtClean="0">
                <a:solidFill>
                  <a:srgbClr val="A6A6A6"/>
                </a:solidFill>
              </a:rPr>
              <a:t>[</a:t>
            </a:r>
            <a:r>
              <a:rPr lang="en-US" altLang="ko-KR" sz="1800" dirty="0" err="1" smtClean="0">
                <a:solidFill>
                  <a:srgbClr val="A6A6A6"/>
                </a:solidFill>
              </a:rPr>
              <a:t>R</a:t>
            </a:r>
            <a:r>
              <a:rPr lang="en-US" sz="1800" dirty="0" err="1" smtClean="0">
                <a:solidFill>
                  <a:srgbClr val="A6A6A6"/>
                </a:solidFill>
              </a:rPr>
              <a:t>obbes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&amp; </a:t>
            </a:r>
            <a:r>
              <a:rPr lang="en-US" sz="1800" dirty="0" err="1">
                <a:solidFill>
                  <a:srgbClr val="A6A6A6"/>
                </a:solidFill>
              </a:rPr>
              <a:t>Lanza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ASE08],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[</a:t>
            </a:r>
            <a:r>
              <a:rPr lang="en-US" sz="1800" dirty="0" err="1" smtClean="0">
                <a:solidFill>
                  <a:srgbClr val="A6A6A6"/>
                </a:solidFill>
              </a:rPr>
              <a:t>Hou</a:t>
            </a:r>
            <a:r>
              <a:rPr lang="en-US" sz="1800" dirty="0" smtClean="0">
                <a:solidFill>
                  <a:srgbClr val="A6A6A6"/>
                </a:solidFill>
              </a:rPr>
              <a:t> &amp; </a:t>
            </a:r>
            <a:r>
              <a:rPr lang="en-US" sz="1800" dirty="0" err="1" smtClean="0">
                <a:solidFill>
                  <a:srgbClr val="A6A6A6"/>
                </a:solidFill>
              </a:rPr>
              <a:t>Pletcher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ICSM11]</a:t>
            </a:r>
            <a:endParaRPr lang="en-US" altLang="ko-KR" sz="2800" dirty="0">
              <a:solidFill>
                <a:srgbClr val="A6A6A6"/>
              </a:solidFill>
            </a:endParaRPr>
          </a:p>
          <a:p>
            <a:r>
              <a:rPr lang="en-US" altLang="ko-KR" sz="2800" dirty="0" smtClean="0"/>
              <a:t>Example repositories</a:t>
            </a:r>
            <a:br>
              <a:rPr lang="en-US" altLang="ko-KR" sz="2800" dirty="0" smtClean="0"/>
            </a:br>
            <a:r>
              <a:rPr lang="en-US" altLang="ko-KR" sz="2000" dirty="0">
                <a:solidFill>
                  <a:srgbClr val="A6A6A6"/>
                </a:solidFill>
              </a:rPr>
              <a:t>[</a:t>
            </a:r>
            <a:r>
              <a:rPr lang="en-US" sz="2000" dirty="0">
                <a:solidFill>
                  <a:srgbClr val="A6A6A6"/>
                </a:solidFill>
              </a:rPr>
              <a:t>Bruch et al, FSE09], [Brandt et al, CHI10], [</a:t>
            </a:r>
            <a:r>
              <a:rPr lang="en-US" sz="2000" dirty="0" err="1">
                <a:solidFill>
                  <a:srgbClr val="A6A6A6"/>
                </a:solidFill>
              </a:rPr>
              <a:t>Mooty</a:t>
            </a:r>
            <a:r>
              <a:rPr lang="en-US" sz="2000" dirty="0">
                <a:solidFill>
                  <a:srgbClr val="A6A6A6"/>
                </a:solidFill>
              </a:rPr>
              <a:t> et al, VLHCC10], </a:t>
            </a:r>
            <a:br>
              <a:rPr lang="en-US" sz="2000" dirty="0">
                <a:solidFill>
                  <a:srgbClr val="A6A6A6"/>
                </a:solidFill>
              </a:rPr>
            </a:br>
            <a:r>
              <a:rPr lang="en-US" sz="2000" dirty="0">
                <a:solidFill>
                  <a:srgbClr val="A6A6A6"/>
                </a:solidFill>
              </a:rPr>
              <a:t>[Nguyen et al, ICSE12</a:t>
            </a:r>
            <a:r>
              <a:rPr lang="en-US" sz="2000" dirty="0" smtClean="0">
                <a:solidFill>
                  <a:srgbClr val="A6A6A6"/>
                </a:solidFill>
              </a:rPr>
              <a:t>]</a:t>
            </a:r>
          </a:p>
          <a:p>
            <a:r>
              <a:rPr lang="en-US" altLang="ko-KR" sz="2800" b="1" dirty="0" smtClean="0"/>
              <a:t>Direct user</a:t>
            </a:r>
            <a:r>
              <a:rPr lang="en-US" altLang="ko-KR" sz="2800" dirty="0" smtClean="0"/>
              <a:t> </a:t>
            </a:r>
            <a:r>
              <a:rPr lang="en-US" altLang="ko-KR" sz="2800" b="1" dirty="0" smtClean="0"/>
              <a:t>responses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to </a:t>
            </a:r>
            <a:r>
              <a:rPr lang="en-US" altLang="ko-KR" sz="2800" b="1" dirty="0" smtClean="0"/>
              <a:t>domain-specific queries</a:t>
            </a:r>
            <a:endParaRPr lang="en-US" altLang="ko-KR" sz="2800" dirty="0" smtClean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5724128" y="4725144"/>
            <a:ext cx="3168352" cy="720080"/>
          </a:xfrm>
          <a:prstGeom prst="wedgeRoundRectCallout">
            <a:avLst>
              <a:gd name="adj1" fmla="val -57090"/>
              <a:gd name="adj2" fmla="val 4612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Let </a:t>
            </a:r>
            <a:r>
              <a:rPr lang="en-US" b="1" dirty="0" smtClean="0">
                <a:latin typeface="Arial" charset="0"/>
              </a:rPr>
              <a:t>domain experts</a:t>
            </a:r>
            <a:r>
              <a:rPr lang="en-US" dirty="0" smtClean="0">
                <a:latin typeface="Arial" charset="0"/>
              </a:rPr>
              <a:t> decide!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9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/>
              <a:t>A </a:t>
            </a:r>
            <a:r>
              <a:rPr lang="en-US" altLang="ko-KR" sz="2400" b="1" i="1" dirty="0"/>
              <a:t>code completion system </a:t>
            </a:r>
            <a:r>
              <a:rPr lang="en-US" altLang="ko-KR" sz="2400" b="1" dirty="0"/>
              <a:t>can be characterized by the </a:t>
            </a:r>
            <a:r>
              <a:rPr lang="en-US" altLang="ko-KR" sz="2400" b="1" dirty="0">
                <a:solidFill>
                  <a:schemeClr val="tx2"/>
                </a:solidFill>
              </a:rPr>
              <a:t>set of sources it queries </a:t>
            </a:r>
            <a:r>
              <a:rPr lang="en-US" altLang="ko-KR" sz="2400" b="1" dirty="0"/>
              <a:t>to </a:t>
            </a:r>
            <a:r>
              <a:rPr lang="en-US" altLang="ko-KR" sz="2400" b="1" dirty="0">
                <a:solidFill>
                  <a:schemeClr val="tx2"/>
                </a:solidFill>
              </a:rPr>
              <a:t>predict </a:t>
            </a:r>
            <a:r>
              <a:rPr lang="en-US" altLang="ko-KR" sz="2400" b="1" u="sng" dirty="0">
                <a:solidFill>
                  <a:schemeClr val="tx2"/>
                </a:solidFill>
              </a:rPr>
              <a:t>the </a:t>
            </a:r>
            <a:r>
              <a:rPr lang="en-US" altLang="ko-KR" sz="2400" b="1" u="sng" dirty="0" smtClean="0">
                <a:solidFill>
                  <a:schemeClr val="tx2"/>
                </a:solidFill>
              </a:rPr>
              <a:t>user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’s intent</a:t>
            </a:r>
            <a:r>
              <a:rPr lang="en-US" altLang="ko-KR" sz="2400" b="1" dirty="0"/>
              <a:t>.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611560" y="2132856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800" dirty="0" smtClean="0"/>
              <a:t>Language &amp; API specs</a:t>
            </a:r>
            <a:br>
              <a:rPr lang="en-US" altLang="ko-KR" sz="2800" dirty="0" smtClean="0"/>
            </a:b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</a:rPr>
              <a:t>(current editors)</a:t>
            </a:r>
            <a:endParaRPr lang="en-US" altLang="ko-KR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ko-KR" sz="2800" dirty="0" smtClean="0"/>
              <a:t>Usage history</a:t>
            </a:r>
            <a:br>
              <a:rPr lang="en-US" altLang="ko-KR" sz="2800" dirty="0" smtClean="0"/>
            </a:br>
            <a:r>
              <a:rPr lang="en-US" altLang="ko-KR" sz="1800" dirty="0" smtClean="0">
                <a:solidFill>
                  <a:srgbClr val="A6A6A6"/>
                </a:solidFill>
              </a:rPr>
              <a:t>[</a:t>
            </a:r>
            <a:r>
              <a:rPr lang="en-US" altLang="ko-KR" sz="1800" dirty="0" err="1" smtClean="0">
                <a:solidFill>
                  <a:srgbClr val="A6A6A6"/>
                </a:solidFill>
              </a:rPr>
              <a:t>R</a:t>
            </a:r>
            <a:r>
              <a:rPr lang="en-US" sz="1800" dirty="0" err="1" smtClean="0">
                <a:solidFill>
                  <a:srgbClr val="A6A6A6"/>
                </a:solidFill>
              </a:rPr>
              <a:t>obbes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&amp; </a:t>
            </a:r>
            <a:r>
              <a:rPr lang="en-US" sz="1800" dirty="0" err="1">
                <a:solidFill>
                  <a:srgbClr val="A6A6A6"/>
                </a:solidFill>
              </a:rPr>
              <a:t>Lanza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ASE08],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[</a:t>
            </a:r>
            <a:r>
              <a:rPr lang="en-US" sz="1800" dirty="0" err="1" smtClean="0">
                <a:solidFill>
                  <a:srgbClr val="A6A6A6"/>
                </a:solidFill>
              </a:rPr>
              <a:t>Hou</a:t>
            </a:r>
            <a:r>
              <a:rPr lang="en-US" sz="1800" dirty="0" smtClean="0">
                <a:solidFill>
                  <a:srgbClr val="A6A6A6"/>
                </a:solidFill>
              </a:rPr>
              <a:t> &amp; </a:t>
            </a:r>
            <a:r>
              <a:rPr lang="en-US" sz="1800" dirty="0" err="1" smtClean="0">
                <a:solidFill>
                  <a:srgbClr val="A6A6A6"/>
                </a:solidFill>
              </a:rPr>
              <a:t>Pletcher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ICSM11]</a:t>
            </a:r>
            <a:endParaRPr lang="en-US" altLang="ko-KR" sz="2800" dirty="0">
              <a:solidFill>
                <a:srgbClr val="A6A6A6"/>
              </a:solidFill>
            </a:endParaRPr>
          </a:p>
          <a:p>
            <a:r>
              <a:rPr lang="en-US" altLang="ko-KR" sz="2800" dirty="0" smtClean="0"/>
              <a:t>Example repositories</a:t>
            </a:r>
            <a:br>
              <a:rPr lang="en-US" altLang="ko-KR" sz="2800" dirty="0" smtClean="0"/>
            </a:br>
            <a:r>
              <a:rPr lang="en-US" altLang="ko-KR" sz="2000" dirty="0" smtClean="0">
                <a:solidFill>
                  <a:srgbClr val="A6A6A6"/>
                </a:solidFill>
              </a:rPr>
              <a:t>[</a:t>
            </a:r>
            <a:r>
              <a:rPr lang="en-US" sz="2000" dirty="0" smtClean="0">
                <a:solidFill>
                  <a:srgbClr val="A6A6A6"/>
                </a:solidFill>
              </a:rPr>
              <a:t>Bruch et al, FSE09], [Brandt et al, CHI10], [</a:t>
            </a:r>
            <a:r>
              <a:rPr lang="en-US" sz="2000" dirty="0" err="1" smtClean="0">
                <a:solidFill>
                  <a:srgbClr val="A6A6A6"/>
                </a:solidFill>
              </a:rPr>
              <a:t>Mooty</a:t>
            </a:r>
            <a:r>
              <a:rPr lang="en-US" sz="2000" dirty="0" smtClean="0">
                <a:solidFill>
                  <a:srgbClr val="A6A6A6"/>
                </a:solidFill>
              </a:rPr>
              <a:t> et al, </a:t>
            </a:r>
            <a:r>
              <a:rPr lang="en-US" sz="2000" dirty="0">
                <a:solidFill>
                  <a:srgbClr val="A6A6A6"/>
                </a:solidFill>
              </a:rPr>
              <a:t>VLHCC10], </a:t>
            </a:r>
            <a:br>
              <a:rPr lang="en-US" sz="2000" dirty="0">
                <a:solidFill>
                  <a:srgbClr val="A6A6A6"/>
                </a:solidFill>
              </a:rPr>
            </a:br>
            <a:r>
              <a:rPr lang="en-US" sz="2000" dirty="0">
                <a:solidFill>
                  <a:srgbClr val="A6A6A6"/>
                </a:solidFill>
              </a:rPr>
              <a:t>[</a:t>
            </a:r>
            <a:r>
              <a:rPr lang="en-US" sz="2000" dirty="0" smtClean="0">
                <a:solidFill>
                  <a:srgbClr val="A6A6A6"/>
                </a:solidFill>
              </a:rPr>
              <a:t>Nguyen</a:t>
            </a:r>
            <a:r>
              <a:rPr lang="en-US" sz="2000" dirty="0">
                <a:solidFill>
                  <a:srgbClr val="A6A6A6"/>
                </a:solidFill>
              </a:rPr>
              <a:t> </a:t>
            </a:r>
            <a:r>
              <a:rPr lang="en-US" sz="2000" dirty="0" smtClean="0">
                <a:solidFill>
                  <a:srgbClr val="A6A6A6"/>
                </a:solidFill>
              </a:rPr>
              <a:t>et al, ICSE12]</a:t>
            </a:r>
            <a:endParaRPr lang="en-US" sz="2800" dirty="0" smtClean="0">
              <a:solidFill>
                <a:srgbClr val="A6A6A6"/>
              </a:solidFill>
            </a:endParaRPr>
          </a:p>
          <a:p>
            <a:r>
              <a:rPr lang="en-US" altLang="ko-KR" sz="2800" b="1" dirty="0" smtClean="0"/>
              <a:t>Direct user</a:t>
            </a:r>
            <a:r>
              <a:rPr lang="en-US" altLang="ko-KR" sz="2800" dirty="0" smtClean="0"/>
              <a:t> </a:t>
            </a:r>
            <a:r>
              <a:rPr lang="en-US" altLang="ko-KR" sz="2800" b="1" dirty="0" smtClean="0"/>
              <a:t>responses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to </a:t>
            </a:r>
            <a:r>
              <a:rPr lang="en-US" altLang="ko-KR" sz="2800" b="1" dirty="0" smtClean="0"/>
              <a:t>domain-specific queries</a:t>
            </a:r>
            <a:br>
              <a:rPr lang="en-US" altLang="ko-KR" sz="2800" b="1" dirty="0" smtClean="0"/>
            </a:br>
            <a:r>
              <a:rPr lang="en-US" altLang="ko-KR" sz="2000" dirty="0" smtClean="0">
                <a:solidFill>
                  <a:srgbClr val="A6A6A6"/>
                </a:solidFill>
              </a:rPr>
              <a:t>[</a:t>
            </a:r>
            <a:r>
              <a:rPr lang="en-US" sz="2000" dirty="0" smtClean="0">
                <a:solidFill>
                  <a:srgbClr val="A6A6A6"/>
                </a:solidFill>
              </a:rPr>
              <a:t>Omar et </a:t>
            </a:r>
            <a:r>
              <a:rPr lang="en-US" sz="2000" dirty="0">
                <a:solidFill>
                  <a:srgbClr val="A6A6A6"/>
                </a:solidFill>
              </a:rPr>
              <a:t>al, </a:t>
            </a:r>
            <a:r>
              <a:rPr lang="en-US" sz="2000" dirty="0" smtClean="0">
                <a:solidFill>
                  <a:srgbClr val="A6A6A6"/>
                </a:solidFill>
              </a:rPr>
              <a:t>ICSE12]</a:t>
            </a:r>
            <a:endParaRPr lang="en-US" altLang="ko-KR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96136" y="51571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b="1" dirty="0" smtClean="0">
                <a:solidFill>
                  <a:schemeClr val="tx2"/>
                </a:solidFill>
              </a:rPr>
              <a:t>Active Code Completion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9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8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5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9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Code Completion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132856"/>
            <a:ext cx="686752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7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7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9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8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2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9256" cy="1295400"/>
          </a:xfrm>
        </p:spPr>
        <p:txBody>
          <a:bodyPr/>
          <a:lstStyle/>
          <a:p>
            <a:r>
              <a:rPr lang="en-US" altLang="ko-KR" dirty="0" smtClean="0"/>
              <a:t>Our Design Methodology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116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800" dirty="0" smtClean="0"/>
              <a:t>Large </a:t>
            </a:r>
            <a:r>
              <a:rPr lang="en-US" altLang="ko-KR" sz="2800" dirty="0" smtClean="0">
                <a:solidFill>
                  <a:schemeClr val="tx2"/>
                </a:solidFill>
              </a:rPr>
              <a:t>developer survey </a:t>
            </a:r>
            <a:r>
              <a:rPr lang="en-US" altLang="ko-KR" sz="2800" dirty="0" smtClean="0"/>
              <a:t>to validate this idea and develop </a:t>
            </a:r>
            <a:r>
              <a:rPr lang="en-US" altLang="ko-KR" sz="2800" b="1" dirty="0" smtClean="0"/>
              <a:t>design criteria </a:t>
            </a:r>
            <a:r>
              <a:rPr lang="en-US" altLang="ko-KR" sz="2800" dirty="0" smtClean="0"/>
              <a:t>and </a:t>
            </a:r>
            <a:r>
              <a:rPr lang="en-US" altLang="ko-KR" sz="2800" b="1" dirty="0" smtClean="0"/>
              <a:t>use cases </a:t>
            </a:r>
            <a:r>
              <a:rPr lang="en-US" altLang="ko-KR" sz="2800" i="1" dirty="0" smtClean="0"/>
              <a:t>before implementation!</a:t>
            </a:r>
            <a:endParaRPr lang="en-US" altLang="ko-KR" sz="2800" dirty="0" smtClean="0"/>
          </a:p>
          <a:p>
            <a:pPr marL="514350" indent="-514350">
              <a:buFont typeface="+mj-lt"/>
              <a:buAutoNum type="arabicPeriod"/>
            </a:pPr>
            <a:endParaRPr lang="en-US" altLang="ko-K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7C1302"/>
                </a:solidFill>
              </a:rPr>
              <a:t>Tool design </a:t>
            </a:r>
            <a:r>
              <a:rPr lang="en-US" altLang="ko-KR" sz="2800" dirty="0" smtClean="0"/>
              <a:t>and implementation (GRAPHITE)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7C1302"/>
                </a:solidFill>
              </a:rPr>
              <a:t>Controlled pilot study </a:t>
            </a:r>
            <a:r>
              <a:rPr lang="en-US" altLang="ko-KR" sz="2800" dirty="0" smtClean="0"/>
              <a:t>to justify usefulness claims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307456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1662"/>
          </a:xfrm>
        </p:spPr>
        <p:txBody>
          <a:bodyPr>
            <a:normAutofit/>
          </a:bodyPr>
          <a:lstStyle/>
          <a:p>
            <a:r>
              <a:rPr lang="en-US" dirty="0" smtClean="0"/>
              <a:t>Target</a:t>
            </a:r>
            <a:r>
              <a:rPr lang="en-US" dirty="0"/>
              <a:t>: professional </a:t>
            </a:r>
            <a:r>
              <a:rPr lang="en-US" dirty="0" smtClean="0"/>
              <a:t>developers</a:t>
            </a:r>
            <a:endParaRPr lang="en-US" dirty="0"/>
          </a:p>
          <a:p>
            <a:r>
              <a:rPr lang="en-US" dirty="0" smtClean="0"/>
              <a:t>Participants recruited from</a:t>
            </a:r>
          </a:p>
          <a:p>
            <a:pPr lvl="1"/>
            <a:r>
              <a:rPr lang="en-US" dirty="0" smtClean="0"/>
              <a:t>“reddit.com” programming forum</a:t>
            </a:r>
          </a:p>
          <a:p>
            <a:pPr lvl="2"/>
            <a:r>
              <a:rPr lang="en-US" dirty="0" smtClean="0"/>
              <a:t>~340,000 registered readers</a:t>
            </a:r>
          </a:p>
          <a:p>
            <a:pPr lvl="1"/>
            <a:r>
              <a:rPr lang="en-US" dirty="0" smtClean="0"/>
              <a:t>Local CS graduate students mailing list (22)</a:t>
            </a:r>
          </a:p>
          <a:p>
            <a:r>
              <a:rPr lang="en-US" dirty="0" smtClean="0"/>
              <a:t>696 people started the survey </a:t>
            </a:r>
            <a:r>
              <a:rPr lang="en-US" sz="2000" dirty="0" smtClean="0"/>
              <a:t>(~20 minutes long)</a:t>
            </a:r>
            <a:endParaRPr lang="en-US" dirty="0" smtClean="0"/>
          </a:p>
          <a:p>
            <a:pPr lvl="1"/>
            <a:r>
              <a:rPr lang="en-US" b="1" dirty="0" smtClean="0"/>
              <a:t>475</a:t>
            </a:r>
            <a:r>
              <a:rPr lang="en-US" dirty="0" smtClean="0"/>
              <a:t> people completed the survey, we only analyzed these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0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Participant’s experience with regular expressions and SQL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Along with experience with programming languages, implies that </a:t>
            </a:r>
            <a:r>
              <a:rPr lang="en-US" b="1" dirty="0" smtClean="0"/>
              <a:t>most participants are professional programmers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2971800"/>
            <a:ext cx="70294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173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9256" cy="1295400"/>
          </a:xfrm>
        </p:spPr>
        <p:txBody>
          <a:bodyPr/>
          <a:lstStyle/>
          <a:p>
            <a:r>
              <a:rPr lang="en-US" altLang="ko-KR" sz="3600" dirty="0" smtClean="0"/>
              <a:t>Code Completion is Commonly Used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979712" y="2204864"/>
            <a:ext cx="5184576" cy="3176582"/>
          </a:xfrm>
          <a:prstGeom prst="rect">
            <a:avLst/>
          </a:prstGeom>
        </p:spPr>
      </p:pic>
      <p:sp>
        <p:nvSpPr>
          <p:cNvPr id="6" name="부제목 2"/>
          <p:cNvSpPr txBox="1">
            <a:spLocks/>
          </p:cNvSpPr>
          <p:nvPr/>
        </p:nvSpPr>
        <p:spPr bwMode="auto">
          <a:xfrm>
            <a:off x="2123728" y="6165304"/>
            <a:ext cx="6264275" cy="53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altLang="ko-KR" sz="1600" i="1" dirty="0" smtClean="0"/>
              <a:t>(Murphy et al, 2006)</a:t>
            </a:r>
            <a:endParaRPr lang="ko-KR" altLang="en-US" sz="1600" i="1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1619672" y="4077072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8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Mockups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of three classes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Color</a:t>
            </a:r>
            <a:r>
              <a:rPr lang="en-US" dirty="0" smtClean="0"/>
              <a:t>, </a:t>
            </a:r>
            <a:r>
              <a:rPr lang="en-US" b="1" dirty="0" smtClean="0"/>
              <a:t>Regular Expressions</a:t>
            </a:r>
            <a:r>
              <a:rPr lang="en-US" dirty="0" smtClean="0"/>
              <a:t>, </a:t>
            </a:r>
            <a:r>
              <a:rPr lang="en-US" b="1" dirty="0" smtClean="0"/>
              <a:t>SQL query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Ask which strategy they would naturally use to instantiate the given class</a:t>
            </a:r>
          </a:p>
          <a:p>
            <a:pPr lvl="1"/>
            <a:r>
              <a:rPr lang="en-US" dirty="0" smtClean="0"/>
              <a:t>Show them mockup screenshots of our tool</a:t>
            </a:r>
          </a:p>
          <a:p>
            <a:pPr lvl="1"/>
            <a:r>
              <a:rPr lang="en-US" dirty="0" smtClean="0"/>
              <a:t>Ask how often they would use the tool if they wanted to instantiate the class</a:t>
            </a:r>
          </a:p>
          <a:p>
            <a:pPr lvl="1"/>
            <a:r>
              <a:rPr lang="en-US" i="1" dirty="0" smtClean="0"/>
              <a:t>Ask them to qualify the answer or make suggestions</a:t>
            </a:r>
            <a:r>
              <a:rPr lang="en-US" dirty="0" smtClean="0"/>
              <a:t> </a:t>
            </a:r>
            <a:r>
              <a:rPr lang="en-US" b="1" dirty="0" smtClean="0"/>
              <a:t>(open-ended)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2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Mockup –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803" r="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139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Mockup – Color</a:t>
            </a:r>
            <a:endParaRPr lang="en-US" dirty="0"/>
          </a:p>
        </p:txBody>
      </p:sp>
      <p:pic>
        <p:nvPicPr>
          <p:cNvPr id="5" name="Content Placeholder 4" descr="mockup-color-palet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702"/>
            <a:ext cx="8229600" cy="43407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6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Mockup –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803" r="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740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Mockup – Regular Expressions</a:t>
            </a:r>
            <a:endParaRPr lang="en-US" dirty="0"/>
          </a:p>
        </p:txBody>
      </p:sp>
      <p:pic>
        <p:nvPicPr>
          <p:cNvPr id="5" name="Content Placeholder 4" descr="mockup-regex-palet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25154"/>
            <a:ext cx="8229600" cy="31998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Mockup – SQL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Content Placeholder 6" descr="mockup-sq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67694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0369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Mockups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of three classes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Color</a:t>
            </a:r>
            <a:r>
              <a:rPr lang="en-US" dirty="0" smtClean="0"/>
              <a:t>, </a:t>
            </a:r>
            <a:r>
              <a:rPr lang="en-US" b="1" dirty="0" smtClean="0"/>
              <a:t>Regular Expressions</a:t>
            </a:r>
            <a:r>
              <a:rPr lang="en-US" dirty="0" smtClean="0"/>
              <a:t>, </a:t>
            </a:r>
            <a:r>
              <a:rPr lang="en-US" b="1" dirty="0" smtClean="0"/>
              <a:t>SQL query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7C1302"/>
                </a:solidFill>
              </a:rPr>
              <a:t>Ask which strategy they would naturally use to instantiate the given class</a:t>
            </a:r>
          </a:p>
          <a:p>
            <a:pPr lvl="1"/>
            <a:r>
              <a:rPr lang="en-US" dirty="0" smtClean="0"/>
              <a:t>Show them mockup screenshots of our tool</a:t>
            </a:r>
          </a:p>
          <a:p>
            <a:pPr lvl="1"/>
            <a:r>
              <a:rPr lang="en-US" dirty="0" smtClean="0"/>
              <a:t>Ask how often they would use the tool if they wanted to instantiate the class</a:t>
            </a:r>
          </a:p>
          <a:p>
            <a:pPr lvl="1"/>
            <a:r>
              <a:rPr lang="en-US" i="1" dirty="0" smtClean="0"/>
              <a:t>Ask them to qualify the answer or make suggestions</a:t>
            </a:r>
            <a:r>
              <a:rPr lang="en-US" dirty="0" smtClean="0"/>
              <a:t> </a:t>
            </a:r>
            <a:r>
              <a:rPr lang="en-US" b="1" dirty="0" smtClean="0"/>
              <a:t>(open-ended)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9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 smtClean="0"/>
              <a:t>Default Strategy – Regex,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67000"/>
            <a:ext cx="6172200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0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Mockups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of three classes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Color</a:t>
            </a:r>
            <a:r>
              <a:rPr lang="en-US" dirty="0" smtClean="0"/>
              <a:t>, </a:t>
            </a:r>
            <a:r>
              <a:rPr lang="en-US" b="1" dirty="0" smtClean="0"/>
              <a:t>Regular Expressions</a:t>
            </a:r>
            <a:r>
              <a:rPr lang="en-US" dirty="0" smtClean="0"/>
              <a:t>, </a:t>
            </a:r>
            <a:r>
              <a:rPr lang="en-US" b="1" dirty="0" smtClean="0"/>
              <a:t>SQL query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Ask which strategy they would naturally use to instantiate the given class</a:t>
            </a:r>
          </a:p>
          <a:p>
            <a:pPr lvl="1"/>
            <a:r>
              <a:rPr lang="en-US" dirty="0" smtClean="0"/>
              <a:t>Show them mockup screenshots of our tool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Ask how often they would use the tool if they wanted to instantiate the class</a:t>
            </a:r>
          </a:p>
          <a:p>
            <a:pPr lvl="1"/>
            <a:r>
              <a:rPr lang="en-US" i="1" dirty="0" smtClean="0"/>
              <a:t>Ask them to qualify the answer or make suggestions</a:t>
            </a:r>
            <a:r>
              <a:rPr lang="en-US" dirty="0" smtClean="0"/>
              <a:t> </a:t>
            </a:r>
            <a:r>
              <a:rPr lang="en-US" b="1" dirty="0" smtClean="0"/>
              <a:t>(open-ended)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7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Usefulness of Mockups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“Consider situations where you need to instantiate the [specified] class. What portion of the time, in these situations, do you think you would use this feature?”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429000"/>
            <a:ext cx="75723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89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9256" cy="1295400"/>
          </a:xfrm>
        </p:spPr>
        <p:txBody>
          <a:bodyPr/>
          <a:lstStyle/>
          <a:p>
            <a:r>
              <a:rPr lang="en-US" altLang="ko-KR" sz="3600" dirty="0" smtClean="0"/>
              <a:t>Code Completion is Useful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8" name="내용 개체 틀 2"/>
          <p:cNvSpPr txBox="1">
            <a:spLocks/>
          </p:cNvSpPr>
          <p:nvPr/>
        </p:nvSpPr>
        <p:spPr bwMode="auto">
          <a:xfrm>
            <a:off x="611560" y="1700808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800" dirty="0" smtClean="0"/>
              <a:t>Helps developers explore relevant APIs</a:t>
            </a:r>
          </a:p>
          <a:p>
            <a:pPr lvl="1"/>
            <a:r>
              <a:rPr lang="en-US" altLang="ko-KR" sz="2400" dirty="0" smtClean="0"/>
              <a:t>Avoids </a:t>
            </a:r>
            <a:r>
              <a:rPr lang="en-US" altLang="ko-KR" sz="2400" i="1" dirty="0" smtClean="0"/>
              <a:t>context switches </a:t>
            </a:r>
            <a:r>
              <a:rPr lang="en-US" altLang="ko-KR" sz="2400" dirty="0" smtClean="0"/>
              <a:t>to external API browsers</a:t>
            </a:r>
            <a:br>
              <a:rPr lang="en-US" altLang="ko-KR" sz="2400" dirty="0" smtClean="0"/>
            </a:b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371051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Mockups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of three classes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Color</a:t>
            </a:r>
            <a:r>
              <a:rPr lang="en-US" dirty="0" smtClean="0"/>
              <a:t>, </a:t>
            </a:r>
            <a:r>
              <a:rPr lang="en-US" b="1" dirty="0" smtClean="0"/>
              <a:t>Regular Expressions</a:t>
            </a:r>
            <a:r>
              <a:rPr lang="en-US" dirty="0" smtClean="0"/>
              <a:t>, </a:t>
            </a:r>
            <a:r>
              <a:rPr lang="en-US" b="1" dirty="0" smtClean="0"/>
              <a:t>SQL query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Ask which strategy they would naturally use to instantiate the given class</a:t>
            </a:r>
          </a:p>
          <a:p>
            <a:pPr lvl="1"/>
            <a:r>
              <a:rPr lang="en-US" dirty="0" smtClean="0"/>
              <a:t>Show them mockup screenshots of our tool</a:t>
            </a:r>
          </a:p>
          <a:p>
            <a:pPr lvl="1"/>
            <a:r>
              <a:rPr lang="en-US" dirty="0" smtClean="0"/>
              <a:t>Ask how often they would use the tool if they wanted to instantiate the class</a:t>
            </a:r>
          </a:p>
          <a:p>
            <a:pPr lvl="1"/>
            <a:r>
              <a:rPr lang="en-US" b="1" i="1" dirty="0" smtClean="0">
                <a:solidFill>
                  <a:schemeClr val="tx2"/>
                </a:solidFill>
              </a:rPr>
              <a:t>Ask them to qualify the answer or make suggestions</a:t>
            </a:r>
            <a:r>
              <a:rPr lang="en-US" b="1" dirty="0" smtClean="0">
                <a:solidFill>
                  <a:schemeClr val="tx2"/>
                </a:solidFill>
              </a:rPr>
              <a:t> (open-ended)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9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Reversibility (</a:t>
            </a:r>
            <a:r>
              <a:rPr lang="en-US" sz="2800" b="1" dirty="0" smtClean="0"/>
              <a:t>19</a:t>
            </a:r>
            <a:r>
              <a:rPr lang="en-US" sz="2800" dirty="0" smtClean="0"/>
              <a:t> across classes)</a:t>
            </a:r>
          </a:p>
          <a:p>
            <a:pPr lvl="1"/>
            <a:r>
              <a:rPr lang="en-US" sz="2400" dirty="0" smtClean="0"/>
              <a:t>Bring palette back up from data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Palette settings and state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Wanted recent regexes + control over comments (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12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Persistent database connection information (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Recent colors (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20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b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IDE/language independence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Several expressed a desire for IDE or even language independence of this feature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9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179512" y="188640"/>
            <a:ext cx="4752528" cy="504056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7C1302"/>
                </a:solidFill>
              </a:rPr>
              <a:t>Active Code Completion </a:t>
            </a:r>
            <a:r>
              <a:rPr lang="en-US" altLang="ko-KR" sz="2400" b="1" smtClean="0">
                <a:solidFill>
                  <a:schemeClr val="tx1"/>
                </a:solidFill>
              </a:rPr>
              <a:t>with</a:t>
            </a:r>
            <a:r>
              <a:rPr lang="en-US" altLang="ko-KR" sz="2400" b="1" smtClean="0">
                <a:solidFill>
                  <a:srgbClr val="7C1302"/>
                </a:solidFill>
              </a:rPr>
              <a:t> GRAPHITE</a:t>
            </a:r>
            <a:endParaRPr lang="en-US" altLang="ko-KR" sz="2400" b="1" dirty="0" smtClean="0">
              <a:solidFill>
                <a:srgbClr val="7C130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9144000" cy="3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5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D9D9D9"/>
                </a:solidFill>
              </a:rPr>
              <a:t>Reversibility (</a:t>
            </a:r>
            <a:r>
              <a:rPr lang="en-US" sz="2800" b="1" dirty="0" smtClean="0">
                <a:solidFill>
                  <a:srgbClr val="D9D9D9"/>
                </a:solidFill>
              </a:rPr>
              <a:t>19</a:t>
            </a:r>
            <a:r>
              <a:rPr lang="en-US" sz="2800" dirty="0" smtClean="0">
                <a:solidFill>
                  <a:srgbClr val="D9D9D9"/>
                </a:solidFill>
              </a:rPr>
              <a:t> across classes)</a:t>
            </a:r>
          </a:p>
          <a:p>
            <a:pPr lvl="1"/>
            <a:r>
              <a:rPr lang="en-US" sz="2400" dirty="0" smtClean="0">
                <a:solidFill>
                  <a:srgbClr val="D9D9D9"/>
                </a:solidFill>
              </a:rPr>
              <a:t>Bring palette back up from data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Palette settings and state</a:t>
            </a:r>
          </a:p>
          <a:p>
            <a:pPr lvl="1"/>
            <a:r>
              <a:rPr lang="en-US" sz="2400" dirty="0" smtClean="0"/>
              <a:t>Wanted recent regexes + control over comments (</a:t>
            </a:r>
            <a:r>
              <a:rPr lang="en-US" sz="2400" b="1" dirty="0" smtClean="0"/>
              <a:t>12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Persistent database connection information (</a:t>
            </a:r>
            <a:r>
              <a:rPr lang="en-US" sz="2400" b="1" dirty="0"/>
              <a:t>9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Recent colors (</a:t>
            </a:r>
            <a:r>
              <a:rPr lang="en-US" sz="2400" b="1" dirty="0" smtClean="0"/>
              <a:t>20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/>
              <a:t>IDE/language independence</a:t>
            </a:r>
          </a:p>
          <a:p>
            <a:pPr lvl="1"/>
            <a:r>
              <a:rPr lang="en-US" sz="2400" dirty="0"/>
              <a:t>Several expressed a desire for IDE or even language independence of this </a:t>
            </a:r>
            <a:r>
              <a:rPr lang="en-US" sz="2400" dirty="0" smtClean="0"/>
              <a:t>feature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6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46</a:t>
            </a:fld>
            <a:endParaRPr lang="ko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7236296" cy="53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8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47</a:t>
            </a:fld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9144000" cy="3224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924944"/>
            <a:ext cx="5548936" cy="3379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3789040"/>
            <a:ext cx="86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^ </a:t>
            </a:r>
            <a:r>
              <a:rPr lang="en-US" b="1" dirty="0" smtClean="0"/>
              <a:t>or</a:t>
            </a:r>
            <a:r>
              <a:rPr lang="en-US" dirty="0" smtClean="0"/>
              <a:t> -&gt;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43800" cy="1295400"/>
          </a:xfrm>
        </p:spPr>
        <p:txBody>
          <a:bodyPr/>
          <a:lstStyle/>
          <a:p>
            <a:r>
              <a:rPr lang="en-US" sz="3200" dirty="0" smtClean="0"/>
              <a:t>Associating a Palette with a Class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152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what other classes could benefit from these kind of interactive palettes</a:t>
            </a:r>
            <a:br>
              <a:rPr lang="en-US" dirty="0" smtClean="0"/>
            </a:br>
            <a:r>
              <a:rPr lang="en-US" b="1" dirty="0" smtClean="0"/>
              <a:t>(open-ended)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411662"/>
          </a:xfrm>
        </p:spPr>
        <p:txBody>
          <a:bodyPr/>
          <a:lstStyle/>
          <a:p>
            <a:r>
              <a:rPr lang="en-US" dirty="0" smtClean="0"/>
              <a:t>Alternatives / Tricky / Literal Syntax (16)</a:t>
            </a:r>
          </a:p>
          <a:p>
            <a:pPr lvl="1"/>
            <a:r>
              <a:rPr lang="en-US" dirty="0"/>
              <a:t>Example classes</a:t>
            </a:r>
          </a:p>
          <a:p>
            <a:pPr lvl="2"/>
            <a:r>
              <a:rPr lang="en-US" dirty="0"/>
              <a:t>string, vector, dictionary, </a:t>
            </a:r>
            <a:r>
              <a:rPr lang="en-US" dirty="0" smtClean="0"/>
              <a:t>matrix</a:t>
            </a:r>
          </a:p>
          <a:p>
            <a:pPr lvl="2"/>
            <a:r>
              <a:rPr lang="en-US" dirty="0" smtClean="0"/>
              <a:t>URLs</a:t>
            </a:r>
            <a:r>
              <a:rPr lang="en-US" dirty="0"/>
              <a:t>, </a:t>
            </a:r>
            <a:r>
              <a:rPr lang="en-US" dirty="0" smtClean="0"/>
              <a:t>paths</a:t>
            </a:r>
          </a:p>
          <a:p>
            <a:pPr lvl="2"/>
            <a:r>
              <a:rPr lang="en-US" dirty="0" smtClean="0"/>
              <a:t>embedded languages (e.g. HTML)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005064"/>
            <a:ext cx="4632932" cy="26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1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9256" cy="1295400"/>
          </a:xfrm>
        </p:spPr>
        <p:txBody>
          <a:bodyPr/>
          <a:lstStyle/>
          <a:p>
            <a:r>
              <a:rPr lang="en-US" altLang="ko-KR" sz="3600" dirty="0" smtClean="0"/>
              <a:t>Code Completion is Useful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8" name="내용 개체 틀 2"/>
          <p:cNvSpPr txBox="1">
            <a:spLocks/>
          </p:cNvSpPr>
          <p:nvPr/>
        </p:nvSpPr>
        <p:spPr bwMode="auto">
          <a:xfrm>
            <a:off x="611560" y="1700808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800" dirty="0" smtClean="0"/>
              <a:t>Helps developers explore relevant APIs</a:t>
            </a:r>
          </a:p>
          <a:p>
            <a:pPr lvl="1"/>
            <a:r>
              <a:rPr lang="en-US" altLang="ko-KR" sz="2400" dirty="0" smtClean="0"/>
              <a:t>Avoids </a:t>
            </a:r>
            <a:r>
              <a:rPr lang="en-US" altLang="ko-KR" sz="2400" i="1" dirty="0" smtClean="0"/>
              <a:t>context switches </a:t>
            </a:r>
            <a:r>
              <a:rPr lang="en-US" altLang="ko-KR" sz="2400" dirty="0" smtClean="0"/>
              <a:t>to external API browsers</a:t>
            </a:r>
            <a:br>
              <a:rPr lang="en-US" altLang="ko-KR" sz="2400" dirty="0" smtClean="0"/>
            </a:br>
            <a:endParaRPr lang="en-US" altLang="ko-KR" sz="2400" dirty="0" smtClean="0"/>
          </a:p>
          <a:p>
            <a:r>
              <a:rPr lang="en-US" altLang="ko-KR" sz="2800" dirty="0" smtClean="0"/>
              <a:t>Helps developers avoid mistakes</a:t>
            </a:r>
          </a:p>
          <a:p>
            <a:pPr lvl="1"/>
            <a:r>
              <a:rPr lang="en-US" altLang="ko-KR" sz="2400" dirty="0" smtClean="0"/>
              <a:t>Spelling and type errors are reduced</a:t>
            </a:r>
            <a:br>
              <a:rPr lang="en-US" altLang="ko-KR" sz="2400" dirty="0" smtClean="0"/>
            </a:b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241887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Unclear Parameter Implications (11)</a:t>
            </a:r>
          </a:p>
          <a:p>
            <a:pPr lvl="1"/>
            <a:r>
              <a:rPr lang="en-US" dirty="0" smtClean="0"/>
              <a:t>Example classes</a:t>
            </a:r>
          </a:p>
          <a:p>
            <a:pPr lvl="2"/>
            <a:r>
              <a:rPr lang="en-US" dirty="0" smtClean="0"/>
              <a:t>audio tweaks</a:t>
            </a:r>
          </a:p>
          <a:p>
            <a:pPr lvl="2"/>
            <a:r>
              <a:rPr lang="en-US" dirty="0" smtClean="0"/>
              <a:t>3D transformation matrices</a:t>
            </a:r>
          </a:p>
          <a:p>
            <a:pPr lvl="2"/>
            <a:r>
              <a:rPr lang="en-US" dirty="0" smtClean="0"/>
              <a:t>number/string/date formatting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What people wanted</a:t>
            </a:r>
          </a:p>
          <a:p>
            <a:pPr lvl="2"/>
            <a:r>
              <a:rPr lang="en-US" dirty="0"/>
              <a:t>modify the parameters </a:t>
            </a:r>
            <a:r>
              <a:rPr lang="en-US" dirty="0" smtClean="0"/>
              <a:t>and see the results </a:t>
            </a:r>
            <a:r>
              <a:rPr lang="en-US" dirty="0"/>
              <a:t>directly</a:t>
            </a:r>
            <a:br>
              <a:rPr lang="en-US" dirty="0"/>
            </a:br>
            <a:r>
              <a:rPr lang="en-US" dirty="0"/>
              <a:t>without running the application</a:t>
            </a: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9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Languages (17)</a:t>
            </a:r>
          </a:p>
          <a:p>
            <a:pPr lvl="1"/>
            <a:r>
              <a:rPr lang="en-US" dirty="0"/>
              <a:t>Example classes</a:t>
            </a:r>
          </a:p>
          <a:p>
            <a:pPr lvl="2"/>
            <a:r>
              <a:rPr lang="en-US" dirty="0"/>
              <a:t>regular expressions</a:t>
            </a:r>
          </a:p>
          <a:p>
            <a:pPr lvl="2"/>
            <a:r>
              <a:rPr lang="en-US" dirty="0"/>
              <a:t>SQL queries</a:t>
            </a:r>
          </a:p>
          <a:p>
            <a:pPr lvl="2"/>
            <a:r>
              <a:rPr lang="en-US" dirty="0" err="1"/>
              <a:t>XPath</a:t>
            </a:r>
            <a:r>
              <a:rPr lang="en-US" dirty="0"/>
              <a:t> / </a:t>
            </a:r>
            <a:r>
              <a:rPr lang="en-US" dirty="0" smtClean="0"/>
              <a:t>XQuery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What people wanted</a:t>
            </a:r>
          </a:p>
          <a:p>
            <a:pPr lvl="2"/>
            <a:r>
              <a:rPr lang="en-US" dirty="0" smtClean="0"/>
              <a:t>testing the query result directly</a:t>
            </a:r>
            <a:br>
              <a:rPr lang="en-US" dirty="0" smtClean="0"/>
            </a:br>
            <a:r>
              <a:rPr lang="en-US" dirty="0" smtClean="0"/>
              <a:t>without running the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Elements (27)</a:t>
            </a:r>
          </a:p>
          <a:p>
            <a:pPr lvl="1"/>
            <a:r>
              <a:rPr lang="en-US" dirty="0" smtClean="0"/>
              <a:t>What people wanted</a:t>
            </a:r>
          </a:p>
          <a:p>
            <a:pPr lvl="2"/>
            <a:r>
              <a:rPr lang="en-US" dirty="0" smtClean="0"/>
              <a:t>checking the graphical property directly</a:t>
            </a:r>
          </a:p>
          <a:p>
            <a:pPr lvl="2"/>
            <a:r>
              <a:rPr lang="en-US" dirty="0" smtClean="0"/>
              <a:t>manipulating the layout of GUI elements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 classes</a:t>
            </a:r>
          </a:p>
          <a:p>
            <a:pPr lvl="2"/>
            <a:r>
              <a:rPr lang="en-US" dirty="0" smtClean="0"/>
              <a:t>color, font, shape, thickness, etc.</a:t>
            </a:r>
          </a:p>
          <a:p>
            <a:pPr lvl="2"/>
            <a:r>
              <a:rPr lang="en-US" dirty="0" err="1" smtClean="0"/>
              <a:t>JFrame</a:t>
            </a:r>
            <a:r>
              <a:rPr lang="en-US" dirty="0" smtClean="0"/>
              <a:t>, layouts, any swing components,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3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by Example (2)</a:t>
            </a:r>
          </a:p>
          <a:p>
            <a:pPr lvl="1"/>
            <a:r>
              <a:rPr lang="en-US" dirty="0" smtClean="0"/>
              <a:t>Example classes</a:t>
            </a:r>
          </a:p>
          <a:p>
            <a:pPr lvl="2"/>
            <a:r>
              <a:rPr lang="en-US" dirty="0" smtClean="0"/>
              <a:t>keyboard keys (e.g., shortcut keys)</a:t>
            </a:r>
          </a:p>
          <a:p>
            <a:endParaRPr lang="en-US" dirty="0" smtClean="0"/>
          </a:p>
          <a:p>
            <a:r>
              <a:rPr lang="en-US" dirty="0" smtClean="0"/>
              <a:t>Integrating with Documentation, Tutorials (7)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CBB2-DD41-4DDC-82DB-B36801B1D0C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4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Pilot Study 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Observe users doing </a:t>
            </a:r>
            <a:r>
              <a:rPr lang="en-US" altLang="ko-KR" b="1" dirty="0" smtClean="0">
                <a:solidFill>
                  <a:schemeClr val="tx2"/>
                </a:solidFill>
              </a:rPr>
              <a:t>regular expression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tasks with and without Graphite.</a:t>
            </a:r>
          </a:p>
          <a:p>
            <a:r>
              <a:rPr lang="en-US" altLang="ko-KR" dirty="0" smtClean="0"/>
              <a:t>Hypotheses:</a:t>
            </a:r>
          </a:p>
          <a:p>
            <a:pPr lvl="1"/>
            <a:r>
              <a:rPr lang="en-US" altLang="ko-KR" dirty="0" smtClean="0"/>
              <a:t>Control subjects (4) will have more trouble with:</a:t>
            </a:r>
          </a:p>
          <a:p>
            <a:pPr lvl="2"/>
            <a:r>
              <a:rPr lang="en-US" altLang="ko-KR" dirty="0" smtClean="0"/>
              <a:t>Factory pattern initialization: </a:t>
            </a:r>
            <a:r>
              <a:rPr lang="en-US" altLang="ko-KR" dirty="0" err="1" smtClean="0">
                <a:latin typeface="Consolas"/>
                <a:cs typeface="Consolas"/>
              </a:rPr>
              <a:t>Pattern.compile</a:t>
            </a:r>
            <a:r>
              <a:rPr lang="en-US" altLang="ko-KR" dirty="0" smtClean="0">
                <a:latin typeface="Consolas"/>
                <a:cs typeface="Consolas"/>
              </a:rPr>
              <a:t>(…)</a:t>
            </a:r>
            <a:br>
              <a:rPr lang="en-US" altLang="ko-KR" dirty="0" smtClean="0">
                <a:latin typeface="Consolas"/>
                <a:cs typeface="Consolas"/>
              </a:rPr>
            </a:br>
            <a:r>
              <a:rPr lang="en-US" altLang="ko-KR" sz="18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[Ellis et al, ICSE07]</a:t>
            </a:r>
          </a:p>
          <a:p>
            <a:pPr lvl="2"/>
            <a:r>
              <a:rPr lang="en-US" altLang="ko-KR" dirty="0" smtClean="0"/>
              <a:t>Escaping of strings: </a:t>
            </a:r>
            <a:r>
              <a:rPr lang="en-US" altLang="ko-KR" dirty="0" err="1" smtClean="0">
                <a:latin typeface="Consolas"/>
                <a:cs typeface="Consolas"/>
              </a:rPr>
              <a:t>Pattern.compile</a:t>
            </a:r>
            <a:r>
              <a:rPr lang="en-US" altLang="ko-KR" dirty="0" smtClean="0">
                <a:latin typeface="Consolas"/>
                <a:cs typeface="Consolas"/>
              </a:rPr>
              <a:t>(“</a:t>
            </a:r>
            <a:r>
              <a:rPr lang="en-US" altLang="ko-KR" dirty="0" smtClean="0">
                <a:solidFill>
                  <a:schemeClr val="accent2"/>
                </a:solidFill>
                <a:latin typeface="Consolas"/>
                <a:cs typeface="Consolas"/>
              </a:rPr>
              <a:t>\\</a:t>
            </a:r>
            <a:r>
              <a:rPr lang="en-US" altLang="ko-KR" dirty="0" smtClean="0">
                <a:latin typeface="Consolas"/>
                <a:cs typeface="Consolas"/>
              </a:rPr>
              <a:t>d”)</a:t>
            </a:r>
          </a:p>
          <a:p>
            <a:pPr lvl="1"/>
            <a:r>
              <a:rPr lang="en-US" altLang="ko-KR" dirty="0" smtClean="0">
                <a:cs typeface="Consolas"/>
              </a:rPr>
              <a:t>Treatment subjects (3) will complete more tasks and test more examples 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56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Protocol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Pre-survey asking the familiarity with:</a:t>
            </a:r>
          </a:p>
          <a:p>
            <a:pPr lvl="1"/>
            <a:r>
              <a:rPr lang="en-US" altLang="ko-KR" dirty="0" smtClean="0"/>
              <a:t>Programming languages</a:t>
            </a:r>
          </a:p>
          <a:p>
            <a:pPr lvl="1"/>
            <a:r>
              <a:rPr lang="en-US" altLang="ko-KR" dirty="0" smtClean="0"/>
              <a:t>Integrated development environments</a:t>
            </a:r>
          </a:p>
          <a:p>
            <a:pPr lvl="1"/>
            <a:r>
              <a:rPr lang="en-US" altLang="ko-KR" dirty="0" smtClean="0"/>
              <a:t>Regular expressions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Give a demo of how to use Graphite plug-in with the Color palette</a:t>
            </a:r>
          </a:p>
          <a:p>
            <a:pPr lvl="1"/>
            <a:r>
              <a:rPr lang="en-US" altLang="ko-KR" dirty="0" smtClean="0"/>
              <a:t>Only for the treatment group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Instruct them how to complete the tasks and start the experiment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Pilot Study 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Hypotheses:</a:t>
            </a:r>
          </a:p>
          <a:p>
            <a:pPr lvl="1">
              <a:buFont typeface="Wingdings" charset="2"/>
              <a:buChar char="ü"/>
            </a:pPr>
            <a:r>
              <a:rPr lang="en-US" altLang="ko-KR" dirty="0" smtClean="0"/>
              <a:t>Control subjects had trouble with:</a:t>
            </a:r>
          </a:p>
          <a:p>
            <a:pPr lvl="2">
              <a:buFont typeface="Wingdings" charset="2"/>
              <a:buChar char="ü"/>
            </a:pPr>
            <a:r>
              <a:rPr lang="en-US" altLang="ko-KR" dirty="0" smtClean="0"/>
              <a:t>Factory pattern initialization: </a:t>
            </a:r>
            <a:r>
              <a:rPr lang="en-US" altLang="ko-KR" dirty="0" err="1" smtClean="0">
                <a:latin typeface="Consolas"/>
                <a:cs typeface="Consolas"/>
              </a:rPr>
              <a:t>Pattern.compile</a:t>
            </a:r>
            <a:r>
              <a:rPr lang="en-US" altLang="ko-KR" dirty="0" smtClean="0">
                <a:latin typeface="Consolas"/>
                <a:cs typeface="Consolas"/>
              </a:rPr>
              <a:t>(…)</a:t>
            </a:r>
            <a:br>
              <a:rPr lang="en-US" altLang="ko-KR" dirty="0" smtClean="0">
                <a:latin typeface="Consolas"/>
                <a:cs typeface="Consolas"/>
              </a:rPr>
            </a:br>
            <a:r>
              <a:rPr lang="en-US" altLang="ko-KR" sz="18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[Ellis et al, ICSE07]</a:t>
            </a:r>
          </a:p>
          <a:p>
            <a:pPr lvl="2">
              <a:buFont typeface="Wingdings" charset="2"/>
              <a:buChar char="ü"/>
            </a:pPr>
            <a:r>
              <a:rPr lang="en-US" altLang="ko-KR" dirty="0" smtClean="0"/>
              <a:t>Escaping of strings: </a:t>
            </a:r>
            <a:r>
              <a:rPr lang="en-US" altLang="ko-KR" dirty="0" err="1" smtClean="0">
                <a:latin typeface="Consolas"/>
                <a:cs typeface="Consolas"/>
              </a:rPr>
              <a:t>Pattern.compile</a:t>
            </a:r>
            <a:r>
              <a:rPr lang="en-US" altLang="ko-KR" dirty="0" smtClean="0">
                <a:latin typeface="Consolas"/>
                <a:cs typeface="Consolas"/>
              </a:rPr>
              <a:t>(“</a:t>
            </a:r>
            <a:r>
              <a:rPr lang="en-US" altLang="ko-KR" dirty="0" smtClean="0">
                <a:solidFill>
                  <a:schemeClr val="accent2"/>
                </a:solidFill>
                <a:latin typeface="Consolas"/>
                <a:cs typeface="Consolas"/>
              </a:rPr>
              <a:t>\\</a:t>
            </a:r>
            <a:r>
              <a:rPr lang="en-US" altLang="ko-KR" dirty="0" smtClean="0">
                <a:latin typeface="Consolas"/>
                <a:cs typeface="Consolas"/>
              </a:rPr>
              <a:t>d”)</a:t>
            </a:r>
          </a:p>
          <a:p>
            <a:pPr lvl="1">
              <a:buFont typeface="Wingdings" charset="2"/>
              <a:buChar char="ü"/>
            </a:pPr>
            <a:r>
              <a:rPr lang="en-US" altLang="ko-KR" dirty="0" smtClean="0">
                <a:cs typeface="Consolas"/>
              </a:rPr>
              <a:t>Treatment subjects completed more tasks and tested more examples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6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Pilot Study 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66206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Hypotheses:</a:t>
            </a:r>
          </a:p>
          <a:p>
            <a:pPr lvl="1">
              <a:buFont typeface="Wingdings" charset="2"/>
              <a:buChar char="ü"/>
            </a:pPr>
            <a:r>
              <a:rPr lang="en-US" altLang="ko-KR" dirty="0" smtClean="0"/>
              <a:t>Control subjects had trouble with:</a:t>
            </a:r>
          </a:p>
          <a:p>
            <a:pPr lvl="2">
              <a:buFont typeface="Wingdings" charset="2"/>
              <a:buChar char="ü"/>
            </a:pPr>
            <a:r>
              <a:rPr lang="en-US" altLang="ko-KR" dirty="0" smtClean="0"/>
              <a:t>Factory pattern initialization: </a:t>
            </a:r>
            <a:r>
              <a:rPr lang="en-US" altLang="ko-KR" dirty="0" err="1" smtClean="0">
                <a:latin typeface="Consolas"/>
                <a:cs typeface="Consolas"/>
              </a:rPr>
              <a:t>Pattern.compile</a:t>
            </a:r>
            <a:r>
              <a:rPr lang="en-US" altLang="ko-KR" dirty="0" smtClean="0">
                <a:latin typeface="Consolas"/>
                <a:cs typeface="Consolas"/>
              </a:rPr>
              <a:t>(…)</a:t>
            </a:r>
            <a:br>
              <a:rPr lang="en-US" altLang="ko-KR" dirty="0" smtClean="0">
                <a:latin typeface="Consolas"/>
                <a:cs typeface="Consolas"/>
              </a:rPr>
            </a:br>
            <a:r>
              <a:rPr lang="en-US" altLang="ko-KR" sz="18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[Ellis et al, ICSE07]</a:t>
            </a:r>
          </a:p>
          <a:p>
            <a:pPr lvl="2">
              <a:buFont typeface="Wingdings" charset="2"/>
              <a:buChar char="ü"/>
            </a:pPr>
            <a:r>
              <a:rPr lang="en-US" altLang="ko-KR" dirty="0" smtClean="0"/>
              <a:t>Escaping of strings: </a:t>
            </a:r>
            <a:r>
              <a:rPr lang="en-US" altLang="ko-KR" dirty="0" err="1" smtClean="0">
                <a:latin typeface="Consolas"/>
                <a:cs typeface="Consolas"/>
              </a:rPr>
              <a:t>Pattern.compile</a:t>
            </a:r>
            <a:r>
              <a:rPr lang="en-US" altLang="ko-KR" dirty="0" smtClean="0">
                <a:latin typeface="Consolas"/>
                <a:cs typeface="Consolas"/>
              </a:rPr>
              <a:t>(“</a:t>
            </a:r>
            <a:r>
              <a:rPr lang="en-US" altLang="ko-KR" dirty="0" smtClean="0">
                <a:solidFill>
                  <a:schemeClr val="accent2"/>
                </a:solidFill>
                <a:latin typeface="Consolas"/>
                <a:cs typeface="Consolas"/>
              </a:rPr>
              <a:t>\\</a:t>
            </a:r>
            <a:r>
              <a:rPr lang="en-US" altLang="ko-KR" dirty="0" smtClean="0">
                <a:latin typeface="Consolas"/>
                <a:cs typeface="Consolas"/>
              </a:rPr>
              <a:t>d”)</a:t>
            </a:r>
          </a:p>
          <a:p>
            <a:pPr lvl="1">
              <a:buFont typeface="Wingdings" charset="2"/>
              <a:buChar char="ü"/>
            </a:pPr>
            <a:r>
              <a:rPr lang="en-US" altLang="ko-KR" dirty="0" smtClean="0">
                <a:cs typeface="Consolas"/>
              </a:rPr>
              <a:t>Treatment subjects completed more tasks and tested more examples</a:t>
            </a:r>
          </a:p>
          <a:p>
            <a:r>
              <a:rPr lang="en-US" altLang="ko-KR" dirty="0" smtClean="0">
                <a:latin typeface="Arial"/>
                <a:cs typeface="Arial"/>
              </a:rPr>
              <a:t>Treatment subjects were uniformly positive. Control subjects later shown the palette were also positive.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20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9256" cy="1295400"/>
          </a:xfrm>
        </p:spPr>
        <p:txBody>
          <a:bodyPr/>
          <a:lstStyle/>
          <a:p>
            <a:r>
              <a:rPr lang="en-US" altLang="ko-KR" sz="1800" dirty="0" smtClean="0">
                <a:solidFill>
                  <a:srgbClr val="7F7F7F"/>
                </a:solidFill>
              </a:rPr>
              <a:t>DEFINITION.</a:t>
            </a:r>
            <a:r>
              <a:rPr lang="en-US" altLang="ko-KR" sz="3200" dirty="0" smtClean="0"/>
              <a:t> Active Code Completion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58</a:t>
            </a:fld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4411662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A code completion system that </a:t>
            </a:r>
            <a:r>
              <a:rPr lang="en-US" altLang="ko-KR" b="1" dirty="0" smtClean="0">
                <a:solidFill>
                  <a:schemeClr val="tx2"/>
                </a:solidFill>
              </a:rPr>
              <a:t>actively engages  </a:t>
            </a:r>
            <a:r>
              <a:rPr lang="en-US" altLang="ko-KR" dirty="0" smtClean="0"/>
              <a:t>both users and providers during code completion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altLang="ko-KR" dirty="0" smtClean="0"/>
              <a:t>Providers </a:t>
            </a:r>
            <a:r>
              <a:rPr lang="en-US" altLang="ko-KR" dirty="0">
                <a:solidFill>
                  <a:srgbClr val="7C1302"/>
                </a:solidFill>
              </a:rPr>
              <a:t>equip</a:t>
            </a:r>
            <a:r>
              <a:rPr lang="en-US" altLang="ko-KR" dirty="0">
                <a:solidFill>
                  <a:srgbClr val="B92D00"/>
                </a:solidFill>
              </a:rPr>
              <a:t> </a:t>
            </a:r>
            <a:r>
              <a:rPr lang="en-US" altLang="ko-KR" dirty="0" smtClean="0"/>
              <a:t>types </a:t>
            </a:r>
            <a:r>
              <a:rPr lang="en-US" altLang="ko-KR" dirty="0"/>
              <a:t>with </a:t>
            </a:r>
            <a:r>
              <a:rPr lang="en-US" altLang="ko-KR" dirty="0" smtClean="0"/>
              <a:t>specialized user interfaces (</a:t>
            </a:r>
            <a:r>
              <a:rPr lang="en-US" altLang="ko-KR" i="1" dirty="0" smtClean="0"/>
              <a:t>palettes</a:t>
            </a:r>
            <a:r>
              <a:rPr lang="en-US" altLang="ko-KR" dirty="0" smtClean="0"/>
              <a:t>)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 smtClean="0"/>
          </a:p>
          <a:p>
            <a:pPr marL="858837" lvl="1" indent="-514350">
              <a:buFont typeface="+mj-lt"/>
              <a:buAutoNum type="arabicPeriod"/>
            </a:pPr>
            <a:r>
              <a:rPr lang="en-US" altLang="ko-KR" dirty="0" smtClean="0"/>
              <a:t>API </a:t>
            </a:r>
            <a:r>
              <a:rPr lang="en-US" altLang="ko-KR" dirty="0"/>
              <a:t>clients </a:t>
            </a:r>
            <a:r>
              <a:rPr lang="en-US" altLang="ko-KR" dirty="0" smtClean="0">
                <a:solidFill>
                  <a:srgbClr val="7C1302"/>
                </a:solidFill>
              </a:rPr>
              <a:t>interact with </a:t>
            </a:r>
            <a:r>
              <a:rPr lang="en-US" altLang="ko-KR" dirty="0" smtClean="0">
                <a:solidFill>
                  <a:srgbClr val="000000"/>
                </a:solidFill>
              </a:rPr>
              <a:t>palettes </a:t>
            </a:r>
            <a:r>
              <a:rPr lang="en-US" altLang="ko-KR" dirty="0" smtClean="0"/>
              <a:t>to </a:t>
            </a:r>
            <a:r>
              <a:rPr lang="en-US" altLang="ko-KR" dirty="0"/>
              <a:t>provide </a:t>
            </a:r>
            <a:r>
              <a:rPr lang="en-US" altLang="ko-KR" dirty="0" smtClean="0"/>
              <a:t>requested information </a:t>
            </a:r>
            <a:r>
              <a:rPr lang="en-US" altLang="ko-KR" dirty="0"/>
              <a:t>about their </a:t>
            </a:r>
            <a:r>
              <a:rPr lang="en-US" altLang="ko-KR" dirty="0" smtClean="0"/>
              <a:t>intent</a:t>
            </a:r>
          </a:p>
          <a:p>
            <a:pPr marL="858837" lvl="1" indent="-514350">
              <a:buFont typeface="+mj-lt"/>
              <a:buAutoNum type="arabicPeriod"/>
            </a:pPr>
            <a:endParaRPr lang="en-US" altLang="ko-KR" dirty="0"/>
          </a:p>
          <a:p>
            <a:pPr marL="858837" lvl="1" indent="-514350">
              <a:buFont typeface="+mj-lt"/>
              <a:buAutoNum type="arabicPeriod"/>
            </a:pPr>
            <a:r>
              <a:rPr lang="en-US" altLang="ko-KR" dirty="0" smtClean="0"/>
              <a:t>API providers </a:t>
            </a:r>
            <a:r>
              <a:rPr lang="en-US" altLang="ko-KR" dirty="0" smtClean="0">
                <a:solidFill>
                  <a:srgbClr val="7C1302"/>
                </a:solidFill>
              </a:rPr>
              <a:t>generate code </a:t>
            </a:r>
            <a:r>
              <a:rPr lang="en-US" altLang="ko-KR" dirty="0" smtClean="0"/>
              <a:t>based on this information</a:t>
            </a:r>
            <a:endParaRPr lang="en-US" altLang="ko-KR" dirty="0"/>
          </a:p>
          <a:p>
            <a:pPr lvl="1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21740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9256" cy="1295400"/>
          </a:xfrm>
        </p:spPr>
        <p:txBody>
          <a:bodyPr/>
          <a:lstStyle/>
          <a:p>
            <a:r>
              <a:rPr lang="en-US" altLang="ko-KR" sz="3200" dirty="0" smtClean="0"/>
              <a:t>Benefits </a:t>
            </a:r>
            <a:r>
              <a:rPr lang="en-US" altLang="ko-KR" sz="3200" dirty="0" smtClean="0">
                <a:solidFill>
                  <a:schemeClr val="tx1"/>
                </a:solidFill>
              </a:rPr>
              <a:t>of</a:t>
            </a:r>
            <a:r>
              <a:rPr lang="en-US" altLang="ko-KR" sz="3200" dirty="0" smtClean="0"/>
              <a:t> Active Code Completion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59</a:t>
            </a:fld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44116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Domain-specific tools can be easily </a:t>
            </a:r>
            <a:r>
              <a:rPr lang="en-US" altLang="ko-KR" b="1" dirty="0" smtClean="0">
                <a:solidFill>
                  <a:schemeClr val="tx2"/>
                </a:solidFill>
              </a:rPr>
              <a:t>integrated </a:t>
            </a:r>
            <a:r>
              <a:rPr lang="en-US" altLang="ko-KR" dirty="0" smtClean="0"/>
              <a:t>directly into the editor (fewer context switches) and </a:t>
            </a:r>
            <a:r>
              <a:rPr lang="en-US" altLang="ko-KR" b="1" dirty="0" smtClean="0">
                <a:solidFill>
                  <a:srgbClr val="7C1302"/>
                </a:solidFill>
              </a:rPr>
              <a:t>discovered</a:t>
            </a:r>
            <a:r>
              <a:rPr lang="en-US" altLang="ko-KR" dirty="0" smtClean="0">
                <a:solidFill>
                  <a:srgbClr val="7C1302"/>
                </a:solidFill>
              </a:rPr>
              <a:t> </a:t>
            </a:r>
            <a:r>
              <a:rPr lang="en-US" altLang="ko-KR" dirty="0" smtClean="0"/>
              <a:t>more easily.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Palettes can handle </a:t>
            </a:r>
            <a:r>
              <a:rPr lang="en-US" altLang="ko-KR" b="1" dirty="0" smtClean="0">
                <a:solidFill>
                  <a:srgbClr val="7C1302"/>
                </a:solidFill>
              </a:rPr>
              <a:t>tricky aspects of an API </a:t>
            </a:r>
            <a:r>
              <a:rPr lang="en-US" altLang="ko-KR" dirty="0" smtClean="0"/>
              <a:t>(e.g. factory patterns, string escaping)</a:t>
            </a:r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95896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9256" cy="1295400"/>
          </a:xfrm>
        </p:spPr>
        <p:txBody>
          <a:bodyPr/>
          <a:lstStyle/>
          <a:p>
            <a:r>
              <a:rPr lang="en-US" altLang="ko-KR" sz="3600" dirty="0" smtClean="0"/>
              <a:t>Code Completion is Useful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8" name="내용 개체 틀 2"/>
          <p:cNvSpPr txBox="1">
            <a:spLocks/>
          </p:cNvSpPr>
          <p:nvPr/>
        </p:nvSpPr>
        <p:spPr bwMode="auto">
          <a:xfrm>
            <a:off x="611560" y="1700808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800" dirty="0" smtClean="0"/>
              <a:t>Helps developers explore relevant APIs</a:t>
            </a:r>
          </a:p>
          <a:p>
            <a:pPr lvl="1"/>
            <a:r>
              <a:rPr lang="en-US" altLang="ko-KR" sz="2400" dirty="0" smtClean="0"/>
              <a:t>Avoids </a:t>
            </a:r>
            <a:r>
              <a:rPr lang="en-US" altLang="ko-KR" sz="2400" i="1" dirty="0" smtClean="0"/>
              <a:t>context switches </a:t>
            </a:r>
            <a:r>
              <a:rPr lang="en-US" altLang="ko-KR" sz="2400" dirty="0" smtClean="0"/>
              <a:t>to external API browsers</a:t>
            </a:r>
            <a:br>
              <a:rPr lang="en-US" altLang="ko-KR" sz="2400" dirty="0" smtClean="0"/>
            </a:br>
            <a:endParaRPr lang="en-US" altLang="ko-KR" sz="2400" dirty="0" smtClean="0"/>
          </a:p>
          <a:p>
            <a:r>
              <a:rPr lang="en-US" altLang="ko-KR" sz="2800" dirty="0" smtClean="0"/>
              <a:t>Helps developers avoid mistakes</a:t>
            </a:r>
          </a:p>
          <a:p>
            <a:pPr lvl="1"/>
            <a:r>
              <a:rPr lang="en-US" altLang="ko-KR" sz="2400" dirty="0" smtClean="0"/>
              <a:t>Spelling and type errors are reduced</a:t>
            </a:r>
            <a:br>
              <a:rPr lang="en-US" altLang="ko-KR" sz="2400" dirty="0" smtClean="0"/>
            </a:br>
            <a:endParaRPr lang="en-US" altLang="ko-KR" sz="2400" dirty="0" smtClean="0"/>
          </a:p>
          <a:p>
            <a:r>
              <a:rPr lang="en-US" altLang="ko-KR" sz="2800" dirty="0" smtClean="0"/>
              <a:t>Reduces required keystrokes</a:t>
            </a:r>
          </a:p>
          <a:p>
            <a:pPr lvl="1"/>
            <a:r>
              <a:rPr lang="en-US" altLang="ko-KR" sz="2400" dirty="0" smtClean="0"/>
              <a:t>Increases the amount of information conveyed per keystroke</a:t>
            </a:r>
          </a:p>
        </p:txBody>
      </p:sp>
    </p:spTree>
    <p:extLst>
      <p:ext uri="{BB962C8B-B14F-4D97-AF65-F5344CB8AC3E}">
        <p14:creationId xmlns:p14="http://schemas.microsoft.com/office/powerpoint/2010/main" val="191030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9256" cy="1295400"/>
          </a:xfrm>
        </p:spPr>
        <p:txBody>
          <a:bodyPr/>
          <a:lstStyle/>
          <a:p>
            <a:r>
              <a:rPr lang="en-US" altLang="ko-KR" dirty="0" smtClean="0"/>
              <a:t>Our Design Methodology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60</a:t>
            </a:fld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116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800" dirty="0" smtClean="0"/>
              <a:t>Large </a:t>
            </a:r>
            <a:r>
              <a:rPr lang="en-US" altLang="ko-KR" sz="2800" dirty="0" smtClean="0">
                <a:solidFill>
                  <a:schemeClr val="tx2"/>
                </a:solidFill>
              </a:rPr>
              <a:t>developer survey </a:t>
            </a:r>
            <a:r>
              <a:rPr lang="en-US" altLang="ko-KR" sz="2800" dirty="0" smtClean="0"/>
              <a:t>to validate this idea and develop </a:t>
            </a:r>
            <a:r>
              <a:rPr lang="en-US" altLang="ko-KR" sz="2800" b="1" dirty="0" smtClean="0"/>
              <a:t>design criteria </a:t>
            </a:r>
            <a:r>
              <a:rPr lang="en-US" altLang="ko-KR" sz="2800" dirty="0" smtClean="0"/>
              <a:t>and </a:t>
            </a:r>
            <a:r>
              <a:rPr lang="en-US" altLang="ko-KR" sz="2800" b="1" dirty="0" smtClean="0"/>
              <a:t>use cases </a:t>
            </a:r>
            <a:r>
              <a:rPr lang="en-US" altLang="ko-KR" sz="2800" i="1" dirty="0" smtClean="0"/>
              <a:t>before implementation!</a:t>
            </a:r>
            <a:endParaRPr lang="en-US" altLang="ko-KR" sz="2800" dirty="0" smtClean="0"/>
          </a:p>
          <a:p>
            <a:pPr marL="514350" indent="-514350">
              <a:buFont typeface="+mj-lt"/>
              <a:buAutoNum type="arabicPeriod"/>
            </a:pPr>
            <a:endParaRPr lang="en-US" altLang="ko-K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7C1302"/>
                </a:solidFill>
              </a:rPr>
              <a:t>Tool design </a:t>
            </a:r>
            <a:r>
              <a:rPr lang="en-US" altLang="ko-KR" sz="2800" dirty="0" smtClean="0"/>
              <a:t>and implementation (GRAPHITE)</a:t>
            </a:r>
            <a:br>
              <a:rPr lang="en-US" altLang="ko-KR" sz="2800" dirty="0" smtClean="0"/>
            </a:br>
            <a:r>
              <a:rPr lang="en-US" altLang="ko-KR" sz="2800" dirty="0">
                <a:hlinkClick r:id="rId2"/>
              </a:rPr>
              <a:t>http://www.cs.cmu.edu/~NatProg/</a:t>
            </a:r>
            <a:r>
              <a:rPr lang="en-US" altLang="ko-KR" sz="2800" dirty="0" smtClean="0">
                <a:hlinkClick r:id="rId2"/>
              </a:rPr>
              <a:t>graphite.html</a:t>
            </a:r>
            <a:endParaRPr lang="en-US" altLang="ko-KR" sz="2800" dirty="0" smtClean="0"/>
          </a:p>
          <a:p>
            <a:pPr marL="514350" indent="-514350">
              <a:buFont typeface="+mj-lt"/>
              <a:buAutoNum type="arabicPeriod"/>
            </a:pPr>
            <a:endParaRPr lang="en-US" altLang="ko-KR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7C1302"/>
                </a:solidFill>
              </a:rPr>
              <a:t>Controlled pilot study </a:t>
            </a:r>
            <a:r>
              <a:rPr lang="en-US" altLang="ko-KR" sz="2800" dirty="0" smtClean="0"/>
              <a:t>to justify usefulness claims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3489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9256" cy="1295400"/>
          </a:xfrm>
        </p:spPr>
        <p:txBody>
          <a:bodyPr/>
          <a:lstStyle/>
          <a:p>
            <a:r>
              <a:rPr lang="en-US" altLang="ko-KR" dirty="0" smtClean="0"/>
              <a:t>Broader Trends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61</a:t>
            </a:fld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b="1" dirty="0" smtClean="0"/>
              <a:t>Extensible </a:t>
            </a:r>
            <a:r>
              <a:rPr lang="en-US" altLang="ko-KR" sz="2800" dirty="0" smtClean="0"/>
              <a:t>languages</a:t>
            </a:r>
            <a:r>
              <a:rPr lang="en-US" altLang="ko-KR" sz="2800" b="1" dirty="0" smtClean="0"/>
              <a:t> </a:t>
            </a:r>
            <a:r>
              <a:rPr lang="en-US" altLang="ko-KR" sz="2800" dirty="0" smtClean="0"/>
              <a:t>require extensible development environments.</a:t>
            </a:r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r>
              <a:rPr lang="en-US" altLang="ko-KR" sz="2800" b="1" dirty="0" smtClean="0"/>
              <a:t>Active typing</a:t>
            </a:r>
            <a:r>
              <a:rPr lang="en-US" altLang="ko-KR" sz="2800" dirty="0" smtClean="0"/>
              <a:t>: directly equipping types with relevant compile-time and </a:t>
            </a:r>
            <a:r>
              <a:rPr lang="en-US" altLang="ko-KR" sz="2800" u="sng" dirty="0" smtClean="0"/>
              <a:t>design-time</a:t>
            </a:r>
            <a:r>
              <a:rPr lang="en-US" altLang="ko-KR" sz="2800" dirty="0" smtClean="0"/>
              <a:t> logic.</a:t>
            </a:r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r>
              <a:rPr lang="en-US" altLang="ko-KR" sz="2800" b="1" dirty="0" smtClean="0">
                <a:solidFill>
                  <a:schemeClr val="tx2"/>
                </a:solidFill>
              </a:rPr>
              <a:t>More to come!</a:t>
            </a:r>
            <a:endParaRPr lang="en-US" altLang="ko-K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5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9256" cy="1295400"/>
          </a:xfrm>
        </p:spPr>
        <p:txBody>
          <a:bodyPr/>
          <a:lstStyle/>
          <a:p>
            <a:r>
              <a:rPr lang="en-US" altLang="ko-KR" dirty="0" smtClean="0"/>
              <a:t>Thanks!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62</a:t>
            </a:fld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11662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Jonathan Aldrich and the CMU PLAID group</a:t>
            </a:r>
            <a:br>
              <a:rPr lang="en-US" altLang="ko-KR" sz="2800" dirty="0" smtClean="0"/>
            </a:br>
            <a:endParaRPr lang="en-US" altLang="ko-KR" sz="2800" dirty="0" smtClean="0"/>
          </a:p>
          <a:p>
            <a:r>
              <a:rPr lang="en-US" altLang="ko-KR" sz="2800" dirty="0" smtClean="0"/>
              <a:t>Students in 05-899D: Human Aspects of Software Development </a:t>
            </a:r>
            <a:br>
              <a:rPr lang="en-US" altLang="ko-KR" sz="2800" dirty="0" smtClean="0"/>
            </a:br>
            <a:r>
              <a:rPr lang="en-US" altLang="ko-KR" sz="2800" dirty="0" smtClean="0"/>
              <a:t>(co-taught by Thomas LaToza and Brad Myers)</a:t>
            </a:r>
            <a:br>
              <a:rPr lang="en-US" altLang="ko-KR" sz="2800" dirty="0" smtClean="0"/>
            </a:br>
            <a:endParaRPr lang="en-US" altLang="ko-KR" sz="2800" dirty="0" smtClean="0"/>
          </a:p>
          <a:p>
            <a:r>
              <a:rPr lang="en-US" altLang="ko-KR" sz="2800" dirty="0" smtClean="0"/>
              <a:t>UIUC Software Engineering Seminar</a:t>
            </a:r>
            <a:br>
              <a:rPr lang="en-US" altLang="ko-KR" sz="2800" dirty="0" smtClean="0"/>
            </a:br>
            <a:endParaRPr lang="en-US" altLang="ko-KR" sz="2800" dirty="0" smtClean="0"/>
          </a:p>
          <a:p>
            <a:r>
              <a:rPr lang="en-US" altLang="ko-KR" sz="2800" dirty="0" smtClean="0"/>
              <a:t>All our participants and subjects!</a:t>
            </a:r>
          </a:p>
          <a:p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377273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/>
              <a:t>A </a:t>
            </a:r>
            <a:r>
              <a:rPr lang="en-US" altLang="ko-KR" sz="2400" b="1" i="1" dirty="0"/>
              <a:t>code completion system </a:t>
            </a:r>
            <a:r>
              <a:rPr lang="en-US" altLang="ko-KR" sz="2400" b="1" dirty="0"/>
              <a:t>can be characterized by the 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set of sources </a:t>
            </a:r>
            <a:r>
              <a:rPr lang="en-US" altLang="ko-KR" sz="2400" b="1" dirty="0">
                <a:solidFill>
                  <a:schemeClr val="tx2"/>
                </a:solidFill>
              </a:rPr>
              <a:t>it queries </a:t>
            </a:r>
            <a:r>
              <a:rPr lang="en-US" altLang="ko-KR" sz="2400" b="1" dirty="0" smtClean="0"/>
              <a:t>to 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predict the user’s </a:t>
            </a:r>
            <a:r>
              <a:rPr lang="en-US" altLang="ko-KR" sz="2400" b="1" dirty="0">
                <a:solidFill>
                  <a:schemeClr val="tx2"/>
                </a:solidFill>
              </a:rPr>
              <a:t>intent</a:t>
            </a:r>
            <a:r>
              <a:rPr lang="en-US" altLang="ko-KR" sz="2400" b="1" dirty="0"/>
              <a:t>.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611560" y="2132856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800" dirty="0" smtClean="0"/>
              <a:t>Language &amp; API specs</a:t>
            </a:r>
            <a:br>
              <a:rPr lang="en-US" altLang="ko-KR" sz="2800" dirty="0" smtClean="0"/>
            </a:b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</a:rPr>
              <a:t>(current editors)</a:t>
            </a:r>
            <a:endParaRPr lang="en-US" altLang="ko-KR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0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/>
              <a:t>A </a:t>
            </a:r>
            <a:r>
              <a:rPr lang="en-US" altLang="ko-KR" sz="2400" b="1" i="1" dirty="0"/>
              <a:t>code completion system </a:t>
            </a:r>
            <a:r>
              <a:rPr lang="en-US" altLang="ko-KR" sz="2400" b="1" dirty="0"/>
              <a:t>can be characterized by the </a:t>
            </a:r>
            <a:r>
              <a:rPr lang="en-US" altLang="ko-KR" sz="2400" b="1" dirty="0">
                <a:solidFill>
                  <a:schemeClr val="tx2"/>
                </a:solidFill>
              </a:rPr>
              <a:t>set of sources it queries </a:t>
            </a:r>
            <a:r>
              <a:rPr lang="en-US" altLang="ko-KR" sz="2400" b="1" dirty="0"/>
              <a:t>to </a:t>
            </a:r>
            <a:r>
              <a:rPr lang="en-US" altLang="ko-KR" sz="2400" b="1" dirty="0">
                <a:solidFill>
                  <a:schemeClr val="tx2"/>
                </a:solidFill>
              </a:rPr>
              <a:t>predict the 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user’s intent</a:t>
            </a:r>
            <a:r>
              <a:rPr lang="en-US" altLang="ko-KR" sz="2400" b="1" dirty="0"/>
              <a:t>.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611560" y="2132856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800" dirty="0" smtClean="0"/>
              <a:t>Language &amp; API specs</a:t>
            </a:r>
            <a:br>
              <a:rPr lang="en-US" altLang="ko-KR" sz="2800" dirty="0" smtClean="0"/>
            </a:b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</a:rPr>
              <a:t>(current editors)</a:t>
            </a:r>
            <a:endParaRPr lang="en-US" altLang="ko-KR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ko-KR" sz="2800" dirty="0" smtClean="0"/>
              <a:t>Usage history</a:t>
            </a:r>
            <a:br>
              <a:rPr lang="en-US" altLang="ko-KR" sz="2800" dirty="0" smtClean="0"/>
            </a:br>
            <a:r>
              <a:rPr lang="en-US" altLang="ko-KR" sz="1800" dirty="0" smtClean="0">
                <a:solidFill>
                  <a:srgbClr val="A6A6A6"/>
                </a:solidFill>
              </a:rPr>
              <a:t>[</a:t>
            </a:r>
            <a:r>
              <a:rPr lang="en-US" altLang="ko-KR" sz="1800" dirty="0" err="1" smtClean="0">
                <a:solidFill>
                  <a:srgbClr val="A6A6A6"/>
                </a:solidFill>
              </a:rPr>
              <a:t>R</a:t>
            </a:r>
            <a:r>
              <a:rPr lang="en-US" sz="1800" dirty="0" err="1" smtClean="0">
                <a:solidFill>
                  <a:srgbClr val="A6A6A6"/>
                </a:solidFill>
              </a:rPr>
              <a:t>obbes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&amp; </a:t>
            </a:r>
            <a:r>
              <a:rPr lang="en-US" sz="1800" dirty="0" err="1">
                <a:solidFill>
                  <a:srgbClr val="A6A6A6"/>
                </a:solidFill>
              </a:rPr>
              <a:t>Lanza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ASE08],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[</a:t>
            </a:r>
            <a:r>
              <a:rPr lang="en-US" sz="1800" dirty="0" err="1" smtClean="0">
                <a:solidFill>
                  <a:srgbClr val="A6A6A6"/>
                </a:solidFill>
              </a:rPr>
              <a:t>Hou</a:t>
            </a:r>
            <a:r>
              <a:rPr lang="en-US" sz="1800" dirty="0" smtClean="0">
                <a:solidFill>
                  <a:srgbClr val="A6A6A6"/>
                </a:solidFill>
              </a:rPr>
              <a:t> &amp; </a:t>
            </a:r>
            <a:r>
              <a:rPr lang="en-US" sz="1800" dirty="0" err="1" smtClean="0">
                <a:solidFill>
                  <a:srgbClr val="A6A6A6"/>
                </a:solidFill>
              </a:rPr>
              <a:t>Pletcher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ICSM11]</a:t>
            </a:r>
            <a:endParaRPr lang="en-US" altLang="ko-KR" sz="28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306E-EFA2-4542-985A-CA1F56A08FF4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/>
              <a:t>A </a:t>
            </a:r>
            <a:r>
              <a:rPr lang="en-US" altLang="ko-KR" sz="2400" b="1" i="1" dirty="0"/>
              <a:t>code completion system </a:t>
            </a:r>
            <a:r>
              <a:rPr lang="en-US" altLang="ko-KR" sz="2400" b="1" dirty="0"/>
              <a:t>can be characterized by the </a:t>
            </a:r>
            <a:r>
              <a:rPr lang="en-US" altLang="ko-KR" sz="2400" b="1" dirty="0">
                <a:solidFill>
                  <a:schemeClr val="tx2"/>
                </a:solidFill>
              </a:rPr>
              <a:t>set of sources it queries </a:t>
            </a:r>
            <a:r>
              <a:rPr lang="en-US" altLang="ko-KR" sz="2400" b="1" dirty="0"/>
              <a:t>to </a:t>
            </a:r>
            <a:r>
              <a:rPr lang="en-US" altLang="ko-KR" sz="2400" b="1" dirty="0">
                <a:solidFill>
                  <a:schemeClr val="tx2"/>
                </a:solidFill>
              </a:rPr>
              <a:t>predict the 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user’s intent</a:t>
            </a:r>
            <a:r>
              <a:rPr lang="en-US" altLang="ko-KR" sz="2400" b="1" dirty="0"/>
              <a:t>.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611560" y="2132856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800" dirty="0" smtClean="0"/>
              <a:t>Language &amp; API specs</a:t>
            </a:r>
            <a:br>
              <a:rPr lang="en-US" altLang="ko-KR" sz="2800" dirty="0" smtClean="0"/>
            </a:b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</a:rPr>
              <a:t>(current editors)</a:t>
            </a:r>
            <a:endParaRPr lang="en-US" altLang="ko-KR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ko-KR" sz="2800" dirty="0" smtClean="0"/>
              <a:t>Usage history</a:t>
            </a:r>
            <a:br>
              <a:rPr lang="en-US" altLang="ko-KR" sz="2800" dirty="0" smtClean="0"/>
            </a:br>
            <a:r>
              <a:rPr lang="en-US" altLang="ko-KR" sz="1800" dirty="0" smtClean="0">
                <a:solidFill>
                  <a:srgbClr val="A6A6A6"/>
                </a:solidFill>
              </a:rPr>
              <a:t>[</a:t>
            </a:r>
            <a:r>
              <a:rPr lang="en-US" altLang="ko-KR" sz="1800" dirty="0" err="1" smtClean="0">
                <a:solidFill>
                  <a:srgbClr val="A6A6A6"/>
                </a:solidFill>
              </a:rPr>
              <a:t>R</a:t>
            </a:r>
            <a:r>
              <a:rPr lang="en-US" sz="1800" dirty="0" err="1" smtClean="0">
                <a:solidFill>
                  <a:srgbClr val="A6A6A6"/>
                </a:solidFill>
              </a:rPr>
              <a:t>obbes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&amp; </a:t>
            </a:r>
            <a:r>
              <a:rPr lang="en-US" sz="1800" dirty="0" err="1">
                <a:solidFill>
                  <a:srgbClr val="A6A6A6"/>
                </a:solidFill>
              </a:rPr>
              <a:t>Lanza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ASE08],</a:t>
            </a:r>
            <a:r>
              <a:rPr lang="en-US" sz="1800" dirty="0">
                <a:solidFill>
                  <a:srgbClr val="A6A6A6"/>
                </a:solidFill>
              </a:rPr>
              <a:t> </a:t>
            </a:r>
            <a:r>
              <a:rPr lang="en-US" sz="1800" dirty="0" smtClean="0">
                <a:solidFill>
                  <a:srgbClr val="A6A6A6"/>
                </a:solidFill>
              </a:rPr>
              <a:t>[</a:t>
            </a:r>
            <a:r>
              <a:rPr lang="en-US" sz="1800" dirty="0" err="1" smtClean="0">
                <a:solidFill>
                  <a:srgbClr val="A6A6A6"/>
                </a:solidFill>
              </a:rPr>
              <a:t>Hou</a:t>
            </a:r>
            <a:r>
              <a:rPr lang="en-US" sz="1800" dirty="0" smtClean="0">
                <a:solidFill>
                  <a:srgbClr val="A6A6A6"/>
                </a:solidFill>
              </a:rPr>
              <a:t> &amp; </a:t>
            </a:r>
            <a:r>
              <a:rPr lang="en-US" sz="1800" dirty="0" err="1" smtClean="0">
                <a:solidFill>
                  <a:srgbClr val="A6A6A6"/>
                </a:solidFill>
              </a:rPr>
              <a:t>Pletcher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 smtClean="0">
                <a:solidFill>
                  <a:srgbClr val="A6A6A6"/>
                </a:solidFill>
              </a:rPr>
              <a:t>ICSM11]</a:t>
            </a:r>
          </a:p>
          <a:p>
            <a:r>
              <a:rPr lang="en-US" altLang="ko-KR" sz="2800" dirty="0" smtClean="0"/>
              <a:t>Example repositories</a:t>
            </a:r>
            <a:br>
              <a:rPr lang="en-US" altLang="ko-KR" sz="2800" dirty="0" smtClean="0"/>
            </a:br>
            <a:r>
              <a:rPr lang="en-US" altLang="ko-KR" sz="2000" dirty="0">
                <a:solidFill>
                  <a:srgbClr val="A6A6A6"/>
                </a:solidFill>
              </a:rPr>
              <a:t>[</a:t>
            </a:r>
            <a:r>
              <a:rPr lang="en-US" sz="2000" dirty="0">
                <a:solidFill>
                  <a:srgbClr val="A6A6A6"/>
                </a:solidFill>
              </a:rPr>
              <a:t>Bruch et al, FSE09], [Brandt et al, CHI10], [</a:t>
            </a:r>
            <a:r>
              <a:rPr lang="en-US" sz="2000" dirty="0" err="1">
                <a:solidFill>
                  <a:srgbClr val="A6A6A6"/>
                </a:solidFill>
              </a:rPr>
              <a:t>Mooty</a:t>
            </a:r>
            <a:r>
              <a:rPr lang="en-US" sz="2000" dirty="0">
                <a:solidFill>
                  <a:srgbClr val="A6A6A6"/>
                </a:solidFill>
              </a:rPr>
              <a:t> et al, VLHCC10], </a:t>
            </a:r>
            <a:br>
              <a:rPr lang="en-US" sz="2000" dirty="0">
                <a:solidFill>
                  <a:srgbClr val="A6A6A6"/>
                </a:solidFill>
              </a:rPr>
            </a:br>
            <a:r>
              <a:rPr lang="en-US" sz="2000" dirty="0">
                <a:solidFill>
                  <a:srgbClr val="A6A6A6"/>
                </a:solidFill>
              </a:rPr>
              <a:t>[Nguyen et al, ICSE12]</a:t>
            </a:r>
            <a:endParaRPr lang="en-US" sz="28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CS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SCS</Template>
  <TotalTime>4138</TotalTime>
  <Words>1536</Words>
  <Application>Microsoft Macintosh PowerPoint</Application>
  <PresentationFormat>On-screen Show (4:3)</PresentationFormat>
  <Paragraphs>364</Paragraphs>
  <Slides>62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SCS</vt:lpstr>
      <vt:lpstr>Active Code Completion</vt:lpstr>
      <vt:lpstr>Code Completion</vt:lpstr>
      <vt:lpstr>Code Completion is Commonly Used</vt:lpstr>
      <vt:lpstr>Code Completion is Useful</vt:lpstr>
      <vt:lpstr>Code Completion is Useful</vt:lpstr>
      <vt:lpstr>Code Completion is Useful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Design Methodology</vt:lpstr>
      <vt:lpstr>Survey Method</vt:lpstr>
      <vt:lpstr>Participant Experience</vt:lpstr>
      <vt:lpstr>I. Mockups</vt:lpstr>
      <vt:lpstr>Mockup – Color</vt:lpstr>
      <vt:lpstr>Mockup – Color</vt:lpstr>
      <vt:lpstr>Mockup – Color</vt:lpstr>
      <vt:lpstr>Mockup – Regular Expressions</vt:lpstr>
      <vt:lpstr>Mockup – SQL queries</vt:lpstr>
      <vt:lpstr>I. Mockups</vt:lpstr>
      <vt:lpstr>Default Strategy – Regex, SQL</vt:lpstr>
      <vt:lpstr>I. Mockups</vt:lpstr>
      <vt:lpstr>Usefulness of Mockups</vt:lpstr>
      <vt:lpstr>I. Mockups</vt:lpstr>
      <vt:lpstr>System Design Constraints</vt:lpstr>
      <vt:lpstr>PowerPoint Presentation</vt:lpstr>
      <vt:lpstr>PowerPoint Presentation</vt:lpstr>
      <vt:lpstr>PowerPoint Presentation</vt:lpstr>
      <vt:lpstr>System Design Constraints</vt:lpstr>
      <vt:lpstr>PowerPoint Presentation</vt:lpstr>
      <vt:lpstr>Associating a Palette with a Class</vt:lpstr>
      <vt:lpstr>II. Suggestions</vt:lpstr>
      <vt:lpstr>Suggestions</vt:lpstr>
      <vt:lpstr>Suggestions</vt:lpstr>
      <vt:lpstr>Suggestions</vt:lpstr>
      <vt:lpstr>Suggestions</vt:lpstr>
      <vt:lpstr>Suggestions</vt:lpstr>
      <vt:lpstr>Pilot Study Overview</vt:lpstr>
      <vt:lpstr>Protocol</vt:lpstr>
      <vt:lpstr>Pilot Study Results</vt:lpstr>
      <vt:lpstr>Pilot Study Results</vt:lpstr>
      <vt:lpstr>DEFINITION. Active Code Completion</vt:lpstr>
      <vt:lpstr>Benefits of Active Code Completion</vt:lpstr>
      <vt:lpstr>Our Design Methodology</vt:lpstr>
      <vt:lpstr>Broader Trends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YoungSeok Yoon</dc:creator>
  <cp:lastModifiedBy>Cyrus Omar</cp:lastModifiedBy>
  <cp:revision>97</cp:revision>
  <dcterms:created xsi:type="dcterms:W3CDTF">2011-04-28T02:35:24Z</dcterms:created>
  <dcterms:modified xsi:type="dcterms:W3CDTF">2012-06-29T22:18:53Z</dcterms:modified>
</cp:coreProperties>
</file>