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32"/>
  </p:notesMasterIdLst>
  <p:sldIdLst>
    <p:sldId id="266" r:id="rId2"/>
    <p:sldId id="336" r:id="rId3"/>
    <p:sldId id="330" r:id="rId4"/>
    <p:sldId id="332" r:id="rId5"/>
    <p:sldId id="333" r:id="rId6"/>
    <p:sldId id="334" r:id="rId7"/>
    <p:sldId id="369" r:id="rId8"/>
    <p:sldId id="341" r:id="rId9"/>
    <p:sldId id="342" r:id="rId10"/>
    <p:sldId id="349" r:id="rId11"/>
    <p:sldId id="345" r:id="rId12"/>
    <p:sldId id="347" r:id="rId13"/>
    <p:sldId id="353" r:id="rId14"/>
    <p:sldId id="354" r:id="rId15"/>
    <p:sldId id="355" r:id="rId16"/>
    <p:sldId id="365" r:id="rId17"/>
    <p:sldId id="366" r:id="rId18"/>
    <p:sldId id="367" r:id="rId19"/>
    <p:sldId id="358" r:id="rId20"/>
    <p:sldId id="359" r:id="rId21"/>
    <p:sldId id="357" r:id="rId22"/>
    <p:sldId id="360" r:id="rId23"/>
    <p:sldId id="361" r:id="rId24"/>
    <p:sldId id="362" r:id="rId25"/>
    <p:sldId id="363" r:id="rId26"/>
    <p:sldId id="370" r:id="rId27"/>
    <p:sldId id="371" r:id="rId28"/>
    <p:sldId id="372" r:id="rId29"/>
    <p:sldId id="373" r:id="rId30"/>
    <p:sldId id="37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8"/>
    <p:restoredTop sz="87963"/>
  </p:normalViewPr>
  <p:slideViewPr>
    <p:cSldViewPr snapToGrid="0" snapToObjects="1">
      <p:cViewPr>
        <p:scale>
          <a:sx n="90" d="100"/>
          <a:sy n="90" d="100"/>
        </p:scale>
        <p:origin x="20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FE88A-10C6-1F48-99DC-5D6DC0ABD36B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7FB76-30D6-354C-86F1-32C1D62FE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0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7FB76-30D6-354C-86F1-32C1D62FE1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Fancy</a:t>
            </a:r>
            <a:r>
              <a:rPr lang="en-US" baseline="0" dirty="0" smtClean="0"/>
              <a:t> term for transitivity of implication </a:t>
            </a:r>
            <a:r>
              <a:rPr lang="en-US" baseline="0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7FB76-30D6-354C-86F1-32C1D62FE1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0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83112"/>
            <a:ext cx="7886700" cy="4693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F0FD0-AFBF-8442-9293-1B18C228A0A7}" type="datetimeFigureOut">
              <a:rPr lang="en-US" smtClean="0"/>
              <a:t>4/18/17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7D104-1ED2-3747-9B7F-99F430DB6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thak22/context-encoder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14.png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34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hyperlink" Target="https://github.com/pathak22/context-encode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8566"/>
            <a:ext cx="7772400" cy="144219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/>
              <a:t>Context Encoders</a:t>
            </a:r>
            <a:r>
              <a:rPr lang="en-US" i="1" dirty="0"/>
              <a:t>: </a:t>
            </a:r>
            <a:r>
              <a:rPr lang="en-US" dirty="0"/>
              <a:t>Feature Learning by Inpainting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43843"/>
            <a:ext cx="7315200" cy="82762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Deepak Pathak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Philipp </a:t>
            </a: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Krähenbühl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Jeff Donahue, Trevor Darrell, Alexei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Efros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CVPR 2016</a:t>
            </a:r>
            <a:endParaRPr lang="en-US" sz="2600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6104941" cy="635488"/>
            <a:chOff x="0" y="0"/>
            <a:chExt cx="6104941" cy="6354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714446" cy="6354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46577" y="133078"/>
              <a:ext cx="455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3"/>
                </a:rPr>
                <a:t>https://github.com/pathak22/context-encoder</a:t>
              </a: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81" y="3699318"/>
            <a:ext cx="2047875" cy="20478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58562" y="3699318"/>
            <a:ext cx="2047875" cy="2047875"/>
            <a:chOff x="3069666" y="2364282"/>
            <a:chExt cx="2047875" cy="20478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7" t="28604" r="27927" b="27936"/>
            <a:stretch/>
          </p:blipFill>
          <p:spPr>
            <a:xfrm>
              <a:off x="3639432" y="2943226"/>
              <a:ext cx="908345" cy="88998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069666" y="2364282"/>
              <a:ext cx="2047875" cy="204787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293488" y="4141705"/>
            <a:ext cx="2424997" cy="1163100"/>
            <a:chOff x="751635" y="5164478"/>
            <a:chExt cx="2439595" cy="1170103"/>
          </a:xfrm>
        </p:grpSpPr>
        <p:grpSp>
          <p:nvGrpSpPr>
            <p:cNvPr id="18" name="Group 17"/>
            <p:cNvGrpSpPr/>
            <p:nvPr/>
          </p:nvGrpSpPr>
          <p:grpSpPr>
            <a:xfrm flipH="1">
              <a:off x="2665855" y="5222984"/>
              <a:ext cx="234020" cy="1053092"/>
              <a:chOff x="3276600" y="1981200"/>
              <a:chExt cx="609600" cy="274320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3276600" y="19812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276600" y="26924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3276600" y="34036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3276600" y="41148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ounded Rectangle 18"/>
            <p:cNvSpPr/>
            <p:nvPr/>
          </p:nvSpPr>
          <p:spPr>
            <a:xfrm flipH="1">
              <a:off x="2607349" y="5164478"/>
              <a:ext cx="351030" cy="117010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 flipH="1">
              <a:off x="2080804" y="5164478"/>
              <a:ext cx="351030" cy="1170103"/>
              <a:chOff x="3276600" y="1981200"/>
              <a:chExt cx="914400" cy="3048000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3429000" y="2133600"/>
                <a:ext cx="609599" cy="2743199"/>
                <a:chOff x="3276600" y="1981201"/>
                <a:chExt cx="609600" cy="2743199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3276600" y="1981201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3276600" y="2692402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3276600" y="3403601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3276600" y="41148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Rounded Rectangle 106"/>
              <p:cNvSpPr/>
              <p:nvPr/>
            </p:nvSpPr>
            <p:spPr>
              <a:xfrm>
                <a:off x="3276600" y="1981200"/>
                <a:ext cx="914400" cy="30480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flipH="1">
              <a:off x="2373330" y="5339993"/>
              <a:ext cx="292525" cy="819072"/>
              <a:chOff x="3886199" y="2286000"/>
              <a:chExt cx="1147590" cy="213360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3886199" y="22860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3886199" y="22860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886199" y="2286000"/>
                <a:ext cx="114759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3886199" y="29972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886199" y="29972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3886199" y="29972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 flipH="1" flipV="1">
              <a:off x="2374500" y="5339993"/>
              <a:ext cx="291355" cy="819072"/>
              <a:chOff x="3886200" y="2286000"/>
              <a:chExt cx="1143000" cy="2133600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3886200" y="22860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38862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3886200" y="2286000"/>
                <a:ext cx="114300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38862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38862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8862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044160" y="5222983"/>
              <a:ext cx="234020" cy="1053092"/>
              <a:chOff x="3276600" y="1981200"/>
              <a:chExt cx="609600" cy="2743200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3276600" y="19812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3276600" y="26924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276600" y="34036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276600" y="41148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985655" y="5164478"/>
              <a:ext cx="351030" cy="117010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512201" y="5164478"/>
              <a:ext cx="351030" cy="1170103"/>
              <a:chOff x="3276600" y="1981200"/>
              <a:chExt cx="914400" cy="3048000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429000" y="2133600"/>
                <a:ext cx="609599" cy="2743199"/>
                <a:chOff x="3276600" y="1981201"/>
                <a:chExt cx="609600" cy="2743199"/>
              </a:xfrm>
            </p:grpSpPr>
            <p:sp>
              <p:nvSpPr>
                <p:cNvPr id="82" name="Oval 81"/>
                <p:cNvSpPr/>
                <p:nvPr/>
              </p:nvSpPr>
              <p:spPr>
                <a:xfrm>
                  <a:off x="3276600" y="1981201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3276600" y="2692402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3276600" y="3403601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3276600" y="41148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1" name="Rounded Rectangle 80"/>
              <p:cNvSpPr/>
              <p:nvPr/>
            </p:nvSpPr>
            <p:spPr>
              <a:xfrm>
                <a:off x="3276600" y="1981200"/>
                <a:ext cx="914400" cy="30480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278180" y="5339993"/>
              <a:ext cx="292525" cy="819072"/>
              <a:chOff x="3886199" y="2286000"/>
              <a:chExt cx="1147590" cy="2133600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3886199" y="22860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886199" y="22860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3886199" y="2286000"/>
                <a:ext cx="114759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3886199" y="29972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886199" y="29972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3886199" y="29972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 flipV="1">
              <a:off x="1278180" y="5339993"/>
              <a:ext cx="291355" cy="819072"/>
              <a:chOff x="3886200" y="2286000"/>
              <a:chExt cx="1143000" cy="213360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3886200" y="22860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38862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886200" y="2286000"/>
                <a:ext cx="114300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8862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8862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38862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flipH="1">
              <a:off x="751635" y="5339993"/>
              <a:ext cx="291355" cy="819072"/>
              <a:chOff x="5638800" y="2286000"/>
              <a:chExt cx="1143000" cy="21336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56388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56388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6388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5638800" y="37084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56388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5638800" y="37084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 flipH="1">
              <a:off x="1827203" y="5339993"/>
              <a:ext cx="292525" cy="819072"/>
              <a:chOff x="3886199" y="2286000"/>
              <a:chExt cx="1147590" cy="21336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3886199" y="22860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886199" y="22860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886199" y="2286000"/>
                <a:ext cx="114759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886199" y="29972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886199" y="29972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886199" y="29972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flipH="1" flipV="1">
              <a:off x="1844514" y="5339993"/>
              <a:ext cx="291355" cy="819072"/>
              <a:chOff x="3886200" y="2286000"/>
              <a:chExt cx="1143000" cy="21336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3886200" y="22860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8862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886200" y="2286000"/>
                <a:ext cx="114300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8862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8862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8862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2899875" y="5339993"/>
              <a:ext cx="291355" cy="819072"/>
              <a:chOff x="5638800" y="2286000"/>
              <a:chExt cx="1143000" cy="21336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56388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6388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6388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5638800" y="37084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56388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5638800" y="37084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633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72"/>
    </mc:Choice>
    <mc:Fallback xmlns="">
      <p:transition spd="slow" advTm="256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Context </a:t>
            </a:r>
            <a:r>
              <a:rPr lang="en-US" dirty="0" smtClean="0"/>
              <a:t>Encoders w/ Adversarial Prior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5" y="2043827"/>
            <a:ext cx="8515350" cy="19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3"/>
    </mc:Choice>
    <mc:Fallback xmlns="">
      <p:transition spd="slow" advTm="1013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Encoders</a:t>
            </a:r>
            <a:endParaRPr lang="en-US" dirty="0"/>
          </a:p>
        </p:txBody>
      </p:sp>
      <p:pic>
        <p:nvPicPr>
          <p:cNvPr id="4" name="figIn_sup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931" y="1680950"/>
            <a:ext cx="8112137" cy="40317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28649" y="365126"/>
            <a:ext cx="7886700" cy="939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Key Details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483112"/>
            <a:ext cx="7886700" cy="4693851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Encoder is not conditioned on noise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Discriminator </a:t>
            </a:r>
            <a:r>
              <a:rPr lang="en-US" dirty="0"/>
              <a:t>is not </a:t>
            </a:r>
            <a:r>
              <a:rPr lang="en-US" dirty="0" smtClean="0"/>
              <a:t>conditioned on input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5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3"/>
    </mc:Choice>
    <mc:Fallback xmlns="">
      <p:transition spd="slow" advTm="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0.1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Decoupled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Reconstruction L</a:t>
            </a:r>
            <a:r>
              <a:rPr lang="en-US" baseline="-25000" dirty="0" smtClean="0"/>
              <a:t>2</a:t>
            </a:r>
            <a:r>
              <a:rPr lang="en-US" dirty="0" smtClean="0"/>
              <a:t> loss ensures “</a:t>
            </a:r>
            <a:r>
              <a:rPr lang="en-US" b="1" dirty="0" smtClean="0"/>
              <a:t>correctness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Adversarial Loss ensures “</a:t>
            </a:r>
            <a:r>
              <a:rPr lang="en-US" b="1" dirty="0" smtClean="0"/>
              <a:t>realness</a:t>
            </a:r>
            <a:r>
              <a:rPr lang="en-US" dirty="0" smtClean="0"/>
              <a:t>”</a:t>
            </a:r>
          </a:p>
        </p:txBody>
      </p:sp>
      <p:pic>
        <p:nvPicPr>
          <p:cNvPr id="5" name="figIn_sup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13" y="2689945"/>
            <a:ext cx="8112137" cy="4031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Decoupled Loss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8" y="2397891"/>
            <a:ext cx="2095281" cy="2095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00" y="2397891"/>
            <a:ext cx="2095281" cy="2095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554" y="4761186"/>
            <a:ext cx="15594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Input Image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932382" y="4761186"/>
            <a:ext cx="9989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/>
              <a:t>L2 Loss</a:t>
            </a:r>
            <a:endParaRPr lang="en-US" sz="2200"/>
          </a:p>
        </p:txBody>
      </p:sp>
      <p:sp>
        <p:nvSpPr>
          <p:cNvPr id="10" name="TextBox 9"/>
          <p:cNvSpPr txBox="1"/>
          <p:nvPr/>
        </p:nvSpPr>
        <p:spPr>
          <a:xfrm>
            <a:off x="4751185" y="4761186"/>
            <a:ext cx="2012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Adversarial Loss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7228071" y="4761186"/>
            <a:ext cx="12801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/>
              <a:t>Joint Loss</a:t>
            </a:r>
            <a:endParaRPr lang="en-US" sz="2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04" y="2397891"/>
            <a:ext cx="2095281" cy="209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51" y="2397890"/>
            <a:ext cx="2095281" cy="209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8" y="2397890"/>
            <a:ext cx="2095281" cy="209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99" y="2397890"/>
            <a:ext cx="2095281" cy="209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082" r="658" b="1082"/>
          <a:stretch/>
        </p:blipFill>
        <p:spPr>
          <a:xfrm>
            <a:off x="4669450" y="2397891"/>
            <a:ext cx="2108809" cy="2095280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1272" r="1948" b="1326"/>
          <a:stretch/>
        </p:blipFill>
        <p:spPr>
          <a:xfrm>
            <a:off x="6908329" y="2397890"/>
            <a:ext cx="2081756" cy="2100426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7" y="2397890"/>
            <a:ext cx="2119270" cy="21192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49" y="2392747"/>
            <a:ext cx="2124413" cy="21244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66" y="2392747"/>
            <a:ext cx="2100424" cy="21004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92" y="2392747"/>
            <a:ext cx="2124413" cy="21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ImageNet 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32897" y="5905500"/>
            <a:ext cx="327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Has artifacts near the boundary !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012950"/>
            <a:ext cx="2959100" cy="295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012950"/>
            <a:ext cx="2959100" cy="2959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012950"/>
            <a:ext cx="2959100" cy="295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012950"/>
            <a:ext cx="2959100" cy="2959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012950"/>
            <a:ext cx="2959100" cy="295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012950"/>
            <a:ext cx="2959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4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Artifacts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Discriminator is not conditioned on input !</a:t>
            </a:r>
            <a:endParaRPr lang="en-US" dirty="0"/>
          </a:p>
        </p:txBody>
      </p:sp>
      <p:pic>
        <p:nvPicPr>
          <p:cNvPr id="4" name="figIn_sup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13" y="2689945"/>
            <a:ext cx="8112137" cy="40317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9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>
          <a:xfrm>
            <a:off x="3189375" y="2729409"/>
            <a:ext cx="2194560" cy="2194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3830366" y="3365051"/>
            <a:ext cx="914400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Indirect Conditioning w/ Context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31027" y="4548158"/>
            <a:ext cx="16350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i="1" dirty="0" smtClean="0"/>
              <a:t>I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7782" y="3907520"/>
            <a:ext cx="28212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i="1" dirty="0" smtClean="0"/>
              <a:t>O</a:t>
            </a:r>
            <a:endParaRPr kumimoji="0" lang="en-US" sz="1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911362" y="3362102"/>
            <a:ext cx="306753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Input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 Area =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 </a:t>
            </a:r>
            <a:r>
              <a:rPr kumimoji="0" lang="en-US" sz="2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I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 </a:t>
            </a:r>
          </a:p>
          <a:p>
            <a:pPr algn="l"/>
            <a:r>
              <a:rPr lang="en-US" sz="2400" dirty="0" smtClean="0"/>
              <a:t>Target Area = </a:t>
            </a:r>
            <a:r>
              <a:rPr lang="en-US" sz="2400" b="1" i="1" dirty="0" smtClean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5844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Indirect Conditioning w/ Context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5911362" y="2992770"/>
            <a:ext cx="306753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sz="2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Input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 Area =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 </a:t>
            </a:r>
            <a:r>
              <a:rPr kumimoji="0" lang="en-US" sz="2400" b="1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I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rPr>
              <a:t> </a:t>
            </a:r>
          </a:p>
          <a:p>
            <a:pPr algn="l"/>
            <a:r>
              <a:rPr lang="en-US" sz="2400" dirty="0" smtClean="0"/>
              <a:t>Target Area = </a:t>
            </a:r>
            <a:r>
              <a:rPr lang="en-US" sz="2400" b="1" i="1" dirty="0" smtClean="0"/>
              <a:t>O</a:t>
            </a:r>
          </a:p>
          <a:p>
            <a:r>
              <a:rPr lang="en-US" sz="2400" dirty="0" smtClean="0"/>
              <a:t>Predict Area = </a:t>
            </a:r>
            <a:r>
              <a:rPr lang="en-US" sz="2400" b="1" i="1" dirty="0" err="1" smtClean="0"/>
              <a:t>O</a:t>
            </a:r>
            <a:r>
              <a:rPr lang="en-US" sz="2400" b="1" i="1" baseline="-25000" dirty="0" err="1" smtClean="0"/>
              <a:t>extra</a:t>
            </a:r>
            <a:endParaRPr lang="en-US" sz="2400" b="1" i="1" baseline="-25000" dirty="0" smtClean="0"/>
          </a:p>
          <a:p>
            <a:r>
              <a:rPr lang="en-US" sz="2400" dirty="0"/>
              <a:t>Overlap = </a:t>
            </a:r>
            <a:r>
              <a:rPr lang="en-US" sz="2400" b="1" i="1" dirty="0" err="1"/>
              <a:t>O</a:t>
            </a:r>
            <a:r>
              <a:rPr lang="en-US" sz="2400" b="1" i="1" baseline="-25000" dirty="0" err="1"/>
              <a:t>extra</a:t>
            </a:r>
            <a:r>
              <a:rPr lang="en-US" sz="2400" b="1" i="1" dirty="0"/>
              <a:t> - </a:t>
            </a:r>
            <a:r>
              <a:rPr lang="en-US" sz="2400" b="1" i="1" dirty="0" smtClean="0"/>
              <a:t>O</a:t>
            </a:r>
            <a:endParaRPr lang="en-US" sz="2400" b="1" i="1" dirty="0">
              <a:solidFill>
                <a:srgbClr val="000000"/>
              </a:solidFill>
              <a:sym typeface="Helvetica Neue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89375" y="2729409"/>
            <a:ext cx="2194560" cy="2198340"/>
            <a:chOff x="3189375" y="2729409"/>
            <a:chExt cx="2194560" cy="2198340"/>
          </a:xfrm>
        </p:grpSpPr>
        <p:sp>
          <p:nvSpPr>
            <p:cNvPr id="5" name="Rectangle 4"/>
            <p:cNvSpPr>
              <a:spLocks noChangeAspect="1"/>
            </p:cNvSpPr>
            <p:nvPr/>
          </p:nvSpPr>
          <p:spPr>
            <a:xfrm>
              <a:off x="3189375" y="2729409"/>
              <a:ext cx="2194560" cy="21945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3830366" y="3365051"/>
              <a:ext cx="914400" cy="9144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67782" y="3907520"/>
              <a:ext cx="28212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b="1" i="1" dirty="0" smtClean="0"/>
                <a:t>O</a:t>
              </a:r>
              <a:endParaRPr kumimoji="0" 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6" name="Rectangle 5"/>
            <p:cNvSpPr>
              <a:spLocks noChangeAspect="1"/>
            </p:cNvSpPr>
            <p:nvPr/>
          </p:nvSpPr>
          <p:spPr>
            <a:xfrm>
              <a:off x="3548620" y="3097212"/>
              <a:ext cx="1466685" cy="146564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4000"/>
              </a:schemeClr>
            </a:solidFill>
            <a:ln w="19050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1027" y="4548158"/>
              <a:ext cx="163506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b="1" i="1" dirty="0" smtClean="0"/>
                <a:t>I</a:t>
              </a:r>
              <a:endParaRPr kumimoji="0" 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44678" y="4193099"/>
              <a:ext cx="588111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i="1" dirty="0" err="1"/>
                <a:t>O</a:t>
              </a:r>
              <a:r>
                <a:rPr lang="en-US" b="1" i="1" baseline="-25000" dirty="0" err="1" smtClean="0"/>
                <a:t>extra</a:t>
              </a:r>
              <a:endParaRPr kumimoji="0" 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31136" y="3094603"/>
            <a:ext cx="1484169" cy="1478087"/>
            <a:chOff x="3531136" y="3094603"/>
            <a:chExt cx="1484169" cy="1478087"/>
          </a:xfrm>
        </p:grpSpPr>
        <p:sp>
          <p:nvSpPr>
            <p:cNvPr id="13" name="Rectangle 12"/>
            <p:cNvSpPr>
              <a:spLocks/>
            </p:cNvSpPr>
            <p:nvPr/>
          </p:nvSpPr>
          <p:spPr>
            <a:xfrm>
              <a:off x="3531136" y="3097212"/>
              <a:ext cx="1484169" cy="14630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48619" y="3094603"/>
              <a:ext cx="1466685" cy="1465649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548620" y="3097212"/>
              <a:ext cx="1466685" cy="146564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4000"/>
              </a:schemeClr>
            </a:solidFill>
            <a:ln w="1905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830366" y="3365051"/>
              <a:ext cx="914400" cy="9144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76370" y="4193099"/>
              <a:ext cx="918328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b="1" i="1" dirty="0" err="1"/>
                <a:t>O</a:t>
              </a:r>
              <a:r>
                <a:rPr lang="en-US" b="1" i="1" baseline="-25000" dirty="0" err="1"/>
                <a:t>extra</a:t>
              </a:r>
              <a:r>
                <a:rPr lang="en-US" b="1" i="1" dirty="0" smtClean="0"/>
                <a:t> - O</a:t>
              </a:r>
              <a:endParaRPr kumimoji="0" 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47900" y="5727700"/>
            <a:ext cx="546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Penalize L2 loss heavily in overlapping area</a:t>
            </a:r>
          </a:p>
          <a:p>
            <a:r>
              <a:rPr lang="en-US" dirty="0" smtClean="0"/>
              <a:t>           =&gt; so that network memorizes input in the overlap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9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Summary: </a:t>
            </a:r>
            <a:r>
              <a:rPr lang="en-US" b="1" dirty="0"/>
              <a:t>Hypothetical </a:t>
            </a:r>
            <a:r>
              <a:rPr lang="en-US" b="1" dirty="0" smtClean="0"/>
              <a:t>Syllogism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189375" y="2729409"/>
            <a:ext cx="2194560" cy="2198340"/>
            <a:chOff x="3189375" y="2729409"/>
            <a:chExt cx="2194560" cy="2198340"/>
          </a:xfrm>
        </p:grpSpPr>
        <p:sp>
          <p:nvSpPr>
            <p:cNvPr id="5" name="Rectangle 4"/>
            <p:cNvSpPr>
              <a:spLocks noChangeAspect="1"/>
            </p:cNvSpPr>
            <p:nvPr/>
          </p:nvSpPr>
          <p:spPr>
            <a:xfrm>
              <a:off x="3189375" y="2729409"/>
              <a:ext cx="2194560" cy="21945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3830366" y="3365051"/>
              <a:ext cx="914400" cy="9144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67782" y="3907520"/>
              <a:ext cx="28212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b="1" i="1" dirty="0" smtClean="0"/>
                <a:t>O</a:t>
              </a:r>
              <a:endParaRPr kumimoji="0" 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6" name="Rectangle 5"/>
            <p:cNvSpPr>
              <a:spLocks noChangeAspect="1"/>
            </p:cNvSpPr>
            <p:nvPr/>
          </p:nvSpPr>
          <p:spPr>
            <a:xfrm>
              <a:off x="3548620" y="3097212"/>
              <a:ext cx="1466685" cy="146564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4000"/>
              </a:schemeClr>
            </a:solidFill>
            <a:ln w="19050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1027" y="4548158"/>
              <a:ext cx="163506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b="1" i="1" dirty="0" smtClean="0"/>
                <a:t>I</a:t>
              </a:r>
              <a:endParaRPr kumimoji="0" 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44678" y="4193099"/>
              <a:ext cx="588111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i="1" dirty="0" err="1"/>
                <a:t>O</a:t>
              </a:r>
              <a:r>
                <a:rPr lang="en-US" b="1" i="1" baseline="-25000" dirty="0" err="1" smtClean="0"/>
                <a:t>extra</a:t>
              </a:r>
              <a:endParaRPr kumimoji="0" lang="en-US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 Ligh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47900" y="5727700"/>
            <a:ext cx="5464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Penalize L2 loss heavily in overlapping area</a:t>
            </a:r>
          </a:p>
          <a:p>
            <a:r>
              <a:rPr lang="en-US" dirty="0" smtClean="0"/>
              <a:t>           =&gt; so that network memorizes input in the overlap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6021351" y="1525040"/>
            <a:ext cx="3033863" cy="24087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sz="1687" u="sng" dirty="0">
                <a:solidFill>
                  <a:srgbClr val="000000"/>
                </a:solidFill>
                <a:sym typeface="Helvetica Neue Light"/>
              </a:rPr>
              <a:t>INDIRECT CONSISTENCY</a:t>
            </a:r>
          </a:p>
          <a:p>
            <a:pPr marL="241093" indent="-241093">
              <a:buFont typeface="Arial" charset="0"/>
              <a:buChar char="•"/>
            </a:pPr>
            <a:endParaRPr lang="en-US" sz="1687" dirty="0">
              <a:solidFill>
                <a:srgbClr val="000000"/>
              </a:solidFill>
              <a:sym typeface="Helvetica Neue Light"/>
            </a:endParaRPr>
          </a:p>
          <a:p>
            <a:pPr marL="241093" indent="-241093">
              <a:buFont typeface="Arial" charset="0"/>
              <a:buChar char="•"/>
            </a:pPr>
            <a:r>
              <a:rPr lang="en-US" sz="1687" dirty="0">
                <a:solidFill>
                  <a:srgbClr val="000000"/>
                </a:solidFill>
                <a:sym typeface="Helvetica Neue Light"/>
              </a:rPr>
              <a:t>Adversary ensures </a:t>
            </a:r>
            <a:r>
              <a:rPr lang="en-US" sz="1687" b="1" i="1" dirty="0" err="1" smtClean="0">
                <a:solidFill>
                  <a:srgbClr val="000000"/>
                </a:solidFill>
                <a:sym typeface="Helvetica Neue Light"/>
              </a:rPr>
              <a:t>O</a:t>
            </a:r>
            <a:r>
              <a:rPr lang="en-US" sz="1687" b="1" i="1" baseline="-25000" dirty="0" err="1" smtClean="0">
                <a:sym typeface="Helvetica Neue Light"/>
              </a:rPr>
              <a:t>extra</a:t>
            </a:r>
            <a:r>
              <a:rPr lang="en-US" sz="1687" dirty="0" smtClean="0">
                <a:solidFill>
                  <a:srgbClr val="000000"/>
                </a:solidFill>
                <a:sym typeface="Helvetica Neue Light"/>
              </a:rPr>
              <a:t> is </a:t>
            </a:r>
            <a:r>
              <a:rPr lang="en-US" sz="1687" dirty="0">
                <a:solidFill>
                  <a:srgbClr val="000000"/>
                </a:solidFill>
                <a:sym typeface="Helvetica Neue Light"/>
              </a:rPr>
              <a:t>coherent (to be realistic)</a:t>
            </a:r>
          </a:p>
          <a:p>
            <a:pPr marL="241093" indent="-241093">
              <a:buFont typeface="Arial" charset="0"/>
              <a:buChar char="•"/>
            </a:pPr>
            <a:r>
              <a:rPr lang="en-US" sz="1687" dirty="0" smtClean="0"/>
              <a:t>L2 Penalty </a:t>
            </a:r>
            <a:r>
              <a:rPr lang="en-US" sz="1687" dirty="0"/>
              <a:t>ensures predicted </a:t>
            </a:r>
            <a:r>
              <a:rPr lang="en-US" sz="1687" b="1" i="1" dirty="0"/>
              <a:t/>
            </a:r>
            <a:br>
              <a:rPr lang="en-US" sz="1687" b="1" i="1" dirty="0"/>
            </a:br>
            <a:r>
              <a:rPr lang="en-US" sz="1687" b="1" i="1" dirty="0" smtClean="0"/>
              <a:t>O - </a:t>
            </a:r>
            <a:r>
              <a:rPr lang="en-US" sz="1687" b="1" i="1" dirty="0" err="1" smtClean="0"/>
              <a:t>O</a:t>
            </a:r>
            <a:r>
              <a:rPr lang="en-US" sz="1687" b="1" i="1" baseline="-25000" dirty="0" err="1" smtClean="0"/>
              <a:t>extra</a:t>
            </a:r>
            <a:r>
              <a:rPr lang="en-US" sz="1687" b="1" i="1" dirty="0" smtClean="0"/>
              <a:t> </a:t>
            </a:r>
            <a:r>
              <a:rPr lang="en-US" sz="1687" dirty="0"/>
              <a:t>is same </a:t>
            </a:r>
            <a:r>
              <a:rPr lang="en-US" sz="1687" dirty="0" smtClean="0"/>
              <a:t>as overlapping area with input</a:t>
            </a:r>
            <a:r>
              <a:rPr lang="en-US" sz="1687" dirty="0">
                <a:solidFill>
                  <a:srgbClr val="000000"/>
                </a:solidFill>
                <a:sym typeface="Helvetica Neue Light"/>
              </a:rPr>
              <a:t> </a:t>
            </a:r>
            <a:r>
              <a:rPr lang="en-US" sz="1687" b="1" i="1" dirty="0" smtClean="0"/>
              <a:t>I</a:t>
            </a:r>
            <a:r>
              <a:rPr lang="en-US" sz="1687" dirty="0">
                <a:solidFill>
                  <a:srgbClr val="000000"/>
                </a:solidFill>
                <a:sym typeface="Helvetica Neue Light"/>
              </a:rPr>
              <a:t/>
            </a:r>
            <a:br>
              <a:rPr lang="en-US" sz="1687" dirty="0">
                <a:solidFill>
                  <a:srgbClr val="000000"/>
                </a:solidFill>
                <a:sym typeface="Helvetica Neue Light"/>
              </a:rPr>
            </a:br>
            <a:endParaRPr lang="en-US" sz="1687" dirty="0">
              <a:solidFill>
                <a:srgbClr val="000000"/>
              </a:solidFill>
              <a:sym typeface="Helvetica Neue Light"/>
            </a:endParaRPr>
          </a:p>
          <a:p>
            <a:pPr algn="l"/>
            <a:r>
              <a:rPr lang="en-US" sz="1687" dirty="0">
                <a:sym typeface="Wingdings"/>
              </a:rPr>
              <a:t> </a:t>
            </a:r>
            <a:r>
              <a:rPr lang="en-US" sz="1687" dirty="0" smtClean="0"/>
              <a:t>Predicted </a:t>
            </a:r>
            <a:r>
              <a:rPr lang="en-US" sz="1687" b="1" i="1" dirty="0" smtClean="0"/>
              <a:t>O</a:t>
            </a:r>
            <a:r>
              <a:rPr lang="en-US" sz="1687" dirty="0" smtClean="0"/>
              <a:t> </a:t>
            </a:r>
            <a:r>
              <a:rPr lang="en-US" sz="1687" dirty="0"/>
              <a:t>is coherent with </a:t>
            </a:r>
            <a:r>
              <a:rPr lang="en-US" sz="1687" b="1" i="1" dirty="0" smtClean="0"/>
              <a:t>I</a:t>
            </a:r>
            <a:endParaRPr lang="en-US" sz="1687" b="1" dirty="0"/>
          </a:p>
        </p:txBody>
      </p:sp>
    </p:spTree>
    <p:extLst>
      <p:ext uri="{BB962C8B-B14F-4D97-AF65-F5344CB8AC3E}">
        <p14:creationId xmlns:p14="http://schemas.microsoft.com/office/powerpoint/2010/main" val="6068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Conditioning Results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076450"/>
            <a:ext cx="2959100" cy="295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076450"/>
            <a:ext cx="2959100" cy="295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900" y="2076450"/>
            <a:ext cx="2959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by </a:t>
            </a:r>
            <a:r>
              <a:rPr lang="en-US" b="1" dirty="0" smtClean="0"/>
              <a:t>Inpainting</a:t>
            </a:r>
            <a:endParaRPr lang="en-US" b="1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6" y="2257097"/>
            <a:ext cx="3254922" cy="3254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28" y="2257097"/>
            <a:ext cx="3254922" cy="3254922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28" y="2257097"/>
            <a:ext cx="3254922" cy="3254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28" y="2257097"/>
            <a:ext cx="3254922" cy="3254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30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9"/>
    </mc:Choice>
    <mc:Fallback xmlns="">
      <p:transition spd="slow" advTm="7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Conditioning Results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012950"/>
            <a:ext cx="2959100" cy="295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012950"/>
            <a:ext cx="2959100" cy="295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012950"/>
            <a:ext cx="2959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1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Conditioning Results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012950"/>
            <a:ext cx="2959100" cy="295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012950"/>
            <a:ext cx="2959100" cy="295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012950"/>
            <a:ext cx="2959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6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9" y="1667510"/>
            <a:ext cx="2080617" cy="2080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9" y="1667510"/>
            <a:ext cx="2080617" cy="2080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9" y="4144399"/>
            <a:ext cx="2080617" cy="208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9" y="4144399"/>
            <a:ext cx="2080617" cy="2080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4144399"/>
            <a:ext cx="2080617" cy="2080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64" y="4144399"/>
            <a:ext cx="2080617" cy="2080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1667510"/>
            <a:ext cx="2080617" cy="2080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64" y="1667510"/>
            <a:ext cx="2080617" cy="20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More Results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9" y="1656969"/>
            <a:ext cx="2080617" cy="2080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9" y="1667510"/>
            <a:ext cx="2080617" cy="2080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1667510"/>
            <a:ext cx="2080617" cy="208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64" y="1681216"/>
            <a:ext cx="2080617" cy="2080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9" y="4141252"/>
            <a:ext cx="2080617" cy="2080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9" y="4112378"/>
            <a:ext cx="2080617" cy="2080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64" y="4110944"/>
            <a:ext cx="2082051" cy="2082051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25" y="4110944"/>
            <a:ext cx="2110925" cy="2110925"/>
          </a:xfrm>
        </p:spPr>
      </p:pic>
    </p:spTree>
    <p:extLst>
      <p:ext uri="{BB962C8B-B14F-4D97-AF65-F5344CB8AC3E}">
        <p14:creationId xmlns:p14="http://schemas.microsoft.com/office/powerpoint/2010/main" val="1136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More Results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9" y="1681216"/>
            <a:ext cx="2080617" cy="2080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9" y="1681216"/>
            <a:ext cx="2080617" cy="2080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1655396"/>
            <a:ext cx="2080617" cy="208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64" y="1681216"/>
            <a:ext cx="2080617" cy="2080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4112378"/>
            <a:ext cx="2080617" cy="2080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64" y="4112378"/>
            <a:ext cx="2080617" cy="2080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9" y="4106596"/>
            <a:ext cx="2080617" cy="2080617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6" y="4106596"/>
            <a:ext cx="2080617" cy="2080617"/>
          </a:xfrm>
        </p:spPr>
      </p:pic>
    </p:spTree>
    <p:extLst>
      <p:ext uri="{BB962C8B-B14F-4D97-AF65-F5344CB8AC3E}">
        <p14:creationId xmlns:p14="http://schemas.microsoft.com/office/powerpoint/2010/main" val="11397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More Results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9" y="1640959"/>
            <a:ext cx="2080617" cy="2080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9" y="1640959"/>
            <a:ext cx="2080617" cy="2080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1667510"/>
            <a:ext cx="2080617" cy="208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64" y="1667510"/>
            <a:ext cx="2080617" cy="2080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9" y="4141252"/>
            <a:ext cx="2080617" cy="2080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9" y="4141252"/>
            <a:ext cx="2080617" cy="2080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3" y="4138830"/>
            <a:ext cx="2080617" cy="2080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64" y="4138830"/>
            <a:ext cx="2080617" cy="20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w/ Content Aware Fill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76713"/>
            <a:ext cx="7886700" cy="77748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(algorithm in Adobe Photoshop)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8" y="2705100"/>
            <a:ext cx="2851150" cy="285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25" y="2705100"/>
            <a:ext cx="2851150" cy="285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12" y="2705100"/>
            <a:ext cx="2851150" cy="28511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7638" y="5612005"/>
            <a:ext cx="8848724" cy="77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 smtClean="0"/>
              <a:t>	Input			Ours			Content-Aware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 Inpainting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012077"/>
            <a:ext cx="2011680" cy="20116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2012077"/>
            <a:ext cx="2011680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60" y="2012077"/>
            <a:ext cx="2011680" cy="201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2012077"/>
            <a:ext cx="2011680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4381500"/>
            <a:ext cx="2011680" cy="2011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60" y="4381500"/>
            <a:ext cx="2011680" cy="2011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4381500"/>
            <a:ext cx="2011680" cy="2011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4381500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Pre-trained Feature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3112"/>
            <a:ext cx="7886700" cy="52859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Replace encoder with VGG or </a:t>
            </a:r>
            <a:r>
              <a:rPr lang="en-US" dirty="0" err="1" smtClean="0"/>
              <a:t>AlexNet</a:t>
            </a:r>
            <a:r>
              <a:rPr lang="en-US" dirty="0" smtClean="0"/>
              <a:t> etc.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Channel-wise FC reduces O(n</a:t>
            </a:r>
            <a:r>
              <a:rPr lang="en-US" baseline="30000" dirty="0" smtClean="0"/>
              <a:t>2</a:t>
            </a:r>
            <a:r>
              <a:rPr lang="en-US" dirty="0" smtClean="0"/>
              <a:t>) to O(k</a:t>
            </a:r>
            <a:r>
              <a:rPr lang="en-US" baseline="30000" dirty="0" smtClean="0"/>
              <a:t>2</a:t>
            </a:r>
            <a:r>
              <a:rPr lang="en-US" dirty="0" smtClean="0"/>
              <a:t>n) parameters where  k &lt;&lt; n</a:t>
            </a:r>
            <a:endParaRPr lang="en-US" dirty="0"/>
          </a:p>
        </p:txBody>
      </p:sp>
      <p:pic>
        <p:nvPicPr>
          <p:cNvPr id="4" name="figFeat_supp.jpg"/>
          <p:cNvPicPr>
            <a:picLocks noChangeAspect="1"/>
          </p:cNvPicPr>
          <p:nvPr/>
        </p:nvPicPr>
        <p:blipFill rotWithShape="1">
          <a:blip r:embed="rId2">
            <a:extLst/>
          </a:blip>
          <a:srcRect r="11188"/>
          <a:stretch/>
        </p:blipFill>
        <p:spPr>
          <a:xfrm>
            <a:off x="692371" y="2541269"/>
            <a:ext cx="7759258" cy="23743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064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Pre-trained Feature Evaluation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3" y="2730500"/>
            <a:ext cx="8391794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Inpainting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3112"/>
            <a:ext cx="4486275" cy="4693851"/>
          </a:xfrm>
        </p:spPr>
        <p:txBody>
          <a:bodyPr/>
          <a:lstStyle/>
          <a:p>
            <a:r>
              <a:rPr lang="en-US" dirty="0" smtClean="0"/>
              <a:t>Inpaint large missing regions in image: not possible for local texture synthesis methods [</a:t>
            </a:r>
            <a:r>
              <a:rPr lang="en-US" dirty="0" err="1" smtClean="0"/>
              <a:t>Efros</a:t>
            </a:r>
            <a:r>
              <a:rPr lang="en-US" dirty="0" smtClean="0"/>
              <a:t> &amp; Leung 1999]</a:t>
            </a:r>
          </a:p>
          <a:p>
            <a:endParaRPr lang="en-US" dirty="0" smtClean="0"/>
          </a:p>
          <a:p>
            <a:r>
              <a:rPr lang="en-US" dirty="0"/>
              <a:t>N</a:t>
            </a:r>
            <a:r>
              <a:rPr lang="en-US" dirty="0" smtClean="0"/>
              <a:t>earest neighbor based scene completion [Hays &amp; </a:t>
            </a:r>
            <a:r>
              <a:rPr lang="en-US" dirty="0" err="1" smtClean="0"/>
              <a:t>Efros</a:t>
            </a:r>
            <a:r>
              <a:rPr lang="en-US" dirty="0" smtClean="0"/>
              <a:t> 2007]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303" y="3924337"/>
            <a:ext cx="3249839" cy="245327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21754" y="1304693"/>
            <a:ext cx="3650987" cy="2052690"/>
            <a:chOff x="5104040" y="1304693"/>
            <a:chExt cx="3650987" cy="205269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600" y="1476107"/>
              <a:ext cx="2782793" cy="1656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7546684" y="2161761"/>
              <a:ext cx="211589" cy="383003"/>
            </a:xfrm>
            <a:custGeom>
              <a:avLst/>
              <a:gdLst>
                <a:gd name="T0" fmla="*/ 787 w 1051"/>
                <a:gd name="T1" fmla="*/ 0 h 1897"/>
                <a:gd name="T2" fmla="*/ 263 w 1051"/>
                <a:gd name="T3" fmla="*/ 0 h 1897"/>
                <a:gd name="T4" fmla="*/ 263 w 1051"/>
                <a:gd name="T5" fmla="*/ 1421 h 1897"/>
                <a:gd name="T6" fmla="*/ 0 w 1051"/>
                <a:gd name="T7" fmla="*/ 1421 h 1897"/>
                <a:gd name="T8" fmla="*/ 525 w 1051"/>
                <a:gd name="T9" fmla="*/ 1896 h 1897"/>
                <a:gd name="T10" fmla="*/ 1050 w 1051"/>
                <a:gd name="T11" fmla="*/ 1421 h 1897"/>
                <a:gd name="T12" fmla="*/ 787 w 1051"/>
                <a:gd name="T13" fmla="*/ 1421 h 1897"/>
                <a:gd name="T14" fmla="*/ 787 w 1051"/>
                <a:gd name="T15" fmla="*/ 0 h 1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1" h="1897">
                  <a:moveTo>
                    <a:pt x="787" y="0"/>
                  </a:moveTo>
                  <a:lnTo>
                    <a:pt x="263" y="0"/>
                  </a:lnTo>
                  <a:lnTo>
                    <a:pt x="263" y="1421"/>
                  </a:lnTo>
                  <a:lnTo>
                    <a:pt x="0" y="1421"/>
                  </a:lnTo>
                  <a:lnTo>
                    <a:pt x="525" y="1896"/>
                  </a:lnTo>
                  <a:lnTo>
                    <a:pt x="1050" y="1421"/>
                  </a:lnTo>
                  <a:lnTo>
                    <a:pt x="787" y="1421"/>
                  </a:lnTo>
                  <a:lnTo>
                    <a:pt x="787" y="0"/>
                  </a:lnTo>
                </a:path>
              </a:pathLst>
            </a:custGeom>
            <a:solidFill>
              <a:srgbClr val="66FF33"/>
            </a:solidFill>
            <a:ln w="1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5104040" y="3005296"/>
              <a:ext cx="193694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i="1"/>
                <a:t>True (infinite) texture</a:t>
              </a:r>
              <a:endParaRPr lang="en-US" altLang="en-US" sz="1600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7656008" y="2175408"/>
              <a:ext cx="109901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 dirty="0"/>
                <a:t>SYNTHESIS</a:t>
              </a: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7075297" y="3018829"/>
              <a:ext cx="16028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i="1"/>
                <a:t>generated image</a:t>
              </a: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7161004" y="1304693"/>
              <a:ext cx="118173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i="1"/>
                <a:t>input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6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5"/>
    </mc:Choice>
    <mc:Fallback xmlns="">
      <p:transition spd="slow" advTm="2941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337404"/>
            <a:ext cx="7886700" cy="2741246"/>
          </a:xfrm>
        </p:spPr>
      </p:pic>
      <p:grpSp>
        <p:nvGrpSpPr>
          <p:cNvPr id="4" name="Group 3"/>
          <p:cNvGrpSpPr/>
          <p:nvPr/>
        </p:nvGrpSpPr>
        <p:grpSpPr>
          <a:xfrm>
            <a:off x="469900" y="1568838"/>
            <a:ext cx="6104941" cy="635488"/>
            <a:chOff x="0" y="0"/>
            <a:chExt cx="6104941" cy="6354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714446" cy="6354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46577" y="133078"/>
              <a:ext cx="455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4"/>
                </a:rPr>
                <a:t>https://github.com/pathak22/context-encoder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52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Schemes for Region Dropout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9" y="1597703"/>
            <a:ext cx="2047875" cy="20478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99119" y="3781425"/>
            <a:ext cx="2047875" cy="2047875"/>
            <a:chOff x="3069666" y="2364282"/>
            <a:chExt cx="2047875" cy="20478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7" t="28604" r="27927" b="27936"/>
            <a:stretch/>
          </p:blipFill>
          <p:spPr>
            <a:xfrm>
              <a:off x="3639432" y="2943226"/>
              <a:ext cx="908345" cy="8899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69666" y="2364282"/>
              <a:ext cx="2047875" cy="204787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71874" y="1597703"/>
            <a:ext cx="2047875" cy="2047875"/>
            <a:chOff x="3571874" y="1597703"/>
            <a:chExt cx="2047875" cy="20478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874" y="1597703"/>
              <a:ext cx="2047875" cy="204787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029075" y="2157413"/>
              <a:ext cx="35718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81475" y="2309813"/>
              <a:ext cx="35718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90985" y="2619377"/>
              <a:ext cx="35718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22943" y="3078904"/>
              <a:ext cx="35718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59519" y="3009908"/>
              <a:ext cx="35718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48237" y="1807371"/>
              <a:ext cx="35718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95829" y="2137120"/>
              <a:ext cx="35718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42096" y="2726476"/>
              <a:ext cx="357188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40" y="3779724"/>
            <a:ext cx="2050141" cy="20501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46" name="Group 45"/>
          <p:cNvGrpSpPr/>
          <p:nvPr/>
        </p:nvGrpSpPr>
        <p:grpSpPr>
          <a:xfrm>
            <a:off x="6244629" y="1583416"/>
            <a:ext cx="2047875" cy="2047875"/>
            <a:chOff x="6244629" y="1583416"/>
            <a:chExt cx="2047875" cy="2047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629" y="1583416"/>
              <a:ext cx="2047875" cy="2047875"/>
            </a:xfrm>
            <a:prstGeom prst="rect">
              <a:avLst/>
            </a:prstGeom>
          </p:spPr>
        </p:pic>
        <p:sp>
          <p:nvSpPr>
            <p:cNvPr id="45" name="Freeform 44"/>
            <p:cNvSpPr/>
            <p:nvPr/>
          </p:nvSpPr>
          <p:spPr>
            <a:xfrm>
              <a:off x="6526715" y="1814513"/>
              <a:ext cx="1560010" cy="1285875"/>
            </a:xfrm>
            <a:custGeom>
              <a:avLst/>
              <a:gdLst>
                <a:gd name="connsiteX0" fmla="*/ 688473 w 1560010"/>
                <a:gd name="connsiteY0" fmla="*/ 285750 h 1285875"/>
                <a:gd name="connsiteX1" fmla="*/ 688473 w 1560010"/>
                <a:gd name="connsiteY1" fmla="*/ 285750 h 1285875"/>
                <a:gd name="connsiteX2" fmla="*/ 759910 w 1560010"/>
                <a:gd name="connsiteY2" fmla="*/ 114300 h 1285875"/>
                <a:gd name="connsiteX3" fmla="*/ 845635 w 1560010"/>
                <a:gd name="connsiteY3" fmla="*/ 57150 h 1285875"/>
                <a:gd name="connsiteX4" fmla="*/ 945648 w 1560010"/>
                <a:gd name="connsiteY4" fmla="*/ 14287 h 1285875"/>
                <a:gd name="connsiteX5" fmla="*/ 1045660 w 1560010"/>
                <a:gd name="connsiteY5" fmla="*/ 0 h 1285875"/>
                <a:gd name="connsiteX6" fmla="*/ 1131385 w 1560010"/>
                <a:gd name="connsiteY6" fmla="*/ 14287 h 1285875"/>
                <a:gd name="connsiteX7" fmla="*/ 1202823 w 1560010"/>
                <a:gd name="connsiteY7" fmla="*/ 142875 h 1285875"/>
                <a:gd name="connsiteX8" fmla="*/ 1188535 w 1560010"/>
                <a:gd name="connsiteY8" fmla="*/ 357187 h 1285875"/>
                <a:gd name="connsiteX9" fmla="*/ 1231398 w 1560010"/>
                <a:gd name="connsiteY9" fmla="*/ 371475 h 1285875"/>
                <a:gd name="connsiteX10" fmla="*/ 1317123 w 1560010"/>
                <a:gd name="connsiteY10" fmla="*/ 414337 h 1285875"/>
                <a:gd name="connsiteX11" fmla="*/ 1459998 w 1560010"/>
                <a:gd name="connsiteY11" fmla="*/ 557212 h 1285875"/>
                <a:gd name="connsiteX12" fmla="*/ 1488573 w 1560010"/>
                <a:gd name="connsiteY12" fmla="*/ 600075 h 1285875"/>
                <a:gd name="connsiteX13" fmla="*/ 1502860 w 1560010"/>
                <a:gd name="connsiteY13" fmla="*/ 642937 h 1285875"/>
                <a:gd name="connsiteX14" fmla="*/ 1531435 w 1560010"/>
                <a:gd name="connsiteY14" fmla="*/ 685800 h 1285875"/>
                <a:gd name="connsiteX15" fmla="*/ 1560010 w 1560010"/>
                <a:gd name="connsiteY15" fmla="*/ 771525 h 1285875"/>
                <a:gd name="connsiteX16" fmla="*/ 1517148 w 1560010"/>
                <a:gd name="connsiteY16" fmla="*/ 785812 h 1285875"/>
                <a:gd name="connsiteX17" fmla="*/ 1302835 w 1560010"/>
                <a:gd name="connsiteY17" fmla="*/ 800100 h 1285875"/>
                <a:gd name="connsiteX18" fmla="*/ 1288548 w 1560010"/>
                <a:gd name="connsiteY18" fmla="*/ 1085850 h 1285875"/>
                <a:gd name="connsiteX19" fmla="*/ 1245685 w 1560010"/>
                <a:gd name="connsiteY19" fmla="*/ 1100137 h 1285875"/>
                <a:gd name="connsiteX20" fmla="*/ 1202823 w 1560010"/>
                <a:gd name="connsiteY20" fmla="*/ 1085850 h 1285875"/>
                <a:gd name="connsiteX21" fmla="*/ 1117098 w 1560010"/>
                <a:gd name="connsiteY21" fmla="*/ 1000125 h 1285875"/>
                <a:gd name="connsiteX22" fmla="*/ 1074235 w 1560010"/>
                <a:gd name="connsiteY22" fmla="*/ 971550 h 1285875"/>
                <a:gd name="connsiteX23" fmla="*/ 917073 w 1560010"/>
                <a:gd name="connsiteY23" fmla="*/ 1014412 h 1285875"/>
                <a:gd name="connsiteX24" fmla="*/ 874210 w 1560010"/>
                <a:gd name="connsiteY24" fmla="*/ 1028700 h 1285875"/>
                <a:gd name="connsiteX25" fmla="*/ 831348 w 1560010"/>
                <a:gd name="connsiteY25" fmla="*/ 1057275 h 1285875"/>
                <a:gd name="connsiteX26" fmla="*/ 802773 w 1560010"/>
                <a:gd name="connsiteY26" fmla="*/ 1100137 h 1285875"/>
                <a:gd name="connsiteX27" fmla="*/ 759910 w 1560010"/>
                <a:gd name="connsiteY27" fmla="*/ 1114425 h 1285875"/>
                <a:gd name="connsiteX28" fmla="*/ 588460 w 1560010"/>
                <a:gd name="connsiteY28" fmla="*/ 1143000 h 1285875"/>
                <a:gd name="connsiteX29" fmla="*/ 431298 w 1560010"/>
                <a:gd name="connsiteY29" fmla="*/ 1171575 h 1285875"/>
                <a:gd name="connsiteX30" fmla="*/ 331285 w 1560010"/>
                <a:gd name="connsiteY30" fmla="*/ 1200150 h 1285875"/>
                <a:gd name="connsiteX31" fmla="*/ 216985 w 1560010"/>
                <a:gd name="connsiteY31" fmla="*/ 1228725 h 1285875"/>
                <a:gd name="connsiteX32" fmla="*/ 174123 w 1560010"/>
                <a:gd name="connsiteY32" fmla="*/ 1257300 h 1285875"/>
                <a:gd name="connsiteX33" fmla="*/ 116973 w 1560010"/>
                <a:gd name="connsiteY33" fmla="*/ 1271587 h 1285875"/>
                <a:gd name="connsiteX34" fmla="*/ 74110 w 1560010"/>
                <a:gd name="connsiteY34" fmla="*/ 1285875 h 1285875"/>
                <a:gd name="connsiteX35" fmla="*/ 2673 w 1560010"/>
                <a:gd name="connsiteY35" fmla="*/ 1271587 h 1285875"/>
                <a:gd name="connsiteX36" fmla="*/ 31248 w 1560010"/>
                <a:gd name="connsiteY36" fmla="*/ 1185862 h 1285875"/>
                <a:gd name="connsiteX37" fmla="*/ 45535 w 1560010"/>
                <a:gd name="connsiteY37" fmla="*/ 1143000 h 1285875"/>
                <a:gd name="connsiteX38" fmla="*/ 88398 w 1560010"/>
                <a:gd name="connsiteY38" fmla="*/ 1042987 h 1285875"/>
                <a:gd name="connsiteX39" fmla="*/ 131260 w 1560010"/>
                <a:gd name="connsiteY39" fmla="*/ 1014412 h 1285875"/>
                <a:gd name="connsiteX40" fmla="*/ 145548 w 1560010"/>
                <a:gd name="connsiteY40" fmla="*/ 685800 h 1285875"/>
                <a:gd name="connsiteX41" fmla="*/ 174123 w 1560010"/>
                <a:gd name="connsiteY41" fmla="*/ 414337 h 1285875"/>
                <a:gd name="connsiteX42" fmla="*/ 202698 w 1560010"/>
                <a:gd name="connsiteY42" fmla="*/ 371475 h 1285875"/>
                <a:gd name="connsiteX43" fmla="*/ 245560 w 1560010"/>
                <a:gd name="connsiteY43" fmla="*/ 357187 h 1285875"/>
                <a:gd name="connsiteX44" fmla="*/ 459873 w 1560010"/>
                <a:gd name="connsiteY44" fmla="*/ 385762 h 1285875"/>
                <a:gd name="connsiteX45" fmla="*/ 502735 w 1560010"/>
                <a:gd name="connsiteY45" fmla="*/ 400050 h 1285875"/>
                <a:gd name="connsiteX46" fmla="*/ 602748 w 1560010"/>
                <a:gd name="connsiteY46" fmla="*/ 385762 h 1285875"/>
                <a:gd name="connsiteX47" fmla="*/ 645610 w 1560010"/>
                <a:gd name="connsiteY47" fmla="*/ 371475 h 1285875"/>
                <a:gd name="connsiteX48" fmla="*/ 674185 w 1560010"/>
                <a:gd name="connsiteY48" fmla="*/ 328612 h 1285875"/>
                <a:gd name="connsiteX49" fmla="*/ 717048 w 1560010"/>
                <a:gd name="connsiteY49" fmla="*/ 285750 h 1285875"/>
                <a:gd name="connsiteX50" fmla="*/ 774198 w 1560010"/>
                <a:gd name="connsiteY50" fmla="*/ 228600 h 1285875"/>
                <a:gd name="connsiteX51" fmla="*/ 774198 w 1560010"/>
                <a:gd name="connsiteY51" fmla="*/ 228600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560010" h="1285875">
                  <a:moveTo>
                    <a:pt x="688473" y="285750"/>
                  </a:moveTo>
                  <a:lnTo>
                    <a:pt x="688473" y="285750"/>
                  </a:lnTo>
                  <a:cubicBezTo>
                    <a:pt x="712285" y="228600"/>
                    <a:pt x="730775" y="168929"/>
                    <a:pt x="759910" y="114300"/>
                  </a:cubicBezTo>
                  <a:cubicBezTo>
                    <a:pt x="786531" y="64386"/>
                    <a:pt x="803647" y="75145"/>
                    <a:pt x="845635" y="57150"/>
                  </a:cubicBezTo>
                  <a:cubicBezTo>
                    <a:pt x="886294" y="39725"/>
                    <a:pt x="903766" y="22663"/>
                    <a:pt x="945648" y="14287"/>
                  </a:cubicBezTo>
                  <a:cubicBezTo>
                    <a:pt x="978670" y="7683"/>
                    <a:pt x="1012323" y="4762"/>
                    <a:pt x="1045660" y="0"/>
                  </a:cubicBezTo>
                  <a:cubicBezTo>
                    <a:pt x="1074235" y="4762"/>
                    <a:pt x="1107653" y="-2326"/>
                    <a:pt x="1131385" y="14287"/>
                  </a:cubicBezTo>
                  <a:cubicBezTo>
                    <a:pt x="1174104" y="44190"/>
                    <a:pt x="1187667" y="97407"/>
                    <a:pt x="1202823" y="142875"/>
                  </a:cubicBezTo>
                  <a:cubicBezTo>
                    <a:pt x="1198060" y="214312"/>
                    <a:pt x="1179655" y="286144"/>
                    <a:pt x="1188535" y="357187"/>
                  </a:cubicBezTo>
                  <a:cubicBezTo>
                    <a:pt x="1190403" y="372131"/>
                    <a:pt x="1217927" y="364740"/>
                    <a:pt x="1231398" y="371475"/>
                  </a:cubicBezTo>
                  <a:cubicBezTo>
                    <a:pt x="1342178" y="426865"/>
                    <a:pt x="1209392" y="378428"/>
                    <a:pt x="1317123" y="414337"/>
                  </a:cubicBezTo>
                  <a:cubicBezTo>
                    <a:pt x="1431422" y="490537"/>
                    <a:pt x="1383799" y="442912"/>
                    <a:pt x="1459998" y="557212"/>
                  </a:cubicBezTo>
                  <a:lnTo>
                    <a:pt x="1488573" y="600075"/>
                  </a:lnTo>
                  <a:cubicBezTo>
                    <a:pt x="1493335" y="614362"/>
                    <a:pt x="1496125" y="629467"/>
                    <a:pt x="1502860" y="642937"/>
                  </a:cubicBezTo>
                  <a:cubicBezTo>
                    <a:pt x="1510539" y="658296"/>
                    <a:pt x="1524461" y="670108"/>
                    <a:pt x="1531435" y="685800"/>
                  </a:cubicBezTo>
                  <a:cubicBezTo>
                    <a:pt x="1543668" y="713325"/>
                    <a:pt x="1560010" y="771525"/>
                    <a:pt x="1560010" y="771525"/>
                  </a:cubicBezTo>
                  <a:cubicBezTo>
                    <a:pt x="1545723" y="776287"/>
                    <a:pt x="1532116" y="784149"/>
                    <a:pt x="1517148" y="785812"/>
                  </a:cubicBezTo>
                  <a:cubicBezTo>
                    <a:pt x="1445990" y="793718"/>
                    <a:pt x="1346225" y="743150"/>
                    <a:pt x="1302835" y="800100"/>
                  </a:cubicBezTo>
                  <a:cubicBezTo>
                    <a:pt x="1245037" y="875960"/>
                    <a:pt x="1306393" y="992165"/>
                    <a:pt x="1288548" y="1085850"/>
                  </a:cubicBezTo>
                  <a:cubicBezTo>
                    <a:pt x="1285730" y="1100644"/>
                    <a:pt x="1259973" y="1095375"/>
                    <a:pt x="1245685" y="1100137"/>
                  </a:cubicBezTo>
                  <a:cubicBezTo>
                    <a:pt x="1231398" y="1095375"/>
                    <a:pt x="1214711" y="1095096"/>
                    <a:pt x="1202823" y="1085850"/>
                  </a:cubicBezTo>
                  <a:cubicBezTo>
                    <a:pt x="1170924" y="1061040"/>
                    <a:pt x="1150722" y="1022541"/>
                    <a:pt x="1117098" y="1000125"/>
                  </a:cubicBezTo>
                  <a:lnTo>
                    <a:pt x="1074235" y="971550"/>
                  </a:lnTo>
                  <a:cubicBezTo>
                    <a:pt x="973264" y="991744"/>
                    <a:pt x="1025834" y="978158"/>
                    <a:pt x="917073" y="1014412"/>
                  </a:cubicBezTo>
                  <a:cubicBezTo>
                    <a:pt x="902785" y="1019175"/>
                    <a:pt x="886741" y="1020346"/>
                    <a:pt x="874210" y="1028700"/>
                  </a:cubicBezTo>
                  <a:lnTo>
                    <a:pt x="831348" y="1057275"/>
                  </a:lnTo>
                  <a:cubicBezTo>
                    <a:pt x="821823" y="1071562"/>
                    <a:pt x="816182" y="1089410"/>
                    <a:pt x="802773" y="1100137"/>
                  </a:cubicBezTo>
                  <a:cubicBezTo>
                    <a:pt x="791013" y="1109545"/>
                    <a:pt x="774678" y="1111471"/>
                    <a:pt x="759910" y="1114425"/>
                  </a:cubicBezTo>
                  <a:cubicBezTo>
                    <a:pt x="703097" y="1125788"/>
                    <a:pt x="644669" y="1128948"/>
                    <a:pt x="588460" y="1143000"/>
                  </a:cubicBezTo>
                  <a:cubicBezTo>
                    <a:pt x="458839" y="1175404"/>
                    <a:pt x="619007" y="1137446"/>
                    <a:pt x="431298" y="1171575"/>
                  </a:cubicBezTo>
                  <a:cubicBezTo>
                    <a:pt x="359896" y="1184557"/>
                    <a:pt x="392501" y="1183455"/>
                    <a:pt x="331285" y="1200150"/>
                  </a:cubicBezTo>
                  <a:cubicBezTo>
                    <a:pt x="293396" y="1210483"/>
                    <a:pt x="216985" y="1228725"/>
                    <a:pt x="216985" y="1228725"/>
                  </a:cubicBezTo>
                  <a:cubicBezTo>
                    <a:pt x="202698" y="1238250"/>
                    <a:pt x="189906" y="1250536"/>
                    <a:pt x="174123" y="1257300"/>
                  </a:cubicBezTo>
                  <a:cubicBezTo>
                    <a:pt x="156074" y="1265035"/>
                    <a:pt x="135854" y="1266193"/>
                    <a:pt x="116973" y="1271587"/>
                  </a:cubicBezTo>
                  <a:cubicBezTo>
                    <a:pt x="102492" y="1275724"/>
                    <a:pt x="88398" y="1281112"/>
                    <a:pt x="74110" y="1285875"/>
                  </a:cubicBezTo>
                  <a:cubicBezTo>
                    <a:pt x="50298" y="1281112"/>
                    <a:pt x="12239" y="1293908"/>
                    <a:pt x="2673" y="1271587"/>
                  </a:cubicBezTo>
                  <a:cubicBezTo>
                    <a:pt x="-9192" y="1243902"/>
                    <a:pt x="21723" y="1214437"/>
                    <a:pt x="31248" y="1185862"/>
                  </a:cubicBezTo>
                  <a:cubicBezTo>
                    <a:pt x="36010" y="1171575"/>
                    <a:pt x="41882" y="1157610"/>
                    <a:pt x="45535" y="1143000"/>
                  </a:cubicBezTo>
                  <a:cubicBezTo>
                    <a:pt x="56465" y="1099280"/>
                    <a:pt x="55509" y="1075876"/>
                    <a:pt x="88398" y="1042987"/>
                  </a:cubicBezTo>
                  <a:cubicBezTo>
                    <a:pt x="100540" y="1030845"/>
                    <a:pt x="116973" y="1023937"/>
                    <a:pt x="131260" y="1014412"/>
                  </a:cubicBezTo>
                  <a:cubicBezTo>
                    <a:pt x="185482" y="851747"/>
                    <a:pt x="161604" y="958756"/>
                    <a:pt x="145548" y="685800"/>
                  </a:cubicBezTo>
                  <a:cubicBezTo>
                    <a:pt x="146859" y="664819"/>
                    <a:pt x="138436" y="485711"/>
                    <a:pt x="174123" y="414337"/>
                  </a:cubicBezTo>
                  <a:cubicBezTo>
                    <a:pt x="181802" y="398979"/>
                    <a:pt x="189290" y="382202"/>
                    <a:pt x="202698" y="371475"/>
                  </a:cubicBezTo>
                  <a:cubicBezTo>
                    <a:pt x="214458" y="362067"/>
                    <a:pt x="231273" y="361950"/>
                    <a:pt x="245560" y="357187"/>
                  </a:cubicBezTo>
                  <a:cubicBezTo>
                    <a:pt x="307452" y="364064"/>
                    <a:pt x="395750" y="371512"/>
                    <a:pt x="459873" y="385762"/>
                  </a:cubicBezTo>
                  <a:cubicBezTo>
                    <a:pt x="474575" y="389029"/>
                    <a:pt x="488448" y="395287"/>
                    <a:pt x="502735" y="400050"/>
                  </a:cubicBezTo>
                  <a:cubicBezTo>
                    <a:pt x="536073" y="395287"/>
                    <a:pt x="569726" y="392366"/>
                    <a:pt x="602748" y="385762"/>
                  </a:cubicBezTo>
                  <a:cubicBezTo>
                    <a:pt x="617516" y="382808"/>
                    <a:pt x="633850" y="380883"/>
                    <a:pt x="645610" y="371475"/>
                  </a:cubicBezTo>
                  <a:cubicBezTo>
                    <a:pt x="659019" y="360748"/>
                    <a:pt x="663192" y="341804"/>
                    <a:pt x="674185" y="328612"/>
                  </a:cubicBezTo>
                  <a:cubicBezTo>
                    <a:pt x="687120" y="313090"/>
                    <a:pt x="704113" y="301272"/>
                    <a:pt x="717048" y="285750"/>
                  </a:cubicBezTo>
                  <a:cubicBezTo>
                    <a:pt x="766309" y="226637"/>
                    <a:pt x="721099" y="255149"/>
                    <a:pt x="774198" y="228600"/>
                  </a:cubicBezTo>
                  <a:lnTo>
                    <a:pt x="774198" y="22860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95" y="3780291"/>
            <a:ext cx="2049009" cy="20490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200022" y="6043607"/>
            <a:ext cx="871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       (a) Center Region      (b) Random Blocks     </a:t>
            </a:r>
            <a:r>
              <a:rPr lang="de-DE" sz="2400" dirty="0" smtClean="0"/>
              <a:t>(c) Random Shapes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075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6"/>
    </mc:Choice>
    <mc:Fallback xmlns="">
      <p:transition spd="slow" advTm="468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Encoders</a:t>
            </a:r>
            <a:endParaRPr lang="en-US" dirty="0"/>
          </a:p>
        </p:txBody>
      </p:sp>
      <p:grpSp>
        <p:nvGrpSpPr>
          <p:cNvPr id="243" name="Group 242"/>
          <p:cNvGrpSpPr/>
          <p:nvPr/>
        </p:nvGrpSpPr>
        <p:grpSpPr>
          <a:xfrm>
            <a:off x="969656" y="1414727"/>
            <a:ext cx="7204687" cy="3739207"/>
            <a:chOff x="961064" y="2242039"/>
            <a:chExt cx="7204687" cy="37392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064" y="3057055"/>
              <a:ext cx="1245510" cy="1245510"/>
            </a:xfrm>
            <a:prstGeom prst="rect">
              <a:avLst/>
            </a:prstGeom>
          </p:spPr>
        </p:pic>
        <p:sp>
          <p:nvSpPr>
            <p:cNvPr id="118" name="Right Arrow 117"/>
            <p:cNvSpPr/>
            <p:nvPr/>
          </p:nvSpPr>
          <p:spPr>
            <a:xfrm>
              <a:off x="6569808" y="3504382"/>
              <a:ext cx="448686" cy="28452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ight Arrow 119"/>
            <p:cNvSpPr/>
            <p:nvPr/>
          </p:nvSpPr>
          <p:spPr>
            <a:xfrm>
              <a:off x="2471805" y="4719264"/>
              <a:ext cx="4655541" cy="308305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ight Arrow 120"/>
            <p:cNvSpPr/>
            <p:nvPr/>
          </p:nvSpPr>
          <p:spPr>
            <a:xfrm>
              <a:off x="2378900" y="3504382"/>
              <a:ext cx="640080" cy="284525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1" name="Picture 2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7" t="28604" r="27927" b="27936"/>
            <a:stretch/>
          </p:blipFill>
          <p:spPr>
            <a:xfrm>
              <a:off x="1286279" y="4597479"/>
              <a:ext cx="595080" cy="563551"/>
            </a:xfrm>
            <a:prstGeom prst="rect">
              <a:avLst/>
            </a:prstGeom>
          </p:spPr>
        </p:pic>
        <p:pic>
          <p:nvPicPr>
            <p:cNvPr id="233" name="Picture 2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9" t="27795" r="28542" b="28433"/>
            <a:stretch/>
          </p:blipFill>
          <p:spPr>
            <a:xfrm>
              <a:off x="7186045" y="3338713"/>
              <a:ext cx="637855" cy="642012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6095651" y="3911146"/>
              <a:ext cx="2882900" cy="1257300"/>
            </a:xfrm>
            <a:prstGeom prst="rect">
              <a:avLst/>
            </a:prstGeom>
          </p:spPr>
        </p:pic>
        <p:grpSp>
          <p:nvGrpSpPr>
            <p:cNvPr id="237" name="Group 236"/>
            <p:cNvGrpSpPr/>
            <p:nvPr/>
          </p:nvGrpSpPr>
          <p:grpSpPr>
            <a:xfrm>
              <a:off x="3122706" y="2998623"/>
              <a:ext cx="3328872" cy="1322191"/>
              <a:chOff x="3122706" y="2998623"/>
              <a:chExt cx="3328872" cy="1322191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4931060" y="2998623"/>
                <a:ext cx="1520518" cy="1322191"/>
                <a:chOff x="6327681" y="431090"/>
                <a:chExt cx="1192469" cy="1036932"/>
              </a:xfrm>
            </p:grpSpPr>
            <p:grpSp>
              <p:nvGrpSpPr>
                <p:cNvPr id="178" name="Group 177"/>
                <p:cNvGrpSpPr/>
                <p:nvPr/>
              </p:nvGrpSpPr>
              <p:grpSpPr>
                <a:xfrm flipH="1">
                  <a:off x="7053532" y="482937"/>
                  <a:ext cx="207386" cy="933238"/>
                  <a:chOff x="3276600" y="1981200"/>
                  <a:chExt cx="609600" cy="2743200"/>
                </a:xfrm>
              </p:grpSpPr>
              <p:sp>
                <p:nvSpPr>
                  <p:cNvPr id="223" name="Oval 222"/>
                  <p:cNvSpPr/>
                  <p:nvPr/>
                </p:nvSpPr>
                <p:spPr>
                  <a:xfrm>
                    <a:off x="3276600" y="19812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Oval 223"/>
                  <p:cNvSpPr/>
                  <p:nvPr/>
                </p:nvSpPr>
                <p:spPr>
                  <a:xfrm>
                    <a:off x="3276600" y="26924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Oval 224"/>
                  <p:cNvSpPr/>
                  <p:nvPr/>
                </p:nvSpPr>
                <p:spPr>
                  <a:xfrm>
                    <a:off x="3276600" y="34036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Oval 225"/>
                  <p:cNvSpPr/>
                  <p:nvPr/>
                </p:nvSpPr>
                <p:spPr>
                  <a:xfrm>
                    <a:off x="3276600" y="41148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9" name="Rounded Rectangle 178"/>
                <p:cNvSpPr/>
                <p:nvPr/>
              </p:nvSpPr>
              <p:spPr>
                <a:xfrm flipH="1">
                  <a:off x="7001685" y="431090"/>
                  <a:ext cx="311079" cy="1036932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0" name="Group 179"/>
                <p:cNvGrpSpPr/>
                <p:nvPr/>
              </p:nvGrpSpPr>
              <p:grpSpPr>
                <a:xfrm flipH="1">
                  <a:off x="6535067" y="431090"/>
                  <a:ext cx="311079" cy="1036932"/>
                  <a:chOff x="3276600" y="1981200"/>
                  <a:chExt cx="914400" cy="3048000"/>
                </a:xfrm>
              </p:grpSpPr>
              <p:grpSp>
                <p:nvGrpSpPr>
                  <p:cNvPr id="217" name="Group 216"/>
                  <p:cNvGrpSpPr/>
                  <p:nvPr/>
                </p:nvGrpSpPr>
                <p:grpSpPr>
                  <a:xfrm>
                    <a:off x="3429000" y="2133600"/>
                    <a:ext cx="609599" cy="2743199"/>
                    <a:chOff x="3276600" y="1981201"/>
                    <a:chExt cx="609600" cy="2743199"/>
                  </a:xfrm>
                </p:grpSpPr>
                <p:sp>
                  <p:nvSpPr>
                    <p:cNvPr id="219" name="Oval 218"/>
                    <p:cNvSpPr/>
                    <p:nvPr/>
                  </p:nvSpPr>
                  <p:spPr>
                    <a:xfrm>
                      <a:off x="3276600" y="1981201"/>
                      <a:ext cx="609600" cy="6096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Oval 219"/>
                    <p:cNvSpPr/>
                    <p:nvPr/>
                  </p:nvSpPr>
                  <p:spPr>
                    <a:xfrm>
                      <a:off x="3276600" y="2692402"/>
                      <a:ext cx="609600" cy="6096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1" name="Oval 220"/>
                    <p:cNvSpPr/>
                    <p:nvPr/>
                  </p:nvSpPr>
                  <p:spPr>
                    <a:xfrm>
                      <a:off x="3276600" y="3403601"/>
                      <a:ext cx="609600" cy="6096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2" name="Oval 221"/>
                    <p:cNvSpPr/>
                    <p:nvPr/>
                  </p:nvSpPr>
                  <p:spPr>
                    <a:xfrm>
                      <a:off x="3276600" y="4114800"/>
                      <a:ext cx="609600" cy="6096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18" name="Rounded Rectangle 217"/>
                  <p:cNvSpPr/>
                  <p:nvPr/>
                </p:nvSpPr>
                <p:spPr>
                  <a:xfrm>
                    <a:off x="3276600" y="1981200"/>
                    <a:ext cx="914400" cy="304800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1" name="Group 180"/>
                <p:cNvGrpSpPr/>
                <p:nvPr/>
              </p:nvGrpSpPr>
              <p:grpSpPr>
                <a:xfrm flipH="1">
                  <a:off x="6794300" y="586629"/>
                  <a:ext cx="259232" cy="725852"/>
                  <a:chOff x="3886199" y="2286000"/>
                  <a:chExt cx="1147590" cy="2133600"/>
                </a:xfrm>
              </p:grpSpPr>
              <p:cxnSp>
                <p:nvCxnSpPr>
                  <p:cNvPr id="209" name="Straight Connector 208"/>
                  <p:cNvCxnSpPr/>
                  <p:nvPr/>
                </p:nvCxnSpPr>
                <p:spPr>
                  <a:xfrm>
                    <a:off x="3886199" y="2286000"/>
                    <a:ext cx="114759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/>
                  <p:cNvCxnSpPr/>
                  <p:nvPr/>
                </p:nvCxnSpPr>
                <p:spPr>
                  <a:xfrm>
                    <a:off x="3886199" y="2286000"/>
                    <a:ext cx="114759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Straight Connector 210"/>
                  <p:cNvCxnSpPr/>
                  <p:nvPr/>
                </p:nvCxnSpPr>
                <p:spPr>
                  <a:xfrm>
                    <a:off x="3886199" y="2286000"/>
                    <a:ext cx="114759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/>
                  <p:cNvCxnSpPr/>
                  <p:nvPr/>
                </p:nvCxnSpPr>
                <p:spPr>
                  <a:xfrm>
                    <a:off x="3886199" y="2286000"/>
                    <a:ext cx="1147590" cy="2133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/>
                  <p:cNvCxnSpPr/>
                  <p:nvPr/>
                </p:nvCxnSpPr>
                <p:spPr>
                  <a:xfrm flipV="1">
                    <a:off x="3886199" y="2286000"/>
                    <a:ext cx="114759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>
                    <a:off x="3886199" y="2997200"/>
                    <a:ext cx="114759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3886199" y="2997200"/>
                    <a:ext cx="114759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/>
                  <p:cNvCxnSpPr/>
                  <p:nvPr/>
                </p:nvCxnSpPr>
                <p:spPr>
                  <a:xfrm>
                    <a:off x="3886199" y="2997200"/>
                    <a:ext cx="114759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2" name="Group 181"/>
                <p:cNvGrpSpPr/>
                <p:nvPr/>
              </p:nvGrpSpPr>
              <p:grpSpPr>
                <a:xfrm flipH="1" flipV="1">
                  <a:off x="6795337" y="586629"/>
                  <a:ext cx="258195" cy="725852"/>
                  <a:chOff x="3886200" y="2286000"/>
                  <a:chExt cx="1143000" cy="2133600"/>
                </a:xfrm>
              </p:grpSpPr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3886200" y="22860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>
                    <a:off x="3886200" y="22860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>
                    <a:off x="3886200" y="22860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3886200" y="2286000"/>
                    <a:ext cx="1143000" cy="2133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 flipV="1">
                    <a:off x="3886200" y="22860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>
                  <a:xfrm>
                    <a:off x="3886200" y="29972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Connector 206"/>
                  <p:cNvCxnSpPr/>
                  <p:nvPr/>
                </p:nvCxnSpPr>
                <p:spPr>
                  <a:xfrm>
                    <a:off x="38862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Connector 207"/>
                  <p:cNvCxnSpPr/>
                  <p:nvPr/>
                </p:nvCxnSpPr>
                <p:spPr>
                  <a:xfrm>
                    <a:off x="3886200" y="29972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3" name="Group 182"/>
                <p:cNvGrpSpPr/>
                <p:nvPr/>
              </p:nvGrpSpPr>
              <p:grpSpPr>
                <a:xfrm flipH="1">
                  <a:off x="6327681" y="586629"/>
                  <a:ext cx="259232" cy="725852"/>
                  <a:chOff x="5638800" y="2286000"/>
                  <a:chExt cx="1143000" cy="2133600"/>
                </a:xfrm>
              </p:grpSpPr>
              <p:cxnSp>
                <p:nvCxnSpPr>
                  <p:cNvPr id="193" name="Straight Connector 192"/>
                  <p:cNvCxnSpPr/>
                  <p:nvPr/>
                </p:nvCxnSpPr>
                <p:spPr>
                  <a:xfrm>
                    <a:off x="5638800" y="22860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>
                    <a:off x="5638800" y="22860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>
                    <a:off x="5638800" y="29972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>
                    <a:off x="56388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V="1">
                    <a:off x="5638800" y="37084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V="1">
                    <a:off x="5638800" y="29972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V="1">
                    <a:off x="5638800" y="37084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 flipV="1">
                    <a:off x="56388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4" name="Group 183"/>
                <p:cNvGrpSpPr/>
                <p:nvPr/>
              </p:nvGrpSpPr>
              <p:grpSpPr>
                <a:xfrm>
                  <a:off x="7261955" y="586629"/>
                  <a:ext cx="258195" cy="725852"/>
                  <a:chOff x="5638800" y="2286000"/>
                  <a:chExt cx="1143000" cy="2133600"/>
                </a:xfrm>
              </p:grpSpPr>
              <p:cxnSp>
                <p:nvCxnSpPr>
                  <p:cNvPr id="185" name="Straight Connector 184"/>
                  <p:cNvCxnSpPr/>
                  <p:nvPr/>
                </p:nvCxnSpPr>
                <p:spPr>
                  <a:xfrm>
                    <a:off x="5638800" y="22860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>
                    <a:off x="5638800" y="22860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>
                    <a:off x="5638800" y="29972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>
                    <a:off x="56388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flipV="1">
                    <a:off x="5638800" y="37084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flipV="1">
                    <a:off x="5638800" y="29972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flipV="1">
                    <a:off x="5638800" y="37084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 flipV="1">
                    <a:off x="56388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4" name="Group 123"/>
              <p:cNvGrpSpPr/>
              <p:nvPr/>
            </p:nvGrpSpPr>
            <p:grpSpPr>
              <a:xfrm>
                <a:off x="3453253" y="3064732"/>
                <a:ext cx="264438" cy="1189971"/>
                <a:chOff x="3276600" y="1981200"/>
                <a:chExt cx="609600" cy="2743200"/>
              </a:xfrm>
            </p:grpSpPr>
            <p:sp>
              <p:nvSpPr>
                <p:cNvPr id="174" name="Oval 173"/>
                <p:cNvSpPr/>
                <p:nvPr/>
              </p:nvSpPr>
              <p:spPr>
                <a:xfrm>
                  <a:off x="3276600" y="19812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3276600" y="26924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3276600" y="34036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3276600" y="41148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5" name="Rounded Rectangle 124"/>
              <p:cNvSpPr/>
              <p:nvPr/>
            </p:nvSpPr>
            <p:spPr>
              <a:xfrm>
                <a:off x="3387144" y="2998623"/>
                <a:ext cx="396657" cy="132219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6" name="Group 125"/>
              <p:cNvGrpSpPr/>
              <p:nvPr/>
            </p:nvGrpSpPr>
            <p:grpSpPr>
              <a:xfrm>
                <a:off x="3982130" y="2998623"/>
                <a:ext cx="396657" cy="1322191"/>
                <a:chOff x="3276600" y="1981200"/>
                <a:chExt cx="914400" cy="3048000"/>
              </a:xfrm>
            </p:grpSpPr>
            <p:grpSp>
              <p:nvGrpSpPr>
                <p:cNvPr id="168" name="Group 167"/>
                <p:cNvGrpSpPr/>
                <p:nvPr/>
              </p:nvGrpSpPr>
              <p:grpSpPr>
                <a:xfrm>
                  <a:off x="3429000" y="2133600"/>
                  <a:ext cx="609599" cy="2743199"/>
                  <a:chOff x="3276600" y="1981201"/>
                  <a:chExt cx="609600" cy="2743199"/>
                </a:xfrm>
              </p:grpSpPr>
              <p:sp>
                <p:nvSpPr>
                  <p:cNvPr id="170" name="Oval 169"/>
                  <p:cNvSpPr/>
                  <p:nvPr/>
                </p:nvSpPr>
                <p:spPr>
                  <a:xfrm>
                    <a:off x="3276600" y="1981201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Oval 170"/>
                  <p:cNvSpPr/>
                  <p:nvPr/>
                </p:nvSpPr>
                <p:spPr>
                  <a:xfrm>
                    <a:off x="3276600" y="2692402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Oval 171"/>
                  <p:cNvSpPr/>
                  <p:nvPr/>
                </p:nvSpPr>
                <p:spPr>
                  <a:xfrm>
                    <a:off x="3276600" y="3403601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Oval 172"/>
                  <p:cNvSpPr/>
                  <p:nvPr/>
                </p:nvSpPr>
                <p:spPr>
                  <a:xfrm>
                    <a:off x="3276600" y="41148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9" name="Rounded Rectangle 168"/>
                <p:cNvSpPr/>
                <p:nvPr/>
              </p:nvSpPr>
              <p:spPr>
                <a:xfrm>
                  <a:off x="3276600" y="1981200"/>
                  <a:ext cx="914400" cy="3048000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7" name="Group 126"/>
              <p:cNvGrpSpPr/>
              <p:nvPr/>
            </p:nvGrpSpPr>
            <p:grpSpPr>
              <a:xfrm>
                <a:off x="3717691" y="3196951"/>
                <a:ext cx="330547" cy="925534"/>
                <a:chOff x="3886199" y="2286000"/>
                <a:chExt cx="1147590" cy="2133600"/>
              </a:xfrm>
            </p:grpSpPr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3886199" y="2286000"/>
                  <a:ext cx="114759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3886199" y="2286000"/>
                  <a:ext cx="114759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3886199" y="2286000"/>
                  <a:ext cx="114759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3886199" y="2286000"/>
                  <a:ext cx="1147590" cy="213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3886199" y="2286000"/>
                  <a:ext cx="114759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3886199" y="2997200"/>
                  <a:ext cx="114759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3886199" y="2997200"/>
                  <a:ext cx="114759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3886199" y="2997200"/>
                  <a:ext cx="114759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/>
            </p:nvGrpSpPr>
            <p:grpSpPr>
              <a:xfrm flipV="1">
                <a:off x="3717691" y="3196951"/>
                <a:ext cx="329225" cy="925534"/>
                <a:chOff x="3886200" y="2286000"/>
                <a:chExt cx="1143000" cy="2133600"/>
              </a:xfrm>
            </p:grpSpPr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3886200" y="2286000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3886200" y="22860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3886200" y="2286000"/>
                  <a:ext cx="114300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3886200" y="2286000"/>
                  <a:ext cx="1143000" cy="213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V="1">
                  <a:off x="3886200" y="22860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3886200" y="2997200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3886200" y="29972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3886200" y="2997200"/>
                  <a:ext cx="114300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/>
              <p:cNvCxnSpPr/>
              <p:nvPr/>
            </p:nvCxnSpPr>
            <p:spPr>
              <a:xfrm>
                <a:off x="4312676" y="3196951"/>
                <a:ext cx="330547" cy="3085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4312676" y="3196951"/>
                <a:ext cx="330547" cy="61702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4312676" y="3505462"/>
                <a:ext cx="33054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4312676" y="3505462"/>
                <a:ext cx="330547" cy="3085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4312676" y="3813974"/>
                <a:ext cx="330547" cy="3085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4312676" y="3505462"/>
                <a:ext cx="330547" cy="61702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4312676" y="3813974"/>
                <a:ext cx="33054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4312676" y="3505462"/>
                <a:ext cx="330547" cy="3085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Group 130"/>
              <p:cNvGrpSpPr/>
              <p:nvPr/>
            </p:nvGrpSpPr>
            <p:grpSpPr>
              <a:xfrm flipH="1">
                <a:off x="3122706" y="3196951"/>
                <a:ext cx="329225" cy="925534"/>
                <a:chOff x="5638800" y="2286000"/>
                <a:chExt cx="1143000" cy="2133600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5638800" y="22860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5638800" y="2286000"/>
                  <a:ext cx="114300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5638800" y="2997200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638800" y="29972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V="1">
                  <a:off x="5638800" y="37084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V="1">
                  <a:off x="5638800" y="2997200"/>
                  <a:ext cx="114300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V="1">
                  <a:off x="5638800" y="3708400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5638800" y="29972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4578438" y="3133761"/>
                <a:ext cx="396657" cy="1086691"/>
                <a:chOff x="4577113" y="2925612"/>
                <a:chExt cx="396657" cy="1086691"/>
              </a:xfrm>
            </p:grpSpPr>
            <p:grpSp>
              <p:nvGrpSpPr>
                <p:cNvPr id="148" name="Group 147"/>
                <p:cNvGrpSpPr/>
                <p:nvPr/>
              </p:nvGrpSpPr>
              <p:grpSpPr>
                <a:xfrm>
                  <a:off x="4643223" y="3373244"/>
                  <a:ext cx="264438" cy="572950"/>
                  <a:chOff x="3276600" y="2692400"/>
                  <a:chExt cx="609600" cy="1320800"/>
                </a:xfrm>
              </p:grpSpPr>
              <p:sp>
                <p:nvSpPr>
                  <p:cNvPr id="150" name="Oval 149"/>
                  <p:cNvSpPr/>
                  <p:nvPr/>
                </p:nvSpPr>
                <p:spPr>
                  <a:xfrm>
                    <a:off x="3276600" y="2692400"/>
                    <a:ext cx="609600" cy="6096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>
                  <a:xfrm>
                    <a:off x="3276600" y="3403600"/>
                    <a:ext cx="609600" cy="6096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9" name="Rounded Rectangle 148"/>
                <p:cNvSpPr/>
                <p:nvPr/>
              </p:nvSpPr>
              <p:spPr>
                <a:xfrm>
                  <a:off x="4577113" y="2925612"/>
                  <a:ext cx="396657" cy="1086691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4625723" y="3019279"/>
                  <a:ext cx="264438" cy="264438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8" name="Left Brace 237"/>
            <p:cNvSpPr/>
            <p:nvPr/>
          </p:nvSpPr>
          <p:spPr>
            <a:xfrm rot="5400000">
              <a:off x="3792149" y="2234798"/>
              <a:ext cx="182880" cy="118872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Left Brace 238"/>
            <p:cNvSpPr/>
            <p:nvPr/>
          </p:nvSpPr>
          <p:spPr>
            <a:xfrm rot="5400000">
              <a:off x="5524880" y="2241927"/>
              <a:ext cx="182880" cy="118872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3287318" y="2276052"/>
              <a:ext cx="1222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Encoder</a:t>
              </a:r>
              <a:endParaRPr lang="en-US" sz="2400" b="1" dirty="0"/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975095" y="2242039"/>
              <a:ext cx="1240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Decoder</a:t>
              </a:r>
              <a:endParaRPr lang="en-US" sz="2400" dirty="0"/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350378" y="5527275"/>
            <a:ext cx="844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Encoder can be substituted with any network architecture like </a:t>
            </a:r>
            <a:r>
              <a:rPr lang="en-US" sz="2400" dirty="0" err="1" smtClean="0"/>
              <a:t>AlexNet</a:t>
            </a:r>
            <a:r>
              <a:rPr lang="en-US" sz="2400" dirty="0" smtClean="0"/>
              <a:t>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Decoder is a set of </a:t>
            </a:r>
            <a:r>
              <a:rPr lang="en-US" sz="2400" dirty="0" err="1" smtClean="0"/>
              <a:t>UpConv</a:t>
            </a:r>
            <a:r>
              <a:rPr lang="en-US" sz="2400" dirty="0" smtClean="0"/>
              <a:t>/</a:t>
            </a:r>
            <a:r>
              <a:rPr lang="en-US" sz="2400" dirty="0" err="1" smtClean="0"/>
              <a:t>deconv</a:t>
            </a:r>
            <a:r>
              <a:rPr lang="en-US" sz="2400" dirty="0" smtClean="0"/>
              <a:t>/</a:t>
            </a:r>
            <a:r>
              <a:rPr lang="en-US" sz="2400" dirty="0" err="1" smtClean="0"/>
              <a:t>frac</a:t>
            </a:r>
            <a:r>
              <a:rPr lang="en-US" sz="2400" dirty="0" smtClean="0"/>
              <a:t>-</a:t>
            </a:r>
            <a:r>
              <a:rPr lang="en-US" sz="2400" dirty="0" err="1" smtClean="0"/>
              <a:t>strided</a:t>
            </a:r>
            <a:r>
              <a:rPr lang="en-US" sz="2400" dirty="0"/>
              <a:t>-</a:t>
            </a:r>
            <a:r>
              <a:rPr lang="en-US" sz="2400" dirty="0" smtClean="0"/>
              <a:t>conv layers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10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1"/>
    </mc:Choice>
    <mc:Fallback xmlns="">
      <p:transition spd="slow" advTm="791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Inpainting Generation with L2 Loss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learns </a:t>
            </a:r>
            <a:r>
              <a:rPr lang="en-US" dirty="0" smtClean="0"/>
              <a:t>rough structure of the scene but output space is an </a:t>
            </a:r>
            <a:r>
              <a:rPr lang="en-US" u="sng" dirty="0" smtClean="0"/>
              <a:t>average (blurry) image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86" y="2792029"/>
            <a:ext cx="2439495" cy="2439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89" y="2792029"/>
            <a:ext cx="2439495" cy="2439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64" y="2792028"/>
            <a:ext cx="2439495" cy="2439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89" y="2792027"/>
            <a:ext cx="2439495" cy="2439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86" y="2792027"/>
            <a:ext cx="2439495" cy="2439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89" y="2792027"/>
            <a:ext cx="2439495" cy="2439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3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6"/>
    </mc:Choice>
    <mc:Fallback xmlns="">
      <p:transition spd="slow" advTm="1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Nearest Neighbors with L2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Nearest Neighbors are good in the representation space</a:t>
            </a:r>
          </a:p>
          <a:p>
            <a:r>
              <a:rPr lang="en-US" dirty="0"/>
              <a:t>B</a:t>
            </a:r>
            <a:r>
              <a:rPr lang="en-US" dirty="0" smtClean="0"/>
              <a:t>ut generated output is blurry =&gt; </a:t>
            </a:r>
            <a:r>
              <a:rPr lang="en-US" i="1" u="sng" dirty="0" smtClean="0"/>
              <a:t>Artifact of L2 !!</a:t>
            </a:r>
            <a:endParaRPr lang="en-US" i="1" u="sng" dirty="0"/>
          </a:p>
        </p:txBody>
      </p:sp>
      <p:pic>
        <p:nvPicPr>
          <p:cNvPr id="4" name="fig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90" y="3141168"/>
            <a:ext cx="8867419" cy="23867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09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1"/>
    </mc:Choice>
    <mc:Fallback xmlns="">
      <p:transition spd="slow" advTm="1846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Mode Picking =&gt; GAN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5" y="1816413"/>
            <a:ext cx="8790110" cy="3890704"/>
          </a:xfrm>
        </p:spPr>
      </p:pic>
    </p:spTree>
    <p:extLst>
      <p:ext uri="{BB962C8B-B14F-4D97-AF65-F5344CB8AC3E}">
        <p14:creationId xmlns:p14="http://schemas.microsoft.com/office/powerpoint/2010/main" val="34838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6"/>
    </mc:Choice>
    <mc:Fallback xmlns="">
      <p:transition spd="slow" advTm="1326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Adversarial Networks</a:t>
            </a:r>
            <a:endParaRPr lang="en-US" dirty="0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2231258"/>
            <a:ext cx="8613648" cy="3521746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>
            <a:off x="6848150" y="6568678"/>
            <a:ext cx="2317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[Slide adapted from Jeff Donahue]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66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3"/>
    </mc:Choice>
    <mc:Fallback xmlns="">
      <p:transition spd="slow" advTm="3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0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12785</TotalTime>
  <Words>417</Words>
  <Application>Microsoft Macintosh PowerPoint</Application>
  <PresentationFormat>On-screen Show (4:3)</PresentationFormat>
  <Paragraphs>99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Helvetica Neue Light</vt:lpstr>
      <vt:lpstr>Wingdings</vt:lpstr>
      <vt:lpstr>Office Theme</vt:lpstr>
      <vt:lpstr>Context Encoders: Feature Learning by Inpainting</vt:lpstr>
      <vt:lpstr>Feature Learning by Inpainting</vt:lpstr>
      <vt:lpstr>Image Inpainting</vt:lpstr>
      <vt:lpstr>Schemes for Region Dropout</vt:lpstr>
      <vt:lpstr>Context Encoders</vt:lpstr>
      <vt:lpstr>Inpainting Generation with L2 Loss</vt:lpstr>
      <vt:lpstr>Nearest Neighbors with L2 Loss</vt:lpstr>
      <vt:lpstr>Need Mode Picking =&gt; GAN</vt:lpstr>
      <vt:lpstr>Generative Adversarial Networks</vt:lpstr>
      <vt:lpstr>Context Encoders w/ Adversarial Prior</vt:lpstr>
      <vt:lpstr>Context Encoders</vt:lpstr>
      <vt:lpstr>Decoupled Loss</vt:lpstr>
      <vt:lpstr>Results: Decoupled Loss</vt:lpstr>
      <vt:lpstr>ImageNet Results</vt:lpstr>
      <vt:lpstr>Boundary Artifacts</vt:lpstr>
      <vt:lpstr>Indirect Conditioning w/ Context</vt:lpstr>
      <vt:lpstr>Indirect Conditioning w/ Context</vt:lpstr>
      <vt:lpstr>Summary: Hypothetical Syllogism</vt:lpstr>
      <vt:lpstr>Indirect Conditioning Results</vt:lpstr>
      <vt:lpstr>Indirect Conditioning Results</vt:lpstr>
      <vt:lpstr>Indirect Conditioning Results</vt:lpstr>
      <vt:lpstr>More Results</vt:lpstr>
      <vt:lpstr>More Results</vt:lpstr>
      <vt:lpstr>More Results</vt:lpstr>
      <vt:lpstr>More Results</vt:lpstr>
      <vt:lpstr>Compare w/ Content Aware Fill</vt:lpstr>
      <vt:lpstr>Nearest Neighbor Inpainting</vt:lpstr>
      <vt:lpstr>Pre-trained Feature Evaluation</vt:lpstr>
      <vt:lpstr>Pre-trained Feature Evaluation</vt:lpstr>
      <vt:lpstr>Open Source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Unsupervised Learning of Visual Representations</dc:title>
  <dc:creator>DeepakPathak</dc:creator>
  <cp:lastModifiedBy>Deepak Pathak</cp:lastModifiedBy>
  <cp:revision>448</cp:revision>
  <dcterms:created xsi:type="dcterms:W3CDTF">2016-12-19T01:11:34Z</dcterms:created>
  <dcterms:modified xsi:type="dcterms:W3CDTF">2017-04-18T07:02:33Z</dcterms:modified>
</cp:coreProperties>
</file>