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</p:sldMasterIdLst>
  <p:notesMasterIdLst>
    <p:notesMasterId r:id="rId29"/>
  </p:notesMasterIdLst>
  <p:handoutMasterIdLst>
    <p:handoutMasterId r:id="rId30"/>
  </p:handoutMasterIdLst>
  <p:sldIdLst>
    <p:sldId id="949" r:id="rId2"/>
    <p:sldId id="1191" r:id="rId3"/>
    <p:sldId id="1172" r:id="rId4"/>
    <p:sldId id="1187" r:id="rId5"/>
    <p:sldId id="1194" r:id="rId6"/>
    <p:sldId id="1195" r:id="rId7"/>
    <p:sldId id="1196" r:id="rId8"/>
    <p:sldId id="1197" r:id="rId9"/>
    <p:sldId id="1198" r:id="rId10"/>
    <p:sldId id="1199" r:id="rId11"/>
    <p:sldId id="1175" r:id="rId12"/>
    <p:sldId id="1176" r:id="rId13"/>
    <p:sldId id="1177" r:id="rId14"/>
    <p:sldId id="1193" r:id="rId15"/>
    <p:sldId id="1181" r:id="rId16"/>
    <p:sldId id="1182" r:id="rId17"/>
    <p:sldId id="1183" r:id="rId18"/>
    <p:sldId id="1184" r:id="rId19"/>
    <p:sldId id="1185" r:id="rId20"/>
    <p:sldId id="1186" r:id="rId21"/>
    <p:sldId id="1188" r:id="rId22"/>
    <p:sldId id="1192" r:id="rId23"/>
    <p:sldId id="1178" r:id="rId24"/>
    <p:sldId id="1179" r:id="rId25"/>
    <p:sldId id="1180" r:id="rId26"/>
    <p:sldId id="1200" r:id="rId27"/>
    <p:sldId id="1201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50C"/>
    <a:srgbClr val="004D86"/>
    <a:srgbClr val="575857"/>
    <a:srgbClr val="DC741E"/>
    <a:srgbClr val="008A3E"/>
    <a:srgbClr val="C70202"/>
    <a:srgbClr val="DB9832"/>
    <a:srgbClr val="FBF82A"/>
    <a:srgbClr val="650C65"/>
    <a:srgbClr val="FB8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 autoAdjust="0"/>
    <p:restoredTop sz="86331" autoAdjust="0"/>
  </p:normalViewPr>
  <p:slideViewPr>
    <p:cSldViewPr snapToGrid="0" snapToObjects="1">
      <p:cViewPr varScale="1">
        <p:scale>
          <a:sx n="131" d="100"/>
          <a:sy n="131" d="100"/>
        </p:scale>
        <p:origin x="18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663141-0203-444D-8B22-6286837598A7}" type="datetimeFigureOut">
              <a:rPr lang="en-US"/>
              <a:pPr>
                <a:defRPr/>
              </a:pPr>
              <a:t>8/24/18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F7F99A-F215-0844-83E3-9A1599BCD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55F46B-F562-744F-87A2-62DFF23BBB8A}" type="datetimeFigureOut">
              <a:rPr lang="en-US"/>
              <a:pPr>
                <a:defRPr/>
              </a:pPr>
              <a:t>8/24/18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177375-6044-124B-9225-65EB3BF6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6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324245" indent="-211295" defTabSz="4152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746835" indent="-211295" defTabSz="4152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169425" indent="-211295" defTabSz="4152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592015" indent="-211295" defTabSz="4152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20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92813730-AA8D-46B8-B3DA-537E4489CAFA}" type="slidenum">
              <a:rPr lang="en-GB" altLang="en-US" sz="11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GB" altLang="en-US" sz="11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907447" y="8655563"/>
            <a:ext cx="2949017" cy="4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187" tIns="43257" rIns="83187" bIns="4325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defTabSz="415254" eaLnBrk="1" hangingPunct="1">
              <a:buSzPct val="100000"/>
            </a:pPr>
            <a:fld id="{B6325F64-739D-47C6-9A1B-A3745BE9576E}" type="slidenum">
              <a:rPr lang="en-GB" altLang="en-US" sz="1100" b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415254" eaLnBrk="1" hangingPunct="1">
                <a:buSzPct val="100000"/>
              </a:pPr>
              <a:t>1</a:t>
            </a:fld>
            <a:endParaRPr lang="en-GB" altLang="en-US" sz="1100" b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81038"/>
            <a:ext cx="4543425" cy="34083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705" y="4361859"/>
            <a:ext cx="5087054" cy="408924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8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9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0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6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93ADC-117C-B347-A913-E61CBF6FC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8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D5230-5931-47A3-8E01-C8D6A92E72FB}" type="datetimeFigureOut">
              <a:rPr lang="en-GB" smtClean="0"/>
              <a:t>24/08/2018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5D501-4672-4B5D-81D9-AC1C509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D5230-5931-47A3-8E01-C8D6A92E72FB}" type="datetimeFigureOut">
              <a:rPr lang="en-GB" smtClean="0">
                <a:solidFill>
                  <a:srgbClr val="000000"/>
                </a:solidFill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24/08/2018</a:t>
            </a:fld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5D501-4672-4B5D-81D9-AC1C50959555}" type="slidenum">
              <a:rPr lang="en-GB" smtClean="0">
                <a:solidFill>
                  <a:srgbClr val="000000"/>
                </a:solidFill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66800"/>
            <a:ext cx="7754938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40C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200" b="1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2336" y="-1"/>
            <a:ext cx="9131664" cy="284955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200" b="1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200" b="1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553200"/>
            <a:ext cx="9150350" cy="3048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200" b="1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336" y="6553200"/>
            <a:ext cx="8672052" cy="27918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9pPr>
          </a:lstStyle>
          <a:p>
            <a:pPr defTabSz="449263">
              <a:spcBef>
                <a:spcPts val="750"/>
              </a:spcBef>
              <a:buSzPct val="100000"/>
              <a:defRPr/>
            </a:pPr>
            <a:r>
              <a:rPr lang="en-GB" sz="1200" b="0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GB" sz="1200" b="0" baseline="0" dirty="0">
                <a:solidFill>
                  <a:srgbClr val="FFFFFF"/>
                </a:solidFill>
                <a:cs typeface="Arial" charset="0"/>
              </a:rPr>
              <a:t> Jones</a:t>
            </a:r>
            <a:r>
              <a:rPr lang="en-GB" sz="1200" b="0" dirty="0">
                <a:solidFill>
                  <a:srgbClr val="FFFFFF"/>
                </a:solidFill>
                <a:cs typeface="Arial" charset="0"/>
              </a:rPr>
              <a:t> – bb correlation &amp; X(3872) production</a:t>
            </a:r>
            <a:r>
              <a:rPr lang="en-GB" sz="1200" b="0" baseline="0" dirty="0">
                <a:solidFill>
                  <a:srgbClr val="FFFFFF"/>
                </a:solidFill>
                <a:cs typeface="Arial" charset="0"/>
              </a:rPr>
              <a:t> in ATLAS</a:t>
            </a:r>
            <a:r>
              <a:rPr lang="en-GB" sz="1200" b="0" dirty="0">
                <a:solidFill>
                  <a:srgbClr val="FFFFFF"/>
                </a:solidFill>
                <a:cs typeface="Arial" charset="0"/>
              </a:rPr>
              <a:t> ::</a:t>
            </a:r>
            <a:r>
              <a:rPr lang="en-GB" sz="1200" b="0" baseline="0" dirty="0">
                <a:solidFill>
                  <a:srgbClr val="FFFFFF"/>
                </a:solidFill>
                <a:cs typeface="Arial" charset="0"/>
              </a:rPr>
              <a:t> Beauty 2018</a:t>
            </a:r>
            <a:r>
              <a:rPr lang="en-GB" sz="1200" b="0" dirty="0">
                <a:solidFill>
                  <a:srgbClr val="FFFFFF"/>
                </a:solidFill>
                <a:cs typeface="Arial" charset="0"/>
              </a:rPr>
              <a:t>:: 9</a:t>
            </a:r>
            <a:r>
              <a:rPr lang="en-GB" sz="1200" b="0" baseline="0" dirty="0">
                <a:solidFill>
                  <a:srgbClr val="FFFFFF"/>
                </a:solidFill>
                <a:cs typeface="Arial" charset="0"/>
              </a:rPr>
              <a:t> May</a:t>
            </a:r>
            <a:r>
              <a:rPr lang="en-GB" sz="1200" b="0" dirty="0">
                <a:solidFill>
                  <a:srgbClr val="FFFFFF"/>
                </a:solidFill>
                <a:cs typeface="Arial" charset="0"/>
              </a:rPr>
              <a:t> 2018  ::  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2336" y="228600"/>
            <a:ext cx="7531464" cy="5334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200" b="1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70154" y="241300"/>
            <a:ext cx="668598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986252" y="6578203"/>
            <a:ext cx="1371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9pPr>
          </a:lstStyle>
          <a:p>
            <a:pPr algn="ctr" defTabSz="449263">
              <a:spcBef>
                <a:spcPts val="750"/>
              </a:spcBef>
              <a:buSzPct val="100000"/>
              <a:defRPr/>
            </a:pPr>
            <a:r>
              <a:rPr lang="en-GB" sz="1100" b="0" dirty="0">
                <a:solidFill>
                  <a:srgbClr val="FFFFFF"/>
                </a:solidFill>
                <a:cs typeface="Arial" charset="0"/>
              </a:rPr>
              <a:t>Page </a:t>
            </a:r>
            <a:fld id="{29115FF8-290D-45E0-82DB-1A286740A01A}" type="slidenum">
              <a:rPr lang="en-GB" sz="1100" b="0" smtClean="0">
                <a:solidFill>
                  <a:srgbClr val="FFFFFF"/>
                </a:solidFill>
                <a:cs typeface="Arial" charset="0"/>
              </a:rPr>
              <a:pPr algn="ctr" defTabSz="449263">
                <a:spcBef>
                  <a:spcPts val="750"/>
                </a:spcBef>
                <a:buSzPct val="100000"/>
                <a:defRPr/>
              </a:pPr>
              <a:t>‹#›</a:t>
            </a:fld>
            <a:endParaRPr lang="en-GB" sz="1100" b="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4" descr="https://portal.lancaster.ac.uk/student_portal//Content/img/staff-intranet-uni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332977"/>
            <a:ext cx="1385575" cy="4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TLAS_White_Thumb02.jp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12336" y="814"/>
            <a:ext cx="857819" cy="809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18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17" r:id="rId2"/>
    <p:sldLayoutId id="2147484229" r:id="rId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Arial" charset="0"/>
          <a:ea typeface="MS PGothic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92125" y="980980"/>
            <a:ext cx="8077200" cy="355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00000"/>
                </a:solidFill>
                <a:latin typeface="Verdana" pitchFamily="32" charset="0"/>
                <a:ea typeface="MS PGothic" pitchFamily="32" charset="-128"/>
              </a:defRPr>
            </a:lvl9pPr>
          </a:lstStyle>
          <a:p>
            <a:pPr algn="ctr" defTabSz="449263">
              <a:spcBef>
                <a:spcPts val="2000"/>
              </a:spcBef>
              <a:buSzPct val="100000"/>
              <a:defRPr/>
            </a:pPr>
            <a:r>
              <a:rPr lang="en-GB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b-b correlation and X(3872) production and prospects</a:t>
            </a:r>
          </a:p>
          <a:p>
            <a:pPr algn="ctr" defTabSz="449263">
              <a:spcBef>
                <a:spcPts val="2000"/>
              </a:spcBef>
              <a:buSzPct val="100000"/>
              <a:defRPr/>
            </a:pPr>
            <a:r>
              <a:rPr lang="en-GB" sz="3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from ATLAS</a:t>
            </a:r>
            <a:endParaRPr lang="en-GB" sz="3600" b="0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algn="ctr" defTabSz="449263">
              <a:spcBef>
                <a:spcPts val="1125"/>
              </a:spcBef>
              <a:buSzPct val="100000"/>
              <a:defRPr/>
            </a:pPr>
            <a:endParaRPr lang="en-GB" sz="24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defTabSz="449263">
              <a:spcBef>
                <a:spcPts val="1125"/>
              </a:spcBef>
              <a:buSzPct val="100000"/>
              <a:defRPr/>
            </a:pPr>
            <a:r>
              <a:rPr lang="en-GB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Roger Jones</a:t>
            </a:r>
          </a:p>
          <a:p>
            <a:pPr algn="ctr" defTabSz="449263">
              <a:spcBef>
                <a:spcPts val="1125"/>
              </a:spcBef>
              <a:buSzPct val="100000"/>
              <a:defRPr/>
            </a:pPr>
            <a:r>
              <a:rPr lang="en-GB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On behalf of the ATLAS Collaboration</a:t>
            </a:r>
            <a:endParaRPr lang="en-GB" sz="20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68275" y="5446713"/>
            <a:ext cx="87249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defTabSz="449263" eaLnBrk="1" hangingPunct="1">
              <a:buSzPct val="100000"/>
            </a:pPr>
            <a:r>
              <a:rPr lang="en-GB" altLang="en-US" b="0" u="sng" dirty="0">
                <a:solidFill>
                  <a:srgbClr val="C00000"/>
                </a:solidFill>
              </a:rPr>
              <a:t>Beauty 2018</a:t>
            </a:r>
          </a:p>
          <a:p>
            <a:pPr algn="ctr" defTabSz="449263" eaLnBrk="1" hangingPunct="1">
              <a:buSzPct val="100000"/>
            </a:pPr>
            <a:r>
              <a:rPr lang="en-GB" altLang="en-US" b="0" u="sng" dirty="0">
                <a:solidFill>
                  <a:srgbClr val="C00000"/>
                </a:solidFill>
              </a:rPr>
              <a:t>Elba, 9 May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75" y="4801659"/>
            <a:ext cx="88566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</a:p>
        </p:txBody>
      </p:sp>
      <p:pic>
        <p:nvPicPr>
          <p:cNvPr id="2050" name="Picture 2" descr="https://portal.lancaster.ac.uk/student_portal//Content/img/staff-intranet-un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8" y="4494587"/>
            <a:ext cx="1783774" cy="6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463040" y="-49658"/>
            <a:ext cx="6195060" cy="8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9pPr>
          </a:lstStyle>
          <a:p>
            <a:r>
              <a:rPr lang="en-US" dirty="0">
                <a:cs typeface="Myriad Pro Semibold"/>
              </a:rPr>
              <a:t>Other 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069" y="1118265"/>
            <a:ext cx="287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Similar picture for </a:t>
            </a:r>
            <a:r>
              <a:rPr lang="en-GB" dirty="0" err="1"/>
              <a:t>rapidities</a:t>
            </a:r>
            <a:r>
              <a:rPr lang="en-GB" dirty="0"/>
              <a:t>, </a:t>
            </a:r>
            <a:r>
              <a:rPr lang="en-GB" dirty="0" err="1"/>
              <a:t>pT</a:t>
            </a:r>
            <a:r>
              <a:rPr lang="en-GB" dirty="0"/>
              <a:t>, mass </a:t>
            </a:r>
            <a:r>
              <a:rPr lang="en-GB" dirty="0" err="1"/>
              <a:t>etc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7069" y="1919535"/>
            <a:ext cx="32769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Fiducial</a:t>
            </a:r>
            <a:r>
              <a:rPr lang="en-GB" dirty="0"/>
              <a:t> cross section is also measured</a:t>
            </a:r>
          </a:p>
          <a:p>
            <a:r>
              <a:rPr lang="en-US" dirty="0"/>
              <a:t>17.7± 0.1 (stat) ± 2.0 (</a:t>
            </a:r>
            <a:r>
              <a:rPr lang="en-US" dirty="0" err="1"/>
              <a:t>syst</a:t>
            </a:r>
            <a:r>
              <a:rPr lang="en-US" dirty="0"/>
              <a:t>) </a:t>
            </a:r>
            <a:r>
              <a:rPr lang="en-US" dirty="0" err="1"/>
              <a:t>nb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Good understanding of systematics</a:t>
            </a:r>
          </a:p>
        </p:txBody>
      </p:sp>
      <p:pic>
        <p:nvPicPr>
          <p:cNvPr id="4" name="Picture 3" descr="fig_08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1" y="885626"/>
            <a:ext cx="2668320" cy="2653198"/>
          </a:xfrm>
          <a:prstGeom prst="rect">
            <a:avLst/>
          </a:prstGeom>
        </p:spPr>
      </p:pic>
      <p:pic>
        <p:nvPicPr>
          <p:cNvPr id="5" name="Picture 4" descr="fig_08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04" y="885626"/>
            <a:ext cx="2703340" cy="2668771"/>
          </a:xfrm>
          <a:prstGeom prst="rect">
            <a:avLst/>
          </a:prstGeom>
        </p:spPr>
      </p:pic>
      <p:pic>
        <p:nvPicPr>
          <p:cNvPr id="6" name="Picture 5" descr="fig_08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1" y="3492851"/>
            <a:ext cx="2668320" cy="2636896"/>
          </a:xfrm>
          <a:prstGeom prst="rect">
            <a:avLst/>
          </a:prstGeom>
        </p:spPr>
      </p:pic>
      <p:pic>
        <p:nvPicPr>
          <p:cNvPr id="7" name="Picture 6" descr="fig_08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03" y="3492851"/>
            <a:ext cx="2703341" cy="2688020"/>
          </a:xfrm>
          <a:prstGeom prst="rect">
            <a:avLst/>
          </a:prstGeom>
        </p:spPr>
      </p:pic>
      <p:pic>
        <p:nvPicPr>
          <p:cNvPr id="18" name="Picture 17" descr="fig_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45" y="3673862"/>
            <a:ext cx="3532624" cy="22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What is X(3872)?</a:t>
            </a:r>
            <a:endParaRPr lang="en-US" b="1" dirty="0">
              <a:cs typeface="Myriad Pro Semibold"/>
            </a:endParaRPr>
          </a:p>
        </p:txBody>
      </p:sp>
      <p:pic>
        <p:nvPicPr>
          <p:cNvPr id="3" name="Picture 2" descr="Screen Shot 2015-06-11 at 17.23.0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2" y="971312"/>
            <a:ext cx="2362377" cy="2691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4249" y="817424"/>
            <a:ext cx="1406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hep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-ex/0309032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7066" y="817424"/>
            <a:ext cx="6654556" cy="4017466"/>
          </a:xfrm>
        </p:spPr>
        <p:txBody>
          <a:bodyPr>
            <a:normAutofit fontScale="92500"/>
          </a:bodyPr>
          <a:lstStyle/>
          <a:p>
            <a:pPr marL="0" indent="0">
              <a:buSzPct val="50000"/>
            </a:pP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‘Exotic’ resonance first observed by Belle in 2003 in J/ψπ</a:t>
            </a:r>
            <a:r>
              <a:rPr lang="en-US" sz="1600" b="1" baseline="30000" dirty="0">
                <a:solidFill>
                  <a:srgbClr val="8B050C"/>
                </a:solidFill>
                <a:cs typeface="Myriad Pro Semibold"/>
              </a:rPr>
              <a:t>+</a:t>
            </a: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π</a:t>
            </a:r>
            <a:r>
              <a:rPr lang="en-US" sz="1600" b="1" baseline="30000" dirty="0">
                <a:solidFill>
                  <a:srgbClr val="8B050C"/>
                </a:solidFill>
                <a:cs typeface="Myriad Pro Semibold"/>
              </a:rPr>
              <a:t>-   </a:t>
            </a: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final state   </a:t>
            </a:r>
          </a:p>
          <a:p>
            <a:pPr marL="0" indent="0">
              <a:buSzPct val="50000"/>
            </a:pP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Subsequently confirmed by </a:t>
            </a:r>
            <a:r>
              <a:rPr lang="en-US" sz="1600" b="1" dirty="0" err="1">
                <a:solidFill>
                  <a:srgbClr val="8B050C"/>
                </a:solidFill>
                <a:cs typeface="Myriad Pro Semibold"/>
              </a:rPr>
              <a:t>BaBar</a:t>
            </a: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, CDF, D0 and now LHC experiments</a:t>
            </a:r>
          </a:p>
          <a:p>
            <a:pPr marL="0" indent="0">
              <a:buSzPct val="50000"/>
            </a:pP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Current world average X(3872) mass very close  to the D</a:t>
            </a:r>
            <a:r>
              <a:rPr lang="en-US" sz="1600" b="1" baseline="30000" dirty="0">
                <a:solidFill>
                  <a:srgbClr val="8B050C"/>
                </a:solidFill>
                <a:cs typeface="Myriad Pro Semibold"/>
              </a:rPr>
              <a:t>0 </a:t>
            </a: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D</a:t>
            </a:r>
            <a:r>
              <a:rPr lang="en-US" sz="1600" b="1" baseline="30000" dirty="0">
                <a:solidFill>
                  <a:srgbClr val="8B050C"/>
                </a:solidFill>
                <a:cs typeface="Myriad Pro Semibold"/>
              </a:rPr>
              <a:t>0</a:t>
            </a: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* threshold </a:t>
            </a:r>
          </a:p>
          <a:p>
            <a:pPr marL="0" indent="0">
              <a:buSzPct val="50000"/>
            </a:pPr>
            <a:r>
              <a:rPr lang="en-US" sz="1600" b="1" dirty="0">
                <a:solidFill>
                  <a:srgbClr val="8B050C"/>
                </a:solidFill>
                <a:cs typeface="Myriad Pro Semibold"/>
              </a:rPr>
              <a:t>What is it? No clear picture yet!</a:t>
            </a:r>
          </a:p>
          <a:p>
            <a:pPr marL="457200" lvl="1" indent="0">
              <a:buSzPct val="50000"/>
            </a:pP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Loosely bound D</a:t>
            </a:r>
            <a:r>
              <a:rPr lang="en-US" sz="1600" i="1" u="sng" baseline="30000" dirty="0">
                <a:solidFill>
                  <a:srgbClr val="3F3F3F"/>
                </a:solidFill>
                <a:cs typeface="Myriad Pro Semibold"/>
              </a:rPr>
              <a:t>0 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– D</a:t>
            </a:r>
            <a:r>
              <a:rPr lang="en-US" sz="1600" i="1" u="sng" baseline="30000" dirty="0">
                <a:solidFill>
                  <a:srgbClr val="3F3F3F"/>
                </a:solidFill>
                <a:cs typeface="Myriad Pro Semibold"/>
              </a:rPr>
              <a:t>0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* molecule?</a:t>
            </a:r>
            <a:r>
              <a:rPr lang="en-US" sz="1600" i="1" dirty="0">
                <a:solidFill>
                  <a:srgbClr val="3F3F3F"/>
                </a:solidFill>
                <a:cs typeface="Myriad Pro Semibold"/>
              </a:rPr>
              <a:t>  </a:t>
            </a:r>
            <a:r>
              <a:rPr lang="en-US" sz="1600" dirty="0">
                <a:solidFill>
                  <a:srgbClr val="3F3F3F"/>
                </a:solidFill>
                <a:cs typeface="Myriad Pro Semibold"/>
              </a:rPr>
              <a:t>Unlikely:  NRQCD with this premise over-predicts production compared to CMS 2011 measurement</a:t>
            </a:r>
          </a:p>
          <a:p>
            <a:pPr marL="457200" lvl="1" indent="0">
              <a:buSzPct val="50000"/>
            </a:pP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New excited </a:t>
            </a:r>
            <a:r>
              <a:rPr lang="en-US" sz="1600" i="1" u="sng" dirty="0" err="1">
                <a:solidFill>
                  <a:srgbClr val="3F3F3F"/>
                </a:solidFill>
                <a:cs typeface="Myriad Pro Semibold"/>
              </a:rPr>
              <a:t>charmonium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 state?</a:t>
            </a:r>
            <a:r>
              <a:rPr lang="en-US" sz="1600" dirty="0">
                <a:solidFill>
                  <a:srgbClr val="3F3F3F"/>
                </a:solidFill>
                <a:cs typeface="Myriad Pro Semibold"/>
              </a:rPr>
              <a:t>  Unlikely: </a:t>
            </a:r>
            <a:r>
              <a:rPr lang="en-US" sz="1600" dirty="0" err="1">
                <a:solidFill>
                  <a:srgbClr val="3F3F3F"/>
                </a:solidFill>
                <a:cs typeface="Myriad Pro Semibold"/>
              </a:rPr>
              <a:t>LHCb</a:t>
            </a:r>
            <a:r>
              <a:rPr lang="en-US" sz="1600" dirty="0">
                <a:solidFill>
                  <a:srgbClr val="3F3F3F"/>
                </a:solidFill>
                <a:cs typeface="Myriad Pro Semibold"/>
              </a:rPr>
              <a:t> measured J</a:t>
            </a:r>
            <a:r>
              <a:rPr lang="en-US" sz="1600" baseline="30000" dirty="0">
                <a:solidFill>
                  <a:srgbClr val="3F3F3F"/>
                </a:solidFill>
                <a:cs typeface="Myriad Pro Semibold"/>
              </a:rPr>
              <a:t>PC</a:t>
            </a:r>
            <a:r>
              <a:rPr lang="en-US" sz="1600" dirty="0">
                <a:solidFill>
                  <a:srgbClr val="3F3F3F"/>
                </a:solidFill>
                <a:cs typeface="Myriad Pro Semibold"/>
              </a:rPr>
              <a:t> = 1</a:t>
            </a:r>
            <a:r>
              <a:rPr lang="en-US" sz="1600" baseline="30000" dirty="0">
                <a:solidFill>
                  <a:srgbClr val="3F3F3F"/>
                </a:solidFill>
                <a:cs typeface="Myriad Pro Semibold"/>
              </a:rPr>
              <a:t>++</a:t>
            </a:r>
            <a:r>
              <a:rPr lang="en-US" sz="1600" dirty="0">
                <a:solidFill>
                  <a:srgbClr val="3F3F3F"/>
                </a:solidFill>
                <a:cs typeface="Myriad Pro Semibold"/>
              </a:rPr>
              <a:t>,  no such state expected around that mass</a:t>
            </a:r>
          </a:p>
          <a:p>
            <a:pPr marL="457200" lvl="1" indent="0">
              <a:buSzPct val="50000"/>
            </a:pP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A mix of these two, χ</a:t>
            </a:r>
            <a:r>
              <a:rPr lang="en-US" sz="1600" i="1" u="sng" baseline="-25000" dirty="0">
                <a:solidFill>
                  <a:srgbClr val="3F3F3F"/>
                </a:solidFill>
                <a:cs typeface="Myriad Pro Semibold"/>
              </a:rPr>
              <a:t>c1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(2P) -(D</a:t>
            </a:r>
            <a:r>
              <a:rPr lang="en-US" sz="1600" i="1" u="sng" baseline="30000" dirty="0">
                <a:solidFill>
                  <a:srgbClr val="3F3F3F"/>
                </a:solidFill>
                <a:cs typeface="Myriad Pro Semibold"/>
              </a:rPr>
              <a:t>0 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D</a:t>
            </a:r>
            <a:r>
              <a:rPr lang="en-US" sz="1600" i="1" u="sng" baseline="30000" dirty="0">
                <a:solidFill>
                  <a:srgbClr val="3F3F3F"/>
                </a:solidFill>
                <a:cs typeface="Myriad Pro Semibold"/>
              </a:rPr>
              <a:t>0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*), with hadronic decays dominated by the χ</a:t>
            </a:r>
            <a:r>
              <a:rPr lang="en-US" sz="1600" i="1" u="sng" baseline="-25000" dirty="0">
                <a:solidFill>
                  <a:srgbClr val="3F3F3F"/>
                </a:solidFill>
                <a:cs typeface="Myriad Pro Semibold"/>
              </a:rPr>
              <a:t>c1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(2P) component? </a:t>
            </a:r>
            <a:r>
              <a:rPr lang="en-US" sz="1600" i="1" dirty="0">
                <a:solidFill>
                  <a:srgbClr val="3F3F3F"/>
                </a:solidFill>
                <a:cs typeface="Myriad Pro Semibold"/>
              </a:rPr>
              <a:t>  </a:t>
            </a:r>
            <a:r>
              <a:rPr lang="en-US" sz="1600" dirty="0">
                <a:solidFill>
                  <a:srgbClr val="3F3F3F"/>
                </a:solidFill>
                <a:cs typeface="Myriad Pro Semibold"/>
              </a:rPr>
              <a:t>Maybe, if the mixture is determined through fit to CMS results (</a:t>
            </a:r>
            <a:r>
              <a:rPr lang="is-IS" sz="1600" dirty="0"/>
              <a:t>PRD 96, 074014 (2017)</a:t>
            </a:r>
            <a:r>
              <a:rPr lang="en-US" sz="1600" dirty="0">
                <a:solidFill>
                  <a:srgbClr val="3F3F3F"/>
                </a:solidFill>
              </a:rPr>
              <a:t>)</a:t>
            </a:r>
          </a:p>
          <a:p>
            <a:pPr marL="457200" lvl="1" indent="0">
              <a:buSzPct val="50000"/>
            </a:pPr>
            <a:r>
              <a:rPr lang="en-US" sz="1600" i="1" u="sng" dirty="0" err="1">
                <a:solidFill>
                  <a:srgbClr val="3F3F3F"/>
                </a:solidFill>
                <a:cs typeface="Myriad Pro Semibold"/>
              </a:rPr>
              <a:t>Tetraquark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 (</a:t>
            </a:r>
            <a:r>
              <a:rPr lang="en-US" sz="1600" i="1" u="sng" dirty="0" err="1">
                <a:solidFill>
                  <a:srgbClr val="3F3F3F"/>
                </a:solidFill>
                <a:cs typeface="Myriad Pro Semibold"/>
              </a:rPr>
              <a:t>diquark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 – </a:t>
            </a:r>
            <a:r>
              <a:rPr lang="en-US" sz="1600" i="1" u="sng" dirty="0" err="1">
                <a:solidFill>
                  <a:srgbClr val="3F3F3F"/>
                </a:solidFill>
                <a:cs typeface="Myriad Pro Semibold"/>
              </a:rPr>
              <a:t>diantiquark</a:t>
            </a:r>
            <a:r>
              <a:rPr lang="en-US" sz="1600" i="1" u="sng" dirty="0">
                <a:solidFill>
                  <a:srgbClr val="3F3F3F"/>
                </a:solidFill>
                <a:cs typeface="Myriad Pro Semibold"/>
              </a:rPr>
              <a:t>)? </a:t>
            </a:r>
            <a:r>
              <a:rPr lang="en-US" sz="1600" i="1" dirty="0">
                <a:solidFill>
                  <a:srgbClr val="3F3F3F"/>
                </a:solidFill>
                <a:cs typeface="Myriad Pro Semibold"/>
              </a:rPr>
              <a:t>  </a:t>
            </a:r>
            <a:r>
              <a:rPr lang="en-US" sz="1600" dirty="0">
                <a:solidFill>
                  <a:srgbClr val="3F3F3F"/>
                </a:solidFill>
                <a:cs typeface="Myriad Pro Semibold"/>
              </a:rPr>
              <a:t>Possible, but hard to make any solid predictions</a:t>
            </a:r>
          </a:p>
          <a:p>
            <a:pPr marL="457200" lvl="1" indent="0">
              <a:buSzPct val="50000"/>
            </a:pPr>
            <a:endParaRPr lang="en-US" sz="1600" dirty="0">
              <a:cs typeface="Myriad Pro Semibold"/>
            </a:endParaRPr>
          </a:p>
          <a:p>
            <a:pPr marL="457200" lvl="1" indent="0">
              <a:buSzPct val="50000"/>
            </a:pPr>
            <a:endParaRPr lang="en-US" sz="1400" dirty="0">
              <a:cs typeface="Myriad Pro Semibold"/>
            </a:endParaRPr>
          </a:p>
          <a:p>
            <a:pPr marL="457200" lvl="1" indent="0">
              <a:buSzPct val="50000"/>
            </a:pPr>
            <a:endParaRPr lang="en-US" sz="1300" b="1" dirty="0">
              <a:solidFill>
                <a:srgbClr val="A40000"/>
              </a:solidFill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 marL="457200" lvl="1" indent="0">
              <a:buSzPct val="500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 marL="457200" lvl="1" indent="0">
              <a:buSzPct val="500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 marL="457200" lvl="1" indent="0">
              <a:buSzPct val="50000"/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yriad Pro Semibold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600" dirty="0">
              <a:solidFill>
                <a:srgbClr val="3F3F3F"/>
              </a:solidFill>
              <a:effectLst/>
              <a:latin typeface="Myriad Pro Semibold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dirty="0">
              <a:solidFill>
                <a:srgbClr val="3F3F3F"/>
              </a:solidFill>
              <a:latin typeface="Myriad Pro Semibold"/>
              <a:cs typeface="Myriad Pro Semibold"/>
            </a:endParaRPr>
          </a:p>
        </p:txBody>
      </p:sp>
      <p:pic>
        <p:nvPicPr>
          <p:cNvPr id="8" name="Picture 7" descr="Screen Shot 2014-12-18 at 19.01.3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" y="4294671"/>
            <a:ext cx="2880810" cy="1298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8880" y="4139713"/>
            <a:ext cx="6675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ct val="50000"/>
            </a:pPr>
            <a:r>
              <a:rPr lang="en-US" sz="20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ATLAS measurement may help answer some of these questions, and/or create new ones</a:t>
            </a:r>
          </a:p>
          <a:p>
            <a:pPr lvl="1">
              <a:buSzPct val="50000"/>
            </a:pPr>
            <a:endParaRPr lang="en-US" sz="20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</a:pPr>
            <a:r>
              <a:rPr lang="en-US" sz="20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Measuring X(3872) and the well-studied ψ(2S) in the same analysis and in the same final state J/ψπ</a:t>
            </a:r>
            <a:r>
              <a:rPr lang="en-US" sz="20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sz="20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sz="20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sz="20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helps reduce systematics for various ratios and comparisons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8100" y="1125201"/>
            <a:ext cx="138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ct val="50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Myriad Pro Semibold"/>
              </a:rPr>
              <a:t>Belle</a:t>
            </a:r>
          </a:p>
        </p:txBody>
      </p:sp>
    </p:spTree>
    <p:extLst>
      <p:ext uri="{BB962C8B-B14F-4D97-AF65-F5344CB8AC3E}">
        <p14:creationId xmlns:p14="http://schemas.microsoft.com/office/powerpoint/2010/main" val="210811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_01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2" y="845209"/>
            <a:ext cx="3720936" cy="2435293"/>
          </a:xfrm>
          <a:prstGeom prst="rect">
            <a:avLst/>
          </a:prstGeom>
        </p:spPr>
      </p:pic>
      <p:pic>
        <p:nvPicPr>
          <p:cNvPr id="13" name="Picture 2" descr="http://atlas.web.cern.ch/Atlas/GROUPS/PHYSICS/PAPERS/BPHY-2015-03/fig_01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52" y="3163261"/>
            <a:ext cx="3823348" cy="27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Event selection</a:t>
            </a:r>
            <a:endParaRPr lang="en-US" b="1" dirty="0">
              <a:cs typeface="Myriad Pro Semibol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08" y="756762"/>
            <a:ext cx="7435711" cy="204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08" y="1403355"/>
            <a:ext cx="4709160" cy="186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Muon  cuts: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Opposite sign `combined’ muons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&gt; 4 GeV, |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η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 &lt; 2.3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08" y="3302384"/>
            <a:ext cx="4585444" cy="688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Pion cuts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GB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Opposite sign, p</a:t>
            </a:r>
            <a:r>
              <a:rPr lang="en-GB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GB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&gt; 600 MeV, |</a:t>
            </a:r>
            <a:r>
              <a:rPr lang="en-GB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η</a:t>
            </a:r>
            <a:r>
              <a:rPr lang="en-GB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 &lt; 2.4</a:t>
            </a: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7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08" y="2391083"/>
            <a:ext cx="5001122" cy="120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J/ψ cuts: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χ</a:t>
            </a: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2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dimu_vtx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&lt; 200,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&gt; 8 GeV &amp; |y| &lt; 2.3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 m(J/ψ) - m(J/ψ)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PDG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| &lt; 120 MeV</a:t>
            </a:r>
          </a:p>
          <a:p>
            <a:pPr marL="457200" lvl="1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08" y="5273522"/>
            <a:ext cx="5411735" cy="1183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J/ψπ</a:t>
            </a:r>
            <a:r>
              <a:rPr lang="en-US" sz="18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sz="18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background suppression cuts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P(χ</a:t>
            </a: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2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J/ψππ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) &gt; 4%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Opening angle ΔR(J/ψ, π</a:t>
            </a: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±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) &lt; 0.5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Q = m</a:t>
            </a: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(J/ψπ</a:t>
            </a:r>
            <a:r>
              <a:rPr lang="en-US" sz="1600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sz="1600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) - m(J/ψ)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PDG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– m(π</a:t>
            </a: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) &lt; 300 MeV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2270" y="1902237"/>
            <a:ext cx="273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3.6 M J/ψ candidates</a:t>
            </a:r>
          </a:p>
          <a:p>
            <a:pPr>
              <a:buSzPct val="50000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508" y="3983706"/>
            <a:ext cx="6588737" cy="186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Constrained vertex fit on each </a:t>
            </a:r>
            <a:r>
              <a:rPr lang="el-GR" sz="1800" b="1" dirty="0">
                <a:solidFill>
                  <a:srgbClr val="A40000"/>
                </a:solidFill>
                <a:latin typeface="Calibri"/>
                <a:cs typeface="Myriad Pro Semibold"/>
              </a:rPr>
              <a:t>μ</a:t>
            </a:r>
            <a:r>
              <a:rPr lang="en-GB" sz="1800" b="1" baseline="30000" dirty="0">
                <a:solidFill>
                  <a:srgbClr val="A40000"/>
                </a:solidFill>
                <a:latin typeface="Calibri"/>
                <a:cs typeface="Myriad Pro Semibold"/>
              </a:rPr>
              <a:t>+</a:t>
            </a:r>
            <a:r>
              <a:rPr lang="el-GR" sz="1800" b="1" dirty="0">
                <a:solidFill>
                  <a:srgbClr val="A40000"/>
                </a:solidFill>
                <a:latin typeface="Calibri"/>
                <a:cs typeface="Myriad Pro Semibold"/>
              </a:rPr>
              <a:t>μ</a:t>
            </a:r>
            <a:r>
              <a:rPr lang="en-GB" sz="1800" b="1" baseline="30000" dirty="0">
                <a:solidFill>
                  <a:srgbClr val="A40000"/>
                </a:solidFill>
                <a:latin typeface="Calibri"/>
                <a:cs typeface="Myriad Pro Semibold"/>
              </a:rPr>
              <a:t>-</a:t>
            </a:r>
            <a:r>
              <a:rPr lang="el-GR" sz="1800" b="1" dirty="0">
                <a:solidFill>
                  <a:srgbClr val="A40000"/>
                </a:solidFill>
                <a:latin typeface="Calibri"/>
                <a:cs typeface="Myriad Pro Semibold"/>
              </a:rPr>
              <a:t>π</a:t>
            </a:r>
            <a:r>
              <a:rPr lang="en-GB" sz="1800" b="1" baseline="30000" dirty="0">
                <a:solidFill>
                  <a:srgbClr val="A40000"/>
                </a:solidFill>
                <a:latin typeface="Calibri"/>
                <a:cs typeface="Myriad Pro Semibold"/>
              </a:rPr>
              <a:t>+</a:t>
            </a:r>
            <a:r>
              <a:rPr lang="el-GR" sz="1800" b="1" dirty="0">
                <a:solidFill>
                  <a:srgbClr val="A40000"/>
                </a:solidFill>
                <a:latin typeface="Calibri"/>
                <a:cs typeface="Myriad Pro Semibold"/>
              </a:rPr>
              <a:t>π</a:t>
            </a:r>
            <a:r>
              <a:rPr lang="en-GB" sz="1800" b="1" baseline="30000" dirty="0">
                <a:solidFill>
                  <a:srgbClr val="A40000"/>
                </a:solidFill>
                <a:latin typeface="Calibri"/>
                <a:cs typeface="Myriad Pro Semibold"/>
              </a:rPr>
              <a:t>-</a:t>
            </a:r>
            <a:r>
              <a:rPr lang="en-GB" sz="1800" b="1" dirty="0">
                <a:solidFill>
                  <a:srgbClr val="A40000"/>
                </a:solidFill>
                <a:latin typeface="Calibri"/>
                <a:cs typeface="Myriad Pro Semibold"/>
              </a:rPr>
              <a:t> candidate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: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di-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muon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(2.8 &lt;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m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μμ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&lt; 3.4)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GeV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fit to a single vertex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di-muon mass constrained to the J/ψ mass 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pion mass hypothesis used for the other two tracks</a:t>
            </a:r>
          </a:p>
          <a:p>
            <a:pPr marL="457200" lvl="1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0753" y="4917792"/>
            <a:ext cx="3274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370 k  ψ(2S)        30 k  X(3872) </a:t>
            </a:r>
          </a:p>
        </p:txBody>
      </p:sp>
    </p:spTree>
    <p:extLst>
      <p:ext uri="{BB962C8B-B14F-4D97-AF65-F5344CB8AC3E}">
        <p14:creationId xmlns:p14="http://schemas.microsoft.com/office/powerpoint/2010/main" val="241273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Outline of the X(3872) Analysis</a:t>
            </a:r>
            <a:endParaRPr lang="en-US" b="1" dirty="0">
              <a:cs typeface="Myriad Pro Semi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" y="977890"/>
            <a:ext cx="8674065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Analysis performed for |y| &lt; 0.75 for the J/ψπ</a:t>
            </a:r>
            <a:r>
              <a:rPr lang="en-US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system,  for optimal tracking resolution</a:t>
            </a:r>
          </a:p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>
              <a:buSzPct val="50000"/>
            </a:pPr>
            <a:r>
              <a:rPr lang="en-US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b="1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bin boundaries:  [ 10,  12,  16,  22,  40,  70 ] GeV </a:t>
            </a:r>
          </a:p>
          <a:p>
            <a:pPr>
              <a:buSzPct val="50000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Effective pseudo-proper lifetime </a:t>
            </a:r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bin boundaries:  [-0.3,   0.025,    0.3,    1.5,    15.0] </a:t>
            </a:r>
            <a:r>
              <a:rPr lang="en-US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ps</a:t>
            </a:r>
            <a:endParaRPr lang="en-US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Each J/ψπ</a:t>
            </a:r>
            <a:r>
              <a:rPr lang="en-US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candidate weighted to correct for trigger/reconstruction/acceptance losses</a:t>
            </a:r>
          </a:p>
          <a:p>
            <a:pPr>
              <a:buSzPct val="50000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For each </a:t>
            </a:r>
            <a:r>
              <a:rPr lang="en-US" b="1" i="1" u="sng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b="1" i="1" u="sng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and lifetime bin,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binned minimum </a:t>
            </a:r>
            <a:r>
              <a:rPr lang="el-GR" b="1" dirty="0">
                <a:solidFill>
                  <a:srgbClr val="A40000"/>
                </a:solidFill>
                <a:latin typeface="Calibri"/>
                <a:cs typeface="Myriad Pro Semibold"/>
              </a:rPr>
              <a:t>χ</a:t>
            </a:r>
            <a:r>
              <a:rPr lang="en-GB" b="1" baseline="30000" dirty="0">
                <a:solidFill>
                  <a:srgbClr val="A40000"/>
                </a:solidFill>
                <a:latin typeface="Calibri"/>
                <a:cs typeface="Myriad Pro Semibold"/>
              </a:rPr>
              <a:t>2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fit in the J/ψπ</a:t>
            </a:r>
            <a:r>
              <a:rPr lang="en-US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invariant mass to determine ψ(2S) and X(3872) signal yields </a:t>
            </a:r>
          </a:p>
          <a:p>
            <a:pPr>
              <a:buSzPct val="50000"/>
              <a:buFont typeface="Wingdings" charset="2"/>
              <a:buChar char="u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For each </a:t>
            </a:r>
            <a:r>
              <a:rPr lang="en-US" b="1" i="1" u="sng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b="1" i="1" u="sng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bin,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the yields in individual  lifetime windows are subsequently  fitted:</a:t>
            </a:r>
          </a:p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	</a:t>
            </a:r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to determine lifetime dependence and hence </a:t>
            </a:r>
          </a:p>
          <a:p>
            <a:pPr>
              <a:buSzPct val="50000"/>
            </a:pPr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separate the signal into prompt and non-prompt components</a:t>
            </a:r>
          </a:p>
          <a:p>
            <a:pPr>
              <a:buSzPct val="50000"/>
              <a:buFont typeface="Wingdings" charset="2"/>
              <a:buChar char="u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The lifetime fits are performed separately for ψ(2S) and X(3872)  </a:t>
            </a:r>
          </a:p>
          <a:p>
            <a:pPr>
              <a:buSzPct val="50000"/>
            </a:pP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Mass narrow/wide Gaussian ratio  common for the two states</a:t>
            </a:r>
          </a:p>
          <a:p>
            <a:pPr>
              <a:buSzPct val="50000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41934" y="4693819"/>
            <a:ext cx="3632131" cy="163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4748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28657" y="730878"/>
            <a:ext cx="3015343" cy="4460079"/>
            <a:chOff x="5401181" y="730878"/>
            <a:chExt cx="3742819" cy="5390804"/>
          </a:xfrm>
        </p:grpSpPr>
        <p:pic>
          <p:nvPicPr>
            <p:cNvPr id="10" name="Picture 12" descr="http://atlas.web.cern.ch/Atlas/GROUPS/PHYSICS/PAPERS/BPHY-2015-03/fig_03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81" y="3426280"/>
              <a:ext cx="3742819" cy="2695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://atlas.web.cern.ch/Atlas/GROUPS/PHYSICS/PAPERS/BPHY-2015-03/fig_03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81" y="730878"/>
              <a:ext cx="3742819" cy="2695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Myriad Pro Semibold"/>
              </a:rPr>
              <a:t>Single or Double lifetime hypothesis</a:t>
            </a:r>
            <a:endParaRPr lang="en-US" b="1" dirty="0">
              <a:cs typeface="Myriad Pro Semibol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89197"/>
            <a:ext cx="6128657" cy="536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Single: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Assume non-prompt ψ(2S) and X(3872)  are  produced            from the same mix of parent b-hadrons: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same lifetimes for ψ(2S) and X(3872) in each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bin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spectra of ψ(2S) and X(3872)  linked through kinematics</a:t>
            </a:r>
            <a:endParaRPr lang="en-US" sz="1600" b="1" i="1" u="sng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dirty="0">
                <a:latin typeface="Calibri" panose="020F0502020204030204" pitchFamily="34" charset="0"/>
                <a:cs typeface="Myriad Pro Semibold"/>
              </a:rPr>
              <a:t>Effective lifetimes  for ψ(2S) consistent with single component independent of </a:t>
            </a:r>
            <a:r>
              <a:rPr lang="en-US" sz="1600" b="1" dirty="0" err="1"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latin typeface="Calibri" panose="020F0502020204030204" pitchFamily="34" charset="0"/>
                <a:cs typeface="Myriad Pro Semibold"/>
              </a:rPr>
              <a:t> ; 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Myriad Pro Semibold"/>
              </a:rPr>
              <a:t>X(3872)  possibly slightly shorter in low 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008000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Myriad Pro Semibold"/>
              </a:rPr>
              <a:t> bins (from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600" b="1" baseline="-25000" dirty="0" err="1">
                <a:solidFill>
                  <a:srgbClr val="008000"/>
                </a:solidFill>
                <a:latin typeface="Calibri" panose="020F0502020204030204" pitchFamily="34" charset="0"/>
                <a:cs typeface="Myriad Pro Semibold"/>
              </a:rPr>
              <a:t>c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Myriad Pro Semibold"/>
              </a:rPr>
              <a:t>?)</a:t>
            </a: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Double lifetime fit:</a:t>
            </a:r>
          </a:p>
          <a:p>
            <a:pPr>
              <a:buSzPct val="50000"/>
              <a:buFontTx/>
              <a:buChar char="-"/>
            </a:pP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τ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LL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determined from fits to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ψ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(2S), allowing for some SL contribution</a:t>
            </a:r>
          </a:p>
          <a:p>
            <a:pPr>
              <a:buSzPct val="50000"/>
              <a:buFontTx/>
              <a:buChar char="-"/>
            </a:pP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τ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SL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obtained from simulation, varying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c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decay mode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In either case,</a:t>
            </a:r>
            <a:r>
              <a:rPr lang="en-US" sz="1600" b="1" i="1" dirty="0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 X(3872):</a:t>
            </a:r>
            <a:r>
              <a:rPr lang="en-US" sz="1600" b="1" dirty="0" err="1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ψ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(2S) ratio </a:t>
            </a:r>
            <a:r>
              <a:rPr lang="en-US" sz="1600" b="1" dirty="0" err="1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vrs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pT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Myriad Pro Semibold"/>
              </a:rPr>
              <a:t> extracted</a:t>
            </a:r>
            <a:endParaRPr lang="en-US" sz="1600" b="1" i="1" u="sng" dirty="0">
              <a:solidFill>
                <a:schemeClr val="accent2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Fit to kinematic (</a:t>
            </a:r>
            <a:r>
              <a:rPr lang="en-US" sz="1600" b="1" i="1" u="sng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i="1" u="sng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)  templates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obtained from simulations of various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b-hadron decays into ψ(2S) and X(3872)</a:t>
            </a: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1" i="1" u="sng" dirty="0">
                <a:solidFill>
                  <a:srgbClr val="A40000"/>
                </a:solidFill>
                <a:latin typeface="Calibri"/>
                <a:ea typeface="Wingdings"/>
                <a:cs typeface="Calibri"/>
                <a:sym typeface="Wingdings"/>
              </a:rPr>
              <a:t>Extract overall </a:t>
            </a: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  <a:sym typeface="Wingdings"/>
              </a:rPr>
              <a:t>n</a:t>
            </a: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on- prompt  X(3872) : ψ(2S) ratio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700" b="1" dirty="0">
              <a:solidFill>
                <a:srgbClr val="3F3F3F"/>
              </a:solidFill>
              <a:latin typeface="Myriad Pro Semibold"/>
              <a:cs typeface="Myriad Pro Semibold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9" y="5323202"/>
            <a:ext cx="7347909" cy="51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2846" y="6089659"/>
            <a:ext cx="671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SzPct val="50000"/>
              <a:buNone/>
            </a:pPr>
            <a:r>
              <a:rPr lang="en-US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Two-lifetime fit results quoted from now on, unless stated otherwise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2343" y="2776252"/>
            <a:ext cx="277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Non-prompt, single lifetime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0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49251"/>
            <a:ext cx="3027062" cy="3690905"/>
          </a:xfrm>
          <a:prstGeom prst="rect">
            <a:avLst/>
          </a:prstGeom>
        </p:spPr>
      </p:pic>
      <p:pic>
        <p:nvPicPr>
          <p:cNvPr id="3" name="Picture 2" descr="fig_06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2" y="826368"/>
            <a:ext cx="2846798" cy="347110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971801" y="2649251"/>
            <a:ext cx="5943600" cy="387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Non prompt:</a:t>
            </a:r>
            <a:r>
              <a:rPr lang="en-US" sz="1800" b="1" i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use the fitted kinematic template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to recalculate from FONLL ψ(2S)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prediction 			</a:t>
            </a:r>
          </a:p>
          <a:p>
            <a:pPr marL="0" indent="0">
              <a:buSzPct val="50000"/>
              <a:buNone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BR not measured – used estimate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from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Artoisenet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,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Braaten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based on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Tevatron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data   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[hep-ph:0911.2016]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 		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										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										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= 18</a:t>
            </a:r>
            <a:r>
              <a:rPr lang="en-US" sz="1800" b="1" dirty="0">
                <a:solidFill>
                  <a:srgbClr val="A40000"/>
                </a:solidFill>
                <a:latin typeface="Calibri"/>
                <a:cs typeface="Myriad Pro Semibold"/>
              </a:rPr>
              <a:t>±8 %</a:t>
            </a: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Clearly overshoots the data: 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factor of 4 to 8,  increasing with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pT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X(3872) cross sections</a:t>
            </a:r>
            <a:endParaRPr lang="en-US" b="1" dirty="0">
              <a:cs typeface="Myriad Pro Semibol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44188" y="2656946"/>
            <a:ext cx="1103972" cy="3706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20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Prompt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" y="794863"/>
            <a:ext cx="5943600" cy="3287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8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Prompt: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 Described well by NLO NRQCD 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assumes X(3872) is a mix  χ</a:t>
            </a:r>
            <a:r>
              <a:rPr lang="en-US" sz="18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c1</a:t>
            </a: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(2P) - (D</a:t>
            </a:r>
            <a:r>
              <a:rPr lang="en-US" sz="18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0 </a:t>
            </a: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</a:t>
            </a:r>
            <a:r>
              <a:rPr lang="en-US" sz="18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0</a:t>
            </a: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*)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	χ</a:t>
            </a:r>
            <a:r>
              <a:rPr lang="en-US" sz="18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c1</a:t>
            </a: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(2P) dominant using production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parameters fitted to CMS data 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not surprising, CMS and ATLAS consistent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4" y="4901324"/>
            <a:ext cx="4324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1724" y="4633185"/>
            <a:ext cx="1576818" cy="381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20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Non-Prompt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823522" y="1912035"/>
            <a:ext cx="1327183" cy="4566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2754260" y="4780088"/>
            <a:ext cx="417564" cy="9988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528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820880"/>
            <a:ext cx="8773886" cy="483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				</a:t>
            </a:r>
            <a:r>
              <a:rPr lang="en-US" sz="18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Non-prompt fraction of X(3872):  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               			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no visible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dependence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			- consistent with CMS result within errors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			- Very unlike J/</a:t>
            </a:r>
            <a:r>
              <a:rPr lang="en-US" sz="1600" b="1" dirty="0" err="1">
                <a:latin typeface="Calibri" panose="020F0502020204030204" pitchFamily="34" charset="0"/>
                <a:cs typeface="Myriad Pro Semibold"/>
              </a:rPr>
              <a:t>ψ’s</a:t>
            </a:r>
            <a:r>
              <a:rPr lang="en-US" sz="1600" b="1" dirty="0"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Myriad Pro Semibold"/>
              </a:rPr>
              <a:t>stong</a:t>
            </a:r>
            <a:r>
              <a:rPr lang="en-US" sz="1600" b="1" dirty="0"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latin typeface="Calibri" panose="020F0502020204030204" pitchFamily="34" charset="0"/>
                <a:cs typeface="Myriad Pro Semibold"/>
              </a:rPr>
              <a:t> dependence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      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Ratio of non-prompt X(3872)  :  ψ(2S)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long-lived part fitted to kinematic template</a:t>
            </a: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- short-lived part:  assuming non-fragmentation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c</a:t>
            </a:r>
            <a:endParaRPr lang="en-US" sz="1600" b="1" baseline="-25000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   dominate at low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 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[</a:t>
            </a:r>
            <a:r>
              <a:rPr lang="en-US" sz="1600" b="1" dirty="0" err="1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Berezhnoy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,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arXiv:1309.1979]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- fit with  a</a:t>
            </a:r>
            <a:r>
              <a:rPr lang="en-US" sz="1600" b="1" dirty="0">
                <a:solidFill>
                  <a:srgbClr val="3F3F3F"/>
                </a:solidFill>
                <a:latin typeface="Calibri"/>
                <a:cs typeface="Myriad Pro Semibold"/>
              </a:rPr>
              <a:t>·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p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-2 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relative to fragmentation production</a:t>
            </a:r>
            <a:endParaRPr lang="en-US" sz="1600" b="1" baseline="30000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baseline="30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Arial" charset="0"/>
              </a:rPr>
              <a:t>- integrate the fits to determine the fraction of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Arial" charset="0"/>
              </a:rPr>
              <a:t>		   non-prompt X(3872) that is short-lived,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Arial" charset="0"/>
              </a:rPr>
              <a:t>		   for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Arial" charset="0"/>
              </a:rPr>
              <a:t>pT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Arial" charset="0"/>
              </a:rPr>
              <a:t>&gt;10 GeV:</a:t>
            </a: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" y="3631522"/>
            <a:ext cx="957286" cy="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Non-prompt  fraction and ratio </a:t>
            </a:r>
            <a:endParaRPr lang="en-US" b="1" dirty="0">
              <a:cs typeface="Myriad Pro Semibold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3" y="5480738"/>
            <a:ext cx="6134892" cy="5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" y="2878960"/>
            <a:ext cx="8252853" cy="53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_07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1" y="794864"/>
            <a:ext cx="3050744" cy="2195179"/>
          </a:xfrm>
          <a:prstGeom prst="rect">
            <a:avLst/>
          </a:prstGeom>
        </p:spPr>
      </p:pic>
      <p:pic>
        <p:nvPicPr>
          <p:cNvPr id="5" name="Picture 4" descr="fig_04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68" y="3221343"/>
            <a:ext cx="3389607" cy="243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393" y="5990425"/>
            <a:ext cx="8950382" cy="516203"/>
          </a:xfrm>
          <a:prstGeom prst="rect">
            <a:avLst/>
          </a:prstGeom>
          <a:noFill/>
          <a:ln>
            <a:solidFill>
              <a:srgbClr val="C70202"/>
            </a:solidFill>
          </a:ln>
        </p:spPr>
        <p:txBody>
          <a:bodyPr wrap="square" rtlCol="0">
            <a:normAutofit/>
          </a:bodyPr>
          <a:lstStyle/>
          <a:p>
            <a:r>
              <a:rPr lang="en-US" b="1" dirty="0" err="1">
                <a:solidFill>
                  <a:srgbClr val="A40000"/>
                </a:solidFill>
                <a:latin typeface="Calibri" panose="020F0502020204030204" pitchFamily="34" charset="0"/>
                <a:cs typeface="Arial" charset="0"/>
              </a:rPr>
              <a:t>B</a:t>
            </a:r>
            <a:r>
              <a:rPr lang="en-US" b="1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Arial" charset="0"/>
              </a:rPr>
              <a:t>c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Arial" charset="0"/>
              </a:rPr>
              <a:t> small fraction of b-hadrons at LHC =&gt;  Evidence X(3872) production enhanced in </a:t>
            </a:r>
            <a:r>
              <a:rPr lang="en-US" b="1" dirty="0" err="1">
                <a:solidFill>
                  <a:srgbClr val="A40000"/>
                </a:solidFill>
                <a:latin typeface="Calibri" panose="020F0502020204030204" pitchFamily="34" charset="0"/>
                <a:cs typeface="Arial" charset="0"/>
              </a:rPr>
              <a:t>B</a:t>
            </a:r>
            <a:r>
              <a:rPr lang="en-US" b="1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Arial" charset="0"/>
              </a:rPr>
              <a:t>c</a:t>
            </a:r>
            <a:r>
              <a:rPr lang="en-US" b="1" dirty="0">
                <a:solidFill>
                  <a:srgbClr val="A40000"/>
                </a:solidFill>
                <a:latin typeface="Calibri" panose="020F0502020204030204" pitchFamily="34" charset="0"/>
                <a:cs typeface="Arial" charset="0"/>
              </a:rPr>
              <a:t> decays</a:t>
            </a:r>
            <a:endParaRPr lang="en-US" b="1" baseline="30000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Di-pion mass distributions: results</a:t>
            </a:r>
            <a:endParaRPr lang="en-US" b="1" dirty="0">
              <a:cs typeface="Myriad Pro Semibold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38" y="1947726"/>
            <a:ext cx="2865120" cy="65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1" y="947263"/>
            <a:ext cx="5606144" cy="5486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In ψ(2S) to J/ψπ</a:t>
            </a:r>
            <a:r>
              <a:rPr lang="en-US" sz="16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sz="16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  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decays 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dipion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mass distribution peaks at high masses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fit to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Voloshin-Zakharov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function</a:t>
            </a: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 found  </a:t>
            </a:r>
            <a:r>
              <a:rPr lang="el-GR" sz="1600" b="1" dirty="0">
                <a:solidFill>
                  <a:srgbClr val="3F3F3F"/>
                </a:solidFill>
                <a:latin typeface="Calibri"/>
                <a:cs typeface="Myriad Pro Semibold"/>
              </a:rPr>
              <a:t>λ</a:t>
            </a:r>
            <a:r>
              <a:rPr lang="en-GB" sz="1600" b="1" dirty="0">
                <a:solidFill>
                  <a:srgbClr val="3F3F3F"/>
                </a:solidFill>
                <a:latin typeface="Calibri"/>
                <a:cs typeface="Myriad Pro Semibold"/>
              </a:rPr>
              <a:t> =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4.16 ± 0.06(stat) ± 0.03(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syst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)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 in agreement with previous measurements</a:t>
            </a: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In X(3872) to J/ψπ</a:t>
            </a:r>
            <a:r>
              <a:rPr lang="en-US" sz="16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+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π</a:t>
            </a:r>
            <a:r>
              <a:rPr lang="en-US" sz="16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  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decays 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dipion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mass distribution has an even sharper peak at 		high masses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in agreement with simulation where the di-pion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system is produced via </a:t>
            </a:r>
            <a:r>
              <a:rPr lang="el-GR" sz="1600" b="1" dirty="0">
                <a:solidFill>
                  <a:srgbClr val="3F3F3F"/>
                </a:solidFill>
                <a:latin typeface="Calibri"/>
                <a:cs typeface="Myriad Pro Semibold"/>
              </a:rPr>
              <a:t>ρ</a:t>
            </a:r>
            <a:r>
              <a:rPr lang="en-GB" sz="1600" b="1" baseline="30000" dirty="0">
                <a:solidFill>
                  <a:srgbClr val="3F3F3F"/>
                </a:solidFill>
                <a:latin typeface="Calibri"/>
                <a:cs typeface="Myriad Pro Semibold"/>
              </a:rPr>
              <a:t>0 </a:t>
            </a:r>
            <a:r>
              <a:rPr lang="en-GB" sz="1600" b="1" dirty="0">
                <a:solidFill>
                  <a:srgbClr val="3F3F3F"/>
                </a:solidFill>
                <a:latin typeface="Calibri"/>
                <a:cs typeface="Myriad Pro Semibold"/>
              </a:rPr>
              <a:t> meson decay</a:t>
            </a: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also in agreement with previous observations</a:t>
            </a:r>
          </a:p>
        </p:txBody>
      </p:sp>
      <p:pic>
        <p:nvPicPr>
          <p:cNvPr id="7" name="Picture 2" descr="http://atlas.web.cern.ch/Atlas/GROUPS/PHYSICS/PAPERS/BPHY-2015-03/fig_09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48" y="764347"/>
            <a:ext cx="4025952" cy="28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atlas.web.cern.ch/Atlas/GROUPS/PHYSICS/PAPERS/BPHY-2015-03/fig_09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92" y="3663649"/>
            <a:ext cx="4041008" cy="29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2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Summary of X(3872) results </a:t>
            </a:r>
            <a:endParaRPr lang="en-US" b="1" dirty="0">
              <a:cs typeface="Myriad Pro Semibol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94864"/>
            <a:ext cx="9144000" cy="6215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Prompt production is described reasonably well by NRQCD with previously determined Long Distance MEs.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Two lifetime models for non-prompt production: 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	single-lifetime model (with fitted effective lifetime)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	two-lifetime model (two fixed lifetimes, fitted fraction), needed for X(3872) 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Cross section results, non-prompt fractions largely indifferent to lifetime model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Branching fraction ratios measured in the two models are only slightly different: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     Both smaller than 18 </a:t>
            </a:r>
            <a:r>
              <a:rPr lang="en-US" sz="1800" b="1" dirty="0">
                <a:solidFill>
                  <a:srgbClr val="A40000"/>
                </a:solidFill>
                <a:latin typeface="Calibri"/>
                <a:cs typeface="Myriad Pro Semibold"/>
              </a:rPr>
              <a:t>± 8 % estimated from </a:t>
            </a:r>
            <a:r>
              <a:rPr lang="en-US" sz="1800" b="1" dirty="0" err="1">
                <a:solidFill>
                  <a:srgbClr val="A40000"/>
                </a:solidFill>
                <a:latin typeface="Calibri"/>
                <a:cs typeface="Myriad Pro Semibold"/>
              </a:rPr>
              <a:t>Tevatron</a:t>
            </a:r>
            <a:r>
              <a:rPr lang="en-US" sz="1800" b="1" dirty="0">
                <a:solidFill>
                  <a:srgbClr val="A40000"/>
                </a:solidFill>
                <a:latin typeface="Calibri"/>
                <a:cs typeface="Myriad Pro Semibold"/>
              </a:rPr>
              <a:t> data, implicit same-parent-mix assumption.</a:t>
            </a: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Two-lifetime model allows for a significant fraction of non-prompt X(3872) to be produced in decays of </a:t>
            </a:r>
            <a:r>
              <a:rPr lang="en-US" sz="1800" b="1" dirty="0" err="1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800" b="1" baseline="-25000" dirty="0" err="1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c</a:t>
            </a:r>
            <a:r>
              <a:rPr lang="en-US" sz="1800" b="1" dirty="0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, which have shorter lifetime and expected to have steeper </a:t>
            </a:r>
            <a:r>
              <a:rPr lang="en-US" sz="1800" b="1" dirty="0" err="1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800" b="1" baseline="-25000" dirty="0" err="1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800" b="1" dirty="0">
                <a:solidFill>
                  <a:srgbClr val="3333CC"/>
                </a:solidFill>
                <a:latin typeface="Calibri" panose="020F0502020204030204" pitchFamily="34" charset="0"/>
                <a:cs typeface="Myriad Pro Semibold"/>
              </a:rPr>
              <a:t> dependence.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In this model the fraction of non-prompt X(3872) produced from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800" b="1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c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decays is measured to be (for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pT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&gt;10 GeV)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3" y="3108967"/>
            <a:ext cx="8252853" cy="53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1" y="5656201"/>
            <a:ext cx="6989125" cy="5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2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Perspectives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6699" y="866430"/>
            <a:ext cx="8236725" cy="55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ATLAS is a “general purpose” experiment, and, due to the universality of the detector and ingenuity of analysers, a number of important contributions to heavy quark physics can be made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latin typeface="Calibri" panose="020F0502020204030204" pitchFamily="34" charset="0"/>
              </a:rPr>
              <a:t>New studies adding to picture of bb correlations, including </a:t>
            </a:r>
            <a:r>
              <a:rPr lang="en-GB" sz="1800" b="1" kern="0" dirty="0" err="1">
                <a:latin typeface="Calibri" panose="020F0502020204030204" pitchFamily="34" charset="0"/>
              </a:rPr>
              <a:t>colinear</a:t>
            </a:r>
            <a:r>
              <a:rPr lang="en-GB" sz="1800" b="1" kern="0" dirty="0">
                <a:latin typeface="Calibri" panose="020F0502020204030204" pitchFamily="34" charset="0"/>
              </a:rPr>
              <a:t> case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No clear signs of 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X</a:t>
            </a:r>
            <a:r>
              <a:rPr lang="en-GB" sz="1800" b="1" kern="0" baseline="-25000" dirty="0" err="1">
                <a:solidFill>
                  <a:srgbClr val="8B050C"/>
                </a:solidFill>
                <a:latin typeface="Calibri" panose="020F0502020204030204" pitchFamily="34" charset="0"/>
              </a:rPr>
              <a:t>b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 production have been found yet, but X(3872) production have been studied in some detail, with potentially interesting results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latin typeface="Calibri" panose="020F0502020204030204" pitchFamily="34" charset="0"/>
              </a:rPr>
              <a:t>A large amount of data collected at 13 </a:t>
            </a:r>
            <a:r>
              <a:rPr lang="en-GB" sz="1800" b="1" kern="0" dirty="0" err="1">
                <a:latin typeface="Calibri" panose="020F0502020204030204" pitchFamily="34" charset="0"/>
              </a:rPr>
              <a:t>TeV</a:t>
            </a:r>
            <a:r>
              <a:rPr lang="en-GB" sz="1800" b="1" kern="0" dirty="0">
                <a:latin typeface="Calibri" panose="020F0502020204030204" pitchFamily="34" charset="0"/>
              </a:rPr>
              <a:t> are still being studied, with new challenges  related to increasing trigger thresholds and increased high pileup</a:t>
            </a:r>
          </a:p>
          <a:p>
            <a:pPr marL="0" indent="0">
              <a:buClr>
                <a:srgbClr val="8B050C"/>
              </a:buClr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fig_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47" y="3746313"/>
            <a:ext cx="3747301" cy="27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8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6699" y="866430"/>
            <a:ext cx="8236725" cy="55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ATLAS detector, (multi-,) 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muon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 triggers</a:t>
            </a:r>
          </a:p>
          <a:p>
            <a:pPr marL="285750" indent="-285750"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bb correlation with J/</a:t>
            </a:r>
            <a:r>
              <a:rPr lang="el-GR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ψ+μ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  </a:t>
            </a:r>
            <a:r>
              <a:rPr lang="en-GB" sz="1800" b="1" u="sng" kern="0" dirty="0">
                <a:latin typeface="Calibri" panose="020F0502020204030204" pitchFamily="34" charset="0"/>
              </a:rPr>
              <a:t>JHEP 11 (2017) 62</a:t>
            </a:r>
          </a:p>
          <a:p>
            <a:pPr marL="0" indent="0">
              <a:buClr>
                <a:srgbClr val="8B050C"/>
              </a:buClr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X(3872) production measurement, prompt and non-prompt </a:t>
            </a:r>
            <a:r>
              <a:rPr lang="en-GB" sz="1800" b="1" u="sng" kern="0" dirty="0">
                <a:latin typeface="Calibri" panose="020F0502020204030204" pitchFamily="34" charset="0"/>
              </a:rPr>
              <a:t>JHEP 01 (2017) 117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Summary and perspectives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8B050C"/>
              </a:buClr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Both analyses presented for 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effective integrated luminosity  11.4 fb</a:t>
            </a:r>
            <a:r>
              <a:rPr lang="en-US" sz="18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-1 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at 8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TeV</a:t>
            </a: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1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                                                  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1411" y="2729062"/>
            <a:ext cx="8236725" cy="112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80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472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las.web.cern.ch/Atlas/GROUPS/DATAPREPARATION/PublicPlots/2017/DataSummary/figs/intlumivsy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9" y="760413"/>
            <a:ext cx="4026866" cy="28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LHC luminosity over the years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00856"/>
            <a:ext cx="4754204" cy="422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ATLAS as a detector is optimised for “high 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pT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” physics – Higgs and BSM searches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In early years of LHC luminosity was not as high, could afford 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dimuon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 triggers with low thresholds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Many 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quarkonium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-related measurements made, including some rather unexpected “first observations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In Run 2 many successful low-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pT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 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dimuon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 triggers are heavily </a:t>
            </a:r>
            <a:r>
              <a:rPr lang="en-GB" sz="1800" b="1" kern="0" dirty="0" err="1">
                <a:solidFill>
                  <a:srgbClr val="8B050C"/>
                </a:solidFill>
                <a:latin typeface="Calibri" panose="020F0502020204030204" pitchFamily="34" charset="0"/>
              </a:rPr>
              <a:t>prescaled</a:t>
            </a: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, and muon trigger thresholds creep higher and higher</a:t>
            </a: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endParaRPr lang="en-GB" sz="1800" b="1" kern="0" dirty="0">
              <a:solidFill>
                <a:srgbClr val="8B050C"/>
              </a:solidFill>
              <a:latin typeface="Calibri" panose="020F0502020204030204" pitchFamily="34" charset="0"/>
            </a:endParaRPr>
          </a:p>
          <a:p>
            <a:pPr>
              <a:buClr>
                <a:srgbClr val="8B050C"/>
              </a:buClr>
              <a:buFont typeface="Wingdings" panose="05000000000000000000" pitchFamily="2" charset="2"/>
              <a:buChar char="q"/>
            </a:pPr>
            <a:r>
              <a:rPr lang="en-GB" sz="1800" b="1" kern="0" dirty="0">
                <a:solidFill>
                  <a:srgbClr val="8B050C"/>
                </a:solidFill>
                <a:latin typeface="Calibri" panose="020F0502020204030204" pitchFamily="34" charset="0"/>
              </a:rPr>
              <a:t>Need to be more and more creative and inventive to maintain interest in the area of heavy flavour physics </a:t>
            </a:r>
          </a:p>
        </p:txBody>
      </p:sp>
      <p:pic>
        <p:nvPicPr>
          <p:cNvPr id="1028" name="Picture 4" descr="https://atlas.web.cern.ch/Atlas/GROUPS/DATAPREPARATION/PublicPlots/2017/DataSummary/figs/mu_2015_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8" y="3829878"/>
            <a:ext cx="3717474" cy="26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7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                                                   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02675" y="217556"/>
            <a:ext cx="668598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9pPr>
          </a:lstStyle>
          <a:p>
            <a:r>
              <a:rPr lang="en-GB" sz="2400" b="0" kern="0" dirty="0">
                <a:latin typeface="Calibri" panose="020F0502020204030204" pitchFamily="34" charset="0"/>
              </a:rPr>
              <a:t>Backup:   Table of PYTHIA Options in bb study</a:t>
            </a:r>
          </a:p>
        </p:txBody>
      </p:sp>
      <p:pic>
        <p:nvPicPr>
          <p:cNvPr id="3" name="Picture 2" descr="tab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702"/>
            <a:ext cx="914400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5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Mass fits in lifetime windows</a:t>
            </a:r>
            <a:endParaRPr lang="en-US" b="1" dirty="0">
              <a:cs typeface="Myriad Pro Semi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10" y="1871735"/>
            <a:ext cx="2958208" cy="4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6-04-20 at 21.20.2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54" y="1083413"/>
            <a:ext cx="5824961" cy="68605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794864"/>
            <a:ext cx="9143999" cy="2965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Mass fits: double-Gaussian signal peaks on a smooth background:</a:t>
            </a:r>
          </a:p>
          <a:p>
            <a:pPr marL="0" indent="0">
              <a:buSzPct val="50000"/>
              <a:buNone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Fraction of narrow Gaussian f</a:t>
            </a:r>
            <a:r>
              <a:rPr lang="en-US" sz="1800" b="1" baseline="-25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12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shared between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ψ(2S) and X(3872)</a:t>
            </a:r>
          </a:p>
          <a:p>
            <a:pPr marL="0" indent="0">
              <a:buSzPct val="50000"/>
              <a:buNone/>
            </a:pP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Resolution parameters linked by 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Values of parameters  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f</a:t>
            </a:r>
            <a:r>
              <a:rPr lang="en-US" sz="1800" b="1" baseline="-25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12  </a:t>
            </a: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and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l-GR" sz="1800" b="1" dirty="0">
                <a:solidFill>
                  <a:srgbClr val="A40000"/>
                </a:solidFill>
                <a:latin typeface="Calibri"/>
                <a:cs typeface="Myriad Pro Semibold"/>
              </a:rPr>
              <a:t>κ</a:t>
            </a:r>
            <a:r>
              <a:rPr lang="en-GB" sz="1800" b="1" dirty="0">
                <a:solidFill>
                  <a:srgbClr val="A40000"/>
                </a:solidFill>
                <a:latin typeface="Calibri"/>
                <a:cs typeface="Myriad Pro Semibold"/>
              </a:rPr>
              <a:t> </a:t>
            </a: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determined from global fits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Verified with MC and varied during systematic studies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3" y="2370133"/>
            <a:ext cx="1046929" cy="2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4321060" y="4448745"/>
            <a:ext cx="2207945" cy="60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24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24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24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:  12-16 GeV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23660" y="6125666"/>
            <a:ext cx="2468880" cy="50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24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Pull distributions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1" y="3630172"/>
            <a:ext cx="3400648" cy="28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atlas.web.cern.ch/Atlas/GROUPS/PHYSICS/PAPERS/BPHY-2015-03/fig_0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81" y="3426280"/>
            <a:ext cx="3742819" cy="26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atlas.web.cern.ch/Atlas/GROUPS/PHYSICS/PAPERS/BPHY-2015-03/fig_03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81" y="730878"/>
            <a:ext cx="3742819" cy="26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Single lifetime fit - results</a:t>
            </a:r>
            <a:endParaRPr lang="en-US" b="1" dirty="0">
              <a:cs typeface="Myriad Pro Semibol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89197"/>
            <a:ext cx="6128657" cy="536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Assumption: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non-prompt ψ(2S) and X(3872)  are  produced            from the same mix of parent b-hadrons: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same lifetimes for ψ(2S) and X(3872) in each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bin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spectra of ψ(2S) and X(3872)  linked through kinematics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</a:t>
            </a:r>
            <a:endParaRPr lang="en-US" sz="1600" b="1" i="1" u="sng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Effective lifetimes</a:t>
            </a:r>
            <a:r>
              <a:rPr lang="en-US" sz="1600" b="1" i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</a:t>
            </a:r>
          </a:p>
          <a:p>
            <a:pPr marL="0" indent="0">
              <a:buSzPct val="50000"/>
              <a:buNone/>
            </a:pPr>
            <a:r>
              <a:rPr lang="en-US" sz="1600" b="1" i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i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for ψ(2S) independent of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for X(3872)  possibly slightly shorter in low 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p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bins</a:t>
            </a:r>
          </a:p>
          <a:p>
            <a:pPr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Kinematic template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obtained from simulations of various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b-hadron decays into ψ(2S) and X(3872)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takes into account mass difference  and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possible variation in mass of hadronic association</a:t>
            </a: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Non- prompt  X(3872) : ψ(2S) ratio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fit to kinematic template </a:t>
            </a: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700" b="1" dirty="0">
              <a:solidFill>
                <a:srgbClr val="3F3F3F"/>
              </a:solidFill>
              <a:latin typeface="Myriad Pro Semibold"/>
              <a:cs typeface="Myriad Pro Semibold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6706"/>
            <a:ext cx="8341860" cy="58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57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2" y="947263"/>
            <a:ext cx="8893631" cy="5518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Alternative lifetime model: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two-lifetime fit</a:t>
            </a: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non-prompt component  presented as a sum of short-lived and long-lived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two single-sided exponentials smeared with the same resolution function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f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SL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is a fraction of short-lived within non-prompt – supposedly from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c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decays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statistical power of data does not allow determination of two free lifetimes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the two lifetimes fixed, the fraction of short-lived contribution left  free in the fit</a:t>
            </a:r>
          </a:p>
          <a:p>
            <a:pPr marL="0" indent="0">
              <a:buSzPct val="50000"/>
              <a:buNone/>
            </a:pPr>
            <a:endParaRPr lang="en-US" sz="1600" i="1" u="sng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Fixing the two lifetimes</a:t>
            </a:r>
            <a:r>
              <a:rPr lang="en-US" sz="1600" b="1" i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</a:t>
            </a:r>
          </a:p>
          <a:p>
            <a:pPr marL="0" indent="0">
              <a:buSzPct val="50000"/>
              <a:buNone/>
            </a:pPr>
            <a:r>
              <a:rPr lang="en-US" sz="1600" i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600" b="1" i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-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effective pseudo-proper lifetime depends on 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parent’s lifetime and decay kinematics</a:t>
            </a:r>
          </a:p>
          <a:p>
            <a:pPr marL="0" indent="0">
              <a:buSzPct val="50000"/>
              <a:buNone/>
            </a:pPr>
            <a:r>
              <a:rPr lang="en-US" sz="1600" b="1" i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τ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LL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determined from fits to ψ(2S), allowing for some SL contribution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</a:t>
            </a:r>
            <a:r>
              <a:rPr lang="en-US" sz="1600" b="1" i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τ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SL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obtained from simulation, varying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600" b="1" baseline="-25000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c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decay mode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	(low mass association gives shorter effective lifetime)</a:t>
            </a:r>
          </a:p>
          <a:p>
            <a:pPr marL="0" indent="0">
              <a:buSzPct val="50000"/>
              <a:buNone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	-  both varied within limits shown during systematic studies</a:t>
            </a:r>
          </a:p>
          <a:p>
            <a:pPr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marL="0" indent="0">
              <a:buSzPct val="50000"/>
              <a:buNone/>
            </a:pPr>
            <a:r>
              <a:rPr lang="en-US" sz="1600" b="1" i="1" u="sng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Two-lifetime fit results quoted from now on, unless stated otherwise</a:t>
            </a:r>
          </a:p>
          <a:p>
            <a:pPr lvl="1">
              <a:buSzPct val="50000"/>
              <a:buFont typeface="Wingdings" charset="2"/>
              <a:buChar char="u"/>
            </a:pPr>
            <a:endParaRPr lang="en-US" sz="1700" b="1" dirty="0">
              <a:solidFill>
                <a:srgbClr val="3F3F3F"/>
              </a:solidFill>
              <a:latin typeface="Myriad Pro Semibold"/>
              <a:cs typeface="Myriad Pro Semi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Two-lifetime fits</a:t>
            </a:r>
            <a:endParaRPr lang="en-US" b="1" dirty="0">
              <a:cs typeface="Myriad Pro Semibold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0" y="1342481"/>
            <a:ext cx="4115752" cy="4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46916" y="3374417"/>
            <a:ext cx="27970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50000"/>
            </a:pP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τ(B</a:t>
            </a:r>
            <a:r>
              <a:rPr lang="en-US" sz="17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±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) = 1.638 ± 0.004 </a:t>
            </a:r>
            <a:r>
              <a:rPr lang="en-US" sz="17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ps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>
              <a:buSzPct val="50000"/>
            </a:pP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τ(B</a:t>
            </a:r>
            <a:r>
              <a:rPr lang="en-US" sz="17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0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)  = 1.525 ± 0.009 </a:t>
            </a:r>
            <a:r>
              <a:rPr lang="en-US" sz="17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ps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>
              <a:buSzPct val="50000"/>
            </a:pP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τ(B</a:t>
            </a:r>
            <a:r>
              <a:rPr lang="en-US" sz="1700" b="1" baseline="-25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s</a:t>
            </a:r>
            <a:r>
              <a:rPr lang="en-US" sz="17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0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) = 1.465 ± 0.031 </a:t>
            </a:r>
            <a:r>
              <a:rPr lang="en-US" sz="17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ps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  <a:p>
            <a:pPr>
              <a:buSzPct val="50000"/>
            </a:pP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τ(</a:t>
            </a:r>
            <a:r>
              <a:rPr lang="en-US" sz="17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Λ</a:t>
            </a:r>
            <a:r>
              <a:rPr lang="en-US" sz="1700" b="1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)  = 1.451 ± 0.013 </a:t>
            </a:r>
            <a:r>
              <a:rPr lang="en-US" sz="17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ps</a:t>
            </a:r>
            <a:endParaRPr lang="en-US" sz="17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τ</a:t>
            </a:r>
            <a:r>
              <a:rPr lang="en-US" sz="1700" b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LL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  = 1.45 ± 0.05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ps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τ(</a:t>
            </a:r>
            <a:r>
              <a:rPr lang="en-US" sz="17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</a:t>
            </a:r>
            <a:r>
              <a:rPr lang="en-US" sz="1700" b="1" baseline="-25000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c</a:t>
            </a:r>
            <a:r>
              <a:rPr lang="en-US" sz="17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) 0.507 +/-0.009 </a:t>
            </a:r>
            <a:r>
              <a:rPr lang="en-US" sz="17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ps</a:t>
            </a:r>
            <a:endParaRPr lang="en-US" sz="17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	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τ</a:t>
            </a:r>
            <a:r>
              <a:rPr lang="en-US" sz="1700" b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SL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  = 0.40 ± 0.05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Myriad Pro Semibold"/>
              </a:rPr>
              <a:t>ps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87243" y="4693558"/>
            <a:ext cx="2111829" cy="322337"/>
          </a:xfrm>
          <a:prstGeom prst="rect">
            <a:avLst/>
          </a:prstGeom>
          <a:noFill/>
          <a:ln w="28575" cap="flat" cmpd="sng" algn="ctr">
            <a:solidFill>
              <a:srgbClr val="A4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MS PGothic" pitchFamily="3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65743" y="5727554"/>
            <a:ext cx="2111829" cy="322337"/>
          </a:xfrm>
          <a:prstGeom prst="rect">
            <a:avLst/>
          </a:prstGeom>
          <a:noFill/>
          <a:ln w="28575" cap="flat" cmpd="sng" algn="ctr">
            <a:solidFill>
              <a:srgbClr val="A4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MS PGothic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86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                                                     </a:t>
            </a:r>
          </a:p>
        </p:txBody>
      </p:sp>
      <p:pic>
        <p:nvPicPr>
          <p:cNvPr id="3074" name="Picture 2" descr="https://atlas.web.cern.ch/Atlas/GROUPS/PHYSICS/PAPERS/BPHY-2015-03/tab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004"/>
            <a:ext cx="9079311" cy="45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02675" y="217556"/>
            <a:ext cx="668598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9pPr>
          </a:lstStyle>
          <a:p>
            <a:r>
              <a:rPr lang="en-GB" sz="2400" b="0" kern="0" dirty="0">
                <a:latin typeface="Calibri" panose="020F0502020204030204" pitchFamily="34" charset="0"/>
              </a:rPr>
              <a:t>Backup:   Table of results for </a:t>
            </a:r>
            <a:r>
              <a:rPr lang="el-GR" sz="2400" b="0" kern="0" dirty="0">
                <a:latin typeface="Calibri" panose="020F0502020204030204" pitchFamily="34" charset="0"/>
              </a:rPr>
              <a:t>ψ</a:t>
            </a:r>
            <a:r>
              <a:rPr lang="en-GB" sz="2400" b="0" kern="0" dirty="0">
                <a:latin typeface="Calibri" panose="020F0502020204030204" pitchFamily="34" charset="0"/>
              </a:rPr>
              <a:t>(2S) and X(3872)</a:t>
            </a:r>
          </a:p>
        </p:txBody>
      </p:sp>
    </p:spTree>
    <p:extLst>
      <p:ext uri="{BB962C8B-B14F-4D97-AF65-F5344CB8AC3E}">
        <p14:creationId xmlns:p14="http://schemas.microsoft.com/office/powerpoint/2010/main" val="1713773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1"/>
            <a:ext cx="2330291" cy="1045478"/>
          </a:xfrm>
        </p:spPr>
        <p:txBody>
          <a:bodyPr/>
          <a:lstStyle/>
          <a:p>
            <a:r>
              <a:rPr lang="el-GR" b="1" i="1" dirty="0">
                <a:latin typeface="Times New Roman"/>
                <a:cs typeface="Times New Roman"/>
              </a:rPr>
              <a:t>τ</a:t>
            </a:r>
            <a:r>
              <a:rPr lang="en-GB" b="1" i="1" baseline="-25000" dirty="0" err="1">
                <a:latin typeface="Times New Roman"/>
                <a:cs typeface="Times New Roman"/>
              </a:rPr>
              <a:t>eff</a:t>
            </a:r>
            <a:r>
              <a:rPr lang="en-GB" b="1" i="1" dirty="0">
                <a:latin typeface="Times New Roman"/>
                <a:cs typeface="Times New Roman"/>
              </a:rPr>
              <a:t> = </a:t>
            </a:r>
            <a:r>
              <a:rPr lang="en-GB" b="1" i="1" dirty="0" err="1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lang="en-GB" b="1" i="1" baseline="-25000" dirty="0" err="1">
                <a:solidFill>
                  <a:srgbClr val="660066"/>
                </a:solidFill>
                <a:latin typeface="Times New Roman"/>
                <a:cs typeface="Times New Roman"/>
              </a:rPr>
              <a:t>xy</a:t>
            </a:r>
            <a:r>
              <a:rPr lang="en-GB" b="1" i="1" dirty="0">
                <a:latin typeface="Times New Roman"/>
                <a:cs typeface="Times New Roman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Times New Roman"/>
                <a:cs typeface="Times New Roman"/>
              </a:rPr>
              <a:t>m(</a:t>
            </a:r>
            <a:r>
              <a:rPr lang="el-GR" b="1" i="1" dirty="0">
                <a:solidFill>
                  <a:srgbClr val="FF0000"/>
                </a:solidFill>
                <a:latin typeface="Times New Roman"/>
                <a:cs typeface="Times New Roman"/>
              </a:rPr>
              <a:t>μμ</a:t>
            </a:r>
            <a:r>
              <a:rPr lang="el-GR" b="1" i="1" dirty="0">
                <a:latin typeface="Times New Roman"/>
                <a:cs typeface="Times New Roman"/>
              </a:rPr>
              <a:t>)</a:t>
            </a:r>
            <a:endParaRPr lang="en-GB" b="1" i="1" dirty="0">
              <a:latin typeface="Times New Roman"/>
              <a:cs typeface="Times New Roman"/>
            </a:endParaRPr>
          </a:p>
          <a:p>
            <a:r>
              <a:rPr lang="en-US" b="1" i="1" dirty="0">
                <a:latin typeface="Times New Roman"/>
                <a:cs typeface="Times New Roman"/>
              </a:rPr>
              <a:t>           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b="1" i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b="1" i="1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l-GR" b="1" i="1" dirty="0">
                <a:solidFill>
                  <a:srgbClr val="0000FF"/>
                </a:solidFill>
                <a:latin typeface="Times New Roman"/>
                <a:cs typeface="Times New Roman"/>
              </a:rPr>
              <a:t>μμ</a:t>
            </a:r>
            <a:r>
              <a:rPr lang="en-GB" b="1" i="1" dirty="0">
                <a:latin typeface="Times New Roman"/>
                <a:cs typeface="Times New Roman"/>
              </a:rPr>
              <a:t>)</a:t>
            </a:r>
            <a:endParaRPr lang="en-US" b="1" i="1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489113" y="1583850"/>
            <a:ext cx="136999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8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ATLAS detector at LHC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11"/>
            <a:ext cx="9144000" cy="58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8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Muon</a:t>
            </a:r>
            <a:r>
              <a:rPr lang="en-GB" dirty="0"/>
              <a:t> and </a:t>
            </a:r>
            <a:r>
              <a:rPr lang="en-GB" dirty="0" err="1"/>
              <a:t>dimuon</a:t>
            </a:r>
            <a:r>
              <a:rPr lang="en-GB" dirty="0"/>
              <a:t> triggers in ATLAS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412" y="6138582"/>
            <a:ext cx="569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B050C"/>
                </a:solidFill>
                <a:latin typeface="Century Gothic" panose="020B0502020202020204" pitchFamily="34" charset="0"/>
                <a:cs typeface="Century Gothic" charset="0"/>
              </a:rPr>
              <a:t>History of 20</a:t>
            </a:r>
            <a:r>
              <a:rPr lang="en-GB" b="1" baseline="30000" dirty="0">
                <a:solidFill>
                  <a:srgbClr val="8B050C"/>
                </a:solidFill>
                <a:latin typeface="Century Gothic" panose="020B0502020202020204" pitchFamily="34" charset="0"/>
                <a:cs typeface="Century Gothic" charset="0"/>
              </a:rPr>
              <a:t>th</a:t>
            </a:r>
            <a:r>
              <a:rPr lang="en-GB" b="1" dirty="0">
                <a:solidFill>
                  <a:srgbClr val="8B050C"/>
                </a:solidFill>
                <a:latin typeface="Century Gothic" panose="020B0502020202020204" pitchFamily="34" charset="0"/>
                <a:cs typeface="Century Gothic" charset="0"/>
              </a:rPr>
              <a:t> century particle physics in one plot</a:t>
            </a:r>
            <a:endParaRPr lang="en-GB" dirty="0"/>
          </a:p>
        </p:txBody>
      </p:sp>
      <p:pic>
        <p:nvPicPr>
          <p:cNvPr id="3" name="Picture 2" descr="DiMu_mas_diff_Trigg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" y="760413"/>
            <a:ext cx="7537457" cy="54163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573828"/>
            <a:ext cx="4709160" cy="186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Muon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 trigger for these analyses: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2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muons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, p</a:t>
            </a:r>
            <a:r>
              <a:rPr lang="en-US" sz="1600" b="1" baseline="-25000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T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 &gt; 4 GeV, |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η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 &lt; 2.5</a:t>
            </a:r>
          </a:p>
        </p:txBody>
      </p:sp>
    </p:spTree>
    <p:extLst>
      <p:ext uri="{BB962C8B-B14F-4D97-AF65-F5344CB8AC3E}">
        <p14:creationId xmlns:p14="http://schemas.microsoft.com/office/powerpoint/2010/main" val="305130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production at the LHC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33" y="1066800"/>
            <a:ext cx="8641846" cy="5468938"/>
          </a:xfrm>
        </p:spPr>
        <p:txBody>
          <a:bodyPr/>
          <a:lstStyle/>
          <a:p>
            <a:r>
              <a:rPr lang="en-US" dirty="0" err="1"/>
              <a:t>Flavour</a:t>
            </a:r>
            <a:r>
              <a:rPr lang="en-US" dirty="0"/>
              <a:t> creation            Gluon splitting          </a:t>
            </a:r>
            <a:r>
              <a:rPr lang="en-US" dirty="0" err="1"/>
              <a:t>Flavour</a:t>
            </a:r>
            <a:r>
              <a:rPr lang="en-US" dirty="0"/>
              <a:t> Excitation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</a:t>
            </a:r>
            <a:r>
              <a:rPr lang="en-GB" dirty="0"/>
              <a:t>Need to tag both b’s without losses when </a:t>
            </a:r>
            <a:r>
              <a:rPr lang="en-GB" dirty="0" err="1"/>
              <a:t>colinear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77612"/>
            <a:ext cx="2425700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14" y="1758001"/>
            <a:ext cx="24638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179" y="1758001"/>
            <a:ext cx="2438400" cy="107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2732" y="3099330"/>
            <a:ext cx="333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</a:t>
            </a:r>
            <a:r>
              <a:rPr lang="el-GR" dirty="0"/>
              <a:t>Δφ, </a:t>
            </a:r>
            <a:r>
              <a:rPr lang="en-GB" dirty="0"/>
              <a:t>back-2-back </a:t>
            </a:r>
            <a:r>
              <a:rPr lang="en-GB" dirty="0" err="1"/>
              <a:t>pT</a:t>
            </a:r>
            <a:r>
              <a:rPr lang="en-GB" dirty="0"/>
              <a:t> balance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2191" y="3099330"/>
            <a:ext cx="188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</a:t>
            </a:r>
            <a:r>
              <a:rPr lang="el-GR" dirty="0"/>
              <a:t>Δφ, </a:t>
            </a:r>
            <a:r>
              <a:rPr lang="en-GB" dirty="0" err="1"/>
              <a:t>colinear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12080" y="3099330"/>
            <a:ext cx="20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</a:t>
            </a:r>
            <a:r>
              <a:rPr lang="el-GR"/>
              <a:t>Δη, </a:t>
            </a:r>
            <a:r>
              <a:rPr lang="en-GB" dirty="0"/>
              <a:t>broad </a:t>
            </a:r>
            <a:r>
              <a:rPr lang="el-GR" dirty="0"/>
              <a:t>Δφ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862" y="5870083"/>
            <a:ext cx="7972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Unlike methods using b-jets, J/</a:t>
            </a:r>
            <a:r>
              <a:rPr lang="el-GR" sz="2000" b="1" dirty="0"/>
              <a:t>ψ+μ</a:t>
            </a:r>
            <a:r>
              <a:rPr lang="en-GB" sz="2000" b="1" dirty="0"/>
              <a:t> works for large and small separations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1168"/>
            <a:ext cx="9144000" cy="861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1278" y="760413"/>
            <a:ext cx="589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Needed for </a:t>
            </a:r>
            <a:r>
              <a:rPr lang="en-GB" sz="2400" b="1" dirty="0" err="1">
                <a:solidFill>
                  <a:srgbClr val="0000FF"/>
                </a:solidFill>
              </a:rPr>
              <a:t>H</a:t>
            </a:r>
            <a:r>
              <a:rPr lang="en-GB" sz="2400" b="1" dirty="0" err="1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2400" b="1" dirty="0" err="1">
                <a:solidFill>
                  <a:srgbClr val="0000FF"/>
                </a:solidFill>
              </a:rPr>
              <a:t>bb</a:t>
            </a:r>
            <a:r>
              <a:rPr lang="en-GB" sz="2400" b="1" dirty="0">
                <a:solidFill>
                  <a:srgbClr val="0000FF"/>
                </a:solidFill>
              </a:rPr>
              <a:t> and new physics searches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bb Event selection &amp; analysis</a:t>
            </a:r>
            <a:endParaRPr lang="en-US" b="1" dirty="0">
              <a:cs typeface="Myriad Pro Semibol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08" y="756762"/>
            <a:ext cx="9104492" cy="204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4952" y="1190717"/>
            <a:ext cx="4585444" cy="135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Additional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muons</a:t>
            </a:r>
            <a:endParaRPr lang="en-US" sz="18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η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 &lt; 2.5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‘Fakes’ mainly J/</a:t>
            </a:r>
            <a:r>
              <a:rPr lang="el-GR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ψ</a:t>
            </a:r>
            <a:r>
              <a:rPr lang="en-GB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+K, control with BDT trained on Monte Carlo</a:t>
            </a: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>
              <a:buSzPct val="50000"/>
              <a:buFont typeface="Wingdings" charset="2"/>
              <a:buChar char="u"/>
            </a:pPr>
            <a:endParaRPr lang="en-US" sz="7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08" y="1178688"/>
            <a:ext cx="5001122" cy="120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J/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ψ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muons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: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η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| &lt; 2.3</a:t>
            </a:r>
          </a:p>
          <a:p>
            <a:pPr lvl="1">
              <a:buSzPct val="50000"/>
              <a:buFont typeface="Wingdings" charset="2"/>
              <a:buChar char="u"/>
            </a:pP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2.6 &lt; m(</a:t>
            </a:r>
            <a:r>
              <a:rPr lang="el-GR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μμ</a:t>
            </a:r>
            <a:r>
              <a:rPr lang="en-US" sz="1600" b="1" dirty="0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) &lt; 3.5 </a:t>
            </a:r>
            <a:r>
              <a:rPr lang="en-US" sz="1600" b="1" dirty="0" err="1">
                <a:solidFill>
                  <a:srgbClr val="3F3F3F"/>
                </a:solidFill>
                <a:latin typeface="Calibri" panose="020F0502020204030204" pitchFamily="34" charset="0"/>
                <a:cs typeface="Myriad Pro Semibold"/>
              </a:rPr>
              <a:t>GeV</a:t>
            </a: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94" y="2154204"/>
            <a:ext cx="273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50000"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Myriad Pro Semibold"/>
              </a:rPr>
              <a:t>1.9 M J/ψ candidates</a:t>
            </a:r>
          </a:p>
          <a:p>
            <a:pPr>
              <a:buSzPct val="50000"/>
            </a:pPr>
            <a:endParaRPr lang="en-US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5287124"/>
            <a:ext cx="6588737" cy="186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5895" y="3006335"/>
            <a:ext cx="5001122" cy="75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Use pseudo proper lifetime of J/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ψ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to separate prompt/non prompt J/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ψ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&amp; background, in mass/lifetime fit</a:t>
            </a: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327594"/>
            <a:ext cx="4849399" cy="100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Use 3</a:t>
            </a:r>
            <a:r>
              <a:rPr lang="en-US" sz="1800" b="1" baseline="30000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rd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muon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impact parameter and BDT to templates from MC to extract signal/prompt/fake contributions</a:t>
            </a: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</p:txBody>
      </p:sp>
      <p:pic>
        <p:nvPicPr>
          <p:cNvPr id="8" name="Picture 7" descr="fig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" y="3716584"/>
            <a:ext cx="4363897" cy="1675325"/>
          </a:xfrm>
          <a:prstGeom prst="rect">
            <a:avLst/>
          </a:prstGeom>
        </p:spPr>
      </p:pic>
      <p:pic>
        <p:nvPicPr>
          <p:cNvPr id="9" name="Picture 8" descr="fig_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92" y="4748809"/>
            <a:ext cx="4604208" cy="1771213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897411" y="2671106"/>
            <a:ext cx="2330291" cy="1045478"/>
          </a:xfrm>
        </p:spPr>
        <p:txBody>
          <a:bodyPr/>
          <a:lstStyle/>
          <a:p>
            <a:r>
              <a:rPr lang="el-GR" b="1" i="1" dirty="0">
                <a:latin typeface="Times New Roman"/>
                <a:cs typeface="Times New Roman"/>
              </a:rPr>
              <a:t>τ</a:t>
            </a:r>
            <a:r>
              <a:rPr lang="en-GB" b="1" i="1" baseline="-25000" dirty="0" err="1">
                <a:latin typeface="Times New Roman"/>
                <a:cs typeface="Times New Roman"/>
              </a:rPr>
              <a:t>eff</a:t>
            </a:r>
            <a:r>
              <a:rPr lang="en-GB" b="1" i="1" dirty="0">
                <a:latin typeface="Times New Roman"/>
                <a:cs typeface="Times New Roman"/>
              </a:rPr>
              <a:t> = </a:t>
            </a:r>
            <a:r>
              <a:rPr lang="en-GB" b="1" i="1" dirty="0" err="1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lang="en-GB" b="1" i="1" baseline="-25000" dirty="0" err="1">
                <a:solidFill>
                  <a:srgbClr val="660066"/>
                </a:solidFill>
                <a:latin typeface="Times New Roman"/>
                <a:cs typeface="Times New Roman"/>
              </a:rPr>
              <a:t>xy</a:t>
            </a:r>
            <a:r>
              <a:rPr lang="en-GB" b="1" i="1" dirty="0">
                <a:latin typeface="Times New Roman"/>
                <a:cs typeface="Times New Roman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Times New Roman"/>
                <a:cs typeface="Times New Roman"/>
              </a:rPr>
              <a:t>m(</a:t>
            </a:r>
            <a:r>
              <a:rPr lang="el-GR" b="1" i="1" dirty="0">
                <a:solidFill>
                  <a:srgbClr val="FF0000"/>
                </a:solidFill>
                <a:latin typeface="Times New Roman"/>
                <a:cs typeface="Times New Roman"/>
              </a:rPr>
              <a:t>μμ</a:t>
            </a:r>
            <a:r>
              <a:rPr lang="el-GR" b="1" i="1" dirty="0">
                <a:latin typeface="Times New Roman"/>
                <a:cs typeface="Times New Roman"/>
              </a:rPr>
              <a:t>)</a:t>
            </a:r>
            <a:endParaRPr lang="en-GB" b="1" i="1" dirty="0">
              <a:latin typeface="Times New Roman"/>
              <a:cs typeface="Times New Roman"/>
            </a:endParaRPr>
          </a:p>
          <a:p>
            <a:r>
              <a:rPr lang="en-US" b="1" i="1" dirty="0">
                <a:latin typeface="Times New Roman"/>
                <a:cs typeface="Times New Roman"/>
              </a:rPr>
              <a:t>           c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b="1" i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b="1" i="1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l-GR" b="1" i="1" dirty="0">
                <a:solidFill>
                  <a:srgbClr val="0000FF"/>
                </a:solidFill>
                <a:latin typeface="Times New Roman"/>
                <a:cs typeface="Times New Roman"/>
              </a:rPr>
              <a:t>μμ</a:t>
            </a:r>
            <a:r>
              <a:rPr lang="en-GB" b="1" i="1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624524" y="3188155"/>
            <a:ext cx="136999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728762" y="4182706"/>
            <a:ext cx="136999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983371" y="4058020"/>
            <a:ext cx="101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400" b="1" i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μμ</a:t>
            </a:r>
            <a:r>
              <a:rPr lang="en-GB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728762" y="3923670"/>
            <a:ext cx="28717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223770" y="3923670"/>
            <a:ext cx="28717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003835" y="3813374"/>
            <a:ext cx="2245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lang="en-GB" sz="2400" b="1" i="1" baseline="-25000" dirty="0" err="1">
                <a:solidFill>
                  <a:srgbClr val="660066"/>
                </a:solidFill>
                <a:latin typeface="Times New Roman"/>
                <a:cs typeface="Times New Roman"/>
              </a:rPr>
              <a:t>xy</a:t>
            </a:r>
            <a:r>
              <a:rPr lang="en-GB" sz="2400" b="1" i="1" dirty="0">
                <a:latin typeface="Times New Roman"/>
                <a:cs typeface="Times New Roman"/>
              </a:rPr>
              <a:t> = L . 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400" b="1" i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μμ</a:t>
            </a:r>
            <a:r>
              <a:rPr lang="en-GB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b="1" i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1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3040" y="-49658"/>
            <a:ext cx="6195060" cy="844522"/>
          </a:xfrm>
        </p:spPr>
        <p:txBody>
          <a:bodyPr>
            <a:normAutofit/>
          </a:bodyPr>
          <a:lstStyle/>
          <a:p>
            <a:r>
              <a:rPr lang="en-US" dirty="0">
                <a:cs typeface="Myriad Pro Semibold"/>
              </a:rPr>
              <a:t>Backgrounds and Corrections</a:t>
            </a:r>
            <a:endParaRPr lang="en-US" b="1" dirty="0">
              <a:cs typeface="Myriad Pro Semibol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08" y="756762"/>
            <a:ext cx="9104492" cy="204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The mean number of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pp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interactions pre crossing (pileup) at 8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TeV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was 20.7</a:t>
            </a:r>
          </a:p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5287124"/>
            <a:ext cx="6588737" cy="186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ct val="50000"/>
              <a:buNone/>
            </a:pPr>
            <a:endParaRPr lang="en-US" sz="1600" b="1" dirty="0">
              <a:solidFill>
                <a:srgbClr val="A40000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5895" y="3132513"/>
            <a:ext cx="5001122" cy="8849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They are spread along the z axis, so fit </a:t>
            </a:r>
            <a:r>
              <a:rPr lang="el-GR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Δ</a:t>
            </a:r>
            <a:r>
              <a:rPr lang="en-GB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z between the third and either of J/</a:t>
            </a:r>
            <a:r>
              <a:rPr lang="en-US" sz="16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ψ</a:t>
            </a:r>
            <a:r>
              <a:rPr lang="en-US" sz="16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muons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 to control pile-up background and for control sample for BDT 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etc</a:t>
            </a:r>
            <a:endParaRPr lang="en-US" sz="18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2529" y="4529347"/>
            <a:ext cx="5470296" cy="182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50000"/>
              <a:buNone/>
            </a:pP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Irreducible backgrounds:</a:t>
            </a:r>
          </a:p>
          <a:p>
            <a:pPr marL="0" indent="0">
              <a:buSzPct val="50000"/>
              <a:buNone/>
            </a:pP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Bc</a:t>
            </a:r>
            <a:r>
              <a:rPr lang="en-US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/</a:t>
            </a:r>
            <a:r>
              <a:rPr lang="en-US" sz="1800" b="1" dirty="0" err="1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</a:rPr>
              <a:t>Bs</a:t>
            </a:r>
            <a:r>
              <a:rPr lang="en-US" sz="1800" b="1" dirty="0" err="1">
                <a:solidFill>
                  <a:srgbClr val="A4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b="1" dirty="0" err="1">
                <a:solidFill>
                  <a:srgbClr val="A40000"/>
                </a:solidFill>
                <a:latin typeface="Calibri"/>
                <a:ea typeface="Wingdings"/>
                <a:cs typeface="Wingdings"/>
                <a:sym typeface="Wingdings"/>
              </a:rPr>
              <a:t>J</a:t>
            </a:r>
            <a:r>
              <a:rPr lang="en-US" sz="1800" b="1" dirty="0">
                <a:solidFill>
                  <a:srgbClr val="A40000"/>
                </a:solidFill>
                <a:latin typeface="Calibri"/>
                <a:ea typeface="Wingdings"/>
                <a:cs typeface="Wingdings"/>
                <a:sym typeface="Wingdings"/>
              </a:rPr>
              <a:t>/</a:t>
            </a:r>
            <a:r>
              <a:rPr lang="el-GR" sz="1800" b="1" dirty="0">
                <a:solidFill>
                  <a:srgbClr val="A40000"/>
                </a:solidFill>
                <a:latin typeface="Calibri"/>
                <a:ea typeface="Wingdings"/>
                <a:cs typeface="Wingdings"/>
                <a:sym typeface="Wingdings"/>
              </a:rPr>
              <a:t>ψ+μ</a:t>
            </a:r>
            <a:r>
              <a:rPr lang="el-GR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  <a:sym typeface="Wingdings"/>
              </a:rPr>
              <a:t>+</a:t>
            </a:r>
            <a:r>
              <a:rPr lang="en-GB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  <a:sym typeface="Wingdings"/>
              </a:rPr>
              <a:t>X        </a:t>
            </a: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(control with 4</a:t>
            </a:r>
            <a:r>
              <a:rPr lang="el-GR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μ</a:t>
            </a: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 sample &amp; MC)</a:t>
            </a:r>
          </a:p>
          <a:p>
            <a:pPr marL="0" indent="0">
              <a:buSzPct val="50000"/>
              <a:buNone/>
            </a:pPr>
            <a:r>
              <a:rPr lang="en-GB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  <a:sym typeface="Wingdings"/>
              </a:rPr>
              <a:t>Punch through            </a:t>
            </a: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(control with fake </a:t>
            </a:r>
            <a:r>
              <a:rPr lang="el-GR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μ</a:t>
            </a: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 sample &amp; MC)</a:t>
            </a:r>
          </a:p>
          <a:p>
            <a:pPr marL="0" indent="0">
              <a:buSzPct val="50000"/>
              <a:buNone/>
            </a:pPr>
            <a:r>
              <a:rPr lang="en-GB" sz="1800" b="1" dirty="0">
                <a:solidFill>
                  <a:srgbClr val="A40000"/>
                </a:solidFill>
                <a:latin typeface="Calibri"/>
                <a:ea typeface="Wingdings"/>
                <a:cs typeface="Wingdings"/>
                <a:sym typeface="Wingdings"/>
              </a:rPr>
              <a:t>B+D</a:t>
            </a:r>
            <a:r>
              <a:rPr lang="en-US" sz="1800" b="1" dirty="0">
                <a:solidFill>
                  <a:srgbClr val="A4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b="1" dirty="0">
                <a:solidFill>
                  <a:srgbClr val="A40000"/>
                </a:solidFill>
                <a:latin typeface="Calibri"/>
                <a:ea typeface="Wingdings"/>
                <a:cs typeface="Wingdings"/>
                <a:sym typeface="Wingdings"/>
              </a:rPr>
              <a:t>J/</a:t>
            </a:r>
            <a:r>
              <a:rPr lang="el-GR" sz="1800" b="1" dirty="0">
                <a:solidFill>
                  <a:srgbClr val="A40000"/>
                </a:solidFill>
                <a:latin typeface="Calibri"/>
                <a:ea typeface="Wingdings"/>
                <a:cs typeface="Wingdings"/>
                <a:sym typeface="Wingdings"/>
              </a:rPr>
              <a:t>ψ+μ</a:t>
            </a:r>
            <a:r>
              <a:rPr lang="el-GR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  <a:sym typeface="Wingdings"/>
              </a:rPr>
              <a:t>+</a:t>
            </a:r>
            <a:r>
              <a:rPr lang="en-GB" sz="1800" b="1" dirty="0">
                <a:solidFill>
                  <a:srgbClr val="A40000"/>
                </a:solidFill>
                <a:latin typeface="Calibri" panose="020F0502020204030204" pitchFamily="34" charset="0"/>
                <a:cs typeface="Myriad Pro Semibold"/>
                <a:sym typeface="Wingdings"/>
              </a:rPr>
              <a:t>X           </a:t>
            </a: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(MC)</a:t>
            </a:r>
          </a:p>
          <a:p>
            <a:pPr marL="0" indent="0">
              <a:buSzPct val="50000"/>
              <a:buNone/>
            </a:pP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Standard efficiency correction maps from tag and probe and MC to scale between energies</a:t>
            </a:r>
          </a:p>
          <a:p>
            <a:pPr marL="0" indent="0">
              <a:buSzPct val="50000"/>
              <a:buNone/>
            </a:pP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Additional (small) corrections for overlapping </a:t>
            </a:r>
            <a:r>
              <a:rPr lang="en-GB" sz="1800" b="1" dirty="0" err="1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muon</a:t>
            </a:r>
            <a:r>
              <a:rPr lang="en-GB" sz="1800" b="1" dirty="0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 </a:t>
            </a:r>
            <a:r>
              <a:rPr lang="en-GB" sz="1800" b="1" dirty="0" err="1">
                <a:solidFill>
                  <a:schemeClr val="accent4"/>
                </a:solidFill>
                <a:latin typeface="Calibri"/>
                <a:ea typeface="Wingdings"/>
                <a:cs typeface="Wingdings"/>
                <a:sym typeface="Wingdings"/>
              </a:rPr>
              <a:t>RoIs</a:t>
            </a:r>
            <a:endParaRPr lang="en-GB" sz="1800" b="1" dirty="0">
              <a:solidFill>
                <a:schemeClr val="accent4"/>
              </a:solidFill>
              <a:latin typeface="Calibri"/>
              <a:ea typeface="Wingdings"/>
              <a:cs typeface="Wingdings"/>
              <a:sym typeface="Wingdings"/>
            </a:endParaRPr>
          </a:p>
          <a:p>
            <a:pPr marL="0" indent="0">
              <a:buSzPct val="50000"/>
              <a:buNone/>
            </a:pPr>
            <a:endParaRPr lang="en-US" sz="1600" b="1" dirty="0">
              <a:solidFill>
                <a:schemeClr val="accent4"/>
              </a:solidFill>
              <a:latin typeface="Calibri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  <a:p>
            <a:pPr lvl="1">
              <a:buSzPct val="50000"/>
              <a:buFont typeface="Wingdings" charset="2"/>
              <a:buChar char="u"/>
            </a:pPr>
            <a:endParaRPr lang="en-US" sz="1600" b="1" dirty="0">
              <a:solidFill>
                <a:srgbClr val="3F3F3F"/>
              </a:solidFill>
              <a:latin typeface="Calibri" panose="020F0502020204030204" pitchFamily="34" charset="0"/>
              <a:cs typeface="Myriad Pro Semi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2" y="1206597"/>
            <a:ext cx="5283663" cy="1925916"/>
          </a:xfrm>
          <a:prstGeom prst="rect">
            <a:avLst/>
          </a:prstGeom>
        </p:spPr>
      </p:pic>
      <p:pic>
        <p:nvPicPr>
          <p:cNvPr id="12" name="Picture 11" descr="fig_0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94" y="2086227"/>
            <a:ext cx="2942705" cy="2124874"/>
          </a:xfrm>
          <a:prstGeom prst="rect">
            <a:avLst/>
          </a:prstGeom>
        </p:spPr>
      </p:pic>
      <p:pic>
        <p:nvPicPr>
          <p:cNvPr id="13" name="Picture 12" descr="fig_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25" y="4348808"/>
            <a:ext cx="3458033" cy="21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06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1" y="828344"/>
            <a:ext cx="2606446" cy="2591675"/>
          </a:xfrm>
          <a:prstGeom prst="rect">
            <a:avLst/>
          </a:prstGeom>
        </p:spPr>
      </p:pic>
      <p:pic>
        <p:nvPicPr>
          <p:cNvPr id="5" name="Picture 4" descr="fig_0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7" y="904783"/>
            <a:ext cx="2529572" cy="2515236"/>
          </a:xfrm>
          <a:prstGeom prst="rect">
            <a:avLst/>
          </a:prstGeom>
        </p:spPr>
      </p:pic>
      <p:pic>
        <p:nvPicPr>
          <p:cNvPr id="6" name="Picture 5" descr="fig_06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7" y="3420019"/>
            <a:ext cx="2714050" cy="2698669"/>
          </a:xfrm>
          <a:prstGeom prst="rect">
            <a:avLst/>
          </a:prstGeom>
        </p:spPr>
      </p:pic>
      <p:pic>
        <p:nvPicPr>
          <p:cNvPr id="7" name="Picture 6" descr="fig_06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08" y="3561880"/>
            <a:ext cx="2596551" cy="2556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069" y="1118265"/>
            <a:ext cx="287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Pythia</a:t>
            </a:r>
            <a:r>
              <a:rPr lang="en-US" dirty="0"/>
              <a:t> 8 does not reproduce well the shape of the angular distributions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069" y="2347513"/>
            <a:ext cx="287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pT</a:t>
            </a:r>
            <a:r>
              <a:rPr lang="en-US" dirty="0"/>
              <a:t>-based scale splitting kernels (Opt 1 and 4) give a better description at low </a:t>
            </a:r>
            <a:r>
              <a:rPr lang="el-GR" dirty="0"/>
              <a:t>Δ</a:t>
            </a:r>
            <a:r>
              <a:rPr lang="en-GB" dirty="0"/>
              <a:t>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069" y="3784921"/>
            <a:ext cx="287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Overall the kernel of Opt 4 does best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463040" y="-49658"/>
            <a:ext cx="6195060" cy="8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9pPr>
          </a:lstStyle>
          <a:p>
            <a:r>
              <a:rPr lang="en-US" dirty="0">
                <a:cs typeface="Myriad Pro Semibold"/>
              </a:rPr>
              <a:t>Comparisons with </a:t>
            </a:r>
            <a:r>
              <a:rPr lang="en-US" dirty="0" err="1">
                <a:cs typeface="Myriad Pro Semibold"/>
              </a:rPr>
              <a:t>Pythia</a:t>
            </a:r>
            <a:endParaRPr lang="en-US" dirty="0"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4932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67069" y="1118265"/>
            <a:ext cx="287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Herwig</a:t>
            </a:r>
            <a:r>
              <a:rPr lang="en-US" dirty="0"/>
              <a:t>++ is better than  </a:t>
            </a:r>
            <a:r>
              <a:rPr lang="en-US" dirty="0" err="1"/>
              <a:t>Pythia</a:t>
            </a:r>
            <a:r>
              <a:rPr lang="en-US" dirty="0"/>
              <a:t> 8 for the </a:t>
            </a:r>
            <a:r>
              <a:rPr lang="el-GR" dirty="0"/>
              <a:t>Δ</a:t>
            </a:r>
            <a:r>
              <a:rPr lang="en-GB" dirty="0"/>
              <a:t>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069" y="2085204"/>
            <a:ext cx="287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4- and 5-flavour MadGraph5 predictions sit either side of the data; the 4-flavour prediction is closer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069" y="3476316"/>
            <a:ext cx="287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5-flavour Sherpa prediction is similar (but worse) than madGraph5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463040" y="-49658"/>
            <a:ext cx="6195060" cy="8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FFFFFF"/>
                </a:solidFill>
                <a:latin typeface="Arial" charset="0"/>
                <a:ea typeface="MS PGothic" pitchFamily="32" charset="-128"/>
              </a:defRPr>
            </a:lvl9pPr>
          </a:lstStyle>
          <a:p>
            <a:r>
              <a:rPr lang="en-US" dirty="0">
                <a:cs typeface="Myriad Pro Semibold"/>
              </a:rPr>
              <a:t>Comparisons with Other Models</a:t>
            </a:r>
          </a:p>
        </p:txBody>
      </p:sp>
      <p:pic>
        <p:nvPicPr>
          <p:cNvPr id="2" name="Picture 1" descr="fig_07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" y="807286"/>
            <a:ext cx="2818240" cy="2802269"/>
          </a:xfrm>
          <a:prstGeom prst="rect">
            <a:avLst/>
          </a:prstGeom>
        </p:spPr>
      </p:pic>
      <p:pic>
        <p:nvPicPr>
          <p:cNvPr id="3" name="Picture 2" descr="fig_07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35" y="794864"/>
            <a:ext cx="2830734" cy="2814691"/>
          </a:xfrm>
          <a:prstGeom prst="rect">
            <a:avLst/>
          </a:prstGeom>
        </p:spPr>
      </p:pic>
      <p:pic>
        <p:nvPicPr>
          <p:cNvPr id="11" name="Picture 10" descr="fig_07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" y="3521920"/>
            <a:ext cx="2958541" cy="2941775"/>
          </a:xfrm>
          <a:prstGeom prst="rect">
            <a:avLst/>
          </a:prstGeom>
        </p:spPr>
      </p:pic>
      <p:pic>
        <p:nvPicPr>
          <p:cNvPr id="12" name="Picture 11" descr="fig_07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01" y="3521920"/>
            <a:ext cx="2958541" cy="2941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7069" y="4709368"/>
            <a:ext cx="28714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Difference between 4-flavour and 5-flavour predictions are larger in the high-</a:t>
            </a:r>
            <a:r>
              <a:rPr lang="en-GB" dirty="0" err="1"/>
              <a:t>pT</a:t>
            </a:r>
            <a:r>
              <a:rPr lang="en-GB" dirty="0"/>
              <a:t> </a:t>
            </a:r>
            <a:r>
              <a:rPr lang="el-GR" dirty="0"/>
              <a:t>Δ</a:t>
            </a:r>
            <a:r>
              <a:rPr lang="en-GB" dirty="0"/>
              <a:t>R distribution; the 4-flavour version is still closer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578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S PGothic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S PGothic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85524</TotalTime>
  <Words>1650</Words>
  <Application>Microsoft Macintosh PowerPoint</Application>
  <PresentationFormat>On-screen Show (4:3)</PresentationFormat>
  <Paragraphs>333</Paragraphs>
  <Slides>27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Century Gothic</vt:lpstr>
      <vt:lpstr>Myriad Pro Semibold</vt:lpstr>
      <vt:lpstr>Times New Roman</vt:lpstr>
      <vt:lpstr>Verdana</vt:lpstr>
      <vt:lpstr>Wingdings</vt:lpstr>
      <vt:lpstr>2_Office Theme</vt:lpstr>
      <vt:lpstr>PowerPoint Presentation</vt:lpstr>
      <vt:lpstr>Outline</vt:lpstr>
      <vt:lpstr>The ATLAS detector at LHC</vt:lpstr>
      <vt:lpstr>Muon and dimuon triggers in ATLAS</vt:lpstr>
      <vt:lpstr>bb production at the LHC</vt:lpstr>
      <vt:lpstr>bb Event selection &amp; analysis</vt:lpstr>
      <vt:lpstr>Backgrounds and Corrections</vt:lpstr>
      <vt:lpstr>PowerPoint Presentation</vt:lpstr>
      <vt:lpstr>PowerPoint Presentation</vt:lpstr>
      <vt:lpstr>PowerPoint Presentation</vt:lpstr>
      <vt:lpstr>What is X(3872)?</vt:lpstr>
      <vt:lpstr>Event selection</vt:lpstr>
      <vt:lpstr>Outline of the X(3872) Analysis</vt:lpstr>
      <vt:lpstr>Single or Double lifetime hypothesis</vt:lpstr>
      <vt:lpstr>X(3872) cross sections</vt:lpstr>
      <vt:lpstr>Non-prompt  fraction and ratio </vt:lpstr>
      <vt:lpstr>Di-pion mass distributions: results</vt:lpstr>
      <vt:lpstr>Summary of X(3872) results </vt:lpstr>
      <vt:lpstr>Perspectives</vt:lpstr>
      <vt:lpstr>                                                     </vt:lpstr>
      <vt:lpstr>LHC luminosity over the years</vt:lpstr>
      <vt:lpstr>                                                     </vt:lpstr>
      <vt:lpstr>Mass fits in lifetime windows</vt:lpstr>
      <vt:lpstr>Single lifetime fit - results</vt:lpstr>
      <vt:lpstr>Two-lifetime fits</vt:lpstr>
      <vt:lpstr>                                                     </vt:lpstr>
      <vt:lpstr>PowerPoint Presentation</vt:lpstr>
    </vt:vector>
  </TitlesOfParts>
  <Company>University of Manchester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quarkonium states at ATLAS</dc:title>
  <dc:creator>VK</dc:creator>
  <dc:description>LHCP2014 New York -- June 1st--6th 2014</dc:description>
  <cp:lastModifiedBy>Jones, Roger William Lewis</cp:lastModifiedBy>
  <cp:revision>1457</cp:revision>
  <dcterms:created xsi:type="dcterms:W3CDTF">2012-05-25T13:28:06Z</dcterms:created>
  <dcterms:modified xsi:type="dcterms:W3CDTF">2018-08-28T16:01:17Z</dcterms:modified>
  <cp:category>ATLAS presentation</cp:category>
</cp:coreProperties>
</file>