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3"/>
  </p:notesMasterIdLst>
  <p:handoutMasterIdLst>
    <p:handoutMasterId r:id="rId34"/>
  </p:handoutMasterIdLst>
  <p:sldIdLst>
    <p:sldId id="256" r:id="rId2"/>
    <p:sldId id="257" r:id="rId3"/>
    <p:sldId id="258" r:id="rId4"/>
    <p:sldId id="260" r:id="rId5"/>
    <p:sldId id="259" r:id="rId6"/>
    <p:sldId id="266" r:id="rId7"/>
    <p:sldId id="261" r:id="rId8"/>
    <p:sldId id="263" r:id="rId9"/>
    <p:sldId id="265" r:id="rId10"/>
    <p:sldId id="262" r:id="rId11"/>
    <p:sldId id="264" r:id="rId12"/>
    <p:sldId id="269" r:id="rId13"/>
    <p:sldId id="288" r:id="rId14"/>
    <p:sldId id="267" r:id="rId15"/>
    <p:sldId id="273" r:id="rId16"/>
    <p:sldId id="268" r:id="rId17"/>
    <p:sldId id="271" r:id="rId18"/>
    <p:sldId id="272" r:id="rId19"/>
    <p:sldId id="270" r:id="rId20"/>
    <p:sldId id="274" r:id="rId21"/>
    <p:sldId id="279" r:id="rId22"/>
    <p:sldId id="278" r:id="rId23"/>
    <p:sldId id="275" r:id="rId24"/>
    <p:sldId id="276" r:id="rId25"/>
    <p:sldId id="277" r:id="rId26"/>
    <p:sldId id="280" r:id="rId27"/>
    <p:sldId id="283" r:id="rId28"/>
    <p:sldId id="287" r:id="rId29"/>
    <p:sldId id="286" r:id="rId30"/>
    <p:sldId id="281" r:id="rId31"/>
    <p:sldId id="282" r:id="rId32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104" y="-6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wmf"/><Relationship Id="rId1" Type="http://schemas.openxmlformats.org/officeDocument/2006/relationships/image" Target="../media/image30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image" Target="../media/image35.wmf"/><Relationship Id="rId1" Type="http://schemas.openxmlformats.org/officeDocument/2006/relationships/image" Target="../media/image34.wmf"/><Relationship Id="rId4" Type="http://schemas.openxmlformats.org/officeDocument/2006/relationships/image" Target="../media/image37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image" Target="../media/image43.wmf"/><Relationship Id="rId1" Type="http://schemas.openxmlformats.org/officeDocument/2006/relationships/image" Target="../media/image42.wmf"/><Relationship Id="rId4" Type="http://schemas.openxmlformats.org/officeDocument/2006/relationships/image" Target="../media/image45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8.wmf"/><Relationship Id="rId2" Type="http://schemas.openxmlformats.org/officeDocument/2006/relationships/image" Target="../media/image47.wmf"/><Relationship Id="rId1" Type="http://schemas.openxmlformats.org/officeDocument/2006/relationships/image" Target="../media/image46.wmf"/><Relationship Id="rId4" Type="http://schemas.openxmlformats.org/officeDocument/2006/relationships/image" Target="../media/image4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3EA446A8-2028-4F60-8610-6C12AC6BDCF1}" type="datetimeFigureOut">
              <a:rPr lang="en-US" smtClean="0"/>
              <a:pPr/>
              <a:t>8/29/2011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72E421A7-134E-4149-BCDA-F17334CFBB1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5FD4A366-29A3-41D0-86C0-81AA6007A760}" type="datetimeFigureOut">
              <a:rPr lang="en-US" smtClean="0"/>
              <a:pPr/>
              <a:t>8/29/2011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9FD595D7-25D8-4292-8D20-9C307A359B0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1F68E22-818B-41C0-BF44-53EAB969168B}" type="slidenum">
              <a:rPr lang="en-US"/>
              <a:pPr/>
              <a:t>27</a:t>
            </a:fld>
            <a:endParaRPr lang="en-US"/>
          </a:p>
        </p:txBody>
      </p:sp>
      <p:sp>
        <p:nvSpPr>
          <p:cNvPr id="147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2195736" y="404664"/>
            <a:ext cx="3960440" cy="647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algn="ctr">
              <a:spcBef>
                <a:spcPct val="30000"/>
              </a:spcBef>
              <a:buClr>
                <a:schemeClr val="tx1"/>
              </a:buClr>
              <a:buSzPct val="80000"/>
              <a:buFont typeface="Wingdings" pitchFamily="2" charset="2"/>
              <a:buNone/>
              <a:defRPr/>
            </a:pPr>
            <a:r>
              <a:rPr lang="en-GB" b="1" dirty="0">
                <a:solidFill>
                  <a:schemeClr val="tx2"/>
                </a:solidFill>
                <a:latin typeface="Arial" charset="0"/>
                <a:sym typeface="Monotype Sorts" pitchFamily="2" charset="2"/>
              </a:rPr>
              <a:t>Olivier </a:t>
            </a:r>
            <a:r>
              <a:rPr lang="en-GB" b="1" dirty="0" smtClean="0">
                <a:solidFill>
                  <a:schemeClr val="tx2"/>
                </a:solidFill>
                <a:latin typeface="Arial" charset="0"/>
                <a:sym typeface="Monotype Sorts" pitchFamily="2" charset="2"/>
              </a:rPr>
              <a:t>Callot</a:t>
            </a:r>
          </a:p>
          <a:p>
            <a:pPr algn="ctr">
              <a:spcBef>
                <a:spcPct val="30000"/>
              </a:spcBef>
              <a:buClr>
                <a:schemeClr val="tx1"/>
              </a:buClr>
              <a:buSzPct val="80000"/>
              <a:buFont typeface="Wingdings" pitchFamily="2" charset="2"/>
              <a:buNone/>
              <a:defRPr/>
            </a:pPr>
            <a:r>
              <a:rPr lang="en-GB" sz="1600" b="0" u="none" dirty="0" smtClean="0">
                <a:solidFill>
                  <a:schemeClr val="tx2"/>
                </a:solidFill>
                <a:latin typeface="Arial" charset="0"/>
                <a:sym typeface="Monotype Sorts" pitchFamily="2" charset="2"/>
              </a:rPr>
              <a:t>On behalf of the LHCb collaboration </a:t>
            </a:r>
            <a:endParaRPr lang="en-GB" sz="1600" b="0" u="none" dirty="0">
              <a:solidFill>
                <a:schemeClr val="tx2"/>
              </a:solidFill>
              <a:latin typeface="Arial" charset="0"/>
              <a:sym typeface="Monotype Sorts" pitchFamily="2" charset="2"/>
            </a:endParaRPr>
          </a:p>
        </p:txBody>
      </p:sp>
      <p:pic>
        <p:nvPicPr>
          <p:cNvPr id="5" name="Picture 6" descr="LAL_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425" y="404813"/>
            <a:ext cx="1955800" cy="108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Line 8"/>
          <p:cNvSpPr>
            <a:spLocks noChangeShapeType="1"/>
          </p:cNvSpPr>
          <p:nvPr/>
        </p:nvSpPr>
        <p:spPr bwMode="auto">
          <a:xfrm>
            <a:off x="395288" y="1628775"/>
            <a:ext cx="830580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>
              <a:defRPr/>
            </a:pPr>
            <a:endParaRPr lang="en-US"/>
          </a:p>
        </p:txBody>
      </p:sp>
      <p:pic>
        <p:nvPicPr>
          <p:cNvPr id="7" name="Picture 9" descr="LHC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381000"/>
            <a:ext cx="1743075" cy="125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3" descr="logo_in2p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29563" y="857250"/>
            <a:ext cx="792162" cy="37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4" descr="logo_upsud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58125" y="1214438"/>
            <a:ext cx="863600" cy="28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7" descr="logo cnrs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929563" y="71438"/>
            <a:ext cx="785812" cy="77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1916113"/>
            <a:ext cx="8305800" cy="1524000"/>
          </a:xfrm>
          <a:ln w="76200" cmpd="sng"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716338"/>
            <a:ext cx="6400800" cy="2608262"/>
          </a:xfrm>
        </p:spPr>
        <p:txBody>
          <a:bodyPr/>
          <a:lstStyle>
            <a:lvl1pPr marL="0" indent="193675">
              <a:buFont typeface="Wingdings" pitchFamily="2" charset="2"/>
              <a:buChar char="n"/>
              <a:defRPr u="none">
                <a:solidFill>
                  <a:schemeClr val="tx1"/>
                </a:solidFill>
              </a:defRPr>
            </a:lvl1pPr>
            <a:lvl2pPr marL="384175" lvl="1" indent="184150">
              <a:defRPr/>
            </a:lvl2pPr>
            <a:lvl3pPr marL="758825" lvl="2" indent="193675">
              <a:buFont typeface="Wingdings" pitchFamily="2" charset="2"/>
              <a:buNone/>
              <a:defRPr/>
            </a:lvl3pPr>
          </a:lstStyle>
          <a:p>
            <a:r>
              <a:rPr lang="en-US" smtClean="0"/>
              <a:t>Click to edit Master subtitle style</a:t>
            </a:r>
            <a:endParaRPr lang="fr-FR"/>
          </a:p>
        </p:txBody>
      </p:sp>
      <p:sp>
        <p:nvSpPr>
          <p:cNvPr id="11" name="Rectangle 7"/>
          <p:cNvSpPr>
            <a:spLocks noGrp="1" noChangeArrowheads="1"/>
          </p:cNvSpPr>
          <p:nvPr>
            <p:ph type="dt" sz="half" idx="10"/>
          </p:nvPr>
        </p:nvSpPr>
        <p:spPr>
          <a:xfrm>
            <a:off x="2843213" y="1125538"/>
            <a:ext cx="2667000" cy="381000"/>
          </a:xfrm>
        </p:spPr>
        <p:txBody>
          <a:bodyPr/>
          <a:lstStyle>
            <a:lvl1pPr algn="ctr">
              <a:defRPr sz="16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29 August 2011</a:t>
            </a:r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29 August 2011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HEP MAD11 - LHCb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80A79F-C028-4513-9219-E2029D9769D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6019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6019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29 August 2011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HEP MAD11 - LHCb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80A79F-C028-4513-9219-E2029D9769D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29 August 2011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HEP MAD11 - LHCb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80A79F-C028-4513-9219-E2029D9769D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29 August 2011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HEP MAD11 - LHCb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80A79F-C028-4513-9219-E2029D9769D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0386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0386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29 August 2011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HEP MAD11 - LHCb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80A79F-C028-4513-9219-E2029D9769D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29 August 2011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HEP MAD11 - LHCb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80A79F-C028-4513-9219-E2029D9769D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29 August 2011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HEP MAD11 - LHCb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80A79F-C028-4513-9219-E2029D9769D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29 August 2011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HEP MAD11 - LHCb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80A79F-C028-4513-9219-E2029D9769D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29 August 2011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HEP MAD11 - LHCb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80A79F-C028-4513-9219-E2029D9769D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29 August 2011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HEP MAD11 - LHCb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80A79F-C028-4513-9219-E2029D9769D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629400" y="6629400"/>
            <a:ext cx="1219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2"/>
                </a:solidFill>
                <a:latin typeface="Arial" charset="0"/>
              </a:defRPr>
            </a:lvl1pPr>
          </a:lstStyle>
          <a:p>
            <a:r>
              <a:rPr lang="en-US" smtClean="0"/>
              <a:t>29 August 2011</a:t>
            </a:r>
            <a:endParaRPr lang="en-GB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447800" y="6629400"/>
            <a:ext cx="5105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chemeClr val="bg2"/>
                </a:solidFill>
                <a:latin typeface="Arial" charset="0"/>
              </a:defRPr>
            </a:lvl1pPr>
          </a:lstStyle>
          <a:p>
            <a:r>
              <a:rPr lang="en-GB" smtClean="0"/>
              <a:t>HEP MAD11 - LHCb</a:t>
            </a:r>
            <a:endParaRPr lang="en-GB"/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34400" y="6629400"/>
            <a:ext cx="609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bg2"/>
                </a:solidFill>
                <a:latin typeface="Arial" charset="0"/>
              </a:defRPr>
            </a:lvl1pPr>
          </a:lstStyle>
          <a:p>
            <a:fld id="{0080A79F-C028-4513-9219-E2029D9769D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685800"/>
          </a:xfrm>
          <a:prstGeom prst="rect">
            <a:avLst/>
          </a:prstGeom>
          <a:solidFill>
            <a:srgbClr val="CCFFFF"/>
          </a:solidFill>
          <a:ln w="38100" cmpd="dbl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Slide Title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19200"/>
            <a:ext cx="82296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First Level</a:t>
            </a:r>
          </a:p>
          <a:p>
            <a:pPr lvl="1"/>
            <a:r>
              <a:rPr lang="en-US" smtClean="0"/>
              <a:t>Normal</a:t>
            </a:r>
          </a:p>
          <a:p>
            <a:pPr lvl="2"/>
            <a:r>
              <a:rPr lang="en-US" smtClean="0"/>
              <a:t>Another level</a:t>
            </a:r>
          </a:p>
          <a:p>
            <a:pPr lvl="3"/>
            <a:r>
              <a:rPr lang="en-US" smtClean="0"/>
              <a:t>Indented</a:t>
            </a:r>
          </a:p>
          <a:p>
            <a:pPr lvl="4"/>
            <a:r>
              <a:rPr lang="en-US" smtClean="0"/>
              <a:t>More ?</a:t>
            </a:r>
          </a:p>
        </p:txBody>
      </p:sp>
      <p:pic>
        <p:nvPicPr>
          <p:cNvPr id="1031" name="Picture 7" descr="LHCb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6457950"/>
            <a:ext cx="533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2" name="Line 8"/>
          <p:cNvSpPr>
            <a:spLocks noChangeShapeType="1"/>
          </p:cNvSpPr>
          <p:nvPr/>
        </p:nvSpPr>
        <p:spPr bwMode="auto">
          <a:xfrm>
            <a:off x="533400" y="6629400"/>
            <a:ext cx="7391400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>
              <a:defRPr/>
            </a:pPr>
            <a:endParaRPr lang="en-US"/>
          </a:p>
        </p:txBody>
      </p:sp>
      <p:sp>
        <p:nvSpPr>
          <p:cNvPr id="16393" name="Line 9"/>
          <p:cNvSpPr>
            <a:spLocks noChangeShapeType="1"/>
          </p:cNvSpPr>
          <p:nvPr/>
        </p:nvSpPr>
        <p:spPr bwMode="auto">
          <a:xfrm>
            <a:off x="8534400" y="6629400"/>
            <a:ext cx="609600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>
              <a:defRPr/>
            </a:pPr>
            <a:endParaRPr lang="en-US"/>
          </a:p>
        </p:txBody>
      </p:sp>
      <p:pic>
        <p:nvPicPr>
          <p:cNvPr id="1034" name="Picture 10" descr="LAL_logo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924800" y="6519863"/>
            <a:ext cx="6096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5" name="Text Box 11"/>
          <p:cNvSpPr txBox="1">
            <a:spLocks noChangeArrowheads="1"/>
          </p:cNvSpPr>
          <p:nvPr/>
        </p:nvSpPr>
        <p:spPr bwMode="auto">
          <a:xfrm>
            <a:off x="533400" y="6629400"/>
            <a:ext cx="990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n-GB" sz="1000">
                <a:solidFill>
                  <a:schemeClr val="bg2"/>
                </a:solidFill>
                <a:latin typeface="Arial" charset="0"/>
              </a:rPr>
              <a:t>Olivier Callot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/>
  <p:txStyles>
    <p:titleStyle>
      <a:lvl1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hlink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hlink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2pPr>
      <a:lvl3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hlink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3pPr>
      <a:lvl4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hlink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4pPr>
      <a:lvl5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hlink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5pPr>
      <a:lvl6pPr marL="4572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hlink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6pPr>
      <a:lvl7pPr marL="9144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hlink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7pPr>
      <a:lvl8pPr marL="13716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hlink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8pPr>
      <a:lvl9pPr marL="18288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hlink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9pPr>
    </p:titleStyle>
    <p:bodyStyle>
      <a:lvl1pPr marL="187325" indent="-187325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u"/>
        <a:defRPr sz="2400" b="1" u="sng">
          <a:solidFill>
            <a:schemeClr val="tx2"/>
          </a:solidFill>
          <a:latin typeface="+mn-lt"/>
          <a:ea typeface="+mn-ea"/>
          <a:cs typeface="+mn-cs"/>
        </a:defRPr>
      </a:lvl1pPr>
      <a:lvl2pPr marL="565150" indent="-187325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Arial" charset="0"/>
        </a:defRPr>
      </a:lvl2pPr>
      <a:lvl3pPr marL="946150" indent="-190500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>
          <a:solidFill>
            <a:schemeClr val="tx1"/>
          </a:solidFill>
          <a:latin typeface="Arial" charset="0"/>
        </a:defRPr>
      </a:lvl3pPr>
      <a:lvl4pPr marL="1328738" indent="-192088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accent1"/>
        </a:buClr>
        <a:buSzPct val="100000"/>
        <a:buFont typeface="Wingdings" pitchFamily="2" charset="2"/>
        <a:buChar char="è"/>
        <a:defRPr sz="1600">
          <a:solidFill>
            <a:schemeClr val="tx1"/>
          </a:solidFill>
          <a:latin typeface="Arial" charset="0"/>
        </a:defRPr>
      </a:lvl4pPr>
      <a:lvl5pPr marL="1717675" indent="-198438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Font typeface="Symbol" pitchFamily="18" charset="2"/>
        <a:buChar char="·"/>
        <a:defRPr sz="1400">
          <a:solidFill>
            <a:schemeClr val="tx1"/>
          </a:solidFill>
          <a:latin typeface="Arial" charset="0"/>
        </a:defRPr>
      </a:lvl5pPr>
      <a:lvl6pPr marL="2174875" indent="-198438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Font typeface="Symbol" pitchFamily="18" charset="2"/>
        <a:buChar char="·"/>
        <a:defRPr sz="1400">
          <a:solidFill>
            <a:schemeClr val="tx1"/>
          </a:solidFill>
          <a:latin typeface="Arial" charset="0"/>
        </a:defRPr>
      </a:lvl6pPr>
      <a:lvl7pPr marL="2632075" indent="-198438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Font typeface="Symbol" pitchFamily="18" charset="2"/>
        <a:buChar char="·"/>
        <a:defRPr sz="1400">
          <a:solidFill>
            <a:schemeClr val="tx1"/>
          </a:solidFill>
          <a:latin typeface="Arial" charset="0"/>
        </a:defRPr>
      </a:lvl7pPr>
      <a:lvl8pPr marL="3089275" indent="-198438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Font typeface="Symbol" pitchFamily="18" charset="2"/>
        <a:buChar char="·"/>
        <a:defRPr sz="1400">
          <a:solidFill>
            <a:schemeClr val="tx1"/>
          </a:solidFill>
          <a:latin typeface="Arial" charset="0"/>
        </a:defRPr>
      </a:lvl8pPr>
      <a:lvl9pPr marL="3546475" indent="-198438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Font typeface="Symbol" pitchFamily="18" charset="2"/>
        <a:buChar char="·"/>
        <a:defRPr sz="14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image" Target="../media/image33.png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5.bin"/><Relationship Id="rId5" Type="http://schemas.openxmlformats.org/officeDocument/2006/relationships/oleObject" Target="../embeddings/oleObject4.bin"/><Relationship Id="rId4" Type="http://schemas.openxmlformats.org/officeDocument/2006/relationships/oleObject" Target="../embeddings/oleObject3.bin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3" Type="http://schemas.openxmlformats.org/officeDocument/2006/relationships/image" Target="../media/image38.png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10" Type="http://schemas.openxmlformats.org/officeDocument/2006/relationships/oleObject" Target="../embeddings/oleObject11.bin"/><Relationship Id="rId4" Type="http://schemas.openxmlformats.org/officeDocument/2006/relationships/image" Target="../media/image39.png"/><Relationship Id="rId9" Type="http://schemas.openxmlformats.org/officeDocument/2006/relationships/oleObject" Target="../embeddings/oleObject10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5.bin"/><Relationship Id="rId5" Type="http://schemas.openxmlformats.org/officeDocument/2006/relationships/oleObject" Target="../embeddings/oleObject14.bin"/><Relationship Id="rId4" Type="http://schemas.openxmlformats.org/officeDocument/2006/relationships/oleObject" Target="../embeddings/oleObject13.bin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3" Type="http://schemas.openxmlformats.org/officeDocument/2006/relationships/image" Target="../media/image50.png"/><Relationship Id="rId7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6.bin"/><Relationship Id="rId5" Type="http://schemas.openxmlformats.org/officeDocument/2006/relationships/image" Target="../media/image52.png"/><Relationship Id="rId10" Type="http://schemas.openxmlformats.org/officeDocument/2006/relationships/image" Target="../media/image53.png"/><Relationship Id="rId4" Type="http://schemas.openxmlformats.org/officeDocument/2006/relationships/image" Target="../media/image51.png"/><Relationship Id="rId9" Type="http://schemas.openxmlformats.org/officeDocument/2006/relationships/oleObject" Target="../embeddings/oleObject19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wmf"/><Relationship Id="rId2" Type="http://schemas.openxmlformats.org/officeDocument/2006/relationships/image" Target="../media/image58.w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3600" dirty="0" smtClean="0"/>
              <a:t>LHCb: From the detector </a:t>
            </a:r>
            <a:br>
              <a:rPr lang="en-GB" sz="3600" dirty="0" smtClean="0"/>
            </a:br>
            <a:r>
              <a:rPr lang="en-GB" sz="3600" dirty="0" smtClean="0"/>
              <a:t>to the first physics results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1640" y="3573016"/>
            <a:ext cx="6400800" cy="2608262"/>
          </a:xfrm>
        </p:spPr>
        <p:txBody>
          <a:bodyPr/>
          <a:lstStyle/>
          <a:p>
            <a:r>
              <a:rPr lang="en-GB" dirty="0" smtClean="0"/>
              <a:t>Detector description</a:t>
            </a:r>
          </a:p>
          <a:p>
            <a:pPr lvl="1"/>
            <a:r>
              <a:rPr lang="en-GB" dirty="0" smtClean="0"/>
              <a:t>Some performance figures</a:t>
            </a:r>
          </a:p>
          <a:p>
            <a:r>
              <a:rPr lang="en-GB" dirty="0" smtClean="0"/>
              <a:t>Event selection</a:t>
            </a:r>
          </a:p>
          <a:p>
            <a:pPr lvl="1"/>
            <a:r>
              <a:rPr lang="en-GB" dirty="0" smtClean="0"/>
              <a:t>Hardware and software triggers</a:t>
            </a:r>
          </a:p>
          <a:p>
            <a:pPr lvl="1"/>
            <a:r>
              <a:rPr lang="en-GB" dirty="0" smtClean="0"/>
              <a:t>Data processing</a:t>
            </a:r>
          </a:p>
          <a:p>
            <a:r>
              <a:rPr lang="en-GB" dirty="0" smtClean="0"/>
              <a:t>Some recent physics results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29 August 2011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76672"/>
            <a:ext cx="6059016" cy="2448272"/>
          </a:xfrm>
        </p:spPr>
        <p:txBody>
          <a:bodyPr/>
          <a:lstStyle/>
          <a:p>
            <a:r>
              <a:rPr lang="en-GB" dirty="0" smtClean="0"/>
              <a:t>Particle identification with the RICH</a:t>
            </a:r>
          </a:p>
          <a:p>
            <a:pPr lvl="1"/>
            <a:r>
              <a:rPr lang="en-GB" dirty="0" smtClean="0"/>
              <a:t>About 500 HPD devices, 32x32 cells each. </a:t>
            </a:r>
          </a:p>
          <a:p>
            <a:pPr lvl="2"/>
            <a:r>
              <a:rPr lang="en-GB" dirty="0" smtClean="0"/>
              <a:t>½ million cells!</a:t>
            </a:r>
          </a:p>
          <a:p>
            <a:pPr lvl="1"/>
            <a:r>
              <a:rPr lang="en-GB" dirty="0" smtClean="0"/>
              <a:t>A charged particle produces Cerenkov photons, that are located on a ring centred around the track’s position</a:t>
            </a:r>
          </a:p>
          <a:p>
            <a:pPr lvl="1"/>
            <a:r>
              <a:rPr lang="en-GB" dirty="0" smtClean="0"/>
              <a:t>2 detectors, the first one with 2 radiators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29 August 2011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HEP MAD11 - LHCb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0A79F-C028-4513-9219-E2029D9769D5}" type="slidenum">
              <a:rPr lang="en-GB" smtClean="0"/>
              <a:pPr/>
              <a:t>10</a:t>
            </a:fld>
            <a:endParaRPr lang="en-GB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2996952"/>
            <a:ext cx="4840801" cy="3501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 cstate="print"/>
          <a:srcRect r="50000"/>
          <a:stretch>
            <a:fillRect/>
          </a:stretch>
        </p:blipFill>
        <p:spPr bwMode="auto">
          <a:xfrm>
            <a:off x="6012160" y="908720"/>
            <a:ext cx="2962458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467544" y="2996952"/>
            <a:ext cx="3816424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marL="946150" marR="0" lvl="2" indent="-190500" algn="l" defTabSz="914400" rtl="0" eaLnBrk="1" fontAlgn="base" latinLnBrk="0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l"/>
              <a:tabLst/>
              <a:defRPr/>
            </a:pP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</a:rPr>
              <a:t>Gives </a:t>
            </a:r>
            <a:r>
              <a:rPr kumimoji="0" lang="el-GR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</a:rPr>
              <a:t>π</a:t>
            </a: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</a:rPr>
              <a:t>/K separation</a:t>
            </a:r>
          </a:p>
          <a:p>
            <a:pPr marL="946150" marR="0" lvl="2" indent="-190500" algn="l" defTabSz="914400" rtl="0" eaLnBrk="1" fontAlgn="base" latinLnBrk="0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</a:rPr>
              <a:t>	for a large momentum </a:t>
            </a:r>
          </a:p>
          <a:p>
            <a:pPr marL="946150" marR="0" lvl="2" indent="-190500" algn="l" defTabSz="914400" rtl="0" eaLnBrk="1" fontAlgn="base" latinLnBrk="0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</a:rPr>
              <a:t>	range</a:t>
            </a:r>
          </a:p>
          <a:p>
            <a:pPr marL="946150" marR="0" lvl="2" indent="-190500" algn="l" defTabSz="914400" rtl="0" eaLnBrk="1" fontAlgn="base" latinLnBrk="0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</a:endParaRPr>
          </a:p>
          <a:p>
            <a:pPr marL="565150" marR="0" lvl="1" indent="-187325" algn="l" defTabSz="914400" rtl="0" eaLnBrk="1" fontAlgn="base" latinLnBrk="0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n"/>
              <a:tabLst/>
              <a:defRPr/>
            </a:pP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</a:rPr>
              <a:t>Careful alignment required</a:t>
            </a:r>
          </a:p>
          <a:p>
            <a:pPr marL="1022350" lvl="2" indent="-187325" fontAlgn="base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n"/>
            </a:pPr>
            <a:r>
              <a:rPr lang="en-GB" kern="0" dirty="0" smtClean="0">
                <a:latin typeface="Arial" charset="0"/>
              </a:rPr>
              <a:t>The HPD are sensitive to magnetic field</a:t>
            </a:r>
          </a:p>
          <a:p>
            <a:pPr marL="1022350" lvl="2" indent="-187325" fontAlgn="base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n"/>
            </a:pPr>
            <a:r>
              <a:rPr kumimoji="0" lang="en-GB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</a:rPr>
              <a:t>Variation of the gas refractive index with temperature...</a:t>
            </a:r>
          </a:p>
          <a:p>
            <a:pPr marL="565150" marR="0" lvl="1" indent="-187325" algn="l" defTabSz="914400" rtl="0" eaLnBrk="1" fontAlgn="base" latinLnBrk="0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n"/>
              <a:tabLst/>
              <a:defRPr/>
            </a:pPr>
            <a:endParaRPr kumimoji="0" lang="en-GB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</a:endParaRPr>
          </a:p>
          <a:p>
            <a:pPr marL="565150" marR="0" lvl="1" indent="-187325" algn="l" defTabSz="914400" rtl="0" eaLnBrk="1" fontAlgn="base" latinLnBrk="0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n"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6048672"/>
          </a:xfrm>
        </p:spPr>
        <p:txBody>
          <a:bodyPr/>
          <a:lstStyle/>
          <a:p>
            <a:r>
              <a:rPr lang="en-GB" dirty="0" smtClean="0"/>
              <a:t>Calorimeter to identify electrons, photons, </a:t>
            </a:r>
            <a:r>
              <a:rPr lang="el-GR" dirty="0" smtClean="0"/>
              <a:t>π</a:t>
            </a:r>
            <a:r>
              <a:rPr lang="en-GB" baseline="30000" dirty="0" smtClean="0"/>
              <a:t>0</a:t>
            </a:r>
          </a:p>
          <a:p>
            <a:pPr lvl="1"/>
            <a:r>
              <a:rPr lang="en-GB" dirty="0" smtClean="0"/>
              <a:t>~6000 cells in the electromagnetic calorimeter</a:t>
            </a:r>
          </a:p>
          <a:p>
            <a:pPr lvl="1"/>
            <a:r>
              <a:rPr lang="en-GB" dirty="0" smtClean="0"/>
              <a:t>SPD to distinguish charged/neutral, </a:t>
            </a:r>
            <a:r>
              <a:rPr lang="en-GB" dirty="0" err="1" smtClean="0"/>
              <a:t>PreShower</a:t>
            </a:r>
            <a:r>
              <a:rPr lang="en-GB" dirty="0" smtClean="0"/>
              <a:t> to identify early showers, i.e. electromagnetic</a:t>
            </a:r>
          </a:p>
          <a:p>
            <a:pPr lvl="2"/>
            <a:r>
              <a:rPr lang="en-GB" dirty="0" smtClean="0"/>
              <a:t>Resolution conform to expectation</a:t>
            </a:r>
          </a:p>
          <a:p>
            <a:pPr lvl="2"/>
            <a:endParaRPr lang="en-GB" dirty="0" smtClean="0"/>
          </a:p>
          <a:p>
            <a:r>
              <a:rPr lang="en-GB" dirty="0" smtClean="0"/>
              <a:t>Hadronic calorimeter </a:t>
            </a:r>
          </a:p>
          <a:p>
            <a:pPr lvl="1"/>
            <a:r>
              <a:rPr lang="en-GB" dirty="0" smtClean="0"/>
              <a:t>~1500 cells, mainly for the hardware trigger</a:t>
            </a:r>
          </a:p>
          <a:p>
            <a:pPr lvl="1"/>
            <a:endParaRPr lang="en-GB" dirty="0" smtClean="0"/>
          </a:p>
          <a:p>
            <a:r>
              <a:rPr lang="en-GB" dirty="0" smtClean="0"/>
              <a:t>5 stations of muon detector</a:t>
            </a:r>
          </a:p>
          <a:p>
            <a:pPr lvl="1"/>
            <a:r>
              <a:rPr lang="en-GB" dirty="0" smtClean="0"/>
              <a:t>~1300 MWPC + a few GEM chambers</a:t>
            </a:r>
          </a:p>
          <a:p>
            <a:pPr lvl="1"/>
            <a:r>
              <a:rPr lang="en-GB" dirty="0" smtClean="0"/>
              <a:t>Over 99% efficient</a:t>
            </a:r>
          </a:p>
          <a:p>
            <a:pPr lvl="2"/>
            <a:r>
              <a:rPr lang="en-GB" dirty="0" smtClean="0"/>
              <a:t>Gaps in OR to be insensitive to local problems.</a:t>
            </a:r>
          </a:p>
          <a:p>
            <a:pPr lvl="1"/>
            <a:r>
              <a:rPr lang="en-GB" dirty="0" smtClean="0"/>
              <a:t>Muon identification, and hardware trigger</a:t>
            </a:r>
          </a:p>
          <a:p>
            <a:pPr lvl="2"/>
            <a:r>
              <a:rPr lang="en-GB" dirty="0" smtClean="0"/>
              <a:t>Cells are projective in the 5 stations</a:t>
            </a:r>
          </a:p>
          <a:p>
            <a:pPr lvl="2"/>
            <a:r>
              <a:rPr lang="en-GB" dirty="0" smtClean="0"/>
              <a:t>Almost aligned hits, non-pointing gives the deflection by the magnetic field, i.e. an estimate of the momentum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29 August 2011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HEP MAD11 - LHCb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0A79F-C028-4513-9219-E2029D9769D5}" type="slidenum">
              <a:rPr lang="en-GB" smtClean="0"/>
              <a:pPr/>
              <a:t>11</a:t>
            </a:fld>
            <a:endParaRPr lang="en-GB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Event selection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LHCb runs at a limited luminosity</a:t>
            </a:r>
          </a:p>
          <a:p>
            <a:pPr lvl="1"/>
            <a:r>
              <a:rPr lang="en-GB" dirty="0" smtClean="0"/>
              <a:t>Originally, a single interaction per beam crossing was required</a:t>
            </a:r>
          </a:p>
          <a:p>
            <a:pPr lvl="2"/>
            <a:r>
              <a:rPr lang="en-GB" dirty="0" smtClean="0"/>
              <a:t>Easier to associate primary vertex and B decay</a:t>
            </a:r>
          </a:p>
          <a:p>
            <a:pPr lvl="2"/>
            <a:r>
              <a:rPr lang="en-GB" dirty="0" smtClean="0"/>
              <a:t>Average number of interaction per crossing </a:t>
            </a:r>
            <a:r>
              <a:rPr lang="el-GR" dirty="0" smtClean="0"/>
              <a:t>μ</a:t>
            </a:r>
            <a:r>
              <a:rPr lang="en-GB" dirty="0" smtClean="0"/>
              <a:t> = 0.4</a:t>
            </a:r>
          </a:p>
          <a:p>
            <a:pPr lvl="1"/>
            <a:r>
              <a:rPr lang="en-GB" dirty="0" smtClean="0"/>
              <a:t>But LHC has now a smaller than designed number of bunches</a:t>
            </a:r>
          </a:p>
          <a:p>
            <a:pPr lvl="2"/>
            <a:r>
              <a:rPr lang="en-GB" dirty="0" smtClean="0"/>
              <a:t>Same luminosity with less bunches = more interaction per crossing</a:t>
            </a:r>
          </a:p>
          <a:p>
            <a:pPr lvl="1"/>
            <a:r>
              <a:rPr lang="en-GB" dirty="0" smtClean="0"/>
              <a:t>We worked in 2010 with up to 2.5 interactions per crossing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29 August 2011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HEP MAD11 - LHCb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0A79F-C028-4513-9219-E2029D9769D5}" type="slidenum">
              <a:rPr lang="en-GB" smtClean="0"/>
              <a:pPr/>
              <a:t>12</a:t>
            </a:fld>
            <a:endParaRPr lang="en-GB"/>
          </a:p>
        </p:txBody>
      </p:sp>
      <p:pic>
        <p:nvPicPr>
          <p:cNvPr id="26626" name="Picture 2" descr="https://lbweb.cern.ch/groups/online/OperationsPlots/index_files/2010PeakMu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3717032"/>
            <a:ext cx="4517892" cy="285850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852120"/>
          </a:xfrm>
        </p:spPr>
        <p:txBody>
          <a:bodyPr/>
          <a:lstStyle/>
          <a:p>
            <a:pPr lvl="1"/>
            <a:r>
              <a:rPr lang="en-GB" dirty="0" smtClean="0"/>
              <a:t>In 2011 the LHC has more bunches, with 50 ns bunch separation.</a:t>
            </a:r>
          </a:p>
          <a:p>
            <a:pPr lvl="2"/>
            <a:r>
              <a:rPr lang="en-GB" dirty="0" smtClean="0"/>
              <a:t>One detector (OT)  sees the signals from previous and next crossings</a:t>
            </a:r>
          </a:p>
          <a:p>
            <a:pPr lvl="2"/>
            <a:r>
              <a:rPr lang="en-GB" dirty="0" smtClean="0"/>
              <a:t>We had to reduce the number of interactions per crossings</a:t>
            </a:r>
          </a:p>
          <a:p>
            <a:pPr lvl="1"/>
            <a:r>
              <a:rPr lang="en-GB" dirty="0" smtClean="0"/>
              <a:t>Our running conditions is now </a:t>
            </a:r>
            <a:r>
              <a:rPr lang="el-GR" dirty="0" smtClean="0"/>
              <a:t>μ</a:t>
            </a:r>
            <a:r>
              <a:rPr lang="en-GB" dirty="0" smtClean="0"/>
              <a:t> </a:t>
            </a:r>
            <a:r>
              <a:rPr lang="el-GR" dirty="0" smtClean="0"/>
              <a:t>≤</a:t>
            </a:r>
            <a:r>
              <a:rPr lang="en-GB" dirty="0" smtClean="0"/>
              <a:t> 1.5</a:t>
            </a:r>
          </a:p>
          <a:p>
            <a:pPr lvl="2"/>
            <a:r>
              <a:rPr lang="en-GB" dirty="0" smtClean="0"/>
              <a:t>This means at a luminosity of 3.5 10</a:t>
            </a:r>
            <a:r>
              <a:rPr lang="en-GB" baseline="30000" dirty="0" smtClean="0"/>
              <a:t>32</a:t>
            </a:r>
            <a:r>
              <a:rPr lang="en-GB" baseline="-25000" dirty="0" smtClean="0"/>
              <a:t> </a:t>
            </a:r>
            <a:r>
              <a:rPr lang="en-GB" dirty="0" smtClean="0"/>
              <a:t>cm</a:t>
            </a:r>
            <a:r>
              <a:rPr lang="en-GB" baseline="30000" dirty="0" smtClean="0"/>
              <a:t>-2</a:t>
            </a:r>
            <a:r>
              <a:rPr lang="en-GB" dirty="0" smtClean="0"/>
              <a:t>s</a:t>
            </a:r>
            <a:r>
              <a:rPr lang="en-GB" baseline="30000" dirty="0" smtClean="0"/>
              <a:t>-1</a:t>
            </a:r>
            <a:endParaRPr lang="en-US" dirty="0" smtClean="0"/>
          </a:p>
          <a:p>
            <a:pPr lvl="2"/>
            <a:r>
              <a:rPr lang="en-GB" dirty="0" smtClean="0"/>
              <a:t>This is 1.5 times the design value, with half the number of bunches!</a:t>
            </a:r>
          </a:p>
          <a:p>
            <a:pPr lvl="2"/>
            <a:r>
              <a:rPr lang="en-GB" dirty="0" smtClean="0"/>
              <a:t>We designed LHCb for </a:t>
            </a:r>
            <a:r>
              <a:rPr lang="el-GR" dirty="0" smtClean="0"/>
              <a:t>μ</a:t>
            </a:r>
            <a:r>
              <a:rPr lang="en-GB" dirty="0" smtClean="0"/>
              <a:t> ~ 0.4 !</a:t>
            </a:r>
          </a:p>
          <a:p>
            <a:pPr lvl="2"/>
            <a:endParaRPr lang="en-GB" dirty="0" smtClean="0"/>
          </a:p>
          <a:p>
            <a:pPr lvl="1"/>
            <a:r>
              <a:rPr lang="en-GB" dirty="0" smtClean="0"/>
              <a:t>But we run now at</a:t>
            </a:r>
          </a:p>
          <a:p>
            <a:pPr lvl="1">
              <a:buNone/>
            </a:pPr>
            <a:r>
              <a:rPr lang="en-GB" dirty="0" smtClean="0"/>
              <a:t>  constant luminosity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29 August 2011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HEP MAD11 - LHCb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0A79F-C028-4513-9219-E2029D9769D5}" type="slidenum">
              <a:rPr lang="en-GB" smtClean="0"/>
              <a:pPr/>
              <a:t>13</a:t>
            </a:fld>
            <a:endParaRPr lang="en-GB"/>
          </a:p>
        </p:txBody>
      </p:sp>
      <p:pic>
        <p:nvPicPr>
          <p:cNvPr id="38914" name="Picture 2" descr="https://lbweb.cern.ch/groups/online/OperationsPlots/index_files/AvgMu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59311" y="3212976"/>
            <a:ext cx="5261161" cy="3328777"/>
          </a:xfrm>
          <a:prstGeom prst="rect">
            <a:avLst/>
          </a:prstGeom>
          <a:noFill/>
        </p:spPr>
      </p:pic>
      <p:cxnSp>
        <p:nvCxnSpPr>
          <p:cNvPr id="9" name="Straight Connector 8"/>
          <p:cNvCxnSpPr/>
          <p:nvPr/>
        </p:nvCxnSpPr>
        <p:spPr bwMode="auto">
          <a:xfrm>
            <a:off x="3563888" y="5877272"/>
            <a:ext cx="4752528" cy="0"/>
          </a:xfrm>
          <a:prstGeom prst="lin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1979712" y="5661248"/>
            <a:ext cx="1505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Design value</a:t>
            </a:r>
            <a:endParaRPr lang="en-US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29 August 2011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HEP MAD11 - LHCb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0A79F-C028-4513-9219-E2029D9769D5}" type="slidenum">
              <a:rPr lang="en-GB" smtClean="0"/>
              <a:pPr/>
              <a:t>14</a:t>
            </a:fld>
            <a:endParaRPr lang="en-GB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924128"/>
          </a:xfrm>
        </p:spPr>
        <p:txBody>
          <a:bodyPr/>
          <a:lstStyle/>
          <a:p>
            <a:r>
              <a:rPr lang="en-GB" dirty="0" smtClean="0"/>
              <a:t>Luminosity levelling</a:t>
            </a:r>
          </a:p>
          <a:p>
            <a:pPr lvl="1"/>
            <a:r>
              <a:rPr lang="en-GB" dirty="0" smtClean="0"/>
              <a:t>Separate the beams in the vertical plane to decrease the overlap, and thus the rate of collisions (luminosity)</a:t>
            </a:r>
          </a:p>
          <a:p>
            <a:pPr lvl="1"/>
            <a:r>
              <a:rPr lang="en-GB" dirty="0" smtClean="0"/>
              <a:t>Start with a very modest, and increase slowly (~30 minutes) to avoid detector trips</a:t>
            </a:r>
          </a:p>
          <a:p>
            <a:pPr lvl="1"/>
            <a:r>
              <a:rPr lang="en-GB" dirty="0" smtClean="0"/>
              <a:t>All data taken in the same pile-up conditions!</a:t>
            </a:r>
            <a:endParaRPr lang="en-US" dirty="0"/>
          </a:p>
        </p:txBody>
      </p:sp>
      <p:pic>
        <p:nvPicPr>
          <p:cNvPr id="8" name="Picture 7" descr="Lumi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7704" y="2564904"/>
            <a:ext cx="6120680" cy="401695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11560" y="5157192"/>
            <a:ext cx="77457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LHCb</a:t>
            </a:r>
          </a:p>
          <a:p>
            <a:r>
              <a:rPr lang="en-GB" sz="1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(design)</a:t>
            </a:r>
            <a:endParaRPr lang="en-US" sz="1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9552" y="2924944"/>
            <a:ext cx="8985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ATLAS</a:t>
            </a:r>
          </a:p>
          <a:p>
            <a:r>
              <a:rPr lang="en-GB" dirty="0" smtClean="0">
                <a:latin typeface="Arial" pitchFamily="34" charset="0"/>
                <a:cs typeface="Arial" pitchFamily="34" charset="0"/>
              </a:rPr>
              <a:t>CMS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4" name="Straight Connector 13"/>
          <p:cNvCxnSpPr/>
          <p:nvPr/>
        </p:nvCxnSpPr>
        <p:spPr bwMode="auto">
          <a:xfrm>
            <a:off x="1331640" y="5589240"/>
            <a:ext cx="6552728" cy="0"/>
          </a:xfrm>
          <a:prstGeom prst="line">
            <a:avLst/>
          </a:prstGeom>
          <a:noFill/>
          <a:ln w="127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/>
          </a:ln>
          <a:effectLst/>
        </p:spPr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Overall efficiency OK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29 August 2011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HEP MAD11 - LHCb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0A79F-C028-4513-9219-E2029D9769D5}" type="slidenum">
              <a:rPr lang="en-GB" smtClean="0"/>
              <a:pPr/>
              <a:t>15</a:t>
            </a:fld>
            <a:endParaRPr lang="en-GB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Monitor of the operational losses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pPr lvl="1"/>
            <a:endParaRPr lang="en-GB" dirty="0" smtClean="0"/>
          </a:p>
          <a:p>
            <a:pPr lvl="1"/>
            <a:r>
              <a:rPr lang="en-GB" dirty="0" smtClean="0"/>
              <a:t>We should also apply the trigger and selection efficiencies, but this is channel dependent and is part of the selection efficiency.</a:t>
            </a:r>
          </a:p>
        </p:txBody>
      </p:sp>
      <p:pic>
        <p:nvPicPr>
          <p:cNvPr id="9" name="Content Placeholder 6" descr="PieChartEffBreakdown.png"/>
          <p:cNvPicPr>
            <a:picLocks noChangeAspect="1"/>
          </p:cNvPicPr>
          <p:nvPr/>
        </p:nvPicPr>
        <p:blipFill>
          <a:blip r:embed="rId2" cstate="print"/>
          <a:srcRect b="22597"/>
          <a:stretch>
            <a:fillRect/>
          </a:stretch>
        </p:blipFill>
        <p:spPr bwMode="auto">
          <a:xfrm>
            <a:off x="467544" y="1772816"/>
            <a:ext cx="8229600" cy="3355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476672"/>
            <a:ext cx="5626968" cy="6120680"/>
          </a:xfrm>
        </p:spPr>
        <p:txBody>
          <a:bodyPr/>
          <a:lstStyle/>
          <a:p>
            <a:r>
              <a:rPr lang="en-GB" dirty="0" smtClean="0"/>
              <a:t>Event selection in several steps</a:t>
            </a:r>
          </a:p>
          <a:p>
            <a:pPr lvl="1"/>
            <a:r>
              <a:rPr lang="en-GB" dirty="0" smtClean="0"/>
              <a:t>Interaction rate about ~10 MHz</a:t>
            </a:r>
          </a:p>
          <a:p>
            <a:pPr lvl="2"/>
            <a:r>
              <a:rPr lang="en-GB" dirty="0" smtClean="0"/>
              <a:t>40 MHz clock, only ~1/3 with beams</a:t>
            </a:r>
            <a:endParaRPr lang="en-US" dirty="0" smtClean="0"/>
          </a:p>
          <a:p>
            <a:pPr lvl="1"/>
            <a:endParaRPr lang="en-GB" dirty="0" smtClean="0"/>
          </a:p>
          <a:p>
            <a:pPr lvl="1"/>
            <a:r>
              <a:rPr lang="en-GB" dirty="0" smtClean="0"/>
              <a:t>Hardware trigger (L0) at about </a:t>
            </a:r>
            <a:r>
              <a:rPr lang="en-GB" b="1" dirty="0" smtClean="0"/>
              <a:t>800 kHz</a:t>
            </a:r>
          </a:p>
          <a:p>
            <a:pPr lvl="2"/>
            <a:r>
              <a:rPr lang="en-GB" dirty="0" smtClean="0"/>
              <a:t>Events with a muon over ~1 GeV Pt</a:t>
            </a:r>
          </a:p>
          <a:p>
            <a:pPr lvl="2"/>
            <a:r>
              <a:rPr lang="en-GB" dirty="0" smtClean="0"/>
              <a:t>Or with a local Hadronic transverse energy over 3.6 GeV</a:t>
            </a:r>
          </a:p>
          <a:p>
            <a:pPr lvl="2"/>
            <a:r>
              <a:rPr lang="en-GB" dirty="0" smtClean="0"/>
              <a:t>Also triggers on e, </a:t>
            </a:r>
            <a:r>
              <a:rPr lang="el-GR" dirty="0" smtClean="0"/>
              <a:t>γ</a:t>
            </a:r>
            <a:r>
              <a:rPr lang="en-GB" dirty="0" smtClean="0"/>
              <a:t>, </a:t>
            </a:r>
            <a:r>
              <a:rPr lang="el-GR" dirty="0" smtClean="0"/>
              <a:t>π°</a:t>
            </a:r>
            <a:r>
              <a:rPr lang="en-GB" dirty="0" smtClean="0"/>
              <a:t> with similar thresholds</a:t>
            </a:r>
          </a:p>
          <a:p>
            <a:pPr lvl="2"/>
            <a:r>
              <a:rPr lang="en-GB" dirty="0" smtClean="0"/>
              <a:t>In principle 1 MHz rate is feasible, but the high occupancy gives high dead time now</a:t>
            </a:r>
          </a:p>
          <a:p>
            <a:pPr lvl="3"/>
            <a:r>
              <a:rPr lang="en-GB" dirty="0" smtClean="0"/>
              <a:t>Work in progress to gain 10-15%</a:t>
            </a:r>
          </a:p>
          <a:p>
            <a:pPr lvl="2"/>
            <a:endParaRPr lang="en-GB" dirty="0" smtClean="0"/>
          </a:p>
          <a:p>
            <a:pPr lvl="1"/>
            <a:r>
              <a:rPr lang="en-GB" dirty="0" smtClean="0"/>
              <a:t>Software trigger in a ~1350 CPU farm</a:t>
            </a:r>
          </a:p>
          <a:p>
            <a:pPr lvl="2"/>
            <a:r>
              <a:rPr lang="en-GB" dirty="0" smtClean="0"/>
              <a:t>~20000 copies of the code are running in parallel</a:t>
            </a:r>
          </a:p>
          <a:p>
            <a:pPr lvl="3"/>
            <a:r>
              <a:rPr lang="en-GB" dirty="0" smtClean="0"/>
              <a:t>25 ms per event in average</a:t>
            </a:r>
          </a:p>
          <a:p>
            <a:pPr lvl="2"/>
            <a:r>
              <a:rPr lang="en-GB" b="1" dirty="0" smtClean="0"/>
              <a:t>~</a:t>
            </a:r>
            <a:r>
              <a:rPr lang="en-GB" b="1" dirty="0" smtClean="0">
                <a:solidFill>
                  <a:srgbClr val="FF0000"/>
                </a:solidFill>
              </a:rPr>
              <a:t>3 kHz </a:t>
            </a:r>
            <a:r>
              <a:rPr lang="en-GB" dirty="0" smtClean="0"/>
              <a:t>output rate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29 August 2011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HEP MAD11 - LHCb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0A79F-C028-4513-9219-E2029D9769D5}" type="slidenum">
              <a:rPr lang="en-GB" smtClean="0"/>
              <a:pPr/>
              <a:t>16</a:t>
            </a:fld>
            <a:endParaRPr lang="en-GB"/>
          </a:p>
        </p:txBody>
      </p:sp>
      <p:grpSp>
        <p:nvGrpSpPr>
          <p:cNvPr id="9" name="Group 8"/>
          <p:cNvGrpSpPr/>
          <p:nvPr/>
        </p:nvGrpSpPr>
        <p:grpSpPr>
          <a:xfrm>
            <a:off x="6000728" y="260648"/>
            <a:ext cx="3143272" cy="3929090"/>
            <a:chOff x="5924643" y="1142984"/>
            <a:chExt cx="3219357" cy="4643470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924643" y="1142984"/>
              <a:ext cx="3219357" cy="46434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1" name="TextBox 10"/>
            <p:cNvSpPr txBox="1"/>
            <p:nvPr/>
          </p:nvSpPr>
          <p:spPr>
            <a:xfrm>
              <a:off x="6215074" y="5429264"/>
              <a:ext cx="867545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solidFill>
                    <a:srgbClr val="FF0000"/>
                  </a:solidFill>
                  <a:latin typeface="Comic Sans MS" pitchFamily="66" charset="0"/>
                </a:rPr>
                <a:t> 3 kHz</a:t>
              </a:r>
              <a:endParaRPr lang="en-US" sz="1600" b="1" dirty="0">
                <a:solidFill>
                  <a:srgbClr val="FF0000"/>
                </a:solidFill>
                <a:latin typeface="Comic Sans MS" pitchFamily="66" charset="0"/>
              </a:endParaRPr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924128"/>
          </a:xfrm>
        </p:spPr>
        <p:txBody>
          <a:bodyPr/>
          <a:lstStyle/>
          <a:p>
            <a:r>
              <a:rPr lang="en-GB" dirty="0" smtClean="0"/>
              <a:t>HLT1: topology</a:t>
            </a:r>
          </a:p>
          <a:p>
            <a:pPr lvl="1"/>
            <a:r>
              <a:rPr lang="en-GB" dirty="0" smtClean="0"/>
              <a:t>Idea: Find a track with high impact parameter to the Primary Vertex and high enough momentum</a:t>
            </a:r>
          </a:p>
          <a:p>
            <a:pPr lvl="2"/>
            <a:r>
              <a:rPr lang="en-GB" dirty="0" smtClean="0"/>
              <a:t>100 micrometers</a:t>
            </a:r>
          </a:p>
          <a:p>
            <a:pPr lvl="2"/>
            <a:r>
              <a:rPr lang="en-GB" dirty="0" smtClean="0"/>
              <a:t>1 GeV Pt</a:t>
            </a:r>
          </a:p>
          <a:p>
            <a:pPr lvl="1"/>
            <a:r>
              <a:rPr lang="en-GB" dirty="0" smtClean="0"/>
              <a:t>For that, reconstruct all Velo tracks, select those with impact parameter, measure their momentum by the full tracking</a:t>
            </a:r>
          </a:p>
          <a:p>
            <a:pPr lvl="2"/>
            <a:r>
              <a:rPr lang="en-GB" dirty="0" smtClean="0"/>
              <a:t>As a B decay has several tracks fulfilling these requirements, no need to be 100% efficient per track</a:t>
            </a:r>
          </a:p>
          <a:p>
            <a:pPr lvl="1"/>
            <a:r>
              <a:rPr lang="en-GB" dirty="0" smtClean="0"/>
              <a:t>For muon triggers, this track should be validated as muon</a:t>
            </a:r>
          </a:p>
          <a:p>
            <a:pPr lvl="1"/>
            <a:endParaRPr lang="en-GB" dirty="0" smtClean="0"/>
          </a:p>
          <a:p>
            <a:r>
              <a:rPr lang="en-GB" dirty="0" smtClean="0"/>
              <a:t>HLT2: Selection by physics channel</a:t>
            </a:r>
          </a:p>
          <a:p>
            <a:pPr lvl="1"/>
            <a:r>
              <a:rPr lang="en-GB" dirty="0" smtClean="0"/>
              <a:t>Full event reconstruction, but no particle ID.</a:t>
            </a:r>
          </a:p>
          <a:p>
            <a:pPr lvl="1"/>
            <a:r>
              <a:rPr lang="en-GB" dirty="0" smtClean="0"/>
              <a:t>Topological trigger to find a displaced vertex with high enough mass</a:t>
            </a:r>
          </a:p>
          <a:p>
            <a:pPr lvl="1"/>
            <a:r>
              <a:rPr lang="en-GB" dirty="0" smtClean="0"/>
              <a:t>Many specific channels for dedicated studies</a:t>
            </a:r>
          </a:p>
          <a:p>
            <a:pPr lvl="2"/>
            <a:r>
              <a:rPr lang="en-GB" dirty="0" smtClean="0"/>
              <a:t>J/</a:t>
            </a:r>
            <a:r>
              <a:rPr lang="el-GR" dirty="0" smtClean="0"/>
              <a:t>Ψ</a:t>
            </a:r>
            <a:r>
              <a:rPr lang="en-GB" dirty="0" smtClean="0"/>
              <a:t>, </a:t>
            </a:r>
            <a:r>
              <a:rPr lang="az-Cyrl-AZ" dirty="0" smtClean="0"/>
              <a:t>Ф</a:t>
            </a:r>
            <a:r>
              <a:rPr lang="en-GB" dirty="0" smtClean="0"/>
              <a:t>, D→K</a:t>
            </a:r>
            <a:r>
              <a:rPr lang="el-GR" dirty="0" smtClean="0"/>
              <a:t>π</a:t>
            </a:r>
            <a:r>
              <a:rPr lang="en-GB" dirty="0" smtClean="0"/>
              <a:t>, ...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29 August 2011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HEP MAD11 - LHCb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0A79F-C028-4513-9219-E2029D9769D5}" type="slidenum">
              <a:rPr lang="en-GB" smtClean="0"/>
              <a:pPr/>
              <a:t>17</a:t>
            </a:fld>
            <a:endParaRPr lang="en-GB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924128"/>
          </a:xfrm>
        </p:spPr>
        <p:txBody>
          <a:bodyPr/>
          <a:lstStyle/>
          <a:p>
            <a:r>
              <a:rPr lang="en-GB" dirty="0" smtClean="0"/>
              <a:t>Online monitoring of physics candidates</a:t>
            </a:r>
          </a:p>
          <a:p>
            <a:pPr lvl="1"/>
            <a:endParaRPr lang="en-GB" dirty="0" smtClean="0"/>
          </a:p>
          <a:p>
            <a:pPr lvl="1"/>
            <a:r>
              <a:rPr lang="en-GB" dirty="0" smtClean="0"/>
              <a:t>Mass plots</a:t>
            </a:r>
          </a:p>
          <a:p>
            <a:pPr lvl="1"/>
            <a:endParaRPr lang="en-GB" dirty="0" smtClean="0"/>
          </a:p>
          <a:p>
            <a:pPr lvl="1">
              <a:buNone/>
            </a:pPr>
            <a:endParaRPr lang="en-GB" dirty="0" smtClean="0"/>
          </a:p>
          <a:p>
            <a:pPr lvl="1"/>
            <a:r>
              <a:rPr lang="en-GB" dirty="0" smtClean="0"/>
              <a:t>Efficiency as expected</a:t>
            </a:r>
          </a:p>
          <a:p>
            <a:pPr lvl="2">
              <a:buNone/>
            </a:pPr>
            <a:r>
              <a:rPr lang="en-GB" sz="1600" dirty="0" smtClean="0"/>
              <a:t>2010 low lumi settings</a:t>
            </a:r>
          </a:p>
          <a:p>
            <a:pPr lvl="2"/>
            <a:endParaRPr lang="en-GB" dirty="0" smtClean="0"/>
          </a:p>
          <a:p>
            <a:pPr lvl="1"/>
            <a:endParaRPr lang="en-GB" dirty="0" smtClean="0"/>
          </a:p>
          <a:p>
            <a:pPr lvl="1"/>
            <a:endParaRPr lang="en-GB" dirty="0" smtClean="0"/>
          </a:p>
          <a:p>
            <a:pPr lvl="1"/>
            <a:endParaRPr lang="en-GB" dirty="0" smtClean="0"/>
          </a:p>
          <a:p>
            <a:r>
              <a:rPr lang="en-GB" dirty="0" smtClean="0"/>
              <a:t>We have also several technical triggers</a:t>
            </a:r>
          </a:p>
          <a:p>
            <a:pPr lvl="1"/>
            <a:r>
              <a:rPr lang="en-GB" dirty="0" smtClean="0"/>
              <a:t>Luminosity: random sampling of crossings</a:t>
            </a:r>
          </a:p>
          <a:p>
            <a:pPr lvl="2"/>
            <a:r>
              <a:rPr lang="en-GB" dirty="0" smtClean="0"/>
              <a:t>Luminosity by counting the fraction of empty crossings = e</a:t>
            </a:r>
            <a:r>
              <a:rPr lang="en-GB" baseline="30000" dirty="0" smtClean="0"/>
              <a:t>-</a:t>
            </a:r>
            <a:r>
              <a:rPr lang="el-GR" baseline="30000" dirty="0" smtClean="0"/>
              <a:t>μ</a:t>
            </a:r>
            <a:r>
              <a:rPr lang="en-GB" baseline="30000" dirty="0" smtClean="0"/>
              <a:t> </a:t>
            </a:r>
            <a:r>
              <a:rPr lang="en-GB" dirty="0" smtClean="0"/>
              <a:t>where </a:t>
            </a:r>
            <a:r>
              <a:rPr lang="el-GR" dirty="0" smtClean="0"/>
              <a:t>μ</a:t>
            </a:r>
            <a:r>
              <a:rPr lang="en-GB" dirty="0" smtClean="0"/>
              <a:t> is the average number of interaction per event (Poisson)</a:t>
            </a:r>
          </a:p>
          <a:p>
            <a:pPr lvl="1"/>
            <a:r>
              <a:rPr lang="en-GB" dirty="0" smtClean="0"/>
              <a:t>Sampling of unbiased events at various levels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29 August 2011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HEP MAD11 - LHCb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0A79F-C028-4513-9219-E2029D9769D5}" type="slidenum">
              <a:rPr lang="en-GB" smtClean="0"/>
              <a:pPr/>
              <a:t>18</a:t>
            </a:fld>
            <a:endParaRPr lang="en-GB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1196752"/>
            <a:ext cx="4464496" cy="3067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7" descr="trig_eff.PNG"/>
          <p:cNvPicPr>
            <a:picLocks noChangeAspect="1"/>
          </p:cNvPicPr>
          <p:nvPr/>
        </p:nvPicPr>
        <p:blipFill>
          <a:blip r:embed="rId3" cstate="print"/>
          <a:srcRect l="3571" t="1428" r="28571" b="70000"/>
          <a:stretch>
            <a:fillRect/>
          </a:stretch>
        </p:blipFill>
        <p:spPr>
          <a:xfrm>
            <a:off x="107504" y="3212976"/>
            <a:ext cx="3929090" cy="1033971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29 August 2011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HEP MAD11 - LHCb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0A79F-C028-4513-9219-E2029D9769D5}" type="slidenum">
              <a:rPr lang="en-GB" smtClean="0"/>
              <a:pPr/>
              <a:t>19</a:t>
            </a:fld>
            <a:endParaRPr lang="en-GB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924128"/>
          </a:xfrm>
        </p:spPr>
        <p:txBody>
          <a:bodyPr/>
          <a:lstStyle/>
          <a:p>
            <a:r>
              <a:rPr lang="en-GB" dirty="0" smtClean="0"/>
              <a:t>Offline selection: The stripping</a:t>
            </a:r>
          </a:p>
          <a:p>
            <a:pPr lvl="1"/>
            <a:r>
              <a:rPr lang="en-GB" dirty="0" smtClean="0"/>
              <a:t>Data is reconstructed fully, and a series of preliminary analyses is run, to select events per (group of) physics channels.</a:t>
            </a:r>
          </a:p>
          <a:p>
            <a:pPr lvl="2"/>
            <a:r>
              <a:rPr lang="en-GB" dirty="0" smtClean="0"/>
              <a:t>Should reduce the rate of &lt;10Hz per channel</a:t>
            </a:r>
          </a:p>
          <a:p>
            <a:pPr lvl="3"/>
            <a:r>
              <a:rPr lang="en-GB" dirty="0" smtClean="0"/>
              <a:t>Should get a manageable set of &lt; 100,000,000 events per year!</a:t>
            </a:r>
          </a:p>
          <a:p>
            <a:pPr lvl="2"/>
            <a:r>
              <a:rPr lang="en-GB" dirty="0" smtClean="0"/>
              <a:t>Several output streams corresponding to the various physics groups</a:t>
            </a:r>
          </a:p>
          <a:p>
            <a:pPr lvl="2"/>
            <a:endParaRPr lang="en-GB" dirty="0" smtClean="0"/>
          </a:p>
          <a:p>
            <a:pPr lvl="1"/>
            <a:r>
              <a:rPr lang="en-GB" dirty="0" smtClean="0"/>
              <a:t>Run in semi-online mode</a:t>
            </a:r>
          </a:p>
          <a:p>
            <a:pPr lvl="2"/>
            <a:r>
              <a:rPr lang="en-GB" dirty="0" smtClean="0"/>
              <a:t>Data quality validation using an ‘Express stream’</a:t>
            </a:r>
          </a:p>
          <a:p>
            <a:pPr lvl="3"/>
            <a:r>
              <a:rPr lang="en-GB" dirty="0" smtClean="0"/>
              <a:t>Result available within a few hours</a:t>
            </a:r>
          </a:p>
          <a:p>
            <a:pPr lvl="2"/>
            <a:r>
              <a:rPr lang="en-GB" dirty="0" smtClean="0"/>
              <a:t>Reconstruction takes about 1 second per event</a:t>
            </a:r>
          </a:p>
          <a:p>
            <a:pPr lvl="3"/>
            <a:r>
              <a:rPr lang="en-GB" dirty="0" smtClean="0"/>
              <a:t>A file is about 80k events → </a:t>
            </a:r>
            <a:r>
              <a:rPr lang="en-GB" dirty="0" smtClean="0">
                <a:solidFill>
                  <a:srgbClr val="FF0000"/>
                </a:solidFill>
              </a:rPr>
              <a:t>One day of CPU</a:t>
            </a:r>
          </a:p>
          <a:p>
            <a:pPr lvl="2"/>
            <a:r>
              <a:rPr lang="en-GB" dirty="0" smtClean="0"/>
              <a:t>We write a raw data file every 25 seconds at 3 kHz...</a:t>
            </a:r>
          </a:p>
          <a:p>
            <a:pPr lvl="3"/>
            <a:r>
              <a:rPr lang="en-GB" dirty="0" smtClean="0"/>
              <a:t>A few thousand files per day = a few thousand jobs continuously !</a:t>
            </a:r>
          </a:p>
          <a:p>
            <a:pPr lvl="3"/>
            <a:endParaRPr lang="en-GB" dirty="0" smtClean="0"/>
          </a:p>
          <a:p>
            <a:pPr lvl="1"/>
            <a:r>
              <a:rPr lang="en-GB" dirty="0" smtClean="0"/>
              <a:t>The various output streams are merged to get files of reasonable size.</a:t>
            </a:r>
          </a:p>
          <a:p>
            <a:pPr lvl="2"/>
            <a:r>
              <a:rPr lang="en-GB" dirty="0" smtClean="0"/>
              <a:t>All is ready in principle 2-3 days after data taking.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detector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B and D physics at the LHC are forward/backward</a:t>
            </a:r>
          </a:p>
          <a:p>
            <a:pPr lvl="1"/>
            <a:r>
              <a:rPr lang="en-GB" dirty="0" smtClean="0"/>
              <a:t>The interacting partons have different x</a:t>
            </a:r>
          </a:p>
          <a:p>
            <a:pPr lvl="1"/>
            <a:r>
              <a:rPr lang="en-GB" dirty="0" smtClean="0"/>
              <a:t>The produced       pair are boosted forward or backward, together</a:t>
            </a:r>
          </a:p>
          <a:p>
            <a:pPr lvl="2"/>
            <a:r>
              <a:rPr lang="en-GB" dirty="0" smtClean="0"/>
              <a:t>The detector can look only at one side, and get both b, very useful as we have both the signal b </a:t>
            </a:r>
            <a:r>
              <a:rPr lang="en-GB" u="sng" dirty="0" smtClean="0">
                <a:solidFill>
                  <a:srgbClr val="FF0000"/>
                </a:solidFill>
              </a:rPr>
              <a:t>and</a:t>
            </a:r>
            <a:r>
              <a:rPr lang="en-GB" dirty="0" smtClean="0"/>
              <a:t> the tagging b in the acceptance</a:t>
            </a:r>
          </a:p>
          <a:p>
            <a:endParaRPr lang="en-GB" dirty="0" smtClean="0"/>
          </a:p>
          <a:p>
            <a:r>
              <a:rPr lang="en-GB" dirty="0" smtClean="0"/>
              <a:t>Single arm spectrometer</a:t>
            </a:r>
          </a:p>
          <a:p>
            <a:pPr lvl="1"/>
            <a:r>
              <a:rPr lang="en-GB" dirty="0" smtClean="0"/>
              <a:t>Very good vertex detector</a:t>
            </a:r>
          </a:p>
          <a:p>
            <a:pPr lvl="1"/>
            <a:r>
              <a:rPr lang="en-GB" dirty="0" smtClean="0"/>
              <a:t>Dipole magnet for accurate </a:t>
            </a:r>
          </a:p>
          <a:p>
            <a:pPr lvl="1">
              <a:buNone/>
            </a:pPr>
            <a:r>
              <a:rPr lang="en-GB" dirty="0" smtClean="0"/>
              <a:t>	momentum</a:t>
            </a:r>
            <a:r>
              <a:rPr lang="en-US" dirty="0" smtClean="0"/>
              <a:t> measurement</a:t>
            </a:r>
          </a:p>
          <a:p>
            <a:pPr lvl="1"/>
            <a:r>
              <a:rPr lang="en-GB" dirty="0" smtClean="0"/>
              <a:t>Good particle ID over a large </a:t>
            </a:r>
          </a:p>
          <a:p>
            <a:pPr lvl="1">
              <a:buNone/>
            </a:pPr>
            <a:r>
              <a:rPr lang="en-GB" dirty="0" smtClean="0"/>
              <a:t>   momentum range</a:t>
            </a:r>
          </a:p>
          <a:p>
            <a:pPr lvl="1"/>
            <a:r>
              <a:rPr lang="en-GB" dirty="0" smtClean="0"/>
              <a:t>Should fit in an existing LEP cavern...</a:t>
            </a:r>
          </a:p>
          <a:p>
            <a:pPr lvl="1"/>
            <a:endParaRPr lang="en-GB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29 August 2011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HEP MAD11 - LHCb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0A79F-C028-4513-9219-E2029D9769D5}" type="slidenum">
              <a:rPr lang="en-GB" smtClean="0"/>
              <a:pPr/>
              <a:t>2</a:t>
            </a:fld>
            <a:endParaRPr lang="en-GB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2743200" y="1905000"/>
          <a:ext cx="344488" cy="400050"/>
        </p:xfrm>
        <a:graphic>
          <a:graphicData uri="http://schemas.openxmlformats.org/presentationml/2006/ole">
            <p:oleObj spid="_x0000_s1026" name="Equation" r:id="rId3" imgW="203040" imgH="215640" progId="Equation.3">
              <p:embed/>
            </p:oleObj>
          </a:graphicData>
        </a:graphic>
      </p:graphicFrame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 r="364"/>
          <a:stretch>
            <a:fillRect/>
          </a:stretch>
        </p:blipFill>
        <p:spPr bwMode="auto">
          <a:xfrm>
            <a:off x="5364088" y="2996952"/>
            <a:ext cx="3298447" cy="3465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Some physics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Spectroscopy</a:t>
            </a:r>
          </a:p>
          <a:p>
            <a:pPr lvl="1"/>
            <a:r>
              <a:rPr lang="en-GB" dirty="0" smtClean="0"/>
              <a:t>Find known resonances in various channels</a:t>
            </a:r>
          </a:p>
          <a:p>
            <a:pPr lvl="2"/>
            <a:r>
              <a:rPr lang="en-GB" dirty="0" smtClean="0"/>
              <a:t>And look for less clear ones...</a:t>
            </a:r>
          </a:p>
          <a:p>
            <a:pPr lvl="3"/>
            <a:r>
              <a:rPr lang="en-GB" dirty="0" smtClean="0"/>
              <a:t>Mass resolution and good PID are key components</a:t>
            </a:r>
          </a:p>
          <a:p>
            <a:pPr lvl="2"/>
            <a:r>
              <a:rPr lang="en-GB" dirty="0" smtClean="0"/>
              <a:t>See poster on quarkonium production</a:t>
            </a:r>
          </a:p>
          <a:p>
            <a:pPr lvl="2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29 August 2011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HEP MAD11 - LHCb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0A79F-C028-4513-9219-E2029D9769D5}" type="slidenum">
              <a:rPr lang="en-GB" smtClean="0"/>
              <a:pPr/>
              <a:t>20</a:t>
            </a:fld>
            <a:endParaRPr lang="en-GB"/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093" y="3501008"/>
            <a:ext cx="4500907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789040"/>
            <a:ext cx="4577082" cy="2698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1547664" y="3068960"/>
            <a:ext cx="10855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X(3872)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0" y="3429000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 smtClean="0"/>
              <a:t>M</a:t>
            </a:r>
            <a:r>
              <a:rPr lang="en-US" sz="1400" baseline="-25000" dirty="0" smtClean="0"/>
              <a:t>X(3872) </a:t>
            </a:r>
            <a:r>
              <a:rPr lang="en-US" sz="1400" dirty="0" smtClean="0"/>
              <a:t>= [3871.96 ± 0.46(stat) ± 0.10(sys)] </a:t>
            </a:r>
            <a:r>
              <a:rPr lang="en-US" sz="1400" dirty="0" err="1" smtClean="0"/>
              <a:t>MeV</a:t>
            </a:r>
            <a:r>
              <a:rPr lang="en-US" sz="1400" dirty="0" smtClean="0"/>
              <a:t>/c</a:t>
            </a:r>
            <a:r>
              <a:rPr lang="en-US" sz="1400" baseline="30000" dirty="0" smtClean="0"/>
              <a:t>2</a:t>
            </a:r>
            <a:endParaRPr lang="en-US" sz="1600" baseline="30000" dirty="0"/>
          </a:p>
        </p:txBody>
      </p:sp>
      <p:sp>
        <p:nvSpPr>
          <p:cNvPr id="13" name="Rectangle 12"/>
          <p:cNvSpPr/>
          <p:nvPr/>
        </p:nvSpPr>
        <p:spPr>
          <a:xfrm>
            <a:off x="6156176" y="3068960"/>
            <a:ext cx="16930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Upsilon region</a:t>
            </a: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996136"/>
          </a:xfrm>
        </p:spPr>
        <p:txBody>
          <a:bodyPr/>
          <a:lstStyle/>
          <a:p>
            <a:r>
              <a:rPr lang="en-GB" dirty="0" err="1" smtClean="0"/>
              <a:t>Dimuon</a:t>
            </a:r>
            <a:r>
              <a:rPr lang="en-GB" dirty="0" smtClean="0"/>
              <a:t> mass spectrum (log scales)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29 August 2011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HEP MAD11 - LHCb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0A79F-C028-4513-9219-E2029D9769D5}" type="slidenum">
              <a:rPr lang="en-GB" smtClean="0"/>
              <a:pPr/>
              <a:t>21</a:t>
            </a:fld>
            <a:endParaRPr lang="en-GB"/>
          </a:p>
        </p:txBody>
      </p:sp>
      <p:pic>
        <p:nvPicPr>
          <p:cNvPr id="7" name="Рисунок 11" descr="LHCb_dimuons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052736"/>
            <a:ext cx="7276611" cy="5517028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</p:pic>
      <p:sp>
        <p:nvSpPr>
          <p:cNvPr id="8" name="Left-Right Arrow 7"/>
          <p:cNvSpPr/>
          <p:nvPr/>
        </p:nvSpPr>
        <p:spPr bwMode="auto">
          <a:xfrm>
            <a:off x="1475656" y="3068960"/>
            <a:ext cx="1512168" cy="576064"/>
          </a:xfrm>
          <a:prstGeom prst="leftRightArrow">
            <a:avLst/>
          </a:prstGeom>
          <a:solidFill>
            <a:srgbClr val="FFFF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2400" dirty="0" smtClean="0">
                <a:latin typeface="Times New Roman" pitchFamily="18" charset="0"/>
              </a:rPr>
              <a:t>1</a:t>
            </a: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960’s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Left-Right Arrow 8"/>
          <p:cNvSpPr/>
          <p:nvPr/>
        </p:nvSpPr>
        <p:spPr bwMode="auto">
          <a:xfrm>
            <a:off x="2915816" y="3933056"/>
            <a:ext cx="1656184" cy="576064"/>
          </a:xfrm>
          <a:prstGeom prst="leftRightArrow">
            <a:avLst/>
          </a:prstGeom>
          <a:solidFill>
            <a:srgbClr val="FFC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2400" dirty="0" smtClean="0">
                <a:latin typeface="Times New Roman" pitchFamily="18" charset="0"/>
              </a:rPr>
              <a:t>1</a:t>
            </a: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970’s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Left-Right Arrow 9"/>
          <p:cNvSpPr/>
          <p:nvPr/>
        </p:nvSpPr>
        <p:spPr bwMode="auto">
          <a:xfrm>
            <a:off x="4499992" y="3356992"/>
            <a:ext cx="1872208" cy="648072"/>
          </a:xfrm>
          <a:prstGeom prst="leftRightArrow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2400" dirty="0" smtClean="0">
                <a:latin typeface="Times New Roman" pitchFamily="18" charset="0"/>
              </a:rPr>
              <a:t>1</a:t>
            </a: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980</a:t>
            </a:r>
            <a:r>
              <a:rPr lang="en-GB" sz="2400" dirty="0" smtClean="0">
                <a:latin typeface="Times New Roman" pitchFamily="18" charset="0"/>
              </a:rPr>
              <a:t>,</a:t>
            </a:r>
            <a:r>
              <a:rPr kumimoji="0" lang="en-GB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90’s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1" name="Down Arrow 10"/>
          <p:cNvSpPr/>
          <p:nvPr/>
        </p:nvSpPr>
        <p:spPr bwMode="auto">
          <a:xfrm>
            <a:off x="6228184" y="4149080"/>
            <a:ext cx="1080120" cy="792088"/>
          </a:xfrm>
          <a:prstGeom prst="downArrow">
            <a:avLst/>
          </a:prstGeom>
          <a:solidFill>
            <a:srgbClr val="00B0F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?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900" dirty="0" smtClean="0">
                <a:latin typeface="Times New Roman" pitchFamily="18" charset="0"/>
              </a:rPr>
              <a:t>2011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852120"/>
          </a:xfrm>
        </p:spPr>
        <p:txBody>
          <a:bodyPr/>
          <a:lstStyle/>
          <a:p>
            <a:r>
              <a:rPr lang="en-GB" dirty="0" smtClean="0"/>
              <a:t>Mass measurements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29 August 2011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HEP MAD11 - LHCb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0A79F-C028-4513-9219-E2029D9769D5}" type="slidenum">
              <a:rPr lang="en-GB" smtClean="0"/>
              <a:pPr/>
              <a:t>22</a:t>
            </a:fld>
            <a:endParaRPr lang="en-GB"/>
          </a:p>
        </p:txBody>
      </p:sp>
      <p:grpSp>
        <p:nvGrpSpPr>
          <p:cNvPr id="18" name="Group 17"/>
          <p:cNvGrpSpPr/>
          <p:nvPr/>
        </p:nvGrpSpPr>
        <p:grpSpPr>
          <a:xfrm>
            <a:off x="971600" y="1052736"/>
            <a:ext cx="6424439" cy="2252464"/>
            <a:chOff x="971600" y="980728"/>
            <a:chExt cx="6424439" cy="2252464"/>
          </a:xfrm>
        </p:grpSpPr>
        <p:grpSp>
          <p:nvGrpSpPr>
            <p:cNvPr id="16" name="Group 15"/>
            <p:cNvGrpSpPr/>
            <p:nvPr/>
          </p:nvGrpSpPr>
          <p:grpSpPr>
            <a:xfrm>
              <a:off x="971600" y="1196752"/>
              <a:ext cx="6424439" cy="2036440"/>
              <a:chOff x="1752600" y="1752600"/>
              <a:chExt cx="5859463" cy="1670050"/>
            </a:xfrm>
          </p:grpSpPr>
          <p:grpSp>
            <p:nvGrpSpPr>
              <p:cNvPr id="7" name="Group 29"/>
              <p:cNvGrpSpPr>
                <a:grpSpLocks/>
              </p:cNvGrpSpPr>
              <p:nvPr/>
            </p:nvGrpSpPr>
            <p:grpSpPr bwMode="auto">
              <a:xfrm>
                <a:off x="1752600" y="1752600"/>
                <a:ext cx="5859463" cy="1668463"/>
                <a:chOff x="1872" y="960"/>
                <a:chExt cx="3691" cy="1051"/>
              </a:xfrm>
            </p:grpSpPr>
            <p:sp>
              <p:nvSpPr>
                <p:cNvPr id="8" name="Text Box 5"/>
                <p:cNvSpPr txBox="1">
                  <a:spLocks noChangeArrowheads="1"/>
                </p:cNvSpPr>
                <p:nvPr/>
              </p:nvSpPr>
              <p:spPr bwMode="auto">
                <a:xfrm>
                  <a:off x="1872" y="960"/>
                  <a:ext cx="2625" cy="19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dirty="0" smtClean="0"/>
                    <a:t>LHCb-CONF-2011-027: </a:t>
                  </a:r>
                  <a:r>
                    <a:rPr lang="en-US" dirty="0"/>
                    <a:t>masses [</a:t>
                  </a:r>
                  <a:r>
                    <a:rPr lang="en-US" dirty="0" err="1"/>
                    <a:t>MeV</a:t>
                  </a:r>
                  <a:r>
                    <a:rPr lang="en-US" dirty="0"/>
                    <a:t>/c</a:t>
                  </a:r>
                  <a:r>
                    <a:rPr lang="en-US" baseline="30000" dirty="0"/>
                    <a:t>2</a:t>
                  </a:r>
                  <a:r>
                    <a:rPr lang="en-US" dirty="0"/>
                    <a:t>]</a:t>
                  </a:r>
                  <a:endParaRPr lang="ru-RU" dirty="0"/>
                </a:p>
              </p:txBody>
            </p:sp>
            <p:sp>
              <p:nvSpPr>
                <p:cNvPr id="9" name="TextBox 31"/>
                <p:cNvSpPr txBox="1">
                  <a:spLocks noChangeArrowheads="1"/>
                </p:cNvSpPr>
                <p:nvPr/>
              </p:nvSpPr>
              <p:spPr bwMode="auto">
                <a:xfrm>
                  <a:off x="4752" y="1152"/>
                  <a:ext cx="811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marL="266700" indent="-266700"/>
                  <a:r>
                    <a:rPr lang="en-US" sz="1300">
                      <a:latin typeface="Century" pitchFamily="18" charset="0"/>
                      <a:cs typeface="Times New Roman" pitchFamily="18" charset="0"/>
                    </a:rPr>
                    <a:t>5279.17 ± 0.29</a:t>
                  </a:r>
                </a:p>
              </p:txBody>
            </p:sp>
            <p:sp>
              <p:nvSpPr>
                <p:cNvPr id="10" name="TextBox 32"/>
                <p:cNvSpPr txBox="1">
                  <a:spLocks noChangeArrowheads="1"/>
                </p:cNvSpPr>
                <p:nvPr/>
              </p:nvSpPr>
              <p:spPr bwMode="auto">
                <a:xfrm>
                  <a:off x="4752" y="1290"/>
                  <a:ext cx="811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marL="266700" indent="-266700"/>
                  <a:r>
                    <a:rPr lang="en-US" sz="1300">
                      <a:latin typeface="Century" pitchFamily="18" charset="0"/>
                      <a:cs typeface="Times New Roman" pitchFamily="18" charset="0"/>
                    </a:rPr>
                    <a:t>5279.50 ± 0.30</a:t>
                  </a:r>
                </a:p>
              </p:txBody>
            </p:sp>
            <p:sp>
              <p:nvSpPr>
                <p:cNvPr id="11" name="TextBox 33"/>
                <p:cNvSpPr txBox="1">
                  <a:spLocks noChangeArrowheads="1"/>
                </p:cNvSpPr>
                <p:nvPr/>
              </p:nvSpPr>
              <p:spPr bwMode="auto">
                <a:xfrm>
                  <a:off x="4752" y="1421"/>
                  <a:ext cx="811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marL="266700" indent="-266700"/>
                  <a:r>
                    <a:rPr lang="en-US" sz="1300" dirty="0">
                      <a:latin typeface="Century" pitchFamily="18" charset="0"/>
                      <a:cs typeface="Times New Roman" pitchFamily="18" charset="0"/>
                    </a:rPr>
                    <a:t>5279.50 ± 0.30</a:t>
                  </a:r>
                </a:p>
              </p:txBody>
            </p:sp>
            <p:sp>
              <p:nvSpPr>
                <p:cNvPr id="12" name="TextBox 34"/>
                <p:cNvSpPr txBox="1">
                  <a:spLocks noChangeArrowheads="1"/>
                </p:cNvSpPr>
                <p:nvPr/>
              </p:nvSpPr>
              <p:spPr bwMode="auto">
                <a:xfrm>
                  <a:off x="4752" y="1557"/>
                  <a:ext cx="811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marL="266700" indent="-266700"/>
                  <a:r>
                    <a:rPr lang="en-US" sz="1300" dirty="0">
                      <a:latin typeface="Century" pitchFamily="18" charset="0"/>
                      <a:cs typeface="Times New Roman" pitchFamily="18" charset="0"/>
                    </a:rPr>
                    <a:t>5366.30 ± 0.60</a:t>
                  </a:r>
                </a:p>
              </p:txBody>
            </p:sp>
            <p:sp>
              <p:nvSpPr>
                <p:cNvPr id="13" name="TextBox 35"/>
                <p:cNvSpPr txBox="1">
                  <a:spLocks noChangeArrowheads="1"/>
                </p:cNvSpPr>
                <p:nvPr/>
              </p:nvSpPr>
              <p:spPr bwMode="auto">
                <a:xfrm>
                  <a:off x="4752" y="1693"/>
                  <a:ext cx="753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marL="266700" indent="-266700"/>
                  <a:r>
                    <a:rPr lang="en-US" sz="1300">
                      <a:latin typeface="Century" pitchFamily="18" charset="0"/>
                      <a:cs typeface="Times New Roman" pitchFamily="18" charset="0"/>
                    </a:rPr>
                    <a:t>5620.2   ± 1.6</a:t>
                  </a:r>
                </a:p>
              </p:txBody>
            </p:sp>
            <p:sp>
              <p:nvSpPr>
                <p:cNvPr id="14" name="TextBox 36"/>
                <p:cNvSpPr txBox="1">
                  <a:spLocks noChangeArrowheads="1"/>
                </p:cNvSpPr>
                <p:nvPr/>
              </p:nvSpPr>
              <p:spPr bwMode="auto">
                <a:xfrm>
                  <a:off x="4751" y="1828"/>
                  <a:ext cx="66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marL="266700" indent="-266700"/>
                  <a:r>
                    <a:rPr lang="en-US" sz="1300">
                      <a:latin typeface="Century" pitchFamily="18" charset="0"/>
                      <a:cs typeface="Times New Roman" pitchFamily="18" charset="0"/>
                    </a:rPr>
                    <a:t>6277      ± 6</a:t>
                  </a:r>
                </a:p>
              </p:txBody>
            </p:sp>
          </p:grpSp>
          <p:pic>
            <p:nvPicPr>
              <p:cNvPr id="15" name="Picture 4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1828800" y="2087563"/>
                <a:ext cx="4419600" cy="13350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17" name="Text Box 22"/>
            <p:cNvSpPr txBox="1">
              <a:spLocks noChangeArrowheads="1"/>
            </p:cNvSpPr>
            <p:nvPr/>
          </p:nvSpPr>
          <p:spPr bwMode="auto">
            <a:xfrm>
              <a:off x="6228184" y="980728"/>
              <a:ext cx="742950" cy="519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/>
                <a:t>PDG </a:t>
              </a:r>
            </a:p>
            <a:p>
              <a:r>
                <a:rPr lang="en-US" sz="1000" dirty="0"/>
                <a:t>[</a:t>
              </a:r>
              <a:r>
                <a:rPr lang="en-US" sz="1000" dirty="0" err="1"/>
                <a:t>MeV</a:t>
              </a:r>
              <a:r>
                <a:rPr lang="en-US" sz="1000" dirty="0"/>
                <a:t>/c</a:t>
              </a:r>
              <a:r>
                <a:rPr lang="en-US" sz="1000" baseline="30000" dirty="0"/>
                <a:t>2</a:t>
              </a:r>
              <a:r>
                <a:rPr lang="en-US" sz="1000" dirty="0"/>
                <a:t>]</a:t>
              </a:r>
              <a:endParaRPr lang="ru-RU" sz="1000" dirty="0"/>
            </a:p>
          </p:txBody>
        </p:sp>
      </p:grpSp>
      <p:sp>
        <p:nvSpPr>
          <p:cNvPr id="19" name="Text Box 27"/>
          <p:cNvSpPr txBox="1">
            <a:spLocks noChangeArrowheads="1"/>
          </p:cNvSpPr>
          <p:nvPr/>
        </p:nvSpPr>
        <p:spPr bwMode="auto">
          <a:xfrm>
            <a:off x="2123728" y="3356992"/>
            <a:ext cx="3565525" cy="369888"/>
          </a:xfrm>
          <a:prstGeom prst="rect">
            <a:avLst/>
          </a:prstGeom>
          <a:noFill/>
          <a:ln w="19050">
            <a:solidFill>
              <a:srgbClr val="FF66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World-best mass measurements!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20" name="Picture 23" descr="bs20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3861048"/>
            <a:ext cx="3454669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3" y="3835324"/>
            <a:ext cx="4032448" cy="273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924128"/>
          </a:xfrm>
        </p:spPr>
        <p:txBody>
          <a:bodyPr/>
          <a:lstStyle/>
          <a:p>
            <a:r>
              <a:rPr lang="en-GB" dirty="0" smtClean="0"/>
              <a:t>New decay modes</a:t>
            </a:r>
          </a:p>
          <a:p>
            <a:pPr lvl="1"/>
            <a:r>
              <a:rPr lang="en-GB" dirty="0" smtClean="0"/>
              <a:t>First observation of</a:t>
            </a:r>
          </a:p>
          <a:p>
            <a:pPr lvl="1"/>
            <a:r>
              <a:rPr lang="en-GB" dirty="0" smtClean="0"/>
              <a:t>Branching fraction ratio</a:t>
            </a:r>
          </a:p>
          <a:p>
            <a:pPr lvl="2"/>
            <a:r>
              <a:rPr lang="en-GB" dirty="0" smtClean="0"/>
              <a:t>BR(                             )/BR(                    ) = 3.0 ± 0.6 ± 0.4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29 August 2011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HEP MAD11 - LHCb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0A79F-C028-4513-9219-E2029D9769D5}" type="slidenum">
              <a:rPr lang="en-GB" smtClean="0"/>
              <a:pPr/>
              <a:t>23</a:t>
            </a:fld>
            <a:endParaRPr lang="en-GB"/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 cstate="print"/>
          <a:srcRect l="37876"/>
          <a:stretch>
            <a:fillRect/>
          </a:stretch>
        </p:blipFill>
        <p:spPr bwMode="auto">
          <a:xfrm>
            <a:off x="539552" y="1988840"/>
            <a:ext cx="6272386" cy="435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3923928" y="2204864"/>
          <a:ext cx="2493751" cy="504056"/>
        </p:xfrm>
        <a:graphic>
          <a:graphicData uri="http://schemas.openxmlformats.org/presentationml/2006/ole">
            <p:oleObj spid="_x0000_s16388" name="Equation" r:id="rId4" imgW="1193760" imgH="241200" progId="Equation.3">
              <p:embed/>
            </p:oleObj>
          </a:graphicData>
        </a:graphic>
      </p:graphicFrame>
      <p:graphicFrame>
        <p:nvGraphicFramePr>
          <p:cNvPr id="16391" name="Object 7"/>
          <p:cNvGraphicFramePr>
            <a:graphicFrameLocks noChangeAspect="1"/>
          </p:cNvGraphicFramePr>
          <p:nvPr/>
        </p:nvGraphicFramePr>
        <p:xfrm>
          <a:off x="3347864" y="908720"/>
          <a:ext cx="1780243" cy="359221"/>
        </p:xfrm>
        <a:graphic>
          <a:graphicData uri="http://schemas.openxmlformats.org/presentationml/2006/ole">
            <p:oleObj spid="_x0000_s16391" name="Equation" r:id="rId5" imgW="1193760" imgH="241200" progId="Equation.3">
              <p:embed/>
            </p:oleObj>
          </a:graphicData>
        </a:graphic>
      </p:graphicFrame>
      <p:graphicFrame>
        <p:nvGraphicFramePr>
          <p:cNvPr id="16393" name="Object 9"/>
          <p:cNvGraphicFramePr>
            <a:graphicFrameLocks noChangeAspect="1"/>
          </p:cNvGraphicFramePr>
          <p:nvPr/>
        </p:nvGraphicFramePr>
        <p:xfrm>
          <a:off x="1907704" y="1628800"/>
          <a:ext cx="1780242" cy="359221"/>
        </p:xfrm>
        <a:graphic>
          <a:graphicData uri="http://schemas.openxmlformats.org/presentationml/2006/ole">
            <p:oleObj spid="_x0000_s16393" name="Equation" r:id="rId6" imgW="1193760" imgH="241200" progId="Equation.3">
              <p:embed/>
            </p:oleObj>
          </a:graphicData>
        </a:graphic>
      </p:graphicFrame>
      <p:graphicFrame>
        <p:nvGraphicFramePr>
          <p:cNvPr id="16394" name="Object 10"/>
          <p:cNvGraphicFramePr>
            <a:graphicFrameLocks noChangeAspect="1"/>
          </p:cNvGraphicFramePr>
          <p:nvPr/>
        </p:nvGraphicFramePr>
        <p:xfrm>
          <a:off x="4283968" y="1628800"/>
          <a:ext cx="1266825" cy="349250"/>
        </p:xfrm>
        <a:graphic>
          <a:graphicData uri="http://schemas.openxmlformats.org/presentationml/2006/ole">
            <p:oleObj spid="_x0000_s16394" name="Equation" r:id="rId7" imgW="876240" imgH="241200" progId="Equation.3">
              <p:embed/>
            </p:oleObj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4211960" y="2708920"/>
            <a:ext cx="19672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Arial" pitchFamily="34" charset="0"/>
                <a:cs typeface="Arial" pitchFamily="34" charset="0"/>
              </a:rPr>
              <a:t>LHCb preliminary</a:t>
            </a:r>
          </a:p>
          <a:p>
            <a:endParaRPr lang="en-GB" dirty="0" smtClean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/>
        </p:nvGraphicFramePr>
        <p:xfrm>
          <a:off x="4499992" y="3140968"/>
          <a:ext cx="1152128" cy="363830"/>
        </p:xfrm>
        <a:graphic>
          <a:graphicData uri="http://schemas.openxmlformats.org/presentationml/2006/ole">
            <p:oleObj spid="_x0000_s16395" name="Equation" r:id="rId8" imgW="723600" imgH="2286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CP asymmetries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Raw asymmetries are clear: particle/antiparticle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29 August 2011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HEP MAD11 - LHCb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0A79F-C028-4513-9219-E2029D9769D5}" type="slidenum">
              <a:rPr lang="en-GB" smtClean="0"/>
              <a:pPr/>
              <a:t>24</a:t>
            </a:fld>
            <a:endParaRPr lang="en-GB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794570"/>
            <a:ext cx="3096344" cy="2096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872" y="1806445"/>
            <a:ext cx="3096344" cy="2096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4077072"/>
            <a:ext cx="3146000" cy="2130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61251" y="4077072"/>
            <a:ext cx="3100476" cy="2099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Straight Connector 11"/>
          <p:cNvCxnSpPr/>
          <p:nvPr/>
        </p:nvCxnSpPr>
        <p:spPr bwMode="auto">
          <a:xfrm rot="10800000">
            <a:off x="1619672" y="2564904"/>
            <a:ext cx="2880320" cy="0"/>
          </a:xfrm>
          <a:prstGeom prst="line">
            <a:avLst/>
          </a:prstGeom>
          <a:noFill/>
          <a:ln w="15875" cap="flat" cmpd="sng" algn="ctr">
            <a:solidFill>
              <a:srgbClr val="FF0000"/>
            </a:solidFill>
            <a:prstDash val="dash"/>
            <a:round/>
            <a:headEnd type="triangle" w="lg" len="lg"/>
            <a:tailEnd type="none"/>
          </a:ln>
          <a:effectLst/>
        </p:spPr>
      </p:cxnSp>
      <p:cxnSp>
        <p:nvCxnSpPr>
          <p:cNvPr id="15" name="Straight Connector 14"/>
          <p:cNvCxnSpPr/>
          <p:nvPr/>
        </p:nvCxnSpPr>
        <p:spPr bwMode="auto">
          <a:xfrm>
            <a:off x="1835696" y="5517232"/>
            <a:ext cx="3024336" cy="0"/>
          </a:xfrm>
          <a:prstGeom prst="line">
            <a:avLst/>
          </a:prstGeom>
          <a:noFill/>
          <a:ln w="15875" cap="flat" cmpd="sng" algn="ctr">
            <a:solidFill>
              <a:schemeClr val="accent2"/>
            </a:solidFill>
            <a:prstDash val="dash"/>
            <a:round/>
            <a:headEnd type="none" w="med" len="med"/>
            <a:tailEnd type="triangle" w="lg" len="lg"/>
          </a:ln>
          <a:effectLst/>
        </p:spPr>
      </p:cxnSp>
      <p:sp>
        <p:nvSpPr>
          <p:cNvPr id="16" name="TextBox 15"/>
          <p:cNvSpPr txBox="1"/>
          <p:nvPr/>
        </p:nvSpPr>
        <p:spPr>
          <a:xfrm>
            <a:off x="6372200" y="2636912"/>
            <a:ext cx="244827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Selection optimized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for A</a:t>
            </a:r>
            <a:r>
              <a:rPr lang="en-US" baseline="-25000" dirty="0" smtClean="0">
                <a:latin typeface="Arial" pitchFamily="34" charset="0"/>
                <a:cs typeface="Arial" pitchFamily="34" charset="0"/>
              </a:rPr>
              <a:t>CP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(B</a:t>
            </a:r>
            <a:r>
              <a:rPr lang="en-US" baseline="30000" dirty="0" smtClean="0">
                <a:latin typeface="Arial" pitchFamily="34" charset="0"/>
                <a:cs typeface="Arial" pitchFamily="34" charset="0"/>
              </a:rPr>
              <a:t>0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→K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π)</a:t>
            </a:r>
            <a:endParaRPr lang="en-GB" dirty="0" smtClean="0">
              <a:latin typeface="Arial" pitchFamily="34" charset="0"/>
              <a:cs typeface="Arial" pitchFamily="34" charset="0"/>
            </a:endParaRPr>
          </a:p>
          <a:p>
            <a:r>
              <a:rPr lang="en-GB" sz="1400" dirty="0" smtClean="0">
                <a:latin typeface="Arial" pitchFamily="34" charset="0"/>
                <a:cs typeface="Arial" pitchFamily="34" charset="0"/>
              </a:rPr>
              <a:t>Asymmetry = -0.095 ± 0.011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444208" y="4509120"/>
            <a:ext cx="244827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Selection optimized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for A</a:t>
            </a:r>
            <a:r>
              <a:rPr lang="en-US" baseline="-25000" dirty="0" smtClean="0">
                <a:latin typeface="Arial" pitchFamily="34" charset="0"/>
                <a:cs typeface="Arial" pitchFamily="34" charset="0"/>
              </a:rPr>
              <a:t>CP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(B</a:t>
            </a:r>
            <a:r>
              <a:rPr lang="en-US" baseline="-25000" dirty="0" smtClean="0">
                <a:latin typeface="Arial" pitchFamily="34" charset="0"/>
                <a:cs typeface="Arial" pitchFamily="34" charset="0"/>
              </a:rPr>
              <a:t>S</a:t>
            </a:r>
            <a:r>
              <a:rPr lang="en-US" baseline="30000" dirty="0" smtClean="0">
                <a:latin typeface="Arial" pitchFamily="34" charset="0"/>
                <a:cs typeface="Arial" pitchFamily="34" charset="0"/>
              </a:rPr>
              <a:t>0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→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π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K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)</a:t>
            </a:r>
            <a:endParaRPr lang="en-GB" dirty="0" smtClean="0">
              <a:latin typeface="Arial" pitchFamily="34" charset="0"/>
              <a:cs typeface="Arial" pitchFamily="34" charset="0"/>
            </a:endParaRPr>
          </a:p>
          <a:p>
            <a:r>
              <a:rPr lang="en-GB" sz="1400" dirty="0" smtClean="0">
                <a:latin typeface="Arial" pitchFamily="34" charset="0"/>
                <a:cs typeface="Arial" pitchFamily="34" charset="0"/>
              </a:rPr>
              <a:t>Asymmetry = 0.28 ± 0.08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403648" y="3861048"/>
            <a:ext cx="425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B</a:t>
            </a:r>
            <a:r>
              <a:rPr lang="en-GB" baseline="30000" dirty="0" smtClean="0">
                <a:solidFill>
                  <a:srgbClr val="FF0000"/>
                </a:solidFill>
              </a:rPr>
              <a:t>0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619672" y="6237312"/>
            <a:ext cx="532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00B050"/>
                </a:solidFill>
              </a:rPr>
              <a:t>B</a:t>
            </a:r>
            <a:r>
              <a:rPr lang="en-GB" baseline="30000" dirty="0" smtClean="0">
                <a:solidFill>
                  <a:srgbClr val="00B050"/>
                </a:solidFill>
              </a:rPr>
              <a:t>0</a:t>
            </a:r>
            <a:r>
              <a:rPr lang="en-GB" baseline="-25000" dirty="0" smtClean="0">
                <a:solidFill>
                  <a:srgbClr val="00B050"/>
                </a:solidFill>
              </a:rPr>
              <a:t>S</a:t>
            </a:r>
            <a:endParaRPr lang="en-US" dirty="0">
              <a:solidFill>
                <a:srgbClr val="00B050"/>
              </a:solidFill>
            </a:endParaRPr>
          </a:p>
        </p:txBody>
      </p:sp>
      <p:graphicFrame>
        <p:nvGraphicFramePr>
          <p:cNvPr id="30" name="Object 29"/>
          <p:cNvGraphicFramePr>
            <a:graphicFrameLocks noChangeAspect="1"/>
          </p:cNvGraphicFramePr>
          <p:nvPr/>
        </p:nvGraphicFramePr>
        <p:xfrm>
          <a:off x="6732240" y="1700808"/>
          <a:ext cx="1371600" cy="449263"/>
        </p:xfrm>
        <a:graphic>
          <a:graphicData uri="http://schemas.openxmlformats.org/presentationml/2006/ole">
            <p:oleObj spid="_x0000_s50177" name="Equation" r:id="rId7" imgW="774360" imgH="253800" progId="Equation.3">
              <p:embed/>
            </p:oleObj>
          </a:graphicData>
        </a:graphic>
      </p:graphicFrame>
      <p:graphicFrame>
        <p:nvGraphicFramePr>
          <p:cNvPr id="50178" name="Object 2"/>
          <p:cNvGraphicFramePr>
            <a:graphicFrameLocks noChangeAspect="1"/>
          </p:cNvGraphicFramePr>
          <p:nvPr/>
        </p:nvGraphicFramePr>
        <p:xfrm>
          <a:off x="6732240" y="2060848"/>
          <a:ext cx="1371600" cy="473075"/>
        </p:xfrm>
        <a:graphic>
          <a:graphicData uri="http://schemas.openxmlformats.org/presentationml/2006/ole">
            <p:oleObj spid="_x0000_s50178" name="Equation" r:id="rId8" imgW="774360" imgH="266400" progId="Equation.3">
              <p:embed/>
            </p:oleObj>
          </a:graphicData>
        </a:graphic>
      </p:graphicFrame>
      <p:graphicFrame>
        <p:nvGraphicFramePr>
          <p:cNvPr id="50179" name="Object 3"/>
          <p:cNvGraphicFramePr>
            <a:graphicFrameLocks noChangeAspect="1"/>
          </p:cNvGraphicFramePr>
          <p:nvPr/>
        </p:nvGraphicFramePr>
        <p:xfrm>
          <a:off x="6732240" y="5445224"/>
          <a:ext cx="1371600" cy="427038"/>
        </p:xfrm>
        <a:graphic>
          <a:graphicData uri="http://schemas.openxmlformats.org/presentationml/2006/ole">
            <p:oleObj spid="_x0000_s50179" name="Equation" r:id="rId9" imgW="774360" imgH="241200" progId="Equation.3">
              <p:embed/>
            </p:oleObj>
          </a:graphicData>
        </a:graphic>
      </p:graphicFrame>
      <p:graphicFrame>
        <p:nvGraphicFramePr>
          <p:cNvPr id="50180" name="Object 4"/>
          <p:cNvGraphicFramePr>
            <a:graphicFrameLocks noChangeAspect="1"/>
          </p:cNvGraphicFramePr>
          <p:nvPr/>
        </p:nvGraphicFramePr>
        <p:xfrm>
          <a:off x="6732240" y="5805264"/>
          <a:ext cx="1371600" cy="427037"/>
        </p:xfrm>
        <a:graphic>
          <a:graphicData uri="http://schemas.openxmlformats.org/presentationml/2006/ole">
            <p:oleObj spid="_x0000_s50180" name="Equation" r:id="rId10" imgW="774360" imgH="2412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852120"/>
          </a:xfrm>
        </p:spPr>
        <p:txBody>
          <a:bodyPr/>
          <a:lstStyle/>
          <a:p>
            <a:r>
              <a:rPr lang="en-GB" dirty="0" smtClean="0"/>
              <a:t>Extract physical asymmetries</a:t>
            </a:r>
          </a:p>
          <a:p>
            <a:pPr lvl="1"/>
            <a:r>
              <a:rPr lang="en-GB" dirty="0" smtClean="0"/>
              <a:t>Use control channels to measure the detector asymmetries</a:t>
            </a:r>
          </a:p>
          <a:p>
            <a:pPr lvl="2">
              <a:buNone/>
            </a:pPr>
            <a:r>
              <a:rPr lang="en-GB" dirty="0" smtClean="0"/>
              <a:t>                                                             and untagged</a:t>
            </a:r>
          </a:p>
          <a:p>
            <a:pPr lvl="2"/>
            <a:endParaRPr lang="en-GB" dirty="0" smtClean="0"/>
          </a:p>
          <a:p>
            <a:pPr lvl="1"/>
            <a:r>
              <a:rPr lang="en-GB" dirty="0" smtClean="0"/>
              <a:t>Production asymmetries measured by</a:t>
            </a:r>
          </a:p>
          <a:p>
            <a:pPr lvl="1"/>
            <a:endParaRPr lang="en-GB" dirty="0" smtClean="0"/>
          </a:p>
          <a:p>
            <a:pPr lvl="1"/>
            <a:endParaRPr lang="en-GB" dirty="0" smtClean="0"/>
          </a:p>
          <a:p>
            <a:r>
              <a:rPr lang="en-GB" dirty="0" smtClean="0"/>
              <a:t>Results</a:t>
            </a:r>
          </a:p>
          <a:p>
            <a:pPr lvl="1"/>
            <a:r>
              <a:rPr lang="en-GB" dirty="0" smtClean="0"/>
              <a:t>A</a:t>
            </a:r>
            <a:r>
              <a:rPr lang="en-GB" baseline="-25000" dirty="0" smtClean="0"/>
              <a:t>CP</a:t>
            </a:r>
            <a:r>
              <a:rPr lang="en-GB" dirty="0" smtClean="0"/>
              <a:t>(B</a:t>
            </a:r>
            <a:r>
              <a:rPr lang="en-GB" baseline="30000" dirty="0" smtClean="0"/>
              <a:t>0</a:t>
            </a:r>
            <a:r>
              <a:rPr lang="en-GB" dirty="0" smtClean="0"/>
              <a:t>→K</a:t>
            </a:r>
            <a:r>
              <a:rPr lang="en-GB" baseline="30000" dirty="0" smtClean="0"/>
              <a:t>+</a:t>
            </a:r>
            <a:r>
              <a:rPr lang="el-GR" dirty="0" smtClean="0"/>
              <a:t>π</a:t>
            </a:r>
            <a:r>
              <a:rPr lang="en-GB" baseline="30000" dirty="0" smtClean="0"/>
              <a:t>-</a:t>
            </a:r>
            <a:r>
              <a:rPr lang="en-GB" dirty="0" smtClean="0"/>
              <a:t>) = -0.088 ± 0.011 (stat) ± 0.008 (</a:t>
            </a:r>
            <a:r>
              <a:rPr lang="en-GB" dirty="0" err="1" smtClean="0"/>
              <a:t>syst</a:t>
            </a:r>
            <a:r>
              <a:rPr lang="en-GB" dirty="0" smtClean="0"/>
              <a:t>)</a:t>
            </a:r>
          </a:p>
          <a:p>
            <a:pPr lvl="2"/>
            <a:r>
              <a:rPr lang="en-GB" sz="1600" dirty="0" smtClean="0"/>
              <a:t>First 5</a:t>
            </a:r>
            <a:r>
              <a:rPr lang="el-GR" sz="1600" dirty="0" smtClean="0"/>
              <a:t>σ</a:t>
            </a:r>
            <a:r>
              <a:rPr lang="en-GB" sz="1600" dirty="0" smtClean="0"/>
              <a:t> measurement of CP violation in the B system in hadron collider</a:t>
            </a:r>
          </a:p>
          <a:p>
            <a:pPr lvl="2"/>
            <a:endParaRPr lang="en-GB" dirty="0" smtClean="0"/>
          </a:p>
          <a:p>
            <a:pPr lvl="1"/>
            <a:r>
              <a:rPr lang="en-GB" dirty="0" smtClean="0"/>
              <a:t>A</a:t>
            </a:r>
            <a:r>
              <a:rPr lang="en-GB" baseline="-25000" dirty="0" smtClean="0"/>
              <a:t>CP</a:t>
            </a:r>
            <a:r>
              <a:rPr lang="en-GB" dirty="0" smtClean="0"/>
              <a:t>(B</a:t>
            </a:r>
            <a:r>
              <a:rPr lang="en-GB" baseline="-25000" dirty="0" smtClean="0"/>
              <a:t>S</a:t>
            </a:r>
            <a:r>
              <a:rPr lang="en-GB" baseline="30000" dirty="0" smtClean="0"/>
              <a:t>0</a:t>
            </a:r>
            <a:r>
              <a:rPr lang="en-GB" dirty="0" smtClean="0"/>
              <a:t> →</a:t>
            </a:r>
            <a:r>
              <a:rPr lang="el-GR" dirty="0" smtClean="0"/>
              <a:t>π</a:t>
            </a:r>
            <a:r>
              <a:rPr lang="en-GB" baseline="30000" dirty="0" smtClean="0"/>
              <a:t>+</a:t>
            </a:r>
            <a:r>
              <a:rPr lang="en-GB" dirty="0" smtClean="0"/>
              <a:t>K</a:t>
            </a:r>
            <a:r>
              <a:rPr lang="en-GB" baseline="30000" dirty="0" smtClean="0"/>
              <a:t>-</a:t>
            </a:r>
            <a:r>
              <a:rPr lang="en-GB" dirty="0" smtClean="0"/>
              <a:t>) = 0.27 ± 0.08 (stat) ± 0.02 (</a:t>
            </a:r>
            <a:r>
              <a:rPr lang="en-GB" dirty="0" err="1" smtClean="0"/>
              <a:t>syst</a:t>
            </a:r>
            <a:r>
              <a:rPr lang="en-GB" dirty="0" smtClean="0"/>
              <a:t>)   (preliminary)</a:t>
            </a:r>
          </a:p>
          <a:p>
            <a:pPr lvl="2"/>
            <a:r>
              <a:rPr lang="en-GB" dirty="0" smtClean="0"/>
              <a:t>First evidence of CP violation in B</a:t>
            </a:r>
            <a:r>
              <a:rPr lang="en-GB" baseline="-25000" dirty="0" smtClean="0"/>
              <a:t>S</a:t>
            </a:r>
            <a:r>
              <a:rPr lang="en-GB" dirty="0" smtClean="0"/>
              <a:t>→</a:t>
            </a:r>
            <a:r>
              <a:rPr lang="el-GR" dirty="0" smtClean="0"/>
              <a:t>π</a:t>
            </a:r>
            <a:r>
              <a:rPr lang="en-GB" dirty="0" smtClean="0"/>
              <a:t>K</a:t>
            </a:r>
          </a:p>
          <a:p>
            <a:pPr lvl="2"/>
            <a:endParaRPr lang="en-GB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29 August 2011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HEP MAD11 - LHCb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0A79F-C028-4513-9219-E2029D9769D5}" type="slidenum">
              <a:rPr lang="en-GB" smtClean="0"/>
              <a:pPr/>
              <a:t>25</a:t>
            </a:fld>
            <a:endParaRPr lang="en-GB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1115616" y="1268760"/>
          <a:ext cx="1827349" cy="408466"/>
        </p:xfrm>
        <a:graphic>
          <a:graphicData uri="http://schemas.openxmlformats.org/presentationml/2006/ole">
            <p:oleObj spid="_x0000_s18434" name="Equation" r:id="rId3" imgW="1079280" imgH="241200" progId="Equation.3">
              <p:embed/>
            </p:oleObj>
          </a:graphicData>
        </a:graphic>
      </p:graphicFrame>
      <p:graphicFrame>
        <p:nvGraphicFramePr>
          <p:cNvPr id="18436" name="Object 4"/>
          <p:cNvGraphicFramePr>
            <a:graphicFrameLocks noChangeAspect="1"/>
          </p:cNvGraphicFramePr>
          <p:nvPr/>
        </p:nvGraphicFramePr>
        <p:xfrm>
          <a:off x="3203848" y="1268760"/>
          <a:ext cx="1872208" cy="413006"/>
        </p:xfrm>
        <a:graphic>
          <a:graphicData uri="http://schemas.openxmlformats.org/presentationml/2006/ole">
            <p:oleObj spid="_x0000_s18436" name="Equation" r:id="rId4" imgW="1091880" imgH="241200" progId="Equation.3">
              <p:embed/>
            </p:oleObj>
          </a:graphicData>
        </a:graphic>
      </p:graphicFrame>
      <p:graphicFrame>
        <p:nvGraphicFramePr>
          <p:cNvPr id="18437" name="Object 5"/>
          <p:cNvGraphicFramePr>
            <a:graphicFrameLocks noChangeAspect="1"/>
          </p:cNvGraphicFramePr>
          <p:nvPr/>
        </p:nvGraphicFramePr>
        <p:xfrm>
          <a:off x="6732240" y="1340768"/>
          <a:ext cx="1165621" cy="346745"/>
        </p:xfrm>
        <a:graphic>
          <a:graphicData uri="http://schemas.openxmlformats.org/presentationml/2006/ole">
            <p:oleObj spid="_x0000_s18437" name="Equation" r:id="rId5" imgW="596880" imgH="177480" progId="Equation.3">
              <p:embed/>
            </p:oleObj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5508104" y="1916832"/>
          <a:ext cx="3183511" cy="504056"/>
        </p:xfrm>
        <a:graphic>
          <a:graphicData uri="http://schemas.openxmlformats.org/presentationml/2006/ole">
            <p:oleObj spid="_x0000_s18438" name="Equation" r:id="rId6" imgW="1523880" imgH="2412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16632"/>
            <a:ext cx="8229600" cy="685800"/>
          </a:xfrm>
        </p:spPr>
        <p:txBody>
          <a:bodyPr/>
          <a:lstStyle/>
          <a:p>
            <a:r>
              <a:rPr lang="en-US" dirty="0" smtClean="0"/>
              <a:t>Measurement of </a:t>
            </a:r>
            <a:r>
              <a:rPr lang="en-US" dirty="0" smtClean="0">
                <a:cs typeface="Arial" pitchFamily="34" charset="0"/>
              </a:rPr>
              <a:t>∆m</a:t>
            </a:r>
            <a:r>
              <a:rPr lang="en-US" baseline="-25000" dirty="0" smtClean="0">
                <a:cs typeface="Arial" pitchFamily="34" charset="0"/>
              </a:rPr>
              <a:t>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52736"/>
            <a:ext cx="8229600" cy="5348064"/>
          </a:xfrm>
        </p:spPr>
        <p:txBody>
          <a:bodyPr/>
          <a:lstStyle/>
          <a:p>
            <a:r>
              <a:rPr lang="en-US" sz="1800" b="0" u="none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∆m</a:t>
            </a:r>
            <a:r>
              <a:rPr lang="en-US" sz="1800" b="0" u="none" baseline="-25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 </a:t>
            </a:r>
            <a:r>
              <a:rPr lang="en-US" sz="1800" b="0" u="none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– mixing frequency in B</a:t>
            </a:r>
            <a:r>
              <a:rPr lang="en-US" sz="1800" b="0" u="none" baseline="-25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 </a:t>
            </a:r>
            <a:r>
              <a:rPr lang="en-US" sz="1800" b="0" u="none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using                      with 3 different D decay modes</a:t>
            </a:r>
          </a:p>
          <a:p>
            <a:endParaRPr lang="ru-RU" sz="1400" baseline="-25000" dirty="0" smtClean="0">
              <a:cs typeface="Arial" pitchFamily="34" charset="0"/>
            </a:endParaRP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29 August 2011</a:t>
            </a:r>
            <a:endParaRPr lang="en-GB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0A79F-C028-4513-9219-E2029D9769D5}" type="slidenum">
              <a:rPr lang="en-GB" smtClean="0"/>
              <a:pPr/>
              <a:t>26</a:t>
            </a:fld>
            <a:endParaRPr lang="en-GB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HEP MAD11 - LHCb</a:t>
            </a:r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3851920" y="5949280"/>
            <a:ext cx="5185781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l-GR" sz="2000" dirty="0" smtClean="0">
                <a:latin typeface="Arial" pitchFamily="34" charset="0"/>
                <a:cs typeface="Arial" pitchFamily="34" charset="0"/>
              </a:rPr>
              <a:t>Δ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𝑚</a:t>
            </a:r>
            <a:r>
              <a:rPr lang="en-US" sz="2000" baseline="-25000" dirty="0" smtClean="0">
                <a:latin typeface="Arial" pitchFamily="34" charset="0"/>
                <a:cs typeface="Arial" pitchFamily="34" charset="0"/>
              </a:rPr>
              <a:t>𝑠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=17.725 ± 0.041𝑠𝑡𝑎𝑡 ± 0.025 𝑠𝑦𝑠𝑡 𝑝𝑠</a:t>
            </a:r>
            <a:r>
              <a:rPr lang="en-US" sz="2000" baseline="30000" dirty="0" smtClean="0">
                <a:latin typeface="Arial" pitchFamily="34" charset="0"/>
                <a:cs typeface="Arial" pitchFamily="34" charset="0"/>
              </a:rPr>
              <a:t>−1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07" name="Picture 7"/>
          <p:cNvPicPr>
            <a:picLocks noChangeAspect="1" noChangeArrowheads="1"/>
          </p:cNvPicPr>
          <p:nvPr/>
        </p:nvPicPr>
        <p:blipFill>
          <a:blip r:embed="rId3" cstate="print"/>
          <a:srcRect l="2621"/>
          <a:stretch>
            <a:fillRect/>
          </a:stretch>
        </p:blipFill>
        <p:spPr bwMode="auto">
          <a:xfrm>
            <a:off x="611560" y="4581128"/>
            <a:ext cx="2851869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8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59" y="1412776"/>
            <a:ext cx="2736305" cy="153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9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2924944"/>
            <a:ext cx="2808313" cy="1593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8" name="Object 27"/>
          <p:cNvGraphicFramePr>
            <a:graphicFrameLocks noChangeAspect="1"/>
          </p:cNvGraphicFramePr>
          <p:nvPr/>
        </p:nvGraphicFramePr>
        <p:xfrm>
          <a:off x="4355976" y="980728"/>
          <a:ext cx="1273406" cy="432048"/>
        </p:xfrm>
        <a:graphic>
          <a:graphicData uri="http://schemas.openxmlformats.org/presentationml/2006/ole">
            <p:oleObj spid="_x0000_s51210" name="Equation" r:id="rId6" imgW="711000" imgH="241200" progId="Equation.3">
              <p:embed/>
            </p:oleObj>
          </a:graphicData>
        </a:graphic>
      </p:graphicFrame>
      <p:graphicFrame>
        <p:nvGraphicFramePr>
          <p:cNvPr id="51211" name="Object 11"/>
          <p:cNvGraphicFramePr>
            <a:graphicFrameLocks noChangeAspect="1"/>
          </p:cNvGraphicFramePr>
          <p:nvPr/>
        </p:nvGraphicFramePr>
        <p:xfrm>
          <a:off x="3275856" y="1484784"/>
          <a:ext cx="1771898" cy="375355"/>
        </p:xfrm>
        <a:graphic>
          <a:graphicData uri="http://schemas.openxmlformats.org/presentationml/2006/ole">
            <p:oleObj spid="_x0000_s51211" name="Equation" r:id="rId7" imgW="1143000" imgH="241200" progId="Equation.3">
              <p:embed/>
            </p:oleObj>
          </a:graphicData>
        </a:graphic>
      </p:graphicFrame>
      <p:graphicFrame>
        <p:nvGraphicFramePr>
          <p:cNvPr id="51213" name="Object 13"/>
          <p:cNvGraphicFramePr>
            <a:graphicFrameLocks noChangeAspect="1"/>
          </p:cNvGraphicFramePr>
          <p:nvPr/>
        </p:nvGraphicFramePr>
        <p:xfrm>
          <a:off x="3275856" y="2996952"/>
          <a:ext cx="2040985" cy="360486"/>
        </p:xfrm>
        <a:graphic>
          <a:graphicData uri="http://schemas.openxmlformats.org/presentationml/2006/ole">
            <p:oleObj spid="_x0000_s51213" name="Equation" r:id="rId8" imgW="1257120" imgH="241200" progId="Equation.3">
              <p:embed/>
            </p:oleObj>
          </a:graphicData>
        </a:graphic>
      </p:graphicFrame>
      <p:graphicFrame>
        <p:nvGraphicFramePr>
          <p:cNvPr id="51214" name="Object 14"/>
          <p:cNvGraphicFramePr>
            <a:graphicFrameLocks noChangeAspect="1"/>
          </p:cNvGraphicFramePr>
          <p:nvPr/>
        </p:nvGraphicFramePr>
        <p:xfrm>
          <a:off x="3347864" y="4653136"/>
          <a:ext cx="2160240" cy="365386"/>
        </p:xfrm>
        <a:graphic>
          <a:graphicData uri="http://schemas.openxmlformats.org/presentationml/2006/ole">
            <p:oleObj spid="_x0000_s51214" name="Equation" r:id="rId9" imgW="1434960" imgH="241200" progId="Equation.3">
              <p:embed/>
            </p:oleObj>
          </a:graphicData>
        </a:graphic>
      </p:graphicFrame>
      <p:pic>
        <p:nvPicPr>
          <p:cNvPr id="51215" name="Picture 15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429797" y="1844824"/>
            <a:ext cx="3549995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TextBox 33"/>
          <p:cNvSpPr txBox="1"/>
          <p:nvPr/>
        </p:nvSpPr>
        <p:spPr>
          <a:xfrm>
            <a:off x="6300192" y="4365104"/>
            <a:ext cx="20040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Mixing amplitude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4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1052736"/>
            <a:ext cx="3973416" cy="5430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φ</a:t>
            </a:r>
            <a:r>
              <a:rPr lang="en-US" baseline="-25000" dirty="0" smtClean="0"/>
              <a:t>S</a:t>
            </a:r>
            <a:r>
              <a:rPr lang="en-US" dirty="0" smtClean="0"/>
              <a:t> measurement in B</a:t>
            </a:r>
            <a:r>
              <a:rPr lang="en-US" baseline="-25000" dirty="0" smtClean="0"/>
              <a:t>S</a:t>
            </a:r>
            <a:r>
              <a:rPr lang="en-US" dirty="0" smtClean="0"/>
              <a:t> mixing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0" y="1219200"/>
            <a:ext cx="4932040" cy="5181600"/>
          </a:xfrm>
        </p:spPr>
        <p:txBody>
          <a:bodyPr/>
          <a:lstStyle/>
          <a:p>
            <a:pPr marL="542925" lvl="1" indent="-165100" eaLnBrk="0" hangingPunct="0">
              <a:lnSpc>
                <a:spcPct val="120000"/>
              </a:lnSpc>
            </a:pPr>
            <a:r>
              <a:rPr lang="en-US" b="0" dirty="0" smtClean="0"/>
              <a:t>Bs-&gt;J/</a:t>
            </a:r>
            <a:r>
              <a:rPr lang="en-US" b="0" dirty="0" err="1" smtClean="0">
                <a:latin typeface="Symbol" pitchFamily="18" charset="2"/>
              </a:rPr>
              <a:t>Yf</a:t>
            </a:r>
            <a:r>
              <a:rPr lang="en-US" b="0" dirty="0" smtClean="0"/>
              <a:t> is dominated by tree diagram. (penguin contribution is in order of 10</a:t>
            </a:r>
            <a:r>
              <a:rPr lang="en-US" b="0" baseline="30000" dirty="0" smtClean="0"/>
              <a:t>-3</a:t>
            </a:r>
            <a:r>
              <a:rPr lang="en-US" b="0" dirty="0" smtClean="0"/>
              <a:t>-10</a:t>
            </a:r>
            <a:r>
              <a:rPr lang="en-US" b="0" baseline="30000" dirty="0" smtClean="0"/>
              <a:t>-4</a:t>
            </a:r>
            <a:r>
              <a:rPr lang="en-US" b="0" dirty="0" smtClean="0"/>
              <a:t>)</a:t>
            </a:r>
          </a:p>
          <a:p>
            <a:pPr marL="542925" lvl="1" indent="-165100" eaLnBrk="0" hangingPunct="0">
              <a:lnSpc>
                <a:spcPct val="120000"/>
              </a:lnSpc>
            </a:pPr>
            <a:endParaRPr lang="en-US" b="0" dirty="0" smtClean="0"/>
          </a:p>
          <a:p>
            <a:pPr marL="542925" lvl="1" indent="-165100" eaLnBrk="0" hangingPunct="0">
              <a:lnSpc>
                <a:spcPct val="120000"/>
              </a:lnSpc>
            </a:pPr>
            <a:r>
              <a:rPr lang="en-US" b="0" dirty="0" smtClean="0"/>
              <a:t>Interference between direct &amp; mixing decays gives a CP violating phase </a:t>
            </a:r>
            <a:r>
              <a:rPr lang="en-US" b="0" dirty="0" err="1" smtClean="0">
                <a:latin typeface="Symbol" pitchFamily="18" charset="2"/>
              </a:rPr>
              <a:t>f</a:t>
            </a:r>
            <a:r>
              <a:rPr lang="en-US" b="0" baseline="-25000" dirty="0" err="1" smtClean="0"/>
              <a:t>S</a:t>
            </a:r>
            <a:r>
              <a:rPr lang="en-US" b="0" dirty="0" smtClean="0"/>
              <a:t>=</a:t>
            </a:r>
            <a:r>
              <a:rPr lang="en-US" b="0" dirty="0" smtClean="0">
                <a:latin typeface="Symbol" pitchFamily="18" charset="2"/>
              </a:rPr>
              <a:t>f</a:t>
            </a:r>
            <a:r>
              <a:rPr lang="en-US" b="0" baseline="-25000" dirty="0" smtClean="0"/>
              <a:t>M</a:t>
            </a:r>
            <a:r>
              <a:rPr lang="en-US" b="0" dirty="0" smtClean="0"/>
              <a:t>-2</a:t>
            </a:r>
            <a:r>
              <a:rPr lang="en-US" b="0" dirty="0" smtClean="0">
                <a:latin typeface="Symbol" pitchFamily="18" charset="2"/>
              </a:rPr>
              <a:t>f</a:t>
            </a:r>
            <a:r>
              <a:rPr lang="en-US" b="0" baseline="-25000" dirty="0" smtClean="0"/>
              <a:t>D</a:t>
            </a:r>
            <a:r>
              <a:rPr lang="en-US" b="0" dirty="0" smtClean="0"/>
              <a:t>.</a:t>
            </a:r>
          </a:p>
          <a:p>
            <a:pPr marL="542925" lvl="1" indent="-165100" eaLnBrk="0" hangingPunct="0">
              <a:lnSpc>
                <a:spcPct val="120000"/>
              </a:lnSpc>
            </a:pPr>
            <a:endParaRPr lang="en-US" b="0" dirty="0" smtClean="0"/>
          </a:p>
          <a:p>
            <a:pPr marL="542925" lvl="1" indent="-165100" eaLnBrk="0" hangingPunct="0">
              <a:lnSpc>
                <a:spcPct val="120000"/>
              </a:lnSpc>
            </a:pPr>
            <a:r>
              <a:rPr lang="en-US" b="0" dirty="0" smtClean="0"/>
              <a:t> </a:t>
            </a:r>
            <a:r>
              <a:rPr lang="en-US" b="0" dirty="0" err="1" smtClean="0">
                <a:latin typeface="Symbol" pitchFamily="18" charset="2"/>
              </a:rPr>
              <a:t>f</a:t>
            </a:r>
            <a:r>
              <a:rPr lang="en-US" b="0" baseline="-25000" dirty="0" err="1" smtClean="0"/>
              <a:t>S</a:t>
            </a:r>
            <a:r>
              <a:rPr lang="en-US" b="0" dirty="0" smtClean="0"/>
              <a:t> in SM is small and well predicted: </a:t>
            </a:r>
            <a:r>
              <a:rPr lang="en-US" b="0" dirty="0" err="1" smtClean="0">
                <a:latin typeface="Symbol" pitchFamily="18" charset="2"/>
              </a:rPr>
              <a:t>f</a:t>
            </a:r>
            <a:r>
              <a:rPr lang="en-US" b="0" baseline="-25000" dirty="0" err="1" smtClean="0"/>
              <a:t>S</a:t>
            </a:r>
            <a:r>
              <a:rPr lang="en-US" b="0" dirty="0" smtClean="0"/>
              <a:t>=0.0363</a:t>
            </a:r>
            <a:r>
              <a:rPr lang="en-US" b="0" dirty="0" smtClean="0">
                <a:sym typeface="Symbol" pitchFamily="18" charset="2"/>
              </a:rPr>
              <a:t></a:t>
            </a:r>
            <a:r>
              <a:rPr lang="en-US" b="0" dirty="0" smtClean="0"/>
              <a:t>0.017 </a:t>
            </a:r>
            <a:r>
              <a:rPr lang="en-US" b="0" dirty="0" err="1" smtClean="0"/>
              <a:t>rad</a:t>
            </a:r>
            <a:endParaRPr lang="en-US" b="0" dirty="0" smtClean="0"/>
          </a:p>
          <a:p>
            <a:pPr marL="542925" lvl="1" indent="-165100" eaLnBrk="0" hangingPunct="0">
              <a:lnSpc>
                <a:spcPct val="120000"/>
              </a:lnSpc>
            </a:pPr>
            <a:r>
              <a:rPr lang="en-US" b="0" dirty="0" smtClean="0"/>
              <a:t>Good sensitivity for New Physics: 	</a:t>
            </a:r>
            <a:r>
              <a:rPr lang="en-US" b="0" dirty="0" err="1" smtClean="0">
                <a:latin typeface="Symbol" pitchFamily="18" charset="2"/>
              </a:rPr>
              <a:t>f</a:t>
            </a:r>
            <a:r>
              <a:rPr lang="en-US" b="0" baseline="-25000" dirty="0" err="1" smtClean="0"/>
              <a:t>S</a:t>
            </a:r>
            <a:r>
              <a:rPr lang="en-US" b="0" dirty="0" smtClean="0"/>
              <a:t>=</a:t>
            </a:r>
            <a:r>
              <a:rPr lang="en-US" b="0" dirty="0" err="1" smtClean="0">
                <a:latin typeface="Symbol" pitchFamily="18" charset="2"/>
              </a:rPr>
              <a:t>f</a:t>
            </a:r>
            <a:r>
              <a:rPr lang="en-US" b="0" baseline="-25000" dirty="0" err="1" smtClean="0"/>
              <a:t>S</a:t>
            </a:r>
            <a:r>
              <a:rPr lang="en-US" b="0" baseline="30000" dirty="0" err="1" smtClean="0"/>
              <a:t>SM</a:t>
            </a:r>
            <a:r>
              <a:rPr lang="en-US" b="0" dirty="0" err="1" smtClean="0"/>
              <a:t>+</a:t>
            </a:r>
            <a:r>
              <a:rPr lang="en-US" b="0" dirty="0" err="1" smtClean="0">
                <a:latin typeface="Symbol" pitchFamily="18" charset="2"/>
              </a:rPr>
              <a:t>f</a:t>
            </a:r>
            <a:r>
              <a:rPr lang="en-US" b="0" baseline="-25000" dirty="0" err="1" smtClean="0"/>
              <a:t>S</a:t>
            </a:r>
            <a:r>
              <a:rPr lang="en-US" b="0" baseline="30000" dirty="0" err="1" smtClean="0"/>
              <a:t>NP</a:t>
            </a:r>
            <a:endParaRPr lang="en-US" b="0" baseline="30000" dirty="0" smtClean="0"/>
          </a:p>
          <a:p>
            <a:pPr marL="542925" indent="-165100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29 August 2011</a:t>
            </a:r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0A79F-C028-4513-9219-E2029D9769D5}" type="slidenum">
              <a:rPr lang="en-GB" smtClean="0"/>
              <a:pPr/>
              <a:t>27</a:t>
            </a:fld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HEP MAD11 - LHCb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2304256"/>
          </a:xfrm>
        </p:spPr>
        <p:txBody>
          <a:bodyPr/>
          <a:lstStyle/>
          <a:p>
            <a:pPr lvl="0"/>
            <a:r>
              <a:rPr lang="en-US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r>
              <a:rPr lang="en-US" baseline="-25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en-US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ingdings 3" pitchFamily="18" charset="2"/>
              </a:rPr>
              <a:t>g</a:t>
            </a:r>
            <a:r>
              <a:rPr lang="en-US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</a:t>
            </a: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</a:t>
            </a:r>
            <a:r>
              <a:rPr lang="en-US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</a:rPr>
              <a:t>Yf</a:t>
            </a: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signal</a:t>
            </a:r>
            <a:b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Preliminary result with 337 pb</a:t>
            </a:r>
            <a:r>
              <a:rPr lang="en-GB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-1</a:t>
            </a:r>
            <a:br>
              <a:rPr lang="en-GB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GB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data up to end of June 2011</a:t>
            </a:r>
            <a:r>
              <a:rPr lang="en-GB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GB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approved by the collaboration last week</a:t>
            </a:r>
            <a:endParaRPr lang="en-US" baseline="30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29 August 2011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HEP MAD11 - LHCb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0A79F-C028-4513-9219-E2029D9769D5}" type="slidenum">
              <a:rPr lang="en-GB" smtClean="0"/>
              <a:pPr/>
              <a:t>28</a:t>
            </a:fld>
            <a:endParaRPr lang="en-GB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068960"/>
            <a:ext cx="4471697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3" cstate="print"/>
          <a:srcRect b="2889"/>
          <a:stretch>
            <a:fillRect/>
          </a:stretch>
        </p:blipFill>
        <p:spPr bwMode="auto">
          <a:xfrm>
            <a:off x="4499992" y="2996952"/>
            <a:ext cx="4512266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755576" y="2708920"/>
            <a:ext cx="31197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8276 ± 94 signal candidates 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36096" y="2780928"/>
            <a:ext cx="28627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>
                <a:latin typeface="Arial" pitchFamily="34" charset="0"/>
                <a:cs typeface="Arial" pitchFamily="34" charset="0"/>
              </a:rPr>
              <a:t>Effective time resolution 50 </a:t>
            </a:r>
            <a:r>
              <a:rPr lang="en-GB" sz="1600" dirty="0" err="1" smtClean="0">
                <a:latin typeface="Arial" pitchFamily="34" charset="0"/>
                <a:cs typeface="Arial" pitchFamily="34" charset="0"/>
              </a:rPr>
              <a:t>fs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World best result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29 August 2011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HEP MAD11 - LHCb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0A79F-C028-4513-9219-E2029D9769D5}" type="slidenum">
              <a:rPr lang="en-GB" smtClean="0"/>
              <a:pPr/>
              <a:t>29</a:t>
            </a:fld>
            <a:endParaRPr lang="en-GB"/>
          </a:p>
        </p:txBody>
      </p:sp>
      <p:pic>
        <p:nvPicPr>
          <p:cNvPr id="389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052736"/>
            <a:ext cx="6912768" cy="457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1187624" y="5589240"/>
            <a:ext cx="597666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𝜙𝑠	= 0.13    ± 0.18   𝑠𝑡𝑎𝑡  ± 0.07 𝑠𝑦𝑠   </a:t>
            </a:r>
            <a:r>
              <a:rPr lang="en-US" sz="2000" dirty="0" err="1" smtClean="0"/>
              <a:t>rad</a:t>
            </a:r>
            <a:r>
              <a:rPr lang="en-US" sz="2000" dirty="0" smtClean="0"/>
              <a:t> </a:t>
            </a:r>
          </a:p>
          <a:p>
            <a:r>
              <a:rPr lang="el-GR" sz="2000" dirty="0" smtClean="0"/>
              <a:t>ΔΓ</a:t>
            </a:r>
            <a:r>
              <a:rPr lang="en-US" sz="2000" dirty="0" smtClean="0"/>
              <a:t>𝑠	= 0.123  ± 0.029 𝑠𝑡𝑎𝑡 ± 0.008 𝑠𝑦𝑠 𝑝𝑠</a:t>
            </a:r>
            <a:r>
              <a:rPr lang="en-US" sz="2000" baseline="30000" dirty="0" smtClean="0"/>
              <a:t>-1 </a:t>
            </a:r>
          </a:p>
          <a:p>
            <a:r>
              <a:rPr lang="el-GR" sz="2000" dirty="0" smtClean="0"/>
              <a:t>Γ</a:t>
            </a:r>
            <a:r>
              <a:rPr lang="en-US" sz="2000" dirty="0" smtClean="0"/>
              <a:t>𝑠	= 0.656 ± 0.009 𝑠𝑡𝑎𝑡  ± 0.008 𝑠𝑦𝑠 𝑝𝑠</a:t>
            </a:r>
            <a:r>
              <a:rPr lang="en-US" sz="2000" baseline="30000" dirty="0" smtClean="0"/>
              <a:t>-1</a:t>
            </a:r>
            <a:r>
              <a:rPr lang="en-US" sz="2000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29 August 2011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HEP MAD11 - LHCb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0A79F-C028-4513-9219-E2029D9769D5}" type="slidenum">
              <a:rPr lang="en-GB" smtClean="0"/>
              <a:pPr/>
              <a:t>3</a:t>
            </a:fld>
            <a:endParaRPr lang="en-GB"/>
          </a:p>
        </p:txBody>
      </p:sp>
      <p:pic>
        <p:nvPicPr>
          <p:cNvPr id="16" name="Content Placeholder 15" descr="LHCb general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0" y="1124744"/>
            <a:ext cx="8948261" cy="4971256"/>
          </a:xfrm>
          <a:solidFill>
            <a:srgbClr val="0070C0"/>
          </a:solidFill>
        </p:spPr>
      </p:pic>
      <p:sp>
        <p:nvSpPr>
          <p:cNvPr id="17" name="Right Arrow 16"/>
          <p:cNvSpPr/>
          <p:nvPr/>
        </p:nvSpPr>
        <p:spPr bwMode="auto">
          <a:xfrm>
            <a:off x="0" y="3356992"/>
            <a:ext cx="827584" cy="144016"/>
          </a:xfrm>
          <a:prstGeom prst="rightArrow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-540568" y="3140968"/>
            <a:ext cx="2736304" cy="648072"/>
            <a:chOff x="1619672" y="260648"/>
            <a:chExt cx="2736304" cy="648072"/>
          </a:xfrm>
        </p:grpSpPr>
        <p:sp>
          <p:nvSpPr>
            <p:cNvPr id="21" name="Rectangle 20"/>
            <p:cNvSpPr/>
            <p:nvPr/>
          </p:nvSpPr>
          <p:spPr bwMode="auto">
            <a:xfrm>
              <a:off x="1619672" y="260648"/>
              <a:ext cx="2736304" cy="648072"/>
            </a:xfrm>
            <a:prstGeom prst="rect">
              <a:avLst/>
            </a:prstGeom>
            <a:solidFill>
              <a:schemeClr val="bg1">
                <a:alpha val="92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2075" tIns="46038" rIns="92075" bIns="4603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8" name="Right Arrow 17"/>
            <p:cNvSpPr/>
            <p:nvPr/>
          </p:nvSpPr>
          <p:spPr bwMode="auto">
            <a:xfrm>
              <a:off x="1907704" y="404664"/>
              <a:ext cx="1080120" cy="360040"/>
            </a:xfrm>
            <a:prstGeom prst="rightArrow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2075" tIns="46038" rIns="92075" bIns="4603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9" name="Right Arrow 18"/>
            <p:cNvSpPr/>
            <p:nvPr/>
          </p:nvSpPr>
          <p:spPr bwMode="auto">
            <a:xfrm flipH="1">
              <a:off x="2987824" y="404664"/>
              <a:ext cx="1071736" cy="360040"/>
            </a:xfrm>
            <a:prstGeom prst="rightArrow">
              <a:avLst/>
            </a:prstGeom>
            <a:solidFill>
              <a:srgbClr val="FF0000"/>
            </a:solidFill>
            <a:ln w="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2075" tIns="46038" rIns="92075" bIns="4603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539552" y="692696"/>
            <a:ext cx="3528392" cy="4176464"/>
            <a:chOff x="539552" y="692696"/>
            <a:chExt cx="3528392" cy="4176464"/>
          </a:xfrm>
        </p:grpSpPr>
        <p:sp>
          <p:nvSpPr>
            <p:cNvPr id="25" name="Oval 24"/>
            <p:cNvSpPr/>
            <p:nvPr/>
          </p:nvSpPr>
          <p:spPr bwMode="auto">
            <a:xfrm>
              <a:off x="539552" y="3212976"/>
              <a:ext cx="720080" cy="648072"/>
            </a:xfrm>
            <a:prstGeom prst="ellipse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2075" tIns="46038" rIns="92075" bIns="4603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6" name="Oval 25"/>
            <p:cNvSpPr/>
            <p:nvPr/>
          </p:nvSpPr>
          <p:spPr bwMode="auto">
            <a:xfrm>
              <a:off x="1475656" y="2708920"/>
              <a:ext cx="432048" cy="1656184"/>
            </a:xfrm>
            <a:prstGeom prst="ellipse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2075" tIns="46038" rIns="92075" bIns="4603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7" name="Oval 26"/>
            <p:cNvSpPr/>
            <p:nvPr/>
          </p:nvSpPr>
          <p:spPr bwMode="auto">
            <a:xfrm>
              <a:off x="3275856" y="1772816"/>
              <a:ext cx="792088" cy="3096344"/>
            </a:xfrm>
            <a:prstGeom prst="ellipse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2075" tIns="46038" rIns="92075" bIns="4603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907704" y="692696"/>
              <a:ext cx="194957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solidFill>
                    <a:srgbClr val="FF0000"/>
                  </a:solidFill>
                </a:rPr>
                <a:t>Tracking system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30" name="Straight Arrow Connector 29"/>
            <p:cNvCxnSpPr/>
            <p:nvPr/>
          </p:nvCxnSpPr>
          <p:spPr bwMode="auto">
            <a:xfrm rot="5400000">
              <a:off x="539552" y="1484784"/>
              <a:ext cx="2160240" cy="1296144"/>
            </a:xfrm>
            <a:prstGeom prst="straightConnector1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32" name="Straight Arrow Connector 31"/>
            <p:cNvCxnSpPr>
              <a:endCxn id="26" idx="0"/>
            </p:cNvCxnSpPr>
            <p:nvPr/>
          </p:nvCxnSpPr>
          <p:spPr bwMode="auto">
            <a:xfrm rot="5400000">
              <a:off x="1331640" y="1412776"/>
              <a:ext cx="1656184" cy="936104"/>
            </a:xfrm>
            <a:prstGeom prst="straightConnector1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35" name="Straight Arrow Connector 34"/>
            <p:cNvCxnSpPr/>
            <p:nvPr/>
          </p:nvCxnSpPr>
          <p:spPr bwMode="auto">
            <a:xfrm rot="16200000" flipH="1">
              <a:off x="2915816" y="1340768"/>
              <a:ext cx="864096" cy="288032"/>
            </a:xfrm>
            <a:prstGeom prst="straightConnector1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sp>
        <p:nvSpPr>
          <p:cNvPr id="50" name="Down Arrow 49"/>
          <p:cNvSpPr/>
          <p:nvPr/>
        </p:nvSpPr>
        <p:spPr bwMode="auto">
          <a:xfrm>
            <a:off x="2195736" y="2564904"/>
            <a:ext cx="720080" cy="1872208"/>
          </a:xfrm>
          <a:prstGeom prst="downArrow">
            <a:avLst/>
          </a:prstGeom>
          <a:solidFill>
            <a:srgbClr val="FFC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B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1043608" y="692696"/>
            <a:ext cx="6480720" cy="4896544"/>
            <a:chOff x="1043608" y="692696"/>
            <a:chExt cx="6480720" cy="4896544"/>
          </a:xfrm>
        </p:grpSpPr>
        <p:grpSp>
          <p:nvGrpSpPr>
            <p:cNvPr id="31" name="Group 30"/>
            <p:cNvGrpSpPr/>
            <p:nvPr/>
          </p:nvGrpSpPr>
          <p:grpSpPr>
            <a:xfrm>
              <a:off x="1043608" y="692696"/>
              <a:ext cx="6480720" cy="4896544"/>
              <a:chOff x="1043608" y="692696"/>
              <a:chExt cx="6480720" cy="4896544"/>
            </a:xfrm>
          </p:grpSpPr>
          <p:grpSp>
            <p:nvGrpSpPr>
              <p:cNvPr id="56" name="Group 55"/>
              <p:cNvGrpSpPr/>
              <p:nvPr/>
            </p:nvGrpSpPr>
            <p:grpSpPr>
              <a:xfrm>
                <a:off x="1043608" y="692696"/>
                <a:ext cx="6480720" cy="4896544"/>
                <a:chOff x="1043608" y="692696"/>
                <a:chExt cx="6480720" cy="4896544"/>
              </a:xfrm>
            </p:grpSpPr>
            <p:grpSp>
              <p:nvGrpSpPr>
                <p:cNvPr id="49" name="Group 48"/>
                <p:cNvGrpSpPr/>
                <p:nvPr/>
              </p:nvGrpSpPr>
              <p:grpSpPr>
                <a:xfrm>
                  <a:off x="1043608" y="692696"/>
                  <a:ext cx="5346186" cy="4320480"/>
                  <a:chOff x="1043608" y="692696"/>
                  <a:chExt cx="5346186" cy="4320480"/>
                </a:xfrm>
              </p:grpSpPr>
              <p:sp>
                <p:nvSpPr>
                  <p:cNvPr id="41" name="Oval 40"/>
                  <p:cNvSpPr/>
                  <p:nvPr/>
                </p:nvSpPr>
                <p:spPr bwMode="auto">
                  <a:xfrm>
                    <a:off x="1043608" y="2636912"/>
                    <a:ext cx="648072" cy="1800200"/>
                  </a:xfrm>
                  <a:prstGeom prst="ellipse">
                    <a:avLst/>
                  </a:prstGeom>
                  <a:noFill/>
                  <a:ln w="25400" cap="flat" cmpd="sng" algn="ctr">
                    <a:solidFill>
                      <a:srgbClr val="0070C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2075" tIns="46038" rIns="92075" bIns="46038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42" name="Oval 41"/>
                  <p:cNvSpPr/>
                  <p:nvPr/>
                </p:nvSpPr>
                <p:spPr bwMode="auto">
                  <a:xfrm>
                    <a:off x="3851920" y="1772816"/>
                    <a:ext cx="1152128" cy="3240360"/>
                  </a:xfrm>
                  <a:prstGeom prst="ellipse">
                    <a:avLst/>
                  </a:prstGeom>
                  <a:noFill/>
                  <a:ln w="25400" cap="flat" cmpd="sng" algn="ctr">
                    <a:solidFill>
                      <a:srgbClr val="0070C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2075" tIns="46038" rIns="92075" bIns="46038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43" name="TextBox 42"/>
                  <p:cNvSpPr txBox="1"/>
                  <p:nvPr/>
                </p:nvSpPr>
                <p:spPr>
                  <a:xfrm>
                    <a:off x="3851920" y="692696"/>
                    <a:ext cx="2537874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GB" dirty="0" smtClean="0">
                        <a:solidFill>
                          <a:srgbClr val="0070C0"/>
                        </a:solidFill>
                      </a:rPr>
                      <a:t>Particle identification</a:t>
                    </a:r>
                    <a:endParaRPr lang="en-US" dirty="0">
                      <a:solidFill>
                        <a:srgbClr val="0070C0"/>
                      </a:solidFill>
                    </a:endParaRPr>
                  </a:p>
                </p:txBody>
              </p:sp>
              <p:cxnSp>
                <p:nvCxnSpPr>
                  <p:cNvPr id="45" name="Straight Arrow Connector 44"/>
                  <p:cNvCxnSpPr>
                    <a:stCxn id="16" idx="0"/>
                  </p:cNvCxnSpPr>
                  <p:nvPr/>
                </p:nvCxnSpPr>
                <p:spPr bwMode="auto">
                  <a:xfrm rot="16200000" flipH="1" flipV="1">
                    <a:off x="2182806" y="489602"/>
                    <a:ext cx="1656184" cy="2926467"/>
                  </a:xfrm>
                  <a:prstGeom prst="straightConnector1">
                    <a:avLst/>
                  </a:prstGeom>
                  <a:noFill/>
                  <a:ln w="25400" cap="flat" cmpd="sng" algn="ctr">
                    <a:solidFill>
                      <a:srgbClr val="0070C0"/>
                    </a:solidFill>
                    <a:prstDash val="solid"/>
                    <a:round/>
                    <a:headEnd type="none" w="med" len="med"/>
                    <a:tailEnd type="arrow"/>
                  </a:ln>
                  <a:effectLst/>
                </p:spPr>
              </p:cxnSp>
              <p:cxnSp>
                <p:nvCxnSpPr>
                  <p:cNvPr id="46" name="Straight Arrow Connector 45"/>
                  <p:cNvCxnSpPr/>
                  <p:nvPr/>
                </p:nvCxnSpPr>
                <p:spPr bwMode="auto">
                  <a:xfrm rot="5400000">
                    <a:off x="4319973" y="1376771"/>
                    <a:ext cx="720080" cy="216026"/>
                  </a:xfrm>
                  <a:prstGeom prst="straightConnector1">
                    <a:avLst/>
                  </a:prstGeom>
                  <a:noFill/>
                  <a:ln w="25400" cap="flat" cmpd="sng" algn="ctr">
                    <a:solidFill>
                      <a:srgbClr val="0070C0"/>
                    </a:solidFill>
                    <a:prstDash val="solid"/>
                    <a:round/>
                    <a:headEnd type="none" w="med" len="med"/>
                    <a:tailEnd type="arrow"/>
                  </a:ln>
                  <a:effectLst/>
                </p:spPr>
              </p:cxnSp>
            </p:grpSp>
            <p:sp>
              <p:nvSpPr>
                <p:cNvPr id="52" name="Oval 51"/>
                <p:cNvSpPr/>
                <p:nvPr/>
              </p:nvSpPr>
              <p:spPr bwMode="auto">
                <a:xfrm>
                  <a:off x="5652120" y="908720"/>
                  <a:ext cx="1872208" cy="4680520"/>
                </a:xfrm>
                <a:prstGeom prst="ellipse">
                  <a:avLst/>
                </a:prstGeom>
                <a:noFill/>
                <a:ln w="25400" cap="flat" cmpd="sng" algn="ctr">
                  <a:solidFill>
                    <a:srgbClr val="0070C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2075" tIns="46038" rIns="92075" bIns="46038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endParaRPr>
                </a:p>
              </p:txBody>
            </p:sp>
            <p:cxnSp>
              <p:nvCxnSpPr>
                <p:cNvPr id="53" name="Straight Arrow Connector 52"/>
                <p:cNvCxnSpPr>
                  <a:endCxn id="52" idx="1"/>
                </p:cNvCxnSpPr>
                <p:nvPr/>
              </p:nvCxnSpPr>
              <p:spPr bwMode="auto">
                <a:xfrm rot="16200000" flipH="1">
                  <a:off x="5482490" y="1150357"/>
                  <a:ext cx="469422" cy="418195"/>
                </a:xfrm>
                <a:prstGeom prst="straightConnector1">
                  <a:avLst/>
                </a:prstGeom>
                <a:noFill/>
                <a:ln w="25400" cap="flat" cmpd="sng" algn="ctr">
                  <a:solidFill>
                    <a:srgbClr val="0070C0"/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</p:spPr>
            </p:cxnSp>
          </p:grpSp>
          <p:sp>
            <p:nvSpPr>
              <p:cNvPr id="29" name="Oval 28"/>
              <p:cNvSpPr/>
              <p:nvPr/>
            </p:nvSpPr>
            <p:spPr bwMode="auto">
              <a:xfrm>
                <a:off x="4860032" y="1484784"/>
                <a:ext cx="1080120" cy="3816424"/>
              </a:xfrm>
              <a:prstGeom prst="ellipse">
                <a:avLst/>
              </a:prstGeom>
              <a:noFill/>
              <a:ln w="25400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2075" tIns="46038" rIns="92075" bIns="46038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</p:grpSp>
        <p:cxnSp>
          <p:nvCxnSpPr>
            <p:cNvPr id="33" name="Straight Arrow Connector 32"/>
            <p:cNvCxnSpPr/>
            <p:nvPr/>
          </p:nvCxnSpPr>
          <p:spPr bwMode="auto">
            <a:xfrm rot="16200000" flipH="1">
              <a:off x="5004048" y="1268760"/>
              <a:ext cx="432048" cy="144016"/>
            </a:xfrm>
            <a:prstGeom prst="straightConnector1">
              <a:avLst/>
            </a:prstGeom>
            <a:noFill/>
            <a:ln w="254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0" grpId="1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88640"/>
            <a:ext cx="8229600" cy="685800"/>
          </a:xfrm>
        </p:spPr>
        <p:txBody>
          <a:bodyPr/>
          <a:lstStyle/>
          <a:p>
            <a:pPr eaLnBrk="1" hangingPunct="1"/>
            <a:r>
              <a:rPr lang="en-US" dirty="0" smtClean="0"/>
              <a:t>Rare decays: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B</a:t>
            </a:r>
            <a:r>
              <a:rPr lang="en-US" i="1" baseline="-250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s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→ µµ</a:t>
            </a:r>
            <a:r>
              <a:rPr lang="en-US" dirty="0" smtClean="0"/>
              <a:t> </a:t>
            </a:r>
            <a:endParaRPr lang="ru-RU" dirty="0" smtClean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908720"/>
            <a:ext cx="8229600" cy="1066800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1600" b="0" u="none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Ultra rare decays </a:t>
            </a:r>
          </a:p>
          <a:p>
            <a:pPr lvl="1"/>
            <a:r>
              <a:rPr lang="en-US" sz="1200" b="0" u="none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FCNC and </a:t>
            </a:r>
            <a:r>
              <a:rPr lang="en-US" sz="1200" b="0" u="none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helicity</a:t>
            </a:r>
            <a:r>
              <a:rPr lang="en-US" sz="1200" b="0" u="none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suppressed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b="0" u="none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SM predicts (via box and penguin diagrams):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600" b="0" u="none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    BR(</a:t>
            </a:r>
            <a:r>
              <a:rPr lang="en-US" sz="1800" b="0" i="1" u="none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B</a:t>
            </a:r>
            <a:r>
              <a:rPr lang="en-US" sz="1800" b="0" i="1" u="none" baseline="-25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s </a:t>
            </a:r>
            <a:r>
              <a:rPr lang="en-US" sz="1800" b="0" i="1" u="none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→ µµ</a:t>
            </a:r>
            <a:r>
              <a:rPr lang="en-US" sz="1600" b="0" u="none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 = (3.2 ± 0.2) · 10 </a:t>
            </a:r>
            <a:r>
              <a:rPr lang="en-US" sz="1600" b="0" u="none" baseline="30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-9</a:t>
            </a:r>
          </a:p>
        </p:txBody>
      </p:sp>
      <p:sp>
        <p:nvSpPr>
          <p:cNvPr id="26628" name="AutoShape 5"/>
          <p:cNvSpPr>
            <a:spLocks noChangeAspect="1" noChangeArrowheads="1"/>
          </p:cNvSpPr>
          <p:nvPr/>
        </p:nvSpPr>
        <p:spPr bwMode="auto">
          <a:xfrm>
            <a:off x="-2928938" y="-1585913"/>
            <a:ext cx="15001876" cy="10029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29" name="Rectangle 6"/>
          <p:cNvSpPr>
            <a:spLocks noChangeArrowheads="1"/>
          </p:cNvSpPr>
          <p:nvPr/>
        </p:nvSpPr>
        <p:spPr bwMode="auto">
          <a:xfrm>
            <a:off x="395536" y="2060848"/>
            <a:ext cx="4830688" cy="762000"/>
          </a:xfrm>
          <a:prstGeom prst="rect">
            <a:avLst/>
          </a:prstGeom>
          <a:solidFill>
            <a:srgbClr val="993300">
              <a:alpha val="43137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400" dirty="0"/>
              <a:t>CDF reported the observation: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400" dirty="0"/>
              <a:t>	BR(</a:t>
            </a:r>
            <a:r>
              <a:rPr lang="en-US" sz="1600" i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B</a:t>
            </a:r>
            <a:r>
              <a:rPr lang="en-US" sz="1600" i="1" baseline="-250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s </a:t>
            </a:r>
            <a:r>
              <a:rPr lang="en-US" sz="1600" i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→ µµ</a:t>
            </a:r>
            <a:r>
              <a:rPr lang="en-US" sz="1400" dirty="0"/>
              <a:t>) = (1.8 </a:t>
            </a:r>
            <a:r>
              <a:rPr lang="en-US" sz="1400" baseline="30000" dirty="0">
                <a:cs typeface="Arial" pitchFamily="34" charset="0"/>
              </a:rPr>
              <a:t>+1.1</a:t>
            </a:r>
            <a:r>
              <a:rPr lang="en-US" sz="1400" baseline="-25000" dirty="0">
                <a:cs typeface="Arial" pitchFamily="34" charset="0"/>
              </a:rPr>
              <a:t>-0.9</a:t>
            </a:r>
            <a:r>
              <a:rPr lang="en-US" sz="1400" dirty="0">
                <a:cs typeface="Arial" pitchFamily="34" charset="0"/>
              </a:rPr>
              <a:t>) · 10 </a:t>
            </a:r>
            <a:r>
              <a:rPr lang="en-US" sz="1400" baseline="30000" dirty="0">
                <a:cs typeface="Arial" pitchFamily="34" charset="0"/>
              </a:rPr>
              <a:t>-</a:t>
            </a:r>
            <a:r>
              <a:rPr lang="en-US" sz="1400" baseline="30000" dirty="0" smtClean="0">
                <a:cs typeface="Arial" pitchFamily="34" charset="0"/>
              </a:rPr>
              <a:t>8</a:t>
            </a:r>
            <a:r>
              <a:rPr lang="en-US" sz="1400" dirty="0" smtClean="0">
                <a:cs typeface="Arial" pitchFamily="34" charset="0"/>
              </a:rPr>
              <a:t>   </a:t>
            </a:r>
            <a:r>
              <a:rPr lang="en-US" sz="1200" b="1" dirty="0" err="1" smtClean="0">
                <a:latin typeface="Times New Roman" pitchFamily="18" charset="0"/>
              </a:rPr>
              <a:t>arxiv</a:t>
            </a:r>
            <a:r>
              <a:rPr lang="en-US" sz="1200" b="1" dirty="0">
                <a:latin typeface="Times New Roman" pitchFamily="18" charset="0"/>
              </a:rPr>
              <a:t>: 1107.2304</a:t>
            </a:r>
            <a:endParaRPr lang="en-US" sz="1200" b="1" baseline="30000" dirty="0"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6630" name="Text Box 9"/>
          <p:cNvSpPr txBox="1">
            <a:spLocks noChangeArrowheads="1"/>
          </p:cNvSpPr>
          <p:nvPr/>
        </p:nvSpPr>
        <p:spPr bwMode="auto">
          <a:xfrm>
            <a:off x="4788024" y="980728"/>
            <a:ext cx="4248472" cy="646331"/>
          </a:xfrm>
          <a:prstGeom prst="rect">
            <a:avLst/>
          </a:prstGeom>
          <a:solidFill>
            <a:srgbClr val="FF9900">
              <a:alpha val="70195"/>
            </a:srgb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dirty="0">
                <a:latin typeface="Arial" pitchFamily="34" charset="0"/>
                <a:cs typeface="Arial" pitchFamily="34" charset="0"/>
              </a:rPr>
              <a:t>With ~300 pb-1 of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LHCb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data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we expect</a:t>
            </a:r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dirty="0" smtClean="0"/>
              <a:t>~</a:t>
            </a:r>
            <a:r>
              <a:rPr lang="en-US" dirty="0"/>
              <a:t>3.2 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B</a:t>
            </a:r>
            <a:r>
              <a:rPr lang="en-US" sz="2000" i="1" baseline="-250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s 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→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µµ </a:t>
            </a:r>
            <a:r>
              <a:rPr lang="en-US" sz="1600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events </a:t>
            </a:r>
            <a:r>
              <a:rPr lang="en-GB" sz="1600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from Standard Model</a:t>
            </a:r>
            <a:endParaRPr lang="ru-RU" sz="1600" dirty="0">
              <a:latin typeface="Arial" pitchFamily="34" charset="0"/>
              <a:cs typeface="Arial" pitchFamily="34" charset="0"/>
              <a:sym typeface="Symbol" pitchFamily="18" charset="2"/>
            </a:endParaRPr>
          </a:p>
        </p:txBody>
      </p:sp>
      <p:pic>
        <p:nvPicPr>
          <p:cNvPr id="26631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4114800"/>
            <a:ext cx="3597275" cy="240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2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1791865"/>
            <a:ext cx="3274517" cy="2222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381000" y="2852936"/>
            <a:ext cx="4767064" cy="3672408"/>
          </a:xfrm>
          <a:prstGeom prst="rect">
            <a:avLst/>
          </a:prstGeom>
          <a:solidFill>
            <a:schemeClr val="hlink">
              <a:alpha val="30196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1400" kern="0" dirty="0">
                <a:latin typeface="+mn-lt"/>
              </a:rPr>
              <a:t>LHCb presents preliminary result with 300 </a:t>
            </a:r>
            <a:r>
              <a:rPr lang="en-US" sz="1400" kern="0" dirty="0" err="1">
                <a:latin typeface="+mn-lt"/>
              </a:rPr>
              <a:t>pb</a:t>
            </a:r>
            <a:r>
              <a:rPr lang="en-US" sz="1400" baseline="30000" dirty="0">
                <a:latin typeface="Arial" charset="0"/>
                <a:cs typeface="Arial" charset="0"/>
              </a:rPr>
              <a:t>-1</a:t>
            </a:r>
            <a:endParaRPr lang="en-US" sz="1400" kern="0" dirty="0">
              <a:latin typeface="+mn-lt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1400" kern="0" dirty="0">
                <a:solidFill>
                  <a:srgbClr val="FF0000"/>
                </a:solidFill>
                <a:latin typeface="+mn-lt"/>
              </a:rPr>
              <a:t>LHCb-CONF-2011-037: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1600" b="1" kern="0" dirty="0">
                <a:latin typeface="Arial" pitchFamily="34" charset="0"/>
                <a:cs typeface="Arial" pitchFamily="34" charset="0"/>
              </a:rPr>
              <a:t>BR(</a:t>
            </a:r>
            <a:r>
              <a:rPr lang="en-US" b="1" i="1" kern="0" dirty="0">
                <a:latin typeface="Arial" pitchFamily="34" charset="0"/>
                <a:cs typeface="Arial" pitchFamily="34" charset="0"/>
                <a:sym typeface="Symbol" pitchFamily="18" charset="2"/>
              </a:rPr>
              <a:t>B</a:t>
            </a:r>
            <a:r>
              <a:rPr lang="en-US" b="1" i="1" kern="0" baseline="-25000" dirty="0">
                <a:latin typeface="Arial" pitchFamily="34" charset="0"/>
                <a:cs typeface="Arial" pitchFamily="34" charset="0"/>
                <a:sym typeface="Symbol" pitchFamily="18" charset="2"/>
              </a:rPr>
              <a:t>s</a:t>
            </a:r>
            <a:r>
              <a:rPr lang="en-US" b="1" i="1" kern="0" baseline="30000" dirty="0">
                <a:latin typeface="Arial" pitchFamily="34" charset="0"/>
                <a:cs typeface="Arial" pitchFamily="34" charset="0"/>
                <a:sym typeface="Symbol" pitchFamily="18" charset="2"/>
              </a:rPr>
              <a:t>0</a:t>
            </a:r>
            <a:r>
              <a:rPr lang="en-US" b="1" i="1" kern="0" baseline="-25000" dirty="0">
                <a:latin typeface="Arial" pitchFamily="34" charset="0"/>
                <a:cs typeface="Arial" pitchFamily="34" charset="0"/>
                <a:sym typeface="Symbol" pitchFamily="18" charset="2"/>
              </a:rPr>
              <a:t> </a:t>
            </a:r>
            <a:r>
              <a:rPr lang="en-US" b="1" i="1" kern="0" dirty="0">
                <a:latin typeface="Arial" pitchFamily="34" charset="0"/>
                <a:cs typeface="Arial" pitchFamily="34" charset="0"/>
                <a:sym typeface="Symbol" pitchFamily="18" charset="2"/>
              </a:rPr>
              <a:t>→ µµ</a:t>
            </a:r>
            <a:r>
              <a:rPr lang="en-US" sz="1600" b="1" kern="0" dirty="0">
                <a:latin typeface="Arial" pitchFamily="34" charset="0"/>
                <a:cs typeface="Arial" pitchFamily="34" charset="0"/>
              </a:rPr>
              <a:t>) </a:t>
            </a:r>
            <a:r>
              <a:rPr lang="en-US" sz="1600" b="1" kern="0" dirty="0" smtClean="0">
                <a:latin typeface="Arial" pitchFamily="34" charset="0"/>
                <a:cs typeface="Arial" pitchFamily="34" charset="0"/>
              </a:rPr>
              <a:t>&lt; </a:t>
            </a:r>
            <a:r>
              <a:rPr lang="en-US" sz="1600" b="1" kern="0" dirty="0">
                <a:latin typeface="Arial" pitchFamily="34" charset="0"/>
                <a:cs typeface="Arial" pitchFamily="34" charset="0"/>
              </a:rPr>
              <a:t>1.3 (1.6) · 10 </a:t>
            </a:r>
            <a:r>
              <a:rPr lang="en-US" sz="1600" b="1" kern="0" baseline="30000" dirty="0">
                <a:latin typeface="Arial" pitchFamily="34" charset="0"/>
                <a:cs typeface="Arial" pitchFamily="34" charset="0"/>
              </a:rPr>
              <a:t>-8</a:t>
            </a:r>
            <a:r>
              <a:rPr lang="en-US" sz="1600" b="1" kern="0" dirty="0">
                <a:latin typeface="Arial" pitchFamily="34" charset="0"/>
                <a:cs typeface="Arial" pitchFamily="34" charset="0"/>
              </a:rPr>
              <a:t> at 90%(95%)C.L.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defRPr/>
            </a:pPr>
            <a:endParaRPr lang="en-US" sz="1400" kern="0" dirty="0">
              <a:latin typeface="+mn-lt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1400" kern="0" dirty="0">
                <a:latin typeface="+mn-lt"/>
              </a:rPr>
              <a:t>Combining with preliminary result with </a:t>
            </a:r>
            <a:r>
              <a:rPr lang="en-US" sz="1400" kern="0" dirty="0">
                <a:latin typeface="Arial" charset="0"/>
              </a:rPr>
              <a:t>37 </a:t>
            </a:r>
            <a:r>
              <a:rPr lang="en-US" sz="1400" kern="0" dirty="0" err="1">
                <a:latin typeface="Arial" charset="0"/>
              </a:rPr>
              <a:t>pb</a:t>
            </a:r>
            <a:r>
              <a:rPr lang="en-US" sz="1400" baseline="30000" dirty="0">
                <a:latin typeface="Arial" charset="0"/>
                <a:cs typeface="Arial" charset="0"/>
              </a:rPr>
              <a:t>-1</a:t>
            </a:r>
            <a:endParaRPr lang="en-US" sz="1400" kern="0" dirty="0">
              <a:latin typeface="+mn-lt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1400" kern="0" dirty="0">
                <a:solidFill>
                  <a:srgbClr val="FF0000"/>
                </a:solidFill>
                <a:latin typeface="+mn-lt"/>
              </a:rPr>
              <a:t>PLB 699(2011) </a:t>
            </a:r>
            <a:r>
              <a:rPr lang="en-US" sz="1400" kern="0" dirty="0" smtClean="0">
                <a:solidFill>
                  <a:srgbClr val="FF0000"/>
                </a:solidFill>
                <a:latin typeface="+mn-lt"/>
              </a:rPr>
              <a:t>330</a:t>
            </a:r>
            <a:endParaRPr lang="en-US" sz="1400" kern="0" dirty="0">
              <a:solidFill>
                <a:srgbClr val="FF0000"/>
              </a:solidFill>
              <a:latin typeface="+mn-lt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1400" kern="0" dirty="0">
                <a:latin typeface="Arial" charset="0"/>
              </a:rPr>
              <a:t>BR(</a:t>
            </a:r>
            <a:r>
              <a:rPr lang="en-US" sz="1600" i="1" kern="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B</a:t>
            </a:r>
            <a:r>
              <a:rPr lang="en-US" sz="1600" i="1" kern="0" baseline="-250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s</a:t>
            </a:r>
            <a:r>
              <a:rPr lang="en-US" sz="1600" i="1" kern="0" baseline="300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0</a:t>
            </a:r>
            <a:r>
              <a:rPr lang="en-US" sz="1600" i="1" kern="0" baseline="-250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1600" i="1" kern="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→ µµ</a:t>
            </a:r>
            <a:r>
              <a:rPr lang="en-US" sz="1400" kern="0" dirty="0">
                <a:latin typeface="Arial" charset="0"/>
              </a:rPr>
              <a:t>) </a:t>
            </a:r>
            <a:r>
              <a:rPr lang="en-US" sz="1400" kern="0" dirty="0" smtClean="0">
                <a:latin typeface="Arial" charset="0"/>
              </a:rPr>
              <a:t>&lt; </a:t>
            </a:r>
            <a:r>
              <a:rPr lang="en-US" sz="1400" kern="0" dirty="0">
                <a:latin typeface="Arial" charset="0"/>
              </a:rPr>
              <a:t>1.2 </a:t>
            </a:r>
            <a:r>
              <a:rPr lang="en-US" sz="1400" kern="0" dirty="0">
                <a:latin typeface="Arial" charset="0"/>
                <a:cs typeface="Arial" charset="0"/>
              </a:rPr>
              <a:t>(1.5) · 10 </a:t>
            </a:r>
            <a:r>
              <a:rPr lang="en-US" sz="1400" kern="0" baseline="30000" dirty="0">
                <a:latin typeface="Arial" charset="0"/>
                <a:cs typeface="Arial" charset="0"/>
              </a:rPr>
              <a:t>-8</a:t>
            </a:r>
            <a:r>
              <a:rPr lang="en-US" sz="1400" kern="0" dirty="0">
                <a:latin typeface="Arial" charset="0"/>
              </a:rPr>
              <a:t> at 90%(95%)C.L.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1400" kern="0" dirty="0">
              <a:latin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400" kern="0" dirty="0">
                <a:latin typeface="Arial" charset="0"/>
              </a:rPr>
              <a:t>Combining with CMS observation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1400" kern="0" dirty="0">
                <a:solidFill>
                  <a:srgbClr val="FF0000"/>
                </a:solidFill>
                <a:latin typeface="Arial" charset="0"/>
              </a:rPr>
              <a:t>LHCb-CONF-2011-047</a:t>
            </a:r>
            <a:r>
              <a:rPr lang="en-US" sz="1400" kern="0" dirty="0">
                <a:latin typeface="Arial" charset="0"/>
              </a:rPr>
              <a:t>: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1400" kern="0" dirty="0">
                <a:latin typeface="Arial" charset="0"/>
              </a:rPr>
              <a:t>BR(</a:t>
            </a:r>
            <a:r>
              <a:rPr lang="en-US" sz="1600" i="1" kern="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B</a:t>
            </a:r>
            <a:r>
              <a:rPr lang="en-US" sz="1600" i="1" kern="0" baseline="-250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s</a:t>
            </a:r>
            <a:r>
              <a:rPr lang="en-US" sz="1600" i="1" kern="0" baseline="300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0</a:t>
            </a:r>
            <a:r>
              <a:rPr lang="en-US" sz="1600" i="1" kern="0" baseline="-250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1600" i="1" kern="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→ µµ</a:t>
            </a:r>
            <a:r>
              <a:rPr lang="en-US" sz="1400" kern="0" dirty="0">
                <a:latin typeface="Arial" charset="0"/>
              </a:rPr>
              <a:t>) </a:t>
            </a:r>
            <a:r>
              <a:rPr lang="en-US" sz="1400" kern="0" dirty="0" smtClean="0">
                <a:latin typeface="Arial" charset="0"/>
              </a:rPr>
              <a:t>&lt; </a:t>
            </a:r>
            <a:r>
              <a:rPr lang="en-US" sz="1400" kern="0" dirty="0">
                <a:latin typeface="Arial" charset="0"/>
              </a:rPr>
              <a:t>0.9 </a:t>
            </a:r>
            <a:r>
              <a:rPr lang="en-US" sz="1400" kern="0" dirty="0">
                <a:latin typeface="Arial" charset="0"/>
                <a:cs typeface="Arial" charset="0"/>
              </a:rPr>
              <a:t>(1.1) · 10 </a:t>
            </a:r>
            <a:r>
              <a:rPr lang="en-US" sz="1400" kern="0" baseline="30000" dirty="0">
                <a:latin typeface="Arial" charset="0"/>
                <a:cs typeface="Arial" charset="0"/>
              </a:rPr>
              <a:t>-8</a:t>
            </a:r>
            <a:r>
              <a:rPr lang="en-US" sz="1400" kern="0" dirty="0">
                <a:latin typeface="Arial" charset="0"/>
              </a:rPr>
              <a:t> at 90%(95%)C.L.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defRPr/>
            </a:pPr>
            <a:endParaRPr lang="en-US" sz="1400" kern="0" dirty="0">
              <a:latin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1400" kern="0" dirty="0">
                <a:latin typeface="Arial" charset="0"/>
              </a:rPr>
              <a:t>Excess seen by CDF is not confirmed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defRPr/>
            </a:pPr>
            <a:endParaRPr lang="en-US" sz="1400" kern="0" dirty="0">
              <a:latin typeface="Arial" charset="0"/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29 August 2011</a:t>
            </a:r>
            <a:endParaRPr lang="en-GB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0A79F-C028-4513-9219-E2029D9769D5}" type="slidenum">
              <a:rPr lang="en-GB" smtClean="0"/>
              <a:pPr/>
              <a:t>30</a:t>
            </a:fld>
            <a:endParaRPr lang="en-GB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HEP MAD11 - LHCb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LHCb is working as expected</a:t>
            </a:r>
          </a:p>
          <a:p>
            <a:pPr lvl="1"/>
            <a:r>
              <a:rPr lang="en-GB" dirty="0" smtClean="0"/>
              <a:t>The detector performs (almost) as in the simulation</a:t>
            </a:r>
          </a:p>
          <a:p>
            <a:pPr lvl="1"/>
            <a:r>
              <a:rPr lang="en-GB" dirty="0" smtClean="0"/>
              <a:t>Higher instantaneous luminosity</a:t>
            </a:r>
          </a:p>
          <a:p>
            <a:pPr lvl="2"/>
            <a:r>
              <a:rPr lang="en-GB" dirty="0" smtClean="0"/>
              <a:t>1.5 times the design values, with half the number of bunches</a:t>
            </a:r>
          </a:p>
          <a:p>
            <a:pPr lvl="2"/>
            <a:endParaRPr lang="en-GB" dirty="0" smtClean="0"/>
          </a:p>
          <a:p>
            <a:r>
              <a:rPr lang="en-GB" dirty="0" smtClean="0"/>
              <a:t>World class measurements already obtained</a:t>
            </a:r>
          </a:p>
          <a:p>
            <a:pPr lvl="1"/>
            <a:r>
              <a:rPr lang="en-GB" dirty="0" smtClean="0"/>
              <a:t>With 2010 data (37 pb</a:t>
            </a:r>
            <a:r>
              <a:rPr lang="en-GB" baseline="30000" dirty="0" smtClean="0"/>
              <a:t>-1</a:t>
            </a:r>
            <a:r>
              <a:rPr lang="en-GB" dirty="0" smtClean="0"/>
              <a:t>) and the spring 2011 (300 pb</a:t>
            </a:r>
            <a:r>
              <a:rPr lang="en-GB" baseline="30000" dirty="0" smtClean="0"/>
              <a:t>-1</a:t>
            </a:r>
            <a:r>
              <a:rPr lang="en-GB" dirty="0" smtClean="0"/>
              <a:t>) data</a:t>
            </a:r>
          </a:p>
          <a:p>
            <a:pPr lvl="2"/>
            <a:r>
              <a:rPr lang="en-GB" dirty="0" smtClean="0"/>
              <a:t>Already very competitive with B-factories and </a:t>
            </a:r>
            <a:r>
              <a:rPr lang="en-GB" dirty="0" err="1" smtClean="0"/>
              <a:t>Tevatron</a:t>
            </a:r>
            <a:endParaRPr lang="en-GB" dirty="0" smtClean="0"/>
          </a:p>
          <a:p>
            <a:pPr lvl="1"/>
            <a:r>
              <a:rPr lang="en-GB" dirty="0" smtClean="0"/>
              <a:t>Another 350 pb</a:t>
            </a:r>
            <a:r>
              <a:rPr lang="en-GB" baseline="30000" dirty="0" smtClean="0"/>
              <a:t>-1</a:t>
            </a:r>
            <a:r>
              <a:rPr lang="en-GB" dirty="0" smtClean="0"/>
              <a:t> already collected in 2011</a:t>
            </a:r>
          </a:p>
          <a:p>
            <a:pPr lvl="2"/>
            <a:r>
              <a:rPr lang="en-GB" dirty="0" smtClean="0"/>
              <a:t>Hope to reach 1000 pb</a:t>
            </a:r>
            <a:r>
              <a:rPr lang="en-GB" baseline="30000" dirty="0" smtClean="0"/>
              <a:t>-1</a:t>
            </a:r>
            <a:r>
              <a:rPr lang="en-GB" dirty="0" smtClean="0"/>
              <a:t> this year</a:t>
            </a:r>
          </a:p>
          <a:p>
            <a:pPr lvl="2"/>
            <a:endParaRPr lang="en-GB" dirty="0" smtClean="0"/>
          </a:p>
          <a:p>
            <a:r>
              <a:rPr lang="en-GB" dirty="0" smtClean="0"/>
              <a:t>Hope to see the sign of New Physics soon!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29 August 2011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HEP MAD11 - LHCb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0A79F-C028-4513-9219-E2029D9769D5}" type="slidenum">
              <a:rPr lang="en-GB" smtClean="0"/>
              <a:pPr/>
              <a:t>31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29 August 2011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HEP MAD11 - LHCb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0A79F-C028-4513-9219-E2029D9769D5}" type="slidenum">
              <a:rPr lang="en-GB" smtClean="0"/>
              <a:pPr/>
              <a:t>4</a:t>
            </a:fld>
            <a:endParaRPr lang="en-GB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663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29 August 2011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HEP MAD11 - LHCb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0A79F-C028-4513-9219-E2029D9769D5}" type="slidenum">
              <a:rPr lang="en-GB" smtClean="0"/>
              <a:pPr/>
              <a:t>5</a:t>
            </a:fld>
            <a:endParaRPr lang="en-GB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631" y="0"/>
            <a:ext cx="914663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 typical event...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29 August 2011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HEP MAD11 - LHCb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0A79F-C028-4513-9219-E2029D9769D5}" type="slidenum">
              <a:rPr lang="en-GB" smtClean="0"/>
              <a:pPr/>
              <a:t>6</a:t>
            </a:fld>
            <a:endParaRPr lang="en-GB"/>
          </a:p>
        </p:txBody>
      </p:sp>
      <p:pic>
        <p:nvPicPr>
          <p:cNvPr id="5" name="Picture 2" descr="C:\Documents and Settings\Ulrich Uwer\My Documents\LHCb\EventDisplay\PanoramixEventDisplay_3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10101"/>
              </a:clrFrom>
              <a:clrTo>
                <a:srgbClr val="010101">
                  <a:alpha val="0"/>
                </a:srgbClr>
              </a:clrTo>
            </a:clrChange>
          </a:blip>
          <a:srcRect l="5154" t="9193" r="9409"/>
          <a:stretch>
            <a:fillRect/>
          </a:stretch>
        </p:blipFill>
        <p:spPr bwMode="auto">
          <a:xfrm flipH="1">
            <a:off x="0" y="1268760"/>
            <a:ext cx="9147790" cy="4972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Main components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Vertex detector</a:t>
            </a:r>
          </a:p>
          <a:p>
            <a:pPr lvl="1"/>
            <a:r>
              <a:rPr lang="en-GB" dirty="0" smtClean="0"/>
              <a:t>Should measure the </a:t>
            </a:r>
            <a:r>
              <a:rPr lang="en-GB" dirty="0" smtClean="0">
                <a:solidFill>
                  <a:srgbClr val="FF0000"/>
                </a:solidFill>
              </a:rPr>
              <a:t>primary vertex</a:t>
            </a:r>
            <a:r>
              <a:rPr lang="en-GB" dirty="0" smtClean="0"/>
              <a:t>, and the </a:t>
            </a:r>
            <a:r>
              <a:rPr lang="en-GB" dirty="0" smtClean="0">
                <a:solidFill>
                  <a:srgbClr val="FF0000"/>
                </a:solidFill>
              </a:rPr>
              <a:t>B decay vertex</a:t>
            </a:r>
          </a:p>
          <a:p>
            <a:pPr lvl="2"/>
            <a:r>
              <a:rPr lang="en-GB" dirty="0" smtClean="0"/>
              <a:t>Flight distance of the order of a few centimetres</a:t>
            </a:r>
          </a:p>
          <a:p>
            <a:pPr lvl="2"/>
            <a:r>
              <a:rPr lang="en-GB" dirty="0" smtClean="0"/>
              <a:t>Primary vertex with typically 40 particles</a:t>
            </a:r>
          </a:p>
          <a:p>
            <a:pPr lvl="3"/>
            <a:r>
              <a:rPr lang="en-GB" dirty="0" smtClean="0"/>
              <a:t>Including backward going tracks</a:t>
            </a:r>
          </a:p>
          <a:p>
            <a:pPr lvl="1"/>
            <a:r>
              <a:rPr lang="en-GB" dirty="0" smtClean="0"/>
              <a:t>Measurements as close as possible to the interaction point,</a:t>
            </a:r>
          </a:p>
          <a:p>
            <a:pPr lvl="2"/>
            <a:r>
              <a:rPr lang="en-GB" dirty="0" smtClean="0"/>
              <a:t>i.e. of the beams !  Sensor at </a:t>
            </a:r>
            <a:r>
              <a:rPr lang="en-GB" dirty="0" smtClean="0">
                <a:solidFill>
                  <a:srgbClr val="FF0000"/>
                </a:solidFill>
              </a:rPr>
              <a:t>7.5 mm </a:t>
            </a:r>
            <a:r>
              <a:rPr lang="en-GB" dirty="0" smtClean="0"/>
              <a:t>in operation</a:t>
            </a:r>
          </a:p>
          <a:p>
            <a:pPr lvl="2"/>
            <a:r>
              <a:rPr lang="en-GB" dirty="0" smtClean="0"/>
              <a:t>Retracts to a ‘garage’ position if LHC is not in “Stable beam” mode, to give more space for beam injection and tolerate beam excursions before it is fully stable</a:t>
            </a:r>
          </a:p>
          <a:p>
            <a:pPr lvl="1"/>
            <a:r>
              <a:rPr lang="en-GB" dirty="0" smtClean="0"/>
              <a:t>Very accurate silicon detector</a:t>
            </a:r>
          </a:p>
          <a:p>
            <a:pPr lvl="2"/>
            <a:r>
              <a:rPr lang="en-GB" dirty="0" smtClean="0"/>
              <a:t>Strip pitch from 40 to 100 micrometers</a:t>
            </a:r>
          </a:p>
          <a:p>
            <a:pPr lvl="2"/>
            <a:r>
              <a:rPr lang="en-GB" dirty="0" smtClean="0"/>
              <a:t>Need to position back the detector mechanically for each fill with a </a:t>
            </a:r>
            <a:r>
              <a:rPr lang="en-GB" dirty="0" smtClean="0">
                <a:solidFill>
                  <a:srgbClr val="FF0000"/>
                </a:solidFill>
              </a:rPr>
              <a:t>precision of a few micrometers </a:t>
            </a:r>
            <a:r>
              <a:rPr lang="en-GB" dirty="0" smtClean="0"/>
              <a:t>!</a:t>
            </a:r>
          </a:p>
          <a:p>
            <a:pPr lvl="2"/>
            <a:r>
              <a:rPr lang="en-GB" dirty="0" smtClean="0"/>
              <a:t>Minimize the multiple scattering between the real vertex and the measuring sensors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29 August 2011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HEP MAD11 - LHCb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0A79F-C028-4513-9219-E2029D9769D5}" type="slidenum">
              <a:rPr lang="en-GB" smtClean="0"/>
              <a:pPr/>
              <a:t>7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29 August 2011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HEP MAD11 - LHCb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0A79F-C028-4513-9219-E2029D9769D5}" type="slidenum">
              <a:rPr lang="en-GB" smtClean="0"/>
              <a:pPr/>
              <a:t>8</a:t>
            </a:fld>
            <a:endParaRPr lang="en-GB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04056"/>
          </a:xfrm>
        </p:spPr>
        <p:txBody>
          <a:bodyPr/>
          <a:lstStyle/>
          <a:p>
            <a:pPr lvl="1"/>
            <a:r>
              <a:rPr lang="en-GB" dirty="0" smtClean="0"/>
              <a:t>Impact parameter resolution summarizes the performance</a:t>
            </a:r>
            <a:endParaRPr lang="en-US" dirty="0"/>
          </a:p>
        </p:txBody>
      </p:sp>
      <p:pic>
        <p:nvPicPr>
          <p:cNvPr id="11" name="Content Placeholder 6" descr="IPX-Resolution-Vs-InversePT-Compare2011DataToMC1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611560" y="1052736"/>
            <a:ext cx="8115938" cy="550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ight Brace 6"/>
          <p:cNvSpPr/>
          <p:nvPr/>
        </p:nvSpPr>
        <p:spPr bwMode="auto">
          <a:xfrm rot="5400000">
            <a:off x="2339752" y="5157192"/>
            <a:ext cx="360040" cy="2088232"/>
          </a:xfrm>
          <a:prstGeom prst="rightBrace">
            <a:avLst>
              <a:gd name="adj1" fmla="val 25000"/>
              <a:gd name="adj2" fmla="val 51260"/>
            </a:avLst>
          </a:prstGeom>
          <a:noFill/>
          <a:ln w="254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835696" y="6309320"/>
            <a:ext cx="14879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C000"/>
                </a:solidFill>
              </a:rPr>
              <a:t>B daughters</a:t>
            </a:r>
            <a:endParaRPr lang="en-US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924128"/>
          </a:xfrm>
        </p:spPr>
        <p:txBody>
          <a:bodyPr/>
          <a:lstStyle/>
          <a:p>
            <a:r>
              <a:rPr lang="en-GB" dirty="0" smtClean="0"/>
              <a:t>Trackers</a:t>
            </a:r>
          </a:p>
          <a:p>
            <a:pPr lvl="1"/>
            <a:r>
              <a:rPr lang="en-GB" dirty="0" smtClean="0"/>
              <a:t>Silicon strip detectors (TT, IT) or straw tubes (OT)</a:t>
            </a:r>
          </a:p>
          <a:p>
            <a:pPr lvl="1"/>
            <a:r>
              <a:rPr lang="en-GB" dirty="0" smtClean="0"/>
              <a:t>Over 99% of the channels are working perfectly</a:t>
            </a:r>
          </a:p>
          <a:p>
            <a:pPr lvl="1"/>
            <a:r>
              <a:rPr lang="en-GB" dirty="0" smtClean="0"/>
              <a:t>Main function: Measure the momentum</a:t>
            </a:r>
          </a:p>
          <a:p>
            <a:pPr lvl="2"/>
            <a:r>
              <a:rPr lang="en-GB" dirty="0" smtClean="0"/>
              <a:t>Accurate field map, measured when no detector was around </a:t>
            </a:r>
          </a:p>
          <a:p>
            <a:pPr lvl="2"/>
            <a:r>
              <a:rPr lang="en-GB" dirty="0" smtClean="0"/>
              <a:t>Integrated   </a:t>
            </a:r>
            <a:r>
              <a:rPr lang="en-GB" dirty="0" err="1" smtClean="0"/>
              <a:t>B.dl</a:t>
            </a:r>
            <a:r>
              <a:rPr lang="en-GB" dirty="0" smtClean="0"/>
              <a:t> ≈ 4 Tm</a:t>
            </a:r>
          </a:p>
          <a:p>
            <a:pPr lvl="2"/>
            <a:r>
              <a:rPr lang="en-GB" dirty="0" smtClean="0"/>
              <a:t>Re-measured this winter on one accessible zone (~600 points), confirm the values for the field, with a shift of 10 mm along the beam</a:t>
            </a:r>
            <a:endParaRPr lang="en-US" dirty="0" smtClean="0"/>
          </a:p>
          <a:p>
            <a:pPr lvl="2"/>
            <a:endParaRPr lang="en-GB" dirty="0" smtClean="0"/>
          </a:p>
          <a:p>
            <a:pPr lvl="1"/>
            <a:r>
              <a:rPr lang="en-GB" dirty="0" smtClean="0"/>
              <a:t>Performance is measured </a:t>
            </a:r>
          </a:p>
          <a:p>
            <a:pPr lvl="1">
              <a:buNone/>
            </a:pPr>
            <a:r>
              <a:rPr lang="en-GB" dirty="0" smtClean="0"/>
              <a:t>	on the J/</a:t>
            </a:r>
            <a:r>
              <a:rPr lang="el-GR" dirty="0" smtClean="0"/>
              <a:t>Ψ</a:t>
            </a:r>
            <a:r>
              <a:rPr lang="en-GB" dirty="0" smtClean="0"/>
              <a:t> mass resolution</a:t>
            </a:r>
          </a:p>
          <a:p>
            <a:pPr lvl="1"/>
            <a:endParaRPr lang="en-GB" dirty="0" smtClean="0"/>
          </a:p>
          <a:p>
            <a:pPr lvl="1"/>
            <a:r>
              <a:rPr lang="en-GB" b="1" dirty="0" smtClean="0">
                <a:solidFill>
                  <a:srgbClr val="FF0000"/>
                </a:solidFill>
              </a:rPr>
              <a:t>13 MeV resolution</a:t>
            </a:r>
            <a:r>
              <a:rPr lang="en-GB" dirty="0" smtClean="0"/>
              <a:t>, </a:t>
            </a:r>
          </a:p>
          <a:p>
            <a:pPr lvl="2"/>
            <a:r>
              <a:rPr lang="en-GB" dirty="0" smtClean="0"/>
              <a:t>MC expectation: ~10 MeV</a:t>
            </a:r>
          </a:p>
          <a:p>
            <a:pPr lvl="1"/>
            <a:r>
              <a:rPr lang="en-GB" dirty="0" smtClean="0"/>
              <a:t>Alignment is not yet perfect</a:t>
            </a:r>
          </a:p>
          <a:p>
            <a:pPr lvl="2"/>
            <a:r>
              <a:rPr lang="en-GB" dirty="0" smtClean="0"/>
              <a:t>Somme effects still to be </a:t>
            </a:r>
          </a:p>
          <a:p>
            <a:pPr lvl="2">
              <a:buNone/>
            </a:pPr>
            <a:r>
              <a:rPr lang="en-GB" dirty="0" smtClean="0"/>
              <a:t>	understood</a:t>
            </a:r>
          </a:p>
          <a:p>
            <a:pPr lvl="1"/>
            <a:endParaRPr lang="en-GB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29 August 2011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HEP MAD11 - LHCb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0A79F-C028-4513-9219-E2029D9769D5}" type="slidenum">
              <a:rPr lang="en-GB" smtClean="0"/>
              <a:pPr/>
              <a:t>9</a:t>
            </a:fld>
            <a:endParaRPr lang="en-GB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 l="54753" t="8993" r="1423" b="9908"/>
          <a:stretch>
            <a:fillRect/>
          </a:stretch>
        </p:blipFill>
        <p:spPr bwMode="auto">
          <a:xfrm>
            <a:off x="4788024" y="3212976"/>
            <a:ext cx="3803901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2555776" y="2276872"/>
          <a:ext cx="216024" cy="427732"/>
        </p:xfrm>
        <a:graphic>
          <a:graphicData uri="http://schemas.openxmlformats.org/presentationml/2006/ole">
            <p:oleObj spid="_x0000_s29697" name="Equation" r:id="rId4" imgW="203040" imgH="27936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Theme">
  <a:themeElements>
    <a:clrScheme name="LHCb 8">
      <a:dk1>
        <a:srgbClr val="000000"/>
      </a:dk1>
      <a:lt1>
        <a:srgbClr val="FFFFFF"/>
      </a:lt1>
      <a:dk2>
        <a:srgbClr val="0000FF"/>
      </a:dk2>
      <a:lt2>
        <a:srgbClr val="919191"/>
      </a:lt2>
      <a:accent1>
        <a:srgbClr val="FF9900"/>
      </a:accent1>
      <a:accent2>
        <a:srgbClr val="00AE00"/>
      </a:accent2>
      <a:accent3>
        <a:srgbClr val="FFFFFF"/>
      </a:accent3>
      <a:accent4>
        <a:srgbClr val="000000"/>
      </a:accent4>
      <a:accent5>
        <a:srgbClr val="FFCAAA"/>
      </a:accent5>
      <a:accent6>
        <a:srgbClr val="009D00"/>
      </a:accent6>
      <a:hlink>
        <a:srgbClr val="FC0128"/>
      </a:hlink>
      <a:folHlink>
        <a:srgbClr val="0033CC"/>
      </a:folHlink>
    </a:clrScheme>
    <a:fontScheme name="LHCb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952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rtlCol="0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noFill/>
        <a:ln w="25400" cap="flat" cmpd="sng" algn="ctr">
          <a:solidFill>
            <a:srgbClr val="FF0000"/>
          </a:solidFill>
          <a:prstDash val="solid"/>
          <a:round/>
          <a:headEnd type="none" w="med" len="med"/>
          <a:tailEnd type="triangle"/>
        </a:ln>
        <a:effectLst/>
      </a:spPr>
      <a:bodyPr/>
      <a:lstStyle/>
    </a:lnDef>
  </a:objectDefaults>
  <a:extraClrSchemeLst>
    <a:extraClrScheme>
      <a:clrScheme name="LHCb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HCb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HCb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HCb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HCb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HCb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HCb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HCb 8">
        <a:dk1>
          <a:srgbClr val="000000"/>
        </a:dk1>
        <a:lt1>
          <a:srgbClr val="FFFFFF"/>
        </a:lt1>
        <a:dk2>
          <a:srgbClr val="0000FF"/>
        </a:dk2>
        <a:lt2>
          <a:srgbClr val="919191"/>
        </a:lt2>
        <a:accent1>
          <a:srgbClr val="FF9900"/>
        </a:accent1>
        <a:accent2>
          <a:srgbClr val="00AE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009D00"/>
        </a:accent6>
        <a:hlink>
          <a:srgbClr val="FC0128"/>
        </a:hlink>
        <a:folHlink>
          <a:srgbClr val="0033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618</TotalTime>
  <Words>1952</Words>
  <Application>Microsoft Office PowerPoint</Application>
  <PresentationFormat>On-screen Show (4:3)</PresentationFormat>
  <Paragraphs>380</Paragraphs>
  <Slides>31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3" baseType="lpstr">
      <vt:lpstr>Default Theme</vt:lpstr>
      <vt:lpstr>Equation</vt:lpstr>
      <vt:lpstr>LHCb: From the detector  to the first physics results</vt:lpstr>
      <vt:lpstr>The detector</vt:lpstr>
      <vt:lpstr>Slide 3</vt:lpstr>
      <vt:lpstr>Slide 4</vt:lpstr>
      <vt:lpstr>Slide 5</vt:lpstr>
      <vt:lpstr>A typical event...</vt:lpstr>
      <vt:lpstr>Main components</vt:lpstr>
      <vt:lpstr>Slide 8</vt:lpstr>
      <vt:lpstr>Slide 9</vt:lpstr>
      <vt:lpstr>Slide 10</vt:lpstr>
      <vt:lpstr>Slide 11</vt:lpstr>
      <vt:lpstr>Event selection</vt:lpstr>
      <vt:lpstr>Slide 13</vt:lpstr>
      <vt:lpstr>Slide 14</vt:lpstr>
      <vt:lpstr>Overall efficiency OK</vt:lpstr>
      <vt:lpstr>Slide 16</vt:lpstr>
      <vt:lpstr>Slide 17</vt:lpstr>
      <vt:lpstr>Slide 18</vt:lpstr>
      <vt:lpstr>Slide 19</vt:lpstr>
      <vt:lpstr>Some physics results</vt:lpstr>
      <vt:lpstr>Slide 21</vt:lpstr>
      <vt:lpstr>Slide 22</vt:lpstr>
      <vt:lpstr>Slide 23</vt:lpstr>
      <vt:lpstr>CP asymmetries</vt:lpstr>
      <vt:lpstr>Slide 25</vt:lpstr>
      <vt:lpstr>Measurement of ∆ms</vt:lpstr>
      <vt:lpstr>φS measurement in BS mixing</vt:lpstr>
      <vt:lpstr>BSgJ/Yf signal Preliminary result with 337 pb-1  data up to end of June 2011 approved by the collaboration last week</vt:lpstr>
      <vt:lpstr>World best result</vt:lpstr>
      <vt:lpstr>Rare decays: Bs → µµ </vt:lpstr>
      <vt:lpstr>Conclusion</vt:lpstr>
    </vt:vector>
  </TitlesOfParts>
  <Company>CERN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LHCb: From the detector  to the first physics results</dc:title>
  <dc:creator>callot</dc:creator>
  <cp:lastModifiedBy>asaarela</cp:lastModifiedBy>
  <cp:revision>17</cp:revision>
  <dcterms:created xsi:type="dcterms:W3CDTF">2011-07-27T12:52:58Z</dcterms:created>
  <dcterms:modified xsi:type="dcterms:W3CDTF">2011-08-29T13:32:31Z</dcterms:modified>
</cp:coreProperties>
</file>