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905" r:id="rId3"/>
    <p:sldId id="906" r:id="rId4"/>
    <p:sldId id="896" r:id="rId5"/>
    <p:sldId id="922" r:id="rId6"/>
    <p:sldId id="919" r:id="rId7"/>
    <p:sldId id="952" r:id="rId8"/>
    <p:sldId id="953" r:id="rId9"/>
    <p:sldId id="955" r:id="rId10"/>
    <p:sldId id="956" r:id="rId11"/>
    <p:sldId id="879" r:id="rId12"/>
    <p:sldId id="924" r:id="rId13"/>
    <p:sldId id="957" r:id="rId14"/>
    <p:sldId id="958" r:id="rId15"/>
    <p:sldId id="897" r:id="rId16"/>
    <p:sldId id="959" r:id="rId17"/>
    <p:sldId id="923" r:id="rId18"/>
    <p:sldId id="939" r:id="rId19"/>
    <p:sldId id="941" r:id="rId20"/>
    <p:sldId id="940" r:id="rId21"/>
    <p:sldId id="943" r:id="rId22"/>
    <p:sldId id="944" r:id="rId23"/>
    <p:sldId id="968" r:id="rId24"/>
    <p:sldId id="967" r:id="rId25"/>
    <p:sldId id="961" r:id="rId26"/>
    <p:sldId id="946" r:id="rId27"/>
    <p:sldId id="970" r:id="rId28"/>
    <p:sldId id="971" r:id="rId29"/>
    <p:sldId id="964" r:id="rId30"/>
    <p:sldId id="974" r:id="rId31"/>
    <p:sldId id="972" r:id="rId32"/>
    <p:sldId id="973" r:id="rId33"/>
    <p:sldId id="947" r:id="rId34"/>
    <p:sldId id="94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, Weina" initials="W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945200"/>
    <a:srgbClr val="929000"/>
    <a:srgbClr val="000000"/>
    <a:srgbClr val="B01C32"/>
    <a:srgbClr val="B4B5B4"/>
    <a:srgbClr val="C0422B"/>
    <a:srgbClr val="C82506"/>
    <a:srgbClr val="00CC99"/>
    <a:srgbClr val="2D9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 autoAdjust="0"/>
    <p:restoredTop sz="82495"/>
  </p:normalViewPr>
  <p:slideViewPr>
    <p:cSldViewPr snapToGrid="0">
      <p:cViewPr varScale="1">
        <p:scale>
          <a:sx n="74" d="100"/>
          <a:sy n="74" d="100"/>
        </p:scale>
        <p:origin x="1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08E0-14CB-453F-A491-6017DB82F210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25E7A-9175-4072-8090-43E017F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8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D05B-BD28-48D4-8B95-CEE2EF91D0D3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4D732-70D1-4F40-B510-EE62F89C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8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5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2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chemeClr val="tx1"/>
                    </a:solidFill>
                    <a:sym typeface="Helvetica Light"/>
                  </a:rPr>
                  <a:t>Does the queueing probability go to zero as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sym typeface="Helvetica Light"/>
                  </a:rPr>
                  <a:t>𝑛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Helvetica Light"/>
                  </a:rPr>
                  <a:t>→∞</a:t>
                </a:r>
                <a:r>
                  <a:rPr kumimoji="0" lang="en-US" sz="1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?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9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chemeClr val="tx1"/>
                    </a:solidFill>
                    <a:sym typeface="Helvetica Light"/>
                  </a:rPr>
                  <a:t>Does the queueing probability go to zero as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sym typeface="Helvetica Light"/>
                  </a:rPr>
                  <a:t>𝑛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Helvetica Light"/>
                  </a:rPr>
                  <a:t>→∞</a:t>
                </a:r>
                <a:r>
                  <a:rPr kumimoji="0" lang="en-US" sz="1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?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4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3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5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1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5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1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51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0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4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4D732-70D1-4F40-B510-EE62F89CB1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7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0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1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825500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25500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4282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FD766-8826-654B-B56E-76434CD0B8DC}"/>
              </a:ext>
            </a:extLst>
          </p:cNvPr>
          <p:cNvSpPr/>
          <p:nvPr userDrawn="1"/>
        </p:nvSpPr>
        <p:spPr>
          <a:xfrm>
            <a:off x="9721918" y="2117"/>
            <a:ext cx="2470082" cy="9797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36576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🥷🏻</a:t>
            </a:r>
          </a:p>
        </p:txBody>
      </p:sp>
    </p:spTree>
    <p:extLst>
      <p:ext uri="{BB962C8B-B14F-4D97-AF65-F5344CB8AC3E}">
        <p14:creationId xmlns:p14="http://schemas.microsoft.com/office/powerpoint/2010/main" val="3538319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xfrm>
            <a:off x="548640" y="365760"/>
            <a:ext cx="11091672" cy="8229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11091672" cy="510683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D78D7-DF7E-E444-BAE6-BF18AAE05A7E}"/>
              </a:ext>
            </a:extLst>
          </p:cNvPr>
          <p:cNvSpPr/>
          <p:nvPr userDrawn="1"/>
        </p:nvSpPr>
        <p:spPr>
          <a:xfrm>
            <a:off x="4667255" y="6494006"/>
            <a:ext cx="7534656" cy="363994"/>
          </a:xfrm>
          <a:prstGeom prst="rect">
            <a:avLst/>
          </a:prstGeom>
          <a:solidFill>
            <a:srgbClr val="B4B5B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8288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Sharp Waiting-Time Bounds for Multiserver Jobs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xfrm>
            <a:off x="11825205" y="6494006"/>
            <a:ext cx="376706" cy="348813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2BE43-4A4E-B54D-AEF0-4DDDFFD5D070}"/>
              </a:ext>
            </a:extLst>
          </p:cNvPr>
          <p:cNvSpPr/>
          <p:nvPr userDrawn="1"/>
        </p:nvSpPr>
        <p:spPr>
          <a:xfrm>
            <a:off x="0" y="6494006"/>
            <a:ext cx="4667255" cy="363994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82880" tIns="50800" rIns="18288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Weina Wang (CMU)</a:t>
            </a:r>
          </a:p>
        </p:txBody>
      </p:sp>
    </p:spTree>
    <p:extLst>
      <p:ext uri="{BB962C8B-B14F-4D97-AF65-F5344CB8AC3E}">
        <p14:creationId xmlns:p14="http://schemas.microsoft.com/office/powerpoint/2010/main" val="42075243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84950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7023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1379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5727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93800" y="2993499"/>
            <a:ext cx="9810750" cy="502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35821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6991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xfrm>
            <a:off x="10986394" y="6354248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66937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336550" y="177800"/>
            <a:ext cx="11525250" cy="1016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2F585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>
            <a:spLocks noGrp="1"/>
          </p:cNvSpPr>
          <p:nvPr>
            <p:ph type="body" idx="1"/>
          </p:nvPr>
        </p:nvSpPr>
        <p:spPr>
          <a:xfrm>
            <a:off x="336550" y="1270000"/>
            <a:ext cx="11525250" cy="5003800"/>
          </a:xfrm>
          <a:prstGeom prst="rect">
            <a:avLst/>
          </a:prstGeom>
        </p:spPr>
        <p:txBody>
          <a:bodyPr anchor="t"/>
          <a:lstStyle>
            <a:lvl1pPr marL="368300" indent="-368300">
              <a:lnSpc>
                <a:spcPct val="110000"/>
              </a:lnSpc>
              <a:spcBef>
                <a:spcPts val="20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36600" indent="-368300">
              <a:lnSpc>
                <a:spcPct val="110000"/>
              </a:lnSpc>
              <a:spcBef>
                <a:spcPts val="200"/>
              </a:spcBef>
              <a:buSzPct val="82000"/>
              <a:defRPr sz="2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049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4732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8415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>
            <a:spLocks noGrp="1"/>
          </p:cNvSpPr>
          <p:nvPr>
            <p:ph type="sldNum" sz="quarter" idx="2"/>
          </p:nvPr>
        </p:nvSpPr>
        <p:spPr>
          <a:xfrm>
            <a:off x="11652250" y="6540500"/>
            <a:ext cx="290144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59679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>
            <a:spLocks noGrp="1"/>
          </p:cNvSpPr>
          <p:nvPr>
            <p:ph type="title"/>
          </p:nvPr>
        </p:nvSpPr>
        <p:spPr>
          <a:xfrm>
            <a:off x="336550" y="177800"/>
            <a:ext cx="11525250" cy="1016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2F585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>
            <a:spLocks noGrp="1"/>
          </p:cNvSpPr>
          <p:nvPr>
            <p:ph type="body" idx="1"/>
          </p:nvPr>
        </p:nvSpPr>
        <p:spPr>
          <a:xfrm>
            <a:off x="336550" y="1270000"/>
            <a:ext cx="11525250" cy="5003800"/>
          </a:xfrm>
          <a:prstGeom prst="rect">
            <a:avLst/>
          </a:prstGeom>
        </p:spPr>
        <p:txBody>
          <a:bodyPr anchor="t"/>
          <a:lstStyle>
            <a:lvl1pPr marL="368300" indent="-368300">
              <a:lnSpc>
                <a:spcPct val="110000"/>
              </a:lnSpc>
              <a:spcBef>
                <a:spcPts val="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36600" indent="-368300">
              <a:lnSpc>
                <a:spcPct val="110000"/>
              </a:lnSpc>
              <a:spcBef>
                <a:spcPts val="400"/>
              </a:spcBef>
              <a:buSzPct val="82000"/>
              <a:defRPr sz="2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049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4732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841500" indent="-368300">
              <a:lnSpc>
                <a:spcPct val="120000"/>
              </a:lnSpc>
              <a:spcBef>
                <a:spcPts val="3250"/>
              </a:spcBef>
              <a:buSzPct val="82000"/>
              <a:defRPr sz="3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>
            <a:spLocks noGrp="1"/>
          </p:cNvSpPr>
          <p:nvPr>
            <p:ph type="sldNum" sz="quarter" idx="2"/>
          </p:nvPr>
        </p:nvSpPr>
        <p:spPr>
          <a:xfrm>
            <a:off x="11652250" y="6540500"/>
            <a:ext cx="290144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0049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3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EEB8-64DE-429E-A172-FEB38F66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12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  <p:sldLayoutId id="2147483675" r:id="rId11"/>
  </p:sldLayoutIdLst>
  <p:transition spd="med"/>
  <p:hf hd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4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23" Type="http://schemas.openxmlformats.org/officeDocument/2006/relationships/image" Target="../media/image26.png"/><Relationship Id="rId19" Type="http://schemas.openxmlformats.org/officeDocument/2006/relationships/image" Target="../media/image22.png"/><Relationship Id="rId4" Type="http://schemas.openxmlformats.org/officeDocument/2006/relationships/image" Target="../media/image18.png"/><Relationship Id="rId14" Type="http://schemas.openxmlformats.org/officeDocument/2006/relationships/image" Target="../media/image34.png"/><Relationship Id="rId2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8" Type="http://schemas.openxmlformats.org/officeDocument/2006/relationships/image" Target="../media/image200.png"/><Relationship Id="rId3" Type="http://schemas.openxmlformats.org/officeDocument/2006/relationships/image" Target="../media/image31.png"/><Relationship Id="rId7" Type="http://schemas.openxmlformats.org/officeDocument/2006/relationships/image" Target="../media/image221.png"/><Relationship Id="rId12" Type="http://schemas.openxmlformats.org/officeDocument/2006/relationships/image" Target="../media/image27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1.png"/><Relationship Id="rId11" Type="http://schemas.openxmlformats.org/officeDocument/2006/relationships/image" Target="../media/image260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50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40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8" Type="http://schemas.openxmlformats.org/officeDocument/2006/relationships/image" Target="../media/image300.png"/><Relationship Id="rId3" Type="http://schemas.openxmlformats.org/officeDocument/2006/relationships/image" Target="../media/image31.png"/><Relationship Id="rId7" Type="http://schemas.openxmlformats.org/officeDocument/2006/relationships/image" Target="../media/image240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15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image" Target="../media/image211.png"/><Relationship Id="rId9" Type="http://schemas.openxmlformats.org/officeDocument/2006/relationships/image" Target="../media/image260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10.png"/><Relationship Id="rId3" Type="http://schemas.openxmlformats.org/officeDocument/2006/relationships/image" Target="../media/image160.png"/><Relationship Id="rId12" Type="http://schemas.openxmlformats.org/officeDocument/2006/relationships/image" Target="../media/image2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11" Type="http://schemas.openxmlformats.org/officeDocument/2006/relationships/image" Target="../media/image190.png"/><Relationship Id="rId5" Type="http://schemas.openxmlformats.org/officeDocument/2006/relationships/image" Target="../media/image14.png"/><Relationship Id="rId15" Type="http://schemas.openxmlformats.org/officeDocument/2006/relationships/image" Target="../media/image230.png"/><Relationship Id="rId10" Type="http://schemas.openxmlformats.org/officeDocument/2006/relationships/image" Target="../media/image15.png"/><Relationship Id="rId4" Type="http://schemas.openxmlformats.org/officeDocument/2006/relationships/image" Target="../media/image170.png"/><Relationship Id="rId9" Type="http://schemas.openxmlformats.org/officeDocument/2006/relationships/image" Target="../media/image180.png"/><Relationship Id="rId1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30.png"/><Relationship Id="rId18" Type="http://schemas.openxmlformats.org/officeDocument/2006/relationships/image" Target="../media/image33.png"/><Relationship Id="rId3" Type="http://schemas.openxmlformats.org/officeDocument/2006/relationships/image" Target="../media/image11.emf"/><Relationship Id="rId21" Type="http://schemas.openxmlformats.org/officeDocument/2006/relationships/image" Target="../media/image37.png"/><Relationship Id="rId7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60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5" Type="http://schemas.openxmlformats.org/officeDocument/2006/relationships/image" Target="../media/image291.png"/><Relationship Id="rId19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11" Type="http://schemas.openxmlformats.org/officeDocument/2006/relationships/image" Target="../media/image3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72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png"/><Relationship Id="rId5" Type="http://schemas.openxmlformats.org/officeDocument/2006/relationships/image" Target="../media/image76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40.png"/><Relationship Id="rId3" Type="http://schemas.openxmlformats.org/officeDocument/2006/relationships/image" Target="../media/image7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Relationship Id="rId1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1.png"/><Relationship Id="rId3" Type="http://schemas.openxmlformats.org/officeDocument/2006/relationships/image" Target="../media/image851.png"/><Relationship Id="rId7" Type="http://schemas.openxmlformats.org/officeDocument/2006/relationships/image" Target="../media/image881.png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71.png"/><Relationship Id="rId5" Type="http://schemas.openxmlformats.org/officeDocument/2006/relationships/image" Target="../media/image65.png"/><Relationship Id="rId10" Type="http://schemas.openxmlformats.org/officeDocument/2006/relationships/image" Target="../media/image910.png"/><Relationship Id="rId4" Type="http://schemas.openxmlformats.org/officeDocument/2006/relationships/image" Target="../media/image861.png"/><Relationship Id="rId9" Type="http://schemas.openxmlformats.org/officeDocument/2006/relationships/image" Target="../media/image9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70.png"/><Relationship Id="rId5" Type="http://schemas.openxmlformats.org/officeDocument/2006/relationships/image" Target="../media/image650.png"/><Relationship Id="rId4" Type="http://schemas.openxmlformats.org/officeDocument/2006/relationships/image" Target="../media/image860.png"/><Relationship Id="rId9" Type="http://schemas.openxmlformats.org/officeDocument/2006/relationships/image" Target="../media/image9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3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810.png"/><Relationship Id="rId4" Type="http://schemas.openxmlformats.org/officeDocument/2006/relationships/image" Target="../media/image7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7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7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ata Storage, Scheduling, and Networking in Data Centers"/>
          <p:cNvSpPr>
            <a:spLocks noGrp="1"/>
          </p:cNvSpPr>
          <p:nvPr>
            <p:ph type="ctrTitle"/>
          </p:nvPr>
        </p:nvSpPr>
        <p:spPr>
          <a:xfrm>
            <a:off x="1162237" y="1695999"/>
            <a:ext cx="9867525" cy="173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z="4400" dirty="0">
                <a:latin typeface="Helvetica Light" charset="0"/>
                <a:ea typeface="Helvetica Light" charset="0"/>
                <a:cs typeface="Helvetica Light" charset="0"/>
              </a:rPr>
              <a:t>Sharp Waiting-Time Bounds for Multiserver Jobs</a:t>
            </a:r>
            <a:endParaRPr sz="48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7" name="Body"/>
          <p:cNvSpPr>
            <a:spLocks noGrp="1"/>
          </p:cNvSpPr>
          <p:nvPr>
            <p:ph type="subTitle" sz="quarter" idx="1"/>
          </p:nvPr>
        </p:nvSpPr>
        <p:spPr>
          <a:xfrm>
            <a:off x="889000" y="4181383"/>
            <a:ext cx="10414000" cy="24977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Weina Wang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Carnegie Mellon University</a:t>
            </a:r>
          </a:p>
          <a:p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Stochastic Networks Conference 2022</a:t>
            </a:r>
          </a:p>
        </p:txBody>
      </p:sp>
    </p:spTree>
    <p:extLst>
      <p:ext uri="{BB962C8B-B14F-4D97-AF65-F5344CB8AC3E}">
        <p14:creationId xmlns:p14="http://schemas.microsoft.com/office/powerpoint/2010/main" val="349627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EAE0-00A4-F343-B875-018E0EB2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CF73-65B9-E14E-B9E5-3736AA5BB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Exact solutions are unknown </a:t>
            </a:r>
          </a:p>
          <a:p>
            <a:pPr lvl="1"/>
            <a:r>
              <a:rPr lang="en-US" dirty="0"/>
              <a:t>Only known for two-server systems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[Brill, Green 1984], 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Filippopoulos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Karatza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2007]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Stability of FCFS is hard</a:t>
            </a:r>
          </a:p>
          <a:p>
            <a:pPr lvl="1"/>
            <a:r>
              <a:rPr lang="en-US" dirty="0"/>
              <a:t>All classes have the same service rate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Rumyantsev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Morozov 2017], [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Afanaseva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Bashtova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Grishunina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/>
              <a:t>Two-class system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Grosof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Harchol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-Balter,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Scheller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-Wolf 2020]</a:t>
            </a:r>
            <a:endParaRPr lang="en-US" sz="1600" dirty="0"/>
          </a:p>
          <a:p>
            <a:r>
              <a:rPr lang="en-US" dirty="0">
                <a:solidFill>
                  <a:srgbClr val="C00000"/>
                </a:solidFill>
              </a:rPr>
              <a:t>Bounds in exponential/divisible setting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Grosof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Harchol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-Balter,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Scheller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-Wolf 2021]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Finite-time horizon cost minimization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Zychlinski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Chan, Dong 2022]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8CA45-DED1-F042-B98B-75DAF185D0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32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EAE0-00A4-F343-B875-018E0EB2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(cont’d): related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CF73-65B9-E14E-B9E5-3736AA5BB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11091672" cy="31828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Dropping model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[Arthurs, Kaufman 1979], [Hunt, Kurtz 1993], [Bean,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Gibbens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Zachary 1995], 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Dasylva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Srikant 1999]…</a:t>
            </a:r>
            <a:endParaRPr lang="en-US" sz="1600" dirty="0"/>
          </a:p>
          <a:p>
            <a:r>
              <a:rPr lang="en-US" dirty="0">
                <a:solidFill>
                  <a:srgbClr val="C00000"/>
                </a:solidFill>
              </a:rPr>
              <a:t>VM (Virtual Machine) scheduling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Maguluri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Srikant, Ying 2012, 2014], [Xie, Dong, Lu, Srikant 2015], 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Psychas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Ghaderi 2017, 2019], …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Multi-task jobs/batch jobs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[Wang,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Harchol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-Balter, Jiang,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Scheller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-Wolf, Srikant 2018], 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Daw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Pender 2019], 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Daw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Fralix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Pender 2020], [Hampshire, Bao,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Lasecki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Daw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Pender 2020], 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Zubeldia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2020], [Weng, Wang 2021], …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8CA45-DED1-F042-B98B-75DAF185D0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4AB646-B26E-9339-5E94-5796F240B743}"/>
              </a:ext>
            </a:extLst>
          </p:cNvPr>
          <p:cNvSpPr txBox="1">
            <a:spLocks/>
          </p:cNvSpPr>
          <p:nvPr/>
        </p:nvSpPr>
        <p:spPr>
          <a:xfrm>
            <a:off x="548640" y="4421944"/>
            <a:ext cx="11091672" cy="1416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+mj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3600" b="1" u="sng" kern="0" dirty="0"/>
              <a:t>Summary:</a:t>
            </a:r>
            <a:r>
              <a:rPr lang="en-US" sz="3600" kern="0" dirty="0"/>
              <a:t>  limited understanding of latency of</a:t>
            </a:r>
          </a:p>
          <a:p>
            <a:r>
              <a:rPr lang="en-US" sz="3600" kern="0" dirty="0"/>
              <a:t>					  multiserver jobs in large systems </a:t>
            </a:r>
          </a:p>
        </p:txBody>
      </p:sp>
    </p:spTree>
    <p:extLst>
      <p:ext uri="{BB962C8B-B14F-4D97-AF65-F5344CB8AC3E}">
        <p14:creationId xmlns:p14="http://schemas.microsoft.com/office/powerpoint/2010/main" val="4123863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B4145C6-026D-0F4F-B284-16BC43FB946A}"/>
              </a:ext>
            </a:extLst>
          </p:cNvPr>
          <p:cNvSpPr/>
          <p:nvPr/>
        </p:nvSpPr>
        <p:spPr>
          <a:xfrm>
            <a:off x="2658517" y="1409758"/>
            <a:ext cx="3758829" cy="228366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94637C-F999-E242-9B47-4F222C2F5E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94637C-F999-E242-9B47-4F222C2F5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8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C3E8-810C-034F-AF20-2EF9B8AFEA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5AAAB7-5A36-1E43-8043-A5C5BC936E76}"/>
              </a:ext>
            </a:extLst>
          </p:cNvPr>
          <p:cNvSpPr>
            <a:spLocks noChangeAspect="1"/>
          </p:cNvSpPr>
          <p:nvPr/>
        </p:nvSpPr>
        <p:spPr>
          <a:xfrm>
            <a:off x="9704987" y="2738034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CD2EE1E-6238-7540-AE09-AFDA2FBAAECC}"/>
              </a:ext>
            </a:extLst>
          </p:cNvPr>
          <p:cNvSpPr>
            <a:spLocks noChangeAspect="1"/>
          </p:cNvSpPr>
          <p:nvPr/>
        </p:nvSpPr>
        <p:spPr>
          <a:xfrm>
            <a:off x="9704987" y="3247485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C78FC2-7E28-3E49-BC2F-2934CEE40FAB}"/>
              </a:ext>
            </a:extLst>
          </p:cNvPr>
          <p:cNvSpPr>
            <a:spLocks noChangeAspect="1"/>
          </p:cNvSpPr>
          <p:nvPr/>
        </p:nvSpPr>
        <p:spPr>
          <a:xfrm>
            <a:off x="9704987" y="3756936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35FAE07-5D8A-FC4B-AAFA-12D518A6D397}"/>
              </a:ext>
            </a:extLst>
          </p:cNvPr>
          <p:cNvSpPr>
            <a:spLocks noChangeAspect="1"/>
          </p:cNvSpPr>
          <p:nvPr/>
        </p:nvSpPr>
        <p:spPr>
          <a:xfrm>
            <a:off x="9704987" y="4266387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6F07C5C-C08D-8C40-8960-1C6D6E87F574}"/>
              </a:ext>
            </a:extLst>
          </p:cNvPr>
          <p:cNvSpPr>
            <a:spLocks noChangeAspect="1"/>
          </p:cNvSpPr>
          <p:nvPr/>
        </p:nvSpPr>
        <p:spPr>
          <a:xfrm>
            <a:off x="9704987" y="4775838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F869D5E-500E-244A-9C79-8CDFD46F9A55}"/>
              </a:ext>
            </a:extLst>
          </p:cNvPr>
          <p:cNvSpPr>
            <a:spLocks noChangeAspect="1"/>
          </p:cNvSpPr>
          <p:nvPr/>
        </p:nvSpPr>
        <p:spPr>
          <a:xfrm>
            <a:off x="9704987" y="5285289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333D34-DB9F-7749-9155-A2BF620B4AA7}"/>
              </a:ext>
            </a:extLst>
          </p:cNvPr>
          <p:cNvSpPr>
            <a:spLocks noChangeAspect="1"/>
          </p:cNvSpPr>
          <p:nvPr/>
        </p:nvSpPr>
        <p:spPr>
          <a:xfrm>
            <a:off x="9704987" y="5794743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F45226D-6D67-6F43-8619-0D16EC90C541}"/>
              </a:ext>
            </a:extLst>
          </p:cNvPr>
          <p:cNvGrpSpPr/>
          <p:nvPr/>
        </p:nvGrpSpPr>
        <p:grpSpPr>
          <a:xfrm>
            <a:off x="3696051" y="4484602"/>
            <a:ext cx="2372589" cy="1010699"/>
            <a:chOff x="2280995" y="1900888"/>
            <a:chExt cx="2372589" cy="1010699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FE6610-8065-4F4C-93A9-08A9008908A6}"/>
                </a:ext>
              </a:extLst>
            </p:cNvPr>
            <p:cNvCxnSpPr>
              <a:cxnSpLocks/>
            </p:cNvCxnSpPr>
            <p:nvPr/>
          </p:nvCxnSpPr>
          <p:spPr>
            <a:xfrm>
              <a:off x="3277645" y="1912097"/>
              <a:ext cx="137593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EA508ED-09DC-2F49-BBFF-58393969F1E9}"/>
                </a:ext>
              </a:extLst>
            </p:cNvPr>
            <p:cNvCxnSpPr>
              <a:cxnSpLocks/>
            </p:cNvCxnSpPr>
            <p:nvPr/>
          </p:nvCxnSpPr>
          <p:spPr>
            <a:xfrm>
              <a:off x="3277645" y="2903553"/>
              <a:ext cx="137369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9563C9E-E5B2-EC4C-8FB5-DF6EFD858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825" y="2635171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3DC88FE-79EC-E54C-BF17-92FF0FB2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8911" y="1900888"/>
              <a:ext cx="0" cy="10058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114B46B-E1D2-FC45-A7F8-D41C8C1600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8302" y="2634505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A3E36BE-3669-2844-A949-02942D2DCA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3311" y="1905422"/>
              <a:ext cx="0" cy="10058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648FEB5-0E6F-204E-B513-CE8BC6660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4072" y="2634505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0079DB-5A8E-A447-8F50-918E109C94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4061" y="1905747"/>
              <a:ext cx="0" cy="10058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AE67F51-6A97-4D47-A70B-8DDD16CEF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3953" y="2630821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6DE1EF23-2900-CE43-8CA7-C91D6DBFE48A}"/>
                </a:ext>
              </a:extLst>
            </p:cNvPr>
            <p:cNvSpPr/>
            <p:nvPr/>
          </p:nvSpPr>
          <p:spPr>
            <a:xfrm>
              <a:off x="2280995" y="2061862"/>
              <a:ext cx="698269" cy="623054"/>
            </a:xfrm>
            <a:prstGeom prst="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6E1AF60-AE95-2041-8C59-190B012069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4986" y="1902095"/>
              <a:ext cx="0" cy="10058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1F72A16-42AE-414E-BE05-E2069C7AF948}"/>
              </a:ext>
            </a:extLst>
          </p:cNvPr>
          <p:cNvGrpSpPr/>
          <p:nvPr/>
        </p:nvGrpSpPr>
        <p:grpSpPr>
          <a:xfrm>
            <a:off x="10207335" y="2206660"/>
            <a:ext cx="1490222" cy="3953842"/>
            <a:chOff x="8411764" y="2206076"/>
            <a:chExt cx="1490222" cy="3953842"/>
          </a:xfrm>
        </p:grpSpPr>
        <p:sp>
          <p:nvSpPr>
            <p:cNvPr id="73" name="Right Brace 72">
              <a:extLst>
                <a:ext uri="{FF2B5EF4-FFF2-40B4-BE49-F238E27FC236}">
                  <a16:creationId xmlns:a16="http://schemas.microsoft.com/office/drawing/2014/main" id="{9BDB7903-9647-F047-9597-742053F1C7E8}"/>
                </a:ext>
              </a:extLst>
            </p:cNvPr>
            <p:cNvSpPr/>
            <p:nvPr/>
          </p:nvSpPr>
          <p:spPr>
            <a:xfrm>
              <a:off x="8411764" y="2206076"/>
              <a:ext cx="241016" cy="3953842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D3E94F-668D-0247-AB22-176A1CC40BE0}"/>
                    </a:ext>
                  </a:extLst>
                </p:cNvPr>
                <p:cNvSpPr txBox="1"/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</m:oMath>
                  </a14:m>
                  <a:r>
                    <a: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 servers</a:t>
                  </a: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D3E94F-668D-0247-AB22-176A1CC40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blipFill>
                  <a:blip r:embed="rId4"/>
                  <a:stretch>
                    <a:fillRect l="-1075" t="-3030" r="-7527" b="-2727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FCCA5A01-6217-834E-ADCE-359A87C5D685}"/>
              </a:ext>
            </a:extLst>
          </p:cNvPr>
          <p:cNvSpPr>
            <a:spLocks noChangeAspect="1"/>
          </p:cNvSpPr>
          <p:nvPr/>
        </p:nvSpPr>
        <p:spPr>
          <a:xfrm>
            <a:off x="9699982" y="2206660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AA21A-E4CB-284F-9C28-DA7898F9DC26}"/>
              </a:ext>
            </a:extLst>
          </p:cNvPr>
          <p:cNvGrpSpPr/>
          <p:nvPr/>
        </p:nvGrpSpPr>
        <p:grpSpPr>
          <a:xfrm>
            <a:off x="5562982" y="2389540"/>
            <a:ext cx="4142005" cy="3588083"/>
            <a:chOff x="3767411" y="2388956"/>
            <a:chExt cx="4142005" cy="358808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29C07FA-0BA5-0D45-98AB-5A5DDC8D959C}"/>
                </a:ext>
              </a:extLst>
            </p:cNvPr>
            <p:cNvCxnSpPr>
              <a:cxnSpLocks/>
              <a:stCxn id="72" idx="6"/>
              <a:endCxn id="55" idx="2"/>
            </p:cNvCxnSpPr>
            <p:nvPr/>
          </p:nvCxnSpPr>
          <p:spPr>
            <a:xfrm>
              <a:off x="4273069" y="4973751"/>
              <a:ext cx="3636347" cy="49383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DC01EF7-61D6-2E4B-8FEE-CC91D5AD87AB}"/>
                </a:ext>
              </a:extLst>
            </p:cNvPr>
            <p:cNvCxnSpPr>
              <a:cxnSpLocks/>
              <a:stCxn id="72" idx="6"/>
              <a:endCxn id="54" idx="2"/>
            </p:cNvCxnSpPr>
            <p:nvPr/>
          </p:nvCxnSpPr>
          <p:spPr>
            <a:xfrm flipV="1">
              <a:off x="4273069" y="4958134"/>
              <a:ext cx="3636347" cy="156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A768AC-F4D1-A64E-8EF9-87E44F79CC87}"/>
                </a:ext>
              </a:extLst>
            </p:cNvPr>
            <p:cNvCxnSpPr>
              <a:cxnSpLocks/>
              <a:stCxn id="72" idx="6"/>
              <a:endCxn id="53" idx="2"/>
            </p:cNvCxnSpPr>
            <p:nvPr/>
          </p:nvCxnSpPr>
          <p:spPr>
            <a:xfrm flipV="1">
              <a:off x="4273069" y="4448683"/>
              <a:ext cx="3636347" cy="52506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4F1FA31-8BCF-164D-8C61-C4D041A88051}"/>
                </a:ext>
              </a:extLst>
            </p:cNvPr>
            <p:cNvCxnSpPr>
              <a:cxnSpLocks/>
              <a:stCxn id="72" idx="6"/>
              <a:endCxn id="52" idx="2"/>
            </p:cNvCxnSpPr>
            <p:nvPr/>
          </p:nvCxnSpPr>
          <p:spPr>
            <a:xfrm flipV="1">
              <a:off x="4273069" y="3939232"/>
              <a:ext cx="3636347" cy="103451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CC7135D-5047-8E44-88EA-06912B62B445}"/>
                </a:ext>
              </a:extLst>
            </p:cNvPr>
            <p:cNvCxnSpPr>
              <a:cxnSpLocks/>
              <a:stCxn id="72" idx="6"/>
              <a:endCxn id="51" idx="2"/>
            </p:cNvCxnSpPr>
            <p:nvPr/>
          </p:nvCxnSpPr>
          <p:spPr>
            <a:xfrm flipV="1">
              <a:off x="4273069" y="3429781"/>
              <a:ext cx="3636347" cy="15439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EC513D7-CFAE-C747-97E8-FE825CA39870}"/>
                </a:ext>
              </a:extLst>
            </p:cNvPr>
            <p:cNvCxnSpPr>
              <a:cxnSpLocks/>
              <a:stCxn id="72" idx="6"/>
              <a:endCxn id="50" idx="2"/>
            </p:cNvCxnSpPr>
            <p:nvPr/>
          </p:nvCxnSpPr>
          <p:spPr>
            <a:xfrm flipV="1">
              <a:off x="4273069" y="2920330"/>
              <a:ext cx="3636347" cy="205342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B399B79-23BA-4541-9E01-D2A119AE9129}"/>
                </a:ext>
              </a:extLst>
            </p:cNvPr>
            <p:cNvCxnSpPr>
              <a:cxnSpLocks/>
              <a:stCxn id="72" idx="6"/>
              <a:endCxn id="56" idx="2"/>
            </p:cNvCxnSpPr>
            <p:nvPr/>
          </p:nvCxnSpPr>
          <p:spPr>
            <a:xfrm>
              <a:off x="4273069" y="4973751"/>
              <a:ext cx="3636347" cy="10032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818462-D335-2A4D-8B4D-22577DC5D22B}"/>
                </a:ext>
              </a:extLst>
            </p:cNvPr>
            <p:cNvCxnSpPr>
              <a:cxnSpLocks/>
              <a:stCxn id="72" idx="6"/>
              <a:endCxn id="61" idx="2"/>
            </p:cNvCxnSpPr>
            <p:nvPr/>
          </p:nvCxnSpPr>
          <p:spPr>
            <a:xfrm flipV="1">
              <a:off x="4273069" y="2388956"/>
              <a:ext cx="3631342" cy="2584795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984BA94-CAFF-A945-A420-3C56E9F03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411" y="4720922"/>
              <a:ext cx="505658" cy="5056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A4113A-D618-1D40-83DC-DB96C320D975}"/>
                  </a:ext>
                </a:extLst>
              </p:cNvPr>
              <p:cNvSpPr txBox="1"/>
              <p:nvPr/>
            </p:nvSpPr>
            <p:spPr>
              <a:xfrm>
                <a:off x="4279741" y="5708930"/>
                <a:ext cx="2154308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M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sz="2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M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 queue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A4113A-D618-1D40-83DC-DB96C320D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741" y="5708930"/>
                <a:ext cx="2154308" cy="471924"/>
              </a:xfrm>
              <a:prstGeom prst="rect">
                <a:avLst/>
              </a:prstGeom>
              <a:blipFill>
                <a:blip r:embed="rId5"/>
                <a:stretch>
                  <a:fillRect l="-9942" t="-123684" r="-4678" b="-1842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159C85B-C9BF-924F-AC42-B183CE4B1325}"/>
              </a:ext>
            </a:extLst>
          </p:cNvPr>
          <p:cNvGrpSpPr/>
          <p:nvPr/>
        </p:nvGrpSpPr>
        <p:grpSpPr>
          <a:xfrm>
            <a:off x="401189" y="1354067"/>
            <a:ext cx="5739093" cy="718145"/>
            <a:chOff x="401189" y="2113478"/>
            <a:chExt cx="5739093" cy="718145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3ABAB1A-8EEC-4148-8F76-C76A1E9C8E6A}"/>
                </a:ext>
              </a:extLst>
            </p:cNvPr>
            <p:cNvSpPr txBox="1"/>
            <p:nvPr/>
          </p:nvSpPr>
          <p:spPr>
            <a:xfrm>
              <a:off x="401189" y="2113478"/>
              <a:ext cx="1150217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accent1"/>
                  </a:solidFill>
                  <a:sym typeface="Helvetica Light"/>
                </a:rPr>
                <a:t>queue. time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4E36F7-BDCA-DE4A-8F6D-EB89EE06B534}"/>
                    </a:ext>
                  </a:extLst>
                </p:cNvPr>
                <p:cNvSpPr txBox="1"/>
                <p:nvPr/>
              </p:nvSpPr>
              <p:spPr>
                <a:xfrm>
                  <a:off x="5308840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4E36F7-BDCA-DE4A-8F6D-EB89EE06B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8840" y="2292583"/>
                  <a:ext cx="831442" cy="4103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288EDE-23FE-9247-A69D-5CF5276DA5F1}"/>
                    </a:ext>
                  </a:extLst>
                </p:cNvPr>
                <p:cNvSpPr txBox="1"/>
                <p:nvPr/>
              </p:nvSpPr>
              <p:spPr>
                <a:xfrm>
                  <a:off x="4124674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288EDE-23FE-9247-A69D-5CF5276DA5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674" y="2292583"/>
                  <a:ext cx="831442" cy="41036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E58D74B-C6BE-CF4A-B387-5BD335833715}"/>
                    </a:ext>
                  </a:extLst>
                </p:cNvPr>
                <p:cNvSpPr txBox="1"/>
                <p:nvPr/>
              </p:nvSpPr>
              <p:spPr>
                <a:xfrm>
                  <a:off x="2816524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E58D74B-C6BE-CF4A-B387-5BD335833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524" y="2292583"/>
                  <a:ext cx="831442" cy="41036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C530C7-91A5-444D-A145-E8E3C93B0594}"/>
                    </a:ext>
                  </a:extLst>
                </p:cNvPr>
                <p:cNvSpPr txBox="1"/>
                <p:nvPr/>
              </p:nvSpPr>
              <p:spPr>
                <a:xfrm>
                  <a:off x="1694350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C530C7-91A5-444D-A145-E8E3C93B0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50" y="2292583"/>
                  <a:ext cx="831442" cy="41036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79C29C-B0ED-79D7-B525-DDB1A81657D2}"/>
              </a:ext>
            </a:extLst>
          </p:cNvPr>
          <p:cNvGrpSpPr/>
          <p:nvPr/>
        </p:nvGrpSpPr>
        <p:grpSpPr>
          <a:xfrm>
            <a:off x="3466979" y="3299171"/>
            <a:ext cx="2521524" cy="750332"/>
            <a:chOff x="3466979" y="3299171"/>
            <a:chExt cx="2521524" cy="750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53F08A-39F2-6546-A2DF-32ED1232F082}"/>
                </a:ext>
              </a:extLst>
            </p:cNvPr>
            <p:cNvSpPr txBox="1"/>
            <p:nvPr/>
          </p:nvSpPr>
          <p:spPr>
            <a:xfrm>
              <a:off x="3466979" y="3700690"/>
              <a:ext cx="2521524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[Halfin and Whitt 1981], …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E509D6-6D33-B340-97E7-223805AE3ED4}"/>
                </a:ext>
              </a:extLst>
            </p:cNvPr>
            <p:cNvSpPr txBox="1"/>
            <p:nvPr/>
          </p:nvSpPr>
          <p:spPr>
            <a:xfrm>
              <a:off x="3826882" y="3299171"/>
              <a:ext cx="141384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Halfin</a:t>
              </a:r>
              <a:r>
                <a:rPr kumimoji="0" lang="en-US" sz="20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-Whitt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717E966D-9DF7-424D-876F-F11A464959E6}"/>
              </a:ext>
            </a:extLst>
          </p:cNvPr>
          <p:cNvSpPr txBox="1"/>
          <p:nvPr/>
        </p:nvSpPr>
        <p:spPr>
          <a:xfrm>
            <a:off x="1798275" y="3297407"/>
            <a:ext cx="63158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5A1B1E-15E0-7BBB-AB5C-205DB4FA6DC7}"/>
              </a:ext>
            </a:extLst>
          </p:cNvPr>
          <p:cNvGrpSpPr/>
          <p:nvPr/>
        </p:nvGrpSpPr>
        <p:grpSpPr>
          <a:xfrm>
            <a:off x="317257" y="2123987"/>
            <a:ext cx="8452670" cy="1227596"/>
            <a:chOff x="317257" y="2123987"/>
            <a:chExt cx="8452670" cy="1227596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BB6000E-71B6-1A47-8670-6C3033845C84}"/>
                </a:ext>
              </a:extLst>
            </p:cNvPr>
            <p:cNvSpPr txBox="1"/>
            <p:nvPr/>
          </p:nvSpPr>
          <p:spPr>
            <a:xfrm>
              <a:off x="317257" y="2123987"/>
              <a:ext cx="1307939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accent6"/>
                  </a:solidFill>
                  <a:sym typeface="Helvetica Light"/>
                </a:rPr>
                <a:t>queue. prob.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D6377DE-69D9-A948-BDE8-218CDB134C79}"/>
                    </a:ext>
                  </a:extLst>
                </p:cNvPr>
                <p:cNvSpPr txBox="1"/>
                <p:nvPr/>
              </p:nvSpPr>
              <p:spPr>
                <a:xfrm>
                  <a:off x="5309156" y="2279905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D6377DE-69D9-A948-BDE8-218CDB134C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156" y="2279905"/>
                  <a:ext cx="831442" cy="4103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139DBEA-4DEB-B746-9B68-C2B282094051}"/>
                    </a:ext>
                  </a:extLst>
                </p:cNvPr>
                <p:cNvSpPr txBox="1"/>
                <p:nvPr/>
              </p:nvSpPr>
              <p:spPr>
                <a:xfrm>
                  <a:off x="1700474" y="2279905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139DBEA-4DEB-B746-9B68-C2B282094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474" y="2279905"/>
                  <a:ext cx="831442" cy="41036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396786DC-1D4D-844B-BAAE-4737569ED027}"/>
                    </a:ext>
                  </a:extLst>
                </p:cNvPr>
                <p:cNvSpPr txBox="1"/>
                <p:nvPr/>
              </p:nvSpPr>
              <p:spPr>
                <a:xfrm>
                  <a:off x="2824688" y="2282996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396786DC-1D4D-844B-BAAE-4737569ED0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688" y="2282996"/>
                  <a:ext cx="831442" cy="41036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581B433A-FA22-4A42-B9D8-F0680A5203D6}"/>
                    </a:ext>
                  </a:extLst>
                </p:cNvPr>
                <p:cNvSpPr/>
                <p:nvPr/>
              </p:nvSpPr>
              <p:spPr>
                <a:xfrm>
                  <a:off x="3993815" y="2285034"/>
                  <a:ext cx="108061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581B433A-FA22-4A42-B9D8-F0680A5203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815" y="2285034"/>
                  <a:ext cx="1080617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1AFD567-5139-A74A-8D07-0110921D0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6165" y="2856761"/>
              <a:ext cx="5213808" cy="40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5E65AEA-229D-E84C-8F30-9522709A7B20}"/>
                    </a:ext>
                  </a:extLst>
                </p:cNvPr>
                <p:cNvSpPr/>
                <p:nvPr/>
              </p:nvSpPr>
              <p:spPr>
                <a:xfrm>
                  <a:off x="5275092" y="2948011"/>
                  <a:ext cx="979948" cy="403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5E65AEA-229D-E84C-8F30-9522709A7B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092" y="2948011"/>
                  <a:ext cx="979948" cy="40357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F5D961B7-D3F3-2343-8E2E-C0FB82005763}"/>
                    </a:ext>
                  </a:extLst>
                </p:cNvPr>
                <p:cNvSpPr/>
                <p:nvPr/>
              </p:nvSpPr>
              <p:spPr>
                <a:xfrm>
                  <a:off x="4034437" y="2948011"/>
                  <a:ext cx="969368" cy="403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𝛩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F5D961B7-D3F3-2343-8E2E-C0FB820057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4437" y="2948011"/>
                  <a:ext cx="969368" cy="40357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C7315C8B-7D9E-AD4B-BA6B-DF84AB1E1477}"/>
                    </a:ext>
                  </a:extLst>
                </p:cNvPr>
                <p:cNvSpPr/>
                <p:nvPr/>
              </p:nvSpPr>
              <p:spPr>
                <a:xfrm>
                  <a:off x="1720149" y="2949742"/>
                  <a:ext cx="7917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𝛩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C7315C8B-7D9E-AD4B-BA6B-DF84AB1E14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149" y="2949742"/>
                  <a:ext cx="791755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0AA23914-35DB-5D4C-99A5-88F53E5D8544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47" y="3149797"/>
              <a:ext cx="519893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arrow" w="lg" len="lg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0E25870-EA7F-652C-888A-E4BE6505A813}"/>
                    </a:ext>
                  </a:extLst>
                </p:cNvPr>
                <p:cNvSpPr txBox="1"/>
                <p:nvPr/>
              </p:nvSpPr>
              <p:spPr>
                <a:xfrm>
                  <a:off x="6772217" y="2513363"/>
                  <a:ext cx="1997710" cy="7181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solidFill>
                        <a:srgbClr val="000000"/>
                      </a:solidFill>
                      <a:sym typeface="Helvetica Light"/>
                    </a:rPr>
                    <a:t>slack capacity:</a:t>
                  </a:r>
                  <a:r>
                    <a: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idle</m:t>
                          </m:r>
                          <m:r>
                            <a:rPr kumimoji="0" lang="en-US" sz="2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servers</m:t>
                          </m:r>
                        </m:e>
                      </m:d>
                    </m:oMath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0E25870-EA7F-652C-888A-E4BE6505A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217" y="2513363"/>
                  <a:ext cx="1997710" cy="718145"/>
                </a:xfrm>
                <a:prstGeom prst="rect">
                  <a:avLst/>
                </a:prstGeom>
                <a:blipFill>
                  <a:blip r:embed="rId25"/>
                  <a:stretch>
                    <a:fillRect l="-633" t="-3448" r="-633" b="-862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57AA85D-8F40-53AA-0C8A-51FDAAAECFA0}"/>
              </a:ext>
            </a:extLst>
          </p:cNvPr>
          <p:cNvSpPr txBox="1"/>
          <p:nvPr/>
        </p:nvSpPr>
        <p:spPr>
          <a:xfrm>
            <a:off x="1563238" y="3685740"/>
            <a:ext cx="145071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Atar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2012], …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4C349402-0666-9FCB-1ECA-2048782DB563}"/>
              </a:ext>
            </a:extLst>
          </p:cNvPr>
          <p:cNvSpPr/>
          <p:nvPr/>
        </p:nvSpPr>
        <p:spPr>
          <a:xfrm>
            <a:off x="1612322" y="1409758"/>
            <a:ext cx="1041895" cy="2298018"/>
          </a:xfrm>
          <a:prstGeom prst="roundRect">
            <a:avLst>
              <a:gd name="adj" fmla="val 11457"/>
            </a:avLst>
          </a:prstGeom>
          <a:noFill/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2" name="Rounded Rectangular Callout 131">
            <a:extLst>
              <a:ext uri="{FF2B5EF4-FFF2-40B4-BE49-F238E27FC236}">
                <a16:creationId xmlns:a16="http://schemas.microsoft.com/office/drawing/2014/main" id="{E59EC561-FE63-E897-D658-463B8DD913ED}"/>
              </a:ext>
            </a:extLst>
          </p:cNvPr>
          <p:cNvSpPr/>
          <p:nvPr/>
        </p:nvSpPr>
        <p:spPr>
          <a:xfrm>
            <a:off x="3500040" y="411059"/>
            <a:ext cx="7116613" cy="731520"/>
          </a:xfrm>
          <a:prstGeom prst="wedgeRoundRectCallout">
            <a:avLst>
              <a:gd name="adj1" fmla="val -42749"/>
              <a:gd name="adj2" fmla="val 42185"/>
              <a:gd name="adj3" fmla="val 16667"/>
            </a:avLst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sym typeface="Helvetica Light"/>
              </a:rPr>
              <a:t>High utilization and low latency at the same time!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6963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8" grpId="0"/>
      <p:bldP spid="130" grpId="0"/>
      <p:bldP spid="131" grpId="0" animBg="1"/>
      <p:bldP spid="1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94637C-F999-E242-9B47-4F222C2F5E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large, </a:t>
                </a:r>
                <a:r>
                  <a:rPr lang="en-US" u="sng" dirty="0"/>
                  <a:t>server-needs are also large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94637C-F999-E242-9B47-4F222C2F5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8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C3E8-810C-034F-AF20-2EF9B8AFEA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5AAAB7-5A36-1E43-8043-A5C5BC936E76}"/>
              </a:ext>
            </a:extLst>
          </p:cNvPr>
          <p:cNvSpPr>
            <a:spLocks noChangeAspect="1"/>
          </p:cNvSpPr>
          <p:nvPr/>
        </p:nvSpPr>
        <p:spPr>
          <a:xfrm>
            <a:off x="9704987" y="2738034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CD2EE1E-6238-7540-AE09-AFDA2FBAAECC}"/>
              </a:ext>
            </a:extLst>
          </p:cNvPr>
          <p:cNvSpPr>
            <a:spLocks noChangeAspect="1"/>
          </p:cNvSpPr>
          <p:nvPr/>
        </p:nvSpPr>
        <p:spPr>
          <a:xfrm>
            <a:off x="9704987" y="3247485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C78FC2-7E28-3E49-BC2F-2934CEE40FAB}"/>
              </a:ext>
            </a:extLst>
          </p:cNvPr>
          <p:cNvSpPr>
            <a:spLocks noChangeAspect="1"/>
          </p:cNvSpPr>
          <p:nvPr/>
        </p:nvSpPr>
        <p:spPr>
          <a:xfrm>
            <a:off x="9704987" y="3756936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35FAE07-5D8A-FC4B-AAFA-12D518A6D397}"/>
              </a:ext>
            </a:extLst>
          </p:cNvPr>
          <p:cNvSpPr>
            <a:spLocks noChangeAspect="1"/>
          </p:cNvSpPr>
          <p:nvPr/>
        </p:nvSpPr>
        <p:spPr>
          <a:xfrm>
            <a:off x="9704987" y="4266387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6F07C5C-C08D-8C40-8960-1C6D6E87F574}"/>
              </a:ext>
            </a:extLst>
          </p:cNvPr>
          <p:cNvSpPr>
            <a:spLocks noChangeAspect="1"/>
          </p:cNvSpPr>
          <p:nvPr/>
        </p:nvSpPr>
        <p:spPr>
          <a:xfrm>
            <a:off x="9704987" y="4775838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F869D5E-500E-244A-9C79-8CDFD46F9A55}"/>
              </a:ext>
            </a:extLst>
          </p:cNvPr>
          <p:cNvSpPr>
            <a:spLocks noChangeAspect="1"/>
          </p:cNvSpPr>
          <p:nvPr/>
        </p:nvSpPr>
        <p:spPr>
          <a:xfrm>
            <a:off x="9704987" y="5285289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333D34-DB9F-7749-9155-A2BF620B4AA7}"/>
              </a:ext>
            </a:extLst>
          </p:cNvPr>
          <p:cNvSpPr>
            <a:spLocks noChangeAspect="1"/>
          </p:cNvSpPr>
          <p:nvPr/>
        </p:nvSpPr>
        <p:spPr>
          <a:xfrm>
            <a:off x="9704987" y="5794743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F45226D-6D67-6F43-8619-0D16EC90C541}"/>
              </a:ext>
            </a:extLst>
          </p:cNvPr>
          <p:cNvGrpSpPr/>
          <p:nvPr/>
        </p:nvGrpSpPr>
        <p:grpSpPr>
          <a:xfrm>
            <a:off x="3696051" y="4484602"/>
            <a:ext cx="2372589" cy="1010699"/>
            <a:chOff x="2280995" y="1900888"/>
            <a:chExt cx="2372589" cy="1010699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FE6610-8065-4F4C-93A9-08A9008908A6}"/>
                </a:ext>
              </a:extLst>
            </p:cNvPr>
            <p:cNvCxnSpPr>
              <a:cxnSpLocks/>
            </p:cNvCxnSpPr>
            <p:nvPr/>
          </p:nvCxnSpPr>
          <p:spPr>
            <a:xfrm>
              <a:off x="3277645" y="1912097"/>
              <a:ext cx="137593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EA508ED-09DC-2F49-BBFF-58393969F1E9}"/>
                </a:ext>
              </a:extLst>
            </p:cNvPr>
            <p:cNvCxnSpPr>
              <a:cxnSpLocks/>
            </p:cNvCxnSpPr>
            <p:nvPr/>
          </p:nvCxnSpPr>
          <p:spPr>
            <a:xfrm>
              <a:off x="3277645" y="2903553"/>
              <a:ext cx="137369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9563C9E-E5B2-EC4C-8FB5-DF6EFD858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825" y="2635171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3DC88FE-79EC-E54C-BF17-92FF0FB2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8911" y="1900888"/>
              <a:ext cx="0" cy="10058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114B46B-E1D2-FC45-A7F8-D41C8C1600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8302" y="2634505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A3E36BE-3669-2844-A949-02942D2DCA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3311" y="1905422"/>
              <a:ext cx="0" cy="10058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648FEB5-0E6F-204E-B513-CE8BC6660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4072" y="2634505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0079DB-5A8E-A447-8F50-918E109C94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4061" y="1905747"/>
              <a:ext cx="0" cy="10058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AE67F51-6A97-4D47-A70B-8DDD16CEF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3953" y="2630821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6DE1EF23-2900-CE43-8CA7-C91D6DBFE48A}"/>
                </a:ext>
              </a:extLst>
            </p:cNvPr>
            <p:cNvSpPr/>
            <p:nvPr/>
          </p:nvSpPr>
          <p:spPr>
            <a:xfrm>
              <a:off x="2280995" y="2061862"/>
              <a:ext cx="698269" cy="623054"/>
            </a:xfrm>
            <a:prstGeom prst="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6E1AF60-AE95-2041-8C59-190B012069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4986" y="1902095"/>
              <a:ext cx="0" cy="10058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1F72A16-42AE-414E-BE05-E2069C7AF948}"/>
              </a:ext>
            </a:extLst>
          </p:cNvPr>
          <p:cNvGrpSpPr/>
          <p:nvPr/>
        </p:nvGrpSpPr>
        <p:grpSpPr>
          <a:xfrm>
            <a:off x="10207335" y="2206660"/>
            <a:ext cx="1490222" cy="3953842"/>
            <a:chOff x="8411764" y="2206076"/>
            <a:chExt cx="1490222" cy="3953842"/>
          </a:xfrm>
        </p:grpSpPr>
        <p:sp>
          <p:nvSpPr>
            <p:cNvPr id="73" name="Right Brace 72">
              <a:extLst>
                <a:ext uri="{FF2B5EF4-FFF2-40B4-BE49-F238E27FC236}">
                  <a16:creationId xmlns:a16="http://schemas.microsoft.com/office/drawing/2014/main" id="{9BDB7903-9647-F047-9597-742053F1C7E8}"/>
                </a:ext>
              </a:extLst>
            </p:cNvPr>
            <p:cNvSpPr/>
            <p:nvPr/>
          </p:nvSpPr>
          <p:spPr>
            <a:xfrm>
              <a:off x="8411764" y="2206076"/>
              <a:ext cx="241016" cy="3953842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D3E94F-668D-0247-AB22-176A1CC40BE0}"/>
                    </a:ext>
                  </a:extLst>
                </p:cNvPr>
                <p:cNvSpPr txBox="1"/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</m:oMath>
                  </a14:m>
                  <a:r>
                    <a: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 servers</a:t>
                  </a: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D3E94F-668D-0247-AB22-176A1CC40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blipFill>
                  <a:blip r:embed="rId4"/>
                  <a:stretch>
                    <a:fillRect l="-1075" t="-3030" r="-7527" b="-2727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FCCA5A01-6217-834E-ADCE-359A87C5D685}"/>
              </a:ext>
            </a:extLst>
          </p:cNvPr>
          <p:cNvSpPr>
            <a:spLocks noChangeAspect="1"/>
          </p:cNvSpPr>
          <p:nvPr/>
        </p:nvSpPr>
        <p:spPr>
          <a:xfrm>
            <a:off x="9699982" y="2206660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AA21A-E4CB-284F-9C28-DA7898F9DC26}"/>
              </a:ext>
            </a:extLst>
          </p:cNvPr>
          <p:cNvGrpSpPr/>
          <p:nvPr/>
        </p:nvGrpSpPr>
        <p:grpSpPr>
          <a:xfrm>
            <a:off x="5562982" y="2389540"/>
            <a:ext cx="4142005" cy="3588083"/>
            <a:chOff x="3767411" y="2388956"/>
            <a:chExt cx="4142005" cy="358808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29C07FA-0BA5-0D45-98AB-5A5DDC8D959C}"/>
                </a:ext>
              </a:extLst>
            </p:cNvPr>
            <p:cNvCxnSpPr>
              <a:cxnSpLocks/>
              <a:stCxn id="72" idx="6"/>
              <a:endCxn id="55" idx="2"/>
            </p:cNvCxnSpPr>
            <p:nvPr/>
          </p:nvCxnSpPr>
          <p:spPr>
            <a:xfrm>
              <a:off x="4273069" y="4973751"/>
              <a:ext cx="3636347" cy="49383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DC01EF7-61D6-2E4B-8FEE-CC91D5AD87AB}"/>
                </a:ext>
              </a:extLst>
            </p:cNvPr>
            <p:cNvCxnSpPr>
              <a:cxnSpLocks/>
              <a:stCxn id="72" idx="6"/>
              <a:endCxn id="54" idx="2"/>
            </p:cNvCxnSpPr>
            <p:nvPr/>
          </p:nvCxnSpPr>
          <p:spPr>
            <a:xfrm flipV="1">
              <a:off x="4273069" y="4958134"/>
              <a:ext cx="3636347" cy="156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A768AC-F4D1-A64E-8EF9-87E44F79CC87}"/>
                </a:ext>
              </a:extLst>
            </p:cNvPr>
            <p:cNvCxnSpPr>
              <a:cxnSpLocks/>
              <a:stCxn id="72" idx="6"/>
              <a:endCxn id="53" idx="2"/>
            </p:cNvCxnSpPr>
            <p:nvPr/>
          </p:nvCxnSpPr>
          <p:spPr>
            <a:xfrm flipV="1">
              <a:off x="4273069" y="4448683"/>
              <a:ext cx="3636347" cy="52506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4F1FA31-8BCF-164D-8C61-C4D041A88051}"/>
                </a:ext>
              </a:extLst>
            </p:cNvPr>
            <p:cNvCxnSpPr>
              <a:cxnSpLocks/>
              <a:stCxn id="72" idx="6"/>
              <a:endCxn id="52" idx="2"/>
            </p:cNvCxnSpPr>
            <p:nvPr/>
          </p:nvCxnSpPr>
          <p:spPr>
            <a:xfrm flipV="1">
              <a:off x="4273069" y="3939232"/>
              <a:ext cx="3636347" cy="103451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CC7135D-5047-8E44-88EA-06912B62B445}"/>
                </a:ext>
              </a:extLst>
            </p:cNvPr>
            <p:cNvCxnSpPr>
              <a:cxnSpLocks/>
              <a:stCxn id="72" idx="6"/>
              <a:endCxn id="51" idx="2"/>
            </p:cNvCxnSpPr>
            <p:nvPr/>
          </p:nvCxnSpPr>
          <p:spPr>
            <a:xfrm flipV="1">
              <a:off x="4273069" y="3429781"/>
              <a:ext cx="3636347" cy="15439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EC513D7-CFAE-C747-97E8-FE825CA39870}"/>
                </a:ext>
              </a:extLst>
            </p:cNvPr>
            <p:cNvCxnSpPr>
              <a:cxnSpLocks/>
              <a:stCxn id="72" idx="6"/>
              <a:endCxn id="50" idx="2"/>
            </p:cNvCxnSpPr>
            <p:nvPr/>
          </p:nvCxnSpPr>
          <p:spPr>
            <a:xfrm flipV="1">
              <a:off x="4273069" y="2920330"/>
              <a:ext cx="3636347" cy="205342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B399B79-23BA-4541-9E01-D2A119AE9129}"/>
                </a:ext>
              </a:extLst>
            </p:cNvPr>
            <p:cNvCxnSpPr>
              <a:cxnSpLocks/>
              <a:stCxn id="72" idx="6"/>
              <a:endCxn id="56" idx="2"/>
            </p:cNvCxnSpPr>
            <p:nvPr/>
          </p:nvCxnSpPr>
          <p:spPr>
            <a:xfrm>
              <a:off x="4273069" y="4973751"/>
              <a:ext cx="3636347" cy="10032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818462-D335-2A4D-8B4D-22577DC5D22B}"/>
                </a:ext>
              </a:extLst>
            </p:cNvPr>
            <p:cNvCxnSpPr>
              <a:cxnSpLocks/>
              <a:stCxn id="72" idx="6"/>
              <a:endCxn id="61" idx="2"/>
            </p:cNvCxnSpPr>
            <p:nvPr/>
          </p:nvCxnSpPr>
          <p:spPr>
            <a:xfrm flipV="1">
              <a:off x="4273069" y="2388956"/>
              <a:ext cx="3631342" cy="2584795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984BA94-CAFF-A945-A420-3C56E9F03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411" y="4720922"/>
              <a:ext cx="505658" cy="5056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A4113A-D618-1D40-83DC-DB96C320D975}"/>
                  </a:ext>
                </a:extLst>
              </p:cNvPr>
              <p:cNvSpPr txBox="1"/>
              <p:nvPr/>
            </p:nvSpPr>
            <p:spPr>
              <a:xfrm>
                <a:off x="4279741" y="5708930"/>
                <a:ext cx="2154308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M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sz="2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M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 queue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A4113A-D618-1D40-83DC-DB96C320D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741" y="5708930"/>
                <a:ext cx="2154308" cy="471924"/>
              </a:xfrm>
              <a:prstGeom prst="rect">
                <a:avLst/>
              </a:prstGeom>
              <a:blipFill>
                <a:blip r:embed="rId5"/>
                <a:stretch>
                  <a:fillRect l="-9942" t="-123684" r="-4678" b="-1842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53F08A-39F2-6546-A2DF-32ED1232F082}"/>
              </a:ext>
            </a:extLst>
          </p:cNvPr>
          <p:cNvSpPr txBox="1"/>
          <p:nvPr/>
        </p:nvSpPr>
        <p:spPr>
          <a:xfrm>
            <a:off x="3466979" y="3700690"/>
            <a:ext cx="25215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[Halfin and Whitt 1981], …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B6000E-71B6-1A47-8670-6C3033845C84}"/>
              </a:ext>
            </a:extLst>
          </p:cNvPr>
          <p:cNvSpPr txBox="1"/>
          <p:nvPr/>
        </p:nvSpPr>
        <p:spPr>
          <a:xfrm>
            <a:off x="317257" y="2123987"/>
            <a:ext cx="130793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accent6"/>
                </a:solidFill>
                <a:sym typeface="Helvetica Light"/>
              </a:rPr>
              <a:t>queue. prob.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D6377DE-69D9-A948-BDE8-218CDB134C79}"/>
                  </a:ext>
                </a:extLst>
              </p:cNvPr>
              <p:cNvSpPr txBox="1"/>
              <p:nvPr/>
            </p:nvSpPr>
            <p:spPr>
              <a:xfrm>
                <a:off x="5309156" y="2279905"/>
                <a:ext cx="83144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D6377DE-69D9-A948-BDE8-218CDB134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56" y="2279905"/>
                <a:ext cx="831442" cy="41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139DBEA-4DEB-B746-9B68-C2B282094051}"/>
                  </a:ext>
                </a:extLst>
              </p:cNvPr>
              <p:cNvSpPr txBox="1"/>
              <p:nvPr/>
            </p:nvSpPr>
            <p:spPr>
              <a:xfrm>
                <a:off x="1700474" y="2279905"/>
                <a:ext cx="83144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139DBEA-4DEB-B746-9B68-C2B282094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74" y="2279905"/>
                <a:ext cx="831442" cy="410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96786DC-1D4D-844B-BAAE-4737569ED027}"/>
                  </a:ext>
                </a:extLst>
              </p:cNvPr>
              <p:cNvSpPr txBox="1"/>
              <p:nvPr/>
            </p:nvSpPr>
            <p:spPr>
              <a:xfrm>
                <a:off x="2824688" y="2282996"/>
                <a:ext cx="83144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96786DC-1D4D-844B-BAAE-4737569ED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688" y="2282996"/>
                <a:ext cx="831442" cy="410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81B433A-FA22-4A42-B9D8-F0680A5203D6}"/>
                  </a:ext>
                </a:extLst>
              </p:cNvPr>
              <p:cNvSpPr/>
              <p:nvPr/>
            </p:nvSpPr>
            <p:spPr>
              <a:xfrm>
                <a:off x="3993815" y="2285034"/>
                <a:ext cx="10806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81B433A-FA22-4A42-B9D8-F0680A52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15" y="2285034"/>
                <a:ext cx="108061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1AFD567-5139-A74A-8D07-0110921D0F56}"/>
              </a:ext>
            </a:extLst>
          </p:cNvPr>
          <p:cNvCxnSpPr>
            <a:cxnSpLocks/>
          </p:cNvCxnSpPr>
          <p:nvPr/>
        </p:nvCxnSpPr>
        <p:spPr>
          <a:xfrm flipV="1">
            <a:off x="1596165" y="2856761"/>
            <a:ext cx="5213808" cy="400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5E65AEA-229D-E84C-8F30-9522709A7B20}"/>
                  </a:ext>
                </a:extLst>
              </p:cNvPr>
              <p:cNvSpPr/>
              <p:nvPr/>
            </p:nvSpPr>
            <p:spPr>
              <a:xfrm>
                <a:off x="5275092" y="2948011"/>
                <a:ext cx="979948" cy="40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5E65AEA-229D-E84C-8F30-9522709A7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92" y="2948011"/>
                <a:ext cx="979948" cy="4035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5D961B7-D3F3-2343-8E2E-C0FB82005763}"/>
                  </a:ext>
                </a:extLst>
              </p:cNvPr>
              <p:cNvSpPr/>
              <p:nvPr/>
            </p:nvSpPr>
            <p:spPr>
              <a:xfrm>
                <a:off x="4034437" y="2948011"/>
                <a:ext cx="969368" cy="40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𝛩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5D961B7-D3F3-2343-8E2E-C0FB82005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37" y="2948011"/>
                <a:ext cx="969368" cy="4035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7315C8B-7D9E-AD4B-BA6B-DF84AB1E1477}"/>
                  </a:ext>
                </a:extLst>
              </p:cNvPr>
              <p:cNvSpPr/>
              <p:nvPr/>
            </p:nvSpPr>
            <p:spPr>
              <a:xfrm>
                <a:off x="1720149" y="2949742"/>
                <a:ext cx="791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𝛩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7315C8B-7D9E-AD4B-BA6B-DF84AB1E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49" y="2949742"/>
                <a:ext cx="79175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AA23914-35DB-5D4C-99A5-88F53E5D8544}"/>
              </a:ext>
            </a:extLst>
          </p:cNvPr>
          <p:cNvCxnSpPr>
            <a:cxnSpLocks/>
          </p:cNvCxnSpPr>
          <p:nvPr/>
        </p:nvCxnSpPr>
        <p:spPr>
          <a:xfrm>
            <a:off x="2980147" y="3149797"/>
            <a:ext cx="51989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lg" len="lg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159C85B-C9BF-924F-AC42-B183CE4B1325}"/>
              </a:ext>
            </a:extLst>
          </p:cNvPr>
          <p:cNvGrpSpPr/>
          <p:nvPr/>
        </p:nvGrpSpPr>
        <p:grpSpPr>
          <a:xfrm>
            <a:off x="401189" y="1354067"/>
            <a:ext cx="5739093" cy="718145"/>
            <a:chOff x="401189" y="2113478"/>
            <a:chExt cx="5739093" cy="718145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3ABAB1A-8EEC-4148-8F76-C76A1E9C8E6A}"/>
                </a:ext>
              </a:extLst>
            </p:cNvPr>
            <p:cNvSpPr txBox="1"/>
            <p:nvPr/>
          </p:nvSpPr>
          <p:spPr>
            <a:xfrm>
              <a:off x="401189" y="2113478"/>
              <a:ext cx="1150217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accent1"/>
                  </a:solidFill>
                  <a:sym typeface="Helvetica Light"/>
                </a:rPr>
                <a:t>queue. time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4E36F7-BDCA-DE4A-8F6D-EB89EE06B534}"/>
                    </a:ext>
                  </a:extLst>
                </p:cNvPr>
                <p:cNvSpPr txBox="1"/>
                <p:nvPr/>
              </p:nvSpPr>
              <p:spPr>
                <a:xfrm>
                  <a:off x="5308840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4E36F7-BDCA-DE4A-8F6D-EB89EE06B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8840" y="2292583"/>
                  <a:ext cx="831442" cy="4103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288EDE-23FE-9247-A69D-5CF5276DA5F1}"/>
                    </a:ext>
                  </a:extLst>
                </p:cNvPr>
                <p:cNvSpPr txBox="1"/>
                <p:nvPr/>
              </p:nvSpPr>
              <p:spPr>
                <a:xfrm>
                  <a:off x="4124674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288EDE-23FE-9247-A69D-5CF5276DA5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674" y="2292583"/>
                  <a:ext cx="831442" cy="41036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E58D74B-C6BE-CF4A-B387-5BD335833715}"/>
                    </a:ext>
                  </a:extLst>
                </p:cNvPr>
                <p:cNvSpPr txBox="1"/>
                <p:nvPr/>
              </p:nvSpPr>
              <p:spPr>
                <a:xfrm>
                  <a:off x="2816524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E58D74B-C6BE-CF4A-B387-5BD335833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524" y="2292583"/>
                  <a:ext cx="831442" cy="41036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C530C7-91A5-444D-A145-E8E3C93B0594}"/>
                    </a:ext>
                  </a:extLst>
                </p:cNvPr>
                <p:cNvSpPr txBox="1"/>
                <p:nvPr/>
              </p:nvSpPr>
              <p:spPr>
                <a:xfrm>
                  <a:off x="1694350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C530C7-91A5-444D-A145-E8E3C93B0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50" y="2292583"/>
                  <a:ext cx="831442" cy="41036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FE509D6-6D33-B340-97E7-223805AE3ED4}"/>
              </a:ext>
            </a:extLst>
          </p:cNvPr>
          <p:cNvSpPr txBox="1"/>
          <p:nvPr/>
        </p:nvSpPr>
        <p:spPr>
          <a:xfrm>
            <a:off x="3826882" y="3299171"/>
            <a:ext cx="141384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Halfin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-Whitt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17E966D-9DF7-424D-876F-F11A464959E6}"/>
              </a:ext>
            </a:extLst>
          </p:cNvPr>
          <p:cNvSpPr txBox="1"/>
          <p:nvPr/>
        </p:nvSpPr>
        <p:spPr>
          <a:xfrm>
            <a:off x="1798275" y="3297407"/>
            <a:ext cx="63158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57AA85D-8F40-53AA-0C8A-51FDAAAECFA0}"/>
              </a:ext>
            </a:extLst>
          </p:cNvPr>
          <p:cNvSpPr txBox="1"/>
          <p:nvPr/>
        </p:nvSpPr>
        <p:spPr>
          <a:xfrm>
            <a:off x="1563238" y="3685740"/>
            <a:ext cx="145071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Atar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2012], …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F6D4CB-4804-39D8-C50E-71A7AC47C34C}"/>
              </a:ext>
            </a:extLst>
          </p:cNvPr>
          <p:cNvGrpSpPr/>
          <p:nvPr/>
        </p:nvGrpSpPr>
        <p:grpSpPr>
          <a:xfrm>
            <a:off x="3696067" y="2148839"/>
            <a:ext cx="8269207" cy="4069310"/>
            <a:chOff x="1901952" y="2148839"/>
            <a:chExt cx="8269207" cy="406931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3269C2E-E449-933F-A9B5-0B410C57FB55}"/>
                </a:ext>
              </a:extLst>
            </p:cNvPr>
            <p:cNvGrpSpPr/>
            <p:nvPr/>
          </p:nvGrpSpPr>
          <p:grpSpPr>
            <a:xfrm>
              <a:off x="1901952" y="2148839"/>
              <a:ext cx="8269207" cy="4069310"/>
              <a:chOff x="1901952" y="2148839"/>
              <a:chExt cx="8269207" cy="4069310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1DF8601-B36A-E889-87B9-24491F916864}"/>
                  </a:ext>
                </a:extLst>
              </p:cNvPr>
              <p:cNvGrpSpPr/>
              <p:nvPr/>
            </p:nvGrpSpPr>
            <p:grpSpPr>
              <a:xfrm>
                <a:off x="1901952" y="2148839"/>
                <a:ext cx="8269207" cy="4069310"/>
                <a:chOff x="1901952" y="2148839"/>
                <a:chExt cx="8269207" cy="4069310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9F2AEF7E-28DD-FC10-0265-3CAADE72C0BA}"/>
                    </a:ext>
                  </a:extLst>
                </p:cNvPr>
                <p:cNvGrpSpPr/>
                <p:nvPr/>
              </p:nvGrpSpPr>
              <p:grpSpPr>
                <a:xfrm>
                  <a:off x="1901952" y="2148839"/>
                  <a:ext cx="8269207" cy="4069310"/>
                  <a:chOff x="1900480" y="2148255"/>
                  <a:chExt cx="8269207" cy="4069310"/>
                </a:xfrm>
              </p:grpSpPr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39C5C953-08AD-A306-D2E7-E7A70A0FD1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9416" y="2737450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7DB8702B-98D5-12F2-C82C-BB2619ED11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9416" y="3246901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A593270E-53B1-A351-FBD7-E3AABEC161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9416" y="3756352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4B8CAF5C-2B7E-69BD-26D3-E792F65A29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9416" y="4265803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741F3433-E1F6-3D50-64D3-B6497897C9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9416" y="4775254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8A914165-0FB2-EF9B-7A5F-D6824AC618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9416" y="5284705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FCED6C46-3A05-0124-A446-8AE2AE250D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9416" y="5794159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15" name="Rounded Rectangle 114">
                    <a:extLst>
                      <a:ext uri="{FF2B5EF4-FFF2-40B4-BE49-F238E27FC236}">
                        <a16:creationId xmlns:a16="http://schemas.microsoft.com/office/drawing/2014/main" id="{6EAFB42E-2C0B-2057-98E2-C4EFC6D313D7}"/>
                      </a:ext>
                    </a:extLst>
                  </p:cNvPr>
                  <p:cNvSpPr/>
                  <p:nvPr/>
                </p:nvSpPr>
                <p:spPr>
                  <a:xfrm>
                    <a:off x="7810743" y="2148255"/>
                    <a:ext cx="563105" cy="2035079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117" name="Rounded Rectangle 116">
                    <a:extLst>
                      <a:ext uri="{FF2B5EF4-FFF2-40B4-BE49-F238E27FC236}">
                        <a16:creationId xmlns:a16="http://schemas.microsoft.com/office/drawing/2014/main" id="{EEF1097A-00A5-102D-1D2D-703ABA0D87FD}"/>
                      </a:ext>
                    </a:extLst>
                  </p:cNvPr>
                  <p:cNvSpPr/>
                  <p:nvPr/>
                </p:nvSpPr>
                <p:spPr>
                  <a:xfrm>
                    <a:off x="7810742" y="4212304"/>
                    <a:ext cx="563105" cy="2005261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7C0226E4-5A3E-418F-D991-1454E3B7EE43}"/>
                      </a:ext>
                    </a:extLst>
                  </p:cNvPr>
                  <p:cNvGrpSpPr/>
                  <p:nvPr/>
                </p:nvGrpSpPr>
                <p:grpSpPr>
                  <a:xfrm>
                    <a:off x="1900480" y="4484018"/>
                    <a:ext cx="2372589" cy="1010699"/>
                    <a:chOff x="2280995" y="1900888"/>
                    <a:chExt cx="2372589" cy="1010699"/>
                  </a:xfrm>
                </p:grpSpPr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0CE76E1B-11AF-467E-F248-BD938BBCAE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77645" y="1912097"/>
                      <a:ext cx="1375939" cy="0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F43DB090-CF6D-07E1-92B0-F2926C2804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77645" y="2903553"/>
                      <a:ext cx="1373691" cy="0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grpSp>
                  <p:nvGrpSpPr>
                    <p:cNvPr id="149" name="Group 148">
                      <a:extLst>
                        <a:ext uri="{FF2B5EF4-FFF2-40B4-BE49-F238E27FC236}">
                          <a16:creationId xmlns:a16="http://schemas.microsoft.com/office/drawing/2014/main" id="{D17BA621-FB59-BE33-FC7D-E439581888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3825" y="2420734"/>
                      <a:ext cx="182880" cy="397317"/>
                      <a:chOff x="2887354" y="3145949"/>
                      <a:chExt cx="182880" cy="397317"/>
                    </a:xfrm>
                  </p:grpSpPr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id="{99E1F186-1FC5-D729-2C38-210E7C52B16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87354" y="3145949"/>
                        <a:ext cx="182880" cy="182880"/>
                      </a:xfrm>
                      <a:prstGeom prst="ellipse">
                        <a:avLst/>
                      </a:prstGeom>
                      <a:pattFill prst="wave">
                        <a:fgClr>
                          <a:schemeClr val="tx1">
                            <a:lumMod val="65000"/>
                            <a:lumOff val="35000"/>
                          </a:schemeClr>
                        </a:fgClr>
                        <a:bgClr>
                          <a:srgbClr val="92D050"/>
                        </a:bgClr>
                      </a:patt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noAutofit/>
                      </a:bodyPr>
                      <a:lstStyle/>
                      <a:p>
                        <a:pPr marL="0" marR="0" indent="0" algn="ctr" defTabSz="8255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id="{DA1BB5CE-6089-B645-6239-6F8D20414DC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87354" y="3360386"/>
                        <a:ext cx="182880" cy="182880"/>
                      </a:xfrm>
                      <a:prstGeom prst="ellipse">
                        <a:avLst/>
                      </a:prstGeom>
                      <a:pattFill prst="wave">
                        <a:fgClr>
                          <a:schemeClr val="tx1">
                            <a:lumMod val="65000"/>
                            <a:lumOff val="35000"/>
                          </a:schemeClr>
                        </a:fgClr>
                        <a:bgClr>
                          <a:srgbClr val="92D050"/>
                        </a:bgClr>
                      </a:patt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noAutofit/>
                      </a:bodyPr>
                      <a:lstStyle/>
                      <a:p>
                        <a:pPr marL="0" marR="0" indent="0" algn="ctr" defTabSz="8255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6DCFEDB8-8083-D31A-90DC-5EF1CA368C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298911" y="1900888"/>
                      <a:ext cx="0" cy="100584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sp>
                  <p:nvSpPr>
                    <p:cNvPr id="151" name="Oval 150">
                      <a:extLst>
                        <a:ext uri="{FF2B5EF4-FFF2-40B4-BE49-F238E27FC236}">
                          <a16:creationId xmlns:a16="http://schemas.microsoft.com/office/drawing/2014/main" id="{C7AD0D27-93B8-E432-C3BC-01B866ED87A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28302" y="2634505"/>
                      <a:ext cx="182880" cy="182880"/>
                    </a:xfrm>
                    <a:prstGeom prst="ellipse">
                      <a:avLst/>
                    </a:prstGeom>
                    <a:pattFill prst="wave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rgbClr val="92D050"/>
                      </a:bgClr>
                    </a:pattFill>
                    <a:ln w="1270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no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5496140A-1C48-B04E-AAC0-28BC19E41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43311" y="1905422"/>
                      <a:ext cx="0" cy="100584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1182C979-23D1-AEC2-BE69-2D1E207D22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74072" y="2420068"/>
                      <a:ext cx="182880" cy="397317"/>
                      <a:chOff x="2887354" y="3145949"/>
                      <a:chExt cx="182880" cy="397317"/>
                    </a:xfrm>
                  </p:grpSpPr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id="{77018831-AD27-A821-894B-1DEF1C38DA3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87354" y="3145949"/>
                        <a:ext cx="182880" cy="182880"/>
                      </a:xfrm>
                      <a:prstGeom prst="ellipse">
                        <a:avLst/>
                      </a:prstGeom>
                      <a:pattFill prst="wave">
                        <a:fgClr>
                          <a:schemeClr val="tx1">
                            <a:lumMod val="65000"/>
                            <a:lumOff val="35000"/>
                          </a:schemeClr>
                        </a:fgClr>
                        <a:bgClr>
                          <a:srgbClr val="92D050"/>
                        </a:bgClr>
                      </a:patt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noAutofit/>
                      </a:bodyPr>
                      <a:lstStyle/>
                      <a:p>
                        <a:pPr marL="0" marR="0" indent="0" algn="ctr" defTabSz="8255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159" name="Oval 158">
                        <a:extLst>
                          <a:ext uri="{FF2B5EF4-FFF2-40B4-BE49-F238E27FC236}">
                            <a16:creationId xmlns:a16="http://schemas.microsoft.com/office/drawing/2014/main" id="{A69D2677-1CB0-7FB4-256F-C1F326FBFB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87354" y="3360386"/>
                        <a:ext cx="182880" cy="182880"/>
                      </a:xfrm>
                      <a:prstGeom prst="ellipse">
                        <a:avLst/>
                      </a:prstGeom>
                      <a:pattFill prst="wave">
                        <a:fgClr>
                          <a:schemeClr val="tx1">
                            <a:lumMod val="65000"/>
                            <a:lumOff val="35000"/>
                          </a:schemeClr>
                        </a:fgClr>
                        <a:bgClr>
                          <a:srgbClr val="92D050"/>
                        </a:bgClr>
                      </a:patt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noAutofit/>
                      </a:bodyPr>
                      <a:lstStyle/>
                      <a:p>
                        <a:pPr marL="0" marR="0" indent="0" algn="ctr" defTabSz="8255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FBD9EF31-9318-4C48-A0FC-899706F5F0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594061" y="1905747"/>
                      <a:ext cx="0" cy="100584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D1AC4047-AB09-867B-F46B-BE5C55BE80E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323953" y="2630821"/>
                      <a:ext cx="182880" cy="182880"/>
                    </a:xfrm>
                    <a:prstGeom prst="ellipse">
                      <a:avLst/>
                    </a:prstGeom>
                    <a:pattFill prst="wave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rgbClr val="92D050"/>
                      </a:bgClr>
                    </a:pattFill>
                    <a:ln w="1270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no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  <p:sp>
                  <p:nvSpPr>
                    <p:cNvPr id="156" name="Right Arrow 155">
                      <a:extLst>
                        <a:ext uri="{FF2B5EF4-FFF2-40B4-BE49-F238E27FC236}">
                          <a16:creationId xmlns:a16="http://schemas.microsoft.com/office/drawing/2014/main" id="{64C56089-4559-302A-3086-5F4C23B75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0995" y="2061862"/>
                      <a:ext cx="698269" cy="623054"/>
                    </a:xfrm>
                    <a:prstGeom prst="rightArrow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  <p:cxnSp>
                  <p:nvCxnSpPr>
                    <p:cNvPr id="157" name="Straight Connector 156">
                      <a:extLst>
                        <a:ext uri="{FF2B5EF4-FFF2-40B4-BE49-F238E27FC236}">
                          <a16:creationId xmlns:a16="http://schemas.microsoft.com/office/drawing/2014/main" id="{97268C8D-0A99-F37B-85AA-2AE22DDACC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644986" y="1902095"/>
                      <a:ext cx="0" cy="1005840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8905E1E1-B048-ACFD-9050-A244BA1BC608}"/>
                      </a:ext>
                    </a:extLst>
                  </p:cNvPr>
                  <p:cNvGrpSpPr/>
                  <p:nvPr/>
                </p:nvGrpSpPr>
                <p:grpSpPr>
                  <a:xfrm>
                    <a:off x="8411764" y="2206076"/>
                    <a:ext cx="1757923" cy="1916036"/>
                    <a:chOff x="8411764" y="2206076"/>
                    <a:chExt cx="1757923" cy="1916036"/>
                  </a:xfrm>
                </p:grpSpPr>
                <p:sp>
                  <p:nvSpPr>
                    <p:cNvPr id="145" name="Right Brace 144">
                      <a:extLst>
                        <a:ext uri="{FF2B5EF4-FFF2-40B4-BE49-F238E27FC236}">
                          <a16:creationId xmlns:a16="http://schemas.microsoft.com/office/drawing/2014/main" id="{1F494F59-D61D-C6C4-953D-B1350985C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1764" y="2206076"/>
                      <a:ext cx="241016" cy="1916036"/>
                    </a:xfrm>
                    <a:prstGeom prst="rightBrace">
                      <a:avLst>
                        <a:gd name="adj1" fmla="val 37200"/>
                        <a:gd name="adj2" fmla="val 50000"/>
                      </a:avLst>
                    </a:pr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45719" rIns="91439" bIns="45719" numCol="1" spcCol="38100" rtlCol="0" anchor="t">
                      <a:noAutofit/>
                    </a:bodyPr>
                    <a:lstStyle/>
                    <a:p>
                      <a:pPr marL="0" marR="0" indent="0" algn="l" defTabSz="9144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6" name="TextBox 145">
                          <a:extLst>
                            <a:ext uri="{FF2B5EF4-FFF2-40B4-BE49-F238E27FC236}">
                              <a16:creationId xmlns:a16="http://schemas.microsoft.com/office/drawing/2014/main" id="{2360BA9C-16AE-4114-0FCE-C2BD0A7A74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737051" y="2941975"/>
                          <a:ext cx="1432636" cy="410369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none" lIns="50800" tIns="50800" rIns="50800" bIns="50800" numCol="1" spcCol="38100" rtlCol="0" anchor="ctr">
                          <a:spAutoFit/>
                        </a:bodyPr>
                        <a:lstStyle/>
                        <a:p>
                          <a:pPr marL="0" marR="0" indent="0" algn="ctr" defTabSz="825500" rtl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/2</m:t>
                              </m:r>
                            </m:oMath>
                          </a14:m>
                          <a:r>
                            <a:rPr kumimoji="0" lang="en-US" sz="2000" b="0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 servers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130" name="TextBox 129">
                          <a:extLst>
                            <a:ext uri="{FF2B5EF4-FFF2-40B4-BE49-F238E27FC236}">
                              <a16:creationId xmlns:a16="http://schemas.microsoft.com/office/drawing/2014/main" id="{03C5167C-CF21-A648-A8CD-15483F4AD74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37051" y="2941975"/>
                          <a:ext cx="1432636" cy="410369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t="-3030" r="-7018" b="-30303"/>
                          </a:stretch>
                        </a:blip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F9C44FC6-FEC0-5B3E-1CA2-A110D89B40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04411" y="2206076"/>
                    <a:ext cx="365760" cy="365760"/>
                  </a:xfrm>
                  <a:prstGeom prst="ellipse">
                    <a:avLst/>
                  </a:prstGeom>
                  <a:pattFill prst="wave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rgbClr val="92D050"/>
                    </a:bgClr>
                  </a:patt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2085C7B0-5DF3-3E86-674E-C3D107596EF5}"/>
                      </a:ext>
                    </a:extLst>
                  </p:cNvPr>
                  <p:cNvGrpSpPr/>
                  <p:nvPr/>
                </p:nvGrpSpPr>
                <p:grpSpPr>
                  <a:xfrm>
                    <a:off x="3767411" y="2388956"/>
                    <a:ext cx="4142005" cy="3588083"/>
                    <a:chOff x="3767411" y="2388956"/>
                    <a:chExt cx="4142005" cy="3588083"/>
                  </a:xfrm>
                </p:grpSpPr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B4C370E-6987-BE9B-05B6-055D2EE29C62}"/>
                        </a:ext>
                      </a:extLst>
                    </p:cNvPr>
                    <p:cNvCxnSpPr>
                      <a:cxnSpLocks/>
                      <a:stCxn id="144" idx="6"/>
                      <a:endCxn id="108" idx="2"/>
                    </p:cNvCxnSpPr>
                    <p:nvPr/>
                  </p:nvCxnSpPr>
                  <p:spPr>
                    <a:xfrm>
                      <a:off x="4273069" y="4973751"/>
                      <a:ext cx="3636347" cy="493834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7C86B5F4-8187-3337-24A2-6C06369429C5}"/>
                        </a:ext>
                      </a:extLst>
                    </p:cNvPr>
                    <p:cNvCxnSpPr>
                      <a:cxnSpLocks/>
                      <a:stCxn id="144" idx="6"/>
                      <a:endCxn id="107" idx="2"/>
                    </p:cNvCxnSpPr>
                    <p:nvPr/>
                  </p:nvCxnSpPr>
                  <p:spPr>
                    <a:xfrm flipV="1">
                      <a:off x="4273069" y="4958134"/>
                      <a:ext cx="3636347" cy="15617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82633120-7902-7E03-FBDE-D17230F50431}"/>
                        </a:ext>
                      </a:extLst>
                    </p:cNvPr>
                    <p:cNvCxnSpPr>
                      <a:cxnSpLocks/>
                      <a:stCxn id="144" idx="6"/>
                      <a:endCxn id="106" idx="2"/>
                    </p:cNvCxnSpPr>
                    <p:nvPr/>
                  </p:nvCxnSpPr>
                  <p:spPr>
                    <a:xfrm flipV="1">
                      <a:off x="4273069" y="4448683"/>
                      <a:ext cx="3636347" cy="525068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746E0D7E-C01D-BE5A-1A8E-E638D54362E2}"/>
                        </a:ext>
                      </a:extLst>
                    </p:cNvPr>
                    <p:cNvCxnSpPr>
                      <a:cxnSpLocks/>
                      <a:stCxn id="144" idx="6"/>
                      <a:endCxn id="105" idx="2"/>
                    </p:cNvCxnSpPr>
                    <p:nvPr/>
                  </p:nvCxnSpPr>
                  <p:spPr>
                    <a:xfrm flipV="1">
                      <a:off x="4273069" y="3939232"/>
                      <a:ext cx="3636347" cy="1034519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008BD8A6-AFF6-7F0E-D3C8-3CAE38BD4743}"/>
                        </a:ext>
                      </a:extLst>
                    </p:cNvPr>
                    <p:cNvCxnSpPr>
                      <a:cxnSpLocks/>
                      <a:stCxn id="144" idx="6"/>
                      <a:endCxn id="104" idx="2"/>
                    </p:cNvCxnSpPr>
                    <p:nvPr/>
                  </p:nvCxnSpPr>
                  <p:spPr>
                    <a:xfrm flipV="1">
                      <a:off x="4273069" y="3429781"/>
                      <a:ext cx="3636347" cy="154397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DFBD7FF9-34A3-1DD5-A8B2-8EF20A0608EF}"/>
                        </a:ext>
                      </a:extLst>
                    </p:cNvPr>
                    <p:cNvCxnSpPr>
                      <a:cxnSpLocks/>
                      <a:stCxn id="144" idx="6"/>
                      <a:endCxn id="103" idx="2"/>
                    </p:cNvCxnSpPr>
                    <p:nvPr/>
                  </p:nvCxnSpPr>
                  <p:spPr>
                    <a:xfrm flipV="1">
                      <a:off x="4273069" y="2920330"/>
                      <a:ext cx="3636347" cy="2053421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A9D3606A-42B2-8343-87E1-AD4FA665499D}"/>
                        </a:ext>
                      </a:extLst>
                    </p:cNvPr>
                    <p:cNvCxnSpPr>
                      <a:cxnSpLocks/>
                      <a:stCxn id="144" idx="6"/>
                      <a:endCxn id="109" idx="2"/>
                    </p:cNvCxnSpPr>
                    <p:nvPr/>
                  </p:nvCxnSpPr>
                  <p:spPr>
                    <a:xfrm>
                      <a:off x="4273069" y="4973751"/>
                      <a:ext cx="3636347" cy="1003288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2C669C36-D827-41A3-55A9-4B4DE4A4836F}"/>
                        </a:ext>
                      </a:extLst>
                    </p:cNvPr>
                    <p:cNvCxnSpPr>
                      <a:cxnSpLocks/>
                      <a:stCxn id="144" idx="6"/>
                      <a:endCxn id="134" idx="2"/>
                    </p:cNvCxnSpPr>
                    <p:nvPr/>
                  </p:nvCxnSpPr>
                  <p:spPr>
                    <a:xfrm flipV="1">
                      <a:off x="4273069" y="2388956"/>
                      <a:ext cx="3631342" cy="2584795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3FED8D42-9CBF-E430-9279-C8D27C2633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67411" y="4720922"/>
                      <a:ext cx="505658" cy="505658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no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p:grpSp>
            </p:grp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907B9CCD-6DE4-8DD1-9BB3-2405AC2E45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47988" y="5003664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02490A69-F43D-01C5-5A78-0B430F9363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42169" y="5003198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6EC9795-C056-8811-15C8-10F5C2201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90977" y="4573035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4846211-6EEB-FBFD-AC20-D247B39CE2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90977" y="4787472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B521FAF-C62A-E992-11BE-10F8A0E829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47945" y="4566917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0A05863-7355-D958-514A-A9453101BB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47945" y="4781354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4CAAB87-6C29-6300-0416-8C49933764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0313" y="456963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EE60EAB-E4B6-0CCA-CD14-F656310F19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0313" y="478407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7E2F876-AD86-3909-FFDB-F57F8F0AEF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169" y="456654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318E521-A059-1E24-9AA3-41B5836753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169" y="4780985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86" name="Right Brace 85">
              <a:extLst>
                <a:ext uri="{FF2B5EF4-FFF2-40B4-BE49-F238E27FC236}">
                  <a16:creationId xmlns:a16="http://schemas.microsoft.com/office/drawing/2014/main" id="{07D6504B-7FBB-C573-3F42-412C57BA85C6}"/>
                </a:ext>
              </a:extLst>
            </p:cNvPr>
            <p:cNvSpPr/>
            <p:nvPr/>
          </p:nvSpPr>
          <p:spPr>
            <a:xfrm>
              <a:off x="8413236" y="4254448"/>
              <a:ext cx="241016" cy="1916036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050A0DB-6328-6691-00AE-1B5C80B252A6}"/>
                    </a:ext>
                  </a:extLst>
                </p:cNvPr>
                <p:cNvSpPr txBox="1"/>
                <p:nvPr/>
              </p:nvSpPr>
              <p:spPr>
                <a:xfrm>
                  <a:off x="8738523" y="4990347"/>
                  <a:ext cx="1432636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/2</m:t>
                      </m:r>
                    </m:oMath>
                  </a14:m>
                  <a:r>
                    <a: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 servers</a:t>
                  </a: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331B7B8-BFA0-324B-9567-7764B21F5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8523" y="4990347"/>
                  <a:ext cx="1432636" cy="410369"/>
                </a:xfrm>
                <a:prstGeom prst="rect">
                  <a:avLst/>
                </a:prstGeom>
                <a:blipFill>
                  <a:blip r:embed="rId18"/>
                  <a:stretch>
                    <a:fillRect t="-6061" r="-7018" b="-2727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95100A9-FBDD-DA46-F5FE-11C030F8D811}"/>
                  </a:ext>
                </a:extLst>
              </p:cNvPr>
              <p:cNvSpPr txBox="1"/>
              <p:nvPr/>
            </p:nvSpPr>
            <p:spPr>
              <a:xfrm>
                <a:off x="4285592" y="5708930"/>
                <a:ext cx="2142639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M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sz="2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M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 queue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95100A9-FBDD-DA46-F5FE-11C030F8D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92" y="5708930"/>
                <a:ext cx="2142639" cy="471924"/>
              </a:xfrm>
              <a:prstGeom prst="rect">
                <a:avLst/>
              </a:prstGeom>
              <a:blipFill>
                <a:blip r:embed="rId19"/>
                <a:stretch>
                  <a:fillRect l="-10059" t="-123684" r="-4734" b="-1842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>
            <a:extLst>
              <a:ext uri="{FF2B5EF4-FFF2-40B4-BE49-F238E27FC236}">
                <a16:creationId xmlns:a16="http://schemas.microsoft.com/office/drawing/2014/main" id="{B56FE5D0-718D-5F90-7B29-290A87CF1671}"/>
              </a:ext>
            </a:extLst>
          </p:cNvPr>
          <p:cNvSpPr txBox="1"/>
          <p:nvPr/>
        </p:nvSpPr>
        <p:spPr>
          <a:xfrm>
            <a:off x="3393030" y="1715901"/>
            <a:ext cx="94897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572B67A-F5B2-3263-86F0-E07F504B64ED}"/>
                  </a:ext>
                </a:extLst>
              </p:cNvPr>
              <p:cNvSpPr txBox="1"/>
              <p:nvPr/>
            </p:nvSpPr>
            <p:spPr>
              <a:xfrm>
                <a:off x="6772217" y="2513363"/>
                <a:ext cx="1997710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slack capacity: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idle</m:t>
                        </m:r>
                        <m:r>
                          <a:rPr kumimoji="0" lang="en-US" sz="2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servers</m:t>
                        </m:r>
                      </m:e>
                    </m:d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572B67A-F5B2-3263-86F0-E07F504B6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17" y="2513363"/>
                <a:ext cx="1997710" cy="718145"/>
              </a:xfrm>
              <a:prstGeom prst="rect">
                <a:avLst/>
              </a:prstGeom>
              <a:blipFill>
                <a:blip r:embed="rId20"/>
                <a:stretch>
                  <a:fillRect l="-633" t="-3448" r="-633" b="-86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B85A065-D1DD-059B-9E47-BB6A1552A1C2}"/>
              </a:ext>
            </a:extLst>
          </p:cNvPr>
          <p:cNvGrpSpPr/>
          <p:nvPr/>
        </p:nvGrpSpPr>
        <p:grpSpPr>
          <a:xfrm>
            <a:off x="3696051" y="2148839"/>
            <a:ext cx="6473384" cy="4011664"/>
            <a:chOff x="3696051" y="2148839"/>
            <a:chExt cx="6473384" cy="4011664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B9A9D51-E311-5F9D-5FFB-F27724558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4266387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A404D12-8CBB-0E4D-562D-70FA78170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4775838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2D1B4F4-922F-0B0F-4C9F-E69743E778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5285289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FC4ECAB-F1BC-0F7A-B0F7-044AFE19E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5794743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CC85BFBF-1B56-6545-86F0-D4C41F6DBE10}"/>
                </a:ext>
              </a:extLst>
            </p:cNvPr>
            <p:cNvGrpSpPr/>
            <p:nvPr/>
          </p:nvGrpSpPr>
          <p:grpSpPr>
            <a:xfrm>
              <a:off x="3696051" y="4484602"/>
              <a:ext cx="2372589" cy="1010699"/>
              <a:chOff x="2280995" y="1900888"/>
              <a:chExt cx="2372589" cy="1010699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F48A3969-1AF3-C019-AAD1-A8552DC45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1912097"/>
                <a:ext cx="137593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E773732-BC40-B9F1-07D4-21F1C0D42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2903553"/>
                <a:ext cx="137369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E322AA0-FA80-C5D6-58C8-40E2839C0B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3825" y="2635171"/>
                <a:ext cx="182880" cy="182880"/>
              </a:xfrm>
              <a:prstGeom prst="ellipse">
                <a:avLst/>
              </a:prstGeom>
              <a:pattFill prst="openDmnd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1">
                    <a:lumMod val="40000"/>
                    <a:lumOff val="6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2000" dirty="0">
                  <a:solidFill>
                    <a:schemeClr val="tx1"/>
                  </a:solidFill>
                  <a:sym typeface="Helvetica Light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6D0FF12-BA21-A399-BC05-256101B361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8911" y="1900888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5D3B325-3F78-9DF6-40E7-F97D9DA591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43311" y="1905422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3EEF9D36-C7C2-6D6C-2F33-356554A62F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4061" y="1905747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02" name="Right Arrow 201">
                <a:extLst>
                  <a:ext uri="{FF2B5EF4-FFF2-40B4-BE49-F238E27FC236}">
                    <a16:creationId xmlns:a16="http://schemas.microsoft.com/office/drawing/2014/main" id="{FED11B42-BBCD-87BB-5A33-1565C3AA5948}"/>
                  </a:ext>
                </a:extLst>
              </p:cNvPr>
              <p:cNvSpPr/>
              <p:nvPr/>
            </p:nvSpPr>
            <p:spPr>
              <a:xfrm>
                <a:off x="2280995" y="2061862"/>
                <a:ext cx="698269" cy="623054"/>
              </a:xfrm>
              <a:prstGeom prst="rightArrow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954EFBA5-E810-DF99-2235-26878C3D3A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986" y="1902095"/>
                <a:ext cx="0" cy="10058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C2B323FB-49A5-4CD4-662A-2D54E702A851}"/>
                </a:ext>
              </a:extLst>
            </p:cNvPr>
            <p:cNvGrpSpPr/>
            <p:nvPr/>
          </p:nvGrpSpPr>
          <p:grpSpPr>
            <a:xfrm>
              <a:off x="5562982" y="2389540"/>
              <a:ext cx="4142005" cy="3588083"/>
              <a:chOff x="3767411" y="2388956"/>
              <a:chExt cx="4142005" cy="3588083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4319847-4070-D22C-4438-43A2802326C3}"/>
                  </a:ext>
                </a:extLst>
              </p:cNvPr>
              <p:cNvCxnSpPr>
                <a:cxnSpLocks/>
                <a:stCxn id="195" idx="6"/>
                <a:endCxn id="169" idx="2"/>
              </p:cNvCxnSpPr>
              <p:nvPr/>
            </p:nvCxnSpPr>
            <p:spPr>
              <a:xfrm>
                <a:off x="4273069" y="4973751"/>
                <a:ext cx="3636347" cy="493834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84ED1B55-4785-2D08-4226-95C24DDE9B27}"/>
                  </a:ext>
                </a:extLst>
              </p:cNvPr>
              <p:cNvCxnSpPr>
                <a:cxnSpLocks/>
                <a:stCxn id="195" idx="6"/>
                <a:endCxn id="168" idx="2"/>
              </p:cNvCxnSpPr>
              <p:nvPr/>
            </p:nvCxnSpPr>
            <p:spPr>
              <a:xfrm flipV="1">
                <a:off x="4273069" y="4958134"/>
                <a:ext cx="3636347" cy="15617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E59D964-E472-3229-4311-5AB999F88EFC}"/>
                  </a:ext>
                </a:extLst>
              </p:cNvPr>
              <p:cNvCxnSpPr>
                <a:cxnSpLocks/>
                <a:stCxn id="195" idx="6"/>
                <a:endCxn id="167" idx="2"/>
              </p:cNvCxnSpPr>
              <p:nvPr/>
            </p:nvCxnSpPr>
            <p:spPr>
              <a:xfrm flipV="1">
                <a:off x="4273069" y="4448683"/>
                <a:ext cx="3636347" cy="525068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07466A82-4081-4CAE-4A93-0320E0BD5CAE}"/>
                  </a:ext>
                </a:extLst>
              </p:cNvPr>
              <p:cNvCxnSpPr>
                <a:cxnSpLocks/>
                <a:stCxn id="195" idx="6"/>
              </p:cNvCxnSpPr>
              <p:nvPr/>
            </p:nvCxnSpPr>
            <p:spPr>
              <a:xfrm flipV="1">
                <a:off x="4273069" y="3939232"/>
                <a:ext cx="3636347" cy="1034519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383D0682-87A9-5DC0-6C3B-F97FAEE6B622}"/>
                  </a:ext>
                </a:extLst>
              </p:cNvPr>
              <p:cNvCxnSpPr>
                <a:cxnSpLocks/>
                <a:stCxn id="195" idx="6"/>
              </p:cNvCxnSpPr>
              <p:nvPr/>
            </p:nvCxnSpPr>
            <p:spPr>
              <a:xfrm flipV="1">
                <a:off x="4273069" y="3429781"/>
                <a:ext cx="3636347" cy="1543970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033DF0B1-2BA5-6D19-19E5-5A454402A86D}"/>
                  </a:ext>
                </a:extLst>
              </p:cNvPr>
              <p:cNvCxnSpPr>
                <a:cxnSpLocks/>
                <a:stCxn id="195" idx="6"/>
              </p:cNvCxnSpPr>
              <p:nvPr/>
            </p:nvCxnSpPr>
            <p:spPr>
              <a:xfrm flipV="1">
                <a:off x="4273069" y="2920330"/>
                <a:ext cx="3636347" cy="2053421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C5873272-911D-A394-AE26-84E0D4F8F43F}"/>
                  </a:ext>
                </a:extLst>
              </p:cNvPr>
              <p:cNvCxnSpPr>
                <a:cxnSpLocks/>
                <a:stCxn id="195" idx="6"/>
                <a:endCxn id="170" idx="2"/>
              </p:cNvCxnSpPr>
              <p:nvPr/>
            </p:nvCxnSpPr>
            <p:spPr>
              <a:xfrm>
                <a:off x="4273069" y="4973751"/>
                <a:ext cx="3636347" cy="1003288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D728848-583D-A1BB-2AA7-C998850B0FF3}"/>
                  </a:ext>
                </a:extLst>
              </p:cNvPr>
              <p:cNvCxnSpPr>
                <a:cxnSpLocks/>
                <a:stCxn id="195" idx="6"/>
              </p:cNvCxnSpPr>
              <p:nvPr/>
            </p:nvCxnSpPr>
            <p:spPr>
              <a:xfrm flipV="1">
                <a:off x="4273069" y="2388956"/>
                <a:ext cx="3631342" cy="2584795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232524F1-62D2-E3D6-EEE3-77F0AFF21D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67411" y="4720922"/>
                <a:ext cx="505658" cy="5056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33EB905-D5ED-3EF8-AA3F-C7474EDD4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9025" y="5214535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B29575C-1560-3D35-A28E-2220BB60A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6284" y="5003198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5FEE166-CB92-CD0A-4D5C-397DE4C0B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6284" y="4566548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6E17193-B5CC-59BE-97F6-8F0EB2DEC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6284" y="4780985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0BF3C70-F5A7-C5ED-B62C-36C71C888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5003" y="2738034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0863687C-83E8-FEFA-F388-A829882654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5003" y="3247485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21ED2B1-9E82-6800-BA2E-147ABF924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5003" y="3756936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08E2140D-32C0-5937-699A-55E77BB4FD4E}"/>
                </a:ext>
              </a:extLst>
            </p:cNvPr>
            <p:cNvSpPr/>
            <p:nvPr/>
          </p:nvSpPr>
          <p:spPr>
            <a:xfrm>
              <a:off x="9606330" y="2148839"/>
              <a:ext cx="563105" cy="2035079"/>
            </a:xfrm>
            <a:prstGeom prst="round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B02F4961-47F6-BE0C-EA89-56E20A1E7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99998" y="2206660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893A5BD7-5DA7-8445-96CA-1175DB08D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9144" y="5003782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C1F8668-ED07-9159-264C-19E7EBA29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9144" y="5218219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8823F18-35AA-228E-00B5-E1837EE10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4428" y="4569633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64C306F-4EAB-FA81-BA6D-714ADDEC3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4428" y="4784070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F633E10-6B84-8E8E-26AA-526DFC746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3358" y="5218219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648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63" grpId="0"/>
      <p:bldP spid="16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B062-FC7E-F446-B999-7AA92774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needs grow as datacenters grow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EFFD-AEF3-5F47-87B4-87133522D0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endParaRPr lang="uk-U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6B45E2-D60C-3740-8FF1-8BDF5AA231F6}"/>
              </a:ext>
            </a:extLst>
          </p:cNvPr>
          <p:cNvGrpSpPr/>
          <p:nvPr/>
        </p:nvGrpSpPr>
        <p:grpSpPr>
          <a:xfrm>
            <a:off x="2726442" y="1472402"/>
            <a:ext cx="7112375" cy="4707256"/>
            <a:chOff x="1930365" y="2018580"/>
            <a:chExt cx="7112375" cy="47072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F52507-C0C9-F34D-8AAC-A4CC4072BED1}"/>
                </a:ext>
              </a:extLst>
            </p:cNvPr>
            <p:cNvGrpSpPr/>
            <p:nvPr/>
          </p:nvGrpSpPr>
          <p:grpSpPr>
            <a:xfrm>
              <a:off x="1930365" y="2018580"/>
              <a:ext cx="7112375" cy="4075770"/>
              <a:chOff x="2885317" y="1712631"/>
              <a:chExt cx="7112375" cy="407577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8DAAC21-AC47-634C-AFE5-2023A87C1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5317" y="2822180"/>
                <a:ext cx="5762336" cy="296622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DE921-CF26-9F4A-9470-DDD0F69ED0BC}"/>
                  </a:ext>
                </a:extLst>
              </p:cNvPr>
              <p:cNvSpPr txBox="1"/>
              <p:nvPr/>
            </p:nvSpPr>
            <p:spPr>
              <a:xfrm>
                <a:off x="4211415" y="1712631"/>
                <a:ext cx="3667672" cy="8258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ym typeface="Helvetica Light"/>
                  </a:rPr>
                  <a:t>Google Borg trace 2019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FillTx/>
                    <a:sym typeface="Helvetica Light"/>
                  </a:rPr>
                  <a:t>[</a:t>
                </a:r>
                <a:r>
                  <a:rPr kumimoji="0" lang="en-US" b="0" i="0" u="none" strike="noStrike" cap="none" spc="0" normalizeH="0" baseline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FillTx/>
                    <a:sym typeface="Helvetica Light"/>
                  </a:rPr>
                  <a:t>Tirmazi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FillTx/>
                    <a:sym typeface="Helvetica Light"/>
                  </a:rPr>
                  <a:t> et al. 2020], [Wilkes 2019]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175086-EB04-954B-AB8F-8884B95EB19D}"/>
                  </a:ext>
                </a:extLst>
              </p:cNvPr>
              <p:cNvSpPr txBox="1"/>
              <p:nvPr/>
            </p:nvSpPr>
            <p:spPr>
              <a:xfrm>
                <a:off x="8046837" y="5316477"/>
                <a:ext cx="195085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C00000"/>
                    </a:solidFill>
                    <a:sym typeface="Helvetica Light"/>
                  </a:rPr>
                  <a:t>(server need)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sym typeface="Helvetica Light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75BF77-39EA-504C-92AF-ACE2A1E226D4}"/>
                </a:ext>
              </a:extLst>
            </p:cNvPr>
            <p:cNvSpPr txBox="1"/>
            <p:nvPr/>
          </p:nvSpPr>
          <p:spPr>
            <a:xfrm>
              <a:off x="2766455" y="6407800"/>
              <a:ext cx="5063887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Light"/>
                </a:rPr>
                <a:t>Figure taken from [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Light"/>
                </a:rPr>
                <a:t>Grosof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Light"/>
                </a:rPr>
                <a:t>, Harchol-Balter,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Light"/>
                </a:rPr>
                <a:t>Scheller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Light"/>
                </a:rPr>
                <a:t>-Wolf 2020]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9221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94637C-F999-E242-9B47-4F222C2F5E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large, </a:t>
                </a:r>
                <a:r>
                  <a:rPr lang="en-US" u="sng" dirty="0"/>
                  <a:t>server-needs are also large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94637C-F999-E242-9B47-4F222C2F5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8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C3E8-810C-034F-AF20-2EF9B8AFEA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3F08A-39F2-6546-A2DF-32ED1232F082}"/>
              </a:ext>
            </a:extLst>
          </p:cNvPr>
          <p:cNvSpPr txBox="1"/>
          <p:nvPr/>
        </p:nvSpPr>
        <p:spPr>
          <a:xfrm>
            <a:off x="3466979" y="3700690"/>
            <a:ext cx="25215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[Halfin and Whitt 1981], …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B6000E-71B6-1A47-8670-6C3033845C84}"/>
              </a:ext>
            </a:extLst>
          </p:cNvPr>
          <p:cNvSpPr txBox="1"/>
          <p:nvPr/>
        </p:nvSpPr>
        <p:spPr>
          <a:xfrm>
            <a:off x="317257" y="2123987"/>
            <a:ext cx="130793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accent6"/>
                </a:solidFill>
                <a:sym typeface="Helvetica Light"/>
              </a:rPr>
              <a:t>queue. prob.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D6377DE-69D9-A948-BDE8-218CDB134C79}"/>
                  </a:ext>
                </a:extLst>
              </p:cNvPr>
              <p:cNvSpPr txBox="1"/>
              <p:nvPr/>
            </p:nvSpPr>
            <p:spPr>
              <a:xfrm>
                <a:off x="5309156" y="2279905"/>
                <a:ext cx="83144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D6377DE-69D9-A948-BDE8-218CDB134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56" y="2279905"/>
                <a:ext cx="831442" cy="410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139DBEA-4DEB-B746-9B68-C2B282094051}"/>
                  </a:ext>
                </a:extLst>
              </p:cNvPr>
              <p:cNvSpPr txBox="1"/>
              <p:nvPr/>
            </p:nvSpPr>
            <p:spPr>
              <a:xfrm>
                <a:off x="1700474" y="2279905"/>
                <a:ext cx="83144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139DBEA-4DEB-B746-9B68-C2B282094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74" y="2279905"/>
                <a:ext cx="831442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96786DC-1D4D-844B-BAAE-4737569ED027}"/>
                  </a:ext>
                </a:extLst>
              </p:cNvPr>
              <p:cNvSpPr txBox="1"/>
              <p:nvPr/>
            </p:nvSpPr>
            <p:spPr>
              <a:xfrm>
                <a:off x="2824688" y="2282996"/>
                <a:ext cx="83144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96786DC-1D4D-844B-BAAE-4737569ED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688" y="2282996"/>
                <a:ext cx="831442" cy="41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81B433A-FA22-4A42-B9D8-F0680A5203D6}"/>
                  </a:ext>
                </a:extLst>
              </p:cNvPr>
              <p:cNvSpPr/>
              <p:nvPr/>
            </p:nvSpPr>
            <p:spPr>
              <a:xfrm>
                <a:off x="3993815" y="2285034"/>
                <a:ext cx="10806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81B433A-FA22-4A42-B9D8-F0680A52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15" y="2285034"/>
                <a:ext cx="108061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1AFD567-5139-A74A-8D07-0110921D0F56}"/>
              </a:ext>
            </a:extLst>
          </p:cNvPr>
          <p:cNvCxnSpPr>
            <a:cxnSpLocks/>
          </p:cNvCxnSpPr>
          <p:nvPr/>
        </p:nvCxnSpPr>
        <p:spPr>
          <a:xfrm flipV="1">
            <a:off x="1596165" y="2856761"/>
            <a:ext cx="5213808" cy="400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5E65AEA-229D-E84C-8F30-9522709A7B20}"/>
                  </a:ext>
                </a:extLst>
              </p:cNvPr>
              <p:cNvSpPr/>
              <p:nvPr/>
            </p:nvSpPr>
            <p:spPr>
              <a:xfrm>
                <a:off x="5275092" y="2948011"/>
                <a:ext cx="979948" cy="40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5E65AEA-229D-E84C-8F30-9522709A7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92" y="2948011"/>
                <a:ext cx="979948" cy="4035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5D961B7-D3F3-2343-8E2E-C0FB82005763}"/>
                  </a:ext>
                </a:extLst>
              </p:cNvPr>
              <p:cNvSpPr/>
              <p:nvPr/>
            </p:nvSpPr>
            <p:spPr>
              <a:xfrm>
                <a:off x="4034437" y="2948011"/>
                <a:ext cx="969368" cy="40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𝛩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5D961B7-D3F3-2343-8E2E-C0FB82005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37" y="2948011"/>
                <a:ext cx="969368" cy="4035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7315C8B-7D9E-AD4B-BA6B-DF84AB1E1477}"/>
                  </a:ext>
                </a:extLst>
              </p:cNvPr>
              <p:cNvSpPr/>
              <p:nvPr/>
            </p:nvSpPr>
            <p:spPr>
              <a:xfrm>
                <a:off x="1720149" y="2949742"/>
                <a:ext cx="791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𝛩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7315C8B-7D9E-AD4B-BA6B-DF84AB1E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49" y="2949742"/>
                <a:ext cx="79175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AA23914-35DB-5D4C-99A5-88F53E5D8544}"/>
              </a:ext>
            </a:extLst>
          </p:cNvPr>
          <p:cNvCxnSpPr>
            <a:cxnSpLocks/>
          </p:cNvCxnSpPr>
          <p:nvPr/>
        </p:nvCxnSpPr>
        <p:spPr>
          <a:xfrm>
            <a:off x="2980147" y="3149797"/>
            <a:ext cx="51989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lg" len="lg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159C85B-C9BF-924F-AC42-B183CE4B1325}"/>
              </a:ext>
            </a:extLst>
          </p:cNvPr>
          <p:cNvGrpSpPr/>
          <p:nvPr/>
        </p:nvGrpSpPr>
        <p:grpSpPr>
          <a:xfrm>
            <a:off x="401189" y="1354067"/>
            <a:ext cx="5739093" cy="718145"/>
            <a:chOff x="401189" y="2113478"/>
            <a:chExt cx="5739093" cy="718145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3ABAB1A-8EEC-4148-8F76-C76A1E9C8E6A}"/>
                </a:ext>
              </a:extLst>
            </p:cNvPr>
            <p:cNvSpPr txBox="1"/>
            <p:nvPr/>
          </p:nvSpPr>
          <p:spPr>
            <a:xfrm>
              <a:off x="401189" y="2113478"/>
              <a:ext cx="1150217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accent1"/>
                  </a:solidFill>
                  <a:sym typeface="Helvetica Light"/>
                </a:rPr>
                <a:t>queue. time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4E36F7-BDCA-DE4A-8F6D-EB89EE06B534}"/>
                    </a:ext>
                  </a:extLst>
                </p:cNvPr>
                <p:cNvSpPr txBox="1"/>
                <p:nvPr/>
              </p:nvSpPr>
              <p:spPr>
                <a:xfrm>
                  <a:off x="5308840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4E36F7-BDCA-DE4A-8F6D-EB89EE06B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8840" y="2292583"/>
                  <a:ext cx="831442" cy="4103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288EDE-23FE-9247-A69D-5CF5276DA5F1}"/>
                    </a:ext>
                  </a:extLst>
                </p:cNvPr>
                <p:cNvSpPr txBox="1"/>
                <p:nvPr/>
              </p:nvSpPr>
              <p:spPr>
                <a:xfrm>
                  <a:off x="4124674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288EDE-23FE-9247-A69D-5CF5276DA5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674" y="2292583"/>
                  <a:ext cx="831442" cy="41036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E58D74B-C6BE-CF4A-B387-5BD335833715}"/>
                    </a:ext>
                  </a:extLst>
                </p:cNvPr>
                <p:cNvSpPr txBox="1"/>
                <p:nvPr/>
              </p:nvSpPr>
              <p:spPr>
                <a:xfrm>
                  <a:off x="2816524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E58D74B-C6BE-CF4A-B387-5BD335833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524" y="2292583"/>
                  <a:ext cx="831442" cy="41036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C530C7-91A5-444D-A145-E8E3C93B0594}"/>
                    </a:ext>
                  </a:extLst>
                </p:cNvPr>
                <p:cNvSpPr txBox="1"/>
                <p:nvPr/>
              </p:nvSpPr>
              <p:spPr>
                <a:xfrm>
                  <a:off x="1694350" y="2292583"/>
                  <a:ext cx="83144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FC530C7-91A5-444D-A145-E8E3C93B0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50" y="2292583"/>
                  <a:ext cx="831442" cy="41036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FE509D6-6D33-B340-97E7-223805AE3ED4}"/>
              </a:ext>
            </a:extLst>
          </p:cNvPr>
          <p:cNvSpPr txBox="1"/>
          <p:nvPr/>
        </p:nvSpPr>
        <p:spPr>
          <a:xfrm>
            <a:off x="3826882" y="3299171"/>
            <a:ext cx="141384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Halfin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-Whitt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17E966D-9DF7-424D-876F-F11A464959E6}"/>
              </a:ext>
            </a:extLst>
          </p:cNvPr>
          <p:cNvSpPr txBox="1"/>
          <p:nvPr/>
        </p:nvSpPr>
        <p:spPr>
          <a:xfrm>
            <a:off x="1798275" y="3297407"/>
            <a:ext cx="63158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57AA85D-8F40-53AA-0C8A-51FDAAAECFA0}"/>
              </a:ext>
            </a:extLst>
          </p:cNvPr>
          <p:cNvSpPr txBox="1"/>
          <p:nvPr/>
        </p:nvSpPr>
        <p:spPr>
          <a:xfrm>
            <a:off x="1563238" y="3685740"/>
            <a:ext cx="145071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Atar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2012], …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56FE5D0-718D-5F90-7B29-290A87CF1671}"/>
              </a:ext>
            </a:extLst>
          </p:cNvPr>
          <p:cNvSpPr txBox="1"/>
          <p:nvPr/>
        </p:nvSpPr>
        <p:spPr>
          <a:xfrm>
            <a:off x="3393030" y="1715901"/>
            <a:ext cx="94897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572B67A-F5B2-3263-86F0-E07F504B64ED}"/>
                  </a:ext>
                </a:extLst>
              </p:cNvPr>
              <p:cNvSpPr txBox="1"/>
              <p:nvPr/>
            </p:nvSpPr>
            <p:spPr>
              <a:xfrm>
                <a:off x="6772217" y="2513363"/>
                <a:ext cx="1997710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slack capacity: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idle</m:t>
                        </m:r>
                        <m:r>
                          <a:rPr kumimoji="0" lang="en-US" sz="2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servers</m:t>
                        </m:r>
                      </m:e>
                    </m:d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572B67A-F5B2-3263-86F0-E07F504B6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17" y="2513363"/>
                <a:ext cx="1997710" cy="718145"/>
              </a:xfrm>
              <a:prstGeom prst="rect">
                <a:avLst/>
              </a:prstGeom>
              <a:blipFill>
                <a:blip r:embed="rId18"/>
                <a:stretch>
                  <a:fillRect l="-633" t="-3448" r="-633" b="-86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FA3A2D8-6579-D555-9D42-50F5750BD763}"/>
              </a:ext>
            </a:extLst>
          </p:cNvPr>
          <p:cNvGrpSpPr/>
          <p:nvPr/>
        </p:nvGrpSpPr>
        <p:grpSpPr>
          <a:xfrm>
            <a:off x="3696051" y="2148839"/>
            <a:ext cx="6473384" cy="4011664"/>
            <a:chOff x="3696051" y="2148839"/>
            <a:chExt cx="6473384" cy="4011664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BF383664-059A-E2C0-BFA2-D1E741EBA3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4266387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57CF99E-3D75-84F9-35B2-A00AC218F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4775838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5CE2BE3-31D4-F8B6-660B-F0037DA55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5285289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4891594-6DEB-7616-6232-F1A1BDC5D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4987" y="5794743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99287011-72B2-6E2A-5388-AFC634F0CD84}"/>
                </a:ext>
              </a:extLst>
            </p:cNvPr>
            <p:cNvGrpSpPr/>
            <p:nvPr/>
          </p:nvGrpSpPr>
          <p:grpSpPr>
            <a:xfrm>
              <a:off x="3696051" y="4484602"/>
              <a:ext cx="2372589" cy="1010699"/>
              <a:chOff x="2280995" y="1900888"/>
              <a:chExt cx="2372589" cy="1010699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046CE6BC-E78E-2AF6-A438-8BC6D1F75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1912097"/>
                <a:ext cx="137593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C8181C22-AB76-C5A5-4D31-E83718505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2903553"/>
                <a:ext cx="137369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098BFD75-BD24-777F-9D3A-F5B9A4ED7E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3825" y="2635171"/>
                <a:ext cx="182880" cy="182880"/>
              </a:xfrm>
              <a:prstGeom prst="ellipse">
                <a:avLst/>
              </a:prstGeom>
              <a:pattFill prst="openDmnd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1">
                    <a:lumMod val="40000"/>
                    <a:lumOff val="6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2000" dirty="0">
                  <a:solidFill>
                    <a:schemeClr val="tx1"/>
                  </a:solidFill>
                  <a:sym typeface="Helvetica Light"/>
                </a:endParaRPr>
              </a:p>
            </p:txBody>
          </p: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AA8C49EE-CD11-8C9D-A03D-FA461A824D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8911" y="1900888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9C1C4123-3589-CB0A-BDF4-FFF27B71B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43311" y="1905422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4B9172F3-FAA5-9F81-A37F-A1A92E7B73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4061" y="1905747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9" name="Right Arrow 238">
                <a:extLst>
                  <a:ext uri="{FF2B5EF4-FFF2-40B4-BE49-F238E27FC236}">
                    <a16:creationId xmlns:a16="http://schemas.microsoft.com/office/drawing/2014/main" id="{5C7CEFB0-EA35-ADFD-2A76-DC94AAC26B95}"/>
                  </a:ext>
                </a:extLst>
              </p:cNvPr>
              <p:cNvSpPr/>
              <p:nvPr/>
            </p:nvSpPr>
            <p:spPr>
              <a:xfrm>
                <a:off x="2280995" y="2061862"/>
                <a:ext cx="698269" cy="623054"/>
              </a:xfrm>
              <a:prstGeom prst="rightArrow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E1213960-2B9B-E97E-FBB8-FDE813606A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986" y="1902095"/>
                <a:ext cx="0" cy="10058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2CB230DA-9B5C-F89F-4931-21041B69F4C2}"/>
                </a:ext>
              </a:extLst>
            </p:cNvPr>
            <p:cNvGrpSpPr/>
            <p:nvPr/>
          </p:nvGrpSpPr>
          <p:grpSpPr>
            <a:xfrm>
              <a:off x="5562982" y="2389540"/>
              <a:ext cx="4142005" cy="3588083"/>
              <a:chOff x="3767411" y="2388956"/>
              <a:chExt cx="4142005" cy="3588083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35851D1-55E7-A7DC-EBBF-FB7F4B04507D}"/>
                  </a:ext>
                </a:extLst>
              </p:cNvPr>
              <p:cNvCxnSpPr>
                <a:cxnSpLocks/>
                <a:stCxn id="232" idx="6"/>
                <a:endCxn id="206" idx="2"/>
              </p:cNvCxnSpPr>
              <p:nvPr/>
            </p:nvCxnSpPr>
            <p:spPr>
              <a:xfrm>
                <a:off x="4273069" y="4973751"/>
                <a:ext cx="3636347" cy="493834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3E2E525-0C8B-0D41-949C-0338E80D197B}"/>
                  </a:ext>
                </a:extLst>
              </p:cNvPr>
              <p:cNvCxnSpPr>
                <a:cxnSpLocks/>
                <a:stCxn id="232" idx="6"/>
                <a:endCxn id="205" idx="2"/>
              </p:cNvCxnSpPr>
              <p:nvPr/>
            </p:nvCxnSpPr>
            <p:spPr>
              <a:xfrm flipV="1">
                <a:off x="4273069" y="4958134"/>
                <a:ext cx="3636347" cy="15617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15DA228-E03D-3E43-C99C-7A4B6BA6D116}"/>
                  </a:ext>
                </a:extLst>
              </p:cNvPr>
              <p:cNvCxnSpPr>
                <a:cxnSpLocks/>
                <a:stCxn id="232" idx="6"/>
                <a:endCxn id="204" idx="2"/>
              </p:cNvCxnSpPr>
              <p:nvPr/>
            </p:nvCxnSpPr>
            <p:spPr>
              <a:xfrm flipV="1">
                <a:off x="4273069" y="4448683"/>
                <a:ext cx="3636347" cy="525068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612F921-B568-90C1-E6A5-06984FA34BC0}"/>
                  </a:ext>
                </a:extLst>
              </p:cNvPr>
              <p:cNvCxnSpPr>
                <a:cxnSpLocks/>
                <a:stCxn id="232" idx="6"/>
              </p:cNvCxnSpPr>
              <p:nvPr/>
            </p:nvCxnSpPr>
            <p:spPr>
              <a:xfrm flipV="1">
                <a:off x="4273069" y="3939232"/>
                <a:ext cx="3636347" cy="1034519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8DC2732D-46C8-BD12-E43F-F0B0CA361A7C}"/>
                  </a:ext>
                </a:extLst>
              </p:cNvPr>
              <p:cNvCxnSpPr>
                <a:cxnSpLocks/>
                <a:stCxn id="232" idx="6"/>
              </p:cNvCxnSpPr>
              <p:nvPr/>
            </p:nvCxnSpPr>
            <p:spPr>
              <a:xfrm flipV="1">
                <a:off x="4273069" y="3429781"/>
                <a:ext cx="3636347" cy="1543970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9B44C9A-CA7C-C2B4-CDAB-E939DF8AB660}"/>
                  </a:ext>
                </a:extLst>
              </p:cNvPr>
              <p:cNvCxnSpPr>
                <a:cxnSpLocks/>
                <a:stCxn id="232" idx="6"/>
              </p:cNvCxnSpPr>
              <p:nvPr/>
            </p:nvCxnSpPr>
            <p:spPr>
              <a:xfrm flipV="1">
                <a:off x="4273069" y="2920330"/>
                <a:ext cx="3636347" cy="2053421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87880104-8C8E-B3DC-9BB8-7AB4C435F06C}"/>
                  </a:ext>
                </a:extLst>
              </p:cNvPr>
              <p:cNvCxnSpPr>
                <a:cxnSpLocks/>
                <a:stCxn id="232" idx="6"/>
                <a:endCxn id="207" idx="2"/>
              </p:cNvCxnSpPr>
              <p:nvPr/>
            </p:nvCxnSpPr>
            <p:spPr>
              <a:xfrm>
                <a:off x="4273069" y="4973751"/>
                <a:ext cx="3636347" cy="1003288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9A1ABE19-2FA5-1F9A-10CC-4FB4893CBD2B}"/>
                  </a:ext>
                </a:extLst>
              </p:cNvPr>
              <p:cNvCxnSpPr>
                <a:cxnSpLocks/>
                <a:stCxn id="232" idx="6"/>
              </p:cNvCxnSpPr>
              <p:nvPr/>
            </p:nvCxnSpPr>
            <p:spPr>
              <a:xfrm flipV="1">
                <a:off x="4273069" y="2388956"/>
                <a:ext cx="3631342" cy="2584795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D37DDFFF-65FA-D0C4-A692-28E15F580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67411" y="4720922"/>
                <a:ext cx="505658" cy="5056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D50399A-7A0C-5C44-71BA-16104AD1D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9025" y="5214535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3DBEFC6-D95C-1F3E-30B2-B8B4FB0AB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6284" y="5003198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AA4731D-43CF-AE72-BD45-71C070AB5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6284" y="4566548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4E59F04-0CA2-B72B-4202-EC14B8423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6284" y="4780985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646D83F9-686F-698E-31B0-F9E26A859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5003" y="2738034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D1320E68-0377-4A6F-E131-92A847B36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5003" y="3247485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0C1693F-3B6C-33E5-0678-3775B108F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5003" y="3756936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F7585957-17C3-9262-4C52-3F39D08B783A}"/>
                </a:ext>
              </a:extLst>
            </p:cNvPr>
            <p:cNvSpPr/>
            <p:nvPr/>
          </p:nvSpPr>
          <p:spPr>
            <a:xfrm>
              <a:off x="9606330" y="2148839"/>
              <a:ext cx="563105" cy="2035079"/>
            </a:xfrm>
            <a:prstGeom prst="round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E73E6238-95F6-EA27-FDD6-E39F95B76C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99998" y="2206660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75000"/>
                  <a:lumOff val="25000"/>
                </a:schemeClr>
              </a:fgClr>
              <a:bgClr>
                <a:srgbClr val="92D050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B12BAB4F-B5E9-32B0-AB42-9F3E35582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9144" y="5003782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79A3640-EC4C-3A7A-02A9-61557743D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9144" y="5218219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D4F82A9E-75C2-C9D3-7177-6E2334CB1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4428" y="4569633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22A563F-9F02-567F-8959-A26E1015E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4428" y="4784070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7CD0178-6F98-A5C8-52CB-4CA6A95DF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3358" y="5218219"/>
              <a:ext cx="182880" cy="18288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2000" dirty="0">
                <a:solidFill>
                  <a:schemeClr val="tx1"/>
                </a:solidFill>
                <a:sym typeface="Helvetica Light"/>
              </a:endParaRPr>
            </a:p>
          </p:txBody>
        </p:sp>
      </p:grpSp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6D3B169F-821C-1798-C537-5C598AA2728B}"/>
              </a:ext>
            </a:extLst>
          </p:cNvPr>
          <p:cNvSpPr/>
          <p:nvPr/>
        </p:nvSpPr>
        <p:spPr>
          <a:xfrm>
            <a:off x="2911720" y="2148839"/>
            <a:ext cx="6357067" cy="18222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New: jointly scaling </a:t>
            </a:r>
            <a:r>
              <a:rPr kumimoji="0" lang="en-US" sz="3200" b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load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and </a:t>
            </a:r>
            <a:r>
              <a:rPr kumimoji="0" lang="en-US" sz="3200" b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server needs</a:t>
            </a:r>
          </a:p>
        </p:txBody>
      </p:sp>
    </p:spTree>
    <p:extLst>
      <p:ext uri="{BB962C8B-B14F-4D97-AF65-F5344CB8AC3E}">
        <p14:creationId xmlns:p14="http://schemas.microsoft.com/office/powerpoint/2010/main" val="2847028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EFD1-5D7D-6441-89A4-8E5B50A6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slack capacity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B36FBB-13FF-454A-B1D4-A418F42F383A}"/>
              </a:ext>
            </a:extLst>
          </p:cNvPr>
          <p:cNvSpPr>
            <a:spLocks noChangeAspect="1"/>
          </p:cNvSpPr>
          <p:nvPr/>
        </p:nvSpPr>
        <p:spPr>
          <a:xfrm>
            <a:off x="7909416" y="2737450"/>
            <a:ext cx="365760" cy="3657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955ACB-2C03-DD48-847C-48CD6249A59B}"/>
              </a:ext>
            </a:extLst>
          </p:cNvPr>
          <p:cNvSpPr>
            <a:spLocks noChangeAspect="1"/>
          </p:cNvSpPr>
          <p:nvPr/>
        </p:nvSpPr>
        <p:spPr>
          <a:xfrm>
            <a:off x="7909416" y="3246901"/>
            <a:ext cx="365760" cy="3657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2BC554-8107-2442-9E18-75BF0997F6BA}"/>
              </a:ext>
            </a:extLst>
          </p:cNvPr>
          <p:cNvSpPr>
            <a:spLocks noChangeAspect="1"/>
          </p:cNvSpPr>
          <p:nvPr/>
        </p:nvSpPr>
        <p:spPr>
          <a:xfrm>
            <a:off x="7909416" y="3756352"/>
            <a:ext cx="365760" cy="3657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0AE8F9-3418-F148-933C-80B93350B41B}"/>
              </a:ext>
            </a:extLst>
          </p:cNvPr>
          <p:cNvSpPr>
            <a:spLocks noChangeAspect="1"/>
          </p:cNvSpPr>
          <p:nvPr/>
        </p:nvSpPr>
        <p:spPr>
          <a:xfrm>
            <a:off x="7909416" y="4265803"/>
            <a:ext cx="365760" cy="3657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C7CCCA-B6DD-B04D-A329-B8D4B6F05066}"/>
              </a:ext>
            </a:extLst>
          </p:cNvPr>
          <p:cNvSpPr>
            <a:spLocks noChangeAspect="1"/>
          </p:cNvSpPr>
          <p:nvPr/>
        </p:nvSpPr>
        <p:spPr>
          <a:xfrm>
            <a:off x="7909416" y="4775254"/>
            <a:ext cx="365760" cy="3657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ED21F4-D580-E048-82AE-42BB49541A92}"/>
              </a:ext>
            </a:extLst>
          </p:cNvPr>
          <p:cNvSpPr>
            <a:spLocks noChangeAspect="1"/>
          </p:cNvSpPr>
          <p:nvPr/>
        </p:nvSpPr>
        <p:spPr>
          <a:xfrm>
            <a:off x="7909416" y="5284705"/>
            <a:ext cx="365760" cy="3657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E06B77-793F-2442-9E79-0DD9023BC252}"/>
              </a:ext>
            </a:extLst>
          </p:cNvPr>
          <p:cNvSpPr>
            <a:spLocks noChangeAspect="1"/>
          </p:cNvSpPr>
          <p:nvPr/>
        </p:nvSpPr>
        <p:spPr>
          <a:xfrm>
            <a:off x="7909416" y="5794159"/>
            <a:ext cx="365760" cy="3657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7281C01-0B1C-CA43-B066-39D00FAE5E71}"/>
                  </a:ext>
                </a:extLst>
              </p:cNvPr>
              <p:cNvSpPr txBox="1"/>
              <p:nvPr/>
            </p:nvSpPr>
            <p:spPr>
              <a:xfrm>
                <a:off x="7504823" y="6142589"/>
                <a:ext cx="116493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𝑛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servers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7281C01-0B1C-CA43-B066-39D00FAE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823" y="6142589"/>
                <a:ext cx="1164935" cy="410369"/>
              </a:xfrm>
              <a:prstGeom prst="rect">
                <a:avLst/>
              </a:prstGeom>
              <a:blipFill>
                <a:blip r:embed="rId3"/>
                <a:stretch>
                  <a:fillRect l="-1075" t="-3030" r="-8602" b="-303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4B90E98E-E1A6-C04B-9F66-241917C6FAA9}"/>
              </a:ext>
            </a:extLst>
          </p:cNvPr>
          <p:cNvSpPr txBox="1"/>
          <p:nvPr/>
        </p:nvSpPr>
        <p:spPr>
          <a:xfrm>
            <a:off x="582962" y="4631563"/>
            <a:ext cx="108460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rgbClr val="000000"/>
                </a:solidFill>
                <a:sym typeface="Helvetica Light"/>
              </a:rPr>
              <a:t>K</a:t>
            </a:r>
            <a:r>
              <a:rPr lang="en-US" sz="2000" dirty="0">
                <a:solidFill>
                  <a:srgbClr val="000000"/>
                </a:solidFill>
                <a:sym typeface="Helvetica Light"/>
              </a:rPr>
              <a:t> jobs classes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087EB23A-245A-A448-A035-DF3066201F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15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E0F2770-99E9-3145-8D7D-6BDE56CA6AB1}"/>
                  </a:ext>
                </a:extLst>
              </p:cNvPr>
              <p:cNvSpPr txBox="1"/>
              <p:nvPr/>
            </p:nvSpPr>
            <p:spPr>
              <a:xfrm>
                <a:off x="2451634" y="6038579"/>
                <a:ext cx="263155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service time ~ </a:t>
                </a:r>
                <a:r>
                  <a:rPr lang="en-US" sz="2000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E0F2770-99E9-3145-8D7D-6BDE56CA6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34" y="6038579"/>
                <a:ext cx="2631554" cy="410369"/>
              </a:xfrm>
              <a:prstGeom prst="rect">
                <a:avLst/>
              </a:prstGeom>
              <a:blipFill>
                <a:blip r:embed="rId4"/>
                <a:stretch>
                  <a:fillRect l="-3349" t="-3030" r="-3349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/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server need: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412911-0C1E-9E49-A3C2-4606E23E2B30}"/>
              </a:ext>
            </a:extLst>
          </p:cNvPr>
          <p:cNvCxnSpPr>
            <a:cxnSpLocks/>
            <a:endCxn id="52" idx="4"/>
          </p:cNvCxnSpPr>
          <p:nvPr/>
        </p:nvCxnSpPr>
        <p:spPr>
          <a:xfrm flipH="1" flipV="1">
            <a:off x="3053378" y="5401001"/>
            <a:ext cx="83951" cy="33615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/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91440" rIns="91440" bIns="91440" numCol="1" spcCol="38100" rtlCol="0" anchor="t">
                <a:noAutofit/>
              </a:bodyPr>
              <a:lstStyle/>
              <a:p>
                <a:pPr marL="0" marR="0" indent="0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Class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:</a:t>
                </a:r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/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Poisson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blipFill>
                <a:blip r:embed="rId8"/>
                <a:stretch>
                  <a:fillRect t="-3448" b="-155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DCB9C0-98B9-0448-AE67-8C6FE9B79C32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1911903" y="5271146"/>
            <a:ext cx="137243" cy="26693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25F05D3-D396-494F-B1AA-B19BB106E1AE}"/>
                  </a:ext>
                </a:extLst>
              </p:cNvPr>
              <p:cNvSpPr txBox="1"/>
              <p:nvPr/>
            </p:nvSpPr>
            <p:spPr>
              <a:xfrm>
                <a:off x="4183294" y="1669413"/>
                <a:ext cx="2464414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C00000"/>
                    </a:solidFill>
                    <a:sym typeface="Helvetica Light"/>
                  </a:rPr>
                  <a:t>s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erver-need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×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time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(“CPU-hours”)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25F05D3-D396-494F-B1AA-B19BB106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294" y="1669413"/>
                <a:ext cx="2464414" cy="718145"/>
              </a:xfrm>
              <a:prstGeom prst="rect">
                <a:avLst/>
              </a:prstGeom>
              <a:blipFill>
                <a:blip r:embed="rId9"/>
                <a:stretch>
                  <a:fillRect l="-513" t="-1724" r="-513" b="-120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2DA45193-1775-AC4F-AA4F-6B9E6BA74567}"/>
              </a:ext>
            </a:extLst>
          </p:cNvPr>
          <p:cNvSpPr>
            <a:spLocks noChangeAspect="1"/>
          </p:cNvSpPr>
          <p:nvPr/>
        </p:nvSpPr>
        <p:spPr>
          <a:xfrm>
            <a:off x="7904411" y="2206076"/>
            <a:ext cx="365760" cy="3657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/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91440" tIns="91440" rIns="182880" bIns="91440" numCol="1" spcCol="38100" rtlCol="0" anchor="t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D7809B-4F55-2145-B6CD-249D7416D86E}"/>
              </a:ext>
            </a:extLst>
          </p:cNvPr>
          <p:cNvGrpSpPr/>
          <p:nvPr/>
        </p:nvGrpSpPr>
        <p:grpSpPr>
          <a:xfrm>
            <a:off x="3767411" y="2388956"/>
            <a:ext cx="4142005" cy="3588083"/>
            <a:chOff x="3767411" y="2388956"/>
            <a:chExt cx="4142005" cy="358808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F2391-AF9B-7649-A3FD-64D5A060F3C7}"/>
                </a:ext>
              </a:extLst>
            </p:cNvPr>
            <p:cNvCxnSpPr>
              <a:cxnSpLocks/>
              <a:stCxn id="57" idx="6"/>
              <a:endCxn id="36" idx="2"/>
            </p:cNvCxnSpPr>
            <p:nvPr/>
          </p:nvCxnSpPr>
          <p:spPr>
            <a:xfrm>
              <a:off x="4273069" y="4973751"/>
              <a:ext cx="3636347" cy="49383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14A515-8780-2241-A69D-7106B522289D}"/>
                </a:ext>
              </a:extLst>
            </p:cNvPr>
            <p:cNvCxnSpPr>
              <a:cxnSpLocks/>
              <a:stCxn id="57" idx="6"/>
              <a:endCxn id="35" idx="2"/>
            </p:cNvCxnSpPr>
            <p:nvPr/>
          </p:nvCxnSpPr>
          <p:spPr>
            <a:xfrm flipV="1">
              <a:off x="4273069" y="4958134"/>
              <a:ext cx="3636347" cy="156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F78C99-0060-3242-A375-6A2352CF6515}"/>
                </a:ext>
              </a:extLst>
            </p:cNvPr>
            <p:cNvCxnSpPr>
              <a:cxnSpLocks/>
              <a:stCxn id="57" idx="6"/>
              <a:endCxn id="34" idx="2"/>
            </p:cNvCxnSpPr>
            <p:nvPr/>
          </p:nvCxnSpPr>
          <p:spPr>
            <a:xfrm flipV="1">
              <a:off x="4273069" y="4448683"/>
              <a:ext cx="3636347" cy="52506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CD80075-9476-B745-9F26-A0C4DA74A6B6}"/>
                </a:ext>
              </a:extLst>
            </p:cNvPr>
            <p:cNvCxnSpPr>
              <a:cxnSpLocks/>
              <a:stCxn id="57" idx="6"/>
              <a:endCxn id="33" idx="2"/>
            </p:cNvCxnSpPr>
            <p:nvPr/>
          </p:nvCxnSpPr>
          <p:spPr>
            <a:xfrm flipV="1">
              <a:off x="4273069" y="3939232"/>
              <a:ext cx="3636347" cy="103451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D97C1A-ADCE-DC48-9DD4-ABC2AD642F8A}"/>
                </a:ext>
              </a:extLst>
            </p:cNvPr>
            <p:cNvCxnSpPr>
              <a:cxnSpLocks/>
              <a:stCxn id="57" idx="6"/>
              <a:endCxn id="29" idx="2"/>
            </p:cNvCxnSpPr>
            <p:nvPr/>
          </p:nvCxnSpPr>
          <p:spPr>
            <a:xfrm flipV="1">
              <a:off x="4273069" y="3429781"/>
              <a:ext cx="3636347" cy="15439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FA32313-39BF-7849-86AD-EF11C193F13D}"/>
                </a:ext>
              </a:extLst>
            </p:cNvPr>
            <p:cNvCxnSpPr>
              <a:cxnSpLocks/>
              <a:stCxn id="57" idx="6"/>
              <a:endCxn id="28" idx="2"/>
            </p:cNvCxnSpPr>
            <p:nvPr/>
          </p:nvCxnSpPr>
          <p:spPr>
            <a:xfrm flipV="1">
              <a:off x="4273069" y="2920330"/>
              <a:ext cx="3636347" cy="205342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581581-92C8-514D-B994-5ADB828E3860}"/>
                </a:ext>
              </a:extLst>
            </p:cNvPr>
            <p:cNvCxnSpPr>
              <a:cxnSpLocks/>
              <a:stCxn id="57" idx="6"/>
              <a:endCxn id="37" idx="2"/>
            </p:cNvCxnSpPr>
            <p:nvPr/>
          </p:nvCxnSpPr>
          <p:spPr>
            <a:xfrm>
              <a:off x="4273069" y="4973751"/>
              <a:ext cx="3636347" cy="10032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82CF19-86CE-0C41-B07C-C62895E46976}"/>
                </a:ext>
              </a:extLst>
            </p:cNvPr>
            <p:cNvCxnSpPr>
              <a:cxnSpLocks/>
              <a:stCxn id="57" idx="6"/>
              <a:endCxn id="59" idx="2"/>
            </p:cNvCxnSpPr>
            <p:nvPr/>
          </p:nvCxnSpPr>
          <p:spPr>
            <a:xfrm flipV="1">
              <a:off x="4273069" y="2388956"/>
              <a:ext cx="3631342" cy="2584795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E1EEB0B-F9E3-CB48-A799-25062EE8C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411" y="4720922"/>
              <a:ext cx="505658" cy="5056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F51A009-A589-8C47-AB04-3E2FE404855B}"/>
              </a:ext>
            </a:extLst>
          </p:cNvPr>
          <p:cNvSpPr txBox="1"/>
          <p:nvPr/>
        </p:nvSpPr>
        <p:spPr>
          <a:xfrm>
            <a:off x="4285556" y="1782242"/>
            <a:ext cx="27555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(single-server jobs)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5CF058-A455-634F-B29F-4FA859275AB1}"/>
              </a:ext>
            </a:extLst>
          </p:cNvPr>
          <p:cNvGrpSpPr/>
          <p:nvPr/>
        </p:nvGrpSpPr>
        <p:grpSpPr>
          <a:xfrm>
            <a:off x="1900480" y="4484018"/>
            <a:ext cx="2372589" cy="1010699"/>
            <a:chOff x="1900480" y="4484018"/>
            <a:chExt cx="2372589" cy="101069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377467E-15C0-EB47-8E6D-9E5875F6C250}"/>
                </a:ext>
              </a:extLst>
            </p:cNvPr>
            <p:cNvGrpSpPr/>
            <p:nvPr/>
          </p:nvGrpSpPr>
          <p:grpSpPr>
            <a:xfrm>
              <a:off x="1900480" y="4484018"/>
              <a:ext cx="2372589" cy="1010699"/>
              <a:chOff x="2280995" y="1900888"/>
              <a:chExt cx="2372589" cy="101069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710A66D-37D0-7F4D-8133-2CA6B08A5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1912097"/>
                <a:ext cx="137593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8980C7-3134-F042-8A57-056070DCF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2903553"/>
                <a:ext cx="137369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A289EEF-14D0-204C-914D-535ABD2516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986" y="1902095"/>
                <a:ext cx="0" cy="10058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56A27AA-5EE5-244A-A7B0-CD3677AF43F8}"/>
                  </a:ext>
                </a:extLst>
              </p:cNvPr>
              <p:cNvGrpSpPr/>
              <p:nvPr/>
            </p:nvGrpSpPr>
            <p:grpSpPr>
              <a:xfrm>
                <a:off x="4373825" y="1991858"/>
                <a:ext cx="182880" cy="826193"/>
                <a:chOff x="2887354" y="2717073"/>
                <a:chExt cx="182880" cy="826193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10D134-49FC-8A4E-B9F2-18EBBCDF46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931511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8A0D928-E76F-0D4F-AB17-205C52A1BD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717073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3550767-49B8-7840-941A-E4EEB235A8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145949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94B0A95-D51C-5741-8167-C22D5E44CD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360386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C076D9B-A00F-1043-BB3F-CC1AFD89E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8911" y="1900888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0441553-CE6E-3B44-A2C9-AA1824ABEC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8302" y="2634505"/>
                <a:ext cx="182880" cy="182880"/>
              </a:xfrm>
              <a:prstGeom prst="ellipse">
                <a:avLst/>
              </a:prstGeom>
              <a:pattFill prst="openDmnd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1">
                    <a:lumMod val="40000"/>
                    <a:lumOff val="6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BAD17D5-B306-8D49-9D54-B308ABC11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43311" y="1905422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884A33D-6E25-EB4D-BC46-C91576791F57}"/>
                  </a:ext>
                </a:extLst>
              </p:cNvPr>
              <p:cNvGrpSpPr/>
              <p:nvPr/>
            </p:nvGrpSpPr>
            <p:grpSpPr>
              <a:xfrm>
                <a:off x="3674072" y="2420068"/>
                <a:ext cx="182880" cy="397317"/>
                <a:chOff x="2887354" y="3145949"/>
                <a:chExt cx="182880" cy="397317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CDDA33D-3635-D54F-BE87-0A2D218A4A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145949"/>
                  <a:ext cx="182880" cy="182880"/>
                </a:xfrm>
                <a:prstGeom prst="ellipse">
                  <a:avLst/>
                </a:prstGeom>
                <a:pattFill prst="pct5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accent4">
                      <a:lumMod val="60000"/>
                      <a:lumOff val="40000"/>
                    </a:schemeClr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A8AD86D-7645-7246-8F4D-FEBA755510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360386"/>
                  <a:ext cx="182880" cy="182880"/>
                </a:xfrm>
                <a:prstGeom prst="ellipse">
                  <a:avLst/>
                </a:prstGeom>
                <a:pattFill prst="pct5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accent4">
                      <a:lumMod val="60000"/>
                      <a:lumOff val="40000"/>
                    </a:schemeClr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36273B6-4530-1748-AE76-69FA976E9D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4061" y="1905747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6F3C15-83E1-744A-9F2A-9DA4EB9851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60741" y="2671567"/>
                <a:ext cx="146304" cy="146304"/>
              </a:xfrm>
              <a:prstGeom prst="ellipse">
                <a:avLst/>
              </a:prstGeom>
              <a:pattFill prst="lt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3" name="Right Arrow 52">
                <a:extLst>
                  <a:ext uri="{FF2B5EF4-FFF2-40B4-BE49-F238E27FC236}">
                    <a16:creationId xmlns:a16="http://schemas.microsoft.com/office/drawing/2014/main" id="{FAA86505-637C-4E44-8545-5EE14E2BBC22}"/>
                  </a:ext>
                </a:extLst>
              </p:cNvPr>
              <p:cNvSpPr/>
              <p:nvPr/>
            </p:nvSpPr>
            <p:spPr>
              <a:xfrm>
                <a:off x="2280995" y="2061862"/>
                <a:ext cx="698269" cy="623054"/>
              </a:xfrm>
              <a:prstGeom prst="rightArrow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49D95A-443C-554B-9A8B-62E68967B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91508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49915B-3B02-9348-8306-60C75A5C1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74528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6D8B2F9-3A05-4B42-9204-BBCE99699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508489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8CDAC98-93B7-C64D-A564-F83E604049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57547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00AFF0-0B88-1746-A173-9BC31B73AF53}"/>
                  </a:ext>
                </a:extLst>
              </p:cNvPr>
              <p:cNvSpPr txBox="1"/>
              <p:nvPr/>
            </p:nvSpPr>
            <p:spPr>
              <a:xfrm>
                <a:off x="8695405" y="2420376"/>
                <a:ext cx="333069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𝑛</m:t>
                    </m:r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𝜌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: # servers (avg)</a:t>
                </a:r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workin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g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       on class 1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00AFF0-0B88-1746-A173-9BC31B73A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405" y="2420376"/>
                <a:ext cx="3330692" cy="718145"/>
              </a:xfrm>
              <a:prstGeom prst="rect">
                <a:avLst/>
              </a:prstGeom>
              <a:blipFill>
                <a:blip r:embed="rId11"/>
                <a:stretch>
                  <a:fillRect l="-379" t="-1724" r="-4167" b="-120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0F69CE-5FAD-EF43-80F5-A68AF879A407}"/>
                  </a:ext>
                </a:extLst>
              </p:cNvPr>
              <p:cNvSpPr txBox="1"/>
              <p:nvPr/>
            </p:nvSpPr>
            <p:spPr>
              <a:xfrm>
                <a:off x="827747" y="1414414"/>
                <a:ext cx="3364319" cy="1141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𝜌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≜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Light"/>
                                </a:rPr>
                                <m:t> 1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0F69CE-5FAD-EF43-80F5-A68AF879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47" y="1414414"/>
                <a:ext cx="3364319" cy="1141082"/>
              </a:xfrm>
              <a:prstGeom prst="rect">
                <a:avLst/>
              </a:prstGeom>
              <a:blipFill>
                <a:blip r:embed="rId12"/>
                <a:stretch>
                  <a:fillRect l="-15789" t="-100000" b="-1560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66CE9-5AC5-F24A-BB52-E7C5C4822B09}"/>
                  </a:ext>
                </a:extLst>
              </p:cNvPr>
              <p:cNvSpPr txBox="1"/>
              <p:nvPr/>
            </p:nvSpPr>
            <p:spPr>
              <a:xfrm>
                <a:off x="3743661" y="1587009"/>
                <a:ext cx="418919" cy="410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66CE9-5AC5-F24A-BB52-E7C5C4822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661" y="1587009"/>
                <a:ext cx="418919" cy="410369"/>
              </a:xfrm>
              <a:prstGeom prst="rect">
                <a:avLst/>
              </a:prstGeom>
              <a:blipFill>
                <a:blip r:embed="rId13"/>
                <a:stretch>
                  <a:fillRect l="-17647" b="-588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ight Brace 86">
            <a:extLst>
              <a:ext uri="{FF2B5EF4-FFF2-40B4-BE49-F238E27FC236}">
                <a16:creationId xmlns:a16="http://schemas.microsoft.com/office/drawing/2014/main" id="{5FA6CD99-71C0-3A4B-8F58-859C9C239CC0}"/>
              </a:ext>
            </a:extLst>
          </p:cNvPr>
          <p:cNvSpPr/>
          <p:nvPr/>
        </p:nvSpPr>
        <p:spPr>
          <a:xfrm>
            <a:off x="8411764" y="2206076"/>
            <a:ext cx="241016" cy="897134"/>
          </a:xfrm>
          <a:prstGeom prst="rightBrace">
            <a:avLst>
              <a:gd name="adj1" fmla="val 37200"/>
              <a:gd name="adj2" fmla="val 50000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5ACF2FC7-5C82-EA43-A5DC-BA3AC6672FC6}"/>
              </a:ext>
            </a:extLst>
          </p:cNvPr>
          <p:cNvSpPr/>
          <p:nvPr/>
        </p:nvSpPr>
        <p:spPr>
          <a:xfrm>
            <a:off x="8415378" y="3243371"/>
            <a:ext cx="241016" cy="1388191"/>
          </a:xfrm>
          <a:prstGeom prst="rightBrace">
            <a:avLst>
              <a:gd name="adj1" fmla="val 37200"/>
              <a:gd name="adj2" fmla="val 50000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E512BA-D0AF-7E4F-A640-53E335D678B6}"/>
              </a:ext>
            </a:extLst>
          </p:cNvPr>
          <p:cNvSpPr txBox="1"/>
          <p:nvPr/>
        </p:nvSpPr>
        <p:spPr>
          <a:xfrm>
            <a:off x="8346011" y="4679677"/>
            <a:ext cx="35907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Helvetica Light"/>
              </a:rPr>
              <a:t>…</a:t>
            </a:r>
          </a:p>
        </p:txBody>
      </p:sp>
      <p:sp>
        <p:nvSpPr>
          <p:cNvPr id="92" name="Right Brace 91">
            <a:extLst>
              <a:ext uri="{FF2B5EF4-FFF2-40B4-BE49-F238E27FC236}">
                <a16:creationId xmlns:a16="http://schemas.microsoft.com/office/drawing/2014/main" id="{E6E53B84-6F66-2041-8ECB-B043FBEE9A00}"/>
              </a:ext>
            </a:extLst>
          </p:cNvPr>
          <p:cNvSpPr/>
          <p:nvPr/>
        </p:nvSpPr>
        <p:spPr>
          <a:xfrm>
            <a:off x="8411764" y="5284706"/>
            <a:ext cx="241016" cy="875214"/>
          </a:xfrm>
          <a:prstGeom prst="rightBrace">
            <a:avLst>
              <a:gd name="adj1" fmla="val 37200"/>
              <a:gd name="adj2" fmla="val 50000"/>
            </a:avLst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3230B27-11C0-0F4C-B731-77C8C9B02000}"/>
                  </a:ext>
                </a:extLst>
              </p:cNvPr>
              <p:cNvSpPr txBox="1"/>
              <p:nvPr/>
            </p:nvSpPr>
            <p:spPr>
              <a:xfrm>
                <a:off x="8695405" y="3704503"/>
                <a:ext cx="333069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𝑛</m:t>
                    </m:r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𝜌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: # servers (avg)</a:t>
                </a:r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workin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g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       on class 2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3230B27-11C0-0F4C-B731-77C8C9B02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405" y="3704503"/>
                <a:ext cx="3330692" cy="718145"/>
              </a:xfrm>
              <a:prstGeom prst="rect">
                <a:avLst/>
              </a:prstGeom>
              <a:blipFill>
                <a:blip r:embed="rId14"/>
                <a:stretch>
                  <a:fillRect l="-379" t="-1724" r="-4545" b="-137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2616DE7-3F7B-324E-A1DE-619BB9A35F74}"/>
                  </a:ext>
                </a:extLst>
              </p:cNvPr>
              <p:cNvSpPr txBox="1"/>
              <p:nvPr/>
            </p:nvSpPr>
            <p:spPr>
              <a:xfrm>
                <a:off x="8695405" y="5528703"/>
                <a:ext cx="333069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𝛿</m:t>
                    </m:r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</m:t>
                    </m:r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𝑛</m:t>
                    </m:r>
                    <m:d>
                      <m:d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1−</m:t>
                        </m:r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𝜌</m:t>
                        </m:r>
                      </m:e>
                    </m:d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rPr>
                  <a:t>:</a:t>
                </a:r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sym typeface="Helvetica Light"/>
                  </a:rPr>
                  <a:t> slack capacity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2616DE7-3F7B-324E-A1DE-619BB9A35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405" y="5528703"/>
                <a:ext cx="3330692" cy="410369"/>
              </a:xfrm>
              <a:prstGeom prst="rect">
                <a:avLst/>
              </a:prstGeom>
              <a:blipFill>
                <a:blip r:embed="rId15"/>
                <a:stretch>
                  <a:fillRect l="-1136" t="-3030" r="-2273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42FF6B8E-6530-BD45-94B1-44C1BAD48D0F}"/>
              </a:ext>
            </a:extLst>
          </p:cNvPr>
          <p:cNvSpPr/>
          <p:nvPr/>
        </p:nvSpPr>
        <p:spPr>
          <a:xfrm>
            <a:off x="3676981" y="1600707"/>
            <a:ext cx="466982" cy="856455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8463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1"/>
      <p:bldP spid="17" grpId="0"/>
      <p:bldP spid="17" grpId="1"/>
      <p:bldP spid="4" grpId="0"/>
      <p:bldP spid="6" grpId="0"/>
      <p:bldP spid="18" grpId="0" animBg="1"/>
      <p:bldP spid="87" grpId="0" animBg="1"/>
      <p:bldP spid="90" grpId="0" animBg="1"/>
      <p:bldP spid="91" grpId="0"/>
      <p:bldP spid="92" grpId="0" animBg="1"/>
      <p:bldP spid="96" grpId="0"/>
      <p:bldP spid="99" grpId="0"/>
      <p:bldP spid="101" grpId="0" animBg="1"/>
      <p:bldP spid="10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353519C3-7481-E41B-4C12-4E135E146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62" y="1188719"/>
            <a:ext cx="3836638" cy="28795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67C353-8A16-C44A-B058-528DCC350CDE}"/>
              </a:ext>
            </a:extLst>
          </p:cNvPr>
          <p:cNvSpPr/>
          <p:nvPr/>
        </p:nvSpPr>
        <p:spPr>
          <a:xfrm>
            <a:off x="3479154" y="2573551"/>
            <a:ext cx="3656588" cy="2437976"/>
          </a:xfrm>
          <a:custGeom>
            <a:avLst/>
            <a:gdLst>
              <a:gd name="connsiteX0" fmla="*/ 0 w 3656588"/>
              <a:gd name="connsiteY0" fmla="*/ 0 h 2437976"/>
              <a:gd name="connsiteX1" fmla="*/ 3656588 w 3656588"/>
              <a:gd name="connsiteY1" fmla="*/ 0 h 2437976"/>
              <a:gd name="connsiteX2" fmla="*/ 3656588 w 3656588"/>
              <a:gd name="connsiteY2" fmla="*/ 2437976 h 2437976"/>
              <a:gd name="connsiteX3" fmla="*/ 0 w 3656588"/>
              <a:gd name="connsiteY3" fmla="*/ 2437976 h 2437976"/>
              <a:gd name="connsiteX4" fmla="*/ 0 w 3656588"/>
              <a:gd name="connsiteY4" fmla="*/ 0 h 2437976"/>
              <a:gd name="connsiteX0" fmla="*/ 0 w 3656588"/>
              <a:gd name="connsiteY0" fmla="*/ 0 h 2437976"/>
              <a:gd name="connsiteX1" fmla="*/ 3656588 w 3656588"/>
              <a:gd name="connsiteY1" fmla="*/ 0 h 2437976"/>
              <a:gd name="connsiteX2" fmla="*/ 0 w 3656588"/>
              <a:gd name="connsiteY2" fmla="*/ 2437976 h 2437976"/>
              <a:gd name="connsiteX3" fmla="*/ 0 w 3656588"/>
              <a:gd name="connsiteY3" fmla="*/ 0 h 243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588" h="2437976">
                <a:moveTo>
                  <a:pt x="0" y="0"/>
                </a:moveTo>
                <a:lnTo>
                  <a:pt x="3656588" y="0"/>
                </a:lnTo>
                <a:lnTo>
                  <a:pt x="0" y="2437976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>
                <a:lumMod val="95000"/>
              </a:schemeClr>
            </a:bgClr>
          </a:pattFill>
          <a:ln w="25400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43BEA3-0838-844E-B344-B041A4DCAAF5}"/>
              </a:ext>
            </a:extLst>
          </p:cNvPr>
          <p:cNvSpPr/>
          <p:nvPr/>
        </p:nvSpPr>
        <p:spPr>
          <a:xfrm>
            <a:off x="3479153" y="2567864"/>
            <a:ext cx="3656588" cy="2437976"/>
          </a:xfrm>
          <a:custGeom>
            <a:avLst/>
            <a:gdLst>
              <a:gd name="connsiteX0" fmla="*/ 0 w 3656588"/>
              <a:gd name="connsiteY0" fmla="*/ 0 h 2437976"/>
              <a:gd name="connsiteX1" fmla="*/ 3656588 w 3656588"/>
              <a:gd name="connsiteY1" fmla="*/ 0 h 2437976"/>
              <a:gd name="connsiteX2" fmla="*/ 3656588 w 3656588"/>
              <a:gd name="connsiteY2" fmla="*/ 2437976 h 2437976"/>
              <a:gd name="connsiteX3" fmla="*/ 0 w 3656588"/>
              <a:gd name="connsiteY3" fmla="*/ 2437976 h 2437976"/>
              <a:gd name="connsiteX4" fmla="*/ 0 w 3656588"/>
              <a:gd name="connsiteY4" fmla="*/ 0 h 2437976"/>
              <a:gd name="connsiteX0" fmla="*/ 0 w 3656588"/>
              <a:gd name="connsiteY0" fmla="*/ 2437976 h 2437976"/>
              <a:gd name="connsiteX1" fmla="*/ 3656588 w 3656588"/>
              <a:gd name="connsiteY1" fmla="*/ 0 h 2437976"/>
              <a:gd name="connsiteX2" fmla="*/ 3656588 w 3656588"/>
              <a:gd name="connsiteY2" fmla="*/ 2437976 h 2437976"/>
              <a:gd name="connsiteX3" fmla="*/ 0 w 3656588"/>
              <a:gd name="connsiteY3" fmla="*/ 2437976 h 243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588" h="2437976">
                <a:moveTo>
                  <a:pt x="0" y="2437976"/>
                </a:moveTo>
                <a:lnTo>
                  <a:pt x="3656588" y="0"/>
                </a:lnTo>
                <a:lnTo>
                  <a:pt x="3656588" y="2437976"/>
                </a:lnTo>
                <a:lnTo>
                  <a:pt x="0" y="2437976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BC236-97FB-FF4A-8874-4431E41E61DC}"/>
                  </a:ext>
                </a:extLst>
              </p:cNvPr>
              <p:cNvSpPr txBox="1"/>
              <p:nvPr/>
            </p:nvSpPr>
            <p:spPr>
              <a:xfrm>
                <a:off x="4360847" y="5146053"/>
                <a:ext cx="3131644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l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oad scaling with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𝑛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BC236-97FB-FF4A-8874-4431E41E6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847" y="5146053"/>
                <a:ext cx="3131644" cy="471924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237081-22E5-174B-862D-06FCE3F8B4E6}"/>
              </a:ext>
            </a:extLst>
          </p:cNvPr>
          <p:cNvCxnSpPr>
            <a:cxnSpLocks/>
          </p:cNvCxnSpPr>
          <p:nvPr/>
        </p:nvCxnSpPr>
        <p:spPr>
          <a:xfrm flipV="1">
            <a:off x="3479154" y="1692072"/>
            <a:ext cx="0" cy="3319455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266AC68-77A6-9D4F-86DB-47191DE484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16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35EAB1-BD03-F04B-82E2-D076CCD7A788}"/>
                  </a:ext>
                </a:extLst>
              </p:cNvPr>
              <p:cNvSpPr txBox="1"/>
              <p:nvPr/>
            </p:nvSpPr>
            <p:spPr>
              <a:xfrm>
                <a:off x="1300863" y="3602996"/>
                <a:ext cx="198723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s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erver-needs scaling with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𝑛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35EAB1-BD03-F04B-82E2-D076CCD7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3" y="3602996"/>
                <a:ext cx="1987231" cy="841256"/>
              </a:xfrm>
              <a:prstGeom prst="rect">
                <a:avLst/>
              </a:prstGeom>
              <a:blipFill>
                <a:blip r:embed="rId5"/>
                <a:stretch>
                  <a:fillRect l="-6369" t="-4478" r="-8917"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9E0528A-18BB-5646-A1A2-D211E5C36967}"/>
              </a:ext>
            </a:extLst>
          </p:cNvPr>
          <p:cNvGrpSpPr/>
          <p:nvPr/>
        </p:nvGrpSpPr>
        <p:grpSpPr>
          <a:xfrm>
            <a:off x="2203039" y="2719451"/>
            <a:ext cx="487741" cy="826193"/>
            <a:chOff x="1596296" y="1677490"/>
            <a:chExt cx="487741" cy="82619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3D677B-2F8B-3B40-BBB4-3BE646FB50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296" y="1891928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CE857C-9097-8A41-9BF2-0CE370CB7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296" y="1677490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B1B4B1-E996-B742-9D46-59B59E6E3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296" y="2106366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9D1D20-1CEB-074A-BCD4-1F314A839A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296" y="2320803"/>
              <a:ext cx="182880" cy="18288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BE8D224F-76C2-A04B-8626-670D41FB7933}"/>
                </a:ext>
              </a:extLst>
            </p:cNvPr>
            <p:cNvSpPr/>
            <p:nvPr/>
          </p:nvSpPr>
          <p:spPr>
            <a:xfrm>
              <a:off x="1843021" y="1680722"/>
              <a:ext cx="241016" cy="822961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0FF6948-3D01-2646-932C-BF7BB8C1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(simplified)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500405-FFA6-CA41-A299-2936F54EE1E9}"/>
                  </a:ext>
                </a:extLst>
              </p:cNvPr>
              <p:cNvSpPr txBox="1"/>
              <p:nvPr/>
            </p:nvSpPr>
            <p:spPr>
              <a:xfrm>
                <a:off x="7608375" y="5197349"/>
                <a:ext cx="225508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slack capacity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𝛿</m:t>
                    </m:r>
                    <m:r>
                      <a: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sup>
                    </m:sSup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500405-FFA6-CA41-A299-2936F54EE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375" y="5197349"/>
                <a:ext cx="2255080" cy="841256"/>
              </a:xfrm>
              <a:prstGeom prst="rect">
                <a:avLst/>
              </a:prstGeom>
              <a:blipFill>
                <a:blip r:embed="rId6"/>
                <a:stretch>
                  <a:fillRect l="-2247" t="-4478" r="-168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83BDFD-F9EE-2E40-A965-F0F99E076D31}"/>
                  </a:ext>
                </a:extLst>
              </p:cNvPr>
              <p:cNvSpPr txBox="1"/>
              <p:nvPr/>
            </p:nvSpPr>
            <p:spPr>
              <a:xfrm>
                <a:off x="8526299" y="4733338"/>
                <a:ext cx="42768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𝛼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83BDFD-F9EE-2E40-A965-F0F99E076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299" y="4733338"/>
                <a:ext cx="427681" cy="533479"/>
              </a:xfrm>
              <a:prstGeom prst="rect">
                <a:avLst/>
              </a:prstGeom>
              <a:blipFill>
                <a:blip r:embed="rId7"/>
                <a:stretch>
                  <a:fillRect l="-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362BCE-A3E2-7A44-BB1D-FF87A945366B}"/>
                  </a:ext>
                </a:extLst>
              </p:cNvPr>
              <p:cNvSpPr/>
              <p:nvPr/>
            </p:nvSpPr>
            <p:spPr>
              <a:xfrm>
                <a:off x="548640" y="1491425"/>
                <a:ext cx="2739454" cy="905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max server 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362BCE-A3E2-7A44-BB1D-FF87A9453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1491425"/>
                <a:ext cx="2739454" cy="905441"/>
              </a:xfrm>
              <a:prstGeom prst="rect">
                <a:avLst/>
              </a:prstGeom>
              <a:blipFill>
                <a:blip r:embed="rId8"/>
                <a:stretch>
                  <a:fillRect t="-555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65A07D-108F-744D-AF7D-0D9B9229B285}"/>
                  </a:ext>
                </a:extLst>
              </p:cNvPr>
              <p:cNvSpPr txBox="1"/>
              <p:nvPr/>
            </p:nvSpPr>
            <p:spPr>
              <a:xfrm>
                <a:off x="3622334" y="1373700"/>
                <a:ext cx="40075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𝛾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65A07D-108F-744D-AF7D-0D9B9229B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34" y="1373700"/>
                <a:ext cx="400751" cy="533479"/>
              </a:xfrm>
              <a:prstGeom prst="rect">
                <a:avLst/>
              </a:prstGeom>
              <a:blipFill>
                <a:blip r:embed="rId9"/>
                <a:stretch>
                  <a:fillRect l="-15625" b="-46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1FADC7C-3B15-3B4E-9315-2F0B71994CC5}"/>
              </a:ext>
            </a:extLst>
          </p:cNvPr>
          <p:cNvGrpSpPr/>
          <p:nvPr/>
        </p:nvGrpSpPr>
        <p:grpSpPr>
          <a:xfrm>
            <a:off x="3117107" y="2385409"/>
            <a:ext cx="408304" cy="410369"/>
            <a:chOff x="8488561" y="4722696"/>
            <a:chExt cx="408304" cy="4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52E2ED9-A583-4B4F-861A-E548B01B6975}"/>
                    </a:ext>
                  </a:extLst>
                </p:cNvPr>
                <p:cNvSpPr txBox="1"/>
                <p:nvPr/>
              </p:nvSpPr>
              <p:spPr>
                <a:xfrm>
                  <a:off x="8488561" y="4722696"/>
                  <a:ext cx="31579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4C1D6CD-55C7-6B47-901A-727B701C0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561" y="4722696"/>
                  <a:ext cx="315791" cy="410369"/>
                </a:xfrm>
                <a:prstGeom prst="rect">
                  <a:avLst/>
                </a:prstGeom>
                <a:blipFill>
                  <a:blip r:embed="rId13"/>
                  <a:stretch>
                    <a:fillRect l="-1153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4349945-7BDD-754C-8124-3AA9E32F992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842001" y="4855974"/>
              <a:ext cx="0" cy="10972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C286AC-563E-7C47-9CCB-EB2DFF351B10}"/>
                  </a:ext>
                </a:extLst>
              </p:cNvPr>
              <p:cNvSpPr txBox="1"/>
              <p:nvPr/>
            </p:nvSpPr>
            <p:spPr>
              <a:xfrm>
                <a:off x="3478864" y="2795151"/>
                <a:ext cx="198723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sym typeface="Helvetica Light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very heavy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C286AC-563E-7C47-9CCB-EB2DFF351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864" y="2795151"/>
                <a:ext cx="1987231" cy="841256"/>
              </a:xfrm>
              <a:prstGeom prst="rect">
                <a:avLst/>
              </a:prstGeom>
              <a:blipFill>
                <a:blip r:embed="rId14"/>
                <a:stretch>
                  <a:fillRect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01FB36-9A3F-744F-810E-D5CDEDC73666}"/>
              </a:ext>
            </a:extLst>
          </p:cNvPr>
          <p:cNvCxnSpPr>
            <a:cxnSpLocks/>
          </p:cNvCxnSpPr>
          <p:nvPr/>
        </p:nvCxnSpPr>
        <p:spPr>
          <a:xfrm>
            <a:off x="3479154" y="5011699"/>
            <a:ext cx="4895031" cy="0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939759-176F-934D-98E3-EC93AF04556B}"/>
              </a:ext>
            </a:extLst>
          </p:cNvPr>
          <p:cNvGrpSpPr/>
          <p:nvPr/>
        </p:nvGrpSpPr>
        <p:grpSpPr>
          <a:xfrm>
            <a:off x="5001655" y="4950976"/>
            <a:ext cx="600484" cy="499420"/>
            <a:chOff x="8545593" y="4870313"/>
            <a:chExt cx="600484" cy="49942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D85DCFF-0E60-5C49-9B40-FAFCF2226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0755" y="4870313"/>
              <a:ext cx="0" cy="10972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532C4BC-17D0-DF46-99C0-7EBD2ABE20FB}"/>
                    </a:ext>
                  </a:extLst>
                </p:cNvPr>
                <p:cNvSpPr txBox="1"/>
                <p:nvPr/>
              </p:nvSpPr>
              <p:spPr>
                <a:xfrm>
                  <a:off x="8545593" y="4959364"/>
                  <a:ext cx="600484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kumimoji="0" lang="en-US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FD06442-AF97-2746-ADB7-C67ABAFD4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593" y="4959364"/>
                  <a:ext cx="600484" cy="410369"/>
                </a:xfrm>
                <a:prstGeom prst="rect">
                  <a:avLst/>
                </a:prstGeom>
                <a:blipFill>
                  <a:blip r:embed="rId15"/>
                  <a:stretch>
                    <a:fillRect l="-43750" t="-108824" r="-10417" b="-1676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122DE7-96CB-9246-8284-58F7832A5395}"/>
                  </a:ext>
                </a:extLst>
              </p:cNvPr>
              <p:cNvSpPr txBox="1"/>
              <p:nvPr/>
            </p:nvSpPr>
            <p:spPr>
              <a:xfrm>
                <a:off x="3323878" y="5024325"/>
                <a:ext cx="31579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122DE7-96CB-9246-8284-58F7832A5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78" y="5024325"/>
                <a:ext cx="315792" cy="410369"/>
              </a:xfrm>
              <a:prstGeom prst="rect">
                <a:avLst/>
              </a:prstGeom>
              <a:blipFill>
                <a:blip r:embed="rId16"/>
                <a:stretch>
                  <a:fillRect l="-76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2D76D3C-8F32-F74E-8DEC-CDF5AAE70BA1}"/>
              </a:ext>
            </a:extLst>
          </p:cNvPr>
          <p:cNvGrpSpPr/>
          <p:nvPr/>
        </p:nvGrpSpPr>
        <p:grpSpPr>
          <a:xfrm>
            <a:off x="7029226" y="4950976"/>
            <a:ext cx="315792" cy="499420"/>
            <a:chOff x="8734239" y="4870313"/>
            <a:chExt cx="315792" cy="4994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131CD1-B16A-184E-B7A8-EF2EA306C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0755" y="4870313"/>
              <a:ext cx="0" cy="109728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21099A2-E975-FE43-BD37-6A065AC4ECF3}"/>
                    </a:ext>
                  </a:extLst>
                </p:cNvPr>
                <p:cNvSpPr txBox="1"/>
                <p:nvPr/>
              </p:nvSpPr>
              <p:spPr>
                <a:xfrm>
                  <a:off x="8734239" y="4959364"/>
                  <a:ext cx="31579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21099A2-E975-FE43-BD37-6A065AC4E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239" y="4959364"/>
                  <a:ext cx="315792" cy="410369"/>
                </a:xfrm>
                <a:prstGeom prst="rect">
                  <a:avLst/>
                </a:prstGeom>
                <a:blipFill>
                  <a:blip r:embed="rId17"/>
                  <a:stretch>
                    <a:fillRect l="-769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50F3EA-2230-5649-9CB4-4EBAEFF36DF9}"/>
              </a:ext>
            </a:extLst>
          </p:cNvPr>
          <p:cNvGrpSpPr/>
          <p:nvPr/>
        </p:nvGrpSpPr>
        <p:grpSpPr>
          <a:xfrm>
            <a:off x="5296817" y="2567296"/>
            <a:ext cx="1845112" cy="2438968"/>
            <a:chOff x="4890777" y="2352107"/>
            <a:chExt cx="1845112" cy="2438968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4E8D24-6FA6-3949-AD57-0A44CD583EF8}"/>
                </a:ext>
              </a:extLst>
            </p:cNvPr>
            <p:cNvSpPr/>
            <p:nvPr/>
          </p:nvSpPr>
          <p:spPr>
            <a:xfrm>
              <a:off x="4900613" y="2362200"/>
              <a:ext cx="1828800" cy="2428875"/>
            </a:xfrm>
            <a:custGeom>
              <a:avLst/>
              <a:gdLst>
                <a:gd name="connsiteX0" fmla="*/ 1824037 w 1828800"/>
                <a:gd name="connsiteY0" fmla="*/ 0 h 2428875"/>
                <a:gd name="connsiteX1" fmla="*/ 1828800 w 1828800"/>
                <a:gd name="connsiteY1" fmla="*/ 2428875 h 2428875"/>
                <a:gd name="connsiteX2" fmla="*/ 0 w 1828800"/>
                <a:gd name="connsiteY2" fmla="*/ 2424113 h 2428875"/>
                <a:gd name="connsiteX3" fmla="*/ 1824037 w 1828800"/>
                <a:gd name="connsiteY3" fmla="*/ 0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428875">
                  <a:moveTo>
                    <a:pt x="1824037" y="0"/>
                  </a:moveTo>
                  <a:cubicBezTo>
                    <a:pt x="1825625" y="809625"/>
                    <a:pt x="1827212" y="1619250"/>
                    <a:pt x="1828800" y="2428875"/>
                  </a:cubicBezTo>
                  <a:lnTo>
                    <a:pt x="0" y="2424113"/>
                  </a:lnTo>
                  <a:lnTo>
                    <a:pt x="182403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E3FD85-1A1E-7640-9E0C-5AE58F1A0866}"/>
                </a:ext>
              </a:extLst>
            </p:cNvPr>
            <p:cNvCxnSpPr>
              <a:cxnSpLocks/>
            </p:cNvCxnSpPr>
            <p:nvPr/>
          </p:nvCxnSpPr>
          <p:spPr>
            <a:xfrm>
              <a:off x="6735889" y="2352107"/>
              <a:ext cx="0" cy="243797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EA45C1-894C-EE4F-BCF8-FE7D4F84297E}"/>
                </a:ext>
              </a:extLst>
            </p:cNvPr>
            <p:cNvCxnSpPr>
              <a:cxnSpLocks/>
            </p:cNvCxnSpPr>
            <p:nvPr/>
          </p:nvCxnSpPr>
          <p:spPr>
            <a:xfrm>
              <a:off x="4890777" y="4790083"/>
              <a:ext cx="1838924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A77CD09-007F-6440-839F-F0AFDE97CF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6965" y="2352107"/>
              <a:ext cx="1838924" cy="243797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5B8DE2-C111-E74F-93A0-C0572A6C5F1C}"/>
              </a:ext>
            </a:extLst>
          </p:cNvPr>
          <p:cNvGrpSpPr/>
          <p:nvPr/>
        </p:nvGrpSpPr>
        <p:grpSpPr>
          <a:xfrm>
            <a:off x="6884088" y="2413667"/>
            <a:ext cx="4376295" cy="1102225"/>
            <a:chOff x="1476507" y="4321795"/>
            <a:chExt cx="4376295" cy="1102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436C382-0758-C541-88F6-31B92BD31A2A}"/>
                    </a:ext>
                  </a:extLst>
                </p:cNvPr>
                <p:cNvSpPr/>
                <p:nvPr/>
              </p:nvSpPr>
              <p:spPr>
                <a:xfrm>
                  <a:off x="2335492" y="4321795"/>
                  <a:ext cx="3517310" cy="110222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queueing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  <a:p>
                  <a:pPr algn="ctr"/>
                  <a:r>
                    <a:rPr lang="en-US" sz="2000" dirty="0">
                      <a:solidFill>
                        <a:srgbClr val="000000"/>
                      </a:solidFill>
                      <a:sym typeface="Helvetica Light"/>
                    </a:rPr>
                    <a:t>[</a:t>
                  </a:r>
                  <a:r>
                    <a:rPr lang="en-US" sz="2000" dirty="0">
                      <a:sym typeface="Helvetica Light"/>
                    </a:rPr>
                    <a:t>W, </a:t>
                  </a:r>
                  <a:r>
                    <a:rPr lang="en-US" sz="2000" dirty="0" err="1">
                      <a:sym typeface="Helvetica Light"/>
                    </a:rPr>
                    <a:t>Xie</a:t>
                  </a:r>
                  <a:r>
                    <a:rPr lang="en-US" sz="2000" dirty="0">
                      <a:sym typeface="Helvetica Light"/>
                    </a:rPr>
                    <a:t>, </a:t>
                  </a:r>
                  <a:r>
                    <a:rPr lang="en-US" sz="2000" dirty="0" err="1">
                      <a:sym typeface="Helvetica Light"/>
                    </a:rPr>
                    <a:t>Harchol</a:t>
                  </a:r>
                  <a:r>
                    <a:rPr lang="en-US" sz="2000" dirty="0">
                      <a:sym typeface="Helvetica Light"/>
                    </a:rPr>
                    <a:t>-Balter 2021]</a:t>
                  </a:r>
                </a:p>
                <a:p>
                  <a:pPr algn="ctr"/>
                  <a:r>
                    <a:rPr lang="en-US" sz="2000" dirty="0">
                      <a:sym typeface="Helvetica Light"/>
                    </a:rPr>
                    <a:t>[Hong, W 2021</a:t>
                  </a:r>
                  <a:r>
                    <a:rPr lang="en-US" sz="2000" dirty="0">
                      <a:solidFill>
                        <a:srgbClr val="000000"/>
                      </a:solidFill>
                      <a:sym typeface="Helvetica Light"/>
                    </a:rPr>
                    <a:t>]</a:t>
                  </a: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436C382-0758-C541-88F6-31B92BD31A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492" y="4321795"/>
                  <a:ext cx="3517310" cy="1102225"/>
                </a:xfrm>
                <a:prstGeom prst="rect">
                  <a:avLst/>
                </a:prstGeom>
                <a:blipFill>
                  <a:blip r:embed="rId18"/>
                  <a:stretch>
                    <a:fillRect l="-1439" r="-1439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070D6B-364A-B248-85B0-60C9C7AB3AFE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1476507" y="4872908"/>
              <a:ext cx="858985" cy="4531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2029FE-C3B4-7B4C-AB4F-0F02D85EB3E4}"/>
              </a:ext>
            </a:extLst>
          </p:cNvPr>
          <p:cNvGrpSpPr/>
          <p:nvPr/>
        </p:nvGrpSpPr>
        <p:grpSpPr>
          <a:xfrm>
            <a:off x="6884088" y="3454204"/>
            <a:ext cx="4562976" cy="1163780"/>
            <a:chOff x="1462809" y="4243739"/>
            <a:chExt cx="4562976" cy="11637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CAEF3C-0967-5549-84B9-1F9D15A16DC8}"/>
                    </a:ext>
                  </a:extLst>
                </p:cNvPr>
                <p:cNvSpPr/>
                <p:nvPr/>
              </p:nvSpPr>
              <p:spPr>
                <a:xfrm>
                  <a:off x="2515337" y="4243739"/>
                  <a:ext cx="3510448" cy="116378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queueing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time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accent1"/>
                      </a:solidFill>
                    </a:rPr>
                    <a:t>faster than polynomial</a:t>
                  </a:r>
                </a:p>
                <a:p>
                  <a:pPr algn="ctr"/>
                  <a:r>
                    <a:rPr lang="en-US" sz="2000" dirty="0"/>
                    <a:t>[Hong, W 2021]</a:t>
                  </a: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CAEF3C-0967-5549-84B9-1F9D15A16D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337" y="4243739"/>
                  <a:ext cx="3510448" cy="1163780"/>
                </a:xfrm>
                <a:prstGeom prst="rect">
                  <a:avLst/>
                </a:prstGeom>
                <a:blipFill>
                  <a:blip r:embed="rId19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A7BBF8B-8716-6F47-B7DE-3006998B311A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1462809" y="4825629"/>
              <a:ext cx="105252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3F49152F-966F-BA4A-A61B-18AB4350B450}"/>
              </a:ext>
            </a:extLst>
          </p:cNvPr>
          <p:cNvSpPr/>
          <p:nvPr/>
        </p:nvSpPr>
        <p:spPr>
          <a:xfrm>
            <a:off x="3468935" y="2574120"/>
            <a:ext cx="3660720" cy="2439422"/>
          </a:xfrm>
          <a:custGeom>
            <a:avLst/>
            <a:gdLst>
              <a:gd name="connsiteX0" fmla="*/ 0 w 3625795"/>
              <a:gd name="connsiteY0" fmla="*/ 2417197 h 2425148"/>
              <a:gd name="connsiteX1" fmla="*/ 1796995 w 3625795"/>
              <a:gd name="connsiteY1" fmla="*/ 2425148 h 2425148"/>
              <a:gd name="connsiteX2" fmla="*/ 3625795 w 3625795"/>
              <a:gd name="connsiteY2" fmla="*/ 0 h 2425148"/>
              <a:gd name="connsiteX3" fmla="*/ 0 w 3625795"/>
              <a:gd name="connsiteY3" fmla="*/ 2417197 h 2425148"/>
              <a:gd name="connsiteX0" fmla="*/ 0 w 3625795"/>
              <a:gd name="connsiteY0" fmla="*/ 2417197 h 2434673"/>
              <a:gd name="connsiteX1" fmla="*/ 1790645 w 3625795"/>
              <a:gd name="connsiteY1" fmla="*/ 2434673 h 2434673"/>
              <a:gd name="connsiteX2" fmla="*/ 3625795 w 3625795"/>
              <a:gd name="connsiteY2" fmla="*/ 0 h 2434673"/>
              <a:gd name="connsiteX3" fmla="*/ 0 w 3625795"/>
              <a:gd name="connsiteY3" fmla="*/ 2417197 h 2434673"/>
              <a:gd name="connsiteX0" fmla="*/ 0 w 3654370"/>
              <a:gd name="connsiteY0" fmla="*/ 2426722 h 2434673"/>
              <a:gd name="connsiteX1" fmla="*/ 1819220 w 3654370"/>
              <a:gd name="connsiteY1" fmla="*/ 2434673 h 2434673"/>
              <a:gd name="connsiteX2" fmla="*/ 3654370 w 3654370"/>
              <a:gd name="connsiteY2" fmla="*/ 0 h 2434673"/>
              <a:gd name="connsiteX3" fmla="*/ 0 w 3654370"/>
              <a:gd name="connsiteY3" fmla="*/ 2426722 h 2434673"/>
              <a:gd name="connsiteX0" fmla="*/ 0 w 3660720"/>
              <a:gd name="connsiteY0" fmla="*/ 2436247 h 2436247"/>
              <a:gd name="connsiteX1" fmla="*/ 1825570 w 3660720"/>
              <a:gd name="connsiteY1" fmla="*/ 2434673 h 2436247"/>
              <a:gd name="connsiteX2" fmla="*/ 3660720 w 3660720"/>
              <a:gd name="connsiteY2" fmla="*/ 0 h 2436247"/>
              <a:gd name="connsiteX3" fmla="*/ 0 w 3660720"/>
              <a:gd name="connsiteY3" fmla="*/ 2436247 h 2436247"/>
              <a:gd name="connsiteX0" fmla="*/ 0 w 3663895"/>
              <a:gd name="connsiteY0" fmla="*/ 2448947 h 2448947"/>
              <a:gd name="connsiteX1" fmla="*/ 1825570 w 3663895"/>
              <a:gd name="connsiteY1" fmla="*/ 2447373 h 2448947"/>
              <a:gd name="connsiteX2" fmla="*/ 3663895 w 3663895"/>
              <a:gd name="connsiteY2" fmla="*/ 0 h 2448947"/>
              <a:gd name="connsiteX3" fmla="*/ 0 w 3663895"/>
              <a:gd name="connsiteY3" fmla="*/ 2448947 h 2448947"/>
              <a:gd name="connsiteX0" fmla="*/ 0 w 3660720"/>
              <a:gd name="connsiteY0" fmla="*/ 2439422 h 2439422"/>
              <a:gd name="connsiteX1" fmla="*/ 1825570 w 3660720"/>
              <a:gd name="connsiteY1" fmla="*/ 2437848 h 2439422"/>
              <a:gd name="connsiteX2" fmla="*/ 3660720 w 3660720"/>
              <a:gd name="connsiteY2" fmla="*/ 0 h 2439422"/>
              <a:gd name="connsiteX3" fmla="*/ 0 w 3660720"/>
              <a:gd name="connsiteY3" fmla="*/ 2439422 h 243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720" h="2439422">
                <a:moveTo>
                  <a:pt x="0" y="2439422"/>
                </a:moveTo>
                <a:lnTo>
                  <a:pt x="1825570" y="2437848"/>
                </a:lnTo>
                <a:lnTo>
                  <a:pt x="3660720" y="0"/>
                </a:lnTo>
                <a:lnTo>
                  <a:pt x="0" y="243942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965C30-4904-7F49-8A7D-CDDF8F4FF494}"/>
              </a:ext>
            </a:extLst>
          </p:cNvPr>
          <p:cNvSpPr txBox="1"/>
          <p:nvPr/>
        </p:nvSpPr>
        <p:spPr>
          <a:xfrm>
            <a:off x="7122067" y="1756094"/>
            <a:ext cx="47593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en-US" sz="2400" dirty="0">
                <a:solidFill>
                  <a:srgbClr val="000000"/>
                </a:solidFill>
                <a:sym typeface="Helvetica Light"/>
              </a:rPr>
              <a:t>Under “work-conserving” policies: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1D7287-9E52-951E-D27B-AED21828FCE8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3468935" y="2410531"/>
            <a:ext cx="3890201" cy="260301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957431-C0D5-5E7D-CF87-E988744FAD00}"/>
              </a:ext>
            </a:extLst>
          </p:cNvPr>
          <p:cNvSpPr txBox="1"/>
          <p:nvPr/>
        </p:nvSpPr>
        <p:spPr>
          <a:xfrm>
            <a:off x="6079408" y="1938606"/>
            <a:ext cx="24468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analogy for NDS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9F18C2-2007-E6F4-E499-E4ADD61C02C1}"/>
              </a:ext>
            </a:extLst>
          </p:cNvPr>
          <p:cNvCxnSpPr>
            <a:cxnSpLocks/>
          </p:cNvCxnSpPr>
          <p:nvPr/>
        </p:nvCxnSpPr>
        <p:spPr>
          <a:xfrm flipH="1">
            <a:off x="5310009" y="2428155"/>
            <a:ext cx="1936035" cy="2583372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87B3EFB-8714-84DE-1435-0CAB4F920165}"/>
              </a:ext>
            </a:extLst>
          </p:cNvPr>
          <p:cNvSpPr txBox="1"/>
          <p:nvPr/>
        </p:nvSpPr>
        <p:spPr>
          <a:xfrm>
            <a:off x="6003231" y="1944145"/>
            <a:ext cx="24468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analogy for HW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0937D29-E24F-15AD-04BC-EE17D7B849E7}"/>
              </a:ext>
            </a:extLst>
          </p:cNvPr>
          <p:cNvCxnSpPr>
            <a:cxnSpLocks/>
          </p:cNvCxnSpPr>
          <p:nvPr/>
        </p:nvCxnSpPr>
        <p:spPr>
          <a:xfrm flipV="1">
            <a:off x="6306608" y="3025329"/>
            <a:ext cx="1603654" cy="85989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Cross 61">
            <a:extLst>
              <a:ext uri="{FF2B5EF4-FFF2-40B4-BE49-F238E27FC236}">
                <a16:creationId xmlns:a16="http://schemas.microsoft.com/office/drawing/2014/main" id="{5FF6BB34-BADF-5462-CFEB-050DD66CD038}"/>
              </a:ext>
            </a:extLst>
          </p:cNvPr>
          <p:cNvSpPr>
            <a:spLocks noChangeAspect="1"/>
          </p:cNvSpPr>
          <p:nvPr/>
        </p:nvSpPr>
        <p:spPr>
          <a:xfrm rot="2700000">
            <a:off x="6265213" y="3829977"/>
            <a:ext cx="92025" cy="92025"/>
          </a:xfrm>
          <a:prstGeom prst="plus">
            <a:avLst>
              <a:gd name="adj" fmla="val 38818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378E53D-F6F7-4BA4-4169-E28F02C3D15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9" y="2714183"/>
            <a:ext cx="2984556" cy="2240035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4229718-C499-6BCB-F2DC-403F15D32AA7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3217705" y="3833204"/>
            <a:ext cx="2025006" cy="99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Cross 65">
            <a:extLst>
              <a:ext uri="{FF2B5EF4-FFF2-40B4-BE49-F238E27FC236}">
                <a16:creationId xmlns:a16="http://schemas.microsoft.com/office/drawing/2014/main" id="{B6DEE263-9E58-C9FE-8462-04A93D048E35}"/>
              </a:ext>
            </a:extLst>
          </p:cNvPr>
          <p:cNvSpPr>
            <a:spLocks noChangeAspect="1"/>
          </p:cNvSpPr>
          <p:nvPr/>
        </p:nvSpPr>
        <p:spPr>
          <a:xfrm rot="2700000">
            <a:off x="5192737" y="3787977"/>
            <a:ext cx="92025" cy="92025"/>
          </a:xfrm>
          <a:prstGeom prst="plus">
            <a:avLst>
              <a:gd name="adj" fmla="val 38818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2D9839-4BB8-254F-B454-EA92FD07F708}"/>
              </a:ext>
            </a:extLst>
          </p:cNvPr>
          <p:cNvGrpSpPr/>
          <p:nvPr/>
        </p:nvGrpSpPr>
        <p:grpSpPr>
          <a:xfrm>
            <a:off x="390820" y="2587166"/>
            <a:ext cx="5211319" cy="1594667"/>
            <a:chOff x="-734161" y="1365912"/>
            <a:chExt cx="5211319" cy="1594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5F2C1ED-B1B5-3641-87C4-955427D77E8E}"/>
                    </a:ext>
                  </a:extLst>
                </p:cNvPr>
                <p:cNvSpPr/>
                <p:nvPr/>
              </p:nvSpPr>
              <p:spPr>
                <a:xfrm>
                  <a:off x="-734161" y="1365912"/>
                  <a:ext cx="2805264" cy="159466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</a:rPr>
                    <a:t>rest of talk:</a:t>
                  </a:r>
                </a:p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characterizing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queueing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in this regime</a:t>
                  </a: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5F2C1ED-B1B5-3641-87C4-955427D77E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34161" y="1365912"/>
                  <a:ext cx="2805264" cy="1594667"/>
                </a:xfrm>
                <a:prstGeom prst="rect">
                  <a:avLst/>
                </a:prstGeom>
                <a:blipFill>
                  <a:blip r:embed="rId21"/>
                  <a:stretch>
                    <a:fillRect l="-450" t="-3150" b="-78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25B43C-A9A8-C245-9949-2BDD0A1CE722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H="1" flipV="1">
              <a:off x="2071103" y="2163246"/>
              <a:ext cx="2406055" cy="677723"/>
            </a:xfrm>
            <a:prstGeom prst="line">
              <a:avLst/>
            </a:prstGeom>
            <a:noFill/>
            <a:ln w="127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784859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3" grpId="1" animBg="1"/>
      <p:bldP spid="15" grpId="0"/>
      <p:bldP spid="16" grpId="0"/>
      <p:bldP spid="17" grpId="0"/>
      <p:bldP spid="19" grpId="0"/>
      <p:bldP spid="28" grpId="0"/>
      <p:bldP spid="34" grpId="0"/>
      <p:bldP spid="24" grpId="0"/>
      <p:bldP spid="52" grpId="0" animBg="1"/>
      <p:bldP spid="73" grpId="0"/>
      <p:bldP spid="54" grpId="0"/>
      <p:bldP spid="54" grpId="1"/>
      <p:bldP spid="60" grpId="0"/>
      <p:bldP spid="60" grpId="1"/>
      <p:bldP spid="62" grpId="0" animBg="1"/>
      <p:bldP spid="62" grpId="1" animBg="1"/>
      <p:bldP spid="66" grpId="0" animBg="1"/>
      <p:bldP spid="6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266AC68-77A6-9D4F-86DB-47191DE484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FF6948-3D01-2646-932C-BF7BB8C1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(simplified) cont’d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A61432-2D75-DD4B-A46E-1E5EEAEDBD54}"/>
              </a:ext>
            </a:extLst>
          </p:cNvPr>
          <p:cNvGrpSpPr>
            <a:grpSpLocks noChangeAspect="1"/>
          </p:cNvGrpSpPr>
          <p:nvPr/>
        </p:nvGrpSpPr>
        <p:grpSpPr>
          <a:xfrm>
            <a:off x="7867953" y="1442019"/>
            <a:ext cx="3835483" cy="2418828"/>
            <a:chOff x="2742433" y="1234137"/>
            <a:chExt cx="6972416" cy="43971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7C353-8A16-C44A-B058-528DCC350CDE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43BEA3-0838-844E-B344-B041A4DCAAF5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237081-22E5-174B-862D-06FCE3F8B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9E0528A-18BB-5646-A1A2-D211E5C36967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B3D677B-2F8B-3B40-BBB4-3BE646FB5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8CE857C-9097-8A41-9BF2-0CE370CB7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B1B4B1-E996-B742-9D46-59B59E6E34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69D1D20-1CEB-074A-BCD4-1F314A839A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BE8D224F-76C2-A04B-8626-670D41FB7933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D500405-FFA6-CA41-A299-2936F54EE1E9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D500405-FFA6-CA41-A299-2936F54EE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3"/>
                  <a:stretch>
                    <a:fillRect l="-1923" r="-288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E83BDFD-F9EE-2E40-A965-F0F99E076D31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E83BDFD-F9EE-2E40-A965-F0F99E076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7362BCE-A3E2-7A44-BB1D-FF87A945366B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7362BCE-A3E2-7A44-BB1D-FF87A9453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5"/>
                  <a:stretch>
                    <a:fillRect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D65A07D-108F-744D-AF7D-0D9B9229B285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D65A07D-108F-744D-AF7D-0D9B9229B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6"/>
                  <a:stretch>
                    <a:fillRect l="-3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FADC7C-3B15-3B4E-9315-2F0B71994CC5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52E2ED9-A583-4B4F-861A-E548B01B6975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52E2ED9-A583-4B4F-861A-E548B01B6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4349945-7BDD-754C-8124-3AA9E32F992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01FB36-9A3F-744F-810E-D5CDEDC73666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939759-176F-934D-98E3-EC93AF04556B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D85DCFF-0E60-5C49-9B40-FAFCF22260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532C4BC-17D0-DF46-99C0-7EBD2ABE20FB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532C4BC-17D0-DF46-99C0-7EBD2ABE20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4091" t="-96667" r="-6818" b="-1566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7122DE7-96CB-9246-8284-58F7832A5395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7122DE7-96CB-9246-8284-58F7832A5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D76D3C-8F32-F74E-8DEC-CDF5AAE70BA1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131CD1-B16A-184E-B7A8-EF2EA306C1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21099A2-E975-FE43-BD37-6A065AC4ECF3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21099A2-E975-FE43-BD37-6A065AC4EC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450F3EA-2230-5649-9CB4-4EBAEFF36DF9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04E8D24-6FA6-3949-AD57-0A44CD583EF8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9E3FD85-1A1E-7640-9E0C-5AE58F1A08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5EA45C1-894C-EE4F-BCF8-FE7D4F842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A77CD09-007F-6440-839F-F0AFDE97CF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F49152F-966F-BA4A-A61B-18AB4350B450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5BE83DA-8672-2B4A-B69B-E15A45F352C6}"/>
                  </a:ext>
                </a:extLst>
              </p:cNvPr>
              <p:cNvSpPr/>
              <p:nvPr/>
            </p:nvSpPr>
            <p:spPr>
              <a:xfrm>
                <a:off x="1163359" y="1460051"/>
                <a:ext cx="5851282" cy="173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How fast?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Which policy achieves the optimal order?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5BE83DA-8672-2B4A-B69B-E15A45F35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59" y="1460051"/>
                <a:ext cx="5851282" cy="1738296"/>
              </a:xfrm>
              <a:prstGeom prst="rect">
                <a:avLst/>
              </a:prstGeom>
              <a:blipFill>
                <a:blip r:embed="rId11"/>
                <a:stretch>
                  <a:fillRect l="-1082" r="-108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04261B-D813-534E-92B0-2F8FFB7AC113}"/>
              </a:ext>
            </a:extLst>
          </p:cNvPr>
          <p:cNvCxnSpPr>
            <a:cxnSpLocks/>
          </p:cNvCxnSpPr>
          <p:nvPr/>
        </p:nvCxnSpPr>
        <p:spPr>
          <a:xfrm flipH="1" flipV="1">
            <a:off x="6776521" y="2414814"/>
            <a:ext cx="2690612" cy="58234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6317C2C-5D49-6944-A30D-4E768972C714}"/>
              </a:ext>
            </a:extLst>
          </p:cNvPr>
          <p:cNvSpPr/>
          <p:nvPr/>
        </p:nvSpPr>
        <p:spPr>
          <a:xfrm>
            <a:off x="850252" y="4125363"/>
            <a:ext cx="2103120" cy="1510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FCFS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CC034E3-96D1-114F-8CA8-CB6085E02AEC}"/>
                  </a:ext>
                </a:extLst>
              </p:cNvPr>
              <p:cNvSpPr/>
              <p:nvPr/>
            </p:nvSpPr>
            <p:spPr>
              <a:xfrm>
                <a:off x="3251993" y="4125363"/>
                <a:ext cx="3312493" cy="151078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0" rIns="50800" bIns="50800" numCol="1" spcCol="38100" rtlCol="0" anchor="ctr">
                <a:noAutofit/>
              </a:bodyPr>
              <a:lstStyle/>
              <a:p>
                <a:pPr algn="ctr" defTabSz="825500" hangingPunct="0"/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Lower bound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CC034E3-96D1-114F-8CA8-CB6085E02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93" y="4125363"/>
                <a:ext cx="3312493" cy="15107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FC66910-F813-6D44-952F-B1DE87C66E1B}"/>
              </a:ext>
            </a:extLst>
          </p:cNvPr>
          <p:cNvSpPr/>
          <p:nvPr/>
        </p:nvSpPr>
        <p:spPr>
          <a:xfrm>
            <a:off x="6863106" y="4125363"/>
            <a:ext cx="2743200" cy="1510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Optimal policy:</a:t>
            </a:r>
          </a:p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P-Priority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77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4FEF-A206-4C45-8650-D90467C5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A000F-5499-CC43-AAF3-FBBF0D14C5B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40" y="4104313"/>
                <a:ext cx="11091672" cy="23741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does go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diminishing rate is slow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A000F-5499-CC43-AAF3-FBBF0D14C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40" y="4104313"/>
                <a:ext cx="11091672" cy="2374124"/>
              </a:xfrm>
              <a:blipFill>
                <a:blip r:embed="rId3"/>
                <a:stretch>
                  <a:fillRect l="-686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094A6-36FE-7A4C-A09F-E92BFCC42F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18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9EB82C6-EB0E-7242-AB2F-34D70FE459D8}"/>
                  </a:ext>
                </a:extLst>
              </p:cNvPr>
              <p:cNvSpPr/>
              <p:nvPr/>
            </p:nvSpPr>
            <p:spPr>
              <a:xfrm>
                <a:off x="601643" y="1279560"/>
                <a:ext cx="10134851" cy="2468880"/>
              </a:xfrm>
              <a:prstGeom prst="roundRect">
                <a:avLst>
                  <a:gd name="adj" fmla="val 12671"/>
                </a:avLst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50800" rIns="50800" bIns="50800" numCol="1" spcCol="38100" rtlCol="0" anchor="t" anchorCtr="0">
                <a:noAutofit/>
              </a:bodyPr>
              <a:lstStyle/>
              <a:p>
                <a:pPr defTabSz="825500" hangingPunct="0">
                  <a:spcAft>
                    <a:spcPts val="1200"/>
                  </a:spcAft>
                </a:pPr>
                <a:r>
                  <a:rPr kumimoji="0" lang="en-US" sz="2400" b="1" i="0" u="none" strike="noStrike" cap="small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Theorem </a:t>
                </a:r>
                <a:r>
                  <a:rPr kumimoji="0" lang="en-US" sz="2000" b="1" i="0" u="none" strike="noStrike" cap="small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(</a:t>
                </a:r>
                <a:r>
                  <a:rPr lang="en-US" sz="2000" dirty="0">
                    <a:solidFill>
                      <a:srgbClr val="C00000"/>
                    </a:solidFill>
                  </a:rPr>
                  <a:t>[HW21], simplified) </a:t>
                </a:r>
                <a:r>
                  <a:rPr lang="en-US" sz="2400" dirty="0">
                    <a:sym typeface="Helvetica Light"/>
                  </a:rPr>
                  <a:t>Under FCFS</a:t>
                </a:r>
                <a:endParaRPr kumimoji="0" lang="en-US" sz="2400" b="1" i="0" u="none" strike="noStrike" cap="small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algn="ctr" defTabSz="825500" hangingPunct="0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</a:t>
                </a:r>
              </a:p>
              <a:p>
                <a:pPr defTabSz="825500" hangingPunct="0"/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where s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lack capacity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 max server-need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</a:t>
                </a:r>
                <a:r>
                  <a:rPr kumimoji="0" lang="en-US" sz="2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assuming a proper mixture of jobs with max server need and jobs with server need = 1.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9EB82C6-EB0E-7242-AB2F-34D70FE45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3" y="1279560"/>
                <a:ext cx="10134851" cy="2468880"/>
              </a:xfrm>
              <a:prstGeom prst="roundRect">
                <a:avLst>
                  <a:gd name="adj" fmla="val 12671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9BAED1D-7550-B54D-813A-9D16CD0657E7}"/>
              </a:ext>
            </a:extLst>
          </p:cNvPr>
          <p:cNvGrpSpPr>
            <a:grpSpLocks noChangeAspect="1"/>
          </p:cNvGrpSpPr>
          <p:nvPr/>
        </p:nvGrpSpPr>
        <p:grpSpPr>
          <a:xfrm>
            <a:off x="7989722" y="3957185"/>
            <a:ext cx="3835483" cy="2418828"/>
            <a:chOff x="2742433" y="1234137"/>
            <a:chExt cx="6972416" cy="4397118"/>
          </a:xfrm>
        </p:grpSpPr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E743A5F3-549A-FB46-9429-BFAEBD8F6432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5601E901-1097-194C-A6ED-E2C050024382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366561-D03D-B749-B3F9-667E34725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F9DDA3-5C63-7040-BC3B-34DB94C0338D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E029DAC-2955-4043-B911-B44B1B74AB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67E2594-FF93-F84A-B16D-4AC79ED108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2DCA1B0-66F1-A643-A31B-4CFF56E8C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FBA53A3-ABDD-2449-A07E-E627A3ECC3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67" name="Right Brace 66">
                <a:extLst>
                  <a:ext uri="{FF2B5EF4-FFF2-40B4-BE49-F238E27FC236}">
                    <a16:creationId xmlns:a16="http://schemas.microsoft.com/office/drawing/2014/main" id="{1B9769EA-2244-3E41-8107-D5784D7B350A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9BF7D73-2815-2246-88DC-C3245C492010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9BF7D73-2815-2246-88DC-C3245C492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5"/>
                  <a:stretch>
                    <a:fillRect l="-1923" t="-2326" r="-1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DED27F-7A68-EA46-8D76-F0E4D87AC7C0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DED27F-7A68-EA46-8D76-F0E4D87AC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463222-92AE-A743-A111-D330219D639E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463222-92AE-A743-A111-D330219D6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7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DD60AB-670F-BD4B-AA96-4D6F41A1AC6C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DD60AB-670F-BD4B-AA96-4D6F41A1A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8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E1B245B-CE79-2545-BD13-95E5E4A8B5C9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C87C9A-32C5-1849-9D65-767672D5AE95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C87C9A-32C5-1849-9D65-767672D5AE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31A2F6A-A7C9-9448-83BE-71DE245F2A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66EFC2-7E3A-B843-8FB8-8CC6091EC7C0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84CEE15-7132-D34C-8AA8-312CDF6DD348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3C33407-8975-EB4A-8390-8F7621DF5E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0F85A7-D96A-1F45-9208-692D62B49C4B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0F85A7-D96A-1F45-9208-692D62B49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091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502E1A3-47A6-D34D-83B7-F46A8766729A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502E1A3-47A6-D34D-83B7-F46A87667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11"/>
                  <a:stretch>
                    <a:fillRect l="-41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52A188-4DCB-6949-877C-F986B2E56140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BE0F08B-221F-D24F-91FB-6E10EF194F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C2F6776-B293-3A41-B06D-CFA5245BA4B7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C2F6776-B293-3A41-B06D-CFA5245BA4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23E3F0-D19B-4C42-A87A-5B3389F6BED2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5C16E742-DB90-C14A-A700-010122FE286D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46AB0F3-97E8-8548-BF13-57DA9E04D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3D8B7F4-C986-0E49-9578-00637A79F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821999A-EF72-D84C-B589-89A9EF314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FCCC380-2FFB-7C40-BEF6-872CEDA5E223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8F9561-0C41-0643-8F76-E192ADF60619}"/>
              </a:ext>
            </a:extLst>
          </p:cNvPr>
          <p:cNvCxnSpPr>
            <a:cxnSpLocks/>
          </p:cNvCxnSpPr>
          <p:nvPr/>
        </p:nvCxnSpPr>
        <p:spPr>
          <a:xfrm flipH="1" flipV="1">
            <a:off x="7315200" y="4795398"/>
            <a:ext cx="2079673" cy="783041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26580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942C-F791-7E41-B9A3-F90BB560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work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27830-EC10-C540-8C73-71AE388807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5" name="Picture 4" descr="A person with glasses smiling&#10;&#10;Description automatically generated with low confidence">
            <a:extLst>
              <a:ext uri="{FF2B5EF4-FFF2-40B4-BE49-F238E27FC236}">
                <a16:creationId xmlns:a16="http://schemas.microsoft.com/office/drawing/2014/main" id="{040A2F3B-04EE-3143-9167-538A5548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92" y="1845809"/>
            <a:ext cx="2286000" cy="2286000"/>
          </a:xfrm>
          <a:prstGeom prst="rect">
            <a:avLst/>
          </a:prstGeom>
        </p:spPr>
      </p:pic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E1E5A2D-399B-494B-AF1E-F83B6298A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87" y="1845809"/>
            <a:ext cx="22860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CDAED-5A31-1B4F-B8EC-1EA9ABC559B8}"/>
              </a:ext>
            </a:extLst>
          </p:cNvPr>
          <p:cNvSpPr txBox="1"/>
          <p:nvPr/>
        </p:nvSpPr>
        <p:spPr>
          <a:xfrm>
            <a:off x="4967269" y="4360575"/>
            <a:ext cx="3223436" cy="1164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Qiaomin Xie</a:t>
            </a:r>
          </a:p>
          <a:p>
            <a:pPr algn="ctr" defTabSz="825500" hangingPunct="0"/>
            <a:r>
              <a:rPr lang="en-US" sz="2000" dirty="0">
                <a:solidFill>
                  <a:srgbClr val="000000"/>
                </a:solidFill>
                <a:sym typeface="Helvetica Light"/>
              </a:rPr>
              <a:t>University of Wisconsin–Madison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48F12-6DB6-AA48-9FF3-C95A24B3D77E}"/>
              </a:ext>
            </a:extLst>
          </p:cNvPr>
          <p:cNvSpPr txBox="1"/>
          <p:nvPr/>
        </p:nvSpPr>
        <p:spPr>
          <a:xfrm>
            <a:off x="8016530" y="4360575"/>
            <a:ext cx="3802323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Mor Harchol-Balter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sym typeface="Helvetica Light"/>
              </a:rPr>
              <a:t>Carnegie Mellon University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1FFA58E-4AB4-674D-9ACE-3F4AC93311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18547"/>
          <a:stretch/>
        </p:blipFill>
        <p:spPr>
          <a:xfrm>
            <a:off x="1585653" y="1845809"/>
            <a:ext cx="228600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281904-C538-2A44-9619-86FF48678732}"/>
              </a:ext>
            </a:extLst>
          </p:cNvPr>
          <p:cNvSpPr txBox="1"/>
          <p:nvPr/>
        </p:nvSpPr>
        <p:spPr>
          <a:xfrm>
            <a:off x="827491" y="4360575"/>
            <a:ext cx="3802323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Yige Hong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sym typeface="Helvetica Light"/>
              </a:rPr>
              <a:t>Carnegie Mellon University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0653-5782-9040-AB20-065FFC7B7784}"/>
              </a:ext>
            </a:extLst>
          </p:cNvPr>
          <p:cNvSpPr txBox="1"/>
          <p:nvPr/>
        </p:nvSpPr>
        <p:spPr>
          <a:xfrm>
            <a:off x="250108" y="5610759"/>
            <a:ext cx="1182876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[1] Y. Hong,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W. Wang, </a:t>
            </a:r>
            <a:r>
              <a:rPr lang="en-US" sz="2000" dirty="0">
                <a:solidFill>
                  <a:schemeClr val="accent1"/>
                </a:solidFill>
                <a:sym typeface="Helvetica Light"/>
              </a:rPr>
              <a:t>“Sharp waiting-time bounds for multiserver jobs.” </a:t>
            </a:r>
            <a:r>
              <a:rPr lang="en-US" sz="2000" i="1" dirty="0" err="1">
                <a:solidFill>
                  <a:schemeClr val="accent1"/>
                </a:solidFill>
                <a:sym typeface="Helvetica Light"/>
              </a:rPr>
              <a:t>arXiv</a:t>
            </a:r>
            <a:r>
              <a:rPr lang="en-US" sz="2000" i="1" dirty="0">
                <a:solidFill>
                  <a:schemeClr val="accent1"/>
                </a:solidFill>
                <a:sym typeface="Helvetica Light"/>
              </a:rPr>
              <a:t> 2021</a:t>
            </a:r>
          </a:p>
          <a:p>
            <a:pPr defTabSz="825500" hangingPunct="0"/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[2]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W. Wang,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Q. Xie, and M.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Harchol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-B</a:t>
            </a:r>
            <a:r>
              <a:rPr lang="en-US" sz="2000" dirty="0">
                <a:solidFill>
                  <a:schemeClr val="accent1"/>
                </a:solidFill>
                <a:sym typeface="Helvetica Light"/>
              </a:rPr>
              <a:t>alter, “Zero queueing for multi-server jobs.” </a:t>
            </a:r>
            <a:r>
              <a:rPr lang="en-US" sz="2000" i="1" dirty="0">
                <a:solidFill>
                  <a:schemeClr val="accent1"/>
                </a:solidFill>
                <a:sym typeface="Helvetica Light"/>
              </a:rPr>
              <a:t>SIGMETRICS 2021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487728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4FEF-A206-4C45-8650-D90467C5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A000F-5499-CC43-AAF3-FBBF0D14C5B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40" y="4104313"/>
                <a:ext cx="11091672" cy="237412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Compare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FCFS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A000F-5499-CC43-AAF3-FBBF0D14C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40" y="4104313"/>
                <a:ext cx="11091672" cy="2374124"/>
              </a:xfrm>
              <a:blipFill>
                <a:blip r:embed="rId2"/>
                <a:stretch>
                  <a:fillRect l="-686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094A6-36FE-7A4C-A09F-E92BFCC42F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19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9EB82C6-EB0E-7242-AB2F-34D70FE459D8}"/>
                  </a:ext>
                </a:extLst>
              </p:cNvPr>
              <p:cNvSpPr/>
              <p:nvPr/>
            </p:nvSpPr>
            <p:spPr>
              <a:xfrm>
                <a:off x="601643" y="1279563"/>
                <a:ext cx="10134851" cy="2468880"/>
              </a:xfrm>
              <a:prstGeom prst="roundRect">
                <a:avLst>
                  <a:gd name="adj" fmla="val 12671"/>
                </a:avLst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50800" rIns="50800" bIns="50800" numCol="1" spcCol="38100" rtlCol="0" anchor="t" anchorCtr="0">
                <a:noAutofit/>
              </a:bodyPr>
              <a:lstStyle/>
              <a:p>
                <a:pPr defTabSz="825500" hangingPunct="0">
                  <a:spcAft>
                    <a:spcPts val="1200"/>
                  </a:spcAft>
                </a:pPr>
                <a:r>
                  <a:rPr lang="en-US" sz="2400" b="1" cap="small" dirty="0">
                    <a:solidFill>
                      <a:srgbClr val="C00000"/>
                    </a:solidFill>
                    <a:sym typeface="Helvetica Light"/>
                  </a:rPr>
                  <a:t>Theorem </a:t>
                </a:r>
                <a:r>
                  <a:rPr lang="en-US" sz="2000" b="1" cap="small" dirty="0">
                    <a:solidFill>
                      <a:srgbClr val="C00000"/>
                    </a:solidFill>
                    <a:sym typeface="Helvetica Light"/>
                  </a:rPr>
                  <a:t>(</a:t>
                </a:r>
                <a:r>
                  <a:rPr lang="en-US" sz="2000" dirty="0">
                    <a:solidFill>
                      <a:srgbClr val="C00000"/>
                    </a:solidFill>
                  </a:rPr>
                  <a:t>[HW21], simplified)</a:t>
                </a:r>
                <a:r>
                  <a:rPr kumimoji="0" lang="en-US" sz="2400" b="1" i="0" u="none" strike="noStrike" cap="small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:r>
                  <a:rPr lang="en-US" sz="2400" dirty="0">
                    <a:sym typeface="Helvetica Light"/>
                  </a:rPr>
                  <a:t>Under any policy</a:t>
                </a:r>
                <a:endParaRPr kumimoji="0" lang="en-US" sz="2400" b="1" i="0" u="none" strike="noStrike" cap="small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algn="ctr" defTabSz="825500" hangingPunct="0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</a:t>
                </a:r>
              </a:p>
              <a:p>
                <a:pPr defTabSz="825500" hangingPunct="0"/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where s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lack capacity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 max server-need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</a:t>
                </a:r>
                <a:endParaRPr lang="en-US" sz="2400" dirty="0">
                  <a:solidFill>
                    <a:srgbClr val="000000"/>
                  </a:solidFill>
                  <a:sym typeface="Helvetica Light"/>
                </a:endParaRPr>
              </a:p>
              <a:p>
                <a:pPr defTabSz="825500" hangingPunct="0"/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assuming a proper mixture of jobs with max server need and jobs with server need = 1.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9EB82C6-EB0E-7242-AB2F-34D70FE45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3" y="1279563"/>
                <a:ext cx="10134851" cy="2468880"/>
              </a:xfrm>
              <a:prstGeom prst="roundRect">
                <a:avLst>
                  <a:gd name="adj" fmla="val 12671"/>
                </a:avLst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B3C9644-4D1A-C099-BDCD-5C89A9028F5C}"/>
              </a:ext>
            </a:extLst>
          </p:cNvPr>
          <p:cNvGrpSpPr>
            <a:grpSpLocks noChangeAspect="1"/>
          </p:cNvGrpSpPr>
          <p:nvPr/>
        </p:nvGrpSpPr>
        <p:grpSpPr>
          <a:xfrm>
            <a:off x="7989722" y="3957185"/>
            <a:ext cx="3835483" cy="2418828"/>
            <a:chOff x="2742433" y="1234137"/>
            <a:chExt cx="6972416" cy="4397118"/>
          </a:xfrm>
        </p:grpSpPr>
        <p:sp>
          <p:nvSpPr>
            <p:cNvPr id="69" name="Rectangle 6">
              <a:extLst>
                <a:ext uri="{FF2B5EF4-FFF2-40B4-BE49-F238E27FC236}">
                  <a16:creationId xmlns:a16="http://schemas.microsoft.com/office/drawing/2014/main" id="{846AAD34-F3C0-E43A-1C89-68268A62A23C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0" name="Rectangle 32">
              <a:extLst>
                <a:ext uri="{FF2B5EF4-FFF2-40B4-BE49-F238E27FC236}">
                  <a16:creationId xmlns:a16="http://schemas.microsoft.com/office/drawing/2014/main" id="{43743A32-0712-3732-D8F1-35EC608274C2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3825B38-3898-D7E6-15A4-AB52C6E04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BBF632C-8A5B-84C0-7720-70DF0AFF62CC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6F20F0C-B775-4E0C-4F19-1E07233CA3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F756EF3-B262-F34D-FE68-28992D63A7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58EBD7F-32B3-31F5-6E74-EDBC811E39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B6D0459-86CD-4E80-0C64-B93E03AA45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8" name="Right Brace 97">
                <a:extLst>
                  <a:ext uri="{FF2B5EF4-FFF2-40B4-BE49-F238E27FC236}">
                    <a16:creationId xmlns:a16="http://schemas.microsoft.com/office/drawing/2014/main" id="{87D9732A-DEA6-13F8-3ED2-8901EED23B8A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7941D16-0360-5A7E-7279-3DF627C2C89B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9BF7D73-2815-2246-88DC-C3245C492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5"/>
                  <a:stretch>
                    <a:fillRect l="-1923" t="-2326" r="-1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FAD8EC2-AF5D-8C02-1A23-F8D6E9797F6E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DED27F-7A68-EA46-8D76-F0E4D87AC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FB97D79-88F9-207D-F732-13A9716206A0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463222-92AE-A743-A111-D330219D6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7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8D1AEC3-057B-DA58-23C6-6D7366F9F10F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DD60AB-670F-BD4B-AA96-4D6F41A1A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8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174582-A3E6-D672-3160-3249B4D52971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6C589EC8-CBE9-A89E-25EE-63DBAA4DC1FD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C87C9A-32C5-1849-9D65-767672D5AE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53670F0-A52F-C2FF-58AB-2D85BBF73D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2182EBC-7B26-536B-1034-79AB136617DE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71288E0-638C-99F7-FABD-3584849E2AED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6D2347-DF97-BF28-AA6A-9C8769590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178C347-3534-C37B-9211-B68C72C86DAC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0F85A7-D96A-1F45-9208-692D62B49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091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7F6FF5B-BB07-14EC-74F3-16E8D4DE3DBE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502E1A3-47A6-D34D-83B7-F46A87667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11"/>
                  <a:stretch>
                    <a:fillRect l="-41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B04D118-3886-A1F7-4138-75568A920255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AEBB261-EEF2-83F8-C34C-73670D92AF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59081EC6-D9CD-1B56-1724-282F2ACB74C6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C2F6776-B293-3A41-B06D-CFA5245BA4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F65C51E-1896-7107-1AD4-CB8D7C28B375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C2630A11-EAB0-CF64-7B58-0391B8F802F1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257FE29-6310-62A3-D1C9-FBB360407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264817E-3DAD-8E18-1E5A-0D536FBF0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27AA97-5785-91AA-24AC-A7EB1016F6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EF3B2EE2-58B0-CF3F-A03E-9DAC1AE46424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8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4FEF-A206-4C45-8650-D90467C5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P-Priority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A000F-5499-CC43-AAF3-FBBF0D14C5B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40" y="3868358"/>
                <a:ext cx="6962211" cy="281002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P-Priority policy: prioritize job classes with smaller server needs</a:t>
                </a:r>
              </a:p>
              <a:p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prioritize based 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A000F-5499-CC43-AAF3-FBBF0D14C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40" y="3868358"/>
                <a:ext cx="6962211" cy="2810027"/>
              </a:xfrm>
              <a:blipFill>
                <a:blip r:embed="rId2"/>
                <a:stretch>
                  <a:fillRect l="-1093" t="-1794" b="-20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094A6-36FE-7A4C-A09F-E92BFCC42F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20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9EB82C6-EB0E-7242-AB2F-34D70FE459D8}"/>
                  </a:ext>
                </a:extLst>
              </p:cNvPr>
              <p:cNvSpPr/>
              <p:nvPr/>
            </p:nvSpPr>
            <p:spPr>
              <a:xfrm>
                <a:off x="601643" y="1279563"/>
                <a:ext cx="10134851" cy="2468880"/>
              </a:xfrm>
              <a:prstGeom prst="roundRect">
                <a:avLst>
                  <a:gd name="adj" fmla="val 12671"/>
                </a:avLst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50800" rIns="50800" bIns="50800" numCol="1" spcCol="38100" rtlCol="0" anchor="t" anchorCtr="0">
                <a:noAutofit/>
              </a:bodyPr>
              <a:lstStyle/>
              <a:p>
                <a:pPr defTabSz="825500" hangingPunct="0">
                  <a:spcAft>
                    <a:spcPts val="1200"/>
                  </a:spcAft>
                </a:pPr>
                <a:r>
                  <a:rPr lang="en-US" sz="2400" b="1" cap="small" dirty="0">
                    <a:solidFill>
                      <a:srgbClr val="C00000"/>
                    </a:solidFill>
                    <a:sym typeface="Helvetica Light"/>
                  </a:rPr>
                  <a:t>Theorem </a:t>
                </a:r>
                <a:r>
                  <a:rPr lang="en-US" sz="2000" b="1" cap="small" dirty="0">
                    <a:solidFill>
                      <a:srgbClr val="C00000"/>
                    </a:solidFill>
                    <a:sym typeface="Helvetica Light"/>
                  </a:rPr>
                  <a:t>(</a:t>
                </a:r>
                <a:r>
                  <a:rPr lang="en-US" sz="2000" dirty="0">
                    <a:solidFill>
                      <a:srgbClr val="C00000"/>
                    </a:solidFill>
                  </a:rPr>
                  <a:t>[HW21], simplified)</a:t>
                </a:r>
                <a:r>
                  <a:rPr kumimoji="0" lang="en-US" sz="2400" b="1" i="0" u="none" strike="noStrike" cap="small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:r>
                  <a:rPr lang="en-US" sz="2400" dirty="0">
                    <a:sym typeface="Helvetica Light"/>
                  </a:rPr>
                  <a:t>Under P-Priority policy</a:t>
                </a:r>
                <a:endParaRPr kumimoji="0" lang="en-US" sz="2400" b="1" i="0" u="none" strike="noStrike" cap="small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algn="ctr" defTabSz="825500" hangingPunct="0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</a:t>
                </a:r>
              </a:p>
              <a:p>
                <a:pPr defTabSz="825500" hangingPunct="0"/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where s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lack capacity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 max server-need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,</a:t>
                </a:r>
              </a:p>
              <a:p>
                <a:pPr defTabSz="825500" hangingPunct="0"/>
                <a:r>
                  <a:rPr lang="en-US" sz="2400" dirty="0">
                    <a:solidFill>
                      <a:srgbClr val="000000"/>
                    </a:solidFill>
                    <a:sym typeface="Helvetica Light"/>
                  </a:rPr>
                  <a:t>assuming a proper mixture of jobs with max server need and jobs with server need = 1.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9EB82C6-EB0E-7242-AB2F-34D70FE45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3" y="1279563"/>
                <a:ext cx="10134851" cy="2468880"/>
              </a:xfrm>
              <a:prstGeom prst="roundRect">
                <a:avLst>
                  <a:gd name="adj" fmla="val 12671"/>
                </a:avLst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39535-5804-1D4B-914E-25C25907C0C9}"/>
                  </a:ext>
                </a:extLst>
              </p:cNvPr>
              <p:cNvSpPr txBox="1"/>
              <p:nvPr/>
            </p:nvSpPr>
            <p:spPr>
              <a:xfrm>
                <a:off x="1312193" y="4693766"/>
                <a:ext cx="4558299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server needs: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ℓ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≤</m:t>
                    </m:r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ℓ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≤…≤</m:t>
                    </m:r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ℓ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𝐾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39535-5804-1D4B-914E-25C25907C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93" y="4693766"/>
                <a:ext cx="4558299" cy="471924"/>
              </a:xfrm>
              <a:prstGeom prst="rect">
                <a:avLst/>
              </a:prstGeom>
              <a:blipFill>
                <a:blip r:embed="rId4"/>
                <a:stretch>
                  <a:fillRect l="-2500" t="-7895" b="-28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84E4C7F-E5FB-2C4D-BCAC-3B14AF4B41D0}"/>
              </a:ext>
            </a:extLst>
          </p:cNvPr>
          <p:cNvGrpSpPr/>
          <p:nvPr/>
        </p:nvGrpSpPr>
        <p:grpSpPr>
          <a:xfrm>
            <a:off x="2588609" y="5226987"/>
            <a:ext cx="3831797" cy="709893"/>
            <a:chOff x="2588609" y="4900413"/>
            <a:chExt cx="3831797" cy="709893"/>
          </a:xfrm>
        </p:grpSpPr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FD512296-CAD1-2F4D-9E42-320825AC3558}"/>
                </a:ext>
              </a:extLst>
            </p:cNvPr>
            <p:cNvSpPr/>
            <p:nvPr/>
          </p:nvSpPr>
          <p:spPr>
            <a:xfrm>
              <a:off x="3238516" y="4900413"/>
              <a:ext cx="2631976" cy="248203"/>
            </a:xfrm>
            <a:prstGeom prst="leftArrow">
              <a:avLst/>
            </a:prstGeom>
            <a:gradFill>
              <a:lin ang="0" scaled="0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1B3EC6-A9E3-534C-819F-04EEA5416F76}"/>
                </a:ext>
              </a:extLst>
            </p:cNvPr>
            <p:cNvSpPr txBox="1"/>
            <p:nvPr/>
          </p:nvSpPr>
          <p:spPr>
            <a:xfrm>
              <a:off x="2588609" y="5199937"/>
              <a:ext cx="145713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C00000"/>
                  </a:solidFill>
                  <a:sym typeface="Helvetica Light"/>
                </a:rPr>
                <a:t>h</a:t>
              </a: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igh priority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B05B08-3F31-974B-908B-BBD594B2DBD0}"/>
                </a:ext>
              </a:extLst>
            </p:cNvPr>
            <p:cNvSpPr txBox="1"/>
            <p:nvPr/>
          </p:nvSpPr>
          <p:spPr>
            <a:xfrm>
              <a:off x="5077090" y="5197973"/>
              <a:ext cx="1343316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Light"/>
                </a:rPr>
                <a:t>low</a:t>
              </a: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priority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F9D956-0FCC-0C0D-DD8A-D90A299F0268}"/>
              </a:ext>
            </a:extLst>
          </p:cNvPr>
          <p:cNvGrpSpPr>
            <a:grpSpLocks noChangeAspect="1"/>
          </p:cNvGrpSpPr>
          <p:nvPr/>
        </p:nvGrpSpPr>
        <p:grpSpPr>
          <a:xfrm>
            <a:off x="7989722" y="3957185"/>
            <a:ext cx="3835483" cy="2418828"/>
            <a:chOff x="2742433" y="1234137"/>
            <a:chExt cx="6972416" cy="4397118"/>
          </a:xfrm>
        </p:grpSpPr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A9314C19-9FE8-559E-DA45-013A2CD04264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1" name="Rectangle 32">
              <a:extLst>
                <a:ext uri="{FF2B5EF4-FFF2-40B4-BE49-F238E27FC236}">
                  <a16:creationId xmlns:a16="http://schemas.microsoft.com/office/drawing/2014/main" id="{FF0DBBB7-DFFE-1DA2-6F2E-A040EF08BD9D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525D973-22BC-BE59-ABBE-2CB118624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8CCE5F-1AC2-A191-9425-3BC372E7FEC6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49C9B5D-D3E5-0531-CA59-AE5E005EE7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9D5F302-E0A2-CAFE-5E9C-419C5B5E5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C4D4116-378E-F8B2-554D-8965C70C11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E4A0EA6-CCD4-AC29-2903-A81EB3B44E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9" name="Right Brace 98">
                <a:extLst>
                  <a:ext uri="{FF2B5EF4-FFF2-40B4-BE49-F238E27FC236}">
                    <a16:creationId xmlns:a16="http://schemas.microsoft.com/office/drawing/2014/main" id="{28F70C55-BE89-DF85-1544-50117555DB8A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AB182C-9F11-906E-9921-E52AB4108526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9BF7D73-2815-2246-88DC-C3245C492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5"/>
                  <a:stretch>
                    <a:fillRect l="-1923" t="-2326" r="-1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CA99696-0472-01A3-F58D-5FA0E95D6561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DED27F-7A68-EA46-8D76-F0E4D87AC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6C51DD13-AC23-0639-F664-D5A534B26820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463222-92AE-A743-A111-D330219D6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7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1DD5050-7708-BAAF-423D-977865419152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DD60AB-670F-BD4B-AA96-4D6F41A1A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8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9849EA6-E4F0-3B54-F93C-148316CE450A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5E591E3A-20CF-0C6B-4FE7-F84AA796196C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C87C9A-32C5-1849-9D65-767672D5AE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47E5D54-E2B8-DF14-15FA-AE6667AAF3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CC9C0B0-5397-A16B-B77A-7CEF2AC20E9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DA404D1-BD0D-CDB1-435B-D8C2E9E55D77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9596754-45B1-2E5E-B09C-04A8B42CC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AEC01D55-5D67-E82B-C80D-4D23E9A10D37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0F85A7-D96A-1F45-9208-692D62B49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091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8EF5129-636B-38D2-AF0E-488866922718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502E1A3-47A6-D34D-83B7-F46A87667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11"/>
                  <a:stretch>
                    <a:fillRect l="-41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B3817F9-0237-7B50-E366-8EB1E94F7ECB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55B394B-7F16-422C-405D-3386416746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A04545F-8A6D-EA02-006E-75B2972BB641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C2F6776-B293-3A41-B06D-CFA5245BA4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6A89705-DA7B-C1F0-6F47-FC24D2E7AC25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1833FDC-1CA2-6DDF-9AAB-3DAC39270417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064C48D-650C-7CC4-25EF-DD26BCC7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26E0E0B-36DB-2F98-8E63-0E421AA457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7965E39-007B-3F54-2A1A-884AC1C23E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B1A6C0C-F22A-52D3-EFA7-05FDAE44C43F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393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6FBC-B268-8E86-F33D-72133B63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12C4E6-0479-A22E-259B-FD2B159B25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Summary</a:t>
                </a:r>
              </a:p>
              <a:p>
                <a:pPr lvl="1"/>
                <a:r>
                  <a:rPr lang="en-US" sz="2400" dirty="0"/>
                  <a:t>FCFS: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Lower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P-Priority: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Optimal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FCFS is strictly suboptimal in order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12C4E6-0479-A22E-259B-FD2B159B2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86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A8504-E135-1925-E446-9FAB0F2652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21</a:t>
            </a:fld>
            <a:endParaRPr lang="uk-U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FE27D-C14C-BA4A-C325-0CF098B782F1}"/>
              </a:ext>
            </a:extLst>
          </p:cNvPr>
          <p:cNvGrpSpPr>
            <a:grpSpLocks noChangeAspect="1"/>
          </p:cNvGrpSpPr>
          <p:nvPr/>
        </p:nvGrpSpPr>
        <p:grpSpPr>
          <a:xfrm>
            <a:off x="7989722" y="3957185"/>
            <a:ext cx="3835483" cy="2418828"/>
            <a:chOff x="2742433" y="1234137"/>
            <a:chExt cx="6972416" cy="43971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1F3EE0-5A72-6583-43CE-B8CFD93788FE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Rectangle 32">
              <a:extLst>
                <a:ext uri="{FF2B5EF4-FFF2-40B4-BE49-F238E27FC236}">
                  <a16:creationId xmlns:a16="http://schemas.microsoft.com/office/drawing/2014/main" id="{BAA589BF-E086-980D-03B7-EE82117BA9EA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96B8BA-49F4-5A1A-953A-21DC8D8DF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576D9-8579-9914-3A14-D63CBD9BB4D9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C6C716B-0DFD-EC29-7120-A1F285B235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53FFD3-8AF7-B9EC-FAB9-D969E5ED8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E0B553D-1B74-B91F-5107-386BC67D75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038B849-0CA0-D911-77C9-C7CF4C9D41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6" name="Right Brace 35">
                <a:extLst>
                  <a:ext uri="{FF2B5EF4-FFF2-40B4-BE49-F238E27FC236}">
                    <a16:creationId xmlns:a16="http://schemas.microsoft.com/office/drawing/2014/main" id="{F8EBB266-74A5-D505-A856-30FB6B992048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DD86A0-712F-ED17-56A1-6C2CB3D23A2A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9BF7D73-2815-2246-88DC-C3245C492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5"/>
                  <a:stretch>
                    <a:fillRect l="-1923" t="-2326" r="-1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1F40FC-6608-2C6B-02AB-E77AEC6AB670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DED27F-7A68-EA46-8D76-F0E4D87AC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593340E-578E-D3B3-9315-3D8AA30771ED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463222-92AE-A743-A111-D330219D6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7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E93F7FF-22CD-BF37-5243-E78A4A766411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DD60AB-670F-BD4B-AA96-4D6F41A1A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8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B8FA2C-1B13-02E9-54D1-FD914BE8555B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FEA7ECF-51B7-7335-A8A3-BF493166A64A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C87C9A-32C5-1849-9D65-767672D5AE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AA99B5D-5742-290E-7201-85934D35F7B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3901F5-7B34-F45B-F15A-BDCE1B51EB9E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46B5B6-F39B-0DC9-81B8-0EE9FE648A8B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80AC194-793D-C6C3-1E63-F16F9F1EA2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CCCFA92-534E-A6E6-4859-86FAF5C13105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0F85A7-D96A-1F45-9208-692D62B49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091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7B4E90-163E-0BC7-8A8C-9D5F786C1BB9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502E1A3-47A6-D34D-83B7-F46A87667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11"/>
                  <a:stretch>
                    <a:fillRect l="-41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7F392C1-505C-2934-530A-2A2007A5C934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20BBDD-CD20-B59C-A5AC-291EB3FD81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2BD9967-5EC1-9BDE-0C48-31E791216858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C2F6776-B293-3A41-B06D-CFA5245BA4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EDD0F9B-E49A-6B46-F8F5-DBEC159B8CD0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F093B3E-83EB-1F5B-B0A3-6E1FFE29F93F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EA7842C-3BB1-7656-6456-86C837663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5D574AE-E1D1-1F72-DCFD-FD4AA8B51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77A5566-67DE-A3C6-CCF3-CF39E161F1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4A1BDE-DF06-616E-B47E-C29EC982428D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7" name="Down Arrow 36">
            <a:extLst>
              <a:ext uri="{FF2B5EF4-FFF2-40B4-BE49-F238E27FC236}">
                <a16:creationId xmlns:a16="http://schemas.microsoft.com/office/drawing/2014/main" id="{2252EBF4-896D-04CF-A9E4-56CF97E17318}"/>
              </a:ext>
            </a:extLst>
          </p:cNvPr>
          <p:cNvSpPr/>
          <p:nvPr/>
        </p:nvSpPr>
        <p:spPr>
          <a:xfrm>
            <a:off x="4325420" y="3374003"/>
            <a:ext cx="698643" cy="733363"/>
          </a:xfrm>
          <a:prstGeom prst="downArrow">
            <a:avLst/>
          </a:prstGeom>
          <a:gradFill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7198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6FBC-B268-8E86-F33D-72133B63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12C4E6-0479-A22E-259B-FD2B159B25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Summary</a:t>
                </a:r>
              </a:p>
              <a:p>
                <a:pPr lvl="1"/>
                <a:r>
                  <a:rPr lang="en-US" sz="2400" dirty="0"/>
                  <a:t>FCFS: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Lower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4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P-Priority: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12C4E6-0479-A22E-259B-FD2B159B2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86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A8504-E135-1925-E446-9FAB0F2652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22</a:t>
            </a:fld>
            <a:endParaRPr lang="uk-U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FE27D-C14C-BA4A-C325-0CF098B782F1}"/>
              </a:ext>
            </a:extLst>
          </p:cNvPr>
          <p:cNvGrpSpPr>
            <a:grpSpLocks noChangeAspect="1"/>
          </p:cNvGrpSpPr>
          <p:nvPr/>
        </p:nvGrpSpPr>
        <p:grpSpPr>
          <a:xfrm>
            <a:off x="7989722" y="3957185"/>
            <a:ext cx="3835483" cy="2418828"/>
            <a:chOff x="2742433" y="1234137"/>
            <a:chExt cx="6972416" cy="43971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1F3EE0-5A72-6583-43CE-B8CFD93788FE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Rectangle 32">
              <a:extLst>
                <a:ext uri="{FF2B5EF4-FFF2-40B4-BE49-F238E27FC236}">
                  <a16:creationId xmlns:a16="http://schemas.microsoft.com/office/drawing/2014/main" id="{BAA589BF-E086-980D-03B7-EE82117BA9EA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96B8BA-49F4-5A1A-953A-21DC8D8DF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576D9-8579-9914-3A14-D63CBD9BB4D9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C6C716B-0DFD-EC29-7120-A1F285B235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53FFD3-8AF7-B9EC-FAB9-D969E5ED8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E0B553D-1B74-B91F-5107-386BC67D75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038B849-0CA0-D911-77C9-C7CF4C9D41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6" name="Right Brace 35">
                <a:extLst>
                  <a:ext uri="{FF2B5EF4-FFF2-40B4-BE49-F238E27FC236}">
                    <a16:creationId xmlns:a16="http://schemas.microsoft.com/office/drawing/2014/main" id="{F8EBB266-74A5-D505-A856-30FB6B992048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DD86A0-712F-ED17-56A1-6C2CB3D23A2A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9BF7D73-2815-2246-88DC-C3245C492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5"/>
                  <a:stretch>
                    <a:fillRect l="-1923" t="-2326" r="-1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1F40FC-6608-2C6B-02AB-E77AEC6AB670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DED27F-7A68-EA46-8D76-F0E4D87AC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593340E-578E-D3B3-9315-3D8AA30771ED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463222-92AE-A743-A111-D330219D6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7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E93F7FF-22CD-BF37-5243-E78A4A766411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DD60AB-670F-BD4B-AA96-4D6F41A1A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8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B8FA2C-1B13-02E9-54D1-FD914BE8555B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FEA7ECF-51B7-7335-A8A3-BF493166A64A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C87C9A-32C5-1849-9D65-767672D5AE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AA99B5D-5742-290E-7201-85934D35F7B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3901F5-7B34-F45B-F15A-BDCE1B51EB9E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46B5B6-F39B-0DC9-81B8-0EE9FE648A8B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80AC194-793D-C6C3-1E63-F16F9F1EA2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CCCFA92-534E-A6E6-4859-86FAF5C13105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0F85A7-D96A-1F45-9208-692D62B49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091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7B4E90-163E-0BC7-8A8C-9D5F786C1BB9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502E1A3-47A6-D34D-83B7-F46A87667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11"/>
                  <a:stretch>
                    <a:fillRect l="-41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7F392C1-505C-2934-530A-2A2007A5C934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20BBDD-CD20-B59C-A5AC-291EB3FD81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2BD9967-5EC1-9BDE-0C48-31E791216858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C2F6776-B293-3A41-B06D-CFA5245BA4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EDD0F9B-E49A-6B46-F8F5-DBEC159B8CD0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F093B3E-83EB-1F5B-B0A3-6E1FFE29F93F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EA7842C-3BB1-7656-6456-86C837663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5D574AE-E1D1-1F72-DCFD-FD4AA8B51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77A5566-67DE-A3C6-CCF3-CF39E161F1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4A1BDE-DF06-616E-B47E-C29EC982428D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22634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85ABBEF5-C72E-5248-8D2F-DB8952B05B2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39" y="1371600"/>
                <a:ext cx="8772309" cy="5106838"/>
              </a:xfrm>
            </p:spPr>
            <p:txBody>
              <a:bodyPr/>
              <a:lstStyle/>
              <a:p>
                <a:r>
                  <a:rPr lang="en-US" u="sng" dirty="0"/>
                  <a:t>Goal:</a:t>
                </a:r>
                <a:r>
                  <a:rPr lang="en-US" dirty="0"/>
                  <a:t> bounding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is the right quantity to look at from a drift perspective?</a:t>
                </a:r>
              </a:p>
              <a:p>
                <a:pPr lvl="1"/>
                <a:r>
                  <a:rPr lang="en-US" dirty="0"/>
                  <a:t>Load is measured in “CPU-hours”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Workload: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≜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Drift intuition: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85ABBEF5-C72E-5248-8D2F-DB8952B05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39" y="1371600"/>
                <a:ext cx="8772309" cy="5106838"/>
              </a:xfrm>
              <a:blipFill>
                <a:blip r:embed="rId3"/>
                <a:stretch>
                  <a:fillRect l="-868" t="-11166" b="-1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FE0F1E-18D8-374A-95B7-03DAC347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proof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7FF9-913E-6549-8843-CBEF2BCD0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23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30F579-1793-70D8-9130-53A62EDC858E}"/>
                  </a:ext>
                </a:extLst>
              </p:cNvPr>
              <p:cNvSpPr txBox="1"/>
              <p:nvPr/>
            </p:nvSpPr>
            <p:spPr>
              <a:xfrm>
                <a:off x="8489327" y="281587"/>
                <a:ext cx="3265288" cy="1351267"/>
              </a:xfrm>
              <a:prstGeom prst="rect">
                <a:avLst/>
              </a:prstGeom>
              <a:noFill/>
              <a:ln w="12700" cap="flat">
                <a:solidFill>
                  <a:schemeClr val="accent1">
                    <a:shade val="95000"/>
                    <a:satMod val="104999"/>
                  </a:schemeClr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50800" rIns="50800" bIns="50800" numCol="1" spcCol="38100" rtlCol="0" anchor="ctr">
                <a:noAutofit/>
              </a:bodyPr>
              <a:lstStyle/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𝑄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: 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# class</a:t>
                </a:r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jobs in </a:t>
                </a:r>
                <a:r>
                  <a:rPr kumimoji="0" lang="en-US" sz="2000" b="0" i="0" u="sng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queue</a:t>
                </a:r>
              </a:p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Helvetica Light"/>
                  </a:rPr>
                  <a:t>: 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# class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jobs in </a:t>
                </a:r>
                <a:r>
                  <a:rPr lang="en-US" sz="2000" u="sng" dirty="0">
                    <a:solidFill>
                      <a:srgbClr val="000000"/>
                    </a:solidFill>
                    <a:sym typeface="Helvetica Light"/>
                  </a:rPr>
                  <a:t>system</a:t>
                </a:r>
              </a:p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Helvetica Light"/>
                  </a:rPr>
                  <a:t>: 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# class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jobs in </a:t>
                </a:r>
                <a:r>
                  <a:rPr lang="en-US" sz="2000" u="sng" dirty="0">
                    <a:solidFill>
                      <a:srgbClr val="000000"/>
                    </a:solidFill>
                    <a:sym typeface="Helvetica Light"/>
                  </a:rPr>
                  <a:t>service</a:t>
                </a:r>
              </a:p>
              <a:p>
                <a:pPr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𝑍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0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30F579-1793-70D8-9130-53A62EDC8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327" y="281587"/>
                <a:ext cx="3265288" cy="1351267"/>
              </a:xfrm>
              <a:prstGeom prst="rect">
                <a:avLst/>
              </a:prstGeom>
              <a:blipFill>
                <a:blip r:embed="rId4"/>
                <a:stretch>
                  <a:fillRect l="-775" r="-388" b="-1835"/>
                </a:stretch>
              </a:blipFill>
              <a:ln w="12700" cap="flat">
                <a:solidFill>
                  <a:schemeClr val="accent1">
                    <a:shade val="95000"/>
                    <a:satMod val="104999"/>
                  </a:schemeClr>
                </a:solidFill>
                <a:prstDash val="sysDash"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1CDBBC-F1DD-3CFB-1345-A68902F119B5}"/>
                  </a:ext>
                </a:extLst>
              </p:cNvPr>
              <p:cNvSpPr txBox="1"/>
              <p:nvPr/>
            </p:nvSpPr>
            <p:spPr>
              <a:xfrm>
                <a:off x="2243914" y="5695161"/>
                <a:ext cx="96081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𝑛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𝛿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1CDBBC-F1DD-3CFB-1345-A68902F1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914" y="5695161"/>
                <a:ext cx="960810" cy="471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8F71F8A-F9A7-90DC-A28F-8572BFEFAA35}"/>
              </a:ext>
            </a:extLst>
          </p:cNvPr>
          <p:cNvSpPr txBox="1"/>
          <p:nvPr/>
        </p:nvSpPr>
        <p:spPr>
          <a:xfrm>
            <a:off x="3261394" y="5695161"/>
            <a:ext cx="306445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total # busy servers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2B73A9-60F0-ED30-25A5-7AA142430082}"/>
                  </a:ext>
                </a:extLst>
              </p:cNvPr>
              <p:cNvSpPr txBox="1"/>
              <p:nvPr/>
            </p:nvSpPr>
            <p:spPr>
              <a:xfrm>
                <a:off x="5754273" y="2617260"/>
                <a:ext cx="4726357" cy="1141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 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2B73A9-60F0-ED30-25A5-7AA142430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273" y="2617260"/>
                <a:ext cx="4726357" cy="1141082"/>
              </a:xfrm>
              <a:prstGeom prst="rect">
                <a:avLst/>
              </a:prstGeom>
              <a:blipFill>
                <a:blip r:embed="rId6"/>
                <a:stretch>
                  <a:fillRect l="-4826" t="-97826" r="-1072" b="-1532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BEEC6D-D34C-F297-B976-B9256EFE66B8}"/>
                  </a:ext>
                </a:extLst>
              </p:cNvPr>
              <p:cNvSpPr txBox="1"/>
              <p:nvPr/>
            </p:nvSpPr>
            <p:spPr>
              <a:xfrm>
                <a:off x="4764509" y="4586648"/>
                <a:ext cx="532998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BEEC6D-D34C-F297-B976-B9256EFE6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509" y="4586648"/>
                <a:ext cx="5329985" cy="4719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>
            <a:extLst>
              <a:ext uri="{FF2B5EF4-FFF2-40B4-BE49-F238E27FC236}">
                <a16:creationId xmlns:a16="http://schemas.microsoft.com/office/drawing/2014/main" id="{B7CF11FF-CCEA-D1D8-306D-385CA9D93F48}"/>
              </a:ext>
            </a:extLst>
          </p:cNvPr>
          <p:cNvSpPr/>
          <p:nvPr/>
        </p:nvSpPr>
        <p:spPr>
          <a:xfrm rot="16200000">
            <a:off x="2552869" y="5052345"/>
            <a:ext cx="342900" cy="1017479"/>
          </a:xfrm>
          <a:prstGeom prst="leftBrace">
            <a:avLst>
              <a:gd name="adj1" fmla="val 34420"/>
              <a:gd name="adj2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A3BD7851-11C9-6F1E-4F86-0B0D431BAFA7}"/>
              </a:ext>
            </a:extLst>
          </p:cNvPr>
          <p:cNvSpPr/>
          <p:nvPr/>
        </p:nvSpPr>
        <p:spPr>
          <a:xfrm rot="16200000">
            <a:off x="3924272" y="5052345"/>
            <a:ext cx="342900" cy="1017479"/>
          </a:xfrm>
          <a:prstGeom prst="leftBrace">
            <a:avLst>
              <a:gd name="adj1" fmla="val 34420"/>
              <a:gd name="adj2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1D4D9F-4E9F-1843-6303-FABDC1D15A31}"/>
              </a:ext>
            </a:extLst>
          </p:cNvPr>
          <p:cNvSpPr txBox="1"/>
          <p:nvPr/>
        </p:nvSpPr>
        <p:spPr>
          <a:xfrm>
            <a:off x="4793620" y="3921632"/>
            <a:ext cx="54516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6"/>
                </a:solidFill>
                <a:sym typeface="Helvetica Light"/>
              </a:rPr>
              <a:t>when total server need is large enough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sym typeface="Helvetica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30468A-7A98-A048-F974-81674D3242B6}"/>
              </a:ext>
            </a:extLst>
          </p:cNvPr>
          <p:cNvCxnSpPr>
            <a:cxnSpLocks/>
          </p:cNvCxnSpPr>
          <p:nvPr/>
        </p:nvCxnSpPr>
        <p:spPr>
          <a:xfrm flipH="1">
            <a:off x="4958385" y="4354100"/>
            <a:ext cx="250429" cy="266432"/>
          </a:xfrm>
          <a:prstGeom prst="line">
            <a:avLst/>
          </a:prstGeom>
          <a:noFill/>
          <a:ln w="12700" cap="flat">
            <a:solidFill>
              <a:schemeClr val="accent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4826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20" grpId="0" uiExpand="1" build="p" animBg="1"/>
      <p:bldP spid="21" grpId="0"/>
      <p:bldP spid="22" grpId="0"/>
      <p:bldP spid="3" grpId="0"/>
      <p:bldP spid="8" grpId="0"/>
      <p:bldP spid="23" grpId="0" animBg="1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0F1E-18D8-374A-95B7-03DAC347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proof plan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7FF9-913E-6549-8843-CBEF2BCD0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24</a:t>
            </a:fld>
            <a:endParaRPr lang="uk-UA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689969-30E2-B34B-964A-EC027DB0BE71}"/>
              </a:ext>
            </a:extLst>
          </p:cNvPr>
          <p:cNvSpPr/>
          <p:nvPr/>
        </p:nvSpPr>
        <p:spPr>
          <a:xfrm>
            <a:off x="1158477" y="5095982"/>
            <a:ext cx="2103120" cy="1074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FCFS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7394B6D-A872-B444-A4AB-F11656778656}"/>
                  </a:ext>
                </a:extLst>
              </p:cNvPr>
              <p:cNvSpPr/>
              <p:nvPr/>
            </p:nvSpPr>
            <p:spPr>
              <a:xfrm>
                <a:off x="4043103" y="5095982"/>
                <a:ext cx="3312493" cy="1074414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0" rIns="50800" bIns="50800" numCol="1" spcCol="38100" rtlCol="0" anchor="ctr">
                <a:noAutofit/>
              </a:bodyPr>
              <a:lstStyle/>
              <a:p>
                <a:pPr algn="ctr" defTabSz="825500" hangingPunct="0"/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Lower bound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7394B6D-A872-B444-A4AB-F11656778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03" y="5095982"/>
                <a:ext cx="3312493" cy="10744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167B75-958C-1442-A803-DB1709807741}"/>
              </a:ext>
            </a:extLst>
          </p:cNvPr>
          <p:cNvSpPr/>
          <p:nvPr/>
        </p:nvSpPr>
        <p:spPr>
          <a:xfrm>
            <a:off x="8137102" y="5095982"/>
            <a:ext cx="2574441" cy="1074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Optimal policy: </a:t>
            </a:r>
          </a:p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P-Priority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1FE8A5-0A02-9349-8B1A-611690191B20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5699349" y="2621018"/>
            <a:ext cx="1" cy="2474964"/>
          </a:xfrm>
          <a:prstGeom prst="straightConnector1">
            <a:avLst/>
          </a:prstGeom>
          <a:noFill/>
          <a:ln w="50800" cap="flat">
            <a:solidFill>
              <a:schemeClr val="accent6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9A1F298-D47E-454D-817E-F513AEAF1692}"/>
                  </a:ext>
                </a:extLst>
              </p:cNvPr>
              <p:cNvSpPr/>
              <p:nvPr/>
            </p:nvSpPr>
            <p:spPr>
              <a:xfrm>
                <a:off x="3409502" y="1546604"/>
                <a:ext cx="4579693" cy="1074414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0" rIns="50800" bIns="50800" numCol="1" spcCol="38100" rtlCol="0" anchor="ctr">
                <a:noAutofit/>
              </a:bodyPr>
              <a:lstStyle/>
              <a:p>
                <a:pPr algn="ctr" defTabSz="825500" hangingPunct="0"/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Tight bounds 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9A1F298-D47E-454D-817E-F513AEAF1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2" y="1546604"/>
                <a:ext cx="4579693" cy="10744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24EC5-E36F-A14C-918B-5F3323BA1DD0}"/>
                  </a:ext>
                </a:extLst>
              </p:cNvPr>
              <p:cNvSpPr txBox="1"/>
              <p:nvPr/>
            </p:nvSpPr>
            <p:spPr>
              <a:xfrm>
                <a:off x="1902571" y="3364978"/>
                <a:ext cx="215084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𝑄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approx</m:t>
                      </m:r>
                      <m:r>
                        <a:rPr lang="en-US" sz="24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.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∝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𝜆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24EC5-E36F-A14C-918B-5F3323BA1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71" y="3364978"/>
                <a:ext cx="2150845" cy="471924"/>
              </a:xfrm>
              <a:prstGeom prst="rect">
                <a:avLst/>
              </a:prstGeom>
              <a:blipFill>
                <a:blip r:embed="rId6"/>
                <a:stretch>
                  <a:fillRect l="-2924" b="-184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EE18E-7124-474E-91D3-C01A4DFDC243}"/>
                  </a:ext>
                </a:extLst>
              </p:cNvPr>
              <p:cNvSpPr txBox="1"/>
              <p:nvPr/>
            </p:nvSpPr>
            <p:spPr>
              <a:xfrm>
                <a:off x="3961395" y="3631600"/>
                <a:ext cx="3474720" cy="12100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sym typeface="Helvetica Light"/>
                  </a:rPr>
                  <a:t>min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sym typeface="Helvetica Light"/>
                </a:endParaRPr>
              </a:p>
              <a:p>
                <a:pPr algn="ctr" defTabSz="825500" hangingPunct="0"/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sym typeface="Helvetica Light"/>
                  </a:rPr>
                  <a:t>s.t.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EE18E-7124-474E-91D3-C01A4DFDC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95" y="3631600"/>
                <a:ext cx="3474720" cy="1210011"/>
              </a:xfrm>
              <a:prstGeom prst="rect">
                <a:avLst/>
              </a:prstGeom>
              <a:blipFill>
                <a:blip r:embed="rId7"/>
                <a:stretch>
                  <a:fillRect l="-2190"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CB8D2A-9FB4-7B40-825B-AC8ED2FD3F6E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flipH="1">
            <a:off x="2210037" y="2621018"/>
            <a:ext cx="3489312" cy="2474964"/>
          </a:xfrm>
          <a:prstGeom prst="straightConnector1">
            <a:avLst/>
          </a:prstGeom>
          <a:noFill/>
          <a:ln w="50800" cap="flat">
            <a:solidFill>
              <a:schemeClr val="accent6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EAE3D8-3F47-554D-BE70-B2FB54D27406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5699349" y="2621018"/>
            <a:ext cx="3724974" cy="2474964"/>
          </a:xfrm>
          <a:prstGeom prst="straightConnector1">
            <a:avLst/>
          </a:prstGeom>
          <a:noFill/>
          <a:ln w="50800" cap="flat">
            <a:solidFill>
              <a:schemeClr val="accent6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647DBFB-C124-ED46-995B-0F58F87750E2}"/>
              </a:ext>
            </a:extLst>
          </p:cNvPr>
          <p:cNvSpPr txBox="1"/>
          <p:nvPr/>
        </p:nvSpPr>
        <p:spPr>
          <a:xfrm>
            <a:off x="7372446" y="3180312"/>
            <a:ext cx="39136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6"/>
                </a:solidFill>
                <a:sym typeface="Helvetica Light"/>
              </a:rPr>
              <a:t>Different priority classes in different traffic regimes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3110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303EE9-6C7B-A6B7-5AFB-BC14299319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39" y="1371600"/>
                <a:ext cx="11476583" cy="5106838"/>
              </a:xfrm>
            </p:spPr>
            <p:txBody>
              <a:bodyPr/>
              <a:lstStyle/>
              <a:p>
                <a:r>
                  <a:rPr lang="en-US" dirty="0"/>
                  <a:t>If we had: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would concentrate inside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[Hajek 1982], [Bertsimas, </a:t>
                </a:r>
                <a:r>
                  <a:rPr lang="en-US" sz="2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Gamarnik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Tsitsiklis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1998] 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303EE9-6C7B-A6B7-5AFB-BC1429931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39" y="1371600"/>
                <a:ext cx="11476583" cy="5106838"/>
              </a:xfrm>
              <a:blipFill>
                <a:blip r:embed="rId3"/>
                <a:stretch>
                  <a:fillRect l="-663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>
            <a:extLst>
              <a:ext uri="{FF2B5EF4-FFF2-40B4-BE49-F238E27FC236}">
                <a16:creationId xmlns:a16="http://schemas.microsoft.com/office/drawing/2014/main" id="{146254D8-EAC3-0A02-AF70-340462749B89}"/>
              </a:ext>
            </a:extLst>
          </p:cNvPr>
          <p:cNvSpPr/>
          <p:nvPr/>
        </p:nvSpPr>
        <p:spPr>
          <a:xfrm>
            <a:off x="3542969" y="3759798"/>
            <a:ext cx="4611329" cy="2334409"/>
          </a:xfrm>
          <a:custGeom>
            <a:avLst/>
            <a:gdLst>
              <a:gd name="connsiteX0" fmla="*/ 5379 w 3259567"/>
              <a:gd name="connsiteY0" fmla="*/ 0 h 2339788"/>
              <a:gd name="connsiteX1" fmla="*/ 0 w 3259567"/>
              <a:gd name="connsiteY1" fmla="*/ 1108037 h 2339788"/>
              <a:gd name="connsiteX2" fmla="*/ 2506532 w 3259567"/>
              <a:gd name="connsiteY2" fmla="*/ 2334409 h 2339788"/>
              <a:gd name="connsiteX3" fmla="*/ 3259567 w 3259567"/>
              <a:gd name="connsiteY3" fmla="*/ 2339788 h 2339788"/>
              <a:gd name="connsiteX4" fmla="*/ 2339788 w 3259567"/>
              <a:gd name="connsiteY4" fmla="*/ 199016 h 2339788"/>
              <a:gd name="connsiteX5" fmla="*/ 5379 w 3259567"/>
              <a:gd name="connsiteY5" fmla="*/ 0 h 2339788"/>
              <a:gd name="connsiteX0" fmla="*/ 5379 w 4593516"/>
              <a:gd name="connsiteY0" fmla="*/ 0 h 2334409"/>
              <a:gd name="connsiteX1" fmla="*/ 0 w 4593516"/>
              <a:gd name="connsiteY1" fmla="*/ 1108037 h 2334409"/>
              <a:gd name="connsiteX2" fmla="*/ 2506532 w 4593516"/>
              <a:gd name="connsiteY2" fmla="*/ 2334409 h 2334409"/>
              <a:gd name="connsiteX3" fmla="*/ 4593516 w 4593516"/>
              <a:gd name="connsiteY3" fmla="*/ 2323651 h 2334409"/>
              <a:gd name="connsiteX4" fmla="*/ 2339788 w 4593516"/>
              <a:gd name="connsiteY4" fmla="*/ 199016 h 2334409"/>
              <a:gd name="connsiteX5" fmla="*/ 5379 w 4593516"/>
              <a:gd name="connsiteY5" fmla="*/ 0 h 2334409"/>
              <a:gd name="connsiteX0" fmla="*/ 5379 w 4593516"/>
              <a:gd name="connsiteY0" fmla="*/ 0 h 2334409"/>
              <a:gd name="connsiteX1" fmla="*/ 0 w 4593516"/>
              <a:gd name="connsiteY1" fmla="*/ 1108037 h 2334409"/>
              <a:gd name="connsiteX2" fmla="*/ 2506532 w 4593516"/>
              <a:gd name="connsiteY2" fmla="*/ 2334409 h 2334409"/>
              <a:gd name="connsiteX3" fmla="*/ 4593516 w 4593516"/>
              <a:gd name="connsiteY3" fmla="*/ 2323651 h 2334409"/>
              <a:gd name="connsiteX4" fmla="*/ 3560781 w 4593516"/>
              <a:gd name="connsiteY4" fmla="*/ 145228 h 2334409"/>
              <a:gd name="connsiteX5" fmla="*/ 5379 w 4593516"/>
              <a:gd name="connsiteY5" fmla="*/ 0 h 2334409"/>
              <a:gd name="connsiteX0" fmla="*/ 5379 w 4631793"/>
              <a:gd name="connsiteY0" fmla="*/ 133492 h 2467901"/>
              <a:gd name="connsiteX1" fmla="*/ 0 w 4631793"/>
              <a:gd name="connsiteY1" fmla="*/ 1241529 h 2467901"/>
              <a:gd name="connsiteX2" fmla="*/ 2506532 w 4631793"/>
              <a:gd name="connsiteY2" fmla="*/ 2467901 h 2467901"/>
              <a:gd name="connsiteX3" fmla="*/ 4593516 w 4631793"/>
              <a:gd name="connsiteY3" fmla="*/ 2457143 h 2467901"/>
              <a:gd name="connsiteX4" fmla="*/ 3560781 w 4631793"/>
              <a:gd name="connsiteY4" fmla="*/ 278720 h 2467901"/>
              <a:gd name="connsiteX5" fmla="*/ 5379 w 4631793"/>
              <a:gd name="connsiteY5" fmla="*/ 133492 h 2467901"/>
              <a:gd name="connsiteX0" fmla="*/ 5379 w 4627306"/>
              <a:gd name="connsiteY0" fmla="*/ 50348 h 2384757"/>
              <a:gd name="connsiteX1" fmla="*/ 0 w 4627306"/>
              <a:gd name="connsiteY1" fmla="*/ 1158385 h 2384757"/>
              <a:gd name="connsiteX2" fmla="*/ 2506532 w 4627306"/>
              <a:gd name="connsiteY2" fmla="*/ 2384757 h 2384757"/>
              <a:gd name="connsiteX3" fmla="*/ 4593516 w 4627306"/>
              <a:gd name="connsiteY3" fmla="*/ 2373999 h 2384757"/>
              <a:gd name="connsiteX4" fmla="*/ 3474720 w 4627306"/>
              <a:gd name="connsiteY4" fmla="*/ 518305 h 2384757"/>
              <a:gd name="connsiteX5" fmla="*/ 5379 w 4627306"/>
              <a:gd name="connsiteY5" fmla="*/ 50348 h 2384757"/>
              <a:gd name="connsiteX0" fmla="*/ 5379 w 4593516"/>
              <a:gd name="connsiteY0" fmla="*/ 50348 h 2384757"/>
              <a:gd name="connsiteX1" fmla="*/ 0 w 4593516"/>
              <a:gd name="connsiteY1" fmla="*/ 1158385 h 2384757"/>
              <a:gd name="connsiteX2" fmla="*/ 2506532 w 4593516"/>
              <a:gd name="connsiteY2" fmla="*/ 2384757 h 2384757"/>
              <a:gd name="connsiteX3" fmla="*/ 4593516 w 4593516"/>
              <a:gd name="connsiteY3" fmla="*/ 2373999 h 2384757"/>
              <a:gd name="connsiteX4" fmla="*/ 3474720 w 4593516"/>
              <a:gd name="connsiteY4" fmla="*/ 518305 h 2384757"/>
              <a:gd name="connsiteX5" fmla="*/ 5379 w 4593516"/>
              <a:gd name="connsiteY5" fmla="*/ 50348 h 2384757"/>
              <a:gd name="connsiteX0" fmla="*/ 5379 w 4593516"/>
              <a:gd name="connsiteY0" fmla="*/ 4988 h 2339397"/>
              <a:gd name="connsiteX1" fmla="*/ 0 w 4593516"/>
              <a:gd name="connsiteY1" fmla="*/ 1113025 h 2339397"/>
              <a:gd name="connsiteX2" fmla="*/ 2506532 w 4593516"/>
              <a:gd name="connsiteY2" fmla="*/ 2339397 h 2339397"/>
              <a:gd name="connsiteX3" fmla="*/ 4593516 w 4593516"/>
              <a:gd name="connsiteY3" fmla="*/ 2328639 h 2339397"/>
              <a:gd name="connsiteX4" fmla="*/ 3474720 w 4593516"/>
              <a:gd name="connsiteY4" fmla="*/ 472945 h 2339397"/>
              <a:gd name="connsiteX5" fmla="*/ 5379 w 4593516"/>
              <a:gd name="connsiteY5" fmla="*/ 4988 h 2339397"/>
              <a:gd name="connsiteX0" fmla="*/ 5379 w 4593516"/>
              <a:gd name="connsiteY0" fmla="*/ 2463 h 2336872"/>
              <a:gd name="connsiteX1" fmla="*/ 0 w 4593516"/>
              <a:gd name="connsiteY1" fmla="*/ 1110500 h 2336872"/>
              <a:gd name="connsiteX2" fmla="*/ 2506532 w 4593516"/>
              <a:gd name="connsiteY2" fmla="*/ 2336872 h 2336872"/>
              <a:gd name="connsiteX3" fmla="*/ 4593516 w 4593516"/>
              <a:gd name="connsiteY3" fmla="*/ 2326114 h 2336872"/>
              <a:gd name="connsiteX4" fmla="*/ 3518262 w 4593516"/>
              <a:gd name="connsiteY4" fmla="*/ 630077 h 2336872"/>
              <a:gd name="connsiteX5" fmla="*/ 5379 w 4593516"/>
              <a:gd name="connsiteY5" fmla="*/ 2463 h 2336872"/>
              <a:gd name="connsiteX0" fmla="*/ 23192 w 4611329"/>
              <a:gd name="connsiteY0" fmla="*/ 2463 h 2336872"/>
              <a:gd name="connsiteX1" fmla="*/ 0 w 4611329"/>
              <a:gd name="connsiteY1" fmla="*/ 445482 h 2336872"/>
              <a:gd name="connsiteX2" fmla="*/ 2524345 w 4611329"/>
              <a:gd name="connsiteY2" fmla="*/ 2336872 h 2336872"/>
              <a:gd name="connsiteX3" fmla="*/ 4611329 w 4611329"/>
              <a:gd name="connsiteY3" fmla="*/ 2326114 h 2336872"/>
              <a:gd name="connsiteX4" fmla="*/ 3536075 w 4611329"/>
              <a:gd name="connsiteY4" fmla="*/ 630077 h 2336872"/>
              <a:gd name="connsiteX5" fmla="*/ 23192 w 4611329"/>
              <a:gd name="connsiteY5" fmla="*/ 2463 h 2336872"/>
              <a:gd name="connsiteX0" fmla="*/ 23192 w 4611329"/>
              <a:gd name="connsiteY0" fmla="*/ 2463 h 2336872"/>
              <a:gd name="connsiteX1" fmla="*/ 0 w 4611329"/>
              <a:gd name="connsiteY1" fmla="*/ 445482 h 2336872"/>
              <a:gd name="connsiteX2" fmla="*/ 1805887 w 4611329"/>
              <a:gd name="connsiteY2" fmla="*/ 2336872 h 2336872"/>
              <a:gd name="connsiteX3" fmla="*/ 4611329 w 4611329"/>
              <a:gd name="connsiteY3" fmla="*/ 2326114 h 2336872"/>
              <a:gd name="connsiteX4" fmla="*/ 3536075 w 4611329"/>
              <a:gd name="connsiteY4" fmla="*/ 630077 h 2336872"/>
              <a:gd name="connsiteX5" fmla="*/ 23192 w 4611329"/>
              <a:gd name="connsiteY5" fmla="*/ 2463 h 2336872"/>
              <a:gd name="connsiteX0" fmla="*/ 23192 w 4611329"/>
              <a:gd name="connsiteY0" fmla="*/ 3749 h 2338158"/>
              <a:gd name="connsiteX1" fmla="*/ 0 w 4611329"/>
              <a:gd name="connsiteY1" fmla="*/ 446768 h 2338158"/>
              <a:gd name="connsiteX2" fmla="*/ 1805887 w 4611329"/>
              <a:gd name="connsiteY2" fmla="*/ 2338158 h 2338158"/>
              <a:gd name="connsiteX3" fmla="*/ 4611329 w 4611329"/>
              <a:gd name="connsiteY3" fmla="*/ 2327400 h 2338158"/>
              <a:gd name="connsiteX4" fmla="*/ 2704802 w 4611329"/>
              <a:gd name="connsiteY4" fmla="*/ 524485 h 2338158"/>
              <a:gd name="connsiteX5" fmla="*/ 23192 w 4611329"/>
              <a:gd name="connsiteY5" fmla="*/ 3749 h 2338158"/>
              <a:gd name="connsiteX0" fmla="*/ 23192 w 4611329"/>
              <a:gd name="connsiteY0" fmla="*/ 7643 h 2342052"/>
              <a:gd name="connsiteX1" fmla="*/ 0 w 4611329"/>
              <a:gd name="connsiteY1" fmla="*/ 450662 h 2342052"/>
              <a:gd name="connsiteX2" fmla="*/ 1805887 w 4611329"/>
              <a:gd name="connsiteY2" fmla="*/ 2342052 h 2342052"/>
              <a:gd name="connsiteX3" fmla="*/ 4611329 w 4611329"/>
              <a:gd name="connsiteY3" fmla="*/ 2331294 h 2342052"/>
              <a:gd name="connsiteX4" fmla="*/ 2271352 w 4611329"/>
              <a:gd name="connsiteY4" fmla="*/ 415563 h 2342052"/>
              <a:gd name="connsiteX5" fmla="*/ 23192 w 4611329"/>
              <a:gd name="connsiteY5" fmla="*/ 7643 h 2342052"/>
              <a:gd name="connsiteX0" fmla="*/ 23192 w 4691030"/>
              <a:gd name="connsiteY0" fmla="*/ 2508 h 2336917"/>
              <a:gd name="connsiteX1" fmla="*/ 0 w 4691030"/>
              <a:gd name="connsiteY1" fmla="*/ 445527 h 2336917"/>
              <a:gd name="connsiteX2" fmla="*/ 1805887 w 4691030"/>
              <a:gd name="connsiteY2" fmla="*/ 2336917 h 2336917"/>
              <a:gd name="connsiteX3" fmla="*/ 4611329 w 4691030"/>
              <a:gd name="connsiteY3" fmla="*/ 2326159 h 2336917"/>
              <a:gd name="connsiteX4" fmla="*/ 3885048 w 4691030"/>
              <a:gd name="connsiteY4" fmla="*/ 1016591 h 2336917"/>
              <a:gd name="connsiteX5" fmla="*/ 2271352 w 4691030"/>
              <a:gd name="connsiteY5" fmla="*/ 410428 h 2336917"/>
              <a:gd name="connsiteX6" fmla="*/ 23192 w 4691030"/>
              <a:gd name="connsiteY6" fmla="*/ 2508 h 2336917"/>
              <a:gd name="connsiteX0" fmla="*/ 23192 w 4611329"/>
              <a:gd name="connsiteY0" fmla="*/ 2508 h 2336917"/>
              <a:gd name="connsiteX1" fmla="*/ 0 w 4611329"/>
              <a:gd name="connsiteY1" fmla="*/ 445527 h 2336917"/>
              <a:gd name="connsiteX2" fmla="*/ 1805887 w 4611329"/>
              <a:gd name="connsiteY2" fmla="*/ 2336917 h 2336917"/>
              <a:gd name="connsiteX3" fmla="*/ 4611329 w 4611329"/>
              <a:gd name="connsiteY3" fmla="*/ 2326159 h 2336917"/>
              <a:gd name="connsiteX4" fmla="*/ 3885048 w 4611329"/>
              <a:gd name="connsiteY4" fmla="*/ 1016591 h 2336917"/>
              <a:gd name="connsiteX5" fmla="*/ 2271352 w 4611329"/>
              <a:gd name="connsiteY5" fmla="*/ 410428 h 2336917"/>
              <a:gd name="connsiteX6" fmla="*/ 23192 w 4611329"/>
              <a:gd name="connsiteY6" fmla="*/ 2508 h 2336917"/>
              <a:gd name="connsiteX0" fmla="*/ 23192 w 4611329"/>
              <a:gd name="connsiteY0" fmla="*/ 3054 h 2337463"/>
              <a:gd name="connsiteX1" fmla="*/ 0 w 4611329"/>
              <a:gd name="connsiteY1" fmla="*/ 446073 h 2337463"/>
              <a:gd name="connsiteX2" fmla="*/ 1805887 w 4611329"/>
              <a:gd name="connsiteY2" fmla="*/ 2337463 h 2337463"/>
              <a:gd name="connsiteX3" fmla="*/ 4611329 w 4611329"/>
              <a:gd name="connsiteY3" fmla="*/ 2326705 h 2337463"/>
              <a:gd name="connsiteX4" fmla="*/ 3885048 w 4611329"/>
              <a:gd name="connsiteY4" fmla="*/ 1017137 h 2337463"/>
              <a:gd name="connsiteX5" fmla="*/ 2372293 w 4611329"/>
              <a:gd name="connsiteY5" fmla="*/ 357535 h 2337463"/>
              <a:gd name="connsiteX6" fmla="*/ 23192 w 4611329"/>
              <a:gd name="connsiteY6" fmla="*/ 3054 h 2337463"/>
              <a:gd name="connsiteX0" fmla="*/ 23192 w 4615405"/>
              <a:gd name="connsiteY0" fmla="*/ 3054 h 2337463"/>
              <a:gd name="connsiteX1" fmla="*/ 0 w 4615405"/>
              <a:gd name="connsiteY1" fmla="*/ 446073 h 2337463"/>
              <a:gd name="connsiteX2" fmla="*/ 1805887 w 4615405"/>
              <a:gd name="connsiteY2" fmla="*/ 2337463 h 2337463"/>
              <a:gd name="connsiteX3" fmla="*/ 4611329 w 4615405"/>
              <a:gd name="connsiteY3" fmla="*/ 2326705 h 2337463"/>
              <a:gd name="connsiteX4" fmla="*/ 2372293 w 4615405"/>
              <a:gd name="connsiteY4" fmla="*/ 357535 h 2337463"/>
              <a:gd name="connsiteX5" fmla="*/ 23192 w 4615405"/>
              <a:gd name="connsiteY5" fmla="*/ 3054 h 2337463"/>
              <a:gd name="connsiteX0" fmla="*/ 23192 w 4617952"/>
              <a:gd name="connsiteY0" fmla="*/ 1292 h 2335701"/>
              <a:gd name="connsiteX1" fmla="*/ 0 w 4617952"/>
              <a:gd name="connsiteY1" fmla="*/ 444311 h 2335701"/>
              <a:gd name="connsiteX2" fmla="*/ 1805887 w 4617952"/>
              <a:gd name="connsiteY2" fmla="*/ 2335701 h 2335701"/>
              <a:gd name="connsiteX3" fmla="*/ 4611329 w 4617952"/>
              <a:gd name="connsiteY3" fmla="*/ 2324943 h 2335701"/>
              <a:gd name="connsiteX4" fmla="*/ 3007623 w 4617952"/>
              <a:gd name="connsiteY4" fmla="*/ 688282 h 2335701"/>
              <a:gd name="connsiteX5" fmla="*/ 23192 w 4617952"/>
              <a:gd name="connsiteY5" fmla="*/ 1292 h 2335701"/>
              <a:gd name="connsiteX0" fmla="*/ 23192 w 4634253"/>
              <a:gd name="connsiteY0" fmla="*/ 1292 h 2335701"/>
              <a:gd name="connsiteX1" fmla="*/ 0 w 4634253"/>
              <a:gd name="connsiteY1" fmla="*/ 444311 h 2335701"/>
              <a:gd name="connsiteX2" fmla="*/ 1805887 w 4634253"/>
              <a:gd name="connsiteY2" fmla="*/ 2335701 h 2335701"/>
              <a:gd name="connsiteX3" fmla="*/ 4611329 w 4634253"/>
              <a:gd name="connsiteY3" fmla="*/ 2324943 h 2335701"/>
              <a:gd name="connsiteX4" fmla="*/ 3007623 w 4634253"/>
              <a:gd name="connsiteY4" fmla="*/ 688282 h 2335701"/>
              <a:gd name="connsiteX5" fmla="*/ 23192 w 4634253"/>
              <a:gd name="connsiteY5" fmla="*/ 1292 h 2335701"/>
              <a:gd name="connsiteX0" fmla="*/ 23192 w 4633671"/>
              <a:gd name="connsiteY0" fmla="*/ 1833 h 2336242"/>
              <a:gd name="connsiteX1" fmla="*/ 0 w 4633671"/>
              <a:gd name="connsiteY1" fmla="*/ 444852 h 2336242"/>
              <a:gd name="connsiteX2" fmla="*/ 1805887 w 4633671"/>
              <a:gd name="connsiteY2" fmla="*/ 2336242 h 2336242"/>
              <a:gd name="connsiteX3" fmla="*/ 4611329 w 4633671"/>
              <a:gd name="connsiteY3" fmla="*/ 2325484 h 2336242"/>
              <a:gd name="connsiteX4" fmla="*/ 3007623 w 4633671"/>
              <a:gd name="connsiteY4" fmla="*/ 688823 h 2336242"/>
              <a:gd name="connsiteX5" fmla="*/ 23192 w 4633671"/>
              <a:gd name="connsiteY5" fmla="*/ 1833 h 2336242"/>
              <a:gd name="connsiteX0" fmla="*/ 23192 w 4611329"/>
              <a:gd name="connsiteY0" fmla="*/ 1833 h 2336242"/>
              <a:gd name="connsiteX1" fmla="*/ 0 w 4611329"/>
              <a:gd name="connsiteY1" fmla="*/ 444852 h 2336242"/>
              <a:gd name="connsiteX2" fmla="*/ 1805887 w 4611329"/>
              <a:gd name="connsiteY2" fmla="*/ 2336242 h 2336242"/>
              <a:gd name="connsiteX3" fmla="*/ 4611329 w 4611329"/>
              <a:gd name="connsiteY3" fmla="*/ 2325484 h 2336242"/>
              <a:gd name="connsiteX4" fmla="*/ 3007623 w 4611329"/>
              <a:gd name="connsiteY4" fmla="*/ 688823 h 2336242"/>
              <a:gd name="connsiteX5" fmla="*/ 23192 w 4611329"/>
              <a:gd name="connsiteY5" fmla="*/ 1833 h 2336242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3007623 w 4611329"/>
              <a:gd name="connsiteY4" fmla="*/ 686990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3108563 w 4611329"/>
              <a:gd name="connsiteY4" fmla="*/ 568237 h 2334409"/>
              <a:gd name="connsiteX5" fmla="*/ 23192 w 4611329"/>
              <a:gd name="connsiteY5" fmla="*/ 0 h 2334409"/>
              <a:gd name="connsiteX0" fmla="*/ 23192 w 4611329"/>
              <a:gd name="connsiteY0" fmla="*/ 8015 h 2342424"/>
              <a:gd name="connsiteX1" fmla="*/ 0 w 4611329"/>
              <a:gd name="connsiteY1" fmla="*/ 451034 h 2342424"/>
              <a:gd name="connsiteX2" fmla="*/ 1805887 w 4611329"/>
              <a:gd name="connsiteY2" fmla="*/ 2342424 h 2342424"/>
              <a:gd name="connsiteX3" fmla="*/ 4611329 w 4611329"/>
              <a:gd name="connsiteY3" fmla="*/ 2331666 h 2342424"/>
              <a:gd name="connsiteX4" fmla="*/ 3108563 w 4611329"/>
              <a:gd name="connsiteY4" fmla="*/ 576252 h 2342424"/>
              <a:gd name="connsiteX5" fmla="*/ 23192 w 4611329"/>
              <a:gd name="connsiteY5" fmla="*/ 8015 h 2342424"/>
              <a:gd name="connsiteX0" fmla="*/ 23192 w 4611329"/>
              <a:gd name="connsiteY0" fmla="*/ 142 h 2334551"/>
              <a:gd name="connsiteX1" fmla="*/ 0 w 4611329"/>
              <a:gd name="connsiteY1" fmla="*/ 443161 h 2334551"/>
              <a:gd name="connsiteX2" fmla="*/ 1805887 w 4611329"/>
              <a:gd name="connsiteY2" fmla="*/ 2334551 h 2334551"/>
              <a:gd name="connsiteX3" fmla="*/ 4611329 w 4611329"/>
              <a:gd name="connsiteY3" fmla="*/ 2323793 h 2334551"/>
              <a:gd name="connsiteX4" fmla="*/ 3090750 w 4611329"/>
              <a:gd name="connsiteY4" fmla="*/ 621817 h 2334551"/>
              <a:gd name="connsiteX5" fmla="*/ 23192 w 4611329"/>
              <a:gd name="connsiteY5" fmla="*/ 142 h 2334551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3090750 w 4611329"/>
              <a:gd name="connsiteY4" fmla="*/ 621675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2995748 w 4611329"/>
              <a:gd name="connsiteY4" fmla="*/ 597925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2995748 w 4611329"/>
              <a:gd name="connsiteY4" fmla="*/ 597925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2995748 w 4611329"/>
              <a:gd name="connsiteY4" fmla="*/ 597925 h 2334409"/>
              <a:gd name="connsiteX5" fmla="*/ 23192 w 4611329"/>
              <a:gd name="connsiteY5" fmla="*/ 0 h 23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1329" h="2334409">
                <a:moveTo>
                  <a:pt x="23192" y="0"/>
                </a:moveTo>
                <a:lnTo>
                  <a:pt x="0" y="443019"/>
                </a:lnTo>
                <a:lnTo>
                  <a:pt x="1805887" y="2334409"/>
                </a:lnTo>
                <a:lnTo>
                  <a:pt x="4611329" y="2323651"/>
                </a:lnTo>
                <a:cubicBezTo>
                  <a:pt x="4544422" y="1971892"/>
                  <a:pt x="3781895" y="1010382"/>
                  <a:pt x="2995748" y="597925"/>
                </a:cubicBezTo>
                <a:cubicBezTo>
                  <a:pt x="2209601" y="185468"/>
                  <a:pt x="659685" y="10187"/>
                  <a:pt x="2319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1077C0-D82E-FFEF-C6C8-6BB94B20C2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8640" y="365760"/>
                <a:ext cx="10685417" cy="82296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Upper Bounding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1077C0-D82E-FFEF-C6C8-6BB94B20C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8640" y="365760"/>
                <a:ext cx="10685417" cy="822960"/>
              </a:xfrm>
              <a:blipFill>
                <a:blip r:embed="rId4"/>
                <a:stretch>
                  <a:fillRect l="-1900" t="-80303" b="-1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F5673-D6EE-E257-00BF-052B99B3D2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25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40978B-883F-4CBF-94F6-F884C58BE65B}"/>
                  </a:ext>
                </a:extLst>
              </p:cNvPr>
              <p:cNvSpPr txBox="1"/>
              <p:nvPr/>
            </p:nvSpPr>
            <p:spPr>
              <a:xfrm>
                <a:off x="8489327" y="281587"/>
                <a:ext cx="3265288" cy="1351267"/>
              </a:xfrm>
              <a:prstGeom prst="rect">
                <a:avLst/>
              </a:prstGeom>
              <a:noFill/>
              <a:ln w="12700" cap="flat">
                <a:solidFill>
                  <a:schemeClr val="accent1">
                    <a:shade val="95000"/>
                    <a:satMod val="104999"/>
                  </a:schemeClr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50800" rIns="50800" bIns="50800" numCol="1" spcCol="38100" rtlCol="0" anchor="ctr">
                <a:noAutofit/>
              </a:bodyPr>
              <a:lstStyle/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𝑄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: 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# class</a:t>
                </a:r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jobs in </a:t>
                </a:r>
                <a:r>
                  <a:rPr kumimoji="0" lang="en-US" sz="2000" b="0" i="0" u="sng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queue</a:t>
                </a:r>
              </a:p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Helvetica Light"/>
                  </a:rPr>
                  <a:t>: 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# class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jobs in </a:t>
                </a:r>
                <a:r>
                  <a:rPr lang="en-US" sz="2000" u="sng" dirty="0">
                    <a:solidFill>
                      <a:srgbClr val="000000"/>
                    </a:solidFill>
                    <a:sym typeface="Helvetica Light"/>
                  </a:rPr>
                  <a:t>system</a:t>
                </a:r>
              </a:p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Helvetica Light"/>
                  </a:rPr>
                  <a:t>: 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# class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jobs in </a:t>
                </a:r>
                <a:r>
                  <a:rPr lang="en-US" sz="2000" u="sng" dirty="0">
                    <a:solidFill>
                      <a:srgbClr val="000000"/>
                    </a:solidFill>
                    <a:sym typeface="Helvetica Light"/>
                  </a:rPr>
                  <a:t>service</a:t>
                </a:r>
              </a:p>
              <a:p>
                <a:pPr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𝑍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0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40978B-883F-4CBF-94F6-F884C58B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327" y="281587"/>
                <a:ext cx="3265288" cy="1351267"/>
              </a:xfrm>
              <a:prstGeom prst="rect">
                <a:avLst/>
              </a:prstGeom>
              <a:blipFill>
                <a:blip r:embed="rId5"/>
                <a:stretch>
                  <a:fillRect l="-775" r="-388" b="-1835"/>
                </a:stretch>
              </a:blipFill>
              <a:ln w="12700" cap="flat">
                <a:solidFill>
                  <a:schemeClr val="accent1">
                    <a:shade val="95000"/>
                    <a:satMod val="104999"/>
                  </a:schemeClr>
                </a:solidFill>
                <a:prstDash val="sysDash"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2F010-3EC1-4CDE-D460-164E0752C739}"/>
              </a:ext>
            </a:extLst>
          </p:cNvPr>
          <p:cNvCxnSpPr>
            <a:cxnSpLocks/>
          </p:cNvCxnSpPr>
          <p:nvPr/>
        </p:nvCxnSpPr>
        <p:spPr>
          <a:xfrm flipV="1">
            <a:off x="3556815" y="3429000"/>
            <a:ext cx="0" cy="2660212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0E0A4D-89BD-3DFD-46D3-3E0E1C1AA149}"/>
                  </a:ext>
                </a:extLst>
              </p:cNvPr>
              <p:cNvSpPr txBox="1"/>
              <p:nvPr/>
            </p:nvSpPr>
            <p:spPr>
              <a:xfrm>
                <a:off x="3720620" y="3227790"/>
                <a:ext cx="816698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0E0A4D-89BD-3DFD-46D3-3E0E1C1AA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620" y="3227790"/>
                <a:ext cx="816698" cy="471924"/>
              </a:xfrm>
              <a:prstGeom prst="rect">
                <a:avLst/>
              </a:prstGeom>
              <a:blipFill>
                <a:blip r:embed="rId6"/>
                <a:stretch>
                  <a:fillRect l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CA30AC-C6FE-1D41-DD64-AED115E64E57}"/>
              </a:ext>
            </a:extLst>
          </p:cNvPr>
          <p:cNvCxnSpPr>
            <a:cxnSpLocks/>
          </p:cNvCxnSpPr>
          <p:nvPr/>
        </p:nvCxnSpPr>
        <p:spPr>
          <a:xfrm>
            <a:off x="3556815" y="6089384"/>
            <a:ext cx="4895031" cy="0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089F18-BF3C-A04E-42C6-20A58F224A8F}"/>
                  </a:ext>
                </a:extLst>
              </p:cNvPr>
              <p:cNvSpPr txBox="1"/>
              <p:nvPr/>
            </p:nvSpPr>
            <p:spPr>
              <a:xfrm>
                <a:off x="8543407" y="5853250"/>
                <a:ext cx="802464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089F18-BF3C-A04E-42C6-20A58F224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07" y="5853250"/>
                <a:ext cx="802464" cy="471924"/>
              </a:xfrm>
              <a:prstGeom prst="rect">
                <a:avLst/>
              </a:prstGeom>
              <a:blipFill>
                <a:blip r:embed="rId7"/>
                <a:stretch>
                  <a:fillRect l="-6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5A408D-A21C-8B25-E9E4-9FF9C42CB0A7}"/>
              </a:ext>
            </a:extLst>
          </p:cNvPr>
          <p:cNvCxnSpPr>
            <a:cxnSpLocks/>
          </p:cNvCxnSpPr>
          <p:nvPr/>
        </p:nvCxnSpPr>
        <p:spPr>
          <a:xfrm flipH="1" flipV="1">
            <a:off x="3424023" y="4799385"/>
            <a:ext cx="2954207" cy="14414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5EB65-E821-7524-8051-8538030635F1}"/>
              </a:ext>
            </a:extLst>
          </p:cNvPr>
          <p:cNvCxnSpPr>
            <a:cxnSpLocks/>
          </p:cNvCxnSpPr>
          <p:nvPr/>
        </p:nvCxnSpPr>
        <p:spPr>
          <a:xfrm flipH="1" flipV="1">
            <a:off x="3424024" y="4082308"/>
            <a:ext cx="2160347" cy="224286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A06345-8E53-51C6-4BF9-8455A0254472}"/>
              </a:ext>
            </a:extLst>
          </p:cNvPr>
          <p:cNvSpPr txBox="1"/>
          <p:nvPr/>
        </p:nvSpPr>
        <p:spPr>
          <a:xfrm>
            <a:off x="4983483" y="3501017"/>
            <a:ext cx="54516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ym typeface="Helvetica Light"/>
              </a:rPr>
              <a:t>How to deal with this gap?</a:t>
            </a:r>
            <a:endParaRPr kumimoji="0" lang="en-US" sz="2400" b="0" i="0" u="none" strike="noStrike" cap="none" spc="0" normalizeH="0" baseline="0" dirty="0">
              <a:ln>
                <a:noFill/>
              </a:ln>
              <a:effectLst/>
              <a:uFillTx/>
              <a:sym typeface="Helvetica Ligh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768132-1C52-B8E5-8CA6-8BE10A80AA01}"/>
              </a:ext>
            </a:extLst>
          </p:cNvPr>
          <p:cNvCxnSpPr>
            <a:cxnSpLocks/>
          </p:cNvCxnSpPr>
          <p:nvPr/>
        </p:nvCxnSpPr>
        <p:spPr>
          <a:xfrm flipH="1">
            <a:off x="3758011" y="3724182"/>
            <a:ext cx="2027555" cy="103492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3D9625-7EE9-57FC-53F3-13EA91000540}"/>
                  </a:ext>
                </a:extLst>
              </p:cNvPr>
              <p:cNvSpPr txBox="1"/>
              <p:nvPr/>
            </p:nvSpPr>
            <p:spPr>
              <a:xfrm>
                <a:off x="347445" y="4393556"/>
                <a:ext cx="3588201" cy="7310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5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5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5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𝐵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3D9625-7EE9-57FC-53F3-13EA91000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5" y="4393556"/>
                <a:ext cx="3588201" cy="731098"/>
              </a:xfrm>
              <a:prstGeom prst="rect">
                <a:avLst/>
              </a:prstGeom>
              <a:blipFill>
                <a:blip r:embed="rId8"/>
                <a:stretch>
                  <a:fillRect b="-68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44932E-A6E7-FA85-C988-DC991EAA8BFF}"/>
                  </a:ext>
                </a:extLst>
              </p:cNvPr>
              <p:cNvSpPr txBox="1"/>
              <p:nvPr/>
            </p:nvSpPr>
            <p:spPr>
              <a:xfrm>
                <a:off x="1021275" y="3863573"/>
                <a:ext cx="2870829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44932E-A6E7-FA85-C988-DC991EAA8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5" y="3863573"/>
                <a:ext cx="2870829" cy="410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2E3F00A-BE79-A77E-ACF7-897A37996BF1}"/>
              </a:ext>
            </a:extLst>
          </p:cNvPr>
          <p:cNvSpPr txBox="1"/>
          <p:nvPr/>
        </p:nvSpPr>
        <p:spPr>
          <a:xfrm>
            <a:off x="4949557" y="4530593"/>
            <a:ext cx="178632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Helvetica Light"/>
              </a:rPr>
              <a:t>negative drift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0240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0" grpId="0" animBg="1"/>
      <p:bldP spid="21" grpId="0"/>
      <p:bldP spid="23" grpId="0"/>
      <p:bldP spid="26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146254D8-EAC3-0A02-AF70-340462749B89}"/>
              </a:ext>
            </a:extLst>
          </p:cNvPr>
          <p:cNvSpPr/>
          <p:nvPr/>
        </p:nvSpPr>
        <p:spPr>
          <a:xfrm>
            <a:off x="3542969" y="1916487"/>
            <a:ext cx="4611329" cy="2334409"/>
          </a:xfrm>
          <a:custGeom>
            <a:avLst/>
            <a:gdLst>
              <a:gd name="connsiteX0" fmla="*/ 5379 w 3259567"/>
              <a:gd name="connsiteY0" fmla="*/ 0 h 2339788"/>
              <a:gd name="connsiteX1" fmla="*/ 0 w 3259567"/>
              <a:gd name="connsiteY1" fmla="*/ 1108037 h 2339788"/>
              <a:gd name="connsiteX2" fmla="*/ 2506532 w 3259567"/>
              <a:gd name="connsiteY2" fmla="*/ 2334409 h 2339788"/>
              <a:gd name="connsiteX3" fmla="*/ 3259567 w 3259567"/>
              <a:gd name="connsiteY3" fmla="*/ 2339788 h 2339788"/>
              <a:gd name="connsiteX4" fmla="*/ 2339788 w 3259567"/>
              <a:gd name="connsiteY4" fmla="*/ 199016 h 2339788"/>
              <a:gd name="connsiteX5" fmla="*/ 5379 w 3259567"/>
              <a:gd name="connsiteY5" fmla="*/ 0 h 2339788"/>
              <a:gd name="connsiteX0" fmla="*/ 5379 w 4593516"/>
              <a:gd name="connsiteY0" fmla="*/ 0 h 2334409"/>
              <a:gd name="connsiteX1" fmla="*/ 0 w 4593516"/>
              <a:gd name="connsiteY1" fmla="*/ 1108037 h 2334409"/>
              <a:gd name="connsiteX2" fmla="*/ 2506532 w 4593516"/>
              <a:gd name="connsiteY2" fmla="*/ 2334409 h 2334409"/>
              <a:gd name="connsiteX3" fmla="*/ 4593516 w 4593516"/>
              <a:gd name="connsiteY3" fmla="*/ 2323651 h 2334409"/>
              <a:gd name="connsiteX4" fmla="*/ 2339788 w 4593516"/>
              <a:gd name="connsiteY4" fmla="*/ 199016 h 2334409"/>
              <a:gd name="connsiteX5" fmla="*/ 5379 w 4593516"/>
              <a:gd name="connsiteY5" fmla="*/ 0 h 2334409"/>
              <a:gd name="connsiteX0" fmla="*/ 5379 w 4593516"/>
              <a:gd name="connsiteY0" fmla="*/ 0 h 2334409"/>
              <a:gd name="connsiteX1" fmla="*/ 0 w 4593516"/>
              <a:gd name="connsiteY1" fmla="*/ 1108037 h 2334409"/>
              <a:gd name="connsiteX2" fmla="*/ 2506532 w 4593516"/>
              <a:gd name="connsiteY2" fmla="*/ 2334409 h 2334409"/>
              <a:gd name="connsiteX3" fmla="*/ 4593516 w 4593516"/>
              <a:gd name="connsiteY3" fmla="*/ 2323651 h 2334409"/>
              <a:gd name="connsiteX4" fmla="*/ 3560781 w 4593516"/>
              <a:gd name="connsiteY4" fmla="*/ 145228 h 2334409"/>
              <a:gd name="connsiteX5" fmla="*/ 5379 w 4593516"/>
              <a:gd name="connsiteY5" fmla="*/ 0 h 2334409"/>
              <a:gd name="connsiteX0" fmla="*/ 5379 w 4631793"/>
              <a:gd name="connsiteY0" fmla="*/ 133492 h 2467901"/>
              <a:gd name="connsiteX1" fmla="*/ 0 w 4631793"/>
              <a:gd name="connsiteY1" fmla="*/ 1241529 h 2467901"/>
              <a:gd name="connsiteX2" fmla="*/ 2506532 w 4631793"/>
              <a:gd name="connsiteY2" fmla="*/ 2467901 h 2467901"/>
              <a:gd name="connsiteX3" fmla="*/ 4593516 w 4631793"/>
              <a:gd name="connsiteY3" fmla="*/ 2457143 h 2467901"/>
              <a:gd name="connsiteX4" fmla="*/ 3560781 w 4631793"/>
              <a:gd name="connsiteY4" fmla="*/ 278720 h 2467901"/>
              <a:gd name="connsiteX5" fmla="*/ 5379 w 4631793"/>
              <a:gd name="connsiteY5" fmla="*/ 133492 h 2467901"/>
              <a:gd name="connsiteX0" fmla="*/ 5379 w 4627306"/>
              <a:gd name="connsiteY0" fmla="*/ 50348 h 2384757"/>
              <a:gd name="connsiteX1" fmla="*/ 0 w 4627306"/>
              <a:gd name="connsiteY1" fmla="*/ 1158385 h 2384757"/>
              <a:gd name="connsiteX2" fmla="*/ 2506532 w 4627306"/>
              <a:gd name="connsiteY2" fmla="*/ 2384757 h 2384757"/>
              <a:gd name="connsiteX3" fmla="*/ 4593516 w 4627306"/>
              <a:gd name="connsiteY3" fmla="*/ 2373999 h 2384757"/>
              <a:gd name="connsiteX4" fmla="*/ 3474720 w 4627306"/>
              <a:gd name="connsiteY4" fmla="*/ 518305 h 2384757"/>
              <a:gd name="connsiteX5" fmla="*/ 5379 w 4627306"/>
              <a:gd name="connsiteY5" fmla="*/ 50348 h 2384757"/>
              <a:gd name="connsiteX0" fmla="*/ 5379 w 4593516"/>
              <a:gd name="connsiteY0" fmla="*/ 50348 h 2384757"/>
              <a:gd name="connsiteX1" fmla="*/ 0 w 4593516"/>
              <a:gd name="connsiteY1" fmla="*/ 1158385 h 2384757"/>
              <a:gd name="connsiteX2" fmla="*/ 2506532 w 4593516"/>
              <a:gd name="connsiteY2" fmla="*/ 2384757 h 2384757"/>
              <a:gd name="connsiteX3" fmla="*/ 4593516 w 4593516"/>
              <a:gd name="connsiteY3" fmla="*/ 2373999 h 2384757"/>
              <a:gd name="connsiteX4" fmla="*/ 3474720 w 4593516"/>
              <a:gd name="connsiteY4" fmla="*/ 518305 h 2384757"/>
              <a:gd name="connsiteX5" fmla="*/ 5379 w 4593516"/>
              <a:gd name="connsiteY5" fmla="*/ 50348 h 2384757"/>
              <a:gd name="connsiteX0" fmla="*/ 5379 w 4593516"/>
              <a:gd name="connsiteY0" fmla="*/ 4988 h 2339397"/>
              <a:gd name="connsiteX1" fmla="*/ 0 w 4593516"/>
              <a:gd name="connsiteY1" fmla="*/ 1113025 h 2339397"/>
              <a:gd name="connsiteX2" fmla="*/ 2506532 w 4593516"/>
              <a:gd name="connsiteY2" fmla="*/ 2339397 h 2339397"/>
              <a:gd name="connsiteX3" fmla="*/ 4593516 w 4593516"/>
              <a:gd name="connsiteY3" fmla="*/ 2328639 h 2339397"/>
              <a:gd name="connsiteX4" fmla="*/ 3474720 w 4593516"/>
              <a:gd name="connsiteY4" fmla="*/ 472945 h 2339397"/>
              <a:gd name="connsiteX5" fmla="*/ 5379 w 4593516"/>
              <a:gd name="connsiteY5" fmla="*/ 4988 h 2339397"/>
              <a:gd name="connsiteX0" fmla="*/ 5379 w 4593516"/>
              <a:gd name="connsiteY0" fmla="*/ 2463 h 2336872"/>
              <a:gd name="connsiteX1" fmla="*/ 0 w 4593516"/>
              <a:gd name="connsiteY1" fmla="*/ 1110500 h 2336872"/>
              <a:gd name="connsiteX2" fmla="*/ 2506532 w 4593516"/>
              <a:gd name="connsiteY2" fmla="*/ 2336872 h 2336872"/>
              <a:gd name="connsiteX3" fmla="*/ 4593516 w 4593516"/>
              <a:gd name="connsiteY3" fmla="*/ 2326114 h 2336872"/>
              <a:gd name="connsiteX4" fmla="*/ 3518262 w 4593516"/>
              <a:gd name="connsiteY4" fmla="*/ 630077 h 2336872"/>
              <a:gd name="connsiteX5" fmla="*/ 5379 w 4593516"/>
              <a:gd name="connsiteY5" fmla="*/ 2463 h 2336872"/>
              <a:gd name="connsiteX0" fmla="*/ 23192 w 4611329"/>
              <a:gd name="connsiteY0" fmla="*/ 2463 h 2336872"/>
              <a:gd name="connsiteX1" fmla="*/ 0 w 4611329"/>
              <a:gd name="connsiteY1" fmla="*/ 445482 h 2336872"/>
              <a:gd name="connsiteX2" fmla="*/ 2524345 w 4611329"/>
              <a:gd name="connsiteY2" fmla="*/ 2336872 h 2336872"/>
              <a:gd name="connsiteX3" fmla="*/ 4611329 w 4611329"/>
              <a:gd name="connsiteY3" fmla="*/ 2326114 h 2336872"/>
              <a:gd name="connsiteX4" fmla="*/ 3536075 w 4611329"/>
              <a:gd name="connsiteY4" fmla="*/ 630077 h 2336872"/>
              <a:gd name="connsiteX5" fmla="*/ 23192 w 4611329"/>
              <a:gd name="connsiteY5" fmla="*/ 2463 h 2336872"/>
              <a:gd name="connsiteX0" fmla="*/ 23192 w 4611329"/>
              <a:gd name="connsiteY0" fmla="*/ 2463 h 2336872"/>
              <a:gd name="connsiteX1" fmla="*/ 0 w 4611329"/>
              <a:gd name="connsiteY1" fmla="*/ 445482 h 2336872"/>
              <a:gd name="connsiteX2" fmla="*/ 1805887 w 4611329"/>
              <a:gd name="connsiteY2" fmla="*/ 2336872 h 2336872"/>
              <a:gd name="connsiteX3" fmla="*/ 4611329 w 4611329"/>
              <a:gd name="connsiteY3" fmla="*/ 2326114 h 2336872"/>
              <a:gd name="connsiteX4" fmla="*/ 3536075 w 4611329"/>
              <a:gd name="connsiteY4" fmla="*/ 630077 h 2336872"/>
              <a:gd name="connsiteX5" fmla="*/ 23192 w 4611329"/>
              <a:gd name="connsiteY5" fmla="*/ 2463 h 2336872"/>
              <a:gd name="connsiteX0" fmla="*/ 23192 w 4611329"/>
              <a:gd name="connsiteY0" fmla="*/ 3749 h 2338158"/>
              <a:gd name="connsiteX1" fmla="*/ 0 w 4611329"/>
              <a:gd name="connsiteY1" fmla="*/ 446768 h 2338158"/>
              <a:gd name="connsiteX2" fmla="*/ 1805887 w 4611329"/>
              <a:gd name="connsiteY2" fmla="*/ 2338158 h 2338158"/>
              <a:gd name="connsiteX3" fmla="*/ 4611329 w 4611329"/>
              <a:gd name="connsiteY3" fmla="*/ 2327400 h 2338158"/>
              <a:gd name="connsiteX4" fmla="*/ 2704802 w 4611329"/>
              <a:gd name="connsiteY4" fmla="*/ 524485 h 2338158"/>
              <a:gd name="connsiteX5" fmla="*/ 23192 w 4611329"/>
              <a:gd name="connsiteY5" fmla="*/ 3749 h 2338158"/>
              <a:gd name="connsiteX0" fmla="*/ 23192 w 4611329"/>
              <a:gd name="connsiteY0" fmla="*/ 7643 h 2342052"/>
              <a:gd name="connsiteX1" fmla="*/ 0 w 4611329"/>
              <a:gd name="connsiteY1" fmla="*/ 450662 h 2342052"/>
              <a:gd name="connsiteX2" fmla="*/ 1805887 w 4611329"/>
              <a:gd name="connsiteY2" fmla="*/ 2342052 h 2342052"/>
              <a:gd name="connsiteX3" fmla="*/ 4611329 w 4611329"/>
              <a:gd name="connsiteY3" fmla="*/ 2331294 h 2342052"/>
              <a:gd name="connsiteX4" fmla="*/ 2271352 w 4611329"/>
              <a:gd name="connsiteY4" fmla="*/ 415563 h 2342052"/>
              <a:gd name="connsiteX5" fmla="*/ 23192 w 4611329"/>
              <a:gd name="connsiteY5" fmla="*/ 7643 h 2342052"/>
              <a:gd name="connsiteX0" fmla="*/ 23192 w 4691030"/>
              <a:gd name="connsiteY0" fmla="*/ 2508 h 2336917"/>
              <a:gd name="connsiteX1" fmla="*/ 0 w 4691030"/>
              <a:gd name="connsiteY1" fmla="*/ 445527 h 2336917"/>
              <a:gd name="connsiteX2" fmla="*/ 1805887 w 4691030"/>
              <a:gd name="connsiteY2" fmla="*/ 2336917 h 2336917"/>
              <a:gd name="connsiteX3" fmla="*/ 4611329 w 4691030"/>
              <a:gd name="connsiteY3" fmla="*/ 2326159 h 2336917"/>
              <a:gd name="connsiteX4" fmla="*/ 3885048 w 4691030"/>
              <a:gd name="connsiteY4" fmla="*/ 1016591 h 2336917"/>
              <a:gd name="connsiteX5" fmla="*/ 2271352 w 4691030"/>
              <a:gd name="connsiteY5" fmla="*/ 410428 h 2336917"/>
              <a:gd name="connsiteX6" fmla="*/ 23192 w 4691030"/>
              <a:gd name="connsiteY6" fmla="*/ 2508 h 2336917"/>
              <a:gd name="connsiteX0" fmla="*/ 23192 w 4611329"/>
              <a:gd name="connsiteY0" fmla="*/ 2508 h 2336917"/>
              <a:gd name="connsiteX1" fmla="*/ 0 w 4611329"/>
              <a:gd name="connsiteY1" fmla="*/ 445527 h 2336917"/>
              <a:gd name="connsiteX2" fmla="*/ 1805887 w 4611329"/>
              <a:gd name="connsiteY2" fmla="*/ 2336917 h 2336917"/>
              <a:gd name="connsiteX3" fmla="*/ 4611329 w 4611329"/>
              <a:gd name="connsiteY3" fmla="*/ 2326159 h 2336917"/>
              <a:gd name="connsiteX4" fmla="*/ 3885048 w 4611329"/>
              <a:gd name="connsiteY4" fmla="*/ 1016591 h 2336917"/>
              <a:gd name="connsiteX5" fmla="*/ 2271352 w 4611329"/>
              <a:gd name="connsiteY5" fmla="*/ 410428 h 2336917"/>
              <a:gd name="connsiteX6" fmla="*/ 23192 w 4611329"/>
              <a:gd name="connsiteY6" fmla="*/ 2508 h 2336917"/>
              <a:gd name="connsiteX0" fmla="*/ 23192 w 4611329"/>
              <a:gd name="connsiteY0" fmla="*/ 3054 h 2337463"/>
              <a:gd name="connsiteX1" fmla="*/ 0 w 4611329"/>
              <a:gd name="connsiteY1" fmla="*/ 446073 h 2337463"/>
              <a:gd name="connsiteX2" fmla="*/ 1805887 w 4611329"/>
              <a:gd name="connsiteY2" fmla="*/ 2337463 h 2337463"/>
              <a:gd name="connsiteX3" fmla="*/ 4611329 w 4611329"/>
              <a:gd name="connsiteY3" fmla="*/ 2326705 h 2337463"/>
              <a:gd name="connsiteX4" fmla="*/ 3885048 w 4611329"/>
              <a:gd name="connsiteY4" fmla="*/ 1017137 h 2337463"/>
              <a:gd name="connsiteX5" fmla="*/ 2372293 w 4611329"/>
              <a:gd name="connsiteY5" fmla="*/ 357535 h 2337463"/>
              <a:gd name="connsiteX6" fmla="*/ 23192 w 4611329"/>
              <a:gd name="connsiteY6" fmla="*/ 3054 h 2337463"/>
              <a:gd name="connsiteX0" fmla="*/ 23192 w 4615405"/>
              <a:gd name="connsiteY0" fmla="*/ 3054 h 2337463"/>
              <a:gd name="connsiteX1" fmla="*/ 0 w 4615405"/>
              <a:gd name="connsiteY1" fmla="*/ 446073 h 2337463"/>
              <a:gd name="connsiteX2" fmla="*/ 1805887 w 4615405"/>
              <a:gd name="connsiteY2" fmla="*/ 2337463 h 2337463"/>
              <a:gd name="connsiteX3" fmla="*/ 4611329 w 4615405"/>
              <a:gd name="connsiteY3" fmla="*/ 2326705 h 2337463"/>
              <a:gd name="connsiteX4" fmla="*/ 2372293 w 4615405"/>
              <a:gd name="connsiteY4" fmla="*/ 357535 h 2337463"/>
              <a:gd name="connsiteX5" fmla="*/ 23192 w 4615405"/>
              <a:gd name="connsiteY5" fmla="*/ 3054 h 2337463"/>
              <a:gd name="connsiteX0" fmla="*/ 23192 w 4617952"/>
              <a:gd name="connsiteY0" fmla="*/ 1292 h 2335701"/>
              <a:gd name="connsiteX1" fmla="*/ 0 w 4617952"/>
              <a:gd name="connsiteY1" fmla="*/ 444311 h 2335701"/>
              <a:gd name="connsiteX2" fmla="*/ 1805887 w 4617952"/>
              <a:gd name="connsiteY2" fmla="*/ 2335701 h 2335701"/>
              <a:gd name="connsiteX3" fmla="*/ 4611329 w 4617952"/>
              <a:gd name="connsiteY3" fmla="*/ 2324943 h 2335701"/>
              <a:gd name="connsiteX4" fmla="*/ 3007623 w 4617952"/>
              <a:gd name="connsiteY4" fmla="*/ 688282 h 2335701"/>
              <a:gd name="connsiteX5" fmla="*/ 23192 w 4617952"/>
              <a:gd name="connsiteY5" fmla="*/ 1292 h 2335701"/>
              <a:gd name="connsiteX0" fmla="*/ 23192 w 4634253"/>
              <a:gd name="connsiteY0" fmla="*/ 1292 h 2335701"/>
              <a:gd name="connsiteX1" fmla="*/ 0 w 4634253"/>
              <a:gd name="connsiteY1" fmla="*/ 444311 h 2335701"/>
              <a:gd name="connsiteX2" fmla="*/ 1805887 w 4634253"/>
              <a:gd name="connsiteY2" fmla="*/ 2335701 h 2335701"/>
              <a:gd name="connsiteX3" fmla="*/ 4611329 w 4634253"/>
              <a:gd name="connsiteY3" fmla="*/ 2324943 h 2335701"/>
              <a:gd name="connsiteX4" fmla="*/ 3007623 w 4634253"/>
              <a:gd name="connsiteY4" fmla="*/ 688282 h 2335701"/>
              <a:gd name="connsiteX5" fmla="*/ 23192 w 4634253"/>
              <a:gd name="connsiteY5" fmla="*/ 1292 h 2335701"/>
              <a:gd name="connsiteX0" fmla="*/ 23192 w 4633671"/>
              <a:gd name="connsiteY0" fmla="*/ 1833 h 2336242"/>
              <a:gd name="connsiteX1" fmla="*/ 0 w 4633671"/>
              <a:gd name="connsiteY1" fmla="*/ 444852 h 2336242"/>
              <a:gd name="connsiteX2" fmla="*/ 1805887 w 4633671"/>
              <a:gd name="connsiteY2" fmla="*/ 2336242 h 2336242"/>
              <a:gd name="connsiteX3" fmla="*/ 4611329 w 4633671"/>
              <a:gd name="connsiteY3" fmla="*/ 2325484 h 2336242"/>
              <a:gd name="connsiteX4" fmla="*/ 3007623 w 4633671"/>
              <a:gd name="connsiteY4" fmla="*/ 688823 h 2336242"/>
              <a:gd name="connsiteX5" fmla="*/ 23192 w 4633671"/>
              <a:gd name="connsiteY5" fmla="*/ 1833 h 2336242"/>
              <a:gd name="connsiteX0" fmla="*/ 23192 w 4611329"/>
              <a:gd name="connsiteY0" fmla="*/ 1833 h 2336242"/>
              <a:gd name="connsiteX1" fmla="*/ 0 w 4611329"/>
              <a:gd name="connsiteY1" fmla="*/ 444852 h 2336242"/>
              <a:gd name="connsiteX2" fmla="*/ 1805887 w 4611329"/>
              <a:gd name="connsiteY2" fmla="*/ 2336242 h 2336242"/>
              <a:gd name="connsiteX3" fmla="*/ 4611329 w 4611329"/>
              <a:gd name="connsiteY3" fmla="*/ 2325484 h 2336242"/>
              <a:gd name="connsiteX4" fmla="*/ 3007623 w 4611329"/>
              <a:gd name="connsiteY4" fmla="*/ 688823 h 2336242"/>
              <a:gd name="connsiteX5" fmla="*/ 23192 w 4611329"/>
              <a:gd name="connsiteY5" fmla="*/ 1833 h 2336242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3007623 w 4611329"/>
              <a:gd name="connsiteY4" fmla="*/ 686990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3108563 w 4611329"/>
              <a:gd name="connsiteY4" fmla="*/ 568237 h 2334409"/>
              <a:gd name="connsiteX5" fmla="*/ 23192 w 4611329"/>
              <a:gd name="connsiteY5" fmla="*/ 0 h 2334409"/>
              <a:gd name="connsiteX0" fmla="*/ 23192 w 4611329"/>
              <a:gd name="connsiteY0" fmla="*/ 8015 h 2342424"/>
              <a:gd name="connsiteX1" fmla="*/ 0 w 4611329"/>
              <a:gd name="connsiteY1" fmla="*/ 451034 h 2342424"/>
              <a:gd name="connsiteX2" fmla="*/ 1805887 w 4611329"/>
              <a:gd name="connsiteY2" fmla="*/ 2342424 h 2342424"/>
              <a:gd name="connsiteX3" fmla="*/ 4611329 w 4611329"/>
              <a:gd name="connsiteY3" fmla="*/ 2331666 h 2342424"/>
              <a:gd name="connsiteX4" fmla="*/ 3108563 w 4611329"/>
              <a:gd name="connsiteY4" fmla="*/ 576252 h 2342424"/>
              <a:gd name="connsiteX5" fmla="*/ 23192 w 4611329"/>
              <a:gd name="connsiteY5" fmla="*/ 8015 h 2342424"/>
              <a:gd name="connsiteX0" fmla="*/ 23192 w 4611329"/>
              <a:gd name="connsiteY0" fmla="*/ 142 h 2334551"/>
              <a:gd name="connsiteX1" fmla="*/ 0 w 4611329"/>
              <a:gd name="connsiteY1" fmla="*/ 443161 h 2334551"/>
              <a:gd name="connsiteX2" fmla="*/ 1805887 w 4611329"/>
              <a:gd name="connsiteY2" fmla="*/ 2334551 h 2334551"/>
              <a:gd name="connsiteX3" fmla="*/ 4611329 w 4611329"/>
              <a:gd name="connsiteY3" fmla="*/ 2323793 h 2334551"/>
              <a:gd name="connsiteX4" fmla="*/ 3090750 w 4611329"/>
              <a:gd name="connsiteY4" fmla="*/ 621817 h 2334551"/>
              <a:gd name="connsiteX5" fmla="*/ 23192 w 4611329"/>
              <a:gd name="connsiteY5" fmla="*/ 142 h 2334551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3090750 w 4611329"/>
              <a:gd name="connsiteY4" fmla="*/ 621675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2995748 w 4611329"/>
              <a:gd name="connsiteY4" fmla="*/ 597925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2995748 w 4611329"/>
              <a:gd name="connsiteY4" fmla="*/ 597925 h 2334409"/>
              <a:gd name="connsiteX5" fmla="*/ 23192 w 4611329"/>
              <a:gd name="connsiteY5" fmla="*/ 0 h 2334409"/>
              <a:gd name="connsiteX0" fmla="*/ 23192 w 4611329"/>
              <a:gd name="connsiteY0" fmla="*/ 0 h 2334409"/>
              <a:gd name="connsiteX1" fmla="*/ 0 w 4611329"/>
              <a:gd name="connsiteY1" fmla="*/ 443019 h 2334409"/>
              <a:gd name="connsiteX2" fmla="*/ 1805887 w 4611329"/>
              <a:gd name="connsiteY2" fmla="*/ 2334409 h 2334409"/>
              <a:gd name="connsiteX3" fmla="*/ 4611329 w 4611329"/>
              <a:gd name="connsiteY3" fmla="*/ 2323651 h 2334409"/>
              <a:gd name="connsiteX4" fmla="*/ 2995748 w 4611329"/>
              <a:gd name="connsiteY4" fmla="*/ 597925 h 2334409"/>
              <a:gd name="connsiteX5" fmla="*/ 23192 w 4611329"/>
              <a:gd name="connsiteY5" fmla="*/ 0 h 23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1329" h="2334409">
                <a:moveTo>
                  <a:pt x="23192" y="0"/>
                </a:moveTo>
                <a:lnTo>
                  <a:pt x="0" y="443019"/>
                </a:lnTo>
                <a:lnTo>
                  <a:pt x="1805887" y="2334409"/>
                </a:lnTo>
                <a:lnTo>
                  <a:pt x="4611329" y="2323651"/>
                </a:lnTo>
                <a:cubicBezTo>
                  <a:pt x="4544422" y="1971892"/>
                  <a:pt x="3781895" y="1010382"/>
                  <a:pt x="2995748" y="597925"/>
                </a:cubicBezTo>
                <a:cubicBezTo>
                  <a:pt x="2209601" y="185468"/>
                  <a:pt x="659685" y="10187"/>
                  <a:pt x="2319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077C0-D82E-FFEF-C6C8-6BB94B20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State-space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F5673-D6EE-E257-00BF-052B99B3D2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26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40978B-883F-4CBF-94F6-F884C58BE65B}"/>
                  </a:ext>
                </a:extLst>
              </p:cNvPr>
              <p:cNvSpPr txBox="1"/>
              <p:nvPr/>
            </p:nvSpPr>
            <p:spPr>
              <a:xfrm>
                <a:off x="8489327" y="281587"/>
                <a:ext cx="3265288" cy="1351267"/>
              </a:xfrm>
              <a:prstGeom prst="rect">
                <a:avLst/>
              </a:prstGeom>
              <a:noFill/>
              <a:ln w="12700" cap="flat">
                <a:solidFill>
                  <a:schemeClr val="accent1">
                    <a:shade val="95000"/>
                    <a:satMod val="104999"/>
                  </a:schemeClr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50800" rIns="50800" bIns="50800" numCol="1" spcCol="38100" rtlCol="0" anchor="ctr">
                <a:noAutofit/>
              </a:bodyPr>
              <a:lstStyle/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𝑄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: 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# class</a:t>
                </a:r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jobs in </a:t>
                </a:r>
                <a:r>
                  <a:rPr kumimoji="0" lang="en-US" sz="2000" b="0" i="0" u="sng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queue</a:t>
                </a:r>
              </a:p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Helvetica Light"/>
                  </a:rPr>
                  <a:t>: 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# class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jobs in </a:t>
                </a:r>
                <a:r>
                  <a:rPr lang="en-US" sz="2000" u="sng" dirty="0">
                    <a:solidFill>
                      <a:srgbClr val="000000"/>
                    </a:solidFill>
                    <a:sym typeface="Helvetica Light"/>
                  </a:rPr>
                  <a:t>system</a:t>
                </a:r>
              </a:p>
              <a:p>
                <a:pPr defTabSz="8255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Helvetica Light"/>
                  </a:rPr>
                  <a:t>: </a:t>
                </a:r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# class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 jobs in </a:t>
                </a:r>
                <a:r>
                  <a:rPr lang="en-US" sz="2000" u="sng" dirty="0">
                    <a:solidFill>
                      <a:srgbClr val="000000"/>
                    </a:solidFill>
                    <a:sym typeface="Helvetica Light"/>
                  </a:rPr>
                  <a:t>service</a:t>
                </a:r>
              </a:p>
              <a:p>
                <a:pPr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𝑍</m:t>
                          </m:r>
                        </m:e>
                        <m:sub>
                          <m:r>
                            <a:rPr kumimoji="0" lang="en-US" sz="2000" b="0" i="1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0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40978B-883F-4CBF-94F6-F884C58B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327" y="281587"/>
                <a:ext cx="3265288" cy="1351267"/>
              </a:xfrm>
              <a:prstGeom prst="rect">
                <a:avLst/>
              </a:prstGeom>
              <a:blipFill>
                <a:blip r:embed="rId3"/>
                <a:stretch>
                  <a:fillRect l="-775" r="-388" b="-1835"/>
                </a:stretch>
              </a:blipFill>
              <a:ln w="12700" cap="flat">
                <a:solidFill>
                  <a:schemeClr val="accent1">
                    <a:shade val="95000"/>
                    <a:satMod val="104999"/>
                  </a:schemeClr>
                </a:solidFill>
                <a:prstDash val="sysDash"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0E0A4D-89BD-3DFD-46D3-3E0E1C1AA149}"/>
                  </a:ext>
                </a:extLst>
              </p:cNvPr>
              <p:cNvSpPr txBox="1"/>
              <p:nvPr/>
            </p:nvSpPr>
            <p:spPr>
              <a:xfrm>
                <a:off x="3720620" y="1384479"/>
                <a:ext cx="816698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0E0A4D-89BD-3DFD-46D3-3E0E1C1AA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620" y="1384479"/>
                <a:ext cx="816698" cy="471924"/>
              </a:xfrm>
              <a:prstGeom prst="rect">
                <a:avLst/>
              </a:prstGeom>
              <a:blipFill>
                <a:blip r:embed="rId4"/>
                <a:stretch>
                  <a:fillRect l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089F18-BF3C-A04E-42C6-20A58F224A8F}"/>
                  </a:ext>
                </a:extLst>
              </p:cNvPr>
              <p:cNvSpPr txBox="1"/>
              <p:nvPr/>
            </p:nvSpPr>
            <p:spPr>
              <a:xfrm>
                <a:off x="8543407" y="4009939"/>
                <a:ext cx="802464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089F18-BF3C-A04E-42C6-20A58F224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07" y="4009939"/>
                <a:ext cx="802464" cy="471924"/>
              </a:xfrm>
              <a:prstGeom prst="rect">
                <a:avLst/>
              </a:prstGeom>
              <a:blipFill>
                <a:blip r:embed="rId5"/>
                <a:stretch>
                  <a:fillRect l="-6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768132-1C52-B8E5-8CA6-8BE10A80AA01}"/>
              </a:ext>
            </a:extLst>
          </p:cNvPr>
          <p:cNvCxnSpPr>
            <a:cxnSpLocks/>
          </p:cNvCxnSpPr>
          <p:nvPr/>
        </p:nvCxnSpPr>
        <p:spPr>
          <a:xfrm>
            <a:off x="4731656" y="1722960"/>
            <a:ext cx="0" cy="2896174"/>
          </a:xfrm>
          <a:prstGeom prst="line">
            <a:avLst/>
          </a:prstGeom>
          <a:noFill/>
          <a:ln w="12700" cap="flat">
            <a:solidFill>
              <a:schemeClr val="accent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3D9625-7EE9-57FC-53F3-13EA91000540}"/>
                  </a:ext>
                </a:extLst>
              </p:cNvPr>
              <p:cNvSpPr txBox="1"/>
              <p:nvPr/>
            </p:nvSpPr>
            <p:spPr>
              <a:xfrm>
                <a:off x="347445" y="2550245"/>
                <a:ext cx="3588201" cy="7310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5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5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5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𝐵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3D9625-7EE9-57FC-53F3-13EA91000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5" y="2550245"/>
                <a:ext cx="3588201" cy="731098"/>
              </a:xfrm>
              <a:prstGeom prst="rect">
                <a:avLst/>
              </a:prstGeom>
              <a:blipFill>
                <a:blip r:embed="rId6"/>
                <a:stretch>
                  <a:fillRect b="-508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44932E-A6E7-FA85-C988-DC991EAA8BFF}"/>
                  </a:ext>
                </a:extLst>
              </p:cNvPr>
              <p:cNvSpPr txBox="1"/>
              <p:nvPr/>
            </p:nvSpPr>
            <p:spPr>
              <a:xfrm>
                <a:off x="1021275" y="2020262"/>
                <a:ext cx="2870829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44932E-A6E7-FA85-C988-DC991EAA8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5" y="2020262"/>
                <a:ext cx="2870829" cy="410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2E3F00A-BE79-A77E-ACF7-897A37996BF1}"/>
              </a:ext>
            </a:extLst>
          </p:cNvPr>
          <p:cNvSpPr txBox="1"/>
          <p:nvPr/>
        </p:nvSpPr>
        <p:spPr>
          <a:xfrm>
            <a:off x="4949557" y="2687282"/>
            <a:ext cx="178632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Helvetica Light"/>
              </a:rPr>
              <a:t>negative drift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Helvetica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8D6CD3-CB25-793F-0C15-A3674174E998}"/>
              </a:ext>
            </a:extLst>
          </p:cNvPr>
          <p:cNvSpPr/>
          <p:nvPr/>
        </p:nvSpPr>
        <p:spPr>
          <a:xfrm>
            <a:off x="3556815" y="1856403"/>
            <a:ext cx="1172203" cy="238949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2F010-3EC1-4CDE-D460-164E0752C739}"/>
              </a:ext>
            </a:extLst>
          </p:cNvPr>
          <p:cNvCxnSpPr>
            <a:cxnSpLocks/>
          </p:cNvCxnSpPr>
          <p:nvPr/>
        </p:nvCxnSpPr>
        <p:spPr>
          <a:xfrm flipV="1">
            <a:off x="3556815" y="1585689"/>
            <a:ext cx="0" cy="2660212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CA30AC-C6FE-1D41-DD64-AED115E64E57}"/>
              </a:ext>
            </a:extLst>
          </p:cNvPr>
          <p:cNvCxnSpPr>
            <a:cxnSpLocks/>
          </p:cNvCxnSpPr>
          <p:nvPr/>
        </p:nvCxnSpPr>
        <p:spPr>
          <a:xfrm>
            <a:off x="3556815" y="4246073"/>
            <a:ext cx="4895031" cy="0"/>
          </a:xfrm>
          <a:prstGeom prst="line">
            <a:avLst/>
          </a:prstGeom>
          <a:noFill/>
          <a:ln w="508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5A408D-A21C-8B25-E9E4-9FF9C42CB0A7}"/>
              </a:ext>
            </a:extLst>
          </p:cNvPr>
          <p:cNvCxnSpPr>
            <a:cxnSpLocks/>
          </p:cNvCxnSpPr>
          <p:nvPr/>
        </p:nvCxnSpPr>
        <p:spPr>
          <a:xfrm flipH="1" flipV="1">
            <a:off x="3424023" y="2956074"/>
            <a:ext cx="2954207" cy="14414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5EB65-E821-7524-8051-8538030635F1}"/>
              </a:ext>
            </a:extLst>
          </p:cNvPr>
          <p:cNvCxnSpPr>
            <a:cxnSpLocks/>
          </p:cNvCxnSpPr>
          <p:nvPr/>
        </p:nvCxnSpPr>
        <p:spPr>
          <a:xfrm flipH="1" flipV="1">
            <a:off x="3424024" y="2238997"/>
            <a:ext cx="2160347" cy="224286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DA20029-705C-67E4-91C5-7D507C96A239}"/>
              </a:ext>
            </a:extLst>
          </p:cNvPr>
          <p:cNvSpPr txBox="1"/>
          <p:nvPr/>
        </p:nvSpPr>
        <p:spPr>
          <a:xfrm>
            <a:off x="1284250" y="4840785"/>
            <a:ext cx="54516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ym typeface="Helvetica Light"/>
              </a:rPr>
              <a:t>First show that the state concentrates outside of this grey area: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ym typeface="Helvetica Light"/>
              </a:rPr>
              <a:t>use another Lyapunov function</a:t>
            </a:r>
            <a:endParaRPr kumimoji="0" lang="en-US" sz="2400" b="0" i="0" u="none" strike="noStrike" cap="none" spc="0" normalizeH="0" baseline="0" dirty="0">
              <a:ln>
                <a:noFill/>
              </a:ln>
              <a:effectLst/>
              <a:uFillTx/>
              <a:sym typeface="Helvetica Ligh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FA380F-ACCE-EDEE-27F7-D470012330A8}"/>
              </a:ext>
            </a:extLst>
          </p:cNvPr>
          <p:cNvCxnSpPr>
            <a:cxnSpLocks/>
          </p:cNvCxnSpPr>
          <p:nvPr/>
        </p:nvCxnSpPr>
        <p:spPr>
          <a:xfrm>
            <a:off x="4107543" y="3759201"/>
            <a:ext cx="0" cy="109208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9739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F68B-03EF-59B3-0AA2-54806193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Generalizable technique:</a:t>
            </a:r>
            <a:br>
              <a:rPr lang="en-US" dirty="0"/>
            </a:br>
            <a:r>
              <a:rPr lang="en-US" dirty="0"/>
              <a:t>Successive state-space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2E1F6-D90F-598B-E28A-02E64D68A0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27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E3B2EDD-4645-EB13-ACE5-8B329A188867}"/>
                  </a:ext>
                </a:extLst>
              </p:cNvPr>
              <p:cNvSpPr/>
              <p:nvPr/>
            </p:nvSpPr>
            <p:spPr>
              <a:xfrm>
                <a:off x="601643" y="1465943"/>
                <a:ext cx="11038669" cy="1432532"/>
              </a:xfrm>
              <a:prstGeom prst="roundRect">
                <a:avLst>
                  <a:gd name="adj" fmla="val 12671"/>
                </a:avLst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50800" rIns="50800" bIns="50800" numCol="1" spcCol="38100" rtlCol="0" anchor="t" anchorCtr="0">
                <a:noAutofit/>
              </a:bodyPr>
              <a:lstStyle/>
              <a:p>
                <a:pPr defTabSz="825500" hangingPunct="0">
                  <a:spcAft>
                    <a:spcPts val="1200"/>
                  </a:spcAft>
                </a:pPr>
                <a:r>
                  <a:rPr kumimoji="0" lang="en-US" sz="2000" b="1" i="0" u="none" strike="noStrike" cap="small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Base Lemma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𝑉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ym typeface="Helvetica Light"/>
                  </a:rPr>
                  <a:t>: Proper Lyapunov function.  Suppose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𝐵</m:t>
                    </m:r>
                  </m:oMath>
                </a14:m>
                <a:r>
                  <a:rPr lang="en-US" sz="2000" dirty="0">
                    <a:sym typeface="Helvetica Light"/>
                  </a:rPr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Δ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≤−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𝜖</m:t>
                    </m:r>
                  </m:oMath>
                </a14:m>
                <a:r>
                  <a:rPr lang="en-US" sz="2000" dirty="0">
                    <a:sym typeface="Helvetica Light"/>
                  </a:rPr>
                  <a:t>.</a:t>
                </a:r>
              </a:p>
              <a:p>
                <a:pPr defTabSz="825500" hangingPunct="0">
                  <a:spcAft>
                    <a:spcPts val="1200"/>
                  </a:spcAft>
                </a:pPr>
                <a:r>
                  <a:rPr lang="en-US" sz="2000" dirty="0">
                    <a:sym typeface="Helvetica Light"/>
                  </a:rPr>
                  <a:t>Then	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…</m:t>
                    </m:r>
                  </m:oMath>
                </a14:m>
                <a:endParaRPr kumimoji="0" lang="en-US" sz="2000" b="1" i="0" u="none" strike="noStrike" cap="small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Light"/>
                </a:endParaRPr>
              </a:p>
              <a:p>
                <a:pPr defTabSz="825500" hangingPunct="0"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[Bertsimas, </a:t>
                </a:r>
                <a:r>
                  <a:rPr lang="en-US" sz="2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Gamarnik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Tsitsiklis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1998]</a:t>
                </a:r>
                <a:endParaRPr kumimoji="0" lang="en-US" sz="2000" b="1" i="0" u="none" strike="noStrike" cap="small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E3B2EDD-4645-EB13-ACE5-8B329A188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3" y="1465943"/>
                <a:ext cx="11038669" cy="1432532"/>
              </a:xfrm>
              <a:prstGeom prst="roundRect">
                <a:avLst>
                  <a:gd name="adj" fmla="val 12671"/>
                </a:avLst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EA8D70-1552-67BD-5EF5-D715DB5E2C6E}"/>
                  </a:ext>
                </a:extLst>
              </p:cNvPr>
              <p:cNvSpPr/>
              <p:nvPr/>
            </p:nvSpPr>
            <p:spPr>
              <a:xfrm>
                <a:off x="601643" y="3054313"/>
                <a:ext cx="11038669" cy="1830979"/>
              </a:xfrm>
              <a:prstGeom prst="roundRect">
                <a:avLst>
                  <a:gd name="adj" fmla="val 12671"/>
                </a:avLst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50800" rIns="50800" bIns="50800" numCol="1" spcCol="38100" rtlCol="0" anchor="t" anchorCtr="0">
                <a:noAutofit/>
              </a:bodyPr>
              <a:lstStyle/>
              <a:p>
                <a:pPr defTabSz="825500" hangingPunct="0">
                  <a:spcAft>
                    <a:spcPts val="1200"/>
                  </a:spcAft>
                </a:pPr>
                <a:r>
                  <a:rPr lang="en-US" sz="2000" b="1" cap="small" dirty="0">
                    <a:solidFill>
                      <a:srgbClr val="C00000"/>
                    </a:solidFill>
                    <a:sym typeface="Helvetica Light"/>
                  </a:rPr>
                  <a:t>Successive</a:t>
                </a:r>
                <a:r>
                  <a:rPr kumimoji="0" lang="en-US" sz="2000" b="1" i="0" u="none" strike="noStrike" cap="small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Lemma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ym typeface="Helvetica Light"/>
                  </a:rPr>
                  <a:t>: Proper Lyapunov function.  Suppose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𝐵</m:t>
                    </m:r>
                  </m:oMath>
                </a14:m>
                <a:r>
                  <a:rPr lang="en-US" sz="2000" dirty="0">
                    <a:sym typeface="Helvetica Light"/>
                  </a:rPr>
                  <a:t>,</a:t>
                </a:r>
              </a:p>
              <a:p>
                <a:pPr defTabSz="825500" hangingPunc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when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when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ym typeface="Helvetica Light"/>
                </a:endParaRPr>
              </a:p>
              <a:p>
                <a:pPr defTabSz="825500" hangingPunct="0">
                  <a:spcAft>
                    <a:spcPts val="1200"/>
                  </a:spcAft>
                </a:pPr>
                <a:r>
                  <a:rPr lang="en-US" sz="2000" dirty="0">
                    <a:sym typeface="Helvetica Light"/>
                  </a:rPr>
                  <a:t> Then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…</m:t>
                    </m:r>
                  </m:oMath>
                </a14:m>
                <a:endParaRPr kumimoji="0" lang="en-US" sz="2000" b="1" i="0" u="none" strike="noStrike" cap="small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EA8D70-1552-67BD-5EF5-D715DB5E2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3" y="3054313"/>
                <a:ext cx="11038669" cy="1830979"/>
              </a:xfrm>
              <a:prstGeom prst="roundRect">
                <a:avLst>
                  <a:gd name="adj" fmla="val 12671"/>
                </a:avLst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EED9676-1068-F95E-B12B-3CACC2A60B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40" y="5210354"/>
                <a:ext cx="11091672" cy="12680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be bounded using the base lemma by finding another Lyapunov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𝐶𝑗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EED9676-1068-F95E-B12B-3CACC2A60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40" y="5210354"/>
                <a:ext cx="11091672" cy="1268083"/>
              </a:xfrm>
              <a:blipFill>
                <a:blip r:embed="rId4"/>
                <a:stretch>
                  <a:fillRect l="-458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15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F68B-03EF-59B3-0AA2-54806193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Generalizable technique:</a:t>
            </a:r>
            <a:br>
              <a:rPr lang="en-US" dirty="0"/>
            </a:br>
            <a:r>
              <a:rPr lang="en-US" dirty="0"/>
              <a:t>Successive state-space concentration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2E1F6-D90F-598B-E28A-02E64D68A0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28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EA8D70-1552-67BD-5EF5-D715DB5E2C6E}"/>
                  </a:ext>
                </a:extLst>
              </p:cNvPr>
              <p:cNvSpPr/>
              <p:nvPr/>
            </p:nvSpPr>
            <p:spPr>
              <a:xfrm>
                <a:off x="603504" y="1463040"/>
                <a:ext cx="11038669" cy="1830979"/>
              </a:xfrm>
              <a:prstGeom prst="roundRect">
                <a:avLst>
                  <a:gd name="adj" fmla="val 12671"/>
                </a:avLst>
              </a:prstGeom>
              <a:solidFill>
                <a:srgbClr val="FFFFFF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50800" rIns="50800" bIns="50800" numCol="1" spcCol="38100" rtlCol="0" anchor="t" anchorCtr="0">
                <a:noAutofit/>
              </a:bodyPr>
              <a:lstStyle/>
              <a:p>
                <a:pPr defTabSz="825500" hangingPunct="0">
                  <a:spcAft>
                    <a:spcPts val="1200"/>
                  </a:spcAft>
                </a:pPr>
                <a:r>
                  <a:rPr lang="en-US" sz="2000" b="1" cap="small" dirty="0">
                    <a:solidFill>
                      <a:srgbClr val="C00000"/>
                    </a:solidFill>
                    <a:sym typeface="Helvetica Light"/>
                  </a:rPr>
                  <a:t>Successive</a:t>
                </a:r>
                <a:r>
                  <a:rPr kumimoji="0" lang="en-US" sz="2000" b="1" i="0" u="none" strike="noStrike" cap="small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Lemma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ym typeface="Helvetica Light"/>
                  </a:rPr>
                  <a:t>: Proper Lyapunov function.  Suppose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𝐵</m:t>
                    </m:r>
                  </m:oMath>
                </a14:m>
                <a:r>
                  <a:rPr lang="en-US" sz="2000" dirty="0">
                    <a:sym typeface="Helvetica Light"/>
                  </a:rPr>
                  <a:t>,</a:t>
                </a:r>
              </a:p>
              <a:p>
                <a:pPr defTabSz="825500" hangingPunc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when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when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ym typeface="Helvetica Light"/>
                </a:endParaRPr>
              </a:p>
              <a:p>
                <a:pPr defTabSz="825500" hangingPunct="0">
                  <a:spcAft>
                    <a:spcPts val="1200"/>
                  </a:spcAft>
                </a:pPr>
                <a:r>
                  <a:rPr lang="en-US" sz="2000" dirty="0">
                    <a:sym typeface="Helvetica Light"/>
                  </a:rPr>
                  <a:t> Then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…</m:t>
                    </m:r>
                  </m:oMath>
                </a14:m>
                <a:endParaRPr kumimoji="0" lang="en-US" sz="2000" b="1" i="0" u="none" strike="noStrike" cap="small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EA8D70-1552-67BD-5EF5-D715DB5E2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1463040"/>
                <a:ext cx="11038669" cy="1830979"/>
              </a:xfrm>
              <a:prstGeom prst="roundRect">
                <a:avLst>
                  <a:gd name="adj" fmla="val 12671"/>
                </a:avLst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EED9676-1068-F95E-B12B-3CACC2A60B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640" y="3429000"/>
                <a:ext cx="11091672" cy="30494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be bounded using the base lemma by finding another Lyapunov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𝐶𝑗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Key: find the right chain of Lyapunov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Related work: Bandwidth sharing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[W, </a:t>
                </a:r>
                <a:r>
                  <a:rPr lang="en-US" sz="1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Maguluri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Srikant, Ying 2017]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load balancing systems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[Liu, Ying 2020, 2021], [Weng, W 2021], [Weng, Zhou, Srikant 2021], [Liu, Gong, Ying 2022], …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EED9676-1068-F95E-B12B-3CACC2A60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640" y="3429000"/>
                <a:ext cx="11091672" cy="3049438"/>
              </a:xfrm>
              <a:blipFill>
                <a:blip r:embed="rId3"/>
                <a:stretch>
                  <a:fillRect l="-458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BC10DD7-1803-1480-1A0A-41F4A226AD58}"/>
              </a:ext>
            </a:extLst>
          </p:cNvPr>
          <p:cNvGrpSpPr>
            <a:grpSpLocks noChangeAspect="1"/>
          </p:cNvGrpSpPr>
          <p:nvPr/>
        </p:nvGrpSpPr>
        <p:grpSpPr>
          <a:xfrm>
            <a:off x="2935368" y="3868314"/>
            <a:ext cx="7433583" cy="2610123"/>
            <a:chOff x="133635" y="1384479"/>
            <a:chExt cx="9212236" cy="32346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B910DB-2E5F-CD19-7872-367C5699D6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7465" y="1384479"/>
              <a:ext cx="8538406" cy="3234655"/>
              <a:chOff x="807465" y="1384479"/>
              <a:chExt cx="8538406" cy="3234655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02AD082B-6D82-9C52-D9FE-05BC647764F5}"/>
                  </a:ext>
                </a:extLst>
              </p:cNvPr>
              <p:cNvSpPr/>
              <p:nvPr/>
            </p:nvSpPr>
            <p:spPr>
              <a:xfrm>
                <a:off x="3542969" y="1916487"/>
                <a:ext cx="4611329" cy="2334409"/>
              </a:xfrm>
              <a:custGeom>
                <a:avLst/>
                <a:gdLst>
                  <a:gd name="connsiteX0" fmla="*/ 5379 w 3259567"/>
                  <a:gd name="connsiteY0" fmla="*/ 0 h 2339788"/>
                  <a:gd name="connsiteX1" fmla="*/ 0 w 3259567"/>
                  <a:gd name="connsiteY1" fmla="*/ 1108037 h 2339788"/>
                  <a:gd name="connsiteX2" fmla="*/ 2506532 w 3259567"/>
                  <a:gd name="connsiteY2" fmla="*/ 2334409 h 2339788"/>
                  <a:gd name="connsiteX3" fmla="*/ 3259567 w 3259567"/>
                  <a:gd name="connsiteY3" fmla="*/ 2339788 h 2339788"/>
                  <a:gd name="connsiteX4" fmla="*/ 2339788 w 3259567"/>
                  <a:gd name="connsiteY4" fmla="*/ 199016 h 2339788"/>
                  <a:gd name="connsiteX5" fmla="*/ 5379 w 3259567"/>
                  <a:gd name="connsiteY5" fmla="*/ 0 h 2339788"/>
                  <a:gd name="connsiteX0" fmla="*/ 5379 w 4593516"/>
                  <a:gd name="connsiteY0" fmla="*/ 0 h 2334409"/>
                  <a:gd name="connsiteX1" fmla="*/ 0 w 4593516"/>
                  <a:gd name="connsiteY1" fmla="*/ 1108037 h 2334409"/>
                  <a:gd name="connsiteX2" fmla="*/ 2506532 w 4593516"/>
                  <a:gd name="connsiteY2" fmla="*/ 2334409 h 2334409"/>
                  <a:gd name="connsiteX3" fmla="*/ 4593516 w 4593516"/>
                  <a:gd name="connsiteY3" fmla="*/ 2323651 h 2334409"/>
                  <a:gd name="connsiteX4" fmla="*/ 2339788 w 4593516"/>
                  <a:gd name="connsiteY4" fmla="*/ 199016 h 2334409"/>
                  <a:gd name="connsiteX5" fmla="*/ 5379 w 4593516"/>
                  <a:gd name="connsiteY5" fmla="*/ 0 h 2334409"/>
                  <a:gd name="connsiteX0" fmla="*/ 5379 w 4593516"/>
                  <a:gd name="connsiteY0" fmla="*/ 0 h 2334409"/>
                  <a:gd name="connsiteX1" fmla="*/ 0 w 4593516"/>
                  <a:gd name="connsiteY1" fmla="*/ 1108037 h 2334409"/>
                  <a:gd name="connsiteX2" fmla="*/ 2506532 w 4593516"/>
                  <a:gd name="connsiteY2" fmla="*/ 2334409 h 2334409"/>
                  <a:gd name="connsiteX3" fmla="*/ 4593516 w 4593516"/>
                  <a:gd name="connsiteY3" fmla="*/ 2323651 h 2334409"/>
                  <a:gd name="connsiteX4" fmla="*/ 3560781 w 4593516"/>
                  <a:gd name="connsiteY4" fmla="*/ 145228 h 2334409"/>
                  <a:gd name="connsiteX5" fmla="*/ 5379 w 4593516"/>
                  <a:gd name="connsiteY5" fmla="*/ 0 h 2334409"/>
                  <a:gd name="connsiteX0" fmla="*/ 5379 w 4631793"/>
                  <a:gd name="connsiteY0" fmla="*/ 133492 h 2467901"/>
                  <a:gd name="connsiteX1" fmla="*/ 0 w 4631793"/>
                  <a:gd name="connsiteY1" fmla="*/ 1241529 h 2467901"/>
                  <a:gd name="connsiteX2" fmla="*/ 2506532 w 4631793"/>
                  <a:gd name="connsiteY2" fmla="*/ 2467901 h 2467901"/>
                  <a:gd name="connsiteX3" fmla="*/ 4593516 w 4631793"/>
                  <a:gd name="connsiteY3" fmla="*/ 2457143 h 2467901"/>
                  <a:gd name="connsiteX4" fmla="*/ 3560781 w 4631793"/>
                  <a:gd name="connsiteY4" fmla="*/ 278720 h 2467901"/>
                  <a:gd name="connsiteX5" fmla="*/ 5379 w 4631793"/>
                  <a:gd name="connsiteY5" fmla="*/ 133492 h 2467901"/>
                  <a:gd name="connsiteX0" fmla="*/ 5379 w 4627306"/>
                  <a:gd name="connsiteY0" fmla="*/ 50348 h 2384757"/>
                  <a:gd name="connsiteX1" fmla="*/ 0 w 4627306"/>
                  <a:gd name="connsiteY1" fmla="*/ 1158385 h 2384757"/>
                  <a:gd name="connsiteX2" fmla="*/ 2506532 w 4627306"/>
                  <a:gd name="connsiteY2" fmla="*/ 2384757 h 2384757"/>
                  <a:gd name="connsiteX3" fmla="*/ 4593516 w 4627306"/>
                  <a:gd name="connsiteY3" fmla="*/ 2373999 h 2384757"/>
                  <a:gd name="connsiteX4" fmla="*/ 3474720 w 4627306"/>
                  <a:gd name="connsiteY4" fmla="*/ 518305 h 2384757"/>
                  <a:gd name="connsiteX5" fmla="*/ 5379 w 4627306"/>
                  <a:gd name="connsiteY5" fmla="*/ 50348 h 2384757"/>
                  <a:gd name="connsiteX0" fmla="*/ 5379 w 4593516"/>
                  <a:gd name="connsiteY0" fmla="*/ 50348 h 2384757"/>
                  <a:gd name="connsiteX1" fmla="*/ 0 w 4593516"/>
                  <a:gd name="connsiteY1" fmla="*/ 1158385 h 2384757"/>
                  <a:gd name="connsiteX2" fmla="*/ 2506532 w 4593516"/>
                  <a:gd name="connsiteY2" fmla="*/ 2384757 h 2384757"/>
                  <a:gd name="connsiteX3" fmla="*/ 4593516 w 4593516"/>
                  <a:gd name="connsiteY3" fmla="*/ 2373999 h 2384757"/>
                  <a:gd name="connsiteX4" fmla="*/ 3474720 w 4593516"/>
                  <a:gd name="connsiteY4" fmla="*/ 518305 h 2384757"/>
                  <a:gd name="connsiteX5" fmla="*/ 5379 w 4593516"/>
                  <a:gd name="connsiteY5" fmla="*/ 50348 h 2384757"/>
                  <a:gd name="connsiteX0" fmla="*/ 5379 w 4593516"/>
                  <a:gd name="connsiteY0" fmla="*/ 4988 h 2339397"/>
                  <a:gd name="connsiteX1" fmla="*/ 0 w 4593516"/>
                  <a:gd name="connsiteY1" fmla="*/ 1113025 h 2339397"/>
                  <a:gd name="connsiteX2" fmla="*/ 2506532 w 4593516"/>
                  <a:gd name="connsiteY2" fmla="*/ 2339397 h 2339397"/>
                  <a:gd name="connsiteX3" fmla="*/ 4593516 w 4593516"/>
                  <a:gd name="connsiteY3" fmla="*/ 2328639 h 2339397"/>
                  <a:gd name="connsiteX4" fmla="*/ 3474720 w 4593516"/>
                  <a:gd name="connsiteY4" fmla="*/ 472945 h 2339397"/>
                  <a:gd name="connsiteX5" fmla="*/ 5379 w 4593516"/>
                  <a:gd name="connsiteY5" fmla="*/ 4988 h 2339397"/>
                  <a:gd name="connsiteX0" fmla="*/ 5379 w 4593516"/>
                  <a:gd name="connsiteY0" fmla="*/ 2463 h 2336872"/>
                  <a:gd name="connsiteX1" fmla="*/ 0 w 4593516"/>
                  <a:gd name="connsiteY1" fmla="*/ 1110500 h 2336872"/>
                  <a:gd name="connsiteX2" fmla="*/ 2506532 w 4593516"/>
                  <a:gd name="connsiteY2" fmla="*/ 2336872 h 2336872"/>
                  <a:gd name="connsiteX3" fmla="*/ 4593516 w 4593516"/>
                  <a:gd name="connsiteY3" fmla="*/ 2326114 h 2336872"/>
                  <a:gd name="connsiteX4" fmla="*/ 3518262 w 4593516"/>
                  <a:gd name="connsiteY4" fmla="*/ 630077 h 2336872"/>
                  <a:gd name="connsiteX5" fmla="*/ 5379 w 4593516"/>
                  <a:gd name="connsiteY5" fmla="*/ 2463 h 2336872"/>
                  <a:gd name="connsiteX0" fmla="*/ 23192 w 4611329"/>
                  <a:gd name="connsiteY0" fmla="*/ 2463 h 2336872"/>
                  <a:gd name="connsiteX1" fmla="*/ 0 w 4611329"/>
                  <a:gd name="connsiteY1" fmla="*/ 445482 h 2336872"/>
                  <a:gd name="connsiteX2" fmla="*/ 2524345 w 4611329"/>
                  <a:gd name="connsiteY2" fmla="*/ 2336872 h 2336872"/>
                  <a:gd name="connsiteX3" fmla="*/ 4611329 w 4611329"/>
                  <a:gd name="connsiteY3" fmla="*/ 2326114 h 2336872"/>
                  <a:gd name="connsiteX4" fmla="*/ 3536075 w 4611329"/>
                  <a:gd name="connsiteY4" fmla="*/ 630077 h 2336872"/>
                  <a:gd name="connsiteX5" fmla="*/ 23192 w 4611329"/>
                  <a:gd name="connsiteY5" fmla="*/ 2463 h 2336872"/>
                  <a:gd name="connsiteX0" fmla="*/ 23192 w 4611329"/>
                  <a:gd name="connsiteY0" fmla="*/ 2463 h 2336872"/>
                  <a:gd name="connsiteX1" fmla="*/ 0 w 4611329"/>
                  <a:gd name="connsiteY1" fmla="*/ 445482 h 2336872"/>
                  <a:gd name="connsiteX2" fmla="*/ 1805887 w 4611329"/>
                  <a:gd name="connsiteY2" fmla="*/ 2336872 h 2336872"/>
                  <a:gd name="connsiteX3" fmla="*/ 4611329 w 4611329"/>
                  <a:gd name="connsiteY3" fmla="*/ 2326114 h 2336872"/>
                  <a:gd name="connsiteX4" fmla="*/ 3536075 w 4611329"/>
                  <a:gd name="connsiteY4" fmla="*/ 630077 h 2336872"/>
                  <a:gd name="connsiteX5" fmla="*/ 23192 w 4611329"/>
                  <a:gd name="connsiteY5" fmla="*/ 2463 h 2336872"/>
                  <a:gd name="connsiteX0" fmla="*/ 23192 w 4611329"/>
                  <a:gd name="connsiteY0" fmla="*/ 3749 h 2338158"/>
                  <a:gd name="connsiteX1" fmla="*/ 0 w 4611329"/>
                  <a:gd name="connsiteY1" fmla="*/ 446768 h 2338158"/>
                  <a:gd name="connsiteX2" fmla="*/ 1805887 w 4611329"/>
                  <a:gd name="connsiteY2" fmla="*/ 2338158 h 2338158"/>
                  <a:gd name="connsiteX3" fmla="*/ 4611329 w 4611329"/>
                  <a:gd name="connsiteY3" fmla="*/ 2327400 h 2338158"/>
                  <a:gd name="connsiteX4" fmla="*/ 2704802 w 4611329"/>
                  <a:gd name="connsiteY4" fmla="*/ 524485 h 2338158"/>
                  <a:gd name="connsiteX5" fmla="*/ 23192 w 4611329"/>
                  <a:gd name="connsiteY5" fmla="*/ 3749 h 2338158"/>
                  <a:gd name="connsiteX0" fmla="*/ 23192 w 4611329"/>
                  <a:gd name="connsiteY0" fmla="*/ 7643 h 2342052"/>
                  <a:gd name="connsiteX1" fmla="*/ 0 w 4611329"/>
                  <a:gd name="connsiteY1" fmla="*/ 450662 h 2342052"/>
                  <a:gd name="connsiteX2" fmla="*/ 1805887 w 4611329"/>
                  <a:gd name="connsiteY2" fmla="*/ 2342052 h 2342052"/>
                  <a:gd name="connsiteX3" fmla="*/ 4611329 w 4611329"/>
                  <a:gd name="connsiteY3" fmla="*/ 2331294 h 2342052"/>
                  <a:gd name="connsiteX4" fmla="*/ 2271352 w 4611329"/>
                  <a:gd name="connsiteY4" fmla="*/ 415563 h 2342052"/>
                  <a:gd name="connsiteX5" fmla="*/ 23192 w 4611329"/>
                  <a:gd name="connsiteY5" fmla="*/ 7643 h 2342052"/>
                  <a:gd name="connsiteX0" fmla="*/ 23192 w 4691030"/>
                  <a:gd name="connsiteY0" fmla="*/ 2508 h 2336917"/>
                  <a:gd name="connsiteX1" fmla="*/ 0 w 4691030"/>
                  <a:gd name="connsiteY1" fmla="*/ 445527 h 2336917"/>
                  <a:gd name="connsiteX2" fmla="*/ 1805887 w 4691030"/>
                  <a:gd name="connsiteY2" fmla="*/ 2336917 h 2336917"/>
                  <a:gd name="connsiteX3" fmla="*/ 4611329 w 4691030"/>
                  <a:gd name="connsiteY3" fmla="*/ 2326159 h 2336917"/>
                  <a:gd name="connsiteX4" fmla="*/ 3885048 w 4691030"/>
                  <a:gd name="connsiteY4" fmla="*/ 1016591 h 2336917"/>
                  <a:gd name="connsiteX5" fmla="*/ 2271352 w 4691030"/>
                  <a:gd name="connsiteY5" fmla="*/ 410428 h 2336917"/>
                  <a:gd name="connsiteX6" fmla="*/ 23192 w 4691030"/>
                  <a:gd name="connsiteY6" fmla="*/ 2508 h 2336917"/>
                  <a:gd name="connsiteX0" fmla="*/ 23192 w 4611329"/>
                  <a:gd name="connsiteY0" fmla="*/ 2508 h 2336917"/>
                  <a:gd name="connsiteX1" fmla="*/ 0 w 4611329"/>
                  <a:gd name="connsiteY1" fmla="*/ 445527 h 2336917"/>
                  <a:gd name="connsiteX2" fmla="*/ 1805887 w 4611329"/>
                  <a:gd name="connsiteY2" fmla="*/ 2336917 h 2336917"/>
                  <a:gd name="connsiteX3" fmla="*/ 4611329 w 4611329"/>
                  <a:gd name="connsiteY3" fmla="*/ 2326159 h 2336917"/>
                  <a:gd name="connsiteX4" fmla="*/ 3885048 w 4611329"/>
                  <a:gd name="connsiteY4" fmla="*/ 1016591 h 2336917"/>
                  <a:gd name="connsiteX5" fmla="*/ 2271352 w 4611329"/>
                  <a:gd name="connsiteY5" fmla="*/ 410428 h 2336917"/>
                  <a:gd name="connsiteX6" fmla="*/ 23192 w 4611329"/>
                  <a:gd name="connsiteY6" fmla="*/ 2508 h 2336917"/>
                  <a:gd name="connsiteX0" fmla="*/ 23192 w 4611329"/>
                  <a:gd name="connsiteY0" fmla="*/ 3054 h 2337463"/>
                  <a:gd name="connsiteX1" fmla="*/ 0 w 4611329"/>
                  <a:gd name="connsiteY1" fmla="*/ 446073 h 2337463"/>
                  <a:gd name="connsiteX2" fmla="*/ 1805887 w 4611329"/>
                  <a:gd name="connsiteY2" fmla="*/ 2337463 h 2337463"/>
                  <a:gd name="connsiteX3" fmla="*/ 4611329 w 4611329"/>
                  <a:gd name="connsiteY3" fmla="*/ 2326705 h 2337463"/>
                  <a:gd name="connsiteX4" fmla="*/ 3885048 w 4611329"/>
                  <a:gd name="connsiteY4" fmla="*/ 1017137 h 2337463"/>
                  <a:gd name="connsiteX5" fmla="*/ 2372293 w 4611329"/>
                  <a:gd name="connsiteY5" fmla="*/ 357535 h 2337463"/>
                  <a:gd name="connsiteX6" fmla="*/ 23192 w 4611329"/>
                  <a:gd name="connsiteY6" fmla="*/ 3054 h 2337463"/>
                  <a:gd name="connsiteX0" fmla="*/ 23192 w 4615405"/>
                  <a:gd name="connsiteY0" fmla="*/ 3054 h 2337463"/>
                  <a:gd name="connsiteX1" fmla="*/ 0 w 4615405"/>
                  <a:gd name="connsiteY1" fmla="*/ 446073 h 2337463"/>
                  <a:gd name="connsiteX2" fmla="*/ 1805887 w 4615405"/>
                  <a:gd name="connsiteY2" fmla="*/ 2337463 h 2337463"/>
                  <a:gd name="connsiteX3" fmla="*/ 4611329 w 4615405"/>
                  <a:gd name="connsiteY3" fmla="*/ 2326705 h 2337463"/>
                  <a:gd name="connsiteX4" fmla="*/ 2372293 w 4615405"/>
                  <a:gd name="connsiteY4" fmla="*/ 357535 h 2337463"/>
                  <a:gd name="connsiteX5" fmla="*/ 23192 w 4615405"/>
                  <a:gd name="connsiteY5" fmla="*/ 3054 h 2337463"/>
                  <a:gd name="connsiteX0" fmla="*/ 23192 w 4617952"/>
                  <a:gd name="connsiteY0" fmla="*/ 1292 h 2335701"/>
                  <a:gd name="connsiteX1" fmla="*/ 0 w 4617952"/>
                  <a:gd name="connsiteY1" fmla="*/ 444311 h 2335701"/>
                  <a:gd name="connsiteX2" fmla="*/ 1805887 w 4617952"/>
                  <a:gd name="connsiteY2" fmla="*/ 2335701 h 2335701"/>
                  <a:gd name="connsiteX3" fmla="*/ 4611329 w 4617952"/>
                  <a:gd name="connsiteY3" fmla="*/ 2324943 h 2335701"/>
                  <a:gd name="connsiteX4" fmla="*/ 3007623 w 4617952"/>
                  <a:gd name="connsiteY4" fmla="*/ 688282 h 2335701"/>
                  <a:gd name="connsiteX5" fmla="*/ 23192 w 4617952"/>
                  <a:gd name="connsiteY5" fmla="*/ 1292 h 2335701"/>
                  <a:gd name="connsiteX0" fmla="*/ 23192 w 4634253"/>
                  <a:gd name="connsiteY0" fmla="*/ 1292 h 2335701"/>
                  <a:gd name="connsiteX1" fmla="*/ 0 w 4634253"/>
                  <a:gd name="connsiteY1" fmla="*/ 444311 h 2335701"/>
                  <a:gd name="connsiteX2" fmla="*/ 1805887 w 4634253"/>
                  <a:gd name="connsiteY2" fmla="*/ 2335701 h 2335701"/>
                  <a:gd name="connsiteX3" fmla="*/ 4611329 w 4634253"/>
                  <a:gd name="connsiteY3" fmla="*/ 2324943 h 2335701"/>
                  <a:gd name="connsiteX4" fmla="*/ 3007623 w 4634253"/>
                  <a:gd name="connsiteY4" fmla="*/ 688282 h 2335701"/>
                  <a:gd name="connsiteX5" fmla="*/ 23192 w 4634253"/>
                  <a:gd name="connsiteY5" fmla="*/ 1292 h 2335701"/>
                  <a:gd name="connsiteX0" fmla="*/ 23192 w 4633671"/>
                  <a:gd name="connsiteY0" fmla="*/ 1833 h 2336242"/>
                  <a:gd name="connsiteX1" fmla="*/ 0 w 4633671"/>
                  <a:gd name="connsiteY1" fmla="*/ 444852 h 2336242"/>
                  <a:gd name="connsiteX2" fmla="*/ 1805887 w 4633671"/>
                  <a:gd name="connsiteY2" fmla="*/ 2336242 h 2336242"/>
                  <a:gd name="connsiteX3" fmla="*/ 4611329 w 4633671"/>
                  <a:gd name="connsiteY3" fmla="*/ 2325484 h 2336242"/>
                  <a:gd name="connsiteX4" fmla="*/ 3007623 w 4633671"/>
                  <a:gd name="connsiteY4" fmla="*/ 688823 h 2336242"/>
                  <a:gd name="connsiteX5" fmla="*/ 23192 w 4633671"/>
                  <a:gd name="connsiteY5" fmla="*/ 1833 h 2336242"/>
                  <a:gd name="connsiteX0" fmla="*/ 23192 w 4611329"/>
                  <a:gd name="connsiteY0" fmla="*/ 1833 h 2336242"/>
                  <a:gd name="connsiteX1" fmla="*/ 0 w 4611329"/>
                  <a:gd name="connsiteY1" fmla="*/ 444852 h 2336242"/>
                  <a:gd name="connsiteX2" fmla="*/ 1805887 w 4611329"/>
                  <a:gd name="connsiteY2" fmla="*/ 2336242 h 2336242"/>
                  <a:gd name="connsiteX3" fmla="*/ 4611329 w 4611329"/>
                  <a:gd name="connsiteY3" fmla="*/ 2325484 h 2336242"/>
                  <a:gd name="connsiteX4" fmla="*/ 3007623 w 4611329"/>
                  <a:gd name="connsiteY4" fmla="*/ 688823 h 2336242"/>
                  <a:gd name="connsiteX5" fmla="*/ 23192 w 4611329"/>
                  <a:gd name="connsiteY5" fmla="*/ 1833 h 2336242"/>
                  <a:gd name="connsiteX0" fmla="*/ 23192 w 4611329"/>
                  <a:gd name="connsiteY0" fmla="*/ 0 h 2334409"/>
                  <a:gd name="connsiteX1" fmla="*/ 0 w 4611329"/>
                  <a:gd name="connsiteY1" fmla="*/ 443019 h 2334409"/>
                  <a:gd name="connsiteX2" fmla="*/ 1805887 w 4611329"/>
                  <a:gd name="connsiteY2" fmla="*/ 2334409 h 2334409"/>
                  <a:gd name="connsiteX3" fmla="*/ 4611329 w 4611329"/>
                  <a:gd name="connsiteY3" fmla="*/ 2323651 h 2334409"/>
                  <a:gd name="connsiteX4" fmla="*/ 3007623 w 4611329"/>
                  <a:gd name="connsiteY4" fmla="*/ 686990 h 2334409"/>
                  <a:gd name="connsiteX5" fmla="*/ 23192 w 4611329"/>
                  <a:gd name="connsiteY5" fmla="*/ 0 h 2334409"/>
                  <a:gd name="connsiteX0" fmla="*/ 23192 w 4611329"/>
                  <a:gd name="connsiteY0" fmla="*/ 0 h 2334409"/>
                  <a:gd name="connsiteX1" fmla="*/ 0 w 4611329"/>
                  <a:gd name="connsiteY1" fmla="*/ 443019 h 2334409"/>
                  <a:gd name="connsiteX2" fmla="*/ 1805887 w 4611329"/>
                  <a:gd name="connsiteY2" fmla="*/ 2334409 h 2334409"/>
                  <a:gd name="connsiteX3" fmla="*/ 4611329 w 4611329"/>
                  <a:gd name="connsiteY3" fmla="*/ 2323651 h 2334409"/>
                  <a:gd name="connsiteX4" fmla="*/ 3108563 w 4611329"/>
                  <a:gd name="connsiteY4" fmla="*/ 568237 h 2334409"/>
                  <a:gd name="connsiteX5" fmla="*/ 23192 w 4611329"/>
                  <a:gd name="connsiteY5" fmla="*/ 0 h 2334409"/>
                  <a:gd name="connsiteX0" fmla="*/ 23192 w 4611329"/>
                  <a:gd name="connsiteY0" fmla="*/ 8015 h 2342424"/>
                  <a:gd name="connsiteX1" fmla="*/ 0 w 4611329"/>
                  <a:gd name="connsiteY1" fmla="*/ 451034 h 2342424"/>
                  <a:gd name="connsiteX2" fmla="*/ 1805887 w 4611329"/>
                  <a:gd name="connsiteY2" fmla="*/ 2342424 h 2342424"/>
                  <a:gd name="connsiteX3" fmla="*/ 4611329 w 4611329"/>
                  <a:gd name="connsiteY3" fmla="*/ 2331666 h 2342424"/>
                  <a:gd name="connsiteX4" fmla="*/ 3108563 w 4611329"/>
                  <a:gd name="connsiteY4" fmla="*/ 576252 h 2342424"/>
                  <a:gd name="connsiteX5" fmla="*/ 23192 w 4611329"/>
                  <a:gd name="connsiteY5" fmla="*/ 8015 h 2342424"/>
                  <a:gd name="connsiteX0" fmla="*/ 23192 w 4611329"/>
                  <a:gd name="connsiteY0" fmla="*/ 142 h 2334551"/>
                  <a:gd name="connsiteX1" fmla="*/ 0 w 4611329"/>
                  <a:gd name="connsiteY1" fmla="*/ 443161 h 2334551"/>
                  <a:gd name="connsiteX2" fmla="*/ 1805887 w 4611329"/>
                  <a:gd name="connsiteY2" fmla="*/ 2334551 h 2334551"/>
                  <a:gd name="connsiteX3" fmla="*/ 4611329 w 4611329"/>
                  <a:gd name="connsiteY3" fmla="*/ 2323793 h 2334551"/>
                  <a:gd name="connsiteX4" fmla="*/ 3090750 w 4611329"/>
                  <a:gd name="connsiteY4" fmla="*/ 621817 h 2334551"/>
                  <a:gd name="connsiteX5" fmla="*/ 23192 w 4611329"/>
                  <a:gd name="connsiteY5" fmla="*/ 142 h 2334551"/>
                  <a:gd name="connsiteX0" fmla="*/ 23192 w 4611329"/>
                  <a:gd name="connsiteY0" fmla="*/ 0 h 2334409"/>
                  <a:gd name="connsiteX1" fmla="*/ 0 w 4611329"/>
                  <a:gd name="connsiteY1" fmla="*/ 443019 h 2334409"/>
                  <a:gd name="connsiteX2" fmla="*/ 1805887 w 4611329"/>
                  <a:gd name="connsiteY2" fmla="*/ 2334409 h 2334409"/>
                  <a:gd name="connsiteX3" fmla="*/ 4611329 w 4611329"/>
                  <a:gd name="connsiteY3" fmla="*/ 2323651 h 2334409"/>
                  <a:gd name="connsiteX4" fmla="*/ 3090750 w 4611329"/>
                  <a:gd name="connsiteY4" fmla="*/ 621675 h 2334409"/>
                  <a:gd name="connsiteX5" fmla="*/ 23192 w 4611329"/>
                  <a:gd name="connsiteY5" fmla="*/ 0 h 2334409"/>
                  <a:gd name="connsiteX0" fmla="*/ 23192 w 4611329"/>
                  <a:gd name="connsiteY0" fmla="*/ 0 h 2334409"/>
                  <a:gd name="connsiteX1" fmla="*/ 0 w 4611329"/>
                  <a:gd name="connsiteY1" fmla="*/ 443019 h 2334409"/>
                  <a:gd name="connsiteX2" fmla="*/ 1805887 w 4611329"/>
                  <a:gd name="connsiteY2" fmla="*/ 2334409 h 2334409"/>
                  <a:gd name="connsiteX3" fmla="*/ 4611329 w 4611329"/>
                  <a:gd name="connsiteY3" fmla="*/ 2323651 h 2334409"/>
                  <a:gd name="connsiteX4" fmla="*/ 2995748 w 4611329"/>
                  <a:gd name="connsiteY4" fmla="*/ 597925 h 2334409"/>
                  <a:gd name="connsiteX5" fmla="*/ 23192 w 4611329"/>
                  <a:gd name="connsiteY5" fmla="*/ 0 h 2334409"/>
                  <a:gd name="connsiteX0" fmla="*/ 23192 w 4611329"/>
                  <a:gd name="connsiteY0" fmla="*/ 0 h 2334409"/>
                  <a:gd name="connsiteX1" fmla="*/ 0 w 4611329"/>
                  <a:gd name="connsiteY1" fmla="*/ 443019 h 2334409"/>
                  <a:gd name="connsiteX2" fmla="*/ 1805887 w 4611329"/>
                  <a:gd name="connsiteY2" fmla="*/ 2334409 h 2334409"/>
                  <a:gd name="connsiteX3" fmla="*/ 4611329 w 4611329"/>
                  <a:gd name="connsiteY3" fmla="*/ 2323651 h 2334409"/>
                  <a:gd name="connsiteX4" fmla="*/ 2995748 w 4611329"/>
                  <a:gd name="connsiteY4" fmla="*/ 597925 h 2334409"/>
                  <a:gd name="connsiteX5" fmla="*/ 23192 w 4611329"/>
                  <a:gd name="connsiteY5" fmla="*/ 0 h 2334409"/>
                  <a:gd name="connsiteX0" fmla="*/ 23192 w 4611329"/>
                  <a:gd name="connsiteY0" fmla="*/ 0 h 2334409"/>
                  <a:gd name="connsiteX1" fmla="*/ 0 w 4611329"/>
                  <a:gd name="connsiteY1" fmla="*/ 443019 h 2334409"/>
                  <a:gd name="connsiteX2" fmla="*/ 1805887 w 4611329"/>
                  <a:gd name="connsiteY2" fmla="*/ 2334409 h 2334409"/>
                  <a:gd name="connsiteX3" fmla="*/ 4611329 w 4611329"/>
                  <a:gd name="connsiteY3" fmla="*/ 2323651 h 2334409"/>
                  <a:gd name="connsiteX4" fmla="*/ 2995748 w 4611329"/>
                  <a:gd name="connsiteY4" fmla="*/ 597925 h 2334409"/>
                  <a:gd name="connsiteX5" fmla="*/ 23192 w 4611329"/>
                  <a:gd name="connsiteY5" fmla="*/ 0 h 233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1329" h="2334409">
                    <a:moveTo>
                      <a:pt x="23192" y="0"/>
                    </a:moveTo>
                    <a:lnTo>
                      <a:pt x="0" y="443019"/>
                    </a:lnTo>
                    <a:lnTo>
                      <a:pt x="1805887" y="2334409"/>
                    </a:lnTo>
                    <a:lnTo>
                      <a:pt x="4611329" y="2323651"/>
                    </a:lnTo>
                    <a:cubicBezTo>
                      <a:pt x="4544422" y="1971892"/>
                      <a:pt x="3781895" y="1010382"/>
                      <a:pt x="2995748" y="597925"/>
                    </a:cubicBezTo>
                    <a:cubicBezTo>
                      <a:pt x="2209601" y="185468"/>
                      <a:pt x="659685" y="10187"/>
                      <a:pt x="23192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A1702DF-3DA5-5D57-E37A-B94E51E96FB3}"/>
                      </a:ext>
                    </a:extLst>
                  </p:cNvPr>
                  <p:cNvSpPr txBox="1"/>
                  <p:nvPr/>
                </p:nvSpPr>
                <p:spPr>
                  <a:xfrm>
                    <a:off x="3720620" y="1384479"/>
                    <a:ext cx="816698" cy="47192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A1702DF-3DA5-5D57-E37A-B94E51E96F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0620" y="1384479"/>
                    <a:ext cx="816698" cy="47192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11321" b="-967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F9552C3-996F-0AC0-0A04-2BC95DFDA68A}"/>
                      </a:ext>
                    </a:extLst>
                  </p:cNvPr>
                  <p:cNvSpPr txBox="1"/>
                  <p:nvPr/>
                </p:nvSpPr>
                <p:spPr>
                  <a:xfrm>
                    <a:off x="8543407" y="4009939"/>
                    <a:ext cx="802464" cy="47192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F9552C3-996F-0AC0-0A04-2BC95DFDA6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3407" y="4009939"/>
                    <a:ext cx="802464" cy="4719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615" r="-11538" b="-967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EC2C855-9A2C-D3E4-D2A5-B17CCBE57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1656" y="1722960"/>
                <a:ext cx="0" cy="2896174"/>
              </a:xfrm>
              <a:prstGeom prst="line">
                <a:avLst/>
              </a:prstGeom>
              <a:noFill/>
              <a:ln w="12700" cap="flat">
                <a:solidFill>
                  <a:schemeClr val="accent6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B594C32-8EF2-6E2F-A8CB-028F885CC10D}"/>
                      </a:ext>
                    </a:extLst>
                  </p:cNvPr>
                  <p:cNvSpPr txBox="1"/>
                  <p:nvPr/>
                </p:nvSpPr>
                <p:spPr>
                  <a:xfrm>
                    <a:off x="807465" y="2020262"/>
                    <a:ext cx="2870828" cy="41036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82550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oMath>
                      </m:oMathPara>
                    </a14:m>
                    <a:endPara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FillTx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B594C32-8EF2-6E2F-A8CB-028F885CC1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465" y="2020262"/>
                    <a:ext cx="2870828" cy="410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40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A9B5C1-A51A-77A4-555D-45325970485A}"/>
                  </a:ext>
                </a:extLst>
              </p:cNvPr>
              <p:cNvSpPr txBox="1"/>
              <p:nvPr/>
            </p:nvSpPr>
            <p:spPr>
              <a:xfrm>
                <a:off x="4949557" y="2687282"/>
                <a:ext cx="178632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sym typeface="Helvetica Light"/>
                  </a:rPr>
                  <a:t>negative drift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sym typeface="Helvetica Light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007B42-65F8-7047-16BA-82FC925F62C1}"/>
                  </a:ext>
                </a:extLst>
              </p:cNvPr>
              <p:cNvSpPr/>
              <p:nvPr/>
            </p:nvSpPr>
            <p:spPr>
              <a:xfrm>
                <a:off x="3556815" y="1856403"/>
                <a:ext cx="1172203" cy="2389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78DDF3-653E-2F15-0FFE-D15909217A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6815" y="1585689"/>
                <a:ext cx="0" cy="2660212"/>
              </a:xfrm>
              <a:prstGeom prst="line">
                <a:avLst/>
              </a:prstGeom>
              <a:noFill/>
              <a:ln w="508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  <a:tailEnd type="arrow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96ABACB-C6A1-5588-1F5E-88E525F950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815" y="4246073"/>
                <a:ext cx="4895031" cy="0"/>
              </a:xfrm>
              <a:prstGeom prst="line">
                <a:avLst/>
              </a:prstGeom>
              <a:noFill/>
              <a:ln w="508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  <a:tailEnd type="arrow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DBF11E4-FB9C-1794-AEE6-84FEA4B89A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4023" y="2956074"/>
                <a:ext cx="2954207" cy="1441430"/>
              </a:xfrm>
              <a:prstGeom prst="line">
                <a:avLst/>
              </a:prstGeom>
              <a:noFill/>
              <a:ln w="25400" cap="flat">
                <a:solidFill>
                  <a:srgbClr val="C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2E6A92E-AF0B-8D29-7170-FFD2AFFC54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4024" y="2238997"/>
                <a:ext cx="2160347" cy="224286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A6A3D7B-6395-E1C8-D051-42E5EA6EC86F}"/>
                    </a:ext>
                  </a:extLst>
                </p:cNvPr>
                <p:cNvSpPr txBox="1"/>
                <p:nvPr/>
              </p:nvSpPr>
              <p:spPr>
                <a:xfrm>
                  <a:off x="133635" y="2550245"/>
                  <a:ext cx="3588200" cy="7310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82550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5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5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2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5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𝐵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A6A3D7B-6395-E1C8-D051-42E5EA6EC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35" y="2550245"/>
                  <a:ext cx="3588200" cy="731098"/>
                </a:xfrm>
                <a:prstGeom prst="rect">
                  <a:avLst/>
                </a:prstGeom>
                <a:blipFill>
                  <a:blip r:embed="rId7"/>
                  <a:stretch>
                    <a:fillRect t="-2083" b="-1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EE486691-BA38-30C1-D7CB-805D927F2811}"/>
              </a:ext>
            </a:extLst>
          </p:cNvPr>
          <p:cNvSpPr/>
          <p:nvPr/>
        </p:nvSpPr>
        <p:spPr>
          <a:xfrm>
            <a:off x="5724525" y="4252913"/>
            <a:ext cx="919163" cy="1381125"/>
          </a:xfrm>
          <a:custGeom>
            <a:avLst/>
            <a:gdLst>
              <a:gd name="connsiteX0" fmla="*/ 0 w 919163"/>
              <a:gd name="connsiteY0" fmla="*/ 0 h 1381125"/>
              <a:gd name="connsiteX1" fmla="*/ 0 w 919163"/>
              <a:gd name="connsiteY1" fmla="*/ 933450 h 1381125"/>
              <a:gd name="connsiteX2" fmla="*/ 919163 w 919163"/>
              <a:gd name="connsiteY2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163" h="1381125">
                <a:moveTo>
                  <a:pt x="0" y="0"/>
                </a:moveTo>
                <a:lnTo>
                  <a:pt x="0" y="933450"/>
                </a:lnTo>
                <a:lnTo>
                  <a:pt x="919163" y="1381125"/>
                </a:ln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E732CE-6A86-99EA-6B85-BF1039545A31}"/>
                  </a:ext>
                </a:extLst>
              </p:cNvPr>
              <p:cNvSpPr txBox="1"/>
              <p:nvPr/>
            </p:nvSpPr>
            <p:spPr>
              <a:xfrm>
                <a:off x="5808598" y="4901122"/>
                <a:ext cx="938206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𝒜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kumimoji="0" lang="en-US" sz="5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E732CE-6A86-99EA-6B85-BF103954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598" y="4901122"/>
                <a:ext cx="938206" cy="718145"/>
              </a:xfrm>
              <a:prstGeom prst="rect">
                <a:avLst/>
              </a:prstGeom>
              <a:blipFill>
                <a:blip r:embed="rId8"/>
                <a:stretch>
                  <a:fillRect l="-1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862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ECC1131-3780-4541-8A31-8AF21C18F97F}"/>
              </a:ext>
            </a:extLst>
          </p:cNvPr>
          <p:cNvGrpSpPr/>
          <p:nvPr/>
        </p:nvGrpSpPr>
        <p:grpSpPr>
          <a:xfrm>
            <a:off x="4412639" y="3159582"/>
            <a:ext cx="566928" cy="457200"/>
            <a:chOff x="2403047" y="4100494"/>
            <a:chExt cx="566928" cy="457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9C1E06-CE44-BE40-9EE5-DDBA42D5F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3631" y="4146214"/>
              <a:ext cx="365760" cy="365760"/>
            </a:xfrm>
            <a:prstGeom prst="ellipse">
              <a:avLst/>
            </a:prstGeom>
            <a:pattFill prst="openDmnd">
              <a:fgClr>
                <a:schemeClr val="tx1">
                  <a:lumMod val="65000"/>
                  <a:lumOff val="3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3C9E4D5-9692-0245-847B-27413EBE7856}"/>
                </a:ext>
              </a:extLst>
            </p:cNvPr>
            <p:cNvSpPr/>
            <p:nvPr/>
          </p:nvSpPr>
          <p:spPr>
            <a:xfrm>
              <a:off x="2403047" y="4100494"/>
              <a:ext cx="566928" cy="457200"/>
            </a:xfrm>
            <a:prstGeom prst="round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C1E968-4C10-3F41-87A5-E6D18F5A2296}"/>
              </a:ext>
            </a:extLst>
          </p:cNvPr>
          <p:cNvGrpSpPr/>
          <p:nvPr/>
        </p:nvGrpSpPr>
        <p:grpSpPr>
          <a:xfrm>
            <a:off x="4416958" y="2137144"/>
            <a:ext cx="563105" cy="2009553"/>
            <a:chOff x="5086807" y="2142460"/>
            <a:chExt cx="563105" cy="200955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01FDFE1-1DA9-5548-A595-03424D94D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480" y="2703576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2407BA0-5B8C-AC4C-BA65-4998A34D59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480" y="2194560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9A71E1-2F6E-3C49-8869-FEF29C08B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480" y="3212592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B4DA305-2F53-3F4E-BC9D-62FBDB5FFF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480" y="3721608"/>
              <a:ext cx="365760" cy="365760"/>
            </a:xfrm>
            <a:prstGeom prst="ellipse">
              <a:avLst/>
            </a:prstGeom>
            <a:pattFill prst="w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36EF8E-DF36-5541-84E0-0B34A21A56D2}"/>
                </a:ext>
              </a:extLst>
            </p:cNvPr>
            <p:cNvSpPr/>
            <p:nvPr/>
          </p:nvSpPr>
          <p:spPr>
            <a:xfrm>
              <a:off x="5086807" y="2142460"/>
              <a:ext cx="563105" cy="2009553"/>
            </a:xfrm>
            <a:prstGeom prst="round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C3CC31-CDE2-654C-B753-F480C04E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multiserver job?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ED21-EE90-A342-988A-68F9014CDC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C4FE7-F2FB-404F-B10B-5F48B88DF077}"/>
              </a:ext>
            </a:extLst>
          </p:cNvPr>
          <p:cNvSpPr txBox="1"/>
          <p:nvPr/>
        </p:nvSpPr>
        <p:spPr>
          <a:xfrm>
            <a:off x="3689417" y="3620137"/>
            <a:ext cx="201337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single-server job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B4C6D8-B772-1A42-B7D6-C6935D1844BE}"/>
              </a:ext>
            </a:extLst>
          </p:cNvPr>
          <p:cNvSpPr txBox="1"/>
          <p:nvPr/>
        </p:nvSpPr>
        <p:spPr>
          <a:xfrm>
            <a:off x="3763960" y="4149758"/>
            <a:ext cx="186910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sym typeface="Helvetica Light"/>
              </a:rPr>
              <a:t>m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ulti-server job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7618DC-7139-DA4B-885A-9328300C681A}"/>
              </a:ext>
            </a:extLst>
          </p:cNvPr>
          <p:cNvGrpSpPr/>
          <p:nvPr/>
        </p:nvGrpSpPr>
        <p:grpSpPr>
          <a:xfrm>
            <a:off x="8239605" y="1686153"/>
            <a:ext cx="942566" cy="4485986"/>
            <a:chOff x="8239605" y="1686153"/>
            <a:chExt cx="942566" cy="44859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E314F8-8A2A-4C43-9A4C-3F96D0FE6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2195607"/>
              <a:ext cx="365760" cy="36576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7BDC11-E413-3444-8F61-433FE5B14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2705058"/>
              <a:ext cx="365760" cy="36576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750D45-C65B-E348-873A-8327D22DE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3214509"/>
              <a:ext cx="365760" cy="36576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A12E07-D374-EB4F-97F1-00E674817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3723960"/>
              <a:ext cx="365760" cy="36576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864383-518B-AD40-9E95-2C8C8256B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4233411"/>
              <a:ext cx="365760" cy="365760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9521C7-C5A3-314E-9F4D-723D9DBB4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4742862"/>
              <a:ext cx="365760" cy="365760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33476B-BC51-5442-AC18-8E289B274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5252316"/>
              <a:ext cx="365760" cy="365760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7DA54E-FFC7-9242-9164-CD29422EA6C1}"/>
                </a:ext>
              </a:extLst>
            </p:cNvPr>
            <p:cNvSpPr txBox="1"/>
            <p:nvPr/>
          </p:nvSpPr>
          <p:spPr>
            <a:xfrm>
              <a:off x="8239605" y="5761770"/>
              <a:ext cx="942566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servers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8762AAD-62D9-3242-8250-1405C85F4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8008" y="1686153"/>
              <a:ext cx="365760" cy="36576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28DDE20-E33C-834D-A0B5-7B223F42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81" y="2659321"/>
            <a:ext cx="1631848" cy="1631848"/>
          </a:xfrm>
          <a:prstGeom prst="rect">
            <a:avLst/>
          </a:prstGeom>
        </p:spPr>
      </p:pic>
      <p:sp>
        <p:nvSpPr>
          <p:cNvPr id="38" name="Right Brace 37">
            <a:extLst>
              <a:ext uri="{FF2B5EF4-FFF2-40B4-BE49-F238E27FC236}">
                <a16:creationId xmlns:a16="http://schemas.microsoft.com/office/drawing/2014/main" id="{68DE9753-45AE-144A-8C6A-F41414F7A81D}"/>
              </a:ext>
            </a:extLst>
          </p:cNvPr>
          <p:cNvSpPr/>
          <p:nvPr/>
        </p:nvSpPr>
        <p:spPr>
          <a:xfrm rot="10800000">
            <a:off x="4195866" y="2137144"/>
            <a:ext cx="241016" cy="2009553"/>
          </a:xfrm>
          <a:prstGeom prst="rightBrace">
            <a:avLst>
              <a:gd name="adj1" fmla="val 37200"/>
              <a:gd name="adj2" fmla="val 50000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E51792-8EE5-7947-A313-50FD0937C4B9}"/>
              </a:ext>
            </a:extLst>
          </p:cNvPr>
          <p:cNvSpPr txBox="1"/>
          <p:nvPr/>
        </p:nvSpPr>
        <p:spPr>
          <a:xfrm>
            <a:off x="6020024" y="2936735"/>
            <a:ext cx="21223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sym typeface="Helvetica Light"/>
              </a:rPr>
              <a:t>“server need = 4”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E0F47D-705E-F646-A929-446D97D8D332}"/>
              </a:ext>
            </a:extLst>
          </p:cNvPr>
          <p:cNvSpPr txBox="1"/>
          <p:nvPr/>
        </p:nvSpPr>
        <p:spPr>
          <a:xfrm>
            <a:off x="1909303" y="2786853"/>
            <a:ext cx="2287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requires 4 servers to run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8D76476-900C-A64B-B9C4-8A1D86C69CE9}"/>
              </a:ext>
            </a:extLst>
          </p:cNvPr>
          <p:cNvGrpSpPr/>
          <p:nvPr/>
        </p:nvGrpSpPr>
        <p:grpSpPr>
          <a:xfrm>
            <a:off x="8400790" y="2174649"/>
            <a:ext cx="620195" cy="2125853"/>
            <a:chOff x="5060582" y="2322932"/>
            <a:chExt cx="620195" cy="212585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A76B88F-9C27-AA88-7B47-33F74C3F6DF5}"/>
                </a:ext>
              </a:extLst>
            </p:cNvPr>
            <p:cNvSpPr txBox="1"/>
            <p:nvPr/>
          </p:nvSpPr>
          <p:spPr>
            <a:xfrm>
              <a:off x="5060582" y="2322932"/>
              <a:ext cx="615553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👩🏻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0269CE-E478-4B57-6641-4ECCF1344219}"/>
                </a:ext>
              </a:extLst>
            </p:cNvPr>
            <p:cNvSpPr txBox="1"/>
            <p:nvPr/>
          </p:nvSpPr>
          <p:spPr>
            <a:xfrm>
              <a:off x="5065224" y="3730640"/>
              <a:ext cx="615553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👨🏻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E5BF505-71F0-7C9F-6134-BB35EE5B09A6}"/>
                </a:ext>
              </a:extLst>
            </p:cNvPr>
            <p:cNvSpPr txBox="1"/>
            <p:nvPr/>
          </p:nvSpPr>
          <p:spPr>
            <a:xfrm>
              <a:off x="5060582" y="2811376"/>
              <a:ext cx="615553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👧🏻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4EE7ADC-42E7-9C26-4EFB-3A5FC91AE0BA}"/>
                </a:ext>
              </a:extLst>
            </p:cNvPr>
            <p:cNvSpPr txBox="1"/>
            <p:nvPr/>
          </p:nvSpPr>
          <p:spPr>
            <a:xfrm>
              <a:off x="5061160" y="3274766"/>
              <a:ext cx="615553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197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32903 -0.2219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111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3289 0.0009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7" grpId="0"/>
      <p:bldP spid="47" grpId="1"/>
      <p:bldP spid="38" grpId="0" animBg="1"/>
      <p:bldP spid="38" grpId="1" animBg="1"/>
      <p:bldP spid="48" grpId="0"/>
      <p:bldP spid="39" grpId="0"/>
      <p:bldP spid="3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0F1E-18D8-374A-95B7-03DAC347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proof plan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7FF9-913E-6549-8843-CBEF2BCD0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29</a:t>
            </a:fld>
            <a:endParaRPr lang="uk-UA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689969-30E2-B34B-964A-EC027DB0BE71}"/>
              </a:ext>
            </a:extLst>
          </p:cNvPr>
          <p:cNvSpPr/>
          <p:nvPr/>
        </p:nvSpPr>
        <p:spPr>
          <a:xfrm>
            <a:off x="1158477" y="5095982"/>
            <a:ext cx="2103120" cy="1074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FCFS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7394B6D-A872-B444-A4AB-F11656778656}"/>
                  </a:ext>
                </a:extLst>
              </p:cNvPr>
              <p:cNvSpPr/>
              <p:nvPr/>
            </p:nvSpPr>
            <p:spPr>
              <a:xfrm>
                <a:off x="4043103" y="5095982"/>
                <a:ext cx="3312493" cy="1074414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0" rIns="50800" bIns="50800" numCol="1" spcCol="38100" rtlCol="0" anchor="ctr">
                <a:noAutofit/>
              </a:bodyPr>
              <a:lstStyle/>
              <a:p>
                <a:pPr algn="ctr" defTabSz="825500" hangingPunct="0"/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Lower bound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queueing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7394B6D-A872-B444-A4AB-F11656778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03" y="5095982"/>
                <a:ext cx="3312493" cy="10744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167B75-958C-1442-A803-DB1709807741}"/>
              </a:ext>
            </a:extLst>
          </p:cNvPr>
          <p:cNvSpPr/>
          <p:nvPr/>
        </p:nvSpPr>
        <p:spPr>
          <a:xfrm>
            <a:off x="8137102" y="5095982"/>
            <a:ext cx="2574441" cy="1074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Optimal policy: </a:t>
            </a:r>
          </a:p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P-Priority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1FE8A5-0A02-9349-8B1A-611690191B20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5699349" y="2621018"/>
            <a:ext cx="1" cy="2474964"/>
          </a:xfrm>
          <a:prstGeom prst="straightConnector1">
            <a:avLst/>
          </a:prstGeom>
          <a:noFill/>
          <a:ln w="50800" cap="flat">
            <a:solidFill>
              <a:schemeClr val="accent6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9A1F298-D47E-454D-817E-F513AEAF1692}"/>
                  </a:ext>
                </a:extLst>
              </p:cNvPr>
              <p:cNvSpPr/>
              <p:nvPr/>
            </p:nvSpPr>
            <p:spPr>
              <a:xfrm>
                <a:off x="3409502" y="1546604"/>
                <a:ext cx="4579693" cy="1074414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0" rIns="50800" bIns="50800" numCol="1" spcCol="38100" rtlCol="0" anchor="ctr">
                <a:noAutofit/>
              </a:bodyPr>
              <a:lstStyle/>
              <a:p>
                <a:pPr algn="ctr" defTabSz="825500" hangingPunct="0"/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Tight bounds 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9A1F298-D47E-454D-817E-F513AEAF1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2" y="1546604"/>
                <a:ext cx="4579693" cy="10744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24EC5-E36F-A14C-918B-5F3323BA1DD0}"/>
                  </a:ext>
                </a:extLst>
              </p:cNvPr>
              <p:cNvSpPr txBox="1"/>
              <p:nvPr/>
            </p:nvSpPr>
            <p:spPr>
              <a:xfrm>
                <a:off x="1902571" y="3364978"/>
                <a:ext cx="215084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𝑄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approx</m:t>
                      </m:r>
                      <m:r>
                        <a:rPr lang="en-US" sz="24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.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∝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𝜆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24EC5-E36F-A14C-918B-5F3323BA1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71" y="3364978"/>
                <a:ext cx="2150845" cy="471924"/>
              </a:xfrm>
              <a:prstGeom prst="rect">
                <a:avLst/>
              </a:prstGeom>
              <a:blipFill>
                <a:blip r:embed="rId6"/>
                <a:stretch>
                  <a:fillRect l="-2924" b="-184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EE18E-7124-474E-91D3-C01A4DFDC243}"/>
                  </a:ext>
                </a:extLst>
              </p:cNvPr>
              <p:cNvSpPr txBox="1"/>
              <p:nvPr/>
            </p:nvSpPr>
            <p:spPr>
              <a:xfrm>
                <a:off x="3961395" y="3631600"/>
                <a:ext cx="3474720" cy="12100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sym typeface="Helvetica Light"/>
                  </a:rPr>
                  <a:t>min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sym typeface="Helvetica Light"/>
                </a:endParaRPr>
              </a:p>
              <a:p>
                <a:pPr algn="ctr" defTabSz="825500" hangingPunct="0"/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sym typeface="Helvetica Light"/>
                  </a:rPr>
                  <a:t>s.t.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EE18E-7124-474E-91D3-C01A4DFDC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95" y="3631600"/>
                <a:ext cx="3474720" cy="1210011"/>
              </a:xfrm>
              <a:prstGeom prst="rect">
                <a:avLst/>
              </a:prstGeom>
              <a:blipFill>
                <a:blip r:embed="rId7"/>
                <a:stretch>
                  <a:fillRect l="-2190"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CB8D2A-9FB4-7B40-825B-AC8ED2FD3F6E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flipH="1">
            <a:off x="2210037" y="2621018"/>
            <a:ext cx="3489312" cy="2474964"/>
          </a:xfrm>
          <a:prstGeom prst="straightConnector1">
            <a:avLst/>
          </a:prstGeom>
          <a:noFill/>
          <a:ln w="50800" cap="flat">
            <a:solidFill>
              <a:schemeClr val="accent6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EAE3D8-3F47-554D-BE70-B2FB54D27406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5699349" y="2621018"/>
            <a:ext cx="3724974" cy="2474964"/>
          </a:xfrm>
          <a:prstGeom prst="straightConnector1">
            <a:avLst/>
          </a:prstGeom>
          <a:noFill/>
          <a:ln w="50800" cap="flat">
            <a:solidFill>
              <a:schemeClr val="accent6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647DBFB-C124-ED46-995B-0F58F87750E2}"/>
              </a:ext>
            </a:extLst>
          </p:cNvPr>
          <p:cNvSpPr txBox="1"/>
          <p:nvPr/>
        </p:nvSpPr>
        <p:spPr>
          <a:xfrm>
            <a:off x="7372446" y="3180312"/>
            <a:ext cx="39136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6"/>
                </a:solidFill>
                <a:sym typeface="Helvetica Light"/>
              </a:rPr>
              <a:t>Different priority classes in different traffic regimes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03158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0F1E-18D8-374A-95B7-03DAC347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proof plan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7FF9-913E-6549-8843-CBEF2BCD0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30</a:t>
            </a:fld>
            <a:endParaRPr lang="uk-UA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167B75-958C-1442-A803-DB1709807741}"/>
              </a:ext>
            </a:extLst>
          </p:cNvPr>
          <p:cNvSpPr/>
          <p:nvPr/>
        </p:nvSpPr>
        <p:spPr>
          <a:xfrm>
            <a:off x="8137102" y="5095982"/>
            <a:ext cx="2574441" cy="1074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Optimal policy: </a:t>
            </a:r>
          </a:p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P-Priority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9A1F298-D47E-454D-817E-F513AEAF1692}"/>
                  </a:ext>
                </a:extLst>
              </p:cNvPr>
              <p:cNvSpPr/>
              <p:nvPr/>
            </p:nvSpPr>
            <p:spPr>
              <a:xfrm>
                <a:off x="3409502" y="1546604"/>
                <a:ext cx="4579693" cy="1074414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0" rIns="50800" bIns="50800" numCol="1" spcCol="38100" rtlCol="0" anchor="ctr">
                <a:noAutofit/>
              </a:bodyPr>
              <a:lstStyle/>
              <a:p>
                <a:pPr algn="ctr" defTabSz="825500" hangingPunct="0"/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Tight bounds 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9A1F298-D47E-454D-817E-F513AEAF1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2" y="1546604"/>
                <a:ext cx="4579693" cy="10744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EAE3D8-3F47-554D-BE70-B2FB54D27406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5699349" y="2621018"/>
            <a:ext cx="3724974" cy="2474964"/>
          </a:xfrm>
          <a:prstGeom prst="straightConnector1">
            <a:avLst/>
          </a:prstGeom>
          <a:noFill/>
          <a:ln w="50800" cap="flat">
            <a:solidFill>
              <a:schemeClr val="accent6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647DBFB-C124-ED46-995B-0F58F87750E2}"/>
              </a:ext>
            </a:extLst>
          </p:cNvPr>
          <p:cNvSpPr txBox="1"/>
          <p:nvPr/>
        </p:nvSpPr>
        <p:spPr>
          <a:xfrm>
            <a:off x="7372446" y="3180312"/>
            <a:ext cx="39136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6"/>
                </a:solidFill>
                <a:sym typeface="Helvetica Light"/>
              </a:rPr>
              <a:t>Different priority classes in different traffic regimes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8EBBB3-F763-BE9E-C6C6-E85004C858B9}"/>
              </a:ext>
            </a:extLst>
          </p:cNvPr>
          <p:cNvGrpSpPr>
            <a:grpSpLocks noChangeAspect="1"/>
          </p:cNvGrpSpPr>
          <p:nvPr/>
        </p:nvGrpSpPr>
        <p:grpSpPr>
          <a:xfrm>
            <a:off x="7989722" y="713249"/>
            <a:ext cx="3835483" cy="2418828"/>
            <a:chOff x="2742433" y="1234137"/>
            <a:chExt cx="6972416" cy="4397118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7E101C04-CAA2-E0D1-698A-A38AA0244EB1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45A9201A-879A-7A1F-1893-D9A8727EB8DD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00580C-704A-08E6-F82F-63A87AF9A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D6A1D0F-1CEC-7734-53A2-920A5377E49B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80150E9-9838-5EC2-4A30-4E5C4F2A6B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ACFF008-F6C3-66DD-AF83-983FA00F48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DAF88D3-6015-5380-0459-E47B115AAF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0FE9B8B-3716-852D-38B8-7E3FC3C58E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6" name="Right Brace 55">
                <a:extLst>
                  <a:ext uri="{FF2B5EF4-FFF2-40B4-BE49-F238E27FC236}">
                    <a16:creationId xmlns:a16="http://schemas.microsoft.com/office/drawing/2014/main" id="{8A89EE1D-F26D-8934-CDF7-3B94769C2AF8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ADBC4AE-16C6-3B94-8BCE-F2D6C23186BE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9BF7D73-2815-2246-88DC-C3245C492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5"/>
                  <a:stretch>
                    <a:fillRect l="-1923" t="-2326" r="-1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9B3FDF3-1A80-FE85-0523-B12CF4D2D228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DED27F-7A68-EA46-8D76-F0E4D87AC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B1D412A-CCD6-9BCB-D87F-2ABF10B1A8EC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463222-92AE-A743-A111-D330219D6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7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0E0AE0B-BEFD-2B00-7A0F-9245167F607B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DD60AB-670F-BD4B-AA96-4D6F41A1A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8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4D5238-0731-0586-138E-0CC1416D9532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8E9EBFF-CFD1-EFA4-FD10-D120EEC11328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C87C9A-32C5-1849-9D65-767672D5AE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850F6E8-15C7-1C3A-6AF4-CDD7C58F40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8A734C-4CD8-DAC5-71BF-5861E231E73F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5A53CD7-784B-F72A-17DA-9BD0E4EDB843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47CBED1-F85A-25F5-9635-7B4EAF344E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FD155A56-6BE3-6FD9-5E45-FF396835DF9E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0F85A7-D96A-1F45-9208-692D62B49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091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9E3689-6DC6-971C-6C23-39E5BB8971F5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502E1A3-47A6-D34D-83B7-F46A87667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11"/>
                  <a:stretch>
                    <a:fillRect l="-41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228DEF-F5EE-166C-F1B1-6332AD540CDC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A1F3F2B-5CF8-94DA-3FFD-EA33933488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2D239CEB-9FC6-88AD-7DB2-8D43687195D3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C2F6776-B293-3A41-B06D-CFA5245BA4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A4AA0E0-7845-4C4E-A47E-7EE04125892A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761F28-7FEA-109B-3C70-B28DED1AE9EA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4D8BD0E-1B80-AAFD-4B62-87C6B4CCC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8BD5849-4901-ECC5-7910-3BEDD92927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48F488-DD29-BF58-B022-39DE7AD961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CC25E68-5285-86A2-3A13-0BC48DE9D51D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C537F6-EFAC-026E-76A6-4D0C08CFCEB9}"/>
              </a:ext>
            </a:extLst>
          </p:cNvPr>
          <p:cNvGrpSpPr/>
          <p:nvPr/>
        </p:nvGrpSpPr>
        <p:grpSpPr>
          <a:xfrm>
            <a:off x="2641600" y="5021722"/>
            <a:ext cx="5347595" cy="1243114"/>
            <a:chOff x="2627086" y="5075434"/>
            <a:chExt cx="5347595" cy="1243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01466C-03C1-D605-E9D0-EF97850AD956}"/>
                    </a:ext>
                  </a:extLst>
                </p:cNvPr>
                <p:cNvSpPr txBox="1"/>
                <p:nvPr/>
              </p:nvSpPr>
              <p:spPr>
                <a:xfrm>
                  <a:off x="2767677" y="5075434"/>
                  <a:ext cx="4558299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server needs: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≤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≤…≤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ℓ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𝐾</m:t>
                          </m:r>
                        </m:sub>
                      </m:sSub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01466C-03C1-D605-E9D0-EF97850AD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677" y="5075434"/>
                  <a:ext cx="4558299" cy="471924"/>
                </a:xfrm>
                <a:prstGeom prst="rect">
                  <a:avLst/>
                </a:prstGeom>
                <a:blipFill>
                  <a:blip r:embed="rId13"/>
                  <a:stretch>
                    <a:fillRect l="-2222" t="-7895" b="-289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D70C09-00EB-5403-DAB4-1C9015E97115}"/>
                </a:ext>
              </a:extLst>
            </p:cNvPr>
            <p:cNvGrpSpPr/>
            <p:nvPr/>
          </p:nvGrpSpPr>
          <p:grpSpPr>
            <a:xfrm>
              <a:off x="4044093" y="5608655"/>
              <a:ext cx="3831797" cy="709893"/>
              <a:chOff x="2588609" y="4900413"/>
              <a:chExt cx="3831797" cy="709893"/>
            </a:xfrm>
          </p:grpSpPr>
          <p:sp>
            <p:nvSpPr>
              <p:cNvPr id="17" name="Left Arrow 16">
                <a:extLst>
                  <a:ext uri="{FF2B5EF4-FFF2-40B4-BE49-F238E27FC236}">
                    <a16:creationId xmlns:a16="http://schemas.microsoft.com/office/drawing/2014/main" id="{4D95725D-FD43-79DC-486D-F32087D2622A}"/>
                  </a:ext>
                </a:extLst>
              </p:cNvPr>
              <p:cNvSpPr/>
              <p:nvPr/>
            </p:nvSpPr>
            <p:spPr>
              <a:xfrm>
                <a:off x="3238516" y="4900413"/>
                <a:ext cx="2631976" cy="248203"/>
              </a:xfrm>
              <a:prstGeom prst="leftArrow">
                <a:avLst/>
              </a:prstGeom>
              <a:gradFill>
                <a:lin ang="0" scaled="0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282F8B-B78A-DC03-E053-A2D055360A18}"/>
                  </a:ext>
                </a:extLst>
              </p:cNvPr>
              <p:cNvSpPr txBox="1"/>
              <p:nvPr/>
            </p:nvSpPr>
            <p:spPr>
              <a:xfrm>
                <a:off x="2588609" y="5199937"/>
                <a:ext cx="1457130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C00000"/>
                    </a:solidFill>
                    <a:sym typeface="Helvetica Light"/>
                  </a:rPr>
                  <a:t>h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igh priority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BFCBAB-9EDB-13EB-4FD0-20E6A1DB82E9}"/>
                  </a:ext>
                </a:extLst>
              </p:cNvPr>
              <p:cNvSpPr txBox="1"/>
              <p:nvPr/>
            </p:nvSpPr>
            <p:spPr>
              <a:xfrm>
                <a:off x="5077090" y="5197973"/>
                <a:ext cx="134331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Helvetica Light"/>
                  </a:rPr>
                  <a:t>low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priority</a:t>
                </a:r>
              </a:p>
            </p:txBody>
          </p:sp>
        </p:grp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DBF7AE0-D30D-D705-D134-70A417E90567}"/>
                </a:ext>
              </a:extLst>
            </p:cNvPr>
            <p:cNvSpPr/>
            <p:nvPr/>
          </p:nvSpPr>
          <p:spPr>
            <a:xfrm>
              <a:off x="2627086" y="5075434"/>
              <a:ext cx="5347595" cy="1241150"/>
            </a:xfrm>
            <a:prstGeom prst="roundRect">
              <a:avLst>
                <a:gd name="adj" fmla="val 9650"/>
              </a:avLst>
            </a:prstGeom>
            <a:noFill/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Placeholder 2">
                <a:extLst>
                  <a:ext uri="{FF2B5EF4-FFF2-40B4-BE49-F238E27FC236}">
                    <a16:creationId xmlns:a16="http://schemas.microsoft.com/office/drawing/2014/main" id="{7795A0A1-602E-D2AA-A32F-E44850AE78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4616" y="2751189"/>
                <a:ext cx="5800609" cy="2082068"/>
              </a:xfrm>
            </p:spPr>
            <p:txBody>
              <a:bodyPr>
                <a:normAutofit lnSpcReduction="10000"/>
              </a:bodyPr>
              <a:lstStyle/>
              <a:p>
                <a:pPr marL="0" indent="0" defTabSz="825500" hangingPunct="0">
                  <a:spcBef>
                    <a:spcPts val="0"/>
                  </a:spcBef>
                  <a:buSzTx/>
                  <a:buNone/>
                </a:pPr>
                <a:r>
                  <a:rPr lang="en-US" sz="2000" dirty="0"/>
                  <a:t>Suppose only class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is in </a:t>
                </a:r>
                <a:r>
                  <a:rPr lang="en-US" sz="2000" dirty="0">
                    <a:solidFill>
                      <a:srgbClr val="C00000"/>
                    </a:solidFill>
                  </a:rPr>
                  <a:t>red</a:t>
                </a:r>
                <a:r>
                  <a:rPr lang="en-US" sz="2000" dirty="0"/>
                  <a:t> regime while others are in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blue</a:t>
                </a:r>
                <a:r>
                  <a:rPr lang="en-US" sz="2000" dirty="0"/>
                  <a:t>:</a:t>
                </a:r>
              </a:p>
              <a:p>
                <a:pPr marL="342900" indent="-342900" defTabSz="825500" hangingPunct="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show that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2000" dirty="0"/>
                  <a:t> decays fast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(used SSC)</a:t>
                </a:r>
              </a:p>
              <a:p>
                <a:pPr marL="342900" indent="-342900" defTabSz="825500" hangingPunct="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Workload in queue concentrates on class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 Placeholder 2">
                <a:extLst>
                  <a:ext uri="{FF2B5EF4-FFF2-40B4-BE49-F238E27FC236}">
                    <a16:creationId xmlns:a16="http://schemas.microsoft.com/office/drawing/2014/main" id="{7795A0A1-602E-D2AA-A32F-E44850AE7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4616" y="2751189"/>
                <a:ext cx="5800609" cy="2082068"/>
              </a:xfrm>
              <a:blipFill>
                <a:blip r:embed="rId14"/>
                <a:stretch>
                  <a:fillRect l="-1747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42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878D-B285-5D48-90FD-6A0F3B06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6E7CF-EA12-1749-87D6-CD8434347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FEE70-5A4F-6646-81F3-3547093424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31</a:t>
            </a:fld>
            <a:endParaRPr lang="uk-U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753F6D-5768-3245-9E11-8EB2D7ACE763}"/>
              </a:ext>
            </a:extLst>
          </p:cNvPr>
          <p:cNvGrpSpPr>
            <a:grpSpLocks noChangeAspect="1"/>
          </p:cNvGrpSpPr>
          <p:nvPr/>
        </p:nvGrpSpPr>
        <p:grpSpPr>
          <a:xfrm>
            <a:off x="7401775" y="3949661"/>
            <a:ext cx="3835483" cy="2418828"/>
            <a:chOff x="2742433" y="1234137"/>
            <a:chExt cx="6972416" cy="439711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B96A967-23BD-E84D-94D9-9E0933D731B8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Rectangle 32">
              <a:extLst>
                <a:ext uri="{FF2B5EF4-FFF2-40B4-BE49-F238E27FC236}">
                  <a16:creationId xmlns:a16="http://schemas.microsoft.com/office/drawing/2014/main" id="{4CB85113-F22D-2D4F-A804-AB21FB81FC80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2235D8-837E-3747-B1A4-67113059C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DEBA2E1-0B13-1846-957D-C59B0D1253A1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65ED292-B8CC-6D46-B29E-CB47F373E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62EAE47-9745-9F4D-A97A-8BDB0AB36B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1BAA6A9-B747-0149-ADD7-B6854F64C5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8B6C6C8-AF02-7B40-9DBE-4E3F2F29E4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5" name="Right Brace 34">
                <a:extLst>
                  <a:ext uri="{FF2B5EF4-FFF2-40B4-BE49-F238E27FC236}">
                    <a16:creationId xmlns:a16="http://schemas.microsoft.com/office/drawing/2014/main" id="{226FAB90-092F-6B4A-932F-A24CD8D1E42B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1EE45C-F03A-0D45-AFA2-1A81166D8410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1EE45C-F03A-0D45-AFA2-1A81166D8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2"/>
                  <a:stretch>
                    <a:fillRect l="-2913" t="-2326" r="-291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5A83E44-8086-6841-BD0C-B82B10974D51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5A83E44-8086-6841-BD0C-B82B10974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5AD36B-0D99-6546-BD9A-6FF54BC71B4E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5AD36B-0D99-6546-BD9A-6FF54BC71B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4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CC9F5D-5D66-3746-889A-BF780B6B996A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CC9F5D-5D66-3746-889A-BF780B6B9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5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53CFE2-8769-5343-8C2F-338EC80B41D0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4485406-69D4-3A44-ADF9-86226B4828FF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4485406-69D4-3A44-ADF9-86226B4828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7DD6C32-96D5-7D4D-A638-95E1D1C58A4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CC766F-6BD5-824D-A704-81CB4415861C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833B8B-F24B-5840-9333-FD379AFA7BCC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826503D-293C-994A-964C-A762E88995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E1EE8E7-34AF-C243-95FF-2E1BFDE4D9B3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E1EE8E7-34AF-C243-95FF-2E1BFDE4D9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364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80E288-1022-8D4E-90E4-7CCF76755B04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80E288-1022-8D4E-90E4-7CCF7675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C3E369-39AC-E54E-BF1B-37E187E708AD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C513218-A72D-1443-9ACA-C65FC0617A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CEF379A-F4CC-0249-B47E-63013A338097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CEF379A-F4CC-0249-B47E-63013A3380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9D7124-C4D0-CE47-BDF5-7763E4C5B5C1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A9DF6D0-06B2-8D4D-A9AF-D43824FF343A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39BAD24-F8F9-804E-9ACB-54E327CBE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F65C961-B7A0-0646-93B7-132A4F4BD7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D8F7A95-5B8A-AC4F-8AFE-4AEE490956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EC34E7-2DC6-0246-A3FF-F005D858C30C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5B9A1C64-30CA-BA42-A638-DC4DD6883E02}"/>
              </a:ext>
            </a:extLst>
          </p:cNvPr>
          <p:cNvSpPr/>
          <p:nvPr/>
        </p:nvSpPr>
        <p:spPr>
          <a:xfrm>
            <a:off x="596238" y="1359745"/>
            <a:ext cx="5445668" cy="731520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is the queueing probability?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852F9B24-B787-244E-AC68-123FFA186D1E}"/>
              </a:ext>
            </a:extLst>
          </p:cNvPr>
          <p:cNvSpPr/>
          <p:nvPr/>
        </p:nvSpPr>
        <p:spPr>
          <a:xfrm>
            <a:off x="596238" y="3875894"/>
            <a:ext cx="5445668" cy="731520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is the queueing/waiting time?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3B643079-110C-624D-8CD7-5144D70243F1}"/>
              </a:ext>
            </a:extLst>
          </p:cNvPr>
          <p:cNvSpPr/>
          <p:nvPr/>
        </p:nvSpPr>
        <p:spPr>
          <a:xfrm flipH="1">
            <a:off x="6908257" y="1345209"/>
            <a:ext cx="4822521" cy="1070138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Which scheduling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policy minimizes queueing time?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8492BE4B-4C3B-964F-BC9D-88A645927468}"/>
              </a:ext>
            </a:extLst>
          </p:cNvPr>
          <p:cNvSpPr/>
          <p:nvPr/>
        </p:nvSpPr>
        <p:spPr>
          <a:xfrm flipH="1">
            <a:off x="596238" y="2233519"/>
            <a:ext cx="5445668" cy="1086579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Fast diminishing in blue regime for work-conserving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ular Callout 39">
                <a:extLst>
                  <a:ext uri="{FF2B5EF4-FFF2-40B4-BE49-F238E27FC236}">
                    <a16:creationId xmlns:a16="http://schemas.microsoft.com/office/drawing/2014/main" id="{13490BB4-715F-6D45-AC38-7DC5E0EE5AF1}"/>
                  </a:ext>
                </a:extLst>
              </p:cNvPr>
              <p:cNvSpPr/>
              <p:nvPr/>
            </p:nvSpPr>
            <p:spPr>
              <a:xfrm flipH="1">
                <a:off x="582744" y="4756933"/>
                <a:ext cx="5445668" cy="1428110"/>
              </a:xfrm>
              <a:prstGeom prst="wedgeRoundRectCallout">
                <a:avLst>
                  <a:gd name="adj1" fmla="val -55105"/>
                  <a:gd name="adj2" fmla="val 40066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342900" marR="0" indent="-34290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Fast diminishing in blue regime</a:t>
                </a:r>
              </a:p>
              <a:p>
                <a:pPr marL="342900" indent="-342900" defTabSz="82550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sym typeface="Helvetica Light"/>
                  </a:rPr>
                  <a:t>Red regime, FCFS: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marL="342900" indent="-342900" defTabSz="82550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sym typeface="Helvetica Light"/>
                  </a:rPr>
                  <a:t>Red regime, P-Priority: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40" name="Rounded Rectangular Callout 39">
                <a:extLst>
                  <a:ext uri="{FF2B5EF4-FFF2-40B4-BE49-F238E27FC236}">
                    <a16:creationId xmlns:a16="http://schemas.microsoft.com/office/drawing/2014/main" id="{13490BB4-715F-6D45-AC38-7DC5E0EE5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2744" y="4756933"/>
                <a:ext cx="5445668" cy="1428110"/>
              </a:xfrm>
              <a:prstGeom prst="wedgeRoundRectCallout">
                <a:avLst>
                  <a:gd name="adj1" fmla="val -55105"/>
                  <a:gd name="adj2" fmla="val 40066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4C6D55D7-FC23-DC43-910E-4ABF89F8ED32}"/>
              </a:ext>
            </a:extLst>
          </p:cNvPr>
          <p:cNvSpPr/>
          <p:nvPr/>
        </p:nvSpPr>
        <p:spPr>
          <a:xfrm>
            <a:off x="7957776" y="2611973"/>
            <a:ext cx="3773001" cy="1070138"/>
          </a:xfrm>
          <a:prstGeom prst="wedgeRoundRectCallout">
            <a:avLst>
              <a:gd name="adj1" fmla="val -60844"/>
              <a:gd name="adj2" fmla="val 41324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2400" dirty="0">
                <a:solidFill>
                  <a:schemeClr val="tx1"/>
                </a:solidFill>
                <a:sym typeface="Helvetica Light"/>
              </a:rPr>
              <a:t>P-Priority has the optimal order in red regime</a:t>
            </a:r>
          </a:p>
        </p:txBody>
      </p:sp>
    </p:spTree>
    <p:extLst>
      <p:ext uri="{BB962C8B-B14F-4D97-AF65-F5344CB8AC3E}">
        <p14:creationId xmlns:p14="http://schemas.microsoft.com/office/powerpoint/2010/main" val="2264516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uiExpand="1" build="p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772C-15BD-0B4B-9754-685EF276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C267E-5CCD-FB4C-90E3-BE8AF63FE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 bounds under general arrival and departure processes?</a:t>
            </a:r>
          </a:p>
          <a:p>
            <a:r>
              <a:rPr lang="en-US" dirty="0"/>
              <a:t>Policies that degrade gracefully in even heavier traffic regimes?</a:t>
            </a:r>
          </a:p>
          <a:p>
            <a:r>
              <a:rPr lang="en-US" dirty="0"/>
              <a:t>Preemption or not?</a:t>
            </a:r>
          </a:p>
          <a:p>
            <a:r>
              <a:rPr lang="en-US" dirty="0"/>
              <a:t>Multi-dimensional resources?</a:t>
            </a:r>
          </a:p>
          <a:p>
            <a:r>
              <a:rPr lang="en-US" dirty="0"/>
              <a:t>Autoscaling of resource uses?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0197D-1231-0E4F-BCAE-AF9F79C45B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32</a:t>
            </a:fld>
            <a:endParaRPr lang="uk-U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DC0B1D-3140-B546-B0B5-B6BEBCF6F1EB}"/>
              </a:ext>
            </a:extLst>
          </p:cNvPr>
          <p:cNvGrpSpPr>
            <a:grpSpLocks noChangeAspect="1"/>
          </p:cNvGrpSpPr>
          <p:nvPr/>
        </p:nvGrpSpPr>
        <p:grpSpPr>
          <a:xfrm>
            <a:off x="7567317" y="2839735"/>
            <a:ext cx="3835483" cy="2418828"/>
            <a:chOff x="2742433" y="1234137"/>
            <a:chExt cx="6972416" cy="439711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89C0524-9018-C042-B55D-6DA1ADEB92DE}"/>
                </a:ext>
              </a:extLst>
            </p:cNvPr>
            <p:cNvSpPr/>
            <p:nvPr/>
          </p:nvSpPr>
          <p:spPr>
            <a:xfrm>
              <a:off x="3479154" y="2573551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0 w 3656588"/>
                <a:gd name="connsiteY2" fmla="*/ 2437976 h 2437976"/>
                <a:gd name="connsiteX3" fmla="*/ 0 w 3656588"/>
                <a:gd name="connsiteY3" fmla="*/ 0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0"/>
                  </a:moveTo>
                  <a:lnTo>
                    <a:pt x="3656588" y="0"/>
                  </a:lnTo>
                  <a:lnTo>
                    <a:pt x="0" y="2437976"/>
                  </a:lnTo>
                  <a:lnTo>
                    <a:pt x="0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>
                  <a:lumMod val="95000"/>
                </a:schemeClr>
              </a:bgClr>
            </a:pattFill>
            <a:ln w="25400">
              <a:noFill/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Rectangle 32">
              <a:extLst>
                <a:ext uri="{FF2B5EF4-FFF2-40B4-BE49-F238E27FC236}">
                  <a16:creationId xmlns:a16="http://schemas.microsoft.com/office/drawing/2014/main" id="{D4E0CC25-E709-F847-BE84-1B37C70EC008}"/>
                </a:ext>
              </a:extLst>
            </p:cNvPr>
            <p:cNvSpPr/>
            <p:nvPr/>
          </p:nvSpPr>
          <p:spPr>
            <a:xfrm>
              <a:off x="3479153" y="2567864"/>
              <a:ext cx="3656588" cy="2437976"/>
            </a:xfrm>
            <a:custGeom>
              <a:avLst/>
              <a:gdLst>
                <a:gd name="connsiteX0" fmla="*/ 0 w 3656588"/>
                <a:gd name="connsiteY0" fmla="*/ 0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  <a:gd name="connsiteX4" fmla="*/ 0 w 3656588"/>
                <a:gd name="connsiteY4" fmla="*/ 0 h 2437976"/>
                <a:gd name="connsiteX0" fmla="*/ 0 w 3656588"/>
                <a:gd name="connsiteY0" fmla="*/ 2437976 h 2437976"/>
                <a:gd name="connsiteX1" fmla="*/ 3656588 w 3656588"/>
                <a:gd name="connsiteY1" fmla="*/ 0 h 2437976"/>
                <a:gd name="connsiteX2" fmla="*/ 3656588 w 3656588"/>
                <a:gd name="connsiteY2" fmla="*/ 2437976 h 2437976"/>
                <a:gd name="connsiteX3" fmla="*/ 0 w 3656588"/>
                <a:gd name="connsiteY3" fmla="*/ 2437976 h 24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588" h="2437976">
                  <a:moveTo>
                    <a:pt x="0" y="2437976"/>
                  </a:moveTo>
                  <a:lnTo>
                    <a:pt x="3656588" y="0"/>
                  </a:lnTo>
                  <a:lnTo>
                    <a:pt x="3656588" y="2437976"/>
                  </a:lnTo>
                  <a:lnTo>
                    <a:pt x="0" y="24379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E68C8F-6CA0-2948-85C8-1DB308C189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154" y="1692072"/>
              <a:ext cx="0" cy="3319455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3548C9-AA08-BE4D-A0D2-E099515B2A8A}"/>
                </a:ext>
              </a:extLst>
            </p:cNvPr>
            <p:cNvGrpSpPr/>
            <p:nvPr/>
          </p:nvGrpSpPr>
          <p:grpSpPr>
            <a:xfrm>
              <a:off x="2742433" y="1559216"/>
              <a:ext cx="487741" cy="826193"/>
              <a:chOff x="1596296" y="1677490"/>
              <a:chExt cx="487741" cy="82619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3BE6196-BA7B-9447-A0FD-E450B003B8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891928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C8AD82D-948E-E244-B86D-C7697A6BE1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1677490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F5255B2-4C07-324F-A1B0-CF0A8EED4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106366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6B9514-8D79-3E4B-87EB-B33D559DB7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96" y="2320803"/>
                <a:ext cx="182880" cy="182880"/>
              </a:xfrm>
              <a:prstGeom prst="ellipse">
                <a:avLst/>
              </a:prstGeom>
              <a:pattFill prst="wave">
                <a:fgClr>
                  <a:schemeClr val="tx1">
                    <a:lumMod val="65000"/>
                    <a:lumOff val="35000"/>
                  </a:schemeClr>
                </a:fgClr>
                <a:bgClr>
                  <a:srgbClr val="92D050"/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5" name="Right Brace 34">
                <a:extLst>
                  <a:ext uri="{FF2B5EF4-FFF2-40B4-BE49-F238E27FC236}">
                    <a16:creationId xmlns:a16="http://schemas.microsoft.com/office/drawing/2014/main" id="{E5EB4BCB-D928-CE44-9C44-230559DBF37B}"/>
                  </a:ext>
                </a:extLst>
              </p:cNvPr>
              <p:cNvSpPr/>
              <p:nvPr/>
            </p:nvSpPr>
            <p:spPr>
              <a:xfrm>
                <a:off x="1843021" y="1680722"/>
                <a:ext cx="241016" cy="822961"/>
              </a:xfrm>
              <a:prstGeom prst="rightBrace">
                <a:avLst>
                  <a:gd name="adj1" fmla="val 37200"/>
                  <a:gd name="adj2" fmla="val 5000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14176E-5246-DE4C-93E8-B0ED603BDF00}"/>
                    </a:ext>
                  </a:extLst>
                </p:cNvPr>
                <p:cNvSpPr txBox="1"/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rgbClr val="000000"/>
                      </a:solidFill>
                      <a:sym typeface="Helvetica Light"/>
                    </a:rPr>
                    <a:t>slack capacity</a:t>
                  </a:r>
                  <a:r>
                    <a:rPr kumimoji="0" lang="en-US" sz="1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Helvetica Light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𝛿</m:t>
                      </m:r>
                      <m:r>
                        <a:rPr kumimoji="0" 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𝛼</m:t>
                          </m:r>
                        </m:sup>
                      </m:sSup>
                    </m:oMath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1EE45C-F03A-0D45-AFA2-1A81166D8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15" y="3848325"/>
                  <a:ext cx="2369834" cy="969796"/>
                </a:xfrm>
                <a:prstGeom prst="rect">
                  <a:avLst/>
                </a:prstGeom>
                <a:blipFill>
                  <a:blip r:embed="rId2"/>
                  <a:stretch>
                    <a:fillRect l="-2913" t="-2326" r="-291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703481-8623-2F43-8F40-6A6D5D798385}"/>
                    </a:ext>
                  </a:extLst>
                </p:cNvPr>
                <p:cNvSpPr txBox="1"/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𝛼</m:t>
                        </m:r>
                      </m:oMath>
                    </m:oMathPara>
                  </a14:m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5A83E44-8086-6841-BD0C-B82B10974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87" y="4593776"/>
                  <a:ext cx="662906" cy="8126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B704189-8D79-F345-831D-58F41C1B402A}"/>
                    </a:ext>
                  </a:extLst>
                </p:cNvPr>
                <p:cNvSpPr/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max server need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5AD36B-0D99-6546-BD9A-6FF54BC71B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55" y="1454458"/>
                  <a:ext cx="2878856" cy="1030060"/>
                </a:xfrm>
                <a:prstGeom prst="rect">
                  <a:avLst/>
                </a:prstGeom>
                <a:blipFill>
                  <a:blip r:embed="rId4"/>
                  <a:stretch>
                    <a:fillRect t="-2174"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283F530-4A91-144F-B8F6-303641460CFA}"/>
                    </a:ext>
                  </a:extLst>
                </p:cNvPr>
                <p:cNvSpPr txBox="1"/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𝛾</m:t>
                        </m:r>
                      </m:oMath>
                    </m:oMathPara>
                  </a14:m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CC9F5D-5D66-3746-889A-BF780B6B9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91" y="1234137"/>
                  <a:ext cx="623037" cy="812603"/>
                </a:xfrm>
                <a:prstGeom prst="rect">
                  <a:avLst/>
                </a:prstGeom>
                <a:blipFill>
                  <a:blip r:embed="rId5"/>
                  <a:stretch>
                    <a:fillRect l="-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5683E9-0E5F-9448-9C48-6AC067E095FD}"/>
                </a:ext>
              </a:extLst>
            </p:cNvPr>
            <p:cNvGrpSpPr/>
            <p:nvPr/>
          </p:nvGrpSpPr>
          <p:grpSpPr>
            <a:xfrm>
              <a:off x="3003605" y="2245237"/>
              <a:ext cx="542793" cy="690712"/>
              <a:chOff x="8375059" y="4582524"/>
              <a:chExt cx="542793" cy="690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0DAF985-D97D-634C-83CB-082A2415A151}"/>
                      </a:ext>
                    </a:extLst>
                  </p:cNvPr>
                  <p:cNvSpPr txBox="1"/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4485406-69D4-3A44-ADF9-86226B4828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5059" y="4582524"/>
                    <a:ext cx="542793" cy="6907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16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087A4DC-1828-AB43-A49E-E635F2812D0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842001" y="4855974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297AD2-657D-F44E-8A13-2DD441E8F0A6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54" y="5011699"/>
              <a:ext cx="4895031" cy="0"/>
            </a:xfrm>
            <a:prstGeom prst="line">
              <a:avLst/>
            </a:prstGeom>
            <a:noFill/>
            <a:ln w="508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5833D6-F599-7140-B51B-41A6219D95F6}"/>
                </a:ext>
              </a:extLst>
            </p:cNvPr>
            <p:cNvGrpSpPr/>
            <p:nvPr/>
          </p:nvGrpSpPr>
          <p:grpSpPr>
            <a:xfrm>
              <a:off x="4805321" y="4940544"/>
              <a:ext cx="993153" cy="690711"/>
              <a:chOff x="8349259" y="4859881"/>
              <a:chExt cx="993153" cy="69071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283731D-B07E-3A46-8727-1F319C1ACE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981F599-7533-A646-BA1C-CD3634C8A899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E1EE8E7-34AF-C243-95FF-2E1BFDE4D9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259" y="4859881"/>
                    <a:ext cx="993153" cy="69071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364" t="-90323" r="-4545" b="-15161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3BDF942-5916-B646-B031-6B79AACE6757}"/>
                    </a:ext>
                  </a:extLst>
                </p:cNvPr>
                <p:cNvSpPr txBox="1"/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0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80E288-1022-8D4E-90E4-7CCF7675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78" y="4924843"/>
                  <a:ext cx="542792" cy="6907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2BBD9B-075D-304A-8736-BBA33AC6FF4C}"/>
                </a:ext>
              </a:extLst>
            </p:cNvPr>
            <p:cNvGrpSpPr/>
            <p:nvPr/>
          </p:nvGrpSpPr>
          <p:grpSpPr>
            <a:xfrm>
              <a:off x="6915724" y="4940544"/>
              <a:ext cx="542793" cy="690711"/>
              <a:chOff x="8620737" y="4859881"/>
              <a:chExt cx="542793" cy="69071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7041E9-8B1B-5341-8053-BA6E633CC6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0755" y="4870313"/>
                <a:ext cx="0" cy="10972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225834C-68CF-0C4C-901C-688F96217731}"/>
                      </a:ext>
                    </a:extLst>
                  </p:cNvPr>
                  <p:cNvSpPr txBox="1"/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CEF379A-F4CC-0249-B47E-63013A3380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737" y="4859881"/>
                    <a:ext cx="542793" cy="69071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78768EC-003E-AB4B-A2EC-AEDB4EE5B714}"/>
                </a:ext>
              </a:extLst>
            </p:cNvPr>
            <p:cNvGrpSpPr/>
            <p:nvPr/>
          </p:nvGrpSpPr>
          <p:grpSpPr>
            <a:xfrm>
              <a:off x="5296817" y="2567296"/>
              <a:ext cx="1845112" cy="2438968"/>
              <a:chOff x="4890777" y="2352107"/>
              <a:chExt cx="1845112" cy="2438968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9E8EC28-72DD-F949-8F59-BAC009BB380D}"/>
                  </a:ext>
                </a:extLst>
              </p:cNvPr>
              <p:cNvSpPr/>
              <p:nvPr/>
            </p:nvSpPr>
            <p:spPr>
              <a:xfrm>
                <a:off x="4900613" y="2362200"/>
                <a:ext cx="1828800" cy="2428875"/>
              </a:xfrm>
              <a:custGeom>
                <a:avLst/>
                <a:gdLst>
                  <a:gd name="connsiteX0" fmla="*/ 1824037 w 1828800"/>
                  <a:gd name="connsiteY0" fmla="*/ 0 h 2428875"/>
                  <a:gd name="connsiteX1" fmla="*/ 1828800 w 1828800"/>
                  <a:gd name="connsiteY1" fmla="*/ 2428875 h 2428875"/>
                  <a:gd name="connsiteX2" fmla="*/ 0 w 1828800"/>
                  <a:gd name="connsiteY2" fmla="*/ 2424113 h 2428875"/>
                  <a:gd name="connsiteX3" fmla="*/ 1824037 w 1828800"/>
                  <a:gd name="connsiteY3" fmla="*/ 0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2428875">
                    <a:moveTo>
                      <a:pt x="1824037" y="0"/>
                    </a:moveTo>
                    <a:cubicBezTo>
                      <a:pt x="1825625" y="809625"/>
                      <a:pt x="1827212" y="1619250"/>
                      <a:pt x="1828800" y="2428875"/>
                    </a:cubicBezTo>
                    <a:lnTo>
                      <a:pt x="0" y="2424113"/>
                    </a:lnTo>
                    <a:lnTo>
                      <a:pt x="182403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0F2B343-5E3C-2740-A233-2A5731E03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5889" y="2352107"/>
                <a:ext cx="0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160AD2A-241D-F841-BB78-C8B407C658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0777" y="4790083"/>
                <a:ext cx="1838924" cy="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1A41806-8B14-3449-9095-10DEF88130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6965" y="2352107"/>
                <a:ext cx="1838924" cy="243797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ys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42EA04D-6E60-6540-8767-1B0917264808}"/>
                </a:ext>
              </a:extLst>
            </p:cNvPr>
            <p:cNvSpPr/>
            <p:nvPr/>
          </p:nvSpPr>
          <p:spPr>
            <a:xfrm>
              <a:off x="3468935" y="2574120"/>
              <a:ext cx="3660720" cy="2439422"/>
            </a:xfrm>
            <a:custGeom>
              <a:avLst/>
              <a:gdLst>
                <a:gd name="connsiteX0" fmla="*/ 0 w 3625795"/>
                <a:gd name="connsiteY0" fmla="*/ 2417197 h 2425148"/>
                <a:gd name="connsiteX1" fmla="*/ 1796995 w 3625795"/>
                <a:gd name="connsiteY1" fmla="*/ 2425148 h 2425148"/>
                <a:gd name="connsiteX2" fmla="*/ 3625795 w 3625795"/>
                <a:gd name="connsiteY2" fmla="*/ 0 h 2425148"/>
                <a:gd name="connsiteX3" fmla="*/ 0 w 3625795"/>
                <a:gd name="connsiteY3" fmla="*/ 2417197 h 2425148"/>
                <a:gd name="connsiteX0" fmla="*/ 0 w 3625795"/>
                <a:gd name="connsiteY0" fmla="*/ 2417197 h 2434673"/>
                <a:gd name="connsiteX1" fmla="*/ 1790645 w 3625795"/>
                <a:gd name="connsiteY1" fmla="*/ 2434673 h 2434673"/>
                <a:gd name="connsiteX2" fmla="*/ 3625795 w 3625795"/>
                <a:gd name="connsiteY2" fmla="*/ 0 h 2434673"/>
                <a:gd name="connsiteX3" fmla="*/ 0 w 3625795"/>
                <a:gd name="connsiteY3" fmla="*/ 2417197 h 2434673"/>
                <a:gd name="connsiteX0" fmla="*/ 0 w 3654370"/>
                <a:gd name="connsiteY0" fmla="*/ 2426722 h 2434673"/>
                <a:gd name="connsiteX1" fmla="*/ 1819220 w 3654370"/>
                <a:gd name="connsiteY1" fmla="*/ 2434673 h 2434673"/>
                <a:gd name="connsiteX2" fmla="*/ 3654370 w 3654370"/>
                <a:gd name="connsiteY2" fmla="*/ 0 h 2434673"/>
                <a:gd name="connsiteX3" fmla="*/ 0 w 3654370"/>
                <a:gd name="connsiteY3" fmla="*/ 2426722 h 2434673"/>
                <a:gd name="connsiteX0" fmla="*/ 0 w 3660720"/>
                <a:gd name="connsiteY0" fmla="*/ 2436247 h 2436247"/>
                <a:gd name="connsiteX1" fmla="*/ 1825570 w 3660720"/>
                <a:gd name="connsiteY1" fmla="*/ 2434673 h 2436247"/>
                <a:gd name="connsiteX2" fmla="*/ 3660720 w 3660720"/>
                <a:gd name="connsiteY2" fmla="*/ 0 h 2436247"/>
                <a:gd name="connsiteX3" fmla="*/ 0 w 3660720"/>
                <a:gd name="connsiteY3" fmla="*/ 2436247 h 2436247"/>
                <a:gd name="connsiteX0" fmla="*/ 0 w 3663895"/>
                <a:gd name="connsiteY0" fmla="*/ 2448947 h 2448947"/>
                <a:gd name="connsiteX1" fmla="*/ 1825570 w 3663895"/>
                <a:gd name="connsiteY1" fmla="*/ 2447373 h 2448947"/>
                <a:gd name="connsiteX2" fmla="*/ 3663895 w 3663895"/>
                <a:gd name="connsiteY2" fmla="*/ 0 h 2448947"/>
                <a:gd name="connsiteX3" fmla="*/ 0 w 3663895"/>
                <a:gd name="connsiteY3" fmla="*/ 2448947 h 2448947"/>
                <a:gd name="connsiteX0" fmla="*/ 0 w 3660720"/>
                <a:gd name="connsiteY0" fmla="*/ 2439422 h 2439422"/>
                <a:gd name="connsiteX1" fmla="*/ 1825570 w 3660720"/>
                <a:gd name="connsiteY1" fmla="*/ 2437848 h 2439422"/>
                <a:gd name="connsiteX2" fmla="*/ 3660720 w 3660720"/>
                <a:gd name="connsiteY2" fmla="*/ 0 h 2439422"/>
                <a:gd name="connsiteX3" fmla="*/ 0 w 3660720"/>
                <a:gd name="connsiteY3" fmla="*/ 2439422 h 24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0720" h="2439422">
                  <a:moveTo>
                    <a:pt x="0" y="2439422"/>
                  </a:moveTo>
                  <a:lnTo>
                    <a:pt x="1825570" y="2437848"/>
                  </a:lnTo>
                  <a:lnTo>
                    <a:pt x="3660720" y="0"/>
                  </a:lnTo>
                  <a:lnTo>
                    <a:pt x="0" y="243942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74C712-14C6-934D-A355-F24DA2EA470F}"/>
              </a:ext>
            </a:extLst>
          </p:cNvPr>
          <p:cNvCxnSpPr>
            <a:cxnSpLocks/>
          </p:cNvCxnSpPr>
          <p:nvPr/>
        </p:nvCxnSpPr>
        <p:spPr>
          <a:xfrm flipH="1" flipV="1">
            <a:off x="7972581" y="2416608"/>
            <a:ext cx="682642" cy="1588040"/>
          </a:xfrm>
          <a:prstGeom prst="line">
            <a:avLst/>
          </a:pr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07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EAFC-4BB1-1F41-8431-83E5F7EC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multiserver jobs?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421EC-01AD-9C4E-8575-9AD69ADB8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11643360" cy="5106838"/>
          </a:xfrm>
        </p:spPr>
        <p:txBody>
          <a:bodyPr/>
          <a:lstStyle/>
          <a:p>
            <a:r>
              <a:rPr lang="en-US" dirty="0"/>
              <a:t>Modern cloud clusters run workloads as containers (lightweight Virtual Machines)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588B4-9647-C544-96F7-56AE0EACC4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8EB2AAE-317E-E44E-A467-975E4F648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20" y="1959577"/>
            <a:ext cx="3287363" cy="1846402"/>
          </a:xfrm>
          <a:prstGeom prst="rect">
            <a:avLst/>
          </a:prstGeom>
        </p:spPr>
      </p:pic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C65835EB-BD91-E947-B953-835AB6CD0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33" y="3713411"/>
            <a:ext cx="1207708" cy="722612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903379-B17B-B24A-ACB8-D811C65B9C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1" b="39433"/>
          <a:stretch/>
        </p:blipFill>
        <p:spPr>
          <a:xfrm>
            <a:off x="3392900" y="4092337"/>
            <a:ext cx="4880520" cy="687372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5C1414EE-A23C-4841-A0F8-1225ACFC8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53" y="2510197"/>
            <a:ext cx="2390861" cy="687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CA214D-7BF1-A54F-BDDE-64D111067FD0}"/>
              </a:ext>
            </a:extLst>
          </p:cNvPr>
          <p:cNvSpPr txBox="1"/>
          <p:nvPr/>
        </p:nvSpPr>
        <p:spPr>
          <a:xfrm>
            <a:off x="1036204" y="2283700"/>
            <a:ext cx="3414689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sym typeface="Helvetica Light"/>
              </a:rPr>
              <a:t>container requires certain resources to run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multiserver job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5035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Model: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with multi-class, multiserver jobs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88" t="-112121" r="-1831" b="-17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5BB36FBB-13FF-454A-B1D4-A418F42F383A}"/>
              </a:ext>
            </a:extLst>
          </p:cNvPr>
          <p:cNvSpPr>
            <a:spLocks noChangeAspect="1"/>
          </p:cNvSpPr>
          <p:nvPr/>
        </p:nvSpPr>
        <p:spPr>
          <a:xfrm>
            <a:off x="7909416" y="2737450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955ACB-2C03-DD48-847C-48CD6249A59B}"/>
              </a:ext>
            </a:extLst>
          </p:cNvPr>
          <p:cNvSpPr>
            <a:spLocks noChangeAspect="1"/>
          </p:cNvSpPr>
          <p:nvPr/>
        </p:nvSpPr>
        <p:spPr>
          <a:xfrm>
            <a:off x="7909416" y="3246901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2BC554-8107-2442-9E18-75BF0997F6BA}"/>
              </a:ext>
            </a:extLst>
          </p:cNvPr>
          <p:cNvSpPr>
            <a:spLocks noChangeAspect="1"/>
          </p:cNvSpPr>
          <p:nvPr/>
        </p:nvSpPr>
        <p:spPr>
          <a:xfrm>
            <a:off x="7909416" y="3756352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0AE8F9-3418-F148-933C-80B93350B41B}"/>
              </a:ext>
            </a:extLst>
          </p:cNvPr>
          <p:cNvSpPr>
            <a:spLocks noChangeAspect="1"/>
          </p:cNvSpPr>
          <p:nvPr/>
        </p:nvSpPr>
        <p:spPr>
          <a:xfrm>
            <a:off x="7909416" y="4265803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C7CCCA-B6DD-B04D-A329-B8D4B6F05066}"/>
              </a:ext>
            </a:extLst>
          </p:cNvPr>
          <p:cNvSpPr>
            <a:spLocks noChangeAspect="1"/>
          </p:cNvSpPr>
          <p:nvPr/>
        </p:nvSpPr>
        <p:spPr>
          <a:xfrm>
            <a:off x="7909416" y="4775254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ED21F4-D580-E048-82AE-42BB49541A92}"/>
              </a:ext>
            </a:extLst>
          </p:cNvPr>
          <p:cNvSpPr>
            <a:spLocks noChangeAspect="1"/>
          </p:cNvSpPr>
          <p:nvPr/>
        </p:nvSpPr>
        <p:spPr>
          <a:xfrm>
            <a:off x="7909416" y="5284705"/>
            <a:ext cx="365760" cy="3657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E06B77-793F-2442-9E79-0DD9023BC252}"/>
              </a:ext>
            </a:extLst>
          </p:cNvPr>
          <p:cNvSpPr>
            <a:spLocks noChangeAspect="1"/>
          </p:cNvSpPr>
          <p:nvPr/>
        </p:nvSpPr>
        <p:spPr>
          <a:xfrm>
            <a:off x="7909416" y="5794159"/>
            <a:ext cx="365760" cy="3657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5183DD3-B0E7-4344-BADE-58A787DF4C30}"/>
              </a:ext>
            </a:extLst>
          </p:cNvPr>
          <p:cNvSpPr/>
          <p:nvPr/>
        </p:nvSpPr>
        <p:spPr>
          <a:xfrm>
            <a:off x="7810743" y="2148256"/>
            <a:ext cx="563105" cy="2519064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469FBE2-B660-8E4E-A5BD-A48887C0D30E}"/>
              </a:ext>
            </a:extLst>
          </p:cNvPr>
          <p:cNvSpPr/>
          <p:nvPr/>
        </p:nvSpPr>
        <p:spPr>
          <a:xfrm>
            <a:off x="7810742" y="4725573"/>
            <a:ext cx="563105" cy="478618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B8D468-F63D-A145-9D6B-C675CDF73452}"/>
              </a:ext>
            </a:extLst>
          </p:cNvPr>
          <p:cNvGrpSpPr/>
          <p:nvPr/>
        </p:nvGrpSpPr>
        <p:grpSpPr>
          <a:xfrm>
            <a:off x="8411764" y="2206076"/>
            <a:ext cx="1490222" cy="3953842"/>
            <a:chOff x="8411764" y="2206076"/>
            <a:chExt cx="1490222" cy="3953842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690FC76-217B-034D-9D10-738D28776815}"/>
                </a:ext>
              </a:extLst>
            </p:cNvPr>
            <p:cNvSpPr/>
            <p:nvPr/>
          </p:nvSpPr>
          <p:spPr>
            <a:xfrm>
              <a:off x="8411764" y="2206076"/>
              <a:ext cx="241016" cy="3953842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281C01-0B1C-CA43-B066-39D00FAE5E71}"/>
                    </a:ext>
                  </a:extLst>
                </p:cNvPr>
                <p:cNvSpPr txBox="1"/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</m:oMath>
                  </a14:m>
                  <a:r>
                    <a: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 servers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281C01-0B1C-CA43-B066-39D00FAE5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blipFill>
                  <a:blip r:embed="rId4"/>
                  <a:stretch>
                    <a:fillRect t="-3030" r="-8602" b="-2727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B90E98E-E1A6-C04B-9F66-241917C6FAA9}"/>
              </a:ext>
            </a:extLst>
          </p:cNvPr>
          <p:cNvSpPr txBox="1"/>
          <p:nvPr/>
        </p:nvSpPr>
        <p:spPr>
          <a:xfrm>
            <a:off x="582962" y="4631563"/>
            <a:ext cx="108460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rgbClr val="000000"/>
                </a:solidFill>
                <a:sym typeface="Helvetica Light"/>
              </a:rPr>
              <a:t>K</a:t>
            </a:r>
            <a:r>
              <a:rPr lang="en-US" sz="2000" dirty="0">
                <a:solidFill>
                  <a:srgbClr val="000000"/>
                </a:solidFill>
                <a:sym typeface="Helvetica Light"/>
              </a:rPr>
              <a:t> jobs classes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087EB23A-245A-A448-A035-DF3066201F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E0F2770-99E9-3145-8D7D-6BDE56CA6AB1}"/>
                  </a:ext>
                </a:extLst>
              </p:cNvPr>
              <p:cNvSpPr txBox="1"/>
              <p:nvPr/>
            </p:nvSpPr>
            <p:spPr>
              <a:xfrm>
                <a:off x="8411764" y="1549621"/>
                <a:ext cx="243278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hold for </a:t>
                </a:r>
                <a:r>
                  <a:rPr lang="en-US" sz="2000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 time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E0F2770-99E9-3145-8D7D-6BDE56CA6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64" y="1549621"/>
                <a:ext cx="2432782" cy="410369"/>
              </a:xfrm>
              <a:prstGeom prst="rect">
                <a:avLst/>
              </a:prstGeom>
              <a:blipFill>
                <a:blip r:embed="rId5"/>
                <a:stretch>
                  <a:fillRect l="-3646" t="-2941" r="-4167" b="-264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EB5D078-97B0-C94A-A716-B6BF97F6311E}"/>
              </a:ext>
            </a:extLst>
          </p:cNvPr>
          <p:cNvCxnSpPr>
            <a:cxnSpLocks/>
            <a:stCxn id="38" idx="0"/>
            <a:endCxn id="55" idx="1"/>
          </p:cNvCxnSpPr>
          <p:nvPr/>
        </p:nvCxnSpPr>
        <p:spPr>
          <a:xfrm flipV="1">
            <a:off x="8092296" y="1754806"/>
            <a:ext cx="319468" cy="3934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/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server need: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412911-0C1E-9E49-A3C2-4606E23E2B30}"/>
              </a:ext>
            </a:extLst>
          </p:cNvPr>
          <p:cNvCxnSpPr>
            <a:cxnSpLocks/>
            <a:endCxn id="52" idx="4"/>
          </p:cNvCxnSpPr>
          <p:nvPr/>
        </p:nvCxnSpPr>
        <p:spPr>
          <a:xfrm flipH="1" flipV="1">
            <a:off x="3053378" y="5401001"/>
            <a:ext cx="83951" cy="33615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/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91440" rIns="91440" bIns="91440" numCol="1" spcCol="38100" rtlCol="0" anchor="t">
                <a:noAutofit/>
              </a:bodyPr>
              <a:lstStyle/>
              <a:p>
                <a:pPr marL="0" marR="0" indent="0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Class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:</a:t>
                </a:r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/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Poisson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blipFill>
                <a:blip r:embed="rId8"/>
                <a:stretch>
                  <a:fillRect t="-3448" b="-155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DCB9C0-98B9-0448-AE67-8C6FE9B79C32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1911903" y="5271146"/>
            <a:ext cx="137243" cy="26693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DA45193-1775-AC4F-AA4F-6B9E6BA74567}"/>
              </a:ext>
            </a:extLst>
          </p:cNvPr>
          <p:cNvSpPr>
            <a:spLocks noChangeAspect="1"/>
          </p:cNvSpPr>
          <p:nvPr/>
        </p:nvSpPr>
        <p:spPr>
          <a:xfrm>
            <a:off x="7904411" y="2206076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89A02-1C83-6744-B5C9-1EF2FBA2FC79}"/>
              </a:ext>
            </a:extLst>
          </p:cNvPr>
          <p:cNvGrpSpPr/>
          <p:nvPr/>
        </p:nvGrpSpPr>
        <p:grpSpPr>
          <a:xfrm>
            <a:off x="8422425" y="5307270"/>
            <a:ext cx="2976427" cy="857150"/>
            <a:chOff x="8422425" y="5307270"/>
            <a:chExt cx="2976427" cy="857150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0B50975C-38C0-1E4E-BB0D-BEDB884FBEB1}"/>
                </a:ext>
              </a:extLst>
            </p:cNvPr>
            <p:cNvSpPr/>
            <p:nvPr/>
          </p:nvSpPr>
          <p:spPr>
            <a:xfrm>
              <a:off x="8422425" y="5307270"/>
              <a:ext cx="241016" cy="857150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16AC0A-3E9E-374C-B4C0-30EEA94643B5}"/>
                </a:ext>
              </a:extLst>
            </p:cNvPr>
            <p:cNvSpPr txBox="1"/>
            <p:nvPr/>
          </p:nvSpPr>
          <p:spPr>
            <a:xfrm>
              <a:off x="8740076" y="5376772"/>
              <a:ext cx="2658776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Servers idle when next job does not fit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/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91440" tIns="91440" rIns="182880" bIns="91440" numCol="1" spcCol="38100" rtlCol="0" anchor="t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D7809B-4F55-2145-B6CD-249D7416D86E}"/>
              </a:ext>
            </a:extLst>
          </p:cNvPr>
          <p:cNvGrpSpPr/>
          <p:nvPr/>
        </p:nvGrpSpPr>
        <p:grpSpPr>
          <a:xfrm>
            <a:off x="3767411" y="2388956"/>
            <a:ext cx="4142005" cy="3588083"/>
            <a:chOff x="3767411" y="2388956"/>
            <a:chExt cx="4142005" cy="358808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F2391-AF9B-7649-A3FD-64D5A060F3C7}"/>
                </a:ext>
              </a:extLst>
            </p:cNvPr>
            <p:cNvCxnSpPr>
              <a:cxnSpLocks/>
              <a:stCxn id="57" idx="6"/>
              <a:endCxn id="36" idx="2"/>
            </p:cNvCxnSpPr>
            <p:nvPr/>
          </p:nvCxnSpPr>
          <p:spPr>
            <a:xfrm>
              <a:off x="4273069" y="4973751"/>
              <a:ext cx="3636347" cy="49383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14A515-8780-2241-A69D-7106B522289D}"/>
                </a:ext>
              </a:extLst>
            </p:cNvPr>
            <p:cNvCxnSpPr>
              <a:cxnSpLocks/>
              <a:stCxn id="57" idx="6"/>
              <a:endCxn id="35" idx="2"/>
            </p:cNvCxnSpPr>
            <p:nvPr/>
          </p:nvCxnSpPr>
          <p:spPr>
            <a:xfrm flipV="1">
              <a:off x="4273069" y="4958134"/>
              <a:ext cx="3636347" cy="156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F78C99-0060-3242-A375-6A2352CF6515}"/>
                </a:ext>
              </a:extLst>
            </p:cNvPr>
            <p:cNvCxnSpPr>
              <a:cxnSpLocks/>
              <a:stCxn id="57" idx="6"/>
              <a:endCxn id="34" idx="2"/>
            </p:cNvCxnSpPr>
            <p:nvPr/>
          </p:nvCxnSpPr>
          <p:spPr>
            <a:xfrm flipV="1">
              <a:off x="4273069" y="4448683"/>
              <a:ext cx="3636347" cy="52506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CD80075-9476-B745-9F26-A0C4DA74A6B6}"/>
                </a:ext>
              </a:extLst>
            </p:cNvPr>
            <p:cNvCxnSpPr>
              <a:cxnSpLocks/>
              <a:stCxn id="57" idx="6"/>
              <a:endCxn id="33" idx="2"/>
            </p:cNvCxnSpPr>
            <p:nvPr/>
          </p:nvCxnSpPr>
          <p:spPr>
            <a:xfrm flipV="1">
              <a:off x="4273069" y="3939232"/>
              <a:ext cx="3636347" cy="103451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D97C1A-ADCE-DC48-9DD4-ABC2AD642F8A}"/>
                </a:ext>
              </a:extLst>
            </p:cNvPr>
            <p:cNvCxnSpPr>
              <a:cxnSpLocks/>
              <a:stCxn id="57" idx="6"/>
              <a:endCxn id="29" idx="2"/>
            </p:cNvCxnSpPr>
            <p:nvPr/>
          </p:nvCxnSpPr>
          <p:spPr>
            <a:xfrm flipV="1">
              <a:off x="4273069" y="3429781"/>
              <a:ext cx="3636347" cy="15439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FA32313-39BF-7849-86AD-EF11C193F13D}"/>
                </a:ext>
              </a:extLst>
            </p:cNvPr>
            <p:cNvCxnSpPr>
              <a:cxnSpLocks/>
              <a:stCxn id="57" idx="6"/>
              <a:endCxn id="28" idx="2"/>
            </p:cNvCxnSpPr>
            <p:nvPr/>
          </p:nvCxnSpPr>
          <p:spPr>
            <a:xfrm flipV="1">
              <a:off x="4273069" y="2920330"/>
              <a:ext cx="3636347" cy="205342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581581-92C8-514D-B994-5ADB828E3860}"/>
                </a:ext>
              </a:extLst>
            </p:cNvPr>
            <p:cNvCxnSpPr>
              <a:cxnSpLocks/>
              <a:stCxn id="57" idx="6"/>
              <a:endCxn id="37" idx="2"/>
            </p:cNvCxnSpPr>
            <p:nvPr/>
          </p:nvCxnSpPr>
          <p:spPr>
            <a:xfrm>
              <a:off x="4273069" y="4973751"/>
              <a:ext cx="3636347" cy="10032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82CF19-86CE-0C41-B07C-C62895E46976}"/>
                </a:ext>
              </a:extLst>
            </p:cNvPr>
            <p:cNvCxnSpPr>
              <a:cxnSpLocks/>
              <a:stCxn id="57" idx="6"/>
              <a:endCxn id="59" idx="2"/>
            </p:cNvCxnSpPr>
            <p:nvPr/>
          </p:nvCxnSpPr>
          <p:spPr>
            <a:xfrm flipV="1">
              <a:off x="4273069" y="2388956"/>
              <a:ext cx="3631342" cy="2584795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E1EEB0B-F9E3-CB48-A799-25062EE8C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411" y="4720922"/>
              <a:ext cx="505658" cy="5056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D9AB8A8-A54B-0C48-B78F-B57DA74EB78A}"/>
              </a:ext>
            </a:extLst>
          </p:cNvPr>
          <p:cNvSpPr txBox="1"/>
          <p:nvPr/>
        </p:nvSpPr>
        <p:spPr>
          <a:xfrm>
            <a:off x="5518765" y="4592253"/>
            <a:ext cx="1710402" cy="302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sym typeface="Helvetica Light"/>
              </a:rPr>
              <a:t>e.g., FCFS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Ligh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2144FF5-9C75-4848-9490-AACB60AA856F}"/>
              </a:ext>
            </a:extLst>
          </p:cNvPr>
          <p:cNvSpPr txBox="1"/>
          <p:nvPr/>
        </p:nvSpPr>
        <p:spPr>
          <a:xfrm>
            <a:off x="5102379" y="4464297"/>
            <a:ext cx="468832" cy="658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18288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❓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A331B2-0ADD-400B-EC2C-7566C3D87BBE}"/>
              </a:ext>
            </a:extLst>
          </p:cNvPr>
          <p:cNvGrpSpPr/>
          <p:nvPr/>
        </p:nvGrpSpPr>
        <p:grpSpPr>
          <a:xfrm>
            <a:off x="1900480" y="4484018"/>
            <a:ext cx="2372589" cy="1010699"/>
            <a:chOff x="1900480" y="4484018"/>
            <a:chExt cx="2372589" cy="101069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377467E-15C0-EB47-8E6D-9E5875F6C250}"/>
                </a:ext>
              </a:extLst>
            </p:cNvPr>
            <p:cNvGrpSpPr/>
            <p:nvPr/>
          </p:nvGrpSpPr>
          <p:grpSpPr>
            <a:xfrm>
              <a:off x="1900480" y="4484018"/>
              <a:ext cx="2372589" cy="1010699"/>
              <a:chOff x="2280995" y="1900888"/>
              <a:chExt cx="2372589" cy="101069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710A66D-37D0-7F4D-8133-2CA6B08A5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1912097"/>
                <a:ext cx="137593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8980C7-3134-F042-8A57-056070DCF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2903553"/>
                <a:ext cx="137369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A289EEF-14D0-204C-914D-535ABD2516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986" y="1902095"/>
                <a:ext cx="0" cy="10058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56A27AA-5EE5-244A-A7B0-CD3677AF43F8}"/>
                  </a:ext>
                </a:extLst>
              </p:cNvPr>
              <p:cNvGrpSpPr/>
              <p:nvPr/>
            </p:nvGrpSpPr>
            <p:grpSpPr>
              <a:xfrm>
                <a:off x="4373825" y="1991858"/>
                <a:ext cx="182880" cy="826193"/>
                <a:chOff x="2887354" y="2717073"/>
                <a:chExt cx="182880" cy="826193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10D134-49FC-8A4E-B9F2-18EBBCDF46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931511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8A0D928-E76F-0D4F-AB17-205C52A1BD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717073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3550767-49B8-7840-941A-E4EEB235A8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145949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94B0A95-D51C-5741-8167-C22D5E44CD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360386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C076D9B-A00F-1043-BB3F-CC1AFD89E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8911" y="1900888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0441553-CE6E-3B44-A2C9-AA1824ABEC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8302" y="2634505"/>
                <a:ext cx="182880" cy="182880"/>
              </a:xfrm>
              <a:prstGeom prst="ellipse">
                <a:avLst/>
              </a:prstGeom>
              <a:pattFill prst="pct5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BAD17D5-B306-8D49-9D54-B308ABC11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43311" y="1905422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884A33D-6E25-EB4D-BC46-C91576791F57}"/>
                  </a:ext>
                </a:extLst>
              </p:cNvPr>
              <p:cNvGrpSpPr/>
              <p:nvPr/>
            </p:nvGrpSpPr>
            <p:grpSpPr>
              <a:xfrm>
                <a:off x="3674072" y="2420068"/>
                <a:ext cx="182880" cy="397317"/>
                <a:chOff x="2887354" y="3145949"/>
                <a:chExt cx="182880" cy="397317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CDDA33D-3635-D54F-BE87-0A2D218A4A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145949"/>
                  <a:ext cx="182880" cy="182880"/>
                </a:xfrm>
                <a:prstGeom prst="ellipse">
                  <a:avLst/>
                </a:prstGeom>
                <a:pattFill prst="pct5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accent4">
                      <a:lumMod val="60000"/>
                      <a:lumOff val="40000"/>
                    </a:schemeClr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A8AD86D-7645-7246-8F4D-FEBA755510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360386"/>
                  <a:ext cx="182880" cy="182880"/>
                </a:xfrm>
                <a:prstGeom prst="ellipse">
                  <a:avLst/>
                </a:prstGeom>
                <a:pattFill prst="pct5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accent4">
                      <a:lumMod val="60000"/>
                      <a:lumOff val="40000"/>
                    </a:schemeClr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36273B6-4530-1748-AE76-69FA976E9D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4061" y="1905747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6F3C15-83E1-744A-9F2A-9DA4EB9851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60741" y="2671567"/>
                <a:ext cx="146304" cy="146304"/>
              </a:xfrm>
              <a:prstGeom prst="ellipse">
                <a:avLst/>
              </a:prstGeom>
              <a:pattFill prst="lt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3" name="Right Arrow 52">
                <a:extLst>
                  <a:ext uri="{FF2B5EF4-FFF2-40B4-BE49-F238E27FC236}">
                    <a16:creationId xmlns:a16="http://schemas.microsoft.com/office/drawing/2014/main" id="{FAA86505-637C-4E44-8545-5EE14E2BBC22}"/>
                  </a:ext>
                </a:extLst>
              </p:cNvPr>
              <p:cNvSpPr/>
              <p:nvPr/>
            </p:nvSpPr>
            <p:spPr>
              <a:xfrm>
                <a:off x="2280995" y="2061862"/>
                <a:ext cx="698269" cy="623054"/>
              </a:xfrm>
              <a:prstGeom prst="rightArrow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49D95A-443C-554B-9A8B-62E68967B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91508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49915B-3B02-9348-8306-60C75A5C1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74528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6D8B2F9-3A05-4B42-9204-BBCE99699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508489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8CDAC98-93B7-C64D-A564-F83E604049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57547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A3FED1-86CA-AA76-32D4-9600D61627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7569" y="4998885"/>
              <a:ext cx="182880" cy="182880"/>
            </a:xfrm>
            <a:prstGeom prst="ellipse">
              <a:avLst/>
            </a:prstGeom>
            <a:pattFill prst="pct5">
              <a:fgClr>
                <a:schemeClr val="tx1">
                  <a:lumMod val="65000"/>
                  <a:lumOff val="3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EDC8D7B-2F59-9374-FC9C-0434BE3E68AE}"/>
              </a:ext>
            </a:extLst>
          </p:cNvPr>
          <p:cNvSpPr txBox="1"/>
          <p:nvPr/>
        </p:nvSpPr>
        <p:spPr>
          <a:xfrm>
            <a:off x="5384985" y="4103492"/>
            <a:ext cx="2469788" cy="1270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sym typeface="Helvetica Light"/>
              </a:rPr>
              <a:t>prioritize smaller or larger server needs?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765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5" grpId="0"/>
      <p:bldP spid="83" grpId="0"/>
      <p:bldP spid="89" grpId="0" animBg="1"/>
      <p:bldP spid="94" grpId="0"/>
      <p:bldP spid="75" grpId="0" animBg="1"/>
      <p:bldP spid="54" grpId="0"/>
      <p:bldP spid="54" grpId="1"/>
      <p:bldP spid="79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Model: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with multi-class, multiserver jobs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88" t="-112121" r="-1831" b="-17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5BB36FBB-13FF-454A-B1D4-A418F42F383A}"/>
              </a:ext>
            </a:extLst>
          </p:cNvPr>
          <p:cNvSpPr>
            <a:spLocks noChangeAspect="1"/>
          </p:cNvSpPr>
          <p:nvPr/>
        </p:nvSpPr>
        <p:spPr>
          <a:xfrm>
            <a:off x="7909416" y="2737450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955ACB-2C03-DD48-847C-48CD6249A59B}"/>
              </a:ext>
            </a:extLst>
          </p:cNvPr>
          <p:cNvSpPr>
            <a:spLocks noChangeAspect="1"/>
          </p:cNvSpPr>
          <p:nvPr/>
        </p:nvSpPr>
        <p:spPr>
          <a:xfrm>
            <a:off x="7909416" y="3246901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2BC554-8107-2442-9E18-75BF0997F6BA}"/>
              </a:ext>
            </a:extLst>
          </p:cNvPr>
          <p:cNvSpPr>
            <a:spLocks noChangeAspect="1"/>
          </p:cNvSpPr>
          <p:nvPr/>
        </p:nvSpPr>
        <p:spPr>
          <a:xfrm>
            <a:off x="7909416" y="3756352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0AE8F9-3418-F148-933C-80B93350B41B}"/>
              </a:ext>
            </a:extLst>
          </p:cNvPr>
          <p:cNvSpPr>
            <a:spLocks noChangeAspect="1"/>
          </p:cNvSpPr>
          <p:nvPr/>
        </p:nvSpPr>
        <p:spPr>
          <a:xfrm>
            <a:off x="7909416" y="4265803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C7CCCA-B6DD-B04D-A329-B8D4B6F05066}"/>
              </a:ext>
            </a:extLst>
          </p:cNvPr>
          <p:cNvSpPr>
            <a:spLocks noChangeAspect="1"/>
          </p:cNvSpPr>
          <p:nvPr/>
        </p:nvSpPr>
        <p:spPr>
          <a:xfrm>
            <a:off x="7909416" y="4775254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ED21F4-D580-E048-82AE-42BB49541A92}"/>
              </a:ext>
            </a:extLst>
          </p:cNvPr>
          <p:cNvSpPr>
            <a:spLocks noChangeAspect="1"/>
          </p:cNvSpPr>
          <p:nvPr/>
        </p:nvSpPr>
        <p:spPr>
          <a:xfrm>
            <a:off x="7909416" y="5284705"/>
            <a:ext cx="365760" cy="36576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E06B77-793F-2442-9E79-0DD9023BC252}"/>
              </a:ext>
            </a:extLst>
          </p:cNvPr>
          <p:cNvSpPr>
            <a:spLocks noChangeAspect="1"/>
          </p:cNvSpPr>
          <p:nvPr/>
        </p:nvSpPr>
        <p:spPr>
          <a:xfrm>
            <a:off x="7909416" y="5794159"/>
            <a:ext cx="365760" cy="36576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5183DD3-B0E7-4344-BADE-58A787DF4C30}"/>
              </a:ext>
            </a:extLst>
          </p:cNvPr>
          <p:cNvSpPr/>
          <p:nvPr/>
        </p:nvSpPr>
        <p:spPr>
          <a:xfrm>
            <a:off x="7810743" y="2148256"/>
            <a:ext cx="563105" cy="2519064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469FBE2-B660-8E4E-A5BD-A48887C0D30E}"/>
              </a:ext>
            </a:extLst>
          </p:cNvPr>
          <p:cNvSpPr/>
          <p:nvPr/>
        </p:nvSpPr>
        <p:spPr>
          <a:xfrm>
            <a:off x="7810742" y="4725573"/>
            <a:ext cx="563105" cy="478618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B8D468-F63D-A145-9D6B-C675CDF73452}"/>
              </a:ext>
            </a:extLst>
          </p:cNvPr>
          <p:cNvGrpSpPr/>
          <p:nvPr/>
        </p:nvGrpSpPr>
        <p:grpSpPr>
          <a:xfrm>
            <a:off x="8411764" y="2206076"/>
            <a:ext cx="1490222" cy="3953842"/>
            <a:chOff x="8411764" y="2206076"/>
            <a:chExt cx="1490222" cy="3953842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690FC76-217B-034D-9D10-738D28776815}"/>
                </a:ext>
              </a:extLst>
            </p:cNvPr>
            <p:cNvSpPr/>
            <p:nvPr/>
          </p:nvSpPr>
          <p:spPr>
            <a:xfrm>
              <a:off x="8411764" y="2206076"/>
              <a:ext cx="241016" cy="3953842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281C01-0B1C-CA43-B066-39D00FAE5E71}"/>
                    </a:ext>
                  </a:extLst>
                </p:cNvPr>
                <p:cNvSpPr txBox="1"/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</m:oMath>
                  </a14:m>
                  <a:r>
                    <a: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 servers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281C01-0B1C-CA43-B066-39D00FAE5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blipFill>
                  <a:blip r:embed="rId4"/>
                  <a:stretch>
                    <a:fillRect t="-3030" r="-8602" b="-2727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B90E98E-E1A6-C04B-9F66-241917C6FAA9}"/>
              </a:ext>
            </a:extLst>
          </p:cNvPr>
          <p:cNvSpPr txBox="1"/>
          <p:nvPr/>
        </p:nvSpPr>
        <p:spPr>
          <a:xfrm>
            <a:off x="582962" y="4631563"/>
            <a:ext cx="108460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rgbClr val="000000"/>
                </a:solidFill>
                <a:sym typeface="Helvetica Light"/>
              </a:rPr>
              <a:t>K</a:t>
            </a:r>
            <a:r>
              <a:rPr lang="en-US" sz="2000" dirty="0">
                <a:solidFill>
                  <a:srgbClr val="000000"/>
                </a:solidFill>
                <a:sym typeface="Helvetica Light"/>
              </a:rPr>
              <a:t> jobs classes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087EB23A-245A-A448-A035-DF3066201F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/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server need: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412911-0C1E-9E49-A3C2-4606E23E2B30}"/>
              </a:ext>
            </a:extLst>
          </p:cNvPr>
          <p:cNvCxnSpPr>
            <a:cxnSpLocks/>
            <a:endCxn id="52" idx="4"/>
          </p:cNvCxnSpPr>
          <p:nvPr/>
        </p:nvCxnSpPr>
        <p:spPr>
          <a:xfrm flipH="1" flipV="1">
            <a:off x="3053378" y="5401001"/>
            <a:ext cx="83951" cy="33615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/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91440" rIns="91440" bIns="91440" numCol="1" spcCol="38100" rtlCol="0" anchor="t">
                <a:noAutofit/>
              </a:bodyPr>
              <a:lstStyle/>
              <a:p>
                <a:pPr marL="0" marR="0" indent="0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Class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:</a:t>
                </a:r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/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Poisson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blipFill>
                <a:blip r:embed="rId8"/>
                <a:stretch>
                  <a:fillRect t="-3448" b="-155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DCB9C0-98B9-0448-AE67-8C6FE9B79C32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1911903" y="5271146"/>
            <a:ext cx="137243" cy="26693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DA45193-1775-AC4F-AA4F-6B9E6BA74567}"/>
              </a:ext>
            </a:extLst>
          </p:cNvPr>
          <p:cNvSpPr>
            <a:spLocks noChangeAspect="1"/>
          </p:cNvSpPr>
          <p:nvPr/>
        </p:nvSpPr>
        <p:spPr>
          <a:xfrm>
            <a:off x="7904411" y="2206076"/>
            <a:ext cx="365760" cy="365760"/>
          </a:xfrm>
          <a:prstGeom prst="ellipse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/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91440" tIns="91440" rIns="182880" bIns="91440" numCol="1" spcCol="38100" rtlCol="0" anchor="t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D7809B-4F55-2145-B6CD-249D7416D86E}"/>
              </a:ext>
            </a:extLst>
          </p:cNvPr>
          <p:cNvGrpSpPr/>
          <p:nvPr/>
        </p:nvGrpSpPr>
        <p:grpSpPr>
          <a:xfrm>
            <a:off x="3767411" y="2388956"/>
            <a:ext cx="4142005" cy="3588083"/>
            <a:chOff x="3767411" y="2388956"/>
            <a:chExt cx="4142005" cy="358808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F2391-AF9B-7649-A3FD-64D5A060F3C7}"/>
                </a:ext>
              </a:extLst>
            </p:cNvPr>
            <p:cNvCxnSpPr>
              <a:cxnSpLocks/>
              <a:stCxn id="57" idx="6"/>
              <a:endCxn id="36" idx="2"/>
            </p:cNvCxnSpPr>
            <p:nvPr/>
          </p:nvCxnSpPr>
          <p:spPr>
            <a:xfrm>
              <a:off x="4273069" y="4973751"/>
              <a:ext cx="3636347" cy="49383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14A515-8780-2241-A69D-7106B522289D}"/>
                </a:ext>
              </a:extLst>
            </p:cNvPr>
            <p:cNvCxnSpPr>
              <a:cxnSpLocks/>
              <a:stCxn id="57" idx="6"/>
              <a:endCxn id="35" idx="2"/>
            </p:cNvCxnSpPr>
            <p:nvPr/>
          </p:nvCxnSpPr>
          <p:spPr>
            <a:xfrm flipV="1">
              <a:off x="4273069" y="4958134"/>
              <a:ext cx="3636347" cy="156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F78C99-0060-3242-A375-6A2352CF6515}"/>
                </a:ext>
              </a:extLst>
            </p:cNvPr>
            <p:cNvCxnSpPr>
              <a:cxnSpLocks/>
              <a:stCxn id="57" idx="6"/>
              <a:endCxn id="34" idx="2"/>
            </p:cNvCxnSpPr>
            <p:nvPr/>
          </p:nvCxnSpPr>
          <p:spPr>
            <a:xfrm flipV="1">
              <a:off x="4273069" y="4448683"/>
              <a:ext cx="3636347" cy="52506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CD80075-9476-B745-9F26-A0C4DA74A6B6}"/>
                </a:ext>
              </a:extLst>
            </p:cNvPr>
            <p:cNvCxnSpPr>
              <a:cxnSpLocks/>
              <a:stCxn id="57" idx="6"/>
              <a:endCxn id="33" idx="2"/>
            </p:cNvCxnSpPr>
            <p:nvPr/>
          </p:nvCxnSpPr>
          <p:spPr>
            <a:xfrm flipV="1">
              <a:off x="4273069" y="3939232"/>
              <a:ext cx="3636347" cy="103451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D97C1A-ADCE-DC48-9DD4-ABC2AD642F8A}"/>
                </a:ext>
              </a:extLst>
            </p:cNvPr>
            <p:cNvCxnSpPr>
              <a:cxnSpLocks/>
              <a:stCxn id="57" idx="6"/>
              <a:endCxn id="29" idx="2"/>
            </p:cNvCxnSpPr>
            <p:nvPr/>
          </p:nvCxnSpPr>
          <p:spPr>
            <a:xfrm flipV="1">
              <a:off x="4273069" y="3429781"/>
              <a:ext cx="3636347" cy="15439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FA32313-39BF-7849-86AD-EF11C193F13D}"/>
                </a:ext>
              </a:extLst>
            </p:cNvPr>
            <p:cNvCxnSpPr>
              <a:cxnSpLocks/>
              <a:stCxn id="57" idx="6"/>
              <a:endCxn id="28" idx="2"/>
            </p:cNvCxnSpPr>
            <p:nvPr/>
          </p:nvCxnSpPr>
          <p:spPr>
            <a:xfrm flipV="1">
              <a:off x="4273069" y="2920330"/>
              <a:ext cx="3636347" cy="205342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581581-92C8-514D-B994-5ADB828E3860}"/>
                </a:ext>
              </a:extLst>
            </p:cNvPr>
            <p:cNvCxnSpPr>
              <a:cxnSpLocks/>
              <a:stCxn id="57" idx="6"/>
              <a:endCxn id="37" idx="2"/>
            </p:cNvCxnSpPr>
            <p:nvPr/>
          </p:nvCxnSpPr>
          <p:spPr>
            <a:xfrm>
              <a:off x="4273069" y="4973751"/>
              <a:ext cx="3636347" cy="10032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82CF19-86CE-0C41-B07C-C62895E46976}"/>
                </a:ext>
              </a:extLst>
            </p:cNvPr>
            <p:cNvCxnSpPr>
              <a:cxnSpLocks/>
              <a:stCxn id="57" idx="6"/>
              <a:endCxn id="59" idx="2"/>
            </p:cNvCxnSpPr>
            <p:nvPr/>
          </p:nvCxnSpPr>
          <p:spPr>
            <a:xfrm flipV="1">
              <a:off x="4273069" y="2388956"/>
              <a:ext cx="3631342" cy="2584795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E1EEB0B-F9E3-CB48-A799-25062EE8C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411" y="4720922"/>
              <a:ext cx="505658" cy="5056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D9AB8A8-A54B-0C48-B78F-B57DA74EB78A}"/>
              </a:ext>
            </a:extLst>
          </p:cNvPr>
          <p:cNvSpPr txBox="1"/>
          <p:nvPr/>
        </p:nvSpPr>
        <p:spPr>
          <a:xfrm>
            <a:off x="5518765" y="4592253"/>
            <a:ext cx="1710402" cy="302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sym typeface="Helvetica Light"/>
              </a:rPr>
              <a:t>e.g., best-fit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5CF058-A455-634F-B29F-4FA859275AB1}"/>
              </a:ext>
            </a:extLst>
          </p:cNvPr>
          <p:cNvGrpSpPr/>
          <p:nvPr/>
        </p:nvGrpSpPr>
        <p:grpSpPr>
          <a:xfrm>
            <a:off x="1900480" y="4484018"/>
            <a:ext cx="2372589" cy="1010699"/>
            <a:chOff x="1900480" y="4484018"/>
            <a:chExt cx="2372589" cy="101069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377467E-15C0-EB47-8E6D-9E5875F6C250}"/>
                </a:ext>
              </a:extLst>
            </p:cNvPr>
            <p:cNvGrpSpPr/>
            <p:nvPr/>
          </p:nvGrpSpPr>
          <p:grpSpPr>
            <a:xfrm>
              <a:off x="1900480" y="4484018"/>
              <a:ext cx="2372589" cy="1010699"/>
              <a:chOff x="2280995" y="1900888"/>
              <a:chExt cx="2372589" cy="101069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710A66D-37D0-7F4D-8133-2CA6B08A5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1912097"/>
                <a:ext cx="137593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8980C7-3134-F042-8A57-056070DCF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2903553"/>
                <a:ext cx="137369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A289EEF-14D0-204C-914D-535ABD2516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986" y="1902095"/>
                <a:ext cx="0" cy="10058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56A27AA-5EE5-244A-A7B0-CD3677AF43F8}"/>
                  </a:ext>
                </a:extLst>
              </p:cNvPr>
              <p:cNvGrpSpPr/>
              <p:nvPr/>
            </p:nvGrpSpPr>
            <p:grpSpPr>
              <a:xfrm>
                <a:off x="4373825" y="1991858"/>
                <a:ext cx="182880" cy="826193"/>
                <a:chOff x="2887354" y="2717073"/>
                <a:chExt cx="182880" cy="826193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10D134-49FC-8A4E-B9F2-18EBBCDF46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931511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8A0D928-E76F-0D4F-AB17-205C52A1BD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717073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3550767-49B8-7840-941A-E4EEB235A8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145949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94B0A95-D51C-5741-8167-C22D5E44CD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360386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C076D9B-A00F-1043-BB3F-CC1AFD89E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8911" y="1900888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BAD17D5-B306-8D49-9D54-B308ABC11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43311" y="1905422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36273B6-4530-1748-AE76-69FA976E9D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4061" y="1905747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6F3C15-83E1-744A-9F2A-9DA4EB9851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60741" y="2671567"/>
                <a:ext cx="146304" cy="146304"/>
              </a:xfrm>
              <a:prstGeom prst="ellipse">
                <a:avLst/>
              </a:prstGeom>
              <a:pattFill prst="lt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3" name="Right Arrow 52">
                <a:extLst>
                  <a:ext uri="{FF2B5EF4-FFF2-40B4-BE49-F238E27FC236}">
                    <a16:creationId xmlns:a16="http://schemas.microsoft.com/office/drawing/2014/main" id="{FAA86505-637C-4E44-8545-5EE14E2BBC22}"/>
                  </a:ext>
                </a:extLst>
              </p:cNvPr>
              <p:cNvSpPr/>
              <p:nvPr/>
            </p:nvSpPr>
            <p:spPr>
              <a:xfrm>
                <a:off x="2280995" y="2061862"/>
                <a:ext cx="698269" cy="623054"/>
              </a:xfrm>
              <a:prstGeom prst="rightArrow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49D95A-443C-554B-9A8B-62E68967B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91508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49915B-3B02-9348-8306-60C75A5C1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74528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6D8B2F9-3A05-4B42-9204-BBCE99699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508489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8CDAC98-93B7-C64D-A564-F83E604049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57547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2144FF5-9C75-4848-9490-AACB60AA856F}"/>
              </a:ext>
            </a:extLst>
          </p:cNvPr>
          <p:cNvSpPr txBox="1"/>
          <p:nvPr/>
        </p:nvSpPr>
        <p:spPr>
          <a:xfrm>
            <a:off x="5102379" y="4464297"/>
            <a:ext cx="468832" cy="658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18288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❓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F8953C3-9747-BBD8-7381-3EF0ADB9A14A}"/>
              </a:ext>
            </a:extLst>
          </p:cNvPr>
          <p:cNvSpPr/>
          <p:nvPr/>
        </p:nvSpPr>
        <p:spPr>
          <a:xfrm>
            <a:off x="7805738" y="5249808"/>
            <a:ext cx="563105" cy="96012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535CEDD-81DD-9F5F-04E6-AA3CE405E775}"/>
                  </a:ext>
                </a:extLst>
              </p:cNvPr>
              <p:cNvSpPr txBox="1"/>
              <p:nvPr/>
            </p:nvSpPr>
            <p:spPr>
              <a:xfrm>
                <a:off x="2451634" y="6038579"/>
                <a:ext cx="263155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service time ~ </a:t>
                </a:r>
                <a:r>
                  <a:rPr lang="en-US" sz="2000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535CEDD-81DD-9F5F-04E6-AA3CE405E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34" y="6038579"/>
                <a:ext cx="2631554" cy="410369"/>
              </a:xfrm>
              <a:prstGeom prst="rect">
                <a:avLst/>
              </a:prstGeom>
              <a:blipFill>
                <a:blip r:embed="rId10"/>
                <a:stretch>
                  <a:fillRect l="-3349" t="-3030" r="-3349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9ED463D6-4F9C-BD46-D6A2-4032B8A265D0}"/>
              </a:ext>
            </a:extLst>
          </p:cNvPr>
          <p:cNvSpPr>
            <a:spLocks noChangeAspect="1"/>
          </p:cNvSpPr>
          <p:nvPr/>
        </p:nvSpPr>
        <p:spPr>
          <a:xfrm>
            <a:off x="3293557" y="5003198"/>
            <a:ext cx="182880" cy="18288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B925459-9433-28C4-5CB2-4D0ABA918D4E}"/>
              </a:ext>
            </a:extLst>
          </p:cNvPr>
          <p:cNvSpPr>
            <a:spLocks noChangeAspect="1"/>
          </p:cNvSpPr>
          <p:nvPr/>
        </p:nvSpPr>
        <p:spPr>
          <a:xfrm>
            <a:off x="3293557" y="5217635"/>
            <a:ext cx="182880" cy="18288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94548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Model: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with multi-class, multiserver jobs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88" t="-112121" r="-1831" b="-17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5BB36FBB-13FF-454A-B1D4-A418F42F383A}"/>
              </a:ext>
            </a:extLst>
          </p:cNvPr>
          <p:cNvSpPr>
            <a:spLocks noChangeAspect="1"/>
          </p:cNvSpPr>
          <p:nvPr/>
        </p:nvSpPr>
        <p:spPr>
          <a:xfrm>
            <a:off x="7909416" y="273745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955ACB-2C03-DD48-847C-48CD6249A59B}"/>
              </a:ext>
            </a:extLst>
          </p:cNvPr>
          <p:cNvSpPr>
            <a:spLocks noChangeAspect="1"/>
          </p:cNvSpPr>
          <p:nvPr/>
        </p:nvSpPr>
        <p:spPr>
          <a:xfrm>
            <a:off x="7909416" y="3246901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2BC554-8107-2442-9E18-75BF0997F6BA}"/>
              </a:ext>
            </a:extLst>
          </p:cNvPr>
          <p:cNvSpPr>
            <a:spLocks noChangeAspect="1"/>
          </p:cNvSpPr>
          <p:nvPr/>
        </p:nvSpPr>
        <p:spPr>
          <a:xfrm>
            <a:off x="7909416" y="3756352"/>
            <a:ext cx="365760" cy="36576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0AE8F9-3418-F148-933C-80B93350B41B}"/>
              </a:ext>
            </a:extLst>
          </p:cNvPr>
          <p:cNvSpPr>
            <a:spLocks noChangeAspect="1"/>
          </p:cNvSpPr>
          <p:nvPr/>
        </p:nvSpPr>
        <p:spPr>
          <a:xfrm>
            <a:off x="7909416" y="4265803"/>
            <a:ext cx="365760" cy="36576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C7CCCA-B6DD-B04D-A329-B8D4B6F05066}"/>
              </a:ext>
            </a:extLst>
          </p:cNvPr>
          <p:cNvSpPr>
            <a:spLocks noChangeAspect="1"/>
          </p:cNvSpPr>
          <p:nvPr/>
        </p:nvSpPr>
        <p:spPr>
          <a:xfrm>
            <a:off x="7909416" y="4775254"/>
            <a:ext cx="365760" cy="365760"/>
          </a:xfrm>
          <a:prstGeom prst="ellipse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ED21F4-D580-E048-82AE-42BB49541A92}"/>
              </a:ext>
            </a:extLst>
          </p:cNvPr>
          <p:cNvSpPr>
            <a:spLocks noChangeAspect="1"/>
          </p:cNvSpPr>
          <p:nvPr/>
        </p:nvSpPr>
        <p:spPr>
          <a:xfrm>
            <a:off x="7909416" y="5284705"/>
            <a:ext cx="365760" cy="36576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E06B77-793F-2442-9E79-0DD9023BC252}"/>
              </a:ext>
            </a:extLst>
          </p:cNvPr>
          <p:cNvSpPr>
            <a:spLocks noChangeAspect="1"/>
          </p:cNvSpPr>
          <p:nvPr/>
        </p:nvSpPr>
        <p:spPr>
          <a:xfrm>
            <a:off x="7909416" y="5794159"/>
            <a:ext cx="365760" cy="365760"/>
          </a:xfrm>
          <a:prstGeom prst="ellipse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5183DD3-B0E7-4344-BADE-58A787DF4C30}"/>
              </a:ext>
            </a:extLst>
          </p:cNvPr>
          <p:cNvSpPr/>
          <p:nvPr/>
        </p:nvSpPr>
        <p:spPr>
          <a:xfrm>
            <a:off x="7810743" y="3706342"/>
            <a:ext cx="563105" cy="960977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469FBE2-B660-8E4E-A5BD-A48887C0D30E}"/>
              </a:ext>
            </a:extLst>
          </p:cNvPr>
          <p:cNvSpPr/>
          <p:nvPr/>
        </p:nvSpPr>
        <p:spPr>
          <a:xfrm>
            <a:off x="7810742" y="4725573"/>
            <a:ext cx="563105" cy="478618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B8D468-F63D-A145-9D6B-C675CDF73452}"/>
              </a:ext>
            </a:extLst>
          </p:cNvPr>
          <p:cNvGrpSpPr/>
          <p:nvPr/>
        </p:nvGrpSpPr>
        <p:grpSpPr>
          <a:xfrm>
            <a:off x="8411764" y="2206076"/>
            <a:ext cx="1490222" cy="3953842"/>
            <a:chOff x="8411764" y="2206076"/>
            <a:chExt cx="1490222" cy="3953842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690FC76-217B-034D-9D10-738D28776815}"/>
                </a:ext>
              </a:extLst>
            </p:cNvPr>
            <p:cNvSpPr/>
            <p:nvPr/>
          </p:nvSpPr>
          <p:spPr>
            <a:xfrm>
              <a:off x="8411764" y="2206076"/>
              <a:ext cx="241016" cy="3953842"/>
            </a:xfrm>
            <a:prstGeom prst="rightBrace">
              <a:avLst>
                <a:gd name="adj1" fmla="val 37200"/>
                <a:gd name="adj2" fmla="val 50000"/>
              </a:avLst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281C01-0B1C-CA43-B066-39D00FAE5E71}"/>
                    </a:ext>
                  </a:extLst>
                </p:cNvPr>
                <p:cNvSpPr txBox="1"/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Light"/>
                        </a:rPr>
                        <m:t>𝑛</m:t>
                      </m:r>
                    </m:oMath>
                  </a14:m>
                  <a:r>
                    <a:rPr kumimoji="0" lang="en-US" sz="2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 servers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281C01-0B1C-CA43-B066-39D00FAE5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051" y="3956040"/>
                  <a:ext cx="1164935" cy="410369"/>
                </a:xfrm>
                <a:prstGeom prst="rect">
                  <a:avLst/>
                </a:prstGeom>
                <a:blipFill>
                  <a:blip r:embed="rId4"/>
                  <a:stretch>
                    <a:fillRect t="-3030" r="-8602" b="-2727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B90E98E-E1A6-C04B-9F66-241917C6FAA9}"/>
              </a:ext>
            </a:extLst>
          </p:cNvPr>
          <p:cNvSpPr txBox="1"/>
          <p:nvPr/>
        </p:nvSpPr>
        <p:spPr>
          <a:xfrm>
            <a:off x="582962" y="4631563"/>
            <a:ext cx="108460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>
                <a:solidFill>
                  <a:srgbClr val="000000"/>
                </a:solidFill>
                <a:sym typeface="Helvetica Light"/>
              </a:rPr>
              <a:t>K</a:t>
            </a:r>
            <a:r>
              <a:rPr lang="en-US" sz="2000" dirty="0">
                <a:solidFill>
                  <a:srgbClr val="000000"/>
                </a:solidFill>
                <a:sym typeface="Helvetica Light"/>
              </a:rPr>
              <a:t> jobs classes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087EB23A-245A-A448-A035-DF3066201F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/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server need: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66222C0-6828-A049-B826-1115BCFB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1" y="5739955"/>
                <a:ext cx="2134892" cy="410369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412911-0C1E-9E49-A3C2-4606E23E2B30}"/>
              </a:ext>
            </a:extLst>
          </p:cNvPr>
          <p:cNvCxnSpPr>
            <a:cxnSpLocks/>
            <a:endCxn id="52" idx="4"/>
          </p:cNvCxnSpPr>
          <p:nvPr/>
        </p:nvCxnSpPr>
        <p:spPr>
          <a:xfrm flipH="1" flipV="1">
            <a:off x="3053378" y="5401001"/>
            <a:ext cx="83951" cy="33615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/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182880" tIns="91440" rIns="91440" bIns="91440" numCol="1" spcCol="38100" rtlCol="0" anchor="t">
                <a:noAutofit/>
              </a:bodyPr>
              <a:lstStyle/>
              <a:p>
                <a:pPr marL="0" marR="0" indent="0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Class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:</a:t>
                </a:r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23FE51E1-4AFA-8642-B48C-1F6528F0F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0" y="3566160"/>
                <a:ext cx="137369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/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Poisson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8CB0C0-299C-4147-AA22-92A4A67AE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57" y="5538078"/>
                <a:ext cx="1373692" cy="718145"/>
              </a:xfrm>
              <a:prstGeom prst="rect">
                <a:avLst/>
              </a:prstGeom>
              <a:blipFill>
                <a:blip r:embed="rId8"/>
                <a:stretch>
                  <a:fillRect t="-3448" b="-155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DCB9C0-98B9-0448-AE67-8C6FE9B79C32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1911903" y="5271146"/>
            <a:ext cx="137243" cy="26693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DA45193-1775-AC4F-AA4F-6B9E6BA74567}"/>
              </a:ext>
            </a:extLst>
          </p:cNvPr>
          <p:cNvSpPr>
            <a:spLocks noChangeAspect="1"/>
          </p:cNvSpPr>
          <p:nvPr/>
        </p:nvSpPr>
        <p:spPr>
          <a:xfrm>
            <a:off x="7904411" y="2206076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2000" dirty="0">
              <a:solidFill>
                <a:schemeClr val="tx1"/>
              </a:solidFill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/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91440" tIns="91440" rIns="182880" bIns="91440" numCol="1" spcCol="38100" rtlCol="0" anchor="t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A36D97A5-ACB6-9D48-8E82-2169C0019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964" y="3566656"/>
                <a:ext cx="1426582" cy="623054"/>
              </a:xfrm>
              <a:prstGeom prst="roundRect">
                <a:avLst>
                  <a:gd name="adj" fmla="val 12101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D7809B-4F55-2145-B6CD-249D7416D86E}"/>
              </a:ext>
            </a:extLst>
          </p:cNvPr>
          <p:cNvGrpSpPr/>
          <p:nvPr/>
        </p:nvGrpSpPr>
        <p:grpSpPr>
          <a:xfrm>
            <a:off x="3767411" y="2388956"/>
            <a:ext cx="4142005" cy="3588083"/>
            <a:chOff x="3767411" y="2388956"/>
            <a:chExt cx="4142005" cy="358808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F2391-AF9B-7649-A3FD-64D5A060F3C7}"/>
                </a:ext>
              </a:extLst>
            </p:cNvPr>
            <p:cNvCxnSpPr>
              <a:cxnSpLocks/>
              <a:stCxn id="57" idx="6"/>
              <a:endCxn id="36" idx="2"/>
            </p:cNvCxnSpPr>
            <p:nvPr/>
          </p:nvCxnSpPr>
          <p:spPr>
            <a:xfrm>
              <a:off x="4273069" y="4973751"/>
              <a:ext cx="3636347" cy="49383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14A515-8780-2241-A69D-7106B522289D}"/>
                </a:ext>
              </a:extLst>
            </p:cNvPr>
            <p:cNvCxnSpPr>
              <a:cxnSpLocks/>
              <a:stCxn id="57" idx="6"/>
              <a:endCxn id="35" idx="2"/>
            </p:cNvCxnSpPr>
            <p:nvPr/>
          </p:nvCxnSpPr>
          <p:spPr>
            <a:xfrm flipV="1">
              <a:off x="4273069" y="4958134"/>
              <a:ext cx="3636347" cy="156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F78C99-0060-3242-A375-6A2352CF6515}"/>
                </a:ext>
              </a:extLst>
            </p:cNvPr>
            <p:cNvCxnSpPr>
              <a:cxnSpLocks/>
              <a:stCxn id="57" idx="6"/>
              <a:endCxn id="34" idx="2"/>
            </p:cNvCxnSpPr>
            <p:nvPr/>
          </p:nvCxnSpPr>
          <p:spPr>
            <a:xfrm flipV="1">
              <a:off x="4273069" y="4448683"/>
              <a:ext cx="3636347" cy="52506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CD80075-9476-B745-9F26-A0C4DA74A6B6}"/>
                </a:ext>
              </a:extLst>
            </p:cNvPr>
            <p:cNvCxnSpPr>
              <a:cxnSpLocks/>
              <a:stCxn id="57" idx="6"/>
              <a:endCxn id="33" idx="2"/>
            </p:cNvCxnSpPr>
            <p:nvPr/>
          </p:nvCxnSpPr>
          <p:spPr>
            <a:xfrm flipV="1">
              <a:off x="4273069" y="3939232"/>
              <a:ext cx="3636347" cy="103451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D97C1A-ADCE-DC48-9DD4-ABC2AD642F8A}"/>
                </a:ext>
              </a:extLst>
            </p:cNvPr>
            <p:cNvCxnSpPr>
              <a:cxnSpLocks/>
              <a:stCxn id="57" idx="6"/>
              <a:endCxn id="29" idx="2"/>
            </p:cNvCxnSpPr>
            <p:nvPr/>
          </p:nvCxnSpPr>
          <p:spPr>
            <a:xfrm flipV="1">
              <a:off x="4273069" y="3429781"/>
              <a:ext cx="3636347" cy="15439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FA32313-39BF-7849-86AD-EF11C193F13D}"/>
                </a:ext>
              </a:extLst>
            </p:cNvPr>
            <p:cNvCxnSpPr>
              <a:cxnSpLocks/>
              <a:stCxn id="57" idx="6"/>
              <a:endCxn id="28" idx="2"/>
            </p:cNvCxnSpPr>
            <p:nvPr/>
          </p:nvCxnSpPr>
          <p:spPr>
            <a:xfrm flipV="1">
              <a:off x="4273069" y="2920330"/>
              <a:ext cx="3636347" cy="205342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581581-92C8-514D-B994-5ADB828E3860}"/>
                </a:ext>
              </a:extLst>
            </p:cNvPr>
            <p:cNvCxnSpPr>
              <a:cxnSpLocks/>
              <a:stCxn id="57" idx="6"/>
              <a:endCxn id="37" idx="2"/>
            </p:cNvCxnSpPr>
            <p:nvPr/>
          </p:nvCxnSpPr>
          <p:spPr>
            <a:xfrm>
              <a:off x="4273069" y="4973751"/>
              <a:ext cx="3636347" cy="10032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82CF19-86CE-0C41-B07C-C62895E46976}"/>
                </a:ext>
              </a:extLst>
            </p:cNvPr>
            <p:cNvCxnSpPr>
              <a:cxnSpLocks/>
              <a:stCxn id="57" idx="6"/>
              <a:endCxn id="59" idx="2"/>
            </p:cNvCxnSpPr>
            <p:nvPr/>
          </p:nvCxnSpPr>
          <p:spPr>
            <a:xfrm flipV="1">
              <a:off x="4273069" y="2388956"/>
              <a:ext cx="3631342" cy="2584795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E1EEB0B-F9E3-CB48-A799-25062EE8C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411" y="4720922"/>
              <a:ext cx="505658" cy="5056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D9AB8A8-A54B-0C48-B78F-B57DA74EB78A}"/>
              </a:ext>
            </a:extLst>
          </p:cNvPr>
          <p:cNvSpPr txBox="1"/>
          <p:nvPr/>
        </p:nvSpPr>
        <p:spPr>
          <a:xfrm>
            <a:off x="5518764" y="4592253"/>
            <a:ext cx="1937305" cy="302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sym typeface="Helvetica Light"/>
              </a:rPr>
              <a:t>e.g., prioritize smaller server needs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5CF058-A455-634F-B29F-4FA859275AB1}"/>
              </a:ext>
            </a:extLst>
          </p:cNvPr>
          <p:cNvGrpSpPr/>
          <p:nvPr/>
        </p:nvGrpSpPr>
        <p:grpSpPr>
          <a:xfrm>
            <a:off x="1900480" y="4484018"/>
            <a:ext cx="2372589" cy="1010699"/>
            <a:chOff x="1900480" y="4484018"/>
            <a:chExt cx="2372589" cy="101069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377467E-15C0-EB47-8E6D-9E5875F6C250}"/>
                </a:ext>
              </a:extLst>
            </p:cNvPr>
            <p:cNvGrpSpPr/>
            <p:nvPr/>
          </p:nvGrpSpPr>
          <p:grpSpPr>
            <a:xfrm>
              <a:off x="1900480" y="4484018"/>
              <a:ext cx="2372589" cy="1010699"/>
              <a:chOff x="2280995" y="1900888"/>
              <a:chExt cx="2372589" cy="101069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710A66D-37D0-7F4D-8133-2CA6B08A5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1912097"/>
                <a:ext cx="137593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8980C7-3134-F042-8A57-056070DCF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2903553"/>
                <a:ext cx="137369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A289EEF-14D0-204C-914D-535ABD2516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986" y="1902095"/>
                <a:ext cx="0" cy="10058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C076D9B-A00F-1043-BB3F-CC1AFD89E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8911" y="1900888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BAD17D5-B306-8D49-9D54-B308ABC11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43311" y="1905422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36273B6-4530-1748-AE76-69FA976E9D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4061" y="1905747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6F3C15-83E1-744A-9F2A-9DA4EB9851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60741" y="2671567"/>
                <a:ext cx="146304" cy="146304"/>
              </a:xfrm>
              <a:prstGeom prst="ellipse">
                <a:avLst/>
              </a:prstGeom>
              <a:pattFill prst="lt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3" name="Right Arrow 52">
                <a:extLst>
                  <a:ext uri="{FF2B5EF4-FFF2-40B4-BE49-F238E27FC236}">
                    <a16:creationId xmlns:a16="http://schemas.microsoft.com/office/drawing/2014/main" id="{FAA86505-637C-4E44-8545-5EE14E2BBC22}"/>
                  </a:ext>
                </a:extLst>
              </p:cNvPr>
              <p:cNvSpPr/>
              <p:nvPr/>
            </p:nvSpPr>
            <p:spPr>
              <a:xfrm>
                <a:off x="2280995" y="2061862"/>
                <a:ext cx="698269" cy="623054"/>
              </a:xfrm>
              <a:prstGeom prst="rightArrow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49D95A-443C-554B-9A8B-62E68967B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91508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49915B-3B02-9348-8306-60C75A5C1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74528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6D8B2F9-3A05-4B42-9204-BBCE99699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508489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8CDAC98-93B7-C64D-A564-F83E604049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57547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2144FF5-9C75-4848-9490-AACB60AA856F}"/>
              </a:ext>
            </a:extLst>
          </p:cNvPr>
          <p:cNvSpPr txBox="1"/>
          <p:nvPr/>
        </p:nvSpPr>
        <p:spPr>
          <a:xfrm>
            <a:off x="5102379" y="4464297"/>
            <a:ext cx="468832" cy="658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18288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❓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F8953C3-9747-BBD8-7381-3EF0ADB9A14A}"/>
              </a:ext>
            </a:extLst>
          </p:cNvPr>
          <p:cNvSpPr/>
          <p:nvPr/>
        </p:nvSpPr>
        <p:spPr>
          <a:xfrm>
            <a:off x="7805738" y="5249808"/>
            <a:ext cx="563105" cy="96012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3C66D29-D7F3-38AD-9ECC-3C9822C67764}"/>
                  </a:ext>
                </a:extLst>
              </p:cNvPr>
              <p:cNvSpPr txBox="1"/>
              <p:nvPr/>
            </p:nvSpPr>
            <p:spPr>
              <a:xfrm>
                <a:off x="2451634" y="6038579"/>
                <a:ext cx="263155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 hangingPunct="0"/>
                <a:r>
                  <a:rPr lang="en-US" sz="2000" dirty="0">
                    <a:solidFill>
                      <a:srgbClr val="000000"/>
                    </a:solidFill>
                    <a:sym typeface="Helvetica Light"/>
                  </a:rPr>
                  <a:t>service time ~ </a:t>
                </a:r>
                <a:r>
                  <a:rPr lang="en-US" sz="2000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3C66D29-D7F3-38AD-9ECC-3C9822C6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34" y="6038579"/>
                <a:ext cx="2631554" cy="410369"/>
              </a:xfrm>
              <a:prstGeom prst="rect">
                <a:avLst/>
              </a:prstGeom>
              <a:blipFill>
                <a:blip r:embed="rId10"/>
                <a:stretch>
                  <a:fillRect l="-3349" t="-3030" r="-3349"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522D26D7-C5BF-7B2B-BAF6-5C5C1FE9EB32}"/>
              </a:ext>
            </a:extLst>
          </p:cNvPr>
          <p:cNvSpPr>
            <a:spLocks noChangeAspect="1"/>
          </p:cNvSpPr>
          <p:nvPr/>
        </p:nvSpPr>
        <p:spPr>
          <a:xfrm>
            <a:off x="3993310" y="4789426"/>
            <a:ext cx="182880" cy="182880"/>
          </a:xfrm>
          <a:prstGeom prst="ellipse">
            <a:avLst/>
          </a:prstGeom>
          <a:pattFill prst="wave">
            <a:fgClr>
              <a:schemeClr val="tx1">
                <a:lumMod val="65000"/>
                <a:lumOff val="35000"/>
              </a:schemeClr>
            </a:fgClr>
            <a:bgClr>
              <a:srgbClr val="92D050"/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93C816D-FFFC-341C-EB5F-F743F1CFF989}"/>
              </a:ext>
            </a:extLst>
          </p:cNvPr>
          <p:cNvSpPr>
            <a:spLocks noChangeAspect="1"/>
          </p:cNvSpPr>
          <p:nvPr/>
        </p:nvSpPr>
        <p:spPr>
          <a:xfrm>
            <a:off x="3993310" y="4574988"/>
            <a:ext cx="182880" cy="182880"/>
          </a:xfrm>
          <a:prstGeom prst="ellipse">
            <a:avLst/>
          </a:prstGeom>
          <a:pattFill prst="wave">
            <a:fgClr>
              <a:schemeClr val="tx1">
                <a:lumMod val="65000"/>
                <a:lumOff val="35000"/>
              </a:schemeClr>
            </a:fgClr>
            <a:bgClr>
              <a:srgbClr val="92D050"/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793505D-5218-4466-9B0C-822FD10E3389}"/>
              </a:ext>
            </a:extLst>
          </p:cNvPr>
          <p:cNvSpPr>
            <a:spLocks noChangeAspect="1"/>
          </p:cNvSpPr>
          <p:nvPr/>
        </p:nvSpPr>
        <p:spPr>
          <a:xfrm>
            <a:off x="3993310" y="5003864"/>
            <a:ext cx="182880" cy="182880"/>
          </a:xfrm>
          <a:prstGeom prst="ellipse">
            <a:avLst/>
          </a:prstGeom>
          <a:pattFill prst="wave">
            <a:fgClr>
              <a:schemeClr val="tx1">
                <a:lumMod val="65000"/>
                <a:lumOff val="35000"/>
              </a:schemeClr>
            </a:fgClr>
            <a:bgClr>
              <a:srgbClr val="92D050"/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ED28CA3-091B-C989-E6EE-1FCA2611B6D2}"/>
              </a:ext>
            </a:extLst>
          </p:cNvPr>
          <p:cNvSpPr>
            <a:spLocks noChangeAspect="1"/>
          </p:cNvSpPr>
          <p:nvPr/>
        </p:nvSpPr>
        <p:spPr>
          <a:xfrm>
            <a:off x="3993310" y="5218301"/>
            <a:ext cx="182880" cy="182880"/>
          </a:xfrm>
          <a:prstGeom prst="ellipse">
            <a:avLst/>
          </a:prstGeom>
          <a:pattFill prst="wave">
            <a:fgClr>
              <a:schemeClr val="tx1">
                <a:lumMod val="65000"/>
                <a:lumOff val="35000"/>
              </a:schemeClr>
            </a:fgClr>
            <a:bgClr>
              <a:srgbClr val="92D050"/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7CC4002-E077-610E-0F3A-3ED9B7EF8BAE}"/>
              </a:ext>
            </a:extLst>
          </p:cNvPr>
          <p:cNvSpPr>
            <a:spLocks noChangeAspect="1"/>
          </p:cNvSpPr>
          <p:nvPr/>
        </p:nvSpPr>
        <p:spPr>
          <a:xfrm>
            <a:off x="3314185" y="5254697"/>
            <a:ext cx="146304" cy="146304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316AA61-468D-07FC-BDCE-8E298E2A5D68}"/>
              </a:ext>
            </a:extLst>
          </p:cNvPr>
          <p:cNvSpPr>
            <a:spLocks noChangeAspect="1"/>
          </p:cNvSpPr>
          <p:nvPr/>
        </p:nvSpPr>
        <p:spPr>
          <a:xfrm>
            <a:off x="3314185" y="4915087"/>
            <a:ext cx="146304" cy="146304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0C6BB06-E4F3-076F-F125-BE2BB21CB54E}"/>
              </a:ext>
            </a:extLst>
          </p:cNvPr>
          <p:cNvSpPr>
            <a:spLocks noChangeAspect="1"/>
          </p:cNvSpPr>
          <p:nvPr/>
        </p:nvSpPr>
        <p:spPr>
          <a:xfrm>
            <a:off x="3314185" y="4745282"/>
            <a:ext cx="146304" cy="146304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D7A8487-D461-4D42-BFD2-7EFB38B8E318}"/>
              </a:ext>
            </a:extLst>
          </p:cNvPr>
          <p:cNvSpPr>
            <a:spLocks noChangeAspect="1"/>
          </p:cNvSpPr>
          <p:nvPr/>
        </p:nvSpPr>
        <p:spPr>
          <a:xfrm>
            <a:off x="3314185" y="5084892"/>
            <a:ext cx="146304" cy="146304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4DA0174-C9D0-9866-160A-73A11D1FDC10}"/>
              </a:ext>
            </a:extLst>
          </p:cNvPr>
          <p:cNvSpPr>
            <a:spLocks noChangeAspect="1"/>
          </p:cNvSpPr>
          <p:nvPr/>
        </p:nvSpPr>
        <p:spPr>
          <a:xfrm>
            <a:off x="3314185" y="4575477"/>
            <a:ext cx="146304" cy="146304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46113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EFD1-5D7D-6441-89A4-8E5B50A6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queueing/waiting times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8E8FA-A237-7C69-5DE6-3ABD4DBB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3" y="1564569"/>
            <a:ext cx="4683760" cy="3515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C20E6-4678-8045-8064-CA4C8D9B7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3" y="1564569"/>
            <a:ext cx="4683760" cy="3515360"/>
          </a:xfrm>
          <a:prstGeom prst="rect">
            <a:avLst/>
          </a:prstGeom>
        </p:spPr>
      </p:pic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CE5750F7-FFD0-E7F0-3F98-566372A13B90}"/>
              </a:ext>
            </a:extLst>
          </p:cNvPr>
          <p:cNvSpPr/>
          <p:nvPr/>
        </p:nvSpPr>
        <p:spPr>
          <a:xfrm>
            <a:off x="2017884" y="5293431"/>
            <a:ext cx="8153184" cy="731520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should we understand these different behaviors?</a:t>
            </a:r>
          </a:p>
        </p:txBody>
      </p:sp>
    </p:spTree>
    <p:extLst>
      <p:ext uri="{BB962C8B-B14F-4D97-AF65-F5344CB8AC3E}">
        <p14:creationId xmlns:p14="http://schemas.microsoft.com/office/powerpoint/2010/main" val="1958338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8640" y="365759"/>
                <a:ext cx="11091672" cy="107728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u="sng" dirty="0"/>
                  <a:t>Goal:</a:t>
                </a:r>
                <a:r>
                  <a:rPr lang="en-US" u="sng" dirty="0"/>
                  <a:t> understand job latency</a:t>
                </a:r>
                <a:br>
                  <a:rPr lang="en-US" dirty="0"/>
                </a:br>
                <a:r>
                  <a:rPr lang="en-US" dirty="0"/>
                  <a:t>			in steady-state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EAEFD1-5D7D-6441-89A4-8E5B50A6D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8640" y="365759"/>
                <a:ext cx="11091672" cy="1077289"/>
              </a:xfrm>
              <a:blipFill>
                <a:blip r:embed="rId3"/>
                <a:stretch>
                  <a:fillRect l="-2059" t="-13953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5BB36FBB-13FF-454A-B1D4-A418F42F383A}"/>
              </a:ext>
            </a:extLst>
          </p:cNvPr>
          <p:cNvSpPr>
            <a:spLocks noChangeAspect="1"/>
          </p:cNvSpPr>
          <p:nvPr/>
        </p:nvSpPr>
        <p:spPr>
          <a:xfrm>
            <a:off x="7909416" y="2737450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955ACB-2C03-DD48-847C-48CD6249A59B}"/>
              </a:ext>
            </a:extLst>
          </p:cNvPr>
          <p:cNvSpPr>
            <a:spLocks noChangeAspect="1"/>
          </p:cNvSpPr>
          <p:nvPr/>
        </p:nvSpPr>
        <p:spPr>
          <a:xfrm>
            <a:off x="7909416" y="3246901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2BC554-8107-2442-9E18-75BF0997F6BA}"/>
              </a:ext>
            </a:extLst>
          </p:cNvPr>
          <p:cNvSpPr>
            <a:spLocks noChangeAspect="1"/>
          </p:cNvSpPr>
          <p:nvPr/>
        </p:nvSpPr>
        <p:spPr>
          <a:xfrm>
            <a:off x="7909416" y="3756352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0AE8F9-3418-F148-933C-80B93350B41B}"/>
              </a:ext>
            </a:extLst>
          </p:cNvPr>
          <p:cNvSpPr>
            <a:spLocks noChangeAspect="1"/>
          </p:cNvSpPr>
          <p:nvPr/>
        </p:nvSpPr>
        <p:spPr>
          <a:xfrm>
            <a:off x="7909416" y="4265803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C7CCCA-B6DD-B04D-A329-B8D4B6F05066}"/>
              </a:ext>
            </a:extLst>
          </p:cNvPr>
          <p:cNvSpPr>
            <a:spLocks noChangeAspect="1"/>
          </p:cNvSpPr>
          <p:nvPr/>
        </p:nvSpPr>
        <p:spPr>
          <a:xfrm>
            <a:off x="7909416" y="4775254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ED21F4-D580-E048-82AE-42BB49541A92}"/>
              </a:ext>
            </a:extLst>
          </p:cNvPr>
          <p:cNvSpPr>
            <a:spLocks noChangeAspect="1"/>
          </p:cNvSpPr>
          <p:nvPr/>
        </p:nvSpPr>
        <p:spPr>
          <a:xfrm>
            <a:off x="7909416" y="5284705"/>
            <a:ext cx="365760" cy="3657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E06B77-793F-2442-9E79-0DD9023BC252}"/>
              </a:ext>
            </a:extLst>
          </p:cNvPr>
          <p:cNvSpPr>
            <a:spLocks noChangeAspect="1"/>
          </p:cNvSpPr>
          <p:nvPr/>
        </p:nvSpPr>
        <p:spPr>
          <a:xfrm>
            <a:off x="7909416" y="5794159"/>
            <a:ext cx="365760" cy="3657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087EB23A-245A-A448-A035-DF3066201F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DA45193-1775-AC4F-AA4F-6B9E6BA74567}"/>
              </a:ext>
            </a:extLst>
          </p:cNvPr>
          <p:cNvSpPr>
            <a:spLocks noChangeAspect="1"/>
          </p:cNvSpPr>
          <p:nvPr/>
        </p:nvSpPr>
        <p:spPr>
          <a:xfrm>
            <a:off x="7904411" y="2206076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D7809B-4F55-2145-B6CD-249D7416D86E}"/>
              </a:ext>
            </a:extLst>
          </p:cNvPr>
          <p:cNvGrpSpPr/>
          <p:nvPr/>
        </p:nvGrpSpPr>
        <p:grpSpPr>
          <a:xfrm>
            <a:off x="3767411" y="2388956"/>
            <a:ext cx="4142005" cy="3588083"/>
            <a:chOff x="3767411" y="2388956"/>
            <a:chExt cx="4142005" cy="358808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F2391-AF9B-7649-A3FD-64D5A060F3C7}"/>
                </a:ext>
              </a:extLst>
            </p:cNvPr>
            <p:cNvCxnSpPr>
              <a:cxnSpLocks/>
              <a:stCxn id="57" idx="6"/>
              <a:endCxn id="36" idx="2"/>
            </p:cNvCxnSpPr>
            <p:nvPr/>
          </p:nvCxnSpPr>
          <p:spPr>
            <a:xfrm>
              <a:off x="4273069" y="4973751"/>
              <a:ext cx="3636347" cy="49383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14A515-8780-2241-A69D-7106B522289D}"/>
                </a:ext>
              </a:extLst>
            </p:cNvPr>
            <p:cNvCxnSpPr>
              <a:cxnSpLocks/>
              <a:stCxn id="57" idx="6"/>
              <a:endCxn id="35" idx="2"/>
            </p:cNvCxnSpPr>
            <p:nvPr/>
          </p:nvCxnSpPr>
          <p:spPr>
            <a:xfrm flipV="1">
              <a:off x="4273069" y="4958134"/>
              <a:ext cx="3636347" cy="156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F78C99-0060-3242-A375-6A2352CF6515}"/>
                </a:ext>
              </a:extLst>
            </p:cNvPr>
            <p:cNvCxnSpPr>
              <a:cxnSpLocks/>
              <a:stCxn id="57" idx="6"/>
              <a:endCxn id="34" idx="2"/>
            </p:cNvCxnSpPr>
            <p:nvPr/>
          </p:nvCxnSpPr>
          <p:spPr>
            <a:xfrm flipV="1">
              <a:off x="4273069" y="4448683"/>
              <a:ext cx="3636347" cy="52506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CD80075-9476-B745-9F26-A0C4DA74A6B6}"/>
                </a:ext>
              </a:extLst>
            </p:cNvPr>
            <p:cNvCxnSpPr>
              <a:cxnSpLocks/>
              <a:stCxn id="57" idx="6"/>
              <a:endCxn id="33" idx="2"/>
            </p:cNvCxnSpPr>
            <p:nvPr/>
          </p:nvCxnSpPr>
          <p:spPr>
            <a:xfrm flipV="1">
              <a:off x="4273069" y="3939232"/>
              <a:ext cx="3636347" cy="103451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D97C1A-ADCE-DC48-9DD4-ABC2AD642F8A}"/>
                </a:ext>
              </a:extLst>
            </p:cNvPr>
            <p:cNvCxnSpPr>
              <a:cxnSpLocks/>
              <a:stCxn id="57" idx="6"/>
              <a:endCxn id="29" idx="2"/>
            </p:cNvCxnSpPr>
            <p:nvPr/>
          </p:nvCxnSpPr>
          <p:spPr>
            <a:xfrm flipV="1">
              <a:off x="4273069" y="3429781"/>
              <a:ext cx="3636347" cy="15439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FA32313-39BF-7849-86AD-EF11C193F13D}"/>
                </a:ext>
              </a:extLst>
            </p:cNvPr>
            <p:cNvCxnSpPr>
              <a:cxnSpLocks/>
              <a:stCxn id="57" idx="6"/>
              <a:endCxn id="28" idx="2"/>
            </p:cNvCxnSpPr>
            <p:nvPr/>
          </p:nvCxnSpPr>
          <p:spPr>
            <a:xfrm flipV="1">
              <a:off x="4273069" y="2920330"/>
              <a:ext cx="3636347" cy="205342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581581-92C8-514D-B994-5ADB828E3860}"/>
                </a:ext>
              </a:extLst>
            </p:cNvPr>
            <p:cNvCxnSpPr>
              <a:cxnSpLocks/>
              <a:stCxn id="57" idx="6"/>
              <a:endCxn id="37" idx="2"/>
            </p:cNvCxnSpPr>
            <p:nvPr/>
          </p:nvCxnSpPr>
          <p:spPr>
            <a:xfrm>
              <a:off x="4273069" y="4973751"/>
              <a:ext cx="3636347" cy="10032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82CF19-86CE-0C41-B07C-C62895E46976}"/>
                </a:ext>
              </a:extLst>
            </p:cNvPr>
            <p:cNvCxnSpPr>
              <a:cxnSpLocks/>
              <a:stCxn id="57" idx="6"/>
              <a:endCxn id="59" idx="2"/>
            </p:cNvCxnSpPr>
            <p:nvPr/>
          </p:nvCxnSpPr>
          <p:spPr>
            <a:xfrm flipV="1">
              <a:off x="4273069" y="2388956"/>
              <a:ext cx="3631342" cy="2584795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E1EEB0B-F9E3-CB48-A799-25062EE8C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411" y="4720922"/>
              <a:ext cx="505658" cy="5056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70" name="Rounded Rectangular Callout 69">
            <a:extLst>
              <a:ext uri="{FF2B5EF4-FFF2-40B4-BE49-F238E27FC236}">
                <a16:creationId xmlns:a16="http://schemas.microsoft.com/office/drawing/2014/main" id="{5A385CC9-7FF0-194D-AB34-60A87DD1DD83}"/>
              </a:ext>
            </a:extLst>
          </p:cNvPr>
          <p:cNvSpPr/>
          <p:nvPr/>
        </p:nvSpPr>
        <p:spPr>
          <a:xfrm>
            <a:off x="596238" y="1922649"/>
            <a:ext cx="5445668" cy="731520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is the queueing probability?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41511B-2593-A04F-921E-EC1CD91E2E4C}"/>
              </a:ext>
            </a:extLst>
          </p:cNvPr>
          <p:cNvGrpSpPr/>
          <p:nvPr/>
        </p:nvGrpSpPr>
        <p:grpSpPr>
          <a:xfrm>
            <a:off x="1900480" y="4484018"/>
            <a:ext cx="2372589" cy="1010699"/>
            <a:chOff x="1900480" y="4484018"/>
            <a:chExt cx="2372589" cy="10106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5E5CD1D-CC67-CC4B-B716-5E5CF7A62D72}"/>
                </a:ext>
              </a:extLst>
            </p:cNvPr>
            <p:cNvGrpSpPr/>
            <p:nvPr/>
          </p:nvGrpSpPr>
          <p:grpSpPr>
            <a:xfrm>
              <a:off x="1900480" y="4484018"/>
              <a:ext cx="2372589" cy="1010699"/>
              <a:chOff x="2280995" y="1900888"/>
              <a:chExt cx="2372589" cy="1010699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868396C-46DE-2F4F-A63F-D88066138F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1912097"/>
                <a:ext cx="137593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6478D91-3CCD-9144-9805-F08B1136B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645" y="2903553"/>
                <a:ext cx="137369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800924B-C7A7-334A-BD2E-D45675C1D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986" y="1902095"/>
                <a:ext cx="0" cy="10058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966C2D2-F905-C049-90FC-0B7964E0881B}"/>
                  </a:ext>
                </a:extLst>
              </p:cNvPr>
              <p:cNvGrpSpPr/>
              <p:nvPr/>
            </p:nvGrpSpPr>
            <p:grpSpPr>
              <a:xfrm>
                <a:off x="4373825" y="1991858"/>
                <a:ext cx="182880" cy="826193"/>
                <a:chOff x="2887354" y="2717073"/>
                <a:chExt cx="182880" cy="826193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AB862A2A-BAD6-034B-8A65-B72972F607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931511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8C868A6B-755B-7746-852B-F31098067E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2717073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E47B5F4F-4900-4442-A1C1-2C8309C6ED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145949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DC68DDF-4483-6C47-BA17-7A1DAB9518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360386"/>
                  <a:ext cx="182880" cy="182880"/>
                </a:xfrm>
                <a:prstGeom prst="ellipse">
                  <a:avLst/>
                </a:prstGeom>
                <a:pattFill prst="wave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92D050"/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66DA992-8F52-6A49-869D-5F0A884BFA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8911" y="1900888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B7C9610-A14D-8840-87E0-105173CC4C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8302" y="2634505"/>
                <a:ext cx="182880" cy="182880"/>
              </a:xfrm>
              <a:prstGeom prst="ellipse">
                <a:avLst/>
              </a:prstGeom>
              <a:pattFill prst="openDmnd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1">
                    <a:lumMod val="40000"/>
                    <a:lumOff val="6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BB7B819-3E1A-8642-81DA-7234C3BC7C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43311" y="1905422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79C657B-6F86-4345-AC65-2FB076EE4E08}"/>
                  </a:ext>
                </a:extLst>
              </p:cNvPr>
              <p:cNvGrpSpPr/>
              <p:nvPr/>
            </p:nvGrpSpPr>
            <p:grpSpPr>
              <a:xfrm>
                <a:off x="3674072" y="2420068"/>
                <a:ext cx="182880" cy="397317"/>
                <a:chOff x="2887354" y="3145949"/>
                <a:chExt cx="182880" cy="397317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8579E1CD-6BB3-EC4A-A755-AE8C57C052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145949"/>
                  <a:ext cx="182880" cy="182880"/>
                </a:xfrm>
                <a:prstGeom prst="ellipse">
                  <a:avLst/>
                </a:prstGeom>
                <a:pattFill prst="pct5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accent4">
                      <a:lumMod val="60000"/>
                      <a:lumOff val="40000"/>
                    </a:schemeClr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8FF8F21-CCF1-5647-B298-3BC0EB8E0F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87354" y="3360386"/>
                  <a:ext cx="182880" cy="182880"/>
                </a:xfrm>
                <a:prstGeom prst="ellipse">
                  <a:avLst/>
                </a:prstGeom>
                <a:pattFill prst="pct5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accent4">
                      <a:lumMod val="60000"/>
                      <a:lumOff val="40000"/>
                    </a:schemeClr>
                  </a:bgClr>
                </a:patt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D02C0F6-DE24-7F40-B1CE-3C37DB220F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4061" y="1905747"/>
                <a:ext cx="0" cy="100584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0A7709F-17B8-7542-81DC-C141621A54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60741" y="2671567"/>
                <a:ext cx="146304" cy="146304"/>
              </a:xfrm>
              <a:prstGeom prst="ellipse">
                <a:avLst/>
              </a:prstGeom>
              <a:pattFill prst="lt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83" name="Right Arrow 82">
                <a:extLst>
                  <a:ext uri="{FF2B5EF4-FFF2-40B4-BE49-F238E27FC236}">
                    <a16:creationId xmlns:a16="http://schemas.microsoft.com/office/drawing/2014/main" id="{4D0BCBF0-4408-404F-A5DB-C0F472F289A8}"/>
                  </a:ext>
                </a:extLst>
              </p:cNvPr>
              <p:cNvSpPr/>
              <p:nvPr/>
            </p:nvSpPr>
            <p:spPr>
              <a:xfrm>
                <a:off x="2280995" y="2061862"/>
                <a:ext cx="698269" cy="623054"/>
              </a:xfrm>
              <a:prstGeom prst="rightArrow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C59B4C3-E277-0743-93A9-D74535228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91508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6A4BC41-C900-984D-A0D1-1F41C11E4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74528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23FA5B8-A40B-C14B-8913-481E80B24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5084892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EA05BA-7793-9443-86E3-A048DC2C3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226" y="4575477"/>
              <a:ext cx="146304" cy="146304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5">
                  <a:lumMod val="60000"/>
                  <a:lumOff val="40000"/>
                </a:schemeClr>
              </a:bgClr>
            </a:patt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6F29C594-E5CB-2540-9561-00E0400FABA1}"/>
              </a:ext>
            </a:extLst>
          </p:cNvPr>
          <p:cNvSpPr/>
          <p:nvPr/>
        </p:nvSpPr>
        <p:spPr>
          <a:xfrm>
            <a:off x="596238" y="2869252"/>
            <a:ext cx="5445668" cy="731520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is the queueing/waiting time?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F8B00648-75DF-DB4F-89A8-886EB2F0407A}"/>
              </a:ext>
            </a:extLst>
          </p:cNvPr>
          <p:cNvSpPr/>
          <p:nvPr/>
        </p:nvSpPr>
        <p:spPr>
          <a:xfrm flipH="1">
            <a:off x="6908257" y="1754003"/>
            <a:ext cx="4822521" cy="1070138"/>
          </a:xfrm>
          <a:prstGeom prst="wedgeRoundRectCallout">
            <a:avLst>
              <a:gd name="adj1" fmla="val -55105"/>
              <a:gd name="adj2" fmla="val 40066"/>
              <a:gd name="adj3" fmla="val 16667"/>
            </a:avLst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Which scheduling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policy minimizes queueing time?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AF64E36-DB6A-B740-91B7-227CA393DF14}"/>
                  </a:ext>
                </a:extLst>
              </p:cNvPr>
              <p:cNvSpPr txBox="1"/>
              <p:nvPr/>
            </p:nvSpPr>
            <p:spPr>
              <a:xfrm>
                <a:off x="7504823" y="6142589"/>
                <a:ext cx="116493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Light"/>
                      </a:rPr>
                      <m:t>𝑛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servers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AF64E36-DB6A-B740-91B7-227CA393D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823" y="6142589"/>
                <a:ext cx="1164935" cy="410369"/>
              </a:xfrm>
              <a:prstGeom prst="rect">
                <a:avLst/>
              </a:prstGeom>
              <a:blipFill>
                <a:blip r:embed="rId4"/>
                <a:stretch>
                  <a:fillRect l="-1075" t="-3030" r="-8602" b="-303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6E62FAC4-7671-C84B-92C6-263720DC60DE}"/>
              </a:ext>
            </a:extLst>
          </p:cNvPr>
          <p:cNvSpPr txBox="1"/>
          <p:nvPr/>
        </p:nvSpPr>
        <p:spPr>
          <a:xfrm>
            <a:off x="5102379" y="4464297"/>
            <a:ext cx="468832" cy="658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18288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❓</a:t>
            </a:r>
          </a:p>
        </p:txBody>
      </p:sp>
    </p:spTree>
    <p:extLst>
      <p:ext uri="{BB962C8B-B14F-4D97-AF65-F5344CB8AC3E}">
        <p14:creationId xmlns:p14="http://schemas.microsoft.com/office/powerpoint/2010/main" val="1616554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2" grpId="0" animBg="1"/>
      <p:bldP spid="5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88877</TotalTime>
  <Words>2285</Words>
  <Application>Microsoft Macintosh PowerPoint</Application>
  <PresentationFormat>Widescreen</PresentationFormat>
  <Paragraphs>486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Gill Sans Light</vt:lpstr>
      <vt:lpstr>Helvetica</vt:lpstr>
      <vt:lpstr>Helvetica Light</vt:lpstr>
      <vt:lpstr>Helvetica Neue Medium</vt:lpstr>
      <vt:lpstr>Office Theme</vt:lpstr>
      <vt:lpstr>1_White</vt:lpstr>
      <vt:lpstr>Sharp Waiting-Time Bounds for Multiserver Jobs</vt:lpstr>
      <vt:lpstr>Joint work with</vt:lpstr>
      <vt:lpstr>What is a multiserver job?</vt:lpstr>
      <vt:lpstr>Why multiserver jobs?</vt:lpstr>
      <vt:lpstr>Model: M∕〖M∕n〗 with multi-class, multiserver jobs</vt:lpstr>
      <vt:lpstr>Model: M∕〖M∕n〗 with multi-class, multiserver jobs</vt:lpstr>
      <vt:lpstr>Model: M∕〖M∕n〗 with multi-class, multiserver jobs</vt:lpstr>
      <vt:lpstr>Mean queueing/waiting times</vt:lpstr>
      <vt:lpstr>Goal: understand job latency    in steady-state when n is large</vt:lpstr>
      <vt:lpstr>Related work</vt:lpstr>
      <vt:lpstr>Related work (cont’d): related models</vt:lpstr>
      <vt:lpstr>n is large</vt:lpstr>
      <vt:lpstr>n is large, server-needs are also large</vt:lpstr>
      <vt:lpstr>Server needs grow as datacenters grow</vt:lpstr>
      <vt:lpstr>n is large, server-needs are also large</vt:lpstr>
      <vt:lpstr>Load and slack capacity</vt:lpstr>
      <vt:lpstr>Results (simplified)</vt:lpstr>
      <vt:lpstr>Results (simplified) cont’d</vt:lpstr>
      <vt:lpstr>FCFS</vt:lpstr>
      <vt:lpstr>Lower bound</vt:lpstr>
      <vt:lpstr>P-Priority</vt:lpstr>
      <vt:lpstr>Optimal order</vt:lpstr>
      <vt:lpstr>General results</vt:lpstr>
      <vt:lpstr>General proof plan</vt:lpstr>
      <vt:lpstr>General proof plan (cont’d)</vt:lpstr>
      <vt:lpstr>Upper Bounding E[W]=E[∑_(i=1)^K▒〖1/μ_i  ℓ_i X_i 〗]</vt:lpstr>
      <vt:lpstr>Idea: State-space concentration</vt:lpstr>
      <vt:lpstr>Generalizable technique: Successive state-space concentration</vt:lpstr>
      <vt:lpstr>Generalizable technique: Successive state-space concentration (cont’d)</vt:lpstr>
      <vt:lpstr>General proof plan (cont’d)</vt:lpstr>
      <vt:lpstr>General proof plan (cont’d)</vt:lpstr>
      <vt:lpstr>Summary</vt:lpstr>
      <vt:lpstr>Open problems</vt:lpstr>
    </vt:vector>
  </TitlesOfParts>
  <Company>Engineering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Weina</dc:creator>
  <cp:lastModifiedBy>weinaw</cp:lastModifiedBy>
  <cp:revision>3864</cp:revision>
  <cp:lastPrinted>2017-12-08T15:01:54Z</cp:lastPrinted>
  <dcterms:created xsi:type="dcterms:W3CDTF">2017-05-23T15:28:10Z</dcterms:created>
  <dcterms:modified xsi:type="dcterms:W3CDTF">2022-06-23T04:00:20Z</dcterms:modified>
</cp:coreProperties>
</file>