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2" r:id="rId6"/>
    <p:sldId id="273" r:id="rId7"/>
    <p:sldId id="271" r:id="rId8"/>
    <p:sldId id="274" r:id="rId9"/>
    <p:sldId id="260" r:id="rId10"/>
    <p:sldId id="262" r:id="rId11"/>
    <p:sldId id="261" r:id="rId12"/>
    <p:sldId id="269" r:id="rId13"/>
    <p:sldId id="263" r:id="rId14"/>
    <p:sldId id="270" r:id="rId15"/>
    <p:sldId id="264" r:id="rId16"/>
    <p:sldId id="265" r:id="rId17"/>
    <p:sldId id="266" r:id="rId18"/>
    <p:sldId id="275" r:id="rId19"/>
    <p:sldId id="267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208" y="19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46FE0-AA4B-8B4E-B46D-931E51BB5DE9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CD78C-8BC4-1046-A9FF-080B7C064E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98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www.pri.org</a:t>
            </a:r>
            <a:r>
              <a:rPr lang="en-US" dirty="0" smtClean="0"/>
              <a:t>/stories/2014-09-03/university-kansas-linguist-risking-ire-russia-helping-kazakhstan-change-its</a:t>
            </a:r>
          </a:p>
          <a:p>
            <a:r>
              <a:rPr lang="en-US" dirty="0" smtClean="0"/>
              <a:t>3:38</a:t>
            </a:r>
          </a:p>
          <a:p>
            <a:r>
              <a:rPr lang="en-US" dirty="0" smtClean="0"/>
              <a:t>Esp. 8:30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CD78C-8BC4-1046-A9FF-080B7C064E2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27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CD78C-8BC4-1046-A9FF-080B7C064E2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 smtClean="0"/>
              <a:t>Or use prerecorded</a:t>
            </a:r>
            <a:r>
              <a:rPr lang="en-US" baseline="0" dirty="0" smtClean="0"/>
              <a:t> data, e.g. http://</a:t>
            </a:r>
            <a:r>
              <a:rPr lang="en-US" baseline="0" dirty="0" err="1" smtClean="0"/>
              <a:t>www.heart</a:t>
            </a:r>
            <a:r>
              <a:rPr lang="en-US" baseline="0" dirty="0" smtClean="0"/>
              <a:t>-of-</a:t>
            </a:r>
            <a:r>
              <a:rPr lang="en-US" baseline="0" dirty="0" err="1" smtClean="0"/>
              <a:t>wales.co.uk</a:t>
            </a:r>
            <a:r>
              <a:rPr lang="en-US" baseline="0" dirty="0" smtClean="0"/>
              <a:t>/</a:t>
            </a:r>
            <a:r>
              <a:rPr lang="en-US" baseline="0" dirty="0" err="1" smtClean="0"/>
              <a:t>welsh.htm</a:t>
            </a:r>
            <a:r>
              <a:rPr lang="en-US" baseline="0" dirty="0" smtClean="0"/>
              <a:t>#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http://</a:t>
            </a:r>
            <a:r>
              <a:rPr lang="en-US" dirty="0" err="1" smtClean="0"/>
              <a:t>accent.gmu.edu</a:t>
            </a:r>
            <a:r>
              <a:rPr lang="en-US" dirty="0" smtClean="0"/>
              <a:t>/</a:t>
            </a:r>
            <a:r>
              <a:rPr lang="en-US" dirty="0" err="1" smtClean="0"/>
              <a:t>browse_language.php?function</a:t>
            </a:r>
            <a:r>
              <a:rPr lang="en-US" dirty="0" smtClean="0"/>
              <a:t>=</a:t>
            </a:r>
            <a:r>
              <a:rPr lang="en-US" dirty="0" err="1" smtClean="0"/>
              <a:t>find&amp;language</a:t>
            </a:r>
            <a:r>
              <a:rPr lang="en-US" dirty="0" smtClean="0"/>
              <a:t>=</a:t>
            </a:r>
            <a:r>
              <a:rPr lang="en-US" dirty="0" err="1" smtClean="0"/>
              <a:t>english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http://</a:t>
            </a:r>
            <a:r>
              <a:rPr lang="en-US" dirty="0" err="1" smtClean="0"/>
              <a:t>archive.org</a:t>
            </a:r>
            <a:r>
              <a:rPr lang="en-US" dirty="0" smtClean="0"/>
              <a:t>/details/rosettaproject_wuu_swadesh-a1_audio-1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CD78C-8BC4-1046-A9FF-080B7C064E2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855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Try to identify 2-3 students who can be</a:t>
            </a:r>
            <a:r>
              <a:rPr lang="en-US" baseline="0" dirty="0" smtClean="0"/>
              <a:t> “informants” for partners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CD78C-8BC4-1046-A9FF-080B7C064E2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15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to do if someone uses a word in another language if you’re trying to transcribe with </a:t>
            </a:r>
            <a:r>
              <a:rPr lang="en-US" baseline="0" smtClean="0"/>
              <a:t>a monolingual </a:t>
            </a:r>
            <a:r>
              <a:rPr lang="en-US" baseline="0" dirty="0" smtClean="0"/>
              <a:t>phone set?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CD78C-8BC4-1046-A9FF-080B7C064E2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94F7F-B3E6-994C-A0AA-6B9499CA7FC1}" type="datetimeFigureOut">
              <a:rPr lang="en-US" smtClean="0"/>
              <a:pPr/>
              <a:t>9/10/14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F7BF1-78A7-E849-BB3D-66BA89A497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millercenter.org/president/speeches/speech-332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 Documentation and formal representations of language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Laura Tomokiyo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International Phonetic Alphabet</a:t>
            </a:r>
          </a:p>
          <a:p>
            <a:r>
              <a:rPr lang="en-US" dirty="0" smtClean="0"/>
              <a:t>A standard for making distinctions between sounds</a:t>
            </a:r>
          </a:p>
          <a:p>
            <a:r>
              <a:rPr lang="en-US" dirty="0" smtClean="0"/>
              <a:t>A set of symbols for writing those sounds down</a:t>
            </a:r>
          </a:p>
          <a:p>
            <a:r>
              <a:rPr lang="en-US" dirty="0" smtClean="0"/>
              <a:t>Corresponding practices for deciding whether related sounds should be 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ritten with the same symbol (allophonic variation </a:t>
            </a:r>
            <a:r>
              <a:rPr lang="en-US" dirty="0"/>
              <a:t>/</a:t>
            </a:r>
            <a:r>
              <a:rPr lang="en-US" dirty="0" smtClean="0"/>
              <a:t> phonemic transcription)</a:t>
            </a:r>
          </a:p>
          <a:p>
            <a:pPr lvl="1"/>
            <a:r>
              <a:rPr lang="en-US" dirty="0" smtClean="0"/>
              <a:t>Written with modifiers (diacritics esp. for idiolects)</a:t>
            </a:r>
          </a:p>
          <a:p>
            <a:pPr lvl="1"/>
            <a:r>
              <a:rPr lang="en-US" dirty="0" smtClean="0"/>
              <a:t>Written with two different symbols (phonemic distinction or phonetic transcription)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representations: sounds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sounds in a language which, if changed, make a difference in meaning </a:t>
            </a:r>
            <a:r>
              <a:rPr lang="en-US" i="1" dirty="0" smtClean="0"/>
              <a:t>in that language</a:t>
            </a:r>
            <a:endParaRPr lang="en-US" dirty="0" smtClean="0"/>
          </a:p>
          <a:p>
            <a:r>
              <a:rPr lang="en-US" dirty="0" smtClean="0"/>
              <a:t>Characterize the difference between those sounds</a:t>
            </a:r>
          </a:p>
          <a:p>
            <a:r>
              <a:rPr lang="en-US" dirty="0" smtClean="0"/>
              <a:t>Situate those sounds in the context of </a:t>
            </a:r>
          </a:p>
          <a:p>
            <a:pPr lvl="1"/>
            <a:r>
              <a:rPr lang="en-US" dirty="0" smtClean="0"/>
              <a:t>The sounds humans can make</a:t>
            </a:r>
          </a:p>
          <a:p>
            <a:pPr lvl="1"/>
            <a:r>
              <a:rPr lang="en-US" dirty="0" smtClean="0"/>
              <a:t>The sounds of other languages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Orthography ≠ phonetics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Doulos SIL"/>
              </a:rPr>
              <a:t>One letter, many sounds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Doulos SIL"/>
              </a:rPr>
              <a:t>e</a:t>
            </a:r>
            <a:r>
              <a:rPr lang="en-US" dirty="0" smtClean="0">
                <a:latin typeface="Doulos SIL"/>
              </a:rPr>
              <a:t>quity, </a:t>
            </a:r>
            <a:r>
              <a:rPr lang="en-US" dirty="0" smtClean="0">
                <a:solidFill>
                  <a:srgbClr val="FF0000"/>
                </a:solidFill>
                <a:latin typeface="Doulos SIL"/>
              </a:rPr>
              <a:t>e</a:t>
            </a:r>
            <a:r>
              <a:rPr lang="en-US" dirty="0" smtClean="0">
                <a:latin typeface="Doulos SIL"/>
              </a:rPr>
              <a:t>qual, b</a:t>
            </a:r>
            <a:r>
              <a:rPr lang="en-US" dirty="0" smtClean="0">
                <a:solidFill>
                  <a:srgbClr val="FF0000"/>
                </a:solidFill>
                <a:latin typeface="Doulos SIL"/>
              </a:rPr>
              <a:t>e</a:t>
            </a:r>
            <a:r>
              <a:rPr lang="en-US" dirty="0" smtClean="0">
                <a:latin typeface="Doulos SIL"/>
              </a:rPr>
              <a:t>neath</a:t>
            </a:r>
          </a:p>
          <a:p>
            <a:pPr lvl="1"/>
            <a:endParaRPr lang="en-US" dirty="0" smtClean="0">
              <a:latin typeface="Doulos SIL"/>
            </a:endParaRPr>
          </a:p>
          <a:p>
            <a:r>
              <a:rPr lang="en-US" dirty="0" smtClean="0">
                <a:latin typeface="Doulos SIL"/>
              </a:rPr>
              <a:t>One sound, many letters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Doulos SIL"/>
              </a:rPr>
              <a:t>c</a:t>
            </a:r>
            <a:r>
              <a:rPr lang="en-US" dirty="0" smtClean="0">
                <a:latin typeface="Doulos SIL"/>
              </a:rPr>
              <a:t>ash, </a:t>
            </a:r>
            <a:r>
              <a:rPr lang="en-US" dirty="0" smtClean="0">
                <a:solidFill>
                  <a:srgbClr val="FF0000"/>
                </a:solidFill>
                <a:latin typeface="Doulos SIL"/>
              </a:rPr>
              <a:t>ch</a:t>
            </a:r>
            <a:r>
              <a:rPr lang="en-US" dirty="0" smtClean="0">
                <a:latin typeface="Doulos SIL"/>
              </a:rPr>
              <a:t>aracter, </a:t>
            </a:r>
            <a:r>
              <a:rPr lang="en-US" dirty="0" smtClean="0">
                <a:solidFill>
                  <a:srgbClr val="FF0000"/>
                </a:solidFill>
                <a:latin typeface="Doulos SIL"/>
              </a:rPr>
              <a:t>k</a:t>
            </a:r>
            <a:r>
              <a:rPr lang="en-US" dirty="0" smtClean="0">
                <a:latin typeface="Doulos SIL"/>
              </a:rPr>
              <a:t>ing, </a:t>
            </a:r>
            <a:r>
              <a:rPr lang="en-US" dirty="0" smtClean="0">
                <a:solidFill>
                  <a:srgbClr val="FF0000"/>
                </a:solidFill>
                <a:latin typeface="Doulos SIL"/>
              </a:rPr>
              <a:t>q</a:t>
            </a:r>
            <a:r>
              <a:rPr lang="en-US" dirty="0" smtClean="0">
                <a:latin typeface="Doulos SIL"/>
              </a:rPr>
              <a:t>ueen</a:t>
            </a:r>
            <a:endParaRPr lang="en-US" dirty="0">
              <a:latin typeface="Doulos SI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" y="1536700"/>
            <a:ext cx="8788400" cy="378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5867" y="363443"/>
            <a:ext cx="5855073" cy="62348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807" y="627537"/>
            <a:ext cx="5302145" cy="41947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1353" y="1419417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beat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73355" y="1419417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oot /</a:t>
            </a:r>
            <a:r>
              <a:rPr lang="en-US" dirty="0" err="1" smtClean="0"/>
              <a:t>bu:t</a:t>
            </a:r>
            <a:r>
              <a:rPr lang="en-US" dirty="0" smtClean="0"/>
              <a:t>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1353" y="3929533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1353" y="3070133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1353" y="2323073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ait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303237" y="2241158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boat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303237" y="3085074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bought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50952" y="3929533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baht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54823" y="442871"/>
            <a:ext cx="2390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Bert    but   between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7999" y="5438592"/>
            <a:ext cx="43478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/</a:t>
            </a:r>
            <a:r>
              <a:rPr lang="en-US" sz="2000" dirty="0" err="1" smtClean="0"/>
              <a:t>biːt</a:t>
            </a:r>
            <a:r>
              <a:rPr lang="en-US" sz="2000" dirty="0" smtClean="0"/>
              <a:t>/ /</a:t>
            </a:r>
            <a:r>
              <a:rPr lang="en-US" sz="2000" dirty="0" err="1" smtClean="0"/>
              <a:t>bɪt</a:t>
            </a:r>
            <a:r>
              <a:rPr lang="en-US" sz="2000" dirty="0" smtClean="0"/>
              <a:t>/ /</a:t>
            </a:r>
            <a:r>
              <a:rPr lang="en-US" sz="2000" dirty="0" err="1" smtClean="0"/>
              <a:t>beit</a:t>
            </a:r>
            <a:r>
              <a:rPr lang="en-US" sz="2000" dirty="0" smtClean="0"/>
              <a:t>/ /</a:t>
            </a:r>
            <a:r>
              <a:rPr lang="en-US" sz="2000" dirty="0" err="1" smtClean="0"/>
              <a:t>bɛt</a:t>
            </a:r>
            <a:r>
              <a:rPr lang="en-US" sz="2000" dirty="0" smtClean="0"/>
              <a:t>/ /</a:t>
            </a:r>
            <a:r>
              <a:rPr lang="en-US" sz="2000" dirty="0" err="1" smtClean="0"/>
              <a:t>bæt</a:t>
            </a:r>
            <a:r>
              <a:rPr lang="en-US" sz="2000" dirty="0" smtClean="0"/>
              <a:t>/ /bait/</a:t>
            </a:r>
          </a:p>
          <a:p>
            <a:r>
              <a:rPr lang="en-US" sz="2000" dirty="0" smtClean="0"/>
              <a:t>/</a:t>
            </a:r>
            <a:r>
              <a:rPr lang="en-US" sz="2000" dirty="0" err="1" smtClean="0"/>
              <a:t>bɝt</a:t>
            </a:r>
            <a:r>
              <a:rPr lang="en-US" sz="2000" dirty="0" smtClean="0"/>
              <a:t>/ /</a:t>
            </a:r>
            <a:r>
              <a:rPr lang="en-US" sz="2000" dirty="0" err="1" smtClean="0"/>
              <a:t>bʌt</a:t>
            </a:r>
            <a:r>
              <a:rPr lang="en-US" sz="2000" dirty="0" smtClean="0"/>
              <a:t>/ /</a:t>
            </a:r>
            <a:r>
              <a:rPr lang="en-US" sz="2000" dirty="0" err="1" smtClean="0"/>
              <a:t>bətween</a:t>
            </a:r>
            <a:r>
              <a:rPr lang="en-US" sz="2000" dirty="0" smtClean="0"/>
              <a:t>/</a:t>
            </a:r>
          </a:p>
          <a:p>
            <a:r>
              <a:rPr lang="en-US" sz="2000" dirty="0"/>
              <a:t>/</a:t>
            </a:r>
            <a:r>
              <a:rPr lang="en-US" sz="2000" dirty="0" err="1" smtClean="0"/>
              <a:t>buːt</a:t>
            </a:r>
            <a:r>
              <a:rPr lang="en-US" sz="2000" dirty="0" smtClean="0"/>
              <a:t>/ /</a:t>
            </a:r>
            <a:r>
              <a:rPr lang="en-US" sz="2000" dirty="0" err="1" smtClean="0"/>
              <a:t>boːt</a:t>
            </a:r>
            <a:r>
              <a:rPr lang="en-US" sz="2000" dirty="0" smtClean="0"/>
              <a:t>/ /</a:t>
            </a:r>
            <a:r>
              <a:rPr lang="en-US" sz="2000" dirty="0" err="1" smtClean="0"/>
              <a:t>bɔːt</a:t>
            </a:r>
            <a:r>
              <a:rPr lang="en-US" sz="2000" dirty="0" smtClean="0"/>
              <a:t>/ /</a:t>
            </a:r>
            <a:r>
              <a:rPr lang="en-US" sz="2000" dirty="0" err="1" smtClean="0"/>
              <a:t>bɑːt</a:t>
            </a:r>
            <a:r>
              <a:rPr lang="en-US" sz="2000" dirty="0" smtClean="0"/>
              <a:t>/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09284" y="1870637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291286" y="1780991"/>
            <a:ext cx="144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19058" y="5827059"/>
            <a:ext cx="3824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Disclaimer:  American English vowels are not usually the pure sounds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66" y="642472"/>
            <a:ext cx="8340770" cy="5683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Swadesh</a:t>
            </a:r>
            <a:r>
              <a:rPr lang="en-US" dirty="0" smtClean="0"/>
              <a:t> list with groups of 3</a:t>
            </a:r>
          </a:p>
          <a:p>
            <a:pPr lvl="1"/>
            <a:r>
              <a:rPr lang="en-US" dirty="0" smtClean="0"/>
              <a:t>First 10 first</a:t>
            </a:r>
          </a:p>
          <a:p>
            <a:pPr lvl="1"/>
            <a:r>
              <a:rPr lang="en-US" dirty="0" smtClean="0"/>
              <a:t>Then try the remainder until time is up</a:t>
            </a:r>
          </a:p>
          <a:p>
            <a:pPr lvl="1"/>
            <a:r>
              <a:rPr lang="en-US" dirty="0" smtClean="0"/>
              <a:t>regroup to discuss differences between speakers, transcriber agreement</a:t>
            </a:r>
          </a:p>
          <a:p>
            <a:r>
              <a:rPr lang="en-US" dirty="0" smtClean="0"/>
              <a:t>Homework to </a:t>
            </a:r>
            <a:r>
              <a:rPr lang="en-US" dirty="0" smtClean="0"/>
              <a:t>transcribe</a:t>
            </a:r>
          </a:p>
          <a:p>
            <a:pPr lvl="1"/>
            <a:r>
              <a:rPr lang="en-US" dirty="0">
                <a:hlinkClick r:id="rId3"/>
              </a:rPr>
              <a:t>http://millercenter.org/president/speeches/speech-</a:t>
            </a:r>
            <a:r>
              <a:rPr lang="en-US" dirty="0" smtClean="0">
                <a:hlinkClick r:id="rId3"/>
              </a:rPr>
              <a:t>332</a:t>
            </a:r>
            <a:r>
              <a:rPr lang="en-US" dirty="0" smtClean="0"/>
              <a:t> </a:t>
            </a:r>
            <a:r>
              <a:rPr lang="en-US" smtClean="0"/>
              <a:t>#paragraph 2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Swadesh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3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I 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You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this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that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who? 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what</a:t>
            </a:r>
            <a:r>
              <a:rPr lang="en-US" sz="2000" dirty="0"/>
              <a:t>? </a:t>
            </a: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not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all (of a number)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many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two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big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long (not 'wide')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small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woman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man (adult male human)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person (individual human)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fish (noun)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bird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dog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louse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tree (not log)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seed (noun!)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leaf (</a:t>
            </a:r>
            <a:r>
              <a:rPr lang="en-US" sz="2000" dirty="0" err="1"/>
              <a:t>botanics</a:t>
            </a:r>
            <a:r>
              <a:rPr lang="en-US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root (</a:t>
            </a:r>
            <a:r>
              <a:rPr lang="en-US" sz="2000" dirty="0" err="1"/>
              <a:t>botanics</a:t>
            </a:r>
            <a:r>
              <a:rPr lang="en-US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bark (of tree)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Skin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flesh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Blood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bone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3186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hard?</a:t>
            </a:r>
          </a:p>
          <a:p>
            <a:endParaRPr lang="en-US" dirty="0" smtClean="0"/>
          </a:p>
          <a:p>
            <a:r>
              <a:rPr lang="en-US" dirty="0" smtClean="0"/>
              <a:t>Where did transcribers differ?</a:t>
            </a:r>
          </a:p>
          <a:p>
            <a:endParaRPr lang="en-US" dirty="0" smtClean="0"/>
          </a:p>
          <a:p>
            <a:r>
              <a:rPr lang="en-US" dirty="0" smtClean="0"/>
              <a:t>Where did speakers differ?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language documentation?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Provides “a comprehensive record of the linguistic practices characteristic of a given speech community” (</a:t>
            </a:r>
            <a:r>
              <a:rPr lang="en-US" dirty="0" err="1" smtClean="0"/>
              <a:t>Himmelman</a:t>
            </a:r>
            <a:r>
              <a:rPr lang="en-US" dirty="0" smtClean="0"/>
              <a:t> 1998)</a:t>
            </a:r>
          </a:p>
          <a:p>
            <a:r>
              <a:rPr lang="en-US" dirty="0" smtClean="0"/>
              <a:t>Focuses on description and archiving</a:t>
            </a:r>
          </a:p>
          <a:p>
            <a:r>
              <a:rPr lang="en-US" dirty="0" smtClean="0"/>
              <a:t>Forms the basis for further analysis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ASCII alternatives to the IPA symbols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Various ASCII representations</a:t>
            </a:r>
          </a:p>
          <a:p>
            <a:pPr lvl="1"/>
            <a:r>
              <a:rPr lang="en-US" dirty="0" smtClean="0"/>
              <a:t>AA, AH, AX, AY, …</a:t>
            </a:r>
          </a:p>
          <a:p>
            <a:r>
              <a:rPr lang="en-US" dirty="0" smtClean="0"/>
              <a:t>Biased toward English, and a particular view of English</a:t>
            </a:r>
          </a:p>
          <a:p>
            <a:r>
              <a:rPr lang="en-US" dirty="0" smtClean="0"/>
              <a:t>Speakers of different languages have different issues</a:t>
            </a:r>
          </a:p>
          <a:p>
            <a:pPr lvl="1"/>
            <a:r>
              <a:rPr lang="en-US" dirty="0" smtClean="0"/>
              <a:t>Unfamiliar character-pronunciation mapping (</a:t>
            </a:r>
            <a:r>
              <a:rPr lang="en-US" dirty="0" err="1" smtClean="0"/>
              <a:t>j/y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Unfamiliar character set (e.g. Japanese)</a:t>
            </a:r>
          </a:p>
          <a:p>
            <a:pPr lvl="1"/>
            <a:r>
              <a:rPr lang="en-US" dirty="0" smtClean="0"/>
              <a:t>Inexperience writing the language down (e.g. </a:t>
            </a:r>
            <a:r>
              <a:rPr lang="en-US" dirty="0" err="1" smtClean="0"/>
              <a:t>Iñupiaq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Different systems can define own phoneme set, but ultimately need to be multilingual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LD for endangered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Conservation</a:t>
            </a:r>
          </a:p>
          <a:p>
            <a:r>
              <a:rPr lang="en-US" dirty="0" smtClean="0"/>
              <a:t>Analysis</a:t>
            </a:r>
          </a:p>
          <a:p>
            <a:r>
              <a:rPr lang="en-US" dirty="0" smtClean="0"/>
              <a:t>Education</a:t>
            </a:r>
          </a:p>
          <a:p>
            <a:r>
              <a:rPr lang="en-US" dirty="0" smtClean="0"/>
              <a:t>Revitalization</a:t>
            </a:r>
          </a:p>
          <a:p>
            <a:r>
              <a:rPr lang="en-US" dirty="0" smtClean="0"/>
              <a:t>Reclamation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LD for language technologies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9565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Many language technologists are not experts in linguistics, but </a:t>
            </a:r>
            <a:r>
              <a:rPr lang="en-US" i="1" dirty="0" smtClean="0"/>
              <a:t>are</a:t>
            </a:r>
            <a:r>
              <a:rPr lang="en-US" dirty="0" smtClean="0"/>
              <a:t> experts in the kind of data they need and can collaborate with linguists</a:t>
            </a:r>
          </a:p>
          <a:p>
            <a:r>
              <a:rPr lang="en-US" dirty="0" smtClean="0"/>
              <a:t>Language technologists need to know about the standards and practices core to linguistics</a:t>
            </a:r>
          </a:p>
          <a:p>
            <a:pPr lvl="1"/>
            <a:r>
              <a:rPr lang="en-US" dirty="0" smtClean="0"/>
              <a:t>We don’t arbitrarily define new technological or mathematical standards and practices, but too often that’s exactly what happens for language</a:t>
            </a:r>
          </a:p>
          <a:p>
            <a:r>
              <a:rPr lang="en-US" dirty="0" smtClean="0"/>
              <a:t>Developing models for documenting the sounds, words, and relationships between words in endangered languages </a:t>
            </a:r>
            <a:r>
              <a:rPr lang="en-US" i="1" dirty="0" smtClean="0"/>
              <a:t>will help</a:t>
            </a:r>
            <a:r>
              <a:rPr lang="en-US" dirty="0" smtClean="0"/>
              <a:t> in creating systems in low-resource and rapid deployment situations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Stone Age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Inscriptions on stones, bones, clay tablets </a:t>
            </a:r>
          </a:p>
          <a:p>
            <a:pPr lvl="1"/>
            <a:r>
              <a:rPr lang="en-US" dirty="0" smtClean="0"/>
              <a:t>Not produced to provide a linguistic record</a:t>
            </a:r>
          </a:p>
          <a:p>
            <a:pPr lvl="1"/>
            <a:r>
              <a:rPr lang="en-US" dirty="0" smtClean="0"/>
              <a:t>Yet have been successfully used to explore long-extinct languages</a:t>
            </a:r>
          </a:p>
          <a:p>
            <a:endParaRPr lang="en-US" dirty="0"/>
          </a:p>
          <a:p>
            <a:r>
              <a:rPr lang="en-US" dirty="0" smtClean="0"/>
              <a:t>Hittite reconstruction</a:t>
            </a:r>
          </a:p>
          <a:p>
            <a:pPr lvl="1"/>
            <a:r>
              <a:rPr lang="en-US" dirty="0" smtClean="0"/>
              <a:t>We know something about government, law, trade, religion</a:t>
            </a:r>
          </a:p>
          <a:p>
            <a:pPr lvl="1"/>
            <a:r>
              <a:rPr lang="en-US" dirty="0" smtClean="0"/>
              <a:t>What was adolescent conversation like???</a:t>
            </a:r>
          </a:p>
          <a:p>
            <a:pPr lvl="1"/>
            <a:r>
              <a:rPr lang="en-US" dirty="0" smtClean="0"/>
              <a:t>Is it possible to have the verb in first position in subordinate clauses???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04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Modern-day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217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 information needed for further descriptive analysis should be contained in the corpus</a:t>
            </a:r>
          </a:p>
          <a:p>
            <a:r>
              <a:rPr lang="en-US" dirty="0" smtClean="0"/>
              <a:t>The corpus should conform strictly to established and interoperable standards, practices, and formats </a:t>
            </a:r>
          </a:p>
          <a:p>
            <a:r>
              <a:rPr lang="en-US" dirty="0" smtClean="0"/>
              <a:t>The corpus should be large enough that important evidence for grammatical structure can be extracted</a:t>
            </a:r>
          </a:p>
          <a:p>
            <a:pPr lvl="1"/>
            <a:r>
              <a:rPr lang="en-US" dirty="0" smtClean="0"/>
              <a:t>Elicited data?</a:t>
            </a:r>
          </a:p>
          <a:p>
            <a:pPr lvl="1"/>
            <a:r>
              <a:rPr lang="en-US" dirty="0" smtClean="0"/>
              <a:t>Negative examples?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83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LD look like?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633925"/>
              </p:ext>
            </p:extLst>
          </p:nvPr>
        </p:nvGraphicFramePr>
        <p:xfrm>
          <a:off x="457200" y="1226636"/>
          <a:ext cx="8229600" cy="4765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291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Primary data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Apparatus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0809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Recordings/records of observable</a:t>
                      </a:r>
                      <a:r>
                        <a:rPr lang="en-US" baseline="0" dirty="0" smtClean="0"/>
                        <a:t> linguistic behavior and metalinguistic knowledge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baseline="0" dirty="0" smtClean="0"/>
                        <a:t>(possible basic formats: session and lexical database)</a:t>
                      </a:r>
                    </a:p>
                    <a:p>
                      <a:endParaRPr lang="en-US" baseline="0" dirty="0" smtClean="0"/>
                    </a:p>
                    <a:p>
                      <a:r>
                        <a:rPr lang="en-US" dirty="0" smtClean="0"/>
                        <a:t>Interoperable</a:t>
                      </a:r>
                      <a:r>
                        <a:rPr lang="en-US" baseline="0" dirty="0" smtClean="0"/>
                        <a:t> formats are crucial (plain text, xml)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 session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Overall</a:t>
                      </a:r>
                      <a:endParaRPr lang="en-US" dirty="0"/>
                    </a:p>
                  </a:txBody>
                  <a:tcPr/>
                </a:tc>
              </a:tr>
              <a:tr h="159381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Metadata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Time and location of recording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Participants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Recording team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Recording equipment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Content descriptors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Annotations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Transcription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Translation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Further linguistic and ethnographic glossing and commentary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Metadata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Location of documented community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Project team(s)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dirty="0" smtClean="0"/>
                        <a:t>Participants</a:t>
                      </a:r>
                      <a:r>
                        <a:rPr lang="en-US" sz="1600" baseline="0" dirty="0" smtClean="0"/>
                        <a:t> 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Acknowledgments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endParaRPr lang="en-US" baseline="0" dirty="0" smtClean="0"/>
                    </a:p>
                    <a:p>
                      <a:pPr marL="0" indent="0">
                        <a:buFont typeface="Arial"/>
                        <a:buNone/>
                      </a:pPr>
                      <a:r>
                        <a:rPr lang="en-US" baseline="0" dirty="0" smtClean="0"/>
                        <a:t>General access resources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Introduction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Orthographic conventions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Ethnographic sketch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Sketch grammar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Glossing conventions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Indices</a:t>
                      </a:r>
                    </a:p>
                    <a:p>
                      <a:pPr marL="285750" indent="-285750">
                        <a:buFont typeface="Arial"/>
                        <a:buChar char="•"/>
                      </a:pPr>
                      <a:r>
                        <a:rPr lang="en-US" sz="1600" baseline="0" dirty="0" smtClean="0"/>
                        <a:t>Links to other resources</a:t>
                      </a:r>
                      <a:r>
                        <a:rPr lang="en-US" baseline="0" dirty="0" smtClean="0"/>
                        <a:t>...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48627" y="6263413"/>
            <a:ext cx="18827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From </a:t>
            </a:r>
            <a:r>
              <a:rPr lang="en-US" sz="1200" i="1" dirty="0" err="1"/>
              <a:t>H</a:t>
            </a:r>
            <a:r>
              <a:rPr lang="en-US" sz="1200" i="1" dirty="0" err="1" smtClean="0"/>
              <a:t>immelmann</a:t>
            </a:r>
            <a:r>
              <a:rPr lang="en-US" sz="1200" i="1" dirty="0" smtClean="0"/>
              <a:t> 2006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951431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242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Do no harm</a:t>
            </a:r>
          </a:p>
          <a:p>
            <a:pPr lvl="1"/>
            <a:r>
              <a:rPr lang="en-US" dirty="0" smtClean="0"/>
              <a:t>Respect cultural norms of privacy, status, compensation</a:t>
            </a:r>
          </a:p>
          <a:p>
            <a:r>
              <a:rPr lang="en-US" dirty="0" smtClean="0"/>
              <a:t>Reciprocity and equity</a:t>
            </a:r>
          </a:p>
          <a:p>
            <a:pPr lvl="1"/>
            <a:r>
              <a:rPr lang="en-US" dirty="0" smtClean="0"/>
              <a:t>Plan research collaboratively – the researcher’s viewpoint is not the only one</a:t>
            </a:r>
          </a:p>
          <a:p>
            <a:pPr lvl="1"/>
            <a:r>
              <a:rPr lang="en-US" dirty="0" smtClean="0"/>
              <a:t>The indigenous knowledge system is rich</a:t>
            </a:r>
          </a:p>
          <a:p>
            <a:r>
              <a:rPr lang="en-US" dirty="0" smtClean="0"/>
              <a:t>Give back</a:t>
            </a:r>
          </a:p>
          <a:p>
            <a:pPr lvl="1"/>
            <a:r>
              <a:rPr lang="en-US" dirty="0" smtClean="0"/>
              <a:t>What would actually be useful to the community?</a:t>
            </a:r>
          </a:p>
          <a:p>
            <a:r>
              <a:rPr lang="en-US" dirty="0" smtClean="0"/>
              <a:t>Obtain informed consent </a:t>
            </a:r>
          </a:p>
          <a:p>
            <a:pPr lvl="1"/>
            <a:r>
              <a:rPr lang="en-US" dirty="0" smtClean="0"/>
              <a:t>Explore oral/communal consent</a:t>
            </a:r>
          </a:p>
          <a:p>
            <a:r>
              <a:rPr lang="en-US" dirty="0" smtClean="0"/>
              <a:t>Archive and disseminate</a:t>
            </a:r>
          </a:p>
          <a:p>
            <a:pPr lvl="1"/>
            <a:r>
              <a:rPr lang="en-US" dirty="0" smtClean="0"/>
              <a:t>Shared data is more useful than no data</a:t>
            </a:r>
          </a:p>
          <a:p>
            <a:pPr lvl="1"/>
            <a:r>
              <a:rPr lang="en-US" dirty="0" smtClean="0"/>
              <a:t>Language is too precious to </a:t>
            </a:r>
            <a:r>
              <a:rPr lang="en-US" smtClean="0"/>
              <a:t>be proprietary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79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Formal representations:                    words and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909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Meaning</a:t>
            </a:r>
          </a:p>
          <a:p>
            <a:r>
              <a:rPr lang="en-US" dirty="0" smtClean="0"/>
              <a:t>Number</a:t>
            </a:r>
          </a:p>
          <a:p>
            <a:r>
              <a:rPr lang="en-US" dirty="0" smtClean="0"/>
              <a:t>Gender</a:t>
            </a:r>
          </a:p>
          <a:p>
            <a:r>
              <a:rPr lang="en-US" dirty="0" smtClean="0"/>
              <a:t>Person</a:t>
            </a:r>
          </a:p>
          <a:p>
            <a:r>
              <a:rPr lang="en-US" dirty="0" smtClean="0"/>
              <a:t>Possessives</a:t>
            </a:r>
          </a:p>
          <a:p>
            <a:r>
              <a:rPr lang="en-US" dirty="0" smtClean="0"/>
              <a:t>Distance</a:t>
            </a:r>
          </a:p>
          <a:p>
            <a:r>
              <a:rPr lang="en-US" dirty="0" smtClean="0"/>
              <a:t>Direction</a:t>
            </a:r>
          </a:p>
          <a:p>
            <a:r>
              <a:rPr lang="en-US" dirty="0" smtClean="0"/>
              <a:t>Voice</a:t>
            </a:r>
          </a:p>
          <a:p>
            <a:r>
              <a:rPr lang="en-US" dirty="0" smtClean="0"/>
              <a:t>Register</a:t>
            </a:r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3058</TotalTime>
  <Words>998</Words>
  <Application>Microsoft Macintosh PowerPoint</Application>
  <PresentationFormat>On-screen Show (4:3)</PresentationFormat>
  <Paragraphs>195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Language Documentation and formal representations of language</vt:lpstr>
      <vt:lpstr>What is language documentation?</vt:lpstr>
      <vt:lpstr>Why LD for endangered languages</vt:lpstr>
      <vt:lpstr>Why LD for language technologies</vt:lpstr>
      <vt:lpstr>Stone Age resources</vt:lpstr>
      <vt:lpstr>Modern-day resources</vt:lpstr>
      <vt:lpstr>What does LD look like?</vt:lpstr>
      <vt:lpstr>Ethical considerations</vt:lpstr>
      <vt:lpstr>Formal representations:                    words and grammar</vt:lpstr>
      <vt:lpstr>IPA </vt:lpstr>
      <vt:lpstr>Formal representations: sounds</vt:lpstr>
      <vt:lpstr>Orthography ≠ phonetics</vt:lpstr>
      <vt:lpstr>PowerPoint Presentation</vt:lpstr>
      <vt:lpstr>PowerPoint Presentation</vt:lpstr>
      <vt:lpstr>PowerPoint Presentation</vt:lpstr>
      <vt:lpstr>PowerPoint Presentation</vt:lpstr>
      <vt:lpstr>Exercises</vt:lpstr>
      <vt:lpstr>Swadesh List</vt:lpstr>
      <vt:lpstr>Discussion</vt:lpstr>
      <vt:lpstr>ASCII alternatives to the IPA symbols </vt:lpstr>
    </vt:vector>
  </TitlesOfParts>
  <Company>Carnegie Mellon Uinversity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Documentation and formal representations of language</dc:title>
  <dc:creator>Laura Tomokiyo</dc:creator>
  <cp:lastModifiedBy>Laura Tomokiyo</cp:lastModifiedBy>
  <cp:revision>23</cp:revision>
  <dcterms:created xsi:type="dcterms:W3CDTF">2012-09-25T06:10:49Z</dcterms:created>
  <dcterms:modified xsi:type="dcterms:W3CDTF">2014-09-11T12:37:43Z</dcterms:modified>
</cp:coreProperties>
</file>