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738" r:id="rId4"/>
    <p:sldMasterId id="2147483750" r:id="rId5"/>
  </p:sldMasterIdLst>
  <p:notesMasterIdLst>
    <p:notesMasterId r:id="rId44"/>
  </p:notesMasterIdLst>
  <p:handoutMasterIdLst>
    <p:handoutMasterId r:id="rId45"/>
  </p:handoutMasterIdLst>
  <p:sldIdLst>
    <p:sldId id="416" r:id="rId6"/>
    <p:sldId id="435" r:id="rId7"/>
    <p:sldId id="441" r:id="rId8"/>
    <p:sldId id="428" r:id="rId9"/>
    <p:sldId id="417" r:id="rId10"/>
    <p:sldId id="419" r:id="rId11"/>
    <p:sldId id="446" r:id="rId12"/>
    <p:sldId id="421" r:id="rId13"/>
    <p:sldId id="447" r:id="rId14"/>
    <p:sldId id="418" r:id="rId15"/>
    <p:sldId id="448" r:id="rId16"/>
    <p:sldId id="422" r:id="rId17"/>
    <p:sldId id="423" r:id="rId18"/>
    <p:sldId id="459" r:id="rId19"/>
    <p:sldId id="434" r:id="rId20"/>
    <p:sldId id="460" r:id="rId21"/>
    <p:sldId id="468" r:id="rId22"/>
    <p:sldId id="427" r:id="rId23"/>
    <p:sldId id="461" r:id="rId24"/>
    <p:sldId id="426" r:id="rId25"/>
    <p:sldId id="462" r:id="rId26"/>
    <p:sldId id="438" r:id="rId27"/>
    <p:sldId id="463" r:id="rId28"/>
    <p:sldId id="464" r:id="rId29"/>
    <p:sldId id="439" r:id="rId30"/>
    <p:sldId id="465" r:id="rId31"/>
    <p:sldId id="466" r:id="rId32"/>
    <p:sldId id="467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E77"/>
    <a:srgbClr val="C55D64"/>
    <a:srgbClr val="FF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424" autoAdjust="0"/>
  </p:normalViewPr>
  <p:slideViewPr>
    <p:cSldViewPr snapToGrid="0" snapToObjects="1">
      <p:cViewPr varScale="1">
        <p:scale>
          <a:sx n="49" d="100"/>
          <a:sy n="49" d="100"/>
        </p:scale>
        <p:origin x="-16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FE80-612E-D248-B584-DA8E060B9D6E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8669-6234-4F44-A6CB-41A2A29A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FA95-F25F-6A4E-9805-3808DEC8B84A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A8895-A308-DC44-9938-C42D876EE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4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0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38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02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0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22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100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71600"/>
            <a:ext cx="421163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3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32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1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1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993"/>
            <a:ext cx="40386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6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492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04519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5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D584A2-0344-4A64-85F9-86CD4928F9D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508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09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>
            <a:grpSpLocks/>
          </p:cNvGrpSpPr>
          <p:nvPr userDrawn="1"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42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43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Picture 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04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F549-F879-4053-8685-4286A6313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27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17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C620-C6B9-49BD-AA1C-2FA7D4C50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42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795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5796-D054-4DD8-B5EF-73FA0ED30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544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2114550" cy="5859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191250" cy="5859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6E2E-D738-4E1C-9FCE-771120A47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118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574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1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28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1438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2670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23D27-44AE-1D4A-8491-6DE6BEA99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0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B205A-3110-804D-BCA5-F8244F042B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939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32D5A-8082-774C-9D29-4812EBF5DF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8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76400"/>
            <a:ext cx="4013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AF86C-91F6-5344-B023-7256C9BAD8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13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ABEDB-4CFC-6847-9D03-9579480D8E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F3CFA-B6A8-2742-B240-918F23D61C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39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49201-F89E-7B4D-A97E-1E7192B930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40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741F-EAD6-4748-BD6A-614FB90B4A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82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9901C-3A04-634F-B3E1-56190CCC44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37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0EE36-526D-6644-8989-4EB02D9E8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3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801EF-A2CD-0F4D-ABD3-8A65E309ED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69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8443C-72BE-CF4B-ACE7-DD445CD666F8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5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5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1FB-6672-D449-BF26-4C1DC7D36F2F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07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add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603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2918-CC78-8D41-ABA1-1E8F61DC43D1}" type="datetime1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433753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168878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599B-CF4E-4745-A1C4-0A1EAD1AE797}" type="datetime1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85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3415-B2F7-814D-AB88-C1D4F5212AB3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B1A2-967F-EF46-A281-A64C8735F71A}" type="datetime1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34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7EFC-DC2A-4140-AA88-6404FE9C25AF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2875"/>
            <a:ext cx="2667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882274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37D0-81EC-E749-AA69-D8326DE4460C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66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00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 baseline="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1" y="6445251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445251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1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5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932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73731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88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06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760"/>
            <a:ext cx="82296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2685" y="6356350"/>
            <a:ext cx="8694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  <p:sldLayoutId id="2147483685" r:id="rId14"/>
    <p:sldLayoutId id="2147483686" r:id="rId15"/>
    <p:sldLayoutId id="2147483689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alt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ea typeface="宋体" pitchFamily="2" charset="-122"/>
              </a:defRPr>
            </a:lvl1pPr>
          </a:lstStyle>
          <a:p>
            <a:r>
              <a:rPr lang="en-US" altLang="zh-CN" smtClean="0"/>
              <a:t>© Eric Xing @ CMU, 2005-2015</a:t>
            </a:r>
            <a:endParaRPr lang="en-US" altLang="en-US" dirty="0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3C8A92B3-C588-4B17-81E3-2FFE229700D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498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8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9896" name="Rectangle 40"/>
          <p:cNvSpPr>
            <a:spLocks noChangeArrowheads="1"/>
          </p:cNvSpPr>
          <p:nvPr userDrawn="1"/>
        </p:nvSpPr>
        <p:spPr bwMode="auto">
          <a:xfrm>
            <a:off x="76200" y="1371600"/>
            <a:ext cx="8991600" cy="76200"/>
          </a:xfrm>
          <a:prstGeom prst="rect">
            <a:avLst/>
          </a:prstGeom>
          <a:gradFill rotWithShape="1">
            <a:gsLst>
              <a:gs pos="0">
                <a:srgbClr val="333399">
                  <a:alpha val="94000"/>
                </a:srgbClr>
              </a:gs>
              <a:gs pos="100000">
                <a:srgbClr val="333399">
                  <a:gamma/>
                  <a:shade val="25490"/>
                  <a:invGamma/>
                  <a:alpha val="3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00">
          <a:solidFill>
            <a:srgbClr val="333399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600">
          <a:solidFill>
            <a:srgbClr val="3366FF"/>
          </a:solidFill>
          <a:latin typeface="+mn-lt"/>
        </a:defRPr>
      </a:lvl2pPr>
      <a:lvl3pPr marL="987425" indent="-293688" algn="l" rtl="0" fontAlgn="base">
        <a:spcBef>
          <a:spcPct val="3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400">
          <a:solidFill>
            <a:srgbClr val="669900"/>
          </a:solidFill>
          <a:latin typeface="+mn-lt"/>
        </a:defRPr>
      </a:lvl3pPr>
      <a:lvl4pPr marL="1281113" indent="-292100" algn="l" rtl="0" fontAlgn="base"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200">
          <a:solidFill>
            <a:srgbClr val="333399"/>
          </a:solidFill>
          <a:latin typeface="+mn-lt"/>
        </a:defRPr>
      </a:lvl4pPr>
      <a:lvl5pPr marL="15986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5pPr>
      <a:lvl6pPr marL="20558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6pPr>
      <a:lvl7pPr marL="25130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7pPr>
      <a:lvl8pPr marL="29702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8pPr>
      <a:lvl9pPr marL="3427413" indent="-315913" algn="l" rtl="0" fontAlgn="base">
        <a:spcBef>
          <a:spcPct val="3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539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78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600.465 - Intro to NLP - J. Eisner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2FDB50E5-E1D8-5A4D-8102-F1430BFB9E4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7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39825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124200" cy="141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24200" y="0"/>
            <a:ext cx="6019800" cy="1417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142836"/>
            <a:ext cx="5562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9493-8D72-7745-A3DC-04B5A9850C8F}" type="datetime1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6997-4F5F-5A42-B306-795126905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457177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89" y="2136803"/>
            <a:ext cx="7444275" cy="20892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Final Review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439922" y="4802334"/>
            <a:ext cx="3481897" cy="108191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Matt Gormley</a:t>
            </a:r>
          </a:p>
          <a:p>
            <a:pPr algn="r"/>
            <a:r>
              <a:rPr lang="en-US" dirty="0">
                <a:solidFill>
                  <a:srgbClr val="000000"/>
                </a:solidFill>
              </a:rPr>
              <a:t>Lecture </a:t>
            </a:r>
            <a:r>
              <a:rPr lang="en-US" dirty="0" smtClean="0">
                <a:solidFill>
                  <a:srgbClr val="000000"/>
                </a:solidFill>
              </a:rPr>
              <a:t>27</a:t>
            </a:r>
            <a:endParaRPr lang="en-US" dirty="0">
              <a:solidFill>
                <a:srgbClr val="000000"/>
              </a:solidFill>
            </a:endParaRP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December 5, 2016</a:t>
            </a:r>
          </a:p>
          <a:p>
            <a:pPr algn="r"/>
            <a:endParaRPr lang="en-US" dirty="0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9600" y="152400"/>
            <a:ext cx="2438400" cy="420688"/>
            <a:chOff x="0" y="6"/>
            <a:chExt cx="1248" cy="265"/>
          </a:xfrm>
        </p:grpSpPr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0" y="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A50021"/>
                  </a:solidFill>
                  <a:latin typeface="Helvetica Neue Bold Condensed" pitchFamily="-12" charset="0"/>
                  <a:ea typeface="ＭＳ Ｐゴシック" pitchFamily="34" charset="-128"/>
                </a:rPr>
                <a:t>School of Computer Science</a:t>
              </a:r>
            </a:p>
          </p:txBody>
        </p:sp>
        <p:pic>
          <p:nvPicPr>
            <p:cNvPr id="9" name="Picture 43" descr="wordmarkre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168"/>
              <a:ext cx="639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52400"/>
            <a:ext cx="430213" cy="449263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7940631" y="512249"/>
            <a:ext cx="42692" cy="5848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33645" y="2027652"/>
            <a:ext cx="8356875" cy="32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Subtitle 5"/>
          <p:cNvSpPr txBox="1">
            <a:spLocks/>
          </p:cNvSpPr>
          <p:nvPr/>
        </p:nvSpPr>
        <p:spPr>
          <a:xfrm>
            <a:off x="227109" y="4912047"/>
            <a:ext cx="3481897" cy="108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 smtClean="0"/>
              <a:t>Readings</a:t>
            </a:r>
            <a:r>
              <a:rPr lang="en-US" sz="1500" b="1" dirty="0"/>
              <a:t>: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 smtClean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5663" y="1291294"/>
            <a:ext cx="7340526" cy="704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/>
              <a:t>10-601 Introduction to Machine Learning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7750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covered </a:t>
            </a:r>
            <a:r>
              <a:rPr lang="en-US" b="1" dirty="0" smtClean="0"/>
              <a:t>before </a:t>
            </a:r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Foundations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Probability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MLE, MAP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Optimization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Classifiers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Decision Trees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Naïve Bayes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Logistic Regression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Perceptron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SVM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Linear Regression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Important Concepts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Kernels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Regularization and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Overfitting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Sample Complexity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Experimental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covered </a:t>
            </a:r>
            <a:r>
              <a:rPr lang="en-US" b="1" dirty="0" smtClean="0"/>
              <a:t>after </a:t>
            </a:r>
            <a:r>
              <a:rPr lang="en-US" dirty="0" smtClean="0"/>
              <a:t>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Supervised Learning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Boosting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Unsupervised Learning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K-means / Lloyd’s method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Hierarchical clustering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PCA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EM / GMMs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Basic architectures</a:t>
            </a:r>
          </a:p>
          <a:p>
            <a:pPr lvl="1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Backpropagation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Why Deep Nets are hard to train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CNNs / RNNs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Graphical Models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Bayesian Networks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Factor Graphs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HMMs / CRFs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Learning and Inference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Other Learning Paradigms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Active Learning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Semi-Supervised Learning</a:t>
            </a:r>
          </a:p>
          <a:p>
            <a:pPr lvl="1"/>
            <a:r>
              <a:rPr lang="en-US" strike="sngStrike" dirty="0" smtClean="0">
                <a:solidFill>
                  <a:schemeClr val="accent5">
                    <a:lumMod val="75000"/>
                  </a:schemeClr>
                </a:solidFill>
              </a:rPr>
              <a:t>Reinforcement Learning</a:t>
            </a:r>
          </a:p>
          <a:p>
            <a:pPr lvl="1"/>
            <a:r>
              <a:rPr lang="en-US" strike="sngStrike" dirty="0" smtClean="0">
                <a:solidFill>
                  <a:schemeClr val="accent5">
                    <a:lumMod val="75000"/>
                  </a:schemeClr>
                </a:solidFill>
              </a:rPr>
              <a:t>Collaborative Filtering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8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7097"/>
            <a:ext cx="9144000" cy="5860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7096"/>
            <a:ext cx="3385342" cy="510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2" y="1595175"/>
            <a:ext cx="8199675" cy="527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63" y="3289299"/>
            <a:ext cx="8199674" cy="374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63" y="4935496"/>
            <a:ext cx="8131626" cy="6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1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7097"/>
            <a:ext cx="9144000" cy="58609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7096"/>
            <a:ext cx="3385342" cy="510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05" y="2306310"/>
            <a:ext cx="7384770" cy="358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04" y="4080647"/>
            <a:ext cx="8112257" cy="6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7097"/>
            <a:ext cx="9144000" cy="5860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Samples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26321"/>
            <a:ext cx="8466485" cy="1393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2267"/>
            <a:ext cx="3066052" cy="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7097"/>
            <a:ext cx="3711661" cy="5860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Samples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325343"/>
            <a:ext cx="5465233" cy="53207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782" y="2418932"/>
            <a:ext cx="3002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Times New Roman"/>
                <a:cs typeface="Times New Roman"/>
              </a:rPr>
              <a:t>Circle the image which depicts the cluster center positions after 1 iteration of Lloyd’s algorithm.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7843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7097"/>
            <a:ext cx="3711661" cy="58609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Samples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661" y="1111250"/>
            <a:ext cx="5270500" cy="524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14775"/>
            <a:ext cx="2882900" cy="2806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7782" y="2418932"/>
            <a:ext cx="3002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Times New Roman"/>
                <a:cs typeface="Times New Roman"/>
              </a:rPr>
              <a:t>Circle the image which depicts the cluster center positions after 1 iteration of Lloyd’s algorithm.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7843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805290"/>
            <a:ext cx="9144000" cy="2063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97097"/>
            <a:ext cx="9144000" cy="3808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1" y="1139185"/>
            <a:ext cx="2641659" cy="385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1568532"/>
            <a:ext cx="8915606" cy="3063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0" y="4854575"/>
            <a:ext cx="2984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3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81837" y="997097"/>
            <a:ext cx="3862164" cy="58716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97097"/>
            <a:ext cx="5281837" cy="58716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1" y="1139185"/>
            <a:ext cx="2641659" cy="385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26" y="1524427"/>
            <a:ext cx="3710975" cy="3284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531" y="1908120"/>
            <a:ext cx="4799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Times New Roman"/>
                <a:cs typeface="Times New Roman"/>
              </a:rPr>
              <a:t>(a) On </a:t>
            </a:r>
            <a:r>
              <a:rPr lang="en-US" sz="2400" baseline="30000" dirty="0">
                <a:latin typeface="Times New Roman"/>
                <a:cs typeface="Times New Roman"/>
              </a:rPr>
              <a:t>Figure 5a draw the smallest and largest rectangles that correctly classify the labeled examples. In 1–2 sentences, describe the version space in terms of these two rectangles.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531" y="3977643"/>
            <a:ext cx="4799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Times New Roman"/>
                <a:cs typeface="Times New Roman"/>
              </a:rPr>
              <a:t>(b) </a:t>
            </a:r>
            <a:r>
              <a:rPr lang="en-US" sz="2400" baseline="30000" dirty="0" smtClean="0">
                <a:latin typeface="Times New Roman"/>
                <a:cs typeface="Times New Roman"/>
              </a:rPr>
              <a:t>On </a:t>
            </a:r>
            <a:r>
              <a:rPr lang="en-US" sz="2400" baseline="30000" dirty="0">
                <a:latin typeface="Times New Roman"/>
                <a:cs typeface="Times New Roman"/>
              </a:rPr>
              <a:t>Figure 5a, mark each point in the region of disagreement with the letter ‘d’. For all other points, mark them with their correct label.</a:t>
            </a:r>
          </a:p>
        </p:txBody>
      </p:sp>
    </p:spTree>
    <p:extLst>
      <p:ext uri="{BB962C8B-B14F-4D97-AF65-F5344CB8AC3E}">
        <p14:creationId xmlns:p14="http://schemas.microsoft.com/office/powerpoint/2010/main" val="28126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Reminders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Final </a:t>
            </a:r>
            <a:r>
              <a:rPr lang="es-ES_tradnl" dirty="0" err="1" smtClean="0">
                <a:solidFill>
                  <a:schemeClr val="bg1"/>
                </a:solidFill>
              </a:rPr>
              <a:t>Exam</a:t>
            </a:r>
            <a:endParaRPr lang="es-ES_tradnl" dirty="0">
              <a:solidFill>
                <a:schemeClr val="bg1"/>
              </a:solidFill>
            </a:endParaRPr>
          </a:p>
          <a:p>
            <a:pPr lvl="1"/>
            <a:r>
              <a:rPr lang="es-ES_tradnl" dirty="0" err="1" smtClean="0">
                <a:solidFill>
                  <a:schemeClr val="bg1"/>
                </a:solidFill>
              </a:rPr>
              <a:t>Wed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Dec</a:t>
            </a:r>
            <a:r>
              <a:rPr lang="es-ES_tradnl" dirty="0">
                <a:solidFill>
                  <a:schemeClr val="bg1"/>
                </a:solidFill>
              </a:rPr>
              <a:t>. </a:t>
            </a:r>
            <a:r>
              <a:rPr lang="es-ES_tradnl" dirty="0" smtClean="0">
                <a:solidFill>
                  <a:schemeClr val="bg1"/>
                </a:solidFill>
              </a:rPr>
              <a:t>7th, </a:t>
            </a:r>
            <a:r>
              <a:rPr lang="es-ES_tradnl" dirty="0">
                <a:solidFill>
                  <a:schemeClr val="bg1"/>
                </a:solidFill>
              </a:rPr>
              <a:t>in-</a:t>
            </a:r>
            <a:r>
              <a:rPr lang="es-ES_tradnl" dirty="0" err="1">
                <a:solidFill>
                  <a:schemeClr val="bg1"/>
                </a:solidFill>
              </a:rPr>
              <a:t>class</a:t>
            </a:r>
            <a:r>
              <a:rPr lang="es-ES_tradnl" dirty="0">
                <a:solidFill>
                  <a:schemeClr val="bg1"/>
                </a:solidFill>
              </a:rPr>
              <a:t> 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Final </a:t>
            </a:r>
            <a:r>
              <a:rPr lang="es-ES_tradnl" dirty="0" err="1" smtClean="0">
                <a:solidFill>
                  <a:schemeClr val="bg1"/>
                </a:solidFill>
              </a:rPr>
              <a:t>Exam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Review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Session</a:t>
            </a:r>
            <a:endParaRPr lang="es-ES_tradnl" dirty="0">
              <a:solidFill>
                <a:schemeClr val="bg1"/>
              </a:solidFill>
            </a:endParaRPr>
          </a:p>
          <a:p>
            <a:pPr lvl="1"/>
            <a:r>
              <a:rPr lang="es-ES_tradnl" dirty="0" err="1" smtClean="0">
                <a:solidFill>
                  <a:schemeClr val="bg1"/>
                </a:solidFill>
              </a:rPr>
              <a:t>Tue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 smtClean="0">
                <a:solidFill>
                  <a:schemeClr val="bg1"/>
                </a:solidFill>
              </a:rPr>
              <a:t>Dec</a:t>
            </a:r>
            <a:r>
              <a:rPr lang="es-ES_tradnl" dirty="0" smtClean="0">
                <a:solidFill>
                  <a:schemeClr val="bg1"/>
                </a:solidFill>
              </a:rPr>
              <a:t>. </a:t>
            </a:r>
            <a:r>
              <a:rPr lang="es-ES_tradnl" dirty="0">
                <a:solidFill>
                  <a:schemeClr val="bg1"/>
                </a:solidFill>
              </a:rPr>
              <a:t>6th at 5</a:t>
            </a:r>
            <a:r>
              <a:rPr lang="es-ES_tradnl" dirty="0" smtClean="0">
                <a:solidFill>
                  <a:schemeClr val="bg1"/>
                </a:solidFill>
              </a:rPr>
              <a:t>:30pm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7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85038" y="3867320"/>
            <a:ext cx="4258962" cy="2999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867320"/>
            <a:ext cx="3954162" cy="2990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141345"/>
            <a:ext cx="9144000" cy="28069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7054"/>
            <a:ext cx="8628386" cy="2590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68003"/>
            <a:ext cx="3186861" cy="2927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79" y="3948258"/>
            <a:ext cx="3204181" cy="29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91926"/>
            <a:ext cx="9144000" cy="320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755"/>
            <a:ext cx="8982161" cy="191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49771" b="83007"/>
          <a:stretch/>
        </p:blipFill>
        <p:spPr>
          <a:xfrm>
            <a:off x="0" y="1924603"/>
            <a:ext cx="4333975" cy="4401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3545076"/>
            <a:ext cx="9144000" cy="553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24023" y="3311801"/>
            <a:ext cx="4037082" cy="553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5542" y="3653846"/>
            <a:ext cx="764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A: a point with large feature values in Z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 and small feature values in Z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5542" y="4098205"/>
            <a:ext cx="7641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: a point with large feature values in Z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and small feature values in Z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637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86860"/>
            <a:ext cx="9144000" cy="4371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8" y="2486860"/>
            <a:ext cx="8267892" cy="4371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97097"/>
            <a:ext cx="9144000" cy="1239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31" y="1319270"/>
            <a:ext cx="6412075" cy="6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86860"/>
            <a:ext cx="9144000" cy="4371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8" y="2486860"/>
            <a:ext cx="8267892" cy="4371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97097"/>
            <a:ext cx="9144000" cy="1239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8" y="1286360"/>
            <a:ext cx="8493031" cy="7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86860"/>
            <a:ext cx="9144000" cy="4371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08" y="2486860"/>
            <a:ext cx="8267892" cy="43711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97097"/>
            <a:ext cx="9144000" cy="1239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7" y="1125896"/>
            <a:ext cx="8690231" cy="7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76951"/>
            <a:ext cx="9144000" cy="2207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3" y="2927349"/>
            <a:ext cx="8809338" cy="718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" y="2005811"/>
            <a:ext cx="2686673" cy="5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79" y="2057399"/>
            <a:ext cx="2836005" cy="3439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9" y="2057399"/>
            <a:ext cx="3924244" cy="3570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980" y="1515234"/>
            <a:ext cx="824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Can the neural network in Figure (b) correctly classify the dataset given in Figure (a)?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980" y="1042682"/>
            <a:ext cx="8248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Neural Networks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65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79" y="2057399"/>
            <a:ext cx="2836005" cy="3439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9" y="2057399"/>
            <a:ext cx="3924244" cy="3570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980" y="1515234"/>
            <a:ext cx="824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Can the neural network in Figure (b) correctly classify the dataset given in Figure (a)?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980" y="1042682"/>
            <a:ext cx="8248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Neural Networks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4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679" y="2057399"/>
            <a:ext cx="2836005" cy="3439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980" y="3015985"/>
            <a:ext cx="4611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Apply the </a:t>
            </a:r>
            <a:r>
              <a:rPr lang="en-US" dirty="0" err="1" smtClean="0">
                <a:latin typeface="Times New Roman"/>
                <a:cs typeface="Times New Roman"/>
              </a:rPr>
              <a:t>backpropagation</a:t>
            </a:r>
            <a:r>
              <a:rPr lang="en-US" dirty="0" smtClean="0">
                <a:latin typeface="Times New Roman"/>
                <a:cs typeface="Times New Roman"/>
              </a:rPr>
              <a:t> algorithm to obtain the partial derivative of the mean-squared error of y with the true value y</a:t>
            </a:r>
            <a:r>
              <a:rPr lang="en-US" baseline="30000" dirty="0" smtClean="0">
                <a:latin typeface="Times New Roman"/>
                <a:cs typeface="Times New Roman"/>
              </a:rPr>
              <a:t>*</a:t>
            </a:r>
            <a:r>
              <a:rPr lang="en-US" dirty="0" smtClean="0">
                <a:latin typeface="Times New Roman"/>
                <a:cs typeface="Times New Roman"/>
              </a:rPr>
              <a:t> with respect to the weight w</a:t>
            </a:r>
            <a:r>
              <a:rPr lang="en-US" baseline="-25000" dirty="0" smtClean="0">
                <a:latin typeface="Times New Roman"/>
                <a:cs typeface="Times New Roman"/>
              </a:rPr>
              <a:t>22</a:t>
            </a:r>
            <a:r>
              <a:rPr lang="en-US" dirty="0" smtClean="0">
                <a:latin typeface="Times New Roman"/>
                <a:cs typeface="Times New Roman"/>
              </a:rPr>
              <a:t> assuming a sigmoid nonlinear activation function for the hidden layer.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980" y="1042682"/>
            <a:ext cx="82481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Neural Networks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78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8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Exam Logistics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Sample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Whiteboard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smtClean="0"/>
              <a:t>#1: </a:t>
            </a:r>
            <a:r>
              <a:rPr lang="en-US" dirty="0"/>
              <a:t>Learning Paradigms</a:t>
            </a:r>
          </a:p>
          <a:p>
            <a:r>
              <a:rPr lang="en-US" dirty="0" smtClean="0"/>
              <a:t>Overview #2: Recipe for ML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 in Machine Learning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Slides in this section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28722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2731024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4180745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443495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792166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1577759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660418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5289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</p:spTree>
    <p:extLst>
      <p:ext uri="{BB962C8B-B14F-4D97-AF65-F5344CB8AC3E}">
        <p14:creationId xmlns:p14="http://schemas.microsoft.com/office/powerpoint/2010/main" val="164417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Logistics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Exam Details</a:t>
            </a:r>
          </a:p>
          <a:p>
            <a:pPr lvl="1"/>
            <a:r>
              <a:rPr lang="en-US" dirty="0" smtClean="0"/>
              <a:t>In-class exam on Wed, Dec.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/>
              <a:t>7</a:t>
            </a:r>
            <a:r>
              <a:rPr lang="en-US" dirty="0" smtClean="0"/>
              <a:t> problems</a:t>
            </a:r>
          </a:p>
          <a:p>
            <a:pPr lvl="1"/>
            <a:r>
              <a:rPr lang="en-US" dirty="0" smtClean="0"/>
              <a:t>Format of questions: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ultiple choice</a:t>
            </a:r>
          </a:p>
          <a:p>
            <a:pPr lvl="2"/>
            <a:r>
              <a:rPr lang="en-US" dirty="0" smtClean="0"/>
              <a:t>True / False (with justification)</a:t>
            </a:r>
          </a:p>
          <a:p>
            <a:pPr lvl="2"/>
            <a:r>
              <a:rPr lang="en-US" dirty="0" smtClean="0"/>
              <a:t>Derivations</a:t>
            </a:r>
          </a:p>
          <a:p>
            <a:pPr lvl="2"/>
            <a:r>
              <a:rPr lang="en-US" dirty="0" smtClean="0"/>
              <a:t>Short answers</a:t>
            </a:r>
          </a:p>
          <a:p>
            <a:pPr lvl="2"/>
            <a:r>
              <a:rPr lang="en-US" dirty="0" smtClean="0"/>
              <a:t>Interpreting figures</a:t>
            </a:r>
          </a:p>
          <a:p>
            <a:pPr lvl="1"/>
            <a:r>
              <a:rPr lang="en-US" dirty="0" smtClean="0"/>
              <a:t>No electronic devices</a:t>
            </a:r>
          </a:p>
          <a:p>
            <a:pPr lvl="1"/>
            <a:r>
              <a:rPr lang="en-US" dirty="0" smtClean="0"/>
              <a:t>You are allowed to </a:t>
            </a:r>
            <a:r>
              <a:rPr lang="en-US" b="1" dirty="0" smtClean="0"/>
              <a:t>bring</a:t>
            </a:r>
            <a:r>
              <a:rPr lang="en-US" dirty="0" smtClean="0"/>
              <a:t> one 8½ x 11 sheet of notes (front and back)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Prepare</a:t>
            </a:r>
          </a:p>
          <a:p>
            <a:pPr lvl="1"/>
            <a:r>
              <a:rPr lang="en-US" dirty="0" smtClean="0"/>
              <a:t>Attend the final recitation session: </a:t>
            </a:r>
            <a:br>
              <a:rPr lang="en-US" dirty="0" smtClean="0"/>
            </a:br>
            <a:r>
              <a:rPr lang="en-US" dirty="0" smtClean="0"/>
              <a:t>Tue, Dec. 6</a:t>
            </a:r>
            <a:r>
              <a:rPr lang="en-US" baseline="30000" dirty="0" smtClean="0"/>
              <a:t>th</a:t>
            </a:r>
            <a:r>
              <a:rPr lang="en-US" dirty="0" smtClean="0"/>
              <a:t> at 5:30pm </a:t>
            </a:r>
          </a:p>
          <a:p>
            <a:pPr lvl="1"/>
            <a:r>
              <a:rPr lang="en-US" dirty="0" smtClean="0"/>
              <a:t>Review prior year’s exams and solutions</a:t>
            </a:r>
            <a:br>
              <a:rPr lang="en-US" dirty="0" smtClean="0"/>
            </a:br>
            <a:r>
              <a:rPr lang="en-US" dirty="0" smtClean="0"/>
              <a:t>(we will post them)</a:t>
            </a:r>
          </a:p>
          <a:p>
            <a:pPr lvl="1"/>
            <a:r>
              <a:rPr lang="en-US" dirty="0" smtClean="0"/>
              <a:t>Review this year’s homework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82272" y="4207447"/>
            <a:ext cx="5309584" cy="2514028"/>
            <a:chOff x="66431" y="4321504"/>
            <a:chExt cx="5309584" cy="2514028"/>
          </a:xfrm>
        </p:grpSpPr>
        <p:sp>
          <p:nvSpPr>
            <p:cNvPr id="6" name="Content Placeholder 5"/>
            <p:cNvSpPr txBox="1">
              <a:spLocks/>
            </p:cNvSpPr>
            <p:nvPr/>
          </p:nvSpPr>
          <p:spPr>
            <a:xfrm>
              <a:off x="657798" y="5092569"/>
              <a:ext cx="4718217" cy="1742963"/>
            </a:xfrm>
            <a:prstGeom prst="rect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Grading scheme drops your lowest homework grade</a:t>
              </a:r>
            </a:p>
            <a:p>
              <a:r>
                <a:rPr lang="en-US" dirty="0" smtClean="0"/>
                <a:t>If you skipped one, be sure to go back to it and carefully study all the questions</a:t>
              </a:r>
            </a:p>
            <a:p>
              <a:pPr marL="0" indent="0">
                <a:buNone/>
              </a:pPr>
              <a:endParaRPr lang="en-US" dirty="0" smtClean="0"/>
            </a:p>
          </p:txBody>
        </p:sp>
        <p:sp>
          <p:nvSpPr>
            <p:cNvPr id="7" name="Left Arrow 6"/>
            <p:cNvSpPr/>
            <p:nvPr/>
          </p:nvSpPr>
          <p:spPr>
            <a:xfrm rot="3367923">
              <a:off x="-40087" y="4428022"/>
              <a:ext cx="695614" cy="482578"/>
            </a:xfrm>
            <a:prstGeom prst="leftArrow">
              <a:avLst/>
            </a:prstGeom>
            <a:solidFill>
              <a:schemeClr val="accent2"/>
            </a:solidFill>
            <a:ln w="38100" cmpd="sng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26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Prepare</a:t>
            </a:r>
          </a:p>
          <a:p>
            <a:pPr lvl="1"/>
            <a:r>
              <a:rPr lang="en-US" dirty="0" smtClean="0"/>
              <a:t>Attend the final recitation session: </a:t>
            </a:r>
            <a:br>
              <a:rPr lang="en-US" dirty="0" smtClean="0"/>
            </a:br>
            <a:r>
              <a:rPr lang="en-US" dirty="0" smtClean="0"/>
              <a:t>Tue, Dec. 6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at 5:30pm </a:t>
            </a:r>
          </a:p>
          <a:p>
            <a:pPr lvl="1"/>
            <a:r>
              <a:rPr lang="en-US" dirty="0" smtClean="0"/>
              <a:t>Review prior year’s exams and solutions</a:t>
            </a:r>
            <a:br>
              <a:rPr lang="en-US" dirty="0" smtClean="0"/>
            </a:br>
            <a:r>
              <a:rPr lang="en-US" dirty="0" smtClean="0"/>
              <a:t>(we will post them)</a:t>
            </a:r>
          </a:p>
          <a:p>
            <a:pPr lvl="1"/>
            <a:r>
              <a:rPr lang="en-US" dirty="0" smtClean="0"/>
              <a:t>Review this year’s homework problems</a:t>
            </a:r>
          </a:p>
          <a:p>
            <a:pPr lvl="1"/>
            <a:r>
              <a:rPr lang="en-US" dirty="0" smtClean="0"/>
              <a:t>Flip through the “What you should know” points (see ‘More’ links on ‘Schedule’ page of course website)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6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Advice (for during the exam)</a:t>
            </a:r>
          </a:p>
          <a:p>
            <a:pPr lvl="1"/>
            <a:r>
              <a:rPr lang="en-US" dirty="0" smtClean="0"/>
              <a:t>Solve the easy problems first </a:t>
            </a:r>
            <a:br>
              <a:rPr lang="en-US" dirty="0" smtClean="0"/>
            </a:br>
            <a:r>
              <a:rPr lang="en-US" dirty="0" smtClean="0"/>
              <a:t>(e.g. multiple choice before derivations)</a:t>
            </a:r>
          </a:p>
          <a:p>
            <a:pPr lvl="2"/>
            <a:r>
              <a:rPr lang="en-US" dirty="0" smtClean="0"/>
              <a:t>if a problem seems extremely complicated </a:t>
            </a:r>
            <a:r>
              <a:rPr lang="en-US" dirty="0"/>
              <a:t>you’re likely missing </a:t>
            </a:r>
            <a:r>
              <a:rPr lang="en-US" dirty="0" smtClean="0"/>
              <a:t>something</a:t>
            </a:r>
          </a:p>
          <a:p>
            <a:pPr lvl="1"/>
            <a:r>
              <a:rPr lang="en-US" dirty="0" smtClean="0"/>
              <a:t>Don’t leave any answer blank!</a:t>
            </a:r>
          </a:p>
          <a:p>
            <a:pPr lvl="1"/>
            <a:r>
              <a:rPr lang="en-US" dirty="0" smtClean="0"/>
              <a:t>If you make an assumption, write it down</a:t>
            </a:r>
          </a:p>
          <a:p>
            <a:pPr lvl="1"/>
            <a:r>
              <a:rPr lang="en-US" dirty="0"/>
              <a:t>If you look at a question and don</a:t>
            </a:r>
            <a:r>
              <a:rPr lang="fr-FR" dirty="0"/>
              <a:t>’</a:t>
            </a:r>
            <a:r>
              <a:rPr lang="en-US" dirty="0"/>
              <a:t>t know the answer:</a:t>
            </a:r>
          </a:p>
          <a:p>
            <a:pPr lvl="2"/>
            <a:r>
              <a:rPr lang="en-US" dirty="0"/>
              <a:t>we probably haven’t told you the answer</a:t>
            </a:r>
          </a:p>
          <a:p>
            <a:pPr lvl="2"/>
            <a:r>
              <a:rPr lang="en-US" dirty="0"/>
              <a:t>but we’ve told you enough to work it </a:t>
            </a:r>
            <a:r>
              <a:rPr lang="en-US" dirty="0" smtClean="0"/>
              <a:t>out</a:t>
            </a:r>
            <a:endParaRPr lang="en-US" dirty="0"/>
          </a:p>
          <a:p>
            <a:pPr lvl="2"/>
            <a:r>
              <a:rPr lang="en-US" dirty="0"/>
              <a:t>imagine arguing for some answer and see if you like it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 Contents</a:t>
            </a:r>
          </a:p>
          <a:p>
            <a:pPr lvl="1"/>
            <a:r>
              <a:rPr lang="en-US" dirty="0" smtClean="0"/>
              <a:t>20% of material comes from topics covered </a:t>
            </a:r>
            <a:br>
              <a:rPr lang="en-US" dirty="0" smtClean="0"/>
            </a:br>
            <a:r>
              <a:rPr lang="en-US" b="1" dirty="0" smtClean="0"/>
              <a:t>before </a:t>
            </a:r>
            <a:r>
              <a:rPr lang="en-US" dirty="0" smtClean="0"/>
              <a:t>the midterm exam</a:t>
            </a:r>
          </a:p>
          <a:p>
            <a:pPr lvl="1"/>
            <a:r>
              <a:rPr lang="en-US" dirty="0" smtClean="0"/>
              <a:t>80% of material comes from topics covered </a:t>
            </a:r>
            <a:br>
              <a:rPr lang="en-US" dirty="0" smtClean="0"/>
            </a:br>
            <a:r>
              <a:rPr lang="en-US" b="1" dirty="0" smtClean="0"/>
              <a:t>after </a:t>
            </a:r>
            <a:r>
              <a:rPr lang="en-US" dirty="0" smtClean="0"/>
              <a:t>the midterm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40850</TotalTime>
  <Words>624</Words>
  <Application>Microsoft Macintosh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Office Theme</vt:lpstr>
      <vt:lpstr>Network</vt:lpstr>
      <vt:lpstr>Contemporary Portrait</vt:lpstr>
      <vt:lpstr>1_Office Theme</vt:lpstr>
      <vt:lpstr>2_Office Theme</vt:lpstr>
      <vt:lpstr>Final Review</vt:lpstr>
      <vt:lpstr>Reminders</vt:lpstr>
      <vt:lpstr>Outline</vt:lpstr>
      <vt:lpstr>Exam Logistics</vt:lpstr>
      <vt:lpstr>Final Exam</vt:lpstr>
      <vt:lpstr>Final Exam</vt:lpstr>
      <vt:lpstr>Final Exam</vt:lpstr>
      <vt:lpstr>Final Exam</vt:lpstr>
      <vt:lpstr>Final Exam</vt:lpstr>
      <vt:lpstr>Topics covered before Midterm</vt:lpstr>
      <vt:lpstr>Topics covered after Midterm</vt:lpstr>
      <vt:lpstr>Sample Questions</vt:lpstr>
      <vt:lpstr>Sample Questions</vt:lpstr>
      <vt:lpstr>Sample Questions</vt:lpstr>
      <vt:lpstr>Samples Questions</vt:lpstr>
      <vt:lpstr>Samples Questions</vt:lpstr>
      <vt:lpstr>Samples Questions</vt:lpstr>
      <vt:lpstr>Sample Questions</vt:lpstr>
      <vt:lpstr>Sample Questions</vt:lpstr>
      <vt:lpstr>Sample Questions</vt:lpstr>
      <vt:lpstr>Sample Questions</vt:lpstr>
      <vt:lpstr>Sample Questions</vt:lpstr>
      <vt:lpstr>Sample Questions</vt:lpstr>
      <vt:lpstr>Sample Questions</vt:lpstr>
      <vt:lpstr>Sample Questions</vt:lpstr>
      <vt:lpstr>Sample Questions</vt:lpstr>
      <vt:lpstr>Sample Questions</vt:lpstr>
      <vt:lpstr>Sample Questions</vt:lpstr>
      <vt:lpstr>Overview</vt:lpstr>
      <vt:lpstr>Whiteboard</vt:lpstr>
      <vt:lpstr>Matrix Multiplication in 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Gormley</dc:creator>
  <cp:lastModifiedBy>Matt Gormley</cp:lastModifiedBy>
  <cp:revision>2508</cp:revision>
  <dcterms:created xsi:type="dcterms:W3CDTF">2014-04-15T19:33:39Z</dcterms:created>
  <dcterms:modified xsi:type="dcterms:W3CDTF">2016-12-06T02:57:55Z</dcterms:modified>
</cp:coreProperties>
</file>