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2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3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4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3" r:id="rId3"/>
    <p:sldMasterId id="2147483738" r:id="rId4"/>
    <p:sldMasterId id="2147483750" r:id="rId5"/>
  </p:sldMasterIdLst>
  <p:notesMasterIdLst>
    <p:notesMasterId r:id="rId91"/>
  </p:notesMasterIdLst>
  <p:handoutMasterIdLst>
    <p:handoutMasterId r:id="rId92"/>
  </p:handoutMasterIdLst>
  <p:sldIdLst>
    <p:sldId id="416" r:id="rId6"/>
    <p:sldId id="980" r:id="rId7"/>
    <p:sldId id="1187" r:id="rId8"/>
    <p:sldId id="1208" r:id="rId9"/>
    <p:sldId id="1245" r:id="rId10"/>
    <p:sldId id="1257" r:id="rId11"/>
    <p:sldId id="1246" r:id="rId12"/>
    <p:sldId id="1256" r:id="rId13"/>
    <p:sldId id="1247" r:id="rId14"/>
    <p:sldId id="1248" r:id="rId15"/>
    <p:sldId id="1249" r:id="rId16"/>
    <p:sldId id="1250" r:id="rId17"/>
    <p:sldId id="1251" r:id="rId18"/>
    <p:sldId id="1252" r:id="rId19"/>
    <p:sldId id="1253" r:id="rId20"/>
    <p:sldId id="1254" r:id="rId21"/>
    <p:sldId id="1255" r:id="rId22"/>
    <p:sldId id="1242" r:id="rId23"/>
    <p:sldId id="1243" r:id="rId24"/>
    <p:sldId id="1244" r:id="rId25"/>
    <p:sldId id="1258" r:id="rId26"/>
    <p:sldId id="1210" r:id="rId27"/>
    <p:sldId id="1272" r:id="rId28"/>
    <p:sldId id="1211" r:id="rId29"/>
    <p:sldId id="1212" r:id="rId30"/>
    <p:sldId id="1213" r:id="rId31"/>
    <p:sldId id="1214" r:id="rId32"/>
    <p:sldId id="1215" r:id="rId33"/>
    <p:sldId id="1216" r:id="rId34"/>
    <p:sldId id="1217" r:id="rId35"/>
    <p:sldId id="1218" r:id="rId36"/>
    <p:sldId id="1219" r:id="rId37"/>
    <p:sldId id="1220" r:id="rId38"/>
    <p:sldId id="1221" r:id="rId39"/>
    <p:sldId id="1222" r:id="rId40"/>
    <p:sldId id="1269" r:id="rId41"/>
    <p:sldId id="1223" r:id="rId42"/>
    <p:sldId id="1224" r:id="rId43"/>
    <p:sldId id="1270" r:id="rId44"/>
    <p:sldId id="1271" r:id="rId45"/>
    <p:sldId id="1267" r:id="rId46"/>
    <p:sldId id="1268" r:id="rId47"/>
    <p:sldId id="1225" r:id="rId48"/>
    <p:sldId id="1226" r:id="rId49"/>
    <p:sldId id="1227" r:id="rId50"/>
    <p:sldId id="1266" r:id="rId51"/>
    <p:sldId id="1230" r:id="rId52"/>
    <p:sldId id="1231" r:id="rId53"/>
    <p:sldId id="1234" r:id="rId54"/>
    <p:sldId id="1233" r:id="rId55"/>
    <p:sldId id="1260" r:id="rId56"/>
    <p:sldId id="1261" r:id="rId57"/>
    <p:sldId id="1262" r:id="rId58"/>
    <p:sldId id="1263" r:id="rId59"/>
    <p:sldId id="1265" r:id="rId60"/>
    <p:sldId id="1259" r:id="rId61"/>
    <p:sldId id="1209" r:id="rId62"/>
    <p:sldId id="1235" r:id="rId63"/>
    <p:sldId id="1236" r:id="rId64"/>
    <p:sldId id="1237" r:id="rId65"/>
    <p:sldId id="1238" r:id="rId66"/>
    <p:sldId id="1239" r:id="rId67"/>
    <p:sldId id="1241" r:id="rId68"/>
    <p:sldId id="1168" r:id="rId69"/>
    <p:sldId id="1169" r:id="rId70"/>
    <p:sldId id="1170" r:id="rId71"/>
    <p:sldId id="1167" r:id="rId72"/>
    <p:sldId id="1171" r:id="rId73"/>
    <p:sldId id="1172" r:id="rId74"/>
    <p:sldId id="1173" r:id="rId75"/>
    <p:sldId id="1174" r:id="rId76"/>
    <p:sldId id="1175" r:id="rId77"/>
    <p:sldId id="1176" r:id="rId78"/>
    <p:sldId id="1177" r:id="rId79"/>
    <p:sldId id="1178" r:id="rId80"/>
    <p:sldId id="1179" r:id="rId81"/>
    <p:sldId id="1180" r:id="rId82"/>
    <p:sldId id="1181" r:id="rId83"/>
    <p:sldId id="1182" r:id="rId84"/>
    <p:sldId id="1183" r:id="rId85"/>
    <p:sldId id="1184" r:id="rId86"/>
    <p:sldId id="1185" r:id="rId87"/>
    <p:sldId id="1186" r:id="rId88"/>
    <p:sldId id="1240" r:id="rId89"/>
    <p:sldId id="1188" r:id="rId9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AE77"/>
    <a:srgbClr val="C55D64"/>
    <a:srgbClr val="FF3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0424" autoAdjust="0"/>
  </p:normalViewPr>
  <p:slideViewPr>
    <p:cSldViewPr snapToGrid="0" snapToObjects="1">
      <p:cViewPr varScale="1">
        <p:scale>
          <a:sx n="135" d="100"/>
          <a:sy n="135" d="100"/>
        </p:scale>
        <p:origin x="-239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4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90" Type="http://schemas.openxmlformats.org/officeDocument/2006/relationships/slide" Target="slides/slide85.xml"/><Relationship Id="rId91" Type="http://schemas.openxmlformats.org/officeDocument/2006/relationships/notesMaster" Target="notesMasters/notesMaster1.xml"/><Relationship Id="rId92" Type="http://schemas.openxmlformats.org/officeDocument/2006/relationships/handoutMaster" Target="handoutMasters/handoutMaster1.xml"/><Relationship Id="rId93" Type="http://schemas.openxmlformats.org/officeDocument/2006/relationships/printerSettings" Target="printerSettings/printerSettings1.bin"/><Relationship Id="rId94" Type="http://schemas.openxmlformats.org/officeDocument/2006/relationships/presProps" Target="presProps.xml"/><Relationship Id="rId95" Type="http://schemas.openxmlformats.org/officeDocument/2006/relationships/viewProps" Target="viewProps.xml"/><Relationship Id="rId96" Type="http://schemas.openxmlformats.org/officeDocument/2006/relationships/theme" Target="theme/theme1.xml"/><Relationship Id="rId97" Type="http://schemas.openxmlformats.org/officeDocument/2006/relationships/tableStyles" Target="tableStyles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85FE80-612E-D248-B584-DA8E060B9D6E}" type="datetimeFigureOut">
              <a:rPr lang="en-US" smtClean="0"/>
              <a:t>11/9/16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8B8669-6234-4F44-A6CB-41A2A29AB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5416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6FA95-F25F-6A4E-9805-3808DEC8B84A}" type="datetimeFigureOut">
              <a:rPr lang="en-US" smtClean="0"/>
              <a:t>11/9/16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0A8895-A308-DC44-9938-C42D876EE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6243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http://image-</a:t>
            </a:r>
            <a:r>
              <a:rPr lang="en-US" dirty="0" err="1" smtClean="0"/>
              <a:t>net.org</a:t>
            </a:r>
            <a:r>
              <a:rPr lang="en-US" dirty="0" smtClean="0"/>
              <a:t>/</a:t>
            </a:r>
            <a:r>
              <a:rPr lang="en-US" dirty="0" err="1" smtClean="0"/>
              <a:t>explore?wnid</a:t>
            </a:r>
            <a:r>
              <a:rPr lang="en-US" dirty="0" smtClean="0"/>
              <a:t>=n01503061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A8895-A308-DC44-9938-C42D876EE23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89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http://image-</a:t>
            </a:r>
            <a:r>
              <a:rPr lang="en-US" dirty="0" err="1" smtClean="0"/>
              <a:t>net.org</a:t>
            </a:r>
            <a:r>
              <a:rPr lang="en-US" dirty="0" smtClean="0"/>
              <a:t>/</a:t>
            </a:r>
            <a:r>
              <a:rPr lang="en-US" dirty="0" err="1" smtClean="0"/>
              <a:t>synset?wnid</a:t>
            </a:r>
            <a:r>
              <a:rPr lang="en-US" dirty="0" smtClean="0"/>
              <a:t>=n12414159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A8895-A308-DC44-9938-C42D876EE23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96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http://image-</a:t>
            </a:r>
            <a:r>
              <a:rPr lang="en-US" dirty="0" err="1" smtClean="0"/>
              <a:t>net.org</a:t>
            </a:r>
            <a:r>
              <a:rPr lang="en-US" dirty="0" smtClean="0"/>
              <a:t>/</a:t>
            </a:r>
            <a:r>
              <a:rPr lang="en-US" dirty="0" err="1" smtClean="0"/>
              <a:t>explore?wnid</a:t>
            </a:r>
            <a:r>
              <a:rPr lang="en-US" dirty="0" smtClean="0"/>
              <a:t>=n04105893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A8895-A308-DC44-9938-C42D876EE23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96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Why would you </a:t>
            </a:r>
            <a:r>
              <a:rPr lang="en-US" i="1" smtClean="0"/>
              <a:t>want</a:t>
            </a:r>
            <a:r>
              <a:rPr lang="en-US" smtClean="0"/>
              <a:t> a model that’s not a linear chain?</a:t>
            </a:r>
          </a:p>
          <a:p>
            <a:pPr eaLnBrk="1" hangingPunct="1"/>
            <a:r>
              <a:rPr lang="en-US" smtClean="0"/>
              <a:t>Well, here’s an example.</a:t>
            </a:r>
          </a:p>
          <a:p>
            <a:pPr eaLnBrk="1" hangingPunct="1"/>
            <a:r>
              <a:rPr lang="en-US" smtClean="0"/>
              <a:t>Here I’ll generate tagged </a:t>
            </a:r>
            <a:r>
              <a:rPr lang="en-US" i="1" smtClean="0"/>
              <a:t>sentences.</a:t>
            </a:r>
          </a:p>
          <a:p>
            <a:pPr eaLnBrk="1" hangingPunct="1"/>
            <a:r>
              <a:rPr lang="en-US" smtClean="0"/>
              <a:t>When I pull a sample out of my pocket, sometimes it’s a tagging of “Time flies like an arrow” … but sometimes it’s a tagging of some other sentence.</a:t>
            </a:r>
          </a:p>
          <a:p>
            <a:pPr eaLnBrk="1" hangingPunct="1"/>
            <a:r>
              <a:rPr lang="en-US" smtClean="0"/>
              <a:t>Some sentences are more likely than others, and we are using POS tags to help model which sentences are likely.  </a:t>
            </a:r>
          </a:p>
          <a:p>
            <a:pPr eaLnBrk="1" hangingPunct="1"/>
            <a:r>
              <a:rPr lang="en-US" smtClean="0"/>
              <a:t>The bigram “an arrow” is likely not because there’s a bigram parameter for it – there isn’t – but because the model captures something more general: determiners like to be followed by nouns.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26861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Why would you </a:t>
            </a:r>
            <a:r>
              <a:rPr lang="en-US" i="1" smtClean="0"/>
              <a:t>want</a:t>
            </a:r>
            <a:r>
              <a:rPr lang="en-US" smtClean="0"/>
              <a:t> a model that’s not a linear chain?</a:t>
            </a:r>
          </a:p>
          <a:p>
            <a:pPr eaLnBrk="1" hangingPunct="1"/>
            <a:r>
              <a:rPr lang="en-US" smtClean="0"/>
              <a:t>Well, here’s an example.</a:t>
            </a:r>
          </a:p>
          <a:p>
            <a:pPr eaLnBrk="1" hangingPunct="1"/>
            <a:r>
              <a:rPr lang="en-US" smtClean="0"/>
              <a:t>Here I’ll generate tagged </a:t>
            </a:r>
            <a:r>
              <a:rPr lang="en-US" i="1" smtClean="0"/>
              <a:t>sentences.</a:t>
            </a:r>
          </a:p>
          <a:p>
            <a:pPr eaLnBrk="1" hangingPunct="1"/>
            <a:r>
              <a:rPr lang="en-US" smtClean="0"/>
              <a:t>When I pull a sample out of my pocket, sometimes it’s a tagging of “Time flies like an arrow” … but sometimes it’s a tagging of some other sentence.</a:t>
            </a:r>
          </a:p>
          <a:p>
            <a:pPr eaLnBrk="1" hangingPunct="1"/>
            <a:r>
              <a:rPr lang="en-US" smtClean="0"/>
              <a:t>Some sentences are more likely than others, and we are using POS tags to help model which sentences are likely.  </a:t>
            </a:r>
          </a:p>
          <a:p>
            <a:pPr eaLnBrk="1" hangingPunct="1"/>
            <a:r>
              <a:rPr lang="en-US" smtClean="0"/>
              <a:t>The bigram “an arrow” is likely not because there’s a bigram parameter for it – there isn’t – but because the model captures something more general: determiners like to be followed by nouns.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26861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Why would you </a:t>
            </a:r>
            <a:r>
              <a:rPr lang="en-US" i="1" smtClean="0"/>
              <a:t>want</a:t>
            </a:r>
            <a:r>
              <a:rPr lang="en-US" smtClean="0"/>
              <a:t> a model that’s not a linear chain?</a:t>
            </a:r>
          </a:p>
          <a:p>
            <a:pPr eaLnBrk="1" hangingPunct="1"/>
            <a:r>
              <a:rPr lang="en-US" smtClean="0"/>
              <a:t>Well, here’s an example.</a:t>
            </a:r>
          </a:p>
          <a:p>
            <a:pPr eaLnBrk="1" hangingPunct="1"/>
            <a:r>
              <a:rPr lang="en-US" smtClean="0"/>
              <a:t>Here I’ll generate tagged </a:t>
            </a:r>
            <a:r>
              <a:rPr lang="en-US" i="1" smtClean="0"/>
              <a:t>sentences.</a:t>
            </a:r>
          </a:p>
          <a:p>
            <a:pPr eaLnBrk="1" hangingPunct="1"/>
            <a:r>
              <a:rPr lang="en-US" smtClean="0"/>
              <a:t>When I pull a sample out of my pocket, sometimes it’s a tagging of “Time flies like an arrow” … but sometimes it’s a tagging of some other sentence.</a:t>
            </a:r>
          </a:p>
          <a:p>
            <a:pPr eaLnBrk="1" hangingPunct="1"/>
            <a:r>
              <a:rPr lang="en-US" smtClean="0"/>
              <a:t>Some sentences are more likely than others, and we are using POS tags to help model which sentences are likely.  </a:t>
            </a:r>
          </a:p>
          <a:p>
            <a:pPr eaLnBrk="1" hangingPunct="1"/>
            <a:r>
              <a:rPr lang="en-US" smtClean="0"/>
              <a:t>The bigram “an arrow” is likely not because there’s a bigram parameter for it – there isn’t – but because the model captures something more general: determiners like to be followed by nouns.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26861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</a:t>
            </a:r>
            <a:r>
              <a:rPr lang="en-US" baseline="0" dirty="0" smtClean="0"/>
              <a:t> do these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A8895-A308-DC44-9938-C42D876EE231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833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Analogy:</a:t>
            </a:r>
            <a:r>
              <a:rPr lang="en-US" baseline="0" dirty="0" smtClean="0"/>
              <a:t> higher level hidden units are capturing high level features of the forward and backward context.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A8895-A308-DC44-9938-C42D876EE231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045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215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3201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516188"/>
            <a:ext cx="7772400" cy="1362075"/>
          </a:xfrm>
        </p:spPr>
        <p:txBody>
          <a:bodyPr anchor="t">
            <a:normAutofit/>
          </a:bodyPr>
          <a:lstStyle>
            <a:lvl1pPr algn="ctr">
              <a:defRPr sz="3200" b="1" cap="all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01600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35801-B62B-1347-8D7D-E1D9FD950611}" type="datetimeFigureOut">
              <a:rPr lang="en-US" smtClean="0"/>
              <a:pPr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52574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35801-B62B-1347-8D7D-E1D9FD950611}" type="datetimeFigureOut">
              <a:rPr lang="en-US" smtClean="0"/>
              <a:pPr/>
              <a:t>11/9/16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89326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22177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33969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 i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73731"/>
            <a:ext cx="4040188" cy="455122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033969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 i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73731"/>
            <a:ext cx="4041775" cy="455122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35801-B62B-1347-8D7D-E1D9FD950611}" type="datetimeFigureOut">
              <a:rPr lang="en-US" smtClean="0"/>
              <a:pPr/>
              <a:t>11/9/16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75886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6462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35801-B62B-1347-8D7D-E1D9FD950611}" type="datetimeFigureOut">
              <a:rPr lang="en-US" smtClean="0"/>
              <a:pPr/>
              <a:t>11/9/16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7060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35801-B62B-1347-8D7D-E1D9FD950611}" type="datetimeFigureOut">
              <a:rPr lang="en-US" smtClean="0"/>
              <a:pPr/>
              <a:t>11/9/16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72430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35801-B62B-1347-8D7D-E1D9FD950611}" type="datetimeFigureOut">
              <a:rPr lang="en-US" smtClean="0"/>
              <a:pPr/>
              <a:t>11/9/16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5388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35801-B62B-1347-8D7D-E1D9FD950611}" type="datetimeFigureOut">
              <a:rPr lang="en-US" smtClean="0"/>
              <a:pPr/>
              <a:t>11/9/16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53025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35801-B62B-1347-8D7D-E1D9FD950611}" type="datetimeFigureOut">
              <a:rPr lang="en-US" smtClean="0"/>
              <a:pPr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9051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35801-B62B-1347-8D7D-E1D9FD950611}" type="datetimeFigureOut">
              <a:rPr lang="en-US" smtClean="0"/>
              <a:pPr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93223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5344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371600"/>
            <a:ext cx="421005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1050" y="1371600"/>
            <a:ext cx="4211638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01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142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543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288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288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881438"/>
            <a:ext cx="8229600" cy="21304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5130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543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288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881438"/>
            <a:ext cx="8229600" cy="21304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2321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11/9/16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8518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11/9/16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104519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4731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705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993"/>
            <a:ext cx="40386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993"/>
            <a:ext cx="40386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11/9/16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631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11/9/16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1045195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11/9/16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4145878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6016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5719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11/9/16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0214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11/9/16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1159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11/9/16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248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5232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4994"/>
            <a:ext cx="4040188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5232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54994"/>
            <a:ext cx="4041775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11/9/16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261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11/9/16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5405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11/9/16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8360019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11/9/16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29384702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11/9/16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7923535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11/9/16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28988618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11/9/16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41094845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11/9/16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66980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11/9/16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7805133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0746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187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11/9/16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3492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8825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11/9/16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6426105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8234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897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11/9/16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1478025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6365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08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25088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25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250885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50886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© Eric Xing @ CMU, 2005-2015</a:t>
            </a:r>
            <a:endParaRPr lang="en-US" altLang="en-US" dirty="0"/>
          </a:p>
        </p:txBody>
      </p:sp>
      <p:sp>
        <p:nvSpPr>
          <p:cNvPr id="250887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4D584A2-0344-4A64-85F9-86CD4928F9D9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250889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890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891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892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893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894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895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896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897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898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899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900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901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902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903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904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905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906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907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908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909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910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911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912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913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914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915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916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917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918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919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0920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41" name="Group 41"/>
          <p:cNvGrpSpPr>
            <a:grpSpLocks/>
          </p:cNvGrpSpPr>
          <p:nvPr userDrawn="1"/>
        </p:nvGrpSpPr>
        <p:grpSpPr bwMode="auto">
          <a:xfrm>
            <a:off x="609600" y="152400"/>
            <a:ext cx="2438400" cy="420688"/>
            <a:chOff x="0" y="6"/>
            <a:chExt cx="1248" cy="265"/>
          </a:xfrm>
        </p:grpSpPr>
        <p:sp>
          <p:nvSpPr>
            <p:cNvPr id="42" name="Rectangle 42"/>
            <p:cNvSpPr>
              <a:spLocks noChangeArrowheads="1"/>
            </p:cNvSpPr>
            <p:nvPr userDrawn="1"/>
          </p:nvSpPr>
          <p:spPr bwMode="auto">
            <a:xfrm>
              <a:off x="0" y="6"/>
              <a:ext cx="124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A50021"/>
                  </a:solidFill>
                  <a:latin typeface="Helvetica Neue Bold Condensed" pitchFamily="-12" charset="0"/>
                  <a:ea typeface="ＭＳ Ｐゴシック" pitchFamily="34" charset="-128"/>
                </a:rPr>
                <a:t>School of Computer Science</a:t>
              </a:r>
            </a:p>
          </p:txBody>
        </p:sp>
        <p:pic>
          <p:nvPicPr>
            <p:cNvPr id="43" name="Picture 43" descr="wordmarkred"/>
            <p:cNvPicPr>
              <a:picLocks noChangeAspect="1" noChangeArrowheads="1"/>
            </p:cNvPicPr>
            <p:nvPr userDrawn="1"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4" y="168"/>
              <a:ext cx="639" cy="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4" name="Picture 44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90500" y="152400"/>
            <a:ext cx="430213" cy="4492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2046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© Eric Xing @ CMU, 2005-2015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30F549-F879-4053-8685-4286A63136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68278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11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11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© Eric Xing @ CMU, 2005-2015</a:t>
            </a: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316BF4-0C06-46C4-8F64-4CF8DA863C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72178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© Eric Xing @ CMU, 2005-2015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3FC620-C6B9-49BD-AA1C-2FA7D4C50E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5042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11/9/16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510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© Eric Xing @ CMU, 2005-2015</a:t>
            </a: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70ADC6-CE19-4300-8EBE-7AC2ADD77F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17956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© Eric Xing @ CMU, 2005-2015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0B5796-D054-4DD8-B5EF-73FA0ED307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2544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152400"/>
            <a:ext cx="2114550" cy="58594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191250" cy="58594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© Eric Xing @ CMU, 2005-2015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96E2E-D738-4E1C-9FCE-771120A47E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81188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543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288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288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881438"/>
            <a:ext cx="8229600" cy="21304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65747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543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11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411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CD3B44FC-3DD7-4F46-9E87-ED25DEAC5B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91614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543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288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881438"/>
            <a:ext cx="8229600" cy="21304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2670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A:\paint.G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8229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600.465 - Intro to NLP - J. Eisner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123D27-44AE-1D4A-8491-6DE6BEA9989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0102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600.465 - Intro to NLP - J. Eisner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BB205A-3110-804D-BCA5-F8244F042B0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8939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600.465 - Intro to NLP - J. Eisner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B32D5A-8082-774C-9D29-4812EBF5DF8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1789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4013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2800" y="1676400"/>
            <a:ext cx="4013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600.465 - Intro to NLP - J. Eisner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1AF86C-91F6-5344-B023-7256C9BAD80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61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11/9/16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3747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600.465 - Intro to NLP - J. Eisner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ABEDB-4CFC-6847-9D03-9579480D8EA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4173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600.465 - Intro to NLP - J. Eisner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5F3CFA-B6A8-2742-B240-918F23D61C2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4393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600.465 - Intro to NLP - J. Eisner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749201-F89E-7B4D-A97E-1E7192B9306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407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600.465 - Intro to NLP - J. Eisner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9A741F-EAD6-4748-BD6A-614FB90B4AF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829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600.465 - Intro to NLP - J. Eisner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49901C-3A04-634F-B3E1-56190CCC448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8764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600.465 - Intro to NLP - J. Eisner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40EE36-526D-6644-8989-4EB02D9E87D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18371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53975"/>
            <a:ext cx="2057400" cy="62706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53975"/>
            <a:ext cx="6019800" cy="62706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600.465 - Intro to NLP - J. Eisner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C801EF-A2CD-0F4D-ABD3-8A65E309ED6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8693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8443C-72BE-CF4B-ACE7-DD445CD666F8}" type="datetime1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3555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54562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61FB-6672-D449-BF26-4C1DC7D36F2F}" type="datetime1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20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11/9/16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7170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11/9/16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96031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D2918-CC78-8D41-ABA1-1E8F61DC43D1}" type="datetime1">
              <a:rPr lang="en-US" smtClean="0"/>
              <a:t>11/9/16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43375350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11/9/16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16887834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2599B-CF4E-4745-A1C4-0A1EAD1AE797}" type="datetime1">
              <a:rPr lang="en-US" smtClean="0"/>
              <a:t>11/9/16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73855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83415-B2F7-814D-AB88-C1D4F5212AB3}" type="datetime1">
              <a:rPr lang="en-US" smtClean="0"/>
              <a:t>11/9/16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6368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EB1A2-967F-EF46-A281-A64C8735F71A}" type="datetime1">
              <a:rPr lang="en-US" smtClean="0"/>
              <a:t>11/9/16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9349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77EFC-DC2A-4140-AA88-6404FE9C25AF}" type="datetime1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88227464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E37D0-81EC-E749-AA69-D8326DE4460C}" type="datetime1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98663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>
              <a:defRPr b="1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35801-B62B-1347-8D7D-E1D9FD950611}" type="datetimeFigureOut">
              <a:rPr lang="en-US" smtClean="0"/>
              <a:pPr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40008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00" y="292100"/>
            <a:ext cx="8648700" cy="804862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1257300"/>
            <a:ext cx="8648700" cy="5099050"/>
          </a:xfrm>
        </p:spPr>
        <p:txBody>
          <a:bodyPr/>
          <a:lstStyle>
            <a:lvl1pPr>
              <a:defRPr sz="3200"/>
            </a:lvl1pPr>
            <a:lvl2pPr>
              <a:defRPr sz="3200" baseline="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 with a 1 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1" y="6445251"/>
            <a:ext cx="2133600" cy="365125"/>
          </a:xfrm>
        </p:spPr>
        <p:txBody>
          <a:bodyPr/>
          <a:lstStyle/>
          <a:p>
            <a:fld id="{4FC35801-B62B-1347-8D7D-E1D9FD950611}" type="datetimeFigureOut">
              <a:rPr lang="en-US" smtClean="0"/>
              <a:pPr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445251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445251"/>
            <a:ext cx="2133600" cy="365125"/>
          </a:xfrm>
        </p:spPr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27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63" Type="http://schemas.openxmlformats.org/officeDocument/2006/relationships/slideLayout" Target="../slideLayouts/slideLayout63.xml"/><Relationship Id="rId64" Type="http://schemas.openxmlformats.org/officeDocument/2006/relationships/slideLayout" Target="../slideLayouts/slideLayout64.xml"/><Relationship Id="rId65" Type="http://schemas.openxmlformats.org/officeDocument/2006/relationships/slideLayout" Target="../slideLayouts/slideLayout65.xml"/><Relationship Id="rId66" Type="http://schemas.openxmlformats.org/officeDocument/2006/relationships/theme" Target="../theme/theme1.xml"/><Relationship Id="rId50" Type="http://schemas.openxmlformats.org/officeDocument/2006/relationships/slideLayout" Target="../slideLayouts/slideLayout50.xml"/><Relationship Id="rId51" Type="http://schemas.openxmlformats.org/officeDocument/2006/relationships/slideLayout" Target="../slideLayouts/slideLayout51.xml"/><Relationship Id="rId52" Type="http://schemas.openxmlformats.org/officeDocument/2006/relationships/slideLayout" Target="../slideLayouts/slideLayout52.xml"/><Relationship Id="rId53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54.xml"/><Relationship Id="rId55" Type="http://schemas.openxmlformats.org/officeDocument/2006/relationships/slideLayout" Target="../slideLayouts/slideLayout55.xml"/><Relationship Id="rId56" Type="http://schemas.openxmlformats.org/officeDocument/2006/relationships/slideLayout" Target="../slideLayouts/slideLayout56.xml"/><Relationship Id="rId57" Type="http://schemas.openxmlformats.org/officeDocument/2006/relationships/slideLayout" Target="../slideLayouts/slideLayout57.xml"/><Relationship Id="rId58" Type="http://schemas.openxmlformats.org/officeDocument/2006/relationships/slideLayout" Target="../slideLayouts/slideLayout58.xml"/><Relationship Id="rId59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5.xml"/><Relationship Id="rId46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60" Type="http://schemas.openxmlformats.org/officeDocument/2006/relationships/slideLayout" Target="../slideLayouts/slideLayout60.xml"/><Relationship Id="rId61" Type="http://schemas.openxmlformats.org/officeDocument/2006/relationships/slideLayout" Target="../slideLayouts/slideLayout61.xml"/><Relationship Id="rId62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9.xml"/><Relationship Id="rId5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2.xml"/><Relationship Id="rId8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5.xml"/><Relationship Id="rId11" Type="http://schemas.openxmlformats.org/officeDocument/2006/relationships/theme" Target="../theme/theme2.xml"/><Relationship Id="rId1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7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6.xml"/><Relationship Id="rId12" Type="http://schemas.openxmlformats.org/officeDocument/2006/relationships/theme" Target="../theme/theme3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9.xml"/><Relationship Id="rId5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2.xml"/><Relationship Id="rId8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5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7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9.xml"/><Relationship Id="rId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3.xml"/><Relationship Id="rId8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6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09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9.xml"/><Relationship Id="rId3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4.xml"/><Relationship Id="rId8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0760"/>
            <a:ext cx="82296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652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1" r:id="rId12"/>
    <p:sldLayoutId id="2147483672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  <p:sldLayoutId id="2147483723" r:id="rId31"/>
    <p:sldLayoutId id="2147483724" r:id="rId32"/>
    <p:sldLayoutId id="2147483725" r:id="rId33"/>
    <p:sldLayoutId id="2147483726" r:id="rId34"/>
    <p:sldLayoutId id="2147483727" r:id="rId35"/>
    <p:sldLayoutId id="2147483728" r:id="rId36"/>
    <p:sldLayoutId id="2147483729" r:id="rId37"/>
    <p:sldLayoutId id="2147483730" r:id="rId38"/>
    <p:sldLayoutId id="2147483731" r:id="rId39"/>
    <p:sldLayoutId id="2147483732" r:id="rId40"/>
    <p:sldLayoutId id="2147483733" r:id="rId41"/>
    <p:sldLayoutId id="2147483734" r:id="rId42"/>
    <p:sldLayoutId id="2147483735" r:id="rId43"/>
    <p:sldLayoutId id="2147483763" r:id="rId44"/>
    <p:sldLayoutId id="2147483765" r:id="rId45"/>
    <p:sldLayoutId id="2147483766" r:id="rId46"/>
    <p:sldLayoutId id="2147483767" r:id="rId47"/>
    <p:sldLayoutId id="2147483768" r:id="rId48"/>
    <p:sldLayoutId id="2147483769" r:id="rId49"/>
    <p:sldLayoutId id="2147483770" r:id="rId50"/>
    <p:sldLayoutId id="2147483771" r:id="rId51"/>
    <p:sldLayoutId id="2147483772" r:id="rId52"/>
    <p:sldLayoutId id="2147483773" r:id="rId53"/>
    <p:sldLayoutId id="2147483774" r:id="rId54"/>
    <p:sldLayoutId id="2147483775" r:id="rId55"/>
    <p:sldLayoutId id="2147483776" r:id="rId56"/>
    <p:sldLayoutId id="2147483777" r:id="rId57"/>
    <p:sldLayoutId id="2147483778" r:id="rId58"/>
    <p:sldLayoutId id="2147483779" r:id="rId59"/>
    <p:sldLayoutId id="2147483780" r:id="rId60"/>
    <p:sldLayoutId id="2147483781" r:id="rId61"/>
    <p:sldLayoutId id="2147483782" r:id="rId62"/>
    <p:sldLayoutId id="2147483783" r:id="rId63"/>
    <p:sldLayoutId id="2147483784" r:id="rId64"/>
    <p:sldLayoutId id="2147483785" r:id="rId65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24986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1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986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629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/>
            </a:lvl1pPr>
          </a:lstStyle>
          <a:p>
            <a:endParaRPr lang="en-US" altLang="en-US"/>
          </a:p>
        </p:txBody>
      </p:sp>
      <p:sp>
        <p:nvSpPr>
          <p:cNvPr id="24986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>
                <a:ea typeface="宋体" pitchFamily="2" charset="-122"/>
              </a:defRPr>
            </a:lvl1pPr>
          </a:lstStyle>
          <a:p>
            <a:r>
              <a:rPr lang="en-US" altLang="zh-CN" smtClean="0"/>
              <a:t>© Eric Xing @ CMU, 2005-2015</a:t>
            </a:r>
            <a:endParaRPr lang="en-US" altLang="en-US" dirty="0"/>
          </a:p>
        </p:txBody>
      </p:sp>
      <p:sp>
        <p:nvSpPr>
          <p:cNvPr id="2498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629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/>
            </a:lvl1pPr>
          </a:lstStyle>
          <a:p>
            <a:fld id="{3C8A92B3-C588-4B17-81E3-2FFE229700D3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249865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66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67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68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69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70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71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72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73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74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75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76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77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78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79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80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81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82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83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84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85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86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87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88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89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80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90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91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92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80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93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80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94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80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95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80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9896" name="Rectangle 40"/>
          <p:cNvSpPr>
            <a:spLocks noChangeArrowheads="1"/>
          </p:cNvSpPr>
          <p:nvPr userDrawn="1"/>
        </p:nvSpPr>
        <p:spPr bwMode="auto">
          <a:xfrm>
            <a:off x="76200" y="1371600"/>
            <a:ext cx="8991600" cy="76200"/>
          </a:xfrm>
          <a:prstGeom prst="rect">
            <a:avLst/>
          </a:prstGeom>
          <a:gradFill rotWithShape="1">
            <a:gsLst>
              <a:gs pos="0">
                <a:srgbClr val="333399">
                  <a:alpha val="94000"/>
                </a:srgbClr>
              </a:gs>
              <a:gs pos="100000">
                <a:srgbClr val="333399">
                  <a:gamma/>
                  <a:shade val="25490"/>
                  <a:invGamma/>
                  <a:alpha val="3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5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3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2200">
          <a:solidFill>
            <a:srgbClr val="333399"/>
          </a:solidFill>
          <a:latin typeface="+mn-lt"/>
          <a:ea typeface="+mn-ea"/>
          <a:cs typeface="+mn-cs"/>
        </a:defRPr>
      </a:lvl1pPr>
      <a:lvl2pPr marL="692150" indent="-347663" algn="l" rtl="0" fontAlgn="base">
        <a:spcBef>
          <a:spcPct val="3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1600">
          <a:solidFill>
            <a:srgbClr val="3366FF"/>
          </a:solidFill>
          <a:latin typeface="+mn-lt"/>
        </a:defRPr>
      </a:lvl2pPr>
      <a:lvl3pPr marL="987425" indent="-293688" algn="l" rtl="0" fontAlgn="base">
        <a:spcBef>
          <a:spcPct val="3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1400">
          <a:solidFill>
            <a:srgbClr val="669900"/>
          </a:solidFill>
          <a:latin typeface="+mn-lt"/>
        </a:defRPr>
      </a:lvl3pPr>
      <a:lvl4pPr marL="1281113" indent="-292100" algn="l" rtl="0" fontAlgn="base"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1200">
          <a:solidFill>
            <a:srgbClr val="333399"/>
          </a:solidFill>
          <a:latin typeface="+mn-lt"/>
        </a:defRPr>
      </a:lvl4pPr>
      <a:lvl5pPr marL="1598613" indent="-315913" algn="l" rtl="0" fontAlgn="base">
        <a:spcBef>
          <a:spcPct val="3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1000">
          <a:solidFill>
            <a:srgbClr val="333399"/>
          </a:solidFill>
          <a:latin typeface="+mn-lt"/>
        </a:defRPr>
      </a:lvl5pPr>
      <a:lvl6pPr marL="2055813" indent="-315913" algn="l" rtl="0" fontAlgn="base">
        <a:spcBef>
          <a:spcPct val="3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1000">
          <a:solidFill>
            <a:srgbClr val="333399"/>
          </a:solidFill>
          <a:latin typeface="+mn-lt"/>
        </a:defRPr>
      </a:lvl6pPr>
      <a:lvl7pPr marL="2513013" indent="-315913" algn="l" rtl="0" fontAlgn="base">
        <a:spcBef>
          <a:spcPct val="3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1000">
          <a:solidFill>
            <a:srgbClr val="333399"/>
          </a:solidFill>
          <a:latin typeface="+mn-lt"/>
        </a:defRPr>
      </a:lvl7pPr>
      <a:lvl8pPr marL="2970213" indent="-315913" algn="l" rtl="0" fontAlgn="base">
        <a:spcBef>
          <a:spcPct val="3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1000">
          <a:solidFill>
            <a:srgbClr val="333399"/>
          </a:solidFill>
          <a:latin typeface="+mn-lt"/>
        </a:defRPr>
      </a:lvl8pPr>
      <a:lvl9pPr marL="3427413" indent="-315913" algn="l" rtl="0" fontAlgn="base">
        <a:spcBef>
          <a:spcPct val="3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1000">
          <a:solidFill>
            <a:srgbClr val="3333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539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76400"/>
            <a:ext cx="81788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4770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600.465 - Intro to NLP - J. Eisner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477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fld id="{2FDB50E5-E1D8-5A4D-8102-F1430BFB9E45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0" name="Picture 7" descr="A:\paint.GIF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139825"/>
            <a:ext cx="8229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191000" y="6477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82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xmlns:p14="http://schemas.microsoft.com/office/powerpoint/2010/main"/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§"/>
        <a:defRPr kumimoji="1"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§"/>
        <a:defRPr kumimoji="1"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§"/>
        <a:defRPr kumimoji="1"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§"/>
        <a:defRPr kumimoji="1"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§"/>
        <a:defRPr kumimoji="1"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3124200" cy="14176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3124200" y="0"/>
            <a:ext cx="6019800" cy="141763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24200" y="142836"/>
            <a:ext cx="5562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39493-8D72-7745-A3DC-04B5A9850C8F}" type="datetime1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56997-4F5F-5A42-B306-795126905A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04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35801-B62B-1347-8D7D-E1D9FD950611}" type="datetimeFigureOut">
              <a:rPr lang="en-US" smtClean="0"/>
              <a:pPr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82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txStyles>
    <p:titleStyle>
      <a:lvl1pPr algn="ctr" defTabSz="457177" rtl="0" eaLnBrk="1" latinLnBrk="0" hangingPunct="1">
        <a:spcBef>
          <a:spcPct val="0"/>
        </a:spcBef>
        <a:buNone/>
        <a:defRPr sz="4400" b="1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457177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457177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457177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457177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457177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://neuralnetworksanddeeplearning.com/index.html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www.youtube.com/watch?v=8VdFf3egwf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s231n.github.io/convolutional-networks/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cs.stanford.edu/people/karpathy/convnetjs/demo/mnist.html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9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5" Type="http://schemas.openxmlformats.org/officeDocument/2006/relationships/image" Target="../media/image41.emf"/><Relationship Id="rId6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emf"/><Relationship Id="rId3" Type="http://schemas.openxmlformats.org/officeDocument/2006/relationships/image" Target="../media/image45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emf"/><Relationship Id="rId3" Type="http://schemas.openxmlformats.org/officeDocument/2006/relationships/image" Target="../media/image45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Relationship Id="rId3" Type="http://schemas.openxmlformats.org/officeDocument/2006/relationships/image" Target="../media/image45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emf"/><Relationship Id="rId3" Type="http://schemas.openxmlformats.org/officeDocument/2006/relationships/image" Target="../media/image45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Relationship Id="rId3" Type="http://schemas.openxmlformats.org/officeDocument/2006/relationships/image" Target="../media/image45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emf"/><Relationship Id="rId3" Type="http://schemas.openxmlformats.org/officeDocument/2006/relationships/image" Target="../media/image48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emf"/><Relationship Id="rId3" Type="http://schemas.openxmlformats.org/officeDocument/2006/relationships/image" Target="../media/image48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emf"/><Relationship Id="rId3" Type="http://schemas.openxmlformats.org/officeDocument/2006/relationships/image" Target="../media/image48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5" Type="http://schemas.openxmlformats.org/officeDocument/2006/relationships/image" Target="../media/image5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e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1.e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emf"/><Relationship Id="rId3" Type="http://schemas.openxmlformats.org/officeDocument/2006/relationships/image" Target="../media/image55.em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e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emf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em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olah.github.io/posts/2015-08-Understanding-LSTMs/" TargetMode="External"/><Relationship Id="rId3" Type="http://schemas.openxmlformats.org/officeDocument/2006/relationships/hyperlink" Target="http://cs231n.github.io/convolutional-networks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7589" y="2136803"/>
            <a:ext cx="7444275" cy="208925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accent6"/>
                </a:solidFill>
              </a:rPr>
              <a:t>Deep Learning</a:t>
            </a:r>
            <a:br>
              <a:rPr lang="en-US" sz="3600" b="1" dirty="0" smtClean="0">
                <a:solidFill>
                  <a:schemeClr val="accent6"/>
                </a:solidFill>
              </a:rPr>
            </a:br>
            <a:r>
              <a:rPr lang="en-US" sz="3600" b="1" dirty="0" smtClean="0">
                <a:solidFill>
                  <a:schemeClr val="accent6"/>
                </a:solidFill>
              </a:rPr>
              <a:t>(Part II)</a:t>
            </a:r>
            <a:endParaRPr lang="en-US" sz="3600" b="1" dirty="0">
              <a:solidFill>
                <a:schemeClr val="accent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1</a:t>
            </a:fld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4439922" y="4802334"/>
            <a:ext cx="3481897" cy="1081917"/>
          </a:xfrm>
        </p:spPr>
        <p:txBody>
          <a:bodyPr>
            <a:normAutofit fontScale="70000" lnSpcReduction="20000"/>
          </a:bodyPr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Matt Gormley</a:t>
            </a:r>
          </a:p>
          <a:p>
            <a:pPr algn="r"/>
            <a:r>
              <a:rPr lang="en-US" dirty="0">
                <a:solidFill>
                  <a:srgbClr val="000000"/>
                </a:solidFill>
              </a:rPr>
              <a:t>Lecture </a:t>
            </a:r>
            <a:r>
              <a:rPr lang="en-US" dirty="0" smtClean="0">
                <a:solidFill>
                  <a:srgbClr val="000000"/>
                </a:solidFill>
              </a:rPr>
              <a:t>17</a:t>
            </a:r>
            <a:endParaRPr lang="en-US" dirty="0">
              <a:solidFill>
                <a:srgbClr val="000000"/>
              </a:solidFill>
            </a:endParaRPr>
          </a:p>
          <a:p>
            <a:pPr algn="r"/>
            <a:r>
              <a:rPr lang="en-US" dirty="0" smtClean="0">
                <a:solidFill>
                  <a:srgbClr val="000000"/>
                </a:solidFill>
              </a:rPr>
              <a:t>October 26, 2016</a:t>
            </a:r>
          </a:p>
          <a:p>
            <a:pPr algn="r"/>
            <a:endParaRPr lang="en-US" dirty="0"/>
          </a:p>
        </p:txBody>
      </p:sp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609600" y="152400"/>
            <a:ext cx="2438400" cy="420688"/>
            <a:chOff x="0" y="6"/>
            <a:chExt cx="1248" cy="265"/>
          </a:xfrm>
        </p:grpSpPr>
        <p:sp>
          <p:nvSpPr>
            <p:cNvPr id="8" name="Rectangle 42"/>
            <p:cNvSpPr>
              <a:spLocks noChangeArrowheads="1"/>
            </p:cNvSpPr>
            <p:nvPr userDrawn="1"/>
          </p:nvSpPr>
          <p:spPr bwMode="auto">
            <a:xfrm>
              <a:off x="0" y="6"/>
              <a:ext cx="124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200" dirty="0">
                  <a:solidFill>
                    <a:srgbClr val="A50021"/>
                  </a:solidFill>
                  <a:latin typeface="Helvetica Neue Bold Condensed" pitchFamily="-12" charset="0"/>
                  <a:ea typeface="ＭＳ Ｐゴシック" pitchFamily="34" charset="-128"/>
                </a:rPr>
                <a:t>School of Computer Science</a:t>
              </a:r>
            </a:p>
          </p:txBody>
        </p:sp>
        <p:pic>
          <p:nvPicPr>
            <p:cNvPr id="9" name="Picture 43" descr="wordmarkred"/>
            <p:cNvPicPr>
              <a:picLocks noChangeAspect="1" noChangeArrowheads="1"/>
            </p:cNvPicPr>
            <p:nvPr userDrawn="1"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4" y="168"/>
              <a:ext cx="639" cy="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Picture 4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" y="152400"/>
            <a:ext cx="430213" cy="449263"/>
          </a:xfrm>
          <a:prstGeom prst="rect">
            <a:avLst/>
          </a:prstGeom>
          <a:noFill/>
        </p:spPr>
      </p:pic>
      <p:cxnSp>
        <p:nvCxnSpPr>
          <p:cNvPr id="12" name="Straight Connector 11"/>
          <p:cNvCxnSpPr/>
          <p:nvPr/>
        </p:nvCxnSpPr>
        <p:spPr>
          <a:xfrm>
            <a:off x="7940631" y="512249"/>
            <a:ext cx="42692" cy="584817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533645" y="2027652"/>
            <a:ext cx="8356875" cy="3201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Subtitle 5"/>
          <p:cNvSpPr txBox="1">
            <a:spLocks/>
          </p:cNvSpPr>
          <p:nvPr/>
        </p:nvSpPr>
        <p:spPr>
          <a:xfrm>
            <a:off x="227109" y="4912047"/>
            <a:ext cx="3481897" cy="1081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500" b="1" dirty="0" smtClean="0"/>
              <a:t>Readings:</a:t>
            </a:r>
          </a:p>
          <a:p>
            <a:pPr algn="l"/>
            <a:r>
              <a:rPr lang="en-US" sz="1500" dirty="0" smtClean="0"/>
              <a:t>Nielsen (online book) </a:t>
            </a:r>
            <a:r>
              <a:rPr lang="en-US" sz="1500" dirty="0" smtClean="0">
                <a:hlinkClick r:id="rId4"/>
              </a:rPr>
              <a:t>Neural Networks and Deep Learning</a:t>
            </a:r>
            <a:endParaRPr lang="en-US" sz="1500" dirty="0" smtClean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565663" y="1291294"/>
            <a:ext cx="7340526" cy="7043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/>
              <a:t>10-601B Introduction to Machine Learning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1677507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Background: Image Processing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10761"/>
            <a:ext cx="8229600" cy="100678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A </a:t>
            </a:r>
            <a:r>
              <a:rPr lang="en-US" b="1" dirty="0" smtClean="0"/>
              <a:t>convolution matrix </a:t>
            </a:r>
            <a:r>
              <a:rPr lang="en-US" dirty="0" smtClean="0"/>
              <a:t>is used in image processing for tasks such as edge detection, blurring, sharpening,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10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130964" y="3054160"/>
            <a:ext cx="1382145" cy="393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Convolution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30273" y="2217543"/>
            <a:ext cx="1382145" cy="393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Input</a:t>
            </a:r>
            <a:r>
              <a:rPr lang="en-US" dirty="0"/>
              <a:t> </a:t>
            </a:r>
            <a:r>
              <a:rPr lang="en-US" dirty="0" smtClean="0"/>
              <a:t>Image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79268" y="2662257"/>
            <a:ext cx="1906704" cy="393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Convolved Image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730013"/>
              </p:ext>
            </p:extLst>
          </p:nvPr>
        </p:nvGraphicFramePr>
        <p:xfrm>
          <a:off x="457200" y="2743851"/>
          <a:ext cx="3036747" cy="3043236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3821"/>
                <a:gridCol w="433821"/>
                <a:gridCol w="433821"/>
                <a:gridCol w="433821"/>
                <a:gridCol w="433821"/>
                <a:gridCol w="433821"/>
                <a:gridCol w="433821"/>
              </a:tblGrid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9653142"/>
              </p:ext>
            </p:extLst>
          </p:nvPr>
        </p:nvGraphicFramePr>
        <p:xfrm>
          <a:off x="6243654" y="3181850"/>
          <a:ext cx="2169105" cy="217374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3821"/>
                <a:gridCol w="433821"/>
                <a:gridCol w="433821"/>
                <a:gridCol w="433821"/>
                <a:gridCol w="433821"/>
              </a:tblGrid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/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897456"/>
              </p:ext>
            </p:extLst>
          </p:nvPr>
        </p:nvGraphicFramePr>
        <p:xfrm>
          <a:off x="4130964" y="3572552"/>
          <a:ext cx="1308468" cy="1304244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6156"/>
                <a:gridCol w="436156"/>
                <a:gridCol w="436156"/>
              </a:tblGrid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2062537"/>
              </p:ext>
            </p:extLst>
          </p:nvPr>
        </p:nvGraphicFramePr>
        <p:xfrm>
          <a:off x="457200" y="2743851"/>
          <a:ext cx="1308468" cy="1304244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6156"/>
                <a:gridCol w="436156"/>
                <a:gridCol w="436156"/>
              </a:tblGrid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7001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Background: Image Processing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10761"/>
            <a:ext cx="8229600" cy="100678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A </a:t>
            </a:r>
            <a:r>
              <a:rPr lang="en-US" b="1" dirty="0" smtClean="0"/>
              <a:t>convolution matrix </a:t>
            </a:r>
            <a:r>
              <a:rPr lang="en-US" dirty="0" smtClean="0"/>
              <a:t>is used in image processing for tasks such as edge detection, blurring, sharpening,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11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130964" y="3054160"/>
            <a:ext cx="1382145" cy="393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Convolution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30273" y="2217543"/>
            <a:ext cx="1382145" cy="393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Input</a:t>
            </a:r>
            <a:r>
              <a:rPr lang="en-US" dirty="0"/>
              <a:t> </a:t>
            </a:r>
            <a:r>
              <a:rPr lang="en-US" dirty="0" smtClean="0"/>
              <a:t>Image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79268" y="2662257"/>
            <a:ext cx="1906704" cy="393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Convolved Image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3926598"/>
              </p:ext>
            </p:extLst>
          </p:nvPr>
        </p:nvGraphicFramePr>
        <p:xfrm>
          <a:off x="457200" y="2743851"/>
          <a:ext cx="3036747" cy="3043236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3821"/>
                <a:gridCol w="433821"/>
                <a:gridCol w="433821"/>
                <a:gridCol w="433821"/>
                <a:gridCol w="433821"/>
                <a:gridCol w="433821"/>
                <a:gridCol w="433821"/>
              </a:tblGrid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477974"/>
              </p:ext>
            </p:extLst>
          </p:nvPr>
        </p:nvGraphicFramePr>
        <p:xfrm>
          <a:off x="6243654" y="3181850"/>
          <a:ext cx="2169105" cy="217374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3821"/>
                <a:gridCol w="433821"/>
                <a:gridCol w="433821"/>
                <a:gridCol w="433821"/>
                <a:gridCol w="433821"/>
              </a:tblGrid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/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13115"/>
              </p:ext>
            </p:extLst>
          </p:nvPr>
        </p:nvGraphicFramePr>
        <p:xfrm>
          <a:off x="4130964" y="3572552"/>
          <a:ext cx="1308468" cy="1304244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6156"/>
                <a:gridCol w="436156"/>
                <a:gridCol w="436156"/>
              </a:tblGrid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4942085"/>
              </p:ext>
            </p:extLst>
          </p:nvPr>
        </p:nvGraphicFramePr>
        <p:xfrm>
          <a:off x="890589" y="2745058"/>
          <a:ext cx="1308468" cy="1304244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6156"/>
                <a:gridCol w="436156"/>
                <a:gridCol w="436156"/>
              </a:tblGrid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0059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Background: Image Processing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10761"/>
            <a:ext cx="8229600" cy="100678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A </a:t>
            </a:r>
            <a:r>
              <a:rPr lang="en-US" b="1" dirty="0" smtClean="0"/>
              <a:t>convolution matrix </a:t>
            </a:r>
            <a:r>
              <a:rPr lang="en-US" dirty="0" smtClean="0"/>
              <a:t>is used in image processing for tasks such as edge detection, blurring, sharpening,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12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130964" y="3054160"/>
            <a:ext cx="1382145" cy="393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Convolution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30273" y="2217543"/>
            <a:ext cx="1382145" cy="393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Input</a:t>
            </a:r>
            <a:r>
              <a:rPr lang="en-US" dirty="0"/>
              <a:t> </a:t>
            </a:r>
            <a:r>
              <a:rPr lang="en-US" dirty="0" smtClean="0"/>
              <a:t>Image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79268" y="2662257"/>
            <a:ext cx="1906704" cy="393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Convolved Image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1537001"/>
              </p:ext>
            </p:extLst>
          </p:nvPr>
        </p:nvGraphicFramePr>
        <p:xfrm>
          <a:off x="457200" y="2743851"/>
          <a:ext cx="3036747" cy="3043236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3821"/>
                <a:gridCol w="433821"/>
                <a:gridCol w="433821"/>
                <a:gridCol w="433821"/>
                <a:gridCol w="433821"/>
                <a:gridCol w="433821"/>
                <a:gridCol w="433821"/>
              </a:tblGrid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340168"/>
              </p:ext>
            </p:extLst>
          </p:nvPr>
        </p:nvGraphicFramePr>
        <p:xfrm>
          <a:off x="6243654" y="3181850"/>
          <a:ext cx="2169105" cy="217374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3821"/>
                <a:gridCol w="433821"/>
                <a:gridCol w="433821"/>
                <a:gridCol w="433821"/>
                <a:gridCol w="433821"/>
              </a:tblGrid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/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6995842"/>
              </p:ext>
            </p:extLst>
          </p:nvPr>
        </p:nvGraphicFramePr>
        <p:xfrm>
          <a:off x="4130964" y="3572552"/>
          <a:ext cx="1308468" cy="1304244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6156"/>
                <a:gridCol w="436156"/>
                <a:gridCol w="436156"/>
              </a:tblGrid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471194"/>
              </p:ext>
            </p:extLst>
          </p:nvPr>
        </p:nvGraphicFramePr>
        <p:xfrm>
          <a:off x="1330273" y="2743851"/>
          <a:ext cx="1308468" cy="1304244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6156"/>
                <a:gridCol w="436156"/>
                <a:gridCol w="436156"/>
              </a:tblGrid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0131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Background: Image Processing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10761"/>
            <a:ext cx="8229600" cy="100678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A </a:t>
            </a:r>
            <a:r>
              <a:rPr lang="en-US" b="1" dirty="0" smtClean="0"/>
              <a:t>convolution matrix </a:t>
            </a:r>
            <a:r>
              <a:rPr lang="en-US" dirty="0" smtClean="0"/>
              <a:t>is used in image processing for tasks such as edge detection, blurring, sharpening,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13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130964" y="3054160"/>
            <a:ext cx="1382145" cy="393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Convolution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30273" y="2217543"/>
            <a:ext cx="1382145" cy="393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Input</a:t>
            </a:r>
            <a:r>
              <a:rPr lang="en-US" dirty="0"/>
              <a:t> </a:t>
            </a:r>
            <a:r>
              <a:rPr lang="en-US" dirty="0" smtClean="0"/>
              <a:t>Image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79268" y="2662257"/>
            <a:ext cx="1906704" cy="393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Convolved Image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195373"/>
              </p:ext>
            </p:extLst>
          </p:nvPr>
        </p:nvGraphicFramePr>
        <p:xfrm>
          <a:off x="457200" y="2743851"/>
          <a:ext cx="3036747" cy="3043236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3821"/>
                <a:gridCol w="433821"/>
                <a:gridCol w="433821"/>
                <a:gridCol w="433821"/>
                <a:gridCol w="433821"/>
                <a:gridCol w="433821"/>
                <a:gridCol w="433821"/>
              </a:tblGrid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68128"/>
              </p:ext>
            </p:extLst>
          </p:nvPr>
        </p:nvGraphicFramePr>
        <p:xfrm>
          <a:off x="6243654" y="3181850"/>
          <a:ext cx="2169105" cy="217374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3821"/>
                <a:gridCol w="433821"/>
                <a:gridCol w="433821"/>
                <a:gridCol w="433821"/>
                <a:gridCol w="433821"/>
              </a:tblGrid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/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903111"/>
              </p:ext>
            </p:extLst>
          </p:nvPr>
        </p:nvGraphicFramePr>
        <p:xfrm>
          <a:off x="4130964" y="3572552"/>
          <a:ext cx="1308468" cy="1304244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6156"/>
                <a:gridCol w="436156"/>
                <a:gridCol w="436156"/>
              </a:tblGrid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456999"/>
              </p:ext>
            </p:extLst>
          </p:nvPr>
        </p:nvGraphicFramePr>
        <p:xfrm>
          <a:off x="1753583" y="2744748"/>
          <a:ext cx="1308468" cy="1304244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6156"/>
                <a:gridCol w="436156"/>
                <a:gridCol w="436156"/>
              </a:tblGrid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4372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Background: Image Processing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10761"/>
            <a:ext cx="8229600" cy="100678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A </a:t>
            </a:r>
            <a:r>
              <a:rPr lang="en-US" b="1" dirty="0" smtClean="0"/>
              <a:t>convolution matrix </a:t>
            </a:r>
            <a:r>
              <a:rPr lang="en-US" dirty="0" smtClean="0"/>
              <a:t>is used in image processing for tasks such as edge detection, blurring, sharpening,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14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130964" y="3054160"/>
            <a:ext cx="1382145" cy="393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Convolution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30273" y="2217543"/>
            <a:ext cx="1382145" cy="393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Input</a:t>
            </a:r>
            <a:r>
              <a:rPr lang="en-US" dirty="0"/>
              <a:t> </a:t>
            </a:r>
            <a:r>
              <a:rPr lang="en-US" dirty="0" smtClean="0"/>
              <a:t>Image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79268" y="2662257"/>
            <a:ext cx="1906704" cy="393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Convolved Image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1335829"/>
              </p:ext>
            </p:extLst>
          </p:nvPr>
        </p:nvGraphicFramePr>
        <p:xfrm>
          <a:off x="457200" y="2743851"/>
          <a:ext cx="3036747" cy="3043236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3821"/>
                <a:gridCol w="433821"/>
                <a:gridCol w="433821"/>
                <a:gridCol w="433821"/>
                <a:gridCol w="433821"/>
                <a:gridCol w="433821"/>
                <a:gridCol w="433821"/>
              </a:tblGrid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278153"/>
              </p:ext>
            </p:extLst>
          </p:nvPr>
        </p:nvGraphicFramePr>
        <p:xfrm>
          <a:off x="6243654" y="3181850"/>
          <a:ext cx="2169105" cy="217374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3821"/>
                <a:gridCol w="433821"/>
                <a:gridCol w="433821"/>
                <a:gridCol w="433821"/>
                <a:gridCol w="433821"/>
              </a:tblGrid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40735"/>
              </p:ext>
            </p:extLst>
          </p:nvPr>
        </p:nvGraphicFramePr>
        <p:xfrm>
          <a:off x="4130964" y="3572552"/>
          <a:ext cx="1308468" cy="1304244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6156"/>
                <a:gridCol w="436156"/>
                <a:gridCol w="436156"/>
              </a:tblGrid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7671125"/>
              </p:ext>
            </p:extLst>
          </p:nvPr>
        </p:nvGraphicFramePr>
        <p:xfrm>
          <a:off x="2186698" y="2744748"/>
          <a:ext cx="1308468" cy="1304244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6156"/>
                <a:gridCol w="436156"/>
                <a:gridCol w="436156"/>
              </a:tblGrid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764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Background: Image Processing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10761"/>
            <a:ext cx="8229600" cy="100678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A </a:t>
            </a:r>
            <a:r>
              <a:rPr lang="en-US" b="1" dirty="0" smtClean="0"/>
              <a:t>convolution matrix </a:t>
            </a:r>
            <a:r>
              <a:rPr lang="en-US" dirty="0" smtClean="0"/>
              <a:t>is used in image processing for tasks such as edge detection, blurring, sharpening,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15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130964" y="3054160"/>
            <a:ext cx="1382145" cy="393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Convolution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30273" y="2217543"/>
            <a:ext cx="1382145" cy="393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Input</a:t>
            </a:r>
            <a:r>
              <a:rPr lang="en-US" dirty="0"/>
              <a:t> </a:t>
            </a:r>
            <a:r>
              <a:rPr lang="en-US" dirty="0" smtClean="0"/>
              <a:t>Image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79268" y="2662257"/>
            <a:ext cx="1906704" cy="393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Convolved Image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770339"/>
              </p:ext>
            </p:extLst>
          </p:nvPr>
        </p:nvGraphicFramePr>
        <p:xfrm>
          <a:off x="457200" y="2743851"/>
          <a:ext cx="3036747" cy="3043236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3821"/>
                <a:gridCol w="433821"/>
                <a:gridCol w="433821"/>
                <a:gridCol w="433821"/>
                <a:gridCol w="433821"/>
                <a:gridCol w="433821"/>
                <a:gridCol w="433821"/>
              </a:tblGrid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655473"/>
              </p:ext>
            </p:extLst>
          </p:nvPr>
        </p:nvGraphicFramePr>
        <p:xfrm>
          <a:off x="6243654" y="3181850"/>
          <a:ext cx="2169105" cy="217374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3821"/>
                <a:gridCol w="433821"/>
                <a:gridCol w="433821"/>
                <a:gridCol w="433821"/>
                <a:gridCol w="433821"/>
              </a:tblGrid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845858"/>
              </p:ext>
            </p:extLst>
          </p:nvPr>
        </p:nvGraphicFramePr>
        <p:xfrm>
          <a:off x="4130964" y="3572552"/>
          <a:ext cx="1308468" cy="1304244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6156"/>
                <a:gridCol w="436156"/>
                <a:gridCol w="436156"/>
              </a:tblGrid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652658"/>
              </p:ext>
            </p:extLst>
          </p:nvPr>
        </p:nvGraphicFramePr>
        <p:xfrm>
          <a:off x="457200" y="3181850"/>
          <a:ext cx="1308468" cy="1304244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6156"/>
                <a:gridCol w="436156"/>
                <a:gridCol w="436156"/>
              </a:tblGrid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1710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Background: Image Processing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10761"/>
            <a:ext cx="8229600" cy="100678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A </a:t>
            </a:r>
            <a:r>
              <a:rPr lang="en-US" b="1" dirty="0" smtClean="0"/>
              <a:t>convolution matrix </a:t>
            </a:r>
            <a:r>
              <a:rPr lang="en-US" dirty="0" smtClean="0"/>
              <a:t>is used in image processing for tasks such as edge detection, blurring, sharpening,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16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130964" y="3054160"/>
            <a:ext cx="1382145" cy="393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Convolution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30273" y="2217543"/>
            <a:ext cx="1382145" cy="393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Input</a:t>
            </a:r>
            <a:r>
              <a:rPr lang="en-US" dirty="0"/>
              <a:t> </a:t>
            </a:r>
            <a:r>
              <a:rPr lang="en-US" dirty="0" smtClean="0"/>
              <a:t>Image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79268" y="2662257"/>
            <a:ext cx="1906704" cy="393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Convolved Image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8097645"/>
              </p:ext>
            </p:extLst>
          </p:nvPr>
        </p:nvGraphicFramePr>
        <p:xfrm>
          <a:off x="457200" y="2743851"/>
          <a:ext cx="3036747" cy="3043236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3821"/>
                <a:gridCol w="433821"/>
                <a:gridCol w="433821"/>
                <a:gridCol w="433821"/>
                <a:gridCol w="433821"/>
                <a:gridCol w="433821"/>
                <a:gridCol w="433821"/>
              </a:tblGrid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3180"/>
              </p:ext>
            </p:extLst>
          </p:nvPr>
        </p:nvGraphicFramePr>
        <p:xfrm>
          <a:off x="6243654" y="3181850"/>
          <a:ext cx="2169105" cy="217374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3821"/>
                <a:gridCol w="433821"/>
                <a:gridCol w="433821"/>
                <a:gridCol w="433821"/>
                <a:gridCol w="433821"/>
              </a:tblGrid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6963768"/>
              </p:ext>
            </p:extLst>
          </p:nvPr>
        </p:nvGraphicFramePr>
        <p:xfrm>
          <a:off x="4130964" y="3572552"/>
          <a:ext cx="1308468" cy="1304244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6156"/>
                <a:gridCol w="436156"/>
                <a:gridCol w="436156"/>
              </a:tblGrid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567314"/>
              </p:ext>
            </p:extLst>
          </p:nvPr>
        </p:nvGraphicFramePr>
        <p:xfrm>
          <a:off x="890587" y="3181850"/>
          <a:ext cx="1308468" cy="1304244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6156"/>
                <a:gridCol w="436156"/>
                <a:gridCol w="436156"/>
              </a:tblGrid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2304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Background: Image Processing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10761"/>
            <a:ext cx="8229600" cy="100678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A </a:t>
            </a:r>
            <a:r>
              <a:rPr lang="en-US" b="1" dirty="0" smtClean="0"/>
              <a:t>convolution matrix </a:t>
            </a:r>
            <a:r>
              <a:rPr lang="en-US" dirty="0" smtClean="0"/>
              <a:t>is used in image processing for tasks such as edge detection, blurring, sharpening,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17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130964" y="3054160"/>
            <a:ext cx="1382145" cy="393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Convolution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30273" y="2217543"/>
            <a:ext cx="1382145" cy="393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Input</a:t>
            </a:r>
            <a:r>
              <a:rPr lang="en-US" dirty="0"/>
              <a:t> </a:t>
            </a:r>
            <a:r>
              <a:rPr lang="en-US" dirty="0" smtClean="0"/>
              <a:t>Image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79268" y="2662257"/>
            <a:ext cx="1906704" cy="393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Convolved Image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366088"/>
              </p:ext>
            </p:extLst>
          </p:nvPr>
        </p:nvGraphicFramePr>
        <p:xfrm>
          <a:off x="457200" y="2743851"/>
          <a:ext cx="3036747" cy="3043236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3821"/>
                <a:gridCol w="433821"/>
                <a:gridCol w="433821"/>
                <a:gridCol w="433821"/>
                <a:gridCol w="433821"/>
                <a:gridCol w="433821"/>
                <a:gridCol w="433821"/>
              </a:tblGrid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4511676"/>
              </p:ext>
            </p:extLst>
          </p:nvPr>
        </p:nvGraphicFramePr>
        <p:xfrm>
          <a:off x="6243654" y="3181850"/>
          <a:ext cx="2169105" cy="217374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3821"/>
                <a:gridCol w="433821"/>
                <a:gridCol w="433821"/>
                <a:gridCol w="433821"/>
                <a:gridCol w="433821"/>
              </a:tblGrid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5667534"/>
              </p:ext>
            </p:extLst>
          </p:nvPr>
        </p:nvGraphicFramePr>
        <p:xfrm>
          <a:off x="4130964" y="3572552"/>
          <a:ext cx="1308468" cy="1304244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6156"/>
                <a:gridCol w="436156"/>
                <a:gridCol w="436156"/>
              </a:tblGrid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2111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Background: Image Processing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10761"/>
            <a:ext cx="8229600" cy="100678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A </a:t>
            </a:r>
            <a:r>
              <a:rPr lang="en-US" b="1" dirty="0" smtClean="0"/>
              <a:t>convolution matrix </a:t>
            </a:r>
            <a:r>
              <a:rPr lang="en-US" dirty="0" smtClean="0"/>
              <a:t>is used in image processing for tasks such as edge detection, blurring, sharpening,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3692448"/>
              </p:ext>
            </p:extLst>
          </p:nvPr>
        </p:nvGraphicFramePr>
        <p:xfrm>
          <a:off x="4130964" y="3572552"/>
          <a:ext cx="1308468" cy="1304244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6156"/>
                <a:gridCol w="436156"/>
                <a:gridCol w="436156"/>
              </a:tblGrid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/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/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130964" y="3054160"/>
            <a:ext cx="1382145" cy="393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Identity Convolution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30273" y="2217543"/>
            <a:ext cx="1382145" cy="393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Input</a:t>
            </a:r>
            <a:r>
              <a:rPr lang="en-US" dirty="0"/>
              <a:t> </a:t>
            </a:r>
            <a:r>
              <a:rPr lang="en-US" dirty="0" smtClean="0"/>
              <a:t>Image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79268" y="2662257"/>
            <a:ext cx="1906704" cy="393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Convolved Image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432987"/>
              </p:ext>
            </p:extLst>
          </p:nvPr>
        </p:nvGraphicFramePr>
        <p:xfrm>
          <a:off x="457200" y="2743851"/>
          <a:ext cx="3036747" cy="3043236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3821"/>
                <a:gridCol w="433821"/>
                <a:gridCol w="433821"/>
                <a:gridCol w="433821"/>
                <a:gridCol w="433821"/>
                <a:gridCol w="433821"/>
                <a:gridCol w="433821"/>
              </a:tblGrid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713805"/>
              </p:ext>
            </p:extLst>
          </p:nvPr>
        </p:nvGraphicFramePr>
        <p:xfrm>
          <a:off x="6243654" y="3181850"/>
          <a:ext cx="2169105" cy="217374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3821"/>
                <a:gridCol w="433821"/>
                <a:gridCol w="433821"/>
                <a:gridCol w="433821"/>
                <a:gridCol w="433821"/>
              </a:tblGrid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5476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Background: Image Processing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10761"/>
            <a:ext cx="8229600" cy="100678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A </a:t>
            </a:r>
            <a:r>
              <a:rPr lang="en-US" b="1" dirty="0" smtClean="0"/>
              <a:t>convolution matrix </a:t>
            </a:r>
            <a:r>
              <a:rPr lang="en-US" dirty="0" smtClean="0"/>
              <a:t>is used in image processing for tasks such as edge detection, blurring, sharpening,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5895192"/>
              </p:ext>
            </p:extLst>
          </p:nvPr>
        </p:nvGraphicFramePr>
        <p:xfrm>
          <a:off x="457200" y="2743851"/>
          <a:ext cx="3036747" cy="3043236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3821"/>
                <a:gridCol w="433821"/>
                <a:gridCol w="433821"/>
                <a:gridCol w="433821"/>
                <a:gridCol w="433821"/>
                <a:gridCol w="433821"/>
                <a:gridCol w="433821"/>
              </a:tblGrid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075361"/>
              </p:ext>
            </p:extLst>
          </p:nvPr>
        </p:nvGraphicFramePr>
        <p:xfrm>
          <a:off x="6205981" y="3179442"/>
          <a:ext cx="2180780" cy="217374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6156"/>
                <a:gridCol w="436156"/>
                <a:gridCol w="436156"/>
                <a:gridCol w="436156"/>
                <a:gridCol w="436156"/>
              </a:tblGrid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.4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.5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.5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.5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.4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BFBFB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.4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.2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.3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.6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.3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A6A6A6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.5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.4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.4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.2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.1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595959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.5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.6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.2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.1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404040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.4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.3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.1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8772295"/>
              </p:ext>
            </p:extLst>
          </p:nvPr>
        </p:nvGraphicFramePr>
        <p:xfrm>
          <a:off x="4130964" y="3572552"/>
          <a:ext cx="1308468" cy="1304244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6156"/>
                <a:gridCol w="436156"/>
                <a:gridCol w="436156"/>
              </a:tblGrid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.2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130964" y="3054160"/>
            <a:ext cx="1382145" cy="393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Blurring</a:t>
            </a:r>
            <a:br>
              <a:rPr lang="en-US" dirty="0" smtClean="0"/>
            </a:br>
            <a:r>
              <a:rPr lang="en-US" dirty="0" smtClean="0"/>
              <a:t>Convolution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30273" y="2217543"/>
            <a:ext cx="1382145" cy="393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Input</a:t>
            </a:r>
            <a:r>
              <a:rPr lang="en-US" dirty="0"/>
              <a:t> </a:t>
            </a:r>
            <a:r>
              <a:rPr lang="en-US" dirty="0" smtClean="0"/>
              <a:t>Image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79268" y="2662257"/>
            <a:ext cx="1906704" cy="393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Convolved Image</a:t>
            </a:r>
          </a:p>
        </p:txBody>
      </p:sp>
    </p:spTree>
    <p:extLst>
      <p:ext uri="{BB962C8B-B14F-4D97-AF65-F5344CB8AC3E}">
        <p14:creationId xmlns:p14="http://schemas.microsoft.com/office/powerpoint/2010/main" val="3389257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Reminders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dirty="0" err="1" smtClean="0">
                <a:solidFill>
                  <a:schemeClr val="bg1"/>
                </a:solidFill>
              </a:rPr>
              <a:t>Homework</a:t>
            </a:r>
            <a:r>
              <a:rPr lang="es-ES_tradnl" dirty="0" smtClean="0">
                <a:solidFill>
                  <a:schemeClr val="bg1"/>
                </a:solidFill>
              </a:rPr>
              <a:t> 5</a:t>
            </a:r>
          </a:p>
          <a:p>
            <a:pPr lvl="1"/>
            <a:r>
              <a:rPr lang="es-ES_tradnl" dirty="0" err="1" smtClean="0">
                <a:solidFill>
                  <a:schemeClr val="bg1"/>
                </a:solidFill>
              </a:rPr>
              <a:t>due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Wed</a:t>
            </a:r>
            <a:r>
              <a:rPr lang="es-ES_tradnl" dirty="0">
                <a:solidFill>
                  <a:schemeClr val="bg1"/>
                </a:solidFill>
              </a:rPr>
              <a:t>.</a:t>
            </a:r>
            <a:r>
              <a:rPr lang="es-ES_tradnl" dirty="0" smtClean="0">
                <a:solidFill>
                  <a:schemeClr val="bg1"/>
                </a:solidFill>
              </a:rPr>
              <a:t>, Nov. 2nd</a:t>
            </a:r>
          </a:p>
          <a:p>
            <a:r>
              <a:rPr lang="es-ES_tradnl" dirty="0" err="1" smtClean="0">
                <a:solidFill>
                  <a:schemeClr val="bg1"/>
                </a:solidFill>
              </a:rPr>
              <a:t>Homework</a:t>
            </a:r>
            <a:r>
              <a:rPr lang="es-ES_tradnl" dirty="0" smtClean="0">
                <a:solidFill>
                  <a:schemeClr val="bg1"/>
                </a:solidFill>
              </a:rPr>
              <a:t> 6</a:t>
            </a:r>
          </a:p>
          <a:p>
            <a:pPr lvl="1"/>
            <a:r>
              <a:rPr lang="es-ES_tradnl" dirty="0" smtClean="0">
                <a:solidFill>
                  <a:schemeClr val="bg1"/>
                </a:solidFill>
              </a:rPr>
              <a:t>(</a:t>
            </a:r>
            <a:r>
              <a:rPr lang="es-ES_tradnl" dirty="0" err="1" smtClean="0">
                <a:solidFill>
                  <a:schemeClr val="bg1"/>
                </a:solidFill>
              </a:rPr>
              <a:t>not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out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yet</a:t>
            </a:r>
            <a:r>
              <a:rPr lang="es-ES_tradnl" dirty="0" smtClean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es-ES_tradnl" dirty="0" err="1" smtClean="0">
                <a:solidFill>
                  <a:schemeClr val="bg1"/>
                </a:solidFill>
              </a:rPr>
              <a:t>implement</a:t>
            </a:r>
            <a:r>
              <a:rPr lang="es-ES_tradnl" dirty="0" smtClean="0">
                <a:solidFill>
                  <a:schemeClr val="bg1"/>
                </a:solidFill>
              </a:rPr>
              <a:t> a </a:t>
            </a:r>
            <a:r>
              <a:rPr lang="es-ES_tradnl" dirty="0" err="1" smtClean="0">
                <a:solidFill>
                  <a:schemeClr val="bg1"/>
                </a:solidFill>
              </a:rPr>
              <a:t>Conv</a:t>
            </a:r>
            <a:r>
              <a:rPr lang="es-ES_tradnl" dirty="0" smtClean="0">
                <a:solidFill>
                  <a:schemeClr val="bg1"/>
                </a:solidFill>
              </a:rPr>
              <a:t> Net!</a:t>
            </a:r>
          </a:p>
          <a:p>
            <a:endParaRPr lang="es-ES_tradnl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ES_tradnl" dirty="0">
              <a:solidFill>
                <a:schemeClr val="bg1"/>
              </a:solidFill>
            </a:endParaRPr>
          </a:p>
          <a:p>
            <a:endParaRPr lang="es-ES_tradnl" dirty="0" smtClean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140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Background: Image Processing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10761"/>
            <a:ext cx="8229600" cy="100678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A </a:t>
            </a:r>
            <a:r>
              <a:rPr lang="en-US" b="1" dirty="0" smtClean="0"/>
              <a:t>convolution matrix </a:t>
            </a:r>
            <a:r>
              <a:rPr lang="en-US" dirty="0" smtClean="0"/>
              <a:t>is used in image processing for tasks such as edge detection, blurring, sharpening,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117101"/>
              </p:ext>
            </p:extLst>
          </p:nvPr>
        </p:nvGraphicFramePr>
        <p:xfrm>
          <a:off x="457200" y="2743851"/>
          <a:ext cx="3036747" cy="3043236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3821"/>
                <a:gridCol w="433821"/>
                <a:gridCol w="433821"/>
                <a:gridCol w="433821"/>
                <a:gridCol w="433821"/>
                <a:gridCol w="433821"/>
                <a:gridCol w="433821"/>
              </a:tblGrid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255017"/>
              </p:ext>
            </p:extLst>
          </p:nvPr>
        </p:nvGraphicFramePr>
        <p:xfrm>
          <a:off x="6205981" y="3179442"/>
          <a:ext cx="2180780" cy="217374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6156"/>
                <a:gridCol w="436156"/>
                <a:gridCol w="436156"/>
                <a:gridCol w="436156"/>
                <a:gridCol w="436156"/>
              </a:tblGrid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.4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.5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.5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.5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.4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BFBFB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.4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.2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.3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.6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.3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A6A6A6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.5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.4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.4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.2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.1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595959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.5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.6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.2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.1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404040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.4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.3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.1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6560079"/>
              </p:ext>
            </p:extLst>
          </p:nvPr>
        </p:nvGraphicFramePr>
        <p:xfrm>
          <a:off x="4130964" y="3572552"/>
          <a:ext cx="1308468" cy="1304244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6156"/>
                <a:gridCol w="436156"/>
                <a:gridCol w="436156"/>
              </a:tblGrid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.2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130964" y="3054160"/>
            <a:ext cx="1382145" cy="393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Blurring</a:t>
            </a:r>
            <a:br>
              <a:rPr lang="en-US" dirty="0" smtClean="0"/>
            </a:br>
            <a:r>
              <a:rPr lang="en-US" dirty="0" smtClean="0"/>
              <a:t>Convolution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30273" y="2217543"/>
            <a:ext cx="1382145" cy="393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Input</a:t>
            </a:r>
            <a:r>
              <a:rPr lang="en-US" dirty="0"/>
              <a:t> </a:t>
            </a:r>
            <a:r>
              <a:rPr lang="en-US" dirty="0" smtClean="0"/>
              <a:t>Image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79268" y="2662257"/>
            <a:ext cx="1906704" cy="393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Convolved Image</a:t>
            </a:r>
          </a:p>
        </p:txBody>
      </p:sp>
    </p:spTree>
    <p:extLst>
      <p:ext uri="{BB962C8B-B14F-4D97-AF65-F5344CB8AC3E}">
        <p14:creationId xmlns:p14="http://schemas.microsoft.com/office/powerpoint/2010/main" val="2732141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Convolutional Neural Network (CNN)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782145"/>
              </p:ext>
            </p:extLst>
          </p:nvPr>
        </p:nvGraphicFramePr>
        <p:xfrm>
          <a:off x="457200" y="2743851"/>
          <a:ext cx="3036747" cy="3043236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3821"/>
                <a:gridCol w="433821"/>
                <a:gridCol w="433821"/>
                <a:gridCol w="433821"/>
                <a:gridCol w="433821"/>
                <a:gridCol w="433821"/>
                <a:gridCol w="433821"/>
              </a:tblGrid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6925497"/>
              </p:ext>
            </p:extLst>
          </p:nvPr>
        </p:nvGraphicFramePr>
        <p:xfrm>
          <a:off x="6205981" y="3179442"/>
          <a:ext cx="2180780" cy="217374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6156"/>
                <a:gridCol w="436156"/>
                <a:gridCol w="436156"/>
                <a:gridCol w="436156"/>
                <a:gridCol w="436156"/>
              </a:tblGrid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.4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.5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.5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.5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.4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BFBFB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.4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.2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.3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.6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.3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A6A6A6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.5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.4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.4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.2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.1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595959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.5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.6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.2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.1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404040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.4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.3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.1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5049872"/>
              </p:ext>
            </p:extLst>
          </p:nvPr>
        </p:nvGraphicFramePr>
        <p:xfrm>
          <a:off x="4130964" y="3572552"/>
          <a:ext cx="1308468" cy="1304244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6156"/>
                <a:gridCol w="436156"/>
                <a:gridCol w="436156"/>
              </a:tblGrid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θ</a:t>
                      </a:r>
                      <a:r>
                        <a:rPr lang="en-US" sz="2000" baseline="-25000" dirty="0" smtClean="0"/>
                        <a:t>11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θ</a:t>
                      </a:r>
                      <a:r>
                        <a:rPr lang="en-US" sz="2000" baseline="-25000" dirty="0" smtClean="0"/>
                        <a:t>12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θ</a:t>
                      </a:r>
                      <a:r>
                        <a:rPr lang="en-US" sz="2000" baseline="-25000" dirty="0" smtClean="0"/>
                        <a:t>13</a:t>
                      </a:r>
                      <a:endParaRPr lang="en-US" sz="2000" dirty="0"/>
                    </a:p>
                  </a:txBody>
                  <a:tcPr marL="0" marR="0" marT="0" marB="0" anchor="ctr"/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θ</a:t>
                      </a:r>
                      <a:r>
                        <a:rPr lang="en-US" sz="2000" baseline="-25000" dirty="0" smtClean="0"/>
                        <a:t>21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θ</a:t>
                      </a:r>
                      <a:r>
                        <a:rPr lang="en-US" sz="2000" baseline="-25000" dirty="0" smtClean="0"/>
                        <a:t>22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θ</a:t>
                      </a:r>
                      <a:r>
                        <a:rPr lang="en-US" sz="2000" baseline="-25000" dirty="0" smtClean="0"/>
                        <a:t>23</a:t>
                      </a:r>
                      <a:endParaRPr lang="en-US" sz="2000" dirty="0"/>
                    </a:p>
                  </a:txBody>
                  <a:tcPr marL="0" marR="0" marT="0" marB="0" anchor="ctr"/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θ</a:t>
                      </a:r>
                      <a:r>
                        <a:rPr lang="en-US" sz="2000" baseline="-25000" dirty="0" smtClean="0"/>
                        <a:t>31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θ</a:t>
                      </a:r>
                      <a:r>
                        <a:rPr lang="en-US" sz="2000" baseline="-25000" dirty="0" smtClean="0"/>
                        <a:t>32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θ</a:t>
                      </a:r>
                      <a:r>
                        <a:rPr lang="en-US" sz="2000" baseline="-25000" dirty="0" smtClean="0"/>
                        <a:t>33</a:t>
                      </a:r>
                      <a:endParaRPr lang="en-US" sz="2000" dirty="0"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130964" y="3054160"/>
            <a:ext cx="1382145" cy="393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Learned</a:t>
            </a:r>
            <a:br>
              <a:rPr lang="en-US" dirty="0" smtClean="0"/>
            </a:br>
            <a:r>
              <a:rPr lang="en-US" dirty="0" smtClean="0"/>
              <a:t>Convolution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30273" y="2217543"/>
            <a:ext cx="1382145" cy="393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Input</a:t>
            </a:r>
            <a:r>
              <a:rPr lang="en-US" dirty="0"/>
              <a:t> </a:t>
            </a:r>
            <a:r>
              <a:rPr lang="en-US" dirty="0" smtClean="0"/>
              <a:t>Image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79268" y="2662257"/>
            <a:ext cx="1906704" cy="393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Convolved Image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586731" y="1068452"/>
            <a:ext cx="4465480" cy="1876999"/>
            <a:chOff x="728350" y="5149289"/>
            <a:chExt cx="4465480" cy="1876999"/>
          </a:xfrm>
        </p:grpSpPr>
        <p:sp>
          <p:nvSpPr>
            <p:cNvPr id="14" name="Content Placeholder 5"/>
            <p:cNvSpPr txBox="1">
              <a:spLocks/>
            </p:cNvSpPr>
            <p:nvPr/>
          </p:nvSpPr>
          <p:spPr>
            <a:xfrm>
              <a:off x="728350" y="5149289"/>
              <a:ext cx="4465480" cy="1083831"/>
            </a:xfrm>
            <a:prstGeom prst="rect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b="1" dirty="0" smtClean="0"/>
                <a:t>CNN </a:t>
              </a:r>
              <a:r>
                <a:rPr lang="en-US" dirty="0" smtClean="0"/>
                <a:t>key idea: </a:t>
              </a:r>
              <a:br>
                <a:rPr lang="en-US" dirty="0" smtClean="0"/>
              </a:br>
              <a:r>
                <a:rPr lang="en-US" dirty="0" smtClean="0"/>
                <a:t>Treat convolution matrix as parameters and learn them!</a:t>
              </a:r>
            </a:p>
          </p:txBody>
        </p:sp>
        <p:sp>
          <p:nvSpPr>
            <p:cNvPr id="15" name="Left Arrow 14"/>
            <p:cNvSpPr/>
            <p:nvPr/>
          </p:nvSpPr>
          <p:spPr>
            <a:xfrm rot="16200000">
              <a:off x="1627835" y="6437192"/>
              <a:ext cx="695614" cy="482578"/>
            </a:xfrm>
            <a:prstGeom prst="leftArrow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3170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 of vision in animals</a:t>
            </a:r>
            <a:endParaRPr lang="en-US" dirty="0"/>
          </a:p>
        </p:txBody>
      </p:sp>
      <p:pic>
        <p:nvPicPr>
          <p:cNvPr id="4" name="Picture 3" descr="Screen Shot 2014-09-23 at 11.04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1" y="1586949"/>
            <a:ext cx="8218714" cy="51894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6515289"/>
            <a:ext cx="2338284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Slide from William Cohen</a:t>
            </a:r>
          </a:p>
        </p:txBody>
      </p:sp>
    </p:spTree>
    <p:extLst>
      <p:ext uri="{BB962C8B-B14F-4D97-AF65-F5344CB8AC3E}">
        <p14:creationId xmlns:p14="http://schemas.microsoft.com/office/powerpoint/2010/main" val="78237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Huber &amp; Wiesel Video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23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7200" y="3167590"/>
            <a:ext cx="83269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https://www.youtube.com/watch?v=</a:t>
            </a:r>
            <a:r>
              <a:rPr lang="en-US" dirty="0" smtClean="0">
                <a:hlinkClick r:id="rId2"/>
              </a:rPr>
              <a:t>8VdFf3egwfg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2338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Vision with ANNs</a:t>
            </a:r>
            <a:endParaRPr lang="en-US" dirty="0"/>
          </a:p>
        </p:txBody>
      </p:sp>
      <p:pic>
        <p:nvPicPr>
          <p:cNvPr id="4" name="Picture 3" descr="Screen Shot 2014-09-23 at 11.09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1100"/>
            <a:ext cx="9144000" cy="55158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6515289"/>
            <a:ext cx="2338284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Slide from William Cohen</a:t>
            </a:r>
          </a:p>
        </p:txBody>
      </p:sp>
    </p:spTree>
    <p:extLst>
      <p:ext uri="{BB962C8B-B14F-4D97-AF65-F5344CB8AC3E}">
        <p14:creationId xmlns:p14="http://schemas.microsoft.com/office/powerpoint/2010/main" val="163178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What’s a convolution?</a:t>
            </a:r>
            <a:endParaRPr lang="en-US" dirty="0"/>
          </a:p>
        </p:txBody>
      </p:sp>
      <p:pic>
        <p:nvPicPr>
          <p:cNvPr id="7" name="Picture 6" descr="Screen Shot 2016-04-03 at 6.11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382" y="1551641"/>
            <a:ext cx="5130800" cy="1587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9771" y="1852988"/>
            <a:ext cx="555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1-D</a:t>
            </a:r>
            <a:endParaRPr lang="en-US" dirty="0"/>
          </a:p>
        </p:txBody>
      </p:sp>
      <p:pic>
        <p:nvPicPr>
          <p:cNvPr id="10" name="Picture 9" descr="Screen Shot 2016-04-03 at 6.10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71" y="3364147"/>
            <a:ext cx="7835900" cy="27051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80278" y="996434"/>
            <a:ext cx="4798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/wiki/Convolution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" y="6515289"/>
            <a:ext cx="2338284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Slide from William Cohen</a:t>
            </a:r>
          </a:p>
        </p:txBody>
      </p:sp>
    </p:spTree>
    <p:extLst>
      <p:ext uri="{BB962C8B-B14F-4D97-AF65-F5344CB8AC3E}">
        <p14:creationId xmlns:p14="http://schemas.microsoft.com/office/powerpoint/2010/main" val="1249825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What’s a convolution?</a:t>
            </a:r>
            <a:endParaRPr lang="en-US" dirty="0"/>
          </a:p>
        </p:txBody>
      </p:sp>
      <p:pic>
        <p:nvPicPr>
          <p:cNvPr id="7" name="Picture 6" descr="Screen Shot 2016-04-03 at 6.11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382" y="1551641"/>
            <a:ext cx="5130800" cy="1587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9771" y="1852988"/>
            <a:ext cx="555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1-D</a:t>
            </a:r>
            <a:endParaRPr lang="en-US" dirty="0"/>
          </a:p>
        </p:txBody>
      </p:sp>
      <p:pic>
        <p:nvPicPr>
          <p:cNvPr id="2" name="Picture 1" descr="Screen Shot 2016-04-03 at 6.10.5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612154"/>
            <a:ext cx="7924800" cy="2882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80278" y="996434"/>
            <a:ext cx="4798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/wiki/Convolution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" y="6515289"/>
            <a:ext cx="2338284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Slide from William Cohen</a:t>
            </a:r>
          </a:p>
        </p:txBody>
      </p:sp>
    </p:spTree>
    <p:extLst>
      <p:ext uri="{BB962C8B-B14F-4D97-AF65-F5344CB8AC3E}">
        <p14:creationId xmlns:p14="http://schemas.microsoft.com/office/powerpoint/2010/main" val="1448784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What’s a convolution?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04728" y="1181100"/>
            <a:ext cx="8005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matlabtricks.com</a:t>
            </a:r>
            <a:r>
              <a:rPr lang="en-US" dirty="0"/>
              <a:t>/post-5/3x3-convolution-kernels-with-online-demo</a:t>
            </a:r>
          </a:p>
        </p:txBody>
      </p:sp>
      <p:pic>
        <p:nvPicPr>
          <p:cNvPr id="6" name="Picture 5" descr="Screen Shot 2016-04-03 at 6.14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2268"/>
            <a:ext cx="9144000" cy="39813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6515289"/>
            <a:ext cx="2338284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Slide from William Cohen</a:t>
            </a:r>
          </a:p>
        </p:txBody>
      </p:sp>
    </p:spTree>
    <p:extLst>
      <p:ext uri="{BB962C8B-B14F-4D97-AF65-F5344CB8AC3E}">
        <p14:creationId xmlns:p14="http://schemas.microsoft.com/office/powerpoint/2010/main" val="3939064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What’s a convolution?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04728" y="1181100"/>
            <a:ext cx="8005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matlabtricks.com</a:t>
            </a:r>
            <a:r>
              <a:rPr lang="en-US" dirty="0"/>
              <a:t>/post-5/3x3-convolution-kernels-with-online-demo</a:t>
            </a:r>
          </a:p>
        </p:txBody>
      </p:sp>
      <p:pic>
        <p:nvPicPr>
          <p:cNvPr id="2" name="Picture 1" descr="Screen Shot 2016-04-03 at 6.16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5695"/>
            <a:ext cx="9144000" cy="39112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6515289"/>
            <a:ext cx="2338284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Slide from William Cohen</a:t>
            </a:r>
          </a:p>
        </p:txBody>
      </p:sp>
    </p:spTree>
    <p:extLst>
      <p:ext uri="{BB962C8B-B14F-4D97-AF65-F5344CB8AC3E}">
        <p14:creationId xmlns:p14="http://schemas.microsoft.com/office/powerpoint/2010/main" val="1248521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What’s a convolution?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04728" y="1181100"/>
            <a:ext cx="8005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matlabtricks.com</a:t>
            </a:r>
            <a:r>
              <a:rPr lang="en-US" dirty="0"/>
              <a:t>/post-5/3x3-convolution-kernels-with-online-demo</a:t>
            </a:r>
          </a:p>
        </p:txBody>
      </p:sp>
      <p:pic>
        <p:nvPicPr>
          <p:cNvPr id="2" name="Picture 1" descr="Screen Shot 2016-04-03 at 6.14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28" y="1807025"/>
            <a:ext cx="9144000" cy="38574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6515289"/>
            <a:ext cx="2338284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Slide from William Cohen</a:t>
            </a:r>
          </a:p>
        </p:txBody>
      </p:sp>
    </p:spTree>
    <p:extLst>
      <p:ext uri="{BB962C8B-B14F-4D97-AF65-F5344CB8AC3E}">
        <p14:creationId xmlns:p14="http://schemas.microsoft.com/office/powerpoint/2010/main" val="954874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Deep Neural Networks (DNNs)</a:t>
            </a:r>
          </a:p>
          <a:p>
            <a:pPr lvl="1"/>
            <a:r>
              <a:rPr lang="en-US" dirty="0" smtClean="0"/>
              <a:t>Three </a:t>
            </a:r>
            <a:r>
              <a:rPr lang="en-US" dirty="0"/>
              <a:t>ideas for training a </a:t>
            </a:r>
            <a:r>
              <a:rPr lang="en-US" dirty="0" smtClean="0"/>
              <a:t>DNN</a:t>
            </a:r>
          </a:p>
          <a:p>
            <a:pPr lvl="1"/>
            <a:r>
              <a:rPr lang="en-US" dirty="0"/>
              <a:t>Experiments: MNIST digit </a:t>
            </a:r>
            <a:r>
              <a:rPr lang="en-US" dirty="0" smtClean="0"/>
              <a:t>classification</a:t>
            </a:r>
          </a:p>
          <a:p>
            <a:pPr lvl="1"/>
            <a:r>
              <a:rPr lang="en-US" dirty="0" err="1" smtClean="0"/>
              <a:t>Autoencoders</a:t>
            </a:r>
            <a:endParaRPr lang="en-US" dirty="0" smtClean="0"/>
          </a:p>
          <a:p>
            <a:pPr lvl="1"/>
            <a:r>
              <a:rPr lang="en-US" dirty="0" err="1" smtClean="0"/>
              <a:t>Pretraining</a:t>
            </a:r>
            <a:endParaRPr lang="en-US" dirty="0"/>
          </a:p>
          <a:p>
            <a:r>
              <a:rPr lang="en-US" b="1" dirty="0" smtClean="0"/>
              <a:t>Convolutional Neural Networks (CNNs)</a:t>
            </a:r>
          </a:p>
          <a:p>
            <a:pPr lvl="1"/>
            <a:r>
              <a:rPr lang="en-US" dirty="0" smtClean="0"/>
              <a:t>Convolutional layers</a:t>
            </a:r>
          </a:p>
          <a:p>
            <a:pPr lvl="1"/>
            <a:r>
              <a:rPr lang="en-US" dirty="0" smtClean="0"/>
              <a:t>Pooling layers</a:t>
            </a:r>
          </a:p>
          <a:p>
            <a:pPr lvl="1"/>
            <a:r>
              <a:rPr lang="en-US" dirty="0" smtClean="0"/>
              <a:t>Image recognition</a:t>
            </a:r>
          </a:p>
          <a:p>
            <a:r>
              <a:rPr lang="en-US" b="1" dirty="0"/>
              <a:t>Recurrent Neural Networks (RNNs)</a:t>
            </a:r>
          </a:p>
          <a:p>
            <a:pPr lvl="1"/>
            <a:r>
              <a:rPr lang="en-US" dirty="0"/>
              <a:t>Bidirectional RNNs</a:t>
            </a:r>
          </a:p>
          <a:p>
            <a:pPr lvl="1"/>
            <a:r>
              <a:rPr lang="en-US" dirty="0"/>
              <a:t>Deep Bidirectional RNNs</a:t>
            </a:r>
          </a:p>
          <a:p>
            <a:pPr lvl="1"/>
            <a:r>
              <a:rPr lang="en-US" dirty="0"/>
              <a:t>Deep Bidirectional LSTMs</a:t>
            </a:r>
          </a:p>
          <a:p>
            <a:pPr lvl="1"/>
            <a:r>
              <a:rPr lang="en-US" dirty="0"/>
              <a:t>Connection to forward-backward algorithm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3</a:t>
            </a:fld>
            <a:endParaRPr lang="en-US"/>
          </a:p>
        </p:txBody>
      </p:sp>
      <p:sp>
        <p:nvSpPr>
          <p:cNvPr id="5" name="Right Brace 4"/>
          <p:cNvSpPr/>
          <p:nvPr/>
        </p:nvSpPr>
        <p:spPr>
          <a:xfrm>
            <a:off x="6826896" y="1210760"/>
            <a:ext cx="548388" cy="1732523"/>
          </a:xfrm>
          <a:prstGeom prst="rightBrac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476481" y="1814351"/>
            <a:ext cx="1442131" cy="52414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Part 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6826896" y="3095683"/>
            <a:ext cx="548388" cy="3159905"/>
          </a:xfrm>
          <a:prstGeom prst="rightBrac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476481" y="4406046"/>
            <a:ext cx="1442131" cy="52414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Part II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631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What’s a convolution?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04728" y="1181100"/>
            <a:ext cx="8005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matlabtricks.com</a:t>
            </a:r>
            <a:r>
              <a:rPr lang="en-US" dirty="0"/>
              <a:t>/post-5/3x3-convolution-kernels-with-online-demo</a:t>
            </a:r>
          </a:p>
        </p:txBody>
      </p:sp>
      <p:pic>
        <p:nvPicPr>
          <p:cNvPr id="3" name="Picture 2" descr="Screen Shot 2016-04-03 at 6.15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206"/>
            <a:ext cx="9144000" cy="40184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6515289"/>
            <a:ext cx="2338284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Slide from William Cohen</a:t>
            </a:r>
          </a:p>
        </p:txBody>
      </p:sp>
    </p:spTree>
    <p:extLst>
      <p:ext uri="{BB962C8B-B14F-4D97-AF65-F5344CB8AC3E}">
        <p14:creationId xmlns:p14="http://schemas.microsoft.com/office/powerpoint/2010/main" val="1304763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What’s a convolution?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04728" y="1181100"/>
            <a:ext cx="8005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matlabtricks.com</a:t>
            </a:r>
            <a:r>
              <a:rPr lang="en-US" dirty="0"/>
              <a:t>/post-5/3x3-convolution-kernels-with-online-demo</a:t>
            </a:r>
          </a:p>
        </p:txBody>
      </p:sp>
      <p:pic>
        <p:nvPicPr>
          <p:cNvPr id="2" name="Picture 1" descr="Screen Shot 2016-04-03 at 6.18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1903"/>
            <a:ext cx="9144000" cy="3895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6515289"/>
            <a:ext cx="2338284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Slide from William Cohen</a:t>
            </a:r>
          </a:p>
        </p:txBody>
      </p:sp>
    </p:spTree>
    <p:extLst>
      <p:ext uri="{BB962C8B-B14F-4D97-AF65-F5344CB8AC3E}">
        <p14:creationId xmlns:p14="http://schemas.microsoft.com/office/powerpoint/2010/main" val="2096783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What’s a convolution?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04728" y="1181100"/>
            <a:ext cx="8005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matlabtricks.com</a:t>
            </a:r>
            <a:r>
              <a:rPr lang="en-US" dirty="0"/>
              <a:t>/post-5/3x3-convolution-kernels-with-online-demo</a:t>
            </a:r>
          </a:p>
        </p:txBody>
      </p:sp>
      <p:pic>
        <p:nvPicPr>
          <p:cNvPr id="3" name="Picture 2" descr="Screen Shot 2016-04-03 at 6.19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2" y="1686101"/>
            <a:ext cx="9144000" cy="39775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6515289"/>
            <a:ext cx="2338284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Slide from William Cohen</a:t>
            </a:r>
          </a:p>
        </p:txBody>
      </p:sp>
    </p:spTree>
    <p:extLst>
      <p:ext uri="{BB962C8B-B14F-4D97-AF65-F5344CB8AC3E}">
        <p14:creationId xmlns:p14="http://schemas.microsoft.com/office/powerpoint/2010/main" val="304091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What’s a convolution?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Basic idea:</a:t>
            </a:r>
          </a:p>
          <a:p>
            <a:pPr lvl="1"/>
            <a:r>
              <a:rPr lang="en-US" dirty="0" smtClean="0"/>
              <a:t>Pick </a:t>
            </a:r>
            <a:r>
              <a:rPr lang="en-US" smtClean="0"/>
              <a:t>a 3x3 </a:t>
            </a:r>
            <a:r>
              <a:rPr lang="en-US" dirty="0" smtClean="0"/>
              <a:t>matrix F of weights</a:t>
            </a:r>
          </a:p>
          <a:p>
            <a:pPr lvl="1"/>
            <a:r>
              <a:rPr lang="en-US" dirty="0" smtClean="0"/>
              <a:t>Slide this over an image and compute the “inner product” (similarity) of F and the corresponding field of the image, and replace the pixel in the center of the field with the output of the inner product operation</a:t>
            </a:r>
          </a:p>
          <a:p>
            <a:r>
              <a:rPr lang="en-US" dirty="0" smtClean="0"/>
              <a:t>Key point:</a:t>
            </a:r>
          </a:p>
          <a:p>
            <a:pPr lvl="1"/>
            <a:r>
              <a:rPr lang="en-US" dirty="0" smtClean="0"/>
              <a:t>Different convolutions extract different types of low-level “features” from an image</a:t>
            </a:r>
          </a:p>
          <a:p>
            <a:pPr lvl="1"/>
            <a:r>
              <a:rPr lang="en-US" dirty="0" smtClean="0"/>
              <a:t>All that we need to vary to generate these different features is the weights of F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" y="6515289"/>
            <a:ext cx="2338284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Slide from William Cohen</a:t>
            </a:r>
          </a:p>
        </p:txBody>
      </p:sp>
    </p:spTree>
    <p:extLst>
      <p:ext uri="{BB962C8B-B14F-4D97-AF65-F5344CB8AC3E}">
        <p14:creationId xmlns:p14="http://schemas.microsoft.com/office/powerpoint/2010/main" val="2868365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 we convolve an image with an ANN?</a:t>
            </a:r>
            <a:endParaRPr lang="en-US" dirty="0"/>
          </a:p>
        </p:txBody>
      </p:sp>
      <p:pic>
        <p:nvPicPr>
          <p:cNvPr id="5" name="Picture 4" descr="Screen Shot 2016-04-03 at 6.27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03" y="3009900"/>
            <a:ext cx="8280400" cy="3810000"/>
          </a:xfrm>
          <a:prstGeom prst="rect">
            <a:avLst/>
          </a:prstGeom>
        </p:spPr>
      </p:pic>
      <p:pic>
        <p:nvPicPr>
          <p:cNvPr id="6" name="Picture 5" descr="Screen Shot 2016-04-03 at 6.28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73" y="3009900"/>
            <a:ext cx="8153400" cy="3848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07112" y="1595516"/>
            <a:ext cx="7269844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Note that the parameters in the matrix defining the convolution are </a:t>
            </a:r>
            <a:r>
              <a:rPr lang="en-US" sz="2400" b="1" dirty="0" smtClean="0"/>
              <a:t>tied</a:t>
            </a:r>
            <a:r>
              <a:rPr lang="en-US" sz="2400" dirty="0" smtClean="0"/>
              <a:t> across all places that it is used 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" y="6515289"/>
            <a:ext cx="2338284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Slide from William Cohen</a:t>
            </a:r>
          </a:p>
        </p:txBody>
      </p:sp>
    </p:spTree>
    <p:extLst>
      <p:ext uri="{BB962C8B-B14F-4D97-AF65-F5344CB8AC3E}">
        <p14:creationId xmlns:p14="http://schemas.microsoft.com/office/powerpoint/2010/main" val="1392146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 we do many convolutions of an image with an ANN?</a:t>
            </a:r>
            <a:endParaRPr lang="en-US" dirty="0"/>
          </a:p>
        </p:txBody>
      </p:sp>
      <p:pic>
        <p:nvPicPr>
          <p:cNvPr id="2" name="Picture 1" descr="Screen Shot 2016-04-03 at 6.28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16" y="1840366"/>
            <a:ext cx="8013700" cy="386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6515289"/>
            <a:ext cx="2338284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Slide from William Cohen</a:t>
            </a:r>
          </a:p>
        </p:txBody>
      </p:sp>
    </p:spTree>
    <p:extLst>
      <p:ext uri="{BB962C8B-B14F-4D97-AF65-F5344CB8AC3E}">
        <p14:creationId xmlns:p14="http://schemas.microsoft.com/office/powerpoint/2010/main" val="2472968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Convolutional Neural Network (CNN)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0760"/>
            <a:ext cx="8229600" cy="243042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Typical layers include:</a:t>
            </a:r>
          </a:p>
          <a:p>
            <a:pPr lvl="1"/>
            <a:r>
              <a:rPr lang="en-US" dirty="0" smtClean="0"/>
              <a:t>Convolutional layer</a:t>
            </a:r>
          </a:p>
          <a:p>
            <a:pPr lvl="1"/>
            <a:r>
              <a:rPr lang="en-US" dirty="0" smtClean="0"/>
              <a:t>Max-pooling layer</a:t>
            </a:r>
          </a:p>
          <a:p>
            <a:pPr lvl="1"/>
            <a:r>
              <a:rPr lang="en-US" dirty="0"/>
              <a:t>Fully connected </a:t>
            </a:r>
            <a:r>
              <a:rPr lang="en-US" dirty="0" smtClean="0"/>
              <a:t>layer</a:t>
            </a:r>
          </a:p>
          <a:p>
            <a:pPr lvl="1"/>
            <a:r>
              <a:rPr lang="en-US" dirty="0" smtClean="0"/>
              <a:t>(Nonlinear layer)</a:t>
            </a:r>
          </a:p>
          <a:p>
            <a:pPr lvl="1"/>
            <a:r>
              <a:rPr lang="en-US" dirty="0" err="1" smtClean="0"/>
              <a:t>Softmax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These can be arranged into arbitrarily deep topologies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36</a:t>
            </a:fld>
            <a:endParaRPr lang="en-US"/>
          </a:p>
        </p:txBody>
      </p:sp>
      <p:pic>
        <p:nvPicPr>
          <p:cNvPr id="5" name="Picture 4" descr="Screen Shot 2016-04-03 at 10.55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57" y="3641188"/>
            <a:ext cx="7923101" cy="294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480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Example: 6 convolutions of a digit</a:t>
            </a:r>
            <a:endParaRPr lang="en-US" dirty="0"/>
          </a:p>
        </p:txBody>
      </p:sp>
      <p:pic>
        <p:nvPicPr>
          <p:cNvPr id="4" name="Picture 3" descr="Screen Shot 2016-04-03 at 6.32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8905"/>
            <a:ext cx="9144000" cy="45561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8557" y="1170068"/>
            <a:ext cx="460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scs.ryerson.ca</a:t>
            </a:r>
            <a:r>
              <a:rPr lang="en-US" dirty="0"/>
              <a:t>/~</a:t>
            </a:r>
            <a:r>
              <a:rPr lang="en-US" dirty="0" err="1"/>
              <a:t>aharley</a:t>
            </a:r>
            <a:r>
              <a:rPr lang="en-US" dirty="0"/>
              <a:t>/</a:t>
            </a:r>
            <a:r>
              <a:rPr lang="en-US" dirty="0" err="1"/>
              <a:t>vis</a:t>
            </a:r>
            <a:r>
              <a:rPr lang="en-US" dirty="0"/>
              <a:t>/</a:t>
            </a:r>
            <a:r>
              <a:rPr lang="en-US" dirty="0" err="1"/>
              <a:t>conv</a:t>
            </a:r>
            <a:r>
              <a:rPr lang="en-US" dirty="0"/>
              <a:t>/</a:t>
            </a:r>
          </a:p>
        </p:txBody>
      </p:sp>
      <p:pic>
        <p:nvPicPr>
          <p:cNvPr id="6" name="Picture 5" descr="Screen Shot 2016-04-03 at 6.34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924" y="3287134"/>
            <a:ext cx="774700" cy="863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6515289"/>
            <a:ext cx="2338284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Slide from William Cohen</a:t>
            </a:r>
          </a:p>
        </p:txBody>
      </p:sp>
    </p:spTree>
    <p:extLst>
      <p:ext uri="{BB962C8B-B14F-4D97-AF65-F5344CB8AC3E}">
        <p14:creationId xmlns:p14="http://schemas.microsoft.com/office/powerpoint/2010/main" val="2608409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134955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CNNs typically alternate convolutions, non-linearity, and then </a:t>
            </a:r>
            <a:r>
              <a:rPr lang="en-US" dirty="0" err="1" smtClean="0"/>
              <a:t>downsampling</a:t>
            </a:r>
            <a:endParaRPr lang="en-US" dirty="0"/>
          </a:p>
        </p:txBody>
      </p:sp>
      <p:pic>
        <p:nvPicPr>
          <p:cNvPr id="3" name="Picture 2" descr="Screen Shot 2016-04-03 at 6.36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748"/>
            <a:ext cx="9144000" cy="43072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44038" y="1349553"/>
            <a:ext cx="6453444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/>
              <a:t>Downsampling</a:t>
            </a:r>
            <a:r>
              <a:rPr lang="en-US" sz="2400" dirty="0" smtClean="0"/>
              <a:t> is usually averaging or (more common in recent CNNs) max-pooling</a:t>
            </a:r>
            <a:endParaRPr lang="en-US" sz="2400" dirty="0"/>
          </a:p>
        </p:txBody>
      </p:sp>
      <p:pic>
        <p:nvPicPr>
          <p:cNvPr id="5" name="Picture 4" descr="Screen Shot 2016-04-03 at 6.41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509">
            <a:off x="1699205" y="3003371"/>
            <a:ext cx="7218010" cy="7647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6515289"/>
            <a:ext cx="2338284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Slide from William Cohen</a:t>
            </a:r>
          </a:p>
        </p:txBody>
      </p:sp>
    </p:spTree>
    <p:extLst>
      <p:ext uri="{BB962C8B-B14F-4D97-AF65-F5344CB8AC3E}">
        <p14:creationId xmlns:p14="http://schemas.microsoft.com/office/powerpoint/2010/main" val="2025771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Convolution of a Color Image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39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2654489"/>
            <a:ext cx="8343900" cy="386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15289"/>
            <a:ext cx="5351848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Figure from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Fei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-Fei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Li &amp;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Andrej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Karpathy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&amp; Justin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Johnson (CS231N)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10759"/>
            <a:ext cx="8229600" cy="144372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Color images consist of 3 floats per pixel for RGB (red, green blue) color values</a:t>
            </a:r>
          </a:p>
          <a:p>
            <a:r>
              <a:rPr lang="en-US" dirty="0" smtClean="0"/>
              <a:t>Convolution must also be 3-dimensional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969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Convolutional Neural Nets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898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Convolution of a Color Image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2489694"/>
            <a:ext cx="8229600" cy="376589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Animation of 3D convolution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40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515289"/>
            <a:ext cx="5351848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Figure from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Fei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-Fei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Li &amp;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Andrej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Karpathy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&amp; Justin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Johnson (CS231N) </a:t>
            </a:r>
          </a:p>
        </p:txBody>
      </p:sp>
      <p:sp>
        <p:nvSpPr>
          <p:cNvPr id="6" name="Rectangle 5"/>
          <p:cNvSpPr/>
          <p:nvPr/>
        </p:nvSpPr>
        <p:spPr>
          <a:xfrm>
            <a:off x="2144897" y="3290501"/>
            <a:ext cx="5504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http://cs231n.github.io/convolutional-networks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833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Max-pooling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41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6515289"/>
            <a:ext cx="5351848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Figure from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Fei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-Fei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Li &amp;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Andrej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Karpathy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&amp; Justin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Johnson (CS231N)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1481462"/>
            <a:ext cx="81915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109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Max-pooling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42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6515289"/>
            <a:ext cx="5351848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Figure from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Fei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-Fei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Li &amp;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Andrej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Karpathy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&amp; Justin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Johnson (CS231N)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398" y="1577205"/>
            <a:ext cx="5472793" cy="421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8510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do max-pooling?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1257300"/>
            <a:ext cx="8648700" cy="238388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Saves space</a:t>
            </a:r>
          </a:p>
          <a:p>
            <a:r>
              <a:rPr lang="en-US" dirty="0" smtClean="0"/>
              <a:t>Reduces </a:t>
            </a:r>
            <a:r>
              <a:rPr lang="en-US" dirty="0" err="1" smtClean="0"/>
              <a:t>overfitting</a:t>
            </a:r>
            <a:r>
              <a:rPr lang="en-US" dirty="0" smtClean="0"/>
              <a:t>?</a:t>
            </a:r>
          </a:p>
          <a:p>
            <a:r>
              <a:rPr lang="en-US" dirty="0" smtClean="0"/>
              <a:t>Because I’m going to add </a:t>
            </a:r>
            <a:r>
              <a:rPr lang="en-US" i="1" dirty="0" smtClean="0"/>
              <a:t>more </a:t>
            </a:r>
            <a:r>
              <a:rPr lang="en-US" dirty="0" smtClean="0"/>
              <a:t>convolutions after it!</a:t>
            </a:r>
          </a:p>
          <a:p>
            <a:pPr lvl="1"/>
            <a:r>
              <a:rPr lang="en-US" dirty="0" smtClean="0"/>
              <a:t>Allows the short-range convolutions to extend over larger subfields of the images</a:t>
            </a:r>
          </a:p>
          <a:p>
            <a:pPr lvl="2"/>
            <a:r>
              <a:rPr lang="en-US" dirty="0" smtClean="0"/>
              <a:t>So we can spot larger objects</a:t>
            </a:r>
          </a:p>
          <a:p>
            <a:pPr lvl="2"/>
            <a:r>
              <a:rPr lang="en-US" dirty="0" err="1" smtClean="0"/>
              <a:t>Eg</a:t>
            </a:r>
            <a:r>
              <a:rPr lang="en-US" dirty="0" smtClean="0"/>
              <a:t>, a long horizontal line, or a corner, or …</a:t>
            </a:r>
            <a:endParaRPr lang="en-US" dirty="0"/>
          </a:p>
        </p:txBody>
      </p:sp>
      <p:pic>
        <p:nvPicPr>
          <p:cNvPr id="4" name="Picture 3" descr="Screen Shot 2016-04-03 at 10.55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57" y="3641188"/>
            <a:ext cx="7923101" cy="29446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6515289"/>
            <a:ext cx="2338284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Slide from William Cohen</a:t>
            </a:r>
          </a:p>
        </p:txBody>
      </p:sp>
    </p:spTree>
    <p:extLst>
      <p:ext uri="{BB962C8B-B14F-4D97-AF65-F5344CB8AC3E}">
        <p14:creationId xmlns:p14="http://schemas.microsoft.com/office/powerpoint/2010/main" val="2543513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Another CNN visualization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28178" y="1343687"/>
            <a:ext cx="759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https://cs.stanford.edu/people/karpathy/convnetjs/demo/</a:t>
            </a:r>
            <a:r>
              <a:rPr lang="en-US" dirty="0" smtClean="0">
                <a:hlinkClick r:id="rId2"/>
              </a:rPr>
              <a:t>mnist.html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" y="6515289"/>
            <a:ext cx="2338284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Slide from William Cohen</a:t>
            </a:r>
          </a:p>
        </p:txBody>
      </p:sp>
    </p:spTree>
    <p:extLst>
      <p:ext uri="{BB962C8B-B14F-4D97-AF65-F5344CB8AC3E}">
        <p14:creationId xmlns:p14="http://schemas.microsoft.com/office/powerpoint/2010/main" val="1768796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4-04 at 9.33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40" y="0"/>
            <a:ext cx="7617957" cy="6858000"/>
          </a:xfrm>
          <a:prstGeom prst="rect">
            <a:avLst/>
          </a:prstGeom>
        </p:spPr>
      </p:pic>
      <p:pic>
        <p:nvPicPr>
          <p:cNvPr id="4" name="Picture 3" descr="Screen Shot 2016-04-04 at 9.33.5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9" y="916710"/>
            <a:ext cx="6302827" cy="105073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4180330" y="3439394"/>
            <a:ext cx="1874723" cy="249450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5" idx="1"/>
            <a:endCxn id="4" idx="2"/>
          </p:cNvCxnSpPr>
          <p:nvPr/>
        </p:nvCxnSpPr>
        <p:spPr>
          <a:xfrm flipH="1" flipV="1">
            <a:off x="3259523" y="1967443"/>
            <a:ext cx="920807" cy="159667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Screen Shot 2016-04-04 at 9.38.4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3041"/>
            <a:ext cx="7582812" cy="148776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332730" y="5978849"/>
            <a:ext cx="1874723" cy="249450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16" idx="1"/>
          </p:cNvCxnSpPr>
          <p:nvPr/>
        </p:nvCxnSpPr>
        <p:spPr>
          <a:xfrm flipH="1" flipV="1">
            <a:off x="3649186" y="5240808"/>
            <a:ext cx="683544" cy="86276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" y="6515289"/>
            <a:ext cx="2338284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Slide from William Cohen</a:t>
            </a:r>
          </a:p>
        </p:txBody>
      </p:sp>
    </p:spTree>
    <p:extLst>
      <p:ext uri="{BB962C8B-B14F-4D97-AF65-F5344CB8AC3E}">
        <p14:creationId xmlns:p14="http://schemas.microsoft.com/office/powerpoint/2010/main" val="1281852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do max-pooling?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1257300"/>
            <a:ext cx="8648700" cy="238388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Saves space</a:t>
            </a:r>
          </a:p>
          <a:p>
            <a:r>
              <a:rPr lang="en-US" dirty="0" smtClean="0"/>
              <a:t>Reduces </a:t>
            </a:r>
            <a:r>
              <a:rPr lang="en-US" dirty="0" err="1" smtClean="0"/>
              <a:t>overfitting</a:t>
            </a:r>
            <a:r>
              <a:rPr lang="en-US" dirty="0" smtClean="0"/>
              <a:t>?</a:t>
            </a:r>
          </a:p>
          <a:p>
            <a:r>
              <a:rPr lang="en-US" dirty="0" smtClean="0"/>
              <a:t>Because I’m going to add </a:t>
            </a:r>
            <a:r>
              <a:rPr lang="en-US" i="1" dirty="0" smtClean="0"/>
              <a:t>more </a:t>
            </a:r>
            <a:r>
              <a:rPr lang="en-US" dirty="0" smtClean="0"/>
              <a:t>convolutions after it!</a:t>
            </a:r>
          </a:p>
          <a:p>
            <a:pPr lvl="1"/>
            <a:r>
              <a:rPr lang="en-US" dirty="0" smtClean="0"/>
              <a:t>Allows the short-range convolutions to extend over larger subfields of the images</a:t>
            </a:r>
          </a:p>
          <a:p>
            <a:pPr lvl="2"/>
            <a:r>
              <a:rPr lang="en-US" dirty="0" smtClean="0"/>
              <a:t>So we can spot larger objects</a:t>
            </a:r>
          </a:p>
          <a:p>
            <a:pPr lvl="2"/>
            <a:r>
              <a:rPr lang="en-US" dirty="0" err="1" smtClean="0"/>
              <a:t>Eg</a:t>
            </a:r>
            <a:r>
              <a:rPr lang="en-US" dirty="0" smtClean="0"/>
              <a:t>, a long horizontal line, or a corner, or …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" y="6515289"/>
            <a:ext cx="2338284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Slide from William Cohen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98769" y="3739581"/>
            <a:ext cx="8648700" cy="167323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At some point the feature maps start to get very sparse and blobby – they are indicators of some semantic property, not a recognizable transformation of the image</a:t>
            </a:r>
          </a:p>
          <a:p>
            <a:r>
              <a:rPr lang="en-US" dirty="0" smtClean="0"/>
              <a:t>Then just use them as features in a “normal” ANN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517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4-04 at 9.33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40" y="0"/>
            <a:ext cx="7617957" cy="6858000"/>
          </a:xfrm>
          <a:prstGeom prst="rect">
            <a:avLst/>
          </a:prstGeom>
        </p:spPr>
      </p:pic>
      <p:pic>
        <p:nvPicPr>
          <p:cNvPr id="4" name="Picture 3" descr="Screen Shot 2016-04-04 at 9.33.5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9" y="916710"/>
            <a:ext cx="6302827" cy="105073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4180330" y="3439394"/>
            <a:ext cx="1874723" cy="249450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5" idx="1"/>
            <a:endCxn id="4" idx="2"/>
          </p:cNvCxnSpPr>
          <p:nvPr/>
        </p:nvCxnSpPr>
        <p:spPr>
          <a:xfrm flipH="1" flipV="1">
            <a:off x="3259523" y="1967443"/>
            <a:ext cx="920807" cy="159667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Screen Shot 2016-04-04 at 9.38.4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3041"/>
            <a:ext cx="7582812" cy="148776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332730" y="5978849"/>
            <a:ext cx="1874723" cy="249450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16" idx="1"/>
          </p:cNvCxnSpPr>
          <p:nvPr/>
        </p:nvCxnSpPr>
        <p:spPr>
          <a:xfrm flipH="1" flipV="1">
            <a:off x="3649186" y="5240808"/>
            <a:ext cx="683544" cy="86276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" y="6515289"/>
            <a:ext cx="2338284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Slide from William Cohen</a:t>
            </a:r>
          </a:p>
        </p:txBody>
      </p:sp>
    </p:spTree>
    <p:extLst>
      <p:ext uri="{BB962C8B-B14F-4D97-AF65-F5344CB8AC3E}">
        <p14:creationId xmlns:p14="http://schemas.microsoft.com/office/powerpoint/2010/main" val="2040732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04 at 9.34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45" y="0"/>
            <a:ext cx="798440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34459" y="324638"/>
            <a:ext cx="3944777" cy="249450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>
            <a:stCxn id="3" idx="1"/>
          </p:cNvCxnSpPr>
          <p:nvPr/>
        </p:nvCxnSpPr>
        <p:spPr>
          <a:xfrm flipH="1">
            <a:off x="3311003" y="449363"/>
            <a:ext cx="923456" cy="94907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Screen Shot 2016-04-04 at 9.40.3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24" y="1398435"/>
            <a:ext cx="7112000" cy="81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Screen Shot 2016-04-04 at 9.40.4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12" y="4272087"/>
            <a:ext cx="7023100" cy="952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4234459" y="3175639"/>
            <a:ext cx="3944777" cy="249450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stCxn id="9" idx="1"/>
          </p:cNvCxnSpPr>
          <p:nvPr/>
        </p:nvCxnSpPr>
        <p:spPr>
          <a:xfrm flipH="1">
            <a:off x="3311003" y="3300364"/>
            <a:ext cx="923456" cy="94907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Screen Shot 2016-04-04 at 9.41.59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00" y="5088523"/>
            <a:ext cx="7037006" cy="7768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05716" y="6519069"/>
            <a:ext cx="2338284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Slide from William Cohen</a:t>
            </a:r>
          </a:p>
        </p:txBody>
      </p:sp>
    </p:spTree>
    <p:extLst>
      <p:ext uri="{BB962C8B-B14F-4D97-AF65-F5344CB8AC3E}">
        <p14:creationId xmlns:p14="http://schemas.microsoft.com/office/powerpoint/2010/main" val="934767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do max-pooling?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1257300"/>
            <a:ext cx="8648700" cy="238388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Saves space</a:t>
            </a:r>
          </a:p>
          <a:p>
            <a:r>
              <a:rPr lang="en-US" dirty="0" smtClean="0"/>
              <a:t>Reduces </a:t>
            </a:r>
            <a:r>
              <a:rPr lang="en-US" dirty="0" err="1" smtClean="0"/>
              <a:t>overfitting</a:t>
            </a:r>
            <a:r>
              <a:rPr lang="en-US" dirty="0" smtClean="0"/>
              <a:t>?</a:t>
            </a:r>
          </a:p>
          <a:p>
            <a:r>
              <a:rPr lang="en-US" dirty="0" smtClean="0"/>
              <a:t>Because I’m going to add </a:t>
            </a:r>
            <a:r>
              <a:rPr lang="en-US" i="1" dirty="0" smtClean="0"/>
              <a:t>more </a:t>
            </a:r>
            <a:r>
              <a:rPr lang="en-US" dirty="0" smtClean="0"/>
              <a:t>convolutions after it!</a:t>
            </a:r>
          </a:p>
          <a:p>
            <a:pPr lvl="1"/>
            <a:r>
              <a:rPr lang="en-US" dirty="0" smtClean="0"/>
              <a:t>Allows the short-range convolutions to extend over larger subfields of the images</a:t>
            </a:r>
          </a:p>
          <a:p>
            <a:pPr lvl="2"/>
            <a:r>
              <a:rPr lang="en-US" dirty="0" smtClean="0"/>
              <a:t>So we can spot larger objects</a:t>
            </a:r>
          </a:p>
          <a:p>
            <a:pPr lvl="2"/>
            <a:r>
              <a:rPr lang="en-US" dirty="0" err="1" smtClean="0"/>
              <a:t>Eg</a:t>
            </a:r>
            <a:r>
              <a:rPr lang="en-US" dirty="0" smtClean="0"/>
              <a:t>, a long horizontal line, or a corner, or …</a:t>
            </a:r>
            <a:endParaRPr lang="en-US" dirty="0"/>
          </a:p>
        </p:txBody>
      </p:sp>
      <p:pic>
        <p:nvPicPr>
          <p:cNvPr id="4" name="Picture 3" descr="Screen Shot 2016-04-03 at 10.55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57" y="3641188"/>
            <a:ext cx="7923101" cy="29446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6515289"/>
            <a:ext cx="2338284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Slide from William Cohen</a:t>
            </a:r>
          </a:p>
        </p:txBody>
      </p:sp>
    </p:spTree>
    <p:extLst>
      <p:ext uri="{BB962C8B-B14F-4D97-AF65-F5344CB8AC3E}">
        <p14:creationId xmlns:p14="http://schemas.microsoft.com/office/powerpoint/2010/main" val="1814744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Background: Image Processing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10761"/>
            <a:ext cx="8229600" cy="100678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A </a:t>
            </a:r>
            <a:r>
              <a:rPr lang="en-US" b="1" dirty="0" smtClean="0"/>
              <a:t>convolution matrix </a:t>
            </a:r>
            <a:r>
              <a:rPr lang="en-US" dirty="0" smtClean="0"/>
              <a:t>is used in image processing for tasks such as edge detection, blurring, sharpening,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230711"/>
              </p:ext>
            </p:extLst>
          </p:nvPr>
        </p:nvGraphicFramePr>
        <p:xfrm>
          <a:off x="4130964" y="3572552"/>
          <a:ext cx="1308468" cy="1304244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6156"/>
                <a:gridCol w="436156"/>
                <a:gridCol w="436156"/>
              </a:tblGrid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/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130964" y="3054160"/>
            <a:ext cx="1382145" cy="393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Convolution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30273" y="2217543"/>
            <a:ext cx="1382145" cy="393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Input</a:t>
            </a:r>
            <a:r>
              <a:rPr lang="en-US" dirty="0"/>
              <a:t> </a:t>
            </a:r>
            <a:r>
              <a:rPr lang="en-US" dirty="0" smtClean="0"/>
              <a:t>Image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79268" y="2662257"/>
            <a:ext cx="1906704" cy="393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Convolved Image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645219"/>
              </p:ext>
            </p:extLst>
          </p:nvPr>
        </p:nvGraphicFramePr>
        <p:xfrm>
          <a:off x="457200" y="2743851"/>
          <a:ext cx="3036747" cy="3043236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3821"/>
                <a:gridCol w="433821"/>
                <a:gridCol w="433821"/>
                <a:gridCol w="433821"/>
                <a:gridCol w="433821"/>
                <a:gridCol w="433821"/>
                <a:gridCol w="433821"/>
              </a:tblGrid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94948"/>
              </p:ext>
            </p:extLst>
          </p:nvPr>
        </p:nvGraphicFramePr>
        <p:xfrm>
          <a:off x="6243654" y="3181850"/>
          <a:ext cx="2169105" cy="217374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3821"/>
                <a:gridCol w="433821"/>
                <a:gridCol w="433821"/>
                <a:gridCol w="433821"/>
                <a:gridCol w="433821"/>
              </a:tblGrid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633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Alternating convolution and </a:t>
            </a:r>
            <a:r>
              <a:rPr lang="en-US" dirty="0" err="1" smtClean="0"/>
              <a:t>downsampling</a:t>
            </a:r>
            <a:endParaRPr lang="en-US" dirty="0"/>
          </a:p>
        </p:txBody>
      </p:sp>
      <p:pic>
        <p:nvPicPr>
          <p:cNvPr id="4" name="Picture 3" descr="Screen Shot 2016-04-03 at 6.52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29" y="1350684"/>
            <a:ext cx="6372100" cy="55073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52822" y="2086232"/>
            <a:ext cx="1677112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5 layers up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50988" y="2847656"/>
            <a:ext cx="1893012" cy="26776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The subfield in a large dataset that gives the strongest output for a neuron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05716" y="6519069"/>
            <a:ext cx="2338284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Slide from William Cohen</a:t>
            </a:r>
          </a:p>
        </p:txBody>
      </p:sp>
    </p:spTree>
    <p:extLst>
      <p:ext uri="{BB962C8B-B14F-4D97-AF65-F5344CB8AC3E}">
        <p14:creationId xmlns:p14="http://schemas.microsoft.com/office/powerpoint/2010/main" val="2604250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Example: Image 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0760"/>
            <a:ext cx="8229600" cy="2115767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en-US" dirty="0" err="1"/>
              <a:t>ImageNet</a:t>
            </a:r>
            <a:r>
              <a:rPr lang="en-US" dirty="0"/>
              <a:t> LSVRC-</a:t>
            </a:r>
            <a:r>
              <a:rPr lang="en-US" dirty="0" smtClean="0"/>
              <a:t>2011 </a:t>
            </a:r>
            <a:r>
              <a:rPr lang="en-US" dirty="0"/>
              <a:t>contest: </a:t>
            </a:r>
            <a:endParaRPr lang="en-US" dirty="0" smtClean="0"/>
          </a:p>
          <a:p>
            <a:pPr lvl="1"/>
            <a:r>
              <a:rPr lang="en-US" b="1" dirty="0" smtClean="0"/>
              <a:t>Dataset</a:t>
            </a:r>
            <a:r>
              <a:rPr lang="en-US" dirty="0" smtClean="0"/>
              <a:t>: 1.2 million labeled images, 1000 classes</a:t>
            </a:r>
          </a:p>
          <a:p>
            <a:pPr lvl="1"/>
            <a:r>
              <a:rPr lang="en-US" b="1" dirty="0" smtClean="0"/>
              <a:t>Task</a:t>
            </a:r>
            <a:r>
              <a:rPr lang="en-US" dirty="0" smtClean="0"/>
              <a:t>: Given a new image, label it with the correct class</a:t>
            </a:r>
          </a:p>
          <a:p>
            <a:pPr lvl="1"/>
            <a:r>
              <a:rPr lang="en-US" b="1" dirty="0" smtClean="0"/>
              <a:t>Multiclass</a:t>
            </a:r>
            <a:r>
              <a:rPr lang="en-US" dirty="0" smtClean="0"/>
              <a:t> classification problem</a:t>
            </a:r>
          </a:p>
          <a:p>
            <a:r>
              <a:rPr lang="en-US" dirty="0" smtClean="0"/>
              <a:t>Examples from http</a:t>
            </a:r>
            <a:r>
              <a:rPr lang="en-US" dirty="0"/>
              <a:t>://image-</a:t>
            </a:r>
            <a:r>
              <a:rPr lang="en-US" dirty="0" err="1"/>
              <a:t>net.org</a:t>
            </a:r>
            <a:r>
              <a:rPr lang="en-US" dirty="0" smtClean="0"/>
              <a:t>/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288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52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9144000" cy="676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56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53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9144000" cy="677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23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54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9144000" cy="676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360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5"/>
          <p:cNvSpPr txBox="1">
            <a:spLocks/>
          </p:cNvSpPr>
          <p:nvPr/>
        </p:nvSpPr>
        <p:spPr>
          <a:xfrm>
            <a:off x="8418781" y="3483123"/>
            <a:ext cx="725219" cy="32383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 smtClean="0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798582" y="3483124"/>
            <a:ext cx="7620199" cy="32383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 smtClean="0"/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1" y="3483124"/>
            <a:ext cx="798582" cy="323835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Example: Image Classification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55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8" y="3666661"/>
            <a:ext cx="8982160" cy="2913725"/>
          </a:xfrm>
          <a:prstGeom prst="rect">
            <a:avLst/>
          </a:prstGeom>
        </p:spPr>
      </p:pic>
      <p:sp>
        <p:nvSpPr>
          <p:cNvPr id="5" name="Content Placeholder 4"/>
          <p:cNvSpPr txBox="1">
            <a:spLocks/>
          </p:cNvSpPr>
          <p:nvPr/>
        </p:nvSpPr>
        <p:spPr>
          <a:xfrm>
            <a:off x="457200" y="1210761"/>
            <a:ext cx="8229600" cy="82908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 smtClean="0"/>
              <a:t>CNN for Image Classification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Krizhevsky</a:t>
            </a:r>
            <a:r>
              <a:rPr lang="en-US" dirty="0" smtClean="0"/>
              <a:t>, </a:t>
            </a:r>
            <a:r>
              <a:rPr lang="en-US" dirty="0" err="1" smtClean="0"/>
              <a:t>Sutskever</a:t>
            </a:r>
            <a:r>
              <a:rPr lang="en-US" dirty="0" smtClean="0"/>
              <a:t> &amp; Hinton, 2012)</a:t>
            </a:r>
            <a:br>
              <a:rPr lang="en-US" dirty="0" smtClean="0"/>
            </a:br>
            <a:r>
              <a:rPr lang="en-US" dirty="0" smtClean="0"/>
              <a:t>15.3% error on </a:t>
            </a:r>
            <a:r>
              <a:rPr lang="en-US" dirty="0" err="1" smtClean="0"/>
              <a:t>ImageNet</a:t>
            </a:r>
            <a:r>
              <a:rPr lang="en-US" dirty="0" smtClean="0"/>
              <a:t> LSVRC-2012 contest</a:t>
            </a:r>
          </a:p>
          <a:p>
            <a:pPr marL="457200" lvl="1" indent="0">
              <a:buFont typeface="Arial"/>
              <a:buNone/>
            </a:pP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75663" y="2145681"/>
            <a:ext cx="1495146" cy="1392977"/>
            <a:chOff x="375663" y="2145681"/>
            <a:chExt cx="1495146" cy="1392977"/>
          </a:xfrm>
        </p:grpSpPr>
        <p:sp>
          <p:nvSpPr>
            <p:cNvPr id="12" name="Left Arrow 11"/>
            <p:cNvSpPr/>
            <p:nvPr/>
          </p:nvSpPr>
          <p:spPr>
            <a:xfrm rot="17983074">
              <a:off x="11016" y="2925986"/>
              <a:ext cx="977319" cy="248026"/>
            </a:xfrm>
            <a:prstGeom prst="lef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ontent Placeholder 5"/>
            <p:cNvSpPr txBox="1">
              <a:spLocks/>
            </p:cNvSpPr>
            <p:nvPr/>
          </p:nvSpPr>
          <p:spPr>
            <a:xfrm>
              <a:off x="457200" y="2145681"/>
              <a:ext cx="1413609" cy="89483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/>
          </p:spPr>
          <p:txBody>
            <a:bodyPr vert="horz" lIns="91440" tIns="45720" rIns="91440" bIns="45720" rtlCol="0">
              <a:normAutofit fontScale="700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dirty="0" smtClean="0"/>
                <a:t>Input image (pixels)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461978" y="2127083"/>
            <a:ext cx="3705381" cy="1392977"/>
            <a:chOff x="375663" y="2145681"/>
            <a:chExt cx="3705381" cy="1392977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4" name="Left Arrow 13"/>
            <p:cNvSpPr/>
            <p:nvPr/>
          </p:nvSpPr>
          <p:spPr>
            <a:xfrm rot="17983074">
              <a:off x="11016" y="2925986"/>
              <a:ext cx="977319" cy="248026"/>
            </a:xfrm>
            <a:prstGeom prst="leftArrow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ontent Placeholder 5"/>
            <p:cNvSpPr txBox="1">
              <a:spLocks/>
            </p:cNvSpPr>
            <p:nvPr/>
          </p:nvSpPr>
          <p:spPr>
            <a:xfrm>
              <a:off x="457200" y="2145681"/>
              <a:ext cx="3623844" cy="894835"/>
            </a:xfrm>
            <a:prstGeom prst="rect">
              <a:avLst/>
            </a:prstGeom>
            <a:grpFill/>
            <a:effectLst/>
          </p:spPr>
          <p:txBody>
            <a:bodyPr vert="horz" lIns="91440" tIns="45720" rIns="91440" bIns="45720" rtlCol="0">
              <a:normAutofit fontScale="700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Five convolutional layers </a:t>
              </a:r>
              <a:br>
                <a:rPr lang="en-US" dirty="0" smtClean="0"/>
              </a:br>
              <a:r>
                <a:rPr lang="en-US" dirty="0" smtClean="0"/>
                <a:t>(w/max-pooling)</a:t>
              </a:r>
            </a:p>
            <a:p>
              <a:r>
                <a:rPr lang="en-US" dirty="0" smtClean="0"/>
                <a:t>Three fully connected layers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478694" y="2124291"/>
            <a:ext cx="2103653" cy="1438088"/>
            <a:chOff x="457200" y="2145681"/>
            <a:chExt cx="2103653" cy="1438088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7" name="Left Arrow 16"/>
            <p:cNvSpPr/>
            <p:nvPr/>
          </p:nvSpPr>
          <p:spPr>
            <a:xfrm rot="13642640">
              <a:off x="1794766" y="2971097"/>
              <a:ext cx="977319" cy="248026"/>
            </a:xfrm>
            <a:prstGeom prst="leftArrow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ontent Placeholder 5"/>
            <p:cNvSpPr txBox="1">
              <a:spLocks/>
            </p:cNvSpPr>
            <p:nvPr/>
          </p:nvSpPr>
          <p:spPr>
            <a:xfrm>
              <a:off x="457200" y="2145681"/>
              <a:ext cx="2103653" cy="894835"/>
            </a:xfrm>
            <a:prstGeom prst="rect">
              <a:avLst/>
            </a:prstGeom>
            <a:grpFill/>
            <a:effectLst/>
          </p:spPr>
          <p:txBody>
            <a:bodyPr vert="horz" lIns="91440" tIns="45720" rIns="91440" bIns="45720" rtlCol="0">
              <a:normAutofit lnSpcReduction="1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dirty="0" smtClean="0"/>
                <a:t>1000-way </a:t>
              </a:r>
              <a:r>
                <a:rPr lang="en-US" dirty="0" err="1" smtClean="0"/>
                <a:t>softmax</a:t>
              </a:r>
              <a:endParaRPr lang="en-US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2447936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CNNs for Image Recognition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56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91004"/>
            <a:ext cx="8581700" cy="47382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515289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Slide from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Kaiming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He</a:t>
            </a:r>
          </a:p>
        </p:txBody>
      </p:sp>
    </p:spTree>
    <p:extLst>
      <p:ext uri="{BB962C8B-B14F-4D97-AF65-F5344CB8AC3E}">
        <p14:creationId xmlns:p14="http://schemas.microsoft.com/office/powerpoint/2010/main" val="575898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Recurrent Neural Networks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455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24" name="Group 196"/>
          <p:cNvGrpSpPr>
            <a:grpSpLocks/>
          </p:cNvGrpSpPr>
          <p:nvPr/>
        </p:nvGrpSpPr>
        <p:grpSpPr bwMode="auto">
          <a:xfrm>
            <a:off x="1128713" y="2763838"/>
            <a:ext cx="6210300" cy="841375"/>
            <a:chOff x="711" y="2875"/>
            <a:chExt cx="3912" cy="530"/>
          </a:xfrm>
        </p:grpSpPr>
        <p:grpSp>
          <p:nvGrpSpPr>
            <p:cNvPr id="41065" name="Group 274"/>
            <p:cNvGrpSpPr>
              <a:grpSpLocks/>
            </p:cNvGrpSpPr>
            <p:nvPr/>
          </p:nvGrpSpPr>
          <p:grpSpPr bwMode="auto">
            <a:xfrm>
              <a:off x="711" y="2909"/>
              <a:ext cx="3912" cy="496"/>
              <a:chOff x="1109405" y="2058552"/>
              <a:chExt cx="6209145" cy="786974"/>
            </a:xfrm>
          </p:grpSpPr>
          <p:sp>
            <p:nvSpPr>
              <p:cNvPr id="276" name="Oval 275"/>
              <p:cNvSpPr/>
              <p:nvPr/>
            </p:nvSpPr>
            <p:spPr>
              <a:xfrm>
                <a:off x="2263302" y="2060138"/>
                <a:ext cx="360296" cy="364927"/>
              </a:xfrm>
              <a:prstGeom prst="ellipse">
                <a:avLst/>
              </a:prstGeom>
              <a:solidFill>
                <a:schemeClr val="accent4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tx1"/>
                    </a:solidFill>
                    <a:latin typeface="Rockwell"/>
                    <a:cs typeface="Rockwell"/>
                  </a:rPr>
                  <a:t>n</a:t>
                </a:r>
              </a:p>
            </p:txBody>
          </p:sp>
          <p:sp>
            <p:nvSpPr>
              <p:cNvPr id="277" name="Oval 276"/>
              <p:cNvSpPr/>
              <p:nvPr/>
            </p:nvSpPr>
            <p:spPr>
              <a:xfrm>
                <a:off x="3364822" y="2060138"/>
                <a:ext cx="360296" cy="364927"/>
              </a:xfrm>
              <a:prstGeom prst="ellipse">
                <a:avLst/>
              </a:prstGeom>
              <a:solidFill>
                <a:schemeClr val="accent4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tx1"/>
                    </a:solidFill>
                    <a:latin typeface="Rockwell"/>
                    <a:cs typeface="Rockwell"/>
                  </a:rPr>
                  <a:t>n</a:t>
                </a:r>
              </a:p>
            </p:txBody>
          </p:sp>
          <p:sp>
            <p:nvSpPr>
              <p:cNvPr id="278" name="Oval 277"/>
              <p:cNvSpPr/>
              <p:nvPr/>
            </p:nvSpPr>
            <p:spPr>
              <a:xfrm>
                <a:off x="4482215" y="2058552"/>
                <a:ext cx="360296" cy="364927"/>
              </a:xfrm>
              <a:prstGeom prst="ellipse">
                <a:avLst/>
              </a:prstGeom>
              <a:solidFill>
                <a:schemeClr val="accent3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tx1"/>
                    </a:solidFill>
                    <a:latin typeface="Rockwell"/>
                    <a:cs typeface="Rockwell"/>
                  </a:rPr>
                  <a:t>v</a:t>
                </a:r>
              </a:p>
            </p:txBody>
          </p:sp>
          <p:sp>
            <p:nvSpPr>
              <p:cNvPr id="279" name="Oval 278"/>
              <p:cNvSpPr/>
              <p:nvPr/>
            </p:nvSpPr>
            <p:spPr>
              <a:xfrm>
                <a:off x="5588497" y="2060138"/>
                <a:ext cx="360295" cy="364927"/>
              </a:xfrm>
              <a:prstGeom prst="ellipse">
                <a:avLst/>
              </a:prstGeom>
              <a:solidFill>
                <a:schemeClr val="accent3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tx1"/>
                    </a:solidFill>
                    <a:latin typeface="Rockwell"/>
                    <a:cs typeface="Rockwell"/>
                  </a:rPr>
                  <a:t>d</a:t>
                </a:r>
              </a:p>
            </p:txBody>
          </p:sp>
          <p:sp>
            <p:nvSpPr>
              <p:cNvPr id="280" name="Oval 279"/>
              <p:cNvSpPr/>
              <p:nvPr/>
            </p:nvSpPr>
            <p:spPr>
              <a:xfrm>
                <a:off x="6688429" y="2058552"/>
                <a:ext cx="360296" cy="364927"/>
              </a:xfrm>
              <a:prstGeom prst="ellipse">
                <a:avLst/>
              </a:prstGeom>
              <a:solidFill>
                <a:schemeClr val="accent4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tx1"/>
                    </a:solidFill>
                    <a:latin typeface="Rockwell"/>
                    <a:cs typeface="Rockwell"/>
                  </a:rPr>
                  <a:t>n</a:t>
                </a:r>
              </a:p>
            </p:txBody>
          </p:sp>
          <p:sp>
            <p:nvSpPr>
              <p:cNvPr id="41072" name="TextBox 280"/>
              <p:cNvSpPr txBox="1">
                <a:spLocks noChangeArrowheads="1"/>
              </p:cNvSpPr>
              <p:nvPr/>
            </p:nvSpPr>
            <p:spPr bwMode="auto">
              <a:xfrm>
                <a:off x="1109405" y="2212456"/>
                <a:ext cx="963433" cy="3633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en-US" sz="1400">
                    <a:solidFill>
                      <a:srgbClr val="475A8D"/>
                    </a:solidFill>
                    <a:latin typeface="Candara" pitchFamily="34" charset="0"/>
                  </a:rPr>
                  <a:t>Sample 2:</a:t>
                </a:r>
              </a:p>
            </p:txBody>
          </p:sp>
          <p:grpSp>
            <p:nvGrpSpPr>
              <p:cNvPr id="41073" name="Group 281"/>
              <p:cNvGrpSpPr>
                <a:grpSpLocks/>
              </p:cNvGrpSpPr>
              <p:nvPr/>
            </p:nvGrpSpPr>
            <p:grpSpPr bwMode="auto">
              <a:xfrm>
                <a:off x="1967849" y="2496632"/>
                <a:ext cx="5350701" cy="246041"/>
                <a:chOff x="492120" y="3950977"/>
                <a:chExt cx="8067290" cy="370958"/>
              </a:xfrm>
            </p:grpSpPr>
            <p:sp>
              <p:nvSpPr>
                <p:cNvPr id="41079" name="TextBox 287"/>
                <p:cNvSpPr txBox="1">
                  <a:spLocks noChangeArrowheads="1"/>
                </p:cNvSpPr>
                <p:nvPr/>
              </p:nvSpPr>
              <p:spPr bwMode="auto">
                <a:xfrm>
                  <a:off x="492120" y="3962637"/>
                  <a:ext cx="1330509" cy="359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200">
                      <a:latin typeface="Rockwell"/>
                      <a:ea typeface="Rockwell"/>
                      <a:cs typeface="Rockwell"/>
                    </a:rPr>
                    <a:t>time</a:t>
                  </a:r>
                </a:p>
              </p:txBody>
            </p:sp>
            <p:sp>
              <p:nvSpPr>
                <p:cNvPr id="41080" name="TextBox 288"/>
                <p:cNvSpPr txBox="1">
                  <a:spLocks noChangeArrowheads="1"/>
                </p:cNvSpPr>
                <p:nvPr/>
              </p:nvSpPr>
              <p:spPr bwMode="auto">
                <a:xfrm>
                  <a:off x="3769260" y="3950977"/>
                  <a:ext cx="1451146" cy="359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200">
                      <a:latin typeface="Rockwell"/>
                      <a:ea typeface="Rockwell"/>
                      <a:cs typeface="Rockwell"/>
                    </a:rPr>
                    <a:t>like</a:t>
                  </a:r>
                </a:p>
              </p:txBody>
            </p:sp>
            <p:sp>
              <p:nvSpPr>
                <p:cNvPr id="41081" name="TextBox 289"/>
                <p:cNvSpPr txBox="1">
                  <a:spLocks noChangeArrowheads="1"/>
                </p:cNvSpPr>
                <p:nvPr/>
              </p:nvSpPr>
              <p:spPr bwMode="auto">
                <a:xfrm>
                  <a:off x="2084801" y="3957332"/>
                  <a:ext cx="1451146" cy="359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200">
                      <a:latin typeface="Rockwell"/>
                      <a:ea typeface="Rockwell"/>
                      <a:cs typeface="Rockwell"/>
                    </a:rPr>
                    <a:t>flies</a:t>
                  </a:r>
                </a:p>
              </p:txBody>
            </p:sp>
            <p:sp>
              <p:nvSpPr>
                <p:cNvPr id="41082" name="TextBox 290"/>
                <p:cNvSpPr txBox="1">
                  <a:spLocks noChangeArrowheads="1"/>
                </p:cNvSpPr>
                <p:nvPr/>
              </p:nvSpPr>
              <p:spPr bwMode="auto">
                <a:xfrm>
                  <a:off x="5446910" y="3962637"/>
                  <a:ext cx="1451146" cy="359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200">
                      <a:latin typeface="Rockwell"/>
                      <a:ea typeface="Rockwell"/>
                      <a:cs typeface="Rockwell"/>
                    </a:rPr>
                    <a:t>an</a:t>
                  </a:r>
                </a:p>
              </p:txBody>
            </p:sp>
            <p:sp>
              <p:nvSpPr>
                <p:cNvPr id="41083" name="TextBox 291"/>
                <p:cNvSpPr txBox="1">
                  <a:spLocks noChangeArrowheads="1"/>
                </p:cNvSpPr>
                <p:nvPr/>
              </p:nvSpPr>
              <p:spPr bwMode="auto">
                <a:xfrm>
                  <a:off x="7108264" y="3962637"/>
                  <a:ext cx="1451146" cy="359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200">
                      <a:latin typeface="Rockwell"/>
                      <a:ea typeface="Rockwell"/>
                      <a:cs typeface="Rockwell"/>
                    </a:rPr>
                    <a:t>arrow</a:t>
                  </a:r>
                </a:p>
              </p:txBody>
            </p:sp>
          </p:grpSp>
          <p:sp>
            <p:nvSpPr>
              <p:cNvPr id="283" name="Oval 282"/>
              <p:cNvSpPr/>
              <p:nvPr/>
            </p:nvSpPr>
            <p:spPr>
              <a:xfrm>
                <a:off x="2236320" y="2480599"/>
                <a:ext cx="360295" cy="364927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dirty="0">
                  <a:solidFill>
                    <a:schemeClr val="tx1"/>
                  </a:solidFill>
                  <a:latin typeface="Rockwell"/>
                  <a:cs typeface="Rockwell"/>
                </a:endParaRPr>
              </a:p>
            </p:txBody>
          </p:sp>
          <p:sp>
            <p:nvSpPr>
              <p:cNvPr id="284" name="Oval 283"/>
              <p:cNvSpPr/>
              <p:nvPr/>
            </p:nvSpPr>
            <p:spPr>
              <a:xfrm>
                <a:off x="3336253" y="2480599"/>
                <a:ext cx="360296" cy="364927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dirty="0">
                  <a:solidFill>
                    <a:schemeClr val="tx1"/>
                  </a:solidFill>
                  <a:latin typeface="Rockwell"/>
                  <a:cs typeface="Rockwell"/>
                </a:endParaRPr>
              </a:p>
            </p:txBody>
          </p:sp>
          <p:sp>
            <p:nvSpPr>
              <p:cNvPr id="285" name="Oval 284"/>
              <p:cNvSpPr/>
              <p:nvPr/>
            </p:nvSpPr>
            <p:spPr>
              <a:xfrm>
                <a:off x="4453645" y="2479011"/>
                <a:ext cx="360296" cy="364927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dirty="0">
                  <a:solidFill>
                    <a:schemeClr val="tx1"/>
                  </a:solidFill>
                  <a:latin typeface="Rockwell"/>
                  <a:cs typeface="Rockwell"/>
                </a:endParaRPr>
              </a:p>
            </p:txBody>
          </p:sp>
          <p:sp>
            <p:nvSpPr>
              <p:cNvPr id="286" name="Oval 285"/>
              <p:cNvSpPr/>
              <p:nvPr/>
            </p:nvSpPr>
            <p:spPr>
              <a:xfrm>
                <a:off x="5559927" y="2480599"/>
                <a:ext cx="360295" cy="364927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dirty="0">
                  <a:solidFill>
                    <a:schemeClr val="tx1"/>
                  </a:solidFill>
                  <a:latin typeface="Rockwell"/>
                  <a:cs typeface="Rockwell"/>
                </a:endParaRPr>
              </a:p>
            </p:txBody>
          </p:sp>
          <p:sp>
            <p:nvSpPr>
              <p:cNvPr id="287" name="Oval 286"/>
              <p:cNvSpPr/>
              <p:nvPr/>
            </p:nvSpPr>
            <p:spPr>
              <a:xfrm>
                <a:off x="6661447" y="2479011"/>
                <a:ext cx="360295" cy="364927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dirty="0">
                  <a:solidFill>
                    <a:schemeClr val="tx1"/>
                  </a:solidFill>
                  <a:latin typeface="Rockwell"/>
                  <a:cs typeface="Rockwell"/>
                </a:endParaRPr>
              </a:p>
            </p:txBody>
          </p:sp>
        </p:grpSp>
        <p:sp>
          <p:nvSpPr>
            <p:cNvPr id="2" name="TextBox 273"/>
            <p:cNvSpPr txBox="1"/>
            <p:nvPr/>
          </p:nvSpPr>
          <p:spPr>
            <a:xfrm>
              <a:off x="711" y="2875"/>
              <a:ext cx="3840" cy="528"/>
            </a:xfrm>
            <a:prstGeom prst="rect">
              <a:avLst/>
            </a:prstGeom>
            <a:noFill/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475A8D"/>
                </a:solidFill>
                <a:latin typeface="Candara" pitchFamily="34" charset="0"/>
              </a:endParaRPr>
            </a:p>
          </p:txBody>
        </p:sp>
      </p:grpSp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3600" dirty="0" smtClean="0"/>
              <a:t>Dataset for Supervised </a:t>
            </a:r>
            <a:br>
              <a:rPr lang="en-US" sz="3600" dirty="0" smtClean="0"/>
            </a:br>
            <a:r>
              <a:rPr lang="en-US" sz="3600" dirty="0" smtClean="0"/>
              <a:t>Part-of-Speech (POS) Tagging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F5C1AC-3F6C-4163-AEBF-7557DCBE3682}" type="slidenum">
              <a:rPr lang="en-US"/>
              <a:pPr>
                <a:defRPr/>
              </a:pPr>
              <a:t>58</a:t>
            </a:fld>
            <a:endParaRPr lang="en-US"/>
          </a:p>
        </p:txBody>
      </p:sp>
      <p:grpSp>
        <p:nvGrpSpPr>
          <p:cNvPr id="22721" name="Group 193"/>
          <p:cNvGrpSpPr>
            <a:grpSpLocks/>
          </p:cNvGrpSpPr>
          <p:nvPr/>
        </p:nvGrpSpPr>
        <p:grpSpPr bwMode="auto">
          <a:xfrm>
            <a:off x="1100138" y="1892300"/>
            <a:ext cx="6208712" cy="838200"/>
            <a:chOff x="699" y="1200"/>
            <a:chExt cx="3911" cy="528"/>
          </a:xfrm>
        </p:grpSpPr>
        <p:grpSp>
          <p:nvGrpSpPr>
            <p:cNvPr id="41007" name="Group 8"/>
            <p:cNvGrpSpPr>
              <a:grpSpLocks/>
            </p:cNvGrpSpPr>
            <p:nvPr/>
          </p:nvGrpSpPr>
          <p:grpSpPr bwMode="auto">
            <a:xfrm>
              <a:off x="699" y="1226"/>
              <a:ext cx="3911" cy="495"/>
              <a:chOff x="1109405" y="2058552"/>
              <a:chExt cx="6209145" cy="786974"/>
            </a:xfrm>
          </p:grpSpPr>
          <p:sp>
            <p:nvSpPr>
              <p:cNvPr id="115" name="Oval 114"/>
              <p:cNvSpPr/>
              <p:nvPr/>
            </p:nvSpPr>
            <p:spPr>
              <a:xfrm>
                <a:off x="2263597" y="2060142"/>
                <a:ext cx="360388" cy="365664"/>
              </a:xfrm>
              <a:prstGeom prst="ellipse">
                <a:avLst/>
              </a:prstGeom>
              <a:solidFill>
                <a:schemeClr val="accent4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tx1"/>
                    </a:solidFill>
                    <a:latin typeface="Rockwell"/>
                    <a:cs typeface="Rockwell"/>
                  </a:rPr>
                  <a:t>n</a:t>
                </a:r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3363812" y="2060142"/>
                <a:ext cx="360387" cy="365664"/>
              </a:xfrm>
              <a:prstGeom prst="ellipse">
                <a:avLst/>
              </a:prstGeom>
              <a:solidFill>
                <a:schemeClr val="accent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tx1"/>
                    </a:solidFill>
                    <a:latin typeface="Rockwell"/>
                    <a:cs typeface="Rockwell"/>
                  </a:rPr>
                  <a:t>v</a:t>
                </a:r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4481490" y="2058552"/>
                <a:ext cx="360387" cy="365664"/>
              </a:xfrm>
              <a:prstGeom prst="ellipse">
                <a:avLst/>
              </a:prstGeom>
              <a:solidFill>
                <a:schemeClr val="accent2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tx1"/>
                    </a:solidFill>
                    <a:latin typeface="Rockwell"/>
                    <a:cs typeface="Rockwell"/>
                  </a:rPr>
                  <a:t>p</a:t>
                </a:r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5588054" y="2060142"/>
                <a:ext cx="360388" cy="365664"/>
              </a:xfrm>
              <a:prstGeom prst="ellipse">
                <a:avLst/>
              </a:prstGeom>
              <a:solidFill>
                <a:schemeClr val="accent3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tx1"/>
                    </a:solidFill>
                    <a:latin typeface="Rockwell"/>
                    <a:cs typeface="Rockwell"/>
                  </a:rPr>
                  <a:t>d</a:t>
                </a: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6688269" y="2058552"/>
                <a:ext cx="360387" cy="365664"/>
              </a:xfrm>
              <a:prstGeom prst="ellipse">
                <a:avLst/>
              </a:prstGeom>
              <a:solidFill>
                <a:schemeClr val="accent4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tx1"/>
                    </a:solidFill>
                    <a:latin typeface="Rockwell"/>
                    <a:cs typeface="Rockwell"/>
                  </a:rPr>
                  <a:t>n</a:t>
                </a:r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1109405" y="2212768"/>
                <a:ext cx="963679" cy="364074"/>
              </a:xfrm>
              <a:prstGeom prst="rect">
                <a:avLst/>
              </a:prstGeom>
              <a:noFill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accent6"/>
                    </a:solidFill>
                    <a:latin typeface="+mn-lt"/>
                    <a:cs typeface="+mn-cs"/>
                  </a:rPr>
                  <a:t>Sample 1:</a:t>
                </a:r>
              </a:p>
            </p:txBody>
          </p:sp>
          <p:grpSp>
            <p:nvGrpSpPr>
              <p:cNvPr id="41015" name="Group 192"/>
              <p:cNvGrpSpPr>
                <a:grpSpLocks/>
              </p:cNvGrpSpPr>
              <p:nvPr/>
            </p:nvGrpSpPr>
            <p:grpSpPr bwMode="auto">
              <a:xfrm>
                <a:off x="1967849" y="2496632"/>
                <a:ext cx="5350701" cy="246041"/>
                <a:chOff x="492120" y="3950977"/>
                <a:chExt cx="8067290" cy="370958"/>
              </a:xfrm>
            </p:grpSpPr>
            <p:sp>
              <p:nvSpPr>
                <p:cNvPr id="41021" name="TextBox 193"/>
                <p:cNvSpPr txBox="1">
                  <a:spLocks noChangeArrowheads="1"/>
                </p:cNvSpPr>
                <p:nvPr/>
              </p:nvSpPr>
              <p:spPr bwMode="auto">
                <a:xfrm>
                  <a:off x="492120" y="3962637"/>
                  <a:ext cx="1330509" cy="359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200">
                      <a:latin typeface="Rockwell"/>
                      <a:ea typeface="Rockwell"/>
                      <a:cs typeface="Rockwell"/>
                    </a:rPr>
                    <a:t>time</a:t>
                  </a:r>
                </a:p>
              </p:txBody>
            </p:sp>
            <p:sp>
              <p:nvSpPr>
                <p:cNvPr id="41022" name="TextBox 194"/>
                <p:cNvSpPr txBox="1">
                  <a:spLocks noChangeArrowheads="1"/>
                </p:cNvSpPr>
                <p:nvPr/>
              </p:nvSpPr>
              <p:spPr bwMode="auto">
                <a:xfrm>
                  <a:off x="3769260" y="3950977"/>
                  <a:ext cx="1451146" cy="359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200">
                      <a:latin typeface="Rockwell"/>
                      <a:ea typeface="Rockwell"/>
                      <a:cs typeface="Rockwell"/>
                    </a:rPr>
                    <a:t>like</a:t>
                  </a:r>
                </a:p>
              </p:txBody>
            </p:sp>
            <p:sp>
              <p:nvSpPr>
                <p:cNvPr id="41023" name="TextBox 195"/>
                <p:cNvSpPr txBox="1">
                  <a:spLocks noChangeArrowheads="1"/>
                </p:cNvSpPr>
                <p:nvPr/>
              </p:nvSpPr>
              <p:spPr bwMode="auto">
                <a:xfrm>
                  <a:off x="2084801" y="3957332"/>
                  <a:ext cx="1451146" cy="359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200">
                      <a:latin typeface="Rockwell"/>
                      <a:ea typeface="Rockwell"/>
                      <a:cs typeface="Rockwell"/>
                    </a:rPr>
                    <a:t>flies</a:t>
                  </a:r>
                </a:p>
              </p:txBody>
            </p:sp>
            <p:sp>
              <p:nvSpPr>
                <p:cNvPr id="41024" name="TextBox 196"/>
                <p:cNvSpPr txBox="1">
                  <a:spLocks noChangeArrowheads="1"/>
                </p:cNvSpPr>
                <p:nvPr/>
              </p:nvSpPr>
              <p:spPr bwMode="auto">
                <a:xfrm>
                  <a:off x="5446910" y="3962637"/>
                  <a:ext cx="1451146" cy="359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200">
                      <a:latin typeface="Rockwell"/>
                      <a:ea typeface="Rockwell"/>
                      <a:cs typeface="Rockwell"/>
                    </a:rPr>
                    <a:t>an</a:t>
                  </a:r>
                </a:p>
              </p:txBody>
            </p:sp>
            <p:sp>
              <p:nvSpPr>
                <p:cNvPr id="41025" name="TextBox 197"/>
                <p:cNvSpPr txBox="1">
                  <a:spLocks noChangeArrowheads="1"/>
                </p:cNvSpPr>
                <p:nvPr/>
              </p:nvSpPr>
              <p:spPr bwMode="auto">
                <a:xfrm>
                  <a:off x="7108264" y="3962637"/>
                  <a:ext cx="1451146" cy="359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200">
                      <a:latin typeface="Rockwell"/>
                      <a:ea typeface="Rockwell"/>
                      <a:cs typeface="Rockwell"/>
                    </a:rPr>
                    <a:t>arrow</a:t>
                  </a:r>
                </a:p>
              </p:txBody>
            </p:sp>
          </p:grpSp>
          <p:sp>
            <p:nvSpPr>
              <p:cNvPr id="199" name="Oval 198"/>
              <p:cNvSpPr/>
              <p:nvPr/>
            </p:nvSpPr>
            <p:spPr>
              <a:xfrm>
                <a:off x="2235020" y="2479862"/>
                <a:ext cx="360388" cy="365664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dirty="0">
                  <a:solidFill>
                    <a:schemeClr val="tx1"/>
                  </a:solidFill>
                  <a:latin typeface="Rockwell"/>
                  <a:cs typeface="Rockwell"/>
                </a:endParaRPr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3336822" y="2479862"/>
                <a:ext cx="360388" cy="365664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dirty="0">
                  <a:solidFill>
                    <a:schemeClr val="tx1"/>
                  </a:solidFill>
                  <a:latin typeface="Rockwell"/>
                  <a:cs typeface="Rockwell"/>
                </a:endParaRPr>
              </a:p>
            </p:txBody>
          </p:sp>
          <p:sp>
            <p:nvSpPr>
              <p:cNvPr id="201" name="Oval 200"/>
              <p:cNvSpPr/>
              <p:nvPr/>
            </p:nvSpPr>
            <p:spPr>
              <a:xfrm>
                <a:off x="4454500" y="2478271"/>
                <a:ext cx="360388" cy="365664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dirty="0">
                  <a:solidFill>
                    <a:schemeClr val="tx1"/>
                  </a:solidFill>
                  <a:latin typeface="Rockwell"/>
                  <a:cs typeface="Rockwell"/>
                </a:endParaRPr>
              </a:p>
            </p:txBody>
          </p:sp>
          <p:sp>
            <p:nvSpPr>
              <p:cNvPr id="202" name="Oval 201"/>
              <p:cNvSpPr/>
              <p:nvPr/>
            </p:nvSpPr>
            <p:spPr>
              <a:xfrm>
                <a:off x="5561065" y="2479862"/>
                <a:ext cx="358800" cy="365664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dirty="0">
                  <a:solidFill>
                    <a:schemeClr val="tx1"/>
                  </a:solidFill>
                  <a:latin typeface="Rockwell"/>
                  <a:cs typeface="Rockwell"/>
                </a:endParaRPr>
              </a:p>
            </p:txBody>
          </p:sp>
          <p:sp>
            <p:nvSpPr>
              <p:cNvPr id="203" name="Oval 202"/>
              <p:cNvSpPr/>
              <p:nvPr/>
            </p:nvSpPr>
            <p:spPr>
              <a:xfrm>
                <a:off x="6661279" y="2478271"/>
                <a:ext cx="360388" cy="365664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dirty="0">
                  <a:solidFill>
                    <a:schemeClr val="tx1"/>
                  </a:solidFill>
                  <a:latin typeface="Rockwell"/>
                  <a:cs typeface="Rockwell"/>
                </a:endParaRPr>
              </a:p>
            </p:txBody>
          </p:sp>
        </p:grpSp>
        <p:sp>
          <p:nvSpPr>
            <p:cNvPr id="3" name="TextBox 273"/>
            <p:cNvSpPr txBox="1"/>
            <p:nvPr/>
          </p:nvSpPr>
          <p:spPr>
            <a:xfrm>
              <a:off x="720" y="1200"/>
              <a:ext cx="3840" cy="528"/>
            </a:xfrm>
            <a:prstGeom prst="rect">
              <a:avLst/>
            </a:prstGeom>
            <a:noFill/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475A8D"/>
                </a:solidFill>
                <a:latin typeface="Candara" pitchFamily="34" charset="0"/>
              </a:endParaRPr>
            </a:p>
          </p:txBody>
        </p:sp>
      </p:grpSp>
      <p:grpSp>
        <p:nvGrpSpPr>
          <p:cNvPr id="22722" name="Group 194"/>
          <p:cNvGrpSpPr>
            <a:grpSpLocks/>
          </p:cNvGrpSpPr>
          <p:nvPr/>
        </p:nvGrpSpPr>
        <p:grpSpPr bwMode="auto">
          <a:xfrm>
            <a:off x="1127125" y="4557713"/>
            <a:ext cx="6210300" cy="839787"/>
            <a:chOff x="710" y="1743"/>
            <a:chExt cx="3912" cy="529"/>
          </a:xfrm>
        </p:grpSpPr>
        <p:grpSp>
          <p:nvGrpSpPr>
            <p:cNvPr id="40988" name="Group 238"/>
            <p:cNvGrpSpPr>
              <a:grpSpLocks/>
            </p:cNvGrpSpPr>
            <p:nvPr/>
          </p:nvGrpSpPr>
          <p:grpSpPr bwMode="auto">
            <a:xfrm>
              <a:off x="710" y="1776"/>
              <a:ext cx="3912" cy="496"/>
              <a:chOff x="1109405" y="2058552"/>
              <a:chExt cx="6209145" cy="786974"/>
            </a:xfrm>
          </p:grpSpPr>
          <p:sp>
            <p:nvSpPr>
              <p:cNvPr id="240" name="Oval 239"/>
              <p:cNvSpPr/>
              <p:nvPr/>
            </p:nvSpPr>
            <p:spPr>
              <a:xfrm>
                <a:off x="2263303" y="2060139"/>
                <a:ext cx="360295" cy="364927"/>
              </a:xfrm>
              <a:prstGeom prst="ellipse">
                <a:avLst/>
              </a:prstGeom>
              <a:solidFill>
                <a:schemeClr val="accent3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tx1"/>
                    </a:solidFill>
                    <a:latin typeface="Rockwell"/>
                    <a:cs typeface="Rockwell"/>
                  </a:rPr>
                  <a:t>p</a:t>
                </a:r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3364823" y="2060139"/>
                <a:ext cx="360295" cy="364927"/>
              </a:xfrm>
              <a:prstGeom prst="ellipse">
                <a:avLst/>
              </a:prstGeom>
              <a:solidFill>
                <a:schemeClr val="accent4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tx1"/>
                    </a:solidFill>
                    <a:latin typeface="Rockwell"/>
                    <a:cs typeface="Rockwell"/>
                  </a:rPr>
                  <a:t>n</a:t>
                </a:r>
              </a:p>
            </p:txBody>
          </p:sp>
          <p:sp>
            <p:nvSpPr>
              <p:cNvPr id="242" name="Oval 241"/>
              <p:cNvSpPr/>
              <p:nvPr/>
            </p:nvSpPr>
            <p:spPr>
              <a:xfrm>
                <a:off x="4482216" y="2058552"/>
                <a:ext cx="360295" cy="364927"/>
              </a:xfrm>
              <a:prstGeom prst="ellipse">
                <a:avLst/>
              </a:prstGeom>
              <a:solidFill>
                <a:schemeClr val="accent4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tx1"/>
                    </a:solidFill>
                    <a:latin typeface="Rockwell"/>
                    <a:cs typeface="Rockwell"/>
                  </a:rPr>
                  <a:t>n</a:t>
                </a:r>
              </a:p>
            </p:txBody>
          </p:sp>
          <p:sp>
            <p:nvSpPr>
              <p:cNvPr id="243" name="Oval 242"/>
              <p:cNvSpPr/>
              <p:nvPr/>
            </p:nvSpPr>
            <p:spPr>
              <a:xfrm>
                <a:off x="5588497" y="2060139"/>
                <a:ext cx="360296" cy="364927"/>
              </a:xfrm>
              <a:prstGeom prst="ellipse">
                <a:avLst/>
              </a:prstGeom>
              <a:solidFill>
                <a:schemeClr val="accent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tx1"/>
                    </a:solidFill>
                    <a:latin typeface="Rockwell"/>
                    <a:cs typeface="Rockwell"/>
                  </a:rPr>
                  <a:t>v</a:t>
                </a:r>
              </a:p>
            </p:txBody>
          </p:sp>
          <p:sp>
            <p:nvSpPr>
              <p:cNvPr id="244" name="Oval 243"/>
              <p:cNvSpPr/>
              <p:nvPr/>
            </p:nvSpPr>
            <p:spPr>
              <a:xfrm>
                <a:off x="6688430" y="2058552"/>
                <a:ext cx="360295" cy="364927"/>
              </a:xfrm>
              <a:prstGeom prst="ellipse">
                <a:avLst/>
              </a:prstGeom>
              <a:solidFill>
                <a:schemeClr val="accent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tx1"/>
                    </a:solidFill>
                    <a:latin typeface="Rockwell"/>
                    <a:cs typeface="Rockwell"/>
                  </a:rPr>
                  <a:t>v</a:t>
                </a:r>
              </a:p>
            </p:txBody>
          </p:sp>
          <p:sp>
            <p:nvSpPr>
              <p:cNvPr id="40995" name="TextBox 244"/>
              <p:cNvSpPr txBox="1">
                <a:spLocks noChangeArrowheads="1"/>
              </p:cNvSpPr>
              <p:nvPr/>
            </p:nvSpPr>
            <p:spPr bwMode="auto">
              <a:xfrm>
                <a:off x="1109405" y="2212457"/>
                <a:ext cx="963434" cy="3633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en-US" sz="1400">
                    <a:solidFill>
                      <a:srgbClr val="475A8D"/>
                    </a:solidFill>
                    <a:latin typeface="Candara" pitchFamily="34" charset="0"/>
                  </a:rPr>
                  <a:t>Sample 4:</a:t>
                </a:r>
              </a:p>
            </p:txBody>
          </p:sp>
          <p:grpSp>
            <p:nvGrpSpPr>
              <p:cNvPr id="40996" name="Group 245"/>
              <p:cNvGrpSpPr>
                <a:grpSpLocks/>
              </p:cNvGrpSpPr>
              <p:nvPr/>
            </p:nvGrpSpPr>
            <p:grpSpPr bwMode="auto">
              <a:xfrm>
                <a:off x="1967849" y="2496632"/>
                <a:ext cx="5350701" cy="246041"/>
                <a:chOff x="492120" y="3950977"/>
                <a:chExt cx="8067290" cy="370958"/>
              </a:xfrm>
            </p:grpSpPr>
            <p:sp>
              <p:nvSpPr>
                <p:cNvPr id="41002" name="TextBox 251"/>
                <p:cNvSpPr txBox="1">
                  <a:spLocks noChangeArrowheads="1"/>
                </p:cNvSpPr>
                <p:nvPr/>
              </p:nvSpPr>
              <p:spPr bwMode="auto">
                <a:xfrm>
                  <a:off x="492120" y="3962637"/>
                  <a:ext cx="1330509" cy="359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200">
                      <a:latin typeface="Rockwell"/>
                      <a:ea typeface="Rockwell"/>
                      <a:cs typeface="Rockwell"/>
                    </a:rPr>
                    <a:t>with</a:t>
                  </a:r>
                </a:p>
              </p:txBody>
            </p:sp>
            <p:sp>
              <p:nvSpPr>
                <p:cNvPr id="41003" name="TextBox 252"/>
                <p:cNvSpPr txBox="1">
                  <a:spLocks noChangeArrowheads="1"/>
                </p:cNvSpPr>
                <p:nvPr/>
              </p:nvSpPr>
              <p:spPr bwMode="auto">
                <a:xfrm>
                  <a:off x="3769260" y="3950977"/>
                  <a:ext cx="1451146" cy="359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200">
                      <a:latin typeface="Rockwell"/>
                      <a:ea typeface="Rockwell"/>
                      <a:cs typeface="Rockwell"/>
                    </a:rPr>
                    <a:t>you</a:t>
                  </a:r>
                </a:p>
              </p:txBody>
            </p:sp>
            <p:sp>
              <p:nvSpPr>
                <p:cNvPr id="41004" name="TextBox 253"/>
                <p:cNvSpPr txBox="1">
                  <a:spLocks noChangeArrowheads="1"/>
                </p:cNvSpPr>
                <p:nvPr/>
              </p:nvSpPr>
              <p:spPr bwMode="auto">
                <a:xfrm>
                  <a:off x="2084801" y="3957332"/>
                  <a:ext cx="1451146" cy="359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200">
                      <a:latin typeface="Rockwell"/>
                      <a:ea typeface="Rockwell"/>
                      <a:cs typeface="Rockwell"/>
                    </a:rPr>
                    <a:t>time</a:t>
                  </a:r>
                </a:p>
              </p:txBody>
            </p:sp>
            <p:sp>
              <p:nvSpPr>
                <p:cNvPr id="41005" name="TextBox 254"/>
                <p:cNvSpPr txBox="1">
                  <a:spLocks noChangeArrowheads="1"/>
                </p:cNvSpPr>
                <p:nvPr/>
              </p:nvSpPr>
              <p:spPr bwMode="auto">
                <a:xfrm>
                  <a:off x="5446910" y="3962637"/>
                  <a:ext cx="1451146" cy="359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200">
                      <a:latin typeface="Rockwell"/>
                      <a:ea typeface="Rockwell"/>
                      <a:cs typeface="Rockwell"/>
                    </a:rPr>
                    <a:t>will</a:t>
                  </a:r>
                </a:p>
              </p:txBody>
            </p:sp>
            <p:sp>
              <p:nvSpPr>
                <p:cNvPr id="41006" name="TextBox 255"/>
                <p:cNvSpPr txBox="1">
                  <a:spLocks noChangeArrowheads="1"/>
                </p:cNvSpPr>
                <p:nvPr/>
              </p:nvSpPr>
              <p:spPr bwMode="auto">
                <a:xfrm>
                  <a:off x="7108264" y="3962637"/>
                  <a:ext cx="1451146" cy="359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200">
                      <a:latin typeface="Rockwell"/>
                      <a:ea typeface="Rockwell"/>
                      <a:cs typeface="Rockwell"/>
                    </a:rPr>
                    <a:t>see</a:t>
                  </a:r>
                </a:p>
              </p:txBody>
            </p:sp>
          </p:grpSp>
          <p:sp>
            <p:nvSpPr>
              <p:cNvPr id="247" name="Oval 246"/>
              <p:cNvSpPr/>
              <p:nvPr/>
            </p:nvSpPr>
            <p:spPr>
              <a:xfrm>
                <a:off x="2236320" y="2480599"/>
                <a:ext cx="360296" cy="364927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dirty="0">
                  <a:solidFill>
                    <a:schemeClr val="tx1"/>
                  </a:solidFill>
                  <a:latin typeface="Rockwell"/>
                  <a:cs typeface="Rockwell"/>
                </a:endParaRPr>
              </a:p>
            </p:txBody>
          </p:sp>
          <p:sp>
            <p:nvSpPr>
              <p:cNvPr id="248" name="Oval 247"/>
              <p:cNvSpPr/>
              <p:nvPr/>
            </p:nvSpPr>
            <p:spPr>
              <a:xfrm>
                <a:off x="3336254" y="2480599"/>
                <a:ext cx="360295" cy="364927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dirty="0">
                  <a:solidFill>
                    <a:schemeClr val="tx1"/>
                  </a:solidFill>
                  <a:latin typeface="Rockwell"/>
                  <a:cs typeface="Rockwell"/>
                </a:endParaRPr>
              </a:p>
            </p:txBody>
          </p:sp>
          <p:sp>
            <p:nvSpPr>
              <p:cNvPr id="249" name="Oval 248"/>
              <p:cNvSpPr/>
              <p:nvPr/>
            </p:nvSpPr>
            <p:spPr>
              <a:xfrm>
                <a:off x="4453646" y="2479012"/>
                <a:ext cx="360295" cy="364927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dirty="0">
                  <a:solidFill>
                    <a:schemeClr val="tx1"/>
                  </a:solidFill>
                  <a:latin typeface="Rockwell"/>
                  <a:cs typeface="Rockwell"/>
                </a:endParaRPr>
              </a:p>
            </p:txBody>
          </p:sp>
          <p:sp>
            <p:nvSpPr>
              <p:cNvPr id="250" name="Oval 249"/>
              <p:cNvSpPr/>
              <p:nvPr/>
            </p:nvSpPr>
            <p:spPr>
              <a:xfrm>
                <a:off x="5559927" y="2480599"/>
                <a:ext cx="360296" cy="364927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dirty="0">
                  <a:solidFill>
                    <a:schemeClr val="tx1"/>
                  </a:solidFill>
                  <a:latin typeface="Rockwell"/>
                  <a:cs typeface="Rockwell"/>
                </a:endParaRPr>
              </a:p>
            </p:txBody>
          </p:sp>
          <p:sp>
            <p:nvSpPr>
              <p:cNvPr id="251" name="Oval 250"/>
              <p:cNvSpPr/>
              <p:nvPr/>
            </p:nvSpPr>
            <p:spPr>
              <a:xfrm>
                <a:off x="6661447" y="2479012"/>
                <a:ext cx="360296" cy="364927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dirty="0">
                  <a:solidFill>
                    <a:schemeClr val="tx1"/>
                  </a:solidFill>
                  <a:latin typeface="Rockwell"/>
                  <a:cs typeface="Rockwell"/>
                </a:endParaRPr>
              </a:p>
            </p:txBody>
          </p:sp>
        </p:grpSp>
        <p:sp>
          <p:nvSpPr>
            <p:cNvPr id="5" name="TextBox 273"/>
            <p:cNvSpPr txBox="1"/>
            <p:nvPr/>
          </p:nvSpPr>
          <p:spPr>
            <a:xfrm>
              <a:off x="710" y="1743"/>
              <a:ext cx="3840" cy="528"/>
            </a:xfrm>
            <a:prstGeom prst="rect">
              <a:avLst/>
            </a:prstGeom>
            <a:noFill/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475A8D"/>
                </a:solidFill>
                <a:latin typeface="Candara" pitchFamily="34" charset="0"/>
              </a:endParaRPr>
            </a:p>
          </p:txBody>
        </p:sp>
      </p:grpSp>
      <p:grpSp>
        <p:nvGrpSpPr>
          <p:cNvPr id="22723" name="Group 195"/>
          <p:cNvGrpSpPr>
            <a:grpSpLocks/>
          </p:cNvGrpSpPr>
          <p:nvPr/>
        </p:nvGrpSpPr>
        <p:grpSpPr bwMode="auto">
          <a:xfrm>
            <a:off x="1109663" y="3663950"/>
            <a:ext cx="6208712" cy="838200"/>
            <a:chOff x="699" y="2308"/>
            <a:chExt cx="3911" cy="528"/>
          </a:xfrm>
        </p:grpSpPr>
        <p:grpSp>
          <p:nvGrpSpPr>
            <p:cNvPr id="40969" name="Group 220"/>
            <p:cNvGrpSpPr>
              <a:grpSpLocks/>
            </p:cNvGrpSpPr>
            <p:nvPr/>
          </p:nvGrpSpPr>
          <p:grpSpPr bwMode="auto">
            <a:xfrm>
              <a:off x="699" y="2340"/>
              <a:ext cx="3911" cy="496"/>
              <a:chOff x="1109405" y="2058552"/>
              <a:chExt cx="6209145" cy="786974"/>
            </a:xfrm>
          </p:grpSpPr>
          <p:sp>
            <p:nvSpPr>
              <p:cNvPr id="222" name="Oval 221"/>
              <p:cNvSpPr/>
              <p:nvPr/>
            </p:nvSpPr>
            <p:spPr>
              <a:xfrm>
                <a:off x="2263597" y="2060139"/>
                <a:ext cx="360388" cy="364927"/>
              </a:xfrm>
              <a:prstGeom prst="ellipse">
                <a:avLst/>
              </a:prstGeom>
              <a:solidFill>
                <a:schemeClr val="accent4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tx1"/>
                    </a:solidFill>
                    <a:latin typeface="Rockwell"/>
                    <a:cs typeface="Rockwell"/>
                  </a:rPr>
                  <a:t>n</a:t>
                </a:r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3363812" y="2060139"/>
                <a:ext cx="360387" cy="364927"/>
              </a:xfrm>
              <a:prstGeom prst="ellipse">
                <a:avLst/>
              </a:prstGeom>
              <a:solidFill>
                <a:schemeClr val="accent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tx1"/>
                    </a:solidFill>
                    <a:latin typeface="Rockwell"/>
                    <a:cs typeface="Rockwell"/>
                  </a:rPr>
                  <a:t>v</a:t>
                </a:r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4481490" y="2058552"/>
                <a:ext cx="360387" cy="364927"/>
              </a:xfrm>
              <a:prstGeom prst="ellipse">
                <a:avLst/>
              </a:prstGeom>
              <a:solidFill>
                <a:schemeClr val="accent2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tx1"/>
                    </a:solidFill>
                    <a:latin typeface="Rockwell"/>
                    <a:cs typeface="Rockwell"/>
                  </a:rPr>
                  <a:t>p</a:t>
                </a:r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5588054" y="2060139"/>
                <a:ext cx="360388" cy="364927"/>
              </a:xfrm>
              <a:prstGeom prst="ellipse">
                <a:avLst/>
              </a:prstGeom>
              <a:solidFill>
                <a:schemeClr val="accent4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tx1"/>
                    </a:solidFill>
                    <a:latin typeface="Rockwell"/>
                    <a:cs typeface="Rockwell"/>
                  </a:rPr>
                  <a:t>n</a:t>
                </a:r>
              </a:p>
            </p:txBody>
          </p:sp>
          <p:sp>
            <p:nvSpPr>
              <p:cNvPr id="226" name="Oval 225"/>
              <p:cNvSpPr/>
              <p:nvPr/>
            </p:nvSpPr>
            <p:spPr>
              <a:xfrm>
                <a:off x="6688269" y="2058552"/>
                <a:ext cx="360387" cy="364927"/>
              </a:xfrm>
              <a:prstGeom prst="ellipse">
                <a:avLst/>
              </a:prstGeom>
              <a:solidFill>
                <a:schemeClr val="accent4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tx1"/>
                    </a:solidFill>
                    <a:latin typeface="Rockwell"/>
                    <a:cs typeface="Rockwell"/>
                  </a:rPr>
                  <a:t>n</a:t>
                </a:r>
              </a:p>
            </p:txBody>
          </p:sp>
          <p:sp>
            <p:nvSpPr>
              <p:cNvPr id="227" name="TextBox 226"/>
              <p:cNvSpPr txBox="1"/>
              <p:nvPr/>
            </p:nvSpPr>
            <p:spPr>
              <a:xfrm>
                <a:off x="1109405" y="2212457"/>
                <a:ext cx="963679" cy="363340"/>
              </a:xfrm>
              <a:prstGeom prst="rect">
                <a:avLst/>
              </a:prstGeom>
              <a:noFill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accent6"/>
                    </a:solidFill>
                    <a:latin typeface="+mn-lt"/>
                    <a:cs typeface="+mn-cs"/>
                  </a:rPr>
                  <a:t>Sample 3:</a:t>
                </a:r>
              </a:p>
            </p:txBody>
          </p:sp>
          <p:grpSp>
            <p:nvGrpSpPr>
              <p:cNvPr id="40977" name="Group 227"/>
              <p:cNvGrpSpPr>
                <a:grpSpLocks/>
              </p:cNvGrpSpPr>
              <p:nvPr/>
            </p:nvGrpSpPr>
            <p:grpSpPr bwMode="auto">
              <a:xfrm>
                <a:off x="1967849" y="2496632"/>
                <a:ext cx="5350701" cy="246041"/>
                <a:chOff x="492120" y="3950977"/>
                <a:chExt cx="8067290" cy="370958"/>
              </a:xfrm>
            </p:grpSpPr>
            <p:sp>
              <p:nvSpPr>
                <p:cNvPr id="40983" name="TextBox 233"/>
                <p:cNvSpPr txBox="1">
                  <a:spLocks noChangeArrowheads="1"/>
                </p:cNvSpPr>
                <p:nvPr/>
              </p:nvSpPr>
              <p:spPr bwMode="auto">
                <a:xfrm>
                  <a:off x="492120" y="3962637"/>
                  <a:ext cx="1330509" cy="359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200">
                      <a:latin typeface="Rockwell"/>
                      <a:ea typeface="Rockwell"/>
                      <a:cs typeface="Rockwell"/>
                    </a:rPr>
                    <a:t>flies</a:t>
                  </a:r>
                </a:p>
              </p:txBody>
            </p:sp>
            <p:sp>
              <p:nvSpPr>
                <p:cNvPr id="40984" name="TextBox 234"/>
                <p:cNvSpPr txBox="1">
                  <a:spLocks noChangeArrowheads="1"/>
                </p:cNvSpPr>
                <p:nvPr/>
              </p:nvSpPr>
              <p:spPr bwMode="auto">
                <a:xfrm>
                  <a:off x="3769260" y="3950977"/>
                  <a:ext cx="1451146" cy="359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200">
                      <a:latin typeface="Rockwell"/>
                      <a:ea typeface="Rockwell"/>
                      <a:cs typeface="Rockwell"/>
                    </a:rPr>
                    <a:t>with</a:t>
                  </a:r>
                </a:p>
              </p:txBody>
            </p:sp>
            <p:sp>
              <p:nvSpPr>
                <p:cNvPr id="40985" name="TextBox 235"/>
                <p:cNvSpPr txBox="1">
                  <a:spLocks noChangeArrowheads="1"/>
                </p:cNvSpPr>
                <p:nvPr/>
              </p:nvSpPr>
              <p:spPr bwMode="auto">
                <a:xfrm>
                  <a:off x="2084801" y="3957332"/>
                  <a:ext cx="1451146" cy="359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200">
                      <a:latin typeface="Rockwell"/>
                      <a:ea typeface="Rockwell"/>
                      <a:cs typeface="Rockwell"/>
                    </a:rPr>
                    <a:t>fly</a:t>
                  </a:r>
                </a:p>
              </p:txBody>
            </p:sp>
            <p:sp>
              <p:nvSpPr>
                <p:cNvPr id="40986" name="TextBox 236"/>
                <p:cNvSpPr txBox="1">
                  <a:spLocks noChangeArrowheads="1"/>
                </p:cNvSpPr>
                <p:nvPr/>
              </p:nvSpPr>
              <p:spPr bwMode="auto">
                <a:xfrm>
                  <a:off x="5446910" y="3962637"/>
                  <a:ext cx="1451146" cy="359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200">
                      <a:latin typeface="Rockwell"/>
                      <a:ea typeface="Rockwell"/>
                      <a:cs typeface="Rockwell"/>
                    </a:rPr>
                    <a:t>their</a:t>
                  </a:r>
                </a:p>
              </p:txBody>
            </p:sp>
            <p:sp>
              <p:nvSpPr>
                <p:cNvPr id="40987" name="TextBox 237"/>
                <p:cNvSpPr txBox="1">
                  <a:spLocks noChangeArrowheads="1"/>
                </p:cNvSpPr>
                <p:nvPr/>
              </p:nvSpPr>
              <p:spPr bwMode="auto">
                <a:xfrm>
                  <a:off x="7108264" y="3962637"/>
                  <a:ext cx="1451146" cy="359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200">
                      <a:latin typeface="Rockwell"/>
                      <a:ea typeface="Rockwell"/>
                      <a:cs typeface="Rockwell"/>
                    </a:rPr>
                    <a:t>wings</a:t>
                  </a:r>
                </a:p>
              </p:txBody>
            </p:sp>
          </p:grpSp>
          <p:sp>
            <p:nvSpPr>
              <p:cNvPr id="229" name="Oval 228"/>
              <p:cNvSpPr/>
              <p:nvPr/>
            </p:nvSpPr>
            <p:spPr>
              <a:xfrm>
                <a:off x="2235020" y="2480599"/>
                <a:ext cx="360388" cy="364927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dirty="0">
                  <a:solidFill>
                    <a:schemeClr val="tx1"/>
                  </a:solidFill>
                  <a:latin typeface="Rockwell"/>
                  <a:cs typeface="Rockwell"/>
                </a:endParaRPr>
              </a:p>
            </p:txBody>
          </p:sp>
          <p:sp>
            <p:nvSpPr>
              <p:cNvPr id="230" name="Oval 229"/>
              <p:cNvSpPr/>
              <p:nvPr/>
            </p:nvSpPr>
            <p:spPr>
              <a:xfrm>
                <a:off x="3336822" y="2480599"/>
                <a:ext cx="360388" cy="364927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dirty="0">
                  <a:solidFill>
                    <a:schemeClr val="tx1"/>
                  </a:solidFill>
                  <a:latin typeface="Rockwell"/>
                  <a:cs typeface="Rockwell"/>
                </a:endParaRPr>
              </a:p>
            </p:txBody>
          </p:sp>
          <p:sp>
            <p:nvSpPr>
              <p:cNvPr id="231" name="Oval 230"/>
              <p:cNvSpPr/>
              <p:nvPr/>
            </p:nvSpPr>
            <p:spPr>
              <a:xfrm>
                <a:off x="4454500" y="2479012"/>
                <a:ext cx="360388" cy="364927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dirty="0">
                  <a:solidFill>
                    <a:schemeClr val="tx1"/>
                  </a:solidFill>
                  <a:latin typeface="Rockwell"/>
                  <a:cs typeface="Rockwell"/>
                </a:endParaRPr>
              </a:p>
            </p:txBody>
          </p:sp>
          <p:sp>
            <p:nvSpPr>
              <p:cNvPr id="232" name="Oval 231"/>
              <p:cNvSpPr/>
              <p:nvPr/>
            </p:nvSpPr>
            <p:spPr>
              <a:xfrm>
                <a:off x="5561065" y="2480599"/>
                <a:ext cx="358800" cy="364927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dirty="0">
                  <a:solidFill>
                    <a:schemeClr val="tx1"/>
                  </a:solidFill>
                  <a:latin typeface="Rockwell"/>
                  <a:cs typeface="Rockwell"/>
                </a:endParaRPr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6661279" y="2479012"/>
                <a:ext cx="360388" cy="364927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dirty="0">
                  <a:solidFill>
                    <a:schemeClr val="tx1"/>
                  </a:solidFill>
                  <a:latin typeface="Rockwell"/>
                  <a:cs typeface="Rockwell"/>
                </a:endParaRPr>
              </a:p>
            </p:txBody>
          </p:sp>
        </p:grpSp>
        <p:sp>
          <p:nvSpPr>
            <p:cNvPr id="274" name="TextBox 273"/>
            <p:cNvSpPr txBox="1"/>
            <p:nvPr/>
          </p:nvSpPr>
          <p:spPr>
            <a:xfrm>
              <a:off x="710" y="2308"/>
              <a:ext cx="3840" cy="528"/>
            </a:xfrm>
            <a:prstGeom prst="rect">
              <a:avLst/>
            </a:prstGeom>
            <a:noFill/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475A8D"/>
                </a:solidFill>
                <a:latin typeface="Candara" pitchFamily="34" charset="0"/>
              </a:endParaRPr>
            </a:p>
          </p:txBody>
        </p:sp>
      </p:grpSp>
      <p:pic>
        <p:nvPicPr>
          <p:cNvPr id="153" name="Picture 15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1395" y="1252344"/>
            <a:ext cx="2534827" cy="359782"/>
          </a:xfrm>
          <a:prstGeom prst="rect">
            <a:avLst/>
          </a:prstGeom>
        </p:spPr>
      </p:pic>
      <p:sp>
        <p:nvSpPr>
          <p:cNvPr id="154" name="Content Placeholder 2"/>
          <p:cNvSpPr txBox="1">
            <a:spLocks/>
          </p:cNvSpPr>
          <p:nvPr/>
        </p:nvSpPr>
        <p:spPr>
          <a:xfrm>
            <a:off x="543748" y="1230629"/>
            <a:ext cx="2993437" cy="5488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Data:</a:t>
            </a:r>
            <a:endParaRPr lang="en-US" sz="2000" dirty="0"/>
          </a:p>
        </p:txBody>
      </p:sp>
      <p:grpSp>
        <p:nvGrpSpPr>
          <p:cNvPr id="8" name="Group 7"/>
          <p:cNvGrpSpPr/>
          <p:nvPr/>
        </p:nvGrpSpPr>
        <p:grpSpPr>
          <a:xfrm>
            <a:off x="7337189" y="1919709"/>
            <a:ext cx="1073033" cy="762827"/>
            <a:chOff x="7337189" y="1919709"/>
            <a:chExt cx="1073033" cy="762827"/>
          </a:xfrm>
        </p:grpSpPr>
        <p:sp>
          <p:nvSpPr>
            <p:cNvPr id="6" name="Right Brace 5"/>
            <p:cNvSpPr/>
            <p:nvPr/>
          </p:nvSpPr>
          <p:spPr>
            <a:xfrm>
              <a:off x="7337425" y="1958149"/>
              <a:ext cx="160279" cy="30369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ight Brace 154"/>
            <p:cNvSpPr/>
            <p:nvPr/>
          </p:nvSpPr>
          <p:spPr>
            <a:xfrm>
              <a:off x="7337189" y="2378837"/>
              <a:ext cx="160279" cy="30369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572962" y="1919709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b="1" i="1" dirty="0" smtClean="0">
                  <a:latin typeface="Times New Roman"/>
                  <a:cs typeface="Times New Roman"/>
                </a:rPr>
                <a:t>y</a:t>
              </a:r>
              <a:r>
                <a:rPr lang="en-US" b="1" i="1" baseline="30000" dirty="0" smtClean="0">
                  <a:latin typeface="Times New Roman"/>
                  <a:cs typeface="Times New Roman"/>
                </a:rPr>
                <a:t>(1)</a:t>
              </a:r>
              <a:endParaRPr lang="en-US" b="1" i="1" dirty="0" smtClean="0">
                <a:latin typeface="Times New Roman"/>
                <a:cs typeface="Times New Roman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7572962" y="2312176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b="1" i="1" dirty="0">
                  <a:latin typeface="Times New Roman"/>
                  <a:cs typeface="Times New Roman"/>
                </a:rPr>
                <a:t>x</a:t>
              </a:r>
              <a:r>
                <a:rPr lang="en-US" b="1" i="1" baseline="30000" dirty="0" smtClean="0">
                  <a:latin typeface="Times New Roman"/>
                  <a:cs typeface="Times New Roman"/>
                </a:rPr>
                <a:t>(1)</a:t>
              </a:r>
              <a:endParaRPr lang="en-US" b="1" i="1" dirty="0" smtClean="0">
                <a:latin typeface="Times New Roman"/>
                <a:cs typeface="Times New Roman"/>
              </a:endParaRPr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7337189" y="2819400"/>
            <a:ext cx="1073033" cy="762827"/>
            <a:chOff x="7337189" y="1919709"/>
            <a:chExt cx="1073033" cy="762827"/>
          </a:xfrm>
        </p:grpSpPr>
        <p:sp>
          <p:nvSpPr>
            <p:cNvPr id="158" name="Right Brace 157"/>
            <p:cNvSpPr/>
            <p:nvPr/>
          </p:nvSpPr>
          <p:spPr>
            <a:xfrm>
              <a:off x="7337425" y="1958149"/>
              <a:ext cx="160279" cy="30369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ight Brace 158"/>
            <p:cNvSpPr/>
            <p:nvPr/>
          </p:nvSpPr>
          <p:spPr>
            <a:xfrm>
              <a:off x="7337189" y="2378837"/>
              <a:ext cx="160279" cy="30369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7572962" y="1919709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b="1" i="1" dirty="0" smtClean="0">
                  <a:latin typeface="Times New Roman"/>
                  <a:cs typeface="Times New Roman"/>
                </a:rPr>
                <a:t>y</a:t>
              </a:r>
              <a:r>
                <a:rPr lang="en-US" b="1" i="1" baseline="30000" dirty="0" smtClean="0">
                  <a:latin typeface="Times New Roman"/>
                  <a:cs typeface="Times New Roman"/>
                </a:rPr>
                <a:t>(2)</a:t>
              </a:r>
              <a:endParaRPr lang="en-US" b="1" i="1" dirty="0" smtClean="0">
                <a:latin typeface="Times New Roman"/>
                <a:cs typeface="Times New Roman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7572962" y="2312176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b="1" i="1" dirty="0">
                  <a:latin typeface="Times New Roman"/>
                  <a:cs typeface="Times New Roman"/>
                </a:rPr>
                <a:t>x</a:t>
              </a:r>
              <a:r>
                <a:rPr lang="en-US" b="1" i="1" baseline="30000" dirty="0" smtClean="0">
                  <a:latin typeface="Times New Roman"/>
                  <a:cs typeface="Times New Roman"/>
                </a:rPr>
                <a:t>(2)</a:t>
              </a:r>
              <a:endParaRPr lang="en-US" b="1" i="1" dirty="0" smtClean="0">
                <a:latin typeface="Times New Roman"/>
                <a:cs typeface="Times New Roman"/>
              </a:endParaRPr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7339013" y="3678595"/>
            <a:ext cx="1073033" cy="762827"/>
            <a:chOff x="7337189" y="1919709"/>
            <a:chExt cx="1073033" cy="762827"/>
          </a:xfrm>
        </p:grpSpPr>
        <p:sp>
          <p:nvSpPr>
            <p:cNvPr id="163" name="Right Brace 162"/>
            <p:cNvSpPr/>
            <p:nvPr/>
          </p:nvSpPr>
          <p:spPr>
            <a:xfrm>
              <a:off x="7337425" y="1958149"/>
              <a:ext cx="160279" cy="30369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ight Brace 163"/>
            <p:cNvSpPr/>
            <p:nvPr/>
          </p:nvSpPr>
          <p:spPr>
            <a:xfrm>
              <a:off x="7337189" y="2378837"/>
              <a:ext cx="160279" cy="30369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7572962" y="1919709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b="1" i="1" dirty="0" smtClean="0">
                  <a:latin typeface="Times New Roman"/>
                  <a:cs typeface="Times New Roman"/>
                </a:rPr>
                <a:t>y</a:t>
              </a:r>
              <a:r>
                <a:rPr lang="en-US" b="1" i="1" baseline="30000" dirty="0" smtClean="0">
                  <a:latin typeface="Times New Roman"/>
                  <a:cs typeface="Times New Roman"/>
                </a:rPr>
                <a:t>(3)</a:t>
              </a:r>
              <a:endParaRPr lang="en-US" b="1" i="1" dirty="0" smtClean="0">
                <a:latin typeface="Times New Roman"/>
                <a:cs typeface="Times New Roman"/>
              </a:endParaRP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7572962" y="2312176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b="1" i="1" dirty="0">
                  <a:latin typeface="Times New Roman"/>
                  <a:cs typeface="Times New Roman"/>
                </a:rPr>
                <a:t>x</a:t>
              </a:r>
              <a:r>
                <a:rPr lang="en-US" b="1" i="1" baseline="30000" dirty="0" smtClean="0">
                  <a:latin typeface="Times New Roman"/>
                  <a:cs typeface="Times New Roman"/>
                </a:rPr>
                <a:t>(3)</a:t>
              </a:r>
              <a:endParaRPr lang="en-US" b="1" i="1" dirty="0" smtClean="0">
                <a:latin typeface="Times New Roman"/>
                <a:cs typeface="Times New Roman"/>
              </a:endParaRPr>
            </a:p>
          </p:txBody>
        </p:sp>
      </p:grpSp>
      <p:grpSp>
        <p:nvGrpSpPr>
          <p:cNvPr id="167" name="Group 166"/>
          <p:cNvGrpSpPr/>
          <p:nvPr/>
        </p:nvGrpSpPr>
        <p:grpSpPr>
          <a:xfrm>
            <a:off x="7339249" y="4557713"/>
            <a:ext cx="1073033" cy="762827"/>
            <a:chOff x="7337189" y="1919709"/>
            <a:chExt cx="1073033" cy="762827"/>
          </a:xfrm>
        </p:grpSpPr>
        <p:sp>
          <p:nvSpPr>
            <p:cNvPr id="168" name="Right Brace 167"/>
            <p:cNvSpPr/>
            <p:nvPr/>
          </p:nvSpPr>
          <p:spPr>
            <a:xfrm>
              <a:off x="7337425" y="1958149"/>
              <a:ext cx="160279" cy="30369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ight Brace 168"/>
            <p:cNvSpPr/>
            <p:nvPr/>
          </p:nvSpPr>
          <p:spPr>
            <a:xfrm>
              <a:off x="7337189" y="2378837"/>
              <a:ext cx="160279" cy="30369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7572962" y="1919709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b="1" i="1" dirty="0" smtClean="0">
                  <a:latin typeface="Times New Roman"/>
                  <a:cs typeface="Times New Roman"/>
                </a:rPr>
                <a:t>y</a:t>
              </a:r>
              <a:r>
                <a:rPr lang="en-US" b="1" i="1" baseline="30000" dirty="0" smtClean="0">
                  <a:latin typeface="Times New Roman"/>
                  <a:cs typeface="Times New Roman"/>
                </a:rPr>
                <a:t>(4)</a:t>
              </a:r>
              <a:endParaRPr lang="en-US" b="1" i="1" dirty="0" smtClean="0">
                <a:latin typeface="Times New Roman"/>
                <a:cs typeface="Times New Roman"/>
              </a:endParaRP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7572962" y="2312176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b="1" i="1" dirty="0">
                  <a:latin typeface="Times New Roman"/>
                  <a:cs typeface="Times New Roman"/>
                </a:rPr>
                <a:t>x</a:t>
              </a:r>
              <a:r>
                <a:rPr lang="en-US" b="1" i="1" baseline="30000" dirty="0" smtClean="0">
                  <a:latin typeface="Times New Roman"/>
                  <a:cs typeface="Times New Roman"/>
                </a:rPr>
                <a:t>(4)</a:t>
              </a:r>
              <a:endParaRPr lang="en-US" b="1" i="1" dirty="0" smtClean="0"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194004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xtBox 273"/>
          <p:cNvSpPr txBox="1"/>
          <p:nvPr/>
        </p:nvSpPr>
        <p:spPr bwMode="auto">
          <a:xfrm>
            <a:off x="1138025" y="4774805"/>
            <a:ext cx="6336731" cy="1466207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/>
          <a:lstStyle/>
          <a:p>
            <a:pPr>
              <a:defRPr/>
            </a:pPr>
            <a:endParaRPr lang="en-US" sz="1800">
              <a:solidFill>
                <a:srgbClr val="475A8D"/>
              </a:solidFill>
              <a:latin typeface="Candara" pitchFamily="34" charset="0"/>
            </a:endParaRPr>
          </a:p>
        </p:txBody>
      </p:sp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3600" dirty="0" smtClean="0"/>
              <a:t>Dataset for Supervised </a:t>
            </a:r>
            <a:br>
              <a:rPr lang="en-US" sz="3600" dirty="0" smtClean="0"/>
            </a:br>
            <a:r>
              <a:rPr lang="en-US" sz="3600" dirty="0" smtClean="0"/>
              <a:t>Handwriting Recognition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F5C1AC-3F6C-4163-AEBF-7557DCBE3682}" type="slidenum">
              <a:rPr lang="en-US"/>
              <a:pPr>
                <a:defRPr/>
              </a:pPr>
              <a:t>59</a:t>
            </a:fld>
            <a:endParaRPr lang="en-US"/>
          </a:p>
        </p:txBody>
      </p:sp>
      <p:pic>
        <p:nvPicPr>
          <p:cNvPr id="153" name="Picture 15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1395" y="1252344"/>
            <a:ext cx="2534827" cy="359782"/>
          </a:xfrm>
          <a:prstGeom prst="rect">
            <a:avLst/>
          </a:prstGeom>
        </p:spPr>
      </p:pic>
      <p:sp>
        <p:nvSpPr>
          <p:cNvPr id="154" name="Content Placeholder 2"/>
          <p:cNvSpPr txBox="1">
            <a:spLocks/>
          </p:cNvSpPr>
          <p:nvPr/>
        </p:nvSpPr>
        <p:spPr>
          <a:xfrm>
            <a:off x="543748" y="1230629"/>
            <a:ext cx="2993437" cy="5488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Data:</a:t>
            </a:r>
            <a:endParaRPr lang="en-US" sz="2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b="73295"/>
          <a:stretch/>
        </p:blipFill>
        <p:spPr>
          <a:xfrm>
            <a:off x="1811395" y="2277323"/>
            <a:ext cx="5658811" cy="968316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 rotWithShape="1">
          <a:blip r:embed="rId5"/>
          <a:srcRect t="34090" b="34091"/>
          <a:stretch/>
        </p:blipFill>
        <p:spPr>
          <a:xfrm>
            <a:off x="1285204" y="3570217"/>
            <a:ext cx="5658810" cy="1153738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 rotWithShape="1">
          <a:blip r:embed="rId6"/>
          <a:srcRect t="69999" b="-1723"/>
          <a:stretch/>
        </p:blipFill>
        <p:spPr>
          <a:xfrm>
            <a:off x="1275126" y="5048732"/>
            <a:ext cx="5658809" cy="1150305"/>
          </a:xfrm>
          <a:prstGeom prst="rect">
            <a:avLst/>
          </a:prstGeom>
        </p:spPr>
      </p:pic>
      <p:sp>
        <p:nvSpPr>
          <p:cNvPr id="114" name="TextBox 113"/>
          <p:cNvSpPr txBox="1"/>
          <p:nvPr/>
        </p:nvSpPr>
        <p:spPr>
          <a:xfrm>
            <a:off x="0" y="6515289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Figures from (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Chatzis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Demiris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, 2013)</a:t>
            </a:r>
          </a:p>
        </p:txBody>
      </p:sp>
      <p:sp>
        <p:nvSpPr>
          <p:cNvPr id="132" name="TextBox 273"/>
          <p:cNvSpPr txBox="1"/>
          <p:nvPr/>
        </p:nvSpPr>
        <p:spPr bwMode="auto">
          <a:xfrm>
            <a:off x="1133474" y="1779431"/>
            <a:ext cx="6336731" cy="1466207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/>
          <a:lstStyle/>
          <a:p>
            <a:pPr>
              <a:defRPr/>
            </a:pPr>
            <a:endParaRPr lang="en-US" sz="1800">
              <a:solidFill>
                <a:srgbClr val="475A8D"/>
              </a:solidFill>
              <a:latin typeface="Candara" pitchFamily="34" charset="0"/>
            </a:endParaRPr>
          </a:p>
        </p:txBody>
      </p:sp>
      <p:sp>
        <p:nvSpPr>
          <p:cNvPr id="133" name="Oval 132"/>
          <p:cNvSpPr/>
          <p:nvPr/>
        </p:nvSpPr>
        <p:spPr bwMode="auto">
          <a:xfrm>
            <a:off x="2118346" y="1925563"/>
            <a:ext cx="360363" cy="365125"/>
          </a:xfrm>
          <a:prstGeom prst="ellipse">
            <a:avLst/>
          </a:prstGeom>
          <a:solidFill>
            <a:schemeClr val="accent6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u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134" name="Oval 133"/>
          <p:cNvSpPr/>
          <p:nvPr/>
        </p:nvSpPr>
        <p:spPr bwMode="auto">
          <a:xfrm>
            <a:off x="3172014" y="1925083"/>
            <a:ext cx="360362" cy="365125"/>
          </a:xfrm>
          <a:prstGeom prst="ellipse">
            <a:avLst/>
          </a:prstGeom>
          <a:solidFill>
            <a:schemeClr val="accent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Rockwell"/>
                <a:cs typeface="Rockwell"/>
              </a:rPr>
              <a:t>e</a:t>
            </a:r>
          </a:p>
        </p:txBody>
      </p:sp>
      <p:sp>
        <p:nvSpPr>
          <p:cNvPr id="135" name="Oval 134"/>
          <p:cNvSpPr/>
          <p:nvPr/>
        </p:nvSpPr>
        <p:spPr bwMode="auto">
          <a:xfrm>
            <a:off x="4251491" y="1936915"/>
            <a:ext cx="360362" cy="365125"/>
          </a:xfrm>
          <a:prstGeom prst="ellipse">
            <a:avLst/>
          </a:prstGeom>
          <a:solidFill>
            <a:schemeClr val="accent2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Rockwell"/>
                <a:cs typeface="Rockwell"/>
              </a:rPr>
              <a:t>p</a:t>
            </a:r>
          </a:p>
        </p:txBody>
      </p:sp>
      <p:sp>
        <p:nvSpPr>
          <p:cNvPr id="136" name="Oval 135"/>
          <p:cNvSpPr/>
          <p:nvPr/>
        </p:nvSpPr>
        <p:spPr bwMode="auto">
          <a:xfrm>
            <a:off x="5250768" y="1935163"/>
            <a:ext cx="360363" cy="365125"/>
          </a:xfrm>
          <a:prstGeom prst="ellipse">
            <a:avLst/>
          </a:prstGeom>
          <a:solidFill>
            <a:schemeClr val="accent3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Rockwell"/>
                <a:cs typeface="Rockwell"/>
              </a:rPr>
              <a:t>c</a:t>
            </a:r>
          </a:p>
        </p:txBody>
      </p:sp>
      <p:sp>
        <p:nvSpPr>
          <p:cNvPr id="137" name="Oval 136"/>
          <p:cNvSpPr/>
          <p:nvPr/>
        </p:nvSpPr>
        <p:spPr bwMode="auto">
          <a:xfrm>
            <a:off x="5791678" y="1933575"/>
            <a:ext cx="360362" cy="36512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Rockwell"/>
                <a:cs typeface="Rockwell"/>
              </a:rPr>
              <a:t>t</a:t>
            </a:r>
          </a:p>
        </p:txBody>
      </p:sp>
      <p:sp>
        <p:nvSpPr>
          <p:cNvPr id="138" name="TextBox 137"/>
          <p:cNvSpPr txBox="1"/>
          <p:nvPr/>
        </p:nvSpPr>
        <p:spPr bwMode="auto">
          <a:xfrm>
            <a:off x="1100138" y="1802931"/>
            <a:ext cx="963612" cy="363537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accent6"/>
                </a:solidFill>
                <a:latin typeface="+mn-lt"/>
                <a:cs typeface="+mn-cs"/>
              </a:rPr>
              <a:t>Sample 1:</a:t>
            </a:r>
          </a:p>
        </p:txBody>
      </p:sp>
      <p:grpSp>
        <p:nvGrpSpPr>
          <p:cNvPr id="150" name="Group 149"/>
          <p:cNvGrpSpPr/>
          <p:nvPr/>
        </p:nvGrpSpPr>
        <p:grpSpPr>
          <a:xfrm>
            <a:off x="7576168" y="1926048"/>
            <a:ext cx="1062954" cy="1198670"/>
            <a:chOff x="7337189" y="1908842"/>
            <a:chExt cx="1062954" cy="1198670"/>
          </a:xfrm>
        </p:grpSpPr>
        <p:sp>
          <p:nvSpPr>
            <p:cNvPr id="151" name="Right Brace 150"/>
            <p:cNvSpPr/>
            <p:nvPr/>
          </p:nvSpPr>
          <p:spPr>
            <a:xfrm>
              <a:off x="7337425" y="1958149"/>
              <a:ext cx="160279" cy="30369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ight Brace 151"/>
            <p:cNvSpPr/>
            <p:nvPr/>
          </p:nvSpPr>
          <p:spPr>
            <a:xfrm>
              <a:off x="7337189" y="2449397"/>
              <a:ext cx="160279" cy="658115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7562883" y="1908842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b="1" i="1" dirty="0" smtClean="0">
                  <a:latin typeface="Times New Roman"/>
                  <a:cs typeface="Times New Roman"/>
                </a:rPr>
                <a:t>y</a:t>
              </a:r>
              <a:r>
                <a:rPr lang="en-US" b="1" i="1" baseline="30000" dirty="0" smtClean="0">
                  <a:latin typeface="Times New Roman"/>
                  <a:cs typeface="Times New Roman"/>
                </a:rPr>
                <a:t>(1)</a:t>
              </a:r>
              <a:endParaRPr lang="en-US" b="1" i="1" dirty="0" smtClean="0">
                <a:latin typeface="Times New Roman"/>
                <a:cs typeface="Times New Roman"/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7562883" y="2553805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b="1" i="1" dirty="0">
                  <a:latin typeface="Times New Roman"/>
                  <a:cs typeface="Times New Roman"/>
                </a:rPr>
                <a:t>x</a:t>
              </a:r>
              <a:r>
                <a:rPr lang="en-US" b="1" i="1" baseline="30000" dirty="0" smtClean="0">
                  <a:latin typeface="Times New Roman"/>
                  <a:cs typeface="Times New Roman"/>
                </a:rPr>
                <a:t>(1)</a:t>
              </a:r>
              <a:endParaRPr lang="en-US" b="1" i="1" dirty="0" smtClean="0">
                <a:latin typeface="Times New Roman"/>
                <a:cs typeface="Times New Roman"/>
              </a:endParaRPr>
            </a:p>
          </p:txBody>
        </p:sp>
      </p:grpSp>
      <p:sp>
        <p:nvSpPr>
          <p:cNvPr id="174" name="Oval 173"/>
          <p:cNvSpPr/>
          <p:nvPr/>
        </p:nvSpPr>
        <p:spPr bwMode="auto">
          <a:xfrm>
            <a:off x="2651267" y="1925083"/>
            <a:ext cx="360363" cy="365125"/>
          </a:xfrm>
          <a:prstGeom prst="ellipse">
            <a:avLst/>
          </a:prstGeom>
          <a:solidFill>
            <a:schemeClr val="accent4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n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175" name="Oval 174"/>
          <p:cNvSpPr/>
          <p:nvPr/>
        </p:nvSpPr>
        <p:spPr bwMode="auto">
          <a:xfrm>
            <a:off x="3731102" y="1925563"/>
            <a:ext cx="360362" cy="36512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Rockwell"/>
                <a:cs typeface="Rockwell"/>
              </a:rPr>
              <a:t>x</a:t>
            </a:r>
          </a:p>
        </p:txBody>
      </p:sp>
      <p:sp>
        <p:nvSpPr>
          <p:cNvPr id="176" name="Oval 175"/>
          <p:cNvSpPr/>
          <p:nvPr/>
        </p:nvSpPr>
        <p:spPr bwMode="auto">
          <a:xfrm>
            <a:off x="4769039" y="1936915"/>
            <a:ext cx="360362" cy="365125"/>
          </a:xfrm>
          <a:prstGeom prst="ellipse">
            <a:avLst/>
          </a:prstGeom>
          <a:solidFill>
            <a:schemeClr val="accent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Rockwell"/>
                <a:cs typeface="Rockwell"/>
              </a:rPr>
              <a:t>e</a:t>
            </a:r>
          </a:p>
        </p:txBody>
      </p:sp>
      <p:sp>
        <p:nvSpPr>
          <p:cNvPr id="177" name="Oval 176"/>
          <p:cNvSpPr/>
          <p:nvPr/>
        </p:nvSpPr>
        <p:spPr bwMode="auto">
          <a:xfrm>
            <a:off x="6858793" y="1936915"/>
            <a:ext cx="360363" cy="365125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Rockwell"/>
                <a:cs typeface="Rockwell"/>
              </a:rPr>
              <a:t>d</a:t>
            </a:r>
          </a:p>
        </p:txBody>
      </p:sp>
      <p:sp>
        <p:nvSpPr>
          <p:cNvPr id="178" name="Oval 177"/>
          <p:cNvSpPr/>
          <p:nvPr/>
        </p:nvSpPr>
        <p:spPr bwMode="auto">
          <a:xfrm>
            <a:off x="6348056" y="1936915"/>
            <a:ext cx="360362" cy="365125"/>
          </a:xfrm>
          <a:prstGeom prst="ellipse">
            <a:avLst/>
          </a:prstGeom>
          <a:solidFill>
            <a:schemeClr val="accent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Rockwell"/>
                <a:cs typeface="Rockwell"/>
              </a:rPr>
              <a:t>e</a:t>
            </a:r>
          </a:p>
        </p:txBody>
      </p:sp>
      <p:sp>
        <p:nvSpPr>
          <p:cNvPr id="179" name="TextBox 273"/>
          <p:cNvSpPr txBox="1"/>
          <p:nvPr/>
        </p:nvSpPr>
        <p:spPr bwMode="auto">
          <a:xfrm>
            <a:off x="1138025" y="3277118"/>
            <a:ext cx="6336731" cy="1466207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/>
          <a:lstStyle/>
          <a:p>
            <a:pPr>
              <a:defRPr/>
            </a:pPr>
            <a:endParaRPr lang="en-US" sz="1800">
              <a:solidFill>
                <a:srgbClr val="475A8D"/>
              </a:solidFill>
              <a:latin typeface="Candara" pitchFamily="34" charset="0"/>
            </a:endParaRPr>
          </a:p>
        </p:txBody>
      </p:sp>
      <p:sp>
        <p:nvSpPr>
          <p:cNvPr id="180" name="Oval 179"/>
          <p:cNvSpPr/>
          <p:nvPr/>
        </p:nvSpPr>
        <p:spPr bwMode="auto">
          <a:xfrm>
            <a:off x="2122897" y="3423250"/>
            <a:ext cx="360363" cy="365125"/>
          </a:xfrm>
          <a:prstGeom prst="ellipse">
            <a:avLst/>
          </a:prstGeom>
          <a:solidFill>
            <a:schemeClr val="accent6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v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181" name="Oval 180"/>
          <p:cNvSpPr/>
          <p:nvPr/>
        </p:nvSpPr>
        <p:spPr bwMode="auto">
          <a:xfrm>
            <a:off x="3176565" y="3422770"/>
            <a:ext cx="360362" cy="365125"/>
          </a:xfrm>
          <a:prstGeom prst="ellipse">
            <a:avLst/>
          </a:prstGeom>
          <a:solidFill>
            <a:schemeClr val="bg2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l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182" name="Oval 181"/>
          <p:cNvSpPr/>
          <p:nvPr/>
        </p:nvSpPr>
        <p:spPr bwMode="auto">
          <a:xfrm>
            <a:off x="4256042" y="3434602"/>
            <a:ext cx="360362" cy="365125"/>
          </a:xfrm>
          <a:prstGeom prst="ellipse">
            <a:avLst/>
          </a:prstGeom>
          <a:solidFill>
            <a:schemeClr val="accent2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a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183" name="Oval 182"/>
          <p:cNvSpPr/>
          <p:nvPr/>
        </p:nvSpPr>
        <p:spPr bwMode="auto">
          <a:xfrm>
            <a:off x="5255319" y="3432850"/>
            <a:ext cx="360363" cy="3651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tx1"/>
                </a:solidFill>
                <a:latin typeface="Rockwell"/>
                <a:cs typeface="Rockwell"/>
              </a:rPr>
              <a:t>i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184" name="Oval 183"/>
          <p:cNvSpPr/>
          <p:nvPr/>
        </p:nvSpPr>
        <p:spPr bwMode="auto">
          <a:xfrm>
            <a:off x="5796229" y="3431262"/>
            <a:ext cx="360362" cy="365125"/>
          </a:xfrm>
          <a:prstGeom prst="ellipse">
            <a:avLst/>
          </a:prstGeom>
          <a:solidFill>
            <a:schemeClr val="accent3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c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185" name="TextBox 184"/>
          <p:cNvSpPr txBox="1"/>
          <p:nvPr/>
        </p:nvSpPr>
        <p:spPr bwMode="auto">
          <a:xfrm>
            <a:off x="1104689" y="3300618"/>
            <a:ext cx="963612" cy="363537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accent6"/>
                </a:solidFill>
                <a:latin typeface="+mn-lt"/>
                <a:cs typeface="+mn-cs"/>
              </a:rPr>
              <a:t>Sample </a:t>
            </a:r>
            <a:r>
              <a:rPr lang="en-US" sz="1400" dirty="0" smtClean="0">
                <a:solidFill>
                  <a:schemeClr val="accent6"/>
                </a:solidFill>
                <a:latin typeface="+mn-lt"/>
                <a:cs typeface="+mn-cs"/>
              </a:rPr>
              <a:t>2:</a:t>
            </a:r>
            <a:endParaRPr lang="en-US" sz="1400" dirty="0">
              <a:solidFill>
                <a:schemeClr val="accent6"/>
              </a:solidFill>
              <a:latin typeface="+mn-lt"/>
              <a:cs typeface="+mn-cs"/>
            </a:endParaRPr>
          </a:p>
        </p:txBody>
      </p:sp>
      <p:sp>
        <p:nvSpPr>
          <p:cNvPr id="191" name="Oval 190"/>
          <p:cNvSpPr/>
          <p:nvPr/>
        </p:nvSpPr>
        <p:spPr bwMode="auto">
          <a:xfrm>
            <a:off x="2655818" y="3422770"/>
            <a:ext cx="360363" cy="36512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o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192" name="Oval 191"/>
          <p:cNvSpPr/>
          <p:nvPr/>
        </p:nvSpPr>
        <p:spPr bwMode="auto">
          <a:xfrm>
            <a:off x="3735653" y="3423250"/>
            <a:ext cx="360362" cy="365125"/>
          </a:xfrm>
          <a:prstGeom prst="ellipse">
            <a:avLst/>
          </a:prstGeom>
          <a:solidFill>
            <a:srgbClr val="C32D2E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c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193" name="Oval 192"/>
          <p:cNvSpPr/>
          <p:nvPr/>
        </p:nvSpPr>
        <p:spPr bwMode="auto">
          <a:xfrm>
            <a:off x="4773590" y="3434602"/>
            <a:ext cx="360362" cy="365125"/>
          </a:xfrm>
          <a:prstGeom prst="ellipse">
            <a:avLst/>
          </a:prstGeom>
          <a:solidFill>
            <a:schemeClr val="accent4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n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198" name="Oval 197"/>
          <p:cNvSpPr/>
          <p:nvPr/>
        </p:nvSpPr>
        <p:spPr bwMode="auto">
          <a:xfrm>
            <a:off x="2122897" y="4920937"/>
            <a:ext cx="360363" cy="365125"/>
          </a:xfrm>
          <a:prstGeom prst="ellipse">
            <a:avLst/>
          </a:prstGeom>
          <a:solidFill>
            <a:schemeClr val="accent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e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204" name="Oval 203"/>
          <p:cNvSpPr/>
          <p:nvPr/>
        </p:nvSpPr>
        <p:spPr bwMode="auto">
          <a:xfrm>
            <a:off x="3176565" y="4920457"/>
            <a:ext cx="360362" cy="3651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b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205" name="Oval 204"/>
          <p:cNvSpPr/>
          <p:nvPr/>
        </p:nvSpPr>
        <p:spPr bwMode="auto">
          <a:xfrm>
            <a:off x="4256042" y="4932289"/>
            <a:ext cx="360362" cy="365125"/>
          </a:xfrm>
          <a:prstGeom prst="ellipse">
            <a:avLst/>
          </a:prstGeom>
          <a:solidFill>
            <a:schemeClr val="accent2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a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206" name="Oval 205"/>
          <p:cNvSpPr/>
          <p:nvPr/>
        </p:nvSpPr>
        <p:spPr bwMode="auto">
          <a:xfrm>
            <a:off x="5255319" y="4930537"/>
            <a:ext cx="360363" cy="365125"/>
          </a:xfrm>
          <a:prstGeom prst="ellipse">
            <a:avLst/>
          </a:prstGeom>
          <a:solidFill>
            <a:schemeClr val="accent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e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207" name="Oval 206"/>
          <p:cNvSpPr/>
          <p:nvPr/>
        </p:nvSpPr>
        <p:spPr bwMode="auto">
          <a:xfrm>
            <a:off x="5796229" y="4928949"/>
            <a:ext cx="360362" cy="365125"/>
          </a:xfrm>
          <a:prstGeom prst="ellipse">
            <a:avLst/>
          </a:prstGeom>
          <a:solidFill>
            <a:schemeClr val="bg2">
              <a:lumMod val="75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Rockwell"/>
                <a:cs typeface="Rockwell"/>
              </a:rPr>
              <a:t>s</a:t>
            </a:r>
          </a:p>
        </p:txBody>
      </p:sp>
      <p:sp>
        <p:nvSpPr>
          <p:cNvPr id="208" name="TextBox 207"/>
          <p:cNvSpPr txBox="1"/>
          <p:nvPr/>
        </p:nvSpPr>
        <p:spPr bwMode="auto">
          <a:xfrm>
            <a:off x="1104689" y="4798305"/>
            <a:ext cx="963612" cy="363537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accent6"/>
                </a:solidFill>
                <a:latin typeface="+mn-lt"/>
                <a:cs typeface="+mn-cs"/>
              </a:rPr>
              <a:t>Sample </a:t>
            </a:r>
            <a:r>
              <a:rPr lang="en-US" sz="1400" dirty="0" smtClean="0">
                <a:solidFill>
                  <a:schemeClr val="accent6"/>
                </a:solidFill>
                <a:latin typeface="+mn-lt"/>
                <a:cs typeface="+mn-cs"/>
              </a:rPr>
              <a:t>2:</a:t>
            </a:r>
            <a:endParaRPr lang="en-US" sz="1400" dirty="0">
              <a:solidFill>
                <a:schemeClr val="accent6"/>
              </a:solidFill>
              <a:latin typeface="+mn-lt"/>
              <a:cs typeface="+mn-cs"/>
            </a:endParaRPr>
          </a:p>
        </p:txBody>
      </p:sp>
      <p:sp>
        <p:nvSpPr>
          <p:cNvPr id="214" name="Oval 213"/>
          <p:cNvSpPr/>
          <p:nvPr/>
        </p:nvSpPr>
        <p:spPr bwMode="auto">
          <a:xfrm>
            <a:off x="2655818" y="4920457"/>
            <a:ext cx="360363" cy="36512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m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215" name="Oval 214"/>
          <p:cNvSpPr/>
          <p:nvPr/>
        </p:nvSpPr>
        <p:spPr bwMode="auto">
          <a:xfrm>
            <a:off x="3735653" y="4920937"/>
            <a:ext cx="360362" cy="36512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r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216" name="Oval 215"/>
          <p:cNvSpPr/>
          <p:nvPr/>
        </p:nvSpPr>
        <p:spPr bwMode="auto">
          <a:xfrm>
            <a:off x="4773590" y="4932289"/>
            <a:ext cx="360362" cy="365125"/>
          </a:xfrm>
          <a:prstGeom prst="ellipse">
            <a:avLst/>
          </a:prstGeom>
          <a:solidFill>
            <a:schemeClr val="accent3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c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grpSp>
        <p:nvGrpSpPr>
          <p:cNvPr id="217" name="Group 216"/>
          <p:cNvGrpSpPr/>
          <p:nvPr/>
        </p:nvGrpSpPr>
        <p:grpSpPr>
          <a:xfrm>
            <a:off x="7580719" y="3356756"/>
            <a:ext cx="1072797" cy="1187804"/>
            <a:chOff x="7337425" y="1919709"/>
            <a:chExt cx="1072797" cy="1187804"/>
          </a:xfrm>
        </p:grpSpPr>
        <p:sp>
          <p:nvSpPr>
            <p:cNvPr id="218" name="Right Brace 217"/>
            <p:cNvSpPr/>
            <p:nvPr/>
          </p:nvSpPr>
          <p:spPr>
            <a:xfrm>
              <a:off x="7337425" y="1958149"/>
              <a:ext cx="160279" cy="30369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Right Brace 218"/>
            <p:cNvSpPr/>
            <p:nvPr/>
          </p:nvSpPr>
          <p:spPr>
            <a:xfrm>
              <a:off x="7339249" y="2426285"/>
              <a:ext cx="158455" cy="681228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TextBox 219"/>
            <p:cNvSpPr txBox="1"/>
            <p:nvPr/>
          </p:nvSpPr>
          <p:spPr>
            <a:xfrm>
              <a:off x="7572962" y="1919709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b="1" i="1" dirty="0" smtClean="0">
                  <a:latin typeface="Times New Roman"/>
                  <a:cs typeface="Times New Roman"/>
                </a:rPr>
                <a:t>y</a:t>
              </a:r>
              <a:r>
                <a:rPr lang="en-US" b="1" i="1" baseline="30000" dirty="0" smtClean="0">
                  <a:latin typeface="Times New Roman"/>
                  <a:cs typeface="Times New Roman"/>
                </a:rPr>
                <a:t>(2)</a:t>
              </a:r>
              <a:endParaRPr lang="en-US" b="1" i="1" dirty="0" smtClean="0">
                <a:latin typeface="Times New Roman"/>
                <a:cs typeface="Times New Roman"/>
              </a:endParaRPr>
            </a:p>
          </p:txBody>
        </p:sp>
        <p:sp>
          <p:nvSpPr>
            <p:cNvPr id="221" name="TextBox 220"/>
            <p:cNvSpPr txBox="1"/>
            <p:nvPr/>
          </p:nvSpPr>
          <p:spPr>
            <a:xfrm>
              <a:off x="7572962" y="2593835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b="1" i="1" dirty="0">
                  <a:latin typeface="Times New Roman"/>
                  <a:cs typeface="Times New Roman"/>
                </a:rPr>
                <a:t>x</a:t>
              </a:r>
              <a:r>
                <a:rPr lang="en-US" b="1" i="1" baseline="30000" dirty="0" smtClean="0">
                  <a:latin typeface="Times New Roman"/>
                  <a:cs typeface="Times New Roman"/>
                </a:rPr>
                <a:t>(2)</a:t>
              </a:r>
              <a:endParaRPr lang="en-US" b="1" i="1" dirty="0" smtClean="0">
                <a:latin typeface="Times New Roman"/>
                <a:cs typeface="Times New Roman"/>
              </a:endParaRPr>
            </a:p>
          </p:txBody>
        </p:sp>
      </p:grpSp>
      <p:grpSp>
        <p:nvGrpSpPr>
          <p:cNvPr id="228" name="Group 227"/>
          <p:cNvGrpSpPr/>
          <p:nvPr/>
        </p:nvGrpSpPr>
        <p:grpSpPr>
          <a:xfrm>
            <a:off x="7582543" y="4890569"/>
            <a:ext cx="1073033" cy="1227078"/>
            <a:chOff x="7337189" y="1919709"/>
            <a:chExt cx="1073033" cy="1227078"/>
          </a:xfrm>
        </p:grpSpPr>
        <p:sp>
          <p:nvSpPr>
            <p:cNvPr id="234" name="Right Brace 233"/>
            <p:cNvSpPr/>
            <p:nvPr/>
          </p:nvSpPr>
          <p:spPr>
            <a:xfrm>
              <a:off x="7337425" y="1958149"/>
              <a:ext cx="160279" cy="30369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ight Brace 234"/>
            <p:cNvSpPr/>
            <p:nvPr/>
          </p:nvSpPr>
          <p:spPr>
            <a:xfrm>
              <a:off x="7337189" y="2419157"/>
              <a:ext cx="160515" cy="727630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TextBox 235"/>
            <p:cNvSpPr txBox="1"/>
            <p:nvPr/>
          </p:nvSpPr>
          <p:spPr>
            <a:xfrm>
              <a:off x="7572962" y="1919709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b="1" i="1" dirty="0" smtClean="0">
                  <a:latin typeface="Times New Roman"/>
                  <a:cs typeface="Times New Roman"/>
                </a:rPr>
                <a:t>y</a:t>
              </a:r>
              <a:r>
                <a:rPr lang="en-US" b="1" i="1" baseline="30000" dirty="0" smtClean="0">
                  <a:latin typeface="Times New Roman"/>
                  <a:cs typeface="Times New Roman"/>
                </a:rPr>
                <a:t>(3)</a:t>
              </a:r>
              <a:endParaRPr lang="en-US" b="1" i="1" dirty="0" smtClean="0">
                <a:latin typeface="Times New Roman"/>
                <a:cs typeface="Times New Roman"/>
              </a:endParaRPr>
            </a:p>
          </p:txBody>
        </p:sp>
        <p:sp>
          <p:nvSpPr>
            <p:cNvPr id="237" name="TextBox 236"/>
            <p:cNvSpPr txBox="1"/>
            <p:nvPr/>
          </p:nvSpPr>
          <p:spPr>
            <a:xfrm>
              <a:off x="7572962" y="2587456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b="1" i="1" dirty="0">
                  <a:latin typeface="Times New Roman"/>
                  <a:cs typeface="Times New Roman"/>
                </a:rPr>
                <a:t>x</a:t>
              </a:r>
              <a:r>
                <a:rPr lang="en-US" b="1" i="1" baseline="30000" dirty="0" smtClean="0">
                  <a:latin typeface="Times New Roman"/>
                  <a:cs typeface="Times New Roman"/>
                </a:rPr>
                <a:t>(3)</a:t>
              </a:r>
              <a:endParaRPr lang="en-US" b="1" i="1" dirty="0" smtClean="0"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716271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Background: Image Processing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10761"/>
            <a:ext cx="8229600" cy="100678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A </a:t>
            </a:r>
            <a:r>
              <a:rPr lang="en-US" b="1" dirty="0" smtClean="0"/>
              <a:t>convolution matrix </a:t>
            </a:r>
            <a:r>
              <a:rPr lang="en-US" dirty="0" smtClean="0"/>
              <a:t>is used in image processing for tasks such as edge detection, blurring, sharpening,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130964" y="3054160"/>
            <a:ext cx="1382145" cy="393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Convolution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30273" y="2217543"/>
            <a:ext cx="1382145" cy="393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Input</a:t>
            </a:r>
            <a:r>
              <a:rPr lang="en-US" dirty="0"/>
              <a:t> </a:t>
            </a:r>
            <a:r>
              <a:rPr lang="en-US" dirty="0" smtClean="0"/>
              <a:t>Image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79268" y="2662257"/>
            <a:ext cx="1906704" cy="393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Convolved Image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950529"/>
              </p:ext>
            </p:extLst>
          </p:nvPr>
        </p:nvGraphicFramePr>
        <p:xfrm>
          <a:off x="457200" y="2743851"/>
          <a:ext cx="3036747" cy="3043236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3821"/>
                <a:gridCol w="433821"/>
                <a:gridCol w="433821"/>
                <a:gridCol w="433821"/>
                <a:gridCol w="433821"/>
                <a:gridCol w="433821"/>
                <a:gridCol w="433821"/>
              </a:tblGrid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323546"/>
              </p:ext>
            </p:extLst>
          </p:nvPr>
        </p:nvGraphicFramePr>
        <p:xfrm>
          <a:off x="6243654" y="3181850"/>
          <a:ext cx="2169105" cy="217374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3821"/>
                <a:gridCol w="433821"/>
                <a:gridCol w="433821"/>
                <a:gridCol w="433821"/>
                <a:gridCol w="433821"/>
              </a:tblGrid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3074957"/>
              </p:ext>
            </p:extLst>
          </p:nvPr>
        </p:nvGraphicFramePr>
        <p:xfrm>
          <a:off x="4130964" y="3572552"/>
          <a:ext cx="1308468" cy="1304244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6156"/>
                <a:gridCol w="436156"/>
                <a:gridCol w="436156"/>
              </a:tblGrid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7260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273"/>
          <p:cNvSpPr txBox="1"/>
          <p:nvPr/>
        </p:nvSpPr>
        <p:spPr bwMode="auto">
          <a:xfrm>
            <a:off x="1168358" y="4224613"/>
            <a:ext cx="6336731" cy="2131737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/>
          <a:lstStyle/>
          <a:p>
            <a:pPr>
              <a:defRPr/>
            </a:pPr>
            <a:endParaRPr lang="en-US" sz="1800">
              <a:solidFill>
                <a:srgbClr val="475A8D"/>
              </a:solidFill>
              <a:latin typeface="Candara" pitchFamily="34" charset="0"/>
            </a:endParaRPr>
          </a:p>
        </p:txBody>
      </p:sp>
      <p:sp>
        <p:nvSpPr>
          <p:cNvPr id="132" name="TextBox 273"/>
          <p:cNvSpPr txBox="1"/>
          <p:nvPr/>
        </p:nvSpPr>
        <p:spPr bwMode="auto">
          <a:xfrm>
            <a:off x="1133474" y="1779431"/>
            <a:ext cx="6336731" cy="2202064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/>
          <a:lstStyle/>
          <a:p>
            <a:pPr>
              <a:defRPr/>
            </a:pPr>
            <a:endParaRPr lang="en-US" sz="1800">
              <a:solidFill>
                <a:srgbClr val="475A8D"/>
              </a:solidFill>
              <a:latin typeface="Candara" pitchFamily="34" charset="0"/>
            </a:endParaRPr>
          </a:p>
        </p:txBody>
      </p:sp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3600" dirty="0" smtClean="0"/>
              <a:t>Dataset for Supervised </a:t>
            </a:r>
            <a:br>
              <a:rPr lang="en-US" sz="3600" dirty="0" smtClean="0"/>
            </a:br>
            <a:r>
              <a:rPr lang="en-US" sz="3600" dirty="0" smtClean="0"/>
              <a:t>Phoneme (Speech) Recognition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F5C1AC-3F6C-4163-AEBF-7557DCBE3682}" type="slidenum">
              <a:rPr lang="en-US"/>
              <a:pPr>
                <a:defRPr/>
              </a:pPr>
              <a:t>60</a:t>
            </a:fld>
            <a:endParaRPr lang="en-US"/>
          </a:p>
        </p:txBody>
      </p:sp>
      <p:pic>
        <p:nvPicPr>
          <p:cNvPr id="153" name="Picture 15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1395" y="1252344"/>
            <a:ext cx="2534827" cy="359782"/>
          </a:xfrm>
          <a:prstGeom prst="rect">
            <a:avLst/>
          </a:prstGeom>
        </p:spPr>
      </p:pic>
      <p:sp>
        <p:nvSpPr>
          <p:cNvPr id="154" name="Content Placeholder 2"/>
          <p:cNvSpPr txBox="1">
            <a:spLocks/>
          </p:cNvSpPr>
          <p:nvPr/>
        </p:nvSpPr>
        <p:spPr>
          <a:xfrm>
            <a:off x="543748" y="1230629"/>
            <a:ext cx="2993437" cy="5488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Data:</a:t>
            </a:r>
            <a:endParaRPr lang="en-US" sz="2000" dirty="0"/>
          </a:p>
        </p:txBody>
      </p:sp>
      <p:sp>
        <p:nvSpPr>
          <p:cNvPr id="114" name="TextBox 113"/>
          <p:cNvSpPr txBox="1"/>
          <p:nvPr/>
        </p:nvSpPr>
        <p:spPr>
          <a:xfrm>
            <a:off x="0" y="6515289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Figures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from (Jansen &amp;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Niyogi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2013)</a:t>
            </a:r>
            <a:endParaRPr lang="en-US" sz="1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3" name="Oval 132"/>
          <p:cNvSpPr/>
          <p:nvPr/>
        </p:nvSpPr>
        <p:spPr bwMode="auto">
          <a:xfrm>
            <a:off x="2118346" y="1925563"/>
            <a:ext cx="360363" cy="3651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h#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134" name="Oval 133"/>
          <p:cNvSpPr/>
          <p:nvPr/>
        </p:nvSpPr>
        <p:spPr bwMode="auto">
          <a:xfrm>
            <a:off x="3172014" y="1925083"/>
            <a:ext cx="360362" cy="3651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 smtClean="0">
                <a:solidFill>
                  <a:schemeClr val="tx1"/>
                </a:solidFill>
                <a:latin typeface="Rockwell"/>
                <a:cs typeface="Rockwell"/>
              </a:rPr>
              <a:t>ih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135" name="Oval 134"/>
          <p:cNvSpPr/>
          <p:nvPr/>
        </p:nvSpPr>
        <p:spPr bwMode="auto">
          <a:xfrm>
            <a:off x="4251491" y="1936915"/>
            <a:ext cx="360362" cy="3651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w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136" name="Oval 135"/>
          <p:cNvSpPr/>
          <p:nvPr/>
        </p:nvSpPr>
        <p:spPr bwMode="auto">
          <a:xfrm>
            <a:off x="5250768" y="1935163"/>
            <a:ext cx="360363" cy="3651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Rockwell"/>
                <a:cs typeface="Rockwell"/>
              </a:rPr>
              <a:t>z</a:t>
            </a:r>
          </a:p>
        </p:txBody>
      </p:sp>
      <p:sp>
        <p:nvSpPr>
          <p:cNvPr id="137" name="Oval 136"/>
          <p:cNvSpPr/>
          <p:nvPr/>
        </p:nvSpPr>
        <p:spPr bwMode="auto">
          <a:xfrm>
            <a:off x="5791678" y="1933575"/>
            <a:ext cx="360362" cy="3651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 smtClean="0">
                <a:solidFill>
                  <a:schemeClr val="tx1"/>
                </a:solidFill>
                <a:latin typeface="Rockwell"/>
                <a:cs typeface="Rockwell"/>
              </a:rPr>
              <a:t>iy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138" name="TextBox 137"/>
          <p:cNvSpPr txBox="1"/>
          <p:nvPr/>
        </p:nvSpPr>
        <p:spPr bwMode="auto">
          <a:xfrm>
            <a:off x="1100138" y="1802931"/>
            <a:ext cx="963612" cy="363537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accent6"/>
                </a:solidFill>
                <a:latin typeface="+mn-lt"/>
                <a:cs typeface="+mn-cs"/>
              </a:rPr>
              <a:t>Sample 1:</a:t>
            </a:r>
          </a:p>
        </p:txBody>
      </p:sp>
      <p:grpSp>
        <p:nvGrpSpPr>
          <p:cNvPr id="150" name="Group 149"/>
          <p:cNvGrpSpPr/>
          <p:nvPr/>
        </p:nvGrpSpPr>
        <p:grpSpPr>
          <a:xfrm>
            <a:off x="7576168" y="1926048"/>
            <a:ext cx="1062954" cy="1527727"/>
            <a:chOff x="7337189" y="1908842"/>
            <a:chExt cx="1062954" cy="1527727"/>
          </a:xfrm>
        </p:grpSpPr>
        <p:sp>
          <p:nvSpPr>
            <p:cNvPr id="151" name="Right Brace 150"/>
            <p:cNvSpPr/>
            <p:nvPr/>
          </p:nvSpPr>
          <p:spPr>
            <a:xfrm>
              <a:off x="7337425" y="1958149"/>
              <a:ext cx="160279" cy="30369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ight Brace 151"/>
            <p:cNvSpPr/>
            <p:nvPr/>
          </p:nvSpPr>
          <p:spPr>
            <a:xfrm>
              <a:off x="7337189" y="2778454"/>
              <a:ext cx="160279" cy="658115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7562883" y="1908842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b="1" i="1" dirty="0" smtClean="0">
                  <a:latin typeface="Times New Roman"/>
                  <a:cs typeface="Times New Roman"/>
                </a:rPr>
                <a:t>y</a:t>
              </a:r>
              <a:r>
                <a:rPr lang="en-US" b="1" i="1" baseline="30000" dirty="0" smtClean="0">
                  <a:latin typeface="Times New Roman"/>
                  <a:cs typeface="Times New Roman"/>
                </a:rPr>
                <a:t>(1)</a:t>
              </a:r>
              <a:endParaRPr lang="en-US" b="1" i="1" dirty="0" smtClean="0">
                <a:latin typeface="Times New Roman"/>
                <a:cs typeface="Times New Roman"/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7562883" y="2882862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b="1" i="1" dirty="0">
                  <a:latin typeface="Times New Roman"/>
                  <a:cs typeface="Times New Roman"/>
                </a:rPr>
                <a:t>x</a:t>
              </a:r>
              <a:r>
                <a:rPr lang="en-US" b="1" i="1" baseline="30000" dirty="0" smtClean="0">
                  <a:latin typeface="Times New Roman"/>
                  <a:cs typeface="Times New Roman"/>
                </a:rPr>
                <a:t>(1)</a:t>
              </a:r>
              <a:endParaRPr lang="en-US" b="1" i="1" dirty="0" smtClean="0">
                <a:latin typeface="Times New Roman"/>
                <a:cs typeface="Times New Roman"/>
              </a:endParaRPr>
            </a:p>
          </p:txBody>
        </p:sp>
      </p:grpSp>
      <p:sp>
        <p:nvSpPr>
          <p:cNvPr id="174" name="Oval 173"/>
          <p:cNvSpPr/>
          <p:nvPr/>
        </p:nvSpPr>
        <p:spPr bwMode="auto">
          <a:xfrm>
            <a:off x="2651267" y="1925083"/>
            <a:ext cx="360363" cy="3651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dh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175" name="Oval 174"/>
          <p:cNvSpPr/>
          <p:nvPr/>
        </p:nvSpPr>
        <p:spPr bwMode="auto">
          <a:xfrm>
            <a:off x="3731102" y="1925563"/>
            <a:ext cx="360362" cy="3651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s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176" name="Oval 175"/>
          <p:cNvSpPr/>
          <p:nvPr/>
        </p:nvSpPr>
        <p:spPr bwMode="auto">
          <a:xfrm>
            <a:off x="4769039" y="1936915"/>
            <a:ext cx="360362" cy="3651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uh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177" name="Oval 176"/>
          <p:cNvSpPr/>
          <p:nvPr/>
        </p:nvSpPr>
        <p:spPr bwMode="auto">
          <a:xfrm>
            <a:off x="6858793" y="1936915"/>
            <a:ext cx="360363" cy="3651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 smtClean="0">
                <a:solidFill>
                  <a:schemeClr val="tx1"/>
                </a:solidFill>
                <a:latin typeface="Rockwell"/>
                <a:cs typeface="Rockwell"/>
              </a:rPr>
              <a:t>iy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178" name="Oval 177"/>
          <p:cNvSpPr/>
          <p:nvPr/>
        </p:nvSpPr>
        <p:spPr bwMode="auto">
          <a:xfrm>
            <a:off x="6348056" y="1936915"/>
            <a:ext cx="360362" cy="3651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z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4"/>
          <a:srcRect l="3042" t="12042" r="47993"/>
          <a:stretch/>
        </p:blipFill>
        <p:spPr>
          <a:xfrm>
            <a:off x="2061448" y="2570332"/>
            <a:ext cx="5100810" cy="128463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4"/>
          <a:srcRect l="51951" t="11405" r="6535"/>
          <a:stretch/>
        </p:blipFill>
        <p:spPr>
          <a:xfrm>
            <a:off x="2118346" y="4977395"/>
            <a:ext cx="3757600" cy="1293932"/>
          </a:xfrm>
          <a:prstGeom prst="rect">
            <a:avLst/>
          </a:prstGeom>
        </p:spPr>
      </p:pic>
      <p:sp>
        <p:nvSpPr>
          <p:cNvPr id="61" name="Oval 60"/>
          <p:cNvSpPr/>
          <p:nvPr/>
        </p:nvSpPr>
        <p:spPr bwMode="auto">
          <a:xfrm>
            <a:off x="2153230" y="4370745"/>
            <a:ext cx="360363" cy="3651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Rockwell"/>
                <a:cs typeface="Rockwell"/>
              </a:rPr>
              <a:t>f</a:t>
            </a:r>
          </a:p>
        </p:txBody>
      </p:sp>
      <p:sp>
        <p:nvSpPr>
          <p:cNvPr id="62" name="Oval 61"/>
          <p:cNvSpPr/>
          <p:nvPr/>
        </p:nvSpPr>
        <p:spPr bwMode="auto">
          <a:xfrm>
            <a:off x="3206898" y="4370265"/>
            <a:ext cx="360362" cy="3651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r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63" name="Oval 62"/>
          <p:cNvSpPr/>
          <p:nvPr/>
        </p:nvSpPr>
        <p:spPr bwMode="auto">
          <a:xfrm>
            <a:off x="4286375" y="4382097"/>
            <a:ext cx="360362" cy="3651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s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5285652" y="4380345"/>
            <a:ext cx="360363" cy="3651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h#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66" name="TextBox 65"/>
          <p:cNvSpPr txBox="1"/>
          <p:nvPr/>
        </p:nvSpPr>
        <p:spPr bwMode="auto">
          <a:xfrm>
            <a:off x="1135022" y="4248113"/>
            <a:ext cx="963612" cy="363537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accent6"/>
                </a:solidFill>
                <a:latin typeface="+mn-lt"/>
                <a:cs typeface="+mn-cs"/>
              </a:rPr>
              <a:t>Sample </a:t>
            </a:r>
            <a:r>
              <a:rPr lang="en-US" sz="1400" dirty="0" smtClean="0">
                <a:solidFill>
                  <a:schemeClr val="accent6"/>
                </a:solidFill>
                <a:latin typeface="+mn-lt"/>
                <a:cs typeface="+mn-cs"/>
              </a:rPr>
              <a:t>2:</a:t>
            </a:r>
            <a:endParaRPr lang="en-US" sz="1400" dirty="0">
              <a:solidFill>
                <a:schemeClr val="accent6"/>
              </a:solidFill>
              <a:latin typeface="+mn-lt"/>
              <a:cs typeface="+mn-cs"/>
            </a:endParaRPr>
          </a:p>
        </p:txBody>
      </p:sp>
      <p:sp>
        <p:nvSpPr>
          <p:cNvPr id="67" name="Oval 66"/>
          <p:cNvSpPr/>
          <p:nvPr/>
        </p:nvSpPr>
        <p:spPr bwMode="auto">
          <a:xfrm>
            <a:off x="2686151" y="4370265"/>
            <a:ext cx="360363" cy="3651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 smtClean="0">
                <a:solidFill>
                  <a:schemeClr val="tx1"/>
                </a:solidFill>
                <a:latin typeface="Rockwell"/>
                <a:cs typeface="Rockwell"/>
              </a:rPr>
              <a:t>ao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68" name="Oval 67"/>
          <p:cNvSpPr/>
          <p:nvPr/>
        </p:nvSpPr>
        <p:spPr bwMode="auto">
          <a:xfrm>
            <a:off x="3765986" y="4370745"/>
            <a:ext cx="360362" cy="3651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ah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4803923" y="4382097"/>
            <a:ext cx="360362" cy="3651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s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7611052" y="4304251"/>
            <a:ext cx="1072797" cy="1701482"/>
            <a:chOff x="7337425" y="1919709"/>
            <a:chExt cx="1072797" cy="1701482"/>
          </a:xfrm>
        </p:grpSpPr>
        <p:sp>
          <p:nvSpPr>
            <p:cNvPr id="71" name="Right Brace 70"/>
            <p:cNvSpPr/>
            <p:nvPr/>
          </p:nvSpPr>
          <p:spPr>
            <a:xfrm>
              <a:off x="7337425" y="1958149"/>
              <a:ext cx="160279" cy="30369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ight Brace 71"/>
            <p:cNvSpPr/>
            <p:nvPr/>
          </p:nvSpPr>
          <p:spPr>
            <a:xfrm>
              <a:off x="7339249" y="2939963"/>
              <a:ext cx="158455" cy="681228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572962" y="1919709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b="1" i="1" dirty="0" smtClean="0">
                  <a:latin typeface="Times New Roman"/>
                  <a:cs typeface="Times New Roman"/>
                </a:rPr>
                <a:t>y</a:t>
              </a:r>
              <a:r>
                <a:rPr lang="en-US" b="1" i="1" baseline="30000" dirty="0" smtClean="0">
                  <a:latin typeface="Times New Roman"/>
                  <a:cs typeface="Times New Roman"/>
                </a:rPr>
                <a:t>(2)</a:t>
              </a:r>
              <a:endParaRPr lang="en-US" b="1" i="1" dirty="0" smtClean="0">
                <a:latin typeface="Times New Roman"/>
                <a:cs typeface="Times New Roman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572962" y="3107513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b="1" i="1" dirty="0">
                  <a:latin typeface="Times New Roman"/>
                  <a:cs typeface="Times New Roman"/>
                </a:rPr>
                <a:t>x</a:t>
              </a:r>
              <a:r>
                <a:rPr lang="en-US" b="1" i="1" baseline="30000" dirty="0" smtClean="0">
                  <a:latin typeface="Times New Roman"/>
                  <a:cs typeface="Times New Roman"/>
                </a:rPr>
                <a:t>(2)</a:t>
              </a:r>
              <a:endParaRPr lang="en-US" b="1" i="1" dirty="0" smtClean="0"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14261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Time Series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0760"/>
            <a:ext cx="8229600" cy="118669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Question 1</a:t>
            </a:r>
            <a:r>
              <a:rPr lang="en-US" dirty="0" smtClean="0"/>
              <a:t>: How could we apply the neural networks we’ve seen so far (which expect </a:t>
            </a:r>
            <a:r>
              <a:rPr lang="en-US" b="1" dirty="0" smtClean="0"/>
              <a:t>fixed size input/output</a:t>
            </a:r>
            <a:r>
              <a:rPr lang="en-US" dirty="0" smtClean="0"/>
              <a:t>) to a prediction task with </a:t>
            </a:r>
            <a:r>
              <a:rPr lang="en-US" b="1" dirty="0" smtClean="0"/>
              <a:t>variable length input/output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61</a:t>
            </a:fld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799933" y="2397451"/>
            <a:ext cx="8235113" cy="1069975"/>
            <a:chOff x="1760047" y="3290763"/>
            <a:chExt cx="6451246" cy="838200"/>
          </a:xfrm>
        </p:grpSpPr>
        <p:grpSp>
          <p:nvGrpSpPr>
            <p:cNvPr id="5" name="Group 193"/>
            <p:cNvGrpSpPr>
              <a:grpSpLocks/>
            </p:cNvGrpSpPr>
            <p:nvPr/>
          </p:nvGrpSpPr>
          <p:grpSpPr bwMode="auto">
            <a:xfrm>
              <a:off x="1760047" y="3290763"/>
              <a:ext cx="5349875" cy="838200"/>
              <a:chOff x="1240" y="1200"/>
              <a:chExt cx="3370" cy="528"/>
            </a:xfrm>
          </p:grpSpPr>
          <p:sp>
            <p:nvSpPr>
              <p:cNvPr id="7" name="TextBox 273"/>
              <p:cNvSpPr txBox="1"/>
              <p:nvPr/>
            </p:nvSpPr>
            <p:spPr>
              <a:xfrm>
                <a:off x="1305" y="1200"/>
                <a:ext cx="3255" cy="528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475A8D"/>
                  </a:solidFill>
                  <a:latin typeface="Candara" pitchFamily="34" charset="0"/>
                </a:endParaRPr>
              </a:p>
            </p:txBody>
          </p:sp>
          <p:grpSp>
            <p:nvGrpSpPr>
              <p:cNvPr id="6" name="Group 8"/>
              <p:cNvGrpSpPr>
                <a:grpSpLocks/>
              </p:cNvGrpSpPr>
              <p:nvPr/>
            </p:nvGrpSpPr>
            <p:grpSpPr bwMode="auto">
              <a:xfrm>
                <a:off x="1240" y="1226"/>
                <a:ext cx="3370" cy="495"/>
                <a:chOff x="1967849" y="2058552"/>
                <a:chExt cx="5350701" cy="786974"/>
              </a:xfrm>
            </p:grpSpPr>
            <p:sp>
              <p:nvSpPr>
                <p:cNvPr id="8" name="Oval 7"/>
                <p:cNvSpPr/>
                <p:nvPr/>
              </p:nvSpPr>
              <p:spPr>
                <a:xfrm>
                  <a:off x="2263597" y="2060142"/>
                  <a:ext cx="360388" cy="365664"/>
                </a:xfrm>
                <a:prstGeom prst="ellipse">
                  <a:avLst/>
                </a:prstGeom>
                <a:solidFill>
                  <a:schemeClr val="accent4"/>
                </a:solidFill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dirty="0">
                      <a:solidFill>
                        <a:schemeClr val="tx1"/>
                      </a:solidFill>
                      <a:latin typeface="Rockwell"/>
                      <a:cs typeface="Rockwell"/>
                    </a:rPr>
                    <a:t>n</a:t>
                  </a:r>
                </a:p>
              </p:txBody>
            </p:sp>
            <p:sp>
              <p:nvSpPr>
                <p:cNvPr id="9" name="Oval 8"/>
                <p:cNvSpPr/>
                <p:nvPr/>
              </p:nvSpPr>
              <p:spPr>
                <a:xfrm>
                  <a:off x="3363812" y="2060142"/>
                  <a:ext cx="360387" cy="365664"/>
                </a:xfrm>
                <a:prstGeom prst="ellipse">
                  <a:avLst/>
                </a:prstGeom>
                <a:solidFill>
                  <a:schemeClr val="accent1"/>
                </a:solidFill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dirty="0">
                      <a:solidFill>
                        <a:schemeClr val="tx1"/>
                      </a:solidFill>
                      <a:latin typeface="Rockwell"/>
                      <a:cs typeface="Rockwell"/>
                    </a:rPr>
                    <a:t>v</a:t>
                  </a:r>
                </a:p>
              </p:txBody>
            </p:sp>
            <p:sp>
              <p:nvSpPr>
                <p:cNvPr id="10" name="Oval 9"/>
                <p:cNvSpPr/>
                <p:nvPr/>
              </p:nvSpPr>
              <p:spPr>
                <a:xfrm>
                  <a:off x="4481490" y="2058552"/>
                  <a:ext cx="360387" cy="365664"/>
                </a:xfrm>
                <a:prstGeom prst="ellipse">
                  <a:avLst/>
                </a:prstGeom>
                <a:solidFill>
                  <a:schemeClr val="accent2"/>
                </a:solidFill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dirty="0">
                      <a:solidFill>
                        <a:schemeClr val="tx1"/>
                      </a:solidFill>
                      <a:latin typeface="Rockwell"/>
                      <a:cs typeface="Rockwell"/>
                    </a:rPr>
                    <a:t>p</a:t>
                  </a:r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>
                  <a:off x="5588054" y="2060142"/>
                  <a:ext cx="360388" cy="365664"/>
                </a:xfrm>
                <a:prstGeom prst="ellipse">
                  <a:avLst/>
                </a:prstGeom>
                <a:solidFill>
                  <a:schemeClr val="accent3"/>
                </a:solidFill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dirty="0">
                      <a:solidFill>
                        <a:schemeClr val="tx1"/>
                      </a:solidFill>
                      <a:latin typeface="Rockwell"/>
                      <a:cs typeface="Rockwell"/>
                    </a:rPr>
                    <a:t>d</a:t>
                  </a:r>
                </a:p>
              </p:txBody>
            </p:sp>
            <p:sp>
              <p:nvSpPr>
                <p:cNvPr id="12" name="Oval 11"/>
                <p:cNvSpPr/>
                <p:nvPr/>
              </p:nvSpPr>
              <p:spPr>
                <a:xfrm>
                  <a:off x="6688269" y="2058552"/>
                  <a:ext cx="360387" cy="365664"/>
                </a:xfrm>
                <a:prstGeom prst="ellipse">
                  <a:avLst/>
                </a:prstGeom>
                <a:solidFill>
                  <a:schemeClr val="accent4"/>
                </a:solidFill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dirty="0">
                      <a:solidFill>
                        <a:schemeClr val="tx1"/>
                      </a:solidFill>
                      <a:latin typeface="Rockwell"/>
                      <a:cs typeface="Rockwell"/>
                    </a:rPr>
                    <a:t>n</a:t>
                  </a:r>
                </a:p>
              </p:txBody>
            </p:sp>
            <p:grpSp>
              <p:nvGrpSpPr>
                <p:cNvPr id="14" name="Group 192"/>
                <p:cNvGrpSpPr>
                  <a:grpSpLocks/>
                </p:cNvGrpSpPr>
                <p:nvPr/>
              </p:nvGrpSpPr>
              <p:grpSpPr bwMode="auto">
                <a:xfrm>
                  <a:off x="1967849" y="2496632"/>
                  <a:ext cx="5350701" cy="246041"/>
                  <a:chOff x="492120" y="3950977"/>
                  <a:chExt cx="8067290" cy="370958"/>
                </a:xfrm>
              </p:grpSpPr>
              <p:sp>
                <p:nvSpPr>
                  <p:cNvPr id="20" name="TextBox 19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2120" y="3962637"/>
                    <a:ext cx="1330509" cy="35929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r>
                      <a:rPr lang="en-US" sz="1200">
                        <a:latin typeface="Rockwell"/>
                        <a:ea typeface="Rockwell"/>
                        <a:cs typeface="Rockwell"/>
                      </a:rPr>
                      <a:t>time</a:t>
                    </a:r>
                  </a:p>
                </p:txBody>
              </p:sp>
              <p:sp>
                <p:nvSpPr>
                  <p:cNvPr id="21" name="TextBox 19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69260" y="3950977"/>
                    <a:ext cx="1451146" cy="35929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r>
                      <a:rPr lang="en-US" sz="1200">
                        <a:latin typeface="Rockwell"/>
                        <a:ea typeface="Rockwell"/>
                        <a:cs typeface="Rockwell"/>
                      </a:rPr>
                      <a:t>like</a:t>
                    </a:r>
                  </a:p>
                </p:txBody>
              </p:sp>
              <p:sp>
                <p:nvSpPr>
                  <p:cNvPr id="22" name="TextBox 19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84801" y="3957332"/>
                    <a:ext cx="1451146" cy="35929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r>
                      <a:rPr lang="en-US" sz="1200">
                        <a:latin typeface="Rockwell"/>
                        <a:ea typeface="Rockwell"/>
                        <a:cs typeface="Rockwell"/>
                      </a:rPr>
                      <a:t>flies</a:t>
                    </a:r>
                  </a:p>
                </p:txBody>
              </p:sp>
              <p:sp>
                <p:nvSpPr>
                  <p:cNvPr id="23" name="TextBox 19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446910" y="3962637"/>
                    <a:ext cx="1451146" cy="35929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r>
                      <a:rPr lang="en-US" sz="1200">
                        <a:latin typeface="Rockwell"/>
                        <a:ea typeface="Rockwell"/>
                        <a:cs typeface="Rockwell"/>
                      </a:rPr>
                      <a:t>an</a:t>
                    </a:r>
                  </a:p>
                </p:txBody>
              </p:sp>
              <p:sp>
                <p:nvSpPr>
                  <p:cNvPr id="24" name="TextBox 1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08264" y="3962637"/>
                    <a:ext cx="1451146" cy="35929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r>
                      <a:rPr lang="en-US" sz="1200">
                        <a:latin typeface="Rockwell"/>
                        <a:ea typeface="Rockwell"/>
                        <a:cs typeface="Rockwell"/>
                      </a:rPr>
                      <a:t>arrow</a:t>
                    </a:r>
                  </a:p>
                </p:txBody>
              </p:sp>
            </p:grpSp>
            <p:sp>
              <p:nvSpPr>
                <p:cNvPr id="15" name="Oval 14"/>
                <p:cNvSpPr/>
                <p:nvPr/>
              </p:nvSpPr>
              <p:spPr>
                <a:xfrm>
                  <a:off x="2235020" y="2479862"/>
                  <a:ext cx="360388" cy="365664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dirty="0">
                    <a:solidFill>
                      <a:schemeClr val="tx1"/>
                    </a:solidFill>
                    <a:latin typeface="Rockwell"/>
                    <a:cs typeface="Rockwell"/>
                  </a:endParaRPr>
                </a:p>
              </p:txBody>
            </p:sp>
            <p:sp>
              <p:nvSpPr>
                <p:cNvPr id="16" name="Oval 15"/>
                <p:cNvSpPr/>
                <p:nvPr/>
              </p:nvSpPr>
              <p:spPr>
                <a:xfrm>
                  <a:off x="3336822" y="2479862"/>
                  <a:ext cx="360388" cy="365664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dirty="0">
                    <a:solidFill>
                      <a:schemeClr val="tx1"/>
                    </a:solidFill>
                    <a:latin typeface="Rockwell"/>
                    <a:cs typeface="Rockwell"/>
                  </a:endParaRPr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>
                  <a:off x="4454500" y="2478271"/>
                  <a:ext cx="360388" cy="365664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dirty="0">
                    <a:solidFill>
                      <a:schemeClr val="tx1"/>
                    </a:solidFill>
                    <a:latin typeface="Rockwell"/>
                    <a:cs typeface="Rockwell"/>
                  </a:endParaRPr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>
                  <a:off x="5561065" y="2479862"/>
                  <a:ext cx="358800" cy="365664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dirty="0">
                    <a:solidFill>
                      <a:schemeClr val="tx1"/>
                    </a:solidFill>
                    <a:latin typeface="Rockwell"/>
                    <a:cs typeface="Rockwell"/>
                  </a:endParaRPr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6661279" y="2478271"/>
                  <a:ext cx="360388" cy="365664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dirty="0">
                    <a:solidFill>
                      <a:schemeClr val="tx1"/>
                    </a:solidFill>
                    <a:latin typeface="Rockwell"/>
                    <a:cs typeface="Rockwell"/>
                  </a:endParaRPr>
                </a:p>
              </p:txBody>
            </p:sp>
          </p:grpSp>
        </p:grpSp>
        <p:grpSp>
          <p:nvGrpSpPr>
            <p:cNvPr id="25" name="Group 24"/>
            <p:cNvGrpSpPr/>
            <p:nvPr/>
          </p:nvGrpSpPr>
          <p:grpSpPr>
            <a:xfrm>
              <a:off x="7138260" y="3318172"/>
              <a:ext cx="1073033" cy="762827"/>
              <a:chOff x="7337189" y="1919709"/>
              <a:chExt cx="1073033" cy="762827"/>
            </a:xfrm>
          </p:grpSpPr>
          <p:sp>
            <p:nvSpPr>
              <p:cNvPr id="26" name="Right Brace 25"/>
              <p:cNvSpPr/>
              <p:nvPr/>
            </p:nvSpPr>
            <p:spPr>
              <a:xfrm>
                <a:off x="7337425" y="1958149"/>
                <a:ext cx="160279" cy="303699"/>
              </a:xfrm>
              <a:prstGeom prst="rightBrac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ight Brace 26"/>
              <p:cNvSpPr/>
              <p:nvPr/>
            </p:nvSpPr>
            <p:spPr>
              <a:xfrm>
                <a:off x="7337189" y="2378837"/>
                <a:ext cx="160279" cy="303699"/>
              </a:xfrm>
              <a:prstGeom prst="rightBrac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572962" y="1919709"/>
                <a:ext cx="837260" cy="34213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r>
                  <a:rPr lang="en-US" b="1" i="1" dirty="0" smtClean="0">
                    <a:latin typeface="Times New Roman"/>
                    <a:cs typeface="Times New Roman"/>
                  </a:rPr>
                  <a:t>y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7572962" y="2312176"/>
                <a:ext cx="837260" cy="34213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r>
                  <a:rPr lang="en-US" b="1" i="1" dirty="0" smtClean="0">
                    <a:latin typeface="Times New Roman"/>
                    <a:cs typeface="Times New Roman"/>
                  </a:rPr>
                  <a:t>x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88232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Time Series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0760"/>
            <a:ext cx="8229600" cy="118669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Question 1</a:t>
            </a:r>
            <a:r>
              <a:rPr lang="en-US" dirty="0" smtClean="0"/>
              <a:t>: </a:t>
            </a:r>
            <a:r>
              <a:rPr lang="en-US" dirty="0"/>
              <a:t>How could we apply the neural networks we’ve seen so far (which expect </a:t>
            </a:r>
            <a:r>
              <a:rPr lang="en-US" b="1" dirty="0"/>
              <a:t>fixed size input/output</a:t>
            </a:r>
            <a:r>
              <a:rPr lang="en-US" dirty="0"/>
              <a:t>) to a prediction task with </a:t>
            </a:r>
            <a:r>
              <a:rPr lang="en-US" b="1" dirty="0"/>
              <a:t>variable length input/output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62</a:t>
            </a:fld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799933" y="2397451"/>
            <a:ext cx="8235113" cy="1069975"/>
            <a:chOff x="1760047" y="3290763"/>
            <a:chExt cx="6451246" cy="838200"/>
          </a:xfrm>
        </p:grpSpPr>
        <p:grpSp>
          <p:nvGrpSpPr>
            <p:cNvPr id="5" name="Group 193"/>
            <p:cNvGrpSpPr>
              <a:grpSpLocks/>
            </p:cNvGrpSpPr>
            <p:nvPr/>
          </p:nvGrpSpPr>
          <p:grpSpPr bwMode="auto">
            <a:xfrm>
              <a:off x="1760047" y="3290763"/>
              <a:ext cx="5349875" cy="838200"/>
              <a:chOff x="1240" y="1200"/>
              <a:chExt cx="3370" cy="528"/>
            </a:xfrm>
          </p:grpSpPr>
          <p:sp>
            <p:nvSpPr>
              <p:cNvPr id="7" name="TextBox 273"/>
              <p:cNvSpPr txBox="1"/>
              <p:nvPr/>
            </p:nvSpPr>
            <p:spPr>
              <a:xfrm>
                <a:off x="1305" y="1200"/>
                <a:ext cx="3255" cy="528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475A8D"/>
                  </a:solidFill>
                  <a:latin typeface="Candara" pitchFamily="34" charset="0"/>
                </a:endParaRPr>
              </a:p>
            </p:txBody>
          </p:sp>
          <p:grpSp>
            <p:nvGrpSpPr>
              <p:cNvPr id="6" name="Group 8"/>
              <p:cNvGrpSpPr>
                <a:grpSpLocks/>
              </p:cNvGrpSpPr>
              <p:nvPr/>
            </p:nvGrpSpPr>
            <p:grpSpPr bwMode="auto">
              <a:xfrm>
                <a:off x="1240" y="1226"/>
                <a:ext cx="3370" cy="495"/>
                <a:chOff x="1967849" y="2058552"/>
                <a:chExt cx="5350701" cy="786974"/>
              </a:xfrm>
            </p:grpSpPr>
            <p:sp>
              <p:nvSpPr>
                <p:cNvPr id="8" name="Oval 7"/>
                <p:cNvSpPr/>
                <p:nvPr/>
              </p:nvSpPr>
              <p:spPr>
                <a:xfrm>
                  <a:off x="2263597" y="2060142"/>
                  <a:ext cx="360388" cy="365664"/>
                </a:xfrm>
                <a:prstGeom prst="ellipse">
                  <a:avLst/>
                </a:prstGeom>
                <a:solidFill>
                  <a:schemeClr val="accent4"/>
                </a:solidFill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dirty="0">
                      <a:solidFill>
                        <a:schemeClr val="tx1"/>
                      </a:solidFill>
                      <a:latin typeface="Rockwell"/>
                      <a:cs typeface="Rockwell"/>
                    </a:rPr>
                    <a:t>n</a:t>
                  </a:r>
                </a:p>
              </p:txBody>
            </p:sp>
            <p:sp>
              <p:nvSpPr>
                <p:cNvPr id="9" name="Oval 8"/>
                <p:cNvSpPr/>
                <p:nvPr/>
              </p:nvSpPr>
              <p:spPr>
                <a:xfrm>
                  <a:off x="3363812" y="2060142"/>
                  <a:ext cx="360387" cy="365664"/>
                </a:xfrm>
                <a:prstGeom prst="ellipse">
                  <a:avLst/>
                </a:prstGeom>
                <a:solidFill>
                  <a:schemeClr val="accent1"/>
                </a:solidFill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dirty="0">
                      <a:solidFill>
                        <a:schemeClr val="tx1"/>
                      </a:solidFill>
                      <a:latin typeface="Rockwell"/>
                      <a:cs typeface="Rockwell"/>
                    </a:rPr>
                    <a:t>v</a:t>
                  </a:r>
                </a:p>
              </p:txBody>
            </p:sp>
            <p:sp>
              <p:nvSpPr>
                <p:cNvPr id="10" name="Oval 9"/>
                <p:cNvSpPr/>
                <p:nvPr/>
              </p:nvSpPr>
              <p:spPr>
                <a:xfrm>
                  <a:off x="4481490" y="2058552"/>
                  <a:ext cx="360387" cy="365664"/>
                </a:xfrm>
                <a:prstGeom prst="ellipse">
                  <a:avLst/>
                </a:prstGeom>
                <a:solidFill>
                  <a:schemeClr val="accent2"/>
                </a:solidFill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dirty="0">
                      <a:solidFill>
                        <a:schemeClr val="tx1"/>
                      </a:solidFill>
                      <a:latin typeface="Rockwell"/>
                      <a:cs typeface="Rockwell"/>
                    </a:rPr>
                    <a:t>p</a:t>
                  </a:r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>
                  <a:off x="5588054" y="2060142"/>
                  <a:ext cx="360388" cy="365664"/>
                </a:xfrm>
                <a:prstGeom prst="ellipse">
                  <a:avLst/>
                </a:prstGeom>
                <a:solidFill>
                  <a:schemeClr val="accent3"/>
                </a:solidFill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dirty="0">
                      <a:solidFill>
                        <a:schemeClr val="tx1"/>
                      </a:solidFill>
                      <a:latin typeface="Rockwell"/>
                      <a:cs typeface="Rockwell"/>
                    </a:rPr>
                    <a:t>d</a:t>
                  </a:r>
                </a:p>
              </p:txBody>
            </p:sp>
            <p:sp>
              <p:nvSpPr>
                <p:cNvPr id="12" name="Oval 11"/>
                <p:cNvSpPr/>
                <p:nvPr/>
              </p:nvSpPr>
              <p:spPr>
                <a:xfrm>
                  <a:off x="6688269" y="2058552"/>
                  <a:ext cx="360387" cy="365664"/>
                </a:xfrm>
                <a:prstGeom prst="ellipse">
                  <a:avLst/>
                </a:prstGeom>
                <a:solidFill>
                  <a:schemeClr val="accent4"/>
                </a:solidFill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dirty="0">
                      <a:solidFill>
                        <a:schemeClr val="tx1"/>
                      </a:solidFill>
                      <a:latin typeface="Rockwell"/>
                      <a:cs typeface="Rockwell"/>
                    </a:rPr>
                    <a:t>n</a:t>
                  </a:r>
                </a:p>
              </p:txBody>
            </p:sp>
            <p:grpSp>
              <p:nvGrpSpPr>
                <p:cNvPr id="14" name="Group 192"/>
                <p:cNvGrpSpPr>
                  <a:grpSpLocks/>
                </p:cNvGrpSpPr>
                <p:nvPr/>
              </p:nvGrpSpPr>
              <p:grpSpPr bwMode="auto">
                <a:xfrm>
                  <a:off x="1967849" y="2496632"/>
                  <a:ext cx="5350701" cy="246041"/>
                  <a:chOff x="492120" y="3950977"/>
                  <a:chExt cx="8067290" cy="370958"/>
                </a:xfrm>
              </p:grpSpPr>
              <p:sp>
                <p:nvSpPr>
                  <p:cNvPr id="20" name="TextBox 19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2120" y="3962637"/>
                    <a:ext cx="1330509" cy="35929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r>
                      <a:rPr lang="en-US" sz="1200">
                        <a:latin typeface="Rockwell"/>
                        <a:ea typeface="Rockwell"/>
                        <a:cs typeface="Rockwell"/>
                      </a:rPr>
                      <a:t>time</a:t>
                    </a:r>
                  </a:p>
                </p:txBody>
              </p:sp>
              <p:sp>
                <p:nvSpPr>
                  <p:cNvPr id="21" name="TextBox 19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69260" y="3950977"/>
                    <a:ext cx="1451146" cy="35929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r>
                      <a:rPr lang="en-US" sz="1200">
                        <a:latin typeface="Rockwell"/>
                        <a:ea typeface="Rockwell"/>
                        <a:cs typeface="Rockwell"/>
                      </a:rPr>
                      <a:t>like</a:t>
                    </a:r>
                  </a:p>
                </p:txBody>
              </p:sp>
              <p:sp>
                <p:nvSpPr>
                  <p:cNvPr id="22" name="TextBox 19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84801" y="3957332"/>
                    <a:ext cx="1451146" cy="35929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r>
                      <a:rPr lang="en-US" sz="1200">
                        <a:latin typeface="Rockwell"/>
                        <a:ea typeface="Rockwell"/>
                        <a:cs typeface="Rockwell"/>
                      </a:rPr>
                      <a:t>flies</a:t>
                    </a:r>
                  </a:p>
                </p:txBody>
              </p:sp>
              <p:sp>
                <p:nvSpPr>
                  <p:cNvPr id="23" name="TextBox 19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446910" y="3962637"/>
                    <a:ext cx="1451146" cy="35929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r>
                      <a:rPr lang="en-US" sz="1200">
                        <a:latin typeface="Rockwell"/>
                        <a:ea typeface="Rockwell"/>
                        <a:cs typeface="Rockwell"/>
                      </a:rPr>
                      <a:t>an</a:t>
                    </a:r>
                  </a:p>
                </p:txBody>
              </p:sp>
              <p:sp>
                <p:nvSpPr>
                  <p:cNvPr id="24" name="TextBox 1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08264" y="3962637"/>
                    <a:ext cx="1451146" cy="35929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r>
                      <a:rPr lang="en-US" sz="1200">
                        <a:latin typeface="Rockwell"/>
                        <a:ea typeface="Rockwell"/>
                        <a:cs typeface="Rockwell"/>
                      </a:rPr>
                      <a:t>arrow</a:t>
                    </a:r>
                  </a:p>
                </p:txBody>
              </p:sp>
            </p:grpSp>
            <p:sp>
              <p:nvSpPr>
                <p:cNvPr id="15" name="Oval 14"/>
                <p:cNvSpPr/>
                <p:nvPr/>
              </p:nvSpPr>
              <p:spPr>
                <a:xfrm>
                  <a:off x="2235020" y="2479862"/>
                  <a:ext cx="360388" cy="365664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dirty="0">
                    <a:solidFill>
                      <a:schemeClr val="tx1"/>
                    </a:solidFill>
                    <a:latin typeface="Rockwell"/>
                    <a:cs typeface="Rockwell"/>
                  </a:endParaRPr>
                </a:p>
              </p:txBody>
            </p:sp>
            <p:sp>
              <p:nvSpPr>
                <p:cNvPr id="16" name="Oval 15"/>
                <p:cNvSpPr/>
                <p:nvPr/>
              </p:nvSpPr>
              <p:spPr>
                <a:xfrm>
                  <a:off x="3336822" y="2479862"/>
                  <a:ext cx="360388" cy="365664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dirty="0">
                    <a:solidFill>
                      <a:schemeClr val="tx1"/>
                    </a:solidFill>
                    <a:latin typeface="Rockwell"/>
                    <a:cs typeface="Rockwell"/>
                  </a:endParaRPr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>
                  <a:off x="4454500" y="2478271"/>
                  <a:ext cx="360388" cy="365664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dirty="0">
                    <a:solidFill>
                      <a:schemeClr val="tx1"/>
                    </a:solidFill>
                    <a:latin typeface="Rockwell"/>
                    <a:cs typeface="Rockwell"/>
                  </a:endParaRPr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>
                  <a:off x="5561065" y="2479862"/>
                  <a:ext cx="358800" cy="365664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dirty="0">
                    <a:solidFill>
                      <a:schemeClr val="tx1"/>
                    </a:solidFill>
                    <a:latin typeface="Rockwell"/>
                    <a:cs typeface="Rockwell"/>
                  </a:endParaRPr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6661279" y="2478271"/>
                  <a:ext cx="360388" cy="365664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dirty="0">
                    <a:solidFill>
                      <a:schemeClr val="tx1"/>
                    </a:solidFill>
                    <a:latin typeface="Rockwell"/>
                    <a:cs typeface="Rockwell"/>
                  </a:endParaRPr>
                </a:p>
              </p:txBody>
            </p:sp>
          </p:grpSp>
        </p:grpSp>
        <p:grpSp>
          <p:nvGrpSpPr>
            <p:cNvPr id="25" name="Group 24"/>
            <p:cNvGrpSpPr/>
            <p:nvPr/>
          </p:nvGrpSpPr>
          <p:grpSpPr>
            <a:xfrm>
              <a:off x="7138260" y="3318172"/>
              <a:ext cx="1073033" cy="762827"/>
              <a:chOff x="7337189" y="1919709"/>
              <a:chExt cx="1073033" cy="762827"/>
            </a:xfrm>
          </p:grpSpPr>
          <p:sp>
            <p:nvSpPr>
              <p:cNvPr id="26" name="Right Brace 25"/>
              <p:cNvSpPr/>
              <p:nvPr/>
            </p:nvSpPr>
            <p:spPr>
              <a:xfrm>
                <a:off x="7337425" y="1958149"/>
                <a:ext cx="160279" cy="303699"/>
              </a:xfrm>
              <a:prstGeom prst="rightBrac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ight Brace 26"/>
              <p:cNvSpPr/>
              <p:nvPr/>
            </p:nvSpPr>
            <p:spPr>
              <a:xfrm>
                <a:off x="7337189" y="2378837"/>
                <a:ext cx="160279" cy="303699"/>
              </a:xfrm>
              <a:prstGeom prst="rightBrac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572962" y="1919709"/>
                <a:ext cx="837260" cy="34213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r>
                  <a:rPr lang="en-US" b="1" i="1" dirty="0" smtClean="0">
                    <a:latin typeface="Times New Roman"/>
                    <a:cs typeface="Times New Roman"/>
                  </a:rPr>
                  <a:t>y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7572962" y="2312176"/>
                <a:ext cx="837260" cy="34213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r>
                  <a:rPr lang="en-US" b="1" i="1" dirty="0" smtClean="0">
                    <a:latin typeface="Times New Roman"/>
                    <a:cs typeface="Times New Roman"/>
                  </a:rPr>
                  <a:t>x</a:t>
                </a:r>
              </a:p>
            </p:txBody>
          </p:sp>
        </p:grpSp>
      </p:grpSp>
      <p:grpSp>
        <p:nvGrpSpPr>
          <p:cNvPr id="60" name="Group 59"/>
          <p:cNvGrpSpPr/>
          <p:nvPr/>
        </p:nvGrpSpPr>
        <p:grpSpPr>
          <a:xfrm>
            <a:off x="1140539" y="3879528"/>
            <a:ext cx="784438" cy="2376060"/>
            <a:chOff x="1140539" y="3879528"/>
            <a:chExt cx="784438" cy="2376060"/>
          </a:xfrm>
        </p:grpSpPr>
        <p:sp>
          <p:nvSpPr>
            <p:cNvPr id="31" name="Rounded Rectangle 30"/>
            <p:cNvSpPr/>
            <p:nvPr/>
          </p:nvSpPr>
          <p:spPr>
            <a:xfrm>
              <a:off x="1140539" y="5819764"/>
              <a:ext cx="784438" cy="43582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x</a:t>
              </a:r>
              <a:r>
                <a:rPr lang="en-US" b="1" baseline="-250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1</a:t>
              </a:r>
              <a:endParaRPr lang="en-US" b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1140539" y="4832071"/>
              <a:ext cx="784438" cy="43582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h</a:t>
              </a:r>
              <a:r>
                <a:rPr lang="en-US" b="1" baseline="-25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1</a:t>
              </a:r>
              <a:endParaRPr lang="en-US" b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1140539" y="3879528"/>
              <a:ext cx="784438" cy="43582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y</a:t>
              </a:r>
              <a:r>
                <a:rPr lang="en-US" b="1" baseline="-250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1</a:t>
              </a:r>
              <a:endParaRPr lang="en-US" b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34" name="Straight Arrow Connector 33"/>
            <p:cNvCxnSpPr>
              <a:stCxn id="31" idx="0"/>
              <a:endCxn id="32" idx="2"/>
            </p:cNvCxnSpPr>
            <p:nvPr/>
          </p:nvCxnSpPr>
          <p:spPr>
            <a:xfrm flipV="1">
              <a:off x="1532758" y="5267895"/>
              <a:ext cx="0" cy="55186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32" idx="0"/>
              <a:endCxn id="33" idx="2"/>
            </p:cNvCxnSpPr>
            <p:nvPr/>
          </p:nvCxnSpPr>
          <p:spPr>
            <a:xfrm flipV="1">
              <a:off x="1532758" y="4315352"/>
              <a:ext cx="0" cy="51671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2502227" y="3879528"/>
            <a:ext cx="784438" cy="2376060"/>
            <a:chOff x="2502227" y="3879528"/>
            <a:chExt cx="784438" cy="2376060"/>
          </a:xfrm>
        </p:grpSpPr>
        <p:sp>
          <p:nvSpPr>
            <p:cNvPr id="37" name="Rounded Rectangle 36"/>
            <p:cNvSpPr/>
            <p:nvPr/>
          </p:nvSpPr>
          <p:spPr>
            <a:xfrm>
              <a:off x="2502227" y="5819764"/>
              <a:ext cx="784438" cy="43582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x</a:t>
              </a:r>
              <a:r>
                <a:rPr lang="en-US" b="1" baseline="-25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2</a:t>
              </a:r>
              <a:endParaRPr lang="en-US" b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2502227" y="4832071"/>
              <a:ext cx="784438" cy="43582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h</a:t>
              </a:r>
              <a:r>
                <a:rPr lang="en-US" b="1" baseline="-250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2</a:t>
              </a:r>
              <a:endParaRPr lang="en-US" b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2502227" y="3879528"/>
              <a:ext cx="784438" cy="43582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y</a:t>
              </a:r>
              <a:r>
                <a:rPr lang="en-US" b="1" baseline="-25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2</a:t>
              </a:r>
              <a:endParaRPr lang="en-US" b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40" name="Straight Arrow Connector 39"/>
            <p:cNvCxnSpPr>
              <a:stCxn id="37" idx="0"/>
              <a:endCxn id="38" idx="2"/>
            </p:cNvCxnSpPr>
            <p:nvPr/>
          </p:nvCxnSpPr>
          <p:spPr>
            <a:xfrm flipV="1">
              <a:off x="2894446" y="5267895"/>
              <a:ext cx="0" cy="55186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stCxn id="38" idx="0"/>
              <a:endCxn id="39" idx="2"/>
            </p:cNvCxnSpPr>
            <p:nvPr/>
          </p:nvCxnSpPr>
          <p:spPr>
            <a:xfrm flipV="1">
              <a:off x="2894446" y="4315352"/>
              <a:ext cx="0" cy="51671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3849105" y="3877249"/>
            <a:ext cx="784438" cy="2376060"/>
            <a:chOff x="3849105" y="3877249"/>
            <a:chExt cx="784438" cy="2376060"/>
          </a:xfrm>
        </p:grpSpPr>
        <p:sp>
          <p:nvSpPr>
            <p:cNvPr id="43" name="Rounded Rectangle 42"/>
            <p:cNvSpPr/>
            <p:nvPr/>
          </p:nvSpPr>
          <p:spPr>
            <a:xfrm>
              <a:off x="3849105" y="5817485"/>
              <a:ext cx="784438" cy="43582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x</a:t>
              </a:r>
              <a:r>
                <a:rPr lang="en-US" b="1" baseline="-25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3</a:t>
              </a:r>
              <a:endParaRPr lang="en-US" b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3849105" y="4829792"/>
              <a:ext cx="784438" cy="43582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h</a:t>
              </a:r>
              <a:r>
                <a:rPr lang="en-US" b="1" baseline="-250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3</a:t>
              </a:r>
              <a:endParaRPr lang="en-US" b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3849105" y="3877249"/>
              <a:ext cx="784438" cy="43582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y</a:t>
              </a:r>
              <a:r>
                <a:rPr lang="en-US" b="1" baseline="-25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3</a:t>
              </a:r>
              <a:endParaRPr lang="en-US" b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46" name="Straight Arrow Connector 45"/>
            <p:cNvCxnSpPr>
              <a:stCxn id="43" idx="0"/>
              <a:endCxn id="44" idx="2"/>
            </p:cNvCxnSpPr>
            <p:nvPr/>
          </p:nvCxnSpPr>
          <p:spPr>
            <a:xfrm flipV="1">
              <a:off x="4241324" y="5265616"/>
              <a:ext cx="0" cy="55186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>
              <a:stCxn id="44" idx="0"/>
              <a:endCxn id="45" idx="2"/>
            </p:cNvCxnSpPr>
            <p:nvPr/>
          </p:nvCxnSpPr>
          <p:spPr>
            <a:xfrm flipV="1">
              <a:off x="4241324" y="4313073"/>
              <a:ext cx="0" cy="51671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5193787" y="3879528"/>
            <a:ext cx="784438" cy="2376060"/>
            <a:chOff x="5193787" y="3879528"/>
            <a:chExt cx="784438" cy="2376060"/>
          </a:xfrm>
        </p:grpSpPr>
        <p:sp>
          <p:nvSpPr>
            <p:cNvPr id="49" name="Rounded Rectangle 48"/>
            <p:cNvSpPr/>
            <p:nvPr/>
          </p:nvSpPr>
          <p:spPr>
            <a:xfrm>
              <a:off x="5193787" y="5819764"/>
              <a:ext cx="784438" cy="43582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x</a:t>
              </a:r>
              <a:r>
                <a:rPr lang="en-US" b="1" baseline="-25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4</a:t>
              </a:r>
              <a:endParaRPr lang="en-US" b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5193787" y="4832071"/>
              <a:ext cx="784438" cy="43582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h</a:t>
              </a:r>
              <a:r>
                <a:rPr lang="en-US" b="1" baseline="-250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4</a:t>
              </a:r>
              <a:endParaRPr lang="en-US" b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5193787" y="3879528"/>
              <a:ext cx="784438" cy="43582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y</a:t>
              </a:r>
              <a:r>
                <a:rPr lang="en-US" b="1" baseline="-25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4</a:t>
              </a:r>
              <a:endParaRPr lang="en-US" b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52" name="Straight Arrow Connector 51"/>
            <p:cNvCxnSpPr>
              <a:stCxn id="49" idx="0"/>
              <a:endCxn id="50" idx="2"/>
            </p:cNvCxnSpPr>
            <p:nvPr/>
          </p:nvCxnSpPr>
          <p:spPr>
            <a:xfrm flipV="1">
              <a:off x="5586006" y="5267895"/>
              <a:ext cx="0" cy="55186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>
              <a:stCxn id="50" idx="0"/>
              <a:endCxn id="51" idx="2"/>
            </p:cNvCxnSpPr>
            <p:nvPr/>
          </p:nvCxnSpPr>
          <p:spPr>
            <a:xfrm flipV="1">
              <a:off x="5586006" y="4315352"/>
              <a:ext cx="0" cy="51671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6540665" y="3877249"/>
            <a:ext cx="784438" cy="2376060"/>
            <a:chOff x="6540665" y="3877249"/>
            <a:chExt cx="784438" cy="2376060"/>
          </a:xfrm>
        </p:grpSpPr>
        <p:sp>
          <p:nvSpPr>
            <p:cNvPr id="55" name="Rounded Rectangle 54"/>
            <p:cNvSpPr/>
            <p:nvPr/>
          </p:nvSpPr>
          <p:spPr>
            <a:xfrm>
              <a:off x="6540665" y="5817485"/>
              <a:ext cx="784438" cy="43582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x</a:t>
              </a:r>
              <a:r>
                <a:rPr lang="en-US" b="1" baseline="-25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5</a:t>
              </a:r>
              <a:endParaRPr lang="en-US" b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6540665" y="4829792"/>
              <a:ext cx="784438" cy="43582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h</a:t>
              </a:r>
              <a:r>
                <a:rPr lang="en-US" b="1" baseline="-250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5</a:t>
              </a:r>
              <a:endParaRPr lang="en-US" b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6540665" y="3877249"/>
              <a:ext cx="784438" cy="43582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y</a:t>
              </a:r>
              <a:r>
                <a:rPr lang="en-US" b="1" baseline="-25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5</a:t>
              </a:r>
              <a:endParaRPr lang="en-US" b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58" name="Straight Arrow Connector 57"/>
            <p:cNvCxnSpPr>
              <a:stCxn id="55" idx="0"/>
              <a:endCxn id="56" idx="2"/>
            </p:cNvCxnSpPr>
            <p:nvPr/>
          </p:nvCxnSpPr>
          <p:spPr>
            <a:xfrm flipV="1">
              <a:off x="6932884" y="5265616"/>
              <a:ext cx="0" cy="55186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stCxn id="56" idx="0"/>
              <a:endCxn id="57" idx="2"/>
            </p:cNvCxnSpPr>
            <p:nvPr/>
          </p:nvCxnSpPr>
          <p:spPr>
            <a:xfrm flipV="1">
              <a:off x="6932884" y="4313073"/>
              <a:ext cx="0" cy="51671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5067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Time Series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0760"/>
            <a:ext cx="8229600" cy="118669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Question 2</a:t>
            </a:r>
            <a:r>
              <a:rPr lang="en-US" dirty="0" smtClean="0"/>
              <a:t>: </a:t>
            </a:r>
            <a:r>
              <a:rPr lang="en-US" dirty="0"/>
              <a:t>How could we </a:t>
            </a:r>
            <a:r>
              <a:rPr lang="en-US" dirty="0" smtClean="0"/>
              <a:t>incorporate context (e.g. words to the left/right, or tags to the left/right) into our solution?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63</a:t>
            </a:fld>
            <a:endParaRPr lang="en-US"/>
          </a:p>
        </p:txBody>
      </p:sp>
      <p:sp>
        <p:nvSpPr>
          <p:cNvPr id="7" name="TextBox 273"/>
          <p:cNvSpPr txBox="1"/>
          <p:nvPr/>
        </p:nvSpPr>
        <p:spPr bwMode="auto">
          <a:xfrm>
            <a:off x="931654" y="2397451"/>
            <a:ext cx="6596153" cy="1069975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/>
          <a:lstStyle/>
          <a:p>
            <a:pPr>
              <a:defRPr/>
            </a:pPr>
            <a:endParaRPr lang="en-US" sz="1800">
              <a:solidFill>
                <a:srgbClr val="475A8D"/>
              </a:solidFill>
              <a:latin typeface="Candara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1146627" y="2452166"/>
            <a:ext cx="460109" cy="466087"/>
          </a:xfrm>
          <a:prstGeom prst="ellipse">
            <a:avLst/>
          </a:prstGeom>
          <a:solidFill>
            <a:schemeClr val="accent4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i="1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2551276" y="2452166"/>
            <a:ext cx="460107" cy="466087"/>
          </a:xfrm>
          <a:prstGeom prst="ellipse">
            <a:avLst/>
          </a:prstGeom>
          <a:solidFill>
            <a:schemeClr val="accent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i="1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978219" y="2450139"/>
            <a:ext cx="460107" cy="466087"/>
          </a:xfrm>
          <a:prstGeom prst="ellipse">
            <a:avLst/>
          </a:prstGeom>
          <a:solidFill>
            <a:schemeClr val="accent2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i="1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5390974" y="2452166"/>
            <a:ext cx="460109" cy="466087"/>
          </a:xfrm>
          <a:prstGeom prst="ellipse">
            <a:avLst/>
          </a:prstGeom>
          <a:solidFill>
            <a:schemeClr val="accent3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i="1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795622" y="2450139"/>
            <a:ext cx="460107" cy="466087"/>
          </a:xfrm>
          <a:prstGeom prst="ellipse">
            <a:avLst/>
          </a:prstGeom>
          <a:solidFill>
            <a:schemeClr val="accent4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i="1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grpSp>
        <p:nvGrpSpPr>
          <p:cNvPr id="14" name="Group 192"/>
          <p:cNvGrpSpPr>
            <a:grpSpLocks/>
          </p:cNvGrpSpPr>
          <p:nvPr/>
        </p:nvGrpSpPr>
        <p:grpSpPr bwMode="auto">
          <a:xfrm>
            <a:off x="1140380" y="3008530"/>
            <a:ext cx="6174648" cy="313612"/>
            <a:chOff x="894936" y="3950977"/>
            <a:chExt cx="7291874" cy="370958"/>
          </a:xfrm>
        </p:grpSpPr>
        <p:sp>
          <p:nvSpPr>
            <p:cNvPr id="20" name="TextBox 193"/>
            <p:cNvSpPr txBox="1">
              <a:spLocks noChangeArrowheads="1"/>
            </p:cNvSpPr>
            <p:nvPr/>
          </p:nvSpPr>
          <p:spPr bwMode="auto">
            <a:xfrm>
              <a:off x="894936" y="3962636"/>
              <a:ext cx="586445" cy="359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i="1" dirty="0" smtClean="0">
                  <a:latin typeface="Times New Roman"/>
                  <a:ea typeface="Rockwell"/>
                  <a:cs typeface="Times New Roman"/>
                </a:rPr>
                <a:t>x</a:t>
              </a:r>
              <a:r>
                <a:rPr lang="en-US" i="1" baseline="-25000" dirty="0" smtClean="0">
                  <a:latin typeface="Times New Roman"/>
                  <a:ea typeface="Rockwell"/>
                  <a:cs typeface="Times New Roman"/>
                </a:rPr>
                <a:t>1</a:t>
              </a:r>
              <a:endParaRPr lang="en-US" i="1" dirty="0">
                <a:latin typeface="Times New Roman"/>
                <a:ea typeface="Rockwell"/>
                <a:cs typeface="Times New Roman"/>
              </a:endParaRPr>
            </a:p>
          </p:txBody>
        </p:sp>
        <p:sp>
          <p:nvSpPr>
            <p:cNvPr id="21" name="TextBox 194"/>
            <p:cNvSpPr txBox="1">
              <a:spLocks noChangeArrowheads="1"/>
            </p:cNvSpPr>
            <p:nvPr/>
          </p:nvSpPr>
          <p:spPr bwMode="auto">
            <a:xfrm>
              <a:off x="4208996" y="3950977"/>
              <a:ext cx="639555" cy="359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i="1" dirty="0" smtClean="0">
                  <a:latin typeface="Times New Roman"/>
                  <a:ea typeface="Rockwell"/>
                  <a:cs typeface="Times New Roman"/>
                </a:rPr>
                <a:t>x</a:t>
              </a:r>
              <a:r>
                <a:rPr lang="en-US" i="1" baseline="-25000" dirty="0" smtClean="0">
                  <a:latin typeface="Times New Roman"/>
                  <a:ea typeface="Rockwell"/>
                  <a:cs typeface="Times New Roman"/>
                </a:rPr>
                <a:t>3</a:t>
              </a:r>
              <a:endParaRPr lang="en-US" i="1" dirty="0">
                <a:latin typeface="Times New Roman"/>
                <a:ea typeface="Rockwell"/>
                <a:cs typeface="Times New Roman"/>
              </a:endParaRPr>
            </a:p>
          </p:txBody>
        </p:sp>
        <p:sp>
          <p:nvSpPr>
            <p:cNvPr id="22" name="TextBox 195"/>
            <p:cNvSpPr txBox="1">
              <a:spLocks noChangeArrowheads="1"/>
            </p:cNvSpPr>
            <p:nvPr/>
          </p:nvSpPr>
          <p:spPr bwMode="auto">
            <a:xfrm>
              <a:off x="2524706" y="3957332"/>
              <a:ext cx="639555" cy="359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i="1" dirty="0" smtClean="0">
                  <a:latin typeface="Times New Roman"/>
                  <a:ea typeface="Rockwell"/>
                  <a:cs typeface="Times New Roman"/>
                </a:rPr>
                <a:t>x</a:t>
              </a:r>
              <a:r>
                <a:rPr lang="en-US" i="1" baseline="-25000" dirty="0" smtClean="0">
                  <a:latin typeface="Times New Roman"/>
                  <a:ea typeface="Rockwell"/>
                  <a:cs typeface="Times New Roman"/>
                </a:rPr>
                <a:t>2</a:t>
              </a:r>
              <a:endParaRPr lang="en-US" i="1" dirty="0">
                <a:latin typeface="Times New Roman"/>
                <a:ea typeface="Rockwell"/>
                <a:cs typeface="Times New Roman"/>
              </a:endParaRPr>
            </a:p>
          </p:txBody>
        </p:sp>
        <p:sp>
          <p:nvSpPr>
            <p:cNvPr id="23" name="TextBox 196"/>
            <p:cNvSpPr txBox="1">
              <a:spLocks noChangeArrowheads="1"/>
            </p:cNvSpPr>
            <p:nvPr/>
          </p:nvSpPr>
          <p:spPr bwMode="auto">
            <a:xfrm>
              <a:off x="5886478" y="3962636"/>
              <a:ext cx="639555" cy="359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i="1" dirty="0" smtClean="0">
                  <a:latin typeface="Times New Roman"/>
                  <a:ea typeface="Rockwell"/>
                  <a:cs typeface="Times New Roman"/>
                </a:rPr>
                <a:t>x</a:t>
              </a:r>
              <a:r>
                <a:rPr lang="en-US" i="1" baseline="-25000" dirty="0" smtClean="0">
                  <a:latin typeface="Times New Roman"/>
                  <a:ea typeface="Rockwell"/>
                  <a:cs typeface="Times New Roman"/>
                </a:rPr>
                <a:t>4</a:t>
              </a:r>
              <a:endParaRPr lang="en-US" i="1" dirty="0">
                <a:latin typeface="Times New Roman"/>
                <a:ea typeface="Rockwell"/>
                <a:cs typeface="Times New Roman"/>
              </a:endParaRPr>
            </a:p>
          </p:txBody>
        </p:sp>
        <p:sp>
          <p:nvSpPr>
            <p:cNvPr id="24" name="TextBox 197"/>
            <p:cNvSpPr txBox="1">
              <a:spLocks noChangeArrowheads="1"/>
            </p:cNvSpPr>
            <p:nvPr/>
          </p:nvSpPr>
          <p:spPr bwMode="auto">
            <a:xfrm>
              <a:off x="7547290" y="3962636"/>
              <a:ext cx="639520" cy="359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i="1" dirty="0" smtClean="0">
                  <a:latin typeface="Times New Roman"/>
                  <a:ea typeface="Rockwell"/>
                  <a:cs typeface="Times New Roman"/>
                </a:rPr>
                <a:t>x</a:t>
              </a:r>
              <a:r>
                <a:rPr lang="en-US" i="1" baseline="-25000" dirty="0" smtClean="0">
                  <a:latin typeface="Times New Roman"/>
                  <a:ea typeface="Rockwell"/>
                  <a:cs typeface="Times New Roman"/>
                </a:rPr>
                <a:t>5</a:t>
              </a:r>
              <a:endParaRPr lang="en-US" i="1" dirty="0">
                <a:latin typeface="Times New Roman"/>
                <a:ea typeface="Rockwell"/>
                <a:cs typeface="Times New Roman"/>
              </a:endParaRPr>
            </a:p>
          </p:txBody>
        </p:sp>
      </p:grpSp>
      <p:sp>
        <p:nvSpPr>
          <p:cNvPr id="15" name="Oval 14"/>
          <p:cNvSpPr/>
          <p:nvPr/>
        </p:nvSpPr>
        <p:spPr bwMode="auto">
          <a:xfrm>
            <a:off x="1140380" y="2987154"/>
            <a:ext cx="460109" cy="466087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i="1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547055" y="2987154"/>
            <a:ext cx="460109" cy="466087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i="1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973998" y="2985126"/>
            <a:ext cx="460109" cy="466087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i="1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5386754" y="2987154"/>
            <a:ext cx="458081" cy="466087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i="1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6791401" y="2985126"/>
            <a:ext cx="460109" cy="466087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i="1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26" name="Right Brace 25"/>
          <p:cNvSpPr/>
          <p:nvPr/>
        </p:nvSpPr>
        <p:spPr>
          <a:xfrm>
            <a:off x="7665604" y="2481508"/>
            <a:ext cx="204599" cy="38767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Brace 26"/>
          <p:cNvSpPr/>
          <p:nvPr/>
        </p:nvSpPr>
        <p:spPr>
          <a:xfrm>
            <a:off x="7665303" y="3018523"/>
            <a:ext cx="204599" cy="38767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966271" y="2432439"/>
            <a:ext cx="1068775" cy="43674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b="1" i="1" dirty="0" smtClean="0">
                <a:latin typeface="Times New Roman"/>
                <a:cs typeface="Times New Roman"/>
              </a:rPr>
              <a:t>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966271" y="2933429"/>
            <a:ext cx="1068775" cy="43674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b="1" i="1" dirty="0" smtClean="0">
                <a:latin typeface="Times New Roman"/>
                <a:cs typeface="Times New Roman"/>
              </a:rPr>
              <a:t>x</a:t>
            </a:r>
          </a:p>
        </p:txBody>
      </p:sp>
      <p:sp>
        <p:nvSpPr>
          <p:cNvPr id="65" name="Content Placeholder 2"/>
          <p:cNvSpPr txBox="1">
            <a:spLocks/>
          </p:cNvSpPr>
          <p:nvPr/>
        </p:nvSpPr>
        <p:spPr>
          <a:xfrm>
            <a:off x="155584" y="3596898"/>
            <a:ext cx="2172622" cy="207799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Multiple Choice:</a:t>
            </a:r>
          </a:p>
          <a:p>
            <a:pPr marL="0" indent="0">
              <a:buNone/>
            </a:pPr>
            <a:r>
              <a:rPr lang="en-US" dirty="0" smtClean="0"/>
              <a:t>Working </a:t>
            </a:r>
            <a:r>
              <a:rPr lang="en-US" dirty="0"/>
              <a:t>left-to-right, use features </a:t>
            </a:r>
            <a:r>
              <a:rPr lang="en-US" dirty="0" smtClean="0"/>
              <a:t>of…</a:t>
            </a:r>
            <a:endParaRPr lang="en-US" dirty="0"/>
          </a:p>
        </p:txBody>
      </p:sp>
      <p:sp>
        <p:nvSpPr>
          <p:cNvPr id="66" name="TextBox 193"/>
          <p:cNvSpPr txBox="1">
            <a:spLocks noChangeArrowheads="1"/>
          </p:cNvSpPr>
          <p:nvPr/>
        </p:nvSpPr>
        <p:spPr bwMode="auto">
          <a:xfrm>
            <a:off x="1136754" y="2507418"/>
            <a:ext cx="496593" cy="303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i="1" dirty="0" smtClean="0">
                <a:latin typeface="Times New Roman"/>
                <a:ea typeface="Rockwell"/>
                <a:cs typeface="Times New Roman"/>
              </a:rPr>
              <a:t>y</a:t>
            </a:r>
            <a:r>
              <a:rPr lang="en-US" i="1" baseline="-25000" dirty="0" smtClean="0">
                <a:latin typeface="Times New Roman"/>
                <a:ea typeface="Rockwell"/>
                <a:cs typeface="Times New Roman"/>
              </a:rPr>
              <a:t>1</a:t>
            </a:r>
            <a:endParaRPr lang="en-US" i="1" dirty="0">
              <a:latin typeface="Times New Roman"/>
              <a:ea typeface="Rockwell"/>
              <a:cs typeface="Times New Roman"/>
            </a:endParaRPr>
          </a:p>
        </p:txBody>
      </p:sp>
      <p:sp>
        <p:nvSpPr>
          <p:cNvPr id="67" name="TextBox 194"/>
          <p:cNvSpPr txBox="1">
            <a:spLocks noChangeArrowheads="1"/>
          </p:cNvSpPr>
          <p:nvPr/>
        </p:nvSpPr>
        <p:spPr bwMode="auto">
          <a:xfrm>
            <a:off x="3943050" y="2497561"/>
            <a:ext cx="541565" cy="303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i="1" dirty="0" smtClean="0">
                <a:latin typeface="Times New Roman"/>
                <a:ea typeface="Rockwell"/>
                <a:cs typeface="Times New Roman"/>
              </a:rPr>
              <a:t>y</a:t>
            </a:r>
            <a:r>
              <a:rPr lang="en-US" i="1" baseline="-25000" dirty="0" smtClean="0">
                <a:latin typeface="Times New Roman"/>
                <a:ea typeface="Rockwell"/>
                <a:cs typeface="Times New Roman"/>
              </a:rPr>
              <a:t>3</a:t>
            </a:r>
            <a:endParaRPr lang="en-US" i="1" dirty="0">
              <a:latin typeface="Times New Roman"/>
              <a:ea typeface="Rockwell"/>
              <a:cs typeface="Times New Roman"/>
            </a:endParaRPr>
          </a:p>
        </p:txBody>
      </p:sp>
      <p:sp>
        <p:nvSpPr>
          <p:cNvPr id="68" name="TextBox 195"/>
          <p:cNvSpPr txBox="1">
            <a:spLocks noChangeArrowheads="1"/>
          </p:cNvSpPr>
          <p:nvPr/>
        </p:nvSpPr>
        <p:spPr bwMode="auto">
          <a:xfrm>
            <a:off x="2516818" y="2502934"/>
            <a:ext cx="541565" cy="303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i="1" dirty="0" smtClean="0">
                <a:latin typeface="Times New Roman"/>
                <a:ea typeface="Rockwell"/>
                <a:cs typeface="Times New Roman"/>
              </a:rPr>
              <a:t>y</a:t>
            </a:r>
            <a:r>
              <a:rPr lang="en-US" i="1" baseline="-25000" dirty="0" smtClean="0">
                <a:latin typeface="Times New Roman"/>
                <a:ea typeface="Rockwell"/>
                <a:cs typeface="Times New Roman"/>
              </a:rPr>
              <a:t>2</a:t>
            </a:r>
            <a:endParaRPr lang="en-US" i="1" dirty="0">
              <a:latin typeface="Times New Roman"/>
              <a:ea typeface="Rockwell"/>
              <a:cs typeface="Times New Roman"/>
            </a:endParaRPr>
          </a:p>
        </p:txBody>
      </p:sp>
      <p:sp>
        <p:nvSpPr>
          <p:cNvPr id="69" name="TextBox 196"/>
          <p:cNvSpPr txBox="1">
            <a:spLocks noChangeArrowheads="1"/>
          </p:cNvSpPr>
          <p:nvPr/>
        </p:nvSpPr>
        <p:spPr bwMode="auto">
          <a:xfrm>
            <a:off x="5363516" y="2507418"/>
            <a:ext cx="541565" cy="303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i="1" dirty="0" smtClean="0">
                <a:latin typeface="Times New Roman"/>
                <a:ea typeface="Rockwell"/>
                <a:cs typeface="Times New Roman"/>
              </a:rPr>
              <a:t>y</a:t>
            </a:r>
            <a:r>
              <a:rPr lang="en-US" i="1" baseline="-25000" dirty="0" smtClean="0">
                <a:latin typeface="Times New Roman"/>
                <a:ea typeface="Rockwell"/>
                <a:cs typeface="Times New Roman"/>
              </a:rPr>
              <a:t>4</a:t>
            </a:r>
            <a:endParaRPr lang="en-US" i="1" dirty="0">
              <a:latin typeface="Times New Roman"/>
              <a:ea typeface="Rockwell"/>
              <a:cs typeface="Times New Roman"/>
            </a:endParaRPr>
          </a:p>
        </p:txBody>
      </p:sp>
      <p:sp>
        <p:nvSpPr>
          <p:cNvPr id="70" name="TextBox 197"/>
          <p:cNvSpPr txBox="1">
            <a:spLocks noChangeArrowheads="1"/>
          </p:cNvSpPr>
          <p:nvPr/>
        </p:nvSpPr>
        <p:spPr bwMode="auto">
          <a:xfrm>
            <a:off x="6769866" y="2507418"/>
            <a:ext cx="541536" cy="303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i="1" dirty="0" smtClean="0">
                <a:latin typeface="Times New Roman"/>
                <a:ea typeface="Rockwell"/>
                <a:cs typeface="Times New Roman"/>
              </a:rPr>
              <a:t>y</a:t>
            </a:r>
            <a:r>
              <a:rPr lang="en-US" i="1" baseline="-25000" dirty="0" smtClean="0">
                <a:latin typeface="Times New Roman"/>
                <a:ea typeface="Rockwell"/>
                <a:cs typeface="Times New Roman"/>
              </a:rPr>
              <a:t>5</a:t>
            </a:r>
            <a:endParaRPr lang="en-US" i="1" dirty="0">
              <a:latin typeface="Times New Roman"/>
              <a:ea typeface="Rockwell"/>
              <a:cs typeface="Times New Roman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239115"/>
              </p:ext>
            </p:extLst>
          </p:nvPr>
        </p:nvGraphicFramePr>
        <p:xfrm>
          <a:off x="2410786" y="3504309"/>
          <a:ext cx="5701899" cy="329184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814557"/>
                <a:gridCol w="814557"/>
                <a:gridCol w="814557"/>
                <a:gridCol w="814557"/>
                <a:gridCol w="814557"/>
                <a:gridCol w="814557"/>
                <a:gridCol w="814557"/>
              </a:tblGrid>
              <a:tr h="284302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rgbClr val="3891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91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91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91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lang="en-US" b="0" i="1" baseline="-2500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i-1</a:t>
                      </a:r>
                      <a:endParaRPr lang="en-US" b="0" i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3891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91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91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91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lang="en-US" b="0" i="1" baseline="-2500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i</a:t>
                      </a:r>
                      <a:endParaRPr lang="en-US" b="0" i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3891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91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91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91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lang="en-US" b="0" i="1" baseline="-2500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i+1</a:t>
                      </a:r>
                      <a:endParaRPr lang="en-US" b="0" i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3891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91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91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91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y</a:t>
                      </a:r>
                      <a:r>
                        <a:rPr lang="en-US" b="0" i="1" baseline="-2500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i-1</a:t>
                      </a:r>
                      <a:endParaRPr lang="en-US" b="0" i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3891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91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91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91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1" dirty="0" err="1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y</a:t>
                      </a:r>
                      <a:r>
                        <a:rPr lang="en-US" b="0" i="1" baseline="-25000" dirty="0" err="1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i</a:t>
                      </a:r>
                      <a:endParaRPr lang="en-US" b="0" i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3891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91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91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91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y</a:t>
                      </a:r>
                      <a:r>
                        <a:rPr lang="en-US" b="0" i="1" baseline="-2500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i+1</a:t>
                      </a:r>
                      <a:endParaRPr lang="en-US" b="0" i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3891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91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91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91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4302"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rgbClr val="3891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✓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rgbClr val="3891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rgbClr val="3891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rgbClr val="3891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rgbClr val="3891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rgbClr val="3891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rgbClr val="3891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84302"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4302"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</a:tr>
              <a:tr h="284302">
                <a:tc>
                  <a:txBody>
                    <a:bodyPr/>
                    <a:lstStyle/>
                    <a:p>
                      <a:r>
                        <a:rPr lang="en-US" dirty="0" smtClean="0"/>
                        <a:t>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✓</a:t>
                      </a:r>
                    </a:p>
                  </a:txBody>
                  <a:tcPr/>
                </a:tc>
              </a:tr>
              <a:tr h="284302"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✓</a:t>
                      </a:r>
                    </a:p>
                  </a:txBody>
                  <a:tcPr/>
                </a:tc>
              </a:tr>
              <a:tr h="284302"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</a:tr>
              <a:tr h="284302">
                <a:tc>
                  <a:txBody>
                    <a:bodyPr/>
                    <a:lstStyle/>
                    <a:p>
                      <a:r>
                        <a:rPr lang="en-US" dirty="0" smtClean="0"/>
                        <a:t>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</a:tr>
              <a:tr h="284302"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✓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701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Recurrent Neural Networks (RNNs)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64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135297" y="5234399"/>
            <a:ext cx="784438" cy="43582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1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35297" y="4246706"/>
            <a:ext cx="784438" cy="4358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1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35297" y="3294163"/>
            <a:ext cx="784438" cy="4358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y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1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10" name="Straight Arrow Connector 9"/>
          <p:cNvCxnSpPr>
            <a:stCxn id="5" idx="0"/>
            <a:endCxn id="7" idx="2"/>
          </p:cNvCxnSpPr>
          <p:nvPr/>
        </p:nvCxnSpPr>
        <p:spPr>
          <a:xfrm flipV="1">
            <a:off x="1527516" y="4682530"/>
            <a:ext cx="0" cy="55186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0"/>
            <a:endCxn id="8" idx="2"/>
          </p:cNvCxnSpPr>
          <p:nvPr/>
        </p:nvCxnSpPr>
        <p:spPr>
          <a:xfrm flipV="1">
            <a:off x="1527516" y="3729987"/>
            <a:ext cx="0" cy="5167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647" y="1371580"/>
            <a:ext cx="4438514" cy="1037575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4543647" y="1140107"/>
            <a:ext cx="0" cy="14293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690155" y="1054226"/>
            <a:ext cx="3261463" cy="46177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dirty="0" smtClean="0"/>
              <a:t>Definition of the RNN:</a:t>
            </a:r>
          </a:p>
        </p:txBody>
      </p:sp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7" y="1225840"/>
            <a:ext cx="4279602" cy="1356481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stCxn id="7" idx="3"/>
          </p:cNvCxnSpPr>
          <p:nvPr/>
        </p:nvCxnSpPr>
        <p:spPr>
          <a:xfrm>
            <a:off x="1919735" y="4464618"/>
            <a:ext cx="562440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2496985" y="5234399"/>
            <a:ext cx="784438" cy="43582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2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496985" y="4246706"/>
            <a:ext cx="784438" cy="4358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2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496985" y="3294163"/>
            <a:ext cx="784438" cy="4358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y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2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23" name="Straight Arrow Connector 22"/>
          <p:cNvCxnSpPr>
            <a:stCxn id="20" idx="0"/>
            <a:endCxn id="21" idx="2"/>
          </p:cNvCxnSpPr>
          <p:nvPr/>
        </p:nvCxnSpPr>
        <p:spPr>
          <a:xfrm flipV="1">
            <a:off x="2889204" y="4682530"/>
            <a:ext cx="0" cy="55186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1" idx="0"/>
            <a:endCxn id="22" idx="2"/>
          </p:cNvCxnSpPr>
          <p:nvPr/>
        </p:nvCxnSpPr>
        <p:spPr>
          <a:xfrm flipV="1">
            <a:off x="2889204" y="3729987"/>
            <a:ext cx="0" cy="5167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1" idx="3"/>
          </p:cNvCxnSpPr>
          <p:nvPr/>
        </p:nvCxnSpPr>
        <p:spPr>
          <a:xfrm>
            <a:off x="3281423" y="4464618"/>
            <a:ext cx="562440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3843863" y="5232120"/>
            <a:ext cx="784438" cy="43582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3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843863" y="4244427"/>
            <a:ext cx="784438" cy="4358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3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843863" y="3291884"/>
            <a:ext cx="784438" cy="4358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y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3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33" name="Straight Arrow Connector 32"/>
          <p:cNvCxnSpPr>
            <a:stCxn id="27" idx="0"/>
            <a:endCxn id="28" idx="2"/>
          </p:cNvCxnSpPr>
          <p:nvPr/>
        </p:nvCxnSpPr>
        <p:spPr>
          <a:xfrm flipV="1">
            <a:off x="4236082" y="4680251"/>
            <a:ext cx="0" cy="55186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8" idx="0"/>
            <a:endCxn id="31" idx="2"/>
          </p:cNvCxnSpPr>
          <p:nvPr/>
        </p:nvCxnSpPr>
        <p:spPr>
          <a:xfrm flipV="1">
            <a:off x="4236082" y="3727708"/>
            <a:ext cx="0" cy="5167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8" idx="3"/>
          </p:cNvCxnSpPr>
          <p:nvPr/>
        </p:nvCxnSpPr>
        <p:spPr>
          <a:xfrm>
            <a:off x="4628301" y="4462339"/>
            <a:ext cx="562440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5188545" y="5234399"/>
            <a:ext cx="784438" cy="43582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4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188545" y="4246706"/>
            <a:ext cx="784438" cy="4358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4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5188545" y="3294163"/>
            <a:ext cx="784438" cy="4358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y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4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39" name="Straight Arrow Connector 38"/>
          <p:cNvCxnSpPr>
            <a:stCxn id="36" idx="0"/>
            <a:endCxn id="37" idx="2"/>
          </p:cNvCxnSpPr>
          <p:nvPr/>
        </p:nvCxnSpPr>
        <p:spPr>
          <a:xfrm flipV="1">
            <a:off x="5580764" y="4682530"/>
            <a:ext cx="0" cy="55186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7" idx="0"/>
            <a:endCxn id="38" idx="2"/>
          </p:cNvCxnSpPr>
          <p:nvPr/>
        </p:nvCxnSpPr>
        <p:spPr>
          <a:xfrm flipV="1">
            <a:off x="5580764" y="3729987"/>
            <a:ext cx="0" cy="5167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7" idx="3"/>
          </p:cNvCxnSpPr>
          <p:nvPr/>
        </p:nvCxnSpPr>
        <p:spPr>
          <a:xfrm>
            <a:off x="5972983" y="4464618"/>
            <a:ext cx="562440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41"/>
          <p:cNvSpPr/>
          <p:nvPr/>
        </p:nvSpPr>
        <p:spPr>
          <a:xfrm>
            <a:off x="6535423" y="5232120"/>
            <a:ext cx="784438" cy="43582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5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535423" y="4244427"/>
            <a:ext cx="784438" cy="4358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5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535423" y="3291884"/>
            <a:ext cx="784438" cy="4358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y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5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45" name="Straight Arrow Connector 44"/>
          <p:cNvCxnSpPr>
            <a:stCxn id="42" idx="0"/>
            <a:endCxn id="43" idx="2"/>
          </p:cNvCxnSpPr>
          <p:nvPr/>
        </p:nvCxnSpPr>
        <p:spPr>
          <a:xfrm flipV="1">
            <a:off x="6927642" y="4680251"/>
            <a:ext cx="0" cy="55186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3" idx="0"/>
            <a:endCxn id="44" idx="2"/>
          </p:cNvCxnSpPr>
          <p:nvPr/>
        </p:nvCxnSpPr>
        <p:spPr>
          <a:xfrm flipV="1">
            <a:off x="6927642" y="3727708"/>
            <a:ext cx="0" cy="5167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4573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7" grpId="0" animBg="1"/>
      <p:bldP spid="28" grpId="0" animBg="1"/>
      <p:bldP spid="31" grpId="0" animBg="1"/>
      <p:bldP spid="36" grpId="0" animBg="1"/>
      <p:bldP spid="37" grpId="0" animBg="1"/>
      <p:bldP spid="38" grpId="0" animBg="1"/>
      <p:bldP spid="42" grpId="0" animBg="1"/>
      <p:bldP spid="43" grpId="0" animBg="1"/>
      <p:bldP spid="4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Recurrent Neural Networks (RNNs)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65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135297" y="5234399"/>
            <a:ext cx="784438" cy="43582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1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35297" y="4246706"/>
            <a:ext cx="784438" cy="4358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1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35297" y="3294163"/>
            <a:ext cx="784438" cy="4358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y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1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10" name="Straight Arrow Connector 9"/>
          <p:cNvCxnSpPr>
            <a:stCxn id="5" idx="0"/>
            <a:endCxn id="7" idx="2"/>
          </p:cNvCxnSpPr>
          <p:nvPr/>
        </p:nvCxnSpPr>
        <p:spPr>
          <a:xfrm flipV="1">
            <a:off x="1527516" y="4682530"/>
            <a:ext cx="0" cy="55186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0"/>
            <a:endCxn id="8" idx="2"/>
          </p:cNvCxnSpPr>
          <p:nvPr/>
        </p:nvCxnSpPr>
        <p:spPr>
          <a:xfrm flipV="1">
            <a:off x="1527516" y="3729987"/>
            <a:ext cx="0" cy="5167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647" y="1371580"/>
            <a:ext cx="4438514" cy="1037575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4543647" y="1140107"/>
            <a:ext cx="0" cy="14293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690155" y="1054226"/>
            <a:ext cx="3261463" cy="46177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dirty="0" smtClean="0"/>
              <a:t>Definition of the RNN:</a:t>
            </a:r>
          </a:p>
        </p:txBody>
      </p:sp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7" y="1225840"/>
            <a:ext cx="4279602" cy="1356481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stCxn id="7" idx="3"/>
          </p:cNvCxnSpPr>
          <p:nvPr/>
        </p:nvCxnSpPr>
        <p:spPr>
          <a:xfrm>
            <a:off x="1919735" y="4464618"/>
            <a:ext cx="562440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2496985" y="5234399"/>
            <a:ext cx="784438" cy="43582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2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496985" y="4246706"/>
            <a:ext cx="784438" cy="4358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2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496985" y="3294163"/>
            <a:ext cx="784438" cy="4358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y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2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23" name="Straight Arrow Connector 22"/>
          <p:cNvCxnSpPr>
            <a:stCxn id="20" idx="0"/>
            <a:endCxn id="21" idx="2"/>
          </p:cNvCxnSpPr>
          <p:nvPr/>
        </p:nvCxnSpPr>
        <p:spPr>
          <a:xfrm flipV="1">
            <a:off x="2889204" y="4682530"/>
            <a:ext cx="0" cy="55186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1" idx="0"/>
            <a:endCxn id="22" idx="2"/>
          </p:cNvCxnSpPr>
          <p:nvPr/>
        </p:nvCxnSpPr>
        <p:spPr>
          <a:xfrm flipV="1">
            <a:off x="2889204" y="3729987"/>
            <a:ext cx="0" cy="5167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1" idx="3"/>
          </p:cNvCxnSpPr>
          <p:nvPr/>
        </p:nvCxnSpPr>
        <p:spPr>
          <a:xfrm>
            <a:off x="3281423" y="4464618"/>
            <a:ext cx="562440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3843863" y="5232120"/>
            <a:ext cx="784438" cy="43582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3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843863" y="4244427"/>
            <a:ext cx="784438" cy="4358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3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843863" y="3291884"/>
            <a:ext cx="784438" cy="4358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y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3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33" name="Straight Arrow Connector 32"/>
          <p:cNvCxnSpPr>
            <a:stCxn id="27" idx="0"/>
            <a:endCxn id="28" idx="2"/>
          </p:cNvCxnSpPr>
          <p:nvPr/>
        </p:nvCxnSpPr>
        <p:spPr>
          <a:xfrm flipV="1">
            <a:off x="4236082" y="4680251"/>
            <a:ext cx="0" cy="55186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8" idx="0"/>
            <a:endCxn id="31" idx="2"/>
          </p:cNvCxnSpPr>
          <p:nvPr/>
        </p:nvCxnSpPr>
        <p:spPr>
          <a:xfrm flipV="1">
            <a:off x="4236082" y="3727708"/>
            <a:ext cx="0" cy="5167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8" idx="3"/>
          </p:cNvCxnSpPr>
          <p:nvPr/>
        </p:nvCxnSpPr>
        <p:spPr>
          <a:xfrm>
            <a:off x="4628301" y="4462339"/>
            <a:ext cx="562440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5188545" y="5234399"/>
            <a:ext cx="784438" cy="43582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4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188545" y="4246706"/>
            <a:ext cx="784438" cy="4358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4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5188545" y="3294163"/>
            <a:ext cx="784438" cy="4358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y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4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39" name="Straight Arrow Connector 38"/>
          <p:cNvCxnSpPr>
            <a:stCxn id="36" idx="0"/>
            <a:endCxn id="37" idx="2"/>
          </p:cNvCxnSpPr>
          <p:nvPr/>
        </p:nvCxnSpPr>
        <p:spPr>
          <a:xfrm flipV="1">
            <a:off x="5580764" y="4682530"/>
            <a:ext cx="0" cy="55186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7" idx="0"/>
            <a:endCxn id="38" idx="2"/>
          </p:cNvCxnSpPr>
          <p:nvPr/>
        </p:nvCxnSpPr>
        <p:spPr>
          <a:xfrm flipV="1">
            <a:off x="5580764" y="3729987"/>
            <a:ext cx="0" cy="5167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7" idx="3"/>
          </p:cNvCxnSpPr>
          <p:nvPr/>
        </p:nvCxnSpPr>
        <p:spPr>
          <a:xfrm>
            <a:off x="5972983" y="4464618"/>
            <a:ext cx="562440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41"/>
          <p:cNvSpPr/>
          <p:nvPr/>
        </p:nvSpPr>
        <p:spPr>
          <a:xfrm>
            <a:off x="6535423" y="5232120"/>
            <a:ext cx="784438" cy="43582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5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535423" y="4244427"/>
            <a:ext cx="784438" cy="4358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5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535423" y="3291884"/>
            <a:ext cx="784438" cy="4358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y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5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45" name="Straight Arrow Connector 44"/>
          <p:cNvCxnSpPr>
            <a:stCxn id="42" idx="0"/>
            <a:endCxn id="43" idx="2"/>
          </p:cNvCxnSpPr>
          <p:nvPr/>
        </p:nvCxnSpPr>
        <p:spPr>
          <a:xfrm flipV="1">
            <a:off x="6927642" y="4680251"/>
            <a:ext cx="0" cy="55186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3" idx="0"/>
            <a:endCxn id="44" idx="2"/>
          </p:cNvCxnSpPr>
          <p:nvPr/>
        </p:nvCxnSpPr>
        <p:spPr>
          <a:xfrm flipV="1">
            <a:off x="6927642" y="3727708"/>
            <a:ext cx="0" cy="5167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0619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1" grpId="0" animBg="1"/>
      <p:bldP spid="22" grpId="0" animBg="1"/>
      <p:bldP spid="28" grpId="0" animBg="1"/>
      <p:bldP spid="31" grpId="0" animBg="1"/>
      <p:bldP spid="37" grpId="0" animBg="1"/>
      <p:bldP spid="38" grpId="0" animBg="1"/>
      <p:bldP spid="43" grpId="0" animBg="1"/>
      <p:bldP spid="4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Recurrent Neural Networks (RNNs)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6606" y="2871630"/>
            <a:ext cx="6190194" cy="3383958"/>
          </a:xfrm>
          <a:solidFill>
            <a:srgbClr val="E17B7C"/>
          </a:solidFill>
        </p:spPr>
        <p:txBody>
          <a:bodyPr>
            <a:normAutofit/>
          </a:bodyPr>
          <a:lstStyle/>
          <a:p>
            <a:r>
              <a:rPr lang="en-US" dirty="0" smtClean="0"/>
              <a:t>If </a:t>
            </a:r>
            <a:r>
              <a:rPr lang="en-US" i="1" dirty="0" smtClean="0">
                <a:latin typeface="Times New Roman"/>
                <a:cs typeface="Times New Roman"/>
              </a:rPr>
              <a:t>T=1</a:t>
            </a:r>
            <a:r>
              <a:rPr lang="en-US" dirty="0" smtClean="0"/>
              <a:t>, then we have a standard feed-forward </a:t>
            </a:r>
            <a:r>
              <a:rPr lang="en-US" b="1" dirty="0" smtClean="0"/>
              <a:t>neural net with one hidden layer</a:t>
            </a:r>
          </a:p>
          <a:p>
            <a:r>
              <a:rPr lang="en-US" dirty="0" smtClean="0"/>
              <a:t>All of the deep nets from last lecture required </a:t>
            </a:r>
            <a:r>
              <a:rPr lang="en-US" b="1" dirty="0" smtClean="0"/>
              <a:t>fixed size inputs/outputs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66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135297" y="5234399"/>
            <a:ext cx="784438" cy="43582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1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35297" y="4246706"/>
            <a:ext cx="784438" cy="4358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1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35297" y="3294163"/>
            <a:ext cx="784438" cy="4358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y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1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10" name="Straight Arrow Connector 9"/>
          <p:cNvCxnSpPr>
            <a:stCxn id="5" idx="0"/>
            <a:endCxn id="7" idx="2"/>
          </p:cNvCxnSpPr>
          <p:nvPr/>
        </p:nvCxnSpPr>
        <p:spPr>
          <a:xfrm flipV="1">
            <a:off x="1527516" y="4682530"/>
            <a:ext cx="0" cy="55186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0"/>
            <a:endCxn id="8" idx="2"/>
          </p:cNvCxnSpPr>
          <p:nvPr/>
        </p:nvCxnSpPr>
        <p:spPr>
          <a:xfrm flipV="1">
            <a:off x="1527516" y="3729987"/>
            <a:ext cx="0" cy="5167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647" y="1371580"/>
            <a:ext cx="4438514" cy="1037575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4543647" y="1140107"/>
            <a:ext cx="0" cy="14293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690155" y="1054226"/>
            <a:ext cx="3261463" cy="46177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dirty="0" smtClean="0"/>
              <a:t>Definition of the RNN:</a:t>
            </a:r>
          </a:p>
        </p:txBody>
      </p:sp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7" y="1225840"/>
            <a:ext cx="4279602" cy="135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10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Recurrent Neural Networks (RNNs)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67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151428" y="5234399"/>
            <a:ext cx="784438" cy="43582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en-US" b="1" baseline="-25000" dirty="0" err="1">
                <a:solidFill>
                  <a:schemeClr val="tx1"/>
                </a:solidFill>
                <a:latin typeface="Times New Roman"/>
                <a:cs typeface="Times New Roman"/>
              </a:rPr>
              <a:t>t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151428" y="4246706"/>
            <a:ext cx="784438" cy="4358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151428" y="3308594"/>
            <a:ext cx="784438" cy="4358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y</a:t>
            </a:r>
            <a:r>
              <a:rPr lang="en-US" b="1" baseline="-250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t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10" name="Straight Arrow Connector 9"/>
          <p:cNvCxnSpPr>
            <a:stCxn id="5" idx="0"/>
            <a:endCxn id="7" idx="2"/>
          </p:cNvCxnSpPr>
          <p:nvPr/>
        </p:nvCxnSpPr>
        <p:spPr>
          <a:xfrm flipV="1">
            <a:off x="4543647" y="4682530"/>
            <a:ext cx="0" cy="55186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0"/>
            <a:endCxn id="8" idx="2"/>
          </p:cNvCxnSpPr>
          <p:nvPr/>
        </p:nvCxnSpPr>
        <p:spPr>
          <a:xfrm flipV="1">
            <a:off x="4543647" y="3744418"/>
            <a:ext cx="0" cy="502288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54"/>
          <p:cNvCxnSpPr>
            <a:stCxn id="7" idx="3"/>
            <a:endCxn id="7" idx="1"/>
          </p:cNvCxnSpPr>
          <p:nvPr/>
        </p:nvCxnSpPr>
        <p:spPr>
          <a:xfrm flipH="1">
            <a:off x="4151428" y="4464618"/>
            <a:ext cx="784438" cy="12700"/>
          </a:xfrm>
          <a:prstGeom prst="curvedConnector5">
            <a:avLst>
              <a:gd name="adj1" fmla="val -29142"/>
              <a:gd name="adj2" fmla="val 3515843"/>
              <a:gd name="adj3" fmla="val 129142"/>
            </a:avLst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647" y="1371580"/>
            <a:ext cx="4438514" cy="1037575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4543647" y="1140107"/>
            <a:ext cx="0" cy="14293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690155" y="1054226"/>
            <a:ext cx="3261463" cy="46177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dirty="0" smtClean="0"/>
              <a:t>Definition of the RNN:</a:t>
            </a:r>
          </a:p>
        </p:txBody>
      </p:sp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7" y="1225840"/>
            <a:ext cx="4279602" cy="135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52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Recurrent Neural Networks (RNNs)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28339"/>
            <a:ext cx="6190194" cy="3383958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dirty="0"/>
              <a:t>By unrolling the RNN through time, we can </a:t>
            </a:r>
            <a:r>
              <a:rPr lang="en-US" b="1" dirty="0"/>
              <a:t>share parameters </a:t>
            </a:r>
            <a:r>
              <a:rPr lang="en-US" dirty="0"/>
              <a:t>and accommodate </a:t>
            </a:r>
            <a:r>
              <a:rPr lang="en-US" b="1" dirty="0"/>
              <a:t>arbitrary length</a:t>
            </a:r>
            <a:r>
              <a:rPr lang="en-US" dirty="0"/>
              <a:t> input/output </a:t>
            </a:r>
            <a:r>
              <a:rPr lang="en-US" dirty="0" smtClean="0"/>
              <a:t>pairs</a:t>
            </a:r>
          </a:p>
          <a:p>
            <a:r>
              <a:rPr lang="en-US" dirty="0" smtClean="0"/>
              <a:t>Applications: </a:t>
            </a:r>
            <a:r>
              <a:rPr lang="en-US" b="1" dirty="0" smtClean="0"/>
              <a:t>time-series data </a:t>
            </a:r>
            <a:r>
              <a:rPr lang="en-US" dirty="0" smtClean="0"/>
              <a:t>such as sentences, speech, stock-market, signal data,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68</a:t>
            </a:fld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647" y="1371580"/>
            <a:ext cx="4438514" cy="1037575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4543647" y="1140107"/>
            <a:ext cx="0" cy="14293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690155" y="1054226"/>
            <a:ext cx="3261463" cy="46177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dirty="0" smtClean="0"/>
              <a:t>Definition of the RNN:</a:t>
            </a:r>
          </a:p>
        </p:txBody>
      </p:sp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7" y="1225840"/>
            <a:ext cx="4279602" cy="1356481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7138317" y="5209594"/>
            <a:ext cx="784438" cy="43582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en-US" b="1" baseline="-25000" dirty="0" err="1">
                <a:solidFill>
                  <a:schemeClr val="tx1"/>
                </a:solidFill>
                <a:latin typeface="Times New Roman"/>
                <a:cs typeface="Times New Roman"/>
              </a:rPr>
              <a:t>t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138317" y="4221901"/>
            <a:ext cx="784438" cy="4358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138317" y="3283789"/>
            <a:ext cx="784438" cy="4358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y</a:t>
            </a:r>
            <a:r>
              <a:rPr lang="en-US" b="1" baseline="-250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t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17" name="Straight Arrow Connector 16"/>
          <p:cNvCxnSpPr>
            <a:stCxn id="14" idx="0"/>
            <a:endCxn id="15" idx="2"/>
          </p:cNvCxnSpPr>
          <p:nvPr/>
        </p:nvCxnSpPr>
        <p:spPr>
          <a:xfrm flipV="1">
            <a:off x="7530536" y="4657725"/>
            <a:ext cx="0" cy="55186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5" idx="0"/>
            <a:endCxn id="16" idx="2"/>
          </p:cNvCxnSpPr>
          <p:nvPr/>
        </p:nvCxnSpPr>
        <p:spPr>
          <a:xfrm flipV="1">
            <a:off x="7530536" y="3719613"/>
            <a:ext cx="0" cy="502288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54"/>
          <p:cNvCxnSpPr>
            <a:stCxn id="15" idx="3"/>
            <a:endCxn id="15" idx="1"/>
          </p:cNvCxnSpPr>
          <p:nvPr/>
        </p:nvCxnSpPr>
        <p:spPr>
          <a:xfrm flipH="1">
            <a:off x="7138317" y="4439813"/>
            <a:ext cx="784438" cy="12700"/>
          </a:xfrm>
          <a:prstGeom prst="curvedConnector5">
            <a:avLst>
              <a:gd name="adj1" fmla="val -29142"/>
              <a:gd name="adj2" fmla="val 3515843"/>
              <a:gd name="adj3" fmla="val 129142"/>
            </a:avLst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4301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Background: </a:t>
            </a:r>
            <a:r>
              <a:rPr lang="en-US" dirty="0" err="1" smtClean="0"/>
              <a:t>Backprop</a:t>
            </a:r>
            <a:r>
              <a:rPr lang="en-US" dirty="0"/>
              <a:t> </a:t>
            </a:r>
            <a:r>
              <a:rPr lang="en-US" dirty="0" smtClean="0"/>
              <a:t>through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993"/>
            <a:ext cx="3146956" cy="4762116"/>
          </a:xfrm>
          <a:ln>
            <a:solidFill>
              <a:srgbClr val="000000"/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Recurrent neural network:</a:t>
            </a:r>
          </a:p>
          <a:p>
            <a:endParaRPr lang="en-US" dirty="0" smtClean="0"/>
          </a:p>
        </p:txBody>
      </p:sp>
      <p:sp>
        <p:nvSpPr>
          <p:cNvPr id="8" name="Text Placeholder 7"/>
          <p:cNvSpPr>
            <a:spLocks noGrp="1"/>
          </p:cNvSpPr>
          <p:nvPr>
            <p:ph sz="half" idx="2"/>
          </p:nvPr>
        </p:nvSpPr>
        <p:spPr>
          <a:xfrm>
            <a:off x="3604156" y="1189993"/>
            <a:ext cx="2670834" cy="155167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BPTT: </a:t>
            </a:r>
          </a:p>
          <a:p>
            <a:pPr marL="0" indent="0">
              <a:buNone/>
            </a:pPr>
            <a:r>
              <a:rPr lang="en-US" dirty="0" smtClean="0"/>
              <a:t>1. Unroll </a:t>
            </a:r>
            <a:r>
              <a:rPr lang="en-US" dirty="0"/>
              <a:t>the computation over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69</a:t>
            </a:fld>
            <a:endParaRPr lang="en-US"/>
          </a:p>
        </p:txBody>
      </p:sp>
      <p:pic>
        <p:nvPicPr>
          <p:cNvPr id="5" name="Picture 4" descr="icon-pap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071">
            <a:off x="8192529" y="1664700"/>
            <a:ext cx="516387" cy="69081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Subtitle 2"/>
          <p:cNvSpPr txBox="1">
            <a:spLocks/>
          </p:cNvSpPr>
          <p:nvPr/>
        </p:nvSpPr>
        <p:spPr>
          <a:xfrm rot="20612062">
            <a:off x="7146805" y="1022081"/>
            <a:ext cx="2293880" cy="843548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(Robinson &amp;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Fallside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, 1987)</a:t>
            </a:r>
          </a:p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Werbos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, 1988)</a:t>
            </a:r>
          </a:p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Mozer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, 1995)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943065" y="5112524"/>
            <a:ext cx="784438" cy="435824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a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2020111" y="5112524"/>
            <a:ext cx="784438" cy="435824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en-US" b="1" baseline="-250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t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391315" y="4124831"/>
            <a:ext cx="784438" cy="435824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b</a:t>
            </a:r>
            <a:r>
              <a:rPr lang="en-US" b="1" baseline="-250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t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2016863" y="3287731"/>
            <a:ext cx="784438" cy="435824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t+1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2016863" y="2391333"/>
            <a:ext cx="784438" cy="435824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y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t+1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45" name="Straight Arrow Connector 44"/>
          <p:cNvCxnSpPr>
            <a:stCxn id="37" idx="0"/>
            <a:endCxn id="41" idx="2"/>
          </p:cNvCxnSpPr>
          <p:nvPr/>
        </p:nvCxnSpPr>
        <p:spPr>
          <a:xfrm flipV="1">
            <a:off x="1335284" y="4560655"/>
            <a:ext cx="448250" cy="55186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41" idx="0"/>
            <a:endCxn id="42" idx="2"/>
          </p:cNvCxnSpPr>
          <p:nvPr/>
        </p:nvCxnSpPr>
        <p:spPr>
          <a:xfrm flipV="1">
            <a:off x="1783534" y="3723555"/>
            <a:ext cx="625548" cy="401276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42" idx="0"/>
            <a:endCxn id="43" idx="2"/>
          </p:cNvCxnSpPr>
          <p:nvPr/>
        </p:nvCxnSpPr>
        <p:spPr>
          <a:xfrm flipV="1">
            <a:off x="2409082" y="2827157"/>
            <a:ext cx="0" cy="460574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42" idx="3"/>
            <a:endCxn id="61" idx="2"/>
          </p:cNvCxnSpPr>
          <p:nvPr/>
        </p:nvCxnSpPr>
        <p:spPr>
          <a:xfrm flipH="1">
            <a:off x="1901817" y="3505643"/>
            <a:ext cx="899484" cy="1055012"/>
          </a:xfrm>
          <a:prstGeom prst="curvedConnector4">
            <a:avLst>
              <a:gd name="adj1" fmla="val -25415"/>
              <a:gd name="adj2" fmla="val 148814"/>
            </a:avLst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1702594" y="4236900"/>
            <a:ext cx="398445" cy="32375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endParaRPr lang="en-US" dirty="0" smtClean="0"/>
          </a:p>
        </p:txBody>
      </p:sp>
      <p:grpSp>
        <p:nvGrpSpPr>
          <p:cNvPr id="133" name="Group 132"/>
          <p:cNvGrpSpPr/>
          <p:nvPr/>
        </p:nvGrpSpPr>
        <p:grpSpPr>
          <a:xfrm>
            <a:off x="4656335" y="5006514"/>
            <a:ext cx="1861484" cy="1772177"/>
            <a:chOff x="4656335" y="5006514"/>
            <a:chExt cx="1861484" cy="1772177"/>
          </a:xfrm>
        </p:grpSpPr>
        <p:sp>
          <p:nvSpPr>
            <p:cNvPr id="76" name="Rounded Rectangle 75"/>
            <p:cNvSpPr/>
            <p:nvPr/>
          </p:nvSpPr>
          <p:spPr>
            <a:xfrm>
              <a:off x="4656335" y="6342867"/>
              <a:ext cx="784438" cy="43582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a</a:t>
              </a:r>
              <a:endParaRPr lang="en-US" b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5733381" y="6330415"/>
              <a:ext cx="784438" cy="43582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x</a:t>
              </a:r>
              <a:r>
                <a:rPr lang="en-US" b="1" baseline="-25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1</a:t>
              </a:r>
              <a:endParaRPr lang="en-US" b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5179291" y="5678926"/>
              <a:ext cx="784438" cy="43582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b</a:t>
              </a:r>
              <a:r>
                <a:rPr lang="en-US" b="1" baseline="-25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1</a:t>
              </a:r>
              <a:endParaRPr lang="en-US" b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79" name="Rounded Rectangle 78"/>
            <p:cNvSpPr/>
            <p:nvPr/>
          </p:nvSpPr>
          <p:spPr>
            <a:xfrm>
              <a:off x="5733381" y="5006514"/>
              <a:ext cx="784438" cy="43582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x</a:t>
              </a:r>
              <a:r>
                <a:rPr lang="en-US" b="1" baseline="-25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2</a:t>
              </a:r>
              <a:endParaRPr lang="en-US" b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81" name="Straight Arrow Connector 80"/>
            <p:cNvCxnSpPr>
              <a:stCxn id="76" idx="0"/>
              <a:endCxn id="78" idx="2"/>
            </p:cNvCxnSpPr>
            <p:nvPr/>
          </p:nvCxnSpPr>
          <p:spPr>
            <a:xfrm flipV="1">
              <a:off x="5048554" y="6114750"/>
              <a:ext cx="522956" cy="228117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stCxn id="78" idx="0"/>
              <a:endCxn id="79" idx="2"/>
            </p:cNvCxnSpPr>
            <p:nvPr/>
          </p:nvCxnSpPr>
          <p:spPr>
            <a:xfrm flipV="1">
              <a:off x="5571510" y="5442338"/>
              <a:ext cx="554090" cy="23658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>
              <a:stCxn id="77" idx="0"/>
              <a:endCxn id="78" idx="2"/>
            </p:cNvCxnSpPr>
            <p:nvPr/>
          </p:nvCxnSpPr>
          <p:spPr>
            <a:xfrm flipH="1" flipV="1">
              <a:off x="5571510" y="6114750"/>
              <a:ext cx="554090" cy="215665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oup 133"/>
          <p:cNvGrpSpPr/>
          <p:nvPr/>
        </p:nvGrpSpPr>
        <p:grpSpPr>
          <a:xfrm>
            <a:off x="4656334" y="3708667"/>
            <a:ext cx="1861223" cy="2852113"/>
            <a:chOff x="4656334" y="3708667"/>
            <a:chExt cx="1861223" cy="2852113"/>
          </a:xfrm>
        </p:grpSpPr>
        <p:sp>
          <p:nvSpPr>
            <p:cNvPr id="90" name="Rounded Rectangle 89"/>
            <p:cNvSpPr/>
            <p:nvPr/>
          </p:nvSpPr>
          <p:spPr>
            <a:xfrm>
              <a:off x="5179291" y="4373814"/>
              <a:ext cx="784438" cy="43582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b</a:t>
              </a:r>
              <a:r>
                <a:rPr lang="en-US" b="1" baseline="-250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2</a:t>
              </a:r>
              <a:endParaRPr lang="en-US" b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92" name="Straight Arrow Connector 91"/>
            <p:cNvCxnSpPr>
              <a:stCxn id="79" idx="0"/>
              <a:endCxn id="90" idx="2"/>
            </p:cNvCxnSpPr>
            <p:nvPr/>
          </p:nvCxnSpPr>
          <p:spPr>
            <a:xfrm flipH="1" flipV="1">
              <a:off x="5571510" y="4809638"/>
              <a:ext cx="554090" cy="19687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54"/>
            <p:cNvCxnSpPr>
              <a:stCxn id="76" idx="1"/>
              <a:endCxn id="90" idx="2"/>
            </p:cNvCxnSpPr>
            <p:nvPr/>
          </p:nvCxnSpPr>
          <p:spPr>
            <a:xfrm rot="10800000" flipH="1">
              <a:off x="4656334" y="4809639"/>
              <a:ext cx="915175" cy="1751141"/>
            </a:xfrm>
            <a:prstGeom prst="curvedConnector4">
              <a:avLst>
                <a:gd name="adj1" fmla="val -12734"/>
                <a:gd name="adj2" fmla="val 73999"/>
              </a:avLst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Rounded Rectangle 95"/>
            <p:cNvSpPr/>
            <p:nvPr/>
          </p:nvSpPr>
          <p:spPr>
            <a:xfrm>
              <a:off x="5733119" y="3708667"/>
              <a:ext cx="784438" cy="43582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x</a:t>
              </a:r>
              <a:r>
                <a:rPr lang="en-US" b="1" baseline="-250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3</a:t>
              </a:r>
              <a:endParaRPr lang="en-US" b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97" name="Straight Arrow Connector 96"/>
            <p:cNvCxnSpPr>
              <a:stCxn id="90" idx="0"/>
              <a:endCxn id="96" idx="2"/>
            </p:cNvCxnSpPr>
            <p:nvPr/>
          </p:nvCxnSpPr>
          <p:spPr>
            <a:xfrm flipV="1">
              <a:off x="5571510" y="4144491"/>
              <a:ext cx="553828" cy="229323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/>
          <p:cNvGrpSpPr/>
          <p:nvPr/>
        </p:nvGrpSpPr>
        <p:grpSpPr>
          <a:xfrm>
            <a:off x="4656335" y="1721164"/>
            <a:ext cx="1862009" cy="4839616"/>
            <a:chOff x="4656335" y="1721164"/>
            <a:chExt cx="1862009" cy="4839616"/>
          </a:xfrm>
        </p:grpSpPr>
        <p:sp>
          <p:nvSpPr>
            <p:cNvPr id="98" name="Rounded Rectangle 97"/>
            <p:cNvSpPr/>
            <p:nvPr/>
          </p:nvSpPr>
          <p:spPr>
            <a:xfrm>
              <a:off x="5171760" y="3057178"/>
              <a:ext cx="784438" cy="43582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b</a:t>
              </a:r>
              <a:r>
                <a:rPr lang="en-US" b="1" baseline="-25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3</a:t>
              </a:r>
              <a:endParaRPr lang="en-US" b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99" name="Straight Arrow Connector 98"/>
            <p:cNvCxnSpPr>
              <a:stCxn id="96" idx="0"/>
              <a:endCxn id="98" idx="2"/>
            </p:cNvCxnSpPr>
            <p:nvPr/>
          </p:nvCxnSpPr>
          <p:spPr>
            <a:xfrm flipH="1" flipV="1">
              <a:off x="5563979" y="3493002"/>
              <a:ext cx="561359" cy="215665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54"/>
            <p:cNvCxnSpPr>
              <a:stCxn id="76" idx="1"/>
              <a:endCxn id="98" idx="2"/>
            </p:cNvCxnSpPr>
            <p:nvPr/>
          </p:nvCxnSpPr>
          <p:spPr>
            <a:xfrm rot="10800000" flipH="1">
              <a:off x="4656335" y="3493003"/>
              <a:ext cx="907644" cy="3067777"/>
            </a:xfrm>
            <a:prstGeom prst="curvedConnector4">
              <a:avLst>
                <a:gd name="adj1" fmla="val -25186"/>
                <a:gd name="adj2" fmla="val 75065"/>
              </a:avLst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Rounded Rectangle 115"/>
            <p:cNvSpPr/>
            <p:nvPr/>
          </p:nvSpPr>
          <p:spPr>
            <a:xfrm>
              <a:off x="5733906" y="2397557"/>
              <a:ext cx="784438" cy="43582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x</a:t>
              </a:r>
              <a:r>
                <a:rPr lang="en-US" b="1" baseline="-25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4</a:t>
              </a:r>
              <a:endParaRPr lang="en-US" b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117" name="Straight Arrow Connector 116"/>
            <p:cNvCxnSpPr>
              <a:stCxn id="98" idx="0"/>
              <a:endCxn id="116" idx="2"/>
            </p:cNvCxnSpPr>
            <p:nvPr/>
          </p:nvCxnSpPr>
          <p:spPr>
            <a:xfrm flipV="1">
              <a:off x="5563979" y="2833381"/>
              <a:ext cx="562146" cy="223797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Rounded Rectangle 117"/>
            <p:cNvSpPr/>
            <p:nvPr/>
          </p:nvSpPr>
          <p:spPr>
            <a:xfrm>
              <a:off x="5725850" y="1721164"/>
              <a:ext cx="784438" cy="43582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y</a:t>
              </a:r>
              <a:r>
                <a:rPr lang="en-US" b="1" baseline="-25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4</a:t>
              </a:r>
              <a:endParaRPr lang="en-US" b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119" name="Straight Arrow Connector 118"/>
            <p:cNvCxnSpPr>
              <a:stCxn id="116" idx="0"/>
              <a:endCxn id="118" idx="2"/>
            </p:cNvCxnSpPr>
            <p:nvPr/>
          </p:nvCxnSpPr>
          <p:spPr>
            <a:xfrm flipH="1" flipV="1">
              <a:off x="6118069" y="2156988"/>
              <a:ext cx="8056" cy="24056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2" name="Text Placeholder 7"/>
          <p:cNvSpPr txBox="1">
            <a:spLocks/>
          </p:cNvSpPr>
          <p:nvPr/>
        </p:nvSpPr>
        <p:spPr>
          <a:xfrm>
            <a:off x="6636599" y="3079505"/>
            <a:ext cx="2507402" cy="3146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2. Run </a:t>
            </a:r>
            <a:r>
              <a:rPr lang="en-US" dirty="0" err="1" smtClean="0"/>
              <a:t>backprop</a:t>
            </a:r>
            <a:r>
              <a:rPr lang="en-US" dirty="0" smtClean="0"/>
              <a:t> through the resulting feed-forward network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201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Background: Image Processing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10761"/>
            <a:ext cx="8229600" cy="100678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A </a:t>
            </a:r>
            <a:r>
              <a:rPr lang="en-US" b="1" dirty="0" smtClean="0"/>
              <a:t>convolution matrix </a:t>
            </a:r>
            <a:r>
              <a:rPr lang="en-US" dirty="0" smtClean="0"/>
              <a:t>is used in image processing for tasks such as edge detection, blurring, sharpening,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130964" y="3054160"/>
            <a:ext cx="1382145" cy="393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Convolution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30273" y="2217543"/>
            <a:ext cx="1382145" cy="393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Input</a:t>
            </a:r>
            <a:r>
              <a:rPr lang="en-US" dirty="0"/>
              <a:t> </a:t>
            </a:r>
            <a:r>
              <a:rPr lang="en-US" dirty="0" smtClean="0"/>
              <a:t>Image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79268" y="2662257"/>
            <a:ext cx="1906704" cy="393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Convolved Image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132855"/>
              </p:ext>
            </p:extLst>
          </p:nvPr>
        </p:nvGraphicFramePr>
        <p:xfrm>
          <a:off x="457200" y="2743851"/>
          <a:ext cx="3036747" cy="3043236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3821"/>
                <a:gridCol w="433821"/>
                <a:gridCol w="433821"/>
                <a:gridCol w="433821"/>
                <a:gridCol w="433821"/>
                <a:gridCol w="433821"/>
                <a:gridCol w="433821"/>
              </a:tblGrid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0430288"/>
              </p:ext>
            </p:extLst>
          </p:nvPr>
        </p:nvGraphicFramePr>
        <p:xfrm>
          <a:off x="6243654" y="3181850"/>
          <a:ext cx="2169105" cy="217374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3821"/>
                <a:gridCol w="433821"/>
                <a:gridCol w="433821"/>
                <a:gridCol w="433821"/>
                <a:gridCol w="433821"/>
              </a:tblGrid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9097581"/>
              </p:ext>
            </p:extLst>
          </p:nvPr>
        </p:nvGraphicFramePr>
        <p:xfrm>
          <a:off x="4130964" y="3572552"/>
          <a:ext cx="1308468" cy="1304244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6156"/>
                <a:gridCol w="436156"/>
                <a:gridCol w="436156"/>
              </a:tblGrid>
              <a:tr h="434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47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1448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2411E-7 6.5308E-7 L -0.3991 -0.11487 L -0.35065 -0.11487 L -0.29994 -0.11765 L -0.25912 -0.11765 L -0.21171 -0.11487 L -0.40136 -0.05605 L -0.3529 -0.05304 L -0.30549 -0.05605 L -0.24922 -0.05304 L -0.21397 -0.05165 L -0.40692 0.0132 L -0.35169 0.00718 L -0.30758 0.0088 L -0.25148 0.0088 L -0.21501 0.00718 L -0.39806 0.07642 L -0.35169 0.07202 L -0.30428 0.07781 L -0.25356 0.07202 L -0.20841 0.07341 L -0.3958 0.13524 L -0.35065 0.13826 L -0.30219 0.13663 L -0.25356 0.13826 L -0.21067 0.13663 L -0.19851 0.13663 " pathEditMode="relative" ptsTypes="AAAAA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Bidirectional RNN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70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160681" y="5913980"/>
            <a:ext cx="784438" cy="43582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en-US" b="1" baseline="-25000" dirty="0" err="1">
                <a:solidFill>
                  <a:schemeClr val="tx1"/>
                </a:solidFill>
                <a:latin typeface="Times New Roman"/>
                <a:cs typeface="Times New Roman"/>
              </a:rPr>
              <a:t>t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160681" y="4926287"/>
            <a:ext cx="784438" cy="4358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160681" y="3090682"/>
            <a:ext cx="784438" cy="4358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y</a:t>
            </a:r>
            <a:r>
              <a:rPr lang="en-US" b="1" baseline="-250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t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10" name="Straight Arrow Connector 9"/>
          <p:cNvCxnSpPr>
            <a:stCxn id="5" idx="0"/>
            <a:endCxn id="7" idx="2"/>
          </p:cNvCxnSpPr>
          <p:nvPr/>
        </p:nvCxnSpPr>
        <p:spPr>
          <a:xfrm flipV="1">
            <a:off x="4552900" y="5362111"/>
            <a:ext cx="0" cy="55186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9" idx="0"/>
            <a:endCxn id="8" idx="2"/>
          </p:cNvCxnSpPr>
          <p:nvPr/>
        </p:nvCxnSpPr>
        <p:spPr>
          <a:xfrm flipV="1">
            <a:off x="4552900" y="3526506"/>
            <a:ext cx="0" cy="444563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54"/>
          <p:cNvCxnSpPr>
            <a:stCxn id="7" idx="3"/>
            <a:endCxn id="8" idx="3"/>
          </p:cNvCxnSpPr>
          <p:nvPr/>
        </p:nvCxnSpPr>
        <p:spPr>
          <a:xfrm flipV="1">
            <a:off x="4945119" y="3308594"/>
            <a:ext cx="12700" cy="1835605"/>
          </a:xfrm>
          <a:prstGeom prst="curvedConnector3">
            <a:avLst>
              <a:gd name="adj1" fmla="val 4186268"/>
            </a:avLst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543647" y="1140107"/>
            <a:ext cx="0" cy="159201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690155" y="1054226"/>
            <a:ext cx="3261463" cy="46177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dirty="0" smtClean="0"/>
              <a:t>Recursive Definition: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154" y="1412620"/>
            <a:ext cx="3766557" cy="1540864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6" y="1282574"/>
            <a:ext cx="4100851" cy="1340308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160681" y="3971069"/>
            <a:ext cx="784438" cy="4358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21" name="Straight Arrow Connector 54"/>
          <p:cNvCxnSpPr>
            <a:stCxn id="5" idx="1"/>
            <a:endCxn id="19" idx="1"/>
          </p:cNvCxnSpPr>
          <p:nvPr/>
        </p:nvCxnSpPr>
        <p:spPr>
          <a:xfrm rot="10800000">
            <a:off x="4160681" y="4188982"/>
            <a:ext cx="12700" cy="1942911"/>
          </a:xfrm>
          <a:prstGeom prst="curvedConnector3">
            <a:avLst>
              <a:gd name="adj1" fmla="val 4072638"/>
            </a:avLst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54"/>
          <p:cNvCxnSpPr>
            <a:stCxn id="7" idx="3"/>
            <a:endCxn id="7" idx="1"/>
          </p:cNvCxnSpPr>
          <p:nvPr/>
        </p:nvCxnSpPr>
        <p:spPr>
          <a:xfrm flipH="1">
            <a:off x="4160681" y="5144199"/>
            <a:ext cx="784438" cy="12700"/>
          </a:xfrm>
          <a:prstGeom prst="curvedConnector5">
            <a:avLst>
              <a:gd name="adj1" fmla="val -29142"/>
              <a:gd name="adj2" fmla="val 3515843"/>
              <a:gd name="adj3" fmla="val 129142"/>
            </a:avLst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54"/>
          <p:cNvCxnSpPr>
            <a:stCxn id="19" idx="3"/>
            <a:endCxn id="19" idx="1"/>
          </p:cNvCxnSpPr>
          <p:nvPr/>
        </p:nvCxnSpPr>
        <p:spPr>
          <a:xfrm flipH="1">
            <a:off x="4160681" y="4188981"/>
            <a:ext cx="784438" cy="12700"/>
          </a:xfrm>
          <a:prstGeom prst="curvedConnector5">
            <a:avLst>
              <a:gd name="adj1" fmla="val -29142"/>
              <a:gd name="adj2" fmla="val 3515843"/>
              <a:gd name="adj3" fmla="val 129142"/>
            </a:avLst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4452593" y="5020104"/>
            <a:ext cx="237562" cy="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4433259" y="4067452"/>
            <a:ext cx="232587" cy="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1510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Bidirectional RNN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71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173412" y="5913980"/>
            <a:ext cx="784438" cy="43582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1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73412" y="4926287"/>
            <a:ext cx="784438" cy="4358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1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73412" y="3090682"/>
            <a:ext cx="784438" cy="4358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y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1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10" name="Straight Arrow Connector 9"/>
          <p:cNvCxnSpPr>
            <a:stCxn id="5" idx="0"/>
            <a:endCxn id="7" idx="2"/>
          </p:cNvCxnSpPr>
          <p:nvPr/>
        </p:nvCxnSpPr>
        <p:spPr>
          <a:xfrm flipV="1">
            <a:off x="1565631" y="5362111"/>
            <a:ext cx="0" cy="55186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9" idx="0"/>
            <a:endCxn id="8" idx="2"/>
          </p:cNvCxnSpPr>
          <p:nvPr/>
        </p:nvCxnSpPr>
        <p:spPr>
          <a:xfrm flipV="1">
            <a:off x="1565631" y="3526506"/>
            <a:ext cx="0" cy="444563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54"/>
          <p:cNvCxnSpPr>
            <a:stCxn id="7" idx="3"/>
            <a:endCxn id="8" idx="3"/>
          </p:cNvCxnSpPr>
          <p:nvPr/>
        </p:nvCxnSpPr>
        <p:spPr>
          <a:xfrm flipV="1">
            <a:off x="1957850" y="3308594"/>
            <a:ext cx="12700" cy="1835605"/>
          </a:xfrm>
          <a:prstGeom prst="curvedConnector3">
            <a:avLst>
              <a:gd name="adj1" fmla="val 1800000"/>
            </a:avLst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543647" y="1140107"/>
            <a:ext cx="0" cy="159201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690155" y="1054226"/>
            <a:ext cx="3261463" cy="46177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dirty="0" smtClean="0"/>
              <a:t>Recursive Definition: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154" y="1412620"/>
            <a:ext cx="3766557" cy="1540864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6" y="1282574"/>
            <a:ext cx="4100851" cy="1340308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173412" y="3971069"/>
            <a:ext cx="784438" cy="4358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1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21" name="Straight Arrow Connector 54"/>
          <p:cNvCxnSpPr>
            <a:stCxn id="5" idx="1"/>
            <a:endCxn id="19" idx="1"/>
          </p:cNvCxnSpPr>
          <p:nvPr/>
        </p:nvCxnSpPr>
        <p:spPr>
          <a:xfrm rot="10800000">
            <a:off x="1173412" y="4188982"/>
            <a:ext cx="12700" cy="1942911"/>
          </a:xfrm>
          <a:prstGeom prst="curvedConnector3">
            <a:avLst>
              <a:gd name="adj1" fmla="val 1800000"/>
            </a:avLst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1465324" y="5020104"/>
            <a:ext cx="237562" cy="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1445990" y="4067452"/>
            <a:ext cx="232587" cy="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2651764" y="5913980"/>
            <a:ext cx="784438" cy="43582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2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651764" y="4926287"/>
            <a:ext cx="784438" cy="4358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2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651764" y="3090682"/>
            <a:ext cx="784438" cy="4358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y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2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24" name="Straight Arrow Connector 23"/>
          <p:cNvCxnSpPr>
            <a:stCxn id="20" idx="0"/>
            <a:endCxn id="22" idx="2"/>
          </p:cNvCxnSpPr>
          <p:nvPr/>
        </p:nvCxnSpPr>
        <p:spPr>
          <a:xfrm flipV="1">
            <a:off x="3043983" y="5362111"/>
            <a:ext cx="0" cy="55186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7" idx="0"/>
            <a:endCxn id="23" idx="2"/>
          </p:cNvCxnSpPr>
          <p:nvPr/>
        </p:nvCxnSpPr>
        <p:spPr>
          <a:xfrm flipV="1">
            <a:off x="3043983" y="3526506"/>
            <a:ext cx="0" cy="444563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54"/>
          <p:cNvCxnSpPr>
            <a:stCxn id="22" idx="3"/>
            <a:endCxn id="23" idx="3"/>
          </p:cNvCxnSpPr>
          <p:nvPr/>
        </p:nvCxnSpPr>
        <p:spPr>
          <a:xfrm flipV="1">
            <a:off x="3436202" y="3308594"/>
            <a:ext cx="12700" cy="1835605"/>
          </a:xfrm>
          <a:prstGeom prst="curvedConnector3">
            <a:avLst>
              <a:gd name="adj1" fmla="val 1800000"/>
            </a:avLst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2651764" y="3971069"/>
            <a:ext cx="784438" cy="4358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2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28" name="Straight Arrow Connector 54"/>
          <p:cNvCxnSpPr>
            <a:stCxn id="20" idx="1"/>
            <a:endCxn id="27" idx="1"/>
          </p:cNvCxnSpPr>
          <p:nvPr/>
        </p:nvCxnSpPr>
        <p:spPr>
          <a:xfrm rot="10800000">
            <a:off x="2651764" y="4188982"/>
            <a:ext cx="12700" cy="1942911"/>
          </a:xfrm>
          <a:prstGeom prst="curvedConnector3">
            <a:avLst>
              <a:gd name="adj1" fmla="val 1800000"/>
            </a:avLst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2943676" y="5020104"/>
            <a:ext cx="237562" cy="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924342" y="4067452"/>
            <a:ext cx="232587" cy="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3"/>
            <a:endCxn id="22" idx="1"/>
          </p:cNvCxnSpPr>
          <p:nvPr/>
        </p:nvCxnSpPr>
        <p:spPr>
          <a:xfrm>
            <a:off x="1957850" y="5144199"/>
            <a:ext cx="693914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7" idx="1"/>
            <a:endCxn id="19" idx="3"/>
          </p:cNvCxnSpPr>
          <p:nvPr/>
        </p:nvCxnSpPr>
        <p:spPr>
          <a:xfrm flipH="1">
            <a:off x="1957850" y="4188981"/>
            <a:ext cx="693914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54"/>
          <p:cNvSpPr/>
          <p:nvPr/>
        </p:nvSpPr>
        <p:spPr>
          <a:xfrm>
            <a:off x="4151428" y="5913981"/>
            <a:ext cx="784438" cy="43582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3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4151428" y="4926288"/>
            <a:ext cx="784438" cy="4358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3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4151428" y="3090683"/>
            <a:ext cx="784438" cy="4358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y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3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58" name="Straight Arrow Connector 57"/>
          <p:cNvCxnSpPr>
            <a:stCxn id="55" idx="0"/>
            <a:endCxn id="56" idx="2"/>
          </p:cNvCxnSpPr>
          <p:nvPr/>
        </p:nvCxnSpPr>
        <p:spPr>
          <a:xfrm flipV="1">
            <a:off x="4543647" y="5362112"/>
            <a:ext cx="0" cy="55186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61" idx="0"/>
            <a:endCxn id="57" idx="2"/>
          </p:cNvCxnSpPr>
          <p:nvPr/>
        </p:nvCxnSpPr>
        <p:spPr>
          <a:xfrm flipV="1">
            <a:off x="4543647" y="3526507"/>
            <a:ext cx="0" cy="444563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4"/>
          <p:cNvCxnSpPr>
            <a:stCxn id="56" idx="3"/>
            <a:endCxn id="57" idx="3"/>
          </p:cNvCxnSpPr>
          <p:nvPr/>
        </p:nvCxnSpPr>
        <p:spPr>
          <a:xfrm flipV="1">
            <a:off x="4935866" y="3308595"/>
            <a:ext cx="12700" cy="1835605"/>
          </a:xfrm>
          <a:prstGeom prst="curvedConnector3">
            <a:avLst>
              <a:gd name="adj1" fmla="val 1800000"/>
            </a:avLst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ounded Rectangle 60"/>
          <p:cNvSpPr/>
          <p:nvPr/>
        </p:nvSpPr>
        <p:spPr>
          <a:xfrm>
            <a:off x="4151428" y="3971070"/>
            <a:ext cx="784438" cy="4358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3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62" name="Straight Arrow Connector 54"/>
          <p:cNvCxnSpPr>
            <a:stCxn id="55" idx="1"/>
            <a:endCxn id="61" idx="1"/>
          </p:cNvCxnSpPr>
          <p:nvPr/>
        </p:nvCxnSpPr>
        <p:spPr>
          <a:xfrm rot="10800000">
            <a:off x="4151428" y="4188983"/>
            <a:ext cx="12700" cy="1942911"/>
          </a:xfrm>
          <a:prstGeom prst="curvedConnector3">
            <a:avLst>
              <a:gd name="adj1" fmla="val 1800000"/>
            </a:avLst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4443340" y="5020105"/>
            <a:ext cx="237562" cy="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>
            <a:off x="4424006" y="4067453"/>
            <a:ext cx="232587" cy="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endCxn id="56" idx="1"/>
          </p:cNvCxnSpPr>
          <p:nvPr/>
        </p:nvCxnSpPr>
        <p:spPr>
          <a:xfrm>
            <a:off x="3457514" y="5144200"/>
            <a:ext cx="693914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61" idx="1"/>
          </p:cNvCxnSpPr>
          <p:nvPr/>
        </p:nvCxnSpPr>
        <p:spPr>
          <a:xfrm flipH="1">
            <a:off x="3457514" y="4188982"/>
            <a:ext cx="693914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Rounded Rectangle 66"/>
          <p:cNvSpPr/>
          <p:nvPr/>
        </p:nvSpPr>
        <p:spPr>
          <a:xfrm>
            <a:off x="5645934" y="5913980"/>
            <a:ext cx="784438" cy="43582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4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5645934" y="4926287"/>
            <a:ext cx="784438" cy="4358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4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5645934" y="3090682"/>
            <a:ext cx="784438" cy="4358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y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4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70" name="Straight Arrow Connector 69"/>
          <p:cNvCxnSpPr>
            <a:stCxn id="67" idx="0"/>
            <a:endCxn id="68" idx="2"/>
          </p:cNvCxnSpPr>
          <p:nvPr/>
        </p:nvCxnSpPr>
        <p:spPr>
          <a:xfrm flipV="1">
            <a:off x="6038153" y="5362111"/>
            <a:ext cx="0" cy="55186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73" idx="0"/>
            <a:endCxn id="69" idx="2"/>
          </p:cNvCxnSpPr>
          <p:nvPr/>
        </p:nvCxnSpPr>
        <p:spPr>
          <a:xfrm flipV="1">
            <a:off x="6038153" y="3526506"/>
            <a:ext cx="0" cy="444563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54"/>
          <p:cNvCxnSpPr>
            <a:stCxn id="68" idx="3"/>
            <a:endCxn id="69" idx="3"/>
          </p:cNvCxnSpPr>
          <p:nvPr/>
        </p:nvCxnSpPr>
        <p:spPr>
          <a:xfrm flipV="1">
            <a:off x="6430372" y="3308594"/>
            <a:ext cx="12700" cy="1835605"/>
          </a:xfrm>
          <a:prstGeom prst="curvedConnector3">
            <a:avLst>
              <a:gd name="adj1" fmla="val 1800000"/>
            </a:avLst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/>
          <p:cNvSpPr/>
          <p:nvPr/>
        </p:nvSpPr>
        <p:spPr>
          <a:xfrm>
            <a:off x="5645934" y="3971069"/>
            <a:ext cx="784438" cy="4358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4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74" name="Straight Arrow Connector 54"/>
          <p:cNvCxnSpPr>
            <a:stCxn id="67" idx="1"/>
            <a:endCxn id="73" idx="1"/>
          </p:cNvCxnSpPr>
          <p:nvPr/>
        </p:nvCxnSpPr>
        <p:spPr>
          <a:xfrm rot="10800000">
            <a:off x="5645934" y="4188982"/>
            <a:ext cx="12700" cy="1942911"/>
          </a:xfrm>
          <a:prstGeom prst="curvedConnector3">
            <a:avLst>
              <a:gd name="adj1" fmla="val 1800000"/>
            </a:avLst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V="1">
            <a:off x="5937846" y="5020104"/>
            <a:ext cx="237562" cy="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H="1">
            <a:off x="5918512" y="4067452"/>
            <a:ext cx="232587" cy="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endCxn id="68" idx="1"/>
          </p:cNvCxnSpPr>
          <p:nvPr/>
        </p:nvCxnSpPr>
        <p:spPr>
          <a:xfrm>
            <a:off x="4952020" y="5144199"/>
            <a:ext cx="693914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73" idx="1"/>
          </p:cNvCxnSpPr>
          <p:nvPr/>
        </p:nvCxnSpPr>
        <p:spPr>
          <a:xfrm flipH="1">
            <a:off x="4952020" y="4188981"/>
            <a:ext cx="693914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4575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9" grpId="0" animBg="1"/>
      <p:bldP spid="22" grpId="0" animBg="1"/>
      <p:bldP spid="23" grpId="0" animBg="1"/>
      <p:bldP spid="27" grpId="0" animBg="1"/>
      <p:bldP spid="56" grpId="0" animBg="1"/>
      <p:bldP spid="57" grpId="0" animBg="1"/>
      <p:bldP spid="61" grpId="0" animBg="1"/>
      <p:bldP spid="68" grpId="0" animBg="1"/>
      <p:bldP spid="69" grpId="0" animBg="1"/>
      <p:bldP spid="7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Bidirectional RNN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72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173412" y="5913980"/>
            <a:ext cx="784438" cy="43582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1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73412" y="4926287"/>
            <a:ext cx="784438" cy="4358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1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73412" y="3090682"/>
            <a:ext cx="784438" cy="4358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y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1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10" name="Straight Arrow Connector 9"/>
          <p:cNvCxnSpPr>
            <a:stCxn id="5" idx="0"/>
            <a:endCxn id="7" idx="2"/>
          </p:cNvCxnSpPr>
          <p:nvPr/>
        </p:nvCxnSpPr>
        <p:spPr>
          <a:xfrm flipV="1">
            <a:off x="1565631" y="5362111"/>
            <a:ext cx="0" cy="55186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9" idx="0"/>
            <a:endCxn id="8" idx="2"/>
          </p:cNvCxnSpPr>
          <p:nvPr/>
        </p:nvCxnSpPr>
        <p:spPr>
          <a:xfrm flipV="1">
            <a:off x="1565631" y="3526506"/>
            <a:ext cx="0" cy="444563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54"/>
          <p:cNvCxnSpPr>
            <a:stCxn id="7" idx="3"/>
            <a:endCxn id="8" idx="3"/>
          </p:cNvCxnSpPr>
          <p:nvPr/>
        </p:nvCxnSpPr>
        <p:spPr>
          <a:xfrm flipV="1">
            <a:off x="1957850" y="3308594"/>
            <a:ext cx="12700" cy="1835605"/>
          </a:xfrm>
          <a:prstGeom prst="curvedConnector3">
            <a:avLst>
              <a:gd name="adj1" fmla="val 1800000"/>
            </a:avLst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543647" y="1140107"/>
            <a:ext cx="0" cy="159201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690155" y="1054226"/>
            <a:ext cx="3261463" cy="46177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dirty="0" smtClean="0"/>
              <a:t>Recursive Definition: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154" y="1412620"/>
            <a:ext cx="3766557" cy="1540864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6" y="1282574"/>
            <a:ext cx="4100851" cy="1340308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173412" y="3971069"/>
            <a:ext cx="784438" cy="4358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1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21" name="Straight Arrow Connector 54"/>
          <p:cNvCxnSpPr>
            <a:stCxn id="5" idx="1"/>
            <a:endCxn id="19" idx="1"/>
          </p:cNvCxnSpPr>
          <p:nvPr/>
        </p:nvCxnSpPr>
        <p:spPr>
          <a:xfrm rot="10800000">
            <a:off x="1173412" y="4188982"/>
            <a:ext cx="12700" cy="1942911"/>
          </a:xfrm>
          <a:prstGeom prst="curvedConnector3">
            <a:avLst>
              <a:gd name="adj1" fmla="val 1800000"/>
            </a:avLst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1465324" y="5020104"/>
            <a:ext cx="237562" cy="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1445990" y="4067452"/>
            <a:ext cx="232587" cy="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2651764" y="5913980"/>
            <a:ext cx="784438" cy="43582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2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651764" y="4926287"/>
            <a:ext cx="784438" cy="4358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2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651764" y="3090682"/>
            <a:ext cx="784438" cy="4358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y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2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24" name="Straight Arrow Connector 23"/>
          <p:cNvCxnSpPr>
            <a:stCxn id="20" idx="0"/>
            <a:endCxn id="22" idx="2"/>
          </p:cNvCxnSpPr>
          <p:nvPr/>
        </p:nvCxnSpPr>
        <p:spPr>
          <a:xfrm flipV="1">
            <a:off x="3043983" y="5362111"/>
            <a:ext cx="0" cy="55186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7" idx="0"/>
            <a:endCxn id="23" idx="2"/>
          </p:cNvCxnSpPr>
          <p:nvPr/>
        </p:nvCxnSpPr>
        <p:spPr>
          <a:xfrm flipV="1">
            <a:off x="3043983" y="3526506"/>
            <a:ext cx="0" cy="444563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54"/>
          <p:cNvCxnSpPr>
            <a:stCxn id="22" idx="3"/>
            <a:endCxn id="23" idx="3"/>
          </p:cNvCxnSpPr>
          <p:nvPr/>
        </p:nvCxnSpPr>
        <p:spPr>
          <a:xfrm flipV="1">
            <a:off x="3436202" y="3308594"/>
            <a:ext cx="12700" cy="1835605"/>
          </a:xfrm>
          <a:prstGeom prst="curvedConnector3">
            <a:avLst>
              <a:gd name="adj1" fmla="val 1800000"/>
            </a:avLst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2651764" y="3971069"/>
            <a:ext cx="784438" cy="4358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2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28" name="Straight Arrow Connector 54"/>
          <p:cNvCxnSpPr>
            <a:stCxn id="20" idx="1"/>
            <a:endCxn id="27" idx="1"/>
          </p:cNvCxnSpPr>
          <p:nvPr/>
        </p:nvCxnSpPr>
        <p:spPr>
          <a:xfrm rot="10800000">
            <a:off x="2651764" y="4188982"/>
            <a:ext cx="12700" cy="1942911"/>
          </a:xfrm>
          <a:prstGeom prst="curvedConnector3">
            <a:avLst>
              <a:gd name="adj1" fmla="val 1800000"/>
            </a:avLst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2943676" y="5020104"/>
            <a:ext cx="237562" cy="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924342" y="4067452"/>
            <a:ext cx="232587" cy="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3"/>
            <a:endCxn id="22" idx="1"/>
          </p:cNvCxnSpPr>
          <p:nvPr/>
        </p:nvCxnSpPr>
        <p:spPr>
          <a:xfrm>
            <a:off x="1957850" y="5144199"/>
            <a:ext cx="693914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7" idx="1"/>
            <a:endCxn id="19" idx="3"/>
          </p:cNvCxnSpPr>
          <p:nvPr/>
        </p:nvCxnSpPr>
        <p:spPr>
          <a:xfrm flipH="1">
            <a:off x="1957850" y="4188981"/>
            <a:ext cx="693914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54"/>
          <p:cNvSpPr/>
          <p:nvPr/>
        </p:nvSpPr>
        <p:spPr>
          <a:xfrm>
            <a:off x="4151428" y="5913981"/>
            <a:ext cx="784438" cy="43582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3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4151428" y="4926288"/>
            <a:ext cx="784438" cy="4358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3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4151428" y="3090683"/>
            <a:ext cx="784438" cy="4358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y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3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58" name="Straight Arrow Connector 57"/>
          <p:cNvCxnSpPr>
            <a:stCxn id="55" idx="0"/>
            <a:endCxn id="56" idx="2"/>
          </p:cNvCxnSpPr>
          <p:nvPr/>
        </p:nvCxnSpPr>
        <p:spPr>
          <a:xfrm flipV="1">
            <a:off x="4543647" y="5362112"/>
            <a:ext cx="0" cy="55186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61" idx="0"/>
            <a:endCxn id="57" idx="2"/>
          </p:cNvCxnSpPr>
          <p:nvPr/>
        </p:nvCxnSpPr>
        <p:spPr>
          <a:xfrm flipV="1">
            <a:off x="4543647" y="3526507"/>
            <a:ext cx="0" cy="444563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4"/>
          <p:cNvCxnSpPr>
            <a:stCxn id="56" idx="3"/>
            <a:endCxn id="57" idx="3"/>
          </p:cNvCxnSpPr>
          <p:nvPr/>
        </p:nvCxnSpPr>
        <p:spPr>
          <a:xfrm flipV="1">
            <a:off x="4935866" y="3308595"/>
            <a:ext cx="12700" cy="1835605"/>
          </a:xfrm>
          <a:prstGeom prst="curvedConnector3">
            <a:avLst>
              <a:gd name="adj1" fmla="val 1800000"/>
            </a:avLst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ounded Rectangle 60"/>
          <p:cNvSpPr/>
          <p:nvPr/>
        </p:nvSpPr>
        <p:spPr>
          <a:xfrm>
            <a:off x="4151428" y="3971070"/>
            <a:ext cx="784438" cy="4358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3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62" name="Straight Arrow Connector 54"/>
          <p:cNvCxnSpPr>
            <a:stCxn id="55" idx="1"/>
            <a:endCxn id="61" idx="1"/>
          </p:cNvCxnSpPr>
          <p:nvPr/>
        </p:nvCxnSpPr>
        <p:spPr>
          <a:xfrm rot="10800000">
            <a:off x="4151428" y="4188983"/>
            <a:ext cx="12700" cy="1942911"/>
          </a:xfrm>
          <a:prstGeom prst="curvedConnector3">
            <a:avLst>
              <a:gd name="adj1" fmla="val 1800000"/>
            </a:avLst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4443340" y="5020105"/>
            <a:ext cx="237562" cy="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>
            <a:off x="4424006" y="4067453"/>
            <a:ext cx="232587" cy="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endCxn id="56" idx="1"/>
          </p:cNvCxnSpPr>
          <p:nvPr/>
        </p:nvCxnSpPr>
        <p:spPr>
          <a:xfrm>
            <a:off x="3457514" y="5144200"/>
            <a:ext cx="693914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61" idx="1"/>
          </p:cNvCxnSpPr>
          <p:nvPr/>
        </p:nvCxnSpPr>
        <p:spPr>
          <a:xfrm flipH="1">
            <a:off x="3457514" y="4188982"/>
            <a:ext cx="693914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Rounded Rectangle 66"/>
          <p:cNvSpPr/>
          <p:nvPr/>
        </p:nvSpPr>
        <p:spPr>
          <a:xfrm>
            <a:off x="5645934" y="5913980"/>
            <a:ext cx="784438" cy="43582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4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5645934" y="4926287"/>
            <a:ext cx="784438" cy="4358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4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5645934" y="3090682"/>
            <a:ext cx="784438" cy="4358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y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4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70" name="Straight Arrow Connector 69"/>
          <p:cNvCxnSpPr>
            <a:stCxn id="67" idx="0"/>
            <a:endCxn id="68" idx="2"/>
          </p:cNvCxnSpPr>
          <p:nvPr/>
        </p:nvCxnSpPr>
        <p:spPr>
          <a:xfrm flipV="1">
            <a:off x="6038153" y="5362111"/>
            <a:ext cx="0" cy="55186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73" idx="0"/>
            <a:endCxn id="69" idx="2"/>
          </p:cNvCxnSpPr>
          <p:nvPr/>
        </p:nvCxnSpPr>
        <p:spPr>
          <a:xfrm flipV="1">
            <a:off x="6038153" y="3526506"/>
            <a:ext cx="0" cy="444563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54"/>
          <p:cNvCxnSpPr>
            <a:stCxn id="68" idx="3"/>
            <a:endCxn id="69" idx="3"/>
          </p:cNvCxnSpPr>
          <p:nvPr/>
        </p:nvCxnSpPr>
        <p:spPr>
          <a:xfrm flipV="1">
            <a:off x="6430372" y="3308594"/>
            <a:ext cx="12700" cy="1835605"/>
          </a:xfrm>
          <a:prstGeom prst="curvedConnector3">
            <a:avLst>
              <a:gd name="adj1" fmla="val 1800000"/>
            </a:avLst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/>
          <p:cNvSpPr/>
          <p:nvPr/>
        </p:nvSpPr>
        <p:spPr>
          <a:xfrm>
            <a:off x="5645934" y="3971069"/>
            <a:ext cx="784438" cy="4358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4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74" name="Straight Arrow Connector 54"/>
          <p:cNvCxnSpPr>
            <a:stCxn id="67" idx="1"/>
            <a:endCxn id="73" idx="1"/>
          </p:cNvCxnSpPr>
          <p:nvPr/>
        </p:nvCxnSpPr>
        <p:spPr>
          <a:xfrm rot="10800000">
            <a:off x="5645934" y="4188982"/>
            <a:ext cx="12700" cy="1942911"/>
          </a:xfrm>
          <a:prstGeom prst="curvedConnector3">
            <a:avLst>
              <a:gd name="adj1" fmla="val 1800000"/>
            </a:avLst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V="1">
            <a:off x="5937846" y="5020104"/>
            <a:ext cx="237562" cy="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H="1">
            <a:off x="5918512" y="4067452"/>
            <a:ext cx="232587" cy="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endCxn id="68" idx="1"/>
          </p:cNvCxnSpPr>
          <p:nvPr/>
        </p:nvCxnSpPr>
        <p:spPr>
          <a:xfrm>
            <a:off x="4952020" y="5144199"/>
            <a:ext cx="693914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73" idx="1"/>
          </p:cNvCxnSpPr>
          <p:nvPr/>
        </p:nvCxnSpPr>
        <p:spPr>
          <a:xfrm flipH="1">
            <a:off x="4952020" y="4188981"/>
            <a:ext cx="693914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8915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9" grpId="0" animBg="1"/>
      <p:bldP spid="22" grpId="0" animBg="1"/>
      <p:bldP spid="23" grpId="0" animBg="1"/>
      <p:bldP spid="27" grpId="0" animBg="1"/>
      <p:bldP spid="56" grpId="0" animBg="1"/>
      <p:bldP spid="57" grpId="0" animBg="1"/>
      <p:bldP spid="61" grpId="0" animBg="1"/>
      <p:bldP spid="68" grpId="0" animBg="1"/>
      <p:bldP spid="69" grpId="0" animBg="1"/>
      <p:bldP spid="7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Bidirectional RNN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73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173412" y="5913980"/>
            <a:ext cx="784438" cy="43582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1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73412" y="4926287"/>
            <a:ext cx="784438" cy="4358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1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73412" y="3090682"/>
            <a:ext cx="784438" cy="4358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y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1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10" name="Straight Arrow Connector 9"/>
          <p:cNvCxnSpPr>
            <a:stCxn id="5" idx="0"/>
            <a:endCxn id="7" idx="2"/>
          </p:cNvCxnSpPr>
          <p:nvPr/>
        </p:nvCxnSpPr>
        <p:spPr>
          <a:xfrm flipV="1">
            <a:off x="1565631" y="5362111"/>
            <a:ext cx="0" cy="55186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9" idx="0"/>
            <a:endCxn id="8" idx="2"/>
          </p:cNvCxnSpPr>
          <p:nvPr/>
        </p:nvCxnSpPr>
        <p:spPr>
          <a:xfrm flipV="1">
            <a:off x="1565631" y="3526506"/>
            <a:ext cx="0" cy="444563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54"/>
          <p:cNvCxnSpPr>
            <a:stCxn id="7" idx="3"/>
            <a:endCxn id="8" idx="3"/>
          </p:cNvCxnSpPr>
          <p:nvPr/>
        </p:nvCxnSpPr>
        <p:spPr>
          <a:xfrm flipV="1">
            <a:off x="1957850" y="3308594"/>
            <a:ext cx="12700" cy="1835605"/>
          </a:xfrm>
          <a:prstGeom prst="curvedConnector3">
            <a:avLst>
              <a:gd name="adj1" fmla="val 1800000"/>
            </a:avLst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543647" y="1140107"/>
            <a:ext cx="0" cy="159201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690155" y="1054226"/>
            <a:ext cx="3261463" cy="46177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dirty="0" smtClean="0"/>
              <a:t>Recursive Definition: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154" y="1412620"/>
            <a:ext cx="3766557" cy="1540864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6" y="1282574"/>
            <a:ext cx="4100851" cy="1340308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173412" y="3971069"/>
            <a:ext cx="784438" cy="4358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1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21" name="Straight Arrow Connector 54"/>
          <p:cNvCxnSpPr>
            <a:stCxn id="5" idx="1"/>
            <a:endCxn id="19" idx="1"/>
          </p:cNvCxnSpPr>
          <p:nvPr/>
        </p:nvCxnSpPr>
        <p:spPr>
          <a:xfrm rot="10800000">
            <a:off x="1173412" y="4188982"/>
            <a:ext cx="12700" cy="1942911"/>
          </a:xfrm>
          <a:prstGeom prst="curvedConnector3">
            <a:avLst>
              <a:gd name="adj1" fmla="val 1800000"/>
            </a:avLst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1465324" y="5020104"/>
            <a:ext cx="237562" cy="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1445990" y="4067452"/>
            <a:ext cx="232587" cy="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2651764" y="5913980"/>
            <a:ext cx="784438" cy="43582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2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651764" y="4926287"/>
            <a:ext cx="784438" cy="4358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2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651764" y="3090682"/>
            <a:ext cx="784438" cy="4358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y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2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24" name="Straight Arrow Connector 23"/>
          <p:cNvCxnSpPr>
            <a:stCxn id="20" idx="0"/>
            <a:endCxn id="22" idx="2"/>
          </p:cNvCxnSpPr>
          <p:nvPr/>
        </p:nvCxnSpPr>
        <p:spPr>
          <a:xfrm flipV="1">
            <a:off x="3043983" y="5362111"/>
            <a:ext cx="0" cy="55186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7" idx="0"/>
            <a:endCxn id="23" idx="2"/>
          </p:cNvCxnSpPr>
          <p:nvPr/>
        </p:nvCxnSpPr>
        <p:spPr>
          <a:xfrm flipV="1">
            <a:off x="3043983" y="3526506"/>
            <a:ext cx="0" cy="444563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54"/>
          <p:cNvCxnSpPr>
            <a:stCxn id="22" idx="3"/>
            <a:endCxn id="23" idx="3"/>
          </p:cNvCxnSpPr>
          <p:nvPr/>
        </p:nvCxnSpPr>
        <p:spPr>
          <a:xfrm flipV="1">
            <a:off x="3436202" y="3308594"/>
            <a:ext cx="12700" cy="1835605"/>
          </a:xfrm>
          <a:prstGeom prst="curvedConnector3">
            <a:avLst>
              <a:gd name="adj1" fmla="val 1800000"/>
            </a:avLst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2651764" y="3971069"/>
            <a:ext cx="784438" cy="4358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2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28" name="Straight Arrow Connector 54"/>
          <p:cNvCxnSpPr>
            <a:stCxn id="20" idx="1"/>
            <a:endCxn id="27" idx="1"/>
          </p:cNvCxnSpPr>
          <p:nvPr/>
        </p:nvCxnSpPr>
        <p:spPr>
          <a:xfrm rot="10800000">
            <a:off x="2651764" y="4188982"/>
            <a:ext cx="12700" cy="1942911"/>
          </a:xfrm>
          <a:prstGeom prst="curvedConnector3">
            <a:avLst>
              <a:gd name="adj1" fmla="val 1800000"/>
            </a:avLst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2943676" y="5020104"/>
            <a:ext cx="237562" cy="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924342" y="4067452"/>
            <a:ext cx="232587" cy="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3"/>
            <a:endCxn id="22" idx="1"/>
          </p:cNvCxnSpPr>
          <p:nvPr/>
        </p:nvCxnSpPr>
        <p:spPr>
          <a:xfrm>
            <a:off x="1957850" y="5144199"/>
            <a:ext cx="693914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7" idx="1"/>
            <a:endCxn id="19" idx="3"/>
          </p:cNvCxnSpPr>
          <p:nvPr/>
        </p:nvCxnSpPr>
        <p:spPr>
          <a:xfrm flipH="1">
            <a:off x="1957850" y="4188981"/>
            <a:ext cx="693914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54"/>
          <p:cNvSpPr/>
          <p:nvPr/>
        </p:nvSpPr>
        <p:spPr>
          <a:xfrm>
            <a:off x="4151428" y="5913981"/>
            <a:ext cx="784438" cy="43582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3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4151428" y="4926288"/>
            <a:ext cx="784438" cy="4358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3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4151428" y="3090683"/>
            <a:ext cx="784438" cy="4358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y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3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58" name="Straight Arrow Connector 57"/>
          <p:cNvCxnSpPr>
            <a:stCxn id="55" idx="0"/>
            <a:endCxn id="56" idx="2"/>
          </p:cNvCxnSpPr>
          <p:nvPr/>
        </p:nvCxnSpPr>
        <p:spPr>
          <a:xfrm flipV="1">
            <a:off x="4543647" y="5362112"/>
            <a:ext cx="0" cy="55186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61" idx="0"/>
            <a:endCxn id="57" idx="2"/>
          </p:cNvCxnSpPr>
          <p:nvPr/>
        </p:nvCxnSpPr>
        <p:spPr>
          <a:xfrm flipV="1">
            <a:off x="4543647" y="3526507"/>
            <a:ext cx="0" cy="444563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4"/>
          <p:cNvCxnSpPr>
            <a:stCxn id="56" idx="3"/>
            <a:endCxn id="57" idx="3"/>
          </p:cNvCxnSpPr>
          <p:nvPr/>
        </p:nvCxnSpPr>
        <p:spPr>
          <a:xfrm flipV="1">
            <a:off x="4935866" y="3308595"/>
            <a:ext cx="12700" cy="1835605"/>
          </a:xfrm>
          <a:prstGeom prst="curvedConnector3">
            <a:avLst>
              <a:gd name="adj1" fmla="val 1800000"/>
            </a:avLst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ounded Rectangle 60"/>
          <p:cNvSpPr/>
          <p:nvPr/>
        </p:nvSpPr>
        <p:spPr>
          <a:xfrm>
            <a:off x="4151428" y="3971070"/>
            <a:ext cx="784438" cy="4358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3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62" name="Straight Arrow Connector 54"/>
          <p:cNvCxnSpPr>
            <a:stCxn id="55" idx="1"/>
            <a:endCxn id="61" idx="1"/>
          </p:cNvCxnSpPr>
          <p:nvPr/>
        </p:nvCxnSpPr>
        <p:spPr>
          <a:xfrm rot="10800000">
            <a:off x="4151428" y="4188983"/>
            <a:ext cx="12700" cy="1942911"/>
          </a:xfrm>
          <a:prstGeom prst="curvedConnector3">
            <a:avLst>
              <a:gd name="adj1" fmla="val 1800000"/>
            </a:avLst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4443340" y="5020105"/>
            <a:ext cx="237562" cy="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>
            <a:off x="4424006" y="4067453"/>
            <a:ext cx="232587" cy="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endCxn id="56" idx="1"/>
          </p:cNvCxnSpPr>
          <p:nvPr/>
        </p:nvCxnSpPr>
        <p:spPr>
          <a:xfrm>
            <a:off x="3457514" y="5144200"/>
            <a:ext cx="693914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61" idx="1"/>
          </p:cNvCxnSpPr>
          <p:nvPr/>
        </p:nvCxnSpPr>
        <p:spPr>
          <a:xfrm flipH="1">
            <a:off x="3457514" y="4188982"/>
            <a:ext cx="693914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Rounded Rectangle 66"/>
          <p:cNvSpPr/>
          <p:nvPr/>
        </p:nvSpPr>
        <p:spPr>
          <a:xfrm>
            <a:off x="5645934" y="5913980"/>
            <a:ext cx="784438" cy="43582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4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5645934" y="4926287"/>
            <a:ext cx="784438" cy="4358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4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5645934" y="3090682"/>
            <a:ext cx="784438" cy="4358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y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4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70" name="Straight Arrow Connector 69"/>
          <p:cNvCxnSpPr>
            <a:stCxn id="67" idx="0"/>
            <a:endCxn id="68" idx="2"/>
          </p:cNvCxnSpPr>
          <p:nvPr/>
        </p:nvCxnSpPr>
        <p:spPr>
          <a:xfrm flipV="1">
            <a:off x="6038153" y="5362111"/>
            <a:ext cx="0" cy="55186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73" idx="0"/>
            <a:endCxn id="69" idx="2"/>
          </p:cNvCxnSpPr>
          <p:nvPr/>
        </p:nvCxnSpPr>
        <p:spPr>
          <a:xfrm flipV="1">
            <a:off x="6038153" y="3526506"/>
            <a:ext cx="0" cy="444563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54"/>
          <p:cNvCxnSpPr>
            <a:stCxn id="68" idx="3"/>
            <a:endCxn id="69" idx="3"/>
          </p:cNvCxnSpPr>
          <p:nvPr/>
        </p:nvCxnSpPr>
        <p:spPr>
          <a:xfrm flipV="1">
            <a:off x="6430372" y="3308594"/>
            <a:ext cx="12700" cy="1835605"/>
          </a:xfrm>
          <a:prstGeom prst="curvedConnector3">
            <a:avLst>
              <a:gd name="adj1" fmla="val 1800000"/>
            </a:avLst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/>
          <p:cNvSpPr/>
          <p:nvPr/>
        </p:nvSpPr>
        <p:spPr>
          <a:xfrm>
            <a:off x="5645934" y="3971069"/>
            <a:ext cx="784438" cy="4358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4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74" name="Straight Arrow Connector 54"/>
          <p:cNvCxnSpPr>
            <a:stCxn id="67" idx="1"/>
            <a:endCxn id="73" idx="1"/>
          </p:cNvCxnSpPr>
          <p:nvPr/>
        </p:nvCxnSpPr>
        <p:spPr>
          <a:xfrm rot="10800000">
            <a:off x="5645934" y="4188982"/>
            <a:ext cx="12700" cy="1942911"/>
          </a:xfrm>
          <a:prstGeom prst="curvedConnector3">
            <a:avLst>
              <a:gd name="adj1" fmla="val 1800000"/>
            </a:avLst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V="1">
            <a:off x="5937846" y="5020104"/>
            <a:ext cx="237562" cy="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H="1">
            <a:off x="5918512" y="4067452"/>
            <a:ext cx="232587" cy="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endCxn id="68" idx="1"/>
          </p:cNvCxnSpPr>
          <p:nvPr/>
        </p:nvCxnSpPr>
        <p:spPr>
          <a:xfrm>
            <a:off x="4952020" y="5144199"/>
            <a:ext cx="693914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73" idx="1"/>
          </p:cNvCxnSpPr>
          <p:nvPr/>
        </p:nvCxnSpPr>
        <p:spPr>
          <a:xfrm flipH="1">
            <a:off x="4952020" y="4188981"/>
            <a:ext cx="693914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Content Placeholder 2"/>
          <p:cNvSpPr txBox="1">
            <a:spLocks/>
          </p:cNvSpPr>
          <p:nvPr/>
        </p:nvSpPr>
        <p:spPr>
          <a:xfrm>
            <a:off x="4690155" y="3090884"/>
            <a:ext cx="4212905" cy="20533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Is there an analogy to some other recursive algorithm(s) we know?</a:t>
            </a:r>
          </a:p>
        </p:txBody>
      </p:sp>
    </p:spTree>
    <p:extLst>
      <p:ext uri="{BB962C8B-B14F-4D97-AF65-F5344CB8AC3E}">
        <p14:creationId xmlns:p14="http://schemas.microsoft.com/office/powerpoint/2010/main" val="3960110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Deep RNNs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74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4543647" y="1140107"/>
            <a:ext cx="0" cy="159201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690155" y="1054226"/>
            <a:ext cx="3261463" cy="46177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dirty="0" smtClean="0"/>
              <a:t>Recursive Definition: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929" y="2622882"/>
            <a:ext cx="3261435" cy="39020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154" y="1515996"/>
            <a:ext cx="4483839" cy="505869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24" y="1279576"/>
            <a:ext cx="4184650" cy="9715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0155" y="2117776"/>
            <a:ext cx="2260951" cy="505106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0" y="6515289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Figure from (Graves et al., 2013)</a:t>
            </a:r>
          </a:p>
        </p:txBody>
      </p:sp>
    </p:spTree>
    <p:extLst>
      <p:ext uri="{BB962C8B-B14F-4D97-AF65-F5344CB8AC3E}">
        <p14:creationId xmlns:p14="http://schemas.microsoft.com/office/powerpoint/2010/main" val="2856627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Deep Bidirectional RNNs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75</a:t>
            </a:fld>
            <a:endParaRPr lang="en-US"/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24" y="1279576"/>
            <a:ext cx="4184650" cy="971550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0" y="6515289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Figure from (Graves et al., 2013)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502787" y="5920526"/>
            <a:ext cx="784438" cy="43582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en-US" b="1" baseline="-25000" dirty="0" err="1">
                <a:solidFill>
                  <a:schemeClr val="tx1"/>
                </a:solidFill>
                <a:latin typeface="Times New Roman"/>
                <a:cs typeface="Times New Roman"/>
              </a:rPr>
              <a:t>t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502787" y="4932833"/>
            <a:ext cx="784438" cy="4358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525832" y="1133814"/>
            <a:ext cx="784438" cy="4358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y</a:t>
            </a:r>
            <a:r>
              <a:rPr lang="en-US" b="1" baseline="-250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t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16" name="Straight Arrow Connector 15"/>
          <p:cNvCxnSpPr>
            <a:stCxn id="11" idx="0"/>
            <a:endCxn id="12" idx="2"/>
          </p:cNvCxnSpPr>
          <p:nvPr/>
        </p:nvCxnSpPr>
        <p:spPr>
          <a:xfrm flipV="1">
            <a:off x="5895006" y="5368657"/>
            <a:ext cx="0" cy="55186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27" idx="0"/>
            <a:endCxn id="13" idx="2"/>
          </p:cNvCxnSpPr>
          <p:nvPr/>
        </p:nvCxnSpPr>
        <p:spPr>
          <a:xfrm flipV="1">
            <a:off x="5914763" y="1569638"/>
            <a:ext cx="3288" cy="463576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54"/>
          <p:cNvCxnSpPr>
            <a:stCxn id="12" idx="3"/>
            <a:endCxn id="25" idx="2"/>
          </p:cNvCxnSpPr>
          <p:nvPr/>
        </p:nvCxnSpPr>
        <p:spPr>
          <a:xfrm flipH="1" flipV="1">
            <a:off x="5914763" y="3424256"/>
            <a:ext cx="372462" cy="1726489"/>
          </a:xfrm>
          <a:prstGeom prst="curvedConnector4">
            <a:avLst>
              <a:gd name="adj1" fmla="val -84623"/>
              <a:gd name="adj2" fmla="val 80550"/>
            </a:avLst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5502787" y="3977615"/>
            <a:ext cx="784438" cy="4358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20" name="Straight Arrow Connector 54"/>
          <p:cNvCxnSpPr>
            <a:stCxn id="11" idx="1"/>
            <a:endCxn id="19" idx="2"/>
          </p:cNvCxnSpPr>
          <p:nvPr/>
        </p:nvCxnSpPr>
        <p:spPr>
          <a:xfrm rot="10800000" flipH="1">
            <a:off x="5502786" y="4413440"/>
            <a:ext cx="392219" cy="1724999"/>
          </a:xfrm>
          <a:prstGeom prst="curvedConnector4">
            <a:avLst>
              <a:gd name="adj1" fmla="val -106116"/>
              <a:gd name="adj2" fmla="val 78903"/>
            </a:avLst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54"/>
          <p:cNvCxnSpPr>
            <a:stCxn id="12" idx="3"/>
            <a:endCxn id="12" idx="1"/>
          </p:cNvCxnSpPr>
          <p:nvPr/>
        </p:nvCxnSpPr>
        <p:spPr>
          <a:xfrm flipH="1">
            <a:off x="5502787" y="5150745"/>
            <a:ext cx="784438" cy="12700"/>
          </a:xfrm>
          <a:prstGeom prst="curvedConnector5">
            <a:avLst>
              <a:gd name="adj1" fmla="val -29142"/>
              <a:gd name="adj2" fmla="val 3515843"/>
              <a:gd name="adj3" fmla="val 129142"/>
            </a:avLst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54"/>
          <p:cNvCxnSpPr>
            <a:stCxn id="19" idx="3"/>
            <a:endCxn id="19" idx="1"/>
          </p:cNvCxnSpPr>
          <p:nvPr/>
        </p:nvCxnSpPr>
        <p:spPr>
          <a:xfrm flipH="1">
            <a:off x="5502787" y="4195527"/>
            <a:ext cx="784438" cy="12700"/>
          </a:xfrm>
          <a:prstGeom prst="curvedConnector5">
            <a:avLst>
              <a:gd name="adj1" fmla="val -29142"/>
              <a:gd name="adj2" fmla="val 3515843"/>
              <a:gd name="adj3" fmla="val 129142"/>
            </a:avLst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5794699" y="5026650"/>
            <a:ext cx="237562" cy="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5775365" y="4073998"/>
            <a:ext cx="232587" cy="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5522544" y="2988432"/>
            <a:ext cx="784438" cy="4358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h’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26" name="Straight Arrow Connector 25"/>
          <p:cNvCxnSpPr>
            <a:endCxn id="25" idx="2"/>
          </p:cNvCxnSpPr>
          <p:nvPr/>
        </p:nvCxnSpPr>
        <p:spPr>
          <a:xfrm flipV="1">
            <a:off x="5914763" y="3424256"/>
            <a:ext cx="0" cy="55186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5522544" y="2033214"/>
            <a:ext cx="784438" cy="4358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h’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31" name="Straight Arrow Connector 54"/>
          <p:cNvCxnSpPr>
            <a:stCxn id="19" idx="1"/>
            <a:endCxn id="27" idx="2"/>
          </p:cNvCxnSpPr>
          <p:nvPr/>
        </p:nvCxnSpPr>
        <p:spPr>
          <a:xfrm rot="10800000" flipH="1">
            <a:off x="5502787" y="2469039"/>
            <a:ext cx="411976" cy="1726489"/>
          </a:xfrm>
          <a:prstGeom prst="curvedConnector4">
            <a:avLst>
              <a:gd name="adj1" fmla="val -76507"/>
              <a:gd name="adj2" fmla="val 78042"/>
            </a:avLst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54"/>
          <p:cNvCxnSpPr>
            <a:stCxn id="12" idx="3"/>
            <a:endCxn id="27" idx="2"/>
          </p:cNvCxnSpPr>
          <p:nvPr/>
        </p:nvCxnSpPr>
        <p:spPr>
          <a:xfrm flipH="1" flipV="1">
            <a:off x="5914763" y="2469038"/>
            <a:ext cx="372462" cy="2681707"/>
          </a:xfrm>
          <a:prstGeom prst="curvedConnector4">
            <a:avLst>
              <a:gd name="adj1" fmla="val -138866"/>
              <a:gd name="adj2" fmla="val 86349"/>
            </a:avLst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54"/>
          <p:cNvCxnSpPr/>
          <p:nvPr/>
        </p:nvCxnSpPr>
        <p:spPr>
          <a:xfrm flipH="1">
            <a:off x="5525832" y="3207933"/>
            <a:ext cx="784438" cy="12700"/>
          </a:xfrm>
          <a:prstGeom prst="curvedConnector5">
            <a:avLst>
              <a:gd name="adj1" fmla="val -29142"/>
              <a:gd name="adj2" fmla="val 3515843"/>
              <a:gd name="adj3" fmla="val 129142"/>
            </a:avLst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54"/>
          <p:cNvCxnSpPr/>
          <p:nvPr/>
        </p:nvCxnSpPr>
        <p:spPr>
          <a:xfrm flipH="1">
            <a:off x="5525832" y="2238426"/>
            <a:ext cx="784438" cy="12700"/>
          </a:xfrm>
          <a:prstGeom prst="curvedConnector5">
            <a:avLst>
              <a:gd name="adj1" fmla="val -29142"/>
              <a:gd name="adj2" fmla="val 3515843"/>
              <a:gd name="adj3" fmla="val 129142"/>
            </a:avLst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4"/>
          <p:cNvCxnSpPr>
            <a:stCxn id="25" idx="3"/>
            <a:endCxn id="13" idx="2"/>
          </p:cNvCxnSpPr>
          <p:nvPr/>
        </p:nvCxnSpPr>
        <p:spPr>
          <a:xfrm flipH="1" flipV="1">
            <a:off x="5918051" y="1569638"/>
            <a:ext cx="388931" cy="1636706"/>
          </a:xfrm>
          <a:prstGeom prst="curvedConnector4">
            <a:avLst>
              <a:gd name="adj1" fmla="val -84749"/>
              <a:gd name="adj2" fmla="val 79580"/>
            </a:avLst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5817803" y="3087762"/>
            <a:ext cx="237562" cy="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>
            <a:off x="5798469" y="2135110"/>
            <a:ext cx="232587" cy="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Content Placeholder 2"/>
          <p:cNvSpPr txBox="1">
            <a:spLocks/>
          </p:cNvSpPr>
          <p:nvPr/>
        </p:nvSpPr>
        <p:spPr>
          <a:xfrm>
            <a:off x="457200" y="2828339"/>
            <a:ext cx="4270839" cy="338395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Notice that the upper level hidden units have input from </a:t>
            </a:r>
            <a:r>
              <a:rPr lang="en-US" b="1" dirty="0" smtClean="0"/>
              <a:t>two previous layers </a:t>
            </a:r>
            <a:r>
              <a:rPr lang="en-US" dirty="0" smtClean="0"/>
              <a:t>(i.e. wider input)</a:t>
            </a:r>
            <a:endParaRPr lang="en-US" b="1" dirty="0" smtClean="0"/>
          </a:p>
          <a:p>
            <a:r>
              <a:rPr lang="en-US" dirty="0" smtClean="0"/>
              <a:t>Likewise for the output layer</a:t>
            </a:r>
          </a:p>
          <a:p>
            <a:r>
              <a:rPr lang="en-US" dirty="0" smtClean="0"/>
              <a:t>What analogy can we draw to DNNs, DBNs, DBMs?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898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Long Short-Term Memory (LSTM)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10760"/>
            <a:ext cx="8229600" cy="174745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Motivation:</a:t>
            </a:r>
          </a:p>
          <a:p>
            <a:r>
              <a:rPr lang="en-US" dirty="0" smtClean="0"/>
              <a:t>Standard RNNs have trouble learning long distance dependencies</a:t>
            </a:r>
          </a:p>
          <a:p>
            <a:r>
              <a:rPr lang="en-US" dirty="0" smtClean="0"/>
              <a:t>LSTMs combat this issue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76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135297" y="5234399"/>
            <a:ext cx="784438" cy="43582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1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35297" y="4246706"/>
            <a:ext cx="784438" cy="4358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1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35297" y="3294163"/>
            <a:ext cx="784438" cy="4358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y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1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10" name="Straight Arrow Connector 9"/>
          <p:cNvCxnSpPr>
            <a:stCxn id="5" idx="0"/>
            <a:endCxn id="7" idx="2"/>
          </p:cNvCxnSpPr>
          <p:nvPr/>
        </p:nvCxnSpPr>
        <p:spPr>
          <a:xfrm flipV="1">
            <a:off x="1527516" y="4682530"/>
            <a:ext cx="0" cy="55186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0"/>
            <a:endCxn id="8" idx="2"/>
          </p:cNvCxnSpPr>
          <p:nvPr/>
        </p:nvCxnSpPr>
        <p:spPr>
          <a:xfrm flipV="1">
            <a:off x="1527516" y="3729987"/>
            <a:ext cx="0" cy="5167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3"/>
          </p:cNvCxnSpPr>
          <p:nvPr/>
        </p:nvCxnSpPr>
        <p:spPr>
          <a:xfrm>
            <a:off x="1919735" y="4464618"/>
            <a:ext cx="562440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2496985" y="5234399"/>
            <a:ext cx="784438" cy="43582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2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496985" y="4246706"/>
            <a:ext cx="784438" cy="4358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2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496985" y="3294163"/>
            <a:ext cx="784438" cy="4358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y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2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23" name="Straight Arrow Connector 22"/>
          <p:cNvCxnSpPr>
            <a:stCxn id="20" idx="0"/>
            <a:endCxn id="21" idx="2"/>
          </p:cNvCxnSpPr>
          <p:nvPr/>
        </p:nvCxnSpPr>
        <p:spPr>
          <a:xfrm flipV="1">
            <a:off x="2889204" y="4682530"/>
            <a:ext cx="0" cy="55186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1" idx="0"/>
            <a:endCxn id="22" idx="2"/>
          </p:cNvCxnSpPr>
          <p:nvPr/>
        </p:nvCxnSpPr>
        <p:spPr>
          <a:xfrm flipV="1">
            <a:off x="2889204" y="3729987"/>
            <a:ext cx="0" cy="5167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1" idx="3"/>
          </p:cNvCxnSpPr>
          <p:nvPr/>
        </p:nvCxnSpPr>
        <p:spPr>
          <a:xfrm>
            <a:off x="3281423" y="4464618"/>
            <a:ext cx="562440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4628301" y="4462339"/>
            <a:ext cx="562440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5188545" y="5234399"/>
            <a:ext cx="784438" cy="43582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T-1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188545" y="4246706"/>
            <a:ext cx="784438" cy="4358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T-1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5188545" y="3294163"/>
            <a:ext cx="784438" cy="4358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y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T-1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39" name="Straight Arrow Connector 38"/>
          <p:cNvCxnSpPr>
            <a:stCxn id="36" idx="0"/>
            <a:endCxn id="37" idx="2"/>
          </p:cNvCxnSpPr>
          <p:nvPr/>
        </p:nvCxnSpPr>
        <p:spPr>
          <a:xfrm flipV="1">
            <a:off x="5580764" y="4682530"/>
            <a:ext cx="0" cy="55186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7" idx="0"/>
            <a:endCxn id="38" idx="2"/>
          </p:cNvCxnSpPr>
          <p:nvPr/>
        </p:nvCxnSpPr>
        <p:spPr>
          <a:xfrm flipV="1">
            <a:off x="5580764" y="3729987"/>
            <a:ext cx="0" cy="5167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7" idx="3"/>
          </p:cNvCxnSpPr>
          <p:nvPr/>
        </p:nvCxnSpPr>
        <p:spPr>
          <a:xfrm>
            <a:off x="5972983" y="4464618"/>
            <a:ext cx="562440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41"/>
          <p:cNvSpPr/>
          <p:nvPr/>
        </p:nvSpPr>
        <p:spPr>
          <a:xfrm>
            <a:off x="6535423" y="5232120"/>
            <a:ext cx="784438" cy="43582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en-US" b="1" baseline="-250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T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535423" y="4244427"/>
            <a:ext cx="784438" cy="4358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r>
              <a:rPr lang="en-US" b="1" baseline="-25000" dirty="0" err="1">
                <a:solidFill>
                  <a:schemeClr val="tx1"/>
                </a:solidFill>
                <a:latin typeface="Times New Roman"/>
                <a:cs typeface="Times New Roman"/>
              </a:rPr>
              <a:t>T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535423" y="3291884"/>
            <a:ext cx="784438" cy="4358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y</a:t>
            </a:r>
            <a:r>
              <a:rPr lang="en-US" b="1" baseline="-250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T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45" name="Straight Arrow Connector 44"/>
          <p:cNvCxnSpPr>
            <a:stCxn id="42" idx="0"/>
            <a:endCxn id="43" idx="2"/>
          </p:cNvCxnSpPr>
          <p:nvPr/>
        </p:nvCxnSpPr>
        <p:spPr>
          <a:xfrm flipV="1">
            <a:off x="6927642" y="4680251"/>
            <a:ext cx="0" cy="55186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3" idx="0"/>
            <a:endCxn id="44" idx="2"/>
          </p:cNvCxnSpPr>
          <p:nvPr/>
        </p:nvCxnSpPr>
        <p:spPr>
          <a:xfrm flipV="1">
            <a:off x="6927642" y="3727708"/>
            <a:ext cx="0" cy="5167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43863" y="3294163"/>
            <a:ext cx="947312" cy="43582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…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843863" y="4256579"/>
            <a:ext cx="947312" cy="43582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…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843863" y="5232120"/>
            <a:ext cx="947312" cy="43582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92001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 animBg="1"/>
      <p:bldP spid="38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Long Short-Term Memory (LSTM)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10760"/>
            <a:ext cx="8229600" cy="132897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Motivation:</a:t>
            </a:r>
          </a:p>
          <a:p>
            <a:r>
              <a:rPr lang="en-US" dirty="0" smtClean="0"/>
              <a:t>Vanishing gradient problem for Standard RNNs</a:t>
            </a:r>
          </a:p>
          <a:p>
            <a:r>
              <a:rPr lang="en-US" dirty="0" smtClean="0"/>
              <a:t>Figure shows sensitivity (darker = more sensitive) to the input at time t=1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77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525" y="2958211"/>
            <a:ext cx="6097430" cy="3270807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0" y="6515289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Figure from (Graves, 2012)</a:t>
            </a:r>
          </a:p>
        </p:txBody>
      </p:sp>
    </p:spTree>
    <p:extLst>
      <p:ext uri="{BB962C8B-B14F-4D97-AF65-F5344CB8AC3E}">
        <p14:creationId xmlns:p14="http://schemas.microsoft.com/office/powerpoint/2010/main" val="587192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Long Short-Term Memory (LSTM)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10760"/>
            <a:ext cx="8229600" cy="174745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Motivation:</a:t>
            </a:r>
          </a:p>
          <a:p>
            <a:r>
              <a:rPr lang="en-US" dirty="0" smtClean="0"/>
              <a:t>LSTM units have a rich internal structure</a:t>
            </a:r>
          </a:p>
          <a:p>
            <a:r>
              <a:rPr lang="en-US" dirty="0" smtClean="0"/>
              <a:t>The various “gates” determine the propagation of information and can choose to “remember” or “forget” information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78</a:t>
            </a:fld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0" y="6515289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Figure from (Graves, 2012)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525" y="2958211"/>
            <a:ext cx="6198381" cy="327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41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Long Short-Term Memory (LSTM)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79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757187" y="4486253"/>
            <a:ext cx="784438" cy="43582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1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658002" y="3291884"/>
            <a:ext cx="975988" cy="642500"/>
          </a:xfrm>
          <a:prstGeom prst="roundRect">
            <a:avLst/>
          </a:prstGeom>
          <a:solidFill>
            <a:srgbClr val="F8863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757187" y="2546017"/>
            <a:ext cx="784438" cy="4358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y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1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10" name="Straight Arrow Connector 9"/>
          <p:cNvCxnSpPr>
            <a:stCxn id="7" idx="0"/>
            <a:endCxn id="8" idx="2"/>
          </p:cNvCxnSpPr>
          <p:nvPr/>
        </p:nvCxnSpPr>
        <p:spPr>
          <a:xfrm flipH="1" flipV="1">
            <a:off x="2145996" y="3934384"/>
            <a:ext cx="3410" cy="55186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8" idx="0"/>
            <a:endCxn id="9" idx="2"/>
          </p:cNvCxnSpPr>
          <p:nvPr/>
        </p:nvCxnSpPr>
        <p:spPr>
          <a:xfrm flipV="1">
            <a:off x="2145996" y="2981841"/>
            <a:ext cx="3410" cy="310043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3"/>
            <a:endCxn id="14" idx="1"/>
          </p:cNvCxnSpPr>
          <p:nvPr/>
        </p:nvCxnSpPr>
        <p:spPr>
          <a:xfrm>
            <a:off x="2633990" y="3613134"/>
            <a:ext cx="746475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3479650" y="4486253"/>
            <a:ext cx="784438" cy="43582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2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380465" y="3291884"/>
            <a:ext cx="975988" cy="642500"/>
          </a:xfrm>
          <a:prstGeom prst="roundRect">
            <a:avLst/>
          </a:prstGeom>
          <a:solidFill>
            <a:srgbClr val="F8863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479650" y="2546017"/>
            <a:ext cx="784438" cy="4358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y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2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16" name="Straight Arrow Connector 15"/>
          <p:cNvCxnSpPr>
            <a:stCxn id="13" idx="0"/>
            <a:endCxn id="14" idx="2"/>
          </p:cNvCxnSpPr>
          <p:nvPr/>
        </p:nvCxnSpPr>
        <p:spPr>
          <a:xfrm flipH="1" flipV="1">
            <a:off x="3868459" y="3934384"/>
            <a:ext cx="3410" cy="55186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4" idx="0"/>
            <a:endCxn id="15" idx="2"/>
          </p:cNvCxnSpPr>
          <p:nvPr/>
        </p:nvCxnSpPr>
        <p:spPr>
          <a:xfrm flipV="1">
            <a:off x="3868459" y="2981841"/>
            <a:ext cx="3410" cy="310043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4" idx="3"/>
            <a:endCxn id="20" idx="1"/>
          </p:cNvCxnSpPr>
          <p:nvPr/>
        </p:nvCxnSpPr>
        <p:spPr>
          <a:xfrm flipV="1">
            <a:off x="4356453" y="3610855"/>
            <a:ext cx="727278" cy="227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5182916" y="4483974"/>
            <a:ext cx="784438" cy="43582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3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083731" y="3289605"/>
            <a:ext cx="975988" cy="642500"/>
          </a:xfrm>
          <a:prstGeom prst="roundRect">
            <a:avLst/>
          </a:prstGeom>
          <a:solidFill>
            <a:srgbClr val="F8863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182916" y="2543738"/>
            <a:ext cx="784438" cy="4358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y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3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22" name="Straight Arrow Connector 21"/>
          <p:cNvCxnSpPr>
            <a:stCxn id="19" idx="0"/>
            <a:endCxn id="20" idx="2"/>
          </p:cNvCxnSpPr>
          <p:nvPr/>
        </p:nvCxnSpPr>
        <p:spPr>
          <a:xfrm flipH="1" flipV="1">
            <a:off x="5571725" y="3932105"/>
            <a:ext cx="3410" cy="55186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0" idx="0"/>
            <a:endCxn id="21" idx="2"/>
          </p:cNvCxnSpPr>
          <p:nvPr/>
        </p:nvCxnSpPr>
        <p:spPr>
          <a:xfrm flipV="1">
            <a:off x="5571725" y="2979562"/>
            <a:ext cx="3410" cy="310043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0" idx="3"/>
            <a:endCxn id="26" idx="1"/>
          </p:cNvCxnSpPr>
          <p:nvPr/>
        </p:nvCxnSpPr>
        <p:spPr>
          <a:xfrm>
            <a:off x="6059719" y="3610855"/>
            <a:ext cx="760913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6919817" y="4483974"/>
            <a:ext cx="784438" cy="43582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4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820632" y="3289605"/>
            <a:ext cx="975988" cy="642500"/>
          </a:xfrm>
          <a:prstGeom prst="roundRect">
            <a:avLst/>
          </a:prstGeom>
          <a:solidFill>
            <a:srgbClr val="F8863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919817" y="2543738"/>
            <a:ext cx="784438" cy="4358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y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4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28" name="Straight Arrow Connector 27"/>
          <p:cNvCxnSpPr>
            <a:stCxn id="25" idx="0"/>
            <a:endCxn id="26" idx="2"/>
          </p:cNvCxnSpPr>
          <p:nvPr/>
        </p:nvCxnSpPr>
        <p:spPr>
          <a:xfrm flipH="1" flipV="1">
            <a:off x="7308626" y="3932105"/>
            <a:ext cx="3410" cy="55186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6" idx="0"/>
            <a:endCxn id="27" idx="2"/>
          </p:cNvCxnSpPr>
          <p:nvPr/>
        </p:nvCxnSpPr>
        <p:spPr>
          <a:xfrm flipV="1">
            <a:off x="7308626" y="2979562"/>
            <a:ext cx="3410" cy="310043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6" name="Picture 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904" y="3120861"/>
            <a:ext cx="1406051" cy="1004322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957" y="3120861"/>
            <a:ext cx="1406051" cy="1004322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633" y="3120861"/>
            <a:ext cx="1406051" cy="1004322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725" y="3120861"/>
            <a:ext cx="1406051" cy="100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630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15" grpId="0" animBg="1"/>
      <p:bldP spid="20" grpId="0" animBg="1"/>
      <p:bldP spid="21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Background: Image Processing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10761"/>
            <a:ext cx="8229600" cy="100678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A </a:t>
            </a:r>
            <a:r>
              <a:rPr lang="en-US" b="1" dirty="0" smtClean="0"/>
              <a:t>convolution matrix </a:t>
            </a:r>
            <a:r>
              <a:rPr lang="en-US" dirty="0" smtClean="0"/>
              <a:t>is used in image processing for tasks such as edge detection, blurring, sharpening,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8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130964" y="3054160"/>
            <a:ext cx="1382145" cy="393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Convolution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30273" y="2217543"/>
            <a:ext cx="1382145" cy="393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Input</a:t>
            </a:r>
            <a:r>
              <a:rPr lang="en-US" dirty="0"/>
              <a:t> </a:t>
            </a:r>
            <a:r>
              <a:rPr lang="en-US" dirty="0" smtClean="0"/>
              <a:t>Image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79268" y="2662257"/>
            <a:ext cx="1906704" cy="393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Convolved Image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5427432"/>
              </p:ext>
            </p:extLst>
          </p:nvPr>
        </p:nvGraphicFramePr>
        <p:xfrm>
          <a:off x="457200" y="2743851"/>
          <a:ext cx="3036747" cy="3043236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3821"/>
                <a:gridCol w="433821"/>
                <a:gridCol w="433821"/>
                <a:gridCol w="433821"/>
                <a:gridCol w="433821"/>
                <a:gridCol w="433821"/>
                <a:gridCol w="433821"/>
              </a:tblGrid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837141"/>
              </p:ext>
            </p:extLst>
          </p:nvPr>
        </p:nvGraphicFramePr>
        <p:xfrm>
          <a:off x="6243654" y="3181850"/>
          <a:ext cx="2169105" cy="217374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3821"/>
                <a:gridCol w="433821"/>
                <a:gridCol w="433821"/>
                <a:gridCol w="433821"/>
                <a:gridCol w="433821"/>
              </a:tblGrid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983909"/>
              </p:ext>
            </p:extLst>
          </p:nvPr>
        </p:nvGraphicFramePr>
        <p:xfrm>
          <a:off x="4130964" y="3572552"/>
          <a:ext cx="1308468" cy="1304244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6156"/>
                <a:gridCol w="436156"/>
                <a:gridCol w="436156"/>
              </a:tblGrid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2700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2411E-7 6.5308E-7 L -0.3991 -0.11487 L -0.35065 -0.11487 L -0.29994 -0.11765 L -0.25912 -0.11765 L -0.21171 -0.11487 L -0.40136 -0.05605 L -0.3529 -0.05304 L -0.30549 -0.05605 L -0.24922 -0.05304 L -0.21397 -0.05165 L -0.40692 0.0132 L -0.35169 0.00718 L -0.30758 0.0088 L -0.25148 0.0088 L -0.21501 0.00718 L -0.39806 0.07642 L -0.35169 0.07202 L -0.30428 0.07781 L -0.25356 0.07202 L -0.20841 0.07341 L -0.3958 0.13524 L -0.35065 0.13826 L -0.30219 0.13663 L -0.25356 0.13826 L -0.21067 0.13663 L -0.19851 0.13663 " pathEditMode="relative" ptsTypes="AAAAA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89137" y="1933660"/>
            <a:ext cx="3665537" cy="24820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Long Short-Term Memory (LSTM)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80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82" y="4528069"/>
            <a:ext cx="5785108" cy="219340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360" y="1197016"/>
            <a:ext cx="5605794" cy="4004139"/>
          </a:xfrm>
          <a:prstGeom prst="rect">
            <a:avLst/>
          </a:prstGeom>
        </p:spPr>
      </p:pic>
      <p:sp>
        <p:nvSpPr>
          <p:cNvPr id="49" name="Content Placeholder 2"/>
          <p:cNvSpPr txBox="1">
            <a:spLocks/>
          </p:cNvSpPr>
          <p:nvPr/>
        </p:nvSpPr>
        <p:spPr>
          <a:xfrm>
            <a:off x="240736" y="1197016"/>
            <a:ext cx="3612412" cy="32186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Input gate: </a:t>
            </a:r>
            <a:r>
              <a:rPr lang="en-US" dirty="0"/>
              <a:t>masks out the standard RNN </a:t>
            </a:r>
            <a:r>
              <a:rPr lang="en-US" dirty="0" smtClean="0"/>
              <a:t>inputs</a:t>
            </a:r>
            <a:endParaRPr lang="en-US" b="1" dirty="0" smtClean="0"/>
          </a:p>
          <a:p>
            <a:r>
              <a:rPr lang="en-US" b="1" dirty="0" smtClean="0"/>
              <a:t>Forget gate</a:t>
            </a:r>
            <a:r>
              <a:rPr lang="en-US" dirty="0" smtClean="0"/>
              <a:t>: masks out the previous cell</a:t>
            </a:r>
          </a:p>
          <a:p>
            <a:r>
              <a:rPr lang="en-US" b="1" dirty="0" smtClean="0"/>
              <a:t>Cell: </a:t>
            </a:r>
            <a:r>
              <a:rPr lang="en-US" dirty="0" smtClean="0"/>
              <a:t>stores the input/forget mixture</a:t>
            </a:r>
          </a:p>
          <a:p>
            <a:r>
              <a:rPr lang="en-US" b="1" dirty="0" smtClean="0"/>
              <a:t>Output gate: </a:t>
            </a:r>
            <a:r>
              <a:rPr lang="en-US" dirty="0" smtClean="0"/>
              <a:t>masks out the values of the next hidden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0" y="6515289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Figure from (Graves et al., 2013)</a:t>
            </a:r>
          </a:p>
        </p:txBody>
      </p:sp>
    </p:spTree>
    <p:extLst>
      <p:ext uri="{BB962C8B-B14F-4D97-AF65-F5344CB8AC3E}">
        <p14:creationId xmlns:p14="http://schemas.microsoft.com/office/powerpoint/2010/main" val="3520460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Long Short-Term Memory (LSTM)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81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757187" y="4486253"/>
            <a:ext cx="784438" cy="43582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1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658002" y="3291884"/>
            <a:ext cx="975988" cy="642500"/>
          </a:xfrm>
          <a:prstGeom prst="roundRect">
            <a:avLst/>
          </a:prstGeom>
          <a:solidFill>
            <a:srgbClr val="F8863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757187" y="2546017"/>
            <a:ext cx="784438" cy="4358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y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1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10" name="Straight Arrow Connector 9"/>
          <p:cNvCxnSpPr>
            <a:stCxn id="7" idx="0"/>
            <a:endCxn id="8" idx="2"/>
          </p:cNvCxnSpPr>
          <p:nvPr/>
        </p:nvCxnSpPr>
        <p:spPr>
          <a:xfrm flipH="1" flipV="1">
            <a:off x="2145996" y="3934384"/>
            <a:ext cx="3410" cy="55186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8" idx="0"/>
            <a:endCxn id="9" idx="2"/>
          </p:cNvCxnSpPr>
          <p:nvPr/>
        </p:nvCxnSpPr>
        <p:spPr>
          <a:xfrm flipV="1">
            <a:off x="2145996" y="2981841"/>
            <a:ext cx="3410" cy="310043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3"/>
            <a:endCxn id="14" idx="1"/>
          </p:cNvCxnSpPr>
          <p:nvPr/>
        </p:nvCxnSpPr>
        <p:spPr>
          <a:xfrm>
            <a:off x="2633990" y="3613134"/>
            <a:ext cx="746475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3479650" y="4486253"/>
            <a:ext cx="784438" cy="43582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2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380465" y="3291884"/>
            <a:ext cx="975988" cy="642500"/>
          </a:xfrm>
          <a:prstGeom prst="roundRect">
            <a:avLst/>
          </a:prstGeom>
          <a:solidFill>
            <a:srgbClr val="F8863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479650" y="2546017"/>
            <a:ext cx="784438" cy="4358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y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2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16" name="Straight Arrow Connector 15"/>
          <p:cNvCxnSpPr>
            <a:stCxn id="13" idx="0"/>
            <a:endCxn id="14" idx="2"/>
          </p:cNvCxnSpPr>
          <p:nvPr/>
        </p:nvCxnSpPr>
        <p:spPr>
          <a:xfrm flipH="1" flipV="1">
            <a:off x="3868459" y="3934384"/>
            <a:ext cx="3410" cy="55186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4" idx="0"/>
            <a:endCxn id="15" idx="2"/>
          </p:cNvCxnSpPr>
          <p:nvPr/>
        </p:nvCxnSpPr>
        <p:spPr>
          <a:xfrm flipV="1">
            <a:off x="3868459" y="2981841"/>
            <a:ext cx="3410" cy="310043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4" idx="3"/>
            <a:endCxn id="20" idx="1"/>
          </p:cNvCxnSpPr>
          <p:nvPr/>
        </p:nvCxnSpPr>
        <p:spPr>
          <a:xfrm flipV="1">
            <a:off x="4356453" y="3610855"/>
            <a:ext cx="727278" cy="227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5182916" y="4483974"/>
            <a:ext cx="784438" cy="43582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3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083731" y="3289605"/>
            <a:ext cx="975988" cy="642500"/>
          </a:xfrm>
          <a:prstGeom prst="roundRect">
            <a:avLst/>
          </a:prstGeom>
          <a:solidFill>
            <a:srgbClr val="F8863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182916" y="2543738"/>
            <a:ext cx="784438" cy="4358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y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3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22" name="Straight Arrow Connector 21"/>
          <p:cNvCxnSpPr>
            <a:stCxn id="19" idx="0"/>
            <a:endCxn id="20" idx="2"/>
          </p:cNvCxnSpPr>
          <p:nvPr/>
        </p:nvCxnSpPr>
        <p:spPr>
          <a:xfrm flipH="1" flipV="1">
            <a:off x="5571725" y="3932105"/>
            <a:ext cx="3410" cy="55186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0" idx="0"/>
            <a:endCxn id="21" idx="2"/>
          </p:cNvCxnSpPr>
          <p:nvPr/>
        </p:nvCxnSpPr>
        <p:spPr>
          <a:xfrm flipV="1">
            <a:off x="5571725" y="2979562"/>
            <a:ext cx="3410" cy="310043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0" idx="3"/>
            <a:endCxn id="26" idx="1"/>
          </p:cNvCxnSpPr>
          <p:nvPr/>
        </p:nvCxnSpPr>
        <p:spPr>
          <a:xfrm>
            <a:off x="6059719" y="3610855"/>
            <a:ext cx="760913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6919817" y="4483974"/>
            <a:ext cx="784438" cy="43582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4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820632" y="3289605"/>
            <a:ext cx="975988" cy="642500"/>
          </a:xfrm>
          <a:prstGeom prst="roundRect">
            <a:avLst/>
          </a:prstGeom>
          <a:solidFill>
            <a:srgbClr val="F8863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919817" y="2543738"/>
            <a:ext cx="784438" cy="4358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y</a:t>
            </a:r>
            <a:r>
              <a:rPr lang="en-US" b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4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28" name="Straight Arrow Connector 27"/>
          <p:cNvCxnSpPr>
            <a:stCxn id="25" idx="0"/>
            <a:endCxn id="26" idx="2"/>
          </p:cNvCxnSpPr>
          <p:nvPr/>
        </p:nvCxnSpPr>
        <p:spPr>
          <a:xfrm flipH="1" flipV="1">
            <a:off x="7308626" y="3932105"/>
            <a:ext cx="3410" cy="55186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6" idx="0"/>
            <a:endCxn id="27" idx="2"/>
          </p:cNvCxnSpPr>
          <p:nvPr/>
        </p:nvCxnSpPr>
        <p:spPr>
          <a:xfrm flipV="1">
            <a:off x="7308626" y="2979562"/>
            <a:ext cx="3410" cy="310043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6" name="Picture 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904" y="3120861"/>
            <a:ext cx="1406051" cy="1004322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957" y="3120861"/>
            <a:ext cx="1406051" cy="1004322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633" y="3120861"/>
            <a:ext cx="1406051" cy="1004322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725" y="3120861"/>
            <a:ext cx="1406051" cy="100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552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15" grpId="0" animBg="1"/>
      <p:bldP spid="20" grpId="0" animBg="1"/>
      <p:bldP spid="21" grpId="0" animBg="1"/>
      <p:bldP spid="26" grpId="0" animBg="1"/>
      <p:bldP spid="27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Deep Bidirectional LSTM (DBLSTM)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82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735" y="1155686"/>
            <a:ext cx="4342653" cy="535960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0" y="6515289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Figure from (Graves et al., 2013)</a:t>
            </a: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5074388" y="1370178"/>
            <a:ext cx="3612412" cy="49861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Figure: input/output layers not shown</a:t>
            </a:r>
          </a:p>
          <a:p>
            <a:r>
              <a:rPr lang="en-US" b="1" dirty="0" smtClean="0"/>
              <a:t>Same general topology </a:t>
            </a:r>
            <a:r>
              <a:rPr lang="en-US" dirty="0" smtClean="0"/>
              <a:t>as a Deep Bidirectional RNN, but with </a:t>
            </a:r>
            <a:r>
              <a:rPr lang="en-US" b="1" dirty="0" smtClean="0"/>
              <a:t>LSTM units </a:t>
            </a:r>
            <a:r>
              <a:rPr lang="en-US" dirty="0" smtClean="0"/>
              <a:t>in the hidden layers</a:t>
            </a:r>
          </a:p>
          <a:p>
            <a:r>
              <a:rPr lang="en-US" dirty="0" smtClean="0"/>
              <a:t>No additional </a:t>
            </a:r>
            <a:r>
              <a:rPr lang="en-US" b="1" dirty="0" smtClean="0"/>
              <a:t>representational power </a:t>
            </a:r>
            <a:r>
              <a:rPr lang="en-US" dirty="0" smtClean="0"/>
              <a:t>over DBRNN, but </a:t>
            </a:r>
            <a:r>
              <a:rPr lang="en-US" b="1" dirty="0" smtClean="0"/>
              <a:t>easier to learn </a:t>
            </a:r>
            <a:r>
              <a:rPr lang="en-US" dirty="0" smtClean="0"/>
              <a:t>in practice</a:t>
            </a:r>
          </a:p>
        </p:txBody>
      </p:sp>
    </p:spTree>
    <p:extLst>
      <p:ext uri="{BB962C8B-B14F-4D97-AF65-F5344CB8AC3E}">
        <p14:creationId xmlns:p14="http://schemas.microsoft.com/office/powerpoint/2010/main" val="2693511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Deep Bidirectional LSTM (DBLSTM)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83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735" y="1155686"/>
            <a:ext cx="4342653" cy="535960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0" y="6515289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Figure from (Graves et al., 2013)</a:t>
            </a: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5074388" y="1370178"/>
            <a:ext cx="3612412" cy="4986172"/>
          </a:xfrm>
          <a:prstGeom prst="rect">
            <a:avLst/>
          </a:prstGeom>
          <a:solidFill>
            <a:srgbClr val="7EC3D4"/>
          </a:solidFill>
        </p:spPr>
        <p:txBody>
          <a:bodyPr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How important is this particular architecture?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 smtClean="0"/>
              <a:t>Jozefowicz</a:t>
            </a:r>
            <a:r>
              <a:rPr lang="en-US" dirty="0" smtClean="0"/>
              <a:t> et al. (2015) </a:t>
            </a:r>
            <a:r>
              <a:rPr lang="en-US" b="1" dirty="0" smtClean="0"/>
              <a:t>evaluated 10,000 different LSTM-like architectures </a:t>
            </a:r>
            <a:r>
              <a:rPr lang="en-US" dirty="0" smtClean="0"/>
              <a:t>and found several variants that worked just as well on several tasks.</a:t>
            </a:r>
          </a:p>
        </p:txBody>
      </p:sp>
    </p:spTree>
    <p:extLst>
      <p:ext uri="{BB962C8B-B14F-4D97-AF65-F5344CB8AC3E}">
        <p14:creationId xmlns:p14="http://schemas.microsoft.com/office/powerpoint/2010/main" val="2493840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CNNs</a:t>
            </a:r>
          </a:p>
          <a:p>
            <a:pPr lvl="1"/>
            <a:r>
              <a:rPr lang="en-US" dirty="0" smtClean="0"/>
              <a:t>Are used for all aspects of </a:t>
            </a:r>
            <a:r>
              <a:rPr lang="en-US" b="1" dirty="0" smtClean="0"/>
              <a:t>computer vision</a:t>
            </a:r>
            <a:r>
              <a:rPr lang="en-US" dirty="0" smtClean="0"/>
              <a:t>, and have won numerous pattern recognition competitions</a:t>
            </a:r>
          </a:p>
          <a:p>
            <a:pPr lvl="1"/>
            <a:r>
              <a:rPr lang="en-US" dirty="0"/>
              <a:t>Able learn </a:t>
            </a:r>
            <a:r>
              <a:rPr lang="en-US" b="1" dirty="0" smtClean="0"/>
              <a:t>interpretable features </a:t>
            </a:r>
            <a:r>
              <a:rPr lang="en-US" dirty="0" smtClean="0"/>
              <a:t>at different levels of abstraction</a:t>
            </a:r>
            <a:endParaRPr lang="en-US" dirty="0"/>
          </a:p>
          <a:p>
            <a:pPr lvl="1"/>
            <a:r>
              <a:rPr lang="en-US" dirty="0" smtClean="0"/>
              <a:t>Typically, consist of convolution layers, pooling layers, nonlinearities, and fully connected layers</a:t>
            </a:r>
          </a:p>
          <a:p>
            <a:r>
              <a:rPr lang="en-US" b="1" dirty="0" smtClean="0">
                <a:solidFill>
                  <a:schemeClr val="accent3"/>
                </a:solidFill>
              </a:rPr>
              <a:t>RNNs</a:t>
            </a:r>
          </a:p>
          <a:p>
            <a:pPr lvl="1"/>
            <a:r>
              <a:rPr lang="en-US" dirty="0"/>
              <a:t>Applicable to tasks such as </a:t>
            </a:r>
            <a:r>
              <a:rPr lang="en-US" b="1" dirty="0"/>
              <a:t>sequence labeling</a:t>
            </a:r>
            <a:r>
              <a:rPr lang="en-US" dirty="0"/>
              <a:t>, speech recognition, machine translation, etc.</a:t>
            </a:r>
          </a:p>
          <a:p>
            <a:pPr lvl="1"/>
            <a:r>
              <a:rPr lang="en-US" dirty="0" smtClean="0"/>
              <a:t>Able to </a:t>
            </a:r>
            <a:r>
              <a:rPr lang="en-US" b="1" dirty="0" smtClean="0"/>
              <a:t>learn context features </a:t>
            </a:r>
            <a:r>
              <a:rPr lang="en-US" dirty="0" smtClean="0"/>
              <a:t>for time series data</a:t>
            </a:r>
          </a:p>
          <a:p>
            <a:pPr lvl="1"/>
            <a:r>
              <a:rPr lang="en-US" dirty="0" smtClean="0"/>
              <a:t>Vanishing gradients are still a problem – but </a:t>
            </a:r>
            <a:r>
              <a:rPr lang="en-US" b="1" dirty="0" smtClean="0"/>
              <a:t>LSTM units </a:t>
            </a:r>
            <a:r>
              <a:rPr lang="en-US" dirty="0" smtClean="0"/>
              <a:t>can help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568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Tutorials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LSTMs</a:t>
            </a:r>
          </a:p>
          <a:p>
            <a:pPr lvl="1"/>
            <a:r>
              <a:rPr lang="en-US" dirty="0" smtClean="0"/>
              <a:t>Christopher </a:t>
            </a:r>
            <a:r>
              <a:rPr lang="en-US" dirty="0" err="1" smtClean="0"/>
              <a:t>Olah’s</a:t>
            </a:r>
            <a:r>
              <a:rPr lang="en-US" dirty="0" smtClean="0"/>
              <a:t> blog</a:t>
            </a:r>
            <a:endParaRPr lang="en-US" dirty="0">
              <a:hlinkClick r:id="rId2"/>
            </a:endParaRPr>
          </a:p>
          <a:p>
            <a:pPr lvl="1"/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://colah.github.io/posts/2015-08-Understanding-LSTMs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</a:p>
          <a:p>
            <a:r>
              <a:rPr lang="en-US" dirty="0" smtClean="0"/>
              <a:t>Convolutional Neural Networks</a:t>
            </a:r>
          </a:p>
          <a:p>
            <a:pPr lvl="1"/>
            <a:r>
              <a:rPr lang="en-US" dirty="0" smtClean="0"/>
              <a:t>Andrej </a:t>
            </a:r>
            <a:r>
              <a:rPr lang="en-US" dirty="0" err="1" smtClean="0"/>
              <a:t>Karpathy</a:t>
            </a:r>
            <a:r>
              <a:rPr lang="en-US" dirty="0" smtClean="0"/>
              <a:t>, CS231n Notes</a:t>
            </a:r>
          </a:p>
          <a:p>
            <a:pPr lvl="1"/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://cs231n.github.io/convolutional-networks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578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Background: Image Processing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10761"/>
            <a:ext cx="8229600" cy="100678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A </a:t>
            </a:r>
            <a:r>
              <a:rPr lang="en-US" b="1" dirty="0" smtClean="0"/>
              <a:t>convolution matrix </a:t>
            </a:r>
            <a:r>
              <a:rPr lang="en-US" dirty="0" smtClean="0"/>
              <a:t>is used in image processing for tasks such as edge detection, blurring, sharpening,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9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130964" y="3054160"/>
            <a:ext cx="1382145" cy="393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Convolution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30273" y="2217543"/>
            <a:ext cx="1382145" cy="393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Input</a:t>
            </a:r>
            <a:r>
              <a:rPr lang="en-US" dirty="0"/>
              <a:t> </a:t>
            </a:r>
            <a:r>
              <a:rPr lang="en-US" dirty="0" smtClean="0"/>
              <a:t>Image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79268" y="2662257"/>
            <a:ext cx="1906704" cy="393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Convolved Image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3367703"/>
              </p:ext>
            </p:extLst>
          </p:nvPr>
        </p:nvGraphicFramePr>
        <p:xfrm>
          <a:off x="457200" y="2743851"/>
          <a:ext cx="3036747" cy="3043236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3821"/>
                <a:gridCol w="433821"/>
                <a:gridCol w="433821"/>
                <a:gridCol w="433821"/>
                <a:gridCol w="433821"/>
                <a:gridCol w="433821"/>
                <a:gridCol w="433821"/>
              </a:tblGrid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208151"/>
              </p:ext>
            </p:extLst>
          </p:nvPr>
        </p:nvGraphicFramePr>
        <p:xfrm>
          <a:off x="6243654" y="3181850"/>
          <a:ext cx="2169105" cy="217374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3821"/>
                <a:gridCol w="433821"/>
                <a:gridCol w="433821"/>
                <a:gridCol w="433821"/>
                <a:gridCol w="433821"/>
              </a:tblGrid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164353"/>
              </p:ext>
            </p:extLst>
          </p:nvPr>
        </p:nvGraphicFramePr>
        <p:xfrm>
          <a:off x="4130964" y="3572552"/>
          <a:ext cx="1308468" cy="1304244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36156"/>
                <a:gridCol w="436156"/>
                <a:gridCol w="436156"/>
              </a:tblGrid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74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32D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D7D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2581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lg" len="lg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lg" len="lg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bit">
      <a:majorFont>
        <a:latin typeface="Candara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40698</TotalTime>
  <Words>4544</Words>
  <Application>Microsoft Macintosh PowerPoint</Application>
  <PresentationFormat>On-screen Show (4:3)</PresentationFormat>
  <Paragraphs>1944</Paragraphs>
  <Slides>85</Slides>
  <Notes>8</Notes>
  <HiddenSlides>2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85</vt:i4>
      </vt:variant>
    </vt:vector>
  </HeadingPairs>
  <TitlesOfParts>
    <vt:vector size="90" baseType="lpstr">
      <vt:lpstr>Office Theme</vt:lpstr>
      <vt:lpstr>Network</vt:lpstr>
      <vt:lpstr>Contemporary Portrait</vt:lpstr>
      <vt:lpstr>1_Office Theme</vt:lpstr>
      <vt:lpstr>2_Office Theme</vt:lpstr>
      <vt:lpstr>Deep Learning (Part II)</vt:lpstr>
      <vt:lpstr>Reminders</vt:lpstr>
      <vt:lpstr>Outline</vt:lpstr>
      <vt:lpstr>Convolutional Neural Nets</vt:lpstr>
      <vt:lpstr>Background: Image Processing</vt:lpstr>
      <vt:lpstr>Background: Image Processing</vt:lpstr>
      <vt:lpstr>Background: Image Processing</vt:lpstr>
      <vt:lpstr>Background: Image Processing</vt:lpstr>
      <vt:lpstr>Background: Image Processing</vt:lpstr>
      <vt:lpstr>Background: Image Processing</vt:lpstr>
      <vt:lpstr>Background: Image Processing</vt:lpstr>
      <vt:lpstr>Background: Image Processing</vt:lpstr>
      <vt:lpstr>Background: Image Processing</vt:lpstr>
      <vt:lpstr>Background: Image Processing</vt:lpstr>
      <vt:lpstr>Background: Image Processing</vt:lpstr>
      <vt:lpstr>Background: Image Processing</vt:lpstr>
      <vt:lpstr>Background: Image Processing</vt:lpstr>
      <vt:lpstr>Background: Image Processing</vt:lpstr>
      <vt:lpstr>Background: Image Processing</vt:lpstr>
      <vt:lpstr>Background: Image Processing</vt:lpstr>
      <vt:lpstr>Convolutional Neural Network (CNN)</vt:lpstr>
      <vt:lpstr>Model of vision in animals</vt:lpstr>
      <vt:lpstr>Huber &amp; Wiesel Video</vt:lpstr>
      <vt:lpstr>Vision with ANNs</vt:lpstr>
      <vt:lpstr>What’s a convolution?</vt:lpstr>
      <vt:lpstr>What’s a convolution?</vt:lpstr>
      <vt:lpstr>What’s a convolution?</vt:lpstr>
      <vt:lpstr>What’s a convolution?</vt:lpstr>
      <vt:lpstr>What’s a convolution?</vt:lpstr>
      <vt:lpstr>What’s a convolution?</vt:lpstr>
      <vt:lpstr>What’s a convolution?</vt:lpstr>
      <vt:lpstr>What’s a convolution?</vt:lpstr>
      <vt:lpstr>What’s a convolution?</vt:lpstr>
      <vt:lpstr>How do we convolve an image with an ANN?</vt:lpstr>
      <vt:lpstr>How do we do many convolutions of an image with an ANN?</vt:lpstr>
      <vt:lpstr>Convolutional Neural Network (CNN)</vt:lpstr>
      <vt:lpstr>Example: 6 convolutions of a digit</vt:lpstr>
      <vt:lpstr>CNNs typically alternate convolutions, non-linearity, and then downsampling</vt:lpstr>
      <vt:lpstr>Convolution of a Color Image</vt:lpstr>
      <vt:lpstr>Convolution of a Color Image</vt:lpstr>
      <vt:lpstr>Max-pooling</vt:lpstr>
      <vt:lpstr>Max-pooling</vt:lpstr>
      <vt:lpstr>Why do max-pooling?</vt:lpstr>
      <vt:lpstr>Another CNN visualization</vt:lpstr>
      <vt:lpstr>PowerPoint Presentation</vt:lpstr>
      <vt:lpstr>Why do max-pooling?</vt:lpstr>
      <vt:lpstr>PowerPoint Presentation</vt:lpstr>
      <vt:lpstr>PowerPoint Presentation</vt:lpstr>
      <vt:lpstr>Why do max-pooling?</vt:lpstr>
      <vt:lpstr>Alternating convolution and downsampling</vt:lpstr>
      <vt:lpstr>Example: Image Classification</vt:lpstr>
      <vt:lpstr>PowerPoint Presentation</vt:lpstr>
      <vt:lpstr>PowerPoint Presentation</vt:lpstr>
      <vt:lpstr>PowerPoint Presentation</vt:lpstr>
      <vt:lpstr>Example: Image Classification</vt:lpstr>
      <vt:lpstr>CNNs for Image Recognition</vt:lpstr>
      <vt:lpstr>Recurrent Neural Networks</vt:lpstr>
      <vt:lpstr>Dataset for Supervised  Part-of-Speech (POS) Tagging</vt:lpstr>
      <vt:lpstr>Dataset for Supervised  Handwriting Recognition</vt:lpstr>
      <vt:lpstr>Dataset for Supervised  Phoneme (Speech) Recognition</vt:lpstr>
      <vt:lpstr>Time Series Data</vt:lpstr>
      <vt:lpstr>Time Series Data</vt:lpstr>
      <vt:lpstr>Time Series Data</vt:lpstr>
      <vt:lpstr>Recurrent Neural Networks (RNNs)</vt:lpstr>
      <vt:lpstr>Recurrent Neural Networks (RNNs)</vt:lpstr>
      <vt:lpstr>Recurrent Neural Networks (RNNs)</vt:lpstr>
      <vt:lpstr>Recurrent Neural Networks (RNNs)</vt:lpstr>
      <vt:lpstr>Recurrent Neural Networks (RNNs)</vt:lpstr>
      <vt:lpstr>Background: Backprop through time</vt:lpstr>
      <vt:lpstr>Bidirectional RNN</vt:lpstr>
      <vt:lpstr>Bidirectional RNN</vt:lpstr>
      <vt:lpstr>Bidirectional RNN</vt:lpstr>
      <vt:lpstr>Bidirectional RNN</vt:lpstr>
      <vt:lpstr>Deep RNNs</vt:lpstr>
      <vt:lpstr>Deep Bidirectional RNNs</vt:lpstr>
      <vt:lpstr>Long Short-Term Memory (LSTM)</vt:lpstr>
      <vt:lpstr>Long Short-Term Memory (LSTM)</vt:lpstr>
      <vt:lpstr>Long Short-Term Memory (LSTM)</vt:lpstr>
      <vt:lpstr>Long Short-Term Memory (LSTM)</vt:lpstr>
      <vt:lpstr>Long Short-Term Memory (LSTM)</vt:lpstr>
      <vt:lpstr>Long Short-Term Memory (LSTM)</vt:lpstr>
      <vt:lpstr>Deep Bidirectional LSTM (DBLSTM)</vt:lpstr>
      <vt:lpstr>Deep Bidirectional LSTM (DBLSTM)</vt:lpstr>
      <vt:lpstr>Summary</vt:lpstr>
      <vt:lpstr>Tutorials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Gormley</dc:creator>
  <cp:lastModifiedBy>Matt Gormley</cp:lastModifiedBy>
  <cp:revision>2600</cp:revision>
  <dcterms:created xsi:type="dcterms:W3CDTF">2014-04-15T19:33:39Z</dcterms:created>
  <dcterms:modified xsi:type="dcterms:W3CDTF">2016-11-09T14:31:28Z</dcterms:modified>
</cp:coreProperties>
</file>