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3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4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26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embeddings/oleObject17.bin" ContentType="application/vnd.openxmlformats-officedocument.oleObject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3" r:id="rId3"/>
    <p:sldMasterId id="2147483738" r:id="rId4"/>
    <p:sldMasterId id="2147483750" r:id="rId5"/>
  </p:sldMasterIdLst>
  <p:notesMasterIdLst>
    <p:notesMasterId r:id="rId84"/>
  </p:notesMasterIdLst>
  <p:handoutMasterIdLst>
    <p:handoutMasterId r:id="rId85"/>
  </p:handoutMasterIdLst>
  <p:sldIdLst>
    <p:sldId id="416" r:id="rId6"/>
    <p:sldId id="980" r:id="rId7"/>
    <p:sldId id="1254" r:id="rId8"/>
    <p:sldId id="1158" r:id="rId9"/>
    <p:sldId id="1130" r:id="rId10"/>
    <p:sldId id="1117" r:id="rId11"/>
    <p:sldId id="1131" r:id="rId12"/>
    <p:sldId id="1115" r:id="rId13"/>
    <p:sldId id="1161" r:id="rId14"/>
    <p:sldId id="1199" r:id="rId15"/>
    <p:sldId id="1200" r:id="rId16"/>
    <p:sldId id="1201" r:id="rId17"/>
    <p:sldId id="1166" r:id="rId18"/>
    <p:sldId id="1167" r:id="rId19"/>
    <p:sldId id="1168" r:id="rId20"/>
    <p:sldId id="1169" r:id="rId21"/>
    <p:sldId id="1170" r:id="rId22"/>
    <p:sldId id="1171" r:id="rId23"/>
    <p:sldId id="1174" r:id="rId24"/>
    <p:sldId id="1178" r:id="rId25"/>
    <p:sldId id="1189" r:id="rId26"/>
    <p:sldId id="1190" r:id="rId27"/>
    <p:sldId id="1188" r:id="rId28"/>
    <p:sldId id="1244" r:id="rId29"/>
    <p:sldId id="1245" r:id="rId30"/>
    <p:sldId id="1246" r:id="rId31"/>
    <p:sldId id="1247" r:id="rId32"/>
    <p:sldId id="1248" r:id="rId33"/>
    <p:sldId id="1243" r:id="rId34"/>
    <p:sldId id="1197" r:id="rId35"/>
    <p:sldId id="1198" r:id="rId36"/>
    <p:sldId id="1192" r:id="rId37"/>
    <p:sldId id="1193" r:id="rId38"/>
    <p:sldId id="1194" r:id="rId39"/>
    <p:sldId id="1195" r:id="rId40"/>
    <p:sldId id="1196" r:id="rId41"/>
    <p:sldId id="1255" r:id="rId42"/>
    <p:sldId id="1256" r:id="rId43"/>
    <p:sldId id="1257" r:id="rId44"/>
    <p:sldId id="1180" r:id="rId45"/>
    <p:sldId id="1181" r:id="rId46"/>
    <p:sldId id="1182" r:id="rId47"/>
    <p:sldId id="1183" r:id="rId48"/>
    <p:sldId id="1185" r:id="rId49"/>
    <p:sldId id="1186" r:id="rId50"/>
    <p:sldId id="1187" r:id="rId51"/>
    <p:sldId id="1258" r:id="rId52"/>
    <p:sldId id="1265" r:id="rId53"/>
    <p:sldId id="1276" r:id="rId54"/>
    <p:sldId id="1277" r:id="rId55"/>
    <p:sldId id="1267" r:id="rId56"/>
    <p:sldId id="1260" r:id="rId57"/>
    <p:sldId id="1261" r:id="rId58"/>
    <p:sldId id="1262" r:id="rId59"/>
    <p:sldId id="1263" r:id="rId60"/>
    <p:sldId id="1259" r:id="rId61"/>
    <p:sldId id="1266" r:id="rId62"/>
    <p:sldId id="1278" r:id="rId63"/>
    <p:sldId id="1264" r:id="rId64"/>
    <p:sldId id="1274" r:id="rId65"/>
    <p:sldId id="1272" r:id="rId66"/>
    <p:sldId id="1251" r:id="rId67"/>
    <p:sldId id="1249" r:id="rId68"/>
    <p:sldId id="1252" r:id="rId69"/>
    <p:sldId id="1270" r:id="rId70"/>
    <p:sldId id="1271" r:id="rId71"/>
    <p:sldId id="1285" r:id="rId72"/>
    <p:sldId id="1268" r:id="rId73"/>
    <p:sldId id="1284" r:id="rId74"/>
    <p:sldId id="1163" r:id="rId75"/>
    <p:sldId id="1164" r:id="rId76"/>
    <p:sldId id="1275" r:id="rId77"/>
    <p:sldId id="1165" r:id="rId78"/>
    <p:sldId id="1281" r:id="rId79"/>
    <p:sldId id="1282" r:id="rId80"/>
    <p:sldId id="1283" r:id="rId81"/>
    <p:sldId id="1250" r:id="rId82"/>
    <p:sldId id="1025" r:id="rId8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AE77"/>
    <a:srgbClr val="C55D64"/>
    <a:srgbClr val="FF3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1" autoAdjust="0"/>
    <p:restoredTop sz="90424" autoAdjust="0"/>
  </p:normalViewPr>
  <p:slideViewPr>
    <p:cSldViewPr snapToGrid="0" snapToObjects="1">
      <p:cViewPr varScale="1">
        <p:scale>
          <a:sx n="85" d="100"/>
          <a:sy n="85" d="100"/>
        </p:scale>
        <p:origin x="-167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90" Type="http://schemas.openxmlformats.org/officeDocument/2006/relationships/tableStyles" Target="tableStyles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notesMaster" Target="notesMasters/notesMaster1.xml"/><Relationship Id="rId85" Type="http://schemas.openxmlformats.org/officeDocument/2006/relationships/handoutMaster" Target="handoutMasters/handoutMaster1.xml"/><Relationship Id="rId86" Type="http://schemas.openxmlformats.org/officeDocument/2006/relationships/printerSettings" Target="printerSettings/printerSettings1.bin"/><Relationship Id="rId87" Type="http://schemas.openxmlformats.org/officeDocument/2006/relationships/presProps" Target="presProps.xml"/><Relationship Id="rId88" Type="http://schemas.openxmlformats.org/officeDocument/2006/relationships/viewProps" Target="viewProps.xml"/><Relationship Id="rId8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8.wmf"/><Relationship Id="rId5" Type="http://schemas.openxmlformats.org/officeDocument/2006/relationships/image" Target="../media/image19.wmf"/><Relationship Id="rId1" Type="http://schemas.openxmlformats.org/officeDocument/2006/relationships/image" Target="../media/image15.wmf"/><Relationship Id="rId2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Relationship Id="rId2" Type="http://schemas.openxmlformats.org/officeDocument/2006/relationships/image" Target="../media/image39.wmf"/><Relationship Id="rId3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Relationship Id="rId2" Type="http://schemas.openxmlformats.org/officeDocument/2006/relationships/image" Target="../media/image39.wmf"/><Relationship Id="rId3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Relationship Id="rId2" Type="http://schemas.openxmlformats.org/officeDocument/2006/relationships/image" Target="../media/image39.wmf"/><Relationship Id="rId3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5FE80-612E-D248-B584-DA8E060B9D6E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B8669-6234-4F44-A6CB-41A2A29AB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416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6FA95-F25F-6A4E-9805-3808DEC8B84A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A8895-A308-DC44-9938-C42D876EE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243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5A9F8A-66C5-47CD-8833-BC8D68FBD615}" type="slidenum">
              <a:rPr lang="en-US"/>
              <a:pPr/>
              <a:t>10</a:t>
            </a:fld>
            <a:endParaRPr lang="en-US"/>
          </a:p>
        </p:txBody>
      </p:sp>
      <p:sp>
        <p:nvSpPr>
          <p:cNvPr id="80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7D60-1F67-9049-9332-09B31DA4906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7D60-1F67-9049-9332-09B31DA4906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7D60-1F67-9049-9332-09B31DA4906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7D60-1F67-9049-9332-09B31DA4906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435C9A-69EC-467A-855F-18A03067D6EA}" type="slidenum">
              <a:rPr lang="en-US"/>
              <a:pPr/>
              <a:t>24</a:t>
            </a:fld>
            <a:endParaRPr lang="en-US"/>
          </a:p>
        </p:txBody>
      </p:sp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CEEC69-6992-441D-B26F-DADBD2986E52}" type="slidenum">
              <a:rPr lang="en-US"/>
              <a:pPr/>
              <a:t>25</a:t>
            </a:fld>
            <a:endParaRPr lang="en-US"/>
          </a:p>
        </p:txBody>
      </p:sp>
      <p:sp>
        <p:nvSpPr>
          <p:cNvPr id="78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/>
        </p:spPr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431623-F0E8-4B43-9393-CF286AD55EF7}" type="slidenum">
              <a:rPr lang="en-US"/>
              <a:pPr/>
              <a:t>26</a:t>
            </a:fld>
            <a:endParaRPr lang="en-US"/>
          </a:p>
        </p:txBody>
      </p:sp>
      <p:sp>
        <p:nvSpPr>
          <p:cNvPr id="78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/>
        </p:spPr>
      </p:sp>
      <p:sp>
        <p:nvSpPr>
          <p:cNvPr id="78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81615B-00F3-4DDF-A3FD-27A961486B97}" type="slidenum">
              <a:rPr lang="en-US"/>
              <a:pPr/>
              <a:t>27</a:t>
            </a:fld>
            <a:endParaRPr lang="en-US"/>
          </a:p>
        </p:txBody>
      </p:sp>
      <p:sp>
        <p:nvSpPr>
          <p:cNvPr id="78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/>
        </p:spPr>
      </p:sp>
      <p:sp>
        <p:nvSpPr>
          <p:cNvPr id="78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451413-16BC-4EEB-8F92-8843B4DBDB83}" type="slidenum">
              <a:rPr lang="en-US"/>
              <a:pPr/>
              <a:t>28</a:t>
            </a:fld>
            <a:endParaRPr lang="en-US"/>
          </a:p>
        </p:txBody>
      </p:sp>
      <p:sp>
        <p:nvSpPr>
          <p:cNvPr id="78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/>
        </p:spPr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629949-F509-46CE-9E65-25CD6721D799}" type="slidenum">
              <a:rPr lang="en-US"/>
              <a:pPr/>
              <a:t>29</a:t>
            </a:fld>
            <a:endParaRPr lang="en-US"/>
          </a:p>
        </p:txBody>
      </p:sp>
      <p:sp>
        <p:nvSpPr>
          <p:cNvPr id="81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8B5407-42DC-4764-A5C8-39027198840B}" type="slidenum">
              <a:rPr lang="en-US"/>
              <a:pPr/>
              <a:t>11</a:t>
            </a:fld>
            <a:endParaRPr lang="en-US"/>
          </a:p>
        </p:txBody>
      </p:sp>
      <p:sp>
        <p:nvSpPr>
          <p:cNvPr id="80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TODO: Include the math on the right. </a:t>
            </a:r>
          </a:p>
          <a:p>
            <a:r>
              <a:rPr lang="en-US" baseline="0" dirty="0" smtClean="0"/>
              <a:t>TODO: Show the parameters.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7D60-1F67-9049-9332-09B31DA4906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This is regular perceptron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7D60-1F67-9049-9332-09B31DA4906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What if we connect all the X to all the Z?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7D60-1F67-9049-9332-09B31DA4906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What if we connect all the X to all the Z?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7D60-1F67-9049-9332-09B31DA4906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What if we connect all the X to all the Z?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7D60-1F67-9049-9332-09B31DA49069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What if we connect all the X to all the Z?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7D60-1F67-9049-9332-09B31DA49069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saw with XOR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7D60-1F67-9049-9332-09B31DA49069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called feed forward?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7D60-1F67-9049-9332-09B31DA49069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7D60-1F67-9049-9332-09B31DA49069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211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TODO: Make pixels </a:t>
            </a:r>
            <a:r>
              <a:rPr lang="en-US" dirty="0" err="1" smtClean="0"/>
              <a:t>greyscle</a:t>
            </a:r>
            <a:endParaRPr lang="en-US" dirty="0" smtClean="0"/>
          </a:p>
          <a:p>
            <a:r>
              <a:rPr lang="en-US" dirty="0" smtClean="0"/>
              <a:t>TODO:</a:t>
            </a:r>
            <a:r>
              <a:rPr lang="en-US" baseline="0" dirty="0" smtClean="0"/>
              <a:t> Increase size of 1</a:t>
            </a:r>
            <a:r>
              <a:rPr lang="en-US" baseline="30000" dirty="0" smtClean="0"/>
              <a:t>st</a:t>
            </a:r>
            <a:r>
              <a:rPr lang="en-US" baseline="0" dirty="0" smtClean="0"/>
              <a:t> hidden layer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7D60-1F67-9049-9332-09B31DA49069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4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3CF2FE-0122-4A1F-A384-F203D3DC8214}" type="slidenum">
              <a:rPr lang="en-US"/>
              <a:pPr/>
              <a:t>12</a:t>
            </a:fld>
            <a:endParaRPr lang="en-US"/>
          </a:p>
        </p:txBody>
      </p:sp>
      <p:sp>
        <p:nvSpPr>
          <p:cNvPr id="81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TODO: Make pixels </a:t>
            </a:r>
            <a:r>
              <a:rPr lang="en-US" dirty="0" err="1" smtClean="0"/>
              <a:t>greyscle</a:t>
            </a:r>
            <a:endParaRPr lang="en-US" dirty="0" smtClean="0"/>
          </a:p>
          <a:p>
            <a:r>
              <a:rPr lang="en-US" dirty="0" smtClean="0"/>
              <a:t>TODO:</a:t>
            </a:r>
            <a:r>
              <a:rPr lang="en-US" baseline="0" dirty="0" smtClean="0"/>
              <a:t> Increase size of 1</a:t>
            </a:r>
            <a:r>
              <a:rPr lang="en-US" baseline="30000" dirty="0" smtClean="0"/>
              <a:t>st</a:t>
            </a:r>
            <a:r>
              <a:rPr lang="en-US" baseline="0" dirty="0" smtClean="0"/>
              <a:t> hidden layer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7D60-1F67-9049-9332-09B31DA49069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45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called feed forward?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7D60-1F67-9049-9332-09B31DA49069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called feed forward?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7D60-1F67-9049-9332-09B31DA49069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7D60-1F67-9049-9332-09B31DA49069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343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7D60-1F67-9049-9332-09B31DA49069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343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7D60-1F67-9049-9332-09B31DA49069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34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TODO: Cut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7D60-1F67-9049-9332-09B31DA4906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10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7D60-1F67-9049-9332-09B31DA4906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34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7D60-1F67-9049-9332-09B31DA4906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34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7D60-1F67-9049-9332-09B31DA4906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34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7D60-1F67-9049-9332-09B31DA4906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34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7D60-1F67-9049-9332-09B31DA4906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EE38-C8CA-0C44-947F-F569C925BA56}" type="datetime1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15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FC9C-2E47-5D47-95CF-45E1ACF1DBF5}" type="datetime1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3201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4419-EDFB-6F4E-A333-81B2AEE61551}" type="datetime1">
              <a:rPr lang="en-US" smtClean="0"/>
              <a:t>10/24/16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02148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4419-EDFB-6F4E-A333-81B2AEE61551}" type="datetime1">
              <a:rPr lang="en-US" smtClean="0"/>
              <a:t>10/24/16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1593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4419-EDFB-6F4E-A333-81B2AEE61551}" type="datetime1">
              <a:rPr lang="en-US" smtClean="0"/>
              <a:t>10/24/16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24889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4419-EDFB-6F4E-A333-81B2AEE61551}" type="datetime1">
              <a:rPr lang="en-US" smtClean="0"/>
              <a:t>10/24/16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54055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10/24/16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183600190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10/24/16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410948453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10/24/16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1669808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10/24/16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78051331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0746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882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B54D-F174-1149-BF06-CD7DD5AF9AA3}" type="datetime1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4260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82341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8974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10/24/16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114780251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3405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0008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 baseline="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with a 1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1" y="6445251"/>
            <a:ext cx="2133600" cy="365125"/>
          </a:xfrm>
        </p:spPr>
        <p:txBody>
          <a:bodyPr/>
          <a:lstStyle/>
          <a:p>
            <a:fld id="{4FC35801-B62B-1347-8D7D-E1D9FD950611}" type="datetimeFigureOut">
              <a:rPr lang="en-US" smtClean="0"/>
              <a:pPr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445251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1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27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8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2574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10/24/16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9326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73731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10/24/16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5886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10/24/16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70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28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28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881438"/>
            <a:ext cx="8229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48DE5349-D7F5-4C1F-A5F4-CC997E27CB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513004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10/24/16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2430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10/24/16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5388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10/24/16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3025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9051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3223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371600"/>
            <a:ext cx="421005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371600"/>
            <a:ext cx="4211638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01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28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881438"/>
            <a:ext cx="8229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9A6A1787-49D9-4C6E-B7C7-59753D4A4C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321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4419-EDFB-6F4E-A333-81B2AEE61551}" type="datetime1">
              <a:rPr lang="en-US" smtClean="0"/>
              <a:t>10/24/16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851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10/24/16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3104519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F761-062A-B94A-8542-9F565EB6F277}" type="datetime1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73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F882-12AF-7E45-A669-9397B47E14F8}" type="datetime1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705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993"/>
            <a:ext cx="40386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993"/>
            <a:ext cx="40386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FDFC-8405-6B4A-A08B-E3A56D1E6B31}" type="datetime1">
              <a:rPr lang="en-US" smtClean="0"/>
              <a:t>10/24/16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631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10/24/16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31045195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10/24/16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34145878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6016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5719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4419-EDFB-6F4E-A333-81B2AEE61551}" type="datetime1">
              <a:rPr lang="en-US" smtClean="0"/>
              <a:t>10/24/16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0214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4419-EDFB-6F4E-A333-81B2AEE61551}" type="datetime1">
              <a:rPr lang="en-US" smtClean="0"/>
              <a:t>10/24/16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159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4419-EDFB-6F4E-A333-81B2AEE61551}" type="datetime1">
              <a:rPr lang="en-US" smtClean="0"/>
              <a:t>10/24/16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248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523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4994"/>
            <a:ext cx="4040188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523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4994"/>
            <a:ext cx="4041775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A6AC-7802-B748-8BFC-963178D932F5}" type="datetime1">
              <a:rPr lang="en-US" smtClean="0"/>
              <a:t>10/24/16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261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4419-EDFB-6F4E-A333-81B2AEE61551}" type="datetime1">
              <a:rPr lang="en-US" smtClean="0"/>
              <a:t>10/24/16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5405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10/24/16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18360019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10/24/16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29384702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10/24/16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17923535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10/24/16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28988618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10/24/16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4109484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10/24/16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166980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10/24/16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7805133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0746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187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75DF-1D7E-3D46-9FBF-32626F7C8B76}" type="datetime1">
              <a:rPr lang="en-US" smtClean="0"/>
              <a:t>10/24/16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492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8825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10/24/16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6426105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8234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897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5515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5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25088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5088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© Eric Xing @ CMU, 2005-2015</a:t>
            </a:r>
            <a:endParaRPr lang="en-US" altLang="en-US" dirty="0"/>
          </a:p>
        </p:txBody>
      </p:sp>
      <p:sp>
        <p:nvSpPr>
          <p:cNvPr id="25088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4D584A2-0344-4A64-85F9-86CD4928F9D9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250889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890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891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892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893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894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895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896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897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898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899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00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01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02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03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04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05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06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07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08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09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10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11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12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13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14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15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16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17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18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19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0920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1" name="Group 41"/>
          <p:cNvGrpSpPr>
            <a:grpSpLocks/>
          </p:cNvGrpSpPr>
          <p:nvPr userDrawn="1"/>
        </p:nvGrpSpPr>
        <p:grpSpPr bwMode="auto">
          <a:xfrm>
            <a:off x="609600" y="152400"/>
            <a:ext cx="2438400" cy="420688"/>
            <a:chOff x="0" y="6"/>
            <a:chExt cx="1248" cy="265"/>
          </a:xfrm>
        </p:grpSpPr>
        <p:sp>
          <p:nvSpPr>
            <p:cNvPr id="42" name="Rectangle 42"/>
            <p:cNvSpPr>
              <a:spLocks noChangeArrowheads="1"/>
            </p:cNvSpPr>
            <p:nvPr userDrawn="1"/>
          </p:nvSpPr>
          <p:spPr bwMode="auto">
            <a:xfrm>
              <a:off x="0" y="6"/>
              <a:ext cx="124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A50021"/>
                  </a:solidFill>
                  <a:latin typeface="Helvetica Neue Bold Condensed" pitchFamily="-12" charset="0"/>
                  <a:ea typeface="ＭＳ Ｐゴシック" pitchFamily="34" charset="-128"/>
                </a:rPr>
                <a:t>School of Computer Science</a:t>
              </a:r>
            </a:p>
          </p:txBody>
        </p:sp>
        <p:pic>
          <p:nvPicPr>
            <p:cNvPr id="43" name="Picture 43" descr="wordmarkred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" y="168"/>
              <a:ext cx="639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4" name="Picture 4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90500" y="152400"/>
            <a:ext cx="430213" cy="449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2046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© Eric Xing @ CMU, 2005-2015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0F549-F879-4053-8685-4286A63136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68278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11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11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© Eric Xing @ CMU, 2005-2015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16BF4-0C06-46C4-8F64-4CF8DA863C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72178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© Eric Xing @ CMU, 2005-2015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FC620-C6B9-49BD-AA1C-2FA7D4C50E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0424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© Eric Xing @ CMU, 2005-2015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0ADC6-CE19-4300-8EBE-7AC2ADD77F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795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B7F1-0188-A940-BF5D-66E37647A655}" type="datetime1">
              <a:rPr lang="en-US" smtClean="0"/>
              <a:t>10/24/16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510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© Eric Xing @ CMU, 2005-2015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B5796-D054-4DD8-B5EF-73FA0ED30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544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52400"/>
            <a:ext cx="2114550" cy="5859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191250" cy="5859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© Eric Xing @ CMU, 2005-2015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96E2E-D738-4E1C-9FCE-771120A47E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81188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28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28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881438"/>
            <a:ext cx="8229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48DE5349-D7F5-4C1F-A5F4-CC997E27CB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65747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11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11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CD3B44FC-3DD7-4F46-9E87-ED25DEAC5B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1614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28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881438"/>
            <a:ext cx="8229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9A6A1787-49D9-4C6E-B7C7-59753D4A4C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2670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:\paint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123D27-44AE-1D4A-8491-6DE6BEA9989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102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B205A-3110-804D-BCA5-F8244F042B0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939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B32D5A-8082-774C-9D29-4812EBF5DF8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789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13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676400"/>
            <a:ext cx="4013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1AF86C-91F6-5344-B023-7256C9BAD80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613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ABEDB-4CFC-6847-9D03-9579480D8E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17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3F8A-3757-3D4C-A426-B0CD6A2F9C46}" type="datetime1">
              <a:rPr lang="en-US" smtClean="0"/>
              <a:t>10/24/16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374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5F3CFA-B6A8-2742-B240-918F23D61C2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393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749201-F89E-7B4D-A97E-1E7192B9306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407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9A741F-EAD6-4748-BD6A-614FB90B4AF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829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9901C-3A04-634F-B3E1-56190CCC44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764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40EE36-526D-6644-8989-4EB02D9E87D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837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53975"/>
            <a:ext cx="2057400" cy="6270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53975"/>
            <a:ext cx="6019800" cy="6270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C801EF-A2CD-0F4D-ABD3-8A65E309ED6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693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443C-72BE-CF4B-ACE7-DD445CD666F8}" type="datetime1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555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5456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61FB-6672-D449-BF26-4C1DC7D36F2F}" type="datetime1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207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4419-EDFB-6F4E-A333-81B2AEE61551}" type="datetime1">
              <a:rPr lang="en-US" smtClean="0"/>
              <a:t>10/24/16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60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F7F2-6097-5847-AD96-B9054D2B06FC}" type="datetime1">
              <a:rPr lang="en-US" smtClean="0"/>
              <a:t>10/24/16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7170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2918-CC78-8D41-ABA1-1E8F61DC43D1}" type="datetime1">
              <a:rPr lang="en-US" smtClean="0"/>
              <a:t>10/24/16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43375350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10/24/16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31688783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599B-CF4E-4745-A1C4-0A1EAD1AE797}" type="datetime1">
              <a:rPr lang="en-US" smtClean="0"/>
              <a:t>10/24/16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3855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3415-B2F7-814D-AB88-C1D4F5212AB3}" type="datetime1">
              <a:rPr lang="en-US" smtClean="0"/>
              <a:t>10/24/16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368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B1A2-967F-EF46-A281-A64C8735F71A}" type="datetime1">
              <a:rPr lang="en-US" smtClean="0"/>
              <a:t>10/24/16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9349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7EFC-DC2A-4140-AA88-6404FE9C25AF}" type="datetime1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188227464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37D0-81EC-E749-AA69-D8326DE4460C}" type="datetime1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8663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10/24/16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34145878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6016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571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63" Type="http://schemas.openxmlformats.org/officeDocument/2006/relationships/slideLayout" Target="../slideLayouts/slideLayout63.xml"/><Relationship Id="rId64" Type="http://schemas.openxmlformats.org/officeDocument/2006/relationships/slideLayout" Target="../slideLayouts/slideLayout64.xml"/><Relationship Id="rId65" Type="http://schemas.openxmlformats.org/officeDocument/2006/relationships/theme" Target="../theme/theme1.xml"/><Relationship Id="rId50" Type="http://schemas.openxmlformats.org/officeDocument/2006/relationships/slideLayout" Target="../slideLayouts/slideLayout50.xml"/><Relationship Id="rId51" Type="http://schemas.openxmlformats.org/officeDocument/2006/relationships/slideLayout" Target="../slideLayouts/slideLayout51.xml"/><Relationship Id="rId52" Type="http://schemas.openxmlformats.org/officeDocument/2006/relationships/slideLayout" Target="../slideLayouts/slideLayout52.xml"/><Relationship Id="rId53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54.xml"/><Relationship Id="rId55" Type="http://schemas.openxmlformats.org/officeDocument/2006/relationships/slideLayout" Target="../slideLayouts/slideLayout55.xml"/><Relationship Id="rId56" Type="http://schemas.openxmlformats.org/officeDocument/2006/relationships/slideLayout" Target="../slideLayouts/slideLayout56.xml"/><Relationship Id="rId57" Type="http://schemas.openxmlformats.org/officeDocument/2006/relationships/slideLayout" Target="../slideLayouts/slideLayout57.xml"/><Relationship Id="rId58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5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60" Type="http://schemas.openxmlformats.org/officeDocument/2006/relationships/slideLayout" Target="../slideLayouts/slideLayout60.xml"/><Relationship Id="rId61" Type="http://schemas.openxmlformats.org/officeDocument/2006/relationships/slideLayout" Target="../slideLayouts/slideLayout61.xml"/><Relationship Id="rId62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1.xml"/><Relationship Id="rId8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4.xml"/><Relationship Id="rId11" Type="http://schemas.openxmlformats.org/officeDocument/2006/relationships/theme" Target="../theme/theme2.xml"/><Relationship Id="rId1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6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5.xml"/><Relationship Id="rId12" Type="http://schemas.openxmlformats.org/officeDocument/2006/relationships/theme" Target="../theme/theme3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1.xml"/><Relationship Id="rId8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4.xml"/><Relationship Id="rId20" Type="http://schemas.openxmlformats.org/officeDocument/2006/relationships/slideLayout" Target="../slideLayouts/slideLayout105.xml"/><Relationship Id="rId21" Type="http://schemas.openxmlformats.org/officeDocument/2006/relationships/slideLayout" Target="../slideLayouts/slideLayout106.xml"/><Relationship Id="rId22" Type="http://schemas.openxmlformats.org/officeDocument/2006/relationships/slideLayout" Target="../slideLayouts/slideLayout107.xml"/><Relationship Id="rId23" Type="http://schemas.openxmlformats.org/officeDocument/2006/relationships/slideLayout" Target="../slideLayouts/slideLayout108.xml"/><Relationship Id="rId24" Type="http://schemas.openxmlformats.org/officeDocument/2006/relationships/slideLayout" Target="../slideLayouts/slideLayout109.xml"/><Relationship Id="rId25" Type="http://schemas.openxmlformats.org/officeDocument/2006/relationships/slideLayout" Target="../slideLayouts/slideLayout110.xml"/><Relationship Id="rId26" Type="http://schemas.openxmlformats.org/officeDocument/2006/relationships/slideLayout" Target="../slideLayouts/slideLayout111.xml"/><Relationship Id="rId27" Type="http://schemas.openxmlformats.org/officeDocument/2006/relationships/slideLayout" Target="../slideLayouts/slideLayout112.xml"/><Relationship Id="rId28" Type="http://schemas.openxmlformats.org/officeDocument/2006/relationships/slideLayout" Target="../slideLayouts/slideLayout113.xml"/><Relationship Id="rId29" Type="http://schemas.openxmlformats.org/officeDocument/2006/relationships/theme" Target="../theme/theme4.xml"/><Relationship Id="rId10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2.xml"/><Relationship Id="rId18" Type="http://schemas.openxmlformats.org/officeDocument/2006/relationships/slideLayout" Target="../slideLayouts/slideLayout103.xml"/><Relationship Id="rId19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9.xml"/><Relationship Id="rId5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2.xml"/><Relationship Id="rId8" Type="http://schemas.openxmlformats.org/officeDocument/2006/relationships/slideLayout" Target="../slideLayouts/slideLayout9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5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0.xml"/><Relationship Id="rId8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22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0760"/>
            <a:ext cx="8229600" cy="5044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554B1-5E36-6045-A73E-011127FE28AE}" type="datetime1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5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1" r:id="rId12"/>
    <p:sldLayoutId id="2147483672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  <p:sldLayoutId id="2147483730" r:id="rId38"/>
    <p:sldLayoutId id="2147483731" r:id="rId39"/>
    <p:sldLayoutId id="2147483732" r:id="rId40"/>
    <p:sldLayoutId id="2147483733" r:id="rId41"/>
    <p:sldLayoutId id="2147483734" r:id="rId42"/>
    <p:sldLayoutId id="2147483735" r:id="rId43"/>
    <p:sldLayoutId id="2147483763" r:id="rId44"/>
    <p:sldLayoutId id="2147483765" r:id="rId45"/>
    <p:sldLayoutId id="2147483766" r:id="rId46"/>
    <p:sldLayoutId id="2147483767" r:id="rId47"/>
    <p:sldLayoutId id="2147483768" r:id="rId48"/>
    <p:sldLayoutId id="2147483769" r:id="rId49"/>
    <p:sldLayoutId id="2147483770" r:id="rId50"/>
    <p:sldLayoutId id="2147483771" r:id="rId51"/>
    <p:sldLayoutId id="2147483772" r:id="rId52"/>
    <p:sldLayoutId id="2147483773" r:id="rId53"/>
    <p:sldLayoutId id="2147483774" r:id="rId54"/>
    <p:sldLayoutId id="2147483775" r:id="rId55"/>
    <p:sldLayoutId id="2147483776" r:id="rId56"/>
    <p:sldLayoutId id="2147483777" r:id="rId57"/>
    <p:sldLayoutId id="2147483778" r:id="rId58"/>
    <p:sldLayoutId id="2147483779" r:id="rId59"/>
    <p:sldLayoutId id="2147483780" r:id="rId60"/>
    <p:sldLayoutId id="2147483781" r:id="rId61"/>
    <p:sldLayoutId id="2147483782" r:id="rId62"/>
    <p:sldLayoutId id="2147483783" r:id="rId63"/>
    <p:sldLayoutId id="2147483806" r:id="rId6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24986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98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29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/>
            </a:lvl1pPr>
          </a:lstStyle>
          <a:p>
            <a:endParaRPr lang="en-US" altLang="en-US"/>
          </a:p>
        </p:txBody>
      </p:sp>
      <p:sp>
        <p:nvSpPr>
          <p:cNvPr id="2498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0">
                <a:ea typeface="宋体" pitchFamily="2" charset="-122"/>
              </a:defRPr>
            </a:lvl1pPr>
          </a:lstStyle>
          <a:p>
            <a:r>
              <a:rPr lang="en-US" altLang="zh-CN" smtClean="0"/>
              <a:t>© Eric Xing @ CMU, 2005-2015</a:t>
            </a:r>
            <a:endParaRPr lang="en-US" altLang="en-US" dirty="0"/>
          </a:p>
        </p:txBody>
      </p:sp>
      <p:sp>
        <p:nvSpPr>
          <p:cNvPr id="2498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29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fld id="{3C8A92B3-C588-4B17-81E3-2FFE229700D3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4986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6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6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6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6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7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7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7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7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7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7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7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7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7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7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8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8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8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8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8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8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8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8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8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8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9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9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9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9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9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9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9896" name="Rectangle 40"/>
          <p:cNvSpPr>
            <a:spLocks noChangeArrowheads="1"/>
          </p:cNvSpPr>
          <p:nvPr userDrawn="1"/>
        </p:nvSpPr>
        <p:spPr bwMode="auto">
          <a:xfrm>
            <a:off x="76200" y="1371600"/>
            <a:ext cx="8991600" cy="76200"/>
          </a:xfrm>
          <a:prstGeom prst="rect">
            <a:avLst/>
          </a:prstGeom>
          <a:gradFill rotWithShape="1">
            <a:gsLst>
              <a:gs pos="0">
                <a:srgbClr val="333399">
                  <a:alpha val="94000"/>
                </a:srgbClr>
              </a:gs>
              <a:gs pos="100000">
                <a:srgbClr val="333399">
                  <a:gamma/>
                  <a:shade val="25490"/>
                  <a:invGamma/>
                  <a:alpha val="3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3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200">
          <a:solidFill>
            <a:srgbClr val="333399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3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600">
          <a:solidFill>
            <a:srgbClr val="3366FF"/>
          </a:solidFill>
          <a:latin typeface="+mn-lt"/>
        </a:defRPr>
      </a:lvl2pPr>
      <a:lvl3pPr marL="987425" indent="-293688" algn="l" rtl="0" fontAlgn="base">
        <a:spcBef>
          <a:spcPct val="3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1400">
          <a:solidFill>
            <a:srgbClr val="669900"/>
          </a:solidFill>
          <a:latin typeface="+mn-lt"/>
        </a:defRPr>
      </a:lvl3pPr>
      <a:lvl4pPr marL="1281113" indent="-292100" algn="l" rtl="0" fontAlgn="base"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1200">
          <a:solidFill>
            <a:srgbClr val="333399"/>
          </a:solidFill>
          <a:latin typeface="+mn-lt"/>
        </a:defRPr>
      </a:lvl4pPr>
      <a:lvl5pPr marL="1598613" indent="-315913" algn="l" rtl="0" fontAlgn="base">
        <a:spcBef>
          <a:spcPct val="3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000">
          <a:solidFill>
            <a:srgbClr val="333399"/>
          </a:solidFill>
          <a:latin typeface="+mn-lt"/>
        </a:defRPr>
      </a:lvl5pPr>
      <a:lvl6pPr marL="2055813" indent="-315913" algn="l" rtl="0" fontAlgn="base">
        <a:spcBef>
          <a:spcPct val="3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000">
          <a:solidFill>
            <a:srgbClr val="333399"/>
          </a:solidFill>
          <a:latin typeface="+mn-lt"/>
        </a:defRPr>
      </a:lvl6pPr>
      <a:lvl7pPr marL="2513013" indent="-315913" algn="l" rtl="0" fontAlgn="base">
        <a:spcBef>
          <a:spcPct val="3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000">
          <a:solidFill>
            <a:srgbClr val="333399"/>
          </a:solidFill>
          <a:latin typeface="+mn-lt"/>
        </a:defRPr>
      </a:lvl7pPr>
      <a:lvl8pPr marL="2970213" indent="-315913" algn="l" rtl="0" fontAlgn="base">
        <a:spcBef>
          <a:spcPct val="3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000">
          <a:solidFill>
            <a:srgbClr val="333399"/>
          </a:solidFill>
          <a:latin typeface="+mn-lt"/>
        </a:defRPr>
      </a:lvl8pPr>
      <a:lvl9pPr marL="3427413" indent="-315913" algn="l" rtl="0" fontAlgn="base">
        <a:spcBef>
          <a:spcPct val="3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000">
          <a:solidFill>
            <a:srgbClr val="33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539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178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477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477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fld id="{2FDB50E5-E1D8-5A4D-8102-F1430BFB9E4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0" name="Picture 7" descr="A:\paint.GIF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139825"/>
            <a:ext cx="822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91000" y="6477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8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xmlns:p14="http://schemas.microsoft.com/office/powerpoint/2010/main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kumimoji="1"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kumimoji="1"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kumimoji="1"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kumimoji="1"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kumimoji="1"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3124200" cy="14176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3124200" y="0"/>
            <a:ext cx="6019800" cy="14176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24200" y="142836"/>
            <a:ext cx="5562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39493-8D72-7745-A3DC-04B5A9850C8F}" type="datetime1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56997-4F5F-5A42-B306-795126905A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6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2" r:id="rId19"/>
    <p:sldLayoutId id="2147483796" r:id="rId20"/>
    <p:sldLayoutId id="2147483797" r:id="rId21"/>
    <p:sldLayoutId id="2147483798" r:id="rId22"/>
    <p:sldLayoutId id="2147483799" r:id="rId23"/>
    <p:sldLayoutId id="2147483800" r:id="rId24"/>
    <p:sldLayoutId id="2147483802" r:id="rId25"/>
    <p:sldLayoutId id="2147483803" r:id="rId26"/>
    <p:sldLayoutId id="2147483804" r:id="rId27"/>
    <p:sldLayoutId id="2147483805" r:id="rId2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35801-B62B-1347-8D7D-E1D9FD950611}" type="datetimeFigureOut">
              <a:rPr lang="en-US" smtClean="0"/>
              <a:pPr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8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ctr" defTabSz="457177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45717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45717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45717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457177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45717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hyperlink" Target="http://www.soundonsound.com/sos/apr04/images/fig08xor.l.jpg" TargetMode="External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wmf"/><Relationship Id="rId12" Type="http://schemas.openxmlformats.org/officeDocument/2006/relationships/image" Target="../media/image20.png"/><Relationship Id="rId13" Type="http://schemas.openxmlformats.org/officeDocument/2006/relationships/oleObject" Target="../embeddings/oleObject7.bin"/><Relationship Id="rId14" Type="http://schemas.openxmlformats.org/officeDocument/2006/relationships/image" Target="../media/image19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6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5.w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16.wmf"/><Relationship Id="rId8" Type="http://schemas.openxmlformats.org/officeDocument/2006/relationships/oleObject" Target="../embeddings/oleObject5.bin"/><Relationship Id="rId9" Type="http://schemas.openxmlformats.org/officeDocument/2006/relationships/image" Target="../media/image17.wmf"/><Relationship Id="rId10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98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1" Type="http://schemas.openxmlformats.org/officeDocument/2006/relationships/slideLayout" Target="../slideLayouts/slideLayout100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1" Type="http://schemas.openxmlformats.org/officeDocument/2006/relationships/slideLayout" Target="../slideLayouts/slideLayout101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1" Type="http://schemas.openxmlformats.org/officeDocument/2006/relationships/slideLayout" Target="../slideLayouts/slideLayout10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1" Type="http://schemas.openxmlformats.org/officeDocument/2006/relationships/slideLayout" Target="../slideLayouts/slideLayout103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emf"/><Relationship Id="rId1" Type="http://schemas.openxmlformats.org/officeDocument/2006/relationships/slideLayout" Target="../slideLayouts/slideLayout105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5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105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105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emf"/><Relationship Id="rId1" Type="http://schemas.openxmlformats.org/officeDocument/2006/relationships/slideLayout" Target="../slideLayouts/slideLayout105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Relationship Id="rId2" Type="http://schemas.openxmlformats.org/officeDocument/2006/relationships/notesSlide" Target="../notesSlides/notesSlide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image" Target="../media/image37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Relationship Id="rId2" Type="http://schemas.openxmlformats.org/officeDocument/2006/relationships/notesSlide" Target="../notesSlides/notesSlide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Relationship Id="rId2" Type="http://schemas.openxmlformats.org/officeDocument/2006/relationships/notesSlide" Target="../notesSlides/notesSlide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Relationship Id="rId2" Type="http://schemas.openxmlformats.org/officeDocument/2006/relationships/notesSlide" Target="../notesSlides/notesSlide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Relationship Id="rId2" Type="http://schemas.openxmlformats.org/officeDocument/2006/relationships/notesSlide" Target="../notesSlides/notesSlide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Relationship Id="rId2" Type="http://schemas.openxmlformats.org/officeDocument/2006/relationships/notesSlide" Target="../notesSlides/notesSlide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38.w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39.w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40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38.w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39.wmf"/><Relationship Id="rId8" Type="http://schemas.openxmlformats.org/officeDocument/2006/relationships/oleObject" Target="../embeddings/oleObject13.bin"/><Relationship Id="rId9" Type="http://schemas.openxmlformats.org/officeDocument/2006/relationships/image" Target="../media/image40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38.w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39.w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40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Relationship Id="rId2" Type="http://schemas.openxmlformats.org/officeDocument/2006/relationships/notesSlide" Target="../notesSlides/notesSlide2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Relationship Id="rId2" Type="http://schemas.openxmlformats.org/officeDocument/2006/relationships/notesSlide" Target="../notesSlides/notesSlide2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1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1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image" Target="../media/image41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image" Target="../media/image4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image" Target="../media/image43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5.png"/><Relationship Id="rId5" Type="http://schemas.openxmlformats.org/officeDocument/2006/relationships/oleObject" Target="../embeddings/oleObject17.bin"/><Relationship Id="rId6" Type="http://schemas.openxmlformats.org/officeDocument/2006/relationships/image" Target="../media/image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5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3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3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6" Type="http://schemas.openxmlformats.org/officeDocument/2006/relationships/image" Target="../media/image6.emf"/><Relationship Id="rId7" Type="http://schemas.openxmlformats.org/officeDocument/2006/relationships/image" Target="../media/image7.png"/><Relationship Id="rId8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1" Type="http://schemas.openxmlformats.org/officeDocument/2006/relationships/slideLayout" Target="../slideLayouts/slideLayout101.xml"/><Relationship Id="rId2" Type="http://schemas.openxmlformats.org/officeDocument/2006/relationships/notesSlide" Target="../notesSlides/notesSlide3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1" Type="http://schemas.openxmlformats.org/officeDocument/2006/relationships/slideLayout" Target="../slideLayouts/slideLayout101.xml"/><Relationship Id="rId2" Type="http://schemas.openxmlformats.org/officeDocument/2006/relationships/notesSlide" Target="../notesSlides/notesSlide3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image" Target="../media/image55.emf"/><Relationship Id="rId3" Type="http://schemas.openxmlformats.org/officeDocument/2006/relationships/image" Target="../media/image56.e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image" Target="../media/image55.emf"/><Relationship Id="rId3" Type="http://schemas.openxmlformats.org/officeDocument/2006/relationships/image" Target="../media/image56.e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image" Target="../media/image55.emf"/><Relationship Id="rId3" Type="http://schemas.openxmlformats.org/officeDocument/2006/relationships/image" Target="../media/image56.e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image" Target="../media/image57.emf"/><Relationship Id="rId3" Type="http://schemas.openxmlformats.org/officeDocument/2006/relationships/image" Target="../media/image58.e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image" Target="../media/image57.emf"/><Relationship Id="rId3" Type="http://schemas.openxmlformats.org/officeDocument/2006/relationships/image" Target="../media/image5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6" Type="http://schemas.openxmlformats.org/officeDocument/2006/relationships/image" Target="../media/image6.emf"/><Relationship Id="rId7" Type="http://schemas.openxmlformats.org/officeDocument/2006/relationships/image" Target="../media/image7.png"/><Relationship Id="rId8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image" Target="../media/image59.e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image" Target="../media/image37.e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image" Target="../media/image42.em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image" Target="../media/image60.e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image" Target="../media/image55.emf"/><Relationship Id="rId3" Type="http://schemas.openxmlformats.org/officeDocument/2006/relationships/image" Target="../media/image56.em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image" Target="../media/image55.emf"/><Relationship Id="rId3" Type="http://schemas.openxmlformats.org/officeDocument/2006/relationships/image" Target="../media/image56.e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image" Target="../media/image60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1" Type="http://schemas.openxmlformats.org/officeDocument/2006/relationships/slideLayout" Target="../slideLayouts/slideLayout102.xml"/><Relationship Id="rId2" Type="http://schemas.openxmlformats.org/officeDocument/2006/relationships/notesSlide" Target="../notesSlides/notesSlide3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7589" y="2136803"/>
            <a:ext cx="7444275" cy="208925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</a:rPr>
              <a:t>Neural Networks</a:t>
            </a:r>
            <a:endParaRPr lang="en-US" sz="3600" b="1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</a:t>
            </a:fld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439922" y="4802334"/>
            <a:ext cx="3481897" cy="1081917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Matt Gormley</a:t>
            </a:r>
          </a:p>
          <a:p>
            <a:pPr algn="r"/>
            <a:r>
              <a:rPr lang="en-US" dirty="0">
                <a:solidFill>
                  <a:srgbClr val="000000"/>
                </a:solidFill>
              </a:rPr>
              <a:t>Lecture </a:t>
            </a:r>
            <a:r>
              <a:rPr lang="en-US" dirty="0" smtClean="0">
                <a:solidFill>
                  <a:srgbClr val="000000"/>
                </a:solidFill>
              </a:rPr>
              <a:t>15</a:t>
            </a:r>
            <a:endParaRPr lang="en-US" dirty="0">
              <a:solidFill>
                <a:srgbClr val="000000"/>
              </a:solidFill>
            </a:endParaRPr>
          </a:p>
          <a:p>
            <a:pPr algn="r"/>
            <a:r>
              <a:rPr lang="en-US" dirty="0" smtClean="0">
                <a:solidFill>
                  <a:srgbClr val="000000"/>
                </a:solidFill>
              </a:rPr>
              <a:t>October 19, 2016</a:t>
            </a:r>
          </a:p>
          <a:p>
            <a:pPr algn="r"/>
            <a:endParaRPr lang="en-US" dirty="0"/>
          </a:p>
        </p:txBody>
      </p: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609600" y="152400"/>
            <a:ext cx="2438400" cy="420688"/>
            <a:chOff x="0" y="6"/>
            <a:chExt cx="1248" cy="265"/>
          </a:xfrm>
        </p:grpSpPr>
        <p:sp>
          <p:nvSpPr>
            <p:cNvPr id="8" name="Rectangle 42"/>
            <p:cNvSpPr>
              <a:spLocks noChangeArrowheads="1"/>
            </p:cNvSpPr>
            <p:nvPr userDrawn="1"/>
          </p:nvSpPr>
          <p:spPr bwMode="auto">
            <a:xfrm>
              <a:off x="0" y="6"/>
              <a:ext cx="124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 dirty="0">
                  <a:solidFill>
                    <a:srgbClr val="A50021"/>
                  </a:solidFill>
                  <a:latin typeface="Helvetica Neue Bold Condensed" pitchFamily="-12" charset="0"/>
                  <a:ea typeface="ＭＳ Ｐゴシック" pitchFamily="34" charset="-128"/>
                </a:rPr>
                <a:t>School of Computer Science</a:t>
              </a:r>
            </a:p>
          </p:txBody>
        </p:sp>
        <p:pic>
          <p:nvPicPr>
            <p:cNvPr id="9" name="Picture 43" descr="wordmarkred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" y="168"/>
              <a:ext cx="639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152400"/>
            <a:ext cx="430213" cy="449263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>
          <a:xfrm>
            <a:off x="7940631" y="512249"/>
            <a:ext cx="42692" cy="58481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533645" y="2027652"/>
            <a:ext cx="8356875" cy="32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Subtitle 5"/>
          <p:cNvSpPr txBox="1">
            <a:spLocks/>
          </p:cNvSpPr>
          <p:nvPr/>
        </p:nvSpPr>
        <p:spPr>
          <a:xfrm>
            <a:off x="227109" y="4912047"/>
            <a:ext cx="3481897" cy="10819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00" b="1" dirty="0" smtClean="0"/>
              <a:t>Readings:</a:t>
            </a:r>
          </a:p>
          <a:p>
            <a:pPr algn="l"/>
            <a:r>
              <a:rPr lang="nl-NL" sz="1500" dirty="0" smtClean="0"/>
              <a:t>Bishop </a:t>
            </a:r>
            <a:r>
              <a:rPr lang="nl-NL" sz="1500" dirty="0" err="1" smtClean="0"/>
              <a:t>Ch</a:t>
            </a:r>
            <a:r>
              <a:rPr lang="nl-NL" sz="1500" dirty="0" smtClean="0"/>
              <a:t>. 5</a:t>
            </a:r>
          </a:p>
          <a:p>
            <a:pPr algn="l"/>
            <a:r>
              <a:rPr lang="en-US" sz="1500" dirty="0" smtClean="0"/>
              <a:t>Murphy Ch. 16.5, Ch. 28</a:t>
            </a:r>
          </a:p>
          <a:p>
            <a:pPr algn="l"/>
            <a:r>
              <a:rPr lang="en-US" sz="1500" dirty="0" smtClean="0"/>
              <a:t>Mitchell Ch. 4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65663" y="1291294"/>
            <a:ext cx="7340526" cy="704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/>
              <a:t>10-601B Introduction to Machine Learning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677507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Learning highly non-linear functions</a:t>
            </a:r>
          </a:p>
        </p:txBody>
      </p:sp>
      <p:sp>
        <p:nvSpPr>
          <p:cNvPr id="755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	f: X </a:t>
            </a:r>
            <a:r>
              <a:rPr lang="en-US">
                <a:sym typeface="Wingdings" pitchFamily="2" charset="2"/>
              </a:rPr>
              <a:t></a:t>
            </a:r>
            <a:r>
              <a:rPr lang="en-US"/>
              <a:t> Y</a:t>
            </a:r>
          </a:p>
          <a:p>
            <a:r>
              <a:rPr lang="en-US"/>
              <a:t>f might be non-linear function</a:t>
            </a:r>
          </a:p>
          <a:p>
            <a:r>
              <a:rPr lang="en-US"/>
              <a:t>X (vector of) continuous and/or discrete vars</a:t>
            </a:r>
          </a:p>
          <a:p>
            <a:r>
              <a:rPr lang="en-US"/>
              <a:t>Y (vector of) continuous and/or discrete vars</a:t>
            </a:r>
          </a:p>
          <a:p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© Eric Xing @ CMU, 2006-2011</a:t>
            </a:r>
            <a:endParaRPr lang="en-US" alt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F549-F879-4053-8685-4286A63136EA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7557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4195763"/>
            <a:ext cx="4114800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5717" name="Picture 5" descr="XOR_proble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4184650"/>
            <a:ext cx="2590800" cy="229235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</p:spPr>
      </p:pic>
      <p:sp>
        <p:nvSpPr>
          <p:cNvPr id="755718" name="Text Box 6"/>
          <p:cNvSpPr txBox="1">
            <a:spLocks noChangeArrowheads="1"/>
          </p:cNvSpPr>
          <p:nvPr/>
        </p:nvSpPr>
        <p:spPr bwMode="auto">
          <a:xfrm>
            <a:off x="1143000" y="3581400"/>
            <a:ext cx="1516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66FF"/>
                </a:solidFill>
              </a:rPr>
              <a:t>The XOR gate</a:t>
            </a:r>
          </a:p>
        </p:txBody>
      </p:sp>
      <p:pic>
        <p:nvPicPr>
          <p:cNvPr id="755719" name="Picture 7" descr="Fig 08 - XOR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9400" y="3429000"/>
            <a:ext cx="914400" cy="608013"/>
          </a:xfrm>
          <a:prstGeom prst="rect">
            <a:avLst/>
          </a:prstGeom>
          <a:noFill/>
        </p:spPr>
      </p:pic>
      <p:sp>
        <p:nvSpPr>
          <p:cNvPr id="755720" name="Text Box 8"/>
          <p:cNvSpPr txBox="1">
            <a:spLocks noChangeArrowheads="1"/>
          </p:cNvSpPr>
          <p:nvPr/>
        </p:nvSpPr>
        <p:spPr bwMode="auto">
          <a:xfrm>
            <a:off x="4960938" y="3581400"/>
            <a:ext cx="20685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66FF"/>
                </a:solidFill>
              </a:rPr>
              <a:t>Speech recognition</a:t>
            </a:r>
          </a:p>
        </p:txBody>
      </p:sp>
    </p:spTree>
    <p:extLst>
      <p:ext uri="{BB962C8B-B14F-4D97-AF65-F5344CB8AC3E}">
        <p14:creationId xmlns:p14="http://schemas.microsoft.com/office/powerpoint/2010/main" val="2424031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Perceptron and Neural Nets</a:t>
            </a:r>
          </a:p>
        </p:txBody>
      </p:sp>
      <p:sp>
        <p:nvSpPr>
          <p:cNvPr id="75673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From biological neuron to artificial neuron (perceptron)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Activation function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Artificial neuron networks</a:t>
            </a:r>
          </a:p>
          <a:p>
            <a:pPr lvl="1"/>
            <a:r>
              <a:rPr lang="en-US"/>
              <a:t>supervised learning</a:t>
            </a:r>
          </a:p>
          <a:p>
            <a:pPr lvl="1"/>
            <a:r>
              <a:rPr lang="en-US"/>
              <a:t>gradient descent</a:t>
            </a:r>
          </a:p>
          <a:p>
            <a:endParaRPr lang="en-US" sz="200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© Eric Xing @ CMU, 2006-2011</a:t>
            </a:r>
            <a:endParaRPr lang="en-US" alt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F549-F879-4053-8685-4286A63136EA}" type="slidenum">
              <a:rPr lang="en-US" altLang="en-US" smtClean="0"/>
              <a:pPr/>
              <a:t>11</a:t>
            </a:fld>
            <a:endParaRPr lang="en-US" altLang="en-US"/>
          </a:p>
        </p:txBody>
      </p:sp>
      <p:graphicFrame>
        <p:nvGraphicFramePr>
          <p:cNvPr id="7567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003833"/>
              </p:ext>
            </p:extLst>
          </p:nvPr>
        </p:nvGraphicFramePr>
        <p:xfrm>
          <a:off x="609600" y="2036640"/>
          <a:ext cx="3505200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" name="Picture" r:id="rId4" imgW="4594320" imgH="1935000" progId="Word.Picture.8">
                  <p:embed/>
                </p:oleObj>
              </mc:Choice>
              <mc:Fallback>
                <p:oleObj name="Picture" r:id="rId4" imgW="4594320" imgH="19350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036640"/>
                        <a:ext cx="3505200" cy="149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67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23519"/>
              </p:ext>
            </p:extLst>
          </p:nvPr>
        </p:nvGraphicFramePr>
        <p:xfrm>
          <a:off x="5257800" y="1956390"/>
          <a:ext cx="3352800" cy="164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8" name="Picture" r:id="rId6" imgW="3714840" imgH="1828800" progId="Word.Picture.8">
                  <p:embed/>
                </p:oleObj>
              </mc:Choice>
              <mc:Fallback>
                <p:oleObj name="Picture" r:id="rId6" imgW="371484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956390"/>
                        <a:ext cx="3352800" cy="164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6742" name="AutoShape 6"/>
          <p:cNvSpPr>
            <a:spLocks noChangeArrowheads="1"/>
          </p:cNvSpPr>
          <p:nvPr/>
        </p:nvSpPr>
        <p:spPr bwMode="auto">
          <a:xfrm>
            <a:off x="4419600" y="271839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62000" y="3669323"/>
            <a:ext cx="7162800" cy="1252537"/>
            <a:chOff x="480" y="2208"/>
            <a:chExt cx="4512" cy="789"/>
          </a:xfrm>
        </p:grpSpPr>
        <p:graphicFrame>
          <p:nvGraphicFramePr>
            <p:cNvPr id="756744" name="Object 8"/>
            <p:cNvGraphicFramePr>
              <a:graphicFrameLocks noChangeAspect="1"/>
            </p:cNvGraphicFramePr>
            <p:nvPr/>
          </p:nvGraphicFramePr>
          <p:xfrm>
            <a:off x="480" y="2401"/>
            <a:ext cx="754" cy="4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9" name="Equation" r:id="rId8" imgW="774360" imgH="507960" progId="Equation.3">
                    <p:embed/>
                  </p:oleObj>
                </mc:Choice>
                <mc:Fallback>
                  <p:oleObj name="Equation" r:id="rId8" imgW="774360" imgH="507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2401"/>
                          <a:ext cx="754" cy="4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6745" name="Object 9"/>
            <p:cNvGraphicFramePr>
              <a:graphicFrameLocks noChangeAspect="1"/>
            </p:cNvGraphicFramePr>
            <p:nvPr/>
          </p:nvGraphicFramePr>
          <p:xfrm>
            <a:off x="1826" y="2435"/>
            <a:ext cx="1175" cy="4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0" name="Equation" r:id="rId10" imgW="1244520" imgH="482400" progId="Equation.3">
                    <p:embed/>
                  </p:oleObj>
                </mc:Choice>
                <mc:Fallback>
                  <p:oleObj name="Equation" r:id="rId10" imgW="1244520" imgH="482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6" y="2435"/>
                          <a:ext cx="1175" cy="4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756746" name="Picture 10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128" y="2208"/>
              <a:ext cx="864" cy="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56747" name="AutoShape 11"/>
            <p:cNvSpPr>
              <a:spLocks noChangeArrowheads="1"/>
            </p:cNvSpPr>
            <p:nvPr/>
          </p:nvSpPr>
          <p:spPr bwMode="auto">
            <a:xfrm>
              <a:off x="3456" y="2592"/>
              <a:ext cx="240" cy="192"/>
            </a:xfrm>
            <a:prstGeom prst="rightArrow">
              <a:avLst>
                <a:gd name="adj1" fmla="val 50000"/>
                <a:gd name="adj2" fmla="val 3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756748" name="Object 12"/>
          <p:cNvGraphicFramePr>
            <a:graphicFrameLocks noChangeAspect="1"/>
          </p:cNvGraphicFramePr>
          <p:nvPr/>
        </p:nvGraphicFramePr>
        <p:xfrm>
          <a:off x="5791200" y="5268913"/>
          <a:ext cx="2532063" cy="143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" name="Picture" r:id="rId13" imgW="4229280" imgH="2400480" progId="Word.Picture.8">
                  <p:embed/>
                </p:oleObj>
              </mc:Choice>
              <mc:Fallback>
                <p:oleObj name="Picture" r:id="rId13" imgW="4229280" imgH="240048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268913"/>
                        <a:ext cx="2532063" cy="1436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7055625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Connectionist Models</a:t>
            </a:r>
          </a:p>
        </p:txBody>
      </p:sp>
      <p:sp>
        <p:nvSpPr>
          <p:cNvPr id="7577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Consider humans:</a:t>
            </a:r>
          </a:p>
          <a:p>
            <a:pPr lvl="1"/>
            <a:r>
              <a:rPr lang="en-US"/>
              <a:t>Neuron switching time 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	~ 0.001 second</a:t>
            </a:r>
          </a:p>
          <a:p>
            <a:pPr lvl="1"/>
            <a:r>
              <a:rPr lang="en-US"/>
              <a:t>Number of neurons 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	~ 10</a:t>
            </a:r>
            <a:r>
              <a:rPr lang="en-US" baseline="30000"/>
              <a:t>10</a:t>
            </a:r>
          </a:p>
          <a:p>
            <a:pPr lvl="1"/>
            <a:r>
              <a:rPr lang="en-US"/>
              <a:t>Connections per neuron 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	~ 10</a:t>
            </a:r>
            <a:r>
              <a:rPr lang="en-US" baseline="30000"/>
              <a:t>4-5</a:t>
            </a:r>
          </a:p>
          <a:p>
            <a:pPr lvl="1"/>
            <a:r>
              <a:rPr lang="en-US"/>
              <a:t>Scene recognition time 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	~ 0.1 second</a:t>
            </a:r>
          </a:p>
          <a:p>
            <a:pPr lvl="1"/>
            <a:r>
              <a:rPr lang="en-US"/>
              <a:t>100 inference steps doesn't seem like enough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ym typeface="Wingdings" pitchFamily="2" charset="2"/>
              </a:rPr>
              <a:t>	 much parallel computation</a:t>
            </a:r>
          </a:p>
          <a:p>
            <a:r>
              <a:rPr lang="en-US"/>
              <a:t>Properties of artificial neural nets (ANN)</a:t>
            </a:r>
          </a:p>
          <a:p>
            <a:pPr lvl="1"/>
            <a:r>
              <a:rPr lang="en-US"/>
              <a:t>Many neuron-like threshold switching units</a:t>
            </a:r>
          </a:p>
          <a:p>
            <a:pPr lvl="1"/>
            <a:r>
              <a:rPr lang="en-US"/>
              <a:t>Many weighted interconnections among units</a:t>
            </a:r>
          </a:p>
          <a:p>
            <a:pPr lvl="1"/>
            <a:r>
              <a:rPr lang="en-US"/>
              <a:t>Highly parallel, distributed processes 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© Eric Xing @ CMU, 2006-2011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F549-F879-4053-8685-4286A63136EA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757764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808163"/>
            <a:ext cx="4038600" cy="2306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47963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everyone talking </a:t>
            </a:r>
            <a:br>
              <a:rPr lang="en-US" dirty="0" smtClean="0"/>
            </a:br>
            <a:r>
              <a:rPr lang="en-US" dirty="0" smtClean="0"/>
              <a:t>about Deep Learning?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7453" y="1600200"/>
            <a:ext cx="7307152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Because a lot of money is invested in it…</a:t>
            </a:r>
          </a:p>
          <a:p>
            <a:pPr lvl="1"/>
            <a:r>
              <a:rPr lang="en-US" dirty="0" err="1" smtClean="0"/>
              <a:t>DeepMind</a:t>
            </a:r>
            <a:r>
              <a:rPr lang="en-US" dirty="0" smtClean="0"/>
              <a:t>:  Acquired by Google for </a:t>
            </a:r>
            <a:r>
              <a:rPr lang="en-US" b="1" dirty="0" smtClean="0"/>
              <a:t>$400 million</a:t>
            </a:r>
          </a:p>
          <a:p>
            <a:pPr lvl="1"/>
            <a:r>
              <a:rPr lang="en-US" dirty="0" err="1" smtClean="0"/>
              <a:t>DNNResearch</a:t>
            </a:r>
            <a:r>
              <a:rPr lang="en-US" dirty="0" smtClean="0"/>
              <a:t>:  </a:t>
            </a:r>
            <a:r>
              <a:rPr lang="en-US" b="1" dirty="0" smtClean="0"/>
              <a:t>Three person startup </a:t>
            </a:r>
            <a:r>
              <a:rPr lang="en-US" dirty="0" smtClean="0"/>
              <a:t>(including Geoff Hinton) </a:t>
            </a:r>
            <a:r>
              <a:rPr lang="en-US" dirty="0"/>
              <a:t>acquired </a:t>
            </a:r>
            <a:r>
              <a:rPr lang="en-US" dirty="0" smtClean="0"/>
              <a:t>by Google for unknown price tag</a:t>
            </a:r>
          </a:p>
          <a:p>
            <a:pPr lvl="1"/>
            <a:r>
              <a:rPr lang="en-US" dirty="0" err="1" smtClean="0"/>
              <a:t>Enlitic</a:t>
            </a:r>
            <a:r>
              <a:rPr lang="en-US" dirty="0" smtClean="0"/>
              <a:t>, Ersatz, </a:t>
            </a:r>
            <a:r>
              <a:rPr lang="en-US" dirty="0" err="1" smtClean="0"/>
              <a:t>MetaMind</a:t>
            </a:r>
            <a:r>
              <a:rPr lang="en-US" dirty="0" smtClean="0"/>
              <a:t>, </a:t>
            </a:r>
            <a:r>
              <a:rPr lang="en-US" dirty="0" err="1" smtClean="0"/>
              <a:t>Nervana</a:t>
            </a:r>
            <a:r>
              <a:rPr lang="en-US" dirty="0" smtClean="0"/>
              <a:t>, Skylab: </a:t>
            </a:r>
            <a:br>
              <a:rPr lang="en-US" dirty="0" smtClean="0"/>
            </a:br>
            <a:r>
              <a:rPr lang="en-US" dirty="0" smtClean="0"/>
              <a:t>Deep Learning startups commanding </a:t>
            </a:r>
            <a:r>
              <a:rPr lang="en-US" b="1" dirty="0" smtClean="0"/>
              <a:t>millions of VC dollars</a:t>
            </a:r>
          </a:p>
          <a:p>
            <a:r>
              <a:rPr lang="en-US" dirty="0" smtClean="0"/>
              <a:t>Because it made the </a:t>
            </a:r>
            <a:r>
              <a:rPr lang="en-US" b="1" dirty="0" smtClean="0"/>
              <a:t>front page </a:t>
            </a:r>
            <a:r>
              <a:rPr lang="en-US" dirty="0" smtClean="0"/>
              <a:t>of the New York Times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922" y="5984577"/>
            <a:ext cx="2906430" cy="74354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227" y="2208068"/>
            <a:ext cx="1653682" cy="6590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6227" y="3190248"/>
            <a:ext cx="1653681" cy="9308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227" y="4402713"/>
            <a:ext cx="1653682" cy="54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35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is everyone talking </a:t>
            </a:r>
            <a:br>
              <a:rPr lang="en-US" dirty="0"/>
            </a:br>
            <a:r>
              <a:rPr lang="en-US" dirty="0"/>
              <a:t>about Deep Learning?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2848" y="1600201"/>
            <a:ext cx="6913952" cy="24488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Deep </a:t>
            </a:r>
            <a:r>
              <a:rPr lang="en-US" dirty="0" smtClean="0"/>
              <a:t>learning: </a:t>
            </a:r>
          </a:p>
          <a:p>
            <a:pPr lvl="1"/>
            <a:r>
              <a:rPr lang="en-US" dirty="0" smtClean="0"/>
              <a:t>Has won numerous </a:t>
            </a:r>
            <a:r>
              <a:rPr lang="en-US" dirty="0"/>
              <a:t>pattern recognition competitions</a:t>
            </a:r>
          </a:p>
          <a:p>
            <a:pPr lvl="1"/>
            <a:r>
              <a:rPr lang="en-US" dirty="0" smtClean="0"/>
              <a:t>Does so </a:t>
            </a:r>
            <a:r>
              <a:rPr lang="en-US" dirty="0"/>
              <a:t>with minimal feature </a:t>
            </a:r>
            <a:r>
              <a:rPr lang="en-US" dirty="0" smtClean="0"/>
              <a:t>engineering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Motivation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05309" y="1633450"/>
            <a:ext cx="1584233" cy="4109200"/>
            <a:chOff x="205309" y="1633450"/>
            <a:chExt cx="1584233" cy="4109200"/>
          </a:xfrm>
        </p:grpSpPr>
        <p:sp>
          <p:nvSpPr>
            <p:cNvPr id="23" name="Oval 22"/>
            <p:cNvSpPr/>
            <p:nvPr/>
          </p:nvSpPr>
          <p:spPr>
            <a:xfrm>
              <a:off x="492527" y="1724105"/>
              <a:ext cx="249841" cy="254923"/>
            </a:xfrm>
            <a:prstGeom prst="ellipse">
              <a:avLst/>
            </a:prstGeom>
            <a:noFill/>
            <a:ln w="19050" cmpd="sng">
              <a:solidFill>
                <a:schemeClr val="tx2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96784" y="2650838"/>
              <a:ext cx="249841" cy="254923"/>
            </a:xfrm>
            <a:prstGeom prst="ellipse">
              <a:avLst/>
            </a:prstGeom>
            <a:noFill/>
            <a:ln w="19050" cmpd="sng">
              <a:solidFill>
                <a:schemeClr val="tx2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>
              <a:stCxn id="23" idx="4"/>
              <a:endCxn id="26" idx="0"/>
            </p:cNvCxnSpPr>
            <p:nvPr/>
          </p:nvCxnSpPr>
          <p:spPr>
            <a:xfrm flipH="1">
              <a:off x="421705" y="1979028"/>
              <a:ext cx="195743" cy="671810"/>
            </a:xfrm>
            <a:prstGeom prst="straightConnector1">
              <a:avLst/>
            </a:prstGeom>
            <a:ln w="19050" cmpd="sng">
              <a:solidFill>
                <a:schemeClr val="tx2"/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367607" y="3508479"/>
              <a:ext cx="249841" cy="254923"/>
            </a:xfrm>
            <a:prstGeom prst="ellipse">
              <a:avLst/>
            </a:prstGeom>
            <a:noFill/>
            <a:ln w="19050" cmpd="sng">
              <a:solidFill>
                <a:schemeClr val="tx2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>
              <a:stCxn id="26" idx="4"/>
              <a:endCxn id="29" idx="0"/>
            </p:cNvCxnSpPr>
            <p:nvPr/>
          </p:nvCxnSpPr>
          <p:spPr>
            <a:xfrm>
              <a:off x="421705" y="2905761"/>
              <a:ext cx="70823" cy="602718"/>
            </a:xfrm>
            <a:prstGeom prst="straightConnector1">
              <a:avLst/>
            </a:prstGeom>
            <a:ln w="19050" cmpd="sng">
              <a:solidFill>
                <a:schemeClr val="tx2"/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723603" y="1633450"/>
              <a:ext cx="9705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1960s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24523" y="2555369"/>
              <a:ext cx="9705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1980s</a:t>
              </a:r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205309" y="4535252"/>
              <a:ext cx="249841" cy="254923"/>
            </a:xfrm>
            <a:prstGeom prst="ellipse">
              <a:avLst/>
            </a:prstGeom>
            <a:noFill/>
            <a:ln w="19050" cmpd="sng">
              <a:solidFill>
                <a:schemeClr val="tx2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/>
            <p:cNvCxnSpPr>
              <a:stCxn id="29" idx="4"/>
              <a:endCxn id="34" idx="0"/>
            </p:cNvCxnSpPr>
            <p:nvPr/>
          </p:nvCxnSpPr>
          <p:spPr>
            <a:xfrm flipH="1">
              <a:off x="330230" y="3763402"/>
              <a:ext cx="162298" cy="771850"/>
            </a:xfrm>
            <a:prstGeom prst="straightConnector1">
              <a:avLst/>
            </a:prstGeom>
            <a:ln w="19050" cmpd="sng">
              <a:solidFill>
                <a:schemeClr val="tx2"/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567274" y="3394478"/>
              <a:ext cx="9705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1990s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11380" y="4434413"/>
              <a:ext cx="13781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2006</a:t>
              </a:r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381267" y="5474157"/>
              <a:ext cx="249841" cy="254923"/>
            </a:xfrm>
            <a:prstGeom prst="ellipse">
              <a:avLst/>
            </a:prstGeom>
            <a:noFill/>
            <a:ln w="19050" cmpd="sng">
              <a:solidFill>
                <a:schemeClr val="tx2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>
              <a:stCxn id="34" idx="4"/>
              <a:endCxn id="42" idx="0"/>
            </p:cNvCxnSpPr>
            <p:nvPr/>
          </p:nvCxnSpPr>
          <p:spPr>
            <a:xfrm>
              <a:off x="330230" y="4790175"/>
              <a:ext cx="175958" cy="683982"/>
            </a:xfrm>
            <a:prstGeom prst="straightConnector1">
              <a:avLst/>
            </a:prstGeom>
            <a:ln w="19050" cmpd="sng">
              <a:solidFill>
                <a:schemeClr val="tx2"/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637078" y="5373318"/>
              <a:ext cx="777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2016</a:t>
              </a:r>
              <a:endParaRPr lang="en-US" dirty="0"/>
            </a:p>
          </p:txBody>
        </p:sp>
      </p:grpSp>
      <p:sp>
        <p:nvSpPr>
          <p:cNvPr id="45" name="Content Placeholder 2"/>
          <p:cNvSpPr txBox="1">
            <a:spLocks/>
          </p:cNvSpPr>
          <p:nvPr/>
        </p:nvSpPr>
        <p:spPr>
          <a:xfrm>
            <a:off x="1925248" y="4049096"/>
            <a:ext cx="6913952" cy="2411367"/>
          </a:xfrm>
          <a:prstGeom prst="rect">
            <a:avLst/>
          </a:prstGeom>
          <a:solidFill>
            <a:srgbClr val="558ED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This wasn’t always the case!</a:t>
            </a:r>
          </a:p>
          <a:p>
            <a:pPr marL="0" lvl="1" indent="0">
              <a:buNone/>
            </a:pPr>
            <a:r>
              <a:rPr lang="en-US" dirty="0"/>
              <a:t>Since 1980s: </a:t>
            </a:r>
            <a:r>
              <a:rPr lang="en-US" dirty="0" smtClean="0"/>
              <a:t> </a:t>
            </a:r>
            <a:r>
              <a:rPr lang="en-US" dirty="0"/>
              <a:t>Form of models hasn’t changed much, </a:t>
            </a:r>
            <a:br>
              <a:rPr lang="en-US" dirty="0"/>
            </a:br>
            <a:r>
              <a:rPr lang="en-US" dirty="0"/>
              <a:t>but lots of new </a:t>
            </a:r>
            <a:r>
              <a:rPr lang="en-US" dirty="0" smtClean="0"/>
              <a:t>tricks…</a:t>
            </a:r>
          </a:p>
          <a:p>
            <a:pPr lvl="1"/>
            <a:r>
              <a:rPr lang="en-US" dirty="0" smtClean="0"/>
              <a:t>More </a:t>
            </a:r>
            <a:r>
              <a:rPr lang="en-US" dirty="0"/>
              <a:t>hidden </a:t>
            </a:r>
            <a:r>
              <a:rPr lang="en-US" dirty="0" smtClean="0"/>
              <a:t>units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etter (online) optimization</a:t>
            </a:r>
          </a:p>
          <a:p>
            <a:pPr lvl="1"/>
            <a:r>
              <a:rPr lang="en-US" dirty="0" smtClean="0"/>
              <a:t>New nonlinear functions (</a:t>
            </a:r>
            <a:r>
              <a:rPr lang="en-US" dirty="0" err="1" smtClean="0"/>
              <a:t>ReLUs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aster </a:t>
            </a:r>
            <a:r>
              <a:rPr lang="en-US" dirty="0"/>
              <a:t>computers (CPUs and GPUs)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9200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495799" y="1411045"/>
            <a:ext cx="4648202" cy="22576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95799" y="3663550"/>
            <a:ext cx="4648202" cy="31944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3180972"/>
            <a:ext cx="4495800" cy="36770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1411045"/>
            <a:ext cx="4495799" cy="17699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Recipe for </a:t>
            </a:r>
            <a:br>
              <a:rPr lang="en-US" dirty="0" smtClean="0"/>
            </a:br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5807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Given </a:t>
            </a:r>
            <a:r>
              <a:rPr lang="en-US" dirty="0"/>
              <a:t>training data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19" name="Content Placeholder 5"/>
          <p:cNvSpPr txBox="1">
            <a:spLocks/>
          </p:cNvSpPr>
          <p:nvPr/>
        </p:nvSpPr>
        <p:spPr>
          <a:xfrm>
            <a:off x="457200" y="3180972"/>
            <a:ext cx="4038600" cy="3097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2. Choose each of these:</a:t>
            </a:r>
          </a:p>
          <a:p>
            <a:pPr lvl="1"/>
            <a:r>
              <a:rPr lang="en-US" dirty="0" smtClean="0"/>
              <a:t>Decision function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Loss function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93" y="2224285"/>
            <a:ext cx="2082800" cy="5334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913" y="4339324"/>
            <a:ext cx="2108200" cy="4699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93" y="5673701"/>
            <a:ext cx="2349500" cy="469900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4847941" y="1797444"/>
            <a:ext cx="3407157" cy="1611140"/>
            <a:chOff x="4847941" y="1797444"/>
            <a:chExt cx="3407157" cy="161114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47941" y="2224285"/>
              <a:ext cx="888224" cy="1184299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19158" y="2224285"/>
              <a:ext cx="897419" cy="118429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20714" y="2224285"/>
              <a:ext cx="888224" cy="118429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4847941" y="1797444"/>
              <a:ext cx="888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Face</a:t>
              </a:r>
              <a:endParaRPr lang="en-US" i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888565" y="1797444"/>
              <a:ext cx="888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Face</a:t>
              </a:r>
              <a:endParaRPr lang="en-US" i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20714" y="1797444"/>
              <a:ext cx="1234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Not a face</a:t>
              </a:r>
              <a:endParaRPr lang="en-US" i="1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810409" y="4154658"/>
            <a:ext cx="3698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Examples</a:t>
            </a:r>
            <a:r>
              <a:rPr lang="en-US" dirty="0" smtClean="0"/>
              <a:t>: Linear regression, Logistic regression, Neural Network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847941" y="5508100"/>
            <a:ext cx="3698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Examples</a:t>
            </a:r>
            <a:r>
              <a:rPr lang="en-US" dirty="0" smtClean="0"/>
              <a:t>: Mean-squared error, Cross Entropy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853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9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495799" y="1411045"/>
            <a:ext cx="4648202" cy="22576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95799" y="3663550"/>
            <a:ext cx="4648202" cy="31944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3180972"/>
            <a:ext cx="4495800" cy="36770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1411045"/>
            <a:ext cx="4495799" cy="17699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Recipe for </a:t>
            </a:r>
            <a:br>
              <a:rPr lang="en-US" dirty="0" smtClean="0"/>
            </a:br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5807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Given </a:t>
            </a:r>
            <a:r>
              <a:rPr lang="en-US" dirty="0"/>
              <a:t>training data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62472" y="1600200"/>
            <a:ext cx="4038600" cy="206851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3. Define goal: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19" name="Content Placeholder 5"/>
          <p:cNvSpPr txBox="1">
            <a:spLocks/>
          </p:cNvSpPr>
          <p:nvPr/>
        </p:nvSpPr>
        <p:spPr>
          <a:xfrm>
            <a:off x="457200" y="3180972"/>
            <a:ext cx="4038600" cy="3097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2. Choose each of these:</a:t>
            </a:r>
          </a:p>
          <a:p>
            <a:pPr lvl="1"/>
            <a:r>
              <a:rPr lang="en-US" dirty="0" smtClean="0"/>
              <a:t>Decision function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Loss function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0" name="Content Placeholder 6"/>
          <p:cNvSpPr txBox="1">
            <a:spLocks/>
          </p:cNvSpPr>
          <p:nvPr/>
        </p:nvSpPr>
        <p:spPr>
          <a:xfrm>
            <a:off x="4662472" y="3668717"/>
            <a:ext cx="4038600" cy="2892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4. Train with SGD: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(take small steps opposite the gradient)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93" y="2224285"/>
            <a:ext cx="2082800" cy="5334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913" y="4339324"/>
            <a:ext cx="2108200" cy="4699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93" y="5673701"/>
            <a:ext cx="2349500" cy="469900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417" y="2265250"/>
            <a:ext cx="4096234" cy="947367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417" y="5609966"/>
            <a:ext cx="4063643" cy="37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43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495799" y="1411045"/>
            <a:ext cx="4648202" cy="22576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95799" y="3663550"/>
            <a:ext cx="4648202" cy="31944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3180972"/>
            <a:ext cx="4495800" cy="36770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1411045"/>
            <a:ext cx="4495799" cy="17699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Recipe for </a:t>
            </a:r>
            <a:br>
              <a:rPr lang="en-US" dirty="0" smtClean="0"/>
            </a:br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5807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Given </a:t>
            </a:r>
            <a:r>
              <a:rPr lang="en-US" dirty="0"/>
              <a:t>training data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62472" y="1600200"/>
            <a:ext cx="4038600" cy="206851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3. Define goal: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19" name="Content Placeholder 5"/>
          <p:cNvSpPr txBox="1">
            <a:spLocks/>
          </p:cNvSpPr>
          <p:nvPr/>
        </p:nvSpPr>
        <p:spPr>
          <a:xfrm>
            <a:off x="457200" y="3180972"/>
            <a:ext cx="4038600" cy="3097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2. Choose each of these:</a:t>
            </a:r>
          </a:p>
          <a:p>
            <a:pPr lvl="1"/>
            <a:r>
              <a:rPr lang="en-US" dirty="0" smtClean="0"/>
              <a:t>Decision </a:t>
            </a:r>
            <a:r>
              <a:rPr lang="en-US" dirty="0"/>
              <a:t>function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Loss function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0" name="Content Placeholder 6"/>
          <p:cNvSpPr txBox="1">
            <a:spLocks/>
          </p:cNvSpPr>
          <p:nvPr/>
        </p:nvSpPr>
        <p:spPr>
          <a:xfrm>
            <a:off x="4662472" y="3668717"/>
            <a:ext cx="4038600" cy="2892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4. Train with SGD: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(take small steps opposite the gradient)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93" y="2224285"/>
            <a:ext cx="2082800" cy="5334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913" y="4339324"/>
            <a:ext cx="2108200" cy="4699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93" y="5673701"/>
            <a:ext cx="2349500" cy="469900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417" y="2265250"/>
            <a:ext cx="4096234" cy="947367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417" y="5609966"/>
            <a:ext cx="4063643" cy="373192"/>
          </a:xfrm>
          <a:prstGeom prst="rect">
            <a:avLst/>
          </a:prstGeom>
        </p:spPr>
      </p:pic>
      <p:sp>
        <p:nvSpPr>
          <p:cNvPr id="23" name="Rectangle 26"/>
          <p:cNvSpPr/>
          <p:nvPr/>
        </p:nvSpPr>
        <p:spPr>
          <a:xfrm>
            <a:off x="-692776" y="-461797"/>
            <a:ext cx="10584076" cy="7824887"/>
          </a:xfrm>
          <a:custGeom>
            <a:avLst/>
            <a:gdLst/>
            <a:ahLst/>
            <a:cxnLst/>
            <a:rect l="l" t="t" r="r" b="b"/>
            <a:pathLst>
              <a:path w="10584076" h="7824887">
                <a:moveTo>
                  <a:pt x="8813649" y="5745981"/>
                </a:moveTo>
                <a:cubicBezTo>
                  <a:pt x="8183052" y="5745981"/>
                  <a:pt x="7671852" y="5968581"/>
                  <a:pt x="7671852" y="6243171"/>
                </a:cubicBezTo>
                <a:cubicBezTo>
                  <a:pt x="7671852" y="6517761"/>
                  <a:pt x="8183052" y="6740361"/>
                  <a:pt x="8813649" y="6740361"/>
                </a:cubicBezTo>
                <a:cubicBezTo>
                  <a:pt x="9444246" y="6740361"/>
                  <a:pt x="9955446" y="6517761"/>
                  <a:pt x="9955446" y="6243171"/>
                </a:cubicBezTo>
                <a:cubicBezTo>
                  <a:pt x="9955446" y="5968581"/>
                  <a:pt x="9444246" y="5745981"/>
                  <a:pt x="8813649" y="5745981"/>
                </a:cubicBezTo>
                <a:close/>
                <a:moveTo>
                  <a:pt x="3342003" y="4438200"/>
                </a:moveTo>
                <a:cubicBezTo>
                  <a:pt x="2899168" y="4438200"/>
                  <a:pt x="2540179" y="4678213"/>
                  <a:pt x="2540179" y="4974283"/>
                </a:cubicBezTo>
                <a:cubicBezTo>
                  <a:pt x="2540179" y="5270353"/>
                  <a:pt x="2899168" y="5510366"/>
                  <a:pt x="3342003" y="5510366"/>
                </a:cubicBezTo>
                <a:cubicBezTo>
                  <a:pt x="3784838" y="5510366"/>
                  <a:pt x="4143827" y="5270353"/>
                  <a:pt x="4143827" y="4974283"/>
                </a:cubicBezTo>
                <a:cubicBezTo>
                  <a:pt x="4143827" y="4678213"/>
                  <a:pt x="3784838" y="4438200"/>
                  <a:pt x="3342003" y="4438200"/>
                </a:cubicBezTo>
                <a:close/>
                <a:moveTo>
                  <a:pt x="0" y="0"/>
                </a:moveTo>
                <a:lnTo>
                  <a:pt x="10584076" y="0"/>
                </a:lnTo>
                <a:lnTo>
                  <a:pt x="10584076" y="7824887"/>
                </a:lnTo>
                <a:lnTo>
                  <a:pt x="0" y="7824887"/>
                </a:lnTo>
                <a:close/>
              </a:path>
            </a:pathLst>
          </a:custGeom>
          <a:solidFill>
            <a:schemeClr val="bg1">
              <a:alpha val="77000"/>
            </a:schemeClr>
          </a:solidFill>
          <a:ln>
            <a:noFill/>
          </a:ln>
          <a:effectLst>
            <a:softEdge rad="190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5"/>
          <p:cNvSpPr txBox="1">
            <a:spLocks/>
          </p:cNvSpPr>
          <p:nvPr/>
        </p:nvSpPr>
        <p:spPr>
          <a:xfrm>
            <a:off x="3445110" y="563183"/>
            <a:ext cx="5255962" cy="9741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90500" dist="1905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4000" dirty="0" smtClean="0"/>
              <a:t>Gradients</a:t>
            </a:r>
            <a:endParaRPr lang="en-US" sz="4000" dirty="0"/>
          </a:p>
        </p:txBody>
      </p:sp>
      <p:sp>
        <p:nvSpPr>
          <p:cNvPr id="27" name="Content Placeholder 5"/>
          <p:cNvSpPr txBox="1">
            <a:spLocks/>
          </p:cNvSpPr>
          <p:nvPr/>
        </p:nvSpPr>
        <p:spPr>
          <a:xfrm>
            <a:off x="3445110" y="1662545"/>
            <a:ext cx="5255962" cy="29649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90500" dist="1905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/>
              <a:t>Backpropagation</a:t>
            </a:r>
            <a:r>
              <a:rPr lang="en-US" dirty="0" smtClean="0"/>
              <a:t> </a:t>
            </a:r>
            <a:r>
              <a:rPr lang="en-US" dirty="0"/>
              <a:t>can compute this gradient!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And </a:t>
            </a:r>
            <a:r>
              <a:rPr lang="en-US" dirty="0"/>
              <a:t>it’s a </a:t>
            </a:r>
            <a:r>
              <a:rPr lang="en-US" b="1" dirty="0"/>
              <a:t>special case of a more general algorithm </a:t>
            </a:r>
            <a:r>
              <a:rPr lang="en-US" dirty="0"/>
              <a:t>called reverse-mode </a:t>
            </a:r>
            <a:r>
              <a:rPr lang="en-US" dirty="0" smtClean="0"/>
              <a:t>automatic differentiation that </a:t>
            </a:r>
            <a:r>
              <a:rPr lang="en-US" dirty="0"/>
              <a:t>can compute the gradient of any differentiable function efficiently!</a:t>
            </a:r>
          </a:p>
        </p:txBody>
      </p:sp>
      <p:sp>
        <p:nvSpPr>
          <p:cNvPr id="28" name="Bent-Up Arrow 27"/>
          <p:cNvSpPr/>
          <p:nvPr/>
        </p:nvSpPr>
        <p:spPr>
          <a:xfrm rot="5400000">
            <a:off x="5255554" y="4887896"/>
            <a:ext cx="1182516" cy="1097029"/>
          </a:xfrm>
          <a:prstGeom prst="bentUp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2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495799" y="1411045"/>
            <a:ext cx="4648202" cy="22576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95799" y="3663550"/>
            <a:ext cx="4648202" cy="31944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3180972"/>
            <a:ext cx="4495800" cy="36770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1411045"/>
            <a:ext cx="4495799" cy="17699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Recipe for </a:t>
            </a:r>
            <a:br>
              <a:rPr lang="en-US" dirty="0" smtClean="0"/>
            </a:br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5807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Given </a:t>
            </a:r>
            <a:r>
              <a:rPr lang="en-US" dirty="0"/>
              <a:t>training data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62472" y="1600200"/>
            <a:ext cx="4038600" cy="206851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3. Define goal: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19" name="Content Placeholder 5"/>
          <p:cNvSpPr txBox="1">
            <a:spLocks/>
          </p:cNvSpPr>
          <p:nvPr/>
        </p:nvSpPr>
        <p:spPr>
          <a:xfrm>
            <a:off x="457200" y="3180972"/>
            <a:ext cx="4038600" cy="3097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2. Choose each of these:</a:t>
            </a:r>
          </a:p>
          <a:p>
            <a:pPr lvl="1"/>
            <a:r>
              <a:rPr lang="en-US" dirty="0" smtClean="0"/>
              <a:t>Decision </a:t>
            </a:r>
            <a:r>
              <a:rPr lang="en-US" dirty="0"/>
              <a:t>function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Loss function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0" name="Content Placeholder 6"/>
          <p:cNvSpPr txBox="1">
            <a:spLocks/>
          </p:cNvSpPr>
          <p:nvPr/>
        </p:nvSpPr>
        <p:spPr>
          <a:xfrm>
            <a:off x="4662472" y="3668717"/>
            <a:ext cx="4038600" cy="2892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4. Train with SGD: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(take small steps opposite the gradient)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93" y="2224285"/>
            <a:ext cx="2082800" cy="5334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913" y="4339324"/>
            <a:ext cx="2108200" cy="4699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93" y="5673701"/>
            <a:ext cx="2349500" cy="469900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417" y="2265250"/>
            <a:ext cx="4096234" cy="947367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417" y="5609966"/>
            <a:ext cx="4063643" cy="373192"/>
          </a:xfrm>
          <a:prstGeom prst="rect">
            <a:avLst/>
          </a:prstGeom>
        </p:spPr>
      </p:pic>
      <p:sp>
        <p:nvSpPr>
          <p:cNvPr id="23" name="Rectangle 26"/>
          <p:cNvSpPr/>
          <p:nvPr/>
        </p:nvSpPr>
        <p:spPr>
          <a:xfrm>
            <a:off x="-692776" y="-461797"/>
            <a:ext cx="10584076" cy="7824887"/>
          </a:xfrm>
          <a:custGeom>
            <a:avLst/>
            <a:gdLst/>
            <a:ahLst/>
            <a:cxnLst/>
            <a:rect l="l" t="t" r="r" b="b"/>
            <a:pathLst>
              <a:path w="10584076" h="7824887">
                <a:moveTo>
                  <a:pt x="8813649" y="5745981"/>
                </a:moveTo>
                <a:cubicBezTo>
                  <a:pt x="8183052" y="5745981"/>
                  <a:pt x="7671852" y="5968581"/>
                  <a:pt x="7671852" y="6243171"/>
                </a:cubicBezTo>
                <a:cubicBezTo>
                  <a:pt x="7671852" y="6517761"/>
                  <a:pt x="8183052" y="6740361"/>
                  <a:pt x="8813649" y="6740361"/>
                </a:cubicBezTo>
                <a:cubicBezTo>
                  <a:pt x="9444246" y="6740361"/>
                  <a:pt x="9955446" y="6517761"/>
                  <a:pt x="9955446" y="6243171"/>
                </a:cubicBezTo>
                <a:cubicBezTo>
                  <a:pt x="9955446" y="5968581"/>
                  <a:pt x="9444246" y="5745981"/>
                  <a:pt x="8813649" y="5745981"/>
                </a:cubicBezTo>
                <a:close/>
                <a:moveTo>
                  <a:pt x="3342003" y="4438200"/>
                </a:moveTo>
                <a:cubicBezTo>
                  <a:pt x="2899168" y="4438200"/>
                  <a:pt x="2540179" y="4678213"/>
                  <a:pt x="2540179" y="4974283"/>
                </a:cubicBezTo>
                <a:cubicBezTo>
                  <a:pt x="2540179" y="5270353"/>
                  <a:pt x="2899168" y="5510366"/>
                  <a:pt x="3342003" y="5510366"/>
                </a:cubicBezTo>
                <a:cubicBezTo>
                  <a:pt x="3784838" y="5510366"/>
                  <a:pt x="4143827" y="5270353"/>
                  <a:pt x="4143827" y="4974283"/>
                </a:cubicBezTo>
                <a:cubicBezTo>
                  <a:pt x="4143827" y="4678213"/>
                  <a:pt x="3784838" y="4438200"/>
                  <a:pt x="3342003" y="4438200"/>
                </a:cubicBezTo>
                <a:close/>
                <a:moveTo>
                  <a:pt x="0" y="0"/>
                </a:moveTo>
                <a:lnTo>
                  <a:pt x="10584076" y="0"/>
                </a:lnTo>
                <a:lnTo>
                  <a:pt x="10584076" y="7824887"/>
                </a:lnTo>
                <a:lnTo>
                  <a:pt x="0" y="7824887"/>
                </a:lnTo>
                <a:close/>
              </a:path>
            </a:pathLst>
          </a:custGeom>
          <a:solidFill>
            <a:schemeClr val="bg1">
              <a:alpha val="77000"/>
            </a:schemeClr>
          </a:solidFill>
          <a:ln>
            <a:noFill/>
          </a:ln>
          <a:effectLst>
            <a:softEdge rad="190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5"/>
          <p:cNvSpPr txBox="1">
            <a:spLocks/>
          </p:cNvSpPr>
          <p:nvPr/>
        </p:nvSpPr>
        <p:spPr>
          <a:xfrm>
            <a:off x="737892" y="563183"/>
            <a:ext cx="7963180" cy="9741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90500" dist="1905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4000" dirty="0" smtClean="0"/>
              <a:t>Goals for Today’s Lecture</a:t>
            </a:r>
            <a:endParaRPr lang="en-US" sz="4000" dirty="0"/>
          </a:p>
        </p:txBody>
      </p:sp>
      <p:sp>
        <p:nvSpPr>
          <p:cNvPr id="25" name="Content Placeholder 5"/>
          <p:cNvSpPr txBox="1">
            <a:spLocks/>
          </p:cNvSpPr>
          <p:nvPr/>
        </p:nvSpPr>
        <p:spPr>
          <a:xfrm>
            <a:off x="737892" y="1662546"/>
            <a:ext cx="7963180" cy="17699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90500" dist="1905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/>
              <a:buAutoNum type="arabicPeriod"/>
            </a:pPr>
            <a:r>
              <a:rPr lang="en-US" dirty="0" smtClean="0"/>
              <a:t>Explore a </a:t>
            </a:r>
            <a:r>
              <a:rPr lang="en-US" b="1" dirty="0" smtClean="0"/>
              <a:t>new class of decision functions </a:t>
            </a:r>
            <a:br>
              <a:rPr lang="en-US" b="1" dirty="0" smtClean="0"/>
            </a:br>
            <a:r>
              <a:rPr lang="en-US" dirty="0" smtClean="0"/>
              <a:t>(Neural Networks)</a:t>
            </a:r>
          </a:p>
          <a:p>
            <a:pPr marL="514350" indent="-514350">
              <a:buFont typeface="Arial"/>
              <a:buAutoNum type="arabicPeriod"/>
            </a:pPr>
            <a:r>
              <a:rPr lang="en-US" dirty="0" smtClean="0"/>
              <a:t>Consider </a:t>
            </a:r>
            <a:r>
              <a:rPr lang="en-US" b="1" dirty="0" smtClean="0"/>
              <a:t>variants of this recipe </a:t>
            </a:r>
            <a:r>
              <a:rPr lang="en-US" dirty="0" smtClean="0"/>
              <a:t>for training</a:t>
            </a:r>
          </a:p>
          <a:p>
            <a:pPr marL="514350" indent="-514350">
              <a:buFont typeface="Arial"/>
              <a:buAutoNum type="arabicPeriod"/>
            </a:pPr>
            <a:endParaRPr lang="en-US" dirty="0"/>
          </a:p>
        </p:txBody>
      </p:sp>
      <p:sp>
        <p:nvSpPr>
          <p:cNvPr id="26" name="Bent-Up Arrow 25"/>
          <p:cNvSpPr/>
          <p:nvPr/>
        </p:nvSpPr>
        <p:spPr>
          <a:xfrm rot="5400000" flipV="1">
            <a:off x="3904542" y="3617706"/>
            <a:ext cx="1182516" cy="1272379"/>
          </a:xfrm>
          <a:prstGeom prst="bentUp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95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Decision Functions</a:t>
            </a:r>
            <a:endParaRPr lang="en-US" dirty="0"/>
          </a:p>
        </p:txBody>
      </p:sp>
      <p:sp>
        <p:nvSpPr>
          <p:cNvPr id="4" name="Connector 3"/>
          <p:cNvSpPr/>
          <p:nvPr/>
        </p:nvSpPr>
        <p:spPr>
          <a:xfrm>
            <a:off x="13716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Connector 6"/>
          <p:cNvSpPr/>
          <p:nvPr/>
        </p:nvSpPr>
        <p:spPr>
          <a:xfrm>
            <a:off x="28956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2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Connector 7"/>
          <p:cNvSpPr/>
          <p:nvPr/>
        </p:nvSpPr>
        <p:spPr>
          <a:xfrm>
            <a:off x="45720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3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Connector 8"/>
          <p:cNvSpPr/>
          <p:nvPr/>
        </p:nvSpPr>
        <p:spPr>
          <a:xfrm>
            <a:off x="70866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M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Connector 9"/>
          <p:cNvSpPr/>
          <p:nvPr/>
        </p:nvSpPr>
        <p:spPr>
          <a:xfrm>
            <a:off x="4267200" y="2174240"/>
            <a:ext cx="822960" cy="822960"/>
          </a:xfrm>
          <a:prstGeom prst="flowChartConnector">
            <a:avLst/>
          </a:prstGeom>
          <a:solidFill>
            <a:srgbClr val="E0D925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y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019800" y="5791200"/>
            <a:ext cx="533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/>
              <a:t>…</a:t>
            </a:r>
          </a:p>
        </p:txBody>
      </p:sp>
      <p:cxnSp>
        <p:nvCxnSpPr>
          <p:cNvPr id="27" name="Straight Connector 26"/>
          <p:cNvCxnSpPr>
            <a:stCxn id="10" idx="4"/>
            <a:endCxn id="9" idx="0"/>
          </p:cNvCxnSpPr>
          <p:nvPr/>
        </p:nvCxnSpPr>
        <p:spPr>
          <a:xfrm>
            <a:off x="4678680" y="2997200"/>
            <a:ext cx="2819400" cy="27178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4"/>
            <a:endCxn id="4" idx="0"/>
          </p:cNvCxnSpPr>
          <p:nvPr/>
        </p:nvCxnSpPr>
        <p:spPr>
          <a:xfrm flipH="1">
            <a:off x="1783080" y="2997200"/>
            <a:ext cx="2895600" cy="27178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0" idx="4"/>
            <a:endCxn id="7" idx="0"/>
          </p:cNvCxnSpPr>
          <p:nvPr/>
        </p:nvCxnSpPr>
        <p:spPr>
          <a:xfrm flipH="1">
            <a:off x="3307080" y="2997200"/>
            <a:ext cx="1371600" cy="27178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0" idx="4"/>
            <a:endCxn id="8" idx="0"/>
          </p:cNvCxnSpPr>
          <p:nvPr/>
        </p:nvCxnSpPr>
        <p:spPr>
          <a:xfrm>
            <a:off x="4678680" y="2997200"/>
            <a:ext cx="304800" cy="27178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74"/>
          <p:cNvSpPr txBox="1">
            <a:spLocks noChangeArrowheads="1"/>
          </p:cNvSpPr>
          <p:nvPr/>
        </p:nvSpPr>
        <p:spPr bwMode="auto">
          <a:xfrm>
            <a:off x="424180" y="23622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35" name="TextBox 75"/>
          <p:cNvSpPr txBox="1">
            <a:spLocks noChangeArrowheads="1"/>
          </p:cNvSpPr>
          <p:nvPr/>
        </p:nvSpPr>
        <p:spPr bwMode="auto">
          <a:xfrm>
            <a:off x="0" y="59436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Input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866826" y="4700242"/>
            <a:ext cx="5468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/>
                <a:cs typeface="Arial"/>
              </a:rPr>
              <a:t>θ</a:t>
            </a:r>
            <a:r>
              <a:rPr lang="en-US" sz="2600" baseline="-25000" dirty="0" smtClean="0">
                <a:latin typeface="Arial"/>
                <a:cs typeface="Arial"/>
              </a:rPr>
              <a:t>1</a:t>
            </a:r>
            <a:endParaRPr lang="en-US" sz="2600" dirty="0">
              <a:latin typeface="Arial"/>
              <a:cs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33645" y="4657082"/>
            <a:ext cx="5468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/>
                <a:cs typeface="Arial"/>
              </a:rPr>
              <a:t>θ</a:t>
            </a:r>
            <a:r>
              <a:rPr lang="en-US" sz="2600" baseline="-25000" dirty="0">
                <a:latin typeface="Arial"/>
                <a:cs typeface="Arial"/>
              </a:rPr>
              <a:t>2</a:t>
            </a:r>
            <a:endParaRPr lang="en-US" sz="2600" dirty="0">
              <a:latin typeface="Arial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5475" y="4645622"/>
            <a:ext cx="5468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/>
                <a:cs typeface="Arial"/>
              </a:rPr>
              <a:t>θ</a:t>
            </a:r>
            <a:r>
              <a:rPr lang="en-US" sz="2600" baseline="-25000" dirty="0" smtClean="0">
                <a:latin typeface="Arial"/>
                <a:cs typeface="Arial"/>
              </a:rPr>
              <a:t>3</a:t>
            </a:r>
            <a:endParaRPr lang="en-US" sz="2600" dirty="0">
              <a:latin typeface="Arial"/>
              <a:cs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80727" y="4647817"/>
            <a:ext cx="7407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Arial"/>
                <a:cs typeface="Arial"/>
              </a:rPr>
              <a:t>θ</a:t>
            </a:r>
            <a:r>
              <a:rPr lang="en-US" sz="2600" baseline="-25000" dirty="0" err="1" smtClean="0">
                <a:latin typeface="Arial"/>
                <a:cs typeface="Arial"/>
              </a:rPr>
              <a:t>M</a:t>
            </a:r>
            <a:endParaRPr lang="en-US" sz="2600" dirty="0">
              <a:latin typeface="Arial"/>
              <a:cs typeface="Arial"/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161" y="1564640"/>
            <a:ext cx="3596640" cy="108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66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Reminders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_tradnl" dirty="0">
              <a:solidFill>
                <a:schemeClr val="bg1"/>
              </a:solidFill>
            </a:endParaRPr>
          </a:p>
          <a:p>
            <a:endParaRPr lang="es-ES_tradnl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40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Decision </a:t>
            </a:r>
            <a:r>
              <a:rPr lang="en-US" dirty="0" smtClean="0"/>
              <a:t>Functions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182" y="2997200"/>
            <a:ext cx="2377316" cy="1378843"/>
          </a:xfrm>
          <a:prstGeom prst="rect">
            <a:avLst/>
          </a:prstGeom>
        </p:spPr>
      </p:pic>
      <p:sp>
        <p:nvSpPr>
          <p:cNvPr id="23" name="Connector 22"/>
          <p:cNvSpPr/>
          <p:nvPr/>
        </p:nvSpPr>
        <p:spPr>
          <a:xfrm>
            <a:off x="13716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4" name="Connector 23"/>
          <p:cNvSpPr/>
          <p:nvPr/>
        </p:nvSpPr>
        <p:spPr>
          <a:xfrm>
            <a:off x="28956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2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5" name="Connector 24"/>
          <p:cNvSpPr/>
          <p:nvPr/>
        </p:nvSpPr>
        <p:spPr>
          <a:xfrm>
            <a:off x="45720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3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6" name="Connector 25"/>
          <p:cNvSpPr/>
          <p:nvPr/>
        </p:nvSpPr>
        <p:spPr>
          <a:xfrm>
            <a:off x="70866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M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1" name="Connector 30"/>
          <p:cNvSpPr/>
          <p:nvPr/>
        </p:nvSpPr>
        <p:spPr>
          <a:xfrm>
            <a:off x="4267200" y="2174240"/>
            <a:ext cx="822960" cy="822960"/>
          </a:xfrm>
          <a:prstGeom prst="flowChartConnector">
            <a:avLst/>
          </a:prstGeom>
          <a:solidFill>
            <a:srgbClr val="E0D925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y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019800" y="5791200"/>
            <a:ext cx="533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/>
              <a:t>…</a:t>
            </a:r>
          </a:p>
        </p:txBody>
      </p:sp>
      <p:cxnSp>
        <p:nvCxnSpPr>
          <p:cNvPr id="33" name="Straight Connector 32"/>
          <p:cNvCxnSpPr>
            <a:stCxn id="31" idx="4"/>
            <a:endCxn id="26" idx="0"/>
          </p:cNvCxnSpPr>
          <p:nvPr/>
        </p:nvCxnSpPr>
        <p:spPr>
          <a:xfrm>
            <a:off x="4678680" y="2997200"/>
            <a:ext cx="2819400" cy="27178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1" idx="4"/>
            <a:endCxn id="23" idx="0"/>
          </p:cNvCxnSpPr>
          <p:nvPr/>
        </p:nvCxnSpPr>
        <p:spPr>
          <a:xfrm flipH="1">
            <a:off x="1783080" y="2997200"/>
            <a:ext cx="2895600" cy="27178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1" idx="4"/>
            <a:endCxn id="24" idx="0"/>
          </p:cNvCxnSpPr>
          <p:nvPr/>
        </p:nvCxnSpPr>
        <p:spPr>
          <a:xfrm flipH="1">
            <a:off x="3307080" y="2997200"/>
            <a:ext cx="1371600" cy="27178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1" idx="4"/>
            <a:endCxn id="25" idx="0"/>
          </p:cNvCxnSpPr>
          <p:nvPr/>
        </p:nvCxnSpPr>
        <p:spPr>
          <a:xfrm>
            <a:off x="4678680" y="2997200"/>
            <a:ext cx="304800" cy="27178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74"/>
          <p:cNvSpPr txBox="1">
            <a:spLocks noChangeArrowheads="1"/>
          </p:cNvSpPr>
          <p:nvPr/>
        </p:nvSpPr>
        <p:spPr bwMode="auto">
          <a:xfrm>
            <a:off x="424180" y="23622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40" name="TextBox 75"/>
          <p:cNvSpPr txBox="1">
            <a:spLocks noChangeArrowheads="1"/>
          </p:cNvSpPr>
          <p:nvPr/>
        </p:nvSpPr>
        <p:spPr bwMode="auto">
          <a:xfrm>
            <a:off x="0" y="59436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Input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66826" y="4700242"/>
            <a:ext cx="5468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/>
                <a:cs typeface="Arial"/>
              </a:rPr>
              <a:t>θ</a:t>
            </a:r>
            <a:r>
              <a:rPr lang="en-US" sz="2600" baseline="-25000" dirty="0" smtClean="0">
                <a:latin typeface="Arial"/>
                <a:cs typeface="Arial"/>
              </a:rPr>
              <a:t>1</a:t>
            </a:r>
            <a:endParaRPr lang="en-US" sz="2600" dirty="0">
              <a:latin typeface="Arial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33645" y="4657082"/>
            <a:ext cx="5468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/>
                <a:cs typeface="Arial"/>
              </a:rPr>
              <a:t>θ</a:t>
            </a:r>
            <a:r>
              <a:rPr lang="en-US" sz="2600" baseline="-25000" dirty="0">
                <a:latin typeface="Arial"/>
                <a:cs typeface="Arial"/>
              </a:rPr>
              <a:t>2</a:t>
            </a:r>
            <a:endParaRPr lang="en-US" sz="2600" dirty="0">
              <a:latin typeface="Arial"/>
              <a:cs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35475" y="4645622"/>
            <a:ext cx="5468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/>
                <a:cs typeface="Arial"/>
              </a:rPr>
              <a:t>θ</a:t>
            </a:r>
            <a:r>
              <a:rPr lang="en-US" sz="2600" baseline="-25000" dirty="0" smtClean="0">
                <a:latin typeface="Arial"/>
                <a:cs typeface="Arial"/>
              </a:rPr>
              <a:t>3</a:t>
            </a:r>
            <a:endParaRPr lang="en-US" sz="2600" dirty="0"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80727" y="4647817"/>
            <a:ext cx="7407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Arial"/>
                <a:cs typeface="Arial"/>
              </a:rPr>
              <a:t>θ</a:t>
            </a:r>
            <a:r>
              <a:rPr lang="en-US" sz="2600" baseline="-25000" dirty="0" err="1" smtClean="0">
                <a:latin typeface="Arial"/>
                <a:cs typeface="Arial"/>
              </a:rPr>
              <a:t>M</a:t>
            </a:r>
            <a:endParaRPr lang="en-US" sz="2600" dirty="0">
              <a:latin typeface="Arial"/>
              <a:cs typeface="Arial"/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160" y="1533636"/>
            <a:ext cx="3961338" cy="132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92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160" y="1533636"/>
            <a:ext cx="3961338" cy="1326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Decision </a:t>
            </a:r>
            <a:r>
              <a:rPr lang="en-US" dirty="0" smtClean="0"/>
              <a:t>Functions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4182" y="2997200"/>
            <a:ext cx="2377316" cy="1378843"/>
          </a:xfrm>
          <a:prstGeom prst="rect">
            <a:avLst/>
          </a:prstGeom>
        </p:spPr>
      </p:pic>
      <p:sp>
        <p:nvSpPr>
          <p:cNvPr id="23" name="Connector 22"/>
          <p:cNvSpPr/>
          <p:nvPr/>
        </p:nvSpPr>
        <p:spPr>
          <a:xfrm>
            <a:off x="13716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4" name="Connector 23"/>
          <p:cNvSpPr/>
          <p:nvPr/>
        </p:nvSpPr>
        <p:spPr>
          <a:xfrm>
            <a:off x="28956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2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5" name="Connector 24"/>
          <p:cNvSpPr/>
          <p:nvPr/>
        </p:nvSpPr>
        <p:spPr>
          <a:xfrm>
            <a:off x="45720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3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6" name="Connector 25"/>
          <p:cNvSpPr/>
          <p:nvPr/>
        </p:nvSpPr>
        <p:spPr>
          <a:xfrm>
            <a:off x="70866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M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1" name="Connector 30"/>
          <p:cNvSpPr/>
          <p:nvPr/>
        </p:nvSpPr>
        <p:spPr>
          <a:xfrm>
            <a:off x="4267200" y="2174240"/>
            <a:ext cx="822960" cy="822960"/>
          </a:xfrm>
          <a:prstGeom prst="flowChartConnector">
            <a:avLst/>
          </a:prstGeom>
          <a:solidFill>
            <a:srgbClr val="E0D925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y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019800" y="5791200"/>
            <a:ext cx="533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/>
              <a:t>…</a:t>
            </a:r>
          </a:p>
        </p:txBody>
      </p:sp>
      <p:cxnSp>
        <p:nvCxnSpPr>
          <p:cNvPr id="33" name="Straight Connector 32"/>
          <p:cNvCxnSpPr>
            <a:stCxn id="31" idx="4"/>
            <a:endCxn id="26" idx="0"/>
          </p:cNvCxnSpPr>
          <p:nvPr/>
        </p:nvCxnSpPr>
        <p:spPr>
          <a:xfrm>
            <a:off x="4678680" y="2997200"/>
            <a:ext cx="2819400" cy="27178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1" idx="4"/>
            <a:endCxn id="23" idx="0"/>
          </p:cNvCxnSpPr>
          <p:nvPr/>
        </p:nvCxnSpPr>
        <p:spPr>
          <a:xfrm flipH="1">
            <a:off x="1783080" y="2997200"/>
            <a:ext cx="2895600" cy="27178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1" idx="4"/>
            <a:endCxn id="24" idx="0"/>
          </p:cNvCxnSpPr>
          <p:nvPr/>
        </p:nvCxnSpPr>
        <p:spPr>
          <a:xfrm flipH="1">
            <a:off x="3307080" y="2997200"/>
            <a:ext cx="1371600" cy="27178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1" idx="4"/>
            <a:endCxn id="25" idx="0"/>
          </p:cNvCxnSpPr>
          <p:nvPr/>
        </p:nvCxnSpPr>
        <p:spPr>
          <a:xfrm>
            <a:off x="4678680" y="2997200"/>
            <a:ext cx="304800" cy="27178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74"/>
          <p:cNvSpPr txBox="1">
            <a:spLocks noChangeArrowheads="1"/>
          </p:cNvSpPr>
          <p:nvPr/>
        </p:nvSpPr>
        <p:spPr bwMode="auto">
          <a:xfrm>
            <a:off x="424180" y="23622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40" name="TextBox 75"/>
          <p:cNvSpPr txBox="1">
            <a:spLocks noChangeArrowheads="1"/>
          </p:cNvSpPr>
          <p:nvPr/>
        </p:nvSpPr>
        <p:spPr bwMode="auto">
          <a:xfrm>
            <a:off x="0" y="59436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Input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66826" y="4700242"/>
            <a:ext cx="5468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/>
                <a:cs typeface="Arial"/>
              </a:rPr>
              <a:t>θ</a:t>
            </a:r>
            <a:r>
              <a:rPr lang="en-US" sz="2600" baseline="-25000" dirty="0" smtClean="0">
                <a:latin typeface="Arial"/>
                <a:cs typeface="Arial"/>
              </a:rPr>
              <a:t>1</a:t>
            </a:r>
            <a:endParaRPr lang="en-US" sz="2600" dirty="0">
              <a:latin typeface="Arial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33645" y="4657082"/>
            <a:ext cx="5468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/>
                <a:cs typeface="Arial"/>
              </a:rPr>
              <a:t>θ</a:t>
            </a:r>
            <a:r>
              <a:rPr lang="en-US" sz="2600" baseline="-25000" dirty="0">
                <a:latin typeface="Arial"/>
                <a:cs typeface="Arial"/>
              </a:rPr>
              <a:t>2</a:t>
            </a:r>
            <a:endParaRPr lang="en-US" sz="2600" dirty="0">
              <a:latin typeface="Arial"/>
              <a:cs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35475" y="4645622"/>
            <a:ext cx="5468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/>
                <a:cs typeface="Arial"/>
              </a:rPr>
              <a:t>θ</a:t>
            </a:r>
            <a:r>
              <a:rPr lang="en-US" sz="2600" baseline="-25000" dirty="0" smtClean="0">
                <a:latin typeface="Arial"/>
                <a:cs typeface="Arial"/>
              </a:rPr>
              <a:t>3</a:t>
            </a:r>
            <a:endParaRPr lang="en-US" sz="2600" dirty="0"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80727" y="4647817"/>
            <a:ext cx="7407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Arial"/>
                <a:cs typeface="Arial"/>
              </a:rPr>
              <a:t>θ</a:t>
            </a:r>
            <a:r>
              <a:rPr lang="en-US" sz="2600" baseline="-25000" dirty="0" err="1" smtClean="0">
                <a:latin typeface="Arial"/>
                <a:cs typeface="Arial"/>
              </a:rPr>
              <a:t>M</a:t>
            </a:r>
            <a:endParaRPr lang="en-US" sz="2600" dirty="0">
              <a:latin typeface="Arial"/>
              <a:cs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94960" y="2720826"/>
            <a:ext cx="3749040" cy="3592661"/>
            <a:chOff x="5394960" y="2720826"/>
            <a:chExt cx="3749040" cy="3592661"/>
          </a:xfrm>
        </p:grpSpPr>
        <p:sp>
          <p:nvSpPr>
            <p:cNvPr id="28" name="Rectangle 27"/>
            <p:cNvSpPr/>
            <p:nvPr/>
          </p:nvSpPr>
          <p:spPr>
            <a:xfrm>
              <a:off x="5394960" y="2720826"/>
              <a:ext cx="3749040" cy="3592661"/>
            </a:xfrm>
            <a:prstGeom prst="rect">
              <a:avLst/>
            </a:prstGeom>
            <a:solidFill>
              <a:schemeClr val="accent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5688504" y="2941092"/>
              <a:ext cx="3407157" cy="1611140"/>
              <a:chOff x="4847941" y="1797444"/>
              <a:chExt cx="3407157" cy="1611140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47941" y="2224285"/>
                <a:ext cx="888224" cy="1184299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19158" y="2224285"/>
                <a:ext cx="897419" cy="1184299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20714" y="2224285"/>
                <a:ext cx="888224" cy="1184299"/>
              </a:xfrm>
              <a:prstGeom prst="rect">
                <a:avLst/>
              </a:prstGeom>
            </p:spPr>
          </p:pic>
          <p:sp>
            <p:nvSpPr>
              <p:cNvPr id="45" name="TextBox 44"/>
              <p:cNvSpPr txBox="1"/>
              <p:nvPr/>
            </p:nvSpPr>
            <p:spPr>
              <a:xfrm>
                <a:off x="4847941" y="1797444"/>
                <a:ext cx="888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Face</a:t>
                </a:r>
                <a:endParaRPr lang="en-US" i="1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888565" y="1797444"/>
                <a:ext cx="888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Face</a:t>
                </a:r>
                <a:endParaRPr lang="en-US" i="1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7020714" y="1797444"/>
                <a:ext cx="1234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Not a face</a:t>
                </a:r>
                <a:endParaRPr lang="en-US" i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6599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160" y="1533636"/>
            <a:ext cx="3961338" cy="1326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Decision </a:t>
            </a:r>
            <a:r>
              <a:rPr lang="en-US" dirty="0" smtClean="0"/>
              <a:t>Functions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4182" y="2997200"/>
            <a:ext cx="2377316" cy="1378843"/>
          </a:xfrm>
          <a:prstGeom prst="rect">
            <a:avLst/>
          </a:prstGeom>
        </p:spPr>
      </p:pic>
      <p:sp>
        <p:nvSpPr>
          <p:cNvPr id="23" name="Connector 22"/>
          <p:cNvSpPr/>
          <p:nvPr/>
        </p:nvSpPr>
        <p:spPr>
          <a:xfrm>
            <a:off x="13716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4" name="Connector 23"/>
          <p:cNvSpPr/>
          <p:nvPr/>
        </p:nvSpPr>
        <p:spPr>
          <a:xfrm>
            <a:off x="28956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2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5" name="Connector 24"/>
          <p:cNvSpPr/>
          <p:nvPr/>
        </p:nvSpPr>
        <p:spPr>
          <a:xfrm>
            <a:off x="45720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3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6" name="Connector 25"/>
          <p:cNvSpPr/>
          <p:nvPr/>
        </p:nvSpPr>
        <p:spPr>
          <a:xfrm>
            <a:off x="70866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M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1" name="Connector 30"/>
          <p:cNvSpPr/>
          <p:nvPr/>
        </p:nvSpPr>
        <p:spPr>
          <a:xfrm>
            <a:off x="4267200" y="2174240"/>
            <a:ext cx="822960" cy="822960"/>
          </a:xfrm>
          <a:prstGeom prst="flowChartConnector">
            <a:avLst/>
          </a:prstGeom>
          <a:solidFill>
            <a:srgbClr val="E0D925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y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019800" y="5791200"/>
            <a:ext cx="533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/>
              <a:t>…</a:t>
            </a:r>
          </a:p>
        </p:txBody>
      </p:sp>
      <p:cxnSp>
        <p:nvCxnSpPr>
          <p:cNvPr id="33" name="Straight Connector 32"/>
          <p:cNvCxnSpPr>
            <a:stCxn id="31" idx="4"/>
            <a:endCxn id="26" idx="0"/>
          </p:cNvCxnSpPr>
          <p:nvPr/>
        </p:nvCxnSpPr>
        <p:spPr>
          <a:xfrm>
            <a:off x="4678680" y="2997200"/>
            <a:ext cx="2819400" cy="27178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1" idx="4"/>
            <a:endCxn id="23" idx="0"/>
          </p:cNvCxnSpPr>
          <p:nvPr/>
        </p:nvCxnSpPr>
        <p:spPr>
          <a:xfrm flipH="1">
            <a:off x="1783080" y="2997200"/>
            <a:ext cx="2895600" cy="27178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1" idx="4"/>
            <a:endCxn id="24" idx="0"/>
          </p:cNvCxnSpPr>
          <p:nvPr/>
        </p:nvCxnSpPr>
        <p:spPr>
          <a:xfrm flipH="1">
            <a:off x="3307080" y="2997200"/>
            <a:ext cx="1371600" cy="27178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1" idx="4"/>
            <a:endCxn id="25" idx="0"/>
          </p:cNvCxnSpPr>
          <p:nvPr/>
        </p:nvCxnSpPr>
        <p:spPr>
          <a:xfrm>
            <a:off x="4678680" y="2997200"/>
            <a:ext cx="304800" cy="27178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74"/>
          <p:cNvSpPr txBox="1">
            <a:spLocks noChangeArrowheads="1"/>
          </p:cNvSpPr>
          <p:nvPr/>
        </p:nvSpPr>
        <p:spPr bwMode="auto">
          <a:xfrm>
            <a:off x="424180" y="23622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40" name="TextBox 75"/>
          <p:cNvSpPr txBox="1">
            <a:spLocks noChangeArrowheads="1"/>
          </p:cNvSpPr>
          <p:nvPr/>
        </p:nvSpPr>
        <p:spPr bwMode="auto">
          <a:xfrm>
            <a:off x="0" y="59436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Input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66826" y="4700242"/>
            <a:ext cx="5468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/>
                <a:cs typeface="Arial"/>
              </a:rPr>
              <a:t>θ</a:t>
            </a:r>
            <a:r>
              <a:rPr lang="en-US" sz="2600" baseline="-25000" dirty="0" smtClean="0">
                <a:latin typeface="Arial"/>
                <a:cs typeface="Arial"/>
              </a:rPr>
              <a:t>1</a:t>
            </a:r>
            <a:endParaRPr lang="en-US" sz="2600" dirty="0">
              <a:latin typeface="Arial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33645" y="4657082"/>
            <a:ext cx="5468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/>
                <a:cs typeface="Arial"/>
              </a:rPr>
              <a:t>θ</a:t>
            </a:r>
            <a:r>
              <a:rPr lang="en-US" sz="2600" baseline="-25000" dirty="0">
                <a:latin typeface="Arial"/>
                <a:cs typeface="Arial"/>
              </a:rPr>
              <a:t>2</a:t>
            </a:r>
            <a:endParaRPr lang="en-US" sz="2600" dirty="0">
              <a:latin typeface="Arial"/>
              <a:cs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35475" y="4645622"/>
            <a:ext cx="5468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/>
                <a:cs typeface="Arial"/>
              </a:rPr>
              <a:t>θ</a:t>
            </a:r>
            <a:r>
              <a:rPr lang="en-US" sz="2600" baseline="-25000" dirty="0" smtClean="0">
                <a:latin typeface="Arial"/>
                <a:cs typeface="Arial"/>
              </a:rPr>
              <a:t>3</a:t>
            </a:r>
            <a:endParaRPr lang="en-US" sz="2600" dirty="0"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80727" y="4647817"/>
            <a:ext cx="7407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Arial"/>
                <a:cs typeface="Arial"/>
              </a:rPr>
              <a:t>θ</a:t>
            </a:r>
            <a:r>
              <a:rPr lang="en-US" sz="2600" baseline="-25000" dirty="0" err="1" smtClean="0">
                <a:latin typeface="Arial"/>
                <a:cs typeface="Arial"/>
              </a:rPr>
              <a:t>M</a:t>
            </a:r>
            <a:endParaRPr lang="en-US" sz="2600" dirty="0">
              <a:latin typeface="Arial"/>
              <a:cs typeface="Arial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394960" y="2720826"/>
            <a:ext cx="3749040" cy="3635523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56" name="Group 55"/>
          <p:cNvGrpSpPr/>
          <p:nvPr/>
        </p:nvGrpSpPr>
        <p:grpSpPr>
          <a:xfrm>
            <a:off x="5825054" y="2941092"/>
            <a:ext cx="3407157" cy="461665"/>
            <a:chOff x="4847941" y="1797444"/>
            <a:chExt cx="3407157" cy="461665"/>
          </a:xfrm>
        </p:grpSpPr>
        <p:sp>
          <p:nvSpPr>
            <p:cNvPr id="57" name="TextBox 56"/>
            <p:cNvSpPr txBox="1"/>
            <p:nvPr/>
          </p:nvSpPr>
          <p:spPr>
            <a:xfrm>
              <a:off x="4847941" y="1797444"/>
              <a:ext cx="8882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888565" y="1797444"/>
              <a:ext cx="8882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020714" y="1797444"/>
              <a:ext cx="12343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0</a:t>
              </a:r>
              <a:endParaRPr lang="en-US" sz="2400" dirty="0"/>
            </a:p>
          </p:txBody>
        </p:sp>
      </p:grpSp>
      <p:sp>
        <p:nvSpPr>
          <p:cNvPr id="60" name="Rectangle 59"/>
          <p:cNvSpPr/>
          <p:nvPr/>
        </p:nvSpPr>
        <p:spPr>
          <a:xfrm>
            <a:off x="5714043" y="3474281"/>
            <a:ext cx="274320" cy="2743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003603" y="3475866"/>
            <a:ext cx="274320" cy="2743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756158" y="3456423"/>
            <a:ext cx="274320" cy="2743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045718" y="3458008"/>
            <a:ext cx="274320" cy="274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7871369" y="3456423"/>
            <a:ext cx="27432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8160929" y="3458008"/>
            <a:ext cx="274320" cy="2743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/>
          <p:nvPr/>
        </p:nvCxnSpPr>
        <p:spPr>
          <a:xfrm flipH="1">
            <a:off x="6713278" y="4990951"/>
            <a:ext cx="606760" cy="7240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7320038" y="4990951"/>
            <a:ext cx="111521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7320038" y="4191957"/>
            <a:ext cx="0" cy="7989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401561" y="5126605"/>
            <a:ext cx="88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70" name="TextBox 69"/>
          <p:cNvSpPr txBox="1"/>
          <p:nvPr/>
        </p:nvSpPr>
        <p:spPr>
          <a:xfrm>
            <a:off x="8011787" y="4529286"/>
            <a:ext cx="88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71" name="TextBox 70"/>
          <p:cNvSpPr txBox="1"/>
          <p:nvPr/>
        </p:nvSpPr>
        <p:spPr>
          <a:xfrm>
            <a:off x="6959701" y="4000225"/>
            <a:ext cx="88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2481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Decision </a:t>
            </a:r>
            <a:r>
              <a:rPr lang="en-US" dirty="0" smtClean="0"/>
              <a:t>Functions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182" y="2997200"/>
            <a:ext cx="2377316" cy="1378843"/>
          </a:xfrm>
          <a:prstGeom prst="rect">
            <a:avLst/>
          </a:prstGeom>
        </p:spPr>
      </p:pic>
      <p:sp>
        <p:nvSpPr>
          <p:cNvPr id="23" name="Connector 22"/>
          <p:cNvSpPr/>
          <p:nvPr/>
        </p:nvSpPr>
        <p:spPr>
          <a:xfrm>
            <a:off x="13716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4" name="Connector 23"/>
          <p:cNvSpPr/>
          <p:nvPr/>
        </p:nvSpPr>
        <p:spPr>
          <a:xfrm>
            <a:off x="28956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2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5" name="Connector 24"/>
          <p:cNvSpPr/>
          <p:nvPr/>
        </p:nvSpPr>
        <p:spPr>
          <a:xfrm>
            <a:off x="45720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3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6" name="Connector 25"/>
          <p:cNvSpPr/>
          <p:nvPr/>
        </p:nvSpPr>
        <p:spPr>
          <a:xfrm>
            <a:off x="70866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M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1" name="Connector 30"/>
          <p:cNvSpPr/>
          <p:nvPr/>
        </p:nvSpPr>
        <p:spPr>
          <a:xfrm>
            <a:off x="4267200" y="2174240"/>
            <a:ext cx="822960" cy="822960"/>
          </a:xfrm>
          <a:prstGeom prst="flowChartConnector">
            <a:avLst/>
          </a:prstGeom>
          <a:solidFill>
            <a:srgbClr val="E0D925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y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019800" y="5791200"/>
            <a:ext cx="533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/>
              <a:t>…</a:t>
            </a:r>
          </a:p>
        </p:txBody>
      </p:sp>
      <p:cxnSp>
        <p:nvCxnSpPr>
          <p:cNvPr id="33" name="Straight Connector 32"/>
          <p:cNvCxnSpPr>
            <a:stCxn id="31" idx="4"/>
            <a:endCxn id="26" idx="0"/>
          </p:cNvCxnSpPr>
          <p:nvPr/>
        </p:nvCxnSpPr>
        <p:spPr>
          <a:xfrm>
            <a:off x="4678680" y="2997200"/>
            <a:ext cx="2819400" cy="27178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1" idx="4"/>
            <a:endCxn id="23" idx="0"/>
          </p:cNvCxnSpPr>
          <p:nvPr/>
        </p:nvCxnSpPr>
        <p:spPr>
          <a:xfrm flipH="1">
            <a:off x="1783080" y="2997200"/>
            <a:ext cx="2895600" cy="27178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1" idx="4"/>
            <a:endCxn id="24" idx="0"/>
          </p:cNvCxnSpPr>
          <p:nvPr/>
        </p:nvCxnSpPr>
        <p:spPr>
          <a:xfrm flipH="1">
            <a:off x="3307080" y="2997200"/>
            <a:ext cx="1371600" cy="27178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1" idx="4"/>
            <a:endCxn id="25" idx="0"/>
          </p:cNvCxnSpPr>
          <p:nvPr/>
        </p:nvCxnSpPr>
        <p:spPr>
          <a:xfrm>
            <a:off x="4678680" y="2997200"/>
            <a:ext cx="304800" cy="27178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74"/>
          <p:cNvSpPr txBox="1">
            <a:spLocks noChangeArrowheads="1"/>
          </p:cNvSpPr>
          <p:nvPr/>
        </p:nvSpPr>
        <p:spPr bwMode="auto">
          <a:xfrm>
            <a:off x="424180" y="23622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40" name="TextBox 75"/>
          <p:cNvSpPr txBox="1">
            <a:spLocks noChangeArrowheads="1"/>
          </p:cNvSpPr>
          <p:nvPr/>
        </p:nvSpPr>
        <p:spPr bwMode="auto">
          <a:xfrm>
            <a:off x="0" y="59436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Input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66826" y="4700242"/>
            <a:ext cx="5468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/>
                <a:cs typeface="Arial"/>
              </a:rPr>
              <a:t>θ</a:t>
            </a:r>
            <a:r>
              <a:rPr lang="en-US" sz="2600" baseline="-25000" dirty="0" smtClean="0">
                <a:latin typeface="Arial"/>
                <a:cs typeface="Arial"/>
              </a:rPr>
              <a:t>1</a:t>
            </a:r>
            <a:endParaRPr lang="en-US" sz="2600" dirty="0">
              <a:latin typeface="Arial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33645" y="4657082"/>
            <a:ext cx="5468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/>
                <a:cs typeface="Arial"/>
              </a:rPr>
              <a:t>θ</a:t>
            </a:r>
            <a:r>
              <a:rPr lang="en-US" sz="2600" baseline="-25000" dirty="0">
                <a:latin typeface="Arial"/>
                <a:cs typeface="Arial"/>
              </a:rPr>
              <a:t>2</a:t>
            </a:r>
            <a:endParaRPr lang="en-US" sz="2600" dirty="0">
              <a:latin typeface="Arial"/>
              <a:cs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35475" y="4645622"/>
            <a:ext cx="5468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/>
                <a:cs typeface="Arial"/>
              </a:rPr>
              <a:t>θ</a:t>
            </a:r>
            <a:r>
              <a:rPr lang="en-US" sz="2600" baseline="-25000" dirty="0" smtClean="0">
                <a:latin typeface="Arial"/>
                <a:cs typeface="Arial"/>
              </a:rPr>
              <a:t>3</a:t>
            </a:r>
            <a:endParaRPr lang="en-US" sz="2600" dirty="0"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80727" y="4647817"/>
            <a:ext cx="7407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Arial"/>
                <a:cs typeface="Arial"/>
              </a:rPr>
              <a:t>θ</a:t>
            </a:r>
            <a:r>
              <a:rPr lang="en-US" sz="2600" baseline="-25000" dirty="0" err="1" smtClean="0">
                <a:latin typeface="Arial"/>
                <a:cs typeface="Arial"/>
              </a:rPr>
              <a:t>M</a:t>
            </a:r>
            <a:endParaRPr lang="en-US" sz="2600" dirty="0">
              <a:latin typeface="Arial"/>
              <a:cs typeface="Arial"/>
            </a:endParaRPr>
          </a:p>
        </p:txBody>
      </p:sp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160" y="1533636"/>
            <a:ext cx="3961338" cy="132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42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9" name="AutoShape 3"/>
          <p:cNvSpPr>
            <a:spLocks noChangeArrowheads="1"/>
          </p:cNvSpPr>
          <p:nvPr/>
        </p:nvSpPr>
        <p:spPr bwMode="auto">
          <a:xfrm>
            <a:off x="1524000" y="2209800"/>
            <a:ext cx="685800" cy="533400"/>
          </a:xfrm>
          <a:prstGeom prst="flowChartConnector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777220" name="AutoShape 4"/>
          <p:cNvSpPr>
            <a:spLocks noChangeArrowheads="1"/>
          </p:cNvSpPr>
          <p:nvPr/>
        </p:nvSpPr>
        <p:spPr bwMode="auto">
          <a:xfrm>
            <a:off x="1524000" y="3048000"/>
            <a:ext cx="685800" cy="533400"/>
          </a:xfrm>
          <a:prstGeom prst="flowChartConnector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7221" name="AutoShape 5"/>
          <p:cNvSpPr>
            <a:spLocks noChangeArrowheads="1"/>
          </p:cNvSpPr>
          <p:nvPr/>
        </p:nvSpPr>
        <p:spPr bwMode="auto">
          <a:xfrm>
            <a:off x="1524000" y="3886200"/>
            <a:ext cx="685800" cy="533400"/>
          </a:xfrm>
          <a:prstGeom prst="flowChartConnector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77222" name="AutoShape 6"/>
          <p:cNvCxnSpPr>
            <a:cxnSpLocks noChangeShapeType="1"/>
            <a:stCxn id="777219" idx="6"/>
            <a:endCxn id="777262" idx="2"/>
          </p:cNvCxnSpPr>
          <p:nvPr/>
        </p:nvCxnSpPr>
        <p:spPr bwMode="auto">
          <a:xfrm>
            <a:off x="2209800" y="2476500"/>
            <a:ext cx="1752600" cy="342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77223" name="AutoShape 7"/>
          <p:cNvCxnSpPr>
            <a:cxnSpLocks noChangeShapeType="1"/>
            <a:stCxn id="777220" idx="6"/>
          </p:cNvCxnSpPr>
          <p:nvPr/>
        </p:nvCxnSpPr>
        <p:spPr bwMode="auto">
          <a:xfrm>
            <a:off x="2209800" y="3314700"/>
            <a:ext cx="1752600" cy="419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77224" name="AutoShape 8"/>
          <p:cNvCxnSpPr>
            <a:cxnSpLocks noChangeShapeType="1"/>
            <a:stCxn id="777220" idx="6"/>
            <a:endCxn id="777262" idx="2"/>
          </p:cNvCxnSpPr>
          <p:nvPr/>
        </p:nvCxnSpPr>
        <p:spPr bwMode="auto">
          <a:xfrm flipV="1">
            <a:off x="2209800" y="2819400"/>
            <a:ext cx="1752600" cy="495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77225" name="AutoShape 9"/>
          <p:cNvCxnSpPr>
            <a:cxnSpLocks noChangeShapeType="1"/>
            <a:stCxn id="777219" idx="6"/>
          </p:cNvCxnSpPr>
          <p:nvPr/>
        </p:nvCxnSpPr>
        <p:spPr bwMode="auto">
          <a:xfrm>
            <a:off x="2209800" y="2476500"/>
            <a:ext cx="1752600" cy="1257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77226" name="AutoShape 10"/>
          <p:cNvCxnSpPr>
            <a:cxnSpLocks noChangeShapeType="1"/>
            <a:stCxn id="777221" idx="6"/>
          </p:cNvCxnSpPr>
          <p:nvPr/>
        </p:nvCxnSpPr>
        <p:spPr bwMode="auto">
          <a:xfrm flipV="1">
            <a:off x="2209800" y="3695700"/>
            <a:ext cx="1895475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77227" name="AutoShape 11"/>
          <p:cNvCxnSpPr>
            <a:cxnSpLocks noChangeShapeType="1"/>
            <a:stCxn id="777221" idx="6"/>
            <a:endCxn id="777262" idx="2"/>
          </p:cNvCxnSpPr>
          <p:nvPr/>
        </p:nvCxnSpPr>
        <p:spPr bwMode="auto">
          <a:xfrm flipV="1">
            <a:off x="2209800" y="2819400"/>
            <a:ext cx="1752600" cy="1333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77228" name="AutoShape 12"/>
          <p:cNvCxnSpPr>
            <a:cxnSpLocks noChangeShapeType="1"/>
            <a:stCxn id="777262" idx="6"/>
          </p:cNvCxnSpPr>
          <p:nvPr/>
        </p:nvCxnSpPr>
        <p:spPr bwMode="auto">
          <a:xfrm>
            <a:off x="4419600" y="2819400"/>
            <a:ext cx="1400175" cy="4683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77229" name="AutoShape 13"/>
          <p:cNvCxnSpPr>
            <a:cxnSpLocks noChangeShapeType="1"/>
          </p:cNvCxnSpPr>
          <p:nvPr/>
        </p:nvCxnSpPr>
        <p:spPr bwMode="auto">
          <a:xfrm flipV="1">
            <a:off x="4419600" y="3352800"/>
            <a:ext cx="1400175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777230" name="Text Box 14"/>
          <p:cNvSpPr txBox="1">
            <a:spLocks noChangeArrowheads="1"/>
          </p:cNvSpPr>
          <p:nvPr/>
        </p:nvSpPr>
        <p:spPr bwMode="auto">
          <a:xfrm>
            <a:off x="1285875" y="15367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9900"/>
                </a:solidFill>
                <a:latin typeface="Times New Roman" pitchFamily="18" charset="0"/>
              </a:rPr>
              <a:t>Inputs</a:t>
            </a:r>
            <a:endParaRPr lang="en-US" sz="2400" b="0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777231" name="Text Box 15"/>
          <p:cNvSpPr txBox="1">
            <a:spLocks noChangeArrowheads="1"/>
          </p:cNvSpPr>
          <p:nvPr/>
        </p:nvSpPr>
        <p:spPr bwMode="auto">
          <a:xfrm>
            <a:off x="2308225" y="4929188"/>
            <a:ext cx="1304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Weights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777232" name="Text Box 16"/>
          <p:cNvSpPr txBox="1">
            <a:spLocks noChangeArrowheads="1"/>
          </p:cNvSpPr>
          <p:nvPr/>
        </p:nvSpPr>
        <p:spPr bwMode="auto">
          <a:xfrm>
            <a:off x="7610475" y="2022475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Times New Roman" pitchFamily="18" charset="0"/>
              </a:rPr>
              <a:t>Output</a:t>
            </a:r>
            <a:endParaRPr lang="en-US" sz="2400" b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777233" name="Text Box 17"/>
          <p:cNvSpPr txBox="1">
            <a:spLocks noChangeArrowheads="1"/>
          </p:cNvSpPr>
          <p:nvPr/>
        </p:nvSpPr>
        <p:spPr bwMode="auto">
          <a:xfrm>
            <a:off x="214313" y="4892675"/>
            <a:ext cx="190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1">
                <a:solidFill>
                  <a:srgbClr val="009900"/>
                </a:solidFill>
                <a:latin typeface="Times New Roman" pitchFamily="18" charset="0"/>
              </a:rPr>
              <a:t>Independent variables</a:t>
            </a:r>
            <a:endParaRPr lang="en-US" sz="2400" b="0" i="1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777234" name="Text Box 18"/>
          <p:cNvSpPr txBox="1">
            <a:spLocks noChangeArrowheads="1"/>
          </p:cNvSpPr>
          <p:nvPr/>
        </p:nvSpPr>
        <p:spPr bwMode="auto">
          <a:xfrm>
            <a:off x="6958013" y="4733925"/>
            <a:ext cx="16002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1">
                <a:solidFill>
                  <a:srgbClr val="CC0000"/>
                </a:solidFill>
                <a:latin typeface="Times New Roman" pitchFamily="18" charset="0"/>
              </a:rPr>
              <a:t>Dependent variable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i="1">
                <a:solidFill>
                  <a:srgbClr val="CC0000"/>
                </a:solidFill>
                <a:latin typeface="Times New Roman" pitchFamily="18" charset="0"/>
              </a:rPr>
              <a:t>Prediction</a:t>
            </a:r>
            <a:endParaRPr lang="en-US" sz="2400" b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777235" name="Text Box 19"/>
          <p:cNvSpPr txBox="1">
            <a:spLocks noChangeArrowheads="1"/>
          </p:cNvSpPr>
          <p:nvPr/>
        </p:nvSpPr>
        <p:spPr bwMode="auto">
          <a:xfrm>
            <a:off x="533400" y="2209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1">
                <a:solidFill>
                  <a:srgbClr val="009900"/>
                </a:solidFill>
                <a:latin typeface="Times New Roman" pitchFamily="18" charset="0"/>
              </a:rPr>
              <a:t>Age</a:t>
            </a:r>
            <a:endParaRPr lang="en-US" sz="2400" b="0" i="1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777236" name="Text Box 20"/>
          <p:cNvSpPr txBox="1">
            <a:spLocks noChangeArrowheads="1"/>
          </p:cNvSpPr>
          <p:nvPr/>
        </p:nvSpPr>
        <p:spPr bwMode="auto">
          <a:xfrm>
            <a:off x="1524000" y="2209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34</a:t>
            </a:r>
            <a:endParaRPr lang="en-US" sz="2400" b="0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77237" name="Text Box 21"/>
          <p:cNvSpPr txBox="1">
            <a:spLocks noChangeArrowheads="1"/>
          </p:cNvSpPr>
          <p:nvPr/>
        </p:nvSpPr>
        <p:spPr bwMode="auto">
          <a:xfrm>
            <a:off x="1524000" y="3124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en-US" sz="2400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77238" name="Text Box 22"/>
          <p:cNvSpPr txBox="1">
            <a:spLocks noChangeArrowheads="1"/>
          </p:cNvSpPr>
          <p:nvPr/>
        </p:nvSpPr>
        <p:spPr bwMode="auto">
          <a:xfrm>
            <a:off x="304800" y="3124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1">
                <a:solidFill>
                  <a:srgbClr val="009900"/>
                </a:solidFill>
                <a:latin typeface="Times New Roman" pitchFamily="18" charset="0"/>
              </a:rPr>
              <a:t>Gender</a:t>
            </a:r>
            <a:endParaRPr lang="en-US" sz="2400" b="0" i="1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777239" name="Text Box 23"/>
          <p:cNvSpPr txBox="1">
            <a:spLocks noChangeArrowheads="1"/>
          </p:cNvSpPr>
          <p:nvPr/>
        </p:nvSpPr>
        <p:spPr bwMode="auto">
          <a:xfrm>
            <a:off x="381000" y="3962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1">
                <a:solidFill>
                  <a:srgbClr val="009900"/>
                </a:solidFill>
                <a:latin typeface="Times New Roman" pitchFamily="18" charset="0"/>
              </a:rPr>
              <a:t>Stage</a:t>
            </a:r>
            <a:endParaRPr lang="en-US" sz="2400" b="0" i="1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777240" name="Text Box 24"/>
          <p:cNvSpPr txBox="1">
            <a:spLocks noChangeArrowheads="1"/>
          </p:cNvSpPr>
          <p:nvPr/>
        </p:nvSpPr>
        <p:spPr bwMode="auto">
          <a:xfrm>
            <a:off x="1524000" y="3886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4</a:t>
            </a:r>
            <a:endParaRPr lang="en-US" sz="2400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77241" name="Text Box 25"/>
          <p:cNvSpPr txBox="1">
            <a:spLocks noChangeArrowheads="1"/>
          </p:cNvSpPr>
          <p:nvPr/>
        </p:nvSpPr>
        <p:spPr bwMode="auto">
          <a:xfrm>
            <a:off x="2716213" y="2189163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.6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77242" name="Text Box 26"/>
          <p:cNvSpPr txBox="1">
            <a:spLocks noChangeArrowheads="1"/>
          </p:cNvSpPr>
          <p:nvPr/>
        </p:nvSpPr>
        <p:spPr bwMode="auto">
          <a:xfrm>
            <a:off x="5251450" y="2835275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.5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77243" name="Text Box 27"/>
          <p:cNvSpPr txBox="1">
            <a:spLocks noChangeArrowheads="1"/>
          </p:cNvSpPr>
          <p:nvPr/>
        </p:nvSpPr>
        <p:spPr bwMode="auto">
          <a:xfrm>
            <a:off x="5249863" y="3375025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.8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77244" name="Text Box 28"/>
          <p:cNvSpPr txBox="1">
            <a:spLocks noChangeArrowheads="1"/>
          </p:cNvSpPr>
          <p:nvPr/>
        </p:nvSpPr>
        <p:spPr bwMode="auto">
          <a:xfrm>
            <a:off x="2900363" y="3935413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.2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77245" name="Text Box 29"/>
          <p:cNvSpPr txBox="1">
            <a:spLocks noChangeArrowheads="1"/>
          </p:cNvSpPr>
          <p:nvPr/>
        </p:nvSpPr>
        <p:spPr bwMode="auto">
          <a:xfrm>
            <a:off x="2327275" y="2867025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.1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77246" name="Text Box 30"/>
          <p:cNvSpPr txBox="1">
            <a:spLocks noChangeArrowheads="1"/>
          </p:cNvSpPr>
          <p:nvPr/>
        </p:nvSpPr>
        <p:spPr bwMode="auto">
          <a:xfrm>
            <a:off x="2311400" y="3311525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.3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77247" name="Text Box 31"/>
          <p:cNvSpPr txBox="1">
            <a:spLocks noChangeArrowheads="1"/>
          </p:cNvSpPr>
          <p:nvPr/>
        </p:nvSpPr>
        <p:spPr bwMode="auto">
          <a:xfrm>
            <a:off x="2705100" y="3556000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.7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77248" name="Text Box 32"/>
          <p:cNvSpPr txBox="1">
            <a:spLocks noChangeArrowheads="1"/>
          </p:cNvSpPr>
          <p:nvPr/>
        </p:nvSpPr>
        <p:spPr bwMode="auto">
          <a:xfrm>
            <a:off x="2720975" y="2620963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.2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77249" name="Text Box 33"/>
          <p:cNvSpPr txBox="1">
            <a:spLocks noChangeArrowheads="1"/>
          </p:cNvSpPr>
          <p:nvPr/>
        </p:nvSpPr>
        <p:spPr bwMode="auto">
          <a:xfrm>
            <a:off x="5318125" y="4999038"/>
            <a:ext cx="1304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Weights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777250" name="Text Box 34"/>
          <p:cNvSpPr txBox="1">
            <a:spLocks noChangeArrowheads="1"/>
          </p:cNvSpPr>
          <p:nvPr/>
        </p:nvSpPr>
        <p:spPr bwMode="auto">
          <a:xfrm>
            <a:off x="3790950" y="4933950"/>
            <a:ext cx="1304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HiddenLayer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777251" name="Text Box 35"/>
          <p:cNvSpPr txBox="1">
            <a:spLocks noChangeArrowheads="1"/>
          </p:cNvSpPr>
          <p:nvPr/>
        </p:nvSpPr>
        <p:spPr bwMode="auto">
          <a:xfrm>
            <a:off x="7378700" y="3532188"/>
            <a:ext cx="1614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“Probability of beingAlive”</a:t>
            </a:r>
            <a:endParaRPr lang="en-US" sz="2400" i="1">
              <a:latin typeface="Times New Roman" pitchFamily="18" charset="0"/>
            </a:endParaRPr>
          </a:p>
        </p:txBody>
      </p:sp>
      <p:sp>
        <p:nvSpPr>
          <p:cNvPr id="777252" name="Text Box 36"/>
          <p:cNvSpPr txBox="1">
            <a:spLocks noChangeArrowheads="1"/>
          </p:cNvSpPr>
          <p:nvPr/>
        </p:nvSpPr>
        <p:spPr bwMode="auto">
          <a:xfrm>
            <a:off x="7845425" y="2703513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0.6</a:t>
            </a:r>
            <a:endParaRPr lang="en-US" sz="2400" i="1">
              <a:latin typeface="Times New Roman" pitchFamily="18" charset="0"/>
            </a:endParaRP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5794375" y="2625725"/>
            <a:ext cx="1987550" cy="1401763"/>
            <a:chOff x="3340" y="1013"/>
            <a:chExt cx="1252" cy="883"/>
          </a:xfrm>
        </p:grpSpPr>
        <p:sp>
          <p:nvSpPr>
            <p:cNvPr id="777254" name="AutoShape 38"/>
            <p:cNvSpPr>
              <a:spLocks noChangeArrowheads="1"/>
            </p:cNvSpPr>
            <p:nvPr/>
          </p:nvSpPr>
          <p:spPr bwMode="auto">
            <a:xfrm>
              <a:off x="3510" y="1013"/>
              <a:ext cx="819" cy="883"/>
            </a:xfrm>
            <a:prstGeom prst="flowChartConnector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39"/>
            <p:cNvGrpSpPr>
              <a:grpSpLocks/>
            </p:cNvGrpSpPr>
            <p:nvPr/>
          </p:nvGrpSpPr>
          <p:grpSpPr bwMode="auto">
            <a:xfrm>
              <a:off x="3785" y="1189"/>
              <a:ext cx="404" cy="331"/>
              <a:chOff x="4520" y="1893"/>
              <a:chExt cx="404" cy="331"/>
            </a:xfrm>
          </p:grpSpPr>
          <p:sp>
            <p:nvSpPr>
              <p:cNvPr id="777256" name="Freeform 40"/>
              <p:cNvSpPr>
                <a:spLocks/>
              </p:cNvSpPr>
              <p:nvPr/>
            </p:nvSpPr>
            <p:spPr bwMode="auto">
              <a:xfrm>
                <a:off x="4553" y="1944"/>
                <a:ext cx="331" cy="268"/>
              </a:xfrm>
              <a:custGeom>
                <a:avLst/>
                <a:gdLst/>
                <a:ahLst/>
                <a:cxnLst>
                  <a:cxn ang="0">
                    <a:pos x="0" y="620"/>
                  </a:cxn>
                  <a:cxn ang="0">
                    <a:pos x="455" y="496"/>
                  </a:cxn>
                  <a:cxn ang="0">
                    <a:pos x="579" y="83"/>
                  </a:cxn>
                  <a:cxn ang="0">
                    <a:pos x="1024" y="0"/>
                  </a:cxn>
                </a:cxnLst>
                <a:rect l="0" t="0" r="r" b="b"/>
                <a:pathLst>
                  <a:path w="1024" h="620">
                    <a:moveTo>
                      <a:pt x="0" y="620"/>
                    </a:moveTo>
                    <a:cubicBezTo>
                      <a:pt x="179" y="602"/>
                      <a:pt x="359" y="585"/>
                      <a:pt x="455" y="496"/>
                    </a:cubicBezTo>
                    <a:cubicBezTo>
                      <a:pt x="551" y="407"/>
                      <a:pt x="484" y="166"/>
                      <a:pt x="579" y="83"/>
                    </a:cubicBezTo>
                    <a:cubicBezTo>
                      <a:pt x="674" y="0"/>
                      <a:pt x="849" y="0"/>
                      <a:pt x="1024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7257" name="Freeform 41"/>
              <p:cNvSpPr>
                <a:spLocks/>
              </p:cNvSpPr>
              <p:nvPr/>
            </p:nvSpPr>
            <p:spPr bwMode="auto">
              <a:xfrm>
                <a:off x="4520" y="1893"/>
                <a:ext cx="404" cy="33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31"/>
                  </a:cxn>
                  <a:cxn ang="0">
                    <a:pos x="404" y="331"/>
                  </a:cxn>
                </a:cxnLst>
                <a:rect l="0" t="0" r="r" b="b"/>
                <a:pathLst>
                  <a:path w="404" h="331">
                    <a:moveTo>
                      <a:pt x="11" y="0"/>
                    </a:moveTo>
                    <a:lnTo>
                      <a:pt x="0" y="331"/>
                    </a:lnTo>
                    <a:lnTo>
                      <a:pt x="404" y="33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77258" name="Text Box 42"/>
            <p:cNvSpPr txBox="1">
              <a:spLocks noChangeArrowheads="1"/>
            </p:cNvSpPr>
            <p:nvPr/>
          </p:nvSpPr>
          <p:spPr bwMode="auto">
            <a:xfrm>
              <a:off x="3340" y="1264"/>
              <a:ext cx="274" cy="3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200">
                  <a:latin typeface="Symbol" pitchFamily="18" charset="2"/>
                </a:rPr>
                <a:t>S</a:t>
              </a:r>
              <a:endParaRPr lang="en-US" sz="1200" b="0">
                <a:latin typeface="Times New Roman" pitchFamily="18" charset="0"/>
              </a:endParaRPr>
            </a:p>
          </p:txBody>
        </p:sp>
        <p:sp>
          <p:nvSpPr>
            <p:cNvPr id="777259" name="Freeform 43"/>
            <p:cNvSpPr>
              <a:spLocks/>
            </p:cNvSpPr>
            <p:nvPr/>
          </p:nvSpPr>
          <p:spPr bwMode="auto">
            <a:xfrm>
              <a:off x="3600" y="1478"/>
              <a:ext cx="440" cy="2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3" y="176"/>
                </a:cxn>
                <a:cxn ang="0">
                  <a:pos x="383" y="218"/>
                </a:cxn>
                <a:cxn ang="0">
                  <a:pos x="434" y="73"/>
                </a:cxn>
              </a:cxnLst>
              <a:rect l="0" t="0" r="r" b="b"/>
              <a:pathLst>
                <a:path w="440" h="235">
                  <a:moveTo>
                    <a:pt x="0" y="0"/>
                  </a:moveTo>
                  <a:cubicBezTo>
                    <a:pt x="14" y="70"/>
                    <a:pt x="29" y="140"/>
                    <a:pt x="93" y="176"/>
                  </a:cubicBezTo>
                  <a:cubicBezTo>
                    <a:pt x="157" y="212"/>
                    <a:pt x="326" y="235"/>
                    <a:pt x="383" y="218"/>
                  </a:cubicBezTo>
                  <a:cubicBezTo>
                    <a:pt x="440" y="201"/>
                    <a:pt x="437" y="137"/>
                    <a:pt x="434" y="73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7260" name="Freeform 44"/>
            <p:cNvSpPr>
              <a:spLocks/>
            </p:cNvSpPr>
            <p:nvPr/>
          </p:nvSpPr>
          <p:spPr bwMode="auto">
            <a:xfrm>
              <a:off x="4013" y="1155"/>
              <a:ext cx="579" cy="179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362" y="24"/>
                </a:cxn>
                <a:cxn ang="0">
                  <a:pos x="579" y="34"/>
                </a:cxn>
              </a:cxnLst>
              <a:rect l="0" t="0" r="r" b="b"/>
              <a:pathLst>
                <a:path w="579" h="179">
                  <a:moveTo>
                    <a:pt x="0" y="179"/>
                  </a:moveTo>
                  <a:cubicBezTo>
                    <a:pt x="133" y="113"/>
                    <a:pt x="266" y="48"/>
                    <a:pt x="362" y="24"/>
                  </a:cubicBezTo>
                  <a:cubicBezTo>
                    <a:pt x="458" y="0"/>
                    <a:pt x="518" y="17"/>
                    <a:pt x="579" y="34"/>
                  </a:cubicBezTo>
                </a:path>
              </a:pathLst>
            </a:custGeom>
            <a:noFill/>
            <a:ln w="127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3746500" y="2416175"/>
            <a:ext cx="1036638" cy="712788"/>
            <a:chOff x="2360" y="1522"/>
            <a:chExt cx="653" cy="449"/>
          </a:xfrm>
        </p:grpSpPr>
        <p:sp>
          <p:nvSpPr>
            <p:cNvPr id="777262" name="AutoShape 46"/>
            <p:cNvSpPr>
              <a:spLocks noChangeArrowheads="1"/>
            </p:cNvSpPr>
            <p:nvPr/>
          </p:nvSpPr>
          <p:spPr bwMode="auto">
            <a:xfrm>
              <a:off x="2496" y="1680"/>
              <a:ext cx="288" cy="192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7263" name="AutoShape 47"/>
            <p:cNvSpPr>
              <a:spLocks noChangeArrowheads="1"/>
            </p:cNvSpPr>
            <p:nvPr/>
          </p:nvSpPr>
          <p:spPr bwMode="auto">
            <a:xfrm>
              <a:off x="2458" y="1522"/>
              <a:ext cx="420" cy="449"/>
            </a:xfrm>
            <a:prstGeom prst="flowChartConnector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48"/>
            <p:cNvGrpSpPr>
              <a:grpSpLocks/>
            </p:cNvGrpSpPr>
            <p:nvPr/>
          </p:nvGrpSpPr>
          <p:grpSpPr bwMode="auto">
            <a:xfrm>
              <a:off x="2599" y="1612"/>
              <a:ext cx="207" cy="168"/>
              <a:chOff x="4520" y="1893"/>
              <a:chExt cx="404" cy="331"/>
            </a:xfrm>
          </p:grpSpPr>
          <p:sp>
            <p:nvSpPr>
              <p:cNvPr id="777265" name="Freeform 49"/>
              <p:cNvSpPr>
                <a:spLocks/>
              </p:cNvSpPr>
              <p:nvPr/>
            </p:nvSpPr>
            <p:spPr bwMode="auto">
              <a:xfrm>
                <a:off x="4553" y="1944"/>
                <a:ext cx="331" cy="268"/>
              </a:xfrm>
              <a:custGeom>
                <a:avLst/>
                <a:gdLst/>
                <a:ahLst/>
                <a:cxnLst>
                  <a:cxn ang="0">
                    <a:pos x="0" y="620"/>
                  </a:cxn>
                  <a:cxn ang="0">
                    <a:pos x="455" y="496"/>
                  </a:cxn>
                  <a:cxn ang="0">
                    <a:pos x="579" y="83"/>
                  </a:cxn>
                  <a:cxn ang="0">
                    <a:pos x="1024" y="0"/>
                  </a:cxn>
                </a:cxnLst>
                <a:rect l="0" t="0" r="r" b="b"/>
                <a:pathLst>
                  <a:path w="1024" h="620">
                    <a:moveTo>
                      <a:pt x="0" y="620"/>
                    </a:moveTo>
                    <a:cubicBezTo>
                      <a:pt x="179" y="602"/>
                      <a:pt x="359" y="585"/>
                      <a:pt x="455" y="496"/>
                    </a:cubicBezTo>
                    <a:cubicBezTo>
                      <a:pt x="551" y="407"/>
                      <a:pt x="484" y="166"/>
                      <a:pt x="579" y="83"/>
                    </a:cubicBezTo>
                    <a:cubicBezTo>
                      <a:pt x="674" y="0"/>
                      <a:pt x="849" y="0"/>
                      <a:pt x="1024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7266" name="Freeform 50"/>
              <p:cNvSpPr>
                <a:spLocks/>
              </p:cNvSpPr>
              <p:nvPr/>
            </p:nvSpPr>
            <p:spPr bwMode="auto">
              <a:xfrm>
                <a:off x="4520" y="1893"/>
                <a:ext cx="404" cy="33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31"/>
                  </a:cxn>
                  <a:cxn ang="0">
                    <a:pos x="404" y="331"/>
                  </a:cxn>
                </a:cxnLst>
                <a:rect l="0" t="0" r="r" b="b"/>
                <a:pathLst>
                  <a:path w="404" h="331">
                    <a:moveTo>
                      <a:pt x="11" y="0"/>
                    </a:moveTo>
                    <a:lnTo>
                      <a:pt x="0" y="331"/>
                    </a:lnTo>
                    <a:lnTo>
                      <a:pt x="404" y="33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77267" name="Freeform 51"/>
            <p:cNvSpPr>
              <a:spLocks/>
            </p:cNvSpPr>
            <p:nvPr/>
          </p:nvSpPr>
          <p:spPr bwMode="auto">
            <a:xfrm>
              <a:off x="2504" y="1759"/>
              <a:ext cx="226" cy="1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3" y="176"/>
                </a:cxn>
                <a:cxn ang="0">
                  <a:pos x="383" y="218"/>
                </a:cxn>
                <a:cxn ang="0">
                  <a:pos x="434" y="73"/>
                </a:cxn>
              </a:cxnLst>
              <a:rect l="0" t="0" r="r" b="b"/>
              <a:pathLst>
                <a:path w="440" h="235">
                  <a:moveTo>
                    <a:pt x="0" y="0"/>
                  </a:moveTo>
                  <a:cubicBezTo>
                    <a:pt x="14" y="70"/>
                    <a:pt x="29" y="140"/>
                    <a:pt x="93" y="176"/>
                  </a:cubicBezTo>
                  <a:cubicBezTo>
                    <a:pt x="157" y="212"/>
                    <a:pt x="326" y="235"/>
                    <a:pt x="383" y="218"/>
                  </a:cubicBezTo>
                  <a:cubicBezTo>
                    <a:pt x="440" y="201"/>
                    <a:pt x="437" y="137"/>
                    <a:pt x="434" y="73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7268" name="Freeform 52"/>
            <p:cNvSpPr>
              <a:spLocks/>
            </p:cNvSpPr>
            <p:nvPr/>
          </p:nvSpPr>
          <p:spPr bwMode="auto">
            <a:xfrm>
              <a:off x="2716" y="1594"/>
              <a:ext cx="297" cy="91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362" y="24"/>
                </a:cxn>
                <a:cxn ang="0">
                  <a:pos x="579" y="34"/>
                </a:cxn>
              </a:cxnLst>
              <a:rect l="0" t="0" r="r" b="b"/>
              <a:pathLst>
                <a:path w="579" h="179">
                  <a:moveTo>
                    <a:pt x="0" y="179"/>
                  </a:moveTo>
                  <a:cubicBezTo>
                    <a:pt x="133" y="113"/>
                    <a:pt x="266" y="48"/>
                    <a:pt x="362" y="24"/>
                  </a:cubicBezTo>
                  <a:cubicBezTo>
                    <a:pt x="458" y="0"/>
                    <a:pt x="518" y="17"/>
                    <a:pt x="579" y="34"/>
                  </a:cubicBezTo>
                </a:path>
              </a:pathLst>
            </a:custGeom>
            <a:noFill/>
            <a:ln w="127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7269" name="Text Box 53"/>
            <p:cNvSpPr txBox="1">
              <a:spLocks noChangeArrowheads="1"/>
            </p:cNvSpPr>
            <p:nvPr/>
          </p:nvSpPr>
          <p:spPr bwMode="auto">
            <a:xfrm>
              <a:off x="2360" y="1668"/>
              <a:ext cx="188" cy="19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Symbol" pitchFamily="18" charset="2"/>
                </a:rPr>
                <a:t>S</a:t>
              </a:r>
              <a:endParaRPr lang="en-US" sz="1400" b="0">
                <a:latin typeface="Times New Roman" pitchFamily="18" charset="0"/>
              </a:endParaRPr>
            </a:p>
          </p:txBody>
        </p:sp>
      </p:grpSp>
      <p:sp>
        <p:nvSpPr>
          <p:cNvPr id="777270" name="Text Box 54"/>
          <p:cNvSpPr txBox="1">
            <a:spLocks noChangeArrowheads="1"/>
          </p:cNvSpPr>
          <p:nvPr/>
        </p:nvSpPr>
        <p:spPr bwMode="auto">
          <a:xfrm>
            <a:off x="4679950" y="2262188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.4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77271" name="Text Box 55"/>
          <p:cNvSpPr txBox="1">
            <a:spLocks noChangeArrowheads="1"/>
          </p:cNvSpPr>
          <p:nvPr/>
        </p:nvSpPr>
        <p:spPr bwMode="auto">
          <a:xfrm>
            <a:off x="4711700" y="3214688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.2</a:t>
            </a:r>
            <a:endParaRPr lang="en-US" sz="1200" b="0">
              <a:latin typeface="Times New Roman" pitchFamily="18" charset="0"/>
            </a:endParaRPr>
          </a:p>
        </p:txBody>
      </p: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3849688" y="3308350"/>
            <a:ext cx="1036637" cy="712788"/>
            <a:chOff x="2360" y="1522"/>
            <a:chExt cx="653" cy="449"/>
          </a:xfrm>
        </p:grpSpPr>
        <p:sp>
          <p:nvSpPr>
            <p:cNvPr id="777273" name="AutoShape 57"/>
            <p:cNvSpPr>
              <a:spLocks noChangeArrowheads="1"/>
            </p:cNvSpPr>
            <p:nvPr/>
          </p:nvSpPr>
          <p:spPr bwMode="auto">
            <a:xfrm>
              <a:off x="2496" y="1680"/>
              <a:ext cx="288" cy="192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7274" name="AutoShape 58"/>
            <p:cNvSpPr>
              <a:spLocks noChangeArrowheads="1"/>
            </p:cNvSpPr>
            <p:nvPr/>
          </p:nvSpPr>
          <p:spPr bwMode="auto">
            <a:xfrm>
              <a:off x="2458" y="1522"/>
              <a:ext cx="420" cy="449"/>
            </a:xfrm>
            <a:prstGeom prst="flowChartConnector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59"/>
            <p:cNvGrpSpPr>
              <a:grpSpLocks/>
            </p:cNvGrpSpPr>
            <p:nvPr/>
          </p:nvGrpSpPr>
          <p:grpSpPr bwMode="auto">
            <a:xfrm>
              <a:off x="2599" y="1612"/>
              <a:ext cx="207" cy="168"/>
              <a:chOff x="4520" y="1893"/>
              <a:chExt cx="404" cy="331"/>
            </a:xfrm>
          </p:grpSpPr>
          <p:sp>
            <p:nvSpPr>
              <p:cNvPr id="777276" name="Freeform 60"/>
              <p:cNvSpPr>
                <a:spLocks/>
              </p:cNvSpPr>
              <p:nvPr/>
            </p:nvSpPr>
            <p:spPr bwMode="auto">
              <a:xfrm>
                <a:off x="4553" y="1944"/>
                <a:ext cx="331" cy="268"/>
              </a:xfrm>
              <a:custGeom>
                <a:avLst/>
                <a:gdLst/>
                <a:ahLst/>
                <a:cxnLst>
                  <a:cxn ang="0">
                    <a:pos x="0" y="620"/>
                  </a:cxn>
                  <a:cxn ang="0">
                    <a:pos x="455" y="496"/>
                  </a:cxn>
                  <a:cxn ang="0">
                    <a:pos x="579" y="83"/>
                  </a:cxn>
                  <a:cxn ang="0">
                    <a:pos x="1024" y="0"/>
                  </a:cxn>
                </a:cxnLst>
                <a:rect l="0" t="0" r="r" b="b"/>
                <a:pathLst>
                  <a:path w="1024" h="620">
                    <a:moveTo>
                      <a:pt x="0" y="620"/>
                    </a:moveTo>
                    <a:cubicBezTo>
                      <a:pt x="179" y="602"/>
                      <a:pt x="359" y="585"/>
                      <a:pt x="455" y="496"/>
                    </a:cubicBezTo>
                    <a:cubicBezTo>
                      <a:pt x="551" y="407"/>
                      <a:pt x="484" y="166"/>
                      <a:pt x="579" y="83"/>
                    </a:cubicBezTo>
                    <a:cubicBezTo>
                      <a:pt x="674" y="0"/>
                      <a:pt x="849" y="0"/>
                      <a:pt x="1024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7277" name="Freeform 61"/>
              <p:cNvSpPr>
                <a:spLocks/>
              </p:cNvSpPr>
              <p:nvPr/>
            </p:nvSpPr>
            <p:spPr bwMode="auto">
              <a:xfrm>
                <a:off x="4520" y="1893"/>
                <a:ext cx="404" cy="33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31"/>
                  </a:cxn>
                  <a:cxn ang="0">
                    <a:pos x="404" y="331"/>
                  </a:cxn>
                </a:cxnLst>
                <a:rect l="0" t="0" r="r" b="b"/>
                <a:pathLst>
                  <a:path w="404" h="331">
                    <a:moveTo>
                      <a:pt x="11" y="0"/>
                    </a:moveTo>
                    <a:lnTo>
                      <a:pt x="0" y="331"/>
                    </a:lnTo>
                    <a:lnTo>
                      <a:pt x="404" y="33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77278" name="Freeform 62"/>
            <p:cNvSpPr>
              <a:spLocks/>
            </p:cNvSpPr>
            <p:nvPr/>
          </p:nvSpPr>
          <p:spPr bwMode="auto">
            <a:xfrm>
              <a:off x="2504" y="1759"/>
              <a:ext cx="226" cy="1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3" y="176"/>
                </a:cxn>
                <a:cxn ang="0">
                  <a:pos x="383" y="218"/>
                </a:cxn>
                <a:cxn ang="0">
                  <a:pos x="434" y="73"/>
                </a:cxn>
              </a:cxnLst>
              <a:rect l="0" t="0" r="r" b="b"/>
              <a:pathLst>
                <a:path w="440" h="235">
                  <a:moveTo>
                    <a:pt x="0" y="0"/>
                  </a:moveTo>
                  <a:cubicBezTo>
                    <a:pt x="14" y="70"/>
                    <a:pt x="29" y="140"/>
                    <a:pt x="93" y="176"/>
                  </a:cubicBezTo>
                  <a:cubicBezTo>
                    <a:pt x="157" y="212"/>
                    <a:pt x="326" y="235"/>
                    <a:pt x="383" y="218"/>
                  </a:cubicBezTo>
                  <a:cubicBezTo>
                    <a:pt x="440" y="201"/>
                    <a:pt x="437" y="137"/>
                    <a:pt x="434" y="73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7279" name="Freeform 63"/>
            <p:cNvSpPr>
              <a:spLocks/>
            </p:cNvSpPr>
            <p:nvPr/>
          </p:nvSpPr>
          <p:spPr bwMode="auto">
            <a:xfrm>
              <a:off x="2716" y="1594"/>
              <a:ext cx="297" cy="91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362" y="24"/>
                </a:cxn>
                <a:cxn ang="0">
                  <a:pos x="579" y="34"/>
                </a:cxn>
              </a:cxnLst>
              <a:rect l="0" t="0" r="r" b="b"/>
              <a:pathLst>
                <a:path w="579" h="179">
                  <a:moveTo>
                    <a:pt x="0" y="179"/>
                  </a:moveTo>
                  <a:cubicBezTo>
                    <a:pt x="133" y="113"/>
                    <a:pt x="266" y="48"/>
                    <a:pt x="362" y="24"/>
                  </a:cubicBezTo>
                  <a:cubicBezTo>
                    <a:pt x="458" y="0"/>
                    <a:pt x="518" y="17"/>
                    <a:pt x="579" y="34"/>
                  </a:cubicBezTo>
                </a:path>
              </a:pathLst>
            </a:custGeom>
            <a:noFill/>
            <a:ln w="127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7280" name="Text Box 64"/>
            <p:cNvSpPr txBox="1">
              <a:spLocks noChangeArrowheads="1"/>
            </p:cNvSpPr>
            <p:nvPr/>
          </p:nvSpPr>
          <p:spPr bwMode="auto">
            <a:xfrm>
              <a:off x="2360" y="1668"/>
              <a:ext cx="188" cy="19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Symbol" pitchFamily="18" charset="2"/>
                </a:rPr>
                <a:t>S</a:t>
              </a:r>
              <a:endParaRPr lang="en-US" sz="1400" b="0">
                <a:latin typeface="Times New Roman" pitchFamily="18" charset="0"/>
              </a:endParaRPr>
            </a:p>
          </p:txBody>
        </p:sp>
      </p:grpSp>
      <p:sp>
        <p:nvSpPr>
          <p:cNvPr id="777281" name="Rectangle 6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Neural Network Model</a:t>
            </a:r>
          </a:p>
        </p:txBody>
      </p:sp>
      <p:sp>
        <p:nvSpPr>
          <p:cNvPr id="70" name="Footer Placeholder 6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© Eric Xing @ CMU, 2006-2011</a:t>
            </a:r>
            <a:endParaRPr lang="en-US" altLang="en-US" dirty="0"/>
          </a:p>
        </p:txBody>
      </p:sp>
      <p:sp>
        <p:nvSpPr>
          <p:cNvPr id="69" name="Slide Number Placeholder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F549-F879-4053-8685-4286A63136EA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9489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Freeform 2"/>
          <p:cNvSpPr>
            <a:spLocks/>
          </p:cNvSpPr>
          <p:nvPr/>
        </p:nvSpPr>
        <p:spPr bwMode="auto">
          <a:xfrm>
            <a:off x="1330325" y="2019300"/>
            <a:ext cx="3267075" cy="2808288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2058" y="11"/>
              </a:cxn>
              <a:cxn ang="0">
                <a:pos x="2058" y="724"/>
              </a:cxn>
              <a:cxn ang="0">
                <a:pos x="41" y="1769"/>
              </a:cxn>
              <a:cxn ang="0">
                <a:pos x="62" y="0"/>
              </a:cxn>
            </a:cxnLst>
            <a:rect l="0" t="0" r="r" b="b"/>
            <a:pathLst>
              <a:path w="2058" h="1769">
                <a:moveTo>
                  <a:pt x="0" y="11"/>
                </a:moveTo>
                <a:lnTo>
                  <a:pt x="2058" y="11"/>
                </a:lnTo>
                <a:lnTo>
                  <a:pt x="2058" y="724"/>
                </a:lnTo>
                <a:lnTo>
                  <a:pt x="41" y="1769"/>
                </a:lnTo>
                <a:lnTo>
                  <a:pt x="62" y="0"/>
                </a:lnTo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9268" name="AutoShape 4"/>
          <p:cNvSpPr>
            <a:spLocks noChangeArrowheads="1"/>
          </p:cNvSpPr>
          <p:nvPr/>
        </p:nvSpPr>
        <p:spPr bwMode="auto">
          <a:xfrm>
            <a:off x="1524000" y="2209800"/>
            <a:ext cx="685800" cy="533400"/>
          </a:xfrm>
          <a:prstGeom prst="flowChartConnector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779269" name="AutoShape 5"/>
          <p:cNvSpPr>
            <a:spLocks noChangeArrowheads="1"/>
          </p:cNvSpPr>
          <p:nvPr/>
        </p:nvSpPr>
        <p:spPr bwMode="auto">
          <a:xfrm>
            <a:off x="1524000" y="3048000"/>
            <a:ext cx="685800" cy="533400"/>
          </a:xfrm>
          <a:prstGeom prst="flowChartConnector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9270" name="AutoShape 6"/>
          <p:cNvSpPr>
            <a:spLocks noChangeArrowheads="1"/>
          </p:cNvSpPr>
          <p:nvPr/>
        </p:nvSpPr>
        <p:spPr bwMode="auto">
          <a:xfrm>
            <a:off x="1524000" y="3886200"/>
            <a:ext cx="685800" cy="533400"/>
          </a:xfrm>
          <a:prstGeom prst="flowChartConnector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9271" name="AutoShape 7"/>
          <p:cNvSpPr>
            <a:spLocks noChangeArrowheads="1"/>
          </p:cNvSpPr>
          <p:nvPr/>
        </p:nvSpPr>
        <p:spPr bwMode="auto">
          <a:xfrm>
            <a:off x="3962400" y="2667000"/>
            <a:ext cx="457200" cy="3048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9272" name="AutoShape 8"/>
          <p:cNvSpPr>
            <a:spLocks noChangeArrowheads="1"/>
          </p:cNvSpPr>
          <p:nvPr/>
        </p:nvSpPr>
        <p:spPr bwMode="auto">
          <a:xfrm>
            <a:off x="3962400" y="3581400"/>
            <a:ext cx="457200" cy="3048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79273" name="AutoShape 9"/>
          <p:cNvCxnSpPr>
            <a:cxnSpLocks noChangeShapeType="1"/>
            <a:stCxn id="779268" idx="6"/>
            <a:endCxn id="779271" idx="2"/>
          </p:cNvCxnSpPr>
          <p:nvPr/>
        </p:nvCxnSpPr>
        <p:spPr bwMode="auto">
          <a:xfrm>
            <a:off x="2209800" y="2476500"/>
            <a:ext cx="1752600" cy="342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79274" name="AutoShape 10"/>
          <p:cNvCxnSpPr>
            <a:cxnSpLocks noChangeShapeType="1"/>
            <a:stCxn id="779269" idx="6"/>
            <a:endCxn id="779271" idx="2"/>
          </p:cNvCxnSpPr>
          <p:nvPr/>
        </p:nvCxnSpPr>
        <p:spPr bwMode="auto">
          <a:xfrm flipV="1">
            <a:off x="2209800" y="2819400"/>
            <a:ext cx="1752600" cy="495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79275" name="AutoShape 11"/>
          <p:cNvCxnSpPr>
            <a:cxnSpLocks noChangeShapeType="1"/>
            <a:stCxn id="779270" idx="6"/>
            <a:endCxn id="779271" idx="2"/>
          </p:cNvCxnSpPr>
          <p:nvPr/>
        </p:nvCxnSpPr>
        <p:spPr bwMode="auto">
          <a:xfrm flipV="1">
            <a:off x="2209800" y="2819400"/>
            <a:ext cx="1752600" cy="1333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79276" name="AutoShape 12"/>
          <p:cNvCxnSpPr>
            <a:cxnSpLocks noChangeShapeType="1"/>
            <a:stCxn id="779271" idx="6"/>
          </p:cNvCxnSpPr>
          <p:nvPr/>
        </p:nvCxnSpPr>
        <p:spPr bwMode="auto">
          <a:xfrm>
            <a:off x="4419600" y="2819400"/>
            <a:ext cx="1400175" cy="4683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79277" name="AutoShape 13"/>
          <p:cNvCxnSpPr>
            <a:cxnSpLocks noChangeShapeType="1"/>
            <a:stCxn id="779272" idx="6"/>
          </p:cNvCxnSpPr>
          <p:nvPr/>
        </p:nvCxnSpPr>
        <p:spPr bwMode="auto">
          <a:xfrm flipV="1">
            <a:off x="4419600" y="3352800"/>
            <a:ext cx="1400175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779278" name="Text Box 14"/>
          <p:cNvSpPr txBox="1">
            <a:spLocks noChangeArrowheads="1"/>
          </p:cNvSpPr>
          <p:nvPr/>
        </p:nvSpPr>
        <p:spPr bwMode="auto">
          <a:xfrm>
            <a:off x="1285875" y="15367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9900"/>
                </a:solidFill>
                <a:latin typeface="Times New Roman" pitchFamily="18" charset="0"/>
              </a:rPr>
              <a:t>Inputs</a:t>
            </a:r>
            <a:endParaRPr lang="en-US" sz="2400" b="0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779279" name="Text Box 15"/>
          <p:cNvSpPr txBox="1">
            <a:spLocks noChangeArrowheads="1"/>
          </p:cNvSpPr>
          <p:nvPr/>
        </p:nvSpPr>
        <p:spPr bwMode="auto">
          <a:xfrm>
            <a:off x="2308225" y="4929188"/>
            <a:ext cx="1304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Weights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779280" name="Text Box 16"/>
          <p:cNvSpPr txBox="1">
            <a:spLocks noChangeArrowheads="1"/>
          </p:cNvSpPr>
          <p:nvPr/>
        </p:nvSpPr>
        <p:spPr bwMode="auto">
          <a:xfrm>
            <a:off x="7610475" y="2022475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Times New Roman" pitchFamily="18" charset="0"/>
              </a:rPr>
              <a:t>Output</a:t>
            </a:r>
            <a:endParaRPr lang="en-US" sz="2400" b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779281" name="Text Box 17"/>
          <p:cNvSpPr txBox="1">
            <a:spLocks noChangeArrowheads="1"/>
          </p:cNvSpPr>
          <p:nvPr/>
        </p:nvSpPr>
        <p:spPr bwMode="auto">
          <a:xfrm>
            <a:off x="214313" y="4892675"/>
            <a:ext cx="190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1">
                <a:solidFill>
                  <a:srgbClr val="009900"/>
                </a:solidFill>
                <a:latin typeface="Times New Roman" pitchFamily="18" charset="0"/>
              </a:rPr>
              <a:t>Independent variables</a:t>
            </a:r>
            <a:endParaRPr lang="en-US" sz="2400" b="0" i="1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779282" name="Text Box 18"/>
          <p:cNvSpPr txBox="1">
            <a:spLocks noChangeArrowheads="1"/>
          </p:cNvSpPr>
          <p:nvPr/>
        </p:nvSpPr>
        <p:spPr bwMode="auto">
          <a:xfrm>
            <a:off x="6958013" y="4733925"/>
            <a:ext cx="16002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1">
                <a:solidFill>
                  <a:srgbClr val="CC0000"/>
                </a:solidFill>
                <a:latin typeface="Times New Roman" pitchFamily="18" charset="0"/>
              </a:rPr>
              <a:t>Dependent variable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i="1">
                <a:solidFill>
                  <a:srgbClr val="CC0000"/>
                </a:solidFill>
                <a:latin typeface="Times New Roman" pitchFamily="18" charset="0"/>
              </a:rPr>
              <a:t>Prediction</a:t>
            </a:r>
            <a:endParaRPr lang="en-US" sz="2400" b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779283" name="Text Box 19"/>
          <p:cNvSpPr txBox="1">
            <a:spLocks noChangeArrowheads="1"/>
          </p:cNvSpPr>
          <p:nvPr/>
        </p:nvSpPr>
        <p:spPr bwMode="auto">
          <a:xfrm>
            <a:off x="533400" y="2209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1">
                <a:solidFill>
                  <a:srgbClr val="009900"/>
                </a:solidFill>
                <a:latin typeface="Times New Roman" pitchFamily="18" charset="0"/>
              </a:rPr>
              <a:t>Age</a:t>
            </a:r>
            <a:endParaRPr lang="en-US" sz="2400" b="0" i="1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779284" name="Text Box 20"/>
          <p:cNvSpPr txBox="1">
            <a:spLocks noChangeArrowheads="1"/>
          </p:cNvSpPr>
          <p:nvPr/>
        </p:nvSpPr>
        <p:spPr bwMode="auto">
          <a:xfrm>
            <a:off x="1524000" y="2209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34</a:t>
            </a:r>
            <a:endParaRPr lang="en-US" sz="2400" b="0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79285" name="Text Box 21"/>
          <p:cNvSpPr txBox="1">
            <a:spLocks noChangeArrowheads="1"/>
          </p:cNvSpPr>
          <p:nvPr/>
        </p:nvSpPr>
        <p:spPr bwMode="auto">
          <a:xfrm>
            <a:off x="1524000" y="3124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en-US" sz="2400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79286" name="Text Box 22"/>
          <p:cNvSpPr txBox="1">
            <a:spLocks noChangeArrowheads="1"/>
          </p:cNvSpPr>
          <p:nvPr/>
        </p:nvSpPr>
        <p:spPr bwMode="auto">
          <a:xfrm>
            <a:off x="304800" y="3124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1">
                <a:solidFill>
                  <a:srgbClr val="009900"/>
                </a:solidFill>
                <a:latin typeface="Times New Roman" pitchFamily="18" charset="0"/>
              </a:rPr>
              <a:t>Gender</a:t>
            </a:r>
            <a:endParaRPr lang="en-US" sz="2400" b="0" i="1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779287" name="Text Box 23"/>
          <p:cNvSpPr txBox="1">
            <a:spLocks noChangeArrowheads="1"/>
          </p:cNvSpPr>
          <p:nvPr/>
        </p:nvSpPr>
        <p:spPr bwMode="auto">
          <a:xfrm>
            <a:off x="381000" y="3962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1">
                <a:solidFill>
                  <a:srgbClr val="009900"/>
                </a:solidFill>
                <a:latin typeface="Times New Roman" pitchFamily="18" charset="0"/>
              </a:rPr>
              <a:t>Stage</a:t>
            </a:r>
            <a:endParaRPr lang="en-US" sz="2400" b="0" i="1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779288" name="Text Box 24"/>
          <p:cNvSpPr txBox="1">
            <a:spLocks noChangeArrowheads="1"/>
          </p:cNvSpPr>
          <p:nvPr/>
        </p:nvSpPr>
        <p:spPr bwMode="auto">
          <a:xfrm>
            <a:off x="1524000" y="3886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4</a:t>
            </a:r>
            <a:endParaRPr lang="en-US" sz="2400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79289" name="Text Box 25"/>
          <p:cNvSpPr txBox="1">
            <a:spLocks noChangeArrowheads="1"/>
          </p:cNvSpPr>
          <p:nvPr/>
        </p:nvSpPr>
        <p:spPr bwMode="auto">
          <a:xfrm>
            <a:off x="2716213" y="2189163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.6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79290" name="Text Box 26"/>
          <p:cNvSpPr txBox="1">
            <a:spLocks noChangeArrowheads="1"/>
          </p:cNvSpPr>
          <p:nvPr/>
        </p:nvSpPr>
        <p:spPr bwMode="auto">
          <a:xfrm>
            <a:off x="5054600" y="2671763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.5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79291" name="Text Box 27"/>
          <p:cNvSpPr txBox="1">
            <a:spLocks noChangeArrowheads="1"/>
          </p:cNvSpPr>
          <p:nvPr/>
        </p:nvSpPr>
        <p:spPr bwMode="auto">
          <a:xfrm>
            <a:off x="5051425" y="3522663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.8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79292" name="Text Box 28"/>
          <p:cNvSpPr txBox="1">
            <a:spLocks noChangeArrowheads="1"/>
          </p:cNvSpPr>
          <p:nvPr/>
        </p:nvSpPr>
        <p:spPr bwMode="auto">
          <a:xfrm>
            <a:off x="2327275" y="2867025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.1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79293" name="Text Box 29"/>
          <p:cNvSpPr txBox="1">
            <a:spLocks noChangeArrowheads="1"/>
          </p:cNvSpPr>
          <p:nvPr/>
        </p:nvSpPr>
        <p:spPr bwMode="auto">
          <a:xfrm>
            <a:off x="2705100" y="3556000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.7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79294" name="Text Box 30"/>
          <p:cNvSpPr txBox="1">
            <a:spLocks noChangeArrowheads="1"/>
          </p:cNvSpPr>
          <p:nvPr/>
        </p:nvSpPr>
        <p:spPr bwMode="auto">
          <a:xfrm>
            <a:off x="5318125" y="4999038"/>
            <a:ext cx="1304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Weights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779295" name="Text Box 31"/>
          <p:cNvSpPr txBox="1">
            <a:spLocks noChangeArrowheads="1"/>
          </p:cNvSpPr>
          <p:nvPr/>
        </p:nvSpPr>
        <p:spPr bwMode="auto">
          <a:xfrm>
            <a:off x="3790950" y="4933950"/>
            <a:ext cx="1304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HiddenLayer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779296" name="Text Box 32"/>
          <p:cNvSpPr txBox="1">
            <a:spLocks noChangeArrowheads="1"/>
          </p:cNvSpPr>
          <p:nvPr/>
        </p:nvSpPr>
        <p:spPr bwMode="auto">
          <a:xfrm>
            <a:off x="7378700" y="3532188"/>
            <a:ext cx="1614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“Probability of beingAlive”</a:t>
            </a:r>
            <a:endParaRPr lang="en-US" sz="2400" i="1">
              <a:latin typeface="Times New Roman" pitchFamily="18" charset="0"/>
            </a:endParaRPr>
          </a:p>
        </p:txBody>
      </p:sp>
      <p:sp>
        <p:nvSpPr>
          <p:cNvPr id="779297" name="Text Box 33"/>
          <p:cNvSpPr txBox="1">
            <a:spLocks noChangeArrowheads="1"/>
          </p:cNvSpPr>
          <p:nvPr/>
        </p:nvSpPr>
        <p:spPr bwMode="auto">
          <a:xfrm>
            <a:off x="7845425" y="2703513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0.6</a:t>
            </a:r>
            <a:endParaRPr lang="en-US" sz="2400" i="1">
              <a:latin typeface="Times New Roman" pitchFamily="18" charset="0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5794375" y="2625725"/>
            <a:ext cx="1987550" cy="1401763"/>
            <a:chOff x="3340" y="1013"/>
            <a:chExt cx="1252" cy="883"/>
          </a:xfrm>
        </p:grpSpPr>
        <p:sp>
          <p:nvSpPr>
            <p:cNvPr id="779299" name="AutoShape 35"/>
            <p:cNvSpPr>
              <a:spLocks noChangeArrowheads="1"/>
            </p:cNvSpPr>
            <p:nvPr/>
          </p:nvSpPr>
          <p:spPr bwMode="auto">
            <a:xfrm>
              <a:off x="3510" y="1013"/>
              <a:ext cx="819" cy="883"/>
            </a:xfrm>
            <a:prstGeom prst="flowChartConnector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36"/>
            <p:cNvGrpSpPr>
              <a:grpSpLocks/>
            </p:cNvGrpSpPr>
            <p:nvPr/>
          </p:nvGrpSpPr>
          <p:grpSpPr bwMode="auto">
            <a:xfrm>
              <a:off x="3785" y="1189"/>
              <a:ext cx="404" cy="331"/>
              <a:chOff x="4520" y="1893"/>
              <a:chExt cx="404" cy="331"/>
            </a:xfrm>
          </p:grpSpPr>
          <p:sp>
            <p:nvSpPr>
              <p:cNvPr id="779301" name="Freeform 37"/>
              <p:cNvSpPr>
                <a:spLocks/>
              </p:cNvSpPr>
              <p:nvPr/>
            </p:nvSpPr>
            <p:spPr bwMode="auto">
              <a:xfrm>
                <a:off x="4553" y="1944"/>
                <a:ext cx="331" cy="268"/>
              </a:xfrm>
              <a:custGeom>
                <a:avLst/>
                <a:gdLst/>
                <a:ahLst/>
                <a:cxnLst>
                  <a:cxn ang="0">
                    <a:pos x="0" y="620"/>
                  </a:cxn>
                  <a:cxn ang="0">
                    <a:pos x="455" y="496"/>
                  </a:cxn>
                  <a:cxn ang="0">
                    <a:pos x="579" y="83"/>
                  </a:cxn>
                  <a:cxn ang="0">
                    <a:pos x="1024" y="0"/>
                  </a:cxn>
                </a:cxnLst>
                <a:rect l="0" t="0" r="r" b="b"/>
                <a:pathLst>
                  <a:path w="1024" h="620">
                    <a:moveTo>
                      <a:pt x="0" y="620"/>
                    </a:moveTo>
                    <a:cubicBezTo>
                      <a:pt x="179" y="602"/>
                      <a:pt x="359" y="585"/>
                      <a:pt x="455" y="496"/>
                    </a:cubicBezTo>
                    <a:cubicBezTo>
                      <a:pt x="551" y="407"/>
                      <a:pt x="484" y="166"/>
                      <a:pt x="579" y="83"/>
                    </a:cubicBezTo>
                    <a:cubicBezTo>
                      <a:pt x="674" y="0"/>
                      <a:pt x="849" y="0"/>
                      <a:pt x="1024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9302" name="Freeform 38"/>
              <p:cNvSpPr>
                <a:spLocks/>
              </p:cNvSpPr>
              <p:nvPr/>
            </p:nvSpPr>
            <p:spPr bwMode="auto">
              <a:xfrm>
                <a:off x="4520" y="1893"/>
                <a:ext cx="404" cy="33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31"/>
                  </a:cxn>
                  <a:cxn ang="0">
                    <a:pos x="404" y="331"/>
                  </a:cxn>
                </a:cxnLst>
                <a:rect l="0" t="0" r="r" b="b"/>
                <a:pathLst>
                  <a:path w="404" h="331">
                    <a:moveTo>
                      <a:pt x="11" y="0"/>
                    </a:moveTo>
                    <a:lnTo>
                      <a:pt x="0" y="331"/>
                    </a:lnTo>
                    <a:lnTo>
                      <a:pt x="404" y="33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79303" name="Text Box 39"/>
            <p:cNvSpPr txBox="1">
              <a:spLocks noChangeArrowheads="1"/>
            </p:cNvSpPr>
            <p:nvPr/>
          </p:nvSpPr>
          <p:spPr bwMode="auto">
            <a:xfrm>
              <a:off x="3340" y="1264"/>
              <a:ext cx="274" cy="3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200">
                  <a:latin typeface="Symbol" pitchFamily="18" charset="2"/>
                </a:rPr>
                <a:t>S</a:t>
              </a:r>
              <a:endParaRPr lang="en-US" sz="1200" b="0">
                <a:latin typeface="Times New Roman" pitchFamily="18" charset="0"/>
              </a:endParaRPr>
            </a:p>
          </p:txBody>
        </p:sp>
        <p:sp>
          <p:nvSpPr>
            <p:cNvPr id="779304" name="Freeform 40"/>
            <p:cNvSpPr>
              <a:spLocks/>
            </p:cNvSpPr>
            <p:nvPr/>
          </p:nvSpPr>
          <p:spPr bwMode="auto">
            <a:xfrm>
              <a:off x="3600" y="1478"/>
              <a:ext cx="440" cy="2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3" y="176"/>
                </a:cxn>
                <a:cxn ang="0">
                  <a:pos x="383" y="218"/>
                </a:cxn>
                <a:cxn ang="0">
                  <a:pos x="434" y="73"/>
                </a:cxn>
              </a:cxnLst>
              <a:rect l="0" t="0" r="r" b="b"/>
              <a:pathLst>
                <a:path w="440" h="235">
                  <a:moveTo>
                    <a:pt x="0" y="0"/>
                  </a:moveTo>
                  <a:cubicBezTo>
                    <a:pt x="14" y="70"/>
                    <a:pt x="29" y="140"/>
                    <a:pt x="93" y="176"/>
                  </a:cubicBezTo>
                  <a:cubicBezTo>
                    <a:pt x="157" y="212"/>
                    <a:pt x="326" y="235"/>
                    <a:pt x="383" y="218"/>
                  </a:cubicBezTo>
                  <a:cubicBezTo>
                    <a:pt x="440" y="201"/>
                    <a:pt x="437" y="137"/>
                    <a:pt x="434" y="73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305" name="Freeform 41"/>
            <p:cNvSpPr>
              <a:spLocks/>
            </p:cNvSpPr>
            <p:nvPr/>
          </p:nvSpPr>
          <p:spPr bwMode="auto">
            <a:xfrm>
              <a:off x="4013" y="1155"/>
              <a:ext cx="579" cy="179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362" y="24"/>
                </a:cxn>
                <a:cxn ang="0">
                  <a:pos x="579" y="34"/>
                </a:cxn>
              </a:cxnLst>
              <a:rect l="0" t="0" r="r" b="b"/>
              <a:pathLst>
                <a:path w="579" h="179">
                  <a:moveTo>
                    <a:pt x="0" y="179"/>
                  </a:moveTo>
                  <a:cubicBezTo>
                    <a:pt x="133" y="113"/>
                    <a:pt x="266" y="48"/>
                    <a:pt x="362" y="24"/>
                  </a:cubicBezTo>
                  <a:cubicBezTo>
                    <a:pt x="458" y="0"/>
                    <a:pt x="518" y="17"/>
                    <a:pt x="579" y="34"/>
                  </a:cubicBezTo>
                </a:path>
              </a:pathLst>
            </a:custGeom>
            <a:noFill/>
            <a:ln w="127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79306" name="Rectangle 4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“Combined logistic models”</a:t>
            </a:r>
          </a:p>
        </p:txBody>
      </p:sp>
      <p:sp>
        <p:nvSpPr>
          <p:cNvPr id="47" name="Footer Placeholder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© Eric Xing @ CMU, 2006-2011</a:t>
            </a:r>
            <a:endParaRPr lang="en-US" altLang="en-US" dirty="0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F549-F879-4053-8685-4286A63136EA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3332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Freeform 2"/>
          <p:cNvSpPr>
            <a:spLocks/>
          </p:cNvSpPr>
          <p:nvPr/>
        </p:nvSpPr>
        <p:spPr bwMode="auto">
          <a:xfrm>
            <a:off x="1395413" y="1905000"/>
            <a:ext cx="3333750" cy="2676525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2100" y="1034"/>
              </a:cxn>
              <a:cxn ang="0">
                <a:pos x="2100" y="1686"/>
              </a:cxn>
              <a:cxn ang="0">
                <a:pos x="0" y="1686"/>
              </a:cxn>
              <a:cxn ang="0">
                <a:pos x="11" y="0"/>
              </a:cxn>
            </a:cxnLst>
            <a:rect l="0" t="0" r="r" b="b"/>
            <a:pathLst>
              <a:path w="2100" h="1686">
                <a:moveTo>
                  <a:pt x="11" y="0"/>
                </a:moveTo>
                <a:lnTo>
                  <a:pt x="2100" y="1034"/>
                </a:lnTo>
                <a:lnTo>
                  <a:pt x="2100" y="1686"/>
                </a:lnTo>
                <a:lnTo>
                  <a:pt x="0" y="1686"/>
                </a:lnTo>
                <a:lnTo>
                  <a:pt x="1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1315" name="AutoShape 3"/>
          <p:cNvSpPr>
            <a:spLocks noChangeArrowheads="1"/>
          </p:cNvSpPr>
          <p:nvPr/>
        </p:nvSpPr>
        <p:spPr bwMode="auto">
          <a:xfrm>
            <a:off x="1524000" y="2209800"/>
            <a:ext cx="685800" cy="533400"/>
          </a:xfrm>
          <a:prstGeom prst="flowChartConnector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781316" name="AutoShape 4"/>
          <p:cNvSpPr>
            <a:spLocks noChangeArrowheads="1"/>
          </p:cNvSpPr>
          <p:nvPr/>
        </p:nvSpPr>
        <p:spPr bwMode="auto">
          <a:xfrm>
            <a:off x="1524000" y="3048000"/>
            <a:ext cx="685800" cy="533400"/>
          </a:xfrm>
          <a:prstGeom prst="flowChartConnector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1317" name="AutoShape 5"/>
          <p:cNvSpPr>
            <a:spLocks noChangeArrowheads="1"/>
          </p:cNvSpPr>
          <p:nvPr/>
        </p:nvSpPr>
        <p:spPr bwMode="auto">
          <a:xfrm>
            <a:off x="1524000" y="3886200"/>
            <a:ext cx="685800" cy="533400"/>
          </a:xfrm>
          <a:prstGeom prst="flowChartConnector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1318" name="AutoShape 6"/>
          <p:cNvSpPr>
            <a:spLocks noChangeArrowheads="1"/>
          </p:cNvSpPr>
          <p:nvPr/>
        </p:nvSpPr>
        <p:spPr bwMode="auto">
          <a:xfrm>
            <a:off x="3962400" y="2667000"/>
            <a:ext cx="457200" cy="3048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1319" name="AutoShape 7"/>
          <p:cNvSpPr>
            <a:spLocks noChangeArrowheads="1"/>
          </p:cNvSpPr>
          <p:nvPr/>
        </p:nvSpPr>
        <p:spPr bwMode="auto">
          <a:xfrm>
            <a:off x="3962400" y="3581400"/>
            <a:ext cx="457200" cy="3048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81320" name="AutoShape 8"/>
          <p:cNvCxnSpPr>
            <a:cxnSpLocks noChangeShapeType="1"/>
            <a:stCxn id="781316" idx="6"/>
            <a:endCxn id="781319" idx="2"/>
          </p:cNvCxnSpPr>
          <p:nvPr/>
        </p:nvCxnSpPr>
        <p:spPr bwMode="auto">
          <a:xfrm>
            <a:off x="2209800" y="3314700"/>
            <a:ext cx="1752600" cy="419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81321" name="AutoShape 9"/>
          <p:cNvCxnSpPr>
            <a:cxnSpLocks noChangeShapeType="1"/>
            <a:stCxn id="781315" idx="6"/>
            <a:endCxn id="781319" idx="2"/>
          </p:cNvCxnSpPr>
          <p:nvPr/>
        </p:nvCxnSpPr>
        <p:spPr bwMode="auto">
          <a:xfrm>
            <a:off x="2209800" y="2476500"/>
            <a:ext cx="1752600" cy="1257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81322" name="AutoShape 10"/>
          <p:cNvCxnSpPr>
            <a:cxnSpLocks noChangeShapeType="1"/>
            <a:stCxn id="781317" idx="6"/>
          </p:cNvCxnSpPr>
          <p:nvPr/>
        </p:nvCxnSpPr>
        <p:spPr bwMode="auto">
          <a:xfrm flipV="1">
            <a:off x="2209800" y="3695700"/>
            <a:ext cx="1895475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81323" name="AutoShape 11"/>
          <p:cNvCxnSpPr>
            <a:cxnSpLocks noChangeShapeType="1"/>
            <a:stCxn id="781318" idx="6"/>
          </p:cNvCxnSpPr>
          <p:nvPr/>
        </p:nvCxnSpPr>
        <p:spPr bwMode="auto">
          <a:xfrm>
            <a:off x="4419600" y="2819400"/>
            <a:ext cx="1400175" cy="4683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81324" name="AutoShape 12"/>
          <p:cNvCxnSpPr>
            <a:cxnSpLocks noChangeShapeType="1"/>
            <a:stCxn id="781319" idx="6"/>
          </p:cNvCxnSpPr>
          <p:nvPr/>
        </p:nvCxnSpPr>
        <p:spPr bwMode="auto">
          <a:xfrm flipV="1">
            <a:off x="4419600" y="3352800"/>
            <a:ext cx="1400175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781325" name="Text Box 13"/>
          <p:cNvSpPr txBox="1">
            <a:spLocks noChangeArrowheads="1"/>
          </p:cNvSpPr>
          <p:nvPr/>
        </p:nvSpPr>
        <p:spPr bwMode="auto">
          <a:xfrm>
            <a:off x="1285875" y="15367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9900"/>
                </a:solidFill>
                <a:latin typeface="Times New Roman" pitchFamily="18" charset="0"/>
              </a:rPr>
              <a:t>Inputs</a:t>
            </a:r>
            <a:endParaRPr lang="en-US" sz="2400" b="0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781326" name="Text Box 14"/>
          <p:cNvSpPr txBox="1">
            <a:spLocks noChangeArrowheads="1"/>
          </p:cNvSpPr>
          <p:nvPr/>
        </p:nvSpPr>
        <p:spPr bwMode="auto">
          <a:xfrm>
            <a:off x="2308225" y="4929188"/>
            <a:ext cx="1304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Weights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781327" name="Text Box 15"/>
          <p:cNvSpPr txBox="1">
            <a:spLocks noChangeArrowheads="1"/>
          </p:cNvSpPr>
          <p:nvPr/>
        </p:nvSpPr>
        <p:spPr bwMode="auto">
          <a:xfrm>
            <a:off x="7610475" y="2022475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Times New Roman" pitchFamily="18" charset="0"/>
              </a:rPr>
              <a:t>Output</a:t>
            </a:r>
            <a:endParaRPr lang="en-US" sz="2400" b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781328" name="Text Box 16"/>
          <p:cNvSpPr txBox="1">
            <a:spLocks noChangeArrowheads="1"/>
          </p:cNvSpPr>
          <p:nvPr/>
        </p:nvSpPr>
        <p:spPr bwMode="auto">
          <a:xfrm>
            <a:off x="214313" y="4892675"/>
            <a:ext cx="190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1">
                <a:solidFill>
                  <a:srgbClr val="009900"/>
                </a:solidFill>
                <a:latin typeface="Times New Roman" pitchFamily="18" charset="0"/>
              </a:rPr>
              <a:t>Independent variables</a:t>
            </a:r>
            <a:endParaRPr lang="en-US" sz="2400" b="0" i="1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781329" name="Text Box 17"/>
          <p:cNvSpPr txBox="1">
            <a:spLocks noChangeArrowheads="1"/>
          </p:cNvSpPr>
          <p:nvPr/>
        </p:nvSpPr>
        <p:spPr bwMode="auto">
          <a:xfrm>
            <a:off x="6958013" y="4733925"/>
            <a:ext cx="16002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1">
                <a:solidFill>
                  <a:srgbClr val="CC0000"/>
                </a:solidFill>
                <a:latin typeface="Times New Roman" pitchFamily="18" charset="0"/>
              </a:rPr>
              <a:t>Dependent variable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i="1">
                <a:solidFill>
                  <a:srgbClr val="CC0000"/>
                </a:solidFill>
                <a:latin typeface="Times New Roman" pitchFamily="18" charset="0"/>
              </a:rPr>
              <a:t>Prediction</a:t>
            </a:r>
            <a:endParaRPr lang="en-US" sz="2400" b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781330" name="Text Box 18"/>
          <p:cNvSpPr txBox="1">
            <a:spLocks noChangeArrowheads="1"/>
          </p:cNvSpPr>
          <p:nvPr/>
        </p:nvSpPr>
        <p:spPr bwMode="auto">
          <a:xfrm>
            <a:off x="533400" y="2209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1">
                <a:solidFill>
                  <a:srgbClr val="009900"/>
                </a:solidFill>
                <a:latin typeface="Times New Roman" pitchFamily="18" charset="0"/>
              </a:rPr>
              <a:t>Age</a:t>
            </a:r>
            <a:endParaRPr lang="en-US" sz="2400" b="0" i="1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781331" name="Text Box 19"/>
          <p:cNvSpPr txBox="1">
            <a:spLocks noChangeArrowheads="1"/>
          </p:cNvSpPr>
          <p:nvPr/>
        </p:nvSpPr>
        <p:spPr bwMode="auto">
          <a:xfrm>
            <a:off x="1524000" y="2209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34</a:t>
            </a:r>
            <a:endParaRPr lang="en-US" sz="2400" b="0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81332" name="Text Box 20"/>
          <p:cNvSpPr txBox="1">
            <a:spLocks noChangeArrowheads="1"/>
          </p:cNvSpPr>
          <p:nvPr/>
        </p:nvSpPr>
        <p:spPr bwMode="auto">
          <a:xfrm>
            <a:off x="1524000" y="3124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en-US" sz="2400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81333" name="Text Box 21"/>
          <p:cNvSpPr txBox="1">
            <a:spLocks noChangeArrowheads="1"/>
          </p:cNvSpPr>
          <p:nvPr/>
        </p:nvSpPr>
        <p:spPr bwMode="auto">
          <a:xfrm>
            <a:off x="304800" y="3124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1">
                <a:solidFill>
                  <a:srgbClr val="009900"/>
                </a:solidFill>
                <a:latin typeface="Times New Roman" pitchFamily="18" charset="0"/>
              </a:rPr>
              <a:t>Gender</a:t>
            </a:r>
            <a:endParaRPr lang="en-US" sz="2400" b="0" i="1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781334" name="Text Box 22"/>
          <p:cNvSpPr txBox="1">
            <a:spLocks noChangeArrowheads="1"/>
          </p:cNvSpPr>
          <p:nvPr/>
        </p:nvSpPr>
        <p:spPr bwMode="auto">
          <a:xfrm>
            <a:off x="381000" y="3962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1">
                <a:solidFill>
                  <a:srgbClr val="009900"/>
                </a:solidFill>
                <a:latin typeface="Times New Roman" pitchFamily="18" charset="0"/>
              </a:rPr>
              <a:t>Stage</a:t>
            </a:r>
            <a:endParaRPr lang="en-US" sz="2400" b="0" i="1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781335" name="Text Box 23"/>
          <p:cNvSpPr txBox="1">
            <a:spLocks noChangeArrowheads="1"/>
          </p:cNvSpPr>
          <p:nvPr/>
        </p:nvSpPr>
        <p:spPr bwMode="auto">
          <a:xfrm>
            <a:off x="1524000" y="3886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4</a:t>
            </a:r>
            <a:endParaRPr lang="en-US" sz="2400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81336" name="Text Box 24"/>
          <p:cNvSpPr txBox="1">
            <a:spLocks noChangeArrowheads="1"/>
          </p:cNvSpPr>
          <p:nvPr/>
        </p:nvSpPr>
        <p:spPr bwMode="auto">
          <a:xfrm>
            <a:off x="4905375" y="2522538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.5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81337" name="Text Box 25"/>
          <p:cNvSpPr txBox="1">
            <a:spLocks noChangeArrowheads="1"/>
          </p:cNvSpPr>
          <p:nvPr/>
        </p:nvSpPr>
        <p:spPr bwMode="auto">
          <a:xfrm>
            <a:off x="4986338" y="3636963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.8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81338" name="Text Box 26"/>
          <p:cNvSpPr txBox="1">
            <a:spLocks noChangeArrowheads="1"/>
          </p:cNvSpPr>
          <p:nvPr/>
        </p:nvSpPr>
        <p:spPr bwMode="auto">
          <a:xfrm>
            <a:off x="2900363" y="3935413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.2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81339" name="Text Box 27"/>
          <p:cNvSpPr txBox="1">
            <a:spLocks noChangeArrowheads="1"/>
          </p:cNvSpPr>
          <p:nvPr/>
        </p:nvSpPr>
        <p:spPr bwMode="auto">
          <a:xfrm>
            <a:off x="2311400" y="3311525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.3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81340" name="Text Box 28"/>
          <p:cNvSpPr txBox="1">
            <a:spLocks noChangeArrowheads="1"/>
          </p:cNvSpPr>
          <p:nvPr/>
        </p:nvSpPr>
        <p:spPr bwMode="auto">
          <a:xfrm>
            <a:off x="2720975" y="2620963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.2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81341" name="Text Box 29"/>
          <p:cNvSpPr txBox="1">
            <a:spLocks noChangeArrowheads="1"/>
          </p:cNvSpPr>
          <p:nvPr/>
        </p:nvSpPr>
        <p:spPr bwMode="auto">
          <a:xfrm>
            <a:off x="5318125" y="4999038"/>
            <a:ext cx="1304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Weights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781342" name="Text Box 30"/>
          <p:cNvSpPr txBox="1">
            <a:spLocks noChangeArrowheads="1"/>
          </p:cNvSpPr>
          <p:nvPr/>
        </p:nvSpPr>
        <p:spPr bwMode="auto">
          <a:xfrm>
            <a:off x="3790950" y="4933950"/>
            <a:ext cx="1304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HiddenLayer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781343" name="Text Box 31"/>
          <p:cNvSpPr txBox="1">
            <a:spLocks noChangeArrowheads="1"/>
          </p:cNvSpPr>
          <p:nvPr/>
        </p:nvSpPr>
        <p:spPr bwMode="auto">
          <a:xfrm>
            <a:off x="7378700" y="3532188"/>
            <a:ext cx="1614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“Probability of beingAlive”</a:t>
            </a:r>
            <a:endParaRPr lang="en-US" sz="2400" i="1">
              <a:latin typeface="Times New Roman" pitchFamily="18" charset="0"/>
            </a:endParaRPr>
          </a:p>
        </p:txBody>
      </p:sp>
      <p:sp>
        <p:nvSpPr>
          <p:cNvPr id="781344" name="Text Box 32"/>
          <p:cNvSpPr txBox="1">
            <a:spLocks noChangeArrowheads="1"/>
          </p:cNvSpPr>
          <p:nvPr/>
        </p:nvSpPr>
        <p:spPr bwMode="auto">
          <a:xfrm>
            <a:off x="7845425" y="2703513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0.6</a:t>
            </a:r>
            <a:endParaRPr lang="en-US" sz="2400" i="1">
              <a:latin typeface="Times New Roman" pitchFamily="18" charset="0"/>
            </a:endParaRP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5794375" y="2625725"/>
            <a:ext cx="1987550" cy="1401763"/>
            <a:chOff x="3340" y="1013"/>
            <a:chExt cx="1252" cy="883"/>
          </a:xfrm>
        </p:grpSpPr>
        <p:sp>
          <p:nvSpPr>
            <p:cNvPr id="781346" name="AutoShape 34"/>
            <p:cNvSpPr>
              <a:spLocks noChangeArrowheads="1"/>
            </p:cNvSpPr>
            <p:nvPr/>
          </p:nvSpPr>
          <p:spPr bwMode="auto">
            <a:xfrm>
              <a:off x="3510" y="1013"/>
              <a:ext cx="819" cy="883"/>
            </a:xfrm>
            <a:prstGeom prst="flowChartConnector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35"/>
            <p:cNvGrpSpPr>
              <a:grpSpLocks/>
            </p:cNvGrpSpPr>
            <p:nvPr/>
          </p:nvGrpSpPr>
          <p:grpSpPr bwMode="auto">
            <a:xfrm>
              <a:off x="3785" y="1189"/>
              <a:ext cx="404" cy="331"/>
              <a:chOff x="4520" y="1893"/>
              <a:chExt cx="404" cy="331"/>
            </a:xfrm>
          </p:grpSpPr>
          <p:sp>
            <p:nvSpPr>
              <p:cNvPr id="781348" name="Freeform 36"/>
              <p:cNvSpPr>
                <a:spLocks/>
              </p:cNvSpPr>
              <p:nvPr/>
            </p:nvSpPr>
            <p:spPr bwMode="auto">
              <a:xfrm>
                <a:off x="4553" y="1944"/>
                <a:ext cx="331" cy="268"/>
              </a:xfrm>
              <a:custGeom>
                <a:avLst/>
                <a:gdLst/>
                <a:ahLst/>
                <a:cxnLst>
                  <a:cxn ang="0">
                    <a:pos x="0" y="620"/>
                  </a:cxn>
                  <a:cxn ang="0">
                    <a:pos x="455" y="496"/>
                  </a:cxn>
                  <a:cxn ang="0">
                    <a:pos x="579" y="83"/>
                  </a:cxn>
                  <a:cxn ang="0">
                    <a:pos x="1024" y="0"/>
                  </a:cxn>
                </a:cxnLst>
                <a:rect l="0" t="0" r="r" b="b"/>
                <a:pathLst>
                  <a:path w="1024" h="620">
                    <a:moveTo>
                      <a:pt x="0" y="620"/>
                    </a:moveTo>
                    <a:cubicBezTo>
                      <a:pt x="179" y="602"/>
                      <a:pt x="359" y="585"/>
                      <a:pt x="455" y="496"/>
                    </a:cubicBezTo>
                    <a:cubicBezTo>
                      <a:pt x="551" y="407"/>
                      <a:pt x="484" y="166"/>
                      <a:pt x="579" y="83"/>
                    </a:cubicBezTo>
                    <a:cubicBezTo>
                      <a:pt x="674" y="0"/>
                      <a:pt x="849" y="0"/>
                      <a:pt x="1024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1349" name="Freeform 37"/>
              <p:cNvSpPr>
                <a:spLocks/>
              </p:cNvSpPr>
              <p:nvPr/>
            </p:nvSpPr>
            <p:spPr bwMode="auto">
              <a:xfrm>
                <a:off x="4520" y="1893"/>
                <a:ext cx="404" cy="33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31"/>
                  </a:cxn>
                  <a:cxn ang="0">
                    <a:pos x="404" y="331"/>
                  </a:cxn>
                </a:cxnLst>
                <a:rect l="0" t="0" r="r" b="b"/>
                <a:pathLst>
                  <a:path w="404" h="331">
                    <a:moveTo>
                      <a:pt x="11" y="0"/>
                    </a:moveTo>
                    <a:lnTo>
                      <a:pt x="0" y="331"/>
                    </a:lnTo>
                    <a:lnTo>
                      <a:pt x="404" y="33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81350" name="Text Box 38"/>
            <p:cNvSpPr txBox="1">
              <a:spLocks noChangeArrowheads="1"/>
            </p:cNvSpPr>
            <p:nvPr/>
          </p:nvSpPr>
          <p:spPr bwMode="auto">
            <a:xfrm>
              <a:off x="3340" y="1264"/>
              <a:ext cx="274" cy="3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200">
                  <a:latin typeface="Symbol" pitchFamily="18" charset="2"/>
                </a:rPr>
                <a:t>S</a:t>
              </a:r>
              <a:endParaRPr lang="en-US" sz="1200" b="0">
                <a:latin typeface="Times New Roman" pitchFamily="18" charset="0"/>
              </a:endParaRPr>
            </a:p>
          </p:txBody>
        </p:sp>
        <p:sp>
          <p:nvSpPr>
            <p:cNvPr id="781351" name="Freeform 39"/>
            <p:cNvSpPr>
              <a:spLocks/>
            </p:cNvSpPr>
            <p:nvPr/>
          </p:nvSpPr>
          <p:spPr bwMode="auto">
            <a:xfrm>
              <a:off x="3600" y="1478"/>
              <a:ext cx="440" cy="2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3" y="176"/>
                </a:cxn>
                <a:cxn ang="0">
                  <a:pos x="383" y="218"/>
                </a:cxn>
                <a:cxn ang="0">
                  <a:pos x="434" y="73"/>
                </a:cxn>
              </a:cxnLst>
              <a:rect l="0" t="0" r="r" b="b"/>
              <a:pathLst>
                <a:path w="440" h="235">
                  <a:moveTo>
                    <a:pt x="0" y="0"/>
                  </a:moveTo>
                  <a:cubicBezTo>
                    <a:pt x="14" y="70"/>
                    <a:pt x="29" y="140"/>
                    <a:pt x="93" y="176"/>
                  </a:cubicBezTo>
                  <a:cubicBezTo>
                    <a:pt x="157" y="212"/>
                    <a:pt x="326" y="235"/>
                    <a:pt x="383" y="218"/>
                  </a:cubicBezTo>
                  <a:cubicBezTo>
                    <a:pt x="440" y="201"/>
                    <a:pt x="437" y="137"/>
                    <a:pt x="434" y="73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352" name="Freeform 40"/>
            <p:cNvSpPr>
              <a:spLocks/>
            </p:cNvSpPr>
            <p:nvPr/>
          </p:nvSpPr>
          <p:spPr bwMode="auto">
            <a:xfrm>
              <a:off x="4013" y="1155"/>
              <a:ext cx="579" cy="179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362" y="24"/>
                </a:cxn>
                <a:cxn ang="0">
                  <a:pos x="579" y="34"/>
                </a:cxn>
              </a:cxnLst>
              <a:rect l="0" t="0" r="r" b="b"/>
              <a:pathLst>
                <a:path w="579" h="179">
                  <a:moveTo>
                    <a:pt x="0" y="179"/>
                  </a:moveTo>
                  <a:cubicBezTo>
                    <a:pt x="133" y="113"/>
                    <a:pt x="266" y="48"/>
                    <a:pt x="362" y="24"/>
                  </a:cubicBezTo>
                  <a:cubicBezTo>
                    <a:pt x="458" y="0"/>
                    <a:pt x="518" y="17"/>
                    <a:pt x="579" y="34"/>
                  </a:cubicBezTo>
                </a:path>
              </a:pathLst>
            </a:custGeom>
            <a:noFill/>
            <a:ln w="127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1353" name="Rectangle 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Footer Placeholder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© Eric Xing @ CMU, 2006-2011</a:t>
            </a:r>
            <a:endParaRPr lang="en-US" altLang="en-US" dirty="0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F549-F879-4053-8685-4286A63136EA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364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Freeform 2"/>
          <p:cNvSpPr>
            <a:spLocks/>
          </p:cNvSpPr>
          <p:nvPr/>
        </p:nvSpPr>
        <p:spPr bwMode="auto">
          <a:xfrm>
            <a:off x="3760788" y="1987550"/>
            <a:ext cx="3629025" cy="24955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572"/>
              </a:cxn>
              <a:cxn ang="0">
                <a:pos x="2286" y="1323"/>
              </a:cxn>
              <a:cxn ang="0">
                <a:pos x="2286" y="351"/>
              </a:cxn>
              <a:cxn ang="0">
                <a:pos x="0" y="0"/>
              </a:cxn>
            </a:cxnLst>
            <a:rect l="0" t="0" r="r" b="b"/>
            <a:pathLst>
              <a:path w="2286" h="1572">
                <a:moveTo>
                  <a:pt x="0" y="0"/>
                </a:moveTo>
                <a:lnTo>
                  <a:pt x="0" y="1572"/>
                </a:lnTo>
                <a:lnTo>
                  <a:pt x="2286" y="1323"/>
                </a:lnTo>
                <a:lnTo>
                  <a:pt x="2286" y="351"/>
                </a:lnTo>
                <a:lnTo>
                  <a:pt x="0" y="0"/>
                </a:lnTo>
                <a:close/>
              </a:path>
            </a:pathLst>
          </a:cu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3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3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© Eric Xing @ CMU, 2006-2011</a:t>
            </a:r>
            <a:endParaRPr lang="en-US" altLang="en-US" dirty="0"/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F549-F879-4053-8685-4286A63136EA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783364" name="AutoShape 4"/>
          <p:cNvSpPr>
            <a:spLocks noChangeArrowheads="1"/>
          </p:cNvSpPr>
          <p:nvPr/>
        </p:nvSpPr>
        <p:spPr bwMode="auto">
          <a:xfrm>
            <a:off x="1524000" y="2209800"/>
            <a:ext cx="685800" cy="533400"/>
          </a:xfrm>
          <a:prstGeom prst="flowChartConnector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783365" name="AutoShape 5"/>
          <p:cNvSpPr>
            <a:spLocks noChangeArrowheads="1"/>
          </p:cNvSpPr>
          <p:nvPr/>
        </p:nvSpPr>
        <p:spPr bwMode="auto">
          <a:xfrm>
            <a:off x="1524000" y="3048000"/>
            <a:ext cx="685800" cy="533400"/>
          </a:xfrm>
          <a:prstGeom prst="flowChartConnector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3366" name="AutoShape 6"/>
          <p:cNvSpPr>
            <a:spLocks noChangeArrowheads="1"/>
          </p:cNvSpPr>
          <p:nvPr/>
        </p:nvSpPr>
        <p:spPr bwMode="auto">
          <a:xfrm>
            <a:off x="1524000" y="3886200"/>
            <a:ext cx="685800" cy="533400"/>
          </a:xfrm>
          <a:prstGeom prst="flowChartConnector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3367" name="AutoShape 7"/>
          <p:cNvSpPr>
            <a:spLocks noChangeArrowheads="1"/>
          </p:cNvSpPr>
          <p:nvPr/>
        </p:nvSpPr>
        <p:spPr bwMode="auto">
          <a:xfrm>
            <a:off x="3962400" y="2667000"/>
            <a:ext cx="457200" cy="3048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3368" name="AutoShape 8"/>
          <p:cNvSpPr>
            <a:spLocks noChangeArrowheads="1"/>
          </p:cNvSpPr>
          <p:nvPr/>
        </p:nvSpPr>
        <p:spPr bwMode="auto">
          <a:xfrm>
            <a:off x="3962400" y="3581400"/>
            <a:ext cx="457200" cy="3048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83369" name="AutoShape 9"/>
          <p:cNvCxnSpPr>
            <a:cxnSpLocks noChangeShapeType="1"/>
            <a:stCxn id="783364" idx="6"/>
            <a:endCxn id="783367" idx="2"/>
          </p:cNvCxnSpPr>
          <p:nvPr/>
        </p:nvCxnSpPr>
        <p:spPr bwMode="auto">
          <a:xfrm>
            <a:off x="2209800" y="2476500"/>
            <a:ext cx="1752600" cy="342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83370" name="AutoShape 10"/>
          <p:cNvCxnSpPr>
            <a:cxnSpLocks noChangeShapeType="1"/>
            <a:stCxn id="783365" idx="6"/>
            <a:endCxn id="783368" idx="2"/>
          </p:cNvCxnSpPr>
          <p:nvPr/>
        </p:nvCxnSpPr>
        <p:spPr bwMode="auto">
          <a:xfrm>
            <a:off x="2209800" y="3314700"/>
            <a:ext cx="1752600" cy="419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83371" name="AutoShape 11"/>
          <p:cNvCxnSpPr>
            <a:cxnSpLocks noChangeShapeType="1"/>
            <a:stCxn id="783365" idx="6"/>
            <a:endCxn id="783367" idx="2"/>
          </p:cNvCxnSpPr>
          <p:nvPr/>
        </p:nvCxnSpPr>
        <p:spPr bwMode="auto">
          <a:xfrm flipV="1">
            <a:off x="2209800" y="2819400"/>
            <a:ext cx="1752600" cy="495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83372" name="AutoShape 12"/>
          <p:cNvCxnSpPr>
            <a:cxnSpLocks noChangeShapeType="1"/>
            <a:stCxn id="783364" idx="6"/>
            <a:endCxn id="783368" idx="2"/>
          </p:cNvCxnSpPr>
          <p:nvPr/>
        </p:nvCxnSpPr>
        <p:spPr bwMode="auto">
          <a:xfrm>
            <a:off x="2209800" y="2476500"/>
            <a:ext cx="1752600" cy="1257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83373" name="AutoShape 13"/>
          <p:cNvCxnSpPr>
            <a:cxnSpLocks noChangeShapeType="1"/>
            <a:stCxn id="783366" idx="6"/>
          </p:cNvCxnSpPr>
          <p:nvPr/>
        </p:nvCxnSpPr>
        <p:spPr bwMode="auto">
          <a:xfrm flipV="1">
            <a:off x="2209800" y="3695700"/>
            <a:ext cx="1895475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83374" name="AutoShape 14"/>
          <p:cNvCxnSpPr>
            <a:cxnSpLocks noChangeShapeType="1"/>
            <a:stCxn id="783366" idx="6"/>
            <a:endCxn id="783367" idx="2"/>
          </p:cNvCxnSpPr>
          <p:nvPr/>
        </p:nvCxnSpPr>
        <p:spPr bwMode="auto">
          <a:xfrm flipV="1">
            <a:off x="2209800" y="2819400"/>
            <a:ext cx="1752600" cy="1333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83375" name="AutoShape 15"/>
          <p:cNvCxnSpPr>
            <a:cxnSpLocks noChangeShapeType="1"/>
            <a:stCxn id="783367" idx="6"/>
          </p:cNvCxnSpPr>
          <p:nvPr/>
        </p:nvCxnSpPr>
        <p:spPr bwMode="auto">
          <a:xfrm>
            <a:off x="4419600" y="2819400"/>
            <a:ext cx="1400175" cy="4683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83376" name="AutoShape 16"/>
          <p:cNvCxnSpPr>
            <a:cxnSpLocks noChangeShapeType="1"/>
            <a:stCxn id="783368" idx="6"/>
          </p:cNvCxnSpPr>
          <p:nvPr/>
        </p:nvCxnSpPr>
        <p:spPr bwMode="auto">
          <a:xfrm flipV="1">
            <a:off x="4419600" y="3352800"/>
            <a:ext cx="1400175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783377" name="Text Box 17"/>
          <p:cNvSpPr txBox="1">
            <a:spLocks noChangeArrowheads="1"/>
          </p:cNvSpPr>
          <p:nvPr/>
        </p:nvSpPr>
        <p:spPr bwMode="auto">
          <a:xfrm>
            <a:off x="1285875" y="15367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9900"/>
                </a:solidFill>
                <a:latin typeface="Times New Roman" pitchFamily="18" charset="0"/>
              </a:rPr>
              <a:t>Inputs</a:t>
            </a:r>
            <a:endParaRPr lang="en-US" sz="2400" b="0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783378" name="Text Box 18"/>
          <p:cNvSpPr txBox="1">
            <a:spLocks noChangeArrowheads="1"/>
          </p:cNvSpPr>
          <p:nvPr/>
        </p:nvSpPr>
        <p:spPr bwMode="auto">
          <a:xfrm>
            <a:off x="2308225" y="4929188"/>
            <a:ext cx="1304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Weights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783379" name="Text Box 19"/>
          <p:cNvSpPr txBox="1">
            <a:spLocks noChangeArrowheads="1"/>
          </p:cNvSpPr>
          <p:nvPr/>
        </p:nvSpPr>
        <p:spPr bwMode="auto">
          <a:xfrm>
            <a:off x="7610475" y="2022475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Times New Roman" pitchFamily="18" charset="0"/>
              </a:rPr>
              <a:t>Output</a:t>
            </a:r>
            <a:endParaRPr lang="en-US" sz="2400" b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783380" name="Text Box 20"/>
          <p:cNvSpPr txBox="1">
            <a:spLocks noChangeArrowheads="1"/>
          </p:cNvSpPr>
          <p:nvPr/>
        </p:nvSpPr>
        <p:spPr bwMode="auto">
          <a:xfrm>
            <a:off x="214313" y="4892675"/>
            <a:ext cx="190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1">
                <a:solidFill>
                  <a:srgbClr val="009900"/>
                </a:solidFill>
                <a:latin typeface="Times New Roman" pitchFamily="18" charset="0"/>
              </a:rPr>
              <a:t>Independent variables</a:t>
            </a:r>
            <a:endParaRPr lang="en-US" sz="2400" b="0" i="1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783381" name="Text Box 21"/>
          <p:cNvSpPr txBox="1">
            <a:spLocks noChangeArrowheads="1"/>
          </p:cNvSpPr>
          <p:nvPr/>
        </p:nvSpPr>
        <p:spPr bwMode="auto">
          <a:xfrm>
            <a:off x="6958013" y="4733925"/>
            <a:ext cx="16002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1">
                <a:solidFill>
                  <a:srgbClr val="CC0000"/>
                </a:solidFill>
                <a:latin typeface="Times New Roman" pitchFamily="18" charset="0"/>
              </a:rPr>
              <a:t>Dependent variable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i="1">
                <a:solidFill>
                  <a:srgbClr val="CC0000"/>
                </a:solidFill>
                <a:latin typeface="Times New Roman" pitchFamily="18" charset="0"/>
              </a:rPr>
              <a:t>Prediction</a:t>
            </a:r>
            <a:endParaRPr lang="en-US" sz="2400" b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783382" name="Text Box 22"/>
          <p:cNvSpPr txBox="1">
            <a:spLocks noChangeArrowheads="1"/>
          </p:cNvSpPr>
          <p:nvPr/>
        </p:nvSpPr>
        <p:spPr bwMode="auto">
          <a:xfrm>
            <a:off x="533400" y="2209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1">
                <a:solidFill>
                  <a:srgbClr val="009900"/>
                </a:solidFill>
                <a:latin typeface="Times New Roman" pitchFamily="18" charset="0"/>
              </a:rPr>
              <a:t>Age</a:t>
            </a:r>
            <a:endParaRPr lang="en-US" sz="2400" b="0" i="1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783383" name="Text Box 23"/>
          <p:cNvSpPr txBox="1">
            <a:spLocks noChangeArrowheads="1"/>
          </p:cNvSpPr>
          <p:nvPr/>
        </p:nvSpPr>
        <p:spPr bwMode="auto">
          <a:xfrm>
            <a:off x="1524000" y="2209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34</a:t>
            </a:r>
            <a:endParaRPr lang="en-US" sz="2400" b="0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83384" name="Text Box 24"/>
          <p:cNvSpPr txBox="1">
            <a:spLocks noChangeArrowheads="1"/>
          </p:cNvSpPr>
          <p:nvPr/>
        </p:nvSpPr>
        <p:spPr bwMode="auto">
          <a:xfrm>
            <a:off x="1524000" y="3124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1</a:t>
            </a:r>
            <a:endParaRPr lang="en-US" sz="2400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83385" name="Text Box 25"/>
          <p:cNvSpPr txBox="1">
            <a:spLocks noChangeArrowheads="1"/>
          </p:cNvSpPr>
          <p:nvPr/>
        </p:nvSpPr>
        <p:spPr bwMode="auto">
          <a:xfrm>
            <a:off x="304800" y="3124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1">
                <a:solidFill>
                  <a:srgbClr val="009900"/>
                </a:solidFill>
                <a:latin typeface="Times New Roman" pitchFamily="18" charset="0"/>
              </a:rPr>
              <a:t>Gender</a:t>
            </a:r>
            <a:endParaRPr lang="en-US" sz="2400" b="0" i="1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783386" name="Text Box 26"/>
          <p:cNvSpPr txBox="1">
            <a:spLocks noChangeArrowheads="1"/>
          </p:cNvSpPr>
          <p:nvPr/>
        </p:nvSpPr>
        <p:spPr bwMode="auto">
          <a:xfrm>
            <a:off x="381000" y="3962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1">
                <a:solidFill>
                  <a:srgbClr val="009900"/>
                </a:solidFill>
                <a:latin typeface="Times New Roman" pitchFamily="18" charset="0"/>
              </a:rPr>
              <a:t>Stage</a:t>
            </a:r>
            <a:endParaRPr lang="en-US" sz="2400" b="0" i="1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783387" name="Text Box 27"/>
          <p:cNvSpPr txBox="1">
            <a:spLocks noChangeArrowheads="1"/>
          </p:cNvSpPr>
          <p:nvPr/>
        </p:nvSpPr>
        <p:spPr bwMode="auto">
          <a:xfrm>
            <a:off x="1524000" y="3886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4</a:t>
            </a:r>
            <a:endParaRPr lang="en-US" sz="2400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83388" name="Text Box 28"/>
          <p:cNvSpPr txBox="1">
            <a:spLocks noChangeArrowheads="1"/>
          </p:cNvSpPr>
          <p:nvPr/>
        </p:nvSpPr>
        <p:spPr bwMode="auto">
          <a:xfrm>
            <a:off x="2716213" y="2189163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.6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83389" name="Text Box 29"/>
          <p:cNvSpPr txBox="1">
            <a:spLocks noChangeArrowheads="1"/>
          </p:cNvSpPr>
          <p:nvPr/>
        </p:nvSpPr>
        <p:spPr bwMode="auto">
          <a:xfrm>
            <a:off x="4905375" y="2522538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.5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83390" name="Text Box 30"/>
          <p:cNvSpPr txBox="1">
            <a:spLocks noChangeArrowheads="1"/>
          </p:cNvSpPr>
          <p:nvPr/>
        </p:nvSpPr>
        <p:spPr bwMode="auto">
          <a:xfrm>
            <a:off x="4986338" y="3636963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.8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83391" name="Text Box 31"/>
          <p:cNvSpPr txBox="1">
            <a:spLocks noChangeArrowheads="1"/>
          </p:cNvSpPr>
          <p:nvPr/>
        </p:nvSpPr>
        <p:spPr bwMode="auto">
          <a:xfrm>
            <a:off x="2900363" y="3935413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.2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83392" name="Text Box 32"/>
          <p:cNvSpPr txBox="1">
            <a:spLocks noChangeArrowheads="1"/>
          </p:cNvSpPr>
          <p:nvPr/>
        </p:nvSpPr>
        <p:spPr bwMode="auto">
          <a:xfrm>
            <a:off x="2327275" y="2867025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.1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83393" name="Text Box 33"/>
          <p:cNvSpPr txBox="1">
            <a:spLocks noChangeArrowheads="1"/>
          </p:cNvSpPr>
          <p:nvPr/>
        </p:nvSpPr>
        <p:spPr bwMode="auto">
          <a:xfrm>
            <a:off x="2311400" y="3311525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.3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83394" name="Text Box 34"/>
          <p:cNvSpPr txBox="1">
            <a:spLocks noChangeArrowheads="1"/>
          </p:cNvSpPr>
          <p:nvPr/>
        </p:nvSpPr>
        <p:spPr bwMode="auto">
          <a:xfrm>
            <a:off x="2705100" y="3556000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.7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83395" name="Text Box 35"/>
          <p:cNvSpPr txBox="1">
            <a:spLocks noChangeArrowheads="1"/>
          </p:cNvSpPr>
          <p:nvPr/>
        </p:nvSpPr>
        <p:spPr bwMode="auto">
          <a:xfrm>
            <a:off x="2720975" y="2620963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.2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83396" name="Text Box 36"/>
          <p:cNvSpPr txBox="1">
            <a:spLocks noChangeArrowheads="1"/>
          </p:cNvSpPr>
          <p:nvPr/>
        </p:nvSpPr>
        <p:spPr bwMode="auto">
          <a:xfrm>
            <a:off x="5318125" y="4999038"/>
            <a:ext cx="1304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Weights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783397" name="Text Box 37"/>
          <p:cNvSpPr txBox="1">
            <a:spLocks noChangeArrowheads="1"/>
          </p:cNvSpPr>
          <p:nvPr/>
        </p:nvSpPr>
        <p:spPr bwMode="auto">
          <a:xfrm>
            <a:off x="3790950" y="4933950"/>
            <a:ext cx="1304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HiddenLayer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783398" name="Text Box 38"/>
          <p:cNvSpPr txBox="1">
            <a:spLocks noChangeArrowheads="1"/>
          </p:cNvSpPr>
          <p:nvPr/>
        </p:nvSpPr>
        <p:spPr bwMode="auto">
          <a:xfrm>
            <a:off x="7378700" y="3532188"/>
            <a:ext cx="1614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“Probability of beingAlive”</a:t>
            </a:r>
            <a:endParaRPr lang="en-US" sz="2400" i="1">
              <a:latin typeface="Times New Roman" pitchFamily="18" charset="0"/>
            </a:endParaRPr>
          </a:p>
        </p:txBody>
      </p:sp>
      <p:sp>
        <p:nvSpPr>
          <p:cNvPr id="783399" name="Text Box 39"/>
          <p:cNvSpPr txBox="1">
            <a:spLocks noChangeArrowheads="1"/>
          </p:cNvSpPr>
          <p:nvPr/>
        </p:nvSpPr>
        <p:spPr bwMode="auto">
          <a:xfrm>
            <a:off x="7845425" y="2703513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0.6</a:t>
            </a:r>
            <a:endParaRPr lang="en-US" sz="2400" i="1">
              <a:latin typeface="Times New Roman" pitchFamily="18" charset="0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5794375" y="2625725"/>
            <a:ext cx="1987550" cy="1401763"/>
            <a:chOff x="3340" y="1013"/>
            <a:chExt cx="1252" cy="883"/>
          </a:xfrm>
        </p:grpSpPr>
        <p:sp>
          <p:nvSpPr>
            <p:cNvPr id="783401" name="AutoShape 41"/>
            <p:cNvSpPr>
              <a:spLocks noChangeArrowheads="1"/>
            </p:cNvSpPr>
            <p:nvPr/>
          </p:nvSpPr>
          <p:spPr bwMode="auto">
            <a:xfrm>
              <a:off x="3510" y="1013"/>
              <a:ext cx="819" cy="883"/>
            </a:xfrm>
            <a:prstGeom prst="flowChartConnector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42"/>
            <p:cNvGrpSpPr>
              <a:grpSpLocks/>
            </p:cNvGrpSpPr>
            <p:nvPr/>
          </p:nvGrpSpPr>
          <p:grpSpPr bwMode="auto">
            <a:xfrm>
              <a:off x="3785" y="1189"/>
              <a:ext cx="404" cy="331"/>
              <a:chOff x="4520" y="1893"/>
              <a:chExt cx="404" cy="331"/>
            </a:xfrm>
          </p:grpSpPr>
          <p:sp>
            <p:nvSpPr>
              <p:cNvPr id="783403" name="Freeform 43"/>
              <p:cNvSpPr>
                <a:spLocks/>
              </p:cNvSpPr>
              <p:nvPr/>
            </p:nvSpPr>
            <p:spPr bwMode="auto">
              <a:xfrm>
                <a:off x="4553" y="1944"/>
                <a:ext cx="331" cy="268"/>
              </a:xfrm>
              <a:custGeom>
                <a:avLst/>
                <a:gdLst/>
                <a:ahLst/>
                <a:cxnLst>
                  <a:cxn ang="0">
                    <a:pos x="0" y="620"/>
                  </a:cxn>
                  <a:cxn ang="0">
                    <a:pos x="455" y="496"/>
                  </a:cxn>
                  <a:cxn ang="0">
                    <a:pos x="579" y="83"/>
                  </a:cxn>
                  <a:cxn ang="0">
                    <a:pos x="1024" y="0"/>
                  </a:cxn>
                </a:cxnLst>
                <a:rect l="0" t="0" r="r" b="b"/>
                <a:pathLst>
                  <a:path w="1024" h="620">
                    <a:moveTo>
                      <a:pt x="0" y="620"/>
                    </a:moveTo>
                    <a:cubicBezTo>
                      <a:pt x="179" y="602"/>
                      <a:pt x="359" y="585"/>
                      <a:pt x="455" y="496"/>
                    </a:cubicBezTo>
                    <a:cubicBezTo>
                      <a:pt x="551" y="407"/>
                      <a:pt x="484" y="166"/>
                      <a:pt x="579" y="83"/>
                    </a:cubicBezTo>
                    <a:cubicBezTo>
                      <a:pt x="674" y="0"/>
                      <a:pt x="849" y="0"/>
                      <a:pt x="1024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3404" name="Freeform 44"/>
              <p:cNvSpPr>
                <a:spLocks/>
              </p:cNvSpPr>
              <p:nvPr/>
            </p:nvSpPr>
            <p:spPr bwMode="auto">
              <a:xfrm>
                <a:off x="4520" y="1893"/>
                <a:ext cx="404" cy="33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31"/>
                  </a:cxn>
                  <a:cxn ang="0">
                    <a:pos x="404" y="331"/>
                  </a:cxn>
                </a:cxnLst>
                <a:rect l="0" t="0" r="r" b="b"/>
                <a:pathLst>
                  <a:path w="404" h="331">
                    <a:moveTo>
                      <a:pt x="11" y="0"/>
                    </a:moveTo>
                    <a:lnTo>
                      <a:pt x="0" y="331"/>
                    </a:lnTo>
                    <a:lnTo>
                      <a:pt x="404" y="33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83405" name="Text Box 45"/>
            <p:cNvSpPr txBox="1">
              <a:spLocks noChangeArrowheads="1"/>
            </p:cNvSpPr>
            <p:nvPr/>
          </p:nvSpPr>
          <p:spPr bwMode="auto">
            <a:xfrm>
              <a:off x="3340" y="1264"/>
              <a:ext cx="274" cy="3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200">
                  <a:latin typeface="Symbol" pitchFamily="18" charset="2"/>
                </a:rPr>
                <a:t>S</a:t>
              </a:r>
              <a:endParaRPr lang="en-US" sz="1200" b="0">
                <a:latin typeface="Times New Roman" pitchFamily="18" charset="0"/>
              </a:endParaRPr>
            </a:p>
          </p:txBody>
        </p:sp>
        <p:sp>
          <p:nvSpPr>
            <p:cNvPr id="783406" name="Freeform 46"/>
            <p:cNvSpPr>
              <a:spLocks/>
            </p:cNvSpPr>
            <p:nvPr/>
          </p:nvSpPr>
          <p:spPr bwMode="auto">
            <a:xfrm>
              <a:off x="3600" y="1478"/>
              <a:ext cx="440" cy="2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3" y="176"/>
                </a:cxn>
                <a:cxn ang="0">
                  <a:pos x="383" y="218"/>
                </a:cxn>
                <a:cxn ang="0">
                  <a:pos x="434" y="73"/>
                </a:cxn>
              </a:cxnLst>
              <a:rect l="0" t="0" r="r" b="b"/>
              <a:pathLst>
                <a:path w="440" h="235">
                  <a:moveTo>
                    <a:pt x="0" y="0"/>
                  </a:moveTo>
                  <a:cubicBezTo>
                    <a:pt x="14" y="70"/>
                    <a:pt x="29" y="140"/>
                    <a:pt x="93" y="176"/>
                  </a:cubicBezTo>
                  <a:cubicBezTo>
                    <a:pt x="157" y="212"/>
                    <a:pt x="326" y="235"/>
                    <a:pt x="383" y="218"/>
                  </a:cubicBezTo>
                  <a:cubicBezTo>
                    <a:pt x="440" y="201"/>
                    <a:pt x="437" y="137"/>
                    <a:pt x="434" y="73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407" name="Freeform 47"/>
            <p:cNvSpPr>
              <a:spLocks/>
            </p:cNvSpPr>
            <p:nvPr/>
          </p:nvSpPr>
          <p:spPr bwMode="auto">
            <a:xfrm>
              <a:off x="4013" y="1155"/>
              <a:ext cx="579" cy="179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362" y="24"/>
                </a:cxn>
                <a:cxn ang="0">
                  <a:pos x="579" y="34"/>
                </a:cxn>
              </a:cxnLst>
              <a:rect l="0" t="0" r="r" b="b"/>
              <a:pathLst>
                <a:path w="579" h="179">
                  <a:moveTo>
                    <a:pt x="0" y="179"/>
                  </a:moveTo>
                  <a:cubicBezTo>
                    <a:pt x="133" y="113"/>
                    <a:pt x="266" y="48"/>
                    <a:pt x="362" y="24"/>
                  </a:cubicBezTo>
                  <a:cubicBezTo>
                    <a:pt x="458" y="0"/>
                    <a:pt x="518" y="17"/>
                    <a:pt x="579" y="34"/>
                  </a:cubicBezTo>
                </a:path>
              </a:pathLst>
            </a:custGeom>
            <a:noFill/>
            <a:ln w="127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9420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Oval 2"/>
          <p:cNvSpPr>
            <a:spLocks noChangeArrowheads="1"/>
          </p:cNvSpPr>
          <p:nvPr/>
        </p:nvSpPr>
        <p:spPr bwMode="auto">
          <a:xfrm>
            <a:off x="3481388" y="1987550"/>
            <a:ext cx="1839912" cy="25273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5412" name="AutoShape 4"/>
          <p:cNvSpPr>
            <a:spLocks noChangeArrowheads="1"/>
          </p:cNvSpPr>
          <p:nvPr/>
        </p:nvSpPr>
        <p:spPr bwMode="auto">
          <a:xfrm>
            <a:off x="1524000" y="2209800"/>
            <a:ext cx="685800" cy="533400"/>
          </a:xfrm>
          <a:prstGeom prst="flowChartConnector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785413" name="AutoShape 5"/>
          <p:cNvSpPr>
            <a:spLocks noChangeArrowheads="1"/>
          </p:cNvSpPr>
          <p:nvPr/>
        </p:nvSpPr>
        <p:spPr bwMode="auto">
          <a:xfrm>
            <a:off x="1524000" y="3048000"/>
            <a:ext cx="685800" cy="533400"/>
          </a:xfrm>
          <a:prstGeom prst="flowChartConnector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5414" name="AutoShape 6"/>
          <p:cNvSpPr>
            <a:spLocks noChangeArrowheads="1"/>
          </p:cNvSpPr>
          <p:nvPr/>
        </p:nvSpPr>
        <p:spPr bwMode="auto">
          <a:xfrm>
            <a:off x="1524000" y="3886200"/>
            <a:ext cx="685800" cy="533400"/>
          </a:xfrm>
          <a:prstGeom prst="flowChartConnector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85415" name="AutoShape 7"/>
          <p:cNvCxnSpPr>
            <a:cxnSpLocks noChangeShapeType="1"/>
            <a:stCxn id="785412" idx="6"/>
            <a:endCxn id="785453" idx="2"/>
          </p:cNvCxnSpPr>
          <p:nvPr/>
        </p:nvCxnSpPr>
        <p:spPr bwMode="auto">
          <a:xfrm>
            <a:off x="2209800" y="2476500"/>
            <a:ext cx="1752600" cy="342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85416" name="AutoShape 8"/>
          <p:cNvCxnSpPr>
            <a:cxnSpLocks noChangeShapeType="1"/>
            <a:stCxn id="785413" idx="6"/>
          </p:cNvCxnSpPr>
          <p:nvPr/>
        </p:nvCxnSpPr>
        <p:spPr bwMode="auto">
          <a:xfrm>
            <a:off x="2209800" y="3314700"/>
            <a:ext cx="1752600" cy="419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85417" name="AutoShape 9"/>
          <p:cNvCxnSpPr>
            <a:cxnSpLocks noChangeShapeType="1"/>
            <a:stCxn id="785413" idx="6"/>
            <a:endCxn id="785453" idx="2"/>
          </p:cNvCxnSpPr>
          <p:nvPr/>
        </p:nvCxnSpPr>
        <p:spPr bwMode="auto">
          <a:xfrm flipV="1">
            <a:off x="2209800" y="2819400"/>
            <a:ext cx="1752600" cy="495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85418" name="AutoShape 10"/>
          <p:cNvCxnSpPr>
            <a:cxnSpLocks noChangeShapeType="1"/>
            <a:stCxn id="785412" idx="6"/>
          </p:cNvCxnSpPr>
          <p:nvPr/>
        </p:nvCxnSpPr>
        <p:spPr bwMode="auto">
          <a:xfrm>
            <a:off x="2209800" y="2476500"/>
            <a:ext cx="1752600" cy="1257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85419" name="AutoShape 11"/>
          <p:cNvCxnSpPr>
            <a:cxnSpLocks noChangeShapeType="1"/>
            <a:stCxn id="785414" idx="6"/>
          </p:cNvCxnSpPr>
          <p:nvPr/>
        </p:nvCxnSpPr>
        <p:spPr bwMode="auto">
          <a:xfrm flipV="1">
            <a:off x="2209800" y="3695700"/>
            <a:ext cx="1895475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85420" name="AutoShape 12"/>
          <p:cNvCxnSpPr>
            <a:cxnSpLocks noChangeShapeType="1"/>
            <a:stCxn id="785414" idx="6"/>
            <a:endCxn id="785453" idx="2"/>
          </p:cNvCxnSpPr>
          <p:nvPr/>
        </p:nvCxnSpPr>
        <p:spPr bwMode="auto">
          <a:xfrm flipV="1">
            <a:off x="2209800" y="2819400"/>
            <a:ext cx="1752600" cy="1333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85421" name="AutoShape 13"/>
          <p:cNvCxnSpPr>
            <a:cxnSpLocks noChangeShapeType="1"/>
            <a:stCxn id="785453" idx="6"/>
          </p:cNvCxnSpPr>
          <p:nvPr/>
        </p:nvCxnSpPr>
        <p:spPr bwMode="auto">
          <a:xfrm>
            <a:off x="4419600" y="2819400"/>
            <a:ext cx="1400175" cy="4683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85422" name="AutoShape 14"/>
          <p:cNvCxnSpPr>
            <a:cxnSpLocks noChangeShapeType="1"/>
          </p:cNvCxnSpPr>
          <p:nvPr/>
        </p:nvCxnSpPr>
        <p:spPr bwMode="auto">
          <a:xfrm flipV="1">
            <a:off x="4419600" y="3352800"/>
            <a:ext cx="1400175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785423" name="Text Box 15"/>
          <p:cNvSpPr txBox="1">
            <a:spLocks noChangeArrowheads="1"/>
          </p:cNvSpPr>
          <p:nvPr/>
        </p:nvSpPr>
        <p:spPr bwMode="auto">
          <a:xfrm>
            <a:off x="2308225" y="4929188"/>
            <a:ext cx="1304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Weights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785424" name="Text Box 16"/>
          <p:cNvSpPr txBox="1">
            <a:spLocks noChangeArrowheads="1"/>
          </p:cNvSpPr>
          <p:nvPr/>
        </p:nvSpPr>
        <p:spPr bwMode="auto">
          <a:xfrm>
            <a:off x="214313" y="4892675"/>
            <a:ext cx="190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1">
                <a:solidFill>
                  <a:srgbClr val="009900"/>
                </a:solidFill>
                <a:latin typeface="Times New Roman" pitchFamily="18" charset="0"/>
              </a:rPr>
              <a:t>Independent variables</a:t>
            </a:r>
            <a:endParaRPr lang="en-US" sz="2400" b="0" i="1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785425" name="Text Box 17"/>
          <p:cNvSpPr txBox="1">
            <a:spLocks noChangeArrowheads="1"/>
          </p:cNvSpPr>
          <p:nvPr/>
        </p:nvSpPr>
        <p:spPr bwMode="auto">
          <a:xfrm>
            <a:off x="6958013" y="4733925"/>
            <a:ext cx="16002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1">
                <a:solidFill>
                  <a:srgbClr val="CC0000"/>
                </a:solidFill>
                <a:latin typeface="Times New Roman" pitchFamily="18" charset="0"/>
              </a:rPr>
              <a:t>Dependent variable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i="1">
                <a:solidFill>
                  <a:srgbClr val="CC0000"/>
                </a:solidFill>
                <a:latin typeface="Times New Roman" pitchFamily="18" charset="0"/>
              </a:rPr>
              <a:t>Prediction</a:t>
            </a:r>
            <a:endParaRPr lang="en-US" sz="2400" b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785426" name="Text Box 18"/>
          <p:cNvSpPr txBox="1">
            <a:spLocks noChangeArrowheads="1"/>
          </p:cNvSpPr>
          <p:nvPr/>
        </p:nvSpPr>
        <p:spPr bwMode="auto">
          <a:xfrm>
            <a:off x="533400" y="2209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1">
                <a:solidFill>
                  <a:srgbClr val="009900"/>
                </a:solidFill>
                <a:latin typeface="Times New Roman" pitchFamily="18" charset="0"/>
              </a:rPr>
              <a:t>Age</a:t>
            </a:r>
            <a:endParaRPr lang="en-US" sz="2400" b="0" i="1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785427" name="Text Box 19"/>
          <p:cNvSpPr txBox="1">
            <a:spLocks noChangeArrowheads="1"/>
          </p:cNvSpPr>
          <p:nvPr/>
        </p:nvSpPr>
        <p:spPr bwMode="auto">
          <a:xfrm>
            <a:off x="1524000" y="2209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34</a:t>
            </a:r>
            <a:endParaRPr lang="en-US" sz="2400" b="0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85428" name="Text Box 20"/>
          <p:cNvSpPr txBox="1">
            <a:spLocks noChangeArrowheads="1"/>
          </p:cNvSpPr>
          <p:nvPr/>
        </p:nvSpPr>
        <p:spPr bwMode="auto">
          <a:xfrm>
            <a:off x="1524000" y="3124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en-US" sz="2400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85429" name="Text Box 21"/>
          <p:cNvSpPr txBox="1">
            <a:spLocks noChangeArrowheads="1"/>
          </p:cNvSpPr>
          <p:nvPr/>
        </p:nvSpPr>
        <p:spPr bwMode="auto">
          <a:xfrm>
            <a:off x="304800" y="3124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1">
                <a:solidFill>
                  <a:srgbClr val="009900"/>
                </a:solidFill>
                <a:latin typeface="Times New Roman" pitchFamily="18" charset="0"/>
              </a:rPr>
              <a:t>Gender</a:t>
            </a:r>
            <a:endParaRPr lang="en-US" sz="2400" b="0" i="1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785430" name="Text Box 22"/>
          <p:cNvSpPr txBox="1">
            <a:spLocks noChangeArrowheads="1"/>
          </p:cNvSpPr>
          <p:nvPr/>
        </p:nvSpPr>
        <p:spPr bwMode="auto">
          <a:xfrm>
            <a:off x="381000" y="3962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1">
                <a:solidFill>
                  <a:srgbClr val="009900"/>
                </a:solidFill>
                <a:latin typeface="Times New Roman" pitchFamily="18" charset="0"/>
              </a:rPr>
              <a:t>Stage</a:t>
            </a:r>
            <a:endParaRPr lang="en-US" sz="2400" b="0" i="1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785431" name="Text Box 23"/>
          <p:cNvSpPr txBox="1">
            <a:spLocks noChangeArrowheads="1"/>
          </p:cNvSpPr>
          <p:nvPr/>
        </p:nvSpPr>
        <p:spPr bwMode="auto">
          <a:xfrm>
            <a:off x="1524000" y="3886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4</a:t>
            </a:r>
            <a:endParaRPr lang="en-US" sz="2400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85432" name="Text Box 24"/>
          <p:cNvSpPr txBox="1">
            <a:spLocks noChangeArrowheads="1"/>
          </p:cNvSpPr>
          <p:nvPr/>
        </p:nvSpPr>
        <p:spPr bwMode="auto">
          <a:xfrm>
            <a:off x="2716213" y="2189163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.6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85433" name="Text Box 25"/>
          <p:cNvSpPr txBox="1">
            <a:spLocks noChangeArrowheads="1"/>
          </p:cNvSpPr>
          <p:nvPr/>
        </p:nvSpPr>
        <p:spPr bwMode="auto">
          <a:xfrm>
            <a:off x="5251450" y="2835275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.5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85434" name="Text Box 26"/>
          <p:cNvSpPr txBox="1">
            <a:spLocks noChangeArrowheads="1"/>
          </p:cNvSpPr>
          <p:nvPr/>
        </p:nvSpPr>
        <p:spPr bwMode="auto">
          <a:xfrm>
            <a:off x="5249863" y="3375025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.8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85435" name="Text Box 27"/>
          <p:cNvSpPr txBox="1">
            <a:spLocks noChangeArrowheads="1"/>
          </p:cNvSpPr>
          <p:nvPr/>
        </p:nvSpPr>
        <p:spPr bwMode="auto">
          <a:xfrm>
            <a:off x="2900363" y="3935413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.2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85436" name="Text Box 28"/>
          <p:cNvSpPr txBox="1">
            <a:spLocks noChangeArrowheads="1"/>
          </p:cNvSpPr>
          <p:nvPr/>
        </p:nvSpPr>
        <p:spPr bwMode="auto">
          <a:xfrm>
            <a:off x="2327275" y="2867025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.1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85437" name="Text Box 29"/>
          <p:cNvSpPr txBox="1">
            <a:spLocks noChangeArrowheads="1"/>
          </p:cNvSpPr>
          <p:nvPr/>
        </p:nvSpPr>
        <p:spPr bwMode="auto">
          <a:xfrm>
            <a:off x="2311400" y="3311525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.3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85438" name="Text Box 30"/>
          <p:cNvSpPr txBox="1">
            <a:spLocks noChangeArrowheads="1"/>
          </p:cNvSpPr>
          <p:nvPr/>
        </p:nvSpPr>
        <p:spPr bwMode="auto">
          <a:xfrm>
            <a:off x="2705100" y="3556000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.7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85439" name="Text Box 31"/>
          <p:cNvSpPr txBox="1">
            <a:spLocks noChangeArrowheads="1"/>
          </p:cNvSpPr>
          <p:nvPr/>
        </p:nvSpPr>
        <p:spPr bwMode="auto">
          <a:xfrm>
            <a:off x="2720975" y="2620963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.2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85440" name="Text Box 32"/>
          <p:cNvSpPr txBox="1">
            <a:spLocks noChangeArrowheads="1"/>
          </p:cNvSpPr>
          <p:nvPr/>
        </p:nvSpPr>
        <p:spPr bwMode="auto">
          <a:xfrm>
            <a:off x="5318125" y="4999038"/>
            <a:ext cx="1304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Weights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785441" name="Text Box 33"/>
          <p:cNvSpPr txBox="1">
            <a:spLocks noChangeArrowheads="1"/>
          </p:cNvSpPr>
          <p:nvPr/>
        </p:nvSpPr>
        <p:spPr bwMode="auto">
          <a:xfrm>
            <a:off x="3790950" y="4933950"/>
            <a:ext cx="1304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HiddenLayer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785442" name="Text Box 34"/>
          <p:cNvSpPr txBox="1">
            <a:spLocks noChangeArrowheads="1"/>
          </p:cNvSpPr>
          <p:nvPr/>
        </p:nvSpPr>
        <p:spPr bwMode="auto">
          <a:xfrm>
            <a:off x="7378700" y="3532188"/>
            <a:ext cx="1614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“Probability of beingAlive”</a:t>
            </a:r>
            <a:endParaRPr lang="en-US" sz="2400" i="1">
              <a:latin typeface="Times New Roman" pitchFamily="18" charset="0"/>
            </a:endParaRPr>
          </a:p>
        </p:txBody>
      </p:sp>
      <p:sp>
        <p:nvSpPr>
          <p:cNvPr id="785443" name="Text Box 35"/>
          <p:cNvSpPr txBox="1">
            <a:spLocks noChangeArrowheads="1"/>
          </p:cNvSpPr>
          <p:nvPr/>
        </p:nvSpPr>
        <p:spPr bwMode="auto">
          <a:xfrm>
            <a:off x="7845425" y="2703513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0.6</a:t>
            </a:r>
            <a:endParaRPr lang="en-US" sz="2400" i="1">
              <a:latin typeface="Times New Roman" pitchFamily="18" charset="0"/>
            </a:endParaRP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5794375" y="2625725"/>
            <a:ext cx="1987550" cy="1401763"/>
            <a:chOff x="3340" y="1013"/>
            <a:chExt cx="1252" cy="883"/>
          </a:xfrm>
        </p:grpSpPr>
        <p:sp>
          <p:nvSpPr>
            <p:cNvPr id="785445" name="AutoShape 37"/>
            <p:cNvSpPr>
              <a:spLocks noChangeArrowheads="1"/>
            </p:cNvSpPr>
            <p:nvPr/>
          </p:nvSpPr>
          <p:spPr bwMode="auto">
            <a:xfrm>
              <a:off x="3510" y="1013"/>
              <a:ext cx="819" cy="883"/>
            </a:xfrm>
            <a:prstGeom prst="flowChartConnector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38"/>
            <p:cNvGrpSpPr>
              <a:grpSpLocks/>
            </p:cNvGrpSpPr>
            <p:nvPr/>
          </p:nvGrpSpPr>
          <p:grpSpPr bwMode="auto">
            <a:xfrm>
              <a:off x="3785" y="1189"/>
              <a:ext cx="404" cy="331"/>
              <a:chOff x="4520" y="1893"/>
              <a:chExt cx="404" cy="331"/>
            </a:xfrm>
          </p:grpSpPr>
          <p:sp>
            <p:nvSpPr>
              <p:cNvPr id="785447" name="Freeform 39"/>
              <p:cNvSpPr>
                <a:spLocks/>
              </p:cNvSpPr>
              <p:nvPr/>
            </p:nvSpPr>
            <p:spPr bwMode="auto">
              <a:xfrm>
                <a:off x="4553" y="1944"/>
                <a:ext cx="331" cy="268"/>
              </a:xfrm>
              <a:custGeom>
                <a:avLst/>
                <a:gdLst/>
                <a:ahLst/>
                <a:cxnLst>
                  <a:cxn ang="0">
                    <a:pos x="0" y="620"/>
                  </a:cxn>
                  <a:cxn ang="0">
                    <a:pos x="455" y="496"/>
                  </a:cxn>
                  <a:cxn ang="0">
                    <a:pos x="579" y="83"/>
                  </a:cxn>
                  <a:cxn ang="0">
                    <a:pos x="1024" y="0"/>
                  </a:cxn>
                </a:cxnLst>
                <a:rect l="0" t="0" r="r" b="b"/>
                <a:pathLst>
                  <a:path w="1024" h="620">
                    <a:moveTo>
                      <a:pt x="0" y="620"/>
                    </a:moveTo>
                    <a:cubicBezTo>
                      <a:pt x="179" y="602"/>
                      <a:pt x="359" y="585"/>
                      <a:pt x="455" y="496"/>
                    </a:cubicBezTo>
                    <a:cubicBezTo>
                      <a:pt x="551" y="407"/>
                      <a:pt x="484" y="166"/>
                      <a:pt x="579" y="83"/>
                    </a:cubicBezTo>
                    <a:cubicBezTo>
                      <a:pt x="674" y="0"/>
                      <a:pt x="849" y="0"/>
                      <a:pt x="1024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5448" name="Freeform 40"/>
              <p:cNvSpPr>
                <a:spLocks/>
              </p:cNvSpPr>
              <p:nvPr/>
            </p:nvSpPr>
            <p:spPr bwMode="auto">
              <a:xfrm>
                <a:off x="4520" y="1893"/>
                <a:ext cx="404" cy="33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31"/>
                  </a:cxn>
                  <a:cxn ang="0">
                    <a:pos x="404" y="331"/>
                  </a:cxn>
                </a:cxnLst>
                <a:rect l="0" t="0" r="r" b="b"/>
                <a:pathLst>
                  <a:path w="404" h="331">
                    <a:moveTo>
                      <a:pt x="11" y="0"/>
                    </a:moveTo>
                    <a:lnTo>
                      <a:pt x="0" y="331"/>
                    </a:lnTo>
                    <a:lnTo>
                      <a:pt x="404" y="33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85449" name="Text Box 41"/>
            <p:cNvSpPr txBox="1">
              <a:spLocks noChangeArrowheads="1"/>
            </p:cNvSpPr>
            <p:nvPr/>
          </p:nvSpPr>
          <p:spPr bwMode="auto">
            <a:xfrm>
              <a:off x="3340" y="1264"/>
              <a:ext cx="274" cy="3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200">
                  <a:latin typeface="Symbol" pitchFamily="18" charset="2"/>
                </a:rPr>
                <a:t>S</a:t>
              </a:r>
              <a:endParaRPr lang="en-US" sz="1200" b="0">
                <a:latin typeface="Times New Roman" pitchFamily="18" charset="0"/>
              </a:endParaRPr>
            </a:p>
          </p:txBody>
        </p:sp>
        <p:sp>
          <p:nvSpPr>
            <p:cNvPr id="785450" name="Freeform 42"/>
            <p:cNvSpPr>
              <a:spLocks/>
            </p:cNvSpPr>
            <p:nvPr/>
          </p:nvSpPr>
          <p:spPr bwMode="auto">
            <a:xfrm>
              <a:off x="3600" y="1478"/>
              <a:ext cx="440" cy="2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3" y="176"/>
                </a:cxn>
                <a:cxn ang="0">
                  <a:pos x="383" y="218"/>
                </a:cxn>
                <a:cxn ang="0">
                  <a:pos x="434" y="73"/>
                </a:cxn>
              </a:cxnLst>
              <a:rect l="0" t="0" r="r" b="b"/>
              <a:pathLst>
                <a:path w="440" h="235">
                  <a:moveTo>
                    <a:pt x="0" y="0"/>
                  </a:moveTo>
                  <a:cubicBezTo>
                    <a:pt x="14" y="70"/>
                    <a:pt x="29" y="140"/>
                    <a:pt x="93" y="176"/>
                  </a:cubicBezTo>
                  <a:cubicBezTo>
                    <a:pt x="157" y="212"/>
                    <a:pt x="326" y="235"/>
                    <a:pt x="383" y="218"/>
                  </a:cubicBezTo>
                  <a:cubicBezTo>
                    <a:pt x="440" y="201"/>
                    <a:pt x="437" y="137"/>
                    <a:pt x="434" y="73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451" name="Freeform 43"/>
            <p:cNvSpPr>
              <a:spLocks/>
            </p:cNvSpPr>
            <p:nvPr/>
          </p:nvSpPr>
          <p:spPr bwMode="auto">
            <a:xfrm>
              <a:off x="4013" y="1155"/>
              <a:ext cx="579" cy="179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362" y="24"/>
                </a:cxn>
                <a:cxn ang="0">
                  <a:pos x="579" y="34"/>
                </a:cxn>
              </a:cxnLst>
              <a:rect l="0" t="0" r="r" b="b"/>
              <a:pathLst>
                <a:path w="579" h="179">
                  <a:moveTo>
                    <a:pt x="0" y="179"/>
                  </a:moveTo>
                  <a:cubicBezTo>
                    <a:pt x="133" y="113"/>
                    <a:pt x="266" y="48"/>
                    <a:pt x="362" y="24"/>
                  </a:cubicBezTo>
                  <a:cubicBezTo>
                    <a:pt x="458" y="0"/>
                    <a:pt x="518" y="17"/>
                    <a:pt x="579" y="34"/>
                  </a:cubicBezTo>
                </a:path>
              </a:pathLst>
            </a:custGeom>
            <a:noFill/>
            <a:ln w="127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3746500" y="2416175"/>
            <a:ext cx="1036638" cy="712788"/>
            <a:chOff x="2360" y="1522"/>
            <a:chExt cx="653" cy="449"/>
          </a:xfrm>
        </p:grpSpPr>
        <p:sp>
          <p:nvSpPr>
            <p:cNvPr id="785453" name="AutoShape 45"/>
            <p:cNvSpPr>
              <a:spLocks noChangeArrowheads="1"/>
            </p:cNvSpPr>
            <p:nvPr/>
          </p:nvSpPr>
          <p:spPr bwMode="auto">
            <a:xfrm>
              <a:off x="2496" y="1680"/>
              <a:ext cx="288" cy="192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454" name="AutoShape 46"/>
            <p:cNvSpPr>
              <a:spLocks noChangeArrowheads="1"/>
            </p:cNvSpPr>
            <p:nvPr/>
          </p:nvSpPr>
          <p:spPr bwMode="auto">
            <a:xfrm>
              <a:off x="2458" y="1522"/>
              <a:ext cx="420" cy="449"/>
            </a:xfrm>
            <a:prstGeom prst="flowChartConnector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47"/>
            <p:cNvGrpSpPr>
              <a:grpSpLocks/>
            </p:cNvGrpSpPr>
            <p:nvPr/>
          </p:nvGrpSpPr>
          <p:grpSpPr bwMode="auto">
            <a:xfrm>
              <a:off x="2599" y="1612"/>
              <a:ext cx="207" cy="168"/>
              <a:chOff x="4520" y="1893"/>
              <a:chExt cx="404" cy="331"/>
            </a:xfrm>
          </p:grpSpPr>
          <p:sp>
            <p:nvSpPr>
              <p:cNvPr id="785456" name="Freeform 48"/>
              <p:cNvSpPr>
                <a:spLocks/>
              </p:cNvSpPr>
              <p:nvPr/>
            </p:nvSpPr>
            <p:spPr bwMode="auto">
              <a:xfrm>
                <a:off x="4553" y="1944"/>
                <a:ext cx="331" cy="268"/>
              </a:xfrm>
              <a:custGeom>
                <a:avLst/>
                <a:gdLst/>
                <a:ahLst/>
                <a:cxnLst>
                  <a:cxn ang="0">
                    <a:pos x="0" y="620"/>
                  </a:cxn>
                  <a:cxn ang="0">
                    <a:pos x="455" y="496"/>
                  </a:cxn>
                  <a:cxn ang="0">
                    <a:pos x="579" y="83"/>
                  </a:cxn>
                  <a:cxn ang="0">
                    <a:pos x="1024" y="0"/>
                  </a:cxn>
                </a:cxnLst>
                <a:rect l="0" t="0" r="r" b="b"/>
                <a:pathLst>
                  <a:path w="1024" h="620">
                    <a:moveTo>
                      <a:pt x="0" y="620"/>
                    </a:moveTo>
                    <a:cubicBezTo>
                      <a:pt x="179" y="602"/>
                      <a:pt x="359" y="585"/>
                      <a:pt x="455" y="496"/>
                    </a:cubicBezTo>
                    <a:cubicBezTo>
                      <a:pt x="551" y="407"/>
                      <a:pt x="484" y="166"/>
                      <a:pt x="579" y="83"/>
                    </a:cubicBezTo>
                    <a:cubicBezTo>
                      <a:pt x="674" y="0"/>
                      <a:pt x="849" y="0"/>
                      <a:pt x="1024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5457" name="Freeform 49"/>
              <p:cNvSpPr>
                <a:spLocks/>
              </p:cNvSpPr>
              <p:nvPr/>
            </p:nvSpPr>
            <p:spPr bwMode="auto">
              <a:xfrm>
                <a:off x="4520" y="1893"/>
                <a:ext cx="404" cy="33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31"/>
                  </a:cxn>
                  <a:cxn ang="0">
                    <a:pos x="404" y="331"/>
                  </a:cxn>
                </a:cxnLst>
                <a:rect l="0" t="0" r="r" b="b"/>
                <a:pathLst>
                  <a:path w="404" h="331">
                    <a:moveTo>
                      <a:pt x="11" y="0"/>
                    </a:moveTo>
                    <a:lnTo>
                      <a:pt x="0" y="331"/>
                    </a:lnTo>
                    <a:lnTo>
                      <a:pt x="404" y="33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85458" name="Freeform 50"/>
            <p:cNvSpPr>
              <a:spLocks/>
            </p:cNvSpPr>
            <p:nvPr/>
          </p:nvSpPr>
          <p:spPr bwMode="auto">
            <a:xfrm>
              <a:off x="2504" y="1759"/>
              <a:ext cx="226" cy="1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3" y="176"/>
                </a:cxn>
                <a:cxn ang="0">
                  <a:pos x="383" y="218"/>
                </a:cxn>
                <a:cxn ang="0">
                  <a:pos x="434" y="73"/>
                </a:cxn>
              </a:cxnLst>
              <a:rect l="0" t="0" r="r" b="b"/>
              <a:pathLst>
                <a:path w="440" h="235">
                  <a:moveTo>
                    <a:pt x="0" y="0"/>
                  </a:moveTo>
                  <a:cubicBezTo>
                    <a:pt x="14" y="70"/>
                    <a:pt x="29" y="140"/>
                    <a:pt x="93" y="176"/>
                  </a:cubicBezTo>
                  <a:cubicBezTo>
                    <a:pt x="157" y="212"/>
                    <a:pt x="326" y="235"/>
                    <a:pt x="383" y="218"/>
                  </a:cubicBezTo>
                  <a:cubicBezTo>
                    <a:pt x="440" y="201"/>
                    <a:pt x="437" y="137"/>
                    <a:pt x="434" y="73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459" name="Freeform 51"/>
            <p:cNvSpPr>
              <a:spLocks/>
            </p:cNvSpPr>
            <p:nvPr/>
          </p:nvSpPr>
          <p:spPr bwMode="auto">
            <a:xfrm>
              <a:off x="2716" y="1594"/>
              <a:ext cx="297" cy="91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362" y="24"/>
                </a:cxn>
                <a:cxn ang="0">
                  <a:pos x="579" y="34"/>
                </a:cxn>
              </a:cxnLst>
              <a:rect l="0" t="0" r="r" b="b"/>
              <a:pathLst>
                <a:path w="579" h="179">
                  <a:moveTo>
                    <a:pt x="0" y="179"/>
                  </a:moveTo>
                  <a:cubicBezTo>
                    <a:pt x="133" y="113"/>
                    <a:pt x="266" y="48"/>
                    <a:pt x="362" y="24"/>
                  </a:cubicBezTo>
                  <a:cubicBezTo>
                    <a:pt x="458" y="0"/>
                    <a:pt x="518" y="17"/>
                    <a:pt x="579" y="34"/>
                  </a:cubicBezTo>
                </a:path>
              </a:pathLst>
            </a:custGeom>
            <a:noFill/>
            <a:ln w="127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460" name="Text Box 52"/>
            <p:cNvSpPr txBox="1">
              <a:spLocks noChangeArrowheads="1"/>
            </p:cNvSpPr>
            <p:nvPr/>
          </p:nvSpPr>
          <p:spPr bwMode="auto">
            <a:xfrm>
              <a:off x="2360" y="1668"/>
              <a:ext cx="188" cy="19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Symbol" pitchFamily="18" charset="2"/>
                </a:rPr>
                <a:t>S</a:t>
              </a:r>
              <a:endParaRPr lang="en-US" sz="1400" b="0">
                <a:latin typeface="Times New Roman" pitchFamily="18" charset="0"/>
              </a:endParaRPr>
            </a:p>
          </p:txBody>
        </p:sp>
      </p:grpSp>
      <p:sp>
        <p:nvSpPr>
          <p:cNvPr id="785461" name="Text Box 53"/>
          <p:cNvSpPr txBox="1">
            <a:spLocks noChangeArrowheads="1"/>
          </p:cNvSpPr>
          <p:nvPr/>
        </p:nvSpPr>
        <p:spPr bwMode="auto">
          <a:xfrm>
            <a:off x="4679950" y="2262188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.4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85462" name="Text Box 54"/>
          <p:cNvSpPr txBox="1">
            <a:spLocks noChangeArrowheads="1"/>
          </p:cNvSpPr>
          <p:nvPr/>
        </p:nvSpPr>
        <p:spPr bwMode="auto">
          <a:xfrm>
            <a:off x="4711700" y="3214688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.2</a:t>
            </a:r>
            <a:endParaRPr lang="en-US" sz="1200" b="0">
              <a:latin typeface="Times New Roman" pitchFamily="18" charset="0"/>
            </a:endParaRPr>
          </a:p>
        </p:txBody>
      </p: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3849688" y="3308350"/>
            <a:ext cx="1036637" cy="712788"/>
            <a:chOff x="2360" y="1522"/>
            <a:chExt cx="653" cy="449"/>
          </a:xfrm>
        </p:grpSpPr>
        <p:sp>
          <p:nvSpPr>
            <p:cNvPr id="785464" name="AutoShape 56"/>
            <p:cNvSpPr>
              <a:spLocks noChangeArrowheads="1"/>
            </p:cNvSpPr>
            <p:nvPr/>
          </p:nvSpPr>
          <p:spPr bwMode="auto">
            <a:xfrm>
              <a:off x="2496" y="1680"/>
              <a:ext cx="288" cy="192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465" name="AutoShape 57"/>
            <p:cNvSpPr>
              <a:spLocks noChangeArrowheads="1"/>
            </p:cNvSpPr>
            <p:nvPr/>
          </p:nvSpPr>
          <p:spPr bwMode="auto">
            <a:xfrm>
              <a:off x="2458" y="1522"/>
              <a:ext cx="420" cy="449"/>
            </a:xfrm>
            <a:prstGeom prst="flowChartConnector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58"/>
            <p:cNvGrpSpPr>
              <a:grpSpLocks/>
            </p:cNvGrpSpPr>
            <p:nvPr/>
          </p:nvGrpSpPr>
          <p:grpSpPr bwMode="auto">
            <a:xfrm>
              <a:off x="2599" y="1612"/>
              <a:ext cx="207" cy="168"/>
              <a:chOff x="4520" y="1893"/>
              <a:chExt cx="404" cy="331"/>
            </a:xfrm>
          </p:grpSpPr>
          <p:sp>
            <p:nvSpPr>
              <p:cNvPr id="785467" name="Freeform 59"/>
              <p:cNvSpPr>
                <a:spLocks/>
              </p:cNvSpPr>
              <p:nvPr/>
            </p:nvSpPr>
            <p:spPr bwMode="auto">
              <a:xfrm>
                <a:off x="4553" y="1944"/>
                <a:ext cx="331" cy="268"/>
              </a:xfrm>
              <a:custGeom>
                <a:avLst/>
                <a:gdLst/>
                <a:ahLst/>
                <a:cxnLst>
                  <a:cxn ang="0">
                    <a:pos x="0" y="620"/>
                  </a:cxn>
                  <a:cxn ang="0">
                    <a:pos x="455" y="496"/>
                  </a:cxn>
                  <a:cxn ang="0">
                    <a:pos x="579" y="83"/>
                  </a:cxn>
                  <a:cxn ang="0">
                    <a:pos x="1024" y="0"/>
                  </a:cxn>
                </a:cxnLst>
                <a:rect l="0" t="0" r="r" b="b"/>
                <a:pathLst>
                  <a:path w="1024" h="620">
                    <a:moveTo>
                      <a:pt x="0" y="620"/>
                    </a:moveTo>
                    <a:cubicBezTo>
                      <a:pt x="179" y="602"/>
                      <a:pt x="359" y="585"/>
                      <a:pt x="455" y="496"/>
                    </a:cubicBezTo>
                    <a:cubicBezTo>
                      <a:pt x="551" y="407"/>
                      <a:pt x="484" y="166"/>
                      <a:pt x="579" y="83"/>
                    </a:cubicBezTo>
                    <a:cubicBezTo>
                      <a:pt x="674" y="0"/>
                      <a:pt x="849" y="0"/>
                      <a:pt x="1024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5468" name="Freeform 60"/>
              <p:cNvSpPr>
                <a:spLocks/>
              </p:cNvSpPr>
              <p:nvPr/>
            </p:nvSpPr>
            <p:spPr bwMode="auto">
              <a:xfrm>
                <a:off x="4520" y="1893"/>
                <a:ext cx="404" cy="33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31"/>
                  </a:cxn>
                  <a:cxn ang="0">
                    <a:pos x="404" y="331"/>
                  </a:cxn>
                </a:cxnLst>
                <a:rect l="0" t="0" r="r" b="b"/>
                <a:pathLst>
                  <a:path w="404" h="331">
                    <a:moveTo>
                      <a:pt x="11" y="0"/>
                    </a:moveTo>
                    <a:lnTo>
                      <a:pt x="0" y="331"/>
                    </a:lnTo>
                    <a:lnTo>
                      <a:pt x="404" y="33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85469" name="Freeform 61"/>
            <p:cNvSpPr>
              <a:spLocks/>
            </p:cNvSpPr>
            <p:nvPr/>
          </p:nvSpPr>
          <p:spPr bwMode="auto">
            <a:xfrm>
              <a:off x="2504" y="1759"/>
              <a:ext cx="226" cy="1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3" y="176"/>
                </a:cxn>
                <a:cxn ang="0">
                  <a:pos x="383" y="218"/>
                </a:cxn>
                <a:cxn ang="0">
                  <a:pos x="434" y="73"/>
                </a:cxn>
              </a:cxnLst>
              <a:rect l="0" t="0" r="r" b="b"/>
              <a:pathLst>
                <a:path w="440" h="235">
                  <a:moveTo>
                    <a:pt x="0" y="0"/>
                  </a:moveTo>
                  <a:cubicBezTo>
                    <a:pt x="14" y="70"/>
                    <a:pt x="29" y="140"/>
                    <a:pt x="93" y="176"/>
                  </a:cubicBezTo>
                  <a:cubicBezTo>
                    <a:pt x="157" y="212"/>
                    <a:pt x="326" y="235"/>
                    <a:pt x="383" y="218"/>
                  </a:cubicBezTo>
                  <a:cubicBezTo>
                    <a:pt x="440" y="201"/>
                    <a:pt x="437" y="137"/>
                    <a:pt x="434" y="73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470" name="Freeform 62"/>
            <p:cNvSpPr>
              <a:spLocks/>
            </p:cNvSpPr>
            <p:nvPr/>
          </p:nvSpPr>
          <p:spPr bwMode="auto">
            <a:xfrm>
              <a:off x="2716" y="1594"/>
              <a:ext cx="297" cy="91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362" y="24"/>
                </a:cxn>
                <a:cxn ang="0">
                  <a:pos x="579" y="34"/>
                </a:cxn>
              </a:cxnLst>
              <a:rect l="0" t="0" r="r" b="b"/>
              <a:pathLst>
                <a:path w="579" h="179">
                  <a:moveTo>
                    <a:pt x="0" y="179"/>
                  </a:moveTo>
                  <a:cubicBezTo>
                    <a:pt x="133" y="113"/>
                    <a:pt x="266" y="48"/>
                    <a:pt x="362" y="24"/>
                  </a:cubicBezTo>
                  <a:cubicBezTo>
                    <a:pt x="458" y="0"/>
                    <a:pt x="518" y="17"/>
                    <a:pt x="579" y="34"/>
                  </a:cubicBezTo>
                </a:path>
              </a:pathLst>
            </a:custGeom>
            <a:noFill/>
            <a:ln w="127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471" name="Text Box 63"/>
            <p:cNvSpPr txBox="1">
              <a:spLocks noChangeArrowheads="1"/>
            </p:cNvSpPr>
            <p:nvPr/>
          </p:nvSpPr>
          <p:spPr bwMode="auto">
            <a:xfrm>
              <a:off x="2360" y="1668"/>
              <a:ext cx="188" cy="19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Symbol" pitchFamily="18" charset="2"/>
                </a:rPr>
                <a:t>S</a:t>
              </a:r>
              <a:endParaRPr lang="en-US" sz="1400" b="0">
                <a:latin typeface="Times New Roman" pitchFamily="18" charset="0"/>
              </a:endParaRPr>
            </a:p>
          </p:txBody>
        </p:sp>
      </p:grpSp>
      <p:sp>
        <p:nvSpPr>
          <p:cNvPr id="785472" name="Rectangle 6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Not really, </a:t>
            </a:r>
            <a:br>
              <a:rPr lang="en-US"/>
            </a:br>
            <a:r>
              <a:rPr lang="en-US"/>
              <a:t>no target for hidden units...</a:t>
            </a:r>
          </a:p>
        </p:txBody>
      </p:sp>
      <p:sp>
        <p:nvSpPr>
          <p:cNvPr id="69" name="Footer Placeholder 6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© Eric Xing @ CMU, 2006-2011</a:t>
            </a:r>
            <a:endParaRPr lang="en-US" altLang="en-US" dirty="0"/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F549-F879-4053-8685-4286A63136EA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987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Jargon Pseudo-Correspondence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/>
              <a:t>Independent variable = input variable</a:t>
            </a:r>
          </a:p>
          <a:p>
            <a:r>
              <a:rPr lang="en-US" sz="2000"/>
              <a:t>Dependent variable = output variable</a:t>
            </a:r>
          </a:p>
          <a:p>
            <a:r>
              <a:rPr lang="en-US" sz="2000"/>
              <a:t>Coefficients = “weights”</a:t>
            </a:r>
          </a:p>
          <a:p>
            <a:r>
              <a:rPr lang="en-US" sz="2000"/>
              <a:t>Estimates = “targets”</a:t>
            </a:r>
          </a:p>
          <a:p>
            <a:endParaRPr lang="en-US" sz="900"/>
          </a:p>
          <a:p>
            <a:pPr>
              <a:buFont typeface="Wingdings" pitchFamily="2" charset="2"/>
              <a:buNone/>
            </a:pPr>
            <a:r>
              <a:rPr lang="en-US"/>
              <a:t>	</a:t>
            </a:r>
            <a:r>
              <a:rPr lang="en-US" b="1"/>
              <a:t>Logistic Regression Model (the sigmoid unit)</a:t>
            </a:r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© Eric Xing @ CMU, 2006-2011</a:t>
            </a:r>
            <a:endParaRPr lang="en-US" altLang="en-US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F549-F879-4053-8685-4286A63136EA}" type="slidenum">
              <a:rPr lang="en-US" altLang="en-US" smtClean="0"/>
              <a:pPr/>
              <a:t>29</a:t>
            </a:fld>
            <a:endParaRPr lang="en-US" altLang="en-US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654175" y="3810000"/>
            <a:ext cx="6270625" cy="2081213"/>
            <a:chOff x="192" y="968"/>
            <a:chExt cx="5495" cy="1824"/>
          </a:xfrm>
        </p:grpSpPr>
        <p:sp>
          <p:nvSpPr>
            <p:cNvPr id="762885" name="AutoShape 5"/>
            <p:cNvSpPr>
              <a:spLocks noChangeAspect="1" noChangeArrowheads="1"/>
            </p:cNvSpPr>
            <p:nvPr/>
          </p:nvSpPr>
          <p:spPr bwMode="auto">
            <a:xfrm>
              <a:off x="960" y="1392"/>
              <a:ext cx="432" cy="336"/>
            </a:xfrm>
            <a:prstGeom prst="flowChartConnector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>
                <a:latin typeface="Times New Roman" pitchFamily="18" charset="0"/>
              </a:endParaRPr>
            </a:p>
          </p:txBody>
        </p:sp>
        <p:sp>
          <p:nvSpPr>
            <p:cNvPr id="762886" name="AutoShape 6"/>
            <p:cNvSpPr>
              <a:spLocks noChangeAspect="1" noChangeArrowheads="1"/>
            </p:cNvSpPr>
            <p:nvPr/>
          </p:nvSpPr>
          <p:spPr bwMode="auto">
            <a:xfrm>
              <a:off x="960" y="1920"/>
              <a:ext cx="432" cy="336"/>
            </a:xfrm>
            <a:prstGeom prst="flowChartConnector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2887" name="AutoShape 7"/>
            <p:cNvSpPr>
              <a:spLocks noChangeAspect="1" noChangeArrowheads="1"/>
            </p:cNvSpPr>
            <p:nvPr/>
          </p:nvSpPr>
          <p:spPr bwMode="auto">
            <a:xfrm>
              <a:off x="960" y="2448"/>
              <a:ext cx="432" cy="336"/>
            </a:xfrm>
            <a:prstGeom prst="flowChartConnector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2888" name="AutoShape 8"/>
            <p:cNvSpPr>
              <a:spLocks noChangeAspect="1" noChangeArrowheads="1"/>
            </p:cNvSpPr>
            <p:nvPr/>
          </p:nvSpPr>
          <p:spPr bwMode="auto">
            <a:xfrm>
              <a:off x="3821" y="1665"/>
              <a:ext cx="819" cy="883"/>
            </a:xfrm>
            <a:prstGeom prst="flowChartConnector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62889" name="AutoShape 9"/>
            <p:cNvCxnSpPr>
              <a:cxnSpLocks noChangeAspect="1" noChangeShapeType="1"/>
              <a:stCxn id="762894" idx="3"/>
              <a:endCxn id="762888" idx="2"/>
            </p:cNvCxnSpPr>
            <p:nvPr/>
          </p:nvCxnSpPr>
          <p:spPr bwMode="auto">
            <a:xfrm>
              <a:off x="1440" y="1536"/>
              <a:ext cx="2381" cy="5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62890" name="AutoShape 10"/>
            <p:cNvCxnSpPr>
              <a:cxnSpLocks noChangeAspect="1" noChangeShapeType="1"/>
              <a:stCxn id="762895" idx="3"/>
              <a:endCxn id="762888" idx="2"/>
            </p:cNvCxnSpPr>
            <p:nvPr/>
          </p:nvCxnSpPr>
          <p:spPr bwMode="auto">
            <a:xfrm flipV="1">
              <a:off x="1440" y="2107"/>
              <a:ext cx="2381" cy="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762891" name="Text Box 11"/>
            <p:cNvSpPr txBox="1">
              <a:spLocks noChangeAspect="1" noChangeArrowheads="1"/>
            </p:cNvSpPr>
            <p:nvPr/>
          </p:nvSpPr>
          <p:spPr bwMode="auto">
            <a:xfrm>
              <a:off x="810" y="968"/>
              <a:ext cx="720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>
                  <a:solidFill>
                    <a:srgbClr val="009900"/>
                  </a:solidFill>
                  <a:latin typeface="Times New Roman" pitchFamily="18" charset="0"/>
                </a:rPr>
                <a:t>Inputs</a:t>
              </a:r>
              <a:endParaRPr lang="en-US" b="0">
                <a:solidFill>
                  <a:srgbClr val="009900"/>
                </a:solidFill>
                <a:latin typeface="Times New Roman" pitchFamily="18" charset="0"/>
              </a:endParaRPr>
            </a:p>
          </p:txBody>
        </p:sp>
        <p:sp>
          <p:nvSpPr>
            <p:cNvPr id="762892" name="Text Box 12"/>
            <p:cNvSpPr txBox="1">
              <a:spLocks noChangeAspect="1" noChangeArrowheads="1"/>
            </p:cNvSpPr>
            <p:nvPr/>
          </p:nvSpPr>
          <p:spPr bwMode="auto">
            <a:xfrm>
              <a:off x="3625" y="1046"/>
              <a:ext cx="962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>
                  <a:solidFill>
                    <a:srgbClr val="CC0000"/>
                  </a:solidFill>
                  <a:latin typeface="Times New Roman" pitchFamily="18" charset="0"/>
                </a:rPr>
                <a:t>Output</a:t>
              </a:r>
              <a:endParaRPr lang="en-US" b="0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  <p:sp>
          <p:nvSpPr>
            <p:cNvPr id="762893" name="Text Box 13"/>
            <p:cNvSpPr txBox="1">
              <a:spLocks noChangeAspect="1" noChangeArrowheads="1"/>
            </p:cNvSpPr>
            <p:nvPr/>
          </p:nvSpPr>
          <p:spPr bwMode="auto">
            <a:xfrm>
              <a:off x="337" y="1392"/>
              <a:ext cx="480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i="1">
                  <a:solidFill>
                    <a:srgbClr val="009900"/>
                  </a:solidFill>
                  <a:latin typeface="Times New Roman" pitchFamily="18" charset="0"/>
                </a:rPr>
                <a:t>Age</a:t>
              </a:r>
              <a:endParaRPr lang="en-US" b="0" i="1">
                <a:solidFill>
                  <a:srgbClr val="009900"/>
                </a:solidFill>
                <a:latin typeface="Times New Roman" pitchFamily="18" charset="0"/>
              </a:endParaRPr>
            </a:p>
          </p:txBody>
        </p:sp>
        <p:sp>
          <p:nvSpPr>
            <p:cNvPr id="762894" name="Text Box 14"/>
            <p:cNvSpPr txBox="1">
              <a:spLocks noChangeAspect="1" noChangeArrowheads="1"/>
            </p:cNvSpPr>
            <p:nvPr/>
          </p:nvSpPr>
          <p:spPr bwMode="auto">
            <a:xfrm>
              <a:off x="960" y="1392"/>
              <a:ext cx="480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Times New Roman" pitchFamily="18" charset="0"/>
                </a:rPr>
                <a:t>34</a:t>
              </a:r>
              <a:endParaRPr lang="en-US" b="0" i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62895" name="Text Box 15"/>
            <p:cNvSpPr txBox="1">
              <a:spLocks noChangeAspect="1" noChangeArrowheads="1"/>
            </p:cNvSpPr>
            <p:nvPr/>
          </p:nvSpPr>
          <p:spPr bwMode="auto">
            <a:xfrm>
              <a:off x="960" y="1968"/>
              <a:ext cx="480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Times New Roman" pitchFamily="18" charset="0"/>
                </a:rPr>
                <a:t>1</a:t>
              </a:r>
              <a:endParaRPr lang="en-US" i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62896" name="Text Box 16"/>
            <p:cNvSpPr txBox="1">
              <a:spLocks noChangeAspect="1" noChangeArrowheads="1"/>
            </p:cNvSpPr>
            <p:nvPr/>
          </p:nvSpPr>
          <p:spPr bwMode="auto">
            <a:xfrm>
              <a:off x="192" y="1968"/>
              <a:ext cx="721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i="1">
                  <a:solidFill>
                    <a:srgbClr val="009900"/>
                  </a:solidFill>
                  <a:latin typeface="Times New Roman" pitchFamily="18" charset="0"/>
                </a:rPr>
                <a:t>Gender</a:t>
              </a:r>
              <a:endParaRPr lang="en-US" b="0" i="1">
                <a:solidFill>
                  <a:srgbClr val="009900"/>
                </a:solidFill>
                <a:latin typeface="Times New Roman" pitchFamily="18" charset="0"/>
              </a:endParaRPr>
            </a:p>
          </p:txBody>
        </p:sp>
        <p:sp>
          <p:nvSpPr>
            <p:cNvPr id="762897" name="Text Box 17"/>
            <p:cNvSpPr txBox="1">
              <a:spLocks noChangeAspect="1" noChangeArrowheads="1"/>
            </p:cNvSpPr>
            <p:nvPr/>
          </p:nvSpPr>
          <p:spPr bwMode="auto">
            <a:xfrm>
              <a:off x="241" y="2497"/>
              <a:ext cx="719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i="1">
                  <a:solidFill>
                    <a:srgbClr val="009900"/>
                  </a:solidFill>
                  <a:latin typeface="Times New Roman" pitchFamily="18" charset="0"/>
                </a:rPr>
                <a:t>Stage</a:t>
              </a:r>
              <a:endParaRPr lang="en-US" b="0" i="1">
                <a:solidFill>
                  <a:srgbClr val="009900"/>
                </a:solidFill>
                <a:latin typeface="Times New Roman" pitchFamily="18" charset="0"/>
              </a:endParaRPr>
            </a:p>
          </p:txBody>
        </p:sp>
        <p:sp>
          <p:nvSpPr>
            <p:cNvPr id="762898" name="Text Box 18"/>
            <p:cNvSpPr txBox="1">
              <a:spLocks noChangeAspect="1" noChangeArrowheads="1"/>
            </p:cNvSpPr>
            <p:nvPr/>
          </p:nvSpPr>
          <p:spPr bwMode="auto">
            <a:xfrm>
              <a:off x="960" y="2450"/>
              <a:ext cx="480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Times New Roman" pitchFamily="18" charset="0"/>
                </a:rPr>
                <a:t>4</a:t>
              </a:r>
              <a:endParaRPr lang="en-US" i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62899" name="Text Box 19"/>
            <p:cNvSpPr txBox="1">
              <a:spLocks noChangeAspect="1" noChangeArrowheads="1"/>
            </p:cNvSpPr>
            <p:nvPr/>
          </p:nvSpPr>
          <p:spPr bwMode="auto">
            <a:xfrm>
              <a:off x="4670" y="2142"/>
              <a:ext cx="1017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>
                  <a:latin typeface="Times New Roman" pitchFamily="18" charset="0"/>
                </a:rPr>
                <a:t>“Probability of beingAlive”</a:t>
              </a:r>
              <a:endParaRPr lang="en-US" i="1">
                <a:latin typeface="Times New Roman" pitchFamily="18" charset="0"/>
              </a:endParaRPr>
            </a:p>
          </p:txBody>
        </p:sp>
        <p:sp>
          <p:nvSpPr>
            <p:cNvPr id="762900" name="Text Box 20"/>
            <p:cNvSpPr txBox="1">
              <a:spLocks noChangeAspect="1" noChangeArrowheads="1"/>
            </p:cNvSpPr>
            <p:nvPr/>
          </p:nvSpPr>
          <p:spPr bwMode="auto">
            <a:xfrm>
              <a:off x="2233" y="1557"/>
              <a:ext cx="239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imes New Roman" pitchFamily="18" charset="0"/>
                </a:rPr>
                <a:t>5</a:t>
              </a:r>
              <a:endParaRPr lang="en-US" sz="800" b="0">
                <a:latin typeface="Times New Roman" pitchFamily="18" charset="0"/>
              </a:endParaRPr>
            </a:p>
          </p:txBody>
        </p:sp>
        <p:sp>
          <p:nvSpPr>
            <p:cNvPr id="762901" name="Text Box 21"/>
            <p:cNvSpPr txBox="1">
              <a:spLocks noChangeAspect="1" noChangeArrowheads="1"/>
            </p:cNvSpPr>
            <p:nvPr/>
          </p:nvSpPr>
          <p:spPr bwMode="auto">
            <a:xfrm>
              <a:off x="2293" y="2457"/>
              <a:ext cx="239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imes New Roman" pitchFamily="18" charset="0"/>
                </a:rPr>
                <a:t>8</a:t>
              </a:r>
              <a:endParaRPr lang="en-US" sz="800" b="0">
                <a:latin typeface="Times New Roman" pitchFamily="18" charset="0"/>
              </a:endParaRPr>
            </a:p>
          </p:txBody>
        </p:sp>
        <p:cxnSp>
          <p:nvCxnSpPr>
            <p:cNvPr id="762902" name="AutoShape 22"/>
            <p:cNvCxnSpPr>
              <a:cxnSpLocks noChangeAspect="1" noChangeShapeType="1"/>
              <a:stCxn id="762898" idx="3"/>
              <a:endCxn id="762888" idx="2"/>
            </p:cNvCxnSpPr>
            <p:nvPr/>
          </p:nvCxnSpPr>
          <p:spPr bwMode="auto">
            <a:xfrm flipV="1">
              <a:off x="1440" y="2107"/>
              <a:ext cx="2381" cy="48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762903" name="Text Box 23"/>
            <p:cNvSpPr txBox="1">
              <a:spLocks noChangeAspect="1" noChangeArrowheads="1"/>
            </p:cNvSpPr>
            <p:nvPr/>
          </p:nvSpPr>
          <p:spPr bwMode="auto">
            <a:xfrm>
              <a:off x="2275" y="1943"/>
              <a:ext cx="239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imes New Roman" pitchFamily="18" charset="0"/>
                </a:rPr>
                <a:t>4</a:t>
              </a:r>
              <a:endParaRPr lang="en-US" sz="800" b="0">
                <a:latin typeface="Times New Roman" pitchFamily="18" charset="0"/>
              </a:endParaRPr>
            </a:p>
          </p:txBody>
        </p:sp>
        <p:grpSp>
          <p:nvGrpSpPr>
            <p:cNvPr id="3" name="Group 24"/>
            <p:cNvGrpSpPr>
              <a:grpSpLocks noChangeAspect="1"/>
            </p:cNvGrpSpPr>
            <p:nvPr/>
          </p:nvGrpSpPr>
          <p:grpSpPr bwMode="auto">
            <a:xfrm>
              <a:off x="4096" y="1841"/>
              <a:ext cx="404" cy="331"/>
              <a:chOff x="4520" y="1893"/>
              <a:chExt cx="404" cy="331"/>
            </a:xfrm>
          </p:grpSpPr>
          <p:sp>
            <p:nvSpPr>
              <p:cNvPr id="762905" name="Freeform 25"/>
              <p:cNvSpPr>
                <a:spLocks noChangeAspect="1"/>
              </p:cNvSpPr>
              <p:nvPr/>
            </p:nvSpPr>
            <p:spPr bwMode="auto">
              <a:xfrm>
                <a:off x="4553" y="1944"/>
                <a:ext cx="331" cy="268"/>
              </a:xfrm>
              <a:custGeom>
                <a:avLst/>
                <a:gdLst/>
                <a:ahLst/>
                <a:cxnLst>
                  <a:cxn ang="0">
                    <a:pos x="0" y="620"/>
                  </a:cxn>
                  <a:cxn ang="0">
                    <a:pos x="455" y="496"/>
                  </a:cxn>
                  <a:cxn ang="0">
                    <a:pos x="579" y="83"/>
                  </a:cxn>
                  <a:cxn ang="0">
                    <a:pos x="1024" y="0"/>
                  </a:cxn>
                </a:cxnLst>
                <a:rect l="0" t="0" r="r" b="b"/>
                <a:pathLst>
                  <a:path w="1024" h="620">
                    <a:moveTo>
                      <a:pt x="0" y="620"/>
                    </a:moveTo>
                    <a:cubicBezTo>
                      <a:pt x="179" y="602"/>
                      <a:pt x="359" y="585"/>
                      <a:pt x="455" y="496"/>
                    </a:cubicBezTo>
                    <a:cubicBezTo>
                      <a:pt x="551" y="407"/>
                      <a:pt x="484" y="166"/>
                      <a:pt x="579" y="83"/>
                    </a:cubicBezTo>
                    <a:cubicBezTo>
                      <a:pt x="674" y="0"/>
                      <a:pt x="849" y="0"/>
                      <a:pt x="1024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2906" name="Freeform 26"/>
              <p:cNvSpPr>
                <a:spLocks noChangeAspect="1"/>
              </p:cNvSpPr>
              <p:nvPr/>
            </p:nvSpPr>
            <p:spPr bwMode="auto">
              <a:xfrm>
                <a:off x="4520" y="1893"/>
                <a:ext cx="404" cy="33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31"/>
                  </a:cxn>
                  <a:cxn ang="0">
                    <a:pos x="404" y="331"/>
                  </a:cxn>
                </a:cxnLst>
                <a:rect l="0" t="0" r="r" b="b"/>
                <a:pathLst>
                  <a:path w="404" h="331">
                    <a:moveTo>
                      <a:pt x="11" y="0"/>
                    </a:moveTo>
                    <a:lnTo>
                      <a:pt x="0" y="331"/>
                    </a:lnTo>
                    <a:lnTo>
                      <a:pt x="404" y="33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62907" name="Text Box 27"/>
            <p:cNvSpPr txBox="1">
              <a:spLocks noChangeAspect="1" noChangeArrowheads="1"/>
            </p:cNvSpPr>
            <p:nvPr/>
          </p:nvSpPr>
          <p:spPr bwMode="auto">
            <a:xfrm>
              <a:off x="4861" y="1775"/>
              <a:ext cx="623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0.6</a:t>
              </a:r>
              <a:endParaRPr lang="en-US" i="1">
                <a:latin typeface="Times New Roman" pitchFamily="18" charset="0"/>
              </a:endParaRPr>
            </a:p>
          </p:txBody>
        </p:sp>
        <p:sp>
          <p:nvSpPr>
            <p:cNvPr id="762908" name="Text Box 28"/>
            <p:cNvSpPr txBox="1">
              <a:spLocks noChangeAspect="1" noChangeArrowheads="1"/>
            </p:cNvSpPr>
            <p:nvPr/>
          </p:nvSpPr>
          <p:spPr bwMode="auto">
            <a:xfrm>
              <a:off x="3650" y="2043"/>
              <a:ext cx="302" cy="35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latin typeface="Symbol" pitchFamily="18" charset="2"/>
                </a:rPr>
                <a:t>S</a:t>
              </a:r>
              <a:endParaRPr lang="en-US" sz="800" b="0">
                <a:latin typeface="Times New Roman" pitchFamily="18" charset="0"/>
              </a:endParaRPr>
            </a:p>
          </p:txBody>
        </p:sp>
        <p:sp>
          <p:nvSpPr>
            <p:cNvPr id="762909" name="Freeform 29"/>
            <p:cNvSpPr>
              <a:spLocks noChangeAspect="1"/>
            </p:cNvSpPr>
            <p:nvPr/>
          </p:nvSpPr>
          <p:spPr bwMode="auto">
            <a:xfrm>
              <a:off x="3911" y="2130"/>
              <a:ext cx="440" cy="2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3" y="176"/>
                </a:cxn>
                <a:cxn ang="0">
                  <a:pos x="383" y="218"/>
                </a:cxn>
                <a:cxn ang="0">
                  <a:pos x="434" y="73"/>
                </a:cxn>
              </a:cxnLst>
              <a:rect l="0" t="0" r="r" b="b"/>
              <a:pathLst>
                <a:path w="440" h="235">
                  <a:moveTo>
                    <a:pt x="0" y="0"/>
                  </a:moveTo>
                  <a:cubicBezTo>
                    <a:pt x="14" y="70"/>
                    <a:pt x="29" y="140"/>
                    <a:pt x="93" y="176"/>
                  </a:cubicBezTo>
                  <a:cubicBezTo>
                    <a:pt x="157" y="212"/>
                    <a:pt x="326" y="235"/>
                    <a:pt x="383" y="218"/>
                  </a:cubicBezTo>
                  <a:cubicBezTo>
                    <a:pt x="440" y="201"/>
                    <a:pt x="437" y="137"/>
                    <a:pt x="434" y="73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2910" name="Freeform 30"/>
            <p:cNvSpPr>
              <a:spLocks noChangeAspect="1"/>
            </p:cNvSpPr>
            <p:nvPr/>
          </p:nvSpPr>
          <p:spPr bwMode="auto">
            <a:xfrm>
              <a:off x="4324" y="1807"/>
              <a:ext cx="579" cy="179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362" y="24"/>
                </a:cxn>
                <a:cxn ang="0">
                  <a:pos x="579" y="34"/>
                </a:cxn>
              </a:cxnLst>
              <a:rect l="0" t="0" r="r" b="b"/>
              <a:pathLst>
                <a:path w="579" h="179">
                  <a:moveTo>
                    <a:pt x="0" y="179"/>
                  </a:moveTo>
                  <a:cubicBezTo>
                    <a:pt x="133" y="113"/>
                    <a:pt x="266" y="48"/>
                    <a:pt x="362" y="24"/>
                  </a:cubicBezTo>
                  <a:cubicBezTo>
                    <a:pt x="458" y="0"/>
                    <a:pt x="518" y="17"/>
                    <a:pt x="579" y="34"/>
                  </a:cubicBezTo>
                </a:path>
              </a:pathLst>
            </a:custGeom>
            <a:noFill/>
            <a:ln w="127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2911" name="Text Box 31"/>
          <p:cNvSpPr txBox="1">
            <a:spLocks noChangeArrowheads="1"/>
          </p:cNvSpPr>
          <p:nvPr/>
        </p:nvSpPr>
        <p:spPr bwMode="auto">
          <a:xfrm>
            <a:off x="3733800" y="6115050"/>
            <a:ext cx="2438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Times New Roman" pitchFamily="18" charset="0"/>
              </a:rPr>
              <a:t>Coefficients</a:t>
            </a:r>
          </a:p>
          <a:p>
            <a:pPr eaLnBrk="0" hangingPunct="0">
              <a:spcBef>
                <a:spcPct val="50000"/>
              </a:spcBef>
            </a:pPr>
            <a:r>
              <a:rPr lang="en-US" sz="1200" i="1">
                <a:latin typeface="Times New Roman" pitchFamily="18" charset="0"/>
              </a:rPr>
              <a:t>a, b, c</a:t>
            </a:r>
            <a:endParaRPr lang="en-US" sz="1200" b="0">
              <a:latin typeface="Times New Roman" pitchFamily="18" charset="0"/>
            </a:endParaRPr>
          </a:p>
        </p:txBody>
      </p:sp>
      <p:sp>
        <p:nvSpPr>
          <p:cNvPr id="762912" name="Text Box 32"/>
          <p:cNvSpPr txBox="1">
            <a:spLocks noChangeArrowheads="1"/>
          </p:cNvSpPr>
          <p:nvPr/>
        </p:nvSpPr>
        <p:spPr bwMode="auto">
          <a:xfrm>
            <a:off x="1733550" y="6113463"/>
            <a:ext cx="1905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i="1">
                <a:solidFill>
                  <a:srgbClr val="009900"/>
                </a:solidFill>
                <a:latin typeface="Times New Roman" pitchFamily="18" charset="0"/>
              </a:rPr>
              <a:t>Independent variables</a:t>
            </a:r>
          </a:p>
          <a:p>
            <a:pPr eaLnBrk="0" hangingPunct="0">
              <a:spcBef>
                <a:spcPct val="50000"/>
              </a:spcBef>
            </a:pPr>
            <a:r>
              <a:rPr lang="en-US" sz="1200" i="1">
                <a:solidFill>
                  <a:srgbClr val="009900"/>
                </a:solidFill>
                <a:latin typeface="Times New Roman" pitchFamily="18" charset="0"/>
              </a:rPr>
              <a:t>x1, x2, x3</a:t>
            </a:r>
            <a:endParaRPr lang="en-US" sz="1200" b="0" i="1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762913" name="Text Box 33"/>
          <p:cNvSpPr txBox="1">
            <a:spLocks noChangeArrowheads="1"/>
          </p:cNvSpPr>
          <p:nvPr/>
        </p:nvSpPr>
        <p:spPr bwMode="auto">
          <a:xfrm>
            <a:off x="5562600" y="6156325"/>
            <a:ext cx="1600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i="1">
                <a:solidFill>
                  <a:srgbClr val="CC0000"/>
                </a:solidFill>
                <a:latin typeface="Times New Roman" pitchFamily="18" charset="0"/>
              </a:rPr>
              <a:t>Dependent variable</a:t>
            </a:r>
          </a:p>
          <a:p>
            <a:pPr eaLnBrk="0" hangingPunct="0">
              <a:spcBef>
                <a:spcPct val="50000"/>
              </a:spcBef>
            </a:pPr>
            <a:r>
              <a:rPr lang="en-US" sz="1200" i="1">
                <a:solidFill>
                  <a:srgbClr val="CC0000"/>
                </a:solidFill>
                <a:latin typeface="Times New Roman" pitchFamily="18" charset="0"/>
              </a:rPr>
              <a:t>p Prediction</a:t>
            </a:r>
            <a:endParaRPr lang="en-US" sz="1200" b="0">
              <a:solidFill>
                <a:srgbClr val="CC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363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Logistic Regression (Recap)</a:t>
            </a:r>
          </a:p>
          <a:p>
            <a:r>
              <a:rPr lang="en-US" dirty="0" smtClean="0"/>
              <a:t>Neural Networks</a:t>
            </a:r>
          </a:p>
          <a:p>
            <a:r>
              <a:rPr lang="en-US" dirty="0" err="1" smtClean="0"/>
              <a:t>Backpropagation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40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Neural Network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Decision </a:t>
            </a:r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4" name="Connector 3"/>
          <p:cNvSpPr/>
          <p:nvPr/>
        </p:nvSpPr>
        <p:spPr>
          <a:xfrm>
            <a:off x="13716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Connector 5"/>
          <p:cNvSpPr/>
          <p:nvPr/>
        </p:nvSpPr>
        <p:spPr>
          <a:xfrm>
            <a:off x="2270760" y="3761740"/>
            <a:ext cx="822960" cy="82296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sz="26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Connector 6"/>
          <p:cNvSpPr/>
          <p:nvPr/>
        </p:nvSpPr>
        <p:spPr>
          <a:xfrm>
            <a:off x="28956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2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Connector 7"/>
          <p:cNvSpPr/>
          <p:nvPr/>
        </p:nvSpPr>
        <p:spPr>
          <a:xfrm>
            <a:off x="45720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3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Connector 8"/>
          <p:cNvSpPr/>
          <p:nvPr/>
        </p:nvSpPr>
        <p:spPr>
          <a:xfrm>
            <a:off x="70866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M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Connector 9"/>
          <p:cNvSpPr/>
          <p:nvPr/>
        </p:nvSpPr>
        <p:spPr>
          <a:xfrm>
            <a:off x="4267200" y="2174240"/>
            <a:ext cx="822960" cy="822960"/>
          </a:xfrm>
          <a:prstGeom prst="flowChartConnector">
            <a:avLst/>
          </a:prstGeom>
          <a:solidFill>
            <a:srgbClr val="E0D925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y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Connector 10"/>
          <p:cNvSpPr/>
          <p:nvPr/>
        </p:nvSpPr>
        <p:spPr>
          <a:xfrm>
            <a:off x="3642360" y="3761740"/>
            <a:ext cx="822960" cy="82296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sz="26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2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" name="Connector 11"/>
          <p:cNvSpPr/>
          <p:nvPr/>
        </p:nvSpPr>
        <p:spPr>
          <a:xfrm>
            <a:off x="6019800" y="3761740"/>
            <a:ext cx="822960" cy="82296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sz="2600" baseline="-25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D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13960" y="3837940"/>
            <a:ext cx="533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/>
              <a:t>…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019800" y="5791200"/>
            <a:ext cx="533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/>
              <a:t>…</a:t>
            </a:r>
          </a:p>
        </p:txBody>
      </p:sp>
      <p:cxnSp>
        <p:nvCxnSpPr>
          <p:cNvPr id="16" name="Straight Connector 15"/>
          <p:cNvCxnSpPr>
            <a:stCxn id="6" idx="4"/>
            <a:endCxn id="4" idx="0"/>
          </p:cNvCxnSpPr>
          <p:nvPr/>
        </p:nvCxnSpPr>
        <p:spPr>
          <a:xfrm rot="5400000">
            <a:off x="1667510" y="4700270"/>
            <a:ext cx="1130300" cy="89916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4"/>
            <a:endCxn id="7" idx="0"/>
          </p:cNvCxnSpPr>
          <p:nvPr/>
        </p:nvCxnSpPr>
        <p:spPr>
          <a:xfrm rot="16200000" flipH="1">
            <a:off x="2429510" y="4837430"/>
            <a:ext cx="1130300" cy="6248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4"/>
            <a:endCxn id="8" idx="0"/>
          </p:cNvCxnSpPr>
          <p:nvPr/>
        </p:nvCxnSpPr>
        <p:spPr>
          <a:xfrm rot="16200000" flipH="1">
            <a:off x="3267710" y="3999230"/>
            <a:ext cx="1130300" cy="23012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4"/>
            <a:endCxn id="9" idx="0"/>
          </p:cNvCxnSpPr>
          <p:nvPr/>
        </p:nvCxnSpPr>
        <p:spPr>
          <a:xfrm rot="16200000" flipH="1">
            <a:off x="4525010" y="2741930"/>
            <a:ext cx="1130300" cy="48158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4"/>
            <a:endCxn id="7" idx="0"/>
          </p:cNvCxnSpPr>
          <p:nvPr/>
        </p:nvCxnSpPr>
        <p:spPr>
          <a:xfrm rot="5400000">
            <a:off x="3115310" y="4776470"/>
            <a:ext cx="1130300" cy="74676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4"/>
            <a:endCxn id="8" idx="0"/>
          </p:cNvCxnSpPr>
          <p:nvPr/>
        </p:nvCxnSpPr>
        <p:spPr>
          <a:xfrm rot="16200000" flipH="1">
            <a:off x="3953510" y="4685030"/>
            <a:ext cx="1130300" cy="9296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4"/>
            <a:endCxn id="9" idx="0"/>
          </p:cNvCxnSpPr>
          <p:nvPr/>
        </p:nvCxnSpPr>
        <p:spPr>
          <a:xfrm rot="16200000" flipH="1">
            <a:off x="5210810" y="3427730"/>
            <a:ext cx="1130300" cy="34442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2" idx="4"/>
            <a:endCxn id="4" idx="0"/>
          </p:cNvCxnSpPr>
          <p:nvPr/>
        </p:nvCxnSpPr>
        <p:spPr>
          <a:xfrm rot="5400000">
            <a:off x="3542030" y="2825750"/>
            <a:ext cx="1130300" cy="46482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4"/>
            <a:endCxn id="4" idx="0"/>
          </p:cNvCxnSpPr>
          <p:nvPr/>
        </p:nvCxnSpPr>
        <p:spPr>
          <a:xfrm rot="5400000">
            <a:off x="2353310" y="4014470"/>
            <a:ext cx="1130300" cy="227076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2" idx="4"/>
            <a:endCxn id="7" idx="0"/>
          </p:cNvCxnSpPr>
          <p:nvPr/>
        </p:nvCxnSpPr>
        <p:spPr>
          <a:xfrm rot="5400000">
            <a:off x="4304030" y="3587750"/>
            <a:ext cx="1130300" cy="31242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2" idx="4"/>
            <a:endCxn id="8" idx="0"/>
          </p:cNvCxnSpPr>
          <p:nvPr/>
        </p:nvCxnSpPr>
        <p:spPr>
          <a:xfrm rot="5400000">
            <a:off x="5142230" y="4425950"/>
            <a:ext cx="1130300" cy="14478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4"/>
            <a:endCxn id="9" idx="0"/>
          </p:cNvCxnSpPr>
          <p:nvPr/>
        </p:nvCxnSpPr>
        <p:spPr>
          <a:xfrm rot="16200000" flipH="1">
            <a:off x="6399530" y="4616450"/>
            <a:ext cx="1130300" cy="10668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4"/>
            <a:endCxn id="6" idx="0"/>
          </p:cNvCxnSpPr>
          <p:nvPr/>
        </p:nvCxnSpPr>
        <p:spPr>
          <a:xfrm rot="5400000">
            <a:off x="3298190" y="2381250"/>
            <a:ext cx="764540" cy="19964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0" idx="4"/>
            <a:endCxn id="11" idx="0"/>
          </p:cNvCxnSpPr>
          <p:nvPr/>
        </p:nvCxnSpPr>
        <p:spPr>
          <a:xfrm rot="5400000">
            <a:off x="3983990" y="3067050"/>
            <a:ext cx="764540" cy="6248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0" idx="4"/>
            <a:endCxn id="12" idx="0"/>
          </p:cNvCxnSpPr>
          <p:nvPr/>
        </p:nvCxnSpPr>
        <p:spPr>
          <a:xfrm rot="16200000" flipH="1">
            <a:off x="5172710" y="2503170"/>
            <a:ext cx="764540" cy="17526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74"/>
          <p:cNvSpPr txBox="1">
            <a:spLocks noChangeArrowheads="1"/>
          </p:cNvSpPr>
          <p:nvPr/>
        </p:nvSpPr>
        <p:spPr bwMode="auto">
          <a:xfrm>
            <a:off x="424180" y="23622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35" name="TextBox 75"/>
          <p:cNvSpPr txBox="1">
            <a:spLocks noChangeArrowheads="1"/>
          </p:cNvSpPr>
          <p:nvPr/>
        </p:nvSpPr>
        <p:spPr bwMode="auto">
          <a:xfrm>
            <a:off x="0" y="59436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Input</a:t>
            </a:r>
          </a:p>
        </p:txBody>
      </p:sp>
      <p:sp>
        <p:nvSpPr>
          <p:cNvPr id="36" name="TextBox 76"/>
          <p:cNvSpPr txBox="1">
            <a:spLocks noChangeArrowheads="1"/>
          </p:cNvSpPr>
          <p:nvPr/>
        </p:nvSpPr>
        <p:spPr bwMode="auto">
          <a:xfrm>
            <a:off x="-15240" y="399034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Hidden Layer</a:t>
            </a:r>
          </a:p>
        </p:txBody>
      </p:sp>
    </p:spTree>
    <p:extLst>
      <p:ext uri="{BB962C8B-B14F-4D97-AF65-F5344CB8AC3E}">
        <p14:creationId xmlns:p14="http://schemas.microsoft.com/office/powerpoint/2010/main" val="3893326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Neural Network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Decision Functions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99310" y="2701705"/>
            <a:ext cx="4626190" cy="2547370"/>
            <a:chOff x="-15240" y="2174240"/>
            <a:chExt cx="7924800" cy="4363720"/>
          </a:xfrm>
        </p:grpSpPr>
        <p:sp>
          <p:nvSpPr>
            <p:cNvPr id="6" name="Connector 5"/>
            <p:cNvSpPr/>
            <p:nvPr/>
          </p:nvSpPr>
          <p:spPr>
            <a:xfrm>
              <a:off x="13716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7" name="Connector 6"/>
            <p:cNvSpPr/>
            <p:nvPr/>
          </p:nvSpPr>
          <p:spPr>
            <a:xfrm>
              <a:off x="227076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z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8" name="Connector 7"/>
            <p:cNvSpPr/>
            <p:nvPr/>
          </p:nvSpPr>
          <p:spPr>
            <a:xfrm>
              <a:off x="28956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9" name="Connector 8"/>
            <p:cNvSpPr/>
            <p:nvPr/>
          </p:nvSpPr>
          <p:spPr>
            <a:xfrm>
              <a:off x="45720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3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0" name="Connector 9"/>
            <p:cNvSpPr/>
            <p:nvPr/>
          </p:nvSpPr>
          <p:spPr>
            <a:xfrm>
              <a:off x="70866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 err="1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M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1" name="Connector 10"/>
            <p:cNvSpPr/>
            <p:nvPr/>
          </p:nvSpPr>
          <p:spPr>
            <a:xfrm>
              <a:off x="4267200" y="2174240"/>
              <a:ext cx="822960" cy="822960"/>
            </a:xfrm>
            <a:prstGeom prst="flowChartConnector">
              <a:avLst/>
            </a:prstGeom>
            <a:solidFill>
              <a:srgbClr val="E0D925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y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2" name="Connector 11"/>
            <p:cNvSpPr/>
            <p:nvPr/>
          </p:nvSpPr>
          <p:spPr>
            <a:xfrm>
              <a:off x="364236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z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3" name="Connector 12"/>
            <p:cNvSpPr/>
            <p:nvPr/>
          </p:nvSpPr>
          <p:spPr>
            <a:xfrm>
              <a:off x="601980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z</a:t>
              </a:r>
              <a:r>
                <a:rPr lang="en-US" sz="1200" baseline="-25000" dirty="0" err="1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D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5013959" y="3846746"/>
              <a:ext cx="533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/>
                <a:t>…</a:t>
              </a: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6019801" y="5800007"/>
              <a:ext cx="533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/>
                <a:t>…</a:t>
              </a:r>
            </a:p>
          </p:txBody>
        </p:sp>
        <p:cxnSp>
          <p:nvCxnSpPr>
            <p:cNvPr id="16" name="Straight Connector 15"/>
            <p:cNvCxnSpPr>
              <a:stCxn id="7" idx="4"/>
              <a:endCxn id="6" idx="0"/>
            </p:cNvCxnSpPr>
            <p:nvPr/>
          </p:nvCxnSpPr>
          <p:spPr>
            <a:xfrm rot="5400000">
              <a:off x="1667510" y="4700270"/>
              <a:ext cx="1130300" cy="89916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" idx="4"/>
              <a:endCxn id="8" idx="0"/>
            </p:cNvCxnSpPr>
            <p:nvPr/>
          </p:nvCxnSpPr>
          <p:spPr>
            <a:xfrm rot="16200000" flipH="1">
              <a:off x="2429510" y="4837430"/>
              <a:ext cx="1130300" cy="6248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7" idx="4"/>
              <a:endCxn id="9" idx="0"/>
            </p:cNvCxnSpPr>
            <p:nvPr/>
          </p:nvCxnSpPr>
          <p:spPr>
            <a:xfrm rot="16200000" flipH="1">
              <a:off x="3267710" y="3999230"/>
              <a:ext cx="1130300" cy="23012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7" idx="4"/>
              <a:endCxn id="10" idx="0"/>
            </p:cNvCxnSpPr>
            <p:nvPr/>
          </p:nvCxnSpPr>
          <p:spPr>
            <a:xfrm rot="16200000" flipH="1">
              <a:off x="4525010" y="2741930"/>
              <a:ext cx="1130300" cy="48158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2" idx="4"/>
              <a:endCxn id="8" idx="0"/>
            </p:cNvCxnSpPr>
            <p:nvPr/>
          </p:nvCxnSpPr>
          <p:spPr>
            <a:xfrm rot="5400000">
              <a:off x="3115310" y="4776470"/>
              <a:ext cx="1130300" cy="74676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2" idx="4"/>
              <a:endCxn id="9" idx="0"/>
            </p:cNvCxnSpPr>
            <p:nvPr/>
          </p:nvCxnSpPr>
          <p:spPr>
            <a:xfrm rot="16200000" flipH="1">
              <a:off x="3953510" y="4685030"/>
              <a:ext cx="1130300" cy="9296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2" idx="4"/>
              <a:endCxn id="10" idx="0"/>
            </p:cNvCxnSpPr>
            <p:nvPr/>
          </p:nvCxnSpPr>
          <p:spPr>
            <a:xfrm rot="16200000" flipH="1">
              <a:off x="5210810" y="3427730"/>
              <a:ext cx="1130300" cy="34442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3" idx="4"/>
              <a:endCxn id="6" idx="0"/>
            </p:cNvCxnSpPr>
            <p:nvPr/>
          </p:nvCxnSpPr>
          <p:spPr>
            <a:xfrm rot="5400000">
              <a:off x="3542030" y="2825750"/>
              <a:ext cx="1130300" cy="46482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2" idx="4"/>
              <a:endCxn id="6" idx="0"/>
            </p:cNvCxnSpPr>
            <p:nvPr/>
          </p:nvCxnSpPr>
          <p:spPr>
            <a:xfrm rot="5400000">
              <a:off x="2353310" y="4014470"/>
              <a:ext cx="1130300" cy="227076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4"/>
              <a:endCxn id="8" idx="0"/>
            </p:cNvCxnSpPr>
            <p:nvPr/>
          </p:nvCxnSpPr>
          <p:spPr>
            <a:xfrm rot="5400000">
              <a:off x="4304030" y="3587750"/>
              <a:ext cx="1130300" cy="31242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3" idx="4"/>
              <a:endCxn id="9" idx="0"/>
            </p:cNvCxnSpPr>
            <p:nvPr/>
          </p:nvCxnSpPr>
          <p:spPr>
            <a:xfrm rot="5400000">
              <a:off x="5142230" y="4425950"/>
              <a:ext cx="1130300" cy="14478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3" idx="4"/>
              <a:endCxn id="10" idx="0"/>
            </p:cNvCxnSpPr>
            <p:nvPr/>
          </p:nvCxnSpPr>
          <p:spPr>
            <a:xfrm rot="16200000" flipH="1">
              <a:off x="6399530" y="4616450"/>
              <a:ext cx="1130300" cy="10668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1" idx="4"/>
              <a:endCxn id="7" idx="0"/>
            </p:cNvCxnSpPr>
            <p:nvPr/>
          </p:nvCxnSpPr>
          <p:spPr>
            <a:xfrm rot="5400000">
              <a:off x="3298190" y="2381250"/>
              <a:ext cx="764540" cy="19964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1" idx="4"/>
              <a:endCxn id="12" idx="0"/>
            </p:cNvCxnSpPr>
            <p:nvPr/>
          </p:nvCxnSpPr>
          <p:spPr>
            <a:xfrm rot="5400000">
              <a:off x="3983990" y="3067050"/>
              <a:ext cx="764540" cy="6248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1" idx="4"/>
              <a:endCxn id="13" idx="0"/>
            </p:cNvCxnSpPr>
            <p:nvPr/>
          </p:nvCxnSpPr>
          <p:spPr>
            <a:xfrm rot="16200000" flipH="1">
              <a:off x="5172710" y="2503170"/>
              <a:ext cx="764540" cy="17526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74"/>
            <p:cNvSpPr txBox="1">
              <a:spLocks noChangeArrowheads="1"/>
            </p:cNvSpPr>
            <p:nvPr/>
          </p:nvSpPr>
          <p:spPr bwMode="auto">
            <a:xfrm>
              <a:off x="424179" y="2362200"/>
              <a:ext cx="1295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200" dirty="0"/>
                <a:t>Output</a:t>
              </a:r>
            </a:p>
          </p:txBody>
        </p:sp>
        <p:sp>
          <p:nvSpPr>
            <p:cNvPr id="32" name="TextBox 75"/>
            <p:cNvSpPr txBox="1">
              <a:spLocks noChangeArrowheads="1"/>
            </p:cNvSpPr>
            <p:nvPr/>
          </p:nvSpPr>
          <p:spPr bwMode="auto">
            <a:xfrm>
              <a:off x="1" y="5943600"/>
              <a:ext cx="1295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/>
                <a:t>Input</a:t>
              </a:r>
            </a:p>
          </p:txBody>
        </p:sp>
        <p:sp>
          <p:nvSpPr>
            <p:cNvPr id="33" name="TextBox 76"/>
            <p:cNvSpPr txBox="1">
              <a:spLocks noChangeArrowheads="1"/>
            </p:cNvSpPr>
            <p:nvPr/>
          </p:nvSpPr>
          <p:spPr bwMode="auto">
            <a:xfrm>
              <a:off x="-15240" y="3990341"/>
              <a:ext cx="2057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dirty="0"/>
                <a:t>Hidden Layer</a:t>
              </a:r>
            </a:p>
          </p:txBody>
        </p:sp>
      </p:grpSp>
      <p:pic>
        <p:nvPicPr>
          <p:cNvPr id="36" name="Picture 35" descr="latex-image-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5"/>
          <a:stretch/>
        </p:blipFill>
        <p:spPr>
          <a:xfrm>
            <a:off x="5180818" y="2352139"/>
            <a:ext cx="3280042" cy="436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15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Building a Neural Net</a:t>
            </a:r>
            <a:endParaRPr lang="en-US" dirty="0"/>
          </a:p>
        </p:txBody>
      </p:sp>
      <p:sp>
        <p:nvSpPr>
          <p:cNvPr id="6" name="Connector 5"/>
          <p:cNvSpPr/>
          <p:nvPr/>
        </p:nvSpPr>
        <p:spPr>
          <a:xfrm>
            <a:off x="2270760" y="3761740"/>
            <a:ext cx="822960" cy="82296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Connector 9"/>
          <p:cNvSpPr/>
          <p:nvPr/>
        </p:nvSpPr>
        <p:spPr>
          <a:xfrm>
            <a:off x="4267200" y="2174240"/>
            <a:ext cx="822960" cy="822960"/>
          </a:xfrm>
          <a:prstGeom prst="flowChartConnector">
            <a:avLst/>
          </a:prstGeom>
          <a:solidFill>
            <a:srgbClr val="E0D925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y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Connector 10"/>
          <p:cNvSpPr/>
          <p:nvPr/>
        </p:nvSpPr>
        <p:spPr>
          <a:xfrm>
            <a:off x="3642360" y="3761740"/>
            <a:ext cx="822960" cy="82296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2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" name="Connector 11"/>
          <p:cNvSpPr/>
          <p:nvPr/>
        </p:nvSpPr>
        <p:spPr>
          <a:xfrm>
            <a:off x="6019800" y="3761740"/>
            <a:ext cx="822960" cy="82296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baseline="-25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M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13960" y="3837940"/>
            <a:ext cx="533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/>
              <a:t>…</a:t>
            </a:r>
          </a:p>
        </p:txBody>
      </p:sp>
      <p:cxnSp>
        <p:nvCxnSpPr>
          <p:cNvPr id="28" name="Straight Connector 27"/>
          <p:cNvCxnSpPr>
            <a:stCxn id="10" idx="4"/>
            <a:endCxn id="6" idx="0"/>
          </p:cNvCxnSpPr>
          <p:nvPr/>
        </p:nvCxnSpPr>
        <p:spPr>
          <a:xfrm rot="5400000">
            <a:off x="3298190" y="2381250"/>
            <a:ext cx="764540" cy="19964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0" idx="4"/>
            <a:endCxn id="11" idx="0"/>
          </p:cNvCxnSpPr>
          <p:nvPr/>
        </p:nvCxnSpPr>
        <p:spPr>
          <a:xfrm rot="5400000">
            <a:off x="3983990" y="3067050"/>
            <a:ext cx="764540" cy="6248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0" idx="4"/>
            <a:endCxn id="12" idx="0"/>
          </p:cNvCxnSpPr>
          <p:nvPr/>
        </p:nvCxnSpPr>
        <p:spPr>
          <a:xfrm rot="16200000" flipH="1">
            <a:off x="5172710" y="2503170"/>
            <a:ext cx="764540" cy="17526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74"/>
          <p:cNvSpPr txBox="1">
            <a:spLocks noChangeArrowheads="1"/>
          </p:cNvSpPr>
          <p:nvPr/>
        </p:nvSpPr>
        <p:spPr bwMode="auto">
          <a:xfrm>
            <a:off x="424180" y="23622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36" name="TextBox 76"/>
          <p:cNvSpPr txBox="1">
            <a:spLocks noChangeArrowheads="1"/>
          </p:cNvSpPr>
          <p:nvPr/>
        </p:nvSpPr>
        <p:spPr bwMode="auto">
          <a:xfrm>
            <a:off x="-15240" y="399034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1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Building a Neural Net</a:t>
            </a:r>
          </a:p>
        </p:txBody>
      </p:sp>
      <p:sp>
        <p:nvSpPr>
          <p:cNvPr id="4" name="Connector 3"/>
          <p:cNvSpPr/>
          <p:nvPr/>
        </p:nvSpPr>
        <p:spPr>
          <a:xfrm>
            <a:off x="227076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Connector 5"/>
          <p:cNvSpPr/>
          <p:nvPr/>
        </p:nvSpPr>
        <p:spPr>
          <a:xfrm>
            <a:off x="2270760" y="3761740"/>
            <a:ext cx="822960" cy="82296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Connector 6"/>
          <p:cNvSpPr/>
          <p:nvPr/>
        </p:nvSpPr>
        <p:spPr>
          <a:xfrm>
            <a:off x="364236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2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Connector 8"/>
          <p:cNvSpPr/>
          <p:nvPr/>
        </p:nvSpPr>
        <p:spPr>
          <a:xfrm>
            <a:off x="6019800" y="5712691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baseline="-25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M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Connector 9"/>
          <p:cNvSpPr/>
          <p:nvPr/>
        </p:nvSpPr>
        <p:spPr>
          <a:xfrm>
            <a:off x="4267200" y="2174240"/>
            <a:ext cx="822960" cy="822960"/>
          </a:xfrm>
          <a:prstGeom prst="flowChartConnector">
            <a:avLst/>
          </a:prstGeom>
          <a:solidFill>
            <a:srgbClr val="E0D925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y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Connector 10"/>
          <p:cNvSpPr/>
          <p:nvPr/>
        </p:nvSpPr>
        <p:spPr>
          <a:xfrm>
            <a:off x="3642360" y="3761740"/>
            <a:ext cx="822960" cy="82296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2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" name="Connector 11"/>
          <p:cNvSpPr/>
          <p:nvPr/>
        </p:nvSpPr>
        <p:spPr>
          <a:xfrm>
            <a:off x="6019800" y="3761740"/>
            <a:ext cx="822960" cy="82296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baseline="-25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D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13960" y="3837940"/>
            <a:ext cx="533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/>
              <a:t>…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090160" y="5821363"/>
            <a:ext cx="533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/>
              <a:t>…</a:t>
            </a:r>
          </a:p>
        </p:txBody>
      </p:sp>
      <p:cxnSp>
        <p:nvCxnSpPr>
          <p:cNvPr id="16" name="Straight Connector 15"/>
          <p:cNvCxnSpPr>
            <a:stCxn id="6" idx="4"/>
            <a:endCxn id="4" idx="0"/>
          </p:cNvCxnSpPr>
          <p:nvPr/>
        </p:nvCxnSpPr>
        <p:spPr>
          <a:xfrm>
            <a:off x="2682240" y="4584700"/>
            <a:ext cx="0" cy="11303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4"/>
            <a:endCxn id="7" idx="0"/>
          </p:cNvCxnSpPr>
          <p:nvPr/>
        </p:nvCxnSpPr>
        <p:spPr>
          <a:xfrm>
            <a:off x="4053840" y="4584700"/>
            <a:ext cx="0" cy="11303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4"/>
            <a:endCxn id="9" idx="0"/>
          </p:cNvCxnSpPr>
          <p:nvPr/>
        </p:nvCxnSpPr>
        <p:spPr>
          <a:xfrm>
            <a:off x="6431280" y="4584700"/>
            <a:ext cx="0" cy="112799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4"/>
            <a:endCxn id="6" idx="0"/>
          </p:cNvCxnSpPr>
          <p:nvPr/>
        </p:nvCxnSpPr>
        <p:spPr>
          <a:xfrm rot="5400000">
            <a:off x="3298190" y="2381250"/>
            <a:ext cx="764540" cy="19964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0" idx="4"/>
            <a:endCxn id="11" idx="0"/>
          </p:cNvCxnSpPr>
          <p:nvPr/>
        </p:nvCxnSpPr>
        <p:spPr>
          <a:xfrm rot="5400000">
            <a:off x="3983990" y="3067050"/>
            <a:ext cx="764540" cy="6248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0" idx="4"/>
            <a:endCxn id="12" idx="0"/>
          </p:cNvCxnSpPr>
          <p:nvPr/>
        </p:nvCxnSpPr>
        <p:spPr>
          <a:xfrm rot="16200000" flipH="1">
            <a:off x="5172710" y="2503170"/>
            <a:ext cx="764540" cy="17526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74"/>
          <p:cNvSpPr txBox="1">
            <a:spLocks noChangeArrowheads="1"/>
          </p:cNvSpPr>
          <p:nvPr/>
        </p:nvSpPr>
        <p:spPr bwMode="auto">
          <a:xfrm>
            <a:off x="424180" y="23622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35" name="TextBox 75"/>
          <p:cNvSpPr txBox="1">
            <a:spLocks noChangeArrowheads="1"/>
          </p:cNvSpPr>
          <p:nvPr/>
        </p:nvSpPr>
        <p:spPr bwMode="auto">
          <a:xfrm>
            <a:off x="0" y="59436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Input</a:t>
            </a:r>
          </a:p>
        </p:txBody>
      </p:sp>
      <p:sp>
        <p:nvSpPr>
          <p:cNvPr id="36" name="TextBox 76"/>
          <p:cNvSpPr txBox="1">
            <a:spLocks noChangeArrowheads="1"/>
          </p:cNvSpPr>
          <p:nvPr/>
        </p:nvSpPr>
        <p:spPr bwMode="auto">
          <a:xfrm>
            <a:off x="-15240" y="399034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Hidden Layer</a:t>
            </a:r>
          </a:p>
        </p:txBody>
      </p:sp>
      <p:sp>
        <p:nvSpPr>
          <p:cNvPr id="32" name="TextBox 76"/>
          <p:cNvSpPr txBox="1">
            <a:spLocks noChangeArrowheads="1"/>
          </p:cNvSpPr>
          <p:nvPr/>
        </p:nvSpPr>
        <p:spPr bwMode="auto">
          <a:xfrm>
            <a:off x="7239000" y="429514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D = 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3" name="TextBox 75"/>
          <p:cNvSpPr txBox="1">
            <a:spLocks noChangeArrowheads="1"/>
          </p:cNvSpPr>
          <p:nvPr/>
        </p:nvSpPr>
        <p:spPr bwMode="auto">
          <a:xfrm>
            <a:off x="2135908" y="5033818"/>
            <a:ext cx="454891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44" name="TextBox 75"/>
          <p:cNvSpPr txBox="1">
            <a:spLocks noChangeArrowheads="1"/>
          </p:cNvSpPr>
          <p:nvPr/>
        </p:nvSpPr>
        <p:spPr bwMode="auto">
          <a:xfrm>
            <a:off x="3568930" y="5033818"/>
            <a:ext cx="454891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45" name="TextBox 75"/>
          <p:cNvSpPr txBox="1">
            <a:spLocks noChangeArrowheads="1"/>
          </p:cNvSpPr>
          <p:nvPr/>
        </p:nvSpPr>
        <p:spPr bwMode="auto">
          <a:xfrm>
            <a:off x="5976389" y="5033818"/>
            <a:ext cx="454891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11814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5" grpId="0"/>
      <p:bldP spid="35" grpId="0"/>
      <p:bldP spid="32" grpId="0"/>
      <p:bldP spid="43" grpId="0"/>
      <p:bldP spid="44" grpId="0"/>
      <p:bldP spid="4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Building a Neural Net</a:t>
            </a:r>
          </a:p>
        </p:txBody>
      </p:sp>
      <p:sp>
        <p:nvSpPr>
          <p:cNvPr id="4" name="Connector 3"/>
          <p:cNvSpPr/>
          <p:nvPr/>
        </p:nvSpPr>
        <p:spPr>
          <a:xfrm>
            <a:off x="227076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Connector 5"/>
          <p:cNvSpPr/>
          <p:nvPr/>
        </p:nvSpPr>
        <p:spPr>
          <a:xfrm>
            <a:off x="2270760" y="3761740"/>
            <a:ext cx="822960" cy="82296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Connector 6"/>
          <p:cNvSpPr/>
          <p:nvPr/>
        </p:nvSpPr>
        <p:spPr>
          <a:xfrm>
            <a:off x="364236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2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Connector 8"/>
          <p:cNvSpPr/>
          <p:nvPr/>
        </p:nvSpPr>
        <p:spPr>
          <a:xfrm>
            <a:off x="6019800" y="5712691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baseline="-25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M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Connector 9"/>
          <p:cNvSpPr/>
          <p:nvPr/>
        </p:nvSpPr>
        <p:spPr>
          <a:xfrm>
            <a:off x="4267200" y="2174240"/>
            <a:ext cx="822960" cy="822960"/>
          </a:xfrm>
          <a:prstGeom prst="flowChartConnector">
            <a:avLst/>
          </a:prstGeom>
          <a:solidFill>
            <a:srgbClr val="E0D925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y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Connector 10"/>
          <p:cNvSpPr/>
          <p:nvPr/>
        </p:nvSpPr>
        <p:spPr>
          <a:xfrm>
            <a:off x="3642360" y="3761740"/>
            <a:ext cx="822960" cy="82296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2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" name="Connector 11"/>
          <p:cNvSpPr/>
          <p:nvPr/>
        </p:nvSpPr>
        <p:spPr>
          <a:xfrm>
            <a:off x="6019800" y="3761740"/>
            <a:ext cx="822960" cy="82296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baseline="-25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D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13960" y="3837940"/>
            <a:ext cx="533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/>
              <a:t>…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090160" y="5821363"/>
            <a:ext cx="533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/>
              <a:t>…</a:t>
            </a:r>
          </a:p>
        </p:txBody>
      </p:sp>
      <p:cxnSp>
        <p:nvCxnSpPr>
          <p:cNvPr id="16" name="Straight Connector 15"/>
          <p:cNvCxnSpPr>
            <a:stCxn id="6" idx="4"/>
            <a:endCxn id="4" idx="0"/>
          </p:cNvCxnSpPr>
          <p:nvPr/>
        </p:nvCxnSpPr>
        <p:spPr>
          <a:xfrm>
            <a:off x="2682240" y="4584700"/>
            <a:ext cx="0" cy="11303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4"/>
            <a:endCxn id="7" idx="0"/>
          </p:cNvCxnSpPr>
          <p:nvPr/>
        </p:nvCxnSpPr>
        <p:spPr>
          <a:xfrm>
            <a:off x="2682240" y="4584700"/>
            <a:ext cx="1371600" cy="11303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4"/>
            <a:endCxn id="9" idx="0"/>
          </p:cNvCxnSpPr>
          <p:nvPr/>
        </p:nvCxnSpPr>
        <p:spPr>
          <a:xfrm>
            <a:off x="2682240" y="4584700"/>
            <a:ext cx="3749040" cy="112799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4"/>
            <a:endCxn id="7" idx="0"/>
          </p:cNvCxnSpPr>
          <p:nvPr/>
        </p:nvCxnSpPr>
        <p:spPr>
          <a:xfrm>
            <a:off x="4053840" y="4584700"/>
            <a:ext cx="0" cy="11303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4"/>
            <a:endCxn id="9" idx="0"/>
          </p:cNvCxnSpPr>
          <p:nvPr/>
        </p:nvCxnSpPr>
        <p:spPr>
          <a:xfrm>
            <a:off x="4053840" y="4584700"/>
            <a:ext cx="2377440" cy="112799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2" idx="4"/>
            <a:endCxn id="4" idx="0"/>
          </p:cNvCxnSpPr>
          <p:nvPr/>
        </p:nvCxnSpPr>
        <p:spPr>
          <a:xfrm flipH="1">
            <a:off x="2682240" y="4584700"/>
            <a:ext cx="3749040" cy="11303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4"/>
            <a:endCxn id="4" idx="0"/>
          </p:cNvCxnSpPr>
          <p:nvPr/>
        </p:nvCxnSpPr>
        <p:spPr>
          <a:xfrm flipH="1">
            <a:off x="2682240" y="4584700"/>
            <a:ext cx="1371600" cy="11303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2" idx="4"/>
            <a:endCxn id="7" idx="0"/>
          </p:cNvCxnSpPr>
          <p:nvPr/>
        </p:nvCxnSpPr>
        <p:spPr>
          <a:xfrm flipH="1">
            <a:off x="4053840" y="4584700"/>
            <a:ext cx="2377440" cy="11303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4"/>
            <a:endCxn id="9" idx="0"/>
          </p:cNvCxnSpPr>
          <p:nvPr/>
        </p:nvCxnSpPr>
        <p:spPr>
          <a:xfrm>
            <a:off x="6431280" y="4584700"/>
            <a:ext cx="0" cy="112799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4"/>
            <a:endCxn id="6" idx="0"/>
          </p:cNvCxnSpPr>
          <p:nvPr/>
        </p:nvCxnSpPr>
        <p:spPr>
          <a:xfrm rot="5400000">
            <a:off x="3298190" y="2381250"/>
            <a:ext cx="764540" cy="19964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0" idx="4"/>
            <a:endCxn id="11" idx="0"/>
          </p:cNvCxnSpPr>
          <p:nvPr/>
        </p:nvCxnSpPr>
        <p:spPr>
          <a:xfrm rot="5400000">
            <a:off x="3983990" y="3067050"/>
            <a:ext cx="764540" cy="6248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0" idx="4"/>
            <a:endCxn id="12" idx="0"/>
          </p:cNvCxnSpPr>
          <p:nvPr/>
        </p:nvCxnSpPr>
        <p:spPr>
          <a:xfrm rot="16200000" flipH="1">
            <a:off x="5172710" y="2503170"/>
            <a:ext cx="764540" cy="17526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74"/>
          <p:cNvSpPr txBox="1">
            <a:spLocks noChangeArrowheads="1"/>
          </p:cNvSpPr>
          <p:nvPr/>
        </p:nvSpPr>
        <p:spPr bwMode="auto">
          <a:xfrm>
            <a:off x="424180" y="23622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35" name="TextBox 75"/>
          <p:cNvSpPr txBox="1">
            <a:spLocks noChangeArrowheads="1"/>
          </p:cNvSpPr>
          <p:nvPr/>
        </p:nvSpPr>
        <p:spPr bwMode="auto">
          <a:xfrm>
            <a:off x="0" y="59436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Input</a:t>
            </a:r>
          </a:p>
        </p:txBody>
      </p:sp>
      <p:sp>
        <p:nvSpPr>
          <p:cNvPr id="36" name="TextBox 76"/>
          <p:cNvSpPr txBox="1">
            <a:spLocks noChangeArrowheads="1"/>
          </p:cNvSpPr>
          <p:nvPr/>
        </p:nvSpPr>
        <p:spPr bwMode="auto">
          <a:xfrm>
            <a:off x="-15240" y="399034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Hidden Layer</a:t>
            </a:r>
          </a:p>
        </p:txBody>
      </p:sp>
      <p:sp>
        <p:nvSpPr>
          <p:cNvPr id="32" name="TextBox 76"/>
          <p:cNvSpPr txBox="1">
            <a:spLocks noChangeArrowheads="1"/>
          </p:cNvSpPr>
          <p:nvPr/>
        </p:nvSpPr>
        <p:spPr bwMode="auto">
          <a:xfrm>
            <a:off x="7239000" y="429514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D = 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07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Building a Neural Net</a:t>
            </a:r>
          </a:p>
        </p:txBody>
      </p:sp>
      <p:sp>
        <p:nvSpPr>
          <p:cNvPr id="4" name="Connector 3"/>
          <p:cNvSpPr/>
          <p:nvPr/>
        </p:nvSpPr>
        <p:spPr>
          <a:xfrm>
            <a:off x="227076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Connector 5"/>
          <p:cNvSpPr/>
          <p:nvPr/>
        </p:nvSpPr>
        <p:spPr>
          <a:xfrm>
            <a:off x="2270760" y="3761740"/>
            <a:ext cx="822960" cy="82296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Connector 6"/>
          <p:cNvSpPr/>
          <p:nvPr/>
        </p:nvSpPr>
        <p:spPr>
          <a:xfrm>
            <a:off x="364236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2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Connector 8"/>
          <p:cNvSpPr/>
          <p:nvPr/>
        </p:nvSpPr>
        <p:spPr>
          <a:xfrm>
            <a:off x="6019800" y="5712691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baseline="-25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M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Connector 9"/>
          <p:cNvSpPr/>
          <p:nvPr/>
        </p:nvSpPr>
        <p:spPr>
          <a:xfrm>
            <a:off x="4267200" y="2174240"/>
            <a:ext cx="822960" cy="822960"/>
          </a:xfrm>
          <a:prstGeom prst="flowChartConnector">
            <a:avLst/>
          </a:prstGeom>
          <a:solidFill>
            <a:srgbClr val="E0D925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y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Connector 10"/>
          <p:cNvSpPr/>
          <p:nvPr/>
        </p:nvSpPr>
        <p:spPr>
          <a:xfrm>
            <a:off x="3642360" y="3761740"/>
            <a:ext cx="822960" cy="82296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2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" name="Connector 11"/>
          <p:cNvSpPr/>
          <p:nvPr/>
        </p:nvSpPr>
        <p:spPr>
          <a:xfrm>
            <a:off x="6019800" y="3761740"/>
            <a:ext cx="822960" cy="82296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baseline="-25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D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13960" y="3837940"/>
            <a:ext cx="533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/>
              <a:t>…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090160" y="5821363"/>
            <a:ext cx="533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/>
              <a:t>…</a:t>
            </a:r>
          </a:p>
        </p:txBody>
      </p:sp>
      <p:cxnSp>
        <p:nvCxnSpPr>
          <p:cNvPr id="16" name="Straight Connector 15"/>
          <p:cNvCxnSpPr>
            <a:stCxn id="6" idx="4"/>
            <a:endCxn id="4" idx="0"/>
          </p:cNvCxnSpPr>
          <p:nvPr/>
        </p:nvCxnSpPr>
        <p:spPr>
          <a:xfrm>
            <a:off x="2682240" y="4584700"/>
            <a:ext cx="0" cy="11303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4"/>
            <a:endCxn id="7" idx="0"/>
          </p:cNvCxnSpPr>
          <p:nvPr/>
        </p:nvCxnSpPr>
        <p:spPr>
          <a:xfrm>
            <a:off x="2682240" y="4584700"/>
            <a:ext cx="1371600" cy="11303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4"/>
            <a:endCxn id="9" idx="0"/>
          </p:cNvCxnSpPr>
          <p:nvPr/>
        </p:nvCxnSpPr>
        <p:spPr>
          <a:xfrm>
            <a:off x="2682240" y="4584700"/>
            <a:ext cx="3749040" cy="1127991"/>
          </a:xfrm>
          <a:prstGeom prst="line">
            <a:avLst/>
          </a:prstGeom>
          <a:ln>
            <a:solidFill>
              <a:srgbClr val="008000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4"/>
            <a:endCxn id="7" idx="0"/>
          </p:cNvCxnSpPr>
          <p:nvPr/>
        </p:nvCxnSpPr>
        <p:spPr>
          <a:xfrm>
            <a:off x="4053840" y="4584700"/>
            <a:ext cx="0" cy="11303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4"/>
            <a:endCxn id="9" idx="0"/>
          </p:cNvCxnSpPr>
          <p:nvPr/>
        </p:nvCxnSpPr>
        <p:spPr>
          <a:xfrm>
            <a:off x="4053840" y="4584700"/>
            <a:ext cx="2377440" cy="112799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2" idx="4"/>
            <a:endCxn id="4" idx="0"/>
          </p:cNvCxnSpPr>
          <p:nvPr/>
        </p:nvCxnSpPr>
        <p:spPr>
          <a:xfrm flipH="1">
            <a:off x="2682240" y="4584700"/>
            <a:ext cx="3749040" cy="11303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4"/>
            <a:endCxn id="4" idx="0"/>
          </p:cNvCxnSpPr>
          <p:nvPr/>
        </p:nvCxnSpPr>
        <p:spPr>
          <a:xfrm flipH="1">
            <a:off x="2682240" y="4584700"/>
            <a:ext cx="1371600" cy="1130300"/>
          </a:xfrm>
          <a:prstGeom prst="line">
            <a:avLst/>
          </a:prstGeom>
          <a:ln>
            <a:solidFill>
              <a:srgbClr val="008000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2" idx="4"/>
            <a:endCxn id="7" idx="0"/>
          </p:cNvCxnSpPr>
          <p:nvPr/>
        </p:nvCxnSpPr>
        <p:spPr>
          <a:xfrm flipH="1">
            <a:off x="4053840" y="4584700"/>
            <a:ext cx="2377440" cy="1130300"/>
          </a:xfrm>
          <a:prstGeom prst="line">
            <a:avLst/>
          </a:prstGeom>
          <a:ln>
            <a:solidFill>
              <a:srgbClr val="008000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4"/>
            <a:endCxn id="9" idx="0"/>
          </p:cNvCxnSpPr>
          <p:nvPr/>
        </p:nvCxnSpPr>
        <p:spPr>
          <a:xfrm>
            <a:off x="6431280" y="4584700"/>
            <a:ext cx="0" cy="112799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4"/>
            <a:endCxn id="6" idx="0"/>
          </p:cNvCxnSpPr>
          <p:nvPr/>
        </p:nvCxnSpPr>
        <p:spPr>
          <a:xfrm rot="5400000">
            <a:off x="3298190" y="2381250"/>
            <a:ext cx="764540" cy="19964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0" idx="4"/>
            <a:endCxn id="11" idx="0"/>
          </p:cNvCxnSpPr>
          <p:nvPr/>
        </p:nvCxnSpPr>
        <p:spPr>
          <a:xfrm rot="5400000">
            <a:off x="3983990" y="3067050"/>
            <a:ext cx="764540" cy="6248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0" idx="4"/>
            <a:endCxn id="12" idx="0"/>
          </p:cNvCxnSpPr>
          <p:nvPr/>
        </p:nvCxnSpPr>
        <p:spPr>
          <a:xfrm rot="16200000" flipH="1">
            <a:off x="5172710" y="2503170"/>
            <a:ext cx="764540" cy="17526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74"/>
          <p:cNvSpPr txBox="1">
            <a:spLocks noChangeArrowheads="1"/>
          </p:cNvSpPr>
          <p:nvPr/>
        </p:nvSpPr>
        <p:spPr bwMode="auto">
          <a:xfrm>
            <a:off x="424180" y="23622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35" name="TextBox 75"/>
          <p:cNvSpPr txBox="1">
            <a:spLocks noChangeArrowheads="1"/>
          </p:cNvSpPr>
          <p:nvPr/>
        </p:nvSpPr>
        <p:spPr bwMode="auto">
          <a:xfrm>
            <a:off x="0" y="59436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Input</a:t>
            </a:r>
          </a:p>
        </p:txBody>
      </p:sp>
      <p:sp>
        <p:nvSpPr>
          <p:cNvPr id="36" name="TextBox 76"/>
          <p:cNvSpPr txBox="1">
            <a:spLocks noChangeArrowheads="1"/>
          </p:cNvSpPr>
          <p:nvPr/>
        </p:nvSpPr>
        <p:spPr bwMode="auto">
          <a:xfrm>
            <a:off x="-15240" y="399034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Hidden Layer</a:t>
            </a:r>
          </a:p>
        </p:txBody>
      </p:sp>
      <p:sp>
        <p:nvSpPr>
          <p:cNvPr id="32" name="TextBox 76"/>
          <p:cNvSpPr txBox="1">
            <a:spLocks noChangeArrowheads="1"/>
          </p:cNvSpPr>
          <p:nvPr/>
        </p:nvSpPr>
        <p:spPr bwMode="auto">
          <a:xfrm>
            <a:off x="7239000" y="429514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D = 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78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Building a Neural Net</a:t>
            </a:r>
          </a:p>
        </p:txBody>
      </p:sp>
      <p:sp>
        <p:nvSpPr>
          <p:cNvPr id="4" name="Connector 3"/>
          <p:cNvSpPr/>
          <p:nvPr/>
        </p:nvSpPr>
        <p:spPr>
          <a:xfrm>
            <a:off x="13716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Connector 5"/>
          <p:cNvSpPr/>
          <p:nvPr/>
        </p:nvSpPr>
        <p:spPr>
          <a:xfrm>
            <a:off x="2270760" y="3761740"/>
            <a:ext cx="822960" cy="82296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Connector 6"/>
          <p:cNvSpPr/>
          <p:nvPr/>
        </p:nvSpPr>
        <p:spPr>
          <a:xfrm>
            <a:off x="28956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2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Connector 7"/>
          <p:cNvSpPr/>
          <p:nvPr/>
        </p:nvSpPr>
        <p:spPr>
          <a:xfrm>
            <a:off x="45720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3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Connector 8"/>
          <p:cNvSpPr/>
          <p:nvPr/>
        </p:nvSpPr>
        <p:spPr>
          <a:xfrm>
            <a:off x="70866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baseline="-25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M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Connector 9"/>
          <p:cNvSpPr/>
          <p:nvPr/>
        </p:nvSpPr>
        <p:spPr>
          <a:xfrm>
            <a:off x="4267200" y="2174240"/>
            <a:ext cx="822960" cy="822960"/>
          </a:xfrm>
          <a:prstGeom prst="flowChartConnector">
            <a:avLst/>
          </a:prstGeom>
          <a:solidFill>
            <a:srgbClr val="E0D925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y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Connector 10"/>
          <p:cNvSpPr/>
          <p:nvPr/>
        </p:nvSpPr>
        <p:spPr>
          <a:xfrm>
            <a:off x="3642360" y="3761740"/>
            <a:ext cx="822960" cy="82296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2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" name="Connector 11"/>
          <p:cNvSpPr/>
          <p:nvPr/>
        </p:nvSpPr>
        <p:spPr>
          <a:xfrm>
            <a:off x="6019800" y="3761740"/>
            <a:ext cx="822960" cy="82296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baseline="-25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D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13960" y="3837940"/>
            <a:ext cx="533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/>
              <a:t>…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019800" y="5791200"/>
            <a:ext cx="533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/>
              <a:t>…</a:t>
            </a:r>
          </a:p>
        </p:txBody>
      </p:sp>
      <p:cxnSp>
        <p:nvCxnSpPr>
          <p:cNvPr id="16" name="Straight Connector 15"/>
          <p:cNvCxnSpPr>
            <a:stCxn id="6" idx="4"/>
            <a:endCxn id="4" idx="0"/>
          </p:cNvCxnSpPr>
          <p:nvPr/>
        </p:nvCxnSpPr>
        <p:spPr>
          <a:xfrm rot="5400000">
            <a:off x="1667510" y="4700270"/>
            <a:ext cx="1130300" cy="89916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4"/>
            <a:endCxn id="7" idx="0"/>
          </p:cNvCxnSpPr>
          <p:nvPr/>
        </p:nvCxnSpPr>
        <p:spPr>
          <a:xfrm rot="16200000" flipH="1">
            <a:off x="2429510" y="4837430"/>
            <a:ext cx="1130300" cy="6248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4"/>
            <a:endCxn id="8" idx="0"/>
          </p:cNvCxnSpPr>
          <p:nvPr/>
        </p:nvCxnSpPr>
        <p:spPr>
          <a:xfrm rot="16200000" flipH="1">
            <a:off x="3267710" y="3999230"/>
            <a:ext cx="1130300" cy="23012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4"/>
            <a:endCxn id="9" idx="0"/>
          </p:cNvCxnSpPr>
          <p:nvPr/>
        </p:nvCxnSpPr>
        <p:spPr>
          <a:xfrm rot="16200000" flipH="1">
            <a:off x="4525010" y="2741930"/>
            <a:ext cx="1130300" cy="48158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4"/>
            <a:endCxn id="7" idx="0"/>
          </p:cNvCxnSpPr>
          <p:nvPr/>
        </p:nvCxnSpPr>
        <p:spPr>
          <a:xfrm rot="5400000">
            <a:off x="3115310" y="4776470"/>
            <a:ext cx="1130300" cy="74676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4"/>
            <a:endCxn id="8" idx="0"/>
          </p:cNvCxnSpPr>
          <p:nvPr/>
        </p:nvCxnSpPr>
        <p:spPr>
          <a:xfrm rot="16200000" flipH="1">
            <a:off x="3953510" y="4685030"/>
            <a:ext cx="1130300" cy="9296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4"/>
            <a:endCxn id="9" idx="0"/>
          </p:cNvCxnSpPr>
          <p:nvPr/>
        </p:nvCxnSpPr>
        <p:spPr>
          <a:xfrm rot="16200000" flipH="1">
            <a:off x="5210810" y="3427730"/>
            <a:ext cx="1130300" cy="34442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2" idx="4"/>
            <a:endCxn id="4" idx="0"/>
          </p:cNvCxnSpPr>
          <p:nvPr/>
        </p:nvCxnSpPr>
        <p:spPr>
          <a:xfrm rot="5400000">
            <a:off x="3542030" y="2825750"/>
            <a:ext cx="1130300" cy="46482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4"/>
            <a:endCxn id="4" idx="0"/>
          </p:cNvCxnSpPr>
          <p:nvPr/>
        </p:nvCxnSpPr>
        <p:spPr>
          <a:xfrm rot="5400000">
            <a:off x="2353310" y="4014470"/>
            <a:ext cx="1130300" cy="227076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2" idx="4"/>
            <a:endCxn id="7" idx="0"/>
          </p:cNvCxnSpPr>
          <p:nvPr/>
        </p:nvCxnSpPr>
        <p:spPr>
          <a:xfrm rot="5400000">
            <a:off x="4304030" y="3587750"/>
            <a:ext cx="1130300" cy="31242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2" idx="4"/>
            <a:endCxn id="8" idx="0"/>
          </p:cNvCxnSpPr>
          <p:nvPr/>
        </p:nvCxnSpPr>
        <p:spPr>
          <a:xfrm rot="5400000">
            <a:off x="5142230" y="4425950"/>
            <a:ext cx="1130300" cy="14478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4"/>
            <a:endCxn id="9" idx="0"/>
          </p:cNvCxnSpPr>
          <p:nvPr/>
        </p:nvCxnSpPr>
        <p:spPr>
          <a:xfrm rot="16200000" flipH="1">
            <a:off x="6399530" y="4616450"/>
            <a:ext cx="1130300" cy="10668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4"/>
            <a:endCxn id="6" idx="0"/>
          </p:cNvCxnSpPr>
          <p:nvPr/>
        </p:nvCxnSpPr>
        <p:spPr>
          <a:xfrm rot="5400000">
            <a:off x="3298190" y="2381250"/>
            <a:ext cx="764540" cy="19964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0" idx="4"/>
            <a:endCxn id="11" idx="0"/>
          </p:cNvCxnSpPr>
          <p:nvPr/>
        </p:nvCxnSpPr>
        <p:spPr>
          <a:xfrm rot="5400000">
            <a:off x="3983990" y="3067050"/>
            <a:ext cx="764540" cy="6248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0" idx="4"/>
            <a:endCxn id="12" idx="0"/>
          </p:cNvCxnSpPr>
          <p:nvPr/>
        </p:nvCxnSpPr>
        <p:spPr>
          <a:xfrm rot="16200000" flipH="1">
            <a:off x="5172710" y="2503170"/>
            <a:ext cx="764540" cy="17526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74"/>
          <p:cNvSpPr txBox="1">
            <a:spLocks noChangeArrowheads="1"/>
          </p:cNvSpPr>
          <p:nvPr/>
        </p:nvSpPr>
        <p:spPr bwMode="auto">
          <a:xfrm>
            <a:off x="424180" y="23622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35" name="TextBox 75"/>
          <p:cNvSpPr txBox="1">
            <a:spLocks noChangeArrowheads="1"/>
          </p:cNvSpPr>
          <p:nvPr/>
        </p:nvSpPr>
        <p:spPr bwMode="auto">
          <a:xfrm>
            <a:off x="0" y="59436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Input</a:t>
            </a:r>
          </a:p>
        </p:txBody>
      </p:sp>
      <p:sp>
        <p:nvSpPr>
          <p:cNvPr id="36" name="TextBox 76"/>
          <p:cNvSpPr txBox="1">
            <a:spLocks noChangeArrowheads="1"/>
          </p:cNvSpPr>
          <p:nvPr/>
        </p:nvSpPr>
        <p:spPr bwMode="auto">
          <a:xfrm>
            <a:off x="-15240" y="399034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Hidden Layer</a:t>
            </a:r>
          </a:p>
        </p:txBody>
      </p:sp>
      <p:sp>
        <p:nvSpPr>
          <p:cNvPr id="32" name="TextBox 76"/>
          <p:cNvSpPr txBox="1">
            <a:spLocks noChangeArrowheads="1"/>
          </p:cNvSpPr>
          <p:nvPr/>
        </p:nvSpPr>
        <p:spPr bwMode="auto">
          <a:xfrm>
            <a:off x="7239000" y="429514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D &lt; 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20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Boundary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 hidden layers: linear classifier</a:t>
            </a:r>
          </a:p>
          <a:p>
            <a:pPr lvl="1"/>
            <a:r>
              <a:rPr lang="en-US" dirty="0" err="1" smtClean="0"/>
              <a:t>Hyperplanes</a:t>
            </a:r>
            <a:endParaRPr lang="en-US" dirty="0"/>
          </a:p>
        </p:txBody>
      </p:sp>
      <p:sp>
        <p:nvSpPr>
          <p:cNvPr id="5" name="Oval 16"/>
          <p:cNvSpPr>
            <a:spLocks noChangeArrowheads="1"/>
          </p:cNvSpPr>
          <p:nvPr/>
        </p:nvSpPr>
        <p:spPr bwMode="auto">
          <a:xfrm rot="16200000">
            <a:off x="950119" y="3209131"/>
            <a:ext cx="395288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17"/>
          <p:cNvSpPr>
            <a:spLocks noChangeShapeType="1"/>
          </p:cNvSpPr>
          <p:nvPr/>
        </p:nvSpPr>
        <p:spPr bwMode="auto">
          <a:xfrm rot="16200000">
            <a:off x="617538" y="3862387"/>
            <a:ext cx="67945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18"/>
          <p:cNvSpPr>
            <a:spLocks noChangeShapeType="1"/>
          </p:cNvSpPr>
          <p:nvPr/>
        </p:nvSpPr>
        <p:spPr bwMode="auto">
          <a:xfrm rot="16200000" flipV="1">
            <a:off x="998538" y="3862387"/>
            <a:ext cx="67945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42"/>
          <p:cNvSpPr>
            <a:spLocks noChangeArrowheads="1"/>
          </p:cNvSpPr>
          <p:nvPr/>
        </p:nvSpPr>
        <p:spPr bwMode="auto">
          <a:xfrm rot="16200000">
            <a:off x="565944" y="4280694"/>
            <a:ext cx="395287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43"/>
          <p:cNvSpPr>
            <a:spLocks noChangeArrowheads="1"/>
          </p:cNvSpPr>
          <p:nvPr/>
        </p:nvSpPr>
        <p:spPr bwMode="auto">
          <a:xfrm rot="16200000">
            <a:off x="1329532" y="4280694"/>
            <a:ext cx="395287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0" name="Object 44"/>
          <p:cNvGraphicFramePr>
            <a:graphicFrameLocks noChangeAspect="1"/>
          </p:cNvGraphicFramePr>
          <p:nvPr/>
        </p:nvGraphicFramePr>
        <p:xfrm>
          <a:off x="958851" y="3281362"/>
          <a:ext cx="388937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0" name="Equation" r:id="rId3" imgW="139680" imgH="164880" progId="Equation.3">
                  <p:embed/>
                </p:oleObj>
              </mc:Choice>
              <mc:Fallback>
                <p:oleObj name="Equation" r:id="rId3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851" y="3281362"/>
                        <a:ext cx="388937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6"/>
          <p:cNvGraphicFramePr>
            <a:graphicFrameLocks noChangeAspect="1"/>
          </p:cNvGraphicFramePr>
          <p:nvPr/>
        </p:nvGraphicFramePr>
        <p:xfrm>
          <a:off x="576263" y="4214812"/>
          <a:ext cx="4222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1" name="Equation" r:id="rId5" imgW="152280" imgH="215640" progId="Equation.3">
                  <p:embed/>
                </p:oleObj>
              </mc:Choice>
              <mc:Fallback>
                <p:oleObj name="Equation" r:id="rId5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3" y="4214812"/>
                        <a:ext cx="422275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7"/>
          <p:cNvGraphicFramePr>
            <a:graphicFrameLocks noChangeAspect="1"/>
          </p:cNvGraphicFramePr>
          <p:nvPr/>
        </p:nvGraphicFramePr>
        <p:xfrm>
          <a:off x="1312863" y="4208462"/>
          <a:ext cx="45878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2" name="Equation" r:id="rId7" imgW="164880" imgH="215640" progId="Equation.3">
                  <p:embed/>
                </p:oleObj>
              </mc:Choice>
              <mc:Fallback>
                <p:oleObj name="Equation" r:id="rId7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863" y="4208462"/>
                        <a:ext cx="458788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2133600" y="3352800"/>
            <a:ext cx="6477000" cy="1752600"/>
            <a:chOff x="432" y="1536"/>
            <a:chExt cx="4080" cy="1104"/>
          </a:xfrm>
        </p:grpSpPr>
        <p:grpSp>
          <p:nvGrpSpPr>
            <p:cNvPr id="14" name="Group 54"/>
            <p:cNvGrpSpPr>
              <a:grpSpLocks/>
            </p:cNvGrpSpPr>
            <p:nvPr/>
          </p:nvGrpSpPr>
          <p:grpSpPr bwMode="auto">
            <a:xfrm>
              <a:off x="432" y="1536"/>
              <a:ext cx="1056" cy="1104"/>
              <a:chOff x="432" y="1536"/>
              <a:chExt cx="1056" cy="1104"/>
            </a:xfrm>
          </p:grpSpPr>
          <p:sp>
            <p:nvSpPr>
              <p:cNvPr id="21" name="Oval 55"/>
              <p:cNvSpPr>
                <a:spLocks noChangeArrowheads="1"/>
              </p:cNvSpPr>
              <p:nvPr/>
            </p:nvSpPr>
            <p:spPr bwMode="auto">
              <a:xfrm>
                <a:off x="576" y="1680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Oval 56"/>
              <p:cNvSpPr>
                <a:spLocks noChangeArrowheads="1"/>
              </p:cNvSpPr>
              <p:nvPr/>
            </p:nvSpPr>
            <p:spPr bwMode="auto">
              <a:xfrm>
                <a:off x="1104" y="1680"/>
                <a:ext cx="240" cy="24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Oval 57"/>
              <p:cNvSpPr>
                <a:spLocks noChangeArrowheads="1"/>
              </p:cNvSpPr>
              <p:nvPr/>
            </p:nvSpPr>
            <p:spPr bwMode="auto">
              <a:xfrm>
                <a:off x="1104" y="2256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Oval 58"/>
              <p:cNvSpPr>
                <a:spLocks noChangeArrowheads="1"/>
              </p:cNvSpPr>
              <p:nvPr/>
            </p:nvSpPr>
            <p:spPr bwMode="auto">
              <a:xfrm>
                <a:off x="576" y="2256"/>
                <a:ext cx="240" cy="24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59"/>
              <p:cNvSpPr>
                <a:spLocks noChangeArrowheads="1"/>
              </p:cNvSpPr>
              <p:nvPr/>
            </p:nvSpPr>
            <p:spPr bwMode="auto">
              <a:xfrm>
                <a:off x="432" y="1536"/>
                <a:ext cx="1056" cy="11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60"/>
            <p:cNvGrpSpPr>
              <a:grpSpLocks/>
            </p:cNvGrpSpPr>
            <p:nvPr/>
          </p:nvGrpSpPr>
          <p:grpSpPr bwMode="auto">
            <a:xfrm>
              <a:off x="1680" y="1536"/>
              <a:ext cx="1488" cy="1104"/>
              <a:chOff x="1728" y="1536"/>
              <a:chExt cx="1488" cy="1104"/>
            </a:xfrm>
          </p:grpSpPr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1823" y="1778"/>
                <a:ext cx="1247" cy="625"/>
                <a:chOff x="1872" y="1824"/>
                <a:chExt cx="1728" cy="864"/>
              </a:xfrm>
            </p:grpSpPr>
            <p:sp>
              <p:nvSpPr>
                <p:cNvPr id="19" name="AutoShape 62"/>
                <p:cNvSpPr>
                  <a:spLocks noChangeArrowheads="1"/>
                </p:cNvSpPr>
                <p:nvPr/>
              </p:nvSpPr>
              <p:spPr bwMode="auto">
                <a:xfrm>
                  <a:off x="1872" y="1824"/>
                  <a:ext cx="672" cy="480"/>
                </a:xfrm>
                <a:prstGeom prst="moon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AutoShape 63"/>
                <p:cNvSpPr>
                  <a:spLocks noChangeArrowheads="1"/>
                </p:cNvSpPr>
                <p:nvPr/>
              </p:nvSpPr>
              <p:spPr bwMode="auto">
                <a:xfrm flipH="1">
                  <a:off x="2448" y="2064"/>
                  <a:ext cx="1152" cy="624"/>
                </a:xfrm>
                <a:prstGeom prst="moon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8" name="Rectangle 64"/>
              <p:cNvSpPr>
                <a:spLocks noChangeArrowheads="1"/>
              </p:cNvSpPr>
              <p:nvPr/>
            </p:nvSpPr>
            <p:spPr bwMode="auto">
              <a:xfrm>
                <a:off x="1728" y="1536"/>
                <a:ext cx="1488" cy="11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Rectangle 65"/>
            <p:cNvSpPr>
              <a:spLocks noChangeArrowheads="1"/>
            </p:cNvSpPr>
            <p:nvPr/>
          </p:nvSpPr>
          <p:spPr bwMode="auto">
            <a:xfrm>
              <a:off x="3360" y="1536"/>
              <a:ext cx="1152" cy="11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Line 66"/>
          <p:cNvSpPr>
            <a:spLocks noChangeShapeType="1"/>
          </p:cNvSpPr>
          <p:nvPr/>
        </p:nvSpPr>
        <p:spPr bwMode="auto">
          <a:xfrm flipV="1">
            <a:off x="2133600" y="3352800"/>
            <a:ext cx="1066800" cy="1295400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67"/>
          <p:cNvSpPr>
            <a:spLocks noChangeShapeType="1"/>
          </p:cNvSpPr>
          <p:nvPr/>
        </p:nvSpPr>
        <p:spPr bwMode="auto">
          <a:xfrm flipV="1">
            <a:off x="4572000" y="3352800"/>
            <a:ext cx="914400" cy="1752600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68"/>
          <p:cNvSpPr>
            <a:spLocks noChangeShapeType="1"/>
          </p:cNvSpPr>
          <p:nvPr/>
        </p:nvSpPr>
        <p:spPr bwMode="auto">
          <a:xfrm>
            <a:off x="7467600" y="3352800"/>
            <a:ext cx="457200" cy="1752600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63046" y="6252493"/>
            <a:ext cx="522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595959"/>
                </a:solidFill>
                <a:latin typeface="News Gothic MT"/>
                <a:cs typeface="News Gothic MT"/>
              </a:rPr>
              <a:t>Example from to Eric </a:t>
            </a:r>
            <a:r>
              <a:rPr lang="en-US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Postma</a:t>
            </a:r>
            <a:r>
              <a:rPr lang="en-US" dirty="0" smtClean="0">
                <a:solidFill>
                  <a:srgbClr val="595959"/>
                </a:solidFill>
                <a:latin typeface="News Gothic MT"/>
                <a:cs typeface="News Gothic MT"/>
              </a:rPr>
              <a:t> via Jason Eisner</a:t>
            </a:r>
            <a:endParaRPr lang="en-US" dirty="0">
              <a:solidFill>
                <a:srgbClr val="595959"/>
              </a:solidFill>
              <a:latin typeface="News Gothic MT"/>
              <a:cs typeface="News Gothic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72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Boundary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hidden layer</a:t>
            </a:r>
          </a:p>
          <a:p>
            <a:pPr lvl="1"/>
            <a:r>
              <a:rPr lang="en-US" dirty="0" smtClean="0"/>
              <a:t>Boundary of convex region (open or closed) </a:t>
            </a:r>
          </a:p>
          <a:p>
            <a:endParaRPr lang="en-US" dirty="0"/>
          </a:p>
        </p:txBody>
      </p:sp>
      <p:sp>
        <p:nvSpPr>
          <p:cNvPr id="5" name="Oval 24"/>
          <p:cNvSpPr>
            <a:spLocks noChangeArrowheads="1"/>
          </p:cNvSpPr>
          <p:nvPr/>
        </p:nvSpPr>
        <p:spPr bwMode="auto">
          <a:xfrm rot="16200000">
            <a:off x="794920" y="2956719"/>
            <a:ext cx="395288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25"/>
          <p:cNvSpPr>
            <a:spLocks noChangeShapeType="1"/>
          </p:cNvSpPr>
          <p:nvPr/>
        </p:nvSpPr>
        <p:spPr bwMode="auto">
          <a:xfrm rot="16200000">
            <a:off x="462339" y="3609975"/>
            <a:ext cx="67945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26"/>
          <p:cNvSpPr>
            <a:spLocks noChangeShapeType="1"/>
          </p:cNvSpPr>
          <p:nvPr/>
        </p:nvSpPr>
        <p:spPr bwMode="auto">
          <a:xfrm rot="16200000" flipV="1">
            <a:off x="843339" y="3609975"/>
            <a:ext cx="67945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27"/>
          <p:cNvSpPr>
            <a:spLocks noChangeArrowheads="1"/>
          </p:cNvSpPr>
          <p:nvPr/>
        </p:nvSpPr>
        <p:spPr bwMode="auto">
          <a:xfrm rot="16200000">
            <a:off x="413920" y="4031457"/>
            <a:ext cx="395287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28"/>
          <p:cNvSpPr>
            <a:spLocks noChangeArrowheads="1"/>
          </p:cNvSpPr>
          <p:nvPr/>
        </p:nvSpPr>
        <p:spPr bwMode="auto">
          <a:xfrm rot="16200000">
            <a:off x="1175920" y="4031457"/>
            <a:ext cx="395287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35"/>
          <p:cNvSpPr>
            <a:spLocks noChangeShapeType="1"/>
          </p:cNvSpPr>
          <p:nvPr/>
        </p:nvSpPr>
        <p:spPr bwMode="auto">
          <a:xfrm rot="16200000">
            <a:off x="232152" y="4838700"/>
            <a:ext cx="679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36"/>
          <p:cNvSpPr>
            <a:spLocks noChangeShapeType="1"/>
          </p:cNvSpPr>
          <p:nvPr/>
        </p:nvSpPr>
        <p:spPr bwMode="auto">
          <a:xfrm rot="16200000" flipV="1">
            <a:off x="689352" y="4457700"/>
            <a:ext cx="67945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37"/>
          <p:cNvSpPr>
            <a:spLocks noChangeShapeType="1"/>
          </p:cNvSpPr>
          <p:nvPr/>
        </p:nvSpPr>
        <p:spPr bwMode="auto">
          <a:xfrm rot="16200000">
            <a:off x="613152" y="4457700"/>
            <a:ext cx="67945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38"/>
          <p:cNvSpPr>
            <a:spLocks noChangeShapeType="1"/>
          </p:cNvSpPr>
          <p:nvPr/>
        </p:nvSpPr>
        <p:spPr bwMode="auto">
          <a:xfrm rot="16200000" flipV="1">
            <a:off x="1070352" y="4838700"/>
            <a:ext cx="679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39"/>
          <p:cNvSpPr>
            <a:spLocks noChangeArrowheads="1"/>
          </p:cNvSpPr>
          <p:nvPr/>
        </p:nvSpPr>
        <p:spPr bwMode="auto">
          <a:xfrm rot="16200000">
            <a:off x="410745" y="5107782"/>
            <a:ext cx="395287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40"/>
          <p:cNvSpPr>
            <a:spLocks noChangeArrowheads="1"/>
          </p:cNvSpPr>
          <p:nvPr/>
        </p:nvSpPr>
        <p:spPr bwMode="auto">
          <a:xfrm rot="16200000">
            <a:off x="1174333" y="5107782"/>
            <a:ext cx="395287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6" name="Object 41"/>
          <p:cNvGraphicFramePr>
            <a:graphicFrameLocks noChangeAspect="1"/>
          </p:cNvGraphicFramePr>
          <p:nvPr/>
        </p:nvGraphicFramePr>
        <p:xfrm>
          <a:off x="803652" y="3028950"/>
          <a:ext cx="388937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4" name="Equation" r:id="rId4" imgW="139680" imgH="164880" progId="Equation.3">
                  <p:embed/>
                </p:oleObj>
              </mc:Choice>
              <mc:Fallback>
                <p:oleObj name="Equation" r:id="rId4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652" y="3028950"/>
                        <a:ext cx="388937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2"/>
          <p:cNvGraphicFramePr>
            <a:graphicFrameLocks noChangeAspect="1"/>
          </p:cNvGraphicFramePr>
          <p:nvPr/>
        </p:nvGraphicFramePr>
        <p:xfrm>
          <a:off x="421064" y="5041900"/>
          <a:ext cx="4222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5" name="Equation" r:id="rId6" imgW="152280" imgH="215640" progId="Equation.3">
                  <p:embed/>
                </p:oleObj>
              </mc:Choice>
              <mc:Fallback>
                <p:oleObj name="Equation" r:id="rId6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064" y="5041900"/>
                        <a:ext cx="422275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3"/>
          <p:cNvGraphicFramePr>
            <a:graphicFrameLocks noChangeAspect="1"/>
          </p:cNvGraphicFramePr>
          <p:nvPr/>
        </p:nvGraphicFramePr>
        <p:xfrm>
          <a:off x="1157664" y="5035550"/>
          <a:ext cx="45878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6" name="Equation" r:id="rId8" imgW="164880" imgH="215640" progId="Equation.3">
                  <p:embed/>
                </p:oleObj>
              </mc:Choice>
              <mc:Fallback>
                <p:oleObj name="Equation" r:id="rId8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7664" y="5035550"/>
                        <a:ext cx="458788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45"/>
          <p:cNvGrpSpPr>
            <a:grpSpLocks/>
          </p:cNvGrpSpPr>
          <p:nvPr/>
        </p:nvGrpSpPr>
        <p:grpSpPr bwMode="auto">
          <a:xfrm>
            <a:off x="2133600" y="3352800"/>
            <a:ext cx="6477000" cy="1752600"/>
            <a:chOff x="432" y="1536"/>
            <a:chExt cx="4080" cy="1104"/>
          </a:xfrm>
        </p:grpSpPr>
        <p:grpSp>
          <p:nvGrpSpPr>
            <p:cNvPr id="20" name="Group 46"/>
            <p:cNvGrpSpPr>
              <a:grpSpLocks/>
            </p:cNvGrpSpPr>
            <p:nvPr/>
          </p:nvGrpSpPr>
          <p:grpSpPr bwMode="auto">
            <a:xfrm>
              <a:off x="432" y="1536"/>
              <a:ext cx="1056" cy="1104"/>
              <a:chOff x="432" y="1536"/>
              <a:chExt cx="1056" cy="1104"/>
            </a:xfrm>
          </p:grpSpPr>
          <p:sp>
            <p:nvSpPr>
              <p:cNvPr id="27" name="Oval 47"/>
              <p:cNvSpPr>
                <a:spLocks noChangeArrowheads="1"/>
              </p:cNvSpPr>
              <p:nvPr/>
            </p:nvSpPr>
            <p:spPr bwMode="auto">
              <a:xfrm>
                <a:off x="576" y="1680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Oval 48"/>
              <p:cNvSpPr>
                <a:spLocks noChangeArrowheads="1"/>
              </p:cNvSpPr>
              <p:nvPr/>
            </p:nvSpPr>
            <p:spPr bwMode="auto">
              <a:xfrm>
                <a:off x="1104" y="1680"/>
                <a:ext cx="240" cy="24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49"/>
              <p:cNvSpPr>
                <a:spLocks noChangeArrowheads="1"/>
              </p:cNvSpPr>
              <p:nvPr/>
            </p:nvSpPr>
            <p:spPr bwMode="auto">
              <a:xfrm>
                <a:off x="1104" y="2256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Oval 50"/>
              <p:cNvSpPr>
                <a:spLocks noChangeArrowheads="1"/>
              </p:cNvSpPr>
              <p:nvPr/>
            </p:nvSpPr>
            <p:spPr bwMode="auto">
              <a:xfrm>
                <a:off x="576" y="2256"/>
                <a:ext cx="240" cy="24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51"/>
              <p:cNvSpPr>
                <a:spLocks noChangeArrowheads="1"/>
              </p:cNvSpPr>
              <p:nvPr/>
            </p:nvSpPr>
            <p:spPr bwMode="auto">
              <a:xfrm>
                <a:off x="432" y="1536"/>
                <a:ext cx="1056" cy="11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52"/>
            <p:cNvGrpSpPr>
              <a:grpSpLocks/>
            </p:cNvGrpSpPr>
            <p:nvPr/>
          </p:nvGrpSpPr>
          <p:grpSpPr bwMode="auto">
            <a:xfrm>
              <a:off x="1680" y="1536"/>
              <a:ext cx="1488" cy="1104"/>
              <a:chOff x="1728" y="1536"/>
              <a:chExt cx="1488" cy="1104"/>
            </a:xfrm>
          </p:grpSpPr>
          <p:grpSp>
            <p:nvGrpSpPr>
              <p:cNvPr id="23" name="Group 53"/>
              <p:cNvGrpSpPr>
                <a:grpSpLocks/>
              </p:cNvGrpSpPr>
              <p:nvPr/>
            </p:nvGrpSpPr>
            <p:grpSpPr bwMode="auto">
              <a:xfrm>
                <a:off x="1823" y="1778"/>
                <a:ext cx="1247" cy="625"/>
                <a:chOff x="1872" y="1824"/>
                <a:chExt cx="1728" cy="864"/>
              </a:xfrm>
            </p:grpSpPr>
            <p:sp>
              <p:nvSpPr>
                <p:cNvPr id="25" name="AutoShape 54"/>
                <p:cNvSpPr>
                  <a:spLocks noChangeArrowheads="1"/>
                </p:cNvSpPr>
                <p:nvPr/>
              </p:nvSpPr>
              <p:spPr bwMode="auto">
                <a:xfrm>
                  <a:off x="1872" y="1824"/>
                  <a:ext cx="672" cy="480"/>
                </a:xfrm>
                <a:prstGeom prst="moon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AutoShape 55"/>
                <p:cNvSpPr>
                  <a:spLocks noChangeArrowheads="1"/>
                </p:cNvSpPr>
                <p:nvPr/>
              </p:nvSpPr>
              <p:spPr bwMode="auto">
                <a:xfrm flipH="1">
                  <a:off x="2448" y="2064"/>
                  <a:ext cx="1152" cy="624"/>
                </a:xfrm>
                <a:prstGeom prst="moon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4" name="Rectangle 56"/>
              <p:cNvSpPr>
                <a:spLocks noChangeArrowheads="1"/>
              </p:cNvSpPr>
              <p:nvPr/>
            </p:nvSpPr>
            <p:spPr bwMode="auto">
              <a:xfrm>
                <a:off x="1728" y="1536"/>
                <a:ext cx="1488" cy="11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2" name="Rectangle 57"/>
            <p:cNvSpPr>
              <a:spLocks noChangeArrowheads="1"/>
            </p:cNvSpPr>
            <p:nvPr/>
          </p:nvSpPr>
          <p:spPr bwMode="auto">
            <a:xfrm>
              <a:off x="3360" y="1536"/>
              <a:ext cx="1152" cy="11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Rectangle 58"/>
          <p:cNvSpPr>
            <a:spLocks noChangeArrowheads="1"/>
          </p:cNvSpPr>
          <p:nvPr/>
        </p:nvSpPr>
        <p:spPr bwMode="auto">
          <a:xfrm rot="2848167">
            <a:off x="2628900" y="3314700"/>
            <a:ext cx="685800" cy="1828800"/>
          </a:xfrm>
          <a:prstGeom prst="rect">
            <a:avLst/>
          </a:prstGeom>
          <a:noFill/>
          <a:ln w="57150" cap="rnd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59"/>
          <p:cNvSpPr>
            <a:spLocks/>
          </p:cNvSpPr>
          <p:nvPr/>
        </p:nvSpPr>
        <p:spPr bwMode="auto">
          <a:xfrm>
            <a:off x="4864100" y="3352800"/>
            <a:ext cx="558800" cy="1752600"/>
          </a:xfrm>
          <a:custGeom>
            <a:avLst/>
            <a:gdLst/>
            <a:ahLst/>
            <a:cxnLst>
              <a:cxn ang="0">
                <a:pos x="344" y="0"/>
              </a:cxn>
              <a:cxn ang="0">
                <a:pos x="8" y="384"/>
              </a:cxn>
              <a:cxn ang="0">
                <a:pos x="296" y="912"/>
              </a:cxn>
              <a:cxn ang="0">
                <a:pos x="344" y="1104"/>
              </a:cxn>
            </a:cxnLst>
            <a:rect l="0" t="0" r="r" b="b"/>
            <a:pathLst>
              <a:path w="352" h="1104">
                <a:moveTo>
                  <a:pt x="344" y="0"/>
                </a:moveTo>
                <a:cubicBezTo>
                  <a:pt x="180" y="116"/>
                  <a:pt x="16" y="232"/>
                  <a:pt x="8" y="384"/>
                </a:cubicBezTo>
                <a:cubicBezTo>
                  <a:pt x="0" y="536"/>
                  <a:pt x="240" y="792"/>
                  <a:pt x="296" y="912"/>
                </a:cubicBezTo>
                <a:cubicBezTo>
                  <a:pt x="352" y="1032"/>
                  <a:pt x="348" y="1068"/>
                  <a:pt x="344" y="1104"/>
                </a:cubicBezTo>
              </a:path>
            </a:pathLst>
          </a:custGeom>
          <a:noFill/>
          <a:ln w="57150" cap="rnd" cmpd="sng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60"/>
          <p:cNvSpPr>
            <a:spLocks/>
          </p:cNvSpPr>
          <p:nvPr/>
        </p:nvSpPr>
        <p:spPr bwMode="auto">
          <a:xfrm>
            <a:off x="7391400" y="3352800"/>
            <a:ext cx="533400" cy="1752600"/>
          </a:xfrm>
          <a:custGeom>
            <a:avLst/>
            <a:gdLst/>
            <a:ahLst/>
            <a:cxnLst>
              <a:cxn ang="0">
                <a:pos x="336" y="0"/>
              </a:cxn>
              <a:cxn ang="0">
                <a:pos x="96" y="384"/>
              </a:cxn>
              <a:cxn ang="0">
                <a:pos x="96" y="864"/>
              </a:cxn>
              <a:cxn ang="0">
                <a:pos x="0" y="1104"/>
              </a:cxn>
            </a:cxnLst>
            <a:rect l="0" t="0" r="r" b="b"/>
            <a:pathLst>
              <a:path w="336" h="1104">
                <a:moveTo>
                  <a:pt x="336" y="0"/>
                </a:moveTo>
                <a:cubicBezTo>
                  <a:pt x="236" y="120"/>
                  <a:pt x="136" y="240"/>
                  <a:pt x="96" y="384"/>
                </a:cubicBezTo>
                <a:cubicBezTo>
                  <a:pt x="56" y="528"/>
                  <a:pt x="112" y="744"/>
                  <a:pt x="96" y="864"/>
                </a:cubicBezTo>
                <a:cubicBezTo>
                  <a:pt x="80" y="984"/>
                  <a:pt x="40" y="1044"/>
                  <a:pt x="0" y="1104"/>
                </a:cubicBezTo>
              </a:path>
            </a:pathLst>
          </a:custGeom>
          <a:noFill/>
          <a:ln w="57150" cap="rnd" cmpd="sng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63046" y="6252493"/>
            <a:ext cx="522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595959"/>
                </a:solidFill>
                <a:latin typeface="News Gothic MT"/>
                <a:cs typeface="News Gothic MT"/>
              </a:rPr>
              <a:t>Example from to Eric </a:t>
            </a:r>
            <a:r>
              <a:rPr lang="en-US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Postma</a:t>
            </a:r>
            <a:r>
              <a:rPr lang="en-US" dirty="0" smtClean="0">
                <a:solidFill>
                  <a:srgbClr val="595959"/>
                </a:solidFill>
                <a:latin typeface="News Gothic MT"/>
                <a:cs typeface="News Gothic MT"/>
              </a:rPr>
              <a:t> via Jason Eisner</a:t>
            </a:r>
            <a:endParaRPr lang="en-US" dirty="0">
              <a:solidFill>
                <a:srgbClr val="595959"/>
              </a:solidFill>
              <a:latin typeface="News Gothic MT"/>
              <a:cs typeface="News Gothic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66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Boundary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3977" y="2133601"/>
            <a:ext cx="6291498" cy="3931920"/>
          </a:xfrm>
        </p:spPr>
        <p:txBody>
          <a:bodyPr/>
          <a:lstStyle/>
          <a:p>
            <a:r>
              <a:rPr lang="en-US" dirty="0" smtClean="0"/>
              <a:t>2 hidden layers</a:t>
            </a:r>
          </a:p>
          <a:p>
            <a:pPr lvl="1"/>
            <a:r>
              <a:rPr lang="en-US" dirty="0" smtClean="0"/>
              <a:t>Combinations of convex regions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3046" y="6252493"/>
            <a:ext cx="522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cs typeface="News Gothic MT"/>
              </a:rPr>
              <a:t>Example from to Eric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cs typeface="News Gothic MT"/>
              </a:rPr>
              <a:t>Postma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cs typeface="News Gothic MT"/>
              </a:rPr>
              <a:t> via Jason Eisner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News Gothic MT"/>
              <a:cs typeface="News Gothic MT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133600" y="3197225"/>
            <a:ext cx="6477000" cy="1752600"/>
            <a:chOff x="432" y="1536"/>
            <a:chExt cx="4080" cy="1104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432" y="1536"/>
              <a:ext cx="1056" cy="1104"/>
              <a:chOff x="432" y="1536"/>
              <a:chExt cx="1056" cy="1104"/>
            </a:xfrm>
          </p:grpSpPr>
          <p:sp>
            <p:nvSpPr>
              <p:cNvPr id="13" name="Oval 4"/>
              <p:cNvSpPr>
                <a:spLocks noChangeArrowheads="1"/>
              </p:cNvSpPr>
              <p:nvPr/>
            </p:nvSpPr>
            <p:spPr bwMode="auto">
              <a:xfrm>
                <a:off x="576" y="1680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Oval 5"/>
              <p:cNvSpPr>
                <a:spLocks noChangeArrowheads="1"/>
              </p:cNvSpPr>
              <p:nvPr/>
            </p:nvSpPr>
            <p:spPr bwMode="auto">
              <a:xfrm>
                <a:off x="1104" y="1680"/>
                <a:ext cx="240" cy="24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Oval 6"/>
              <p:cNvSpPr>
                <a:spLocks noChangeArrowheads="1"/>
              </p:cNvSpPr>
              <p:nvPr/>
            </p:nvSpPr>
            <p:spPr bwMode="auto">
              <a:xfrm>
                <a:off x="1104" y="2256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Oval 7"/>
              <p:cNvSpPr>
                <a:spLocks noChangeArrowheads="1"/>
              </p:cNvSpPr>
              <p:nvPr/>
            </p:nvSpPr>
            <p:spPr bwMode="auto">
              <a:xfrm>
                <a:off x="576" y="2256"/>
                <a:ext cx="240" cy="24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432" y="1536"/>
                <a:ext cx="1056" cy="11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1680" y="1536"/>
              <a:ext cx="1488" cy="1104"/>
              <a:chOff x="1728" y="1536"/>
              <a:chExt cx="1488" cy="1104"/>
            </a:xfrm>
          </p:grpSpPr>
          <p:grpSp>
            <p:nvGrpSpPr>
              <p:cNvPr id="9" name="Group 10"/>
              <p:cNvGrpSpPr>
                <a:grpSpLocks/>
              </p:cNvGrpSpPr>
              <p:nvPr/>
            </p:nvGrpSpPr>
            <p:grpSpPr bwMode="auto">
              <a:xfrm>
                <a:off x="1823" y="1778"/>
                <a:ext cx="1247" cy="625"/>
                <a:chOff x="1872" y="1824"/>
                <a:chExt cx="1728" cy="864"/>
              </a:xfrm>
            </p:grpSpPr>
            <p:sp>
              <p:nvSpPr>
                <p:cNvPr id="11" name="AutoShape 11"/>
                <p:cNvSpPr>
                  <a:spLocks noChangeArrowheads="1"/>
                </p:cNvSpPr>
                <p:nvPr/>
              </p:nvSpPr>
              <p:spPr bwMode="auto">
                <a:xfrm>
                  <a:off x="1872" y="1824"/>
                  <a:ext cx="672" cy="480"/>
                </a:xfrm>
                <a:prstGeom prst="moon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AutoShape 12"/>
                <p:cNvSpPr>
                  <a:spLocks noChangeArrowheads="1"/>
                </p:cNvSpPr>
                <p:nvPr/>
              </p:nvSpPr>
              <p:spPr bwMode="auto">
                <a:xfrm flipH="1">
                  <a:off x="2448" y="2064"/>
                  <a:ext cx="1152" cy="624"/>
                </a:xfrm>
                <a:prstGeom prst="moon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" name="Rectangle 13"/>
              <p:cNvSpPr>
                <a:spLocks noChangeArrowheads="1"/>
              </p:cNvSpPr>
              <p:nvPr/>
            </p:nvSpPr>
            <p:spPr bwMode="auto">
              <a:xfrm>
                <a:off x="1728" y="1536"/>
                <a:ext cx="1488" cy="11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3360" y="1536"/>
              <a:ext cx="1152" cy="11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Rectangle 15"/>
          <p:cNvSpPr>
            <a:spLocks noChangeArrowheads="1"/>
          </p:cNvSpPr>
          <p:nvPr/>
        </p:nvSpPr>
        <p:spPr bwMode="auto">
          <a:xfrm rot="2545265">
            <a:off x="2286000" y="4187825"/>
            <a:ext cx="533400" cy="685800"/>
          </a:xfrm>
          <a:prstGeom prst="rect">
            <a:avLst/>
          </a:prstGeom>
          <a:noFill/>
          <a:ln w="57150" cap="rnd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 rot="19054735" flipH="1">
            <a:off x="3124200" y="3273425"/>
            <a:ext cx="533400" cy="685800"/>
          </a:xfrm>
          <a:prstGeom prst="rect">
            <a:avLst/>
          </a:prstGeom>
          <a:noFill/>
          <a:ln w="57150" cap="rnd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7"/>
          <p:cNvSpPr>
            <a:spLocks/>
          </p:cNvSpPr>
          <p:nvPr/>
        </p:nvSpPr>
        <p:spPr bwMode="auto">
          <a:xfrm>
            <a:off x="4843463" y="3706813"/>
            <a:ext cx="1543050" cy="1050925"/>
          </a:xfrm>
          <a:custGeom>
            <a:avLst/>
            <a:gdLst/>
            <a:ahLst/>
            <a:cxnLst>
              <a:cxn ang="0">
                <a:pos x="157" y="0"/>
              </a:cxn>
              <a:cxn ang="0">
                <a:pos x="95" y="10"/>
              </a:cxn>
              <a:cxn ang="0">
                <a:pos x="74" y="41"/>
              </a:cxn>
              <a:cxn ang="0">
                <a:pos x="12" y="93"/>
              </a:cxn>
              <a:cxn ang="0">
                <a:pos x="22" y="176"/>
              </a:cxn>
              <a:cxn ang="0">
                <a:pos x="157" y="207"/>
              </a:cxn>
              <a:cxn ang="0">
                <a:pos x="281" y="300"/>
              </a:cxn>
              <a:cxn ang="0">
                <a:pos x="271" y="352"/>
              </a:cxn>
              <a:cxn ang="0">
                <a:pos x="126" y="414"/>
              </a:cxn>
              <a:cxn ang="0">
                <a:pos x="64" y="476"/>
              </a:cxn>
              <a:cxn ang="0">
                <a:pos x="22" y="538"/>
              </a:cxn>
              <a:cxn ang="0">
                <a:pos x="54" y="662"/>
              </a:cxn>
              <a:cxn ang="0">
                <a:pos x="405" y="621"/>
              </a:cxn>
              <a:cxn ang="0">
                <a:pos x="674" y="579"/>
              </a:cxn>
              <a:cxn ang="0">
                <a:pos x="757" y="559"/>
              </a:cxn>
              <a:cxn ang="0">
                <a:pos x="798" y="548"/>
              </a:cxn>
              <a:cxn ang="0">
                <a:pos x="922" y="445"/>
              </a:cxn>
              <a:cxn ang="0">
                <a:pos x="953" y="414"/>
              </a:cxn>
              <a:cxn ang="0">
                <a:pos x="922" y="217"/>
              </a:cxn>
              <a:cxn ang="0">
                <a:pos x="798" y="155"/>
              </a:cxn>
              <a:cxn ang="0">
                <a:pos x="767" y="135"/>
              </a:cxn>
              <a:cxn ang="0">
                <a:pos x="509" y="41"/>
              </a:cxn>
              <a:cxn ang="0">
                <a:pos x="385" y="21"/>
              </a:cxn>
              <a:cxn ang="0">
                <a:pos x="281" y="0"/>
              </a:cxn>
              <a:cxn ang="0">
                <a:pos x="157" y="0"/>
              </a:cxn>
            </a:cxnLst>
            <a:rect l="0" t="0" r="r" b="b"/>
            <a:pathLst>
              <a:path w="972" h="662">
                <a:moveTo>
                  <a:pt x="157" y="0"/>
                </a:moveTo>
                <a:cubicBezTo>
                  <a:pt x="136" y="3"/>
                  <a:pt x="114" y="1"/>
                  <a:pt x="95" y="10"/>
                </a:cubicBezTo>
                <a:cubicBezTo>
                  <a:pt x="84" y="16"/>
                  <a:pt x="82" y="31"/>
                  <a:pt x="74" y="41"/>
                </a:cubicBezTo>
                <a:cubicBezTo>
                  <a:pt x="49" y="71"/>
                  <a:pt x="42" y="72"/>
                  <a:pt x="12" y="93"/>
                </a:cubicBezTo>
                <a:cubicBezTo>
                  <a:pt x="15" y="121"/>
                  <a:pt x="5" y="154"/>
                  <a:pt x="22" y="176"/>
                </a:cubicBezTo>
                <a:cubicBezTo>
                  <a:pt x="22" y="176"/>
                  <a:pt x="130" y="198"/>
                  <a:pt x="157" y="207"/>
                </a:cubicBezTo>
                <a:cubicBezTo>
                  <a:pt x="204" y="238"/>
                  <a:pt x="242" y="261"/>
                  <a:pt x="281" y="300"/>
                </a:cubicBezTo>
                <a:cubicBezTo>
                  <a:pt x="278" y="317"/>
                  <a:pt x="277" y="335"/>
                  <a:pt x="271" y="352"/>
                </a:cubicBezTo>
                <a:cubicBezTo>
                  <a:pt x="251" y="406"/>
                  <a:pt x="172" y="398"/>
                  <a:pt x="126" y="414"/>
                </a:cubicBezTo>
                <a:cubicBezTo>
                  <a:pt x="105" y="435"/>
                  <a:pt x="85" y="455"/>
                  <a:pt x="64" y="476"/>
                </a:cubicBezTo>
                <a:cubicBezTo>
                  <a:pt x="46" y="494"/>
                  <a:pt x="22" y="538"/>
                  <a:pt x="22" y="538"/>
                </a:cubicBezTo>
                <a:cubicBezTo>
                  <a:pt x="3" y="596"/>
                  <a:pt x="0" y="627"/>
                  <a:pt x="54" y="662"/>
                </a:cubicBezTo>
                <a:cubicBezTo>
                  <a:pt x="172" y="651"/>
                  <a:pt x="286" y="630"/>
                  <a:pt x="405" y="621"/>
                </a:cubicBezTo>
                <a:cubicBezTo>
                  <a:pt x="494" y="598"/>
                  <a:pt x="583" y="589"/>
                  <a:pt x="674" y="579"/>
                </a:cubicBezTo>
                <a:cubicBezTo>
                  <a:pt x="702" y="572"/>
                  <a:pt x="729" y="566"/>
                  <a:pt x="757" y="559"/>
                </a:cubicBezTo>
                <a:cubicBezTo>
                  <a:pt x="771" y="556"/>
                  <a:pt x="798" y="548"/>
                  <a:pt x="798" y="548"/>
                </a:cubicBezTo>
                <a:cubicBezTo>
                  <a:pt x="884" y="491"/>
                  <a:pt x="842" y="525"/>
                  <a:pt x="922" y="445"/>
                </a:cubicBezTo>
                <a:cubicBezTo>
                  <a:pt x="932" y="435"/>
                  <a:pt x="953" y="414"/>
                  <a:pt x="953" y="414"/>
                </a:cubicBezTo>
                <a:cubicBezTo>
                  <a:pt x="972" y="360"/>
                  <a:pt x="972" y="260"/>
                  <a:pt x="922" y="217"/>
                </a:cubicBezTo>
                <a:cubicBezTo>
                  <a:pt x="873" y="175"/>
                  <a:pt x="856" y="175"/>
                  <a:pt x="798" y="155"/>
                </a:cubicBezTo>
                <a:cubicBezTo>
                  <a:pt x="786" y="151"/>
                  <a:pt x="778" y="140"/>
                  <a:pt x="767" y="135"/>
                </a:cubicBezTo>
                <a:cubicBezTo>
                  <a:pt x="692" y="98"/>
                  <a:pt x="592" y="56"/>
                  <a:pt x="509" y="41"/>
                </a:cubicBezTo>
                <a:cubicBezTo>
                  <a:pt x="468" y="34"/>
                  <a:pt x="426" y="28"/>
                  <a:pt x="385" y="21"/>
                </a:cubicBezTo>
                <a:cubicBezTo>
                  <a:pt x="317" y="10"/>
                  <a:pt x="337" y="14"/>
                  <a:pt x="281" y="0"/>
                </a:cubicBezTo>
                <a:cubicBezTo>
                  <a:pt x="184" y="12"/>
                  <a:pt x="225" y="17"/>
                  <a:pt x="157" y="0"/>
                </a:cubicBezTo>
                <a:close/>
              </a:path>
            </a:pathLst>
          </a:custGeom>
          <a:noFill/>
          <a:ln w="57150" cap="rnd" cmpd="sng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8"/>
          <p:cNvSpPr>
            <a:spLocks/>
          </p:cNvSpPr>
          <p:nvPr/>
        </p:nvSpPr>
        <p:spPr bwMode="auto">
          <a:xfrm>
            <a:off x="6931025" y="3525838"/>
            <a:ext cx="628650" cy="644525"/>
          </a:xfrm>
          <a:custGeom>
            <a:avLst/>
            <a:gdLst/>
            <a:ahLst/>
            <a:cxnLst>
              <a:cxn ang="0">
                <a:pos x="104" y="0"/>
              </a:cxn>
              <a:cxn ang="0">
                <a:pos x="83" y="31"/>
              </a:cxn>
              <a:cxn ang="0">
                <a:pos x="21" y="93"/>
              </a:cxn>
              <a:cxn ang="0">
                <a:pos x="73" y="238"/>
              </a:cxn>
              <a:cxn ang="0">
                <a:pos x="94" y="373"/>
              </a:cxn>
              <a:cxn ang="0">
                <a:pos x="156" y="404"/>
              </a:cxn>
              <a:cxn ang="0">
                <a:pos x="228" y="393"/>
              </a:cxn>
              <a:cxn ang="0">
                <a:pos x="280" y="300"/>
              </a:cxn>
              <a:cxn ang="0">
                <a:pos x="290" y="259"/>
              </a:cxn>
              <a:cxn ang="0">
                <a:pos x="352" y="217"/>
              </a:cxn>
              <a:cxn ang="0">
                <a:pos x="301" y="42"/>
              </a:cxn>
              <a:cxn ang="0">
                <a:pos x="259" y="52"/>
              </a:cxn>
              <a:cxn ang="0">
                <a:pos x="218" y="114"/>
              </a:cxn>
              <a:cxn ang="0">
                <a:pos x="176" y="104"/>
              </a:cxn>
              <a:cxn ang="0">
                <a:pos x="145" y="31"/>
              </a:cxn>
              <a:cxn ang="0">
                <a:pos x="114" y="21"/>
              </a:cxn>
              <a:cxn ang="0">
                <a:pos x="104" y="0"/>
              </a:cxn>
            </a:cxnLst>
            <a:rect l="0" t="0" r="r" b="b"/>
            <a:pathLst>
              <a:path w="396" h="406">
                <a:moveTo>
                  <a:pt x="104" y="0"/>
                </a:moveTo>
                <a:cubicBezTo>
                  <a:pt x="97" y="10"/>
                  <a:pt x="91" y="22"/>
                  <a:pt x="83" y="31"/>
                </a:cubicBezTo>
                <a:cubicBezTo>
                  <a:pt x="64" y="53"/>
                  <a:pt x="21" y="93"/>
                  <a:pt x="21" y="93"/>
                </a:cubicBezTo>
                <a:cubicBezTo>
                  <a:pt x="0" y="157"/>
                  <a:pt x="20" y="202"/>
                  <a:pt x="73" y="238"/>
                </a:cubicBezTo>
                <a:cubicBezTo>
                  <a:pt x="87" y="281"/>
                  <a:pt x="79" y="330"/>
                  <a:pt x="94" y="373"/>
                </a:cubicBezTo>
                <a:cubicBezTo>
                  <a:pt x="98" y="386"/>
                  <a:pt x="145" y="400"/>
                  <a:pt x="156" y="404"/>
                </a:cubicBezTo>
                <a:cubicBezTo>
                  <a:pt x="180" y="400"/>
                  <a:pt x="208" y="406"/>
                  <a:pt x="228" y="393"/>
                </a:cubicBezTo>
                <a:cubicBezTo>
                  <a:pt x="251" y="378"/>
                  <a:pt x="271" y="329"/>
                  <a:pt x="280" y="300"/>
                </a:cubicBezTo>
                <a:cubicBezTo>
                  <a:pt x="284" y="286"/>
                  <a:pt x="281" y="270"/>
                  <a:pt x="290" y="259"/>
                </a:cubicBezTo>
                <a:cubicBezTo>
                  <a:pt x="306" y="240"/>
                  <a:pt x="352" y="217"/>
                  <a:pt x="352" y="217"/>
                </a:cubicBezTo>
                <a:cubicBezTo>
                  <a:pt x="396" y="131"/>
                  <a:pt x="393" y="72"/>
                  <a:pt x="301" y="42"/>
                </a:cubicBezTo>
                <a:cubicBezTo>
                  <a:pt x="287" y="45"/>
                  <a:pt x="270" y="43"/>
                  <a:pt x="259" y="52"/>
                </a:cubicBezTo>
                <a:cubicBezTo>
                  <a:pt x="240" y="68"/>
                  <a:pt x="218" y="114"/>
                  <a:pt x="218" y="114"/>
                </a:cubicBezTo>
                <a:cubicBezTo>
                  <a:pt x="204" y="111"/>
                  <a:pt x="188" y="112"/>
                  <a:pt x="176" y="104"/>
                </a:cubicBezTo>
                <a:cubicBezTo>
                  <a:pt x="137" y="78"/>
                  <a:pt x="172" y="64"/>
                  <a:pt x="145" y="31"/>
                </a:cubicBezTo>
                <a:cubicBezTo>
                  <a:pt x="138" y="23"/>
                  <a:pt x="123" y="28"/>
                  <a:pt x="114" y="21"/>
                </a:cubicBezTo>
                <a:cubicBezTo>
                  <a:pt x="108" y="16"/>
                  <a:pt x="107" y="7"/>
                  <a:pt x="104" y="0"/>
                </a:cubicBezTo>
                <a:close/>
              </a:path>
            </a:pathLst>
          </a:custGeom>
          <a:noFill/>
          <a:ln w="57150" cap="rnd" cmpd="sng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9"/>
          <p:cNvSpPr>
            <a:spLocks/>
          </p:cNvSpPr>
          <p:nvPr/>
        </p:nvSpPr>
        <p:spPr bwMode="auto">
          <a:xfrm>
            <a:off x="7408863" y="3641725"/>
            <a:ext cx="1100137" cy="1311275"/>
          </a:xfrm>
          <a:custGeom>
            <a:avLst/>
            <a:gdLst/>
            <a:ahLst/>
            <a:cxnLst>
              <a:cxn ang="0">
                <a:pos x="248" y="641"/>
              </a:cxn>
              <a:cxn ang="0">
                <a:pos x="268" y="393"/>
              </a:cxn>
              <a:cxn ang="0">
                <a:pos x="237" y="196"/>
              </a:cxn>
              <a:cxn ang="0">
                <a:pos x="258" y="82"/>
              </a:cxn>
              <a:cxn ang="0">
                <a:pos x="289" y="51"/>
              </a:cxn>
              <a:cxn ang="0">
                <a:pos x="351" y="31"/>
              </a:cxn>
              <a:cxn ang="0">
                <a:pos x="382" y="41"/>
              </a:cxn>
              <a:cxn ang="0">
                <a:pos x="424" y="165"/>
              </a:cxn>
              <a:cxn ang="0">
                <a:pos x="455" y="186"/>
              </a:cxn>
              <a:cxn ang="0">
                <a:pos x="537" y="103"/>
              </a:cxn>
              <a:cxn ang="0">
                <a:pos x="579" y="41"/>
              </a:cxn>
              <a:cxn ang="0">
                <a:pos x="589" y="10"/>
              </a:cxn>
              <a:cxn ang="0">
                <a:pos x="651" y="51"/>
              </a:cxn>
              <a:cxn ang="0">
                <a:pos x="693" y="144"/>
              </a:cxn>
              <a:cxn ang="0">
                <a:pos x="662" y="217"/>
              </a:cxn>
              <a:cxn ang="0">
                <a:pos x="599" y="279"/>
              </a:cxn>
              <a:cxn ang="0">
                <a:pos x="630" y="403"/>
              </a:cxn>
              <a:cxn ang="0">
                <a:pos x="662" y="475"/>
              </a:cxn>
              <a:cxn ang="0">
                <a:pos x="682" y="538"/>
              </a:cxn>
              <a:cxn ang="0">
                <a:pos x="620" y="672"/>
              </a:cxn>
              <a:cxn ang="0">
                <a:pos x="320" y="806"/>
              </a:cxn>
              <a:cxn ang="0">
                <a:pos x="186" y="806"/>
              </a:cxn>
              <a:cxn ang="0">
                <a:pos x="20" y="703"/>
              </a:cxn>
              <a:cxn ang="0">
                <a:pos x="51" y="548"/>
              </a:cxn>
              <a:cxn ang="0">
                <a:pos x="155" y="631"/>
              </a:cxn>
              <a:cxn ang="0">
                <a:pos x="248" y="641"/>
              </a:cxn>
            </a:cxnLst>
            <a:rect l="0" t="0" r="r" b="b"/>
            <a:pathLst>
              <a:path w="693" h="826">
                <a:moveTo>
                  <a:pt x="248" y="641"/>
                </a:moveTo>
                <a:cubicBezTo>
                  <a:pt x="297" y="558"/>
                  <a:pt x="303" y="492"/>
                  <a:pt x="268" y="393"/>
                </a:cubicBezTo>
                <a:cubicBezTo>
                  <a:pt x="261" y="323"/>
                  <a:pt x="255" y="263"/>
                  <a:pt x="237" y="196"/>
                </a:cubicBezTo>
                <a:cubicBezTo>
                  <a:pt x="242" y="158"/>
                  <a:pt x="237" y="114"/>
                  <a:pt x="258" y="82"/>
                </a:cubicBezTo>
                <a:cubicBezTo>
                  <a:pt x="266" y="70"/>
                  <a:pt x="276" y="58"/>
                  <a:pt x="289" y="51"/>
                </a:cubicBezTo>
                <a:cubicBezTo>
                  <a:pt x="308" y="41"/>
                  <a:pt x="351" y="31"/>
                  <a:pt x="351" y="31"/>
                </a:cubicBezTo>
                <a:cubicBezTo>
                  <a:pt x="361" y="34"/>
                  <a:pt x="376" y="32"/>
                  <a:pt x="382" y="41"/>
                </a:cubicBezTo>
                <a:cubicBezTo>
                  <a:pt x="401" y="67"/>
                  <a:pt x="412" y="131"/>
                  <a:pt x="424" y="165"/>
                </a:cubicBezTo>
                <a:cubicBezTo>
                  <a:pt x="428" y="177"/>
                  <a:pt x="445" y="179"/>
                  <a:pt x="455" y="186"/>
                </a:cubicBezTo>
                <a:cubicBezTo>
                  <a:pt x="505" y="170"/>
                  <a:pt x="511" y="146"/>
                  <a:pt x="537" y="103"/>
                </a:cubicBezTo>
                <a:cubicBezTo>
                  <a:pt x="550" y="82"/>
                  <a:pt x="579" y="41"/>
                  <a:pt x="579" y="41"/>
                </a:cubicBezTo>
                <a:cubicBezTo>
                  <a:pt x="582" y="31"/>
                  <a:pt x="579" y="15"/>
                  <a:pt x="589" y="10"/>
                </a:cubicBezTo>
                <a:cubicBezTo>
                  <a:pt x="609" y="0"/>
                  <a:pt x="646" y="46"/>
                  <a:pt x="651" y="51"/>
                </a:cubicBezTo>
                <a:cubicBezTo>
                  <a:pt x="663" y="84"/>
                  <a:pt x="681" y="111"/>
                  <a:pt x="693" y="144"/>
                </a:cubicBezTo>
                <a:cubicBezTo>
                  <a:pt x="684" y="178"/>
                  <a:pt x="685" y="191"/>
                  <a:pt x="662" y="217"/>
                </a:cubicBezTo>
                <a:cubicBezTo>
                  <a:pt x="642" y="239"/>
                  <a:pt x="599" y="279"/>
                  <a:pt x="599" y="279"/>
                </a:cubicBezTo>
                <a:cubicBezTo>
                  <a:pt x="577" y="348"/>
                  <a:pt x="565" y="359"/>
                  <a:pt x="630" y="403"/>
                </a:cubicBezTo>
                <a:cubicBezTo>
                  <a:pt x="661" y="449"/>
                  <a:pt x="645" y="418"/>
                  <a:pt x="662" y="475"/>
                </a:cubicBezTo>
                <a:cubicBezTo>
                  <a:pt x="668" y="496"/>
                  <a:pt x="682" y="538"/>
                  <a:pt x="682" y="538"/>
                </a:cubicBezTo>
                <a:cubicBezTo>
                  <a:pt x="670" y="585"/>
                  <a:pt x="647" y="632"/>
                  <a:pt x="620" y="672"/>
                </a:cubicBezTo>
                <a:cubicBezTo>
                  <a:pt x="584" y="821"/>
                  <a:pt x="454" y="799"/>
                  <a:pt x="320" y="806"/>
                </a:cubicBezTo>
                <a:cubicBezTo>
                  <a:pt x="263" y="816"/>
                  <a:pt x="245" y="826"/>
                  <a:pt x="186" y="806"/>
                </a:cubicBezTo>
                <a:cubicBezTo>
                  <a:pt x="128" y="786"/>
                  <a:pt x="76" y="731"/>
                  <a:pt x="20" y="703"/>
                </a:cubicBezTo>
                <a:cubicBezTo>
                  <a:pt x="0" y="642"/>
                  <a:pt x="6" y="593"/>
                  <a:pt x="51" y="548"/>
                </a:cubicBezTo>
                <a:cubicBezTo>
                  <a:pt x="132" y="564"/>
                  <a:pt x="93" y="544"/>
                  <a:pt x="155" y="631"/>
                </a:cubicBezTo>
                <a:cubicBezTo>
                  <a:pt x="173" y="656"/>
                  <a:pt x="217" y="641"/>
                  <a:pt x="248" y="641"/>
                </a:cubicBezTo>
                <a:close/>
              </a:path>
            </a:pathLst>
          </a:custGeom>
          <a:noFill/>
          <a:ln w="57150" cap="rnd" cmpd="sng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0"/>
          <p:cNvSpPr>
            <a:spLocks/>
          </p:cNvSpPr>
          <p:nvPr/>
        </p:nvSpPr>
        <p:spPr bwMode="auto">
          <a:xfrm>
            <a:off x="8001000" y="4187825"/>
            <a:ext cx="279400" cy="446088"/>
          </a:xfrm>
          <a:custGeom>
            <a:avLst/>
            <a:gdLst/>
            <a:ahLst/>
            <a:cxnLst>
              <a:cxn ang="0">
                <a:pos x="31" y="51"/>
              </a:cxn>
              <a:cxn ang="0">
                <a:pos x="0" y="124"/>
              </a:cxn>
              <a:cxn ang="0">
                <a:pos x="114" y="258"/>
              </a:cxn>
              <a:cxn ang="0">
                <a:pos x="145" y="279"/>
              </a:cxn>
              <a:cxn ang="0">
                <a:pos x="176" y="217"/>
              </a:cxn>
              <a:cxn ang="0">
                <a:pos x="73" y="0"/>
              </a:cxn>
              <a:cxn ang="0">
                <a:pos x="42" y="20"/>
              </a:cxn>
              <a:cxn ang="0">
                <a:pos x="31" y="51"/>
              </a:cxn>
            </a:cxnLst>
            <a:rect l="0" t="0" r="r" b="b"/>
            <a:pathLst>
              <a:path w="176" h="281">
                <a:moveTo>
                  <a:pt x="31" y="51"/>
                </a:moveTo>
                <a:cubicBezTo>
                  <a:pt x="29" y="55"/>
                  <a:pt x="0" y="112"/>
                  <a:pt x="0" y="124"/>
                </a:cubicBezTo>
                <a:cubicBezTo>
                  <a:pt x="0" y="193"/>
                  <a:pt x="54" y="239"/>
                  <a:pt x="114" y="258"/>
                </a:cubicBezTo>
                <a:cubicBezTo>
                  <a:pt x="124" y="265"/>
                  <a:pt x="133" y="281"/>
                  <a:pt x="145" y="279"/>
                </a:cubicBezTo>
                <a:cubicBezTo>
                  <a:pt x="160" y="276"/>
                  <a:pt x="173" y="228"/>
                  <a:pt x="176" y="217"/>
                </a:cubicBezTo>
                <a:cubicBezTo>
                  <a:pt x="166" y="134"/>
                  <a:pt x="147" y="48"/>
                  <a:pt x="73" y="0"/>
                </a:cubicBezTo>
                <a:cubicBezTo>
                  <a:pt x="63" y="7"/>
                  <a:pt x="50" y="11"/>
                  <a:pt x="42" y="20"/>
                </a:cubicBezTo>
                <a:cubicBezTo>
                  <a:pt x="35" y="28"/>
                  <a:pt x="31" y="51"/>
                  <a:pt x="31" y="51"/>
                </a:cubicBezTo>
                <a:close/>
              </a:path>
            </a:pathLst>
          </a:custGeom>
          <a:noFill/>
          <a:ln w="57150" cap="rnd" cmpd="sng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" name="Group 23"/>
          <p:cNvGrpSpPr>
            <a:grpSpLocks/>
          </p:cNvGrpSpPr>
          <p:nvPr/>
        </p:nvGrpSpPr>
        <p:grpSpPr bwMode="auto">
          <a:xfrm rot="-5400000">
            <a:off x="-902670" y="3117850"/>
            <a:ext cx="3619500" cy="1295400"/>
            <a:chOff x="1200" y="1200"/>
            <a:chExt cx="3072" cy="816"/>
          </a:xfrm>
        </p:grpSpPr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3936" y="1440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3360" y="1392"/>
              <a:ext cx="57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V="1">
              <a:off x="3360" y="1632"/>
              <a:ext cx="57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3024" y="1200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3024" y="1680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>
              <a:off x="2448" y="134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 flipV="1">
              <a:off x="2448" y="1392"/>
              <a:ext cx="57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2448" y="1344"/>
              <a:ext cx="57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 flipV="1">
              <a:off x="2448" y="1872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2112" y="1200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34"/>
            <p:cNvSpPr>
              <a:spLocks noChangeArrowheads="1"/>
            </p:cNvSpPr>
            <p:nvPr/>
          </p:nvSpPr>
          <p:spPr bwMode="auto">
            <a:xfrm>
              <a:off x="2112" y="1680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1536" y="134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 flipV="1">
              <a:off x="1536" y="1392"/>
              <a:ext cx="57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>
              <a:off x="1536" y="1344"/>
              <a:ext cx="57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 flipV="1">
              <a:off x="1536" y="1872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auto">
            <a:xfrm>
              <a:off x="1200" y="1200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auto">
            <a:xfrm>
              <a:off x="1200" y="1680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43" name="Object 41"/>
          <p:cNvGraphicFramePr>
            <a:graphicFrameLocks noChangeAspect="1"/>
          </p:cNvGraphicFramePr>
          <p:nvPr/>
        </p:nvGraphicFramePr>
        <p:xfrm>
          <a:off x="718168" y="1957388"/>
          <a:ext cx="388937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8" name="Equation" r:id="rId3" imgW="139680" imgH="164880" progId="Equation.3">
                  <p:embed/>
                </p:oleObj>
              </mc:Choice>
              <mc:Fallback>
                <p:oleObj name="Equation" r:id="rId3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168" y="1957388"/>
                        <a:ext cx="388937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2"/>
          <p:cNvGraphicFramePr>
            <a:graphicFrameLocks noChangeAspect="1"/>
          </p:cNvGraphicFramePr>
          <p:nvPr/>
        </p:nvGraphicFramePr>
        <p:xfrm>
          <a:off x="335580" y="5041900"/>
          <a:ext cx="4222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9" name="Equation" r:id="rId5" imgW="152280" imgH="215640" progId="Equation.3">
                  <p:embed/>
                </p:oleObj>
              </mc:Choice>
              <mc:Fallback>
                <p:oleObj name="Equation" r:id="rId5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580" y="5041900"/>
                        <a:ext cx="422275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3"/>
          <p:cNvGraphicFramePr>
            <a:graphicFrameLocks noChangeAspect="1"/>
          </p:cNvGraphicFramePr>
          <p:nvPr/>
        </p:nvGraphicFramePr>
        <p:xfrm>
          <a:off x="1072180" y="5035550"/>
          <a:ext cx="45878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0" name="Equation" r:id="rId7" imgW="164880" imgH="215640" progId="Equation.3">
                  <p:embed/>
                </p:oleObj>
              </mc:Choice>
              <mc:Fallback>
                <p:oleObj name="Equation" r:id="rId7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2180" y="5035550"/>
                        <a:ext cx="458788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30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Logistic Regression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43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Multi-Class Output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Decision Functions</a:t>
            </a:r>
          </a:p>
        </p:txBody>
      </p:sp>
      <p:sp>
        <p:nvSpPr>
          <p:cNvPr id="4" name="Connector 3"/>
          <p:cNvSpPr/>
          <p:nvPr/>
        </p:nvSpPr>
        <p:spPr>
          <a:xfrm>
            <a:off x="13716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Connector 5"/>
          <p:cNvSpPr/>
          <p:nvPr/>
        </p:nvSpPr>
        <p:spPr>
          <a:xfrm>
            <a:off x="2270760" y="3761740"/>
            <a:ext cx="822960" cy="82296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sz="26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Connector 6"/>
          <p:cNvSpPr/>
          <p:nvPr/>
        </p:nvSpPr>
        <p:spPr>
          <a:xfrm>
            <a:off x="28956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2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Connector 7"/>
          <p:cNvSpPr/>
          <p:nvPr/>
        </p:nvSpPr>
        <p:spPr>
          <a:xfrm>
            <a:off x="45720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3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Connector 8"/>
          <p:cNvSpPr/>
          <p:nvPr/>
        </p:nvSpPr>
        <p:spPr>
          <a:xfrm>
            <a:off x="70866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M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Connector 9"/>
          <p:cNvSpPr/>
          <p:nvPr/>
        </p:nvSpPr>
        <p:spPr>
          <a:xfrm>
            <a:off x="2895601" y="2174240"/>
            <a:ext cx="822960" cy="822960"/>
          </a:xfrm>
          <a:prstGeom prst="flowChartConnector">
            <a:avLst/>
          </a:prstGeom>
          <a:solidFill>
            <a:srgbClr val="E0D925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y</a:t>
            </a:r>
            <a:r>
              <a:rPr lang="en-US" sz="26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Connector 10"/>
          <p:cNvSpPr/>
          <p:nvPr/>
        </p:nvSpPr>
        <p:spPr>
          <a:xfrm>
            <a:off x="3642360" y="3761740"/>
            <a:ext cx="822960" cy="82296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sz="26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2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" name="Connector 11"/>
          <p:cNvSpPr/>
          <p:nvPr/>
        </p:nvSpPr>
        <p:spPr>
          <a:xfrm>
            <a:off x="6019800" y="3761740"/>
            <a:ext cx="822960" cy="82296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sz="2600" baseline="-25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D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13960" y="3837940"/>
            <a:ext cx="533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/>
              <a:t>…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019800" y="5791200"/>
            <a:ext cx="533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/>
              <a:t>…</a:t>
            </a:r>
          </a:p>
        </p:txBody>
      </p:sp>
      <p:cxnSp>
        <p:nvCxnSpPr>
          <p:cNvPr id="16" name="Straight Connector 15"/>
          <p:cNvCxnSpPr>
            <a:stCxn id="6" idx="4"/>
            <a:endCxn id="4" idx="0"/>
          </p:cNvCxnSpPr>
          <p:nvPr/>
        </p:nvCxnSpPr>
        <p:spPr>
          <a:xfrm rot="5400000">
            <a:off x="1667510" y="4700270"/>
            <a:ext cx="1130300" cy="89916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4"/>
            <a:endCxn id="7" idx="0"/>
          </p:cNvCxnSpPr>
          <p:nvPr/>
        </p:nvCxnSpPr>
        <p:spPr>
          <a:xfrm rot="16200000" flipH="1">
            <a:off x="2429510" y="4837430"/>
            <a:ext cx="1130300" cy="6248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4"/>
            <a:endCxn id="8" idx="0"/>
          </p:cNvCxnSpPr>
          <p:nvPr/>
        </p:nvCxnSpPr>
        <p:spPr>
          <a:xfrm rot="16200000" flipH="1">
            <a:off x="3267710" y="3999230"/>
            <a:ext cx="1130300" cy="23012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4"/>
            <a:endCxn id="9" idx="0"/>
          </p:cNvCxnSpPr>
          <p:nvPr/>
        </p:nvCxnSpPr>
        <p:spPr>
          <a:xfrm rot="16200000" flipH="1">
            <a:off x="4525010" y="2741930"/>
            <a:ext cx="1130300" cy="48158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4"/>
            <a:endCxn id="7" idx="0"/>
          </p:cNvCxnSpPr>
          <p:nvPr/>
        </p:nvCxnSpPr>
        <p:spPr>
          <a:xfrm rot="5400000">
            <a:off x="3115310" y="4776470"/>
            <a:ext cx="1130300" cy="74676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4"/>
            <a:endCxn id="8" idx="0"/>
          </p:cNvCxnSpPr>
          <p:nvPr/>
        </p:nvCxnSpPr>
        <p:spPr>
          <a:xfrm rot="16200000" flipH="1">
            <a:off x="3953510" y="4685030"/>
            <a:ext cx="1130300" cy="9296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4"/>
            <a:endCxn id="9" idx="0"/>
          </p:cNvCxnSpPr>
          <p:nvPr/>
        </p:nvCxnSpPr>
        <p:spPr>
          <a:xfrm rot="16200000" flipH="1">
            <a:off x="5210810" y="3427730"/>
            <a:ext cx="1130300" cy="34442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2" idx="4"/>
            <a:endCxn id="4" idx="0"/>
          </p:cNvCxnSpPr>
          <p:nvPr/>
        </p:nvCxnSpPr>
        <p:spPr>
          <a:xfrm rot="5400000">
            <a:off x="3542030" y="2825750"/>
            <a:ext cx="1130300" cy="46482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4"/>
            <a:endCxn id="4" idx="0"/>
          </p:cNvCxnSpPr>
          <p:nvPr/>
        </p:nvCxnSpPr>
        <p:spPr>
          <a:xfrm rot="5400000">
            <a:off x="2353310" y="4014470"/>
            <a:ext cx="1130300" cy="227076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2" idx="4"/>
            <a:endCxn id="7" idx="0"/>
          </p:cNvCxnSpPr>
          <p:nvPr/>
        </p:nvCxnSpPr>
        <p:spPr>
          <a:xfrm rot="5400000">
            <a:off x="4304030" y="3587750"/>
            <a:ext cx="1130300" cy="31242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2" idx="4"/>
            <a:endCxn id="8" idx="0"/>
          </p:cNvCxnSpPr>
          <p:nvPr/>
        </p:nvCxnSpPr>
        <p:spPr>
          <a:xfrm rot="5400000">
            <a:off x="5142230" y="4425950"/>
            <a:ext cx="1130300" cy="14478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4"/>
            <a:endCxn id="9" idx="0"/>
          </p:cNvCxnSpPr>
          <p:nvPr/>
        </p:nvCxnSpPr>
        <p:spPr>
          <a:xfrm rot="16200000" flipH="1">
            <a:off x="6399530" y="4616450"/>
            <a:ext cx="1130300" cy="10668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4"/>
            <a:endCxn id="6" idx="0"/>
          </p:cNvCxnSpPr>
          <p:nvPr/>
        </p:nvCxnSpPr>
        <p:spPr>
          <a:xfrm rot="5400000">
            <a:off x="2612391" y="3067050"/>
            <a:ext cx="764540" cy="62484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0" idx="4"/>
            <a:endCxn id="11" idx="0"/>
          </p:cNvCxnSpPr>
          <p:nvPr/>
        </p:nvCxnSpPr>
        <p:spPr>
          <a:xfrm rot="16200000" flipH="1">
            <a:off x="3298190" y="3006090"/>
            <a:ext cx="764540" cy="746759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0" idx="4"/>
            <a:endCxn id="12" idx="0"/>
          </p:cNvCxnSpPr>
          <p:nvPr/>
        </p:nvCxnSpPr>
        <p:spPr>
          <a:xfrm rot="16200000" flipH="1">
            <a:off x="4486910" y="1817370"/>
            <a:ext cx="764540" cy="3124199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74"/>
          <p:cNvSpPr txBox="1">
            <a:spLocks noChangeArrowheads="1"/>
          </p:cNvSpPr>
          <p:nvPr/>
        </p:nvSpPr>
        <p:spPr bwMode="auto">
          <a:xfrm>
            <a:off x="424180" y="23622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35" name="TextBox 75"/>
          <p:cNvSpPr txBox="1">
            <a:spLocks noChangeArrowheads="1"/>
          </p:cNvSpPr>
          <p:nvPr/>
        </p:nvSpPr>
        <p:spPr bwMode="auto">
          <a:xfrm>
            <a:off x="0" y="59436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Input</a:t>
            </a:r>
          </a:p>
        </p:txBody>
      </p:sp>
      <p:sp>
        <p:nvSpPr>
          <p:cNvPr id="36" name="TextBox 76"/>
          <p:cNvSpPr txBox="1">
            <a:spLocks noChangeArrowheads="1"/>
          </p:cNvSpPr>
          <p:nvPr/>
        </p:nvSpPr>
        <p:spPr bwMode="auto">
          <a:xfrm>
            <a:off x="-15240" y="399034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Hidden Layer</a:t>
            </a:r>
          </a:p>
        </p:txBody>
      </p:sp>
      <p:sp>
        <p:nvSpPr>
          <p:cNvPr id="40" name="Connector 39"/>
          <p:cNvSpPr/>
          <p:nvPr/>
        </p:nvSpPr>
        <p:spPr>
          <a:xfrm>
            <a:off x="5135880" y="2107565"/>
            <a:ext cx="822960" cy="822960"/>
          </a:xfrm>
          <a:prstGeom prst="flowChartConnector">
            <a:avLst/>
          </a:prstGeom>
          <a:solidFill>
            <a:srgbClr val="E0D925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y</a:t>
            </a:r>
            <a:r>
              <a:rPr lang="en-US" sz="2600" baseline="-25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K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2" name="TextBox 12"/>
          <p:cNvSpPr txBox="1">
            <a:spLocks noChangeArrowheads="1"/>
          </p:cNvSpPr>
          <p:nvPr/>
        </p:nvSpPr>
        <p:spPr bwMode="auto">
          <a:xfrm>
            <a:off x="4165600" y="2209800"/>
            <a:ext cx="533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/>
              <a:t>…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5547360" y="2930527"/>
            <a:ext cx="883920" cy="83121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 flipV="1">
            <a:off x="4053839" y="2931320"/>
            <a:ext cx="1494316" cy="830422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0800000" flipV="1">
            <a:off x="2682241" y="2931320"/>
            <a:ext cx="2865915" cy="83042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915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Deeper Networks</a:t>
            </a:r>
            <a:endParaRPr lang="en-US" dirty="0"/>
          </a:p>
        </p:txBody>
      </p:sp>
      <p:sp>
        <p:nvSpPr>
          <p:cNvPr id="45" name="Content Placeholder 4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Next lecture: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Decision Functions</a:t>
            </a:r>
          </a:p>
        </p:txBody>
      </p:sp>
      <p:sp>
        <p:nvSpPr>
          <p:cNvPr id="17" name="Connector 16"/>
          <p:cNvSpPr/>
          <p:nvPr/>
        </p:nvSpPr>
        <p:spPr>
          <a:xfrm>
            <a:off x="3033291" y="5825518"/>
            <a:ext cx="450150" cy="45015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10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" name="Connector 17"/>
          <p:cNvSpPr/>
          <p:nvPr/>
        </p:nvSpPr>
        <p:spPr>
          <a:xfrm>
            <a:off x="3525122" y="4757107"/>
            <a:ext cx="450150" cy="45015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sz="10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9" name="Connector 18"/>
          <p:cNvSpPr/>
          <p:nvPr/>
        </p:nvSpPr>
        <p:spPr>
          <a:xfrm>
            <a:off x="3866902" y="5825518"/>
            <a:ext cx="450150" cy="45015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10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2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0" name="Connector 19"/>
          <p:cNvSpPr/>
          <p:nvPr/>
        </p:nvSpPr>
        <p:spPr>
          <a:xfrm>
            <a:off x="4783875" y="5825518"/>
            <a:ext cx="450150" cy="45015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10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3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1" name="Connector 20"/>
          <p:cNvSpPr/>
          <p:nvPr/>
        </p:nvSpPr>
        <p:spPr>
          <a:xfrm>
            <a:off x="6159333" y="5825518"/>
            <a:ext cx="450150" cy="45015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1000" baseline="-25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M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2" name="Connector 21"/>
          <p:cNvSpPr/>
          <p:nvPr/>
        </p:nvSpPr>
        <p:spPr>
          <a:xfrm>
            <a:off x="4617152" y="3888762"/>
            <a:ext cx="450150" cy="450150"/>
          </a:xfrm>
          <a:prstGeom prst="flowChartConnector">
            <a:avLst/>
          </a:prstGeom>
          <a:solidFill>
            <a:srgbClr val="E0D925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y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3" name="Connector 22"/>
          <p:cNvSpPr/>
          <p:nvPr/>
        </p:nvSpPr>
        <p:spPr>
          <a:xfrm>
            <a:off x="4275372" y="4757107"/>
            <a:ext cx="450150" cy="45015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sz="10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2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4" name="Connector 23"/>
          <p:cNvSpPr/>
          <p:nvPr/>
        </p:nvSpPr>
        <p:spPr>
          <a:xfrm>
            <a:off x="5575805" y="4757107"/>
            <a:ext cx="450150" cy="45015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sz="1000" baseline="-25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D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025621" y="4810271"/>
            <a:ext cx="2917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dirty="0"/>
              <a:t>…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575805" y="5878682"/>
            <a:ext cx="2917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/>
              <a:t>…</a:t>
            </a:r>
          </a:p>
        </p:txBody>
      </p:sp>
      <p:cxnSp>
        <p:nvCxnSpPr>
          <p:cNvPr id="27" name="Straight Connector 26"/>
          <p:cNvCxnSpPr>
            <a:stCxn id="18" idx="4"/>
            <a:endCxn id="17" idx="0"/>
          </p:cNvCxnSpPr>
          <p:nvPr/>
        </p:nvCxnSpPr>
        <p:spPr>
          <a:xfrm rot="5400000">
            <a:off x="3195151" y="5270472"/>
            <a:ext cx="618261" cy="49183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8" idx="4"/>
            <a:endCxn id="19" idx="0"/>
          </p:cNvCxnSpPr>
          <p:nvPr/>
        </p:nvCxnSpPr>
        <p:spPr>
          <a:xfrm rot="16200000" flipH="1">
            <a:off x="3611956" y="5345497"/>
            <a:ext cx="618261" cy="34178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8" idx="4"/>
            <a:endCxn id="20" idx="0"/>
          </p:cNvCxnSpPr>
          <p:nvPr/>
        </p:nvCxnSpPr>
        <p:spPr>
          <a:xfrm rot="16200000" flipH="1">
            <a:off x="4070442" y="4887011"/>
            <a:ext cx="618261" cy="125875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8" idx="4"/>
            <a:endCxn id="21" idx="0"/>
          </p:cNvCxnSpPr>
          <p:nvPr/>
        </p:nvCxnSpPr>
        <p:spPr>
          <a:xfrm rot="16200000" flipH="1">
            <a:off x="4758172" y="4199282"/>
            <a:ext cx="618261" cy="263421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3" idx="4"/>
            <a:endCxn id="19" idx="0"/>
          </p:cNvCxnSpPr>
          <p:nvPr/>
        </p:nvCxnSpPr>
        <p:spPr>
          <a:xfrm rot="5400000">
            <a:off x="3987081" y="5312153"/>
            <a:ext cx="618261" cy="408469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3" idx="4"/>
            <a:endCxn id="20" idx="0"/>
          </p:cNvCxnSpPr>
          <p:nvPr/>
        </p:nvCxnSpPr>
        <p:spPr>
          <a:xfrm rot="16200000" flipH="1">
            <a:off x="4445567" y="5262136"/>
            <a:ext cx="618261" cy="50850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3" idx="4"/>
            <a:endCxn id="21" idx="0"/>
          </p:cNvCxnSpPr>
          <p:nvPr/>
        </p:nvCxnSpPr>
        <p:spPr>
          <a:xfrm rot="16200000" flipH="1">
            <a:off x="5133297" y="4574407"/>
            <a:ext cx="618261" cy="188396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4" idx="4"/>
            <a:endCxn id="17" idx="0"/>
          </p:cNvCxnSpPr>
          <p:nvPr/>
        </p:nvCxnSpPr>
        <p:spPr>
          <a:xfrm rot="5400000">
            <a:off x="4220492" y="4245130"/>
            <a:ext cx="618261" cy="2542514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3" idx="4"/>
            <a:endCxn id="17" idx="0"/>
          </p:cNvCxnSpPr>
          <p:nvPr/>
        </p:nvCxnSpPr>
        <p:spPr>
          <a:xfrm rot="5400000">
            <a:off x="3570276" y="4895347"/>
            <a:ext cx="618261" cy="124208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4" idx="4"/>
            <a:endCxn id="19" idx="0"/>
          </p:cNvCxnSpPr>
          <p:nvPr/>
        </p:nvCxnSpPr>
        <p:spPr>
          <a:xfrm rot="5400000">
            <a:off x="4637298" y="4661936"/>
            <a:ext cx="618261" cy="170890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4" idx="4"/>
            <a:endCxn id="20" idx="0"/>
          </p:cNvCxnSpPr>
          <p:nvPr/>
        </p:nvCxnSpPr>
        <p:spPr>
          <a:xfrm rot="5400000">
            <a:off x="5095784" y="5120422"/>
            <a:ext cx="618261" cy="79193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4" idx="4"/>
            <a:endCxn id="21" idx="0"/>
          </p:cNvCxnSpPr>
          <p:nvPr/>
        </p:nvCxnSpPr>
        <p:spPr>
          <a:xfrm rot="16200000" flipH="1">
            <a:off x="5783513" y="5224623"/>
            <a:ext cx="618261" cy="583528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2" idx="4"/>
            <a:endCxn id="18" idx="0"/>
          </p:cNvCxnSpPr>
          <p:nvPr/>
        </p:nvCxnSpPr>
        <p:spPr>
          <a:xfrm rot="5400000">
            <a:off x="4087115" y="4001994"/>
            <a:ext cx="418195" cy="109203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2" idx="4"/>
            <a:endCxn id="23" idx="0"/>
          </p:cNvCxnSpPr>
          <p:nvPr/>
        </p:nvCxnSpPr>
        <p:spPr>
          <a:xfrm rot="5400000">
            <a:off x="4462240" y="4377119"/>
            <a:ext cx="418195" cy="34178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2" idx="4"/>
            <a:endCxn id="24" idx="0"/>
          </p:cNvCxnSpPr>
          <p:nvPr/>
        </p:nvCxnSpPr>
        <p:spPr>
          <a:xfrm rot="16200000" flipH="1">
            <a:off x="5112456" y="4068683"/>
            <a:ext cx="418195" cy="95865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74"/>
          <p:cNvSpPr txBox="1">
            <a:spLocks noChangeArrowheads="1"/>
          </p:cNvSpPr>
          <p:nvPr/>
        </p:nvSpPr>
        <p:spPr bwMode="auto">
          <a:xfrm>
            <a:off x="2515062" y="3991573"/>
            <a:ext cx="7085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Output</a:t>
            </a:r>
          </a:p>
        </p:txBody>
      </p:sp>
      <p:sp>
        <p:nvSpPr>
          <p:cNvPr id="43" name="TextBox 75"/>
          <p:cNvSpPr txBox="1">
            <a:spLocks noChangeArrowheads="1"/>
          </p:cNvSpPr>
          <p:nvPr/>
        </p:nvSpPr>
        <p:spPr bwMode="auto">
          <a:xfrm>
            <a:off x="2283041" y="5950560"/>
            <a:ext cx="7085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/>
              <a:t>Input</a:t>
            </a:r>
          </a:p>
        </p:txBody>
      </p:sp>
      <p:sp>
        <p:nvSpPr>
          <p:cNvPr id="44" name="TextBox 76"/>
          <p:cNvSpPr txBox="1">
            <a:spLocks noChangeArrowheads="1"/>
          </p:cNvSpPr>
          <p:nvPr/>
        </p:nvSpPr>
        <p:spPr bwMode="auto">
          <a:xfrm>
            <a:off x="2274705" y="4882148"/>
            <a:ext cx="11253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dirty="0"/>
              <a:t>Hidden </a:t>
            </a:r>
            <a:r>
              <a:rPr lang="en-US" sz="1000" dirty="0" smtClean="0"/>
              <a:t>Layer 1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49875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Deeper Networks</a:t>
            </a:r>
            <a:endParaRPr lang="en-US" dirty="0"/>
          </a:p>
        </p:txBody>
      </p:sp>
      <p:sp>
        <p:nvSpPr>
          <p:cNvPr id="67" name="Content Placeholder 4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Next lecture: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Decision </a:t>
            </a:r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17" name="Connector 16"/>
          <p:cNvSpPr/>
          <p:nvPr/>
        </p:nvSpPr>
        <p:spPr>
          <a:xfrm>
            <a:off x="3033291" y="5825518"/>
            <a:ext cx="450150" cy="45015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10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" name="Connector 17"/>
          <p:cNvSpPr/>
          <p:nvPr/>
        </p:nvSpPr>
        <p:spPr>
          <a:xfrm>
            <a:off x="3525122" y="4757107"/>
            <a:ext cx="450150" cy="45015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sz="10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9" name="Connector 18"/>
          <p:cNvSpPr/>
          <p:nvPr/>
        </p:nvSpPr>
        <p:spPr>
          <a:xfrm>
            <a:off x="3866902" y="5825518"/>
            <a:ext cx="450150" cy="45015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10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2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0" name="Connector 19"/>
          <p:cNvSpPr/>
          <p:nvPr/>
        </p:nvSpPr>
        <p:spPr>
          <a:xfrm>
            <a:off x="4783875" y="5825518"/>
            <a:ext cx="450150" cy="45015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10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3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1" name="Connector 20"/>
          <p:cNvSpPr/>
          <p:nvPr/>
        </p:nvSpPr>
        <p:spPr>
          <a:xfrm>
            <a:off x="6159333" y="5825518"/>
            <a:ext cx="450150" cy="45015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1000" baseline="-25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M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3" name="Connector 22"/>
          <p:cNvSpPr/>
          <p:nvPr/>
        </p:nvSpPr>
        <p:spPr>
          <a:xfrm>
            <a:off x="4275372" y="4757107"/>
            <a:ext cx="450150" cy="45015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sz="10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2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4" name="Connector 23"/>
          <p:cNvSpPr/>
          <p:nvPr/>
        </p:nvSpPr>
        <p:spPr>
          <a:xfrm>
            <a:off x="5575805" y="4757107"/>
            <a:ext cx="450150" cy="45015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sz="1000" baseline="-25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D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025621" y="4810270"/>
            <a:ext cx="2917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dirty="0"/>
              <a:t>…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575805" y="5878681"/>
            <a:ext cx="2917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/>
              <a:t>…</a:t>
            </a:r>
          </a:p>
        </p:txBody>
      </p:sp>
      <p:cxnSp>
        <p:nvCxnSpPr>
          <p:cNvPr id="27" name="Straight Connector 26"/>
          <p:cNvCxnSpPr>
            <a:stCxn id="18" idx="4"/>
            <a:endCxn id="17" idx="0"/>
          </p:cNvCxnSpPr>
          <p:nvPr/>
        </p:nvCxnSpPr>
        <p:spPr>
          <a:xfrm rot="5400000">
            <a:off x="3195151" y="5270472"/>
            <a:ext cx="618261" cy="49183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8" idx="4"/>
            <a:endCxn id="19" idx="0"/>
          </p:cNvCxnSpPr>
          <p:nvPr/>
        </p:nvCxnSpPr>
        <p:spPr>
          <a:xfrm rot="16200000" flipH="1">
            <a:off x="3611956" y="5345497"/>
            <a:ext cx="618261" cy="34178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8" idx="4"/>
            <a:endCxn id="20" idx="0"/>
          </p:cNvCxnSpPr>
          <p:nvPr/>
        </p:nvCxnSpPr>
        <p:spPr>
          <a:xfrm rot="16200000" flipH="1">
            <a:off x="4070442" y="4887011"/>
            <a:ext cx="618261" cy="125875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8" idx="4"/>
            <a:endCxn id="21" idx="0"/>
          </p:cNvCxnSpPr>
          <p:nvPr/>
        </p:nvCxnSpPr>
        <p:spPr>
          <a:xfrm rot="16200000" flipH="1">
            <a:off x="4758172" y="4199282"/>
            <a:ext cx="618261" cy="263421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3" idx="4"/>
            <a:endCxn id="19" idx="0"/>
          </p:cNvCxnSpPr>
          <p:nvPr/>
        </p:nvCxnSpPr>
        <p:spPr>
          <a:xfrm rot="5400000">
            <a:off x="3987081" y="5312153"/>
            <a:ext cx="618261" cy="408469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3" idx="4"/>
            <a:endCxn id="20" idx="0"/>
          </p:cNvCxnSpPr>
          <p:nvPr/>
        </p:nvCxnSpPr>
        <p:spPr>
          <a:xfrm rot="16200000" flipH="1">
            <a:off x="4445567" y="5262136"/>
            <a:ext cx="618261" cy="50850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3" idx="4"/>
            <a:endCxn id="21" idx="0"/>
          </p:cNvCxnSpPr>
          <p:nvPr/>
        </p:nvCxnSpPr>
        <p:spPr>
          <a:xfrm rot="16200000" flipH="1">
            <a:off x="5133297" y="4574407"/>
            <a:ext cx="618261" cy="188396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4" idx="4"/>
            <a:endCxn id="17" idx="0"/>
          </p:cNvCxnSpPr>
          <p:nvPr/>
        </p:nvCxnSpPr>
        <p:spPr>
          <a:xfrm rot="5400000">
            <a:off x="4220492" y="4245130"/>
            <a:ext cx="618261" cy="2542514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3" idx="4"/>
            <a:endCxn id="17" idx="0"/>
          </p:cNvCxnSpPr>
          <p:nvPr/>
        </p:nvCxnSpPr>
        <p:spPr>
          <a:xfrm rot="5400000">
            <a:off x="3570276" y="4895347"/>
            <a:ext cx="618261" cy="124208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4" idx="4"/>
            <a:endCxn id="19" idx="0"/>
          </p:cNvCxnSpPr>
          <p:nvPr/>
        </p:nvCxnSpPr>
        <p:spPr>
          <a:xfrm rot="5400000">
            <a:off x="4637298" y="4661936"/>
            <a:ext cx="618261" cy="170890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4" idx="4"/>
            <a:endCxn id="20" idx="0"/>
          </p:cNvCxnSpPr>
          <p:nvPr/>
        </p:nvCxnSpPr>
        <p:spPr>
          <a:xfrm rot="5400000">
            <a:off x="5095784" y="5120422"/>
            <a:ext cx="618261" cy="79193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4" idx="4"/>
            <a:endCxn id="21" idx="0"/>
          </p:cNvCxnSpPr>
          <p:nvPr/>
        </p:nvCxnSpPr>
        <p:spPr>
          <a:xfrm rot="16200000" flipH="1">
            <a:off x="5783513" y="5224623"/>
            <a:ext cx="618261" cy="583528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75"/>
          <p:cNvSpPr txBox="1">
            <a:spLocks noChangeArrowheads="1"/>
          </p:cNvSpPr>
          <p:nvPr/>
        </p:nvSpPr>
        <p:spPr bwMode="auto">
          <a:xfrm>
            <a:off x="2283041" y="5950560"/>
            <a:ext cx="7085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/>
              <a:t>Input</a:t>
            </a:r>
          </a:p>
        </p:txBody>
      </p:sp>
      <p:sp>
        <p:nvSpPr>
          <p:cNvPr id="44" name="TextBox 76"/>
          <p:cNvSpPr txBox="1">
            <a:spLocks noChangeArrowheads="1"/>
          </p:cNvSpPr>
          <p:nvPr/>
        </p:nvSpPr>
        <p:spPr bwMode="auto">
          <a:xfrm>
            <a:off x="2274705" y="4882148"/>
            <a:ext cx="11253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dirty="0"/>
              <a:t>Hidden </a:t>
            </a:r>
            <a:r>
              <a:rPr lang="en-US" sz="1000" dirty="0" smtClean="0"/>
              <a:t>Layer 1</a:t>
            </a:r>
            <a:endParaRPr lang="en-US" sz="1000" dirty="0"/>
          </a:p>
        </p:txBody>
      </p:sp>
      <p:sp>
        <p:nvSpPr>
          <p:cNvPr id="45" name="Connector 44"/>
          <p:cNvSpPr/>
          <p:nvPr/>
        </p:nvSpPr>
        <p:spPr>
          <a:xfrm>
            <a:off x="3533458" y="3700384"/>
            <a:ext cx="450150" cy="45015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b</a:t>
            </a:r>
            <a:r>
              <a:rPr lang="en-US" sz="10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6" name="Connector 45"/>
          <p:cNvSpPr/>
          <p:nvPr/>
        </p:nvSpPr>
        <p:spPr>
          <a:xfrm>
            <a:off x="4625488" y="2832039"/>
            <a:ext cx="450150" cy="450150"/>
          </a:xfrm>
          <a:prstGeom prst="flowChartConnector">
            <a:avLst/>
          </a:prstGeom>
          <a:solidFill>
            <a:srgbClr val="E0D925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y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7" name="Connector 46"/>
          <p:cNvSpPr/>
          <p:nvPr/>
        </p:nvSpPr>
        <p:spPr>
          <a:xfrm>
            <a:off x="4283708" y="3700384"/>
            <a:ext cx="450150" cy="45015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b</a:t>
            </a:r>
            <a:r>
              <a:rPr lang="en-US" sz="10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2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8" name="Connector 47"/>
          <p:cNvSpPr/>
          <p:nvPr/>
        </p:nvSpPr>
        <p:spPr>
          <a:xfrm>
            <a:off x="5565185" y="3700384"/>
            <a:ext cx="450150" cy="45015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b</a:t>
            </a:r>
            <a:r>
              <a:rPr lang="en-US" sz="1000" baseline="-25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E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033957" y="3753547"/>
            <a:ext cx="2917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dirty="0"/>
              <a:t>…</a:t>
            </a:r>
          </a:p>
        </p:txBody>
      </p:sp>
      <p:cxnSp>
        <p:nvCxnSpPr>
          <p:cNvPr id="50" name="Straight Connector 49"/>
          <p:cNvCxnSpPr>
            <a:stCxn id="45" idx="4"/>
            <a:endCxn id="18" idx="0"/>
          </p:cNvCxnSpPr>
          <p:nvPr/>
        </p:nvCxnSpPr>
        <p:spPr>
          <a:xfrm flipH="1">
            <a:off x="3750197" y="4150534"/>
            <a:ext cx="8336" cy="60657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5" idx="4"/>
            <a:endCxn id="23" idx="0"/>
          </p:cNvCxnSpPr>
          <p:nvPr/>
        </p:nvCxnSpPr>
        <p:spPr>
          <a:xfrm>
            <a:off x="3758533" y="4150534"/>
            <a:ext cx="741914" cy="60657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5" idx="4"/>
            <a:endCxn id="24" idx="0"/>
          </p:cNvCxnSpPr>
          <p:nvPr/>
        </p:nvCxnSpPr>
        <p:spPr>
          <a:xfrm>
            <a:off x="3758533" y="4150534"/>
            <a:ext cx="2042347" cy="60657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7" idx="4"/>
            <a:endCxn id="23" idx="0"/>
          </p:cNvCxnSpPr>
          <p:nvPr/>
        </p:nvCxnSpPr>
        <p:spPr>
          <a:xfrm flipH="1">
            <a:off x="4500447" y="4150534"/>
            <a:ext cx="8336" cy="60657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7" idx="4"/>
            <a:endCxn id="24" idx="0"/>
          </p:cNvCxnSpPr>
          <p:nvPr/>
        </p:nvCxnSpPr>
        <p:spPr>
          <a:xfrm>
            <a:off x="4508783" y="4150534"/>
            <a:ext cx="1292097" cy="60657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8" idx="4"/>
            <a:endCxn id="18" idx="0"/>
          </p:cNvCxnSpPr>
          <p:nvPr/>
        </p:nvCxnSpPr>
        <p:spPr>
          <a:xfrm flipH="1">
            <a:off x="3750197" y="4150534"/>
            <a:ext cx="2040063" cy="60657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7" idx="4"/>
            <a:endCxn id="18" idx="0"/>
          </p:cNvCxnSpPr>
          <p:nvPr/>
        </p:nvCxnSpPr>
        <p:spPr>
          <a:xfrm flipH="1">
            <a:off x="3750197" y="4150534"/>
            <a:ext cx="758586" cy="60657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8" idx="4"/>
            <a:endCxn id="23" idx="0"/>
          </p:cNvCxnSpPr>
          <p:nvPr/>
        </p:nvCxnSpPr>
        <p:spPr>
          <a:xfrm flipH="1">
            <a:off x="4500447" y="4150534"/>
            <a:ext cx="1289813" cy="60657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48" idx="4"/>
            <a:endCxn id="24" idx="0"/>
          </p:cNvCxnSpPr>
          <p:nvPr/>
        </p:nvCxnSpPr>
        <p:spPr>
          <a:xfrm>
            <a:off x="5790260" y="4150534"/>
            <a:ext cx="10620" cy="60657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46" idx="4"/>
          </p:cNvCxnSpPr>
          <p:nvPr/>
        </p:nvCxnSpPr>
        <p:spPr>
          <a:xfrm rot="5400000">
            <a:off x="4095451" y="2945271"/>
            <a:ext cx="418195" cy="109203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46" idx="4"/>
          </p:cNvCxnSpPr>
          <p:nvPr/>
        </p:nvCxnSpPr>
        <p:spPr>
          <a:xfrm rot="5400000">
            <a:off x="4470576" y="3320396"/>
            <a:ext cx="418195" cy="34178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6" idx="4"/>
          </p:cNvCxnSpPr>
          <p:nvPr/>
        </p:nvCxnSpPr>
        <p:spPr>
          <a:xfrm rot="16200000" flipH="1">
            <a:off x="5120792" y="3011960"/>
            <a:ext cx="418195" cy="95865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74"/>
          <p:cNvSpPr txBox="1">
            <a:spLocks noChangeArrowheads="1"/>
          </p:cNvSpPr>
          <p:nvPr/>
        </p:nvSpPr>
        <p:spPr bwMode="auto">
          <a:xfrm>
            <a:off x="2523398" y="2934850"/>
            <a:ext cx="7085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Output</a:t>
            </a:r>
          </a:p>
        </p:txBody>
      </p:sp>
      <p:sp>
        <p:nvSpPr>
          <p:cNvPr id="66" name="TextBox 76"/>
          <p:cNvSpPr txBox="1">
            <a:spLocks noChangeArrowheads="1"/>
          </p:cNvSpPr>
          <p:nvPr/>
        </p:nvSpPr>
        <p:spPr bwMode="auto">
          <a:xfrm>
            <a:off x="2283041" y="3825425"/>
            <a:ext cx="11253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dirty="0"/>
              <a:t>Hidden </a:t>
            </a:r>
            <a:r>
              <a:rPr lang="en-US" sz="1000" dirty="0" smtClean="0"/>
              <a:t>Layer 2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18276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Deeper Networks</a:t>
            </a:r>
            <a:endParaRPr lang="en-US" dirty="0"/>
          </a:p>
        </p:txBody>
      </p:sp>
      <p:sp>
        <p:nvSpPr>
          <p:cNvPr id="83" name="Content Placeholder 44"/>
          <p:cNvSpPr>
            <a:spLocks noGrp="1"/>
          </p:cNvSpPr>
          <p:nvPr>
            <p:ph idx="1"/>
          </p:nvPr>
        </p:nvSpPr>
        <p:spPr>
          <a:xfrm>
            <a:off x="457199" y="1600200"/>
            <a:ext cx="2576092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Next lecture: Making the neural </a:t>
            </a:r>
            <a:r>
              <a:rPr lang="en-US" dirty="0"/>
              <a:t>n</a:t>
            </a:r>
            <a:r>
              <a:rPr lang="en-US" dirty="0" smtClean="0"/>
              <a:t>etworks </a:t>
            </a:r>
            <a:r>
              <a:rPr lang="en-US" dirty="0"/>
              <a:t>d</a:t>
            </a:r>
            <a:r>
              <a:rPr lang="en-US" dirty="0" smtClean="0"/>
              <a:t>eeper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Decision </a:t>
            </a:r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17" name="Connector 16"/>
          <p:cNvSpPr/>
          <p:nvPr/>
        </p:nvSpPr>
        <p:spPr>
          <a:xfrm>
            <a:off x="3033291" y="5825518"/>
            <a:ext cx="450150" cy="45015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10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" name="Connector 17"/>
          <p:cNvSpPr/>
          <p:nvPr/>
        </p:nvSpPr>
        <p:spPr>
          <a:xfrm>
            <a:off x="3525122" y="4757107"/>
            <a:ext cx="450150" cy="45015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sz="10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9" name="Connector 18"/>
          <p:cNvSpPr/>
          <p:nvPr/>
        </p:nvSpPr>
        <p:spPr>
          <a:xfrm>
            <a:off x="3866902" y="5825518"/>
            <a:ext cx="450150" cy="45015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10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2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0" name="Connector 19"/>
          <p:cNvSpPr/>
          <p:nvPr/>
        </p:nvSpPr>
        <p:spPr>
          <a:xfrm>
            <a:off x="4783875" y="5825518"/>
            <a:ext cx="450150" cy="45015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10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3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1" name="Connector 20"/>
          <p:cNvSpPr/>
          <p:nvPr/>
        </p:nvSpPr>
        <p:spPr>
          <a:xfrm>
            <a:off x="6159333" y="5825518"/>
            <a:ext cx="450150" cy="45015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1000" baseline="-25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M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3" name="Connector 22"/>
          <p:cNvSpPr/>
          <p:nvPr/>
        </p:nvSpPr>
        <p:spPr>
          <a:xfrm>
            <a:off x="4275372" y="4757107"/>
            <a:ext cx="450150" cy="45015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sz="10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2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4" name="Connector 23"/>
          <p:cNvSpPr/>
          <p:nvPr/>
        </p:nvSpPr>
        <p:spPr>
          <a:xfrm>
            <a:off x="5575805" y="4757107"/>
            <a:ext cx="450150" cy="45015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sz="1000" baseline="-25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D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025621" y="4810270"/>
            <a:ext cx="2917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dirty="0"/>
              <a:t>…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575805" y="5878681"/>
            <a:ext cx="2917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/>
              <a:t>…</a:t>
            </a:r>
          </a:p>
        </p:txBody>
      </p:sp>
      <p:cxnSp>
        <p:nvCxnSpPr>
          <p:cNvPr id="27" name="Straight Connector 26"/>
          <p:cNvCxnSpPr>
            <a:stCxn id="18" idx="4"/>
            <a:endCxn id="17" idx="0"/>
          </p:cNvCxnSpPr>
          <p:nvPr/>
        </p:nvCxnSpPr>
        <p:spPr>
          <a:xfrm rot="5400000">
            <a:off x="3195151" y="5270472"/>
            <a:ext cx="618261" cy="49183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8" idx="4"/>
            <a:endCxn id="19" idx="0"/>
          </p:cNvCxnSpPr>
          <p:nvPr/>
        </p:nvCxnSpPr>
        <p:spPr>
          <a:xfrm rot="16200000" flipH="1">
            <a:off x="3611956" y="5345497"/>
            <a:ext cx="618261" cy="34178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8" idx="4"/>
            <a:endCxn id="20" idx="0"/>
          </p:cNvCxnSpPr>
          <p:nvPr/>
        </p:nvCxnSpPr>
        <p:spPr>
          <a:xfrm rot="16200000" flipH="1">
            <a:off x="4070442" y="4887011"/>
            <a:ext cx="618261" cy="125875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8" idx="4"/>
            <a:endCxn id="21" idx="0"/>
          </p:cNvCxnSpPr>
          <p:nvPr/>
        </p:nvCxnSpPr>
        <p:spPr>
          <a:xfrm rot="16200000" flipH="1">
            <a:off x="4758172" y="4199282"/>
            <a:ext cx="618261" cy="263421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3" idx="4"/>
            <a:endCxn id="19" idx="0"/>
          </p:cNvCxnSpPr>
          <p:nvPr/>
        </p:nvCxnSpPr>
        <p:spPr>
          <a:xfrm rot="5400000">
            <a:off x="3987081" y="5312153"/>
            <a:ext cx="618261" cy="408469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3" idx="4"/>
            <a:endCxn id="20" idx="0"/>
          </p:cNvCxnSpPr>
          <p:nvPr/>
        </p:nvCxnSpPr>
        <p:spPr>
          <a:xfrm rot="16200000" flipH="1">
            <a:off x="4445567" y="5262136"/>
            <a:ext cx="618261" cy="50850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3" idx="4"/>
            <a:endCxn id="21" idx="0"/>
          </p:cNvCxnSpPr>
          <p:nvPr/>
        </p:nvCxnSpPr>
        <p:spPr>
          <a:xfrm rot="16200000" flipH="1">
            <a:off x="5133297" y="4574407"/>
            <a:ext cx="618261" cy="188396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4" idx="4"/>
            <a:endCxn id="17" idx="0"/>
          </p:cNvCxnSpPr>
          <p:nvPr/>
        </p:nvCxnSpPr>
        <p:spPr>
          <a:xfrm rot="5400000">
            <a:off x="4220492" y="4245130"/>
            <a:ext cx="618261" cy="2542514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3" idx="4"/>
            <a:endCxn id="17" idx="0"/>
          </p:cNvCxnSpPr>
          <p:nvPr/>
        </p:nvCxnSpPr>
        <p:spPr>
          <a:xfrm rot="5400000">
            <a:off x="3570276" y="4895347"/>
            <a:ext cx="618261" cy="124208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4" idx="4"/>
            <a:endCxn id="19" idx="0"/>
          </p:cNvCxnSpPr>
          <p:nvPr/>
        </p:nvCxnSpPr>
        <p:spPr>
          <a:xfrm rot="5400000">
            <a:off x="4637298" y="4661936"/>
            <a:ext cx="618261" cy="170890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4" idx="4"/>
            <a:endCxn id="20" idx="0"/>
          </p:cNvCxnSpPr>
          <p:nvPr/>
        </p:nvCxnSpPr>
        <p:spPr>
          <a:xfrm rot="5400000">
            <a:off x="5095784" y="5120422"/>
            <a:ext cx="618261" cy="79193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4" idx="4"/>
            <a:endCxn id="21" idx="0"/>
          </p:cNvCxnSpPr>
          <p:nvPr/>
        </p:nvCxnSpPr>
        <p:spPr>
          <a:xfrm rot="16200000" flipH="1">
            <a:off x="5783513" y="5224623"/>
            <a:ext cx="618261" cy="583528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75"/>
          <p:cNvSpPr txBox="1">
            <a:spLocks noChangeArrowheads="1"/>
          </p:cNvSpPr>
          <p:nvPr/>
        </p:nvSpPr>
        <p:spPr bwMode="auto">
          <a:xfrm>
            <a:off x="2283041" y="5950560"/>
            <a:ext cx="7085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/>
              <a:t>Input</a:t>
            </a:r>
          </a:p>
        </p:txBody>
      </p:sp>
      <p:sp>
        <p:nvSpPr>
          <p:cNvPr id="44" name="TextBox 76"/>
          <p:cNvSpPr txBox="1">
            <a:spLocks noChangeArrowheads="1"/>
          </p:cNvSpPr>
          <p:nvPr/>
        </p:nvSpPr>
        <p:spPr bwMode="auto">
          <a:xfrm>
            <a:off x="2274705" y="4882148"/>
            <a:ext cx="11253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dirty="0"/>
              <a:t>Hidden </a:t>
            </a:r>
            <a:r>
              <a:rPr lang="en-US" sz="1000" dirty="0" smtClean="0"/>
              <a:t>Layer 1</a:t>
            </a:r>
            <a:endParaRPr lang="en-US" sz="1000" dirty="0"/>
          </a:p>
        </p:txBody>
      </p:sp>
      <p:sp>
        <p:nvSpPr>
          <p:cNvPr id="45" name="Connector 44"/>
          <p:cNvSpPr/>
          <p:nvPr/>
        </p:nvSpPr>
        <p:spPr>
          <a:xfrm>
            <a:off x="3533458" y="3700384"/>
            <a:ext cx="450150" cy="45015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b</a:t>
            </a:r>
            <a:r>
              <a:rPr lang="en-US" sz="10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7" name="Connector 46"/>
          <p:cNvSpPr/>
          <p:nvPr/>
        </p:nvSpPr>
        <p:spPr>
          <a:xfrm>
            <a:off x="4283708" y="3700384"/>
            <a:ext cx="450150" cy="45015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b</a:t>
            </a:r>
            <a:r>
              <a:rPr lang="en-US" sz="10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2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8" name="Connector 47"/>
          <p:cNvSpPr/>
          <p:nvPr/>
        </p:nvSpPr>
        <p:spPr>
          <a:xfrm>
            <a:off x="5565185" y="3700384"/>
            <a:ext cx="450150" cy="45015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b</a:t>
            </a:r>
            <a:r>
              <a:rPr lang="en-US" sz="1000" baseline="-25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E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033957" y="3753547"/>
            <a:ext cx="2917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dirty="0"/>
              <a:t>…</a:t>
            </a:r>
          </a:p>
        </p:txBody>
      </p:sp>
      <p:cxnSp>
        <p:nvCxnSpPr>
          <p:cNvPr id="50" name="Straight Connector 49"/>
          <p:cNvCxnSpPr>
            <a:stCxn id="45" idx="4"/>
            <a:endCxn id="18" idx="0"/>
          </p:cNvCxnSpPr>
          <p:nvPr/>
        </p:nvCxnSpPr>
        <p:spPr>
          <a:xfrm flipH="1">
            <a:off x="3750197" y="4150534"/>
            <a:ext cx="8336" cy="60657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5" idx="4"/>
            <a:endCxn id="23" idx="0"/>
          </p:cNvCxnSpPr>
          <p:nvPr/>
        </p:nvCxnSpPr>
        <p:spPr>
          <a:xfrm>
            <a:off x="3758533" y="4150534"/>
            <a:ext cx="741914" cy="60657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5" idx="4"/>
            <a:endCxn id="24" idx="0"/>
          </p:cNvCxnSpPr>
          <p:nvPr/>
        </p:nvCxnSpPr>
        <p:spPr>
          <a:xfrm>
            <a:off x="3758533" y="4150534"/>
            <a:ext cx="2042347" cy="60657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7" idx="4"/>
            <a:endCxn id="23" idx="0"/>
          </p:cNvCxnSpPr>
          <p:nvPr/>
        </p:nvCxnSpPr>
        <p:spPr>
          <a:xfrm flipH="1">
            <a:off x="4500447" y="4150534"/>
            <a:ext cx="8336" cy="60657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7" idx="4"/>
            <a:endCxn id="24" idx="0"/>
          </p:cNvCxnSpPr>
          <p:nvPr/>
        </p:nvCxnSpPr>
        <p:spPr>
          <a:xfrm>
            <a:off x="4508783" y="4150534"/>
            <a:ext cx="1292097" cy="60657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8" idx="4"/>
            <a:endCxn id="18" idx="0"/>
          </p:cNvCxnSpPr>
          <p:nvPr/>
        </p:nvCxnSpPr>
        <p:spPr>
          <a:xfrm flipH="1">
            <a:off x="3750197" y="4150534"/>
            <a:ext cx="2040063" cy="60657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7" idx="4"/>
            <a:endCxn id="18" idx="0"/>
          </p:cNvCxnSpPr>
          <p:nvPr/>
        </p:nvCxnSpPr>
        <p:spPr>
          <a:xfrm flipH="1">
            <a:off x="3750197" y="4150534"/>
            <a:ext cx="758586" cy="60657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8" idx="4"/>
            <a:endCxn id="23" idx="0"/>
          </p:cNvCxnSpPr>
          <p:nvPr/>
        </p:nvCxnSpPr>
        <p:spPr>
          <a:xfrm flipH="1">
            <a:off x="4500447" y="4150534"/>
            <a:ext cx="1289813" cy="60657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48" idx="4"/>
            <a:endCxn id="24" idx="0"/>
          </p:cNvCxnSpPr>
          <p:nvPr/>
        </p:nvCxnSpPr>
        <p:spPr>
          <a:xfrm>
            <a:off x="5790260" y="4150534"/>
            <a:ext cx="10620" cy="60657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76"/>
          <p:cNvSpPr txBox="1">
            <a:spLocks noChangeArrowheads="1"/>
          </p:cNvSpPr>
          <p:nvPr/>
        </p:nvSpPr>
        <p:spPr bwMode="auto">
          <a:xfrm>
            <a:off x="2283041" y="3825425"/>
            <a:ext cx="11253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dirty="0"/>
              <a:t>Hidden </a:t>
            </a:r>
            <a:r>
              <a:rPr lang="en-US" sz="1000" dirty="0" smtClean="0"/>
              <a:t>Layer 2</a:t>
            </a:r>
            <a:endParaRPr lang="en-US" sz="1000" dirty="0"/>
          </a:p>
        </p:txBody>
      </p:sp>
      <p:sp>
        <p:nvSpPr>
          <p:cNvPr id="53" name="Connector 52"/>
          <p:cNvSpPr/>
          <p:nvPr/>
        </p:nvSpPr>
        <p:spPr>
          <a:xfrm>
            <a:off x="3523055" y="2643661"/>
            <a:ext cx="450150" cy="45015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lang="en-US" sz="10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6" name="Connector 55"/>
          <p:cNvSpPr/>
          <p:nvPr/>
        </p:nvSpPr>
        <p:spPr>
          <a:xfrm>
            <a:off x="4615085" y="1775316"/>
            <a:ext cx="450150" cy="450150"/>
          </a:xfrm>
          <a:prstGeom prst="flowChartConnector">
            <a:avLst/>
          </a:prstGeom>
          <a:solidFill>
            <a:srgbClr val="E0D925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y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1" name="Connector 60"/>
          <p:cNvSpPr/>
          <p:nvPr/>
        </p:nvSpPr>
        <p:spPr>
          <a:xfrm>
            <a:off x="4273305" y="2643661"/>
            <a:ext cx="450150" cy="45015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lang="en-US" sz="10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2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7" name="Connector 66"/>
          <p:cNvSpPr/>
          <p:nvPr/>
        </p:nvSpPr>
        <p:spPr>
          <a:xfrm>
            <a:off x="5554782" y="2643661"/>
            <a:ext cx="450150" cy="45015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lang="en-US" sz="1000" baseline="-25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F</a:t>
            </a:r>
            <a:endParaRPr lang="en-US" sz="10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5023554" y="2696824"/>
            <a:ext cx="2917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dirty="0"/>
              <a:t>…</a:t>
            </a:r>
          </a:p>
        </p:txBody>
      </p:sp>
      <p:cxnSp>
        <p:nvCxnSpPr>
          <p:cNvPr id="69" name="Straight Connector 68"/>
          <p:cNvCxnSpPr>
            <a:stCxn id="53" idx="4"/>
          </p:cNvCxnSpPr>
          <p:nvPr/>
        </p:nvCxnSpPr>
        <p:spPr>
          <a:xfrm flipH="1">
            <a:off x="3739794" y="3093811"/>
            <a:ext cx="8336" cy="60657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53" idx="4"/>
          </p:cNvCxnSpPr>
          <p:nvPr/>
        </p:nvCxnSpPr>
        <p:spPr>
          <a:xfrm>
            <a:off x="3748130" y="3093811"/>
            <a:ext cx="741914" cy="60657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53" idx="4"/>
          </p:cNvCxnSpPr>
          <p:nvPr/>
        </p:nvCxnSpPr>
        <p:spPr>
          <a:xfrm>
            <a:off x="3748130" y="3093811"/>
            <a:ext cx="2042347" cy="60657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61" idx="4"/>
          </p:cNvCxnSpPr>
          <p:nvPr/>
        </p:nvCxnSpPr>
        <p:spPr>
          <a:xfrm flipH="1">
            <a:off x="4490044" y="3093811"/>
            <a:ext cx="8336" cy="60657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61" idx="4"/>
          </p:cNvCxnSpPr>
          <p:nvPr/>
        </p:nvCxnSpPr>
        <p:spPr>
          <a:xfrm>
            <a:off x="4498380" y="3093811"/>
            <a:ext cx="1292097" cy="60657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67" idx="4"/>
          </p:cNvCxnSpPr>
          <p:nvPr/>
        </p:nvCxnSpPr>
        <p:spPr>
          <a:xfrm flipH="1">
            <a:off x="3739794" y="3093811"/>
            <a:ext cx="2040063" cy="60657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61" idx="4"/>
          </p:cNvCxnSpPr>
          <p:nvPr/>
        </p:nvCxnSpPr>
        <p:spPr>
          <a:xfrm flipH="1">
            <a:off x="3739794" y="3093811"/>
            <a:ext cx="758586" cy="60657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67" idx="4"/>
          </p:cNvCxnSpPr>
          <p:nvPr/>
        </p:nvCxnSpPr>
        <p:spPr>
          <a:xfrm flipH="1">
            <a:off x="4490044" y="3093811"/>
            <a:ext cx="1289813" cy="60657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67" idx="4"/>
          </p:cNvCxnSpPr>
          <p:nvPr/>
        </p:nvCxnSpPr>
        <p:spPr>
          <a:xfrm>
            <a:off x="5779857" y="3093811"/>
            <a:ext cx="10620" cy="60657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56" idx="4"/>
          </p:cNvCxnSpPr>
          <p:nvPr/>
        </p:nvCxnSpPr>
        <p:spPr>
          <a:xfrm rot="5400000">
            <a:off x="4085048" y="1888548"/>
            <a:ext cx="418195" cy="109203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56" idx="4"/>
          </p:cNvCxnSpPr>
          <p:nvPr/>
        </p:nvCxnSpPr>
        <p:spPr>
          <a:xfrm rot="5400000">
            <a:off x="4460173" y="2263673"/>
            <a:ext cx="418195" cy="34178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56" idx="4"/>
          </p:cNvCxnSpPr>
          <p:nvPr/>
        </p:nvCxnSpPr>
        <p:spPr>
          <a:xfrm rot="16200000" flipH="1">
            <a:off x="5110389" y="1955237"/>
            <a:ext cx="418195" cy="95865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74"/>
          <p:cNvSpPr txBox="1">
            <a:spLocks noChangeArrowheads="1"/>
          </p:cNvSpPr>
          <p:nvPr/>
        </p:nvSpPr>
        <p:spPr bwMode="auto">
          <a:xfrm>
            <a:off x="2512995" y="1878127"/>
            <a:ext cx="7085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Output</a:t>
            </a:r>
          </a:p>
        </p:txBody>
      </p:sp>
      <p:sp>
        <p:nvSpPr>
          <p:cNvPr id="82" name="TextBox 76"/>
          <p:cNvSpPr txBox="1">
            <a:spLocks noChangeArrowheads="1"/>
          </p:cNvSpPr>
          <p:nvPr/>
        </p:nvSpPr>
        <p:spPr bwMode="auto">
          <a:xfrm>
            <a:off x="2272638" y="2768702"/>
            <a:ext cx="11253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dirty="0"/>
              <a:t>Hidden </a:t>
            </a:r>
            <a:r>
              <a:rPr lang="en-US" sz="1000" dirty="0" smtClean="0"/>
              <a:t>Layer 3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67262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 Levels of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3385350" cy="4343400"/>
          </a:xfrm>
        </p:spPr>
        <p:txBody>
          <a:bodyPr/>
          <a:lstStyle/>
          <a:p>
            <a:r>
              <a:rPr lang="en-US" dirty="0"/>
              <a:t>We don’t know the “right” levels of abstraction</a:t>
            </a:r>
          </a:p>
          <a:p>
            <a:r>
              <a:rPr lang="en-US" dirty="0"/>
              <a:t>So let the model figure it out!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Decision </a:t>
            </a:r>
            <a:r>
              <a:rPr lang="en-US" dirty="0" smtClean="0"/>
              <a:t>Functions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625" y="1444532"/>
            <a:ext cx="4656926" cy="5095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90857"/>
            <a:ext cx="4644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from </a:t>
            </a:r>
            <a:r>
              <a:rPr lang="en-US" dirty="0" err="1" smtClean="0"/>
              <a:t>Honglak</a:t>
            </a:r>
            <a:r>
              <a:rPr lang="en-US" dirty="0" smtClean="0"/>
              <a:t> Lee (NIPS 2010)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13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 Levels of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3385350" cy="4343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Face Recognition:</a:t>
            </a:r>
          </a:p>
          <a:p>
            <a:pPr lvl="1"/>
            <a:r>
              <a:rPr lang="en-US" dirty="0" smtClean="0"/>
              <a:t>Deep Network can build up increasingly higher levels of abstraction</a:t>
            </a:r>
          </a:p>
          <a:p>
            <a:pPr lvl="1"/>
            <a:r>
              <a:rPr lang="en-US" dirty="0" smtClean="0"/>
              <a:t>Lines, parts, regions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Decision </a:t>
            </a:r>
            <a:r>
              <a:rPr lang="en-US" dirty="0" smtClean="0"/>
              <a:t>Functions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625" y="1444532"/>
            <a:ext cx="4656926" cy="5095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90857"/>
            <a:ext cx="4644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from </a:t>
            </a:r>
            <a:r>
              <a:rPr lang="en-US" dirty="0" err="1" smtClean="0"/>
              <a:t>Honglak</a:t>
            </a:r>
            <a:r>
              <a:rPr lang="en-US" dirty="0" smtClean="0"/>
              <a:t> Lee (NIPS 2010)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004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 Levels of Abstraction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Decision </a:t>
            </a:r>
            <a:r>
              <a:rPr lang="en-US" dirty="0" smtClean="0"/>
              <a:t>Functions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625" y="1444532"/>
            <a:ext cx="4656926" cy="5095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90857"/>
            <a:ext cx="4644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from </a:t>
            </a:r>
            <a:r>
              <a:rPr lang="en-US" dirty="0" err="1" smtClean="0"/>
              <a:t>Honglak</a:t>
            </a:r>
            <a:r>
              <a:rPr lang="en-US" dirty="0" smtClean="0"/>
              <a:t> Lee (NIPS 2010)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38229" y="1708627"/>
            <a:ext cx="4336845" cy="4500352"/>
            <a:chOff x="2272638" y="1775316"/>
            <a:chExt cx="4336845" cy="4500352"/>
          </a:xfrm>
        </p:grpSpPr>
        <p:sp>
          <p:nvSpPr>
            <p:cNvPr id="68" name="Connector 67"/>
            <p:cNvSpPr/>
            <p:nvPr/>
          </p:nvSpPr>
          <p:spPr>
            <a:xfrm>
              <a:off x="3033291" y="5825518"/>
              <a:ext cx="450150" cy="45015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0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  <a:endParaRPr lang="en-US" sz="10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69" name="Connector 68"/>
            <p:cNvSpPr/>
            <p:nvPr/>
          </p:nvSpPr>
          <p:spPr>
            <a:xfrm>
              <a:off x="3525122" y="4757107"/>
              <a:ext cx="450150" cy="45015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a</a:t>
              </a:r>
              <a:r>
                <a:rPr lang="en-US" sz="10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  <a:endParaRPr lang="en-US" sz="10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70" name="Connector 69"/>
            <p:cNvSpPr/>
            <p:nvPr/>
          </p:nvSpPr>
          <p:spPr>
            <a:xfrm>
              <a:off x="3866902" y="5825518"/>
              <a:ext cx="450150" cy="45015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0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  <a:endParaRPr lang="en-US" sz="10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71" name="Connector 70"/>
            <p:cNvSpPr/>
            <p:nvPr/>
          </p:nvSpPr>
          <p:spPr>
            <a:xfrm>
              <a:off x="4783875" y="5825518"/>
              <a:ext cx="450150" cy="45015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0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3</a:t>
              </a:r>
              <a:endParaRPr lang="en-US" sz="10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72" name="Connector 71"/>
            <p:cNvSpPr/>
            <p:nvPr/>
          </p:nvSpPr>
          <p:spPr>
            <a:xfrm>
              <a:off x="6159333" y="5825518"/>
              <a:ext cx="450150" cy="45015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000" baseline="-25000" dirty="0" err="1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M</a:t>
              </a:r>
              <a:endParaRPr lang="en-US" sz="10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73" name="Connector 72"/>
            <p:cNvSpPr/>
            <p:nvPr/>
          </p:nvSpPr>
          <p:spPr>
            <a:xfrm>
              <a:off x="4275372" y="4757107"/>
              <a:ext cx="450150" cy="45015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a</a:t>
              </a:r>
              <a:r>
                <a:rPr lang="en-US" sz="10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  <a:endParaRPr lang="en-US" sz="10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74" name="Connector 73"/>
            <p:cNvSpPr/>
            <p:nvPr/>
          </p:nvSpPr>
          <p:spPr>
            <a:xfrm>
              <a:off x="5575805" y="4757107"/>
              <a:ext cx="450150" cy="45015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a</a:t>
              </a:r>
              <a:r>
                <a:rPr lang="en-US" sz="1000" baseline="-25000" dirty="0" err="1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D</a:t>
              </a:r>
              <a:endParaRPr lang="en-US" sz="10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75" name="TextBox 74"/>
            <p:cNvSpPr txBox="1">
              <a:spLocks noChangeArrowheads="1"/>
            </p:cNvSpPr>
            <p:nvPr/>
          </p:nvSpPr>
          <p:spPr bwMode="auto">
            <a:xfrm>
              <a:off x="5025621" y="4810270"/>
              <a:ext cx="29176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 dirty="0"/>
                <a:t>…</a:t>
              </a:r>
            </a:p>
          </p:txBody>
        </p:sp>
        <p:sp>
          <p:nvSpPr>
            <p:cNvPr id="76" name="TextBox 75"/>
            <p:cNvSpPr txBox="1">
              <a:spLocks noChangeArrowheads="1"/>
            </p:cNvSpPr>
            <p:nvPr/>
          </p:nvSpPr>
          <p:spPr bwMode="auto">
            <a:xfrm>
              <a:off x="5575805" y="5878681"/>
              <a:ext cx="29176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/>
                <a:t>…</a:t>
              </a:r>
            </a:p>
          </p:txBody>
        </p:sp>
        <p:cxnSp>
          <p:nvCxnSpPr>
            <p:cNvPr id="77" name="Straight Connector 76"/>
            <p:cNvCxnSpPr>
              <a:stCxn id="69" idx="4"/>
              <a:endCxn id="68" idx="0"/>
            </p:cNvCxnSpPr>
            <p:nvPr/>
          </p:nvCxnSpPr>
          <p:spPr>
            <a:xfrm rot="5400000">
              <a:off x="3195151" y="5270472"/>
              <a:ext cx="618261" cy="491831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69" idx="4"/>
              <a:endCxn id="70" idx="0"/>
            </p:cNvCxnSpPr>
            <p:nvPr/>
          </p:nvCxnSpPr>
          <p:spPr>
            <a:xfrm rot="16200000" flipH="1">
              <a:off x="3611956" y="5345497"/>
              <a:ext cx="618261" cy="341781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69" idx="4"/>
              <a:endCxn id="71" idx="0"/>
            </p:cNvCxnSpPr>
            <p:nvPr/>
          </p:nvCxnSpPr>
          <p:spPr>
            <a:xfrm rot="16200000" flipH="1">
              <a:off x="4070442" y="4887011"/>
              <a:ext cx="618261" cy="1258753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69" idx="4"/>
              <a:endCxn id="72" idx="0"/>
            </p:cNvCxnSpPr>
            <p:nvPr/>
          </p:nvCxnSpPr>
          <p:spPr>
            <a:xfrm rot="16200000" flipH="1">
              <a:off x="4758172" y="4199282"/>
              <a:ext cx="618261" cy="2634211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73" idx="4"/>
              <a:endCxn id="70" idx="0"/>
            </p:cNvCxnSpPr>
            <p:nvPr/>
          </p:nvCxnSpPr>
          <p:spPr>
            <a:xfrm rot="5400000">
              <a:off x="3987081" y="5312153"/>
              <a:ext cx="618261" cy="408469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73" idx="4"/>
              <a:endCxn id="71" idx="0"/>
            </p:cNvCxnSpPr>
            <p:nvPr/>
          </p:nvCxnSpPr>
          <p:spPr>
            <a:xfrm rot="16200000" flipH="1">
              <a:off x="4445567" y="5262136"/>
              <a:ext cx="618261" cy="508503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73" idx="4"/>
              <a:endCxn id="72" idx="0"/>
            </p:cNvCxnSpPr>
            <p:nvPr/>
          </p:nvCxnSpPr>
          <p:spPr>
            <a:xfrm rot="16200000" flipH="1">
              <a:off x="5133297" y="4574407"/>
              <a:ext cx="618261" cy="1883961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74" idx="4"/>
              <a:endCxn id="68" idx="0"/>
            </p:cNvCxnSpPr>
            <p:nvPr/>
          </p:nvCxnSpPr>
          <p:spPr>
            <a:xfrm rot="5400000">
              <a:off x="4220492" y="4245130"/>
              <a:ext cx="618261" cy="2542514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73" idx="4"/>
              <a:endCxn id="68" idx="0"/>
            </p:cNvCxnSpPr>
            <p:nvPr/>
          </p:nvCxnSpPr>
          <p:spPr>
            <a:xfrm rot="5400000">
              <a:off x="3570276" y="4895347"/>
              <a:ext cx="618261" cy="1242081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74" idx="4"/>
              <a:endCxn id="70" idx="0"/>
            </p:cNvCxnSpPr>
            <p:nvPr/>
          </p:nvCxnSpPr>
          <p:spPr>
            <a:xfrm rot="5400000">
              <a:off x="4637298" y="4661936"/>
              <a:ext cx="618261" cy="1708903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74" idx="4"/>
              <a:endCxn id="71" idx="0"/>
            </p:cNvCxnSpPr>
            <p:nvPr/>
          </p:nvCxnSpPr>
          <p:spPr>
            <a:xfrm rot="5400000">
              <a:off x="5095784" y="5120422"/>
              <a:ext cx="618261" cy="791931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74" idx="4"/>
              <a:endCxn id="72" idx="0"/>
            </p:cNvCxnSpPr>
            <p:nvPr/>
          </p:nvCxnSpPr>
          <p:spPr>
            <a:xfrm rot="16200000" flipH="1">
              <a:off x="5783513" y="5224623"/>
              <a:ext cx="618261" cy="583528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75"/>
            <p:cNvSpPr txBox="1">
              <a:spLocks noChangeArrowheads="1"/>
            </p:cNvSpPr>
            <p:nvPr/>
          </p:nvSpPr>
          <p:spPr bwMode="auto">
            <a:xfrm>
              <a:off x="2283041" y="5950560"/>
              <a:ext cx="70856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/>
                <a:t>Input</a:t>
              </a:r>
            </a:p>
          </p:txBody>
        </p:sp>
        <p:sp>
          <p:nvSpPr>
            <p:cNvPr id="90" name="TextBox 76"/>
            <p:cNvSpPr txBox="1">
              <a:spLocks noChangeArrowheads="1"/>
            </p:cNvSpPr>
            <p:nvPr/>
          </p:nvSpPr>
          <p:spPr bwMode="auto">
            <a:xfrm>
              <a:off x="2274705" y="4882148"/>
              <a:ext cx="112537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dirty="0"/>
                <a:t>Hidden </a:t>
              </a:r>
              <a:r>
                <a:rPr lang="en-US" sz="1000" dirty="0" smtClean="0"/>
                <a:t>Layer 1</a:t>
              </a:r>
              <a:endParaRPr lang="en-US" sz="1000" dirty="0"/>
            </a:p>
          </p:txBody>
        </p:sp>
        <p:sp>
          <p:nvSpPr>
            <p:cNvPr id="91" name="Connector 90"/>
            <p:cNvSpPr/>
            <p:nvPr/>
          </p:nvSpPr>
          <p:spPr>
            <a:xfrm>
              <a:off x="3533458" y="3700384"/>
              <a:ext cx="450150" cy="45015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b</a:t>
              </a:r>
              <a:r>
                <a:rPr lang="en-US" sz="10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  <a:endParaRPr lang="en-US" sz="10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92" name="Connector 91"/>
            <p:cNvSpPr/>
            <p:nvPr/>
          </p:nvSpPr>
          <p:spPr>
            <a:xfrm>
              <a:off x="4283708" y="3700384"/>
              <a:ext cx="450150" cy="45015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b</a:t>
              </a:r>
              <a:r>
                <a:rPr lang="en-US" sz="10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  <a:endParaRPr lang="en-US" sz="10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93" name="Connector 92"/>
            <p:cNvSpPr/>
            <p:nvPr/>
          </p:nvSpPr>
          <p:spPr>
            <a:xfrm>
              <a:off x="5565185" y="3700384"/>
              <a:ext cx="450150" cy="45015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b</a:t>
              </a:r>
              <a:r>
                <a:rPr lang="en-US" sz="1000" baseline="-25000" dirty="0" err="1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E</a:t>
              </a:r>
              <a:endParaRPr lang="en-US" sz="10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94" name="TextBox 93"/>
            <p:cNvSpPr txBox="1">
              <a:spLocks noChangeArrowheads="1"/>
            </p:cNvSpPr>
            <p:nvPr/>
          </p:nvSpPr>
          <p:spPr bwMode="auto">
            <a:xfrm>
              <a:off x="5033957" y="3753547"/>
              <a:ext cx="29176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 dirty="0"/>
                <a:t>…</a:t>
              </a:r>
            </a:p>
          </p:txBody>
        </p:sp>
        <p:cxnSp>
          <p:nvCxnSpPr>
            <p:cNvPr id="95" name="Straight Connector 94"/>
            <p:cNvCxnSpPr>
              <a:stCxn id="91" idx="4"/>
              <a:endCxn id="69" idx="0"/>
            </p:cNvCxnSpPr>
            <p:nvPr/>
          </p:nvCxnSpPr>
          <p:spPr>
            <a:xfrm flipH="1">
              <a:off x="3750197" y="4150534"/>
              <a:ext cx="8336" cy="606573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91" idx="4"/>
              <a:endCxn id="73" idx="0"/>
            </p:cNvCxnSpPr>
            <p:nvPr/>
          </p:nvCxnSpPr>
          <p:spPr>
            <a:xfrm>
              <a:off x="3758533" y="4150534"/>
              <a:ext cx="741914" cy="606573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91" idx="4"/>
              <a:endCxn id="74" idx="0"/>
            </p:cNvCxnSpPr>
            <p:nvPr/>
          </p:nvCxnSpPr>
          <p:spPr>
            <a:xfrm>
              <a:off x="3758533" y="4150534"/>
              <a:ext cx="2042347" cy="606573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2" idx="4"/>
              <a:endCxn id="73" idx="0"/>
            </p:cNvCxnSpPr>
            <p:nvPr/>
          </p:nvCxnSpPr>
          <p:spPr>
            <a:xfrm flipH="1">
              <a:off x="4500447" y="4150534"/>
              <a:ext cx="8336" cy="606573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92" idx="4"/>
              <a:endCxn id="74" idx="0"/>
            </p:cNvCxnSpPr>
            <p:nvPr/>
          </p:nvCxnSpPr>
          <p:spPr>
            <a:xfrm>
              <a:off x="4508783" y="4150534"/>
              <a:ext cx="1292097" cy="606573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93" idx="4"/>
              <a:endCxn id="69" idx="0"/>
            </p:cNvCxnSpPr>
            <p:nvPr/>
          </p:nvCxnSpPr>
          <p:spPr>
            <a:xfrm flipH="1">
              <a:off x="3750197" y="4150534"/>
              <a:ext cx="2040063" cy="606573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92" idx="4"/>
              <a:endCxn id="69" idx="0"/>
            </p:cNvCxnSpPr>
            <p:nvPr/>
          </p:nvCxnSpPr>
          <p:spPr>
            <a:xfrm flipH="1">
              <a:off x="3750197" y="4150534"/>
              <a:ext cx="758586" cy="606573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93" idx="4"/>
              <a:endCxn id="73" idx="0"/>
            </p:cNvCxnSpPr>
            <p:nvPr/>
          </p:nvCxnSpPr>
          <p:spPr>
            <a:xfrm flipH="1">
              <a:off x="4500447" y="4150534"/>
              <a:ext cx="1289813" cy="606573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93" idx="4"/>
              <a:endCxn id="74" idx="0"/>
            </p:cNvCxnSpPr>
            <p:nvPr/>
          </p:nvCxnSpPr>
          <p:spPr>
            <a:xfrm>
              <a:off x="5790260" y="4150534"/>
              <a:ext cx="10620" cy="606573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76"/>
            <p:cNvSpPr txBox="1">
              <a:spLocks noChangeArrowheads="1"/>
            </p:cNvSpPr>
            <p:nvPr/>
          </p:nvSpPr>
          <p:spPr bwMode="auto">
            <a:xfrm>
              <a:off x="2283041" y="3825425"/>
              <a:ext cx="112537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dirty="0"/>
                <a:t>Hidden </a:t>
              </a:r>
              <a:r>
                <a:rPr lang="en-US" sz="1000" dirty="0" smtClean="0"/>
                <a:t>Layer 2</a:t>
              </a:r>
              <a:endParaRPr lang="en-US" sz="1000" dirty="0"/>
            </a:p>
          </p:txBody>
        </p:sp>
        <p:sp>
          <p:nvSpPr>
            <p:cNvPr id="105" name="Connector 104"/>
            <p:cNvSpPr/>
            <p:nvPr/>
          </p:nvSpPr>
          <p:spPr>
            <a:xfrm>
              <a:off x="3523055" y="2643661"/>
              <a:ext cx="450150" cy="45015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c</a:t>
              </a:r>
              <a:r>
                <a:rPr lang="en-US" sz="10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  <a:endParaRPr lang="en-US" sz="10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06" name="Connector 105"/>
            <p:cNvSpPr/>
            <p:nvPr/>
          </p:nvSpPr>
          <p:spPr>
            <a:xfrm>
              <a:off x="4615085" y="1775316"/>
              <a:ext cx="450150" cy="450150"/>
            </a:xfrm>
            <a:prstGeom prst="flowChartConnector">
              <a:avLst/>
            </a:prstGeom>
            <a:solidFill>
              <a:srgbClr val="E0D925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y</a:t>
              </a:r>
              <a:endParaRPr lang="en-US" sz="10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07" name="Connector 106"/>
            <p:cNvSpPr/>
            <p:nvPr/>
          </p:nvSpPr>
          <p:spPr>
            <a:xfrm>
              <a:off x="4273305" y="2643661"/>
              <a:ext cx="450150" cy="45015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c</a:t>
              </a:r>
              <a:r>
                <a:rPr lang="en-US" sz="10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  <a:endParaRPr lang="en-US" sz="10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08" name="Connector 107"/>
            <p:cNvSpPr/>
            <p:nvPr/>
          </p:nvSpPr>
          <p:spPr>
            <a:xfrm>
              <a:off x="5554782" y="2643661"/>
              <a:ext cx="450150" cy="45015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c</a:t>
              </a:r>
              <a:r>
                <a:rPr lang="en-US" sz="1000" baseline="-25000" dirty="0" err="1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F</a:t>
              </a:r>
              <a:endParaRPr lang="en-US" sz="10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09" name="TextBox 108"/>
            <p:cNvSpPr txBox="1">
              <a:spLocks noChangeArrowheads="1"/>
            </p:cNvSpPr>
            <p:nvPr/>
          </p:nvSpPr>
          <p:spPr bwMode="auto">
            <a:xfrm>
              <a:off x="5023554" y="2696824"/>
              <a:ext cx="29176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 dirty="0"/>
                <a:t>…</a:t>
              </a:r>
            </a:p>
          </p:txBody>
        </p:sp>
        <p:cxnSp>
          <p:nvCxnSpPr>
            <p:cNvPr id="110" name="Straight Connector 109"/>
            <p:cNvCxnSpPr>
              <a:stCxn id="105" idx="4"/>
            </p:cNvCxnSpPr>
            <p:nvPr/>
          </p:nvCxnSpPr>
          <p:spPr>
            <a:xfrm flipH="1">
              <a:off x="3739794" y="3093811"/>
              <a:ext cx="8336" cy="606573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05" idx="4"/>
            </p:cNvCxnSpPr>
            <p:nvPr/>
          </p:nvCxnSpPr>
          <p:spPr>
            <a:xfrm>
              <a:off x="3748130" y="3093811"/>
              <a:ext cx="741914" cy="606573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05" idx="4"/>
            </p:cNvCxnSpPr>
            <p:nvPr/>
          </p:nvCxnSpPr>
          <p:spPr>
            <a:xfrm>
              <a:off x="3748130" y="3093811"/>
              <a:ext cx="2042347" cy="606573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107" idx="4"/>
            </p:cNvCxnSpPr>
            <p:nvPr/>
          </p:nvCxnSpPr>
          <p:spPr>
            <a:xfrm flipH="1">
              <a:off x="4490044" y="3093811"/>
              <a:ext cx="8336" cy="606573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07" idx="4"/>
            </p:cNvCxnSpPr>
            <p:nvPr/>
          </p:nvCxnSpPr>
          <p:spPr>
            <a:xfrm>
              <a:off x="4498380" y="3093811"/>
              <a:ext cx="1292097" cy="606573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08" idx="4"/>
            </p:cNvCxnSpPr>
            <p:nvPr/>
          </p:nvCxnSpPr>
          <p:spPr>
            <a:xfrm flipH="1">
              <a:off x="3739794" y="3093811"/>
              <a:ext cx="2040063" cy="606573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07" idx="4"/>
            </p:cNvCxnSpPr>
            <p:nvPr/>
          </p:nvCxnSpPr>
          <p:spPr>
            <a:xfrm flipH="1">
              <a:off x="3739794" y="3093811"/>
              <a:ext cx="758586" cy="606573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08" idx="4"/>
            </p:cNvCxnSpPr>
            <p:nvPr/>
          </p:nvCxnSpPr>
          <p:spPr>
            <a:xfrm flipH="1">
              <a:off x="4490044" y="3093811"/>
              <a:ext cx="1289813" cy="606573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08" idx="4"/>
            </p:cNvCxnSpPr>
            <p:nvPr/>
          </p:nvCxnSpPr>
          <p:spPr>
            <a:xfrm>
              <a:off x="5779857" y="3093811"/>
              <a:ext cx="10620" cy="606573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106" idx="4"/>
            </p:cNvCxnSpPr>
            <p:nvPr/>
          </p:nvCxnSpPr>
          <p:spPr>
            <a:xfrm rot="5400000">
              <a:off x="4085048" y="1888548"/>
              <a:ext cx="418195" cy="1092031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106" idx="4"/>
            </p:cNvCxnSpPr>
            <p:nvPr/>
          </p:nvCxnSpPr>
          <p:spPr>
            <a:xfrm rot="5400000">
              <a:off x="4460173" y="2263673"/>
              <a:ext cx="418195" cy="341781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06" idx="4"/>
            </p:cNvCxnSpPr>
            <p:nvPr/>
          </p:nvCxnSpPr>
          <p:spPr>
            <a:xfrm rot="16200000" flipH="1">
              <a:off x="5110389" y="1955237"/>
              <a:ext cx="418195" cy="958653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74"/>
            <p:cNvSpPr txBox="1">
              <a:spLocks noChangeArrowheads="1"/>
            </p:cNvSpPr>
            <p:nvPr/>
          </p:nvSpPr>
          <p:spPr bwMode="auto">
            <a:xfrm>
              <a:off x="2512995" y="1878127"/>
              <a:ext cx="70856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 dirty="0"/>
                <a:t>Output</a:t>
              </a:r>
            </a:p>
          </p:txBody>
        </p:sp>
        <p:sp>
          <p:nvSpPr>
            <p:cNvPr id="123" name="TextBox 76"/>
            <p:cNvSpPr txBox="1">
              <a:spLocks noChangeArrowheads="1"/>
            </p:cNvSpPr>
            <p:nvPr/>
          </p:nvSpPr>
          <p:spPr bwMode="auto">
            <a:xfrm>
              <a:off x="2272638" y="2768702"/>
              <a:ext cx="112537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dirty="0"/>
                <a:t>Hidden </a:t>
              </a:r>
              <a:r>
                <a:rPr lang="en-US" sz="1000" dirty="0" smtClean="0"/>
                <a:t>Layer 3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921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49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Neural Network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Even for a basic Neural Network, there are many design decisions to make: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# of hidden layers (depth)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# of units per hidden layer (width)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Type of activation function (nonlinearity)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Form of objective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19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Activation Functions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49</a:t>
            </a:fld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99310" y="2701705"/>
            <a:ext cx="4626190" cy="2547370"/>
            <a:chOff x="-15240" y="2174240"/>
            <a:chExt cx="7924800" cy="4363720"/>
          </a:xfrm>
        </p:grpSpPr>
        <p:sp>
          <p:nvSpPr>
            <p:cNvPr id="6" name="Connector 5"/>
            <p:cNvSpPr/>
            <p:nvPr/>
          </p:nvSpPr>
          <p:spPr>
            <a:xfrm>
              <a:off x="13716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7" name="Connector 6"/>
            <p:cNvSpPr/>
            <p:nvPr/>
          </p:nvSpPr>
          <p:spPr>
            <a:xfrm>
              <a:off x="227076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z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8" name="Connector 7"/>
            <p:cNvSpPr/>
            <p:nvPr/>
          </p:nvSpPr>
          <p:spPr>
            <a:xfrm>
              <a:off x="28956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9" name="Connector 8"/>
            <p:cNvSpPr/>
            <p:nvPr/>
          </p:nvSpPr>
          <p:spPr>
            <a:xfrm>
              <a:off x="45720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3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0" name="Connector 9"/>
            <p:cNvSpPr/>
            <p:nvPr/>
          </p:nvSpPr>
          <p:spPr>
            <a:xfrm>
              <a:off x="70866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 err="1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M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1" name="Connector 10"/>
            <p:cNvSpPr/>
            <p:nvPr/>
          </p:nvSpPr>
          <p:spPr>
            <a:xfrm>
              <a:off x="4267200" y="2174240"/>
              <a:ext cx="822960" cy="822960"/>
            </a:xfrm>
            <a:prstGeom prst="flowChartConnector">
              <a:avLst/>
            </a:prstGeom>
            <a:solidFill>
              <a:srgbClr val="E0D925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y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2" name="Connector 11"/>
            <p:cNvSpPr/>
            <p:nvPr/>
          </p:nvSpPr>
          <p:spPr>
            <a:xfrm>
              <a:off x="364236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z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3" name="Connector 12"/>
            <p:cNvSpPr/>
            <p:nvPr/>
          </p:nvSpPr>
          <p:spPr>
            <a:xfrm>
              <a:off x="601980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z</a:t>
              </a:r>
              <a:r>
                <a:rPr lang="en-US" sz="1200" baseline="-25000" dirty="0" err="1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D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5013959" y="3846746"/>
              <a:ext cx="533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/>
                <a:t>…</a:t>
              </a: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6019801" y="5800007"/>
              <a:ext cx="533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/>
                <a:t>…</a:t>
              </a:r>
            </a:p>
          </p:txBody>
        </p:sp>
        <p:cxnSp>
          <p:nvCxnSpPr>
            <p:cNvPr id="16" name="Straight Connector 15"/>
            <p:cNvCxnSpPr>
              <a:stCxn id="7" idx="4"/>
              <a:endCxn id="6" idx="0"/>
            </p:cNvCxnSpPr>
            <p:nvPr/>
          </p:nvCxnSpPr>
          <p:spPr>
            <a:xfrm rot="5400000">
              <a:off x="1667510" y="4700270"/>
              <a:ext cx="1130300" cy="89916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" idx="4"/>
              <a:endCxn id="8" idx="0"/>
            </p:cNvCxnSpPr>
            <p:nvPr/>
          </p:nvCxnSpPr>
          <p:spPr>
            <a:xfrm rot="16200000" flipH="1">
              <a:off x="2429510" y="4837430"/>
              <a:ext cx="1130300" cy="6248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7" idx="4"/>
              <a:endCxn id="9" idx="0"/>
            </p:cNvCxnSpPr>
            <p:nvPr/>
          </p:nvCxnSpPr>
          <p:spPr>
            <a:xfrm rot="16200000" flipH="1">
              <a:off x="3267710" y="3999230"/>
              <a:ext cx="1130300" cy="23012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7" idx="4"/>
              <a:endCxn id="10" idx="0"/>
            </p:cNvCxnSpPr>
            <p:nvPr/>
          </p:nvCxnSpPr>
          <p:spPr>
            <a:xfrm rot="16200000" flipH="1">
              <a:off x="4525010" y="2741930"/>
              <a:ext cx="1130300" cy="48158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2" idx="4"/>
              <a:endCxn id="8" idx="0"/>
            </p:cNvCxnSpPr>
            <p:nvPr/>
          </p:nvCxnSpPr>
          <p:spPr>
            <a:xfrm rot="5400000">
              <a:off x="3115310" y="4776470"/>
              <a:ext cx="1130300" cy="74676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2" idx="4"/>
              <a:endCxn id="9" idx="0"/>
            </p:cNvCxnSpPr>
            <p:nvPr/>
          </p:nvCxnSpPr>
          <p:spPr>
            <a:xfrm rot="16200000" flipH="1">
              <a:off x="3953510" y="4685030"/>
              <a:ext cx="1130300" cy="9296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2" idx="4"/>
              <a:endCxn id="10" idx="0"/>
            </p:cNvCxnSpPr>
            <p:nvPr/>
          </p:nvCxnSpPr>
          <p:spPr>
            <a:xfrm rot="16200000" flipH="1">
              <a:off x="5210810" y="3427730"/>
              <a:ext cx="1130300" cy="34442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3" idx="4"/>
              <a:endCxn id="6" idx="0"/>
            </p:cNvCxnSpPr>
            <p:nvPr/>
          </p:nvCxnSpPr>
          <p:spPr>
            <a:xfrm rot="5400000">
              <a:off x="3542030" y="2825750"/>
              <a:ext cx="1130300" cy="46482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2" idx="4"/>
              <a:endCxn id="6" idx="0"/>
            </p:cNvCxnSpPr>
            <p:nvPr/>
          </p:nvCxnSpPr>
          <p:spPr>
            <a:xfrm rot="5400000">
              <a:off x="2353310" y="4014470"/>
              <a:ext cx="1130300" cy="227076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4"/>
              <a:endCxn id="8" idx="0"/>
            </p:cNvCxnSpPr>
            <p:nvPr/>
          </p:nvCxnSpPr>
          <p:spPr>
            <a:xfrm rot="5400000">
              <a:off x="4304030" y="3587750"/>
              <a:ext cx="1130300" cy="31242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3" idx="4"/>
              <a:endCxn id="9" idx="0"/>
            </p:cNvCxnSpPr>
            <p:nvPr/>
          </p:nvCxnSpPr>
          <p:spPr>
            <a:xfrm rot="5400000">
              <a:off x="5142230" y="4425950"/>
              <a:ext cx="1130300" cy="14478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3" idx="4"/>
              <a:endCxn id="10" idx="0"/>
            </p:cNvCxnSpPr>
            <p:nvPr/>
          </p:nvCxnSpPr>
          <p:spPr>
            <a:xfrm rot="16200000" flipH="1">
              <a:off x="6399530" y="4616450"/>
              <a:ext cx="1130300" cy="10668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1" idx="4"/>
              <a:endCxn id="7" idx="0"/>
            </p:cNvCxnSpPr>
            <p:nvPr/>
          </p:nvCxnSpPr>
          <p:spPr>
            <a:xfrm rot="5400000">
              <a:off x="3298190" y="2381250"/>
              <a:ext cx="764540" cy="19964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1" idx="4"/>
              <a:endCxn id="12" idx="0"/>
            </p:cNvCxnSpPr>
            <p:nvPr/>
          </p:nvCxnSpPr>
          <p:spPr>
            <a:xfrm rot="5400000">
              <a:off x="3983990" y="3067050"/>
              <a:ext cx="764540" cy="6248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1" idx="4"/>
              <a:endCxn id="13" idx="0"/>
            </p:cNvCxnSpPr>
            <p:nvPr/>
          </p:nvCxnSpPr>
          <p:spPr>
            <a:xfrm rot="16200000" flipH="1">
              <a:off x="5172710" y="2503170"/>
              <a:ext cx="764540" cy="17526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74"/>
            <p:cNvSpPr txBox="1">
              <a:spLocks noChangeArrowheads="1"/>
            </p:cNvSpPr>
            <p:nvPr/>
          </p:nvSpPr>
          <p:spPr bwMode="auto">
            <a:xfrm>
              <a:off x="424179" y="2362200"/>
              <a:ext cx="1295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200" dirty="0"/>
                <a:t>Output</a:t>
              </a:r>
            </a:p>
          </p:txBody>
        </p:sp>
        <p:sp>
          <p:nvSpPr>
            <p:cNvPr id="32" name="TextBox 75"/>
            <p:cNvSpPr txBox="1">
              <a:spLocks noChangeArrowheads="1"/>
            </p:cNvSpPr>
            <p:nvPr/>
          </p:nvSpPr>
          <p:spPr bwMode="auto">
            <a:xfrm>
              <a:off x="1" y="5943600"/>
              <a:ext cx="1295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/>
                <a:t>Input</a:t>
              </a:r>
            </a:p>
          </p:txBody>
        </p:sp>
        <p:sp>
          <p:nvSpPr>
            <p:cNvPr id="33" name="TextBox 76"/>
            <p:cNvSpPr txBox="1">
              <a:spLocks noChangeArrowheads="1"/>
            </p:cNvSpPr>
            <p:nvPr/>
          </p:nvSpPr>
          <p:spPr bwMode="auto">
            <a:xfrm>
              <a:off x="-15240" y="3990341"/>
              <a:ext cx="2057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dirty="0"/>
                <a:t>Hidden Layer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112030" y="1500883"/>
            <a:ext cx="3246207" cy="75024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 smtClean="0"/>
              <a:t>Neural Network with sigmoid activation functions</a:t>
            </a:r>
          </a:p>
        </p:txBody>
      </p:sp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818" y="1500884"/>
            <a:ext cx="3280042" cy="520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20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gradient ascent for linear classifiers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Key idea behind today’s lecture: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Define a linear classifier (logistic regression)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Define an objective function (likelihood)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Optimize it with gradient descent to learn parameters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Predict the class with highest probability under the model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102245">
            <a:off x="7404782" y="142337"/>
            <a:ext cx="2133303" cy="532148"/>
          </a:xfrm>
          <a:prstGeom prst="rect">
            <a:avLst/>
          </a:prstGeom>
          <a:solidFill>
            <a:srgbClr val="000000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Recall…</a:t>
            </a:r>
          </a:p>
        </p:txBody>
      </p:sp>
    </p:spTree>
    <p:extLst>
      <p:ext uri="{BB962C8B-B14F-4D97-AF65-F5344CB8AC3E}">
        <p14:creationId xmlns:p14="http://schemas.microsoft.com/office/powerpoint/2010/main" val="2936903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Activation Functions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50</a:t>
            </a:fld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99310" y="2701705"/>
            <a:ext cx="4626190" cy="2547370"/>
            <a:chOff x="-15240" y="2174240"/>
            <a:chExt cx="7924800" cy="4363720"/>
          </a:xfrm>
        </p:grpSpPr>
        <p:sp>
          <p:nvSpPr>
            <p:cNvPr id="6" name="Connector 5"/>
            <p:cNvSpPr/>
            <p:nvPr/>
          </p:nvSpPr>
          <p:spPr>
            <a:xfrm>
              <a:off x="13716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7" name="Connector 6"/>
            <p:cNvSpPr/>
            <p:nvPr/>
          </p:nvSpPr>
          <p:spPr>
            <a:xfrm>
              <a:off x="227076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z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8" name="Connector 7"/>
            <p:cNvSpPr/>
            <p:nvPr/>
          </p:nvSpPr>
          <p:spPr>
            <a:xfrm>
              <a:off x="28956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9" name="Connector 8"/>
            <p:cNvSpPr/>
            <p:nvPr/>
          </p:nvSpPr>
          <p:spPr>
            <a:xfrm>
              <a:off x="45720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3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0" name="Connector 9"/>
            <p:cNvSpPr/>
            <p:nvPr/>
          </p:nvSpPr>
          <p:spPr>
            <a:xfrm>
              <a:off x="70866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 err="1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M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1" name="Connector 10"/>
            <p:cNvSpPr/>
            <p:nvPr/>
          </p:nvSpPr>
          <p:spPr>
            <a:xfrm>
              <a:off x="4267200" y="2174240"/>
              <a:ext cx="822960" cy="822960"/>
            </a:xfrm>
            <a:prstGeom prst="flowChartConnector">
              <a:avLst/>
            </a:prstGeom>
            <a:solidFill>
              <a:srgbClr val="E0D925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y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2" name="Connector 11"/>
            <p:cNvSpPr/>
            <p:nvPr/>
          </p:nvSpPr>
          <p:spPr>
            <a:xfrm>
              <a:off x="364236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z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3" name="Connector 12"/>
            <p:cNvSpPr/>
            <p:nvPr/>
          </p:nvSpPr>
          <p:spPr>
            <a:xfrm>
              <a:off x="601980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z</a:t>
              </a:r>
              <a:r>
                <a:rPr lang="en-US" sz="1200" baseline="-25000" dirty="0" err="1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D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5013959" y="3846746"/>
              <a:ext cx="533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/>
                <a:t>…</a:t>
              </a: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6019801" y="5800007"/>
              <a:ext cx="533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/>
                <a:t>…</a:t>
              </a:r>
            </a:p>
          </p:txBody>
        </p:sp>
        <p:cxnSp>
          <p:nvCxnSpPr>
            <p:cNvPr id="16" name="Straight Connector 15"/>
            <p:cNvCxnSpPr>
              <a:stCxn id="7" idx="4"/>
              <a:endCxn id="6" idx="0"/>
            </p:cNvCxnSpPr>
            <p:nvPr/>
          </p:nvCxnSpPr>
          <p:spPr>
            <a:xfrm rot="5400000">
              <a:off x="1667510" y="4700270"/>
              <a:ext cx="1130300" cy="89916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" idx="4"/>
              <a:endCxn id="8" idx="0"/>
            </p:cNvCxnSpPr>
            <p:nvPr/>
          </p:nvCxnSpPr>
          <p:spPr>
            <a:xfrm rot="16200000" flipH="1">
              <a:off x="2429510" y="4837430"/>
              <a:ext cx="1130300" cy="6248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7" idx="4"/>
              <a:endCxn id="9" idx="0"/>
            </p:cNvCxnSpPr>
            <p:nvPr/>
          </p:nvCxnSpPr>
          <p:spPr>
            <a:xfrm rot="16200000" flipH="1">
              <a:off x="3267710" y="3999230"/>
              <a:ext cx="1130300" cy="23012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7" idx="4"/>
              <a:endCxn id="10" idx="0"/>
            </p:cNvCxnSpPr>
            <p:nvPr/>
          </p:nvCxnSpPr>
          <p:spPr>
            <a:xfrm rot="16200000" flipH="1">
              <a:off x="4525010" y="2741930"/>
              <a:ext cx="1130300" cy="48158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2" idx="4"/>
              <a:endCxn id="8" idx="0"/>
            </p:cNvCxnSpPr>
            <p:nvPr/>
          </p:nvCxnSpPr>
          <p:spPr>
            <a:xfrm rot="5400000">
              <a:off x="3115310" y="4776470"/>
              <a:ext cx="1130300" cy="74676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2" idx="4"/>
              <a:endCxn id="9" idx="0"/>
            </p:cNvCxnSpPr>
            <p:nvPr/>
          </p:nvCxnSpPr>
          <p:spPr>
            <a:xfrm rot="16200000" flipH="1">
              <a:off x="3953510" y="4685030"/>
              <a:ext cx="1130300" cy="9296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2" idx="4"/>
              <a:endCxn id="10" idx="0"/>
            </p:cNvCxnSpPr>
            <p:nvPr/>
          </p:nvCxnSpPr>
          <p:spPr>
            <a:xfrm rot="16200000" flipH="1">
              <a:off x="5210810" y="3427730"/>
              <a:ext cx="1130300" cy="34442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3" idx="4"/>
              <a:endCxn id="6" idx="0"/>
            </p:cNvCxnSpPr>
            <p:nvPr/>
          </p:nvCxnSpPr>
          <p:spPr>
            <a:xfrm rot="5400000">
              <a:off x="3542030" y="2825750"/>
              <a:ext cx="1130300" cy="46482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2" idx="4"/>
              <a:endCxn id="6" idx="0"/>
            </p:cNvCxnSpPr>
            <p:nvPr/>
          </p:nvCxnSpPr>
          <p:spPr>
            <a:xfrm rot="5400000">
              <a:off x="2353310" y="4014470"/>
              <a:ext cx="1130300" cy="227076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4"/>
              <a:endCxn id="8" idx="0"/>
            </p:cNvCxnSpPr>
            <p:nvPr/>
          </p:nvCxnSpPr>
          <p:spPr>
            <a:xfrm rot="5400000">
              <a:off x="4304030" y="3587750"/>
              <a:ext cx="1130300" cy="31242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3" idx="4"/>
              <a:endCxn id="9" idx="0"/>
            </p:cNvCxnSpPr>
            <p:nvPr/>
          </p:nvCxnSpPr>
          <p:spPr>
            <a:xfrm rot="5400000">
              <a:off x="5142230" y="4425950"/>
              <a:ext cx="1130300" cy="14478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3" idx="4"/>
              <a:endCxn id="10" idx="0"/>
            </p:cNvCxnSpPr>
            <p:nvPr/>
          </p:nvCxnSpPr>
          <p:spPr>
            <a:xfrm rot="16200000" flipH="1">
              <a:off x="6399530" y="4616450"/>
              <a:ext cx="1130300" cy="10668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1" idx="4"/>
              <a:endCxn id="7" idx="0"/>
            </p:cNvCxnSpPr>
            <p:nvPr/>
          </p:nvCxnSpPr>
          <p:spPr>
            <a:xfrm rot="5400000">
              <a:off x="3298190" y="2381250"/>
              <a:ext cx="764540" cy="19964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1" idx="4"/>
              <a:endCxn id="12" idx="0"/>
            </p:cNvCxnSpPr>
            <p:nvPr/>
          </p:nvCxnSpPr>
          <p:spPr>
            <a:xfrm rot="5400000">
              <a:off x="3983990" y="3067050"/>
              <a:ext cx="764540" cy="6248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1" idx="4"/>
              <a:endCxn id="13" idx="0"/>
            </p:cNvCxnSpPr>
            <p:nvPr/>
          </p:nvCxnSpPr>
          <p:spPr>
            <a:xfrm rot="16200000" flipH="1">
              <a:off x="5172710" y="2503170"/>
              <a:ext cx="764540" cy="17526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74"/>
            <p:cNvSpPr txBox="1">
              <a:spLocks noChangeArrowheads="1"/>
            </p:cNvSpPr>
            <p:nvPr/>
          </p:nvSpPr>
          <p:spPr bwMode="auto">
            <a:xfrm>
              <a:off x="424179" y="2362200"/>
              <a:ext cx="1295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200" dirty="0"/>
                <a:t>Output</a:t>
              </a:r>
            </a:p>
          </p:txBody>
        </p:sp>
        <p:sp>
          <p:nvSpPr>
            <p:cNvPr id="32" name="TextBox 75"/>
            <p:cNvSpPr txBox="1">
              <a:spLocks noChangeArrowheads="1"/>
            </p:cNvSpPr>
            <p:nvPr/>
          </p:nvSpPr>
          <p:spPr bwMode="auto">
            <a:xfrm>
              <a:off x="1" y="5943600"/>
              <a:ext cx="1295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/>
                <a:t>Input</a:t>
              </a:r>
            </a:p>
          </p:txBody>
        </p:sp>
        <p:sp>
          <p:nvSpPr>
            <p:cNvPr id="33" name="TextBox 76"/>
            <p:cNvSpPr txBox="1">
              <a:spLocks noChangeArrowheads="1"/>
            </p:cNvSpPr>
            <p:nvPr/>
          </p:nvSpPr>
          <p:spPr bwMode="auto">
            <a:xfrm>
              <a:off x="-15240" y="3990341"/>
              <a:ext cx="2057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dirty="0"/>
                <a:t>Hidden Layer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112030" y="1500883"/>
            <a:ext cx="3246207" cy="75024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 smtClean="0"/>
              <a:t>Neural Network with arbitrary nonlinear activation functions</a:t>
            </a:r>
          </a:p>
        </p:txBody>
      </p:sp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818" y="1480682"/>
            <a:ext cx="3344069" cy="52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56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creen shot 2014-09-21 at 2.51.53 PM.png"/>
          <p:cNvPicPr>
            <a:picLocks noChangeAspect="1"/>
          </p:cNvPicPr>
          <p:nvPr/>
        </p:nvPicPr>
        <p:blipFill rotWithShape="1">
          <a:blip r:embed="rId3"/>
          <a:srcRect b="9888"/>
          <a:stretch/>
        </p:blipFill>
        <p:spPr>
          <a:xfrm>
            <a:off x="4266687" y="4545147"/>
            <a:ext cx="5180937" cy="171044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Activation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9018" y="1210760"/>
            <a:ext cx="3967782" cy="504482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 far, we’ve assumed that the activation function (nonlinearity) is always the sigmoid function…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59828" y="1274789"/>
            <a:ext cx="4445195" cy="5446686"/>
            <a:chOff x="4902395" y="1274789"/>
            <a:chExt cx="4445195" cy="5446686"/>
          </a:xfrm>
        </p:grpSpPr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4902395" y="1274789"/>
              <a:ext cx="4445195" cy="544668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2800" dirty="0" smtClean="0"/>
                <a:t>Sigmoid / Logistic Function</a:t>
              </a:r>
              <a:endParaRPr lang="en-US" sz="2800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99569" y="3022686"/>
              <a:ext cx="4240645" cy="2822679"/>
            </a:xfrm>
            <a:prstGeom prst="rect">
              <a:avLst/>
            </a:prstGeom>
          </p:spPr>
        </p:pic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43963567"/>
                </p:ext>
              </p:extLst>
            </p:nvPr>
          </p:nvGraphicFramePr>
          <p:xfrm>
            <a:off x="5864202" y="1940053"/>
            <a:ext cx="2798762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21" name="Equation" r:id="rId5" imgW="1206500" imgH="393700" progId="Equation.3">
                    <p:embed/>
                  </p:oleObj>
                </mc:Choice>
                <mc:Fallback>
                  <p:oleObj name="Equation" r:id="rId5" imgW="1206500" imgH="393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64202" y="1940053"/>
                          <a:ext cx="2798762" cy="914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9654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Activation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1"/>
            <a:ext cx="8648700" cy="3731514"/>
          </a:xfrm>
        </p:spPr>
        <p:txBody>
          <a:bodyPr>
            <a:normAutofit/>
          </a:bodyPr>
          <a:lstStyle/>
          <a:p>
            <a:r>
              <a:rPr lang="en-US" dirty="0" smtClean="0"/>
              <a:t>A new change: modifying the nonlinearity</a:t>
            </a:r>
          </a:p>
          <a:p>
            <a:pPr lvl="1"/>
            <a:r>
              <a:rPr lang="en-US" dirty="0" smtClean="0"/>
              <a:t>The logistic is not widely used in modern ANNs</a:t>
            </a:r>
            <a:endParaRPr lang="en-US" dirty="0"/>
          </a:p>
        </p:txBody>
      </p:sp>
      <p:pic>
        <p:nvPicPr>
          <p:cNvPr id="4" name="Picture 3" descr="Screen shot 2014-09-21 at 2.51.53 PM.png"/>
          <p:cNvPicPr>
            <a:picLocks noChangeAspect="1"/>
          </p:cNvPicPr>
          <p:nvPr/>
        </p:nvPicPr>
        <p:blipFill rotWithShape="1">
          <a:blip r:embed="rId2"/>
          <a:srcRect b="9888"/>
          <a:stretch/>
        </p:blipFill>
        <p:spPr>
          <a:xfrm>
            <a:off x="3747163" y="5147559"/>
            <a:ext cx="5180937" cy="17104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7687" y="2832971"/>
            <a:ext cx="195718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Alternate 1: </a:t>
            </a:r>
            <a:r>
              <a:rPr lang="en-US" sz="2400" dirty="0" err="1" smtClean="0"/>
              <a:t>tanh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807687" y="3840596"/>
            <a:ext cx="412041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Like logistic function but shifted to range [-1, +1]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515289"/>
            <a:ext cx="4728039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Slide from William Cohen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" y="2683302"/>
            <a:ext cx="4200549" cy="23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69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4-03 at 3.47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321"/>
            <a:ext cx="9144000" cy="22311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49547" y="1554955"/>
            <a:ext cx="1504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AI Stats 2010</a:t>
            </a:r>
            <a:endParaRPr lang="en-US" dirty="0"/>
          </a:p>
        </p:txBody>
      </p:sp>
      <p:pic>
        <p:nvPicPr>
          <p:cNvPr id="2" name="Picture 1" descr="Screen Shot 2016-04-03 at 3.50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16" y="1742875"/>
            <a:ext cx="6261100" cy="4686300"/>
          </a:xfrm>
          <a:prstGeom prst="rect">
            <a:avLst/>
          </a:prstGeom>
        </p:spPr>
      </p:pic>
      <p:sp>
        <p:nvSpPr>
          <p:cNvPr id="3" name="Right Brace 2"/>
          <p:cNvSpPr/>
          <p:nvPr/>
        </p:nvSpPr>
        <p:spPr>
          <a:xfrm>
            <a:off x="6941016" y="4342828"/>
            <a:ext cx="536168" cy="82321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477184" y="4242025"/>
            <a:ext cx="1666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igmoid </a:t>
            </a:r>
            <a:br>
              <a:rPr lang="en-US" dirty="0" smtClean="0"/>
            </a:br>
            <a:r>
              <a:rPr lang="en-US" dirty="0" smtClean="0"/>
              <a:t>vs. </a:t>
            </a:r>
            <a:br>
              <a:rPr lang="en-US" dirty="0" smtClean="0"/>
            </a:br>
            <a:r>
              <a:rPr lang="en-US" dirty="0" err="1" smtClean="0"/>
              <a:t>tanh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725119" y="2357542"/>
            <a:ext cx="80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depth 4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515289"/>
            <a:ext cx="4728039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Figure from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Glorot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Bentio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(2010)</a:t>
            </a:r>
          </a:p>
        </p:txBody>
      </p:sp>
    </p:spTree>
    <p:extLst>
      <p:ext uri="{BB962C8B-B14F-4D97-AF65-F5344CB8AC3E}">
        <p14:creationId xmlns:p14="http://schemas.microsoft.com/office/powerpoint/2010/main" val="4231467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Activation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1"/>
            <a:ext cx="8648700" cy="3731514"/>
          </a:xfrm>
        </p:spPr>
        <p:txBody>
          <a:bodyPr>
            <a:normAutofit/>
          </a:bodyPr>
          <a:lstStyle/>
          <a:p>
            <a:r>
              <a:rPr lang="en-US" dirty="0" smtClean="0"/>
              <a:t>A new change: modifying the nonlinearity</a:t>
            </a:r>
          </a:p>
          <a:p>
            <a:pPr lvl="1"/>
            <a:r>
              <a:rPr lang="en-US" dirty="0" err="1" smtClean="0"/>
              <a:t>reLU</a:t>
            </a:r>
            <a:r>
              <a:rPr lang="en-US" dirty="0" smtClean="0"/>
              <a:t> often used in vision tasks</a:t>
            </a:r>
            <a:endParaRPr lang="en-US" dirty="0"/>
          </a:p>
        </p:txBody>
      </p:sp>
      <p:pic>
        <p:nvPicPr>
          <p:cNvPr id="4" name="Picture 3" descr="Screen shot 2014-09-21 at 2.51.53 PM.png"/>
          <p:cNvPicPr>
            <a:picLocks noChangeAspect="1"/>
          </p:cNvPicPr>
          <p:nvPr/>
        </p:nvPicPr>
        <p:blipFill rotWithShape="1">
          <a:blip r:embed="rId2"/>
          <a:srcRect b="9888"/>
          <a:stretch/>
        </p:blipFill>
        <p:spPr>
          <a:xfrm>
            <a:off x="3747163" y="5147559"/>
            <a:ext cx="5180937" cy="17104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97527" y="2832971"/>
            <a:ext cx="445581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Alternate 2: rectified linear unit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297527" y="3542563"/>
            <a:ext cx="4630573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Linear with a cutoff at zero</a:t>
            </a:r>
          </a:p>
          <a:p>
            <a:endParaRPr lang="en-US" sz="2400" dirty="0" smtClean="0"/>
          </a:p>
          <a:p>
            <a:r>
              <a:rPr lang="en-US" sz="2400" dirty="0" smtClean="0"/>
              <a:t>(Implementation: clip the gradient when you pass zero)</a:t>
            </a:r>
            <a:endParaRPr lang="en-US" sz="2400" dirty="0"/>
          </a:p>
        </p:txBody>
      </p:sp>
      <p:pic>
        <p:nvPicPr>
          <p:cNvPr id="8" name="Picture 7" descr="Screen Shot 2016-04-03 at 5.53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59" y="2578634"/>
            <a:ext cx="4322186" cy="2843966"/>
          </a:xfrm>
          <a:prstGeom prst="rect">
            <a:avLst/>
          </a:prstGeom>
        </p:spPr>
      </p:pic>
      <p:pic>
        <p:nvPicPr>
          <p:cNvPr id="9" name="Picture 8" descr="Screen Shot 2016-04-03 at 5.53.4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00" y="5422600"/>
            <a:ext cx="2514600" cy="7112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399143" y="4127500"/>
            <a:ext cx="14423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841500" y="3048000"/>
            <a:ext cx="1351643" cy="1079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79400" y="4127501"/>
            <a:ext cx="1562100" cy="3356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6515289"/>
            <a:ext cx="4728039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Slide from William Cohen</a:t>
            </a:r>
          </a:p>
        </p:txBody>
      </p:sp>
    </p:spTree>
    <p:extLst>
      <p:ext uri="{BB962C8B-B14F-4D97-AF65-F5344CB8AC3E}">
        <p14:creationId xmlns:p14="http://schemas.microsoft.com/office/powerpoint/2010/main" val="3458482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Activation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1"/>
            <a:ext cx="8648700" cy="3731514"/>
          </a:xfrm>
        </p:spPr>
        <p:txBody>
          <a:bodyPr>
            <a:normAutofit/>
          </a:bodyPr>
          <a:lstStyle/>
          <a:p>
            <a:r>
              <a:rPr lang="en-US" dirty="0" smtClean="0"/>
              <a:t>A new change: modifying the nonlinearity</a:t>
            </a:r>
          </a:p>
          <a:p>
            <a:pPr lvl="1"/>
            <a:r>
              <a:rPr lang="en-US" dirty="0" err="1" smtClean="0"/>
              <a:t>reLU</a:t>
            </a:r>
            <a:r>
              <a:rPr lang="en-US" dirty="0" smtClean="0"/>
              <a:t> often used in vision tasks</a:t>
            </a:r>
            <a:endParaRPr lang="en-US" dirty="0"/>
          </a:p>
        </p:txBody>
      </p:sp>
      <p:pic>
        <p:nvPicPr>
          <p:cNvPr id="4" name="Picture 3" descr="Screen shot 2014-09-21 at 2.51.53 PM.png"/>
          <p:cNvPicPr>
            <a:picLocks noChangeAspect="1"/>
          </p:cNvPicPr>
          <p:nvPr/>
        </p:nvPicPr>
        <p:blipFill rotWithShape="1">
          <a:blip r:embed="rId2"/>
          <a:srcRect b="9888"/>
          <a:stretch/>
        </p:blipFill>
        <p:spPr>
          <a:xfrm>
            <a:off x="3747163" y="5147559"/>
            <a:ext cx="5180937" cy="17104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97527" y="2832971"/>
            <a:ext cx="445581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Alternate 2: rectified linear unit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297527" y="3542563"/>
            <a:ext cx="4630573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Soft version: log(</a:t>
            </a:r>
            <a:r>
              <a:rPr lang="en-US" sz="2400" dirty="0" err="1" smtClean="0"/>
              <a:t>exp</a:t>
            </a:r>
            <a:r>
              <a:rPr lang="en-US" sz="2400" dirty="0" smtClean="0"/>
              <a:t>(x)+1)</a:t>
            </a:r>
          </a:p>
          <a:p>
            <a:endParaRPr lang="en-US" sz="2400" dirty="0"/>
          </a:p>
          <a:p>
            <a:r>
              <a:rPr lang="en-US" sz="2400" dirty="0" smtClean="0"/>
              <a:t>Doesn’t saturate (at one end)</a:t>
            </a:r>
          </a:p>
          <a:p>
            <a:r>
              <a:rPr lang="en-US" sz="2400" dirty="0" err="1" smtClean="0"/>
              <a:t>Sparsifies</a:t>
            </a:r>
            <a:r>
              <a:rPr lang="en-US" sz="2400" dirty="0" smtClean="0"/>
              <a:t> outputs</a:t>
            </a:r>
          </a:p>
          <a:p>
            <a:r>
              <a:rPr lang="en-US" sz="2400" dirty="0" smtClean="0"/>
              <a:t>Helps with vanishing gradient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43" y="2721285"/>
            <a:ext cx="3384136" cy="25310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515289"/>
            <a:ext cx="4728039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Slide from William Cohen</a:t>
            </a:r>
          </a:p>
        </p:txBody>
      </p:sp>
    </p:spTree>
    <p:extLst>
      <p:ext uri="{BB962C8B-B14F-4D97-AF65-F5344CB8AC3E}">
        <p14:creationId xmlns:p14="http://schemas.microsoft.com/office/powerpoint/2010/main" val="961947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Objective Functions for NNs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0760"/>
            <a:ext cx="8229600" cy="314955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Regression:</a:t>
            </a:r>
          </a:p>
          <a:p>
            <a:pPr lvl="1"/>
            <a:r>
              <a:rPr lang="en-US" dirty="0" smtClean="0"/>
              <a:t>Use the same objective as Linear Regression</a:t>
            </a:r>
          </a:p>
          <a:p>
            <a:pPr lvl="1"/>
            <a:r>
              <a:rPr lang="en-US" dirty="0" smtClean="0"/>
              <a:t>Quadratic loss (i.e. mean squared error)</a:t>
            </a:r>
          </a:p>
          <a:p>
            <a:r>
              <a:rPr lang="en-US" dirty="0" smtClean="0"/>
              <a:t>Classification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Use the same objective </a:t>
            </a:r>
            <a:r>
              <a:rPr lang="en-US" dirty="0" smtClean="0"/>
              <a:t>as Logistic Regression</a:t>
            </a:r>
          </a:p>
          <a:p>
            <a:pPr lvl="1"/>
            <a:r>
              <a:rPr lang="en-US" dirty="0" smtClean="0"/>
              <a:t>Cross-entropy (i.e. negative log likelihood)</a:t>
            </a:r>
          </a:p>
          <a:p>
            <a:pPr lvl="1"/>
            <a:r>
              <a:rPr lang="en-US" dirty="0" smtClean="0"/>
              <a:t>This requires probabilities, so we add an additional “</a:t>
            </a:r>
            <a:r>
              <a:rPr lang="en-US" dirty="0" err="1" smtClean="0"/>
              <a:t>softmax</a:t>
            </a:r>
            <a:r>
              <a:rPr lang="en-US" dirty="0" smtClean="0"/>
              <a:t>” layer at the end of our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56</a:t>
            </a:fld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05" y="4753910"/>
            <a:ext cx="8613986" cy="160244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10002" y="4650339"/>
            <a:ext cx="8950246" cy="1860136"/>
            <a:chOff x="210000" y="1743969"/>
            <a:chExt cx="8770240" cy="4476485"/>
          </a:xfrm>
        </p:grpSpPr>
        <p:sp>
          <p:nvSpPr>
            <p:cNvPr id="7" name="Rectangle 6"/>
            <p:cNvSpPr/>
            <p:nvPr/>
          </p:nvSpPr>
          <p:spPr>
            <a:xfrm>
              <a:off x="210000" y="1743969"/>
              <a:ext cx="8770240" cy="4476485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772244" y="1878251"/>
              <a:ext cx="0" cy="4172188"/>
            </a:xfrm>
            <a:prstGeom prst="line">
              <a:avLst/>
            </a:prstGeom>
            <a:ln w="38100" cmpd="sng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9952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Multi-Class Output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4" name="Connector 3"/>
          <p:cNvSpPr/>
          <p:nvPr/>
        </p:nvSpPr>
        <p:spPr>
          <a:xfrm>
            <a:off x="13716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Connector 5"/>
          <p:cNvSpPr/>
          <p:nvPr/>
        </p:nvSpPr>
        <p:spPr>
          <a:xfrm>
            <a:off x="2270760" y="3761740"/>
            <a:ext cx="822960" cy="82296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sz="26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Connector 6"/>
          <p:cNvSpPr/>
          <p:nvPr/>
        </p:nvSpPr>
        <p:spPr>
          <a:xfrm>
            <a:off x="28956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2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Connector 7"/>
          <p:cNvSpPr/>
          <p:nvPr/>
        </p:nvSpPr>
        <p:spPr>
          <a:xfrm>
            <a:off x="45720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3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Connector 8"/>
          <p:cNvSpPr/>
          <p:nvPr/>
        </p:nvSpPr>
        <p:spPr>
          <a:xfrm>
            <a:off x="70866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M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Connector 9"/>
          <p:cNvSpPr/>
          <p:nvPr/>
        </p:nvSpPr>
        <p:spPr>
          <a:xfrm>
            <a:off x="2895601" y="2174240"/>
            <a:ext cx="822960" cy="822960"/>
          </a:xfrm>
          <a:prstGeom prst="flowChartConnector">
            <a:avLst/>
          </a:prstGeom>
          <a:solidFill>
            <a:srgbClr val="E0D925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y</a:t>
            </a:r>
            <a:r>
              <a:rPr lang="en-US" sz="26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Connector 10"/>
          <p:cNvSpPr/>
          <p:nvPr/>
        </p:nvSpPr>
        <p:spPr>
          <a:xfrm>
            <a:off x="3642360" y="3761740"/>
            <a:ext cx="822960" cy="82296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sz="260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2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" name="Connector 11"/>
          <p:cNvSpPr/>
          <p:nvPr/>
        </p:nvSpPr>
        <p:spPr>
          <a:xfrm>
            <a:off x="6019800" y="3761740"/>
            <a:ext cx="822960" cy="82296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sz="2600" baseline="-25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D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13960" y="3837940"/>
            <a:ext cx="533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/>
              <a:t>…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019800" y="5791200"/>
            <a:ext cx="533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/>
              <a:t>…</a:t>
            </a:r>
          </a:p>
        </p:txBody>
      </p:sp>
      <p:cxnSp>
        <p:nvCxnSpPr>
          <p:cNvPr id="16" name="Straight Connector 15"/>
          <p:cNvCxnSpPr>
            <a:stCxn id="6" idx="4"/>
            <a:endCxn id="4" idx="0"/>
          </p:cNvCxnSpPr>
          <p:nvPr/>
        </p:nvCxnSpPr>
        <p:spPr>
          <a:xfrm rot="5400000">
            <a:off x="1667510" y="4700270"/>
            <a:ext cx="1130300" cy="89916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4"/>
            <a:endCxn id="7" idx="0"/>
          </p:cNvCxnSpPr>
          <p:nvPr/>
        </p:nvCxnSpPr>
        <p:spPr>
          <a:xfrm rot="16200000" flipH="1">
            <a:off x="2429510" y="4837430"/>
            <a:ext cx="1130300" cy="6248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4"/>
            <a:endCxn id="8" idx="0"/>
          </p:cNvCxnSpPr>
          <p:nvPr/>
        </p:nvCxnSpPr>
        <p:spPr>
          <a:xfrm rot="16200000" flipH="1">
            <a:off x="3267710" y="3999230"/>
            <a:ext cx="1130300" cy="23012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4"/>
            <a:endCxn id="9" idx="0"/>
          </p:cNvCxnSpPr>
          <p:nvPr/>
        </p:nvCxnSpPr>
        <p:spPr>
          <a:xfrm rot="16200000" flipH="1">
            <a:off x="4525010" y="2741930"/>
            <a:ext cx="1130300" cy="48158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4"/>
            <a:endCxn id="7" idx="0"/>
          </p:cNvCxnSpPr>
          <p:nvPr/>
        </p:nvCxnSpPr>
        <p:spPr>
          <a:xfrm rot="5400000">
            <a:off x="3115310" y="4776470"/>
            <a:ext cx="1130300" cy="74676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4"/>
            <a:endCxn id="8" idx="0"/>
          </p:cNvCxnSpPr>
          <p:nvPr/>
        </p:nvCxnSpPr>
        <p:spPr>
          <a:xfrm rot="16200000" flipH="1">
            <a:off x="3953510" y="4685030"/>
            <a:ext cx="1130300" cy="9296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4"/>
            <a:endCxn id="9" idx="0"/>
          </p:cNvCxnSpPr>
          <p:nvPr/>
        </p:nvCxnSpPr>
        <p:spPr>
          <a:xfrm rot="16200000" flipH="1">
            <a:off x="5210810" y="3427730"/>
            <a:ext cx="1130300" cy="34442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2" idx="4"/>
            <a:endCxn id="4" idx="0"/>
          </p:cNvCxnSpPr>
          <p:nvPr/>
        </p:nvCxnSpPr>
        <p:spPr>
          <a:xfrm rot="5400000">
            <a:off x="3542030" y="2825750"/>
            <a:ext cx="1130300" cy="46482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4"/>
            <a:endCxn id="4" idx="0"/>
          </p:cNvCxnSpPr>
          <p:nvPr/>
        </p:nvCxnSpPr>
        <p:spPr>
          <a:xfrm rot="5400000">
            <a:off x="2353310" y="4014470"/>
            <a:ext cx="1130300" cy="227076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2" idx="4"/>
            <a:endCxn id="7" idx="0"/>
          </p:cNvCxnSpPr>
          <p:nvPr/>
        </p:nvCxnSpPr>
        <p:spPr>
          <a:xfrm rot="5400000">
            <a:off x="4304030" y="3587750"/>
            <a:ext cx="1130300" cy="31242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2" idx="4"/>
            <a:endCxn id="8" idx="0"/>
          </p:cNvCxnSpPr>
          <p:nvPr/>
        </p:nvCxnSpPr>
        <p:spPr>
          <a:xfrm rot="5400000">
            <a:off x="5142230" y="4425950"/>
            <a:ext cx="1130300" cy="14478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4"/>
            <a:endCxn id="9" idx="0"/>
          </p:cNvCxnSpPr>
          <p:nvPr/>
        </p:nvCxnSpPr>
        <p:spPr>
          <a:xfrm rot="16200000" flipH="1">
            <a:off x="6399530" y="4616450"/>
            <a:ext cx="1130300" cy="10668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4"/>
            <a:endCxn id="6" idx="0"/>
          </p:cNvCxnSpPr>
          <p:nvPr/>
        </p:nvCxnSpPr>
        <p:spPr>
          <a:xfrm rot="5400000">
            <a:off x="2612391" y="3067050"/>
            <a:ext cx="764540" cy="62484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0" idx="4"/>
            <a:endCxn id="11" idx="0"/>
          </p:cNvCxnSpPr>
          <p:nvPr/>
        </p:nvCxnSpPr>
        <p:spPr>
          <a:xfrm rot="16200000" flipH="1">
            <a:off x="3298190" y="3006090"/>
            <a:ext cx="764540" cy="746759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0" idx="4"/>
            <a:endCxn id="12" idx="0"/>
          </p:cNvCxnSpPr>
          <p:nvPr/>
        </p:nvCxnSpPr>
        <p:spPr>
          <a:xfrm rot="16200000" flipH="1">
            <a:off x="4486910" y="1817370"/>
            <a:ext cx="764540" cy="3124199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74"/>
          <p:cNvSpPr txBox="1">
            <a:spLocks noChangeArrowheads="1"/>
          </p:cNvSpPr>
          <p:nvPr/>
        </p:nvSpPr>
        <p:spPr bwMode="auto">
          <a:xfrm>
            <a:off x="424180" y="23622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35" name="TextBox 75"/>
          <p:cNvSpPr txBox="1">
            <a:spLocks noChangeArrowheads="1"/>
          </p:cNvSpPr>
          <p:nvPr/>
        </p:nvSpPr>
        <p:spPr bwMode="auto">
          <a:xfrm>
            <a:off x="0" y="59436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Input</a:t>
            </a:r>
          </a:p>
        </p:txBody>
      </p:sp>
      <p:sp>
        <p:nvSpPr>
          <p:cNvPr id="36" name="TextBox 76"/>
          <p:cNvSpPr txBox="1">
            <a:spLocks noChangeArrowheads="1"/>
          </p:cNvSpPr>
          <p:nvPr/>
        </p:nvSpPr>
        <p:spPr bwMode="auto">
          <a:xfrm>
            <a:off x="-15240" y="399034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Hidden Layer</a:t>
            </a:r>
          </a:p>
        </p:txBody>
      </p:sp>
      <p:sp>
        <p:nvSpPr>
          <p:cNvPr id="40" name="Connector 39"/>
          <p:cNvSpPr/>
          <p:nvPr/>
        </p:nvSpPr>
        <p:spPr>
          <a:xfrm>
            <a:off x="5135880" y="2107565"/>
            <a:ext cx="822960" cy="822960"/>
          </a:xfrm>
          <a:prstGeom prst="flowChartConnector">
            <a:avLst/>
          </a:prstGeom>
          <a:solidFill>
            <a:srgbClr val="E0D925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y</a:t>
            </a:r>
            <a:r>
              <a:rPr lang="en-US" sz="2600" baseline="-25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K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2" name="TextBox 12"/>
          <p:cNvSpPr txBox="1">
            <a:spLocks noChangeArrowheads="1"/>
          </p:cNvSpPr>
          <p:nvPr/>
        </p:nvSpPr>
        <p:spPr bwMode="auto">
          <a:xfrm>
            <a:off x="4165600" y="2209800"/>
            <a:ext cx="533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/>
              <a:t>…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5547360" y="2930527"/>
            <a:ext cx="883920" cy="83121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 flipV="1">
            <a:off x="4053839" y="2931320"/>
            <a:ext cx="1494316" cy="830422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0800000" flipV="1">
            <a:off x="2682241" y="2931320"/>
            <a:ext cx="2865915" cy="83042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995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Multi-Class Output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58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52692" y="3723758"/>
            <a:ext cx="4430937" cy="2477135"/>
            <a:chOff x="-15240" y="2107565"/>
            <a:chExt cx="7924800" cy="4430395"/>
          </a:xfrm>
        </p:grpSpPr>
        <p:sp>
          <p:nvSpPr>
            <p:cNvPr id="4" name="Connector 3"/>
            <p:cNvSpPr/>
            <p:nvPr/>
          </p:nvSpPr>
          <p:spPr>
            <a:xfrm>
              <a:off x="13716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1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  <a:endParaRPr lang="en-US" sz="11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6" name="Connector 5"/>
            <p:cNvSpPr/>
            <p:nvPr/>
          </p:nvSpPr>
          <p:spPr>
            <a:xfrm>
              <a:off x="227076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a</a:t>
              </a:r>
              <a:r>
                <a:rPr lang="en-US" sz="11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  <a:endParaRPr lang="en-US" sz="11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7" name="Connector 6"/>
            <p:cNvSpPr/>
            <p:nvPr/>
          </p:nvSpPr>
          <p:spPr>
            <a:xfrm>
              <a:off x="28956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1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  <a:endParaRPr lang="en-US" sz="11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8" name="Connector 7"/>
            <p:cNvSpPr/>
            <p:nvPr/>
          </p:nvSpPr>
          <p:spPr>
            <a:xfrm>
              <a:off x="45720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1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3</a:t>
              </a:r>
              <a:endParaRPr lang="en-US" sz="11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9" name="Connector 8"/>
            <p:cNvSpPr/>
            <p:nvPr/>
          </p:nvSpPr>
          <p:spPr>
            <a:xfrm>
              <a:off x="70866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100" baseline="-25000" dirty="0" err="1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M</a:t>
              </a:r>
              <a:endParaRPr lang="en-US" sz="11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0" name="Connector 9"/>
            <p:cNvSpPr/>
            <p:nvPr/>
          </p:nvSpPr>
          <p:spPr>
            <a:xfrm>
              <a:off x="2895601" y="2174240"/>
              <a:ext cx="822960" cy="822960"/>
            </a:xfrm>
            <a:prstGeom prst="flowChartConnector">
              <a:avLst/>
            </a:prstGeom>
            <a:solidFill>
              <a:srgbClr val="E0D925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y</a:t>
              </a:r>
              <a:r>
                <a:rPr lang="en-US" sz="11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  <a:endParaRPr lang="en-US" sz="11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1" name="Connector 10"/>
            <p:cNvSpPr/>
            <p:nvPr/>
          </p:nvSpPr>
          <p:spPr>
            <a:xfrm>
              <a:off x="364236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a</a:t>
              </a:r>
              <a:r>
                <a:rPr lang="en-US" sz="11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  <a:endParaRPr lang="en-US" sz="11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2" name="Connector 11"/>
            <p:cNvSpPr/>
            <p:nvPr/>
          </p:nvSpPr>
          <p:spPr>
            <a:xfrm>
              <a:off x="601980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a</a:t>
              </a:r>
              <a:r>
                <a:rPr lang="en-US" sz="1100" baseline="-25000" dirty="0" err="1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D</a:t>
              </a:r>
              <a:endParaRPr lang="en-US" sz="11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5013960" y="3850055"/>
              <a:ext cx="533400" cy="467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100"/>
                <a:t>…</a:t>
              </a: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6019800" y="5803315"/>
              <a:ext cx="533400" cy="467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100"/>
                <a:t>…</a:t>
              </a:r>
            </a:p>
          </p:txBody>
        </p:sp>
        <p:cxnSp>
          <p:nvCxnSpPr>
            <p:cNvPr id="16" name="Straight Connector 15"/>
            <p:cNvCxnSpPr>
              <a:stCxn id="6" idx="4"/>
              <a:endCxn id="4" idx="0"/>
            </p:cNvCxnSpPr>
            <p:nvPr/>
          </p:nvCxnSpPr>
          <p:spPr>
            <a:xfrm rot="5400000">
              <a:off x="1667510" y="4700270"/>
              <a:ext cx="1130300" cy="89916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4"/>
              <a:endCxn id="7" idx="0"/>
            </p:cNvCxnSpPr>
            <p:nvPr/>
          </p:nvCxnSpPr>
          <p:spPr>
            <a:xfrm rot="16200000" flipH="1">
              <a:off x="2429510" y="4837430"/>
              <a:ext cx="1130300" cy="6248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6" idx="4"/>
              <a:endCxn id="8" idx="0"/>
            </p:cNvCxnSpPr>
            <p:nvPr/>
          </p:nvCxnSpPr>
          <p:spPr>
            <a:xfrm rot="16200000" flipH="1">
              <a:off x="3267710" y="3999230"/>
              <a:ext cx="1130300" cy="23012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6" idx="4"/>
              <a:endCxn id="9" idx="0"/>
            </p:cNvCxnSpPr>
            <p:nvPr/>
          </p:nvCxnSpPr>
          <p:spPr>
            <a:xfrm rot="16200000" flipH="1">
              <a:off x="4525010" y="2741930"/>
              <a:ext cx="1130300" cy="48158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1" idx="4"/>
              <a:endCxn id="7" idx="0"/>
            </p:cNvCxnSpPr>
            <p:nvPr/>
          </p:nvCxnSpPr>
          <p:spPr>
            <a:xfrm rot="5400000">
              <a:off x="3115310" y="4776470"/>
              <a:ext cx="1130300" cy="74676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1" idx="4"/>
              <a:endCxn id="8" idx="0"/>
            </p:cNvCxnSpPr>
            <p:nvPr/>
          </p:nvCxnSpPr>
          <p:spPr>
            <a:xfrm rot="16200000" flipH="1">
              <a:off x="3953510" y="4685030"/>
              <a:ext cx="1130300" cy="9296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1" idx="4"/>
              <a:endCxn id="9" idx="0"/>
            </p:cNvCxnSpPr>
            <p:nvPr/>
          </p:nvCxnSpPr>
          <p:spPr>
            <a:xfrm rot="16200000" flipH="1">
              <a:off x="5210810" y="3427730"/>
              <a:ext cx="1130300" cy="34442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2" idx="4"/>
              <a:endCxn id="4" idx="0"/>
            </p:cNvCxnSpPr>
            <p:nvPr/>
          </p:nvCxnSpPr>
          <p:spPr>
            <a:xfrm rot="5400000">
              <a:off x="3542030" y="2825750"/>
              <a:ext cx="1130300" cy="46482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1" idx="4"/>
              <a:endCxn id="4" idx="0"/>
            </p:cNvCxnSpPr>
            <p:nvPr/>
          </p:nvCxnSpPr>
          <p:spPr>
            <a:xfrm rot="5400000">
              <a:off x="2353310" y="4014470"/>
              <a:ext cx="1130300" cy="227076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2" idx="4"/>
              <a:endCxn id="7" idx="0"/>
            </p:cNvCxnSpPr>
            <p:nvPr/>
          </p:nvCxnSpPr>
          <p:spPr>
            <a:xfrm rot="5400000">
              <a:off x="4304030" y="3587750"/>
              <a:ext cx="1130300" cy="31242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2" idx="4"/>
              <a:endCxn id="8" idx="0"/>
            </p:cNvCxnSpPr>
            <p:nvPr/>
          </p:nvCxnSpPr>
          <p:spPr>
            <a:xfrm rot="5400000">
              <a:off x="5142230" y="4425950"/>
              <a:ext cx="1130300" cy="14478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2" idx="4"/>
              <a:endCxn id="9" idx="0"/>
            </p:cNvCxnSpPr>
            <p:nvPr/>
          </p:nvCxnSpPr>
          <p:spPr>
            <a:xfrm rot="16200000" flipH="1">
              <a:off x="6399530" y="4616450"/>
              <a:ext cx="1130300" cy="10668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0" idx="4"/>
              <a:endCxn id="6" idx="0"/>
            </p:cNvCxnSpPr>
            <p:nvPr/>
          </p:nvCxnSpPr>
          <p:spPr>
            <a:xfrm rot="5400000">
              <a:off x="2612391" y="3067050"/>
              <a:ext cx="764540" cy="624841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0" idx="4"/>
              <a:endCxn id="11" idx="0"/>
            </p:cNvCxnSpPr>
            <p:nvPr/>
          </p:nvCxnSpPr>
          <p:spPr>
            <a:xfrm rot="16200000" flipH="1">
              <a:off x="3298190" y="3006090"/>
              <a:ext cx="764540" cy="746759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0" idx="4"/>
              <a:endCxn id="12" idx="0"/>
            </p:cNvCxnSpPr>
            <p:nvPr/>
          </p:nvCxnSpPr>
          <p:spPr>
            <a:xfrm rot="16200000" flipH="1">
              <a:off x="4486910" y="1817370"/>
              <a:ext cx="764540" cy="3124199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74"/>
            <p:cNvSpPr txBox="1">
              <a:spLocks noChangeArrowheads="1"/>
            </p:cNvSpPr>
            <p:nvPr/>
          </p:nvSpPr>
          <p:spPr bwMode="auto">
            <a:xfrm>
              <a:off x="424180" y="2362200"/>
              <a:ext cx="1295400" cy="467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100" dirty="0"/>
                <a:t>Output</a:t>
              </a:r>
            </a:p>
          </p:txBody>
        </p:sp>
        <p:sp>
          <p:nvSpPr>
            <p:cNvPr id="35" name="TextBox 75"/>
            <p:cNvSpPr txBox="1">
              <a:spLocks noChangeArrowheads="1"/>
            </p:cNvSpPr>
            <p:nvPr/>
          </p:nvSpPr>
          <p:spPr bwMode="auto">
            <a:xfrm>
              <a:off x="0" y="5943600"/>
              <a:ext cx="1295400" cy="467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100"/>
                <a:t>Input</a:t>
              </a:r>
            </a:p>
          </p:txBody>
        </p:sp>
        <p:sp>
          <p:nvSpPr>
            <p:cNvPr id="36" name="TextBox 76"/>
            <p:cNvSpPr txBox="1">
              <a:spLocks noChangeArrowheads="1"/>
            </p:cNvSpPr>
            <p:nvPr/>
          </p:nvSpPr>
          <p:spPr bwMode="auto">
            <a:xfrm>
              <a:off x="-15240" y="3990339"/>
              <a:ext cx="2057399" cy="467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100"/>
                <a:t>Hidden Layer</a:t>
              </a:r>
            </a:p>
          </p:txBody>
        </p:sp>
        <p:sp>
          <p:nvSpPr>
            <p:cNvPr id="40" name="Connector 39"/>
            <p:cNvSpPr/>
            <p:nvPr/>
          </p:nvSpPr>
          <p:spPr>
            <a:xfrm>
              <a:off x="5135880" y="2107565"/>
              <a:ext cx="822960" cy="822960"/>
            </a:xfrm>
            <a:prstGeom prst="flowChartConnector">
              <a:avLst/>
            </a:prstGeom>
            <a:solidFill>
              <a:srgbClr val="E0D925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y</a:t>
              </a:r>
              <a:r>
                <a:rPr lang="en-US" sz="1100" baseline="-25000" dirty="0" err="1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K</a:t>
              </a:r>
              <a:endParaRPr lang="en-US" sz="11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42" name="TextBox 12"/>
            <p:cNvSpPr txBox="1">
              <a:spLocks noChangeArrowheads="1"/>
            </p:cNvSpPr>
            <p:nvPr/>
          </p:nvSpPr>
          <p:spPr bwMode="auto">
            <a:xfrm>
              <a:off x="4165599" y="2221916"/>
              <a:ext cx="533400" cy="467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100" dirty="0"/>
                <a:t>…</a:t>
              </a: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5547360" y="2930527"/>
              <a:ext cx="883920" cy="831213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0800000" flipV="1">
              <a:off x="4053839" y="2931320"/>
              <a:ext cx="1494316" cy="830422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800000" flipV="1">
              <a:off x="2682241" y="2931320"/>
              <a:ext cx="2865915" cy="83042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38" y="1806810"/>
            <a:ext cx="3657600" cy="1193800"/>
          </a:xfrm>
          <a:prstGeom prst="rect">
            <a:avLst/>
          </a:prstGeom>
        </p:spPr>
      </p:pic>
      <p:sp>
        <p:nvSpPr>
          <p:cNvPr id="4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97633" y="997097"/>
            <a:ext cx="2667000" cy="765547"/>
          </a:xfrm>
        </p:spPr>
        <p:txBody>
          <a:bodyPr/>
          <a:lstStyle/>
          <a:p>
            <a:r>
              <a:rPr lang="en-US" dirty="0" err="1" smtClean="0"/>
              <a:t>Softmax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012" y="1077941"/>
            <a:ext cx="3379082" cy="541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6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4-03 at 5.38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77" y="671566"/>
            <a:ext cx="6490314" cy="584372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Cross-entropy vs. Quadratic loss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15289"/>
            <a:ext cx="4728039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Figure from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Glorot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Bentio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(2010)</a:t>
            </a:r>
          </a:p>
        </p:txBody>
      </p:sp>
    </p:spTree>
    <p:extLst>
      <p:ext uri="{BB962C8B-B14F-4D97-AF65-F5344CB8AC3E}">
        <p14:creationId xmlns:p14="http://schemas.microsoft.com/office/powerpoint/2010/main" val="516717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gradient ascent for linear classifiers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605023" y="1274789"/>
            <a:ext cx="4445195" cy="5446686"/>
            <a:chOff x="4902395" y="1274789"/>
            <a:chExt cx="4445195" cy="5446686"/>
          </a:xfrm>
        </p:grpSpPr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4902395" y="1274789"/>
              <a:ext cx="4445195" cy="544668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2800" dirty="0" smtClean="0"/>
                <a:t>Use a differentiable function instead:</a:t>
              </a:r>
              <a:endParaRPr lang="en-US" sz="2800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99569" y="3022686"/>
              <a:ext cx="4240645" cy="2822679"/>
            </a:xfrm>
            <a:prstGeom prst="rect">
              <a:avLst/>
            </a:prstGeom>
          </p:spPr>
        </p:pic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02295783"/>
                </p:ext>
              </p:extLst>
            </p:nvPr>
          </p:nvGraphicFramePr>
          <p:xfrm>
            <a:off x="5788375" y="5735222"/>
            <a:ext cx="2798762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31" name="Equation" r:id="rId4" imgW="1206500" imgH="393700" progId="Equation.3">
                    <p:embed/>
                  </p:oleObj>
                </mc:Choice>
                <mc:Fallback>
                  <p:oleObj name="Equation" r:id="rId4" imgW="1206500" imgH="393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88375" y="5735222"/>
                          <a:ext cx="2798762" cy="914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8" name="Picture 17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1579" y="2116815"/>
              <a:ext cx="3552593" cy="653437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192425" y="1274789"/>
            <a:ext cx="4324350" cy="5446685"/>
            <a:chOff x="363105" y="1212358"/>
            <a:chExt cx="4324350" cy="5446685"/>
          </a:xfrm>
        </p:grpSpPr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363105" y="1212358"/>
              <a:ext cx="4324350" cy="5446685"/>
            </a:xfrm>
            <a:prstGeom prst="rect">
              <a:avLst/>
            </a:prstGeom>
            <a:solidFill>
              <a:srgbClr val="E17B7C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2800" dirty="0" smtClean="0"/>
                <a:t>This decision function isn’t differentiable:</a:t>
              </a:r>
              <a:endParaRPr lang="en-US" sz="2800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4700" y="3235366"/>
              <a:ext cx="3173845" cy="254756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968248" y="5782934"/>
              <a:ext cx="802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sign(x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pic>
          <p:nvPicPr>
            <p:cNvPr id="15" name="Picture 14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506" y="2230809"/>
              <a:ext cx="2766585" cy="442242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 rot="1102245">
            <a:off x="7404782" y="142337"/>
            <a:ext cx="2133303" cy="532148"/>
          </a:xfrm>
          <a:prstGeom prst="rect">
            <a:avLst/>
          </a:prstGeom>
          <a:solidFill>
            <a:srgbClr val="000000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Recall…</a:t>
            </a:r>
          </a:p>
        </p:txBody>
      </p:sp>
    </p:spTree>
    <p:extLst>
      <p:ext uri="{BB962C8B-B14F-4D97-AF65-F5344CB8AC3E}">
        <p14:creationId xmlns:p14="http://schemas.microsoft.com/office/powerpoint/2010/main" val="3518618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495799" y="1411045"/>
            <a:ext cx="4648202" cy="22576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95799" y="3663550"/>
            <a:ext cx="4648202" cy="31944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3180972"/>
            <a:ext cx="4495800" cy="36770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1411045"/>
            <a:ext cx="4495799" cy="17699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Recipe for </a:t>
            </a:r>
            <a:br>
              <a:rPr lang="en-US" dirty="0" smtClean="0"/>
            </a:br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5807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Given </a:t>
            </a:r>
            <a:r>
              <a:rPr lang="en-US" dirty="0"/>
              <a:t>training data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62472" y="1600200"/>
            <a:ext cx="4038600" cy="206851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3. Define goal: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19" name="Content Placeholder 5"/>
          <p:cNvSpPr txBox="1">
            <a:spLocks/>
          </p:cNvSpPr>
          <p:nvPr/>
        </p:nvSpPr>
        <p:spPr>
          <a:xfrm>
            <a:off x="457200" y="3180972"/>
            <a:ext cx="4038600" cy="3097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2. Choose each of these:</a:t>
            </a:r>
          </a:p>
          <a:p>
            <a:pPr lvl="1"/>
            <a:r>
              <a:rPr lang="en-US" dirty="0" smtClean="0"/>
              <a:t>Decision function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Loss function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0" name="Content Placeholder 6"/>
          <p:cNvSpPr txBox="1">
            <a:spLocks/>
          </p:cNvSpPr>
          <p:nvPr/>
        </p:nvSpPr>
        <p:spPr>
          <a:xfrm>
            <a:off x="4662472" y="3668717"/>
            <a:ext cx="4038600" cy="2892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4. Train with SGD: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(take small steps opposite the gradient)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93" y="2224285"/>
            <a:ext cx="2082800" cy="5334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913" y="4339324"/>
            <a:ext cx="2108200" cy="4699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93" y="5673701"/>
            <a:ext cx="2349500" cy="469900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417" y="2265250"/>
            <a:ext cx="4096234" cy="947367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417" y="5609966"/>
            <a:ext cx="4063643" cy="37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77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Objective Functions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10761"/>
            <a:ext cx="8229600" cy="70846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Matching Quiz:</a:t>
            </a:r>
            <a:r>
              <a:rPr lang="en-US" dirty="0" smtClean="0"/>
              <a:t> Suppose you are given a neural net with a single output, y, and one hidden layer.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61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827832"/>
              </p:ext>
            </p:extLst>
          </p:nvPr>
        </p:nvGraphicFramePr>
        <p:xfrm>
          <a:off x="327318" y="2024665"/>
          <a:ext cx="3193908" cy="253602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193908"/>
              </a:tblGrid>
              <a:tr h="604134">
                <a:tc>
                  <a:txBody>
                    <a:bodyPr/>
                    <a:lstStyle/>
                    <a:p>
                      <a:r>
                        <a:rPr lang="en-US" b="0" dirty="0" smtClean="0"/>
                        <a:t>1) Minimizing sum of squared errors…</a:t>
                      </a:r>
                      <a:endParaRPr lang="en-US" b="0" dirty="0"/>
                    </a:p>
                  </a:txBody>
                  <a:tcPr/>
                </a:tc>
              </a:tr>
              <a:tr h="863048">
                <a:tc>
                  <a:txBody>
                    <a:bodyPr/>
                    <a:lstStyle/>
                    <a:p>
                      <a:r>
                        <a:rPr lang="en-US" dirty="0" smtClean="0"/>
                        <a:t>2) Minimizing sum of squared errors plus squared</a:t>
                      </a:r>
                      <a:r>
                        <a:rPr lang="en-US" baseline="0" dirty="0" smtClean="0"/>
                        <a:t> Euclidean norm of weights…</a:t>
                      </a:r>
                      <a:endParaRPr lang="en-US" dirty="0"/>
                    </a:p>
                  </a:txBody>
                  <a:tcPr/>
                </a:tc>
              </a:tr>
              <a:tr h="490774">
                <a:tc>
                  <a:txBody>
                    <a:bodyPr/>
                    <a:lstStyle/>
                    <a:p>
                      <a:r>
                        <a:rPr lang="en-US" dirty="0" smtClean="0"/>
                        <a:t>3) Minimizing</a:t>
                      </a:r>
                      <a:r>
                        <a:rPr lang="en-US" baseline="0" dirty="0" smtClean="0"/>
                        <a:t> cross-entropy…</a:t>
                      </a:r>
                      <a:endParaRPr lang="en-US" dirty="0"/>
                    </a:p>
                  </a:txBody>
                  <a:tcPr/>
                </a:tc>
              </a:tr>
              <a:tr h="490774">
                <a:tc>
                  <a:txBody>
                    <a:bodyPr/>
                    <a:lstStyle/>
                    <a:p>
                      <a:r>
                        <a:rPr lang="en-US" dirty="0" smtClean="0"/>
                        <a:t>4) Minimizing hinge</a:t>
                      </a:r>
                      <a:r>
                        <a:rPr lang="en-US" baseline="0" dirty="0" smtClean="0"/>
                        <a:t> loss…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868158"/>
              </p:ext>
            </p:extLst>
          </p:nvPr>
        </p:nvGraphicFramePr>
        <p:xfrm>
          <a:off x="4867433" y="1964947"/>
          <a:ext cx="4114727" cy="340243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114727"/>
              </a:tblGrid>
              <a:tr h="9335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5) …MLE estimates of weights assuming target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dirty="0" smtClean="0"/>
                        <a:t>follows a Bernoulli with parameter </a:t>
                      </a:r>
                      <a:r>
                        <a:rPr lang="en-US" b="0" baseline="0" dirty="0" smtClean="0"/>
                        <a:t>given by the output value</a:t>
                      </a:r>
                      <a:endParaRPr lang="en-US" b="0" dirty="0" smtClean="0"/>
                    </a:p>
                  </a:txBody>
                  <a:tcPr/>
                </a:tc>
              </a:tr>
              <a:tr h="718121">
                <a:tc>
                  <a:txBody>
                    <a:bodyPr/>
                    <a:lstStyle/>
                    <a:p>
                      <a:r>
                        <a:rPr lang="en-US" dirty="0" smtClean="0"/>
                        <a:t>6) …MAP estimates of</a:t>
                      </a:r>
                      <a:r>
                        <a:rPr lang="en-US" baseline="0" dirty="0" smtClean="0"/>
                        <a:t> weights</a:t>
                      </a:r>
                      <a:r>
                        <a:rPr lang="en-US" dirty="0" smtClean="0"/>
                        <a:t> assuming weight priors are zero mean Gaussian</a:t>
                      </a:r>
                      <a:endParaRPr lang="en-US" dirty="0"/>
                    </a:p>
                  </a:txBody>
                  <a:tcPr/>
                </a:tc>
              </a:tr>
              <a:tr h="502685">
                <a:tc>
                  <a:txBody>
                    <a:bodyPr/>
                    <a:lstStyle/>
                    <a:p>
                      <a:r>
                        <a:rPr lang="en-US" dirty="0" smtClean="0"/>
                        <a:t>7) …estimates with a large</a:t>
                      </a:r>
                      <a:r>
                        <a:rPr lang="en-US" baseline="0" dirty="0" smtClean="0"/>
                        <a:t> margin on the training data</a:t>
                      </a:r>
                      <a:endParaRPr lang="en-US" dirty="0"/>
                    </a:p>
                  </a:txBody>
                  <a:tcPr/>
                </a:tc>
              </a:tr>
              <a:tr h="75613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8) …MLE estimates of weights assuming zero mean Gaussian noise on the output value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79968" y="3028941"/>
            <a:ext cx="1136477" cy="76480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 smtClean="0"/>
              <a:t>…gives…</a:t>
            </a: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779287" y="5555666"/>
            <a:ext cx="7333398" cy="1165810"/>
          </a:xfrm>
          <a:prstGeom prst="rect">
            <a:avLst/>
          </a:prstGeom>
          <a:solidFill>
            <a:schemeClr val="accent2"/>
          </a:solidFill>
          <a:ln w="3810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numCol="2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UcPeriod"/>
            </a:pPr>
            <a:r>
              <a:rPr lang="en-US" sz="3300" dirty="0"/>
              <a:t>1=5, 2=7, 3=6, 4=8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300" dirty="0"/>
              <a:t>1=5, 2=7, 3=8, 4=6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300" dirty="0"/>
              <a:t>1=7, 2=5, 3=5, 4=7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300" dirty="0"/>
              <a:t>1=7, 2=5, 3=6, 4=8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300" dirty="0"/>
              <a:t>1=8, 2=6, 3=5, 4=7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300" dirty="0"/>
              <a:t>1=8, 2=6, 3=8, 4=6</a:t>
            </a:r>
            <a:endParaRPr lang="en-US" sz="3300" dirty="0" smtClean="0"/>
          </a:p>
          <a:p>
            <a:pPr marL="514350" indent="-514350">
              <a:buAutoNum type="alphaU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1886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Backpropagation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34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495799" y="1411045"/>
            <a:ext cx="4648202" cy="22576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95799" y="3663550"/>
            <a:ext cx="4648202" cy="31944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3180972"/>
            <a:ext cx="4495800" cy="36770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1411045"/>
            <a:ext cx="4495799" cy="17699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Recipe for </a:t>
            </a:r>
            <a:br>
              <a:rPr lang="en-US" dirty="0" smtClean="0"/>
            </a:br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5807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Given </a:t>
            </a:r>
            <a:r>
              <a:rPr lang="en-US" dirty="0"/>
              <a:t>training data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62472" y="1600200"/>
            <a:ext cx="4038600" cy="206851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3. Define goal: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19" name="Content Placeholder 5"/>
          <p:cNvSpPr txBox="1">
            <a:spLocks/>
          </p:cNvSpPr>
          <p:nvPr/>
        </p:nvSpPr>
        <p:spPr>
          <a:xfrm>
            <a:off x="457200" y="3180972"/>
            <a:ext cx="4038600" cy="3097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2. Choose each of these:</a:t>
            </a:r>
          </a:p>
          <a:p>
            <a:pPr lvl="1"/>
            <a:r>
              <a:rPr lang="en-US" dirty="0" smtClean="0"/>
              <a:t>Decision function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Loss function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0" name="Content Placeholder 6"/>
          <p:cNvSpPr txBox="1">
            <a:spLocks/>
          </p:cNvSpPr>
          <p:nvPr/>
        </p:nvSpPr>
        <p:spPr>
          <a:xfrm>
            <a:off x="4662472" y="3668717"/>
            <a:ext cx="4038600" cy="2892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4. Train with SGD: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(take small steps opposite the gradient)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93" y="2224285"/>
            <a:ext cx="2082800" cy="5334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913" y="4339324"/>
            <a:ext cx="2108200" cy="4699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93" y="5673701"/>
            <a:ext cx="2349500" cy="469900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417" y="2265250"/>
            <a:ext cx="4096234" cy="947367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417" y="5609966"/>
            <a:ext cx="4063643" cy="37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56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Backpropagation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Question 1:</a:t>
            </a:r>
            <a:br>
              <a:rPr lang="en-US" b="1" dirty="0" smtClean="0"/>
            </a:br>
            <a:r>
              <a:rPr lang="en-US" dirty="0" smtClean="0"/>
              <a:t>When can we compute the gradients of the parameters of an arbitrary neural network?</a:t>
            </a:r>
          </a:p>
          <a:p>
            <a:endParaRPr lang="en-US" dirty="0"/>
          </a:p>
          <a:p>
            <a:r>
              <a:rPr lang="en-US" b="1" dirty="0" smtClean="0"/>
              <a:t>Question 2:</a:t>
            </a:r>
            <a:br>
              <a:rPr lang="en-US" b="1" dirty="0" smtClean="0"/>
            </a:br>
            <a:r>
              <a:rPr lang="en-US" dirty="0" smtClean="0"/>
              <a:t>When can we make the gradient computation efficient?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550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Chain Rule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67192" y="1602506"/>
            <a:ext cx="5877501" cy="2277777"/>
            <a:chOff x="457200" y="3949386"/>
            <a:chExt cx="7153008" cy="2772089"/>
          </a:xfrm>
        </p:grpSpPr>
        <p:grpSp>
          <p:nvGrpSpPr>
            <p:cNvPr id="5" name="Group 4"/>
            <p:cNvGrpSpPr/>
            <p:nvPr/>
          </p:nvGrpSpPr>
          <p:grpSpPr>
            <a:xfrm>
              <a:off x="457200" y="3949386"/>
              <a:ext cx="7153008" cy="2772089"/>
              <a:chOff x="457200" y="3490254"/>
              <a:chExt cx="8337738" cy="3231221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457200" y="3490254"/>
                <a:ext cx="8337738" cy="3231221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noAutofit/>
              </a:bodyPr>
              <a:lstStyle/>
              <a:p>
                <a:endParaRPr lang="en-US" sz="2200" b="1" dirty="0" smtClean="0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2"/>
              <a:srcRect t="18443"/>
              <a:stretch/>
            </p:blipFill>
            <p:spPr>
              <a:xfrm>
                <a:off x="1892783" y="3602162"/>
                <a:ext cx="5154386" cy="649364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7216" y="4509046"/>
                <a:ext cx="7503018" cy="2212429"/>
              </a:xfrm>
              <a:prstGeom prst="rect">
                <a:avLst/>
              </a:prstGeom>
              <a:noFill/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621362" y="4630900"/>
              <a:ext cx="177413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b="1" dirty="0"/>
                <a:t>Chain Rule:</a:t>
              </a:r>
              <a:endParaRPr lang="en-US" sz="26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12611" y="4070498"/>
              <a:ext cx="1076186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b="1" dirty="0" smtClean="0"/>
                <a:t>Given: </a:t>
              </a:r>
              <a:endParaRPr lang="en-US" sz="26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47404" y="3880283"/>
            <a:ext cx="2668956" cy="2547370"/>
            <a:chOff x="2270760" y="2174240"/>
            <a:chExt cx="4572000" cy="4363720"/>
          </a:xfrm>
        </p:grpSpPr>
        <p:sp>
          <p:nvSpPr>
            <p:cNvPr id="11" name="Connector 10"/>
            <p:cNvSpPr/>
            <p:nvPr/>
          </p:nvSpPr>
          <p:spPr>
            <a:xfrm>
              <a:off x="227076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u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2" name="Connector 11"/>
            <p:cNvSpPr/>
            <p:nvPr/>
          </p:nvSpPr>
          <p:spPr>
            <a:xfrm>
              <a:off x="2895599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5" name="Connector 14"/>
            <p:cNvSpPr/>
            <p:nvPr/>
          </p:nvSpPr>
          <p:spPr>
            <a:xfrm>
              <a:off x="4267200" y="2174240"/>
              <a:ext cx="822960" cy="822960"/>
            </a:xfrm>
            <a:prstGeom prst="flowChartConnector">
              <a:avLst/>
            </a:prstGeom>
            <a:solidFill>
              <a:srgbClr val="E0D925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y</a:t>
              </a:r>
              <a:r>
                <a:rPr lang="en-US" sz="1200" baseline="-25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6" name="Connector 15"/>
            <p:cNvSpPr/>
            <p:nvPr/>
          </p:nvSpPr>
          <p:spPr>
            <a:xfrm>
              <a:off x="364236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u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7" name="Connector 16"/>
            <p:cNvSpPr/>
            <p:nvPr/>
          </p:nvSpPr>
          <p:spPr>
            <a:xfrm>
              <a:off x="601980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u</a:t>
              </a:r>
              <a:r>
                <a:rPr lang="en-US" sz="1200" baseline="-25000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J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5013959" y="3846746"/>
              <a:ext cx="533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/>
                <a:t>…</a:t>
              </a:r>
            </a:p>
          </p:txBody>
        </p:sp>
        <p:cxnSp>
          <p:nvCxnSpPr>
            <p:cNvPr id="21" name="Straight Connector 20"/>
            <p:cNvCxnSpPr>
              <a:stCxn id="11" idx="4"/>
              <a:endCxn id="12" idx="0"/>
            </p:cNvCxnSpPr>
            <p:nvPr/>
          </p:nvCxnSpPr>
          <p:spPr>
            <a:xfrm rot="16200000" flipH="1">
              <a:off x="2429510" y="4837430"/>
              <a:ext cx="1130300" cy="6248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6" idx="4"/>
              <a:endCxn id="12" idx="0"/>
            </p:cNvCxnSpPr>
            <p:nvPr/>
          </p:nvCxnSpPr>
          <p:spPr>
            <a:xfrm rot="5400000">
              <a:off x="3115310" y="4776470"/>
              <a:ext cx="1130300" cy="74676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7" idx="4"/>
              <a:endCxn id="12" idx="0"/>
            </p:cNvCxnSpPr>
            <p:nvPr/>
          </p:nvCxnSpPr>
          <p:spPr>
            <a:xfrm rot="5400000">
              <a:off x="4304030" y="3587750"/>
              <a:ext cx="1130300" cy="31242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5" idx="4"/>
              <a:endCxn id="11" idx="0"/>
            </p:cNvCxnSpPr>
            <p:nvPr/>
          </p:nvCxnSpPr>
          <p:spPr>
            <a:xfrm rot="5400000">
              <a:off x="3298190" y="2381250"/>
              <a:ext cx="764540" cy="19964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5" idx="4"/>
              <a:endCxn id="16" idx="0"/>
            </p:cNvCxnSpPr>
            <p:nvPr/>
          </p:nvCxnSpPr>
          <p:spPr>
            <a:xfrm rot="5400000">
              <a:off x="3983990" y="3067050"/>
              <a:ext cx="764540" cy="6248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5" idx="4"/>
              <a:endCxn id="17" idx="0"/>
            </p:cNvCxnSpPr>
            <p:nvPr/>
          </p:nvCxnSpPr>
          <p:spPr>
            <a:xfrm rot="16200000" flipH="1">
              <a:off x="5172710" y="2503170"/>
              <a:ext cx="764540" cy="17526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2637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Chain Rule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67192" y="1602506"/>
            <a:ext cx="5877501" cy="2277777"/>
            <a:chOff x="457200" y="3949386"/>
            <a:chExt cx="7153008" cy="2772089"/>
          </a:xfrm>
        </p:grpSpPr>
        <p:grpSp>
          <p:nvGrpSpPr>
            <p:cNvPr id="5" name="Group 4"/>
            <p:cNvGrpSpPr/>
            <p:nvPr/>
          </p:nvGrpSpPr>
          <p:grpSpPr>
            <a:xfrm>
              <a:off x="457200" y="3949386"/>
              <a:ext cx="7153008" cy="2772089"/>
              <a:chOff x="457200" y="3490254"/>
              <a:chExt cx="8337738" cy="3231221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457200" y="3490254"/>
                <a:ext cx="8337738" cy="3231221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noAutofit/>
              </a:bodyPr>
              <a:lstStyle/>
              <a:p>
                <a:endParaRPr lang="en-US" sz="2200" b="1" dirty="0" smtClean="0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2"/>
              <a:srcRect t="18443"/>
              <a:stretch/>
            </p:blipFill>
            <p:spPr>
              <a:xfrm>
                <a:off x="1892783" y="3602162"/>
                <a:ext cx="5154386" cy="649364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7216" y="4509046"/>
                <a:ext cx="7503018" cy="2212429"/>
              </a:xfrm>
              <a:prstGeom prst="rect">
                <a:avLst/>
              </a:prstGeom>
              <a:noFill/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621362" y="4630900"/>
              <a:ext cx="177413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b="1" dirty="0"/>
                <a:t>Chain Rule:</a:t>
              </a:r>
              <a:endParaRPr lang="en-US" sz="26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12611" y="4070498"/>
              <a:ext cx="1076186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b="1" dirty="0" smtClean="0"/>
                <a:t>Given: </a:t>
              </a:r>
              <a:endParaRPr lang="en-US" sz="26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47404" y="2990218"/>
            <a:ext cx="2668956" cy="3437435"/>
            <a:chOff x="2270760" y="649532"/>
            <a:chExt cx="4572000" cy="5888428"/>
          </a:xfrm>
        </p:grpSpPr>
        <p:sp>
          <p:nvSpPr>
            <p:cNvPr id="11" name="Connector 10"/>
            <p:cNvSpPr/>
            <p:nvPr/>
          </p:nvSpPr>
          <p:spPr>
            <a:xfrm>
              <a:off x="227076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u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2" name="Connector 11"/>
            <p:cNvSpPr/>
            <p:nvPr/>
          </p:nvSpPr>
          <p:spPr>
            <a:xfrm>
              <a:off x="2895599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5" name="Connector 14"/>
            <p:cNvSpPr/>
            <p:nvPr/>
          </p:nvSpPr>
          <p:spPr>
            <a:xfrm>
              <a:off x="5185560" y="649532"/>
              <a:ext cx="822960" cy="822960"/>
            </a:xfrm>
            <a:prstGeom prst="flowChartConnector">
              <a:avLst/>
            </a:prstGeom>
            <a:solidFill>
              <a:srgbClr val="E0D925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y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6" name="Connector 15"/>
            <p:cNvSpPr/>
            <p:nvPr/>
          </p:nvSpPr>
          <p:spPr>
            <a:xfrm>
              <a:off x="364236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u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7" name="Connector 16"/>
            <p:cNvSpPr/>
            <p:nvPr/>
          </p:nvSpPr>
          <p:spPr>
            <a:xfrm>
              <a:off x="601980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u</a:t>
              </a:r>
              <a:r>
                <a:rPr lang="en-US" sz="1200" baseline="-25000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J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5013959" y="3846746"/>
              <a:ext cx="533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/>
                <a:t>…</a:t>
              </a:r>
            </a:p>
          </p:txBody>
        </p:sp>
        <p:cxnSp>
          <p:nvCxnSpPr>
            <p:cNvPr id="21" name="Straight Connector 20"/>
            <p:cNvCxnSpPr>
              <a:stCxn id="11" idx="4"/>
              <a:endCxn id="12" idx="0"/>
            </p:cNvCxnSpPr>
            <p:nvPr/>
          </p:nvCxnSpPr>
          <p:spPr>
            <a:xfrm rot="16200000" flipH="1">
              <a:off x="2429510" y="4837430"/>
              <a:ext cx="1130300" cy="6248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6" idx="4"/>
              <a:endCxn id="12" idx="0"/>
            </p:cNvCxnSpPr>
            <p:nvPr/>
          </p:nvCxnSpPr>
          <p:spPr>
            <a:xfrm rot="5400000">
              <a:off x="3115310" y="4776470"/>
              <a:ext cx="1130300" cy="74676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7" idx="4"/>
              <a:endCxn id="12" idx="0"/>
            </p:cNvCxnSpPr>
            <p:nvPr/>
          </p:nvCxnSpPr>
          <p:spPr>
            <a:xfrm rot="5400000">
              <a:off x="4304030" y="3587750"/>
              <a:ext cx="1130300" cy="31242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5" idx="4"/>
              <a:endCxn id="11" idx="0"/>
            </p:cNvCxnSpPr>
            <p:nvPr/>
          </p:nvCxnSpPr>
          <p:spPr>
            <a:xfrm flipH="1">
              <a:off x="2682240" y="1472492"/>
              <a:ext cx="2914800" cy="2289248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9" idx="3"/>
              <a:endCxn id="16" idx="0"/>
            </p:cNvCxnSpPr>
            <p:nvPr/>
          </p:nvCxnSpPr>
          <p:spPr>
            <a:xfrm flipH="1">
              <a:off x="4053840" y="3183406"/>
              <a:ext cx="510959" cy="578334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1" idx="4"/>
              <a:endCxn id="17" idx="0"/>
            </p:cNvCxnSpPr>
            <p:nvPr/>
          </p:nvCxnSpPr>
          <p:spPr>
            <a:xfrm>
              <a:off x="6237922" y="3183406"/>
              <a:ext cx="193358" cy="578334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Connector 28"/>
          <p:cNvSpPr/>
          <p:nvPr/>
        </p:nvSpPr>
        <p:spPr>
          <a:xfrm>
            <a:off x="6516220" y="4059338"/>
            <a:ext cx="480412" cy="480412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1" name="Connector 30"/>
          <p:cNvSpPr/>
          <p:nvPr/>
        </p:nvSpPr>
        <p:spPr>
          <a:xfrm>
            <a:off x="7323073" y="3988983"/>
            <a:ext cx="480412" cy="480412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34" name="Straight Connector 33"/>
          <p:cNvCxnSpPr>
            <a:stCxn id="15" idx="4"/>
            <a:endCxn id="29" idx="7"/>
          </p:cNvCxnSpPr>
          <p:nvPr/>
        </p:nvCxnSpPr>
        <p:spPr>
          <a:xfrm flipH="1">
            <a:off x="6926277" y="3470630"/>
            <a:ext cx="262880" cy="65906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5" idx="4"/>
            <a:endCxn id="31" idx="0"/>
          </p:cNvCxnSpPr>
          <p:nvPr/>
        </p:nvCxnSpPr>
        <p:spPr>
          <a:xfrm>
            <a:off x="7189157" y="3470630"/>
            <a:ext cx="374122" cy="51835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57200" y="4539750"/>
            <a:ext cx="2336207" cy="17851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err="1" smtClean="0"/>
              <a:t>Backpropagation</a:t>
            </a:r>
            <a:r>
              <a:rPr lang="en-US" sz="2200" dirty="0" smtClean="0"/>
              <a:t> is just repeated application of the </a:t>
            </a:r>
            <a:r>
              <a:rPr lang="en-US" sz="2200" b="1" dirty="0" smtClean="0"/>
              <a:t>chain rule </a:t>
            </a:r>
            <a:r>
              <a:rPr lang="en-US" sz="2200" dirty="0" smtClean="0"/>
              <a:t>from Calculus 101.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11699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Chain Rule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67193" y="1602507"/>
            <a:ext cx="3556070" cy="1378126"/>
            <a:chOff x="457200" y="3949386"/>
            <a:chExt cx="7153008" cy="2772089"/>
          </a:xfrm>
        </p:grpSpPr>
        <p:grpSp>
          <p:nvGrpSpPr>
            <p:cNvPr id="5" name="Group 4"/>
            <p:cNvGrpSpPr/>
            <p:nvPr/>
          </p:nvGrpSpPr>
          <p:grpSpPr>
            <a:xfrm>
              <a:off x="457200" y="3949386"/>
              <a:ext cx="7153008" cy="2772089"/>
              <a:chOff x="457200" y="3490254"/>
              <a:chExt cx="8337738" cy="3231221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457200" y="3490254"/>
                <a:ext cx="8337738" cy="3231221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noAutofit/>
              </a:bodyPr>
              <a:lstStyle/>
              <a:p>
                <a:endParaRPr lang="en-US" sz="1200" b="1" dirty="0" smtClean="0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2"/>
              <a:srcRect t="18443"/>
              <a:stretch/>
            </p:blipFill>
            <p:spPr>
              <a:xfrm>
                <a:off x="1892783" y="3602162"/>
                <a:ext cx="5154386" cy="649364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7216" y="4509046"/>
                <a:ext cx="7503018" cy="2212429"/>
              </a:xfrm>
              <a:prstGeom prst="rect">
                <a:avLst/>
              </a:prstGeom>
              <a:noFill/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621362" y="4630900"/>
              <a:ext cx="1847083" cy="5571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/>
                <a:t>Chain Rule:</a:t>
              </a:r>
              <a:endParaRPr lang="en-US" sz="12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12612" y="4070498"/>
              <a:ext cx="1199125" cy="5571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smtClean="0"/>
                <a:t>Given: </a:t>
              </a:r>
              <a:endParaRPr lang="en-US" sz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235533" y="1375716"/>
            <a:ext cx="1308453" cy="1685199"/>
            <a:chOff x="5247404" y="2990218"/>
            <a:chExt cx="2668956" cy="3437435"/>
          </a:xfrm>
        </p:grpSpPr>
        <p:grpSp>
          <p:nvGrpSpPr>
            <p:cNvPr id="9" name="Group 8"/>
            <p:cNvGrpSpPr/>
            <p:nvPr/>
          </p:nvGrpSpPr>
          <p:grpSpPr>
            <a:xfrm>
              <a:off x="5247404" y="2990218"/>
              <a:ext cx="2668956" cy="3437435"/>
              <a:chOff x="2270760" y="649532"/>
              <a:chExt cx="4572000" cy="5888428"/>
            </a:xfrm>
          </p:grpSpPr>
          <p:sp>
            <p:nvSpPr>
              <p:cNvPr id="11" name="Connector 10"/>
              <p:cNvSpPr/>
              <p:nvPr/>
            </p:nvSpPr>
            <p:spPr>
              <a:xfrm>
                <a:off x="2270760" y="3761740"/>
                <a:ext cx="822960" cy="822960"/>
              </a:xfrm>
              <a:prstGeom prst="flowChartConnector">
                <a:avLst/>
              </a:prstGeom>
              <a:solidFill>
                <a:srgbClr val="EE6802"/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Arial"/>
                    <a:cs typeface="Arial"/>
                  </a:rPr>
                  <a:t>u</a:t>
                </a:r>
                <a:r>
                  <a:rPr lang="en-US" sz="1200" baseline="-250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Arial"/>
                    <a:cs typeface="Arial"/>
                  </a:rPr>
                  <a:t>1</a:t>
                </a:r>
                <a:endParaRPr lang="en-US" sz="1200" baseline="-25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" name="Connector 11"/>
              <p:cNvSpPr/>
              <p:nvPr/>
            </p:nvSpPr>
            <p:spPr>
              <a:xfrm>
                <a:off x="2895599" y="5715000"/>
                <a:ext cx="822960" cy="822960"/>
              </a:xfrm>
              <a:prstGeom prst="flowChartConnector">
                <a:avLst/>
              </a:prstGeom>
              <a:solidFill>
                <a:srgbClr val="72CEE0"/>
              </a:soli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Arial"/>
                    <a:cs typeface="Arial"/>
                  </a:rPr>
                  <a:t>x</a:t>
                </a:r>
                <a:r>
                  <a:rPr lang="en-US" sz="1200" baseline="-250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Arial"/>
                    <a:cs typeface="Arial"/>
                  </a:rPr>
                  <a:t>2</a:t>
                </a:r>
                <a:endParaRPr lang="en-US" sz="1200" baseline="-25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" name="Connector 14"/>
              <p:cNvSpPr/>
              <p:nvPr/>
            </p:nvSpPr>
            <p:spPr>
              <a:xfrm>
                <a:off x="5185560" y="649532"/>
                <a:ext cx="822960" cy="822960"/>
              </a:xfrm>
              <a:prstGeom prst="flowChartConnector">
                <a:avLst/>
              </a:prstGeom>
              <a:solidFill>
                <a:srgbClr val="E0D925"/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Arial"/>
                    <a:cs typeface="Arial"/>
                  </a:rPr>
                  <a:t>y</a:t>
                </a:r>
                <a:r>
                  <a:rPr lang="en-US" sz="1200" baseline="-250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Arial"/>
                    <a:cs typeface="Arial"/>
                  </a:rPr>
                  <a:t>1</a:t>
                </a:r>
                <a:endParaRPr lang="en-US" sz="1200" baseline="-25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" name="Connector 15"/>
              <p:cNvSpPr/>
              <p:nvPr/>
            </p:nvSpPr>
            <p:spPr>
              <a:xfrm>
                <a:off x="3642360" y="3761740"/>
                <a:ext cx="822960" cy="822960"/>
              </a:xfrm>
              <a:prstGeom prst="flowChartConnector">
                <a:avLst/>
              </a:prstGeom>
              <a:solidFill>
                <a:srgbClr val="EE6802"/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Arial"/>
                    <a:cs typeface="Arial"/>
                  </a:rPr>
                  <a:t>u</a:t>
                </a:r>
                <a:r>
                  <a:rPr lang="en-US" sz="1200" baseline="-250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Arial"/>
                    <a:cs typeface="Arial"/>
                  </a:rPr>
                  <a:t>2</a:t>
                </a:r>
                <a:endParaRPr lang="en-US" sz="1200" baseline="-25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" name="Connector 16"/>
              <p:cNvSpPr/>
              <p:nvPr/>
            </p:nvSpPr>
            <p:spPr>
              <a:xfrm>
                <a:off x="6019800" y="3761740"/>
                <a:ext cx="822960" cy="822960"/>
              </a:xfrm>
              <a:prstGeom prst="flowChartConnector">
                <a:avLst/>
              </a:prstGeom>
              <a:solidFill>
                <a:srgbClr val="EE6802"/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 err="1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Arial"/>
                    <a:cs typeface="Arial"/>
                  </a:rPr>
                  <a:t>u</a:t>
                </a:r>
                <a:r>
                  <a:rPr lang="en-US" sz="1200" baseline="-25000" dirty="0" err="1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Arial"/>
                    <a:cs typeface="Arial"/>
                  </a:rPr>
                  <a:t>J</a:t>
                </a:r>
                <a:endParaRPr lang="en-US" sz="1200" baseline="-25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" name="TextBox 17"/>
              <p:cNvSpPr txBox="1">
                <a:spLocks noChangeArrowheads="1"/>
              </p:cNvSpPr>
              <p:nvPr/>
            </p:nvSpPr>
            <p:spPr bwMode="auto">
              <a:xfrm>
                <a:off x="5013959" y="3846746"/>
                <a:ext cx="533400" cy="474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 b="1"/>
                  <a:t>…</a:t>
                </a:r>
              </a:p>
            </p:txBody>
          </p:sp>
          <p:cxnSp>
            <p:nvCxnSpPr>
              <p:cNvPr id="21" name="Straight Connector 20"/>
              <p:cNvCxnSpPr>
                <a:stCxn id="11" idx="4"/>
                <a:endCxn id="12" idx="0"/>
              </p:cNvCxnSpPr>
              <p:nvPr/>
            </p:nvCxnSpPr>
            <p:spPr>
              <a:xfrm rot="16200000" flipH="1">
                <a:off x="2429510" y="4837430"/>
                <a:ext cx="1130300" cy="62484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16" idx="4"/>
                <a:endCxn id="12" idx="0"/>
              </p:cNvCxnSpPr>
              <p:nvPr/>
            </p:nvCxnSpPr>
            <p:spPr>
              <a:xfrm rot="5400000">
                <a:off x="3115310" y="4776470"/>
                <a:ext cx="1130300" cy="74676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17" idx="4"/>
                <a:endCxn id="12" idx="0"/>
              </p:cNvCxnSpPr>
              <p:nvPr/>
            </p:nvCxnSpPr>
            <p:spPr>
              <a:xfrm rot="5400000">
                <a:off x="4304030" y="3587750"/>
                <a:ext cx="1130300" cy="312420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15" idx="4"/>
                <a:endCxn id="11" idx="0"/>
              </p:cNvCxnSpPr>
              <p:nvPr/>
            </p:nvCxnSpPr>
            <p:spPr>
              <a:xfrm flipH="1">
                <a:off x="2682240" y="1472492"/>
                <a:ext cx="2914800" cy="2289248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29" idx="3"/>
                <a:endCxn id="16" idx="0"/>
              </p:cNvCxnSpPr>
              <p:nvPr/>
            </p:nvCxnSpPr>
            <p:spPr>
              <a:xfrm flipH="1">
                <a:off x="4053840" y="3183406"/>
                <a:ext cx="510959" cy="578334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31" idx="4"/>
                <a:endCxn id="17" idx="0"/>
              </p:cNvCxnSpPr>
              <p:nvPr/>
            </p:nvCxnSpPr>
            <p:spPr>
              <a:xfrm>
                <a:off x="6237922" y="3183406"/>
                <a:ext cx="193358" cy="578334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Connector 28"/>
            <p:cNvSpPr/>
            <p:nvPr/>
          </p:nvSpPr>
          <p:spPr>
            <a:xfrm>
              <a:off x="6516220" y="4059338"/>
              <a:ext cx="480412" cy="480412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31" name="Connector 30"/>
            <p:cNvSpPr/>
            <p:nvPr/>
          </p:nvSpPr>
          <p:spPr>
            <a:xfrm>
              <a:off x="7323073" y="3988983"/>
              <a:ext cx="480412" cy="480412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cxnSp>
          <p:nvCxnSpPr>
            <p:cNvPr id="34" name="Straight Connector 33"/>
            <p:cNvCxnSpPr>
              <a:stCxn id="15" idx="4"/>
              <a:endCxn id="29" idx="7"/>
            </p:cNvCxnSpPr>
            <p:nvPr/>
          </p:nvCxnSpPr>
          <p:spPr>
            <a:xfrm flipH="1">
              <a:off x="6926277" y="3470630"/>
              <a:ext cx="262880" cy="659063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5" idx="4"/>
              <a:endCxn id="31" idx="0"/>
            </p:cNvCxnSpPr>
            <p:nvPr/>
          </p:nvCxnSpPr>
          <p:spPr>
            <a:xfrm>
              <a:off x="7189157" y="3470630"/>
              <a:ext cx="374122" cy="518353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169813" y="3240251"/>
            <a:ext cx="8131439" cy="34812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normAutofit fontScale="92500"/>
          </a:bodyPr>
          <a:lstStyle/>
          <a:p>
            <a:r>
              <a:rPr lang="en-US" sz="2200" b="1" dirty="0" err="1"/>
              <a:t>Backpropagation</a:t>
            </a:r>
            <a:r>
              <a:rPr lang="en-US" sz="2200" b="1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dirty="0"/>
              <a:t>Instantiate the computation as a directed acyclic graph</a:t>
            </a:r>
            <a:r>
              <a:rPr lang="en-US" sz="2200" dirty="0"/>
              <a:t>, where each intermediate quantity is a node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At each node, </a:t>
            </a:r>
            <a:r>
              <a:rPr lang="en-US" sz="2200" dirty="0" smtClean="0"/>
              <a:t>store (a) </a:t>
            </a:r>
            <a:r>
              <a:rPr lang="en-US" sz="2200" dirty="0"/>
              <a:t>the quantity computed in the forward pass </a:t>
            </a:r>
            <a:r>
              <a:rPr lang="en-US" sz="2200" dirty="0" smtClean="0"/>
              <a:t>and (b) the </a:t>
            </a:r>
            <a:r>
              <a:rPr lang="en-US" sz="2200" b="1" dirty="0" smtClean="0"/>
              <a:t>partial derivative </a:t>
            </a:r>
            <a:r>
              <a:rPr lang="en-US" sz="2200" dirty="0" smtClean="0"/>
              <a:t>of the goal with respect to that node’s intermediate quantity.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dirty="0" smtClean="0"/>
              <a:t>Initialize</a:t>
            </a:r>
            <a:r>
              <a:rPr lang="en-US" sz="2200" dirty="0" smtClean="0"/>
              <a:t> all partial derivatives to 0.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Visit </a:t>
            </a:r>
            <a:r>
              <a:rPr lang="en-US" sz="2200" dirty="0"/>
              <a:t>each node in </a:t>
            </a:r>
            <a:r>
              <a:rPr lang="en-US" sz="2200" b="1" dirty="0"/>
              <a:t>reverse topological order</a:t>
            </a:r>
            <a:r>
              <a:rPr lang="en-US" sz="2200" dirty="0"/>
              <a:t>. At each node, add its contribution to the partial derivatives of its parents</a:t>
            </a:r>
          </a:p>
          <a:p>
            <a:endParaRPr lang="en-US" sz="2200" dirty="0"/>
          </a:p>
          <a:p>
            <a:r>
              <a:rPr lang="en-US" sz="2200" dirty="0"/>
              <a:t>This algorithm is also called </a:t>
            </a:r>
            <a:r>
              <a:rPr lang="en-US" sz="2200" b="1" dirty="0"/>
              <a:t>automatic differentiation in the reverse-mode</a:t>
            </a:r>
          </a:p>
        </p:txBody>
      </p:sp>
    </p:spTree>
    <p:extLst>
      <p:ext uri="{BB962C8B-B14F-4D97-AF65-F5344CB8AC3E}">
        <p14:creationId xmlns:p14="http://schemas.microsoft.com/office/powerpoint/2010/main" val="73055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Backpropagation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97"/>
          <a:stretch/>
        </p:blipFill>
        <p:spPr>
          <a:xfrm>
            <a:off x="687206" y="2637763"/>
            <a:ext cx="1390759" cy="340097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10000" y="2292309"/>
            <a:ext cx="8770240" cy="4476485"/>
            <a:chOff x="210000" y="1743969"/>
            <a:chExt cx="8770240" cy="4476485"/>
          </a:xfrm>
        </p:grpSpPr>
        <p:sp>
          <p:nvSpPr>
            <p:cNvPr id="12" name="Rectangle 11"/>
            <p:cNvSpPr/>
            <p:nvPr/>
          </p:nvSpPr>
          <p:spPr>
            <a:xfrm>
              <a:off x="210000" y="1743969"/>
              <a:ext cx="8770240" cy="4476485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077965" y="1878252"/>
              <a:ext cx="0" cy="4172189"/>
            </a:xfrm>
            <a:prstGeom prst="line">
              <a:avLst/>
            </a:prstGeom>
            <a:ln w="38100" cmpd="sng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73277"/>
            <a:ext cx="8153656" cy="69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60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Backpropagation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06" y="2637763"/>
            <a:ext cx="8084180" cy="340097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10000" y="2292309"/>
            <a:ext cx="8770240" cy="4476485"/>
            <a:chOff x="210000" y="1743969"/>
            <a:chExt cx="8770240" cy="4476485"/>
          </a:xfrm>
        </p:grpSpPr>
        <p:sp>
          <p:nvSpPr>
            <p:cNvPr id="12" name="Rectangle 11"/>
            <p:cNvSpPr/>
            <p:nvPr/>
          </p:nvSpPr>
          <p:spPr>
            <a:xfrm>
              <a:off x="210000" y="1743969"/>
              <a:ext cx="8770240" cy="4476485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077965" y="1878252"/>
              <a:ext cx="0" cy="4172189"/>
            </a:xfrm>
            <a:prstGeom prst="line">
              <a:avLst/>
            </a:prstGeom>
            <a:ln w="38100" cmpd="sng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73277"/>
            <a:ext cx="8153656" cy="69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70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gradient ascent for linear classifiers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605023" y="1274789"/>
            <a:ext cx="4445195" cy="5446686"/>
            <a:chOff x="4902395" y="1274789"/>
            <a:chExt cx="4445195" cy="5446686"/>
          </a:xfrm>
        </p:grpSpPr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4902395" y="1274789"/>
              <a:ext cx="4445195" cy="544668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2800" dirty="0" smtClean="0"/>
                <a:t>Use a differentiable function instead:</a:t>
              </a:r>
              <a:endParaRPr lang="en-US" sz="2800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99569" y="3022686"/>
              <a:ext cx="4240645" cy="2822679"/>
            </a:xfrm>
            <a:prstGeom prst="rect">
              <a:avLst/>
            </a:prstGeom>
          </p:spPr>
        </p:pic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82678915"/>
                </p:ext>
              </p:extLst>
            </p:nvPr>
          </p:nvGraphicFramePr>
          <p:xfrm>
            <a:off x="5788375" y="5735222"/>
            <a:ext cx="2798762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4" name="Equation" r:id="rId4" imgW="1206500" imgH="393700" progId="Equation.3">
                    <p:embed/>
                  </p:oleObj>
                </mc:Choice>
                <mc:Fallback>
                  <p:oleObj name="Equation" r:id="rId4" imgW="1206500" imgH="393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88375" y="5735222"/>
                          <a:ext cx="2798762" cy="914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8" name="Picture 17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1579" y="2116815"/>
              <a:ext cx="3552593" cy="653437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192425" y="1274789"/>
            <a:ext cx="4324350" cy="5446685"/>
            <a:chOff x="363105" y="1212358"/>
            <a:chExt cx="4324350" cy="5446685"/>
          </a:xfrm>
        </p:grpSpPr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363105" y="1212358"/>
              <a:ext cx="4324350" cy="5446685"/>
            </a:xfrm>
            <a:prstGeom prst="rect">
              <a:avLst/>
            </a:prstGeom>
            <a:solidFill>
              <a:srgbClr val="E17B7C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2800" dirty="0" smtClean="0"/>
                <a:t>This decision function isn’t differentiable:</a:t>
              </a:r>
              <a:endParaRPr lang="en-US" sz="2800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4700" y="3235366"/>
              <a:ext cx="3173845" cy="254756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968248" y="5782934"/>
              <a:ext cx="802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sign(x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pic>
          <p:nvPicPr>
            <p:cNvPr id="15" name="Picture 14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506" y="2230809"/>
              <a:ext cx="2766585" cy="442242"/>
            </a:xfrm>
            <a:prstGeom prst="rect">
              <a:avLst/>
            </a:prstGeom>
          </p:spPr>
        </p:pic>
      </p:grpSp>
      <p:sp>
        <p:nvSpPr>
          <p:cNvPr id="14" name="&quot;No&quot; Symbol 13"/>
          <p:cNvSpPr/>
          <p:nvPr/>
        </p:nvSpPr>
        <p:spPr>
          <a:xfrm>
            <a:off x="774700" y="3250134"/>
            <a:ext cx="3312391" cy="3120984"/>
          </a:xfrm>
          <a:prstGeom prst="noSmoking">
            <a:avLst/>
          </a:prstGeom>
          <a:solidFill>
            <a:srgbClr val="FF0000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102245">
            <a:off x="7404782" y="142337"/>
            <a:ext cx="2133303" cy="532148"/>
          </a:xfrm>
          <a:prstGeom prst="rect">
            <a:avLst/>
          </a:prstGeom>
          <a:solidFill>
            <a:srgbClr val="000000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Recall…</a:t>
            </a:r>
          </a:p>
        </p:txBody>
      </p:sp>
    </p:spTree>
    <p:extLst>
      <p:ext uri="{BB962C8B-B14F-4D97-AF65-F5344CB8AC3E}">
        <p14:creationId xmlns:p14="http://schemas.microsoft.com/office/powerpoint/2010/main" val="677945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Backpropagation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2360825" y="1092508"/>
            <a:ext cx="3677521" cy="1754678"/>
            <a:chOff x="132403" y="2827190"/>
            <a:chExt cx="7777157" cy="3710770"/>
          </a:xfrm>
        </p:grpSpPr>
        <p:sp>
          <p:nvSpPr>
            <p:cNvPr id="6" name="Connector 5"/>
            <p:cNvSpPr/>
            <p:nvPr/>
          </p:nvSpPr>
          <p:spPr>
            <a:xfrm>
              <a:off x="13716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3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3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  <a:endParaRPr lang="en-US" sz="13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7" name="Connector 6"/>
            <p:cNvSpPr/>
            <p:nvPr/>
          </p:nvSpPr>
          <p:spPr>
            <a:xfrm>
              <a:off x="28956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3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3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  <a:endParaRPr lang="en-US" sz="13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8" name="Connector 7"/>
            <p:cNvSpPr/>
            <p:nvPr/>
          </p:nvSpPr>
          <p:spPr>
            <a:xfrm>
              <a:off x="45720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3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3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3</a:t>
              </a:r>
              <a:endParaRPr lang="en-US" sz="13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9" name="Connector 8"/>
            <p:cNvSpPr/>
            <p:nvPr/>
          </p:nvSpPr>
          <p:spPr>
            <a:xfrm>
              <a:off x="70866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300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300" baseline="-25000" dirty="0" err="1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M</a:t>
              </a:r>
              <a:endParaRPr lang="en-US" sz="13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0" name="Connector 9"/>
            <p:cNvSpPr/>
            <p:nvPr/>
          </p:nvSpPr>
          <p:spPr>
            <a:xfrm>
              <a:off x="4267200" y="2827190"/>
              <a:ext cx="822960" cy="822962"/>
            </a:xfrm>
            <a:prstGeom prst="flowChartConnector">
              <a:avLst/>
            </a:prstGeom>
            <a:solidFill>
              <a:srgbClr val="E0D925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3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y</a:t>
              </a:r>
              <a:endParaRPr lang="en-US" sz="13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5968503" y="5772652"/>
              <a:ext cx="635994" cy="529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300" b="1"/>
                <a:t>…</a:t>
              </a:r>
            </a:p>
          </p:txBody>
        </p:sp>
        <p:cxnSp>
          <p:nvCxnSpPr>
            <p:cNvPr id="12" name="Straight Connector 11"/>
            <p:cNvCxnSpPr>
              <a:stCxn id="10" idx="4"/>
              <a:endCxn id="9" idx="0"/>
            </p:cNvCxnSpPr>
            <p:nvPr/>
          </p:nvCxnSpPr>
          <p:spPr>
            <a:xfrm>
              <a:off x="4678680" y="3650152"/>
              <a:ext cx="2819400" cy="2064848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0" idx="4"/>
              <a:endCxn id="6" idx="0"/>
            </p:cNvCxnSpPr>
            <p:nvPr/>
          </p:nvCxnSpPr>
          <p:spPr>
            <a:xfrm flipH="1">
              <a:off x="1783081" y="3650152"/>
              <a:ext cx="2895599" cy="2064848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0" idx="4"/>
              <a:endCxn id="7" idx="0"/>
            </p:cNvCxnSpPr>
            <p:nvPr/>
          </p:nvCxnSpPr>
          <p:spPr>
            <a:xfrm flipH="1">
              <a:off x="3307079" y="3650152"/>
              <a:ext cx="1371600" cy="2064848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0" idx="4"/>
              <a:endCxn id="8" idx="0"/>
            </p:cNvCxnSpPr>
            <p:nvPr/>
          </p:nvCxnSpPr>
          <p:spPr>
            <a:xfrm>
              <a:off x="4678680" y="3650152"/>
              <a:ext cx="304800" cy="2064848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74"/>
            <p:cNvSpPr txBox="1">
              <a:spLocks noChangeArrowheads="1"/>
            </p:cNvSpPr>
            <p:nvPr/>
          </p:nvSpPr>
          <p:spPr bwMode="auto">
            <a:xfrm>
              <a:off x="424181" y="3015150"/>
              <a:ext cx="1295399" cy="529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300" dirty="0"/>
                <a:t>Output</a:t>
              </a:r>
            </a:p>
          </p:txBody>
        </p:sp>
        <p:sp>
          <p:nvSpPr>
            <p:cNvPr id="17" name="TextBox 75"/>
            <p:cNvSpPr txBox="1">
              <a:spLocks noChangeArrowheads="1"/>
            </p:cNvSpPr>
            <p:nvPr/>
          </p:nvSpPr>
          <p:spPr bwMode="auto">
            <a:xfrm>
              <a:off x="132403" y="5943600"/>
              <a:ext cx="1030591" cy="529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300"/>
                <a:t>Input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66825" y="4700242"/>
              <a:ext cx="613943" cy="529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smtClean="0">
                  <a:latin typeface="Arial"/>
                  <a:cs typeface="Arial"/>
                </a:rPr>
                <a:t>θ</a:t>
              </a:r>
              <a:r>
                <a:rPr lang="en-US" sz="1300" baseline="-25000" dirty="0" smtClean="0">
                  <a:latin typeface="Arial"/>
                  <a:cs typeface="Arial"/>
                </a:rPr>
                <a:t>1</a:t>
              </a:r>
              <a:endParaRPr lang="en-US" sz="1300" dirty="0">
                <a:latin typeface="Arial"/>
                <a:cs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33644" y="4657081"/>
              <a:ext cx="613943" cy="529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smtClean="0">
                  <a:latin typeface="Arial"/>
                  <a:cs typeface="Arial"/>
                </a:rPr>
                <a:t>θ</a:t>
              </a:r>
              <a:r>
                <a:rPr lang="en-US" sz="1300" baseline="-25000" dirty="0">
                  <a:latin typeface="Arial"/>
                  <a:cs typeface="Arial"/>
                </a:rPr>
                <a:t>2</a:t>
              </a:r>
              <a:endParaRPr lang="en-US" sz="1300" dirty="0">
                <a:latin typeface="Arial"/>
                <a:cs typeface="Arial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35475" y="4645622"/>
              <a:ext cx="613943" cy="529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smtClean="0">
                  <a:latin typeface="Arial"/>
                  <a:cs typeface="Arial"/>
                </a:rPr>
                <a:t>θ</a:t>
              </a:r>
              <a:r>
                <a:rPr lang="en-US" sz="1300" baseline="-25000" dirty="0" smtClean="0">
                  <a:latin typeface="Arial"/>
                  <a:cs typeface="Arial"/>
                </a:rPr>
                <a:t>3</a:t>
              </a:r>
              <a:endParaRPr lang="en-US" sz="1300" dirty="0">
                <a:latin typeface="Arial"/>
                <a:cs typeface="Arial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80727" y="4647817"/>
              <a:ext cx="669637" cy="529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err="1" smtClean="0">
                  <a:latin typeface="Arial"/>
                  <a:cs typeface="Arial"/>
                </a:rPr>
                <a:t>θ</a:t>
              </a:r>
              <a:r>
                <a:rPr lang="en-US" sz="1300" baseline="-25000" dirty="0" err="1" smtClean="0">
                  <a:latin typeface="Arial"/>
                  <a:cs typeface="Arial"/>
                </a:rPr>
                <a:t>M</a:t>
              </a:r>
              <a:endParaRPr lang="en-US" sz="1300" dirty="0">
                <a:latin typeface="Arial"/>
                <a:cs typeface="Arial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19143" y="1592433"/>
            <a:ext cx="1721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Case 1:</a:t>
            </a:r>
          </a:p>
          <a:p>
            <a:r>
              <a:rPr lang="en-US" b="1" dirty="0" smtClean="0"/>
              <a:t>Logistic Regression</a:t>
            </a:r>
            <a:endParaRPr lang="en-US" b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253487" y="2987072"/>
            <a:ext cx="8770240" cy="3734403"/>
            <a:chOff x="210000" y="1743969"/>
            <a:chExt cx="8770240" cy="4476485"/>
          </a:xfrm>
        </p:grpSpPr>
        <p:sp>
          <p:nvSpPr>
            <p:cNvPr id="25" name="Rectangle 24"/>
            <p:cNvSpPr/>
            <p:nvPr/>
          </p:nvSpPr>
          <p:spPr>
            <a:xfrm>
              <a:off x="210000" y="1743969"/>
              <a:ext cx="8770240" cy="4476485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4348162" y="1878937"/>
              <a:ext cx="0" cy="4172189"/>
            </a:xfrm>
            <a:prstGeom prst="line">
              <a:avLst/>
            </a:prstGeom>
            <a:ln w="38100" cmpd="sng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92" y="3099666"/>
            <a:ext cx="8109185" cy="342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95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Backpropagation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99310" y="2701705"/>
            <a:ext cx="4626190" cy="2547370"/>
            <a:chOff x="-15240" y="2174240"/>
            <a:chExt cx="7924800" cy="4363720"/>
          </a:xfrm>
        </p:grpSpPr>
        <p:sp>
          <p:nvSpPr>
            <p:cNvPr id="6" name="Connector 5"/>
            <p:cNvSpPr/>
            <p:nvPr/>
          </p:nvSpPr>
          <p:spPr>
            <a:xfrm>
              <a:off x="13716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7" name="Connector 6"/>
            <p:cNvSpPr/>
            <p:nvPr/>
          </p:nvSpPr>
          <p:spPr>
            <a:xfrm>
              <a:off x="227076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z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8" name="Connector 7"/>
            <p:cNvSpPr/>
            <p:nvPr/>
          </p:nvSpPr>
          <p:spPr>
            <a:xfrm>
              <a:off x="28956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9" name="Connector 8"/>
            <p:cNvSpPr/>
            <p:nvPr/>
          </p:nvSpPr>
          <p:spPr>
            <a:xfrm>
              <a:off x="45720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3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0" name="Connector 9"/>
            <p:cNvSpPr/>
            <p:nvPr/>
          </p:nvSpPr>
          <p:spPr>
            <a:xfrm>
              <a:off x="70866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 err="1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M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1" name="Connector 10"/>
            <p:cNvSpPr/>
            <p:nvPr/>
          </p:nvSpPr>
          <p:spPr>
            <a:xfrm>
              <a:off x="4267200" y="2174240"/>
              <a:ext cx="822960" cy="822960"/>
            </a:xfrm>
            <a:prstGeom prst="flowChartConnector">
              <a:avLst/>
            </a:prstGeom>
            <a:solidFill>
              <a:srgbClr val="E0D925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y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2" name="Connector 11"/>
            <p:cNvSpPr/>
            <p:nvPr/>
          </p:nvSpPr>
          <p:spPr>
            <a:xfrm>
              <a:off x="364236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z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3" name="Connector 12"/>
            <p:cNvSpPr/>
            <p:nvPr/>
          </p:nvSpPr>
          <p:spPr>
            <a:xfrm>
              <a:off x="601980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z</a:t>
              </a:r>
              <a:r>
                <a:rPr lang="en-US" sz="1200" baseline="-25000" dirty="0" err="1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D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5013959" y="3846746"/>
              <a:ext cx="533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/>
                <a:t>…</a:t>
              </a: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6019801" y="5800007"/>
              <a:ext cx="533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/>
                <a:t>…</a:t>
              </a:r>
            </a:p>
          </p:txBody>
        </p:sp>
        <p:cxnSp>
          <p:nvCxnSpPr>
            <p:cNvPr id="16" name="Straight Connector 15"/>
            <p:cNvCxnSpPr>
              <a:stCxn id="7" idx="4"/>
              <a:endCxn id="6" idx="0"/>
            </p:cNvCxnSpPr>
            <p:nvPr/>
          </p:nvCxnSpPr>
          <p:spPr>
            <a:xfrm rot="5400000">
              <a:off x="1667510" y="4700270"/>
              <a:ext cx="1130300" cy="89916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" idx="4"/>
              <a:endCxn id="8" idx="0"/>
            </p:cNvCxnSpPr>
            <p:nvPr/>
          </p:nvCxnSpPr>
          <p:spPr>
            <a:xfrm rot="16200000" flipH="1">
              <a:off x="2429510" y="4837430"/>
              <a:ext cx="1130300" cy="6248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7" idx="4"/>
              <a:endCxn id="9" idx="0"/>
            </p:cNvCxnSpPr>
            <p:nvPr/>
          </p:nvCxnSpPr>
          <p:spPr>
            <a:xfrm rot="16200000" flipH="1">
              <a:off x="3267710" y="3999230"/>
              <a:ext cx="1130300" cy="23012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7" idx="4"/>
              <a:endCxn id="10" idx="0"/>
            </p:cNvCxnSpPr>
            <p:nvPr/>
          </p:nvCxnSpPr>
          <p:spPr>
            <a:xfrm rot="16200000" flipH="1">
              <a:off x="4525010" y="2741930"/>
              <a:ext cx="1130300" cy="48158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2" idx="4"/>
              <a:endCxn id="8" idx="0"/>
            </p:cNvCxnSpPr>
            <p:nvPr/>
          </p:nvCxnSpPr>
          <p:spPr>
            <a:xfrm rot="5400000">
              <a:off x="3115310" y="4776470"/>
              <a:ext cx="1130300" cy="74676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2" idx="4"/>
              <a:endCxn id="9" idx="0"/>
            </p:cNvCxnSpPr>
            <p:nvPr/>
          </p:nvCxnSpPr>
          <p:spPr>
            <a:xfrm rot="16200000" flipH="1">
              <a:off x="3953510" y="4685030"/>
              <a:ext cx="1130300" cy="9296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2" idx="4"/>
              <a:endCxn id="10" idx="0"/>
            </p:cNvCxnSpPr>
            <p:nvPr/>
          </p:nvCxnSpPr>
          <p:spPr>
            <a:xfrm rot="16200000" flipH="1">
              <a:off x="5210810" y="3427730"/>
              <a:ext cx="1130300" cy="34442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3" idx="4"/>
              <a:endCxn id="6" idx="0"/>
            </p:cNvCxnSpPr>
            <p:nvPr/>
          </p:nvCxnSpPr>
          <p:spPr>
            <a:xfrm rot="5400000">
              <a:off x="3542030" y="2825750"/>
              <a:ext cx="1130300" cy="46482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2" idx="4"/>
              <a:endCxn id="6" idx="0"/>
            </p:cNvCxnSpPr>
            <p:nvPr/>
          </p:nvCxnSpPr>
          <p:spPr>
            <a:xfrm rot="5400000">
              <a:off x="2353310" y="4014470"/>
              <a:ext cx="1130300" cy="227076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4"/>
              <a:endCxn id="8" idx="0"/>
            </p:cNvCxnSpPr>
            <p:nvPr/>
          </p:nvCxnSpPr>
          <p:spPr>
            <a:xfrm rot="5400000">
              <a:off x="4304030" y="3587750"/>
              <a:ext cx="1130300" cy="31242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3" idx="4"/>
              <a:endCxn id="9" idx="0"/>
            </p:cNvCxnSpPr>
            <p:nvPr/>
          </p:nvCxnSpPr>
          <p:spPr>
            <a:xfrm rot="5400000">
              <a:off x="5142230" y="4425950"/>
              <a:ext cx="1130300" cy="14478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3" idx="4"/>
              <a:endCxn id="10" idx="0"/>
            </p:cNvCxnSpPr>
            <p:nvPr/>
          </p:nvCxnSpPr>
          <p:spPr>
            <a:xfrm rot="16200000" flipH="1">
              <a:off x="6399530" y="4616450"/>
              <a:ext cx="1130300" cy="10668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1" idx="4"/>
              <a:endCxn id="7" idx="0"/>
            </p:cNvCxnSpPr>
            <p:nvPr/>
          </p:nvCxnSpPr>
          <p:spPr>
            <a:xfrm rot="5400000">
              <a:off x="3298190" y="2381250"/>
              <a:ext cx="764540" cy="19964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1" idx="4"/>
              <a:endCxn id="12" idx="0"/>
            </p:cNvCxnSpPr>
            <p:nvPr/>
          </p:nvCxnSpPr>
          <p:spPr>
            <a:xfrm rot="5400000">
              <a:off x="3983990" y="3067050"/>
              <a:ext cx="764540" cy="6248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1" idx="4"/>
              <a:endCxn id="13" idx="0"/>
            </p:cNvCxnSpPr>
            <p:nvPr/>
          </p:nvCxnSpPr>
          <p:spPr>
            <a:xfrm rot="16200000" flipH="1">
              <a:off x="5172710" y="2503170"/>
              <a:ext cx="764540" cy="17526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74"/>
            <p:cNvSpPr txBox="1">
              <a:spLocks noChangeArrowheads="1"/>
            </p:cNvSpPr>
            <p:nvPr/>
          </p:nvSpPr>
          <p:spPr bwMode="auto">
            <a:xfrm>
              <a:off x="424179" y="2362200"/>
              <a:ext cx="1295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200" dirty="0"/>
                <a:t>Output</a:t>
              </a:r>
            </a:p>
          </p:txBody>
        </p:sp>
        <p:sp>
          <p:nvSpPr>
            <p:cNvPr id="32" name="TextBox 75"/>
            <p:cNvSpPr txBox="1">
              <a:spLocks noChangeArrowheads="1"/>
            </p:cNvSpPr>
            <p:nvPr/>
          </p:nvSpPr>
          <p:spPr bwMode="auto">
            <a:xfrm>
              <a:off x="1" y="5943600"/>
              <a:ext cx="1295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/>
                <a:t>Input</a:t>
              </a:r>
            </a:p>
          </p:txBody>
        </p:sp>
        <p:sp>
          <p:nvSpPr>
            <p:cNvPr id="33" name="TextBox 76"/>
            <p:cNvSpPr txBox="1">
              <a:spLocks noChangeArrowheads="1"/>
            </p:cNvSpPr>
            <p:nvPr/>
          </p:nvSpPr>
          <p:spPr bwMode="auto">
            <a:xfrm>
              <a:off x="-15240" y="3990341"/>
              <a:ext cx="2057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dirty="0"/>
                <a:t>Hidden Layer</a:t>
              </a:r>
            </a:p>
          </p:txBody>
        </p:sp>
      </p:grpSp>
      <p:pic>
        <p:nvPicPr>
          <p:cNvPr id="36" name="Picture 35" descr="latex-image-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5"/>
          <a:stretch/>
        </p:blipFill>
        <p:spPr>
          <a:xfrm>
            <a:off x="5180818" y="2352139"/>
            <a:ext cx="3280042" cy="436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92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Backpropagation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99310" y="2701705"/>
            <a:ext cx="4626190" cy="2547370"/>
            <a:chOff x="-15240" y="2174240"/>
            <a:chExt cx="7924800" cy="4363720"/>
          </a:xfrm>
        </p:grpSpPr>
        <p:sp>
          <p:nvSpPr>
            <p:cNvPr id="6" name="Connector 5"/>
            <p:cNvSpPr/>
            <p:nvPr/>
          </p:nvSpPr>
          <p:spPr>
            <a:xfrm>
              <a:off x="13716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7" name="Connector 6"/>
            <p:cNvSpPr/>
            <p:nvPr/>
          </p:nvSpPr>
          <p:spPr>
            <a:xfrm>
              <a:off x="227076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z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8" name="Connector 7"/>
            <p:cNvSpPr/>
            <p:nvPr/>
          </p:nvSpPr>
          <p:spPr>
            <a:xfrm>
              <a:off x="28956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9" name="Connector 8"/>
            <p:cNvSpPr/>
            <p:nvPr/>
          </p:nvSpPr>
          <p:spPr>
            <a:xfrm>
              <a:off x="45720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3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0" name="Connector 9"/>
            <p:cNvSpPr/>
            <p:nvPr/>
          </p:nvSpPr>
          <p:spPr>
            <a:xfrm>
              <a:off x="70866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 err="1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M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1" name="Connector 10"/>
            <p:cNvSpPr/>
            <p:nvPr/>
          </p:nvSpPr>
          <p:spPr>
            <a:xfrm>
              <a:off x="4267200" y="2174240"/>
              <a:ext cx="822960" cy="822960"/>
            </a:xfrm>
            <a:prstGeom prst="flowChartConnector">
              <a:avLst/>
            </a:prstGeom>
            <a:solidFill>
              <a:srgbClr val="E0D925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y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2" name="Connector 11"/>
            <p:cNvSpPr/>
            <p:nvPr/>
          </p:nvSpPr>
          <p:spPr>
            <a:xfrm>
              <a:off x="364236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z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3" name="Connector 12"/>
            <p:cNvSpPr/>
            <p:nvPr/>
          </p:nvSpPr>
          <p:spPr>
            <a:xfrm>
              <a:off x="601980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z</a:t>
              </a:r>
              <a:r>
                <a:rPr lang="en-US" sz="1200" baseline="-25000" dirty="0" err="1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D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5013959" y="3846746"/>
              <a:ext cx="533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/>
                <a:t>…</a:t>
              </a: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6019801" y="5800007"/>
              <a:ext cx="533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/>
                <a:t>…</a:t>
              </a:r>
            </a:p>
          </p:txBody>
        </p:sp>
        <p:cxnSp>
          <p:nvCxnSpPr>
            <p:cNvPr id="16" name="Straight Connector 15"/>
            <p:cNvCxnSpPr>
              <a:stCxn id="7" idx="4"/>
              <a:endCxn id="6" idx="0"/>
            </p:cNvCxnSpPr>
            <p:nvPr/>
          </p:nvCxnSpPr>
          <p:spPr>
            <a:xfrm rot="5400000">
              <a:off x="1667510" y="4700270"/>
              <a:ext cx="1130300" cy="89916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" idx="4"/>
              <a:endCxn id="8" idx="0"/>
            </p:cNvCxnSpPr>
            <p:nvPr/>
          </p:nvCxnSpPr>
          <p:spPr>
            <a:xfrm rot="16200000" flipH="1">
              <a:off x="2429510" y="4837430"/>
              <a:ext cx="1130300" cy="6248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7" idx="4"/>
              <a:endCxn id="9" idx="0"/>
            </p:cNvCxnSpPr>
            <p:nvPr/>
          </p:nvCxnSpPr>
          <p:spPr>
            <a:xfrm rot="16200000" flipH="1">
              <a:off x="3267710" y="3999230"/>
              <a:ext cx="1130300" cy="23012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7" idx="4"/>
              <a:endCxn id="10" idx="0"/>
            </p:cNvCxnSpPr>
            <p:nvPr/>
          </p:nvCxnSpPr>
          <p:spPr>
            <a:xfrm rot="16200000" flipH="1">
              <a:off x="4525010" y="2741930"/>
              <a:ext cx="1130300" cy="48158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2" idx="4"/>
              <a:endCxn id="8" idx="0"/>
            </p:cNvCxnSpPr>
            <p:nvPr/>
          </p:nvCxnSpPr>
          <p:spPr>
            <a:xfrm rot="5400000">
              <a:off x="3115310" y="4776470"/>
              <a:ext cx="1130300" cy="74676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2" idx="4"/>
              <a:endCxn id="9" idx="0"/>
            </p:cNvCxnSpPr>
            <p:nvPr/>
          </p:nvCxnSpPr>
          <p:spPr>
            <a:xfrm rot="16200000" flipH="1">
              <a:off x="3953510" y="4685030"/>
              <a:ext cx="1130300" cy="9296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2" idx="4"/>
              <a:endCxn id="10" idx="0"/>
            </p:cNvCxnSpPr>
            <p:nvPr/>
          </p:nvCxnSpPr>
          <p:spPr>
            <a:xfrm rot="16200000" flipH="1">
              <a:off x="5210810" y="3427730"/>
              <a:ext cx="1130300" cy="34442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3" idx="4"/>
              <a:endCxn id="6" idx="0"/>
            </p:cNvCxnSpPr>
            <p:nvPr/>
          </p:nvCxnSpPr>
          <p:spPr>
            <a:xfrm rot="5400000">
              <a:off x="3542030" y="2825750"/>
              <a:ext cx="1130300" cy="46482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2" idx="4"/>
              <a:endCxn id="6" idx="0"/>
            </p:cNvCxnSpPr>
            <p:nvPr/>
          </p:nvCxnSpPr>
          <p:spPr>
            <a:xfrm rot="5400000">
              <a:off x="2353310" y="4014470"/>
              <a:ext cx="1130300" cy="227076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4"/>
              <a:endCxn id="8" idx="0"/>
            </p:cNvCxnSpPr>
            <p:nvPr/>
          </p:nvCxnSpPr>
          <p:spPr>
            <a:xfrm rot="5400000">
              <a:off x="4304030" y="3587750"/>
              <a:ext cx="1130300" cy="31242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3" idx="4"/>
              <a:endCxn id="9" idx="0"/>
            </p:cNvCxnSpPr>
            <p:nvPr/>
          </p:nvCxnSpPr>
          <p:spPr>
            <a:xfrm rot="5400000">
              <a:off x="5142230" y="4425950"/>
              <a:ext cx="1130300" cy="14478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3" idx="4"/>
              <a:endCxn id="10" idx="0"/>
            </p:cNvCxnSpPr>
            <p:nvPr/>
          </p:nvCxnSpPr>
          <p:spPr>
            <a:xfrm rot="16200000" flipH="1">
              <a:off x="6399530" y="4616450"/>
              <a:ext cx="1130300" cy="10668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1" idx="4"/>
              <a:endCxn id="7" idx="0"/>
            </p:cNvCxnSpPr>
            <p:nvPr/>
          </p:nvCxnSpPr>
          <p:spPr>
            <a:xfrm rot="5400000">
              <a:off x="3298190" y="2381250"/>
              <a:ext cx="764540" cy="19964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1" idx="4"/>
              <a:endCxn id="12" idx="0"/>
            </p:cNvCxnSpPr>
            <p:nvPr/>
          </p:nvCxnSpPr>
          <p:spPr>
            <a:xfrm rot="5400000">
              <a:off x="3983990" y="3067050"/>
              <a:ext cx="764540" cy="6248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1" idx="4"/>
              <a:endCxn id="13" idx="0"/>
            </p:cNvCxnSpPr>
            <p:nvPr/>
          </p:nvCxnSpPr>
          <p:spPr>
            <a:xfrm rot="16200000" flipH="1">
              <a:off x="5172710" y="2503170"/>
              <a:ext cx="764540" cy="17526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74"/>
            <p:cNvSpPr txBox="1">
              <a:spLocks noChangeArrowheads="1"/>
            </p:cNvSpPr>
            <p:nvPr/>
          </p:nvSpPr>
          <p:spPr bwMode="auto">
            <a:xfrm>
              <a:off x="424179" y="2362200"/>
              <a:ext cx="1295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200" dirty="0"/>
                <a:t>Output</a:t>
              </a:r>
            </a:p>
          </p:txBody>
        </p:sp>
        <p:sp>
          <p:nvSpPr>
            <p:cNvPr id="32" name="TextBox 75"/>
            <p:cNvSpPr txBox="1">
              <a:spLocks noChangeArrowheads="1"/>
            </p:cNvSpPr>
            <p:nvPr/>
          </p:nvSpPr>
          <p:spPr bwMode="auto">
            <a:xfrm>
              <a:off x="1" y="5943600"/>
              <a:ext cx="1295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/>
                <a:t>Input</a:t>
              </a:r>
            </a:p>
          </p:txBody>
        </p:sp>
        <p:sp>
          <p:nvSpPr>
            <p:cNvPr id="33" name="TextBox 76"/>
            <p:cNvSpPr txBox="1">
              <a:spLocks noChangeArrowheads="1"/>
            </p:cNvSpPr>
            <p:nvPr/>
          </p:nvSpPr>
          <p:spPr bwMode="auto">
            <a:xfrm>
              <a:off x="-15240" y="3990341"/>
              <a:ext cx="2057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dirty="0"/>
                <a:t>Hidden Layer</a:t>
              </a:r>
            </a:p>
          </p:txBody>
        </p:sp>
      </p:grpSp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818" y="1500884"/>
            <a:ext cx="3280042" cy="520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87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Backpropagation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03693" y="1592433"/>
            <a:ext cx="1484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Case 2:</a:t>
            </a:r>
          </a:p>
          <a:p>
            <a:r>
              <a:rPr lang="en-US" b="1" dirty="0" smtClean="0"/>
              <a:t>Neural Network</a:t>
            </a:r>
            <a:endParaRPr lang="en-US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1544143" y="1486322"/>
            <a:ext cx="7479583" cy="5235154"/>
            <a:chOff x="210000" y="1743969"/>
            <a:chExt cx="8770240" cy="4476485"/>
          </a:xfrm>
        </p:grpSpPr>
        <p:sp>
          <p:nvSpPr>
            <p:cNvPr id="9" name="Rectangle 8"/>
            <p:cNvSpPr/>
            <p:nvPr/>
          </p:nvSpPr>
          <p:spPr>
            <a:xfrm>
              <a:off x="210000" y="1743969"/>
              <a:ext cx="8770240" cy="4476485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348162" y="1878937"/>
              <a:ext cx="0" cy="4172189"/>
            </a:xfrm>
            <a:prstGeom prst="line">
              <a:avLst/>
            </a:prstGeom>
            <a:ln w="38100" cmpd="sng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212239" y="2701706"/>
            <a:ext cx="1129776" cy="754062"/>
            <a:chOff x="1371600" y="2174240"/>
            <a:chExt cx="6537960" cy="4363720"/>
          </a:xfrm>
        </p:grpSpPr>
        <p:sp>
          <p:nvSpPr>
            <p:cNvPr id="12" name="Connector 11"/>
            <p:cNvSpPr/>
            <p:nvPr/>
          </p:nvSpPr>
          <p:spPr>
            <a:xfrm>
              <a:off x="13716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3" name="Connector 12"/>
            <p:cNvSpPr/>
            <p:nvPr/>
          </p:nvSpPr>
          <p:spPr>
            <a:xfrm>
              <a:off x="227076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z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4" name="Connector 13"/>
            <p:cNvSpPr/>
            <p:nvPr/>
          </p:nvSpPr>
          <p:spPr>
            <a:xfrm>
              <a:off x="28956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5" name="Connector 14"/>
            <p:cNvSpPr/>
            <p:nvPr/>
          </p:nvSpPr>
          <p:spPr>
            <a:xfrm>
              <a:off x="45720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3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6" name="Connector 15"/>
            <p:cNvSpPr/>
            <p:nvPr/>
          </p:nvSpPr>
          <p:spPr>
            <a:xfrm>
              <a:off x="70866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 err="1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M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7" name="Connector 16"/>
            <p:cNvSpPr/>
            <p:nvPr/>
          </p:nvSpPr>
          <p:spPr>
            <a:xfrm>
              <a:off x="4267200" y="2174240"/>
              <a:ext cx="822960" cy="822960"/>
            </a:xfrm>
            <a:prstGeom prst="flowChartConnector">
              <a:avLst/>
            </a:prstGeom>
            <a:solidFill>
              <a:srgbClr val="E0D925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y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8" name="Connector 17"/>
            <p:cNvSpPr/>
            <p:nvPr/>
          </p:nvSpPr>
          <p:spPr>
            <a:xfrm>
              <a:off x="364236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z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9" name="Connector 18"/>
            <p:cNvSpPr/>
            <p:nvPr/>
          </p:nvSpPr>
          <p:spPr>
            <a:xfrm>
              <a:off x="601980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z</a:t>
              </a:r>
              <a:r>
                <a:rPr lang="en-US" sz="1200" baseline="-25000" dirty="0" err="1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D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5013959" y="3846746"/>
              <a:ext cx="533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/>
                <a:t>…</a:t>
              </a:r>
            </a:p>
          </p:txBody>
        </p:sp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6019801" y="5800007"/>
              <a:ext cx="533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/>
                <a:t>…</a:t>
              </a:r>
            </a:p>
          </p:txBody>
        </p:sp>
        <p:cxnSp>
          <p:nvCxnSpPr>
            <p:cNvPr id="22" name="Straight Connector 21"/>
            <p:cNvCxnSpPr>
              <a:stCxn id="13" idx="4"/>
              <a:endCxn id="12" idx="0"/>
            </p:cNvCxnSpPr>
            <p:nvPr/>
          </p:nvCxnSpPr>
          <p:spPr>
            <a:xfrm rot="5400000">
              <a:off x="1667510" y="4700270"/>
              <a:ext cx="1130300" cy="89916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4"/>
              <a:endCxn id="14" idx="0"/>
            </p:cNvCxnSpPr>
            <p:nvPr/>
          </p:nvCxnSpPr>
          <p:spPr>
            <a:xfrm rot="16200000" flipH="1">
              <a:off x="2429510" y="4837430"/>
              <a:ext cx="1130300" cy="6248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3" idx="4"/>
              <a:endCxn id="15" idx="0"/>
            </p:cNvCxnSpPr>
            <p:nvPr/>
          </p:nvCxnSpPr>
          <p:spPr>
            <a:xfrm rot="16200000" flipH="1">
              <a:off x="3267710" y="3999230"/>
              <a:ext cx="1130300" cy="23012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3" idx="4"/>
              <a:endCxn id="16" idx="0"/>
            </p:cNvCxnSpPr>
            <p:nvPr/>
          </p:nvCxnSpPr>
          <p:spPr>
            <a:xfrm rot="16200000" flipH="1">
              <a:off x="4525010" y="2741930"/>
              <a:ext cx="1130300" cy="48158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8" idx="4"/>
              <a:endCxn id="14" idx="0"/>
            </p:cNvCxnSpPr>
            <p:nvPr/>
          </p:nvCxnSpPr>
          <p:spPr>
            <a:xfrm rot="5400000">
              <a:off x="3115310" y="4776470"/>
              <a:ext cx="1130300" cy="74676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8" idx="4"/>
              <a:endCxn id="15" idx="0"/>
            </p:cNvCxnSpPr>
            <p:nvPr/>
          </p:nvCxnSpPr>
          <p:spPr>
            <a:xfrm rot="16200000" flipH="1">
              <a:off x="3953510" y="4685030"/>
              <a:ext cx="1130300" cy="9296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8" idx="4"/>
              <a:endCxn id="16" idx="0"/>
            </p:cNvCxnSpPr>
            <p:nvPr/>
          </p:nvCxnSpPr>
          <p:spPr>
            <a:xfrm rot="16200000" flipH="1">
              <a:off x="5210810" y="3427730"/>
              <a:ext cx="1130300" cy="34442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9" idx="4"/>
              <a:endCxn id="12" idx="0"/>
            </p:cNvCxnSpPr>
            <p:nvPr/>
          </p:nvCxnSpPr>
          <p:spPr>
            <a:xfrm rot="5400000">
              <a:off x="3542030" y="2825750"/>
              <a:ext cx="1130300" cy="46482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8" idx="4"/>
              <a:endCxn id="12" idx="0"/>
            </p:cNvCxnSpPr>
            <p:nvPr/>
          </p:nvCxnSpPr>
          <p:spPr>
            <a:xfrm rot="5400000">
              <a:off x="2353310" y="4014470"/>
              <a:ext cx="1130300" cy="227076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9" idx="4"/>
              <a:endCxn id="14" idx="0"/>
            </p:cNvCxnSpPr>
            <p:nvPr/>
          </p:nvCxnSpPr>
          <p:spPr>
            <a:xfrm rot="5400000">
              <a:off x="4304030" y="3587750"/>
              <a:ext cx="1130300" cy="31242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9" idx="4"/>
              <a:endCxn id="15" idx="0"/>
            </p:cNvCxnSpPr>
            <p:nvPr/>
          </p:nvCxnSpPr>
          <p:spPr>
            <a:xfrm rot="5400000">
              <a:off x="5142230" y="4425950"/>
              <a:ext cx="1130300" cy="14478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9" idx="4"/>
              <a:endCxn id="16" idx="0"/>
            </p:cNvCxnSpPr>
            <p:nvPr/>
          </p:nvCxnSpPr>
          <p:spPr>
            <a:xfrm rot="16200000" flipH="1">
              <a:off x="6399530" y="4616450"/>
              <a:ext cx="1130300" cy="10668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7" idx="4"/>
              <a:endCxn id="13" idx="0"/>
            </p:cNvCxnSpPr>
            <p:nvPr/>
          </p:nvCxnSpPr>
          <p:spPr>
            <a:xfrm rot="5400000">
              <a:off x="3298190" y="2381250"/>
              <a:ext cx="764540" cy="19964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7" idx="4"/>
              <a:endCxn id="18" idx="0"/>
            </p:cNvCxnSpPr>
            <p:nvPr/>
          </p:nvCxnSpPr>
          <p:spPr>
            <a:xfrm rot="5400000">
              <a:off x="3983990" y="3067050"/>
              <a:ext cx="764540" cy="6248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7" idx="4"/>
              <a:endCxn id="19" idx="0"/>
            </p:cNvCxnSpPr>
            <p:nvPr/>
          </p:nvCxnSpPr>
          <p:spPr>
            <a:xfrm rot="16200000" flipH="1">
              <a:off x="5172710" y="2503170"/>
              <a:ext cx="764540" cy="17526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Picture 4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446" y="1596885"/>
            <a:ext cx="7037803" cy="494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14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Chain Rule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67193" y="1602507"/>
            <a:ext cx="3556070" cy="1378126"/>
            <a:chOff x="457200" y="3949386"/>
            <a:chExt cx="7153008" cy="2772089"/>
          </a:xfrm>
        </p:grpSpPr>
        <p:grpSp>
          <p:nvGrpSpPr>
            <p:cNvPr id="5" name="Group 4"/>
            <p:cNvGrpSpPr/>
            <p:nvPr/>
          </p:nvGrpSpPr>
          <p:grpSpPr>
            <a:xfrm>
              <a:off x="457200" y="3949386"/>
              <a:ext cx="7153008" cy="2772089"/>
              <a:chOff x="457200" y="3490254"/>
              <a:chExt cx="8337738" cy="3231221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457200" y="3490254"/>
                <a:ext cx="8337738" cy="3231221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noAutofit/>
              </a:bodyPr>
              <a:lstStyle/>
              <a:p>
                <a:endParaRPr lang="en-US" sz="1200" b="1" dirty="0" smtClean="0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2"/>
              <a:srcRect t="18443"/>
              <a:stretch/>
            </p:blipFill>
            <p:spPr>
              <a:xfrm>
                <a:off x="1892783" y="3602162"/>
                <a:ext cx="5154386" cy="649364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7216" y="4509046"/>
                <a:ext cx="7503018" cy="2212429"/>
              </a:xfrm>
              <a:prstGeom prst="rect">
                <a:avLst/>
              </a:prstGeom>
              <a:noFill/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621362" y="4630900"/>
              <a:ext cx="1847083" cy="5571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/>
                <a:t>Chain Rule:</a:t>
              </a:r>
              <a:endParaRPr lang="en-US" sz="12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12612" y="4070498"/>
              <a:ext cx="1199125" cy="5571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smtClean="0"/>
                <a:t>Given: </a:t>
              </a:r>
              <a:endParaRPr lang="en-US" sz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235533" y="1375716"/>
            <a:ext cx="1308453" cy="1685199"/>
            <a:chOff x="5247404" y="2990218"/>
            <a:chExt cx="2668956" cy="3437435"/>
          </a:xfrm>
        </p:grpSpPr>
        <p:grpSp>
          <p:nvGrpSpPr>
            <p:cNvPr id="9" name="Group 8"/>
            <p:cNvGrpSpPr/>
            <p:nvPr/>
          </p:nvGrpSpPr>
          <p:grpSpPr>
            <a:xfrm>
              <a:off x="5247404" y="2990218"/>
              <a:ext cx="2668956" cy="3437435"/>
              <a:chOff x="2270760" y="649532"/>
              <a:chExt cx="4572000" cy="5888428"/>
            </a:xfrm>
          </p:grpSpPr>
          <p:sp>
            <p:nvSpPr>
              <p:cNvPr id="11" name="Connector 10"/>
              <p:cNvSpPr/>
              <p:nvPr/>
            </p:nvSpPr>
            <p:spPr>
              <a:xfrm>
                <a:off x="2270760" y="3761740"/>
                <a:ext cx="822960" cy="822960"/>
              </a:xfrm>
              <a:prstGeom prst="flowChartConnector">
                <a:avLst/>
              </a:prstGeom>
              <a:solidFill>
                <a:srgbClr val="EE6802"/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Arial"/>
                    <a:cs typeface="Arial"/>
                  </a:rPr>
                  <a:t>u</a:t>
                </a:r>
                <a:r>
                  <a:rPr lang="en-US" sz="1200" baseline="-250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Arial"/>
                    <a:cs typeface="Arial"/>
                  </a:rPr>
                  <a:t>1</a:t>
                </a:r>
                <a:endParaRPr lang="en-US" sz="1200" baseline="-25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" name="Connector 11"/>
              <p:cNvSpPr/>
              <p:nvPr/>
            </p:nvSpPr>
            <p:spPr>
              <a:xfrm>
                <a:off x="2895599" y="5715000"/>
                <a:ext cx="822960" cy="822960"/>
              </a:xfrm>
              <a:prstGeom prst="flowChartConnector">
                <a:avLst/>
              </a:prstGeom>
              <a:solidFill>
                <a:srgbClr val="72CEE0"/>
              </a:soli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Arial"/>
                    <a:cs typeface="Arial"/>
                  </a:rPr>
                  <a:t>x</a:t>
                </a:r>
                <a:r>
                  <a:rPr lang="en-US" sz="1200" baseline="-250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Arial"/>
                    <a:cs typeface="Arial"/>
                  </a:rPr>
                  <a:t>2</a:t>
                </a:r>
                <a:endParaRPr lang="en-US" sz="1200" baseline="-25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" name="Connector 14"/>
              <p:cNvSpPr/>
              <p:nvPr/>
            </p:nvSpPr>
            <p:spPr>
              <a:xfrm>
                <a:off x="5185560" y="649532"/>
                <a:ext cx="822960" cy="822960"/>
              </a:xfrm>
              <a:prstGeom prst="flowChartConnector">
                <a:avLst/>
              </a:prstGeom>
              <a:solidFill>
                <a:srgbClr val="E0D925"/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Arial"/>
                    <a:cs typeface="Arial"/>
                  </a:rPr>
                  <a:t>y</a:t>
                </a:r>
                <a:r>
                  <a:rPr lang="en-US" sz="1200" baseline="-250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Arial"/>
                    <a:cs typeface="Arial"/>
                  </a:rPr>
                  <a:t>1</a:t>
                </a:r>
                <a:endParaRPr lang="en-US" sz="1200" baseline="-25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" name="Connector 15"/>
              <p:cNvSpPr/>
              <p:nvPr/>
            </p:nvSpPr>
            <p:spPr>
              <a:xfrm>
                <a:off x="3642360" y="3761740"/>
                <a:ext cx="822960" cy="822960"/>
              </a:xfrm>
              <a:prstGeom prst="flowChartConnector">
                <a:avLst/>
              </a:prstGeom>
              <a:solidFill>
                <a:srgbClr val="EE6802"/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Arial"/>
                    <a:cs typeface="Arial"/>
                  </a:rPr>
                  <a:t>u</a:t>
                </a:r>
                <a:r>
                  <a:rPr lang="en-US" sz="1200" baseline="-250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Arial"/>
                    <a:cs typeface="Arial"/>
                  </a:rPr>
                  <a:t>2</a:t>
                </a:r>
                <a:endParaRPr lang="en-US" sz="1200" baseline="-25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" name="Connector 16"/>
              <p:cNvSpPr/>
              <p:nvPr/>
            </p:nvSpPr>
            <p:spPr>
              <a:xfrm>
                <a:off x="6019800" y="3761740"/>
                <a:ext cx="822960" cy="822960"/>
              </a:xfrm>
              <a:prstGeom prst="flowChartConnector">
                <a:avLst/>
              </a:prstGeom>
              <a:solidFill>
                <a:srgbClr val="EE6802"/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 err="1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Arial"/>
                    <a:cs typeface="Arial"/>
                  </a:rPr>
                  <a:t>u</a:t>
                </a:r>
                <a:r>
                  <a:rPr lang="en-US" sz="1200" baseline="-25000" dirty="0" err="1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Arial"/>
                    <a:cs typeface="Arial"/>
                  </a:rPr>
                  <a:t>J</a:t>
                </a:r>
                <a:endParaRPr lang="en-US" sz="1200" baseline="-25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" name="TextBox 17"/>
              <p:cNvSpPr txBox="1">
                <a:spLocks noChangeArrowheads="1"/>
              </p:cNvSpPr>
              <p:nvPr/>
            </p:nvSpPr>
            <p:spPr bwMode="auto">
              <a:xfrm>
                <a:off x="5013959" y="3846746"/>
                <a:ext cx="533400" cy="474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 b="1"/>
                  <a:t>…</a:t>
                </a:r>
              </a:p>
            </p:txBody>
          </p:sp>
          <p:cxnSp>
            <p:nvCxnSpPr>
              <p:cNvPr id="21" name="Straight Connector 20"/>
              <p:cNvCxnSpPr>
                <a:stCxn id="11" idx="4"/>
                <a:endCxn id="12" idx="0"/>
              </p:cNvCxnSpPr>
              <p:nvPr/>
            </p:nvCxnSpPr>
            <p:spPr>
              <a:xfrm rot="16200000" flipH="1">
                <a:off x="2429510" y="4837430"/>
                <a:ext cx="1130300" cy="62484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16" idx="4"/>
                <a:endCxn id="12" idx="0"/>
              </p:cNvCxnSpPr>
              <p:nvPr/>
            </p:nvCxnSpPr>
            <p:spPr>
              <a:xfrm rot="5400000">
                <a:off x="3115310" y="4776470"/>
                <a:ext cx="1130300" cy="74676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17" idx="4"/>
                <a:endCxn id="12" idx="0"/>
              </p:cNvCxnSpPr>
              <p:nvPr/>
            </p:nvCxnSpPr>
            <p:spPr>
              <a:xfrm rot="5400000">
                <a:off x="4304030" y="3587750"/>
                <a:ext cx="1130300" cy="312420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15" idx="4"/>
                <a:endCxn id="11" idx="0"/>
              </p:cNvCxnSpPr>
              <p:nvPr/>
            </p:nvCxnSpPr>
            <p:spPr>
              <a:xfrm flipH="1">
                <a:off x="2682240" y="1472492"/>
                <a:ext cx="2914800" cy="2289248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29" idx="3"/>
                <a:endCxn id="16" idx="0"/>
              </p:cNvCxnSpPr>
              <p:nvPr/>
            </p:nvCxnSpPr>
            <p:spPr>
              <a:xfrm flipH="1">
                <a:off x="4053840" y="3183406"/>
                <a:ext cx="510959" cy="578334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31" idx="4"/>
                <a:endCxn id="17" idx="0"/>
              </p:cNvCxnSpPr>
              <p:nvPr/>
            </p:nvCxnSpPr>
            <p:spPr>
              <a:xfrm>
                <a:off x="6237922" y="3183406"/>
                <a:ext cx="193358" cy="578334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Connector 28"/>
            <p:cNvSpPr/>
            <p:nvPr/>
          </p:nvSpPr>
          <p:spPr>
            <a:xfrm>
              <a:off x="6516220" y="4059338"/>
              <a:ext cx="480412" cy="480412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31" name="Connector 30"/>
            <p:cNvSpPr/>
            <p:nvPr/>
          </p:nvSpPr>
          <p:spPr>
            <a:xfrm>
              <a:off x="7323073" y="3988983"/>
              <a:ext cx="480412" cy="480412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cxnSp>
          <p:nvCxnSpPr>
            <p:cNvPr id="34" name="Straight Connector 33"/>
            <p:cNvCxnSpPr>
              <a:stCxn id="15" idx="4"/>
              <a:endCxn id="29" idx="7"/>
            </p:cNvCxnSpPr>
            <p:nvPr/>
          </p:nvCxnSpPr>
          <p:spPr>
            <a:xfrm flipH="1">
              <a:off x="6926277" y="3470630"/>
              <a:ext cx="262880" cy="659063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5" idx="4"/>
              <a:endCxn id="31" idx="0"/>
            </p:cNvCxnSpPr>
            <p:nvPr/>
          </p:nvCxnSpPr>
          <p:spPr>
            <a:xfrm>
              <a:off x="7189157" y="3470630"/>
              <a:ext cx="374122" cy="518353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169813" y="3240251"/>
            <a:ext cx="8131439" cy="34812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normAutofit fontScale="92500"/>
          </a:bodyPr>
          <a:lstStyle/>
          <a:p>
            <a:r>
              <a:rPr lang="en-US" sz="2200" b="1" dirty="0" err="1"/>
              <a:t>Backpropagation</a:t>
            </a:r>
            <a:r>
              <a:rPr lang="en-US" sz="2200" b="1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dirty="0"/>
              <a:t>Instantiate the computation as a directed acyclic graph</a:t>
            </a:r>
            <a:r>
              <a:rPr lang="en-US" sz="2200" dirty="0"/>
              <a:t>, where each intermediate quantity is a node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At each node, </a:t>
            </a:r>
            <a:r>
              <a:rPr lang="en-US" sz="2200" dirty="0" smtClean="0"/>
              <a:t>store (a) </a:t>
            </a:r>
            <a:r>
              <a:rPr lang="en-US" sz="2200" dirty="0"/>
              <a:t>the quantity computed in the forward pass </a:t>
            </a:r>
            <a:r>
              <a:rPr lang="en-US" sz="2200" dirty="0" smtClean="0"/>
              <a:t>and (b) the </a:t>
            </a:r>
            <a:r>
              <a:rPr lang="en-US" sz="2200" b="1" dirty="0" smtClean="0"/>
              <a:t>partial derivative </a:t>
            </a:r>
            <a:r>
              <a:rPr lang="en-US" sz="2200" dirty="0" smtClean="0"/>
              <a:t>of the goal with respect to that node’s intermediate quantity.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dirty="0" smtClean="0"/>
              <a:t>Initialize</a:t>
            </a:r>
            <a:r>
              <a:rPr lang="en-US" sz="2200" dirty="0" smtClean="0"/>
              <a:t> all partial derivatives to 0.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Visit </a:t>
            </a:r>
            <a:r>
              <a:rPr lang="en-US" sz="2200" dirty="0"/>
              <a:t>each node in </a:t>
            </a:r>
            <a:r>
              <a:rPr lang="en-US" sz="2200" b="1" dirty="0"/>
              <a:t>reverse topological order</a:t>
            </a:r>
            <a:r>
              <a:rPr lang="en-US" sz="2200" dirty="0"/>
              <a:t>. At each node, add its contribution to the partial derivatives of its parents</a:t>
            </a:r>
          </a:p>
          <a:p>
            <a:endParaRPr lang="en-US" sz="2200" dirty="0"/>
          </a:p>
          <a:p>
            <a:r>
              <a:rPr lang="en-US" sz="2200" dirty="0"/>
              <a:t>This algorithm is also called </a:t>
            </a:r>
            <a:r>
              <a:rPr lang="en-US" sz="2200" b="1" dirty="0"/>
              <a:t>automatic differentiation in the reverse-mode</a:t>
            </a:r>
          </a:p>
        </p:txBody>
      </p:sp>
    </p:spTree>
    <p:extLst>
      <p:ext uri="{BB962C8B-B14F-4D97-AF65-F5344CB8AC3E}">
        <p14:creationId xmlns:p14="http://schemas.microsoft.com/office/powerpoint/2010/main" val="3895471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Chain Rule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67193" y="1602507"/>
            <a:ext cx="3556070" cy="1378126"/>
            <a:chOff x="457200" y="3949386"/>
            <a:chExt cx="7153008" cy="2772089"/>
          </a:xfrm>
        </p:grpSpPr>
        <p:grpSp>
          <p:nvGrpSpPr>
            <p:cNvPr id="5" name="Group 4"/>
            <p:cNvGrpSpPr/>
            <p:nvPr/>
          </p:nvGrpSpPr>
          <p:grpSpPr>
            <a:xfrm>
              <a:off x="457200" y="3949386"/>
              <a:ext cx="7153008" cy="2772089"/>
              <a:chOff x="457200" y="3490254"/>
              <a:chExt cx="8337738" cy="3231221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457200" y="3490254"/>
                <a:ext cx="8337738" cy="3231221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noAutofit/>
              </a:bodyPr>
              <a:lstStyle/>
              <a:p>
                <a:endParaRPr lang="en-US" sz="1200" b="1" dirty="0" smtClean="0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2"/>
              <a:srcRect t="18443"/>
              <a:stretch/>
            </p:blipFill>
            <p:spPr>
              <a:xfrm>
                <a:off x="1892783" y="3602162"/>
                <a:ext cx="5154386" cy="649364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7216" y="4509046"/>
                <a:ext cx="7503018" cy="2212429"/>
              </a:xfrm>
              <a:prstGeom prst="rect">
                <a:avLst/>
              </a:prstGeom>
              <a:noFill/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621362" y="4630900"/>
              <a:ext cx="1847083" cy="5571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/>
                <a:t>Chain Rule:</a:t>
              </a:r>
              <a:endParaRPr lang="en-US" sz="12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12612" y="4070498"/>
              <a:ext cx="1199125" cy="5571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smtClean="0"/>
                <a:t>Given: </a:t>
              </a:r>
              <a:endParaRPr lang="en-US" sz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235533" y="1375716"/>
            <a:ext cx="1308453" cy="1685199"/>
            <a:chOff x="5247404" y="2990218"/>
            <a:chExt cx="2668956" cy="3437435"/>
          </a:xfrm>
        </p:grpSpPr>
        <p:grpSp>
          <p:nvGrpSpPr>
            <p:cNvPr id="9" name="Group 8"/>
            <p:cNvGrpSpPr/>
            <p:nvPr/>
          </p:nvGrpSpPr>
          <p:grpSpPr>
            <a:xfrm>
              <a:off x="5247404" y="2990218"/>
              <a:ext cx="2668956" cy="3437435"/>
              <a:chOff x="2270760" y="649532"/>
              <a:chExt cx="4572000" cy="5888428"/>
            </a:xfrm>
          </p:grpSpPr>
          <p:sp>
            <p:nvSpPr>
              <p:cNvPr id="11" name="Connector 10"/>
              <p:cNvSpPr/>
              <p:nvPr/>
            </p:nvSpPr>
            <p:spPr>
              <a:xfrm>
                <a:off x="2270760" y="3761740"/>
                <a:ext cx="822960" cy="822960"/>
              </a:xfrm>
              <a:prstGeom prst="flowChartConnector">
                <a:avLst/>
              </a:prstGeom>
              <a:solidFill>
                <a:srgbClr val="EE6802"/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Arial"/>
                    <a:cs typeface="Arial"/>
                  </a:rPr>
                  <a:t>u</a:t>
                </a:r>
                <a:r>
                  <a:rPr lang="en-US" sz="1200" baseline="-250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Arial"/>
                    <a:cs typeface="Arial"/>
                  </a:rPr>
                  <a:t>1</a:t>
                </a:r>
                <a:endParaRPr lang="en-US" sz="1200" baseline="-25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" name="Connector 11"/>
              <p:cNvSpPr/>
              <p:nvPr/>
            </p:nvSpPr>
            <p:spPr>
              <a:xfrm>
                <a:off x="2895599" y="5715000"/>
                <a:ext cx="822960" cy="822960"/>
              </a:xfrm>
              <a:prstGeom prst="flowChartConnector">
                <a:avLst/>
              </a:prstGeom>
              <a:solidFill>
                <a:srgbClr val="72CEE0"/>
              </a:soli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Arial"/>
                    <a:cs typeface="Arial"/>
                  </a:rPr>
                  <a:t>x</a:t>
                </a:r>
                <a:r>
                  <a:rPr lang="en-US" sz="1200" baseline="-250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Arial"/>
                    <a:cs typeface="Arial"/>
                  </a:rPr>
                  <a:t>2</a:t>
                </a:r>
                <a:endParaRPr lang="en-US" sz="1200" baseline="-25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" name="Connector 14"/>
              <p:cNvSpPr/>
              <p:nvPr/>
            </p:nvSpPr>
            <p:spPr>
              <a:xfrm>
                <a:off x="5185560" y="649532"/>
                <a:ext cx="822960" cy="822960"/>
              </a:xfrm>
              <a:prstGeom prst="flowChartConnector">
                <a:avLst/>
              </a:prstGeom>
              <a:solidFill>
                <a:srgbClr val="E0D925"/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Arial"/>
                    <a:cs typeface="Arial"/>
                  </a:rPr>
                  <a:t>y</a:t>
                </a:r>
                <a:r>
                  <a:rPr lang="en-US" sz="1200" baseline="-250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Arial"/>
                    <a:cs typeface="Arial"/>
                  </a:rPr>
                  <a:t>1</a:t>
                </a:r>
                <a:endParaRPr lang="en-US" sz="1200" baseline="-25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" name="Connector 15"/>
              <p:cNvSpPr/>
              <p:nvPr/>
            </p:nvSpPr>
            <p:spPr>
              <a:xfrm>
                <a:off x="3642360" y="3761740"/>
                <a:ext cx="822960" cy="822960"/>
              </a:xfrm>
              <a:prstGeom prst="flowChartConnector">
                <a:avLst/>
              </a:prstGeom>
              <a:solidFill>
                <a:srgbClr val="EE6802"/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Arial"/>
                    <a:cs typeface="Arial"/>
                  </a:rPr>
                  <a:t>u</a:t>
                </a:r>
                <a:r>
                  <a:rPr lang="en-US" sz="1200" baseline="-250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Arial"/>
                    <a:cs typeface="Arial"/>
                  </a:rPr>
                  <a:t>2</a:t>
                </a:r>
                <a:endParaRPr lang="en-US" sz="1200" baseline="-25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" name="Connector 16"/>
              <p:cNvSpPr/>
              <p:nvPr/>
            </p:nvSpPr>
            <p:spPr>
              <a:xfrm>
                <a:off x="6019800" y="3761740"/>
                <a:ext cx="822960" cy="822960"/>
              </a:xfrm>
              <a:prstGeom prst="flowChartConnector">
                <a:avLst/>
              </a:prstGeom>
              <a:solidFill>
                <a:srgbClr val="EE6802"/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 err="1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Arial"/>
                    <a:cs typeface="Arial"/>
                  </a:rPr>
                  <a:t>u</a:t>
                </a:r>
                <a:r>
                  <a:rPr lang="en-US" sz="1200" baseline="-25000" dirty="0" err="1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Arial"/>
                    <a:cs typeface="Arial"/>
                  </a:rPr>
                  <a:t>J</a:t>
                </a:r>
                <a:endParaRPr lang="en-US" sz="1200" baseline="-25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" name="TextBox 17"/>
              <p:cNvSpPr txBox="1">
                <a:spLocks noChangeArrowheads="1"/>
              </p:cNvSpPr>
              <p:nvPr/>
            </p:nvSpPr>
            <p:spPr bwMode="auto">
              <a:xfrm>
                <a:off x="5013959" y="3846746"/>
                <a:ext cx="533400" cy="474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 b="1"/>
                  <a:t>…</a:t>
                </a:r>
              </a:p>
            </p:txBody>
          </p:sp>
          <p:cxnSp>
            <p:nvCxnSpPr>
              <p:cNvPr id="21" name="Straight Connector 20"/>
              <p:cNvCxnSpPr>
                <a:stCxn id="11" idx="4"/>
                <a:endCxn id="12" idx="0"/>
              </p:cNvCxnSpPr>
              <p:nvPr/>
            </p:nvCxnSpPr>
            <p:spPr>
              <a:xfrm rot="16200000" flipH="1">
                <a:off x="2429510" y="4837430"/>
                <a:ext cx="1130300" cy="62484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16" idx="4"/>
                <a:endCxn id="12" idx="0"/>
              </p:cNvCxnSpPr>
              <p:nvPr/>
            </p:nvCxnSpPr>
            <p:spPr>
              <a:xfrm rot="5400000">
                <a:off x="3115310" y="4776470"/>
                <a:ext cx="1130300" cy="74676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17" idx="4"/>
                <a:endCxn id="12" idx="0"/>
              </p:cNvCxnSpPr>
              <p:nvPr/>
            </p:nvCxnSpPr>
            <p:spPr>
              <a:xfrm rot="5400000">
                <a:off x="4304030" y="3587750"/>
                <a:ext cx="1130300" cy="312420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15" idx="4"/>
                <a:endCxn id="11" idx="0"/>
              </p:cNvCxnSpPr>
              <p:nvPr/>
            </p:nvCxnSpPr>
            <p:spPr>
              <a:xfrm flipH="1">
                <a:off x="2682240" y="1472492"/>
                <a:ext cx="2914800" cy="2289248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29" idx="3"/>
                <a:endCxn id="16" idx="0"/>
              </p:cNvCxnSpPr>
              <p:nvPr/>
            </p:nvCxnSpPr>
            <p:spPr>
              <a:xfrm flipH="1">
                <a:off x="4053840" y="3183406"/>
                <a:ext cx="510959" cy="578334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31" idx="4"/>
                <a:endCxn id="17" idx="0"/>
              </p:cNvCxnSpPr>
              <p:nvPr/>
            </p:nvCxnSpPr>
            <p:spPr>
              <a:xfrm>
                <a:off x="6237922" y="3183406"/>
                <a:ext cx="193358" cy="578334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Connector 28"/>
            <p:cNvSpPr/>
            <p:nvPr/>
          </p:nvSpPr>
          <p:spPr>
            <a:xfrm>
              <a:off x="6516220" y="4059338"/>
              <a:ext cx="480412" cy="480412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31" name="Connector 30"/>
            <p:cNvSpPr/>
            <p:nvPr/>
          </p:nvSpPr>
          <p:spPr>
            <a:xfrm>
              <a:off x="7323073" y="3988983"/>
              <a:ext cx="480412" cy="480412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cxnSp>
          <p:nvCxnSpPr>
            <p:cNvPr id="34" name="Straight Connector 33"/>
            <p:cNvCxnSpPr>
              <a:stCxn id="15" idx="4"/>
              <a:endCxn id="29" idx="7"/>
            </p:cNvCxnSpPr>
            <p:nvPr/>
          </p:nvCxnSpPr>
          <p:spPr>
            <a:xfrm flipH="1">
              <a:off x="6926277" y="3470630"/>
              <a:ext cx="262880" cy="659063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5" idx="4"/>
              <a:endCxn id="31" idx="0"/>
            </p:cNvCxnSpPr>
            <p:nvPr/>
          </p:nvCxnSpPr>
          <p:spPr>
            <a:xfrm>
              <a:off x="7189157" y="3470630"/>
              <a:ext cx="374122" cy="518353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169813" y="3240251"/>
            <a:ext cx="8131439" cy="34812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normAutofit fontScale="92500"/>
          </a:bodyPr>
          <a:lstStyle/>
          <a:p>
            <a:r>
              <a:rPr lang="en-US" sz="2200" b="1" dirty="0" err="1"/>
              <a:t>Backpropagation</a:t>
            </a:r>
            <a:r>
              <a:rPr lang="en-US" sz="2200" b="1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dirty="0"/>
              <a:t>Instantiate the computation as a directed acyclic graph</a:t>
            </a:r>
            <a:r>
              <a:rPr lang="en-US" sz="2200" dirty="0"/>
              <a:t>, </a:t>
            </a:r>
            <a:r>
              <a:rPr lang="en-US" sz="2200" dirty="0">
                <a:solidFill>
                  <a:schemeClr val="accent4"/>
                </a:solidFill>
              </a:rPr>
              <a:t>where each node represents a </a:t>
            </a:r>
            <a:r>
              <a:rPr lang="en-US" sz="2200" dirty="0" smtClean="0">
                <a:solidFill>
                  <a:schemeClr val="accent4"/>
                </a:solidFill>
              </a:rPr>
              <a:t>Tensor.</a:t>
            </a:r>
            <a:endParaRPr lang="en-US" sz="2200" dirty="0">
              <a:solidFill>
                <a:schemeClr val="accent4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At </a:t>
            </a:r>
            <a:r>
              <a:rPr lang="en-US" sz="2200" dirty="0"/>
              <a:t>each node, store (a) the quantity computed in the forward pass and (b) the </a:t>
            </a:r>
            <a:r>
              <a:rPr lang="en-US" sz="2200" b="1" dirty="0" smtClean="0"/>
              <a:t>partial derivative</a:t>
            </a:r>
            <a:r>
              <a:rPr lang="en-US" sz="2200" b="1" dirty="0" smtClean="0">
                <a:solidFill>
                  <a:schemeClr val="accent4"/>
                </a:solidFill>
              </a:rPr>
              <a:t>s</a:t>
            </a:r>
            <a:r>
              <a:rPr lang="en-US" sz="2200" b="1" dirty="0" smtClean="0"/>
              <a:t> </a:t>
            </a:r>
            <a:r>
              <a:rPr lang="en-US" sz="2200" dirty="0" smtClean="0"/>
              <a:t>of </a:t>
            </a:r>
            <a:r>
              <a:rPr lang="en-US" sz="2200" dirty="0"/>
              <a:t>the goal </a:t>
            </a:r>
            <a:r>
              <a:rPr lang="en-US" sz="2200" dirty="0">
                <a:solidFill>
                  <a:srgbClr val="8064A2"/>
                </a:solidFill>
              </a:rPr>
              <a:t>with respect to </a:t>
            </a:r>
            <a:r>
              <a:rPr lang="en-US" sz="2200" dirty="0" smtClean="0">
                <a:solidFill>
                  <a:srgbClr val="8064A2"/>
                </a:solidFill>
              </a:rPr>
              <a:t>that node’s Tensor.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dirty="0" smtClean="0"/>
              <a:t>Initialize</a:t>
            </a:r>
            <a:r>
              <a:rPr lang="en-US" sz="2200" dirty="0" smtClean="0"/>
              <a:t> </a:t>
            </a:r>
            <a:r>
              <a:rPr lang="en-US" sz="2200" dirty="0"/>
              <a:t>all partial derivatives to 0.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Visit each node in </a:t>
            </a:r>
            <a:r>
              <a:rPr lang="en-US" sz="2200" b="1" dirty="0"/>
              <a:t>reverse topological order</a:t>
            </a:r>
            <a:r>
              <a:rPr lang="en-US" sz="2200" dirty="0"/>
              <a:t>. At each node, add its contribution to the partial derivatives of its parents</a:t>
            </a:r>
          </a:p>
          <a:p>
            <a:endParaRPr lang="en-US" sz="2200" dirty="0"/>
          </a:p>
          <a:p>
            <a:r>
              <a:rPr lang="en-US" sz="2200" dirty="0"/>
              <a:t>This algorithm is also called </a:t>
            </a:r>
            <a:r>
              <a:rPr lang="en-US" sz="2200" b="1" dirty="0"/>
              <a:t>automatic differentiation in the reverse-mode</a:t>
            </a:r>
          </a:p>
        </p:txBody>
      </p:sp>
    </p:spTree>
    <p:extLst>
      <p:ext uri="{BB962C8B-B14F-4D97-AF65-F5344CB8AC3E}">
        <p14:creationId xmlns:p14="http://schemas.microsoft.com/office/powerpoint/2010/main" val="2466434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03693" y="1592433"/>
            <a:ext cx="1484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Case 2:</a:t>
            </a:r>
          </a:p>
          <a:p>
            <a:r>
              <a:rPr lang="en-US" b="1" dirty="0" smtClean="0"/>
              <a:t>Neural Network</a:t>
            </a:r>
            <a:endParaRPr lang="en-US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212239" y="2701706"/>
            <a:ext cx="1129776" cy="754062"/>
            <a:chOff x="1371600" y="2174240"/>
            <a:chExt cx="6537960" cy="4363720"/>
          </a:xfrm>
        </p:grpSpPr>
        <p:sp>
          <p:nvSpPr>
            <p:cNvPr id="12" name="Connector 11"/>
            <p:cNvSpPr/>
            <p:nvPr/>
          </p:nvSpPr>
          <p:spPr>
            <a:xfrm>
              <a:off x="13716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3" name="Connector 12"/>
            <p:cNvSpPr/>
            <p:nvPr/>
          </p:nvSpPr>
          <p:spPr>
            <a:xfrm>
              <a:off x="227076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z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4" name="Connector 13"/>
            <p:cNvSpPr/>
            <p:nvPr/>
          </p:nvSpPr>
          <p:spPr>
            <a:xfrm>
              <a:off x="28956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5" name="Connector 14"/>
            <p:cNvSpPr/>
            <p:nvPr/>
          </p:nvSpPr>
          <p:spPr>
            <a:xfrm>
              <a:off x="45720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3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6" name="Connector 15"/>
            <p:cNvSpPr/>
            <p:nvPr/>
          </p:nvSpPr>
          <p:spPr>
            <a:xfrm>
              <a:off x="7086600" y="5715000"/>
              <a:ext cx="822960" cy="822960"/>
            </a:xfrm>
            <a:prstGeom prst="flowChartConnector">
              <a:avLst/>
            </a:prstGeom>
            <a:solidFill>
              <a:srgbClr val="72CEE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x</a:t>
              </a:r>
              <a:r>
                <a:rPr lang="en-US" sz="1200" baseline="-25000" dirty="0" err="1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M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7" name="Connector 16"/>
            <p:cNvSpPr/>
            <p:nvPr/>
          </p:nvSpPr>
          <p:spPr>
            <a:xfrm>
              <a:off x="4267200" y="2174240"/>
              <a:ext cx="822960" cy="822960"/>
            </a:xfrm>
            <a:prstGeom prst="flowChartConnector">
              <a:avLst/>
            </a:prstGeom>
            <a:solidFill>
              <a:srgbClr val="E0D925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y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8" name="Connector 17"/>
            <p:cNvSpPr/>
            <p:nvPr/>
          </p:nvSpPr>
          <p:spPr>
            <a:xfrm>
              <a:off x="364236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z</a:t>
              </a:r>
              <a:r>
                <a:rPr lang="en-US" sz="1200" baseline="-25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9" name="Connector 18"/>
            <p:cNvSpPr/>
            <p:nvPr/>
          </p:nvSpPr>
          <p:spPr>
            <a:xfrm>
              <a:off x="6019800" y="3761740"/>
              <a:ext cx="822960" cy="822960"/>
            </a:xfrm>
            <a:prstGeom prst="flowChartConnector">
              <a:avLst/>
            </a:prstGeom>
            <a:solidFill>
              <a:srgbClr val="EE6802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z</a:t>
              </a:r>
              <a:r>
                <a:rPr lang="en-US" sz="1200" baseline="-25000" dirty="0" err="1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/>
                  <a:cs typeface="Arial"/>
                </a:rPr>
                <a:t>D</a:t>
              </a:r>
              <a:endParaRPr lang="en-US" sz="1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5013959" y="3846746"/>
              <a:ext cx="533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/>
                <a:t>…</a:t>
              </a:r>
            </a:p>
          </p:txBody>
        </p:sp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6019801" y="5800007"/>
              <a:ext cx="533400" cy="47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/>
                <a:t>…</a:t>
              </a:r>
            </a:p>
          </p:txBody>
        </p:sp>
        <p:cxnSp>
          <p:nvCxnSpPr>
            <p:cNvPr id="22" name="Straight Connector 21"/>
            <p:cNvCxnSpPr>
              <a:stCxn id="13" idx="4"/>
              <a:endCxn id="12" idx="0"/>
            </p:cNvCxnSpPr>
            <p:nvPr/>
          </p:nvCxnSpPr>
          <p:spPr>
            <a:xfrm rot="5400000">
              <a:off x="1667510" y="4700270"/>
              <a:ext cx="1130300" cy="89916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4"/>
              <a:endCxn id="14" idx="0"/>
            </p:cNvCxnSpPr>
            <p:nvPr/>
          </p:nvCxnSpPr>
          <p:spPr>
            <a:xfrm rot="16200000" flipH="1">
              <a:off x="2429510" y="4837430"/>
              <a:ext cx="1130300" cy="6248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3" idx="4"/>
              <a:endCxn id="15" idx="0"/>
            </p:cNvCxnSpPr>
            <p:nvPr/>
          </p:nvCxnSpPr>
          <p:spPr>
            <a:xfrm rot="16200000" flipH="1">
              <a:off x="3267710" y="3999230"/>
              <a:ext cx="1130300" cy="23012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3" idx="4"/>
              <a:endCxn id="16" idx="0"/>
            </p:cNvCxnSpPr>
            <p:nvPr/>
          </p:nvCxnSpPr>
          <p:spPr>
            <a:xfrm rot="16200000" flipH="1">
              <a:off x="4525010" y="2741930"/>
              <a:ext cx="1130300" cy="48158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8" idx="4"/>
              <a:endCxn id="14" idx="0"/>
            </p:cNvCxnSpPr>
            <p:nvPr/>
          </p:nvCxnSpPr>
          <p:spPr>
            <a:xfrm rot="5400000">
              <a:off x="3115310" y="4776470"/>
              <a:ext cx="1130300" cy="74676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8" idx="4"/>
              <a:endCxn id="15" idx="0"/>
            </p:cNvCxnSpPr>
            <p:nvPr/>
          </p:nvCxnSpPr>
          <p:spPr>
            <a:xfrm rot="16200000" flipH="1">
              <a:off x="3953510" y="4685030"/>
              <a:ext cx="1130300" cy="9296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8" idx="4"/>
              <a:endCxn id="16" idx="0"/>
            </p:cNvCxnSpPr>
            <p:nvPr/>
          </p:nvCxnSpPr>
          <p:spPr>
            <a:xfrm rot="16200000" flipH="1">
              <a:off x="5210810" y="3427730"/>
              <a:ext cx="1130300" cy="34442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9" idx="4"/>
              <a:endCxn id="12" idx="0"/>
            </p:cNvCxnSpPr>
            <p:nvPr/>
          </p:nvCxnSpPr>
          <p:spPr>
            <a:xfrm rot="5400000">
              <a:off x="3542030" y="2825750"/>
              <a:ext cx="1130300" cy="46482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8" idx="4"/>
              <a:endCxn id="12" idx="0"/>
            </p:cNvCxnSpPr>
            <p:nvPr/>
          </p:nvCxnSpPr>
          <p:spPr>
            <a:xfrm rot="5400000">
              <a:off x="2353310" y="4014470"/>
              <a:ext cx="1130300" cy="227076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9" idx="4"/>
              <a:endCxn id="14" idx="0"/>
            </p:cNvCxnSpPr>
            <p:nvPr/>
          </p:nvCxnSpPr>
          <p:spPr>
            <a:xfrm rot="5400000">
              <a:off x="4304030" y="3587750"/>
              <a:ext cx="1130300" cy="31242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9" idx="4"/>
              <a:endCxn id="15" idx="0"/>
            </p:cNvCxnSpPr>
            <p:nvPr/>
          </p:nvCxnSpPr>
          <p:spPr>
            <a:xfrm rot="5400000">
              <a:off x="5142230" y="4425950"/>
              <a:ext cx="1130300" cy="14478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9" idx="4"/>
              <a:endCxn id="16" idx="0"/>
            </p:cNvCxnSpPr>
            <p:nvPr/>
          </p:nvCxnSpPr>
          <p:spPr>
            <a:xfrm rot="16200000" flipH="1">
              <a:off x="6399530" y="4616450"/>
              <a:ext cx="1130300" cy="10668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7" idx="4"/>
              <a:endCxn id="13" idx="0"/>
            </p:cNvCxnSpPr>
            <p:nvPr/>
          </p:nvCxnSpPr>
          <p:spPr>
            <a:xfrm rot="5400000">
              <a:off x="3298190" y="2381250"/>
              <a:ext cx="764540" cy="19964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7" idx="4"/>
              <a:endCxn id="18" idx="0"/>
            </p:cNvCxnSpPr>
            <p:nvPr/>
          </p:nvCxnSpPr>
          <p:spPr>
            <a:xfrm rot="5400000">
              <a:off x="3983990" y="3067050"/>
              <a:ext cx="764540" cy="62484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7" idx="4"/>
              <a:endCxn id="19" idx="0"/>
            </p:cNvCxnSpPr>
            <p:nvPr/>
          </p:nvCxnSpPr>
          <p:spPr>
            <a:xfrm rot="16200000" flipH="1">
              <a:off x="5172710" y="2503170"/>
              <a:ext cx="764540" cy="1752600"/>
            </a:xfrm>
            <a:prstGeom prst="line">
              <a:avLst/>
            </a:prstGeom>
            <a:ln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ounded Rectangle 5"/>
          <p:cNvSpPr/>
          <p:nvPr/>
        </p:nvSpPr>
        <p:spPr>
          <a:xfrm>
            <a:off x="203693" y="5050737"/>
            <a:ext cx="8940307" cy="14938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Module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03693" y="4445239"/>
            <a:ext cx="8940307" cy="60549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Module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03693" y="3118239"/>
            <a:ext cx="8940307" cy="13269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Module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03693" y="2515762"/>
            <a:ext cx="8940307" cy="6634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Module 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03693" y="1831141"/>
            <a:ext cx="8940307" cy="66349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Module 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Backpropagation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pic>
        <p:nvPicPr>
          <p:cNvPr id="46" name="Picture 4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446" y="1596885"/>
            <a:ext cx="7037803" cy="494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91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495799" y="1411045"/>
            <a:ext cx="4648202" cy="22576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95799" y="3663550"/>
            <a:ext cx="4648202" cy="31944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3180972"/>
            <a:ext cx="4495800" cy="36770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1411045"/>
            <a:ext cx="4495799" cy="17699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Recipe for </a:t>
            </a:r>
            <a:br>
              <a:rPr lang="en-US" dirty="0" smtClean="0"/>
            </a:br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5807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Given </a:t>
            </a:r>
            <a:r>
              <a:rPr lang="en-US" dirty="0"/>
              <a:t>training data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62472" y="1600200"/>
            <a:ext cx="4038600" cy="206851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3. Define goal: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19" name="Content Placeholder 5"/>
          <p:cNvSpPr txBox="1">
            <a:spLocks/>
          </p:cNvSpPr>
          <p:nvPr/>
        </p:nvSpPr>
        <p:spPr>
          <a:xfrm>
            <a:off x="457200" y="3180972"/>
            <a:ext cx="4038600" cy="3097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2. Choose each of these:</a:t>
            </a:r>
          </a:p>
          <a:p>
            <a:pPr lvl="1"/>
            <a:r>
              <a:rPr lang="en-US" dirty="0" smtClean="0"/>
              <a:t>Decision </a:t>
            </a:r>
            <a:r>
              <a:rPr lang="en-US" dirty="0"/>
              <a:t>function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Loss function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0" name="Content Placeholder 6"/>
          <p:cNvSpPr txBox="1">
            <a:spLocks/>
          </p:cNvSpPr>
          <p:nvPr/>
        </p:nvSpPr>
        <p:spPr>
          <a:xfrm>
            <a:off x="4662472" y="3668717"/>
            <a:ext cx="4038600" cy="2892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4. Train with SGD: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(take small steps opposite the gradient)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93" y="2224285"/>
            <a:ext cx="2082800" cy="5334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913" y="4339324"/>
            <a:ext cx="2108200" cy="4699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93" y="5673701"/>
            <a:ext cx="2349500" cy="469900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417" y="2265250"/>
            <a:ext cx="4096234" cy="947367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417" y="5609966"/>
            <a:ext cx="4063643" cy="373192"/>
          </a:xfrm>
          <a:prstGeom prst="rect">
            <a:avLst/>
          </a:prstGeom>
        </p:spPr>
      </p:pic>
      <p:sp>
        <p:nvSpPr>
          <p:cNvPr id="23" name="Rectangle 26"/>
          <p:cNvSpPr/>
          <p:nvPr/>
        </p:nvSpPr>
        <p:spPr>
          <a:xfrm>
            <a:off x="-692776" y="-461797"/>
            <a:ext cx="10584076" cy="7824887"/>
          </a:xfrm>
          <a:custGeom>
            <a:avLst/>
            <a:gdLst/>
            <a:ahLst/>
            <a:cxnLst/>
            <a:rect l="l" t="t" r="r" b="b"/>
            <a:pathLst>
              <a:path w="10584076" h="7824887">
                <a:moveTo>
                  <a:pt x="8813649" y="5745981"/>
                </a:moveTo>
                <a:cubicBezTo>
                  <a:pt x="8183052" y="5745981"/>
                  <a:pt x="7671852" y="5968581"/>
                  <a:pt x="7671852" y="6243171"/>
                </a:cubicBezTo>
                <a:cubicBezTo>
                  <a:pt x="7671852" y="6517761"/>
                  <a:pt x="8183052" y="6740361"/>
                  <a:pt x="8813649" y="6740361"/>
                </a:cubicBezTo>
                <a:cubicBezTo>
                  <a:pt x="9444246" y="6740361"/>
                  <a:pt x="9955446" y="6517761"/>
                  <a:pt x="9955446" y="6243171"/>
                </a:cubicBezTo>
                <a:cubicBezTo>
                  <a:pt x="9955446" y="5968581"/>
                  <a:pt x="9444246" y="5745981"/>
                  <a:pt x="8813649" y="5745981"/>
                </a:cubicBezTo>
                <a:close/>
                <a:moveTo>
                  <a:pt x="3342003" y="4438200"/>
                </a:moveTo>
                <a:cubicBezTo>
                  <a:pt x="2899168" y="4438200"/>
                  <a:pt x="2540179" y="4678213"/>
                  <a:pt x="2540179" y="4974283"/>
                </a:cubicBezTo>
                <a:cubicBezTo>
                  <a:pt x="2540179" y="5270353"/>
                  <a:pt x="2899168" y="5510366"/>
                  <a:pt x="3342003" y="5510366"/>
                </a:cubicBezTo>
                <a:cubicBezTo>
                  <a:pt x="3784838" y="5510366"/>
                  <a:pt x="4143827" y="5270353"/>
                  <a:pt x="4143827" y="4974283"/>
                </a:cubicBezTo>
                <a:cubicBezTo>
                  <a:pt x="4143827" y="4678213"/>
                  <a:pt x="3784838" y="4438200"/>
                  <a:pt x="3342003" y="4438200"/>
                </a:cubicBezTo>
                <a:close/>
                <a:moveTo>
                  <a:pt x="0" y="0"/>
                </a:moveTo>
                <a:lnTo>
                  <a:pt x="10584076" y="0"/>
                </a:lnTo>
                <a:lnTo>
                  <a:pt x="10584076" y="7824887"/>
                </a:lnTo>
                <a:lnTo>
                  <a:pt x="0" y="7824887"/>
                </a:lnTo>
                <a:close/>
              </a:path>
            </a:pathLst>
          </a:custGeom>
          <a:solidFill>
            <a:schemeClr val="bg1">
              <a:alpha val="77000"/>
            </a:schemeClr>
          </a:solidFill>
          <a:ln>
            <a:noFill/>
          </a:ln>
          <a:effectLst>
            <a:softEdge rad="190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5"/>
          <p:cNvSpPr txBox="1">
            <a:spLocks/>
          </p:cNvSpPr>
          <p:nvPr/>
        </p:nvSpPr>
        <p:spPr>
          <a:xfrm>
            <a:off x="3445110" y="563183"/>
            <a:ext cx="5255962" cy="9741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90500" dist="1905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4000" dirty="0" smtClean="0"/>
              <a:t>Gradients</a:t>
            </a:r>
            <a:endParaRPr lang="en-US" sz="4000" dirty="0"/>
          </a:p>
        </p:txBody>
      </p:sp>
      <p:sp>
        <p:nvSpPr>
          <p:cNvPr id="27" name="Content Placeholder 5"/>
          <p:cNvSpPr txBox="1">
            <a:spLocks/>
          </p:cNvSpPr>
          <p:nvPr/>
        </p:nvSpPr>
        <p:spPr>
          <a:xfrm>
            <a:off x="3445110" y="1662545"/>
            <a:ext cx="5255962" cy="29649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90500" dist="1905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/>
              <a:t>Backpropagation</a:t>
            </a:r>
            <a:r>
              <a:rPr lang="en-US" dirty="0" smtClean="0"/>
              <a:t> </a:t>
            </a:r>
            <a:r>
              <a:rPr lang="en-US" dirty="0"/>
              <a:t>can compute this gradient!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And </a:t>
            </a:r>
            <a:r>
              <a:rPr lang="en-US" dirty="0"/>
              <a:t>it’s a </a:t>
            </a:r>
            <a:r>
              <a:rPr lang="en-US" b="1" dirty="0"/>
              <a:t>special case of a more general algorithm </a:t>
            </a:r>
            <a:r>
              <a:rPr lang="en-US" dirty="0"/>
              <a:t>called reverse-mode </a:t>
            </a:r>
            <a:r>
              <a:rPr lang="en-US" dirty="0" smtClean="0"/>
              <a:t>automatic differentiation that </a:t>
            </a:r>
            <a:r>
              <a:rPr lang="en-US" dirty="0"/>
              <a:t>can compute the gradient of any differentiable function efficiently!</a:t>
            </a:r>
          </a:p>
        </p:txBody>
      </p:sp>
      <p:sp>
        <p:nvSpPr>
          <p:cNvPr id="28" name="Bent-Up Arrow 27"/>
          <p:cNvSpPr/>
          <p:nvPr/>
        </p:nvSpPr>
        <p:spPr>
          <a:xfrm rot="5400000">
            <a:off x="5255554" y="4887896"/>
            <a:ext cx="1182516" cy="1097029"/>
          </a:xfrm>
          <a:prstGeom prst="bentUp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78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Neural Networks</a:t>
            </a:r>
            <a:r>
              <a:rPr lang="en-US" dirty="0" smtClean="0"/>
              <a:t>…</a:t>
            </a:r>
          </a:p>
          <a:p>
            <a:pPr marL="914400" lvl="1" indent="-514350"/>
            <a:r>
              <a:rPr lang="en-US" dirty="0" smtClean="0"/>
              <a:t>provide a way of learning features</a:t>
            </a:r>
          </a:p>
          <a:p>
            <a:pPr marL="914400" lvl="1" indent="-514350"/>
            <a:r>
              <a:rPr lang="en-US" dirty="0" smtClean="0"/>
              <a:t>are highly nonlinear prediction functions</a:t>
            </a:r>
          </a:p>
          <a:p>
            <a:pPr marL="914400" lvl="1" indent="-514350"/>
            <a:r>
              <a:rPr lang="en-US" dirty="0" smtClean="0"/>
              <a:t>(can be) a highly parallel network of logistic regression classifiers</a:t>
            </a:r>
          </a:p>
          <a:p>
            <a:pPr marL="914400" lvl="1" indent="-514350"/>
            <a:r>
              <a:rPr lang="en-US" dirty="0" smtClean="0"/>
              <a:t>discover useful hidden representations of the input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Backpropagation</a:t>
            </a:r>
            <a:r>
              <a:rPr lang="en-US" dirty="0" smtClean="0"/>
              <a:t>…</a:t>
            </a:r>
          </a:p>
          <a:p>
            <a:pPr marL="914400" lvl="1" indent="-514350"/>
            <a:r>
              <a:rPr lang="en-US" dirty="0" smtClean="0"/>
              <a:t>provides an efficient way to compute gradients</a:t>
            </a:r>
          </a:p>
          <a:p>
            <a:pPr marL="914400" lvl="1" indent="-514350"/>
            <a:r>
              <a:rPr lang="en-US" dirty="0" smtClean="0"/>
              <a:t>is a special case of reverse-mode automatic differentiation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34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8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764856" y="4092373"/>
            <a:ext cx="7921944" cy="1275699"/>
            <a:chOff x="764856" y="4092373"/>
            <a:chExt cx="7921944" cy="1275699"/>
          </a:xfrm>
        </p:grpSpPr>
        <p:sp>
          <p:nvSpPr>
            <p:cNvPr id="9" name="TextBox 8"/>
            <p:cNvSpPr txBox="1"/>
            <p:nvPr/>
          </p:nvSpPr>
          <p:spPr>
            <a:xfrm>
              <a:off x="764856" y="4092373"/>
              <a:ext cx="7921944" cy="127569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r>
                <a:rPr lang="en-US" sz="2400" b="1" dirty="0"/>
                <a:t>Learning: </a:t>
              </a:r>
              <a:r>
                <a:rPr lang="en-US" sz="2400" dirty="0"/>
                <a:t>finds the parameters that minimize some objective function</a:t>
              </a:r>
              <a:r>
                <a:rPr lang="en-US" sz="2400" b="1" dirty="0"/>
                <a:t>.</a:t>
              </a:r>
              <a:endParaRPr lang="en-US" sz="2400" b="1" dirty="0" smtClean="0"/>
            </a:p>
          </p:txBody>
        </p:sp>
        <p:pic>
          <p:nvPicPr>
            <p:cNvPr id="15" name="Picture 14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2636" y="4580322"/>
              <a:ext cx="2740674" cy="609038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764856" y="1254913"/>
            <a:ext cx="7921944" cy="1345659"/>
            <a:chOff x="764856" y="1254913"/>
            <a:chExt cx="7921944" cy="1345659"/>
          </a:xfrm>
        </p:grpSpPr>
        <p:sp>
          <p:nvSpPr>
            <p:cNvPr id="5" name="TextBox 4"/>
            <p:cNvSpPr txBox="1"/>
            <p:nvPr/>
          </p:nvSpPr>
          <p:spPr>
            <a:xfrm>
              <a:off x="764856" y="1254913"/>
              <a:ext cx="7921944" cy="134565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r>
                <a:rPr lang="en-US" sz="2400" b="1" dirty="0" smtClean="0"/>
                <a:t>Data: </a:t>
              </a:r>
              <a:r>
                <a:rPr lang="en-US" sz="2400" dirty="0" smtClean="0"/>
                <a:t>Inputs are continuous vectors of length K. Outputs are discrete.</a:t>
              </a:r>
            </a:p>
          </p:txBody>
        </p:sp>
        <p:pic>
          <p:nvPicPr>
            <p:cNvPr id="3" name="Picture 2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690" y="2035282"/>
              <a:ext cx="6437873" cy="38435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764856" y="5366200"/>
            <a:ext cx="7921944" cy="1355276"/>
            <a:chOff x="764856" y="5366200"/>
            <a:chExt cx="7921944" cy="1355276"/>
          </a:xfrm>
        </p:grpSpPr>
        <p:sp>
          <p:nvSpPr>
            <p:cNvPr id="19" name="TextBox 18"/>
            <p:cNvSpPr txBox="1"/>
            <p:nvPr/>
          </p:nvSpPr>
          <p:spPr>
            <a:xfrm>
              <a:off x="764856" y="5366200"/>
              <a:ext cx="7921944" cy="135527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r>
                <a:rPr lang="en-US" sz="2400" b="1" dirty="0" smtClean="0"/>
                <a:t>Prediction: </a:t>
              </a:r>
              <a:r>
                <a:rPr lang="en-US" sz="2400" dirty="0" smtClean="0"/>
                <a:t>Output is the most probable class.</a:t>
              </a:r>
              <a:endParaRPr lang="en-US" sz="2400" b="1" dirty="0" smtClean="0"/>
            </a:p>
          </p:txBody>
        </p:sp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690" y="5829840"/>
              <a:ext cx="3154053" cy="69389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764856" y="2600572"/>
            <a:ext cx="7921944" cy="1491801"/>
            <a:chOff x="764856" y="2600572"/>
            <a:chExt cx="7921944" cy="1491801"/>
          </a:xfrm>
        </p:grpSpPr>
        <p:sp>
          <p:nvSpPr>
            <p:cNvPr id="7" name="TextBox 6"/>
            <p:cNvSpPr txBox="1"/>
            <p:nvPr/>
          </p:nvSpPr>
          <p:spPr>
            <a:xfrm>
              <a:off x="764856" y="2600572"/>
              <a:ext cx="7921944" cy="149180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r>
                <a:rPr lang="en-US" sz="2400" b="1" dirty="0" smtClean="0"/>
                <a:t>Model: </a:t>
              </a:r>
              <a:r>
                <a:rPr lang="en-US" sz="2400" dirty="0" smtClean="0"/>
                <a:t>Logistic function applied to dot product of parameters with input vector.</a:t>
              </a:r>
              <a:endParaRPr lang="en-US" sz="2400" b="1" dirty="0" smtClean="0"/>
            </a:p>
          </p:txBody>
        </p:sp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0484" y="3175135"/>
              <a:ext cx="4481728" cy="824335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 rot="1102245">
            <a:off x="7404782" y="142337"/>
            <a:ext cx="2133303" cy="532148"/>
          </a:xfrm>
          <a:prstGeom prst="rect">
            <a:avLst/>
          </a:prstGeom>
          <a:solidFill>
            <a:srgbClr val="000000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Recall…</a:t>
            </a:r>
          </a:p>
        </p:txBody>
      </p:sp>
    </p:spTree>
    <p:extLst>
      <p:ext uri="{BB962C8B-B14F-4D97-AF65-F5344CB8AC3E}">
        <p14:creationId xmlns:p14="http://schemas.microsoft.com/office/powerpoint/2010/main" val="159905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22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noAutofit/>
      </a:bodyPr>
      <a:lstStyle>
        <a:defPPr algn="ctr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40640</TotalTime>
  <Words>2874</Words>
  <Application>Microsoft Macintosh PowerPoint</Application>
  <PresentationFormat>On-screen Show (4:3)</PresentationFormat>
  <Paragraphs>1093</Paragraphs>
  <Slides>78</Slides>
  <Notes>35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78</vt:i4>
      </vt:variant>
    </vt:vector>
  </HeadingPairs>
  <TitlesOfParts>
    <vt:vector size="85" baseType="lpstr">
      <vt:lpstr>Office Theme</vt:lpstr>
      <vt:lpstr>Network</vt:lpstr>
      <vt:lpstr>Contemporary Portrait</vt:lpstr>
      <vt:lpstr>1_Office Theme</vt:lpstr>
      <vt:lpstr>2_Office Theme</vt:lpstr>
      <vt:lpstr>Equation</vt:lpstr>
      <vt:lpstr>Picture</vt:lpstr>
      <vt:lpstr>Neural Networks</vt:lpstr>
      <vt:lpstr>Reminders</vt:lpstr>
      <vt:lpstr>Outline</vt:lpstr>
      <vt:lpstr>Recall: Logistic Regression</vt:lpstr>
      <vt:lpstr>Using gradient ascent for linear classifiers</vt:lpstr>
      <vt:lpstr>Using gradient ascent for linear classifiers</vt:lpstr>
      <vt:lpstr>Using gradient ascent for linear classifiers</vt:lpstr>
      <vt:lpstr>Logistic Regression</vt:lpstr>
      <vt:lpstr>Neural Networks</vt:lpstr>
      <vt:lpstr>Learning highly non-linear functions</vt:lpstr>
      <vt:lpstr>Perceptron and Neural Nets</vt:lpstr>
      <vt:lpstr>Connectionist Models</vt:lpstr>
      <vt:lpstr>Why is everyone talking  about Deep Learning?</vt:lpstr>
      <vt:lpstr>Why is everyone talking  about Deep Learning?</vt:lpstr>
      <vt:lpstr>A Recipe for  Machine Learning</vt:lpstr>
      <vt:lpstr>A Recipe for  Machine Learning</vt:lpstr>
      <vt:lpstr>A Recipe for  Machine Learning</vt:lpstr>
      <vt:lpstr>A Recipe for  Machine Learning</vt:lpstr>
      <vt:lpstr>Linear Regression</vt:lpstr>
      <vt:lpstr>Logistic Regression</vt:lpstr>
      <vt:lpstr>Logistic Regression</vt:lpstr>
      <vt:lpstr>Logistic Regression</vt:lpstr>
      <vt:lpstr>Logistic Regression</vt:lpstr>
      <vt:lpstr>Neural Network Model</vt:lpstr>
      <vt:lpstr>“Combined logistic models”</vt:lpstr>
      <vt:lpstr>PowerPoint Presentation</vt:lpstr>
      <vt:lpstr>PowerPoint Presentation</vt:lpstr>
      <vt:lpstr>Not really,  no target for hidden units...</vt:lpstr>
      <vt:lpstr>Jargon Pseudo-Correspondence</vt:lpstr>
      <vt:lpstr>Neural Network</vt:lpstr>
      <vt:lpstr>Neural Network</vt:lpstr>
      <vt:lpstr>Building a Neural Net</vt:lpstr>
      <vt:lpstr>Building a Neural Net</vt:lpstr>
      <vt:lpstr>Building a Neural Net</vt:lpstr>
      <vt:lpstr>Building a Neural Net</vt:lpstr>
      <vt:lpstr>Building a Neural Net</vt:lpstr>
      <vt:lpstr>Decision Boundary</vt:lpstr>
      <vt:lpstr>Decision Boundary</vt:lpstr>
      <vt:lpstr>Decision Boundary</vt:lpstr>
      <vt:lpstr>Multi-Class Output</vt:lpstr>
      <vt:lpstr>Deeper Networks</vt:lpstr>
      <vt:lpstr>Deeper Networks</vt:lpstr>
      <vt:lpstr>Deeper Networks</vt:lpstr>
      <vt:lpstr>Different Levels of Abstraction</vt:lpstr>
      <vt:lpstr>Different Levels of Abstraction</vt:lpstr>
      <vt:lpstr>Different Levels of Abstraction</vt:lpstr>
      <vt:lpstr>Architectures</vt:lpstr>
      <vt:lpstr>Neural Network Architectures</vt:lpstr>
      <vt:lpstr>Activation Functions</vt:lpstr>
      <vt:lpstr>Activation Functions</vt:lpstr>
      <vt:lpstr>Activation Functions</vt:lpstr>
      <vt:lpstr>Activation Functions</vt:lpstr>
      <vt:lpstr>PowerPoint Presentation</vt:lpstr>
      <vt:lpstr>Activation Functions</vt:lpstr>
      <vt:lpstr>Activation Functions</vt:lpstr>
      <vt:lpstr>Objective Functions for NNs</vt:lpstr>
      <vt:lpstr>Multi-Class Output</vt:lpstr>
      <vt:lpstr>Multi-Class Output</vt:lpstr>
      <vt:lpstr>Cross-entropy vs. Quadratic loss</vt:lpstr>
      <vt:lpstr>A Recipe for  Machine Learning</vt:lpstr>
      <vt:lpstr>Objective Functions</vt:lpstr>
      <vt:lpstr>Backpropagation</vt:lpstr>
      <vt:lpstr>A Recipe for  Machine Learning</vt:lpstr>
      <vt:lpstr>Backpropagation</vt:lpstr>
      <vt:lpstr>Chain Rule</vt:lpstr>
      <vt:lpstr>Chain Rule</vt:lpstr>
      <vt:lpstr>Chain Rule</vt:lpstr>
      <vt:lpstr>Backpropagation</vt:lpstr>
      <vt:lpstr>Backpropagation</vt:lpstr>
      <vt:lpstr>Backpropagation</vt:lpstr>
      <vt:lpstr>Backpropagation</vt:lpstr>
      <vt:lpstr>Backpropagation</vt:lpstr>
      <vt:lpstr>Backpropagation</vt:lpstr>
      <vt:lpstr>Chain Rule</vt:lpstr>
      <vt:lpstr>Chain Rule</vt:lpstr>
      <vt:lpstr>Backpropagation</vt:lpstr>
      <vt:lpstr>A Recipe for  Machine Learning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Gormley</dc:creator>
  <cp:lastModifiedBy>Matt Gormley</cp:lastModifiedBy>
  <cp:revision>2585</cp:revision>
  <dcterms:created xsi:type="dcterms:W3CDTF">2014-04-15T19:33:39Z</dcterms:created>
  <dcterms:modified xsi:type="dcterms:W3CDTF">2016-10-24T14:57:55Z</dcterms:modified>
</cp:coreProperties>
</file>