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2" r:id="rId1"/>
  </p:sldMasterIdLst>
  <p:notesMasterIdLst>
    <p:notesMasterId r:id="rId13"/>
  </p:notesMasterIdLst>
  <p:handoutMasterIdLst>
    <p:handoutMasterId r:id="rId14"/>
  </p:handoutMasterIdLst>
  <p:sldIdLst>
    <p:sldId id="843" r:id="rId2"/>
    <p:sldId id="1035" r:id="rId3"/>
    <p:sldId id="1068" r:id="rId4"/>
    <p:sldId id="1073" r:id="rId5"/>
    <p:sldId id="1062" r:id="rId6"/>
    <p:sldId id="1090" r:id="rId7"/>
    <p:sldId id="1092" r:id="rId8"/>
    <p:sldId id="1084" r:id="rId9"/>
    <p:sldId id="1086" r:id="rId10"/>
    <p:sldId id="1097" r:id="rId11"/>
    <p:sldId id="1029" r:id="rId12"/>
  </p:sldIdLst>
  <p:sldSz cx="9144000" cy="6858000" type="screen4x3"/>
  <p:notesSz cx="6985000" cy="9283700"/>
  <p:embeddedFontLst>
    <p:embeddedFont>
      <p:font typeface="Cambria Math" panose="02040503050406030204" pitchFamily="18" charset="0"/>
      <p:regular r:id="rId15"/>
    </p:embeddedFont>
    <p:embeddedFont>
      <p:font typeface="Comic Sans MS" panose="030F0702030302020204" pitchFamily="66" charset="0"/>
      <p:regular r:id="rId16"/>
      <p:bold r:id="rId17"/>
    </p:embeddedFont>
  </p:embeddedFontLst>
  <p:custDataLst>
    <p:tags r:id="rId18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CC00CC"/>
    <a:srgbClr val="FF6600"/>
    <a:srgbClr val="99FFCC"/>
    <a:srgbClr val="009999"/>
    <a:srgbClr val="000000"/>
    <a:srgbClr val="003366"/>
    <a:srgbClr val="E3055F"/>
    <a:srgbClr val="9933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78" autoAdjust="0"/>
    <p:restoredTop sz="93371" autoAdjust="0"/>
  </p:normalViewPr>
  <p:slideViewPr>
    <p:cSldViewPr>
      <p:cViewPr varScale="1">
        <p:scale>
          <a:sx n="83" d="100"/>
          <a:sy n="83" d="100"/>
        </p:scale>
        <p:origin x="-1373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134" y="-96"/>
      </p:cViewPr>
      <p:guideLst>
        <p:guide orient="horz" pos="2924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247" cy="464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20" tIns="44810" rIns="89620" bIns="4481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6203" y="0"/>
            <a:ext cx="3027247" cy="464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20" tIns="44810" rIns="89620" bIns="4481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57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7332"/>
            <a:ext cx="3027247" cy="464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20" tIns="44810" rIns="89620" bIns="4481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57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6203" y="8817332"/>
            <a:ext cx="3027247" cy="464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20" tIns="44810" rIns="89620" bIns="4481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FAB7E75-D5CC-46DE-ABBD-50713EB656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3070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247" cy="464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3" tIns="46481" rIns="92963" bIns="46481" numCol="1" anchor="t" anchorCtr="0" compatLnSpc="1">
            <a:prstTxWarp prst="textNoShape">
              <a:avLst/>
            </a:prstTxWarp>
          </a:bodyPr>
          <a:lstStyle>
            <a:lvl1pPr algn="l" defTabSz="928878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6203" y="0"/>
            <a:ext cx="3027247" cy="464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3" tIns="46481" rIns="92963" bIns="46481" numCol="1" anchor="t" anchorCtr="0" compatLnSpc="1">
            <a:prstTxWarp prst="textNoShape">
              <a:avLst/>
            </a:prstTxWarp>
          </a:bodyPr>
          <a:lstStyle>
            <a:lvl1pPr algn="r" defTabSz="928878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5325"/>
            <a:ext cx="4641850" cy="34813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7880" y="4409446"/>
            <a:ext cx="5589241" cy="417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3" tIns="46481" rIns="92963" bIns="464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7332"/>
            <a:ext cx="3027247" cy="464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3" tIns="46481" rIns="92963" bIns="46481" numCol="1" anchor="b" anchorCtr="0" compatLnSpc="1">
            <a:prstTxWarp prst="textNoShape">
              <a:avLst/>
            </a:prstTxWarp>
          </a:bodyPr>
          <a:lstStyle>
            <a:lvl1pPr algn="l" defTabSz="928878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6203" y="8817332"/>
            <a:ext cx="3027247" cy="464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3" tIns="46481" rIns="92963" bIns="46481" numCol="1" anchor="b" anchorCtr="0" compatLnSpc="1">
            <a:prstTxWarp prst="textNoShape">
              <a:avLst/>
            </a:prstTxWarp>
          </a:bodyPr>
          <a:lstStyle>
            <a:lvl1pPr algn="r" defTabSz="928878">
              <a:defRPr sz="1200">
                <a:latin typeface="Arial" charset="0"/>
              </a:defRPr>
            </a:lvl1pPr>
          </a:lstStyle>
          <a:p>
            <a:pPr>
              <a:defRPr/>
            </a:pPr>
            <a:fld id="{2FD84249-BFF7-40C6-99A5-AB25FDE059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7161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878" eaLnBrk="0" hangingPunct="0">
              <a:defRPr sz="1400">
                <a:solidFill>
                  <a:schemeClr val="tx1"/>
                </a:solidFill>
                <a:latin typeface="Comic Sans MS" pitchFamily="66" charset="0"/>
              </a:defRPr>
            </a:lvl1pPr>
            <a:lvl2pPr marL="728165" indent="-280064" defTabSz="928878" eaLnBrk="0" hangingPunct="0">
              <a:defRPr sz="1400">
                <a:solidFill>
                  <a:schemeClr val="tx1"/>
                </a:solidFill>
                <a:latin typeface="Comic Sans MS" pitchFamily="66" charset="0"/>
              </a:defRPr>
            </a:lvl2pPr>
            <a:lvl3pPr marL="1120254" indent="-224051" defTabSz="928878" eaLnBrk="0" hangingPunct="0">
              <a:defRPr sz="1400">
                <a:solidFill>
                  <a:schemeClr val="tx1"/>
                </a:solidFill>
                <a:latin typeface="Comic Sans MS" pitchFamily="66" charset="0"/>
              </a:defRPr>
            </a:lvl3pPr>
            <a:lvl4pPr marL="1568356" indent="-224051" defTabSz="928878" eaLnBrk="0" hangingPunct="0">
              <a:defRPr sz="1400">
                <a:solidFill>
                  <a:schemeClr val="tx1"/>
                </a:solidFill>
                <a:latin typeface="Comic Sans MS" pitchFamily="66" charset="0"/>
              </a:defRPr>
            </a:lvl4pPr>
            <a:lvl5pPr marL="2016458" indent="-224051" defTabSz="928878" eaLnBrk="0" hangingPunct="0">
              <a:defRPr sz="1400">
                <a:solidFill>
                  <a:schemeClr val="tx1"/>
                </a:solidFill>
                <a:latin typeface="Comic Sans MS" pitchFamily="66" charset="0"/>
              </a:defRPr>
            </a:lvl5pPr>
            <a:lvl6pPr marL="2464559" indent="-224051" algn="ctr" defTabSz="92887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</a:defRPr>
            </a:lvl6pPr>
            <a:lvl7pPr marL="2912661" indent="-224051" algn="ctr" defTabSz="92887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</a:defRPr>
            </a:lvl7pPr>
            <a:lvl8pPr marL="3360763" indent="-224051" algn="ctr" defTabSz="92887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</a:defRPr>
            </a:lvl8pPr>
            <a:lvl9pPr marL="3808865" indent="-224051" algn="ctr" defTabSz="92887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4D76A0E5-B821-412F-99E5-E21FF7AEC7E9}" type="slidenum">
              <a:rPr lang="en-US" sz="1200">
                <a:latin typeface="Arial" charset="0"/>
              </a:rPr>
              <a:pPr eaLnBrk="1" hangingPunct="1"/>
              <a:t>1</a:t>
            </a:fld>
            <a:endParaRPr lang="en-US" sz="120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042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1pPr>
            <a:lvl2pPr marL="741167" indent="-285064" defTabSz="928042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2pPr>
            <a:lvl3pPr marL="1140257" indent="-228051" defTabSz="928042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3pPr>
            <a:lvl4pPr marL="1596360" indent="-228051" defTabSz="928042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4pPr>
            <a:lvl5pPr marL="2052462" indent="-228051" defTabSz="928042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5pPr>
            <a:lvl6pPr marL="2508565" indent="-228051" defTabSz="928042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6pPr>
            <a:lvl7pPr marL="2964668" indent="-228051" defTabSz="928042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7pPr>
            <a:lvl8pPr marL="3420770" indent="-228051" defTabSz="928042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8pPr>
            <a:lvl9pPr marL="3876873" indent="-228051" defTabSz="928042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5C3B9BA2-64D1-41D7-973D-2CEA252DAF9F}" type="slidenum">
              <a:rPr lang="en-US" sz="1200">
                <a:latin typeface="Arial" charset="0"/>
              </a:rPr>
              <a:pPr eaLnBrk="1" hangingPunct="1"/>
              <a:t>10</a:t>
            </a:fld>
            <a:endParaRPr lang="en-US" sz="1200">
              <a:latin typeface="Arial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24E072-1921-4137-B563-2E754B06BCD9}" type="slidenum">
              <a:rPr lang="en-US"/>
              <a:pPr/>
              <a:t>2</a:t>
            </a:fld>
            <a:endParaRPr lang="en-US"/>
          </a:p>
        </p:txBody>
      </p:sp>
      <p:sp>
        <p:nvSpPr>
          <p:cNvPr id="1828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8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953" y="4412566"/>
            <a:ext cx="5121095" cy="4175481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24E072-1921-4137-B563-2E754B06BCD9}" type="slidenum">
              <a:rPr lang="en-US"/>
              <a:pPr/>
              <a:t>3</a:t>
            </a:fld>
            <a:endParaRPr lang="en-US"/>
          </a:p>
        </p:txBody>
      </p:sp>
      <p:sp>
        <p:nvSpPr>
          <p:cNvPr id="1828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8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953" y="4412566"/>
            <a:ext cx="5121095" cy="4175481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7B6EF2-52C9-476B-873D-2549877B3DDB}" type="slidenum">
              <a:rPr lang="en-US"/>
              <a:pPr/>
              <a:t>4</a:t>
            </a:fld>
            <a:endParaRPr lang="en-US"/>
          </a:p>
        </p:txBody>
      </p:sp>
      <p:sp>
        <p:nvSpPr>
          <p:cNvPr id="1814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14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953" y="4412566"/>
            <a:ext cx="5121095" cy="4175481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042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1pPr>
            <a:lvl2pPr marL="741167" indent="-285064" defTabSz="928042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2pPr>
            <a:lvl3pPr marL="1140257" indent="-228051" defTabSz="928042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3pPr>
            <a:lvl4pPr marL="1596360" indent="-228051" defTabSz="928042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4pPr>
            <a:lvl5pPr marL="2052462" indent="-228051" defTabSz="928042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5pPr>
            <a:lvl6pPr marL="2508565" indent="-228051" defTabSz="928042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6pPr>
            <a:lvl7pPr marL="2964668" indent="-228051" defTabSz="928042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7pPr>
            <a:lvl8pPr marL="3420770" indent="-228051" defTabSz="928042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8pPr>
            <a:lvl9pPr marL="3876873" indent="-228051" defTabSz="928042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5C3B9BA2-64D1-41D7-973D-2CEA252DAF9F}" type="slidenum">
              <a:rPr lang="en-US" sz="1200">
                <a:latin typeface="Arial" charset="0"/>
              </a:rPr>
              <a:pPr eaLnBrk="1" hangingPunct="1"/>
              <a:t>5</a:t>
            </a:fld>
            <a:endParaRPr lang="en-US" sz="1200">
              <a:latin typeface="Arial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042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1pPr>
            <a:lvl2pPr marL="741167" indent="-285064" defTabSz="928042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2pPr>
            <a:lvl3pPr marL="1140257" indent="-228051" defTabSz="928042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3pPr>
            <a:lvl4pPr marL="1596360" indent="-228051" defTabSz="928042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4pPr>
            <a:lvl5pPr marL="2052462" indent="-228051" defTabSz="928042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5pPr>
            <a:lvl6pPr marL="2508565" indent="-228051" defTabSz="928042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6pPr>
            <a:lvl7pPr marL="2964668" indent="-228051" defTabSz="928042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7pPr>
            <a:lvl8pPr marL="3420770" indent="-228051" defTabSz="928042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8pPr>
            <a:lvl9pPr marL="3876873" indent="-228051" defTabSz="928042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5C3B9BA2-64D1-41D7-973D-2CEA252DAF9F}" type="slidenum">
              <a:rPr lang="en-US" sz="1200">
                <a:latin typeface="Arial" charset="0"/>
              </a:rPr>
              <a:pPr eaLnBrk="1" hangingPunct="1"/>
              <a:t>6</a:t>
            </a:fld>
            <a:endParaRPr lang="en-US" sz="1200">
              <a:latin typeface="Arial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6565" eaLnBrk="0" hangingPunct="0">
              <a:defRPr sz="3100">
                <a:solidFill>
                  <a:srgbClr val="0000CC"/>
                </a:solidFill>
                <a:latin typeface="Comic Sans MS" pitchFamily="66" charset="0"/>
              </a:defRPr>
            </a:lvl1pPr>
            <a:lvl2pPr marL="727571" indent="-279835" defTabSz="926565" eaLnBrk="0" hangingPunct="0">
              <a:defRPr sz="3100">
                <a:solidFill>
                  <a:srgbClr val="0000CC"/>
                </a:solidFill>
                <a:latin typeface="Comic Sans MS" pitchFamily="66" charset="0"/>
              </a:defRPr>
            </a:lvl2pPr>
            <a:lvl3pPr marL="1119340" indent="-223868" defTabSz="926565" eaLnBrk="0" hangingPunct="0">
              <a:defRPr sz="3100">
                <a:solidFill>
                  <a:srgbClr val="0000CC"/>
                </a:solidFill>
                <a:latin typeface="Comic Sans MS" pitchFamily="66" charset="0"/>
              </a:defRPr>
            </a:lvl3pPr>
            <a:lvl4pPr marL="1567076" indent="-223868" defTabSz="926565" eaLnBrk="0" hangingPunct="0">
              <a:defRPr sz="3100">
                <a:solidFill>
                  <a:srgbClr val="0000CC"/>
                </a:solidFill>
                <a:latin typeface="Comic Sans MS" pitchFamily="66" charset="0"/>
              </a:defRPr>
            </a:lvl4pPr>
            <a:lvl5pPr marL="2014812" indent="-223868" defTabSz="926565" eaLnBrk="0" hangingPunct="0">
              <a:defRPr sz="3100">
                <a:solidFill>
                  <a:srgbClr val="0000CC"/>
                </a:solidFill>
                <a:latin typeface="Comic Sans MS" pitchFamily="66" charset="0"/>
              </a:defRPr>
            </a:lvl5pPr>
            <a:lvl6pPr marL="2462548" indent="-223868" algn="ctr" defTabSz="926565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rgbClr val="0000CC"/>
                </a:solidFill>
                <a:latin typeface="Comic Sans MS" pitchFamily="66" charset="0"/>
              </a:defRPr>
            </a:lvl6pPr>
            <a:lvl7pPr marL="2910284" indent="-223868" algn="ctr" defTabSz="926565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rgbClr val="0000CC"/>
                </a:solidFill>
                <a:latin typeface="Comic Sans MS" pitchFamily="66" charset="0"/>
              </a:defRPr>
            </a:lvl7pPr>
            <a:lvl8pPr marL="3358020" indent="-223868" algn="ctr" defTabSz="926565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rgbClr val="0000CC"/>
                </a:solidFill>
                <a:latin typeface="Comic Sans MS" pitchFamily="66" charset="0"/>
              </a:defRPr>
            </a:lvl8pPr>
            <a:lvl9pPr marL="3805756" indent="-223868" algn="ctr" defTabSz="926565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rgbClr val="0000CC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DBBFA5B2-25A9-4B22-967D-CC01D252C11A}" type="slidenum">
              <a:rPr lang="en-US" sz="1200">
                <a:solidFill>
                  <a:schemeClr val="tx1"/>
                </a:solidFill>
                <a:latin typeface="Arial" charset="0"/>
              </a:rPr>
              <a:pPr eaLnBrk="1" hangingPunct="1"/>
              <a:t>7</a:t>
            </a:fld>
            <a:endParaRPr lang="en-US" sz="12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953" y="4412566"/>
            <a:ext cx="5121095" cy="417548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042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1pPr>
            <a:lvl2pPr marL="741167" indent="-285064" defTabSz="928042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2pPr>
            <a:lvl3pPr marL="1140257" indent="-228051" defTabSz="928042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3pPr>
            <a:lvl4pPr marL="1596360" indent="-228051" defTabSz="928042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4pPr>
            <a:lvl5pPr marL="2052462" indent="-228051" defTabSz="928042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5pPr>
            <a:lvl6pPr marL="2508565" indent="-228051" defTabSz="928042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6pPr>
            <a:lvl7pPr marL="2964668" indent="-228051" defTabSz="928042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7pPr>
            <a:lvl8pPr marL="3420770" indent="-228051" defTabSz="928042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8pPr>
            <a:lvl9pPr marL="3876873" indent="-228051" defTabSz="928042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5C3B9BA2-64D1-41D7-973D-2CEA252DAF9F}" type="slidenum">
              <a:rPr lang="en-US" sz="1200">
                <a:latin typeface="Arial" charset="0"/>
              </a:rPr>
              <a:pPr eaLnBrk="1" hangingPunct="1"/>
              <a:t>8</a:t>
            </a:fld>
            <a:endParaRPr lang="en-US" sz="1200">
              <a:latin typeface="Arial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042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1pPr>
            <a:lvl2pPr marL="741167" indent="-285064" defTabSz="928042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2pPr>
            <a:lvl3pPr marL="1140257" indent="-228051" defTabSz="928042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3pPr>
            <a:lvl4pPr marL="1596360" indent="-228051" defTabSz="928042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4pPr>
            <a:lvl5pPr marL="2052462" indent="-228051" defTabSz="928042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5pPr>
            <a:lvl6pPr marL="2508565" indent="-228051" defTabSz="928042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6pPr>
            <a:lvl7pPr marL="2964668" indent="-228051" defTabSz="928042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7pPr>
            <a:lvl8pPr marL="3420770" indent="-228051" defTabSz="928042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8pPr>
            <a:lvl9pPr marL="3876873" indent="-228051" defTabSz="928042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5C3B9BA2-64D1-41D7-973D-2CEA252DAF9F}" type="slidenum">
              <a:rPr lang="en-US" sz="1200">
                <a:latin typeface="Arial" charset="0"/>
              </a:rPr>
              <a:pPr eaLnBrk="1" hangingPunct="1"/>
              <a:t>9</a:t>
            </a:fld>
            <a:endParaRPr lang="en-US" sz="1200">
              <a:latin typeface="Arial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u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C738EA-EDC5-4160-8033-1412CCD0B7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473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Maria-Florina Balcan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8BC9C7-7806-4714-B562-8943C394E2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502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Maria-Florina Balcan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0BA637-FAB1-4EC9-B06F-061AC0616E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0559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78740F-BCDD-4EE6-A0E5-3DE20423C0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799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Maria-Florina Balcan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A1ECAF-76C4-47C4-8A6F-70B388F327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405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Maria-Florina Balcan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10FEC-9A6A-455B-AFC4-0BF7073401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562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Maria-Florina Balcan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5C953-F52A-4D4C-9B9D-86BE0DD061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865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Maria-Florina Balcan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1ADD2-DEC4-4119-A7B4-BAAF7329F6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764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Maria-Florina Balcan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324E5-D858-40EB-9439-76F6238073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34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Maria-Florina Balcan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8BF32A-C3C2-422D-9603-FAA0041388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751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Maria-Florina Balcan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FDFAA-47D3-4402-837B-0323FFE62A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971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Maria-Florina Balcan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BB211-44BB-447C-B87B-D007ED6B38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579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u="none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u="none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u="none">
                <a:latin typeface="Times New Roman" pitchFamily="18" charset="0"/>
              </a:defRPr>
            </a:lvl1pPr>
          </a:lstStyle>
          <a:p>
            <a:pPr>
              <a:defRPr/>
            </a:pPr>
            <a:fld id="{E5BE2F24-99DB-4732-96BB-961BF0F9C6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  <p:sldLayoutId id="2147483796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u="sng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u="sng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u="sng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u="sng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5.png"/><Relationship Id="rId4" Type="http://schemas.openxmlformats.org/officeDocument/2006/relationships/image" Target="../media/image51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5"/>
          <p:cNvSpPr>
            <a:spLocks noChangeArrowheads="1"/>
          </p:cNvSpPr>
          <p:nvPr/>
        </p:nvSpPr>
        <p:spPr bwMode="auto">
          <a:xfrm>
            <a:off x="1676400" y="3810000"/>
            <a:ext cx="5791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800" dirty="0">
                <a:solidFill>
                  <a:srgbClr val="0000CC"/>
                </a:solidFill>
              </a:rPr>
              <a:t>Maria-</a:t>
            </a:r>
            <a:r>
              <a:rPr lang="en-US" sz="2800" dirty="0" err="1">
                <a:solidFill>
                  <a:srgbClr val="0000CC"/>
                </a:solidFill>
              </a:rPr>
              <a:t>Florina</a:t>
            </a: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Balcan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676400" y="4343400"/>
            <a:ext cx="5791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400" dirty="0" smtClean="0"/>
              <a:t>10/17/2016</a:t>
            </a:r>
            <a:endParaRPr lang="en-US" sz="2400" dirty="0"/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228600" y="2057400"/>
            <a:ext cx="8305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u="none">
                <a:solidFill>
                  <a:srgbClr val="003366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 u="sng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 u="sng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 u="sng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 u="sng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defRPr>
            </a:lvl9pPr>
          </a:lstStyle>
          <a:p>
            <a:pPr eaLnBrk="1" hangingPunct="1">
              <a:lnSpc>
                <a:spcPct val="125000"/>
              </a:lnSpc>
            </a:pPr>
            <a:r>
              <a:rPr lang="en-US" sz="4200" dirty="0" smtClean="0">
                <a:solidFill>
                  <a:srgbClr val="0000CC"/>
                </a:solidFill>
              </a:rPr>
              <a:t>Clustering. </a:t>
            </a:r>
          </a:p>
          <a:p>
            <a:pPr eaLnBrk="1" hangingPunct="1">
              <a:lnSpc>
                <a:spcPct val="125000"/>
              </a:lnSpc>
            </a:pPr>
            <a:r>
              <a:rPr lang="en-US" sz="4200" dirty="0" smtClean="0">
                <a:solidFill>
                  <a:srgbClr val="0000CC"/>
                </a:solidFill>
              </a:rPr>
              <a:t>Unsupervised Learning</a:t>
            </a:r>
            <a:endParaRPr lang="en-US" sz="42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622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598" y="152400"/>
            <a:ext cx="8534402" cy="838200"/>
          </a:xfrm>
          <a:noFill/>
        </p:spPr>
        <p:txBody>
          <a:bodyPr/>
          <a:lstStyle/>
          <a:p>
            <a:pPr eaLnBrk="1" hangingPunct="1"/>
            <a:r>
              <a:rPr lang="en-US" sz="3000" dirty="0" smtClean="0">
                <a:solidFill>
                  <a:srgbClr val="0000CC"/>
                </a:solidFill>
              </a:rPr>
              <a:t>Running </a:t>
            </a:r>
            <a:r>
              <a:rPr lang="en-US" sz="3000" dirty="0" smtClean="0">
                <a:solidFill>
                  <a:srgbClr val="0000CC"/>
                </a:solidFill>
              </a:rPr>
              <a:t>time for Single and Complete Linkage</a:t>
            </a:r>
            <a:endParaRPr lang="en-US" sz="3000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9"/>
              <p:cNvSpPr>
                <a:spLocks noChangeArrowheads="1"/>
              </p:cNvSpPr>
              <p:nvPr/>
            </p:nvSpPr>
            <p:spPr bwMode="auto">
              <a:xfrm>
                <a:off x="228598" y="3886200"/>
                <a:ext cx="8423753" cy="762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l"/>
                <a:r>
                  <a:rPr lang="en-US" sz="2400" dirty="0" smtClean="0"/>
                  <a:t>In fact, can run all these algorithms in time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𝑂</m:t>
                    </m:r>
                    <m:r>
                      <a:rPr lang="en-US" sz="2400" b="0" i="1" smtClean="0">
                        <a:latin typeface="Cambria Math"/>
                      </a:rPr>
                      <m:t>(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𝑁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func>
                      <m:func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/>
                          </a:rPr>
                          <m:t>log</m:t>
                        </m:r>
                      </m:fName>
                      <m:e>
                        <m:r>
                          <a:rPr lang="en-US" sz="2400" b="0" i="1" smtClean="0">
                            <a:latin typeface="Cambria Math"/>
                          </a:rPr>
                          <m:t>𝑁</m:t>
                        </m:r>
                        <m:r>
                          <a:rPr lang="en-US" sz="2400" b="0" i="1" smtClean="0">
                            <a:latin typeface="Cambria Math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sz="2400" dirty="0" smtClean="0"/>
                  <a:t>.</a:t>
                </a:r>
                <a:endParaRPr lang="en-US" sz="2400" dirty="0"/>
              </a:p>
            </p:txBody>
          </p:sp>
        </mc:Choice>
        <mc:Fallback xmlns="">
          <p:sp>
            <p:nvSpPr>
              <p:cNvPr id="25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8598" y="3886200"/>
                <a:ext cx="8423753" cy="762000"/>
              </a:xfrm>
              <a:prstGeom prst="rect">
                <a:avLst/>
              </a:prstGeom>
              <a:blipFill rotWithShape="1">
                <a:blip r:embed="rId3"/>
                <a:stretch>
                  <a:fillRect l="-108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29"/>
          <p:cNvSpPr>
            <a:spLocks noChangeArrowheads="1"/>
          </p:cNvSpPr>
          <p:nvPr/>
        </p:nvSpPr>
        <p:spPr bwMode="auto">
          <a:xfrm>
            <a:off x="381000" y="1181100"/>
            <a:ext cx="8382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342900" indent="-342900" algn="l">
              <a:spcBef>
                <a:spcPct val="20000"/>
              </a:spcBef>
              <a:buSzPct val="101000"/>
              <a:buFont typeface="Arial" charset="0"/>
              <a:buChar char="•"/>
            </a:pPr>
            <a:r>
              <a:rPr lang="en-US" sz="2000" dirty="0" smtClean="0"/>
              <a:t>Each algorithm starts with N clusters, and performs N-1 merges. </a:t>
            </a:r>
            <a:endParaRPr lang="en-US" sz="2000" dirty="0">
              <a:solidFill>
                <a:srgbClr val="0000CC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29"/>
              <p:cNvSpPr>
                <a:spLocks noChangeArrowheads="1"/>
              </p:cNvSpPr>
              <p:nvPr/>
            </p:nvSpPr>
            <p:spPr bwMode="auto">
              <a:xfrm>
                <a:off x="381000" y="1828800"/>
                <a:ext cx="8077200" cy="685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marL="342900" indent="-342900" algn="l">
                  <a:spcBef>
                    <a:spcPct val="20000"/>
                  </a:spcBef>
                  <a:buSzPct val="101000"/>
                  <a:buFont typeface="Arial" charset="0"/>
                  <a:buChar char="•"/>
                </a:pPr>
                <a:r>
                  <a:rPr lang="en-US" sz="2000" dirty="0" smtClean="0">
                    <a:solidFill>
                      <a:schemeClr val="tx1"/>
                    </a:solidFill>
                  </a:rPr>
                  <a:t>For each algorithm, computing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</a:rPr>
                      <m:t>𝑑𝑖𝑠𝑡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</a:rPr>
                      <m:t>(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</a:rPr>
                      <m:t>𝐶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</a:rPr>
                      <m:t>,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𝐶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</a:rPr>
                  <a:t> can be done in time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</a:rPr>
                      <m:t>𝑂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</a:rPr>
                      <m:t>(</m:t>
                    </m:r>
                    <m:d>
                      <m:dPr>
                        <m:begChr m:val="|"/>
                        <m:endChr m:val="|"/>
                        <m:ctrlP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𝐶</m:t>
                        </m:r>
                      </m:e>
                    </m:d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</a:rPr>
                      <m:t>⋅</m:t>
                    </m:r>
                    <m:d>
                      <m:dPr>
                        <m:begChr m:val="|"/>
                        <m:endChr m:val="|"/>
                        <m:ctrlP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𝐶</m:t>
                            </m:r>
                          </m:e>
                          <m:sup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′</m:t>
                            </m:r>
                          </m:sup>
                        </m:sSup>
                      </m:e>
                    </m:d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</a:rPr>
                  <a:t>.  </a:t>
                </a:r>
                <a:r>
                  <a:rPr lang="en-US" sz="1600" dirty="0" smtClean="0">
                    <a:solidFill>
                      <a:srgbClr val="0070C0"/>
                    </a:solidFill>
                  </a:rPr>
                  <a:t>(e.g., examining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rgbClr val="0070C0"/>
                        </a:solidFill>
                        <a:latin typeface="Cambria Math"/>
                      </a:rPr>
                      <m:t>𝑑𝑖𝑠𝑡</m:t>
                    </m:r>
                    <m:r>
                      <a:rPr lang="en-US" sz="1600" b="0" i="1" smtClean="0">
                        <a:solidFill>
                          <a:srgbClr val="0070C0"/>
                        </a:solidFill>
                        <a:latin typeface="Cambria Math"/>
                      </a:rPr>
                      <m:t>(</m:t>
                    </m:r>
                    <m:r>
                      <a:rPr lang="en-US" sz="1600" b="0" i="1" smtClean="0">
                        <a:solidFill>
                          <a:srgbClr val="0070C0"/>
                        </a:solidFill>
                        <a:latin typeface="Cambria Math"/>
                      </a:rPr>
                      <m:t>𝑥</m:t>
                    </m:r>
                    <m:r>
                      <a:rPr lang="en-US" sz="1600" b="0" i="1" smtClean="0">
                        <a:solidFill>
                          <a:srgbClr val="0070C0"/>
                        </a:solidFill>
                        <a:latin typeface="Cambria Math"/>
                      </a:rPr>
                      <m:t>,</m:t>
                    </m:r>
                    <m:sSup>
                      <m:sSupPr>
                        <m:ctrlPr>
                          <a:rPr lang="en-US" sz="16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16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US" sz="1600" b="0" i="1" smtClean="0">
                        <a:solidFill>
                          <a:srgbClr val="0070C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sz="1600" dirty="0" smtClean="0">
                    <a:solidFill>
                      <a:srgbClr val="0070C0"/>
                    </a:solidFill>
                  </a:rPr>
                  <a:t> for all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rgbClr val="0070C0"/>
                        </a:solidFill>
                        <a:latin typeface="Cambria Math"/>
                      </a:rPr>
                      <m:t>𝑥</m:t>
                    </m:r>
                    <m:r>
                      <a:rPr lang="en-US" sz="1600" b="0" i="1" smtClean="0">
                        <a:solidFill>
                          <a:srgbClr val="0070C0"/>
                        </a:solidFill>
                        <a:latin typeface="Cambria Math"/>
                      </a:rPr>
                      <m:t>∈</m:t>
                    </m:r>
                    <m:r>
                      <a:rPr lang="en-US" sz="1600" b="0" i="1" smtClean="0">
                        <a:solidFill>
                          <a:srgbClr val="0070C0"/>
                        </a:solidFill>
                        <a:latin typeface="Cambria Math"/>
                      </a:rPr>
                      <m:t>𝐶</m:t>
                    </m:r>
                    <m:r>
                      <a:rPr lang="en-US" sz="1600" b="0" i="1" smtClean="0">
                        <a:solidFill>
                          <a:srgbClr val="0070C0"/>
                        </a:solidFill>
                        <a:latin typeface="Cambria Math"/>
                      </a:rPr>
                      <m:t>, </m:t>
                    </m:r>
                    <m:sSup>
                      <m:sSupPr>
                        <m:ctrlPr>
                          <a:rPr lang="en-US" sz="16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16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US" sz="1600" b="0" i="1" smtClean="0">
                        <a:solidFill>
                          <a:srgbClr val="0070C0"/>
                        </a:solidFill>
                        <a:latin typeface="Cambria Math"/>
                      </a:rPr>
                      <m:t>∈</m:t>
                    </m:r>
                    <m:r>
                      <a:rPr lang="en-US" sz="1600" b="0" i="1" smtClean="0">
                        <a:solidFill>
                          <a:srgbClr val="0070C0"/>
                        </a:solidFill>
                        <a:latin typeface="Cambria Math"/>
                      </a:rPr>
                      <m:t>𝐶</m:t>
                    </m:r>
                    <m:r>
                      <a:rPr lang="en-US" sz="1600" b="0" i="1" smtClean="0">
                        <a:solidFill>
                          <a:srgbClr val="0070C0"/>
                        </a:solidFill>
                        <a:latin typeface="Cambria Math"/>
                      </a:rPr>
                      <m:t>′</m:t>
                    </m:r>
                  </m:oMath>
                </a14:m>
                <a:r>
                  <a:rPr lang="en-US" sz="1600" dirty="0" smtClean="0">
                    <a:solidFill>
                      <a:srgbClr val="0070C0"/>
                    </a:solidFill>
                  </a:rPr>
                  <a:t>)</a:t>
                </a:r>
                <a:endParaRPr lang="en-US" sz="16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1000" y="1828800"/>
                <a:ext cx="8077200" cy="685800"/>
              </a:xfrm>
              <a:prstGeom prst="rect">
                <a:avLst/>
              </a:prstGeom>
              <a:blipFill rotWithShape="1">
                <a:blip r:embed="rId4"/>
                <a:stretch>
                  <a:fillRect l="-679" t="-5310" b="-1681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29"/>
              <p:cNvSpPr>
                <a:spLocks noChangeArrowheads="1"/>
              </p:cNvSpPr>
              <p:nvPr/>
            </p:nvSpPr>
            <p:spPr bwMode="auto">
              <a:xfrm>
                <a:off x="381000" y="2514600"/>
                <a:ext cx="8382000" cy="6096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marL="342900" indent="-342900" algn="l">
                  <a:spcBef>
                    <a:spcPct val="20000"/>
                  </a:spcBef>
                  <a:buSzPct val="101000"/>
                  <a:buFont typeface="Arial" charset="0"/>
                  <a:buChar char="•"/>
                </a:pPr>
                <a:r>
                  <a:rPr lang="en-US" sz="2000" dirty="0" smtClean="0"/>
                  <a:t>Time to compute all pairwise distances and take smallest is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𝑂</m:t>
                    </m:r>
                    <m:r>
                      <a:rPr lang="en-US" sz="2000" b="0" i="1" smtClean="0">
                        <a:latin typeface="Cambria Math"/>
                      </a:rPr>
                      <m:t>(</m:t>
                    </m:r>
                    <m:sSup>
                      <m:sSupPr>
                        <m:ctrlPr>
                          <a:rPr lang="en-US" sz="20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/>
                          </a:rPr>
                          <m:t>𝑁</m:t>
                        </m:r>
                      </m:e>
                      <m:sup>
                        <m:r>
                          <a:rPr lang="en-US" sz="20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sz="2000" dirty="0" smtClean="0">
                    <a:solidFill>
                      <a:srgbClr val="0000CC"/>
                    </a:solidFill>
                  </a:rPr>
                  <a:t>.</a:t>
                </a:r>
                <a:endParaRPr lang="en-US" sz="2000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9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1000" y="2514600"/>
                <a:ext cx="8382000" cy="609600"/>
              </a:xfrm>
              <a:prstGeom prst="rect">
                <a:avLst/>
              </a:prstGeom>
              <a:blipFill rotWithShape="1">
                <a:blip r:embed="rId5"/>
                <a:stretch>
                  <a:fillRect l="-655" r="-21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346553" y="4800600"/>
            <a:ext cx="83058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dirty="0" smtClean="0"/>
              <a:t>If curious, see: Christopher </a:t>
            </a:r>
            <a:r>
              <a:rPr lang="en-US" dirty="0"/>
              <a:t>D. Manning, </a:t>
            </a:r>
            <a:r>
              <a:rPr lang="en-US" dirty="0" err="1"/>
              <a:t>Prabhakar</a:t>
            </a:r>
            <a:r>
              <a:rPr lang="en-US" dirty="0"/>
              <a:t> </a:t>
            </a:r>
            <a:r>
              <a:rPr lang="en-US" dirty="0" err="1"/>
              <a:t>Raghavan</a:t>
            </a:r>
            <a:r>
              <a:rPr lang="en-US" dirty="0"/>
              <a:t> and </a:t>
            </a:r>
            <a:r>
              <a:rPr lang="en-US" dirty="0" err="1"/>
              <a:t>Hinrich</a:t>
            </a:r>
            <a:r>
              <a:rPr lang="en-US" dirty="0"/>
              <a:t> </a:t>
            </a:r>
            <a:r>
              <a:rPr lang="en-US" dirty="0" err="1"/>
              <a:t>Schütze</a:t>
            </a:r>
            <a:r>
              <a:rPr lang="en-US" dirty="0"/>
              <a:t>, Introduction to Information Retrieval, Cambridge University Press. 2008. http://www-nlp.stanford.edu/IR-book</a:t>
            </a:r>
            <a:r>
              <a:rPr lang="en-US" dirty="0" smtClean="0"/>
              <a:t>/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 29"/>
              <p:cNvSpPr>
                <a:spLocks noChangeArrowheads="1"/>
              </p:cNvSpPr>
              <p:nvPr/>
            </p:nvSpPr>
            <p:spPr bwMode="auto">
              <a:xfrm>
                <a:off x="381000" y="2971800"/>
                <a:ext cx="8382000" cy="6096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marL="342900" indent="-342900" algn="l">
                  <a:spcBef>
                    <a:spcPct val="20000"/>
                  </a:spcBef>
                  <a:buSzPct val="101000"/>
                  <a:buFont typeface="Arial" charset="0"/>
                  <a:buChar char="•"/>
                </a:pPr>
                <a:r>
                  <a:rPr lang="en-US" sz="2000" dirty="0" smtClean="0"/>
                  <a:t>Overall time is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𝑂</m:t>
                    </m:r>
                    <m:r>
                      <a:rPr lang="en-US" sz="2000" b="0" i="1" smtClean="0">
                        <a:latin typeface="Cambria Math"/>
                      </a:rPr>
                      <m:t>(</m:t>
                    </m:r>
                    <m:sSup>
                      <m:sSupPr>
                        <m:ctrlPr>
                          <a:rPr lang="en-US" sz="20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/>
                          </a:rPr>
                          <m:t>𝑁</m:t>
                        </m:r>
                      </m:e>
                      <m:sup>
                        <m:r>
                          <a:rPr lang="en-US" sz="2000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sz="2000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sz="2000" dirty="0" smtClean="0">
                    <a:solidFill>
                      <a:srgbClr val="0000CC"/>
                    </a:solidFill>
                  </a:rPr>
                  <a:t>.</a:t>
                </a:r>
                <a:endParaRPr lang="en-US" sz="2000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43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1000" y="2971800"/>
                <a:ext cx="8382000" cy="609600"/>
              </a:xfrm>
              <a:prstGeom prst="rect">
                <a:avLst/>
              </a:prstGeom>
              <a:blipFill rotWithShape="1">
                <a:blip r:embed="rId6"/>
                <a:stretch>
                  <a:fillRect l="-65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6438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7" grpId="0"/>
      <p:bldP spid="8" grpId="0"/>
      <p:bldP spid="9" grpId="0"/>
      <p:bldP spid="3" grpId="0"/>
      <p:bldP spid="4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2400" y="272534"/>
            <a:ext cx="868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mic Sans MS" panose="030F0702030302020204" pitchFamily="66" charset="0"/>
              </a:rPr>
              <a:t>What You Should Know</a:t>
            </a:r>
            <a:endParaRPr lang="en-US" sz="3600" dirty="0">
              <a:latin typeface="Comic Sans MS" panose="030F0702030302020204" pitchFamily="66" charset="0"/>
            </a:endParaRPr>
          </a:p>
        </p:txBody>
      </p:sp>
      <p:sp>
        <p:nvSpPr>
          <p:cNvPr id="12" name="Content Placeholder 9"/>
          <p:cNvSpPr txBox="1">
            <a:spLocks/>
          </p:cNvSpPr>
          <p:nvPr/>
        </p:nvSpPr>
        <p:spPr bwMode="auto">
          <a:xfrm>
            <a:off x="381000" y="1295400"/>
            <a:ext cx="8077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20000"/>
              </a:lnSpc>
              <a:buClrTx/>
              <a:buFont typeface="Arial" panose="020B0604020202020204" pitchFamily="34" charset="0"/>
              <a:buChar char="•"/>
            </a:pPr>
            <a:r>
              <a:rPr lang="en-US" sz="2400" dirty="0" err="1" smtClean="0">
                <a:solidFill>
                  <a:srgbClr val="000000"/>
                </a:solidFill>
              </a:rPr>
              <a:t>Partitional</a:t>
            </a:r>
            <a:r>
              <a:rPr lang="en-US" sz="2400" dirty="0" smtClean="0">
                <a:solidFill>
                  <a:srgbClr val="000000"/>
                </a:solidFill>
              </a:rPr>
              <a:t> Clustering. k-means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and k-means ++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9" name="Content Placeholder 9"/>
          <p:cNvSpPr txBox="1">
            <a:spLocks/>
          </p:cNvSpPr>
          <p:nvPr/>
        </p:nvSpPr>
        <p:spPr bwMode="auto">
          <a:xfrm>
            <a:off x="357051" y="3886200"/>
            <a:ext cx="8077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20000"/>
              </a:lnSpc>
              <a:buClrTx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0000"/>
                </a:solidFill>
              </a:rPr>
              <a:t>Hierarchical Clustering.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6" name="Content Placeholder 9"/>
          <p:cNvSpPr txBox="1">
            <a:spLocks/>
          </p:cNvSpPr>
          <p:nvPr/>
        </p:nvSpPr>
        <p:spPr bwMode="auto">
          <a:xfrm>
            <a:off x="990600" y="1905000"/>
            <a:ext cx="5105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20000"/>
              </a:lnSpc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Lloyd’s </a:t>
            </a:r>
            <a:r>
              <a:rPr lang="en-US" sz="2400" dirty="0" smtClean="0"/>
              <a:t>method</a:t>
            </a:r>
            <a:endParaRPr lang="en-US" sz="2400" dirty="0"/>
          </a:p>
        </p:txBody>
      </p:sp>
      <p:sp>
        <p:nvSpPr>
          <p:cNvPr id="2" name="Rectangle 1"/>
          <p:cNvSpPr/>
          <p:nvPr/>
        </p:nvSpPr>
        <p:spPr>
          <a:xfrm>
            <a:off x="836227" y="4643735"/>
            <a:ext cx="52597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 Single </a:t>
            </a:r>
            <a:r>
              <a:rPr lang="en-US" sz="2400" dirty="0" smtClean="0"/>
              <a:t>linkage, Complete </a:t>
            </a:r>
            <a:r>
              <a:rPr lang="en-US" sz="2400" dirty="0"/>
              <a:t>l</a:t>
            </a:r>
            <a:r>
              <a:rPr lang="en-US" sz="2400" dirty="0" smtClean="0"/>
              <a:t>inkage</a:t>
            </a:r>
            <a:endParaRPr lang="en-US" sz="2400" dirty="0"/>
          </a:p>
        </p:txBody>
      </p:sp>
      <p:sp>
        <p:nvSpPr>
          <p:cNvPr id="8" name="Content Placeholder 9"/>
          <p:cNvSpPr txBox="1">
            <a:spLocks/>
          </p:cNvSpPr>
          <p:nvPr/>
        </p:nvSpPr>
        <p:spPr bwMode="auto">
          <a:xfrm>
            <a:off x="990600" y="24384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20000"/>
              </a:lnSpc>
              <a:buClrTx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0000"/>
                </a:solidFill>
              </a:rPr>
              <a:t>Initialization techniques (random, furthest traversal, k-means++)</a:t>
            </a:r>
            <a:endParaRPr 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486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7844" name="Rectangle 4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10600" cy="762000"/>
          </a:xfrm>
        </p:spPr>
        <p:txBody>
          <a:bodyPr/>
          <a:lstStyle/>
          <a:p>
            <a:r>
              <a:rPr lang="en-US" sz="3400" dirty="0" smtClean="0"/>
              <a:t>Clustering, Informal Goals</a:t>
            </a:r>
            <a:endParaRPr lang="en-US" sz="3400" dirty="0"/>
          </a:p>
        </p:txBody>
      </p:sp>
      <p:sp>
        <p:nvSpPr>
          <p:cNvPr id="1827851" name="Rectangle 11"/>
          <p:cNvSpPr>
            <a:spLocks noChangeArrowheads="1"/>
          </p:cNvSpPr>
          <p:nvPr/>
        </p:nvSpPr>
        <p:spPr bwMode="auto">
          <a:xfrm>
            <a:off x="228600" y="1066800"/>
            <a:ext cx="8458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>
              <a:lnSpc>
                <a:spcPct val="125000"/>
              </a:lnSpc>
            </a:pPr>
            <a:r>
              <a:rPr lang="en-US" sz="2200" b="1" dirty="0" smtClean="0"/>
              <a:t>Goal</a:t>
            </a:r>
            <a:r>
              <a:rPr lang="en-US" sz="2200" dirty="0" smtClean="0"/>
              <a:t>: </a:t>
            </a:r>
            <a:r>
              <a:rPr lang="en-US" sz="2200" dirty="0"/>
              <a:t>Automatically </a:t>
            </a:r>
            <a:r>
              <a:rPr lang="en-US" sz="2200" dirty="0" smtClean="0"/>
              <a:t>partition </a:t>
            </a:r>
            <a:r>
              <a:rPr lang="en-US" sz="2200" dirty="0" smtClean="0">
                <a:solidFill>
                  <a:srgbClr val="FF0066"/>
                </a:solidFill>
              </a:rPr>
              <a:t>unlabeled</a:t>
            </a:r>
            <a:r>
              <a:rPr lang="en-US" sz="2200" dirty="0" smtClean="0"/>
              <a:t> </a:t>
            </a:r>
            <a:r>
              <a:rPr lang="en-US" sz="2200" dirty="0"/>
              <a:t>data into groups of similar </a:t>
            </a:r>
            <a:r>
              <a:rPr lang="en-US" sz="2200" dirty="0" err="1" smtClean="0"/>
              <a:t>datapoints</a:t>
            </a:r>
            <a:r>
              <a:rPr lang="en-US" sz="2200" dirty="0"/>
              <a:t>.</a:t>
            </a:r>
          </a:p>
        </p:txBody>
      </p: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152400" y="2057400"/>
            <a:ext cx="8382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>
              <a:lnSpc>
                <a:spcPct val="125000"/>
              </a:lnSpc>
            </a:pPr>
            <a:r>
              <a:rPr lang="en-US" sz="2200" dirty="0"/>
              <a:t> </a:t>
            </a:r>
            <a:r>
              <a:rPr lang="en-US" sz="2200" b="1" dirty="0" smtClean="0"/>
              <a:t>Question</a:t>
            </a:r>
            <a:r>
              <a:rPr lang="en-US" sz="2200" dirty="0" smtClean="0"/>
              <a:t>: When and why would we want to do this?</a:t>
            </a:r>
            <a:endParaRPr lang="en-US" sz="2200" dirty="0"/>
          </a:p>
        </p:txBody>
      </p:sp>
      <p:sp>
        <p:nvSpPr>
          <p:cNvPr id="16" name="Rectangle 11"/>
          <p:cNvSpPr>
            <a:spLocks noChangeArrowheads="1"/>
          </p:cNvSpPr>
          <p:nvPr/>
        </p:nvSpPr>
        <p:spPr bwMode="auto">
          <a:xfrm>
            <a:off x="381000" y="3276600"/>
            <a:ext cx="83820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/>
            <a:r>
              <a:rPr lang="en-US" sz="2200" dirty="0" smtClean="0"/>
              <a:t>• </a:t>
            </a:r>
            <a:r>
              <a:rPr lang="en-US" sz="2200" dirty="0"/>
              <a:t>Automatically organizing </a:t>
            </a:r>
            <a:r>
              <a:rPr lang="en-US" sz="2200" dirty="0" smtClean="0"/>
              <a:t>data.</a:t>
            </a:r>
            <a:endParaRPr lang="en-US" sz="2200" dirty="0"/>
          </a:p>
        </p:txBody>
      </p:sp>
      <p:sp>
        <p:nvSpPr>
          <p:cNvPr id="19" name="Rectangle 11"/>
          <p:cNvSpPr>
            <a:spLocks noChangeArrowheads="1"/>
          </p:cNvSpPr>
          <p:nvPr/>
        </p:nvSpPr>
        <p:spPr bwMode="auto">
          <a:xfrm>
            <a:off x="152400" y="2667000"/>
            <a:ext cx="8382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>
              <a:lnSpc>
                <a:spcPct val="125000"/>
              </a:lnSpc>
            </a:pPr>
            <a:r>
              <a:rPr lang="en-US" sz="2200" dirty="0"/>
              <a:t> </a:t>
            </a:r>
            <a:r>
              <a:rPr lang="en-US" sz="2200" b="1" dirty="0" smtClean="0"/>
              <a:t>Useful for:</a:t>
            </a:r>
            <a:endParaRPr lang="en-US" sz="2200" dirty="0"/>
          </a:p>
        </p:txBody>
      </p:sp>
      <p:sp>
        <p:nvSpPr>
          <p:cNvPr id="20" name="Rectangle 11"/>
          <p:cNvSpPr>
            <a:spLocks noChangeArrowheads="1"/>
          </p:cNvSpPr>
          <p:nvPr/>
        </p:nvSpPr>
        <p:spPr bwMode="auto">
          <a:xfrm>
            <a:off x="990600" y="4800600"/>
            <a:ext cx="71628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/>
            <a:r>
              <a:rPr lang="en-US" sz="2200" dirty="0" smtClean="0"/>
              <a:t>• </a:t>
            </a:r>
            <a:r>
              <a:rPr lang="en-US" sz="1800" dirty="0"/>
              <a:t>Representing high-dimensional data in a low-dimensional </a:t>
            </a:r>
            <a:r>
              <a:rPr lang="en-US" sz="1800" dirty="0" smtClean="0"/>
              <a:t>space (e.g., for visualization purposes).</a:t>
            </a:r>
            <a:endParaRPr lang="en-US" sz="1800" dirty="0"/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381000" y="3810000"/>
            <a:ext cx="8382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/>
            <a:r>
              <a:rPr lang="en-US" sz="2200" dirty="0" smtClean="0"/>
              <a:t>• </a:t>
            </a:r>
            <a:r>
              <a:rPr lang="en-US" sz="2200" dirty="0"/>
              <a:t>Understanding hidden structure in </a:t>
            </a:r>
            <a:r>
              <a:rPr lang="en-US" sz="2200" dirty="0" smtClean="0"/>
              <a:t>data.</a:t>
            </a:r>
            <a:endParaRPr lang="en-US" sz="2200" dirty="0"/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457200" y="4343400"/>
            <a:ext cx="5410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/>
            <a:r>
              <a:rPr lang="en-US" sz="2200" dirty="0" smtClean="0"/>
              <a:t>• Preprocessing for further analysis.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8745962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7844" name="Rectangle 4"/>
          <p:cNvSpPr>
            <a:spLocks noGrp="1" noChangeArrowheads="1"/>
          </p:cNvSpPr>
          <p:nvPr>
            <p:ph type="title"/>
          </p:nvPr>
        </p:nvSpPr>
        <p:spPr>
          <a:xfrm>
            <a:off x="152400" y="381000"/>
            <a:ext cx="8610600" cy="762000"/>
          </a:xfrm>
        </p:spPr>
        <p:txBody>
          <a:bodyPr/>
          <a:lstStyle/>
          <a:p>
            <a:r>
              <a:rPr lang="en-US" sz="3400" dirty="0" smtClean="0"/>
              <a:t>Clustering</a:t>
            </a:r>
            <a:endParaRPr lang="en-US" sz="3400" dirty="0"/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304800" y="838200"/>
            <a:ext cx="80010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42900" indent="-342900" algn="l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0000"/>
                </a:solidFill>
              </a:rPr>
              <a:t>Last time: </a:t>
            </a:r>
            <a:r>
              <a:rPr lang="en-US" sz="2400" dirty="0" err="1" smtClean="0">
                <a:solidFill>
                  <a:srgbClr val="000000"/>
                </a:solidFill>
              </a:rPr>
              <a:t>Partitional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/>
              <a:t>o</a:t>
            </a:r>
            <a:r>
              <a:rPr lang="en-US" sz="2400" dirty="0" smtClean="0"/>
              <a:t>bjective based clustering</a:t>
            </a:r>
          </a:p>
        </p:txBody>
      </p:sp>
      <p:sp>
        <p:nvSpPr>
          <p:cNvPr id="8" name="Content Placeholder 9"/>
          <p:cNvSpPr txBox="1">
            <a:spLocks/>
          </p:cNvSpPr>
          <p:nvPr/>
        </p:nvSpPr>
        <p:spPr bwMode="auto">
          <a:xfrm>
            <a:off x="381000" y="1828800"/>
            <a:ext cx="8077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20000"/>
              </a:lnSpc>
              <a:buClrTx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0000"/>
                </a:solidFill>
              </a:rPr>
              <a:t>Focused on k-means and k-means ++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9" name="Content Placeholder 9"/>
          <p:cNvSpPr txBox="1">
            <a:spLocks/>
          </p:cNvSpPr>
          <p:nvPr/>
        </p:nvSpPr>
        <p:spPr bwMode="auto">
          <a:xfrm>
            <a:off x="357051" y="4419600"/>
            <a:ext cx="8077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20000"/>
              </a:lnSpc>
              <a:buClrTx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0000"/>
                </a:solidFill>
              </a:rPr>
              <a:t>Today: hierarchical Clustering.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10" name="Content Placeholder 9"/>
          <p:cNvSpPr txBox="1">
            <a:spLocks/>
          </p:cNvSpPr>
          <p:nvPr/>
        </p:nvSpPr>
        <p:spPr bwMode="auto">
          <a:xfrm>
            <a:off x="990600" y="2438400"/>
            <a:ext cx="5105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20000"/>
              </a:lnSpc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Lloyd’s </a:t>
            </a:r>
            <a:r>
              <a:rPr lang="en-US" sz="2400" dirty="0" smtClean="0"/>
              <a:t>method</a:t>
            </a:r>
            <a:endParaRPr lang="en-US" sz="2400" dirty="0"/>
          </a:p>
        </p:txBody>
      </p:sp>
      <p:sp>
        <p:nvSpPr>
          <p:cNvPr id="11" name="Rectangle 10"/>
          <p:cNvSpPr/>
          <p:nvPr/>
        </p:nvSpPr>
        <p:spPr>
          <a:xfrm>
            <a:off x="836227" y="5177135"/>
            <a:ext cx="52597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 Single </a:t>
            </a:r>
            <a:r>
              <a:rPr lang="en-US" sz="2400" dirty="0" smtClean="0"/>
              <a:t>linkage, Complete </a:t>
            </a:r>
            <a:r>
              <a:rPr lang="en-US" sz="2400" dirty="0"/>
              <a:t>l</a:t>
            </a:r>
            <a:r>
              <a:rPr lang="en-US" sz="2400" dirty="0" smtClean="0"/>
              <a:t>inkage</a:t>
            </a:r>
            <a:endParaRPr lang="en-US" sz="2400" dirty="0"/>
          </a:p>
        </p:txBody>
      </p:sp>
      <p:sp>
        <p:nvSpPr>
          <p:cNvPr id="12" name="Content Placeholder 9"/>
          <p:cNvSpPr txBox="1">
            <a:spLocks/>
          </p:cNvSpPr>
          <p:nvPr/>
        </p:nvSpPr>
        <p:spPr bwMode="auto">
          <a:xfrm>
            <a:off x="990600" y="2971800"/>
            <a:ext cx="6477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20000"/>
              </a:lnSpc>
              <a:buClrTx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0000"/>
                </a:solidFill>
              </a:rPr>
              <a:t>Initialization techniques (random, furthest traversal, k-means++)</a:t>
            </a:r>
            <a:endParaRPr lang="en-US" sz="2400" dirty="0">
              <a:solidFill>
                <a:srgbClr val="000000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1828800"/>
            <a:ext cx="1912081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41984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3508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610600" cy="762000"/>
          </a:xfrm>
        </p:spPr>
        <p:txBody>
          <a:bodyPr/>
          <a:lstStyle/>
          <a:p>
            <a:r>
              <a:rPr lang="en-US" sz="3000" dirty="0" smtClean="0"/>
              <a:t>What value of k???</a:t>
            </a:r>
            <a:endParaRPr lang="en-US" sz="3000" dirty="0"/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533400" y="2685871"/>
            <a:ext cx="8001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H</a:t>
            </a:r>
            <a:r>
              <a:rPr lang="en-US" sz="2400" dirty="0" smtClean="0"/>
              <a:t>old-out validation/cross-validation </a:t>
            </a:r>
            <a:r>
              <a:rPr lang="en-US" sz="2400" dirty="0"/>
              <a:t>on auxiliary </a:t>
            </a:r>
            <a:r>
              <a:rPr lang="en-US" sz="2400" dirty="0" smtClean="0"/>
              <a:t>task (e.g</a:t>
            </a:r>
            <a:r>
              <a:rPr lang="en-US" sz="2400" dirty="0"/>
              <a:t>., supervised learning task).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533400" y="1390471"/>
            <a:ext cx="7924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Heuristic</a:t>
            </a:r>
            <a:r>
              <a:rPr lang="en-US" sz="2400" dirty="0"/>
              <a:t>: Find large gap between k </a:t>
            </a:r>
            <a:r>
              <a:rPr lang="en-US" sz="2400" dirty="0" smtClean="0"/>
              <a:t>-1-means </a:t>
            </a:r>
            <a:r>
              <a:rPr lang="en-US" sz="2400" dirty="0"/>
              <a:t>cost and k-means cost.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550638" y="4034135"/>
            <a:ext cx="699316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Try hierarchical clustering.</a:t>
            </a:r>
            <a:endParaRPr lang="en-US" sz="2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8950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Oval 16"/>
          <p:cNvSpPr>
            <a:spLocks noChangeAspect="1" noChangeArrowheads="1"/>
          </p:cNvSpPr>
          <p:nvPr/>
        </p:nvSpPr>
        <p:spPr bwMode="auto">
          <a:xfrm>
            <a:off x="6108700" y="1066800"/>
            <a:ext cx="1179513" cy="619125"/>
          </a:xfrm>
          <a:prstGeom prst="ellipse">
            <a:avLst/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Oval 17"/>
          <p:cNvSpPr>
            <a:spLocks noChangeAspect="1" noChangeArrowheads="1"/>
          </p:cNvSpPr>
          <p:nvPr/>
        </p:nvSpPr>
        <p:spPr bwMode="auto">
          <a:xfrm>
            <a:off x="5394325" y="2087562"/>
            <a:ext cx="858838" cy="530225"/>
          </a:xfrm>
          <a:prstGeom prst="ellipse">
            <a:avLst/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Oval 18"/>
          <p:cNvSpPr>
            <a:spLocks noChangeAspect="1" noChangeArrowheads="1"/>
          </p:cNvSpPr>
          <p:nvPr/>
        </p:nvSpPr>
        <p:spPr bwMode="auto">
          <a:xfrm>
            <a:off x="4652963" y="3030537"/>
            <a:ext cx="695325" cy="428625"/>
          </a:xfrm>
          <a:prstGeom prst="ellipse">
            <a:avLst/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Oval 19"/>
          <p:cNvSpPr>
            <a:spLocks noChangeAspect="1" noChangeArrowheads="1"/>
          </p:cNvSpPr>
          <p:nvPr/>
        </p:nvSpPr>
        <p:spPr bwMode="auto">
          <a:xfrm>
            <a:off x="7167563" y="2087562"/>
            <a:ext cx="858837" cy="528638"/>
          </a:xfrm>
          <a:prstGeom prst="ellipse">
            <a:avLst/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Oval 20"/>
          <p:cNvSpPr>
            <a:spLocks noChangeAspect="1" noChangeArrowheads="1"/>
          </p:cNvSpPr>
          <p:nvPr/>
        </p:nvSpPr>
        <p:spPr bwMode="auto">
          <a:xfrm>
            <a:off x="5872163" y="3011487"/>
            <a:ext cx="695325" cy="428625"/>
          </a:xfrm>
          <a:prstGeom prst="ellipse">
            <a:avLst/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Oval 21"/>
          <p:cNvSpPr>
            <a:spLocks noChangeAspect="1" noChangeArrowheads="1"/>
          </p:cNvSpPr>
          <p:nvPr/>
        </p:nvSpPr>
        <p:spPr bwMode="auto">
          <a:xfrm>
            <a:off x="6842125" y="3001962"/>
            <a:ext cx="695325" cy="430213"/>
          </a:xfrm>
          <a:prstGeom prst="ellipse">
            <a:avLst/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Oval 22"/>
          <p:cNvSpPr>
            <a:spLocks noChangeAspect="1" noChangeArrowheads="1"/>
          </p:cNvSpPr>
          <p:nvPr/>
        </p:nvSpPr>
        <p:spPr bwMode="auto">
          <a:xfrm>
            <a:off x="7878763" y="3011487"/>
            <a:ext cx="695325" cy="428625"/>
          </a:xfrm>
          <a:prstGeom prst="ellipse">
            <a:avLst/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Text Box 15"/>
          <p:cNvSpPr txBox="1">
            <a:spLocks noChangeAspect="1" noChangeArrowheads="1"/>
          </p:cNvSpPr>
          <p:nvPr/>
        </p:nvSpPr>
        <p:spPr bwMode="auto">
          <a:xfrm>
            <a:off x="4654550" y="3094037"/>
            <a:ext cx="8366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 sz="1400"/>
              <a:t>soccer</a:t>
            </a:r>
          </a:p>
        </p:txBody>
      </p:sp>
      <p:sp>
        <p:nvSpPr>
          <p:cNvPr id="4106" name="Text Box 16"/>
          <p:cNvSpPr txBox="1">
            <a:spLocks noChangeAspect="1" noChangeArrowheads="1"/>
          </p:cNvSpPr>
          <p:nvPr/>
        </p:nvSpPr>
        <p:spPr bwMode="auto">
          <a:xfrm>
            <a:off x="5464175" y="2163762"/>
            <a:ext cx="7889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 sz="1600"/>
              <a:t>sports</a:t>
            </a:r>
          </a:p>
        </p:txBody>
      </p:sp>
      <p:sp>
        <p:nvSpPr>
          <p:cNvPr id="4107" name="Text Box 17"/>
          <p:cNvSpPr txBox="1">
            <a:spLocks noChangeAspect="1" noChangeArrowheads="1"/>
          </p:cNvSpPr>
          <p:nvPr/>
        </p:nvSpPr>
        <p:spPr bwMode="auto">
          <a:xfrm>
            <a:off x="7167563" y="2163762"/>
            <a:ext cx="8778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 sz="1600"/>
              <a:t>fashion</a:t>
            </a:r>
          </a:p>
        </p:txBody>
      </p:sp>
      <p:sp>
        <p:nvSpPr>
          <p:cNvPr id="4108" name="Text Box 18"/>
          <p:cNvSpPr txBox="1">
            <a:spLocks noChangeAspect="1" noChangeArrowheads="1"/>
          </p:cNvSpPr>
          <p:nvPr/>
        </p:nvSpPr>
        <p:spPr bwMode="auto">
          <a:xfrm>
            <a:off x="6918325" y="3097212"/>
            <a:ext cx="6302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 sz="1400"/>
              <a:t>Gucci</a:t>
            </a:r>
          </a:p>
        </p:txBody>
      </p:sp>
      <p:sp>
        <p:nvSpPr>
          <p:cNvPr id="4109" name="Text Box 19"/>
          <p:cNvSpPr txBox="1">
            <a:spLocks noChangeAspect="1" noChangeArrowheads="1"/>
          </p:cNvSpPr>
          <p:nvPr/>
        </p:nvSpPr>
        <p:spPr bwMode="auto">
          <a:xfrm>
            <a:off x="5872163" y="2925762"/>
            <a:ext cx="7794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 sz="1400"/>
              <a:t>tennis</a:t>
            </a:r>
            <a:r>
              <a:rPr lang="en-US" sz="2400"/>
              <a:t> </a:t>
            </a:r>
          </a:p>
        </p:txBody>
      </p:sp>
      <p:sp>
        <p:nvSpPr>
          <p:cNvPr id="4110" name="Text Box 20"/>
          <p:cNvSpPr txBox="1">
            <a:spLocks noChangeAspect="1" noChangeArrowheads="1"/>
          </p:cNvSpPr>
          <p:nvPr/>
        </p:nvSpPr>
        <p:spPr bwMode="auto">
          <a:xfrm>
            <a:off x="7777163" y="3046412"/>
            <a:ext cx="9858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 sz="1400"/>
              <a:t>Lacoste</a:t>
            </a:r>
            <a:r>
              <a:rPr lang="en-US" sz="1600"/>
              <a:t> </a:t>
            </a:r>
          </a:p>
        </p:txBody>
      </p:sp>
      <p:sp>
        <p:nvSpPr>
          <p:cNvPr id="4111" name="Text Box 21"/>
          <p:cNvSpPr txBox="1">
            <a:spLocks noChangeAspect="1" noChangeArrowheads="1"/>
          </p:cNvSpPr>
          <p:nvPr/>
        </p:nvSpPr>
        <p:spPr bwMode="auto">
          <a:xfrm>
            <a:off x="6061075" y="1214437"/>
            <a:ext cx="11858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3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 sz="1800"/>
              <a:t>All topics</a:t>
            </a:r>
          </a:p>
        </p:txBody>
      </p:sp>
      <p:sp>
        <p:nvSpPr>
          <p:cNvPr id="4112" name="Line 22"/>
          <p:cNvSpPr>
            <a:spLocks noChangeShapeType="1"/>
          </p:cNvSpPr>
          <p:nvPr/>
        </p:nvSpPr>
        <p:spPr bwMode="auto">
          <a:xfrm flipH="1">
            <a:off x="7091363" y="2544762"/>
            <a:ext cx="304800" cy="4746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3" name="Line 23"/>
          <p:cNvSpPr>
            <a:spLocks noChangeShapeType="1"/>
          </p:cNvSpPr>
          <p:nvPr/>
        </p:nvSpPr>
        <p:spPr bwMode="auto">
          <a:xfrm flipH="1">
            <a:off x="5110163" y="2544762"/>
            <a:ext cx="3810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4" name="Line 24"/>
          <p:cNvSpPr>
            <a:spLocks noChangeShapeType="1"/>
          </p:cNvSpPr>
          <p:nvPr/>
        </p:nvSpPr>
        <p:spPr bwMode="auto">
          <a:xfrm flipH="1">
            <a:off x="5872163" y="1630362"/>
            <a:ext cx="4572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5" name="Line 25"/>
          <p:cNvSpPr>
            <a:spLocks noChangeShapeType="1"/>
          </p:cNvSpPr>
          <p:nvPr/>
        </p:nvSpPr>
        <p:spPr bwMode="auto">
          <a:xfrm>
            <a:off x="7015163" y="1630362"/>
            <a:ext cx="3810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6" name="Line 26"/>
          <p:cNvSpPr>
            <a:spLocks noChangeShapeType="1"/>
          </p:cNvSpPr>
          <p:nvPr/>
        </p:nvSpPr>
        <p:spPr bwMode="auto">
          <a:xfrm>
            <a:off x="7777163" y="2544762"/>
            <a:ext cx="3810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7" name="Line 27"/>
          <p:cNvSpPr>
            <a:spLocks noChangeShapeType="1"/>
          </p:cNvSpPr>
          <p:nvPr/>
        </p:nvSpPr>
        <p:spPr bwMode="auto">
          <a:xfrm>
            <a:off x="6024563" y="2544762"/>
            <a:ext cx="2286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229600" cy="838200"/>
          </a:xfrm>
          <a:noFill/>
        </p:spPr>
        <p:txBody>
          <a:bodyPr/>
          <a:lstStyle/>
          <a:p>
            <a:pPr eaLnBrk="1" hangingPunct="1"/>
            <a:r>
              <a:rPr lang="en-US" sz="4000" dirty="0" smtClean="0">
                <a:solidFill>
                  <a:srgbClr val="0000CC"/>
                </a:solidFill>
              </a:rPr>
              <a:t>Hierarchical </a:t>
            </a:r>
            <a:r>
              <a:rPr lang="en-US" sz="4000" dirty="0">
                <a:solidFill>
                  <a:srgbClr val="0000CC"/>
                </a:solidFill>
              </a:rPr>
              <a:t>C</a:t>
            </a:r>
            <a:r>
              <a:rPr lang="en-US" sz="4000" dirty="0" smtClean="0">
                <a:solidFill>
                  <a:srgbClr val="0000CC"/>
                </a:solidFill>
              </a:rPr>
              <a:t>lustering</a:t>
            </a:r>
            <a:endParaRPr lang="en-US" sz="4000" dirty="0" smtClean="0"/>
          </a:p>
        </p:txBody>
      </p:sp>
      <p:sp>
        <p:nvSpPr>
          <p:cNvPr id="25" name="Freeform 40"/>
          <p:cNvSpPr>
            <a:spLocks/>
          </p:cNvSpPr>
          <p:nvPr/>
        </p:nvSpPr>
        <p:spPr bwMode="auto">
          <a:xfrm>
            <a:off x="4648200" y="2697162"/>
            <a:ext cx="4648200" cy="1066800"/>
          </a:xfrm>
          <a:custGeom>
            <a:avLst/>
            <a:gdLst>
              <a:gd name="T0" fmla="*/ 0 w 3888"/>
              <a:gd name="T1" fmla="*/ 0 h 720"/>
              <a:gd name="T2" fmla="*/ 1392 w 3888"/>
              <a:gd name="T3" fmla="*/ 48 h 720"/>
              <a:gd name="T4" fmla="*/ 1728 w 3888"/>
              <a:gd name="T5" fmla="*/ 192 h 720"/>
              <a:gd name="T6" fmla="*/ 1824 w 3888"/>
              <a:gd name="T7" fmla="*/ 624 h 720"/>
              <a:gd name="T8" fmla="*/ 3888 w 3888"/>
              <a:gd name="T9" fmla="*/ 720 h 7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888" h="720">
                <a:moveTo>
                  <a:pt x="0" y="0"/>
                </a:moveTo>
                <a:cubicBezTo>
                  <a:pt x="552" y="8"/>
                  <a:pt x="1104" y="16"/>
                  <a:pt x="1392" y="48"/>
                </a:cubicBezTo>
                <a:cubicBezTo>
                  <a:pt x="1680" y="80"/>
                  <a:pt x="1656" y="96"/>
                  <a:pt x="1728" y="192"/>
                </a:cubicBezTo>
                <a:cubicBezTo>
                  <a:pt x="1800" y="288"/>
                  <a:pt x="1464" y="536"/>
                  <a:pt x="1824" y="624"/>
                </a:cubicBezTo>
                <a:cubicBezTo>
                  <a:pt x="2184" y="712"/>
                  <a:pt x="3036" y="716"/>
                  <a:pt x="3888" y="720"/>
                </a:cubicBezTo>
              </a:path>
            </a:pathLst>
          </a:custGeom>
          <a:noFill/>
          <a:ln w="34925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Freeform 41"/>
          <p:cNvSpPr>
            <a:spLocks/>
          </p:cNvSpPr>
          <p:nvPr/>
        </p:nvSpPr>
        <p:spPr bwMode="auto">
          <a:xfrm>
            <a:off x="4267200" y="2392362"/>
            <a:ext cx="4800600" cy="1295400"/>
          </a:xfrm>
          <a:custGeom>
            <a:avLst/>
            <a:gdLst>
              <a:gd name="T0" fmla="*/ 0 w 4512"/>
              <a:gd name="T1" fmla="*/ 720 h 800"/>
              <a:gd name="T2" fmla="*/ 1344 w 4512"/>
              <a:gd name="T3" fmla="*/ 768 h 800"/>
              <a:gd name="T4" fmla="*/ 2208 w 4512"/>
              <a:gd name="T5" fmla="*/ 720 h 800"/>
              <a:gd name="T6" fmla="*/ 2640 w 4512"/>
              <a:gd name="T7" fmla="*/ 288 h 800"/>
              <a:gd name="T8" fmla="*/ 4128 w 4512"/>
              <a:gd name="T9" fmla="*/ 192 h 800"/>
              <a:gd name="T10" fmla="*/ 4512 w 4512"/>
              <a:gd name="T11" fmla="*/ 0 h 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512" h="800">
                <a:moveTo>
                  <a:pt x="0" y="720"/>
                </a:moveTo>
                <a:cubicBezTo>
                  <a:pt x="488" y="744"/>
                  <a:pt x="976" y="768"/>
                  <a:pt x="1344" y="768"/>
                </a:cubicBezTo>
                <a:cubicBezTo>
                  <a:pt x="1712" y="768"/>
                  <a:pt x="1992" y="800"/>
                  <a:pt x="2208" y="720"/>
                </a:cubicBezTo>
                <a:cubicBezTo>
                  <a:pt x="2424" y="640"/>
                  <a:pt x="2320" y="376"/>
                  <a:pt x="2640" y="288"/>
                </a:cubicBezTo>
                <a:cubicBezTo>
                  <a:pt x="2960" y="200"/>
                  <a:pt x="3816" y="240"/>
                  <a:pt x="4128" y="192"/>
                </a:cubicBezTo>
                <a:cubicBezTo>
                  <a:pt x="4440" y="144"/>
                  <a:pt x="4476" y="72"/>
                  <a:pt x="4512" y="0"/>
                </a:cubicBezTo>
              </a:path>
            </a:pathLst>
          </a:custGeom>
          <a:noFill/>
          <a:ln w="34925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7" name="Group 26"/>
          <p:cNvGrpSpPr/>
          <p:nvPr/>
        </p:nvGrpSpPr>
        <p:grpSpPr>
          <a:xfrm>
            <a:off x="304800" y="1008915"/>
            <a:ext cx="4533181" cy="2572485"/>
            <a:chOff x="224040" y="1378610"/>
            <a:chExt cx="9307405" cy="3498190"/>
          </a:xfrm>
        </p:grpSpPr>
        <p:sp>
          <p:nvSpPr>
            <p:cNvPr id="28" name="Oval 2"/>
            <p:cNvSpPr>
              <a:spLocks noChangeArrowheads="1"/>
            </p:cNvSpPr>
            <p:nvPr/>
          </p:nvSpPr>
          <p:spPr bwMode="auto">
            <a:xfrm>
              <a:off x="224040" y="1676400"/>
              <a:ext cx="2743200" cy="283527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Oval 3"/>
            <p:cNvSpPr>
              <a:spLocks noChangeArrowheads="1"/>
            </p:cNvSpPr>
            <p:nvPr/>
          </p:nvSpPr>
          <p:spPr bwMode="auto">
            <a:xfrm>
              <a:off x="3500640" y="1768475"/>
              <a:ext cx="5105400" cy="3108325"/>
            </a:xfrm>
            <a:prstGeom prst="ellipse">
              <a:avLst/>
            </a:prstGeom>
            <a:solidFill>
              <a:srgbClr val="FFFFF3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30" name="Picture 12" descr="nina_b_four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6803" y="3384550"/>
              <a:ext cx="1087437" cy="7302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" name="Picture 13" descr="nina_b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29640" y="3429000"/>
              <a:ext cx="1169988" cy="6937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" name="Picture 14" descr="sport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48040" y="2590800"/>
              <a:ext cx="1077913" cy="7699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3" name="Picture 15" descr="moda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29440" y="3886200"/>
              <a:ext cx="1033463" cy="75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4" name="Picture 16" descr="sport2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2640" y="2276475"/>
              <a:ext cx="1123950" cy="6953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" name="Picture 17" descr="moda1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81640" y="2747963"/>
              <a:ext cx="1233488" cy="7572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6" name="Picture 18" descr="moda2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48440" y="1905000"/>
              <a:ext cx="1289050" cy="7762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7" name="Picture 21" descr="moda1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60000">
              <a:off x="6777240" y="2282825"/>
              <a:ext cx="1143000" cy="8397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8" name="Picture 22" descr="moda9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58040" y="2819400"/>
              <a:ext cx="1023938" cy="10461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9" name="Text Box 25"/>
            <p:cNvSpPr txBox="1">
              <a:spLocks noChangeArrowheads="1"/>
            </p:cNvSpPr>
            <p:nvPr/>
          </p:nvSpPr>
          <p:spPr bwMode="auto">
            <a:xfrm rot="3000000">
              <a:off x="2199551" y="1676507"/>
              <a:ext cx="1290903" cy="695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chemeClr val="accent2"/>
                  </a:solidFill>
                </a:rPr>
                <a:t>[sports]</a:t>
              </a:r>
            </a:p>
          </p:txBody>
        </p:sp>
        <p:sp>
          <p:nvSpPr>
            <p:cNvPr id="40" name="Text Box 26"/>
            <p:cNvSpPr txBox="1">
              <a:spLocks noChangeArrowheads="1"/>
            </p:cNvSpPr>
            <p:nvPr/>
          </p:nvSpPr>
          <p:spPr bwMode="auto">
            <a:xfrm rot="2400000">
              <a:off x="7398061" y="2101847"/>
              <a:ext cx="2133384" cy="4603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chemeClr val="accent2"/>
                  </a:solidFill>
                </a:rPr>
                <a:t>[fashion]</a:t>
              </a:r>
            </a:p>
          </p:txBody>
        </p:sp>
      </p:grpSp>
      <p:sp>
        <p:nvSpPr>
          <p:cNvPr id="41" name="Text Box 7"/>
          <p:cNvSpPr txBox="1">
            <a:spLocks noChangeArrowheads="1"/>
          </p:cNvSpPr>
          <p:nvPr/>
        </p:nvSpPr>
        <p:spPr bwMode="auto">
          <a:xfrm>
            <a:off x="381000" y="4362271"/>
            <a:ext cx="6993162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dirty="0" smtClean="0"/>
              <a:t>A hierarchy might be more natural.</a:t>
            </a:r>
            <a:endParaRPr lang="en-US" sz="2200" dirty="0"/>
          </a:p>
        </p:txBody>
      </p:sp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381000" y="4903113"/>
            <a:ext cx="838200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dirty="0" smtClean="0"/>
              <a:t>Different users might care about different levels of granularity or even </a:t>
            </a:r>
            <a:r>
              <a:rPr lang="en-US" sz="2200" dirty="0" err="1" smtClean="0"/>
              <a:t>prunings</a:t>
            </a:r>
            <a:r>
              <a:rPr lang="en-US" sz="2200" dirty="0" smtClean="0"/>
              <a:t>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950255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  <p:bldP spid="26" grpId="0" animBg="1"/>
      <p:bldP spid="26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8" name="Rectangle 29"/>
          <p:cNvSpPr>
            <a:spLocks noChangeArrowheads="1"/>
          </p:cNvSpPr>
          <p:nvPr/>
        </p:nvSpPr>
        <p:spPr bwMode="auto">
          <a:xfrm>
            <a:off x="381000" y="1600200"/>
            <a:ext cx="7620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342900" indent="-342900" algn="l">
              <a:spcBef>
                <a:spcPct val="20000"/>
              </a:spcBef>
              <a:buSzPct val="101000"/>
              <a:buFont typeface="Arial" charset="0"/>
              <a:buChar char="•"/>
            </a:pPr>
            <a:r>
              <a:rPr lang="en-US" sz="2000" dirty="0" smtClean="0"/>
              <a:t>Partition data into 2-groups </a:t>
            </a:r>
            <a:r>
              <a:rPr lang="en-US" sz="1000" dirty="0" smtClean="0"/>
              <a:t>(e.g., 2-means)</a:t>
            </a:r>
            <a:endParaRPr lang="en-US" sz="1000" dirty="0">
              <a:solidFill>
                <a:srgbClr val="0000CC"/>
              </a:solidFill>
            </a:endParaRPr>
          </a:p>
        </p:txBody>
      </p:sp>
      <p:sp>
        <p:nvSpPr>
          <p:cNvPr id="4119" name="Rectangle 29"/>
          <p:cNvSpPr>
            <a:spLocks noChangeArrowheads="1"/>
          </p:cNvSpPr>
          <p:nvPr/>
        </p:nvSpPr>
        <p:spPr bwMode="auto">
          <a:xfrm>
            <a:off x="228600" y="1066800"/>
            <a:ext cx="4114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l"/>
            <a:r>
              <a:rPr lang="en-US" sz="2400" b="1" dirty="0" smtClean="0"/>
              <a:t>Top-down (divisive)</a:t>
            </a:r>
            <a:endParaRPr lang="en-US" sz="2400" b="1" dirty="0"/>
          </a:p>
        </p:txBody>
      </p:sp>
      <p:sp>
        <p:nvSpPr>
          <p:cNvPr id="412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229600" cy="838200"/>
          </a:xfrm>
          <a:noFill/>
        </p:spPr>
        <p:txBody>
          <a:bodyPr/>
          <a:lstStyle/>
          <a:p>
            <a:pPr eaLnBrk="1" hangingPunct="1"/>
            <a:r>
              <a:rPr lang="en-US" sz="3600" dirty="0" smtClean="0">
                <a:solidFill>
                  <a:srgbClr val="0000CC"/>
                </a:solidFill>
              </a:rPr>
              <a:t>Hierarchical Clustering</a:t>
            </a:r>
            <a:endParaRPr lang="en-US" sz="3600" dirty="0" smtClean="0"/>
          </a:p>
        </p:txBody>
      </p:sp>
      <p:sp>
        <p:nvSpPr>
          <p:cNvPr id="26" name="Rectangle 29"/>
          <p:cNvSpPr>
            <a:spLocks noChangeArrowheads="1"/>
          </p:cNvSpPr>
          <p:nvPr/>
        </p:nvSpPr>
        <p:spPr bwMode="auto">
          <a:xfrm>
            <a:off x="381000" y="2057400"/>
            <a:ext cx="7620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342900" indent="-342900" algn="l">
              <a:spcBef>
                <a:spcPct val="20000"/>
              </a:spcBef>
              <a:buSzPct val="101000"/>
              <a:buFont typeface="Arial" charset="0"/>
              <a:buChar char="•"/>
            </a:pPr>
            <a:r>
              <a:rPr lang="en-US" sz="2000" dirty="0" smtClean="0"/>
              <a:t>Recursively cluster each group.</a:t>
            </a:r>
            <a:endParaRPr lang="en-US" sz="2000" dirty="0">
              <a:solidFill>
                <a:srgbClr val="0000CC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029200" y="914400"/>
            <a:ext cx="3591864" cy="1894849"/>
            <a:chOff x="1391034" y="2524751"/>
            <a:chExt cx="6200861" cy="4321636"/>
          </a:xfrm>
        </p:grpSpPr>
        <p:grpSp>
          <p:nvGrpSpPr>
            <p:cNvPr id="5" name="Group 4"/>
            <p:cNvGrpSpPr/>
            <p:nvPr/>
          </p:nvGrpSpPr>
          <p:grpSpPr>
            <a:xfrm>
              <a:off x="1504188" y="3342674"/>
              <a:ext cx="5886450" cy="2829526"/>
              <a:chOff x="1504188" y="3342674"/>
              <a:chExt cx="5886450" cy="2829526"/>
            </a:xfrm>
          </p:grpSpPr>
          <p:grpSp>
            <p:nvGrpSpPr>
              <p:cNvPr id="3" name="Group 2"/>
              <p:cNvGrpSpPr/>
              <p:nvPr/>
            </p:nvGrpSpPr>
            <p:grpSpPr>
              <a:xfrm>
                <a:off x="5943600" y="3342674"/>
                <a:ext cx="685800" cy="1000726"/>
                <a:chOff x="5943600" y="3342674"/>
                <a:chExt cx="685800" cy="1000726"/>
              </a:xfrm>
            </p:grpSpPr>
            <p:sp>
              <p:nvSpPr>
                <p:cNvPr id="30" name="Oval 29"/>
                <p:cNvSpPr/>
                <p:nvPr/>
              </p:nvSpPr>
              <p:spPr>
                <a:xfrm>
                  <a:off x="6400800" y="3428018"/>
                  <a:ext cx="152400" cy="152400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" name="Oval 30"/>
                <p:cNvSpPr/>
                <p:nvPr/>
              </p:nvSpPr>
              <p:spPr>
                <a:xfrm>
                  <a:off x="6019800" y="3342674"/>
                  <a:ext cx="152400" cy="152400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" name="Oval 31"/>
                <p:cNvSpPr/>
                <p:nvPr/>
              </p:nvSpPr>
              <p:spPr>
                <a:xfrm>
                  <a:off x="6144768" y="3657600"/>
                  <a:ext cx="152400" cy="1524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Oval 32"/>
                <p:cNvSpPr/>
                <p:nvPr/>
              </p:nvSpPr>
              <p:spPr>
                <a:xfrm>
                  <a:off x="6248400" y="3810000"/>
                  <a:ext cx="152400" cy="1524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" name="Oval 33"/>
                <p:cNvSpPr/>
                <p:nvPr/>
              </p:nvSpPr>
              <p:spPr>
                <a:xfrm>
                  <a:off x="5943600" y="3657600"/>
                  <a:ext cx="152400" cy="1524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" name="Oval 34"/>
                <p:cNvSpPr/>
                <p:nvPr/>
              </p:nvSpPr>
              <p:spPr>
                <a:xfrm>
                  <a:off x="5943600" y="3962400"/>
                  <a:ext cx="152400" cy="1524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" name="Oval 35"/>
                <p:cNvSpPr/>
                <p:nvPr/>
              </p:nvSpPr>
              <p:spPr>
                <a:xfrm>
                  <a:off x="6477000" y="3733800"/>
                  <a:ext cx="152400" cy="1524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" name="Oval 36"/>
                <p:cNvSpPr/>
                <p:nvPr/>
              </p:nvSpPr>
              <p:spPr>
                <a:xfrm>
                  <a:off x="6477000" y="3962400"/>
                  <a:ext cx="152400" cy="1524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" name="Oval 37"/>
                <p:cNvSpPr/>
                <p:nvPr/>
              </p:nvSpPr>
              <p:spPr>
                <a:xfrm>
                  <a:off x="6248400" y="4114800"/>
                  <a:ext cx="152400" cy="1524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6096000" y="4191000"/>
                  <a:ext cx="152400" cy="1524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" name="Group 1"/>
              <p:cNvGrpSpPr/>
              <p:nvPr/>
            </p:nvGrpSpPr>
            <p:grpSpPr>
              <a:xfrm>
                <a:off x="1504188" y="3388394"/>
                <a:ext cx="838200" cy="802606"/>
                <a:chOff x="1504188" y="3388394"/>
                <a:chExt cx="838200" cy="802606"/>
              </a:xfrm>
            </p:grpSpPr>
            <p:sp>
              <p:nvSpPr>
                <p:cNvPr id="27" name="Oval 26"/>
                <p:cNvSpPr/>
                <p:nvPr/>
              </p:nvSpPr>
              <p:spPr>
                <a:xfrm>
                  <a:off x="1905000" y="3428018"/>
                  <a:ext cx="152400" cy="152400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" name="Oval 28"/>
                <p:cNvSpPr/>
                <p:nvPr/>
              </p:nvSpPr>
              <p:spPr>
                <a:xfrm>
                  <a:off x="2048256" y="3733800"/>
                  <a:ext cx="152400" cy="152400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" name="Oval 49"/>
                <p:cNvSpPr/>
                <p:nvPr/>
              </p:nvSpPr>
              <p:spPr>
                <a:xfrm>
                  <a:off x="2124456" y="4038600"/>
                  <a:ext cx="152400" cy="152400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" name="Oval 50"/>
                <p:cNvSpPr/>
                <p:nvPr/>
              </p:nvSpPr>
              <p:spPr>
                <a:xfrm>
                  <a:off x="2189988" y="3388394"/>
                  <a:ext cx="152400" cy="152400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" name="Oval 51"/>
                <p:cNvSpPr/>
                <p:nvPr/>
              </p:nvSpPr>
              <p:spPr>
                <a:xfrm>
                  <a:off x="1705356" y="3465576"/>
                  <a:ext cx="152400" cy="1524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" name="Oval 52"/>
                <p:cNvSpPr/>
                <p:nvPr/>
              </p:nvSpPr>
              <p:spPr>
                <a:xfrm>
                  <a:off x="1808988" y="3617976"/>
                  <a:ext cx="152400" cy="1524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" name="Oval 53"/>
                <p:cNvSpPr/>
                <p:nvPr/>
              </p:nvSpPr>
              <p:spPr>
                <a:xfrm>
                  <a:off x="1504188" y="3465576"/>
                  <a:ext cx="152400" cy="1524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" name="Oval 54"/>
                <p:cNvSpPr/>
                <p:nvPr/>
              </p:nvSpPr>
              <p:spPr>
                <a:xfrm>
                  <a:off x="1504188" y="3770376"/>
                  <a:ext cx="152400" cy="1524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" name="Oval 55"/>
                <p:cNvSpPr/>
                <p:nvPr/>
              </p:nvSpPr>
              <p:spPr>
                <a:xfrm>
                  <a:off x="2037588" y="3541776"/>
                  <a:ext cx="152400" cy="1524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" name="Oval 56"/>
                <p:cNvSpPr/>
                <p:nvPr/>
              </p:nvSpPr>
              <p:spPr>
                <a:xfrm>
                  <a:off x="1808988" y="3922776"/>
                  <a:ext cx="152400" cy="1524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" name="Oval 57"/>
                <p:cNvSpPr/>
                <p:nvPr/>
              </p:nvSpPr>
              <p:spPr>
                <a:xfrm>
                  <a:off x="1656588" y="3998976"/>
                  <a:ext cx="152400" cy="1524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" name="Group 3"/>
              <p:cNvGrpSpPr/>
              <p:nvPr/>
            </p:nvGrpSpPr>
            <p:grpSpPr>
              <a:xfrm>
                <a:off x="2299716" y="5408727"/>
                <a:ext cx="922020" cy="763473"/>
                <a:chOff x="2299716" y="5408727"/>
                <a:chExt cx="922020" cy="763473"/>
              </a:xfrm>
            </p:grpSpPr>
            <p:sp>
              <p:nvSpPr>
                <p:cNvPr id="40" name="Oval 39"/>
                <p:cNvSpPr/>
                <p:nvPr/>
              </p:nvSpPr>
              <p:spPr>
                <a:xfrm>
                  <a:off x="2833116" y="6019800"/>
                  <a:ext cx="152400" cy="152400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Oval 40"/>
                <p:cNvSpPr/>
                <p:nvPr/>
              </p:nvSpPr>
              <p:spPr>
                <a:xfrm>
                  <a:off x="2985516" y="5408727"/>
                  <a:ext cx="152400" cy="152400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Oval 41"/>
                <p:cNvSpPr/>
                <p:nvPr/>
              </p:nvSpPr>
              <p:spPr>
                <a:xfrm>
                  <a:off x="2500884" y="5485909"/>
                  <a:ext cx="152400" cy="1524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" name="Oval 42"/>
                <p:cNvSpPr/>
                <p:nvPr/>
              </p:nvSpPr>
              <p:spPr>
                <a:xfrm>
                  <a:off x="2604516" y="5638309"/>
                  <a:ext cx="152400" cy="1524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" name="Oval 43"/>
                <p:cNvSpPr/>
                <p:nvPr/>
              </p:nvSpPr>
              <p:spPr>
                <a:xfrm>
                  <a:off x="2299716" y="5485909"/>
                  <a:ext cx="152400" cy="1524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" name="Oval 44"/>
                <p:cNvSpPr/>
                <p:nvPr/>
              </p:nvSpPr>
              <p:spPr>
                <a:xfrm>
                  <a:off x="2299716" y="5790709"/>
                  <a:ext cx="152400" cy="1524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Oval 45"/>
                <p:cNvSpPr/>
                <p:nvPr/>
              </p:nvSpPr>
              <p:spPr>
                <a:xfrm>
                  <a:off x="2833116" y="5562109"/>
                  <a:ext cx="152400" cy="1524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" name="Oval 46"/>
                <p:cNvSpPr/>
                <p:nvPr/>
              </p:nvSpPr>
              <p:spPr>
                <a:xfrm>
                  <a:off x="2833116" y="5790709"/>
                  <a:ext cx="152400" cy="1524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" name="Oval 47"/>
                <p:cNvSpPr/>
                <p:nvPr/>
              </p:nvSpPr>
              <p:spPr>
                <a:xfrm>
                  <a:off x="2604516" y="5943109"/>
                  <a:ext cx="152400" cy="1524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" name="Oval 48"/>
                <p:cNvSpPr/>
                <p:nvPr/>
              </p:nvSpPr>
              <p:spPr>
                <a:xfrm>
                  <a:off x="2452116" y="6019309"/>
                  <a:ext cx="152400" cy="1524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" name="Oval 58"/>
                <p:cNvSpPr/>
                <p:nvPr/>
              </p:nvSpPr>
              <p:spPr>
                <a:xfrm>
                  <a:off x="2542032" y="5798380"/>
                  <a:ext cx="152400" cy="1524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" name="Oval 59"/>
                <p:cNvSpPr/>
                <p:nvPr/>
              </p:nvSpPr>
              <p:spPr>
                <a:xfrm>
                  <a:off x="3069336" y="5795925"/>
                  <a:ext cx="152400" cy="1524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6" name="Group 65"/>
              <p:cNvGrpSpPr/>
              <p:nvPr/>
            </p:nvGrpSpPr>
            <p:grpSpPr>
              <a:xfrm>
                <a:off x="6552438" y="5160806"/>
                <a:ext cx="838200" cy="802606"/>
                <a:chOff x="1504188" y="3388394"/>
                <a:chExt cx="838200" cy="802606"/>
              </a:xfrm>
            </p:grpSpPr>
            <p:sp>
              <p:nvSpPr>
                <p:cNvPr id="67" name="Oval 66"/>
                <p:cNvSpPr/>
                <p:nvPr/>
              </p:nvSpPr>
              <p:spPr>
                <a:xfrm>
                  <a:off x="1905000" y="3428018"/>
                  <a:ext cx="152400" cy="152400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8" name="Oval 67"/>
                <p:cNvSpPr/>
                <p:nvPr/>
              </p:nvSpPr>
              <p:spPr>
                <a:xfrm>
                  <a:off x="2048256" y="3733800"/>
                  <a:ext cx="152400" cy="152400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" name="Oval 68"/>
                <p:cNvSpPr/>
                <p:nvPr/>
              </p:nvSpPr>
              <p:spPr>
                <a:xfrm>
                  <a:off x="2124456" y="4038600"/>
                  <a:ext cx="152400" cy="152400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0" name="Oval 69"/>
                <p:cNvSpPr/>
                <p:nvPr/>
              </p:nvSpPr>
              <p:spPr>
                <a:xfrm>
                  <a:off x="2189988" y="3388394"/>
                  <a:ext cx="152400" cy="152400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Oval 70"/>
                <p:cNvSpPr/>
                <p:nvPr/>
              </p:nvSpPr>
              <p:spPr>
                <a:xfrm>
                  <a:off x="1705356" y="3465576"/>
                  <a:ext cx="152400" cy="1524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Oval 71"/>
                <p:cNvSpPr/>
                <p:nvPr/>
              </p:nvSpPr>
              <p:spPr>
                <a:xfrm>
                  <a:off x="1808988" y="3617976"/>
                  <a:ext cx="152400" cy="1524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Oval 72"/>
                <p:cNvSpPr/>
                <p:nvPr/>
              </p:nvSpPr>
              <p:spPr>
                <a:xfrm>
                  <a:off x="1504188" y="3465576"/>
                  <a:ext cx="152400" cy="1524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Oval 73"/>
                <p:cNvSpPr/>
                <p:nvPr/>
              </p:nvSpPr>
              <p:spPr>
                <a:xfrm>
                  <a:off x="1504188" y="3770376"/>
                  <a:ext cx="152400" cy="1524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Oval 74"/>
                <p:cNvSpPr/>
                <p:nvPr/>
              </p:nvSpPr>
              <p:spPr>
                <a:xfrm>
                  <a:off x="2037588" y="3541776"/>
                  <a:ext cx="152400" cy="1524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Oval 75"/>
                <p:cNvSpPr/>
                <p:nvPr/>
              </p:nvSpPr>
              <p:spPr>
                <a:xfrm>
                  <a:off x="1808988" y="3922776"/>
                  <a:ext cx="152400" cy="1524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7" name="Oval 76"/>
                <p:cNvSpPr/>
                <p:nvPr/>
              </p:nvSpPr>
              <p:spPr>
                <a:xfrm>
                  <a:off x="1656588" y="3998976"/>
                  <a:ext cx="152400" cy="1524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1391034" y="2524751"/>
              <a:ext cx="6200861" cy="4321636"/>
              <a:chOff x="1391034" y="2524751"/>
              <a:chExt cx="6200861" cy="4321636"/>
            </a:xfrm>
          </p:grpSpPr>
          <p:sp>
            <p:nvSpPr>
              <p:cNvPr id="81" name="Oval 80"/>
              <p:cNvSpPr/>
              <p:nvPr/>
            </p:nvSpPr>
            <p:spPr>
              <a:xfrm rot="20265229">
                <a:off x="1473577" y="2677151"/>
                <a:ext cx="1686168" cy="416923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Oval 81"/>
              <p:cNvSpPr/>
              <p:nvPr/>
            </p:nvSpPr>
            <p:spPr>
              <a:xfrm rot="20265229">
                <a:off x="5709353" y="2524751"/>
                <a:ext cx="1686168" cy="416923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" name="Group 5"/>
              <p:cNvGrpSpPr/>
              <p:nvPr/>
            </p:nvGrpSpPr>
            <p:grpSpPr>
              <a:xfrm>
                <a:off x="1391034" y="3202837"/>
                <a:ext cx="6200861" cy="3175714"/>
                <a:chOff x="1391034" y="3202837"/>
                <a:chExt cx="6200861" cy="3175714"/>
              </a:xfrm>
            </p:grpSpPr>
            <p:sp>
              <p:nvSpPr>
                <p:cNvPr id="64" name="Oval 63"/>
                <p:cNvSpPr/>
                <p:nvPr/>
              </p:nvSpPr>
              <p:spPr>
                <a:xfrm rot="20265229">
                  <a:off x="1391034" y="3202837"/>
                  <a:ext cx="1140707" cy="1135078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Oval 82"/>
                <p:cNvSpPr/>
                <p:nvPr/>
              </p:nvSpPr>
              <p:spPr>
                <a:xfrm rot="20265229">
                  <a:off x="2194032" y="5243473"/>
                  <a:ext cx="1164514" cy="1135078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4" name="Oval 83"/>
                <p:cNvSpPr/>
                <p:nvPr/>
              </p:nvSpPr>
              <p:spPr>
                <a:xfrm rot="20265229">
                  <a:off x="5638710" y="3207343"/>
                  <a:ext cx="1164514" cy="1135078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Oval 84"/>
                <p:cNvSpPr/>
                <p:nvPr/>
              </p:nvSpPr>
              <p:spPr>
                <a:xfrm rot="20265229">
                  <a:off x="6427381" y="5014873"/>
                  <a:ext cx="1164514" cy="1135078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65" name="Rectangle 29"/>
          <p:cNvSpPr>
            <a:spLocks noChangeArrowheads="1"/>
          </p:cNvSpPr>
          <p:nvPr/>
        </p:nvSpPr>
        <p:spPr bwMode="auto">
          <a:xfrm>
            <a:off x="304800" y="3048000"/>
            <a:ext cx="501064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l"/>
            <a:r>
              <a:rPr lang="en-US" sz="2400" b="1" dirty="0" smtClean="0"/>
              <a:t>Bottom-Up (</a:t>
            </a:r>
            <a:r>
              <a:rPr lang="en-US" sz="2400" b="1" dirty="0"/>
              <a:t>agglomerative)</a:t>
            </a:r>
          </a:p>
        </p:txBody>
      </p:sp>
      <p:sp>
        <p:nvSpPr>
          <p:cNvPr id="78" name="Oval 77"/>
          <p:cNvSpPr>
            <a:spLocks noChangeAspect="1" noChangeArrowheads="1"/>
          </p:cNvSpPr>
          <p:nvPr/>
        </p:nvSpPr>
        <p:spPr bwMode="auto">
          <a:xfrm>
            <a:off x="6256337" y="3932237"/>
            <a:ext cx="1179513" cy="619125"/>
          </a:xfrm>
          <a:prstGeom prst="ellipse">
            <a:avLst/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" name="Oval 78"/>
          <p:cNvSpPr>
            <a:spLocks noChangeAspect="1" noChangeArrowheads="1"/>
          </p:cNvSpPr>
          <p:nvPr/>
        </p:nvSpPr>
        <p:spPr bwMode="auto">
          <a:xfrm>
            <a:off x="5541962" y="4953000"/>
            <a:ext cx="858838" cy="530225"/>
          </a:xfrm>
          <a:prstGeom prst="ellipse">
            <a:avLst/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" name="Oval 79"/>
          <p:cNvSpPr>
            <a:spLocks noChangeAspect="1" noChangeArrowheads="1"/>
          </p:cNvSpPr>
          <p:nvPr/>
        </p:nvSpPr>
        <p:spPr bwMode="auto">
          <a:xfrm>
            <a:off x="4800600" y="5895975"/>
            <a:ext cx="695325" cy="428625"/>
          </a:xfrm>
          <a:prstGeom prst="ellipse">
            <a:avLst/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6" name="Oval 85"/>
          <p:cNvSpPr>
            <a:spLocks noChangeAspect="1" noChangeArrowheads="1"/>
          </p:cNvSpPr>
          <p:nvPr/>
        </p:nvSpPr>
        <p:spPr bwMode="auto">
          <a:xfrm>
            <a:off x="7315200" y="4953000"/>
            <a:ext cx="858837" cy="528637"/>
          </a:xfrm>
          <a:prstGeom prst="ellipse">
            <a:avLst/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7" name="Oval 86"/>
          <p:cNvSpPr>
            <a:spLocks noChangeAspect="1" noChangeArrowheads="1"/>
          </p:cNvSpPr>
          <p:nvPr/>
        </p:nvSpPr>
        <p:spPr bwMode="auto">
          <a:xfrm>
            <a:off x="6019800" y="5876925"/>
            <a:ext cx="695325" cy="428625"/>
          </a:xfrm>
          <a:prstGeom prst="ellipse">
            <a:avLst/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8" name="Oval 87"/>
          <p:cNvSpPr>
            <a:spLocks noChangeAspect="1" noChangeArrowheads="1"/>
          </p:cNvSpPr>
          <p:nvPr/>
        </p:nvSpPr>
        <p:spPr bwMode="auto">
          <a:xfrm>
            <a:off x="6989762" y="5867400"/>
            <a:ext cx="695325" cy="430212"/>
          </a:xfrm>
          <a:prstGeom prst="ellipse">
            <a:avLst/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Oval 88"/>
          <p:cNvSpPr>
            <a:spLocks noChangeAspect="1" noChangeArrowheads="1"/>
          </p:cNvSpPr>
          <p:nvPr/>
        </p:nvSpPr>
        <p:spPr bwMode="auto">
          <a:xfrm>
            <a:off x="8026400" y="5876925"/>
            <a:ext cx="695325" cy="428625"/>
          </a:xfrm>
          <a:prstGeom prst="ellipse">
            <a:avLst/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0" name="Text Box 15"/>
          <p:cNvSpPr txBox="1">
            <a:spLocks noChangeAspect="1" noChangeArrowheads="1"/>
          </p:cNvSpPr>
          <p:nvPr/>
        </p:nvSpPr>
        <p:spPr bwMode="auto">
          <a:xfrm>
            <a:off x="4802187" y="5959475"/>
            <a:ext cx="8366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1pPr>
            <a:lvl2pPr marL="742950" indent="-285750"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CC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CC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CC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CC"/>
                </a:solidFill>
                <a:latin typeface="Comic Sans MS" pitchFamily="66" charset="0"/>
              </a:defRPr>
            </a:lvl9pPr>
          </a:lstStyle>
          <a:p>
            <a:pPr algn="l" eaLnBrk="1" hangingPunct="1"/>
            <a:r>
              <a:rPr lang="en-US" sz="1400" dirty="0">
                <a:solidFill>
                  <a:schemeClr val="tx1"/>
                </a:solidFill>
              </a:rPr>
              <a:t>soccer</a:t>
            </a:r>
          </a:p>
        </p:txBody>
      </p:sp>
      <p:sp>
        <p:nvSpPr>
          <p:cNvPr id="91" name="Text Box 16"/>
          <p:cNvSpPr txBox="1">
            <a:spLocks noChangeAspect="1" noChangeArrowheads="1"/>
          </p:cNvSpPr>
          <p:nvPr/>
        </p:nvSpPr>
        <p:spPr bwMode="auto">
          <a:xfrm>
            <a:off x="5611812" y="5029200"/>
            <a:ext cx="7889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1pPr>
            <a:lvl2pPr marL="742950" indent="-285750"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CC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CC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CC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CC"/>
                </a:solidFill>
                <a:latin typeface="Comic Sans MS" pitchFamily="66" charset="0"/>
              </a:defRPr>
            </a:lvl9pPr>
          </a:lstStyle>
          <a:p>
            <a:pPr algn="l" eaLnBrk="1" hangingPunct="1"/>
            <a:r>
              <a:rPr lang="en-US" sz="1600">
                <a:solidFill>
                  <a:schemeClr val="tx1"/>
                </a:solidFill>
              </a:rPr>
              <a:t>sports</a:t>
            </a:r>
          </a:p>
        </p:txBody>
      </p:sp>
      <p:sp>
        <p:nvSpPr>
          <p:cNvPr id="92" name="Text Box 17"/>
          <p:cNvSpPr txBox="1">
            <a:spLocks noChangeAspect="1" noChangeArrowheads="1"/>
          </p:cNvSpPr>
          <p:nvPr/>
        </p:nvSpPr>
        <p:spPr bwMode="auto">
          <a:xfrm>
            <a:off x="7315200" y="5029200"/>
            <a:ext cx="8778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1pPr>
            <a:lvl2pPr marL="742950" indent="-285750"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CC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CC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CC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CC"/>
                </a:solidFill>
                <a:latin typeface="Comic Sans MS" pitchFamily="66" charset="0"/>
              </a:defRPr>
            </a:lvl9pPr>
          </a:lstStyle>
          <a:p>
            <a:pPr algn="l" eaLnBrk="1" hangingPunct="1"/>
            <a:r>
              <a:rPr lang="en-US" sz="1600">
                <a:solidFill>
                  <a:schemeClr val="tx1"/>
                </a:solidFill>
              </a:rPr>
              <a:t>fashion</a:t>
            </a:r>
          </a:p>
        </p:txBody>
      </p:sp>
      <p:sp>
        <p:nvSpPr>
          <p:cNvPr id="93" name="Text Box 18"/>
          <p:cNvSpPr txBox="1">
            <a:spLocks noChangeAspect="1" noChangeArrowheads="1"/>
          </p:cNvSpPr>
          <p:nvPr/>
        </p:nvSpPr>
        <p:spPr bwMode="auto">
          <a:xfrm>
            <a:off x="7065962" y="5962650"/>
            <a:ext cx="6302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1pPr>
            <a:lvl2pPr marL="742950" indent="-285750"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CC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CC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CC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CC"/>
                </a:solidFill>
                <a:latin typeface="Comic Sans MS" pitchFamily="66" charset="0"/>
              </a:defRPr>
            </a:lvl9pPr>
          </a:lstStyle>
          <a:p>
            <a:pPr algn="l" eaLnBrk="1" hangingPunct="1"/>
            <a:r>
              <a:rPr lang="en-US" sz="1400">
                <a:solidFill>
                  <a:schemeClr val="tx1"/>
                </a:solidFill>
              </a:rPr>
              <a:t>Gucci</a:t>
            </a:r>
          </a:p>
        </p:txBody>
      </p:sp>
      <p:sp>
        <p:nvSpPr>
          <p:cNvPr id="94" name="Text Box 19"/>
          <p:cNvSpPr txBox="1">
            <a:spLocks noChangeAspect="1" noChangeArrowheads="1"/>
          </p:cNvSpPr>
          <p:nvPr/>
        </p:nvSpPr>
        <p:spPr bwMode="auto">
          <a:xfrm>
            <a:off x="6019800" y="5791200"/>
            <a:ext cx="7794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1pPr>
            <a:lvl2pPr marL="742950" indent="-285750"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CC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CC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CC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CC"/>
                </a:solidFill>
                <a:latin typeface="Comic Sans MS" pitchFamily="66" charset="0"/>
              </a:defRPr>
            </a:lvl9pPr>
          </a:lstStyle>
          <a:p>
            <a:pPr algn="l" eaLnBrk="1" hangingPunct="1"/>
            <a:r>
              <a:rPr lang="en-US" sz="1400">
                <a:solidFill>
                  <a:schemeClr val="tx1"/>
                </a:solidFill>
              </a:rPr>
              <a:t>tennis</a:t>
            </a:r>
            <a:r>
              <a:rPr lang="en-US" sz="240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95" name="Text Box 20"/>
          <p:cNvSpPr txBox="1">
            <a:spLocks noChangeAspect="1" noChangeArrowheads="1"/>
          </p:cNvSpPr>
          <p:nvPr/>
        </p:nvSpPr>
        <p:spPr bwMode="auto">
          <a:xfrm>
            <a:off x="7924800" y="5911850"/>
            <a:ext cx="9858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1pPr>
            <a:lvl2pPr marL="742950" indent="-285750"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CC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CC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CC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CC"/>
                </a:solidFill>
                <a:latin typeface="Comic Sans MS" pitchFamily="66" charset="0"/>
              </a:defRPr>
            </a:lvl9pPr>
          </a:lstStyle>
          <a:p>
            <a:pPr algn="l" eaLnBrk="1" hangingPunct="1"/>
            <a:r>
              <a:rPr lang="en-US" sz="1400">
                <a:solidFill>
                  <a:schemeClr val="tx1"/>
                </a:solidFill>
              </a:rPr>
              <a:t>Lacoste</a:t>
            </a:r>
            <a:r>
              <a:rPr lang="en-US" sz="160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96" name="Text Box 21"/>
          <p:cNvSpPr txBox="1">
            <a:spLocks noChangeAspect="1" noChangeArrowheads="1"/>
          </p:cNvSpPr>
          <p:nvPr/>
        </p:nvSpPr>
        <p:spPr bwMode="auto">
          <a:xfrm>
            <a:off x="6208712" y="4079875"/>
            <a:ext cx="11858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1pPr>
            <a:lvl2pPr marL="742950" indent="-285750"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CC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CC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CC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CC"/>
                </a:solidFill>
                <a:latin typeface="Comic Sans MS" pitchFamily="66" charset="0"/>
              </a:defRPr>
            </a:lvl9pPr>
          </a:lstStyle>
          <a:p>
            <a:pPr algn="l" eaLnBrk="1" hangingPunct="1"/>
            <a:r>
              <a:rPr lang="en-US" sz="1800">
                <a:solidFill>
                  <a:schemeClr val="tx1"/>
                </a:solidFill>
              </a:rPr>
              <a:t>All topics</a:t>
            </a:r>
          </a:p>
        </p:txBody>
      </p:sp>
      <p:sp>
        <p:nvSpPr>
          <p:cNvPr id="97" name="Line 22"/>
          <p:cNvSpPr>
            <a:spLocks noChangeShapeType="1"/>
          </p:cNvSpPr>
          <p:nvPr/>
        </p:nvSpPr>
        <p:spPr bwMode="auto">
          <a:xfrm flipH="1">
            <a:off x="7239000" y="5410200"/>
            <a:ext cx="304800" cy="4746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" name="Line 23"/>
          <p:cNvSpPr>
            <a:spLocks noChangeShapeType="1"/>
          </p:cNvSpPr>
          <p:nvPr/>
        </p:nvSpPr>
        <p:spPr bwMode="auto">
          <a:xfrm flipH="1">
            <a:off x="5257800" y="5410200"/>
            <a:ext cx="3810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9" name="Line 24"/>
          <p:cNvSpPr>
            <a:spLocks noChangeShapeType="1"/>
          </p:cNvSpPr>
          <p:nvPr/>
        </p:nvSpPr>
        <p:spPr bwMode="auto">
          <a:xfrm flipH="1">
            <a:off x="6019800" y="4495800"/>
            <a:ext cx="4572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" name="Line 25"/>
          <p:cNvSpPr>
            <a:spLocks noChangeShapeType="1"/>
          </p:cNvSpPr>
          <p:nvPr/>
        </p:nvSpPr>
        <p:spPr bwMode="auto">
          <a:xfrm>
            <a:off x="7162800" y="4495800"/>
            <a:ext cx="3810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" name="Line 26"/>
          <p:cNvSpPr>
            <a:spLocks noChangeShapeType="1"/>
          </p:cNvSpPr>
          <p:nvPr/>
        </p:nvSpPr>
        <p:spPr bwMode="auto">
          <a:xfrm>
            <a:off x="7924800" y="5410200"/>
            <a:ext cx="3810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" name="Line 27"/>
          <p:cNvSpPr>
            <a:spLocks noChangeShapeType="1"/>
          </p:cNvSpPr>
          <p:nvPr/>
        </p:nvSpPr>
        <p:spPr bwMode="auto">
          <a:xfrm>
            <a:off x="6172200" y="5410200"/>
            <a:ext cx="2286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" name="Rectangle 29"/>
          <p:cNvSpPr>
            <a:spLocks noChangeArrowheads="1"/>
          </p:cNvSpPr>
          <p:nvPr/>
        </p:nvSpPr>
        <p:spPr bwMode="auto">
          <a:xfrm>
            <a:off x="152400" y="3733800"/>
            <a:ext cx="5427874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342900" indent="-342900" algn="l">
              <a:spcBef>
                <a:spcPct val="20000"/>
              </a:spcBef>
              <a:buSzPct val="101000"/>
              <a:buFont typeface="Arial" charset="0"/>
              <a:buChar char="•"/>
            </a:pPr>
            <a:r>
              <a:rPr lang="en-US" sz="1800" dirty="0" smtClean="0"/>
              <a:t>Start with every point in its own cluster.</a:t>
            </a:r>
            <a:endParaRPr lang="en-US" sz="1800" dirty="0">
              <a:solidFill>
                <a:srgbClr val="0000CC"/>
              </a:solidFill>
            </a:endParaRPr>
          </a:p>
        </p:txBody>
      </p:sp>
      <p:sp>
        <p:nvSpPr>
          <p:cNvPr id="105" name="Rectangle 29"/>
          <p:cNvSpPr>
            <a:spLocks noChangeArrowheads="1"/>
          </p:cNvSpPr>
          <p:nvPr/>
        </p:nvSpPr>
        <p:spPr bwMode="auto">
          <a:xfrm>
            <a:off x="152400" y="4343400"/>
            <a:ext cx="5818981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342900" indent="-342900" algn="l">
              <a:spcBef>
                <a:spcPct val="20000"/>
              </a:spcBef>
              <a:buSzPct val="101000"/>
              <a:buFont typeface="Arial" charset="0"/>
              <a:buChar char="•"/>
            </a:pPr>
            <a:r>
              <a:rPr lang="en-US" sz="1800" dirty="0" smtClean="0"/>
              <a:t>Repeatedly merge the “closest” two clusters.</a:t>
            </a:r>
            <a:endParaRPr lang="en-US" sz="1800" dirty="0">
              <a:solidFill>
                <a:srgbClr val="0000CC"/>
              </a:solidFill>
            </a:endParaRPr>
          </a:p>
        </p:txBody>
      </p:sp>
      <p:sp>
        <p:nvSpPr>
          <p:cNvPr id="106" name="Rectangle 29"/>
          <p:cNvSpPr>
            <a:spLocks noChangeArrowheads="1"/>
          </p:cNvSpPr>
          <p:nvPr/>
        </p:nvSpPr>
        <p:spPr bwMode="auto">
          <a:xfrm>
            <a:off x="152400" y="4953000"/>
            <a:ext cx="5543519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342900" indent="-342900" algn="l">
              <a:spcBef>
                <a:spcPct val="20000"/>
              </a:spcBef>
              <a:buSzPct val="101000"/>
              <a:buFont typeface="Arial" charset="0"/>
              <a:buChar char="•"/>
            </a:pPr>
            <a:r>
              <a:rPr lang="en-US" sz="1800" dirty="0" smtClean="0"/>
              <a:t>Different </a:t>
            </a:r>
            <a:r>
              <a:rPr lang="en-US" sz="1800" dirty="0" err="1" smtClean="0"/>
              <a:t>defs</a:t>
            </a:r>
            <a:r>
              <a:rPr lang="en-US" sz="1800" dirty="0" smtClean="0"/>
              <a:t> of “closest” give different algorithms.</a:t>
            </a:r>
            <a:endParaRPr lang="en-US" sz="18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3136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78" grpId="0" animBg="1"/>
      <p:bldP spid="79" grpId="0" animBg="1"/>
      <p:bldP spid="80" grpId="0" animBg="1"/>
      <p:bldP spid="86" grpId="0" animBg="1"/>
      <p:bldP spid="87" grpId="0" animBg="1"/>
      <p:bldP spid="88" grpId="0" animBg="1"/>
      <p:bldP spid="89" grpId="0" animBg="1"/>
      <p:bldP spid="90" grpId="0"/>
      <p:bldP spid="91" grpId="0"/>
      <p:bldP spid="92" grpId="0"/>
      <p:bldP spid="93" grpId="0"/>
      <p:bldP spid="94" grpId="0"/>
      <p:bldP spid="95" grpId="0"/>
      <p:bldP spid="96" grpId="0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4" grpId="0"/>
      <p:bldP spid="105" grpId="0"/>
      <p:bldP spid="10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-76200"/>
            <a:ext cx="8534400" cy="1371600"/>
          </a:xfrm>
          <a:noFill/>
        </p:spPr>
        <p:txBody>
          <a:bodyPr/>
          <a:lstStyle/>
          <a:p>
            <a:r>
              <a:rPr lang="en-US" sz="3600" b="1" dirty="0"/>
              <a:t>Bottom-Up (agglomerative)</a:t>
            </a: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152400" y="3200400"/>
            <a:ext cx="251460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buFont typeface="Arial" charset="0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  Single linkage: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/>
              <p:cNvSpPr>
                <a:spLocks noChangeArrowheads="1"/>
              </p:cNvSpPr>
              <p:nvPr/>
            </p:nvSpPr>
            <p:spPr bwMode="auto">
              <a:xfrm>
                <a:off x="2667000" y="3200400"/>
                <a:ext cx="5106312" cy="6138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smtClean="0">
                          <a:solidFill>
                            <a:srgbClr val="0000CC"/>
                          </a:solidFill>
                          <a:latin typeface="Cambria Math"/>
                        </a:rPr>
                        <m:t>dist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0000CC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00CC"/>
                              </a:solidFill>
                              <a:latin typeface="Cambria Math"/>
                            </a:rPr>
                            <m:t>C</m:t>
                          </m:r>
                          <m:r>
                            <a:rPr lang="en-US" sz="2400">
                              <a:solidFill>
                                <a:srgbClr val="0000CC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sz="2400" b="0" i="1" smtClean="0">
                              <a:solidFill>
                                <a:srgbClr val="0000CC"/>
                              </a:solidFill>
                              <a:latin typeface="Cambria Math"/>
                            </a:rPr>
                            <m:t>𝐶</m:t>
                          </m:r>
                          <m:r>
                            <a:rPr lang="en-US" sz="2400" b="0" i="1" smtClean="0">
                              <a:solidFill>
                                <a:srgbClr val="0000CC"/>
                              </a:solidFill>
                              <a:latin typeface="Cambria Math"/>
                            </a:rPr>
                            <m:t>′</m:t>
                          </m:r>
                        </m:e>
                      </m:d>
                      <m:r>
                        <a:rPr lang="en-US" sz="2400">
                          <a:solidFill>
                            <a:srgbClr val="0000CC"/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400" i="1">
                              <a:solidFill>
                                <a:srgbClr val="0000CC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400" i="1">
                                  <a:solidFill>
                                    <a:srgbClr val="0000CC"/>
                                  </a:solidFill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400">
                                  <a:solidFill>
                                    <a:srgbClr val="0000CC"/>
                                  </a:solidFill>
                                  <a:latin typeface="Cambria Math"/>
                                </a:rPr>
                                <m:t>min</m:t>
                              </m:r>
                            </m:e>
                            <m:lim>
                              <m:r>
                                <m:rPr>
                                  <m:sty m:val="p"/>
                                </m:rPr>
                                <a:rPr lang="en-US" sz="2400">
                                  <a:solidFill>
                                    <a:srgbClr val="0000CC"/>
                                  </a:solidFill>
                                  <a:latin typeface="Cambria Math"/>
                                </a:rPr>
                                <m:t>x</m:t>
                              </m:r>
                              <m:r>
                                <a:rPr lang="en-US" sz="2400">
                                  <a:solidFill>
                                    <a:srgbClr val="0000CC"/>
                                  </a:solidFill>
                                  <a:latin typeface="Cambria Math"/>
                                </a:rPr>
                                <m:t>∈</m:t>
                              </m:r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00CC"/>
                                  </a:solidFill>
                                  <a:latin typeface="Cambria Math"/>
                                </a:rPr>
                                <m:t>C</m:t>
                              </m:r>
                              <m:r>
                                <a:rPr lang="en-US" sz="2400">
                                  <a:solidFill>
                                    <a:srgbClr val="0000CC"/>
                                  </a:solidFill>
                                  <a:latin typeface="Cambria Math"/>
                                </a:rPr>
                                <m:t>,</m:t>
                              </m:r>
                              <m:sSup>
                                <m:sSupPr>
                                  <m:ctrlPr>
                                    <a:rPr lang="en-US" sz="2400" i="1">
                                      <a:solidFill>
                                        <a:srgbClr val="0000CC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400">
                                      <a:solidFill>
                                        <a:srgbClr val="0000CC"/>
                                      </a:solidFill>
                                      <a:latin typeface="Cambria Math"/>
                                    </a:rPr>
                                    <m:t>x</m:t>
                                  </m:r>
                                </m:e>
                                <m:sup>
                                  <m:r>
                                    <a:rPr lang="en-US" sz="2400">
                                      <a:solidFill>
                                        <a:srgbClr val="0000CC"/>
                                      </a:solidFill>
                                      <a:latin typeface="Cambria Math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sz="2400">
                                  <a:solidFill>
                                    <a:srgbClr val="0000CC"/>
                                  </a:solidFill>
                                  <a:latin typeface="Cambria Math"/>
                                </a:rPr>
                                <m:t>∈</m:t>
                              </m:r>
                              <m:sSup>
                                <m:sSupPr>
                                  <m:ctrlPr>
                                    <a:rPr lang="en-US" sz="2400" i="1">
                                      <a:solidFill>
                                        <a:srgbClr val="0000CC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400" b="0" i="0" smtClean="0">
                                      <a:solidFill>
                                        <a:srgbClr val="0000CC"/>
                                      </a:solidFill>
                                      <a:latin typeface="Cambria Math"/>
                                    </a:rPr>
                                    <m:t>C</m:t>
                                  </m:r>
                                </m:e>
                                <m:sup>
                                  <m:r>
                                    <a:rPr lang="en-US" sz="2400">
                                      <a:solidFill>
                                        <a:srgbClr val="0000CC"/>
                                      </a:solidFill>
                                      <a:latin typeface="Cambria Math"/>
                                    </a:rPr>
                                    <m:t>′</m:t>
                                  </m:r>
                                </m:sup>
                              </m:sSup>
                            </m:lim>
                          </m:limLow>
                        </m:fName>
                        <m:e>
                          <m:r>
                            <m:rPr>
                              <m:sty m:val="p"/>
                            </m:rPr>
                            <a:rPr lang="en-US" sz="2400">
                              <a:solidFill>
                                <a:srgbClr val="0000CC"/>
                              </a:solidFill>
                              <a:latin typeface="Cambria Math"/>
                            </a:rPr>
                            <m:t>dist</m:t>
                          </m:r>
                          <m:r>
                            <a:rPr lang="en-US" sz="2400">
                              <a:solidFill>
                                <a:srgbClr val="0000CC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n-US" sz="2400">
                              <a:solidFill>
                                <a:srgbClr val="0000CC"/>
                              </a:solidFill>
                              <a:latin typeface="Cambria Math"/>
                            </a:rPr>
                            <m:t>x</m:t>
                          </m:r>
                          <m:r>
                            <a:rPr lang="en-US" sz="2400">
                              <a:solidFill>
                                <a:srgbClr val="0000CC"/>
                              </a:solidFill>
                              <a:latin typeface="Cambria Math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sz="2400" i="1">
                                  <a:solidFill>
                                    <a:srgbClr val="0000CC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400">
                                  <a:solidFill>
                                    <a:srgbClr val="0000CC"/>
                                  </a:solidFill>
                                  <a:latin typeface="Cambria Math"/>
                                </a:rPr>
                                <m:t>x</m:t>
                              </m:r>
                            </m:e>
                            <m:sup>
                              <m:r>
                                <a:rPr lang="en-US" sz="2400">
                                  <a:solidFill>
                                    <a:srgbClr val="0000CC"/>
                                  </a:solidFill>
                                  <a:latin typeface="Cambria Math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2400">
                              <a:solidFill>
                                <a:srgbClr val="0000CC"/>
                              </a:solidFill>
                              <a:latin typeface="Cambria Math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en-US" sz="2400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67000" y="3200400"/>
                <a:ext cx="5106312" cy="61382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" name="Rectangle 32"/>
              <p:cNvSpPr>
                <a:spLocks noChangeArrowheads="1"/>
              </p:cNvSpPr>
              <p:nvPr/>
            </p:nvSpPr>
            <p:spPr bwMode="auto">
              <a:xfrm>
                <a:off x="2895600" y="4957222"/>
                <a:ext cx="3886200" cy="5828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smtClean="0">
                          <a:solidFill>
                            <a:srgbClr val="0000CC"/>
                          </a:solidFill>
                          <a:latin typeface="Cambria Math"/>
                        </a:rPr>
                        <m:t>dist</m:t>
                      </m:r>
                      <m:d>
                        <m:dPr>
                          <m:ctrlPr>
                            <a:rPr lang="en-US" sz="2000" i="1">
                              <a:solidFill>
                                <a:srgbClr val="0000CC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000" b="0" i="0" smtClean="0">
                              <a:solidFill>
                                <a:srgbClr val="0000CC"/>
                              </a:solidFill>
                              <a:latin typeface="Cambria Math"/>
                            </a:rPr>
                            <m:t>C</m:t>
                          </m:r>
                          <m:r>
                            <a:rPr lang="en-US" sz="2000">
                              <a:solidFill>
                                <a:srgbClr val="0000CC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sz="2000" b="0" i="1" smtClean="0">
                              <a:solidFill>
                                <a:srgbClr val="0000CC"/>
                              </a:solidFill>
                              <a:latin typeface="Cambria Math"/>
                            </a:rPr>
                            <m:t>𝐶</m:t>
                          </m:r>
                          <m:r>
                            <a:rPr lang="en-US" sz="2000" b="0" i="1" smtClean="0">
                              <a:solidFill>
                                <a:srgbClr val="0000CC"/>
                              </a:solidFill>
                              <a:latin typeface="Cambria Math"/>
                            </a:rPr>
                            <m:t>′</m:t>
                          </m:r>
                        </m:e>
                      </m:d>
                      <m:r>
                        <a:rPr lang="en-US" sz="2000">
                          <a:solidFill>
                            <a:srgbClr val="0000CC"/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000" i="1">
                              <a:solidFill>
                                <a:srgbClr val="0000CC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000" i="1">
                                  <a:solidFill>
                                    <a:srgbClr val="0000CC"/>
                                  </a:solidFill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solidFill>
                                    <a:srgbClr val="0000CC"/>
                                  </a:solidFill>
                                  <a:latin typeface="Cambria Math"/>
                                </a:rPr>
                                <m:t>avg</m:t>
                              </m:r>
                            </m:e>
                            <m:lim>
                              <m:r>
                                <m:rPr>
                                  <m:sty m:val="p"/>
                                </m:rPr>
                                <a:rPr lang="en-US" sz="2000">
                                  <a:solidFill>
                                    <a:srgbClr val="0000CC"/>
                                  </a:solidFill>
                                  <a:latin typeface="Cambria Math"/>
                                </a:rPr>
                                <m:t>x</m:t>
                              </m:r>
                              <m:r>
                                <a:rPr lang="en-US" sz="2000">
                                  <a:solidFill>
                                    <a:srgbClr val="0000CC"/>
                                  </a:solidFill>
                                  <a:latin typeface="Cambria Math"/>
                                </a:rPr>
                                <m:t>∈</m:t>
                              </m:r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solidFill>
                                    <a:srgbClr val="0000CC"/>
                                  </a:solidFill>
                                  <a:latin typeface="Cambria Math"/>
                                </a:rPr>
                                <m:t>C</m:t>
                              </m:r>
                              <m:r>
                                <a:rPr lang="en-US" sz="2000">
                                  <a:solidFill>
                                    <a:srgbClr val="0000CC"/>
                                  </a:solidFill>
                                  <a:latin typeface="Cambria Math"/>
                                </a:rPr>
                                <m:t>,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solidFill>
                                        <a:srgbClr val="0000CC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000">
                                      <a:solidFill>
                                        <a:srgbClr val="0000CC"/>
                                      </a:solidFill>
                                      <a:latin typeface="Cambria Math"/>
                                    </a:rPr>
                                    <m:t>x</m:t>
                                  </m:r>
                                </m:e>
                                <m:sup>
                                  <m:r>
                                    <a:rPr lang="en-US" sz="2000">
                                      <a:solidFill>
                                        <a:srgbClr val="0000CC"/>
                                      </a:solidFill>
                                      <a:latin typeface="Cambria Math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sz="2000">
                                  <a:solidFill>
                                    <a:srgbClr val="0000CC"/>
                                  </a:solidFill>
                                  <a:latin typeface="Cambria Math"/>
                                </a:rPr>
                                <m:t>∈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solidFill>
                                        <a:srgbClr val="0000CC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000" b="0" i="0" smtClean="0">
                                      <a:solidFill>
                                        <a:srgbClr val="0000CC"/>
                                      </a:solidFill>
                                      <a:latin typeface="Cambria Math"/>
                                    </a:rPr>
                                    <m:t>C</m:t>
                                  </m:r>
                                </m:e>
                                <m:sup>
                                  <m:r>
                                    <a:rPr lang="en-US" sz="2000">
                                      <a:solidFill>
                                        <a:srgbClr val="0000CC"/>
                                      </a:solidFill>
                                      <a:latin typeface="Cambria Math"/>
                                    </a:rPr>
                                    <m:t>′</m:t>
                                  </m:r>
                                </m:sup>
                              </m:sSup>
                            </m:lim>
                          </m:limLow>
                        </m:fName>
                        <m:e>
                          <m:r>
                            <m:rPr>
                              <m:sty m:val="p"/>
                            </m:rPr>
                            <a:rPr lang="en-US" sz="2000">
                              <a:solidFill>
                                <a:srgbClr val="0000CC"/>
                              </a:solidFill>
                              <a:latin typeface="Cambria Math"/>
                            </a:rPr>
                            <m:t>dist</m:t>
                          </m:r>
                          <m:r>
                            <a:rPr lang="en-US" sz="2000">
                              <a:solidFill>
                                <a:srgbClr val="0000CC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n-US" sz="2000">
                              <a:solidFill>
                                <a:srgbClr val="0000CC"/>
                              </a:solidFill>
                              <a:latin typeface="Cambria Math"/>
                            </a:rPr>
                            <m:t>x</m:t>
                          </m:r>
                          <m:r>
                            <a:rPr lang="en-US" sz="2000">
                              <a:solidFill>
                                <a:srgbClr val="0000CC"/>
                              </a:solidFill>
                              <a:latin typeface="Cambria Math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sz="2000" i="1">
                                  <a:solidFill>
                                    <a:srgbClr val="0000CC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000">
                                  <a:solidFill>
                                    <a:srgbClr val="0000CC"/>
                                  </a:solidFill>
                                  <a:latin typeface="Cambria Math"/>
                                </a:rPr>
                                <m:t>x</m:t>
                              </m:r>
                            </m:e>
                            <m:sup>
                              <m:r>
                                <a:rPr lang="en-US" sz="2000">
                                  <a:solidFill>
                                    <a:srgbClr val="0000CC"/>
                                  </a:solidFill>
                                  <a:latin typeface="Cambria Math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2000">
                              <a:solidFill>
                                <a:srgbClr val="0000CC"/>
                              </a:solidFill>
                              <a:latin typeface="Cambria Math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en-US" sz="2000" dirty="0">
                  <a:solidFill>
                    <a:srgbClr val="0000CC"/>
                  </a:solidFill>
                </a:endParaRPr>
              </a:p>
            </p:txBody>
          </p:sp>
        </mc:Choice>
        <mc:Fallback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895600" y="4957222"/>
                <a:ext cx="3886200" cy="58285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128" name="Group 30"/>
          <p:cNvGrpSpPr>
            <a:grpSpLocks noChangeAspect="1"/>
          </p:cNvGrpSpPr>
          <p:nvPr/>
        </p:nvGrpSpPr>
        <p:grpSpPr bwMode="auto">
          <a:xfrm>
            <a:off x="6172200" y="1371600"/>
            <a:ext cx="2540000" cy="1524000"/>
            <a:chOff x="2138363" y="2209800"/>
            <a:chExt cx="4110037" cy="2392362"/>
          </a:xfrm>
        </p:grpSpPr>
        <p:sp>
          <p:nvSpPr>
            <p:cNvPr id="5133" name="Oval 8"/>
            <p:cNvSpPr>
              <a:spLocks noChangeAspect="1" noChangeArrowheads="1"/>
            </p:cNvSpPr>
            <p:nvPr/>
          </p:nvSpPr>
          <p:spPr bwMode="auto">
            <a:xfrm>
              <a:off x="3594100" y="2209800"/>
              <a:ext cx="1179513" cy="619125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/>
            </a:p>
          </p:txBody>
        </p:sp>
        <p:sp>
          <p:nvSpPr>
            <p:cNvPr id="5134" name="Oval 9"/>
            <p:cNvSpPr>
              <a:spLocks noChangeAspect="1" noChangeArrowheads="1"/>
            </p:cNvSpPr>
            <p:nvPr/>
          </p:nvSpPr>
          <p:spPr bwMode="auto">
            <a:xfrm>
              <a:off x="2879725" y="3230562"/>
              <a:ext cx="858838" cy="530225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/>
            </a:p>
          </p:txBody>
        </p:sp>
        <p:sp>
          <p:nvSpPr>
            <p:cNvPr id="5135" name="Oval 10"/>
            <p:cNvSpPr>
              <a:spLocks noChangeAspect="1" noChangeArrowheads="1"/>
            </p:cNvSpPr>
            <p:nvPr/>
          </p:nvSpPr>
          <p:spPr bwMode="auto">
            <a:xfrm>
              <a:off x="2138363" y="4173537"/>
              <a:ext cx="695325" cy="428625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/>
            </a:p>
          </p:txBody>
        </p:sp>
        <p:sp>
          <p:nvSpPr>
            <p:cNvPr id="5136" name="Oval 11"/>
            <p:cNvSpPr>
              <a:spLocks noChangeAspect="1" noChangeArrowheads="1"/>
            </p:cNvSpPr>
            <p:nvPr/>
          </p:nvSpPr>
          <p:spPr bwMode="auto">
            <a:xfrm>
              <a:off x="4652963" y="3230562"/>
              <a:ext cx="858837" cy="528638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/>
            </a:p>
          </p:txBody>
        </p:sp>
        <p:sp>
          <p:nvSpPr>
            <p:cNvPr id="5137" name="Oval 12"/>
            <p:cNvSpPr>
              <a:spLocks noChangeAspect="1" noChangeArrowheads="1"/>
            </p:cNvSpPr>
            <p:nvPr/>
          </p:nvSpPr>
          <p:spPr bwMode="auto">
            <a:xfrm>
              <a:off x="3357563" y="4154487"/>
              <a:ext cx="695325" cy="428625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/>
            </a:p>
          </p:txBody>
        </p:sp>
        <p:sp>
          <p:nvSpPr>
            <p:cNvPr id="5138" name="Oval 13"/>
            <p:cNvSpPr>
              <a:spLocks noChangeAspect="1" noChangeArrowheads="1"/>
            </p:cNvSpPr>
            <p:nvPr/>
          </p:nvSpPr>
          <p:spPr bwMode="auto">
            <a:xfrm>
              <a:off x="4327525" y="4144962"/>
              <a:ext cx="695325" cy="430213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/>
            </a:p>
          </p:txBody>
        </p:sp>
        <p:sp>
          <p:nvSpPr>
            <p:cNvPr id="5139" name="Oval 14"/>
            <p:cNvSpPr>
              <a:spLocks noChangeAspect="1" noChangeArrowheads="1"/>
            </p:cNvSpPr>
            <p:nvPr/>
          </p:nvSpPr>
          <p:spPr bwMode="auto">
            <a:xfrm>
              <a:off x="5364163" y="4154487"/>
              <a:ext cx="695325" cy="428625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/>
            </a:p>
          </p:txBody>
        </p:sp>
        <p:sp>
          <p:nvSpPr>
            <p:cNvPr id="5140" name="Text Box 15"/>
            <p:cNvSpPr txBox="1">
              <a:spLocks noChangeAspect="1" noChangeArrowheads="1"/>
            </p:cNvSpPr>
            <p:nvPr/>
          </p:nvSpPr>
          <p:spPr bwMode="auto">
            <a:xfrm>
              <a:off x="2139950" y="4237038"/>
              <a:ext cx="836612" cy="322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1pPr>
              <a:lvl2pPr marL="742950" indent="-285750" eaLnBrk="0" hangingPunct="0"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2pPr>
              <a:lvl3pPr marL="1143000" indent="-228600" eaLnBrk="0" hangingPunct="0"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3pPr>
              <a:lvl4pPr marL="1600200" indent="-228600" eaLnBrk="0" hangingPunct="0"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4pPr>
              <a:lvl5pPr marL="2057400" indent="-228600" eaLnBrk="0" hangingPunct="0"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9pPr>
            </a:lstStyle>
            <a:p>
              <a:pPr algn="l" eaLnBrk="1" hangingPunct="1"/>
              <a:r>
                <a:rPr lang="en-US" sz="800">
                  <a:solidFill>
                    <a:schemeClr val="tx1"/>
                  </a:solidFill>
                </a:rPr>
                <a:t>soccer</a:t>
              </a:r>
            </a:p>
          </p:txBody>
        </p:sp>
        <p:sp>
          <p:nvSpPr>
            <p:cNvPr id="5141" name="Text Box 16"/>
            <p:cNvSpPr txBox="1">
              <a:spLocks noChangeAspect="1" noChangeArrowheads="1"/>
            </p:cNvSpPr>
            <p:nvPr/>
          </p:nvSpPr>
          <p:spPr bwMode="auto">
            <a:xfrm>
              <a:off x="2949575" y="3306762"/>
              <a:ext cx="765621" cy="322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1pPr>
              <a:lvl2pPr marL="742950" indent="-285750" eaLnBrk="0" hangingPunct="0"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2pPr>
              <a:lvl3pPr marL="1143000" indent="-228600" eaLnBrk="0" hangingPunct="0"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3pPr>
              <a:lvl4pPr marL="1600200" indent="-228600" eaLnBrk="0" hangingPunct="0"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4pPr>
              <a:lvl5pPr marL="2057400" indent="-228600" eaLnBrk="0" hangingPunct="0"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9pPr>
            </a:lstStyle>
            <a:p>
              <a:pPr algn="l" eaLnBrk="1" hangingPunct="1"/>
              <a:r>
                <a:rPr lang="en-US" sz="800">
                  <a:solidFill>
                    <a:schemeClr val="tx1"/>
                  </a:solidFill>
                </a:rPr>
                <a:t>sports</a:t>
              </a:r>
            </a:p>
          </p:txBody>
        </p:sp>
        <p:sp>
          <p:nvSpPr>
            <p:cNvPr id="5142" name="Text Box 17"/>
            <p:cNvSpPr txBox="1">
              <a:spLocks noChangeAspect="1" noChangeArrowheads="1"/>
            </p:cNvSpPr>
            <p:nvPr/>
          </p:nvSpPr>
          <p:spPr bwMode="auto">
            <a:xfrm>
              <a:off x="4652963" y="3306762"/>
              <a:ext cx="839114" cy="322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1pPr>
              <a:lvl2pPr marL="742950" indent="-285750" eaLnBrk="0" hangingPunct="0"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2pPr>
              <a:lvl3pPr marL="1143000" indent="-228600" eaLnBrk="0" hangingPunct="0"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3pPr>
              <a:lvl4pPr marL="1600200" indent="-228600" eaLnBrk="0" hangingPunct="0"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4pPr>
              <a:lvl5pPr marL="2057400" indent="-228600" eaLnBrk="0" hangingPunct="0"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9pPr>
            </a:lstStyle>
            <a:p>
              <a:pPr algn="l" eaLnBrk="1" hangingPunct="1"/>
              <a:r>
                <a:rPr lang="en-US" sz="800">
                  <a:solidFill>
                    <a:schemeClr val="tx1"/>
                  </a:solidFill>
                </a:rPr>
                <a:t>fashion</a:t>
              </a:r>
            </a:p>
          </p:txBody>
        </p:sp>
        <p:sp>
          <p:nvSpPr>
            <p:cNvPr id="5143" name="Text Box 18"/>
            <p:cNvSpPr txBox="1">
              <a:spLocks noChangeAspect="1" noChangeArrowheads="1"/>
            </p:cNvSpPr>
            <p:nvPr/>
          </p:nvSpPr>
          <p:spPr bwMode="auto">
            <a:xfrm>
              <a:off x="4403726" y="4240213"/>
              <a:ext cx="681321" cy="322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1pPr>
              <a:lvl2pPr marL="742950" indent="-285750" eaLnBrk="0" hangingPunct="0"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2pPr>
              <a:lvl3pPr marL="1143000" indent="-228600" eaLnBrk="0" hangingPunct="0"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3pPr>
              <a:lvl4pPr marL="1600200" indent="-228600" eaLnBrk="0" hangingPunct="0"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4pPr>
              <a:lvl5pPr marL="2057400" indent="-228600" eaLnBrk="0" hangingPunct="0"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9pPr>
            </a:lstStyle>
            <a:p>
              <a:pPr algn="l" eaLnBrk="1" hangingPunct="1"/>
              <a:r>
                <a:rPr lang="en-US" sz="800">
                  <a:solidFill>
                    <a:schemeClr val="tx1"/>
                  </a:solidFill>
                </a:rPr>
                <a:t>Gucci</a:t>
              </a:r>
            </a:p>
          </p:txBody>
        </p:sp>
        <p:sp>
          <p:nvSpPr>
            <p:cNvPr id="5144" name="Text Box 19"/>
            <p:cNvSpPr txBox="1">
              <a:spLocks noChangeAspect="1" noChangeArrowheads="1"/>
            </p:cNvSpPr>
            <p:nvPr/>
          </p:nvSpPr>
          <p:spPr bwMode="auto">
            <a:xfrm>
              <a:off x="3357563" y="4188024"/>
              <a:ext cx="791560" cy="322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1pPr>
              <a:lvl2pPr marL="742950" indent="-285750" eaLnBrk="0" hangingPunct="0"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2pPr>
              <a:lvl3pPr marL="1143000" indent="-228600" eaLnBrk="0" hangingPunct="0"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3pPr>
              <a:lvl4pPr marL="1600200" indent="-228600" eaLnBrk="0" hangingPunct="0"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4pPr>
              <a:lvl5pPr marL="2057400" indent="-228600" eaLnBrk="0" hangingPunct="0"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9pPr>
            </a:lstStyle>
            <a:p>
              <a:pPr algn="l" eaLnBrk="1" hangingPunct="1"/>
              <a:r>
                <a:rPr lang="en-US" sz="800">
                  <a:solidFill>
                    <a:schemeClr val="tx1"/>
                  </a:solidFill>
                </a:rPr>
                <a:t>tennis </a:t>
              </a:r>
            </a:p>
          </p:txBody>
        </p:sp>
        <p:sp>
          <p:nvSpPr>
            <p:cNvPr id="5145" name="Text Box 20"/>
            <p:cNvSpPr txBox="1">
              <a:spLocks noChangeAspect="1" noChangeArrowheads="1"/>
            </p:cNvSpPr>
            <p:nvPr/>
          </p:nvSpPr>
          <p:spPr bwMode="auto">
            <a:xfrm>
              <a:off x="5262563" y="4189412"/>
              <a:ext cx="985837" cy="322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1pPr>
              <a:lvl2pPr marL="742950" indent="-285750" eaLnBrk="0" hangingPunct="0"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2pPr>
              <a:lvl3pPr marL="1143000" indent="-228600" eaLnBrk="0" hangingPunct="0"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3pPr>
              <a:lvl4pPr marL="1600200" indent="-228600" eaLnBrk="0" hangingPunct="0"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4pPr>
              <a:lvl5pPr marL="2057400" indent="-228600" eaLnBrk="0" hangingPunct="0"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9pPr>
            </a:lstStyle>
            <a:p>
              <a:pPr algn="l" eaLnBrk="1" hangingPunct="1"/>
              <a:r>
                <a:rPr lang="en-US" sz="800">
                  <a:solidFill>
                    <a:schemeClr val="tx1"/>
                  </a:solidFill>
                </a:rPr>
                <a:t>Lacoste </a:t>
              </a:r>
            </a:p>
          </p:txBody>
        </p:sp>
        <p:sp>
          <p:nvSpPr>
            <p:cNvPr id="5146" name="Text Box 21"/>
            <p:cNvSpPr txBox="1">
              <a:spLocks noChangeAspect="1" noChangeArrowheads="1"/>
            </p:cNvSpPr>
            <p:nvPr/>
          </p:nvSpPr>
          <p:spPr bwMode="auto">
            <a:xfrm>
              <a:off x="3546475" y="2357438"/>
              <a:ext cx="1009876" cy="322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1pPr>
              <a:lvl2pPr marL="742950" indent="-285750" eaLnBrk="0" hangingPunct="0"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2pPr>
              <a:lvl3pPr marL="1143000" indent="-228600" eaLnBrk="0" hangingPunct="0"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3pPr>
              <a:lvl4pPr marL="1600200" indent="-228600" eaLnBrk="0" hangingPunct="0"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4pPr>
              <a:lvl5pPr marL="2057400" indent="-228600" eaLnBrk="0" hangingPunct="0"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CC"/>
                  </a:solidFill>
                  <a:latin typeface="Comic Sans MS" pitchFamily="66" charset="0"/>
                </a:defRPr>
              </a:lvl9pPr>
            </a:lstStyle>
            <a:p>
              <a:pPr algn="l" eaLnBrk="1" hangingPunct="1"/>
              <a:r>
                <a:rPr lang="en-US" sz="800">
                  <a:solidFill>
                    <a:schemeClr val="tx1"/>
                  </a:solidFill>
                </a:rPr>
                <a:t>All topics</a:t>
              </a:r>
            </a:p>
          </p:txBody>
        </p:sp>
        <p:sp>
          <p:nvSpPr>
            <p:cNvPr id="5147" name="Line 22"/>
            <p:cNvSpPr>
              <a:spLocks noChangeShapeType="1"/>
            </p:cNvSpPr>
            <p:nvPr/>
          </p:nvSpPr>
          <p:spPr bwMode="auto">
            <a:xfrm flipH="1">
              <a:off x="4576763" y="3687762"/>
              <a:ext cx="304800" cy="47466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8" name="Line 23"/>
            <p:cNvSpPr>
              <a:spLocks noChangeShapeType="1"/>
            </p:cNvSpPr>
            <p:nvPr/>
          </p:nvSpPr>
          <p:spPr bwMode="auto">
            <a:xfrm flipH="1">
              <a:off x="2595563" y="3687762"/>
              <a:ext cx="381000" cy="5334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9" name="Line 24"/>
            <p:cNvSpPr>
              <a:spLocks noChangeShapeType="1"/>
            </p:cNvSpPr>
            <p:nvPr/>
          </p:nvSpPr>
          <p:spPr bwMode="auto">
            <a:xfrm flipH="1">
              <a:off x="3357563" y="2773362"/>
              <a:ext cx="457200" cy="4572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0" name="Line 25"/>
            <p:cNvSpPr>
              <a:spLocks noChangeShapeType="1"/>
            </p:cNvSpPr>
            <p:nvPr/>
          </p:nvSpPr>
          <p:spPr bwMode="auto">
            <a:xfrm>
              <a:off x="4500563" y="2773362"/>
              <a:ext cx="381000" cy="4572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1" name="Line 26"/>
            <p:cNvSpPr>
              <a:spLocks noChangeShapeType="1"/>
            </p:cNvSpPr>
            <p:nvPr/>
          </p:nvSpPr>
          <p:spPr bwMode="auto">
            <a:xfrm>
              <a:off x="5262563" y="3687762"/>
              <a:ext cx="381000" cy="4572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2" name="Line 27"/>
            <p:cNvSpPr>
              <a:spLocks noChangeShapeType="1"/>
            </p:cNvSpPr>
            <p:nvPr/>
          </p:nvSpPr>
          <p:spPr bwMode="auto">
            <a:xfrm>
              <a:off x="3509963" y="3687762"/>
              <a:ext cx="228600" cy="5334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9" name="Text Box 18"/>
          <p:cNvSpPr txBox="1">
            <a:spLocks noChangeArrowheads="1"/>
          </p:cNvSpPr>
          <p:nvPr/>
        </p:nvSpPr>
        <p:spPr bwMode="auto">
          <a:xfrm>
            <a:off x="152400" y="1295400"/>
            <a:ext cx="68580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1pPr>
            <a:lvl2pPr marL="742950" indent="-285750"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CC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CC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CC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CC"/>
                </a:solidFill>
                <a:latin typeface="Comic Sans MS" pitchFamily="66" charset="0"/>
              </a:defRPr>
            </a:lvl9pPr>
          </a:lstStyle>
          <a:p>
            <a:pPr algn="l" eaLnBrk="1" hangingPunct="1">
              <a:spcBef>
                <a:spcPct val="20000"/>
              </a:spcBef>
              <a:buClr>
                <a:srgbClr val="FF0000"/>
              </a:buClr>
            </a:pPr>
            <a:r>
              <a:rPr lang="en-US" sz="2200" dirty="0">
                <a:solidFill>
                  <a:schemeClr val="tx1"/>
                </a:solidFill>
              </a:rPr>
              <a:t>Have a </a:t>
            </a:r>
            <a:r>
              <a:rPr lang="en-US" sz="2200" dirty="0" smtClean="0">
                <a:solidFill>
                  <a:srgbClr val="3333FF"/>
                </a:solidFill>
              </a:rPr>
              <a:t>distance </a:t>
            </a:r>
            <a:r>
              <a:rPr lang="en-US" sz="2200" dirty="0" smtClean="0">
                <a:solidFill>
                  <a:schemeClr val="tx1"/>
                </a:solidFill>
              </a:rPr>
              <a:t>measure </a:t>
            </a:r>
            <a:r>
              <a:rPr lang="en-US" sz="2200" dirty="0">
                <a:solidFill>
                  <a:schemeClr val="tx1"/>
                </a:solidFill>
              </a:rPr>
              <a:t>on pairs of objects.</a:t>
            </a:r>
          </a:p>
        </p:txBody>
      </p:sp>
      <p:sp>
        <p:nvSpPr>
          <p:cNvPr id="5130" name="Text Box 7"/>
          <p:cNvSpPr txBox="1">
            <a:spLocks noChangeArrowheads="1"/>
          </p:cNvSpPr>
          <p:nvPr/>
        </p:nvSpPr>
        <p:spPr bwMode="auto">
          <a:xfrm>
            <a:off x="-219075" y="1752600"/>
            <a:ext cx="5400675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1pPr>
            <a:lvl2pPr marL="742950" indent="-285750"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3200">
                <a:solidFill>
                  <a:srgbClr val="0000CC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CC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CC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CC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CC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200" dirty="0">
                <a:solidFill>
                  <a:srgbClr val="3333FF"/>
                </a:solidFill>
              </a:rPr>
              <a:t>d</a:t>
            </a:r>
            <a:r>
              <a:rPr lang="en-US" sz="2200" dirty="0" smtClean="0">
                <a:solidFill>
                  <a:srgbClr val="3333FF"/>
                </a:solidFill>
              </a:rPr>
              <a:t>(</a:t>
            </a:r>
            <a:r>
              <a:rPr lang="en-US" sz="2200" dirty="0" err="1" smtClean="0">
                <a:solidFill>
                  <a:srgbClr val="3333FF"/>
                </a:solidFill>
              </a:rPr>
              <a:t>x,y</a:t>
            </a:r>
            <a:r>
              <a:rPr lang="en-US" sz="2200" dirty="0">
                <a:solidFill>
                  <a:srgbClr val="3333FF"/>
                </a:solidFill>
              </a:rPr>
              <a:t>) – </a:t>
            </a:r>
            <a:r>
              <a:rPr lang="en-US" sz="2200" dirty="0" smtClean="0">
                <a:solidFill>
                  <a:schemeClr val="tx1"/>
                </a:solidFill>
              </a:rPr>
              <a:t>distance between </a:t>
            </a:r>
            <a:r>
              <a:rPr lang="en-US" sz="2200" dirty="0">
                <a:solidFill>
                  <a:srgbClr val="3333FF"/>
                </a:solidFill>
              </a:rPr>
              <a:t>x </a:t>
            </a:r>
            <a:r>
              <a:rPr lang="en-US" sz="2200" dirty="0">
                <a:solidFill>
                  <a:schemeClr val="tx1"/>
                </a:solidFill>
              </a:rPr>
              <a:t>and </a:t>
            </a:r>
            <a:r>
              <a:rPr lang="en-US" sz="2200" dirty="0">
                <a:solidFill>
                  <a:srgbClr val="3333FF"/>
                </a:solidFill>
              </a:rPr>
              <a:t>y</a:t>
            </a:r>
          </a:p>
        </p:txBody>
      </p:sp>
      <p:sp>
        <p:nvSpPr>
          <p:cNvPr id="58" name="Rectangle 57"/>
          <p:cNvSpPr>
            <a:spLocks noChangeArrowheads="1"/>
          </p:cNvSpPr>
          <p:nvPr/>
        </p:nvSpPr>
        <p:spPr bwMode="auto">
          <a:xfrm>
            <a:off x="228600" y="4957222"/>
            <a:ext cx="289560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buFont typeface="Arial" charset="0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  Average linkage:</a:t>
            </a:r>
          </a:p>
        </p:txBody>
      </p:sp>
      <p:sp>
        <p:nvSpPr>
          <p:cNvPr id="59" name="Rectangle 58"/>
          <p:cNvSpPr>
            <a:spLocks noChangeArrowheads="1"/>
          </p:cNvSpPr>
          <p:nvPr/>
        </p:nvSpPr>
        <p:spPr bwMode="auto">
          <a:xfrm>
            <a:off x="152400" y="4069810"/>
            <a:ext cx="289560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buFont typeface="Arial" charset="0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  Complete linkage:</a:t>
            </a:r>
          </a:p>
        </p:txBody>
      </p:sp>
      <p:sp>
        <p:nvSpPr>
          <p:cNvPr id="36" name="Rectangle 35"/>
          <p:cNvSpPr/>
          <p:nvPr/>
        </p:nvSpPr>
        <p:spPr>
          <a:xfrm>
            <a:off x="152400" y="2286000"/>
            <a:ext cx="5715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spcBef>
                <a:spcPct val="20000"/>
              </a:spcBef>
              <a:buClr>
                <a:srgbClr val="FF0000"/>
              </a:buClr>
              <a:defRPr/>
            </a:pPr>
            <a:r>
              <a:rPr lang="en-US" sz="1800" kern="0" dirty="0">
                <a:solidFill>
                  <a:schemeClr val="bg2"/>
                </a:solidFill>
              </a:rPr>
              <a:t>E.g., # keywords in common, edit distance, </a:t>
            </a:r>
            <a:r>
              <a:rPr lang="en-US" sz="1800" kern="0" dirty="0" err="1" smtClean="0">
                <a:solidFill>
                  <a:schemeClr val="bg2"/>
                </a:solidFill>
              </a:rPr>
              <a:t>etc</a:t>
            </a:r>
            <a:endParaRPr lang="en-US" sz="1800" kern="0" dirty="0">
              <a:solidFill>
                <a:schemeClr val="bg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angle 36"/>
              <p:cNvSpPr>
                <a:spLocks noChangeArrowheads="1"/>
              </p:cNvSpPr>
              <p:nvPr/>
            </p:nvSpPr>
            <p:spPr bwMode="auto">
              <a:xfrm>
                <a:off x="2666088" y="4042822"/>
                <a:ext cx="5106312" cy="6138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i="0" smtClean="0">
                          <a:solidFill>
                            <a:srgbClr val="0000CC"/>
                          </a:solidFill>
                          <a:latin typeface="Cambria Math"/>
                        </a:rPr>
                        <m:t>dist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0000CC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00CC"/>
                              </a:solidFill>
                              <a:latin typeface="Cambria Math"/>
                            </a:rPr>
                            <m:t>C</m:t>
                          </m:r>
                          <m:r>
                            <a:rPr lang="en-US" sz="2400" i="0">
                              <a:solidFill>
                                <a:srgbClr val="0000CC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00CC"/>
                              </a:solidFill>
                              <a:latin typeface="Cambria Math"/>
                            </a:rPr>
                            <m:t>C</m:t>
                          </m:r>
                          <m:r>
                            <a:rPr lang="en-US" sz="2400" b="0" i="0" smtClean="0">
                              <a:solidFill>
                                <a:srgbClr val="0000CC"/>
                              </a:solidFill>
                              <a:latin typeface="Cambria Math"/>
                            </a:rPr>
                            <m:t>′</m:t>
                          </m:r>
                        </m:e>
                      </m:d>
                      <m:r>
                        <a:rPr lang="en-US" sz="2400" i="0">
                          <a:solidFill>
                            <a:srgbClr val="0000CC"/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400" i="1">
                              <a:solidFill>
                                <a:srgbClr val="0000CC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400" i="1">
                                  <a:solidFill>
                                    <a:srgbClr val="0000CC"/>
                                  </a:solidFill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solidFill>
                                    <a:srgbClr val="0000CC"/>
                                  </a:solidFill>
                                  <a:latin typeface="Cambria Math"/>
                                </a:rPr>
                                <m:t>m</m:t>
                              </m:r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00CC"/>
                                  </a:solidFill>
                                  <a:latin typeface="Cambria Math"/>
                                </a:rPr>
                                <m:t>ax</m:t>
                              </m:r>
                            </m:e>
                            <m:lim>
                              <m:r>
                                <m:rPr>
                                  <m:sty m:val="p"/>
                                </m:rPr>
                                <a:rPr lang="en-US" sz="2400" i="0">
                                  <a:solidFill>
                                    <a:srgbClr val="0000CC"/>
                                  </a:solidFill>
                                  <a:latin typeface="Cambria Math"/>
                                </a:rPr>
                                <m:t>x</m:t>
                              </m:r>
                              <m:r>
                                <a:rPr lang="en-US" sz="2400" i="0">
                                  <a:solidFill>
                                    <a:srgbClr val="0000CC"/>
                                  </a:solidFill>
                                  <a:latin typeface="Cambria Math"/>
                                </a:rPr>
                                <m:t>∈</m:t>
                              </m:r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00CC"/>
                                  </a:solidFill>
                                  <a:latin typeface="Cambria Math"/>
                                </a:rPr>
                                <m:t>C</m:t>
                              </m:r>
                              <m:r>
                                <a:rPr lang="en-US" sz="2400" i="0">
                                  <a:solidFill>
                                    <a:srgbClr val="0000CC"/>
                                  </a:solidFill>
                                  <a:latin typeface="Cambria Math"/>
                                </a:rPr>
                                <m:t>,</m:t>
                              </m:r>
                              <m:sSup>
                                <m:sSupPr>
                                  <m:ctrlPr>
                                    <a:rPr lang="en-US" sz="2400" i="1">
                                      <a:solidFill>
                                        <a:srgbClr val="0000CC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400" i="0">
                                      <a:solidFill>
                                        <a:srgbClr val="0000CC"/>
                                      </a:solidFill>
                                      <a:latin typeface="Cambria Math"/>
                                    </a:rPr>
                                    <m:t>x</m:t>
                                  </m:r>
                                </m:e>
                                <m:sup>
                                  <m:r>
                                    <a:rPr lang="en-US" sz="2400" i="0">
                                      <a:solidFill>
                                        <a:srgbClr val="0000CC"/>
                                      </a:solidFill>
                                      <a:latin typeface="Cambria Math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sz="2400" i="0">
                                  <a:solidFill>
                                    <a:srgbClr val="0000CC"/>
                                  </a:solidFill>
                                  <a:latin typeface="Cambria Math"/>
                                </a:rPr>
                                <m:t>∈</m:t>
                              </m:r>
                              <m:sSup>
                                <m:sSupPr>
                                  <m:ctrlPr>
                                    <a:rPr lang="en-US" sz="2400" i="1">
                                      <a:solidFill>
                                        <a:srgbClr val="0000CC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400" b="0" i="0" smtClean="0">
                                      <a:solidFill>
                                        <a:srgbClr val="0000CC"/>
                                      </a:solidFill>
                                      <a:latin typeface="Cambria Math"/>
                                    </a:rPr>
                                    <m:t>C</m:t>
                                  </m:r>
                                </m:e>
                                <m:sup>
                                  <m:r>
                                    <a:rPr lang="en-US" sz="2400" i="0">
                                      <a:solidFill>
                                        <a:srgbClr val="0000CC"/>
                                      </a:solidFill>
                                      <a:latin typeface="Cambria Math"/>
                                    </a:rPr>
                                    <m:t>′</m:t>
                                  </m:r>
                                </m:sup>
                              </m:sSup>
                            </m:lim>
                          </m:limLow>
                        </m:fName>
                        <m:e>
                          <m:r>
                            <m:rPr>
                              <m:sty m:val="p"/>
                            </m:rPr>
                            <a:rPr lang="en-US" sz="2400" i="0">
                              <a:solidFill>
                                <a:srgbClr val="0000CC"/>
                              </a:solidFill>
                              <a:latin typeface="Cambria Math"/>
                            </a:rPr>
                            <m:t>dist</m:t>
                          </m:r>
                          <m:r>
                            <a:rPr lang="en-US" sz="2400" i="0">
                              <a:solidFill>
                                <a:srgbClr val="0000CC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n-US" sz="2400" i="0">
                              <a:solidFill>
                                <a:srgbClr val="0000CC"/>
                              </a:solidFill>
                              <a:latin typeface="Cambria Math"/>
                            </a:rPr>
                            <m:t>x</m:t>
                          </m:r>
                          <m:r>
                            <a:rPr lang="en-US" sz="2400" i="0">
                              <a:solidFill>
                                <a:srgbClr val="0000CC"/>
                              </a:solidFill>
                              <a:latin typeface="Cambria Math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sz="2400" i="1">
                                  <a:solidFill>
                                    <a:srgbClr val="0000CC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solidFill>
                                    <a:srgbClr val="0000CC"/>
                                  </a:solidFill>
                                  <a:latin typeface="Cambria Math"/>
                                </a:rPr>
                                <m:t>x</m:t>
                              </m:r>
                            </m:e>
                            <m:sup>
                              <m:r>
                                <a:rPr lang="en-US" sz="2400" i="0">
                                  <a:solidFill>
                                    <a:srgbClr val="0000CC"/>
                                  </a:solidFill>
                                  <a:latin typeface="Cambria Math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2400" i="0">
                              <a:solidFill>
                                <a:srgbClr val="0000CC"/>
                              </a:solidFill>
                              <a:latin typeface="Cambria Math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en-US" sz="2400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37" name="Rectangle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66088" y="4042822"/>
                <a:ext cx="5106312" cy="61382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26625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229600" cy="838200"/>
          </a:xfrm>
          <a:noFill/>
        </p:spPr>
        <p:txBody>
          <a:bodyPr/>
          <a:lstStyle/>
          <a:p>
            <a:pPr eaLnBrk="1" hangingPunct="1"/>
            <a:r>
              <a:rPr lang="en-US" sz="4000" dirty="0"/>
              <a:t>Single </a:t>
            </a:r>
            <a:r>
              <a:rPr lang="en-US" sz="4000" dirty="0" smtClean="0"/>
              <a:t>Linkage</a:t>
            </a:r>
          </a:p>
        </p:txBody>
      </p:sp>
      <p:sp>
        <p:nvSpPr>
          <p:cNvPr id="25" name="Rectangle 29"/>
          <p:cNvSpPr>
            <a:spLocks noChangeArrowheads="1"/>
          </p:cNvSpPr>
          <p:nvPr/>
        </p:nvSpPr>
        <p:spPr bwMode="auto">
          <a:xfrm>
            <a:off x="228600" y="990600"/>
            <a:ext cx="6248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l"/>
            <a:r>
              <a:rPr lang="en-US" sz="2400" dirty="0" smtClean="0"/>
              <a:t>Bottom-up (agglomerative)</a:t>
            </a:r>
            <a:endParaRPr lang="en-US" sz="2400" dirty="0"/>
          </a:p>
        </p:txBody>
      </p:sp>
      <p:sp>
        <p:nvSpPr>
          <p:cNvPr id="7" name="Rectangle 29"/>
          <p:cNvSpPr>
            <a:spLocks noChangeArrowheads="1"/>
          </p:cNvSpPr>
          <p:nvPr/>
        </p:nvSpPr>
        <p:spPr bwMode="auto">
          <a:xfrm>
            <a:off x="381000" y="1447800"/>
            <a:ext cx="6096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342900" indent="-342900" algn="l">
              <a:spcBef>
                <a:spcPct val="20000"/>
              </a:spcBef>
              <a:buSzPct val="101000"/>
              <a:buFont typeface="Arial" charset="0"/>
              <a:buChar char="•"/>
            </a:pPr>
            <a:r>
              <a:rPr lang="en-US" sz="2000" dirty="0" smtClean="0"/>
              <a:t>Start with every point in its own cluster.</a:t>
            </a:r>
            <a:endParaRPr lang="en-US" sz="2000" dirty="0">
              <a:solidFill>
                <a:srgbClr val="0000CC"/>
              </a:solidFill>
            </a:endParaRPr>
          </a:p>
        </p:txBody>
      </p:sp>
      <p:sp>
        <p:nvSpPr>
          <p:cNvPr id="8" name="Rectangle 29"/>
          <p:cNvSpPr>
            <a:spLocks noChangeArrowheads="1"/>
          </p:cNvSpPr>
          <p:nvPr/>
        </p:nvSpPr>
        <p:spPr bwMode="auto">
          <a:xfrm>
            <a:off x="381000" y="1828800"/>
            <a:ext cx="6096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342900" indent="-342900" algn="l">
              <a:spcBef>
                <a:spcPct val="20000"/>
              </a:spcBef>
              <a:buSzPct val="101000"/>
              <a:buFont typeface="Arial" charset="0"/>
              <a:buChar char="•"/>
            </a:pPr>
            <a:r>
              <a:rPr lang="en-US" sz="2000" dirty="0" smtClean="0"/>
              <a:t>Repeatedly merge the “closest” two clusters.</a:t>
            </a:r>
            <a:endParaRPr lang="en-US" sz="2000" dirty="0">
              <a:solidFill>
                <a:srgbClr val="0000CC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29"/>
              <p:cNvSpPr>
                <a:spLocks noChangeArrowheads="1"/>
              </p:cNvSpPr>
              <p:nvPr/>
            </p:nvSpPr>
            <p:spPr bwMode="auto">
              <a:xfrm>
                <a:off x="228600" y="2514600"/>
                <a:ext cx="7543800" cy="762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l"/>
                <a:r>
                  <a:rPr lang="en-US" sz="2000" dirty="0" smtClean="0"/>
                  <a:t>Single linkage: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0000CC"/>
                        </a:solidFill>
                        <a:latin typeface="Cambria Math"/>
                      </a:rPr>
                      <m:t>dist</m:t>
                    </m:r>
                    <m:d>
                      <m:dPr>
                        <m:ctrlPr>
                          <a:rPr lang="en-US" sz="2000" i="1" smtClean="0">
                            <a:solidFill>
                              <a:srgbClr val="0000CC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rgbClr val="0000CC"/>
                            </a:solidFill>
                            <a:latin typeface="Cambria Math"/>
                          </a:rPr>
                          <m:t>C</m:t>
                        </m:r>
                        <m:r>
                          <a:rPr lang="en-US" sz="2000" b="0" i="0" smtClean="0">
                            <a:solidFill>
                              <a:srgbClr val="0000CC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sz="2000" b="0" i="1" smtClean="0">
                            <a:solidFill>
                              <a:srgbClr val="0000CC"/>
                            </a:solidFill>
                            <a:latin typeface="Cambria Math"/>
                          </a:rPr>
                          <m:t>𝐶</m:t>
                        </m:r>
                        <m:r>
                          <a:rPr lang="en-US" sz="2000" b="0" i="1" smtClean="0">
                            <a:solidFill>
                              <a:srgbClr val="0000CC"/>
                            </a:solidFill>
                            <a:latin typeface="Cambria Math"/>
                          </a:rPr>
                          <m:t>′</m:t>
                        </m:r>
                      </m:e>
                    </m:d>
                    <m:r>
                      <a:rPr lang="en-US" sz="2000" b="0" i="0" smtClean="0">
                        <a:solidFill>
                          <a:srgbClr val="0000CC"/>
                        </a:solidFill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sz="2000" i="1" smtClean="0">
                            <a:solidFill>
                              <a:srgbClr val="0000CC"/>
                            </a:solidFill>
                            <a:latin typeface="Cambria Math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000" i="1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min</m:t>
                            </m:r>
                          </m:e>
                          <m:lim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x</m:t>
                            </m:r>
                            <m:r>
                              <a:rPr lang="en-US" sz="2000" b="0" i="0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∈</m:t>
                            </m:r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C</m:t>
                            </m:r>
                            <m:r>
                              <a:rPr lang="en-US" sz="2000" b="0" i="0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,</m:t>
                            </m:r>
                            <m:sSup>
                              <m:sSupPr>
                                <m:ctrlPr>
                                  <a:rPr lang="en-US" sz="2000" i="1" smtClean="0">
                                    <a:solidFill>
                                      <a:srgbClr val="0000CC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US" sz="2000" b="0" i="0" smtClean="0">
                                    <a:solidFill>
                                      <a:srgbClr val="0000CC"/>
                                    </a:solidFill>
                                    <a:latin typeface="Cambria Math"/>
                                  </a:rPr>
                                  <m:t>x</m:t>
                                </m:r>
                              </m:e>
                              <m:sup>
                                <m:r>
                                  <a:rPr lang="en-US" sz="2000" b="0" i="0" smtClean="0">
                                    <a:solidFill>
                                      <a:srgbClr val="0000CC"/>
                                    </a:solidFill>
                                    <a:latin typeface="Cambria Math"/>
                                  </a:rPr>
                                  <m:t>′</m:t>
                                </m:r>
                              </m:sup>
                            </m:sSup>
                            <m:r>
                              <a:rPr lang="en-US" sz="2000" b="0" i="0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∈</m:t>
                            </m:r>
                            <m:r>
                              <a:rPr lang="en-US" sz="2000" b="0" i="1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𝐶</m:t>
                            </m:r>
                            <m:r>
                              <a:rPr lang="en-US" sz="2000" b="0" i="1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′</m:t>
                            </m:r>
                          </m:lim>
                        </m:limLow>
                      </m:fName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rgbClr val="0000CC"/>
                            </a:solidFill>
                            <a:latin typeface="Cambria Math"/>
                          </a:rPr>
                          <m:t>dist</m:t>
                        </m:r>
                        <m:r>
                          <a:rPr lang="en-US" sz="2000" b="0" i="0" smtClean="0">
                            <a:solidFill>
                              <a:srgbClr val="0000CC"/>
                            </a:solidFill>
                            <a:latin typeface="Cambria Math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rgbClr val="0000CC"/>
                            </a:solidFill>
                            <a:latin typeface="Cambria Math"/>
                          </a:rPr>
                          <m:t>x</m:t>
                        </m:r>
                        <m:r>
                          <a:rPr lang="en-US" sz="2000" b="0" i="0" smtClean="0">
                            <a:solidFill>
                              <a:srgbClr val="0000CC"/>
                            </a:solidFill>
                            <a:latin typeface="Cambria Math"/>
                          </a:rPr>
                          <m:t>,</m:t>
                        </m:r>
                        <m:sSup>
                          <m:sSupPr>
                            <m:ctrlPr>
                              <a:rPr lang="en-US" sz="2000" i="1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x</m:t>
                            </m:r>
                          </m:e>
                          <m:sup>
                            <m:r>
                              <a:rPr lang="en-US" sz="2000" b="0" i="0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′</m:t>
                            </m:r>
                          </m:sup>
                        </m:sSup>
                        <m:r>
                          <a:rPr lang="en-US" sz="2000" b="0" i="0" smtClean="0">
                            <a:solidFill>
                              <a:srgbClr val="0000CC"/>
                            </a:solidFill>
                            <a:latin typeface="Cambria Math"/>
                          </a:rPr>
                          <m:t>)</m:t>
                        </m:r>
                      </m:e>
                    </m:func>
                  </m:oMath>
                </a14:m>
                <a:endParaRPr lang="en-US" sz="2000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1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8600" y="2514600"/>
                <a:ext cx="7543800" cy="762000"/>
              </a:xfrm>
              <a:prstGeom prst="rect">
                <a:avLst/>
              </a:prstGeom>
              <a:blipFill rotWithShape="1">
                <a:blip r:embed="rId3"/>
                <a:stretch>
                  <a:fillRect l="-88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/>
          <p:cNvGrpSpPr/>
          <p:nvPr/>
        </p:nvGrpSpPr>
        <p:grpSpPr>
          <a:xfrm>
            <a:off x="1371600" y="5895885"/>
            <a:ext cx="6324600" cy="733515"/>
            <a:chOff x="1371600" y="5365462"/>
            <a:chExt cx="6324600" cy="733515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1371600" y="5439156"/>
              <a:ext cx="626821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Oval 15"/>
            <p:cNvSpPr/>
            <p:nvPr/>
          </p:nvSpPr>
          <p:spPr>
            <a:xfrm>
              <a:off x="4020260" y="5365462"/>
              <a:ext cx="152400" cy="1524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949625" y="5562600"/>
              <a:ext cx="29367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21" name="Oval 20"/>
            <p:cNvSpPr/>
            <p:nvPr/>
          </p:nvSpPr>
          <p:spPr>
            <a:xfrm>
              <a:off x="7438440" y="5365462"/>
              <a:ext cx="152400" cy="1524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402530" y="5559623"/>
              <a:ext cx="29367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6</a:t>
              </a:r>
              <a:endParaRPr lang="en-US" dirty="0"/>
            </a:p>
          </p:txBody>
        </p:sp>
        <p:sp>
          <p:nvSpPr>
            <p:cNvPr id="26" name="Oval 25"/>
            <p:cNvSpPr/>
            <p:nvPr/>
          </p:nvSpPr>
          <p:spPr>
            <a:xfrm>
              <a:off x="5791200" y="5365462"/>
              <a:ext cx="152400" cy="1524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5181600" y="5365462"/>
              <a:ext cx="152400" cy="1524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2286000" y="5365462"/>
              <a:ext cx="152400" cy="1524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2819400" y="5365462"/>
              <a:ext cx="152400" cy="1524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977814" y="5562600"/>
              <a:ext cx="418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2.1</a:t>
              </a:r>
              <a:endParaRPr lang="en-US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662869" y="5562600"/>
              <a:ext cx="44755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3.2</a:t>
              </a:r>
              <a:endParaRPr lang="en-US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678988" y="5562600"/>
              <a:ext cx="36901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-2</a:t>
              </a:r>
              <a:endParaRPr lang="en-US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133600" y="5562600"/>
              <a:ext cx="36901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-3</a:t>
              </a:r>
              <a:endParaRPr lang="en-US" dirty="0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198488" y="5791200"/>
              <a:ext cx="31611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7030A0"/>
                  </a:solidFill>
                </a:rPr>
                <a:t>A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2740704" y="5791200"/>
              <a:ext cx="29848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7030A0"/>
                  </a:solidFill>
                </a:rPr>
                <a:t>B</a:t>
              </a:r>
              <a:endParaRPr lang="en-US" dirty="0">
                <a:solidFill>
                  <a:srgbClr val="7030A0"/>
                </a:solidFill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968720" y="5791200"/>
              <a:ext cx="29848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7030A0"/>
                  </a:solidFill>
                </a:rPr>
                <a:t>C</a:t>
              </a:r>
              <a:endParaRPr lang="en-US" dirty="0">
                <a:solidFill>
                  <a:srgbClr val="7030A0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103705" y="5791200"/>
              <a:ext cx="31451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7030A0"/>
                  </a:solidFill>
                </a:rPr>
                <a:t>D</a:t>
              </a:r>
              <a:endParaRPr lang="en-US" dirty="0">
                <a:solidFill>
                  <a:srgbClr val="7030A0"/>
                </a:solidFill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5714107" y="5791200"/>
              <a:ext cx="29687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7030A0"/>
                  </a:solidFill>
                </a:rPr>
                <a:t>E</a:t>
              </a:r>
              <a:endParaRPr lang="en-US" dirty="0">
                <a:solidFill>
                  <a:srgbClr val="7030A0"/>
                </a:solidFill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7399324" y="5791200"/>
              <a:ext cx="29687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7030A0"/>
                  </a:solidFill>
                </a:rPr>
                <a:t>F</a:t>
              </a:r>
              <a:endParaRPr lang="en-US" dirty="0">
                <a:solidFill>
                  <a:srgbClr val="7030A0"/>
                </a:solidFill>
              </a:endParaRP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2740704" y="4858588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3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793184" y="4511145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4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375747" y="41910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5</a:t>
            </a:r>
            <a:endParaRPr lang="en-US" dirty="0">
              <a:solidFill>
                <a:srgbClr val="0070C0"/>
              </a:solidFill>
            </a:endParaRPr>
          </a:p>
        </p:txBody>
      </p:sp>
      <p:grpSp>
        <p:nvGrpSpPr>
          <p:cNvPr id="4112" name="Group 4111"/>
          <p:cNvGrpSpPr/>
          <p:nvPr/>
        </p:nvGrpSpPr>
        <p:grpSpPr>
          <a:xfrm>
            <a:off x="2315169" y="5391886"/>
            <a:ext cx="636050" cy="526317"/>
            <a:chOff x="2315169" y="5391886"/>
            <a:chExt cx="636050" cy="526317"/>
          </a:xfrm>
        </p:grpSpPr>
        <p:cxnSp>
          <p:nvCxnSpPr>
            <p:cNvPr id="4" name="Straight Connector 3"/>
            <p:cNvCxnSpPr>
              <a:stCxn id="28" idx="7"/>
            </p:cNvCxnSpPr>
            <p:nvPr/>
          </p:nvCxnSpPr>
          <p:spPr bwMode="auto">
            <a:xfrm flipV="1">
              <a:off x="2416082" y="5545775"/>
              <a:ext cx="86530" cy="372428"/>
            </a:xfrm>
            <a:prstGeom prst="lin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2" name="Straight Connector 61"/>
            <p:cNvCxnSpPr>
              <a:endCxn id="29" idx="1"/>
            </p:cNvCxnSpPr>
            <p:nvPr/>
          </p:nvCxnSpPr>
          <p:spPr bwMode="auto">
            <a:xfrm>
              <a:off x="2716259" y="5545775"/>
              <a:ext cx="125459" cy="372428"/>
            </a:xfrm>
            <a:prstGeom prst="lin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4106" name="Group 4105"/>
            <p:cNvGrpSpPr/>
            <p:nvPr/>
          </p:nvGrpSpPr>
          <p:grpSpPr>
            <a:xfrm>
              <a:off x="2315169" y="5391886"/>
              <a:ext cx="636050" cy="307777"/>
              <a:chOff x="1524000" y="4876800"/>
              <a:chExt cx="636050" cy="307777"/>
            </a:xfrm>
          </p:grpSpPr>
          <p:sp>
            <p:nvSpPr>
              <p:cNvPr id="76" name="Oval 75"/>
              <p:cNvSpPr/>
              <p:nvPr/>
            </p:nvSpPr>
            <p:spPr>
              <a:xfrm>
                <a:off x="1524000" y="4876800"/>
                <a:ext cx="636050" cy="3048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TextBox 76"/>
              <p:cNvSpPr txBox="1"/>
              <p:nvPr/>
            </p:nvSpPr>
            <p:spPr>
              <a:xfrm>
                <a:off x="1600613" y="4876800"/>
                <a:ext cx="48282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7030A0"/>
                    </a:solidFill>
                  </a:rPr>
                  <a:t>A B</a:t>
                </a:r>
                <a:endParaRPr lang="en-US" dirty="0">
                  <a:solidFill>
                    <a:srgbClr val="7030A0"/>
                  </a:solidFill>
                </a:endParaRPr>
              </a:p>
            </p:txBody>
          </p:sp>
        </p:grpSp>
      </p:grpSp>
      <p:grpSp>
        <p:nvGrpSpPr>
          <p:cNvPr id="4111" name="Group 4110"/>
          <p:cNvGrpSpPr/>
          <p:nvPr/>
        </p:nvGrpSpPr>
        <p:grpSpPr>
          <a:xfrm>
            <a:off x="5252369" y="5369568"/>
            <a:ext cx="636050" cy="548635"/>
            <a:chOff x="3097750" y="4495800"/>
            <a:chExt cx="636050" cy="548635"/>
          </a:xfrm>
        </p:grpSpPr>
        <p:cxnSp>
          <p:nvCxnSpPr>
            <p:cNvPr id="83" name="Straight Connector 82"/>
            <p:cNvCxnSpPr>
              <a:stCxn id="27" idx="7"/>
            </p:cNvCxnSpPr>
            <p:nvPr/>
          </p:nvCxnSpPr>
          <p:spPr bwMode="auto">
            <a:xfrm flipV="1">
              <a:off x="3157063" y="4649689"/>
              <a:ext cx="128130" cy="394746"/>
            </a:xfrm>
            <a:prstGeom prst="lin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4" name="Straight Connector 83"/>
            <p:cNvCxnSpPr>
              <a:endCxn id="26" idx="1"/>
            </p:cNvCxnSpPr>
            <p:nvPr/>
          </p:nvCxnSpPr>
          <p:spPr bwMode="auto">
            <a:xfrm>
              <a:off x="3498840" y="4649689"/>
              <a:ext cx="160059" cy="394746"/>
            </a:xfrm>
            <a:prstGeom prst="lin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85" name="Group 84"/>
            <p:cNvGrpSpPr/>
            <p:nvPr/>
          </p:nvGrpSpPr>
          <p:grpSpPr>
            <a:xfrm>
              <a:off x="3097750" y="4495800"/>
              <a:ext cx="636050" cy="307777"/>
              <a:chOff x="1524000" y="4876800"/>
              <a:chExt cx="636050" cy="307777"/>
            </a:xfrm>
          </p:grpSpPr>
          <p:sp>
            <p:nvSpPr>
              <p:cNvPr id="86" name="Oval 85"/>
              <p:cNvSpPr/>
              <p:nvPr/>
            </p:nvSpPr>
            <p:spPr>
              <a:xfrm>
                <a:off x="1524000" y="4876800"/>
                <a:ext cx="636050" cy="3048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1602216" y="4876800"/>
                <a:ext cx="47961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7030A0"/>
                    </a:solidFill>
                  </a:rPr>
                  <a:t>D E</a:t>
                </a:r>
                <a:endParaRPr lang="en-US" dirty="0">
                  <a:solidFill>
                    <a:srgbClr val="7030A0"/>
                  </a:solidFill>
                </a:endParaRPr>
              </a:p>
            </p:txBody>
          </p:sp>
        </p:grpSp>
      </p:grpSp>
      <p:sp>
        <p:nvSpPr>
          <p:cNvPr id="92" name="TextBox 91"/>
          <p:cNvSpPr txBox="1"/>
          <p:nvPr/>
        </p:nvSpPr>
        <p:spPr>
          <a:xfrm>
            <a:off x="2053290" y="5388909"/>
            <a:ext cx="2648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1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5005514" y="5366591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2</a:t>
            </a:r>
            <a:endParaRPr lang="en-US" dirty="0">
              <a:solidFill>
                <a:srgbClr val="0070C0"/>
              </a:solidFill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2841718" y="4861565"/>
            <a:ext cx="1200860" cy="1056638"/>
            <a:chOff x="2951319" y="4495800"/>
            <a:chExt cx="1200860" cy="1056638"/>
          </a:xfrm>
        </p:grpSpPr>
        <p:cxnSp>
          <p:nvCxnSpPr>
            <p:cNvPr id="95" name="Straight Connector 94"/>
            <p:cNvCxnSpPr/>
            <p:nvPr/>
          </p:nvCxnSpPr>
          <p:spPr bwMode="auto">
            <a:xfrm flipV="1">
              <a:off x="2951319" y="4649689"/>
              <a:ext cx="333874" cy="398751"/>
            </a:xfrm>
            <a:prstGeom prst="lin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6" name="Straight Connector 95"/>
            <p:cNvCxnSpPr>
              <a:endCxn id="16" idx="1"/>
            </p:cNvCxnSpPr>
            <p:nvPr/>
          </p:nvCxnSpPr>
          <p:spPr bwMode="auto">
            <a:xfrm>
              <a:off x="3691001" y="4649689"/>
              <a:ext cx="461178" cy="902749"/>
            </a:xfrm>
            <a:prstGeom prst="lin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97" name="Group 96"/>
            <p:cNvGrpSpPr/>
            <p:nvPr/>
          </p:nvGrpSpPr>
          <p:grpSpPr>
            <a:xfrm>
              <a:off x="3097749" y="4495800"/>
              <a:ext cx="821851" cy="307777"/>
              <a:chOff x="1523999" y="4876800"/>
              <a:chExt cx="821851" cy="307777"/>
            </a:xfrm>
          </p:grpSpPr>
          <p:sp>
            <p:nvSpPr>
              <p:cNvPr id="98" name="Oval 97"/>
              <p:cNvSpPr/>
              <p:nvPr/>
            </p:nvSpPr>
            <p:spPr>
              <a:xfrm>
                <a:off x="1523999" y="4876800"/>
                <a:ext cx="821851" cy="3048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TextBox 98"/>
              <p:cNvSpPr txBox="1"/>
              <p:nvPr/>
            </p:nvSpPr>
            <p:spPr>
              <a:xfrm>
                <a:off x="1583851" y="4876800"/>
                <a:ext cx="74918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rgbClr val="7030A0"/>
                    </a:solidFill>
                  </a:rPr>
                  <a:t>A B C</a:t>
                </a:r>
                <a:endParaRPr lang="en-US" dirty="0">
                  <a:solidFill>
                    <a:srgbClr val="7030A0"/>
                  </a:solidFill>
                </a:endParaRPr>
              </a:p>
            </p:txBody>
          </p:sp>
        </p:grpSp>
      </p:grpSp>
      <p:grpSp>
        <p:nvGrpSpPr>
          <p:cNvPr id="103" name="Group 102"/>
          <p:cNvGrpSpPr/>
          <p:nvPr/>
        </p:nvGrpSpPr>
        <p:grpSpPr>
          <a:xfrm>
            <a:off x="3657600" y="4527454"/>
            <a:ext cx="1687916" cy="886751"/>
            <a:chOff x="2653541" y="4495800"/>
            <a:chExt cx="1687916" cy="886751"/>
          </a:xfrm>
        </p:grpSpPr>
        <p:cxnSp>
          <p:nvCxnSpPr>
            <p:cNvPr id="104" name="Straight Connector 103"/>
            <p:cNvCxnSpPr/>
            <p:nvPr/>
          </p:nvCxnSpPr>
          <p:spPr bwMode="auto">
            <a:xfrm flipV="1">
              <a:off x="2653541" y="4649690"/>
              <a:ext cx="631652" cy="180221"/>
            </a:xfrm>
            <a:prstGeom prst="lin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5" name="Straight Connector 104"/>
            <p:cNvCxnSpPr>
              <a:endCxn id="86" idx="1"/>
            </p:cNvCxnSpPr>
            <p:nvPr/>
          </p:nvCxnSpPr>
          <p:spPr bwMode="auto">
            <a:xfrm>
              <a:off x="3691001" y="4649689"/>
              <a:ext cx="650456" cy="732862"/>
            </a:xfrm>
            <a:prstGeom prst="lin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106" name="Group 105"/>
            <p:cNvGrpSpPr/>
            <p:nvPr/>
          </p:nvGrpSpPr>
          <p:grpSpPr>
            <a:xfrm>
              <a:off x="3034541" y="4495800"/>
              <a:ext cx="1037460" cy="307777"/>
              <a:chOff x="1460791" y="4876800"/>
              <a:chExt cx="1037460" cy="307777"/>
            </a:xfrm>
          </p:grpSpPr>
          <p:sp>
            <p:nvSpPr>
              <p:cNvPr id="107" name="Oval 106"/>
              <p:cNvSpPr/>
              <p:nvPr/>
            </p:nvSpPr>
            <p:spPr>
              <a:xfrm>
                <a:off x="1509045" y="4876800"/>
                <a:ext cx="918660" cy="291468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TextBox 107"/>
              <p:cNvSpPr txBox="1"/>
              <p:nvPr/>
            </p:nvSpPr>
            <p:spPr>
              <a:xfrm>
                <a:off x="1460791" y="4876800"/>
                <a:ext cx="103746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rgbClr val="7030A0"/>
                    </a:solidFill>
                  </a:rPr>
                  <a:t>A B C D E</a:t>
                </a:r>
                <a:endParaRPr lang="en-US" dirty="0">
                  <a:solidFill>
                    <a:srgbClr val="7030A0"/>
                  </a:solidFill>
                </a:endParaRPr>
              </a:p>
            </p:txBody>
          </p:sp>
        </p:grpSp>
      </p:grpSp>
      <p:grpSp>
        <p:nvGrpSpPr>
          <p:cNvPr id="109" name="Group 108"/>
          <p:cNvGrpSpPr/>
          <p:nvPr/>
        </p:nvGrpSpPr>
        <p:grpSpPr>
          <a:xfrm>
            <a:off x="4876800" y="4213659"/>
            <a:ext cx="2583958" cy="1704544"/>
            <a:chOff x="2279501" y="4495800"/>
            <a:chExt cx="2583958" cy="1704544"/>
          </a:xfrm>
        </p:grpSpPr>
        <p:cxnSp>
          <p:nvCxnSpPr>
            <p:cNvPr id="110" name="Straight Connector 109"/>
            <p:cNvCxnSpPr/>
            <p:nvPr/>
          </p:nvCxnSpPr>
          <p:spPr bwMode="auto">
            <a:xfrm flipV="1">
              <a:off x="2279501" y="4649689"/>
              <a:ext cx="1005692" cy="197373"/>
            </a:xfrm>
            <a:prstGeom prst="lin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1" name="Straight Connector 110"/>
            <p:cNvCxnSpPr>
              <a:endCxn id="21" idx="1"/>
            </p:cNvCxnSpPr>
            <p:nvPr/>
          </p:nvCxnSpPr>
          <p:spPr bwMode="auto">
            <a:xfrm>
              <a:off x="4102736" y="4678845"/>
              <a:ext cx="760723" cy="1521499"/>
            </a:xfrm>
            <a:prstGeom prst="lin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112" name="Group 111"/>
            <p:cNvGrpSpPr/>
            <p:nvPr/>
          </p:nvGrpSpPr>
          <p:grpSpPr>
            <a:xfrm>
              <a:off x="3097749" y="4495800"/>
              <a:ext cx="1391552" cy="336934"/>
              <a:chOff x="1523999" y="4876800"/>
              <a:chExt cx="1391552" cy="336934"/>
            </a:xfrm>
          </p:grpSpPr>
          <p:sp>
            <p:nvSpPr>
              <p:cNvPr id="113" name="Oval 112"/>
              <p:cNvSpPr/>
              <p:nvPr/>
            </p:nvSpPr>
            <p:spPr>
              <a:xfrm>
                <a:off x="1523999" y="4876800"/>
                <a:ext cx="1391552" cy="3048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TextBox 113"/>
              <p:cNvSpPr txBox="1"/>
              <p:nvPr/>
            </p:nvSpPr>
            <p:spPr>
              <a:xfrm>
                <a:off x="1562875" y="4905957"/>
                <a:ext cx="127647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rgbClr val="7030A0"/>
                    </a:solidFill>
                  </a:rPr>
                  <a:t>A B C D E F</a:t>
                </a:r>
                <a:endParaRPr lang="en-US" dirty="0">
                  <a:solidFill>
                    <a:srgbClr val="7030A0"/>
                  </a:solidFill>
                </a:endParaRPr>
              </a:p>
            </p:txBody>
          </p:sp>
        </p:grpSp>
      </p:grpSp>
      <p:sp>
        <p:nvSpPr>
          <p:cNvPr id="63" name="Rectangle 29"/>
          <p:cNvSpPr>
            <a:spLocks noChangeArrowheads="1"/>
          </p:cNvSpPr>
          <p:nvPr/>
        </p:nvSpPr>
        <p:spPr bwMode="auto">
          <a:xfrm>
            <a:off x="5791200" y="3124200"/>
            <a:ext cx="2133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l"/>
            <a:r>
              <a:rPr lang="en-US" sz="2000" dirty="0" err="1" smtClean="0"/>
              <a:t>Dendogram</a:t>
            </a:r>
            <a:endParaRPr lang="en-US" sz="20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681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6" grpId="0"/>
      <p:bldP spid="48" grpId="0"/>
      <p:bldP spid="49" grpId="0"/>
      <p:bldP spid="92" grpId="0"/>
      <p:bldP spid="93" grpId="0"/>
      <p:bldP spid="6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229600" cy="838200"/>
          </a:xfrm>
          <a:noFill/>
        </p:spPr>
        <p:txBody>
          <a:bodyPr/>
          <a:lstStyle/>
          <a:p>
            <a:pPr eaLnBrk="1" hangingPunct="1"/>
            <a:r>
              <a:rPr lang="en-US" sz="4000" dirty="0"/>
              <a:t>Complete </a:t>
            </a:r>
            <a:r>
              <a:rPr lang="en-US" sz="4000" dirty="0" smtClean="0"/>
              <a:t>Linkage</a:t>
            </a:r>
          </a:p>
        </p:txBody>
      </p:sp>
      <p:sp>
        <p:nvSpPr>
          <p:cNvPr id="25" name="Rectangle 29"/>
          <p:cNvSpPr>
            <a:spLocks noChangeArrowheads="1"/>
          </p:cNvSpPr>
          <p:nvPr/>
        </p:nvSpPr>
        <p:spPr bwMode="auto">
          <a:xfrm>
            <a:off x="228600" y="990600"/>
            <a:ext cx="6248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l"/>
            <a:r>
              <a:rPr lang="en-US" sz="2400" dirty="0" smtClean="0"/>
              <a:t>Bottom-up (agglomerative)</a:t>
            </a:r>
            <a:endParaRPr lang="en-US" sz="2400" dirty="0"/>
          </a:p>
        </p:txBody>
      </p:sp>
      <p:sp>
        <p:nvSpPr>
          <p:cNvPr id="7" name="Rectangle 29"/>
          <p:cNvSpPr>
            <a:spLocks noChangeArrowheads="1"/>
          </p:cNvSpPr>
          <p:nvPr/>
        </p:nvSpPr>
        <p:spPr bwMode="auto">
          <a:xfrm>
            <a:off x="381000" y="1447800"/>
            <a:ext cx="6096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342900" indent="-342900" algn="l">
              <a:spcBef>
                <a:spcPct val="20000"/>
              </a:spcBef>
              <a:buSzPct val="101000"/>
              <a:buFont typeface="Arial" charset="0"/>
              <a:buChar char="•"/>
            </a:pPr>
            <a:r>
              <a:rPr lang="en-US" sz="2000" dirty="0" smtClean="0"/>
              <a:t>Start with every point in its own cluster.</a:t>
            </a:r>
            <a:endParaRPr lang="en-US" sz="2000" dirty="0">
              <a:solidFill>
                <a:srgbClr val="0000CC"/>
              </a:solidFill>
            </a:endParaRPr>
          </a:p>
        </p:txBody>
      </p:sp>
      <p:sp>
        <p:nvSpPr>
          <p:cNvPr id="8" name="Rectangle 29"/>
          <p:cNvSpPr>
            <a:spLocks noChangeArrowheads="1"/>
          </p:cNvSpPr>
          <p:nvPr/>
        </p:nvSpPr>
        <p:spPr bwMode="auto">
          <a:xfrm>
            <a:off x="381000" y="1828800"/>
            <a:ext cx="6096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342900" indent="-342900" algn="l">
              <a:spcBef>
                <a:spcPct val="20000"/>
              </a:spcBef>
              <a:buSzPct val="101000"/>
              <a:buFont typeface="Arial" charset="0"/>
              <a:buChar char="•"/>
            </a:pPr>
            <a:r>
              <a:rPr lang="en-US" sz="2000" dirty="0" smtClean="0"/>
              <a:t>Repeatedly merge the “closest” two clusters.</a:t>
            </a:r>
            <a:endParaRPr lang="en-US" sz="2000" dirty="0">
              <a:solidFill>
                <a:srgbClr val="0000CC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29"/>
              <p:cNvSpPr>
                <a:spLocks noChangeArrowheads="1"/>
              </p:cNvSpPr>
              <p:nvPr/>
            </p:nvSpPr>
            <p:spPr bwMode="auto">
              <a:xfrm>
                <a:off x="228600" y="2438400"/>
                <a:ext cx="7543800" cy="762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l"/>
                <a:r>
                  <a:rPr lang="en-US" sz="2000" dirty="0" smtClean="0"/>
                  <a:t>Complete linkage: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>
                        <a:solidFill>
                          <a:srgbClr val="0000CC"/>
                        </a:solidFill>
                        <a:latin typeface="Cambria Math"/>
                      </a:rPr>
                      <m:t>dist</m:t>
                    </m:r>
                    <m:d>
                      <m:dPr>
                        <m:ctrlPr>
                          <a:rPr lang="en-US" sz="2000" i="1">
                            <a:solidFill>
                              <a:srgbClr val="0000CC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rgbClr val="0000CC"/>
                            </a:solidFill>
                            <a:latin typeface="Cambria Math"/>
                          </a:rPr>
                          <m:t>S</m:t>
                        </m:r>
                        <m:r>
                          <a:rPr lang="en-US" sz="2000" i="0">
                            <a:solidFill>
                              <a:srgbClr val="0000CC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sz="2000" b="0" i="1" smtClean="0">
                            <a:solidFill>
                              <a:srgbClr val="0000CC"/>
                            </a:solidFill>
                            <a:latin typeface="Cambria Math"/>
                          </a:rPr>
                          <m:t>𝑇</m:t>
                        </m:r>
                      </m:e>
                    </m:d>
                    <m:r>
                      <a:rPr lang="en-US" sz="2000" i="0">
                        <a:solidFill>
                          <a:srgbClr val="0000CC"/>
                        </a:solidFill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sz="2000" i="1">
                            <a:solidFill>
                              <a:srgbClr val="0000CC"/>
                            </a:solidFill>
                            <a:latin typeface="Cambria Math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000" i="1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000" i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m</m:t>
                            </m:r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ax</m:t>
                            </m:r>
                          </m:e>
                          <m:lim>
                            <m:r>
                              <m:rPr>
                                <m:sty m:val="p"/>
                              </m:rPr>
                              <a:rPr lang="en-US" sz="2000" i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x</m:t>
                            </m:r>
                            <m:r>
                              <a:rPr lang="en-US" sz="2000" i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∈</m:t>
                            </m:r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S</m:t>
                            </m:r>
                            <m:r>
                              <a:rPr lang="en-US" sz="2000" i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,</m:t>
                            </m:r>
                            <m:sSup>
                              <m:sSupPr>
                                <m:ctrlPr>
                                  <a:rPr lang="en-US" sz="2000" i="1">
                                    <a:solidFill>
                                      <a:srgbClr val="0000CC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US" sz="2000" i="0">
                                    <a:solidFill>
                                      <a:srgbClr val="0000CC"/>
                                    </a:solidFill>
                                    <a:latin typeface="Cambria Math"/>
                                  </a:rPr>
                                  <m:t>x</m:t>
                                </m:r>
                              </m:e>
                              <m:sup>
                                <m:r>
                                  <a:rPr lang="en-US" sz="2000" i="0">
                                    <a:solidFill>
                                      <a:srgbClr val="0000CC"/>
                                    </a:solidFill>
                                    <a:latin typeface="Cambria Math"/>
                                  </a:rPr>
                                  <m:t>′</m:t>
                                </m:r>
                              </m:sup>
                            </m:sSup>
                            <m:r>
                              <a:rPr lang="en-US" sz="2000" i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∈</m:t>
                            </m:r>
                            <m:r>
                              <a:rPr lang="en-US" sz="2000" b="0" i="1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𝑇</m:t>
                            </m:r>
                          </m:lim>
                        </m:limLow>
                      </m:fName>
                      <m:e>
                        <m:r>
                          <m:rPr>
                            <m:sty m:val="p"/>
                          </m:rPr>
                          <a:rPr lang="en-US" sz="2000" i="0">
                            <a:solidFill>
                              <a:srgbClr val="0000CC"/>
                            </a:solidFill>
                            <a:latin typeface="Cambria Math"/>
                          </a:rPr>
                          <m:t>dist</m:t>
                        </m:r>
                        <m:r>
                          <a:rPr lang="en-US" sz="2000" i="0">
                            <a:solidFill>
                              <a:srgbClr val="0000CC"/>
                            </a:solidFill>
                            <a:latin typeface="Cambria Math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2000" i="0">
                            <a:solidFill>
                              <a:srgbClr val="0000CC"/>
                            </a:solidFill>
                            <a:latin typeface="Cambria Math"/>
                          </a:rPr>
                          <m:t>x</m:t>
                        </m:r>
                        <m:r>
                          <a:rPr lang="en-US" sz="2000" i="0">
                            <a:solidFill>
                              <a:srgbClr val="0000CC"/>
                            </a:solidFill>
                            <a:latin typeface="Cambria Math"/>
                          </a:rPr>
                          <m:t>,</m:t>
                        </m:r>
                        <m:sSup>
                          <m:sSupPr>
                            <m:ctrlPr>
                              <a:rPr lang="en-US" sz="2000" i="1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2000" i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x</m:t>
                            </m:r>
                          </m:e>
                          <m:sup>
                            <m:r>
                              <a:rPr lang="en-US" sz="2000" i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′</m:t>
                            </m:r>
                          </m:sup>
                        </m:sSup>
                        <m:r>
                          <a:rPr lang="en-US" sz="2000" i="0">
                            <a:solidFill>
                              <a:srgbClr val="0000CC"/>
                            </a:solidFill>
                            <a:latin typeface="Cambria Math"/>
                          </a:rPr>
                          <m:t>)</m:t>
                        </m:r>
                      </m:e>
                    </m:func>
                  </m:oMath>
                </a14:m>
                <a:endParaRPr lang="en-US" sz="2000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11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8600" y="2438400"/>
                <a:ext cx="7543800" cy="762000"/>
              </a:xfrm>
              <a:prstGeom prst="rect">
                <a:avLst/>
              </a:prstGeom>
              <a:blipFill rotWithShape="1">
                <a:blip r:embed="rId3"/>
                <a:stretch>
                  <a:fillRect l="-88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29"/>
          <p:cNvSpPr>
            <a:spLocks noChangeArrowheads="1"/>
          </p:cNvSpPr>
          <p:nvPr/>
        </p:nvSpPr>
        <p:spPr bwMode="auto">
          <a:xfrm>
            <a:off x="733806" y="3657600"/>
            <a:ext cx="8105394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l"/>
            <a:r>
              <a:rPr lang="en-US" sz="2000" dirty="0" smtClean="0">
                <a:solidFill>
                  <a:srgbClr val="7030A0"/>
                </a:solidFill>
              </a:rPr>
              <a:t>One way to think of it: keep max diameter as small as possible at any level.</a:t>
            </a:r>
            <a:endParaRPr lang="en-US" sz="2000" dirty="0">
              <a:solidFill>
                <a:srgbClr val="7030A0"/>
              </a:solidFill>
            </a:endParaRPr>
          </a:p>
        </p:txBody>
      </p:sp>
      <p:grpSp>
        <p:nvGrpSpPr>
          <p:cNvPr id="39" name="Group 38"/>
          <p:cNvGrpSpPr/>
          <p:nvPr/>
        </p:nvGrpSpPr>
        <p:grpSpPr>
          <a:xfrm>
            <a:off x="1371600" y="5895885"/>
            <a:ext cx="6324600" cy="733515"/>
            <a:chOff x="1371600" y="5365462"/>
            <a:chExt cx="6324600" cy="733515"/>
          </a:xfrm>
        </p:grpSpPr>
        <p:cxnSp>
          <p:nvCxnSpPr>
            <p:cNvPr id="40" name="Straight Connector 39"/>
            <p:cNvCxnSpPr/>
            <p:nvPr/>
          </p:nvCxnSpPr>
          <p:spPr>
            <a:xfrm>
              <a:off x="1371600" y="5439156"/>
              <a:ext cx="626821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Oval 40"/>
            <p:cNvSpPr/>
            <p:nvPr/>
          </p:nvSpPr>
          <p:spPr>
            <a:xfrm>
              <a:off x="4020260" y="5365462"/>
              <a:ext cx="152400" cy="1524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3949625" y="5562600"/>
              <a:ext cx="29367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43" name="Oval 42"/>
            <p:cNvSpPr/>
            <p:nvPr/>
          </p:nvSpPr>
          <p:spPr>
            <a:xfrm>
              <a:off x="7438440" y="5365462"/>
              <a:ext cx="152400" cy="1524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7402530" y="5559623"/>
              <a:ext cx="29367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6</a:t>
              </a:r>
              <a:endParaRPr lang="en-US" dirty="0"/>
            </a:p>
          </p:txBody>
        </p:sp>
        <p:sp>
          <p:nvSpPr>
            <p:cNvPr id="45" name="Oval 44"/>
            <p:cNvSpPr/>
            <p:nvPr/>
          </p:nvSpPr>
          <p:spPr>
            <a:xfrm>
              <a:off x="5791200" y="5365462"/>
              <a:ext cx="152400" cy="1524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5181600" y="5365462"/>
              <a:ext cx="152400" cy="1524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2286000" y="5365462"/>
              <a:ext cx="152400" cy="1524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2819400" y="5365462"/>
              <a:ext cx="152400" cy="1524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4977814" y="5562600"/>
              <a:ext cx="418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2.1</a:t>
              </a:r>
              <a:endParaRPr lang="en-US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662869" y="5562600"/>
              <a:ext cx="44755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3.2</a:t>
              </a:r>
              <a:endParaRPr lang="en-US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2678988" y="5562600"/>
              <a:ext cx="36901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-2</a:t>
              </a:r>
              <a:endParaRPr lang="en-US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2133600" y="5562600"/>
              <a:ext cx="36901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-3</a:t>
              </a:r>
              <a:endParaRPr lang="en-US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2198488" y="5791200"/>
              <a:ext cx="31611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7030A0"/>
                  </a:solidFill>
                </a:rPr>
                <a:t>A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2740704" y="5791200"/>
              <a:ext cx="29848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7030A0"/>
                  </a:solidFill>
                </a:rPr>
                <a:t>B</a:t>
              </a:r>
              <a:endParaRPr lang="en-US" dirty="0">
                <a:solidFill>
                  <a:srgbClr val="7030A0"/>
                </a:solidFill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3968720" y="5791200"/>
              <a:ext cx="29848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7030A0"/>
                  </a:solidFill>
                </a:rPr>
                <a:t>C</a:t>
              </a:r>
              <a:endParaRPr lang="en-US" dirty="0">
                <a:solidFill>
                  <a:srgbClr val="7030A0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103705" y="5791200"/>
              <a:ext cx="31451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7030A0"/>
                  </a:solidFill>
                </a:rPr>
                <a:t>D</a:t>
              </a:r>
              <a:endParaRPr lang="en-US" dirty="0">
                <a:solidFill>
                  <a:srgbClr val="7030A0"/>
                </a:solidFill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714107" y="5791200"/>
              <a:ext cx="29687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7030A0"/>
                  </a:solidFill>
                </a:rPr>
                <a:t>E</a:t>
              </a:r>
              <a:endParaRPr lang="en-US" dirty="0">
                <a:solidFill>
                  <a:srgbClr val="7030A0"/>
                </a:solidFill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7399324" y="5791200"/>
              <a:ext cx="29687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7030A0"/>
                  </a:solidFill>
                </a:rPr>
                <a:t>F</a:t>
              </a:r>
              <a:endParaRPr lang="en-US" dirty="0">
                <a:solidFill>
                  <a:srgbClr val="7030A0"/>
                </a:solidFill>
              </a:endParaRP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2740704" y="4858588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3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813518" y="4782439"/>
            <a:ext cx="2892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4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780974" y="4016325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5</a:t>
            </a:r>
            <a:endParaRPr lang="en-US" dirty="0">
              <a:solidFill>
                <a:srgbClr val="0070C0"/>
              </a:solidFill>
            </a:endParaRPr>
          </a:p>
        </p:txBody>
      </p:sp>
      <p:grpSp>
        <p:nvGrpSpPr>
          <p:cNvPr id="62" name="Group 61"/>
          <p:cNvGrpSpPr/>
          <p:nvPr/>
        </p:nvGrpSpPr>
        <p:grpSpPr>
          <a:xfrm>
            <a:off x="2315169" y="5391886"/>
            <a:ext cx="636050" cy="526317"/>
            <a:chOff x="2315169" y="5391886"/>
            <a:chExt cx="636050" cy="526317"/>
          </a:xfrm>
        </p:grpSpPr>
        <p:cxnSp>
          <p:nvCxnSpPr>
            <p:cNvPr id="63" name="Straight Connector 62"/>
            <p:cNvCxnSpPr>
              <a:stCxn id="47" idx="7"/>
            </p:cNvCxnSpPr>
            <p:nvPr/>
          </p:nvCxnSpPr>
          <p:spPr bwMode="auto">
            <a:xfrm flipV="1">
              <a:off x="2416082" y="5545775"/>
              <a:ext cx="86530" cy="372428"/>
            </a:xfrm>
            <a:prstGeom prst="lin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4" name="Straight Connector 63"/>
            <p:cNvCxnSpPr>
              <a:endCxn id="48" idx="1"/>
            </p:cNvCxnSpPr>
            <p:nvPr/>
          </p:nvCxnSpPr>
          <p:spPr bwMode="auto">
            <a:xfrm>
              <a:off x="2716259" y="5545775"/>
              <a:ext cx="125459" cy="372428"/>
            </a:xfrm>
            <a:prstGeom prst="lin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65" name="Group 64"/>
            <p:cNvGrpSpPr/>
            <p:nvPr/>
          </p:nvGrpSpPr>
          <p:grpSpPr>
            <a:xfrm>
              <a:off x="2315169" y="5391886"/>
              <a:ext cx="636050" cy="307777"/>
              <a:chOff x="1524000" y="4876800"/>
              <a:chExt cx="636050" cy="307777"/>
            </a:xfrm>
          </p:grpSpPr>
          <p:sp>
            <p:nvSpPr>
              <p:cNvPr id="66" name="Oval 65"/>
              <p:cNvSpPr/>
              <p:nvPr/>
            </p:nvSpPr>
            <p:spPr>
              <a:xfrm>
                <a:off x="1524000" y="4876800"/>
                <a:ext cx="636050" cy="3048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1600613" y="4876800"/>
                <a:ext cx="48282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7030A0"/>
                    </a:solidFill>
                  </a:rPr>
                  <a:t>A B</a:t>
                </a:r>
                <a:endParaRPr lang="en-US" dirty="0">
                  <a:solidFill>
                    <a:srgbClr val="7030A0"/>
                  </a:solidFill>
                </a:endParaRPr>
              </a:p>
            </p:txBody>
          </p:sp>
        </p:grpSp>
      </p:grpSp>
      <p:grpSp>
        <p:nvGrpSpPr>
          <p:cNvPr id="68" name="Group 67"/>
          <p:cNvGrpSpPr/>
          <p:nvPr/>
        </p:nvGrpSpPr>
        <p:grpSpPr>
          <a:xfrm>
            <a:off x="5252369" y="5369568"/>
            <a:ext cx="636050" cy="548635"/>
            <a:chOff x="3097750" y="4495800"/>
            <a:chExt cx="636050" cy="548635"/>
          </a:xfrm>
        </p:grpSpPr>
        <p:cxnSp>
          <p:nvCxnSpPr>
            <p:cNvPr id="69" name="Straight Connector 68"/>
            <p:cNvCxnSpPr>
              <a:stCxn id="46" idx="7"/>
            </p:cNvCxnSpPr>
            <p:nvPr/>
          </p:nvCxnSpPr>
          <p:spPr bwMode="auto">
            <a:xfrm flipV="1">
              <a:off x="3157063" y="4649689"/>
              <a:ext cx="128130" cy="394746"/>
            </a:xfrm>
            <a:prstGeom prst="lin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0" name="Straight Connector 69"/>
            <p:cNvCxnSpPr>
              <a:endCxn id="45" idx="1"/>
            </p:cNvCxnSpPr>
            <p:nvPr/>
          </p:nvCxnSpPr>
          <p:spPr bwMode="auto">
            <a:xfrm>
              <a:off x="3498840" y="4649689"/>
              <a:ext cx="160059" cy="394746"/>
            </a:xfrm>
            <a:prstGeom prst="lin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71" name="Group 70"/>
            <p:cNvGrpSpPr/>
            <p:nvPr/>
          </p:nvGrpSpPr>
          <p:grpSpPr>
            <a:xfrm>
              <a:off x="3097750" y="4495800"/>
              <a:ext cx="636050" cy="307777"/>
              <a:chOff x="1524000" y="4876800"/>
              <a:chExt cx="636050" cy="307777"/>
            </a:xfrm>
          </p:grpSpPr>
          <p:sp>
            <p:nvSpPr>
              <p:cNvPr id="72" name="Oval 71"/>
              <p:cNvSpPr/>
              <p:nvPr/>
            </p:nvSpPr>
            <p:spPr>
              <a:xfrm>
                <a:off x="1524000" y="4876800"/>
                <a:ext cx="636050" cy="3048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1602216" y="4876800"/>
                <a:ext cx="47961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7030A0"/>
                    </a:solidFill>
                  </a:rPr>
                  <a:t>D E</a:t>
                </a:r>
                <a:endParaRPr lang="en-US" dirty="0">
                  <a:solidFill>
                    <a:srgbClr val="7030A0"/>
                  </a:solidFill>
                </a:endParaRPr>
              </a:p>
            </p:txBody>
          </p:sp>
        </p:grpSp>
      </p:grpSp>
      <p:sp>
        <p:nvSpPr>
          <p:cNvPr id="74" name="TextBox 73"/>
          <p:cNvSpPr txBox="1"/>
          <p:nvPr/>
        </p:nvSpPr>
        <p:spPr>
          <a:xfrm>
            <a:off x="2053290" y="5388909"/>
            <a:ext cx="2648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1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5005514" y="5366591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2</a:t>
            </a:r>
            <a:endParaRPr lang="en-US" dirty="0">
              <a:solidFill>
                <a:srgbClr val="0070C0"/>
              </a:solidFill>
            </a:endParaRPr>
          </a:p>
        </p:txBody>
      </p:sp>
      <p:grpSp>
        <p:nvGrpSpPr>
          <p:cNvPr id="76" name="Group 75"/>
          <p:cNvGrpSpPr/>
          <p:nvPr/>
        </p:nvGrpSpPr>
        <p:grpSpPr>
          <a:xfrm>
            <a:off x="2819400" y="4861565"/>
            <a:ext cx="1223178" cy="1056638"/>
            <a:chOff x="2929001" y="4495800"/>
            <a:chExt cx="1223178" cy="1056638"/>
          </a:xfrm>
        </p:grpSpPr>
        <p:cxnSp>
          <p:nvCxnSpPr>
            <p:cNvPr id="77" name="Straight Connector 76"/>
            <p:cNvCxnSpPr/>
            <p:nvPr/>
          </p:nvCxnSpPr>
          <p:spPr bwMode="auto">
            <a:xfrm flipV="1">
              <a:off x="2929001" y="4649689"/>
              <a:ext cx="356192" cy="415889"/>
            </a:xfrm>
            <a:prstGeom prst="lin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8" name="Straight Connector 77"/>
            <p:cNvCxnSpPr>
              <a:endCxn id="41" idx="1"/>
            </p:cNvCxnSpPr>
            <p:nvPr/>
          </p:nvCxnSpPr>
          <p:spPr bwMode="auto">
            <a:xfrm>
              <a:off x="3691001" y="4649689"/>
              <a:ext cx="461178" cy="902749"/>
            </a:xfrm>
            <a:prstGeom prst="lin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79" name="Group 78"/>
            <p:cNvGrpSpPr/>
            <p:nvPr/>
          </p:nvGrpSpPr>
          <p:grpSpPr>
            <a:xfrm>
              <a:off x="3097749" y="4495800"/>
              <a:ext cx="821851" cy="307777"/>
              <a:chOff x="1523999" y="4876800"/>
              <a:chExt cx="821851" cy="307777"/>
            </a:xfrm>
          </p:grpSpPr>
          <p:sp>
            <p:nvSpPr>
              <p:cNvPr id="80" name="Oval 79"/>
              <p:cNvSpPr/>
              <p:nvPr/>
            </p:nvSpPr>
            <p:spPr>
              <a:xfrm>
                <a:off x="1523999" y="4876800"/>
                <a:ext cx="821851" cy="3048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1583851" y="4876800"/>
                <a:ext cx="74918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rgbClr val="7030A0"/>
                    </a:solidFill>
                  </a:rPr>
                  <a:t>A B C</a:t>
                </a:r>
                <a:endParaRPr lang="en-US" dirty="0">
                  <a:solidFill>
                    <a:srgbClr val="7030A0"/>
                  </a:solidFill>
                </a:endParaRPr>
              </a:p>
            </p:txBody>
          </p:sp>
        </p:grpSp>
      </p:grpSp>
      <p:grpSp>
        <p:nvGrpSpPr>
          <p:cNvPr id="82" name="Group 81"/>
          <p:cNvGrpSpPr/>
          <p:nvPr/>
        </p:nvGrpSpPr>
        <p:grpSpPr>
          <a:xfrm>
            <a:off x="5733488" y="4790594"/>
            <a:ext cx="1727270" cy="1127609"/>
            <a:chOff x="2653541" y="4495800"/>
            <a:chExt cx="1727270" cy="1127609"/>
          </a:xfrm>
        </p:grpSpPr>
        <p:cxnSp>
          <p:nvCxnSpPr>
            <p:cNvPr id="83" name="Straight Connector 82"/>
            <p:cNvCxnSpPr/>
            <p:nvPr/>
          </p:nvCxnSpPr>
          <p:spPr bwMode="auto">
            <a:xfrm flipV="1">
              <a:off x="2653541" y="4649691"/>
              <a:ext cx="631652" cy="465715"/>
            </a:xfrm>
            <a:prstGeom prst="lin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4" name="Straight Connector 83"/>
            <p:cNvCxnSpPr>
              <a:endCxn id="43" idx="1"/>
            </p:cNvCxnSpPr>
            <p:nvPr/>
          </p:nvCxnSpPr>
          <p:spPr bwMode="auto">
            <a:xfrm>
              <a:off x="3691001" y="4649689"/>
              <a:ext cx="689810" cy="973720"/>
            </a:xfrm>
            <a:prstGeom prst="lin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85" name="Group 84"/>
            <p:cNvGrpSpPr/>
            <p:nvPr/>
          </p:nvGrpSpPr>
          <p:grpSpPr>
            <a:xfrm>
              <a:off x="3034541" y="4495800"/>
              <a:ext cx="966914" cy="307777"/>
              <a:chOff x="1460791" y="4876800"/>
              <a:chExt cx="966914" cy="307777"/>
            </a:xfrm>
          </p:grpSpPr>
          <p:sp>
            <p:nvSpPr>
              <p:cNvPr id="86" name="Oval 85"/>
              <p:cNvSpPr/>
              <p:nvPr/>
            </p:nvSpPr>
            <p:spPr>
              <a:xfrm>
                <a:off x="1509045" y="4876800"/>
                <a:ext cx="918660" cy="291468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1460791" y="4876800"/>
                <a:ext cx="96691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rgbClr val="7030A0"/>
                    </a:solidFill>
                  </a:rPr>
                  <a:t>DEF</a:t>
                </a:r>
                <a:endParaRPr lang="en-US" dirty="0">
                  <a:solidFill>
                    <a:srgbClr val="7030A0"/>
                  </a:solidFill>
                </a:endParaRPr>
              </a:p>
            </p:txBody>
          </p:sp>
        </p:grpSp>
      </p:grpSp>
      <p:grpSp>
        <p:nvGrpSpPr>
          <p:cNvPr id="88" name="Group 87"/>
          <p:cNvGrpSpPr/>
          <p:nvPr/>
        </p:nvGrpSpPr>
        <p:grpSpPr>
          <a:xfrm>
            <a:off x="3689642" y="4017814"/>
            <a:ext cx="2558758" cy="888388"/>
            <a:chOff x="2642439" y="4495800"/>
            <a:chExt cx="2558758" cy="888388"/>
          </a:xfrm>
        </p:grpSpPr>
        <p:cxnSp>
          <p:nvCxnSpPr>
            <p:cNvPr id="89" name="Straight Connector 88"/>
            <p:cNvCxnSpPr>
              <a:stCxn id="80" idx="7"/>
            </p:cNvCxnSpPr>
            <p:nvPr/>
          </p:nvCxnSpPr>
          <p:spPr bwMode="auto">
            <a:xfrm flipV="1">
              <a:off x="2642439" y="4649690"/>
              <a:ext cx="642754" cy="734498"/>
            </a:xfrm>
            <a:prstGeom prst="lin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0" name="Straight Connector 89"/>
            <p:cNvCxnSpPr/>
            <p:nvPr/>
          </p:nvCxnSpPr>
          <p:spPr bwMode="auto">
            <a:xfrm>
              <a:off x="4102736" y="4678845"/>
              <a:ext cx="1098461" cy="660706"/>
            </a:xfrm>
            <a:prstGeom prst="lin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91" name="Group 90"/>
            <p:cNvGrpSpPr/>
            <p:nvPr/>
          </p:nvGrpSpPr>
          <p:grpSpPr>
            <a:xfrm>
              <a:off x="3097749" y="4495800"/>
              <a:ext cx="1391552" cy="336934"/>
              <a:chOff x="1523999" y="4876800"/>
              <a:chExt cx="1391552" cy="336934"/>
            </a:xfrm>
          </p:grpSpPr>
          <p:sp>
            <p:nvSpPr>
              <p:cNvPr id="92" name="Oval 91"/>
              <p:cNvSpPr/>
              <p:nvPr/>
            </p:nvSpPr>
            <p:spPr>
              <a:xfrm>
                <a:off x="1523999" y="4876800"/>
                <a:ext cx="1391552" cy="3048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TextBox 92"/>
              <p:cNvSpPr txBox="1"/>
              <p:nvPr/>
            </p:nvSpPr>
            <p:spPr>
              <a:xfrm>
                <a:off x="1562875" y="4905957"/>
                <a:ext cx="127647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rgbClr val="7030A0"/>
                    </a:solidFill>
                  </a:rPr>
                  <a:t>A B C D E F</a:t>
                </a:r>
                <a:endParaRPr lang="en-US" dirty="0">
                  <a:solidFill>
                    <a:srgbClr val="7030A0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47779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59" grpId="0"/>
      <p:bldP spid="60" grpId="0"/>
      <p:bldP spid="61" grpId="0"/>
      <p:bldP spid="74" grpId="0"/>
      <p:bldP spid="7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FONTSIZE" val="10"/>
  <p:tag name="DEFAULTWIDTH" val="354"/>
  <p:tag name="DEFAULTHEIGHT" val="322"/>
  <p:tag name="FIRSTADMINISTRATOR@E6LKEPEFUVWXY596" val="3819"/>
</p:tagLst>
</file>

<file path=ppt/theme/theme1.xml><?xml version="1.0" encoding="utf-8"?>
<a:theme xmlns:a="http://schemas.openxmlformats.org/drawingml/2006/main" name="clustering">
  <a:themeElements>
    <a:clrScheme name="clustering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lustering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clustering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ustering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ustering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ustering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uster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uster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uster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approx stability</Template>
  <TotalTime>106542</TotalTime>
  <Words>725</Words>
  <Application>Microsoft Office PowerPoint</Application>
  <PresentationFormat>On-screen Show (4:3)</PresentationFormat>
  <Paragraphs>146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Cambria Math</vt:lpstr>
      <vt:lpstr>Times New Roman</vt:lpstr>
      <vt:lpstr>Comic Sans MS</vt:lpstr>
      <vt:lpstr>clustering</vt:lpstr>
      <vt:lpstr>PowerPoint Presentation</vt:lpstr>
      <vt:lpstr>Clustering, Informal Goals</vt:lpstr>
      <vt:lpstr>Clustering</vt:lpstr>
      <vt:lpstr>What value of k???</vt:lpstr>
      <vt:lpstr>Hierarchical Clustering</vt:lpstr>
      <vt:lpstr>Hierarchical Clustering</vt:lpstr>
      <vt:lpstr>Bottom-Up (agglomerative)</vt:lpstr>
      <vt:lpstr>Single Linkage</vt:lpstr>
      <vt:lpstr>Complete Linkage</vt:lpstr>
      <vt:lpstr>Running time for Single and Complete Linkage</vt:lpstr>
      <vt:lpstr>PowerPoint Presentation</vt:lpstr>
    </vt:vector>
  </TitlesOfParts>
  <Company>Carnegie Mellon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Sponsored Search Acution Design Via Machine Learning</dc:title>
  <dc:creator>Maria-Florina Balcan</dc:creator>
  <cp:lastModifiedBy>Maria Florina Balcan</cp:lastModifiedBy>
  <cp:revision>2834</cp:revision>
  <cp:lastPrinted>2015-04-06T14:50:30Z</cp:lastPrinted>
  <dcterms:created xsi:type="dcterms:W3CDTF">2005-06-02T18:13:09Z</dcterms:created>
  <dcterms:modified xsi:type="dcterms:W3CDTF">2016-10-18T21:42:08Z</dcterms:modified>
</cp:coreProperties>
</file>