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256" r:id="rId2"/>
    <p:sldId id="733" r:id="rId3"/>
    <p:sldId id="704" r:id="rId4"/>
    <p:sldId id="675" r:id="rId5"/>
    <p:sldId id="676" r:id="rId6"/>
    <p:sldId id="693" r:id="rId7"/>
    <p:sldId id="716" r:id="rId8"/>
    <p:sldId id="711" r:id="rId9"/>
    <p:sldId id="717" r:id="rId10"/>
    <p:sldId id="713" r:id="rId11"/>
    <p:sldId id="714" r:id="rId12"/>
    <p:sldId id="715" r:id="rId13"/>
    <p:sldId id="640" r:id="rId14"/>
    <p:sldId id="686" r:id="rId15"/>
    <p:sldId id="697" r:id="rId16"/>
    <p:sldId id="723" r:id="rId17"/>
    <p:sldId id="724" r:id="rId18"/>
    <p:sldId id="735" r:id="rId19"/>
    <p:sldId id="736" r:id="rId20"/>
    <p:sldId id="703" r:id="rId21"/>
    <p:sldId id="734" r:id="rId22"/>
    <p:sldId id="746" r:id="rId23"/>
    <p:sldId id="728" r:id="rId24"/>
    <p:sldId id="729" r:id="rId25"/>
    <p:sldId id="721" r:id="rId26"/>
    <p:sldId id="740" r:id="rId27"/>
    <p:sldId id="730" r:id="rId28"/>
    <p:sldId id="752" r:id="rId29"/>
    <p:sldId id="753" r:id="rId30"/>
    <p:sldId id="747" r:id="rId31"/>
    <p:sldId id="748" r:id="rId32"/>
    <p:sldId id="749" r:id="rId33"/>
    <p:sldId id="750" r:id="rId34"/>
    <p:sldId id="751" r:id="rId35"/>
  </p:sldIdLst>
  <p:sldSz cx="9144000" cy="6858000" type="screen4x3"/>
  <p:notesSz cx="6985000" cy="92837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FF33CC"/>
    <a:srgbClr val="CC00CC"/>
    <a:srgbClr val="002B2A"/>
    <a:srgbClr val="008080"/>
    <a:srgbClr val="003366"/>
    <a:srgbClr val="003399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8" autoAdjust="0"/>
    <p:restoredTop sz="91341" autoAdjust="0"/>
  </p:normalViewPr>
  <p:slideViewPr>
    <p:cSldViewPr>
      <p:cViewPr varScale="1">
        <p:scale>
          <a:sx n="80" d="100"/>
          <a:sy n="80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3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AB7E75-D5CC-46DE-ABBD-50713EB6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880" y="4409446"/>
            <a:ext cx="5589241" cy="41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fld id="{2FD84249-BFF7-40C6-99A5-AB25FDE0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9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127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557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921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5ADB-ED1B-403E-B808-51A3F8E15B91}" type="slidenum">
              <a:rPr lang="en-US"/>
              <a:pPr/>
              <a:t>16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727" y="4410065"/>
            <a:ext cx="5123546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5ADB-ED1B-403E-B808-51A3F8E15B91}" type="slidenum">
              <a:rPr lang="en-US"/>
              <a:pPr/>
              <a:t>17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727" y="4410065"/>
            <a:ext cx="5123546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872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4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0995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567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093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004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4062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325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10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679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917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179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296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Learn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 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from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D0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with error &lt; 49%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Modify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D0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so that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has error 50% (call this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D1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)</a:t>
            </a:r>
          </a:p>
          <a:p>
            <a:pPr marL="1257300" lvl="2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If heads wait for an example x where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h1(x)=f(x),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otherwise wait for an example where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h1(x)!=f(x)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Learn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h2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from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D1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with error &lt; 49%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Modify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D1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so that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and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h2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always disagree (call this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D2)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Learn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h3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from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D2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with error &lt;49%. 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Now vote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h1,h2,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and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h3. 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This has error better than any of the </a:t>
            </a:r>
            <a:r>
              <a:rPr lang="ja-JP" alt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“</a:t>
            </a:r>
            <a:r>
              <a:rPr lang="en-US" altLang="ja-JP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weak</a:t>
            </a:r>
            <a:r>
              <a:rPr lang="ja-JP" alt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”</a:t>
            </a:r>
            <a:r>
              <a:rPr lang="en-US" altLang="ja-JP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 hypotheses h1,h2 or h3.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Repeat this as needed to lower the error rate more….</a:t>
            </a:r>
            <a:endParaRPr lang="en-US" sz="24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00E2A5-0BFF-4772-BFA9-A610598AAA6F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Add a slide with </a:t>
            </a:r>
            <a:r>
              <a:rPr lang="en-US" dirty="0" err="1" smtClean="0"/>
              <a:t>Adaboost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71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38EA-EDC5-4160-8033-1412CCD0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C9C7-7806-4714-B562-8943C39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A637-FAB1-4EC9-B06F-061AC061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740F-BCDD-4EE6-A0E5-3DE20423C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ECAF-76C4-47C4-8A6F-70B388F3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0FEC-9A6A-455B-AFC4-0BF70734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C953-F52A-4D4C-9B9D-86BE0DD06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ADD2-DEC4-4119-A7B4-BAAF7329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24E5-D858-40EB-9439-76F62380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F32A-C3C2-422D-9603-FAA00413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DFAA-47D3-4402-837B-0323FFE6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B211-44BB-447C-B87B-D007ED6B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E5BE2F24-99DB-4732-96BB-961BF0F9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1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0.png"/><Relationship Id="rId11" Type="http://schemas.openxmlformats.org/officeDocument/2006/relationships/image" Target="../media/image64.png"/><Relationship Id="rId5" Type="http://schemas.openxmlformats.org/officeDocument/2006/relationships/image" Target="../media/image570.png"/><Relationship Id="rId10" Type="http://schemas.openxmlformats.org/officeDocument/2006/relationships/image" Target="../media/image63.png"/><Relationship Id="rId4" Type="http://schemas.openxmlformats.org/officeDocument/2006/relationships/image" Target="../media/image560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4.xm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tags" Target="../tags/tag3.xml"/><Relationship Id="rId16" Type="http://schemas.openxmlformats.org/officeDocument/2006/relationships/image" Target="../media/image84.png"/><Relationship Id="rId1" Type="http://schemas.openxmlformats.org/officeDocument/2006/relationships/tags" Target="../tags/tag2.xml"/><Relationship Id="rId6" Type="http://schemas.openxmlformats.org/officeDocument/2006/relationships/image" Target="../media/image65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tags" Target="../tags/tag5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7924800" cy="2667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3800" dirty="0" smtClean="0">
                <a:solidFill>
                  <a:srgbClr val="0000CC"/>
                </a:solidFill>
              </a:rPr>
              <a:t>The Boosting Approach to Machine Learning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524000" y="35814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000" dirty="0"/>
              <a:t>Maria-</a:t>
            </a:r>
            <a:r>
              <a:rPr lang="en-US" sz="3000" dirty="0" err="1"/>
              <a:t>Florina</a:t>
            </a:r>
            <a:r>
              <a:rPr lang="en-US" sz="3000" dirty="0"/>
              <a:t> </a:t>
            </a:r>
            <a:r>
              <a:rPr lang="en-US" sz="3000" dirty="0" err="1" smtClean="0"/>
              <a:t>Balcan</a:t>
            </a:r>
            <a:endParaRPr lang="en-US" sz="3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41910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10/31/2016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4419600" cy="1143000"/>
          </a:xfrm>
        </p:spPr>
        <p:txBody>
          <a:bodyPr/>
          <a:lstStyle/>
          <a:p>
            <a:r>
              <a:rPr lang="en-US" sz="3200" dirty="0" smtClean="0"/>
              <a:t>Surprisingly….</a:t>
            </a:r>
            <a:endParaRPr lang="en-US" sz="3200" dirty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-457200" y="838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2600" dirty="0" smtClean="0">
                <a:solidFill>
                  <a:srgbClr val="FF33CC"/>
                </a:solidFill>
              </a:rPr>
              <a:t>Weak </a:t>
            </a:r>
            <a:r>
              <a:rPr lang="en-US" sz="2600" dirty="0">
                <a:solidFill>
                  <a:srgbClr val="FF33CC"/>
                </a:solidFill>
              </a:rPr>
              <a:t>L</a:t>
            </a:r>
            <a:r>
              <a:rPr lang="en-US" sz="2600" dirty="0" smtClean="0">
                <a:solidFill>
                  <a:srgbClr val="FF33CC"/>
                </a:solidFill>
              </a:rPr>
              <a:t>earning =Strong Learning</a:t>
            </a:r>
            <a:endParaRPr lang="en-US" sz="1800" dirty="0">
              <a:solidFill>
                <a:srgbClr val="FF33CC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09600" y="15240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2600" dirty="0" smtClean="0">
                <a:solidFill>
                  <a:srgbClr val="000000"/>
                </a:solidFill>
              </a:rPr>
              <a:t>Original Construction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/>
              <a:t>[</a:t>
            </a:r>
            <a:r>
              <a:rPr lang="en-US" sz="2000" dirty="0" err="1"/>
              <a:t>Schapire</a:t>
            </a:r>
            <a:r>
              <a:rPr lang="en-US" sz="2000" dirty="0"/>
              <a:t> ’89</a:t>
            </a:r>
            <a:r>
              <a:rPr lang="en-US" sz="2000" dirty="0" smtClean="0"/>
              <a:t>]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98503" y="2209800"/>
            <a:ext cx="67607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poly-time boosting </a:t>
            </a:r>
            <a:r>
              <a:rPr lang="en-US" sz="2200" dirty="0" err="1" smtClean="0">
                <a:solidFill>
                  <a:srgbClr val="000000"/>
                </a:solidFill>
              </a:rPr>
              <a:t>algo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exploits that we can learn a little on </a:t>
            </a:r>
            <a:r>
              <a:rPr lang="en-US" sz="2200" dirty="0" smtClean="0">
                <a:solidFill>
                  <a:srgbClr val="FF33CC"/>
                </a:solidFill>
                <a:ea typeface="ＭＳ Ｐゴシック" pitchFamily="34" charset="-128"/>
              </a:rPr>
              <a:t>every</a:t>
            </a:r>
            <a:r>
              <a:rPr lang="en-US" sz="2200" i="1" dirty="0" smtClean="0">
                <a:solidFill>
                  <a:srgbClr val="FF33CC"/>
                </a:solidFill>
                <a:ea typeface="ＭＳ Ｐゴシック" pitchFamily="34" charset="-128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distribution.</a:t>
            </a:r>
            <a:endParaRPr lang="en-US" sz="2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33400" y="3048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+mj-lt"/>
                <a:ea typeface="ＭＳ Ｐゴシック" pitchFamily="34" charset="-128"/>
              </a:rPr>
              <a:t>A modest booster obtained via calling the weak learning algorithm on 3 distributions.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ＭＳ Ｐゴシック" pitchFamily="34" charset="-12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76200" y="5257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+mj-lt"/>
                <a:ea typeface="ＭＳ Ｐゴシック" pitchFamily="34" charset="-128"/>
              </a:rPr>
              <a:t>Cool conceptually and technically, not very practical.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ＭＳ Ｐゴシック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449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ＭＳ Ｐゴシック" pitchFamily="34" charset="-128"/>
              </a:rPr>
              <a:t>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+mj-lt"/>
                <a:ea typeface="ＭＳ Ｐゴシック" pitchFamily="34" charset="-128"/>
              </a:rPr>
              <a:t>hen amplifies the modest boost of accuracy by running this somehow recursively.</a:t>
            </a:r>
            <a:endParaRPr lang="en-US" sz="2200" dirty="0">
              <a:solidFill>
                <a:srgbClr val="000000"/>
              </a:solidFill>
              <a:effectLst/>
              <a:latin typeface="+mj-lt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9"/>
              <p:cNvSpPr txBox="1">
                <a:spLocks/>
              </p:cNvSpPr>
              <p:nvPr/>
            </p:nvSpPr>
            <p:spPr bwMode="auto">
              <a:xfrm>
                <a:off x="1905000" y="4114800"/>
                <a:ext cx="4876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sz="1600" dirty="0" smtClean="0"/>
                  <a:t>Error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𝛽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600" dirty="0" smtClean="0"/>
                  <a:t> error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00CC"/>
                        </a:solidFill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114800"/>
                <a:ext cx="487680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35151"/>
            <a:ext cx="952500" cy="8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An explosion of subsequent work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" y="990600"/>
            <a:ext cx="695213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304800" y="2362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err="1" smtClean="0">
                <a:solidFill>
                  <a:srgbClr val="0000CC"/>
                </a:solidFill>
              </a:rPr>
              <a:t>Adaboost</a:t>
            </a:r>
            <a:r>
              <a:rPr lang="en-US" sz="3600" dirty="0" smtClean="0">
                <a:solidFill>
                  <a:srgbClr val="0000CC"/>
                </a:solidFill>
              </a:rPr>
              <a:t> (Adaptive Boosting)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1066800" y="4038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1800" dirty="0" smtClean="0"/>
              <a:t>[Freund-</a:t>
            </a:r>
            <a:r>
              <a:rPr lang="en-US" sz="1800" dirty="0" err="1" smtClean="0"/>
              <a:t>Schapire</a:t>
            </a:r>
            <a:r>
              <a:rPr lang="en-US" sz="1800" dirty="0" smtClean="0"/>
              <a:t>, JCSS’97]</a:t>
            </a: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37338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000" dirty="0" err="1" smtClean="0"/>
              <a:t>Godel</a:t>
            </a:r>
            <a:r>
              <a:rPr lang="en-US" sz="2000" dirty="0" smtClean="0"/>
              <a:t> </a:t>
            </a:r>
            <a:r>
              <a:rPr lang="en-US" sz="2000" dirty="0"/>
              <a:t>Prize winner 2003 </a:t>
            </a:r>
            <a:endParaRPr lang="en-US" sz="2000" dirty="0" smtClean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1066800" y="3276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“A </a:t>
            </a:r>
            <a:r>
              <a:rPr lang="en-US" sz="2000" dirty="0"/>
              <a:t>Decision-Theoretic Generalization of On-Line Learning and an Application to </a:t>
            </a:r>
            <a:r>
              <a:rPr lang="en-US" sz="2000" dirty="0" smtClean="0"/>
              <a:t>Boosting”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Informal Description </a:t>
            </a:r>
            <a:r>
              <a:rPr lang="en-US" sz="3600" dirty="0" err="1" smtClean="0">
                <a:solidFill>
                  <a:srgbClr val="0000CC"/>
                </a:solidFill>
              </a:rPr>
              <a:t>Adaboost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1371601"/>
            <a:ext cx="6651576" cy="353821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81000" y="2375867"/>
            <a:ext cx="3200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For </a:t>
            </a:r>
            <a:r>
              <a:rPr lang="en-US" sz="2200" dirty="0" smtClean="0">
                <a:solidFill>
                  <a:srgbClr val="0000CC"/>
                </a:solidFill>
              </a:rPr>
              <a:t>t=1,2, … ,T</a:t>
            </a:r>
          </a:p>
          <a:p>
            <a:pPr marL="0" indent="0">
              <a:buClrTx/>
              <a:buNone/>
              <a:defRPr/>
            </a:pPr>
            <a:endParaRPr lang="en-US" sz="22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/>
              <p:cNvSpPr txBox="1">
                <a:spLocks/>
              </p:cNvSpPr>
              <p:nvPr/>
            </p:nvSpPr>
            <p:spPr bwMode="auto">
              <a:xfrm>
                <a:off x="762000" y="2852117"/>
                <a:ext cx="464820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200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200" dirty="0" smtClean="0"/>
                  <a:t> on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852117"/>
                <a:ext cx="4648200" cy="723900"/>
              </a:xfrm>
              <a:prstGeom prst="rect">
                <a:avLst/>
              </a:prstGeom>
              <a:blipFill rotWithShape="1">
                <a:blip r:embed="rId3"/>
                <a:stretch>
                  <a:fillRect l="-2228" t="-134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/>
              <p:cNvSpPr txBox="1">
                <a:spLocks/>
              </p:cNvSpPr>
              <p:nvPr/>
            </p:nvSpPr>
            <p:spPr bwMode="auto">
              <a:xfrm>
                <a:off x="838198" y="3314407"/>
                <a:ext cx="7096682" cy="419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200" dirty="0" smtClean="0"/>
                  <a:t>Run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A</a:t>
                </a:r>
                <a:r>
                  <a:rPr lang="en-US" sz="22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200" dirty="0" smtClean="0"/>
                  <a:t>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→{−1,1}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1600" dirty="0" smtClean="0"/>
                  <a:t>(weak classifier)</a:t>
                </a:r>
              </a:p>
            </p:txBody>
          </p:sp>
        </mc:Choice>
        <mc:Fallback xmlns="">
          <p:sp>
            <p:nvSpPr>
              <p:cNvPr id="1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8" y="3314407"/>
                <a:ext cx="7096682" cy="419393"/>
              </a:xfrm>
              <a:prstGeom prst="rect">
                <a:avLst/>
              </a:prstGeom>
              <a:blipFill rotWithShape="1">
                <a:blip r:embed="rId4"/>
                <a:stretch>
                  <a:fillRect l="-1459" t="-23188" b="-405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9"/>
              <p:cNvSpPr txBox="1">
                <a:spLocks/>
              </p:cNvSpPr>
              <p:nvPr/>
            </p:nvSpPr>
            <p:spPr bwMode="auto">
              <a:xfrm>
                <a:off x="4648199" y="1457980"/>
                <a:ext cx="2483787" cy="370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16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1600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={−1,1}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199" y="1457980"/>
                <a:ext cx="2483787" cy="370820"/>
              </a:xfrm>
              <a:prstGeom prst="rect">
                <a:avLst/>
              </a:prstGeom>
              <a:blipFill rotWithShape="1">
                <a:blip r:embed="rId5"/>
                <a:stretch>
                  <a:fillRect t="-3279" b="-131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11"/>
          <p:cNvCxnSpPr>
            <a:cxnSpLocks noChangeShapeType="1"/>
          </p:cNvCxnSpPr>
          <p:nvPr/>
        </p:nvCxnSpPr>
        <p:spPr bwMode="auto">
          <a:xfrm>
            <a:off x="6411913" y="2461659"/>
            <a:ext cx="2579687" cy="138135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332703" y="2575387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8000358" y="2135489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7555254" y="2097068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6878838" y="2816307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6909435" y="2220739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7577090" y="1780842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7131986" y="1742420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6455570" y="2771842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7576156" y="3411681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8278703" y="3411681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8374957" y="2783730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8036456" y="3076563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7576154" y="3758233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8278701" y="3758233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8374954" y="3130282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8036454" y="3423115"/>
            <a:ext cx="33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80958" y="2373476"/>
                <a:ext cx="395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958" y="2373476"/>
                <a:ext cx="39568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304800" y="838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400" dirty="0" smtClean="0"/>
              <a:t>Boosting</a:t>
            </a:r>
            <a:r>
              <a:rPr lang="en-US" sz="2400" dirty="0"/>
              <a:t>: </a:t>
            </a:r>
            <a:r>
              <a:rPr lang="en-US" sz="2400" dirty="0" smtClean="0"/>
              <a:t>turns </a:t>
            </a:r>
            <a:r>
              <a:rPr lang="en-US" sz="2400" dirty="0"/>
              <a:t>a weak </a:t>
            </a:r>
            <a:r>
              <a:rPr lang="en-US" sz="2400" dirty="0" err="1" smtClean="0"/>
              <a:t>algo</a:t>
            </a:r>
            <a:r>
              <a:rPr lang="en-US" sz="2400" dirty="0" smtClean="0"/>
              <a:t> </a:t>
            </a:r>
            <a:r>
              <a:rPr lang="en-US" sz="2400" dirty="0"/>
              <a:t>into a strong </a:t>
            </a:r>
            <a:r>
              <a:rPr lang="en-US" sz="2400" dirty="0" smtClean="0"/>
              <a:t>learner.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9"/>
              <p:cNvSpPr txBox="1">
                <a:spLocks/>
              </p:cNvSpPr>
              <p:nvPr/>
            </p:nvSpPr>
            <p:spPr bwMode="auto">
              <a:xfrm>
                <a:off x="381000" y="4362450"/>
                <a:ext cx="56388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200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final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0000CC"/>
                        </a:solidFill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ClrTx/>
                  <a:buNone/>
                  <a:defRPr/>
                </a:pPr>
                <a:endParaRPr lang="en-US" sz="220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362450"/>
                <a:ext cx="5638800" cy="590550"/>
              </a:xfrm>
              <a:prstGeom prst="rect">
                <a:avLst/>
              </a:prstGeom>
              <a:blipFill rotWithShape="1">
                <a:blip r:embed="rId7"/>
                <a:stretch>
                  <a:fillRect l="-1946" t="-102062" b="-1309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9"/>
              <p:cNvSpPr txBox="1">
                <a:spLocks/>
              </p:cNvSpPr>
              <p:nvPr/>
            </p:nvSpPr>
            <p:spPr bwMode="auto">
              <a:xfrm>
                <a:off x="381001" y="1371600"/>
                <a:ext cx="4648200" cy="56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400" u="sng" dirty="0" smtClean="0"/>
                  <a:t>Input</a:t>
                </a:r>
                <a:r>
                  <a:rPr lang="en-US" sz="2400" dirty="0" smtClean="0"/>
                  <a:t>: 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S={(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2400" dirty="0">
                    <a:solidFill>
                      <a:srgbClr val="0000CC"/>
                    </a:solidFill>
                  </a:rPr>
                  <a:t>, …,(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</a:rPr>
                  <a:t>)};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1" y="1371600"/>
                <a:ext cx="4648200" cy="566410"/>
              </a:xfrm>
              <a:prstGeom prst="rect">
                <a:avLst/>
              </a:prstGeom>
              <a:blipFill rotWithShape="1">
                <a:blip r:embed="rId8"/>
                <a:stretch>
                  <a:fillRect l="-2100" t="-8602" b="-53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9"/>
              <p:cNvSpPr txBox="1">
                <a:spLocks/>
              </p:cNvSpPr>
              <p:nvPr/>
            </p:nvSpPr>
            <p:spPr bwMode="auto">
              <a:xfrm>
                <a:off x="304800" y="5334000"/>
                <a:ext cx="8307648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dirty="0" smtClean="0"/>
                  <a:t>Roughly speaking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 smtClean="0"/>
                  <a:t> increases weight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/>
                  <a:t> incorrect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; decreases 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if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correct.</a:t>
                </a:r>
              </a:p>
            </p:txBody>
          </p:sp>
        </mc:Choice>
        <mc:Fallback xmlns="">
          <p:sp>
            <p:nvSpPr>
              <p:cNvPr id="4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334000"/>
                <a:ext cx="8307648" cy="609600"/>
              </a:xfrm>
              <a:prstGeom prst="rect">
                <a:avLst/>
              </a:prstGeom>
              <a:blipFill rotWithShape="1">
                <a:blip r:embed="rId9"/>
                <a:stretch>
                  <a:fillRect l="-734" t="-5000" b="-3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ontent Placeholder 9"/>
          <p:cNvSpPr txBox="1">
            <a:spLocks/>
          </p:cNvSpPr>
          <p:nvPr/>
        </p:nvSpPr>
        <p:spPr bwMode="auto">
          <a:xfrm>
            <a:off x="457199" y="1828800"/>
            <a:ext cx="6640855" cy="5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dirty="0" smtClean="0"/>
              <a:t>weak learning </a:t>
            </a:r>
            <a:r>
              <a:rPr lang="en-US" sz="2400" dirty="0" err="1" smtClean="0"/>
              <a:t>algo</a:t>
            </a:r>
            <a:r>
              <a:rPr lang="en-US" sz="2400" dirty="0" smtClean="0"/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A </a:t>
            </a:r>
            <a:r>
              <a:rPr lang="en-US" sz="1400" dirty="0" smtClean="0"/>
              <a:t>(e.g., Naïve Bayes, decision stumps)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9"/>
              <p:cNvSpPr txBox="1">
                <a:spLocks/>
              </p:cNvSpPr>
              <p:nvPr/>
            </p:nvSpPr>
            <p:spPr bwMode="auto">
              <a:xfrm>
                <a:off x="1904999" y="3924007"/>
                <a:ext cx="4214443" cy="419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1600" b="0" i="0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 ~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sub>
                    </m:sSub>
                    <m:r>
                      <a:rPr lang="en-US" sz="1600" b="0" i="0" smtClean="0">
                        <a:solidFill>
                          <a:srgbClr val="CC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solidFill>
                          <a:srgbClr val="CC00CC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CC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1600" dirty="0" smtClean="0"/>
                  <a:t>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600" dirty="0" smtClean="0"/>
                  <a:t> over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4999" y="3924007"/>
                <a:ext cx="4214443" cy="419393"/>
              </a:xfrm>
              <a:prstGeom prst="rect">
                <a:avLst/>
              </a:prstGeom>
              <a:blipFill rotWithShape="1">
                <a:blip r:embed="rId10"/>
                <a:stretch>
                  <a:fillRect t="-28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33" grpId="0"/>
      <p:bldP spid="36" grpId="0"/>
      <p:bldP spid="37" grpId="0"/>
      <p:bldP spid="41" grpId="0"/>
      <p:bldP spid="47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err="1" smtClean="0">
                <a:solidFill>
                  <a:srgbClr val="0000CC"/>
                </a:solidFill>
              </a:rPr>
              <a:t>Adaboost</a:t>
            </a:r>
            <a:r>
              <a:rPr lang="en-US" sz="3600" dirty="0" smtClean="0">
                <a:solidFill>
                  <a:srgbClr val="0000CC"/>
                </a:solidFill>
              </a:rPr>
              <a:t> (Adaptive Boosting)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789627"/>
            <a:ext cx="4876800" cy="1801173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81000" y="1219200"/>
            <a:ext cx="5638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For </a:t>
            </a:r>
            <a:r>
              <a:rPr lang="en-US" sz="2200" dirty="0" smtClean="0">
                <a:solidFill>
                  <a:srgbClr val="0000CC"/>
                </a:solidFill>
              </a:rPr>
              <a:t>t=1,2, … ,T</a:t>
            </a:r>
          </a:p>
          <a:p>
            <a:pPr marL="0" indent="0">
              <a:buClrTx/>
              <a:buNone/>
              <a:defRPr/>
            </a:pPr>
            <a:endParaRPr lang="en-US" sz="22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/>
              <p:cNvSpPr txBox="1">
                <a:spLocks/>
              </p:cNvSpPr>
              <p:nvPr/>
            </p:nvSpPr>
            <p:spPr bwMode="auto">
              <a:xfrm>
                <a:off x="762000" y="1638300"/>
                <a:ext cx="563880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b="1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𝐃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2000" b="1" dirty="0" smtClean="0"/>
                  <a:t> on </a:t>
                </a:r>
                <a:r>
                  <a:rPr lang="en-US" sz="2000" b="1" dirty="0" smtClean="0">
                    <a:solidFill>
                      <a:srgbClr val="0000CC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00CC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00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638300"/>
                <a:ext cx="5638800" cy="723900"/>
              </a:xfrm>
              <a:prstGeom prst="rect">
                <a:avLst/>
              </a:prstGeom>
              <a:blipFill rotWithShape="1">
                <a:blip r:embed="rId3"/>
                <a:stretch>
                  <a:fillRect l="-1514" t="-109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/>
              <p:cNvSpPr txBox="1">
                <a:spLocks/>
              </p:cNvSpPr>
              <p:nvPr/>
            </p:nvSpPr>
            <p:spPr bwMode="auto">
              <a:xfrm>
                <a:off x="762000" y="2057400"/>
                <a:ext cx="56388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Run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A</a:t>
                </a:r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/>
                  <a:t>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57400"/>
                <a:ext cx="56388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514" t="-104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9"/>
              <p:cNvSpPr txBox="1">
                <a:spLocks/>
              </p:cNvSpPr>
              <p:nvPr/>
            </p:nvSpPr>
            <p:spPr bwMode="auto">
              <a:xfrm>
                <a:off x="4572000" y="5257800"/>
                <a:ext cx="41148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puts </a:t>
                </a:r>
                <a:r>
                  <a:rPr lang="en-US" sz="1800" dirty="0" smtClean="0">
                    <a:solidFill>
                      <a:srgbClr val="FF33CC"/>
                    </a:solidFill>
                  </a:rPr>
                  <a:t>half of weight</a:t>
                </a:r>
                <a:r>
                  <a:rPr lang="en-US" sz="1800" dirty="0" smtClean="0"/>
                  <a:t> on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incorrect &amp; half on examples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correct 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257800"/>
                <a:ext cx="4114800" cy="1219200"/>
              </a:xfrm>
              <a:prstGeom prst="rect">
                <a:avLst/>
              </a:prstGeom>
              <a:blipFill rotWithShape="1">
                <a:blip r:embed="rId5"/>
                <a:stretch>
                  <a:fillRect l="-1185" t="-2000" r="-11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381000" y="8382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000" dirty="0" smtClean="0"/>
              <a:t>Weak learning algorithm A.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81000" y="5448300"/>
            <a:ext cx="25908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9"/>
              <p:cNvSpPr txBox="1">
                <a:spLocks/>
              </p:cNvSpPr>
              <p:nvPr/>
            </p:nvSpPr>
            <p:spPr bwMode="auto">
              <a:xfrm>
                <a:off x="838200" y="4057650"/>
                <a:ext cx="41910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if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057650"/>
                <a:ext cx="4191000" cy="5905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9"/>
              <p:cNvSpPr txBox="1">
                <a:spLocks/>
              </p:cNvSpPr>
              <p:nvPr/>
            </p:nvSpPr>
            <p:spPr bwMode="auto">
              <a:xfrm>
                <a:off x="838200" y="4591050"/>
                <a:ext cx="38862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latin typeface="+mj-lt"/>
                  </a:rPr>
                  <a:t>if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91050"/>
                <a:ext cx="3886200" cy="590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9"/>
              <p:cNvSpPr txBox="1">
                <a:spLocks/>
              </p:cNvSpPr>
              <p:nvPr/>
            </p:nvSpPr>
            <p:spPr bwMode="auto">
              <a:xfrm>
                <a:off x="342900" y="2667000"/>
                <a:ext cx="24003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u="sng" dirty="0" smtClean="0"/>
                  <a:t>Constructing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sng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u="sng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u="sng" dirty="0" smtClean="0"/>
              </a:p>
            </p:txBody>
          </p:sp>
        </mc:Choice>
        <mc:Fallback xmlns="">
          <p:sp>
            <p:nvSpPr>
              <p:cNvPr id="4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2667000"/>
                <a:ext cx="2400300" cy="609600"/>
              </a:xfrm>
              <a:prstGeom prst="rect">
                <a:avLst/>
              </a:prstGeom>
              <a:blipFill rotWithShape="1">
                <a:blip r:embed="rId8"/>
                <a:stretch>
                  <a:fillRect l="-2538" t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9"/>
              <p:cNvSpPr txBox="1">
                <a:spLocks/>
              </p:cNvSpPr>
              <p:nvPr/>
            </p:nvSpPr>
            <p:spPr bwMode="auto">
              <a:xfrm>
                <a:off x="4114800" y="3048000"/>
                <a:ext cx="2362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dirty="0" smtClean="0"/>
                  <a:t>[i.e.,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200" dirty="0" smtClean="0"/>
                  <a:t>]</a:t>
                </a:r>
              </a:p>
            </p:txBody>
          </p:sp>
        </mc:Choice>
        <mc:Fallback xmlns="">
          <p:sp>
            <p:nvSpPr>
              <p:cNvPr id="4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3048000"/>
                <a:ext cx="2362200" cy="609600"/>
              </a:xfrm>
              <a:prstGeom prst="rect">
                <a:avLst/>
              </a:prstGeom>
              <a:blipFill rotWithShape="1">
                <a:blip r:embed="rId9"/>
                <a:stretch>
                  <a:fillRect l="-25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9"/>
              <p:cNvSpPr txBox="1">
                <a:spLocks/>
              </p:cNvSpPr>
              <p:nvPr/>
            </p:nvSpPr>
            <p:spPr bwMode="auto">
              <a:xfrm>
                <a:off x="533400" y="3581400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set</a:t>
                </a:r>
                <a:endParaRPr lang="en-US" sz="2000" dirty="0"/>
              </a:p>
            </p:txBody>
          </p:sp>
        </mc:Choice>
        <mc:Fallback xmlns="">
          <p:sp>
            <p:nvSpPr>
              <p:cNvPr id="48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81400"/>
                <a:ext cx="4038600" cy="609600"/>
              </a:xfrm>
              <a:prstGeom prst="rect">
                <a:avLst/>
              </a:prstGeom>
              <a:blipFill rotWithShape="1">
                <a:blip r:embed="rId10"/>
                <a:stretch>
                  <a:fillRect l="-2266" t="-1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9"/>
              <p:cNvSpPr txBox="1">
                <a:spLocks/>
              </p:cNvSpPr>
              <p:nvPr/>
            </p:nvSpPr>
            <p:spPr bwMode="auto">
              <a:xfrm>
                <a:off x="609600" y="5181600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181600"/>
                <a:ext cx="4038600" cy="609600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9"/>
              <p:cNvSpPr txBox="1">
                <a:spLocks/>
              </p:cNvSpPr>
              <p:nvPr/>
            </p:nvSpPr>
            <p:spPr bwMode="auto">
              <a:xfrm>
                <a:off x="457200" y="6019800"/>
                <a:ext cx="4876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1800" u="sng" dirty="0" smtClean="0"/>
                  <a:t>Final </a:t>
                </a:r>
                <a:r>
                  <a:rPr lang="en-US" sz="1800" u="sng" dirty="0" err="1" smtClean="0"/>
                  <a:t>hyp</a:t>
                </a:r>
                <a:r>
                  <a:rPr lang="en-US" sz="1800" dirty="0"/>
                  <a:t>: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final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6019800"/>
                <a:ext cx="4876800" cy="609600"/>
              </a:xfrm>
              <a:prstGeom prst="rect">
                <a:avLst/>
              </a:prstGeom>
              <a:blipFill rotWithShape="1">
                <a:blip r:embed="rId12"/>
                <a:stretch>
                  <a:fillRect l="-1000" t="-72000" b="-7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>
            <a:off x="3609512" y="5419448"/>
            <a:ext cx="925128" cy="162017"/>
          </a:xfrm>
          <a:prstGeom prst="straightConnector1">
            <a:avLst/>
          </a:prstGeom>
          <a:noFill/>
          <a:ln w="15875" cap="flat" cmpd="sng" algn="ctr">
            <a:solidFill>
              <a:srgbClr val="FF33CC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1445950" y="5294191"/>
            <a:ext cx="2209800" cy="611309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9"/>
              <p:cNvSpPr txBox="1">
                <a:spLocks/>
              </p:cNvSpPr>
              <p:nvPr/>
            </p:nvSpPr>
            <p:spPr bwMode="auto">
              <a:xfrm>
                <a:off x="533400" y="3093868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uniform on </a:t>
                </a:r>
                <a:r>
                  <a:rPr lang="en-US" sz="2000" dirty="0">
                    <a:solidFill>
                      <a:srgbClr val="0000CC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2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093868"/>
                <a:ext cx="4038600" cy="609600"/>
              </a:xfrm>
              <a:prstGeom prst="rect">
                <a:avLst/>
              </a:prstGeom>
              <a:blipFill rotWithShape="1">
                <a:blip r:embed="rId13"/>
                <a:stretch>
                  <a:fillRect l="-2266" t="-1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9"/>
              <p:cNvSpPr txBox="1">
                <a:spLocks/>
              </p:cNvSpPr>
              <p:nvPr/>
            </p:nvSpPr>
            <p:spPr bwMode="auto">
              <a:xfrm>
                <a:off x="4724400" y="3886200"/>
                <a:ext cx="38862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 err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b="0" i="0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886200"/>
                <a:ext cx="3886200" cy="590550"/>
              </a:xfrm>
              <a:prstGeom prst="rect">
                <a:avLst/>
              </a:prstGeom>
              <a:blipFill>
                <a:blip r:embed="rId14"/>
                <a:stretch>
                  <a:fillRect b="-72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>
            <a:off x="4572000" y="4029075"/>
            <a:ext cx="152400" cy="1000125"/>
          </a:xfrm>
          <a:prstGeom prst="rightBrace">
            <a:avLst/>
          </a:prstGeom>
          <a:noFill/>
          <a:ln w="222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9"/>
              <p:cNvSpPr txBox="1">
                <a:spLocks/>
              </p:cNvSpPr>
              <p:nvPr/>
            </p:nvSpPr>
            <p:spPr bwMode="auto">
              <a:xfrm>
                <a:off x="5181600" y="4495800"/>
                <a:ext cx="3558746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22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495800"/>
                <a:ext cx="3558746" cy="10668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20" grpId="0" animBg="1"/>
      <p:bldP spid="25" grpId="0"/>
      <p:bldP spid="26" grpId="0"/>
      <p:bldP spid="6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CC"/>
                </a:solidFill>
              </a:rPr>
              <a:t>Adaboost</a:t>
            </a:r>
            <a:r>
              <a:rPr lang="en-US" sz="3800" dirty="0" smtClean="0">
                <a:solidFill>
                  <a:srgbClr val="0000CC"/>
                </a:solidFill>
                <a:ea typeface="ＭＳ Ｐゴシック" pitchFamily="34" charset="-128"/>
              </a:rPr>
              <a:t>: A toy example</a:t>
            </a:r>
          </a:p>
        </p:txBody>
      </p:sp>
      <p:pic>
        <p:nvPicPr>
          <p:cNvPr id="10243" name="Picture 3" descr="Screen Shot 2013-10-14 at 3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790700"/>
            <a:ext cx="4940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304800" y="1409700"/>
            <a:ext cx="861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000" dirty="0" smtClean="0"/>
              <a:t>Weak classifiers:  vertical or horizontal half-planes </a:t>
            </a:r>
            <a:r>
              <a:rPr lang="en-US" sz="1400" dirty="0" smtClean="0"/>
              <a:t>(a.k.a. decision stumps)</a:t>
            </a:r>
          </a:p>
        </p:txBody>
      </p:sp>
    </p:spTree>
    <p:extLst>
      <p:ext uri="{BB962C8B-B14F-4D97-AF65-F5344CB8AC3E}">
        <p14:creationId xmlns:p14="http://schemas.microsoft.com/office/powerpoint/2010/main" val="267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7235"/>
            <a:ext cx="2606446" cy="225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27660"/>
          <a:stretch>
            <a:fillRect/>
          </a:stretch>
        </p:blipFill>
        <p:spPr bwMode="auto">
          <a:xfrm>
            <a:off x="381000" y="3576584"/>
            <a:ext cx="2513001" cy="26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599" y="1318653"/>
            <a:ext cx="2438400" cy="21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2621" y="1295400"/>
            <a:ext cx="2496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r="30150"/>
          <a:stretch>
            <a:fillRect/>
          </a:stretch>
        </p:blipFill>
        <p:spPr bwMode="auto">
          <a:xfrm>
            <a:off x="3505200" y="3631396"/>
            <a:ext cx="2362200" cy="25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7468" y="3733800"/>
            <a:ext cx="259414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6019800"/>
            <a:ext cx="863009" cy="7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6019800"/>
            <a:ext cx="923925" cy="7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1" y="6049144"/>
            <a:ext cx="914400" cy="7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CC"/>
                </a:solidFill>
              </a:rPr>
              <a:t>Adaboost</a:t>
            </a:r>
            <a:r>
              <a:rPr lang="en-US" sz="3800" dirty="0" smtClean="0">
                <a:solidFill>
                  <a:srgbClr val="0000CC"/>
                </a:solidFill>
                <a:ea typeface="ＭＳ Ｐゴシック" pitchFamily="34" charset="-128"/>
              </a:rPr>
              <a:t>: A toy example</a:t>
            </a:r>
          </a:p>
        </p:txBody>
      </p:sp>
    </p:spTree>
    <p:extLst>
      <p:ext uri="{BB962C8B-B14F-4D97-AF65-F5344CB8AC3E}">
        <p14:creationId xmlns:p14="http://schemas.microsoft.com/office/powerpoint/2010/main" val="14771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781800" cy="53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CC"/>
                </a:solidFill>
              </a:rPr>
              <a:t>Adaboost</a:t>
            </a:r>
            <a:r>
              <a:rPr lang="en-US" sz="3800" dirty="0" smtClean="0">
                <a:solidFill>
                  <a:srgbClr val="0000CC"/>
                </a:solidFill>
                <a:ea typeface="ＭＳ Ｐゴシック" pitchFamily="34" charset="-128"/>
              </a:rPr>
              <a:t>: A toy example</a:t>
            </a:r>
          </a:p>
        </p:txBody>
      </p:sp>
    </p:spTree>
    <p:extLst>
      <p:ext uri="{BB962C8B-B14F-4D97-AF65-F5344CB8AC3E}">
        <p14:creationId xmlns:p14="http://schemas.microsoft.com/office/powerpoint/2010/main" val="7449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err="1" smtClean="0">
                <a:solidFill>
                  <a:srgbClr val="0000CC"/>
                </a:solidFill>
              </a:rPr>
              <a:t>Adaboost</a:t>
            </a:r>
            <a:r>
              <a:rPr lang="en-US" sz="3600" dirty="0" smtClean="0">
                <a:solidFill>
                  <a:srgbClr val="0000CC"/>
                </a:solidFill>
              </a:rPr>
              <a:t> (Adaptive Boosting)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789627"/>
            <a:ext cx="4876800" cy="1801173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81000" y="1219200"/>
            <a:ext cx="5638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For </a:t>
            </a:r>
            <a:r>
              <a:rPr lang="en-US" sz="2200" dirty="0" smtClean="0">
                <a:solidFill>
                  <a:srgbClr val="0000CC"/>
                </a:solidFill>
              </a:rPr>
              <a:t>t=1,2, … ,T</a:t>
            </a:r>
          </a:p>
          <a:p>
            <a:pPr marL="0" indent="0">
              <a:buClrTx/>
              <a:buNone/>
              <a:defRPr/>
            </a:pPr>
            <a:endParaRPr lang="en-US" sz="22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/>
              <p:cNvSpPr txBox="1">
                <a:spLocks/>
              </p:cNvSpPr>
              <p:nvPr/>
            </p:nvSpPr>
            <p:spPr bwMode="auto">
              <a:xfrm>
                <a:off x="762000" y="1638300"/>
                <a:ext cx="563880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b="1" dirty="0" smtClean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𝐃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2000" b="1" dirty="0" smtClean="0"/>
                  <a:t> on </a:t>
                </a:r>
                <a:r>
                  <a:rPr lang="en-US" sz="2000" b="1" dirty="0" smtClean="0">
                    <a:solidFill>
                      <a:srgbClr val="0000CC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00CC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00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638300"/>
                <a:ext cx="5638800" cy="723900"/>
              </a:xfrm>
              <a:prstGeom prst="rect">
                <a:avLst/>
              </a:prstGeom>
              <a:blipFill rotWithShape="1">
                <a:blip r:embed="rId3"/>
                <a:stretch>
                  <a:fillRect l="-1514" t="-109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/>
              <p:cNvSpPr txBox="1">
                <a:spLocks/>
              </p:cNvSpPr>
              <p:nvPr/>
            </p:nvSpPr>
            <p:spPr bwMode="auto">
              <a:xfrm>
                <a:off x="762000" y="2057400"/>
                <a:ext cx="56388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Run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A</a:t>
                </a:r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/>
                  <a:t>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57400"/>
                <a:ext cx="56388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514" t="-104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9"/>
              <p:cNvSpPr txBox="1">
                <a:spLocks/>
              </p:cNvSpPr>
              <p:nvPr/>
            </p:nvSpPr>
            <p:spPr bwMode="auto">
              <a:xfrm>
                <a:off x="4572000" y="5257800"/>
                <a:ext cx="41148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 puts </a:t>
                </a:r>
                <a:r>
                  <a:rPr lang="en-US" sz="1800" dirty="0" smtClean="0">
                    <a:solidFill>
                      <a:srgbClr val="FF33CC"/>
                    </a:solidFill>
                  </a:rPr>
                  <a:t>half of weight</a:t>
                </a:r>
                <a:r>
                  <a:rPr lang="en-US" sz="1800" dirty="0" smtClean="0"/>
                  <a:t> on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incorrect &amp; half on examples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correct 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257800"/>
                <a:ext cx="4114800" cy="1219200"/>
              </a:xfrm>
              <a:prstGeom prst="rect">
                <a:avLst/>
              </a:prstGeom>
              <a:blipFill rotWithShape="1">
                <a:blip r:embed="rId5"/>
                <a:stretch>
                  <a:fillRect l="-1185" t="-2000" r="-11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381000" y="8382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000" dirty="0" smtClean="0"/>
              <a:t>Weak learning algorithm A.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81000" y="5448300"/>
            <a:ext cx="25908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9"/>
              <p:cNvSpPr txBox="1">
                <a:spLocks/>
              </p:cNvSpPr>
              <p:nvPr/>
            </p:nvSpPr>
            <p:spPr bwMode="auto">
              <a:xfrm>
                <a:off x="838200" y="4057650"/>
                <a:ext cx="41910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if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057650"/>
                <a:ext cx="4191000" cy="5905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9"/>
              <p:cNvSpPr txBox="1">
                <a:spLocks/>
              </p:cNvSpPr>
              <p:nvPr/>
            </p:nvSpPr>
            <p:spPr bwMode="auto">
              <a:xfrm>
                <a:off x="838200" y="4591050"/>
                <a:ext cx="38862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if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err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91050"/>
                <a:ext cx="3886200" cy="590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9"/>
              <p:cNvSpPr txBox="1">
                <a:spLocks/>
              </p:cNvSpPr>
              <p:nvPr/>
            </p:nvSpPr>
            <p:spPr bwMode="auto">
              <a:xfrm>
                <a:off x="342900" y="2667000"/>
                <a:ext cx="24003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u="sng" dirty="0" smtClean="0"/>
                  <a:t>Constructing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sng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u="sng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u="sng" dirty="0" smtClean="0"/>
              </a:p>
            </p:txBody>
          </p:sp>
        </mc:Choice>
        <mc:Fallback xmlns="">
          <p:sp>
            <p:nvSpPr>
              <p:cNvPr id="4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2667000"/>
                <a:ext cx="2400300" cy="609600"/>
              </a:xfrm>
              <a:prstGeom prst="rect">
                <a:avLst/>
              </a:prstGeom>
              <a:blipFill rotWithShape="1">
                <a:blip r:embed="rId8"/>
                <a:stretch>
                  <a:fillRect l="-2538" t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9"/>
              <p:cNvSpPr txBox="1">
                <a:spLocks/>
              </p:cNvSpPr>
              <p:nvPr/>
            </p:nvSpPr>
            <p:spPr bwMode="auto">
              <a:xfrm>
                <a:off x="4114800" y="3048000"/>
                <a:ext cx="2362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dirty="0" smtClean="0"/>
                  <a:t>[i.e.,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200" dirty="0" smtClean="0"/>
                  <a:t>]</a:t>
                </a:r>
              </a:p>
            </p:txBody>
          </p:sp>
        </mc:Choice>
        <mc:Fallback xmlns="">
          <p:sp>
            <p:nvSpPr>
              <p:cNvPr id="4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3048000"/>
                <a:ext cx="2362200" cy="609600"/>
              </a:xfrm>
              <a:prstGeom prst="rect">
                <a:avLst/>
              </a:prstGeom>
              <a:blipFill rotWithShape="1">
                <a:blip r:embed="rId9"/>
                <a:stretch>
                  <a:fillRect l="-25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9"/>
              <p:cNvSpPr txBox="1">
                <a:spLocks/>
              </p:cNvSpPr>
              <p:nvPr/>
            </p:nvSpPr>
            <p:spPr bwMode="auto">
              <a:xfrm>
                <a:off x="533400" y="3581400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set</a:t>
                </a:r>
                <a:endParaRPr lang="en-US" sz="2000" dirty="0"/>
              </a:p>
            </p:txBody>
          </p:sp>
        </mc:Choice>
        <mc:Fallback xmlns="">
          <p:sp>
            <p:nvSpPr>
              <p:cNvPr id="48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81400"/>
                <a:ext cx="4038600" cy="609600"/>
              </a:xfrm>
              <a:prstGeom prst="rect">
                <a:avLst/>
              </a:prstGeom>
              <a:blipFill rotWithShape="1">
                <a:blip r:embed="rId10"/>
                <a:stretch>
                  <a:fillRect l="-2266" t="-1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9"/>
              <p:cNvSpPr txBox="1">
                <a:spLocks/>
              </p:cNvSpPr>
              <p:nvPr/>
            </p:nvSpPr>
            <p:spPr bwMode="auto">
              <a:xfrm>
                <a:off x="609600" y="5181600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solidFill>
                    <a:srgbClr val="00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181600"/>
                <a:ext cx="4038600" cy="609600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9"/>
              <p:cNvSpPr txBox="1">
                <a:spLocks/>
              </p:cNvSpPr>
              <p:nvPr/>
            </p:nvSpPr>
            <p:spPr bwMode="auto">
              <a:xfrm>
                <a:off x="457200" y="6019800"/>
                <a:ext cx="4876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1800" u="sng" dirty="0" smtClean="0"/>
                  <a:t>Final </a:t>
                </a:r>
                <a:r>
                  <a:rPr lang="en-US" sz="1800" u="sng" dirty="0" err="1" smtClean="0"/>
                  <a:t>hyp</a:t>
                </a:r>
                <a:r>
                  <a:rPr lang="en-US" sz="1800" dirty="0"/>
                  <a:t>: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final</m:t>
                        </m:r>
                      </m:sub>
                    </m:sSub>
                    <m:d>
                      <m:d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6019800"/>
                <a:ext cx="4876800" cy="609600"/>
              </a:xfrm>
              <a:prstGeom prst="rect">
                <a:avLst/>
              </a:prstGeom>
              <a:blipFill rotWithShape="1">
                <a:blip r:embed="rId12"/>
                <a:stretch>
                  <a:fillRect l="-1000" t="-72000" b="-7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>
            <a:off x="3609512" y="5419448"/>
            <a:ext cx="925128" cy="162017"/>
          </a:xfrm>
          <a:prstGeom prst="straightConnector1">
            <a:avLst/>
          </a:prstGeom>
          <a:noFill/>
          <a:ln w="15875" cap="flat" cmpd="sng" algn="ctr">
            <a:solidFill>
              <a:srgbClr val="FF33CC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1445950" y="5294191"/>
            <a:ext cx="2209800" cy="611309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9"/>
              <p:cNvSpPr txBox="1">
                <a:spLocks/>
              </p:cNvSpPr>
              <p:nvPr/>
            </p:nvSpPr>
            <p:spPr bwMode="auto">
              <a:xfrm>
                <a:off x="533400" y="3093868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uniform on </a:t>
                </a:r>
                <a:r>
                  <a:rPr lang="en-US" sz="2000" dirty="0">
                    <a:solidFill>
                      <a:srgbClr val="0000CC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2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093868"/>
                <a:ext cx="4038600" cy="609600"/>
              </a:xfrm>
              <a:prstGeom prst="rect">
                <a:avLst/>
              </a:prstGeom>
              <a:blipFill rotWithShape="1">
                <a:blip r:embed="rId13"/>
                <a:stretch>
                  <a:fillRect l="-2266" t="-13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9"/>
              <p:cNvSpPr txBox="1">
                <a:spLocks/>
              </p:cNvSpPr>
              <p:nvPr/>
            </p:nvSpPr>
            <p:spPr bwMode="auto">
              <a:xfrm>
                <a:off x="4724400" y="4133850"/>
                <a:ext cx="38862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 err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b="0" i="0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b="0" i="0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133850"/>
                <a:ext cx="3886200" cy="590550"/>
              </a:xfrm>
              <a:prstGeom prst="rect">
                <a:avLst/>
              </a:prstGeom>
              <a:blipFill rotWithShape="1">
                <a:blip r:embed="rId14"/>
                <a:stretch>
                  <a:fillRect b="-61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>
            <a:off x="4572000" y="4029075"/>
            <a:ext cx="152400" cy="1000125"/>
          </a:xfrm>
          <a:prstGeom prst="rightBrace">
            <a:avLst/>
          </a:prstGeom>
          <a:noFill/>
          <a:ln w="222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725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Nice Features of </a:t>
            </a:r>
            <a:r>
              <a:rPr lang="en-US" sz="3600" dirty="0" err="1" smtClean="0">
                <a:latin typeface="Comic Sans MS" panose="030F0702030302020204" pitchFamily="66" charset="0"/>
              </a:rPr>
              <a:t>Adaboost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524000"/>
            <a:ext cx="853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Very general</a:t>
            </a:r>
            <a:r>
              <a:rPr lang="en-US" sz="2200" dirty="0" smtClean="0"/>
              <a:t>: a meta-procedure, it can use </a:t>
            </a:r>
            <a:r>
              <a:rPr lang="en-US" sz="2200" dirty="0" smtClean="0">
                <a:solidFill>
                  <a:srgbClr val="FF0000"/>
                </a:solidFill>
              </a:rPr>
              <a:t>any </a:t>
            </a:r>
            <a:r>
              <a:rPr lang="en-US" sz="2200" dirty="0" smtClean="0"/>
              <a:t>weak learning algorithm!!!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Very </a:t>
            </a:r>
            <a:r>
              <a:rPr lang="en-US" sz="2200" dirty="0">
                <a:solidFill>
                  <a:srgbClr val="FF0000"/>
                </a:solidFill>
              </a:rPr>
              <a:t>f</a:t>
            </a:r>
            <a:r>
              <a:rPr lang="en-US" sz="2200" dirty="0" smtClean="0">
                <a:solidFill>
                  <a:srgbClr val="FF0000"/>
                </a:solidFill>
              </a:rPr>
              <a:t>ast</a:t>
            </a:r>
            <a:r>
              <a:rPr lang="en-US" sz="2200" dirty="0" smtClean="0"/>
              <a:t> (single pass through data each round) &amp; </a:t>
            </a:r>
            <a:r>
              <a:rPr lang="en-US" sz="2200" dirty="0" smtClean="0">
                <a:solidFill>
                  <a:srgbClr val="FF0000"/>
                </a:solidFill>
              </a:rPr>
              <a:t>simple </a:t>
            </a:r>
            <a:r>
              <a:rPr lang="en-US" sz="2200" dirty="0">
                <a:solidFill>
                  <a:srgbClr val="FF0000"/>
                </a:solidFill>
              </a:rPr>
              <a:t>to code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no parameters to tune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93513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mic Sans MS" panose="030F0702030302020204" pitchFamily="66" charset="0"/>
              </a:rPr>
              <a:t>Grounded in rich theory.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mic Sans MS" panose="030F0702030302020204" pitchFamily="66" charset="0"/>
              </a:rPr>
              <a:t>Shift </a:t>
            </a:r>
            <a:r>
              <a:rPr lang="en-US" sz="2200" dirty="0">
                <a:latin typeface="Comic Sans MS" panose="030F0702030302020204" pitchFamily="66" charset="0"/>
              </a:rPr>
              <a:t>in mindset: goal is now just to find classifiers a bit better than random guessing</a:t>
            </a:r>
            <a:r>
              <a:rPr lang="en-US" sz="22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1" y="1855113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(e.g., Naïve Bayes, decision stumps)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61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Boosting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228600" y="22098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Works by creating </a:t>
            </a:r>
            <a:r>
              <a:rPr lang="en-US" sz="2200" dirty="0"/>
              <a:t>a series </a:t>
            </a:r>
            <a:r>
              <a:rPr lang="en-US" sz="2200" dirty="0" smtClean="0"/>
              <a:t>of challenge datasets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r>
              <a:rPr lang="en-US" sz="2200" dirty="0"/>
              <a:t>even modest performance on these can </a:t>
            </a:r>
            <a:r>
              <a:rPr lang="en-US" sz="2200" dirty="0" smtClean="0"/>
              <a:t>be </a:t>
            </a:r>
            <a:r>
              <a:rPr lang="en-US" sz="2200" dirty="0"/>
              <a:t>used to produce an overall high-accuracy </a:t>
            </a:r>
            <a:r>
              <a:rPr lang="en-US" sz="2200" dirty="0" smtClean="0"/>
              <a:t>predictor.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990600" y="4724400"/>
            <a:ext cx="769620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Backed up by solid foundations.</a:t>
            </a: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990600" y="3733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Works amazingly well in practice --- </a:t>
            </a:r>
            <a:r>
              <a:rPr lang="en-US" sz="2200" dirty="0" err="1" smtClean="0"/>
              <a:t>Adaboost</a:t>
            </a:r>
            <a:r>
              <a:rPr lang="en-US" sz="2200" dirty="0"/>
              <a:t> </a:t>
            </a:r>
            <a:r>
              <a:rPr lang="en-US" sz="2200" dirty="0" smtClean="0"/>
              <a:t>and its variations one of the top 10 algorithms.</a:t>
            </a: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304800" y="1219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General method for improving the accuracy of any given learning algorithm.</a:t>
            </a:r>
          </a:p>
        </p:txBody>
      </p:sp>
    </p:spTree>
    <p:extLst>
      <p:ext uri="{BB962C8B-B14F-4D97-AF65-F5344CB8AC3E}">
        <p14:creationId xmlns:p14="http://schemas.microsoft.com/office/powerpoint/2010/main" val="13402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Guarantees about the </a:t>
            </a:r>
            <a:r>
              <a:rPr lang="en-US" sz="3600" dirty="0">
                <a:solidFill>
                  <a:srgbClr val="0000CC"/>
                </a:solidFill>
              </a:rPr>
              <a:t>Training Error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1143000"/>
            <a:ext cx="8077200" cy="2182173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381000" y="1191573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b="1" dirty="0" smtClean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9"/>
              <p:cNvSpPr txBox="1">
                <a:spLocks/>
              </p:cNvSpPr>
              <p:nvPr/>
            </p:nvSpPr>
            <p:spPr bwMode="auto">
              <a:xfrm>
                <a:off x="1805357" y="1191573"/>
                <a:ext cx="4495406" cy="419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=1/2−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(error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over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1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357" y="1191573"/>
                <a:ext cx="4495406" cy="419393"/>
              </a:xfrm>
              <a:prstGeom prst="rect">
                <a:avLst/>
              </a:prstGeom>
              <a:blipFill rotWithShape="1">
                <a:blip r:embed="rId3"/>
                <a:stretch>
                  <a:fillRect t="-1449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 bwMode="auto">
              <a:xfrm>
                <a:off x="1265314" y="1572573"/>
                <a:ext cx="4983086" cy="1181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𝑒𝑟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−2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5314" y="1572573"/>
                <a:ext cx="4983086" cy="11813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381000" y="2715573"/>
            <a:ext cx="11379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 smtClean="0"/>
              <a:t>So, if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9"/>
              <p:cNvSpPr txBox="1">
                <a:spLocks/>
              </p:cNvSpPr>
              <p:nvPr/>
            </p:nvSpPr>
            <p:spPr bwMode="auto">
              <a:xfrm>
                <a:off x="1219200" y="2677180"/>
                <a:ext cx="6705600" cy="647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sz="2200" dirty="0" smtClean="0"/>
                  <a:t>then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−2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677180"/>
                <a:ext cx="6705600" cy="647993"/>
              </a:xfrm>
              <a:prstGeom prst="rect">
                <a:avLst/>
              </a:prstGeom>
              <a:blipFill rotWithShape="1">
                <a:blip r:embed="rId5"/>
                <a:stretch>
                  <a:fillRect t="-28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9"/>
          <p:cNvSpPr txBox="1">
            <a:spLocks/>
          </p:cNvSpPr>
          <p:nvPr/>
        </p:nvSpPr>
        <p:spPr bwMode="auto">
          <a:xfrm>
            <a:off x="434143" y="4700122"/>
            <a:ext cx="3375857" cy="6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u="sng" dirty="0" err="1" smtClean="0">
                <a:solidFill>
                  <a:srgbClr val="0000CC"/>
                </a:solidFill>
              </a:rPr>
              <a:t>Adaboost</a:t>
            </a:r>
            <a:r>
              <a:rPr lang="en-US" sz="2400" u="sng" dirty="0" smtClean="0">
                <a:solidFill>
                  <a:srgbClr val="0000CC"/>
                </a:solidFill>
              </a:rPr>
              <a:t> is adaptive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9"/>
              <p:cNvSpPr txBox="1">
                <a:spLocks/>
              </p:cNvSpPr>
              <p:nvPr/>
            </p:nvSpPr>
            <p:spPr bwMode="auto">
              <a:xfrm>
                <a:off x="715886" y="5257800"/>
                <a:ext cx="6500057" cy="647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  <a:defRPr/>
                </a:pPr>
                <a:r>
                  <a:rPr lang="en-US" sz="2200" dirty="0" smtClean="0"/>
                  <a:t>Does not need to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200" dirty="0" smtClean="0"/>
                  <a:t> or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T</a:t>
                </a:r>
                <a:r>
                  <a:rPr lang="en-US" sz="2200" dirty="0" smtClean="0"/>
                  <a:t> a priori</a:t>
                </a:r>
              </a:p>
            </p:txBody>
          </p:sp>
        </mc:Choice>
        <mc:Fallback xmlns="">
          <p:sp>
            <p:nvSpPr>
              <p:cNvPr id="2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886" y="5257800"/>
                <a:ext cx="6500057" cy="647993"/>
              </a:xfrm>
              <a:prstGeom prst="rect">
                <a:avLst/>
              </a:prstGeom>
              <a:blipFill rotWithShape="1">
                <a:blip r:embed="rId6"/>
                <a:stretch>
                  <a:fillRect l="-1593" t="-150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9"/>
          <p:cNvSpPr txBox="1">
            <a:spLocks/>
          </p:cNvSpPr>
          <p:nvPr/>
        </p:nvSpPr>
        <p:spPr bwMode="auto">
          <a:xfrm>
            <a:off x="738943" y="5665858"/>
            <a:ext cx="6500057" cy="6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Can exploit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9"/>
              <p:cNvSpPr txBox="1">
                <a:spLocks/>
              </p:cNvSpPr>
              <p:nvPr/>
            </p:nvSpPr>
            <p:spPr bwMode="auto">
              <a:xfrm>
                <a:off x="2110543" y="5614522"/>
                <a:ext cx="2362200" cy="862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≫ </m:t>
                      </m:r>
                      <m:r>
                        <a:rPr lang="en-US" sz="2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2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0543" y="5614522"/>
                <a:ext cx="2362200" cy="8624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8397" y="3429000"/>
            <a:ext cx="5489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training error drops exponentially in T!!!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052" y="3886200"/>
                <a:ext cx="7086748" cy="580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To get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smtClean="0"/>
                  <a:t>need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rounds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2" y="3886200"/>
                <a:ext cx="7086748" cy="580031"/>
              </a:xfrm>
              <a:prstGeom prst="rect">
                <a:avLst/>
              </a:prstGeom>
              <a:blipFill rotWithShape="1">
                <a:blip r:embed="rId8"/>
                <a:stretch>
                  <a:fillRect l="-430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0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04800" y="4953000"/>
            <a:ext cx="7391400" cy="1600200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400" y="2472488"/>
            <a:ext cx="8839200" cy="22519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srgbClr val="0000CC"/>
                </a:solidFill>
              </a:rPr>
              <a:t>Understanding the Updates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&amp; Normalization</a:t>
            </a:r>
            <a:endParaRPr lang="en-US" sz="3200" dirty="0">
              <a:solidFill>
                <a:srgbClr val="0000CC"/>
              </a:solidFill>
              <a:latin typeface="cmmi1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 bwMode="auto">
              <a:xfrm>
                <a:off x="152400" y="3505200"/>
                <a:ext cx="8816546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8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8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1800" dirty="0">
                  <a:solidFill>
                    <a:srgbClr val="0000CC"/>
                  </a:solidFill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505200"/>
                <a:ext cx="8816546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9"/>
              <p:cNvSpPr txBox="1">
                <a:spLocks/>
              </p:cNvSpPr>
              <p:nvPr/>
            </p:nvSpPr>
            <p:spPr bwMode="auto">
              <a:xfrm>
                <a:off x="251254" y="2514600"/>
                <a:ext cx="4320746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3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54" y="2514600"/>
                <a:ext cx="4320746" cy="1066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9"/>
          <p:cNvSpPr txBox="1">
            <a:spLocks/>
          </p:cNvSpPr>
          <p:nvPr/>
        </p:nvSpPr>
        <p:spPr bwMode="auto">
          <a:xfrm>
            <a:off x="3657600" y="17526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Tx/>
              <a:buNone/>
              <a:defRPr/>
            </a:pPr>
            <a:r>
              <a:rPr lang="en-US" sz="2000" dirty="0" smtClean="0">
                <a:solidFill>
                  <a:srgbClr val="FF33CC"/>
                </a:solidFill>
              </a:rPr>
              <a:t>Probabilities are equal!  </a:t>
            </a:r>
            <a:endParaRPr lang="en-US" sz="2000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9"/>
              <p:cNvSpPr txBox="1">
                <a:spLocks/>
              </p:cNvSpPr>
              <p:nvPr/>
            </p:nvSpPr>
            <p:spPr bwMode="auto">
              <a:xfrm>
                <a:off x="468527" y="5029200"/>
                <a:ext cx="3558746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 err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1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27" y="5029200"/>
                <a:ext cx="3558746" cy="1066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9"/>
              <p:cNvSpPr txBox="1">
                <a:spLocks/>
              </p:cNvSpPr>
              <p:nvPr/>
            </p:nvSpPr>
            <p:spPr bwMode="auto">
              <a:xfrm>
                <a:off x="304800" y="838200"/>
                <a:ext cx="8686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b="1" dirty="0" smtClean="0"/>
                  <a:t>Claim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20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 smtClean="0"/>
                  <a:t> puts half of the weight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 smtClean="0"/>
                  <a:t> was incorrect  and </a:t>
                </a:r>
                <a:r>
                  <a:rPr lang="en-US" sz="2000" dirty="0"/>
                  <a:t>half of the weight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CC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000" dirty="0"/>
                  <a:t> was </a:t>
                </a:r>
                <a:r>
                  <a:rPr lang="en-US" sz="2000" dirty="0" smtClean="0"/>
                  <a:t>correct.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686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l="-702" t="-5000" b="-3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 txBox="1">
                <a:spLocks/>
              </p:cNvSpPr>
              <p:nvPr/>
            </p:nvSpPr>
            <p:spPr bwMode="auto">
              <a:xfrm>
                <a:off x="304800" y="1600200"/>
                <a:ext cx="38862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1800" dirty="0" smtClean="0"/>
                  <a:t>Recall</a:t>
                </a:r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 err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 dirty="0" err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i="1" dirty="0" err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 err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 dirty="0" err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dirty="0" err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err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dirty="0" err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</m:sup>
                    </m:sSup>
                  </m:oMath>
                </a14:m>
                <a:endParaRPr lang="en-US" sz="1800" kern="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600200"/>
                <a:ext cx="3886200" cy="590550"/>
              </a:xfrm>
              <a:prstGeom prst="rect">
                <a:avLst/>
              </a:prstGeom>
              <a:blipFill rotWithShape="1">
                <a:blip r:embed="rId7"/>
                <a:stretch>
                  <a:fillRect l="-12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 bwMode="auto">
          <a:xfrm>
            <a:off x="228600" y="3655891"/>
            <a:ext cx="2209800" cy="611309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2400" y="2514600"/>
            <a:ext cx="2209800" cy="611309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2" idx="6"/>
          </p:cNvCxnSpPr>
          <p:nvPr/>
        </p:nvCxnSpPr>
        <p:spPr bwMode="auto">
          <a:xfrm flipV="1">
            <a:off x="2438400" y="2133600"/>
            <a:ext cx="2514600" cy="1827946"/>
          </a:xfrm>
          <a:prstGeom prst="straightConnector1">
            <a:avLst/>
          </a:prstGeom>
          <a:noFill/>
          <a:ln w="15875" cap="flat" cmpd="sng" algn="ctr">
            <a:solidFill>
              <a:srgbClr val="FF33CC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6" name="Straight Arrow Connector 15"/>
          <p:cNvCxnSpPr>
            <a:stCxn id="14" idx="6"/>
          </p:cNvCxnSpPr>
          <p:nvPr/>
        </p:nvCxnSpPr>
        <p:spPr bwMode="auto">
          <a:xfrm flipV="1">
            <a:off x="2362200" y="2133600"/>
            <a:ext cx="2427739" cy="686655"/>
          </a:xfrm>
          <a:prstGeom prst="straightConnector1">
            <a:avLst/>
          </a:prstGeom>
          <a:noFill/>
          <a:ln w="15875" cap="flat" cmpd="sng" algn="ctr">
            <a:solidFill>
              <a:srgbClr val="FF33CC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9"/>
              <p:cNvSpPr txBox="1">
                <a:spLocks/>
              </p:cNvSpPr>
              <p:nvPr/>
            </p:nvSpPr>
            <p:spPr bwMode="auto">
              <a:xfrm>
                <a:off x="3429000" y="6019800"/>
                <a:ext cx="4038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800" i="1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800" i="1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1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6019800"/>
                <a:ext cx="4038600" cy="5334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9"/>
              <p:cNvSpPr txBox="1">
                <a:spLocks/>
              </p:cNvSpPr>
              <p:nvPr/>
            </p:nvSpPr>
            <p:spPr bwMode="auto">
              <a:xfrm>
                <a:off x="3451654" y="4953000"/>
                <a:ext cx="5463746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21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54" y="4953000"/>
                <a:ext cx="5463746" cy="1066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9"/>
              <p:cNvSpPr txBox="1">
                <a:spLocks/>
              </p:cNvSpPr>
              <p:nvPr/>
            </p:nvSpPr>
            <p:spPr bwMode="auto">
              <a:xfrm>
                <a:off x="4343400" y="2514600"/>
                <a:ext cx="14478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22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514600"/>
                <a:ext cx="1447800" cy="1066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9"/>
              <p:cNvSpPr txBox="1">
                <a:spLocks/>
              </p:cNvSpPr>
              <p:nvPr/>
            </p:nvSpPr>
            <p:spPr bwMode="auto">
              <a:xfrm>
                <a:off x="5715000" y="2438400"/>
                <a:ext cx="3276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  <a:p>
                <a:pPr marL="0" indent="0">
                  <a:buClrTx/>
                  <a:buNone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23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2438400"/>
                <a:ext cx="3276600" cy="1066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/>
      <p:bldP spid="30" grpId="0"/>
      <p:bldP spid="31" grpId="0"/>
      <p:bldP spid="13" grpId="0"/>
      <p:bldP spid="10" grpId="0"/>
      <p:bldP spid="12" grpId="0" animBg="1"/>
      <p:bldP spid="14" grpId="0" animBg="1"/>
      <p:bldP spid="19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3400" y="4920233"/>
            <a:ext cx="7772400" cy="1055015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76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Generalization Guarantees (informal)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79132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Let H be the set of rules that the weak learner can use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Let G be the set of weighted majority rules over T elements of H (i.e., the things that </a:t>
            </a:r>
            <a:r>
              <a:rPr lang="en-US" sz="2200" dirty="0" err="1" smtClean="0"/>
              <a:t>AdaBoost</a:t>
            </a:r>
            <a:r>
              <a:rPr lang="en-US" sz="2200" dirty="0" smtClean="0"/>
              <a:t> might output)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888549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Theorem </a:t>
            </a:r>
            <a:r>
              <a:rPr lang="en-US" sz="1600" dirty="0" smtClean="0"/>
              <a:t>[Freund&amp;Schapire’97]</a:t>
            </a:r>
            <a:r>
              <a:rPr lang="en-US" sz="2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" y="5166746"/>
                <a:ext cx="5943600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𝑔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𝑒𝑟𝑟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𝑇𝑑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66746"/>
                <a:ext cx="5943600" cy="8530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62600" y="496669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T= # of rounds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1024688"/>
            <a:ext cx="8458200" cy="7279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304800" y="1073260"/>
            <a:ext cx="5266426" cy="4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b="1" dirty="0" smtClean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9"/>
              <p:cNvSpPr txBox="1">
                <a:spLocks/>
              </p:cNvSpPr>
              <p:nvPr/>
            </p:nvSpPr>
            <p:spPr bwMode="auto">
              <a:xfrm>
                <a:off x="5691556" y="1073260"/>
                <a:ext cx="2842844" cy="62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200" dirty="0"/>
                  <a:t>w</a:t>
                </a:r>
                <a:r>
                  <a:rPr lang="en-US" sz="2200" b="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=1/2−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1556" y="1073260"/>
                <a:ext cx="2842844" cy="620184"/>
              </a:xfrm>
              <a:prstGeom prst="rect">
                <a:avLst/>
              </a:prstGeom>
              <a:blipFill rotWithShape="1">
                <a:blip r:embed="rId6"/>
                <a:stretch>
                  <a:fillRect l="-2790" t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 bwMode="auto">
              <a:xfrm>
                <a:off x="1447800" y="876093"/>
                <a:ext cx="4654014" cy="72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𝑒𝑟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−2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876093"/>
                <a:ext cx="4654014" cy="724107"/>
              </a:xfrm>
              <a:prstGeom prst="rect">
                <a:avLst/>
              </a:prstGeom>
              <a:blipFill rotWithShape="1">
                <a:blip r:embed="rId7"/>
                <a:stretch>
                  <a:fillRect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228600" y="1982147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dirty="0" smtClean="0"/>
              <a:t>How about generalization guarantees?</a:t>
            </a:r>
            <a:endParaRPr lang="en-US" sz="2400" dirty="0">
              <a:solidFill>
                <a:srgbClr val="0000CC"/>
              </a:solidFill>
            </a:endParaRPr>
          </a:p>
          <a:p>
            <a:pPr marL="0" indent="0">
              <a:buClrTx/>
              <a:buNone/>
              <a:defRPr/>
            </a:pPr>
            <a:r>
              <a:rPr lang="en-US" sz="2000" dirty="0" smtClean="0"/>
              <a:t> </a:t>
            </a:r>
          </a:p>
        </p:txBody>
      </p:sp>
      <p:pic>
        <p:nvPicPr>
          <p:cNvPr id="22" name="Picture 12" descr="MCj043441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1828800"/>
            <a:ext cx="77940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25146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/>
              <a:t>Original analysis </a:t>
            </a:r>
            <a:r>
              <a:rPr lang="en-US" sz="1600" u="sng" dirty="0" smtClean="0"/>
              <a:t>[Freund&amp;Schapire’97]</a:t>
            </a:r>
            <a:r>
              <a:rPr lang="en-US" sz="2200" u="sng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547096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0000CC"/>
                </a:solidFill>
              </a:rPr>
              <a:t>d= VC dimension of H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21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4876800"/>
            <a:ext cx="7620000" cy="1055015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76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Generalization Guarantees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4038600"/>
                <a:ext cx="6934200" cy="43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dirty="0" smtClean="0">
                    <a:solidFill>
                      <a:srgbClr val="0000CC"/>
                    </a:solidFill>
                  </a:rPr>
                  <a:t>G</a:t>
                </a:r>
                <a:r>
                  <a:rPr lang="en-US" sz="2200" dirty="0" smtClean="0"/>
                  <a:t>={all </a:t>
                </a:r>
                <a:r>
                  <a:rPr lang="en-US" sz="2200" dirty="0" err="1" smtClean="0"/>
                  <a:t>fns</a:t>
                </a:r>
                <a:r>
                  <a:rPr lang="en-US" sz="2200" dirty="0" smtClean="0"/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sign</m:t>
                    </m:r>
                    <m:r>
                      <a:rPr lang="en-US" sz="2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)) </m:t>
                        </m:r>
                      </m:e>
                    </m:nary>
                  </m:oMath>
                </a14:m>
                <a:r>
                  <a:rPr lang="en-US" sz="2200" dirty="0" smtClean="0"/>
                  <a:t>}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38600"/>
                <a:ext cx="6934200" cy="436786"/>
              </a:xfrm>
              <a:prstGeom prst="rect">
                <a:avLst/>
              </a:prstGeom>
              <a:blipFill rotWithShape="1">
                <a:blip r:embed="rId2"/>
                <a:stretch>
                  <a:fillRect l="-1143" t="-123944" b="-19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3505200"/>
                <a:ext cx="7467602" cy="4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sz="2200" dirty="0" smtClean="0"/>
                  <a:t> is a weighted vote, so the hypothesis class is: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7467602" cy="457946"/>
              </a:xfrm>
              <a:prstGeom prst="rect">
                <a:avLst/>
              </a:prstGeom>
              <a:blipFill rotWithShape="1">
                <a:blip r:embed="rId3"/>
                <a:stretch>
                  <a:fillRect t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8600" y="4878871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Theorem </a:t>
            </a:r>
            <a:r>
              <a:rPr lang="en-US" sz="1600" dirty="0" smtClean="0"/>
              <a:t>[Freund&amp;Schapire’97]</a:t>
            </a:r>
            <a:r>
              <a:rPr lang="en-US" sz="2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5123313"/>
                <a:ext cx="5943600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𝑔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𝑒𝑟𝑟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𝑇𝑑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23313"/>
                <a:ext cx="5943600" cy="853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81600" y="534864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T= # of 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6069324"/>
                <a:ext cx="8382000" cy="4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 smtClean="0"/>
                  <a:t>Key reason</a:t>
                </a:r>
                <a:r>
                  <a:rPr lang="en-US" sz="2000" b="0" dirty="0" smtClean="0"/>
                  <a:t>:</a:t>
                </a:r>
                <a:r>
                  <a:rPr lang="en-US" sz="20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CC00CC"/>
                        </a:solidFill>
                        <a:latin typeface="Cambria Math"/>
                      </a:rPr>
                      <m:t>VCd</m:t>
                    </m:r>
                    <m:r>
                      <a:rPr lang="en-US" sz="2000" b="0" i="1" dirty="0" smtClean="0">
                        <a:solidFill>
                          <a:srgbClr val="CC00CC"/>
                        </a:solidFill>
                        <a:latin typeface="Cambria Math"/>
                      </a:rPr>
                      <m:t>𝑖𝑚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𝑑𝑇</m:t>
                        </m:r>
                      </m:e>
                    </m:d>
                  </m:oMath>
                </a14:m>
                <a:r>
                  <a:rPr lang="en-US" sz="2000" dirty="0" smtClean="0"/>
                  <a:t> plus typical VC bounds.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69324"/>
                <a:ext cx="8382000" cy="407676"/>
              </a:xfrm>
              <a:prstGeom prst="rect">
                <a:avLst/>
              </a:prstGeom>
              <a:blipFill rotWithShape="1">
                <a:blip r:embed="rId5"/>
                <a:stretch>
                  <a:fillRect l="-800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152400" y="3048000"/>
            <a:ext cx="8686800" cy="60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000" dirty="0" smtClean="0">
                <a:solidFill>
                  <a:srgbClr val="0000CC"/>
                </a:solidFill>
              </a:rPr>
              <a:t>H</a:t>
            </a:r>
            <a:r>
              <a:rPr lang="en-US" sz="2000" dirty="0" smtClean="0"/>
              <a:t> space </a:t>
            </a:r>
            <a:r>
              <a:rPr lang="en-US" sz="2000" dirty="0"/>
              <a:t>of weak </a:t>
            </a:r>
            <a:r>
              <a:rPr lang="en-US" sz="2000" dirty="0" smtClean="0"/>
              <a:t>hypotheses; </a:t>
            </a:r>
            <a:r>
              <a:rPr lang="en-US" sz="2000" dirty="0">
                <a:solidFill>
                  <a:srgbClr val="0000CC"/>
                </a:solidFill>
              </a:rPr>
              <a:t>d=</a:t>
            </a:r>
            <a:r>
              <a:rPr lang="en-US" sz="2000" dirty="0" err="1">
                <a:solidFill>
                  <a:srgbClr val="0000CC"/>
                </a:solidFill>
              </a:rPr>
              <a:t>VCdim</a:t>
            </a:r>
            <a:r>
              <a:rPr lang="en-US" sz="2000" dirty="0">
                <a:solidFill>
                  <a:srgbClr val="0000CC"/>
                </a:solidFill>
              </a:rPr>
              <a:t>(H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1024688"/>
            <a:ext cx="8458200" cy="7279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304800" y="1073260"/>
            <a:ext cx="5266426" cy="4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b="1" dirty="0" smtClean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9"/>
              <p:cNvSpPr txBox="1">
                <a:spLocks/>
              </p:cNvSpPr>
              <p:nvPr/>
            </p:nvSpPr>
            <p:spPr bwMode="auto">
              <a:xfrm>
                <a:off x="5691556" y="1073260"/>
                <a:ext cx="2842844" cy="62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200" dirty="0"/>
                  <a:t>w</a:t>
                </a:r>
                <a:r>
                  <a:rPr lang="en-US" sz="2200" b="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=1/2−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1556" y="1073260"/>
                <a:ext cx="2842844" cy="620184"/>
              </a:xfrm>
              <a:prstGeom prst="rect">
                <a:avLst/>
              </a:prstGeom>
              <a:blipFill rotWithShape="1">
                <a:blip r:embed="rId6"/>
                <a:stretch>
                  <a:fillRect l="-2790" t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 bwMode="auto">
              <a:xfrm>
                <a:off x="1447800" y="876093"/>
                <a:ext cx="4654014" cy="72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𝑒𝑟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−2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876093"/>
                <a:ext cx="4654014" cy="724107"/>
              </a:xfrm>
              <a:prstGeom prst="rect">
                <a:avLst/>
              </a:prstGeom>
              <a:blipFill rotWithShape="1">
                <a:blip r:embed="rId7"/>
                <a:stretch>
                  <a:fillRect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228600" y="1982147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dirty="0" smtClean="0"/>
              <a:t>How about generalization guarantees?</a:t>
            </a:r>
            <a:endParaRPr lang="en-US" sz="2400" dirty="0">
              <a:solidFill>
                <a:srgbClr val="0000CC"/>
              </a:solidFill>
            </a:endParaRPr>
          </a:p>
          <a:p>
            <a:pPr marL="0" indent="0">
              <a:buClrTx/>
              <a:buNone/>
              <a:defRPr/>
            </a:pPr>
            <a:r>
              <a:rPr lang="en-US" sz="2000" dirty="0" smtClean="0"/>
              <a:t> </a:t>
            </a:r>
          </a:p>
        </p:txBody>
      </p:sp>
      <p:pic>
        <p:nvPicPr>
          <p:cNvPr id="22" name="Picture 12" descr="MCj043441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1828800"/>
            <a:ext cx="77940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25146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/>
              <a:t>Original analysis </a:t>
            </a:r>
            <a:r>
              <a:rPr lang="en-US" sz="1600" u="sng" dirty="0" smtClean="0"/>
              <a:t>[Freund&amp;Schapire’97]</a:t>
            </a:r>
            <a:r>
              <a:rPr lang="en-US" sz="2200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2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  <p:bldP spid="12" grpId="0"/>
      <p:bldP spid="13" grpId="0"/>
      <p:bldP spid="14" grpId="0"/>
      <p:bldP spid="9" grpId="0"/>
      <p:bldP spid="16" grpId="0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44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CC"/>
                </a:solidFill>
              </a:rPr>
              <a:t>Generalization Guarantees</a:t>
            </a:r>
            <a:endParaRPr lang="en-US" sz="36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6"/>
          <p:cNvCxnSpPr>
            <a:cxnSpLocks noChangeShapeType="1"/>
          </p:cNvCxnSpPr>
          <p:nvPr/>
        </p:nvCxnSpPr>
        <p:spPr bwMode="auto">
          <a:xfrm flipV="1">
            <a:off x="1835150" y="6154738"/>
            <a:ext cx="4321175" cy="73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8"/>
          <p:cNvCxnSpPr>
            <a:cxnSpLocks noChangeShapeType="1"/>
          </p:cNvCxnSpPr>
          <p:nvPr/>
        </p:nvCxnSpPr>
        <p:spPr bwMode="auto">
          <a:xfrm flipV="1">
            <a:off x="1835150" y="3059113"/>
            <a:ext cx="0" cy="3168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971550" y="3346450"/>
            <a:ext cx="78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error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300788" y="5938838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complexity</a:t>
            </a: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839913" y="3663950"/>
            <a:ext cx="3827462" cy="2493963"/>
          </a:xfrm>
          <a:custGeom>
            <a:avLst/>
            <a:gdLst>
              <a:gd name="T0" fmla="*/ 0 w 3826933"/>
              <a:gd name="T1" fmla="*/ 0 h 2494845"/>
              <a:gd name="T2" fmla="*/ 316309 w 3826933"/>
              <a:gd name="T3" fmla="*/ 777559 h 2494845"/>
              <a:gd name="T4" fmla="*/ 881143 w 3826933"/>
              <a:gd name="T5" fmla="*/ 1341009 h 2494845"/>
              <a:gd name="T6" fmla="*/ 2180264 w 3826933"/>
              <a:gd name="T7" fmla="*/ 2174910 h 2494845"/>
              <a:gd name="T8" fmla="*/ 3829582 w 3826933"/>
              <a:gd name="T9" fmla="*/ 2490440 h 2494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6933"/>
              <a:gd name="T16" fmla="*/ 0 h 2494845"/>
              <a:gd name="T17" fmla="*/ 3826933 w 3826933"/>
              <a:gd name="T18" fmla="*/ 2494845 h 24948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6933" h="2494845">
                <a:moveTo>
                  <a:pt x="0" y="0"/>
                </a:moveTo>
                <a:cubicBezTo>
                  <a:pt x="84667" y="277519"/>
                  <a:pt x="169334" y="555038"/>
                  <a:pt x="316089" y="778934"/>
                </a:cubicBezTo>
                <a:cubicBezTo>
                  <a:pt x="462845" y="1002830"/>
                  <a:pt x="570089" y="1110074"/>
                  <a:pt x="880533" y="1343378"/>
                </a:cubicBezTo>
                <a:cubicBezTo>
                  <a:pt x="1190977" y="1576682"/>
                  <a:pt x="1687688" y="1986845"/>
                  <a:pt x="2178755" y="2178756"/>
                </a:cubicBezTo>
                <a:cubicBezTo>
                  <a:pt x="2669822" y="2370667"/>
                  <a:pt x="3248377" y="2432756"/>
                  <a:pt x="3826933" y="2494845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35150" y="3490913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train error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839913" y="3641725"/>
            <a:ext cx="4978400" cy="1474788"/>
          </a:xfrm>
          <a:custGeom>
            <a:avLst/>
            <a:gdLst>
              <a:gd name="T0" fmla="*/ 0 w 4978400"/>
              <a:gd name="T1" fmla="*/ 45111 h 1475082"/>
              <a:gd name="T2" fmla="*/ 699911 w 4978400"/>
              <a:gd name="T3" fmla="*/ 857101 h 1475082"/>
              <a:gd name="T4" fmla="*/ 2054578 w 4978400"/>
              <a:gd name="T5" fmla="*/ 1454817 h 1475082"/>
              <a:gd name="T6" fmla="*/ 3454400 w 4978400"/>
              <a:gd name="T7" fmla="*/ 969877 h 1475082"/>
              <a:gd name="T8" fmla="*/ 4978400 w 4978400"/>
              <a:gd name="T9" fmla="*/ 0 h 14750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78400"/>
              <a:gd name="T16" fmla="*/ 0 h 1475082"/>
              <a:gd name="T17" fmla="*/ 4978400 w 4978400"/>
              <a:gd name="T18" fmla="*/ 1475082 h 14750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78400" h="1475082">
                <a:moveTo>
                  <a:pt x="0" y="45156"/>
                </a:moveTo>
                <a:cubicBezTo>
                  <a:pt x="178740" y="333963"/>
                  <a:pt x="357481" y="622771"/>
                  <a:pt x="699911" y="857956"/>
                </a:cubicBezTo>
                <a:cubicBezTo>
                  <a:pt x="1042341" y="1093141"/>
                  <a:pt x="1595497" y="1437452"/>
                  <a:pt x="2054578" y="1456267"/>
                </a:cubicBezTo>
                <a:cubicBezTo>
                  <a:pt x="2513659" y="1475082"/>
                  <a:pt x="2967096" y="1213556"/>
                  <a:pt x="3454400" y="970845"/>
                </a:cubicBezTo>
                <a:cubicBezTo>
                  <a:pt x="3941704" y="728134"/>
                  <a:pt x="4978400" y="0"/>
                  <a:pt x="4978400" y="0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5600" y="3059113"/>
            <a:ext cx="1924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generalization</a:t>
            </a:r>
          </a:p>
          <a:p>
            <a:r>
              <a:rPr lang="en-US">
                <a:solidFill>
                  <a:srgbClr val="0000FF"/>
                </a:solidFill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63054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T= # of rounds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38175" y="1301166"/>
            <a:ext cx="7772400" cy="1055015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8175" y="1269482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Theorem </a:t>
            </a:r>
            <a:r>
              <a:rPr lang="en-US" sz="1600" dirty="0" smtClean="0"/>
              <a:t>[Freund&amp;Schapire’97]</a:t>
            </a:r>
            <a:r>
              <a:rPr lang="en-US" sz="2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0575" y="1547679"/>
                <a:ext cx="5943600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𝑔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𝑒𝑟𝑟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𝑇𝑑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547679"/>
                <a:ext cx="5943600" cy="8530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67375" y="134762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T= # of rounds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7375" y="185190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0000CC"/>
                </a:solidFill>
              </a:rPr>
              <a:t>d= VC dimension of H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24193" r="50000" b="33170"/>
          <a:stretch>
            <a:fillRect/>
          </a:stretch>
        </p:blipFill>
        <p:spPr bwMode="auto">
          <a:xfrm>
            <a:off x="2197369" y="2755100"/>
            <a:ext cx="4736831" cy="37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Generalization Guarantees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Experiments with </a:t>
            </a:r>
            <a:r>
              <a:rPr lang="en-US" sz="2200" dirty="0" smtClean="0"/>
              <a:t>boosting showed </a:t>
            </a:r>
            <a:r>
              <a:rPr lang="en-US" sz="2200" dirty="0"/>
              <a:t>that </a:t>
            </a:r>
            <a:r>
              <a:rPr lang="en-US" sz="2200" dirty="0" smtClean="0"/>
              <a:t>the test </a:t>
            </a:r>
            <a:r>
              <a:rPr lang="en-US" sz="2200" dirty="0"/>
              <a:t>error of the generated classifier </a:t>
            </a:r>
            <a:r>
              <a:rPr lang="en-US" sz="2200" dirty="0" smtClean="0"/>
              <a:t>usually </a:t>
            </a:r>
            <a:r>
              <a:rPr lang="en-US" sz="2200" dirty="0" smtClean="0">
                <a:solidFill>
                  <a:srgbClr val="FF33CC"/>
                </a:solidFill>
              </a:rPr>
              <a:t>does </a:t>
            </a:r>
            <a:r>
              <a:rPr lang="en-US" sz="2200" dirty="0">
                <a:solidFill>
                  <a:srgbClr val="FF33CC"/>
                </a:solidFill>
              </a:rPr>
              <a:t>not </a:t>
            </a:r>
            <a:r>
              <a:rPr lang="en-US" sz="2200" dirty="0" smtClean="0">
                <a:solidFill>
                  <a:srgbClr val="FF33CC"/>
                </a:solidFill>
              </a:rPr>
              <a:t>increase</a:t>
            </a:r>
            <a:r>
              <a:rPr lang="en-US" sz="2200" dirty="0" smtClean="0"/>
              <a:t> as </a:t>
            </a:r>
            <a:r>
              <a:rPr lang="en-US" sz="2200" dirty="0"/>
              <a:t>its size becomes very </a:t>
            </a:r>
            <a:r>
              <a:rPr lang="en-US" sz="2200" dirty="0" smtClean="0"/>
              <a:t>large.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62580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Experiments </a:t>
            </a:r>
            <a:r>
              <a:rPr lang="en-US" sz="2200" dirty="0" smtClean="0"/>
              <a:t>showed that continuing </a:t>
            </a:r>
            <a:r>
              <a:rPr lang="en-US" sz="2200" dirty="0"/>
              <a:t>to add new weak learners </a:t>
            </a:r>
            <a:r>
              <a:rPr lang="en-US" sz="2200" dirty="0" smtClean="0"/>
              <a:t>after </a:t>
            </a:r>
            <a:r>
              <a:rPr lang="en-US" sz="2200" dirty="0" smtClean="0">
                <a:solidFill>
                  <a:srgbClr val="FF33CC"/>
                </a:solidFill>
              </a:rPr>
              <a:t>correct </a:t>
            </a:r>
            <a:r>
              <a:rPr lang="en-US" sz="2200" dirty="0" smtClean="0"/>
              <a:t>classification </a:t>
            </a:r>
            <a:r>
              <a:rPr lang="en-US" sz="2200" dirty="0"/>
              <a:t>of the training set had </a:t>
            </a:r>
            <a:r>
              <a:rPr lang="en-US" sz="2200" dirty="0" smtClean="0"/>
              <a:t>been achieved </a:t>
            </a:r>
            <a:r>
              <a:rPr lang="en-US" sz="2200" dirty="0"/>
              <a:t>could </a:t>
            </a:r>
            <a:r>
              <a:rPr lang="en-US" sz="2200" dirty="0" smtClean="0"/>
              <a:t>further </a:t>
            </a:r>
            <a:r>
              <a:rPr lang="en-US" sz="2200" dirty="0" smtClean="0">
                <a:solidFill>
                  <a:srgbClr val="FF33CC"/>
                </a:solidFill>
              </a:rPr>
              <a:t>improve</a:t>
            </a:r>
            <a:r>
              <a:rPr lang="en-US" sz="2200" dirty="0">
                <a:solidFill>
                  <a:srgbClr val="FF33CC"/>
                </a:solidFill>
              </a:rPr>
              <a:t> </a:t>
            </a:r>
            <a:r>
              <a:rPr lang="en-US" sz="2200" dirty="0" smtClean="0"/>
              <a:t>test </a:t>
            </a:r>
            <a:r>
              <a:rPr lang="en-US" sz="2200" dirty="0"/>
              <a:t>set </a:t>
            </a:r>
            <a:r>
              <a:rPr lang="en-US" sz="2200" dirty="0" smtClean="0"/>
              <a:t>performance</a:t>
            </a:r>
            <a:r>
              <a:rPr lang="en-US" sz="22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065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Generalization Guarantees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Experiments with </a:t>
            </a:r>
            <a:r>
              <a:rPr lang="en-US" sz="2200" dirty="0" smtClean="0"/>
              <a:t>boosting showed </a:t>
            </a:r>
            <a:r>
              <a:rPr lang="en-US" sz="2200" dirty="0"/>
              <a:t>that </a:t>
            </a:r>
            <a:r>
              <a:rPr lang="en-US" sz="2200" dirty="0" smtClean="0"/>
              <a:t>the test </a:t>
            </a:r>
            <a:r>
              <a:rPr lang="en-US" sz="2200" dirty="0"/>
              <a:t>error of the generated classifier </a:t>
            </a:r>
            <a:r>
              <a:rPr lang="en-US" sz="2200" dirty="0" smtClean="0"/>
              <a:t>usually </a:t>
            </a:r>
            <a:r>
              <a:rPr lang="en-US" sz="2200" dirty="0" smtClean="0">
                <a:solidFill>
                  <a:srgbClr val="FF33CC"/>
                </a:solidFill>
              </a:rPr>
              <a:t>does </a:t>
            </a:r>
            <a:r>
              <a:rPr lang="en-US" sz="2200" dirty="0">
                <a:solidFill>
                  <a:srgbClr val="FF33CC"/>
                </a:solidFill>
              </a:rPr>
              <a:t>not </a:t>
            </a:r>
            <a:r>
              <a:rPr lang="en-US" sz="2200" dirty="0" smtClean="0">
                <a:solidFill>
                  <a:srgbClr val="FF33CC"/>
                </a:solidFill>
              </a:rPr>
              <a:t>increase</a:t>
            </a:r>
            <a:r>
              <a:rPr lang="en-US" sz="2200" dirty="0" smtClean="0"/>
              <a:t> as </a:t>
            </a:r>
            <a:r>
              <a:rPr lang="en-US" sz="2200" dirty="0"/>
              <a:t>its size becomes very </a:t>
            </a:r>
            <a:r>
              <a:rPr lang="en-US" sz="2200" dirty="0" smtClean="0"/>
              <a:t>large.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62580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Experiments </a:t>
            </a:r>
            <a:r>
              <a:rPr lang="en-US" sz="2200" dirty="0" smtClean="0"/>
              <a:t>showed that continuing </a:t>
            </a:r>
            <a:r>
              <a:rPr lang="en-US" sz="2200" dirty="0"/>
              <a:t>to add new weak learners </a:t>
            </a:r>
            <a:r>
              <a:rPr lang="en-US" sz="2200" dirty="0" smtClean="0"/>
              <a:t>after </a:t>
            </a:r>
            <a:r>
              <a:rPr lang="en-US" sz="2200" dirty="0" smtClean="0">
                <a:solidFill>
                  <a:srgbClr val="FF33CC"/>
                </a:solidFill>
              </a:rPr>
              <a:t>correct </a:t>
            </a:r>
            <a:r>
              <a:rPr lang="en-US" sz="2200" dirty="0" smtClean="0"/>
              <a:t>classification </a:t>
            </a:r>
            <a:r>
              <a:rPr lang="en-US" sz="2200" dirty="0"/>
              <a:t>of the training set had </a:t>
            </a:r>
            <a:r>
              <a:rPr lang="en-US" sz="2200" dirty="0" smtClean="0"/>
              <a:t>been achieved </a:t>
            </a:r>
            <a:r>
              <a:rPr lang="en-US" sz="2200" dirty="0"/>
              <a:t>could </a:t>
            </a:r>
            <a:r>
              <a:rPr lang="en-US" sz="2200" dirty="0" smtClean="0"/>
              <a:t>further </a:t>
            </a:r>
            <a:r>
              <a:rPr lang="en-US" sz="2200" dirty="0" smtClean="0">
                <a:solidFill>
                  <a:srgbClr val="FF33CC"/>
                </a:solidFill>
              </a:rPr>
              <a:t>improve</a:t>
            </a:r>
            <a:r>
              <a:rPr lang="en-US" sz="2200" dirty="0">
                <a:solidFill>
                  <a:srgbClr val="FF33CC"/>
                </a:solidFill>
              </a:rPr>
              <a:t> </a:t>
            </a:r>
            <a:r>
              <a:rPr lang="en-US" sz="2200" dirty="0" smtClean="0"/>
              <a:t>test </a:t>
            </a:r>
            <a:r>
              <a:rPr lang="en-US" sz="2200" dirty="0"/>
              <a:t>set </a:t>
            </a:r>
            <a:r>
              <a:rPr lang="en-US" sz="2200" dirty="0" smtClean="0"/>
              <a:t>performance</a:t>
            </a:r>
            <a:r>
              <a:rPr lang="en-US" sz="2200" dirty="0"/>
              <a:t>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These results seem to contradict </a:t>
            </a:r>
            <a:r>
              <a:rPr lang="en-US" sz="2200" dirty="0" smtClean="0"/>
              <a:t>FS’87 bound and Occam’s razor </a:t>
            </a:r>
            <a:r>
              <a:rPr lang="en-US" sz="1800" dirty="0" smtClean="0"/>
              <a:t>(in </a:t>
            </a:r>
            <a:r>
              <a:rPr lang="en-US" sz="1800" dirty="0"/>
              <a:t>order achieve good test error the </a:t>
            </a:r>
            <a:r>
              <a:rPr lang="en-US" sz="1800" dirty="0" smtClean="0"/>
              <a:t>classifier </a:t>
            </a:r>
            <a:r>
              <a:rPr lang="en-US" sz="1800" dirty="0"/>
              <a:t>should </a:t>
            </a:r>
            <a:r>
              <a:rPr lang="en-US" sz="1800" dirty="0" smtClean="0"/>
              <a:t>be as simple</a:t>
            </a:r>
            <a:r>
              <a:rPr lang="en-US" sz="1800" dirty="0"/>
              <a:t> </a:t>
            </a:r>
            <a:r>
              <a:rPr lang="en-US" sz="1800" dirty="0" smtClean="0"/>
              <a:t>as possible)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pic>
        <p:nvPicPr>
          <p:cNvPr id="8" name="Picture 12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22696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1423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How can we explain the experiments?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461554" y="3048000"/>
            <a:ext cx="21292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b="1" dirty="0" smtClean="0"/>
              <a:t>Key Idea: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57200" y="12192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/>
              <a:t>R. </a:t>
            </a:r>
            <a:r>
              <a:rPr lang="en-US" sz="2200" dirty="0" err="1"/>
              <a:t>Schapire</a:t>
            </a:r>
            <a:r>
              <a:rPr lang="en-US" sz="2200" dirty="0"/>
              <a:t>, Y. Freund, P. Bartlett, W. S. Lee. present in “</a:t>
            </a:r>
            <a:r>
              <a:rPr lang="en-US" sz="2200" i="1" dirty="0"/>
              <a:t>Boosting the margin: A new explanation for the effectiveness of voting methods</a:t>
            </a:r>
            <a:r>
              <a:rPr lang="en-US" sz="2200" dirty="0"/>
              <a:t>” a nice theoretical explanation</a:t>
            </a:r>
            <a:r>
              <a:rPr lang="en-US" sz="2200" dirty="0" smtClean="0"/>
              <a:t>.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457200" y="3581400"/>
            <a:ext cx="7010400" cy="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dirty="0" smtClean="0">
                <a:solidFill>
                  <a:srgbClr val="FF33CC"/>
                </a:solidFill>
              </a:rPr>
              <a:t>Training </a:t>
            </a:r>
            <a:r>
              <a:rPr lang="en-US" sz="2400" dirty="0">
                <a:solidFill>
                  <a:srgbClr val="FF33CC"/>
                </a:solidFill>
              </a:rPr>
              <a:t>error does not tell the whole story. </a:t>
            </a:r>
            <a:endParaRPr lang="en-US" sz="2400" dirty="0" smtClean="0">
              <a:solidFill>
                <a:srgbClr val="FF33CC"/>
              </a:solidFill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529046" y="4114800"/>
            <a:ext cx="8386354" cy="5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dirty="0" smtClean="0">
                <a:solidFill>
                  <a:srgbClr val="FF33CC"/>
                </a:solidFill>
              </a:rPr>
              <a:t>We </a:t>
            </a:r>
            <a:r>
              <a:rPr lang="en-US" sz="2400" dirty="0">
                <a:solidFill>
                  <a:srgbClr val="FF33CC"/>
                </a:solidFill>
              </a:rPr>
              <a:t>need also to consider the classification </a:t>
            </a:r>
            <a:r>
              <a:rPr lang="en-US" sz="2400" dirty="0" smtClean="0">
                <a:solidFill>
                  <a:srgbClr val="FF33CC"/>
                </a:solidFill>
              </a:rPr>
              <a:t>confidence</a:t>
            </a:r>
            <a:r>
              <a:rPr lang="en-US" sz="2400" dirty="0">
                <a:solidFill>
                  <a:srgbClr val="FF33CC"/>
                </a:solidFill>
              </a:rPr>
              <a:t>!!</a:t>
            </a:r>
            <a:endParaRPr lang="en-US" sz="2400" dirty="0" smtClean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What you should know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9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The difference between </a:t>
            </a:r>
            <a:r>
              <a:rPr lang="en-US" sz="2400" dirty="0"/>
              <a:t>weak and strong learners.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AdaBoost</a:t>
            </a:r>
            <a:r>
              <a:rPr lang="en-US" sz="2400" dirty="0" smtClean="0"/>
              <a:t> </a:t>
            </a:r>
            <a:r>
              <a:rPr lang="en-US" sz="2400" dirty="0"/>
              <a:t>algorithm and intuition for the distribution update step.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891135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The training error bound for </a:t>
            </a:r>
            <a:r>
              <a:rPr lang="en-US" sz="2400" dirty="0" err="1" smtClean="0"/>
              <a:t>Adaboost</a:t>
            </a:r>
            <a:r>
              <a:rPr lang="en-US" sz="2400" dirty="0" smtClean="0"/>
              <a:t> and overfitting/generalization guarantees aspects.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2743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Advanced (</a:t>
            </a:r>
            <a:r>
              <a:rPr lang="en-US" sz="3600" smtClean="0">
                <a:solidFill>
                  <a:srgbClr val="0000CC"/>
                </a:solidFill>
              </a:rPr>
              <a:t>Not required) </a:t>
            </a:r>
            <a:r>
              <a:rPr lang="en-US" sz="3600" dirty="0" smtClean="0">
                <a:solidFill>
                  <a:srgbClr val="0000CC"/>
                </a:solidFill>
              </a:rPr>
              <a:t>Material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304800" y="533401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800" u="sng" dirty="0" smtClean="0"/>
              <a:t>Readings</a:t>
            </a:r>
            <a:r>
              <a:rPr lang="en-US" sz="2800" dirty="0" smtClean="0"/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71600"/>
            <a:ext cx="952500" cy="892297"/>
          </a:xfrm>
          <a:prstGeom prst="rect">
            <a:avLst/>
          </a:prstGeom>
        </p:spPr>
      </p:pic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1447800" y="1285526"/>
            <a:ext cx="6934200" cy="10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Boosting Approach to Machine Learning: An </a:t>
            </a:r>
            <a:r>
              <a:rPr lang="en-US" sz="2000" dirty="0" smtClean="0"/>
              <a:t>Overview.  Rob </a:t>
            </a:r>
            <a:r>
              <a:rPr lang="en-US" sz="2000" dirty="0" err="1" smtClean="0"/>
              <a:t>Schapire</a:t>
            </a:r>
            <a:r>
              <a:rPr lang="en-US" sz="2000" dirty="0" smtClean="0"/>
              <a:t>, 2001</a:t>
            </a:r>
            <a:endParaRPr lang="en-US" sz="2000" dirty="0"/>
          </a:p>
          <a:p>
            <a:pPr marL="0" indent="0">
              <a:buClrTx/>
              <a:buNone/>
              <a:defRPr/>
            </a:pPr>
            <a:endParaRPr lang="en-US" sz="2000" dirty="0" smtClean="0"/>
          </a:p>
        </p:txBody>
      </p:sp>
      <p:sp>
        <p:nvSpPr>
          <p:cNvPr id="10" name="Content Placeholder 9"/>
          <p:cNvSpPr txBox="1">
            <a:spLocks/>
          </p:cNvSpPr>
          <p:nvPr/>
        </p:nvSpPr>
        <p:spPr bwMode="auto">
          <a:xfrm>
            <a:off x="1447800" y="2123726"/>
            <a:ext cx="6934200" cy="10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Theory and Applications of </a:t>
            </a:r>
            <a:r>
              <a:rPr lang="en-US" sz="2000" dirty="0" smtClean="0"/>
              <a:t>Boosting. </a:t>
            </a:r>
            <a:r>
              <a:rPr lang="en-US" sz="2000" dirty="0"/>
              <a:t> </a:t>
            </a:r>
            <a:r>
              <a:rPr lang="en-US" sz="2000" dirty="0" smtClean="0"/>
              <a:t>NIPS tutorial.  </a:t>
            </a:r>
          </a:p>
          <a:p>
            <a:pPr marL="0" indent="0">
              <a:buClrTx/>
              <a:buNone/>
              <a:defRPr/>
            </a:pPr>
            <a:endParaRPr lang="en-US" sz="2000" dirty="0" smtClean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1828800" y="25908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1600" dirty="0" smtClean="0"/>
              <a:t>http</a:t>
            </a:r>
            <a:r>
              <a:rPr lang="en-US" sz="1600" dirty="0"/>
              <a:t>://www.cs.princeton.edu/~</a:t>
            </a:r>
            <a:r>
              <a:rPr lang="en-US" sz="1600" dirty="0" smtClean="0"/>
              <a:t>schapire/talks/nips-tutorial.pdf</a:t>
            </a:r>
            <a:endParaRPr lang="en-US" sz="1600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381000" y="3342926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800" u="sng" dirty="0" smtClean="0"/>
              <a:t>Plan for today: 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762000" y="4028726"/>
            <a:ext cx="6934200" cy="6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Motivation.</a:t>
            </a:r>
            <a:endParaRPr lang="en-US" sz="2000" dirty="0"/>
          </a:p>
          <a:p>
            <a:pPr marL="0" indent="0">
              <a:buClrTx/>
              <a:buNone/>
              <a:defRPr/>
            </a:pPr>
            <a:endParaRPr lang="en-US" sz="2000" dirty="0" smtClean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762000" y="4485926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 bit of history.</a:t>
            </a:r>
          </a:p>
          <a:p>
            <a:pPr marL="0" indent="0">
              <a:buClrTx/>
              <a:buNone/>
              <a:defRPr/>
            </a:pPr>
            <a:endParaRPr lang="en-US" sz="2000" dirty="0" smtClean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762000" y="4943126"/>
            <a:ext cx="7315200" cy="6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Adaboost</a:t>
            </a:r>
            <a:r>
              <a:rPr lang="en-US" sz="2000" dirty="0" smtClean="0"/>
              <a:t>: </a:t>
            </a:r>
            <a:r>
              <a:rPr lang="en-US" sz="2000" dirty="0" err="1" smtClean="0"/>
              <a:t>algo</a:t>
            </a:r>
            <a:r>
              <a:rPr lang="en-US" sz="2000" dirty="0" smtClean="0"/>
              <a:t>, guarantees, discussion.</a:t>
            </a:r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762000" y="5410200"/>
            <a:ext cx="7315200" cy="6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Focus on supervised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3842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032609"/>
                <a:ext cx="5325731" cy="45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sz="2200" dirty="0" smtClean="0"/>
                  <a:t> incorrectly classifies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32609"/>
                <a:ext cx="5325731" cy="457946"/>
              </a:xfrm>
              <a:prstGeom prst="rect">
                <a:avLst/>
              </a:prstGeom>
              <a:blipFill rotWithShape="1">
                <a:blip r:embed="rId2"/>
                <a:stretch>
                  <a:fillRect l="-1375" t="-789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272534"/>
            <a:ext cx="861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00" dirty="0">
                <a:solidFill>
                  <a:srgbClr val="0000CC"/>
                </a:solidFill>
              </a:rPr>
              <a:t>Analyzing </a:t>
            </a:r>
            <a:r>
              <a:rPr lang="en-US" sz="3400" dirty="0" smtClean="0">
                <a:solidFill>
                  <a:srgbClr val="0000CC"/>
                </a:solidFill>
              </a:rPr>
              <a:t>Training Error: Proof Intuition</a:t>
            </a:r>
            <a:endParaRPr lang="en-US" sz="3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4951" y="3547645"/>
                <a:ext cx="85476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-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incorrectly classified by (</a:t>
                </a:r>
                <a:r>
                  <a:rPr lang="en-US" sz="2000" dirty="0" err="1" smtClean="0"/>
                  <a:t>wtd</a:t>
                </a:r>
                <a:r>
                  <a:rPr lang="en-US" sz="2000" dirty="0" smtClean="0"/>
                  <a:t>) majority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’s.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51" y="3547645"/>
                <a:ext cx="854765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1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2" y="2602468"/>
                <a:ext cx="8839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On round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dirty="0" smtClean="0"/>
                  <a:t>, we increase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 smtClean="0"/>
                  <a:t> is wrong.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2602468"/>
                <a:ext cx="883920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828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151" y="3947755"/>
                <a:ext cx="85476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- Which implies final prob.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is large.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1" y="3947755"/>
                <a:ext cx="854765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85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0871" y="4352810"/>
                <a:ext cx="4487531" cy="585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/>
                  <a:t>Can show probability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1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71" y="4352810"/>
                <a:ext cx="4487531" cy="585545"/>
              </a:xfrm>
              <a:prstGeom prst="rect">
                <a:avLst/>
              </a:prstGeom>
              <a:blipFill rotWithShape="1">
                <a:blip r:embed="rId6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847" y="4964668"/>
                <a:ext cx="88375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Since sum of prob</a:t>
                </a:r>
                <a:r>
                  <a:rPr lang="en-US" sz="2200" dirty="0"/>
                  <a:t>.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 smtClean="0"/>
                  <a:t>, can’t have too many of high weight.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7" y="4964668"/>
                <a:ext cx="8837555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759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2" y="5955268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)→0</m:t>
                        </m:r>
                      </m:e>
                    </m:nary>
                    <m:r>
                      <a:rPr lang="en-US" sz="1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5955268"/>
                <a:ext cx="2743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000"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1" y="5471755"/>
                <a:ext cx="6553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/>
                  <a:t>Can show # incorrectly classified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. 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471755"/>
                <a:ext cx="655320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44" t="-120000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914401"/>
            <a:ext cx="7543800" cy="13375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381000" y="962973"/>
            <a:ext cx="5266426" cy="4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400" b="1" dirty="0" smtClean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/>
              <p:cNvSpPr txBox="1">
                <a:spLocks/>
              </p:cNvSpPr>
              <p:nvPr/>
            </p:nvSpPr>
            <p:spPr bwMode="auto">
              <a:xfrm>
                <a:off x="1805356" y="962973"/>
                <a:ext cx="5205044" cy="62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=1/2−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(error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over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15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356" y="962973"/>
                <a:ext cx="5205044" cy="620184"/>
              </a:xfrm>
              <a:prstGeom prst="rect">
                <a:avLst/>
              </a:prstGeom>
              <a:blipFill rotWithShape="1">
                <a:blip r:embed="rId10"/>
                <a:stretch>
                  <a:fillRect t="-9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9"/>
              <p:cNvSpPr txBox="1">
                <a:spLocks/>
              </p:cNvSpPr>
              <p:nvPr/>
            </p:nvSpPr>
            <p:spPr bwMode="auto">
              <a:xfrm>
                <a:off x="1265314" y="1343973"/>
                <a:ext cx="4654014" cy="72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𝑒𝑟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−2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5314" y="1343973"/>
                <a:ext cx="4654014" cy="724107"/>
              </a:xfrm>
              <a:prstGeom prst="rect">
                <a:avLst/>
              </a:prstGeom>
              <a:blipFill rotWithShape="1">
                <a:blip r:embed="rId11"/>
                <a:stretch>
                  <a:fillRect b="-302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0739" y="1100888"/>
            <a:ext cx="8462261" cy="13375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6463" y="2667000"/>
            <a:ext cx="4336252" cy="758628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00739" y="3810000"/>
            <a:ext cx="8233661" cy="10327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04800" y="2725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00CC"/>
                </a:solidFill>
              </a:rPr>
              <a:t>Analyzing Training Error: Proof </a:t>
            </a:r>
            <a:r>
              <a:rPr lang="en-US" sz="3600" dirty="0" smtClean="0">
                <a:solidFill>
                  <a:srgbClr val="0000CC"/>
                </a:solidFill>
              </a:rPr>
              <a:t>Math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1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unwrapping recurrence: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blipFill rotWithShape="1">
                <a:blip r:embed="rId2"/>
                <a:stretch>
                  <a:fillRect l="-1062" b="-80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6463" y="2743200"/>
                <a:ext cx="5113737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2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err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3" y="2743200"/>
                <a:ext cx="5113737" cy="517706"/>
              </a:xfrm>
              <a:prstGeom prst="rect">
                <a:avLst/>
              </a:prstGeom>
              <a:blipFill rotWithShape="1">
                <a:blip r:embed="rId3"/>
                <a:stretch>
                  <a:fillRect l="-1907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038600"/>
                <a:ext cx="8610600" cy="54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3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e>
                        </m:nary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e>
                        </m:nary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−2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sup>
                        </m:sSup>
                      </m:e>
                    </m:nary>
                  </m:oMath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38600"/>
                <a:ext cx="8610600" cy="547650"/>
              </a:xfrm>
              <a:prstGeom prst="rect">
                <a:avLst/>
              </a:prstGeom>
              <a:blipFill rotWithShape="1">
                <a:blip r:embed="rId4"/>
                <a:stretch>
                  <a:fillRect l="-1062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9"/>
              <p:cNvSpPr txBox="1">
                <a:spLocks/>
              </p:cNvSpPr>
              <p:nvPr/>
            </p:nvSpPr>
            <p:spPr bwMode="auto">
              <a:xfrm>
                <a:off x="4114800" y="1905000"/>
                <a:ext cx="4495800" cy="517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ClrTx/>
                  <a:buNone/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Unthresholded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weighted vote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 ]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905000"/>
                <a:ext cx="4495800" cy="517706"/>
              </a:xfrm>
              <a:prstGeom prst="rect">
                <a:avLst/>
              </a:prstGeom>
              <a:blipFill rotWithShape="1">
                <a:blip r:embed="rId5"/>
                <a:stretch>
                  <a:fillRect t="-23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39" y="1100888"/>
            <a:ext cx="8462261" cy="13375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04800" y="2725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00CC"/>
                </a:solidFill>
              </a:rPr>
              <a:t>Analyzing Training Error: Proof </a:t>
            </a:r>
            <a:r>
              <a:rPr lang="en-US" sz="3600" dirty="0" smtClean="0">
                <a:solidFill>
                  <a:srgbClr val="0000CC"/>
                </a:solidFill>
              </a:rPr>
              <a:t>Math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1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unwrapping recurrence: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blipFill rotWithShape="1">
                <a:blip r:embed="rId2"/>
                <a:stretch>
                  <a:fillRect l="-1062" b="-80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714414"/>
                <a:ext cx="6172200" cy="569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0" dirty="0" smtClean="0"/>
                  <a:t>Recall</a:t>
                </a:r>
                <a:r>
                  <a:rPr lang="en-US" sz="1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14414"/>
                <a:ext cx="6172200" cy="569964"/>
              </a:xfrm>
              <a:prstGeom prst="rect">
                <a:avLst/>
              </a:prstGeom>
              <a:blipFill rotWithShape="1">
                <a:blip r:embed="rId3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4379" y="3452426"/>
                <a:ext cx="6776621" cy="84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algn="l"/>
                <a:r>
                  <a:rPr lang="en-US" sz="1800" dirty="0" smtClean="0">
                    <a:solidFill>
                      <a:srgbClr val="0000CC"/>
                    </a:solidFill>
                  </a:rPr>
                  <a:t>            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79" y="3452426"/>
                <a:ext cx="6776621" cy="845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4062026"/>
                <a:ext cx="5867400" cy="56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i="1" dirty="0">
                        <a:solidFill>
                          <a:srgbClr val="0000CC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1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62026"/>
                <a:ext cx="5867400" cy="56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474782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…….</m:t>
                      </m:r>
                    </m:oMath>
                  </m:oMathPara>
                </a14:m>
                <a:endParaRPr lang="en-US" sz="1800" b="0" i="1" dirty="0" smtClean="0">
                  <a:solidFill>
                    <a:srgbClr val="00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47825"/>
                <a:ext cx="17145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4946742"/>
                <a:ext cx="5867400" cy="113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18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i="1" dirty="0">
                        <a:solidFill>
                          <a:srgbClr val="0000CC"/>
                        </a:solidFill>
                        <a:latin typeface="Cambria Math"/>
                      </a:rPr>
                      <m:t>×⋯×</m:t>
                    </m:r>
                    <m:f>
                      <m:fPr>
                        <m:ctrlPr>
                          <a:rPr lang="en-US" sz="1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  <a:p>
                <a:pPr algn="l"/>
                <a:r>
                  <a:rPr lang="en-US" sz="1800" dirty="0">
                    <a:solidFill>
                      <a:srgbClr val="0000CC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CC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46742"/>
                <a:ext cx="5867400" cy="11336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3600" y="5662225"/>
                <a:ext cx="5867400" cy="81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18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662225"/>
                <a:ext cx="5867400" cy="81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8300" y="5586025"/>
                <a:ext cx="24003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18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∏"/>
                            <m:supHide m:val="on"/>
                            <m:ctrlP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5586025"/>
                <a:ext cx="2400300" cy="8606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96463" y="2594172"/>
            <a:ext cx="4336252" cy="758628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0739" y="1100888"/>
            <a:ext cx="8233661" cy="13375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04800" y="2725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00CC"/>
                </a:solidFill>
              </a:rPr>
              <a:t>Analyzing Training Error: Proof </a:t>
            </a:r>
            <a:r>
              <a:rPr lang="en-US" sz="3600" dirty="0" smtClean="0">
                <a:solidFill>
                  <a:srgbClr val="0000CC"/>
                </a:solidFill>
              </a:rPr>
              <a:t>Math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1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unwrapping recurrence: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blipFill rotWithShape="1">
                <a:blip r:embed="rId6"/>
                <a:stretch>
                  <a:fillRect l="-1062" b="-80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276600"/>
                <a:ext cx="5410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err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𝑓𝑖𝑛𝑎𝑙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76600"/>
                <a:ext cx="5410200" cy="695062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30386" y="3313822"/>
            <a:ext cx="3200399" cy="1388152"/>
            <a:chOff x="914401" y="3830254"/>
            <a:chExt cx="6781799" cy="3027746"/>
          </a:xfrm>
        </p:grpSpPr>
        <p:grpSp>
          <p:nvGrpSpPr>
            <p:cNvPr id="7" name="Group 6"/>
            <p:cNvGrpSpPr/>
            <p:nvPr/>
          </p:nvGrpSpPr>
          <p:grpSpPr>
            <a:xfrm>
              <a:off x="914401" y="4419857"/>
              <a:ext cx="6781799" cy="2438143"/>
              <a:chOff x="914401" y="4419857"/>
              <a:chExt cx="6781799" cy="243814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133600" y="6508679"/>
                <a:ext cx="4648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5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/>
              <a:srcRect l="86648" t="19754" r="1335" b="28714"/>
              <a:stretch>
                <a:fillRect/>
              </a:stretch>
            </p:blipFill>
            <p:spPr bwMode="auto">
              <a:xfrm>
                <a:off x="7010400" y="6349430"/>
                <a:ext cx="68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7" name="Straight Connector 16"/>
              <p:cNvCxnSpPr/>
              <p:nvPr/>
            </p:nvCxnSpPr>
            <p:spPr>
              <a:xfrm rot="5400000">
                <a:off x="3619500" y="5860979"/>
                <a:ext cx="160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14401" y="4419857"/>
                <a:ext cx="838200" cy="270304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4419600" y="6508679"/>
                <a:ext cx="2362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057400" y="5822879"/>
                <a:ext cx="2362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411494" y="560594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01220" y="6488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23" name="Picture 22" descr="txp_fi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1905000" y="5435030"/>
                <a:ext cx="1792595" cy="27344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234174" y="4820761"/>
                <a:ext cx="979755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0/1 loss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25740" y="3830254"/>
              <a:ext cx="3801438" cy="2595376"/>
              <a:chOff x="3025740" y="3830254"/>
              <a:chExt cx="3801438" cy="2595376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025740" y="3987230"/>
                <a:ext cx="3801438" cy="2438400"/>
              </a:xfrm>
              <a:custGeom>
                <a:avLst/>
                <a:gdLst>
                  <a:gd name="connsiteX0" fmla="*/ 3801438 w 3801438"/>
                  <a:gd name="connsiteY0" fmla="*/ 2558265 h 2558265"/>
                  <a:gd name="connsiteX1" fmla="*/ 2342508 w 3801438"/>
                  <a:gd name="connsiteY1" fmla="*/ 2404152 h 2558265"/>
                  <a:gd name="connsiteX2" fmla="*/ 1428108 w 3801438"/>
                  <a:gd name="connsiteY2" fmla="*/ 1962364 h 2558265"/>
                  <a:gd name="connsiteX3" fmla="*/ 708917 w 3801438"/>
                  <a:gd name="connsiteY3" fmla="*/ 1212350 h 2558265"/>
                  <a:gd name="connsiteX4" fmla="*/ 0 w 3801438"/>
                  <a:gd name="connsiteY4" fmla="*/ 0 h 255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1438" h="2558265">
                    <a:moveTo>
                      <a:pt x="3801438" y="2558265"/>
                    </a:moveTo>
                    <a:cubicBezTo>
                      <a:pt x="3269750" y="2530867"/>
                      <a:pt x="2738063" y="2503469"/>
                      <a:pt x="2342508" y="2404152"/>
                    </a:cubicBezTo>
                    <a:cubicBezTo>
                      <a:pt x="1946953" y="2304835"/>
                      <a:pt x="1700373" y="2160998"/>
                      <a:pt x="1428108" y="1962364"/>
                    </a:cubicBezTo>
                    <a:cubicBezTo>
                      <a:pt x="1155843" y="1763730"/>
                      <a:pt x="946935" y="1539411"/>
                      <a:pt x="708917" y="1212350"/>
                    </a:cubicBezTo>
                    <a:cubicBezTo>
                      <a:pt x="470899" y="885289"/>
                      <a:pt x="235449" y="442644"/>
                      <a:pt x="0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txp_fi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3581400" y="4444430"/>
                <a:ext cx="1847616" cy="273448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687417" y="3830254"/>
                <a:ext cx="1031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exp loss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37607" y="3903677"/>
                <a:ext cx="147996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≤0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07" y="3903677"/>
                <a:ext cx="1479962" cy="695062"/>
              </a:xfrm>
              <a:prstGeom prst="rect">
                <a:avLst/>
              </a:prstGeom>
              <a:blipFill rotWithShape="1">
                <a:blip r:embed="rId12"/>
                <a:stretch>
                  <a:fillRect r="-20988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75268" y="4650768"/>
                <a:ext cx="394453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68" y="4650768"/>
                <a:ext cx="3944532" cy="695062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76800" y="5399000"/>
                <a:ext cx="1676400" cy="419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99000"/>
                <a:ext cx="1676400" cy="419695"/>
              </a:xfrm>
              <a:prstGeom prst="rect">
                <a:avLst/>
              </a:prstGeom>
              <a:blipFill rotWithShape="1">
                <a:blip r:embed="rId14"/>
                <a:stretch>
                  <a:fillRect l="-4000" t="-143478" r="-15273" b="-2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2362200" y="5336568"/>
                <a:ext cx="30480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62200" y="5336568"/>
                <a:ext cx="3048000" cy="695062"/>
              </a:xfrm>
              <a:prstGeom prst="rect">
                <a:avLst/>
              </a:prstGeom>
              <a:blipFill rotWithShape="1">
                <a:blip r:embed="rId1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800" y="2667000"/>
                <a:ext cx="5113737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2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err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67000"/>
                <a:ext cx="5113737" cy="517706"/>
              </a:xfrm>
              <a:prstGeom prst="rect">
                <a:avLst/>
              </a:prstGeom>
              <a:blipFill rotWithShape="1">
                <a:blip r:embed="rId16"/>
                <a:stretch>
                  <a:fillRect l="-1788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/>
      <p:bldP spid="28" grpId="0"/>
      <p:bldP spid="29" grpId="0"/>
      <p:bldP spid="30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0739" y="1100888"/>
            <a:ext cx="8462261" cy="13375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6463" y="2667000"/>
            <a:ext cx="4336252" cy="758628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00739" y="3733800"/>
            <a:ext cx="8233661" cy="1032712"/>
          </a:xfrm>
          <a:prstGeom prst="rect">
            <a:avLst/>
          </a:prstGeom>
          <a:solidFill>
            <a:srgbClr val="D5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04800" y="2725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00CC"/>
                </a:solidFill>
              </a:rPr>
              <a:t>Analyzing Training Error: Proof </a:t>
            </a:r>
            <a:r>
              <a:rPr lang="en-US" sz="3600" dirty="0" smtClean="0">
                <a:solidFill>
                  <a:srgbClr val="0000CC"/>
                </a:solidFill>
              </a:rPr>
              <a:t>Math</a:t>
            </a:r>
            <a:endParaRPr lang="en-US" sz="3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1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unwrapping recurrence: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610600" cy="1119217"/>
              </a:xfrm>
              <a:prstGeom prst="rect">
                <a:avLst/>
              </a:prstGeom>
              <a:blipFill rotWithShape="1">
                <a:blip r:embed="rId2"/>
                <a:stretch>
                  <a:fillRect l="-1062" b="-80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6463" y="2743200"/>
                <a:ext cx="5113737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2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err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3" y="2743200"/>
                <a:ext cx="5113737" cy="517706"/>
              </a:xfrm>
              <a:prstGeom prst="rect">
                <a:avLst/>
              </a:prstGeom>
              <a:blipFill rotWithShape="1">
                <a:blip r:embed="rId3"/>
                <a:stretch>
                  <a:fillRect l="-1907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3996488"/>
                <a:ext cx="8610600" cy="54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u="sng" dirty="0" smtClean="0">
                    <a:latin typeface="Comic Sans MS" panose="030F0702030302020204" pitchFamily="66" charset="0"/>
                  </a:rPr>
                  <a:t>Step 3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e>
                        </m:nary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1−4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e>
                        </m:nary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−2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sup>
                        </m:sSup>
                      </m:e>
                    </m:nary>
                  </m:oMath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96488"/>
                <a:ext cx="8610600" cy="547650"/>
              </a:xfrm>
              <a:prstGeom prst="rect">
                <a:avLst/>
              </a:prstGeom>
              <a:blipFill rotWithShape="1">
                <a:blip r:embed="rId4"/>
                <a:stretch>
                  <a:fillRect l="-1062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9"/>
              <p:cNvSpPr txBox="1">
                <a:spLocks/>
              </p:cNvSpPr>
              <p:nvPr/>
            </p:nvSpPr>
            <p:spPr bwMode="auto">
              <a:xfrm>
                <a:off x="381000" y="5181600"/>
                <a:ext cx="71628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:r>
                  <a:rPr lang="en-US" sz="2000" b="0" u="sng" dirty="0" smtClean="0"/>
                  <a:t>Note</a:t>
                </a:r>
                <a:r>
                  <a:rPr lang="en-US" sz="2000" b="0" dirty="0" smtClean="0"/>
                  <a:t>: recall</a:t>
                </a:r>
                <a:r>
                  <a:rPr lang="en-US" sz="20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181600"/>
                <a:ext cx="7162800" cy="533400"/>
              </a:xfrm>
              <a:prstGeom prst="rect">
                <a:avLst/>
              </a:prstGeom>
              <a:blipFill rotWithShape="1">
                <a:blip r:embed="rId5"/>
                <a:stretch>
                  <a:fillRect l="-936"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9"/>
              <p:cNvSpPr txBox="1">
                <a:spLocks/>
              </p:cNvSpPr>
              <p:nvPr/>
            </p:nvSpPr>
            <p:spPr bwMode="auto">
              <a:xfrm>
                <a:off x="1752600" y="5715000"/>
                <a:ext cx="5029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dirty="0" smtClean="0"/>
                  <a:t> minimizer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715000"/>
                <a:ext cx="5029200" cy="609600"/>
              </a:xfrm>
              <a:prstGeom prst="rect">
                <a:avLst/>
              </a:prstGeom>
              <a:blipFill rotWithShape="1">
                <a:blip r:embed="rId6"/>
                <a:stretch>
                  <a:fillRect t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6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An Example: Spam Detection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228600" y="38100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en-US" sz="2200" dirty="0" smtClean="0">
                <a:solidFill>
                  <a:srgbClr val="FF33CC"/>
                </a:solidFill>
              </a:rPr>
              <a:t>Key observation/motivation:</a:t>
            </a:r>
            <a:endParaRPr lang="en-US" sz="2200" dirty="0">
              <a:solidFill>
                <a:srgbClr val="FF33CC"/>
              </a:solidFill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457200" y="4343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Easy </a:t>
            </a:r>
            <a:r>
              <a:rPr lang="en-US" sz="2200" dirty="0"/>
              <a:t>to find </a:t>
            </a:r>
            <a:r>
              <a:rPr lang="en-US" sz="22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sz="22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 </a:t>
            </a:r>
            <a:r>
              <a:rPr lang="en-US" sz="2200" dirty="0"/>
              <a:t>that are </a:t>
            </a:r>
            <a:r>
              <a:rPr lang="en-US" sz="22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correct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381000" y="5943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2200" dirty="0" smtClean="0"/>
              <a:t>Harder to find single rule that is very highly accurate.</a:t>
            </a: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1219200" y="48768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1800" dirty="0" smtClean="0"/>
              <a:t>E.g., “If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 now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+mj-lt"/>
              </a:rPr>
              <a:t>the </a:t>
            </a:r>
            <a:r>
              <a:rPr lang="en-US" sz="1800" dirty="0" smtClean="0"/>
              <a:t>message, then predict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spam</a:t>
            </a:r>
            <a:r>
              <a:rPr lang="en-US" sz="1800" dirty="0" smtClean="0"/>
              <a:t>.”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47800"/>
            <a:ext cx="6324600" cy="1981200"/>
            <a:chOff x="1219200" y="1488938"/>
            <a:chExt cx="6776690" cy="2317586"/>
          </a:xfrm>
        </p:grpSpPr>
        <p:grpSp>
          <p:nvGrpSpPr>
            <p:cNvPr id="16" name="Group 15"/>
            <p:cNvGrpSpPr/>
            <p:nvPr/>
          </p:nvGrpSpPr>
          <p:grpSpPr>
            <a:xfrm>
              <a:off x="1449252" y="1488938"/>
              <a:ext cx="6546638" cy="2269462"/>
              <a:chOff x="1220652" y="1946138"/>
              <a:chExt cx="6546638" cy="2269462"/>
            </a:xfrm>
          </p:grpSpPr>
          <p:pic>
            <p:nvPicPr>
              <p:cNvPr id="18" name="Picture 4" descr="spam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7395" y="2337213"/>
                <a:ext cx="2959895" cy="1878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1220652" y="1962667"/>
                <a:ext cx="989148" cy="24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1pPr>
                <a:lvl2pPr marL="742950" indent="-28575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accent2"/>
                    </a:solidFill>
                    <a:latin typeface="Comic Sans MS" pitchFamily="66" charset="0"/>
                  </a:rPr>
                  <a:t>Not spam</a:t>
                </a: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292448" y="1946138"/>
                <a:ext cx="591381" cy="24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1pPr>
                <a:lvl2pPr marL="742950" indent="-28575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lbertus ExtraBold" pitchFamily="18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accent2"/>
                    </a:solidFill>
                    <a:latin typeface="Comic Sans MS" pitchFamily="66" charset="0"/>
                  </a:rPr>
                  <a:t>spam</a:t>
                </a:r>
              </a:p>
            </p:txBody>
          </p:sp>
        </p:grpSp>
        <p:pic>
          <p:nvPicPr>
            <p:cNvPr id="17" name="Picture 12" descr="capture_21032010_23345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97363"/>
              <a:ext cx="2819400" cy="190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1219200" y="5334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sz="1800" dirty="0" smtClean="0"/>
              <a:t>E.g., “If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good-bye to debt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+mj-lt"/>
              </a:rPr>
              <a:t>the </a:t>
            </a:r>
            <a:r>
              <a:rPr lang="en-US" sz="1800" dirty="0" smtClean="0"/>
              <a:t>message, then predict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spam</a:t>
            </a:r>
            <a:r>
              <a:rPr lang="en-US" sz="1800" dirty="0" smtClean="0"/>
              <a:t>.”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6200" y="9144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E.g., classify which 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emails are spam and which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19605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 txBox="1">
            <a:spLocks/>
          </p:cNvSpPr>
          <p:nvPr/>
        </p:nvSpPr>
        <p:spPr bwMode="auto">
          <a:xfrm>
            <a:off x="152400" y="990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000" dirty="0" smtClean="0"/>
              <a:t>Boosting: meta-procedure that takes in an </a:t>
            </a:r>
            <a:r>
              <a:rPr lang="en-US" sz="2000" dirty="0" err="1" smtClean="0"/>
              <a:t>algo</a:t>
            </a:r>
            <a:r>
              <a:rPr lang="en-US" sz="2000" dirty="0" smtClean="0"/>
              <a:t> for finding rules of thumb </a:t>
            </a:r>
            <a:r>
              <a:rPr lang="en-US" sz="1600" dirty="0" smtClean="0"/>
              <a:t>(weak learner)</a:t>
            </a:r>
            <a:r>
              <a:rPr lang="en-US" sz="2000" dirty="0" smtClean="0"/>
              <a:t>. Produces a highly accurate rule, by calling the weak learner repeatedly</a:t>
            </a:r>
            <a:r>
              <a:rPr lang="en-US" sz="2000" dirty="0"/>
              <a:t> </a:t>
            </a:r>
            <a:r>
              <a:rPr lang="en-US" sz="2000" dirty="0" smtClean="0"/>
              <a:t>on cleverly chosen datasets.</a:t>
            </a:r>
            <a:endParaRPr lang="en-US" sz="2000" dirty="0"/>
          </a:p>
          <a:p>
            <a:pPr>
              <a:buClrTx/>
            </a:pPr>
            <a:endParaRPr lang="en-US" sz="1600" dirty="0"/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An Example: Spam Detection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60" name="Content Placeholder 9"/>
          <p:cNvSpPr txBox="1">
            <a:spLocks/>
          </p:cNvSpPr>
          <p:nvPr/>
        </p:nvSpPr>
        <p:spPr bwMode="auto">
          <a:xfrm>
            <a:off x="609600" y="51054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1800" dirty="0" smtClean="0"/>
              <a:t>apply weak learner to a </a:t>
            </a:r>
            <a:r>
              <a:rPr lang="en-US" sz="1800" dirty="0"/>
              <a:t>subset of </a:t>
            </a:r>
            <a:r>
              <a:rPr lang="en-US" sz="1800" dirty="0" smtClean="0"/>
              <a:t>emails, </a:t>
            </a:r>
            <a:r>
              <a:rPr lang="en-US" sz="1800" i="1" dirty="0" smtClean="0"/>
              <a:t> </a:t>
            </a:r>
            <a:r>
              <a:rPr lang="en-US" sz="1800" dirty="0"/>
              <a:t>obtain rule of thumb</a:t>
            </a:r>
          </a:p>
          <a:p>
            <a:pPr>
              <a:buClrTx/>
            </a:pPr>
            <a:r>
              <a:rPr lang="en-US" sz="1800" dirty="0" smtClean="0"/>
              <a:t>apply </a:t>
            </a:r>
            <a:r>
              <a:rPr lang="en-US" sz="1800" dirty="0"/>
              <a:t>to 2nd subset of </a:t>
            </a:r>
            <a:r>
              <a:rPr lang="en-US" sz="1800" dirty="0" smtClean="0"/>
              <a:t>emails,</a:t>
            </a:r>
            <a:r>
              <a:rPr lang="en-US" sz="1800" i="1" dirty="0" smtClean="0"/>
              <a:t> </a:t>
            </a:r>
            <a:r>
              <a:rPr lang="en-US" sz="1800" dirty="0"/>
              <a:t>obtain 2nd rule of </a:t>
            </a:r>
            <a:r>
              <a:rPr lang="en-US" sz="1800" dirty="0" smtClean="0"/>
              <a:t>thumb</a:t>
            </a:r>
          </a:p>
          <a:p>
            <a:pPr>
              <a:buClrTx/>
            </a:pPr>
            <a:r>
              <a:rPr lang="en-US" sz="1800" dirty="0"/>
              <a:t>a</a:t>
            </a:r>
            <a:r>
              <a:rPr lang="en-US" sz="1800" dirty="0" smtClean="0"/>
              <a:t>pply to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subset of emails, obtain 3rd rule of thumb</a:t>
            </a:r>
          </a:p>
          <a:p>
            <a:pPr>
              <a:buClrTx/>
            </a:pPr>
            <a:r>
              <a:rPr lang="en-US" sz="1800" dirty="0" smtClean="0"/>
              <a:t>repeat T times; combine weak rules into a single highly accurate rule.</a:t>
            </a:r>
            <a:endParaRPr lang="en-US" sz="1800" dirty="0"/>
          </a:p>
        </p:txBody>
      </p:sp>
      <p:sp>
        <p:nvSpPr>
          <p:cNvPr id="61" name="Oval 60"/>
          <p:cNvSpPr/>
          <p:nvPr/>
        </p:nvSpPr>
        <p:spPr bwMode="auto">
          <a:xfrm>
            <a:off x="1752600" y="2057400"/>
            <a:ext cx="566928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124200" y="2362200"/>
            <a:ext cx="2362200" cy="2247900"/>
          </a:xfrm>
          <a:prstGeom prst="ellipse">
            <a:avLst/>
          </a:prstGeom>
          <a:solidFill>
            <a:srgbClr val="7030A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038600" y="3124200"/>
            <a:ext cx="1600200" cy="1447800"/>
          </a:xfrm>
          <a:prstGeom prst="ellipse">
            <a:avLst/>
          </a:prstGeom>
          <a:solidFill>
            <a:srgbClr val="17B91B">
              <a:alpha val="2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4572000" y="2590800"/>
            <a:ext cx="1219200" cy="1143000"/>
          </a:xfrm>
          <a:prstGeom prst="ellipse">
            <a:avLst/>
          </a:prstGeom>
          <a:solidFill>
            <a:srgbClr val="B91717">
              <a:alpha val="2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725769" y="2133600"/>
                <a:ext cx="580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69" y="2133600"/>
                <a:ext cx="58003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725769" y="2571690"/>
                <a:ext cx="580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69" y="2571690"/>
                <a:ext cx="58003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25769" y="3009780"/>
                <a:ext cx="580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69" y="3009780"/>
                <a:ext cx="58003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7723365" y="3376010"/>
            <a:ext cx="584839" cy="662590"/>
            <a:chOff x="7723365" y="3299810"/>
            <a:chExt cx="584839" cy="66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723365" y="3562290"/>
                  <a:ext cx="5848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365" y="3562290"/>
                  <a:ext cx="584839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 rot="5400000">
              <a:off x="7834486" y="3278650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…</a:t>
              </a:r>
              <a:endParaRPr lang="en-US" sz="2000" b="1" dirty="0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1752600" y="2057400"/>
            <a:ext cx="5669280" cy="2819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194560" y="28956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346960" y="34899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727960" y="408432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480560" y="37185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953000" y="34290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337560" y="33528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556760" y="22098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775960" y="25755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400800" y="32613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096000" y="40233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394960" y="40386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648200" y="40386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870960" y="29718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108960" y="24993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861560" y="29565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471160" y="29718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547360" y="44805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3886200" y="42672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3489960" y="455676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870960" y="342900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049980" y="324036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Emails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72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86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Boosting: Important Aspects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228600" y="1295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</a:t>
            </a:r>
            <a:r>
              <a:rPr lang="en-US" sz="2400" b="1" dirty="0" smtClean="0"/>
              <a:t>ow </a:t>
            </a:r>
            <a:r>
              <a:rPr lang="en-US" sz="2400" b="1" dirty="0"/>
              <a:t>to choose examples on each round?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304800" y="33528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</a:t>
            </a:r>
            <a:r>
              <a:rPr lang="en-US" sz="2400" b="1" dirty="0" smtClean="0"/>
              <a:t>ow </a:t>
            </a:r>
            <a:r>
              <a:rPr lang="en-US" sz="2400" b="1" dirty="0"/>
              <a:t>to combine rules of thumb into single prediction rule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762000" y="4343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000" dirty="0" smtClean="0"/>
              <a:t>take </a:t>
            </a:r>
            <a:r>
              <a:rPr lang="en-US" sz="2000" dirty="0"/>
              <a:t>(weighted) majority vote of rules of thumb</a:t>
            </a:r>
            <a:endParaRPr lang="en-US" sz="2000" dirty="0" smtClean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609600" y="1981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000" dirty="0" smtClean="0"/>
              <a:t>Typically, concentrate </a:t>
            </a:r>
            <a:r>
              <a:rPr lang="en-US" sz="2000" dirty="0"/>
              <a:t>on “hardest” </a:t>
            </a:r>
            <a:r>
              <a:rPr lang="en-US" sz="2000" dirty="0" smtClean="0"/>
              <a:t>examples (those </a:t>
            </a:r>
            <a:r>
              <a:rPr lang="en-US" sz="2000" dirty="0"/>
              <a:t>most often misclassified by previous rules of thumb)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08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" y="2971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dirty="0" smtClean="0">
                <a:solidFill>
                  <a:srgbClr val="0000CC"/>
                </a:solidFill>
              </a:rPr>
              <a:t>Historically….</a:t>
            </a:r>
            <a:endParaRPr lang="en-US" sz="3600" dirty="0">
              <a:solidFill>
                <a:srgbClr val="0000CC"/>
              </a:solidFill>
              <a:latin typeface="cmmi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143000"/>
          </a:xfrm>
        </p:spPr>
        <p:txBody>
          <a:bodyPr/>
          <a:lstStyle/>
          <a:p>
            <a:r>
              <a:rPr lang="en-US" sz="3600" dirty="0" smtClean="0"/>
              <a:t>Weak Learning vs Strong Learning</a:t>
            </a:r>
            <a:endParaRPr lang="en-US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7239000" y="1066800"/>
            <a:ext cx="1276481" cy="914400"/>
            <a:chOff x="6738938" y="2895600"/>
            <a:chExt cx="2100262" cy="1447800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8" y="2895600"/>
              <a:ext cx="1077912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2895600"/>
              <a:ext cx="1033462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9"/>
              <p:cNvSpPr txBox="1">
                <a:spLocks/>
              </p:cNvSpPr>
              <p:nvPr/>
            </p:nvSpPr>
            <p:spPr bwMode="auto">
              <a:xfrm>
                <a:off x="304799" y="1066800"/>
                <a:ext cx="6934201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</a:pPr>
                <a:r>
                  <a:rPr lang="en-US" sz="2000" dirty="0"/>
                  <a:t>[Kearns &amp; Valiant ’88</a:t>
                </a:r>
                <a:r>
                  <a:rPr lang="en-US" sz="2000" dirty="0" smtClean="0"/>
                  <a:t>]</a:t>
                </a:r>
                <a:r>
                  <a:rPr lang="en-US" sz="2400" dirty="0" smtClean="0"/>
                  <a:t>:  defined 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weak learning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ClrTx/>
                  <a:buNone/>
                </a:pPr>
                <a:r>
                  <a:rPr lang="en-US" sz="2200" dirty="0" smtClean="0"/>
                  <a:t>being able to predict better than random guessing (</a:t>
                </a:r>
                <a:r>
                  <a:rPr lang="en-US" sz="2200" dirty="0"/>
                  <a:t>error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200" dirty="0" smtClean="0"/>
                  <a:t>) , consistently.</a:t>
                </a:r>
              </a:p>
            </p:txBody>
          </p:sp>
        </mc:Choice>
        <mc:Fallback xmlns="">
          <p:sp>
            <p:nvSpPr>
              <p:cNvPr id="21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799" y="1066800"/>
                <a:ext cx="6934201" cy="1524000"/>
              </a:xfrm>
              <a:prstGeom prst="rect">
                <a:avLst/>
              </a:prstGeom>
              <a:blipFill rotWithShape="1">
                <a:blip r:embed="rId4"/>
                <a:stretch>
                  <a:fillRect l="-1230" t="-32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9"/>
          <p:cNvSpPr txBox="1">
            <a:spLocks/>
          </p:cNvSpPr>
          <p:nvPr/>
        </p:nvSpPr>
        <p:spPr bwMode="auto">
          <a:xfrm>
            <a:off x="228600" y="2514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200" dirty="0"/>
              <a:t>P</a:t>
            </a:r>
            <a:r>
              <a:rPr lang="en-US" sz="2200" dirty="0" smtClean="0"/>
              <a:t>osed an open </a:t>
            </a:r>
            <a:r>
              <a:rPr lang="en-US" sz="2200" dirty="0" err="1" smtClean="0"/>
              <a:t>pb</a:t>
            </a:r>
            <a:r>
              <a:rPr lang="en-US" sz="2200" dirty="0" smtClean="0"/>
              <a:t>: “Does there exist a boosting </a:t>
            </a:r>
            <a:r>
              <a:rPr lang="en-US" sz="2200" dirty="0" err="1" smtClean="0"/>
              <a:t>algo</a:t>
            </a:r>
            <a:r>
              <a:rPr lang="en-US" sz="2200" dirty="0" smtClean="0"/>
              <a:t> that turns a weak learner into a strong learner </a:t>
            </a:r>
            <a:r>
              <a:rPr lang="en-US" sz="1600" dirty="0" smtClean="0"/>
              <a:t>(that can produce arbitrarily accurate hypotheses)</a:t>
            </a:r>
            <a:r>
              <a:rPr lang="en-US" sz="2200" dirty="0" smtClean="0"/>
              <a:t>?”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9"/>
              <p:cNvSpPr txBox="1">
                <a:spLocks/>
              </p:cNvSpPr>
              <p:nvPr/>
            </p:nvSpPr>
            <p:spPr bwMode="auto">
              <a:xfrm>
                <a:off x="152399" y="4038600"/>
                <a:ext cx="8363081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Tx/>
                </a:pPr>
                <a:r>
                  <a:rPr lang="en-US" sz="2200" dirty="0" smtClean="0">
                    <a:latin typeface="+mj-lt"/>
                  </a:rPr>
                  <a:t>Informally, given “weak” learning </a:t>
                </a:r>
                <a:r>
                  <a:rPr lang="en-US" sz="2200" dirty="0" err="1" smtClean="0">
                    <a:latin typeface="+mj-lt"/>
                  </a:rPr>
                  <a:t>algo</a:t>
                </a:r>
                <a:r>
                  <a:rPr lang="en-US" sz="2200" dirty="0" smtClean="0">
                    <a:latin typeface="+mj-lt"/>
                  </a:rPr>
                  <a:t> that can consistently find classifiers of error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,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2200" dirty="0" smtClean="0"/>
                  <a:t>a </a:t>
                </a:r>
                <a:r>
                  <a:rPr lang="en-US" sz="2200" dirty="0"/>
                  <a:t>boosting </a:t>
                </a:r>
                <a:r>
                  <a:rPr lang="en-US" sz="2200" dirty="0" err="1" smtClean="0"/>
                  <a:t>algo</a:t>
                </a:r>
                <a:r>
                  <a:rPr lang="en-US" sz="2200" dirty="0" smtClean="0"/>
                  <a:t> would provably </a:t>
                </a:r>
                <a:r>
                  <a:rPr lang="en-US" sz="2200" dirty="0"/>
                  <a:t>construct </a:t>
                </a:r>
                <a:r>
                  <a:rPr lang="en-US" sz="2200" dirty="0">
                    <a:solidFill>
                      <a:srgbClr val="0000CC"/>
                    </a:solidFill>
                  </a:rPr>
                  <a:t>a single classifier</a:t>
                </a:r>
                <a:r>
                  <a:rPr lang="en-US" sz="2200" dirty="0"/>
                  <a:t> with error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≤</m:t>
                    </m:r>
                    <m:r>
                      <a:rPr lang="en-US" sz="22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1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99" y="4038600"/>
                <a:ext cx="8363081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1239" t="-71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8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143000"/>
          </a:xfrm>
        </p:spPr>
        <p:txBody>
          <a:bodyPr/>
          <a:lstStyle/>
          <a:p>
            <a:r>
              <a:rPr lang="en-US" sz="3600" dirty="0" smtClean="0"/>
              <a:t>Weak Learning vs Strong/PAC Learning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/>
          <a:lstStyle/>
          <a:p>
            <a:r>
              <a:rPr lang="en-US" dirty="0" smtClean="0"/>
              <a:t>Strong (PAC)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706562"/>
                <a:ext cx="4114800" cy="3398838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err="1" smtClean="0">
                    <a:solidFill>
                      <a:srgbClr val="002060"/>
                    </a:solidFill>
                  </a:rPr>
                  <a:t>algo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A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𝐻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solidFill>
                      <a:srgbClr val="002060"/>
                    </a:solidFill>
                  </a:rPr>
                  <a:t>A produces h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s.t.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706562"/>
                <a:ext cx="4114800" cy="3398838"/>
              </a:xfrm>
              <a:blipFill rotWithShape="1">
                <a:blip r:embed="rId2"/>
                <a:stretch>
                  <a:fillRect l="-2963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88161" y="838200"/>
            <a:ext cx="4041775" cy="639762"/>
          </a:xfrm>
        </p:spPr>
        <p:txBody>
          <a:bodyPr/>
          <a:lstStyle/>
          <a:p>
            <a:r>
              <a:rPr lang="en-US" dirty="0" smtClean="0"/>
              <a:t>Weak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76800" y="1630362"/>
                <a:ext cx="4114800" cy="3398838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err="1" smtClean="0">
                    <a:solidFill>
                      <a:srgbClr val="002060"/>
                    </a:solidFill>
                  </a:rPr>
                  <a:t>algo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A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𝛾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𝐻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𝛾</m:t>
                    </m:r>
                  </m:oMath>
                </a14:m>
                <a:endParaRPr lang="en-US" b="0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solidFill>
                      <a:srgbClr val="002060"/>
                    </a:solidFill>
                  </a:rPr>
                  <a:t>A produces h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s.t.</a:t>
                </a:r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76800" y="1630362"/>
                <a:ext cx="4114800" cy="3398838"/>
              </a:xfrm>
              <a:blipFill rotWithShape="1">
                <a:blip r:embed="rId3"/>
                <a:stretch>
                  <a:fillRect l="-2963" t="-14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4419600"/>
                <a:ext cx="2971800" cy="655638"/>
              </a:xfrm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𝑒𝑟𝑟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4419600"/>
                <a:ext cx="2971800" cy="65563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62600" y="4876800"/>
                <a:ext cx="2971800" cy="655638"/>
              </a:xfrm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𝑒𝑟𝑟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62600" y="4876800"/>
                <a:ext cx="2971800" cy="65563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800600" y="1676400"/>
            <a:ext cx="3733800" cy="3733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752600" y="3200400"/>
            <a:ext cx="2514600" cy="762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752600" y="33528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828800" y="3352800"/>
            <a:ext cx="2362200" cy="685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057400" y="3200400"/>
            <a:ext cx="2667000" cy="495300"/>
          </a:xfrm>
          <a:prstGeom prst="straightConnector1">
            <a:avLst/>
          </a:prstGeom>
          <a:noFill/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914400" y="28956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14400" y="3048000"/>
            <a:ext cx="990600" cy="457200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57800" y="3429000"/>
            <a:ext cx="1676400" cy="609600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1600200"/>
            <a:ext cx="3733800" cy="3733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239000" y="5562600"/>
            <a:ext cx="1276481" cy="914400"/>
            <a:chOff x="6738938" y="2895600"/>
            <a:chExt cx="2100262" cy="1447800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8" y="2895600"/>
              <a:ext cx="1077912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2895600"/>
              <a:ext cx="1033462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152400" y="5562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000" dirty="0"/>
              <a:t>[Kearns &amp; Valiant ’88</a:t>
            </a:r>
            <a:r>
              <a:rPr lang="en-US" sz="2000" dirty="0" smtClean="0"/>
              <a:t>]</a:t>
            </a:r>
            <a:r>
              <a:rPr lang="en-US" sz="2400" dirty="0" smtClean="0"/>
              <a:t>:  defined weak learning &amp; posed an</a:t>
            </a:r>
            <a:r>
              <a:rPr lang="en-US" sz="2400" i="1" dirty="0" smtClean="0"/>
              <a:t> </a:t>
            </a:r>
            <a:r>
              <a:rPr lang="en-US" sz="2400" dirty="0"/>
              <a:t>open </a:t>
            </a:r>
            <a:r>
              <a:rPr lang="en-US" sz="2400" dirty="0" err="1" smtClean="0"/>
              <a:t>pb</a:t>
            </a:r>
            <a:r>
              <a:rPr lang="en-US" sz="2400" dirty="0" smtClean="0"/>
              <a:t> </a:t>
            </a:r>
            <a:r>
              <a:rPr lang="en-US" sz="2400" dirty="0"/>
              <a:t>of finding a boosting </a:t>
            </a:r>
            <a:r>
              <a:rPr lang="en-US" sz="2400" dirty="0" err="1" smtClean="0"/>
              <a:t>algo</a:t>
            </a:r>
            <a:r>
              <a:rPr lang="en-US" sz="24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44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322"/>
  <p:tag name="FIRSTADMINISTRATOR@E6LKEPEFUVWXY596" val="38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$\exp(-y_i f(x_i))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13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y_i 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1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red}$\delta(H(x_i) \neq y_i)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1697"/>
</p:tagLst>
</file>

<file path=ppt/theme/theme1.xml><?xml version="1.0" encoding="utf-8"?>
<a:theme xmlns:a="http://schemas.openxmlformats.org/drawingml/2006/main" name="clustering">
  <a:themeElements>
    <a:clrScheme name="cluster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usteri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uster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uster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approx stability</Template>
  <TotalTime>105779</TotalTime>
  <Words>1668</Words>
  <Application>Microsoft Office PowerPoint</Application>
  <PresentationFormat>On-screen Show (4:3)</PresentationFormat>
  <Paragraphs>322</Paragraphs>
  <Slides>34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Cambria Math</vt:lpstr>
      <vt:lpstr>cmmi10</vt:lpstr>
      <vt:lpstr>Comic Sans MS</vt:lpstr>
      <vt:lpstr>Times New Roman</vt:lpstr>
      <vt:lpstr>clustering</vt:lpstr>
      <vt:lpstr>The Boosting Approach to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 Learning vs Strong Learning</vt:lpstr>
      <vt:lpstr>Weak Learning vs Strong/PAC Learning</vt:lpstr>
      <vt:lpstr>Surprisingly….</vt:lpstr>
      <vt:lpstr>PowerPoint Presentation</vt:lpstr>
      <vt:lpstr>PowerPoint Presentation</vt:lpstr>
      <vt:lpstr>PowerPoint Presentation</vt:lpstr>
      <vt:lpstr>PowerPoint Presentation</vt:lpstr>
      <vt:lpstr>Adaboost: A toy example</vt:lpstr>
      <vt:lpstr>Adaboost: A toy example</vt:lpstr>
      <vt:lpstr>Adaboost: A toy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Search Acution Design Via Machine Learning</dc:title>
  <dc:creator>Maria-Florina Balcan</dc:creator>
  <cp:lastModifiedBy>Maria Florina Balcan</cp:lastModifiedBy>
  <cp:revision>2438</cp:revision>
  <cp:lastPrinted>2015-03-16T15:16:34Z</cp:lastPrinted>
  <dcterms:created xsi:type="dcterms:W3CDTF">2005-06-02T18:13:09Z</dcterms:created>
  <dcterms:modified xsi:type="dcterms:W3CDTF">2016-11-02T03:42:34Z</dcterms:modified>
</cp:coreProperties>
</file>