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843" r:id="rId2"/>
    <p:sldId id="849" r:id="rId3"/>
    <p:sldId id="911" r:id="rId4"/>
    <p:sldId id="1018" r:id="rId5"/>
    <p:sldId id="980" r:id="rId6"/>
    <p:sldId id="999" r:id="rId7"/>
    <p:sldId id="965" r:id="rId8"/>
    <p:sldId id="966" r:id="rId9"/>
    <p:sldId id="982" r:id="rId10"/>
    <p:sldId id="986" r:id="rId11"/>
    <p:sldId id="992" r:id="rId12"/>
    <p:sldId id="987" r:id="rId13"/>
    <p:sldId id="991" r:id="rId14"/>
    <p:sldId id="988" r:id="rId15"/>
    <p:sldId id="1017" r:id="rId16"/>
    <p:sldId id="1019" r:id="rId17"/>
    <p:sldId id="989" r:id="rId18"/>
    <p:sldId id="993" r:id="rId19"/>
    <p:sldId id="995" r:id="rId20"/>
    <p:sldId id="971" r:id="rId21"/>
    <p:sldId id="1000" r:id="rId22"/>
    <p:sldId id="972" r:id="rId23"/>
    <p:sldId id="973" r:id="rId24"/>
    <p:sldId id="974" r:id="rId25"/>
    <p:sldId id="1022" r:id="rId26"/>
    <p:sldId id="1032" r:id="rId27"/>
    <p:sldId id="998" r:id="rId28"/>
    <p:sldId id="1001" r:id="rId29"/>
    <p:sldId id="1002" r:id="rId30"/>
    <p:sldId id="1003" r:id="rId31"/>
    <p:sldId id="1004" r:id="rId32"/>
    <p:sldId id="1029" r:id="rId33"/>
    <p:sldId id="1038" r:id="rId34"/>
    <p:sldId id="1033" r:id="rId35"/>
    <p:sldId id="1034" r:id="rId36"/>
    <p:sldId id="1035" r:id="rId37"/>
    <p:sldId id="1036" r:id="rId38"/>
    <p:sldId id="1037" r:id="rId39"/>
  </p:sldIdLst>
  <p:sldSz cx="9144000" cy="6858000" type="screen4x3"/>
  <p:notesSz cx="6985000" cy="9283700"/>
  <p:embeddedFontLst>
    <p:embeddedFont>
      <p:font typeface="Comic Sans MS" panose="030F0702030302020204" pitchFamily="66" charset="0"/>
      <p:regular r:id="rId42"/>
      <p:bold r:id="rId43"/>
    </p:embeddedFont>
    <p:embeddedFont>
      <p:font typeface="Sylfaen" panose="010A0502050306030303" pitchFamily="18" charset="0"/>
      <p:regular r:id="rId44"/>
    </p:embeddedFont>
    <p:embeddedFont>
      <p:font typeface="Arial Unicode MS" panose="020B0604020202020204" pitchFamily="34" charset="-128"/>
      <p:regular r:id="rId45"/>
    </p:embeddedFont>
    <p:embeddedFont>
      <p:font typeface="cmsy10" panose="020B0604020202020204"/>
      <p:regular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Cambria Math" panose="02040503050406030204" pitchFamily="18" charset="0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  <a:srgbClr val="0000CC"/>
    <a:srgbClr val="003366"/>
    <a:srgbClr val="E3055F"/>
    <a:srgbClr val="009999"/>
    <a:srgbClr val="9933FF"/>
    <a:srgbClr val="FF33CC"/>
    <a:srgbClr val="A50021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8" autoAdjust="0"/>
    <p:restoredTop sz="91173" autoAdjust="0"/>
  </p:normalViewPr>
  <p:slideViewPr>
    <p:cSldViewPr>
      <p:cViewPr varScale="1">
        <p:scale>
          <a:sx n="80" d="100"/>
          <a:sy n="80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3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AB7E75-D5CC-46DE-ABBD-50713EB6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880" y="4409446"/>
            <a:ext cx="5589241" cy="41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fld id="{2FD84249-BFF7-40C6-99A5-AB25FDE0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DFD4-0273-42B3-8D36-48D86776E8FA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Make it specific</a:t>
            </a:r>
          </a:p>
        </p:txBody>
      </p:sp>
    </p:spTree>
    <p:extLst>
      <p:ext uri="{BB962C8B-B14F-4D97-AF65-F5344CB8AC3E}">
        <p14:creationId xmlns:p14="http://schemas.microsoft.com/office/powerpoint/2010/main" val="160269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1167" indent="-285064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0257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96360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2462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08565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64668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0770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76873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63AC074-5112-4BA6-BFD8-FCC1BF89C920}" type="slidenum">
              <a:rPr lang="en-US" sz="120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Make it specific</a:t>
            </a:r>
          </a:p>
        </p:txBody>
      </p:sp>
    </p:spTree>
    <p:extLst>
      <p:ext uri="{BB962C8B-B14F-4D97-AF65-F5344CB8AC3E}">
        <p14:creationId xmlns:p14="http://schemas.microsoft.com/office/powerpoint/2010/main" val="236646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1167" indent="-285064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0257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96360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2462" indent="-228051" defTabSz="928042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08565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64668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0770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76873" indent="-228051" defTabSz="9280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62B2F4B-2128-4A98-94C1-2023E2D7E0B7}" type="slidenum">
              <a:rPr lang="en-US" sz="1200">
                <a:latin typeface="Arial" charset="0"/>
              </a:rPr>
              <a:pPr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Make it specific</a:t>
            </a:r>
          </a:p>
        </p:txBody>
      </p:sp>
    </p:spTree>
    <p:extLst>
      <p:ext uri="{BB962C8B-B14F-4D97-AF65-F5344CB8AC3E}">
        <p14:creationId xmlns:p14="http://schemas.microsoft.com/office/powerpoint/2010/main" val="272908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DFD4-0273-42B3-8D36-48D86776E8FA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27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322" eaLnBrk="0" hangingPunct="0">
              <a:defRPr sz="25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7322" eaLnBrk="0" hangingPunct="0">
              <a:defRPr sz="25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7322" eaLnBrk="0" hangingPunct="0">
              <a:defRPr sz="25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7322" eaLnBrk="0" hangingPunct="0">
              <a:defRPr sz="25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7322" eaLnBrk="0" hangingPunct="0">
              <a:defRPr sz="25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defTabSz="9273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defTabSz="9273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defTabSz="9273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defTabSz="9273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9E9788E-4630-4D6F-A10D-84C925EAC61C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 dirty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9E960-6841-4D92-AEF6-B315E23D512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9D0194-21A7-428F-B8C5-34CD2C591710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9D0194-21A7-428F-B8C5-34CD2C59171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r" defTabSz="92887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r" defTabSz="92887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r" defTabSz="92887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r" defTabSz="92887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519AB4B-7DC6-4032-8525-CAE644813E35}" type="slidenum">
              <a:rPr lang="en-US" sz="1200" b="0">
                <a:latin typeface="Arial" charset="0"/>
              </a:rPr>
              <a:pPr eaLnBrk="1" hangingPunct="1"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7088" cy="34798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80" y="4409447"/>
            <a:ext cx="5589241" cy="41770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DFD4-0273-42B3-8D36-48D86776E8FA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Make it specific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00" indent="-285077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307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430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552" indent="-228061" defTabSz="9280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675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4798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0920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7043" indent="-228061" defTabSz="9280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DFD4-0273-42B3-8D36-48D86776E8FA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Make it specific</a:t>
            </a:r>
          </a:p>
        </p:txBody>
      </p:sp>
    </p:spTree>
    <p:extLst>
      <p:ext uri="{BB962C8B-B14F-4D97-AF65-F5344CB8AC3E}">
        <p14:creationId xmlns:p14="http://schemas.microsoft.com/office/powerpoint/2010/main" val="48750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38EA-EDC5-4160-8033-1412CCD0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C9C7-7806-4714-B562-8943C39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A637-FAB1-4EC9-B06F-061AC061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740F-BCDD-4EE6-A0E5-3DE20423C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ECAF-76C4-47C4-8A6F-70B388F3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0FEC-9A6A-455B-AFC4-0BF70734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C953-F52A-4D4C-9B9D-86BE0DD06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ADD2-DEC4-4119-A7B4-BAAF7329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24E5-D858-40EB-9439-76F62380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F32A-C3C2-422D-9603-FAA00413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DFAA-47D3-4402-837B-0323FFE6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B211-44BB-447C-B87B-D007ED6B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E5BE2F24-99DB-4732-96BB-961BF0F9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18" Type="http://schemas.openxmlformats.org/officeDocument/2006/relationships/hyperlink" Target="http://images.google.com/imgres?imgurl=http://www.flash-slideshow-maker.com/images/help_clip_image020.jpg&amp;imgrefurl=http://www.flash-slideshow-maker.com/flash-images/&amp;usg=__jMIGXrfx-_pXlchniUcjT2UYT9k=&amp;h=422&amp;w=554&amp;sz=35&amp;hl=en&amp;start=1&amp;sig2=YCfTn6kxhcufspbxJdXhrQ&amp;zoom=1&amp;itbs=1&amp;tbnid=_ruOuQ2EjL3wOM:&amp;tbnh=101&amp;tbnw=133&amp;prev=/images?q=images&amp;hl=en&amp;sa=X&amp;gbv=2&amp;tbas=0&amp;tbs=isch:1&amp;ei=n8hyTej5N8X_lgffrdVF" TargetMode="External"/><Relationship Id="rId26" Type="http://schemas.openxmlformats.org/officeDocument/2006/relationships/hyperlink" Target="http://images.google.com/imgres?imgurl=http://www.mabima.net/company/images/Tucker_House_2003_640.JPG&amp;imgrefurl=http://www.mabima.net/company/&amp;usg=__yK2ELUzEORpde1XjSFJTrRDtFxc=&amp;h=426&amp;w=640&amp;sz=69&amp;hl=en&amp;start=4&amp;sig2=Q0e47SnpfYjO5jf5DQQk-Q&amp;zoom=1&amp;itbs=1&amp;tbnid=GD54wp6WHlrhMM:&amp;tbnh=91&amp;tbnw=137&amp;prev=/images?q=house&amp;hl=en&amp;gbv=2&amp;tbs=isch:1&amp;ei=KMtyTZnAE8aqlAegju1U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1.jpeg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/imgres?imgurl=http://www.treehugger.com/ec-rnd-005.jpg&amp;imgrefurl=http://www.treehugger.com/files/2008/07/17-electric-cars-overview-2005-to-2008.php&amp;usg=__4G2QjNYXIHEYVXE6DoqIE5zzzrY=&amp;h=322&amp;w=468&amp;sz=40&amp;hl=en&amp;start=9&amp;sig2=P7jmw1vmKb715x8CELHezQ&amp;zoom=1&amp;itbs=1&amp;tbnid=iGci7mkzT2KN2M:&amp;tbnh=88&amp;tbnw=128&amp;prev=/images?q=car&amp;hl=en&amp;gbv=2&amp;tbs=isch:1&amp;ei=qMtyTcilGIOClAey9IGqCw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google.com/imgres?imgurl=http://www.classicsavers.com/casablanca.jpg&amp;imgrefurl=http://www.classicsavers.com/Casablanca.html&amp;h=600&amp;w=800&amp;sz=72&amp;tbnid=wSXOd5UUibIJ:&amp;tbnh=106&amp;tbnw=141&amp;start=3&amp;prev=/images?q=casablanca&amp;hl=en&amp;lr=&amp;ie=UTF-8" TargetMode="External"/><Relationship Id="rId20" Type="http://schemas.openxmlformats.org/officeDocument/2006/relationships/hyperlink" Target="http://images.google.com/imgres?imgurl=http://www.dynamicdrive.com/dynamicindex4/lightbox2/flower.jpg&amp;imgrefurl=http://www.dynamicdrive.com/dynamicindex4/lightbox2/index.htm&amp;usg=__6G24ltZqq0UGAerNdiENN4jOqqQ=&amp;h=509&amp;w=500&amp;sz=46&amp;hl=en&amp;start=4&amp;sig2=P_pNfXebhTzd8n0DrpgNhw&amp;zoom=1&amp;itbs=1&amp;tbnid=--IQZoA0t4jdOM:&amp;tbnh=131&amp;tbnw=129&amp;prev=/images?q=images&amp;hl=en&amp;sa=X&amp;gbv=2&amp;tbas=0&amp;tbs=isch:1&amp;ei=n8hyTej5N8X_lgffrdVF" TargetMode="Externa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soccerballworld.com/images/Ball-UEFA-FINALE.jpg&amp;imgrefurl=http://www.soccerballworld.com/UEFA-Champions-Finale.htm&amp;usg=__IkP2FDq2F5yEyjqW0wDIthrifzc=&amp;h=300&amp;w=300&amp;sz=15&amp;hl=en&amp;start=5&amp;sig2=Sw_H6_M6TzTbVg5PqjP6lw&amp;zoom=1&amp;itbs=1&amp;tbnid=E1Xl3YAzGDlvgM:&amp;tbnh=116&amp;tbnw=116&amp;prev=/images?q=ball&amp;hl=en&amp;gbv=2&amp;tbs=isch:1&amp;ei=-8xyTbz0OISclge849RL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://images.google.com/imgres?imgurl=http://hirise.lpl.arizona.edu/HiBlog/wp-content/uploads/2008/03/mex_phobos.jpg&amp;imgrefurl=http://hirise.lpl.arizona.edu/HiBlog/category/hirise/news-events/special-images/&amp;usg=__DLojkIcAQfQzGQ4oBrU4aT3OcHI=&amp;h=400&amp;w=400&amp;sz=29&amp;hl=en&amp;start=15&amp;sig2=cqA6Gj5KQHXSZIuOwlp0iQ&amp;zoom=1&amp;itbs=1&amp;tbnid=QIVdyHeoWfEyFM:&amp;tbnh=124&amp;tbnw=124&amp;prev=/images?q=images&amp;hl=en&amp;sa=X&amp;gbv=2&amp;tbas=0&amp;tbs=isch:1&amp;ei=n8hyTej5N8X_lgffrdVF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hyperlink" Target="http://images.google.com/imgres?imgurl=http://www.popsci.com/files/imagecache/article_image_large/articles/ie2.jpg&amp;imgrefurl=http://www.popsci.com/gadgets/article/2010-08/microsoft-fight-between-revenue-and-privacy-money-1-privacy-zero&amp;usg=__wfaTvyWsRtJGRnAP5yJyb-kp3u0=&amp;h=333&amp;w=500&amp;sz=22&amp;hl=en&amp;start=1&amp;sig2=PTP24GqOtv3iVaxKrsl8dg&amp;zoom=1&amp;itbs=1&amp;tbnid=_nE8aJVhvxfpbM:&amp;tbnh=87&amp;tbnw=130&amp;prev=/images?q=internet&amp;hl=en&amp;gbv=2&amp;tbs=isch:1&amp;ei=FsxyTaDEPMWAlAePlcFS" TargetMode="External"/><Relationship Id="rId10" Type="http://schemas.openxmlformats.org/officeDocument/2006/relationships/hyperlink" Target="http://images.google.com/imgres?imgurl=http://ceoworld.biz/ceo/wp-content/uploads/2009/07/microsoft_logo.jpg&amp;imgrefurl=http://ceoworld.biz/ceo/2009/07/13/microsoft-to-sell-razorfish-wpp-omnicom-publicis-groupe-interpublic-group-and-dentsu-possible-bidder&amp;usg=__D-yYVRjhhUHbi2sYkh2hyP_5EK4=&amp;h=299&amp;w=300&amp;sz=5&amp;hl=en&amp;start=2&amp;sig2=4orOiNNbbV2i6Ii7SFMdmg&amp;zoom=1&amp;itbs=1&amp;tbnid=Sk8jPaSR61onuM:&amp;tbnh=116&amp;tbnw=116&amp;prev=/images?q=microsoft&amp;hl=en&amp;gbv=2&amp;tbs=isch:1&amp;ei=1MtyTbH9IYOglAeJrq2bAQ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teachenglishinasia.net/files/u2/purple_lotus_flower.jpg&amp;imgrefurl=http://www.teachenglishinasia.net/asiablog/asian-water-lilies-and-lotus-flowers&amp;usg=__jQMsElfDOQGWm-hebjVtJDqL-40=&amp;h=335&amp;w=500&amp;sz=28&amp;hl=en&amp;start=3&amp;sig2=hmb0FR5kLCXdU2BdwjCNcA&amp;zoom=1&amp;itbs=1&amp;tbnid=r_JpUcIxETAUoM:&amp;tbnh=87&amp;tbnw=130&amp;prev=/images?q=flower&amp;hl=en&amp;gbv=2&amp;tbs=isch:1&amp;ei=Is1yTcKaOcGAlAe0wqGmAQ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images.google.com/imgres?imgurl=http://images.nymag.com/news/features/newface080811_lede_560.jpg&amp;imgrefurl=http://nymag.com/news/features/48948/&amp;usg=__cimnczuBny94AVQhDb04KyNUIm4=&amp;h=482&amp;w=560&amp;sz=50&amp;hl=en&amp;start=11&amp;sig2=4wGA_vH60nBqlHqvekl3lA&amp;zoom=1&amp;itbs=1&amp;tbnid=gg1XN95D7aTn3M:&amp;tbnh=114&amp;tbnw=133&amp;prev=/images?q=face&amp;hl=en&amp;gbv=2&amp;tbs=isch:1&amp;ei=dMtyTbuKL8OqlAecwcFN" TargetMode="External"/><Relationship Id="rId22" Type="http://schemas.openxmlformats.org/officeDocument/2006/relationships/hyperlink" Target="http://images.google.com/imgres?imgurl=http://www.nrl.navy.mil/content_images/clem.jpg&amp;imgrefurl=http://www.nrl.navy.mil/media/popular-images/&amp;usg=__Cj15wZbDIqpRCeVmO7SsP5XIOzM=&amp;h=1213&amp;w=1720&amp;sz=1347&amp;hl=en&amp;start=3&amp;sig2=TRnaOP-O9wUtTBwS0_vDZA&amp;zoom=1&amp;itbs=1&amp;tbnid=EprKgSAflWdsYM:&amp;tbnh=106&amp;tbnw=150&amp;prev=/images?q=images&amp;hl=en&amp;sa=X&amp;gbv=2&amp;tbas=0&amp;tbs=isch:1&amp;ei=n8hyTej5N8X_lgffrdVF" TargetMode="External"/><Relationship Id="rId27" Type="http://schemas.openxmlformats.org/officeDocument/2006/relationships/image" Target="../media/image14.jpeg"/><Relationship Id="rId30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5.png"/><Relationship Id="rId4" Type="http://schemas.openxmlformats.org/officeDocument/2006/relationships/tags" Target="../tags/tag5.xml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447800" y="30480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CC"/>
                </a:solidFill>
              </a:rPr>
              <a:t>Maria-Florina </a:t>
            </a:r>
            <a:r>
              <a:rPr lang="en-US" sz="2800" dirty="0" smtClean="0">
                <a:solidFill>
                  <a:srgbClr val="0000CC"/>
                </a:solidFill>
              </a:rPr>
              <a:t>Balcan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7800" y="35814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10/02/2016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160020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200" dirty="0" smtClean="0">
                <a:solidFill>
                  <a:srgbClr val="0000CC"/>
                </a:solidFill>
              </a:rPr>
              <a:t>Active Learning </a:t>
            </a:r>
            <a:endParaRPr lang="en-US" sz="4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Common Technique in Practice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91281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Uncertainty sampling </a:t>
            </a:r>
            <a:r>
              <a:rPr lang="en-US" sz="2400" dirty="0" smtClean="0">
                <a:latin typeface="Comic Sans MS" pitchFamily="66" charset="0"/>
              </a:rPr>
              <a:t>in SVMs common and quite useful in practice.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7" name="Text Box 29"/>
              <p:cNvSpPr txBox="1">
                <a:spLocks noChangeArrowheads="1"/>
              </p:cNvSpPr>
              <p:nvPr/>
            </p:nvSpPr>
            <p:spPr bwMode="auto">
              <a:xfrm>
                <a:off x="304800" y="3048000"/>
                <a:ext cx="7772400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42900" indent="-342900" algn="l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At any time during the alg., we have a “current guess”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b="0" dirty="0"/>
                  <a:t>of the separator: the max-margin separator of all labeled points so far.</a:t>
                </a:r>
              </a:p>
            </p:txBody>
          </p:sp>
        </mc:Choice>
        <mc:Fallback xmlns="">
          <p:sp>
            <p:nvSpPr>
              <p:cNvPr id="2255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048000"/>
                <a:ext cx="7772400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863" t="-3846" b="-9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304800" y="41910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b="0" dirty="0"/>
              <a:t>R</a:t>
            </a:r>
            <a:r>
              <a:rPr lang="en-US" b="0" dirty="0" smtClean="0"/>
              <a:t>equest </a:t>
            </a:r>
            <a:r>
              <a:rPr lang="en-US" b="0" dirty="0"/>
              <a:t>the label of the example closest to the current separator.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981200" y="14478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E.g., [Tong &amp; </a:t>
            </a:r>
            <a:r>
              <a:rPr lang="en-US" sz="1400" dirty="0" err="1" smtClean="0">
                <a:latin typeface="Comic Sans MS" pitchFamily="66" charset="0"/>
              </a:rPr>
              <a:t>Koller</a:t>
            </a:r>
            <a:r>
              <a:rPr lang="en-US" sz="1400" dirty="0" smtClean="0">
                <a:latin typeface="Comic Sans MS" pitchFamily="66" charset="0"/>
              </a:rPr>
              <a:t>, ICML 2000; </a:t>
            </a:r>
            <a:r>
              <a:rPr lang="en-US" sz="1400" dirty="0" smtClean="0"/>
              <a:t>Jain, </a:t>
            </a:r>
            <a:r>
              <a:rPr lang="en-US" sz="1400" dirty="0" err="1" smtClean="0"/>
              <a:t>Vijayanarasimhan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Grauman</a:t>
            </a:r>
            <a:r>
              <a:rPr lang="en-US" sz="1400" dirty="0" smtClean="0"/>
              <a:t>, NIPS </a:t>
            </a:r>
            <a:r>
              <a:rPr lang="en-US" sz="1400" dirty="0"/>
              <a:t>2010; </a:t>
            </a:r>
            <a:r>
              <a:rPr lang="en-US" sz="1400" dirty="0" err="1" smtClean="0"/>
              <a:t>Schohon</a:t>
            </a:r>
            <a:r>
              <a:rPr lang="en-US" sz="1400" dirty="0" smtClean="0"/>
              <a:t> Cohn, ICML 2000]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04800" y="2438400"/>
            <a:ext cx="514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>
                <a:solidFill>
                  <a:srgbClr val="0000CC"/>
                </a:solidFill>
              </a:rPr>
              <a:t>Active SVM </a:t>
            </a:r>
            <a:r>
              <a:rPr lang="en-US" sz="2400" dirty="0" smtClean="0">
                <a:solidFill>
                  <a:srgbClr val="0000CC"/>
                </a:solidFill>
              </a:rPr>
              <a:t>Algorithm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/>
      <p:bldP spid="30416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Common Technique in Practice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91281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Active SVM</a:t>
            </a:r>
            <a:r>
              <a:rPr lang="en-US" sz="2400" dirty="0" smtClean="0">
                <a:latin typeface="Comic Sans MS" pitchFamily="66" charset="0"/>
              </a:rPr>
              <a:t> seems to be quite useful in practice.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019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5638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7912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6172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Oval 13"/>
          <p:cNvSpPr>
            <a:spLocks noChangeArrowheads="1"/>
          </p:cNvSpPr>
          <p:nvPr/>
        </p:nvSpPr>
        <p:spPr bwMode="auto">
          <a:xfrm>
            <a:off x="6629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6553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73914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7391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7010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6705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76962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8305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78486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7696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7620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7924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53340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7" name="Text Box 29"/>
              <p:cNvSpPr txBox="1">
                <a:spLocks noChangeArrowheads="1"/>
              </p:cNvSpPr>
              <p:nvPr/>
            </p:nvSpPr>
            <p:spPr bwMode="auto">
              <a:xfrm>
                <a:off x="571500" y="3962400"/>
                <a:ext cx="37719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42900" indent="-342900" algn="l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/>
                  <a:t>the max-margin separator of all labeled points so far.</a:t>
                </a:r>
              </a:p>
            </p:txBody>
          </p:sp>
        </mc:Choice>
        <mc:Fallback xmlns="">
          <p:sp>
            <p:nvSpPr>
              <p:cNvPr id="2255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3962400"/>
                <a:ext cx="37719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54" t="-2994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161" name="Text Box 33"/>
              <p:cNvSpPr txBox="1">
                <a:spLocks noChangeArrowheads="1"/>
              </p:cNvSpPr>
              <p:nvPr/>
            </p:nvSpPr>
            <p:spPr bwMode="auto">
              <a:xfrm>
                <a:off x="609600" y="5029200"/>
                <a:ext cx="42672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Request </a:t>
                </a:r>
                <a:r>
                  <a:rPr lang="en-US" sz="2000" b="0" dirty="0"/>
                  <a:t>the label of the example closest to the current </a:t>
                </a:r>
                <a:r>
                  <a:rPr lang="en-US" sz="2000" b="0" dirty="0" smtClean="0"/>
                  <a:t>separator: minimizing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0416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029200"/>
                <a:ext cx="426720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143" t="-2994" r="-1286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[Tong &amp; </a:t>
            </a:r>
            <a:r>
              <a:rPr lang="en-US" sz="1400" dirty="0" err="1" smtClean="0">
                <a:latin typeface="Comic Sans MS" pitchFamily="66" charset="0"/>
              </a:rPr>
              <a:t>Koller</a:t>
            </a:r>
            <a:r>
              <a:rPr lang="en-US" sz="1400" dirty="0" smtClean="0">
                <a:latin typeface="Comic Sans MS" pitchFamily="66" charset="0"/>
              </a:rPr>
              <a:t>, ICML 2000; </a:t>
            </a:r>
            <a:r>
              <a:rPr lang="en-US" sz="1400" dirty="0" smtClean="0"/>
              <a:t>Jain, </a:t>
            </a:r>
            <a:r>
              <a:rPr lang="en-US" sz="1400" dirty="0" err="1" smtClean="0"/>
              <a:t>Vijayanarasimhan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Grauman</a:t>
            </a:r>
            <a:r>
              <a:rPr lang="en-US" sz="1400" dirty="0" smtClean="0"/>
              <a:t>, NIPS 2010]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28600" y="19050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500" b="1" dirty="0" smtClean="0"/>
              <a:t>Algorithm </a:t>
            </a:r>
            <a:r>
              <a:rPr lang="en-US" sz="2500" dirty="0" smtClean="0"/>
              <a:t>(batch version)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9"/>
              <p:cNvSpPr txBox="1">
                <a:spLocks/>
              </p:cNvSpPr>
              <p:nvPr/>
            </p:nvSpPr>
            <p:spPr bwMode="auto">
              <a:xfrm>
                <a:off x="228600" y="2440641"/>
                <a:ext cx="8001000" cy="683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1800" dirty="0" smtClean="0"/>
                  <a:t>Input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1800" i="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u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}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/>
                  <a:t>drawn i.i.d from</a:t>
                </a:r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:r>
                  <a:rPr lang="en-US" sz="1800" dirty="0" smtClean="0"/>
                  <a:t>the underlying source D</a:t>
                </a:r>
                <a:endParaRPr lang="en-US" sz="1800" dirty="0"/>
              </a:p>
            </p:txBody>
          </p:sp>
        </mc:Choice>
        <mc:Fallback xmlns="">
          <p:sp>
            <p:nvSpPr>
              <p:cNvPr id="3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440641"/>
                <a:ext cx="8001000" cy="683559"/>
              </a:xfrm>
              <a:prstGeom prst="rect">
                <a:avLst/>
              </a:prstGeom>
              <a:blipFill rotWithShape="1">
                <a:blip r:embed="rId4"/>
                <a:stretch>
                  <a:fillRect l="-686" t="-35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9"/>
              <p:cNvSpPr txBox="1">
                <a:spLocks/>
              </p:cNvSpPr>
              <p:nvPr/>
            </p:nvSpPr>
            <p:spPr bwMode="auto">
              <a:xfrm>
                <a:off x="228600" y="2819401"/>
                <a:ext cx="533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1800" dirty="0" smtClean="0"/>
                  <a:t>Start: query for the labels of a few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819401"/>
                <a:ext cx="5334000" cy="457200"/>
              </a:xfrm>
              <a:prstGeom prst="rect">
                <a:avLst/>
              </a:prstGeom>
              <a:blipFill rotWithShape="1">
                <a:blip r:embed="rId5"/>
                <a:stretch>
                  <a:fillRect l="-1029" t="-5333" b="-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9"/>
              <p:cNvSpPr txBox="1">
                <a:spLocks noChangeArrowheads="1"/>
              </p:cNvSpPr>
              <p:nvPr/>
            </p:nvSpPr>
            <p:spPr bwMode="auto">
              <a:xfrm>
                <a:off x="381000" y="3505200"/>
                <a:ext cx="3733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 ….,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05200"/>
                <a:ext cx="3733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797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952500" y="6019800"/>
            <a:ext cx="377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rgbClr val="FF33CC"/>
                </a:solidFill>
              </a:rPr>
              <a:t>(highest uncertainty)</a:t>
            </a:r>
            <a:endParaRPr lang="en-US" sz="2000" b="0" dirty="0">
              <a:solidFill>
                <a:srgbClr val="FF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591300" y="3124200"/>
            <a:ext cx="0" cy="3733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4343400" y="4876800"/>
            <a:ext cx="441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56388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79248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82296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867400" y="3429000"/>
            <a:ext cx="1447800" cy="29432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5715000" y="4343400"/>
            <a:ext cx="876300" cy="557228"/>
          </a:xfrm>
          <a:prstGeom prst="straightConnector1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66294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4876800" y="3962400"/>
            <a:ext cx="3581400" cy="1752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6057900" y="3925872"/>
            <a:ext cx="533400" cy="950928"/>
          </a:xfrm>
          <a:prstGeom prst="straightConnector1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Oval 14"/>
          <p:cNvSpPr>
            <a:spLocks noChangeArrowheads="1"/>
          </p:cNvSpPr>
          <p:nvPr/>
        </p:nvSpPr>
        <p:spPr bwMode="auto">
          <a:xfrm>
            <a:off x="73914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838200" y="3925872"/>
            <a:ext cx="3276600" cy="10652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38200" y="5030772"/>
            <a:ext cx="4038600" cy="10652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/>
      <p:bldP spid="304161" grpId="0"/>
      <p:bldP spid="36" grpId="0"/>
      <p:bldP spid="37" grpId="0"/>
      <p:bldP spid="42" grpId="0"/>
      <p:bldP spid="46" grpId="0" animBg="1"/>
      <p:bldP spid="47" grpId="0" animBg="1"/>
      <p:bldP spid="48" grpId="0" animBg="1"/>
      <p:bldP spid="55" grpId="0" animBg="1"/>
      <p:bldP spid="69" grpId="0" animBg="1"/>
      <p:bldP spid="24" grpId="0" animBg="1"/>
      <p:bldP spid="24" grpId="1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Common Technique in Practice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91281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Active SVM</a:t>
            </a:r>
            <a:r>
              <a:rPr lang="en-US" sz="2400" dirty="0" smtClean="0">
                <a:latin typeface="Comic Sans MS" pitchFamily="66" charset="0"/>
              </a:rPr>
              <a:t> seems to be quite useful in practice.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510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E.g., </a:t>
            </a:r>
            <a:r>
              <a:rPr lang="en-US" sz="1400" dirty="0" smtClean="0"/>
              <a:t>Jain, </a:t>
            </a:r>
            <a:r>
              <a:rPr lang="en-US" sz="1400" dirty="0" err="1" smtClean="0"/>
              <a:t>Vijayanarasimhan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Grauman</a:t>
            </a:r>
            <a:r>
              <a:rPr lang="en-US" sz="1400" dirty="0" smtClean="0"/>
              <a:t>, NIPS 2010</a:t>
            </a:r>
            <a:endParaRPr lang="en-US" sz="1400" dirty="0" smtClean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23168"/>
            <a:ext cx="5029200" cy="3953832"/>
          </a:xfrm>
          <a:prstGeom prst="rect">
            <a:avLst/>
          </a:prstGeom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8600" y="21336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Newsgroups dataset </a:t>
            </a:r>
            <a:r>
              <a:rPr lang="en-US" sz="1800" dirty="0" smtClean="0">
                <a:latin typeface="Comic Sans MS" pitchFamily="66" charset="0"/>
              </a:rPr>
              <a:t>(20.000  documents from 20 categories)</a:t>
            </a:r>
          </a:p>
        </p:txBody>
      </p:sp>
    </p:spTree>
    <p:extLst>
      <p:ext uri="{BB962C8B-B14F-4D97-AF65-F5344CB8AC3E}">
        <p14:creationId xmlns:p14="http://schemas.microsoft.com/office/powerpoint/2010/main" val="2165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Common Technique in Practice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91281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Active SVM</a:t>
            </a:r>
            <a:r>
              <a:rPr lang="en-US" sz="2400" dirty="0" smtClean="0">
                <a:latin typeface="Comic Sans MS" pitchFamily="66" charset="0"/>
              </a:rPr>
              <a:t> seems to be quite useful in practice.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510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</a:rPr>
              <a:t>E.g., </a:t>
            </a:r>
            <a:r>
              <a:rPr lang="en-US" sz="1400" dirty="0" smtClean="0"/>
              <a:t>Jain, </a:t>
            </a:r>
            <a:r>
              <a:rPr lang="en-US" sz="1400" dirty="0" err="1" smtClean="0"/>
              <a:t>Vijayanarasimhan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Grauman</a:t>
            </a:r>
            <a:r>
              <a:rPr lang="en-US" sz="1400" dirty="0" smtClean="0"/>
              <a:t>, NIPS 2010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 smtClean="0"/>
              <a:t>CIFAR-10 image dataset </a:t>
            </a:r>
            <a:r>
              <a:rPr lang="en-US" sz="1800" dirty="0" smtClean="0">
                <a:latin typeface="Comic Sans MS" pitchFamily="66" charset="0"/>
              </a:rPr>
              <a:t>(60.000  images from 10 categories)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15" y="2667000"/>
            <a:ext cx="44052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omic Sans MS" pitchFamily="66" charset="0"/>
              </a:rPr>
              <a:t>Active </a:t>
            </a:r>
            <a:r>
              <a:rPr lang="en-US" sz="3200" dirty="0" smtClean="0">
                <a:latin typeface="Comic Sans MS" pitchFamily="66" charset="0"/>
              </a:rPr>
              <a:t>SVM/</a:t>
            </a:r>
            <a:r>
              <a:rPr lang="en-US" sz="3200" dirty="0" smtClean="0"/>
              <a:t>Uncertainty Sampling</a:t>
            </a:r>
          </a:p>
        </p:txBody>
      </p:sp>
      <p:pic>
        <p:nvPicPr>
          <p:cNvPr id="1026" name="Picture 2" descr="C:\Users\ninamf\Downloads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4076700"/>
            <a:ext cx="77009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762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Works sometimes….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447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/>
              <a:t>However, we need to be very </a:t>
            </a:r>
            <a:r>
              <a:rPr lang="en-US" sz="2400" b="1" dirty="0" err="1" smtClean="0"/>
              <a:t>very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very</a:t>
            </a:r>
            <a:r>
              <a:rPr lang="en-US" sz="2400" b="1" dirty="0" smtClean="0"/>
              <a:t> careful!!!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200" dirty="0" smtClean="0"/>
              <a:t>Myopic, greedy technique can suffer from </a:t>
            </a:r>
            <a:r>
              <a:rPr lang="en-US" sz="2200" dirty="0" smtClean="0">
                <a:solidFill>
                  <a:srgbClr val="C00000"/>
                </a:solidFill>
              </a:rPr>
              <a:t>sampling bias</a:t>
            </a:r>
            <a:r>
              <a:rPr lang="en-US" sz="2200" dirty="0" smtClean="0"/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2895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A bias created because of the querying </a:t>
            </a:r>
            <a:r>
              <a:rPr lang="en-US" sz="2200" dirty="0" smtClean="0"/>
              <a:t>strategy; </a:t>
            </a:r>
            <a:r>
              <a:rPr lang="en-US" sz="2000" dirty="0"/>
              <a:t>as time goes on the sample is less and less </a:t>
            </a:r>
            <a:r>
              <a:rPr lang="en-US" sz="2000" dirty="0" smtClean="0"/>
              <a:t>representative of the true data source.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930761" y="4038600"/>
            <a:ext cx="1277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[Dasgupta10]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mf\Downloads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505200"/>
            <a:ext cx="77009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953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00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133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1600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2971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3352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4038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6781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239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7162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1828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781800" y="525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191000" y="3124200"/>
            <a:ext cx="0" cy="327660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4038600" y="5257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5562600" y="3124200"/>
            <a:ext cx="0" cy="327660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4940300" y="525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572000" y="3124200"/>
            <a:ext cx="0" cy="327660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4419600" y="3124200"/>
            <a:ext cx="0" cy="327660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4572000" y="3124200"/>
            <a:ext cx="0" cy="327660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omic Sans MS" pitchFamily="66" charset="0"/>
              </a:rPr>
              <a:t>Active </a:t>
            </a:r>
            <a:r>
              <a:rPr lang="en-US" sz="3200" dirty="0" smtClean="0">
                <a:latin typeface="Comic Sans MS" pitchFamily="66" charset="0"/>
              </a:rPr>
              <a:t>SVM/</a:t>
            </a:r>
            <a:r>
              <a:rPr lang="en-US" sz="3200" dirty="0" smtClean="0"/>
              <a:t>Uncertainty Sampling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152400" y="762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Works sometimes….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52400" y="1447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/>
              <a:t>However, we need to be very </a:t>
            </a:r>
            <a:r>
              <a:rPr lang="en-US" sz="2400" b="1" dirty="0" err="1" smtClean="0"/>
              <a:t>very</a:t>
            </a:r>
            <a:r>
              <a:rPr lang="en-US" sz="2400" b="1" dirty="0" smtClean="0"/>
              <a:t> careful!!!</a:t>
            </a:r>
          </a:p>
        </p:txBody>
      </p:sp>
    </p:spTree>
    <p:extLst>
      <p:ext uri="{BB962C8B-B14F-4D97-AF65-F5344CB8AC3E}">
        <p14:creationId xmlns:p14="http://schemas.microsoft.com/office/powerpoint/2010/main" val="9019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53" grpId="0" animBg="1"/>
      <p:bldP spid="55" grpId="0" animBg="1"/>
      <p:bldP spid="57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omic Sans MS" pitchFamily="66" charset="0"/>
              </a:rPr>
              <a:t>Active </a:t>
            </a:r>
            <a:r>
              <a:rPr lang="en-US" sz="3200" dirty="0" smtClean="0">
                <a:latin typeface="Comic Sans MS" pitchFamily="66" charset="0"/>
              </a:rPr>
              <a:t>SVM/</a:t>
            </a:r>
            <a:r>
              <a:rPr lang="en-US" sz="3200" dirty="0" smtClean="0"/>
              <a:t>Uncertainty Sampling</a:t>
            </a:r>
          </a:p>
        </p:txBody>
      </p:sp>
      <p:pic>
        <p:nvPicPr>
          <p:cNvPr id="1026" name="Picture 2" descr="C:\Users\ninamf\Downloads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838700"/>
            <a:ext cx="77009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762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Works sometimes….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/>
              <a:t>However, we need to be very </a:t>
            </a:r>
            <a:r>
              <a:rPr lang="en-US" sz="2400" b="1" dirty="0" err="1" smtClean="0"/>
              <a:t>very</a:t>
            </a:r>
            <a:r>
              <a:rPr lang="en-US" sz="2400" b="1" dirty="0" smtClean="0"/>
              <a:t> careful!!!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1676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Myopic, greedy technique can suffer from </a:t>
            </a:r>
            <a:r>
              <a:rPr lang="en-US" sz="2000" dirty="0" smtClean="0">
                <a:solidFill>
                  <a:srgbClr val="C00000"/>
                </a:solidFill>
              </a:rPr>
              <a:t>sampling bias</a:t>
            </a:r>
            <a:r>
              <a:rPr lang="en-US" sz="2000" dirty="0" smtClean="0"/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2286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ias </a:t>
            </a:r>
            <a:r>
              <a:rPr lang="en-US" sz="2000" dirty="0"/>
              <a:t>created because of the querying </a:t>
            </a:r>
            <a:r>
              <a:rPr lang="en-US" sz="2000" dirty="0" smtClean="0"/>
              <a:t>strategy; </a:t>
            </a:r>
            <a:r>
              <a:rPr lang="en-US" sz="2000" dirty="0"/>
              <a:t>as time goes on the sample is less and less </a:t>
            </a:r>
            <a:r>
              <a:rPr lang="en-US" sz="2000" dirty="0" smtClean="0"/>
              <a:t>representative of the true source.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3733800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200" b="1" dirty="0" smtClean="0"/>
              <a:t>Main tension</a:t>
            </a:r>
            <a:r>
              <a:rPr lang="en-US" sz="2200" dirty="0" smtClean="0"/>
              <a:t>: want </a:t>
            </a:r>
            <a:r>
              <a:rPr lang="en-US" sz="2200" dirty="0"/>
              <a:t>to choose informative points, but </a:t>
            </a:r>
            <a:r>
              <a:rPr lang="en-US" sz="2200" dirty="0" smtClean="0"/>
              <a:t>also </a:t>
            </a:r>
            <a:r>
              <a:rPr lang="en-US" sz="2200" dirty="0"/>
              <a:t>want </a:t>
            </a:r>
            <a:r>
              <a:rPr lang="en-US" sz="2200" dirty="0" smtClean="0"/>
              <a:t>to guarantee that the classifier we output does  </a:t>
            </a:r>
            <a:r>
              <a:rPr lang="en-US" sz="2200" dirty="0"/>
              <a:t>well on true random examples from the underlying </a:t>
            </a:r>
            <a:r>
              <a:rPr lang="en-US" sz="2200" dirty="0" smtClean="0"/>
              <a:t>distribution.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2971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00CC"/>
                </a:solidFill>
              </a:rPr>
              <a:t>Observed in practice too!!!!</a:t>
            </a:r>
          </a:p>
        </p:txBody>
      </p:sp>
      <p:pic>
        <p:nvPicPr>
          <p:cNvPr id="13" name="Picture 49" descr="MCj04344070000[1]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95600"/>
            <a:ext cx="81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MCj04344070000[1]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81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9" descr="MCj04344070000[1]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895600"/>
            <a:ext cx="81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Safe Active Learning Schemes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2286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dirty="0" smtClean="0"/>
              <a:t>Disagreement Based Active Learning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29416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dirty="0" smtClean="0"/>
              <a:t>Hypothesis Space 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5624" y="4122277"/>
            <a:ext cx="875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[CAL92]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9361" y="4114800"/>
            <a:ext cx="9172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400" dirty="0" smtClean="0"/>
              <a:t>[BBL06</a:t>
            </a:r>
            <a:r>
              <a:rPr lang="en-US" sz="1400" dirty="0"/>
              <a:t>]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4492625"/>
            <a:ext cx="8166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/>
              <a:t> [Hanneke’07, DHM’07, Wang’09 , Fridman’09, Kolt10, BHW’08, BHLZ’10, H’10, Ailon’12, …]</a:t>
            </a:r>
          </a:p>
        </p:txBody>
      </p:sp>
    </p:spTree>
    <p:extLst>
      <p:ext uri="{BB962C8B-B14F-4D97-AF65-F5344CB8AC3E}">
        <p14:creationId xmlns:p14="http://schemas.microsoft.com/office/powerpoint/2010/main" val="36840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2722" y="1726793"/>
            <a:ext cx="8362316" cy="1992979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Version Spaces</a:t>
            </a:r>
            <a:endParaRPr lang="en-US" sz="3600" baseline="30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81000" y="3150513"/>
                <a:ext cx="77343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:r>
                  <a:rPr lang="en-US" b="0" dirty="0" smtClean="0">
                    <a:cs typeface="Arial" charset="0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h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∈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VS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H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b="0" dirty="0" smtClean="0">
                    <a:cs typeface="Arial" charset="0"/>
                  </a:rPr>
                  <a:t> </a:t>
                </a:r>
                <a:r>
                  <a:rPr lang="en-US" b="0" dirty="0" err="1" smtClean="0">
                    <a:cs typeface="Arial" charset="0"/>
                  </a:rPr>
                  <a:t>iff</a:t>
                </a:r>
                <a:r>
                  <a:rPr lang="en-US" b="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i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∈{1, 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l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}</m:t>
                    </m:r>
                  </m:oMath>
                </a14:m>
                <a:r>
                  <a:rPr lang="en-US" b="0" dirty="0" smtClean="0">
                    <a:cs typeface="Arial" charset="0"/>
                  </a:rPr>
                  <a:t>.</a:t>
                </a:r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150513"/>
                <a:ext cx="7734300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025" t="-8451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762000"/>
                <a:ext cx="8763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Tx/>
                </a:pP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X</a:t>
                </a:r>
                <a:r>
                  <a:rPr lang="en-US" altLang="en-US" sz="2200" dirty="0" smtClean="0">
                    <a:latin typeface="Comic Sans MS" pitchFamily="66" charset="0"/>
                  </a:rPr>
                  <a:t> – feature/instance space; distr. </a:t>
                </a: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D </a:t>
                </a:r>
                <a:r>
                  <a:rPr lang="en-US" altLang="en-US" sz="2200" dirty="0" smtClean="0">
                    <a:latin typeface="Comic Sans MS" pitchFamily="66" charset="0"/>
                  </a:rPr>
                  <a:t>over </a:t>
                </a: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X</a:t>
                </a:r>
                <a:r>
                  <a:rPr lang="en-US" altLang="en-US" sz="1800" dirty="0" smtClean="0">
                    <a:latin typeface="Comic Sans MS" pitchFamily="66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 </a:t>
                </a:r>
                <a:r>
                  <a:rPr lang="en-US" altLang="en-US" sz="2200" dirty="0" smtClean="0">
                    <a:latin typeface="Comic Sans MS" pitchFamily="66" charset="0"/>
                  </a:rPr>
                  <a:t>target </a:t>
                </a:r>
                <a:r>
                  <a:rPr lang="en-US" altLang="en-US" sz="2200" dirty="0" err="1" smtClean="0">
                    <a:latin typeface="Comic Sans MS" pitchFamily="66" charset="0"/>
                  </a:rPr>
                  <a:t>fnc</a:t>
                </a:r>
                <a:endParaRPr lang="en-US" alt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762000"/>
                <a:ext cx="87630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1182" t="-25333" b="-2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52400" y="1219200"/>
            <a:ext cx="5257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omic Sans MS" pitchFamily="66" charset="0"/>
              </a:rPr>
              <a:t>F</a:t>
            </a:r>
            <a:r>
              <a:rPr lang="en-US" altLang="en-US" sz="2200" dirty="0" smtClean="0">
                <a:latin typeface="Comic Sans MS" pitchFamily="66" charset="0"/>
              </a:rPr>
              <a:t>ix hypothesis </a:t>
            </a:r>
            <a:r>
              <a:rPr lang="en-US" altLang="en-US" sz="2200" dirty="0">
                <a:latin typeface="Comic Sans MS" pitchFamily="66" charset="0"/>
              </a:rPr>
              <a:t>space</a:t>
            </a:r>
            <a:r>
              <a:rPr lang="en-US" alt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2200" dirty="0" smtClean="0">
                <a:solidFill>
                  <a:srgbClr val="0000CC"/>
                </a:solidFill>
                <a:latin typeface="Comic Sans MS" pitchFamily="66" charset="0"/>
              </a:rPr>
              <a:t>H</a:t>
            </a:r>
            <a:r>
              <a:rPr lang="en-US" altLang="en-US" sz="2200" dirty="0" smtClean="0">
                <a:latin typeface="Comic Sans MS" pitchFamily="66" charset="0"/>
              </a:rPr>
              <a:t>.</a:t>
            </a:r>
            <a:endParaRPr lang="en-US" altLang="en-US" sz="2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3429000" y="1752600"/>
                <a:ext cx="4419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2200" dirty="0" smtClean="0">
                    <a:latin typeface="Comic Sans MS" pitchFamily="66" charset="0"/>
                  </a:rPr>
                  <a:t>Assume realizable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alt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752600"/>
                <a:ext cx="441960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793" t="-8571" b="-2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2334" y="1726793"/>
            <a:ext cx="3313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Definition (Mitchell’82)</a:t>
            </a:r>
            <a:endParaRPr lang="en-US" sz="2200" dirty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89560" y="2693313"/>
            <a:ext cx="81686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 smtClean="0">
                <a:solidFill>
                  <a:srgbClr val="E3055F"/>
                </a:solidFill>
                <a:cs typeface="Arial" charset="0"/>
              </a:rPr>
              <a:t>Version space of H</a:t>
            </a:r>
            <a:r>
              <a:rPr lang="en-US" b="0" dirty="0" smtClean="0">
                <a:cs typeface="Arial" charset="0"/>
              </a:rPr>
              <a:t>: </a:t>
            </a:r>
            <a:r>
              <a:rPr lang="en-US" b="0" dirty="0">
                <a:cs typeface="Arial" charset="0"/>
              </a:rPr>
              <a:t>part of </a:t>
            </a:r>
            <a:r>
              <a:rPr lang="en-US" b="0" dirty="0" smtClean="0">
                <a:solidFill>
                  <a:srgbClr val="0000CC"/>
                </a:solidFill>
                <a:cs typeface="Arial" charset="0"/>
              </a:rPr>
              <a:t>H</a:t>
            </a:r>
            <a:r>
              <a:rPr lang="en-US" b="0" dirty="0" smtClean="0">
                <a:cs typeface="Arial" charset="0"/>
              </a:rPr>
              <a:t> consistent </a:t>
            </a:r>
            <a:r>
              <a:rPr lang="en-US" b="0" dirty="0">
                <a:cs typeface="Arial" charset="0"/>
              </a:rPr>
              <a:t>with labels so far</a:t>
            </a:r>
            <a:r>
              <a:rPr lang="en-US" b="0" dirty="0" smtClean="0">
                <a:cs typeface="Arial" charset="0"/>
              </a:rPr>
              <a:t>.</a:t>
            </a:r>
            <a:endParaRPr lang="en-US" b="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9"/>
              <p:cNvSpPr txBox="1">
                <a:spLocks/>
              </p:cNvSpPr>
              <p:nvPr/>
            </p:nvSpPr>
            <p:spPr bwMode="auto">
              <a:xfrm>
                <a:off x="228600" y="2209800"/>
                <a:ext cx="8229600" cy="56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200" dirty="0" smtClean="0"/>
                  <a:t> </a:t>
                </a:r>
                <a:r>
                  <a:rPr lang="en-US" sz="2200" dirty="0"/>
                  <a:t>G</a:t>
                </a:r>
                <a:r>
                  <a:rPr lang="en-US" sz="2200" dirty="0" smtClean="0"/>
                  <a:t>iven a set of labeled examples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>
                    <a:solidFill>
                      <a:srgbClr val="0000CC"/>
                    </a:solidFill>
                  </a:rPr>
                  <a:t>, …,(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sub>
                    </m:sSub>
                    <m:r>
                      <a:rPr lang="en-US" sz="2200" i="0" dirty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, </a:t>
                </a:r>
                <a:endParaRPr lang="en-US" sz="2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09800"/>
                <a:ext cx="8229600" cy="566410"/>
              </a:xfrm>
              <a:prstGeom prst="rect">
                <a:avLst/>
              </a:prstGeom>
              <a:blipFill rotWithShape="1">
                <a:blip r:embed="rId5"/>
                <a:stretch>
                  <a:fillRect t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9"/>
              <p:cNvSpPr txBox="1">
                <a:spLocks/>
              </p:cNvSpPr>
              <p:nvPr/>
            </p:nvSpPr>
            <p:spPr bwMode="auto">
              <a:xfrm>
                <a:off x="6400800" y="2209800"/>
                <a:ext cx="2723516" cy="56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2209800"/>
                <a:ext cx="2723516" cy="5664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30" grpId="0"/>
      <p:bldP spid="2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2722" y="1726793"/>
            <a:ext cx="8362316" cy="1549807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/>
              <a:t>Version Spaces</a:t>
            </a:r>
            <a:endParaRPr lang="en-US" sz="3600" baseline="30000" dirty="0" smtClean="0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89560" y="2693313"/>
            <a:ext cx="81686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 smtClean="0">
                <a:solidFill>
                  <a:srgbClr val="E3055F"/>
                </a:solidFill>
                <a:cs typeface="Arial" charset="0"/>
              </a:rPr>
              <a:t>Version space of H</a:t>
            </a:r>
            <a:r>
              <a:rPr lang="en-US" b="0" dirty="0" smtClean="0">
                <a:cs typeface="Arial" charset="0"/>
              </a:rPr>
              <a:t>: </a:t>
            </a:r>
            <a:r>
              <a:rPr lang="en-US" b="0" dirty="0">
                <a:cs typeface="Arial" charset="0"/>
              </a:rPr>
              <a:t>part of </a:t>
            </a:r>
            <a:r>
              <a:rPr lang="en-US" b="0" dirty="0" smtClean="0">
                <a:solidFill>
                  <a:srgbClr val="0000CC"/>
                </a:solidFill>
                <a:cs typeface="Arial" charset="0"/>
              </a:rPr>
              <a:t>H</a:t>
            </a:r>
            <a:r>
              <a:rPr lang="en-US" b="0" dirty="0" smtClean="0">
                <a:cs typeface="Arial" charset="0"/>
              </a:rPr>
              <a:t> consistent </a:t>
            </a:r>
            <a:r>
              <a:rPr lang="en-US" b="0" dirty="0">
                <a:cs typeface="Arial" charset="0"/>
              </a:rPr>
              <a:t>with labels so far</a:t>
            </a:r>
            <a:r>
              <a:rPr lang="en-US" b="0" dirty="0" smtClean="0">
                <a:cs typeface="Arial" charset="0"/>
              </a:rPr>
              <a:t>.</a:t>
            </a:r>
            <a:endParaRPr lang="en-US" b="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9"/>
              <p:cNvSpPr txBox="1">
                <a:spLocks/>
              </p:cNvSpPr>
              <p:nvPr/>
            </p:nvSpPr>
            <p:spPr bwMode="auto">
              <a:xfrm>
                <a:off x="228600" y="2209800"/>
                <a:ext cx="8229600" cy="56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200" dirty="0" smtClean="0"/>
                  <a:t> </a:t>
                </a:r>
                <a:r>
                  <a:rPr lang="en-US" sz="2200" dirty="0"/>
                  <a:t>G</a:t>
                </a:r>
                <a:r>
                  <a:rPr lang="en-US" sz="2200" dirty="0" smtClean="0"/>
                  <a:t>iven a set of labeled examples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>
                    <a:solidFill>
                      <a:srgbClr val="0000CC"/>
                    </a:solidFill>
                  </a:rPr>
                  <a:t>, …,(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sub>
                    </m:sSub>
                    <m:r>
                      <a:rPr lang="en-US" sz="2200" i="0" dirty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>
                    <a:solidFill>
                      <a:srgbClr val="0000CC"/>
                    </a:solidFill>
                  </a:rPr>
                  <a:t>)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, </a:t>
                </a:r>
                <a:endParaRPr lang="en-US" sz="2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09800"/>
                <a:ext cx="8229600" cy="566410"/>
              </a:xfrm>
              <a:prstGeom prst="rect">
                <a:avLst/>
              </a:prstGeom>
              <a:blipFill rotWithShape="1">
                <a:blip r:embed="rId2"/>
                <a:stretch>
                  <a:fillRect t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9"/>
              <p:cNvSpPr txBox="1">
                <a:spLocks/>
              </p:cNvSpPr>
              <p:nvPr/>
            </p:nvSpPr>
            <p:spPr bwMode="auto">
              <a:xfrm>
                <a:off x="6400800" y="2209800"/>
                <a:ext cx="2723516" cy="56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p>
                          <m: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2209800"/>
                <a:ext cx="2723516" cy="566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762000"/>
                <a:ext cx="8763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Tx/>
                </a:pP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X</a:t>
                </a:r>
                <a:r>
                  <a:rPr lang="en-US" altLang="en-US" sz="2200" dirty="0" smtClean="0">
                    <a:latin typeface="Comic Sans MS" pitchFamily="66" charset="0"/>
                  </a:rPr>
                  <a:t> – feature/instance space; distr. </a:t>
                </a: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D </a:t>
                </a:r>
                <a:r>
                  <a:rPr lang="en-US" altLang="en-US" sz="2200" dirty="0" smtClean="0">
                    <a:latin typeface="Comic Sans MS" pitchFamily="66" charset="0"/>
                  </a:rPr>
                  <a:t>over </a:t>
                </a:r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X</a:t>
                </a:r>
                <a:r>
                  <a:rPr lang="en-US" altLang="en-US" sz="1800" dirty="0" smtClean="0">
                    <a:latin typeface="Comic Sans MS" pitchFamily="66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 </a:t>
                </a:r>
                <a:r>
                  <a:rPr lang="en-US" altLang="en-US" sz="2200" dirty="0" smtClean="0">
                    <a:latin typeface="Comic Sans MS" pitchFamily="66" charset="0"/>
                  </a:rPr>
                  <a:t>target </a:t>
                </a:r>
                <a:r>
                  <a:rPr lang="en-US" altLang="en-US" sz="2200" dirty="0" err="1" smtClean="0">
                    <a:latin typeface="Comic Sans MS" pitchFamily="66" charset="0"/>
                  </a:rPr>
                  <a:t>fnc</a:t>
                </a:r>
                <a:endParaRPr lang="en-US" alt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762000"/>
                <a:ext cx="8763000" cy="457200"/>
              </a:xfrm>
              <a:prstGeom prst="rect">
                <a:avLst/>
              </a:prstGeom>
              <a:blipFill rotWithShape="1">
                <a:blip r:embed="rId4"/>
                <a:stretch>
                  <a:fillRect l="-1182" t="-25333" b="-2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52400" y="1219200"/>
            <a:ext cx="5257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omic Sans MS" pitchFamily="66" charset="0"/>
              </a:rPr>
              <a:t>F</a:t>
            </a:r>
            <a:r>
              <a:rPr lang="en-US" altLang="en-US" sz="2200" dirty="0" smtClean="0">
                <a:latin typeface="Comic Sans MS" pitchFamily="66" charset="0"/>
              </a:rPr>
              <a:t>ix hypothesis </a:t>
            </a:r>
            <a:r>
              <a:rPr lang="en-US" altLang="en-US" sz="2200" dirty="0">
                <a:latin typeface="Comic Sans MS" pitchFamily="66" charset="0"/>
              </a:rPr>
              <a:t>space</a:t>
            </a:r>
            <a:r>
              <a:rPr lang="en-US" alt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2200" dirty="0" smtClean="0">
                <a:solidFill>
                  <a:srgbClr val="0000CC"/>
                </a:solidFill>
                <a:latin typeface="Comic Sans MS" pitchFamily="66" charset="0"/>
              </a:rPr>
              <a:t>H</a:t>
            </a:r>
            <a:r>
              <a:rPr lang="en-US" altLang="en-US" sz="2200" dirty="0" smtClean="0">
                <a:latin typeface="Comic Sans MS" pitchFamily="66" charset="0"/>
              </a:rPr>
              <a:t>.</a:t>
            </a:r>
            <a:endParaRPr lang="en-US" altLang="en-US" sz="2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3429000" y="1752600"/>
                <a:ext cx="4419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2200" dirty="0" smtClean="0">
                    <a:latin typeface="Comic Sans MS" pitchFamily="66" charset="0"/>
                  </a:rPr>
                  <a:t>Assume realizable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altLang="en-US" sz="2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CC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altLang="en-US" sz="2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752600"/>
                <a:ext cx="44196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793" t="-8571" b="-2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2334" y="1726793"/>
            <a:ext cx="3313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Definition (Mitchell’82)</a:t>
            </a:r>
            <a:endParaRPr lang="en-US" sz="22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352407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0" dirty="0" smtClean="0">
                <a:solidFill>
                  <a:schemeClr val="accent2"/>
                </a:solidFill>
                <a:cs typeface="Arial" charset="0"/>
              </a:rPr>
              <a:t>E.g.,: </a:t>
            </a:r>
            <a:r>
              <a:rPr lang="en-US" sz="1800" b="0" dirty="0">
                <a:cs typeface="Arial" charset="0"/>
              </a:rPr>
              <a:t>data lies on circle in </a:t>
            </a:r>
            <a:r>
              <a:rPr lang="en-US" sz="1800" b="0" dirty="0" smtClean="0">
                <a:solidFill>
                  <a:srgbClr val="0000CC"/>
                </a:solidFill>
                <a:cs typeface="Arial" charset="0"/>
              </a:rPr>
              <a:t>R</a:t>
            </a:r>
            <a:r>
              <a:rPr lang="en-US" sz="1800" b="0" baseline="30000" dirty="0" smtClean="0">
                <a:solidFill>
                  <a:srgbClr val="0000CC"/>
                </a:solidFill>
                <a:cs typeface="Arial" charset="0"/>
              </a:rPr>
              <a:t>2</a:t>
            </a:r>
            <a:r>
              <a:rPr lang="en-US" sz="1800" b="0" dirty="0" smtClean="0">
                <a:cs typeface="Arial" charset="0"/>
              </a:rPr>
              <a:t>, </a:t>
            </a:r>
            <a:r>
              <a:rPr lang="en-US" sz="1800" b="0" dirty="0" smtClean="0">
                <a:solidFill>
                  <a:srgbClr val="0000CC"/>
                </a:solidFill>
                <a:cs typeface="Arial" charset="0"/>
              </a:rPr>
              <a:t>H</a:t>
            </a:r>
            <a:r>
              <a:rPr lang="en-US" sz="1800" b="0" dirty="0" smtClean="0">
                <a:cs typeface="Arial" charset="0"/>
              </a:rPr>
              <a:t> = </a:t>
            </a:r>
            <a:r>
              <a:rPr lang="en-US" sz="1800" b="0" dirty="0">
                <a:solidFill>
                  <a:srgbClr val="0000CC"/>
                </a:solidFill>
                <a:cs typeface="Arial" charset="0"/>
              </a:rPr>
              <a:t>homogeneous</a:t>
            </a:r>
            <a:r>
              <a:rPr lang="en-US" sz="1800" b="0" dirty="0">
                <a:cs typeface="Arial" charset="0"/>
              </a:rPr>
              <a:t> </a:t>
            </a:r>
            <a:r>
              <a:rPr lang="en-US" sz="1800" b="0" dirty="0">
                <a:solidFill>
                  <a:srgbClr val="0000CC"/>
                </a:solidFill>
                <a:cs typeface="Arial" charset="0"/>
              </a:rPr>
              <a:t>linear </a:t>
            </a:r>
            <a:r>
              <a:rPr lang="en-US" sz="1800" b="0" dirty="0" err="1" smtClean="0">
                <a:solidFill>
                  <a:srgbClr val="0000CC"/>
                </a:solidFill>
                <a:cs typeface="Arial" charset="0"/>
              </a:rPr>
              <a:t>seps</a:t>
            </a:r>
            <a:r>
              <a:rPr lang="en-US" sz="1800" b="0" dirty="0" smtClean="0">
                <a:cs typeface="Arial" charset="0"/>
              </a:rPr>
              <a:t>.</a:t>
            </a:r>
            <a:endParaRPr lang="en-US" sz="1800" b="0" dirty="0">
              <a:cs typeface="Arial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997200" y="3363912"/>
            <a:ext cx="3048000" cy="3048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15000" y="2971800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3333CC"/>
                </a:solidFill>
                <a:cs typeface="Arial" charset="0"/>
              </a:rPr>
              <a:t>current version space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225800" y="4049712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073400" y="4354512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638800" y="5573712"/>
            <a:ext cx="350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>
                <a:solidFill>
                  <a:srgbClr val="3333CC"/>
                </a:solidFill>
                <a:cs typeface="Arial" charset="0"/>
              </a:rPr>
              <a:t>region of </a:t>
            </a:r>
            <a:r>
              <a:rPr lang="en-US" b="0" dirty="0" smtClean="0">
                <a:solidFill>
                  <a:srgbClr val="3333CC"/>
                </a:solidFill>
                <a:cs typeface="Arial" charset="0"/>
              </a:rPr>
              <a:t>disagreement in </a:t>
            </a:r>
            <a:r>
              <a:rPr lang="en-US" b="0" dirty="0">
                <a:solidFill>
                  <a:srgbClr val="3333CC"/>
                </a:solidFill>
                <a:cs typeface="Arial" charset="0"/>
              </a:rPr>
              <a:t>data space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6045200" y="4964112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>
            <a:off x="4648200" y="3211512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5791200" y="40497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048000" y="42783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851525" y="367665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743200" y="3897312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3733800" y="3592512"/>
            <a:ext cx="1524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4038600" y="3363912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3733800" y="3325812"/>
            <a:ext cx="1219200" cy="266700"/>
          </a:xfrm>
          <a:custGeom>
            <a:avLst/>
            <a:gdLst>
              <a:gd name="T0" fmla="*/ 0 w 768"/>
              <a:gd name="T1" fmla="*/ 423386295 h 168"/>
              <a:gd name="T2" fmla="*/ 725804968 w 768"/>
              <a:gd name="T3" fmla="*/ 60483753 h 168"/>
              <a:gd name="T4" fmla="*/ 1330642474 w 768"/>
              <a:gd name="T5" fmla="*/ 60483753 h 168"/>
              <a:gd name="T6" fmla="*/ 1935480178 w 768"/>
              <a:gd name="T7" fmla="*/ 181451234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8"/>
              <a:gd name="T14" fmla="*/ 768 w 76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8">
                <a:moveTo>
                  <a:pt x="0" y="168"/>
                </a:moveTo>
                <a:cubicBezTo>
                  <a:pt x="100" y="108"/>
                  <a:pt x="200" y="48"/>
                  <a:pt x="288" y="24"/>
                </a:cubicBezTo>
                <a:cubicBezTo>
                  <a:pt x="376" y="0"/>
                  <a:pt x="448" y="16"/>
                  <a:pt x="528" y="24"/>
                </a:cubicBezTo>
                <a:cubicBezTo>
                  <a:pt x="608" y="32"/>
                  <a:pt x="688" y="52"/>
                  <a:pt x="768" y="72"/>
                </a:cubicBezTo>
              </a:path>
            </a:pathLst>
          </a:custGeom>
          <a:noFill/>
          <a:ln w="508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2946400" y="4354512"/>
            <a:ext cx="330200" cy="1371600"/>
          </a:xfrm>
          <a:custGeom>
            <a:avLst/>
            <a:gdLst>
              <a:gd name="T0" fmla="*/ 282257516 w 208"/>
              <a:gd name="T1" fmla="*/ 0 h 864"/>
              <a:gd name="T2" fmla="*/ 40322501 w 208"/>
              <a:gd name="T3" fmla="*/ 1088707589 h 864"/>
              <a:gd name="T4" fmla="*/ 524192545 w 208"/>
              <a:gd name="T5" fmla="*/ 2147483647 h 864"/>
              <a:gd name="T6" fmla="*/ 0 60000 65536"/>
              <a:gd name="T7" fmla="*/ 0 60000 65536"/>
              <a:gd name="T8" fmla="*/ 0 60000 65536"/>
              <a:gd name="T9" fmla="*/ 0 w 208"/>
              <a:gd name="T10" fmla="*/ 0 h 864"/>
              <a:gd name="T11" fmla="*/ 208 w 20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64">
                <a:moveTo>
                  <a:pt x="112" y="0"/>
                </a:moveTo>
                <a:cubicBezTo>
                  <a:pt x="56" y="144"/>
                  <a:pt x="0" y="288"/>
                  <a:pt x="16" y="432"/>
                </a:cubicBezTo>
                <a:cubicBezTo>
                  <a:pt x="32" y="576"/>
                  <a:pt x="120" y="720"/>
                  <a:pt x="208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5791200" y="4049712"/>
            <a:ext cx="254000" cy="1371600"/>
          </a:xfrm>
          <a:custGeom>
            <a:avLst/>
            <a:gdLst>
              <a:gd name="T0" fmla="*/ 0 w 160"/>
              <a:gd name="T1" fmla="*/ 0 h 864"/>
              <a:gd name="T2" fmla="*/ 362902461 w 160"/>
              <a:gd name="T3" fmla="*/ 1209675055 h 864"/>
              <a:gd name="T4" fmla="*/ 241935007 w 160"/>
              <a:gd name="T5" fmla="*/ 2147483647 h 864"/>
              <a:gd name="T6" fmla="*/ 0 60000 65536"/>
              <a:gd name="T7" fmla="*/ 0 60000 65536"/>
              <a:gd name="T8" fmla="*/ 0 60000 65536"/>
              <a:gd name="T9" fmla="*/ 0 w 160"/>
              <a:gd name="T10" fmla="*/ 0 h 864"/>
              <a:gd name="T11" fmla="*/ 160 w 1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64">
                <a:moveTo>
                  <a:pt x="0" y="0"/>
                </a:moveTo>
                <a:cubicBezTo>
                  <a:pt x="64" y="168"/>
                  <a:pt x="128" y="336"/>
                  <a:pt x="144" y="480"/>
                </a:cubicBezTo>
                <a:cubicBezTo>
                  <a:pt x="160" y="624"/>
                  <a:pt x="128" y="744"/>
                  <a:pt x="96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4495800" y="481171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4267200" y="3363912"/>
            <a:ext cx="228600" cy="1524000"/>
          </a:xfrm>
          <a:prstGeom prst="line">
            <a:avLst/>
          </a:prstGeom>
          <a:noFill/>
          <a:ln w="44450">
            <a:solidFill>
              <a:srgbClr val="19B3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1828800" y="4583112"/>
            <a:ext cx="5562600" cy="609600"/>
          </a:xfrm>
          <a:prstGeom prst="line">
            <a:avLst/>
          </a:prstGeom>
          <a:noFill/>
          <a:ln w="44450">
            <a:solidFill>
              <a:srgbClr val="19B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153400" cy="685800"/>
          </a:xfrm>
        </p:spPr>
        <p:txBody>
          <a:bodyPr/>
          <a:lstStyle/>
          <a:p>
            <a:r>
              <a:rPr lang="en-US" sz="3200" dirty="0" smtClean="0"/>
              <a:t>Classic Fully Supervised Learning Paradigm Insufficient Nowadays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04800" y="1223962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/>
              <a:t>Modern applications: </a:t>
            </a:r>
            <a:r>
              <a:rPr lang="en-US" sz="2800" spc="300" dirty="0">
                <a:solidFill>
                  <a:srgbClr val="0000CC"/>
                </a:solidFill>
              </a:rPr>
              <a:t>massive amounts </a:t>
            </a:r>
            <a:r>
              <a:rPr lang="en-US" sz="2400" dirty="0"/>
              <a:t>of raw data.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04800" y="1757362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Only </a:t>
            </a:r>
            <a:r>
              <a:rPr lang="en-US" sz="1800" spc="-150" dirty="0">
                <a:solidFill>
                  <a:srgbClr val="0000CC"/>
                </a:solidFill>
              </a:rPr>
              <a:t>a tiny fraction </a:t>
            </a:r>
            <a:r>
              <a:rPr lang="en-US" sz="2400" dirty="0">
                <a:solidFill>
                  <a:srgbClr val="000000"/>
                </a:solidFill>
              </a:rPr>
              <a:t>can be annotated by human experts.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87738" y="5497512"/>
            <a:ext cx="29432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0000"/>
                </a:solidFill>
              </a:rPr>
              <a:t>Billions of webpages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04800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6748463" y="2824162"/>
            <a:ext cx="1920875" cy="2509838"/>
            <a:chOff x="6629400" y="1752600"/>
            <a:chExt cx="2286000" cy="2914651"/>
          </a:xfrm>
        </p:grpSpPr>
        <p:pic>
          <p:nvPicPr>
            <p:cNvPr id="11276" name="Picture 32" descr="http://t1.gstatic.com/images?q=tbn:ANd9GcSM0fxzLOQVUnbFPZMi9P0zujApTinJTe4lttVyLIdK1Lu5Kgl9kIFwi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3352800"/>
              <a:ext cx="6831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30" descr="http://t1.gstatic.com/images?q=tbn:ANd9GcQ5Qqcm53P2AUo1ncvhohAULa5-TR_w19RMnPN9Z0fHB3kiJg8gyLqAp6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286000"/>
              <a:ext cx="457200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2" descr="http://lh6.googleusercontent.com/public/F1boJKAV2fhc3qGGZLDr49O7FJchL1tdRaUPWl4-d1pkglGfvNny8q9ZxdKpKkyR0_yvGrbFpQrjCL-4WuUCNpjdksKYpMWgL0Cgufvf2J53b6opDFdj2bQNHi9Yhxp2BpivoeBh4QJ_7BkEI9qoHFfmEGn-xhpV2otNGUVCMNtumJ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048000"/>
              <a:ext cx="857250" cy="8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0" descr="http://tpc.googlesyndication.com/pageadimg/imgad?id=CPXzn5ev1v_WHxCgARigATIIC6pWtIa_Zi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810000"/>
              <a:ext cx="857250" cy="8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22" descr="http://t3.gstatic.com/images?q=tbn:ANd9GcQ9qxHaQOXH74pTx-qvhaFAyNb7tZLNTqCyaJkbFDOBIag5lD-nr8VcuQ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8862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 descr="http://t2.gstatic.com/images?q=tbn:ANd9GcTUfBPS6ATC6mc0bsn9LuaO42l7RcVBVD1cmsAms19yBftICW3x164goo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752600"/>
              <a:ext cx="6096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18" descr="http://t3.gstatic.com/images?q=tbn:ANd9GcRuDf_Ke81Jx_lBue-_V67L7KD9kEdsAskAEICohHLYRomj48zQUAVh8HhC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752600"/>
              <a:ext cx="6445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5" descr="casablanca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57439" b="38531"/>
            <a:stretch>
              <a:fillRect/>
            </a:stretch>
          </p:blipFill>
          <p:spPr bwMode="auto">
            <a:xfrm>
              <a:off x="6934200" y="3886204"/>
              <a:ext cx="422279" cy="5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6" descr="casablanca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1" t="18874" r="24335" b="18217"/>
            <a:stretch>
              <a:fillRect/>
            </a:stretch>
          </p:blipFill>
          <p:spPr bwMode="auto">
            <a:xfrm>
              <a:off x="8305800" y="2667000"/>
              <a:ext cx="422279" cy="57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2" descr="http://t2.gstatic.com/images?q=tbn:ANd9GcTIxAAqDk6thYQdiB2DzHu6CkboiObLGxlJw_pUgtmdQfllZ_rwQW3m_Z0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362200"/>
              <a:ext cx="76511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4" descr="http://t0.gstatic.com/images?q=tbn:ANd9GcSFn28yQtw5HMu4Pr13jNYhgJsT19QfJGbnBxtRVCXhcIOfUdI1c0AIgQs4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743200"/>
              <a:ext cx="609600" cy="61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6" descr="http://t2.gstatic.com/images?q=tbn:ANd9GcQgqySLc6bb57QgbeI1fFOpnRLVCTBYQTpM80nhx90QvNjAAmvwoiKZ3bA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3429000"/>
              <a:ext cx="685800" cy="48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8" descr="http://t1.gstatic.com/images?q=tbn:ANd9GcQe2NLyeORmDxJsS3LG7a7jIJisJ4JxhrwZ6HtyqwnbPPvVfkuzdciX3Q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057400"/>
              <a:ext cx="609600" cy="60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14" descr="http://t0.gstatic.com/images?q=tbn:ANd9GcTxog8POvW7XwpQnn8BeqRgou7pS7dQGq48zAddeLs2h1q5DCPArdx0XCIZ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905000"/>
              <a:ext cx="685800" cy="45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24" descr="http://t0.gstatic.com/images?q=tbn:ANd9GcSgjXC1yjiSUEvI-iPD5rNeT8j3B4QLRJsPHRnrhIIZjAI6D4ymN9nd7GVf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833321"/>
              <a:ext cx="762000" cy="50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7175500" y="5573712"/>
            <a:ext cx="1189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0000"/>
                </a:solidFill>
              </a:rPr>
              <a:t>Images</a:t>
            </a:r>
          </a:p>
        </p:txBody>
      </p:sp>
      <p:pic>
        <p:nvPicPr>
          <p:cNvPr id="33" name="Picture 4" descr="C:\Documents and Settings\Lews\Desktop\cs374 presentation\HLA-A2.gi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046412"/>
            <a:ext cx="1981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304800" y="5486400"/>
            <a:ext cx="2649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0000"/>
                </a:solidFill>
              </a:rPr>
              <a:t>Protein sequences</a:t>
            </a:r>
          </a:p>
        </p:txBody>
      </p:sp>
    </p:spTree>
    <p:extLst>
      <p:ext uri="{BB962C8B-B14F-4D97-AF65-F5344CB8AC3E}">
        <p14:creationId xmlns:p14="http://schemas.microsoft.com/office/powerpoint/2010/main" val="18335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5097" y="762000"/>
            <a:ext cx="8770303" cy="2274888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Comic Sans MS" pitchFamily="66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dirty="0"/>
              <a:t>Version </a:t>
            </a:r>
            <a:r>
              <a:rPr lang="en-US" sz="2800" dirty="0" smtClean="0"/>
              <a:t>Spaces. Region of Disagreement</a:t>
            </a:r>
            <a:endParaRPr lang="en-US" sz="2800" baseline="30000" dirty="0" smtClean="0"/>
          </a:p>
        </p:txBody>
      </p:sp>
      <p:sp>
        <p:nvSpPr>
          <p:cNvPr id="231427" name="Oval 3"/>
          <p:cNvSpPr>
            <a:spLocks noChangeArrowheads="1"/>
          </p:cNvSpPr>
          <p:nvPr/>
        </p:nvSpPr>
        <p:spPr bwMode="auto">
          <a:xfrm>
            <a:off x="2997200" y="3429000"/>
            <a:ext cx="3048000" cy="3048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5715000" y="3036888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3333CC"/>
                </a:solidFill>
                <a:cs typeface="Arial" charset="0"/>
              </a:rPr>
              <a:t>current version space</a:t>
            </a:r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 flipH="1">
            <a:off x="3225800" y="41148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0" name="Line 6"/>
          <p:cNvSpPr>
            <a:spLocks noChangeShapeType="1"/>
          </p:cNvSpPr>
          <p:nvPr/>
        </p:nvSpPr>
        <p:spPr bwMode="auto">
          <a:xfrm>
            <a:off x="3073400" y="44196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3" name="Line 9"/>
          <p:cNvSpPr>
            <a:spLocks noChangeShapeType="1"/>
          </p:cNvSpPr>
          <p:nvPr/>
        </p:nvSpPr>
        <p:spPr bwMode="auto">
          <a:xfrm flipH="1" flipV="1">
            <a:off x="6045200" y="5029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>
                <a:solidFill>
                  <a:srgbClr val="E3055F"/>
                </a:solidFill>
                <a:cs typeface="Arial" charset="0"/>
              </a:rPr>
              <a:t>V</a:t>
            </a:r>
            <a:r>
              <a:rPr lang="en-US" b="0" dirty="0" smtClean="0">
                <a:solidFill>
                  <a:srgbClr val="E3055F"/>
                </a:solidFill>
                <a:cs typeface="Arial" charset="0"/>
              </a:rPr>
              <a:t>ersion </a:t>
            </a:r>
            <a:r>
              <a:rPr lang="en-US" b="0" dirty="0">
                <a:solidFill>
                  <a:srgbClr val="E3055F"/>
                </a:solidFill>
                <a:cs typeface="Arial" charset="0"/>
              </a:rPr>
              <a:t>space</a:t>
            </a:r>
            <a:r>
              <a:rPr lang="en-US" b="0" dirty="0">
                <a:cs typeface="Arial" charset="0"/>
              </a:rPr>
              <a:t>: part of </a:t>
            </a:r>
            <a:r>
              <a:rPr lang="en-US" b="0" dirty="0" smtClean="0">
                <a:solidFill>
                  <a:srgbClr val="0000CC"/>
                </a:solidFill>
                <a:cs typeface="Arial" charset="0"/>
              </a:rPr>
              <a:t>H</a:t>
            </a:r>
            <a:r>
              <a:rPr lang="en-US" b="0" dirty="0" smtClean="0">
                <a:cs typeface="Arial" charset="0"/>
              </a:rPr>
              <a:t> </a:t>
            </a:r>
            <a:r>
              <a:rPr lang="en-US" b="0" dirty="0">
                <a:cs typeface="Arial" charset="0"/>
              </a:rPr>
              <a:t>consistent with labels so far</a:t>
            </a:r>
            <a:r>
              <a:rPr lang="en-US" b="0" dirty="0" smtClean="0">
                <a:cs typeface="Arial" charset="0"/>
              </a:rPr>
              <a:t>.</a:t>
            </a:r>
            <a:endParaRPr lang="en-US" b="0" dirty="0">
              <a:cs typeface="Arial" charset="0"/>
            </a:endParaRPr>
          </a:p>
        </p:txBody>
      </p:sp>
      <p:sp>
        <p:nvSpPr>
          <p:cNvPr id="231435" name="Line 11"/>
          <p:cNvSpPr>
            <a:spLocks noChangeShapeType="1"/>
          </p:cNvSpPr>
          <p:nvPr/>
        </p:nvSpPr>
        <p:spPr bwMode="auto">
          <a:xfrm flipH="1">
            <a:off x="4648200" y="32766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Oval 12"/>
          <p:cNvSpPr>
            <a:spLocks noChangeArrowheads="1"/>
          </p:cNvSpPr>
          <p:nvPr/>
        </p:nvSpPr>
        <p:spPr bwMode="auto">
          <a:xfrm>
            <a:off x="5791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7" name="Oval 13"/>
          <p:cNvSpPr>
            <a:spLocks noChangeArrowheads="1"/>
          </p:cNvSpPr>
          <p:nvPr/>
        </p:nvSpPr>
        <p:spPr bwMode="auto">
          <a:xfrm>
            <a:off x="30480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5851525" y="37417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2743200" y="3962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>
            <a:off x="3733800" y="3657600"/>
            <a:ext cx="1524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 flipV="1">
            <a:off x="4038600" y="34290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2" name="Freeform 18"/>
          <p:cNvSpPr>
            <a:spLocks/>
          </p:cNvSpPr>
          <p:nvPr/>
        </p:nvSpPr>
        <p:spPr bwMode="auto">
          <a:xfrm>
            <a:off x="3733800" y="3390900"/>
            <a:ext cx="1219200" cy="266700"/>
          </a:xfrm>
          <a:custGeom>
            <a:avLst/>
            <a:gdLst>
              <a:gd name="T0" fmla="*/ 0 w 768"/>
              <a:gd name="T1" fmla="*/ 423386295 h 168"/>
              <a:gd name="T2" fmla="*/ 725804968 w 768"/>
              <a:gd name="T3" fmla="*/ 60483753 h 168"/>
              <a:gd name="T4" fmla="*/ 1330642474 w 768"/>
              <a:gd name="T5" fmla="*/ 60483753 h 168"/>
              <a:gd name="T6" fmla="*/ 1935480178 w 768"/>
              <a:gd name="T7" fmla="*/ 181451234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8"/>
              <a:gd name="T14" fmla="*/ 768 w 76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8">
                <a:moveTo>
                  <a:pt x="0" y="168"/>
                </a:moveTo>
                <a:cubicBezTo>
                  <a:pt x="100" y="108"/>
                  <a:pt x="200" y="48"/>
                  <a:pt x="288" y="24"/>
                </a:cubicBezTo>
                <a:cubicBezTo>
                  <a:pt x="376" y="0"/>
                  <a:pt x="448" y="16"/>
                  <a:pt x="528" y="24"/>
                </a:cubicBezTo>
                <a:cubicBezTo>
                  <a:pt x="608" y="32"/>
                  <a:pt x="688" y="52"/>
                  <a:pt x="768" y="72"/>
                </a:cubicBezTo>
              </a:path>
            </a:pathLst>
          </a:custGeom>
          <a:noFill/>
          <a:ln w="508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3" name="Freeform 19"/>
          <p:cNvSpPr>
            <a:spLocks/>
          </p:cNvSpPr>
          <p:nvPr/>
        </p:nvSpPr>
        <p:spPr bwMode="auto">
          <a:xfrm>
            <a:off x="2946400" y="4419600"/>
            <a:ext cx="330200" cy="1371600"/>
          </a:xfrm>
          <a:custGeom>
            <a:avLst/>
            <a:gdLst>
              <a:gd name="T0" fmla="*/ 282257516 w 208"/>
              <a:gd name="T1" fmla="*/ 0 h 864"/>
              <a:gd name="T2" fmla="*/ 40322501 w 208"/>
              <a:gd name="T3" fmla="*/ 1088707589 h 864"/>
              <a:gd name="T4" fmla="*/ 524192545 w 208"/>
              <a:gd name="T5" fmla="*/ 2147483647 h 864"/>
              <a:gd name="T6" fmla="*/ 0 60000 65536"/>
              <a:gd name="T7" fmla="*/ 0 60000 65536"/>
              <a:gd name="T8" fmla="*/ 0 60000 65536"/>
              <a:gd name="T9" fmla="*/ 0 w 208"/>
              <a:gd name="T10" fmla="*/ 0 h 864"/>
              <a:gd name="T11" fmla="*/ 208 w 20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64">
                <a:moveTo>
                  <a:pt x="112" y="0"/>
                </a:moveTo>
                <a:cubicBezTo>
                  <a:pt x="56" y="144"/>
                  <a:pt x="0" y="288"/>
                  <a:pt x="16" y="432"/>
                </a:cubicBezTo>
                <a:cubicBezTo>
                  <a:pt x="32" y="576"/>
                  <a:pt x="120" y="720"/>
                  <a:pt x="208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4" name="Freeform 20"/>
          <p:cNvSpPr>
            <a:spLocks/>
          </p:cNvSpPr>
          <p:nvPr/>
        </p:nvSpPr>
        <p:spPr bwMode="auto">
          <a:xfrm>
            <a:off x="5791200" y="4114800"/>
            <a:ext cx="254000" cy="1371600"/>
          </a:xfrm>
          <a:custGeom>
            <a:avLst/>
            <a:gdLst>
              <a:gd name="T0" fmla="*/ 0 w 160"/>
              <a:gd name="T1" fmla="*/ 0 h 864"/>
              <a:gd name="T2" fmla="*/ 362902461 w 160"/>
              <a:gd name="T3" fmla="*/ 1209675055 h 864"/>
              <a:gd name="T4" fmla="*/ 241935007 w 160"/>
              <a:gd name="T5" fmla="*/ 2147483647 h 864"/>
              <a:gd name="T6" fmla="*/ 0 60000 65536"/>
              <a:gd name="T7" fmla="*/ 0 60000 65536"/>
              <a:gd name="T8" fmla="*/ 0 60000 65536"/>
              <a:gd name="T9" fmla="*/ 0 w 160"/>
              <a:gd name="T10" fmla="*/ 0 h 864"/>
              <a:gd name="T11" fmla="*/ 160 w 1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64">
                <a:moveTo>
                  <a:pt x="0" y="0"/>
                </a:moveTo>
                <a:cubicBezTo>
                  <a:pt x="64" y="168"/>
                  <a:pt x="128" y="336"/>
                  <a:pt x="144" y="480"/>
                </a:cubicBezTo>
                <a:cubicBezTo>
                  <a:pt x="160" y="624"/>
                  <a:pt x="128" y="744"/>
                  <a:pt x="96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44958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6" name="Line 22"/>
          <p:cNvSpPr>
            <a:spLocks noChangeShapeType="1"/>
          </p:cNvSpPr>
          <p:nvPr/>
        </p:nvSpPr>
        <p:spPr bwMode="auto">
          <a:xfrm flipH="1" flipV="1">
            <a:off x="4267200" y="3429000"/>
            <a:ext cx="228600" cy="1524000"/>
          </a:xfrm>
          <a:prstGeom prst="line">
            <a:avLst/>
          </a:prstGeom>
          <a:noFill/>
          <a:ln w="44450">
            <a:solidFill>
              <a:srgbClr val="19B3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7" name="Line 23"/>
          <p:cNvSpPr>
            <a:spLocks noChangeShapeType="1"/>
          </p:cNvSpPr>
          <p:nvPr/>
        </p:nvSpPr>
        <p:spPr bwMode="auto">
          <a:xfrm flipV="1">
            <a:off x="1828800" y="4648200"/>
            <a:ext cx="5562600" cy="609600"/>
          </a:xfrm>
          <a:prstGeom prst="line">
            <a:avLst/>
          </a:prstGeom>
          <a:noFill/>
          <a:ln w="44450">
            <a:solidFill>
              <a:srgbClr val="19B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0" dirty="0" smtClean="0">
                <a:solidFill>
                  <a:schemeClr val="accent2"/>
                </a:solidFill>
                <a:cs typeface="Arial" charset="0"/>
              </a:rPr>
              <a:t>E.g.,: </a:t>
            </a:r>
            <a:r>
              <a:rPr lang="en-US" sz="1800" b="0" dirty="0">
                <a:cs typeface="Arial" charset="0"/>
              </a:rPr>
              <a:t>data lies on circle in </a:t>
            </a:r>
            <a:r>
              <a:rPr lang="en-US" sz="1800" b="0" dirty="0" smtClean="0">
                <a:solidFill>
                  <a:srgbClr val="0000CC"/>
                </a:solidFill>
                <a:cs typeface="Arial" charset="0"/>
              </a:rPr>
              <a:t>R</a:t>
            </a:r>
            <a:r>
              <a:rPr lang="en-US" sz="1800" b="0" baseline="30000" dirty="0" smtClean="0">
                <a:solidFill>
                  <a:srgbClr val="0000CC"/>
                </a:solidFill>
                <a:cs typeface="Arial" charset="0"/>
              </a:rPr>
              <a:t>2</a:t>
            </a:r>
            <a:r>
              <a:rPr lang="en-US" sz="1800" b="0" dirty="0" smtClean="0">
                <a:cs typeface="Arial" charset="0"/>
              </a:rPr>
              <a:t>, </a:t>
            </a:r>
            <a:r>
              <a:rPr lang="en-US" sz="1800" b="0" dirty="0" smtClean="0">
                <a:solidFill>
                  <a:srgbClr val="0000CC"/>
                </a:solidFill>
                <a:cs typeface="Arial" charset="0"/>
              </a:rPr>
              <a:t>H</a:t>
            </a:r>
            <a:r>
              <a:rPr lang="en-US" sz="1800" b="0" dirty="0" smtClean="0">
                <a:cs typeface="Arial" charset="0"/>
              </a:rPr>
              <a:t> = </a:t>
            </a:r>
            <a:r>
              <a:rPr lang="en-US" sz="1800" b="0" dirty="0">
                <a:solidFill>
                  <a:srgbClr val="0000CC"/>
                </a:solidFill>
                <a:cs typeface="Arial" charset="0"/>
              </a:rPr>
              <a:t>homogeneous</a:t>
            </a:r>
            <a:r>
              <a:rPr lang="en-US" sz="1800" b="0" dirty="0">
                <a:cs typeface="Arial" charset="0"/>
              </a:rPr>
              <a:t> </a:t>
            </a:r>
            <a:r>
              <a:rPr lang="en-US" sz="1800" b="0" dirty="0">
                <a:solidFill>
                  <a:srgbClr val="0000CC"/>
                </a:solidFill>
                <a:cs typeface="Arial" charset="0"/>
              </a:rPr>
              <a:t>linear </a:t>
            </a:r>
            <a:r>
              <a:rPr lang="en-US" sz="1800" b="0" dirty="0" err="1" smtClean="0">
                <a:solidFill>
                  <a:srgbClr val="0000CC"/>
                </a:solidFill>
                <a:cs typeface="Arial" charset="0"/>
              </a:rPr>
              <a:t>seps</a:t>
            </a:r>
            <a:r>
              <a:rPr lang="en-US" sz="1800" b="0" dirty="0" smtClean="0">
                <a:cs typeface="Arial" charset="0"/>
              </a:rPr>
              <a:t>.</a:t>
            </a:r>
            <a:endParaRPr lang="en-US" sz="1800" b="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04800" y="2617113"/>
                <a:ext cx="7467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x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X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x</m:t>
                    </m:r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DIS</m:t>
                    </m:r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VS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</m:d>
                    <m:r>
                      <a:rPr lang="en-US" b="0" i="0" dirty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b="0" dirty="0" smtClean="0">
                    <a:cs typeface="Arial" charset="0"/>
                  </a:rPr>
                  <a:t> </a:t>
                </a:r>
                <a:r>
                  <a:rPr lang="en-US" b="0" dirty="0" err="1" smtClean="0">
                    <a:cs typeface="Arial" charset="0"/>
                  </a:rPr>
                  <a:t>iff</a:t>
                </a:r>
                <a:r>
                  <a:rPr lang="en-US" b="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VS</m:t>
                    </m:r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H</m:t>
                    </m:r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1">
                        <a:solidFill>
                          <a:srgbClr val="0000CC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x</m:t>
                    </m:r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617113"/>
                <a:ext cx="7467600" cy="430887"/>
              </a:xfrm>
              <a:prstGeom prst="rect">
                <a:avLst/>
              </a:prstGeom>
              <a:blipFill rotWithShape="1">
                <a:blip r:embed="rId2"/>
                <a:stretch>
                  <a:fillRect t="-8451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28600" y="1821359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 smtClean="0">
                <a:solidFill>
                  <a:srgbClr val="E3055F"/>
                </a:solidFill>
                <a:cs typeface="Arial" charset="0"/>
              </a:rPr>
              <a:t>Region </a:t>
            </a:r>
            <a:r>
              <a:rPr lang="en-US" b="0" dirty="0">
                <a:solidFill>
                  <a:srgbClr val="E3055F"/>
                </a:solidFill>
                <a:cs typeface="Arial" charset="0"/>
              </a:rPr>
              <a:t>of </a:t>
            </a:r>
            <a:r>
              <a:rPr lang="en-US" b="0" dirty="0" smtClean="0">
                <a:solidFill>
                  <a:srgbClr val="E3055F"/>
                </a:solidFill>
                <a:cs typeface="Arial" charset="0"/>
              </a:rPr>
              <a:t>disagreement</a:t>
            </a:r>
            <a:r>
              <a:rPr lang="en-US" b="0" dirty="0" smtClean="0">
                <a:cs typeface="Arial" charset="0"/>
              </a:rPr>
              <a:t> </a:t>
            </a:r>
            <a:r>
              <a:rPr lang="en-US" b="0" dirty="0">
                <a:cs typeface="Arial" charset="0"/>
              </a:rPr>
              <a:t>= part of data space about which there is still some uncertainty (i.e. disagreement within version space)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838200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Definition (CAL’92)</a:t>
            </a:r>
            <a:endParaRPr lang="en-US" sz="220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638800" y="5573712"/>
            <a:ext cx="350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 dirty="0">
                <a:solidFill>
                  <a:srgbClr val="3333CC"/>
                </a:solidFill>
                <a:cs typeface="Arial" charset="0"/>
              </a:rPr>
              <a:t>region of </a:t>
            </a:r>
            <a:r>
              <a:rPr lang="en-US" b="0" dirty="0" smtClean="0">
                <a:solidFill>
                  <a:srgbClr val="3333CC"/>
                </a:solidFill>
                <a:cs typeface="Arial" charset="0"/>
              </a:rPr>
              <a:t>disagreement in </a:t>
            </a:r>
            <a:r>
              <a:rPr lang="en-US" b="0" dirty="0">
                <a:solidFill>
                  <a:srgbClr val="3333CC"/>
                </a:solidFill>
                <a:cs typeface="Arial" charset="0"/>
              </a:rPr>
              <a:t>data space</a:t>
            </a:r>
          </a:p>
        </p:txBody>
      </p:sp>
    </p:spTree>
    <p:extLst>
      <p:ext uri="{BB962C8B-B14F-4D97-AF65-F5344CB8AC3E}">
        <p14:creationId xmlns:p14="http://schemas.microsoft.com/office/powerpoint/2010/main" val="30807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33400" y="3652837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dirty="0">
                <a:solidFill>
                  <a:schemeClr val="accent2"/>
                </a:solidFill>
                <a:cs typeface="Arial" charset="0"/>
              </a:rPr>
              <a:t>Pick a few points at random from the current region of uncertainty and query their labels.</a:t>
            </a:r>
          </a:p>
        </p:txBody>
      </p:sp>
      <p:grpSp>
        <p:nvGrpSpPr>
          <p:cNvPr id="27653" name="Group 4"/>
          <p:cNvGrpSpPr>
            <a:grpSpLocks noChangeAspect="1"/>
          </p:cNvGrpSpPr>
          <p:nvPr/>
        </p:nvGrpSpPr>
        <p:grpSpPr bwMode="auto">
          <a:xfrm>
            <a:off x="2366963" y="1219200"/>
            <a:ext cx="4262437" cy="1817688"/>
            <a:chOff x="1152" y="1616"/>
            <a:chExt cx="5767" cy="2461"/>
          </a:xfrm>
        </p:grpSpPr>
        <p:sp>
          <p:nvSpPr>
            <p:cNvPr id="27655" name="Oval 5"/>
            <p:cNvSpPr>
              <a:spLocks noChangeAspect="1" noChangeArrowheads="1"/>
            </p:cNvSpPr>
            <p:nvPr/>
          </p:nvSpPr>
          <p:spPr bwMode="auto">
            <a:xfrm>
              <a:off x="1152" y="1735"/>
              <a:ext cx="1920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6"/>
            <p:cNvSpPr>
              <a:spLocks noChangeAspect="1" noChangeShapeType="1"/>
            </p:cNvSpPr>
            <p:nvPr/>
          </p:nvSpPr>
          <p:spPr bwMode="auto">
            <a:xfrm flipH="1" flipV="1">
              <a:off x="1632" y="1879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Aspect="1" noChangeShapeType="1"/>
            </p:cNvSpPr>
            <p:nvPr/>
          </p:nvSpPr>
          <p:spPr bwMode="auto">
            <a:xfrm flipV="1">
              <a:off x="2112" y="1831"/>
              <a:ext cx="4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8"/>
            <p:cNvSpPr>
              <a:spLocks noChangeAspect="1"/>
            </p:cNvSpPr>
            <p:nvPr/>
          </p:nvSpPr>
          <p:spPr bwMode="auto">
            <a:xfrm>
              <a:off x="1632" y="1831"/>
              <a:ext cx="912" cy="104"/>
            </a:xfrm>
            <a:custGeom>
              <a:avLst/>
              <a:gdLst>
                <a:gd name="T0" fmla="*/ 0 w 912"/>
                <a:gd name="T1" fmla="*/ 48 h 104"/>
                <a:gd name="T2" fmla="*/ 480 w 912"/>
                <a:gd name="T3" fmla="*/ 96 h 104"/>
                <a:gd name="T4" fmla="*/ 912 w 912"/>
                <a:gd name="T5" fmla="*/ 0 h 104"/>
                <a:gd name="T6" fmla="*/ 0 60000 65536"/>
                <a:gd name="T7" fmla="*/ 0 60000 65536"/>
                <a:gd name="T8" fmla="*/ 0 60000 65536"/>
                <a:gd name="T9" fmla="*/ 0 w 912"/>
                <a:gd name="T10" fmla="*/ 0 h 104"/>
                <a:gd name="T11" fmla="*/ 912 w 91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04">
                  <a:moveTo>
                    <a:pt x="0" y="48"/>
                  </a:moveTo>
                  <a:cubicBezTo>
                    <a:pt x="164" y="76"/>
                    <a:pt x="328" y="104"/>
                    <a:pt x="480" y="96"/>
                  </a:cubicBezTo>
                  <a:cubicBezTo>
                    <a:pt x="632" y="88"/>
                    <a:pt x="840" y="16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9"/>
            <p:cNvSpPr>
              <a:spLocks noChangeAspect="1"/>
            </p:cNvSpPr>
            <p:nvPr/>
          </p:nvSpPr>
          <p:spPr bwMode="auto">
            <a:xfrm>
              <a:off x="1616" y="1735"/>
              <a:ext cx="896" cy="200"/>
            </a:xfrm>
            <a:custGeom>
              <a:avLst/>
              <a:gdLst>
                <a:gd name="T0" fmla="*/ 16 w 896"/>
                <a:gd name="T1" fmla="*/ 144 h 200"/>
                <a:gd name="T2" fmla="*/ 544 w 896"/>
                <a:gd name="T3" fmla="*/ 192 h 200"/>
                <a:gd name="T4" fmla="*/ 880 w 896"/>
                <a:gd name="T5" fmla="*/ 96 h 200"/>
                <a:gd name="T6" fmla="*/ 448 w 896"/>
                <a:gd name="T7" fmla="*/ 0 h 200"/>
                <a:gd name="T8" fmla="*/ 16 w 896"/>
                <a:gd name="T9" fmla="*/ 14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200"/>
                <a:gd name="T17" fmla="*/ 896 w 89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200">
                  <a:moveTo>
                    <a:pt x="16" y="144"/>
                  </a:moveTo>
                  <a:cubicBezTo>
                    <a:pt x="32" y="176"/>
                    <a:pt x="400" y="200"/>
                    <a:pt x="544" y="192"/>
                  </a:cubicBezTo>
                  <a:cubicBezTo>
                    <a:pt x="688" y="184"/>
                    <a:pt x="896" y="128"/>
                    <a:pt x="880" y="96"/>
                  </a:cubicBezTo>
                  <a:cubicBezTo>
                    <a:pt x="864" y="64"/>
                    <a:pt x="592" y="0"/>
                    <a:pt x="448" y="0"/>
                  </a:cubicBezTo>
                  <a:cubicBezTo>
                    <a:pt x="304" y="0"/>
                    <a:pt x="0" y="112"/>
                    <a:pt x="16" y="144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10"/>
            <p:cNvSpPr txBox="1">
              <a:spLocks noChangeAspect="1" noChangeArrowheads="1"/>
            </p:cNvSpPr>
            <p:nvPr/>
          </p:nvSpPr>
          <p:spPr bwMode="auto">
            <a:xfrm>
              <a:off x="2864" y="1616"/>
              <a:ext cx="40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3333CC"/>
                  </a:solidFill>
                  <a:cs typeface="Arial" charset="0"/>
                </a:rPr>
                <a:t>current version space</a:t>
              </a:r>
            </a:p>
          </p:txBody>
        </p:sp>
        <p:sp>
          <p:nvSpPr>
            <p:cNvPr id="27661" name="Line 11"/>
            <p:cNvSpPr>
              <a:spLocks noChangeAspect="1" noChangeShapeType="1"/>
            </p:cNvSpPr>
            <p:nvPr/>
          </p:nvSpPr>
          <p:spPr bwMode="auto">
            <a:xfrm flipH="1">
              <a:off x="1296" y="2167"/>
              <a:ext cx="163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Aspect="1" noChangeShapeType="1"/>
            </p:cNvSpPr>
            <p:nvPr/>
          </p:nvSpPr>
          <p:spPr bwMode="auto">
            <a:xfrm>
              <a:off x="1200" y="2359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3"/>
            <p:cNvSpPr txBox="1">
              <a:spLocks noChangeAspect="1" noChangeArrowheads="1"/>
            </p:cNvSpPr>
            <p:nvPr/>
          </p:nvSpPr>
          <p:spPr bwMode="auto">
            <a:xfrm>
              <a:off x="2817" y="3127"/>
              <a:ext cx="2031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rgbClr val="3333CC"/>
                  </a:solidFill>
                  <a:cs typeface="Arial" charset="0"/>
                </a:rPr>
                <a:t>region of uncertainy</a:t>
              </a:r>
            </a:p>
          </p:txBody>
        </p:sp>
        <p:sp>
          <p:nvSpPr>
            <p:cNvPr id="27664" name="Line 14"/>
            <p:cNvSpPr>
              <a:spLocks noChangeAspect="1" noChangeShapeType="1"/>
            </p:cNvSpPr>
            <p:nvPr/>
          </p:nvSpPr>
          <p:spPr bwMode="auto">
            <a:xfrm flipH="1" flipV="1">
              <a:off x="3072" y="2743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Aspect="1" noChangeShapeType="1"/>
            </p:cNvSpPr>
            <p:nvPr/>
          </p:nvSpPr>
          <p:spPr bwMode="auto">
            <a:xfrm flipH="1">
              <a:off x="2144" y="1735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511175" y="2895600"/>
            <a:ext cx="1698625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Algorithm:</a:t>
            </a:r>
            <a:r>
              <a:rPr lang="en-US" b="0">
                <a:solidFill>
                  <a:srgbClr val="CC0000"/>
                </a:solidFill>
              </a:rPr>
              <a:t> 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dirty="0"/>
              <a:t>Disagreement Based Active </a:t>
            </a:r>
            <a:r>
              <a:rPr lang="en-US" sz="3200" dirty="0" smtClean="0"/>
              <a:t>Learning </a:t>
            </a:r>
            <a:r>
              <a:rPr lang="en-US" sz="1800" dirty="0" smtClean="0"/>
              <a:t>[CAL92]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0945" y="54102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dirty="0" smtClean="0">
                <a:cs typeface="Arial" charset="0"/>
              </a:rPr>
              <a:t>Note</a:t>
            </a:r>
            <a:r>
              <a:rPr lang="en-US" sz="2400" b="0" dirty="0" smtClean="0">
                <a:cs typeface="Arial" charset="0"/>
              </a:rPr>
              <a:t>: it is active since we do not waste labels by querying in regions of space we are certain about the labels.</a:t>
            </a:r>
            <a:endParaRPr lang="en-US" sz="2400" b="0" dirty="0">
              <a:cs typeface="Arial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33400" y="4664075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dirty="0" smtClean="0">
                <a:solidFill>
                  <a:schemeClr val="accent2"/>
                </a:solidFill>
                <a:cs typeface="Arial" charset="0"/>
              </a:rPr>
              <a:t>Stop when region of uncertainty is small.</a:t>
            </a:r>
            <a:endParaRPr lang="en-US" sz="2400" b="0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dirty="0"/>
              <a:t>Disagreement Based Active </a:t>
            </a:r>
            <a:r>
              <a:rPr lang="en-US" sz="3200" dirty="0" smtClean="0"/>
              <a:t>Learning </a:t>
            </a:r>
            <a:r>
              <a:rPr lang="en-US" sz="1800" dirty="0" smtClean="0"/>
              <a:t>[CAL92]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3"/>
              <p:cNvSpPr txBox="1">
                <a:spLocks noChangeArrowheads="1"/>
              </p:cNvSpPr>
              <p:nvPr/>
            </p:nvSpPr>
            <p:spPr bwMode="auto">
              <a:xfrm>
                <a:off x="1012825" y="5062954"/>
                <a:ext cx="7391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:r>
                  <a:rPr lang="en-US" b="0" dirty="0" smtClean="0">
                    <a:cs typeface="Arial" charset="0"/>
                  </a:rPr>
                  <a:t>Pick a few points at random from the current region of disagreement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DIS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en-US" b="0" dirty="0" smtClean="0">
                    <a:cs typeface="Arial" charset="0"/>
                  </a:rPr>
                  <a:t>and </a:t>
                </a:r>
                <a:r>
                  <a:rPr lang="en-US" b="0" dirty="0">
                    <a:cs typeface="Arial" charset="0"/>
                  </a:rPr>
                  <a:t>query their labels</a:t>
                </a:r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. </a:t>
                </a:r>
                <a:endParaRPr lang="en-US" b="0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76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825" y="5062954"/>
                <a:ext cx="73914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989" t="-5556" r="-1814" b="-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3" name="Group 4"/>
          <p:cNvGrpSpPr>
            <a:grpSpLocks noChangeAspect="1"/>
          </p:cNvGrpSpPr>
          <p:nvPr/>
        </p:nvGrpSpPr>
        <p:grpSpPr bwMode="auto">
          <a:xfrm>
            <a:off x="2366963" y="1219200"/>
            <a:ext cx="4262437" cy="1817688"/>
            <a:chOff x="1152" y="1616"/>
            <a:chExt cx="5767" cy="2461"/>
          </a:xfrm>
        </p:grpSpPr>
        <p:sp>
          <p:nvSpPr>
            <p:cNvPr id="27655" name="Oval 5"/>
            <p:cNvSpPr>
              <a:spLocks noChangeAspect="1" noChangeArrowheads="1"/>
            </p:cNvSpPr>
            <p:nvPr/>
          </p:nvSpPr>
          <p:spPr bwMode="auto">
            <a:xfrm>
              <a:off x="1152" y="1735"/>
              <a:ext cx="1920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6"/>
            <p:cNvSpPr>
              <a:spLocks noChangeAspect="1" noChangeShapeType="1"/>
            </p:cNvSpPr>
            <p:nvPr/>
          </p:nvSpPr>
          <p:spPr bwMode="auto">
            <a:xfrm flipH="1" flipV="1">
              <a:off x="1632" y="1879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Aspect="1" noChangeShapeType="1"/>
            </p:cNvSpPr>
            <p:nvPr/>
          </p:nvSpPr>
          <p:spPr bwMode="auto">
            <a:xfrm flipV="1">
              <a:off x="2112" y="1831"/>
              <a:ext cx="4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8"/>
            <p:cNvSpPr>
              <a:spLocks noChangeAspect="1"/>
            </p:cNvSpPr>
            <p:nvPr/>
          </p:nvSpPr>
          <p:spPr bwMode="auto">
            <a:xfrm>
              <a:off x="1632" y="1831"/>
              <a:ext cx="912" cy="104"/>
            </a:xfrm>
            <a:custGeom>
              <a:avLst/>
              <a:gdLst>
                <a:gd name="T0" fmla="*/ 0 w 912"/>
                <a:gd name="T1" fmla="*/ 48 h 104"/>
                <a:gd name="T2" fmla="*/ 480 w 912"/>
                <a:gd name="T3" fmla="*/ 96 h 104"/>
                <a:gd name="T4" fmla="*/ 912 w 912"/>
                <a:gd name="T5" fmla="*/ 0 h 104"/>
                <a:gd name="T6" fmla="*/ 0 60000 65536"/>
                <a:gd name="T7" fmla="*/ 0 60000 65536"/>
                <a:gd name="T8" fmla="*/ 0 60000 65536"/>
                <a:gd name="T9" fmla="*/ 0 w 912"/>
                <a:gd name="T10" fmla="*/ 0 h 104"/>
                <a:gd name="T11" fmla="*/ 912 w 91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04">
                  <a:moveTo>
                    <a:pt x="0" y="48"/>
                  </a:moveTo>
                  <a:cubicBezTo>
                    <a:pt x="164" y="76"/>
                    <a:pt x="328" y="104"/>
                    <a:pt x="480" y="96"/>
                  </a:cubicBezTo>
                  <a:cubicBezTo>
                    <a:pt x="632" y="88"/>
                    <a:pt x="840" y="16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9"/>
            <p:cNvSpPr>
              <a:spLocks noChangeAspect="1"/>
            </p:cNvSpPr>
            <p:nvPr/>
          </p:nvSpPr>
          <p:spPr bwMode="auto">
            <a:xfrm>
              <a:off x="1616" y="1735"/>
              <a:ext cx="896" cy="200"/>
            </a:xfrm>
            <a:custGeom>
              <a:avLst/>
              <a:gdLst>
                <a:gd name="T0" fmla="*/ 16 w 896"/>
                <a:gd name="T1" fmla="*/ 144 h 200"/>
                <a:gd name="T2" fmla="*/ 544 w 896"/>
                <a:gd name="T3" fmla="*/ 192 h 200"/>
                <a:gd name="T4" fmla="*/ 880 w 896"/>
                <a:gd name="T5" fmla="*/ 96 h 200"/>
                <a:gd name="T6" fmla="*/ 448 w 896"/>
                <a:gd name="T7" fmla="*/ 0 h 200"/>
                <a:gd name="T8" fmla="*/ 16 w 896"/>
                <a:gd name="T9" fmla="*/ 14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200"/>
                <a:gd name="T17" fmla="*/ 896 w 89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200">
                  <a:moveTo>
                    <a:pt x="16" y="144"/>
                  </a:moveTo>
                  <a:cubicBezTo>
                    <a:pt x="32" y="176"/>
                    <a:pt x="400" y="200"/>
                    <a:pt x="544" y="192"/>
                  </a:cubicBezTo>
                  <a:cubicBezTo>
                    <a:pt x="688" y="184"/>
                    <a:pt x="896" y="128"/>
                    <a:pt x="880" y="96"/>
                  </a:cubicBezTo>
                  <a:cubicBezTo>
                    <a:pt x="864" y="64"/>
                    <a:pt x="592" y="0"/>
                    <a:pt x="448" y="0"/>
                  </a:cubicBezTo>
                  <a:cubicBezTo>
                    <a:pt x="304" y="0"/>
                    <a:pt x="0" y="112"/>
                    <a:pt x="16" y="144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10"/>
            <p:cNvSpPr txBox="1">
              <a:spLocks noChangeAspect="1" noChangeArrowheads="1"/>
            </p:cNvSpPr>
            <p:nvPr/>
          </p:nvSpPr>
          <p:spPr bwMode="auto">
            <a:xfrm>
              <a:off x="2864" y="1616"/>
              <a:ext cx="40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>
                  <a:solidFill>
                    <a:srgbClr val="3333CC"/>
                  </a:solidFill>
                  <a:cs typeface="Arial" charset="0"/>
                </a:rPr>
                <a:t>current version space</a:t>
              </a:r>
            </a:p>
          </p:txBody>
        </p:sp>
        <p:sp>
          <p:nvSpPr>
            <p:cNvPr id="27661" name="Line 11"/>
            <p:cNvSpPr>
              <a:spLocks noChangeAspect="1" noChangeShapeType="1"/>
            </p:cNvSpPr>
            <p:nvPr/>
          </p:nvSpPr>
          <p:spPr bwMode="auto">
            <a:xfrm flipH="1">
              <a:off x="1296" y="2167"/>
              <a:ext cx="163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Aspect="1" noChangeShapeType="1"/>
            </p:cNvSpPr>
            <p:nvPr/>
          </p:nvSpPr>
          <p:spPr bwMode="auto">
            <a:xfrm>
              <a:off x="1200" y="2359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3"/>
            <p:cNvSpPr txBox="1">
              <a:spLocks noChangeAspect="1" noChangeArrowheads="1"/>
            </p:cNvSpPr>
            <p:nvPr/>
          </p:nvSpPr>
          <p:spPr bwMode="auto">
            <a:xfrm>
              <a:off x="2817" y="3127"/>
              <a:ext cx="2031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rgbClr val="3333CC"/>
                  </a:solidFill>
                  <a:cs typeface="Arial" charset="0"/>
                </a:rPr>
                <a:t>region of uncertainy</a:t>
              </a:r>
            </a:p>
          </p:txBody>
        </p:sp>
        <p:sp>
          <p:nvSpPr>
            <p:cNvPr id="27664" name="Line 14"/>
            <p:cNvSpPr>
              <a:spLocks noChangeAspect="1" noChangeShapeType="1"/>
            </p:cNvSpPr>
            <p:nvPr/>
          </p:nvSpPr>
          <p:spPr bwMode="auto">
            <a:xfrm flipH="1" flipV="1">
              <a:off x="3072" y="2743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Aspect="1" noChangeShapeType="1"/>
            </p:cNvSpPr>
            <p:nvPr/>
          </p:nvSpPr>
          <p:spPr bwMode="auto">
            <a:xfrm flipH="1">
              <a:off x="2144" y="1735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381000" y="3005554"/>
            <a:ext cx="1698625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Algorithm:</a:t>
            </a:r>
            <a:r>
              <a:rPr lang="en-US" b="0">
                <a:solidFill>
                  <a:srgbClr val="CC0000"/>
                </a:solidFill>
              </a:rPr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9"/>
              <p:cNvSpPr txBox="1">
                <a:spLocks/>
              </p:cNvSpPr>
              <p:nvPr/>
            </p:nvSpPr>
            <p:spPr bwMode="auto">
              <a:xfrm>
                <a:off x="479425" y="3538954"/>
                <a:ext cx="6705600" cy="590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200" dirty="0" smtClean="0"/>
                  <a:t>Query for the labels of a few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s.</a:t>
                </a:r>
                <a:endParaRPr lang="en-US" sz="2200" dirty="0"/>
              </a:p>
            </p:txBody>
          </p:sp>
        </mc:Choice>
        <mc:Fallback xmlns="">
          <p:sp>
            <p:nvSpPr>
              <p:cNvPr id="18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425" y="3538954"/>
                <a:ext cx="6705600" cy="590490"/>
              </a:xfrm>
              <a:prstGeom prst="rect">
                <a:avLst/>
              </a:prstGeom>
              <a:blipFill rotWithShape="1">
                <a:blip r:embed="rId3"/>
                <a:stretch>
                  <a:fillRect l="-1182" t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9"/>
          <p:cNvSpPr txBox="1">
            <a:spLocks/>
          </p:cNvSpPr>
          <p:nvPr/>
        </p:nvSpPr>
        <p:spPr bwMode="auto">
          <a:xfrm>
            <a:off x="479425" y="4072354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 smtClean="0"/>
              <a:t>Let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1050925" y="4072354"/>
                <a:ext cx="46863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>
                    <a:cs typeface="Arial" charset="0"/>
                  </a:rPr>
                  <a:t>  be the current version space.</a:t>
                </a:r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5" y="4072354"/>
                <a:ext cx="4686300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479425" y="4586644"/>
                <a:ext cx="3733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 ….,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425" y="4586644"/>
                <a:ext cx="37338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797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"/>
              <p:cNvSpPr txBox="1">
                <a:spLocks noChangeArrowheads="1"/>
              </p:cNvSpPr>
              <p:nvPr/>
            </p:nvSpPr>
            <p:spPr bwMode="auto">
              <a:xfrm>
                <a:off x="1012825" y="5817513"/>
                <a:ext cx="7391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:r>
                  <a:rPr lang="en-US" b="0" dirty="0" smtClean="0"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t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en-US" b="0" dirty="0" smtClean="0">
                    <a:cs typeface="Arial" charset="0"/>
                  </a:rPr>
                  <a:t>be the new version space.</a:t>
                </a:r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825" y="5817513"/>
                <a:ext cx="739140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989" t="-8451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Region of uncertainty [CAL92]</a:t>
            </a:r>
            <a:endParaRPr lang="en-US" sz="2800" baseline="30000" smtClean="0"/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228600" y="838200"/>
            <a:ext cx="853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0">
                <a:cs typeface="Arial" charset="0"/>
              </a:rPr>
              <a:t>  Current </a:t>
            </a:r>
            <a:r>
              <a:rPr lang="en-US" b="0">
                <a:solidFill>
                  <a:srgbClr val="E3055F"/>
                </a:solidFill>
                <a:cs typeface="Arial" charset="0"/>
              </a:rPr>
              <a:t>version space</a:t>
            </a:r>
            <a:r>
              <a:rPr lang="en-US" b="0">
                <a:cs typeface="Arial" charset="0"/>
              </a:rPr>
              <a:t>: part of C consistent with labels so far.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solidFill>
                  <a:srgbClr val="E3055F"/>
                </a:solidFill>
                <a:cs typeface="Arial" charset="0"/>
              </a:rPr>
              <a:t>  “Region of uncertainty”</a:t>
            </a:r>
            <a:r>
              <a:rPr lang="en-US" b="0">
                <a:cs typeface="Arial" charset="0"/>
              </a:rPr>
              <a:t> = part of data space about which there is still some uncertainty (i.e. disagreement within version space)</a:t>
            </a:r>
          </a:p>
        </p:txBody>
      </p:sp>
      <p:grpSp>
        <p:nvGrpSpPr>
          <p:cNvPr id="28677" name="Group 110"/>
          <p:cNvGrpSpPr>
            <a:grpSpLocks/>
          </p:cNvGrpSpPr>
          <p:nvPr/>
        </p:nvGrpSpPr>
        <p:grpSpPr bwMode="auto">
          <a:xfrm>
            <a:off x="1828800" y="2546350"/>
            <a:ext cx="6781800" cy="3505200"/>
            <a:chOff x="1152" y="1604"/>
            <a:chExt cx="4272" cy="2208"/>
          </a:xfrm>
        </p:grpSpPr>
        <p:sp>
          <p:nvSpPr>
            <p:cNvPr id="28678" name="Oval 3"/>
            <p:cNvSpPr>
              <a:spLocks noChangeArrowheads="1"/>
            </p:cNvSpPr>
            <p:nvPr/>
          </p:nvSpPr>
          <p:spPr bwMode="auto">
            <a:xfrm>
              <a:off x="1456" y="1892"/>
              <a:ext cx="1920" cy="192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Text Box 4"/>
            <p:cNvSpPr txBox="1">
              <a:spLocks noChangeArrowheads="1"/>
            </p:cNvSpPr>
            <p:nvPr/>
          </p:nvSpPr>
          <p:spPr bwMode="auto">
            <a:xfrm>
              <a:off x="3168" y="1604"/>
              <a:ext cx="20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3333CC"/>
                  </a:solidFill>
                  <a:cs typeface="Arial" charset="0"/>
                </a:rPr>
                <a:t>current version space</a:t>
              </a:r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 flipH="1">
              <a:off x="1600" y="2324"/>
              <a:ext cx="163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1504" y="2516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3312" y="3284"/>
              <a:ext cx="21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rgbClr val="3333CC"/>
                  </a:solidFill>
                  <a:cs typeface="Arial" charset="0"/>
                </a:rPr>
                <a:t> region of uncertainty in data space</a:t>
              </a:r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 flipH="1" flipV="1">
              <a:off x="3376" y="290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 flipH="1">
              <a:off x="2496" y="1796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3372" y="2265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Sylfaen" pitchFamily="18" charset="0"/>
                  <a:cs typeface="Arial" charset="0"/>
                </a:rPr>
                <a:t>+</a:t>
              </a:r>
            </a:p>
          </p:txBody>
        </p:sp>
        <p:sp>
          <p:nvSpPr>
            <p:cNvPr id="28686" name="Line 16"/>
            <p:cNvSpPr>
              <a:spLocks noChangeShapeType="1"/>
            </p:cNvSpPr>
            <p:nvPr/>
          </p:nvSpPr>
          <p:spPr bwMode="auto">
            <a:xfrm>
              <a:off x="1920" y="2036"/>
              <a:ext cx="96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7"/>
            <p:cNvSpPr>
              <a:spLocks noChangeShapeType="1"/>
            </p:cNvSpPr>
            <p:nvPr/>
          </p:nvSpPr>
          <p:spPr bwMode="auto">
            <a:xfrm flipV="1">
              <a:off x="2112" y="1892"/>
              <a:ext cx="576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8"/>
            <p:cNvSpPr>
              <a:spLocks/>
            </p:cNvSpPr>
            <p:nvPr/>
          </p:nvSpPr>
          <p:spPr bwMode="auto">
            <a:xfrm>
              <a:off x="1920" y="1868"/>
              <a:ext cx="768" cy="168"/>
            </a:xfrm>
            <a:custGeom>
              <a:avLst/>
              <a:gdLst>
                <a:gd name="T0" fmla="*/ 0 w 768"/>
                <a:gd name="T1" fmla="*/ 168 h 168"/>
                <a:gd name="T2" fmla="*/ 288 w 768"/>
                <a:gd name="T3" fmla="*/ 24 h 168"/>
                <a:gd name="T4" fmla="*/ 528 w 768"/>
                <a:gd name="T5" fmla="*/ 24 h 168"/>
                <a:gd name="T6" fmla="*/ 768 w 768"/>
                <a:gd name="T7" fmla="*/ 72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68"/>
                <a:gd name="T14" fmla="*/ 768 w 76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68">
                  <a:moveTo>
                    <a:pt x="0" y="168"/>
                  </a:moveTo>
                  <a:cubicBezTo>
                    <a:pt x="100" y="108"/>
                    <a:pt x="200" y="48"/>
                    <a:pt x="288" y="24"/>
                  </a:cubicBezTo>
                  <a:cubicBezTo>
                    <a:pt x="376" y="0"/>
                    <a:pt x="448" y="16"/>
                    <a:pt x="528" y="24"/>
                  </a:cubicBezTo>
                  <a:cubicBezTo>
                    <a:pt x="608" y="32"/>
                    <a:pt x="688" y="52"/>
                    <a:pt x="768" y="72"/>
                  </a:cubicBezTo>
                </a:path>
              </a:pathLst>
            </a:custGeom>
            <a:noFill/>
            <a:ln w="508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9"/>
            <p:cNvSpPr>
              <a:spLocks/>
            </p:cNvSpPr>
            <p:nvPr/>
          </p:nvSpPr>
          <p:spPr bwMode="auto">
            <a:xfrm>
              <a:off x="1424" y="2516"/>
              <a:ext cx="208" cy="864"/>
            </a:xfrm>
            <a:custGeom>
              <a:avLst/>
              <a:gdLst>
                <a:gd name="T0" fmla="*/ 112 w 208"/>
                <a:gd name="T1" fmla="*/ 0 h 864"/>
                <a:gd name="T2" fmla="*/ 16 w 208"/>
                <a:gd name="T3" fmla="*/ 432 h 864"/>
                <a:gd name="T4" fmla="*/ 208 w 208"/>
                <a:gd name="T5" fmla="*/ 864 h 864"/>
                <a:gd name="T6" fmla="*/ 0 60000 65536"/>
                <a:gd name="T7" fmla="*/ 0 60000 65536"/>
                <a:gd name="T8" fmla="*/ 0 60000 65536"/>
                <a:gd name="T9" fmla="*/ 0 w 208"/>
                <a:gd name="T10" fmla="*/ 0 h 864"/>
                <a:gd name="T11" fmla="*/ 208 w 2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864">
                  <a:moveTo>
                    <a:pt x="112" y="0"/>
                  </a:moveTo>
                  <a:cubicBezTo>
                    <a:pt x="56" y="144"/>
                    <a:pt x="0" y="288"/>
                    <a:pt x="16" y="432"/>
                  </a:cubicBezTo>
                  <a:cubicBezTo>
                    <a:pt x="32" y="576"/>
                    <a:pt x="120" y="720"/>
                    <a:pt x="208" y="864"/>
                  </a:cubicBezTo>
                </a:path>
              </a:pathLst>
            </a:cu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20"/>
            <p:cNvSpPr>
              <a:spLocks/>
            </p:cNvSpPr>
            <p:nvPr/>
          </p:nvSpPr>
          <p:spPr bwMode="auto">
            <a:xfrm>
              <a:off x="3216" y="2324"/>
              <a:ext cx="160" cy="864"/>
            </a:xfrm>
            <a:custGeom>
              <a:avLst/>
              <a:gdLst>
                <a:gd name="T0" fmla="*/ 0 w 160"/>
                <a:gd name="T1" fmla="*/ 0 h 864"/>
                <a:gd name="T2" fmla="*/ 144 w 160"/>
                <a:gd name="T3" fmla="*/ 480 h 864"/>
                <a:gd name="T4" fmla="*/ 96 w 160"/>
                <a:gd name="T5" fmla="*/ 864 h 864"/>
                <a:gd name="T6" fmla="*/ 0 60000 65536"/>
                <a:gd name="T7" fmla="*/ 0 60000 65536"/>
                <a:gd name="T8" fmla="*/ 0 60000 65536"/>
                <a:gd name="T9" fmla="*/ 0 w 160"/>
                <a:gd name="T10" fmla="*/ 0 h 864"/>
                <a:gd name="T11" fmla="*/ 160 w 16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864">
                  <a:moveTo>
                    <a:pt x="0" y="0"/>
                  </a:moveTo>
                  <a:cubicBezTo>
                    <a:pt x="64" y="168"/>
                    <a:pt x="128" y="336"/>
                    <a:pt x="144" y="480"/>
                  </a:cubicBezTo>
                  <a:cubicBezTo>
                    <a:pt x="160" y="624"/>
                    <a:pt x="128" y="744"/>
                    <a:pt x="96" y="864"/>
                  </a:cubicBezTo>
                </a:path>
              </a:pathLst>
            </a:cu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21"/>
            <p:cNvSpPr>
              <a:spLocks noChangeShapeType="1"/>
            </p:cNvSpPr>
            <p:nvPr/>
          </p:nvSpPr>
          <p:spPr bwMode="auto">
            <a:xfrm>
              <a:off x="2400" y="280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Oval 106"/>
            <p:cNvSpPr>
              <a:spLocks noChangeAspect="1" noChangeArrowheads="1"/>
            </p:cNvSpPr>
            <p:nvPr/>
          </p:nvSpPr>
          <p:spPr bwMode="auto">
            <a:xfrm>
              <a:off x="1450" y="2612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107"/>
            <p:cNvSpPr>
              <a:spLocks noChangeAspect="1" noChangeArrowheads="1"/>
            </p:cNvSpPr>
            <p:nvPr/>
          </p:nvSpPr>
          <p:spPr bwMode="auto">
            <a:xfrm>
              <a:off x="3264" y="2468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Text Box 109"/>
            <p:cNvSpPr txBox="1">
              <a:spLocks noChangeArrowheads="1"/>
            </p:cNvSpPr>
            <p:nvPr/>
          </p:nvSpPr>
          <p:spPr bwMode="auto">
            <a:xfrm>
              <a:off x="1152" y="236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>
                  <a:latin typeface="Sylfaen" pitchFamily="18" charset="0"/>
                  <a:cs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Region of uncertainty [CAL92]</a:t>
            </a:r>
            <a:endParaRPr lang="en-US" sz="2800" baseline="30000" smtClean="0"/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228600" y="838200"/>
            <a:ext cx="853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0">
                <a:cs typeface="Arial" charset="0"/>
              </a:rPr>
              <a:t>  Current </a:t>
            </a:r>
            <a:r>
              <a:rPr lang="en-US" b="0">
                <a:solidFill>
                  <a:srgbClr val="E3055F"/>
                </a:solidFill>
                <a:cs typeface="Arial" charset="0"/>
              </a:rPr>
              <a:t>version space</a:t>
            </a:r>
            <a:r>
              <a:rPr lang="en-US" b="0">
                <a:cs typeface="Arial" charset="0"/>
              </a:rPr>
              <a:t>: part of C consistent with labels so far.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solidFill>
                  <a:srgbClr val="E3055F"/>
                </a:solidFill>
                <a:cs typeface="Arial" charset="0"/>
              </a:rPr>
              <a:t>  “Region of uncertainty”</a:t>
            </a:r>
            <a:r>
              <a:rPr lang="en-US" b="0">
                <a:cs typeface="Arial" charset="0"/>
              </a:rPr>
              <a:t> = part of data space about which there is still some uncertainty (i.e. disagreement within version space)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2311400" y="3006725"/>
            <a:ext cx="3048000" cy="3048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029200" y="2549525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>
                <a:solidFill>
                  <a:srgbClr val="3333CC"/>
                </a:solidFill>
                <a:cs typeface="Arial" charset="0"/>
              </a:rPr>
              <a:t>new version space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257800" y="5216525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400" b="0" dirty="0">
                <a:solidFill>
                  <a:srgbClr val="3333CC"/>
                </a:solidFill>
                <a:cs typeface="Arial" charset="0"/>
              </a:rPr>
              <a:t>New region of disagreement in data space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5359400" y="460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3962400" y="285432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5165725" y="33194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2057400" y="35401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800"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9708" name="Freeform 17"/>
          <p:cNvSpPr>
            <a:spLocks/>
          </p:cNvSpPr>
          <p:nvPr/>
        </p:nvSpPr>
        <p:spPr bwMode="auto">
          <a:xfrm>
            <a:off x="3048000" y="2930525"/>
            <a:ext cx="1219200" cy="304800"/>
          </a:xfrm>
          <a:custGeom>
            <a:avLst/>
            <a:gdLst>
              <a:gd name="T0" fmla="*/ 0 w 768"/>
              <a:gd name="T1" fmla="*/ 552994312 h 168"/>
              <a:gd name="T2" fmla="*/ 725804968 w 768"/>
              <a:gd name="T3" fmla="*/ 78999443 h 168"/>
              <a:gd name="T4" fmla="*/ 1330642474 w 768"/>
              <a:gd name="T5" fmla="*/ 78999443 h 168"/>
              <a:gd name="T6" fmla="*/ 1935480178 w 768"/>
              <a:gd name="T7" fmla="*/ 236998299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8"/>
              <a:gd name="T14" fmla="*/ 768 w 76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8">
                <a:moveTo>
                  <a:pt x="0" y="168"/>
                </a:moveTo>
                <a:cubicBezTo>
                  <a:pt x="100" y="108"/>
                  <a:pt x="200" y="48"/>
                  <a:pt x="288" y="24"/>
                </a:cubicBezTo>
                <a:cubicBezTo>
                  <a:pt x="376" y="0"/>
                  <a:pt x="448" y="16"/>
                  <a:pt x="528" y="24"/>
                </a:cubicBezTo>
                <a:cubicBezTo>
                  <a:pt x="608" y="32"/>
                  <a:pt x="688" y="52"/>
                  <a:pt x="768" y="72"/>
                </a:cubicBezTo>
              </a:path>
            </a:pathLst>
          </a:custGeom>
          <a:noFill/>
          <a:ln w="508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18"/>
          <p:cNvSpPr>
            <a:spLocks/>
          </p:cNvSpPr>
          <p:nvPr/>
        </p:nvSpPr>
        <p:spPr bwMode="auto">
          <a:xfrm>
            <a:off x="2260600" y="3997325"/>
            <a:ext cx="330200" cy="1371600"/>
          </a:xfrm>
          <a:custGeom>
            <a:avLst/>
            <a:gdLst>
              <a:gd name="T0" fmla="*/ 282257516 w 208"/>
              <a:gd name="T1" fmla="*/ 0 h 864"/>
              <a:gd name="T2" fmla="*/ 40322501 w 208"/>
              <a:gd name="T3" fmla="*/ 1088707589 h 864"/>
              <a:gd name="T4" fmla="*/ 524192545 w 208"/>
              <a:gd name="T5" fmla="*/ 2147483647 h 864"/>
              <a:gd name="T6" fmla="*/ 0 60000 65536"/>
              <a:gd name="T7" fmla="*/ 0 60000 65536"/>
              <a:gd name="T8" fmla="*/ 0 60000 65536"/>
              <a:gd name="T9" fmla="*/ 0 w 208"/>
              <a:gd name="T10" fmla="*/ 0 h 864"/>
              <a:gd name="T11" fmla="*/ 208 w 20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64">
                <a:moveTo>
                  <a:pt x="112" y="0"/>
                </a:moveTo>
                <a:cubicBezTo>
                  <a:pt x="56" y="144"/>
                  <a:pt x="0" y="288"/>
                  <a:pt x="16" y="432"/>
                </a:cubicBezTo>
                <a:cubicBezTo>
                  <a:pt x="32" y="576"/>
                  <a:pt x="120" y="720"/>
                  <a:pt x="208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Freeform 19"/>
          <p:cNvSpPr>
            <a:spLocks/>
          </p:cNvSpPr>
          <p:nvPr/>
        </p:nvSpPr>
        <p:spPr bwMode="auto">
          <a:xfrm>
            <a:off x="5105400" y="3692525"/>
            <a:ext cx="254000" cy="1371600"/>
          </a:xfrm>
          <a:custGeom>
            <a:avLst/>
            <a:gdLst>
              <a:gd name="T0" fmla="*/ 0 w 160"/>
              <a:gd name="T1" fmla="*/ 0 h 864"/>
              <a:gd name="T2" fmla="*/ 362902461 w 160"/>
              <a:gd name="T3" fmla="*/ 1209675055 h 864"/>
              <a:gd name="T4" fmla="*/ 241935007 w 160"/>
              <a:gd name="T5" fmla="*/ 2147483647 h 864"/>
              <a:gd name="T6" fmla="*/ 0 60000 65536"/>
              <a:gd name="T7" fmla="*/ 0 60000 65536"/>
              <a:gd name="T8" fmla="*/ 0 60000 65536"/>
              <a:gd name="T9" fmla="*/ 0 w 160"/>
              <a:gd name="T10" fmla="*/ 0 h 864"/>
              <a:gd name="T11" fmla="*/ 160 w 1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64">
                <a:moveTo>
                  <a:pt x="0" y="0"/>
                </a:moveTo>
                <a:cubicBezTo>
                  <a:pt x="64" y="168"/>
                  <a:pt x="128" y="336"/>
                  <a:pt x="144" y="480"/>
                </a:cubicBezTo>
                <a:cubicBezTo>
                  <a:pt x="160" y="624"/>
                  <a:pt x="128" y="744"/>
                  <a:pt x="96" y="864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>
            <a:off x="3810000" y="4454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21"/>
          <p:cNvSpPr>
            <a:spLocks noChangeShapeType="1"/>
          </p:cNvSpPr>
          <p:nvPr/>
        </p:nvSpPr>
        <p:spPr bwMode="auto">
          <a:xfrm flipH="1" flipV="1">
            <a:off x="3581400" y="3006725"/>
            <a:ext cx="228600" cy="1524000"/>
          </a:xfrm>
          <a:prstGeom prst="line">
            <a:avLst/>
          </a:prstGeom>
          <a:noFill/>
          <a:ln w="44450">
            <a:solidFill>
              <a:srgbClr val="19B3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Oval 23"/>
          <p:cNvSpPr>
            <a:spLocks noChangeAspect="1" noChangeArrowheads="1"/>
          </p:cNvSpPr>
          <p:nvPr/>
        </p:nvSpPr>
        <p:spPr bwMode="auto">
          <a:xfrm>
            <a:off x="2301875" y="414972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24"/>
          <p:cNvSpPr>
            <a:spLocks noChangeAspect="1" noChangeArrowheads="1"/>
          </p:cNvSpPr>
          <p:nvPr/>
        </p:nvSpPr>
        <p:spPr bwMode="auto">
          <a:xfrm>
            <a:off x="5181600" y="392112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7"/>
          <p:cNvSpPr>
            <a:spLocks noChangeShapeType="1"/>
          </p:cNvSpPr>
          <p:nvPr/>
        </p:nvSpPr>
        <p:spPr bwMode="auto">
          <a:xfrm flipH="1">
            <a:off x="3581400" y="3006725"/>
            <a:ext cx="4572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8"/>
          <p:cNvSpPr>
            <a:spLocks noChangeShapeType="1"/>
          </p:cNvSpPr>
          <p:nvPr/>
        </p:nvSpPr>
        <p:spPr bwMode="auto">
          <a:xfrm>
            <a:off x="3276600" y="3082925"/>
            <a:ext cx="10668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Freeform 29"/>
          <p:cNvSpPr>
            <a:spLocks/>
          </p:cNvSpPr>
          <p:nvPr/>
        </p:nvSpPr>
        <p:spPr bwMode="auto">
          <a:xfrm>
            <a:off x="3276600" y="2930525"/>
            <a:ext cx="762000" cy="152400"/>
          </a:xfrm>
          <a:custGeom>
            <a:avLst/>
            <a:gdLst>
              <a:gd name="T0" fmla="*/ 0 w 480"/>
              <a:gd name="T1" fmla="*/ 223324641 h 104"/>
              <a:gd name="T2" fmla="*/ 725805014 w 480"/>
              <a:gd name="T3" fmla="*/ 17178705 h 104"/>
              <a:gd name="T4" fmla="*/ 1209675089 w 480"/>
              <a:gd name="T5" fmla="*/ 120252403 h 104"/>
              <a:gd name="T6" fmla="*/ 0 60000 65536"/>
              <a:gd name="T7" fmla="*/ 0 60000 65536"/>
              <a:gd name="T8" fmla="*/ 0 60000 65536"/>
              <a:gd name="T9" fmla="*/ 0 w 480"/>
              <a:gd name="T10" fmla="*/ 0 h 104"/>
              <a:gd name="T11" fmla="*/ 480 w 48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04">
                <a:moveTo>
                  <a:pt x="0" y="104"/>
                </a:moveTo>
                <a:cubicBezTo>
                  <a:pt x="104" y="60"/>
                  <a:pt x="208" y="16"/>
                  <a:pt x="288" y="8"/>
                </a:cubicBezTo>
                <a:cubicBezTo>
                  <a:pt x="368" y="0"/>
                  <a:pt x="440" y="48"/>
                  <a:pt x="480" y="56"/>
                </a:cubicBezTo>
              </a:path>
            </a:pathLst>
          </a:custGeom>
          <a:noFill/>
          <a:ln w="539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30"/>
          <p:cNvSpPr>
            <a:spLocks noChangeShapeType="1"/>
          </p:cNvSpPr>
          <p:nvPr/>
        </p:nvSpPr>
        <p:spPr bwMode="auto">
          <a:xfrm flipH="1">
            <a:off x="2438400" y="3997325"/>
            <a:ext cx="2819400" cy="1066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31"/>
          <p:cNvSpPr>
            <a:spLocks noChangeShapeType="1"/>
          </p:cNvSpPr>
          <p:nvPr/>
        </p:nvSpPr>
        <p:spPr bwMode="auto">
          <a:xfrm>
            <a:off x="2362200" y="4225925"/>
            <a:ext cx="2971800" cy="609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Freeform 32"/>
          <p:cNvSpPr>
            <a:spLocks/>
          </p:cNvSpPr>
          <p:nvPr/>
        </p:nvSpPr>
        <p:spPr bwMode="auto">
          <a:xfrm>
            <a:off x="2286000" y="4225925"/>
            <a:ext cx="152400" cy="838200"/>
          </a:xfrm>
          <a:custGeom>
            <a:avLst/>
            <a:gdLst>
              <a:gd name="T0" fmla="*/ 104548395 w 152"/>
              <a:gd name="T1" fmla="*/ 0 h 576"/>
              <a:gd name="T2" fmla="*/ 8042107 w 152"/>
              <a:gd name="T3" fmla="*/ 508231477 h 576"/>
              <a:gd name="T4" fmla="*/ 152801054 w 152"/>
              <a:gd name="T5" fmla="*/ 1219755472 h 576"/>
              <a:gd name="T6" fmla="*/ 0 60000 65536"/>
              <a:gd name="T7" fmla="*/ 0 60000 65536"/>
              <a:gd name="T8" fmla="*/ 0 60000 65536"/>
              <a:gd name="T9" fmla="*/ 0 w 152"/>
              <a:gd name="T10" fmla="*/ 0 h 576"/>
              <a:gd name="T11" fmla="*/ 152 w 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76">
                <a:moveTo>
                  <a:pt x="104" y="0"/>
                </a:moveTo>
                <a:cubicBezTo>
                  <a:pt x="52" y="72"/>
                  <a:pt x="0" y="144"/>
                  <a:pt x="8" y="240"/>
                </a:cubicBezTo>
                <a:cubicBezTo>
                  <a:pt x="16" y="336"/>
                  <a:pt x="128" y="528"/>
                  <a:pt x="152" y="576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Freeform 33"/>
          <p:cNvSpPr>
            <a:spLocks/>
          </p:cNvSpPr>
          <p:nvPr/>
        </p:nvSpPr>
        <p:spPr bwMode="auto">
          <a:xfrm>
            <a:off x="5181600" y="3997325"/>
            <a:ext cx="152400" cy="838200"/>
          </a:xfrm>
          <a:custGeom>
            <a:avLst/>
            <a:gdLst>
              <a:gd name="T0" fmla="*/ 0 w 112"/>
              <a:gd name="T1" fmla="*/ 0 h 528"/>
              <a:gd name="T2" fmla="*/ 177748741 w 112"/>
              <a:gd name="T3" fmla="*/ 362902431 h 528"/>
              <a:gd name="T4" fmla="*/ 177748741 w 112"/>
              <a:gd name="T5" fmla="*/ 1330642282 h 528"/>
              <a:gd name="T6" fmla="*/ 0 60000 65536"/>
              <a:gd name="T7" fmla="*/ 0 60000 65536"/>
              <a:gd name="T8" fmla="*/ 0 60000 65536"/>
              <a:gd name="T9" fmla="*/ 0 w 112"/>
              <a:gd name="T10" fmla="*/ 0 h 528"/>
              <a:gd name="T11" fmla="*/ 112 w 1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28">
                <a:moveTo>
                  <a:pt x="0" y="0"/>
                </a:moveTo>
                <a:cubicBezTo>
                  <a:pt x="40" y="28"/>
                  <a:pt x="80" y="56"/>
                  <a:pt x="96" y="144"/>
                </a:cubicBezTo>
                <a:cubicBezTo>
                  <a:pt x="112" y="232"/>
                  <a:pt x="96" y="464"/>
                  <a:pt x="96" y="528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9187" y="2895600"/>
            <a:ext cx="78486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 eaLnBrk="1" hangingPunct="1"/>
            <a:r>
              <a:rPr lang="en-US" altLang="en-US" sz="3600" dirty="0" smtClean="0"/>
              <a:t>How about the agnostic case where the target might not belong the </a:t>
            </a:r>
            <a:r>
              <a:rPr lang="en-US" altLang="en-US" sz="3600" dirty="0" smtClean="0">
                <a:solidFill>
                  <a:srgbClr val="0000CC"/>
                </a:solidFill>
              </a:rPr>
              <a:t>H</a:t>
            </a:r>
            <a:r>
              <a:rPr lang="en-US" altLang="en-US" sz="3600" b="1" dirty="0"/>
              <a:t>?</a:t>
            </a:r>
          </a:p>
        </p:txBody>
      </p:sp>
      <p:pic>
        <p:nvPicPr>
          <p:cNvPr id="21" name="Picture 12" descr="MCj04344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9" y="1886039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CC"/>
                </a:solidFill>
              </a:rPr>
              <a:t>A</a:t>
            </a:r>
            <a:r>
              <a:rPr lang="en-US" sz="3200" baseline="30000" dirty="0">
                <a:solidFill>
                  <a:srgbClr val="0000CC"/>
                </a:solidFill>
              </a:rPr>
              <a:t>2</a:t>
            </a:r>
            <a:r>
              <a:rPr lang="en-US" sz="3200" dirty="0"/>
              <a:t> A</a:t>
            </a:r>
            <a:r>
              <a:rPr lang="en-US" sz="3200" dirty="0" smtClean="0"/>
              <a:t>gnostic Active </a:t>
            </a:r>
            <a:r>
              <a:rPr lang="en-US" sz="3200" dirty="0"/>
              <a:t>L</a:t>
            </a:r>
            <a:r>
              <a:rPr lang="en-US" sz="3200" dirty="0" smtClean="0"/>
              <a:t>earner </a:t>
            </a:r>
            <a:r>
              <a:rPr lang="en-US" sz="2400" dirty="0" smtClean="0"/>
              <a:t>[BBL’06]</a:t>
            </a:r>
            <a:endParaRPr lang="en-US" sz="2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3"/>
              <p:cNvSpPr txBox="1">
                <a:spLocks noChangeArrowheads="1"/>
              </p:cNvSpPr>
              <p:nvPr/>
            </p:nvSpPr>
            <p:spPr bwMode="auto">
              <a:xfrm>
                <a:off x="1012825" y="4495800"/>
                <a:ext cx="7391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cs typeface="Arial" charset="0"/>
                  </a:rPr>
                  <a:t>Pick a few points at random from the current region of disagreement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DIS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en-US" b="0" dirty="0" smtClean="0">
                    <a:cs typeface="Arial" charset="0"/>
                  </a:rPr>
                  <a:t>and </a:t>
                </a:r>
                <a:r>
                  <a:rPr lang="en-US" b="0" dirty="0">
                    <a:cs typeface="Arial" charset="0"/>
                  </a:rPr>
                  <a:t>query their labels</a:t>
                </a:r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. </a:t>
                </a:r>
                <a:endParaRPr lang="en-US" b="0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76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825" y="4495800"/>
                <a:ext cx="73914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907" t="-5556" r="-1319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3" name="Group 4"/>
          <p:cNvGrpSpPr>
            <a:grpSpLocks noChangeAspect="1"/>
          </p:cNvGrpSpPr>
          <p:nvPr/>
        </p:nvGrpSpPr>
        <p:grpSpPr bwMode="auto">
          <a:xfrm>
            <a:off x="2366963" y="1219200"/>
            <a:ext cx="4262437" cy="1823596"/>
            <a:chOff x="1152" y="1616"/>
            <a:chExt cx="5767" cy="2469"/>
          </a:xfrm>
        </p:grpSpPr>
        <p:sp>
          <p:nvSpPr>
            <p:cNvPr id="27655" name="Oval 5"/>
            <p:cNvSpPr>
              <a:spLocks noChangeAspect="1" noChangeArrowheads="1"/>
            </p:cNvSpPr>
            <p:nvPr/>
          </p:nvSpPr>
          <p:spPr bwMode="auto">
            <a:xfrm>
              <a:off x="1152" y="1735"/>
              <a:ext cx="1920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6"/>
            <p:cNvSpPr>
              <a:spLocks noChangeAspect="1" noChangeShapeType="1"/>
            </p:cNvSpPr>
            <p:nvPr/>
          </p:nvSpPr>
          <p:spPr bwMode="auto">
            <a:xfrm flipH="1" flipV="1">
              <a:off x="1632" y="1879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Aspect="1" noChangeShapeType="1"/>
            </p:cNvSpPr>
            <p:nvPr/>
          </p:nvSpPr>
          <p:spPr bwMode="auto">
            <a:xfrm flipV="1">
              <a:off x="2112" y="1831"/>
              <a:ext cx="4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8"/>
            <p:cNvSpPr>
              <a:spLocks noChangeAspect="1"/>
            </p:cNvSpPr>
            <p:nvPr/>
          </p:nvSpPr>
          <p:spPr bwMode="auto">
            <a:xfrm>
              <a:off x="1632" y="1831"/>
              <a:ext cx="912" cy="104"/>
            </a:xfrm>
            <a:custGeom>
              <a:avLst/>
              <a:gdLst>
                <a:gd name="T0" fmla="*/ 0 w 912"/>
                <a:gd name="T1" fmla="*/ 48 h 104"/>
                <a:gd name="T2" fmla="*/ 480 w 912"/>
                <a:gd name="T3" fmla="*/ 96 h 104"/>
                <a:gd name="T4" fmla="*/ 912 w 912"/>
                <a:gd name="T5" fmla="*/ 0 h 104"/>
                <a:gd name="T6" fmla="*/ 0 60000 65536"/>
                <a:gd name="T7" fmla="*/ 0 60000 65536"/>
                <a:gd name="T8" fmla="*/ 0 60000 65536"/>
                <a:gd name="T9" fmla="*/ 0 w 912"/>
                <a:gd name="T10" fmla="*/ 0 h 104"/>
                <a:gd name="T11" fmla="*/ 912 w 91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04">
                  <a:moveTo>
                    <a:pt x="0" y="48"/>
                  </a:moveTo>
                  <a:cubicBezTo>
                    <a:pt x="164" y="76"/>
                    <a:pt x="328" y="104"/>
                    <a:pt x="480" y="96"/>
                  </a:cubicBezTo>
                  <a:cubicBezTo>
                    <a:pt x="632" y="88"/>
                    <a:pt x="840" y="16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9"/>
            <p:cNvSpPr>
              <a:spLocks noChangeAspect="1"/>
            </p:cNvSpPr>
            <p:nvPr/>
          </p:nvSpPr>
          <p:spPr bwMode="auto">
            <a:xfrm>
              <a:off x="1616" y="1735"/>
              <a:ext cx="896" cy="200"/>
            </a:xfrm>
            <a:custGeom>
              <a:avLst/>
              <a:gdLst>
                <a:gd name="T0" fmla="*/ 16 w 896"/>
                <a:gd name="T1" fmla="*/ 144 h 200"/>
                <a:gd name="T2" fmla="*/ 544 w 896"/>
                <a:gd name="T3" fmla="*/ 192 h 200"/>
                <a:gd name="T4" fmla="*/ 880 w 896"/>
                <a:gd name="T5" fmla="*/ 96 h 200"/>
                <a:gd name="T6" fmla="*/ 448 w 896"/>
                <a:gd name="T7" fmla="*/ 0 h 200"/>
                <a:gd name="T8" fmla="*/ 16 w 896"/>
                <a:gd name="T9" fmla="*/ 14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200"/>
                <a:gd name="T17" fmla="*/ 896 w 89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200">
                  <a:moveTo>
                    <a:pt x="16" y="144"/>
                  </a:moveTo>
                  <a:cubicBezTo>
                    <a:pt x="32" y="176"/>
                    <a:pt x="400" y="200"/>
                    <a:pt x="544" y="192"/>
                  </a:cubicBezTo>
                  <a:cubicBezTo>
                    <a:pt x="688" y="184"/>
                    <a:pt x="896" y="128"/>
                    <a:pt x="880" y="96"/>
                  </a:cubicBezTo>
                  <a:cubicBezTo>
                    <a:pt x="864" y="64"/>
                    <a:pt x="592" y="0"/>
                    <a:pt x="448" y="0"/>
                  </a:cubicBezTo>
                  <a:cubicBezTo>
                    <a:pt x="304" y="0"/>
                    <a:pt x="0" y="112"/>
                    <a:pt x="16" y="144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10"/>
            <p:cNvSpPr txBox="1">
              <a:spLocks noChangeAspect="1" noChangeArrowheads="1"/>
            </p:cNvSpPr>
            <p:nvPr/>
          </p:nvSpPr>
          <p:spPr bwMode="auto">
            <a:xfrm>
              <a:off x="2864" y="1616"/>
              <a:ext cx="40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 dirty="0">
                  <a:solidFill>
                    <a:srgbClr val="3333CC"/>
                  </a:solidFill>
                  <a:cs typeface="Arial" charset="0"/>
                </a:rPr>
                <a:t>current version space</a:t>
              </a:r>
            </a:p>
          </p:txBody>
        </p:sp>
        <p:sp>
          <p:nvSpPr>
            <p:cNvPr id="27661" name="Line 11"/>
            <p:cNvSpPr>
              <a:spLocks noChangeAspect="1" noChangeShapeType="1"/>
            </p:cNvSpPr>
            <p:nvPr/>
          </p:nvSpPr>
          <p:spPr bwMode="auto">
            <a:xfrm flipH="1">
              <a:off x="1296" y="2167"/>
              <a:ext cx="163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Aspect="1" noChangeShapeType="1"/>
            </p:cNvSpPr>
            <p:nvPr/>
          </p:nvSpPr>
          <p:spPr bwMode="auto">
            <a:xfrm>
              <a:off x="1200" y="2359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3"/>
            <p:cNvSpPr txBox="1">
              <a:spLocks noChangeAspect="1" noChangeArrowheads="1"/>
            </p:cNvSpPr>
            <p:nvPr/>
          </p:nvSpPr>
          <p:spPr bwMode="auto">
            <a:xfrm>
              <a:off x="2817" y="3127"/>
              <a:ext cx="2998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solidFill>
                    <a:srgbClr val="3333CC"/>
                  </a:solidFill>
                  <a:cs typeface="Arial" charset="0"/>
                </a:rPr>
                <a:t>region of </a:t>
              </a:r>
              <a:r>
                <a:rPr lang="en-US" sz="2000" b="0" dirty="0" smtClean="0">
                  <a:solidFill>
                    <a:srgbClr val="3333CC"/>
                  </a:solidFill>
                  <a:cs typeface="Arial" charset="0"/>
                </a:rPr>
                <a:t>disagreement</a:t>
              </a:r>
              <a:endParaRPr lang="en-US" sz="2000" b="0" dirty="0">
                <a:solidFill>
                  <a:srgbClr val="3333CC"/>
                </a:solidFill>
                <a:cs typeface="Arial" charset="0"/>
              </a:endParaRPr>
            </a:p>
          </p:txBody>
        </p:sp>
        <p:sp>
          <p:nvSpPr>
            <p:cNvPr id="27664" name="Line 14"/>
            <p:cNvSpPr>
              <a:spLocks noChangeAspect="1" noChangeShapeType="1"/>
            </p:cNvSpPr>
            <p:nvPr/>
          </p:nvSpPr>
          <p:spPr bwMode="auto">
            <a:xfrm flipH="1" flipV="1">
              <a:off x="3072" y="2743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Aspect="1" noChangeShapeType="1"/>
            </p:cNvSpPr>
            <p:nvPr/>
          </p:nvSpPr>
          <p:spPr bwMode="auto">
            <a:xfrm flipH="1">
              <a:off x="2144" y="1735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381000" y="2743200"/>
            <a:ext cx="1698625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Algorithm:</a:t>
            </a:r>
            <a:r>
              <a:rPr lang="en-US" b="0">
                <a:solidFill>
                  <a:srgbClr val="CC0000"/>
                </a:solidFill>
              </a:rPr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479425" y="4019490"/>
                <a:ext cx="3733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 ….,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425" y="4019490"/>
                <a:ext cx="3733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797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12825" y="5250359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b="0" dirty="0">
                <a:cs typeface="Arial" charset="0"/>
              </a:rPr>
              <a:t>T</a:t>
            </a:r>
            <a:r>
              <a:rPr lang="en-US" b="0" dirty="0" smtClean="0">
                <a:cs typeface="Arial" charset="0"/>
              </a:rPr>
              <a:t>hrow </a:t>
            </a:r>
            <a:r>
              <a:rPr lang="en-US" b="0" dirty="0">
                <a:cs typeface="Arial" charset="0"/>
              </a:rPr>
              <a:t>out hypothesis if you are </a:t>
            </a:r>
            <a:r>
              <a:rPr lang="en-US" b="0" dirty="0">
                <a:solidFill>
                  <a:srgbClr val="0000CC"/>
                </a:solidFill>
                <a:cs typeface="Arial" charset="0"/>
              </a:rPr>
              <a:t>statistically confident </a:t>
            </a:r>
            <a:r>
              <a:rPr lang="en-US" b="0" dirty="0">
                <a:cs typeface="Arial" charset="0"/>
              </a:rPr>
              <a:t>they are suboptimal</a:t>
            </a:r>
            <a:r>
              <a:rPr lang="en-US" dirty="0">
                <a:cs typeface="Arial" charset="0"/>
              </a:rPr>
              <a:t>.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410200" y="3660972"/>
            <a:ext cx="1752600" cy="1749228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3"/>
          <p:cNvSpPr txBox="1">
            <a:spLocks noChangeAspect="1" noChangeArrowheads="1"/>
          </p:cNvSpPr>
          <p:nvPr/>
        </p:nvSpPr>
        <p:spPr bwMode="auto">
          <a:xfrm>
            <a:off x="3733800" y="32004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 dirty="0" smtClean="0">
                <a:solidFill>
                  <a:srgbClr val="CC00CC"/>
                </a:solidFill>
                <a:cs typeface="Arial" charset="0"/>
              </a:rPr>
              <a:t>Careful use of generalization bounds; Avoid the sampling bias!!!!</a:t>
            </a:r>
            <a:endParaRPr lang="en-US" sz="2000" b="0" dirty="0">
              <a:solidFill>
                <a:srgbClr val="CC00CC"/>
              </a:solidFill>
              <a:cs typeface="Arial" charset="0"/>
            </a:endParaRPr>
          </a:p>
        </p:txBody>
      </p:sp>
      <p:sp>
        <p:nvSpPr>
          <p:cNvPr id="29" name="Content Placeholder 9"/>
          <p:cNvSpPr txBox="1">
            <a:spLocks/>
          </p:cNvSpPr>
          <p:nvPr/>
        </p:nvSpPr>
        <p:spPr bwMode="auto">
          <a:xfrm>
            <a:off x="479425" y="3429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 smtClean="0"/>
              <a:t>Let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1050925" y="3429001"/>
                <a:ext cx="13515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H</m:t>
                      </m:r>
                      <m: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5" y="3429001"/>
                <a:ext cx="135151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8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543800" cy="639763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Other Interesting </a:t>
            </a:r>
            <a:r>
              <a:rPr lang="en-US" sz="3600" dirty="0" err="1" smtClean="0"/>
              <a:t>ALTechniques</a:t>
            </a:r>
            <a:r>
              <a:rPr lang="en-US" sz="3600" dirty="0" smtClean="0"/>
              <a:t> used in Practice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25908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3200" dirty="0" smtClean="0"/>
              <a:t>Interesting open question to analyze under what conditions they are successful.</a:t>
            </a:r>
          </a:p>
        </p:txBody>
      </p:sp>
    </p:spTree>
    <p:extLst>
      <p:ext uri="{BB962C8B-B14F-4D97-AF65-F5344CB8AC3E}">
        <p14:creationId xmlns:p14="http://schemas.microsoft.com/office/powerpoint/2010/main" val="17135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Density-Based Sampling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8077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343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7848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5410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81534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4267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FF"/>
              </a:solidFill>
              <a:latin typeface="Tahoma" pitchFamily="-111" charset="0"/>
            </a:endParaRP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434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228600" y="1981200"/>
            <a:ext cx="6096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1828800" y="2286000"/>
            <a:ext cx="6172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914400" y="2057400"/>
            <a:ext cx="640080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3962400" y="1828800"/>
            <a:ext cx="533400" cy="15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124200" y="1371600"/>
            <a:ext cx="3954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9pPr>
          </a:lstStyle>
          <a:p>
            <a:r>
              <a:rPr lang="en-US" sz="1800">
                <a:latin typeface="Tahoma" pitchFamily="-111" charset="0"/>
              </a:rPr>
              <a:t>Centroid of largest unsampled cluster</a:t>
            </a:r>
          </a:p>
        </p:txBody>
      </p:sp>
      <p:sp>
        <p:nvSpPr>
          <p:cNvPr id="40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5079101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Verdana" pitchFamily="-111" charset="0"/>
              </a:rPr>
              <a:t>[Jaime </a:t>
            </a:r>
            <a:r>
              <a:rPr lang="en-US" dirty="0">
                <a:latin typeface="Verdana" pitchFamily="-111" charset="0"/>
              </a:rPr>
              <a:t>G. </a:t>
            </a:r>
            <a:r>
              <a:rPr lang="en-US" dirty="0" err="1" smtClean="0">
                <a:latin typeface="Verdana" pitchFamily="-111" charset="0"/>
              </a:rPr>
              <a:t>Carbonell</a:t>
            </a:r>
            <a:r>
              <a:rPr lang="en-US" dirty="0">
                <a:latin typeface="Verdana" pitchFamily="-111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69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Uncertainty Sampling</a:t>
            </a:r>
            <a:endParaRPr lang="en-US" sz="3800" dirty="0" smtClean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8077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4343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8001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410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8229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4267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434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228600" y="1981200"/>
            <a:ext cx="6096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1828800" y="2286000"/>
            <a:ext cx="6172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V="1">
            <a:off x="914400" y="2057400"/>
            <a:ext cx="640080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581400" y="12192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ahoma" pitchFamily="-111" charset="0"/>
              </a:rPr>
              <a:t>Closest to decision </a:t>
            </a:r>
            <a:r>
              <a:rPr lang="en-US" sz="1800" dirty="0" smtClean="0">
                <a:latin typeface="Tahoma" pitchFamily="-111" charset="0"/>
              </a:rPr>
              <a:t>boundary </a:t>
            </a:r>
            <a:r>
              <a:rPr lang="en-US" sz="1800" dirty="0" smtClean="0"/>
              <a:t>(Active </a:t>
            </a:r>
            <a:r>
              <a:rPr lang="en-US" sz="1800" dirty="0"/>
              <a:t>SVM)</a:t>
            </a:r>
            <a:endParaRPr lang="en-US" sz="1800" dirty="0">
              <a:latin typeface="Tahoma" pitchFamily="-111" charset="0"/>
            </a:endParaRPr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5638800" y="1600200"/>
            <a:ext cx="7620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5079101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Verdana" pitchFamily="-111" charset="0"/>
              </a:rPr>
              <a:t>[Jaime </a:t>
            </a:r>
            <a:r>
              <a:rPr lang="en-US" dirty="0">
                <a:latin typeface="Verdana" pitchFamily="-111" charset="0"/>
              </a:rPr>
              <a:t>G. </a:t>
            </a:r>
            <a:r>
              <a:rPr lang="en-US" dirty="0" err="1" smtClean="0">
                <a:latin typeface="Verdana" pitchFamily="-111" charset="0"/>
              </a:rPr>
              <a:t>Carbonell</a:t>
            </a:r>
            <a:r>
              <a:rPr lang="en-US" dirty="0">
                <a:latin typeface="Verdana" pitchFamily="-111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44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04800" y="685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/>
              <a:t>Modern applications: </a:t>
            </a:r>
            <a:r>
              <a:rPr lang="en-US" sz="2800" spc="300" dirty="0">
                <a:solidFill>
                  <a:srgbClr val="0000CC"/>
                </a:solidFill>
              </a:rPr>
              <a:t>massive amounts </a:t>
            </a:r>
            <a:r>
              <a:rPr lang="en-US" sz="2400" dirty="0"/>
              <a:t>of raw data.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685800"/>
          </a:xfrm>
        </p:spPr>
        <p:txBody>
          <a:bodyPr/>
          <a:lstStyle/>
          <a:p>
            <a:r>
              <a:rPr lang="en-US" altLang="en-US" sz="3400" dirty="0"/>
              <a:t>Modern ML: New Learning Approaches</a:t>
            </a:r>
            <a:endParaRPr lang="en-US" altLang="en-US" sz="3400" dirty="0" smtClean="0"/>
          </a:p>
        </p:txBody>
      </p: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1676400" y="3273425"/>
            <a:ext cx="1562100" cy="1450975"/>
            <a:chOff x="554106" y="2286000"/>
            <a:chExt cx="1846194" cy="1714500"/>
          </a:xfrm>
        </p:grpSpPr>
        <p:pic>
          <p:nvPicPr>
            <p:cNvPr id="27" name="Picture 25" descr="C:\Documents and Settings\Administrator\Local Settings\Temporary Internet Files\Content.IE5\OG8NG0RK\MC900431642[1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86000"/>
              <a:ext cx="17145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 rot="791301">
              <a:off x="554106" y="2493722"/>
              <a:ext cx="1634929" cy="798717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spcBef>
                  <a:spcPts val="1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Comic Sans MS" pitchFamily="66" charset="0"/>
                </a:rPr>
                <a:t>Learning Algorithm</a:t>
              </a:r>
            </a:p>
          </p:txBody>
        </p:sp>
      </p:grpSp>
      <p:grpSp>
        <p:nvGrpSpPr>
          <p:cNvPr id="30" name="Group 5"/>
          <p:cNvGrpSpPr>
            <a:grpSpLocks noChangeAspect="1"/>
          </p:cNvGrpSpPr>
          <p:nvPr/>
        </p:nvGrpSpPr>
        <p:grpSpPr bwMode="auto">
          <a:xfrm>
            <a:off x="5729288" y="3200400"/>
            <a:ext cx="1052512" cy="1287463"/>
            <a:chOff x="7240866" y="2032927"/>
            <a:chExt cx="912534" cy="1186525"/>
          </a:xfrm>
        </p:grpSpPr>
        <p:pic>
          <p:nvPicPr>
            <p:cNvPr id="31" name="Picture 5" descr="MCj02785480000[1]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866" y="2032927"/>
              <a:ext cx="912534" cy="118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254701" y="2743200"/>
              <a:ext cx="898699" cy="31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spcBef>
                  <a:spcPts val="1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Comic Sans MS" pitchFamily="66" charset="0"/>
                </a:rPr>
                <a:t>Expert</a:t>
              </a:r>
            </a:p>
          </p:txBody>
        </p:sp>
      </p:grpSp>
      <p:pic>
        <p:nvPicPr>
          <p:cNvPr id="33" name="Picture 6" descr="C:\Documents and Settings\Administrator\Local Settings\Temporary Internet Files\Content.IE5\NDWY05I3\MC9002403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743928"/>
            <a:ext cx="1679575" cy="9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381000" y="16002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Active learning: techniques that best utilize data,</a:t>
            </a:r>
            <a:r>
              <a:rPr lang="en-US" sz="2400" b="1" dirty="0" smtClean="0">
                <a:solidFill>
                  <a:srgbClr val="FF0000"/>
                </a:solidFill>
              </a:rPr>
              <a:t> minimizing need for expert/human intervention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0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Maximal Diversity Sampling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8077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4343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7620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80010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410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8153400" y="571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4267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434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8" name="Oval 32"/>
          <p:cNvSpPr>
            <a:spLocks noChangeArrowheads="1"/>
          </p:cNvSpPr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69" name="Oval 33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V="1">
            <a:off x="228600" y="1981200"/>
            <a:ext cx="6096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1828800" y="2286000"/>
            <a:ext cx="6172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V="1">
            <a:off x="914400" y="2057400"/>
            <a:ext cx="640080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5181600" y="1295400"/>
            <a:ext cx="359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9pPr>
          </a:lstStyle>
          <a:p>
            <a:r>
              <a:rPr lang="en-US" sz="1800">
                <a:latin typeface="Tahoma" pitchFamily="-111" charset="0"/>
              </a:rPr>
              <a:t>Maximally distant from labeled x’s</a:t>
            </a: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7086600" y="1676400"/>
            <a:ext cx="1066800" cy="403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7086600" y="1676400"/>
            <a:ext cx="91440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5079101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Verdana" pitchFamily="-111" charset="0"/>
              </a:rPr>
              <a:t>[Jaime </a:t>
            </a:r>
            <a:r>
              <a:rPr lang="en-US" dirty="0">
                <a:latin typeface="Verdana" pitchFamily="-111" charset="0"/>
              </a:rPr>
              <a:t>G. </a:t>
            </a:r>
            <a:r>
              <a:rPr lang="en-US" dirty="0" err="1" smtClean="0">
                <a:latin typeface="Verdana" pitchFamily="-111" charset="0"/>
              </a:rPr>
              <a:t>Carbonell</a:t>
            </a:r>
            <a:r>
              <a:rPr lang="en-US" dirty="0">
                <a:latin typeface="Verdana" pitchFamily="-111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36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Ensemble-Based Possibilities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8077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343400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80010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5410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8229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1752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4267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434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1" name="Oval 31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3810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 flipV="1">
            <a:off x="228600" y="1981200"/>
            <a:ext cx="6096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V="1">
            <a:off x="1828800" y="2286000"/>
            <a:ext cx="6172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 flipV="1">
            <a:off x="914400" y="2057400"/>
            <a:ext cx="640080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4191000" y="1219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ahoma" pitchFamily="-111" charset="0"/>
              </a:rPr>
              <a:t>Uncertainty + Diversity criteria</a:t>
            </a:r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5638800" y="1600200"/>
            <a:ext cx="7620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5029200" y="4648200"/>
            <a:ext cx="313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111" charset="0"/>
                <a:cs typeface="Arial" charset="0"/>
              </a:defRPr>
            </a:lvl9pPr>
          </a:lstStyle>
          <a:p>
            <a:r>
              <a:rPr lang="en-US" sz="1800">
                <a:latin typeface="Tahoma" pitchFamily="-111" charset="0"/>
              </a:rPr>
              <a:t>Density + uncertainty criteria</a:t>
            </a:r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 flipH="1" flipV="1">
            <a:off x="4495800" y="3657600"/>
            <a:ext cx="160020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5638800" y="1600200"/>
            <a:ext cx="23622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5079101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Verdana" pitchFamily="-111" charset="0"/>
              </a:rPr>
              <a:t>[Jaime </a:t>
            </a:r>
            <a:r>
              <a:rPr lang="en-US" dirty="0">
                <a:latin typeface="Verdana" pitchFamily="-111" charset="0"/>
              </a:rPr>
              <a:t>G. </a:t>
            </a:r>
            <a:r>
              <a:rPr lang="en-US" dirty="0" err="1" smtClean="0">
                <a:latin typeface="Verdana" pitchFamily="-111" charset="0"/>
              </a:rPr>
              <a:t>Carbonell</a:t>
            </a:r>
            <a:r>
              <a:rPr lang="en-US" dirty="0">
                <a:latin typeface="Verdana" pitchFamily="-111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9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725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What You Should Know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152400" y="12192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Active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earning could be really helpful, could provide exponential improvements in label complexity (both theoretically and practically)!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2819400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Common heuristics (e.g., those based on uncertainty sampling). Need to be very careful due to  sampling bias.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411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Safe </a:t>
            </a:r>
            <a:r>
              <a:rPr lang="en-US" sz="2400" dirty="0" smtClean="0">
                <a:solidFill>
                  <a:srgbClr val="000000"/>
                </a:solidFill>
              </a:rPr>
              <a:t>Disagreement Based Active </a:t>
            </a:r>
            <a:r>
              <a:rPr lang="en-US" sz="2400" dirty="0">
                <a:solidFill>
                  <a:srgbClr val="000000"/>
                </a:solidFill>
              </a:rPr>
              <a:t>Learning </a:t>
            </a:r>
            <a:r>
              <a:rPr lang="en-US" sz="2400" dirty="0" smtClean="0">
                <a:solidFill>
                  <a:srgbClr val="000000"/>
                </a:solidFill>
              </a:rPr>
              <a:t>Schemes.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48006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Understand how they operate precisely in the realizable case  (noise free scenarios).</a:t>
            </a:r>
          </a:p>
        </p:txBody>
      </p:sp>
    </p:spTree>
    <p:extLst>
      <p:ext uri="{BB962C8B-B14F-4D97-AF65-F5344CB8AC3E}">
        <p14:creationId xmlns:p14="http://schemas.microsoft.com/office/powerpoint/2010/main" val="1564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9187" y="289560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 eaLnBrk="1" hangingPunct="1"/>
            <a:r>
              <a:rPr lang="en-US" altLang="en-US" sz="3600" dirty="0" smtClean="0"/>
              <a:t>Advanced additional (not required material)</a:t>
            </a:r>
            <a:endParaRPr lang="en-US" altLang="en-US" sz="3600" b="1" dirty="0"/>
          </a:p>
        </p:txBody>
      </p:sp>
      <p:pic>
        <p:nvPicPr>
          <p:cNvPr id="21" name="Picture 12" descr="MCj04344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9" y="1886039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9187" y="2895600"/>
            <a:ext cx="78486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 eaLnBrk="1" hangingPunct="1"/>
            <a:r>
              <a:rPr lang="en-US" altLang="en-US" sz="3600" dirty="0" smtClean="0"/>
              <a:t>Disagreement based algorithms: How </a:t>
            </a:r>
            <a:r>
              <a:rPr lang="en-US" altLang="en-US" sz="3600" dirty="0" smtClean="0"/>
              <a:t>about the agnostic case where the target might not belong the </a:t>
            </a:r>
            <a:r>
              <a:rPr lang="en-US" altLang="en-US" sz="3600" dirty="0" smtClean="0">
                <a:solidFill>
                  <a:srgbClr val="0000CC"/>
                </a:solidFill>
              </a:rPr>
              <a:t>H</a:t>
            </a:r>
            <a:r>
              <a:rPr lang="en-US" alt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45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CC"/>
                </a:solidFill>
              </a:rPr>
              <a:t>A</a:t>
            </a:r>
            <a:r>
              <a:rPr lang="en-US" sz="3200" baseline="30000" dirty="0">
                <a:solidFill>
                  <a:srgbClr val="0000CC"/>
                </a:solidFill>
              </a:rPr>
              <a:t>2</a:t>
            </a:r>
            <a:r>
              <a:rPr lang="en-US" sz="3200" dirty="0"/>
              <a:t> A</a:t>
            </a:r>
            <a:r>
              <a:rPr lang="en-US" sz="3200" dirty="0" smtClean="0"/>
              <a:t>gnostic Active </a:t>
            </a:r>
            <a:r>
              <a:rPr lang="en-US" sz="3200" dirty="0"/>
              <a:t>L</a:t>
            </a:r>
            <a:r>
              <a:rPr lang="en-US" sz="3200" dirty="0" smtClean="0"/>
              <a:t>earner </a:t>
            </a:r>
            <a:r>
              <a:rPr lang="en-US" sz="2400" dirty="0" smtClean="0"/>
              <a:t>[BBL’06]</a:t>
            </a:r>
            <a:endParaRPr lang="en-US" sz="2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3"/>
              <p:cNvSpPr txBox="1">
                <a:spLocks noChangeArrowheads="1"/>
              </p:cNvSpPr>
              <p:nvPr/>
            </p:nvSpPr>
            <p:spPr bwMode="auto">
              <a:xfrm>
                <a:off x="1012825" y="4495800"/>
                <a:ext cx="7391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cs typeface="Arial" charset="0"/>
                  </a:rPr>
                  <a:t>Pick a few points at random from the current region of disagreement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DIS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cs typeface="Arial" charset="0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en-US" b="0" dirty="0" smtClean="0">
                    <a:cs typeface="Arial" charset="0"/>
                  </a:rPr>
                  <a:t>and </a:t>
                </a:r>
                <a:r>
                  <a:rPr lang="en-US" b="0" dirty="0">
                    <a:cs typeface="Arial" charset="0"/>
                  </a:rPr>
                  <a:t>query their labels</a:t>
                </a:r>
                <a:r>
                  <a:rPr lang="en-US" b="0" dirty="0" smtClean="0">
                    <a:solidFill>
                      <a:schemeClr val="accent2"/>
                    </a:solidFill>
                    <a:cs typeface="Arial" charset="0"/>
                  </a:rPr>
                  <a:t>. </a:t>
                </a:r>
                <a:endParaRPr lang="en-US" b="0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76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825" y="4495800"/>
                <a:ext cx="73914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907" t="-5556" r="-1319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3" name="Group 4"/>
          <p:cNvGrpSpPr>
            <a:grpSpLocks noChangeAspect="1"/>
          </p:cNvGrpSpPr>
          <p:nvPr/>
        </p:nvGrpSpPr>
        <p:grpSpPr bwMode="auto">
          <a:xfrm>
            <a:off x="2366963" y="1219200"/>
            <a:ext cx="4262437" cy="1823596"/>
            <a:chOff x="1152" y="1616"/>
            <a:chExt cx="5767" cy="2469"/>
          </a:xfrm>
        </p:grpSpPr>
        <p:sp>
          <p:nvSpPr>
            <p:cNvPr id="27655" name="Oval 5"/>
            <p:cNvSpPr>
              <a:spLocks noChangeAspect="1" noChangeArrowheads="1"/>
            </p:cNvSpPr>
            <p:nvPr/>
          </p:nvSpPr>
          <p:spPr bwMode="auto">
            <a:xfrm>
              <a:off x="1152" y="1735"/>
              <a:ext cx="1920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6"/>
            <p:cNvSpPr>
              <a:spLocks noChangeAspect="1" noChangeShapeType="1"/>
            </p:cNvSpPr>
            <p:nvPr/>
          </p:nvSpPr>
          <p:spPr bwMode="auto">
            <a:xfrm flipH="1" flipV="1">
              <a:off x="1632" y="1879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Aspect="1" noChangeShapeType="1"/>
            </p:cNvSpPr>
            <p:nvPr/>
          </p:nvSpPr>
          <p:spPr bwMode="auto">
            <a:xfrm flipV="1">
              <a:off x="2112" y="1831"/>
              <a:ext cx="4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8"/>
            <p:cNvSpPr>
              <a:spLocks noChangeAspect="1"/>
            </p:cNvSpPr>
            <p:nvPr/>
          </p:nvSpPr>
          <p:spPr bwMode="auto">
            <a:xfrm>
              <a:off x="1632" y="1831"/>
              <a:ext cx="912" cy="104"/>
            </a:xfrm>
            <a:custGeom>
              <a:avLst/>
              <a:gdLst>
                <a:gd name="T0" fmla="*/ 0 w 912"/>
                <a:gd name="T1" fmla="*/ 48 h 104"/>
                <a:gd name="T2" fmla="*/ 480 w 912"/>
                <a:gd name="T3" fmla="*/ 96 h 104"/>
                <a:gd name="T4" fmla="*/ 912 w 912"/>
                <a:gd name="T5" fmla="*/ 0 h 104"/>
                <a:gd name="T6" fmla="*/ 0 60000 65536"/>
                <a:gd name="T7" fmla="*/ 0 60000 65536"/>
                <a:gd name="T8" fmla="*/ 0 60000 65536"/>
                <a:gd name="T9" fmla="*/ 0 w 912"/>
                <a:gd name="T10" fmla="*/ 0 h 104"/>
                <a:gd name="T11" fmla="*/ 912 w 91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04">
                  <a:moveTo>
                    <a:pt x="0" y="48"/>
                  </a:moveTo>
                  <a:cubicBezTo>
                    <a:pt x="164" y="76"/>
                    <a:pt x="328" y="104"/>
                    <a:pt x="480" y="96"/>
                  </a:cubicBezTo>
                  <a:cubicBezTo>
                    <a:pt x="632" y="88"/>
                    <a:pt x="840" y="16"/>
                    <a:pt x="9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9"/>
            <p:cNvSpPr>
              <a:spLocks noChangeAspect="1"/>
            </p:cNvSpPr>
            <p:nvPr/>
          </p:nvSpPr>
          <p:spPr bwMode="auto">
            <a:xfrm>
              <a:off x="1616" y="1735"/>
              <a:ext cx="896" cy="200"/>
            </a:xfrm>
            <a:custGeom>
              <a:avLst/>
              <a:gdLst>
                <a:gd name="T0" fmla="*/ 16 w 896"/>
                <a:gd name="T1" fmla="*/ 144 h 200"/>
                <a:gd name="T2" fmla="*/ 544 w 896"/>
                <a:gd name="T3" fmla="*/ 192 h 200"/>
                <a:gd name="T4" fmla="*/ 880 w 896"/>
                <a:gd name="T5" fmla="*/ 96 h 200"/>
                <a:gd name="T6" fmla="*/ 448 w 896"/>
                <a:gd name="T7" fmla="*/ 0 h 200"/>
                <a:gd name="T8" fmla="*/ 16 w 896"/>
                <a:gd name="T9" fmla="*/ 14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6"/>
                <a:gd name="T16" fmla="*/ 0 h 200"/>
                <a:gd name="T17" fmla="*/ 896 w 89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6" h="200">
                  <a:moveTo>
                    <a:pt x="16" y="144"/>
                  </a:moveTo>
                  <a:cubicBezTo>
                    <a:pt x="32" y="176"/>
                    <a:pt x="400" y="200"/>
                    <a:pt x="544" y="192"/>
                  </a:cubicBezTo>
                  <a:cubicBezTo>
                    <a:pt x="688" y="184"/>
                    <a:pt x="896" y="128"/>
                    <a:pt x="880" y="96"/>
                  </a:cubicBezTo>
                  <a:cubicBezTo>
                    <a:pt x="864" y="64"/>
                    <a:pt x="592" y="0"/>
                    <a:pt x="448" y="0"/>
                  </a:cubicBezTo>
                  <a:cubicBezTo>
                    <a:pt x="304" y="0"/>
                    <a:pt x="0" y="112"/>
                    <a:pt x="16" y="144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10"/>
            <p:cNvSpPr txBox="1">
              <a:spLocks noChangeAspect="1" noChangeArrowheads="1"/>
            </p:cNvSpPr>
            <p:nvPr/>
          </p:nvSpPr>
          <p:spPr bwMode="auto">
            <a:xfrm>
              <a:off x="2864" y="1616"/>
              <a:ext cx="40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b="0" dirty="0">
                  <a:solidFill>
                    <a:srgbClr val="3333CC"/>
                  </a:solidFill>
                  <a:cs typeface="Arial" charset="0"/>
                </a:rPr>
                <a:t>current version space</a:t>
              </a:r>
            </a:p>
          </p:txBody>
        </p:sp>
        <p:sp>
          <p:nvSpPr>
            <p:cNvPr id="27661" name="Line 11"/>
            <p:cNvSpPr>
              <a:spLocks noChangeAspect="1" noChangeShapeType="1"/>
            </p:cNvSpPr>
            <p:nvPr/>
          </p:nvSpPr>
          <p:spPr bwMode="auto">
            <a:xfrm flipH="1">
              <a:off x="1296" y="2167"/>
              <a:ext cx="163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Aspect="1" noChangeShapeType="1"/>
            </p:cNvSpPr>
            <p:nvPr/>
          </p:nvSpPr>
          <p:spPr bwMode="auto">
            <a:xfrm>
              <a:off x="1200" y="2359"/>
              <a:ext cx="17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3"/>
            <p:cNvSpPr txBox="1">
              <a:spLocks noChangeAspect="1" noChangeArrowheads="1"/>
            </p:cNvSpPr>
            <p:nvPr/>
          </p:nvSpPr>
          <p:spPr bwMode="auto">
            <a:xfrm>
              <a:off x="2817" y="3127"/>
              <a:ext cx="2998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solidFill>
                    <a:srgbClr val="3333CC"/>
                  </a:solidFill>
                  <a:cs typeface="Arial" charset="0"/>
                </a:rPr>
                <a:t>region of </a:t>
              </a:r>
              <a:r>
                <a:rPr lang="en-US" sz="2000" b="0" dirty="0" smtClean="0">
                  <a:solidFill>
                    <a:srgbClr val="3333CC"/>
                  </a:solidFill>
                  <a:cs typeface="Arial" charset="0"/>
                </a:rPr>
                <a:t>disagreement</a:t>
              </a:r>
              <a:endParaRPr lang="en-US" sz="2000" b="0" dirty="0">
                <a:solidFill>
                  <a:srgbClr val="3333CC"/>
                </a:solidFill>
                <a:cs typeface="Arial" charset="0"/>
              </a:endParaRPr>
            </a:p>
          </p:txBody>
        </p:sp>
        <p:sp>
          <p:nvSpPr>
            <p:cNvPr id="27664" name="Line 14"/>
            <p:cNvSpPr>
              <a:spLocks noChangeAspect="1" noChangeShapeType="1"/>
            </p:cNvSpPr>
            <p:nvPr/>
          </p:nvSpPr>
          <p:spPr bwMode="auto">
            <a:xfrm flipH="1" flipV="1">
              <a:off x="3072" y="2743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Aspect="1" noChangeShapeType="1"/>
            </p:cNvSpPr>
            <p:nvPr/>
          </p:nvSpPr>
          <p:spPr bwMode="auto">
            <a:xfrm flipH="1">
              <a:off x="2144" y="1735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381000" y="2743200"/>
            <a:ext cx="1698625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Algorithm:</a:t>
            </a:r>
            <a:r>
              <a:rPr lang="en-US" b="0">
                <a:solidFill>
                  <a:srgbClr val="CC0000"/>
                </a:solidFill>
              </a:rPr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479425" y="4019490"/>
                <a:ext cx="3733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 ….,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425" y="4019490"/>
                <a:ext cx="3733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797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12825" y="5250359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b="0" dirty="0">
                <a:cs typeface="Arial" charset="0"/>
              </a:rPr>
              <a:t>T</a:t>
            </a:r>
            <a:r>
              <a:rPr lang="en-US" b="0" dirty="0" smtClean="0">
                <a:cs typeface="Arial" charset="0"/>
              </a:rPr>
              <a:t>hrow </a:t>
            </a:r>
            <a:r>
              <a:rPr lang="en-US" b="0" dirty="0">
                <a:cs typeface="Arial" charset="0"/>
              </a:rPr>
              <a:t>out hypothesis if you are </a:t>
            </a:r>
            <a:r>
              <a:rPr lang="en-US" b="0" dirty="0">
                <a:solidFill>
                  <a:srgbClr val="0000CC"/>
                </a:solidFill>
                <a:cs typeface="Arial" charset="0"/>
              </a:rPr>
              <a:t>statistically confident </a:t>
            </a:r>
            <a:r>
              <a:rPr lang="en-US" b="0" dirty="0">
                <a:cs typeface="Arial" charset="0"/>
              </a:rPr>
              <a:t>they are suboptimal</a:t>
            </a:r>
            <a:r>
              <a:rPr lang="en-US" dirty="0">
                <a:cs typeface="Arial" charset="0"/>
              </a:rPr>
              <a:t>.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410200" y="3660972"/>
            <a:ext cx="1752600" cy="1749228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3"/>
          <p:cNvSpPr txBox="1">
            <a:spLocks noChangeAspect="1" noChangeArrowheads="1"/>
          </p:cNvSpPr>
          <p:nvPr/>
        </p:nvSpPr>
        <p:spPr bwMode="auto">
          <a:xfrm>
            <a:off x="3733800" y="32004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 dirty="0" smtClean="0">
                <a:solidFill>
                  <a:srgbClr val="CC00CC"/>
                </a:solidFill>
                <a:cs typeface="Arial" charset="0"/>
              </a:rPr>
              <a:t>Careful use of generalization bounds; Avoid the sampling bias!!!!</a:t>
            </a:r>
            <a:endParaRPr lang="en-US" sz="2000" b="0" dirty="0">
              <a:solidFill>
                <a:srgbClr val="CC00CC"/>
              </a:solidFill>
              <a:cs typeface="Arial" charset="0"/>
            </a:endParaRPr>
          </a:p>
        </p:txBody>
      </p:sp>
      <p:sp>
        <p:nvSpPr>
          <p:cNvPr id="29" name="Content Placeholder 9"/>
          <p:cNvSpPr txBox="1">
            <a:spLocks/>
          </p:cNvSpPr>
          <p:nvPr/>
        </p:nvSpPr>
        <p:spPr bwMode="auto">
          <a:xfrm>
            <a:off x="479425" y="3429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 smtClean="0"/>
              <a:t>Let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1050925" y="3429001"/>
                <a:ext cx="13515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H</m:t>
                      </m:r>
                      <m:r>
                        <a:rPr lang="en-US" b="0" i="0" dirty="0" smtClean="0">
                          <a:solidFill>
                            <a:srgbClr val="0000CC"/>
                          </a:solidFill>
                          <a:latin typeface="Cambria Math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5" y="3429001"/>
                <a:ext cx="135151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7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pPr algn="l"/>
            <a:r>
              <a:rPr lang="en-US" sz="3000" dirty="0" smtClean="0"/>
              <a:t>Formal General Guarantees for Agnostic AL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CC"/>
                </a:solidFill>
                <a:cs typeface="Arial" charset="0"/>
              </a:rPr>
              <a:t>“Region of disagreement” style:</a:t>
            </a:r>
            <a:r>
              <a:rPr lang="en-US" sz="20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Pick a few points at random from the current region of </a:t>
            </a:r>
            <a:r>
              <a:rPr lang="en-US" sz="2000" dirty="0" smtClean="0">
                <a:cs typeface="Arial" charset="0"/>
              </a:rPr>
              <a:t>disagreement, </a:t>
            </a:r>
            <a:r>
              <a:rPr lang="en-US" sz="2000" dirty="0">
                <a:cs typeface="Arial" charset="0"/>
              </a:rPr>
              <a:t>query their labels, throw out hypothesis if you are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statistically confident </a:t>
            </a:r>
            <a:r>
              <a:rPr lang="en-US" sz="2000" dirty="0">
                <a:cs typeface="Arial" charset="0"/>
              </a:rPr>
              <a:t>they are suboptimal. </a:t>
            </a:r>
            <a:endParaRPr lang="en-US" sz="2000" dirty="0"/>
          </a:p>
        </p:txBody>
      </p:sp>
      <p:sp>
        <p:nvSpPr>
          <p:cNvPr id="911364" name="Text Box 4"/>
          <p:cNvSpPr txBox="1">
            <a:spLocks noChangeArrowheads="1"/>
          </p:cNvSpPr>
          <p:nvPr/>
        </p:nvSpPr>
        <p:spPr bwMode="auto">
          <a:xfrm>
            <a:off x="533400" y="4327525"/>
            <a:ext cx="5867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800" dirty="0">
                <a:cs typeface="Arial" charset="0"/>
              </a:rPr>
              <a:t> 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C </a:t>
            </a:r>
            <a:r>
              <a:rPr lang="en-US" sz="1800" dirty="0">
                <a:cs typeface="Arial" charset="0"/>
              </a:rPr>
              <a:t>- homogeneous linear separators in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R</a:t>
            </a:r>
            <a:r>
              <a:rPr lang="en-US" sz="1800" baseline="30000" dirty="0">
                <a:solidFill>
                  <a:srgbClr val="0000CC"/>
                </a:solidFill>
                <a:cs typeface="Arial" charset="0"/>
              </a:rPr>
              <a:t>d</a:t>
            </a:r>
            <a:r>
              <a:rPr lang="en-US" sz="1800" dirty="0">
                <a:cs typeface="Arial" charset="0"/>
              </a:rPr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dirty="0" smtClean="0">
                <a:cs typeface="Arial" charset="0"/>
              </a:rPr>
              <a:t>        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D</a:t>
            </a:r>
            <a:r>
              <a:rPr lang="en-US" sz="1800" dirty="0">
                <a:cs typeface="Arial" charset="0"/>
              </a:rPr>
              <a:t> -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uniform</a:t>
            </a:r>
            <a:r>
              <a:rPr lang="en-US" sz="1800" dirty="0">
                <a:cs typeface="Arial" charset="0"/>
              </a:rPr>
              <a:t>,  low  noise, only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d</a:t>
            </a:r>
            <a:r>
              <a:rPr lang="en-US" sz="1800" baseline="30000" dirty="0">
                <a:solidFill>
                  <a:srgbClr val="0000CC"/>
                </a:solidFill>
                <a:cs typeface="Arial" charset="0"/>
              </a:rPr>
              <a:t>2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 log (1/</a:t>
            </a:r>
            <a:r>
              <a:rPr lang="en-US" sz="1800" dirty="0">
                <a:solidFill>
                  <a:srgbClr val="0000CC"/>
                </a:solidFill>
                <a:cs typeface="Arial" charset="0"/>
                <a:sym typeface="Symbol" pitchFamily="18" charset="2"/>
              </a:rPr>
              <a:t>)</a:t>
            </a:r>
            <a:r>
              <a:rPr lang="en-US" sz="1800" dirty="0">
                <a:cs typeface="Arial" charset="0"/>
              </a:rPr>
              <a:t> labels.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366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CC"/>
                </a:solidFill>
              </a:rPr>
              <a:t>[Balcan, Beygelzimer, Langford, ICML’06] 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81000" y="868363"/>
            <a:ext cx="63642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CC"/>
                </a:solidFill>
              </a:rPr>
              <a:t>A</a:t>
            </a:r>
            <a:r>
              <a:rPr lang="en-US" sz="2200" baseline="30000" dirty="0">
                <a:solidFill>
                  <a:srgbClr val="0000CC"/>
                </a:solidFill>
              </a:rPr>
              <a:t>2</a:t>
            </a:r>
            <a:r>
              <a:rPr lang="en-US" sz="2200" dirty="0"/>
              <a:t> the first algorithm which is </a:t>
            </a:r>
            <a:r>
              <a:rPr lang="en-US" sz="2200" dirty="0">
                <a:solidFill>
                  <a:srgbClr val="0000CC"/>
                </a:solidFill>
              </a:rPr>
              <a:t>robust to noise.</a:t>
            </a:r>
          </a:p>
        </p:txBody>
      </p:sp>
      <p:sp>
        <p:nvSpPr>
          <p:cNvPr id="911367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00CC"/>
                </a:solidFill>
              </a:rPr>
              <a:t>C </a:t>
            </a:r>
            <a:r>
              <a:rPr lang="en-US" sz="1800" dirty="0"/>
              <a:t>– thresholds, low noise, exponential improvement.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90963" y="1447800"/>
            <a:ext cx="3679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CC"/>
                </a:solidFill>
              </a:rPr>
              <a:t>[Balcan, Beygelzimer, Langford, JCSS’08] </a:t>
            </a:r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4799" y="3429000"/>
            <a:ext cx="8534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/>
              <a:t>  </a:t>
            </a:r>
            <a:r>
              <a:rPr lang="en-US" sz="1800" dirty="0" smtClean="0"/>
              <a:t>It is </a:t>
            </a:r>
            <a:r>
              <a:rPr lang="en-US" sz="1800" dirty="0" smtClean="0">
                <a:solidFill>
                  <a:srgbClr val="FF0000"/>
                </a:solidFill>
              </a:rPr>
              <a:t>safe </a:t>
            </a:r>
            <a:r>
              <a:rPr lang="en-US" sz="1800" dirty="0" smtClean="0"/>
              <a:t>(never worse than passive learning) </a:t>
            </a:r>
            <a:r>
              <a:rPr lang="en-US" sz="1800" dirty="0"/>
              <a:t>&amp; exponential improvements.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228600" y="838200"/>
            <a:ext cx="6515100" cy="609600"/>
          </a:xfrm>
          <a:prstGeom prst="rect">
            <a:avLst/>
          </a:prstGeom>
          <a:noFill/>
          <a:ln w="222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3" name="Text Box 13"/>
          <p:cNvSpPr txBox="1">
            <a:spLocks noChangeArrowheads="1"/>
          </p:cNvSpPr>
          <p:nvPr/>
        </p:nvSpPr>
        <p:spPr bwMode="auto">
          <a:xfrm>
            <a:off x="236538" y="2965450"/>
            <a:ext cx="43275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200" u="sng" dirty="0"/>
              <a:t>Guarantees for A</a:t>
            </a:r>
            <a:r>
              <a:rPr lang="en-US" sz="2200" u="sng" baseline="30000" dirty="0"/>
              <a:t>2 </a:t>
            </a:r>
            <a:r>
              <a:rPr lang="en-US" sz="2000" u="sng" dirty="0"/>
              <a:t>[BBL’06,’08]</a:t>
            </a:r>
            <a:r>
              <a:rPr lang="en-US" sz="2200" u="sng" dirty="0"/>
              <a:t>:</a:t>
            </a:r>
          </a:p>
        </p:txBody>
      </p:sp>
      <p:grpSp>
        <p:nvGrpSpPr>
          <p:cNvPr id="911392" name="Group 32"/>
          <p:cNvGrpSpPr>
            <a:grpSpLocks/>
          </p:cNvGrpSpPr>
          <p:nvPr/>
        </p:nvGrpSpPr>
        <p:grpSpPr bwMode="auto">
          <a:xfrm>
            <a:off x="6524625" y="3657600"/>
            <a:ext cx="1781175" cy="2133600"/>
            <a:chOff x="4579" y="2160"/>
            <a:chExt cx="1122" cy="1344"/>
          </a:xfrm>
        </p:grpSpPr>
        <p:sp>
          <p:nvSpPr>
            <p:cNvPr id="16401" name="Oval 33"/>
            <p:cNvSpPr>
              <a:spLocks noChangeArrowheads="1"/>
            </p:cNvSpPr>
            <p:nvPr/>
          </p:nvSpPr>
          <p:spPr bwMode="auto">
            <a:xfrm>
              <a:off x="4579" y="2400"/>
              <a:ext cx="960" cy="9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402" name="Group 34"/>
            <p:cNvGrpSpPr>
              <a:grpSpLocks/>
            </p:cNvGrpSpPr>
            <p:nvPr/>
          </p:nvGrpSpPr>
          <p:grpSpPr bwMode="auto">
            <a:xfrm rot="-1792251">
              <a:off x="4790" y="2160"/>
              <a:ext cx="749" cy="1344"/>
              <a:chOff x="4790" y="2208"/>
              <a:chExt cx="749" cy="1344"/>
            </a:xfrm>
          </p:grpSpPr>
          <p:sp>
            <p:nvSpPr>
              <p:cNvPr id="16405" name="AutoShape 35"/>
              <p:cNvSpPr>
                <a:spLocks noChangeArrowheads="1"/>
              </p:cNvSpPr>
              <p:nvPr/>
            </p:nvSpPr>
            <p:spPr bwMode="auto">
              <a:xfrm rot="5400000" flipH="1">
                <a:off x="4387" y="2611"/>
                <a:ext cx="1344" cy="538"/>
              </a:xfrm>
              <a:prstGeom prst="parallelogram">
                <a:avLst>
                  <a:gd name="adj" fmla="val 35067"/>
                </a:avLst>
              </a:prstGeom>
              <a:noFill/>
              <a:ln w="3175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41176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06" name="Oval 36"/>
              <p:cNvSpPr>
                <a:spLocks noChangeArrowheads="1"/>
              </p:cNvSpPr>
              <p:nvPr/>
            </p:nvSpPr>
            <p:spPr bwMode="auto">
              <a:xfrm>
                <a:off x="4939" y="2400"/>
                <a:ext cx="218" cy="960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07" name="Line 37"/>
              <p:cNvSpPr>
                <a:spLocks noChangeShapeType="1"/>
              </p:cNvSpPr>
              <p:nvPr/>
            </p:nvSpPr>
            <p:spPr bwMode="auto">
              <a:xfrm>
                <a:off x="5059" y="2880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3" name="Oval 38"/>
            <p:cNvSpPr>
              <a:spLocks noChangeArrowheads="1"/>
            </p:cNvSpPr>
            <p:nvPr/>
          </p:nvSpPr>
          <p:spPr bwMode="auto">
            <a:xfrm rot="5400000">
              <a:off x="4950" y="2408"/>
              <a:ext cx="218" cy="96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6404" name="Text Box 39"/>
            <p:cNvSpPr txBox="1">
              <a:spLocks noChangeArrowheads="1"/>
            </p:cNvSpPr>
            <p:nvPr/>
          </p:nvSpPr>
          <p:spPr bwMode="auto">
            <a:xfrm>
              <a:off x="5472" y="2476"/>
              <a:ext cx="2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600"/>
                <a:t>c</a:t>
              </a:r>
              <a:r>
                <a:rPr lang="en-US" sz="1600" baseline="30000"/>
                <a:t>*</a:t>
              </a:r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22263" y="53943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A lot of subsequent work.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04800" y="6016625"/>
            <a:ext cx="8166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/>
              <a:t> [Hanneke’07, DHM’07, Wang’09 , Fridman’09, Kolt10, BHW’08, BHLZ’10, H’10, Ailon’12, …]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22263" y="5257800"/>
            <a:ext cx="3335337" cy="609600"/>
          </a:xfrm>
          <a:prstGeom prst="rect">
            <a:avLst/>
          </a:prstGeom>
          <a:noFill/>
          <a:ln w="222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3" grpId="0"/>
      <p:bldP spid="911364" grpId="0"/>
      <p:bldP spid="911367" grpId="0"/>
      <p:bldP spid="911370" grpId="0"/>
      <p:bldP spid="911373" grpId="0"/>
      <p:bldP spid="26" grpId="0"/>
      <p:bldP spid="27" grpId="0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General guarantees for A</a:t>
            </a:r>
            <a:r>
              <a:rPr lang="en-US" sz="2800" baseline="30000" dirty="0" smtClean="0"/>
              <a:t>2</a:t>
            </a:r>
            <a:r>
              <a:rPr lang="en-US" sz="2800" dirty="0"/>
              <a:t> Agnostic Active Learner </a:t>
            </a:r>
            <a:endParaRPr lang="en-US" sz="2800" dirty="0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2400" y="898525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0000CC"/>
                </a:solidFill>
                <a:cs typeface="Arial" charset="0"/>
              </a:rPr>
              <a:t>“Disagreement based”:</a:t>
            </a:r>
            <a:r>
              <a:rPr lang="en-US" sz="18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Pick a few points at random from the current region of uncertainty, query their labels, throw out hypothesis if you are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statistically confident</a:t>
            </a:r>
            <a:r>
              <a:rPr lang="en-US" sz="1800" dirty="0">
                <a:cs typeface="Arial" charset="0"/>
              </a:rPr>
              <a:t> they are suboptimal. </a:t>
            </a:r>
            <a:endParaRPr lang="en-US" sz="1800" dirty="0"/>
          </a:p>
        </p:txBody>
      </p:sp>
      <p:sp>
        <p:nvSpPr>
          <p:cNvPr id="911373" name="Text Box 13"/>
          <p:cNvSpPr txBox="1">
            <a:spLocks noChangeArrowheads="1"/>
          </p:cNvSpPr>
          <p:nvPr/>
        </p:nvSpPr>
        <p:spPr bwMode="auto">
          <a:xfrm>
            <a:off x="236538" y="2133600"/>
            <a:ext cx="39957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200" u="sng" dirty="0"/>
              <a:t>Guarantees for A</a:t>
            </a:r>
            <a:r>
              <a:rPr lang="en-US" sz="2200" u="sng" baseline="30000" dirty="0"/>
              <a:t>2</a:t>
            </a:r>
            <a:r>
              <a:rPr lang="en-US" sz="2200" dirty="0"/>
              <a:t> </a:t>
            </a:r>
            <a:r>
              <a:rPr lang="en-US" sz="1600" dirty="0"/>
              <a:t>[Hanneke’07]:</a:t>
            </a: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2673350"/>
            <a:ext cx="3824520" cy="5263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28600" y="2749550"/>
            <a:ext cx="35496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0000CC"/>
                </a:solidFill>
              </a:rPr>
              <a:t>Disagreement coefficient</a:t>
            </a: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02" y="3435350"/>
            <a:ext cx="8258009" cy="12863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3496809" y="1447800"/>
            <a:ext cx="9989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smtClean="0"/>
              <a:t>BBL’06]</a:t>
            </a:r>
            <a:endParaRPr lang="en-US" sz="16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8600" y="4903788"/>
            <a:ext cx="23447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000000"/>
                </a:solidFill>
              </a:rPr>
              <a:t>Realizable case: </a:t>
            </a: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198" y="4906999"/>
            <a:ext cx="2900602" cy="503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6988175" y="5494338"/>
            <a:ext cx="784225" cy="982662"/>
            <a:chOff x="4579" y="2160"/>
            <a:chExt cx="1122" cy="1344"/>
          </a:xfrm>
        </p:grpSpPr>
        <p:sp>
          <p:nvSpPr>
            <p:cNvPr id="17423" name="Oval 33"/>
            <p:cNvSpPr>
              <a:spLocks noChangeArrowheads="1"/>
            </p:cNvSpPr>
            <p:nvPr/>
          </p:nvSpPr>
          <p:spPr bwMode="auto">
            <a:xfrm>
              <a:off x="4579" y="2400"/>
              <a:ext cx="960" cy="9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7424" name="Group 34"/>
            <p:cNvGrpSpPr>
              <a:grpSpLocks/>
            </p:cNvGrpSpPr>
            <p:nvPr/>
          </p:nvGrpSpPr>
          <p:grpSpPr bwMode="auto">
            <a:xfrm rot="-1792251">
              <a:off x="4790" y="2160"/>
              <a:ext cx="749" cy="1344"/>
              <a:chOff x="4790" y="2208"/>
              <a:chExt cx="749" cy="1344"/>
            </a:xfrm>
          </p:grpSpPr>
          <p:sp>
            <p:nvSpPr>
              <p:cNvPr id="17427" name="AutoShape 35"/>
              <p:cNvSpPr>
                <a:spLocks noChangeArrowheads="1"/>
              </p:cNvSpPr>
              <p:nvPr/>
            </p:nvSpPr>
            <p:spPr bwMode="auto">
              <a:xfrm rot="5400000" flipH="1">
                <a:off x="4387" y="2611"/>
                <a:ext cx="1344" cy="538"/>
              </a:xfrm>
              <a:prstGeom prst="parallelogram">
                <a:avLst>
                  <a:gd name="adj" fmla="val 35067"/>
                </a:avLst>
              </a:prstGeom>
              <a:noFill/>
              <a:ln w="3175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>
                        <a:alpha val="41176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28" name="Oval 36"/>
              <p:cNvSpPr>
                <a:spLocks noChangeArrowheads="1"/>
              </p:cNvSpPr>
              <p:nvPr/>
            </p:nvSpPr>
            <p:spPr bwMode="auto">
              <a:xfrm>
                <a:off x="4939" y="2400"/>
                <a:ext cx="218" cy="960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29" name="Line 37"/>
              <p:cNvSpPr>
                <a:spLocks noChangeShapeType="1"/>
              </p:cNvSpPr>
              <p:nvPr/>
            </p:nvSpPr>
            <p:spPr bwMode="auto">
              <a:xfrm>
                <a:off x="5059" y="2880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5" name="Oval 38"/>
            <p:cNvSpPr>
              <a:spLocks noChangeArrowheads="1"/>
            </p:cNvSpPr>
            <p:nvPr/>
          </p:nvSpPr>
          <p:spPr bwMode="auto">
            <a:xfrm rot="5400000">
              <a:off x="4950" y="2408"/>
              <a:ext cx="218" cy="96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7426" name="Text Box 39"/>
            <p:cNvSpPr txBox="1">
              <a:spLocks noChangeArrowheads="1"/>
            </p:cNvSpPr>
            <p:nvPr/>
          </p:nvSpPr>
          <p:spPr bwMode="auto">
            <a:xfrm>
              <a:off x="5472" y="2476"/>
              <a:ext cx="2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600"/>
                <a:t>c</a:t>
              </a:r>
              <a:r>
                <a:rPr lang="en-US" sz="1600" baseline="30000"/>
                <a:t>*</a:t>
              </a:r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28600" y="5665788"/>
            <a:ext cx="46418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000000"/>
                </a:solidFill>
              </a:rPr>
              <a:t>Linear Separators, uniform distr.:</a:t>
            </a: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714945"/>
            <a:ext cx="1005622" cy="2807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3"/>
          <p:cNvSpPr txBox="1">
            <a:spLocks noChangeAspect="1" noChangeArrowheads="1"/>
          </p:cNvSpPr>
          <p:nvPr/>
        </p:nvSpPr>
        <p:spPr bwMode="auto">
          <a:xfrm>
            <a:off x="4267200" y="16002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600" b="0" dirty="0" smtClean="0">
                <a:solidFill>
                  <a:srgbClr val="CC00CC"/>
                </a:solidFill>
                <a:cs typeface="Arial" charset="0"/>
              </a:rPr>
              <a:t>How quickly the region of disagreement collapses as we get closer and closer to optimal classifier</a:t>
            </a:r>
            <a:endParaRPr lang="en-US" sz="1600" b="0" dirty="0">
              <a:solidFill>
                <a:srgbClr val="CC00CC"/>
              </a:solidFill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10000" y="2514600"/>
            <a:ext cx="4114800" cy="685060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3" grpId="0"/>
      <p:bldP spid="29" grpId="0"/>
      <p:bldP spid="15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altLang="en-US" sz="3000" dirty="0" smtClean="0"/>
              <a:t>Disagreement Based Active Learning</a:t>
            </a:r>
            <a:endParaRPr lang="en-US" altLang="en-US" sz="2600" dirty="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178004"/>
            <a:ext cx="7696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“Disagreement based ” </a:t>
            </a:r>
            <a:r>
              <a:rPr lang="en-US" altLang="en-US" sz="2200" dirty="0" err="1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algos</a:t>
            </a:r>
            <a:r>
              <a:rPr lang="en-US" altLang="en-US" sz="22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en-US" altLang="en-US" sz="2200" dirty="0" smtClean="0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2200" dirty="0" smtClean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2200" dirty="0" smtClean="0">
                <a:latin typeface="Comic Sans MS" pitchFamily="66" charset="0"/>
                <a:cs typeface="Arial" charset="0"/>
              </a:rPr>
              <a:t>query points from </a:t>
            </a:r>
            <a:r>
              <a:rPr lang="en-US" altLang="en-US" sz="2200" dirty="0">
                <a:latin typeface="Comic Sans MS" pitchFamily="66" charset="0"/>
                <a:cs typeface="Arial" charset="0"/>
              </a:rPr>
              <a:t>current region of </a:t>
            </a:r>
            <a:r>
              <a:rPr lang="en-US" altLang="en-US" sz="2200" dirty="0" smtClean="0">
                <a:latin typeface="Comic Sans MS" pitchFamily="66" charset="0"/>
                <a:cs typeface="Arial" charset="0"/>
              </a:rPr>
              <a:t>disagreement, throw </a:t>
            </a:r>
            <a:r>
              <a:rPr lang="en-US" altLang="en-US" sz="2200" dirty="0">
                <a:latin typeface="Comic Sans MS" pitchFamily="66" charset="0"/>
                <a:cs typeface="Arial" charset="0"/>
              </a:rPr>
              <a:t>out hypotheses </a:t>
            </a:r>
            <a:r>
              <a:rPr lang="en-US" altLang="en-US" sz="2200" dirty="0" smtClean="0">
                <a:latin typeface="Comic Sans MS" pitchFamily="66" charset="0"/>
                <a:cs typeface="Arial" charset="0"/>
              </a:rPr>
              <a:t>when </a:t>
            </a:r>
            <a:r>
              <a:rPr lang="en-US" altLang="en-US" sz="2200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statistically </a:t>
            </a:r>
            <a:r>
              <a:rPr lang="en-US" altLang="en-US" sz="2200" dirty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confident </a:t>
            </a:r>
            <a:r>
              <a:rPr lang="en-US" altLang="en-US" sz="2200" dirty="0">
                <a:latin typeface="Comic Sans MS" pitchFamily="66" charset="0"/>
                <a:cs typeface="Arial" charset="0"/>
              </a:rPr>
              <a:t>they are suboptimal. </a:t>
            </a:r>
            <a:endParaRPr lang="en-US" altLang="en-US" sz="2200" dirty="0">
              <a:latin typeface="Comic Sans MS" pitchFamily="66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2400" y="4989493"/>
            <a:ext cx="8889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itchFamily="66" charset="0"/>
              </a:rPr>
              <a:t>Lots of subsequent work trying to make is more efficient computationally and more aggressive too: </a:t>
            </a:r>
            <a:r>
              <a:rPr lang="en-US" altLang="en-US" sz="1600" dirty="0" smtClean="0">
                <a:latin typeface="Comic Sans MS" pitchFamily="66" charset="0"/>
              </a:rPr>
              <a:t>[Hanneke07, DasguptaHsuMontleoni’07</a:t>
            </a:r>
            <a:r>
              <a:rPr lang="en-US" altLang="en-US" sz="1600" dirty="0">
                <a:latin typeface="Comic Sans MS" pitchFamily="66" charset="0"/>
              </a:rPr>
              <a:t>, Wang’09 , </a:t>
            </a:r>
            <a:r>
              <a:rPr lang="en-US" altLang="en-US" sz="1600" dirty="0" smtClean="0">
                <a:latin typeface="Comic Sans MS" pitchFamily="66" charset="0"/>
              </a:rPr>
              <a:t>Fridman’09</a:t>
            </a:r>
            <a:r>
              <a:rPr lang="en-US" altLang="en-US" sz="1600" dirty="0">
                <a:latin typeface="Comic Sans MS" pitchFamily="66" charset="0"/>
              </a:rPr>
              <a:t>, </a:t>
            </a:r>
            <a:r>
              <a:rPr lang="en-US" altLang="en-US" sz="1600" dirty="0" smtClean="0">
                <a:latin typeface="Comic Sans MS" pitchFamily="66" charset="0"/>
              </a:rPr>
              <a:t> Koltchinskii10, </a:t>
            </a:r>
            <a:r>
              <a:rPr lang="en-US" altLang="en-US" sz="1600" dirty="0">
                <a:latin typeface="Comic Sans MS" pitchFamily="66" charset="0"/>
              </a:rPr>
              <a:t>BHW’08, </a:t>
            </a:r>
            <a:r>
              <a:rPr lang="en-US" altLang="en-US" sz="1600" dirty="0" smtClean="0">
                <a:latin typeface="Comic Sans MS" pitchFamily="66" charset="0"/>
              </a:rPr>
              <a:t>BeygelzimerHsuLangfordZhang’10</a:t>
            </a:r>
            <a:r>
              <a:rPr lang="en-US" altLang="en-US" sz="1600" dirty="0">
                <a:latin typeface="Comic Sans MS" pitchFamily="66" charset="0"/>
              </a:rPr>
              <a:t>, </a:t>
            </a:r>
            <a:r>
              <a:rPr lang="en-US" altLang="en-US" sz="1600" dirty="0" smtClean="0">
                <a:latin typeface="Comic Sans MS" pitchFamily="66" charset="0"/>
              </a:rPr>
              <a:t>Hsu’10</a:t>
            </a:r>
            <a:r>
              <a:rPr lang="en-US" altLang="en-US" sz="1600" dirty="0">
                <a:latin typeface="Comic Sans MS" pitchFamily="66" charset="0"/>
              </a:rPr>
              <a:t>, Ailon’12, …]</a:t>
            </a:r>
            <a:endParaRPr lang="en-US" altLang="en-US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1143000"/>
            <a:ext cx="8382000" cy="1192212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61382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200" dirty="0" smtClean="0">
                <a:latin typeface="Comic Sans MS" pitchFamily="66" charset="0"/>
              </a:rPr>
              <a:t>Generic (any class), adversarial label noise.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81192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l" eaLnBrk="1" hangingPunct="1">
              <a:spcBef>
                <a:spcPct val="0"/>
              </a:spcBef>
              <a:buNone/>
            </a:pPr>
            <a:r>
              <a:rPr lang="en-US" altLang="en-US" sz="2200" dirty="0" smtClean="0">
                <a:latin typeface="Comic Sans MS" pitchFamily="66" charset="0"/>
              </a:rPr>
              <a:t>Still, could be suboptimal </a:t>
            </a:r>
            <a:r>
              <a:rPr lang="en-US" altLang="en-US" sz="2200" dirty="0">
                <a:latin typeface="Comic Sans MS" pitchFamily="66" charset="0"/>
              </a:rPr>
              <a:t>in label </a:t>
            </a:r>
            <a:r>
              <a:rPr lang="en-US" altLang="en-US" sz="2200" dirty="0" smtClean="0">
                <a:latin typeface="Comic Sans MS" pitchFamily="66" charset="0"/>
              </a:rPr>
              <a:t>complex &amp; computationally inefficient in general.</a:t>
            </a:r>
            <a:endParaRPr lang="en-US" altLang="en-US" sz="2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4510" y="3048000"/>
            <a:ext cx="83391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200" dirty="0" smtClean="0">
                <a:latin typeface="Comic Sans MS" pitchFamily="66" charset="0"/>
              </a:rPr>
              <a:t>Computationally efficient for classes of small VC-dimension</a:t>
            </a:r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114300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4200" dirty="0" smtClean="0">
                <a:solidFill>
                  <a:srgbClr val="0000CC"/>
                </a:solidFill>
              </a:rPr>
              <a:t>Active Learning </a:t>
            </a:r>
            <a:endParaRPr lang="en-US" sz="4200" dirty="0">
              <a:solidFill>
                <a:srgbClr val="0000CC"/>
              </a:solidFill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457200" y="25146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000" u="sng" dirty="0" smtClean="0"/>
              <a:t>Additional resources:</a:t>
            </a:r>
          </a:p>
          <a:p>
            <a:pPr>
              <a:buClrTx/>
              <a:defRPr/>
            </a:pPr>
            <a:r>
              <a:rPr lang="en-US" sz="2000" dirty="0" smtClean="0"/>
              <a:t>Two </a:t>
            </a:r>
            <a:r>
              <a:rPr lang="en-US" sz="2000" dirty="0"/>
              <a:t>faces of active learning. Sanjoy </a:t>
            </a:r>
            <a:r>
              <a:rPr lang="en-US" sz="2000" dirty="0" err="1"/>
              <a:t>Dasgupta</a:t>
            </a:r>
            <a:r>
              <a:rPr lang="en-US" sz="2000" dirty="0"/>
              <a:t>. 2011</a:t>
            </a:r>
            <a:r>
              <a:rPr lang="en-US" sz="2000" dirty="0" smtClean="0"/>
              <a:t>.</a:t>
            </a:r>
            <a:r>
              <a:rPr lang="en-US" sz="2000" u="sng" dirty="0" smtClean="0"/>
              <a:t> </a:t>
            </a:r>
          </a:p>
          <a:p>
            <a:pPr>
              <a:buClrTx/>
              <a:defRPr/>
            </a:pPr>
            <a:r>
              <a:rPr lang="en-US" sz="2000" dirty="0" smtClean="0"/>
              <a:t>Active Learning. Bur Settles. 2012.</a:t>
            </a:r>
          </a:p>
          <a:p>
            <a:pPr>
              <a:buClrTx/>
              <a:defRPr/>
            </a:pPr>
            <a:r>
              <a:rPr lang="en-US" sz="2000" dirty="0"/>
              <a:t>Active </a:t>
            </a:r>
            <a:r>
              <a:rPr lang="en-US" sz="2000" dirty="0" smtClean="0"/>
              <a:t>Learning. </a:t>
            </a:r>
            <a:r>
              <a:rPr lang="en-US" sz="2000" dirty="0" err="1" smtClean="0"/>
              <a:t>Balcan-Urner</a:t>
            </a:r>
            <a:r>
              <a:rPr lang="en-US" sz="2000" dirty="0" smtClean="0"/>
              <a:t>.</a:t>
            </a:r>
            <a:r>
              <a:rPr lang="en-US" sz="2000" dirty="0"/>
              <a:t> Encyclopedia of </a:t>
            </a:r>
            <a:r>
              <a:rPr lang="en-US" sz="2000" dirty="0" smtClean="0"/>
              <a:t>Algorithms. 2015</a:t>
            </a:r>
          </a:p>
        </p:txBody>
      </p:sp>
    </p:spTree>
    <p:extLst>
      <p:ext uri="{BB962C8B-B14F-4D97-AF65-F5344CB8AC3E}">
        <p14:creationId xmlns:p14="http://schemas.microsoft.com/office/powerpoint/2010/main" val="387858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Batch Active Learning</a:t>
            </a:r>
          </a:p>
        </p:txBody>
      </p:sp>
      <p:sp>
        <p:nvSpPr>
          <p:cNvPr id="867340" name="Text Box 12"/>
          <p:cNvSpPr txBox="1">
            <a:spLocks noChangeArrowheads="1"/>
          </p:cNvSpPr>
          <p:nvPr/>
        </p:nvSpPr>
        <p:spPr bwMode="auto">
          <a:xfrm>
            <a:off x="2286000" y="3321050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          A Label for that Example</a:t>
            </a:r>
          </a:p>
        </p:txBody>
      </p:sp>
      <p:sp>
        <p:nvSpPr>
          <p:cNvPr id="867341" name="Text Box 13"/>
          <p:cNvSpPr txBox="1">
            <a:spLocks noChangeArrowheads="1"/>
          </p:cNvSpPr>
          <p:nvPr/>
        </p:nvSpPr>
        <p:spPr bwMode="auto">
          <a:xfrm>
            <a:off x="2286000" y="3001963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Request for the Label of an Example</a:t>
            </a:r>
          </a:p>
        </p:txBody>
      </p:sp>
      <p:sp>
        <p:nvSpPr>
          <p:cNvPr id="867342" name="Text Box 14"/>
          <p:cNvSpPr txBox="1">
            <a:spLocks noChangeArrowheads="1"/>
          </p:cNvSpPr>
          <p:nvPr/>
        </p:nvSpPr>
        <p:spPr bwMode="auto">
          <a:xfrm>
            <a:off x="2286000" y="2697163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          A Label for that Example</a:t>
            </a:r>
          </a:p>
        </p:txBody>
      </p:sp>
      <p:sp>
        <p:nvSpPr>
          <p:cNvPr id="867343" name="Text Box 15"/>
          <p:cNvSpPr txBox="1">
            <a:spLocks noChangeArrowheads="1"/>
          </p:cNvSpPr>
          <p:nvPr/>
        </p:nvSpPr>
        <p:spPr bwMode="auto">
          <a:xfrm>
            <a:off x="2286000" y="2392363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Request for the Label of an Example</a:t>
            </a:r>
          </a:p>
        </p:txBody>
      </p:sp>
      <p:pic>
        <p:nvPicPr>
          <p:cNvPr id="14343" name="Picture 16" descr="MCBS0159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42963"/>
            <a:ext cx="1143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2819400" y="868363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Data Source</a:t>
            </a:r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 flipH="1">
            <a:off x="2133600" y="1782763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2057400" y="1446213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Unlabeled examples</a:t>
            </a:r>
          </a:p>
        </p:txBody>
      </p:sp>
      <p:sp>
        <p:nvSpPr>
          <p:cNvPr id="867348" name="Line 20"/>
          <p:cNvSpPr>
            <a:spLocks noChangeShapeType="1"/>
          </p:cNvSpPr>
          <p:nvPr/>
        </p:nvSpPr>
        <p:spPr bwMode="auto">
          <a:xfrm>
            <a:off x="2133600" y="2697163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9" name="Line 21"/>
          <p:cNvSpPr>
            <a:spLocks noChangeShapeType="1"/>
          </p:cNvSpPr>
          <p:nvPr/>
        </p:nvSpPr>
        <p:spPr bwMode="auto">
          <a:xfrm flipH="1">
            <a:off x="2133600" y="30019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0" name="Line 22"/>
          <p:cNvSpPr>
            <a:spLocks noChangeShapeType="1"/>
          </p:cNvSpPr>
          <p:nvPr/>
        </p:nvSpPr>
        <p:spPr bwMode="auto">
          <a:xfrm>
            <a:off x="2133600" y="3306763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1" name="Line 23"/>
          <p:cNvSpPr>
            <a:spLocks noChangeShapeType="1"/>
          </p:cNvSpPr>
          <p:nvPr/>
        </p:nvSpPr>
        <p:spPr bwMode="auto">
          <a:xfrm flipH="1">
            <a:off x="2133600" y="36115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 rot="5400000">
            <a:off x="3710782" y="375523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. . . </a:t>
            </a:r>
          </a:p>
        </p:txBody>
      </p:sp>
      <p:sp>
        <p:nvSpPr>
          <p:cNvPr id="867353" name="Line 25"/>
          <p:cNvSpPr>
            <a:spLocks noChangeShapeType="1"/>
          </p:cNvSpPr>
          <p:nvPr/>
        </p:nvSpPr>
        <p:spPr bwMode="auto">
          <a:xfrm>
            <a:off x="2286000" y="3992563"/>
            <a:ext cx="1143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4" name="Text Box 26"/>
          <p:cNvSpPr txBox="1">
            <a:spLocks noChangeArrowheads="1"/>
          </p:cNvSpPr>
          <p:nvPr/>
        </p:nvSpPr>
        <p:spPr bwMode="auto">
          <a:xfrm>
            <a:off x="2362199" y="4159250"/>
            <a:ext cx="4872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Algorithm outputs a classifier </a:t>
            </a:r>
            <a:r>
              <a:rPr lang="en-US" altLang="en-US" sz="1600" dirty="0" smtClean="0">
                <a:latin typeface="Comic Sans MS" pitchFamily="66" charset="0"/>
              </a:rPr>
              <a:t>w.r.t </a:t>
            </a:r>
            <a:r>
              <a:rPr lang="en-US" altLang="en-US" sz="1600" dirty="0" smtClean="0">
                <a:solidFill>
                  <a:srgbClr val="0000CC"/>
                </a:solidFill>
                <a:latin typeface="Comic Sans MS" pitchFamily="66" charset="0"/>
              </a:rPr>
              <a:t>D</a:t>
            </a:r>
            <a:endParaRPr lang="en-US" altLang="en-US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354" name="Text Box 27"/>
          <p:cNvSpPr txBox="1">
            <a:spLocks noChangeArrowheads="1"/>
          </p:cNvSpPr>
          <p:nvPr/>
        </p:nvSpPr>
        <p:spPr bwMode="auto">
          <a:xfrm>
            <a:off x="304800" y="1630363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Learning Algorithm</a:t>
            </a:r>
          </a:p>
        </p:txBody>
      </p:sp>
      <p:pic>
        <p:nvPicPr>
          <p:cNvPr id="14355" name="Picture 28" descr="MCj013456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563"/>
            <a:ext cx="1517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9" descr="MCj02785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58963"/>
            <a:ext cx="126206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6248400" y="1309688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Expert 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28600" y="4572000"/>
            <a:ext cx="746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l" eaLnBrk="1" hangingPunct="1"/>
            <a:r>
              <a:rPr lang="en-US" altLang="en-US" sz="2000" dirty="0">
                <a:latin typeface="Comic Sans MS" pitchFamily="66" charset="0"/>
              </a:rPr>
              <a:t>L</a:t>
            </a:r>
            <a:r>
              <a:rPr lang="en-US" altLang="en-US" sz="2000" dirty="0" smtClean="0">
                <a:latin typeface="Comic Sans MS" pitchFamily="66" charset="0"/>
              </a:rPr>
              <a:t>earner </a:t>
            </a:r>
            <a:r>
              <a:rPr lang="en-US" altLang="en-US" sz="2000" dirty="0">
                <a:latin typeface="Comic Sans MS" pitchFamily="66" charset="0"/>
              </a:rPr>
              <a:t>can choose specific examples to be labeled. </a:t>
            </a:r>
            <a:endParaRPr lang="en-US" altLang="en-US" sz="2000" dirty="0">
              <a:latin typeface="Comic Sans MS" pitchFamily="66" charset="0"/>
              <a:sym typeface="Wingdings" pitchFamily="2" charset="2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28600" y="49530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l" eaLnBrk="1" hangingPunct="1"/>
            <a:r>
              <a:rPr lang="en-US" altLang="en-US" sz="2000" dirty="0" smtClean="0">
                <a:latin typeface="Comic Sans MS" pitchFamily="66" charset="0"/>
                <a:sym typeface="Wingdings" pitchFamily="2" charset="2"/>
              </a:rPr>
              <a:t>Goal:  use fewer labeled examples</a:t>
            </a:r>
            <a:endParaRPr lang="en-US" altLang="en-US" sz="2000" dirty="0">
              <a:latin typeface="Comic Sans MS" pitchFamily="66" charset="0"/>
              <a:sym typeface="Wingdings" pitchFamily="2" charset="2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648200" y="5029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algn="l" eaLnBrk="1" hangingPunct="1">
              <a:buNone/>
            </a:pPr>
            <a:r>
              <a:rPr lang="en-US" altLang="en-US" sz="1400" dirty="0" smtClean="0">
                <a:latin typeface="Comic Sans MS" pitchFamily="66" charset="0"/>
                <a:sym typeface="Wingdings" pitchFamily="2" charset="2"/>
              </a:rPr>
              <a:t>[pick </a:t>
            </a:r>
            <a:r>
              <a:rPr lang="en-US" altLang="en-US" sz="14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informative</a:t>
            </a:r>
            <a:r>
              <a:rPr lang="en-US" altLang="en-US" sz="1400" dirty="0" smtClean="0">
                <a:latin typeface="Comic Sans MS" pitchFamily="66" charset="0"/>
                <a:sym typeface="Wingdings" pitchFamily="2" charset="2"/>
              </a:rPr>
              <a:t> examples to be labeled].</a:t>
            </a:r>
            <a:endParaRPr lang="en-US" altLang="en-US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181600" y="754559"/>
            <a:ext cx="233521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en-US" sz="1800" b="0" dirty="0" smtClean="0">
                <a:latin typeface="Comic Sans MS" pitchFamily="66" charset="0"/>
              </a:rPr>
              <a:t>Underlying data </a:t>
            </a:r>
            <a:r>
              <a:rPr lang="en-US" altLang="en-US" sz="1800" dirty="0" smtClean="0">
                <a:latin typeface="Comic Sans MS" pitchFamily="66" charset="0"/>
              </a:rPr>
              <a:t>distr. </a:t>
            </a:r>
            <a:r>
              <a:rPr lang="en-US" alt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D</a:t>
            </a:r>
            <a:r>
              <a:rPr lang="en-US" altLang="en-US" sz="1800" b="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7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40" grpId="0"/>
      <p:bldP spid="867341" grpId="0"/>
      <p:bldP spid="867342" grpId="0"/>
      <p:bldP spid="867343" grpId="0"/>
      <p:bldP spid="867346" grpId="0" animBg="1"/>
      <p:bldP spid="867347" grpId="0"/>
      <p:bldP spid="867348" grpId="0" animBg="1"/>
      <p:bldP spid="867349" grpId="0" animBg="1"/>
      <p:bldP spid="867350" grpId="0" animBg="1"/>
      <p:bldP spid="867351" grpId="0" animBg="1"/>
      <p:bldP spid="867352" grpId="0"/>
      <p:bldP spid="867353" grpId="0" animBg="1"/>
      <p:bldP spid="867354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2000250" y="1371600"/>
                <a:ext cx="165735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Unlabeled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0" y="1371600"/>
                <a:ext cx="165735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208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7347" name="Text Box 19"/>
              <p:cNvSpPr txBox="1">
                <a:spLocks noChangeArrowheads="1"/>
              </p:cNvSpPr>
              <p:nvPr/>
            </p:nvSpPr>
            <p:spPr bwMode="auto">
              <a:xfrm>
                <a:off x="2057400" y="1371600"/>
                <a:ext cx="1524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Unlabeled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734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371600"/>
                <a:ext cx="1524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208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1936750" y="1371600"/>
                <a:ext cx="179705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Unlabeled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6750" y="1371600"/>
                <a:ext cx="179705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208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Selective Sampling Active Learning</a:t>
            </a:r>
          </a:p>
        </p:txBody>
      </p:sp>
      <p:sp>
        <p:nvSpPr>
          <p:cNvPr id="867343" name="Text Box 15"/>
          <p:cNvSpPr txBox="1">
            <a:spLocks noChangeArrowheads="1"/>
          </p:cNvSpPr>
          <p:nvPr/>
        </p:nvSpPr>
        <p:spPr bwMode="auto">
          <a:xfrm>
            <a:off x="2806700" y="3015395"/>
            <a:ext cx="163830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Request for l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abel or let it go?</a:t>
            </a: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43" name="Picture 16" descr="MCBS01597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42963"/>
            <a:ext cx="1143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2819400" y="868363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Data Source</a:t>
            </a:r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 flipH="1">
            <a:off x="2133600" y="1782763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8" name="Line 20"/>
          <p:cNvSpPr>
            <a:spLocks noChangeShapeType="1"/>
          </p:cNvSpPr>
          <p:nvPr/>
        </p:nvSpPr>
        <p:spPr bwMode="auto">
          <a:xfrm>
            <a:off x="2133600" y="2697162"/>
            <a:ext cx="673100" cy="3182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27"/>
          <p:cNvSpPr txBox="1">
            <a:spLocks noChangeArrowheads="1"/>
          </p:cNvSpPr>
          <p:nvPr/>
        </p:nvSpPr>
        <p:spPr bwMode="auto">
          <a:xfrm>
            <a:off x="304800" y="1630363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Learning Algorithm</a:t>
            </a:r>
          </a:p>
        </p:txBody>
      </p:sp>
      <p:pic>
        <p:nvPicPr>
          <p:cNvPr id="14355" name="Picture 28" descr="MCj013456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563"/>
            <a:ext cx="1517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9" descr="MCj0278548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58963"/>
            <a:ext cx="126206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6248400" y="1309688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Expert 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445000" y="3139343"/>
            <a:ext cx="215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706936" y="3139343"/>
            <a:ext cx="1638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Request label</a:t>
            </a: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819399" y="2789237"/>
            <a:ext cx="3775075" cy="115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3733800" y="2434932"/>
                <a:ext cx="26114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434932"/>
                <a:ext cx="261143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571" b="-23214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581400" y="3846392"/>
            <a:ext cx="0" cy="9542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606800" y="3984942"/>
            <a:ext cx="73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Let it go</a:t>
            </a: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905000" y="4038600"/>
            <a:ext cx="64770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362200" y="4800600"/>
            <a:ext cx="3983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Algorithm outputs a classifier w.r.t </a:t>
            </a:r>
            <a:r>
              <a:rPr lang="en-US" altLang="en-US" sz="1600" dirty="0">
                <a:solidFill>
                  <a:srgbClr val="0000CC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470400" y="3124200"/>
            <a:ext cx="215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724400" y="3124200"/>
            <a:ext cx="1638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Request label</a:t>
            </a: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2819400" y="2807848"/>
            <a:ext cx="3775075" cy="115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3733800" y="2438400"/>
                <a:ext cx="26114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438400"/>
                <a:ext cx="2611436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3571" b="-23214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200" y="53340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l" eaLnBrk="1" hangingPunct="1"/>
            <a:r>
              <a:rPr lang="en-US" altLang="en-US" sz="2000" dirty="0" smtClean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Selective sampling AL (Online AL)</a:t>
            </a:r>
            <a:r>
              <a:rPr lang="en-US" altLang="en-US" sz="2000" dirty="0" smtClean="0">
                <a:latin typeface="Comic Sans MS" pitchFamily="66" charset="0"/>
                <a:sym typeface="Wingdings" pitchFamily="2" charset="2"/>
              </a:rPr>
              <a:t>: stream of unlabeled examples, when each arrives make a decision to ask for label or not.</a:t>
            </a:r>
            <a:endParaRPr lang="en-US" altLang="en-US" sz="2000" dirty="0">
              <a:latin typeface="Comic Sans MS" pitchFamily="66" charset="0"/>
              <a:sym typeface="Wingdings" pitchFamily="2" charset="2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52400" y="60960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l" eaLnBrk="1" hangingPunct="1"/>
            <a:r>
              <a:rPr lang="en-US" altLang="en-US" sz="2000" dirty="0" smtClean="0">
                <a:latin typeface="Comic Sans MS" pitchFamily="66" charset="0"/>
                <a:sym typeface="Wingdings" pitchFamily="2" charset="2"/>
              </a:rPr>
              <a:t>Goal:  use fewer labeled examples</a:t>
            </a:r>
            <a:endParaRPr lang="en-US" altLang="en-US" sz="2000" dirty="0">
              <a:latin typeface="Comic Sans MS" pitchFamily="66" charset="0"/>
              <a:sym typeface="Wingdings" pitchFamily="2" charset="2"/>
            </a:endParaRP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46482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algn="l" eaLnBrk="1" hangingPunct="1">
              <a:buNone/>
            </a:pPr>
            <a:r>
              <a:rPr lang="en-US" altLang="en-US" sz="1400" dirty="0" smtClean="0">
                <a:latin typeface="Comic Sans MS" pitchFamily="66" charset="0"/>
                <a:sym typeface="Wingdings" pitchFamily="2" charset="2"/>
              </a:rPr>
              <a:t>[pick </a:t>
            </a:r>
            <a:r>
              <a:rPr lang="en-US" altLang="en-US" sz="14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informative</a:t>
            </a:r>
            <a:r>
              <a:rPr lang="en-US" altLang="en-US" sz="1400" dirty="0" smtClean="0">
                <a:latin typeface="Comic Sans MS" pitchFamily="66" charset="0"/>
                <a:sym typeface="Wingdings" pitchFamily="2" charset="2"/>
              </a:rPr>
              <a:t> examples to be labeled].</a:t>
            </a:r>
            <a:endParaRPr lang="en-US" altLang="en-US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181600" y="754559"/>
            <a:ext cx="233521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en-US" sz="1800" b="0" dirty="0" smtClean="0">
                <a:latin typeface="Comic Sans MS" pitchFamily="66" charset="0"/>
              </a:rPr>
              <a:t>Underlying data </a:t>
            </a:r>
            <a:r>
              <a:rPr lang="en-US" altLang="en-US" sz="1800" dirty="0" smtClean="0">
                <a:latin typeface="Comic Sans MS" pitchFamily="66" charset="0"/>
              </a:rPr>
              <a:t>distr. </a:t>
            </a:r>
            <a:r>
              <a:rPr lang="en-US" alt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D</a:t>
            </a:r>
            <a:r>
              <a:rPr lang="en-US" altLang="en-US" sz="1800" b="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0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67347" grpId="0"/>
      <p:bldP spid="867347" grpId="1"/>
      <p:bldP spid="29" grpId="0"/>
      <p:bldP spid="29" grpId="1"/>
      <p:bldP spid="867343" grpId="0" animBg="1"/>
      <p:bldP spid="867346" grpId="0" animBg="1"/>
      <p:bldP spid="867348" grpId="0" animBg="1"/>
      <p:bldP spid="21" grpId="0" animBg="1"/>
      <p:bldP spid="21" grpId="1" animBg="1"/>
      <p:bldP spid="23" grpId="0"/>
      <p:bldP spid="23" grpId="1"/>
      <p:bldP spid="27" grpId="0" animBg="1"/>
      <p:bldP spid="27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2" grpId="0" animBg="1"/>
      <p:bldP spid="33" grpId="0"/>
      <p:bldP spid="24" grpId="0" animBg="1"/>
      <p:bldP spid="25" grpId="0"/>
      <p:bldP spid="26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304800" y="419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Need to </a:t>
            </a:r>
            <a:r>
              <a:rPr lang="en-US" sz="2500" dirty="0"/>
              <a:t>c</a:t>
            </a:r>
            <a:r>
              <a:rPr lang="en-US" sz="2500" b="0" dirty="0" smtClean="0"/>
              <a:t>hoose </a:t>
            </a:r>
            <a:r>
              <a:rPr lang="en-US" sz="2500" b="0" dirty="0"/>
              <a:t>the label requests carefully, to get </a:t>
            </a:r>
            <a:r>
              <a:rPr lang="en-US" sz="2500" dirty="0">
                <a:solidFill>
                  <a:srgbClr val="FF0000"/>
                </a:solidFill>
              </a:rPr>
              <a:t>informative</a:t>
            </a:r>
            <a:r>
              <a:rPr lang="en-US" sz="2500" b="0" dirty="0"/>
              <a:t> labels.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What Makes a </a:t>
            </a:r>
            <a:r>
              <a:rPr lang="en-US" sz="3000" dirty="0"/>
              <a:t>Good </a:t>
            </a:r>
            <a:r>
              <a:rPr lang="en-US" sz="3000" dirty="0" smtClean="0"/>
              <a:t>Active Learning Algorithm?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990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600" dirty="0" smtClean="0">
                <a:latin typeface="Comic Sans MS" pitchFamily="66" charset="0"/>
              </a:rPr>
              <a:t>Guaranteed to output a relatively good classifier for most learning problems.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52400" y="426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3200" b="0">
              <a:latin typeface="Arial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09563" y="2771775"/>
            <a:ext cx="7843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600" b="0" dirty="0"/>
              <a:t> Doesn’t make too many label requests.</a:t>
            </a:r>
          </a:p>
          <a:p>
            <a:pPr algn="l" eaLnBrk="1" hangingPunct="1"/>
            <a:endParaRPr lang="en-US" sz="2600" b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32447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 dirty="0"/>
              <a:t>    </a:t>
            </a:r>
            <a:r>
              <a:rPr lang="en-US" sz="2000" dirty="0" smtClean="0"/>
              <a:t>Hopefully  a lot less than passive learning and SSL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517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Can </a:t>
            </a:r>
            <a:r>
              <a:rPr lang="en-US" sz="3000" dirty="0"/>
              <a:t>adaptive querying </a:t>
            </a:r>
            <a:r>
              <a:rPr lang="en-US" sz="3000" dirty="0" smtClean="0"/>
              <a:t>really </a:t>
            </a:r>
            <a:r>
              <a:rPr lang="en-US" sz="3000" dirty="0"/>
              <a:t>d</a:t>
            </a:r>
            <a:r>
              <a:rPr lang="en-US" sz="3000" dirty="0" smtClean="0"/>
              <a:t>o </a:t>
            </a:r>
            <a:r>
              <a:rPr lang="en-US" sz="3000" dirty="0"/>
              <a:t>b</a:t>
            </a:r>
            <a:r>
              <a:rPr lang="en-US" sz="3000" dirty="0" smtClean="0"/>
              <a:t>etter </a:t>
            </a:r>
            <a:r>
              <a:rPr lang="en-US" sz="3000" dirty="0"/>
              <a:t>t</a:t>
            </a:r>
            <a:r>
              <a:rPr lang="en-US" sz="3000" dirty="0" smtClean="0"/>
              <a:t>han passive/random sampling?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838200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dirty="0" smtClean="0">
                <a:solidFill>
                  <a:srgbClr val="000000"/>
                </a:solidFill>
                <a:latin typeface="Comic Sans MS" pitchFamily="66" charset="0"/>
              </a:rPr>
              <a:t>YES! (sometimes)</a:t>
            </a:r>
          </a:p>
          <a:p>
            <a:pPr eaLnBrk="1" hangingPunct="1">
              <a:buClrTx/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36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</a:pPr>
            <a:r>
              <a:rPr lang="en-US" sz="2600" dirty="0" smtClean="0">
                <a:solidFill>
                  <a:srgbClr val="000000"/>
                </a:solidFill>
                <a:latin typeface="Comic Sans MS" pitchFamily="66" charset="0"/>
              </a:rPr>
              <a:t>We often need far fewer labels for active learning than for passive.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581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</a:pPr>
            <a:r>
              <a:rPr lang="en-US" sz="2600" dirty="0" smtClean="0">
                <a:solidFill>
                  <a:srgbClr val="000000"/>
                </a:solidFill>
                <a:latin typeface="Comic Sans MS" pitchFamily="66" charset="0"/>
              </a:rPr>
              <a:t>This is predicted by theory and has been observed in practice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52400" y="2362200"/>
            <a:ext cx="8610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pPr algn="l"/>
            <a:r>
              <a:rPr lang="en-US" sz="3000" dirty="0" smtClean="0"/>
              <a:t>Can adaptive querying help? </a:t>
            </a:r>
            <a:r>
              <a:rPr lang="en-US" sz="2000" dirty="0" smtClean="0">
                <a:solidFill>
                  <a:schemeClr val="tx1"/>
                </a:solidFill>
              </a:rPr>
              <a:t>[CAL92, Dasgupta04]</a:t>
            </a:r>
            <a:endParaRPr lang="en-US" sz="2000" dirty="0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28600" y="941388"/>
            <a:ext cx="510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0">
                <a:cs typeface="Arial" charset="0"/>
              </a:rPr>
              <a:t>Threshold fns on the real line: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990600" y="1306513"/>
            <a:ext cx="7620000" cy="1131887"/>
            <a:chOff x="624" y="1728"/>
            <a:chExt cx="4608" cy="713"/>
          </a:xfrm>
        </p:grpSpPr>
        <p:sp>
          <p:nvSpPr>
            <p:cNvPr id="23582" name="Line 6"/>
            <p:cNvSpPr>
              <a:spLocks noChangeShapeType="1"/>
            </p:cNvSpPr>
            <p:nvPr/>
          </p:nvSpPr>
          <p:spPr bwMode="auto">
            <a:xfrm>
              <a:off x="2736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Text Box 7"/>
            <p:cNvSpPr txBox="1">
              <a:spLocks noChangeArrowheads="1"/>
            </p:cNvSpPr>
            <p:nvPr/>
          </p:nvSpPr>
          <p:spPr bwMode="auto">
            <a:xfrm>
              <a:off x="2592" y="215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400" b="0">
                  <a:cs typeface="Arial" charset="0"/>
                </a:rPr>
                <a:t>w</a:t>
              </a:r>
            </a:p>
          </p:txBody>
        </p:sp>
        <p:sp>
          <p:nvSpPr>
            <p:cNvPr id="23584" name="Text Box 8"/>
            <p:cNvSpPr txBox="1">
              <a:spLocks noChangeArrowheads="1"/>
            </p:cNvSpPr>
            <p:nvPr/>
          </p:nvSpPr>
          <p:spPr bwMode="auto">
            <a:xfrm>
              <a:off x="3264" y="1728"/>
              <a:ext cx="2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 b="0">
                  <a:latin typeface="Sylfaen" pitchFamily="18" charset="0"/>
                  <a:cs typeface="Arial" charset="0"/>
                </a:rPr>
                <a:t>+</a:t>
              </a:r>
            </a:p>
          </p:txBody>
        </p:sp>
        <p:sp>
          <p:nvSpPr>
            <p:cNvPr id="23585" name="Text Box 9"/>
            <p:cNvSpPr txBox="1">
              <a:spLocks noChangeArrowheads="1"/>
            </p:cNvSpPr>
            <p:nvPr/>
          </p:nvSpPr>
          <p:spPr bwMode="auto">
            <a:xfrm>
              <a:off x="1968" y="1728"/>
              <a:ext cx="1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2800" b="0">
                  <a:latin typeface="Sylfaen" pitchFamily="18" charset="0"/>
                  <a:cs typeface="Arial" charset="0"/>
                </a:rPr>
                <a:t>-</a:t>
              </a:r>
            </a:p>
          </p:txBody>
        </p:sp>
        <p:sp>
          <p:nvSpPr>
            <p:cNvPr id="23586" name="Line 10"/>
            <p:cNvSpPr>
              <a:spLocks noChangeShapeType="1"/>
            </p:cNvSpPr>
            <p:nvPr/>
          </p:nvSpPr>
          <p:spPr bwMode="auto">
            <a:xfrm>
              <a:off x="2736" y="2064"/>
              <a:ext cx="24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11"/>
            <p:cNvSpPr>
              <a:spLocks noChangeShapeType="1"/>
            </p:cNvSpPr>
            <p:nvPr/>
          </p:nvSpPr>
          <p:spPr bwMode="auto">
            <a:xfrm flipH="1">
              <a:off x="624" y="2064"/>
              <a:ext cx="211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844925" y="6000750"/>
            <a:ext cx="324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Exponential improvement.</a:t>
            </a:r>
            <a:endParaRPr lang="en-US" sz="2000" b="0" dirty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3559" name="Text Box 21"/>
          <p:cNvSpPr txBox="1">
            <a:spLocks noChangeArrowheads="1"/>
          </p:cNvSpPr>
          <p:nvPr/>
        </p:nvSpPr>
        <p:spPr bwMode="auto">
          <a:xfrm>
            <a:off x="3733800" y="936625"/>
            <a:ext cx="510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0">
                <a:latin typeface="Sylfaen" pitchFamily="18" charset="0"/>
                <a:cs typeface="Arial" charset="0"/>
              </a:rPr>
              <a:t>	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h</a:t>
            </a:r>
            <a:r>
              <a:rPr lang="en-US" b="0" baseline="-25000">
                <a:solidFill>
                  <a:srgbClr val="0000CC"/>
                </a:solidFill>
                <a:latin typeface="Sylfaen" pitchFamily="18" charset="0"/>
                <a:cs typeface="Arial" charset="0"/>
              </a:rPr>
              <a:t>w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(x) = 1(x </a:t>
            </a:r>
            <a:r>
              <a:rPr lang="en-US" b="0">
                <a:solidFill>
                  <a:srgbClr val="0000CC"/>
                </a:solidFill>
                <a:latin typeface="cmsy10" pitchFamily="34" charset="0"/>
                <a:cs typeface="Arial" charset="0"/>
              </a:rPr>
              <a:t>¸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 w),</a:t>
            </a:r>
            <a:r>
              <a:rPr lang="en-US" b="0">
                <a:latin typeface="Sylfaen" pitchFamily="18" charset="0"/>
                <a:cs typeface="Arial" charset="0"/>
              </a:rPr>
              <a:t>  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C = {h</a:t>
            </a:r>
            <a:r>
              <a:rPr lang="en-US" b="0" baseline="-25000">
                <a:solidFill>
                  <a:srgbClr val="0000CC"/>
                </a:solidFill>
                <a:latin typeface="Sylfaen" pitchFamily="18" charset="0"/>
                <a:cs typeface="Arial" charset="0"/>
              </a:rPr>
              <a:t>w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: w </a:t>
            </a:r>
            <a:r>
              <a:rPr lang="en-US" b="0">
                <a:solidFill>
                  <a:srgbClr val="0000CC"/>
                </a:solidFill>
                <a:latin typeface="cmsy10" pitchFamily="34" charset="0"/>
                <a:cs typeface="Arial" charset="0"/>
              </a:rPr>
              <a:t>2</a:t>
            </a:r>
            <a:r>
              <a:rPr lang="en-US" b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 R}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398" name="Text Box 22"/>
              <p:cNvSpPr txBox="1">
                <a:spLocks noChangeArrowheads="1"/>
              </p:cNvSpPr>
              <p:nvPr/>
            </p:nvSpPr>
            <p:spPr bwMode="auto">
              <a:xfrm>
                <a:off x="228600" y="2743200"/>
                <a:ext cx="8229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>
                  <a:buFontTx/>
                  <a:buChar char="•"/>
                </a:pPr>
                <a:r>
                  <a:rPr lang="en-US" sz="2000" b="0" dirty="0" smtClean="0"/>
                  <a:t>How can we recover the correct labels with</a:t>
                </a:r>
                <a:r>
                  <a:rPr lang="en-US" sz="20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≪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000" b="0" dirty="0" smtClean="0"/>
                  <a:t> queries?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2939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743200"/>
                <a:ext cx="8229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9697" b="-34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403" name="Text Box 27"/>
          <p:cNvSpPr txBox="1">
            <a:spLocks noChangeArrowheads="1"/>
          </p:cNvSpPr>
          <p:nvPr/>
        </p:nvSpPr>
        <p:spPr bwMode="auto">
          <a:xfrm>
            <a:off x="3497263" y="3551238"/>
            <a:ext cx="33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3200" b="0">
                <a:solidFill>
                  <a:srgbClr val="FF5050"/>
                </a:solidFill>
                <a:latin typeface="Sylfaen" pitchFamily="18" charset="0"/>
                <a:cs typeface="Arial" charset="0"/>
              </a:rPr>
              <a:t>-</a:t>
            </a:r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4170363" y="4095750"/>
            <a:ext cx="412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 flipH="1">
            <a:off x="677863" y="4095750"/>
            <a:ext cx="349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4" name="Oval 38"/>
          <p:cNvSpPr>
            <a:spLocks noChangeAspect="1" noChangeArrowheads="1"/>
          </p:cNvSpPr>
          <p:nvPr/>
        </p:nvSpPr>
        <p:spPr bwMode="auto">
          <a:xfrm>
            <a:off x="3619500" y="4008438"/>
            <a:ext cx="182563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228600" y="312420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000" b="0" dirty="0"/>
              <a:t>  </a:t>
            </a:r>
            <a:r>
              <a:rPr lang="en-US" sz="2000" b="0" dirty="0" smtClean="0"/>
              <a:t> Do </a:t>
            </a:r>
            <a:r>
              <a:rPr lang="en-US" sz="2000" b="0" dirty="0"/>
              <a:t>b</a:t>
            </a:r>
            <a:r>
              <a:rPr lang="en-US" sz="2000" b="0" dirty="0" smtClean="0"/>
              <a:t>inary search! </a:t>
            </a:r>
          </a:p>
        </p:txBody>
      </p:sp>
      <p:sp>
        <p:nvSpPr>
          <p:cNvPr id="229416" name="Oval 40"/>
          <p:cNvSpPr>
            <a:spLocks noChangeAspect="1" noChangeArrowheads="1"/>
          </p:cNvSpPr>
          <p:nvPr/>
        </p:nvSpPr>
        <p:spPr bwMode="auto">
          <a:xfrm>
            <a:off x="6469063" y="3978275"/>
            <a:ext cx="182562" cy="182563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17" name="Oval 41"/>
          <p:cNvSpPr>
            <a:spLocks noChangeAspect="1" noChangeArrowheads="1"/>
          </p:cNvSpPr>
          <p:nvPr/>
        </p:nvSpPr>
        <p:spPr bwMode="auto">
          <a:xfrm>
            <a:off x="3192463" y="4008438"/>
            <a:ext cx="182562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18" name="Oval 42"/>
          <p:cNvSpPr>
            <a:spLocks noChangeAspect="1" noChangeArrowheads="1"/>
          </p:cNvSpPr>
          <p:nvPr/>
        </p:nvSpPr>
        <p:spPr bwMode="auto">
          <a:xfrm>
            <a:off x="2735263" y="4008438"/>
            <a:ext cx="182562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19" name="Oval 43"/>
          <p:cNvSpPr>
            <a:spLocks noChangeAspect="1" noChangeArrowheads="1"/>
          </p:cNvSpPr>
          <p:nvPr/>
        </p:nvSpPr>
        <p:spPr bwMode="auto">
          <a:xfrm>
            <a:off x="2476500" y="4008438"/>
            <a:ext cx="182563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0" name="Oval 44"/>
          <p:cNvSpPr>
            <a:spLocks noChangeAspect="1" noChangeArrowheads="1"/>
          </p:cNvSpPr>
          <p:nvPr/>
        </p:nvSpPr>
        <p:spPr bwMode="auto">
          <a:xfrm>
            <a:off x="1790700" y="4008438"/>
            <a:ext cx="182563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1" name="Oval 45"/>
          <p:cNvSpPr>
            <a:spLocks noChangeAspect="1" noChangeArrowheads="1"/>
          </p:cNvSpPr>
          <p:nvPr/>
        </p:nvSpPr>
        <p:spPr bwMode="auto">
          <a:xfrm>
            <a:off x="876300" y="4008438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2" name="Oval 46"/>
          <p:cNvSpPr>
            <a:spLocks noChangeAspect="1" noChangeArrowheads="1"/>
          </p:cNvSpPr>
          <p:nvPr/>
        </p:nvSpPr>
        <p:spPr bwMode="auto">
          <a:xfrm>
            <a:off x="6819900" y="3978275"/>
            <a:ext cx="182563" cy="182563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3" name="Oval 47"/>
          <p:cNvSpPr>
            <a:spLocks noChangeAspect="1" noChangeArrowheads="1"/>
          </p:cNvSpPr>
          <p:nvPr/>
        </p:nvSpPr>
        <p:spPr bwMode="auto">
          <a:xfrm>
            <a:off x="4868863" y="3978275"/>
            <a:ext cx="182562" cy="182563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4" name="Oval 48"/>
          <p:cNvSpPr>
            <a:spLocks noChangeAspect="1" noChangeArrowheads="1"/>
          </p:cNvSpPr>
          <p:nvPr/>
        </p:nvSpPr>
        <p:spPr bwMode="auto">
          <a:xfrm>
            <a:off x="5905500" y="3978275"/>
            <a:ext cx="182563" cy="182563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p:sp>
        <p:nvSpPr>
          <p:cNvPr id="229425" name="Oval 49"/>
          <p:cNvSpPr>
            <a:spLocks noChangeAspect="1" noChangeArrowheads="1"/>
          </p:cNvSpPr>
          <p:nvPr/>
        </p:nvSpPr>
        <p:spPr bwMode="auto">
          <a:xfrm>
            <a:off x="4076700" y="4008438"/>
            <a:ext cx="182563" cy="182562"/>
          </a:xfrm>
          <a:prstGeom prst="ellipse">
            <a:avLst/>
          </a:prstGeom>
          <a:solidFill>
            <a:srgbClr val="ADDA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426" name="Text Box 50"/>
              <p:cNvSpPr txBox="1">
                <a:spLocks noChangeArrowheads="1"/>
              </p:cNvSpPr>
              <p:nvPr/>
            </p:nvSpPr>
            <p:spPr bwMode="auto">
              <a:xfrm>
                <a:off x="152400" y="6000750"/>
                <a:ext cx="36578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0" u="sng" dirty="0" smtClean="0"/>
                  <a:t>Active</a:t>
                </a:r>
                <a:r>
                  <a:rPr lang="en-US" sz="2000" b="0" dirty="0"/>
                  <a:t>: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O</m:t>
                    </m:r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ϵ</m:t>
                        </m:r>
                      </m:e>
                    </m:func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>
                    <a:sym typeface="Symbol" pitchFamily="18" charset="2"/>
                  </a:rPr>
                  <a:t> labels</a:t>
                </a:r>
                <a:r>
                  <a:rPr lang="en-US" sz="2000" b="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2942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00750"/>
                <a:ext cx="365786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667" t="-7576" r="-500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427" name="Text Box 51"/>
              <p:cNvSpPr txBox="1">
                <a:spLocks noChangeArrowheads="1"/>
              </p:cNvSpPr>
              <p:nvPr/>
            </p:nvSpPr>
            <p:spPr bwMode="auto">
              <a:xfrm>
                <a:off x="152400" y="5543550"/>
                <a:ext cx="797218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0" u="sng" dirty="0" smtClean="0"/>
                  <a:t>Passive supervised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Ω</m:t>
                    </m:r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(1/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ϵ</m:t>
                    </m:r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>
                    <a:solidFill>
                      <a:srgbClr val="0000CC"/>
                    </a:solidFill>
                    <a:sym typeface="Symbol" pitchFamily="18" charset="2"/>
                  </a:rPr>
                  <a:t> </a:t>
                </a:r>
                <a:r>
                  <a:rPr lang="en-US" sz="2000" b="0" dirty="0">
                    <a:sym typeface="Symbol" pitchFamily="18" charset="2"/>
                  </a:rPr>
                  <a:t>labels to find an </a:t>
                </a:r>
                <a:r>
                  <a:rPr lang="en-US" sz="2000" b="0" dirty="0">
                    <a:solidFill>
                      <a:srgbClr val="0000CC"/>
                    </a:solidFill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sz="2000" b="0" dirty="0">
                    <a:sym typeface="Symbol" pitchFamily="18" charset="2"/>
                  </a:rPr>
                  <a:t>-accurate threshold.</a:t>
                </a:r>
              </a:p>
            </p:txBody>
          </p:sp>
        </mc:Choice>
        <mc:Fallback xmlns="">
          <p:sp>
            <p:nvSpPr>
              <p:cNvPr id="229427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543550"/>
                <a:ext cx="797218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65" t="-9091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429" name="Text Box 53"/>
          <p:cNvSpPr txBox="1">
            <a:spLocks noChangeArrowheads="1"/>
          </p:cNvSpPr>
          <p:nvPr/>
        </p:nvSpPr>
        <p:spPr bwMode="auto">
          <a:xfrm>
            <a:off x="4791075" y="32766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3200" b="0" dirty="0">
                <a:solidFill>
                  <a:srgbClr val="0000CC"/>
                </a:solidFill>
                <a:latin typeface="Sylfaen" pitchFamily="18" charset="0"/>
                <a:cs typeface="Arial" charset="0"/>
              </a:rPr>
              <a:t>+</a:t>
            </a:r>
          </a:p>
        </p:txBody>
      </p:sp>
      <p:sp>
        <p:nvSpPr>
          <p:cNvPr id="229430" name="Text Box 54"/>
          <p:cNvSpPr txBox="1">
            <a:spLocks noChangeArrowheads="1"/>
          </p:cNvSpPr>
          <p:nvPr/>
        </p:nvSpPr>
        <p:spPr bwMode="auto">
          <a:xfrm>
            <a:off x="3954463" y="3551238"/>
            <a:ext cx="33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3200" b="0" dirty="0">
                <a:solidFill>
                  <a:srgbClr val="FF5050"/>
                </a:solidFill>
                <a:latin typeface="Sylfaen" pitchFamily="18" charset="0"/>
                <a:cs typeface="Arial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52400" y="1905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 u="sng" dirty="0"/>
              <a:t>Active Algorithm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2999766" y="3124200"/>
            <a:ext cx="330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 b="0" dirty="0" smtClean="0"/>
              <a:t>Just need </a:t>
            </a:r>
            <a:r>
              <a:rPr lang="en-US" sz="2000" b="0" dirty="0">
                <a:solidFill>
                  <a:srgbClr val="0000CC"/>
                </a:solidFill>
              </a:rPr>
              <a:t>O(log </a:t>
            </a:r>
            <a:r>
              <a:rPr lang="en-US" sz="2000" b="0" dirty="0" smtClean="0">
                <a:solidFill>
                  <a:srgbClr val="0000CC"/>
                </a:solidFill>
              </a:rPr>
              <a:t>N</a:t>
            </a:r>
            <a:r>
              <a:rPr lang="en-US" sz="2000" b="0" dirty="0" smtClean="0">
                <a:solidFill>
                  <a:srgbClr val="0000CC"/>
                </a:solidFill>
                <a:sym typeface="Symbol" pitchFamily="18" charset="2"/>
              </a:rPr>
              <a:t>)</a:t>
            </a:r>
            <a:r>
              <a:rPr lang="en-US" sz="2000" b="0" dirty="0" smtClean="0"/>
              <a:t> labels!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152400" y="5105400"/>
                <a:ext cx="800712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 eaLnBrk="1" hangingPunct="1">
                  <a:buFontTx/>
                  <a:buChar char="•"/>
                </a:pPr>
                <a:r>
                  <a:rPr lang="en-US" sz="20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/>
                      </a:rPr>
                      <m:t>O</m:t>
                    </m:r>
                    <m:r>
                      <a:rPr lang="en-US" sz="2000" b="0">
                        <a:solidFill>
                          <a:srgbClr val="0000CC"/>
                        </a:solidFill>
                        <a:latin typeface="Cambria Math"/>
                      </a:rPr>
                      <m:t>(1/</m:t>
                    </m:r>
                    <m:r>
                      <m:rPr>
                        <m:sty m:val="p"/>
                      </m:rPr>
                      <a:rPr lang="en-US" sz="2000" b="0">
                        <a:solidFill>
                          <a:srgbClr val="0000CC"/>
                        </a:solidFill>
                        <a:latin typeface="Cambria Math"/>
                      </a:rPr>
                      <m:t>ϵ</m:t>
                    </m:r>
                    <m:r>
                      <a:rPr lang="en-US" sz="2000" b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0000CC"/>
                    </a:solidFill>
                    <a:sym typeface="Symbol" pitchFamily="18" charset="2"/>
                  </a:rPr>
                  <a:t> </a:t>
                </a:r>
                <a:r>
                  <a:rPr lang="en-US" sz="2000" b="0" dirty="0">
                    <a:sym typeface="Symbol" pitchFamily="18" charset="2"/>
                  </a:rPr>
                  <a:t> </a:t>
                </a:r>
                <a:r>
                  <a:rPr lang="en-US" sz="2000" b="0" dirty="0" smtClean="0">
                    <a:sym typeface="Symbol" pitchFamily="18" charset="2"/>
                  </a:rPr>
                  <a:t>we are guaranteed to get a classifier of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>
                        <a:solidFill>
                          <a:srgbClr val="0000CC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en-US" sz="2000" b="0" dirty="0" smtClean="0"/>
                  <a:t>.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8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105400"/>
                <a:ext cx="800712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065" t="-20000" b="-3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28600" y="236220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000" b="0" dirty="0" smtClean="0"/>
              <a:t> Get </a:t>
            </a:r>
            <a:r>
              <a:rPr lang="en-US" sz="2000" b="0" dirty="0" smtClean="0">
                <a:solidFill>
                  <a:srgbClr val="0000CC"/>
                </a:solidFill>
              </a:rPr>
              <a:t>N </a:t>
            </a:r>
            <a:r>
              <a:rPr lang="en-US" sz="2000" b="0" dirty="0">
                <a:solidFill>
                  <a:srgbClr val="FF0066"/>
                </a:solidFill>
              </a:rPr>
              <a:t>unlabeled</a:t>
            </a:r>
            <a:r>
              <a:rPr lang="en-US" sz="2000" b="0" dirty="0">
                <a:solidFill>
                  <a:srgbClr val="0000CC"/>
                </a:solidFill>
              </a:rPr>
              <a:t> </a:t>
            </a:r>
            <a:r>
              <a:rPr lang="en-US" sz="2000" b="0" dirty="0" smtClean="0"/>
              <a:t>examples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28600" y="447669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000" b="0" dirty="0" smtClean="0"/>
              <a:t> Output a classifier consistent with the </a:t>
            </a:r>
            <a:r>
              <a:rPr lang="en-US" sz="2000" b="0" dirty="0" smtClean="0">
                <a:solidFill>
                  <a:srgbClr val="0000CC"/>
                </a:solidFill>
              </a:rPr>
              <a:t>N </a:t>
            </a:r>
            <a:r>
              <a:rPr lang="en-US" sz="2000" b="0" dirty="0" smtClean="0"/>
              <a:t>inferred labels.</a:t>
            </a:r>
          </a:p>
        </p:txBody>
      </p:sp>
      <p:pic>
        <p:nvPicPr>
          <p:cNvPr id="41" name="Picture 52" descr="MCj04280850000[1]"/>
          <p:cNvPicPr>
            <a:picLocks noChangeAspect="1" noChangeArrowheads="1"/>
          </p:cNvPicPr>
          <p:nvPr/>
        </p:nvPicPr>
        <p:blipFill>
          <a:blip r:embed="rId7" cstate="print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92787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9388" grpId="0"/>
      <p:bldP spid="229398" grpId="0"/>
      <p:bldP spid="229403" grpId="0"/>
      <p:bldP spid="229404" grpId="0" animBg="1"/>
      <p:bldP spid="229405" grpId="0" animBg="1"/>
      <p:bldP spid="229414" grpId="0" animBg="1"/>
      <p:bldP spid="229415" grpId="0"/>
      <p:bldP spid="229416" grpId="0" animBg="1"/>
      <p:bldP spid="229417" grpId="0" animBg="1"/>
      <p:bldP spid="229418" grpId="0" animBg="1"/>
      <p:bldP spid="229419" grpId="0" animBg="1"/>
      <p:bldP spid="229420" grpId="0" animBg="1"/>
      <p:bldP spid="229421" grpId="0" animBg="1"/>
      <p:bldP spid="229422" grpId="0" animBg="1"/>
      <p:bldP spid="229423" grpId="0" animBg="1"/>
      <p:bldP spid="229424" grpId="0" animBg="1"/>
      <p:bldP spid="229425" grpId="0" animBg="1"/>
      <p:bldP spid="229426" grpId="0"/>
      <p:bldP spid="229427" grpId="0"/>
      <p:bldP spid="229429" grpId="0"/>
      <p:bldP spid="229430" grpId="0"/>
      <p:bldP spid="33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322"/>
  <p:tag name="FIRSTADMINISTRATOR@E6LKEPEFUVWXY596" val="38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8pt]{slides}\pagestyle{empty}&#10;\setlength{\textwidth}{25cm}&#10;\newcommand{\inv}[1]{\frac{1}{#1}}%\addtolength{\textwidth}{-0.0in}&#10;&#10;\begin{document}&#10; $$\mathrm{\theta_{c^{*}} =sup_{r \geq \eta +\epsilon}{ \frac{\Pr(DIS(B(c^*,r)))}{r}}}$$&#10;\end{document}&#10;&#10;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7"/>
  <p:tag name="PICTUREFILESIZE" val="190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8pt]{slides}\pagestyle{empty}&#10;\setlength{\textwidth}{25cm}&#10;\newcommand{\inv}[1]{\frac{1}{#1}}%\addtolength{\textwidth}{-0.0in}&#10;&#10;\begin{document}&#10;\textbf{Theorem}&#10; $$m = \left(1+  \frac{\eta^2}{\epsilon^2}\right) VCdim(C) \theta_{c^{*}}^2 \log(\inv{\varepsilon})$$&#10; labels are sufficient s.t. with prob.  $\geq 1-\delta$ output $h$ with  &#10;  $err(h)\leq \eta + \epsilon$.&#10;\end{document}&#10;&#10;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06"/>
  <p:tag name="PICTUREFILESIZE" val="654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8pt]{slides}\pagestyle{empty}&#10;\setlength{\textwidth}{25cm}&#10;\newcommand{\inv}[1]{\frac{1}{#1}}%\addtolength{\textwidth}{-0.0in}&#10;&#10;\begin{document}&#10; $$m =  VCdim(C) \theta_{c^{*}} \log(\inv{\varepsilon})$$&#10;\end{document}&#10;&#10;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8"/>
  <p:tag name="PICTUREFILESIZE" val="159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8pt]{slides}\pagestyle{empty}&#10;\setlength{\textwidth}{25cm}&#10;\newcommand{\inv}[1]{\frac{1}{#1}}%\addtolength{\textwidth}{-0.0in}&#10;&#10;\begin{document}&#10; $$ \theta_{c^{*}}=\sqrt{d}$$&#10;\end{document}&#10;&#10;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6"/>
  <p:tag name="PICTUREFILESIZE" val="4434"/>
</p:tagLst>
</file>

<file path=ppt/theme/theme1.xml><?xml version="1.0" encoding="utf-8"?>
<a:theme xmlns:a="http://schemas.openxmlformats.org/drawingml/2006/main" name="clustering">
  <a:themeElements>
    <a:clrScheme name="cluster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usteri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uster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uster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approx stability</Template>
  <TotalTime>105308</TotalTime>
  <Words>1964</Words>
  <Application>Microsoft Office PowerPoint</Application>
  <PresentationFormat>On-screen Show (4:3)</PresentationFormat>
  <Paragraphs>278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Times New Roman</vt:lpstr>
      <vt:lpstr>Comic Sans MS</vt:lpstr>
      <vt:lpstr>Sylfaen</vt:lpstr>
      <vt:lpstr>Symbol</vt:lpstr>
      <vt:lpstr>Arial Unicode MS</vt:lpstr>
      <vt:lpstr>cmsy10</vt:lpstr>
      <vt:lpstr>Arial</vt:lpstr>
      <vt:lpstr>Wingdings</vt:lpstr>
      <vt:lpstr>Tahoma</vt:lpstr>
      <vt:lpstr>Cambria Math</vt:lpstr>
      <vt:lpstr>Verdana</vt:lpstr>
      <vt:lpstr>clustering</vt:lpstr>
      <vt:lpstr>PowerPoint Presentation</vt:lpstr>
      <vt:lpstr>Classic Fully Supervised Learning Paradigm Insufficient Nowadays</vt:lpstr>
      <vt:lpstr>Modern ML: New Learning Approaches</vt:lpstr>
      <vt:lpstr>PowerPoint Presentation</vt:lpstr>
      <vt:lpstr>Batch Active Learning</vt:lpstr>
      <vt:lpstr>Selective Sampling Active Learning</vt:lpstr>
      <vt:lpstr>What Makes a Good Active Learning Algorithm?</vt:lpstr>
      <vt:lpstr>Can adaptive querying really do better than passive/random sampling?</vt:lpstr>
      <vt:lpstr>Can adaptive querying help? [CAL92, Dasgupta04]</vt:lpstr>
      <vt:lpstr>Common Technique in Practice</vt:lpstr>
      <vt:lpstr>Common Technique in Practice</vt:lpstr>
      <vt:lpstr>Common Technique in Practice</vt:lpstr>
      <vt:lpstr>Common Technique in Practice</vt:lpstr>
      <vt:lpstr>Active SVM/Uncertainty Sampling</vt:lpstr>
      <vt:lpstr>Active SVM/Uncertainty Sampling</vt:lpstr>
      <vt:lpstr>Active SVM/Uncertainty Sampling</vt:lpstr>
      <vt:lpstr>Safe Active Learning Schemes</vt:lpstr>
      <vt:lpstr>Version Spaces</vt:lpstr>
      <vt:lpstr>Version Spaces</vt:lpstr>
      <vt:lpstr>Version Spaces. Region of Disagreement</vt:lpstr>
      <vt:lpstr>Disagreement Based Active Learning [CAL92]</vt:lpstr>
      <vt:lpstr>Disagreement Based Active Learning [CAL92]</vt:lpstr>
      <vt:lpstr>Region of uncertainty [CAL92]</vt:lpstr>
      <vt:lpstr>Region of uncertainty [CAL92]</vt:lpstr>
      <vt:lpstr>PowerPoint Presentation</vt:lpstr>
      <vt:lpstr>A2 Agnostic Active Learner [BBL’06]</vt:lpstr>
      <vt:lpstr>Other Interesting ALTechniques used in Practice</vt:lpstr>
      <vt:lpstr>Density-Based Sampling</vt:lpstr>
      <vt:lpstr>Uncertainty Sampling</vt:lpstr>
      <vt:lpstr>Maximal Diversity Sampling</vt:lpstr>
      <vt:lpstr>Ensemble-Based Possibilities</vt:lpstr>
      <vt:lpstr>PowerPoint Presentation</vt:lpstr>
      <vt:lpstr>PowerPoint Presentation</vt:lpstr>
      <vt:lpstr>PowerPoint Presentation</vt:lpstr>
      <vt:lpstr>A2 Agnostic Active Learner [BBL’06]</vt:lpstr>
      <vt:lpstr>Formal General Guarantees for Agnostic AL</vt:lpstr>
      <vt:lpstr>General guarantees for A2 Agnostic Active Learner </vt:lpstr>
      <vt:lpstr>Disagreement Based Active Learning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Search Acution Design Via Machine Learning</dc:title>
  <dc:creator>Maria-Florina Balcan</dc:creator>
  <cp:lastModifiedBy>Maria Florina Balcan</cp:lastModifiedBy>
  <cp:revision>2720</cp:revision>
  <cp:lastPrinted>2015-04-01T21:29:56Z</cp:lastPrinted>
  <dcterms:created xsi:type="dcterms:W3CDTF">2005-06-02T18:13:09Z</dcterms:created>
  <dcterms:modified xsi:type="dcterms:W3CDTF">2016-11-02T22:39:01Z</dcterms:modified>
</cp:coreProperties>
</file>