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5.xml" ContentType="application/vnd.openxmlformats-officedocument.presentationml.tags+xml"/>
  <Override PartName="/ppt/notesSlides/notesSlide11.xml" ContentType="application/vnd.openxmlformats-officedocument.presentationml.notesSlide+xml"/>
  <Override PartName="/ppt/tags/tag6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7.xml" ContentType="application/vnd.openxmlformats-officedocument.presentationml.tags+xml"/>
  <Override PartName="/ppt/notesSlides/notesSlide14.xml" ContentType="application/vnd.openxmlformats-officedocument.presentationml.notesSlide+xml"/>
  <Override PartName="/ppt/tags/tag8.xml" ContentType="application/vnd.openxmlformats-officedocument.presentationml.tags+xml"/>
  <Override PartName="/ppt/notesSlides/notesSlide15.xml" ContentType="application/vnd.openxmlformats-officedocument.presentationml.notesSlide+xml"/>
  <Override PartName="/ppt/tags/tag9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0.xml" ContentType="application/vnd.openxmlformats-officedocument.presentationml.tags+xml"/>
  <Override PartName="/ppt/notesSlides/notesSlide18.xml" ContentType="application/vnd.openxmlformats-officedocument.presentationml.notesSlide+xml"/>
  <Override PartName="/ppt/tags/tag11.xml" ContentType="application/vnd.openxmlformats-officedocument.presentationml.tags+xml"/>
  <Override PartName="/ppt/notesSlides/notesSlide19.xml" ContentType="application/vnd.openxmlformats-officedocument.presentationml.notesSlide+xml"/>
  <Override PartName="/ppt/tags/tag12.xml" ContentType="application/vnd.openxmlformats-officedocument.presentationml.tags+xml"/>
  <Override PartName="/ppt/notesSlides/notesSlide20.xml" ContentType="application/vnd.openxmlformats-officedocument.presentationml.notesSlide+xml"/>
  <Override PartName="/ppt/tags/tag13.xml" ContentType="application/vnd.openxmlformats-officedocument.presentationml.tags+xml"/>
  <Override PartName="/ppt/notesSlides/notesSlide21.xml" ContentType="application/vnd.openxmlformats-officedocument.presentationml.notesSlide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86" r:id="rId4"/>
    <p:sldId id="259" r:id="rId5"/>
    <p:sldId id="289" r:id="rId6"/>
    <p:sldId id="302" r:id="rId7"/>
    <p:sldId id="265" r:id="rId8"/>
    <p:sldId id="290" r:id="rId9"/>
    <p:sldId id="268" r:id="rId10"/>
    <p:sldId id="269" r:id="rId11"/>
    <p:sldId id="271" r:id="rId12"/>
    <p:sldId id="305" r:id="rId13"/>
    <p:sldId id="306" r:id="rId14"/>
    <p:sldId id="307" r:id="rId15"/>
    <p:sldId id="294" r:id="rId16"/>
    <p:sldId id="308" r:id="rId17"/>
    <p:sldId id="278" r:id="rId18"/>
    <p:sldId id="304" r:id="rId19"/>
    <p:sldId id="297" r:id="rId20"/>
    <p:sldId id="301" r:id="rId21"/>
    <p:sldId id="298" r:id="rId22"/>
    <p:sldId id="30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79735" autoAdjust="0"/>
  </p:normalViewPr>
  <p:slideViewPr>
    <p:cSldViewPr snapToGrid="0" snapToObjects="1">
      <p:cViewPr>
        <p:scale>
          <a:sx n="103" d="100"/>
          <a:sy n="103" d="100"/>
        </p:scale>
        <p:origin x="-260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AC14B-B0EA-C749-A42E-F8D61C40EF5C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0E9A7-F809-D34E-87B0-CABB0271D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281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A8028-2A95-D84E-A30F-C5B5C53E84B4}" type="datetimeFigureOut">
              <a:rPr lang="en-US" smtClean="0"/>
              <a:t>12/12/12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15E0B-EF98-0F4A-8DC5-F7887C5E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778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58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771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9690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972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4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815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051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913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</a:t>
            </a:r>
            <a:r>
              <a:rPr lang="en-US" baseline="0" dirty="0" smtClean="0"/>
              <a:t> have introduced the design, and now let’s move to the evaluation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77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high-level goal is the compare FESTIVE with real players like Netflix and Adobe.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Ideally, we want a head-to-head comparison. But it is unrealistic, because the player is proprietary, so it’s impossible to implement it in commercial player.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So, our methodology is to add a intermediate step. We reverse engineer the real player algorithm, and implement it in a local simplified model where we can both implement FESTIVE and those emulated algorithm, and we run them both on local </a:t>
            </a:r>
            <a:r>
              <a:rPr lang="en-US" baseline="0" dirty="0" err="1" smtClean="0"/>
              <a:t>ethernet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 the point of this method is that we make sure that the emulated algorithm performs as a conservative approximation of the real player.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For </a:t>
            </a:r>
            <a:r>
              <a:rPr lang="en-US" baseline="0" dirty="0" err="1" smtClean="0"/>
              <a:t>SmoothStreaming</a:t>
            </a:r>
            <a:r>
              <a:rPr lang="en-US" baseline="0" dirty="0" smtClean="0"/>
              <a:t>, we even do one more step to run a server in local </a:t>
            </a:r>
            <a:r>
              <a:rPr lang="en-US" baseline="0" dirty="0" err="1" smtClean="0"/>
              <a:t>ethernet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enviroment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024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9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27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Here,</a:t>
            </a:r>
            <a:r>
              <a:rPr lang="en-US" baseline="0" dirty="0" smtClean="0"/>
              <a:t> we present the comparison between FESTIVE and Netflix.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Again, three player, 3 Mbps.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Results are grouped in three metrics and lower the better.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First, emulated algorithm is a conservative approximation of the real algorithm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Second. FESTIVE outperforms the emulated algorithm.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879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saw</a:t>
            </a:r>
            <a:r>
              <a:rPr lang="en-US" baseline="0" dirty="0" smtClean="0"/>
              <a:t> the results of a fixed numbers of players.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And, we also test the sensitivity of FESTIVE to different number of players.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this example, we use bottleneck link of 10Mbps.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X,</a:t>
            </a:r>
          </a:p>
          <a:p>
            <a:endParaRPr lang="en-US" baseline="0" dirty="0" smtClean="0"/>
          </a:p>
          <a:p>
            <a:r>
              <a:rPr lang="en-US" baseline="0" dirty="0" smtClean="0"/>
              <a:t>Y,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shows the instability index. Lower the better.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FESTIVE is consistently better than Emulated </a:t>
            </a:r>
            <a:r>
              <a:rPr lang="en-US" baseline="0" dirty="0" err="1" smtClean="0"/>
              <a:t>SmoothStreaming</a:t>
            </a:r>
            <a:r>
              <a:rPr lang="en-US" baseline="0" dirty="0" smtClean="0"/>
              <a:t> algorithm across different number of players.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Also, we see some interesting observation here. For 12 players or 16 players, the performance is consistently better than neighboring points. </a:t>
            </a:r>
          </a:p>
          <a:p>
            <a:r>
              <a:rPr lang="en-US" baseline="0" dirty="0" smtClean="0"/>
              <a:t>In fact, this is an interesting artifact of bitrate discreteness that some certain combination of bitrate levels and number of users will cause users to keep staying in some bitrate.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80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02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22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00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706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have seen </a:t>
            </a:r>
            <a:r>
              <a:rPr lang="en-US" dirty="0" err="1" smtClean="0"/>
              <a:t>SmoothStreaming</a:t>
            </a:r>
            <a:r>
              <a:rPr lang="en-US" dirty="0" smtClean="0"/>
              <a:t>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Now, let’s look at other commercial players using these metrics.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Again three players, sharing a stable bottleneck bandwidth of 3Mbps.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seems that the problem is unique to </a:t>
            </a:r>
            <a:r>
              <a:rPr lang="en-US" baseline="0" dirty="0" err="1" smtClean="0"/>
              <a:t>SmoothStreaming</a:t>
            </a:r>
            <a:r>
              <a:rPr lang="en-US" baseline="0" dirty="0" smtClean="0"/>
              <a:t>. In fact, it turns out that </a:t>
            </a:r>
            <a:r>
              <a:rPr lang="en-US" baseline="0" dirty="0" err="1" smtClean="0"/>
              <a:t>SmoothStreaming</a:t>
            </a:r>
            <a:r>
              <a:rPr lang="en-US" baseline="0" dirty="0" smtClean="0"/>
              <a:t> is better than others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problem is even worse with more players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05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see that all the four commercial player are not good, but why it is hard?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There are three reasons…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Third, each player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interacting with the network independently.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98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Our</a:t>
            </a:r>
            <a:r>
              <a:rPr lang="en-US" baseline="0" dirty="0" smtClean="0"/>
              <a:t> </a:t>
            </a:r>
            <a:r>
              <a:rPr lang="en-US" dirty="0" smtClean="0"/>
              <a:t>goal of this paper is two</a:t>
            </a:r>
            <a:r>
              <a:rPr lang="en-US" baseline="0" dirty="0" smtClean="0"/>
              <a:t>-fold</a:t>
            </a:r>
          </a:p>
          <a:p>
            <a:endParaRPr lang="en-US" baseline="0" dirty="0" smtClean="0"/>
          </a:p>
          <a:p>
            <a:r>
              <a:rPr lang="en-US" dirty="0" smtClean="0"/>
              <a:t>First,</a:t>
            </a:r>
            <a:r>
              <a:rPr lang="en-US" baseline="0" dirty="0" smtClean="0"/>
              <a:t> to understand the root cause of all these problems of inefficiency, unfairness and instability.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Second, we will give a concrete solution called FESTIVE to fix the problems. Within the same framework of today’s HTTP player.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Our results show that FESTIVE outperforms industry-standard players in all three metrics.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015E0B-EF98-0F4A-8DC5-F7887C5E8D1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17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7203-4F47-3C48-A592-F2F82088F451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1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08FE-C113-1745-8159-0CF2B82CA054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489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C223C-7902-6646-B94D-32988ADB3783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1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E69B-5AB5-A843-AF62-F54A3B8CE646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85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69266-AD6D-984A-AB04-13D132138D37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3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9703E-335C-A048-A4C2-C44BB513E34A}" type="datetime1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2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3E644-0A85-E742-B502-A9D4405F1D11}" type="datetime1">
              <a:rPr lang="en-US" smtClean="0"/>
              <a:t>12/12/12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8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A472-3A37-3F45-9E6C-2574A50E646B}" type="datetime1">
              <a:rPr lang="en-US" smtClean="0"/>
              <a:t>12/12/12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51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E18D-4B34-F447-8442-93839CF667D2}" type="datetime1">
              <a:rPr lang="en-US" smtClean="0"/>
              <a:t>12/12/12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00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245C1-8D2A-E24A-9FF7-5ED3CAC8029C}" type="datetime1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07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53AF-F02E-2A48-B852-DC0C4047396D}" type="datetime1">
              <a:rPr lang="en-US" smtClean="0"/>
              <a:t>12/12/12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45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CC2A9-FB95-D048-A466-502EB51E1360}" type="datetime1">
              <a:rPr lang="en-US" smtClean="0"/>
              <a:t>12/12/12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2E8E1-26C7-D64D-B43C-DDC1E9830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46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image" Target="../media/image5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4" Type="http://schemas.openxmlformats.org/officeDocument/2006/relationships/image" Target="../media/image6.emf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4" Type="http://schemas.openxmlformats.org/officeDocument/2006/relationships/image" Target="../media/image7.emf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4" Type="http://schemas.openxmlformats.org/officeDocument/2006/relationships/image" Target="../media/image8.emf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image" Target="../media/image3.emf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image" Target="../media/image4.emf"/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Improving Fairness, Efficiency, and Stability </a:t>
            </a:r>
            <a:r>
              <a:rPr lang="en-US" dirty="0" smtClean="0">
                <a:solidFill>
                  <a:srgbClr val="0000FF"/>
                </a:solidFill>
              </a:rPr>
              <a:t>in HTTP</a:t>
            </a:r>
            <a:r>
              <a:rPr lang="en-US" dirty="0">
                <a:solidFill>
                  <a:srgbClr val="0000FF"/>
                </a:solidFill>
              </a:rPr>
              <a:t>-based Adaptive Video Streaming with </a:t>
            </a:r>
            <a:r>
              <a:rPr lang="en-US" dirty="0" smtClean="0">
                <a:solidFill>
                  <a:srgbClr val="0000FF"/>
                </a:solidFill>
              </a:rPr>
              <a:t>FESTIVE</a:t>
            </a:r>
            <a:br>
              <a:rPr lang="en-US" dirty="0" smtClean="0">
                <a:solidFill>
                  <a:srgbClr val="0000FF"/>
                </a:solidFill>
              </a:rPr>
            </a:b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Junchen Jiang </a:t>
            </a:r>
            <a:r>
              <a:rPr lang="en-US" dirty="0" smtClean="0"/>
              <a:t>(CMU)</a:t>
            </a:r>
          </a:p>
          <a:p>
            <a:r>
              <a:rPr lang="en-US" dirty="0" err="1" smtClean="0"/>
              <a:t>Vyas</a:t>
            </a:r>
            <a:r>
              <a:rPr lang="en-US" dirty="0" smtClean="0"/>
              <a:t> </a:t>
            </a:r>
            <a:r>
              <a:rPr lang="en-US" dirty="0" err="1" smtClean="0"/>
              <a:t>Sekar</a:t>
            </a:r>
            <a:r>
              <a:rPr lang="en-US" dirty="0" smtClean="0"/>
              <a:t> (Stony Brook U)</a:t>
            </a:r>
          </a:p>
          <a:p>
            <a:r>
              <a:rPr lang="en-US" dirty="0" err="1" smtClean="0"/>
              <a:t>Hui</a:t>
            </a:r>
            <a:r>
              <a:rPr lang="en-US" dirty="0" smtClean="0"/>
              <a:t> Zhang (CMU/</a:t>
            </a:r>
            <a:r>
              <a:rPr lang="en-US" dirty="0" err="1" smtClean="0"/>
              <a:t>Conviva</a:t>
            </a:r>
            <a:r>
              <a:rPr lang="en-US" dirty="0" smtClean="0"/>
              <a:t> Inc</a:t>
            </a:r>
            <a:r>
              <a:rPr lang="en-US" dirty="0"/>
              <a:t>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9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20482">
        <p:cut/>
      </p:transition>
    </mc:Choice>
    <mc:Fallback xmlns="">
      <p:transition xmlns:p14="http://schemas.microsoft.com/office/powerpoint/2010/main" advTm="20482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Roadmap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r>
              <a:rPr lang="en-US" b="1" dirty="0" smtClean="0"/>
              <a:t>Design</a:t>
            </a:r>
          </a:p>
          <a:p>
            <a:pPr lvl="1"/>
            <a:r>
              <a:rPr lang="en-US" b="1" dirty="0" smtClean="0"/>
              <a:t>Abstract player model</a:t>
            </a:r>
          </a:p>
          <a:p>
            <a:pPr lvl="1"/>
            <a:r>
              <a:rPr lang="en-US" b="1" dirty="0" smtClean="0"/>
              <a:t>Chunk scheduling</a:t>
            </a:r>
          </a:p>
          <a:p>
            <a:pPr lvl="1"/>
            <a:r>
              <a:rPr lang="en-US" b="1" dirty="0" smtClean="0"/>
              <a:t>Bitrate selection</a:t>
            </a:r>
          </a:p>
          <a:p>
            <a:pPr lvl="2"/>
            <a:r>
              <a:rPr lang="en-US" b="1" dirty="0" err="1" smtClean="0"/>
              <a:t>Stateful</a:t>
            </a:r>
            <a:r>
              <a:rPr lang="en-US" b="1" dirty="0" smtClean="0"/>
              <a:t> algorithm</a:t>
            </a:r>
          </a:p>
          <a:p>
            <a:pPr lvl="2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Damping update</a:t>
            </a:r>
          </a:p>
          <a:p>
            <a:pPr lvl="1"/>
            <a:r>
              <a:rPr lang="en-US" b="1" dirty="0" smtClean="0">
                <a:solidFill>
                  <a:schemeClr val="bg1">
                    <a:lumMod val="65000"/>
                  </a:schemeClr>
                </a:solidFill>
              </a:rPr>
              <a:t>Bandwidth estimation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7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22139">
        <p:cut/>
      </p:transition>
    </mc:Choice>
    <mc:Fallback xmlns="">
      <p:transition xmlns:p14="http://schemas.microsoft.com/office/powerpoint/2010/main" advTm="22139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Cloud 96"/>
          <p:cNvSpPr/>
          <p:nvPr/>
        </p:nvSpPr>
        <p:spPr>
          <a:xfrm>
            <a:off x="7014328" y="3840738"/>
            <a:ext cx="2129672" cy="1658096"/>
          </a:xfrm>
          <a:prstGeom prst="clou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Internet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29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Abstract Player Model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41984" y="1294471"/>
            <a:ext cx="6152510" cy="3550748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647148" y="1441880"/>
            <a:ext cx="1676837" cy="9487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B/W Estimation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895595" y="1442419"/>
            <a:ext cx="1676837" cy="94879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Bitrate Selection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4720387" y="1442419"/>
            <a:ext cx="1676837" cy="94879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Chunk Scheduling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350938" y="4083649"/>
            <a:ext cx="2442996" cy="5861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HTTP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25" name="Elbow Connector 24"/>
          <p:cNvCxnSpPr>
            <a:stCxn id="39" idx="1"/>
            <a:endCxn id="23" idx="2"/>
          </p:cNvCxnSpPr>
          <p:nvPr/>
        </p:nvCxnSpPr>
        <p:spPr>
          <a:xfrm rot="10800000">
            <a:off x="1485568" y="2390676"/>
            <a:ext cx="1865371" cy="198604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37" idx="2"/>
          </p:cNvCxnSpPr>
          <p:nvPr/>
        </p:nvCxnSpPr>
        <p:spPr>
          <a:xfrm rot="16200000" flipH="1">
            <a:off x="2887796" y="3237432"/>
            <a:ext cx="1692439" cy="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38" idx="2"/>
          </p:cNvCxnSpPr>
          <p:nvPr/>
        </p:nvCxnSpPr>
        <p:spPr>
          <a:xfrm rot="16200000" flipH="1">
            <a:off x="4712588" y="3237431"/>
            <a:ext cx="1692437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9" idx="3"/>
          </p:cNvCxnSpPr>
          <p:nvPr/>
        </p:nvCxnSpPr>
        <p:spPr>
          <a:xfrm>
            <a:off x="5793934" y="4376718"/>
            <a:ext cx="1609024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671926" y="379050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GET</a:t>
            </a:r>
            <a:endParaRPr lang="en-US" sz="2400" dirty="0"/>
          </a:p>
        </p:txBody>
      </p:sp>
      <p:cxnSp>
        <p:nvCxnSpPr>
          <p:cNvPr id="61" name="Elbow Connector 60"/>
          <p:cNvCxnSpPr>
            <a:endCxn id="39" idx="2"/>
          </p:cNvCxnSpPr>
          <p:nvPr/>
        </p:nvCxnSpPr>
        <p:spPr>
          <a:xfrm rot="10800000">
            <a:off x="4572436" y="4669786"/>
            <a:ext cx="2855190" cy="44674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063322" y="4984330"/>
            <a:ext cx="979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Chunk</a:t>
            </a:r>
            <a:endParaRPr lang="en-US" sz="2400" dirty="0"/>
          </a:p>
        </p:txBody>
      </p:sp>
      <p:sp>
        <p:nvSpPr>
          <p:cNvPr id="56" name="TextBox 55"/>
          <p:cNvSpPr txBox="1"/>
          <p:nvPr/>
        </p:nvSpPr>
        <p:spPr>
          <a:xfrm>
            <a:off x="3109643" y="2959422"/>
            <a:ext cx="12487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/>
              <a:t>Bitrate</a:t>
            </a:r>
            <a:r>
              <a:rPr lang="en-US" dirty="0" smtClean="0"/>
              <a:t> of next chunk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5030912" y="2959421"/>
            <a:ext cx="1055788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/>
              <a:t>When</a:t>
            </a:r>
            <a:r>
              <a:rPr lang="en-US" dirty="0" smtClean="0"/>
              <a:t> to request</a:t>
            </a:r>
            <a:endParaRPr lang="en-US" dirty="0"/>
          </a:p>
        </p:txBody>
      </p:sp>
      <p:sp>
        <p:nvSpPr>
          <p:cNvPr id="90" name="TextBox 89"/>
          <p:cNvSpPr txBox="1"/>
          <p:nvPr/>
        </p:nvSpPr>
        <p:spPr>
          <a:xfrm>
            <a:off x="844294" y="2959422"/>
            <a:ext cx="1282545" cy="64633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/>
              <a:t>Throughput</a:t>
            </a:r>
            <a:r>
              <a:rPr lang="en-US" dirty="0" smtClean="0"/>
              <a:t> of a chunk</a:t>
            </a:r>
            <a:endParaRPr lang="en-US" dirty="0"/>
          </a:p>
        </p:txBody>
      </p:sp>
      <p:cxnSp>
        <p:nvCxnSpPr>
          <p:cNvPr id="95" name="Straight Arrow Connector 94"/>
          <p:cNvCxnSpPr>
            <a:stCxn id="23" idx="3"/>
            <a:endCxn id="37" idx="1"/>
          </p:cNvCxnSpPr>
          <p:nvPr/>
        </p:nvCxnSpPr>
        <p:spPr>
          <a:xfrm>
            <a:off x="2323985" y="1916278"/>
            <a:ext cx="571610" cy="5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682921" y="5556248"/>
            <a:ext cx="7779027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Three components</a:t>
            </a:r>
            <a:endParaRPr lang="en-US" sz="2800" dirty="0"/>
          </a:p>
          <a:p>
            <a:r>
              <a:rPr lang="en-US" sz="2800" dirty="0" smtClean="0"/>
              <a:t>2. Feedback loop between player and the network</a:t>
            </a:r>
            <a:endParaRPr lang="en-US" sz="28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805984" y="1763045"/>
            <a:ext cx="1753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Video Player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414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92931">
        <p:cut/>
      </p:transition>
    </mc:Choice>
    <mc:Fallback xmlns="">
      <p:transition xmlns:p14="http://schemas.microsoft.com/office/powerpoint/2010/main" advTm="92931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7" grpId="0" animBg="1"/>
      <p:bldP spid="38" grpId="0" animBg="1"/>
      <p:bldP spid="45" grpId="0"/>
      <p:bldP spid="54" grpId="0"/>
      <p:bldP spid="56" grpId="0" animBg="1"/>
      <p:bldP spid="89" grpId="0" animBg="1"/>
      <p:bldP spid="90" grpId="0" animBg="1"/>
      <p:bldP spid="10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176" y="0"/>
            <a:ext cx="9007372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Today: Periodic Chunk Scheduling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591" y="1098429"/>
            <a:ext cx="8877670" cy="8002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/>
              <a:t>Many players use this to keep fixed video buffer</a:t>
            </a:r>
          </a:p>
          <a:p>
            <a:pPr marL="0" indent="0">
              <a:buNone/>
            </a:pPr>
            <a:r>
              <a:rPr lang="en-US" sz="2400" dirty="0" smtClean="0"/>
              <a:t>e.g., if chunk duration = 2 sec, chunk requests at T= 0,2,4,… sec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12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1278063" y="4374335"/>
            <a:ext cx="4845565" cy="28841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33523" y="3678576"/>
            <a:ext cx="628814" cy="679080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0.5 sec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817369" y="4458792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75896" y="3678576"/>
            <a:ext cx="1257627" cy="3417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sec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75896" y="4020291"/>
            <a:ext cx="1257627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sec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283146" y="4375140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593384" y="4340547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altLang="zh-CN" dirty="0" smtClean="0"/>
              <a:t>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670575" y="2145300"/>
            <a:ext cx="527064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 setup: Total bandwidth: 2Mbps</a:t>
            </a:r>
          </a:p>
          <a:p>
            <a:r>
              <a:rPr lang="en-US" sz="2400" dirty="0" smtClean="0"/>
              <a:t>Bitrate 0.5 Mbps, 2 sec chunks</a:t>
            </a:r>
          </a:p>
          <a:p>
            <a:r>
              <a:rPr lang="en-US" sz="2400" dirty="0" smtClean="0"/>
              <a:t>Chunk size: 0.5 Mbps x 2 sec = 1.0Mb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553200" y="4020291"/>
            <a:ext cx="2148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Throughput: 1 Mbps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15980" y="4467747"/>
            <a:ext cx="21483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Throughput: 1 Mbps</a:t>
            </a:r>
            <a:endParaRPr lang="en-US" i="1" dirty="0">
              <a:solidFill>
                <a:schemeClr val="accent2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046982" y="3680838"/>
            <a:ext cx="628814" cy="691718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0.5 sec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789355" y="4024687"/>
            <a:ext cx="1257627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sec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789355" y="3678576"/>
            <a:ext cx="1257627" cy="3417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 sec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552970" y="3575283"/>
            <a:ext cx="2148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rgbClr val="008000"/>
                </a:solidFill>
              </a:rPr>
              <a:t>Throughput: </a:t>
            </a:r>
            <a:r>
              <a:rPr lang="en-US" i="1" dirty="0">
                <a:solidFill>
                  <a:srgbClr val="008000"/>
                </a:solidFill>
              </a:rPr>
              <a:t>2 Mbps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548690" y="5356828"/>
            <a:ext cx="7926983" cy="111663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Unfair! </a:t>
            </a:r>
            <a:r>
              <a:rPr lang="en-US" dirty="0" smtClean="0"/>
              <a:t>Start time impacts observed throughput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 a TCP problem!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1275896" y="3438018"/>
            <a:ext cx="1" cy="936317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9591" y="3068686"/>
            <a:ext cx="128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b/w (Mbps)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31587" y="4701902"/>
            <a:ext cx="1257627" cy="61251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A, T=0,2,4,…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2675088" y="4701902"/>
            <a:ext cx="1257627" cy="612511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B</a:t>
            </a:r>
          </a:p>
          <a:p>
            <a:pPr algn="ctr"/>
            <a:r>
              <a:rPr lang="en-US" dirty="0" smtClean="0"/>
              <a:t>T=0,2,4,…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253776" y="4701902"/>
            <a:ext cx="1257627" cy="596249"/>
          </a:xfrm>
          <a:prstGeom prst="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C</a:t>
            </a:r>
          </a:p>
          <a:p>
            <a:pPr algn="ctr"/>
            <a:r>
              <a:rPr lang="en-US" dirty="0" smtClean="0"/>
              <a:t>T=1,3,5,…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3227" y="353775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57667" y="3850435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3079" y="419695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14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79565">
        <p:cut/>
      </p:transition>
    </mc:Choice>
    <mc:Fallback xmlns="">
      <p:transition xmlns:p14="http://schemas.microsoft.com/office/powerpoint/2010/main" advTm="179565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19" grpId="0" animBg="1"/>
      <p:bldP spid="20" grpId="0" animBg="1"/>
      <p:bldP spid="21" grpId="0"/>
      <p:bldP spid="22" grpId="0"/>
      <p:bldP spid="23" grpId="0"/>
      <p:bldP spid="24" grpId="0"/>
      <p:bldP spid="25" grpId="0"/>
      <p:bldP spid="29" grpId="0" animBg="1"/>
      <p:bldP spid="30" grpId="0" animBg="1"/>
      <p:bldP spid="31" grpId="0" animBg="1"/>
      <p:bldP spid="35" grpId="0"/>
      <p:bldP spid="26" grpId="0"/>
      <p:bldP spid="8" grpId="0"/>
      <p:bldP spid="32" grpId="0" animBg="1"/>
      <p:bldP spid="33" grpId="0" animBg="1"/>
      <p:bldP spid="34" grpId="0" animBg="1"/>
      <p:bldP spid="9" grpId="0"/>
      <p:bldP spid="3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Solution: Randomized Scheduling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937"/>
            <a:ext cx="7926983" cy="1985162"/>
          </a:xfrm>
        </p:spPr>
        <p:txBody>
          <a:bodyPr>
            <a:normAutofit/>
          </a:bodyPr>
          <a:lstStyle/>
          <a:p>
            <a:r>
              <a:rPr lang="en-US" dirty="0" smtClean="0"/>
              <a:t>Request with a </a:t>
            </a:r>
            <a:r>
              <a:rPr lang="en-US" i="1" dirty="0" smtClean="0"/>
              <a:t>randomized </a:t>
            </a:r>
            <a:r>
              <a:rPr lang="en-US" dirty="0" smtClean="0"/>
              <a:t>interval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13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558188" y="4388814"/>
            <a:ext cx="4382495" cy="0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986695" y="4031228"/>
            <a:ext cx="1137363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259518" y="3794415"/>
            <a:ext cx="2438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Throughput: ~1.3 Mbps</a:t>
            </a:r>
            <a:endParaRPr lang="en-US" i="1" dirty="0">
              <a:solidFill>
                <a:schemeClr val="accent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265709" y="4335048"/>
            <a:ext cx="2438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3"/>
                </a:solidFill>
              </a:rPr>
              <a:t>Throughput: ~1.3 Mbps</a:t>
            </a:r>
            <a:endParaRPr lang="en-US" i="1" dirty="0">
              <a:solidFill>
                <a:schemeClr val="accent3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265709" y="3283297"/>
            <a:ext cx="2438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Throughput: ~1.3 </a:t>
            </a:r>
            <a:r>
              <a:rPr lang="en-US" i="1" dirty="0">
                <a:solidFill>
                  <a:schemeClr val="tx2"/>
                </a:solidFill>
              </a:rPr>
              <a:t>Mbps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55463" y="3678454"/>
            <a:ext cx="862214" cy="341715"/>
          </a:xfrm>
          <a:prstGeom prst="rect">
            <a:avLst/>
          </a:prstGeom>
          <a:solidFill>
            <a:schemeClr val="tx2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755463" y="3678454"/>
            <a:ext cx="231232" cy="69567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852808" y="3678454"/>
            <a:ext cx="930205" cy="341715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632285" y="3678454"/>
            <a:ext cx="220523" cy="67337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139379" y="3779135"/>
            <a:ext cx="241155" cy="596533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403237" y="4024877"/>
            <a:ext cx="862214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050155" y="3678454"/>
            <a:ext cx="862214" cy="341715"/>
          </a:xfrm>
          <a:prstGeom prst="rect">
            <a:avLst/>
          </a:prstGeom>
          <a:solidFill>
            <a:schemeClr val="tx2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18551" y="4023165"/>
            <a:ext cx="787636" cy="341715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796670" y="3678454"/>
            <a:ext cx="241155" cy="59653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265451" y="3771390"/>
            <a:ext cx="241155" cy="596533"/>
          </a:xfrm>
          <a:prstGeom prst="rect">
            <a:avLst/>
          </a:prstGeom>
          <a:solidFill>
            <a:schemeClr val="tx2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907022" y="3672878"/>
            <a:ext cx="399165" cy="596533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457200" y="5511544"/>
            <a:ext cx="7926983" cy="6647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Intuition: </a:t>
            </a:r>
            <a:r>
              <a:rPr lang="en-US" i="1" dirty="0" smtClean="0"/>
              <a:t>fair</a:t>
            </a:r>
            <a:r>
              <a:rPr lang="en-US" dirty="0" smtClean="0"/>
              <a:t> chance to see each other.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484485" y="4409093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2460866" y="4519714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716698" y="4519714"/>
            <a:ext cx="391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r>
              <a:rPr lang="en-US" altLang="zh-CN" dirty="0" smtClean="0"/>
              <a:t>s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558187" y="3450139"/>
            <a:ext cx="1" cy="936317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1031587" y="4894348"/>
            <a:ext cx="1257627" cy="3417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A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675088" y="4894348"/>
            <a:ext cx="1257627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B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253776" y="4878086"/>
            <a:ext cx="1257627" cy="341715"/>
          </a:xfrm>
          <a:prstGeom prst="rect">
            <a:avLst/>
          </a:prstGeom>
          <a:ln>
            <a:solidFill>
              <a:srgbClr val="9BBB5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14833" y="2689915"/>
            <a:ext cx="52706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 players: Bitrate 0.5 Mbps, 2 sec chunks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98902" y="3071614"/>
            <a:ext cx="1431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b/w (Mbps)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222807" y="3540686"/>
            <a:ext cx="33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227247" y="3841034"/>
            <a:ext cx="33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223577" y="4183377"/>
            <a:ext cx="33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986695" y="4409093"/>
            <a:ext cx="0" cy="2952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3430752" y="4405065"/>
            <a:ext cx="0" cy="2952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302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48436">
        <p:cut/>
      </p:transition>
    </mc:Choice>
    <mc:Fallback xmlns="">
      <p:transition xmlns:p14="http://schemas.microsoft.com/office/powerpoint/2010/main" advTm="48436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287430" y="3893138"/>
            <a:ext cx="291108" cy="435094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Today’s Bitrate Selection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3364"/>
            <a:ext cx="8686800" cy="1237499"/>
          </a:xfrm>
        </p:spPr>
        <p:txBody>
          <a:bodyPr>
            <a:normAutofit/>
          </a:bodyPr>
          <a:lstStyle/>
          <a:p>
            <a:r>
              <a:rPr lang="en-US" dirty="0" err="1" smtClean="0"/>
              <a:t>Strawman</a:t>
            </a:r>
            <a:r>
              <a:rPr lang="en-US" dirty="0" smtClean="0"/>
              <a:t>: Bitrate = f (observed throughput)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14</a:t>
            </a:fld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22458" y="4351301"/>
            <a:ext cx="262719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1922458" y="3489624"/>
            <a:ext cx="1656080" cy="284480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910236" y="3525060"/>
            <a:ext cx="467360" cy="803902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377488" y="3489624"/>
            <a:ext cx="619760" cy="447040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389818" y="3936663"/>
            <a:ext cx="386080" cy="388193"/>
          </a:xfrm>
          <a:prstGeom prst="rect">
            <a:avLst/>
          </a:prstGeom>
          <a:ln>
            <a:solidFill>
              <a:srgbClr val="C050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1572837" y="325788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562641" y="362721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505351" y="3841553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0.6</a:t>
            </a:r>
            <a:endParaRPr lang="en-US" dirty="0"/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474676" y="5212300"/>
            <a:ext cx="7926983" cy="111663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/>
              <a:t>Unfair! </a:t>
            </a:r>
            <a:r>
              <a:rPr lang="en-US" dirty="0" smtClean="0"/>
              <a:t>Bitrate impacts observed throughput.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Biased feedback loop implies unfairness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119975" y="3502207"/>
            <a:ext cx="458563" cy="434456"/>
          </a:xfrm>
          <a:prstGeom prst="rect">
            <a:avLst/>
          </a:prstGeom>
          <a:solidFill>
            <a:srgbClr val="1F497D"/>
          </a:solidFill>
          <a:ln>
            <a:solidFill>
              <a:srgbClr val="1F497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389817" y="4076596"/>
            <a:ext cx="897613" cy="255140"/>
          </a:xfrm>
          <a:prstGeom prst="rect">
            <a:avLst/>
          </a:prstGeom>
          <a:ln>
            <a:solidFill>
              <a:srgbClr val="C0504D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80251" y="3779787"/>
            <a:ext cx="507179" cy="281582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1910237" y="3209728"/>
            <a:ext cx="0" cy="1141573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63093" y="2888549"/>
            <a:ext cx="1282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b/w (Mbps)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56697" y="1781464"/>
            <a:ext cx="76083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Example setup: Total bandwidth 2Mbps</a:t>
            </a:r>
          </a:p>
          <a:p>
            <a:r>
              <a:rPr lang="en-US" sz="2400" dirty="0" smtClean="0"/>
              <a:t>Player A: </a:t>
            </a:r>
            <a:r>
              <a:rPr lang="en-US" sz="2400" b="1" dirty="0" smtClean="0"/>
              <a:t>0.7 Mbps, </a:t>
            </a:r>
            <a:r>
              <a:rPr lang="en-US" sz="2400" dirty="0" smtClean="0"/>
              <a:t>Player B: </a:t>
            </a:r>
            <a:r>
              <a:rPr lang="en-US" sz="2400" b="1" dirty="0" smtClean="0"/>
              <a:t>0.3 Mbps, </a:t>
            </a:r>
            <a:r>
              <a:rPr lang="en-US" sz="2400" dirty="0" smtClean="0"/>
              <a:t>Player C: </a:t>
            </a:r>
            <a:r>
              <a:rPr lang="en-US" sz="2400" b="1" dirty="0" smtClean="0"/>
              <a:t>0.3 Mbps</a:t>
            </a:r>
            <a:endParaRPr lang="en-US" sz="24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6553200" y="3394871"/>
            <a:ext cx="2438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2"/>
                </a:solidFill>
              </a:rPr>
              <a:t>Throughput: ~1.6 Mbps</a:t>
            </a:r>
            <a:endParaRPr lang="en-US" i="1" dirty="0">
              <a:solidFill>
                <a:schemeClr val="tx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515980" y="3842327"/>
            <a:ext cx="2438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Throughput: ~1.1 Mbps</a:t>
            </a:r>
            <a:endParaRPr lang="en-US" i="1" dirty="0">
              <a:solidFill>
                <a:schemeClr val="accent2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15980" y="4293942"/>
            <a:ext cx="2438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Throughput: ~1.1 </a:t>
            </a:r>
            <a:r>
              <a:rPr lang="en-US" i="1" dirty="0">
                <a:solidFill>
                  <a:schemeClr val="accent3">
                    <a:lumMod val="50000"/>
                  </a:schemeClr>
                </a:solidFill>
              </a:rPr>
              <a:t>Mbps</a:t>
            </a:r>
          </a:p>
        </p:txBody>
      </p:sp>
      <p:sp>
        <p:nvSpPr>
          <p:cNvPr id="67" name="Rectangle 66"/>
          <p:cNvSpPr/>
          <p:nvPr/>
        </p:nvSpPr>
        <p:spPr>
          <a:xfrm>
            <a:off x="1238702" y="4705539"/>
            <a:ext cx="1257627" cy="34171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A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2882203" y="4705539"/>
            <a:ext cx="1257627" cy="341715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B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460891" y="4689277"/>
            <a:ext cx="1257627" cy="341715"/>
          </a:xfrm>
          <a:prstGeom prst="rect">
            <a:avLst/>
          </a:prstGeom>
          <a:ln>
            <a:solidFill>
              <a:srgbClr val="9BBB59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Player C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583771" y="41172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549652" y="4301909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45365" y="2949863"/>
            <a:ext cx="0" cy="5397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6097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85100">
        <p:cut/>
      </p:transition>
    </mc:Choice>
    <mc:Fallback xmlns="">
      <p:transition xmlns:p14="http://schemas.microsoft.com/office/powerpoint/2010/main" advTm="85100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7" grpId="0" animBg="1"/>
      <p:bldP spid="18" grpId="0" animBg="1"/>
      <p:bldP spid="20" grpId="0" animBg="1"/>
      <p:bldP spid="22" grpId="0" animBg="1"/>
      <p:bldP spid="42" grpId="0"/>
      <p:bldP spid="43" grpId="0"/>
      <p:bldP spid="44" grpId="0"/>
      <p:bldP spid="59" grpId="0"/>
      <p:bldP spid="58" grpId="0" animBg="1"/>
      <p:bldP spid="23" grpId="0" animBg="1"/>
      <p:bldP spid="25" grpId="0" animBg="1"/>
      <p:bldP spid="61" grpId="0"/>
      <p:bldP spid="63" grpId="0"/>
      <p:bldP spid="64" grpId="0"/>
      <p:bldP spid="65" grpId="0"/>
      <p:bldP spid="66" grpId="0"/>
      <p:bldP spid="67" grpId="0" animBg="1"/>
      <p:bldP spid="68" grpId="0" animBg="1"/>
      <p:bldP spid="69" grpId="0" animBg="1"/>
      <p:bldP spid="72" grpId="0"/>
      <p:bldP spid="7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Solution: </a:t>
            </a:r>
            <a:r>
              <a:rPr lang="en-US" dirty="0" err="1" smtClean="0">
                <a:solidFill>
                  <a:srgbClr val="0000FF"/>
                </a:solidFill>
              </a:rPr>
              <a:t>Stateful</a:t>
            </a:r>
            <a:r>
              <a:rPr lang="en-US" dirty="0" smtClean="0">
                <a:solidFill>
                  <a:srgbClr val="0000FF"/>
                </a:solidFill>
              </a:rPr>
              <a:t> Bitrate Selection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50549"/>
          </a:xfrm>
        </p:spPr>
        <p:txBody>
          <a:bodyPr>
            <a:normAutofit/>
          </a:bodyPr>
          <a:lstStyle/>
          <a:p>
            <a:r>
              <a:rPr lang="en-US" dirty="0" smtClean="0"/>
              <a:t>Intuition: Compensate for the bias!</a:t>
            </a:r>
          </a:p>
          <a:p>
            <a:pPr lvl="1"/>
            <a:r>
              <a:rPr lang="en-US" dirty="0" smtClean="0"/>
              <a:t>Check if in increase phase -- </a:t>
            </a:r>
            <a:r>
              <a:rPr lang="en-US" dirty="0" err="1" smtClean="0"/>
              <a:t>stateful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Lower bitrate player ramps up more quickly.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15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796246" y="5432778"/>
            <a:ext cx="3390662" cy="0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796246" y="3686368"/>
            <a:ext cx="0" cy="1746410"/>
          </a:xfrm>
          <a:prstGeom prst="line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796246" y="3963769"/>
            <a:ext cx="1072682" cy="462339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796246" y="4426108"/>
            <a:ext cx="1072682" cy="87535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607413" y="5560374"/>
            <a:ext cx="64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972508" y="3501702"/>
            <a:ext cx="823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Bitrate</a:t>
            </a:r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868928" y="3680204"/>
            <a:ext cx="1011034" cy="283568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868928" y="3700409"/>
            <a:ext cx="1011034" cy="72569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188205" y="4771321"/>
            <a:ext cx="51784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915655" y="4598713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A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 flipH="1">
            <a:off x="7188205" y="5265163"/>
            <a:ext cx="5178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7927984" y="5043241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Player B</a:t>
            </a:r>
            <a:endParaRPr lang="en-US" dirty="0"/>
          </a:p>
        </p:txBody>
      </p:sp>
      <p:pic>
        <p:nvPicPr>
          <p:cNvPr id="7" name="Picture 6" descr="Screen Shot 2012-12-11 at 5.54.09 A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36" y="3417222"/>
            <a:ext cx="3352672" cy="23629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420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76559">
        <p:cut/>
      </p:transition>
    </mc:Choice>
    <mc:Fallback xmlns="">
      <p:transition xmlns:p14="http://schemas.microsoft.com/office/powerpoint/2010/main" advTm="76559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52" grpId="0"/>
      <p:bldP spid="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FESTIVE Overall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7561" y="1294544"/>
            <a:ext cx="7964974" cy="4197605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30911" y="2336612"/>
            <a:ext cx="1479692" cy="94879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Harmonic mean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439837" y="1910995"/>
            <a:ext cx="1825129" cy="1800033"/>
          </a:xfrm>
          <a:prstGeom prst="roundRect">
            <a:avLst>
              <a:gd name="adj" fmla="val 0"/>
            </a:avLst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877012" y="2271200"/>
            <a:ext cx="1823737" cy="948795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Randomized scheduling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725118" y="5631260"/>
            <a:ext cx="2442996" cy="5861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HTTP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11" name="Elbow Connector 10"/>
          <p:cNvCxnSpPr>
            <a:stCxn id="10" idx="1"/>
            <a:endCxn id="55" idx="2"/>
          </p:cNvCxnSpPr>
          <p:nvPr/>
        </p:nvCxnSpPr>
        <p:spPr>
          <a:xfrm rot="10800000">
            <a:off x="1698334" y="3711027"/>
            <a:ext cx="2026785" cy="2213303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8" idx="2"/>
          </p:cNvCxnSpPr>
          <p:nvPr/>
        </p:nvCxnSpPr>
        <p:spPr>
          <a:xfrm rot="16200000" flipH="1">
            <a:off x="3601973" y="4461457"/>
            <a:ext cx="1920234" cy="419376"/>
          </a:xfrm>
          <a:prstGeom prst="bentConnector3">
            <a:avLst>
              <a:gd name="adj1" fmla="val 4871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62" idx="2"/>
          </p:cNvCxnSpPr>
          <p:nvPr/>
        </p:nvCxnSpPr>
        <p:spPr>
          <a:xfrm rot="5400000">
            <a:off x="5294463" y="4136844"/>
            <a:ext cx="1920235" cy="10686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055690" y="4437436"/>
            <a:ext cx="684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GET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2665706" y="3956681"/>
            <a:ext cx="2788551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i="1" dirty="0" smtClean="0"/>
              <a:t>Bitrate</a:t>
            </a:r>
            <a:r>
              <a:rPr lang="en-US" sz="2400" dirty="0" smtClean="0"/>
              <a:t> of next chunk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5587892" y="3950113"/>
            <a:ext cx="2522156" cy="461665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i="1" dirty="0" smtClean="0"/>
              <a:t>When</a:t>
            </a:r>
            <a:r>
              <a:rPr lang="en-US" sz="2400" dirty="0" smtClean="0"/>
              <a:t> to request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708042" y="4411778"/>
            <a:ext cx="1802561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i="1" dirty="0" smtClean="0"/>
              <a:t>Throughput</a:t>
            </a:r>
            <a:r>
              <a:rPr lang="en-US" sz="2400" dirty="0" smtClean="0"/>
              <a:t> of a chunk</a:t>
            </a:r>
            <a:endParaRPr lang="en-US" sz="2400" dirty="0"/>
          </a:p>
        </p:txBody>
      </p:sp>
      <p:cxnSp>
        <p:nvCxnSpPr>
          <p:cNvPr id="21" name="Straight Arrow Connector 20"/>
          <p:cNvCxnSpPr>
            <a:stCxn id="55" idx="3"/>
            <a:endCxn id="8" idx="1"/>
          </p:cNvCxnSpPr>
          <p:nvPr/>
        </p:nvCxnSpPr>
        <p:spPr>
          <a:xfrm>
            <a:off x="2823497" y="2811010"/>
            <a:ext cx="616340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87663" y="831865"/>
            <a:ext cx="1753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Video Player</a:t>
            </a:r>
            <a:endParaRPr lang="en-US" sz="2400" dirty="0"/>
          </a:p>
        </p:txBody>
      </p:sp>
      <p:sp>
        <p:nvSpPr>
          <p:cNvPr id="40" name="Rectangle 39"/>
          <p:cNvSpPr/>
          <p:nvPr/>
        </p:nvSpPr>
        <p:spPr>
          <a:xfrm>
            <a:off x="609469" y="1449328"/>
            <a:ext cx="21452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B/W Estimation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048868" y="1449328"/>
            <a:ext cx="2250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 smtClean="0"/>
              <a:t>Bitrate Selection</a:t>
            </a:r>
            <a:endParaRPr lang="en-US" sz="2400" dirty="0"/>
          </a:p>
        </p:txBody>
      </p:sp>
      <p:sp>
        <p:nvSpPr>
          <p:cNvPr id="42" name="Rounded Rectangle 41"/>
          <p:cNvSpPr/>
          <p:nvPr/>
        </p:nvSpPr>
        <p:spPr>
          <a:xfrm>
            <a:off x="3600315" y="2029258"/>
            <a:ext cx="1516362" cy="71634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Stateful</a:t>
            </a:r>
            <a:r>
              <a:rPr lang="en-US" sz="2400" dirty="0" smtClean="0">
                <a:solidFill>
                  <a:schemeClr val="tx1"/>
                </a:solidFill>
              </a:rPr>
              <a:t> selection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600315" y="2890012"/>
            <a:ext cx="1516362" cy="71634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Delayed update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573169" y="1910993"/>
            <a:ext cx="2250328" cy="1800033"/>
          </a:xfrm>
          <a:prstGeom prst="roundRect">
            <a:avLst>
              <a:gd name="adj" fmla="val 0"/>
            </a:avLst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5720280" y="1910993"/>
            <a:ext cx="2137199" cy="1800034"/>
          </a:xfrm>
          <a:prstGeom prst="roundRect">
            <a:avLst>
              <a:gd name="adj" fmla="val 0"/>
            </a:avLst>
          </a:prstGeom>
          <a:noFill/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454257" y="1449328"/>
            <a:ext cx="24032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Chunk Scheduling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226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200"/>
    </mc:Choice>
    <mc:Fallback xmlns="">
      <p:transition xmlns:p14="http://schemas.microsoft.com/office/powerpoint/2010/main" spd="slow" advTm="312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Roadmap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Design</a:t>
            </a:r>
          </a:p>
          <a:p>
            <a:r>
              <a:rPr lang="en-US" b="1" dirty="0" smtClean="0"/>
              <a:t>Evaluation</a:t>
            </a:r>
          </a:p>
          <a:p>
            <a:pPr lvl="1"/>
            <a:r>
              <a:rPr lang="en-US" b="1" dirty="0" smtClean="0"/>
              <a:t>Methodology</a:t>
            </a:r>
          </a:p>
          <a:p>
            <a:pPr lvl="1"/>
            <a:r>
              <a:rPr lang="en-US" b="1" dirty="0" smtClean="0"/>
              <a:t>Robustness</a:t>
            </a:r>
          </a:p>
          <a:p>
            <a:r>
              <a:rPr lang="en-US" dirty="0" smtClean="0"/>
              <a:t>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93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2709">
        <p:cut/>
      </p:transition>
    </mc:Choice>
    <mc:Fallback xmlns="">
      <p:transition xmlns:p14="http://schemas.microsoft.com/office/powerpoint/2010/main" advTm="2709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Methodology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18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4660" y="4036666"/>
            <a:ext cx="1986081" cy="97399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FESTIVE +  Local Ethernet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508502" y="3911221"/>
            <a:ext cx="2435576" cy="12669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Real player</a:t>
            </a:r>
          </a:p>
          <a:p>
            <a:pPr algn="ctr"/>
            <a:r>
              <a:rPr lang="en-US" sz="2400" dirty="0" smtClean="0"/>
              <a:t> + real Internet</a:t>
            </a:r>
          </a:p>
          <a:p>
            <a:pPr algn="ctr"/>
            <a:r>
              <a:rPr lang="en-US" sz="2400" dirty="0" smtClean="0"/>
              <a:t>(Adobe, Netflix)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327185" y="1597682"/>
            <a:ext cx="2694749" cy="116293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Emulated algorithm + Local Ethernet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816021" y="1606390"/>
            <a:ext cx="2749983" cy="11629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Real player</a:t>
            </a:r>
          </a:p>
          <a:p>
            <a:pPr algn="ctr"/>
            <a:r>
              <a:rPr lang="en-US" sz="2400" dirty="0" smtClean="0"/>
              <a:t>+ Local Ethernet</a:t>
            </a:r>
          </a:p>
          <a:p>
            <a:pPr algn="ctr"/>
            <a:r>
              <a:rPr lang="en-US" sz="2400" dirty="0" smtClean="0"/>
              <a:t>(</a:t>
            </a:r>
            <a:r>
              <a:rPr lang="en-US" sz="2400" dirty="0" err="1" smtClean="0"/>
              <a:t>SmoothStreaming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cxnSp>
        <p:nvCxnSpPr>
          <p:cNvPr id="12" name="Straight Arrow Connector 11"/>
          <p:cNvCxnSpPr>
            <a:stCxn id="5" idx="3"/>
            <a:endCxn id="6" idx="1"/>
          </p:cNvCxnSpPr>
          <p:nvPr/>
        </p:nvCxnSpPr>
        <p:spPr>
          <a:xfrm>
            <a:off x="2140741" y="4523661"/>
            <a:ext cx="4367761" cy="21037"/>
          </a:xfrm>
          <a:prstGeom prst="straightConnector1">
            <a:avLst/>
          </a:prstGeom>
          <a:ln>
            <a:prstDash val="dash"/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3"/>
            <a:endCxn id="7" idx="2"/>
          </p:cNvCxnSpPr>
          <p:nvPr/>
        </p:nvCxnSpPr>
        <p:spPr>
          <a:xfrm flipV="1">
            <a:off x="2140741" y="2760616"/>
            <a:ext cx="533819" cy="1763045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1"/>
            <a:endCxn id="7" idx="2"/>
          </p:cNvCxnSpPr>
          <p:nvPr/>
        </p:nvCxnSpPr>
        <p:spPr>
          <a:xfrm flipH="1" flipV="1">
            <a:off x="2674560" y="2760616"/>
            <a:ext cx="3833942" cy="1784082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1"/>
            <a:endCxn id="7" idx="3"/>
          </p:cNvCxnSpPr>
          <p:nvPr/>
        </p:nvCxnSpPr>
        <p:spPr>
          <a:xfrm flipH="1" flipV="1">
            <a:off x="4021934" y="2179149"/>
            <a:ext cx="794087" cy="8708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8" idx="2"/>
            <a:endCxn id="6" idx="1"/>
          </p:cNvCxnSpPr>
          <p:nvPr/>
        </p:nvCxnSpPr>
        <p:spPr>
          <a:xfrm>
            <a:off x="6191013" y="2769324"/>
            <a:ext cx="317489" cy="1775374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231955" y="3099975"/>
            <a:ext cx="2515255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A </a:t>
            </a:r>
            <a:r>
              <a:rPr lang="en-US" sz="2800" i="1" dirty="0" smtClean="0"/>
              <a:t>conservative</a:t>
            </a:r>
            <a:r>
              <a:rPr lang="en-US" sz="2800" dirty="0" smtClean="0"/>
              <a:t> approximation.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8998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3422"/>
    </mc:Choice>
    <mc:Fallback xmlns="">
      <p:transition xmlns:p14="http://schemas.microsoft.com/office/powerpoint/2010/main" spd="slow" advTm="8342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4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Result with </a:t>
            </a:r>
            <a:r>
              <a:rPr lang="en-US" dirty="0" err="1" smtClean="0">
                <a:solidFill>
                  <a:srgbClr val="0000FF"/>
                </a:solidFill>
              </a:rPr>
              <a:t>SmoothStreaming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41986" y="6335546"/>
            <a:ext cx="2133600" cy="365125"/>
          </a:xfrm>
        </p:spPr>
        <p:txBody>
          <a:bodyPr/>
          <a:lstStyle/>
          <a:p>
            <a:fld id="{7BC2E8E1-26C7-D64D-B43C-DDC1E9830A5D}" type="slidenum">
              <a:rPr lang="en-US" smtClean="0"/>
              <a:t>19</a:t>
            </a:fld>
            <a:endParaRPr lang="en-US" dirty="0"/>
          </a:p>
        </p:txBody>
      </p:sp>
      <p:pic>
        <p:nvPicPr>
          <p:cNvPr id="3" name="Picture 2" descr="ss-comapr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03" y="2771730"/>
            <a:ext cx="8575297" cy="275932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31591" y="1249666"/>
            <a:ext cx="749833" cy="313045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8" name="Rectangle 7"/>
          <p:cNvSpPr/>
          <p:nvPr/>
        </p:nvSpPr>
        <p:spPr>
          <a:xfrm>
            <a:off x="4460496" y="1329551"/>
            <a:ext cx="649602" cy="32316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9" name="Rectangle 8"/>
          <p:cNvSpPr/>
          <p:nvPr/>
        </p:nvSpPr>
        <p:spPr>
          <a:xfrm>
            <a:off x="231590" y="1877975"/>
            <a:ext cx="749833" cy="3130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0" name="Rectangle 9"/>
          <p:cNvSpPr/>
          <p:nvPr/>
        </p:nvSpPr>
        <p:spPr>
          <a:xfrm>
            <a:off x="4460495" y="1867854"/>
            <a:ext cx="649602" cy="32316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1" name="Rectangle 10"/>
          <p:cNvSpPr/>
          <p:nvPr/>
        </p:nvSpPr>
        <p:spPr>
          <a:xfrm>
            <a:off x="959173" y="1143000"/>
            <a:ext cx="292754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FESTIVE + Ethernet</a:t>
            </a:r>
            <a:endParaRPr lang="en-US" sz="2600" dirty="0"/>
          </a:p>
        </p:txBody>
      </p:sp>
      <p:sp>
        <p:nvSpPr>
          <p:cNvPr id="12" name="Rectangle 11"/>
          <p:cNvSpPr/>
          <p:nvPr/>
        </p:nvSpPr>
        <p:spPr>
          <a:xfrm>
            <a:off x="4874823" y="1193581"/>
            <a:ext cx="373432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Emulated + Ethernet</a:t>
            </a:r>
            <a:endParaRPr lang="en-US" sz="2600" dirty="0"/>
          </a:p>
        </p:txBody>
      </p:sp>
      <p:sp>
        <p:nvSpPr>
          <p:cNvPr id="13" name="Rectangle 12"/>
          <p:cNvSpPr/>
          <p:nvPr/>
        </p:nvSpPr>
        <p:spPr>
          <a:xfrm>
            <a:off x="950550" y="1768238"/>
            <a:ext cx="33398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Real player + Ethernet</a:t>
            </a:r>
            <a:endParaRPr lang="en-US" sz="2600" dirty="0"/>
          </a:p>
        </p:txBody>
      </p:sp>
      <p:sp>
        <p:nvSpPr>
          <p:cNvPr id="14" name="Rectangle 13"/>
          <p:cNvSpPr/>
          <p:nvPr/>
        </p:nvSpPr>
        <p:spPr>
          <a:xfrm>
            <a:off x="5150716" y="1755909"/>
            <a:ext cx="38946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Real player + real Internet</a:t>
            </a:r>
            <a:endParaRPr lang="en-US" sz="2600" dirty="0"/>
          </a:p>
        </p:txBody>
      </p:sp>
      <p:sp>
        <p:nvSpPr>
          <p:cNvPr id="15" name="TextBox 14"/>
          <p:cNvSpPr txBox="1"/>
          <p:nvPr/>
        </p:nvSpPr>
        <p:spPr>
          <a:xfrm>
            <a:off x="420000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Unfairness index</a:t>
            </a:r>
            <a:endParaRPr lang="en-US" sz="2400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81917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Inefficiency index</a:t>
            </a:r>
            <a:endParaRPr lang="en-US" sz="2400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741986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Instability index</a:t>
            </a:r>
            <a:endParaRPr lang="en-US" sz="24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981424" y="5620434"/>
            <a:ext cx="7262462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/>
              <a:t>Festive is better than state-of-art on all </a:t>
            </a:r>
            <a:r>
              <a:rPr lang="en-US" sz="2800" dirty="0" smtClean="0"/>
              <a:t>metrics!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386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89124">
        <p:cut/>
      </p:transition>
    </mc:Choice>
    <mc:Fallback xmlns="">
      <p:transition xmlns:p14="http://schemas.microsoft.com/office/powerpoint/2010/main" advTm="89124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FF"/>
                </a:solidFill>
              </a:rPr>
              <a:t>Video </a:t>
            </a:r>
            <a:r>
              <a:rPr lang="en-US" dirty="0" smtClean="0">
                <a:solidFill>
                  <a:srgbClr val="0000FF"/>
                </a:solidFill>
              </a:rPr>
              <a:t>Traffic </a:t>
            </a:r>
            <a:r>
              <a:rPr lang="en-US" dirty="0">
                <a:solidFill>
                  <a:srgbClr val="0000FF"/>
                </a:solidFill>
              </a:rPr>
              <a:t>is </a:t>
            </a:r>
            <a:r>
              <a:rPr lang="en-US" dirty="0" smtClean="0">
                <a:solidFill>
                  <a:srgbClr val="0000FF"/>
                </a:solidFill>
              </a:rPr>
              <a:t>Becoming Dominant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856480" cy="3500119"/>
          </a:xfrm>
        </p:spPr>
        <p:txBody>
          <a:bodyPr>
            <a:normAutofit/>
          </a:bodyPr>
          <a:lstStyle/>
          <a:p>
            <a:r>
              <a:rPr lang="en-US" dirty="0" smtClean="0"/>
              <a:t>2011,  66+% of Internet traffic is video. [Akamai]</a:t>
            </a:r>
          </a:p>
          <a:p>
            <a:r>
              <a:rPr lang="en-US" dirty="0" smtClean="0"/>
              <a:t>2016, 86% will be video traffic. [Cisco]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254902" y="5175466"/>
            <a:ext cx="6404443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 Internet is becoming a </a:t>
            </a:r>
            <a:r>
              <a:rPr lang="en-US" sz="2800" b="1" dirty="0" smtClean="0"/>
              <a:t>Video Network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349" y="2034549"/>
            <a:ext cx="3941971" cy="248143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3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34021">
        <p:cut/>
      </p:transition>
    </mc:Choice>
    <mc:Fallback xmlns="">
      <p:transition xmlns:p14="http://schemas.microsoft.com/office/powerpoint/2010/main" advTm="34021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29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Comparison with Netflix</a:t>
            </a:r>
            <a:endParaRPr lang="en-US" dirty="0">
              <a:solidFill>
                <a:srgbClr val="0000FF"/>
              </a:solidFill>
            </a:endParaRPr>
          </a:p>
        </p:txBody>
      </p:sp>
      <p:pic>
        <p:nvPicPr>
          <p:cNvPr id="3" name="Picture 2" descr="netflix-compare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98680"/>
            <a:ext cx="8686800" cy="2722091"/>
          </a:xfrm>
          <a:prstGeom prst="rect">
            <a:avLst/>
          </a:prstGeom>
        </p:spPr>
      </p:pic>
      <p:sp>
        <p:nvSpPr>
          <p:cNvPr id="6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BC2E8E1-26C7-D64D-B43C-DDC1E9830A5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20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31591" y="1249666"/>
            <a:ext cx="749833" cy="313045"/>
          </a:xfrm>
          <a:prstGeom prst="rect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6" name="Rectangle 15"/>
          <p:cNvSpPr/>
          <p:nvPr/>
        </p:nvSpPr>
        <p:spPr>
          <a:xfrm>
            <a:off x="4460496" y="1329551"/>
            <a:ext cx="649602" cy="32316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8" name="Rectangle 17"/>
          <p:cNvSpPr/>
          <p:nvPr/>
        </p:nvSpPr>
        <p:spPr>
          <a:xfrm>
            <a:off x="4460495" y="1867854"/>
            <a:ext cx="649602" cy="32316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9" name="Rectangle 18"/>
          <p:cNvSpPr/>
          <p:nvPr/>
        </p:nvSpPr>
        <p:spPr>
          <a:xfrm>
            <a:off x="959173" y="1143000"/>
            <a:ext cx="292754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FESTIVE w. Ethernet</a:t>
            </a:r>
            <a:endParaRPr lang="en-US" sz="2600" dirty="0"/>
          </a:p>
        </p:txBody>
      </p:sp>
      <p:sp>
        <p:nvSpPr>
          <p:cNvPr id="21" name="Rectangle 20"/>
          <p:cNvSpPr/>
          <p:nvPr/>
        </p:nvSpPr>
        <p:spPr>
          <a:xfrm>
            <a:off x="5150716" y="1755909"/>
            <a:ext cx="3894644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Real player w. real Internet</a:t>
            </a:r>
            <a:endParaRPr lang="en-US" sz="2600" dirty="0"/>
          </a:p>
        </p:txBody>
      </p:sp>
      <p:sp>
        <p:nvSpPr>
          <p:cNvPr id="24" name="Rectangle 23"/>
          <p:cNvSpPr/>
          <p:nvPr/>
        </p:nvSpPr>
        <p:spPr>
          <a:xfrm>
            <a:off x="5150716" y="1238602"/>
            <a:ext cx="358793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Emulated + Ethernet</a:t>
            </a:r>
            <a:endParaRPr lang="en-US" sz="2600" dirty="0"/>
          </a:p>
        </p:txBody>
      </p:sp>
      <p:sp>
        <p:nvSpPr>
          <p:cNvPr id="25" name="TextBox 24"/>
          <p:cNvSpPr txBox="1"/>
          <p:nvPr/>
        </p:nvSpPr>
        <p:spPr>
          <a:xfrm>
            <a:off x="1838311" y="5533682"/>
            <a:ext cx="4714889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FESTIVE is consistently better.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0000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Unfairness index</a:t>
            </a:r>
            <a:endParaRPr lang="en-US" sz="2400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3781917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Inefficiency index</a:t>
            </a:r>
            <a:endParaRPr lang="en-US" sz="2400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6741986" y="2310065"/>
            <a:ext cx="23648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Instability index</a:t>
            </a:r>
            <a:endParaRPr lang="en-US" sz="2400" i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338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32996">
        <p:cut/>
      </p:transition>
    </mc:Choice>
    <mc:Fallback xmlns="">
      <p:transition xmlns:p14="http://schemas.microsoft.com/office/powerpoint/2010/main" advTm="32996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ic-conext-slides-1M-stable-fixedbw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718" y="1291799"/>
            <a:ext cx="7022891" cy="39016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Instability vs. Number of Players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66863" y="1053272"/>
            <a:ext cx="355094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Bottleneck link: 10Mbps</a:t>
            </a:r>
          </a:p>
        </p:txBody>
      </p:sp>
      <p:sp>
        <p:nvSpPr>
          <p:cNvPr id="9" name="Oval 8"/>
          <p:cNvSpPr/>
          <p:nvPr/>
        </p:nvSpPr>
        <p:spPr>
          <a:xfrm>
            <a:off x="4227990" y="3932949"/>
            <a:ext cx="313687" cy="1101558"/>
          </a:xfrm>
          <a:prstGeom prst="ellipse">
            <a:avLst/>
          </a:prstGeom>
          <a:noFill/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005721" y="3932949"/>
            <a:ext cx="313687" cy="1101558"/>
          </a:xfrm>
          <a:prstGeom prst="ellipse">
            <a:avLst/>
          </a:prstGeom>
          <a:noFill/>
          <a:ln w="38100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99564" y="5447328"/>
            <a:ext cx="8316158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1. Festive </a:t>
            </a:r>
            <a:r>
              <a:rPr lang="en-US" sz="2800" dirty="0"/>
              <a:t>is more robust as number of players increases</a:t>
            </a:r>
          </a:p>
          <a:p>
            <a:r>
              <a:rPr lang="en-US" sz="2800" dirty="0" smtClean="0"/>
              <a:t>2. Interesting </a:t>
            </a:r>
            <a:r>
              <a:rPr lang="en-US" sz="2800" dirty="0"/>
              <a:t>artifacts of bitrate discreteness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49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88486">
        <p:cut/>
      </p:transition>
    </mc:Choice>
    <mc:Fallback xmlns="">
      <p:transition xmlns:p14="http://schemas.microsoft.com/office/powerpoint/2010/main" advTm="88486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Conclusion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023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ym typeface="Wingdings"/>
              </a:rPr>
              <a:t>Video delivery architecture</a:t>
            </a:r>
            <a:endParaRPr lang="en-US" dirty="0">
              <a:sym typeface="Wingdings"/>
            </a:endParaRPr>
          </a:p>
          <a:p>
            <a:pPr lvl="1"/>
            <a:r>
              <a:rPr lang="en-US" dirty="0" err="1">
                <a:sym typeface="Wingdings"/>
              </a:rPr>
              <a:t>Stateful</a:t>
            </a:r>
            <a:r>
              <a:rPr lang="en-US" dirty="0">
                <a:sym typeface="Wingdings"/>
              </a:rPr>
              <a:t> client, stateless server, data unit HTTP</a:t>
            </a:r>
            <a:br>
              <a:rPr lang="en-US" dirty="0">
                <a:sym typeface="Wingdings"/>
              </a:rPr>
            </a:br>
            <a:endParaRPr lang="en-US" dirty="0" smtClean="0"/>
          </a:p>
          <a:p>
            <a:pPr marL="0" indent="0">
              <a:buNone/>
            </a:pP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Robust design is critical for video</a:t>
            </a:r>
          </a:p>
          <a:p>
            <a:pPr lvl="1"/>
            <a:r>
              <a:rPr lang="en-US" dirty="0" smtClean="0">
                <a:sym typeface="Wingdings"/>
              </a:rPr>
              <a:t>Three key metrics: Fairness, Efficiency, Stability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Why is this hard?</a:t>
            </a:r>
          </a:p>
          <a:p>
            <a:pPr lvl="1"/>
            <a:r>
              <a:rPr lang="en-US" dirty="0" smtClean="0">
                <a:sym typeface="Wingdings"/>
              </a:rPr>
              <a:t>Sandboxed environment, too coarse-grained</a:t>
            </a:r>
          </a:p>
          <a:p>
            <a:pPr lvl="1"/>
            <a:r>
              <a:rPr lang="en-US" dirty="0" smtClean="0">
                <a:sym typeface="Wingdings"/>
              </a:rPr>
              <a:t>Biased and limited feedback loops</a:t>
            </a:r>
          </a:p>
          <a:p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Our solution: FESTIVE</a:t>
            </a:r>
          </a:p>
          <a:p>
            <a:pPr lvl="1"/>
            <a:r>
              <a:rPr lang="en-US" dirty="0" err="1" smtClean="0">
                <a:sym typeface="Wingdings"/>
              </a:rPr>
              <a:t>Outperfoms</a:t>
            </a:r>
            <a:r>
              <a:rPr lang="en-US" dirty="0" smtClean="0">
                <a:sym typeface="Wingdings"/>
              </a:rPr>
              <a:t> all state-of-art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22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707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23622">
        <p:cut/>
      </p:transition>
    </mc:Choice>
    <mc:Fallback xmlns="">
      <p:transition xmlns:p14="http://schemas.microsoft.com/office/powerpoint/2010/main" advTm="123622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Background: HTTP-based Video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3</a:t>
            </a:fld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3733488" y="2327683"/>
            <a:ext cx="5322126" cy="2970051"/>
          </a:xfrm>
          <a:prstGeom prst="cloud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94938" y="2635103"/>
            <a:ext cx="2048977" cy="25194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9544" y="2809211"/>
            <a:ext cx="1659287" cy="8949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HTTP Adaptive Player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938" y="3812709"/>
            <a:ext cx="1456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Web browser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960671" y="2692954"/>
            <a:ext cx="1318627" cy="24445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812759" y="3719051"/>
            <a:ext cx="15016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Web server</a:t>
            </a:r>
            <a:endParaRPr lang="en-US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94938" y="4212305"/>
            <a:ext cx="2048977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94938" y="4519869"/>
            <a:ext cx="2048977" cy="0"/>
          </a:xfrm>
          <a:prstGeom prst="line">
            <a:avLst/>
          </a:prstGeom>
          <a:ln>
            <a:prstDash val="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11918" y="4181257"/>
            <a:ext cx="67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93930" y="4696909"/>
            <a:ext cx="53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892454" y="2759806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48840" y="2865056"/>
            <a:ext cx="1299780" cy="87263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6445553" y="4014253"/>
            <a:ext cx="0" cy="909134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960671" y="4502799"/>
            <a:ext cx="1225803" cy="0"/>
          </a:xfrm>
          <a:prstGeom prst="line">
            <a:avLst/>
          </a:prstGeom>
          <a:ln>
            <a:prstDash val="dash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461371" y="4163947"/>
            <a:ext cx="6727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HTTP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566321" y="4675244"/>
            <a:ext cx="539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TCP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5951127" y="4188308"/>
            <a:ext cx="1326338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92454" y="3115099"/>
            <a:ext cx="344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1584626" y="4932146"/>
            <a:ext cx="4860927" cy="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584623" y="3714101"/>
            <a:ext cx="0" cy="121804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Folded Corner 25"/>
          <p:cNvSpPr/>
          <p:nvPr/>
        </p:nvSpPr>
        <p:spPr>
          <a:xfrm>
            <a:off x="4841664" y="2922541"/>
            <a:ext cx="409515" cy="254162"/>
          </a:xfrm>
          <a:prstGeom prst="foldedCorner">
            <a:avLst>
              <a:gd name="adj" fmla="val 32814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7" name="Folded Corner 26"/>
          <p:cNvSpPr/>
          <p:nvPr/>
        </p:nvSpPr>
        <p:spPr>
          <a:xfrm>
            <a:off x="6047486" y="2874976"/>
            <a:ext cx="409515" cy="254162"/>
          </a:xfrm>
          <a:prstGeom prst="foldedCorner">
            <a:avLst>
              <a:gd name="adj" fmla="val 32814"/>
            </a:avLst>
          </a:prstGeom>
          <a:solidFill>
            <a:schemeClr val="accent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8" name="Folded Corner 27"/>
          <p:cNvSpPr/>
          <p:nvPr/>
        </p:nvSpPr>
        <p:spPr>
          <a:xfrm>
            <a:off x="6533739" y="2874976"/>
            <a:ext cx="409515" cy="254162"/>
          </a:xfrm>
          <a:prstGeom prst="foldedCorner">
            <a:avLst>
              <a:gd name="adj" fmla="val 32814"/>
            </a:avLst>
          </a:prstGeom>
          <a:solidFill>
            <a:schemeClr val="accent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2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Folded Corner 28"/>
          <p:cNvSpPr/>
          <p:nvPr/>
        </p:nvSpPr>
        <p:spPr>
          <a:xfrm>
            <a:off x="6047486" y="3236378"/>
            <a:ext cx="409515" cy="482673"/>
          </a:xfrm>
          <a:prstGeom prst="foldedCorner">
            <a:avLst>
              <a:gd name="adj" fmla="val 32814"/>
            </a:avLst>
          </a:prstGeom>
          <a:solidFill>
            <a:srgbClr val="9BBB59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B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0" name="Folded Corner 29"/>
          <p:cNvSpPr/>
          <p:nvPr/>
        </p:nvSpPr>
        <p:spPr>
          <a:xfrm>
            <a:off x="6533739" y="3236378"/>
            <a:ext cx="409515" cy="482673"/>
          </a:xfrm>
          <a:prstGeom prst="foldedCorner">
            <a:avLst>
              <a:gd name="adj" fmla="val 32814"/>
            </a:avLst>
          </a:prstGeom>
          <a:solidFill>
            <a:srgbClr val="9BBB59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B</a:t>
            </a:r>
            <a:r>
              <a:rPr lang="en-US" sz="1100" dirty="0" smtClean="0">
                <a:solidFill>
                  <a:srgbClr val="000000"/>
                </a:solidFill>
              </a:rPr>
              <a:t>2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1" name="Folded Corner 30"/>
          <p:cNvSpPr/>
          <p:nvPr/>
        </p:nvSpPr>
        <p:spPr>
          <a:xfrm>
            <a:off x="6051856" y="2927536"/>
            <a:ext cx="409515" cy="226260"/>
          </a:xfrm>
          <a:prstGeom prst="foldedCorner">
            <a:avLst>
              <a:gd name="adj" fmla="val 32814"/>
            </a:avLst>
          </a:prstGeom>
          <a:solidFill>
            <a:schemeClr val="accent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2" name="Folded Corner 31"/>
          <p:cNvSpPr/>
          <p:nvPr/>
        </p:nvSpPr>
        <p:spPr>
          <a:xfrm>
            <a:off x="5295142" y="2886051"/>
            <a:ext cx="409515" cy="482673"/>
          </a:xfrm>
          <a:prstGeom prst="foldedCorner">
            <a:avLst>
              <a:gd name="adj" fmla="val 32814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B</a:t>
            </a:r>
            <a:r>
              <a:rPr lang="en-US" sz="1100" dirty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43088" y="330796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Cache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7605220" y="2819255"/>
            <a:ext cx="1377829" cy="13822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897383" y="2252824"/>
            <a:ext cx="727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6255922" y="4014253"/>
            <a:ext cx="0" cy="34666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524024" y="3818976"/>
            <a:ext cx="14701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Web server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8532018" y="2859731"/>
            <a:ext cx="34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8532018" y="3215024"/>
            <a:ext cx="344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0" name="Folded Corner 39"/>
          <p:cNvSpPr/>
          <p:nvPr/>
        </p:nvSpPr>
        <p:spPr>
          <a:xfrm>
            <a:off x="7687050" y="2974901"/>
            <a:ext cx="409515" cy="254162"/>
          </a:xfrm>
          <a:prstGeom prst="foldedCorner">
            <a:avLst>
              <a:gd name="adj" fmla="val 32814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1" name="Folded Corner 40"/>
          <p:cNvSpPr/>
          <p:nvPr/>
        </p:nvSpPr>
        <p:spPr>
          <a:xfrm>
            <a:off x="8173303" y="2974901"/>
            <a:ext cx="409515" cy="254162"/>
          </a:xfrm>
          <a:prstGeom prst="foldedCorner">
            <a:avLst>
              <a:gd name="adj" fmla="val 32814"/>
            </a:avLst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2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2" name="Folded Corner 41"/>
          <p:cNvSpPr/>
          <p:nvPr/>
        </p:nvSpPr>
        <p:spPr>
          <a:xfrm>
            <a:off x="7687050" y="3336303"/>
            <a:ext cx="409515" cy="482673"/>
          </a:xfrm>
          <a:prstGeom prst="foldedCorner">
            <a:avLst>
              <a:gd name="adj" fmla="val 32814"/>
            </a:avLst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B</a:t>
            </a:r>
            <a:r>
              <a:rPr lang="en-US" sz="1100" dirty="0" smtClean="0">
                <a:solidFill>
                  <a:srgbClr val="000000"/>
                </a:solidFill>
              </a:rPr>
              <a:t>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3" name="Folded Corner 42"/>
          <p:cNvSpPr/>
          <p:nvPr/>
        </p:nvSpPr>
        <p:spPr>
          <a:xfrm>
            <a:off x="8173303" y="3336303"/>
            <a:ext cx="409515" cy="482673"/>
          </a:xfrm>
          <a:prstGeom prst="foldedCorner">
            <a:avLst>
              <a:gd name="adj" fmla="val 32814"/>
            </a:avLst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B</a:t>
            </a:r>
            <a:r>
              <a:rPr lang="en-US" sz="1100" dirty="0" smtClean="0">
                <a:solidFill>
                  <a:srgbClr val="000000"/>
                </a:solidFill>
              </a:rPr>
              <a:t>2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H="1">
            <a:off x="1928955" y="4377987"/>
            <a:ext cx="4326967" cy="0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928955" y="3736121"/>
            <a:ext cx="0" cy="641866"/>
          </a:xfrm>
          <a:prstGeom prst="straightConnector1">
            <a:avLst/>
          </a:prstGeom>
          <a:ln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olded Corner 46"/>
          <p:cNvSpPr/>
          <p:nvPr/>
        </p:nvSpPr>
        <p:spPr>
          <a:xfrm>
            <a:off x="1651662" y="3305917"/>
            <a:ext cx="1492407" cy="309275"/>
          </a:xfrm>
          <a:prstGeom prst="foldedCorner">
            <a:avLst>
              <a:gd name="adj" fmla="val 32814"/>
            </a:avLst>
          </a:prstGeom>
          <a:solidFill>
            <a:srgbClr val="FFFFFF"/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rgbClr val="000000"/>
                </a:solidFill>
              </a:rPr>
              <a:t>HTTP GET </a:t>
            </a:r>
            <a:r>
              <a:rPr lang="en-US" b="1" dirty="0" smtClean="0">
                <a:solidFill>
                  <a:srgbClr val="000000"/>
                </a:solidFill>
              </a:rPr>
              <a:t>A</a:t>
            </a:r>
            <a:r>
              <a:rPr lang="en-US" sz="1400" b="1" dirty="0" smtClean="0">
                <a:solidFill>
                  <a:srgbClr val="000000"/>
                </a:solidFill>
              </a:rPr>
              <a:t>1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94274" y="5297734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50" name="Folded Corner 49"/>
          <p:cNvSpPr/>
          <p:nvPr/>
        </p:nvSpPr>
        <p:spPr>
          <a:xfrm>
            <a:off x="4521498" y="1523239"/>
            <a:ext cx="409515" cy="254162"/>
          </a:xfrm>
          <a:prstGeom prst="foldedCorner">
            <a:avLst>
              <a:gd name="adj" fmla="val 32814"/>
            </a:avLst>
          </a:prstGeom>
          <a:solidFill>
            <a:schemeClr val="accent6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</a:rPr>
              <a:t>A</a:t>
            </a:r>
            <a:r>
              <a:rPr lang="en-US" sz="1100" dirty="0" smtClean="0">
                <a:solidFill>
                  <a:srgbClr val="000000"/>
                </a:solidFill>
              </a:rPr>
              <a:t>2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12942" y="1321229"/>
            <a:ext cx="28805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Chunk in bitrate A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267133" y="5667066"/>
            <a:ext cx="7829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Why HTTP?</a:t>
            </a:r>
          </a:p>
          <a:p>
            <a:r>
              <a:rPr lang="en-US" sz="2400" dirty="0" smtClean="0"/>
              <a:t>Use existing CDN, Stateless server, NAT/firewall traversal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654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75538">
        <p:cut/>
      </p:transition>
    </mc:Choice>
    <mc:Fallback xmlns="">
      <p:transition xmlns:p14="http://schemas.microsoft.com/office/powerpoint/2010/main" advTm="75538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1848E-6 -0.00046 L 0.00225 0.115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57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5 0.11556 L 0.42894 0.1153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26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805E-6 -0.00023 L 0.00728 0.2725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" y="13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8 0.27258 L -0.50738 0.2723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33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738 0.27235 L -0.50755 -0.000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-13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1" grpId="2" animBg="1"/>
      <p:bldP spid="31" grpId="3" animBg="1"/>
      <p:bldP spid="47" grpId="0" animBg="1"/>
      <p:bldP spid="47" grpId="1" animBg="1"/>
      <p:bldP spid="4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 Need for Bitrate Adaptation?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2761"/>
            <a:ext cx="8229600" cy="4403762"/>
          </a:xfrm>
        </p:spPr>
        <p:txBody>
          <a:bodyPr>
            <a:normAutofit lnSpcReduction="10000"/>
          </a:bodyPr>
          <a:lstStyle/>
          <a:p>
            <a:pPr marL="342900" lvl="1" indent="-342900">
              <a:buFont typeface="Arial"/>
              <a:buChar char="•"/>
            </a:pPr>
            <a:r>
              <a:rPr lang="en-US" dirty="0" smtClean="0"/>
              <a:t>Video </a:t>
            </a:r>
            <a:r>
              <a:rPr lang="en-US" dirty="0"/>
              <a:t>quality matters </a:t>
            </a:r>
            <a:r>
              <a:rPr lang="en-US" sz="2400" dirty="0"/>
              <a:t>[sigcomm11</a:t>
            </a:r>
            <a:r>
              <a:rPr lang="en-US" sz="2400" dirty="0" smtClean="0"/>
              <a:t>]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Significant </a:t>
            </a:r>
            <a:r>
              <a:rPr lang="en-US" sz="2800" dirty="0"/>
              <a:t>variability of intra-session bandwidth </a:t>
            </a:r>
          </a:p>
          <a:p>
            <a:pPr marL="457200" lvl="1" indent="0">
              <a:buNone/>
            </a:pPr>
            <a:r>
              <a:rPr lang="en-US" sz="2400" dirty="0"/>
              <a:t>[sigcomm12]</a:t>
            </a:r>
          </a:p>
          <a:p>
            <a:endParaRPr lang="en-US" sz="2800" dirty="0" smtClean="0"/>
          </a:p>
        </p:txBody>
      </p:sp>
      <p:pic>
        <p:nvPicPr>
          <p:cNvPr id="4" name="Picture 3" descr="Screen Shot 2012-12-06 at 1.50.0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167" y="1623962"/>
            <a:ext cx="6307565" cy="30363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23326" y="5556523"/>
            <a:ext cx="7759681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Bitrate adaptation </a:t>
            </a:r>
            <a:r>
              <a:rPr lang="en-US" sz="2800" dirty="0" smtClean="0"/>
              <a:t>offers a trade-off between high bitrate, low join time and buffering ratio.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9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45059">
        <p:cut/>
      </p:transition>
    </mc:Choice>
    <mc:Fallback xmlns="">
      <p:transition xmlns:p14="http://schemas.microsoft.com/office/powerpoint/2010/main" advTm="45059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Three Metrics of Goodness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82938" y="1191840"/>
            <a:ext cx="8815851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Inefficiency</a:t>
            </a:r>
            <a:r>
              <a:rPr lang="en-US" sz="2400" dirty="0" smtClean="0"/>
              <a:t>: Fraction of bandwidth not being used or overused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332020" y="3229861"/>
            <a:ext cx="6372" cy="140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1332020" y="4635757"/>
            <a:ext cx="678132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332020" y="4228904"/>
            <a:ext cx="176314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94608" y="2850775"/>
            <a:ext cx="1078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Bitrate </a:t>
            </a:r>
          </a:p>
          <a:p>
            <a:r>
              <a:rPr lang="en-US" sz="2400" dirty="0" smtClean="0"/>
              <a:t>(Mbps)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5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807086" y="4748772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25648" y="4950454"/>
            <a:ext cx="6372" cy="140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25648" y="6356350"/>
            <a:ext cx="6781325" cy="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82938" y="4765788"/>
            <a:ext cx="1078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Bitrate</a:t>
            </a:r>
          </a:p>
          <a:p>
            <a:r>
              <a:rPr lang="en-US" sz="2400" dirty="0" smtClean="0"/>
              <a:t>(Mbps)</a:t>
            </a:r>
            <a:endParaRPr lang="en-US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7800714" y="6469365"/>
            <a:ext cx="612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1319276" y="5970163"/>
            <a:ext cx="1763144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095164" y="3675620"/>
            <a:ext cx="0" cy="55328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095164" y="3675620"/>
            <a:ext cx="1220639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3082420" y="5974615"/>
            <a:ext cx="1220639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4303061" y="5722010"/>
            <a:ext cx="3779256" cy="289592"/>
            <a:chOff x="4491128" y="2788467"/>
            <a:chExt cx="1372021" cy="1030465"/>
          </a:xfrm>
        </p:grpSpPr>
        <p:cxnSp>
          <p:nvCxnSpPr>
            <p:cNvPr id="43" name="Straight Connector 42"/>
            <p:cNvCxnSpPr/>
            <p:nvPr/>
          </p:nvCxnSpPr>
          <p:spPr>
            <a:xfrm flipV="1">
              <a:off x="4834797" y="2788467"/>
              <a:ext cx="0" cy="1026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4834797" y="3814480"/>
              <a:ext cx="343669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4491128" y="2788467"/>
              <a:ext cx="343669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V="1">
              <a:off x="5172143" y="2792919"/>
              <a:ext cx="0" cy="1026013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5519480" y="2792918"/>
              <a:ext cx="0" cy="1026014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5519480" y="3818932"/>
              <a:ext cx="343669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175811" y="2792918"/>
              <a:ext cx="343669" cy="0"/>
            </a:xfrm>
            <a:prstGeom prst="line">
              <a:avLst/>
            </a:prstGeom>
            <a:ln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 flipV="1">
            <a:off x="4303059" y="5709681"/>
            <a:ext cx="0" cy="27163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4314546" y="3675620"/>
            <a:ext cx="2766341" cy="715081"/>
            <a:chOff x="4491128" y="2788467"/>
            <a:chExt cx="2766341" cy="1034917"/>
          </a:xfrm>
        </p:grpSpPr>
        <p:cxnSp>
          <p:nvCxnSpPr>
            <p:cNvPr id="52" name="Straight Connector 51"/>
            <p:cNvCxnSpPr/>
            <p:nvPr/>
          </p:nvCxnSpPr>
          <p:spPr>
            <a:xfrm flipV="1">
              <a:off x="4834797" y="2788467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834797" y="3814480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4491128" y="2788467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5172143" y="2792919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5528432" y="2792919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528432" y="3818932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5184763" y="2792919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5865778" y="2797371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6220165" y="2792919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6220165" y="3818932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5876496" y="2792919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6557511" y="2797371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flipV="1">
              <a:off x="6913800" y="2797371"/>
              <a:ext cx="0" cy="1026013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6913800" y="3823384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6570131" y="2797371"/>
              <a:ext cx="343669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192050" y="1765891"/>
            <a:ext cx="8494750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Unfairness</a:t>
            </a:r>
            <a:r>
              <a:rPr lang="en-US" sz="2400" dirty="0" smtClean="0"/>
              <a:t>: Discrepancy of bitrates used by multiple players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67646" y="3281093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Player A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454902" y="5082641"/>
            <a:ext cx="1198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Player B</a:t>
            </a:r>
            <a:endParaRPr lang="en-US" sz="2400" dirty="0">
              <a:solidFill>
                <a:srgbClr val="008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19298" y="5709681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0.7</a:t>
            </a:r>
            <a:endParaRPr lang="en-US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182938" y="2335099"/>
            <a:ext cx="8729013" cy="46166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Instability: </a:t>
            </a:r>
            <a:r>
              <a:rPr lang="en-US" sz="2400" dirty="0" smtClean="0"/>
              <a:t>The frequency and magnitude of recent switches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466050" y="4015217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0.7</a:t>
            </a:r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472652" y="3497106"/>
            <a:ext cx="57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1.3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018180" y="2934299"/>
            <a:ext cx="3020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Bottleneck b/w 2Mbps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574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150084">
        <p:cut/>
      </p:transition>
    </mc:Choice>
    <mc:Fallback xmlns="">
      <p:transition xmlns:p14="http://schemas.microsoft.com/office/powerpoint/2010/main" advTm="150084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7" grpId="2" animBg="1"/>
      <p:bldP spid="67" grpId="0" animBg="1"/>
      <p:bldP spid="67" grpId="1" animBg="1"/>
      <p:bldP spid="67" grpId="2" animBg="1"/>
      <p:bldP spid="70" grpId="0" animBg="1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pic-conext-slide (1)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79" y="2021655"/>
            <a:ext cx="8377721" cy="38785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SmoothStreaming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6016277"/>
            <a:ext cx="5411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8000"/>
                </a:solidFill>
              </a:rPr>
              <a:t>Visually, </a:t>
            </a:r>
            <a:r>
              <a:rPr lang="en-US" sz="2400" dirty="0" err="1" smtClean="0">
                <a:solidFill>
                  <a:srgbClr val="008000"/>
                </a:solidFill>
              </a:rPr>
              <a:t>SmoothStreaming</a:t>
            </a:r>
            <a:r>
              <a:rPr lang="en-US" sz="2400" dirty="0" smtClean="0">
                <a:solidFill>
                  <a:srgbClr val="008000"/>
                </a:solidFill>
              </a:rPr>
              <a:t> </a:t>
            </a:r>
            <a:r>
              <a:rPr lang="en-US" sz="2400" dirty="0">
                <a:solidFill>
                  <a:srgbClr val="008000"/>
                </a:solidFill>
              </a:rPr>
              <a:t>performs bad.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1660" y="1429967"/>
            <a:ext cx="755769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/>
              <a:t>Setup: total b/w 3Mbps, three </a:t>
            </a:r>
            <a:r>
              <a:rPr lang="en-US" sz="2500" dirty="0" err="1" smtClean="0"/>
              <a:t>SmoothStreaming</a:t>
            </a:r>
            <a:r>
              <a:rPr lang="en-US" sz="2500" dirty="0" smtClean="0"/>
              <a:t> players</a:t>
            </a:r>
            <a:endParaRPr lang="en-US" sz="2500" dirty="0"/>
          </a:p>
        </p:txBody>
      </p:sp>
      <p:sp>
        <p:nvSpPr>
          <p:cNvPr id="9" name="Rounded Rectangle 8"/>
          <p:cNvSpPr/>
          <p:nvPr/>
        </p:nvSpPr>
        <p:spPr>
          <a:xfrm>
            <a:off x="5252444" y="2872655"/>
            <a:ext cx="887737" cy="1615097"/>
          </a:xfrm>
          <a:prstGeom prst="roundRect">
            <a:avLst/>
          </a:prstGeom>
          <a:noFill/>
          <a:ln w="28575" cmpd="sng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162138" y="2872655"/>
            <a:ext cx="1709381" cy="722957"/>
          </a:xfrm>
          <a:prstGeom prst="roundRect">
            <a:avLst/>
          </a:prstGeom>
          <a:noFill/>
          <a:ln w="28575" cmpd="sng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448423" y="5777526"/>
            <a:ext cx="73978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15930" y="5531215"/>
            <a:ext cx="121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Player A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448423" y="6146540"/>
            <a:ext cx="739781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15930" y="5900229"/>
            <a:ext cx="1198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Player B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6448423" y="6547988"/>
            <a:ext cx="739781" cy="0"/>
          </a:xfrm>
          <a:prstGeom prst="line">
            <a:avLst/>
          </a:prstGeom>
          <a:ln>
            <a:solidFill>
              <a:srgbClr val="F000F0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315930" y="6301677"/>
            <a:ext cx="1195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Player C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4093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659"/>
    </mc:Choice>
    <mc:Fallback xmlns="">
      <p:transition xmlns:p14="http://schemas.microsoft.com/office/powerpoint/2010/main" spd="slow" advTm="74659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85" y="-105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How Do State-of-Art Players Perform?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7</a:t>
            </a:fld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83316" y="5837109"/>
            <a:ext cx="80142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8000"/>
                </a:solidFill>
              </a:rPr>
              <a:t>SmoothStreaming</a:t>
            </a:r>
            <a:r>
              <a:rPr lang="en-US" sz="2400" dirty="0" smtClean="0">
                <a:solidFill>
                  <a:srgbClr val="008000"/>
                </a:solidFill>
              </a:rPr>
              <a:t> (SS) appears to be better than other players.</a:t>
            </a:r>
            <a:endParaRPr lang="en-US" sz="2400" dirty="0">
              <a:solidFill>
                <a:srgbClr val="008000"/>
              </a:solidFill>
            </a:endParaRPr>
          </a:p>
        </p:txBody>
      </p:sp>
      <p:pic>
        <p:nvPicPr>
          <p:cNvPr id="4" name="Picture 3" descr="compare-players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0" y="2398014"/>
            <a:ext cx="8875991" cy="3574714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1040825" y="4355138"/>
            <a:ext cx="451776" cy="1407998"/>
          </a:xfrm>
          <a:prstGeom prst="round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932564" y="4813803"/>
            <a:ext cx="455202" cy="949333"/>
          </a:xfrm>
          <a:prstGeom prst="round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996988" y="4361302"/>
            <a:ext cx="426189" cy="1401834"/>
          </a:xfrm>
          <a:prstGeom prst="round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040825" y="2156834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Unfairness index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32564" y="2150815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Instability index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977930" y="2193748"/>
            <a:ext cx="1816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Inefficiency index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01265" y="1114215"/>
            <a:ext cx="749833" cy="31304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7" name="Rectangle 16"/>
          <p:cNvSpPr/>
          <p:nvPr/>
        </p:nvSpPr>
        <p:spPr>
          <a:xfrm>
            <a:off x="5230170" y="1194100"/>
            <a:ext cx="649602" cy="323166"/>
          </a:xfrm>
          <a:prstGeom prst="rect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18" name="Rectangle 17"/>
          <p:cNvSpPr/>
          <p:nvPr/>
        </p:nvSpPr>
        <p:spPr>
          <a:xfrm>
            <a:off x="1001264" y="1742524"/>
            <a:ext cx="749833" cy="313045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20" name="Rectangle 19"/>
          <p:cNvSpPr/>
          <p:nvPr/>
        </p:nvSpPr>
        <p:spPr>
          <a:xfrm>
            <a:off x="5230169" y="1732403"/>
            <a:ext cx="649602" cy="323166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00"/>
          </a:p>
        </p:txBody>
      </p:sp>
      <p:sp>
        <p:nvSpPr>
          <p:cNvPr id="21" name="Rectangle 20"/>
          <p:cNvSpPr/>
          <p:nvPr/>
        </p:nvSpPr>
        <p:spPr>
          <a:xfrm>
            <a:off x="1728847" y="1007549"/>
            <a:ext cx="317368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err="1" smtClean="0"/>
              <a:t>SmoothStreaming</a:t>
            </a:r>
            <a:r>
              <a:rPr lang="en-US" sz="2600" dirty="0" smtClean="0"/>
              <a:t> (SS)</a:t>
            </a:r>
            <a:endParaRPr lang="en-US" sz="2600" dirty="0"/>
          </a:p>
        </p:txBody>
      </p:sp>
      <p:sp>
        <p:nvSpPr>
          <p:cNvPr id="22" name="Rectangle 21"/>
          <p:cNvSpPr/>
          <p:nvPr/>
        </p:nvSpPr>
        <p:spPr>
          <a:xfrm>
            <a:off x="5839996" y="1042608"/>
            <a:ext cx="137344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Akamai</a:t>
            </a:r>
            <a:endParaRPr lang="en-US" sz="2600" dirty="0"/>
          </a:p>
        </p:txBody>
      </p:sp>
      <p:sp>
        <p:nvSpPr>
          <p:cNvPr id="23" name="Rectangle 22"/>
          <p:cNvSpPr/>
          <p:nvPr/>
        </p:nvSpPr>
        <p:spPr>
          <a:xfrm>
            <a:off x="1720225" y="1632787"/>
            <a:ext cx="116023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Adobe</a:t>
            </a:r>
            <a:endParaRPr lang="en-US" sz="2600" dirty="0"/>
          </a:p>
        </p:txBody>
      </p:sp>
      <p:sp>
        <p:nvSpPr>
          <p:cNvPr id="24" name="Rectangle 23"/>
          <p:cNvSpPr/>
          <p:nvPr/>
        </p:nvSpPr>
        <p:spPr>
          <a:xfrm>
            <a:off x="5877860" y="1620458"/>
            <a:ext cx="129990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 smtClean="0"/>
              <a:t>Netflix</a:t>
            </a:r>
            <a:endParaRPr lang="en-US" sz="2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983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50364">
        <p:cut/>
      </p:transition>
    </mc:Choice>
    <mc:Fallback xmlns="">
      <p:transition xmlns:p14="http://schemas.microsoft.com/office/powerpoint/2010/main" advTm="50364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Why it is Hard?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/>
              <a:t>Limited control</a:t>
            </a:r>
          </a:p>
          <a:p>
            <a:pPr lvl="1"/>
            <a:r>
              <a:rPr lang="en-US" dirty="0"/>
              <a:t>Overlaid on </a:t>
            </a:r>
            <a:r>
              <a:rPr lang="en-US" dirty="0" smtClean="0"/>
              <a:t>HTTP</a:t>
            </a:r>
          </a:p>
          <a:p>
            <a:pPr lvl="1"/>
            <a:r>
              <a:rPr lang="en-US" dirty="0" smtClean="0"/>
              <a:t>Constrained </a:t>
            </a:r>
            <a:r>
              <a:rPr lang="en-US" dirty="0"/>
              <a:t>by browser </a:t>
            </a:r>
            <a:r>
              <a:rPr lang="en-US" dirty="0" smtClean="0"/>
              <a:t>sandbox</a:t>
            </a:r>
          </a:p>
          <a:p>
            <a:endParaRPr lang="en-US" dirty="0" smtClean="0"/>
          </a:p>
          <a:p>
            <a:r>
              <a:rPr lang="en-US" i="1" dirty="0" smtClean="0"/>
              <a:t>Limited feedback</a:t>
            </a:r>
          </a:p>
          <a:p>
            <a:pPr lvl="1"/>
            <a:r>
              <a:rPr lang="en-US" dirty="0" smtClean="0"/>
              <a:t>No packet level feedback, only throughput</a:t>
            </a:r>
          </a:p>
          <a:p>
            <a:endParaRPr lang="en-US" dirty="0" smtClean="0"/>
          </a:p>
          <a:p>
            <a:r>
              <a:rPr lang="en-US" i="1" dirty="0" smtClean="0"/>
              <a:t>Local view</a:t>
            </a:r>
          </a:p>
          <a:p>
            <a:pPr lvl="1"/>
            <a:r>
              <a:rPr lang="en-US" dirty="0" smtClean="0"/>
              <a:t>Client-driven adaptation </a:t>
            </a:r>
          </a:p>
          <a:p>
            <a:pPr lvl="1"/>
            <a:r>
              <a:rPr lang="en-US" dirty="0" smtClean="0"/>
              <a:t>Independent control loop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9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56162">
        <p:cut/>
      </p:transition>
    </mc:Choice>
    <mc:Fallback xmlns="">
      <p:transition xmlns:p14="http://schemas.microsoft.com/office/powerpoint/2010/main" advTm="56162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Our Work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875" y="1047964"/>
            <a:ext cx="8239848" cy="4383941"/>
          </a:xfrm>
        </p:spPr>
        <p:txBody>
          <a:bodyPr>
            <a:noAutofit/>
          </a:bodyPr>
          <a:lstStyle/>
          <a:p>
            <a:r>
              <a:rPr lang="en-US" sz="2800" dirty="0" smtClean="0"/>
              <a:t>Understand the root causes of these problems</a:t>
            </a:r>
          </a:p>
          <a:p>
            <a:endParaRPr lang="en-US" sz="2800" dirty="0"/>
          </a:p>
          <a:p>
            <a:r>
              <a:rPr lang="en-US" sz="2800" dirty="0" smtClean="0"/>
              <a:t>How can we fix these ?</a:t>
            </a:r>
          </a:p>
          <a:p>
            <a:pPr lvl="1"/>
            <a:r>
              <a:rPr lang="en-US" sz="2400" dirty="0" smtClean="0"/>
              <a:t>Within constraints of HTTP-based video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Solution: FESTIVE (</a:t>
            </a:r>
            <a:r>
              <a:rPr lang="en-US" sz="2800" b="1" dirty="0" smtClean="0"/>
              <a:t>F</a:t>
            </a:r>
            <a:r>
              <a:rPr lang="en-US" sz="2800" dirty="0" smtClean="0"/>
              <a:t>air, </a:t>
            </a:r>
            <a:r>
              <a:rPr lang="en-US" sz="2800" b="1" dirty="0" smtClean="0"/>
              <a:t>E</a:t>
            </a:r>
            <a:r>
              <a:rPr lang="en-US" sz="2800" dirty="0" smtClean="0"/>
              <a:t>fficient and </a:t>
            </a:r>
            <a:r>
              <a:rPr lang="en-US" sz="2800" b="1" dirty="0" smtClean="0"/>
              <a:t>S</a:t>
            </a:r>
            <a:r>
              <a:rPr lang="en-US" sz="2800" dirty="0" smtClean="0"/>
              <a:t>table </a:t>
            </a:r>
            <a:r>
              <a:rPr lang="en-US" sz="2800" dirty="0" err="1" smtClean="0"/>
              <a:t>Adap</a:t>
            </a:r>
            <a:r>
              <a:rPr lang="en-US" sz="2800" b="1" dirty="0" err="1" smtClean="0"/>
              <a:t>TIVE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47954" y="5096321"/>
            <a:ext cx="8909736" cy="5232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Outperforms industry-standard players in all </a:t>
            </a:r>
            <a:r>
              <a:rPr lang="en-US" sz="2800" b="1" dirty="0" smtClean="0"/>
              <a:t>three metrics</a:t>
            </a:r>
            <a:r>
              <a:rPr lang="en-US" sz="2800" dirty="0" smtClean="0"/>
              <a:t>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2E8E1-26C7-D64D-B43C-DDC1E9830A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9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58773">
        <p:cut/>
      </p:transition>
    </mc:Choice>
    <mc:Fallback xmlns="">
      <p:transition xmlns:p14="http://schemas.microsoft.com/office/powerpoint/2010/main" advTm="58773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5|4.2|1.1|2.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4|33.4|9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7.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2|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14.7|24|4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|36.4|1.6|33.8|0.9|3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|1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6.4|6.1|4.5|7.3|16.7|6|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|43.5|7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3|27.9|20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3|12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5|0.4|0.5|0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4116</TotalTime>
  <Words>1429</Words>
  <Application>Microsoft Macintosh PowerPoint</Application>
  <PresentationFormat>On-screen Show (4:3)</PresentationFormat>
  <Paragraphs>363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Improving Fairness, Efficiency, and Stability in HTTP-based Adaptive Video Streaming with FESTIVE </vt:lpstr>
      <vt:lpstr>Video Traffic is Becoming Dominant</vt:lpstr>
      <vt:lpstr>Background: HTTP-based Video</vt:lpstr>
      <vt:lpstr>The Need for Bitrate Adaptation?</vt:lpstr>
      <vt:lpstr>Three Metrics of Goodness</vt:lpstr>
      <vt:lpstr>Real World: SmoothStreaming</vt:lpstr>
      <vt:lpstr>How Do State-of-Art Players Perform?</vt:lpstr>
      <vt:lpstr>Why it is Hard?</vt:lpstr>
      <vt:lpstr>Our Work</vt:lpstr>
      <vt:lpstr>Roadmap</vt:lpstr>
      <vt:lpstr>Abstract Player Model</vt:lpstr>
      <vt:lpstr>Today: Periodic Chunk Scheduling</vt:lpstr>
      <vt:lpstr>Solution: Randomized Scheduling</vt:lpstr>
      <vt:lpstr>Today’s Bitrate Selection</vt:lpstr>
      <vt:lpstr>Solution: Stateful Bitrate Selection</vt:lpstr>
      <vt:lpstr>FESTIVE Overall Design</vt:lpstr>
      <vt:lpstr>Roadmap</vt:lpstr>
      <vt:lpstr>Methodology</vt:lpstr>
      <vt:lpstr>Result with SmoothStreaming</vt:lpstr>
      <vt:lpstr>Comparison with Netflix</vt:lpstr>
      <vt:lpstr>Instability vs. Number of Players</vt:lpstr>
      <vt:lpstr>Conclusion</vt:lpstr>
    </vt:vector>
  </TitlesOfParts>
  <Company>CMU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Fairness, Efficiency, and Stability in HTTP-based Adaptive Video Streaming with FESTIVE</dc:title>
  <dc:creator>Junchen Jiang</dc:creator>
  <cp:lastModifiedBy>Junchen Jiang</cp:lastModifiedBy>
  <cp:revision>785</cp:revision>
  <dcterms:created xsi:type="dcterms:W3CDTF">2012-12-06T18:33:40Z</dcterms:created>
  <dcterms:modified xsi:type="dcterms:W3CDTF">2012-12-12T08:59:28Z</dcterms:modified>
</cp:coreProperties>
</file>