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notesMasterIdLst>
    <p:notesMasterId r:id="rId32"/>
  </p:notesMasterIdLst>
  <p:sldIdLst>
    <p:sldId id="467" r:id="rId2"/>
    <p:sldId id="567" r:id="rId3"/>
    <p:sldId id="564" r:id="rId4"/>
    <p:sldId id="565" r:id="rId5"/>
    <p:sldId id="563" r:id="rId6"/>
    <p:sldId id="536" r:id="rId7"/>
    <p:sldId id="566" r:id="rId8"/>
    <p:sldId id="540" r:id="rId9"/>
    <p:sldId id="544" r:id="rId10"/>
    <p:sldId id="545" r:id="rId11"/>
    <p:sldId id="568" r:id="rId12"/>
    <p:sldId id="571" r:id="rId13"/>
    <p:sldId id="574" r:id="rId14"/>
    <p:sldId id="572" r:id="rId15"/>
    <p:sldId id="579" r:id="rId16"/>
    <p:sldId id="573" r:id="rId17"/>
    <p:sldId id="548" r:id="rId18"/>
    <p:sldId id="575" r:id="rId19"/>
    <p:sldId id="551" r:id="rId20"/>
    <p:sldId id="552" r:id="rId21"/>
    <p:sldId id="555" r:id="rId22"/>
    <p:sldId id="576" r:id="rId23"/>
    <p:sldId id="577" r:id="rId24"/>
    <p:sldId id="556" r:id="rId25"/>
    <p:sldId id="539" r:id="rId26"/>
    <p:sldId id="543" r:id="rId27"/>
    <p:sldId id="542" r:id="rId28"/>
    <p:sldId id="547" r:id="rId29"/>
    <p:sldId id="549" r:id="rId30"/>
    <p:sldId id="550" r:id="rId3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FF00"/>
    <a:srgbClr val="FF0000"/>
    <a:srgbClr val="525977"/>
    <a:srgbClr val="FFCC66"/>
    <a:srgbClr val="008000"/>
    <a:srgbClr val="FF6600"/>
    <a:srgbClr val="33CCCC"/>
    <a:srgbClr val="8FFFFF"/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1779" autoAdjust="0"/>
  </p:normalViewPr>
  <p:slideViewPr>
    <p:cSldViewPr>
      <p:cViewPr varScale="1">
        <p:scale>
          <a:sx n="76" d="100"/>
          <a:sy n="76" d="100"/>
        </p:scale>
        <p:origin x="-98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12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AF446B4A-2305-434F-8764-1E1A9F8EE7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40665732-F288-4E63-AF91-A5911E4B31A1}" type="slidenum">
              <a:rPr lang="en-US" sz="1200"/>
              <a:pPr algn="r" eaLnBrk="1" hangingPunct="1"/>
              <a:t>1</a:t>
            </a:fld>
            <a:endParaRPr lang="en-US" sz="1200"/>
          </a:p>
        </p:txBody>
      </p:sp>
      <p:sp>
        <p:nvSpPr>
          <p:cNvPr id="3891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8917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BB0CAC4D-3B12-4C64-97AD-A5DB2E815EE3}" type="slidenum">
              <a:rPr lang="en-US" sz="1200">
                <a:latin typeface="Calibri" pitchFamily="34" charset="0"/>
              </a:rPr>
              <a:pPr algn="r" eaLnBrk="1" hangingPunct="1"/>
              <a:t>1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21B2EF-4B59-428C-839D-F3EBAF9E96B8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5017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/>
        </p:spPr>
      </p:sp>
      <p:sp>
        <p:nvSpPr>
          <p:cNvPr id="5018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7988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21B2EF-4B59-428C-839D-F3EBAF9E96B8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5017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/>
        </p:spPr>
      </p:sp>
      <p:sp>
        <p:nvSpPr>
          <p:cNvPr id="5018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7988" cy="4114800"/>
          </a:xfrm>
          <a:noFill/>
          <a:ln/>
        </p:spPr>
        <p:txBody>
          <a:bodyPr wrap="none" anchor="ctr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586092-A53D-4AA7-AEAA-E70207830549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5120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/>
        </p:spPr>
      </p:sp>
      <p:sp>
        <p:nvSpPr>
          <p:cNvPr id="5120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7988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586092-A53D-4AA7-AEAA-E70207830549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5120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/>
        </p:spPr>
      </p:sp>
      <p:sp>
        <p:nvSpPr>
          <p:cNvPr id="5120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7988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586092-A53D-4AA7-AEAA-E70207830549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5120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/>
        </p:spPr>
      </p:sp>
      <p:sp>
        <p:nvSpPr>
          <p:cNvPr id="5120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7988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586092-A53D-4AA7-AEAA-E70207830549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5120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/>
        </p:spPr>
      </p:sp>
      <p:sp>
        <p:nvSpPr>
          <p:cNvPr id="5120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7988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586092-A53D-4AA7-AEAA-E70207830549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5120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/>
        </p:spPr>
      </p:sp>
      <p:sp>
        <p:nvSpPr>
          <p:cNvPr id="5120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7988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4A8ED0-43AD-4B0A-9D4F-4F9AEFE62B6F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5325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/>
        </p:spPr>
      </p:sp>
      <p:sp>
        <p:nvSpPr>
          <p:cNvPr id="5325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7988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4A8ED0-43AD-4B0A-9D4F-4F9AEFE62B6F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5325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/>
        </p:spPr>
      </p:sp>
      <p:sp>
        <p:nvSpPr>
          <p:cNvPr id="5325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7988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22939C-50D3-4516-A17E-2C6C0652D718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5632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/>
        </p:spPr>
      </p:sp>
      <p:sp>
        <p:nvSpPr>
          <p:cNvPr id="5632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7988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 3" pitchFamily="18" charset="2"/>
              <a:buNone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Project Goal: Formally specify system designs &amp; adversaries and prove security properties</a:t>
            </a:r>
          </a:p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Example Systems: </a:t>
            </a:r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Operating systems,  virtual machine monitors, web browsers,  secure co-processor-based systems,  etc…</a:t>
            </a:r>
          </a:p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Adversary capabilities encompass common attacks: </a:t>
            </a:r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Network Protocol Attacks:  Freshness, MITM</a:t>
            </a:r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Local Systems Attacks:  TOCTTOU  and other race conditions, atomicity violation,  violations of code integrity and data confidentiality and  integrity violation</a:t>
            </a:r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Combinations of network and system attacks, e.g., web attacks</a:t>
            </a:r>
          </a:p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Security properties:</a:t>
            </a:r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Data confidentiality and integrity,  code and execution integrity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446B4A-2305-434F-8764-1E1A9F8EE7A0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7566DE-5A3A-4016-9D5E-DF80BF3B660B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5734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/>
        </p:spPr>
      </p:sp>
      <p:sp>
        <p:nvSpPr>
          <p:cNvPr id="5734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7988" cy="4114800"/>
          </a:xfrm>
          <a:noFill/>
          <a:ln/>
        </p:spPr>
        <p:txBody>
          <a:bodyPr wrap="none" anchor="ctr"/>
          <a:lstStyle/>
          <a:p>
            <a:r>
              <a:rPr lang="en-US" dirty="0" smtClean="0"/>
              <a:t>Write</a:t>
            </a:r>
            <a:r>
              <a:rPr lang="en-US" baseline="0" dirty="0" smtClean="0"/>
              <a:t> how soundness implies security with adversaries.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B07384-CF99-41BA-A8A5-2671E1AD49FF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6041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/>
        </p:spPr>
      </p:sp>
      <p:sp>
        <p:nvSpPr>
          <p:cNvPr id="6042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7988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B07384-CF99-41BA-A8A5-2671E1AD49FF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6041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/>
        </p:spPr>
      </p:sp>
      <p:sp>
        <p:nvSpPr>
          <p:cNvPr id="6042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7988" cy="4114800"/>
          </a:xfrm>
          <a:noFill/>
          <a:ln/>
        </p:spPr>
        <p:txBody>
          <a:bodyPr wrap="none" anchor="ctr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B07384-CF99-41BA-A8A5-2671E1AD49FF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6041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/>
        </p:spPr>
      </p:sp>
      <p:sp>
        <p:nvSpPr>
          <p:cNvPr id="6042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7988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D2789F-8FDA-4963-B932-2BB31EA627FF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6144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/>
        </p:spPr>
      </p:sp>
      <p:sp>
        <p:nvSpPr>
          <p:cNvPr id="6144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7988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CC87B9-12AF-4B09-9563-A900EEE7B291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4403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/>
        </p:spPr>
      </p:sp>
      <p:sp>
        <p:nvSpPr>
          <p:cNvPr id="4403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7988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81CA63-67B1-44C9-8214-EADA8A72554E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4813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/>
        </p:spPr>
      </p:sp>
      <p:sp>
        <p:nvSpPr>
          <p:cNvPr id="4813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7988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5679FC-2F4D-4077-B500-211EC211326D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4710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/>
        </p:spPr>
      </p:sp>
      <p:sp>
        <p:nvSpPr>
          <p:cNvPr id="4710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7988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649FCD-CA92-4368-96FB-7ADAE09B8E19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5222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/>
        </p:spPr>
      </p:sp>
      <p:sp>
        <p:nvSpPr>
          <p:cNvPr id="5222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7988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6C76D6-8936-42D4-95D6-7B1C915D5BB6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5427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/>
        </p:spPr>
      </p:sp>
      <p:sp>
        <p:nvSpPr>
          <p:cNvPr id="5427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7988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 3" pitchFamily="18" charset="2"/>
              <a:buNone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Project Goal: Formally specify system designs &amp; adversaries and prove security properties</a:t>
            </a:r>
          </a:p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Example Systems: </a:t>
            </a:r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Operating systems,  virtual machine monitors, web browsers,  secure co-processor-based systems,  etc…</a:t>
            </a:r>
          </a:p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Adversary capabilities encompass common attacks: </a:t>
            </a:r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Network Protocol Attacks:  Freshness, MITM</a:t>
            </a:r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Local Systems Attacks:  TOCTTOU  and other race conditions, atomicity violation,  violations of code integrity and data confidentiality and  integrity violation</a:t>
            </a:r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Combinations of network and system attacks, e.g., web attacks</a:t>
            </a:r>
          </a:p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Security properties:</a:t>
            </a:r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Data confidentiality and integrity,  code and execution integrity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446B4A-2305-434F-8764-1E1A9F8EE7A0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B5A341-B2BB-4ED4-9A36-929B7180AA15}" type="slidenum">
              <a:rPr lang="en-US" smtClean="0"/>
              <a:pPr/>
              <a:t>30</a:t>
            </a:fld>
            <a:endParaRPr lang="en-US" smtClean="0"/>
          </a:p>
        </p:txBody>
      </p:sp>
      <p:sp>
        <p:nvSpPr>
          <p:cNvPr id="5529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/>
        </p:spPr>
      </p:sp>
      <p:sp>
        <p:nvSpPr>
          <p:cNvPr id="5530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7988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446B4A-2305-434F-8764-1E1A9F8EE7A0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Summarize quickly. Explained later.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446B4A-2305-434F-8764-1E1A9F8EE7A0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351AA2-D14E-435D-9659-9025A81BE5F2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4198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/>
        </p:spPr>
      </p:sp>
      <p:sp>
        <p:nvSpPr>
          <p:cNvPr id="4198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7988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351AA2-D14E-435D-9659-9025A81BE5F2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4198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/>
        </p:spPr>
      </p:sp>
      <p:sp>
        <p:nvSpPr>
          <p:cNvPr id="4198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7988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E9846C-D2C3-4907-A38B-10911EE1BBC8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4505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/>
        </p:spPr>
      </p:sp>
      <p:sp>
        <p:nvSpPr>
          <p:cNvPr id="4506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7988" cy="403225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A361B9-42A4-4C17-84AE-9BE2EF9E2C2B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4915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/>
        </p:spPr>
      </p:sp>
      <p:sp>
        <p:nvSpPr>
          <p:cNvPr id="4915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7988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14400" y="5048250"/>
            <a:ext cx="7315200" cy="112395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5048250"/>
            <a:ext cx="228600" cy="112395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3022A-5BEB-4358-A9B3-F66B7198C862}" type="datetime1">
              <a:rPr lang="en-US" smtClean="0"/>
              <a:pPr>
                <a:defRPr/>
              </a:pPr>
              <a:t>5/19/2009</a:t>
            </a:fld>
            <a:endParaRPr lang="en-US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1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A73178-F4DC-44CF-8A95-324554ABCEE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6B9876-1BDE-4796-A813-6EED0C6D9655}" type="datetime1">
              <a:rPr lang="en-US" smtClean="0"/>
              <a:pPr>
                <a:defRPr/>
              </a:pPr>
              <a:t>5/19/2009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Microsoft Research</a:t>
            </a: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0D264-1E44-4A1E-B8ED-F8D096ECE8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Isosceles Triangle 4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9A27F-3742-40D9-B8FE-BF6AEAC0C0F5}" type="datetime1">
              <a:rPr lang="en-US" smtClean="0"/>
              <a:pPr>
                <a:defRPr/>
              </a:pPr>
              <a:t>5/19/2009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Microsoft Research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8BE27-F224-4091-9844-0D2985F8A9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6DBF9-393B-46AB-8F2D-448E9792EC62}" type="datetime1">
              <a:rPr lang="en-US" smtClean="0"/>
              <a:pPr>
                <a:defRPr/>
              </a:pPr>
              <a:t>5/19/2009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Microsoft Research</a:t>
            </a: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25124-988A-4221-B110-39A9BFADD1A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5EC31B-1319-43B9-9768-A01CDEAD15A1}" type="datetime1">
              <a:rPr lang="en-US" smtClean="0"/>
              <a:pPr>
                <a:defRPr/>
              </a:pPr>
              <a:t>5/19/2009</a:t>
            </a:fld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005522-F274-41F6-9421-51888C0609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24C9C5-C212-4C97-A37C-ECD985BAB231}" type="datetime1">
              <a:rPr lang="en-US" smtClean="0"/>
              <a:pPr>
                <a:defRPr/>
              </a:pPr>
              <a:t>5/19/2009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Microsoft Research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F5B1A1-B01F-4135-8947-A22AE3ACD5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611F7B-139E-4601-8396-80F050901DCB}" type="datetime1">
              <a:rPr lang="en-US" smtClean="0"/>
              <a:pPr>
                <a:defRPr/>
              </a:pPr>
              <a:t>5/19/2009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Microsoft Research</a:t>
            </a: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9B637-7F30-4732-9F07-7BB600DC66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9BD59-91A2-48C5-BEB2-F07026BCB9F8}" type="datetime1">
              <a:rPr lang="en-US" smtClean="0"/>
              <a:pPr>
                <a:defRPr/>
              </a:pPr>
              <a:t>5/19/2009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Microsoft Research</a:t>
            </a: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D62125-C989-4099-91B1-2ECA6E035A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3E429-0036-4185-AF11-3AB4F4222A00}" type="datetime1">
              <a:rPr lang="en-US" smtClean="0"/>
              <a:pPr>
                <a:defRPr/>
              </a:pPr>
              <a:t>5/19/2009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Microsoft Research</a:t>
            </a: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6F5C2-3FDE-4E80-8B12-532E744B81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Isosceles Triangle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87DBF-394D-4281-9D28-FABB1372D66E}" type="datetime1">
              <a:rPr lang="en-US" smtClean="0"/>
              <a:pPr>
                <a:defRPr/>
              </a:pPr>
              <a:t>5/19/2009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Microsoft Research</a:t>
            </a: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68F7CB-30A8-4E3C-965A-42E5D07A47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Isosceles Triangle 6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27D5B-80B4-43CB-B296-DB693A80C62C}" type="datetime1">
              <a:rPr lang="en-US" smtClean="0"/>
              <a:pPr>
                <a:defRPr/>
              </a:pPr>
              <a:t>5/19/2009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Microsoft Research</a:t>
            </a: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F864CA-7324-4E66-BBE6-9A0E5C6C9A0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56A9F7-5593-4C6C-9DA0-4FBFFA5B27CF}" type="datetime1">
              <a:rPr lang="en-US" smtClean="0"/>
              <a:pPr>
                <a:defRPr/>
              </a:pPr>
              <a:t>5/19/2009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Microsoft Research</a:t>
            </a: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B48FE-C722-42D1-BBC7-CE84557260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fld id="{51992DFA-AFFF-433C-AE40-2AA5FD47CD61}" type="datetime1">
              <a:rPr lang="en-US" smtClean="0"/>
              <a:pPr>
                <a:defRPr/>
              </a:pPr>
              <a:t>5/19/2009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 dirty="0" smtClean="0"/>
              <a:t>Carnegie Mellon University</a:t>
            </a: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fld id="{25877C25-BE39-4CB3-A8FD-7E8582058B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3" r:id="rId1"/>
    <p:sldLayoutId id="2147483814" r:id="rId2"/>
    <p:sldLayoutId id="2147483815" r:id="rId3"/>
    <p:sldLayoutId id="2147483809" r:id="rId4"/>
    <p:sldLayoutId id="2147483810" r:id="rId5"/>
    <p:sldLayoutId id="2147483816" r:id="rId6"/>
    <p:sldLayoutId id="2147483817" r:id="rId7"/>
    <p:sldLayoutId id="2147483818" r:id="rId8"/>
    <p:sldLayoutId id="2147483819" r:id="rId9"/>
    <p:sldLayoutId id="2147483811" r:id="rId10"/>
    <p:sldLayoutId id="2147483820" r:id="rId11"/>
    <p:sldLayoutId id="2147483812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ctrTitle" idx="4294967295"/>
          </p:nvPr>
        </p:nvSpPr>
        <p:spPr>
          <a:xfrm>
            <a:off x="1143000" y="3657600"/>
            <a:ext cx="7086600" cy="1219200"/>
          </a:xfrm>
        </p:spPr>
        <p:txBody>
          <a:bodyPr anchor="t"/>
          <a:lstStyle/>
          <a:p>
            <a:pPr algn="ctr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z="2400" smtClean="0">
                <a:solidFill>
                  <a:srgbClr val="000000"/>
                </a:solidFill>
                <a:ea typeface="DejaVu Sans" charset="0"/>
                <a:cs typeface="DejaVu Sans" charset="0"/>
              </a:rPr>
              <a:t>A Logic of Secure Systems and its Application to Trusted Computing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990600" y="5105400"/>
            <a:ext cx="7315200" cy="1066800"/>
          </a:xfrm>
        </p:spPr>
        <p:txBody>
          <a:bodyPr>
            <a:noAutofit/>
          </a:bodyPr>
          <a:lstStyle/>
          <a:p>
            <a:pPr algn="ctr">
              <a:buFont typeface="Wingdings 3" pitchFamily="18" charset="2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</a:tabLst>
              <a:defRPr/>
            </a:pPr>
            <a:r>
              <a:rPr lang="en-US" sz="1800" dirty="0" smtClean="0">
                <a:solidFill>
                  <a:srgbClr val="000000"/>
                </a:solidFill>
                <a:ea typeface="DejaVu Sans" charset="0"/>
                <a:cs typeface="DejaVu Sans" charset="0"/>
              </a:rPr>
              <a:t>Anupam Datta, Jason Franklin, </a:t>
            </a:r>
            <a:r>
              <a:rPr lang="en-US" sz="1800" b="1" dirty="0" smtClean="0">
                <a:solidFill>
                  <a:srgbClr val="000000"/>
                </a:solidFill>
                <a:ea typeface="DejaVu Sans" charset="0"/>
                <a:cs typeface="DejaVu Sans" charset="0"/>
              </a:rPr>
              <a:t>Deepak </a:t>
            </a:r>
            <a:r>
              <a:rPr lang="en-US" sz="1800" b="1" dirty="0" err="1" smtClean="0">
                <a:solidFill>
                  <a:srgbClr val="000000"/>
                </a:solidFill>
                <a:ea typeface="DejaVu Sans" charset="0"/>
                <a:cs typeface="DejaVu Sans" charset="0"/>
              </a:rPr>
              <a:t>Garg</a:t>
            </a:r>
            <a:r>
              <a:rPr lang="en-US" sz="1800" dirty="0" smtClean="0">
                <a:solidFill>
                  <a:srgbClr val="000000"/>
                </a:solidFill>
                <a:ea typeface="DejaVu Sans" charset="0"/>
                <a:cs typeface="DejaVu Sans" charset="0"/>
              </a:rPr>
              <a:t>, and Dilsun Kaynar</a:t>
            </a:r>
          </a:p>
          <a:p>
            <a:pPr marL="0" indent="0" algn="ctr" eaLnBrk="1" fontAlgn="auto" hangingPunct="1">
              <a:spcAft>
                <a:spcPts val="0"/>
              </a:spcAft>
              <a:buFont typeface="Wingdings 3" pitchFamily="18" charset="2"/>
              <a:buNone/>
              <a:defRPr/>
            </a:pPr>
            <a:r>
              <a:rPr lang="en-US" sz="1800" dirty="0" smtClean="0">
                <a:solidFill>
                  <a:schemeClr val="tx2"/>
                </a:solidFill>
                <a:latin typeface="Bookman Old Style" pitchFamily="18" charset="0"/>
                <a:ea typeface="+mj-ea"/>
                <a:cs typeface="+mj-cs"/>
              </a:rPr>
              <a:t>Carnegie Mellon University</a:t>
            </a:r>
          </a:p>
          <a:p>
            <a:pPr marL="0" indent="0" algn="ctr" eaLnBrk="1" fontAlgn="auto" hangingPunct="1">
              <a:spcAft>
                <a:spcPts val="0"/>
              </a:spcAft>
              <a:buFont typeface="Wingdings 3" pitchFamily="18" charset="2"/>
              <a:buNone/>
              <a:defRPr/>
            </a:pPr>
            <a:r>
              <a:rPr lang="en-US" sz="1800" dirty="0" smtClean="0">
                <a:solidFill>
                  <a:schemeClr val="tx2"/>
                </a:solidFill>
                <a:latin typeface="Bookman Old Style" pitchFamily="18" charset="0"/>
                <a:ea typeface="+mj-ea"/>
                <a:cs typeface="+mj-cs"/>
              </a:rPr>
              <a:t>May 19, 2009</a:t>
            </a:r>
          </a:p>
          <a:p>
            <a:pPr marL="0" indent="0" algn="ctr" eaLnBrk="1" fontAlgn="auto" hangingPunct="1">
              <a:spcAft>
                <a:spcPts val="0"/>
              </a:spcAft>
              <a:buFont typeface="Wingdings 3" pitchFamily="18" charset="2"/>
              <a:buNone/>
              <a:defRPr/>
            </a:pPr>
            <a:endParaRPr lang="en-US" sz="1800" dirty="0" smtClean="0">
              <a:solidFill>
                <a:schemeClr val="tx2"/>
              </a:solidFill>
              <a:latin typeface="Bookman Old Style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AutoShape 2"/>
          <p:cNvSpPr>
            <a:spLocks noChangeArrowheads="1"/>
          </p:cNvSpPr>
          <p:nvPr/>
        </p:nvSpPr>
        <p:spPr bwMode="auto">
          <a:xfrm>
            <a:off x="685800" y="1295400"/>
            <a:ext cx="2903538" cy="4803775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57240">
            <a:solidFill>
              <a:srgbClr val="333399"/>
            </a:solidFill>
            <a:miter lim="800000"/>
            <a:headEnd/>
            <a:tailEnd/>
          </a:ln>
        </p:spPr>
        <p:txBody>
          <a:bodyPr wrap="none" lIns="81639" tIns="42452" rIns="81639" bIns="42452" anchor="ctr"/>
          <a:lstStyle/>
          <a:p>
            <a:pPr algn="ctr">
              <a:tabLst>
                <a:tab pos="655638" algn="l"/>
                <a:tab pos="1312863" algn="l"/>
                <a:tab pos="1968500" algn="l"/>
                <a:tab pos="2625725" algn="l"/>
              </a:tabLst>
            </a:pPr>
            <a:endParaRPr lang="en-US" sz="2500">
              <a:solidFill>
                <a:srgbClr val="000000"/>
              </a:solidFill>
              <a:ea typeface="DejaVu Sans" charset="0"/>
              <a:cs typeface="DejaVu Sans" charset="0"/>
            </a:endParaRPr>
          </a:p>
          <a:p>
            <a:pPr algn="ctr">
              <a:tabLst>
                <a:tab pos="655638" algn="l"/>
                <a:tab pos="1312863" algn="l"/>
                <a:tab pos="1968500" algn="l"/>
                <a:tab pos="2625725" algn="l"/>
              </a:tabLst>
            </a:pPr>
            <a:endParaRPr lang="en-US" sz="2500">
              <a:solidFill>
                <a:srgbClr val="000000"/>
              </a:solidFill>
              <a:ea typeface="DejaVu Sans" charset="0"/>
              <a:cs typeface="DejaVu Sans" charset="0"/>
            </a:endParaRPr>
          </a:p>
        </p:txBody>
      </p:sp>
      <p:sp>
        <p:nvSpPr>
          <p:cNvPr id="21511" name="AutoShape 6"/>
          <p:cNvSpPr>
            <a:spLocks noChangeArrowheads="1"/>
          </p:cNvSpPr>
          <p:nvPr/>
        </p:nvSpPr>
        <p:spPr bwMode="auto">
          <a:xfrm>
            <a:off x="1244600" y="4953000"/>
            <a:ext cx="1658938" cy="830262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57240">
            <a:solidFill>
              <a:srgbClr val="FF3300"/>
            </a:solidFill>
            <a:miter lim="800000"/>
            <a:headEnd/>
            <a:tailEnd/>
          </a:ln>
        </p:spPr>
        <p:txBody>
          <a:bodyPr wrap="none" lIns="81639" tIns="42452" rIns="81639" bIns="42452" anchor="ctr"/>
          <a:lstStyle/>
          <a:p>
            <a:pPr algn="ctr">
              <a:tabLst>
                <a:tab pos="655638" algn="l"/>
                <a:tab pos="1312863" algn="l"/>
              </a:tabLst>
            </a:pPr>
            <a:r>
              <a:rPr lang="en-US" dirty="0">
                <a:solidFill>
                  <a:srgbClr val="FFFFFF"/>
                </a:solidFill>
                <a:ea typeface="DejaVu Sans" charset="0"/>
                <a:cs typeface="DejaVu Sans" charset="0"/>
              </a:rPr>
              <a:t>Trusted Platform </a:t>
            </a:r>
          </a:p>
          <a:p>
            <a:pPr algn="ctr">
              <a:tabLst>
                <a:tab pos="655638" algn="l"/>
                <a:tab pos="1312863" algn="l"/>
              </a:tabLst>
            </a:pPr>
            <a:r>
              <a:rPr lang="en-US" dirty="0">
                <a:solidFill>
                  <a:srgbClr val="FFFFFF"/>
                </a:solidFill>
                <a:ea typeface="DejaVu Sans" charset="0"/>
                <a:cs typeface="DejaVu Sans" charset="0"/>
              </a:rPr>
              <a:t>Module (TPM)‏</a:t>
            </a: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4749800" y="4935538"/>
            <a:ext cx="1538288" cy="690562"/>
          </a:xfrm>
          <a:prstGeom prst="rect">
            <a:avLst/>
          </a:prstGeom>
          <a:solidFill>
            <a:srgbClr val="DC23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639" tIns="40820" rIns="81639" bIns="40820" anchor="ctr"/>
          <a:lstStyle/>
          <a:p>
            <a:pPr algn="ctr">
              <a:tabLst>
                <a:tab pos="655638" algn="l"/>
                <a:tab pos="1312863" algn="l"/>
              </a:tabLst>
            </a:pPr>
            <a:r>
              <a:rPr lang="en-US" dirty="0" smtClean="0">
                <a:solidFill>
                  <a:srgbClr val="FFFFFF"/>
                </a:solidFill>
                <a:ea typeface="DejaVu Sans" charset="0"/>
                <a:cs typeface="DejaVu Sans" charset="0"/>
              </a:rPr>
              <a:t>‏</a:t>
            </a:r>
            <a:endParaRPr lang="en-US" dirty="0">
              <a:solidFill>
                <a:srgbClr val="FFFFFF"/>
              </a:solidFill>
              <a:ea typeface="DejaVu Sans" charset="0"/>
              <a:cs typeface="DejaVu Sans" charset="0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4749800" y="4246563"/>
            <a:ext cx="1538288" cy="692150"/>
          </a:xfrm>
          <a:prstGeom prst="rect">
            <a:avLst/>
          </a:prstGeom>
          <a:solidFill>
            <a:srgbClr val="DC23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639" tIns="40820" rIns="81639" bIns="40820" anchor="ctr"/>
          <a:lstStyle/>
          <a:p>
            <a:pPr algn="ctr">
              <a:tabLst>
                <a:tab pos="655638" algn="l"/>
                <a:tab pos="1312863" algn="l"/>
              </a:tabLst>
            </a:pPr>
            <a:endParaRPr lang="en-US" dirty="0">
              <a:solidFill>
                <a:srgbClr val="FFFFFF"/>
              </a:solidFill>
              <a:ea typeface="DejaVu Sans" charset="0"/>
              <a:cs typeface="DejaVu Sans" charset="0"/>
            </a:endParaRPr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4749800" y="3557588"/>
            <a:ext cx="1538288" cy="690562"/>
          </a:xfrm>
          <a:prstGeom prst="rect">
            <a:avLst/>
          </a:prstGeom>
          <a:solidFill>
            <a:srgbClr val="DC23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639" tIns="40820" rIns="81639" bIns="40820" anchor="ctr"/>
          <a:lstStyle/>
          <a:p>
            <a:pPr algn="ctr">
              <a:tabLst>
                <a:tab pos="655638" algn="l"/>
                <a:tab pos="1312863" algn="l"/>
              </a:tabLst>
            </a:pPr>
            <a:endParaRPr lang="en-US" dirty="0">
              <a:solidFill>
                <a:srgbClr val="FFFFFF"/>
              </a:solidFill>
              <a:ea typeface="DejaVu Sans" charset="0"/>
              <a:cs typeface="DejaVu Sans" charset="0"/>
            </a:endParaRPr>
          </a:p>
        </p:txBody>
      </p:sp>
      <p:sp>
        <p:nvSpPr>
          <p:cNvPr id="21515" name="Text Box 10"/>
          <p:cNvSpPr txBox="1">
            <a:spLocks noChangeArrowheads="1"/>
          </p:cNvSpPr>
          <p:nvPr/>
        </p:nvSpPr>
        <p:spPr bwMode="auto">
          <a:xfrm>
            <a:off x="5026025" y="3127375"/>
            <a:ext cx="1450975" cy="403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1639" tIns="40820" rIns="81639" bIns="40820"/>
          <a:lstStyle/>
          <a:p>
            <a:pPr>
              <a:tabLst>
                <a:tab pos="655638" algn="l"/>
                <a:tab pos="1312863" algn="l"/>
              </a:tabLst>
            </a:pPr>
            <a:r>
              <a:rPr lang="en-US" sz="2000" dirty="0" smtClean="0">
                <a:solidFill>
                  <a:srgbClr val="000000"/>
                </a:solidFill>
                <a:ea typeface="DejaVu Sans" charset="0"/>
                <a:cs typeface="DejaVu Sans" charset="0"/>
              </a:rPr>
              <a:t>PCR</a:t>
            </a:r>
            <a:endParaRPr lang="en-US" sz="2000" dirty="0">
              <a:solidFill>
                <a:srgbClr val="000000"/>
              </a:solidFill>
              <a:ea typeface="DejaVu Sans" charset="0"/>
              <a:cs typeface="DejaVu Sans" charset="0"/>
            </a:endParaRPr>
          </a:p>
        </p:txBody>
      </p:sp>
      <p:sp>
        <p:nvSpPr>
          <p:cNvPr id="21516" name="Line 11"/>
          <p:cNvSpPr>
            <a:spLocks noChangeShapeType="1"/>
          </p:cNvSpPr>
          <p:nvPr/>
        </p:nvSpPr>
        <p:spPr bwMode="auto">
          <a:xfrm flipV="1">
            <a:off x="2971800" y="2693988"/>
            <a:ext cx="2627313" cy="2335212"/>
          </a:xfrm>
          <a:prstGeom prst="line">
            <a:avLst/>
          </a:prstGeom>
          <a:noFill/>
          <a:ln w="3672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21517" name="Line 12"/>
          <p:cNvSpPr>
            <a:spLocks noChangeShapeType="1"/>
          </p:cNvSpPr>
          <p:nvPr/>
        </p:nvSpPr>
        <p:spPr bwMode="auto">
          <a:xfrm>
            <a:off x="2971800" y="5714999"/>
            <a:ext cx="2590800" cy="990601"/>
          </a:xfrm>
          <a:prstGeom prst="line">
            <a:avLst/>
          </a:prstGeom>
          <a:noFill/>
          <a:ln w="3672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21519" name="AutoShape 14"/>
          <p:cNvSpPr>
            <a:spLocks noChangeArrowheads="1"/>
          </p:cNvSpPr>
          <p:nvPr/>
        </p:nvSpPr>
        <p:spPr bwMode="auto">
          <a:xfrm>
            <a:off x="7050088" y="2986088"/>
            <a:ext cx="1866900" cy="1866900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57240">
            <a:solidFill>
              <a:srgbClr val="333399"/>
            </a:solidFill>
            <a:miter lim="800000"/>
            <a:headEnd/>
            <a:tailEnd/>
          </a:ln>
        </p:spPr>
        <p:txBody>
          <a:bodyPr wrap="none" lIns="81639" tIns="42452" rIns="81639" bIns="42452" anchor="ctr"/>
          <a:lstStyle/>
          <a:p>
            <a:pPr algn="ctr">
              <a:tabLst>
                <a:tab pos="655638" algn="l"/>
                <a:tab pos="1312863" algn="l"/>
              </a:tabLst>
            </a:pPr>
            <a:r>
              <a:rPr lang="en-US" sz="2500">
                <a:solidFill>
                  <a:srgbClr val="000000"/>
                </a:solidFill>
                <a:ea typeface="DejaVu Sans" charset="0"/>
                <a:cs typeface="DejaVu Sans" charset="0"/>
              </a:rPr>
              <a:t>Remote</a:t>
            </a:r>
          </a:p>
          <a:p>
            <a:pPr algn="ctr">
              <a:tabLst>
                <a:tab pos="655638" algn="l"/>
                <a:tab pos="1312863" algn="l"/>
              </a:tabLst>
            </a:pPr>
            <a:r>
              <a:rPr lang="en-US" sz="2500">
                <a:solidFill>
                  <a:srgbClr val="000000"/>
                </a:solidFill>
                <a:ea typeface="DejaVu Sans" charset="0"/>
                <a:cs typeface="DejaVu Sans" charset="0"/>
              </a:rPr>
              <a:t>Verifier</a:t>
            </a:r>
          </a:p>
          <a:p>
            <a:pPr algn="ctr">
              <a:tabLst>
                <a:tab pos="655638" algn="l"/>
                <a:tab pos="1312863" algn="l"/>
              </a:tabLst>
            </a:pPr>
            <a:endParaRPr lang="en-US" sz="2500">
              <a:solidFill>
                <a:srgbClr val="000000"/>
              </a:solidFill>
              <a:ea typeface="DejaVu Sans" charset="0"/>
              <a:cs typeface="DejaVu Sans" charset="0"/>
            </a:endParaRPr>
          </a:p>
          <a:p>
            <a:pPr algn="ctr">
              <a:tabLst>
                <a:tab pos="655638" algn="l"/>
                <a:tab pos="1312863" algn="l"/>
              </a:tabLst>
            </a:pPr>
            <a:endParaRPr lang="en-US" sz="2500">
              <a:solidFill>
                <a:srgbClr val="000000"/>
              </a:solidFill>
              <a:ea typeface="DejaVu Sans" charset="0"/>
              <a:cs typeface="DejaVu Sans" charset="0"/>
            </a:endParaRPr>
          </a:p>
        </p:txBody>
      </p:sp>
      <p:sp>
        <p:nvSpPr>
          <p:cNvPr id="21520" name="Line 15"/>
          <p:cNvSpPr>
            <a:spLocks noChangeShapeType="1"/>
          </p:cNvSpPr>
          <p:nvPr/>
        </p:nvSpPr>
        <p:spPr bwMode="auto">
          <a:xfrm flipV="1">
            <a:off x="6842125" y="1143000"/>
            <a:ext cx="1588" cy="5187950"/>
          </a:xfrm>
          <a:prstGeom prst="line">
            <a:avLst/>
          </a:prstGeom>
          <a:noFill/>
          <a:ln w="36720">
            <a:solidFill>
              <a:srgbClr val="000000"/>
            </a:solidFill>
            <a:prstDash val="lgDash"/>
            <a:round/>
            <a:headEnd/>
            <a:tailEnd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21521" name="Text Box 16"/>
          <p:cNvSpPr txBox="1">
            <a:spLocks noChangeArrowheads="1"/>
          </p:cNvSpPr>
          <p:nvPr/>
        </p:nvSpPr>
        <p:spPr bwMode="auto">
          <a:xfrm>
            <a:off x="3525838" y="1244600"/>
            <a:ext cx="1036637" cy="482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1639" tIns="40820" rIns="81639" bIns="40820"/>
          <a:lstStyle/>
          <a:p>
            <a:pPr>
              <a:tabLst>
                <a:tab pos="655638" algn="l"/>
              </a:tabLst>
            </a:pPr>
            <a:r>
              <a:rPr lang="en-US" sz="2500">
                <a:solidFill>
                  <a:srgbClr val="000000"/>
                </a:solidFill>
                <a:ea typeface="DejaVu Sans" charset="0"/>
                <a:cs typeface="DejaVu Sans" charset="0"/>
              </a:rPr>
              <a:t>Client</a:t>
            </a:r>
          </a:p>
        </p:txBody>
      </p:sp>
      <p:sp>
        <p:nvSpPr>
          <p:cNvPr id="21522" name="Rectangle 17"/>
          <p:cNvSpPr>
            <a:spLocks noChangeArrowheads="1"/>
          </p:cNvSpPr>
          <p:nvPr/>
        </p:nvSpPr>
        <p:spPr bwMode="auto">
          <a:xfrm>
            <a:off x="4749800" y="5622925"/>
            <a:ext cx="1539875" cy="690563"/>
          </a:xfrm>
          <a:prstGeom prst="rect">
            <a:avLst/>
          </a:prstGeom>
          <a:solidFill>
            <a:srgbClr val="DC23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639" tIns="40820" rIns="81639" bIns="40820" anchor="ctr"/>
          <a:lstStyle/>
          <a:p>
            <a:pPr algn="ctr">
              <a:tabLst>
                <a:tab pos="655638" algn="l"/>
                <a:tab pos="1312863" algn="l"/>
              </a:tabLst>
            </a:pPr>
            <a:endParaRPr lang="en-US" dirty="0">
              <a:solidFill>
                <a:srgbClr val="FFFFFF"/>
              </a:solidFill>
              <a:ea typeface="DejaVu Sans" charset="0"/>
              <a:cs typeface="DejaVu Sans" charset="0"/>
            </a:endParaRPr>
          </a:p>
        </p:txBody>
      </p:sp>
      <p:pic>
        <p:nvPicPr>
          <p:cNvPr id="21536" name="Picture 3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9612" y="5181600"/>
            <a:ext cx="585788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3351" name="Oval 39"/>
          <p:cNvSpPr>
            <a:spLocks noChangeArrowheads="1"/>
          </p:cNvSpPr>
          <p:nvPr/>
        </p:nvSpPr>
        <p:spPr bwMode="auto">
          <a:xfrm>
            <a:off x="7464425" y="3940175"/>
            <a:ext cx="1036638" cy="622300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639" tIns="40820" rIns="81639" bIns="40820" anchor="ctr"/>
          <a:lstStyle/>
          <a:p>
            <a:pPr algn="ctr">
              <a:tabLst>
                <a:tab pos="655638" algn="l"/>
              </a:tabLst>
            </a:pPr>
            <a:r>
              <a:rPr lang="en-US">
                <a:solidFill>
                  <a:srgbClr val="000000"/>
                </a:solidFill>
                <a:ea typeface="DejaVu Sans" charset="0"/>
                <a:cs typeface="DejaVu Sans" charset="0"/>
              </a:rPr>
              <a:t>Check</a:t>
            </a:r>
          </a:p>
        </p:txBody>
      </p:sp>
      <p:sp>
        <p:nvSpPr>
          <p:cNvPr id="81" name="Title 80"/>
          <p:cNvSpPr>
            <a:spLocks noGrp="1"/>
          </p:cNvSpPr>
          <p:nvPr>
            <p:ph type="title"/>
          </p:nvPr>
        </p:nvSpPr>
        <p:spPr>
          <a:xfrm>
            <a:off x="304800" y="228600"/>
            <a:ext cx="8534400" cy="914400"/>
          </a:xfrm>
        </p:spPr>
        <p:txBody>
          <a:bodyPr/>
          <a:lstStyle/>
          <a:p>
            <a:r>
              <a:rPr lang="en-US" dirty="0" smtClean="0"/>
              <a:t>Static Root of Trust Measurement (SRTM)</a:t>
            </a:r>
            <a:endParaRPr lang="en-US" dirty="0"/>
          </a:p>
        </p:txBody>
      </p:sp>
      <p:sp>
        <p:nvSpPr>
          <p:cNvPr id="91" name="TextBox 90"/>
          <p:cNvSpPr txBox="1"/>
          <p:nvPr/>
        </p:nvSpPr>
        <p:spPr>
          <a:xfrm>
            <a:off x="5325150" y="5715000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-1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9" name="Rounded Rectangular Callout 98"/>
          <p:cNvSpPr/>
          <p:nvPr/>
        </p:nvSpPr>
        <p:spPr>
          <a:xfrm>
            <a:off x="2438400" y="1752600"/>
            <a:ext cx="2362200" cy="1066800"/>
          </a:xfrm>
          <a:prstGeom prst="wedgeRoundRectCallout">
            <a:avLst>
              <a:gd name="adj1" fmla="val -51569"/>
              <a:gd name="adj2" fmla="val 242148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Co-processor for cryptographic operations</a:t>
            </a:r>
          </a:p>
        </p:txBody>
      </p:sp>
      <p:sp>
        <p:nvSpPr>
          <p:cNvPr id="100" name="Rounded Rectangular Callout 99"/>
          <p:cNvSpPr/>
          <p:nvPr/>
        </p:nvSpPr>
        <p:spPr>
          <a:xfrm>
            <a:off x="152400" y="3048000"/>
            <a:ext cx="2362200" cy="1066800"/>
          </a:xfrm>
          <a:prstGeom prst="wedgeRoundRectCallout">
            <a:avLst>
              <a:gd name="adj1" fmla="val -23465"/>
              <a:gd name="adj2" fmla="val 148214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Protected private key (AIK)</a:t>
            </a:r>
          </a:p>
        </p:txBody>
      </p:sp>
      <p:sp>
        <p:nvSpPr>
          <p:cNvPr id="101" name="Rounded Rectangular Callout 100"/>
          <p:cNvSpPr/>
          <p:nvPr/>
        </p:nvSpPr>
        <p:spPr>
          <a:xfrm>
            <a:off x="5334000" y="1371600"/>
            <a:ext cx="2362200" cy="1066800"/>
          </a:xfrm>
          <a:prstGeom prst="wedgeRoundRectCallout">
            <a:avLst>
              <a:gd name="adj1" fmla="val -33010"/>
              <a:gd name="adj2" fmla="val 147041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Append only log; Set to -1 on reset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1" grpId="0" animBg="1"/>
      <p:bldP spid="13319" grpId="0" animBg="1"/>
      <p:bldP spid="13320" grpId="0" animBg="1"/>
      <p:bldP spid="13321" grpId="0" animBg="1"/>
      <p:bldP spid="21515" grpId="0"/>
      <p:bldP spid="21516" grpId="0" animBg="1"/>
      <p:bldP spid="21517" grpId="0" animBg="1"/>
      <p:bldP spid="21522" grpId="0" animBg="1"/>
      <p:bldP spid="91" grpId="0"/>
      <p:bldP spid="99" grpId="0" animBg="1"/>
      <p:bldP spid="100" grpId="0" animBg="1"/>
      <p:bldP spid="10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AutoShape 2"/>
          <p:cNvSpPr>
            <a:spLocks noChangeArrowheads="1"/>
          </p:cNvSpPr>
          <p:nvPr/>
        </p:nvSpPr>
        <p:spPr bwMode="auto">
          <a:xfrm>
            <a:off x="685800" y="1295400"/>
            <a:ext cx="2903538" cy="4803775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57240">
            <a:solidFill>
              <a:srgbClr val="333399"/>
            </a:solidFill>
            <a:miter lim="800000"/>
            <a:headEnd/>
            <a:tailEnd/>
          </a:ln>
        </p:spPr>
        <p:txBody>
          <a:bodyPr wrap="none" lIns="81639" tIns="42452" rIns="81639" bIns="42452" anchor="ctr"/>
          <a:lstStyle/>
          <a:p>
            <a:pPr algn="ctr">
              <a:tabLst>
                <a:tab pos="655638" algn="l"/>
                <a:tab pos="1312863" algn="l"/>
                <a:tab pos="1968500" algn="l"/>
                <a:tab pos="2625725" algn="l"/>
              </a:tabLst>
            </a:pPr>
            <a:endParaRPr lang="en-US" sz="2500">
              <a:solidFill>
                <a:srgbClr val="000000"/>
              </a:solidFill>
              <a:ea typeface="DejaVu Sans" charset="0"/>
              <a:cs typeface="DejaVu Sans" charset="0"/>
            </a:endParaRPr>
          </a:p>
          <a:p>
            <a:pPr algn="ctr">
              <a:tabLst>
                <a:tab pos="655638" algn="l"/>
                <a:tab pos="1312863" algn="l"/>
                <a:tab pos="1968500" algn="l"/>
                <a:tab pos="2625725" algn="l"/>
              </a:tabLst>
            </a:pPr>
            <a:endParaRPr lang="en-US" sz="2500">
              <a:solidFill>
                <a:srgbClr val="000000"/>
              </a:solidFill>
              <a:ea typeface="DejaVu Sans" charset="0"/>
              <a:cs typeface="DejaVu Sans" charset="0"/>
            </a:endParaRPr>
          </a:p>
        </p:txBody>
      </p:sp>
      <p:sp>
        <p:nvSpPr>
          <p:cNvPr id="21508" name="Rectangle 3"/>
          <p:cNvSpPr>
            <a:spLocks noChangeArrowheads="1"/>
          </p:cNvSpPr>
          <p:nvPr/>
        </p:nvSpPr>
        <p:spPr bwMode="auto">
          <a:xfrm>
            <a:off x="1371600" y="2438400"/>
            <a:ext cx="1308100" cy="455613"/>
          </a:xfrm>
          <a:prstGeom prst="rect">
            <a:avLst/>
          </a:prstGeom>
          <a:solidFill>
            <a:srgbClr val="FFD32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639" tIns="40820" rIns="81639" bIns="40820" anchor="ctr"/>
          <a:lstStyle/>
          <a:p>
            <a:pPr algn="ctr">
              <a:tabLst>
                <a:tab pos="655638" algn="l"/>
              </a:tabLst>
            </a:pPr>
            <a:r>
              <a:rPr lang="en-US" dirty="0" smtClean="0">
                <a:solidFill>
                  <a:srgbClr val="000000"/>
                </a:solidFill>
                <a:ea typeface="DejaVu Sans" charset="0"/>
                <a:cs typeface="DejaVu Sans" charset="0"/>
              </a:rPr>
              <a:t>BL</a:t>
            </a:r>
            <a:endParaRPr lang="en-US" dirty="0">
              <a:solidFill>
                <a:srgbClr val="000000"/>
              </a:solidFill>
              <a:ea typeface="DejaVu Sans" charset="0"/>
              <a:cs typeface="DejaVu Sans" charset="0"/>
            </a:endParaRPr>
          </a:p>
        </p:txBody>
      </p:sp>
      <p:sp>
        <p:nvSpPr>
          <p:cNvPr id="21509" name="Rectangle 4"/>
          <p:cNvSpPr>
            <a:spLocks noChangeArrowheads="1"/>
          </p:cNvSpPr>
          <p:nvPr/>
        </p:nvSpPr>
        <p:spPr bwMode="auto">
          <a:xfrm>
            <a:off x="1371600" y="1981200"/>
            <a:ext cx="1308100" cy="454025"/>
          </a:xfrm>
          <a:prstGeom prst="rect">
            <a:avLst/>
          </a:prstGeom>
          <a:solidFill>
            <a:srgbClr val="FFD32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639" tIns="40820" rIns="81639" bIns="40820" anchor="ctr"/>
          <a:lstStyle/>
          <a:p>
            <a:pPr algn="ctr">
              <a:tabLst>
                <a:tab pos="655638" algn="l"/>
              </a:tabLst>
            </a:pPr>
            <a:r>
              <a:rPr lang="en-US" dirty="0">
                <a:solidFill>
                  <a:srgbClr val="000000"/>
                </a:solidFill>
                <a:ea typeface="DejaVu Sans" charset="0"/>
                <a:cs typeface="DejaVu Sans" charset="0"/>
              </a:rPr>
              <a:t>OS</a:t>
            </a:r>
          </a:p>
        </p:txBody>
      </p:sp>
      <p:sp>
        <p:nvSpPr>
          <p:cNvPr id="21510" name="Rectangle 5"/>
          <p:cNvSpPr>
            <a:spLocks noChangeArrowheads="1"/>
          </p:cNvSpPr>
          <p:nvPr/>
        </p:nvSpPr>
        <p:spPr bwMode="auto">
          <a:xfrm>
            <a:off x="1371600" y="1447800"/>
            <a:ext cx="1308100" cy="525463"/>
          </a:xfrm>
          <a:prstGeom prst="rect">
            <a:avLst/>
          </a:prstGeom>
          <a:solidFill>
            <a:srgbClr val="FFD32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639" tIns="40820" rIns="81639" bIns="40820" anchor="ctr"/>
          <a:lstStyle/>
          <a:p>
            <a:pPr algn="ctr">
              <a:tabLst>
                <a:tab pos="655638" algn="l"/>
              </a:tabLst>
            </a:pPr>
            <a:r>
              <a:rPr lang="en-US" dirty="0" smtClean="0">
                <a:solidFill>
                  <a:srgbClr val="000000"/>
                </a:solidFill>
                <a:ea typeface="DejaVu Sans" charset="0"/>
                <a:cs typeface="DejaVu Sans" charset="0"/>
              </a:rPr>
              <a:t>APP</a:t>
            </a:r>
            <a:endParaRPr lang="en-US" dirty="0">
              <a:solidFill>
                <a:srgbClr val="000000"/>
              </a:solidFill>
              <a:ea typeface="DejaVu Sans" charset="0"/>
              <a:cs typeface="DejaVu Sans" charset="0"/>
            </a:endParaRPr>
          </a:p>
        </p:txBody>
      </p:sp>
      <p:sp>
        <p:nvSpPr>
          <p:cNvPr id="21511" name="AutoShape 6"/>
          <p:cNvSpPr>
            <a:spLocks noChangeArrowheads="1"/>
          </p:cNvSpPr>
          <p:nvPr/>
        </p:nvSpPr>
        <p:spPr bwMode="auto">
          <a:xfrm>
            <a:off x="1244600" y="4953000"/>
            <a:ext cx="1658938" cy="830262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57240">
            <a:solidFill>
              <a:srgbClr val="FF3300"/>
            </a:solidFill>
            <a:miter lim="800000"/>
            <a:headEnd/>
            <a:tailEnd/>
          </a:ln>
        </p:spPr>
        <p:txBody>
          <a:bodyPr wrap="none" lIns="81639" tIns="42452" rIns="81639" bIns="42452" anchor="ctr"/>
          <a:lstStyle/>
          <a:p>
            <a:pPr algn="ctr">
              <a:tabLst>
                <a:tab pos="655638" algn="l"/>
                <a:tab pos="1312863" algn="l"/>
              </a:tabLst>
            </a:pPr>
            <a:r>
              <a:rPr lang="en-US" dirty="0">
                <a:solidFill>
                  <a:srgbClr val="FFFFFF"/>
                </a:solidFill>
                <a:ea typeface="DejaVu Sans" charset="0"/>
                <a:cs typeface="DejaVu Sans" charset="0"/>
              </a:rPr>
              <a:t>Trusted Platform </a:t>
            </a:r>
          </a:p>
          <a:p>
            <a:pPr algn="ctr">
              <a:tabLst>
                <a:tab pos="655638" algn="l"/>
                <a:tab pos="1312863" algn="l"/>
              </a:tabLst>
            </a:pPr>
            <a:r>
              <a:rPr lang="en-US" dirty="0">
                <a:solidFill>
                  <a:srgbClr val="FFFFFF"/>
                </a:solidFill>
                <a:ea typeface="DejaVu Sans" charset="0"/>
                <a:cs typeface="DejaVu Sans" charset="0"/>
              </a:rPr>
              <a:t>Module (TPM)‏</a:t>
            </a: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4749800" y="4935538"/>
            <a:ext cx="1538288" cy="690562"/>
          </a:xfrm>
          <a:prstGeom prst="rect">
            <a:avLst/>
          </a:prstGeom>
          <a:solidFill>
            <a:srgbClr val="DC23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639" tIns="40820" rIns="81639" bIns="40820" anchor="ctr"/>
          <a:lstStyle/>
          <a:p>
            <a:pPr algn="ctr">
              <a:tabLst>
                <a:tab pos="655638" algn="l"/>
                <a:tab pos="1312863" algn="l"/>
              </a:tabLst>
            </a:pPr>
            <a:r>
              <a:rPr lang="en-US" dirty="0" smtClean="0">
                <a:solidFill>
                  <a:srgbClr val="FFFFFF"/>
                </a:solidFill>
                <a:ea typeface="DejaVu Sans" charset="0"/>
                <a:cs typeface="DejaVu Sans" charset="0"/>
              </a:rPr>
              <a:t>‏</a:t>
            </a:r>
            <a:endParaRPr lang="en-US" dirty="0">
              <a:solidFill>
                <a:srgbClr val="FFFFFF"/>
              </a:solidFill>
              <a:ea typeface="DejaVu Sans" charset="0"/>
              <a:cs typeface="DejaVu Sans" charset="0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4749800" y="4246563"/>
            <a:ext cx="1538288" cy="692150"/>
          </a:xfrm>
          <a:prstGeom prst="rect">
            <a:avLst/>
          </a:prstGeom>
          <a:solidFill>
            <a:srgbClr val="DC23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639" tIns="40820" rIns="81639" bIns="40820" anchor="ctr"/>
          <a:lstStyle/>
          <a:p>
            <a:pPr algn="ctr">
              <a:tabLst>
                <a:tab pos="655638" algn="l"/>
                <a:tab pos="1312863" algn="l"/>
              </a:tabLst>
            </a:pPr>
            <a:endParaRPr lang="en-US" dirty="0">
              <a:solidFill>
                <a:srgbClr val="FFFFFF"/>
              </a:solidFill>
              <a:ea typeface="DejaVu Sans" charset="0"/>
              <a:cs typeface="DejaVu Sans" charset="0"/>
            </a:endParaRPr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4749800" y="3557588"/>
            <a:ext cx="1538288" cy="690562"/>
          </a:xfrm>
          <a:prstGeom prst="rect">
            <a:avLst/>
          </a:prstGeom>
          <a:solidFill>
            <a:srgbClr val="DC23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639" tIns="40820" rIns="81639" bIns="40820" anchor="ctr"/>
          <a:lstStyle/>
          <a:p>
            <a:pPr algn="ctr">
              <a:tabLst>
                <a:tab pos="655638" algn="l"/>
                <a:tab pos="1312863" algn="l"/>
              </a:tabLst>
            </a:pPr>
            <a:endParaRPr lang="en-US" dirty="0">
              <a:solidFill>
                <a:srgbClr val="FFFFFF"/>
              </a:solidFill>
              <a:ea typeface="DejaVu Sans" charset="0"/>
              <a:cs typeface="DejaVu Sans" charset="0"/>
            </a:endParaRPr>
          </a:p>
        </p:txBody>
      </p:sp>
      <p:sp>
        <p:nvSpPr>
          <p:cNvPr id="21515" name="Text Box 10"/>
          <p:cNvSpPr txBox="1">
            <a:spLocks noChangeArrowheads="1"/>
          </p:cNvSpPr>
          <p:nvPr/>
        </p:nvSpPr>
        <p:spPr bwMode="auto">
          <a:xfrm>
            <a:off x="5026025" y="3127375"/>
            <a:ext cx="1450975" cy="403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1639" tIns="40820" rIns="81639" bIns="40820"/>
          <a:lstStyle/>
          <a:p>
            <a:pPr>
              <a:tabLst>
                <a:tab pos="655638" algn="l"/>
                <a:tab pos="1312863" algn="l"/>
              </a:tabLst>
            </a:pPr>
            <a:r>
              <a:rPr lang="en-US" sz="2000" dirty="0" smtClean="0">
                <a:solidFill>
                  <a:srgbClr val="000000"/>
                </a:solidFill>
                <a:ea typeface="DejaVu Sans" charset="0"/>
                <a:cs typeface="DejaVu Sans" charset="0"/>
              </a:rPr>
              <a:t>PCR</a:t>
            </a:r>
            <a:endParaRPr lang="en-US" sz="2000" dirty="0">
              <a:solidFill>
                <a:srgbClr val="000000"/>
              </a:solidFill>
              <a:ea typeface="DejaVu Sans" charset="0"/>
              <a:cs typeface="DejaVu Sans" charset="0"/>
            </a:endParaRPr>
          </a:p>
        </p:txBody>
      </p:sp>
      <p:sp>
        <p:nvSpPr>
          <p:cNvPr id="21516" name="Line 11"/>
          <p:cNvSpPr>
            <a:spLocks noChangeShapeType="1"/>
          </p:cNvSpPr>
          <p:nvPr/>
        </p:nvSpPr>
        <p:spPr bwMode="auto">
          <a:xfrm flipV="1">
            <a:off x="2971800" y="2693988"/>
            <a:ext cx="2627313" cy="2335212"/>
          </a:xfrm>
          <a:prstGeom prst="line">
            <a:avLst/>
          </a:prstGeom>
          <a:noFill/>
          <a:ln w="3672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21517" name="Line 12"/>
          <p:cNvSpPr>
            <a:spLocks noChangeShapeType="1"/>
          </p:cNvSpPr>
          <p:nvPr/>
        </p:nvSpPr>
        <p:spPr bwMode="auto">
          <a:xfrm>
            <a:off x="2971800" y="5714999"/>
            <a:ext cx="2590800" cy="990601"/>
          </a:xfrm>
          <a:prstGeom prst="line">
            <a:avLst/>
          </a:prstGeom>
          <a:noFill/>
          <a:ln w="3672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21518" name="Rectangle 13"/>
          <p:cNvSpPr>
            <a:spLocks noChangeArrowheads="1"/>
          </p:cNvSpPr>
          <p:nvPr/>
        </p:nvSpPr>
        <p:spPr bwMode="auto">
          <a:xfrm>
            <a:off x="1371600" y="2889250"/>
            <a:ext cx="1308100" cy="463550"/>
          </a:xfrm>
          <a:prstGeom prst="rect">
            <a:avLst/>
          </a:prstGeom>
          <a:solidFill>
            <a:srgbClr val="FFD32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639" tIns="40820" rIns="81639" bIns="40820" anchor="ctr"/>
          <a:lstStyle/>
          <a:p>
            <a:pPr algn="ctr">
              <a:tabLst>
                <a:tab pos="655638" algn="l"/>
              </a:tabLst>
            </a:pPr>
            <a:r>
              <a:rPr lang="en-US">
                <a:solidFill>
                  <a:srgbClr val="000000"/>
                </a:solidFill>
                <a:ea typeface="DejaVu Sans" charset="0"/>
                <a:cs typeface="DejaVu Sans" charset="0"/>
              </a:rPr>
              <a:t>BIOS</a:t>
            </a:r>
          </a:p>
        </p:txBody>
      </p:sp>
      <p:sp>
        <p:nvSpPr>
          <p:cNvPr id="21519" name="AutoShape 14"/>
          <p:cNvSpPr>
            <a:spLocks noChangeArrowheads="1"/>
          </p:cNvSpPr>
          <p:nvPr/>
        </p:nvSpPr>
        <p:spPr bwMode="auto">
          <a:xfrm>
            <a:off x="7050088" y="2986088"/>
            <a:ext cx="1866900" cy="1866900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57240">
            <a:solidFill>
              <a:srgbClr val="333399"/>
            </a:solidFill>
            <a:miter lim="800000"/>
            <a:headEnd/>
            <a:tailEnd/>
          </a:ln>
        </p:spPr>
        <p:txBody>
          <a:bodyPr wrap="none" lIns="81639" tIns="42452" rIns="81639" bIns="42452" anchor="ctr"/>
          <a:lstStyle/>
          <a:p>
            <a:pPr algn="ctr">
              <a:tabLst>
                <a:tab pos="655638" algn="l"/>
                <a:tab pos="1312863" algn="l"/>
              </a:tabLst>
            </a:pPr>
            <a:r>
              <a:rPr lang="en-US" sz="2500">
                <a:solidFill>
                  <a:srgbClr val="000000"/>
                </a:solidFill>
                <a:ea typeface="DejaVu Sans" charset="0"/>
                <a:cs typeface="DejaVu Sans" charset="0"/>
              </a:rPr>
              <a:t>Remote</a:t>
            </a:r>
          </a:p>
          <a:p>
            <a:pPr algn="ctr">
              <a:tabLst>
                <a:tab pos="655638" algn="l"/>
                <a:tab pos="1312863" algn="l"/>
              </a:tabLst>
            </a:pPr>
            <a:r>
              <a:rPr lang="en-US" sz="2500">
                <a:solidFill>
                  <a:srgbClr val="000000"/>
                </a:solidFill>
                <a:ea typeface="DejaVu Sans" charset="0"/>
                <a:cs typeface="DejaVu Sans" charset="0"/>
              </a:rPr>
              <a:t>Verifier</a:t>
            </a:r>
          </a:p>
          <a:p>
            <a:pPr algn="ctr">
              <a:tabLst>
                <a:tab pos="655638" algn="l"/>
                <a:tab pos="1312863" algn="l"/>
              </a:tabLst>
            </a:pPr>
            <a:endParaRPr lang="en-US" sz="2500">
              <a:solidFill>
                <a:srgbClr val="000000"/>
              </a:solidFill>
              <a:ea typeface="DejaVu Sans" charset="0"/>
              <a:cs typeface="DejaVu Sans" charset="0"/>
            </a:endParaRPr>
          </a:p>
          <a:p>
            <a:pPr algn="ctr">
              <a:tabLst>
                <a:tab pos="655638" algn="l"/>
                <a:tab pos="1312863" algn="l"/>
              </a:tabLst>
            </a:pPr>
            <a:endParaRPr lang="en-US" sz="2500">
              <a:solidFill>
                <a:srgbClr val="000000"/>
              </a:solidFill>
              <a:ea typeface="DejaVu Sans" charset="0"/>
              <a:cs typeface="DejaVu Sans" charset="0"/>
            </a:endParaRPr>
          </a:p>
        </p:txBody>
      </p:sp>
      <p:sp>
        <p:nvSpPr>
          <p:cNvPr id="21520" name="Line 15"/>
          <p:cNvSpPr>
            <a:spLocks noChangeShapeType="1"/>
          </p:cNvSpPr>
          <p:nvPr/>
        </p:nvSpPr>
        <p:spPr bwMode="auto">
          <a:xfrm flipV="1">
            <a:off x="6842125" y="1143000"/>
            <a:ext cx="1588" cy="5187950"/>
          </a:xfrm>
          <a:prstGeom prst="line">
            <a:avLst/>
          </a:prstGeom>
          <a:noFill/>
          <a:ln w="36720">
            <a:solidFill>
              <a:srgbClr val="000000"/>
            </a:solidFill>
            <a:prstDash val="lgDash"/>
            <a:round/>
            <a:headEnd/>
            <a:tailEnd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21521" name="Text Box 16"/>
          <p:cNvSpPr txBox="1">
            <a:spLocks noChangeArrowheads="1"/>
          </p:cNvSpPr>
          <p:nvPr/>
        </p:nvSpPr>
        <p:spPr bwMode="auto">
          <a:xfrm>
            <a:off x="3525838" y="1244600"/>
            <a:ext cx="1036637" cy="482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1639" tIns="40820" rIns="81639" bIns="40820"/>
          <a:lstStyle/>
          <a:p>
            <a:pPr>
              <a:tabLst>
                <a:tab pos="655638" algn="l"/>
              </a:tabLst>
            </a:pPr>
            <a:r>
              <a:rPr lang="en-US" sz="2500">
                <a:solidFill>
                  <a:srgbClr val="000000"/>
                </a:solidFill>
                <a:ea typeface="DejaVu Sans" charset="0"/>
                <a:cs typeface="DejaVu Sans" charset="0"/>
              </a:rPr>
              <a:t>Client</a:t>
            </a:r>
          </a:p>
        </p:txBody>
      </p:sp>
      <p:sp>
        <p:nvSpPr>
          <p:cNvPr id="21522" name="Rectangle 17"/>
          <p:cNvSpPr>
            <a:spLocks noChangeArrowheads="1"/>
          </p:cNvSpPr>
          <p:nvPr/>
        </p:nvSpPr>
        <p:spPr bwMode="auto">
          <a:xfrm>
            <a:off x="4749800" y="5622925"/>
            <a:ext cx="1539875" cy="690563"/>
          </a:xfrm>
          <a:prstGeom prst="rect">
            <a:avLst/>
          </a:prstGeom>
          <a:solidFill>
            <a:srgbClr val="DC23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639" tIns="40820" rIns="81639" bIns="40820" anchor="ctr"/>
          <a:lstStyle/>
          <a:p>
            <a:pPr algn="ctr">
              <a:tabLst>
                <a:tab pos="655638" algn="l"/>
                <a:tab pos="1312863" algn="l"/>
              </a:tabLst>
            </a:pPr>
            <a:endParaRPr lang="en-US" dirty="0">
              <a:solidFill>
                <a:srgbClr val="FFFFFF"/>
              </a:solidFill>
              <a:ea typeface="DejaVu Sans" charset="0"/>
              <a:cs typeface="DejaVu Sans" charset="0"/>
            </a:endParaRPr>
          </a:p>
        </p:txBody>
      </p:sp>
      <p:cxnSp>
        <p:nvCxnSpPr>
          <p:cNvPr id="13330" name="AutoShape 18"/>
          <p:cNvCxnSpPr>
            <a:cxnSpLocks noChangeShapeType="1"/>
            <a:stCxn id="21518" idx="3"/>
            <a:endCxn id="13319" idx="1"/>
          </p:cNvCxnSpPr>
          <p:nvPr/>
        </p:nvCxnSpPr>
        <p:spPr bwMode="auto">
          <a:xfrm>
            <a:off x="2679700" y="3121025"/>
            <a:ext cx="2070100" cy="2159794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3332" name="AutoShape 20"/>
          <p:cNvCxnSpPr>
            <a:cxnSpLocks noChangeShapeType="1"/>
            <a:stCxn id="21508" idx="3"/>
            <a:endCxn id="13320" idx="1"/>
          </p:cNvCxnSpPr>
          <p:nvPr/>
        </p:nvCxnSpPr>
        <p:spPr bwMode="auto">
          <a:xfrm>
            <a:off x="2679700" y="2666207"/>
            <a:ext cx="2070100" cy="192643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3333" name="AutoShape 21"/>
          <p:cNvCxnSpPr>
            <a:cxnSpLocks noChangeShapeType="1"/>
            <a:stCxn id="21509" idx="3"/>
            <a:endCxn id="13321" idx="1"/>
          </p:cNvCxnSpPr>
          <p:nvPr/>
        </p:nvCxnSpPr>
        <p:spPr bwMode="auto">
          <a:xfrm>
            <a:off x="2679700" y="2208213"/>
            <a:ext cx="2070100" cy="1694656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5402263" y="1401763"/>
            <a:ext cx="542925" cy="592137"/>
            <a:chOff x="3752" y="973"/>
            <a:chExt cx="377" cy="411"/>
          </a:xfrm>
        </p:grpSpPr>
        <p:sp>
          <p:nvSpPr>
            <p:cNvPr id="21541" name="Rectangle 31"/>
            <p:cNvSpPr>
              <a:spLocks noChangeArrowheads="1"/>
            </p:cNvSpPr>
            <p:nvPr/>
          </p:nvSpPr>
          <p:spPr bwMode="auto">
            <a:xfrm>
              <a:off x="3752" y="1179"/>
              <a:ext cx="378" cy="103"/>
            </a:xfrm>
            <a:prstGeom prst="rect">
              <a:avLst/>
            </a:prstGeom>
            <a:solidFill>
              <a:srgbClr val="DC23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0000" tIns="45000" rIns="90000" bIns="45000" anchor="ctr"/>
            <a:lstStyle/>
            <a:p>
              <a:pPr algn="ctr"/>
              <a:endParaRPr lang="en-US">
                <a:solidFill>
                  <a:srgbClr val="FFFFFF"/>
                </a:solidFill>
                <a:ea typeface="DejaVu Sans" charset="0"/>
                <a:cs typeface="DejaVu Sans" charset="0"/>
              </a:endParaRPr>
            </a:p>
            <a:p>
              <a:pPr algn="ctr"/>
              <a:endParaRPr lang="en-US">
                <a:solidFill>
                  <a:srgbClr val="FFFFFF"/>
                </a:solidFill>
                <a:ea typeface="DejaVu Sans" charset="0"/>
                <a:cs typeface="DejaVu Sans" charset="0"/>
              </a:endParaRPr>
            </a:p>
          </p:txBody>
        </p:sp>
        <p:sp>
          <p:nvSpPr>
            <p:cNvPr id="21542" name="Rectangle 32"/>
            <p:cNvSpPr>
              <a:spLocks noChangeArrowheads="1"/>
            </p:cNvSpPr>
            <p:nvPr/>
          </p:nvSpPr>
          <p:spPr bwMode="auto">
            <a:xfrm>
              <a:off x="3752" y="1076"/>
              <a:ext cx="378" cy="103"/>
            </a:xfrm>
            <a:prstGeom prst="rect">
              <a:avLst/>
            </a:prstGeom>
            <a:solidFill>
              <a:srgbClr val="DC23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43" name="Rectangle 33"/>
            <p:cNvSpPr>
              <a:spLocks noChangeArrowheads="1"/>
            </p:cNvSpPr>
            <p:nvPr/>
          </p:nvSpPr>
          <p:spPr bwMode="auto">
            <a:xfrm>
              <a:off x="3752" y="973"/>
              <a:ext cx="378" cy="103"/>
            </a:xfrm>
            <a:prstGeom prst="rect">
              <a:avLst/>
            </a:prstGeom>
            <a:solidFill>
              <a:srgbClr val="DC23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44" name="Rectangle 34"/>
            <p:cNvSpPr>
              <a:spLocks noChangeArrowheads="1"/>
            </p:cNvSpPr>
            <p:nvPr/>
          </p:nvSpPr>
          <p:spPr bwMode="auto">
            <a:xfrm>
              <a:off x="3752" y="1282"/>
              <a:ext cx="378" cy="103"/>
            </a:xfrm>
            <a:prstGeom prst="rect">
              <a:avLst/>
            </a:prstGeom>
            <a:solidFill>
              <a:srgbClr val="DC23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21536" name="Picture 3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9612" y="5181600"/>
            <a:ext cx="585788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13348" name="Picture 3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92750" y="1390650"/>
            <a:ext cx="585788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3349" name="Text Box 37"/>
          <p:cNvSpPr txBox="1">
            <a:spLocks noChangeArrowheads="1"/>
          </p:cNvSpPr>
          <p:nvPr/>
        </p:nvSpPr>
        <p:spPr bwMode="auto">
          <a:xfrm>
            <a:off x="5184775" y="2073275"/>
            <a:ext cx="1243013" cy="339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1639" tIns="40820" rIns="81639" bIns="40820"/>
          <a:lstStyle/>
          <a:p>
            <a:pPr>
              <a:tabLst>
                <a:tab pos="655638" algn="l"/>
              </a:tabLst>
            </a:pPr>
            <a:r>
              <a:rPr lang="en-US">
                <a:solidFill>
                  <a:srgbClr val="000000"/>
                </a:solidFill>
                <a:ea typeface="DejaVu Sans" charset="0"/>
                <a:cs typeface="DejaVu Sans" charset="0"/>
              </a:rPr>
              <a:t>Signature</a:t>
            </a:r>
          </a:p>
        </p:txBody>
      </p:sp>
      <p:cxnSp>
        <p:nvCxnSpPr>
          <p:cNvPr id="13350" name="AutoShape 38"/>
          <p:cNvCxnSpPr>
            <a:cxnSpLocks noChangeShapeType="1"/>
            <a:stCxn id="21510" idx="3"/>
            <a:endCxn id="21519" idx="0"/>
          </p:cNvCxnSpPr>
          <p:nvPr/>
        </p:nvCxnSpPr>
        <p:spPr bwMode="auto">
          <a:xfrm>
            <a:off x="2679700" y="1710532"/>
            <a:ext cx="5303838" cy="1275556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3351" name="Oval 39"/>
          <p:cNvSpPr>
            <a:spLocks noChangeArrowheads="1"/>
          </p:cNvSpPr>
          <p:nvPr/>
        </p:nvSpPr>
        <p:spPr bwMode="auto">
          <a:xfrm>
            <a:off x="7464425" y="3940175"/>
            <a:ext cx="1036638" cy="622300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639" tIns="40820" rIns="81639" bIns="40820" anchor="ctr"/>
          <a:lstStyle/>
          <a:p>
            <a:pPr algn="ctr">
              <a:tabLst>
                <a:tab pos="655638" algn="l"/>
              </a:tabLst>
            </a:pPr>
            <a:r>
              <a:rPr lang="en-US">
                <a:solidFill>
                  <a:srgbClr val="000000"/>
                </a:solidFill>
                <a:ea typeface="DejaVu Sans" charset="0"/>
                <a:cs typeface="DejaVu Sans" charset="0"/>
              </a:rPr>
              <a:t>Check</a:t>
            </a:r>
          </a:p>
        </p:txBody>
      </p:sp>
      <p:grpSp>
        <p:nvGrpSpPr>
          <p:cNvPr id="3" name="Group 82"/>
          <p:cNvGrpSpPr/>
          <p:nvPr/>
        </p:nvGrpSpPr>
        <p:grpSpPr>
          <a:xfrm>
            <a:off x="1676400" y="3657600"/>
            <a:ext cx="687388" cy="1143000"/>
            <a:chOff x="1676400" y="3657600"/>
            <a:chExt cx="687388" cy="1143000"/>
          </a:xfrm>
        </p:grpSpPr>
        <p:sp>
          <p:nvSpPr>
            <p:cNvPr id="50" name="Oval 49"/>
            <p:cNvSpPr/>
            <p:nvPr/>
          </p:nvSpPr>
          <p:spPr>
            <a:xfrm>
              <a:off x="1676400" y="4343400"/>
              <a:ext cx="685800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1676400" y="3657600"/>
              <a:ext cx="6858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2" name="Straight Connector 51"/>
            <p:cNvCxnSpPr>
              <a:stCxn id="47" idx="6"/>
              <a:endCxn id="50" idx="6"/>
            </p:cNvCxnSpPr>
            <p:nvPr/>
          </p:nvCxnSpPr>
          <p:spPr>
            <a:xfrm>
              <a:off x="2362200" y="3848100"/>
              <a:ext cx="1588" cy="723900"/>
            </a:xfrm>
            <a:prstGeom prst="line">
              <a:avLst/>
            </a:prstGeom>
            <a:ln w="22225">
              <a:solidFill>
                <a:srgbClr val="52597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1676400" y="3848100"/>
              <a:ext cx="1588" cy="723900"/>
            </a:xfrm>
            <a:prstGeom prst="line">
              <a:avLst/>
            </a:prstGeom>
            <a:ln w="22225">
              <a:solidFill>
                <a:srgbClr val="52597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8" name="Elbow Connector 67"/>
          <p:cNvCxnSpPr>
            <a:stCxn id="21518" idx="1"/>
            <a:endCxn id="84" idx="2"/>
          </p:cNvCxnSpPr>
          <p:nvPr/>
        </p:nvCxnSpPr>
        <p:spPr>
          <a:xfrm rot="10800000" flipH="1" flipV="1">
            <a:off x="1371600" y="3121024"/>
            <a:ext cx="457200" cy="727075"/>
          </a:xfrm>
          <a:prstGeom prst="bentConnector3">
            <a:avLst>
              <a:gd name="adj1" fmla="val -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Elbow Connector 71"/>
          <p:cNvCxnSpPr>
            <a:stCxn id="21508" idx="1"/>
            <a:endCxn id="85" idx="2"/>
          </p:cNvCxnSpPr>
          <p:nvPr/>
        </p:nvCxnSpPr>
        <p:spPr>
          <a:xfrm rot="10800000" flipH="1" flipV="1">
            <a:off x="1371600" y="2666206"/>
            <a:ext cx="304800" cy="1562893"/>
          </a:xfrm>
          <a:prstGeom prst="bentConnector3">
            <a:avLst>
              <a:gd name="adj1" fmla="val -132534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Elbow Connector 78"/>
          <p:cNvCxnSpPr>
            <a:stCxn id="21509" idx="1"/>
            <a:endCxn id="86" idx="2"/>
          </p:cNvCxnSpPr>
          <p:nvPr/>
        </p:nvCxnSpPr>
        <p:spPr>
          <a:xfrm rot="10800000" flipH="1" flipV="1">
            <a:off x="1371600" y="2208212"/>
            <a:ext cx="457200" cy="2401887"/>
          </a:xfrm>
          <a:prstGeom prst="bentConnector3">
            <a:avLst>
              <a:gd name="adj1" fmla="val -126712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itle 80"/>
          <p:cNvSpPr>
            <a:spLocks noGrp="1"/>
          </p:cNvSpPr>
          <p:nvPr>
            <p:ph type="title"/>
          </p:nvPr>
        </p:nvSpPr>
        <p:spPr>
          <a:xfrm>
            <a:off x="304800" y="228600"/>
            <a:ext cx="8534400" cy="914400"/>
          </a:xfrm>
        </p:spPr>
        <p:txBody>
          <a:bodyPr/>
          <a:lstStyle/>
          <a:p>
            <a:r>
              <a:rPr lang="en-US" dirty="0" smtClean="0"/>
              <a:t>Static Root of Trust Measurement (SRTM)</a:t>
            </a:r>
            <a:endParaRPr lang="en-US" dirty="0"/>
          </a:p>
        </p:txBody>
      </p:sp>
      <p:sp>
        <p:nvSpPr>
          <p:cNvPr id="84" name="Oval 83"/>
          <p:cNvSpPr/>
          <p:nvPr/>
        </p:nvSpPr>
        <p:spPr>
          <a:xfrm>
            <a:off x="1828800" y="3657600"/>
            <a:ext cx="914400" cy="381000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BL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5" name="Oval 84"/>
          <p:cNvSpPr/>
          <p:nvPr/>
        </p:nvSpPr>
        <p:spPr>
          <a:xfrm>
            <a:off x="1676400" y="4038600"/>
            <a:ext cx="914400" cy="381000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OS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6" name="Oval 85"/>
          <p:cNvSpPr/>
          <p:nvPr/>
        </p:nvSpPr>
        <p:spPr>
          <a:xfrm>
            <a:off x="1828800" y="4419600"/>
            <a:ext cx="914400" cy="381000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APP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5029200" y="3733800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H(APP)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5104909" y="4431268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H(OS)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5105400" y="5117068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H(BL)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5325150" y="5715000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-1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animBg="1"/>
      <p:bldP spid="21509" grpId="0" animBg="1"/>
      <p:bldP spid="21510" grpId="0" animBg="1"/>
      <p:bldP spid="21518" grpId="0" animBg="1"/>
      <p:bldP spid="13349" grpId="0"/>
      <p:bldP spid="13351" grpId="0" animBg="1"/>
      <p:bldP spid="84" grpId="0" animBg="1"/>
      <p:bldP spid="85" grpId="0" animBg="1"/>
      <p:bldP spid="86" grpId="0" animBg="1"/>
      <p:bldP spid="88" grpId="0"/>
      <p:bldP spid="89" grpId="0"/>
      <p:bldP spid="90" grpId="0"/>
      <p:bldP spid="9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8013" cy="1146175"/>
          </a:xfrm>
        </p:spPr>
        <p:txBody>
          <a:bodyPr anchor="ctr" anchorCtr="0"/>
          <a:lstStyle/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Example: SRTM in LS</a:t>
            </a:r>
            <a:r>
              <a:rPr lang="en-US" baseline="30000" dirty="0" smtClean="0"/>
              <a:t>2</a:t>
            </a:r>
          </a:p>
        </p:txBody>
      </p:sp>
      <p:pic>
        <p:nvPicPr>
          <p:cNvPr id="22531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9100" y="1244600"/>
            <a:ext cx="4762500" cy="503062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2534" name="Text Box 5"/>
          <p:cNvSpPr txBox="1">
            <a:spLocks noChangeArrowheads="1"/>
          </p:cNvSpPr>
          <p:nvPr/>
        </p:nvSpPr>
        <p:spPr bwMode="auto">
          <a:xfrm>
            <a:off x="5695950" y="5599113"/>
            <a:ext cx="1847850" cy="338137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81639" tIns="40820" rIns="81639" bIns="40820"/>
          <a:lstStyle/>
          <a:p>
            <a:pPr>
              <a:tabLst>
                <a:tab pos="655638" algn="l"/>
                <a:tab pos="1312863" algn="l"/>
              </a:tabLst>
            </a:pPr>
            <a:r>
              <a:rPr lang="en-US">
                <a:solidFill>
                  <a:srgbClr val="000000"/>
                </a:solidFill>
                <a:ea typeface="DejaVu Sans" charset="0"/>
                <a:cs typeface="DejaVu Sans" charset="0"/>
              </a:rPr>
              <a:t>Remote Verifier</a:t>
            </a:r>
          </a:p>
        </p:txBody>
      </p:sp>
      <p:sp>
        <p:nvSpPr>
          <p:cNvPr id="22535" name="Text Box 6"/>
          <p:cNvSpPr txBox="1">
            <a:spLocks noChangeArrowheads="1"/>
          </p:cNvSpPr>
          <p:nvPr/>
        </p:nvSpPr>
        <p:spPr bwMode="auto">
          <a:xfrm>
            <a:off x="5695950" y="1320800"/>
            <a:ext cx="1619250" cy="338138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81639" tIns="40820" rIns="81639" bIns="40820"/>
          <a:lstStyle/>
          <a:p>
            <a:pPr>
              <a:tabLst>
                <a:tab pos="655638" algn="l"/>
                <a:tab pos="1312863" algn="l"/>
              </a:tabLst>
            </a:pPr>
            <a:r>
              <a:rPr lang="en-US" dirty="0">
                <a:solidFill>
                  <a:srgbClr val="000000"/>
                </a:solidFill>
                <a:ea typeface="DejaVu Sans" charset="0"/>
                <a:cs typeface="DejaVu Sans" charset="0"/>
              </a:rPr>
              <a:t>Trusted BIOS</a:t>
            </a:r>
          </a:p>
        </p:txBody>
      </p:sp>
      <p:sp>
        <p:nvSpPr>
          <p:cNvPr id="22536" name="Text Box 7"/>
          <p:cNvSpPr txBox="1">
            <a:spLocks noChangeArrowheads="1"/>
          </p:cNvSpPr>
          <p:nvPr/>
        </p:nvSpPr>
        <p:spPr bwMode="auto">
          <a:xfrm>
            <a:off x="5695950" y="4522788"/>
            <a:ext cx="1619250" cy="338137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81639" tIns="40820" rIns="81639" bIns="40820"/>
          <a:lstStyle/>
          <a:p>
            <a:pPr>
              <a:tabLst>
                <a:tab pos="655638" algn="l"/>
                <a:tab pos="1312863" algn="l"/>
              </a:tabLst>
            </a:pPr>
            <a:r>
              <a:rPr lang="en-US" dirty="0">
                <a:solidFill>
                  <a:srgbClr val="000000"/>
                </a:solidFill>
                <a:ea typeface="DejaVu Sans" charset="0"/>
                <a:cs typeface="DejaVu Sans" charset="0"/>
              </a:rPr>
              <a:t>Co-processor</a:t>
            </a:r>
          </a:p>
        </p:txBody>
      </p:sp>
      <p:sp>
        <p:nvSpPr>
          <p:cNvPr id="22537" name="Text Box 8"/>
          <p:cNvSpPr txBox="1">
            <a:spLocks noChangeArrowheads="1"/>
          </p:cNvSpPr>
          <p:nvPr/>
        </p:nvSpPr>
        <p:spPr bwMode="auto">
          <a:xfrm>
            <a:off x="5695950" y="2235200"/>
            <a:ext cx="1866900" cy="338138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81639" tIns="40820" rIns="81639" bIns="40820"/>
          <a:lstStyle/>
          <a:p>
            <a:pPr>
              <a:tabLst>
                <a:tab pos="655638" algn="l"/>
                <a:tab pos="1312863" algn="l"/>
              </a:tabLst>
            </a:pPr>
            <a:r>
              <a:rPr lang="en-US">
                <a:solidFill>
                  <a:srgbClr val="000000"/>
                </a:solidFill>
                <a:ea typeface="DejaVu Sans" charset="0"/>
                <a:cs typeface="DejaVu Sans" charset="0"/>
              </a:rPr>
              <a:t>Ideal boot loader</a:t>
            </a:r>
          </a:p>
        </p:txBody>
      </p:sp>
      <p:sp>
        <p:nvSpPr>
          <p:cNvPr id="22538" name="Text Box 9"/>
          <p:cNvSpPr txBox="1">
            <a:spLocks noChangeArrowheads="1"/>
          </p:cNvSpPr>
          <p:nvPr/>
        </p:nvSpPr>
        <p:spPr bwMode="auto">
          <a:xfrm>
            <a:off x="5695950" y="3181350"/>
            <a:ext cx="2533650" cy="338138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81639" tIns="40820" rIns="81639" bIns="40820"/>
          <a:lstStyle/>
          <a:p>
            <a:pPr>
              <a:tabLst>
                <a:tab pos="655638" algn="l"/>
                <a:tab pos="1312863" algn="l"/>
                <a:tab pos="1968500" algn="l"/>
              </a:tabLst>
            </a:pPr>
            <a:r>
              <a:rPr lang="en-US" dirty="0">
                <a:solidFill>
                  <a:srgbClr val="000000"/>
                </a:solidFill>
                <a:ea typeface="DejaVu Sans" charset="0"/>
                <a:cs typeface="DejaVu Sans" charset="0"/>
              </a:rPr>
              <a:t>Ideal operating system</a:t>
            </a:r>
          </a:p>
        </p:txBody>
      </p:sp>
      <p:cxnSp>
        <p:nvCxnSpPr>
          <p:cNvPr id="20" name="Straight Connector 19"/>
          <p:cNvCxnSpPr/>
          <p:nvPr/>
        </p:nvCxnSpPr>
        <p:spPr>
          <a:xfrm>
            <a:off x="457200" y="4267200"/>
            <a:ext cx="4724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57200" y="5181600"/>
            <a:ext cx="4724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8013" cy="1146175"/>
          </a:xfrm>
        </p:spPr>
        <p:txBody>
          <a:bodyPr anchor="ctr" anchorCtr="0"/>
          <a:lstStyle/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Modeling Systems</a:t>
            </a:r>
            <a:endParaRPr lang="en-US" baseline="33000" dirty="0" smtClean="0"/>
          </a:p>
        </p:txBody>
      </p:sp>
      <p:pic>
        <p:nvPicPr>
          <p:cNvPr id="22531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9100" y="1244600"/>
            <a:ext cx="4762500" cy="503062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2534" name="Text Box 5"/>
          <p:cNvSpPr txBox="1">
            <a:spLocks noChangeArrowheads="1"/>
          </p:cNvSpPr>
          <p:nvPr/>
        </p:nvSpPr>
        <p:spPr bwMode="auto">
          <a:xfrm>
            <a:off x="5695950" y="5599113"/>
            <a:ext cx="1847850" cy="338137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81639" tIns="40820" rIns="81639" bIns="40820"/>
          <a:lstStyle/>
          <a:p>
            <a:pPr>
              <a:tabLst>
                <a:tab pos="655638" algn="l"/>
                <a:tab pos="1312863" algn="l"/>
              </a:tabLst>
            </a:pPr>
            <a:r>
              <a:rPr lang="en-US">
                <a:solidFill>
                  <a:srgbClr val="000000"/>
                </a:solidFill>
                <a:ea typeface="DejaVu Sans" charset="0"/>
                <a:cs typeface="DejaVu Sans" charset="0"/>
              </a:rPr>
              <a:t>Remote Verifier</a:t>
            </a:r>
          </a:p>
        </p:txBody>
      </p:sp>
      <p:sp>
        <p:nvSpPr>
          <p:cNvPr id="22535" name="Text Box 6"/>
          <p:cNvSpPr txBox="1">
            <a:spLocks noChangeArrowheads="1"/>
          </p:cNvSpPr>
          <p:nvPr/>
        </p:nvSpPr>
        <p:spPr bwMode="auto">
          <a:xfrm>
            <a:off x="5695950" y="1320800"/>
            <a:ext cx="1619250" cy="338138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81639" tIns="40820" rIns="81639" bIns="40820"/>
          <a:lstStyle/>
          <a:p>
            <a:pPr>
              <a:tabLst>
                <a:tab pos="655638" algn="l"/>
                <a:tab pos="1312863" algn="l"/>
              </a:tabLst>
            </a:pPr>
            <a:r>
              <a:rPr lang="en-US" dirty="0">
                <a:solidFill>
                  <a:srgbClr val="000000"/>
                </a:solidFill>
                <a:ea typeface="DejaVu Sans" charset="0"/>
                <a:cs typeface="DejaVu Sans" charset="0"/>
              </a:rPr>
              <a:t>Trusted BIOS</a:t>
            </a:r>
          </a:p>
        </p:txBody>
      </p:sp>
      <p:sp>
        <p:nvSpPr>
          <p:cNvPr id="22536" name="Text Box 7"/>
          <p:cNvSpPr txBox="1">
            <a:spLocks noChangeArrowheads="1"/>
          </p:cNvSpPr>
          <p:nvPr/>
        </p:nvSpPr>
        <p:spPr bwMode="auto">
          <a:xfrm>
            <a:off x="5695950" y="4522788"/>
            <a:ext cx="1619250" cy="338137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81639" tIns="40820" rIns="81639" bIns="40820"/>
          <a:lstStyle/>
          <a:p>
            <a:pPr>
              <a:tabLst>
                <a:tab pos="655638" algn="l"/>
                <a:tab pos="1312863" algn="l"/>
              </a:tabLst>
            </a:pPr>
            <a:r>
              <a:rPr lang="en-US" dirty="0">
                <a:solidFill>
                  <a:srgbClr val="000000"/>
                </a:solidFill>
                <a:ea typeface="DejaVu Sans" charset="0"/>
                <a:cs typeface="DejaVu Sans" charset="0"/>
              </a:rPr>
              <a:t>Co-processor</a:t>
            </a:r>
          </a:p>
        </p:txBody>
      </p:sp>
      <p:sp>
        <p:nvSpPr>
          <p:cNvPr id="22537" name="Text Box 8"/>
          <p:cNvSpPr txBox="1">
            <a:spLocks noChangeArrowheads="1"/>
          </p:cNvSpPr>
          <p:nvPr/>
        </p:nvSpPr>
        <p:spPr bwMode="auto">
          <a:xfrm>
            <a:off x="5695950" y="2235200"/>
            <a:ext cx="1866900" cy="338138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81639" tIns="40820" rIns="81639" bIns="40820"/>
          <a:lstStyle/>
          <a:p>
            <a:pPr>
              <a:tabLst>
                <a:tab pos="655638" algn="l"/>
                <a:tab pos="1312863" algn="l"/>
              </a:tabLst>
            </a:pPr>
            <a:r>
              <a:rPr lang="en-US">
                <a:solidFill>
                  <a:srgbClr val="000000"/>
                </a:solidFill>
                <a:ea typeface="DejaVu Sans" charset="0"/>
                <a:cs typeface="DejaVu Sans" charset="0"/>
              </a:rPr>
              <a:t>Ideal boot loader</a:t>
            </a:r>
          </a:p>
        </p:txBody>
      </p:sp>
      <p:sp>
        <p:nvSpPr>
          <p:cNvPr id="22538" name="Text Box 9"/>
          <p:cNvSpPr txBox="1">
            <a:spLocks noChangeArrowheads="1"/>
          </p:cNvSpPr>
          <p:nvPr/>
        </p:nvSpPr>
        <p:spPr bwMode="auto">
          <a:xfrm>
            <a:off x="5695950" y="3181350"/>
            <a:ext cx="2533650" cy="338138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81639" tIns="40820" rIns="81639" bIns="40820"/>
          <a:lstStyle/>
          <a:p>
            <a:pPr>
              <a:tabLst>
                <a:tab pos="655638" algn="l"/>
                <a:tab pos="1312863" algn="l"/>
                <a:tab pos="1968500" algn="l"/>
              </a:tabLst>
            </a:pPr>
            <a:r>
              <a:rPr lang="en-US" dirty="0">
                <a:solidFill>
                  <a:srgbClr val="000000"/>
                </a:solidFill>
                <a:ea typeface="DejaVu Sans" charset="0"/>
                <a:cs typeface="DejaVu Sans" charset="0"/>
              </a:rPr>
              <a:t>Ideal operating system</a:t>
            </a:r>
          </a:p>
        </p:txBody>
      </p:sp>
      <p:cxnSp>
        <p:nvCxnSpPr>
          <p:cNvPr id="20" name="Straight Connector 19"/>
          <p:cNvCxnSpPr/>
          <p:nvPr/>
        </p:nvCxnSpPr>
        <p:spPr>
          <a:xfrm>
            <a:off x="457200" y="4267200"/>
            <a:ext cx="4724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57200" y="5181600"/>
            <a:ext cx="4724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4648200" y="1524000"/>
            <a:ext cx="3886200" cy="1143000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Every system component is a program. 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648200" y="2895600"/>
            <a:ext cx="3886200" cy="1981200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Generality: Common primitives to model many systems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Extensibility: Add new primitives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8013" cy="1146175"/>
          </a:xfrm>
        </p:spPr>
        <p:txBody>
          <a:bodyPr anchor="ctr" anchorCtr="0"/>
          <a:lstStyle/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Model of Trusted Hardware</a:t>
            </a:r>
            <a:endParaRPr lang="en-US" baseline="33000" dirty="0" smtClean="0"/>
          </a:p>
        </p:txBody>
      </p:sp>
      <p:pic>
        <p:nvPicPr>
          <p:cNvPr id="22531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9100" y="1244600"/>
            <a:ext cx="4762500" cy="503062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2534" name="Text Box 5"/>
          <p:cNvSpPr txBox="1">
            <a:spLocks noChangeArrowheads="1"/>
          </p:cNvSpPr>
          <p:nvPr/>
        </p:nvSpPr>
        <p:spPr bwMode="auto">
          <a:xfrm>
            <a:off x="5695950" y="5599113"/>
            <a:ext cx="1847850" cy="338137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81639" tIns="40820" rIns="81639" bIns="40820"/>
          <a:lstStyle/>
          <a:p>
            <a:pPr>
              <a:tabLst>
                <a:tab pos="655638" algn="l"/>
                <a:tab pos="1312863" algn="l"/>
              </a:tabLst>
            </a:pPr>
            <a:r>
              <a:rPr lang="en-US">
                <a:solidFill>
                  <a:srgbClr val="000000"/>
                </a:solidFill>
                <a:ea typeface="DejaVu Sans" charset="0"/>
                <a:cs typeface="DejaVu Sans" charset="0"/>
              </a:rPr>
              <a:t>Remote Verifier</a:t>
            </a:r>
          </a:p>
        </p:txBody>
      </p:sp>
      <p:sp>
        <p:nvSpPr>
          <p:cNvPr id="22535" name="Text Box 6"/>
          <p:cNvSpPr txBox="1">
            <a:spLocks noChangeArrowheads="1"/>
          </p:cNvSpPr>
          <p:nvPr/>
        </p:nvSpPr>
        <p:spPr bwMode="auto">
          <a:xfrm>
            <a:off x="5695950" y="1320800"/>
            <a:ext cx="1619250" cy="338138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81639" tIns="40820" rIns="81639" bIns="40820"/>
          <a:lstStyle/>
          <a:p>
            <a:pPr>
              <a:tabLst>
                <a:tab pos="655638" algn="l"/>
                <a:tab pos="1312863" algn="l"/>
              </a:tabLst>
            </a:pPr>
            <a:r>
              <a:rPr lang="en-US" dirty="0">
                <a:solidFill>
                  <a:srgbClr val="000000"/>
                </a:solidFill>
                <a:ea typeface="DejaVu Sans" charset="0"/>
                <a:cs typeface="DejaVu Sans" charset="0"/>
              </a:rPr>
              <a:t>Trusted BIOS</a:t>
            </a:r>
          </a:p>
        </p:txBody>
      </p:sp>
      <p:sp>
        <p:nvSpPr>
          <p:cNvPr id="22536" name="Text Box 7"/>
          <p:cNvSpPr txBox="1">
            <a:spLocks noChangeArrowheads="1"/>
          </p:cNvSpPr>
          <p:nvPr/>
        </p:nvSpPr>
        <p:spPr bwMode="auto">
          <a:xfrm>
            <a:off x="5695950" y="4522788"/>
            <a:ext cx="1619250" cy="338137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81639" tIns="40820" rIns="81639" bIns="40820"/>
          <a:lstStyle/>
          <a:p>
            <a:pPr>
              <a:tabLst>
                <a:tab pos="655638" algn="l"/>
                <a:tab pos="1312863" algn="l"/>
              </a:tabLst>
            </a:pPr>
            <a:r>
              <a:rPr lang="en-US" dirty="0">
                <a:solidFill>
                  <a:srgbClr val="000000"/>
                </a:solidFill>
                <a:ea typeface="DejaVu Sans" charset="0"/>
                <a:cs typeface="DejaVu Sans" charset="0"/>
              </a:rPr>
              <a:t>Co-processor</a:t>
            </a:r>
          </a:p>
        </p:txBody>
      </p:sp>
      <p:sp>
        <p:nvSpPr>
          <p:cNvPr id="22537" name="Text Box 8"/>
          <p:cNvSpPr txBox="1">
            <a:spLocks noChangeArrowheads="1"/>
          </p:cNvSpPr>
          <p:nvPr/>
        </p:nvSpPr>
        <p:spPr bwMode="auto">
          <a:xfrm>
            <a:off x="5695950" y="2235200"/>
            <a:ext cx="1866900" cy="338138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81639" tIns="40820" rIns="81639" bIns="40820"/>
          <a:lstStyle/>
          <a:p>
            <a:pPr>
              <a:tabLst>
                <a:tab pos="655638" algn="l"/>
                <a:tab pos="1312863" algn="l"/>
              </a:tabLst>
            </a:pPr>
            <a:r>
              <a:rPr lang="en-US">
                <a:solidFill>
                  <a:srgbClr val="000000"/>
                </a:solidFill>
                <a:ea typeface="DejaVu Sans" charset="0"/>
                <a:cs typeface="DejaVu Sans" charset="0"/>
              </a:rPr>
              <a:t>Ideal boot loader</a:t>
            </a:r>
          </a:p>
        </p:txBody>
      </p:sp>
      <p:sp>
        <p:nvSpPr>
          <p:cNvPr id="22538" name="Text Box 9"/>
          <p:cNvSpPr txBox="1">
            <a:spLocks noChangeArrowheads="1"/>
          </p:cNvSpPr>
          <p:nvPr/>
        </p:nvSpPr>
        <p:spPr bwMode="auto">
          <a:xfrm>
            <a:off x="5695950" y="3181350"/>
            <a:ext cx="2533650" cy="338138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81639" tIns="40820" rIns="81639" bIns="40820"/>
          <a:lstStyle/>
          <a:p>
            <a:pPr>
              <a:tabLst>
                <a:tab pos="655638" algn="l"/>
                <a:tab pos="1312863" algn="l"/>
                <a:tab pos="1968500" algn="l"/>
              </a:tabLst>
            </a:pPr>
            <a:r>
              <a:rPr lang="en-US" dirty="0">
                <a:solidFill>
                  <a:srgbClr val="000000"/>
                </a:solidFill>
                <a:ea typeface="DejaVu Sans" charset="0"/>
                <a:cs typeface="DejaVu Sans" charset="0"/>
              </a:rPr>
              <a:t>Ideal operating system</a:t>
            </a:r>
          </a:p>
        </p:txBody>
      </p:sp>
      <p:cxnSp>
        <p:nvCxnSpPr>
          <p:cNvPr id="20" name="Straight Connector 19"/>
          <p:cNvCxnSpPr/>
          <p:nvPr/>
        </p:nvCxnSpPr>
        <p:spPr>
          <a:xfrm>
            <a:off x="457200" y="4267200"/>
            <a:ext cx="4724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57200" y="5181600"/>
            <a:ext cx="4724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utoShape 10"/>
          <p:cNvSpPr>
            <a:spLocks noChangeArrowheads="1"/>
          </p:cNvSpPr>
          <p:nvPr/>
        </p:nvSpPr>
        <p:spPr bwMode="auto">
          <a:xfrm>
            <a:off x="7315200" y="1658938"/>
            <a:ext cx="1601788" cy="622300"/>
          </a:xfrm>
          <a:prstGeom prst="wedgeRoundRectCallout">
            <a:avLst>
              <a:gd name="adj1" fmla="val -286501"/>
              <a:gd name="adj2" fmla="val -47801"/>
              <a:gd name="adj3" fmla="val 16667"/>
            </a:avLst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81639" tIns="40820" rIns="81639" bIns="40820" anchor="ctr"/>
          <a:lstStyle/>
          <a:p>
            <a:pPr algn="ctr">
              <a:tabLst>
                <a:tab pos="655638" algn="l"/>
              </a:tabLst>
            </a:pPr>
            <a:r>
              <a:rPr lang="en-US" dirty="0">
                <a:solidFill>
                  <a:srgbClr val="000000"/>
                </a:solidFill>
                <a:ea typeface="DejaVu Sans" charset="0"/>
                <a:cs typeface="DejaVu Sans" charset="0"/>
              </a:rPr>
              <a:t>extend </a:t>
            </a:r>
            <a:r>
              <a:rPr lang="en-US" dirty="0" smtClean="0">
                <a:solidFill>
                  <a:srgbClr val="000000"/>
                </a:solidFill>
                <a:ea typeface="DejaVu Sans" charset="0"/>
                <a:cs typeface="DejaVu Sans" charset="0"/>
              </a:rPr>
              <a:t>is a </a:t>
            </a:r>
            <a:r>
              <a:rPr lang="en-US" dirty="0">
                <a:solidFill>
                  <a:srgbClr val="000000"/>
                </a:solidFill>
                <a:ea typeface="DejaVu Sans" charset="0"/>
                <a:cs typeface="DejaVu Sans" charset="0"/>
              </a:rPr>
              <a:t>primitive</a:t>
            </a:r>
          </a:p>
        </p:txBody>
      </p:sp>
      <p:sp>
        <p:nvSpPr>
          <p:cNvPr id="16" name="AutoShape 11"/>
          <p:cNvSpPr>
            <a:spLocks noChangeArrowheads="1"/>
          </p:cNvSpPr>
          <p:nvPr/>
        </p:nvSpPr>
        <p:spPr bwMode="auto">
          <a:xfrm>
            <a:off x="7315200" y="3733800"/>
            <a:ext cx="1677988" cy="622300"/>
          </a:xfrm>
          <a:prstGeom prst="wedgeRoundRectCallout">
            <a:avLst>
              <a:gd name="adj1" fmla="val -182064"/>
              <a:gd name="adj2" fmla="val 82510"/>
              <a:gd name="adj3" fmla="val 16667"/>
            </a:avLst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81639" tIns="40820" rIns="81639" bIns="40820" anchor="ctr"/>
          <a:lstStyle/>
          <a:p>
            <a:pPr algn="ctr">
              <a:tabLst>
                <a:tab pos="655638" algn="l"/>
                <a:tab pos="1312863" algn="l"/>
              </a:tabLst>
            </a:pPr>
            <a:r>
              <a:rPr lang="en-US">
                <a:solidFill>
                  <a:srgbClr val="000000"/>
                </a:solidFill>
                <a:ea typeface="DejaVu Sans" charset="0"/>
                <a:cs typeface="DejaVu Sans" charset="0"/>
              </a:rPr>
              <a:t>Co-processor is a program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8013" cy="1146175"/>
          </a:xfrm>
        </p:spPr>
        <p:txBody>
          <a:bodyPr anchor="ctr" anchorCtr="0"/>
          <a:lstStyle/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Challenge: Adversaries</a:t>
            </a:r>
            <a:endParaRPr lang="en-US" baseline="33000" dirty="0" smtClean="0"/>
          </a:p>
        </p:txBody>
      </p:sp>
      <p:pic>
        <p:nvPicPr>
          <p:cNvPr id="22531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9100" y="1244600"/>
            <a:ext cx="4762500" cy="503062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2534" name="Text Box 5"/>
          <p:cNvSpPr txBox="1">
            <a:spLocks noChangeArrowheads="1"/>
          </p:cNvSpPr>
          <p:nvPr/>
        </p:nvSpPr>
        <p:spPr bwMode="auto">
          <a:xfrm>
            <a:off x="5695950" y="5599113"/>
            <a:ext cx="1847850" cy="338137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81639" tIns="40820" rIns="81639" bIns="40820"/>
          <a:lstStyle/>
          <a:p>
            <a:pPr>
              <a:tabLst>
                <a:tab pos="655638" algn="l"/>
                <a:tab pos="1312863" algn="l"/>
              </a:tabLst>
            </a:pPr>
            <a:r>
              <a:rPr lang="en-US">
                <a:solidFill>
                  <a:srgbClr val="000000"/>
                </a:solidFill>
                <a:ea typeface="DejaVu Sans" charset="0"/>
                <a:cs typeface="DejaVu Sans" charset="0"/>
              </a:rPr>
              <a:t>Remote Verifier</a:t>
            </a:r>
          </a:p>
        </p:txBody>
      </p:sp>
      <p:sp>
        <p:nvSpPr>
          <p:cNvPr id="22535" name="Text Box 6"/>
          <p:cNvSpPr txBox="1">
            <a:spLocks noChangeArrowheads="1"/>
          </p:cNvSpPr>
          <p:nvPr/>
        </p:nvSpPr>
        <p:spPr bwMode="auto">
          <a:xfrm>
            <a:off x="5695950" y="1320800"/>
            <a:ext cx="1619250" cy="338138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81639" tIns="40820" rIns="81639" bIns="40820"/>
          <a:lstStyle/>
          <a:p>
            <a:pPr>
              <a:tabLst>
                <a:tab pos="655638" algn="l"/>
                <a:tab pos="1312863" algn="l"/>
              </a:tabLst>
            </a:pPr>
            <a:r>
              <a:rPr lang="en-US" dirty="0">
                <a:solidFill>
                  <a:srgbClr val="000000"/>
                </a:solidFill>
                <a:ea typeface="DejaVu Sans" charset="0"/>
                <a:cs typeface="DejaVu Sans" charset="0"/>
              </a:rPr>
              <a:t>Trusted BIOS</a:t>
            </a:r>
          </a:p>
        </p:txBody>
      </p:sp>
      <p:sp>
        <p:nvSpPr>
          <p:cNvPr id="22536" name="Text Box 7"/>
          <p:cNvSpPr txBox="1">
            <a:spLocks noChangeArrowheads="1"/>
          </p:cNvSpPr>
          <p:nvPr/>
        </p:nvSpPr>
        <p:spPr bwMode="auto">
          <a:xfrm>
            <a:off x="5695950" y="4522788"/>
            <a:ext cx="1619250" cy="338137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81639" tIns="40820" rIns="81639" bIns="40820"/>
          <a:lstStyle/>
          <a:p>
            <a:pPr>
              <a:tabLst>
                <a:tab pos="655638" algn="l"/>
                <a:tab pos="1312863" algn="l"/>
              </a:tabLst>
            </a:pPr>
            <a:r>
              <a:rPr lang="en-US" dirty="0">
                <a:solidFill>
                  <a:srgbClr val="000000"/>
                </a:solidFill>
                <a:ea typeface="DejaVu Sans" charset="0"/>
                <a:cs typeface="DejaVu Sans" charset="0"/>
              </a:rPr>
              <a:t>Co-processor</a:t>
            </a:r>
          </a:p>
        </p:txBody>
      </p:sp>
      <p:sp>
        <p:nvSpPr>
          <p:cNvPr id="22537" name="Text Box 8"/>
          <p:cNvSpPr txBox="1">
            <a:spLocks noChangeArrowheads="1"/>
          </p:cNvSpPr>
          <p:nvPr/>
        </p:nvSpPr>
        <p:spPr bwMode="auto">
          <a:xfrm>
            <a:off x="5695950" y="2235200"/>
            <a:ext cx="1866900" cy="338138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81639" tIns="40820" rIns="81639" bIns="40820"/>
          <a:lstStyle/>
          <a:p>
            <a:pPr>
              <a:tabLst>
                <a:tab pos="655638" algn="l"/>
                <a:tab pos="1312863" algn="l"/>
              </a:tabLst>
            </a:pPr>
            <a:r>
              <a:rPr lang="en-US">
                <a:solidFill>
                  <a:srgbClr val="000000"/>
                </a:solidFill>
                <a:ea typeface="DejaVu Sans" charset="0"/>
                <a:cs typeface="DejaVu Sans" charset="0"/>
              </a:rPr>
              <a:t>Ideal boot loader</a:t>
            </a:r>
          </a:p>
        </p:txBody>
      </p:sp>
      <p:sp>
        <p:nvSpPr>
          <p:cNvPr id="22538" name="Text Box 9"/>
          <p:cNvSpPr txBox="1">
            <a:spLocks noChangeArrowheads="1"/>
          </p:cNvSpPr>
          <p:nvPr/>
        </p:nvSpPr>
        <p:spPr bwMode="auto">
          <a:xfrm>
            <a:off x="5695950" y="3181350"/>
            <a:ext cx="2533650" cy="338138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81639" tIns="40820" rIns="81639" bIns="40820"/>
          <a:lstStyle/>
          <a:p>
            <a:pPr>
              <a:tabLst>
                <a:tab pos="655638" algn="l"/>
                <a:tab pos="1312863" algn="l"/>
                <a:tab pos="1968500" algn="l"/>
              </a:tabLst>
            </a:pPr>
            <a:r>
              <a:rPr lang="en-US" dirty="0">
                <a:solidFill>
                  <a:srgbClr val="000000"/>
                </a:solidFill>
                <a:ea typeface="DejaVu Sans" charset="0"/>
                <a:cs typeface="DejaVu Sans" charset="0"/>
              </a:rPr>
              <a:t>Ideal operating system</a:t>
            </a:r>
          </a:p>
        </p:txBody>
      </p:sp>
      <p:pic>
        <p:nvPicPr>
          <p:cNvPr id="14" name="Picture 13" descr="Costume-Devil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219200"/>
            <a:ext cx="747014" cy="971550"/>
          </a:xfrm>
          <a:prstGeom prst="rect">
            <a:avLst/>
          </a:prstGeom>
        </p:spPr>
      </p:pic>
      <p:cxnSp>
        <p:nvCxnSpPr>
          <p:cNvPr id="18" name="Straight Arrow Connector 17"/>
          <p:cNvCxnSpPr>
            <a:stCxn id="14" idx="1"/>
          </p:cNvCxnSpPr>
          <p:nvPr/>
        </p:nvCxnSpPr>
        <p:spPr>
          <a:xfrm rot="10800000">
            <a:off x="3581400" y="1447801"/>
            <a:ext cx="990600" cy="257175"/>
          </a:xfrm>
          <a:prstGeom prst="straightConnector1">
            <a:avLst/>
          </a:prstGeom>
          <a:ln w="38100" cmpd="sng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57200" y="4267200"/>
            <a:ext cx="4724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57200" y="5181600"/>
            <a:ext cx="4724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>
            <a:stCxn id="14" idx="2"/>
          </p:cNvCxnSpPr>
          <p:nvPr/>
        </p:nvCxnSpPr>
        <p:spPr>
          <a:xfrm rot="5400000">
            <a:off x="2348928" y="2432623"/>
            <a:ext cx="2838452" cy="2354707"/>
          </a:xfrm>
          <a:prstGeom prst="bentConnector3">
            <a:avLst>
              <a:gd name="adj1" fmla="val 99867"/>
            </a:avLst>
          </a:prstGeom>
          <a:ln w="38100" cmpd="sng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8013" cy="1146175"/>
          </a:xfrm>
        </p:spPr>
        <p:txBody>
          <a:bodyPr anchor="ctr" anchorCtr="0"/>
          <a:lstStyle/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Challenge: Dynamic Code Loading</a:t>
            </a:r>
            <a:endParaRPr lang="en-US" baseline="33000" dirty="0" smtClean="0"/>
          </a:p>
        </p:txBody>
      </p:sp>
      <p:pic>
        <p:nvPicPr>
          <p:cNvPr id="22531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9100" y="1244600"/>
            <a:ext cx="4762500" cy="503062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2534" name="Text Box 5"/>
          <p:cNvSpPr txBox="1">
            <a:spLocks noChangeArrowheads="1"/>
          </p:cNvSpPr>
          <p:nvPr/>
        </p:nvSpPr>
        <p:spPr bwMode="auto">
          <a:xfrm>
            <a:off x="5695950" y="5599113"/>
            <a:ext cx="1847850" cy="338137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81639" tIns="40820" rIns="81639" bIns="40820"/>
          <a:lstStyle/>
          <a:p>
            <a:pPr>
              <a:tabLst>
                <a:tab pos="655638" algn="l"/>
                <a:tab pos="1312863" algn="l"/>
              </a:tabLst>
            </a:pPr>
            <a:r>
              <a:rPr lang="en-US">
                <a:solidFill>
                  <a:srgbClr val="000000"/>
                </a:solidFill>
                <a:ea typeface="DejaVu Sans" charset="0"/>
                <a:cs typeface="DejaVu Sans" charset="0"/>
              </a:rPr>
              <a:t>Remote Verifier</a:t>
            </a:r>
          </a:p>
        </p:txBody>
      </p:sp>
      <p:sp>
        <p:nvSpPr>
          <p:cNvPr id="22535" name="Text Box 6"/>
          <p:cNvSpPr txBox="1">
            <a:spLocks noChangeArrowheads="1"/>
          </p:cNvSpPr>
          <p:nvPr/>
        </p:nvSpPr>
        <p:spPr bwMode="auto">
          <a:xfrm>
            <a:off x="5695950" y="1320800"/>
            <a:ext cx="1619250" cy="338138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81639" tIns="40820" rIns="81639" bIns="40820"/>
          <a:lstStyle/>
          <a:p>
            <a:pPr>
              <a:tabLst>
                <a:tab pos="655638" algn="l"/>
                <a:tab pos="1312863" algn="l"/>
              </a:tabLst>
            </a:pPr>
            <a:r>
              <a:rPr lang="en-US" dirty="0">
                <a:solidFill>
                  <a:srgbClr val="000000"/>
                </a:solidFill>
                <a:ea typeface="DejaVu Sans" charset="0"/>
                <a:cs typeface="DejaVu Sans" charset="0"/>
              </a:rPr>
              <a:t>Trusted BIOS</a:t>
            </a:r>
          </a:p>
        </p:txBody>
      </p:sp>
      <p:sp>
        <p:nvSpPr>
          <p:cNvPr id="22536" name="Text Box 7"/>
          <p:cNvSpPr txBox="1">
            <a:spLocks noChangeArrowheads="1"/>
          </p:cNvSpPr>
          <p:nvPr/>
        </p:nvSpPr>
        <p:spPr bwMode="auto">
          <a:xfrm>
            <a:off x="5695950" y="4522788"/>
            <a:ext cx="1619250" cy="338137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81639" tIns="40820" rIns="81639" bIns="40820"/>
          <a:lstStyle/>
          <a:p>
            <a:pPr>
              <a:tabLst>
                <a:tab pos="655638" algn="l"/>
                <a:tab pos="1312863" algn="l"/>
              </a:tabLst>
            </a:pPr>
            <a:r>
              <a:rPr lang="en-US" dirty="0">
                <a:solidFill>
                  <a:srgbClr val="000000"/>
                </a:solidFill>
                <a:ea typeface="DejaVu Sans" charset="0"/>
                <a:cs typeface="DejaVu Sans" charset="0"/>
              </a:rPr>
              <a:t>Co-processor</a:t>
            </a:r>
          </a:p>
        </p:txBody>
      </p:sp>
      <p:sp>
        <p:nvSpPr>
          <p:cNvPr id="22537" name="Text Box 8"/>
          <p:cNvSpPr txBox="1">
            <a:spLocks noChangeArrowheads="1"/>
          </p:cNvSpPr>
          <p:nvPr/>
        </p:nvSpPr>
        <p:spPr bwMode="auto">
          <a:xfrm>
            <a:off x="5695950" y="2235200"/>
            <a:ext cx="1866900" cy="338138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81639" tIns="40820" rIns="81639" bIns="40820"/>
          <a:lstStyle/>
          <a:p>
            <a:pPr>
              <a:tabLst>
                <a:tab pos="655638" algn="l"/>
                <a:tab pos="1312863" algn="l"/>
              </a:tabLst>
            </a:pPr>
            <a:r>
              <a:rPr lang="en-US">
                <a:solidFill>
                  <a:srgbClr val="000000"/>
                </a:solidFill>
                <a:ea typeface="DejaVu Sans" charset="0"/>
                <a:cs typeface="DejaVu Sans" charset="0"/>
              </a:rPr>
              <a:t>Ideal boot loader</a:t>
            </a:r>
          </a:p>
        </p:txBody>
      </p:sp>
      <p:sp>
        <p:nvSpPr>
          <p:cNvPr id="22538" name="Text Box 9"/>
          <p:cNvSpPr txBox="1">
            <a:spLocks noChangeArrowheads="1"/>
          </p:cNvSpPr>
          <p:nvPr/>
        </p:nvSpPr>
        <p:spPr bwMode="auto">
          <a:xfrm>
            <a:off x="5695950" y="3181350"/>
            <a:ext cx="2533650" cy="338138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81639" tIns="40820" rIns="81639" bIns="40820"/>
          <a:lstStyle/>
          <a:p>
            <a:pPr>
              <a:tabLst>
                <a:tab pos="655638" algn="l"/>
                <a:tab pos="1312863" algn="l"/>
                <a:tab pos="1968500" algn="l"/>
              </a:tabLst>
            </a:pPr>
            <a:r>
              <a:rPr lang="en-US" dirty="0">
                <a:solidFill>
                  <a:srgbClr val="000000"/>
                </a:solidFill>
                <a:ea typeface="DejaVu Sans" charset="0"/>
                <a:cs typeface="DejaVu Sans" charset="0"/>
              </a:rPr>
              <a:t>Ideal operating system</a:t>
            </a:r>
          </a:p>
        </p:txBody>
      </p:sp>
      <p:sp>
        <p:nvSpPr>
          <p:cNvPr id="13" name="AutoShape 10"/>
          <p:cNvSpPr>
            <a:spLocks noChangeArrowheads="1"/>
          </p:cNvSpPr>
          <p:nvPr/>
        </p:nvSpPr>
        <p:spPr bwMode="auto">
          <a:xfrm>
            <a:off x="3962400" y="2667000"/>
            <a:ext cx="1525588" cy="622300"/>
          </a:xfrm>
          <a:prstGeom prst="wedgeRoundRectCallout">
            <a:avLst>
              <a:gd name="adj1" fmla="val -143131"/>
              <a:gd name="adj2" fmla="val -166560"/>
              <a:gd name="adj3" fmla="val 16667"/>
            </a:avLst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81639" tIns="40820" rIns="81639" bIns="40820" anchor="ctr"/>
          <a:lstStyle/>
          <a:p>
            <a:pPr algn="ctr">
              <a:tabLst>
                <a:tab pos="655638" algn="l"/>
              </a:tabLst>
            </a:pPr>
            <a:r>
              <a:rPr lang="en-US" dirty="0" smtClean="0">
                <a:solidFill>
                  <a:srgbClr val="000000"/>
                </a:solidFill>
                <a:ea typeface="DejaVu Sans" charset="0"/>
                <a:cs typeface="DejaVu Sans" charset="0"/>
              </a:rPr>
              <a:t>What is b?</a:t>
            </a:r>
            <a:endParaRPr lang="en-US" dirty="0">
              <a:solidFill>
                <a:srgbClr val="000000"/>
              </a:solidFill>
              <a:ea typeface="DejaVu Sans" charset="0"/>
              <a:cs typeface="DejaVu Sans" charset="0"/>
            </a:endParaRPr>
          </a:p>
        </p:txBody>
      </p:sp>
      <p:pic>
        <p:nvPicPr>
          <p:cNvPr id="14" name="Picture 13" descr="Costume-Devil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219200"/>
            <a:ext cx="747014" cy="971550"/>
          </a:xfrm>
          <a:prstGeom prst="rect">
            <a:avLst/>
          </a:prstGeom>
        </p:spPr>
      </p:pic>
      <p:cxnSp>
        <p:nvCxnSpPr>
          <p:cNvPr id="18" name="Straight Arrow Connector 17"/>
          <p:cNvCxnSpPr>
            <a:stCxn id="14" idx="1"/>
          </p:cNvCxnSpPr>
          <p:nvPr/>
        </p:nvCxnSpPr>
        <p:spPr>
          <a:xfrm rot="10800000">
            <a:off x="3581400" y="1447801"/>
            <a:ext cx="990600" cy="257175"/>
          </a:xfrm>
          <a:prstGeom prst="straightConnector1">
            <a:avLst/>
          </a:prstGeom>
          <a:ln w="38100" cmpd="sng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57200" y="4267200"/>
            <a:ext cx="4724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57200" y="5181600"/>
            <a:ext cx="4724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2667000" y="3886200"/>
            <a:ext cx="5105400" cy="1828800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Reasoning about dynamically loaded code in presence of adversaries requires careful proof system design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8013" cy="1146175"/>
          </a:xfrm>
        </p:spPr>
        <p:txBody>
          <a:bodyPr anchor="ctr" anchorCtr="0"/>
          <a:lstStyle/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SRTM Security Property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219200"/>
            <a:ext cx="83213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Suppose Verifier’s code finishes execution at time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endParaRPr lang="en-US" sz="3200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>
            <a:stCxn id="12" idx="0"/>
            <a:endCxn id="11" idx="0"/>
          </p:cNvCxnSpPr>
          <p:nvPr/>
        </p:nvCxnSpPr>
        <p:spPr>
          <a:xfrm rot="5400000" flipH="1" flipV="1">
            <a:off x="4842158" y="-214254"/>
            <a:ext cx="1588" cy="50020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218814" y="2286794"/>
            <a:ext cx="248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169428" y="2286794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="1" i="1" baseline="-250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en-US" b="1" i="1" baseline="-250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379868" y="2286794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="1" i="1" baseline="-250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en-US" b="1" i="1" baseline="-250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69806" y="2298462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="1" i="1" baseline="-250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en-US" b="1" i="1" baseline="-250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981200" y="2831068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Reset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175005" y="2819400"/>
            <a:ext cx="6976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Load</a:t>
            </a:r>
          </a:p>
          <a:p>
            <a:pPr algn="ctr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BL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483973" y="2819400"/>
            <a:ext cx="6976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Load</a:t>
            </a:r>
          </a:p>
          <a:p>
            <a:pPr algn="ctr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OS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687756" y="2819400"/>
            <a:ext cx="10567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Verifier</a:t>
            </a:r>
          </a:p>
          <a:p>
            <a:pPr algn="ctr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Finishes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81000" y="3581400"/>
            <a:ext cx="8381999" cy="22313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3050" lvl="0" indent="-273050"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Char char="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  <a:defRPr/>
            </a:pPr>
            <a:r>
              <a:rPr lang="en-US" sz="2600" dirty="0"/>
              <a:t>Weaknesses:</a:t>
            </a:r>
          </a:p>
          <a:p>
            <a:pPr marL="730250" lvl="1" indent="-273050"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Char char="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z="2600" dirty="0"/>
              <a:t>No </a:t>
            </a:r>
            <a:r>
              <a:rPr lang="en-US" sz="2600" dirty="0" err="1"/>
              <a:t>recency</a:t>
            </a:r>
            <a:r>
              <a:rPr lang="en-US" sz="2600" dirty="0"/>
              <a:t> – how old is </a:t>
            </a:r>
            <a:r>
              <a:rPr lang="en-US" sz="2800" i="1" noProof="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i="1" baseline="-25000" noProof="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600" dirty="0" smtClean="0">
                <a:cs typeface="Times New Roman" pitchFamily="18" charset="0"/>
              </a:rPr>
              <a:t>?       [GCB+’06,SPD’05] </a:t>
            </a:r>
          </a:p>
          <a:p>
            <a:pPr marL="730250" lvl="1" indent="-273050"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Char char="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z="2600" dirty="0" smtClean="0">
                <a:cs typeface="Times New Roman" pitchFamily="18" charset="0"/>
              </a:rPr>
              <a:t>No </a:t>
            </a:r>
            <a:r>
              <a:rPr lang="en-US" sz="2600" dirty="0">
                <a:cs typeface="Times New Roman" pitchFamily="18" charset="0"/>
              </a:rPr>
              <a:t>guarantee that APP was </a:t>
            </a:r>
            <a:r>
              <a:rPr lang="en-US" sz="2600" dirty="0" smtClean="0">
                <a:cs typeface="Times New Roman" pitchFamily="18" charset="0"/>
              </a:rPr>
              <a:t>loaded.</a:t>
            </a:r>
            <a:endParaRPr lang="en-US" sz="2600" dirty="0">
              <a:cs typeface="Times New Roman" pitchFamily="18" charset="0"/>
            </a:endParaRPr>
          </a:p>
          <a:p>
            <a:pPr marL="730250" lvl="1" indent="-273050"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Char char="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z="2600" dirty="0" smtClean="0">
                <a:cs typeface="Times New Roman" pitchFamily="18" charset="0"/>
              </a:rPr>
              <a:t>Assume that no adversary may extend the PCR</a:t>
            </a:r>
          </a:p>
          <a:p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943600" y="2362200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="1" i="1" baseline="-250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n-US" b="1" i="1" baseline="-250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779373" y="2819400"/>
            <a:ext cx="6976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Load</a:t>
            </a:r>
          </a:p>
          <a:p>
            <a:pPr algn="ctr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APP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5334000" y="2362200"/>
            <a:ext cx="1447800" cy="1219200"/>
            <a:chOff x="5334000" y="2362200"/>
            <a:chExt cx="1447800" cy="1219200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34000" y="2362200"/>
              <a:ext cx="1371600" cy="1219200"/>
            </a:xfrm>
            <a:prstGeom prst="line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V="1">
              <a:off x="5410200" y="2362200"/>
              <a:ext cx="1371600" cy="1219200"/>
            </a:xfrm>
            <a:prstGeom prst="line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21" grpId="0"/>
      <p:bldP spid="22" grpId="0"/>
      <p:bldP spid="23" grpId="0"/>
      <p:bldP spid="28" grpId="0"/>
      <p:bldP spid="29" grpId="0"/>
      <p:bldP spid="3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8013" cy="1146175"/>
          </a:xfrm>
        </p:spPr>
        <p:txBody>
          <a:bodyPr anchor="ctr" anchorCtr="0"/>
          <a:lstStyle/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SRTM Security Property in LS</a:t>
            </a:r>
            <a:r>
              <a:rPr lang="en-US" baseline="30000" dirty="0" smtClean="0"/>
              <a:t>2</a:t>
            </a:r>
          </a:p>
        </p:txBody>
      </p:sp>
      <p:pic>
        <p:nvPicPr>
          <p:cNvPr id="2457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4114800"/>
            <a:ext cx="7239000" cy="210589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24580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90600" y="3352800"/>
            <a:ext cx="7239000" cy="46066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914400" y="3962400"/>
            <a:ext cx="7304809" cy="11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57200" y="1219200"/>
            <a:ext cx="63033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Suppose Verifier’s code finishes execution at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914400" y="3276600"/>
            <a:ext cx="7304809" cy="11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12" idx="0"/>
            <a:endCxn id="11" idx="0"/>
          </p:cNvCxnSpPr>
          <p:nvPr/>
        </p:nvCxnSpPr>
        <p:spPr>
          <a:xfrm rot="5400000" flipH="1" flipV="1">
            <a:off x="4194458" y="128646"/>
            <a:ext cx="1588" cy="37066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923414" y="1981994"/>
            <a:ext cx="248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169428" y="1981994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="1" i="1" baseline="-250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en-US" b="1" i="1" baseline="-250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379868" y="1981994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="1" i="1" baseline="-250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en-US" b="1" i="1" baseline="-250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28014" y="1993662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="1" i="1" baseline="-250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en-US" b="1" i="1" baseline="-250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981200" y="2526268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Reset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175005" y="2514600"/>
            <a:ext cx="6976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Load</a:t>
            </a:r>
          </a:p>
          <a:p>
            <a:pPr algn="ctr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BL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483973" y="2514600"/>
            <a:ext cx="6976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Load</a:t>
            </a:r>
          </a:p>
          <a:p>
            <a:pPr algn="ctr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OS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0200" y="2514600"/>
            <a:ext cx="10567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Verifier</a:t>
            </a:r>
          </a:p>
          <a:p>
            <a:pPr algn="ctr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Finishes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>
            <a:spLocks noGrp="1" noChangeArrowheads="1"/>
          </p:cNvSpPr>
          <p:nvPr>
            <p:ph type="title"/>
          </p:nvPr>
        </p:nvSpPr>
        <p:spPr>
          <a:xfrm>
            <a:off x="425450" y="39688"/>
            <a:ext cx="8337550" cy="1063625"/>
          </a:xfrm>
        </p:spPr>
        <p:txBody>
          <a:bodyPr/>
          <a:lstStyle/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Reasoning about Dynamic Code Loading</a:t>
            </a:r>
            <a:endParaRPr lang="en-US" baseline="33000" dirty="0" smtClean="0"/>
          </a:p>
        </p:txBody>
      </p:sp>
      <p:pic>
        <p:nvPicPr>
          <p:cNvPr id="27651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5486400"/>
            <a:ext cx="6934200" cy="111255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27652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1501670"/>
            <a:ext cx="4518025" cy="388948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7653" name="Line 4"/>
          <p:cNvSpPr>
            <a:spLocks noChangeShapeType="1"/>
          </p:cNvSpPr>
          <p:nvPr/>
        </p:nvSpPr>
        <p:spPr bwMode="auto">
          <a:xfrm>
            <a:off x="0" y="5359400"/>
            <a:ext cx="9144000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390525" y="5807075"/>
            <a:ext cx="7762875" cy="441325"/>
          </a:xfrm>
          <a:prstGeom prst="rect">
            <a:avLst/>
          </a:prstGeom>
          <a:noFill/>
          <a:ln w="54720">
            <a:solidFill>
              <a:srgbClr val="0047FF"/>
            </a:solidFill>
            <a:round/>
            <a:headEnd/>
            <a:tailEnd/>
          </a:ln>
        </p:spPr>
        <p:txBody>
          <a:bodyPr wrap="none" lIns="82945" tIns="41473" rIns="82945" bIns="41473" anchor="ctr"/>
          <a:lstStyle/>
          <a:p>
            <a:endParaRPr lang="en-US"/>
          </a:p>
        </p:txBody>
      </p:sp>
      <p:pic>
        <p:nvPicPr>
          <p:cNvPr id="19462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05075" y="4352925"/>
            <a:ext cx="6588125" cy="2439988"/>
          </a:xfrm>
          <a:prstGeom prst="rect">
            <a:avLst/>
          </a:prstGeom>
          <a:noFill/>
          <a:ln w="54720">
            <a:solidFill>
              <a:srgbClr val="FF3333"/>
            </a:solidFill>
            <a:round/>
            <a:headEnd/>
            <a:tailEnd/>
          </a:ln>
        </p:spPr>
      </p:pic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381001" y="1447800"/>
            <a:ext cx="4648200" cy="990600"/>
          </a:xfrm>
          <a:prstGeom prst="rect">
            <a:avLst/>
          </a:prstGeom>
          <a:noFill/>
          <a:ln w="54720">
            <a:solidFill>
              <a:srgbClr val="0047FF"/>
            </a:solidFill>
            <a:round/>
            <a:headEnd/>
            <a:tailEnd/>
          </a:ln>
        </p:spPr>
        <p:txBody>
          <a:bodyPr wrap="none" lIns="82945" tIns="41473" rIns="82945" bIns="41473" anchor="ctr"/>
          <a:lstStyle/>
          <a:p>
            <a:endParaRPr lang="en-US"/>
          </a:p>
        </p:txBody>
      </p:sp>
      <p:pic>
        <p:nvPicPr>
          <p:cNvPr id="19464" name="Picture 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471738" y="2586038"/>
            <a:ext cx="6621462" cy="1693862"/>
          </a:xfrm>
          <a:prstGeom prst="rect">
            <a:avLst/>
          </a:prstGeom>
          <a:noFill/>
          <a:ln w="54720">
            <a:solidFill>
              <a:srgbClr val="FF3333"/>
            </a:solidFill>
            <a:round/>
            <a:headEnd/>
            <a:tailEnd/>
          </a:ln>
        </p:spPr>
      </p:pic>
      <p:sp>
        <p:nvSpPr>
          <p:cNvPr id="19465" name="Freeform 9"/>
          <p:cNvSpPr>
            <a:spLocks/>
          </p:cNvSpPr>
          <p:nvPr/>
        </p:nvSpPr>
        <p:spPr bwMode="auto">
          <a:xfrm>
            <a:off x="2903538" y="2903538"/>
            <a:ext cx="1036637" cy="1658937"/>
          </a:xfrm>
          <a:custGeom>
            <a:avLst/>
            <a:gdLst>
              <a:gd name="T0" fmla="*/ 0 w 3176"/>
              <a:gd name="T1" fmla="*/ 0 h 5081"/>
              <a:gd name="T2" fmla="*/ 3175 w 3176"/>
              <a:gd name="T3" fmla="*/ 5080 h 5081"/>
              <a:gd name="T4" fmla="*/ 0 60000 65536"/>
              <a:gd name="T5" fmla="*/ 0 60000 65536"/>
              <a:gd name="T6" fmla="*/ 0 w 3176"/>
              <a:gd name="T7" fmla="*/ 0 h 5081"/>
              <a:gd name="T8" fmla="*/ 3176 w 3176"/>
              <a:gd name="T9" fmla="*/ 5081 h 508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76" h="5081">
                <a:moveTo>
                  <a:pt x="0" y="0"/>
                </a:moveTo>
                <a:lnTo>
                  <a:pt x="3175" y="5080"/>
                </a:lnTo>
              </a:path>
            </a:pathLst>
          </a:custGeom>
          <a:noFill/>
          <a:ln w="36720">
            <a:solidFill>
              <a:srgbClr val="FF3333"/>
            </a:solidFill>
            <a:round/>
            <a:headEnd/>
            <a:tailEnd type="triangle" w="med" len="med"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9466" name="Freeform 10"/>
          <p:cNvSpPr>
            <a:spLocks/>
          </p:cNvSpPr>
          <p:nvPr/>
        </p:nvSpPr>
        <p:spPr bwMode="auto">
          <a:xfrm>
            <a:off x="3197225" y="2936875"/>
            <a:ext cx="3230563" cy="1833563"/>
          </a:xfrm>
          <a:custGeom>
            <a:avLst/>
            <a:gdLst>
              <a:gd name="T0" fmla="*/ 0 w 9895"/>
              <a:gd name="T1" fmla="*/ 0 h 5616"/>
              <a:gd name="T2" fmla="*/ 9894 w 9895"/>
              <a:gd name="T3" fmla="*/ 5615 h 5616"/>
              <a:gd name="T4" fmla="*/ 0 60000 65536"/>
              <a:gd name="T5" fmla="*/ 0 60000 65536"/>
              <a:gd name="T6" fmla="*/ 0 w 9895"/>
              <a:gd name="T7" fmla="*/ 0 h 5616"/>
              <a:gd name="T8" fmla="*/ 9895 w 9895"/>
              <a:gd name="T9" fmla="*/ 5616 h 561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895" h="5616">
                <a:moveTo>
                  <a:pt x="0" y="0"/>
                </a:moveTo>
                <a:lnTo>
                  <a:pt x="9894" y="5615"/>
                </a:lnTo>
              </a:path>
            </a:pathLst>
          </a:custGeom>
          <a:noFill/>
          <a:ln w="36720">
            <a:solidFill>
              <a:srgbClr val="FF3333"/>
            </a:solidFill>
            <a:round/>
            <a:headEnd/>
            <a:tailEnd type="triangle" w="med" len="med"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9467" name="Freeform 11"/>
          <p:cNvSpPr>
            <a:spLocks/>
          </p:cNvSpPr>
          <p:nvPr/>
        </p:nvSpPr>
        <p:spPr bwMode="auto">
          <a:xfrm>
            <a:off x="3490913" y="2936875"/>
            <a:ext cx="3973512" cy="1833563"/>
          </a:xfrm>
          <a:custGeom>
            <a:avLst/>
            <a:gdLst>
              <a:gd name="T0" fmla="*/ 0 w 12170"/>
              <a:gd name="T1" fmla="*/ 0 h 5615"/>
              <a:gd name="T2" fmla="*/ 12169 w 12170"/>
              <a:gd name="T3" fmla="*/ 5614 h 5615"/>
              <a:gd name="T4" fmla="*/ 0 60000 65536"/>
              <a:gd name="T5" fmla="*/ 0 60000 65536"/>
              <a:gd name="T6" fmla="*/ 0 w 12170"/>
              <a:gd name="T7" fmla="*/ 0 h 5615"/>
              <a:gd name="T8" fmla="*/ 12170 w 12170"/>
              <a:gd name="T9" fmla="*/ 5615 h 561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2170" h="5615">
                <a:moveTo>
                  <a:pt x="0" y="0"/>
                </a:moveTo>
                <a:lnTo>
                  <a:pt x="12169" y="5614"/>
                </a:lnTo>
              </a:path>
            </a:pathLst>
          </a:custGeom>
          <a:noFill/>
          <a:ln w="36720">
            <a:solidFill>
              <a:srgbClr val="FF3333"/>
            </a:solidFill>
            <a:round/>
            <a:headEnd/>
            <a:tailEnd type="triangle" w="med" len="med"/>
          </a:ln>
        </p:spPr>
        <p:txBody>
          <a:bodyPr lIns="82945" tIns="41473" rIns="82945" bIns="41473"/>
          <a:lstStyle/>
          <a:p>
            <a:endParaRPr lang="en-US"/>
          </a:p>
        </p:txBody>
      </p:sp>
      <p:pic>
        <p:nvPicPr>
          <p:cNvPr id="19468" name="Picture 1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116263" y="1655763"/>
            <a:ext cx="5976937" cy="898525"/>
          </a:xfrm>
          <a:prstGeom prst="rect">
            <a:avLst/>
          </a:prstGeom>
          <a:noFill/>
          <a:ln w="54720">
            <a:solidFill>
              <a:srgbClr val="FF3333"/>
            </a:solidFill>
            <a:round/>
            <a:headEnd/>
            <a:tailEnd/>
          </a:ln>
        </p:spPr>
      </p:pic>
      <p:sp>
        <p:nvSpPr>
          <p:cNvPr id="19469" name="Oval 13"/>
          <p:cNvSpPr>
            <a:spLocks noChangeArrowheads="1"/>
          </p:cNvSpPr>
          <p:nvPr/>
        </p:nvSpPr>
        <p:spPr bwMode="auto">
          <a:xfrm>
            <a:off x="5781675" y="1450975"/>
            <a:ext cx="3338513" cy="830263"/>
          </a:xfrm>
          <a:prstGeom prst="ellipse">
            <a:avLst/>
          </a:prstGeom>
          <a:noFill/>
          <a:ln w="54720">
            <a:solidFill>
              <a:srgbClr val="0047FF"/>
            </a:solidFill>
            <a:round/>
            <a:headEnd/>
            <a:tailEnd/>
          </a:ln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1981200" y="2743200"/>
            <a:ext cx="4800600" cy="1524000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i="1" dirty="0" smtClean="0">
                <a:solidFill>
                  <a:schemeClr val="accent6">
                    <a:lumMod val="50000"/>
                  </a:schemeClr>
                </a:solidFill>
              </a:rPr>
              <a:t>Proofs do not explicitly refer to adversarial actions</a:t>
            </a:r>
            <a:endParaRPr lang="en-US" sz="2800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 animBg="1"/>
      <p:bldP spid="19463" grpId="0" animBg="1"/>
      <p:bldP spid="19465" grpId="0" animBg="1"/>
      <p:bldP spid="19466" grpId="0" animBg="1"/>
      <p:bldP spid="19467" grpId="0" animBg="1"/>
      <p:bldP spid="19469" grpId="0" animBg="1"/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18" name="Picture 46"/>
          <p:cNvPicPr>
            <a:picLocks noChangeAspect="1" noChangeArrowheads="1"/>
          </p:cNvPicPr>
          <p:nvPr/>
        </p:nvPicPr>
        <p:blipFill>
          <a:blip r:embed="rId3" cstate="print"/>
          <a:srcRect l="-1308" b="2397"/>
          <a:stretch>
            <a:fillRect/>
          </a:stretch>
        </p:blipFill>
        <p:spPr bwMode="auto">
          <a:xfrm>
            <a:off x="1066800" y="2514600"/>
            <a:ext cx="3009900" cy="217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Secure System Designs</a:t>
            </a:r>
            <a:endParaRPr lang="en-US" dirty="0"/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4953000" y="1752600"/>
            <a:ext cx="3581400" cy="36671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Security Property</a:t>
            </a:r>
          </a:p>
        </p:txBody>
      </p:sp>
      <p:sp>
        <p:nvSpPr>
          <p:cNvPr id="3092" name="Rectangle 20"/>
          <p:cNvSpPr>
            <a:spLocks noChangeArrowheads="1"/>
          </p:cNvSpPr>
          <p:nvPr/>
        </p:nvSpPr>
        <p:spPr bwMode="auto">
          <a:xfrm>
            <a:off x="4876800" y="1676400"/>
            <a:ext cx="3733800" cy="2286000"/>
          </a:xfrm>
          <a:prstGeom prst="rect">
            <a:avLst/>
          </a:prstGeom>
          <a:noFill/>
          <a:ln w="3810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5029200" y="2635250"/>
            <a:ext cx="3352800" cy="641350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System maintains integrity of OS and web server code.</a:t>
            </a:r>
          </a:p>
        </p:txBody>
      </p:sp>
      <p:sp>
        <p:nvSpPr>
          <p:cNvPr id="3096" name="Text Box 24"/>
          <p:cNvSpPr txBox="1">
            <a:spLocks noChangeArrowheads="1"/>
          </p:cNvSpPr>
          <p:nvPr/>
        </p:nvSpPr>
        <p:spPr bwMode="auto">
          <a:xfrm>
            <a:off x="762000" y="1752600"/>
            <a:ext cx="3581400" cy="36671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/>
              <a:t>Secure System</a:t>
            </a:r>
          </a:p>
        </p:txBody>
      </p:sp>
      <p:sp>
        <p:nvSpPr>
          <p:cNvPr id="3097" name="Rectangle 25"/>
          <p:cNvSpPr>
            <a:spLocks noChangeArrowheads="1"/>
          </p:cNvSpPr>
          <p:nvPr/>
        </p:nvSpPr>
        <p:spPr bwMode="auto">
          <a:xfrm>
            <a:off x="609600" y="1676400"/>
            <a:ext cx="3810000" cy="3276600"/>
          </a:xfrm>
          <a:prstGeom prst="rect">
            <a:avLst/>
          </a:prstGeom>
          <a:noFill/>
          <a:ln w="3810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1647825" y="2609850"/>
            <a:ext cx="2085975" cy="2038350"/>
            <a:chOff x="3678" y="1901"/>
            <a:chExt cx="1314" cy="1284"/>
          </a:xfrm>
        </p:grpSpPr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3678" y="2879"/>
              <a:ext cx="1026" cy="306"/>
            </a:xfrm>
            <a:prstGeom prst="rect">
              <a:avLst/>
            </a:prstGeom>
            <a:solidFill>
              <a:srgbClr val="00FF00"/>
            </a:solidFill>
            <a:ln w="57150">
              <a:solidFill>
                <a:srgbClr val="33CC33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b="1"/>
                <a:t>BIOS</a:t>
              </a:r>
            </a:p>
          </p:txBody>
        </p:sp>
        <p:sp>
          <p:nvSpPr>
            <p:cNvPr id="3077" name="Rectangle 5"/>
            <p:cNvSpPr>
              <a:spLocks noChangeArrowheads="1"/>
            </p:cNvSpPr>
            <p:nvPr/>
          </p:nvSpPr>
          <p:spPr bwMode="auto">
            <a:xfrm>
              <a:off x="3678" y="2381"/>
              <a:ext cx="1026" cy="307"/>
            </a:xfrm>
            <a:prstGeom prst="rect">
              <a:avLst/>
            </a:prstGeom>
            <a:solidFill>
              <a:srgbClr val="00FF00"/>
            </a:solidFill>
            <a:ln w="57150">
              <a:solidFill>
                <a:srgbClr val="33CC33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b="1"/>
                <a:t>OS</a:t>
              </a:r>
            </a:p>
          </p:txBody>
        </p:sp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3678" y="1901"/>
              <a:ext cx="1026" cy="307"/>
            </a:xfrm>
            <a:prstGeom prst="rect">
              <a:avLst/>
            </a:prstGeom>
            <a:solidFill>
              <a:srgbClr val="00FF00"/>
            </a:solidFill>
            <a:ln w="57150">
              <a:solidFill>
                <a:srgbClr val="33CC33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b="1"/>
                <a:t>Web Server</a:t>
              </a:r>
            </a:p>
          </p:txBody>
        </p:sp>
        <p:sp>
          <p:nvSpPr>
            <p:cNvPr id="3105" name="AutoShape 33"/>
            <p:cNvSpPr>
              <a:spLocks noChangeArrowheads="1"/>
            </p:cNvSpPr>
            <p:nvPr/>
          </p:nvSpPr>
          <p:spPr bwMode="auto">
            <a:xfrm flipH="1">
              <a:off x="4416" y="2016"/>
              <a:ext cx="576" cy="480"/>
            </a:xfrm>
            <a:custGeom>
              <a:avLst/>
              <a:gdLst>
                <a:gd name="G0" fmla="+- -7790460 0 0"/>
                <a:gd name="G1" fmla="+- 5917835 0 0"/>
                <a:gd name="G2" fmla="+- -7790460 0 5917835"/>
                <a:gd name="G3" fmla="+- 10800 0 0"/>
                <a:gd name="G4" fmla="+- 0 0 -779046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7629 0 0"/>
                <a:gd name="G9" fmla="+- 0 0 5917835"/>
                <a:gd name="G10" fmla="+- 7629 0 2700"/>
                <a:gd name="G11" fmla="cos G10 -7790460"/>
                <a:gd name="G12" fmla="sin G10 -7790460"/>
                <a:gd name="G13" fmla="cos 13500 -7790460"/>
                <a:gd name="G14" fmla="sin 13500 -7790460"/>
                <a:gd name="G15" fmla="+- G11 10800 0"/>
                <a:gd name="G16" fmla="+- G12 10800 0"/>
                <a:gd name="G17" fmla="+- G13 10800 0"/>
                <a:gd name="G18" fmla="+- G14 10800 0"/>
                <a:gd name="G19" fmla="*/ 7629 1 2"/>
                <a:gd name="G20" fmla="+- G19 5400 0"/>
                <a:gd name="G21" fmla="cos G20 -7790460"/>
                <a:gd name="G22" fmla="sin G20 -7790460"/>
                <a:gd name="G23" fmla="+- G21 10800 0"/>
                <a:gd name="G24" fmla="+- G12 G23 G22"/>
                <a:gd name="G25" fmla="+- G22 G23 G11"/>
                <a:gd name="G26" fmla="cos 10800 -7790460"/>
                <a:gd name="G27" fmla="sin 10800 -7790460"/>
                <a:gd name="G28" fmla="cos 7629 -7790460"/>
                <a:gd name="G29" fmla="sin 7629 -779046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5917835"/>
                <a:gd name="G36" fmla="sin G34 5917835"/>
                <a:gd name="G37" fmla="+/ 5917835 -779046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7629 G39"/>
                <a:gd name="G43" fmla="sin 7629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334 w 21600"/>
                <a:gd name="T5" fmla="*/ 13465 h 21600"/>
                <a:gd name="T6" fmla="*/ 10751 w 21600"/>
                <a:gd name="T7" fmla="*/ 20014 h 21600"/>
                <a:gd name="T8" fmla="*/ 3406 w 21600"/>
                <a:gd name="T9" fmla="*/ 12682 h 21600"/>
                <a:gd name="T10" fmla="*/ 4281 w 21600"/>
                <a:gd name="T11" fmla="*/ -1022 h 21600"/>
                <a:gd name="T12" fmla="*/ 10103 w 21600"/>
                <a:gd name="T13" fmla="*/ 661 h 21600"/>
                <a:gd name="T14" fmla="*/ 8419 w 21600"/>
                <a:gd name="T15" fmla="*/ 648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7116" y="4119"/>
                  </a:moveTo>
                  <a:cubicBezTo>
                    <a:pt x="4682" y="5461"/>
                    <a:pt x="3171" y="8020"/>
                    <a:pt x="3171" y="10799"/>
                  </a:cubicBezTo>
                  <a:cubicBezTo>
                    <a:pt x="3170" y="14997"/>
                    <a:pt x="6562" y="18406"/>
                    <a:pt x="10760" y="18428"/>
                  </a:cubicBezTo>
                  <a:lnTo>
                    <a:pt x="10743" y="21599"/>
                  </a:lnTo>
                  <a:cubicBezTo>
                    <a:pt x="4801" y="21568"/>
                    <a:pt x="0" y="16742"/>
                    <a:pt x="0" y="10800"/>
                  </a:cubicBezTo>
                  <a:cubicBezTo>
                    <a:pt x="-1" y="6865"/>
                    <a:pt x="2139" y="3242"/>
                    <a:pt x="5585" y="1342"/>
                  </a:cubicBezTo>
                  <a:lnTo>
                    <a:pt x="4281" y="-1022"/>
                  </a:lnTo>
                  <a:lnTo>
                    <a:pt x="10103" y="661"/>
                  </a:lnTo>
                  <a:lnTo>
                    <a:pt x="8419" y="6483"/>
                  </a:lnTo>
                  <a:lnTo>
                    <a:pt x="7116" y="4119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3106" name="AutoShape 34"/>
            <p:cNvSpPr>
              <a:spLocks noChangeArrowheads="1"/>
            </p:cNvSpPr>
            <p:nvPr/>
          </p:nvSpPr>
          <p:spPr bwMode="auto">
            <a:xfrm flipH="1">
              <a:off x="4416" y="2592"/>
              <a:ext cx="576" cy="480"/>
            </a:xfrm>
            <a:custGeom>
              <a:avLst/>
              <a:gdLst>
                <a:gd name="G0" fmla="+- -7790460 0 0"/>
                <a:gd name="G1" fmla="+- 5917835 0 0"/>
                <a:gd name="G2" fmla="+- -7790460 0 5917835"/>
                <a:gd name="G3" fmla="+- 10800 0 0"/>
                <a:gd name="G4" fmla="+- 0 0 -779046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7629 0 0"/>
                <a:gd name="G9" fmla="+- 0 0 5917835"/>
                <a:gd name="G10" fmla="+- 7629 0 2700"/>
                <a:gd name="G11" fmla="cos G10 -7790460"/>
                <a:gd name="G12" fmla="sin G10 -7790460"/>
                <a:gd name="G13" fmla="cos 13500 -7790460"/>
                <a:gd name="G14" fmla="sin 13500 -7790460"/>
                <a:gd name="G15" fmla="+- G11 10800 0"/>
                <a:gd name="G16" fmla="+- G12 10800 0"/>
                <a:gd name="G17" fmla="+- G13 10800 0"/>
                <a:gd name="G18" fmla="+- G14 10800 0"/>
                <a:gd name="G19" fmla="*/ 7629 1 2"/>
                <a:gd name="G20" fmla="+- G19 5400 0"/>
                <a:gd name="G21" fmla="cos G20 -7790460"/>
                <a:gd name="G22" fmla="sin G20 -7790460"/>
                <a:gd name="G23" fmla="+- G21 10800 0"/>
                <a:gd name="G24" fmla="+- G12 G23 G22"/>
                <a:gd name="G25" fmla="+- G22 G23 G11"/>
                <a:gd name="G26" fmla="cos 10800 -7790460"/>
                <a:gd name="G27" fmla="sin 10800 -7790460"/>
                <a:gd name="G28" fmla="cos 7629 -7790460"/>
                <a:gd name="G29" fmla="sin 7629 -779046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5917835"/>
                <a:gd name="G36" fmla="sin G34 5917835"/>
                <a:gd name="G37" fmla="+/ 5917835 -779046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7629 G39"/>
                <a:gd name="G43" fmla="sin 7629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334 w 21600"/>
                <a:gd name="T5" fmla="*/ 13465 h 21600"/>
                <a:gd name="T6" fmla="*/ 10751 w 21600"/>
                <a:gd name="T7" fmla="*/ 20014 h 21600"/>
                <a:gd name="T8" fmla="*/ 3406 w 21600"/>
                <a:gd name="T9" fmla="*/ 12682 h 21600"/>
                <a:gd name="T10" fmla="*/ 4281 w 21600"/>
                <a:gd name="T11" fmla="*/ -1022 h 21600"/>
                <a:gd name="T12" fmla="*/ 10103 w 21600"/>
                <a:gd name="T13" fmla="*/ 661 h 21600"/>
                <a:gd name="T14" fmla="*/ 8419 w 21600"/>
                <a:gd name="T15" fmla="*/ 648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7116" y="4119"/>
                  </a:moveTo>
                  <a:cubicBezTo>
                    <a:pt x="4682" y="5461"/>
                    <a:pt x="3171" y="8020"/>
                    <a:pt x="3171" y="10799"/>
                  </a:cubicBezTo>
                  <a:cubicBezTo>
                    <a:pt x="3170" y="14997"/>
                    <a:pt x="6562" y="18406"/>
                    <a:pt x="10760" y="18428"/>
                  </a:cubicBezTo>
                  <a:lnTo>
                    <a:pt x="10743" y="21599"/>
                  </a:lnTo>
                  <a:cubicBezTo>
                    <a:pt x="4801" y="21568"/>
                    <a:pt x="0" y="16742"/>
                    <a:pt x="0" y="10800"/>
                  </a:cubicBezTo>
                  <a:cubicBezTo>
                    <a:pt x="-1" y="6865"/>
                    <a:pt x="2139" y="3242"/>
                    <a:pt x="5585" y="1342"/>
                  </a:cubicBezTo>
                  <a:lnTo>
                    <a:pt x="4281" y="-1022"/>
                  </a:lnTo>
                  <a:lnTo>
                    <a:pt x="10103" y="661"/>
                  </a:lnTo>
                  <a:lnTo>
                    <a:pt x="8419" y="6483"/>
                  </a:lnTo>
                  <a:lnTo>
                    <a:pt x="7116" y="4119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sp>
        <p:nvSpPr>
          <p:cNvPr id="3109" name="Text Box 37"/>
          <p:cNvSpPr txBox="1">
            <a:spLocks noChangeArrowheads="1"/>
          </p:cNvSpPr>
          <p:nvPr/>
        </p:nvSpPr>
        <p:spPr bwMode="auto">
          <a:xfrm>
            <a:off x="4953000" y="4343400"/>
            <a:ext cx="3581400" cy="36671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smtClean="0"/>
              <a:t>Adversary</a:t>
            </a:r>
            <a:endParaRPr lang="en-US" dirty="0"/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4876800" y="4267200"/>
            <a:ext cx="3733800" cy="1981200"/>
          </a:xfrm>
          <a:prstGeom prst="rect">
            <a:avLst/>
          </a:prstGeom>
          <a:noFill/>
          <a:ln w="3810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13" name="AutoShape 41"/>
          <p:cNvSpPr>
            <a:spLocks noChangeArrowheads="1"/>
          </p:cNvSpPr>
          <p:nvPr/>
        </p:nvSpPr>
        <p:spPr bwMode="auto">
          <a:xfrm>
            <a:off x="5410200" y="5257800"/>
            <a:ext cx="2667000" cy="381000"/>
          </a:xfrm>
          <a:prstGeom prst="doubleWave">
            <a:avLst>
              <a:gd name="adj1" fmla="val 6500"/>
              <a:gd name="adj2" fmla="val 0"/>
            </a:avLst>
          </a:prstGeom>
          <a:solidFill>
            <a:srgbClr val="00FF00"/>
          </a:solidFill>
          <a:ln w="38100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Malicious Thread</a:t>
            </a:r>
          </a:p>
        </p:txBody>
      </p:sp>
      <p:pic>
        <p:nvPicPr>
          <p:cNvPr id="3115" name="Picture 43" descr="firefox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5000" y="3048000"/>
            <a:ext cx="1219200" cy="1149350"/>
          </a:xfrm>
          <a:prstGeom prst="rect">
            <a:avLst/>
          </a:prstGeom>
          <a:noFill/>
        </p:spPr>
      </p:pic>
      <p:pic>
        <p:nvPicPr>
          <p:cNvPr id="3116" name="Picture 44" descr="xen_logo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423988" y="1905000"/>
            <a:ext cx="2081212" cy="2081213"/>
          </a:xfrm>
          <a:prstGeom prst="rect">
            <a:avLst/>
          </a:prstGeom>
          <a:noFill/>
        </p:spPr>
      </p:pic>
      <p:pic>
        <p:nvPicPr>
          <p:cNvPr id="3117" name="Picture 45" descr="vmware-logo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90575" y="3429000"/>
            <a:ext cx="3324225" cy="1270000"/>
          </a:xfrm>
          <a:prstGeom prst="rect">
            <a:avLst/>
          </a:prstGeom>
          <a:noFill/>
        </p:spPr>
      </p:pic>
      <p:sp>
        <p:nvSpPr>
          <p:cNvPr id="3119" name="Text Box 47"/>
          <p:cNvSpPr txBox="1">
            <a:spLocks noChangeArrowheads="1"/>
          </p:cNvSpPr>
          <p:nvPr/>
        </p:nvSpPr>
        <p:spPr bwMode="auto">
          <a:xfrm>
            <a:off x="5029200" y="2667000"/>
            <a:ext cx="3429000" cy="64135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Communication between frames remains confidential.</a:t>
            </a:r>
          </a:p>
        </p:txBody>
      </p:sp>
      <p:sp>
        <p:nvSpPr>
          <p:cNvPr id="3120" name="AutoShape 48"/>
          <p:cNvSpPr>
            <a:spLocks noChangeArrowheads="1"/>
          </p:cNvSpPr>
          <p:nvPr/>
        </p:nvSpPr>
        <p:spPr bwMode="auto">
          <a:xfrm>
            <a:off x="5410200" y="5257800"/>
            <a:ext cx="2667000" cy="381000"/>
          </a:xfrm>
          <a:prstGeom prst="doubleWave">
            <a:avLst>
              <a:gd name="adj1" fmla="val 6500"/>
              <a:gd name="adj2" fmla="val 0"/>
            </a:avLst>
          </a:prstGeom>
          <a:solidFill>
            <a:srgbClr val="FF0000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Malicious Frame &amp; Server</a:t>
            </a:r>
          </a:p>
        </p:txBody>
      </p:sp>
      <p:sp>
        <p:nvSpPr>
          <p:cNvPr id="3122" name="AutoShape 50"/>
          <p:cNvSpPr>
            <a:spLocks noChangeArrowheads="1"/>
          </p:cNvSpPr>
          <p:nvPr/>
        </p:nvSpPr>
        <p:spPr bwMode="auto">
          <a:xfrm>
            <a:off x="5410200" y="5257800"/>
            <a:ext cx="2667000" cy="381000"/>
          </a:xfrm>
          <a:prstGeom prst="doubleWave">
            <a:avLst>
              <a:gd name="adj1" fmla="val 6500"/>
              <a:gd name="adj2" fmla="val 0"/>
            </a:avLst>
          </a:prstGeom>
          <a:solidFill>
            <a:srgbClr val="0099FF"/>
          </a:solidFill>
          <a:ln w="38100">
            <a:solidFill>
              <a:srgbClr val="0099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Malicious Virtual Machine</a:t>
            </a:r>
          </a:p>
        </p:txBody>
      </p:sp>
      <p:sp>
        <p:nvSpPr>
          <p:cNvPr id="3123" name="Text Box 51"/>
          <p:cNvSpPr txBox="1">
            <a:spLocks noChangeArrowheads="1"/>
          </p:cNvSpPr>
          <p:nvPr/>
        </p:nvSpPr>
        <p:spPr bwMode="auto">
          <a:xfrm>
            <a:off x="5029200" y="2514600"/>
            <a:ext cx="3429000" cy="915988"/>
          </a:xfrm>
          <a:prstGeom prst="rect">
            <a:avLst/>
          </a:prstGeom>
          <a:solidFill>
            <a:srgbClr val="0099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/>
              <a:t>The VMM maintains the confidentiality and integrity of data store in honest VMs.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3" grpId="0" animBg="1"/>
      <p:bldP spid="3119" grpId="0" animBg="1"/>
      <p:bldP spid="3119" grpId="1" animBg="1"/>
      <p:bldP spid="3120" grpId="0" animBg="1"/>
      <p:bldP spid="3122" grpId="0" animBg="1"/>
      <p:bldP spid="312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8013" cy="1146175"/>
          </a:xfrm>
        </p:spPr>
        <p:txBody>
          <a:bodyPr anchor="ctr" anchorCtr="0"/>
          <a:lstStyle/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Semantics and Soundness</a:t>
            </a:r>
          </a:p>
        </p:txBody>
      </p:sp>
      <p:sp>
        <p:nvSpPr>
          <p:cNvPr id="28675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244600"/>
            <a:ext cx="8228013" cy="622300"/>
          </a:xfrm>
        </p:spPr>
        <p:txBody>
          <a:bodyPr/>
          <a:lstStyle/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Semantic Relations</a:t>
            </a:r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33600" y="4876800"/>
            <a:ext cx="4759325" cy="882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28677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06713" y="2073275"/>
            <a:ext cx="3328987" cy="159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0488" name="AutoShape 8"/>
          <p:cNvSpPr>
            <a:spLocks noChangeArrowheads="1"/>
          </p:cNvSpPr>
          <p:nvPr/>
        </p:nvSpPr>
        <p:spPr bwMode="auto">
          <a:xfrm>
            <a:off x="228600" y="1981200"/>
            <a:ext cx="2074862" cy="1022350"/>
          </a:xfrm>
          <a:prstGeom prst="wedgeRoundRectCallout">
            <a:avLst>
              <a:gd name="adj1" fmla="val 127236"/>
              <a:gd name="adj2" fmla="val 60044"/>
              <a:gd name="adj3" fmla="val 16667"/>
            </a:avLst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81639" tIns="40820" rIns="81639" bIns="40820" anchor="ctr"/>
          <a:lstStyle/>
          <a:p>
            <a:pPr algn="ctr">
              <a:tabLst>
                <a:tab pos="655638" algn="l"/>
                <a:tab pos="1312863" algn="l"/>
                <a:tab pos="1968500" algn="l"/>
              </a:tabLst>
            </a:pPr>
            <a:r>
              <a:rPr lang="en-US" sz="2000" dirty="0" smtClean="0">
                <a:solidFill>
                  <a:srgbClr val="000000"/>
                </a:solidFill>
                <a:ea typeface="DejaVu Sans" charset="0"/>
                <a:cs typeface="DejaVu Sans" charset="0"/>
              </a:rPr>
              <a:t>Accounts for adversaries’ actions</a:t>
            </a:r>
            <a:endParaRPr lang="en-US" sz="2000" dirty="0">
              <a:solidFill>
                <a:srgbClr val="000000"/>
              </a:solidFill>
              <a:ea typeface="DejaVu Sans" charset="0"/>
              <a:cs typeface="DejaVu Sans" charset="0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381000" y="4114800"/>
            <a:ext cx="8228013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3" pitchFamily="18" charset="2"/>
              <a:buChar char="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Soundness Theorem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267200" y="3810000"/>
            <a:ext cx="4419600" cy="1143000"/>
          </a:xfrm>
          <a:prstGeom prst="round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655638" algn="l"/>
                <a:tab pos="1312863" algn="l"/>
                <a:tab pos="1968500" algn="l"/>
              </a:tabLst>
            </a:pPr>
            <a:r>
              <a:rPr lang="en-US" b="1" dirty="0" smtClean="0">
                <a:solidFill>
                  <a:schemeClr val="tx1"/>
                </a:solidFill>
                <a:ea typeface="DejaVu Sans" charset="0"/>
                <a:cs typeface="DejaVu Sans" charset="0"/>
              </a:rPr>
              <a:t>Proof of correctness implies security with any number of adversaries</a:t>
            </a:r>
            <a:endParaRPr lang="en-US" b="1" dirty="0">
              <a:solidFill>
                <a:schemeClr val="tx1"/>
              </a:solidFill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8013" cy="1146175"/>
          </a:xfrm>
        </p:spPr>
        <p:txBody>
          <a:bodyPr anchor="ctr" anchorCtr="0"/>
          <a:lstStyle/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Summary of LS</a:t>
            </a:r>
            <a:r>
              <a:rPr lang="en-US" baseline="30000" dirty="0" smtClean="0"/>
              <a:t>2</a:t>
            </a:r>
          </a:p>
        </p:txBody>
      </p:sp>
      <p:sp>
        <p:nvSpPr>
          <p:cNvPr id="31747" name="Rectangle 2"/>
          <p:cNvSpPr>
            <a:spLocks noGrp="1" noChangeArrowheads="1"/>
          </p:cNvSpPr>
          <p:nvPr>
            <p:ph idx="1"/>
          </p:nvPr>
        </p:nvSpPr>
        <p:spPr>
          <a:xfrm>
            <a:off x="481013" y="1244600"/>
            <a:ext cx="8228012" cy="5430838"/>
          </a:xfrm>
        </p:spPr>
        <p:txBody>
          <a:bodyPr/>
          <a:lstStyle/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Use logic to prove systems secure</a:t>
            </a:r>
          </a:p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Model systems are programs in an </a:t>
            </a:r>
            <a:r>
              <a:rPr lang="en-US" dirty="0" smtClean="0">
                <a:solidFill>
                  <a:srgbClr val="C00000"/>
                </a:solidFill>
              </a:rPr>
              <a:t>expressive language</a:t>
            </a:r>
          </a:p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Specify security properties in a </a:t>
            </a:r>
            <a:r>
              <a:rPr lang="en-US" dirty="0" smtClean="0">
                <a:solidFill>
                  <a:srgbClr val="C00000"/>
                </a:solidFill>
              </a:rPr>
              <a:t>logic</a:t>
            </a:r>
          </a:p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Prove properties in a </a:t>
            </a:r>
            <a:r>
              <a:rPr lang="en-US" dirty="0" smtClean="0">
                <a:solidFill>
                  <a:srgbClr val="C00000"/>
                </a:solidFill>
              </a:rPr>
              <a:t>sound proof system</a:t>
            </a:r>
          </a:p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Guaranteed freedom from attacks against a </a:t>
            </a:r>
            <a:r>
              <a:rPr lang="en-US" dirty="0" smtClean="0">
                <a:solidFill>
                  <a:srgbClr val="C00000"/>
                </a:solidFill>
              </a:rPr>
              <a:t>strong adversary</a:t>
            </a:r>
          </a:p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Technical difficulties:</a:t>
            </a:r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Dynamically loaded unknown code</a:t>
            </a:r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Access control on concurrent memory</a:t>
            </a:r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Machine resets</a:t>
            </a:r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endParaRPr lang="en-US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8013" cy="1146175"/>
          </a:xfrm>
        </p:spPr>
        <p:txBody>
          <a:bodyPr anchor="ctr" anchorCtr="0"/>
          <a:lstStyle/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Work Related to LS</a:t>
            </a:r>
            <a:r>
              <a:rPr lang="en-US" baseline="33000" dirty="0" smtClean="0"/>
              <a:t>2</a:t>
            </a:r>
          </a:p>
        </p:txBody>
      </p:sp>
      <p:sp>
        <p:nvSpPr>
          <p:cNvPr id="31747" name="Rectangle 2"/>
          <p:cNvSpPr>
            <a:spLocks noGrp="1" noChangeArrowheads="1"/>
          </p:cNvSpPr>
          <p:nvPr>
            <p:ph idx="1"/>
          </p:nvPr>
        </p:nvSpPr>
        <p:spPr>
          <a:xfrm>
            <a:off x="481013" y="1244600"/>
            <a:ext cx="8228012" cy="5430838"/>
          </a:xfrm>
        </p:spPr>
        <p:txBody>
          <a:bodyPr/>
          <a:lstStyle/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z="2400" dirty="0" smtClean="0"/>
              <a:t>Work on network protocol analysis</a:t>
            </a:r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z="2000" dirty="0" smtClean="0"/>
              <a:t>BAN, …, Protocol Composition Logic (PCL)‏</a:t>
            </a:r>
          </a:p>
          <a:p>
            <a:pPr lvl="2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z="1800" dirty="0" smtClean="0"/>
              <a:t>Inspiration for LS</a:t>
            </a:r>
            <a:r>
              <a:rPr lang="en-US" sz="1800" baseline="33000" dirty="0" smtClean="0"/>
              <a:t>2</a:t>
            </a:r>
            <a:r>
              <a:rPr lang="en-US" sz="1800" dirty="0" smtClean="0"/>
              <a:t>, limited to protocols only</a:t>
            </a:r>
          </a:p>
          <a:p>
            <a:pPr lvl="2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z="1800" dirty="0" smtClean="0"/>
              <a:t>LS</a:t>
            </a:r>
            <a:r>
              <a:rPr lang="en-US" sz="1800" baseline="33000" dirty="0" smtClean="0"/>
              <a:t>2</a:t>
            </a:r>
            <a:r>
              <a:rPr lang="en-US" sz="1800" dirty="0" smtClean="0"/>
              <a:t> adds a model of local computation and local adversary</a:t>
            </a:r>
          </a:p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z="2400" dirty="0" smtClean="0"/>
              <a:t>Work on program correctness (no adversaries)</a:t>
            </a:r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z="2000" dirty="0" smtClean="0"/>
              <a:t>Concurrent Separation Logic</a:t>
            </a:r>
          </a:p>
          <a:p>
            <a:pPr lvl="2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z="1800" dirty="0" smtClean="0"/>
              <a:t>Synchronization through locks is similar</a:t>
            </a:r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z="2000" dirty="0" smtClean="0"/>
              <a:t>Higher-order extensions of Hoare Logic</a:t>
            </a:r>
          </a:p>
          <a:p>
            <a:pPr lvl="2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z="1800" dirty="0" smtClean="0"/>
              <a:t>Code being called has to be known in advance</a:t>
            </a:r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z="2000" dirty="0" smtClean="0"/>
              <a:t>Temporal, dynamic logic</a:t>
            </a:r>
          </a:p>
          <a:p>
            <a:pPr lvl="2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z="1800" dirty="0" smtClean="0"/>
              <a:t>Similar goals, different formal treatment</a:t>
            </a:r>
          </a:p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z="2400" dirty="0" smtClean="0"/>
              <a:t>Formal analysis of Trusted Computing Platforms</a:t>
            </a:r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z="2000" dirty="0" smtClean="0"/>
              <a:t>Primarily using model checking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8013" cy="1146175"/>
          </a:xfrm>
        </p:spPr>
        <p:txBody>
          <a:bodyPr anchor="ctr" anchorCtr="0"/>
          <a:lstStyle/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Conclusion</a:t>
            </a:r>
            <a:endParaRPr lang="en-US" baseline="33000" dirty="0" smtClean="0"/>
          </a:p>
        </p:txBody>
      </p:sp>
      <p:sp>
        <p:nvSpPr>
          <p:cNvPr id="31747" name="Rectangle 2"/>
          <p:cNvSpPr>
            <a:spLocks noGrp="1" noChangeArrowheads="1"/>
          </p:cNvSpPr>
          <p:nvPr>
            <p:ph idx="1"/>
          </p:nvPr>
        </p:nvSpPr>
        <p:spPr>
          <a:xfrm>
            <a:off x="381000" y="2362200"/>
            <a:ext cx="8382000" cy="2590800"/>
          </a:xfrm>
        </p:spPr>
        <p:txBody>
          <a:bodyPr/>
          <a:lstStyle/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LS</a:t>
            </a:r>
            <a:r>
              <a:rPr lang="en-US" baseline="30000" dirty="0" smtClean="0"/>
              <a:t>2</a:t>
            </a:r>
            <a:r>
              <a:rPr lang="en-US" dirty="0" smtClean="0"/>
              <a:t>: Logic based framework to </a:t>
            </a:r>
            <a:r>
              <a:rPr lang="en-US" i="1" dirty="0" smtClean="0"/>
              <a:t>prove</a:t>
            </a:r>
            <a:r>
              <a:rPr lang="en-US" dirty="0" smtClean="0"/>
              <a:t> security properties of system designs</a:t>
            </a:r>
          </a:p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Used for analysis of an industrial standard</a:t>
            </a:r>
          </a:p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Expressive, extensible</a:t>
            </a:r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Ongoing application to web security and virtualization</a:t>
            </a:r>
          </a:p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endParaRPr lang="en-US" dirty="0" smtClean="0"/>
          </a:p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endParaRPr lang="en-US" dirty="0" smtClean="0"/>
          </a:p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endParaRPr lang="en-US" dirty="0" smtClean="0"/>
          </a:p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endParaRPr lang="en-US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>
          <a:xfrm>
            <a:off x="481013" y="2312988"/>
            <a:ext cx="8228012" cy="1258887"/>
          </a:xfrm>
        </p:spPr>
        <p:txBody>
          <a:bodyPr/>
          <a:lstStyle/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mtClean="0"/>
              <a:t>Thank You. </a:t>
            </a:r>
            <a:br>
              <a:rPr lang="en-US" smtClean="0"/>
            </a:br>
            <a:r>
              <a:rPr lang="en-US" smtClean="0"/>
              <a:t>Questions?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>
          <a:xfrm>
            <a:off x="481013" y="100013"/>
            <a:ext cx="8228012" cy="1144587"/>
          </a:xfrm>
        </p:spPr>
        <p:txBody>
          <a:bodyPr/>
          <a:lstStyle/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mtClean="0"/>
              <a:t>Technical Challenges</a:t>
            </a:r>
          </a:p>
        </p:txBody>
      </p:sp>
      <p:sp>
        <p:nvSpPr>
          <p:cNvPr id="15363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1355725"/>
            <a:ext cx="8915400" cy="5197475"/>
          </a:xfrm>
        </p:spPr>
        <p:txBody>
          <a:bodyPr/>
          <a:lstStyle/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  <a:tab pos="8535988" algn="l"/>
              </a:tabLst>
            </a:pPr>
            <a:r>
              <a:rPr lang="en-US" dirty="0" smtClean="0"/>
              <a:t>Expressiveness:</a:t>
            </a:r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  <a:tab pos="8535988" algn="l"/>
              </a:tabLst>
            </a:pPr>
            <a:r>
              <a:rPr lang="en-US" dirty="0" smtClean="0"/>
              <a:t>Security primitives non-exhaustive; some in this paper, some future work</a:t>
            </a:r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  <a:tab pos="8535988" algn="l"/>
              </a:tabLst>
            </a:pPr>
            <a:r>
              <a:rPr lang="en-US" dirty="0" smtClean="0"/>
              <a:t>Interactions, e.g., dynamic code loading and concurrency</a:t>
            </a:r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  <a:tab pos="8535988" algn="l"/>
              </a:tabLst>
            </a:pPr>
            <a:r>
              <a:rPr lang="en-US" dirty="0" smtClean="0"/>
              <a:t>Scalability: how easily can new primitives be added?</a:t>
            </a:r>
          </a:p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  <a:tab pos="8535988" algn="l"/>
              </a:tabLst>
            </a:pPr>
            <a:r>
              <a:rPr lang="en-US" dirty="0" smtClean="0"/>
              <a:t>Usability: </a:t>
            </a:r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  <a:tab pos="8535988" algn="l"/>
              </a:tabLst>
            </a:pPr>
            <a:r>
              <a:rPr lang="en-US" dirty="0" smtClean="0"/>
              <a:t>Axioms must be intuitive</a:t>
            </a:r>
          </a:p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  <a:tab pos="8535988" algn="l"/>
              </a:tabLst>
            </a:pPr>
            <a:r>
              <a:rPr lang="en-US" dirty="0" smtClean="0"/>
              <a:t>Strong adversary model: </a:t>
            </a:r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  <a:tab pos="8535988" algn="l"/>
              </a:tabLst>
            </a:pPr>
            <a:r>
              <a:rPr lang="en-US" dirty="0" smtClean="0"/>
              <a:t>Network adversary (</a:t>
            </a:r>
            <a:r>
              <a:rPr lang="en-US" dirty="0" err="1" smtClean="0"/>
              <a:t>Dolev</a:t>
            </a:r>
            <a:r>
              <a:rPr lang="en-US" dirty="0" smtClean="0"/>
              <a:t>-Yao) </a:t>
            </a:r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  <a:tab pos="8535988" algn="l"/>
              </a:tabLst>
            </a:pPr>
            <a:r>
              <a:rPr lang="en-US" i="1" dirty="0" smtClean="0"/>
              <a:t>Local adversary (new)‏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8013" cy="1146175"/>
          </a:xfrm>
        </p:spPr>
        <p:txBody>
          <a:bodyPr anchor="ctr" anchorCtr="0"/>
          <a:lstStyle/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Operational Semantics</a:t>
            </a:r>
          </a:p>
        </p:txBody>
      </p:sp>
      <p:sp>
        <p:nvSpPr>
          <p:cNvPr id="19459" name="Text Box 2"/>
          <p:cNvSpPr txBox="1">
            <a:spLocks noChangeArrowheads="1"/>
          </p:cNvSpPr>
          <p:nvPr/>
        </p:nvSpPr>
        <p:spPr bwMode="auto">
          <a:xfrm>
            <a:off x="481013" y="1379538"/>
            <a:ext cx="8228012" cy="276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90525" indent="-293688">
              <a:spcAft>
                <a:spcPts val="1288"/>
              </a:spcAft>
              <a:buFont typeface="Wingdings" pitchFamily="2" charset="2"/>
              <a:buChar char="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z="2900" dirty="0">
                <a:solidFill>
                  <a:srgbClr val="000000"/>
                </a:solidFill>
                <a:ea typeface="DejaVu Sans" charset="0"/>
                <a:cs typeface="DejaVu Sans" charset="0"/>
              </a:rPr>
              <a:t>Configuration (</a:t>
            </a:r>
            <a:r>
              <a:rPr lang="en-US" sz="2900" i="1" dirty="0">
                <a:solidFill>
                  <a:srgbClr val="000000"/>
                </a:solidFill>
                <a:latin typeface="Times New Roman" pitchFamily="18" charset="0"/>
                <a:ea typeface="DejaVu Sans" charset="0"/>
                <a:cs typeface="Times New Roman" pitchFamily="18" charset="0"/>
              </a:rPr>
              <a:t>C</a:t>
            </a:r>
            <a:r>
              <a:rPr lang="en-US" sz="2900" dirty="0">
                <a:solidFill>
                  <a:srgbClr val="000000"/>
                </a:solidFill>
                <a:ea typeface="DejaVu Sans" charset="0"/>
                <a:cs typeface="DejaVu Sans" charset="0"/>
              </a:rPr>
              <a:t>) = Concurrent threads</a:t>
            </a:r>
          </a:p>
          <a:p>
            <a:pPr marL="782638" lvl="1" indent="-260350">
              <a:spcAft>
                <a:spcPts val="1038"/>
              </a:spcAft>
              <a:buSzPct val="75000"/>
              <a:buFont typeface="Symbol" pitchFamily="18" charset="2"/>
              <a:buChar char="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z="2500" dirty="0">
                <a:solidFill>
                  <a:srgbClr val="000000"/>
                </a:solidFill>
                <a:ea typeface="DejaVu Sans" charset="0"/>
                <a:cs typeface="DejaVu Sans" charset="0"/>
              </a:rPr>
              <a:t>System components + unspecified adversary</a:t>
            </a:r>
          </a:p>
          <a:p>
            <a:pPr marL="782638" lvl="1" indent="-260350">
              <a:spcAft>
                <a:spcPts val="1038"/>
              </a:spcAft>
              <a:buSzPct val="75000"/>
              <a:buFont typeface="Symbol" pitchFamily="18" charset="2"/>
              <a:buChar char="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z="2500" dirty="0">
                <a:solidFill>
                  <a:srgbClr val="000000"/>
                </a:solidFill>
                <a:ea typeface="DejaVu Sans" charset="0"/>
                <a:cs typeface="DejaVu Sans" charset="0"/>
              </a:rPr>
              <a:t>State information: memory contents + locks</a:t>
            </a:r>
          </a:p>
          <a:p>
            <a:pPr marL="390525" indent="-293688">
              <a:spcAft>
                <a:spcPts val="1288"/>
              </a:spcAft>
              <a:buFont typeface="Wingdings" pitchFamily="2" charset="2"/>
              <a:buChar char="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z="2900" dirty="0">
                <a:solidFill>
                  <a:srgbClr val="000000"/>
                </a:solidFill>
                <a:ea typeface="DejaVu Sans" charset="0"/>
                <a:cs typeface="DejaVu Sans" charset="0"/>
              </a:rPr>
              <a:t>Thread = Program + Owner + Unique id</a:t>
            </a:r>
          </a:p>
          <a:p>
            <a:pPr marL="390525" indent="-293688">
              <a:spcAft>
                <a:spcPts val="1288"/>
              </a:spcAft>
              <a:buFont typeface="Wingdings" pitchFamily="2" charset="2"/>
              <a:buChar char="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z="2900" dirty="0">
                <a:solidFill>
                  <a:srgbClr val="000000"/>
                </a:solidFill>
                <a:ea typeface="DejaVu Sans" charset="0"/>
                <a:cs typeface="DejaVu Sans" charset="0"/>
              </a:rPr>
              <a:t>Reduction relation on configurations</a:t>
            </a:r>
          </a:p>
        </p:txBody>
      </p:sp>
      <p:grpSp>
        <p:nvGrpSpPr>
          <p:cNvPr id="19460" name="Group 3"/>
          <p:cNvGrpSpPr>
            <a:grpSpLocks/>
          </p:cNvGrpSpPr>
          <p:nvPr/>
        </p:nvGrpSpPr>
        <p:grpSpPr bwMode="auto">
          <a:xfrm>
            <a:off x="1247775" y="4148138"/>
            <a:ext cx="6215063" cy="1104900"/>
            <a:chOff x="866" y="2880"/>
            <a:chExt cx="4317" cy="768"/>
          </a:xfrm>
        </p:grpSpPr>
        <p:sp>
          <p:nvSpPr>
            <p:cNvPr id="19462" name="Text Box 4"/>
            <p:cNvSpPr txBox="1">
              <a:spLocks noChangeArrowheads="1"/>
            </p:cNvSpPr>
            <p:nvPr/>
          </p:nvSpPr>
          <p:spPr bwMode="auto">
            <a:xfrm>
              <a:off x="866" y="3107"/>
              <a:ext cx="576" cy="5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>
                <a:lnSpc>
                  <a:spcPct val="103000"/>
                </a:lnSpc>
                <a:tabLst>
                  <a:tab pos="655638" algn="l"/>
                </a:tabLst>
              </a:pPr>
              <a:r>
                <a:rPr lang="en-US" sz="3600" b="1" i="1" dirty="0">
                  <a:solidFill>
                    <a:srgbClr val="000000"/>
                  </a:solidFill>
                  <a:latin typeface="Times New Roman" pitchFamily="18" charset="0"/>
                  <a:ea typeface="DejaVu Sans" charset="0"/>
                  <a:cs typeface="Times New Roman" pitchFamily="18" charset="0"/>
                </a:rPr>
                <a:t>C</a:t>
              </a:r>
              <a:r>
                <a:rPr lang="en-US" sz="3600" b="1" i="1" baseline="-33000" dirty="0">
                  <a:solidFill>
                    <a:srgbClr val="000000"/>
                  </a:solidFill>
                  <a:latin typeface="Times New Roman" pitchFamily="18" charset="0"/>
                  <a:ea typeface="DejaVu Sans" charset="0"/>
                  <a:cs typeface="Times New Roman" pitchFamily="18" charset="0"/>
                </a:rPr>
                <a:t>0</a:t>
              </a:r>
            </a:p>
          </p:txBody>
        </p:sp>
        <p:sp>
          <p:nvSpPr>
            <p:cNvPr id="19463" name="Text Box 5"/>
            <p:cNvSpPr txBox="1">
              <a:spLocks noChangeArrowheads="1"/>
            </p:cNvSpPr>
            <p:nvPr/>
          </p:nvSpPr>
          <p:spPr bwMode="auto">
            <a:xfrm>
              <a:off x="2162" y="3111"/>
              <a:ext cx="576" cy="5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>
                <a:lnSpc>
                  <a:spcPct val="103000"/>
                </a:lnSpc>
                <a:tabLst>
                  <a:tab pos="655638" algn="l"/>
                </a:tabLst>
              </a:pPr>
              <a:r>
                <a:rPr lang="en-US" sz="3600" b="1" i="1">
                  <a:solidFill>
                    <a:srgbClr val="000000"/>
                  </a:solidFill>
                  <a:latin typeface="Times New Roman" pitchFamily="18" charset="0"/>
                  <a:ea typeface="DejaVu Sans" charset="0"/>
                  <a:cs typeface="Times New Roman" pitchFamily="18" charset="0"/>
                </a:rPr>
                <a:t>C</a:t>
              </a:r>
              <a:r>
                <a:rPr lang="en-US" sz="3600" b="1" i="1" baseline="-33000">
                  <a:solidFill>
                    <a:srgbClr val="000000"/>
                  </a:solidFill>
                  <a:latin typeface="Times New Roman" pitchFamily="18" charset="0"/>
                  <a:ea typeface="DejaVu Sans" charset="0"/>
                  <a:cs typeface="Times New Roman" pitchFamily="18" charset="0"/>
                </a:rPr>
                <a:t>1</a:t>
              </a:r>
            </a:p>
          </p:txBody>
        </p:sp>
        <p:sp>
          <p:nvSpPr>
            <p:cNvPr id="19464" name="Text Box 6"/>
            <p:cNvSpPr txBox="1">
              <a:spLocks noChangeArrowheads="1"/>
            </p:cNvSpPr>
            <p:nvPr/>
          </p:nvSpPr>
          <p:spPr bwMode="auto">
            <a:xfrm>
              <a:off x="4608" y="3107"/>
              <a:ext cx="576" cy="5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>
                <a:lnSpc>
                  <a:spcPct val="103000"/>
                </a:lnSpc>
                <a:tabLst>
                  <a:tab pos="655638" algn="l"/>
                </a:tabLst>
              </a:pPr>
              <a:r>
                <a:rPr lang="en-US" sz="3600" b="1" i="1">
                  <a:solidFill>
                    <a:srgbClr val="000000"/>
                  </a:solidFill>
                  <a:latin typeface="Times New Roman" pitchFamily="18" charset="0"/>
                  <a:ea typeface="DejaVu Sans" charset="0"/>
                  <a:cs typeface="Times New Roman" pitchFamily="18" charset="0"/>
                </a:rPr>
                <a:t>C</a:t>
              </a:r>
              <a:r>
                <a:rPr lang="en-US" sz="3600" b="1" i="1" baseline="-33000">
                  <a:solidFill>
                    <a:srgbClr val="000000"/>
                  </a:solidFill>
                  <a:latin typeface="Times New Roman" pitchFamily="18" charset="0"/>
                  <a:ea typeface="DejaVu Sans" charset="0"/>
                  <a:cs typeface="Times New Roman" pitchFamily="18" charset="0"/>
                </a:rPr>
                <a:t>n</a:t>
              </a:r>
            </a:p>
          </p:txBody>
        </p:sp>
        <p:cxnSp>
          <p:nvCxnSpPr>
            <p:cNvPr id="19465" name="AutoShape 7"/>
            <p:cNvCxnSpPr>
              <a:cxnSpLocks noChangeShapeType="1"/>
              <a:stCxn id="19462" idx="3"/>
              <a:endCxn id="19463" idx="1"/>
            </p:cNvCxnSpPr>
            <p:nvPr/>
          </p:nvCxnSpPr>
          <p:spPr bwMode="auto">
            <a:xfrm>
              <a:off x="1442" y="3375"/>
              <a:ext cx="720" cy="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9466" name="Text Box 8"/>
            <p:cNvSpPr txBox="1">
              <a:spLocks noChangeArrowheads="1"/>
            </p:cNvSpPr>
            <p:nvPr/>
          </p:nvSpPr>
          <p:spPr bwMode="auto">
            <a:xfrm>
              <a:off x="3406" y="3152"/>
              <a:ext cx="576" cy="45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>
                <a:tabLst>
                  <a:tab pos="655638" algn="l"/>
                </a:tabLst>
              </a:pPr>
              <a:r>
                <a:rPr lang="en-US" sz="3600" i="1">
                  <a:solidFill>
                    <a:srgbClr val="000000"/>
                  </a:solidFill>
                  <a:latin typeface="Times New Roman" pitchFamily="18" charset="0"/>
                  <a:ea typeface="DejaVu Sans" charset="0"/>
                  <a:cs typeface="Times New Roman" pitchFamily="18" charset="0"/>
                </a:rPr>
                <a:t>...</a:t>
              </a:r>
            </a:p>
          </p:txBody>
        </p:sp>
        <p:cxnSp>
          <p:nvCxnSpPr>
            <p:cNvPr id="19467" name="AutoShape 9"/>
            <p:cNvCxnSpPr>
              <a:cxnSpLocks noChangeShapeType="1"/>
              <a:stCxn id="19463" idx="3"/>
              <a:endCxn id="19466" idx="1"/>
            </p:cNvCxnSpPr>
            <p:nvPr/>
          </p:nvCxnSpPr>
          <p:spPr bwMode="auto">
            <a:xfrm flipV="1">
              <a:off x="2738" y="3379"/>
              <a:ext cx="668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9468" name="AutoShape 10"/>
            <p:cNvCxnSpPr>
              <a:cxnSpLocks noChangeShapeType="1"/>
              <a:stCxn id="19466" idx="3"/>
              <a:endCxn id="19464" idx="1"/>
            </p:cNvCxnSpPr>
            <p:nvPr/>
          </p:nvCxnSpPr>
          <p:spPr bwMode="auto">
            <a:xfrm flipV="1">
              <a:off x="3982" y="3375"/>
              <a:ext cx="626" cy="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9469" name="Text Box 11"/>
            <p:cNvSpPr txBox="1">
              <a:spLocks noChangeArrowheads="1"/>
            </p:cNvSpPr>
            <p:nvPr/>
          </p:nvSpPr>
          <p:spPr bwMode="auto">
            <a:xfrm>
              <a:off x="1501" y="2903"/>
              <a:ext cx="576" cy="5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>
                <a:lnSpc>
                  <a:spcPct val="103000"/>
                </a:lnSpc>
                <a:tabLst>
                  <a:tab pos="655638" algn="l"/>
                </a:tabLst>
              </a:pPr>
              <a:r>
                <a:rPr lang="en-US" sz="3600" b="1" i="1">
                  <a:solidFill>
                    <a:srgbClr val="000000"/>
                  </a:solidFill>
                  <a:latin typeface="Times New Roman" pitchFamily="18" charset="0"/>
                  <a:ea typeface="DejaVu Sans" charset="0"/>
                  <a:cs typeface="Times New Roman" pitchFamily="18" charset="0"/>
                </a:rPr>
                <a:t>t</a:t>
              </a:r>
              <a:r>
                <a:rPr lang="en-US" sz="3600" b="1" i="1" baseline="-33000">
                  <a:solidFill>
                    <a:srgbClr val="000000"/>
                  </a:solidFill>
                  <a:latin typeface="Times New Roman" pitchFamily="18" charset="0"/>
                  <a:ea typeface="DejaVu Sans" charset="0"/>
                  <a:cs typeface="Times New Roman" pitchFamily="18" charset="0"/>
                </a:rPr>
                <a:t>1</a:t>
              </a:r>
            </a:p>
          </p:txBody>
        </p:sp>
        <p:sp>
          <p:nvSpPr>
            <p:cNvPr id="19470" name="Text Box 12"/>
            <p:cNvSpPr txBox="1">
              <a:spLocks noChangeArrowheads="1"/>
            </p:cNvSpPr>
            <p:nvPr/>
          </p:nvSpPr>
          <p:spPr bwMode="auto">
            <a:xfrm>
              <a:off x="2748" y="2880"/>
              <a:ext cx="576" cy="5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>
                <a:lnSpc>
                  <a:spcPct val="103000"/>
                </a:lnSpc>
                <a:tabLst>
                  <a:tab pos="655638" algn="l"/>
                </a:tabLst>
              </a:pPr>
              <a:r>
                <a:rPr lang="en-US" sz="3600" b="1" i="1">
                  <a:solidFill>
                    <a:srgbClr val="000000"/>
                  </a:solidFill>
                  <a:latin typeface="Times New Roman" pitchFamily="18" charset="0"/>
                  <a:ea typeface="DejaVu Sans" charset="0"/>
                  <a:cs typeface="Times New Roman" pitchFamily="18" charset="0"/>
                </a:rPr>
                <a:t>t</a:t>
              </a:r>
              <a:r>
                <a:rPr lang="en-US" sz="3600" b="1" i="1" baseline="-33000">
                  <a:solidFill>
                    <a:srgbClr val="000000"/>
                  </a:solidFill>
                  <a:latin typeface="Times New Roman" pitchFamily="18" charset="0"/>
                  <a:ea typeface="DejaVu Sans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19471" name="Text Box 13"/>
            <p:cNvSpPr txBox="1">
              <a:spLocks noChangeArrowheads="1"/>
            </p:cNvSpPr>
            <p:nvPr/>
          </p:nvSpPr>
          <p:spPr bwMode="auto">
            <a:xfrm>
              <a:off x="3973" y="2880"/>
              <a:ext cx="576" cy="5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>
                <a:lnSpc>
                  <a:spcPct val="103000"/>
                </a:lnSpc>
                <a:tabLst>
                  <a:tab pos="655638" algn="l"/>
                </a:tabLst>
              </a:pPr>
              <a:r>
                <a:rPr lang="en-US" sz="3600" b="1" i="1">
                  <a:solidFill>
                    <a:srgbClr val="000000"/>
                  </a:solidFill>
                  <a:latin typeface="Times New Roman" pitchFamily="18" charset="0"/>
                  <a:ea typeface="DejaVu Sans" charset="0"/>
                  <a:cs typeface="Times New Roman" pitchFamily="18" charset="0"/>
                </a:rPr>
                <a:t>t</a:t>
              </a:r>
              <a:r>
                <a:rPr lang="en-US" sz="3600" b="1" i="1" baseline="-33000">
                  <a:solidFill>
                    <a:srgbClr val="000000"/>
                  </a:solidFill>
                  <a:latin typeface="Times New Roman" pitchFamily="18" charset="0"/>
                  <a:ea typeface="DejaVu Sans" charset="0"/>
                  <a:cs typeface="Times New Roman" pitchFamily="18" charset="0"/>
                </a:rPr>
                <a:t>n</a:t>
              </a:r>
            </a:p>
          </p:txBody>
        </p:sp>
      </p:grpSp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1658938" y="5202238"/>
            <a:ext cx="4976812" cy="1433512"/>
          </a:xfrm>
          <a:prstGeom prst="rect">
            <a:avLst/>
          </a:prstGeom>
          <a:noFill/>
          <a:ln w="0">
            <a:noFill/>
            <a:round/>
            <a:headEnd/>
            <a:tailEnd/>
          </a:ln>
        </p:spPr>
        <p:txBody>
          <a:bodyPr lIns="81639" tIns="40820" rIns="81639" bIns="40820"/>
          <a:lstStyle/>
          <a:p>
            <a:pPr algn="ctr">
              <a:lnSpc>
                <a:spcPct val="103000"/>
              </a:lnSpc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</a:tabLst>
            </a:pPr>
            <a:r>
              <a:rPr lang="en-US" sz="3600" b="1" i="1" dirty="0">
                <a:solidFill>
                  <a:srgbClr val="000000"/>
                </a:solidFill>
                <a:latin typeface="Times New Roman" pitchFamily="18" charset="0"/>
                <a:ea typeface="DejaVu Sans" charset="0"/>
                <a:cs typeface="Times New Roman" pitchFamily="18" charset="0"/>
              </a:rPr>
              <a:t>t</a:t>
            </a:r>
            <a:r>
              <a:rPr lang="en-US" sz="3600" b="1" i="1" baseline="-33000" dirty="0">
                <a:solidFill>
                  <a:srgbClr val="000000"/>
                </a:solidFill>
                <a:latin typeface="Times New Roman" pitchFamily="18" charset="0"/>
                <a:ea typeface="DejaVu Sans" charset="0"/>
                <a:cs typeface="Times New Roman" pitchFamily="18" charset="0"/>
              </a:rPr>
              <a:t>1</a:t>
            </a:r>
            <a:r>
              <a:rPr lang="en-US" sz="3600" b="1" i="1" dirty="0">
                <a:solidFill>
                  <a:srgbClr val="000000"/>
                </a:solidFill>
                <a:latin typeface="Times New Roman" pitchFamily="18" charset="0"/>
                <a:ea typeface="DejaVu Sans" charset="0"/>
                <a:cs typeface="Times New Roman" pitchFamily="18" charset="0"/>
              </a:rPr>
              <a:t> ... </a:t>
            </a:r>
            <a:r>
              <a:rPr lang="en-US" sz="3600" b="1" i="1" dirty="0" err="1">
                <a:solidFill>
                  <a:srgbClr val="000000"/>
                </a:solidFill>
                <a:latin typeface="Times New Roman" pitchFamily="18" charset="0"/>
                <a:ea typeface="DejaVu Sans" charset="0"/>
                <a:cs typeface="Times New Roman" pitchFamily="18" charset="0"/>
              </a:rPr>
              <a:t>t</a:t>
            </a:r>
            <a:r>
              <a:rPr lang="en-US" sz="3600" b="1" i="1" baseline="-33000" dirty="0" err="1">
                <a:solidFill>
                  <a:srgbClr val="000000"/>
                </a:solidFill>
                <a:latin typeface="Times New Roman" pitchFamily="18" charset="0"/>
                <a:ea typeface="DejaVu Sans" charset="0"/>
                <a:cs typeface="Times New Roman" pitchFamily="18" charset="0"/>
              </a:rPr>
              <a:t>n</a:t>
            </a:r>
            <a:r>
              <a:rPr lang="en-US" sz="2900" i="1" baseline="-33000" dirty="0">
                <a:solidFill>
                  <a:srgbClr val="000000"/>
                </a:solidFill>
                <a:latin typeface="Times New Roman" pitchFamily="18" charset="0"/>
                <a:ea typeface="DejaVu Sans" charset="0"/>
                <a:cs typeface="Times New Roman" pitchFamily="18" charset="0"/>
              </a:rPr>
              <a:t> </a:t>
            </a:r>
            <a:r>
              <a:rPr lang="en-US" sz="2900" dirty="0">
                <a:solidFill>
                  <a:srgbClr val="000000"/>
                </a:solidFill>
                <a:ea typeface="DejaVu Sans" charset="0"/>
                <a:cs typeface="DejaVu Sans" charset="0"/>
              </a:rPr>
              <a:t>are real numbers, </a:t>
            </a:r>
          </a:p>
          <a:p>
            <a:pPr algn="ctr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</a:tabLst>
            </a:pPr>
            <a:r>
              <a:rPr lang="en-US" sz="2900" dirty="0">
                <a:solidFill>
                  <a:srgbClr val="000000"/>
                </a:solidFill>
                <a:ea typeface="DejaVu Sans" charset="0"/>
                <a:cs typeface="DejaVu Sans" charset="0"/>
              </a:rPr>
              <a:t>monotonically increasing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8013" cy="1146175"/>
          </a:xfrm>
        </p:spPr>
        <p:txBody>
          <a:bodyPr anchor="ctr" anchorCtr="0"/>
          <a:lstStyle/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Programming Model</a:t>
            </a:r>
          </a:p>
        </p:txBody>
      </p:sp>
      <p:sp>
        <p:nvSpPr>
          <p:cNvPr id="18435" name="Rectangle 2"/>
          <p:cNvSpPr>
            <a:spLocks noGrp="1" noChangeArrowheads="1"/>
          </p:cNvSpPr>
          <p:nvPr>
            <p:ph idx="1"/>
          </p:nvPr>
        </p:nvSpPr>
        <p:spPr>
          <a:xfrm>
            <a:off x="481013" y="1244600"/>
            <a:ext cx="8228012" cy="4919663"/>
          </a:xfrm>
        </p:spPr>
        <p:txBody>
          <a:bodyPr/>
          <a:lstStyle/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Distributed system = Concurrent programs </a:t>
            </a:r>
          </a:p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Program = Sequence of actions</a:t>
            </a:r>
          </a:p>
          <a:p>
            <a:pPr lvl="1">
              <a:lnSpc>
                <a:spcPct val="103000"/>
              </a:lnSpc>
              <a:buFont typeface="Wingdings 3" pitchFamily="18" charset="2"/>
              <a:buNone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x1 := a1; x2 := a2; ....;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xn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:= an</a:t>
            </a:r>
          </a:p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Actions a =</a:t>
            </a:r>
          </a:p>
          <a:p>
            <a:pPr lvl="1">
              <a:lnSpc>
                <a:spcPct val="103000"/>
              </a:lnSpc>
              <a:buFont typeface="Wingdings 3" pitchFamily="18" charset="2"/>
              <a:buNone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b="1" i="1" dirty="0" smtClean="0">
                <a:solidFill>
                  <a:srgbClr val="0047FF"/>
                </a:solidFill>
                <a:latin typeface="Times New Roman" pitchFamily="18" charset="0"/>
                <a:cs typeface="Times New Roman" pitchFamily="18" charset="0"/>
              </a:rPr>
              <a:t>read l     write </a:t>
            </a:r>
            <a:r>
              <a:rPr lang="en-US" b="1" i="1" dirty="0" err="1" smtClean="0">
                <a:solidFill>
                  <a:srgbClr val="0047FF"/>
                </a:solidFill>
                <a:latin typeface="Times New Roman" pitchFamily="18" charset="0"/>
                <a:cs typeface="Times New Roman" pitchFamily="18" charset="0"/>
              </a:rPr>
              <a:t>l,v</a:t>
            </a:r>
            <a:endParaRPr lang="en-US" b="1" i="1" dirty="0" smtClean="0">
              <a:solidFill>
                <a:srgbClr val="0047FF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03000"/>
              </a:lnSpc>
              <a:buFont typeface="Wingdings 3" pitchFamily="18" charset="2"/>
              <a:buNone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b="1" i="1" dirty="0" smtClean="0">
                <a:solidFill>
                  <a:srgbClr val="0047FF"/>
                </a:solidFill>
                <a:latin typeface="Times New Roman" pitchFamily="18" charset="0"/>
                <a:cs typeface="Times New Roman" pitchFamily="18" charset="0"/>
              </a:rPr>
              <a:t>lock l     unlock l</a:t>
            </a:r>
          </a:p>
          <a:p>
            <a:pPr lvl="1">
              <a:lnSpc>
                <a:spcPct val="103000"/>
              </a:lnSpc>
              <a:buFont typeface="Wingdings 3" pitchFamily="18" charset="2"/>
              <a:buNone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send v     receive</a:t>
            </a:r>
          </a:p>
          <a:p>
            <a:pPr lvl="1">
              <a:lnSpc>
                <a:spcPct val="103000"/>
              </a:lnSpc>
              <a:buFont typeface="Wingdings 3" pitchFamily="18" charset="2"/>
              <a:buNone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sign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v,K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  verify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v,K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>
              <a:lnSpc>
                <a:spcPct val="103000"/>
              </a:lnSpc>
              <a:buFont typeface="Wingdings 3" pitchFamily="18" charset="2"/>
              <a:buNone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b="1" i="1" dirty="0" smtClean="0">
                <a:solidFill>
                  <a:srgbClr val="0047FF"/>
                </a:solidFill>
                <a:latin typeface="Times New Roman" pitchFamily="18" charset="0"/>
                <a:cs typeface="Times New Roman" pitchFamily="18" charset="0"/>
              </a:rPr>
              <a:t>jump v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    ...</a:t>
            </a:r>
          </a:p>
        </p:txBody>
      </p:sp>
      <p:sp>
        <p:nvSpPr>
          <p:cNvPr id="10243" name="AutoShape 3"/>
          <p:cNvSpPr>
            <a:spLocks noChangeArrowheads="1"/>
          </p:cNvSpPr>
          <p:nvPr/>
        </p:nvSpPr>
        <p:spPr bwMode="auto">
          <a:xfrm>
            <a:off x="6427788" y="3940175"/>
            <a:ext cx="2073275" cy="1866900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639" tIns="40820" rIns="81639" bIns="40820" anchor="ctr"/>
          <a:lstStyle/>
          <a:p>
            <a:pPr algn="ctr">
              <a:tabLst>
                <a:tab pos="655638" algn="l"/>
                <a:tab pos="1312863" algn="l"/>
                <a:tab pos="1968500" algn="l"/>
              </a:tabLst>
            </a:pPr>
            <a:r>
              <a:rPr lang="en-US" sz="2000">
                <a:solidFill>
                  <a:srgbClr val="0047FF"/>
                </a:solidFill>
                <a:ea typeface="DejaVu Sans" charset="0"/>
                <a:cs typeface="DejaVu Sans" charset="0"/>
              </a:rPr>
              <a:t>Resets</a:t>
            </a:r>
            <a:r>
              <a:rPr lang="en-US" sz="2000">
                <a:solidFill>
                  <a:srgbClr val="000000"/>
                </a:solidFill>
                <a:ea typeface="DejaVu Sans" charset="0"/>
                <a:cs typeface="DejaVu Sans" charset="0"/>
              </a:rPr>
              <a:t> modeled</a:t>
            </a:r>
          </a:p>
          <a:p>
            <a:pPr algn="ctr">
              <a:tabLst>
                <a:tab pos="655638" algn="l"/>
                <a:tab pos="1312863" algn="l"/>
                <a:tab pos="1968500" algn="l"/>
              </a:tabLst>
            </a:pPr>
            <a:r>
              <a:rPr lang="en-US" sz="2000">
                <a:solidFill>
                  <a:srgbClr val="000000"/>
                </a:solidFill>
                <a:ea typeface="DejaVu Sans" charset="0"/>
                <a:cs typeface="DejaVu Sans" charset="0"/>
              </a:rPr>
              <a:t>as a reduction</a:t>
            </a:r>
          </a:p>
          <a:p>
            <a:pPr algn="ctr">
              <a:tabLst>
                <a:tab pos="655638" algn="l"/>
                <a:tab pos="1312863" algn="l"/>
                <a:tab pos="1968500" algn="l"/>
              </a:tabLst>
            </a:pPr>
            <a:r>
              <a:rPr lang="en-US" sz="2000">
                <a:solidFill>
                  <a:srgbClr val="000000"/>
                </a:solidFill>
                <a:ea typeface="DejaVu Sans" charset="0"/>
                <a:cs typeface="DejaVu Sans" charset="0"/>
              </a:rPr>
              <a:t>in operational</a:t>
            </a:r>
          </a:p>
          <a:p>
            <a:pPr algn="ctr">
              <a:tabLst>
                <a:tab pos="655638" algn="l"/>
                <a:tab pos="1312863" algn="l"/>
                <a:tab pos="1968500" algn="l"/>
              </a:tabLst>
            </a:pPr>
            <a:r>
              <a:rPr lang="en-US" sz="2000">
                <a:solidFill>
                  <a:srgbClr val="000000"/>
                </a:solidFill>
                <a:ea typeface="DejaVu Sans" charset="0"/>
                <a:cs typeface="DejaVu Sans" charset="0"/>
              </a:rPr>
              <a:t>semantics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8013" cy="1146175"/>
          </a:xfrm>
        </p:spPr>
        <p:txBody>
          <a:bodyPr anchor="ctr" anchorCtr="0"/>
          <a:lstStyle/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Logic Syntax</a:t>
            </a:r>
          </a:p>
        </p:txBody>
      </p:sp>
      <p:sp>
        <p:nvSpPr>
          <p:cNvPr id="23555" name="Rectangle 2"/>
          <p:cNvSpPr>
            <a:spLocks noGrp="1" noChangeArrowheads="1"/>
          </p:cNvSpPr>
          <p:nvPr>
            <p:ph idx="1"/>
          </p:nvPr>
        </p:nvSpPr>
        <p:spPr>
          <a:xfrm>
            <a:off x="481013" y="1450975"/>
            <a:ext cx="8435975" cy="4737100"/>
          </a:xfrm>
        </p:spPr>
        <p:txBody>
          <a:bodyPr/>
          <a:lstStyle/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Predicates </a:t>
            </a:r>
            <a:r>
              <a:rPr lang="en-US" b="1" dirty="0" smtClean="0">
                <a:latin typeface="Tlwg Typist" pitchFamily="1" charset="0"/>
              </a:rPr>
              <a:t>P</a:t>
            </a:r>
            <a:r>
              <a:rPr lang="en-US" dirty="0" smtClean="0"/>
              <a:t>:</a:t>
            </a:r>
          </a:p>
          <a:p>
            <a:pPr lvl="1">
              <a:lnSpc>
                <a:spcPct val="103000"/>
              </a:lnSpc>
              <a:buFont typeface="Wingdings 3" pitchFamily="18" charset="2"/>
              <a:buNone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z="2200" b="1" i="1" dirty="0" smtClean="0">
                <a:latin typeface="Times New Roman" pitchFamily="18" charset="0"/>
                <a:cs typeface="Times New Roman" pitchFamily="18" charset="0"/>
              </a:rPr>
              <a:t>Send(</a:t>
            </a:r>
            <a:r>
              <a:rPr lang="en-US" sz="2200" b="1" i="1" dirty="0" err="1" smtClean="0">
                <a:latin typeface="Times New Roman" pitchFamily="18" charset="0"/>
                <a:cs typeface="Times New Roman" pitchFamily="18" charset="0"/>
              </a:rPr>
              <a:t>I,v</a:t>
            </a:r>
            <a:r>
              <a:rPr lang="en-US" sz="2200" b="1" i="1" dirty="0" smtClean="0">
                <a:latin typeface="Times New Roman" pitchFamily="18" charset="0"/>
                <a:cs typeface="Times New Roman" pitchFamily="18" charset="0"/>
              </a:rPr>
              <a:t>)     Receive(</a:t>
            </a:r>
            <a:r>
              <a:rPr lang="en-US" sz="2200" b="1" i="1" dirty="0" err="1" smtClean="0">
                <a:latin typeface="Times New Roman" pitchFamily="18" charset="0"/>
                <a:cs typeface="Times New Roman" pitchFamily="18" charset="0"/>
              </a:rPr>
              <a:t>I,v</a:t>
            </a:r>
            <a:r>
              <a:rPr lang="en-US" sz="2200" b="1" i="1" dirty="0" smtClean="0">
                <a:latin typeface="Times New Roman" pitchFamily="18" charset="0"/>
                <a:cs typeface="Times New Roman" pitchFamily="18" charset="0"/>
              </a:rPr>
              <a:t>)  </a:t>
            </a:r>
          </a:p>
          <a:p>
            <a:pPr lvl="1">
              <a:lnSpc>
                <a:spcPct val="103000"/>
              </a:lnSpc>
              <a:buFont typeface="Wingdings 3" pitchFamily="18" charset="2"/>
              <a:buNone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z="2200" b="1" i="1" dirty="0" smtClean="0">
                <a:latin typeface="Times New Roman" pitchFamily="18" charset="0"/>
                <a:cs typeface="Times New Roman" pitchFamily="18" charset="0"/>
              </a:rPr>
              <a:t>Sign(</a:t>
            </a:r>
            <a:r>
              <a:rPr lang="en-US" sz="2200" b="1" i="1" dirty="0" err="1" smtClean="0">
                <a:latin typeface="Times New Roman" pitchFamily="18" charset="0"/>
                <a:cs typeface="Times New Roman" pitchFamily="18" charset="0"/>
              </a:rPr>
              <a:t>I,v,K</a:t>
            </a:r>
            <a:r>
              <a:rPr lang="en-US" sz="2200" b="1" i="1" dirty="0" smtClean="0">
                <a:latin typeface="Times New Roman" pitchFamily="18" charset="0"/>
                <a:cs typeface="Times New Roman" pitchFamily="18" charset="0"/>
              </a:rPr>
              <a:t>)   Verify(</a:t>
            </a:r>
            <a:r>
              <a:rPr lang="en-US" sz="2200" b="1" i="1" dirty="0" err="1" smtClean="0">
                <a:latin typeface="Times New Roman" pitchFamily="18" charset="0"/>
                <a:cs typeface="Times New Roman" pitchFamily="18" charset="0"/>
              </a:rPr>
              <a:t>I,v,K</a:t>
            </a:r>
            <a:r>
              <a:rPr lang="en-US" sz="2200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lvl="1">
              <a:lnSpc>
                <a:spcPct val="103000"/>
              </a:lnSpc>
              <a:buFont typeface="Wingdings 3" pitchFamily="18" charset="2"/>
              <a:buNone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z="2200" b="1" i="1" dirty="0" smtClean="0">
                <a:solidFill>
                  <a:srgbClr val="0047FF"/>
                </a:solidFill>
                <a:latin typeface="Times New Roman" pitchFamily="18" charset="0"/>
                <a:cs typeface="Times New Roman" pitchFamily="18" charset="0"/>
              </a:rPr>
              <a:t>Read(</a:t>
            </a:r>
            <a:r>
              <a:rPr lang="en-US" sz="2200" b="1" i="1" dirty="0" err="1" smtClean="0">
                <a:solidFill>
                  <a:srgbClr val="0047FF"/>
                </a:solidFill>
                <a:latin typeface="Times New Roman" pitchFamily="18" charset="0"/>
                <a:cs typeface="Times New Roman" pitchFamily="18" charset="0"/>
              </a:rPr>
              <a:t>I,l</a:t>
            </a:r>
            <a:r>
              <a:rPr lang="en-US" sz="2200" b="1" i="1" dirty="0" smtClean="0">
                <a:solidFill>
                  <a:srgbClr val="0047FF"/>
                </a:solidFill>
                <a:latin typeface="Times New Roman" pitchFamily="18" charset="0"/>
                <a:cs typeface="Times New Roman" pitchFamily="18" charset="0"/>
              </a:rPr>
              <a:t>)     Write(</a:t>
            </a:r>
            <a:r>
              <a:rPr lang="en-US" sz="2200" b="1" i="1" dirty="0" err="1" smtClean="0">
                <a:solidFill>
                  <a:srgbClr val="0047FF"/>
                </a:solidFill>
                <a:latin typeface="Times New Roman" pitchFamily="18" charset="0"/>
                <a:cs typeface="Times New Roman" pitchFamily="18" charset="0"/>
              </a:rPr>
              <a:t>I,l,v</a:t>
            </a:r>
            <a:r>
              <a:rPr lang="en-US" sz="2200" b="1" i="1" dirty="0" smtClean="0">
                <a:solidFill>
                  <a:srgbClr val="0047FF"/>
                </a:solidFill>
                <a:latin typeface="Times New Roman" pitchFamily="18" charset="0"/>
                <a:cs typeface="Times New Roman" pitchFamily="18" charset="0"/>
              </a:rPr>
              <a:t>)‏</a:t>
            </a:r>
          </a:p>
          <a:p>
            <a:pPr lvl="1">
              <a:lnSpc>
                <a:spcPct val="103000"/>
              </a:lnSpc>
              <a:buFont typeface="Wingdings 3" pitchFamily="18" charset="2"/>
              <a:buNone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z="2200" b="1" i="1" dirty="0" smtClean="0">
                <a:solidFill>
                  <a:srgbClr val="0047FF"/>
                </a:solidFill>
                <a:latin typeface="Times New Roman" pitchFamily="18" charset="0"/>
                <a:cs typeface="Times New Roman" pitchFamily="18" charset="0"/>
              </a:rPr>
              <a:t>Lock(</a:t>
            </a:r>
            <a:r>
              <a:rPr lang="en-US" sz="2200" b="1" i="1" dirty="0" err="1" smtClean="0">
                <a:solidFill>
                  <a:srgbClr val="0047FF"/>
                </a:solidFill>
                <a:latin typeface="Times New Roman" pitchFamily="18" charset="0"/>
                <a:cs typeface="Times New Roman" pitchFamily="18" charset="0"/>
              </a:rPr>
              <a:t>I,l</a:t>
            </a:r>
            <a:r>
              <a:rPr lang="en-US" sz="2200" b="1" i="1" dirty="0" smtClean="0">
                <a:solidFill>
                  <a:srgbClr val="0047FF"/>
                </a:solidFill>
                <a:latin typeface="Times New Roman" pitchFamily="18" charset="0"/>
                <a:cs typeface="Times New Roman" pitchFamily="18" charset="0"/>
              </a:rPr>
              <a:t>)     Unlock(</a:t>
            </a:r>
            <a:r>
              <a:rPr lang="en-US" sz="2200" b="1" i="1" dirty="0" err="1" smtClean="0">
                <a:solidFill>
                  <a:srgbClr val="0047FF"/>
                </a:solidFill>
                <a:latin typeface="Times New Roman" pitchFamily="18" charset="0"/>
                <a:cs typeface="Times New Roman" pitchFamily="18" charset="0"/>
              </a:rPr>
              <a:t>I,l</a:t>
            </a:r>
            <a:r>
              <a:rPr lang="en-US" sz="2200" b="1" i="1" dirty="0" smtClean="0">
                <a:solidFill>
                  <a:srgbClr val="0047FF"/>
                </a:solidFill>
                <a:latin typeface="Times New Roman" pitchFamily="18" charset="0"/>
                <a:cs typeface="Times New Roman" pitchFamily="18" charset="0"/>
              </a:rPr>
              <a:t>)‏</a:t>
            </a:r>
          </a:p>
          <a:p>
            <a:pPr lvl="1">
              <a:lnSpc>
                <a:spcPct val="103000"/>
              </a:lnSpc>
              <a:buFont typeface="Wingdings 3" pitchFamily="18" charset="2"/>
              <a:buNone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z="2200" b="1" i="1" dirty="0" err="1" smtClean="0">
                <a:solidFill>
                  <a:srgbClr val="0047FF"/>
                </a:solidFill>
                <a:latin typeface="Times New Roman" pitchFamily="18" charset="0"/>
                <a:cs typeface="Times New Roman" pitchFamily="18" charset="0"/>
              </a:rPr>
              <a:t>Mem</a:t>
            </a:r>
            <a:r>
              <a:rPr lang="en-US" sz="2200" b="1" i="1" dirty="0" smtClean="0">
                <a:solidFill>
                  <a:srgbClr val="0047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b="1" i="1" dirty="0" err="1" smtClean="0">
                <a:solidFill>
                  <a:srgbClr val="0047FF"/>
                </a:solidFill>
                <a:latin typeface="Times New Roman" pitchFamily="18" charset="0"/>
                <a:cs typeface="Times New Roman" pitchFamily="18" charset="0"/>
              </a:rPr>
              <a:t>l,v</a:t>
            </a:r>
            <a:r>
              <a:rPr lang="en-US" sz="2200" b="1" i="1" dirty="0" smtClean="0">
                <a:solidFill>
                  <a:srgbClr val="0047FF"/>
                </a:solidFill>
                <a:latin typeface="Times New Roman" pitchFamily="18" charset="0"/>
                <a:cs typeface="Times New Roman" pitchFamily="18" charset="0"/>
              </a:rPr>
              <a:t>)      </a:t>
            </a:r>
            <a:r>
              <a:rPr lang="en-US" sz="2200" b="1" i="1" dirty="0" err="1" smtClean="0">
                <a:solidFill>
                  <a:srgbClr val="0047FF"/>
                </a:solidFill>
                <a:latin typeface="Times New Roman" pitchFamily="18" charset="0"/>
                <a:cs typeface="Times New Roman" pitchFamily="18" charset="0"/>
              </a:rPr>
              <a:t>IsLocked</a:t>
            </a:r>
            <a:r>
              <a:rPr lang="en-US" sz="2200" b="1" i="1" dirty="0" smtClean="0">
                <a:solidFill>
                  <a:srgbClr val="0047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b="1" i="1" dirty="0" err="1" smtClean="0">
                <a:solidFill>
                  <a:srgbClr val="0047FF"/>
                </a:solidFill>
                <a:latin typeface="Times New Roman" pitchFamily="18" charset="0"/>
                <a:cs typeface="Times New Roman" pitchFamily="18" charset="0"/>
              </a:rPr>
              <a:t>l,I</a:t>
            </a:r>
            <a:r>
              <a:rPr lang="en-US" sz="2200" b="1" i="1" dirty="0" smtClean="0">
                <a:solidFill>
                  <a:srgbClr val="0047FF"/>
                </a:solidFill>
                <a:latin typeface="Times New Roman" pitchFamily="18" charset="0"/>
                <a:cs typeface="Times New Roman" pitchFamily="18" charset="0"/>
              </a:rPr>
              <a:t>)  </a:t>
            </a:r>
          </a:p>
          <a:p>
            <a:pPr lvl="1">
              <a:lnSpc>
                <a:spcPct val="103000"/>
              </a:lnSpc>
              <a:buFont typeface="Wingdings 3" pitchFamily="18" charset="2"/>
              <a:buNone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z="2200" b="1" i="1" dirty="0" smtClean="0">
                <a:solidFill>
                  <a:srgbClr val="0047FF"/>
                </a:solidFill>
                <a:latin typeface="Times New Roman" pitchFamily="18" charset="0"/>
                <a:cs typeface="Times New Roman" pitchFamily="18" charset="0"/>
              </a:rPr>
              <a:t>Reset(</a:t>
            </a:r>
            <a:r>
              <a:rPr lang="en-US" sz="2200" b="1" i="1" dirty="0" err="1" smtClean="0">
                <a:solidFill>
                  <a:srgbClr val="0047FF"/>
                </a:solidFill>
                <a:latin typeface="Times New Roman" pitchFamily="18" charset="0"/>
                <a:cs typeface="Times New Roman" pitchFamily="18" charset="0"/>
              </a:rPr>
              <a:t>m,I</a:t>
            </a:r>
            <a:r>
              <a:rPr lang="en-US" sz="2200" b="1" i="1" dirty="0" smtClean="0">
                <a:solidFill>
                  <a:srgbClr val="0047FF"/>
                </a:solidFill>
                <a:latin typeface="Times New Roman" pitchFamily="18" charset="0"/>
                <a:cs typeface="Times New Roman" pitchFamily="18" charset="0"/>
              </a:rPr>
              <a:t>)    Jump(</a:t>
            </a:r>
            <a:r>
              <a:rPr lang="en-US" sz="2200" b="1" i="1" dirty="0" err="1" smtClean="0">
                <a:solidFill>
                  <a:srgbClr val="0047FF"/>
                </a:solidFill>
                <a:latin typeface="Times New Roman" pitchFamily="18" charset="0"/>
                <a:cs typeface="Times New Roman" pitchFamily="18" charset="0"/>
              </a:rPr>
              <a:t>I,v</a:t>
            </a:r>
            <a:r>
              <a:rPr lang="en-US" sz="2200" b="1" i="1" dirty="0" smtClean="0">
                <a:solidFill>
                  <a:srgbClr val="0047FF"/>
                </a:solidFill>
                <a:latin typeface="Times New Roman" pitchFamily="18" charset="0"/>
                <a:cs typeface="Times New Roman" pitchFamily="18" charset="0"/>
              </a:rPr>
              <a:t>)‏</a:t>
            </a:r>
          </a:p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Formulas 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A, B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:   ...   |  </a:t>
            </a:r>
            <a:r>
              <a:rPr lang="en-US" b="1" i="1" dirty="0" err="1" smtClean="0">
                <a:solidFill>
                  <a:srgbClr val="0047FF"/>
                </a:solidFill>
                <a:latin typeface="Times New Roman" pitchFamily="18" charset="0"/>
                <a:cs typeface="Times New Roman" pitchFamily="18" charset="0"/>
              </a:rPr>
              <a:t>A@t</a:t>
            </a:r>
            <a:r>
              <a:rPr lang="en-US" b="1" i="1" dirty="0" smtClean="0">
                <a:solidFill>
                  <a:srgbClr val="0047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|  </a:t>
            </a:r>
            <a:r>
              <a:rPr lang="en-US" b="1" i="1" dirty="0" smtClean="0">
                <a:solidFill>
                  <a:srgbClr val="0047FF"/>
                </a:solidFill>
                <a:latin typeface="Times New Roman" pitchFamily="18" charset="0"/>
                <a:cs typeface="Times New Roman" pitchFamily="18" charset="0"/>
              </a:rPr>
              <a:t>A on I</a:t>
            </a:r>
          </a:p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Modal Formulas:</a:t>
            </a:r>
            <a:r>
              <a:rPr lang="en-US" dirty="0" smtClean="0">
                <a:latin typeface="Tlwg Typist" pitchFamily="1" charset="0"/>
              </a:rPr>
              <a:t> </a:t>
            </a:r>
            <a:r>
              <a:rPr lang="en-US" b="1" i="1" dirty="0" smtClean="0">
                <a:solidFill>
                  <a:srgbClr val="0047FF"/>
                </a:solidFill>
                <a:latin typeface="Times New Roman" pitchFamily="18" charset="0"/>
                <a:cs typeface="Times New Roman" pitchFamily="18" charset="0"/>
              </a:rPr>
              <a:t>[P]</a:t>
            </a:r>
            <a:r>
              <a:rPr lang="en-US" b="1" i="1" baseline="-33000" dirty="0" err="1" smtClean="0">
                <a:solidFill>
                  <a:srgbClr val="0047FF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i="1" baseline="33000" dirty="0" err="1" smtClean="0">
                <a:solidFill>
                  <a:srgbClr val="0047FF"/>
                </a:solidFill>
                <a:latin typeface="Times New Roman" pitchFamily="18" charset="0"/>
                <a:cs typeface="Times New Roman" pitchFamily="18" charset="0"/>
              </a:rPr>
              <a:t>tb,te</a:t>
            </a:r>
            <a:r>
              <a:rPr lang="en-US" b="1" i="1" baseline="33000" dirty="0" smtClean="0">
                <a:solidFill>
                  <a:srgbClr val="0047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smtClean="0">
                <a:solidFill>
                  <a:srgbClr val="0047FF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77788"/>
            <a:ext cx="8228013" cy="1144587"/>
          </a:xfrm>
        </p:spPr>
        <p:txBody>
          <a:bodyPr/>
          <a:lstStyle/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mtClean="0"/>
              <a:t>Proof System: Axioms</a:t>
            </a:r>
          </a:p>
        </p:txBody>
      </p:sp>
      <p:sp>
        <p:nvSpPr>
          <p:cNvPr id="25603" name="Rectangle 2"/>
          <p:cNvSpPr>
            <a:spLocks noGrp="1" noChangeArrowheads="1"/>
          </p:cNvSpPr>
          <p:nvPr>
            <p:ph idx="1"/>
          </p:nvPr>
        </p:nvSpPr>
        <p:spPr>
          <a:xfrm>
            <a:off x="481013" y="1244600"/>
            <a:ext cx="8228012" cy="622300"/>
          </a:xfrm>
        </p:spPr>
        <p:txBody>
          <a:bodyPr/>
          <a:lstStyle/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mtClean="0"/>
              <a:t>Axioms capture meaning of primitives</a:t>
            </a:r>
          </a:p>
        </p:txBody>
      </p:sp>
      <p:pic>
        <p:nvPicPr>
          <p:cNvPr id="2560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8675" y="2073275"/>
            <a:ext cx="7258050" cy="414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Informal Analysis of System Designs</a:t>
            </a:r>
            <a:endParaRPr lang="en-US" dirty="0"/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609600" y="1752600"/>
            <a:ext cx="3581400" cy="366713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Security Property</a:t>
            </a:r>
          </a:p>
        </p:txBody>
      </p:sp>
      <p:sp>
        <p:nvSpPr>
          <p:cNvPr id="3092" name="Rectangle 20"/>
          <p:cNvSpPr>
            <a:spLocks noChangeArrowheads="1"/>
          </p:cNvSpPr>
          <p:nvPr/>
        </p:nvSpPr>
        <p:spPr bwMode="auto">
          <a:xfrm>
            <a:off x="533400" y="1676400"/>
            <a:ext cx="3733800" cy="533400"/>
          </a:xfrm>
          <a:prstGeom prst="rect">
            <a:avLst/>
          </a:prstGeom>
          <a:noFill/>
          <a:ln w="3810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96" name="Text Box 24"/>
          <p:cNvSpPr txBox="1">
            <a:spLocks noChangeArrowheads="1"/>
          </p:cNvSpPr>
          <p:nvPr/>
        </p:nvSpPr>
        <p:spPr bwMode="auto">
          <a:xfrm>
            <a:off x="609600" y="4129087"/>
            <a:ext cx="3581400" cy="366713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/>
              <a:t>Secure System</a:t>
            </a:r>
          </a:p>
        </p:txBody>
      </p:sp>
      <p:sp>
        <p:nvSpPr>
          <p:cNvPr id="3097" name="Rectangle 25"/>
          <p:cNvSpPr>
            <a:spLocks noChangeArrowheads="1"/>
          </p:cNvSpPr>
          <p:nvPr/>
        </p:nvSpPr>
        <p:spPr bwMode="auto">
          <a:xfrm>
            <a:off x="533400" y="4038600"/>
            <a:ext cx="3810000" cy="533400"/>
          </a:xfrm>
          <a:prstGeom prst="rect">
            <a:avLst/>
          </a:prstGeom>
          <a:noFill/>
          <a:ln w="3810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09" name="Text Box 37"/>
          <p:cNvSpPr txBox="1">
            <a:spLocks noChangeArrowheads="1"/>
          </p:cNvSpPr>
          <p:nvPr/>
        </p:nvSpPr>
        <p:spPr bwMode="auto">
          <a:xfrm>
            <a:off x="609600" y="2590800"/>
            <a:ext cx="3581400" cy="366713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smtClean="0"/>
              <a:t>Adversary</a:t>
            </a:r>
            <a:endParaRPr lang="en-US" dirty="0"/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533400" y="2514600"/>
            <a:ext cx="3733800" cy="1143000"/>
          </a:xfrm>
          <a:prstGeom prst="rect">
            <a:avLst/>
          </a:prstGeom>
          <a:noFill/>
          <a:ln w="3810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Text Box 37"/>
          <p:cNvSpPr txBox="1">
            <a:spLocks noChangeArrowheads="1"/>
          </p:cNvSpPr>
          <p:nvPr/>
        </p:nvSpPr>
        <p:spPr bwMode="auto">
          <a:xfrm>
            <a:off x="4648200" y="2895600"/>
            <a:ext cx="3581400" cy="366713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smtClean="0"/>
              <a:t>Informal Analysis</a:t>
            </a:r>
            <a:endParaRPr lang="en-US" dirty="0"/>
          </a:p>
        </p:txBody>
      </p:sp>
      <p:sp>
        <p:nvSpPr>
          <p:cNvPr id="26" name="Rectangle 38"/>
          <p:cNvSpPr>
            <a:spLocks noChangeArrowheads="1"/>
          </p:cNvSpPr>
          <p:nvPr/>
        </p:nvSpPr>
        <p:spPr bwMode="auto">
          <a:xfrm>
            <a:off x="4572000" y="2819400"/>
            <a:ext cx="3733800" cy="533400"/>
          </a:xfrm>
          <a:prstGeom prst="rect">
            <a:avLst/>
          </a:prstGeom>
          <a:noFill/>
          <a:ln w="3810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8" name="Straight Arrow Connector 27"/>
          <p:cNvCxnSpPr>
            <a:stCxn id="3110" idx="3"/>
            <a:endCxn id="26" idx="1"/>
          </p:cNvCxnSpPr>
          <p:nvPr/>
        </p:nvCxnSpPr>
        <p:spPr>
          <a:xfrm>
            <a:off x="4267200" y="30861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hape 29"/>
          <p:cNvCxnSpPr>
            <a:stCxn id="3091" idx="3"/>
            <a:endCxn id="26" idx="0"/>
          </p:cNvCxnSpPr>
          <p:nvPr/>
        </p:nvCxnSpPr>
        <p:spPr>
          <a:xfrm>
            <a:off x="4191000" y="1935957"/>
            <a:ext cx="2247900" cy="883443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hape 31"/>
          <p:cNvCxnSpPr>
            <a:stCxn id="3097" idx="3"/>
            <a:endCxn id="26" idx="2"/>
          </p:cNvCxnSpPr>
          <p:nvPr/>
        </p:nvCxnSpPr>
        <p:spPr>
          <a:xfrm flipV="1">
            <a:off x="4343400" y="3352800"/>
            <a:ext cx="2095500" cy="9525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ounded Rectangle 32"/>
          <p:cNvSpPr/>
          <p:nvPr/>
        </p:nvSpPr>
        <p:spPr>
          <a:xfrm>
            <a:off x="5867400" y="4876800"/>
            <a:ext cx="1905000" cy="715089"/>
          </a:xfrm>
          <a:prstGeom prst="round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smtClean="0"/>
              <a:t>Successful attacks</a:t>
            </a:r>
          </a:p>
        </p:txBody>
      </p:sp>
      <p:cxnSp>
        <p:nvCxnSpPr>
          <p:cNvPr id="37" name="Elbow Connector 36"/>
          <p:cNvCxnSpPr>
            <a:stCxn id="26" idx="3"/>
            <a:endCxn id="33" idx="3"/>
          </p:cNvCxnSpPr>
          <p:nvPr/>
        </p:nvCxnSpPr>
        <p:spPr>
          <a:xfrm flipH="1">
            <a:off x="7772400" y="3086100"/>
            <a:ext cx="533400" cy="2148245"/>
          </a:xfrm>
          <a:prstGeom prst="bentConnector3">
            <a:avLst>
              <a:gd name="adj1" fmla="val -42857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762000" y="5105400"/>
            <a:ext cx="3429000" cy="461665"/>
          </a:xfrm>
          <a:prstGeom prst="rect">
            <a:avLst/>
          </a:prstGeom>
          <a:noFill/>
          <a:ln w="222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Attacks may be missed!</a:t>
            </a:r>
            <a:endParaRPr lang="en-US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1447800" y="3124200"/>
            <a:ext cx="1685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Known attacks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8013" cy="1146175"/>
          </a:xfrm>
        </p:spPr>
        <p:txBody>
          <a:bodyPr anchor="ctr" anchorCtr="0"/>
          <a:lstStyle/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Proof System: Inference Rules</a:t>
            </a:r>
          </a:p>
        </p:txBody>
      </p:sp>
      <p:sp>
        <p:nvSpPr>
          <p:cNvPr id="26627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4963"/>
            <a:ext cx="8228013" cy="1208087"/>
          </a:xfrm>
        </p:spPr>
        <p:txBody>
          <a:bodyPr/>
          <a:lstStyle/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Rules analyze modal formulas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[P]</a:t>
            </a:r>
            <a:r>
              <a:rPr lang="en-US" b="1" i="1" baseline="-33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i="1" baseline="33000" dirty="0" err="1" smtClean="0">
                <a:latin typeface="Times New Roman" pitchFamily="18" charset="0"/>
                <a:cs typeface="Times New Roman" pitchFamily="18" charset="0"/>
              </a:rPr>
              <a:t>tb,te</a:t>
            </a:r>
            <a:r>
              <a:rPr lang="en-US" b="1" i="1" baseline="3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A</a:t>
            </a:r>
          </a:p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Example, the jump rule:</a:t>
            </a:r>
          </a:p>
        </p:txBody>
      </p:sp>
      <p:pic>
        <p:nvPicPr>
          <p:cNvPr id="26628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2188" y="3940175"/>
            <a:ext cx="7508875" cy="1866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6629" name="AutoShape 4"/>
          <p:cNvSpPr>
            <a:spLocks noChangeArrowheads="1"/>
          </p:cNvSpPr>
          <p:nvPr/>
        </p:nvSpPr>
        <p:spPr bwMode="auto">
          <a:xfrm>
            <a:off x="5638800" y="2281238"/>
            <a:ext cx="3070225" cy="1036637"/>
          </a:xfrm>
          <a:prstGeom prst="wedgeRoundRectCallout">
            <a:avLst>
              <a:gd name="adj1" fmla="val -111060"/>
              <a:gd name="adj2" fmla="val 120213"/>
              <a:gd name="adj3" fmla="val 16667"/>
            </a:avLst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81639" tIns="40820" rIns="81639" bIns="40820" anchor="ctr"/>
          <a:lstStyle/>
          <a:p>
            <a:pPr algn="ctr">
              <a:tabLst>
                <a:tab pos="655638" algn="l"/>
                <a:tab pos="1312863" algn="l"/>
                <a:tab pos="1968500" algn="l"/>
                <a:tab pos="2625725" algn="l"/>
              </a:tabLst>
            </a:pPr>
            <a:r>
              <a:rPr lang="en-US" sz="2000" i="1" dirty="0">
                <a:solidFill>
                  <a:srgbClr val="000000"/>
                </a:solidFill>
                <a:latin typeface="Times New Roman" pitchFamily="18" charset="0"/>
                <a:ea typeface="DejaVu Sans" charset="0"/>
                <a:cs typeface="Times New Roman" pitchFamily="18" charset="0"/>
              </a:rPr>
              <a:t>IS(P)</a:t>
            </a:r>
            <a:r>
              <a:rPr lang="en-US" sz="2000" dirty="0">
                <a:solidFill>
                  <a:srgbClr val="000000"/>
                </a:solidFill>
                <a:ea typeface="DejaVu Sans" charset="0"/>
                <a:cs typeface="DejaVu Sans" charset="0"/>
              </a:rPr>
              <a:t> = Set of prefixes of the action sequence of </a:t>
            </a:r>
            <a:r>
              <a:rPr lang="en-US" sz="2000" i="1" dirty="0">
                <a:solidFill>
                  <a:srgbClr val="000000"/>
                </a:solidFill>
                <a:latin typeface="Times New Roman" pitchFamily="18" charset="0"/>
                <a:ea typeface="DejaVu Sans" charset="0"/>
                <a:cs typeface="Times New Roman" pitchFamily="18" charset="0"/>
              </a:rPr>
              <a:t>P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Logic-Based Analysis of System Designs</a:t>
            </a:r>
            <a:endParaRPr lang="en-US" dirty="0"/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609600" y="1752600"/>
            <a:ext cx="3581400" cy="366713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Security Property</a:t>
            </a:r>
          </a:p>
        </p:txBody>
      </p:sp>
      <p:sp>
        <p:nvSpPr>
          <p:cNvPr id="3092" name="Rectangle 20"/>
          <p:cNvSpPr>
            <a:spLocks noChangeArrowheads="1"/>
          </p:cNvSpPr>
          <p:nvPr/>
        </p:nvSpPr>
        <p:spPr bwMode="auto">
          <a:xfrm>
            <a:off x="533400" y="1676400"/>
            <a:ext cx="3733800" cy="533400"/>
          </a:xfrm>
          <a:prstGeom prst="rect">
            <a:avLst/>
          </a:prstGeom>
          <a:noFill/>
          <a:ln w="3810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96" name="Text Box 24"/>
          <p:cNvSpPr txBox="1">
            <a:spLocks noChangeArrowheads="1"/>
          </p:cNvSpPr>
          <p:nvPr/>
        </p:nvSpPr>
        <p:spPr bwMode="auto">
          <a:xfrm>
            <a:off x="609600" y="4129087"/>
            <a:ext cx="3581400" cy="366713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/>
              <a:t>Secure System</a:t>
            </a:r>
          </a:p>
        </p:txBody>
      </p:sp>
      <p:sp>
        <p:nvSpPr>
          <p:cNvPr id="3097" name="Rectangle 25"/>
          <p:cNvSpPr>
            <a:spLocks noChangeArrowheads="1"/>
          </p:cNvSpPr>
          <p:nvPr/>
        </p:nvSpPr>
        <p:spPr bwMode="auto">
          <a:xfrm>
            <a:off x="533400" y="4038600"/>
            <a:ext cx="3810000" cy="533400"/>
          </a:xfrm>
          <a:prstGeom prst="rect">
            <a:avLst/>
          </a:prstGeom>
          <a:noFill/>
          <a:ln w="3810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09" name="Text Box 37"/>
          <p:cNvSpPr txBox="1">
            <a:spLocks noChangeArrowheads="1"/>
          </p:cNvSpPr>
          <p:nvPr/>
        </p:nvSpPr>
        <p:spPr bwMode="auto">
          <a:xfrm>
            <a:off x="609600" y="2514601"/>
            <a:ext cx="3581400" cy="369332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smtClean="0"/>
              <a:t>Formal Model of Adversary</a:t>
            </a:r>
            <a:endParaRPr lang="en-US" dirty="0"/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533400" y="2438400"/>
            <a:ext cx="3733800" cy="1295400"/>
          </a:xfrm>
          <a:prstGeom prst="rect">
            <a:avLst/>
          </a:prstGeom>
          <a:noFill/>
          <a:ln w="3810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Text Box 37"/>
          <p:cNvSpPr txBox="1">
            <a:spLocks noChangeArrowheads="1"/>
          </p:cNvSpPr>
          <p:nvPr/>
        </p:nvSpPr>
        <p:spPr bwMode="auto">
          <a:xfrm>
            <a:off x="4648200" y="2895600"/>
            <a:ext cx="3581400" cy="366713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smtClean="0"/>
              <a:t>Analysis Engine</a:t>
            </a:r>
            <a:endParaRPr lang="en-US" dirty="0"/>
          </a:p>
        </p:txBody>
      </p:sp>
      <p:sp>
        <p:nvSpPr>
          <p:cNvPr id="26" name="Rectangle 38"/>
          <p:cNvSpPr>
            <a:spLocks noChangeArrowheads="1"/>
          </p:cNvSpPr>
          <p:nvPr/>
        </p:nvSpPr>
        <p:spPr bwMode="auto">
          <a:xfrm>
            <a:off x="4572000" y="2819400"/>
            <a:ext cx="3733800" cy="533400"/>
          </a:xfrm>
          <a:prstGeom prst="rect">
            <a:avLst/>
          </a:prstGeom>
          <a:noFill/>
          <a:ln w="3810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8" name="Straight Arrow Connector 27"/>
          <p:cNvCxnSpPr>
            <a:stCxn id="3110" idx="3"/>
            <a:endCxn id="26" idx="1"/>
          </p:cNvCxnSpPr>
          <p:nvPr/>
        </p:nvCxnSpPr>
        <p:spPr>
          <a:xfrm>
            <a:off x="4267200" y="30861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hape 29"/>
          <p:cNvCxnSpPr>
            <a:stCxn id="3091" idx="3"/>
            <a:endCxn id="26" idx="0"/>
          </p:cNvCxnSpPr>
          <p:nvPr/>
        </p:nvCxnSpPr>
        <p:spPr>
          <a:xfrm>
            <a:off x="4191000" y="1935957"/>
            <a:ext cx="2247900" cy="883443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hape 31"/>
          <p:cNvCxnSpPr>
            <a:stCxn id="3097" idx="3"/>
            <a:endCxn id="26" idx="2"/>
          </p:cNvCxnSpPr>
          <p:nvPr/>
        </p:nvCxnSpPr>
        <p:spPr>
          <a:xfrm flipV="1">
            <a:off x="4343400" y="3352800"/>
            <a:ext cx="2095500" cy="9525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ounded Rectangle 32"/>
          <p:cNvSpPr/>
          <p:nvPr/>
        </p:nvSpPr>
        <p:spPr>
          <a:xfrm>
            <a:off x="5867400" y="4876800"/>
            <a:ext cx="1905000" cy="1021556"/>
          </a:xfrm>
          <a:prstGeom prst="round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Proof of security property</a:t>
            </a:r>
            <a:endParaRPr lang="en-US" dirty="0">
              <a:solidFill>
                <a:schemeClr val="tx1"/>
              </a:solidFill>
              <a:latin typeface="Arial" charset="0"/>
            </a:endParaRPr>
          </a:p>
        </p:txBody>
      </p:sp>
      <p:cxnSp>
        <p:nvCxnSpPr>
          <p:cNvPr id="37" name="Elbow Connector 36"/>
          <p:cNvCxnSpPr>
            <a:stCxn id="26" idx="3"/>
            <a:endCxn id="33" idx="3"/>
          </p:cNvCxnSpPr>
          <p:nvPr/>
        </p:nvCxnSpPr>
        <p:spPr>
          <a:xfrm flipH="1">
            <a:off x="7772400" y="3086100"/>
            <a:ext cx="533400" cy="2301478"/>
          </a:xfrm>
          <a:prstGeom prst="bentConnector3">
            <a:avLst>
              <a:gd name="adj1" fmla="val -42857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81000" y="4876800"/>
            <a:ext cx="5105400" cy="1200329"/>
          </a:xfrm>
          <a:prstGeom prst="rect">
            <a:avLst/>
          </a:prstGeom>
          <a:noFill/>
          <a:ln w="222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Proof implies that an adversary with these capabilities cannot launch a successful attack</a:t>
            </a:r>
            <a:endParaRPr lang="en-US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762000" y="2935069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Adversary defined by a set of capabilities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Contributions (Method)</a:t>
            </a:r>
            <a:endParaRPr lang="en-US" dirty="0"/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4800600" y="1524000"/>
            <a:ext cx="3581400" cy="36671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Security Property</a:t>
            </a:r>
          </a:p>
        </p:txBody>
      </p:sp>
      <p:sp>
        <p:nvSpPr>
          <p:cNvPr id="3092" name="Rectangle 20"/>
          <p:cNvSpPr>
            <a:spLocks noChangeArrowheads="1"/>
          </p:cNvSpPr>
          <p:nvPr/>
        </p:nvSpPr>
        <p:spPr bwMode="auto">
          <a:xfrm>
            <a:off x="4724400" y="1447800"/>
            <a:ext cx="3733800" cy="2286000"/>
          </a:xfrm>
          <a:prstGeom prst="rect">
            <a:avLst/>
          </a:prstGeom>
          <a:noFill/>
          <a:ln w="3810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96" name="Text Box 24"/>
          <p:cNvSpPr txBox="1">
            <a:spLocks noChangeArrowheads="1"/>
          </p:cNvSpPr>
          <p:nvPr/>
        </p:nvSpPr>
        <p:spPr bwMode="auto">
          <a:xfrm>
            <a:off x="685800" y="1524000"/>
            <a:ext cx="3657600" cy="36671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Secure System</a:t>
            </a:r>
          </a:p>
        </p:txBody>
      </p:sp>
      <p:sp>
        <p:nvSpPr>
          <p:cNvPr id="3097" name="Rectangle 25"/>
          <p:cNvSpPr>
            <a:spLocks noChangeArrowheads="1"/>
          </p:cNvSpPr>
          <p:nvPr/>
        </p:nvSpPr>
        <p:spPr bwMode="auto">
          <a:xfrm>
            <a:off x="609600" y="1447800"/>
            <a:ext cx="3810000" cy="3276600"/>
          </a:xfrm>
          <a:prstGeom prst="rect">
            <a:avLst/>
          </a:prstGeom>
          <a:noFill/>
          <a:ln w="3810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09" name="Text Box 37"/>
          <p:cNvSpPr txBox="1">
            <a:spLocks noChangeArrowheads="1"/>
          </p:cNvSpPr>
          <p:nvPr/>
        </p:nvSpPr>
        <p:spPr bwMode="auto">
          <a:xfrm>
            <a:off x="4800600" y="4114800"/>
            <a:ext cx="3581400" cy="36671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Adversary Model</a:t>
            </a:r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4724400" y="4038600"/>
            <a:ext cx="3733800" cy="1981200"/>
          </a:xfrm>
          <a:prstGeom prst="rect">
            <a:avLst/>
          </a:prstGeom>
          <a:noFill/>
          <a:ln w="3810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685800" y="1981200"/>
            <a:ext cx="3733800" cy="22493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Modeled as a set of programs in a </a:t>
            </a:r>
            <a:r>
              <a:rPr lang="en-US" dirty="0" smtClean="0">
                <a:solidFill>
                  <a:srgbClr val="C00000"/>
                </a:solidFill>
              </a:rPr>
              <a:t>concurrent programming language </a:t>
            </a:r>
            <a:r>
              <a:rPr lang="en-US" dirty="0" smtClean="0"/>
              <a:t>containing </a:t>
            </a:r>
            <a:r>
              <a:rPr lang="en-US" b="1" dirty="0" smtClean="0"/>
              <a:t>primitives</a:t>
            </a:r>
            <a:r>
              <a:rPr lang="en-US" dirty="0" smtClean="0"/>
              <a:t> relevant to secure systems</a:t>
            </a:r>
          </a:p>
          <a:p>
            <a:endParaRPr lang="en-US" sz="1600" dirty="0" smtClean="0">
              <a:solidFill>
                <a:srgbClr val="464653"/>
              </a:solidFill>
              <a:latin typeface="Gill Sans MT"/>
            </a:endParaRPr>
          </a:p>
          <a:p>
            <a:pPr marL="90488" indent="-273050" algn="ctr">
              <a:spcBef>
                <a:spcPts val="500"/>
              </a:spcBef>
              <a:buClr>
                <a:srgbClr val="9FB8CD"/>
              </a:buClr>
              <a:buSzPct val="76000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ill Sans MT"/>
              </a:rPr>
              <a:t>Cryptography, network communication, shared memory, access control, machine resets, dynamic code loading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876801" y="2152471"/>
            <a:ext cx="34289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Specified as logical formulas in the </a:t>
            </a:r>
            <a:r>
              <a:rPr lang="en-US" dirty="0" smtClean="0">
                <a:solidFill>
                  <a:srgbClr val="C00000"/>
                </a:solidFill>
              </a:rPr>
              <a:t>Logic of Secure Systems (LS</a:t>
            </a:r>
            <a:r>
              <a:rPr lang="en-US" baseline="33000" dirty="0" smtClean="0">
                <a:solidFill>
                  <a:srgbClr val="C00000"/>
                </a:solidFill>
              </a:rPr>
              <a:t>2</a:t>
            </a:r>
            <a:r>
              <a:rPr lang="en-US" dirty="0" smtClean="0">
                <a:solidFill>
                  <a:srgbClr val="C00000"/>
                </a:solidFill>
              </a:rPr>
              <a:t>)‏</a:t>
            </a:r>
          </a:p>
          <a:p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4953000" y="4840069"/>
            <a:ext cx="32765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Any set of programs running concurrently with the system</a:t>
            </a:r>
            <a:endParaRPr lang="en-US" dirty="0"/>
          </a:p>
        </p:txBody>
      </p:sp>
      <p:sp>
        <p:nvSpPr>
          <p:cNvPr id="29" name="Text Box 37"/>
          <p:cNvSpPr txBox="1">
            <a:spLocks noChangeArrowheads="1"/>
          </p:cNvSpPr>
          <p:nvPr/>
        </p:nvSpPr>
        <p:spPr bwMode="auto">
          <a:xfrm>
            <a:off x="685800" y="4953000"/>
            <a:ext cx="3657600" cy="36671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smtClean="0"/>
              <a:t>Analysis Engine</a:t>
            </a:r>
            <a:endParaRPr lang="en-US" dirty="0"/>
          </a:p>
        </p:txBody>
      </p:sp>
      <p:sp>
        <p:nvSpPr>
          <p:cNvPr id="30" name="Rectangle 38"/>
          <p:cNvSpPr>
            <a:spLocks noChangeArrowheads="1"/>
          </p:cNvSpPr>
          <p:nvPr/>
        </p:nvSpPr>
        <p:spPr bwMode="auto">
          <a:xfrm>
            <a:off x="609600" y="4876800"/>
            <a:ext cx="3810000" cy="1143000"/>
          </a:xfrm>
          <a:prstGeom prst="rect">
            <a:avLst/>
          </a:prstGeom>
          <a:noFill/>
          <a:ln w="3810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732657" y="5498068"/>
            <a:ext cx="30011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Sound proof system </a:t>
            </a:r>
            <a:r>
              <a:rPr lang="en-US" dirty="0" smtClean="0"/>
              <a:t>for LS</a:t>
            </a:r>
            <a:r>
              <a:rPr lang="en-US" baseline="33000" dirty="0" smtClean="0"/>
              <a:t>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-53975"/>
            <a:ext cx="8228013" cy="1146175"/>
          </a:xfrm>
        </p:spPr>
        <p:txBody>
          <a:bodyPr/>
          <a:lstStyle/>
          <a:p>
            <a:pPr marL="390525" indent="-293688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Contributions (Adversary Model)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idx="1"/>
          </p:nvPr>
        </p:nvSpPr>
        <p:spPr>
          <a:xfrm>
            <a:off x="609600" y="1143000"/>
            <a:ext cx="7924800" cy="5029200"/>
          </a:xfrm>
        </p:spPr>
        <p:txBody>
          <a:bodyPr/>
          <a:lstStyle/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z="2400" dirty="0" smtClean="0"/>
              <a:t>Adversary capabilities:</a:t>
            </a:r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z="2000" dirty="0" smtClean="0">
                <a:solidFill>
                  <a:srgbClr val="C00000"/>
                </a:solidFill>
              </a:rPr>
              <a:t>Local process on a machine</a:t>
            </a:r>
          </a:p>
          <a:p>
            <a:pPr lvl="2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z="1800" dirty="0" smtClean="0">
                <a:solidFill>
                  <a:srgbClr val="C00000"/>
                </a:solidFill>
              </a:rPr>
              <a:t>E.g., change unprotected code and data, steal secrets, reset machines</a:t>
            </a:r>
          </a:p>
          <a:p>
            <a:pPr lvl="2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z="1800" dirty="0" smtClean="0">
                <a:solidFill>
                  <a:srgbClr val="C00000"/>
                </a:solidFill>
              </a:rPr>
              <a:t>In general, constrained only by system interfaces</a:t>
            </a:r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z="2000" dirty="0" smtClean="0"/>
              <a:t>Network adversary – Symbolic (</a:t>
            </a:r>
            <a:r>
              <a:rPr lang="en-US" sz="2000" dirty="0" err="1" smtClean="0"/>
              <a:t>Dolev</a:t>
            </a:r>
            <a:r>
              <a:rPr lang="en-US" sz="2000" dirty="0" smtClean="0"/>
              <a:t>-Yao):</a:t>
            </a:r>
          </a:p>
          <a:p>
            <a:pPr lvl="2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z="1800" dirty="0" smtClean="0"/>
              <a:t>E.g., create, read, delete, inject messages</a:t>
            </a:r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z="2000" dirty="0" smtClean="0"/>
              <a:t>Cannot break cryptography</a:t>
            </a:r>
          </a:p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z="2400" dirty="0" smtClean="0"/>
              <a:t>These capabilities enable many common attacks: </a:t>
            </a:r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z="2000" dirty="0" smtClean="0"/>
              <a:t>Network Protocol Attacks:  Freshness, MITM</a:t>
            </a:r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z="2000" dirty="0" smtClean="0"/>
              <a:t>Local Systems Attacks:  TOCTTOU  and other race conditions, violations of code integrity and data confidentiality and integrity violation</a:t>
            </a:r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z="2000" dirty="0" smtClean="0"/>
              <a:t>Combinations of network and system attacks, e.g., web attacks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-53975"/>
            <a:ext cx="8228013" cy="1146175"/>
          </a:xfrm>
        </p:spPr>
        <p:txBody>
          <a:bodyPr/>
          <a:lstStyle/>
          <a:p>
            <a:pPr marL="390525" indent="-293688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Contributions (Application)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idx="1"/>
          </p:nvPr>
        </p:nvSpPr>
        <p:spPr>
          <a:xfrm>
            <a:off x="381000" y="1219200"/>
            <a:ext cx="8382000" cy="5029200"/>
          </a:xfrm>
        </p:spPr>
        <p:txBody>
          <a:bodyPr/>
          <a:lstStyle/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  <a:tab pos="8535988" algn="l"/>
              </a:tabLst>
            </a:pPr>
            <a:r>
              <a:rPr lang="en-US" sz="2400" dirty="0" smtClean="0"/>
              <a:t>Case study of Trusted Computing Platform</a:t>
            </a:r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  <a:tab pos="8535988" algn="l"/>
              </a:tabLst>
            </a:pPr>
            <a:r>
              <a:rPr lang="en-US" sz="2000" dirty="0" smtClean="0"/>
              <a:t>TCG specifications are industry and ISO/IEC standard</a:t>
            </a:r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  <a:tab pos="8535988" algn="l"/>
              </a:tabLst>
            </a:pPr>
            <a:r>
              <a:rPr lang="en-US" sz="2000" dirty="0" smtClean="0"/>
              <a:t>Over 100 million deployments </a:t>
            </a:r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  <a:tab pos="8535988" algn="l"/>
              </a:tabLst>
            </a:pPr>
            <a:r>
              <a:rPr lang="en-US" sz="2000" dirty="0" smtClean="0"/>
              <a:t>Applications include Microsoft’s </a:t>
            </a:r>
            <a:r>
              <a:rPr lang="en-US" sz="2000" dirty="0" err="1" smtClean="0"/>
              <a:t>BitLocker</a:t>
            </a:r>
            <a:r>
              <a:rPr lang="en-US" sz="2000" dirty="0" smtClean="0"/>
              <a:t> and HP’s </a:t>
            </a:r>
            <a:r>
              <a:rPr lang="en-US" sz="2000" dirty="0" err="1" smtClean="0"/>
              <a:t>ProtectTools</a:t>
            </a:r>
            <a:endParaRPr lang="en-US" sz="2000" dirty="0" smtClean="0"/>
          </a:p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  <a:tab pos="8535988" algn="l"/>
              </a:tabLst>
            </a:pPr>
            <a:r>
              <a:rPr lang="en-US" sz="2400" dirty="0" smtClean="0"/>
              <a:t>Formal model of parts of the TPM co-processor</a:t>
            </a:r>
            <a:endParaRPr lang="en-US" sz="2000" dirty="0" smtClean="0"/>
          </a:p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  <a:tab pos="8535988" algn="l"/>
              </a:tabLst>
            </a:pPr>
            <a:r>
              <a:rPr lang="en-US" sz="2400" dirty="0" smtClean="0"/>
              <a:t>First logical security proofs of two attestation protocols (SRTM and DRTM)</a:t>
            </a:r>
          </a:p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  <a:tab pos="8535988" algn="l"/>
              </a:tabLst>
            </a:pPr>
            <a:r>
              <a:rPr lang="en-US" sz="2400" dirty="0" smtClean="0"/>
              <a:t>Analysis identifies:</a:t>
            </a:r>
            <a:endParaRPr lang="en-US" sz="2000" dirty="0" smtClean="0"/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  <a:tab pos="8535988" algn="l"/>
              </a:tabLst>
            </a:pPr>
            <a:r>
              <a:rPr lang="en-US" sz="2000" dirty="0" smtClean="0"/>
              <a:t>Previously unknown incompatibility between SRTM and DRTM</a:t>
            </a:r>
          </a:p>
          <a:p>
            <a:pPr lvl="2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  <a:tab pos="8535988" algn="l"/>
              </a:tabLst>
            </a:pPr>
            <a:r>
              <a:rPr lang="en-US" dirty="0" smtClean="0"/>
              <a:t>Cannot be used together without additional protection</a:t>
            </a:r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  <a:tab pos="8535988" algn="l"/>
              </a:tabLst>
            </a:pPr>
            <a:r>
              <a:rPr lang="en-US" sz="2000" dirty="0" smtClean="0"/>
              <a:t>2 new weaknesses in SRTM</a:t>
            </a:r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  <a:tab pos="8535988" algn="l"/>
              </a:tabLst>
            </a:pPr>
            <a:r>
              <a:rPr lang="en-US" sz="2000" dirty="0" smtClean="0"/>
              <a:t>Previously known TOCTTOU attacks on SRTM</a:t>
            </a:r>
          </a:p>
          <a:p>
            <a:pPr lvl="1" algn="r">
              <a:buNone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  <a:tab pos="8535988" algn="l"/>
              </a:tabLst>
            </a:pPr>
            <a:r>
              <a:rPr lang="en-US" sz="2000" dirty="0" smtClean="0"/>
              <a:t>[GCB+(Oakland’06),SPD(Oakland’05)]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28013" cy="1062038"/>
          </a:xfrm>
        </p:spPr>
        <p:txBody>
          <a:bodyPr anchor="ctr" anchorCtr="0"/>
          <a:lstStyle/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Outline</a:t>
            </a:r>
          </a:p>
        </p:txBody>
      </p:sp>
      <p:sp>
        <p:nvSpPr>
          <p:cNvPr id="16387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441450"/>
            <a:ext cx="8228013" cy="4657725"/>
          </a:xfrm>
        </p:spPr>
        <p:txBody>
          <a:bodyPr/>
          <a:lstStyle/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>
                <a:solidFill>
                  <a:srgbClr val="999999"/>
                </a:solidFill>
              </a:rPr>
              <a:t>Introduction</a:t>
            </a:r>
          </a:p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LS</a:t>
            </a:r>
            <a:r>
              <a:rPr lang="en-US" baseline="33000" dirty="0" smtClean="0"/>
              <a:t>2</a:t>
            </a:r>
            <a:r>
              <a:rPr lang="en-US" dirty="0" smtClean="0"/>
              <a:t>: Illustrated with example (SRTM)‏</a:t>
            </a:r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z="2900" dirty="0" smtClean="0"/>
              <a:t>Description of SRTM</a:t>
            </a:r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z="2900" dirty="0" smtClean="0"/>
              <a:t>Programming model</a:t>
            </a:r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z="2900" dirty="0" smtClean="0"/>
              <a:t>Specification of properties</a:t>
            </a:r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z="2900" dirty="0" smtClean="0"/>
              <a:t>Proving properties</a:t>
            </a:r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z="2900" dirty="0" smtClean="0"/>
              <a:t>Soundness</a:t>
            </a:r>
          </a:p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Conclusion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273050"/>
            <a:ext cx="8534400" cy="1146175"/>
          </a:xfrm>
        </p:spPr>
        <p:txBody>
          <a:bodyPr anchor="ctr" anchorCtr="0"/>
          <a:lstStyle/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dirty="0" smtClean="0"/>
              <a:t>Static Root of Trust Measurement (SRTM)</a:t>
            </a:r>
          </a:p>
        </p:txBody>
      </p:sp>
      <p:sp>
        <p:nvSpPr>
          <p:cNvPr id="20" name="AutoShape 2"/>
          <p:cNvSpPr>
            <a:spLocks noChangeArrowheads="1"/>
          </p:cNvSpPr>
          <p:nvPr/>
        </p:nvSpPr>
        <p:spPr bwMode="auto">
          <a:xfrm>
            <a:off x="914400" y="1752600"/>
            <a:ext cx="2133600" cy="2514600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57240">
            <a:solidFill>
              <a:srgbClr val="333399"/>
            </a:solidFill>
            <a:miter lim="800000"/>
            <a:headEnd/>
            <a:tailEnd/>
          </a:ln>
        </p:spPr>
        <p:txBody>
          <a:bodyPr wrap="none" lIns="81639" tIns="42452" rIns="81639" bIns="42452" anchor="ctr"/>
          <a:lstStyle/>
          <a:p>
            <a:pPr algn="ctr">
              <a:tabLst>
                <a:tab pos="655638" algn="l"/>
                <a:tab pos="1312863" algn="l"/>
                <a:tab pos="1968500" algn="l"/>
                <a:tab pos="2625725" algn="l"/>
              </a:tabLst>
            </a:pPr>
            <a:endParaRPr lang="en-US" sz="2500">
              <a:solidFill>
                <a:srgbClr val="000000"/>
              </a:solidFill>
              <a:ea typeface="DejaVu Sans" charset="0"/>
              <a:cs typeface="DejaVu Sans" charset="0"/>
            </a:endParaRPr>
          </a:p>
          <a:p>
            <a:pPr algn="ctr">
              <a:tabLst>
                <a:tab pos="655638" algn="l"/>
                <a:tab pos="1312863" algn="l"/>
                <a:tab pos="1968500" algn="l"/>
                <a:tab pos="2625725" algn="l"/>
              </a:tabLst>
            </a:pPr>
            <a:endParaRPr lang="en-US" sz="2500">
              <a:solidFill>
                <a:srgbClr val="000000"/>
              </a:solidFill>
              <a:ea typeface="DejaVu Sans" charset="0"/>
              <a:cs typeface="DejaVu Sans" charset="0"/>
            </a:endParaRPr>
          </a:p>
        </p:txBody>
      </p:sp>
      <p:sp>
        <p:nvSpPr>
          <p:cNvPr id="21" name="AutoShape 2"/>
          <p:cNvSpPr>
            <a:spLocks noChangeArrowheads="1"/>
          </p:cNvSpPr>
          <p:nvPr/>
        </p:nvSpPr>
        <p:spPr bwMode="auto">
          <a:xfrm>
            <a:off x="5715000" y="1752600"/>
            <a:ext cx="2133600" cy="2590800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57240">
            <a:solidFill>
              <a:srgbClr val="333399"/>
            </a:solidFill>
            <a:miter lim="800000"/>
            <a:headEnd/>
            <a:tailEnd/>
          </a:ln>
        </p:spPr>
        <p:txBody>
          <a:bodyPr wrap="none" lIns="81639" tIns="42452" rIns="81639" bIns="42452" anchor="ctr"/>
          <a:lstStyle/>
          <a:p>
            <a:pPr algn="ctr">
              <a:tabLst>
                <a:tab pos="655638" algn="l"/>
                <a:tab pos="1312863" algn="l"/>
                <a:tab pos="1968500" algn="l"/>
                <a:tab pos="2625725" algn="l"/>
              </a:tabLst>
            </a:pPr>
            <a:endParaRPr lang="en-US" sz="2500">
              <a:solidFill>
                <a:srgbClr val="000000"/>
              </a:solidFill>
              <a:ea typeface="DejaVu Sans" charset="0"/>
              <a:cs typeface="DejaVu Sans" charset="0"/>
            </a:endParaRPr>
          </a:p>
          <a:p>
            <a:pPr algn="ctr">
              <a:tabLst>
                <a:tab pos="655638" algn="l"/>
                <a:tab pos="1312863" algn="l"/>
                <a:tab pos="1968500" algn="l"/>
                <a:tab pos="2625725" algn="l"/>
              </a:tabLst>
            </a:pPr>
            <a:endParaRPr lang="en-US" sz="2500">
              <a:solidFill>
                <a:srgbClr val="000000"/>
              </a:solidFill>
              <a:ea typeface="DejaVu Sans" charset="0"/>
              <a:cs typeface="DejaVu Sans" charset="0"/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rot="10800000">
            <a:off x="3124200" y="2133600"/>
            <a:ext cx="2514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3048000" y="3579812"/>
            <a:ext cx="2590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429000" y="14478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What’s your software stack?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6322621" y="2743200"/>
            <a:ext cx="9925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Remote</a:t>
            </a:r>
          </a:p>
          <a:p>
            <a:r>
              <a:rPr lang="en-US" dirty="0" smtClean="0"/>
              <a:t>Verifier</a:t>
            </a:r>
            <a:endParaRPr lang="en-US" dirty="0"/>
          </a:p>
        </p:txBody>
      </p:sp>
      <p:grpSp>
        <p:nvGrpSpPr>
          <p:cNvPr id="38" name="Group 37"/>
          <p:cNvGrpSpPr/>
          <p:nvPr/>
        </p:nvGrpSpPr>
        <p:grpSpPr>
          <a:xfrm>
            <a:off x="1600200" y="2057400"/>
            <a:ext cx="685800" cy="1219200"/>
            <a:chOff x="1524000" y="2743200"/>
            <a:chExt cx="685800" cy="1219200"/>
          </a:xfrm>
        </p:grpSpPr>
        <p:sp>
          <p:nvSpPr>
            <p:cNvPr id="34" name="Rectangle 33"/>
            <p:cNvSpPr/>
            <p:nvPr/>
          </p:nvSpPr>
          <p:spPr>
            <a:xfrm>
              <a:off x="1524000" y="2743200"/>
              <a:ext cx="685800" cy="3048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1524000" y="3048000"/>
              <a:ext cx="685800" cy="3048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1524000" y="3352800"/>
              <a:ext cx="685800" cy="3048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1524000" y="3657600"/>
              <a:ext cx="685800" cy="3048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1524000" y="3516868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Client</a:t>
            </a:r>
            <a:endParaRPr lang="en-US" dirty="0"/>
          </a:p>
        </p:txBody>
      </p:sp>
      <p:grpSp>
        <p:nvGrpSpPr>
          <p:cNvPr id="41" name="Group 40"/>
          <p:cNvGrpSpPr/>
          <p:nvPr/>
        </p:nvGrpSpPr>
        <p:grpSpPr>
          <a:xfrm>
            <a:off x="4038600" y="3429000"/>
            <a:ext cx="457200" cy="838200"/>
            <a:chOff x="1524000" y="2743200"/>
            <a:chExt cx="685800" cy="1219200"/>
          </a:xfrm>
        </p:grpSpPr>
        <p:sp>
          <p:nvSpPr>
            <p:cNvPr id="42" name="Rectangle 41"/>
            <p:cNvSpPr/>
            <p:nvPr/>
          </p:nvSpPr>
          <p:spPr>
            <a:xfrm>
              <a:off x="1524000" y="2743200"/>
              <a:ext cx="685800" cy="3048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1524000" y="3048000"/>
              <a:ext cx="685800" cy="3048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524000" y="3352800"/>
              <a:ext cx="685800" cy="3048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1524000" y="3657600"/>
              <a:ext cx="685800" cy="3048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8" name="TextBox 47"/>
          <p:cNvSpPr txBox="1"/>
          <p:nvPr/>
        </p:nvSpPr>
        <p:spPr>
          <a:xfrm>
            <a:off x="1834485" y="5193268"/>
            <a:ext cx="4566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Why should the client’s answer be trusted?</a:t>
            </a:r>
            <a:endParaRPr lang="en-US" dirty="0"/>
          </a:p>
        </p:txBody>
      </p:sp>
      <p:pic>
        <p:nvPicPr>
          <p:cNvPr id="49" name="Picture 48" descr="Costume-Devi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2400" y="2286000"/>
            <a:ext cx="747014" cy="971550"/>
          </a:xfrm>
          <a:prstGeom prst="rect">
            <a:avLst/>
          </a:prstGeom>
        </p:spPr>
      </p:pic>
      <p:pic>
        <p:nvPicPr>
          <p:cNvPr id="50" name="Picture 49" descr="Costume-Devi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2438400"/>
            <a:ext cx="747014" cy="971550"/>
          </a:xfrm>
          <a:prstGeom prst="rect">
            <a:avLst/>
          </a:prstGeom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4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gin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Origin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38099</TotalTime>
  <Words>1403</Words>
  <Application>Microsoft Office PowerPoint</Application>
  <PresentationFormat>On-screen Show (4:3)</PresentationFormat>
  <Paragraphs>334</Paragraphs>
  <Slides>30</Slides>
  <Notes>30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Origin</vt:lpstr>
      <vt:lpstr>A Logic of Secure Systems and its Application to Trusted Computing</vt:lpstr>
      <vt:lpstr>Secure System Designs</vt:lpstr>
      <vt:lpstr>Informal Analysis of System Designs</vt:lpstr>
      <vt:lpstr>Logic-Based Analysis of System Designs</vt:lpstr>
      <vt:lpstr>Contributions (Method)</vt:lpstr>
      <vt:lpstr>Contributions (Adversary Model)</vt:lpstr>
      <vt:lpstr>Contributions (Application)</vt:lpstr>
      <vt:lpstr>Outline</vt:lpstr>
      <vt:lpstr>Static Root of Trust Measurement (SRTM)</vt:lpstr>
      <vt:lpstr>Static Root of Trust Measurement (SRTM)</vt:lpstr>
      <vt:lpstr>Static Root of Trust Measurement (SRTM)</vt:lpstr>
      <vt:lpstr>Example: SRTM in LS2</vt:lpstr>
      <vt:lpstr>Modeling Systems</vt:lpstr>
      <vt:lpstr>Model of Trusted Hardware</vt:lpstr>
      <vt:lpstr>Challenge: Adversaries</vt:lpstr>
      <vt:lpstr>Challenge: Dynamic Code Loading</vt:lpstr>
      <vt:lpstr>SRTM Security Property</vt:lpstr>
      <vt:lpstr>SRTM Security Property in LS2</vt:lpstr>
      <vt:lpstr>Reasoning about Dynamic Code Loading</vt:lpstr>
      <vt:lpstr>Semantics and Soundness</vt:lpstr>
      <vt:lpstr>Summary of LS2</vt:lpstr>
      <vt:lpstr>Work Related to LS2</vt:lpstr>
      <vt:lpstr>Conclusion</vt:lpstr>
      <vt:lpstr>Thank You.  Questions?</vt:lpstr>
      <vt:lpstr>Technical Challenges</vt:lpstr>
      <vt:lpstr>Operational Semantics</vt:lpstr>
      <vt:lpstr>Programming Model</vt:lpstr>
      <vt:lpstr>Logic Syntax</vt:lpstr>
      <vt:lpstr>Proof System: Axioms</vt:lpstr>
      <vt:lpstr>Proof System: Inference Rules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Deepak Garg</cp:lastModifiedBy>
  <cp:revision>411</cp:revision>
  <cp:lastPrinted>1601-01-01T00:00:00Z</cp:lastPrinted>
  <dcterms:created xsi:type="dcterms:W3CDTF">1601-01-01T00:00:00Z</dcterms:created>
  <dcterms:modified xsi:type="dcterms:W3CDTF">2009-05-19T19:13:45Z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