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notesSlides/notesSlide4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3"/>
  </p:notesMasterIdLst>
  <p:sldIdLst>
    <p:sldId id="256" r:id="rId3"/>
    <p:sldId id="365" r:id="rId4"/>
    <p:sldId id="323" r:id="rId5"/>
    <p:sldId id="366" r:id="rId6"/>
    <p:sldId id="377" r:id="rId7"/>
    <p:sldId id="259" r:id="rId8"/>
    <p:sldId id="378" r:id="rId9"/>
    <p:sldId id="260" r:id="rId10"/>
    <p:sldId id="261" r:id="rId11"/>
    <p:sldId id="262" r:id="rId12"/>
    <p:sldId id="263" r:id="rId13"/>
    <p:sldId id="375" r:id="rId14"/>
    <p:sldId id="376" r:id="rId15"/>
    <p:sldId id="372" r:id="rId16"/>
    <p:sldId id="374" r:id="rId17"/>
    <p:sldId id="414" r:id="rId18"/>
    <p:sldId id="379" r:id="rId19"/>
    <p:sldId id="380" r:id="rId20"/>
    <p:sldId id="316" r:id="rId21"/>
    <p:sldId id="321" r:id="rId22"/>
    <p:sldId id="319" r:id="rId23"/>
    <p:sldId id="381" r:id="rId24"/>
    <p:sldId id="361" r:id="rId25"/>
    <p:sldId id="382" r:id="rId26"/>
    <p:sldId id="383" r:id="rId27"/>
    <p:sldId id="386" r:id="rId28"/>
    <p:sldId id="362" r:id="rId29"/>
    <p:sldId id="329" r:id="rId30"/>
    <p:sldId id="330" r:id="rId31"/>
    <p:sldId id="395" r:id="rId32"/>
    <p:sldId id="272" r:id="rId33"/>
    <p:sldId id="396" r:id="rId34"/>
    <p:sldId id="273" r:id="rId35"/>
    <p:sldId id="337" r:id="rId36"/>
    <p:sldId id="389" r:id="rId37"/>
    <p:sldId id="397" r:id="rId38"/>
    <p:sldId id="416" r:id="rId39"/>
    <p:sldId id="415" r:id="rId40"/>
    <p:sldId id="390" r:id="rId41"/>
    <p:sldId id="347" r:id="rId42"/>
    <p:sldId id="339" r:id="rId43"/>
    <p:sldId id="340" r:id="rId44"/>
    <p:sldId id="341" r:id="rId45"/>
    <p:sldId id="342" r:id="rId46"/>
    <p:sldId id="343" r:id="rId47"/>
    <p:sldId id="344" r:id="rId48"/>
    <p:sldId id="345" r:id="rId49"/>
    <p:sldId id="413" r:id="rId50"/>
    <p:sldId id="398" r:id="rId51"/>
    <p:sldId id="354" r:id="rId52"/>
    <p:sldId id="418" r:id="rId53"/>
    <p:sldId id="400" r:id="rId54"/>
    <p:sldId id="399" r:id="rId55"/>
    <p:sldId id="401" r:id="rId56"/>
    <p:sldId id="294" r:id="rId57"/>
    <p:sldId id="358" r:id="rId58"/>
    <p:sldId id="297" r:id="rId59"/>
    <p:sldId id="300" r:id="rId60"/>
    <p:sldId id="408" r:id="rId61"/>
    <p:sldId id="301" r:id="rId62"/>
    <p:sldId id="302" r:id="rId63"/>
    <p:sldId id="356" r:id="rId64"/>
    <p:sldId id="306" r:id="rId65"/>
    <p:sldId id="307" r:id="rId66"/>
    <p:sldId id="406" r:id="rId67"/>
    <p:sldId id="402" r:id="rId68"/>
    <p:sldId id="403" r:id="rId69"/>
    <p:sldId id="404" r:id="rId70"/>
    <p:sldId id="405" r:id="rId71"/>
    <p:sldId id="409" r:id="rId72"/>
    <p:sldId id="410" r:id="rId73"/>
    <p:sldId id="411" r:id="rId74"/>
    <p:sldId id="412" r:id="rId75"/>
    <p:sldId id="308" r:id="rId76"/>
    <p:sldId id="417" r:id="rId77"/>
    <p:sldId id="310" r:id="rId78"/>
    <p:sldId id="391" r:id="rId79"/>
    <p:sldId id="392" r:id="rId80"/>
    <p:sldId id="393" r:id="rId81"/>
    <p:sldId id="39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MapReduceBP</c:v>
                </c:pt>
              </c:strCache>
            </c:strRef>
          </c:tx>
          <c:xVal>
            <c:numRef>
              <c:f>Sheet1!$A$2:$A$9</c:f>
              <c:numCache>
                <c:formatCode>General</c:formatCode>
                <c:ptCount val="8"/>
                <c:pt idx="0">
                  <c:v>1.0</c:v>
                </c:pt>
                <c:pt idx="1">
                  <c:v>2.0</c:v>
                </c:pt>
                <c:pt idx="2">
                  <c:v>3.0</c:v>
                </c:pt>
                <c:pt idx="3">
                  <c:v>4.0</c:v>
                </c:pt>
                <c:pt idx="4">
                  <c:v>5.0</c:v>
                </c:pt>
                <c:pt idx="5">
                  <c:v>6.0</c:v>
                </c:pt>
                <c:pt idx="6">
                  <c:v>7.0</c:v>
                </c:pt>
                <c:pt idx="7">
                  <c:v>8.0</c:v>
                </c:pt>
              </c:numCache>
            </c:numRef>
          </c:xVal>
          <c:yVal>
            <c:numRef>
              <c:f>Sheet1!$B$2:$B$9</c:f>
              <c:numCache>
                <c:formatCode>General</c:formatCode>
                <c:ptCount val="8"/>
                <c:pt idx="0">
                  <c:v>8000.0</c:v>
                </c:pt>
                <c:pt idx="1">
                  <c:v>3999.0</c:v>
                </c:pt>
                <c:pt idx="2">
                  <c:v>2800.0</c:v>
                </c:pt>
                <c:pt idx="3">
                  <c:v>2000.0</c:v>
                </c:pt>
                <c:pt idx="4">
                  <c:v>1800.0</c:v>
                </c:pt>
                <c:pt idx="5">
                  <c:v>1500.0</c:v>
                </c:pt>
                <c:pt idx="6">
                  <c:v>1300.0</c:v>
                </c:pt>
                <c:pt idx="7">
                  <c:v>1200.0</c:v>
                </c:pt>
              </c:numCache>
            </c:numRef>
          </c:yVal>
          <c:smooth val="0"/>
        </c:ser>
        <c:ser>
          <c:idx val="1"/>
          <c:order val="1"/>
          <c:tx>
            <c:strRef>
              <c:f>Sheet1!$C$1</c:f>
              <c:strCache>
                <c:ptCount val="1"/>
                <c:pt idx="0">
                  <c:v>SplashBP</c:v>
                </c:pt>
              </c:strCache>
            </c:strRef>
          </c:tx>
          <c:xVal>
            <c:numRef>
              <c:f>Sheet1!$A$2:$A$9</c:f>
              <c:numCache>
                <c:formatCode>General</c:formatCode>
                <c:ptCount val="8"/>
                <c:pt idx="0">
                  <c:v>1.0</c:v>
                </c:pt>
                <c:pt idx="1">
                  <c:v>2.0</c:v>
                </c:pt>
                <c:pt idx="2">
                  <c:v>3.0</c:v>
                </c:pt>
                <c:pt idx="3">
                  <c:v>4.0</c:v>
                </c:pt>
                <c:pt idx="4">
                  <c:v>5.0</c:v>
                </c:pt>
                <c:pt idx="5">
                  <c:v>6.0</c:v>
                </c:pt>
                <c:pt idx="6">
                  <c:v>7.0</c:v>
                </c:pt>
                <c:pt idx="7">
                  <c:v>8.0</c:v>
                </c:pt>
              </c:numCache>
            </c:numRef>
          </c:xVal>
          <c:yVal>
            <c:numRef>
              <c:f>Sheet1!$C$2:$C$9</c:f>
              <c:numCache>
                <c:formatCode>General</c:formatCode>
                <c:ptCount val="8"/>
                <c:pt idx="0">
                  <c:v>1000.0</c:v>
                </c:pt>
                <c:pt idx="1">
                  <c:v>500.0</c:v>
                </c:pt>
                <c:pt idx="2">
                  <c:v>333.3333333333333</c:v>
                </c:pt>
                <c:pt idx="3">
                  <c:v>250.0</c:v>
                </c:pt>
                <c:pt idx="4">
                  <c:v>200.0</c:v>
                </c:pt>
                <c:pt idx="5">
                  <c:v>166.6666666666665</c:v>
                </c:pt>
                <c:pt idx="6">
                  <c:v>142.8571428571431</c:v>
                </c:pt>
                <c:pt idx="7">
                  <c:v>125.0</c:v>
                </c:pt>
              </c:numCache>
            </c:numRef>
          </c:yVal>
          <c:smooth val="0"/>
        </c:ser>
        <c:dLbls>
          <c:showLegendKey val="0"/>
          <c:showVal val="0"/>
          <c:showCatName val="0"/>
          <c:showSerName val="0"/>
          <c:showPercent val="0"/>
          <c:showBubbleSize val="0"/>
        </c:dLbls>
        <c:axId val="706368184"/>
        <c:axId val="706688616"/>
      </c:scatterChart>
      <c:valAx>
        <c:axId val="706368184"/>
        <c:scaling>
          <c:orientation val="minMax"/>
          <c:max val="8.0"/>
          <c:min val="1.0"/>
        </c:scaling>
        <c:delete val="0"/>
        <c:axPos val="b"/>
        <c:title>
          <c:tx>
            <c:rich>
              <a:bodyPr/>
              <a:lstStyle/>
              <a:p>
                <a:pPr>
                  <a:defRPr/>
                </a:pPr>
                <a:r>
                  <a:rPr lang="en-US" dirty="0" smtClean="0"/>
                  <a:t>Number</a:t>
                </a:r>
                <a:r>
                  <a:rPr lang="en-US" baseline="0" dirty="0" smtClean="0"/>
                  <a:t> of CPUs</a:t>
                </a:r>
                <a:endParaRPr lang="en-US" dirty="0"/>
              </a:p>
            </c:rich>
          </c:tx>
          <c:layout/>
          <c:overlay val="0"/>
        </c:title>
        <c:numFmt formatCode="General" sourceLinked="1"/>
        <c:majorTickMark val="out"/>
        <c:minorTickMark val="none"/>
        <c:tickLblPos val="nextTo"/>
        <c:crossAx val="706688616"/>
        <c:crosses val="autoZero"/>
        <c:crossBetween val="midCat"/>
        <c:majorUnit val="1.0"/>
      </c:valAx>
      <c:valAx>
        <c:axId val="706688616"/>
        <c:scaling>
          <c:orientation val="minMax"/>
        </c:scaling>
        <c:delete val="0"/>
        <c:axPos val="l"/>
        <c:majorGridlines/>
        <c:title>
          <c:tx>
            <c:rich>
              <a:bodyPr rot="-5400000" vert="horz"/>
              <a:lstStyle/>
              <a:p>
                <a:pPr>
                  <a:defRPr/>
                </a:pPr>
                <a:r>
                  <a:rPr lang="en-US" dirty="0" smtClean="0"/>
                  <a:t>Runtime in Seconds</a:t>
                </a:r>
                <a:endParaRPr lang="en-US" dirty="0"/>
              </a:p>
            </c:rich>
          </c:tx>
          <c:layout/>
          <c:overlay val="0"/>
        </c:title>
        <c:numFmt formatCode="General" sourceLinked="1"/>
        <c:majorTickMark val="out"/>
        <c:minorTickMark val="none"/>
        <c:tickLblPos val="nextTo"/>
        <c:crossAx val="70636818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3"/>
          <c:y val="0.065055206612269"/>
          <c:w val="0.772824296797125"/>
          <c:h val="0.717996956614452"/>
        </c:manualLayout>
      </c:layout>
      <c:scatterChart>
        <c:scatterStyle val="lineMarker"/>
        <c:varyColors val="0"/>
        <c:ser>
          <c:idx val="0"/>
          <c:order val="0"/>
          <c:tx>
            <c:strRef>
              <c:f>Sheet1!$B$1</c:f>
              <c:strCache>
                <c:ptCount val="1"/>
                <c:pt idx="0">
                  <c:v>Splash Schedule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Sheet1!$B$2:$B$7</c:f>
              <c:numCache>
                <c:formatCode>General</c:formatCode>
                <c:ptCount val="6"/>
                <c:pt idx="0">
                  <c:v>1.0</c:v>
                </c:pt>
                <c:pt idx="1">
                  <c:v>1.950000000000003</c:v>
                </c:pt>
                <c:pt idx="2">
                  <c:v>3.874999999999999</c:v>
                </c:pt>
                <c:pt idx="3">
                  <c:v>7.75</c:v>
                </c:pt>
                <c:pt idx="4">
                  <c:v>11.625</c:v>
                </c:pt>
                <c:pt idx="5">
                  <c:v>15.5</c:v>
                </c:pt>
              </c:numCache>
            </c:numRef>
          </c:yVal>
          <c:smooth val="0"/>
        </c:ser>
        <c:ser>
          <c:idx val="3"/>
          <c:order val="1"/>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mooth val="0"/>
        </c:ser>
        <c:dLbls>
          <c:showLegendKey val="0"/>
          <c:showVal val="0"/>
          <c:showCatName val="0"/>
          <c:showSerName val="0"/>
          <c:showPercent val="0"/>
          <c:showBubbleSize val="0"/>
        </c:dLbls>
        <c:axId val="864244552"/>
        <c:axId val="864250312"/>
      </c:scatterChart>
      <c:valAx>
        <c:axId val="864244552"/>
        <c:scaling>
          <c:orientation val="minMax"/>
          <c:max val="16.0"/>
        </c:scaling>
        <c:delete val="0"/>
        <c:axPos val="b"/>
        <c:title>
          <c:tx>
            <c:rich>
              <a:bodyPr/>
              <a:lstStyle/>
              <a:p>
                <a:pPr>
                  <a:defRPr sz="2000"/>
                </a:pPr>
                <a:r>
                  <a:rPr lang="en-US" sz="2000" dirty="0" smtClean="0"/>
                  <a:t>Number</a:t>
                </a:r>
                <a:r>
                  <a:rPr lang="en-US" sz="2000" baseline="0" dirty="0" smtClean="0"/>
                  <a:t> of CPUs</a:t>
                </a:r>
                <a:endParaRPr lang="en-US" sz="2000" dirty="0"/>
              </a:p>
            </c:rich>
          </c:tx>
          <c:layout>
            <c:manualLayout>
              <c:xMode val="edge"/>
              <c:yMode val="edge"/>
              <c:x val="0.348076169476589"/>
              <c:y val="0.887466628515254"/>
            </c:manualLayout>
          </c:layout>
          <c:overlay val="0"/>
        </c:title>
        <c:numFmt formatCode="General" sourceLinked="1"/>
        <c:majorTickMark val="out"/>
        <c:minorTickMark val="none"/>
        <c:tickLblPos val="nextTo"/>
        <c:txPr>
          <a:bodyPr/>
          <a:lstStyle/>
          <a:p>
            <a:pPr>
              <a:defRPr sz="1400"/>
            </a:pPr>
            <a:endParaRPr lang="en-US"/>
          </a:p>
        </c:txPr>
        <c:crossAx val="864250312"/>
        <c:crosses val="autoZero"/>
        <c:crossBetween val="midCat"/>
        <c:majorUnit val="2.0"/>
      </c:valAx>
      <c:valAx>
        <c:axId val="864250312"/>
        <c:scaling>
          <c:orientation val="minMax"/>
          <c:max val="16.0"/>
          <c:min val="0.0"/>
        </c:scaling>
        <c:delete val="0"/>
        <c:axPos val="l"/>
        <c:majorGridlines/>
        <c:title>
          <c:tx>
            <c:rich>
              <a:bodyPr rot="-5400000" vert="horz"/>
              <a:lstStyle/>
              <a:p>
                <a:pPr>
                  <a:defRPr sz="2000"/>
                </a:pPr>
                <a:r>
                  <a:rPr lang="en-US" sz="2000" dirty="0" smtClean="0"/>
                  <a:t>Speedup</a:t>
                </a:r>
                <a:endParaRPr lang="en-US" sz="2000" dirty="0"/>
              </a:p>
            </c:rich>
          </c:tx>
          <c:layout>
            <c:manualLayout>
              <c:xMode val="edge"/>
              <c:yMode val="edge"/>
              <c:x val="0.0377956882093625"/>
              <c:y val="0.368374355246528"/>
            </c:manualLayout>
          </c:layout>
          <c:overlay val="0"/>
        </c:title>
        <c:numFmt formatCode="General" sourceLinked="1"/>
        <c:majorTickMark val="out"/>
        <c:minorTickMark val="none"/>
        <c:tickLblPos val="nextTo"/>
        <c:txPr>
          <a:bodyPr/>
          <a:lstStyle/>
          <a:p>
            <a:pPr>
              <a:defRPr sz="1400"/>
            </a:pPr>
            <a:endParaRPr lang="en-US"/>
          </a:p>
        </c:txPr>
        <c:crossAx val="86424455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3"/>
          <c:y val="0.065055206612269"/>
          <c:w val="0.772824296797125"/>
          <c:h val="0.717996956614452"/>
        </c:manualLayout>
      </c:layout>
      <c:scatterChart>
        <c:scatterStyle val="lineMarker"/>
        <c:varyColors val="0"/>
        <c:ser>
          <c:idx val="1"/>
          <c:order val="0"/>
          <c:tx>
            <c:strRef>
              <c:f>Sheet1!$B$1</c:f>
              <c:strCache>
                <c:ptCount val="1"/>
                <c:pt idx="0">
                  <c:v>Linear</c:v>
                </c:pt>
              </c:strCache>
            </c:strRef>
          </c:tx>
          <c:spPr>
            <a:ln w="28575">
              <a:solidFill>
                <a:schemeClr val="tx1"/>
              </a:solidFill>
              <a:prstDash val="sysDash"/>
            </a:ln>
          </c:spPr>
          <c:marker>
            <c:symbol val="none"/>
          </c:marker>
          <c:xVal>
            <c:numRef>
              <c:f>Sheet1!$A$2:$A$10</c:f>
              <c:numCache>
                <c:formatCode>General</c:formatCode>
                <c:ptCount val="9"/>
                <c:pt idx="0">
                  <c:v>1.0</c:v>
                </c:pt>
                <c:pt idx="1">
                  <c:v>2.0</c:v>
                </c:pt>
                <c:pt idx="2">
                  <c:v>4.0</c:v>
                </c:pt>
                <c:pt idx="3">
                  <c:v>6.0</c:v>
                </c:pt>
                <c:pt idx="4">
                  <c:v>8.0</c:v>
                </c:pt>
                <c:pt idx="5">
                  <c:v>10.0</c:v>
                </c:pt>
                <c:pt idx="6">
                  <c:v>12.0</c:v>
                </c:pt>
                <c:pt idx="7">
                  <c:v>14.0</c:v>
                </c:pt>
                <c:pt idx="8">
                  <c:v>16.0</c:v>
                </c:pt>
              </c:numCache>
            </c:numRef>
          </c:xVal>
          <c:yVal>
            <c:numRef>
              <c:f>Sheet1!$B$2:$B$10</c:f>
              <c:numCache>
                <c:formatCode>General</c:formatCode>
                <c:ptCount val="9"/>
                <c:pt idx="0">
                  <c:v>1.0</c:v>
                </c:pt>
                <c:pt idx="1">
                  <c:v>2.0</c:v>
                </c:pt>
                <c:pt idx="2">
                  <c:v>4.0</c:v>
                </c:pt>
                <c:pt idx="3">
                  <c:v>6.0</c:v>
                </c:pt>
                <c:pt idx="4">
                  <c:v>8.0</c:v>
                </c:pt>
                <c:pt idx="5">
                  <c:v>10.0</c:v>
                </c:pt>
                <c:pt idx="6">
                  <c:v>12.0</c:v>
                </c:pt>
                <c:pt idx="7">
                  <c:v>14.0</c:v>
                </c:pt>
                <c:pt idx="8">
                  <c:v>16.0</c:v>
                </c:pt>
              </c:numCache>
            </c:numRef>
          </c:yVal>
          <c:smooth val="0"/>
        </c:ser>
        <c:ser>
          <c:idx val="3"/>
          <c:order val="1"/>
          <c:tx>
            <c:strRef>
              <c:f>Sheet1!$C$1</c:f>
              <c:strCache>
                <c:ptCount val="1"/>
                <c:pt idx="0">
                  <c:v>Colored Schedule</c:v>
                </c:pt>
              </c:strCache>
            </c:strRef>
          </c:tx>
          <c:spPr>
            <a:ln w="38100" cap="flat" cmpd="sng" algn="ctr">
              <a:solidFill>
                <a:schemeClr val="accent2">
                  <a:shade val="50000"/>
                </a:schemeClr>
              </a:solidFill>
              <a:prstDash val="solid"/>
            </a:ln>
            <a:effectLst/>
          </c:spPr>
          <c:marker>
            <c:spPr>
              <a:solidFill>
                <a:srgbClr val="C0504D"/>
              </a:solidFill>
              <a:ln w="22225"/>
            </c:spPr>
          </c:marker>
          <c:xVal>
            <c:numRef>
              <c:f>Sheet1!$A$2:$A$10</c:f>
              <c:numCache>
                <c:formatCode>General</c:formatCode>
                <c:ptCount val="9"/>
                <c:pt idx="0">
                  <c:v>1.0</c:v>
                </c:pt>
                <c:pt idx="1">
                  <c:v>2.0</c:v>
                </c:pt>
                <c:pt idx="2">
                  <c:v>4.0</c:v>
                </c:pt>
                <c:pt idx="3">
                  <c:v>6.0</c:v>
                </c:pt>
                <c:pt idx="4">
                  <c:v>8.0</c:v>
                </c:pt>
                <c:pt idx="5">
                  <c:v>10.0</c:v>
                </c:pt>
                <c:pt idx="6">
                  <c:v>12.0</c:v>
                </c:pt>
                <c:pt idx="7">
                  <c:v>14.0</c:v>
                </c:pt>
                <c:pt idx="8">
                  <c:v>16.0</c:v>
                </c:pt>
              </c:numCache>
            </c:numRef>
          </c:xVal>
          <c:yVal>
            <c:numRef>
              <c:f>Sheet1!$C$2:$C$10</c:f>
              <c:numCache>
                <c:formatCode>General</c:formatCode>
                <c:ptCount val="9"/>
                <c:pt idx="0">
                  <c:v>1.0</c:v>
                </c:pt>
                <c:pt idx="1">
                  <c:v>1.542</c:v>
                </c:pt>
                <c:pt idx="2">
                  <c:v>3.182</c:v>
                </c:pt>
                <c:pt idx="3">
                  <c:v>4.344999999999992</c:v>
                </c:pt>
                <c:pt idx="4">
                  <c:v>5.985</c:v>
                </c:pt>
                <c:pt idx="5">
                  <c:v>7.181</c:v>
                </c:pt>
                <c:pt idx="6">
                  <c:v>8.76</c:v>
                </c:pt>
                <c:pt idx="7">
                  <c:v>9.55</c:v>
                </c:pt>
                <c:pt idx="8">
                  <c:v>9.59</c:v>
                </c:pt>
              </c:numCache>
            </c:numRef>
          </c:yVal>
          <c:smooth val="0"/>
        </c:ser>
        <c:dLbls>
          <c:showLegendKey val="0"/>
          <c:showVal val="0"/>
          <c:showCatName val="0"/>
          <c:showSerName val="0"/>
          <c:showPercent val="0"/>
          <c:showBubbleSize val="0"/>
        </c:dLbls>
        <c:axId val="778594712"/>
        <c:axId val="708810712"/>
      </c:scatterChart>
      <c:valAx>
        <c:axId val="778594712"/>
        <c:scaling>
          <c:orientation val="minMax"/>
          <c:max val="16.0"/>
        </c:scaling>
        <c:delete val="0"/>
        <c:axPos val="b"/>
        <c:title>
          <c:tx>
            <c:rich>
              <a:bodyPr/>
              <a:lstStyle/>
              <a:p>
                <a:pPr>
                  <a:defRPr sz="1800"/>
                </a:pPr>
                <a:r>
                  <a:rPr lang="en-US" sz="1800" dirty="0" smtClean="0"/>
                  <a:t>Number</a:t>
                </a:r>
                <a:r>
                  <a:rPr lang="en-US" sz="1800" baseline="0" dirty="0" smtClean="0"/>
                  <a:t> of CPUs</a:t>
                </a:r>
                <a:endParaRPr lang="en-US" sz="1800" dirty="0"/>
              </a:p>
            </c:rich>
          </c:tx>
          <c:layout>
            <c:manualLayout>
              <c:xMode val="edge"/>
              <c:yMode val="edge"/>
              <c:x val="0.348076169476589"/>
              <c:y val="0.887466628515254"/>
            </c:manualLayout>
          </c:layout>
          <c:overlay val="0"/>
        </c:title>
        <c:numFmt formatCode="General" sourceLinked="1"/>
        <c:majorTickMark val="out"/>
        <c:minorTickMark val="none"/>
        <c:tickLblPos val="nextTo"/>
        <c:txPr>
          <a:bodyPr/>
          <a:lstStyle/>
          <a:p>
            <a:pPr>
              <a:defRPr sz="1600"/>
            </a:pPr>
            <a:endParaRPr lang="en-US"/>
          </a:p>
        </c:txPr>
        <c:crossAx val="708810712"/>
        <c:crosses val="autoZero"/>
        <c:crossBetween val="midCat"/>
        <c:majorUnit val="2.0"/>
      </c:valAx>
      <c:valAx>
        <c:axId val="708810712"/>
        <c:scaling>
          <c:orientation val="minMax"/>
          <c:max val="16.0"/>
          <c:min val="0.0"/>
        </c:scaling>
        <c:delete val="0"/>
        <c:axPos val="l"/>
        <c:majorGridlines/>
        <c:title>
          <c:tx>
            <c:rich>
              <a:bodyPr rot="-5400000" vert="horz"/>
              <a:lstStyle/>
              <a:p>
                <a:pPr>
                  <a:defRPr sz="1600"/>
                </a:pPr>
                <a:r>
                  <a:rPr lang="en-US" sz="1600" dirty="0" smtClean="0"/>
                  <a:t>Speedup</a:t>
                </a:r>
                <a:endParaRPr lang="en-US" sz="1600" dirty="0"/>
              </a:p>
            </c:rich>
          </c:tx>
          <c:layout>
            <c:manualLayout>
              <c:xMode val="edge"/>
              <c:yMode val="edge"/>
              <c:x val="0.0363757015115976"/>
              <c:y val="0.36549674189135"/>
            </c:manualLayout>
          </c:layout>
          <c:overlay val="0"/>
        </c:title>
        <c:numFmt formatCode="General" sourceLinked="1"/>
        <c:majorTickMark val="out"/>
        <c:minorTickMark val="none"/>
        <c:tickLblPos val="nextTo"/>
        <c:txPr>
          <a:bodyPr/>
          <a:lstStyle/>
          <a:p>
            <a:pPr>
              <a:defRPr sz="1600"/>
            </a:pPr>
            <a:endParaRPr lang="en-US"/>
          </a:p>
        </c:txPr>
        <c:crossAx val="77859471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4"/>
          <c:y val="0.065055206612269"/>
          <c:w val="0.772824296797125"/>
          <c:h val="0.717996956614452"/>
        </c:manualLayout>
      </c:layout>
      <c:scatterChart>
        <c:scatterStyle val="lineMarker"/>
        <c:varyColors val="0"/>
        <c:ser>
          <c:idx val="1"/>
          <c:order val="0"/>
          <c:tx>
            <c:strRef>
              <c:f>Sheet1!$C$1</c:f>
              <c:strCache>
                <c:ptCount val="1"/>
                <c:pt idx="0">
                  <c:v>Large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Sheet1!$C$2:$C$7</c:f>
              <c:numCache>
                <c:formatCode>General</c:formatCode>
                <c:ptCount val="6"/>
                <c:pt idx="0">
                  <c:v>1.0</c:v>
                </c:pt>
                <c:pt idx="1">
                  <c:v>1.9</c:v>
                </c:pt>
                <c:pt idx="2">
                  <c:v>3.88</c:v>
                </c:pt>
                <c:pt idx="3">
                  <c:v>7.87</c:v>
                </c:pt>
                <c:pt idx="4">
                  <c:v>11.42</c:v>
                </c:pt>
                <c:pt idx="5">
                  <c:v>15.37000000000002</c:v>
                </c:pt>
              </c:numCache>
            </c:numRef>
          </c:yVal>
          <c:smooth val="0"/>
        </c:ser>
        <c:ser>
          <c:idx val="3"/>
          <c:order val="1"/>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mooth val="0"/>
        </c:ser>
        <c:dLbls>
          <c:showLegendKey val="0"/>
          <c:showVal val="0"/>
          <c:showCatName val="0"/>
          <c:showSerName val="0"/>
          <c:showPercent val="0"/>
          <c:showBubbleSize val="0"/>
        </c:dLbls>
        <c:axId val="865342232"/>
        <c:axId val="865347992"/>
      </c:scatterChart>
      <c:valAx>
        <c:axId val="865342232"/>
        <c:scaling>
          <c:orientation val="minMax"/>
          <c:max val="16.0"/>
        </c:scaling>
        <c:delete val="0"/>
        <c:axPos val="b"/>
        <c:title>
          <c:tx>
            <c:rich>
              <a:bodyPr/>
              <a:lstStyle/>
              <a:p>
                <a:pPr>
                  <a:defRPr sz="2000"/>
                </a:pPr>
                <a:r>
                  <a:rPr lang="en-US" sz="2000" dirty="0" smtClean="0"/>
                  <a:t>Number</a:t>
                </a:r>
                <a:r>
                  <a:rPr lang="en-US" sz="2000" baseline="0" dirty="0" smtClean="0"/>
                  <a:t> of CPUs</a:t>
                </a:r>
                <a:endParaRPr lang="en-US" sz="2000" dirty="0"/>
              </a:p>
            </c:rich>
          </c:tx>
          <c:layout>
            <c:manualLayout>
              <c:xMode val="edge"/>
              <c:yMode val="edge"/>
              <c:x val="0.350002609101395"/>
              <c:y val="0.868854182829606"/>
            </c:manualLayout>
          </c:layout>
          <c:overlay val="0"/>
        </c:title>
        <c:numFmt formatCode="General" sourceLinked="1"/>
        <c:majorTickMark val="out"/>
        <c:minorTickMark val="none"/>
        <c:tickLblPos val="nextTo"/>
        <c:txPr>
          <a:bodyPr/>
          <a:lstStyle/>
          <a:p>
            <a:pPr>
              <a:defRPr sz="1400"/>
            </a:pPr>
            <a:endParaRPr lang="en-US"/>
          </a:p>
        </c:txPr>
        <c:crossAx val="865347992"/>
        <c:crosses val="autoZero"/>
        <c:crossBetween val="midCat"/>
        <c:majorUnit val="2.0"/>
      </c:valAx>
      <c:valAx>
        <c:axId val="865347992"/>
        <c:scaling>
          <c:orientation val="minMax"/>
          <c:max val="16.0"/>
          <c:min val="0.0"/>
        </c:scaling>
        <c:delete val="0"/>
        <c:axPos val="l"/>
        <c:majorGridlines/>
        <c:title>
          <c:tx>
            <c:rich>
              <a:bodyPr rot="-5400000" vert="horz"/>
              <a:lstStyle/>
              <a:p>
                <a:pPr>
                  <a:defRPr sz="2400"/>
                </a:pPr>
                <a:r>
                  <a:rPr lang="en-US" sz="2400" dirty="0" smtClean="0"/>
                  <a:t>Speedup</a:t>
                </a:r>
                <a:endParaRPr lang="en-US" sz="2400" dirty="0"/>
              </a:p>
            </c:rich>
          </c:tx>
          <c:layout>
            <c:manualLayout>
              <c:xMode val="edge"/>
              <c:yMode val="edge"/>
              <c:x val="0.0500886791090465"/>
              <c:y val="0.34966850366193"/>
            </c:manualLayout>
          </c:layout>
          <c:overlay val="0"/>
        </c:title>
        <c:numFmt formatCode="General" sourceLinked="1"/>
        <c:majorTickMark val="out"/>
        <c:minorTickMark val="none"/>
        <c:tickLblPos val="nextTo"/>
        <c:txPr>
          <a:bodyPr/>
          <a:lstStyle/>
          <a:p>
            <a:pPr>
              <a:defRPr sz="1400"/>
            </a:pPr>
            <a:endParaRPr lang="en-US"/>
          </a:p>
        </c:txPr>
        <c:crossAx val="86534223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3"/>
          <c:y val="0.065055206612269"/>
          <c:w val="0.772824296797125"/>
          <c:h val="0.717996956614452"/>
        </c:manualLayout>
      </c:layout>
      <c:scatterChart>
        <c:scatterStyle val="lineMarker"/>
        <c:varyColors val="0"/>
        <c:ser>
          <c:idx val="0"/>
          <c:order val="0"/>
          <c:tx>
            <c:strRef>
              <c:f>Sheet1!$B$1</c:f>
              <c:strCache>
                <c:ptCount val="1"/>
                <c:pt idx="0">
                  <c:v>Sparse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Sheet1!$B$2:$B$7</c:f>
              <c:numCache>
                <c:formatCode>General</c:formatCode>
                <c:ptCount val="6"/>
                <c:pt idx="0">
                  <c:v>0.8</c:v>
                </c:pt>
                <c:pt idx="1">
                  <c:v>1.044999999999997</c:v>
                </c:pt>
                <c:pt idx="2">
                  <c:v>1.776999999999997</c:v>
                </c:pt>
                <c:pt idx="3">
                  <c:v>2.758</c:v>
                </c:pt>
                <c:pt idx="4">
                  <c:v>3.429</c:v>
                </c:pt>
                <c:pt idx="5">
                  <c:v>4.075</c:v>
                </c:pt>
              </c:numCache>
            </c:numRef>
          </c:yVal>
          <c:smooth val="0"/>
        </c:ser>
        <c:ser>
          <c:idx val="1"/>
          <c:order val="1"/>
          <c:tx>
            <c:strRef>
              <c:f>Sheet1!$C$1</c:f>
              <c:strCache>
                <c:ptCount val="1"/>
                <c:pt idx="0">
                  <c:v>Dense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Sheet1!$C$2:$C$7</c:f>
              <c:numCache>
                <c:formatCode>General</c:formatCode>
                <c:ptCount val="6"/>
                <c:pt idx="0">
                  <c:v>0.8575</c:v>
                </c:pt>
                <c:pt idx="1">
                  <c:v>0.97</c:v>
                </c:pt>
                <c:pt idx="2">
                  <c:v>1.522999999999997</c:v>
                </c:pt>
                <c:pt idx="3">
                  <c:v>1.716999999999997</c:v>
                </c:pt>
                <c:pt idx="4">
                  <c:v>1.869</c:v>
                </c:pt>
                <c:pt idx="5">
                  <c:v>2.412999999999997</c:v>
                </c:pt>
              </c:numCache>
            </c:numRef>
          </c:yVal>
          <c:smooth val="0"/>
        </c:ser>
        <c:ser>
          <c:idx val="3"/>
          <c:order val="2"/>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mooth val="0"/>
        </c:ser>
        <c:dLbls>
          <c:showLegendKey val="0"/>
          <c:showVal val="0"/>
          <c:showCatName val="0"/>
          <c:showSerName val="0"/>
          <c:showPercent val="0"/>
          <c:showBubbleSize val="0"/>
        </c:dLbls>
        <c:axId val="708970168"/>
        <c:axId val="685343896"/>
      </c:scatterChart>
      <c:valAx>
        <c:axId val="708970168"/>
        <c:scaling>
          <c:orientation val="minMax"/>
          <c:max val="16.0"/>
        </c:scaling>
        <c:delete val="0"/>
        <c:axPos val="b"/>
        <c:title>
          <c:tx>
            <c:rich>
              <a:bodyPr/>
              <a:lstStyle/>
              <a:p>
                <a:pPr>
                  <a:defRPr sz="1400"/>
                </a:pPr>
                <a:r>
                  <a:rPr lang="en-US" sz="1400" dirty="0" smtClean="0"/>
                  <a:t>Number</a:t>
                </a:r>
                <a:r>
                  <a:rPr lang="en-US" sz="1400" baseline="0" dirty="0" smtClean="0"/>
                  <a:t> of CPUs</a:t>
                </a:r>
                <a:endParaRPr lang="en-US" sz="1400" dirty="0"/>
              </a:p>
            </c:rich>
          </c:tx>
          <c:layout>
            <c:manualLayout>
              <c:xMode val="edge"/>
              <c:yMode val="edge"/>
              <c:x val="0.348076169476589"/>
              <c:y val="0.887466628515254"/>
            </c:manualLayout>
          </c:layout>
          <c:overlay val="0"/>
        </c:title>
        <c:numFmt formatCode="General" sourceLinked="1"/>
        <c:majorTickMark val="out"/>
        <c:minorTickMark val="none"/>
        <c:tickLblPos val="nextTo"/>
        <c:txPr>
          <a:bodyPr/>
          <a:lstStyle/>
          <a:p>
            <a:pPr>
              <a:defRPr sz="1400"/>
            </a:pPr>
            <a:endParaRPr lang="en-US"/>
          </a:p>
        </c:txPr>
        <c:crossAx val="685343896"/>
        <c:crosses val="autoZero"/>
        <c:crossBetween val="midCat"/>
        <c:majorUnit val="2.0"/>
      </c:valAx>
      <c:valAx>
        <c:axId val="685343896"/>
        <c:scaling>
          <c:orientation val="minMax"/>
          <c:max val="16.0"/>
          <c:min val="0.0"/>
        </c:scaling>
        <c:delete val="0"/>
        <c:axPos val="l"/>
        <c:majorGridlines/>
        <c:title>
          <c:tx>
            <c:rich>
              <a:bodyPr rot="-5400000" vert="horz"/>
              <a:lstStyle/>
              <a:p>
                <a:pPr>
                  <a:defRPr sz="1600"/>
                </a:pPr>
                <a:r>
                  <a:rPr lang="en-US" sz="1600" dirty="0" smtClean="0"/>
                  <a:t>Speedup</a:t>
                </a:r>
                <a:endParaRPr lang="en-US" sz="1600" dirty="0"/>
              </a:p>
            </c:rich>
          </c:tx>
          <c:layout>
            <c:manualLayout>
              <c:xMode val="edge"/>
              <c:yMode val="edge"/>
              <c:x val="0.0"/>
              <c:y val="0.354321631263112"/>
            </c:manualLayout>
          </c:layout>
          <c:overlay val="0"/>
        </c:title>
        <c:numFmt formatCode="General" sourceLinked="1"/>
        <c:majorTickMark val="out"/>
        <c:minorTickMark val="none"/>
        <c:tickLblPos val="nextTo"/>
        <c:txPr>
          <a:bodyPr/>
          <a:lstStyle/>
          <a:p>
            <a:pPr>
              <a:defRPr sz="1400"/>
            </a:pPr>
            <a:endParaRPr lang="en-US"/>
          </a:p>
        </c:txPr>
        <c:crossAx val="70897016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3"/>
          <c:y val="0.065055206612269"/>
          <c:w val="0.772824296797125"/>
          <c:h val="0.717996956614452"/>
        </c:manualLayout>
      </c:layout>
      <c:scatterChart>
        <c:scatterStyle val="lineMarker"/>
        <c:varyColors val="0"/>
        <c:ser>
          <c:idx val="0"/>
          <c:order val="0"/>
          <c:tx>
            <c:strRef>
              <c:f>Sheet1!$B$1</c:f>
              <c:strCache>
                <c:ptCount val="1"/>
                <c:pt idx="0">
                  <c:v>Sparse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Sheet1!$B$2:$B$7</c:f>
              <c:numCache>
                <c:formatCode>General</c:formatCode>
                <c:ptCount val="6"/>
                <c:pt idx="0">
                  <c:v>0.8</c:v>
                </c:pt>
                <c:pt idx="1">
                  <c:v>1.044999999999997</c:v>
                </c:pt>
                <c:pt idx="2">
                  <c:v>1.776999999999997</c:v>
                </c:pt>
                <c:pt idx="3">
                  <c:v>2.758</c:v>
                </c:pt>
                <c:pt idx="4">
                  <c:v>3.429</c:v>
                </c:pt>
                <c:pt idx="5">
                  <c:v>4.075</c:v>
                </c:pt>
              </c:numCache>
            </c:numRef>
          </c:yVal>
          <c:smooth val="0"/>
        </c:ser>
        <c:ser>
          <c:idx val="1"/>
          <c:order val="1"/>
          <c:tx>
            <c:strRef>
              <c:f>Sheet1!$C$1</c:f>
              <c:strCache>
                <c:ptCount val="1"/>
                <c:pt idx="0">
                  <c:v>Dense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Sheet1!$C$2:$C$7</c:f>
              <c:numCache>
                <c:formatCode>General</c:formatCode>
                <c:ptCount val="6"/>
                <c:pt idx="0">
                  <c:v>0.8575</c:v>
                </c:pt>
                <c:pt idx="1">
                  <c:v>0.97</c:v>
                </c:pt>
                <c:pt idx="2">
                  <c:v>1.522999999999997</c:v>
                </c:pt>
                <c:pt idx="3">
                  <c:v>1.716999999999997</c:v>
                </c:pt>
                <c:pt idx="4">
                  <c:v>1.869</c:v>
                </c:pt>
                <c:pt idx="5">
                  <c:v>2.412999999999997</c:v>
                </c:pt>
              </c:numCache>
            </c:numRef>
          </c:yVal>
          <c:smooth val="0"/>
        </c:ser>
        <c:ser>
          <c:idx val="3"/>
          <c:order val="2"/>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mooth val="0"/>
        </c:ser>
        <c:dLbls>
          <c:showLegendKey val="0"/>
          <c:showVal val="0"/>
          <c:showCatName val="0"/>
          <c:showSerName val="0"/>
          <c:showPercent val="0"/>
          <c:showBubbleSize val="0"/>
        </c:dLbls>
        <c:axId val="685298600"/>
        <c:axId val="685301576"/>
      </c:scatterChart>
      <c:valAx>
        <c:axId val="685298600"/>
        <c:scaling>
          <c:orientation val="minMax"/>
          <c:max val="16.0"/>
        </c:scaling>
        <c:delete val="0"/>
        <c:axPos val="b"/>
        <c:title>
          <c:tx>
            <c:rich>
              <a:bodyPr/>
              <a:lstStyle/>
              <a:p>
                <a:pPr>
                  <a:defRPr sz="1400"/>
                </a:pPr>
                <a:r>
                  <a:rPr lang="en-US" sz="1400" dirty="0" smtClean="0"/>
                  <a:t>Number</a:t>
                </a:r>
                <a:r>
                  <a:rPr lang="en-US" sz="1400" baseline="0" dirty="0" smtClean="0"/>
                  <a:t> of CPUs</a:t>
                </a:r>
                <a:endParaRPr lang="en-US" sz="1400" dirty="0"/>
              </a:p>
            </c:rich>
          </c:tx>
          <c:layout>
            <c:manualLayout>
              <c:xMode val="edge"/>
              <c:yMode val="edge"/>
              <c:x val="0.348076169476589"/>
              <c:y val="0.887466628515254"/>
            </c:manualLayout>
          </c:layout>
          <c:overlay val="0"/>
        </c:title>
        <c:numFmt formatCode="General" sourceLinked="1"/>
        <c:majorTickMark val="out"/>
        <c:minorTickMark val="none"/>
        <c:tickLblPos val="nextTo"/>
        <c:txPr>
          <a:bodyPr/>
          <a:lstStyle/>
          <a:p>
            <a:pPr>
              <a:defRPr sz="1400"/>
            </a:pPr>
            <a:endParaRPr lang="en-US"/>
          </a:p>
        </c:txPr>
        <c:crossAx val="685301576"/>
        <c:crosses val="autoZero"/>
        <c:crossBetween val="midCat"/>
        <c:majorUnit val="2.0"/>
      </c:valAx>
      <c:valAx>
        <c:axId val="685301576"/>
        <c:scaling>
          <c:orientation val="minMax"/>
          <c:max val="16.0"/>
          <c:min val="0.0"/>
        </c:scaling>
        <c:delete val="0"/>
        <c:axPos val="l"/>
        <c:majorGridlines/>
        <c:title>
          <c:tx>
            <c:rich>
              <a:bodyPr rot="-5400000" vert="horz"/>
              <a:lstStyle/>
              <a:p>
                <a:pPr>
                  <a:defRPr sz="1600"/>
                </a:pPr>
                <a:r>
                  <a:rPr lang="en-US" sz="1600" dirty="0" smtClean="0"/>
                  <a:t>Speedup</a:t>
                </a:r>
                <a:endParaRPr lang="en-US" sz="1600" dirty="0"/>
              </a:p>
            </c:rich>
          </c:tx>
          <c:layout>
            <c:manualLayout>
              <c:xMode val="edge"/>
              <c:yMode val="edge"/>
              <c:x val="0.0"/>
              <c:y val="0.354321631263112"/>
            </c:manualLayout>
          </c:layout>
          <c:overlay val="0"/>
        </c:title>
        <c:numFmt formatCode="General" sourceLinked="1"/>
        <c:majorTickMark val="out"/>
        <c:minorTickMark val="none"/>
        <c:tickLblPos val="nextTo"/>
        <c:txPr>
          <a:bodyPr/>
          <a:lstStyle/>
          <a:p>
            <a:pPr>
              <a:defRPr sz="1400"/>
            </a:pPr>
            <a:endParaRPr lang="en-US"/>
          </a:p>
        </c:txPr>
        <c:crossAx val="68529860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8007772433"/>
          <c:y val="0.065055206612269"/>
          <c:w val="0.772824296797125"/>
          <c:h val="0.717996956614452"/>
        </c:manualLayout>
      </c:layout>
      <c:scatterChart>
        <c:scatterStyle val="lineMarker"/>
        <c:varyColors val="0"/>
        <c:ser>
          <c:idx val="0"/>
          <c:order val="0"/>
          <c:tx>
            <c:strRef>
              <c:f>Sheet1!$B$1</c:f>
              <c:strCache>
                <c:ptCount val="1"/>
                <c:pt idx="0">
                  <c:v>Sparse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Sheet1!$B$2:$B$7</c:f>
              <c:numCache>
                <c:formatCode>General</c:formatCode>
                <c:ptCount val="6"/>
                <c:pt idx="0">
                  <c:v>1.0</c:v>
                </c:pt>
                <c:pt idx="1">
                  <c:v>1.232</c:v>
                </c:pt>
                <c:pt idx="2">
                  <c:v>2.127</c:v>
                </c:pt>
                <c:pt idx="3">
                  <c:v>3.9</c:v>
                </c:pt>
                <c:pt idx="4">
                  <c:v>4.78</c:v>
                </c:pt>
                <c:pt idx="5">
                  <c:v>4.9</c:v>
                </c:pt>
              </c:numCache>
            </c:numRef>
          </c:yVal>
          <c:smooth val="0"/>
        </c:ser>
        <c:ser>
          <c:idx val="1"/>
          <c:order val="1"/>
          <c:tx>
            <c:strRef>
              <c:f>Sheet1!$C$1</c:f>
              <c:strCache>
                <c:ptCount val="1"/>
                <c:pt idx="0">
                  <c:v>Dense</c:v>
                </c:pt>
              </c:strCache>
            </c:strRef>
          </c:tx>
          <c:spPr>
            <a:ln w="38100"/>
          </c:spPr>
          <c:xVal>
            <c:numRef>
              <c:f>Sheet1!$A$2:$A$7</c:f>
              <c:numCache>
                <c:formatCode>General</c:formatCode>
                <c:ptCount val="6"/>
                <c:pt idx="0">
                  <c:v>1.0</c:v>
                </c:pt>
                <c:pt idx="1">
                  <c:v>2.0</c:v>
                </c:pt>
                <c:pt idx="2">
                  <c:v>4.0</c:v>
                </c:pt>
                <c:pt idx="3">
                  <c:v>8.0</c:v>
                </c:pt>
                <c:pt idx="4">
                  <c:v>12.0</c:v>
                </c:pt>
                <c:pt idx="5">
                  <c:v>16.0</c:v>
                </c:pt>
              </c:numCache>
            </c:numRef>
          </c:xVal>
          <c:yVal>
            <c:numRef>
              <c:f>Sheet1!$C$2:$C$7</c:f>
              <c:numCache>
                <c:formatCode>General</c:formatCode>
                <c:ptCount val="6"/>
                <c:pt idx="0">
                  <c:v>1.0</c:v>
                </c:pt>
                <c:pt idx="1">
                  <c:v>1.353</c:v>
                </c:pt>
                <c:pt idx="2">
                  <c:v>2.9</c:v>
                </c:pt>
                <c:pt idx="3">
                  <c:v>5.6</c:v>
                </c:pt>
                <c:pt idx="4">
                  <c:v>8.130000000000001</c:v>
                </c:pt>
                <c:pt idx="5">
                  <c:v>9.34</c:v>
                </c:pt>
              </c:numCache>
            </c:numRef>
          </c:yVal>
          <c:smooth val="0"/>
        </c:ser>
        <c:ser>
          <c:idx val="3"/>
          <c:order val="2"/>
          <c:tx>
            <c:strRef>
              <c:f>Sheet1!$D$1</c:f>
              <c:strCache>
                <c:ptCount val="1"/>
                <c:pt idx="0">
                  <c:v>Linear</c:v>
                </c:pt>
              </c:strCache>
            </c:strRef>
          </c:tx>
          <c:spPr>
            <a:ln w="25400" cap="flat" cmpd="sng" algn="ctr">
              <a:solidFill>
                <a:schemeClr val="dk1"/>
              </a:solidFill>
              <a:prstDash val="dash"/>
            </a:ln>
            <a:effectLst/>
          </c:spPr>
          <c:marker>
            <c:symbol val="none"/>
          </c:marker>
          <c:xVal>
            <c:numRef>
              <c:f>Sheet1!$A$2:$A$7</c:f>
              <c:numCache>
                <c:formatCode>General</c:formatCode>
                <c:ptCount val="6"/>
                <c:pt idx="0">
                  <c:v>1.0</c:v>
                </c:pt>
                <c:pt idx="1">
                  <c:v>2.0</c:v>
                </c:pt>
                <c:pt idx="2">
                  <c:v>4.0</c:v>
                </c:pt>
                <c:pt idx="3">
                  <c:v>8.0</c:v>
                </c:pt>
                <c:pt idx="4">
                  <c:v>12.0</c:v>
                </c:pt>
                <c:pt idx="5">
                  <c:v>16.0</c:v>
                </c:pt>
              </c:numCache>
            </c:numRef>
          </c:xVal>
          <c:yVal>
            <c:numRef>
              <c:f>Sheet1!$D$2:$D$7</c:f>
              <c:numCache>
                <c:formatCode>General</c:formatCode>
                <c:ptCount val="6"/>
                <c:pt idx="0">
                  <c:v>1.0</c:v>
                </c:pt>
                <c:pt idx="1">
                  <c:v>2.0</c:v>
                </c:pt>
                <c:pt idx="2">
                  <c:v>4.0</c:v>
                </c:pt>
                <c:pt idx="3">
                  <c:v>8.0</c:v>
                </c:pt>
                <c:pt idx="4">
                  <c:v>12.0</c:v>
                </c:pt>
                <c:pt idx="5">
                  <c:v>16.0</c:v>
                </c:pt>
              </c:numCache>
            </c:numRef>
          </c:yVal>
          <c:smooth val="0"/>
        </c:ser>
        <c:dLbls>
          <c:showLegendKey val="0"/>
          <c:showVal val="0"/>
          <c:showCatName val="0"/>
          <c:showSerName val="0"/>
          <c:showPercent val="0"/>
          <c:showBubbleSize val="0"/>
        </c:dLbls>
        <c:axId val="778840568"/>
        <c:axId val="685258840"/>
      </c:scatterChart>
      <c:valAx>
        <c:axId val="778840568"/>
        <c:scaling>
          <c:orientation val="minMax"/>
          <c:max val="16.0"/>
        </c:scaling>
        <c:delete val="0"/>
        <c:axPos val="b"/>
        <c:title>
          <c:tx>
            <c:rich>
              <a:bodyPr/>
              <a:lstStyle/>
              <a:p>
                <a:pPr>
                  <a:defRPr sz="1400"/>
                </a:pPr>
                <a:r>
                  <a:rPr lang="en-US" sz="1400" dirty="0" smtClean="0"/>
                  <a:t>Number</a:t>
                </a:r>
                <a:r>
                  <a:rPr lang="en-US" sz="1400" baseline="0" dirty="0" smtClean="0"/>
                  <a:t> of CPUs</a:t>
                </a:r>
                <a:endParaRPr lang="en-US" sz="1400" dirty="0"/>
              </a:p>
            </c:rich>
          </c:tx>
          <c:layout>
            <c:manualLayout>
              <c:xMode val="edge"/>
              <c:yMode val="edge"/>
              <c:x val="0.348076169476589"/>
              <c:y val="0.887466628515254"/>
            </c:manualLayout>
          </c:layout>
          <c:overlay val="0"/>
        </c:title>
        <c:numFmt formatCode="General" sourceLinked="1"/>
        <c:majorTickMark val="out"/>
        <c:minorTickMark val="none"/>
        <c:tickLblPos val="nextTo"/>
        <c:txPr>
          <a:bodyPr/>
          <a:lstStyle/>
          <a:p>
            <a:pPr>
              <a:defRPr sz="1400"/>
            </a:pPr>
            <a:endParaRPr lang="en-US"/>
          </a:p>
        </c:txPr>
        <c:crossAx val="685258840"/>
        <c:crosses val="autoZero"/>
        <c:crossBetween val="midCat"/>
        <c:majorUnit val="2.0"/>
      </c:valAx>
      <c:valAx>
        <c:axId val="685258840"/>
        <c:scaling>
          <c:orientation val="minMax"/>
          <c:max val="16.0"/>
          <c:min val="0.0"/>
        </c:scaling>
        <c:delete val="0"/>
        <c:axPos val="l"/>
        <c:majorGridlines/>
        <c:title>
          <c:tx>
            <c:rich>
              <a:bodyPr rot="-5400000" vert="horz"/>
              <a:lstStyle/>
              <a:p>
                <a:pPr>
                  <a:defRPr sz="1600"/>
                </a:pPr>
                <a:r>
                  <a:rPr lang="en-US" sz="1600" dirty="0" smtClean="0"/>
                  <a:t>Speedup</a:t>
                </a:r>
                <a:endParaRPr lang="en-US" sz="1600" dirty="0"/>
              </a:p>
            </c:rich>
          </c:tx>
          <c:layout>
            <c:manualLayout>
              <c:xMode val="edge"/>
              <c:yMode val="edge"/>
              <c:x val="0.0"/>
              <c:y val="0.354321631263112"/>
            </c:manualLayout>
          </c:layout>
          <c:overlay val="0"/>
        </c:title>
        <c:numFmt formatCode="General" sourceLinked="1"/>
        <c:majorTickMark val="out"/>
        <c:minorTickMark val="none"/>
        <c:tickLblPos val="nextTo"/>
        <c:txPr>
          <a:bodyPr/>
          <a:lstStyle/>
          <a:p>
            <a:pPr>
              <a:defRPr sz="1400"/>
            </a:pPr>
            <a:endParaRPr lang="en-US"/>
          </a:p>
        </c:txPr>
        <c:crossAx val="77884056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61136-ABE6-48F1-B5F5-B8803E6E0C6A}" type="datetimeFigureOut">
              <a:rPr lang="en-US" smtClean="0"/>
              <a:pPr/>
              <a:t>10/19/11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0F1E5-AD06-4561-BD73-71867974E0BE}" type="slidenum">
              <a:rPr lang="en-US" smtClean="0"/>
              <a:pPr/>
              <a:t>‹#›</a:t>
            </a:fld>
            <a:endParaRPr lang="en-US"/>
          </a:p>
        </p:txBody>
      </p:sp>
    </p:spTree>
    <p:extLst>
      <p:ext uri="{BB962C8B-B14F-4D97-AF65-F5344CB8AC3E}">
        <p14:creationId xmlns:p14="http://schemas.microsoft.com/office/powerpoint/2010/main" val="195497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any non-trivial algorithm </a:t>
            </a:r>
            <a:r>
              <a:rPr lang="en-US" baseline="0" dirty="0" smtClean="0"/>
              <a:t>to scale will require the designer to </a:t>
            </a:r>
            <a:r>
              <a:rPr lang="en-US" b="1" baseline="0" dirty="0" smtClean="0"/>
              <a:t>reason about </a:t>
            </a:r>
            <a:r>
              <a:rPr lang="en-US" baseline="0" dirty="0" smtClean="0"/>
              <a:t>race conditions, deadlocks as well </a:t>
            </a:r>
            <a:r>
              <a:rPr lang="en-US" b="1" baseline="0" dirty="0" smtClean="0"/>
              <a:t>as a variety of other systems issues</a:t>
            </a:r>
            <a:r>
              <a:rPr lang="en-US" baseline="0" dirty="0" smtClean="0"/>
              <a:t>.</a:t>
            </a:r>
          </a:p>
          <a:p>
            <a:r>
              <a:rPr lang="en-US" baseline="0" dirty="0" smtClean="0"/>
              <a:t>ML experts </a:t>
            </a:r>
            <a:r>
              <a:rPr lang="en-US" b="1" baseline="0" dirty="0" smtClean="0"/>
              <a:t>have to </a:t>
            </a:r>
            <a:r>
              <a:rPr lang="en-US" baseline="0" dirty="0" smtClean="0"/>
              <a:t> repeated address these same parallel design </a:t>
            </a:r>
            <a:r>
              <a:rPr lang="en-US" baseline="0" dirty="0" err="1" smtClean="0"/>
              <a:t>challeges</a:t>
            </a:r>
            <a:endParaRPr lang="en-US" baseline="0" dirty="0" smtClean="0"/>
          </a:p>
          <a:p>
            <a:r>
              <a:rPr lang="en-US" b="1" baseline="0" dirty="0" smtClean="0"/>
              <a:t>Therefore we typically Make use of High level abstractions </a:t>
            </a:r>
            <a:r>
              <a:rPr lang="en-US" baseline="0" dirty="0" smtClean="0"/>
              <a:t>to manage much of the complexity for us. </a:t>
            </a:r>
          </a:p>
          <a:p>
            <a:pPr defTabSz="899404" eaLnBrk="0" fontAlgn="base" hangingPunct="0">
              <a:spcBef>
                <a:spcPct val="30000"/>
              </a:spcBef>
              <a:spcAft>
                <a:spcPct val="0"/>
              </a:spcAft>
              <a:defRPr/>
            </a:pPr>
            <a:r>
              <a:rPr lang="en-US" dirty="0" smtClean="0"/>
              <a:t>An</a:t>
            </a:r>
            <a:r>
              <a:rPr lang="en-US" baseline="0" dirty="0" smtClean="0"/>
              <a:t> </a:t>
            </a:r>
            <a:r>
              <a:rPr lang="en-US" dirty="0" smtClean="0"/>
              <a:t>abstraction that has </a:t>
            </a:r>
            <a:r>
              <a:rPr lang="en-US" b="1" dirty="0" smtClean="0"/>
              <a:t>gained significant</a:t>
            </a:r>
            <a:r>
              <a:rPr lang="en-US" b="1" baseline="0" dirty="0" smtClean="0"/>
              <a:t> popularity </a:t>
            </a:r>
            <a:r>
              <a:rPr lang="en-US" baseline="0" dirty="0" smtClean="0"/>
              <a:t>lately is the </a:t>
            </a:r>
            <a:r>
              <a:rPr lang="en-US" baseline="0" dirty="0" err="1" smtClean="0"/>
              <a:t>MapReduce</a:t>
            </a:r>
            <a:r>
              <a:rPr lang="en-US" baseline="0" dirty="0" smtClean="0"/>
              <a:t> abstraction. We will quickly </a:t>
            </a:r>
            <a:r>
              <a:rPr lang="en-US" b="1" baseline="0" dirty="0" smtClean="0"/>
              <a:t>review </a:t>
            </a:r>
            <a:r>
              <a:rPr lang="en-US" baseline="0" dirty="0" smtClean="0"/>
              <a:t>it here. </a:t>
            </a:r>
          </a:p>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graph is </a:t>
            </a:r>
            <a:r>
              <a:rPr lang="en-US" b="1" dirty="0" smtClean="0"/>
              <a:t>a graph </a:t>
            </a:r>
            <a:r>
              <a:rPr lang="en-US" dirty="0" smtClean="0"/>
              <a:t>with data associated with every</a:t>
            </a:r>
            <a:r>
              <a:rPr lang="en-US" baseline="0" dirty="0" smtClean="0"/>
              <a:t> vertex and edge. </a:t>
            </a:r>
            <a:r>
              <a:rPr lang="en-US" dirty="0" smtClean="0"/>
              <a:t>Data can</a:t>
            </a:r>
            <a:r>
              <a:rPr lang="en-US" baseline="0" dirty="0" smtClean="0"/>
              <a:t> be any kind of data. Parameters, vectors, matrices, images, and so on. For instance in the case of Gibbs sampling, the data graph will </a:t>
            </a:r>
            <a:r>
              <a:rPr lang="en-US" baseline="0" dirty="0" err="1" smtClean="0"/>
              <a:t>e</a:t>
            </a:r>
            <a:r>
              <a:rPr lang="en-US" baseline="0" dirty="0" smtClean="0"/>
              <a:t> exactly the </a:t>
            </a:r>
            <a:r>
              <a:rPr lang="en-US" baseline="0" dirty="0" err="1" smtClean="0"/>
              <a:t>markov</a:t>
            </a:r>
            <a:r>
              <a:rPr lang="en-US" baseline="0" dirty="0" smtClean="0"/>
              <a:t> random field.. on each vertex we might </a:t>
            </a:r>
            <a:r>
              <a:rPr lang="en-US" baseline="0" dirty="0" err="1" smtClean="0"/>
              <a:t>sture</a:t>
            </a:r>
            <a:r>
              <a:rPr lang="en-US" baseline="0" dirty="0" smtClean="0"/>
              <a:t> the </a:t>
            </a:r>
            <a:r>
              <a:rPr lang="en-US" b="1" baseline="0" dirty="0" smtClean="0"/>
              <a:t>current variable sample</a:t>
            </a:r>
            <a:r>
              <a:rPr lang="en-US" baseline="0" dirty="0" smtClean="0"/>
              <a:t> as well as a histogram of all the </a:t>
            </a:r>
            <a:r>
              <a:rPr lang="en-US" b="1" baseline="0" dirty="0" smtClean="0"/>
              <a:t>samples </a:t>
            </a:r>
            <a:r>
              <a:rPr lang="en-US" baseline="0" dirty="0" smtClean="0"/>
              <a:t>seen so far. While on the edges we will store the binary potential. </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graph is </a:t>
            </a:r>
            <a:r>
              <a:rPr lang="en-US" b="1" dirty="0" smtClean="0"/>
              <a:t>a graph </a:t>
            </a:r>
            <a:r>
              <a:rPr lang="en-US" dirty="0" smtClean="0"/>
              <a:t>with data associated with every</a:t>
            </a:r>
            <a:r>
              <a:rPr lang="en-US" baseline="0" dirty="0" smtClean="0"/>
              <a:t> vertex and edge. </a:t>
            </a:r>
            <a:r>
              <a:rPr lang="en-US" dirty="0" smtClean="0"/>
              <a:t>Data can</a:t>
            </a:r>
            <a:r>
              <a:rPr lang="en-US" baseline="0" dirty="0" smtClean="0"/>
              <a:t> be any kind of data. Parameters, vectors, matrices, images, and so on. For instance in the case of Gibbs sampling, the data graph will </a:t>
            </a:r>
            <a:r>
              <a:rPr lang="en-US" baseline="0" dirty="0" err="1" smtClean="0"/>
              <a:t>e</a:t>
            </a:r>
            <a:r>
              <a:rPr lang="en-US" baseline="0" dirty="0" smtClean="0"/>
              <a:t> exactly the </a:t>
            </a:r>
            <a:r>
              <a:rPr lang="en-US" baseline="0" dirty="0" err="1" smtClean="0"/>
              <a:t>markov</a:t>
            </a:r>
            <a:r>
              <a:rPr lang="en-US" baseline="0" dirty="0" smtClean="0"/>
              <a:t> random field.. on each vertex we might </a:t>
            </a:r>
            <a:r>
              <a:rPr lang="en-US" baseline="0" dirty="0" err="1" smtClean="0"/>
              <a:t>sture</a:t>
            </a:r>
            <a:r>
              <a:rPr lang="en-US" baseline="0" dirty="0" smtClean="0"/>
              <a:t> the </a:t>
            </a:r>
            <a:r>
              <a:rPr lang="en-US" b="1" baseline="0" dirty="0" smtClean="0"/>
              <a:t>current variable sample</a:t>
            </a:r>
            <a:r>
              <a:rPr lang="en-US" baseline="0" dirty="0" smtClean="0"/>
              <a:t> as well as a histogram of all the </a:t>
            </a:r>
            <a:r>
              <a:rPr lang="en-US" b="1" baseline="0" dirty="0" smtClean="0"/>
              <a:t>samples </a:t>
            </a:r>
            <a:r>
              <a:rPr lang="en-US" baseline="0" dirty="0" smtClean="0"/>
              <a:t>seen so far. While on the edges we will store the binary potential. </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graph is</a:t>
            </a:r>
            <a:r>
              <a:rPr lang="en-US" b="1" dirty="0" smtClean="0"/>
              <a:t> modified via update functions.</a:t>
            </a:r>
          </a:p>
          <a:p>
            <a:pPr defTabSz="899404" eaLnBrk="0" fontAlgn="base" hangingPunct="0">
              <a:spcBef>
                <a:spcPct val="30000"/>
              </a:spcBef>
              <a:spcAft>
                <a:spcPct val="0"/>
              </a:spcAft>
              <a:defRPr/>
            </a:pPr>
            <a:r>
              <a:rPr lang="en-US" b="1" dirty="0" smtClean="0"/>
              <a:t>Update Functions</a:t>
            </a:r>
            <a:r>
              <a:rPr lang="en-US" dirty="0" smtClean="0"/>
              <a:t> are operations which are applied on a vertex and transform the data in the </a:t>
            </a:r>
            <a:r>
              <a:rPr lang="en-US" b="1" dirty="0" smtClean="0"/>
              <a:t>scope </a:t>
            </a:r>
            <a:r>
              <a:rPr lang="en-US" dirty="0" smtClean="0"/>
              <a:t>of the vertex.</a:t>
            </a:r>
          </a:p>
          <a:p>
            <a:r>
              <a:rPr lang="en-US" dirty="0" smtClean="0"/>
              <a:t>Where the scope of the vertex consists</a:t>
            </a:r>
            <a:r>
              <a:rPr lang="en-US" baseline="0" dirty="0" smtClean="0"/>
              <a:t> of the data on the vertex itself, adjacent vertices and edges. For instance, in the case of Gibbs sampling, the sampling function just …. And this fits nicely within the </a:t>
            </a:r>
            <a:r>
              <a:rPr lang="en-US" baseline="0" dirty="0" err="1" smtClean="0"/>
              <a:t>framkwork</a:t>
            </a:r>
            <a:r>
              <a:rPr lang="en-US" baseline="0" dirty="0" smtClean="0"/>
              <a:t> of the update function.</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any non-trivial algorithm </a:t>
            </a:r>
            <a:r>
              <a:rPr lang="en-US" baseline="0" dirty="0" smtClean="0"/>
              <a:t>to scale will require the designer to </a:t>
            </a:r>
            <a:r>
              <a:rPr lang="en-US" b="1" baseline="0" dirty="0" smtClean="0"/>
              <a:t>reason about </a:t>
            </a:r>
            <a:r>
              <a:rPr lang="en-US" baseline="0" dirty="0" smtClean="0"/>
              <a:t>race conditions, deadlocks as well </a:t>
            </a:r>
            <a:r>
              <a:rPr lang="en-US" b="1" baseline="0" dirty="0" smtClean="0"/>
              <a:t>as a variety of other systems issues</a:t>
            </a:r>
            <a:r>
              <a:rPr lang="en-US" baseline="0" dirty="0" smtClean="0"/>
              <a:t>.</a:t>
            </a:r>
          </a:p>
          <a:p>
            <a:r>
              <a:rPr lang="en-US" baseline="0" dirty="0" smtClean="0"/>
              <a:t>ML experts </a:t>
            </a:r>
            <a:r>
              <a:rPr lang="en-US" b="1" baseline="0" dirty="0" smtClean="0"/>
              <a:t>have to </a:t>
            </a:r>
            <a:r>
              <a:rPr lang="en-US" baseline="0" dirty="0" smtClean="0"/>
              <a:t> repeated address these same parallel design </a:t>
            </a:r>
            <a:r>
              <a:rPr lang="en-US" baseline="0" dirty="0" err="1" smtClean="0"/>
              <a:t>challeges</a:t>
            </a:r>
            <a:endParaRPr lang="en-US" baseline="0" dirty="0" smtClean="0"/>
          </a:p>
          <a:p>
            <a:r>
              <a:rPr lang="en-US" b="1" baseline="0" dirty="0" smtClean="0"/>
              <a:t>Therefore we typically Make use of High level abstractions </a:t>
            </a:r>
            <a:r>
              <a:rPr lang="en-US" baseline="0" dirty="0" smtClean="0"/>
              <a:t>to manage much of the complexity for us. </a:t>
            </a:r>
          </a:p>
          <a:p>
            <a:pPr defTabSz="899404" eaLnBrk="0" fontAlgn="base" hangingPunct="0">
              <a:spcBef>
                <a:spcPct val="30000"/>
              </a:spcBef>
              <a:spcAft>
                <a:spcPct val="0"/>
              </a:spcAft>
              <a:defRPr/>
            </a:pPr>
            <a:r>
              <a:rPr lang="en-US" dirty="0" smtClean="0"/>
              <a:t>An</a:t>
            </a:r>
            <a:r>
              <a:rPr lang="en-US" baseline="0" dirty="0" smtClean="0"/>
              <a:t> </a:t>
            </a:r>
            <a:r>
              <a:rPr lang="en-US" dirty="0" smtClean="0"/>
              <a:t>abstraction that has </a:t>
            </a:r>
            <a:r>
              <a:rPr lang="en-US" b="1" dirty="0" smtClean="0"/>
              <a:t>gained significant</a:t>
            </a:r>
            <a:r>
              <a:rPr lang="en-US" b="1" baseline="0" dirty="0" smtClean="0"/>
              <a:t> popularity </a:t>
            </a:r>
            <a:r>
              <a:rPr lang="en-US" baseline="0" dirty="0" smtClean="0"/>
              <a:t>lately is the </a:t>
            </a:r>
            <a:r>
              <a:rPr lang="en-US" baseline="0" dirty="0" err="1" smtClean="0"/>
              <a:t>MapReduce</a:t>
            </a:r>
            <a:r>
              <a:rPr lang="en-US" baseline="0" dirty="0" smtClean="0"/>
              <a:t> abstraction. We will quickly </a:t>
            </a:r>
            <a:r>
              <a:rPr lang="en-US" b="1" baseline="0" dirty="0" smtClean="0"/>
              <a:t>review </a:t>
            </a:r>
            <a:r>
              <a:rPr lang="en-US" baseline="0" dirty="0" smtClean="0"/>
              <a:t>it here. </a:t>
            </a:r>
          </a:p>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update functions are </a:t>
            </a:r>
            <a:r>
              <a:rPr lang="en-US" baseline="0" dirty="0" err="1" smtClean="0"/>
              <a:t>evalauted</a:t>
            </a:r>
            <a:r>
              <a:rPr lang="en-US" baseline="0" dirty="0" smtClean="0"/>
              <a:t> in parallel based on a schedule, which abstractly represents a sequence of tasks to be executed.. </a:t>
            </a:r>
          </a:p>
          <a:p>
            <a:r>
              <a:rPr lang="en-US" dirty="0" smtClean="0"/>
              <a:t>For</a:t>
            </a:r>
            <a:r>
              <a:rPr lang="en-US" baseline="0" dirty="0" smtClean="0"/>
              <a:t> instance, here we have 2 </a:t>
            </a:r>
            <a:r>
              <a:rPr lang="en-US" baseline="0" dirty="0" err="1" smtClean="0"/>
              <a:t>cpus</a:t>
            </a:r>
            <a:r>
              <a:rPr lang="en-US" baseline="0" dirty="0" smtClean="0"/>
              <a:t>, and a data graph. Each processor then reads a vertex from the schedule…executes it.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Scheduler determines the order of </a:t>
            </a:r>
            <a:r>
              <a:rPr lang="en-US" baseline="0" dirty="0" err="1" smtClean="0"/>
              <a:t>Uddate</a:t>
            </a:r>
            <a:r>
              <a:rPr lang="en-US" baseline="0" dirty="0" smtClean="0"/>
              <a:t> function evaluations.</a:t>
            </a:r>
          </a:p>
          <a:p>
            <a:r>
              <a:rPr lang="en-US" baseline="0" dirty="0" smtClean="0"/>
              <a:t>We could </a:t>
            </a:r>
            <a:r>
              <a:rPr lang="en-US" b="1" baseline="0" dirty="0" smtClean="0"/>
              <a:t>define simple static schedules:</a:t>
            </a:r>
            <a:endParaRPr lang="en-US" baseline="0" dirty="0" smtClean="0"/>
          </a:p>
          <a:p>
            <a:r>
              <a:rPr lang="en-US" b="1" baseline="0" dirty="0" smtClean="0"/>
              <a:t>Synchronous </a:t>
            </a:r>
            <a:r>
              <a:rPr lang="en-US" baseline="0" dirty="0" smtClean="0"/>
              <a:t>-&gt; every update function is evaluated simultaneously -&gt; </a:t>
            </a:r>
            <a:r>
              <a:rPr lang="en-US" b="1" baseline="0" dirty="0" smtClean="0"/>
              <a:t>also known as </a:t>
            </a:r>
            <a:r>
              <a:rPr lang="en-US" baseline="0" dirty="0" smtClean="0"/>
              <a:t>Jacobi</a:t>
            </a:r>
          </a:p>
          <a:p>
            <a:r>
              <a:rPr lang="en-US" b="1" baseline="0" dirty="0" smtClean="0"/>
              <a:t>Round</a:t>
            </a:r>
            <a:r>
              <a:rPr lang="en-US" baseline="0" dirty="0" smtClean="0"/>
              <a:t>-</a:t>
            </a:r>
            <a:r>
              <a:rPr lang="en-US" b="1" baseline="0" dirty="0" smtClean="0"/>
              <a:t>Robin </a:t>
            </a:r>
            <a:r>
              <a:rPr lang="en-US" baseline="0" dirty="0" smtClean="0"/>
              <a:t>-&gt; where every update function is evaluated sequentially -&gt; Gauss-</a:t>
            </a:r>
            <a:r>
              <a:rPr lang="en-US" baseline="0" dirty="0" err="1" smtClean="0"/>
              <a:t>Siedel</a:t>
            </a: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static schedules are </a:t>
            </a:r>
            <a:r>
              <a:rPr lang="en-US" baseline="0" dirty="0" smtClean="0"/>
              <a:t>insufficient. </a:t>
            </a:r>
          </a:p>
          <a:p>
            <a:r>
              <a:rPr lang="en-US" baseline="0" dirty="0" smtClean="0"/>
              <a:t>For instance, one part of the problem could be easy, can could have converged in much fewer iterations than another part of the problem. </a:t>
            </a:r>
          </a:p>
          <a:p>
            <a:r>
              <a:rPr lang="en-US" baseline="0" dirty="0" smtClean="0"/>
              <a:t>Dynamic scheduling could allow us to “focus” computation on the difficult part of the problem.</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right choice of model,</a:t>
            </a:r>
            <a:r>
              <a:rPr lang="en-US" baseline="0" dirty="0" smtClean="0"/>
              <a:t> ….</a:t>
            </a:r>
          </a:p>
          <a:p>
            <a:r>
              <a:rPr lang="en-US" baseline="0" dirty="0" smtClean="0"/>
              <a:t>…</a:t>
            </a:r>
            <a:endParaRPr lang="en-US" dirty="0" smtClean="0"/>
          </a:p>
          <a:p>
            <a:r>
              <a:rPr lang="en-US" dirty="0" smtClean="0"/>
              <a:t>If we have the </a:t>
            </a:r>
            <a:r>
              <a:rPr lang="en-US" dirty="0" err="1" smtClean="0"/>
              <a:t>followig</a:t>
            </a:r>
            <a:r>
              <a:rPr lang="en-US" dirty="0" smtClean="0"/>
              <a:t> simple 3 vertex graph.</a:t>
            </a:r>
          </a:p>
          <a:p>
            <a:r>
              <a:rPr lang="en-US" dirty="0" smtClean="0"/>
              <a:t>And </a:t>
            </a:r>
            <a:r>
              <a:rPr lang="en-US" dirty="0" err="1" smtClean="0"/>
              <a:t>graphlab</a:t>
            </a:r>
            <a:r>
              <a:rPr lang="en-US" baseline="0" dirty="0" smtClean="0"/>
              <a:t> using 2 </a:t>
            </a:r>
            <a:r>
              <a:rPr lang="en-US" baseline="0" dirty="0" err="1" smtClean="0"/>
              <a:t>cpus</a:t>
            </a:r>
            <a:r>
              <a:rPr lang="en-US" dirty="0" smtClean="0"/>
              <a:t> in parallel perform a particular sequence of update</a:t>
            </a:r>
            <a:r>
              <a:rPr lang="en-US" baseline="0" dirty="0" smtClean="0"/>
              <a:t> functions.</a:t>
            </a:r>
          </a:p>
          <a:p>
            <a:r>
              <a:rPr lang="en-US" baseline="0" dirty="0" smtClean="0"/>
              <a:t>If the execution is sequentially consistent means that There </a:t>
            </a:r>
            <a:r>
              <a:rPr lang="en-US" baseline="0" dirty="0" err="1" smtClean="0"/>
              <a:t>exiss</a:t>
            </a:r>
            <a:r>
              <a:rPr lang="en-US" baseline="0" dirty="0" smtClean="0"/>
              <a:t> a </a:t>
            </a:r>
            <a:r>
              <a:rPr lang="en-US" baseline="0" dirty="0" err="1" smtClean="0"/>
              <a:t>sequentialization</a:t>
            </a:r>
            <a:r>
              <a:rPr lang="en-US" baseline="0" dirty="0" smtClean="0"/>
              <a:t> of the update functions onto a single processor sequence such that the final result is exactly the same as the parallel </a:t>
            </a:r>
            <a:r>
              <a:rPr lang="en-US" baseline="0" dirty="0" err="1" smtClean="0"/>
              <a:t>verison</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if two adjacent vertices are updated simultaneously…. We could get a clash on the center edge.</a:t>
            </a:r>
          </a:p>
          <a:p>
            <a:r>
              <a:rPr lang="en-US" baseline="0" dirty="0" smtClean="0"/>
              <a:t>The result on the center edges could become inconsistent. For instance, the left vertex could write the blue histogram to the edge. </a:t>
            </a:r>
          </a:p>
          <a:p>
            <a:r>
              <a:rPr lang="en-US" baseline="0" dirty="0" smtClean="0"/>
              <a:t>The right. </a:t>
            </a:r>
          </a:p>
          <a:p>
            <a:r>
              <a:rPr lang="en-US" baseline="0" dirty="0" smtClean="0"/>
              <a:t>But due to the collision, it is possible for the final value can be very wrong.</a:t>
            </a:r>
          </a:p>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one of the many possible races that could occur in your</a:t>
            </a:r>
            <a:r>
              <a:rPr lang="en-US" baseline="0" dirty="0" smtClean="0"/>
              <a:t> code.</a:t>
            </a:r>
          </a:p>
          <a:p>
            <a:r>
              <a:rPr lang="en-US" baseline="0" dirty="0" smtClean="0"/>
              <a:t>Race free code is extremely difficult to write</a:t>
            </a:r>
          </a:p>
          <a:p>
            <a:r>
              <a:rPr lang="en-US" baseline="0" dirty="0" smtClean="0"/>
              <a:t>The </a:t>
            </a:r>
            <a:r>
              <a:rPr lang="en-US" baseline="0" dirty="0" err="1" smtClean="0"/>
              <a:t>GraphLab</a:t>
            </a:r>
            <a:r>
              <a:rPr lang="en-US" baseline="0" dirty="0" smtClean="0"/>
              <a:t> design however, can ensure race-free operation.</a:t>
            </a:r>
          </a:p>
          <a:p>
            <a:r>
              <a:rPr lang="en-US" baseline="0" dirty="0" err="1" smtClean="0"/>
              <a:t>Graphlab</a:t>
            </a:r>
            <a:r>
              <a:rPr lang="en-US" baseline="0" dirty="0" smtClean="0"/>
              <a:t> does this through the use of scope rules.</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GraphLab</a:t>
            </a:r>
            <a:r>
              <a:rPr lang="en-US" baseline="0" dirty="0" smtClean="0"/>
              <a:t> allows you to pick from a few consistency models, of which the strongest is called the full </a:t>
            </a:r>
            <a:r>
              <a:rPr lang="en-US" baseline="0" dirty="0" err="1" smtClean="0"/>
              <a:t>consiteny</a:t>
            </a:r>
            <a:r>
              <a:rPr lang="en-US" baseline="0" dirty="0" smtClean="0"/>
              <a:t> model. This works  by ensuring that all update function scopes do not overlap</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r>
              <a:rPr lang="en-US" baseline="0" dirty="0" smtClean="0"/>
              <a:t>It however has reduced opportunities for </a:t>
            </a:r>
            <a:r>
              <a:rPr lang="en-US" baseline="0" dirty="0" err="1" smtClean="0"/>
              <a:t>parallelsim</a:t>
            </a:r>
            <a:endParaRPr lang="en-US" dirty="0" smtClean="0"/>
          </a:p>
          <a:p>
            <a:r>
              <a:rPr lang="en-US" dirty="0" smtClean="0"/>
              <a:t>Only</a:t>
            </a:r>
            <a:r>
              <a:rPr lang="en-US" baseline="0" dirty="0" smtClean="0"/>
              <a:t> allows update </a:t>
            </a:r>
            <a:r>
              <a:rPr lang="en-US" baseline="0" dirty="0" err="1" smtClean="0"/>
              <a:t>fnctions</a:t>
            </a:r>
            <a:r>
              <a:rPr lang="en-US" baseline="0" dirty="0" smtClean="0"/>
              <a:t> two vertices apart to be run in parallel. </a:t>
            </a:r>
          </a:p>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however relax this</a:t>
            </a:r>
            <a:r>
              <a:rPr lang="en-US" baseline="0" dirty="0" smtClean="0"/>
              <a:t> to try to obtain more parallelism .</a:t>
            </a:r>
            <a:endParaRPr lang="en-US" dirty="0" smtClean="0"/>
          </a:p>
          <a:p>
            <a:r>
              <a:rPr lang="en-US" dirty="0" smtClean="0"/>
              <a:t>By taking advantage of the fact… not all update</a:t>
            </a:r>
            <a:r>
              <a:rPr lang="en-US" baseline="0" dirty="0" smtClean="0"/>
              <a:t> functions will </a:t>
            </a:r>
            <a:r>
              <a:rPr lang="en-US" baseline="0" dirty="0" err="1" smtClean="0"/>
              <a:t>modifythe</a:t>
            </a:r>
            <a:r>
              <a:rPr lang="en-US" baseline="0" dirty="0" smtClean="0"/>
              <a:t> entire scope!</a:t>
            </a:r>
          </a:p>
          <a:p>
            <a:r>
              <a:rPr lang="en-US" baseline="0" dirty="0" smtClean="0"/>
              <a:t>..</a:t>
            </a:r>
          </a:p>
          <a:p>
            <a:r>
              <a:rPr lang="en-US" baseline="0" dirty="0" smtClean="0"/>
              <a:t>.</a:t>
            </a:r>
          </a:p>
          <a:p>
            <a:r>
              <a:rPr lang="en-US" baseline="0" dirty="0" smtClean="0"/>
              <a:t>.</a:t>
            </a:r>
          </a:p>
          <a:p>
            <a:r>
              <a:rPr lang="en-US" baseline="0" dirty="0" smtClean="0"/>
              <a:t>So we have an edge consistency model which only guarantees safe access to data on the current vertex and adjacent edge.</a:t>
            </a:r>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2 parts</a:t>
            </a:r>
            <a:r>
              <a:rPr lang="en-US" baseline="0" dirty="0" smtClean="0"/>
              <a:t>. A Map stage and a Reduce stage. The Map stage </a:t>
            </a:r>
            <a:r>
              <a:rPr lang="en-US" b="1" baseline="0" dirty="0" smtClean="0"/>
              <a:t>represents </a:t>
            </a:r>
            <a:r>
              <a:rPr lang="en-US" b="1" baseline="0" dirty="0" err="1" smtClean="0"/>
              <a:t>embarassingly</a:t>
            </a:r>
            <a:r>
              <a:rPr lang="en-US" b="1" baseline="0" dirty="0" smtClean="0"/>
              <a:t> parallel computation</a:t>
            </a:r>
            <a:r>
              <a:rPr lang="en-US" baseline="0" dirty="0" smtClean="0"/>
              <a:t>. That is, each computation is independent and can performed on different </a:t>
            </a:r>
            <a:r>
              <a:rPr lang="en-US" baseline="0" dirty="0" err="1" smtClean="0"/>
              <a:t>macheina</a:t>
            </a:r>
            <a:r>
              <a:rPr lang="en-US" baseline="0" dirty="0" smtClean="0"/>
              <a:t> without any </a:t>
            </a:r>
            <a:r>
              <a:rPr lang="en-US" baseline="0" dirty="0" err="1" smtClean="0"/>
              <a:t>communciation</a:t>
            </a:r>
            <a:r>
              <a:rPr lang="en-US" baseline="0" dirty="0" smtClean="0"/>
              <a:t>.</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Edge consistenc</a:t>
            </a:r>
            <a:r>
              <a:rPr lang="en-US" baseline="0" dirty="0" smtClean="0"/>
              <a:t>y model is weaker, and comes at a corresponding increase in parallelism as now update functions which are just one vertex apart can be run in parallel.</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if the update functions does not even need to access edge data, for instance, Map style operations. Vertex consistency is sufficient. The vertex consistency model is the weakest only guarantees safe access to the vertex data itself.</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Largest</a:t>
            </a:r>
            <a:r>
              <a:rPr lang="en-US" baseline="0" dirty="0" smtClean="0"/>
              <a:t> amount of parallelism available since adjacent vertices can be all run in parallel</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people who have</a:t>
            </a:r>
            <a:r>
              <a:rPr lang="en-US" baseline="0" dirty="0" smtClean="0"/>
              <a:t> claimed that ML is resilient to “soft-computation”</a:t>
            </a:r>
          </a:p>
          <a:p>
            <a:r>
              <a:rPr lang="en-US" baseline="0" dirty="0" smtClean="0"/>
              <a:t>-- ask me afterwards  I can give a number of examples</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experiment demonstrate use of the complete </a:t>
            </a:r>
            <a:r>
              <a:rPr lang="en-US" baseline="0" dirty="0" err="1" smtClean="0"/>
              <a:t>GraphLab</a:t>
            </a:r>
            <a:r>
              <a:rPr lang="en-US" baseline="0" dirty="0" smtClean="0"/>
              <a:t> pipeline.</a:t>
            </a:r>
          </a:p>
          <a:p>
            <a:r>
              <a:rPr lang="en-US" baseline="0" dirty="0" smtClean="0"/>
              <a:t>3D retina images are acquired measuring the </a:t>
            </a:r>
            <a:r>
              <a:rPr lang="en-US" b="1" baseline="0" dirty="0" smtClean="0"/>
              <a:t>density at each </a:t>
            </a:r>
            <a:r>
              <a:rPr lang="en-US" b="1" baseline="0" dirty="0" err="1" smtClean="0"/>
              <a:t>voxel</a:t>
            </a:r>
            <a:r>
              <a:rPr lang="en-US" b="1" baseline="0" dirty="0" smtClean="0"/>
              <a:t> </a:t>
            </a:r>
            <a:r>
              <a:rPr lang="en-US" b="0" baseline="0" dirty="0" smtClean="0"/>
              <a:t>with a laser beam</a:t>
            </a:r>
            <a:r>
              <a:rPr lang="en-US" baseline="0" dirty="0" smtClean="0"/>
              <a:t>. The resultant images are however quite </a:t>
            </a:r>
            <a:r>
              <a:rPr lang="en-US" b="1" baseline="0" dirty="0" smtClean="0"/>
              <a:t>noisy</a:t>
            </a:r>
            <a:r>
              <a:rPr lang="en-US" baseline="0" dirty="0" smtClean="0"/>
              <a:t>, and the a</a:t>
            </a:r>
            <a:r>
              <a:rPr lang="en-US" dirty="0" smtClean="0"/>
              <a:t>im to use belief propagation to </a:t>
            </a:r>
            <a:r>
              <a:rPr lang="en-US" b="1" dirty="0" err="1" smtClean="0"/>
              <a:t>denoise</a:t>
            </a:r>
            <a:r>
              <a:rPr lang="en-US" b="1" baseline="0" dirty="0" smtClean="0"/>
              <a:t> </a:t>
            </a:r>
            <a:r>
              <a:rPr lang="en-US" b="0" baseline="0" dirty="0" smtClean="0"/>
              <a:t>the image</a:t>
            </a:r>
            <a:r>
              <a:rPr lang="en-US" b="1" baseline="0" dirty="0" smtClean="0"/>
              <a:t>. Parameter learnin</a:t>
            </a:r>
            <a:r>
              <a:rPr lang="en-US" baseline="0" dirty="0" smtClean="0"/>
              <a:t>g is used to estimate the edge potentials. ….</a:t>
            </a:r>
          </a:p>
          <a:p>
            <a:r>
              <a:rPr lang="en-US" baseline="0" dirty="0" smtClean="0"/>
              <a:t>The </a:t>
            </a:r>
            <a:r>
              <a:rPr lang="en-US" baseline="0" dirty="0" err="1" smtClean="0"/>
              <a:t>datagraph</a:t>
            </a:r>
            <a:r>
              <a:rPr lang="en-US" baseline="0" dirty="0" smtClean="0"/>
              <a:t> is </a:t>
            </a:r>
            <a:r>
              <a:rPr lang="en-US" b="1" baseline="0" dirty="0" err="1" smtClean="0"/>
              <a:t>pairwise</a:t>
            </a:r>
            <a:r>
              <a:rPr lang="en-US" b="1" baseline="0" dirty="0" smtClean="0"/>
              <a:t> </a:t>
            </a:r>
            <a:r>
              <a:rPr lang="en-US" b="1" baseline="0" dirty="0" err="1" smtClean="0"/>
              <a:t>markov</a:t>
            </a:r>
            <a:r>
              <a:rPr lang="en-US" b="1" baseline="0" dirty="0" smtClean="0"/>
              <a:t> random field </a:t>
            </a:r>
            <a:r>
              <a:rPr lang="en-US" b="0" baseline="0" dirty="0" smtClean="0"/>
              <a:t>arranged as a </a:t>
            </a:r>
            <a:r>
              <a:rPr lang="en-US" baseline="0" dirty="0" smtClean="0"/>
              <a:t>3d cube. That’s over a million variables. The update function used here is …</a:t>
            </a:r>
          </a:p>
          <a:p>
            <a:r>
              <a:rPr lang="en-US" baseline="0" dirty="0" smtClean="0"/>
              <a:t>We store the shared edge potentials in the shared data </a:t>
            </a:r>
            <a:r>
              <a:rPr lang="en-US" baseline="0" dirty="0" err="1" smtClean="0"/>
              <a:t>talbe</a:t>
            </a:r>
            <a:r>
              <a:rPr lang="en-US" baseline="0" dirty="0" smtClean="0"/>
              <a:t> and we use a sync operation to perform parameter learning. How do we do that?</a:t>
            </a:r>
          </a:p>
          <a:p>
            <a:r>
              <a:rPr lang="en-US" baseline="0" dirty="0" smtClean="0"/>
              <a:t>The accumulation phase is used to gather inference statistics on the </a:t>
            </a:r>
            <a:r>
              <a:rPr lang="en-US" baseline="0" dirty="0" err="1" smtClean="0"/>
              <a:t>gaph</a:t>
            </a:r>
            <a:r>
              <a:rPr lang="en-US" baseline="0" dirty="0" smtClean="0"/>
              <a:t>, while the apply phase is used to take a gradient step</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now present speedup results from running the problem on 1 to 16 processors.</a:t>
            </a:r>
          </a:p>
          <a:p>
            <a:r>
              <a:rPr lang="en-US" baseline="0" dirty="0" smtClean="0"/>
              <a:t>We tested two schedulers on this problem, a priority queue scheduler and a splash scheduler. And we obtained nearly linear speedup, achieving.15x to 15.5x speedup on 16 proc.</a:t>
            </a:r>
          </a:p>
          <a:p>
            <a:r>
              <a:rPr lang="en-US" baseline="0" dirty="0" smtClean="0"/>
              <a:t>However, we can do better with </a:t>
            </a:r>
            <a:r>
              <a:rPr lang="en-US" baseline="0" dirty="0" err="1" smtClean="0"/>
              <a:t>GraphLab</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demonstrate this on a protein-protein interaction network which is a .</a:t>
            </a:r>
            <a:r>
              <a:rPr lang="en-US" baseline="0" dirty="0" err="1" smtClean="0"/>
              <a:t>pairwise</a:t>
            </a:r>
            <a:r>
              <a:rPr lang="en-US" baseline="0" dirty="0" smtClean="0"/>
              <a:t> MRF…….</a:t>
            </a:r>
          </a:p>
          <a:p>
            <a:r>
              <a:rPr lang="en-US" baseline="0" dirty="0" smtClean="0"/>
              <a:t>Using the round-robin scheduler on the edge consistency model provides a good 8x speedup on 16 processors. While using the colored scheduler, we can attain nearly a 10x  speed up due to the decreased locking overhead.</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demonstrate this on a protein-protein interaction network which is a .</a:t>
            </a:r>
            <a:r>
              <a:rPr lang="en-US" baseline="0" dirty="0" err="1" smtClean="0"/>
              <a:t>pairwise</a:t>
            </a:r>
            <a:r>
              <a:rPr lang="en-US" baseline="0" dirty="0" smtClean="0"/>
              <a:t> MRF…….</a:t>
            </a:r>
          </a:p>
          <a:p>
            <a:r>
              <a:rPr lang="en-US" baseline="0" dirty="0" smtClean="0"/>
              <a:t>Using the round-robin scheduler on the edge consistency model provides a good 8x speedup on 16 processors. While using the colored scheduler, we can attain nearly a 10x  speed up due to the decreased locking overhead.</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r>
              <a:rPr lang="en-US" dirty="0" smtClean="0"/>
              <a:t>For</a:t>
            </a:r>
            <a:r>
              <a:rPr lang="en-US" baseline="0" dirty="0" smtClean="0"/>
              <a:t> instance, we could use </a:t>
            </a:r>
            <a:r>
              <a:rPr lang="en-US" baseline="0" dirty="0" err="1" smtClean="0"/>
              <a:t>MapReduce</a:t>
            </a:r>
            <a:r>
              <a:rPr lang="en-US" baseline="0" dirty="0" smtClean="0"/>
              <a:t> to perform feature extraction on a large number of pictures. For instance, .. To compute an attractiveness score.</a:t>
            </a:r>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3</a:t>
            </a:r>
            <a:r>
              <a:rPr lang="en-US" baseline="30000" dirty="0" smtClean="0"/>
              <a:t>rd</a:t>
            </a:r>
            <a:r>
              <a:rPr lang="en-US" dirty="0" smtClean="0"/>
              <a:t> experiment </a:t>
            </a:r>
            <a:r>
              <a:rPr lang="en-US" dirty="0" err="1" smtClean="0"/>
              <a:t>CoEM</a:t>
            </a:r>
            <a:r>
              <a:rPr lang="en-US" dirty="0" smtClean="0"/>
              <a:t>,</a:t>
            </a:r>
            <a:r>
              <a:rPr lang="en-US" baseline="0" dirty="0" smtClean="0"/>
              <a:t> a named entity recognition task. We test the scalability of our </a:t>
            </a:r>
            <a:r>
              <a:rPr lang="en-US" baseline="0" dirty="0" err="1" smtClean="0"/>
              <a:t>GraphLab</a:t>
            </a:r>
            <a:r>
              <a:rPr lang="en-US" baseline="0" dirty="0" smtClean="0"/>
              <a:t> implementation. The aim of </a:t>
            </a:r>
            <a:r>
              <a:rPr lang="en-US" baseline="0" dirty="0" err="1" smtClean="0"/>
              <a:t>coEM</a:t>
            </a:r>
            <a:r>
              <a:rPr lang="en-US" baseline="0" dirty="0" smtClean="0"/>
              <a:t> is to classify noun phrases. For instance…. The </a:t>
            </a:r>
            <a:r>
              <a:rPr lang="en-US" baseline="0" dirty="0" err="1" smtClean="0"/>
              <a:t>CoEM</a:t>
            </a:r>
            <a:r>
              <a:rPr lang="en-US" baseline="0" dirty="0" smtClean="0"/>
              <a:t> problem can be represented as a bipartite graph with noun phrases on the left, and contexts on the right. An edge between a noun phrase and a context means that the NP was observed with that context in the corpus.  For instance, on the top edge, it means that the phrase “the dog ran quickly” was observed.</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now show the performance of our implementation.</a:t>
            </a:r>
          </a:p>
          <a:p>
            <a:r>
              <a:rPr lang="en-US" baseline="0" dirty="0" smtClean="0"/>
              <a:t>On the small problem, we achieve a respectable 12x speedup on 16 processors.</a:t>
            </a:r>
          </a:p>
          <a:p>
            <a:r>
              <a:rPr lang="en-US" baseline="0" dirty="0" smtClean="0"/>
              <a:t>On the large problem, we are able to achieve nearly a perfect speedup. This is due to the large amount of work available.</a:t>
            </a:r>
          </a:p>
          <a:p>
            <a:r>
              <a:rPr lang="en-US" baseline="0" dirty="0" smtClean="0"/>
              <a:t>So we used 6x fewer CPUS to get 15x faster performance.</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graph is </a:t>
            </a:r>
            <a:r>
              <a:rPr lang="en-US" b="1" dirty="0" smtClean="0"/>
              <a:t>a graph </a:t>
            </a:r>
            <a:r>
              <a:rPr lang="en-US" dirty="0" smtClean="0"/>
              <a:t>with data associated with every</a:t>
            </a:r>
            <a:r>
              <a:rPr lang="en-US" baseline="0" dirty="0" smtClean="0"/>
              <a:t> vertex and edge. </a:t>
            </a:r>
            <a:r>
              <a:rPr lang="en-US" dirty="0" smtClean="0"/>
              <a:t>Data can</a:t>
            </a:r>
            <a:r>
              <a:rPr lang="en-US" baseline="0" dirty="0" smtClean="0"/>
              <a:t> be any kind of data. Parameters, vectors, matrices, images, and so on. For instance in the case of Gibbs sampling, the data graph will </a:t>
            </a:r>
            <a:r>
              <a:rPr lang="en-US" baseline="0" dirty="0" err="1" smtClean="0"/>
              <a:t>e</a:t>
            </a:r>
            <a:r>
              <a:rPr lang="en-US" baseline="0" dirty="0" smtClean="0"/>
              <a:t> exactly the </a:t>
            </a:r>
            <a:r>
              <a:rPr lang="en-US" baseline="0" dirty="0" err="1" smtClean="0"/>
              <a:t>markov</a:t>
            </a:r>
            <a:r>
              <a:rPr lang="en-US" baseline="0" dirty="0" smtClean="0"/>
              <a:t> random field.. on each vertex we might </a:t>
            </a:r>
            <a:r>
              <a:rPr lang="en-US" baseline="0" dirty="0" err="1" smtClean="0"/>
              <a:t>sture</a:t>
            </a:r>
            <a:r>
              <a:rPr lang="en-US" baseline="0" dirty="0" smtClean="0"/>
              <a:t> the </a:t>
            </a:r>
            <a:r>
              <a:rPr lang="en-US" b="1" baseline="0" dirty="0" smtClean="0"/>
              <a:t>current variable sample</a:t>
            </a:r>
            <a:r>
              <a:rPr lang="en-US" baseline="0" dirty="0" smtClean="0"/>
              <a:t> as well as a histogram of all the </a:t>
            </a:r>
            <a:r>
              <a:rPr lang="en-US" b="1" baseline="0" dirty="0" smtClean="0"/>
              <a:t>samples </a:t>
            </a:r>
            <a:r>
              <a:rPr lang="en-US" baseline="0" dirty="0" smtClean="0"/>
              <a:t>seen so far. While on the edges we will store the binary potential. </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some</a:t>
            </a:r>
            <a:r>
              <a:rPr lang="en-US" baseline="0" dirty="0" smtClean="0"/>
              <a:t> results.</a:t>
            </a:r>
          </a:p>
          <a:p>
            <a:r>
              <a:rPr lang="en-US" dirty="0" smtClean="0"/>
              <a:t>With the full</a:t>
            </a:r>
            <a:r>
              <a:rPr lang="en-US" baseline="0" dirty="0" smtClean="0"/>
              <a:t> consistency scope. We obtain a poor 2.1x speedup on 16 processors.</a:t>
            </a:r>
          </a:p>
          <a:p>
            <a:r>
              <a:rPr lang="en-US" baseline="0" dirty="0" smtClean="0"/>
              <a:t>But we do better on the sparser dataset, attaining a 4x speedup. This is expected as the full consistency model has much fewer </a:t>
            </a:r>
            <a:r>
              <a:rPr lang="en-US" baseline="0" dirty="0" err="1" smtClean="0"/>
              <a:t>oopportunities</a:t>
            </a:r>
            <a:r>
              <a:rPr lang="en-US" baseline="0" dirty="0" smtClean="0"/>
              <a:t> for parallelism on denser model</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however,</a:t>
            </a:r>
            <a:r>
              <a:rPr lang="en-US" baseline="0" dirty="0" smtClean="0"/>
              <a:t> here is an interesting observation we made. </a:t>
            </a:r>
          </a:p>
          <a:p>
            <a:r>
              <a:rPr lang="en-US" baseline="0" dirty="0" smtClean="0"/>
              <a:t>What if we relax the consistency to the weakest vertex consistency model.</a:t>
            </a:r>
          </a:p>
          <a:p>
            <a:r>
              <a:rPr lang="en-US" baseline="0" dirty="0" smtClean="0"/>
              <a:t>To our surprise, it still converges to the same loss!</a:t>
            </a:r>
          </a:p>
          <a:p>
            <a:r>
              <a:rPr lang="en-US" baseline="0" dirty="0" smtClean="0"/>
              <a:t>But of course, now at a significant increase in performance, attaining about 9x speedup on 16 processors on the dense dataset, and a 5x speedup on the sparse dataset..</a:t>
            </a:r>
          </a:p>
          <a:p>
            <a:r>
              <a:rPr lang="en-US" baseline="0" dirty="0" smtClean="0"/>
              <a:t>Just as a comparison, here are the curves when the full consistency model is used.</a:t>
            </a:r>
          </a:p>
          <a:p>
            <a:r>
              <a:rPr lang="en-US" baseline="0" dirty="0" smtClean="0"/>
              <a:t>It is however, still an open question. Why does the system still converge in this setting.</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65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2160 frames</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solidFill>
                  <a:prstClr val="black"/>
                </a:solidFill>
              </a:rPr>
              <a:pPr>
                <a:defRPr/>
              </a:pPr>
              <a:t>66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GraphLab</a:t>
            </a:r>
            <a:r>
              <a:rPr lang="en-US" dirty="0" smtClean="0"/>
              <a:t> is an abstraction tailored</a:t>
            </a:r>
            <a:r>
              <a:rPr lang="en-US" baseline="0" dirty="0" smtClean="0"/>
              <a:t> specifically to the needs of a good number of ML algorithm.</a:t>
            </a:r>
          </a:p>
          <a:p>
            <a:endParaRPr lang="en-US" baseline="0" dirty="0" smtClean="0"/>
          </a:p>
          <a:p>
            <a:r>
              <a:rPr lang="en-US" baseline="0" dirty="0" smtClean="0"/>
              <a:t>And most importantly.. It is easy to use.</a:t>
            </a:r>
            <a:endParaRPr lang="en-US" dirty="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are open sourcing our reference implementation of Parallel </a:t>
            </a:r>
            <a:r>
              <a:rPr lang="en-US" baseline="0" dirty="0" err="1" smtClean="0"/>
              <a:t>GraphLab</a:t>
            </a:r>
            <a:r>
              <a:rPr lang="en-US" baseline="0" dirty="0" smtClean="0"/>
              <a:t> today.</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404" eaLnBrk="0" fontAlgn="base" hangingPunct="0">
              <a:spcBef>
                <a:spcPct val="30000"/>
              </a:spcBef>
              <a:spcAft>
                <a:spcPct val="0"/>
              </a:spcAft>
              <a:defRPr/>
            </a:pPr>
            <a:r>
              <a:rPr lang="en-US" baseline="0" dirty="0" smtClean="0"/>
              <a:t>The </a:t>
            </a:r>
            <a:r>
              <a:rPr lang="en-US" baseline="0" dirty="0" err="1" smtClean="0"/>
              <a:t>GraphLab</a:t>
            </a:r>
            <a:r>
              <a:rPr lang="en-US" baseline="0" dirty="0" smtClean="0"/>
              <a:t> model is defined in 4 parts. The Data Graph which is used to express sparse data dependencies in your computation.</a:t>
            </a:r>
          </a:p>
          <a:p>
            <a:pPr defTabSz="899404" eaLnBrk="0" fontAlgn="base" hangingPunct="0">
              <a:spcBef>
                <a:spcPct val="30000"/>
              </a:spcBef>
              <a:spcAft>
                <a:spcPct val="0"/>
              </a:spcAft>
              <a:defRPr/>
            </a:pPr>
            <a:r>
              <a:rPr lang="en-US" baseline="0" dirty="0" smtClean="0"/>
              <a:t>And the Shared Data Table which is used to express global data as well as global computation</a:t>
            </a:r>
          </a:p>
          <a:p>
            <a:pPr defTabSz="899404" eaLnBrk="0" fontAlgn="base" hangingPunct="0">
              <a:spcBef>
                <a:spcPct val="30000"/>
              </a:spcBef>
              <a:spcAft>
                <a:spcPct val="0"/>
              </a:spcAft>
              <a:defRPr/>
            </a:pPr>
            <a:r>
              <a:rPr lang="en-US" baseline="0" dirty="0" smtClean="0"/>
              <a:t>In addition, we also have the scheduler which determines the order of computation</a:t>
            </a:r>
          </a:p>
          <a:p>
            <a:pPr defTabSz="899404" eaLnBrk="0" fontAlgn="base" hangingPunct="0">
              <a:spcBef>
                <a:spcPct val="30000"/>
              </a:spcBef>
              <a:spcAft>
                <a:spcPct val="0"/>
              </a:spcAft>
              <a:defRPr/>
            </a:pPr>
            <a:r>
              <a:rPr lang="en-US" baseline="0" dirty="0" smtClean="0"/>
              <a:t>And the scope system which provides thread safety and consistency.</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However, all these is restricted to just local computation.</a:t>
            </a:r>
          </a:p>
          <a:p>
            <a:r>
              <a:rPr lang="en-US" baseline="0" dirty="0" smtClean="0"/>
              <a:t>What if we need some global information?</a:t>
            </a:r>
          </a:p>
          <a:p>
            <a:r>
              <a:rPr lang="en-US" baseline="0" dirty="0" smtClean="0"/>
              <a:t>For instance, what if you want to specify algorithm parameters to update functions?</a:t>
            </a:r>
          </a:p>
          <a:p>
            <a:r>
              <a:rPr lang="en-US" baseline="0" dirty="0" smtClean="0"/>
              <a:t>…</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SO in context of the Gibbs example,</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79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Reduce stage is essentially a</a:t>
            </a:r>
            <a:r>
              <a:rPr lang="en-US" baseline="0" dirty="0" smtClean="0"/>
              <a:t> “fold” or an aggregation operation over the results. This for instance can be used to compile summary statistics.</a:t>
            </a:r>
          </a:p>
          <a:p>
            <a:endParaRPr lang="en-US" baseline="0" dirty="0" smtClean="0"/>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Algorithms</a:t>
            </a:r>
            <a:r>
              <a:rPr lang="en-US" baseline="0" dirty="0" smtClean="0"/>
              <a:t> such as cross validation and f</a:t>
            </a:r>
            <a:r>
              <a:rPr lang="en-US" b="1" baseline="0" dirty="0" smtClean="0"/>
              <a:t>eature extraction </a:t>
            </a:r>
            <a:r>
              <a:rPr lang="en-US" baseline="0" dirty="0" smtClean="0"/>
              <a:t>are </a:t>
            </a:r>
            <a:r>
              <a:rPr lang="en-US" b="1" baseline="0" dirty="0" smtClean="0"/>
              <a:t>data parallel algorithm</a:t>
            </a:r>
            <a:r>
              <a:rPr lang="en-US" baseline="0" dirty="0" smtClean="0"/>
              <a:t>s, which are </a:t>
            </a:r>
            <a:r>
              <a:rPr lang="en-US" b="1" baseline="0" dirty="0" smtClean="0"/>
              <a:t>easily map-</a:t>
            </a:r>
            <a:r>
              <a:rPr lang="en-US" b="1" baseline="0" dirty="0" err="1" smtClean="0"/>
              <a:t>reduceable</a:t>
            </a:r>
            <a:r>
              <a:rPr lang="en-US" baseline="0" dirty="0" smtClean="0"/>
              <a:t>.</a:t>
            </a:r>
          </a:p>
          <a:p>
            <a:r>
              <a:rPr lang="en-US" baseline="0" dirty="0" smtClean="0"/>
              <a:t>But there is a much larger world of algorithms which have complex parallel structure and do not fit well in the </a:t>
            </a:r>
            <a:r>
              <a:rPr lang="en-US" baseline="0" dirty="0" err="1" smtClean="0"/>
              <a:t>MapReduce</a:t>
            </a:r>
            <a:r>
              <a:rPr lang="en-US" baseline="0" dirty="0" smtClean="0"/>
              <a:t> framework. However, there are some useful properties common to a number of ML algorithms which we can exploit.</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Algorithms</a:t>
            </a:r>
            <a:r>
              <a:rPr lang="en-US" baseline="0" dirty="0" smtClean="0"/>
              <a:t> such as cross validation and f</a:t>
            </a:r>
            <a:r>
              <a:rPr lang="en-US" b="1" baseline="0" dirty="0" smtClean="0"/>
              <a:t>eature extraction </a:t>
            </a:r>
            <a:r>
              <a:rPr lang="en-US" baseline="0" dirty="0" smtClean="0"/>
              <a:t>are </a:t>
            </a:r>
            <a:r>
              <a:rPr lang="en-US" b="1" baseline="0" dirty="0" smtClean="0"/>
              <a:t>data parallel algorithm</a:t>
            </a:r>
            <a:r>
              <a:rPr lang="en-US" baseline="0" dirty="0" smtClean="0"/>
              <a:t>s, which are </a:t>
            </a:r>
            <a:r>
              <a:rPr lang="en-US" b="1" baseline="0" dirty="0" smtClean="0"/>
              <a:t>easily map-</a:t>
            </a:r>
            <a:r>
              <a:rPr lang="en-US" b="1" baseline="0" dirty="0" err="1" smtClean="0"/>
              <a:t>reduceable</a:t>
            </a:r>
            <a:r>
              <a:rPr lang="en-US" baseline="0" dirty="0" smtClean="0"/>
              <a:t>.</a:t>
            </a:r>
          </a:p>
          <a:p>
            <a:r>
              <a:rPr lang="en-US" baseline="0" dirty="0" smtClean="0"/>
              <a:t>But there is a much larger world of algorithms which have complex parallel structure and do not fit well in the </a:t>
            </a:r>
            <a:r>
              <a:rPr lang="en-US" baseline="0" dirty="0" err="1" smtClean="0"/>
              <a:t>MapReduce</a:t>
            </a:r>
            <a:r>
              <a:rPr lang="en-US" baseline="0" dirty="0" smtClean="0"/>
              <a:t> framework. However, there are some useful properties common to a number of ML algorithms which we can exploit.</a:t>
            </a:r>
          </a:p>
        </p:txBody>
      </p:sp>
      <p:sp>
        <p:nvSpPr>
          <p:cNvPr id="4" name="Slide Number Placeholder 3"/>
          <p:cNvSpPr>
            <a:spLocks noGrp="1"/>
          </p:cNvSpPr>
          <p:nvPr>
            <p:ph type="sldNum" sz="quarter" idx="10"/>
          </p:nvPr>
        </p:nvSpPr>
        <p:spPr/>
        <p:txBody>
          <a:bodyPr/>
          <a:lstStyle/>
          <a:p>
            <a:pPr>
              <a:defRPr/>
            </a:pPr>
            <a:fld id="{5DADAE87-5955-4B76-87EE-B76E9A46D816}"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0F1E5-AD06-4561-BD73-71867974E0B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371600" y="1219200"/>
            <a:ext cx="6400800" cy="1676400"/>
          </a:xfrm>
        </p:spPr>
        <p:txBody>
          <a:bodyPr/>
          <a:lstStyle>
            <a:lvl1pPr algn="ctr">
              <a:defRPr sz="6000"/>
            </a:lvl1pPr>
          </a:lstStyle>
          <a:p>
            <a:r>
              <a:rPr lang="en-US" smtClean="0"/>
              <a:t>Click to edit Master title style</a:t>
            </a:r>
            <a:endParaRPr lang="en-US"/>
          </a:p>
        </p:txBody>
      </p:sp>
      <p:sp>
        <p:nvSpPr>
          <p:cNvPr id="36869" name="Rectangle 5"/>
          <p:cNvSpPr>
            <a:spLocks noGrp="1" noChangeArrowheads="1"/>
          </p:cNvSpPr>
          <p:nvPr>
            <p:ph type="subTitle" idx="1"/>
          </p:nvPr>
        </p:nvSpPr>
        <p:spPr>
          <a:xfrm>
            <a:off x="1371600" y="3352800"/>
            <a:ext cx="6400800" cy="1752600"/>
          </a:xfrm>
        </p:spPr>
        <p:txBody>
          <a:bodyPr/>
          <a:lstStyle>
            <a:lvl1pPr marL="0" indent="0" algn="ctr">
              <a:buFont typeface="Wingdings" pitchFamily="-64" charset="2"/>
              <a:buNone/>
              <a:defRPr sz="4000"/>
            </a:lvl1pPr>
          </a:lstStyle>
          <a:p>
            <a:r>
              <a:rPr lang="en-US" smtClean="0"/>
              <a:t>Click to edit Master subtitle style</a:t>
            </a:r>
            <a:endParaRPr lang="en-US"/>
          </a:p>
        </p:txBody>
      </p:sp>
      <p:pic>
        <p:nvPicPr>
          <p:cNvPr id="6" name="Picture 45" descr="select-lab-red"/>
          <p:cNvPicPr>
            <a:picLocks noChangeAspect="1" noChangeArrowheads="1"/>
          </p:cNvPicPr>
          <p:nvPr userDrawn="1"/>
        </p:nvPicPr>
        <p:blipFill>
          <a:blip r:embed="rId2" cstate="print"/>
          <a:srcRect/>
          <a:stretch>
            <a:fillRect/>
          </a:stretch>
        </p:blipFill>
        <p:spPr bwMode="auto">
          <a:xfrm>
            <a:off x="228600" y="6324600"/>
            <a:ext cx="2209800" cy="379413"/>
          </a:xfrm>
          <a:prstGeom prst="rect">
            <a:avLst/>
          </a:prstGeom>
          <a:noFill/>
        </p:spPr>
      </p:pic>
      <p:sp>
        <p:nvSpPr>
          <p:cNvPr id="7" name="Rectangle 46"/>
          <p:cNvSpPr>
            <a:spLocks noChangeArrowheads="1"/>
          </p:cNvSpPr>
          <p:nvPr userDrawn="1"/>
        </p:nvSpPr>
        <p:spPr bwMode="auto">
          <a:xfrm>
            <a:off x="6345238" y="6262688"/>
            <a:ext cx="2722562" cy="519112"/>
          </a:xfrm>
          <a:prstGeom prst="rect">
            <a:avLst/>
          </a:prstGeom>
          <a:noFill/>
          <a:ln w="38100">
            <a:noFill/>
            <a:miter lim="800000"/>
            <a:headEnd/>
            <a:tailEnd/>
          </a:ln>
          <a:effectLst/>
        </p:spPr>
        <p:txBody>
          <a:bodyPr wrap="none" anchor="ctr">
            <a:spAutoFit/>
          </a:bodyPr>
          <a:lstStyle/>
          <a:p>
            <a:r>
              <a:rPr lang="en-US" b="1">
                <a:solidFill>
                  <a:srgbClr val="630000"/>
                </a:solidFill>
                <a:latin typeface="Times" pitchFamily="-64" charset="0"/>
              </a:rPr>
              <a:t>Carnegie Mellon</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select-lab-r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6324600"/>
            <a:ext cx="2209800" cy="379413"/>
          </a:xfrm>
          <a:prstGeom prst="rect">
            <a:avLst/>
          </a:prstGeom>
          <a:noFill/>
          <a:ln w="9525">
            <a:noFill/>
            <a:miter lim="800000"/>
            <a:headEnd/>
            <a:tailEnd/>
          </a:ln>
        </p:spPr>
      </p:pic>
      <p:sp>
        <p:nvSpPr>
          <p:cNvPr id="5" name="Rectangle 5"/>
          <p:cNvSpPr>
            <a:spLocks noChangeArrowheads="1"/>
          </p:cNvSpPr>
          <p:nvPr/>
        </p:nvSpPr>
        <p:spPr bwMode="auto">
          <a:xfrm>
            <a:off x="6345238" y="6262688"/>
            <a:ext cx="2722562" cy="519112"/>
          </a:xfrm>
          <a:prstGeom prst="rect">
            <a:avLst/>
          </a:prstGeom>
          <a:noFill/>
          <a:ln w="38100">
            <a:noFill/>
            <a:miter lim="800000"/>
            <a:headEnd/>
            <a:tailEnd/>
          </a:ln>
          <a:effectLst/>
        </p:spPr>
        <p:txBody>
          <a:bodyPr wrap="none" anchor="ctr">
            <a:spAutoFit/>
          </a:bodyPr>
          <a:lstStyle/>
          <a:p>
            <a:pPr algn="ctr" fontAlgn="base">
              <a:spcBef>
                <a:spcPct val="0"/>
              </a:spcBef>
              <a:spcAft>
                <a:spcPct val="0"/>
              </a:spcAft>
              <a:defRPr/>
            </a:pPr>
            <a:r>
              <a:rPr lang="en-US" sz="2800" b="1">
                <a:solidFill>
                  <a:srgbClr val="630000"/>
                </a:solidFill>
                <a:latin typeface="Times" pitchFamily="18" charset="0"/>
                <a:ea typeface="ＭＳ Ｐゴシック" pitchFamily="-111" charset="-128"/>
                <a:cs typeface="ＭＳ Ｐゴシック"/>
              </a:rPr>
              <a:t>Carnegie Mellon</a:t>
            </a:r>
          </a:p>
        </p:txBody>
      </p:sp>
      <p:sp>
        <p:nvSpPr>
          <p:cNvPr id="128002" name="Rectangle 2"/>
          <p:cNvSpPr>
            <a:spLocks noGrp="1" noChangeArrowheads="1"/>
          </p:cNvSpPr>
          <p:nvPr>
            <p:ph type="ctrTitle"/>
          </p:nvPr>
        </p:nvSpPr>
        <p:spPr>
          <a:xfrm>
            <a:off x="1371600" y="1219200"/>
            <a:ext cx="6400800" cy="1676400"/>
          </a:xfrm>
        </p:spPr>
        <p:txBody>
          <a:bodyPr/>
          <a:lstStyle>
            <a:lvl1pPr algn="ctr">
              <a:defRPr sz="6000"/>
            </a:lvl1pPr>
          </a:lstStyle>
          <a:p>
            <a:r>
              <a:rPr lang="en-US"/>
              <a:t>Click to edit Master title style</a:t>
            </a:r>
          </a:p>
        </p:txBody>
      </p:sp>
      <p:sp>
        <p:nvSpPr>
          <p:cNvPr id="128003" name="Rectangle 3"/>
          <p:cNvSpPr>
            <a:spLocks noGrp="1" noChangeArrowheads="1"/>
          </p:cNvSpPr>
          <p:nvPr>
            <p:ph type="subTitle" idx="1"/>
          </p:nvPr>
        </p:nvSpPr>
        <p:spPr>
          <a:xfrm>
            <a:off x="1371600" y="3352800"/>
            <a:ext cx="6400800" cy="1752600"/>
          </a:xfrm>
        </p:spPr>
        <p:txBody>
          <a:bodyPr/>
          <a:lstStyle>
            <a:lvl1pPr marL="0" indent="0" algn="ctr">
              <a:buFont typeface="Wingdings" pitchFamily="2" charset="2"/>
              <a:buNone/>
              <a:defRPr sz="4000"/>
            </a:lvl1pPr>
          </a:lstStyle>
          <a:p>
            <a:r>
              <a:rPr lang="en-US"/>
              <a:t>Click to edit Master subtitle style</a:t>
            </a:r>
          </a:p>
        </p:txBody>
      </p:sp>
    </p:spTree>
    <p:extLst>
      <p:ext uri="{BB962C8B-B14F-4D97-AF65-F5344CB8AC3E}">
        <p14:creationId xmlns:p14="http://schemas.microsoft.com/office/powerpoint/2010/main" val="160822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95AC5C-2115-43B4-93C1-A8C975FC4D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77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EBD064-726B-4311-8439-3A3199074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24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143026-F261-44D2-B6CA-B13AA4FF2F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267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6BFF33-43AB-4E18-8056-D3482B31A8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545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D67CF1-C1A3-4DBD-A88B-173215DB2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210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EDDC65-93CD-40FE-8489-35EA96D6D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579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440AED-1CEB-4F32-94CF-DC22C64266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489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E8964E-C291-4BDD-ADCA-F6F42A8BC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1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3D6CC6-8BE6-435F-95B2-B8EA1F79F8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99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95500" cy="60563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134100" cy="6056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981520-783F-41BD-91DE-9BB02D415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09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076700" cy="5141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97A163-71DF-4ABF-A04C-6521747DF579}" type="datetimeFigureOut">
              <a:rPr lang="en-US" smtClean="0"/>
              <a:pPr/>
              <a:t>10/19/11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CF0EDA-FF3F-4FD0-9547-A360A05A41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wmf"/><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fld id="{1397A163-71DF-4ABF-A04C-6521747DF579}" type="datetimeFigureOut">
              <a:rPr lang="en-US" smtClean="0"/>
              <a:pPr/>
              <a:t>10/19/11</a:t>
            </a:fld>
            <a:endParaRPr lang="en-US"/>
          </a:p>
        </p:txBody>
      </p:sp>
      <p:sp>
        <p:nvSpPr>
          <p:cNvPr id="35845"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35846"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4CF0EDA-FF3F-4FD0-9547-A360A05A4197}" type="slidenum">
              <a:rPr lang="en-US" smtClean="0"/>
              <a:pPr/>
              <a:t>‹#›</a:t>
            </a:fld>
            <a:endParaRPr lang="en-US"/>
          </a:p>
        </p:txBody>
      </p:sp>
      <p:pic>
        <p:nvPicPr>
          <p:cNvPr id="9" name="Picture 55" descr="logo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200" y="187325"/>
            <a:ext cx="1066800" cy="592138"/>
          </a:xfrm>
          <a:prstGeom prst="rect">
            <a:avLst/>
          </a:prstGeom>
          <a:noFill/>
        </p:spPr>
      </p:pic>
      <p:pic>
        <p:nvPicPr>
          <p:cNvPr id="10" name="Picture 57"/>
          <p:cNvPicPr>
            <a:picLocks noChangeAspect="1" noChangeArrowheads="1"/>
          </p:cNvPicPr>
          <p:nvPr/>
        </p:nvPicPr>
        <p:blipFill>
          <a:blip r:embed="rId14" cstate="print">
            <a:lum bright="14000"/>
          </a:blip>
          <a:srcRect/>
          <a:stretch>
            <a:fillRect/>
          </a:stretch>
        </p:blipFill>
        <p:spPr bwMode="auto">
          <a:xfrm>
            <a:off x="76200" y="838200"/>
            <a:ext cx="8991600" cy="84138"/>
          </a:xfrm>
          <a:prstGeom prst="rect">
            <a:avLst/>
          </a:prstGeom>
          <a:noFill/>
          <a:ln w="381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p:titleStyle>
    <p:bodyStyle>
      <a:lvl1pPr marL="285750" indent="-285750" algn="l" rtl="0" eaLnBrk="1" fontAlgn="base" hangingPunct="1">
        <a:spcBef>
          <a:spcPct val="20000"/>
        </a:spcBef>
        <a:spcAft>
          <a:spcPct val="0"/>
        </a:spcAft>
        <a:buClr>
          <a:schemeClr val="folHlink"/>
        </a:buClr>
        <a:buSzPct val="70000"/>
        <a:buFont typeface="Wingdings" pitchFamily="-64" charset="2"/>
        <a:buBlip>
          <a:blip r:embed="rId15"/>
        </a:buBlip>
        <a:defRPr sz="28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16"/>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17"/>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18"/>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43025" y="76200"/>
            <a:ext cx="749617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90600"/>
            <a:ext cx="8305800" cy="5141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0"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ea typeface="ＭＳ Ｐゴシック" pitchFamily="-111" charset="-128"/>
                <a:cs typeface="+mn-cs"/>
              </a:defRPr>
            </a:lvl1pPr>
          </a:lstStyle>
          <a:p>
            <a:pPr fontAlgn="base">
              <a:spcBef>
                <a:spcPct val="0"/>
              </a:spcBef>
              <a:spcAft>
                <a:spcPct val="0"/>
              </a:spcAft>
              <a:defRPr/>
            </a:pPr>
            <a:endParaRPr lang="en-US">
              <a:solidFill>
                <a:srgbClr val="000000"/>
              </a:solidFill>
              <a:latin typeface="Tahoma" pitchFamily="34" charset="0"/>
            </a:endParaRPr>
          </a:p>
        </p:txBody>
      </p:sp>
      <p:sp>
        <p:nvSpPr>
          <p:cNvPr id="126981"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pitchFamily="-111" charset="-128"/>
                <a:cs typeface="+mn-cs"/>
              </a:defRPr>
            </a:lvl1pPr>
          </a:lstStyle>
          <a:p>
            <a:pPr fontAlgn="base">
              <a:spcBef>
                <a:spcPct val="0"/>
              </a:spcBef>
              <a:spcAft>
                <a:spcPct val="0"/>
              </a:spcAft>
              <a:defRPr/>
            </a:pPr>
            <a:endParaRPr lang="en-US">
              <a:solidFill>
                <a:srgbClr val="000000"/>
              </a:solidFill>
              <a:latin typeface="Tahoma" pitchFamily="34" charset="0"/>
            </a:endParaRPr>
          </a:p>
        </p:txBody>
      </p:sp>
      <p:sp>
        <p:nvSpPr>
          <p:cNvPr id="126982" name="Rectangle 6"/>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a typeface="ＭＳ Ｐゴシック" pitchFamily="-111" charset="-128"/>
                <a:cs typeface="+mn-cs"/>
              </a:defRPr>
            </a:lvl1pPr>
          </a:lstStyle>
          <a:p>
            <a:pPr fontAlgn="base">
              <a:spcBef>
                <a:spcPct val="0"/>
              </a:spcBef>
              <a:spcAft>
                <a:spcPct val="0"/>
              </a:spcAft>
              <a:defRPr/>
            </a:pPr>
            <a:fld id="{49AFB268-A7ED-4895-8409-EEBBC42D1E2B}" type="slidenum">
              <a:rPr lang="en-US">
                <a:solidFill>
                  <a:srgbClr val="000000"/>
                </a:solidFill>
                <a:latin typeface="Tahoma" pitchFamily="34" charset="0"/>
              </a:rPr>
              <a:pPr fontAlgn="base">
                <a:spcBef>
                  <a:spcPct val="0"/>
                </a:spcBef>
                <a:spcAft>
                  <a:spcPct val="0"/>
                </a:spcAft>
                <a:defRPr/>
              </a:pPr>
              <a:t>‹#›</a:t>
            </a:fld>
            <a:endParaRPr lang="en-US">
              <a:solidFill>
                <a:srgbClr val="000000"/>
              </a:solidFill>
              <a:latin typeface="Tahoma" pitchFamily="34" charset="0"/>
            </a:endParaRPr>
          </a:p>
        </p:txBody>
      </p:sp>
      <p:pic>
        <p:nvPicPr>
          <p:cNvPr id="1031" name="Picture 7" descr="logo3"/>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 y="230188"/>
            <a:ext cx="990600" cy="549275"/>
          </a:xfrm>
          <a:prstGeom prst="rect">
            <a:avLst/>
          </a:prstGeom>
          <a:noFill/>
          <a:ln w="9525">
            <a:noFill/>
            <a:miter lim="800000"/>
            <a:headEnd/>
            <a:tailEnd/>
          </a:ln>
        </p:spPr>
      </p:pic>
      <p:pic>
        <p:nvPicPr>
          <p:cNvPr id="1032" name="Picture 8"/>
          <p:cNvPicPr>
            <a:picLocks noChangeAspect="1" noChangeArrowheads="1"/>
          </p:cNvPicPr>
          <p:nvPr/>
        </p:nvPicPr>
        <p:blipFill>
          <a:blip r:embed="rId14">
            <a:lum bright="14000"/>
          </a:blip>
          <a:srcRect/>
          <a:stretch>
            <a:fillRect/>
          </a:stretch>
        </p:blipFill>
        <p:spPr bwMode="auto">
          <a:xfrm>
            <a:off x="76200" y="838200"/>
            <a:ext cx="8991600" cy="84138"/>
          </a:xfrm>
          <a:prstGeom prst="rect">
            <a:avLst/>
          </a:prstGeom>
          <a:noFill/>
          <a:ln w="38100">
            <a:noFill/>
            <a:miter lim="800000"/>
            <a:headEnd/>
            <a:tailEnd/>
          </a:ln>
        </p:spPr>
      </p:pic>
    </p:spTree>
    <p:extLst>
      <p:ext uri="{BB962C8B-B14F-4D97-AF65-F5344CB8AC3E}">
        <p14:creationId xmlns:p14="http://schemas.microsoft.com/office/powerpoint/2010/main" val="235633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285750" indent="-285750" algn="l" rtl="0" eaLnBrk="0" fontAlgn="base" hangingPunct="0">
        <a:spcBef>
          <a:spcPct val="20000"/>
        </a:spcBef>
        <a:spcAft>
          <a:spcPct val="0"/>
        </a:spcAft>
        <a:buClr>
          <a:schemeClr val="folHlink"/>
        </a:buClr>
        <a:buSzPct val="70000"/>
        <a:buFont typeface="Wingdings" pitchFamily="2" charset="2"/>
        <a:buBlip>
          <a:blip r:embed="rId15"/>
        </a:buBlip>
        <a:defRPr sz="2800">
          <a:solidFill>
            <a:schemeClr val="tx1"/>
          </a:solidFill>
          <a:latin typeface="+mn-lt"/>
          <a:ea typeface="+mn-ea"/>
          <a:cs typeface="+mn-cs"/>
        </a:defRPr>
      </a:lvl1pPr>
      <a:lvl2pPr marL="687388" indent="-230188" algn="l" rtl="0" eaLnBrk="0" fontAlgn="base" hangingPunct="0">
        <a:spcBef>
          <a:spcPct val="20000"/>
        </a:spcBef>
        <a:spcAft>
          <a:spcPct val="0"/>
        </a:spcAft>
        <a:buClr>
          <a:schemeClr val="hlink"/>
        </a:buClr>
        <a:buSzPct val="65000"/>
        <a:buFont typeface="Wingdings" pitchFamily="2" charset="2"/>
        <a:buBlip>
          <a:blip r:embed="rId16"/>
        </a:buBlip>
        <a:defRPr sz="2400">
          <a:solidFill>
            <a:schemeClr val="tx1"/>
          </a:solidFill>
          <a:latin typeface="+mn-lt"/>
        </a:defRPr>
      </a:lvl2pPr>
      <a:lvl3pPr marL="1089025" indent="-174625" algn="l" rtl="0" eaLnBrk="0" fontAlgn="base" hangingPunct="0">
        <a:spcBef>
          <a:spcPct val="20000"/>
        </a:spcBef>
        <a:spcAft>
          <a:spcPct val="0"/>
        </a:spcAft>
        <a:buClr>
          <a:schemeClr val="folHlink"/>
        </a:buClr>
        <a:buSzPct val="60000"/>
        <a:buFont typeface="Wingdings" pitchFamily="2" charset="2"/>
        <a:buBlip>
          <a:blip r:embed="rId17"/>
        </a:buBlip>
        <a:defRPr sz="2000">
          <a:solidFill>
            <a:schemeClr val="tx1"/>
          </a:solidFill>
          <a:latin typeface="+mn-lt"/>
        </a:defRPr>
      </a:lvl3pPr>
      <a:lvl4pPr marL="1546225" indent="-174625" algn="l" rtl="0" eaLnBrk="0" fontAlgn="base" hangingPunct="0">
        <a:spcBef>
          <a:spcPct val="20000"/>
        </a:spcBef>
        <a:spcAft>
          <a:spcPct val="0"/>
        </a:spcAft>
        <a:buClr>
          <a:schemeClr val="accent2"/>
        </a:buClr>
        <a:buSzPct val="60000"/>
        <a:buFont typeface="Wingdings" pitchFamily="2" charset="2"/>
        <a:buBlip>
          <a:blip r:embed="rId18"/>
        </a:buBlip>
        <a:defRPr>
          <a:solidFill>
            <a:schemeClr val="tx1"/>
          </a:solidFill>
          <a:latin typeface="+mn-lt"/>
        </a:defRPr>
      </a:lvl4pPr>
      <a:lvl5pPr marL="1995488" indent="-166688" algn="l" rtl="0" eaLnBrk="0" fontAlgn="base" hangingPunct="0">
        <a:spcBef>
          <a:spcPct val="20000"/>
        </a:spcBef>
        <a:spcAft>
          <a:spcPct val="0"/>
        </a:spcAft>
        <a:buClr>
          <a:schemeClr val="accent1"/>
        </a:buClr>
        <a:buSzPct val="55000"/>
        <a:buFont typeface="Wingdings" pitchFamily="2" charset="2"/>
        <a:buBlip>
          <a:blip r:embed="rId19"/>
        </a:buBlip>
        <a:defRPr>
          <a:solidFill>
            <a:schemeClr val="tx1"/>
          </a:solidFill>
          <a:latin typeface="+mn-lt"/>
        </a:defRPr>
      </a:lvl5pPr>
      <a:lvl6pPr marL="24526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6pPr>
      <a:lvl7pPr marL="29098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7pPr>
      <a:lvl8pPr marL="33670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8pPr>
      <a:lvl9pPr marL="3824288" indent="-166688" algn="l" rtl="0" fontAlgn="base">
        <a:spcBef>
          <a:spcPct val="20000"/>
        </a:spcBef>
        <a:spcAft>
          <a:spcPct val="0"/>
        </a:spcAft>
        <a:buClr>
          <a:schemeClr val="accent1"/>
        </a:buClr>
        <a:buSzPct val="55000"/>
        <a:buFont typeface="Wingdings" pitchFamily="2" charset="2"/>
        <a:buBlip>
          <a:blip r:embed="rId19"/>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gif"/><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5.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oleObject" Target="../embeddings/oleObject1.bin"/><Relationship Id="rId8" Type="http://schemas.openxmlformats.org/officeDocument/2006/relationships/image" Target="../media/image4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12.jpeg"/><Relationship Id="rId8"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12.jpeg"/><Relationship Id="rId8"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9" Type="http://schemas.openxmlformats.org/officeDocument/2006/relationships/tags" Target="../tags/tag9.xml"/><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image" Target="../media/image54.png"/><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slideLayout" Target="../slideLayouts/slideLayout2.xml"/><Relationship Id="rId13" Type="http://schemas.openxmlformats.org/officeDocument/2006/relationships/notesSlide" Target="../notesSlides/notesSlide16.xml"/><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png"/><Relationship Id="rId19" Type="http://schemas.openxmlformats.org/officeDocument/2006/relationships/image" Target="../media/image49.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image" Target="../media/image5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4.xml"/></Relationships>
</file>

<file path=ppt/slides/_rels/slide62.xml.rels><?xml version="1.0" encoding="UTF-8" standalone="yes"?>
<Relationships xmlns="http://schemas.openxmlformats.org/package/2006/relationships"><Relationship Id="rId9" Type="http://schemas.openxmlformats.org/officeDocument/2006/relationships/tags" Target="../tags/tag20.xml"/><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image" Target="../media/image54.png"/><Relationship Id="rId10" Type="http://schemas.openxmlformats.org/officeDocument/2006/relationships/tags" Target="../tags/tag21.xml"/><Relationship Id="rId11" Type="http://schemas.openxmlformats.org/officeDocument/2006/relationships/tags" Target="../tags/tag22.xml"/><Relationship Id="rId12" Type="http://schemas.openxmlformats.org/officeDocument/2006/relationships/slideLayout" Target="../slideLayouts/slideLayout2.xml"/><Relationship Id="rId13" Type="http://schemas.openxmlformats.org/officeDocument/2006/relationships/notesSlide" Target="../notesSlides/notesSlide42.xml"/><Relationship Id="rId14" Type="http://schemas.openxmlformats.org/officeDocument/2006/relationships/image" Target="../media/image44.png"/><Relationship Id="rId15" Type="http://schemas.openxmlformats.org/officeDocument/2006/relationships/image" Target="../media/image47.png"/><Relationship Id="rId16" Type="http://schemas.openxmlformats.org/officeDocument/2006/relationships/image" Target="../media/image48.png"/><Relationship Id="rId17" Type="http://schemas.openxmlformats.org/officeDocument/2006/relationships/image" Target="../media/image49.png"/><Relationship Id="rId18" Type="http://schemas.openxmlformats.org/officeDocument/2006/relationships/image" Target="../media/image50.png"/><Relationship Id="rId19" Type="http://schemas.openxmlformats.org/officeDocument/2006/relationships/image" Target="../media/image51.png"/><Relationship Id="rId1" Type="http://schemas.openxmlformats.org/officeDocument/2006/relationships/tags" Target="../tags/tag12.xml"/><Relationship Id="rId2" Type="http://schemas.openxmlformats.org/officeDocument/2006/relationships/tags" Target="../tags/tag13.xml"/><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tags" Target="../tags/tag17.xml"/><Relationship Id="rId7" Type="http://schemas.openxmlformats.org/officeDocument/2006/relationships/tags" Target="../tags/tag18.xml"/><Relationship Id="rId8" Type="http://schemas.openxmlformats.org/officeDocument/2006/relationships/tags" Target="../tags/tag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5.xml"/></Relationships>
</file>

<file path=ppt/slides/_rels/slide64.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jpeg"/><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6.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7.emf"/><Relationship Id="rId3" Type="http://schemas.openxmlformats.org/officeDocument/2006/relationships/image" Target="../media/image68.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9.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38.jpeg"/><Relationship Id="rId13" Type="http://schemas.openxmlformats.org/officeDocument/2006/relationships/image" Target="../media/image39.jpeg"/><Relationship Id="rId1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14.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1371600"/>
          </a:xfrm>
        </p:spPr>
        <p:txBody>
          <a:bodyPr/>
          <a:lstStyle/>
          <a:p>
            <a:r>
              <a:rPr lang="en-US" sz="3600" dirty="0" smtClean="0"/>
              <a:t>Joseph Gonzalez</a:t>
            </a:r>
          </a:p>
          <a:p>
            <a:r>
              <a:rPr lang="en-US" sz="2000" dirty="0" smtClean="0"/>
              <a:t>Joint work with</a:t>
            </a:r>
          </a:p>
        </p:txBody>
      </p:sp>
      <p:pic>
        <p:nvPicPr>
          <p:cNvPr id="1026" name="Picture 2" descr="Z:\Documents\svn\select\www\people\images\ylow.jpg"/>
          <p:cNvPicPr>
            <a:picLocks noChangeAspect="1" noChangeArrowheads="1"/>
          </p:cNvPicPr>
          <p:nvPr/>
        </p:nvPicPr>
        <p:blipFill>
          <a:blip r:embed="rId2" cstate="print"/>
          <a:srcRect l="7692" r="7692"/>
          <a:stretch>
            <a:fillRect/>
          </a:stretch>
        </p:blipFill>
        <p:spPr bwMode="auto">
          <a:xfrm>
            <a:off x="152400" y="3810000"/>
            <a:ext cx="920859" cy="1371600"/>
          </a:xfrm>
          <a:prstGeom prst="rect">
            <a:avLst/>
          </a:prstGeom>
          <a:noFill/>
        </p:spPr>
      </p:pic>
      <p:pic>
        <p:nvPicPr>
          <p:cNvPr id="1027" name="Picture 3" descr="Z:\Documents\svn\select\www\people\images\aapo.jpg"/>
          <p:cNvPicPr>
            <a:picLocks noChangeAspect="1" noChangeArrowheads="1"/>
          </p:cNvPicPr>
          <p:nvPr/>
        </p:nvPicPr>
        <p:blipFill>
          <a:blip r:embed="rId3" cstate="print"/>
          <a:srcRect/>
          <a:stretch>
            <a:fillRect/>
          </a:stretch>
        </p:blipFill>
        <p:spPr bwMode="auto">
          <a:xfrm>
            <a:off x="1211944" y="3810000"/>
            <a:ext cx="914400" cy="1371600"/>
          </a:xfrm>
          <a:prstGeom prst="rect">
            <a:avLst/>
          </a:prstGeom>
          <a:noFill/>
        </p:spPr>
      </p:pic>
      <p:pic>
        <p:nvPicPr>
          <p:cNvPr id="1028" name="Picture 4" descr="Z:\Documents\svn\select\www\people\images\bickson.jpg"/>
          <p:cNvPicPr>
            <a:picLocks noChangeAspect="1" noChangeArrowheads="1"/>
          </p:cNvPicPr>
          <p:nvPr/>
        </p:nvPicPr>
        <p:blipFill>
          <a:blip r:embed="rId4" cstate="print"/>
          <a:srcRect l="5770" r="13453"/>
          <a:stretch>
            <a:fillRect/>
          </a:stretch>
        </p:blipFill>
        <p:spPr bwMode="auto">
          <a:xfrm>
            <a:off x="2265029" y="3810000"/>
            <a:ext cx="903642" cy="1371600"/>
          </a:xfrm>
          <a:prstGeom prst="rect">
            <a:avLst/>
          </a:prstGeom>
          <a:noFill/>
        </p:spPr>
      </p:pic>
      <p:pic>
        <p:nvPicPr>
          <p:cNvPr id="1029" name="Picture 5" descr="Z:\Documents\svn\select\www\people\images\guestrin.jpg"/>
          <p:cNvPicPr>
            <a:picLocks noChangeAspect="1" noChangeArrowheads="1"/>
          </p:cNvPicPr>
          <p:nvPr/>
        </p:nvPicPr>
        <p:blipFill>
          <a:blip r:embed="rId5" cstate="print"/>
          <a:srcRect/>
          <a:stretch>
            <a:fillRect/>
          </a:stretch>
        </p:blipFill>
        <p:spPr bwMode="auto">
          <a:xfrm>
            <a:off x="4394307" y="3810000"/>
            <a:ext cx="1020762" cy="1371600"/>
          </a:xfrm>
          <a:prstGeom prst="rect">
            <a:avLst/>
          </a:prstGeom>
          <a:noFill/>
        </p:spPr>
      </p:pic>
      <p:pic>
        <p:nvPicPr>
          <p:cNvPr id="1031" name="Picture 7" descr="http://www.cs.cmu.edu/~guyb/guySmall.jpg"/>
          <p:cNvPicPr>
            <a:picLocks noChangeAspect="1" noChangeArrowheads="1"/>
          </p:cNvPicPr>
          <p:nvPr/>
        </p:nvPicPr>
        <p:blipFill>
          <a:blip r:embed="rId6" cstate="print"/>
          <a:srcRect/>
          <a:stretch>
            <a:fillRect/>
          </a:stretch>
        </p:blipFill>
        <p:spPr bwMode="auto">
          <a:xfrm>
            <a:off x="5553754" y="3810000"/>
            <a:ext cx="976682" cy="1371600"/>
          </a:xfrm>
          <a:prstGeom prst="rect">
            <a:avLst/>
          </a:prstGeom>
          <a:noFill/>
        </p:spPr>
      </p:pic>
      <p:pic>
        <p:nvPicPr>
          <p:cNvPr id="1033" name="Picture 9" descr="http://www.cs.cmu.edu/~ktangwon/imgs/kanat-pic.jpg"/>
          <p:cNvPicPr>
            <a:picLocks noChangeAspect="1" noChangeArrowheads="1"/>
          </p:cNvPicPr>
          <p:nvPr/>
        </p:nvPicPr>
        <p:blipFill>
          <a:blip r:embed="rId7" cstate="print"/>
          <a:srcRect l="7477" r="40187"/>
          <a:stretch>
            <a:fillRect/>
          </a:stretch>
        </p:blipFill>
        <p:spPr bwMode="auto">
          <a:xfrm>
            <a:off x="3307356" y="3810000"/>
            <a:ext cx="948266" cy="1371600"/>
          </a:xfrm>
          <a:prstGeom prst="rect">
            <a:avLst/>
          </a:prstGeom>
          <a:noFill/>
        </p:spPr>
      </p:pic>
      <p:pic>
        <p:nvPicPr>
          <p:cNvPr id="1035" name="Picture 11" descr="http://blog.swivel.com/photos/uncategorized/2007/06/18/jmhcas.jpg"/>
          <p:cNvPicPr>
            <a:picLocks noChangeAspect="1" noChangeArrowheads="1"/>
          </p:cNvPicPr>
          <p:nvPr/>
        </p:nvPicPr>
        <p:blipFill>
          <a:blip r:embed="rId8" cstate="print"/>
          <a:srcRect l="13714" r="8571"/>
          <a:stretch>
            <a:fillRect/>
          </a:stretch>
        </p:blipFill>
        <p:spPr bwMode="auto">
          <a:xfrm>
            <a:off x="6669121" y="3810000"/>
            <a:ext cx="1116992" cy="1371600"/>
          </a:xfrm>
          <a:prstGeom prst="rect">
            <a:avLst/>
          </a:prstGeom>
          <a:noFill/>
        </p:spPr>
      </p:pic>
      <p:sp>
        <p:nvSpPr>
          <p:cNvPr id="11" name="TextBox 10"/>
          <p:cNvSpPr txBox="1"/>
          <p:nvPr/>
        </p:nvSpPr>
        <p:spPr>
          <a:xfrm>
            <a:off x="152400" y="5219700"/>
            <a:ext cx="973985" cy="646331"/>
          </a:xfrm>
          <a:prstGeom prst="rect">
            <a:avLst/>
          </a:prstGeom>
          <a:noFill/>
        </p:spPr>
        <p:txBody>
          <a:bodyPr wrap="none" rtlCol="0">
            <a:spAutoFit/>
          </a:bodyPr>
          <a:lstStyle/>
          <a:p>
            <a:pPr algn="ctr"/>
            <a:r>
              <a:rPr lang="en-US" dirty="0" err="1" smtClean="0"/>
              <a:t>Yucheng</a:t>
            </a:r>
            <a:endParaRPr lang="en-US" dirty="0" smtClean="0"/>
          </a:p>
          <a:p>
            <a:pPr algn="ctr"/>
            <a:r>
              <a:rPr lang="en-US" dirty="0" smtClean="0"/>
              <a:t>Low</a:t>
            </a:r>
            <a:endParaRPr lang="en-US" dirty="0"/>
          </a:p>
        </p:txBody>
      </p:sp>
      <p:sp>
        <p:nvSpPr>
          <p:cNvPr id="12" name="TextBox 11"/>
          <p:cNvSpPr txBox="1"/>
          <p:nvPr/>
        </p:nvSpPr>
        <p:spPr>
          <a:xfrm>
            <a:off x="1295400" y="5219700"/>
            <a:ext cx="761298" cy="646331"/>
          </a:xfrm>
          <a:prstGeom prst="rect">
            <a:avLst/>
          </a:prstGeom>
          <a:noFill/>
        </p:spPr>
        <p:txBody>
          <a:bodyPr wrap="none" rtlCol="0">
            <a:spAutoFit/>
          </a:bodyPr>
          <a:lstStyle/>
          <a:p>
            <a:pPr algn="ctr"/>
            <a:r>
              <a:rPr lang="en-US" dirty="0" err="1" smtClean="0"/>
              <a:t>Aapo</a:t>
            </a:r>
            <a:endParaRPr lang="en-US" dirty="0" smtClean="0"/>
          </a:p>
          <a:p>
            <a:pPr algn="ctr"/>
            <a:r>
              <a:rPr lang="en-US" dirty="0" err="1" smtClean="0"/>
              <a:t>Kyrola</a:t>
            </a:r>
            <a:endParaRPr lang="en-US" dirty="0"/>
          </a:p>
        </p:txBody>
      </p:sp>
      <p:sp>
        <p:nvSpPr>
          <p:cNvPr id="13" name="TextBox 12"/>
          <p:cNvSpPr txBox="1"/>
          <p:nvPr/>
        </p:nvSpPr>
        <p:spPr>
          <a:xfrm>
            <a:off x="2286000" y="5219700"/>
            <a:ext cx="895887" cy="646331"/>
          </a:xfrm>
          <a:prstGeom prst="rect">
            <a:avLst/>
          </a:prstGeom>
          <a:noFill/>
        </p:spPr>
        <p:txBody>
          <a:bodyPr wrap="none" rtlCol="0">
            <a:spAutoFit/>
          </a:bodyPr>
          <a:lstStyle/>
          <a:p>
            <a:pPr algn="ctr"/>
            <a:r>
              <a:rPr lang="en-US" dirty="0" smtClean="0"/>
              <a:t>Danny</a:t>
            </a:r>
          </a:p>
          <a:p>
            <a:pPr algn="ctr"/>
            <a:r>
              <a:rPr lang="en-US" dirty="0" err="1" smtClean="0"/>
              <a:t>Bickson</a:t>
            </a:r>
            <a:endParaRPr lang="en-US" dirty="0"/>
          </a:p>
        </p:txBody>
      </p:sp>
      <p:sp>
        <p:nvSpPr>
          <p:cNvPr id="14" name="TextBox 13"/>
          <p:cNvSpPr txBox="1"/>
          <p:nvPr/>
        </p:nvSpPr>
        <p:spPr>
          <a:xfrm>
            <a:off x="3228338" y="5221069"/>
            <a:ext cx="1097480" cy="923330"/>
          </a:xfrm>
          <a:prstGeom prst="rect">
            <a:avLst/>
          </a:prstGeom>
          <a:noFill/>
        </p:spPr>
        <p:txBody>
          <a:bodyPr wrap="none" rtlCol="0">
            <a:spAutoFit/>
          </a:bodyPr>
          <a:lstStyle/>
          <a:p>
            <a:pPr algn="ctr"/>
            <a:r>
              <a:rPr lang="en-US" dirty="0" err="1" smtClean="0"/>
              <a:t>Kanat</a:t>
            </a:r>
            <a:endParaRPr lang="en-US" dirty="0" smtClean="0"/>
          </a:p>
          <a:p>
            <a:pPr algn="ctr"/>
            <a:r>
              <a:rPr lang="en-US" dirty="0" err="1" smtClean="0"/>
              <a:t>Tangwon</a:t>
            </a:r>
            <a:r>
              <a:rPr lang="en-US" dirty="0" smtClean="0"/>
              <a:t>-</a:t>
            </a:r>
          </a:p>
          <a:p>
            <a:pPr algn="ctr"/>
            <a:r>
              <a:rPr lang="en-US" dirty="0" err="1" smtClean="0"/>
              <a:t>gsan</a:t>
            </a:r>
            <a:endParaRPr lang="en-US" dirty="0"/>
          </a:p>
        </p:txBody>
      </p:sp>
      <p:sp>
        <p:nvSpPr>
          <p:cNvPr id="15" name="TextBox 14"/>
          <p:cNvSpPr txBox="1"/>
          <p:nvPr/>
        </p:nvSpPr>
        <p:spPr>
          <a:xfrm>
            <a:off x="4419600" y="5219700"/>
            <a:ext cx="986809" cy="646331"/>
          </a:xfrm>
          <a:prstGeom prst="rect">
            <a:avLst/>
          </a:prstGeom>
          <a:noFill/>
        </p:spPr>
        <p:txBody>
          <a:bodyPr wrap="none" rtlCol="0">
            <a:spAutoFit/>
          </a:bodyPr>
          <a:lstStyle/>
          <a:p>
            <a:pPr algn="ctr"/>
            <a:r>
              <a:rPr lang="en-US" dirty="0" smtClean="0"/>
              <a:t>Carlos</a:t>
            </a:r>
          </a:p>
          <a:p>
            <a:pPr algn="ctr"/>
            <a:r>
              <a:rPr lang="en-US" dirty="0" err="1" smtClean="0"/>
              <a:t>Guestrin</a:t>
            </a:r>
            <a:endParaRPr lang="en-US" dirty="0"/>
          </a:p>
        </p:txBody>
      </p:sp>
      <p:sp>
        <p:nvSpPr>
          <p:cNvPr id="16" name="TextBox 15"/>
          <p:cNvSpPr txBox="1"/>
          <p:nvPr/>
        </p:nvSpPr>
        <p:spPr>
          <a:xfrm>
            <a:off x="5562600" y="5219700"/>
            <a:ext cx="925253" cy="646331"/>
          </a:xfrm>
          <a:prstGeom prst="rect">
            <a:avLst/>
          </a:prstGeom>
          <a:noFill/>
        </p:spPr>
        <p:txBody>
          <a:bodyPr wrap="none" rtlCol="0">
            <a:spAutoFit/>
          </a:bodyPr>
          <a:lstStyle/>
          <a:p>
            <a:pPr algn="ctr"/>
            <a:r>
              <a:rPr lang="en-US" dirty="0" smtClean="0"/>
              <a:t>Guy</a:t>
            </a:r>
          </a:p>
          <a:p>
            <a:pPr algn="ctr"/>
            <a:r>
              <a:rPr lang="en-US" dirty="0" err="1" smtClean="0"/>
              <a:t>Blelloch</a:t>
            </a:r>
            <a:endParaRPr lang="en-US" dirty="0"/>
          </a:p>
        </p:txBody>
      </p:sp>
      <p:sp>
        <p:nvSpPr>
          <p:cNvPr id="17" name="TextBox 16"/>
          <p:cNvSpPr txBox="1"/>
          <p:nvPr/>
        </p:nvSpPr>
        <p:spPr>
          <a:xfrm>
            <a:off x="6610730" y="5219700"/>
            <a:ext cx="1193533" cy="646331"/>
          </a:xfrm>
          <a:prstGeom prst="rect">
            <a:avLst/>
          </a:prstGeom>
          <a:noFill/>
        </p:spPr>
        <p:txBody>
          <a:bodyPr wrap="none" rtlCol="0">
            <a:spAutoFit/>
          </a:bodyPr>
          <a:lstStyle/>
          <a:p>
            <a:pPr algn="ctr"/>
            <a:r>
              <a:rPr lang="en-US" dirty="0" smtClean="0"/>
              <a:t>Joe</a:t>
            </a:r>
          </a:p>
          <a:p>
            <a:pPr algn="ctr"/>
            <a:r>
              <a:rPr lang="en-US" dirty="0" err="1" smtClean="0"/>
              <a:t>Hellerstein</a:t>
            </a:r>
            <a:endParaRPr lang="en-US" dirty="0"/>
          </a:p>
        </p:txBody>
      </p:sp>
      <p:pic>
        <p:nvPicPr>
          <p:cNvPr id="137218" name="Picture 2" descr="http://www.cs.cmu.edu/~droh/dave-ohallaron1.jpg"/>
          <p:cNvPicPr>
            <a:picLocks noChangeAspect="1" noChangeArrowheads="1"/>
          </p:cNvPicPr>
          <p:nvPr/>
        </p:nvPicPr>
        <p:blipFill>
          <a:blip r:embed="rId9" cstate="print"/>
          <a:srcRect/>
          <a:stretch>
            <a:fillRect/>
          </a:stretch>
        </p:blipFill>
        <p:spPr bwMode="auto">
          <a:xfrm>
            <a:off x="7924800" y="3810000"/>
            <a:ext cx="1028700" cy="1371600"/>
          </a:xfrm>
          <a:prstGeom prst="rect">
            <a:avLst/>
          </a:prstGeom>
          <a:noFill/>
        </p:spPr>
      </p:pic>
      <p:sp>
        <p:nvSpPr>
          <p:cNvPr id="19" name="TextBox 18"/>
          <p:cNvSpPr txBox="1"/>
          <p:nvPr/>
        </p:nvSpPr>
        <p:spPr>
          <a:xfrm>
            <a:off x="7880423" y="5219700"/>
            <a:ext cx="1187377" cy="646331"/>
          </a:xfrm>
          <a:prstGeom prst="rect">
            <a:avLst/>
          </a:prstGeom>
          <a:noFill/>
        </p:spPr>
        <p:txBody>
          <a:bodyPr wrap="none" rtlCol="0">
            <a:spAutoFit/>
          </a:bodyPr>
          <a:lstStyle/>
          <a:p>
            <a:pPr algn="ctr"/>
            <a:r>
              <a:rPr lang="en-US" dirty="0" smtClean="0"/>
              <a:t>David</a:t>
            </a:r>
          </a:p>
          <a:p>
            <a:pPr algn="ctr"/>
            <a:r>
              <a:rPr lang="en-US" dirty="0" err="1" smtClean="0"/>
              <a:t>O’Hallaron</a:t>
            </a:r>
            <a:endParaRPr lang="en-US" dirty="0"/>
          </a:p>
        </p:txBody>
      </p:sp>
      <p:pic>
        <p:nvPicPr>
          <p:cNvPr id="134146" name="Picture 2" descr="GraphLab"/>
          <p:cNvPicPr>
            <a:picLocks noChangeAspect="1" noChangeArrowheads="1"/>
          </p:cNvPicPr>
          <p:nvPr/>
        </p:nvPicPr>
        <p:blipFill>
          <a:blip r:embed="rId10" cstate="print"/>
          <a:srcRect/>
          <a:stretch>
            <a:fillRect/>
          </a:stretch>
        </p:blipFill>
        <p:spPr bwMode="auto">
          <a:xfrm>
            <a:off x="2819400" y="314324"/>
            <a:ext cx="3514725" cy="1209676"/>
          </a:xfrm>
          <a:prstGeom prst="rect">
            <a:avLst/>
          </a:prstGeom>
          <a:noFill/>
        </p:spPr>
      </p:pic>
      <p:sp>
        <p:nvSpPr>
          <p:cNvPr id="2" name="Title 1"/>
          <p:cNvSpPr>
            <a:spLocks noGrp="1"/>
          </p:cNvSpPr>
          <p:nvPr>
            <p:ph type="ctrTitle"/>
          </p:nvPr>
        </p:nvSpPr>
        <p:spPr>
          <a:xfrm>
            <a:off x="838200" y="990600"/>
            <a:ext cx="7467600" cy="1676400"/>
          </a:xfrm>
        </p:spPr>
        <p:txBody>
          <a:bodyPr/>
          <a:lstStyle/>
          <a:p>
            <a:r>
              <a:rPr lang="en-US" dirty="0" smtClean="0"/>
              <a:t/>
            </a:r>
            <a:br>
              <a:rPr lang="en-US" dirty="0" smtClean="0"/>
            </a:br>
            <a:r>
              <a:rPr lang="en-US" sz="3200" dirty="0" smtClean="0"/>
              <a:t>A New Parallel Framework for Machine Learning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10</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TextBox 23"/>
          <p:cNvSpPr txBox="1"/>
          <p:nvPr/>
        </p:nvSpPr>
        <p:spPr>
          <a:xfrm>
            <a:off x="263304" y="5702306"/>
            <a:ext cx="8423496" cy="461665"/>
          </a:xfrm>
          <a:prstGeom prst="rect">
            <a:avLst/>
          </a:prstGeom>
          <a:noFill/>
        </p:spPr>
        <p:txBody>
          <a:bodyPr wrap="square" rtlCol="0">
            <a:spAutoFit/>
          </a:bodyPr>
          <a:lstStyle/>
          <a:p>
            <a:pPr algn="ctr"/>
            <a:r>
              <a:rPr lang="en-US" b="1" dirty="0" smtClean="0"/>
              <a:t>Embarrassingly Parallel independent computation </a:t>
            </a:r>
            <a:endParaRPr lang="en-US" b="1" dirty="0"/>
          </a:p>
        </p:txBody>
      </p:sp>
      <p:pic>
        <p:nvPicPr>
          <p:cNvPr id="31" name="Picture 30" descr="arthur.jpg"/>
          <p:cNvPicPr>
            <a:picLocks noChangeAspect="1"/>
          </p:cNvPicPr>
          <p:nvPr/>
        </p:nvPicPr>
        <p:blipFill>
          <a:blip r:embed="rId3" cstate="print"/>
          <a:stretch>
            <a:fillRect/>
          </a:stretch>
        </p:blipFill>
        <p:spPr>
          <a:xfrm>
            <a:off x="1752600" y="1447800"/>
            <a:ext cx="574934" cy="728009"/>
          </a:xfrm>
          <a:prstGeom prst="rect">
            <a:avLst/>
          </a:prstGeom>
        </p:spPr>
      </p:pic>
      <p:pic>
        <p:nvPicPr>
          <p:cNvPr id="40" name="Picture 39" descr="funiak.jpg"/>
          <p:cNvPicPr>
            <a:picLocks noChangeAspect="1"/>
          </p:cNvPicPr>
          <p:nvPr/>
        </p:nvPicPr>
        <p:blipFill>
          <a:blip r:embed="rId4" cstate="print"/>
          <a:stretch>
            <a:fillRect/>
          </a:stretch>
        </p:blipFill>
        <p:spPr>
          <a:xfrm>
            <a:off x="5888325" y="1484313"/>
            <a:ext cx="638863" cy="708377"/>
          </a:xfrm>
          <a:prstGeom prst="rect">
            <a:avLst/>
          </a:prstGeom>
        </p:spPr>
      </p:pic>
      <p:pic>
        <p:nvPicPr>
          <p:cNvPr id="46" name="Picture 45" descr="hong.jpg"/>
          <p:cNvPicPr>
            <a:picLocks noChangeAspect="1"/>
          </p:cNvPicPr>
          <p:nvPr/>
        </p:nvPicPr>
        <p:blipFill>
          <a:blip r:embed="rId5"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6" cstate="print"/>
          <a:stretch>
            <a:fillRect/>
          </a:stretch>
        </p:blipFill>
        <p:spPr>
          <a:xfrm>
            <a:off x="3884203" y="1484313"/>
            <a:ext cx="520007" cy="728009"/>
          </a:xfrm>
          <a:prstGeom prst="rect">
            <a:avLst/>
          </a:prstGeom>
        </p:spPr>
      </p:pic>
      <p:sp>
        <p:nvSpPr>
          <p:cNvPr id="50" name="Rectangle 49"/>
          <p:cNvSpPr/>
          <p:nvPr/>
        </p:nvSpPr>
        <p:spPr bwMode="auto">
          <a:xfrm>
            <a:off x="5665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26112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46813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68276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3" name="Rectangle 32"/>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5" name="Rectangle 34"/>
          <p:cNvSpPr/>
          <p:nvPr/>
        </p:nvSpPr>
        <p:spPr bwMode="auto">
          <a:xfrm>
            <a:off x="53544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7" name="Rectangle 36"/>
          <p:cNvSpPr/>
          <p:nvPr/>
        </p:nvSpPr>
        <p:spPr bwMode="auto">
          <a:xfrm>
            <a:off x="74245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4" name="Rectangle 33"/>
          <p:cNvSpPr/>
          <p:nvPr/>
        </p:nvSpPr>
        <p:spPr bwMode="auto">
          <a:xfrm>
            <a:off x="1266461"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6" name="Rectangle 35"/>
          <p:cNvSpPr/>
          <p:nvPr/>
        </p:nvSpPr>
        <p:spPr bwMode="auto">
          <a:xfrm>
            <a:off x="339842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8" name="Rectangle 37"/>
          <p:cNvSpPr/>
          <p:nvPr/>
        </p:nvSpPr>
        <p:spPr bwMode="auto">
          <a:xfrm>
            <a:off x="539237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41" name="Rectangle 40"/>
          <p:cNvSpPr/>
          <p:nvPr/>
        </p:nvSpPr>
        <p:spPr bwMode="auto">
          <a:xfrm>
            <a:off x="746247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0" name="TextBox 29"/>
          <p:cNvSpPr txBox="1"/>
          <p:nvPr/>
        </p:nvSpPr>
        <p:spPr>
          <a:xfrm>
            <a:off x="250604" y="6030267"/>
            <a:ext cx="8423496" cy="461665"/>
          </a:xfrm>
          <a:prstGeom prst="rect">
            <a:avLst/>
          </a:prstGeom>
          <a:noFill/>
        </p:spPr>
        <p:txBody>
          <a:bodyPr wrap="square" rtlCol="0">
            <a:spAutoFit/>
          </a:bodyPr>
          <a:lstStyle/>
          <a:p>
            <a:pPr algn="ctr"/>
            <a:r>
              <a:rPr lang="en-US" b="1" dirty="0" smtClean="0"/>
              <a:t>No Communication needed</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33333E-7 -2.59259E-6 L -0.07639 0.24514 " pathEditMode="relative" ptsTypes="AA">
                                      <p:cBhvr>
                                        <p:cTn id="6" dur="500" fill="hold"/>
                                        <p:tgtEl>
                                          <p:spTgt spid="3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8.33333E-6 4.07407E-6 L -0.071 0.24537 " pathEditMode="relative" ptsTypes="AA">
                                      <p:cBhvr>
                                        <p:cTn id="8" dur="500" fill="hold"/>
                                        <p:tgtEl>
                                          <p:spTgt spid="4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88889E-6 -4.81481E-6 L -0.06112 0.24537 " pathEditMode="relative" ptsTypes="AA">
                                      <p:cBhvr>
                                        <p:cTn id="10" dur="500" fill="hold"/>
                                        <p:tgtEl>
                                          <p:spTgt spid="4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5.27778E-6 4.07407E-6 L -0.04584 0.23958 " pathEditMode="relative" ptsTypes="AA">
                                      <p:cBhvr>
                                        <p:cTn id="12" dur="500" fill="hold"/>
                                        <p:tgtEl>
                                          <p:spTgt spid="46"/>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31"/>
                                        </p:tgtEl>
                                        <p:attrNameLst>
                                          <p:attrName>ppt_w</p:attrName>
                                        </p:attrNameLst>
                                      </p:cBhvr>
                                      <p:tavLst>
                                        <p:tav tm="0">
                                          <p:val>
                                            <p:strVal val="ppt_w"/>
                                          </p:val>
                                        </p:tav>
                                        <p:tav tm="100000">
                                          <p:val>
                                            <p:fltVal val="0"/>
                                          </p:val>
                                        </p:tav>
                                      </p:tavLst>
                                    </p:anim>
                                    <p:anim calcmode="lin" valueType="num">
                                      <p:cBhvr>
                                        <p:cTn id="16" dur="500"/>
                                        <p:tgtEl>
                                          <p:spTgt spid="31"/>
                                        </p:tgtEl>
                                        <p:attrNameLst>
                                          <p:attrName>ppt_h</p:attrName>
                                        </p:attrNameLst>
                                      </p:cBhvr>
                                      <p:tavLst>
                                        <p:tav tm="0">
                                          <p:val>
                                            <p:strVal val="ppt_h"/>
                                          </p:val>
                                        </p:tav>
                                        <p:tav tm="100000">
                                          <p:val>
                                            <p:fltVal val="0"/>
                                          </p:val>
                                        </p:tav>
                                      </p:tavLst>
                                    </p:anim>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47"/>
                                        </p:tgtEl>
                                        <p:attrNameLst>
                                          <p:attrName>ppt_w</p:attrName>
                                        </p:attrNameLst>
                                      </p:cBhvr>
                                      <p:tavLst>
                                        <p:tav tm="0">
                                          <p:val>
                                            <p:strVal val="ppt_w"/>
                                          </p:val>
                                        </p:tav>
                                        <p:tav tm="100000">
                                          <p:val>
                                            <p:fltVal val="0"/>
                                          </p:val>
                                        </p:tav>
                                      </p:tavLst>
                                    </p:anim>
                                    <p:anim calcmode="lin" valueType="num">
                                      <p:cBhvr>
                                        <p:cTn id="21" dur="500"/>
                                        <p:tgtEl>
                                          <p:spTgt spid="47"/>
                                        </p:tgtEl>
                                        <p:attrNameLst>
                                          <p:attrName>ppt_h</p:attrName>
                                        </p:attrNameLst>
                                      </p:cBhvr>
                                      <p:tavLst>
                                        <p:tav tm="0">
                                          <p:val>
                                            <p:strVal val="ppt_h"/>
                                          </p:val>
                                        </p:tav>
                                        <p:tav tm="100000">
                                          <p:val>
                                            <p:fltVal val="0"/>
                                          </p:val>
                                        </p:tav>
                                      </p:tavLst>
                                    </p:anim>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0"/>
                                        </p:tgtEl>
                                        <p:attrNameLst>
                                          <p:attrName>ppt_w</p:attrName>
                                        </p:attrNameLst>
                                      </p:cBhvr>
                                      <p:tavLst>
                                        <p:tav tm="0">
                                          <p:val>
                                            <p:strVal val="ppt_w"/>
                                          </p:val>
                                        </p:tav>
                                        <p:tav tm="100000">
                                          <p:val>
                                            <p:fltVal val="0"/>
                                          </p:val>
                                        </p:tav>
                                      </p:tavLst>
                                    </p:anim>
                                    <p:anim calcmode="lin" valueType="num">
                                      <p:cBhvr>
                                        <p:cTn id="26" dur="500"/>
                                        <p:tgtEl>
                                          <p:spTgt spid="40"/>
                                        </p:tgtEl>
                                        <p:attrNameLst>
                                          <p:attrName>ppt_h</p:attrName>
                                        </p:attrNameLst>
                                      </p:cBhvr>
                                      <p:tavLst>
                                        <p:tav tm="0">
                                          <p:val>
                                            <p:strVal val="ppt_h"/>
                                          </p:val>
                                        </p:tav>
                                        <p:tav tm="100000">
                                          <p:val>
                                            <p:fltVal val="0"/>
                                          </p:val>
                                        </p:tav>
                                      </p:tavLst>
                                    </p:anim>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46"/>
                                        </p:tgtEl>
                                        <p:attrNameLst>
                                          <p:attrName>ppt_w</p:attrName>
                                        </p:attrNameLst>
                                      </p:cBhvr>
                                      <p:tavLst>
                                        <p:tav tm="0">
                                          <p:val>
                                            <p:strVal val="ppt_w"/>
                                          </p:val>
                                        </p:tav>
                                        <p:tav tm="100000">
                                          <p:val>
                                            <p:fltVal val="0"/>
                                          </p:val>
                                        </p:tav>
                                      </p:tavLst>
                                    </p:anim>
                                    <p:anim calcmode="lin" valueType="num">
                                      <p:cBhvr>
                                        <p:cTn id="31" dur="500"/>
                                        <p:tgtEl>
                                          <p:spTgt spid="46"/>
                                        </p:tgtEl>
                                        <p:attrNameLst>
                                          <p:attrName>ppt_h</p:attrName>
                                        </p:attrNameLst>
                                      </p:cBhvr>
                                      <p:tavLst>
                                        <p:tav tm="0">
                                          <p:val>
                                            <p:strVal val="ppt_h"/>
                                          </p:val>
                                        </p:tav>
                                        <p:tav tm="100000">
                                          <p:val>
                                            <p:fltVal val="0"/>
                                          </p:val>
                                        </p:tav>
                                      </p:tavLst>
                                    </p:anim>
                                    <p:animEffect transition="out" filter="fade">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2.5E-6 3.7037E-6 L 0.07465 0.24838 " pathEditMode="relative" rAng="0" ptsTypes="AA">
                                      <p:cBhvr>
                                        <p:cTn id="56" dur="500" fill="hold"/>
                                        <p:tgtEl>
                                          <p:spTgt spid="32"/>
                                        </p:tgtEl>
                                        <p:attrNameLst>
                                          <p:attrName>ppt_x</p:attrName>
                                          <p:attrName>ppt_y</p:attrName>
                                        </p:attrNameLst>
                                      </p:cBhvr>
                                      <p:rCtr x="3700" y="12400"/>
                                    </p:animMotion>
                                  </p:childTnLst>
                                </p:cTn>
                              </p:par>
                              <p:par>
                                <p:cTn id="57" presetID="0" presetClass="path" presetSubtype="0" accel="50000" decel="50000" fill="hold" grpId="1" nodeType="withEffect">
                                  <p:stCondLst>
                                    <p:cond delay="0"/>
                                  </p:stCondLst>
                                  <p:childTnLst>
                                    <p:animMotion origin="layout" path="M 0.00208 0.00671 L 0.07396 0.26319 " pathEditMode="relative" rAng="0" ptsTypes="AA">
                                      <p:cBhvr>
                                        <p:cTn id="58" dur="500" fill="hold"/>
                                        <p:tgtEl>
                                          <p:spTgt spid="33"/>
                                        </p:tgtEl>
                                        <p:attrNameLst>
                                          <p:attrName>ppt_x</p:attrName>
                                          <p:attrName>ppt_y</p:attrName>
                                        </p:attrNameLst>
                                      </p:cBhvr>
                                      <p:rCtr x="3600" y="12800"/>
                                    </p:animMotion>
                                  </p:childTnLst>
                                </p:cTn>
                              </p:par>
                              <p:par>
                                <p:cTn id="59" presetID="0" presetClass="path" presetSubtype="0" accel="50000" decel="50000" fill="hold" grpId="1" nodeType="withEffect">
                                  <p:stCondLst>
                                    <p:cond delay="0"/>
                                  </p:stCondLst>
                                  <p:childTnLst>
                                    <p:animMotion origin="layout" path="M 0.01962 0.00532 L 0.10052 0.26088 " pathEditMode="relative" rAng="0" ptsTypes="AA">
                                      <p:cBhvr>
                                        <p:cTn id="60" dur="500" fill="hold"/>
                                        <p:tgtEl>
                                          <p:spTgt spid="35"/>
                                        </p:tgtEl>
                                        <p:attrNameLst>
                                          <p:attrName>ppt_x</p:attrName>
                                          <p:attrName>ppt_y</p:attrName>
                                        </p:attrNameLst>
                                      </p:cBhvr>
                                      <p:rCtr x="4000" y="12800"/>
                                    </p:animMotion>
                                  </p:childTnLst>
                                </p:cTn>
                              </p:par>
                              <p:par>
                                <p:cTn id="61" presetID="0" presetClass="path" presetSubtype="0" accel="50000" decel="50000" fill="hold" grpId="1" nodeType="withEffect">
                                  <p:stCondLst>
                                    <p:cond delay="0"/>
                                  </p:stCondLst>
                                  <p:childTnLst>
                                    <p:animMotion origin="layout" path="M 0.0257 0.00092 L 0.09688 0.2625 " pathEditMode="relative" rAng="0" ptsTypes="AA">
                                      <p:cBhvr>
                                        <p:cTn id="62" dur="500" fill="hold"/>
                                        <p:tgtEl>
                                          <p:spTgt spid="37"/>
                                        </p:tgtEl>
                                        <p:attrNameLst>
                                          <p:attrName>ppt_x</p:attrName>
                                          <p:attrName>ppt_y</p:attrName>
                                        </p:attrNameLst>
                                      </p:cBhvr>
                                      <p:rCtr x="3600" y="1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1863301"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570084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Reduce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11</a:t>
            </a:fld>
            <a:endParaRPr lang="en-US"/>
          </a:p>
        </p:txBody>
      </p:sp>
      <p:sp>
        <p:nvSpPr>
          <p:cNvPr id="21" name="Rectangle 20"/>
          <p:cNvSpPr/>
          <p:nvPr/>
        </p:nvSpPr>
        <p:spPr bwMode="auto">
          <a:xfrm>
            <a:off x="56655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2" name="Rectangle 21"/>
          <p:cNvSpPr/>
          <p:nvPr/>
        </p:nvSpPr>
        <p:spPr bwMode="auto">
          <a:xfrm>
            <a:off x="262722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3" name="Rectangle 22"/>
          <p:cNvSpPr/>
          <p:nvPr/>
        </p:nvSpPr>
        <p:spPr bwMode="auto">
          <a:xfrm>
            <a:off x="468788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4" name="Rectangle 23"/>
          <p:cNvSpPr/>
          <p:nvPr/>
        </p:nvSpPr>
        <p:spPr bwMode="auto">
          <a:xfrm>
            <a:off x="6748548"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5" name="Rectangle 24"/>
          <p:cNvSpPr/>
          <p:nvPr/>
        </p:nvSpPr>
        <p:spPr bwMode="auto">
          <a:xfrm>
            <a:off x="1253444"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ectangle 27"/>
          <p:cNvSpPr/>
          <p:nvPr/>
        </p:nvSpPr>
        <p:spPr bwMode="auto">
          <a:xfrm>
            <a:off x="3314108"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ectangle 28"/>
          <p:cNvSpPr/>
          <p:nvPr/>
        </p:nvSpPr>
        <p:spPr bwMode="auto">
          <a:xfrm>
            <a:off x="537477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0" name="Rectangle 29"/>
          <p:cNvSpPr/>
          <p:nvPr/>
        </p:nvSpPr>
        <p:spPr bwMode="auto">
          <a:xfrm>
            <a:off x="743543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1" name="Rectangle 30"/>
          <p:cNvSpPr/>
          <p:nvPr/>
        </p:nvSpPr>
        <p:spPr bwMode="auto">
          <a:xfrm>
            <a:off x="1940332"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4000996"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7</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3" name="Rectangle 32"/>
          <p:cNvSpPr/>
          <p:nvPr/>
        </p:nvSpPr>
        <p:spPr bwMode="auto">
          <a:xfrm>
            <a:off x="606166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6" name="Rectangle 35"/>
          <p:cNvSpPr/>
          <p:nvPr/>
        </p:nvSpPr>
        <p:spPr bwMode="auto">
          <a:xfrm>
            <a:off x="8122320" y="485761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7" name="Rectangle 36"/>
          <p:cNvSpPr/>
          <p:nvPr/>
        </p:nvSpPr>
        <p:spPr bwMode="auto">
          <a:xfrm>
            <a:off x="2449238" y="3122101"/>
            <a:ext cx="343445"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8" name="Rectangle 37"/>
          <p:cNvSpPr/>
          <p:nvPr/>
        </p:nvSpPr>
        <p:spPr bwMode="auto">
          <a:xfrm>
            <a:off x="6252522" y="3109401"/>
            <a:ext cx="432526"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17</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26</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4" name="TextBox 33"/>
          <p:cNvSpPr txBox="1"/>
          <p:nvPr/>
        </p:nvSpPr>
        <p:spPr>
          <a:xfrm>
            <a:off x="263304" y="5702306"/>
            <a:ext cx="8423496" cy="461665"/>
          </a:xfrm>
          <a:prstGeom prst="rect">
            <a:avLst/>
          </a:prstGeom>
          <a:noFill/>
        </p:spPr>
        <p:txBody>
          <a:bodyPr wrap="square" rtlCol="0">
            <a:spAutoFit/>
          </a:bodyPr>
          <a:lstStyle/>
          <a:p>
            <a:pPr algn="ctr"/>
            <a:r>
              <a:rPr lang="en-US" b="1" dirty="0" smtClean="0"/>
              <a:t>Fold/Aggregation</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7037E-6 L 0.20973 -0.2581 " pathEditMode="relative" ptsTypes="AA">
                                      <p:cBhvr>
                                        <p:cTn id="6" dur="500" fill="hold"/>
                                        <p:tgtEl>
                                          <p:spTgt spid="2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38889E-6 -1.48148E-6 L 0.17917 -0.25833 " pathEditMode="relative" ptsTypes="AA">
                                      <p:cBhvr>
                                        <p:cTn id="8" dur="500" fill="hold"/>
                                        <p:tgtEl>
                                          <p:spTgt spid="23"/>
                                        </p:tgtEl>
                                        <p:attrNameLst>
                                          <p:attrName>ppt_x</p:attrName>
                                          <p:attrName>ppt_y</p:attrName>
                                        </p:attrNameLst>
                                      </p:cBhvr>
                                    </p:animMotion>
                                  </p:childTnLst>
                                </p:cTn>
                              </p:par>
                            </p:childTnLst>
                          </p:cTn>
                        </p:par>
                        <p:par>
                          <p:cTn id="9" fill="hold">
                            <p:stCondLst>
                              <p:cond delay="500"/>
                            </p:stCondLst>
                            <p:childTnLst>
                              <p:par>
                                <p:cTn id="10" presetID="53" presetClass="exit" presetSubtype="0" fill="hold" grpId="1" nodeType="afterEffect">
                                  <p:stCondLst>
                                    <p:cond delay="0"/>
                                  </p:stCondLst>
                                  <p:childTnLst>
                                    <p:anim calcmode="lin" valueType="num">
                                      <p:cBhvr>
                                        <p:cTn id="11" dur="500"/>
                                        <p:tgtEl>
                                          <p:spTgt spid="21"/>
                                        </p:tgtEl>
                                        <p:attrNameLst>
                                          <p:attrName>ppt_w</p:attrName>
                                        </p:attrNameLst>
                                      </p:cBhvr>
                                      <p:tavLst>
                                        <p:tav tm="0">
                                          <p:val>
                                            <p:strVal val="ppt_w"/>
                                          </p:val>
                                        </p:tav>
                                        <p:tav tm="100000">
                                          <p:val>
                                            <p:fltVal val="0"/>
                                          </p:val>
                                        </p:tav>
                                      </p:tavLst>
                                    </p:anim>
                                    <p:anim calcmode="lin" valueType="num">
                                      <p:cBhvr>
                                        <p:cTn id="12" dur="500"/>
                                        <p:tgtEl>
                                          <p:spTgt spid="21"/>
                                        </p:tgtEl>
                                        <p:attrNameLst>
                                          <p:attrName>ppt_h</p:attrName>
                                        </p:attrNameLst>
                                      </p:cBhvr>
                                      <p:tavLst>
                                        <p:tav tm="0">
                                          <p:val>
                                            <p:strVal val="ppt_h"/>
                                          </p:val>
                                        </p:tav>
                                        <p:tav tm="100000">
                                          <p:val>
                                            <p:fltVal val="0"/>
                                          </p:val>
                                        </p:tav>
                                      </p:tavLst>
                                    </p:anim>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500"/>
                                        <p:tgtEl>
                                          <p:spTgt spid="23"/>
                                        </p:tgtEl>
                                        <p:attrNameLst>
                                          <p:attrName>ppt_w</p:attrName>
                                        </p:attrNameLst>
                                      </p:cBhvr>
                                      <p:tavLst>
                                        <p:tav tm="0">
                                          <p:val>
                                            <p:strVal val="ppt_w"/>
                                          </p:val>
                                        </p:tav>
                                        <p:tav tm="100000">
                                          <p:val>
                                            <p:fltVal val="0"/>
                                          </p:val>
                                        </p:tav>
                                      </p:tavLst>
                                    </p:anim>
                                    <p:anim calcmode="lin" valueType="num">
                                      <p:cBhvr>
                                        <p:cTn id="17" dur="500"/>
                                        <p:tgtEl>
                                          <p:spTgt spid="23"/>
                                        </p:tgtEl>
                                        <p:attrNameLst>
                                          <p:attrName>ppt_h</p:attrName>
                                        </p:attrNameLst>
                                      </p:cBhvr>
                                      <p:tavLst>
                                        <p:tav tm="0">
                                          <p:val>
                                            <p:strVal val="ppt_h"/>
                                          </p:val>
                                        </p:tav>
                                        <p:tav tm="100000">
                                          <p:val>
                                            <p:fltVal val="0"/>
                                          </p:val>
                                        </p:tav>
                                      </p:tavLst>
                                    </p:anim>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0" presetClass="path" presetSubtype="0" accel="50000" decel="50000" fill="hold" grpId="0" nodeType="withEffect">
                                  <p:stCondLst>
                                    <p:cond delay="0"/>
                                  </p:stCondLst>
                                  <p:childTnLst>
                                    <p:animMotion origin="layout" path="M 0.00035 0.00023 L 0.13473 -0.2581 " pathEditMode="relative" ptsTypes="AA">
                                      <p:cBhvr>
                                        <p:cTn id="21" dur="500" fill="hold"/>
                                        <p:tgtEl>
                                          <p:spTgt spid="25"/>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2.22222E-6 -4.44444E-6 L 0.10729 -0.25833 " pathEditMode="relative" rAng="0" ptsTypes="AA">
                                      <p:cBhvr>
                                        <p:cTn id="23" dur="500" fill="hold"/>
                                        <p:tgtEl>
                                          <p:spTgt spid="29"/>
                                        </p:tgtEl>
                                        <p:attrNameLst>
                                          <p:attrName>ppt_x</p:attrName>
                                          <p:attrName>ppt_y</p:attrName>
                                        </p:attrNameLst>
                                      </p:cBhvr>
                                      <p:rCtr x="5400" y="-12900"/>
                                    </p:animMotion>
                                  </p:childTnLst>
                                </p:cTn>
                              </p:par>
                            </p:childTnLst>
                          </p:cTn>
                        </p:par>
                        <p:par>
                          <p:cTn id="24" fill="hold">
                            <p:stCondLst>
                              <p:cond delay="1000"/>
                            </p:stCondLst>
                            <p:childTnLst>
                              <p:par>
                                <p:cTn id="25" presetID="53" presetClass="exit" presetSubtype="0" fill="hold" grpId="1" nodeType="afterEffect">
                                  <p:stCondLst>
                                    <p:cond delay="0"/>
                                  </p:stCondLst>
                                  <p:childTnLst>
                                    <p:anim calcmode="lin" valueType="num">
                                      <p:cBhvr>
                                        <p:cTn id="26" dur="500"/>
                                        <p:tgtEl>
                                          <p:spTgt spid="25"/>
                                        </p:tgtEl>
                                        <p:attrNameLst>
                                          <p:attrName>ppt_w</p:attrName>
                                        </p:attrNameLst>
                                      </p:cBhvr>
                                      <p:tavLst>
                                        <p:tav tm="0">
                                          <p:val>
                                            <p:strVal val="ppt_w"/>
                                          </p:val>
                                        </p:tav>
                                        <p:tav tm="100000">
                                          <p:val>
                                            <p:fltVal val="0"/>
                                          </p:val>
                                        </p:tav>
                                      </p:tavLst>
                                    </p:anim>
                                    <p:anim calcmode="lin" valueType="num">
                                      <p:cBhvr>
                                        <p:cTn id="27" dur="500"/>
                                        <p:tgtEl>
                                          <p:spTgt spid="25"/>
                                        </p:tgtEl>
                                        <p:attrNameLst>
                                          <p:attrName>ppt_h</p:attrName>
                                        </p:attrNameLst>
                                      </p:cBhvr>
                                      <p:tavLst>
                                        <p:tav tm="0">
                                          <p:val>
                                            <p:strVal val="ppt_h"/>
                                          </p:val>
                                        </p:tav>
                                        <p:tav tm="100000">
                                          <p:val>
                                            <p:fltVal val="0"/>
                                          </p:val>
                                        </p:tav>
                                      </p:tavLst>
                                    </p:anim>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53" presetClass="exit" presetSubtype="0" fill="hold" grpId="1" nodeType="withEffect">
                                  <p:stCondLst>
                                    <p:cond delay="0"/>
                                  </p:stCondLst>
                                  <p:childTnLst>
                                    <p:anim calcmode="lin" valueType="num">
                                      <p:cBhvr>
                                        <p:cTn id="31" dur="500"/>
                                        <p:tgtEl>
                                          <p:spTgt spid="29"/>
                                        </p:tgtEl>
                                        <p:attrNameLst>
                                          <p:attrName>ppt_w</p:attrName>
                                        </p:attrNameLst>
                                      </p:cBhvr>
                                      <p:tavLst>
                                        <p:tav tm="0">
                                          <p:val>
                                            <p:strVal val="ppt_w"/>
                                          </p:val>
                                        </p:tav>
                                        <p:tav tm="100000">
                                          <p:val>
                                            <p:fltVal val="0"/>
                                          </p:val>
                                        </p:tav>
                                      </p:tavLst>
                                    </p:anim>
                                    <p:anim calcmode="lin" valueType="num">
                                      <p:cBhvr>
                                        <p:cTn id="32" dur="500"/>
                                        <p:tgtEl>
                                          <p:spTgt spid="29"/>
                                        </p:tgtEl>
                                        <p:attrNameLst>
                                          <p:attrName>ppt_h</p:attrName>
                                        </p:attrNameLst>
                                      </p:cBhvr>
                                      <p:tavLst>
                                        <p:tav tm="0">
                                          <p:val>
                                            <p:strVal val="ppt_h"/>
                                          </p:val>
                                        </p:tav>
                                        <p:tav tm="100000">
                                          <p:val>
                                            <p:fltVal val="0"/>
                                          </p:val>
                                        </p:tav>
                                      </p:tavLst>
                                    </p:anim>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1.66667E-6 -1.48148E-6 L 0.06702 -0.25833 " pathEditMode="relative" ptsTypes="AA">
                                      <p:cBhvr>
                                        <p:cTn id="36" dur="500" fill="hold"/>
                                        <p:tgtEl>
                                          <p:spTgt spid="3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3.88889E-6 3.7037E-6 L 0.0309 -0.26065 " pathEditMode="relative" ptsTypes="AA">
                                      <p:cBhvr>
                                        <p:cTn id="38" dur="500" fill="hold"/>
                                        <p:tgtEl>
                                          <p:spTgt spid="33"/>
                                        </p:tgtEl>
                                        <p:attrNameLst>
                                          <p:attrName>ppt_x</p:attrName>
                                          <p:attrName>ppt_y</p:attrName>
                                        </p:attrNameLst>
                                      </p:cBhvr>
                                    </p:animMotion>
                                  </p:childTnLst>
                                </p:cTn>
                              </p:par>
                            </p:childTnLst>
                          </p:cTn>
                        </p:par>
                        <p:par>
                          <p:cTn id="39" fill="hold">
                            <p:stCondLst>
                              <p:cond delay="1500"/>
                            </p:stCondLst>
                            <p:childTnLst>
                              <p:par>
                                <p:cTn id="40" presetID="53" presetClass="exit" presetSubtype="0" fill="hold" grpId="1" nodeType="afterEffect">
                                  <p:stCondLst>
                                    <p:cond delay="0"/>
                                  </p:stCondLst>
                                  <p:childTnLst>
                                    <p:anim calcmode="lin" valueType="num">
                                      <p:cBhvr>
                                        <p:cTn id="41" dur="500"/>
                                        <p:tgtEl>
                                          <p:spTgt spid="31"/>
                                        </p:tgtEl>
                                        <p:attrNameLst>
                                          <p:attrName>ppt_w</p:attrName>
                                        </p:attrNameLst>
                                      </p:cBhvr>
                                      <p:tavLst>
                                        <p:tav tm="0">
                                          <p:val>
                                            <p:strVal val="ppt_w"/>
                                          </p:val>
                                        </p:tav>
                                        <p:tav tm="100000">
                                          <p:val>
                                            <p:fltVal val="0"/>
                                          </p:val>
                                        </p:tav>
                                      </p:tavLst>
                                    </p:anim>
                                    <p:anim calcmode="lin" valueType="num">
                                      <p:cBhvr>
                                        <p:cTn id="42" dur="500"/>
                                        <p:tgtEl>
                                          <p:spTgt spid="31"/>
                                        </p:tgtEl>
                                        <p:attrNameLst>
                                          <p:attrName>ppt_h</p:attrName>
                                        </p:attrNameLst>
                                      </p:cBhvr>
                                      <p:tavLst>
                                        <p:tav tm="0">
                                          <p:val>
                                            <p:strVal val="ppt_h"/>
                                          </p:val>
                                        </p:tav>
                                        <p:tav tm="100000">
                                          <p:val>
                                            <p:fltVal val="0"/>
                                          </p:val>
                                        </p:tav>
                                      </p:tavLst>
                                    </p:anim>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33"/>
                                        </p:tgtEl>
                                        <p:attrNameLst>
                                          <p:attrName>ppt_w</p:attrName>
                                        </p:attrNameLst>
                                      </p:cBhvr>
                                      <p:tavLst>
                                        <p:tav tm="0">
                                          <p:val>
                                            <p:strVal val="ppt_w"/>
                                          </p:val>
                                        </p:tav>
                                        <p:tav tm="100000">
                                          <p:val>
                                            <p:fltVal val="0"/>
                                          </p:val>
                                        </p:tav>
                                      </p:tavLst>
                                    </p:anim>
                                    <p:anim calcmode="lin" valueType="num">
                                      <p:cBhvr>
                                        <p:cTn id="47" dur="500"/>
                                        <p:tgtEl>
                                          <p:spTgt spid="33"/>
                                        </p:tgtEl>
                                        <p:attrNameLst>
                                          <p:attrName>ppt_h</p:attrName>
                                        </p:attrNameLst>
                                      </p:cBhvr>
                                      <p:tavLst>
                                        <p:tav tm="0">
                                          <p:val>
                                            <p:strVal val="ppt_h"/>
                                          </p:val>
                                        </p:tav>
                                        <p:tav tm="100000">
                                          <p:val>
                                            <p:fltVal val="0"/>
                                          </p:val>
                                        </p:tav>
                                      </p:tavLst>
                                    </p:anim>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0" presetClass="path" presetSubtype="0" accel="50000" decel="50000" fill="hold" grpId="0" nodeType="withEffect">
                                  <p:stCondLst>
                                    <p:cond delay="0"/>
                                  </p:stCondLst>
                                  <p:childTnLst>
                                    <p:animMotion origin="layout" path="M -3.88889E-6 -1.48148E-6 L -0.00746 -0.25833 " pathEditMode="relative" ptsTypes="AA">
                                      <p:cBhvr>
                                        <p:cTn id="51" dur="500" fill="hold"/>
                                        <p:tgtEl>
                                          <p:spTgt spid="22"/>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1.94444E-6 3.7037E-6 L -0.04358 -0.26065 " pathEditMode="relative" ptsTypes="AA">
                                      <p:cBhvr>
                                        <p:cTn id="53" dur="500" fill="hold"/>
                                        <p:tgtEl>
                                          <p:spTgt spid="24"/>
                                        </p:tgtEl>
                                        <p:attrNameLst>
                                          <p:attrName>ppt_x</p:attrName>
                                          <p:attrName>ppt_y</p:attrName>
                                        </p:attrNameLst>
                                      </p:cBhvr>
                                    </p:animMotion>
                                  </p:childTnLst>
                                </p:cTn>
                              </p:par>
                            </p:childTnLst>
                          </p:cTn>
                        </p:par>
                        <p:par>
                          <p:cTn id="54" fill="hold">
                            <p:stCondLst>
                              <p:cond delay="2000"/>
                            </p:stCondLst>
                            <p:childTnLst>
                              <p:par>
                                <p:cTn id="55" presetID="53" presetClass="exit" presetSubtype="0" fill="hold" grpId="1" nodeType="afterEffect">
                                  <p:stCondLst>
                                    <p:cond delay="0"/>
                                  </p:stCondLst>
                                  <p:childTnLst>
                                    <p:anim calcmode="lin" valueType="num">
                                      <p:cBhvr>
                                        <p:cTn id="56" dur="500"/>
                                        <p:tgtEl>
                                          <p:spTgt spid="22"/>
                                        </p:tgtEl>
                                        <p:attrNameLst>
                                          <p:attrName>ppt_w</p:attrName>
                                        </p:attrNameLst>
                                      </p:cBhvr>
                                      <p:tavLst>
                                        <p:tav tm="0">
                                          <p:val>
                                            <p:strVal val="ppt_w"/>
                                          </p:val>
                                        </p:tav>
                                        <p:tav tm="100000">
                                          <p:val>
                                            <p:fltVal val="0"/>
                                          </p:val>
                                        </p:tav>
                                      </p:tavLst>
                                    </p:anim>
                                    <p:anim calcmode="lin" valueType="num">
                                      <p:cBhvr>
                                        <p:cTn id="57" dur="500"/>
                                        <p:tgtEl>
                                          <p:spTgt spid="22"/>
                                        </p:tgtEl>
                                        <p:attrNameLst>
                                          <p:attrName>ppt_h</p:attrName>
                                        </p:attrNameLst>
                                      </p:cBhvr>
                                      <p:tavLst>
                                        <p:tav tm="0">
                                          <p:val>
                                            <p:strVal val="ppt_h"/>
                                          </p:val>
                                        </p:tav>
                                        <p:tav tm="100000">
                                          <p:val>
                                            <p:fltVal val="0"/>
                                          </p:val>
                                        </p:tav>
                                      </p:tavLst>
                                    </p:anim>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53" presetClass="exit" presetSubtype="0" fill="hold" grpId="1" nodeType="withEffect">
                                  <p:stCondLst>
                                    <p:cond delay="0"/>
                                  </p:stCondLst>
                                  <p:childTnLst>
                                    <p:anim calcmode="lin" valueType="num">
                                      <p:cBhvr>
                                        <p:cTn id="61" dur="500"/>
                                        <p:tgtEl>
                                          <p:spTgt spid="24"/>
                                        </p:tgtEl>
                                        <p:attrNameLst>
                                          <p:attrName>ppt_w</p:attrName>
                                        </p:attrNameLst>
                                      </p:cBhvr>
                                      <p:tavLst>
                                        <p:tav tm="0">
                                          <p:val>
                                            <p:strVal val="ppt_w"/>
                                          </p:val>
                                        </p:tav>
                                        <p:tav tm="100000">
                                          <p:val>
                                            <p:fltVal val="0"/>
                                          </p:val>
                                        </p:tav>
                                      </p:tavLst>
                                    </p:anim>
                                    <p:anim calcmode="lin" valueType="num">
                                      <p:cBhvr>
                                        <p:cTn id="62" dur="500"/>
                                        <p:tgtEl>
                                          <p:spTgt spid="24"/>
                                        </p:tgtEl>
                                        <p:attrNameLst>
                                          <p:attrName>ppt_h</p:attrName>
                                        </p:attrNameLst>
                                      </p:cBhvr>
                                      <p:tavLst>
                                        <p:tav tm="0">
                                          <p:val>
                                            <p:strVal val="ppt_h"/>
                                          </p:val>
                                        </p:tav>
                                        <p:tav tm="100000">
                                          <p:val>
                                            <p:fltVal val="0"/>
                                          </p:val>
                                        </p:tav>
                                      </p:tavLst>
                                    </p:anim>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0" presetClass="path" presetSubtype="0" accel="50000" decel="50000" fill="hold" grpId="0" nodeType="withEffect">
                                  <p:stCondLst>
                                    <p:cond delay="0"/>
                                  </p:stCondLst>
                                  <p:childTnLst>
                                    <p:animMotion origin="layout" path="M 1.11111E-6 -1.48148E-6 L -0.09184 -0.25833 " pathEditMode="relative" ptsTypes="AA">
                                      <p:cBhvr>
                                        <p:cTn id="66" dur="500" fill="hold"/>
                                        <p:tgtEl>
                                          <p:spTgt spid="28"/>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5.27778E-6 -1.48148E-6 L -0.11805 -0.25833 " pathEditMode="relative" ptsTypes="AA">
                                      <p:cBhvr>
                                        <p:cTn id="68" dur="500" fill="hold"/>
                                        <p:tgtEl>
                                          <p:spTgt spid="30"/>
                                        </p:tgtEl>
                                        <p:attrNameLst>
                                          <p:attrName>ppt_x</p:attrName>
                                          <p:attrName>ppt_y</p:attrName>
                                        </p:attrNameLst>
                                      </p:cBhvr>
                                    </p:animMotion>
                                  </p:childTnLst>
                                </p:cTn>
                              </p:par>
                            </p:childTnLst>
                          </p:cTn>
                        </p:par>
                        <p:par>
                          <p:cTn id="69" fill="hold">
                            <p:stCondLst>
                              <p:cond delay="2500"/>
                            </p:stCondLst>
                            <p:childTnLst>
                              <p:par>
                                <p:cTn id="70" presetID="53" presetClass="exit" presetSubtype="0" fill="hold" grpId="1" nodeType="afterEffect">
                                  <p:stCondLst>
                                    <p:cond delay="0"/>
                                  </p:stCondLst>
                                  <p:childTnLst>
                                    <p:anim calcmode="lin" valueType="num">
                                      <p:cBhvr>
                                        <p:cTn id="71" dur="500"/>
                                        <p:tgtEl>
                                          <p:spTgt spid="28"/>
                                        </p:tgtEl>
                                        <p:attrNameLst>
                                          <p:attrName>ppt_w</p:attrName>
                                        </p:attrNameLst>
                                      </p:cBhvr>
                                      <p:tavLst>
                                        <p:tav tm="0">
                                          <p:val>
                                            <p:strVal val="ppt_w"/>
                                          </p:val>
                                        </p:tav>
                                        <p:tav tm="100000">
                                          <p:val>
                                            <p:fltVal val="0"/>
                                          </p:val>
                                        </p:tav>
                                      </p:tavLst>
                                    </p:anim>
                                    <p:anim calcmode="lin" valueType="num">
                                      <p:cBhvr>
                                        <p:cTn id="72" dur="500"/>
                                        <p:tgtEl>
                                          <p:spTgt spid="28"/>
                                        </p:tgtEl>
                                        <p:attrNameLst>
                                          <p:attrName>ppt_h</p:attrName>
                                        </p:attrNameLst>
                                      </p:cBhvr>
                                      <p:tavLst>
                                        <p:tav tm="0">
                                          <p:val>
                                            <p:strVal val="ppt_h"/>
                                          </p:val>
                                        </p:tav>
                                        <p:tav tm="100000">
                                          <p:val>
                                            <p:fltVal val="0"/>
                                          </p:val>
                                        </p:tav>
                                      </p:tavLst>
                                    </p:anim>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53" presetClass="exit" presetSubtype="0" fill="hold" grpId="1"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0" presetClass="path" presetSubtype="0" accel="50000" decel="50000" fill="hold" grpId="0" nodeType="withEffect">
                                  <p:stCondLst>
                                    <p:cond delay="0"/>
                                  </p:stCondLst>
                                  <p:childTnLst>
                                    <p:animMotion origin="layout" path="M 2.22222E-6 3.7037E-6 L -0.16094 -0.26065 " pathEditMode="relative" ptsTypes="AA">
                                      <p:cBhvr>
                                        <p:cTn id="81" dur="500" fill="hold"/>
                                        <p:tgtEl>
                                          <p:spTgt spid="32"/>
                                        </p:tgtEl>
                                        <p:attrNameLst>
                                          <p:attrName>ppt_x</p:attrName>
                                          <p:attrName>ppt_y</p:attrName>
                                        </p:attrNameLst>
                                      </p:cBhvr>
                                    </p:animMotion>
                                  </p:childTnLst>
                                </p:cTn>
                              </p:par>
                              <p:par>
                                <p:cTn id="82" presetID="0" presetClass="path" presetSubtype="0" accel="50000" decel="50000" fill="hold" grpId="0" nodeType="withEffect">
                                  <p:stCondLst>
                                    <p:cond delay="0"/>
                                  </p:stCondLst>
                                  <p:childTnLst>
                                    <p:animMotion origin="layout" path="M 0.0007 0.00023 L -0.19288 -0.2581 " pathEditMode="relative" ptsTypes="AA">
                                      <p:cBhvr>
                                        <p:cTn id="83" dur="500" fill="hold"/>
                                        <p:tgtEl>
                                          <p:spTgt spid="36"/>
                                        </p:tgtEl>
                                        <p:attrNameLst>
                                          <p:attrName>ppt_x</p:attrName>
                                          <p:attrName>ppt_y</p:attrName>
                                        </p:attrNameLst>
                                      </p:cBhvr>
                                    </p:animMotion>
                                  </p:childTnLst>
                                </p:cTn>
                              </p:par>
                            </p:childTnLst>
                          </p:cTn>
                        </p:par>
                        <p:par>
                          <p:cTn id="84" fill="hold">
                            <p:stCondLst>
                              <p:cond delay="3000"/>
                            </p:stCondLst>
                            <p:childTnLst>
                              <p:par>
                                <p:cTn id="85" presetID="53" presetClass="exit" presetSubtype="0" fill="hold" grpId="1" nodeType="after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36"/>
                                        </p:tgtEl>
                                        <p:attrNameLst>
                                          <p:attrName>ppt_w</p:attrName>
                                        </p:attrNameLst>
                                      </p:cBhvr>
                                      <p:tavLst>
                                        <p:tav tm="0">
                                          <p:val>
                                            <p:strVal val="ppt_w"/>
                                          </p:val>
                                        </p:tav>
                                        <p:tav tm="100000">
                                          <p:val>
                                            <p:fltVal val="0"/>
                                          </p:val>
                                        </p:tav>
                                      </p:tavLst>
                                    </p:anim>
                                    <p:anim calcmode="lin" valueType="num">
                                      <p:cBhvr>
                                        <p:cTn id="92" dur="500"/>
                                        <p:tgtEl>
                                          <p:spTgt spid="36"/>
                                        </p:tgtEl>
                                        <p:attrNameLst>
                                          <p:attrName>ppt_h</p:attrName>
                                        </p:attrNameLst>
                                      </p:cBhvr>
                                      <p:tavLst>
                                        <p:tav tm="0">
                                          <p:val>
                                            <p:strVal val="ppt_h"/>
                                          </p:val>
                                        </p:tav>
                                        <p:tav tm="100000">
                                          <p:val>
                                            <p:fltVal val="0"/>
                                          </p:val>
                                        </p:tav>
                                      </p:tavLst>
                                    </p:anim>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childTnLst>
                          </p:cTn>
                        </p:par>
                        <p:par>
                          <p:cTn id="95" fill="hold">
                            <p:stCondLst>
                              <p:cond delay="3500"/>
                            </p:stCondLst>
                            <p:childTnLst>
                              <p:par>
                                <p:cTn id="96" presetID="53" presetClass="entr" presetSubtype="0" fill="hold" grpId="1"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0" fill="hold" grpId="1"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4000"/>
                            </p:stCondLst>
                            <p:childTnLst>
                              <p:par>
                                <p:cTn id="107" presetID="0" presetClass="path" presetSubtype="0" accel="50000" decel="50000" fill="hold" grpId="0" nodeType="afterEffect">
                                  <p:stCondLst>
                                    <p:cond delay="0"/>
                                  </p:stCondLst>
                                  <p:childTnLst>
                                    <p:animMotion origin="layout" path="M -0.00243 -0.0051 L 0.16111 -0.25139 " pathEditMode="relative" rAng="0" ptsTypes="AA">
                                      <p:cBhvr>
                                        <p:cTn id="108" dur="500" fill="hold"/>
                                        <p:tgtEl>
                                          <p:spTgt spid="37"/>
                                        </p:tgtEl>
                                        <p:attrNameLst>
                                          <p:attrName>ppt_x</p:attrName>
                                          <p:attrName>ppt_y</p:attrName>
                                        </p:attrNameLst>
                                      </p:cBhvr>
                                      <p:rCtr x="8200" y="-12300"/>
                                    </p:animMotion>
                                  </p:childTnLst>
                                </p:cTn>
                              </p:par>
                              <p:par>
                                <p:cTn id="109" presetID="0" presetClass="path" presetSubtype="0" accel="50000" decel="50000" fill="hold" grpId="0" nodeType="withEffect">
                                  <p:stCondLst>
                                    <p:cond delay="0"/>
                                  </p:stCondLst>
                                  <p:childTnLst>
                                    <p:animMotion origin="layout" path="M -0.00312 -0.00347 L -0.15556 -0.24791 " pathEditMode="relative" rAng="0" ptsTypes="AA">
                                      <p:cBhvr>
                                        <p:cTn id="110" dur="500" fill="hold"/>
                                        <p:tgtEl>
                                          <p:spTgt spid="38"/>
                                        </p:tgtEl>
                                        <p:attrNameLst>
                                          <p:attrName>ppt_x</p:attrName>
                                          <p:attrName>ppt_y</p:attrName>
                                        </p:attrNameLst>
                                      </p:cBhvr>
                                      <p:rCtr x="-7600" y="-1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48200" y="3864114"/>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678216" cy="400110"/>
            </a:xfrm>
            <a:prstGeom prst="rect">
              <a:avLst/>
            </a:prstGeom>
            <a:noFill/>
          </p:spPr>
          <p:txBody>
            <a:bodyPr wrap="none" rtlCol="0">
              <a:spAutoFit/>
            </a:bodyPr>
            <a:lstStyle/>
            <a:p>
              <a:r>
                <a:rPr lang="en-US" sz="2000" dirty="0" smtClean="0"/>
                <a:t>SVM</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21608" cy="400110"/>
            </a:xfrm>
            <a:prstGeom prst="rect">
              <a:avLst/>
            </a:prstGeom>
            <a:noFill/>
          </p:spPr>
          <p:txBody>
            <a:bodyPr wrap="none" rtlCol="0">
              <a:spAutoFit/>
            </a:bodyPr>
            <a:lstStyle/>
            <a:p>
              <a:r>
                <a:rPr lang="en-US" sz="2000" dirty="0" smtClean="0"/>
                <a:t>Sampling</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12</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9" name="Rectangle 18"/>
          <p:cNvSpPr/>
          <p:nvPr/>
        </p:nvSpPr>
        <p:spPr bwMode="auto">
          <a:xfrm>
            <a:off x="4267200" y="1828800"/>
            <a:ext cx="4343400" cy="4648200"/>
          </a:xfrm>
          <a:prstGeom prst="rect">
            <a:avLst/>
          </a:prstGeom>
          <a:solidFill>
            <a:srgbClr val="FFFFFF"/>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15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0" name="Rectangle 19"/>
          <p:cNvSpPr/>
          <p:nvPr/>
        </p:nvSpPr>
        <p:spPr>
          <a:xfrm>
            <a:off x="4648200" y="2133600"/>
            <a:ext cx="3760314" cy="2677656"/>
          </a:xfrm>
          <a:prstGeom prst="rect">
            <a:avLst/>
          </a:prstGeom>
        </p:spPr>
        <p:txBody>
          <a:bodyPr wrap="none">
            <a:spAutoFit/>
          </a:bodyPr>
          <a:lstStyle/>
          <a:p>
            <a:pPr algn="ctr" fontAlgn="base">
              <a:spcBef>
                <a:spcPct val="0"/>
              </a:spcBef>
              <a:spcAft>
                <a:spcPct val="0"/>
              </a:spcAft>
            </a:pPr>
            <a:r>
              <a:rPr lang="en-US" sz="3600" dirty="0" smtClean="0">
                <a:latin typeface="Tahoma" pitchFamily="34" charset="0"/>
                <a:ea typeface="ＭＳ Ｐゴシック" pitchFamily="-111" charset="-128"/>
              </a:rPr>
              <a:t>Is there more to</a:t>
            </a:r>
          </a:p>
          <a:p>
            <a:pPr algn="ctr" fontAlgn="base">
              <a:spcBef>
                <a:spcPct val="0"/>
              </a:spcBef>
              <a:spcAft>
                <a:spcPct val="0"/>
              </a:spcAft>
            </a:pPr>
            <a:r>
              <a:rPr lang="en-US" sz="3600" dirty="0" smtClean="0">
                <a:latin typeface="Tahoma" pitchFamily="34" charset="0"/>
                <a:ea typeface="ＭＳ Ｐゴシック" pitchFamily="-111" charset="-128"/>
              </a:rPr>
              <a:t>Machine Learning</a:t>
            </a:r>
          </a:p>
          <a:p>
            <a:pPr algn="ctr" fontAlgn="base">
              <a:spcBef>
                <a:spcPct val="0"/>
              </a:spcBef>
              <a:spcAft>
                <a:spcPct val="0"/>
              </a:spcAft>
            </a:pPr>
            <a:r>
              <a:rPr lang="en-US" sz="9600" dirty="0" smtClean="0">
                <a:latin typeface="Tahoma" pitchFamily="34" charset="0"/>
                <a:ea typeface="ＭＳ Ｐゴシック" pitchFamily="-111" charset="-128"/>
              </a:rPr>
              <a:t>?</a:t>
            </a:r>
          </a:p>
        </p:txBody>
      </p:sp>
      <p:sp>
        <p:nvSpPr>
          <p:cNvPr id="10" name="TextBox 9"/>
          <p:cNvSpPr txBox="1"/>
          <p:nvPr/>
        </p:nvSpPr>
        <p:spPr>
          <a:xfrm>
            <a:off x="2681305"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852505"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1004905"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1295400"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spTree>
    <p:extLst>
      <p:ext uri="{BB962C8B-B14F-4D97-AF65-F5344CB8AC3E}">
        <p14:creationId xmlns:p14="http://schemas.microsoft.com/office/powerpoint/2010/main" val="2579380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2" fill="hold" grpId="1" nodeType="clickEffect">
                                  <p:stCondLst>
                                    <p:cond delay="0"/>
                                  </p:stCondLst>
                                  <p:childTnLst>
                                    <p:anim calcmode="lin" valueType="num">
                                      <p:cBhvr additive="base">
                                        <p:cTn id="10" dur="500"/>
                                        <p:tgtEl>
                                          <p:spTgt spid="20"/>
                                        </p:tgtEl>
                                        <p:attrNameLst>
                                          <p:attrName>ppt_x</p:attrName>
                                        </p:attrNameLst>
                                      </p:cBhvr>
                                      <p:tavLst>
                                        <p:tav tm="0">
                                          <p:val>
                                            <p:strVal val="#ppt_x"/>
                                          </p:val>
                                        </p:tav>
                                        <p:tav tm="100000">
                                          <p:val>
                                            <p:strVal val="#ppt_x+#ppt_w*1.125000"/>
                                          </p:val>
                                        </p:tav>
                                      </p:tavLst>
                                    </p:anim>
                                    <p:animEffect transition="out" filter="wipe(right)">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12" presetClass="exit" presetSubtype="2"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ppt_x+#ppt_w*1.125000"/>
                                          </p:val>
                                        </p:tav>
                                      </p:tavLst>
                                    </p:anim>
                                    <p:animEffect transition="out" filter="wipe(right)">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71600" y="1371600"/>
            <a:ext cx="6400800" cy="1676400"/>
          </a:xfrm>
        </p:spPr>
        <p:txBody>
          <a:bodyPr/>
          <a:lstStyle/>
          <a:p>
            <a:r>
              <a:rPr lang="en-US" dirty="0" smtClean="0"/>
              <a:t>Concrete Example</a:t>
            </a:r>
          </a:p>
        </p:txBody>
      </p:sp>
      <p:sp>
        <p:nvSpPr>
          <p:cNvPr id="7" name="Subtitle 6"/>
          <p:cNvSpPr>
            <a:spLocks noGrp="1"/>
          </p:cNvSpPr>
          <p:nvPr>
            <p:ph type="subTitle" idx="1"/>
          </p:nvPr>
        </p:nvSpPr>
        <p:spPr>
          <a:xfrm>
            <a:off x="1371600" y="3505200"/>
            <a:ext cx="6400800" cy="1752600"/>
          </a:xfrm>
        </p:spPr>
        <p:txBody>
          <a:bodyPr/>
          <a:lstStyle/>
          <a:p>
            <a:r>
              <a:rPr lang="en-US" dirty="0" smtClean="0"/>
              <a:t>Label Propagation</a:t>
            </a:r>
            <a:endParaRPr lang="en-US" dirty="0"/>
          </a:p>
        </p:txBody>
      </p:sp>
    </p:spTree>
    <p:extLst>
      <p:ext uri="{BB962C8B-B14F-4D97-AF65-F5344CB8AC3E}">
        <p14:creationId xmlns:p14="http://schemas.microsoft.com/office/powerpoint/2010/main" val="37780802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p:cNvSpPr txBox="1"/>
          <p:nvPr/>
        </p:nvSpPr>
        <p:spPr>
          <a:xfrm>
            <a:off x="6595276" y="2971800"/>
            <a:ext cx="796124" cy="369332"/>
          </a:xfrm>
          <a:prstGeom prst="rect">
            <a:avLst/>
          </a:prstGeom>
          <a:noFill/>
        </p:spPr>
        <p:txBody>
          <a:bodyPr wrap="none" rtlCol="0">
            <a:spAutoFit/>
          </a:bodyPr>
          <a:lstStyle/>
          <a:p>
            <a:r>
              <a:rPr lang="en-US" dirty="0" smtClean="0"/>
              <a:t>Profile</a:t>
            </a:r>
            <a:endParaRPr lang="en-US" dirty="0"/>
          </a:p>
        </p:txBody>
      </p:sp>
      <p:pic>
        <p:nvPicPr>
          <p:cNvPr id="140" name="Picture 139"/>
          <p:cNvPicPr>
            <a:picLocks noChangeAspect="1"/>
          </p:cNvPicPr>
          <p:nvPr/>
        </p:nvPicPr>
        <p:blipFill>
          <a:blip r:embed="rId3"/>
          <a:stretch>
            <a:fillRect/>
          </a:stretch>
        </p:blipFill>
        <p:spPr>
          <a:xfrm>
            <a:off x="6705600" y="3276600"/>
            <a:ext cx="558800" cy="762000"/>
          </a:xfrm>
          <a:prstGeom prst="rect">
            <a:avLst/>
          </a:prstGeom>
          <a:ln>
            <a:noFill/>
          </a:ln>
          <a:effectLst>
            <a:outerShdw blurRad="292100" dist="139700" dir="2700000" algn="tl" rotWithShape="0">
              <a:srgbClr val="333333">
                <a:alpha val="65000"/>
              </a:srgbClr>
            </a:outerShdw>
          </a:effectLst>
        </p:spPr>
      </p:pic>
      <p:cxnSp>
        <p:nvCxnSpPr>
          <p:cNvPr id="141" name="Straight Connector 140"/>
          <p:cNvCxnSpPr>
            <a:stCxn id="119" idx="3"/>
            <a:endCxn id="140" idx="1"/>
          </p:cNvCxnSpPr>
          <p:nvPr/>
        </p:nvCxnSpPr>
        <p:spPr>
          <a:xfrm flipV="1">
            <a:off x="5930900" y="3657600"/>
            <a:ext cx="774700" cy="1"/>
          </a:xfrm>
          <a:prstGeom prst="line">
            <a:avLst/>
          </a:prstGeom>
        </p:spPr>
        <p:style>
          <a:lnRef idx="2">
            <a:schemeClr val="dk1"/>
          </a:lnRef>
          <a:fillRef idx="0">
            <a:schemeClr val="dk1"/>
          </a:fillRef>
          <a:effectRef idx="1">
            <a:schemeClr val="dk1"/>
          </a:effectRef>
          <a:fontRef idx="minor">
            <a:schemeClr val="tx1"/>
          </a:fontRef>
        </p:style>
      </p:cxnSp>
      <p:sp>
        <p:nvSpPr>
          <p:cNvPr id="155" name="Snip Same Side Corner Rectangle 154"/>
          <p:cNvSpPr/>
          <p:nvPr/>
        </p:nvSpPr>
        <p:spPr bwMode="auto">
          <a:xfrm rot="16200000">
            <a:off x="6096000" y="2743200"/>
            <a:ext cx="1295400" cy="1905000"/>
          </a:xfrm>
          <a:prstGeom prst="snip2SameRect">
            <a:avLst>
              <a:gd name="adj1" fmla="val 31161"/>
              <a:gd name="adj2" fmla="val 0"/>
            </a:avLst>
          </a:prstGeom>
          <a:solidFill>
            <a:srgbClr val="FFFFFF">
              <a:alpha val="80000"/>
            </a:srgbClr>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Label Propagation Algorithm</a:t>
            </a:r>
            <a:endParaRPr lang="en-US" dirty="0"/>
          </a:p>
        </p:txBody>
      </p:sp>
      <p:sp>
        <p:nvSpPr>
          <p:cNvPr id="3" name="Content Placeholder 2"/>
          <p:cNvSpPr>
            <a:spLocks noGrp="1"/>
          </p:cNvSpPr>
          <p:nvPr>
            <p:ph idx="1"/>
          </p:nvPr>
        </p:nvSpPr>
        <p:spPr>
          <a:xfrm>
            <a:off x="304800" y="990601"/>
            <a:ext cx="4648200" cy="5791199"/>
          </a:xfrm>
        </p:spPr>
        <p:txBody>
          <a:bodyPr/>
          <a:lstStyle/>
          <a:p>
            <a:r>
              <a:rPr lang="en-US" dirty="0" smtClean="0"/>
              <a:t>Social Arithmetic:</a:t>
            </a:r>
          </a:p>
          <a:p>
            <a:endParaRPr lang="en-US" dirty="0"/>
          </a:p>
          <a:p>
            <a:endParaRPr lang="en-US" dirty="0" smtClean="0"/>
          </a:p>
          <a:p>
            <a:pPr marL="0" indent="0">
              <a:buNone/>
            </a:pPr>
            <a:endParaRPr lang="en-US" dirty="0" smtClean="0"/>
          </a:p>
          <a:p>
            <a:r>
              <a:rPr lang="en-US" dirty="0" smtClean="0"/>
              <a:t>Recurrence Algorithm:</a:t>
            </a:r>
          </a:p>
          <a:p>
            <a:endParaRPr lang="en-US" dirty="0"/>
          </a:p>
          <a:p>
            <a:pPr marL="0" indent="0">
              <a:buNone/>
            </a:pPr>
            <a:endParaRPr lang="en-US" dirty="0"/>
          </a:p>
          <a:p>
            <a:pPr lvl="1"/>
            <a:r>
              <a:rPr lang="en-US" dirty="0" smtClean="0"/>
              <a:t>iterate until convergence</a:t>
            </a:r>
          </a:p>
          <a:p>
            <a:r>
              <a:rPr lang="en-US" dirty="0" smtClean="0"/>
              <a:t>Parallelism:</a:t>
            </a:r>
          </a:p>
          <a:p>
            <a:pPr lvl="1"/>
            <a:r>
              <a:rPr lang="en-US" dirty="0" smtClean="0"/>
              <a:t>Compute all </a:t>
            </a:r>
            <a:r>
              <a:rPr lang="en-US" i="1" dirty="0" smtClean="0"/>
              <a:t>Likes[</a:t>
            </a:r>
            <a:r>
              <a:rPr lang="en-US" i="1" dirty="0" err="1" smtClean="0"/>
              <a:t>i</a:t>
            </a:r>
            <a:r>
              <a:rPr lang="en-US" i="1" dirty="0" smtClean="0"/>
              <a:t>]</a:t>
            </a:r>
            <a:r>
              <a:rPr lang="en-US" dirty="0" smtClean="0"/>
              <a:t> in parallel</a:t>
            </a:r>
          </a:p>
        </p:txBody>
      </p:sp>
      <p:cxnSp>
        <p:nvCxnSpPr>
          <p:cNvPr id="81" name="Straight Connector 80"/>
          <p:cNvCxnSpPr>
            <a:stCxn id="119" idx="2"/>
            <a:endCxn id="120" idx="1"/>
          </p:cNvCxnSpPr>
          <p:nvPr/>
        </p:nvCxnSpPr>
        <p:spPr>
          <a:xfrm>
            <a:off x="5670550" y="4022090"/>
            <a:ext cx="1035050" cy="1338722"/>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p:cNvCxnSpPr>
            <a:stCxn id="121" idx="1"/>
            <a:endCxn id="119" idx="0"/>
          </p:cNvCxnSpPr>
          <p:nvPr/>
        </p:nvCxnSpPr>
        <p:spPr>
          <a:xfrm flipH="1">
            <a:off x="5670550" y="2116604"/>
            <a:ext cx="1035050" cy="1176507"/>
          </a:xfrm>
          <a:prstGeom prst="line">
            <a:avLst/>
          </a:prstGeom>
        </p:spPr>
        <p:style>
          <a:lnRef idx="2">
            <a:schemeClr val="dk1"/>
          </a:lnRef>
          <a:fillRef idx="0">
            <a:schemeClr val="dk1"/>
          </a:fillRef>
          <a:effectRef idx="1">
            <a:schemeClr val="dk1"/>
          </a:effectRef>
          <a:fontRef idx="minor">
            <a:schemeClr val="tx1"/>
          </a:fontRef>
        </p:style>
      </p:cxnSp>
      <p:pic>
        <p:nvPicPr>
          <p:cNvPr id="119" name="Picture 118" descr="gonzalez.jpg"/>
          <p:cNvPicPr>
            <a:picLocks noChangeAspect="1"/>
          </p:cNvPicPr>
          <p:nvPr/>
        </p:nvPicPr>
        <p:blipFill>
          <a:blip r:embed="rId4" cstate="print"/>
          <a:stretch>
            <a:fillRect/>
          </a:stretch>
        </p:blipFill>
        <p:spPr>
          <a:xfrm>
            <a:off x="5410200" y="3293111"/>
            <a:ext cx="520700" cy="728979"/>
          </a:xfrm>
          <a:prstGeom prst="rect">
            <a:avLst/>
          </a:prstGeom>
          <a:ln>
            <a:noFill/>
          </a:ln>
          <a:effectLst>
            <a:outerShdw blurRad="292100" dist="139700" dir="2700000" algn="tl" rotWithShape="0">
              <a:srgbClr val="333333">
                <a:alpha val="65000"/>
              </a:srgbClr>
            </a:outerShdw>
          </a:effectLst>
        </p:spPr>
      </p:pic>
      <p:pic>
        <p:nvPicPr>
          <p:cNvPr id="120" name="Picture 119" descr="guestrin.jpg"/>
          <p:cNvPicPr>
            <a:picLocks noChangeAspect="1"/>
          </p:cNvPicPr>
          <p:nvPr/>
        </p:nvPicPr>
        <p:blipFill>
          <a:blip r:embed="rId5" cstate="print"/>
          <a:stretch>
            <a:fillRect/>
          </a:stretch>
        </p:blipFill>
        <p:spPr>
          <a:xfrm>
            <a:off x="6705600" y="5006623"/>
            <a:ext cx="527184" cy="708377"/>
          </a:xfrm>
          <a:prstGeom prst="rect">
            <a:avLst/>
          </a:prstGeom>
          <a:ln>
            <a:noFill/>
          </a:ln>
          <a:effectLst>
            <a:outerShdw blurRad="292100" dist="139700" dir="2700000" algn="tl" rotWithShape="0">
              <a:srgbClr val="333333">
                <a:alpha val="65000"/>
              </a:srgbClr>
            </a:outerShdw>
          </a:effectLst>
        </p:spPr>
      </p:pic>
      <p:pic>
        <p:nvPicPr>
          <p:cNvPr id="121" name="Picture 120" descr="hong.jpg"/>
          <p:cNvPicPr>
            <a:picLocks noChangeAspect="1"/>
          </p:cNvPicPr>
          <p:nvPr/>
        </p:nvPicPr>
        <p:blipFill>
          <a:blip r:embed="rId6" cstate="print"/>
          <a:stretch>
            <a:fillRect/>
          </a:stretch>
        </p:blipFill>
        <p:spPr>
          <a:xfrm>
            <a:off x="6705600" y="1752600"/>
            <a:ext cx="539939" cy="728008"/>
          </a:xfrm>
          <a:prstGeom prst="rect">
            <a:avLst/>
          </a:prstGeom>
          <a:ln>
            <a:noFill/>
          </a:ln>
          <a:effectLst>
            <a:outerShdw blurRad="292100" dist="139700" dir="2700000" algn="tl" rotWithShape="0">
              <a:srgbClr val="333333">
                <a:alpha val="65000"/>
              </a:srgbClr>
            </a:outerShdw>
          </a:effectLst>
        </p:spPr>
      </p:pic>
      <p:sp>
        <p:nvSpPr>
          <p:cNvPr id="133" name="TextBox 132"/>
          <p:cNvSpPr txBox="1"/>
          <p:nvPr/>
        </p:nvSpPr>
        <p:spPr>
          <a:xfrm>
            <a:off x="6512441" y="1383268"/>
            <a:ext cx="955159" cy="369332"/>
          </a:xfrm>
          <a:prstGeom prst="rect">
            <a:avLst/>
          </a:prstGeom>
          <a:noFill/>
        </p:spPr>
        <p:txBody>
          <a:bodyPr wrap="none" rtlCol="0">
            <a:spAutoFit/>
          </a:bodyPr>
          <a:lstStyle/>
          <a:p>
            <a:r>
              <a:rPr lang="en-US" dirty="0" smtClean="0"/>
              <a:t>Sue Ann</a:t>
            </a:r>
            <a:endParaRPr lang="en-US" dirty="0"/>
          </a:p>
        </p:txBody>
      </p:sp>
      <p:sp>
        <p:nvSpPr>
          <p:cNvPr id="134" name="TextBox 133"/>
          <p:cNvSpPr txBox="1"/>
          <p:nvPr/>
        </p:nvSpPr>
        <p:spPr>
          <a:xfrm>
            <a:off x="6627624" y="4625623"/>
            <a:ext cx="763776" cy="369332"/>
          </a:xfrm>
          <a:prstGeom prst="rect">
            <a:avLst/>
          </a:prstGeom>
          <a:noFill/>
        </p:spPr>
        <p:txBody>
          <a:bodyPr wrap="none" rtlCol="0">
            <a:spAutoFit/>
          </a:bodyPr>
          <a:lstStyle/>
          <a:p>
            <a:r>
              <a:rPr lang="en-US" dirty="0" smtClean="0"/>
              <a:t>Carlos</a:t>
            </a:r>
            <a:endParaRPr lang="en-US" dirty="0"/>
          </a:p>
        </p:txBody>
      </p:sp>
      <p:sp>
        <p:nvSpPr>
          <p:cNvPr id="135" name="TextBox 134"/>
          <p:cNvSpPr txBox="1"/>
          <p:nvPr/>
        </p:nvSpPr>
        <p:spPr>
          <a:xfrm rot="16200000">
            <a:off x="5041628" y="3449593"/>
            <a:ext cx="496876" cy="369332"/>
          </a:xfrm>
          <a:prstGeom prst="rect">
            <a:avLst/>
          </a:prstGeom>
          <a:noFill/>
        </p:spPr>
        <p:txBody>
          <a:bodyPr wrap="none" rtlCol="0">
            <a:spAutoFit/>
          </a:bodyPr>
          <a:lstStyle/>
          <a:p>
            <a:r>
              <a:rPr lang="en-US" dirty="0" smtClean="0"/>
              <a:t>Me</a:t>
            </a:r>
            <a:endParaRPr lang="en-US" dirty="0"/>
          </a:p>
        </p:txBody>
      </p:sp>
      <p:sp>
        <p:nvSpPr>
          <p:cNvPr id="136" name="TextBox 135"/>
          <p:cNvSpPr txBox="1"/>
          <p:nvPr/>
        </p:nvSpPr>
        <p:spPr>
          <a:xfrm>
            <a:off x="1524000" y="1524000"/>
            <a:ext cx="2888381" cy="923330"/>
          </a:xfrm>
          <a:prstGeom prst="rect">
            <a:avLst/>
          </a:prstGeom>
          <a:noFill/>
        </p:spPr>
        <p:txBody>
          <a:bodyPr wrap="none" rtlCol="0">
            <a:spAutoFit/>
          </a:bodyPr>
          <a:lstStyle/>
          <a:p>
            <a:r>
              <a:rPr lang="en-US" dirty="0" smtClean="0"/>
              <a:t>50% What I list on my profile</a:t>
            </a:r>
          </a:p>
          <a:p>
            <a:r>
              <a:rPr lang="en-US" dirty="0" smtClean="0"/>
              <a:t>40% Sue Ann Likes</a:t>
            </a:r>
          </a:p>
          <a:p>
            <a:r>
              <a:rPr lang="en-US" dirty="0" smtClean="0"/>
              <a:t>30% Carlos Like</a:t>
            </a:r>
            <a:endParaRPr lang="en-US" dirty="0"/>
          </a:p>
        </p:txBody>
      </p:sp>
      <p:grpSp>
        <p:nvGrpSpPr>
          <p:cNvPr id="156" name="Group 155"/>
          <p:cNvGrpSpPr/>
          <p:nvPr/>
        </p:nvGrpSpPr>
        <p:grpSpPr>
          <a:xfrm>
            <a:off x="5817137" y="1905000"/>
            <a:ext cx="786326" cy="3581400"/>
            <a:chOff x="5817137" y="1905000"/>
            <a:chExt cx="786326" cy="3581400"/>
          </a:xfrm>
        </p:grpSpPr>
        <p:sp>
          <p:nvSpPr>
            <p:cNvPr id="131" name="TextBox 130"/>
            <p:cNvSpPr txBox="1"/>
            <p:nvPr/>
          </p:nvSpPr>
          <p:spPr>
            <a:xfrm>
              <a:off x="5893337" y="1905000"/>
              <a:ext cx="583663" cy="369332"/>
            </a:xfrm>
            <a:prstGeom prst="rect">
              <a:avLst/>
            </a:prstGeom>
            <a:noFill/>
          </p:spPr>
          <p:txBody>
            <a:bodyPr wrap="none" rtlCol="0">
              <a:spAutoFit/>
            </a:bodyPr>
            <a:lstStyle/>
            <a:p>
              <a:r>
                <a:rPr lang="en-US" dirty="0"/>
                <a:t>4</a:t>
              </a:r>
              <a:r>
                <a:rPr lang="en-US" dirty="0" smtClean="0"/>
                <a:t>0%</a:t>
              </a:r>
              <a:endParaRPr lang="en-US" dirty="0"/>
            </a:p>
          </p:txBody>
        </p:sp>
        <p:sp>
          <p:nvSpPr>
            <p:cNvPr id="132" name="TextBox 131"/>
            <p:cNvSpPr txBox="1"/>
            <p:nvPr/>
          </p:nvSpPr>
          <p:spPr>
            <a:xfrm>
              <a:off x="5817137" y="5117068"/>
              <a:ext cx="583663" cy="369332"/>
            </a:xfrm>
            <a:prstGeom prst="rect">
              <a:avLst/>
            </a:prstGeom>
            <a:noFill/>
          </p:spPr>
          <p:txBody>
            <a:bodyPr wrap="none" rtlCol="0">
              <a:spAutoFit/>
            </a:bodyPr>
            <a:lstStyle/>
            <a:p>
              <a:r>
                <a:rPr lang="en-US" dirty="0" smtClean="0"/>
                <a:t>10%</a:t>
              </a:r>
              <a:endParaRPr lang="en-US" dirty="0"/>
            </a:p>
          </p:txBody>
        </p:sp>
        <p:sp>
          <p:nvSpPr>
            <p:cNvPr id="138" name="TextBox 137"/>
            <p:cNvSpPr txBox="1"/>
            <p:nvPr/>
          </p:nvSpPr>
          <p:spPr>
            <a:xfrm>
              <a:off x="6019800" y="3276600"/>
              <a:ext cx="583663" cy="369332"/>
            </a:xfrm>
            <a:prstGeom prst="rect">
              <a:avLst/>
            </a:prstGeom>
            <a:noFill/>
          </p:spPr>
          <p:txBody>
            <a:bodyPr wrap="none" rtlCol="0">
              <a:spAutoFit/>
            </a:bodyPr>
            <a:lstStyle/>
            <a:p>
              <a:r>
                <a:rPr lang="en-US" dirty="0"/>
                <a:t>5</a:t>
              </a:r>
              <a:r>
                <a:rPr lang="en-US" dirty="0" smtClean="0"/>
                <a:t>0%</a:t>
              </a:r>
              <a:endParaRPr lang="en-US" dirty="0"/>
            </a:p>
          </p:txBody>
        </p:sp>
      </p:grpSp>
      <p:grpSp>
        <p:nvGrpSpPr>
          <p:cNvPr id="158" name="Group 157"/>
          <p:cNvGrpSpPr/>
          <p:nvPr/>
        </p:nvGrpSpPr>
        <p:grpSpPr>
          <a:xfrm>
            <a:off x="7315200" y="1752600"/>
            <a:ext cx="1676400" cy="3900354"/>
            <a:chOff x="7315200" y="1752600"/>
            <a:chExt cx="1676400" cy="3900354"/>
          </a:xfrm>
        </p:grpSpPr>
        <p:sp>
          <p:nvSpPr>
            <p:cNvPr id="125" name="TextBox 124"/>
            <p:cNvSpPr txBox="1"/>
            <p:nvPr/>
          </p:nvSpPr>
          <p:spPr>
            <a:xfrm>
              <a:off x="7391400" y="1752600"/>
              <a:ext cx="1600200" cy="646331"/>
            </a:xfrm>
            <a:prstGeom prst="rect">
              <a:avLst/>
            </a:prstGeom>
            <a:noFill/>
          </p:spPr>
          <p:txBody>
            <a:bodyPr wrap="square" rtlCol="0">
              <a:spAutoFit/>
            </a:bodyPr>
            <a:lstStyle/>
            <a:p>
              <a:r>
                <a:rPr lang="en-US" dirty="0" smtClean="0"/>
                <a:t>80% Cameras</a:t>
              </a:r>
            </a:p>
            <a:p>
              <a:r>
                <a:rPr lang="en-US" dirty="0"/>
                <a:t>2</a:t>
              </a:r>
              <a:r>
                <a:rPr lang="en-US" dirty="0" smtClean="0"/>
                <a:t>0% Biking</a:t>
              </a:r>
              <a:endParaRPr lang="en-US" dirty="0"/>
            </a:p>
          </p:txBody>
        </p:sp>
        <p:sp>
          <p:nvSpPr>
            <p:cNvPr id="126" name="TextBox 125"/>
            <p:cNvSpPr txBox="1"/>
            <p:nvPr/>
          </p:nvSpPr>
          <p:spPr>
            <a:xfrm>
              <a:off x="7391400" y="5006623"/>
              <a:ext cx="1600200" cy="646331"/>
            </a:xfrm>
            <a:prstGeom prst="rect">
              <a:avLst/>
            </a:prstGeom>
            <a:noFill/>
          </p:spPr>
          <p:txBody>
            <a:bodyPr wrap="square" rtlCol="0">
              <a:spAutoFit/>
            </a:bodyPr>
            <a:lstStyle/>
            <a:p>
              <a:r>
                <a:rPr lang="en-US" dirty="0" smtClean="0"/>
                <a:t>30% Cameras</a:t>
              </a:r>
            </a:p>
            <a:p>
              <a:r>
                <a:rPr lang="en-US" dirty="0"/>
                <a:t>7</a:t>
              </a:r>
              <a:r>
                <a:rPr lang="en-US" dirty="0" smtClean="0"/>
                <a:t>0% Biking</a:t>
              </a:r>
              <a:endParaRPr lang="en-US" dirty="0"/>
            </a:p>
          </p:txBody>
        </p:sp>
        <p:sp>
          <p:nvSpPr>
            <p:cNvPr id="139" name="TextBox 138"/>
            <p:cNvSpPr txBox="1"/>
            <p:nvPr/>
          </p:nvSpPr>
          <p:spPr>
            <a:xfrm>
              <a:off x="7315200" y="3316069"/>
              <a:ext cx="1600200" cy="646331"/>
            </a:xfrm>
            <a:prstGeom prst="rect">
              <a:avLst/>
            </a:prstGeom>
            <a:noFill/>
          </p:spPr>
          <p:txBody>
            <a:bodyPr wrap="square" rtlCol="0">
              <a:spAutoFit/>
            </a:bodyPr>
            <a:lstStyle/>
            <a:p>
              <a:r>
                <a:rPr lang="en-US" dirty="0" smtClean="0"/>
                <a:t>50% Cameras</a:t>
              </a:r>
            </a:p>
            <a:p>
              <a:r>
                <a:rPr lang="en-US" dirty="0" smtClean="0"/>
                <a:t>50% Biking</a:t>
              </a:r>
              <a:endParaRPr lang="en-US" dirty="0"/>
            </a:p>
          </p:txBody>
        </p:sp>
      </p:grpSp>
      <p:sp>
        <p:nvSpPr>
          <p:cNvPr id="144" name="TextBox 143"/>
          <p:cNvSpPr txBox="1"/>
          <p:nvPr/>
        </p:nvSpPr>
        <p:spPr>
          <a:xfrm>
            <a:off x="914400" y="2523530"/>
            <a:ext cx="726581" cy="369332"/>
          </a:xfrm>
          <a:prstGeom prst="rect">
            <a:avLst/>
          </a:prstGeom>
          <a:noFill/>
        </p:spPr>
        <p:txBody>
          <a:bodyPr wrap="none" rtlCol="0">
            <a:spAutoFit/>
          </a:bodyPr>
          <a:lstStyle/>
          <a:p>
            <a:r>
              <a:rPr lang="en-US" dirty="0" smtClean="0"/>
              <a:t>I Like:</a:t>
            </a:r>
            <a:endParaRPr lang="en-US" dirty="0"/>
          </a:p>
        </p:txBody>
      </p:sp>
      <p:cxnSp>
        <p:nvCxnSpPr>
          <p:cNvPr id="146" name="Straight Connector 145"/>
          <p:cNvCxnSpPr/>
          <p:nvPr/>
        </p:nvCxnSpPr>
        <p:spPr bwMode="auto">
          <a:xfrm>
            <a:off x="1219200" y="2438400"/>
            <a:ext cx="3200400" cy="0"/>
          </a:xfrm>
          <a:prstGeom prst="line">
            <a:avLst/>
          </a:prstGeom>
          <a:noFill/>
          <a:ln w="38100" cap="flat" cmpd="sng" algn="ctr">
            <a:solidFill>
              <a:schemeClr val="hlink"/>
            </a:solidFill>
            <a:prstDash val="solid"/>
            <a:round/>
            <a:headEnd type="none" w="med" len="med"/>
            <a:tailEnd type="none" w="med" len="med"/>
          </a:ln>
          <a:effectLst/>
        </p:spPr>
      </p:cxnSp>
      <p:sp>
        <p:nvSpPr>
          <p:cNvPr id="147" name="TextBox 146"/>
          <p:cNvSpPr txBox="1"/>
          <p:nvPr/>
        </p:nvSpPr>
        <p:spPr>
          <a:xfrm>
            <a:off x="1236699" y="1915180"/>
            <a:ext cx="363501" cy="523220"/>
          </a:xfrm>
          <a:prstGeom prst="rect">
            <a:avLst/>
          </a:prstGeom>
          <a:noFill/>
        </p:spPr>
        <p:txBody>
          <a:bodyPr wrap="none" rtlCol="0">
            <a:spAutoFit/>
          </a:bodyPr>
          <a:lstStyle/>
          <a:p>
            <a:r>
              <a:rPr lang="en-US" sz="2800" dirty="0" smtClean="0"/>
              <a:t>+</a:t>
            </a:r>
            <a:endParaRPr lang="en-US" sz="2800" dirty="0"/>
          </a:p>
        </p:txBody>
      </p:sp>
      <p:sp>
        <p:nvSpPr>
          <p:cNvPr id="148" name="TextBox 147"/>
          <p:cNvSpPr txBox="1"/>
          <p:nvPr/>
        </p:nvSpPr>
        <p:spPr>
          <a:xfrm>
            <a:off x="1524000" y="2523530"/>
            <a:ext cx="2971800" cy="369332"/>
          </a:xfrm>
          <a:prstGeom prst="rect">
            <a:avLst/>
          </a:prstGeom>
          <a:noFill/>
        </p:spPr>
        <p:txBody>
          <a:bodyPr wrap="square" rtlCol="0">
            <a:spAutoFit/>
          </a:bodyPr>
          <a:lstStyle/>
          <a:p>
            <a:r>
              <a:rPr lang="en-US" dirty="0"/>
              <a:t>6</a:t>
            </a:r>
            <a:r>
              <a:rPr lang="en-US" dirty="0" smtClean="0"/>
              <a:t>0% Cameras, 40% Biking</a:t>
            </a:r>
            <a:endParaRPr lang="en-US" dirty="0"/>
          </a:p>
        </p:txBody>
      </p:sp>
      <p:graphicFrame>
        <p:nvGraphicFramePr>
          <p:cNvPr id="150" name="Object 149"/>
          <p:cNvGraphicFramePr>
            <a:graphicFrameLocks noChangeAspect="1"/>
          </p:cNvGraphicFramePr>
          <p:nvPr>
            <p:extLst>
              <p:ext uri="{D42A27DB-BD31-4B8C-83A1-F6EECF244321}">
                <p14:modId xmlns:p14="http://schemas.microsoft.com/office/powerpoint/2010/main" val="3323448838"/>
              </p:ext>
            </p:extLst>
          </p:nvPr>
        </p:nvGraphicFramePr>
        <p:xfrm>
          <a:off x="685800" y="3733800"/>
          <a:ext cx="3760788" cy="762000"/>
        </p:xfrm>
        <a:graphic>
          <a:graphicData uri="http://schemas.openxmlformats.org/presentationml/2006/ole">
            <mc:AlternateContent xmlns:mc="http://schemas.openxmlformats.org/markup-compatibility/2006">
              <mc:Choice xmlns:v="urn:schemas-microsoft-com:vml" Requires="v">
                <p:oleObj spid="_x0000_s8361" name="Equation" r:id="rId7" imgW="1943100" imgH="393700" progId="Equation.3">
                  <p:embed/>
                </p:oleObj>
              </mc:Choice>
              <mc:Fallback>
                <p:oleObj name="Equation" r:id="rId7" imgW="1943100" imgH="393700" progId="Equation.3">
                  <p:embed/>
                  <p:pic>
                    <p:nvPicPr>
                      <p:cNvPr id="0" name=""/>
                      <p:cNvPicPr/>
                      <p:nvPr/>
                    </p:nvPicPr>
                    <p:blipFill>
                      <a:blip r:embed="rId8"/>
                      <a:stretch>
                        <a:fillRect/>
                      </a:stretch>
                    </p:blipFill>
                    <p:spPr>
                      <a:xfrm>
                        <a:off x="685800" y="3733800"/>
                        <a:ext cx="3760788" cy="762000"/>
                      </a:xfrm>
                      <a:prstGeom prst="rect">
                        <a:avLst/>
                      </a:prstGeom>
                    </p:spPr>
                  </p:pic>
                </p:oleObj>
              </mc:Fallback>
            </mc:AlternateContent>
          </a:graphicData>
        </a:graphic>
      </p:graphicFrame>
      <p:sp>
        <p:nvSpPr>
          <p:cNvPr id="151" name="Rectangle 150"/>
          <p:cNvSpPr/>
          <p:nvPr/>
        </p:nvSpPr>
        <p:spPr bwMode="auto">
          <a:xfrm>
            <a:off x="152400" y="2971800"/>
            <a:ext cx="4800600" cy="21336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7" name="Rectangle 156"/>
          <p:cNvSpPr/>
          <p:nvPr/>
        </p:nvSpPr>
        <p:spPr bwMode="auto">
          <a:xfrm flipV="1">
            <a:off x="304800" y="1066800"/>
            <a:ext cx="4800600" cy="20574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9" name="Rectangle 158"/>
          <p:cNvSpPr/>
          <p:nvPr/>
        </p:nvSpPr>
        <p:spPr bwMode="auto">
          <a:xfrm>
            <a:off x="228600" y="5105400"/>
            <a:ext cx="4800600" cy="1143000"/>
          </a:xfrm>
          <a:prstGeom prst="rect">
            <a:avLst/>
          </a:prstGeom>
          <a:solidFill>
            <a:srgbClr val="FFFFFF">
              <a:alpha val="85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p14="http://schemas.microsoft.com/office/powerpoint/2010/main" val="1652129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1" grpId="0" animBg="1"/>
      <p:bldP spid="157" grpId="0" animBg="1"/>
      <p:bldP spid="1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128"/>
          <p:cNvSpPr/>
          <p:nvPr/>
        </p:nvSpPr>
        <p:spPr>
          <a:xfrm>
            <a:off x="3140845" y="2695391"/>
            <a:ext cx="1699793" cy="2762476"/>
          </a:xfrm>
          <a:custGeom>
            <a:avLst/>
            <a:gdLst>
              <a:gd name="connsiteX0" fmla="*/ 45630 w 1770936"/>
              <a:gd name="connsiteY0" fmla="*/ 1459542 h 3061433"/>
              <a:gd name="connsiteX1" fmla="*/ 555161 w 1770936"/>
              <a:gd name="connsiteY1" fmla="*/ 136235 h 3061433"/>
              <a:gd name="connsiteX2" fmla="*/ 1163557 w 1770936"/>
              <a:gd name="connsiteY2" fmla="*/ 82999 h 3061433"/>
              <a:gd name="connsiteX3" fmla="*/ 1224397 w 1770936"/>
              <a:gd name="connsiteY3" fmla="*/ 493680 h 3061433"/>
              <a:gd name="connsiteX4" fmla="*/ 806125 w 1770936"/>
              <a:gd name="connsiteY4" fmla="*/ 1117308 h 3061433"/>
              <a:gd name="connsiteX5" fmla="*/ 1163557 w 1770936"/>
              <a:gd name="connsiteY5" fmla="*/ 645784 h 3061433"/>
              <a:gd name="connsiteX6" fmla="*/ 1665484 w 1770936"/>
              <a:gd name="connsiteY6" fmla="*/ 668600 h 3061433"/>
              <a:gd name="connsiteX7" fmla="*/ 1756743 w 1770936"/>
              <a:gd name="connsiteY7" fmla="*/ 1018440 h 3061433"/>
              <a:gd name="connsiteX8" fmla="*/ 1460150 w 1770936"/>
              <a:gd name="connsiteY8" fmla="*/ 1406306 h 3061433"/>
              <a:gd name="connsiteX9" fmla="*/ 828939 w 1770936"/>
              <a:gd name="connsiteY9" fmla="*/ 1588831 h 3061433"/>
              <a:gd name="connsiteX10" fmla="*/ 1384101 w 1770936"/>
              <a:gd name="connsiteY10" fmla="*/ 2136406 h 3061433"/>
              <a:gd name="connsiteX11" fmla="*/ 1414521 w 1770936"/>
              <a:gd name="connsiteY11" fmla="*/ 2950164 h 3061433"/>
              <a:gd name="connsiteX12" fmla="*/ 692050 w 1770936"/>
              <a:gd name="connsiteY12" fmla="*/ 2912138 h 3061433"/>
              <a:gd name="connsiteX13" fmla="*/ 0 w 1770936"/>
              <a:gd name="connsiteY13" fmla="*/ 1642067 h 3061433"/>
              <a:gd name="connsiteX0" fmla="*/ 0 w 1725306"/>
              <a:gd name="connsiteY0" fmla="*/ 1459542 h 3073753"/>
              <a:gd name="connsiteX1" fmla="*/ 509531 w 1725306"/>
              <a:gd name="connsiteY1" fmla="*/ 136235 h 3073753"/>
              <a:gd name="connsiteX2" fmla="*/ 1117927 w 1725306"/>
              <a:gd name="connsiteY2" fmla="*/ 82999 h 3073753"/>
              <a:gd name="connsiteX3" fmla="*/ 1178767 w 1725306"/>
              <a:gd name="connsiteY3" fmla="*/ 493680 h 3073753"/>
              <a:gd name="connsiteX4" fmla="*/ 760495 w 1725306"/>
              <a:gd name="connsiteY4" fmla="*/ 1117308 h 3073753"/>
              <a:gd name="connsiteX5" fmla="*/ 1117927 w 1725306"/>
              <a:gd name="connsiteY5" fmla="*/ 645784 h 3073753"/>
              <a:gd name="connsiteX6" fmla="*/ 1619854 w 1725306"/>
              <a:gd name="connsiteY6" fmla="*/ 668600 h 3073753"/>
              <a:gd name="connsiteX7" fmla="*/ 1711113 w 1725306"/>
              <a:gd name="connsiteY7" fmla="*/ 1018440 h 3073753"/>
              <a:gd name="connsiteX8" fmla="*/ 1414520 w 1725306"/>
              <a:gd name="connsiteY8" fmla="*/ 1406306 h 3073753"/>
              <a:gd name="connsiteX9" fmla="*/ 783309 w 1725306"/>
              <a:gd name="connsiteY9" fmla="*/ 1588831 h 3073753"/>
              <a:gd name="connsiteX10" fmla="*/ 1338471 w 1725306"/>
              <a:gd name="connsiteY10" fmla="*/ 2136406 h 3073753"/>
              <a:gd name="connsiteX11" fmla="*/ 1368891 w 1725306"/>
              <a:gd name="connsiteY11" fmla="*/ 2950164 h 3073753"/>
              <a:gd name="connsiteX12" fmla="*/ 646420 w 1725306"/>
              <a:gd name="connsiteY12" fmla="*/ 2912138 h 3073753"/>
              <a:gd name="connsiteX13" fmla="*/ 15210 w 1725306"/>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1171162 w 1723947"/>
              <a:gd name="connsiteY5" fmla="*/ 683810 h 3073753"/>
              <a:gd name="connsiteX6" fmla="*/ 1619854 w 1723947"/>
              <a:gd name="connsiteY6" fmla="*/ 668600 h 3073753"/>
              <a:gd name="connsiteX7" fmla="*/ 1711113 w 1723947"/>
              <a:gd name="connsiteY7" fmla="*/ 1018440 h 3073753"/>
              <a:gd name="connsiteX8" fmla="*/ 1414520 w 1723947"/>
              <a:gd name="connsiteY8" fmla="*/ 1406306 h 3073753"/>
              <a:gd name="connsiteX9" fmla="*/ 783309 w 1723947"/>
              <a:gd name="connsiteY9" fmla="*/ 1588831 h 3073753"/>
              <a:gd name="connsiteX10" fmla="*/ 1338471 w 1723947"/>
              <a:gd name="connsiteY10" fmla="*/ 2136406 h 3073753"/>
              <a:gd name="connsiteX11" fmla="*/ 1368891 w 1723947"/>
              <a:gd name="connsiteY11" fmla="*/ 2950164 h 3073753"/>
              <a:gd name="connsiteX12" fmla="*/ 646420 w 1723947"/>
              <a:gd name="connsiteY12" fmla="*/ 2912138 h 3073753"/>
              <a:gd name="connsiteX13" fmla="*/ 15210 w 1723947"/>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90914 w 1723947"/>
              <a:gd name="connsiteY4" fmla="*/ 1018440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2609"/>
              <a:gd name="connsiteY0" fmla="*/ 1459542 h 3073753"/>
              <a:gd name="connsiteX1" fmla="*/ 509531 w 1722609"/>
              <a:gd name="connsiteY1" fmla="*/ 136235 h 3073753"/>
              <a:gd name="connsiteX2" fmla="*/ 1117927 w 1722609"/>
              <a:gd name="connsiteY2" fmla="*/ 82999 h 3073753"/>
              <a:gd name="connsiteX3" fmla="*/ 1178767 w 1722609"/>
              <a:gd name="connsiteY3" fmla="*/ 493680 h 3073753"/>
              <a:gd name="connsiteX4" fmla="*/ 790914 w 1722609"/>
              <a:gd name="connsiteY4" fmla="*/ 1018440 h 3073753"/>
              <a:gd name="connsiteX5" fmla="*/ 935409 w 1722609"/>
              <a:gd name="connsiteY5" fmla="*/ 1071676 h 3073753"/>
              <a:gd name="connsiteX6" fmla="*/ 1232002 w 1722609"/>
              <a:gd name="connsiteY6" fmla="*/ 683810 h 3073753"/>
              <a:gd name="connsiteX7" fmla="*/ 1619854 w 1722609"/>
              <a:gd name="connsiteY7" fmla="*/ 668600 h 3073753"/>
              <a:gd name="connsiteX8" fmla="*/ 1711113 w 1722609"/>
              <a:gd name="connsiteY8" fmla="*/ 1018440 h 3073753"/>
              <a:gd name="connsiteX9" fmla="*/ 1414520 w 1722609"/>
              <a:gd name="connsiteY9" fmla="*/ 1406306 h 3073753"/>
              <a:gd name="connsiteX10" fmla="*/ 783309 w 1722609"/>
              <a:gd name="connsiteY10" fmla="*/ 1588831 h 3073753"/>
              <a:gd name="connsiteX11" fmla="*/ 1338471 w 1722609"/>
              <a:gd name="connsiteY11" fmla="*/ 2136406 h 3073753"/>
              <a:gd name="connsiteX12" fmla="*/ 1368891 w 1722609"/>
              <a:gd name="connsiteY12" fmla="*/ 2950164 h 3073753"/>
              <a:gd name="connsiteX13" fmla="*/ 646420 w 1722609"/>
              <a:gd name="connsiteY13" fmla="*/ 2912138 h 3073753"/>
              <a:gd name="connsiteX14" fmla="*/ 15210 w 1722609"/>
              <a:gd name="connsiteY14" fmla="*/ 1451937 h 3073753"/>
              <a:gd name="connsiteX0" fmla="*/ 0 w 1722609"/>
              <a:gd name="connsiteY0" fmla="*/ 1459542 h 2950164"/>
              <a:gd name="connsiteX1" fmla="*/ 509531 w 1722609"/>
              <a:gd name="connsiteY1" fmla="*/ 136235 h 2950164"/>
              <a:gd name="connsiteX2" fmla="*/ 1117927 w 1722609"/>
              <a:gd name="connsiteY2" fmla="*/ 82999 h 2950164"/>
              <a:gd name="connsiteX3" fmla="*/ 1178767 w 1722609"/>
              <a:gd name="connsiteY3" fmla="*/ 493680 h 2950164"/>
              <a:gd name="connsiteX4" fmla="*/ 790914 w 1722609"/>
              <a:gd name="connsiteY4" fmla="*/ 1018440 h 2950164"/>
              <a:gd name="connsiteX5" fmla="*/ 935409 w 1722609"/>
              <a:gd name="connsiteY5" fmla="*/ 1071676 h 2950164"/>
              <a:gd name="connsiteX6" fmla="*/ 1232002 w 1722609"/>
              <a:gd name="connsiteY6" fmla="*/ 683810 h 2950164"/>
              <a:gd name="connsiteX7" fmla="*/ 1619854 w 1722609"/>
              <a:gd name="connsiteY7" fmla="*/ 668600 h 2950164"/>
              <a:gd name="connsiteX8" fmla="*/ 1711113 w 1722609"/>
              <a:gd name="connsiteY8" fmla="*/ 1018440 h 2950164"/>
              <a:gd name="connsiteX9" fmla="*/ 1414520 w 1722609"/>
              <a:gd name="connsiteY9" fmla="*/ 1406306 h 2950164"/>
              <a:gd name="connsiteX10" fmla="*/ 783309 w 1722609"/>
              <a:gd name="connsiteY10" fmla="*/ 1588831 h 2950164"/>
              <a:gd name="connsiteX11" fmla="*/ 1338471 w 1722609"/>
              <a:gd name="connsiteY11" fmla="*/ 2136406 h 2950164"/>
              <a:gd name="connsiteX12" fmla="*/ 1368891 w 1722609"/>
              <a:gd name="connsiteY12" fmla="*/ 2950164 h 2950164"/>
              <a:gd name="connsiteX13" fmla="*/ 714865 w 1722609"/>
              <a:gd name="connsiteY13" fmla="*/ 2722008 h 2950164"/>
              <a:gd name="connsiteX14" fmla="*/ 15210 w 1722609"/>
              <a:gd name="connsiteY14" fmla="*/ 1451937 h 2950164"/>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5210 w 1722609"/>
              <a:gd name="connsiteY14" fmla="*/ 1451937 h 2831973"/>
              <a:gd name="connsiteX0" fmla="*/ 0 w 1722609"/>
              <a:gd name="connsiteY0" fmla="*/ 1459542 h 2813818"/>
              <a:gd name="connsiteX1" fmla="*/ 509531 w 1722609"/>
              <a:gd name="connsiteY1" fmla="*/ 136235 h 2813818"/>
              <a:gd name="connsiteX2" fmla="*/ 1117927 w 1722609"/>
              <a:gd name="connsiteY2" fmla="*/ 82999 h 2813818"/>
              <a:gd name="connsiteX3" fmla="*/ 1178767 w 1722609"/>
              <a:gd name="connsiteY3" fmla="*/ 493680 h 2813818"/>
              <a:gd name="connsiteX4" fmla="*/ 790914 w 1722609"/>
              <a:gd name="connsiteY4" fmla="*/ 1018440 h 2813818"/>
              <a:gd name="connsiteX5" fmla="*/ 935409 w 1722609"/>
              <a:gd name="connsiteY5" fmla="*/ 1071676 h 2813818"/>
              <a:gd name="connsiteX6" fmla="*/ 1232002 w 1722609"/>
              <a:gd name="connsiteY6" fmla="*/ 683810 h 2813818"/>
              <a:gd name="connsiteX7" fmla="*/ 1619854 w 1722609"/>
              <a:gd name="connsiteY7" fmla="*/ 668600 h 2813818"/>
              <a:gd name="connsiteX8" fmla="*/ 1711113 w 1722609"/>
              <a:gd name="connsiteY8" fmla="*/ 1018440 h 2813818"/>
              <a:gd name="connsiteX9" fmla="*/ 1414520 w 1722609"/>
              <a:gd name="connsiteY9" fmla="*/ 1406306 h 2813818"/>
              <a:gd name="connsiteX10" fmla="*/ 783309 w 1722609"/>
              <a:gd name="connsiteY10" fmla="*/ 1588831 h 2813818"/>
              <a:gd name="connsiteX11" fmla="*/ 1338471 w 1722609"/>
              <a:gd name="connsiteY11" fmla="*/ 2136406 h 2813818"/>
              <a:gd name="connsiteX12" fmla="*/ 1178767 w 1722609"/>
              <a:gd name="connsiteY12" fmla="*/ 2699192 h 2813818"/>
              <a:gd name="connsiteX13" fmla="*/ 714865 w 1722609"/>
              <a:gd name="connsiteY13" fmla="*/ 2722008 h 2813818"/>
              <a:gd name="connsiteX14" fmla="*/ 60840 w 1722609"/>
              <a:gd name="connsiteY14" fmla="*/ 1702909 h 2813818"/>
              <a:gd name="connsiteX0" fmla="*/ 0 w 1722609"/>
              <a:gd name="connsiteY0" fmla="*/ 1459542 h 2830868"/>
              <a:gd name="connsiteX1" fmla="*/ 509531 w 1722609"/>
              <a:gd name="connsiteY1" fmla="*/ 136235 h 2830868"/>
              <a:gd name="connsiteX2" fmla="*/ 1117927 w 1722609"/>
              <a:gd name="connsiteY2" fmla="*/ 82999 h 2830868"/>
              <a:gd name="connsiteX3" fmla="*/ 1178767 w 1722609"/>
              <a:gd name="connsiteY3" fmla="*/ 493680 h 2830868"/>
              <a:gd name="connsiteX4" fmla="*/ 790914 w 1722609"/>
              <a:gd name="connsiteY4" fmla="*/ 1018440 h 2830868"/>
              <a:gd name="connsiteX5" fmla="*/ 935409 w 1722609"/>
              <a:gd name="connsiteY5" fmla="*/ 1071676 h 2830868"/>
              <a:gd name="connsiteX6" fmla="*/ 1232002 w 1722609"/>
              <a:gd name="connsiteY6" fmla="*/ 683810 h 2830868"/>
              <a:gd name="connsiteX7" fmla="*/ 1619854 w 1722609"/>
              <a:gd name="connsiteY7" fmla="*/ 668600 h 2830868"/>
              <a:gd name="connsiteX8" fmla="*/ 1711113 w 1722609"/>
              <a:gd name="connsiteY8" fmla="*/ 1018440 h 2830868"/>
              <a:gd name="connsiteX9" fmla="*/ 1414520 w 1722609"/>
              <a:gd name="connsiteY9" fmla="*/ 1406306 h 2830868"/>
              <a:gd name="connsiteX10" fmla="*/ 783309 w 1722609"/>
              <a:gd name="connsiteY10" fmla="*/ 1588831 h 2830868"/>
              <a:gd name="connsiteX11" fmla="*/ 1338471 w 1722609"/>
              <a:gd name="connsiteY11" fmla="*/ 2136406 h 2830868"/>
              <a:gd name="connsiteX12" fmla="*/ 1178767 w 1722609"/>
              <a:gd name="connsiteY12" fmla="*/ 2699192 h 2830868"/>
              <a:gd name="connsiteX13" fmla="*/ 714865 w 1722609"/>
              <a:gd name="connsiteY13" fmla="*/ 2722008 h 2830868"/>
              <a:gd name="connsiteX14" fmla="*/ 1 w 1722609"/>
              <a:gd name="connsiteY14" fmla="*/ 1467147 h 2830868"/>
              <a:gd name="connsiteX0" fmla="*/ 60839 w 1783448"/>
              <a:gd name="connsiteY0" fmla="*/ 1459542 h 2807271"/>
              <a:gd name="connsiteX1" fmla="*/ 570370 w 1783448"/>
              <a:gd name="connsiteY1" fmla="*/ 136235 h 2807271"/>
              <a:gd name="connsiteX2" fmla="*/ 1178766 w 1783448"/>
              <a:gd name="connsiteY2" fmla="*/ 82999 h 2807271"/>
              <a:gd name="connsiteX3" fmla="*/ 1239606 w 1783448"/>
              <a:gd name="connsiteY3" fmla="*/ 493680 h 2807271"/>
              <a:gd name="connsiteX4" fmla="*/ 851753 w 1783448"/>
              <a:gd name="connsiteY4" fmla="*/ 1018440 h 2807271"/>
              <a:gd name="connsiteX5" fmla="*/ 996248 w 1783448"/>
              <a:gd name="connsiteY5" fmla="*/ 1071676 h 2807271"/>
              <a:gd name="connsiteX6" fmla="*/ 1292841 w 1783448"/>
              <a:gd name="connsiteY6" fmla="*/ 683810 h 2807271"/>
              <a:gd name="connsiteX7" fmla="*/ 1680693 w 1783448"/>
              <a:gd name="connsiteY7" fmla="*/ 668600 h 2807271"/>
              <a:gd name="connsiteX8" fmla="*/ 1771952 w 1783448"/>
              <a:gd name="connsiteY8" fmla="*/ 1018440 h 2807271"/>
              <a:gd name="connsiteX9" fmla="*/ 1475359 w 1783448"/>
              <a:gd name="connsiteY9" fmla="*/ 1406306 h 2807271"/>
              <a:gd name="connsiteX10" fmla="*/ 844148 w 1783448"/>
              <a:gd name="connsiteY10" fmla="*/ 1588831 h 2807271"/>
              <a:gd name="connsiteX11" fmla="*/ 1399310 w 1783448"/>
              <a:gd name="connsiteY11" fmla="*/ 2136406 h 2807271"/>
              <a:gd name="connsiteX12" fmla="*/ 1239606 w 1783448"/>
              <a:gd name="connsiteY12" fmla="*/ 2699192 h 2807271"/>
              <a:gd name="connsiteX13" fmla="*/ 775704 w 1783448"/>
              <a:gd name="connsiteY13" fmla="*/ 2722008 h 2807271"/>
              <a:gd name="connsiteX14" fmla="*/ 0 w 1783448"/>
              <a:gd name="connsiteY14" fmla="*/ 1794171 h 2807271"/>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 w 1722609"/>
              <a:gd name="connsiteY14" fmla="*/ 1451937 h 2831973"/>
              <a:gd name="connsiteX0" fmla="*/ 0 w 1722609"/>
              <a:gd name="connsiteY0" fmla="*/ 1459542 h 2818202"/>
              <a:gd name="connsiteX1" fmla="*/ 509531 w 1722609"/>
              <a:gd name="connsiteY1" fmla="*/ 136235 h 2818202"/>
              <a:gd name="connsiteX2" fmla="*/ 1117927 w 1722609"/>
              <a:gd name="connsiteY2" fmla="*/ 82999 h 2818202"/>
              <a:gd name="connsiteX3" fmla="*/ 1178767 w 1722609"/>
              <a:gd name="connsiteY3" fmla="*/ 493680 h 2818202"/>
              <a:gd name="connsiteX4" fmla="*/ 790914 w 1722609"/>
              <a:gd name="connsiteY4" fmla="*/ 1018440 h 2818202"/>
              <a:gd name="connsiteX5" fmla="*/ 935409 w 1722609"/>
              <a:gd name="connsiteY5" fmla="*/ 1071676 h 2818202"/>
              <a:gd name="connsiteX6" fmla="*/ 1232002 w 1722609"/>
              <a:gd name="connsiteY6" fmla="*/ 683810 h 2818202"/>
              <a:gd name="connsiteX7" fmla="*/ 1619854 w 1722609"/>
              <a:gd name="connsiteY7" fmla="*/ 668600 h 2818202"/>
              <a:gd name="connsiteX8" fmla="*/ 1711113 w 1722609"/>
              <a:gd name="connsiteY8" fmla="*/ 1018440 h 2818202"/>
              <a:gd name="connsiteX9" fmla="*/ 1414520 w 1722609"/>
              <a:gd name="connsiteY9" fmla="*/ 1406306 h 2818202"/>
              <a:gd name="connsiteX10" fmla="*/ 783309 w 1722609"/>
              <a:gd name="connsiteY10" fmla="*/ 1588831 h 2818202"/>
              <a:gd name="connsiteX11" fmla="*/ 1338471 w 1722609"/>
              <a:gd name="connsiteY11" fmla="*/ 2136406 h 2818202"/>
              <a:gd name="connsiteX12" fmla="*/ 1178767 w 1722609"/>
              <a:gd name="connsiteY12" fmla="*/ 2699192 h 2818202"/>
              <a:gd name="connsiteX13" fmla="*/ 714865 w 1722609"/>
              <a:gd name="connsiteY13" fmla="*/ 2722008 h 2818202"/>
              <a:gd name="connsiteX14" fmla="*/ 22816 w 1722609"/>
              <a:gd name="connsiteY14" fmla="*/ 1642067 h 2818202"/>
              <a:gd name="connsiteX0" fmla="*/ 15209 w 1699793"/>
              <a:gd name="connsiteY0" fmla="*/ 1654646 h 2830781"/>
              <a:gd name="connsiteX1" fmla="*/ 486715 w 1699793"/>
              <a:gd name="connsiteY1" fmla="*/ 148814 h 2830781"/>
              <a:gd name="connsiteX2" fmla="*/ 1095111 w 1699793"/>
              <a:gd name="connsiteY2" fmla="*/ 95578 h 2830781"/>
              <a:gd name="connsiteX3" fmla="*/ 1155951 w 1699793"/>
              <a:gd name="connsiteY3" fmla="*/ 506259 h 2830781"/>
              <a:gd name="connsiteX4" fmla="*/ 768098 w 1699793"/>
              <a:gd name="connsiteY4" fmla="*/ 1031019 h 2830781"/>
              <a:gd name="connsiteX5" fmla="*/ 912593 w 1699793"/>
              <a:gd name="connsiteY5" fmla="*/ 1084255 h 2830781"/>
              <a:gd name="connsiteX6" fmla="*/ 1209186 w 1699793"/>
              <a:gd name="connsiteY6" fmla="*/ 696389 h 2830781"/>
              <a:gd name="connsiteX7" fmla="*/ 1597038 w 1699793"/>
              <a:gd name="connsiteY7" fmla="*/ 681179 h 2830781"/>
              <a:gd name="connsiteX8" fmla="*/ 1688297 w 1699793"/>
              <a:gd name="connsiteY8" fmla="*/ 1031019 h 2830781"/>
              <a:gd name="connsiteX9" fmla="*/ 1391704 w 1699793"/>
              <a:gd name="connsiteY9" fmla="*/ 1418885 h 2830781"/>
              <a:gd name="connsiteX10" fmla="*/ 760493 w 1699793"/>
              <a:gd name="connsiteY10" fmla="*/ 1601410 h 2830781"/>
              <a:gd name="connsiteX11" fmla="*/ 1315655 w 1699793"/>
              <a:gd name="connsiteY11" fmla="*/ 2148985 h 2830781"/>
              <a:gd name="connsiteX12" fmla="*/ 1155951 w 1699793"/>
              <a:gd name="connsiteY12" fmla="*/ 2711771 h 2830781"/>
              <a:gd name="connsiteX13" fmla="*/ 692049 w 1699793"/>
              <a:gd name="connsiteY13" fmla="*/ 2734587 h 2830781"/>
              <a:gd name="connsiteX14" fmla="*/ 0 w 1699793"/>
              <a:gd name="connsiteY14" fmla="*/ 1654646 h 2830781"/>
              <a:gd name="connsiteX0" fmla="*/ 15209 w 1699793"/>
              <a:gd name="connsiteY0" fmla="*/ 1618106 h 2794241"/>
              <a:gd name="connsiteX1" fmla="*/ 486715 w 1699793"/>
              <a:gd name="connsiteY1" fmla="*/ 173116 h 2794241"/>
              <a:gd name="connsiteX2" fmla="*/ 1095111 w 1699793"/>
              <a:gd name="connsiteY2" fmla="*/ 59038 h 2794241"/>
              <a:gd name="connsiteX3" fmla="*/ 1155951 w 1699793"/>
              <a:gd name="connsiteY3" fmla="*/ 469719 h 2794241"/>
              <a:gd name="connsiteX4" fmla="*/ 768098 w 1699793"/>
              <a:gd name="connsiteY4" fmla="*/ 994479 h 2794241"/>
              <a:gd name="connsiteX5" fmla="*/ 912593 w 1699793"/>
              <a:gd name="connsiteY5" fmla="*/ 1047715 h 2794241"/>
              <a:gd name="connsiteX6" fmla="*/ 1209186 w 1699793"/>
              <a:gd name="connsiteY6" fmla="*/ 659849 h 2794241"/>
              <a:gd name="connsiteX7" fmla="*/ 1597038 w 1699793"/>
              <a:gd name="connsiteY7" fmla="*/ 644639 h 2794241"/>
              <a:gd name="connsiteX8" fmla="*/ 1688297 w 1699793"/>
              <a:gd name="connsiteY8" fmla="*/ 994479 h 2794241"/>
              <a:gd name="connsiteX9" fmla="*/ 1391704 w 1699793"/>
              <a:gd name="connsiteY9" fmla="*/ 1382345 h 2794241"/>
              <a:gd name="connsiteX10" fmla="*/ 760493 w 1699793"/>
              <a:gd name="connsiteY10" fmla="*/ 1564870 h 2794241"/>
              <a:gd name="connsiteX11" fmla="*/ 1315655 w 1699793"/>
              <a:gd name="connsiteY11" fmla="*/ 2112445 h 2794241"/>
              <a:gd name="connsiteX12" fmla="*/ 1155951 w 1699793"/>
              <a:gd name="connsiteY12" fmla="*/ 2675231 h 2794241"/>
              <a:gd name="connsiteX13" fmla="*/ 692049 w 1699793"/>
              <a:gd name="connsiteY13" fmla="*/ 2698047 h 2794241"/>
              <a:gd name="connsiteX14" fmla="*/ 0 w 1699793"/>
              <a:gd name="connsiteY14" fmla="*/ 1618106 h 2794241"/>
              <a:gd name="connsiteX0" fmla="*/ 15209 w 1699793"/>
              <a:gd name="connsiteY0" fmla="*/ 1586341 h 2762476"/>
              <a:gd name="connsiteX1" fmla="*/ 486715 w 1699793"/>
              <a:gd name="connsiteY1" fmla="*/ 141351 h 2762476"/>
              <a:gd name="connsiteX2" fmla="*/ 1034272 w 1699793"/>
              <a:gd name="connsiteY2" fmla="*/ 88115 h 2762476"/>
              <a:gd name="connsiteX3" fmla="*/ 1155951 w 1699793"/>
              <a:gd name="connsiteY3" fmla="*/ 437954 h 2762476"/>
              <a:gd name="connsiteX4" fmla="*/ 768098 w 1699793"/>
              <a:gd name="connsiteY4" fmla="*/ 962714 h 2762476"/>
              <a:gd name="connsiteX5" fmla="*/ 912593 w 1699793"/>
              <a:gd name="connsiteY5" fmla="*/ 1015950 h 2762476"/>
              <a:gd name="connsiteX6" fmla="*/ 1209186 w 1699793"/>
              <a:gd name="connsiteY6" fmla="*/ 628084 h 2762476"/>
              <a:gd name="connsiteX7" fmla="*/ 1597038 w 1699793"/>
              <a:gd name="connsiteY7" fmla="*/ 612874 h 2762476"/>
              <a:gd name="connsiteX8" fmla="*/ 1688297 w 1699793"/>
              <a:gd name="connsiteY8" fmla="*/ 962714 h 2762476"/>
              <a:gd name="connsiteX9" fmla="*/ 1391704 w 1699793"/>
              <a:gd name="connsiteY9" fmla="*/ 1350580 h 2762476"/>
              <a:gd name="connsiteX10" fmla="*/ 760493 w 1699793"/>
              <a:gd name="connsiteY10" fmla="*/ 1533105 h 2762476"/>
              <a:gd name="connsiteX11" fmla="*/ 1315655 w 1699793"/>
              <a:gd name="connsiteY11" fmla="*/ 2080680 h 2762476"/>
              <a:gd name="connsiteX12" fmla="*/ 1155951 w 1699793"/>
              <a:gd name="connsiteY12" fmla="*/ 2643466 h 2762476"/>
              <a:gd name="connsiteX13" fmla="*/ 692049 w 1699793"/>
              <a:gd name="connsiteY13" fmla="*/ 2666282 h 2762476"/>
              <a:gd name="connsiteX14" fmla="*/ 0 w 1699793"/>
              <a:gd name="connsiteY14" fmla="*/ 1586341 h 27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chemeClr val="accent6">
              <a:lumMod val="60000"/>
              <a:lumOff val="40000"/>
            </a:schemeClr>
          </a:solidFill>
          <a:ln>
            <a:solidFill>
              <a:schemeClr val="accent6">
                <a:lumMod val="75000"/>
              </a:schemeClr>
            </a:solidFill>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0" name="Oval 129"/>
          <p:cNvSpPr/>
          <p:nvPr/>
        </p:nvSpPr>
        <p:spPr bwMode="auto">
          <a:xfrm>
            <a:off x="3124200" y="3886200"/>
            <a:ext cx="685800" cy="685800"/>
          </a:xfrm>
          <a:prstGeom prst="ellipse">
            <a:avLst/>
          </a:prstGeom>
          <a:solidFill>
            <a:srgbClr val="FAC090"/>
          </a:solidFill>
          <a:ln w="38100" cap="flat" cmpd="sng" algn="ctr">
            <a:solidFill>
              <a:srgbClr val="E46C0A"/>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3600" dirty="0" smtClean="0"/>
              <a:t>Properties of Graph Parallel Algorithms</a:t>
            </a:r>
            <a:endParaRPr lang="en-US" sz="3600" dirty="0"/>
          </a:p>
        </p:txBody>
      </p:sp>
      <p:grpSp>
        <p:nvGrpSpPr>
          <p:cNvPr id="108" name="Group 107"/>
          <p:cNvGrpSpPr/>
          <p:nvPr/>
        </p:nvGrpSpPr>
        <p:grpSpPr>
          <a:xfrm>
            <a:off x="457200" y="2819402"/>
            <a:ext cx="2181114" cy="2438398"/>
            <a:chOff x="381000" y="2819402"/>
            <a:chExt cx="2181114" cy="2438398"/>
          </a:xfrm>
        </p:grpSpPr>
        <p:cxnSp>
          <p:nvCxnSpPr>
            <p:cNvPr id="69" name="Straight Connector 68"/>
            <p:cNvCxnSpPr/>
            <p:nvPr/>
          </p:nvCxnSpPr>
          <p:spPr bwMode="auto">
            <a:xfrm flipV="1">
              <a:off x="1552507" y="30213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flipV="1">
              <a:off x="568442" y="36777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bwMode="auto">
            <a:xfrm flipV="1">
              <a:off x="1037044" y="30213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flipH="1">
              <a:off x="568442" y="31728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rot="5400000">
              <a:off x="683474" y="41718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rot="16200000" flipH="1">
              <a:off x="445696" y="43089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rot="16200000" flipH="1">
              <a:off x="1871306" y="34054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bwMode="auto">
            <a:xfrm rot="5400000">
              <a:off x="1855133" y="40961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bwMode="auto">
            <a:xfrm rot="16200000" flipH="1">
              <a:off x="1307169" y="39230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bwMode="auto">
            <a:xfrm flipV="1">
              <a:off x="1177625" y="46369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85" name="Picture 84" descr="aapo.jpg"/>
            <p:cNvPicPr>
              <a:picLocks noChangeAspect="1"/>
            </p:cNvPicPr>
            <p:nvPr/>
          </p:nvPicPr>
          <p:blipFill>
            <a:blip r:embed="rId2" cstate="print"/>
            <a:stretch>
              <a:fillRect/>
            </a:stretch>
          </p:blipFill>
          <p:spPr>
            <a:xfrm>
              <a:off x="1880529" y="4384539"/>
              <a:ext cx="298466" cy="482362"/>
            </a:xfrm>
            <a:prstGeom prst="rect">
              <a:avLst/>
            </a:prstGeom>
            <a:ln>
              <a:noFill/>
            </a:ln>
            <a:effectLst/>
          </p:spPr>
        </p:pic>
        <p:pic>
          <p:nvPicPr>
            <p:cNvPr id="86" name="Picture 85" descr="arthur.jpg"/>
            <p:cNvPicPr>
              <a:picLocks noChangeAspect="1"/>
            </p:cNvPicPr>
            <p:nvPr/>
          </p:nvPicPr>
          <p:blipFill>
            <a:blip r:embed="rId3" cstate="print"/>
            <a:stretch>
              <a:fillRect/>
            </a:stretch>
          </p:blipFill>
          <p:spPr>
            <a:xfrm>
              <a:off x="2208550" y="3677704"/>
              <a:ext cx="353564" cy="482362"/>
            </a:xfrm>
            <a:prstGeom prst="rect">
              <a:avLst/>
            </a:prstGeom>
            <a:ln>
              <a:noFill/>
            </a:ln>
            <a:effectLst/>
          </p:spPr>
        </p:pic>
        <p:pic>
          <p:nvPicPr>
            <p:cNvPr id="89" name="Picture 88" descr="funiak.jpg"/>
            <p:cNvPicPr>
              <a:picLocks noChangeAspect="1"/>
            </p:cNvPicPr>
            <p:nvPr/>
          </p:nvPicPr>
          <p:blipFill>
            <a:blip r:embed="rId4" cstate="print"/>
            <a:stretch>
              <a:fillRect/>
            </a:stretch>
          </p:blipFill>
          <p:spPr>
            <a:xfrm>
              <a:off x="2021110" y="2819402"/>
              <a:ext cx="392878" cy="469354"/>
            </a:xfrm>
            <a:prstGeom prst="rect">
              <a:avLst/>
            </a:prstGeom>
            <a:ln>
              <a:noFill/>
            </a:ln>
            <a:effectLst/>
          </p:spPr>
        </p:pic>
        <p:pic>
          <p:nvPicPr>
            <p:cNvPr id="90" name="Picture 89" descr="gonzalez.jpg"/>
            <p:cNvPicPr>
              <a:picLocks noChangeAspect="1"/>
            </p:cNvPicPr>
            <p:nvPr/>
          </p:nvPicPr>
          <p:blipFill>
            <a:blip r:embed="rId5" cstate="print"/>
            <a:stretch>
              <a:fillRect/>
            </a:stretch>
          </p:blipFill>
          <p:spPr>
            <a:xfrm>
              <a:off x="381000" y="3980633"/>
              <a:ext cx="320212" cy="483004"/>
            </a:xfrm>
            <a:prstGeom prst="rect">
              <a:avLst/>
            </a:prstGeom>
            <a:ln>
              <a:noFill/>
            </a:ln>
            <a:effectLst/>
          </p:spPr>
        </p:pic>
        <p:pic>
          <p:nvPicPr>
            <p:cNvPr id="91" name="Picture 90" descr="guestrin.jpg"/>
            <p:cNvPicPr>
              <a:picLocks noChangeAspect="1"/>
            </p:cNvPicPr>
            <p:nvPr/>
          </p:nvPicPr>
          <p:blipFill>
            <a:blip r:embed="rId6" cstate="print"/>
            <a:stretch>
              <a:fillRect/>
            </a:stretch>
          </p:blipFill>
          <p:spPr>
            <a:xfrm>
              <a:off x="1365066" y="3425261"/>
              <a:ext cx="324200" cy="469354"/>
            </a:xfrm>
            <a:prstGeom prst="rect">
              <a:avLst/>
            </a:prstGeom>
            <a:ln>
              <a:noFill/>
            </a:ln>
            <a:effectLst/>
          </p:spPr>
        </p:pic>
        <p:pic>
          <p:nvPicPr>
            <p:cNvPr id="92" name="Picture 91" descr="ylow.jpg"/>
            <p:cNvPicPr>
              <a:picLocks noChangeAspect="1"/>
            </p:cNvPicPr>
            <p:nvPr/>
          </p:nvPicPr>
          <p:blipFill>
            <a:blip r:embed="rId7" cstate="print"/>
            <a:stretch>
              <a:fillRect/>
            </a:stretch>
          </p:blipFill>
          <p:spPr>
            <a:xfrm>
              <a:off x="990183" y="4788446"/>
              <a:ext cx="344515" cy="469354"/>
            </a:xfrm>
            <a:prstGeom prst="rect">
              <a:avLst/>
            </a:prstGeom>
            <a:ln>
              <a:noFill/>
            </a:ln>
            <a:effectLst/>
          </p:spPr>
        </p:pic>
        <p:pic>
          <p:nvPicPr>
            <p:cNvPr id="93" name="Picture 92" descr="hong.jpg"/>
            <p:cNvPicPr>
              <a:picLocks noChangeAspect="1"/>
            </p:cNvPicPr>
            <p:nvPr/>
          </p:nvPicPr>
          <p:blipFill>
            <a:blip r:embed="rId8" cstate="print"/>
            <a:stretch>
              <a:fillRect/>
            </a:stretch>
          </p:blipFill>
          <p:spPr>
            <a:xfrm>
              <a:off x="849602" y="2920378"/>
              <a:ext cx="332043" cy="482360"/>
            </a:xfrm>
            <a:prstGeom prst="rect">
              <a:avLst/>
            </a:prstGeom>
            <a:ln>
              <a:noFill/>
            </a:ln>
            <a:effectLst/>
          </p:spPr>
        </p:pic>
      </p:grpSp>
      <p:sp>
        <p:nvSpPr>
          <p:cNvPr id="95" name="TextBox 94"/>
          <p:cNvSpPr txBox="1"/>
          <p:nvPr/>
        </p:nvSpPr>
        <p:spPr>
          <a:xfrm>
            <a:off x="561638" y="1560493"/>
            <a:ext cx="2018501" cy="954107"/>
          </a:xfrm>
          <a:prstGeom prst="rect">
            <a:avLst/>
          </a:prstGeom>
          <a:noFill/>
        </p:spPr>
        <p:txBody>
          <a:bodyPr wrap="none" rtlCol="0">
            <a:spAutoFit/>
          </a:bodyPr>
          <a:lstStyle/>
          <a:p>
            <a:pPr algn="ctr"/>
            <a:r>
              <a:rPr lang="en-US" sz="2800" dirty="0" smtClean="0"/>
              <a:t>Dependency</a:t>
            </a:r>
          </a:p>
          <a:p>
            <a:pPr algn="ctr"/>
            <a:r>
              <a:rPr lang="en-US" sz="2800" dirty="0" smtClean="0"/>
              <a:t>Graph</a:t>
            </a:r>
            <a:endParaRPr lang="en-US" sz="2800" dirty="0"/>
          </a:p>
        </p:txBody>
      </p:sp>
      <p:sp>
        <p:nvSpPr>
          <p:cNvPr id="96" name="TextBox 95"/>
          <p:cNvSpPr txBox="1"/>
          <p:nvPr/>
        </p:nvSpPr>
        <p:spPr>
          <a:xfrm>
            <a:off x="6452314" y="1600200"/>
            <a:ext cx="2099954" cy="954107"/>
          </a:xfrm>
          <a:prstGeom prst="rect">
            <a:avLst/>
          </a:prstGeom>
          <a:noFill/>
        </p:spPr>
        <p:txBody>
          <a:bodyPr wrap="none" rtlCol="0">
            <a:spAutoFit/>
          </a:bodyPr>
          <a:lstStyle/>
          <a:p>
            <a:pPr algn="ctr"/>
            <a:r>
              <a:rPr lang="en-US" sz="2800" dirty="0" smtClean="0"/>
              <a:t>Iterative</a:t>
            </a:r>
          </a:p>
          <a:p>
            <a:pPr algn="ctr"/>
            <a:r>
              <a:rPr lang="en-US" sz="2800" dirty="0" smtClean="0"/>
              <a:t>Computation</a:t>
            </a:r>
          </a:p>
        </p:txBody>
      </p:sp>
      <p:grpSp>
        <p:nvGrpSpPr>
          <p:cNvPr id="103" name="Group 57"/>
          <p:cNvGrpSpPr/>
          <p:nvPr/>
        </p:nvGrpSpPr>
        <p:grpSpPr>
          <a:xfrm>
            <a:off x="6266263" y="2971800"/>
            <a:ext cx="2572937" cy="1981200"/>
            <a:chOff x="5510564" y="5120037"/>
            <a:chExt cx="2877737" cy="1602445"/>
          </a:xfrm>
        </p:grpSpPr>
        <p:sp>
          <p:nvSpPr>
            <p:cNvPr id="104" name="Rectangle 103"/>
            <p:cNvSpPr/>
            <p:nvPr/>
          </p:nvSpPr>
          <p:spPr bwMode="auto">
            <a:xfrm>
              <a:off x="6056151" y="5120037"/>
              <a:ext cx="1793672" cy="42597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What I Like</a:t>
              </a:r>
            </a:p>
          </p:txBody>
        </p:sp>
        <p:sp>
          <p:nvSpPr>
            <p:cNvPr id="105" name="Rectangle 104"/>
            <p:cNvSpPr/>
            <p:nvPr/>
          </p:nvSpPr>
          <p:spPr bwMode="auto">
            <a:xfrm>
              <a:off x="6049546" y="6106157"/>
              <a:ext cx="1793672" cy="6163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What My </a:t>
              </a:r>
              <a:br>
                <a:rPr kumimoji="0" lang="en-US" b="0" i="0" u="none" strike="noStrike" cap="none" normalizeH="0" baseline="0" dirty="0" smtClean="0">
                  <a:ln>
                    <a:noFill/>
                  </a:ln>
                  <a:solidFill>
                    <a:schemeClr val="tx1"/>
                  </a:solidFill>
                  <a:effectLst/>
                  <a:latin typeface="Tahoma" pitchFamily="34" charset="0"/>
                  <a:ea typeface="ＭＳ Ｐゴシック" pitchFamily="-111" charset="-128"/>
                </a:rPr>
              </a:b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Friends Like</a:t>
              </a:r>
            </a:p>
          </p:txBody>
        </p:sp>
        <p:sp>
          <p:nvSpPr>
            <p:cNvPr id="106" name="Curved Right Arrow 105"/>
            <p:cNvSpPr/>
            <p:nvPr/>
          </p:nvSpPr>
          <p:spPr bwMode="auto">
            <a:xfrm>
              <a:off x="5510564" y="5237079"/>
              <a:ext cx="538732" cy="1275106"/>
            </a:xfrm>
            <a:prstGeom prst="curvedRightArrow">
              <a:avLst>
                <a:gd name="adj1" fmla="val 32991"/>
                <a:gd name="adj2" fmla="val 70660"/>
                <a:gd name="adj3" fmla="val 2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7" name="Curved Right Arrow 106"/>
            <p:cNvSpPr/>
            <p:nvPr/>
          </p:nvSpPr>
          <p:spPr bwMode="auto">
            <a:xfrm rot="10800000">
              <a:off x="7849569" y="5204644"/>
              <a:ext cx="538732" cy="1275106"/>
            </a:xfrm>
            <a:prstGeom prst="curvedRightArrow">
              <a:avLst>
                <a:gd name="adj1" fmla="val 32991"/>
                <a:gd name="adj2" fmla="val 70660"/>
                <a:gd name="adj3" fmla="val 2500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109" name="TextBox 108"/>
          <p:cNvSpPr txBox="1"/>
          <p:nvPr/>
        </p:nvSpPr>
        <p:spPr>
          <a:xfrm>
            <a:off x="3352800" y="1560493"/>
            <a:ext cx="2099954" cy="954107"/>
          </a:xfrm>
          <a:prstGeom prst="rect">
            <a:avLst/>
          </a:prstGeom>
          <a:noFill/>
        </p:spPr>
        <p:txBody>
          <a:bodyPr wrap="none" rtlCol="0">
            <a:spAutoFit/>
          </a:bodyPr>
          <a:lstStyle/>
          <a:p>
            <a:pPr algn="ctr"/>
            <a:r>
              <a:rPr lang="en-US" sz="2800" dirty="0" smtClean="0"/>
              <a:t>Factored </a:t>
            </a:r>
          </a:p>
          <a:p>
            <a:pPr algn="ctr"/>
            <a:r>
              <a:rPr lang="en-US" sz="2800" dirty="0" smtClean="0"/>
              <a:t>Computation </a:t>
            </a:r>
            <a:endParaRPr lang="en-US" sz="2800" dirty="0"/>
          </a:p>
        </p:txBody>
      </p:sp>
      <p:grpSp>
        <p:nvGrpSpPr>
          <p:cNvPr id="110" name="Group 109"/>
          <p:cNvGrpSpPr/>
          <p:nvPr/>
        </p:nvGrpSpPr>
        <p:grpSpPr>
          <a:xfrm>
            <a:off x="3305286" y="2819400"/>
            <a:ext cx="2181114" cy="2438398"/>
            <a:chOff x="381000" y="2819402"/>
            <a:chExt cx="2181114" cy="2438398"/>
          </a:xfrm>
        </p:grpSpPr>
        <p:cxnSp>
          <p:nvCxnSpPr>
            <p:cNvPr id="111" name="Straight Connector 110"/>
            <p:cNvCxnSpPr/>
            <p:nvPr/>
          </p:nvCxnSpPr>
          <p:spPr bwMode="auto">
            <a:xfrm flipV="1">
              <a:off x="1552507" y="30213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flipV="1">
              <a:off x="568442" y="36777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flipV="1">
              <a:off x="1037044" y="30213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flipH="1">
              <a:off x="568442" y="31728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683474" y="41718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rot="16200000" flipH="1">
              <a:off x="445696" y="43089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16200000" flipH="1">
              <a:off x="1871306" y="34054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rot="5400000">
              <a:off x="1855133" y="40961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bwMode="auto">
            <a:xfrm rot="16200000" flipH="1">
              <a:off x="1307169" y="39230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bwMode="auto">
            <a:xfrm flipV="1">
              <a:off x="1177625" y="46369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121" name="Picture 120" descr="aapo.jpg"/>
            <p:cNvPicPr>
              <a:picLocks noChangeAspect="1"/>
            </p:cNvPicPr>
            <p:nvPr/>
          </p:nvPicPr>
          <p:blipFill>
            <a:blip r:embed="rId2" cstate="print"/>
            <a:stretch>
              <a:fillRect/>
            </a:stretch>
          </p:blipFill>
          <p:spPr>
            <a:xfrm>
              <a:off x="1880529" y="4384539"/>
              <a:ext cx="298466" cy="482362"/>
            </a:xfrm>
            <a:prstGeom prst="rect">
              <a:avLst/>
            </a:prstGeom>
            <a:ln>
              <a:noFill/>
            </a:ln>
            <a:effectLst/>
          </p:spPr>
        </p:pic>
        <p:pic>
          <p:nvPicPr>
            <p:cNvPr id="122" name="Picture 121" descr="arthur.jpg"/>
            <p:cNvPicPr>
              <a:picLocks noChangeAspect="1"/>
            </p:cNvPicPr>
            <p:nvPr/>
          </p:nvPicPr>
          <p:blipFill>
            <a:blip r:embed="rId3" cstate="print"/>
            <a:stretch>
              <a:fillRect/>
            </a:stretch>
          </p:blipFill>
          <p:spPr>
            <a:xfrm>
              <a:off x="2208550" y="3677704"/>
              <a:ext cx="353564" cy="482362"/>
            </a:xfrm>
            <a:prstGeom prst="rect">
              <a:avLst/>
            </a:prstGeom>
            <a:ln>
              <a:noFill/>
            </a:ln>
            <a:effectLst/>
          </p:spPr>
        </p:pic>
        <p:pic>
          <p:nvPicPr>
            <p:cNvPr id="123" name="Picture 122" descr="funiak.jpg"/>
            <p:cNvPicPr>
              <a:picLocks noChangeAspect="1"/>
            </p:cNvPicPr>
            <p:nvPr/>
          </p:nvPicPr>
          <p:blipFill>
            <a:blip r:embed="rId4" cstate="print"/>
            <a:stretch>
              <a:fillRect/>
            </a:stretch>
          </p:blipFill>
          <p:spPr>
            <a:xfrm>
              <a:off x="2021110" y="2819402"/>
              <a:ext cx="392878" cy="469354"/>
            </a:xfrm>
            <a:prstGeom prst="rect">
              <a:avLst/>
            </a:prstGeom>
            <a:ln>
              <a:noFill/>
            </a:ln>
            <a:effectLst/>
          </p:spPr>
        </p:pic>
        <p:pic>
          <p:nvPicPr>
            <p:cNvPr id="124" name="Picture 123" descr="gonzalez.jpg"/>
            <p:cNvPicPr>
              <a:picLocks noChangeAspect="1"/>
            </p:cNvPicPr>
            <p:nvPr/>
          </p:nvPicPr>
          <p:blipFill>
            <a:blip r:embed="rId5" cstate="print"/>
            <a:stretch>
              <a:fillRect/>
            </a:stretch>
          </p:blipFill>
          <p:spPr>
            <a:xfrm>
              <a:off x="381000" y="3980633"/>
              <a:ext cx="320212" cy="483004"/>
            </a:xfrm>
            <a:prstGeom prst="rect">
              <a:avLst/>
            </a:prstGeom>
            <a:ln>
              <a:noFill/>
            </a:ln>
            <a:effectLst/>
          </p:spPr>
        </p:pic>
        <p:pic>
          <p:nvPicPr>
            <p:cNvPr id="125" name="Picture 124" descr="guestrin.jpg"/>
            <p:cNvPicPr>
              <a:picLocks noChangeAspect="1"/>
            </p:cNvPicPr>
            <p:nvPr/>
          </p:nvPicPr>
          <p:blipFill>
            <a:blip r:embed="rId6" cstate="print"/>
            <a:stretch>
              <a:fillRect/>
            </a:stretch>
          </p:blipFill>
          <p:spPr>
            <a:xfrm>
              <a:off x="1365066" y="3425261"/>
              <a:ext cx="324200" cy="469354"/>
            </a:xfrm>
            <a:prstGeom prst="rect">
              <a:avLst/>
            </a:prstGeom>
            <a:ln>
              <a:noFill/>
            </a:ln>
            <a:effectLst/>
          </p:spPr>
        </p:pic>
        <p:pic>
          <p:nvPicPr>
            <p:cNvPr id="126" name="Picture 125" descr="ylow.jpg"/>
            <p:cNvPicPr>
              <a:picLocks noChangeAspect="1"/>
            </p:cNvPicPr>
            <p:nvPr/>
          </p:nvPicPr>
          <p:blipFill>
            <a:blip r:embed="rId7" cstate="print"/>
            <a:stretch>
              <a:fillRect/>
            </a:stretch>
          </p:blipFill>
          <p:spPr>
            <a:xfrm>
              <a:off x="990183" y="4788446"/>
              <a:ext cx="344515" cy="469354"/>
            </a:xfrm>
            <a:prstGeom prst="rect">
              <a:avLst/>
            </a:prstGeom>
            <a:ln>
              <a:noFill/>
            </a:ln>
            <a:effectLst/>
          </p:spPr>
        </p:pic>
        <p:pic>
          <p:nvPicPr>
            <p:cNvPr id="127" name="Picture 126" descr="hong.jpg"/>
            <p:cNvPicPr>
              <a:picLocks noChangeAspect="1"/>
            </p:cNvPicPr>
            <p:nvPr/>
          </p:nvPicPr>
          <p:blipFill>
            <a:blip r:embed="rId8" cstate="print"/>
            <a:stretch>
              <a:fillRect/>
            </a:stretch>
          </p:blipFill>
          <p:spPr>
            <a:xfrm>
              <a:off x="849602" y="2920378"/>
              <a:ext cx="332043" cy="482360"/>
            </a:xfrm>
            <a:prstGeom prst="rect">
              <a:avLst/>
            </a:prstGeom>
            <a:ln>
              <a:noFill/>
            </a:ln>
            <a:effectLst/>
          </p:spPr>
        </p:pic>
      </p:grpSp>
    </p:spTree>
    <p:extLst>
      <p:ext uri="{BB962C8B-B14F-4D97-AF65-F5344CB8AC3E}">
        <p14:creationId xmlns:p14="http://schemas.microsoft.com/office/powerpoint/2010/main" val="2854180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05400" y="3200400"/>
            <a:ext cx="27432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a:t>
            </a:r>
          </a:p>
        </p:txBody>
      </p:sp>
      <p:grpSp>
        <p:nvGrpSpPr>
          <p:cNvPr id="6" name="Group 5"/>
          <p:cNvGrpSpPr/>
          <p:nvPr/>
        </p:nvGrpSpPr>
        <p:grpSpPr>
          <a:xfrm>
            <a:off x="4648200" y="3864114"/>
            <a:ext cx="3821947" cy="2689086"/>
            <a:chOff x="4724400" y="3711714"/>
            <a:chExt cx="3821947" cy="2689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6096000" y="3711714"/>
              <a:ext cx="678216" cy="400110"/>
            </a:xfrm>
            <a:prstGeom prst="rect">
              <a:avLst/>
            </a:prstGeom>
            <a:noFill/>
          </p:spPr>
          <p:txBody>
            <a:bodyPr wrap="none" rtlCol="0">
              <a:spAutoFit/>
            </a:bodyPr>
            <a:lstStyle/>
            <a:p>
              <a:r>
                <a:rPr lang="en-US" sz="2000" dirty="0" smtClean="0"/>
                <a:t>SVM</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21608" cy="400110"/>
            </a:xfrm>
            <a:prstGeom prst="rect">
              <a:avLst/>
            </a:prstGeom>
            <a:noFill/>
          </p:spPr>
          <p:txBody>
            <a:bodyPr wrap="none" rtlCol="0">
              <a:spAutoFit/>
            </a:bodyPr>
            <a:lstStyle/>
            <a:p>
              <a:r>
                <a:rPr lang="en-US" sz="2000" dirty="0" smtClean="0"/>
                <a:t>Sampling</a:t>
              </a:r>
              <a:endParaRPr lang="en-US" sz="2000" dirty="0"/>
            </a:p>
          </p:txBody>
        </p:sp>
        <p:sp>
          <p:nvSpPr>
            <p:cNvPr id="24" name="TextBox 23"/>
            <p:cNvSpPr txBox="1"/>
            <p:nvPr/>
          </p:nvSpPr>
          <p:spPr>
            <a:xfrm>
              <a:off x="5029200" y="3864114"/>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Map-Reduce for Data-Parallel ML</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Excellent for large data-parallel tasks!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16</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681305"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852505"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1004905"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1295400"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sp>
        <p:nvSpPr>
          <p:cNvPr id="25" name="TextBox 24"/>
          <p:cNvSpPr txBox="1"/>
          <p:nvPr/>
        </p:nvSpPr>
        <p:spPr>
          <a:xfrm>
            <a:off x="4876800" y="3102114"/>
            <a:ext cx="32766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000" dirty="0" smtClean="0"/>
              <a:t>Map Reduce?</a:t>
            </a:r>
            <a:endParaRPr lang="en-US" sz="4000" dirty="0"/>
          </a:p>
        </p:txBody>
      </p:sp>
    </p:spTree>
    <p:extLst>
      <p:ext uri="{BB962C8B-B14F-4D97-AF65-F5344CB8AC3E}">
        <p14:creationId xmlns:p14="http://schemas.microsoft.com/office/powerpoint/2010/main" val="260505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924800" cy="2819400"/>
          </a:xfrm>
        </p:spPr>
        <p:txBody>
          <a:bodyPr/>
          <a:lstStyle/>
          <a:p>
            <a:r>
              <a:rPr lang="en-US" sz="5400" dirty="0" smtClean="0"/>
              <a:t>Why not use Map-Reduce</a:t>
            </a:r>
            <a:br>
              <a:rPr lang="en-US" sz="5400" dirty="0" smtClean="0"/>
            </a:br>
            <a:r>
              <a:rPr lang="en-US" sz="5400" dirty="0" smtClean="0"/>
              <a:t>for </a:t>
            </a:r>
            <a:br>
              <a:rPr lang="en-US" sz="5400" dirty="0" smtClean="0"/>
            </a:br>
            <a:r>
              <a:rPr lang="en-US" sz="5400" dirty="0" smtClean="0"/>
              <a:t>Graph Parallel Algorithms?</a:t>
            </a:r>
            <a:endParaRPr lang="en-US" sz="5400" dirty="0"/>
          </a:p>
        </p:txBody>
      </p:sp>
    </p:spTree>
    <p:extLst>
      <p:ext uri="{BB962C8B-B14F-4D97-AF65-F5344CB8AC3E}">
        <p14:creationId xmlns:p14="http://schemas.microsoft.com/office/powerpoint/2010/main" val="3864260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Dependencies</a:t>
            </a:r>
            <a:endParaRPr lang="en-US" dirty="0"/>
          </a:p>
        </p:txBody>
      </p:sp>
      <p:sp>
        <p:nvSpPr>
          <p:cNvPr id="3" name="Content Placeholder 2"/>
          <p:cNvSpPr>
            <a:spLocks noGrp="1"/>
          </p:cNvSpPr>
          <p:nvPr>
            <p:ph idx="1"/>
          </p:nvPr>
        </p:nvSpPr>
        <p:spPr>
          <a:xfrm>
            <a:off x="457200" y="1143000"/>
            <a:ext cx="8001000" cy="2971800"/>
          </a:xfrm>
        </p:spPr>
        <p:txBody>
          <a:bodyPr/>
          <a:lstStyle/>
          <a:p>
            <a:r>
              <a:rPr lang="en-US" dirty="0" smtClean="0"/>
              <a:t>Map-Reduce does not efficiently express </a:t>
            </a:r>
            <a:br>
              <a:rPr lang="en-US" dirty="0" smtClean="0"/>
            </a:br>
            <a:r>
              <a:rPr lang="en-US" dirty="0" smtClean="0"/>
              <a:t>dependent data</a:t>
            </a:r>
            <a:endParaRPr lang="en-US" b="1" dirty="0" smtClean="0"/>
          </a:p>
          <a:p>
            <a:pPr lvl="1"/>
            <a:r>
              <a:rPr lang="en-US" dirty="0" smtClean="0"/>
              <a:t>User must code substantial data transformations </a:t>
            </a:r>
            <a:endParaRPr lang="en-US" dirty="0"/>
          </a:p>
          <a:p>
            <a:pPr lvl="1"/>
            <a:r>
              <a:rPr lang="en-US" dirty="0" smtClean="0"/>
              <a:t>Costly data replication</a:t>
            </a:r>
            <a:endParaRPr lang="en-US" dirty="0"/>
          </a:p>
        </p:txBody>
      </p:sp>
      <p:cxnSp>
        <p:nvCxnSpPr>
          <p:cNvPr id="5" name="Straight Connector 4"/>
          <p:cNvCxnSpPr/>
          <p:nvPr/>
        </p:nvCxnSpPr>
        <p:spPr bwMode="auto">
          <a:xfrm flipV="1">
            <a:off x="1962193" y="3630955"/>
            <a:ext cx="702904" cy="65634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978128" y="4287304"/>
            <a:ext cx="984066" cy="55537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flipV="1">
            <a:off x="1446730" y="3630955"/>
            <a:ext cx="1218367" cy="20195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flipH="1">
            <a:off x="978128" y="3782420"/>
            <a:ext cx="421743" cy="106025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5400000">
            <a:off x="1093160" y="4781454"/>
            <a:ext cx="1363185"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855382" y="4918560"/>
            <a:ext cx="807813" cy="6560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16200000" flipH="1">
            <a:off x="2280992" y="4015060"/>
            <a:ext cx="908789" cy="14058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5400000">
            <a:off x="2264819" y="4705721"/>
            <a:ext cx="706837" cy="37488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rot="16200000" flipH="1">
            <a:off x="1716855" y="4532641"/>
            <a:ext cx="959278" cy="46860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flipV="1">
            <a:off x="1587311" y="5246581"/>
            <a:ext cx="843485" cy="353418"/>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15" name="Picture 14" descr="aapo.jpg"/>
          <p:cNvPicPr>
            <a:picLocks noChangeAspect="1"/>
          </p:cNvPicPr>
          <p:nvPr/>
        </p:nvPicPr>
        <p:blipFill>
          <a:blip r:embed="rId2" cstate="print"/>
          <a:stretch>
            <a:fillRect/>
          </a:stretch>
        </p:blipFill>
        <p:spPr>
          <a:xfrm>
            <a:off x="2290215" y="4994139"/>
            <a:ext cx="298466" cy="482362"/>
          </a:xfrm>
          <a:prstGeom prst="rect">
            <a:avLst/>
          </a:prstGeom>
          <a:ln>
            <a:noFill/>
          </a:ln>
          <a:effectLst/>
        </p:spPr>
      </p:pic>
      <p:pic>
        <p:nvPicPr>
          <p:cNvPr id="16" name="Picture 15" descr="arthur.jpg"/>
          <p:cNvPicPr>
            <a:picLocks noChangeAspect="1"/>
          </p:cNvPicPr>
          <p:nvPr/>
        </p:nvPicPr>
        <p:blipFill>
          <a:blip r:embed="rId3" cstate="print"/>
          <a:stretch>
            <a:fillRect/>
          </a:stretch>
        </p:blipFill>
        <p:spPr>
          <a:xfrm>
            <a:off x="2618236" y="4287304"/>
            <a:ext cx="353564" cy="482362"/>
          </a:xfrm>
          <a:prstGeom prst="rect">
            <a:avLst/>
          </a:prstGeom>
          <a:ln>
            <a:noFill/>
          </a:ln>
          <a:effectLst/>
        </p:spPr>
      </p:pic>
      <p:pic>
        <p:nvPicPr>
          <p:cNvPr id="17" name="Picture 16" descr="funiak.jpg"/>
          <p:cNvPicPr>
            <a:picLocks noChangeAspect="1"/>
          </p:cNvPicPr>
          <p:nvPr/>
        </p:nvPicPr>
        <p:blipFill>
          <a:blip r:embed="rId4" cstate="print"/>
          <a:stretch>
            <a:fillRect/>
          </a:stretch>
        </p:blipFill>
        <p:spPr>
          <a:xfrm>
            <a:off x="2430796" y="3429002"/>
            <a:ext cx="392878" cy="469354"/>
          </a:xfrm>
          <a:prstGeom prst="rect">
            <a:avLst/>
          </a:prstGeom>
          <a:ln>
            <a:noFill/>
          </a:ln>
          <a:effectLst/>
        </p:spPr>
      </p:pic>
      <p:pic>
        <p:nvPicPr>
          <p:cNvPr id="18" name="Picture 17" descr="gonzalez.jpg"/>
          <p:cNvPicPr>
            <a:picLocks noChangeAspect="1"/>
          </p:cNvPicPr>
          <p:nvPr/>
        </p:nvPicPr>
        <p:blipFill>
          <a:blip r:embed="rId5" cstate="print"/>
          <a:stretch>
            <a:fillRect/>
          </a:stretch>
        </p:blipFill>
        <p:spPr>
          <a:xfrm>
            <a:off x="790686" y="4590233"/>
            <a:ext cx="320212" cy="483004"/>
          </a:xfrm>
          <a:prstGeom prst="rect">
            <a:avLst/>
          </a:prstGeom>
          <a:ln>
            <a:noFill/>
          </a:ln>
          <a:effectLst/>
        </p:spPr>
      </p:pic>
      <p:pic>
        <p:nvPicPr>
          <p:cNvPr id="19" name="Picture 18" descr="guestrin.jpg"/>
          <p:cNvPicPr>
            <a:picLocks noChangeAspect="1"/>
          </p:cNvPicPr>
          <p:nvPr/>
        </p:nvPicPr>
        <p:blipFill>
          <a:blip r:embed="rId6" cstate="print"/>
          <a:stretch>
            <a:fillRect/>
          </a:stretch>
        </p:blipFill>
        <p:spPr>
          <a:xfrm>
            <a:off x="1774752" y="4034861"/>
            <a:ext cx="324200" cy="469354"/>
          </a:xfrm>
          <a:prstGeom prst="rect">
            <a:avLst/>
          </a:prstGeom>
          <a:ln>
            <a:noFill/>
          </a:ln>
          <a:effectLst/>
        </p:spPr>
      </p:pic>
      <p:pic>
        <p:nvPicPr>
          <p:cNvPr id="20" name="Picture 19" descr="ylow.jpg"/>
          <p:cNvPicPr>
            <a:picLocks noChangeAspect="1"/>
          </p:cNvPicPr>
          <p:nvPr/>
        </p:nvPicPr>
        <p:blipFill>
          <a:blip r:embed="rId7" cstate="print"/>
          <a:stretch>
            <a:fillRect/>
          </a:stretch>
        </p:blipFill>
        <p:spPr>
          <a:xfrm>
            <a:off x="1399869" y="5398046"/>
            <a:ext cx="344515" cy="469354"/>
          </a:xfrm>
          <a:prstGeom prst="rect">
            <a:avLst/>
          </a:prstGeom>
          <a:ln>
            <a:noFill/>
          </a:ln>
          <a:effectLst/>
        </p:spPr>
      </p:pic>
      <p:pic>
        <p:nvPicPr>
          <p:cNvPr id="21" name="Picture 20" descr="hong.jpg"/>
          <p:cNvPicPr>
            <a:picLocks noChangeAspect="1"/>
          </p:cNvPicPr>
          <p:nvPr/>
        </p:nvPicPr>
        <p:blipFill>
          <a:blip r:embed="rId8" cstate="print"/>
          <a:stretch>
            <a:fillRect/>
          </a:stretch>
        </p:blipFill>
        <p:spPr>
          <a:xfrm>
            <a:off x="1259288" y="3529978"/>
            <a:ext cx="332043" cy="482360"/>
          </a:xfrm>
          <a:prstGeom prst="rect">
            <a:avLst/>
          </a:prstGeom>
          <a:ln>
            <a:noFill/>
          </a:ln>
          <a:effectLst/>
        </p:spPr>
      </p:pic>
      <p:grpSp>
        <p:nvGrpSpPr>
          <p:cNvPr id="57" name="Group 56"/>
          <p:cNvGrpSpPr/>
          <p:nvPr/>
        </p:nvGrpSpPr>
        <p:grpSpPr>
          <a:xfrm>
            <a:off x="5507531" y="2895600"/>
            <a:ext cx="1263418" cy="484631"/>
            <a:chOff x="4745531" y="2895600"/>
            <a:chExt cx="1263418" cy="484631"/>
          </a:xfrm>
        </p:grpSpPr>
        <p:pic>
          <p:nvPicPr>
            <p:cNvPr id="22" name="Picture 21" descr="hong.jpg"/>
            <p:cNvPicPr>
              <a:picLocks noChangeAspect="1"/>
            </p:cNvPicPr>
            <p:nvPr/>
          </p:nvPicPr>
          <p:blipFill>
            <a:blip r:embed="rId8" cstate="print"/>
            <a:stretch>
              <a:fillRect/>
            </a:stretch>
          </p:blipFill>
          <p:spPr>
            <a:xfrm>
              <a:off x="4745531" y="2895600"/>
              <a:ext cx="333606" cy="484631"/>
            </a:xfrm>
            <a:prstGeom prst="rect">
              <a:avLst/>
            </a:prstGeom>
            <a:ln>
              <a:noFill/>
            </a:ln>
            <a:effectLst/>
          </p:spPr>
        </p:pic>
        <p:pic>
          <p:nvPicPr>
            <p:cNvPr id="23" name="Picture 22" descr="funiak.jpg"/>
            <p:cNvPicPr>
              <a:picLocks noChangeAspect="1"/>
            </p:cNvPicPr>
            <p:nvPr/>
          </p:nvPicPr>
          <p:blipFill>
            <a:blip r:embed="rId4" cstate="print"/>
            <a:stretch>
              <a:fillRect/>
            </a:stretch>
          </p:blipFill>
          <p:spPr>
            <a:xfrm>
              <a:off x="5603283" y="2895600"/>
              <a:ext cx="405666" cy="484631"/>
            </a:xfrm>
            <a:prstGeom prst="rect">
              <a:avLst/>
            </a:prstGeom>
            <a:ln>
              <a:noFill/>
            </a:ln>
            <a:effectLst/>
          </p:spPr>
        </p:pic>
        <p:pic>
          <p:nvPicPr>
            <p:cNvPr id="24" name="Picture 23" descr="gonzalez.jpg"/>
            <p:cNvPicPr>
              <a:picLocks noChangeAspect="1"/>
            </p:cNvPicPr>
            <p:nvPr/>
          </p:nvPicPr>
          <p:blipFill>
            <a:blip r:embed="rId5" cstate="print"/>
            <a:stretch>
              <a:fillRect/>
            </a:stretch>
          </p:blipFill>
          <p:spPr>
            <a:xfrm>
              <a:off x="5206870" y="2895600"/>
              <a:ext cx="321291" cy="484631"/>
            </a:xfrm>
            <a:prstGeom prst="rect">
              <a:avLst/>
            </a:prstGeom>
            <a:ln>
              <a:noFill/>
            </a:ln>
            <a:effectLst/>
          </p:spPr>
        </p:pic>
      </p:grpSp>
      <p:pic>
        <p:nvPicPr>
          <p:cNvPr id="25" name="Picture 24" descr="funiak.jpg"/>
          <p:cNvPicPr>
            <a:picLocks noChangeAspect="1"/>
          </p:cNvPicPr>
          <p:nvPr/>
        </p:nvPicPr>
        <p:blipFill>
          <a:blip r:embed="rId4" cstate="print"/>
          <a:stretch>
            <a:fillRect/>
          </a:stretch>
        </p:blipFill>
        <p:spPr>
          <a:xfrm>
            <a:off x="5435471" y="3433065"/>
            <a:ext cx="405666" cy="484631"/>
          </a:xfrm>
          <a:prstGeom prst="rect">
            <a:avLst/>
          </a:prstGeom>
          <a:ln>
            <a:noFill/>
          </a:ln>
          <a:effectLst/>
        </p:spPr>
      </p:pic>
      <p:pic>
        <p:nvPicPr>
          <p:cNvPr id="26" name="Picture 25" descr="arthur.jpg"/>
          <p:cNvPicPr>
            <a:picLocks noChangeAspect="1"/>
          </p:cNvPicPr>
          <p:nvPr/>
        </p:nvPicPr>
        <p:blipFill>
          <a:blip r:embed="rId3" cstate="print"/>
          <a:stretch>
            <a:fillRect/>
          </a:stretch>
        </p:blipFill>
        <p:spPr>
          <a:xfrm>
            <a:off x="6375644" y="3433065"/>
            <a:ext cx="355227" cy="484631"/>
          </a:xfrm>
          <a:prstGeom prst="rect">
            <a:avLst/>
          </a:prstGeom>
          <a:ln>
            <a:noFill/>
          </a:ln>
          <a:effectLst/>
        </p:spPr>
      </p:pic>
      <p:pic>
        <p:nvPicPr>
          <p:cNvPr id="27" name="Picture 26" descr="hong.jpg"/>
          <p:cNvPicPr>
            <a:picLocks noChangeAspect="1"/>
          </p:cNvPicPr>
          <p:nvPr/>
        </p:nvPicPr>
        <p:blipFill>
          <a:blip r:embed="rId8" cstate="print"/>
          <a:stretch>
            <a:fillRect/>
          </a:stretch>
        </p:blipFill>
        <p:spPr>
          <a:xfrm>
            <a:off x="5968870" y="3433065"/>
            <a:ext cx="333606" cy="484631"/>
          </a:xfrm>
          <a:prstGeom prst="rect">
            <a:avLst/>
          </a:prstGeom>
          <a:ln>
            <a:noFill/>
          </a:ln>
          <a:effectLst/>
        </p:spPr>
      </p:pic>
      <p:grpSp>
        <p:nvGrpSpPr>
          <p:cNvPr id="58" name="Group 57"/>
          <p:cNvGrpSpPr/>
          <p:nvPr/>
        </p:nvGrpSpPr>
        <p:grpSpPr>
          <a:xfrm>
            <a:off x="5506385" y="3978658"/>
            <a:ext cx="2494615" cy="484631"/>
            <a:chOff x="4744385" y="4011169"/>
            <a:chExt cx="2494615" cy="484631"/>
          </a:xfrm>
        </p:grpSpPr>
        <p:pic>
          <p:nvPicPr>
            <p:cNvPr id="28" name="Picture 27" descr="guestrin.jpg"/>
            <p:cNvPicPr>
              <a:picLocks noChangeAspect="1"/>
            </p:cNvPicPr>
            <p:nvPr/>
          </p:nvPicPr>
          <p:blipFill>
            <a:blip r:embed="rId6" cstate="print"/>
            <a:stretch>
              <a:fillRect/>
            </a:stretch>
          </p:blipFill>
          <p:spPr>
            <a:xfrm>
              <a:off x="4744385" y="4011169"/>
              <a:ext cx="334752" cy="484631"/>
            </a:xfrm>
            <a:prstGeom prst="rect">
              <a:avLst/>
            </a:prstGeom>
            <a:ln>
              <a:noFill/>
            </a:ln>
            <a:effectLst/>
          </p:spPr>
        </p:pic>
        <p:pic>
          <p:nvPicPr>
            <p:cNvPr id="30" name="Picture 29" descr="aapo.jpg"/>
            <p:cNvPicPr>
              <a:picLocks noChangeAspect="1"/>
            </p:cNvPicPr>
            <p:nvPr/>
          </p:nvPicPr>
          <p:blipFill>
            <a:blip r:embed="rId2" cstate="print"/>
            <a:stretch>
              <a:fillRect/>
            </a:stretch>
          </p:blipFill>
          <p:spPr>
            <a:xfrm>
              <a:off x="6507201" y="4011169"/>
              <a:ext cx="299870" cy="484631"/>
            </a:xfrm>
            <a:prstGeom prst="rect">
              <a:avLst/>
            </a:prstGeom>
            <a:ln>
              <a:noFill/>
            </a:ln>
            <a:effectLst/>
          </p:spPr>
        </p:pic>
        <p:pic>
          <p:nvPicPr>
            <p:cNvPr id="31" name="Picture 30" descr="arthur.jpg"/>
            <p:cNvPicPr>
              <a:picLocks noChangeAspect="1"/>
            </p:cNvPicPr>
            <p:nvPr/>
          </p:nvPicPr>
          <p:blipFill>
            <a:blip r:embed="rId3" cstate="print"/>
            <a:stretch>
              <a:fillRect/>
            </a:stretch>
          </p:blipFill>
          <p:spPr>
            <a:xfrm>
              <a:off x="6045071" y="4011169"/>
              <a:ext cx="355227" cy="484631"/>
            </a:xfrm>
            <a:prstGeom prst="rect">
              <a:avLst/>
            </a:prstGeom>
            <a:ln>
              <a:noFill/>
            </a:ln>
            <a:effectLst/>
          </p:spPr>
        </p:pic>
        <p:pic>
          <p:nvPicPr>
            <p:cNvPr id="32" name="Picture 31" descr="funiak.jpg"/>
            <p:cNvPicPr>
              <a:picLocks noChangeAspect="1"/>
            </p:cNvPicPr>
            <p:nvPr/>
          </p:nvPicPr>
          <p:blipFill>
            <a:blip r:embed="rId4" cstate="print"/>
            <a:stretch>
              <a:fillRect/>
            </a:stretch>
          </p:blipFill>
          <p:spPr>
            <a:xfrm>
              <a:off x="5587871" y="4011169"/>
              <a:ext cx="405666" cy="484631"/>
            </a:xfrm>
            <a:prstGeom prst="rect">
              <a:avLst/>
            </a:prstGeom>
            <a:ln>
              <a:noFill/>
            </a:ln>
            <a:effectLst/>
          </p:spPr>
        </p:pic>
        <p:pic>
          <p:nvPicPr>
            <p:cNvPr id="33" name="Picture 32" descr="ylow.jpg"/>
            <p:cNvPicPr>
              <a:picLocks noChangeAspect="1"/>
            </p:cNvPicPr>
            <p:nvPr/>
          </p:nvPicPr>
          <p:blipFill>
            <a:blip r:embed="rId7" cstate="print"/>
            <a:stretch>
              <a:fillRect/>
            </a:stretch>
          </p:blipFill>
          <p:spPr>
            <a:xfrm>
              <a:off x="6883271" y="4011169"/>
              <a:ext cx="355729" cy="484631"/>
            </a:xfrm>
            <a:prstGeom prst="rect">
              <a:avLst/>
            </a:prstGeom>
            <a:ln>
              <a:noFill/>
            </a:ln>
            <a:effectLst/>
          </p:spPr>
        </p:pic>
        <p:pic>
          <p:nvPicPr>
            <p:cNvPr id="34" name="Picture 33" descr="gonzalez.jpg"/>
            <p:cNvPicPr>
              <a:picLocks noChangeAspect="1"/>
            </p:cNvPicPr>
            <p:nvPr/>
          </p:nvPicPr>
          <p:blipFill>
            <a:blip r:embed="rId5" cstate="print"/>
            <a:stretch>
              <a:fillRect/>
            </a:stretch>
          </p:blipFill>
          <p:spPr>
            <a:xfrm>
              <a:off x="5206870" y="4011169"/>
              <a:ext cx="321291" cy="484631"/>
            </a:xfrm>
            <a:prstGeom prst="rect">
              <a:avLst/>
            </a:prstGeom>
            <a:ln>
              <a:noFill/>
            </a:ln>
            <a:effectLst/>
          </p:spPr>
        </p:pic>
      </p:grpSp>
      <p:pic>
        <p:nvPicPr>
          <p:cNvPr id="35" name="Picture 34" descr="gonzalez.jpg"/>
          <p:cNvPicPr>
            <a:picLocks noChangeAspect="1"/>
          </p:cNvPicPr>
          <p:nvPr/>
        </p:nvPicPr>
        <p:blipFill>
          <a:blip r:embed="rId5" cstate="print"/>
          <a:stretch>
            <a:fillRect/>
          </a:stretch>
        </p:blipFill>
        <p:spPr>
          <a:xfrm>
            <a:off x="5519846" y="4520187"/>
            <a:ext cx="321291" cy="484631"/>
          </a:xfrm>
          <a:prstGeom prst="rect">
            <a:avLst/>
          </a:prstGeom>
          <a:ln>
            <a:noFill/>
          </a:ln>
          <a:effectLst/>
        </p:spPr>
      </p:pic>
      <p:pic>
        <p:nvPicPr>
          <p:cNvPr id="38" name="Picture 37" descr="ylow.jpg"/>
          <p:cNvPicPr>
            <a:picLocks noChangeAspect="1"/>
          </p:cNvPicPr>
          <p:nvPr/>
        </p:nvPicPr>
        <p:blipFill>
          <a:blip r:embed="rId7" cstate="print"/>
          <a:stretch>
            <a:fillRect/>
          </a:stretch>
        </p:blipFill>
        <p:spPr>
          <a:xfrm>
            <a:off x="6807071" y="4520187"/>
            <a:ext cx="355729" cy="484631"/>
          </a:xfrm>
          <a:prstGeom prst="rect">
            <a:avLst/>
          </a:prstGeom>
          <a:ln>
            <a:noFill/>
          </a:ln>
          <a:effectLst/>
        </p:spPr>
      </p:pic>
      <p:pic>
        <p:nvPicPr>
          <p:cNvPr id="39" name="Picture 38" descr="hong.jpg"/>
          <p:cNvPicPr>
            <a:picLocks noChangeAspect="1"/>
          </p:cNvPicPr>
          <p:nvPr/>
        </p:nvPicPr>
        <p:blipFill>
          <a:blip r:embed="rId8" cstate="print"/>
          <a:stretch>
            <a:fillRect/>
          </a:stretch>
        </p:blipFill>
        <p:spPr>
          <a:xfrm>
            <a:off x="5968870" y="4520187"/>
            <a:ext cx="333606" cy="484631"/>
          </a:xfrm>
          <a:prstGeom prst="rect">
            <a:avLst/>
          </a:prstGeom>
          <a:ln>
            <a:noFill/>
          </a:ln>
          <a:effectLst/>
        </p:spPr>
      </p:pic>
      <p:grpSp>
        <p:nvGrpSpPr>
          <p:cNvPr id="60" name="Group 59"/>
          <p:cNvGrpSpPr/>
          <p:nvPr/>
        </p:nvGrpSpPr>
        <p:grpSpPr>
          <a:xfrm>
            <a:off x="5485910" y="5061716"/>
            <a:ext cx="1240031" cy="484631"/>
            <a:chOff x="4723910" y="5077969"/>
            <a:chExt cx="1240031" cy="484631"/>
          </a:xfrm>
        </p:grpSpPr>
        <p:pic>
          <p:nvPicPr>
            <p:cNvPr id="40" name="Picture 39" descr="arthur.jpg"/>
            <p:cNvPicPr>
              <a:picLocks noChangeAspect="1"/>
            </p:cNvPicPr>
            <p:nvPr/>
          </p:nvPicPr>
          <p:blipFill>
            <a:blip r:embed="rId3" cstate="print"/>
            <a:stretch>
              <a:fillRect/>
            </a:stretch>
          </p:blipFill>
          <p:spPr>
            <a:xfrm>
              <a:off x="4723910" y="5077969"/>
              <a:ext cx="355227" cy="484631"/>
            </a:xfrm>
            <a:prstGeom prst="rect">
              <a:avLst/>
            </a:prstGeom>
            <a:ln>
              <a:noFill/>
            </a:ln>
            <a:effectLst/>
          </p:spPr>
        </p:pic>
        <p:pic>
          <p:nvPicPr>
            <p:cNvPr id="41" name="Picture 40" descr="aapo.jpg"/>
            <p:cNvPicPr>
              <a:picLocks noChangeAspect="1"/>
            </p:cNvPicPr>
            <p:nvPr/>
          </p:nvPicPr>
          <p:blipFill>
            <a:blip r:embed="rId2" cstate="print"/>
            <a:stretch>
              <a:fillRect/>
            </a:stretch>
          </p:blipFill>
          <p:spPr>
            <a:xfrm>
              <a:off x="5664071" y="5077969"/>
              <a:ext cx="299870" cy="484631"/>
            </a:xfrm>
            <a:prstGeom prst="rect">
              <a:avLst/>
            </a:prstGeom>
            <a:ln>
              <a:noFill/>
            </a:ln>
            <a:effectLst/>
          </p:spPr>
        </p:pic>
        <p:pic>
          <p:nvPicPr>
            <p:cNvPr id="42" name="Picture 41" descr="funiak.jpg"/>
            <p:cNvPicPr>
              <a:picLocks noChangeAspect="1"/>
            </p:cNvPicPr>
            <p:nvPr/>
          </p:nvPicPr>
          <p:blipFill>
            <a:blip r:embed="rId4" cstate="print"/>
            <a:stretch>
              <a:fillRect/>
            </a:stretch>
          </p:blipFill>
          <p:spPr>
            <a:xfrm>
              <a:off x="5206870" y="5077969"/>
              <a:ext cx="405666" cy="484631"/>
            </a:xfrm>
            <a:prstGeom prst="rect">
              <a:avLst/>
            </a:prstGeom>
            <a:ln>
              <a:noFill/>
            </a:ln>
            <a:effectLst/>
          </p:spPr>
        </p:pic>
      </p:grpSp>
      <p:pic>
        <p:nvPicPr>
          <p:cNvPr id="43" name="Picture 42" descr="aapo.jpg"/>
          <p:cNvPicPr>
            <a:picLocks noChangeAspect="1"/>
          </p:cNvPicPr>
          <p:nvPr/>
        </p:nvPicPr>
        <p:blipFill>
          <a:blip r:embed="rId2" cstate="print"/>
          <a:stretch>
            <a:fillRect/>
          </a:stretch>
        </p:blipFill>
        <p:spPr>
          <a:xfrm>
            <a:off x="5541267" y="5603245"/>
            <a:ext cx="299870" cy="484631"/>
          </a:xfrm>
          <a:prstGeom prst="rect">
            <a:avLst/>
          </a:prstGeom>
          <a:ln>
            <a:noFill/>
          </a:ln>
          <a:effectLst/>
        </p:spPr>
      </p:pic>
      <p:pic>
        <p:nvPicPr>
          <p:cNvPr id="44" name="Picture 43" descr="arthur.jpg"/>
          <p:cNvPicPr>
            <a:picLocks noChangeAspect="1"/>
          </p:cNvPicPr>
          <p:nvPr/>
        </p:nvPicPr>
        <p:blipFill>
          <a:blip r:embed="rId3" cstate="print"/>
          <a:stretch>
            <a:fillRect/>
          </a:stretch>
        </p:blipFill>
        <p:spPr>
          <a:xfrm>
            <a:off x="6426071" y="5603245"/>
            <a:ext cx="355227" cy="484631"/>
          </a:xfrm>
          <a:prstGeom prst="rect">
            <a:avLst/>
          </a:prstGeom>
          <a:ln>
            <a:noFill/>
          </a:ln>
          <a:effectLst/>
        </p:spPr>
      </p:pic>
      <p:pic>
        <p:nvPicPr>
          <p:cNvPr id="46" name="Picture 45" descr="ylow.jpg"/>
          <p:cNvPicPr>
            <a:picLocks noChangeAspect="1"/>
          </p:cNvPicPr>
          <p:nvPr/>
        </p:nvPicPr>
        <p:blipFill>
          <a:blip r:embed="rId7" cstate="print"/>
          <a:stretch>
            <a:fillRect/>
          </a:stretch>
        </p:blipFill>
        <p:spPr>
          <a:xfrm>
            <a:off x="6883271" y="5603245"/>
            <a:ext cx="355729" cy="484631"/>
          </a:xfrm>
          <a:prstGeom prst="rect">
            <a:avLst/>
          </a:prstGeom>
          <a:ln>
            <a:noFill/>
          </a:ln>
          <a:effectLst/>
        </p:spPr>
      </p:pic>
      <p:pic>
        <p:nvPicPr>
          <p:cNvPr id="47" name="Picture 46" descr="ylow.jpg"/>
          <p:cNvPicPr>
            <a:picLocks noChangeAspect="1"/>
          </p:cNvPicPr>
          <p:nvPr/>
        </p:nvPicPr>
        <p:blipFill>
          <a:blip r:embed="rId7" cstate="print"/>
          <a:stretch>
            <a:fillRect/>
          </a:stretch>
        </p:blipFill>
        <p:spPr>
          <a:xfrm>
            <a:off x="5485408" y="6144769"/>
            <a:ext cx="355729" cy="484631"/>
          </a:xfrm>
          <a:prstGeom prst="rect">
            <a:avLst/>
          </a:prstGeom>
          <a:ln>
            <a:noFill/>
          </a:ln>
          <a:effectLst/>
        </p:spPr>
      </p:pic>
      <p:pic>
        <p:nvPicPr>
          <p:cNvPr id="48" name="Picture 47" descr="aapo.jpg"/>
          <p:cNvPicPr>
            <a:picLocks noChangeAspect="1"/>
          </p:cNvPicPr>
          <p:nvPr/>
        </p:nvPicPr>
        <p:blipFill>
          <a:blip r:embed="rId2" cstate="print"/>
          <a:stretch>
            <a:fillRect/>
          </a:stretch>
        </p:blipFill>
        <p:spPr>
          <a:xfrm>
            <a:off x="6426071" y="6144769"/>
            <a:ext cx="299870" cy="484631"/>
          </a:xfrm>
          <a:prstGeom prst="rect">
            <a:avLst/>
          </a:prstGeom>
          <a:ln>
            <a:noFill/>
          </a:ln>
          <a:effectLst/>
        </p:spPr>
      </p:pic>
      <p:pic>
        <p:nvPicPr>
          <p:cNvPr id="49" name="Picture 48" descr="gonzalez.jpg"/>
          <p:cNvPicPr>
            <a:picLocks noChangeAspect="1"/>
          </p:cNvPicPr>
          <p:nvPr/>
        </p:nvPicPr>
        <p:blipFill>
          <a:blip r:embed="rId5" cstate="print"/>
          <a:stretch>
            <a:fillRect/>
          </a:stretch>
        </p:blipFill>
        <p:spPr>
          <a:xfrm>
            <a:off x="6807071" y="6144769"/>
            <a:ext cx="321291" cy="484631"/>
          </a:xfrm>
          <a:prstGeom prst="rect">
            <a:avLst/>
          </a:prstGeom>
          <a:ln>
            <a:noFill/>
          </a:ln>
          <a:effectLst/>
        </p:spPr>
      </p:pic>
      <p:grpSp>
        <p:nvGrpSpPr>
          <p:cNvPr id="83" name="Group 82"/>
          <p:cNvGrpSpPr/>
          <p:nvPr/>
        </p:nvGrpSpPr>
        <p:grpSpPr>
          <a:xfrm>
            <a:off x="5105400" y="3408680"/>
            <a:ext cx="3200400" cy="2707645"/>
            <a:chOff x="5257800" y="3408680"/>
            <a:chExt cx="3048000" cy="2707645"/>
          </a:xfrm>
        </p:grpSpPr>
        <p:cxnSp>
          <p:nvCxnSpPr>
            <p:cNvPr id="52" name="Straight Connector 51"/>
            <p:cNvCxnSpPr/>
            <p:nvPr/>
          </p:nvCxnSpPr>
          <p:spPr bwMode="auto">
            <a:xfrm>
              <a:off x="5257800" y="3408680"/>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5257800" y="3950209"/>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5257800" y="4491738"/>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5257800" y="5033267"/>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5257800" y="5574796"/>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5257800" y="6116325"/>
              <a:ext cx="3048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67" name="Straight Connector 66"/>
          <p:cNvCxnSpPr/>
          <p:nvPr/>
        </p:nvCxnSpPr>
        <p:spPr bwMode="auto">
          <a:xfrm>
            <a:off x="5913180" y="2819400"/>
            <a:ext cx="0" cy="3886200"/>
          </a:xfrm>
          <a:prstGeom prst="line">
            <a:avLst/>
          </a:prstGeom>
          <a:ln w="12700" cmpd="sng">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4" name="Right Arrow 83"/>
          <p:cNvSpPr/>
          <p:nvPr/>
        </p:nvSpPr>
        <p:spPr bwMode="auto">
          <a:xfrm>
            <a:off x="3429000" y="4419600"/>
            <a:ext cx="914400" cy="381000"/>
          </a:xfrm>
          <a:prstGeom prst="rightArrow">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5" name="TextBox 84"/>
          <p:cNvSpPr txBox="1"/>
          <p:nvPr/>
        </p:nvSpPr>
        <p:spPr>
          <a:xfrm rot="16200000">
            <a:off x="3623687" y="4541382"/>
            <a:ext cx="2441694" cy="369332"/>
          </a:xfrm>
          <a:prstGeom prst="rect">
            <a:avLst/>
          </a:prstGeom>
          <a:noFill/>
        </p:spPr>
        <p:txBody>
          <a:bodyPr wrap="none" rtlCol="0">
            <a:spAutoFit/>
          </a:bodyPr>
          <a:lstStyle/>
          <a:p>
            <a:r>
              <a:rPr lang="en-US" dirty="0" smtClean="0"/>
              <a:t>Independent Data Rows</a:t>
            </a:r>
            <a:endParaRPr lang="en-US" dirty="0"/>
          </a:p>
        </p:txBody>
      </p:sp>
      <p:pic>
        <p:nvPicPr>
          <p:cNvPr id="37" name="Picture 36" descr="guestrin.jpg"/>
          <p:cNvPicPr>
            <a:picLocks noChangeAspect="1"/>
          </p:cNvPicPr>
          <p:nvPr/>
        </p:nvPicPr>
        <p:blipFill>
          <a:blip r:embed="rId6" cstate="print"/>
          <a:stretch>
            <a:fillRect/>
          </a:stretch>
        </p:blipFill>
        <p:spPr>
          <a:xfrm>
            <a:off x="6396119" y="4520187"/>
            <a:ext cx="334752" cy="484631"/>
          </a:xfrm>
          <a:prstGeom prst="rect">
            <a:avLst/>
          </a:prstGeom>
          <a:ln>
            <a:noFill/>
          </a:ln>
          <a:effectLst/>
        </p:spPr>
      </p:pic>
      <p:pic>
        <p:nvPicPr>
          <p:cNvPr id="45" name="Picture 44" descr="guestrin.jpg"/>
          <p:cNvPicPr>
            <a:picLocks noChangeAspect="1"/>
          </p:cNvPicPr>
          <p:nvPr/>
        </p:nvPicPr>
        <p:blipFill>
          <a:blip r:embed="rId6" cstate="print"/>
          <a:stretch>
            <a:fillRect/>
          </a:stretch>
        </p:blipFill>
        <p:spPr>
          <a:xfrm>
            <a:off x="5968870" y="5603245"/>
            <a:ext cx="334752" cy="484631"/>
          </a:xfrm>
          <a:prstGeom prst="rect">
            <a:avLst/>
          </a:prstGeom>
          <a:ln>
            <a:noFill/>
          </a:ln>
          <a:effectLst/>
        </p:spPr>
      </p:pic>
      <p:pic>
        <p:nvPicPr>
          <p:cNvPr id="50" name="Picture 49" descr="guestrin.jpg"/>
          <p:cNvPicPr>
            <a:picLocks noChangeAspect="1"/>
          </p:cNvPicPr>
          <p:nvPr/>
        </p:nvPicPr>
        <p:blipFill>
          <a:blip r:embed="rId6" cstate="print"/>
          <a:stretch>
            <a:fillRect/>
          </a:stretch>
        </p:blipFill>
        <p:spPr>
          <a:xfrm>
            <a:off x="5968870" y="6144769"/>
            <a:ext cx="334752" cy="484631"/>
          </a:xfrm>
          <a:prstGeom prst="rect">
            <a:avLst/>
          </a:prstGeom>
          <a:ln>
            <a:noFill/>
          </a:ln>
          <a:effectLst/>
        </p:spPr>
      </p:pic>
      <p:pic>
        <p:nvPicPr>
          <p:cNvPr id="86" name="Picture 85" descr="guestrin.jpg"/>
          <p:cNvPicPr>
            <a:picLocks noChangeAspect="1"/>
          </p:cNvPicPr>
          <p:nvPr/>
        </p:nvPicPr>
        <p:blipFill>
          <a:blip r:embed="rId6" cstate="print"/>
          <a:stretch>
            <a:fillRect/>
          </a:stretch>
        </p:blipFill>
        <p:spPr>
          <a:xfrm>
            <a:off x="6781800" y="3433065"/>
            <a:ext cx="334752" cy="484631"/>
          </a:xfrm>
          <a:prstGeom prst="rect">
            <a:avLst/>
          </a:prstGeom>
          <a:ln>
            <a:noFill/>
          </a:ln>
          <a:effectLst/>
        </p:spPr>
      </p:pic>
    </p:spTree>
    <p:extLst>
      <p:ext uri="{BB962C8B-B14F-4D97-AF65-F5344CB8AC3E}">
        <p14:creationId xmlns:p14="http://schemas.microsoft.com/office/powerpoint/2010/main" val="1360849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86"/>
                                        </p:tgtEl>
                                      </p:cBhvr>
                                      <p:by x="150000" y="150000"/>
                                    </p:animScale>
                                  </p:childTnLst>
                                </p:cTn>
                              </p:par>
                              <p:par>
                                <p:cTn id="7" presetID="6" presetClass="emph" presetSubtype="0" fill="hold" nodeType="withEffect">
                                  <p:stCondLst>
                                    <p:cond delay="0"/>
                                  </p:stCondLst>
                                  <p:childTnLst>
                                    <p:animScale>
                                      <p:cBhvr>
                                        <p:cTn id="8" dur="1000" fill="hold"/>
                                        <p:tgtEl>
                                          <p:spTgt spid="37"/>
                                        </p:tgtEl>
                                      </p:cBhvr>
                                      <p:by x="150000" y="150000"/>
                                    </p:animScale>
                                  </p:childTnLst>
                                </p:cTn>
                              </p:par>
                              <p:par>
                                <p:cTn id="9" presetID="6" presetClass="emph" presetSubtype="0" fill="hold" nodeType="withEffect">
                                  <p:stCondLst>
                                    <p:cond delay="0"/>
                                  </p:stCondLst>
                                  <p:childTnLst>
                                    <p:animScale>
                                      <p:cBhvr>
                                        <p:cTn id="10" dur="1000" fill="hold"/>
                                        <p:tgtEl>
                                          <p:spTgt spid="45"/>
                                        </p:tgtEl>
                                      </p:cBhvr>
                                      <p:by x="150000" y="150000"/>
                                    </p:animScale>
                                  </p:childTnLst>
                                </p:cTn>
                              </p:par>
                              <p:par>
                                <p:cTn id="11" presetID="6" presetClass="emph" presetSubtype="0" fill="hold" nodeType="withEffect">
                                  <p:stCondLst>
                                    <p:cond delay="0"/>
                                  </p:stCondLst>
                                  <p:childTnLst>
                                    <p:animScale>
                                      <p:cBhvr>
                                        <p:cTn id="12" dur="1000" fill="hold"/>
                                        <p:tgtEl>
                                          <p:spTgt spid="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p:cNvGrpSpPr/>
          <p:nvPr/>
        </p:nvGrpSpPr>
        <p:grpSpPr>
          <a:xfrm>
            <a:off x="242499" y="3429000"/>
            <a:ext cx="8368101" cy="1143000"/>
            <a:chOff x="242499" y="4495800"/>
            <a:chExt cx="8368101" cy="1828800"/>
          </a:xfrm>
        </p:grpSpPr>
        <p:sp>
          <p:nvSpPr>
            <p:cNvPr id="183" name="Rounded Rectangle 182"/>
            <p:cNvSpPr/>
            <p:nvPr/>
          </p:nvSpPr>
          <p:spPr bwMode="auto">
            <a:xfrm>
              <a:off x="304800" y="4495800"/>
              <a:ext cx="8305800" cy="18288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84" name="TextBox 183"/>
            <p:cNvSpPr txBox="1"/>
            <p:nvPr/>
          </p:nvSpPr>
          <p:spPr>
            <a:xfrm rot="16200000">
              <a:off x="-208167" y="5121985"/>
              <a:ext cx="1547664" cy="646331"/>
            </a:xfrm>
            <a:prstGeom prst="rect">
              <a:avLst/>
            </a:prstGeom>
            <a:noFill/>
          </p:spPr>
          <p:txBody>
            <a:bodyPr wrap="none" rtlCol="0">
              <a:spAutoFit/>
            </a:bodyPr>
            <a:lstStyle/>
            <a:p>
              <a:pPr algn="ctr"/>
              <a:r>
                <a:rPr lang="en-US" dirty="0" smtClean="0"/>
                <a:t>Slow</a:t>
              </a:r>
            </a:p>
            <a:p>
              <a:pPr algn="ctr"/>
              <a:r>
                <a:rPr lang="en-US" dirty="0" smtClean="0"/>
                <a:t>Processor</a:t>
              </a:r>
              <a:endParaRPr lang="en-US" dirty="0"/>
            </a:p>
          </p:txBody>
        </p:sp>
      </p:grpSp>
      <p:sp>
        <p:nvSpPr>
          <p:cNvPr id="2" name="Title 1"/>
          <p:cNvSpPr>
            <a:spLocks noGrp="1"/>
          </p:cNvSpPr>
          <p:nvPr>
            <p:ph type="title"/>
          </p:nvPr>
        </p:nvSpPr>
        <p:spPr/>
        <p:txBody>
          <a:bodyPr/>
          <a:lstStyle/>
          <a:p>
            <a:r>
              <a:rPr lang="en-US" sz="4000" dirty="0" smtClean="0"/>
              <a:t>Iterative Algorithms</a:t>
            </a:r>
            <a:endParaRPr lang="en-US" sz="4000" dirty="0"/>
          </a:p>
        </p:txBody>
      </p:sp>
      <p:sp>
        <p:nvSpPr>
          <p:cNvPr id="3" name="Content Placeholder 2"/>
          <p:cNvSpPr>
            <a:spLocks noGrp="1"/>
          </p:cNvSpPr>
          <p:nvPr>
            <p:ph idx="1"/>
          </p:nvPr>
        </p:nvSpPr>
        <p:spPr>
          <a:xfrm>
            <a:off x="228600" y="990601"/>
            <a:ext cx="8686800" cy="990600"/>
          </a:xfrm>
        </p:spPr>
        <p:txBody>
          <a:bodyPr/>
          <a:lstStyle/>
          <a:p>
            <a:r>
              <a:rPr lang="en-US" dirty="0" smtClean="0"/>
              <a:t>Map-Reduce not efficiently express iterative algorithms:</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153"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54"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155"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182" name="Group 181"/>
          <p:cNvGrpSpPr/>
          <p:nvPr/>
        </p:nvGrpSpPr>
        <p:grpSpPr>
          <a:xfrm>
            <a:off x="2831068" y="2133599"/>
            <a:ext cx="4777264" cy="4724401"/>
            <a:chOff x="2831068" y="2133599"/>
            <a:chExt cx="4777264" cy="4724401"/>
          </a:xfrm>
        </p:grpSpPr>
        <p:grpSp>
          <p:nvGrpSpPr>
            <p:cNvPr id="175" name="Group 174"/>
            <p:cNvGrpSpPr/>
            <p:nvPr/>
          </p:nvGrpSpPr>
          <p:grpSpPr>
            <a:xfrm>
              <a:off x="2831068" y="2133599"/>
              <a:ext cx="369332" cy="4724400"/>
              <a:chOff x="2831068" y="2133599"/>
              <a:chExt cx="369332" cy="4724400"/>
            </a:xfrm>
          </p:grpSpPr>
          <p:cxnSp>
            <p:nvCxnSpPr>
              <p:cNvPr id="172" name="Straight Connector 171"/>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176" name="Group 175"/>
            <p:cNvGrpSpPr/>
            <p:nvPr/>
          </p:nvGrpSpPr>
          <p:grpSpPr>
            <a:xfrm>
              <a:off x="5029200" y="2133600"/>
              <a:ext cx="369332" cy="4724400"/>
              <a:chOff x="2831068" y="2133599"/>
              <a:chExt cx="369332" cy="4724400"/>
            </a:xfrm>
          </p:grpSpPr>
          <p:cxnSp>
            <p:nvCxnSpPr>
              <p:cNvPr id="177" name="Straight Connector 176"/>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179" name="Group 178"/>
            <p:cNvGrpSpPr/>
            <p:nvPr/>
          </p:nvGrpSpPr>
          <p:grpSpPr>
            <a:xfrm>
              <a:off x="7239000" y="2133600"/>
              <a:ext cx="369332" cy="4724400"/>
              <a:chOff x="2831068" y="2133599"/>
              <a:chExt cx="369332" cy="4724400"/>
            </a:xfrm>
          </p:grpSpPr>
          <p:cxnSp>
            <p:nvCxnSpPr>
              <p:cNvPr id="180" name="Straight Connector 179"/>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55"/>
                                        </p:tgtEl>
                                        <p:attrNameLst>
                                          <p:attrName>style.visibility</p:attrName>
                                        </p:attrNameLst>
                                      </p:cBhvr>
                                      <p:to>
                                        <p:strVal val="visible"/>
                                      </p:to>
                                    </p:set>
                                    <p:animEffect transition="in" filter="wipe(left)">
                                      <p:cBhvr>
                                        <p:cTn id="16" dur="500"/>
                                        <p:tgtEl>
                                          <p:spTgt spid="1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ML we face </a:t>
            </a:r>
            <a:r>
              <a:rPr lang="en-US" sz="4800" dirty="0" smtClean="0"/>
              <a:t>BIG</a:t>
            </a:r>
            <a:r>
              <a:rPr lang="en-US" sz="3600" dirty="0" smtClean="0"/>
              <a:t> problems</a:t>
            </a:r>
            <a:endParaRPr lang="en-US" sz="3600" dirty="0"/>
          </a:p>
        </p:txBody>
      </p:sp>
      <p:grpSp>
        <p:nvGrpSpPr>
          <p:cNvPr id="24" name="Group 23"/>
          <p:cNvGrpSpPr/>
          <p:nvPr/>
        </p:nvGrpSpPr>
        <p:grpSpPr>
          <a:xfrm>
            <a:off x="5044974" y="4343400"/>
            <a:ext cx="2498826" cy="1990725"/>
            <a:chOff x="4953000" y="4410075"/>
            <a:chExt cx="2498826" cy="1990725"/>
          </a:xfrm>
        </p:grpSpPr>
        <p:pic>
          <p:nvPicPr>
            <p:cNvPr id="129042" name="Picture 18" descr="http://www.textually.org/tv/archives/2010/07/30/youtube-logo(2).jpeg"/>
            <p:cNvPicPr>
              <a:picLocks noChangeAspect="1" noChangeArrowheads="1"/>
            </p:cNvPicPr>
            <p:nvPr/>
          </p:nvPicPr>
          <p:blipFill>
            <a:blip r:embed="rId2" cstate="print"/>
            <a:srcRect/>
            <a:stretch>
              <a:fillRect/>
            </a:stretch>
          </p:blipFill>
          <p:spPr bwMode="auto">
            <a:xfrm>
              <a:off x="5181600" y="4410075"/>
              <a:ext cx="1953414" cy="1381125"/>
            </a:xfrm>
            <a:prstGeom prst="rect">
              <a:avLst/>
            </a:prstGeom>
            <a:noFill/>
          </p:spPr>
        </p:pic>
        <p:sp>
          <p:nvSpPr>
            <p:cNvPr id="8" name="TextBox 7"/>
            <p:cNvSpPr txBox="1"/>
            <p:nvPr/>
          </p:nvSpPr>
          <p:spPr>
            <a:xfrm>
              <a:off x="4953000" y="5569803"/>
              <a:ext cx="2498826" cy="830997"/>
            </a:xfrm>
            <a:prstGeom prst="rect">
              <a:avLst/>
            </a:prstGeom>
            <a:noFill/>
          </p:spPr>
          <p:txBody>
            <a:bodyPr wrap="none" rtlCol="0">
              <a:spAutoFit/>
            </a:bodyPr>
            <a:lstStyle/>
            <a:p>
              <a:pPr algn="ctr"/>
              <a:r>
                <a:rPr lang="en-US" sz="2400" dirty="0" smtClean="0"/>
                <a:t>24 Hours a Minute</a:t>
              </a:r>
            </a:p>
            <a:p>
              <a:pPr algn="ctr"/>
              <a:r>
                <a:rPr lang="en-US" sz="2400" dirty="0" smtClean="0"/>
                <a:t>YouTube</a:t>
              </a:r>
              <a:endParaRPr lang="en-US" sz="2400" dirty="0"/>
            </a:p>
          </p:txBody>
        </p:sp>
      </p:grpSp>
      <p:grpSp>
        <p:nvGrpSpPr>
          <p:cNvPr id="20" name="Group 19"/>
          <p:cNvGrpSpPr/>
          <p:nvPr/>
        </p:nvGrpSpPr>
        <p:grpSpPr>
          <a:xfrm>
            <a:off x="1600200" y="1219200"/>
            <a:ext cx="2219325" cy="2438400"/>
            <a:chOff x="609600" y="1135797"/>
            <a:chExt cx="2219325" cy="2438400"/>
          </a:xfrm>
        </p:grpSpPr>
        <p:sp>
          <p:nvSpPr>
            <p:cNvPr id="4" name="TextBox 3"/>
            <p:cNvSpPr txBox="1"/>
            <p:nvPr/>
          </p:nvSpPr>
          <p:spPr>
            <a:xfrm>
              <a:off x="609600" y="2743200"/>
              <a:ext cx="2219325" cy="830997"/>
            </a:xfrm>
            <a:prstGeom prst="rect">
              <a:avLst/>
            </a:prstGeom>
            <a:noFill/>
          </p:spPr>
          <p:txBody>
            <a:bodyPr wrap="none" rtlCol="0">
              <a:spAutoFit/>
            </a:bodyPr>
            <a:lstStyle/>
            <a:p>
              <a:pPr algn="ctr"/>
              <a:r>
                <a:rPr lang="en-US" sz="2400" dirty="0" smtClean="0"/>
                <a:t>13 Million </a:t>
              </a:r>
            </a:p>
            <a:p>
              <a:pPr algn="ctr"/>
              <a:r>
                <a:rPr lang="en-US" sz="2400" dirty="0" smtClean="0"/>
                <a:t>Wikipedia Pages</a:t>
              </a:r>
              <a:endParaRPr lang="en-US" sz="2400" dirty="0"/>
            </a:p>
          </p:txBody>
        </p:sp>
        <p:pic>
          <p:nvPicPr>
            <p:cNvPr id="129026" name="Picture 2" descr="http://www.bioteams.com/images/wikipedia_as_a.jpg"/>
            <p:cNvPicPr>
              <a:picLocks noChangeAspect="1" noChangeArrowheads="1"/>
            </p:cNvPicPr>
            <p:nvPr/>
          </p:nvPicPr>
          <p:blipFill>
            <a:blip r:embed="rId3" cstate="print"/>
            <a:srcRect/>
            <a:stretch>
              <a:fillRect/>
            </a:stretch>
          </p:blipFill>
          <p:spPr bwMode="auto">
            <a:xfrm>
              <a:off x="838200" y="1135797"/>
              <a:ext cx="1600200" cy="1600200"/>
            </a:xfrm>
            <a:prstGeom prst="rect">
              <a:avLst/>
            </a:prstGeom>
            <a:noFill/>
          </p:spPr>
        </p:pic>
      </p:grpSp>
      <p:grpSp>
        <p:nvGrpSpPr>
          <p:cNvPr id="19" name="Group 18"/>
          <p:cNvGrpSpPr/>
          <p:nvPr/>
        </p:nvGrpSpPr>
        <p:grpSpPr>
          <a:xfrm>
            <a:off x="5181600" y="1371600"/>
            <a:ext cx="2354352" cy="1897797"/>
            <a:chOff x="3436848" y="1676400"/>
            <a:chExt cx="2354352" cy="1897797"/>
          </a:xfrm>
        </p:grpSpPr>
        <p:sp>
          <p:nvSpPr>
            <p:cNvPr id="6" name="TextBox 5"/>
            <p:cNvSpPr txBox="1"/>
            <p:nvPr/>
          </p:nvSpPr>
          <p:spPr>
            <a:xfrm>
              <a:off x="3505200" y="2743200"/>
              <a:ext cx="2136419" cy="830997"/>
            </a:xfrm>
            <a:prstGeom prst="rect">
              <a:avLst/>
            </a:prstGeom>
            <a:noFill/>
          </p:spPr>
          <p:txBody>
            <a:bodyPr wrap="none" rtlCol="0">
              <a:spAutoFit/>
            </a:bodyPr>
            <a:lstStyle/>
            <a:p>
              <a:pPr algn="ctr"/>
              <a:r>
                <a:rPr lang="en-US" sz="2400" dirty="0" smtClean="0"/>
                <a:t>750 Million</a:t>
              </a:r>
            </a:p>
            <a:p>
              <a:pPr algn="ctr"/>
              <a:r>
                <a:rPr lang="en-US" sz="2400" dirty="0" err="1" smtClean="0"/>
                <a:t>Facebook</a:t>
              </a:r>
              <a:r>
                <a:rPr lang="en-US" sz="2400" dirty="0" smtClean="0"/>
                <a:t> Users</a:t>
              </a:r>
              <a:endParaRPr lang="en-US" sz="2400" dirty="0"/>
            </a:p>
          </p:txBody>
        </p:sp>
        <p:pic>
          <p:nvPicPr>
            <p:cNvPr id="129032" name="Picture 8" descr="http://jchutchins.net/site/wp-content/uploads/2009/06/facebook-logo.jpg"/>
            <p:cNvPicPr>
              <a:picLocks noChangeAspect="1" noChangeArrowheads="1"/>
            </p:cNvPicPr>
            <p:nvPr/>
          </p:nvPicPr>
          <p:blipFill>
            <a:blip r:embed="rId4" cstate="print"/>
            <a:srcRect/>
            <a:stretch>
              <a:fillRect/>
            </a:stretch>
          </p:blipFill>
          <p:spPr bwMode="auto">
            <a:xfrm>
              <a:off x="3436848" y="1676400"/>
              <a:ext cx="2354352" cy="885825"/>
            </a:xfrm>
            <a:prstGeom prst="rect">
              <a:avLst/>
            </a:prstGeom>
            <a:noFill/>
          </p:spPr>
        </p:pic>
      </p:grpSp>
      <p:grpSp>
        <p:nvGrpSpPr>
          <p:cNvPr id="18" name="Group 17"/>
          <p:cNvGrpSpPr/>
          <p:nvPr/>
        </p:nvGrpSpPr>
        <p:grpSpPr>
          <a:xfrm>
            <a:off x="1447800" y="4495800"/>
            <a:ext cx="2314575" cy="1828800"/>
            <a:chOff x="6172200" y="1752600"/>
            <a:chExt cx="2314575" cy="1828800"/>
          </a:xfrm>
        </p:grpSpPr>
        <p:sp>
          <p:nvSpPr>
            <p:cNvPr id="5" name="TextBox 4"/>
            <p:cNvSpPr txBox="1"/>
            <p:nvPr/>
          </p:nvSpPr>
          <p:spPr>
            <a:xfrm>
              <a:off x="6477000" y="2750403"/>
              <a:ext cx="1776640" cy="830997"/>
            </a:xfrm>
            <a:prstGeom prst="rect">
              <a:avLst/>
            </a:prstGeom>
            <a:noFill/>
          </p:spPr>
          <p:txBody>
            <a:bodyPr wrap="none" rtlCol="0">
              <a:spAutoFit/>
            </a:bodyPr>
            <a:lstStyle/>
            <a:p>
              <a:pPr algn="ctr"/>
              <a:r>
                <a:rPr lang="en-US" sz="2400" dirty="0" smtClean="0"/>
                <a:t>3.6 Billion </a:t>
              </a:r>
            </a:p>
            <a:p>
              <a:pPr algn="ctr"/>
              <a:r>
                <a:rPr lang="en-US" sz="2400" dirty="0" err="1" smtClean="0"/>
                <a:t>Flickr</a:t>
              </a:r>
              <a:r>
                <a:rPr lang="en-US" sz="2400" dirty="0" smtClean="0"/>
                <a:t> Photos</a:t>
              </a:r>
              <a:endParaRPr lang="en-US" sz="2400" dirty="0"/>
            </a:p>
          </p:txBody>
        </p:sp>
        <p:pic>
          <p:nvPicPr>
            <p:cNvPr id="129036" name="Picture 12" descr="Flickr"/>
            <p:cNvPicPr>
              <a:picLocks noChangeAspect="1" noChangeArrowheads="1"/>
            </p:cNvPicPr>
            <p:nvPr/>
          </p:nvPicPr>
          <p:blipFill>
            <a:blip r:embed="rId5" cstate="print"/>
            <a:srcRect/>
            <a:stretch>
              <a:fillRect/>
            </a:stretch>
          </p:blipFill>
          <p:spPr bwMode="auto">
            <a:xfrm>
              <a:off x="6172200" y="1752600"/>
              <a:ext cx="2314575" cy="914400"/>
            </a:xfrm>
            <a:prstGeom prst="rect">
              <a:avLst/>
            </a:prstGeom>
            <a:noFill/>
          </p:spPr>
        </p:pic>
      </p:grpSp>
    </p:spTree>
    <p:extLst>
      <p:ext uri="{BB962C8B-B14F-4D97-AF65-F5344CB8AC3E}">
        <p14:creationId xmlns:p14="http://schemas.microsoft.com/office/powerpoint/2010/main" val="3191205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bwMode="auto">
          <a:xfrm>
            <a:off x="5181600" y="2209800"/>
            <a:ext cx="21336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01" name="Rounded Rectangle 100"/>
          <p:cNvSpPr/>
          <p:nvPr/>
        </p:nvSpPr>
        <p:spPr bwMode="auto">
          <a:xfrm>
            <a:off x="3048000" y="3429000"/>
            <a:ext cx="2133600" cy="11430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183" name="Rounded Rectangle 182"/>
          <p:cNvSpPr/>
          <p:nvPr/>
        </p:nvSpPr>
        <p:spPr bwMode="auto">
          <a:xfrm>
            <a:off x="914400" y="4572000"/>
            <a:ext cx="2133600" cy="1752600"/>
          </a:xfrm>
          <a:prstGeom prst="roundRect">
            <a:avLst>
              <a:gd name="adj" fmla="val 654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sz="4000" dirty="0" err="1" smtClean="0"/>
              <a:t>MapAbuse</a:t>
            </a:r>
            <a:r>
              <a:rPr lang="en-US" sz="4000" dirty="0" smtClean="0"/>
              <a:t>: Iterative </a:t>
            </a:r>
            <a:r>
              <a:rPr lang="en-US" sz="4000" dirty="0" err="1" smtClean="0"/>
              <a:t>MapReduce</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Only a subset of data needs computation:</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22"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6"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27" name="Group 181"/>
          <p:cNvGrpSpPr/>
          <p:nvPr/>
        </p:nvGrpSpPr>
        <p:grpSpPr>
          <a:xfrm>
            <a:off x="2831068" y="2133599"/>
            <a:ext cx="4777264" cy="4724401"/>
            <a:chOff x="2831068" y="2133599"/>
            <a:chExt cx="4777264" cy="4724401"/>
          </a:xfrm>
        </p:grpSpPr>
        <p:grpSp>
          <p:nvGrpSpPr>
            <p:cNvPr id="28" name="Group 174"/>
            <p:cNvGrpSpPr/>
            <p:nvPr/>
          </p:nvGrpSpPr>
          <p:grpSpPr>
            <a:xfrm>
              <a:off x="2831068" y="2133599"/>
              <a:ext cx="369332" cy="4724400"/>
              <a:chOff x="2831068" y="2133599"/>
              <a:chExt cx="369332" cy="4724400"/>
            </a:xfrm>
          </p:grpSpPr>
          <p:cxnSp>
            <p:nvCxnSpPr>
              <p:cNvPr id="172" name="Straight Connector 171"/>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3" name="TextBox 172"/>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30" name="Group 175"/>
            <p:cNvGrpSpPr/>
            <p:nvPr/>
          </p:nvGrpSpPr>
          <p:grpSpPr>
            <a:xfrm>
              <a:off x="5029200" y="2133600"/>
              <a:ext cx="369332" cy="4724400"/>
              <a:chOff x="2831068" y="2133599"/>
              <a:chExt cx="369332" cy="4724400"/>
            </a:xfrm>
          </p:grpSpPr>
          <p:cxnSp>
            <p:nvCxnSpPr>
              <p:cNvPr id="177" name="Straight Connector 176"/>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TextBox 177"/>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nvGrpSpPr>
            <p:cNvPr id="32" name="Group 178"/>
            <p:cNvGrpSpPr/>
            <p:nvPr/>
          </p:nvGrpSpPr>
          <p:grpSpPr>
            <a:xfrm>
              <a:off x="7239000" y="2133600"/>
              <a:ext cx="369332" cy="4724400"/>
              <a:chOff x="2831068" y="2133599"/>
              <a:chExt cx="369332" cy="4724400"/>
            </a:xfrm>
          </p:grpSpPr>
          <p:cxnSp>
            <p:nvCxnSpPr>
              <p:cNvPr id="180" name="Straight Connector 179"/>
              <p:cNvCxnSpPr/>
              <p:nvPr/>
            </p:nvCxnSpPr>
            <p:spPr bwMode="auto">
              <a:xfrm rot="5400000">
                <a:off x="795537" y="4462263"/>
                <a:ext cx="4657327"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TextBox 180"/>
              <p:cNvSpPr txBox="1"/>
              <p:nvPr/>
            </p:nvSpPr>
            <p:spPr>
              <a:xfrm rot="16200000">
                <a:off x="2601197" y="6258797"/>
                <a:ext cx="829073" cy="369332"/>
              </a:xfrm>
              <a:prstGeom prst="rect">
                <a:avLst/>
              </a:prstGeom>
              <a:noFill/>
            </p:spPr>
            <p:txBody>
              <a:bodyPr wrap="none" rtlCol="0">
                <a:spAutoFit/>
              </a:bodyPr>
              <a:lstStyle/>
              <a:p>
                <a:r>
                  <a:rPr lang="en-US" dirty="0" smtClean="0"/>
                  <a:t>Barrier</a:t>
                </a:r>
                <a:endParaRPr lang="en-US" dirty="0"/>
              </a:p>
            </p:txBody>
          </p:sp>
        </p:gr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MapAbuse</a:t>
            </a:r>
            <a:r>
              <a:rPr lang="en-US" sz="4000" dirty="0" smtClean="0"/>
              <a:t>: Iterative </a:t>
            </a:r>
            <a:r>
              <a:rPr lang="en-US" sz="4000" dirty="0" err="1" smtClean="0"/>
              <a:t>MapReduce</a:t>
            </a:r>
            <a:endParaRPr lang="en-US" sz="4000" dirty="0"/>
          </a:p>
        </p:txBody>
      </p:sp>
      <p:sp>
        <p:nvSpPr>
          <p:cNvPr id="3" name="Content Placeholder 2"/>
          <p:cNvSpPr>
            <a:spLocks noGrp="1"/>
          </p:cNvSpPr>
          <p:nvPr>
            <p:ph idx="1"/>
          </p:nvPr>
        </p:nvSpPr>
        <p:spPr>
          <a:xfrm>
            <a:off x="457200" y="990601"/>
            <a:ext cx="8305800" cy="990600"/>
          </a:xfrm>
        </p:spPr>
        <p:txBody>
          <a:bodyPr/>
          <a:lstStyle/>
          <a:p>
            <a:r>
              <a:rPr lang="en-US" dirty="0" smtClean="0"/>
              <a:t>System is not optimized for iteration:</a:t>
            </a:r>
            <a:endParaRPr lang="en-US" dirty="0"/>
          </a:p>
        </p:txBody>
      </p:sp>
      <p:sp>
        <p:nvSpPr>
          <p:cNvPr id="5" name="Oval 4"/>
          <p:cNvSpPr/>
          <p:nvPr/>
        </p:nvSpPr>
        <p:spPr bwMode="auto">
          <a:xfrm>
            <a:off x="990600" y="2346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6" name="Oval 5"/>
          <p:cNvSpPr/>
          <p:nvPr/>
        </p:nvSpPr>
        <p:spPr bwMode="auto">
          <a:xfrm>
            <a:off x="990600" y="2931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7" name="Oval 6"/>
          <p:cNvSpPr/>
          <p:nvPr/>
        </p:nvSpPr>
        <p:spPr bwMode="auto">
          <a:xfrm>
            <a:off x="990600" y="3515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8" name="Oval 7"/>
          <p:cNvSpPr/>
          <p:nvPr/>
        </p:nvSpPr>
        <p:spPr bwMode="auto">
          <a:xfrm>
            <a:off x="990600" y="4099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9" name="Oval 8"/>
          <p:cNvSpPr/>
          <p:nvPr/>
        </p:nvSpPr>
        <p:spPr bwMode="auto">
          <a:xfrm>
            <a:off x="990600" y="4683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 name="Oval 9"/>
          <p:cNvSpPr/>
          <p:nvPr/>
        </p:nvSpPr>
        <p:spPr bwMode="auto">
          <a:xfrm>
            <a:off x="990600" y="5267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 name="Oval 10"/>
          <p:cNvSpPr/>
          <p:nvPr/>
        </p:nvSpPr>
        <p:spPr bwMode="auto">
          <a:xfrm>
            <a:off x="990600" y="5852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grpSp>
        <p:nvGrpSpPr>
          <p:cNvPr id="4" name="Group 152"/>
          <p:cNvGrpSpPr/>
          <p:nvPr/>
        </p:nvGrpSpPr>
        <p:grpSpPr>
          <a:xfrm>
            <a:off x="1524000" y="2346960"/>
            <a:ext cx="2133600" cy="3825240"/>
            <a:chOff x="990600" y="2118360"/>
            <a:chExt cx="2133600" cy="3825240"/>
          </a:xfrm>
        </p:grpSpPr>
        <p:sp>
          <p:nvSpPr>
            <p:cNvPr id="12" name="Oval 11"/>
            <p:cNvSpPr/>
            <p:nvPr/>
          </p:nvSpPr>
          <p:spPr bwMode="auto">
            <a:xfrm>
              <a:off x="25908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 name="Oval 12"/>
            <p:cNvSpPr/>
            <p:nvPr/>
          </p:nvSpPr>
          <p:spPr bwMode="auto">
            <a:xfrm>
              <a:off x="25908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4" name="Oval 13"/>
            <p:cNvSpPr/>
            <p:nvPr/>
          </p:nvSpPr>
          <p:spPr bwMode="auto">
            <a:xfrm>
              <a:off x="25908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5" name="Oval 14"/>
            <p:cNvSpPr/>
            <p:nvPr/>
          </p:nvSpPr>
          <p:spPr bwMode="auto">
            <a:xfrm>
              <a:off x="25908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6" name="Oval 15"/>
            <p:cNvSpPr/>
            <p:nvPr/>
          </p:nvSpPr>
          <p:spPr bwMode="auto">
            <a:xfrm>
              <a:off x="25908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7" name="Oval 16"/>
            <p:cNvSpPr/>
            <p:nvPr/>
          </p:nvSpPr>
          <p:spPr bwMode="auto">
            <a:xfrm>
              <a:off x="25908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8" name="Oval 17"/>
            <p:cNvSpPr/>
            <p:nvPr/>
          </p:nvSpPr>
          <p:spPr bwMode="auto">
            <a:xfrm>
              <a:off x="25908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9" name="Rounded Rectangle 18"/>
            <p:cNvSpPr/>
            <p:nvPr/>
          </p:nvSpPr>
          <p:spPr bwMode="auto">
            <a:xfrm>
              <a:off x="14478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20" name="Rounded Rectangle 19"/>
            <p:cNvSpPr/>
            <p:nvPr/>
          </p:nvSpPr>
          <p:spPr bwMode="auto">
            <a:xfrm>
              <a:off x="14478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21" name="Rounded Rectangle 20"/>
            <p:cNvSpPr/>
            <p:nvPr/>
          </p:nvSpPr>
          <p:spPr bwMode="auto">
            <a:xfrm>
              <a:off x="14478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23" name="Straight Arrow Connector 22"/>
            <p:cNvCxnSpPr>
              <a:stCxn id="5" idx="6"/>
              <a:endCxn id="19" idx="1"/>
            </p:cNvCxnSpPr>
            <p:nvPr/>
          </p:nvCxnSpPr>
          <p:spPr bwMode="auto">
            <a:xfrm>
              <a:off x="990600" y="2278380"/>
              <a:ext cx="4572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6"/>
              <a:endCxn id="19" idx="1"/>
            </p:cNvCxnSpPr>
            <p:nvPr/>
          </p:nvCxnSpPr>
          <p:spPr bwMode="auto">
            <a:xfrm flipV="1">
              <a:off x="990600" y="2537460"/>
              <a:ext cx="4572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7" idx="6"/>
              <a:endCxn id="20" idx="1"/>
            </p:cNvCxnSpPr>
            <p:nvPr/>
          </p:nvCxnSpPr>
          <p:spPr bwMode="auto">
            <a:xfrm>
              <a:off x="990600" y="3446780"/>
              <a:ext cx="4572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6"/>
              <a:endCxn id="20" idx="1"/>
            </p:cNvCxnSpPr>
            <p:nvPr/>
          </p:nvCxnSpPr>
          <p:spPr bwMode="auto">
            <a:xfrm flipV="1">
              <a:off x="990600" y="3756660"/>
              <a:ext cx="4572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9" idx="6"/>
              <a:endCxn id="21" idx="1"/>
            </p:cNvCxnSpPr>
            <p:nvPr/>
          </p:nvCxnSpPr>
          <p:spPr bwMode="auto">
            <a:xfrm>
              <a:off x="990600" y="4615180"/>
              <a:ext cx="4572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0" idx="6"/>
              <a:endCxn id="21" idx="1"/>
            </p:cNvCxnSpPr>
            <p:nvPr/>
          </p:nvCxnSpPr>
          <p:spPr bwMode="auto">
            <a:xfrm flipV="1">
              <a:off x="990600" y="4975860"/>
              <a:ext cx="4572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1" idx="6"/>
              <a:endCxn id="21" idx="1"/>
            </p:cNvCxnSpPr>
            <p:nvPr/>
          </p:nvCxnSpPr>
          <p:spPr bwMode="auto">
            <a:xfrm flipV="1">
              <a:off x="990600" y="4975860"/>
              <a:ext cx="4572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3"/>
              <a:endCxn id="12" idx="2"/>
            </p:cNvCxnSpPr>
            <p:nvPr/>
          </p:nvCxnSpPr>
          <p:spPr bwMode="auto">
            <a:xfrm flipV="1">
              <a:off x="20574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9" idx="3"/>
              <a:endCxn id="14" idx="2"/>
            </p:cNvCxnSpPr>
            <p:nvPr/>
          </p:nvCxnSpPr>
          <p:spPr bwMode="auto">
            <a:xfrm>
              <a:off x="20574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20" idx="3"/>
              <a:endCxn id="13" idx="2"/>
            </p:cNvCxnSpPr>
            <p:nvPr/>
          </p:nvCxnSpPr>
          <p:spPr bwMode="auto">
            <a:xfrm flipV="1">
              <a:off x="20574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20" idx="3"/>
              <a:endCxn id="16" idx="2"/>
            </p:cNvCxnSpPr>
            <p:nvPr/>
          </p:nvCxnSpPr>
          <p:spPr bwMode="auto">
            <a:xfrm>
              <a:off x="20574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21" idx="3"/>
              <a:endCxn id="17" idx="2"/>
            </p:cNvCxnSpPr>
            <p:nvPr/>
          </p:nvCxnSpPr>
          <p:spPr bwMode="auto">
            <a:xfrm>
              <a:off x="20574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21" idx="3"/>
              <a:endCxn id="15" idx="2"/>
            </p:cNvCxnSpPr>
            <p:nvPr/>
          </p:nvCxnSpPr>
          <p:spPr bwMode="auto">
            <a:xfrm flipV="1">
              <a:off x="20574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21" idx="3"/>
              <a:endCxn id="18" idx="2"/>
            </p:cNvCxnSpPr>
            <p:nvPr/>
          </p:nvCxnSpPr>
          <p:spPr bwMode="auto">
            <a:xfrm>
              <a:off x="20574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2" name="Group 153"/>
          <p:cNvGrpSpPr/>
          <p:nvPr/>
        </p:nvGrpSpPr>
        <p:grpSpPr>
          <a:xfrm>
            <a:off x="3657600" y="2346960"/>
            <a:ext cx="2209800" cy="3825240"/>
            <a:chOff x="3124200" y="2118360"/>
            <a:chExt cx="2209800" cy="3825240"/>
          </a:xfrm>
        </p:grpSpPr>
        <p:sp>
          <p:nvSpPr>
            <p:cNvPr id="105" name="Oval 104"/>
            <p:cNvSpPr/>
            <p:nvPr/>
          </p:nvSpPr>
          <p:spPr bwMode="auto">
            <a:xfrm>
              <a:off x="48006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6" name="Oval 105"/>
            <p:cNvSpPr/>
            <p:nvPr/>
          </p:nvSpPr>
          <p:spPr bwMode="auto">
            <a:xfrm>
              <a:off x="48006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7" name="Oval 106"/>
            <p:cNvSpPr/>
            <p:nvPr/>
          </p:nvSpPr>
          <p:spPr bwMode="auto">
            <a:xfrm>
              <a:off x="48006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8" name="Oval 107"/>
            <p:cNvSpPr/>
            <p:nvPr/>
          </p:nvSpPr>
          <p:spPr bwMode="auto">
            <a:xfrm>
              <a:off x="48006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09" name="Oval 108"/>
            <p:cNvSpPr/>
            <p:nvPr/>
          </p:nvSpPr>
          <p:spPr bwMode="auto">
            <a:xfrm>
              <a:off x="48006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0" name="Oval 109"/>
            <p:cNvSpPr/>
            <p:nvPr/>
          </p:nvSpPr>
          <p:spPr bwMode="auto">
            <a:xfrm>
              <a:off x="48006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1" name="Oval 110"/>
            <p:cNvSpPr/>
            <p:nvPr/>
          </p:nvSpPr>
          <p:spPr bwMode="auto">
            <a:xfrm>
              <a:off x="48006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2" name="Rounded Rectangle 111"/>
            <p:cNvSpPr/>
            <p:nvPr/>
          </p:nvSpPr>
          <p:spPr bwMode="auto">
            <a:xfrm>
              <a:off x="36576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3" name="Rounded Rectangle 112"/>
            <p:cNvSpPr/>
            <p:nvPr/>
          </p:nvSpPr>
          <p:spPr bwMode="auto">
            <a:xfrm>
              <a:off x="36576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14" name="Rounded Rectangle 113"/>
            <p:cNvSpPr/>
            <p:nvPr/>
          </p:nvSpPr>
          <p:spPr bwMode="auto">
            <a:xfrm>
              <a:off x="36576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15" name="Straight Arrow Connector 114"/>
            <p:cNvCxnSpPr>
              <a:endCxn id="112" idx="1"/>
            </p:cNvCxnSpPr>
            <p:nvPr/>
          </p:nvCxnSpPr>
          <p:spPr bwMode="auto">
            <a:xfrm>
              <a:off x="3124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6" name="Straight Arrow Connector 115"/>
            <p:cNvCxnSpPr>
              <a:endCxn id="112" idx="1"/>
            </p:cNvCxnSpPr>
            <p:nvPr/>
          </p:nvCxnSpPr>
          <p:spPr bwMode="auto">
            <a:xfrm flipV="1">
              <a:off x="31242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7" name="Straight Arrow Connector 116"/>
            <p:cNvCxnSpPr>
              <a:endCxn id="113" idx="1"/>
            </p:cNvCxnSpPr>
            <p:nvPr/>
          </p:nvCxnSpPr>
          <p:spPr bwMode="auto">
            <a:xfrm>
              <a:off x="31242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8" name="Straight Arrow Connector 117"/>
            <p:cNvCxnSpPr>
              <a:endCxn id="113" idx="1"/>
            </p:cNvCxnSpPr>
            <p:nvPr/>
          </p:nvCxnSpPr>
          <p:spPr bwMode="auto">
            <a:xfrm flipV="1">
              <a:off x="31242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14" idx="1"/>
            </p:cNvCxnSpPr>
            <p:nvPr/>
          </p:nvCxnSpPr>
          <p:spPr bwMode="auto">
            <a:xfrm>
              <a:off x="31242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a:endCxn id="114" idx="1"/>
            </p:cNvCxnSpPr>
            <p:nvPr/>
          </p:nvCxnSpPr>
          <p:spPr bwMode="auto">
            <a:xfrm flipV="1">
              <a:off x="3124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a:endCxn id="114" idx="1"/>
            </p:cNvCxnSpPr>
            <p:nvPr/>
          </p:nvCxnSpPr>
          <p:spPr bwMode="auto">
            <a:xfrm flipV="1">
              <a:off x="3124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a:stCxn id="112" idx="3"/>
              <a:endCxn id="105" idx="2"/>
            </p:cNvCxnSpPr>
            <p:nvPr/>
          </p:nvCxnSpPr>
          <p:spPr bwMode="auto">
            <a:xfrm flipV="1">
              <a:off x="42672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stCxn id="112" idx="3"/>
              <a:endCxn id="107" idx="2"/>
            </p:cNvCxnSpPr>
            <p:nvPr/>
          </p:nvCxnSpPr>
          <p:spPr bwMode="auto">
            <a:xfrm>
              <a:off x="42672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a:stCxn id="113" idx="3"/>
              <a:endCxn id="106" idx="2"/>
            </p:cNvCxnSpPr>
            <p:nvPr/>
          </p:nvCxnSpPr>
          <p:spPr bwMode="auto">
            <a:xfrm flipV="1">
              <a:off x="42672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stCxn id="113" idx="3"/>
              <a:endCxn id="109" idx="2"/>
            </p:cNvCxnSpPr>
            <p:nvPr/>
          </p:nvCxnSpPr>
          <p:spPr bwMode="auto">
            <a:xfrm>
              <a:off x="42672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stCxn id="114" idx="3"/>
              <a:endCxn id="110" idx="2"/>
            </p:cNvCxnSpPr>
            <p:nvPr/>
          </p:nvCxnSpPr>
          <p:spPr bwMode="auto">
            <a:xfrm>
              <a:off x="42672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7" name="Straight Arrow Connector 126"/>
            <p:cNvCxnSpPr>
              <a:stCxn id="114" idx="3"/>
              <a:endCxn id="108" idx="2"/>
            </p:cNvCxnSpPr>
            <p:nvPr/>
          </p:nvCxnSpPr>
          <p:spPr bwMode="auto">
            <a:xfrm flipV="1">
              <a:off x="42672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8" name="Straight Arrow Connector 127"/>
            <p:cNvCxnSpPr>
              <a:stCxn id="114" idx="3"/>
              <a:endCxn id="111" idx="2"/>
            </p:cNvCxnSpPr>
            <p:nvPr/>
          </p:nvCxnSpPr>
          <p:spPr bwMode="auto">
            <a:xfrm>
              <a:off x="42672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4" name="Group 154"/>
          <p:cNvGrpSpPr/>
          <p:nvPr/>
        </p:nvGrpSpPr>
        <p:grpSpPr>
          <a:xfrm>
            <a:off x="5867400" y="2346960"/>
            <a:ext cx="2209800" cy="3825240"/>
            <a:chOff x="5334000" y="2118360"/>
            <a:chExt cx="2209800" cy="3825240"/>
          </a:xfrm>
        </p:grpSpPr>
        <p:sp>
          <p:nvSpPr>
            <p:cNvPr id="129" name="Oval 128"/>
            <p:cNvSpPr/>
            <p:nvPr/>
          </p:nvSpPr>
          <p:spPr bwMode="auto">
            <a:xfrm>
              <a:off x="7010400" y="2118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0" name="Oval 129"/>
            <p:cNvSpPr/>
            <p:nvPr/>
          </p:nvSpPr>
          <p:spPr bwMode="auto">
            <a:xfrm>
              <a:off x="7010400" y="2702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1" name="Oval 130"/>
            <p:cNvSpPr/>
            <p:nvPr/>
          </p:nvSpPr>
          <p:spPr bwMode="auto">
            <a:xfrm>
              <a:off x="7010400" y="32867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2" name="Oval 131"/>
            <p:cNvSpPr/>
            <p:nvPr/>
          </p:nvSpPr>
          <p:spPr bwMode="auto">
            <a:xfrm>
              <a:off x="7010400" y="38709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3" name="Oval 132"/>
            <p:cNvSpPr/>
            <p:nvPr/>
          </p:nvSpPr>
          <p:spPr bwMode="auto">
            <a:xfrm>
              <a:off x="7010400" y="44551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4" name="Oval 133"/>
            <p:cNvSpPr/>
            <p:nvPr/>
          </p:nvSpPr>
          <p:spPr bwMode="auto">
            <a:xfrm>
              <a:off x="7010400" y="50393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5" name="Oval 134"/>
            <p:cNvSpPr/>
            <p:nvPr/>
          </p:nvSpPr>
          <p:spPr bwMode="auto">
            <a:xfrm>
              <a:off x="7010400" y="5623560"/>
              <a:ext cx="533400" cy="32004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Data</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6" name="Rounded Rectangle 135"/>
            <p:cNvSpPr/>
            <p:nvPr/>
          </p:nvSpPr>
          <p:spPr bwMode="auto">
            <a:xfrm>
              <a:off x="5867400" y="23469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1</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7" name="Rounded Rectangle 136"/>
            <p:cNvSpPr/>
            <p:nvPr/>
          </p:nvSpPr>
          <p:spPr bwMode="auto">
            <a:xfrm>
              <a:off x="5867400" y="35661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2</a:t>
              </a:r>
              <a:endParaRPr kumimoji="0" lang="en-US" sz="1400" b="0" i="0" u="none" strike="noStrike" cap="none" normalizeH="0" baseline="0" dirty="0" smtClean="0">
                <a:ln>
                  <a:noFill/>
                </a:ln>
                <a:solidFill>
                  <a:schemeClr val="tx1"/>
                </a:solidFill>
                <a:effectLst/>
                <a:latin typeface="Tahoma" pitchFamily="-64" charset="0"/>
              </a:endParaRPr>
            </a:p>
          </p:txBody>
        </p:sp>
        <p:sp>
          <p:nvSpPr>
            <p:cNvPr id="138" name="Rounded Rectangle 137"/>
            <p:cNvSpPr/>
            <p:nvPr/>
          </p:nvSpPr>
          <p:spPr bwMode="auto">
            <a:xfrm>
              <a:off x="5867400" y="4785360"/>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ahoma" pitchFamily="-64" charset="0"/>
                </a:rPr>
                <a:t>CPU 3</a:t>
              </a:r>
              <a:endParaRPr kumimoji="0" lang="en-US" sz="1400" b="0" i="0" u="none" strike="noStrike" cap="none" normalizeH="0" baseline="0" dirty="0" smtClean="0">
                <a:ln>
                  <a:noFill/>
                </a:ln>
                <a:solidFill>
                  <a:schemeClr val="tx1"/>
                </a:solidFill>
                <a:effectLst/>
                <a:latin typeface="Tahoma" pitchFamily="-64" charset="0"/>
              </a:endParaRPr>
            </a:p>
          </p:txBody>
        </p:sp>
        <p:cxnSp>
          <p:nvCxnSpPr>
            <p:cNvPr id="139" name="Straight Arrow Connector 138"/>
            <p:cNvCxnSpPr>
              <a:endCxn id="136" idx="1"/>
            </p:cNvCxnSpPr>
            <p:nvPr/>
          </p:nvCxnSpPr>
          <p:spPr bwMode="auto">
            <a:xfrm>
              <a:off x="5334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0" name="Straight Arrow Connector 139"/>
            <p:cNvCxnSpPr>
              <a:endCxn id="136" idx="1"/>
            </p:cNvCxnSpPr>
            <p:nvPr/>
          </p:nvCxnSpPr>
          <p:spPr bwMode="auto">
            <a:xfrm flipV="1">
              <a:off x="5334000" y="2537460"/>
              <a:ext cx="533400" cy="3251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1" name="Straight Arrow Connector 140"/>
            <p:cNvCxnSpPr>
              <a:endCxn id="137" idx="1"/>
            </p:cNvCxnSpPr>
            <p:nvPr/>
          </p:nvCxnSpPr>
          <p:spPr bwMode="auto">
            <a:xfrm>
              <a:off x="5334000" y="3446780"/>
              <a:ext cx="533400" cy="309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2" name="Straight Arrow Connector 141"/>
            <p:cNvCxnSpPr>
              <a:endCxn id="137" idx="1"/>
            </p:cNvCxnSpPr>
            <p:nvPr/>
          </p:nvCxnSpPr>
          <p:spPr bwMode="auto">
            <a:xfrm flipV="1">
              <a:off x="5334000" y="3756660"/>
              <a:ext cx="533400" cy="274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3" name="Straight Arrow Connector 142"/>
            <p:cNvCxnSpPr>
              <a:endCxn id="138" idx="1"/>
            </p:cNvCxnSpPr>
            <p:nvPr/>
          </p:nvCxnSpPr>
          <p:spPr bwMode="auto">
            <a:xfrm>
              <a:off x="5334000" y="4615180"/>
              <a:ext cx="533400" cy="3606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4" name="Straight Arrow Connector 143"/>
            <p:cNvCxnSpPr>
              <a:endCxn id="138" idx="1"/>
            </p:cNvCxnSpPr>
            <p:nvPr/>
          </p:nvCxnSpPr>
          <p:spPr bwMode="auto">
            <a:xfrm flipV="1">
              <a:off x="5334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5" name="Straight Arrow Connector 144"/>
            <p:cNvCxnSpPr>
              <a:endCxn id="138" idx="1"/>
            </p:cNvCxnSpPr>
            <p:nvPr/>
          </p:nvCxnSpPr>
          <p:spPr bwMode="auto">
            <a:xfrm flipV="1">
              <a:off x="5334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6" name="Straight Arrow Connector 145"/>
            <p:cNvCxnSpPr>
              <a:stCxn id="136" idx="3"/>
              <a:endCxn id="129" idx="2"/>
            </p:cNvCxnSpPr>
            <p:nvPr/>
          </p:nvCxnSpPr>
          <p:spPr bwMode="auto">
            <a:xfrm flipV="1">
              <a:off x="6477000" y="2278380"/>
              <a:ext cx="533400" cy="259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a:stCxn id="136" idx="3"/>
              <a:endCxn id="131" idx="2"/>
            </p:cNvCxnSpPr>
            <p:nvPr/>
          </p:nvCxnSpPr>
          <p:spPr bwMode="auto">
            <a:xfrm>
              <a:off x="6477000" y="2537460"/>
              <a:ext cx="533400" cy="9093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37" idx="3"/>
              <a:endCxn id="130" idx="2"/>
            </p:cNvCxnSpPr>
            <p:nvPr/>
          </p:nvCxnSpPr>
          <p:spPr bwMode="auto">
            <a:xfrm flipV="1">
              <a:off x="6477000" y="2862580"/>
              <a:ext cx="533400" cy="8940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a:stCxn id="137" idx="3"/>
              <a:endCxn id="133" idx="2"/>
            </p:cNvCxnSpPr>
            <p:nvPr/>
          </p:nvCxnSpPr>
          <p:spPr bwMode="auto">
            <a:xfrm>
              <a:off x="6477000" y="3756660"/>
              <a:ext cx="533400" cy="858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0" name="Straight Arrow Connector 149"/>
            <p:cNvCxnSpPr>
              <a:stCxn id="138" idx="3"/>
              <a:endCxn id="134" idx="2"/>
            </p:cNvCxnSpPr>
            <p:nvPr/>
          </p:nvCxnSpPr>
          <p:spPr bwMode="auto">
            <a:xfrm>
              <a:off x="6477000" y="4975860"/>
              <a:ext cx="533400" cy="2235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1" name="Straight Arrow Connector 150"/>
            <p:cNvCxnSpPr>
              <a:stCxn id="138" idx="3"/>
              <a:endCxn id="132" idx="2"/>
            </p:cNvCxnSpPr>
            <p:nvPr/>
          </p:nvCxnSpPr>
          <p:spPr bwMode="auto">
            <a:xfrm flipV="1">
              <a:off x="6477000" y="4030980"/>
              <a:ext cx="533400" cy="94488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38" idx="3"/>
              <a:endCxn id="135" idx="2"/>
            </p:cNvCxnSpPr>
            <p:nvPr/>
          </p:nvCxnSpPr>
          <p:spPr bwMode="auto">
            <a:xfrm>
              <a:off x="6477000" y="4975860"/>
              <a:ext cx="533400" cy="80772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157" name="Straight Arrow Connector 156"/>
          <p:cNvCxnSpPr/>
          <p:nvPr/>
        </p:nvCxnSpPr>
        <p:spPr bwMode="auto">
          <a:xfrm>
            <a:off x="990600" y="2057400"/>
            <a:ext cx="6934200" cy="1588"/>
          </a:xfrm>
          <a:prstGeom prst="straightConnector1">
            <a:avLst/>
          </a:prstGeom>
          <a:noFill/>
          <a:ln w="38100" cap="flat" cmpd="sng" algn="ctr">
            <a:solidFill>
              <a:schemeClr val="hlink"/>
            </a:solidFill>
            <a:prstDash val="solid"/>
            <a:round/>
            <a:headEnd type="none" w="med" len="med"/>
            <a:tailEnd type="arrow"/>
          </a:ln>
          <a:effectLst/>
        </p:spPr>
      </p:cxnSp>
      <p:sp>
        <p:nvSpPr>
          <p:cNvPr id="158" name="TextBox 157"/>
          <p:cNvSpPr txBox="1"/>
          <p:nvPr/>
        </p:nvSpPr>
        <p:spPr>
          <a:xfrm>
            <a:off x="3733800" y="1752600"/>
            <a:ext cx="1079398" cy="369332"/>
          </a:xfrm>
          <a:prstGeom prst="rect">
            <a:avLst/>
          </a:prstGeom>
          <a:noFill/>
        </p:spPr>
        <p:txBody>
          <a:bodyPr wrap="none" rtlCol="0">
            <a:spAutoFit/>
          </a:bodyPr>
          <a:lstStyle/>
          <a:p>
            <a:r>
              <a:rPr lang="en-US" dirty="0" smtClean="0"/>
              <a:t>Iterations</a:t>
            </a:r>
            <a:endParaRPr lang="en-US" dirty="0"/>
          </a:p>
        </p:txBody>
      </p:sp>
      <p:grpSp>
        <p:nvGrpSpPr>
          <p:cNvPr id="26" name="Group 169"/>
          <p:cNvGrpSpPr/>
          <p:nvPr/>
        </p:nvGrpSpPr>
        <p:grpSpPr>
          <a:xfrm>
            <a:off x="2590800" y="2514600"/>
            <a:ext cx="4953000" cy="3505200"/>
            <a:chOff x="2590800" y="2514600"/>
            <a:chExt cx="4953000" cy="3505200"/>
          </a:xfrm>
        </p:grpSpPr>
        <p:sp>
          <p:nvSpPr>
            <p:cNvPr id="167" name="Rectangle 166"/>
            <p:cNvSpPr/>
            <p:nvPr/>
          </p:nvSpPr>
          <p:spPr bwMode="auto">
            <a:xfrm rot="5400000">
              <a:off x="1066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8" name="Rectangle 167"/>
            <p:cNvSpPr/>
            <p:nvPr/>
          </p:nvSpPr>
          <p:spPr bwMode="auto">
            <a:xfrm rot="5400000">
              <a:off x="3352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sp>
          <p:nvSpPr>
            <p:cNvPr id="169" name="Rectangle 168"/>
            <p:cNvSpPr/>
            <p:nvPr/>
          </p:nvSpPr>
          <p:spPr bwMode="auto">
            <a:xfrm rot="5400000">
              <a:off x="5562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Disk Penalty</a:t>
              </a:r>
            </a:p>
          </p:txBody>
        </p:sp>
      </p:grpSp>
      <p:grpSp>
        <p:nvGrpSpPr>
          <p:cNvPr id="92" name="Group 169"/>
          <p:cNvGrpSpPr/>
          <p:nvPr/>
        </p:nvGrpSpPr>
        <p:grpSpPr>
          <a:xfrm>
            <a:off x="1371600" y="2514600"/>
            <a:ext cx="4953000" cy="3505200"/>
            <a:chOff x="2590800" y="2514600"/>
            <a:chExt cx="4953000" cy="3505200"/>
          </a:xfrm>
        </p:grpSpPr>
        <p:sp>
          <p:nvSpPr>
            <p:cNvPr id="93" name="Rectangle 92"/>
            <p:cNvSpPr/>
            <p:nvPr/>
          </p:nvSpPr>
          <p:spPr bwMode="auto">
            <a:xfrm rot="5400000">
              <a:off x="1066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a:t>
              </a:r>
              <a:r>
                <a:rPr kumimoji="0" lang="en-US" sz="2800" b="0" i="0" u="none" strike="noStrike" cap="none" normalizeH="0" dirty="0" smtClean="0">
                  <a:ln>
                    <a:noFill/>
                  </a:ln>
                  <a:solidFill>
                    <a:schemeClr val="tx1"/>
                  </a:solidFill>
                  <a:effectLst/>
                  <a:latin typeface="Tahoma" pitchFamily="-64" charset="0"/>
                </a:rPr>
                <a:t> </a:t>
              </a:r>
              <a:r>
                <a:rPr kumimoji="0" lang="en-US" sz="2800" b="0" i="0" u="none" strike="noStrike" cap="none" normalizeH="0" baseline="0" dirty="0" smtClean="0">
                  <a:ln>
                    <a:noFill/>
                  </a:ln>
                  <a:solidFill>
                    <a:schemeClr val="tx1"/>
                  </a:solidFill>
                  <a:effectLst/>
                  <a:latin typeface="Tahoma" pitchFamily="-64" charset="0"/>
                </a:rPr>
                <a:t>Penalty</a:t>
              </a:r>
            </a:p>
          </p:txBody>
        </p:sp>
        <p:sp>
          <p:nvSpPr>
            <p:cNvPr id="94" name="Rectangle 93"/>
            <p:cNvSpPr/>
            <p:nvPr/>
          </p:nvSpPr>
          <p:spPr bwMode="auto">
            <a:xfrm rot="5400000">
              <a:off x="33528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sp>
          <p:nvSpPr>
            <p:cNvPr id="95" name="Rectangle 94"/>
            <p:cNvSpPr/>
            <p:nvPr/>
          </p:nvSpPr>
          <p:spPr bwMode="auto">
            <a:xfrm rot="5400000">
              <a:off x="5562600" y="4038600"/>
              <a:ext cx="35052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Startup Penalty</a:t>
              </a:r>
            </a:p>
          </p:txBody>
        </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vs. Asynchronous</a:t>
            </a:r>
            <a:endParaRPr lang="en-US" dirty="0"/>
          </a:p>
        </p:txBody>
      </p:sp>
      <p:sp>
        <p:nvSpPr>
          <p:cNvPr id="3" name="Content Placeholder 2"/>
          <p:cNvSpPr>
            <a:spLocks noGrp="1"/>
          </p:cNvSpPr>
          <p:nvPr>
            <p:ph idx="1"/>
          </p:nvPr>
        </p:nvSpPr>
        <p:spPr>
          <a:xfrm>
            <a:off x="457200" y="990600"/>
            <a:ext cx="8305800" cy="5181599"/>
          </a:xfrm>
        </p:spPr>
        <p:txBody>
          <a:bodyPr/>
          <a:lstStyle/>
          <a:p>
            <a:r>
              <a:rPr lang="en-US" dirty="0" smtClean="0"/>
              <a:t>Example Algorithm: If Red neighbor then turn Red</a:t>
            </a:r>
          </a:p>
          <a:p>
            <a:endParaRPr lang="en-US" dirty="0"/>
          </a:p>
          <a:p>
            <a:endParaRPr lang="en-US" dirty="0" smtClean="0"/>
          </a:p>
          <a:p>
            <a:endParaRPr lang="en-US" dirty="0"/>
          </a:p>
          <a:p>
            <a:endParaRPr lang="en-US" dirty="0" smtClean="0"/>
          </a:p>
          <a:p>
            <a:r>
              <a:rPr lang="en-US" dirty="0" smtClean="0"/>
              <a:t>Synchronous Computation </a:t>
            </a:r>
            <a:r>
              <a:rPr lang="en-US" dirty="0"/>
              <a:t>(Map-Reduce) </a:t>
            </a:r>
            <a:r>
              <a:rPr lang="en-US" dirty="0" smtClean="0"/>
              <a:t>:</a:t>
            </a:r>
          </a:p>
          <a:p>
            <a:pPr lvl="1"/>
            <a:r>
              <a:rPr lang="en-US" dirty="0" smtClean="0"/>
              <a:t>Evaluate condition on all vertices for every phase</a:t>
            </a:r>
          </a:p>
          <a:p>
            <a:pPr marL="914400" lvl="2" indent="0">
              <a:buNone/>
            </a:pPr>
            <a:r>
              <a:rPr lang="en-US" dirty="0" smtClean="0"/>
              <a:t>4 Phases each with 9 computations </a:t>
            </a:r>
            <a:r>
              <a:rPr lang="en-US" dirty="0" smtClean="0">
                <a:sym typeface="Wingdings"/>
              </a:rPr>
              <a:t> 36 Computations </a:t>
            </a:r>
          </a:p>
          <a:p>
            <a:r>
              <a:rPr lang="en-US" dirty="0" smtClean="0">
                <a:sym typeface="Wingdings"/>
              </a:rPr>
              <a:t>Asynchronous Computation (Wave-front) :</a:t>
            </a:r>
          </a:p>
          <a:p>
            <a:pPr lvl="1"/>
            <a:r>
              <a:rPr lang="en-US" dirty="0" smtClean="0">
                <a:sym typeface="Wingdings"/>
              </a:rPr>
              <a:t>Evaluate condition only when neighbor changes</a:t>
            </a:r>
          </a:p>
          <a:p>
            <a:pPr marL="914400" lvl="2" indent="0">
              <a:buNone/>
            </a:pPr>
            <a:r>
              <a:rPr lang="en-US" dirty="0" smtClean="0">
                <a:sym typeface="Wingdings"/>
              </a:rPr>
              <a:t>4 Phases each with 2 computations  8 Computations</a:t>
            </a:r>
          </a:p>
        </p:txBody>
      </p:sp>
      <p:grpSp>
        <p:nvGrpSpPr>
          <p:cNvPr id="113" name="Group 112"/>
          <p:cNvGrpSpPr/>
          <p:nvPr/>
        </p:nvGrpSpPr>
        <p:grpSpPr>
          <a:xfrm>
            <a:off x="1143000" y="2133600"/>
            <a:ext cx="1143000" cy="1143000"/>
            <a:chOff x="914400" y="2590800"/>
            <a:chExt cx="1143000" cy="1143000"/>
          </a:xfrm>
        </p:grpSpPr>
        <p:cxnSp>
          <p:nvCxnSpPr>
            <p:cNvPr id="27" name="Straight Connector 26"/>
            <p:cNvCxnSpPr>
              <a:stCxn id="4" idx="6"/>
              <a:endCxn id="14" idx="2"/>
            </p:cNvCxnSpPr>
            <p:nvPr/>
          </p:nvCxnSpPr>
          <p:spPr bwMode="auto">
            <a:xfrm>
              <a:off x="1143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29" name="Straight Connector 28"/>
            <p:cNvCxnSpPr>
              <a:stCxn id="9" idx="6"/>
              <a:endCxn id="15" idx="2"/>
            </p:cNvCxnSpPr>
            <p:nvPr/>
          </p:nvCxnSpPr>
          <p:spPr bwMode="auto">
            <a:xfrm>
              <a:off x="1600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0" name="Straight Connector 29"/>
            <p:cNvCxnSpPr>
              <a:stCxn id="10" idx="6"/>
              <a:endCxn id="16" idx="2"/>
            </p:cNvCxnSpPr>
            <p:nvPr/>
          </p:nvCxnSpPr>
          <p:spPr bwMode="auto">
            <a:xfrm>
              <a:off x="1143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3" name="Straight Connector 32"/>
            <p:cNvCxnSpPr>
              <a:stCxn id="16" idx="0"/>
              <a:endCxn id="14" idx="4"/>
            </p:cNvCxnSpPr>
            <p:nvPr/>
          </p:nvCxnSpPr>
          <p:spPr bwMode="auto">
            <a:xfrm flipV="1">
              <a:off x="1943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39" name="Straight Connector 38"/>
            <p:cNvCxnSpPr>
              <a:stCxn id="10" idx="0"/>
              <a:endCxn id="4" idx="4"/>
            </p:cNvCxnSpPr>
            <p:nvPr/>
          </p:nvCxnSpPr>
          <p:spPr bwMode="auto">
            <a:xfrm flipV="1">
              <a:off x="1028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4" name="Oval 3"/>
            <p:cNvSpPr/>
            <p:nvPr/>
          </p:nvSpPr>
          <p:spPr bwMode="auto">
            <a:xfrm>
              <a:off x="914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 name="Oval 4"/>
            <p:cNvSpPr/>
            <p:nvPr/>
          </p:nvSpPr>
          <p:spPr bwMode="auto">
            <a:xfrm>
              <a:off x="9144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 name="Oval 7"/>
            <p:cNvSpPr/>
            <p:nvPr/>
          </p:nvSpPr>
          <p:spPr bwMode="auto">
            <a:xfrm>
              <a:off x="13716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 name="Oval 8"/>
            <p:cNvSpPr/>
            <p:nvPr/>
          </p:nvSpPr>
          <p:spPr bwMode="auto">
            <a:xfrm>
              <a:off x="1371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 name="Oval 9"/>
            <p:cNvSpPr/>
            <p:nvPr/>
          </p:nvSpPr>
          <p:spPr bwMode="auto">
            <a:xfrm>
              <a:off x="9144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 name="Oval 10"/>
            <p:cNvSpPr/>
            <p:nvPr/>
          </p:nvSpPr>
          <p:spPr bwMode="auto">
            <a:xfrm>
              <a:off x="1371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 name="Oval 13"/>
            <p:cNvSpPr/>
            <p:nvPr/>
          </p:nvSpPr>
          <p:spPr bwMode="auto">
            <a:xfrm>
              <a:off x="18288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5" name="Oval 14"/>
            <p:cNvSpPr/>
            <p:nvPr/>
          </p:nvSpPr>
          <p:spPr bwMode="auto">
            <a:xfrm>
              <a:off x="1828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 name="Oval 15"/>
            <p:cNvSpPr/>
            <p:nvPr/>
          </p:nvSpPr>
          <p:spPr bwMode="auto">
            <a:xfrm>
              <a:off x="1828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18" name="TextBox 117"/>
          <p:cNvSpPr txBox="1"/>
          <p:nvPr/>
        </p:nvSpPr>
        <p:spPr>
          <a:xfrm>
            <a:off x="1295400" y="1676400"/>
            <a:ext cx="818553" cy="369332"/>
          </a:xfrm>
          <a:prstGeom prst="rect">
            <a:avLst/>
          </a:prstGeom>
          <a:noFill/>
        </p:spPr>
        <p:txBody>
          <a:bodyPr wrap="none" rtlCol="0">
            <a:spAutoFit/>
          </a:bodyPr>
          <a:lstStyle/>
          <a:p>
            <a:r>
              <a:rPr lang="en-US" dirty="0" smtClean="0"/>
              <a:t>Time 0</a:t>
            </a:r>
            <a:endParaRPr lang="en-US" dirty="0"/>
          </a:p>
        </p:txBody>
      </p:sp>
      <p:grpSp>
        <p:nvGrpSpPr>
          <p:cNvPr id="123" name="Group 122"/>
          <p:cNvGrpSpPr/>
          <p:nvPr/>
        </p:nvGrpSpPr>
        <p:grpSpPr>
          <a:xfrm>
            <a:off x="2667000" y="1688068"/>
            <a:ext cx="1143000" cy="1588532"/>
            <a:chOff x="2667000" y="1688068"/>
            <a:chExt cx="1143000" cy="1588532"/>
          </a:xfrm>
        </p:grpSpPr>
        <p:grpSp>
          <p:nvGrpSpPr>
            <p:cNvPr id="114" name="Group 113"/>
            <p:cNvGrpSpPr/>
            <p:nvPr/>
          </p:nvGrpSpPr>
          <p:grpSpPr>
            <a:xfrm>
              <a:off x="2667000" y="2133600"/>
              <a:ext cx="1143000" cy="1143000"/>
              <a:chOff x="2438400" y="2590800"/>
              <a:chExt cx="1143000" cy="1143000"/>
            </a:xfrm>
          </p:grpSpPr>
          <p:cxnSp>
            <p:nvCxnSpPr>
              <p:cNvPr id="57" name="Straight Connector 56"/>
              <p:cNvCxnSpPr>
                <a:stCxn id="62" idx="6"/>
                <a:endCxn id="68" idx="2"/>
              </p:cNvCxnSpPr>
              <p:nvPr/>
            </p:nvCxnSpPr>
            <p:spPr bwMode="auto">
              <a:xfrm>
                <a:off x="2667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58" name="Straight Connector 57"/>
              <p:cNvCxnSpPr>
                <a:stCxn id="65" idx="6"/>
                <a:endCxn id="69" idx="2"/>
              </p:cNvCxnSpPr>
              <p:nvPr/>
            </p:nvCxnSpPr>
            <p:spPr bwMode="auto">
              <a:xfrm>
                <a:off x="3124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59" name="Straight Connector 58"/>
              <p:cNvCxnSpPr>
                <a:stCxn id="66" idx="6"/>
                <a:endCxn id="70" idx="2"/>
              </p:cNvCxnSpPr>
              <p:nvPr/>
            </p:nvCxnSpPr>
            <p:spPr bwMode="auto">
              <a:xfrm>
                <a:off x="2667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60" name="Straight Connector 59"/>
              <p:cNvCxnSpPr>
                <a:stCxn id="70" idx="0"/>
                <a:endCxn id="68" idx="4"/>
              </p:cNvCxnSpPr>
              <p:nvPr/>
            </p:nvCxnSpPr>
            <p:spPr bwMode="auto">
              <a:xfrm flipV="1">
                <a:off x="3467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61" name="Straight Connector 60"/>
              <p:cNvCxnSpPr>
                <a:stCxn id="66" idx="0"/>
                <a:endCxn id="62" idx="4"/>
              </p:cNvCxnSpPr>
              <p:nvPr/>
            </p:nvCxnSpPr>
            <p:spPr bwMode="auto">
              <a:xfrm flipV="1">
                <a:off x="2552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62" name="Oval 61"/>
              <p:cNvSpPr/>
              <p:nvPr/>
            </p:nvSpPr>
            <p:spPr bwMode="auto">
              <a:xfrm>
                <a:off x="2438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3" name="Oval 62"/>
              <p:cNvSpPr/>
              <p:nvPr/>
            </p:nvSpPr>
            <p:spPr bwMode="auto">
              <a:xfrm>
                <a:off x="24384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4" name="Oval 63"/>
              <p:cNvSpPr/>
              <p:nvPr/>
            </p:nvSpPr>
            <p:spPr bwMode="auto">
              <a:xfrm>
                <a:off x="2895600" y="25908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5" name="Oval 64"/>
              <p:cNvSpPr/>
              <p:nvPr/>
            </p:nvSpPr>
            <p:spPr bwMode="auto">
              <a:xfrm>
                <a:off x="2895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Oval 65"/>
              <p:cNvSpPr/>
              <p:nvPr/>
            </p:nvSpPr>
            <p:spPr bwMode="auto">
              <a:xfrm>
                <a:off x="24384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Oval 66"/>
              <p:cNvSpPr/>
              <p:nvPr/>
            </p:nvSpPr>
            <p:spPr bwMode="auto">
              <a:xfrm>
                <a:off x="2895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Oval 67"/>
              <p:cNvSpPr/>
              <p:nvPr/>
            </p:nvSpPr>
            <p:spPr bwMode="auto">
              <a:xfrm>
                <a:off x="3352800" y="25908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9" name="Oval 68"/>
              <p:cNvSpPr/>
              <p:nvPr/>
            </p:nvSpPr>
            <p:spPr bwMode="auto">
              <a:xfrm>
                <a:off x="3352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0" name="Oval 69"/>
              <p:cNvSpPr/>
              <p:nvPr/>
            </p:nvSpPr>
            <p:spPr bwMode="auto">
              <a:xfrm>
                <a:off x="3352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19" name="TextBox 118"/>
            <p:cNvSpPr txBox="1"/>
            <p:nvPr/>
          </p:nvSpPr>
          <p:spPr>
            <a:xfrm>
              <a:off x="2839047" y="1688068"/>
              <a:ext cx="818553" cy="369332"/>
            </a:xfrm>
            <a:prstGeom prst="rect">
              <a:avLst/>
            </a:prstGeom>
            <a:noFill/>
          </p:spPr>
          <p:txBody>
            <a:bodyPr wrap="none" rtlCol="0">
              <a:spAutoFit/>
            </a:bodyPr>
            <a:lstStyle/>
            <a:p>
              <a:r>
                <a:rPr lang="en-US" dirty="0" smtClean="0"/>
                <a:t>Time 1</a:t>
              </a:r>
              <a:endParaRPr lang="en-US" dirty="0"/>
            </a:p>
          </p:txBody>
        </p:sp>
      </p:grpSp>
      <p:grpSp>
        <p:nvGrpSpPr>
          <p:cNvPr id="124" name="Group 123"/>
          <p:cNvGrpSpPr/>
          <p:nvPr/>
        </p:nvGrpSpPr>
        <p:grpSpPr>
          <a:xfrm>
            <a:off x="4191000" y="1676400"/>
            <a:ext cx="1143000" cy="1600200"/>
            <a:chOff x="4191000" y="1676400"/>
            <a:chExt cx="1143000" cy="1600200"/>
          </a:xfrm>
        </p:grpSpPr>
        <p:grpSp>
          <p:nvGrpSpPr>
            <p:cNvPr id="115" name="Group 114"/>
            <p:cNvGrpSpPr/>
            <p:nvPr/>
          </p:nvGrpSpPr>
          <p:grpSpPr>
            <a:xfrm>
              <a:off x="4191000" y="2133600"/>
              <a:ext cx="1143000" cy="1143000"/>
              <a:chOff x="3962400" y="2590800"/>
              <a:chExt cx="1143000" cy="1143000"/>
            </a:xfrm>
          </p:grpSpPr>
          <p:cxnSp>
            <p:nvCxnSpPr>
              <p:cNvPr id="71" name="Straight Connector 70"/>
              <p:cNvCxnSpPr>
                <a:stCxn id="76" idx="6"/>
                <a:endCxn id="82" idx="2"/>
              </p:cNvCxnSpPr>
              <p:nvPr/>
            </p:nvCxnSpPr>
            <p:spPr bwMode="auto">
              <a:xfrm>
                <a:off x="41910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2" name="Straight Connector 71"/>
              <p:cNvCxnSpPr>
                <a:stCxn id="79" idx="6"/>
                <a:endCxn id="83" idx="2"/>
              </p:cNvCxnSpPr>
              <p:nvPr/>
            </p:nvCxnSpPr>
            <p:spPr bwMode="auto">
              <a:xfrm>
                <a:off x="46482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3" name="Straight Connector 72"/>
              <p:cNvCxnSpPr>
                <a:stCxn id="80" idx="6"/>
                <a:endCxn id="84" idx="2"/>
              </p:cNvCxnSpPr>
              <p:nvPr/>
            </p:nvCxnSpPr>
            <p:spPr bwMode="auto">
              <a:xfrm>
                <a:off x="41910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4" name="Straight Connector 73"/>
              <p:cNvCxnSpPr>
                <a:stCxn id="84" idx="0"/>
                <a:endCxn id="82" idx="4"/>
              </p:cNvCxnSpPr>
              <p:nvPr/>
            </p:nvCxnSpPr>
            <p:spPr bwMode="auto">
              <a:xfrm flipV="1">
                <a:off x="49911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75" name="Straight Connector 74"/>
              <p:cNvCxnSpPr>
                <a:stCxn id="80" idx="0"/>
                <a:endCxn id="76" idx="4"/>
              </p:cNvCxnSpPr>
              <p:nvPr/>
            </p:nvCxnSpPr>
            <p:spPr bwMode="auto">
              <a:xfrm flipV="1">
                <a:off x="4076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76" name="Oval 75"/>
              <p:cNvSpPr/>
              <p:nvPr/>
            </p:nvSpPr>
            <p:spPr bwMode="auto">
              <a:xfrm>
                <a:off x="3962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7" name="Oval 76"/>
              <p:cNvSpPr/>
              <p:nvPr/>
            </p:nvSpPr>
            <p:spPr bwMode="auto">
              <a:xfrm>
                <a:off x="39624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8" name="Oval 77"/>
              <p:cNvSpPr/>
              <p:nvPr/>
            </p:nvSpPr>
            <p:spPr bwMode="auto">
              <a:xfrm>
                <a:off x="44196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79" name="Oval 78"/>
              <p:cNvSpPr/>
              <p:nvPr/>
            </p:nvSpPr>
            <p:spPr bwMode="auto">
              <a:xfrm>
                <a:off x="44196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0" name="Oval 79"/>
              <p:cNvSpPr/>
              <p:nvPr/>
            </p:nvSpPr>
            <p:spPr bwMode="auto">
              <a:xfrm>
                <a:off x="3962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1" name="Oval 80"/>
              <p:cNvSpPr/>
              <p:nvPr/>
            </p:nvSpPr>
            <p:spPr bwMode="auto">
              <a:xfrm>
                <a:off x="4419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2" name="Oval 81"/>
              <p:cNvSpPr/>
              <p:nvPr/>
            </p:nvSpPr>
            <p:spPr bwMode="auto">
              <a:xfrm>
                <a:off x="4876800" y="25908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3" name="Oval 82"/>
              <p:cNvSpPr/>
              <p:nvPr/>
            </p:nvSpPr>
            <p:spPr bwMode="auto">
              <a:xfrm>
                <a:off x="48768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4" name="Oval 83"/>
              <p:cNvSpPr/>
              <p:nvPr/>
            </p:nvSpPr>
            <p:spPr bwMode="auto">
              <a:xfrm>
                <a:off x="48768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0" name="TextBox 119"/>
            <p:cNvSpPr txBox="1"/>
            <p:nvPr/>
          </p:nvSpPr>
          <p:spPr>
            <a:xfrm>
              <a:off x="4363047" y="1676400"/>
              <a:ext cx="818553" cy="369332"/>
            </a:xfrm>
            <a:prstGeom prst="rect">
              <a:avLst/>
            </a:prstGeom>
            <a:noFill/>
          </p:spPr>
          <p:txBody>
            <a:bodyPr wrap="none" rtlCol="0">
              <a:spAutoFit/>
            </a:bodyPr>
            <a:lstStyle/>
            <a:p>
              <a:r>
                <a:rPr lang="en-US" dirty="0" smtClean="0"/>
                <a:t>Time 2</a:t>
              </a:r>
              <a:endParaRPr lang="en-US" dirty="0"/>
            </a:p>
          </p:txBody>
        </p:sp>
      </p:grpSp>
      <p:grpSp>
        <p:nvGrpSpPr>
          <p:cNvPr id="125" name="Group 124"/>
          <p:cNvGrpSpPr/>
          <p:nvPr/>
        </p:nvGrpSpPr>
        <p:grpSpPr>
          <a:xfrm>
            <a:off x="5638800" y="1676400"/>
            <a:ext cx="1143000" cy="1600200"/>
            <a:chOff x="5638800" y="1676400"/>
            <a:chExt cx="1143000" cy="1600200"/>
          </a:xfrm>
        </p:grpSpPr>
        <p:grpSp>
          <p:nvGrpSpPr>
            <p:cNvPr id="116" name="Group 115"/>
            <p:cNvGrpSpPr/>
            <p:nvPr/>
          </p:nvGrpSpPr>
          <p:grpSpPr>
            <a:xfrm>
              <a:off x="5638800" y="2133600"/>
              <a:ext cx="1143000" cy="1143000"/>
              <a:chOff x="5410200" y="2590800"/>
              <a:chExt cx="1143000" cy="1143000"/>
            </a:xfrm>
          </p:grpSpPr>
          <p:cxnSp>
            <p:nvCxnSpPr>
              <p:cNvPr id="85" name="Straight Connector 84"/>
              <p:cNvCxnSpPr>
                <a:stCxn id="90" idx="6"/>
                <a:endCxn id="96" idx="2"/>
              </p:cNvCxnSpPr>
              <p:nvPr/>
            </p:nvCxnSpPr>
            <p:spPr bwMode="auto">
              <a:xfrm>
                <a:off x="56388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6" name="Straight Connector 85"/>
              <p:cNvCxnSpPr>
                <a:stCxn id="93" idx="6"/>
                <a:endCxn id="97" idx="2"/>
              </p:cNvCxnSpPr>
              <p:nvPr/>
            </p:nvCxnSpPr>
            <p:spPr bwMode="auto">
              <a:xfrm>
                <a:off x="60960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7" name="Straight Connector 86"/>
              <p:cNvCxnSpPr>
                <a:stCxn id="94" idx="6"/>
                <a:endCxn id="98" idx="2"/>
              </p:cNvCxnSpPr>
              <p:nvPr/>
            </p:nvCxnSpPr>
            <p:spPr bwMode="auto">
              <a:xfrm>
                <a:off x="56388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8" name="Straight Connector 87"/>
              <p:cNvCxnSpPr>
                <a:stCxn id="98" idx="0"/>
                <a:endCxn id="96" idx="4"/>
              </p:cNvCxnSpPr>
              <p:nvPr/>
            </p:nvCxnSpPr>
            <p:spPr bwMode="auto">
              <a:xfrm flipV="1">
                <a:off x="64389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9" name="Straight Connector 88"/>
              <p:cNvCxnSpPr>
                <a:stCxn id="94" idx="0"/>
                <a:endCxn id="90" idx="4"/>
              </p:cNvCxnSpPr>
              <p:nvPr/>
            </p:nvCxnSpPr>
            <p:spPr bwMode="auto">
              <a:xfrm flipV="1">
                <a:off x="55245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90" name="Oval 89"/>
              <p:cNvSpPr/>
              <p:nvPr/>
            </p:nvSpPr>
            <p:spPr bwMode="auto">
              <a:xfrm>
                <a:off x="54102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1" name="Oval 90"/>
              <p:cNvSpPr/>
              <p:nvPr/>
            </p:nvSpPr>
            <p:spPr bwMode="auto">
              <a:xfrm>
                <a:off x="54102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a:off x="5867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a:off x="5867400" y="30480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4" name="Oval 93"/>
              <p:cNvSpPr/>
              <p:nvPr/>
            </p:nvSpPr>
            <p:spPr bwMode="auto">
              <a:xfrm>
                <a:off x="54102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5" name="Oval 94"/>
              <p:cNvSpPr/>
              <p:nvPr/>
            </p:nvSpPr>
            <p:spPr bwMode="auto">
              <a:xfrm>
                <a:off x="5867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6" name="Oval 95"/>
              <p:cNvSpPr/>
              <p:nvPr/>
            </p:nvSpPr>
            <p:spPr bwMode="auto">
              <a:xfrm>
                <a:off x="63246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7" name="Oval 96"/>
              <p:cNvSpPr/>
              <p:nvPr/>
            </p:nvSpPr>
            <p:spPr bwMode="auto">
              <a:xfrm>
                <a:off x="63246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8" name="Oval 97"/>
              <p:cNvSpPr/>
              <p:nvPr/>
            </p:nvSpPr>
            <p:spPr bwMode="auto">
              <a:xfrm>
                <a:off x="6324600" y="3505200"/>
                <a:ext cx="228600" cy="228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1" name="TextBox 120"/>
            <p:cNvSpPr txBox="1"/>
            <p:nvPr/>
          </p:nvSpPr>
          <p:spPr>
            <a:xfrm>
              <a:off x="5810847" y="1676400"/>
              <a:ext cx="818553" cy="369332"/>
            </a:xfrm>
            <a:prstGeom prst="rect">
              <a:avLst/>
            </a:prstGeom>
            <a:noFill/>
          </p:spPr>
          <p:txBody>
            <a:bodyPr wrap="none" rtlCol="0">
              <a:spAutoFit/>
            </a:bodyPr>
            <a:lstStyle/>
            <a:p>
              <a:r>
                <a:rPr lang="en-US" dirty="0" smtClean="0"/>
                <a:t>Time 3</a:t>
              </a:r>
              <a:endParaRPr lang="en-US" dirty="0"/>
            </a:p>
          </p:txBody>
        </p:sp>
      </p:grpSp>
      <p:grpSp>
        <p:nvGrpSpPr>
          <p:cNvPr id="126" name="Group 125"/>
          <p:cNvGrpSpPr/>
          <p:nvPr/>
        </p:nvGrpSpPr>
        <p:grpSpPr>
          <a:xfrm>
            <a:off x="7086600" y="1676400"/>
            <a:ext cx="1143000" cy="1600200"/>
            <a:chOff x="7086600" y="1676400"/>
            <a:chExt cx="1143000" cy="1600200"/>
          </a:xfrm>
        </p:grpSpPr>
        <p:grpSp>
          <p:nvGrpSpPr>
            <p:cNvPr id="117" name="Group 116"/>
            <p:cNvGrpSpPr/>
            <p:nvPr/>
          </p:nvGrpSpPr>
          <p:grpSpPr>
            <a:xfrm>
              <a:off x="7086600" y="2133600"/>
              <a:ext cx="1143000" cy="1143000"/>
              <a:chOff x="6858000" y="2590800"/>
              <a:chExt cx="1143000" cy="1143000"/>
            </a:xfrm>
          </p:grpSpPr>
          <p:cxnSp>
            <p:nvCxnSpPr>
              <p:cNvPr id="99" name="Straight Connector 98"/>
              <p:cNvCxnSpPr>
                <a:stCxn id="104" idx="6"/>
                <a:endCxn id="110" idx="2"/>
              </p:cNvCxnSpPr>
              <p:nvPr/>
            </p:nvCxnSpPr>
            <p:spPr bwMode="auto">
              <a:xfrm>
                <a:off x="7086600" y="27051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0" name="Straight Connector 99"/>
              <p:cNvCxnSpPr>
                <a:stCxn id="107" idx="6"/>
                <a:endCxn id="111" idx="2"/>
              </p:cNvCxnSpPr>
              <p:nvPr/>
            </p:nvCxnSpPr>
            <p:spPr bwMode="auto">
              <a:xfrm>
                <a:off x="7543800" y="3162300"/>
                <a:ext cx="2286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1" name="Straight Connector 100"/>
              <p:cNvCxnSpPr>
                <a:stCxn id="108" idx="6"/>
                <a:endCxn id="112" idx="2"/>
              </p:cNvCxnSpPr>
              <p:nvPr/>
            </p:nvCxnSpPr>
            <p:spPr bwMode="auto">
              <a:xfrm>
                <a:off x="7086600" y="3619500"/>
                <a:ext cx="685800" cy="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2" name="Straight Connector 101"/>
              <p:cNvCxnSpPr>
                <a:stCxn id="112" idx="0"/>
                <a:endCxn id="110" idx="4"/>
              </p:cNvCxnSpPr>
              <p:nvPr/>
            </p:nvCxnSpPr>
            <p:spPr bwMode="auto">
              <a:xfrm flipV="1">
                <a:off x="78867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3" name="Straight Connector 102"/>
              <p:cNvCxnSpPr>
                <a:stCxn id="108" idx="0"/>
                <a:endCxn id="104" idx="4"/>
              </p:cNvCxnSpPr>
              <p:nvPr/>
            </p:nvCxnSpPr>
            <p:spPr bwMode="auto">
              <a:xfrm flipV="1">
                <a:off x="6972300" y="2819400"/>
                <a:ext cx="0" cy="685800"/>
              </a:xfrm>
              <a:prstGeom prst="line">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104" name="Oval 103"/>
              <p:cNvSpPr/>
              <p:nvPr/>
            </p:nvSpPr>
            <p:spPr bwMode="auto">
              <a:xfrm>
                <a:off x="68580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5" name="Oval 104"/>
              <p:cNvSpPr/>
              <p:nvPr/>
            </p:nvSpPr>
            <p:spPr bwMode="auto">
              <a:xfrm>
                <a:off x="68580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6" name="Oval 105"/>
              <p:cNvSpPr/>
              <p:nvPr/>
            </p:nvSpPr>
            <p:spPr bwMode="auto">
              <a:xfrm>
                <a:off x="73152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7" name="Oval 106"/>
              <p:cNvSpPr/>
              <p:nvPr/>
            </p:nvSpPr>
            <p:spPr bwMode="auto">
              <a:xfrm>
                <a:off x="7315200" y="30480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8" name="Oval 107"/>
              <p:cNvSpPr/>
              <p:nvPr/>
            </p:nvSpPr>
            <p:spPr bwMode="auto">
              <a:xfrm>
                <a:off x="68580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09" name="Oval 108"/>
              <p:cNvSpPr/>
              <p:nvPr/>
            </p:nvSpPr>
            <p:spPr bwMode="auto">
              <a:xfrm>
                <a:off x="7315200" y="35052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0" name="Oval 109"/>
              <p:cNvSpPr/>
              <p:nvPr/>
            </p:nvSpPr>
            <p:spPr bwMode="auto">
              <a:xfrm>
                <a:off x="7772400" y="25908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1" name="Oval 110"/>
              <p:cNvSpPr/>
              <p:nvPr/>
            </p:nvSpPr>
            <p:spPr bwMode="auto">
              <a:xfrm>
                <a:off x="7772400" y="3048000"/>
                <a:ext cx="228600" cy="228600"/>
              </a:xfrm>
              <a:prstGeom prst="ellipse">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2" name="Oval 111"/>
              <p:cNvSpPr/>
              <p:nvPr/>
            </p:nvSpPr>
            <p:spPr bwMode="auto">
              <a:xfrm>
                <a:off x="7772400" y="3505200"/>
                <a:ext cx="228600" cy="228600"/>
              </a:xfrm>
              <a:prstGeom prst="ellipse">
                <a:avLst/>
              </a:prstGeom>
              <a:solidFill>
                <a:srgbClr val="FF0000"/>
              </a:solidFill>
              <a:ln w="57150" cmpd="sng">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122" name="TextBox 121"/>
            <p:cNvSpPr txBox="1"/>
            <p:nvPr/>
          </p:nvSpPr>
          <p:spPr>
            <a:xfrm>
              <a:off x="7239000" y="1676400"/>
              <a:ext cx="818553" cy="369332"/>
            </a:xfrm>
            <a:prstGeom prst="rect">
              <a:avLst/>
            </a:prstGeom>
            <a:noFill/>
          </p:spPr>
          <p:txBody>
            <a:bodyPr wrap="none" rtlCol="0">
              <a:spAutoFit/>
            </a:bodyPr>
            <a:lstStyle/>
            <a:p>
              <a:r>
                <a:rPr lang="en-US" dirty="0" smtClean="0"/>
                <a:t>Time 4</a:t>
              </a:r>
              <a:endParaRPr lang="en-US" dirty="0"/>
            </a:p>
          </p:txBody>
        </p:sp>
      </p:grpSp>
    </p:spTree>
    <p:extLst>
      <p:ext uri="{BB962C8B-B14F-4D97-AF65-F5344CB8AC3E}">
        <p14:creationId xmlns:p14="http://schemas.microsoft.com/office/powerpoint/2010/main" val="555132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76200"/>
            <a:ext cx="8001000" cy="762000"/>
          </a:xfrm>
        </p:spPr>
        <p:txBody>
          <a:bodyPr/>
          <a:lstStyle/>
          <a:p>
            <a:r>
              <a:rPr lang="en-US" sz="3400" dirty="0" smtClean="0"/>
              <a:t>Data-Parallel Algorithms can be </a:t>
            </a:r>
            <a:r>
              <a:rPr lang="en-US" sz="3400" b="1" dirty="0" smtClean="0"/>
              <a:t>Inefficient</a:t>
            </a:r>
            <a:endParaRPr lang="en-US" sz="3400" b="1" dirty="0"/>
          </a:p>
        </p:txBody>
      </p:sp>
      <p:grpSp>
        <p:nvGrpSpPr>
          <p:cNvPr id="29" name="Group 28"/>
          <p:cNvGrpSpPr/>
          <p:nvPr/>
        </p:nvGrpSpPr>
        <p:grpSpPr>
          <a:xfrm>
            <a:off x="1517014" y="1219200"/>
            <a:ext cx="6400174" cy="762000"/>
            <a:chOff x="1517014" y="990600"/>
            <a:chExt cx="6400174" cy="762000"/>
          </a:xfrm>
        </p:grpSpPr>
        <p:pic>
          <p:nvPicPr>
            <p:cNvPr id="3" name="Picture 2" descr="Screen shot 2010-09-27 at 11.16.03 PM.png"/>
            <p:cNvPicPr>
              <a:picLocks noChangeAspect="1"/>
            </p:cNvPicPr>
            <p:nvPr/>
          </p:nvPicPr>
          <p:blipFill>
            <a:blip r:embed="rId2" cstate="print"/>
            <a:stretch>
              <a:fillRect/>
            </a:stretch>
          </p:blipFill>
          <p:spPr>
            <a:xfrm>
              <a:off x="1517014" y="990600"/>
              <a:ext cx="6400174" cy="451123"/>
            </a:xfrm>
            <a:prstGeom prst="rect">
              <a:avLst/>
            </a:prstGeom>
          </p:spPr>
        </p:pic>
        <p:pic>
          <p:nvPicPr>
            <p:cNvPr id="19" name="Picture 18" descr="Screen shot 2010-09-27 at 11.16.10 PM.png"/>
            <p:cNvPicPr>
              <a:picLocks noChangeAspect="1"/>
            </p:cNvPicPr>
            <p:nvPr/>
          </p:nvPicPr>
          <p:blipFill>
            <a:blip r:embed="rId3" cstate="print"/>
            <a:stretch>
              <a:fillRect/>
            </a:stretch>
          </p:blipFill>
          <p:spPr>
            <a:xfrm>
              <a:off x="1596049" y="1328476"/>
              <a:ext cx="6169072" cy="424124"/>
            </a:xfrm>
            <a:prstGeom prst="rect">
              <a:avLst/>
            </a:prstGeom>
          </p:spPr>
        </p:pic>
      </p:grpSp>
      <p:sp>
        <p:nvSpPr>
          <p:cNvPr id="20" name="TextBox 19"/>
          <p:cNvSpPr txBox="1"/>
          <p:nvPr/>
        </p:nvSpPr>
        <p:spPr>
          <a:xfrm>
            <a:off x="685800" y="5646003"/>
            <a:ext cx="7833469" cy="830997"/>
          </a:xfrm>
          <a:prstGeom prst="rect">
            <a:avLst/>
          </a:prstGeom>
          <a:noFill/>
        </p:spPr>
        <p:txBody>
          <a:bodyPr wrap="square" rtlCol="0">
            <a:spAutoFit/>
          </a:bodyPr>
          <a:lstStyle/>
          <a:p>
            <a:pPr algn="ctr"/>
            <a:r>
              <a:rPr lang="en-US" sz="2400" dirty="0" smtClean="0"/>
              <a:t>The limitations of the Map-Reduce abstraction can lead to inefficient parallel algorithms.</a:t>
            </a:r>
            <a:endParaRPr lang="en-US" sz="2400" dirty="0"/>
          </a:p>
        </p:txBody>
      </p:sp>
      <p:graphicFrame>
        <p:nvGraphicFramePr>
          <p:cNvPr id="16" name="Chart 15"/>
          <p:cNvGraphicFramePr/>
          <p:nvPr/>
        </p:nvGraphicFramePr>
        <p:xfrm>
          <a:off x="1219200" y="2209800"/>
          <a:ext cx="5791200" cy="3505200"/>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p:cNvGrpSpPr/>
          <p:nvPr/>
        </p:nvGrpSpPr>
        <p:grpSpPr>
          <a:xfrm>
            <a:off x="2819400" y="2438400"/>
            <a:ext cx="4862736" cy="674132"/>
            <a:chOff x="3352800" y="2286000"/>
            <a:chExt cx="4862736" cy="674132"/>
          </a:xfrm>
        </p:grpSpPr>
        <p:cxnSp>
          <p:nvCxnSpPr>
            <p:cNvPr id="18" name="Straight Arrow Connector 17"/>
            <p:cNvCxnSpPr>
              <a:stCxn id="21" idx="1"/>
            </p:cNvCxnSpPr>
            <p:nvPr/>
          </p:nvCxnSpPr>
          <p:spPr bwMode="auto">
            <a:xfrm rot="10800000" flipV="1">
              <a:off x="3352800" y="2470666"/>
              <a:ext cx="1143000" cy="489466"/>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4495800" y="2286000"/>
              <a:ext cx="3719736" cy="369332"/>
            </a:xfrm>
            <a:prstGeom prst="rect">
              <a:avLst/>
            </a:prstGeom>
            <a:noFill/>
          </p:spPr>
          <p:txBody>
            <a:bodyPr wrap="none" rtlCol="0">
              <a:spAutoFit/>
            </a:bodyPr>
            <a:lstStyle/>
            <a:p>
              <a:r>
                <a:rPr lang="en-US" b="1" dirty="0" smtClean="0">
                  <a:solidFill>
                    <a:schemeClr val="accent1"/>
                  </a:solidFill>
                </a:rPr>
                <a:t>Optimized in Memory </a:t>
              </a:r>
              <a:r>
                <a:rPr lang="en-US" b="1" dirty="0" err="1" smtClean="0">
                  <a:solidFill>
                    <a:schemeClr val="accent1"/>
                  </a:solidFill>
                </a:rPr>
                <a:t>MapReduceBP</a:t>
              </a:r>
              <a:endParaRPr lang="en-US" b="1" dirty="0">
                <a:solidFill>
                  <a:schemeClr val="accent1"/>
                </a:solidFill>
              </a:endParaRPr>
            </a:p>
          </p:txBody>
        </p:sp>
      </p:grpSp>
      <p:grpSp>
        <p:nvGrpSpPr>
          <p:cNvPr id="25" name="Group 24"/>
          <p:cNvGrpSpPr/>
          <p:nvPr/>
        </p:nvGrpSpPr>
        <p:grpSpPr>
          <a:xfrm>
            <a:off x="3200400" y="3352800"/>
            <a:ext cx="3266340" cy="1143000"/>
            <a:chOff x="3733800" y="2286000"/>
            <a:chExt cx="3266340" cy="1143000"/>
          </a:xfrm>
        </p:grpSpPr>
        <p:cxnSp>
          <p:nvCxnSpPr>
            <p:cNvPr id="26" name="Straight Arrow Connector 25"/>
            <p:cNvCxnSpPr>
              <a:stCxn id="27" idx="1"/>
            </p:cNvCxnSpPr>
            <p:nvPr/>
          </p:nvCxnSpPr>
          <p:spPr bwMode="auto">
            <a:xfrm rot="10800000" flipV="1">
              <a:off x="3733800" y="2470666"/>
              <a:ext cx="762000" cy="95833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7" name="TextBox 26"/>
            <p:cNvSpPr txBox="1"/>
            <p:nvPr/>
          </p:nvSpPr>
          <p:spPr>
            <a:xfrm>
              <a:off x="4495800" y="2286000"/>
              <a:ext cx="2504340" cy="369332"/>
            </a:xfrm>
            <a:prstGeom prst="rect">
              <a:avLst/>
            </a:prstGeom>
            <a:noFill/>
          </p:spPr>
          <p:txBody>
            <a:bodyPr wrap="none" rtlCol="0">
              <a:spAutoFit/>
            </a:bodyPr>
            <a:lstStyle/>
            <a:p>
              <a:r>
                <a:rPr lang="en-US" b="1" dirty="0" smtClean="0">
                  <a:solidFill>
                    <a:schemeClr val="accent2"/>
                  </a:solidFill>
                </a:rPr>
                <a:t>Asynchronous Splash BP</a:t>
              </a:r>
              <a:endParaRPr lang="en-US" b="1" dirty="0">
                <a:solidFill>
                  <a:schemeClr val="accent2"/>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0"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6" grpId="0" uiExpand="1">
        <p:bldSub>
          <a:bldChart bld="series" animBg="0"/>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5105400" y="3200400"/>
            <a:ext cx="2743200" cy="533400"/>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64" charset="0"/>
              </a:rPr>
              <a:t>?</a:t>
            </a:r>
          </a:p>
        </p:txBody>
      </p:sp>
      <p:grpSp>
        <p:nvGrpSpPr>
          <p:cNvPr id="6" name="Group 5"/>
          <p:cNvGrpSpPr/>
          <p:nvPr/>
        </p:nvGrpSpPr>
        <p:grpSpPr>
          <a:xfrm>
            <a:off x="4648200" y="4245114"/>
            <a:ext cx="3863097" cy="2308086"/>
            <a:chOff x="4724400" y="4092714"/>
            <a:chExt cx="3863097" cy="2308086"/>
          </a:xfrm>
        </p:grpSpPr>
        <p:sp>
          <p:nvSpPr>
            <p:cNvPr id="15" name="TextBox 14"/>
            <p:cNvSpPr txBox="1"/>
            <p:nvPr/>
          </p:nvSpPr>
          <p:spPr>
            <a:xfrm>
              <a:off x="7010400" y="4092714"/>
              <a:ext cx="1535947" cy="707886"/>
            </a:xfrm>
            <a:prstGeom prst="rect">
              <a:avLst/>
            </a:prstGeom>
            <a:noFill/>
          </p:spPr>
          <p:txBody>
            <a:bodyPr wrap="none" rtlCol="0">
              <a:spAutoFit/>
            </a:bodyPr>
            <a:lstStyle/>
            <a:p>
              <a:pPr algn="ctr"/>
              <a:r>
                <a:rPr lang="en-US" sz="2000" dirty="0" smtClean="0"/>
                <a:t>Belief</a:t>
              </a:r>
            </a:p>
            <a:p>
              <a:pPr algn="ctr"/>
              <a:r>
                <a:rPr lang="en-US" sz="2000" dirty="0" smtClean="0"/>
                <a:t>Propagation</a:t>
              </a:r>
            </a:p>
          </p:txBody>
        </p:sp>
        <p:sp>
          <p:nvSpPr>
            <p:cNvPr id="16" name="TextBox 15"/>
            <p:cNvSpPr txBox="1"/>
            <p:nvPr/>
          </p:nvSpPr>
          <p:spPr>
            <a:xfrm>
              <a:off x="4800600" y="4419600"/>
              <a:ext cx="678216" cy="400110"/>
            </a:xfrm>
            <a:prstGeom prst="rect">
              <a:avLst/>
            </a:prstGeom>
            <a:noFill/>
          </p:spPr>
          <p:txBody>
            <a:bodyPr wrap="none" rtlCol="0">
              <a:spAutoFit/>
            </a:bodyPr>
            <a:lstStyle/>
            <a:p>
              <a:r>
                <a:rPr lang="en-US" sz="2000" dirty="0" smtClean="0"/>
                <a:t>SVM</a:t>
              </a:r>
            </a:p>
          </p:txBody>
        </p:sp>
        <p:sp>
          <p:nvSpPr>
            <p:cNvPr id="17" name="TextBox 16"/>
            <p:cNvSpPr txBox="1"/>
            <p:nvPr/>
          </p:nvSpPr>
          <p:spPr>
            <a:xfrm>
              <a:off x="5791200" y="4245114"/>
              <a:ext cx="1141583" cy="707886"/>
            </a:xfrm>
            <a:prstGeom prst="rect">
              <a:avLst/>
            </a:prstGeom>
            <a:noFill/>
          </p:spPr>
          <p:txBody>
            <a:bodyPr wrap="none" rtlCol="0">
              <a:spAutoFit/>
            </a:bodyPr>
            <a:lstStyle/>
            <a:p>
              <a:pPr algn="ctr"/>
              <a:r>
                <a:rPr lang="en-US" sz="2000" dirty="0" smtClean="0"/>
                <a:t>Kernel</a:t>
              </a:r>
            </a:p>
            <a:p>
              <a:pPr algn="ctr"/>
              <a:r>
                <a:rPr lang="en-US" sz="2000" dirty="0" smtClean="0"/>
                <a:t>Methods</a:t>
              </a:r>
              <a:endParaRPr lang="en-US" sz="2000" dirty="0"/>
            </a:p>
          </p:txBody>
        </p:sp>
        <p:sp>
          <p:nvSpPr>
            <p:cNvPr id="18" name="TextBox 17"/>
            <p:cNvSpPr txBox="1"/>
            <p:nvPr/>
          </p:nvSpPr>
          <p:spPr>
            <a:xfrm>
              <a:off x="5105400" y="5692914"/>
              <a:ext cx="1492716" cy="707886"/>
            </a:xfrm>
            <a:prstGeom prst="rect">
              <a:avLst/>
            </a:prstGeom>
            <a:noFill/>
          </p:spPr>
          <p:txBody>
            <a:bodyPr wrap="none" rtlCol="0">
              <a:spAutoFit/>
            </a:bodyPr>
            <a:lstStyle/>
            <a:p>
              <a:pPr algn="ctr"/>
              <a:r>
                <a:rPr lang="en-US" sz="2000" dirty="0" smtClean="0"/>
                <a:t>Deep Belief</a:t>
              </a:r>
            </a:p>
            <a:p>
              <a:pPr algn="ctr"/>
              <a:r>
                <a:rPr lang="en-US" sz="2000" dirty="0" smtClean="0"/>
                <a:t>Networks</a:t>
              </a:r>
              <a:endParaRPr lang="en-US" sz="2000" dirty="0"/>
            </a:p>
          </p:txBody>
        </p:sp>
        <p:sp>
          <p:nvSpPr>
            <p:cNvPr id="21" name="TextBox 20"/>
            <p:cNvSpPr txBox="1"/>
            <p:nvPr/>
          </p:nvSpPr>
          <p:spPr>
            <a:xfrm>
              <a:off x="6705600" y="5616714"/>
              <a:ext cx="1240895" cy="707886"/>
            </a:xfrm>
            <a:prstGeom prst="rect">
              <a:avLst/>
            </a:prstGeom>
            <a:noFill/>
          </p:spPr>
          <p:txBody>
            <a:bodyPr wrap="none" rtlCol="0">
              <a:spAutoFit/>
            </a:bodyPr>
            <a:lstStyle/>
            <a:p>
              <a:pPr algn="ctr"/>
              <a:r>
                <a:rPr lang="en-US" sz="2000" dirty="0" smtClean="0"/>
                <a:t>Neural</a:t>
              </a:r>
            </a:p>
            <a:p>
              <a:pPr algn="ctr"/>
              <a:r>
                <a:rPr lang="en-US" sz="2000" dirty="0" smtClean="0"/>
                <a:t>Networks</a:t>
              </a:r>
              <a:endParaRPr lang="en-US" sz="2000" dirty="0"/>
            </a:p>
          </p:txBody>
        </p:sp>
        <p:sp>
          <p:nvSpPr>
            <p:cNvPr id="22" name="TextBox 21"/>
            <p:cNvSpPr txBox="1"/>
            <p:nvPr/>
          </p:nvSpPr>
          <p:spPr>
            <a:xfrm>
              <a:off x="4724400" y="4930914"/>
              <a:ext cx="1610963" cy="707886"/>
            </a:xfrm>
            <a:prstGeom prst="rect">
              <a:avLst/>
            </a:prstGeom>
            <a:noFill/>
          </p:spPr>
          <p:txBody>
            <a:bodyPr wrap="none" rtlCol="0">
              <a:spAutoFit/>
            </a:bodyPr>
            <a:lstStyle/>
            <a:p>
              <a:pPr algn="ctr"/>
              <a:r>
                <a:rPr lang="en-US" sz="2000" dirty="0" smtClean="0"/>
                <a:t>Tensor </a:t>
              </a:r>
            </a:p>
            <a:p>
              <a:r>
                <a:rPr lang="en-US" sz="2000" dirty="0" smtClean="0"/>
                <a:t>Factorization</a:t>
              </a:r>
              <a:endParaRPr lang="en-US" sz="2000" dirty="0"/>
            </a:p>
          </p:txBody>
        </p:sp>
        <p:sp>
          <p:nvSpPr>
            <p:cNvPr id="23" name="TextBox 22"/>
            <p:cNvSpPr txBox="1"/>
            <p:nvPr/>
          </p:nvSpPr>
          <p:spPr>
            <a:xfrm>
              <a:off x="6858000" y="5007114"/>
              <a:ext cx="1221608" cy="400110"/>
            </a:xfrm>
            <a:prstGeom prst="rect">
              <a:avLst/>
            </a:prstGeom>
            <a:noFill/>
          </p:spPr>
          <p:txBody>
            <a:bodyPr wrap="none" rtlCol="0">
              <a:spAutoFit/>
            </a:bodyPr>
            <a:lstStyle/>
            <a:p>
              <a:r>
                <a:rPr lang="en-US" sz="2000" dirty="0" smtClean="0"/>
                <a:t>Sampling</a:t>
              </a:r>
              <a:endParaRPr lang="en-US" sz="2000" dirty="0"/>
            </a:p>
          </p:txBody>
        </p:sp>
        <p:sp>
          <p:nvSpPr>
            <p:cNvPr id="24" name="TextBox 23"/>
            <p:cNvSpPr txBox="1"/>
            <p:nvPr/>
          </p:nvSpPr>
          <p:spPr>
            <a:xfrm>
              <a:off x="7772400" y="5486400"/>
              <a:ext cx="815097" cy="400110"/>
            </a:xfrm>
            <a:prstGeom prst="rect">
              <a:avLst/>
            </a:prstGeom>
            <a:noFill/>
          </p:spPr>
          <p:txBody>
            <a:bodyPr wrap="none" rtlCol="0">
              <a:spAutoFit/>
            </a:bodyPr>
            <a:lstStyle/>
            <a:p>
              <a:pPr algn="ctr"/>
              <a:r>
                <a:rPr lang="en-US" sz="2000" dirty="0" smtClean="0"/>
                <a:t>Lasso</a:t>
              </a:r>
              <a:endParaRPr lang="en-US" sz="2000" dirty="0"/>
            </a:p>
          </p:txBody>
        </p:sp>
      </p:grpSp>
      <p:sp>
        <p:nvSpPr>
          <p:cNvPr id="2" name="Title 1"/>
          <p:cNvSpPr>
            <a:spLocks noGrp="1"/>
          </p:cNvSpPr>
          <p:nvPr>
            <p:ph type="title"/>
          </p:nvPr>
        </p:nvSpPr>
        <p:spPr/>
        <p:txBody>
          <a:bodyPr/>
          <a:lstStyle/>
          <a:p>
            <a:r>
              <a:rPr lang="en-US" sz="3600" dirty="0" smtClean="0"/>
              <a:t>The Need for a New Abstraction</a:t>
            </a:r>
            <a:endParaRPr lang="en-US" sz="3600" dirty="0"/>
          </a:p>
        </p:txBody>
      </p:sp>
      <p:sp>
        <p:nvSpPr>
          <p:cNvPr id="3" name="Content Placeholder 2"/>
          <p:cNvSpPr>
            <a:spLocks noGrp="1"/>
          </p:cNvSpPr>
          <p:nvPr>
            <p:ph idx="1"/>
          </p:nvPr>
        </p:nvSpPr>
        <p:spPr>
          <a:xfrm>
            <a:off x="457200" y="990601"/>
            <a:ext cx="8305800" cy="762000"/>
          </a:xfrm>
        </p:spPr>
        <p:txBody>
          <a:bodyPr/>
          <a:lstStyle/>
          <a:p>
            <a:r>
              <a:rPr lang="en-US" dirty="0" smtClean="0"/>
              <a:t>Map-Reduce is not well suited for Graph-Parallelism</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24</a:t>
            </a:fld>
            <a:endParaRPr lang="en-US" dirty="0"/>
          </a:p>
        </p:txBody>
      </p:sp>
      <p:sp>
        <p:nvSpPr>
          <p:cNvPr id="5" name="Left-Right Arrow 4"/>
          <p:cNvSpPr/>
          <p:nvPr/>
        </p:nvSpPr>
        <p:spPr bwMode="auto">
          <a:xfrm>
            <a:off x="542310" y="1860742"/>
            <a:ext cx="7999987" cy="957229"/>
          </a:xfrm>
          <a:prstGeom prst="leftRightArrow">
            <a:avLst>
              <a:gd name="adj1" fmla="val 64701"/>
              <a:gd name="adj2" fmla="val 50000"/>
            </a:avLst>
          </a:prstGeom>
          <a:gradFill flip="none" rotWithShape="1">
            <a:gsLst>
              <a:gs pos="0">
                <a:schemeClr val="bg1"/>
              </a:gs>
              <a:gs pos="82000">
                <a:schemeClr val="accent2">
                  <a:shade val="94000"/>
                  <a:satMod val="135000"/>
                </a:schemeClr>
              </a:gs>
            </a:gsLst>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Data-Parallel</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a:t>
            </a:r>
            <a:r>
              <a:rPr kumimoji="0" lang="en-US" sz="2400" b="0" i="0" u="none" strike="noStrike" cap="none" normalizeH="0" dirty="0" smtClean="0">
                <a:ln>
                  <a:noFill/>
                </a:ln>
                <a:solidFill>
                  <a:schemeClr val="bg1"/>
                </a:solidFill>
                <a:effectLst/>
                <a:latin typeface="Tahoma" pitchFamily="34" charset="0"/>
                <a:ea typeface="ＭＳ Ｐゴシック" pitchFamily="-111" charset="-128"/>
              </a:rPr>
              <a:t>Graph-Parallel</a:t>
            </a:r>
            <a:endParaRPr kumimoji="0" lang="en-US" sz="2400" b="0" i="0" u="none" strike="noStrike" cap="none" normalizeH="0" baseline="0" dirty="0" smtClean="0">
              <a:ln>
                <a:noFill/>
              </a:ln>
              <a:solidFill>
                <a:schemeClr val="bg1"/>
              </a:solidFill>
              <a:effectLst/>
              <a:latin typeface="Tahoma" pitchFamily="34" charset="0"/>
              <a:ea typeface="ＭＳ Ｐゴシック" pitchFamily="-111" charset="-128"/>
            </a:endParaRPr>
          </a:p>
        </p:txBody>
      </p:sp>
      <p:sp>
        <p:nvSpPr>
          <p:cNvPr id="10" name="TextBox 9"/>
          <p:cNvSpPr txBox="1"/>
          <p:nvPr/>
        </p:nvSpPr>
        <p:spPr>
          <a:xfrm>
            <a:off x="2681305" y="3886200"/>
            <a:ext cx="1281095" cy="707886"/>
          </a:xfrm>
          <a:prstGeom prst="rect">
            <a:avLst/>
          </a:prstGeom>
          <a:noFill/>
        </p:spPr>
        <p:txBody>
          <a:bodyPr wrap="none" rtlCol="0">
            <a:spAutoFit/>
          </a:bodyPr>
          <a:lstStyle/>
          <a:p>
            <a:pPr algn="ctr"/>
            <a:r>
              <a:rPr lang="en-US" sz="2000" dirty="0" smtClean="0"/>
              <a:t>Cross</a:t>
            </a:r>
          </a:p>
          <a:p>
            <a:pPr algn="ctr"/>
            <a:r>
              <a:rPr lang="en-US" sz="2000" dirty="0" smtClean="0"/>
              <a:t>Validation</a:t>
            </a:r>
          </a:p>
        </p:txBody>
      </p:sp>
      <p:sp>
        <p:nvSpPr>
          <p:cNvPr id="11" name="TextBox 10"/>
          <p:cNvSpPr txBox="1"/>
          <p:nvPr/>
        </p:nvSpPr>
        <p:spPr>
          <a:xfrm>
            <a:off x="852505" y="3886200"/>
            <a:ext cx="1309022" cy="707886"/>
          </a:xfrm>
          <a:prstGeom prst="rect">
            <a:avLst/>
          </a:prstGeom>
          <a:noFill/>
        </p:spPr>
        <p:txBody>
          <a:bodyPr wrap="none" rtlCol="0">
            <a:spAutoFit/>
          </a:bodyPr>
          <a:lstStyle/>
          <a:p>
            <a:pPr algn="ctr"/>
            <a:r>
              <a:rPr lang="en-US" sz="2000" dirty="0" smtClean="0"/>
              <a:t>Feature </a:t>
            </a:r>
          </a:p>
          <a:p>
            <a:pPr algn="ctr"/>
            <a:r>
              <a:rPr lang="en-US" sz="2000" dirty="0" smtClean="0"/>
              <a:t>Extraction</a:t>
            </a:r>
          </a:p>
        </p:txBody>
      </p:sp>
      <p:sp>
        <p:nvSpPr>
          <p:cNvPr id="12" name="TextBox 11"/>
          <p:cNvSpPr txBox="1"/>
          <p:nvPr/>
        </p:nvSpPr>
        <p:spPr>
          <a:xfrm>
            <a:off x="1004905" y="3048000"/>
            <a:ext cx="2788520" cy="707886"/>
          </a:xfrm>
          <a:prstGeom prst="rect">
            <a:avLst/>
          </a:prstGeom>
          <a:noFill/>
        </p:spPr>
        <p:txBody>
          <a:bodyPr wrap="none" rtlCol="0">
            <a:spAutoFit/>
          </a:bodyPr>
          <a:lstStyle/>
          <a:p>
            <a:r>
              <a:rPr lang="en-US" sz="4000" dirty="0" smtClean="0"/>
              <a:t>Map Reduce</a:t>
            </a:r>
            <a:endParaRPr lang="en-US" sz="4000" dirty="0"/>
          </a:p>
        </p:txBody>
      </p:sp>
      <p:sp>
        <p:nvSpPr>
          <p:cNvPr id="13" name="TextBox 12"/>
          <p:cNvSpPr txBox="1"/>
          <p:nvPr/>
        </p:nvSpPr>
        <p:spPr>
          <a:xfrm>
            <a:off x="1295400" y="4916269"/>
            <a:ext cx="2153603" cy="646331"/>
          </a:xfrm>
          <a:prstGeom prst="rect">
            <a:avLst/>
          </a:prstGeom>
          <a:noFill/>
        </p:spPr>
        <p:txBody>
          <a:bodyPr wrap="none" rtlCol="0">
            <a:spAutoFit/>
          </a:bodyPr>
          <a:lstStyle/>
          <a:p>
            <a:pPr algn="ctr"/>
            <a:r>
              <a:rPr lang="en-US" dirty="0" smtClean="0"/>
              <a:t>Computing Sufficient</a:t>
            </a:r>
          </a:p>
          <a:p>
            <a:pPr algn="ctr"/>
            <a:r>
              <a:rPr lang="en-US" dirty="0" smtClean="0"/>
              <a:t>Statistics </a:t>
            </a:r>
            <a:endParaRPr lang="en-US" dirty="0"/>
          </a:p>
        </p:txBody>
      </p:sp>
      <p:pic>
        <p:nvPicPr>
          <p:cNvPr id="25" name="Picture 2" descr="GraphLab"/>
          <p:cNvPicPr>
            <a:picLocks noChangeAspect="1" noChangeArrowheads="1"/>
          </p:cNvPicPr>
          <p:nvPr/>
        </p:nvPicPr>
        <p:blipFill>
          <a:blip r:embed="rId3" cstate="print"/>
          <a:srcRect/>
          <a:stretch>
            <a:fillRect/>
          </a:stretch>
        </p:blipFill>
        <p:spPr bwMode="auto">
          <a:xfrm>
            <a:off x="4486275" y="2905124"/>
            <a:ext cx="3514725" cy="1209676"/>
          </a:xfrm>
          <a:prstGeom prst="rect">
            <a:avLst/>
          </a:prstGeom>
          <a:noFill/>
        </p:spPr>
      </p:pic>
    </p:spTree>
    <p:extLst>
      <p:ext uri="{BB962C8B-B14F-4D97-AF65-F5344CB8AC3E}">
        <p14:creationId xmlns:p14="http://schemas.microsoft.com/office/powerpoint/2010/main" val="811799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752600"/>
            <a:ext cx="6400800" cy="1676400"/>
          </a:xfrm>
        </p:spPr>
        <p:txBody>
          <a:bodyPr/>
          <a:lstStyle/>
          <a:p>
            <a:r>
              <a:rPr lang="en-US" dirty="0" smtClean="0"/>
              <a:t>What is </a:t>
            </a:r>
            <a:r>
              <a:rPr lang="en-US" dirty="0" err="1" smtClean="0"/>
              <a:t>GraphLab</a:t>
            </a:r>
            <a:r>
              <a:rPr lang="en-US" dirty="0" smtClean="0"/>
              <a:t>?</a:t>
            </a:r>
            <a:endParaRPr lang="en-US" dirty="0"/>
          </a:p>
        </p:txBody>
      </p:sp>
    </p:spTree>
    <p:extLst>
      <p:ext uri="{BB962C8B-B14F-4D97-AF65-F5344CB8AC3E}">
        <p14:creationId xmlns:p14="http://schemas.microsoft.com/office/powerpoint/2010/main" val="30011757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26</a:t>
            </a:fld>
            <a:endParaRPr lang="en-US"/>
          </a:p>
        </p:txBody>
      </p:sp>
    </p:spTree>
    <p:extLst>
      <p:ext uri="{BB962C8B-B14F-4D97-AF65-F5344CB8AC3E}">
        <p14:creationId xmlns:p14="http://schemas.microsoft.com/office/powerpoint/2010/main" val="2448942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9" grpId="0" animBg="1"/>
      <p:bldP spid="122" grpId="0" animBg="1"/>
      <p:bldP spid="1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102" idx="6"/>
            <a:endCxn id="103" idx="2"/>
          </p:cNvCxnSpPr>
          <p:nvPr/>
        </p:nvCxnSpPr>
        <p:spPr bwMode="auto">
          <a:xfrm>
            <a:off x="925886" y="2470757"/>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103" idx="6"/>
            <a:endCxn id="104" idx="2"/>
          </p:cNvCxnSpPr>
          <p:nvPr/>
        </p:nvCxnSpPr>
        <p:spPr bwMode="auto">
          <a:xfrm>
            <a:off x="2411987" y="2470757"/>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31" idx="7"/>
            <a:endCxn id="103" idx="3"/>
          </p:cNvCxnSpPr>
          <p:nvPr/>
        </p:nvCxnSpPr>
        <p:spPr bwMode="auto">
          <a:xfrm rot="5400000" flipH="1" flipV="1">
            <a:off x="1285286" y="2942757"/>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33" idx="1"/>
            <a:endCxn id="104" idx="5"/>
          </p:cNvCxnSpPr>
          <p:nvPr/>
        </p:nvCxnSpPr>
        <p:spPr bwMode="auto">
          <a:xfrm rot="16200000" flipV="1">
            <a:off x="3514437" y="2935694"/>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32" idx="7"/>
            <a:endCxn id="104" idx="3"/>
          </p:cNvCxnSpPr>
          <p:nvPr/>
        </p:nvCxnSpPr>
        <p:spPr bwMode="auto">
          <a:xfrm rot="5400000" flipH="1" flipV="1">
            <a:off x="2771386" y="2942758"/>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32" idx="1"/>
            <a:endCxn id="103" idx="5"/>
          </p:cNvCxnSpPr>
          <p:nvPr/>
        </p:nvCxnSpPr>
        <p:spPr bwMode="auto">
          <a:xfrm rot="16200000" flipV="1">
            <a:off x="2028337" y="2935694"/>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102" name="Oval 4"/>
          <p:cNvSpPr/>
          <p:nvPr/>
        </p:nvSpPr>
        <p:spPr bwMode="auto">
          <a:xfrm>
            <a:off x="533400"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3" name="Oval 102"/>
          <p:cNvSpPr/>
          <p:nvPr/>
        </p:nvSpPr>
        <p:spPr bwMode="auto">
          <a:xfrm>
            <a:off x="2019501"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4" name="Oval 103"/>
          <p:cNvSpPr/>
          <p:nvPr/>
        </p:nvSpPr>
        <p:spPr bwMode="auto">
          <a:xfrm>
            <a:off x="3505601" y="22745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8" name="Oval 4"/>
          <p:cNvSpPr/>
          <p:nvPr/>
        </p:nvSpPr>
        <p:spPr bwMode="auto">
          <a:xfrm>
            <a:off x="533400"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9" name="Oval 108"/>
          <p:cNvSpPr/>
          <p:nvPr/>
        </p:nvSpPr>
        <p:spPr bwMode="auto">
          <a:xfrm>
            <a:off x="2019501"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9" name="Oval 118"/>
          <p:cNvSpPr/>
          <p:nvPr/>
        </p:nvSpPr>
        <p:spPr bwMode="auto">
          <a:xfrm>
            <a:off x="3505601" y="5093914"/>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smtClean="0"/>
              <a:t>Data Graph</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27</a:t>
            </a:fld>
            <a:endParaRPr lang="en-US"/>
          </a:p>
        </p:txBody>
      </p:sp>
      <p:sp>
        <p:nvSpPr>
          <p:cNvPr id="31" name="Oval 4"/>
          <p:cNvSpPr/>
          <p:nvPr/>
        </p:nvSpPr>
        <p:spPr bwMode="auto">
          <a:xfrm>
            <a:off x="1283513"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Oval 31"/>
          <p:cNvSpPr/>
          <p:nvPr/>
        </p:nvSpPr>
        <p:spPr bwMode="auto">
          <a:xfrm>
            <a:off x="2769614"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3" name="Oval 32"/>
          <p:cNvSpPr/>
          <p:nvPr/>
        </p:nvSpPr>
        <p:spPr bwMode="auto">
          <a:xfrm>
            <a:off x="4255714" y="3676972"/>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6" name="Straight Arrow Connector 15"/>
          <p:cNvCxnSpPr>
            <a:stCxn id="108" idx="6"/>
            <a:endCxn id="109" idx="2"/>
          </p:cNvCxnSpPr>
          <p:nvPr/>
        </p:nvCxnSpPr>
        <p:spPr bwMode="auto">
          <a:xfrm>
            <a:off x="925886" y="5290157"/>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109" idx="6"/>
            <a:endCxn id="119" idx="2"/>
          </p:cNvCxnSpPr>
          <p:nvPr/>
        </p:nvCxnSpPr>
        <p:spPr bwMode="auto">
          <a:xfrm>
            <a:off x="2411987" y="5290157"/>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09" idx="1"/>
            <a:endCxn id="31" idx="5"/>
          </p:cNvCxnSpPr>
          <p:nvPr/>
        </p:nvCxnSpPr>
        <p:spPr bwMode="auto">
          <a:xfrm rot="16200000" flipV="1">
            <a:off x="1278044" y="4352457"/>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119" idx="7"/>
            <a:endCxn id="33" idx="3"/>
          </p:cNvCxnSpPr>
          <p:nvPr/>
        </p:nvCxnSpPr>
        <p:spPr bwMode="auto">
          <a:xfrm rot="5400000" flipH="1" flipV="1">
            <a:off x="3507194" y="4345395"/>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19" idx="1"/>
            <a:endCxn id="32" idx="5"/>
          </p:cNvCxnSpPr>
          <p:nvPr/>
        </p:nvCxnSpPr>
        <p:spPr bwMode="auto">
          <a:xfrm rot="16200000" flipV="1">
            <a:off x="2764145" y="4352457"/>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109" idx="7"/>
            <a:endCxn id="32" idx="3"/>
          </p:cNvCxnSpPr>
          <p:nvPr/>
        </p:nvCxnSpPr>
        <p:spPr bwMode="auto">
          <a:xfrm rot="5400000" flipH="1" flipV="1">
            <a:off x="2021094" y="4345395"/>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516361" y="1066800"/>
            <a:ext cx="7941839" cy="954107"/>
          </a:xfrm>
          <a:prstGeom prst="rect">
            <a:avLst/>
          </a:prstGeom>
          <a:noFill/>
        </p:spPr>
        <p:txBody>
          <a:bodyPr wrap="square" rtlCol="0">
            <a:spAutoFit/>
          </a:bodyPr>
          <a:lstStyle/>
          <a:p>
            <a:r>
              <a:rPr lang="en-US" sz="2800" dirty="0" smtClean="0"/>
              <a:t>A </a:t>
            </a:r>
            <a:r>
              <a:rPr lang="en-US" sz="2800" b="1" dirty="0" smtClean="0"/>
              <a:t>graph </a:t>
            </a:r>
            <a:r>
              <a:rPr lang="en-US" sz="2800" dirty="0" smtClean="0"/>
              <a:t>with arbitrary data (C++ Objects) associated with each vertex and edge.</a:t>
            </a:r>
            <a:endParaRPr lang="en-US" sz="2800" dirty="0"/>
          </a:p>
        </p:txBody>
      </p:sp>
      <p:sp>
        <p:nvSpPr>
          <p:cNvPr id="62" name="Cube 61"/>
          <p:cNvSpPr/>
          <p:nvPr/>
        </p:nvSpPr>
        <p:spPr bwMode="auto">
          <a:xfrm>
            <a:off x="581941"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3" name="Cube 62"/>
          <p:cNvSpPr/>
          <p:nvPr/>
        </p:nvSpPr>
        <p:spPr bwMode="auto">
          <a:xfrm>
            <a:off x="3581400"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4" name="Cube 63"/>
          <p:cNvSpPr/>
          <p:nvPr/>
        </p:nvSpPr>
        <p:spPr bwMode="auto">
          <a:xfrm>
            <a:off x="2768801"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5" name="Cube 64"/>
          <p:cNvSpPr/>
          <p:nvPr/>
        </p:nvSpPr>
        <p:spPr bwMode="auto">
          <a:xfrm>
            <a:off x="1295400"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4" name="Cube 93"/>
          <p:cNvSpPr/>
          <p:nvPr/>
        </p:nvSpPr>
        <p:spPr bwMode="auto">
          <a:xfrm>
            <a:off x="2057400" y="2350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7" name="Cube 96"/>
          <p:cNvSpPr/>
          <p:nvPr/>
        </p:nvSpPr>
        <p:spPr bwMode="auto">
          <a:xfrm>
            <a:off x="3553741" y="51608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8" name="Cube 97"/>
          <p:cNvSpPr/>
          <p:nvPr/>
        </p:nvSpPr>
        <p:spPr bwMode="auto">
          <a:xfrm>
            <a:off x="2064717" y="51227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9" name="Cube 98"/>
          <p:cNvSpPr/>
          <p:nvPr/>
        </p:nvSpPr>
        <p:spPr bwMode="auto">
          <a:xfrm>
            <a:off x="526023" y="5170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0" name="Cube 99"/>
          <p:cNvSpPr/>
          <p:nvPr/>
        </p:nvSpPr>
        <p:spPr bwMode="auto">
          <a:xfrm>
            <a:off x="4267200" y="3722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1" name="Cube 60"/>
          <p:cNvSpPr/>
          <p:nvPr/>
        </p:nvSpPr>
        <p:spPr bwMode="auto">
          <a:xfrm>
            <a:off x="1283513" y="23310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2" name="Cube 71"/>
          <p:cNvSpPr/>
          <p:nvPr/>
        </p:nvSpPr>
        <p:spPr bwMode="auto">
          <a:xfrm>
            <a:off x="2799626" y="23147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4" name="Cube 73"/>
          <p:cNvSpPr/>
          <p:nvPr/>
        </p:nvSpPr>
        <p:spPr bwMode="auto">
          <a:xfrm>
            <a:off x="1674486"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5" name="Cube 74"/>
          <p:cNvSpPr/>
          <p:nvPr/>
        </p:nvSpPr>
        <p:spPr bwMode="auto">
          <a:xfrm>
            <a:off x="2471782"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6" name="Cube 75"/>
          <p:cNvSpPr/>
          <p:nvPr/>
        </p:nvSpPr>
        <p:spPr bwMode="auto">
          <a:xfrm>
            <a:off x="3206501"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7" name="Cube 76"/>
          <p:cNvSpPr/>
          <p:nvPr/>
        </p:nvSpPr>
        <p:spPr bwMode="auto">
          <a:xfrm>
            <a:off x="3980734" y="30814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Cube 77"/>
          <p:cNvSpPr/>
          <p:nvPr/>
        </p:nvSpPr>
        <p:spPr bwMode="auto">
          <a:xfrm>
            <a:off x="1661786"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9" name="Cube 78"/>
          <p:cNvSpPr/>
          <p:nvPr/>
        </p:nvSpPr>
        <p:spPr bwMode="auto">
          <a:xfrm>
            <a:off x="2459082"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0" name="Cube 79"/>
          <p:cNvSpPr/>
          <p:nvPr/>
        </p:nvSpPr>
        <p:spPr bwMode="auto">
          <a:xfrm>
            <a:off x="3193801"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1" name="Cube 80"/>
          <p:cNvSpPr/>
          <p:nvPr/>
        </p:nvSpPr>
        <p:spPr bwMode="auto">
          <a:xfrm>
            <a:off x="3968034" y="44101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Cube 85"/>
          <p:cNvSpPr/>
          <p:nvPr/>
        </p:nvSpPr>
        <p:spPr bwMode="auto">
          <a:xfrm>
            <a:off x="1283513" y="51570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7" name="Cube 86"/>
          <p:cNvSpPr/>
          <p:nvPr/>
        </p:nvSpPr>
        <p:spPr bwMode="auto">
          <a:xfrm>
            <a:off x="2799626" y="51407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Cube 82"/>
          <p:cNvSpPr/>
          <p:nvPr/>
        </p:nvSpPr>
        <p:spPr bwMode="auto">
          <a:xfrm>
            <a:off x="6781800" y="3372922"/>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TextBox 83"/>
          <p:cNvSpPr txBox="1"/>
          <p:nvPr/>
        </p:nvSpPr>
        <p:spPr>
          <a:xfrm>
            <a:off x="5257800" y="3372922"/>
            <a:ext cx="3657600" cy="1015663"/>
          </a:xfrm>
          <a:prstGeom prst="rect">
            <a:avLst/>
          </a:prstGeom>
          <a:noFill/>
        </p:spPr>
        <p:txBody>
          <a:bodyPr wrap="square" rtlCol="0">
            <a:spAutoFit/>
          </a:bodyPr>
          <a:lstStyle/>
          <a:p>
            <a:r>
              <a:rPr lang="en-US" sz="2000" dirty="0" smtClean="0"/>
              <a:t>Vertex Data:</a:t>
            </a:r>
          </a:p>
          <a:p>
            <a:pPr>
              <a:buFont typeface="Arial" pitchFamily="34" charset="0"/>
              <a:buChar char="•"/>
            </a:pPr>
            <a:r>
              <a:rPr lang="en-US" sz="2000" dirty="0"/>
              <a:t> </a:t>
            </a:r>
            <a:r>
              <a:rPr lang="en-US" sz="2000" dirty="0" smtClean="0"/>
              <a:t>User profile text</a:t>
            </a:r>
          </a:p>
          <a:p>
            <a:pPr>
              <a:buFont typeface="Arial" pitchFamily="34" charset="0"/>
              <a:buChar char="•"/>
            </a:pPr>
            <a:r>
              <a:rPr lang="en-US" sz="2000" dirty="0" smtClean="0"/>
              <a:t> Current interests estimates</a:t>
            </a:r>
            <a:endParaRPr lang="en-US" sz="2000" dirty="0"/>
          </a:p>
        </p:txBody>
      </p:sp>
      <p:sp>
        <p:nvSpPr>
          <p:cNvPr id="85" name="TextBox 84"/>
          <p:cNvSpPr txBox="1"/>
          <p:nvPr/>
        </p:nvSpPr>
        <p:spPr>
          <a:xfrm>
            <a:off x="5257800" y="4702314"/>
            <a:ext cx="3581400" cy="707886"/>
          </a:xfrm>
          <a:prstGeom prst="rect">
            <a:avLst/>
          </a:prstGeom>
          <a:noFill/>
        </p:spPr>
        <p:txBody>
          <a:bodyPr wrap="square" rtlCol="0">
            <a:spAutoFit/>
          </a:bodyPr>
          <a:lstStyle/>
          <a:p>
            <a:r>
              <a:rPr lang="en-US" sz="2000" dirty="0" smtClean="0"/>
              <a:t>Edge Data:</a:t>
            </a:r>
          </a:p>
          <a:p>
            <a:pPr>
              <a:buFont typeface="Arial" pitchFamily="34" charset="0"/>
              <a:buChar char="•"/>
            </a:pPr>
            <a:r>
              <a:rPr lang="en-US" sz="2000" dirty="0" smtClean="0"/>
              <a:t> Similarity weights </a:t>
            </a:r>
            <a:endParaRPr lang="en-US" sz="2000" dirty="0"/>
          </a:p>
        </p:txBody>
      </p:sp>
      <p:sp>
        <p:nvSpPr>
          <p:cNvPr id="89" name="Cube 88"/>
          <p:cNvSpPr/>
          <p:nvPr/>
        </p:nvSpPr>
        <p:spPr bwMode="auto">
          <a:xfrm>
            <a:off x="6705600" y="469636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7" name="TextBox 146"/>
          <p:cNvSpPr txBox="1"/>
          <p:nvPr/>
        </p:nvSpPr>
        <p:spPr>
          <a:xfrm>
            <a:off x="5257800" y="2382322"/>
            <a:ext cx="3581400" cy="707886"/>
          </a:xfrm>
          <a:prstGeom prst="rect">
            <a:avLst/>
          </a:prstGeom>
          <a:noFill/>
        </p:spPr>
        <p:txBody>
          <a:bodyPr wrap="square" rtlCol="0">
            <a:spAutoFit/>
          </a:bodyPr>
          <a:lstStyle/>
          <a:p>
            <a:r>
              <a:rPr lang="en-US" sz="2000" dirty="0" smtClean="0"/>
              <a:t>Graph:</a:t>
            </a:r>
          </a:p>
          <a:p>
            <a:pPr>
              <a:buFont typeface="Arial" pitchFamily="34" charset="0"/>
              <a:buChar char="•"/>
            </a:pPr>
            <a:r>
              <a:rPr lang="en-US" sz="2000" dirty="0" smtClean="0"/>
              <a:t> Social Network</a:t>
            </a:r>
            <a:endParaRPr lang="en-US" sz="2000" dirty="0"/>
          </a:p>
        </p:txBody>
      </p:sp>
      <p:cxnSp>
        <p:nvCxnSpPr>
          <p:cNvPr id="149" name="Straight Arrow Connector 148"/>
          <p:cNvCxnSpPr>
            <a:stCxn id="53" idx="6"/>
            <a:endCxn id="55" idx="2"/>
          </p:cNvCxnSpPr>
          <p:nvPr/>
        </p:nvCxnSpPr>
        <p:spPr bwMode="auto">
          <a:xfrm>
            <a:off x="6477000" y="2534722"/>
            <a:ext cx="457200"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53" name="Oval 52"/>
          <p:cNvSpPr/>
          <p:nvPr/>
        </p:nvSpPr>
        <p:spPr bwMode="auto">
          <a:xfrm>
            <a:off x="6172200" y="238232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5" name="Oval 54"/>
          <p:cNvSpPr/>
          <p:nvPr/>
        </p:nvSpPr>
        <p:spPr bwMode="auto">
          <a:xfrm>
            <a:off x="6934200" y="2382322"/>
            <a:ext cx="304800" cy="304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94" grpId="0" animBg="1"/>
      <p:bldP spid="97" grpId="0" animBg="1"/>
      <p:bldP spid="98" grpId="0" animBg="1"/>
      <p:bldP spid="99" grpId="0" animBg="1"/>
      <p:bldP spid="100" grpId="0" animBg="1"/>
      <p:bldP spid="61" grpId="0" animBg="1"/>
      <p:bldP spid="72" grpId="0" animBg="1"/>
      <p:bldP spid="74" grpId="0" animBg="1"/>
      <p:bldP spid="75" grpId="0" animBg="1"/>
      <p:bldP spid="76" grpId="0" animBg="1"/>
      <p:bldP spid="77" grpId="0" animBg="1"/>
      <p:bldP spid="78" grpId="0" animBg="1"/>
      <p:bldP spid="79" grpId="0" animBg="1"/>
      <p:bldP spid="80" grpId="0" animBg="1"/>
      <p:bldP spid="81" grpId="0" animBg="1"/>
      <p:bldP spid="86" grpId="0" animBg="1"/>
      <p:bldP spid="87" grpId="0" animBg="1"/>
      <p:bldP spid="83" grpId="0" animBg="1"/>
      <p:bldP spid="84" grpId="0"/>
      <p:bldP spid="85" grpId="0"/>
      <p:bldP spid="8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Freeform 66"/>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8" name="Oval 67"/>
          <p:cNvSpPr/>
          <p:nvPr/>
        </p:nvSpPr>
        <p:spPr bwMode="auto">
          <a:xfrm>
            <a:off x="3276600" y="2743200"/>
            <a:ext cx="685800" cy="685800"/>
          </a:xfrm>
          <a:prstGeom prst="ellipse">
            <a:avLst/>
          </a:prstGeom>
          <a:solidFill>
            <a:schemeClr val="bg1">
              <a:lumMod val="50000"/>
            </a:schemeClr>
          </a:solidFill>
          <a:ln>
            <a:solidFill>
              <a:schemeClr val="bg1">
                <a:lumMod val="6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9" name="Straight Arrow Connector 8"/>
          <p:cNvCxnSpPr>
            <a:stCxn id="102" idx="6"/>
            <a:endCxn id="103"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103" idx="6"/>
            <a:endCxn id="104"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31" idx="7"/>
            <a:endCxn id="103"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33" idx="1"/>
            <a:endCxn id="104"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32" idx="7"/>
            <a:endCxn id="104"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32" idx="1"/>
            <a:endCxn id="103"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102"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3" name="Oval 102"/>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4" name="Oval 103"/>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8"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9" name="Oval 108"/>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9" name="Oval 118"/>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smtClean="0"/>
              <a:t>Data Graph: Gibbs Sampling</a:t>
            </a:r>
            <a:endParaRPr lang="en-US" dirty="0"/>
          </a:p>
        </p:txBody>
      </p:sp>
      <p:sp>
        <p:nvSpPr>
          <p:cNvPr id="53" name="Content Placeholder 52"/>
          <p:cNvSpPr>
            <a:spLocks noGrp="1"/>
          </p:cNvSpPr>
          <p:nvPr>
            <p:ph idx="1"/>
          </p:nvPr>
        </p:nvSpPr>
        <p:spPr>
          <a:xfrm>
            <a:off x="457200" y="990601"/>
            <a:ext cx="8305800" cy="1600200"/>
          </a:xfrm>
        </p:spPr>
        <p:txBody>
          <a:bodyPr/>
          <a:lstStyle/>
          <a:p>
            <a:r>
              <a:rPr lang="en-US" dirty="0" smtClean="0"/>
              <a:t>Graph = Markov Random Field (MRF)</a:t>
            </a:r>
          </a:p>
          <a:p>
            <a:pPr lvl="1"/>
            <a:r>
              <a:rPr lang="en-US" dirty="0" smtClean="0"/>
              <a:t>Vertices correspond to random variables</a:t>
            </a:r>
          </a:p>
          <a:p>
            <a:pPr lvl="1"/>
            <a:r>
              <a:rPr lang="en-US" dirty="0" smtClean="0"/>
              <a:t>Edges correspond to dependencies in the MRF</a:t>
            </a:r>
          </a:p>
          <a:p>
            <a:pPr>
              <a:buNone/>
            </a:pP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28</a:t>
            </a:fld>
            <a:endParaRPr lang="en-US"/>
          </a:p>
        </p:txBody>
      </p:sp>
      <p:sp>
        <p:nvSpPr>
          <p:cNvPr id="31"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Oval 31"/>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3" name="Oval 32"/>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6" name="Straight Arrow Connector 15"/>
          <p:cNvCxnSpPr>
            <a:stCxn id="108" idx="6"/>
            <a:endCxn id="109"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109" idx="6"/>
            <a:endCxn id="119"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109" idx="1"/>
            <a:endCxn id="31"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119" idx="7"/>
            <a:endCxn id="33"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19" idx="1"/>
            <a:endCxn id="32"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109" idx="7"/>
            <a:endCxn id="32"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54" name="Group 53"/>
          <p:cNvGrpSpPr/>
          <p:nvPr/>
        </p:nvGrpSpPr>
        <p:grpSpPr>
          <a:xfrm>
            <a:off x="457200" y="2971800"/>
            <a:ext cx="4073636" cy="3124200"/>
            <a:chOff x="602223" y="2884114"/>
            <a:chExt cx="4073636" cy="3124200"/>
          </a:xfrm>
        </p:grpSpPr>
        <p:sp>
          <p:nvSpPr>
            <p:cNvPr id="62" name="Cube 61"/>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3" name="Cube 62"/>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4" name="Cube 63"/>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5" name="Cube 64"/>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4" name="Cube 93"/>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7" name="Cube 96"/>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8" name="Cube 97"/>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9" name="Cube 98"/>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0" name="Cube 99"/>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55" name="Group 54"/>
          <p:cNvGrpSpPr/>
          <p:nvPr/>
        </p:nvGrpSpPr>
        <p:grpSpPr>
          <a:xfrm>
            <a:off x="1214690" y="2935878"/>
            <a:ext cx="3029680" cy="3147054"/>
            <a:chOff x="1359713" y="2848192"/>
            <a:chExt cx="3029680" cy="3147054"/>
          </a:xfrm>
        </p:grpSpPr>
        <p:sp>
          <p:nvSpPr>
            <p:cNvPr id="61" name="Cube 60"/>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2" name="Cube 71"/>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4" name="Cube 73"/>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5" name="Cube 74"/>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6" name="Cube 75"/>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7" name="Cube 76"/>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Cube 77"/>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9" name="Cube 78"/>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0" name="Cube 79"/>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1" name="Cube 80"/>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Cube 85"/>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7" name="Cube 86"/>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57" name="Group 56"/>
          <p:cNvGrpSpPr/>
          <p:nvPr/>
        </p:nvGrpSpPr>
        <p:grpSpPr>
          <a:xfrm>
            <a:off x="5257800" y="4114800"/>
            <a:ext cx="3657600" cy="1323439"/>
            <a:chOff x="5105400" y="2797314"/>
            <a:chExt cx="3657600" cy="1323439"/>
          </a:xfrm>
        </p:grpSpPr>
        <p:sp>
          <p:nvSpPr>
            <p:cNvPr id="84" name="TextBox 83"/>
            <p:cNvSpPr txBox="1"/>
            <p:nvPr/>
          </p:nvSpPr>
          <p:spPr>
            <a:xfrm>
              <a:off x="5105400" y="2797314"/>
              <a:ext cx="3657600" cy="1323439"/>
            </a:xfrm>
            <a:prstGeom prst="rect">
              <a:avLst/>
            </a:prstGeom>
            <a:noFill/>
          </p:spPr>
          <p:txBody>
            <a:bodyPr wrap="square" rtlCol="0">
              <a:spAutoFit/>
            </a:bodyPr>
            <a:lstStyle/>
            <a:p>
              <a:r>
                <a:rPr lang="en-US" sz="2000" dirty="0" smtClean="0"/>
                <a:t>Vertex Data:</a:t>
              </a:r>
            </a:p>
            <a:p>
              <a:pPr>
                <a:buFont typeface="Arial" pitchFamily="34" charset="0"/>
                <a:buChar char="•"/>
              </a:pPr>
              <a:r>
                <a:rPr lang="en-US" sz="2000" dirty="0" smtClean="0"/>
                <a:t> Node potential</a:t>
              </a:r>
            </a:p>
            <a:p>
              <a:pPr>
                <a:buFont typeface="Arial" pitchFamily="34" charset="0"/>
                <a:buChar char="•"/>
              </a:pPr>
              <a:r>
                <a:rPr lang="en-US" sz="2000" dirty="0" smtClean="0"/>
                <a:t> Current assignment</a:t>
              </a:r>
            </a:p>
            <a:p>
              <a:pPr>
                <a:buFont typeface="Arial" pitchFamily="34" charset="0"/>
                <a:buChar char="•"/>
              </a:pPr>
              <a:r>
                <a:rPr lang="en-US" sz="2000" dirty="0" smtClean="0"/>
                <a:t> Sequence of samples</a:t>
              </a:r>
              <a:endParaRPr lang="en-US" sz="2000" dirty="0"/>
            </a:p>
          </p:txBody>
        </p:sp>
        <p:sp>
          <p:nvSpPr>
            <p:cNvPr id="83" name="Cube 82"/>
            <p:cNvSpPr/>
            <p:nvPr/>
          </p:nvSpPr>
          <p:spPr bwMode="auto">
            <a:xfrm>
              <a:off x="6629400" y="2797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56" name="Group 55"/>
          <p:cNvGrpSpPr/>
          <p:nvPr/>
        </p:nvGrpSpPr>
        <p:grpSpPr>
          <a:xfrm>
            <a:off x="5257800" y="5584686"/>
            <a:ext cx="3581400" cy="707886"/>
            <a:chOff x="5105400" y="4267200"/>
            <a:chExt cx="3581400" cy="707886"/>
          </a:xfrm>
        </p:grpSpPr>
        <p:sp>
          <p:nvSpPr>
            <p:cNvPr id="85" name="TextBox 84"/>
            <p:cNvSpPr txBox="1"/>
            <p:nvPr/>
          </p:nvSpPr>
          <p:spPr>
            <a:xfrm>
              <a:off x="5105400" y="4267200"/>
              <a:ext cx="3581400" cy="707886"/>
            </a:xfrm>
            <a:prstGeom prst="rect">
              <a:avLst/>
            </a:prstGeom>
            <a:noFill/>
          </p:spPr>
          <p:txBody>
            <a:bodyPr wrap="square" rtlCol="0">
              <a:spAutoFit/>
            </a:bodyPr>
            <a:lstStyle/>
            <a:p>
              <a:r>
                <a:rPr lang="en-US" sz="2000" dirty="0" smtClean="0"/>
                <a:t>Edge Data:</a:t>
              </a:r>
            </a:p>
            <a:p>
              <a:pPr>
                <a:buFont typeface="Arial" pitchFamily="34" charset="0"/>
                <a:buChar char="•"/>
              </a:pPr>
              <a:r>
                <a:rPr lang="en-US" sz="2000" dirty="0" smtClean="0"/>
                <a:t> Edge Potential</a:t>
              </a:r>
            </a:p>
          </p:txBody>
        </p:sp>
        <p:sp>
          <p:nvSpPr>
            <p:cNvPr id="89" name="Cube 88"/>
            <p:cNvSpPr/>
            <p:nvPr/>
          </p:nvSpPr>
          <p:spPr bwMode="auto">
            <a:xfrm>
              <a:off x="6553200" y="426720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58" name="TextBox 57"/>
          <p:cNvSpPr txBox="1"/>
          <p:nvPr/>
        </p:nvSpPr>
        <p:spPr>
          <a:xfrm>
            <a:off x="4572000" y="2514600"/>
            <a:ext cx="4343400" cy="1200329"/>
          </a:xfrm>
          <a:prstGeom prst="rect">
            <a:avLst/>
          </a:prstGeom>
          <a:noFill/>
        </p:spPr>
        <p:txBody>
          <a:bodyPr wrap="square" rtlCol="0">
            <a:spAutoFit/>
          </a:bodyPr>
          <a:lstStyle/>
          <a:p>
            <a:r>
              <a:rPr lang="en-US" dirty="0" smtClean="0"/>
              <a:t>Algorithm:</a:t>
            </a:r>
          </a:p>
          <a:p>
            <a:pPr marL="169863"/>
            <a:r>
              <a:rPr lang="en-US" i="1" dirty="0" smtClean="0"/>
              <a:t>For each variable</a:t>
            </a:r>
            <a:r>
              <a:rPr lang="en-US" b="1" i="1" dirty="0" smtClean="0"/>
              <a:t> </a:t>
            </a:r>
            <a:r>
              <a:rPr lang="en-US" i="1" dirty="0" smtClean="0"/>
              <a:t>draw a new assignment given its neighbors assignments and edge  potentials.</a:t>
            </a:r>
            <a:endParaRPr lang="en-US"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53" grpId="0" build="p"/>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Graph: Lasso</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29</a:t>
            </a:fld>
            <a:endParaRPr lang="en-US" dirty="0"/>
          </a:p>
        </p:txBody>
      </p:sp>
      <p:pic>
        <p:nvPicPr>
          <p:cNvPr id="245" name="Picture 244" descr="TP_tmp.png"/>
          <p:cNvPicPr>
            <a:picLocks noChangeAspect="1"/>
          </p:cNvPicPr>
          <p:nvPr>
            <p:custDataLst>
              <p:tags r:id="rId1"/>
            </p:custDataLst>
          </p:nvPr>
        </p:nvPicPr>
        <p:blipFill>
          <a:blip r:embed="rId14" cstate="print"/>
          <a:stretch>
            <a:fillRect/>
          </a:stretch>
        </p:blipFill>
        <p:spPr bwMode="auto">
          <a:xfrm>
            <a:off x="2057485" y="1066800"/>
            <a:ext cx="4794667" cy="609607"/>
          </a:xfrm>
          <a:prstGeom prst="rect">
            <a:avLst/>
          </a:prstGeom>
          <a:noFill/>
          <a:ln/>
          <a:effectLst/>
        </p:spPr>
      </p:pic>
      <p:sp>
        <p:nvSpPr>
          <p:cNvPr id="112" name="TextBox 111"/>
          <p:cNvSpPr txBox="1"/>
          <p:nvPr/>
        </p:nvSpPr>
        <p:spPr>
          <a:xfrm>
            <a:off x="2209800" y="1828800"/>
            <a:ext cx="1117600" cy="738664"/>
          </a:xfrm>
          <a:prstGeom prst="rect">
            <a:avLst/>
          </a:prstGeom>
          <a:noFill/>
        </p:spPr>
        <p:txBody>
          <a:bodyPr wrap="square" rtlCol="0">
            <a:spAutoFit/>
          </a:bodyPr>
          <a:lstStyle/>
          <a:p>
            <a:pPr algn="ctr"/>
            <a:r>
              <a:rPr lang="en-US" sz="1400" dirty="0">
                <a:solidFill>
                  <a:schemeClr val="accent2"/>
                </a:solidFill>
              </a:rPr>
              <a:t>Data matrix,</a:t>
            </a:r>
          </a:p>
          <a:p>
            <a:pPr algn="ctr"/>
            <a:r>
              <a:rPr lang="en-US" sz="1400" b="1" dirty="0">
                <a:solidFill>
                  <a:schemeClr val="accent2"/>
                </a:solidFill>
              </a:rPr>
              <a:t>n x d</a:t>
            </a:r>
          </a:p>
        </p:txBody>
      </p:sp>
      <p:sp>
        <p:nvSpPr>
          <p:cNvPr id="113" name="TextBox 112"/>
          <p:cNvSpPr txBox="1"/>
          <p:nvPr/>
        </p:nvSpPr>
        <p:spPr>
          <a:xfrm>
            <a:off x="3657600" y="1905000"/>
            <a:ext cx="1137283" cy="307777"/>
          </a:xfrm>
          <a:prstGeom prst="rect">
            <a:avLst/>
          </a:prstGeom>
          <a:noFill/>
        </p:spPr>
        <p:txBody>
          <a:bodyPr wrap="square" rtlCol="0">
            <a:spAutoFit/>
          </a:bodyPr>
          <a:lstStyle/>
          <a:p>
            <a:r>
              <a:rPr lang="en-US" sz="1400" dirty="0" smtClean="0">
                <a:solidFill>
                  <a:schemeClr val="accent2"/>
                </a:solidFill>
              </a:rPr>
              <a:t>weights </a:t>
            </a:r>
            <a:r>
              <a:rPr lang="en-US" sz="1400" b="1" dirty="0" smtClean="0">
                <a:solidFill>
                  <a:schemeClr val="accent2"/>
                </a:solidFill>
              </a:rPr>
              <a:t>d </a:t>
            </a:r>
            <a:r>
              <a:rPr lang="en-US" sz="1400" b="1" dirty="0">
                <a:solidFill>
                  <a:schemeClr val="accent2"/>
                </a:solidFill>
              </a:rPr>
              <a:t>x 1</a:t>
            </a:r>
          </a:p>
        </p:txBody>
      </p:sp>
      <p:sp>
        <p:nvSpPr>
          <p:cNvPr id="114" name="TextBox 113"/>
          <p:cNvSpPr txBox="1"/>
          <p:nvPr/>
        </p:nvSpPr>
        <p:spPr>
          <a:xfrm>
            <a:off x="4876800" y="1828800"/>
            <a:ext cx="1555115" cy="523220"/>
          </a:xfrm>
          <a:prstGeom prst="rect">
            <a:avLst/>
          </a:prstGeom>
          <a:noFill/>
        </p:spPr>
        <p:txBody>
          <a:bodyPr wrap="square" rtlCol="0">
            <a:spAutoFit/>
          </a:bodyPr>
          <a:lstStyle/>
          <a:p>
            <a:pPr algn="ctr"/>
            <a:r>
              <a:rPr lang="en-US" sz="1400" dirty="0" smtClean="0">
                <a:solidFill>
                  <a:schemeClr val="accent2"/>
                </a:solidFill>
              </a:rPr>
              <a:t>Observations</a:t>
            </a:r>
          </a:p>
          <a:p>
            <a:pPr algn="ctr"/>
            <a:r>
              <a:rPr lang="en-US" sz="1400" b="1" dirty="0" err="1">
                <a:solidFill>
                  <a:schemeClr val="accent2"/>
                </a:solidFill>
              </a:rPr>
              <a:t>n</a:t>
            </a:r>
            <a:r>
              <a:rPr lang="en-US" sz="1400" b="1" dirty="0">
                <a:solidFill>
                  <a:schemeClr val="accent2"/>
                </a:solidFill>
              </a:rPr>
              <a:t> </a:t>
            </a:r>
            <a:r>
              <a:rPr lang="en-US" sz="1400" b="1" dirty="0" err="1">
                <a:solidFill>
                  <a:schemeClr val="accent2"/>
                </a:solidFill>
              </a:rPr>
              <a:t>x</a:t>
            </a:r>
            <a:r>
              <a:rPr lang="en-US" sz="1400" b="1" dirty="0">
                <a:solidFill>
                  <a:schemeClr val="accent2"/>
                </a:solidFill>
              </a:rPr>
              <a:t> 1</a:t>
            </a:r>
          </a:p>
        </p:txBody>
      </p:sp>
      <p:cxnSp>
        <p:nvCxnSpPr>
          <p:cNvPr id="115" name="Straight Arrow Connector 114"/>
          <p:cNvCxnSpPr>
            <a:stCxn id="112" idx="0"/>
          </p:cNvCxnSpPr>
          <p:nvPr/>
        </p:nvCxnSpPr>
        <p:spPr>
          <a:xfrm rot="5400000" flipH="1" flipV="1">
            <a:off x="3136900" y="1155700"/>
            <a:ext cx="304800" cy="1041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13" idx="0"/>
          </p:cNvCxnSpPr>
          <p:nvPr/>
        </p:nvCxnSpPr>
        <p:spPr>
          <a:xfrm rot="16200000" flipV="1">
            <a:off x="3980021" y="1658779"/>
            <a:ext cx="381000" cy="11144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rot="10800000">
            <a:off x="4724400" y="1524000"/>
            <a:ext cx="751842" cy="36715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nvGrpSpPr>
          <p:cNvPr id="65" name="Group 64"/>
          <p:cNvGrpSpPr/>
          <p:nvPr/>
        </p:nvGrpSpPr>
        <p:grpSpPr>
          <a:xfrm>
            <a:off x="5004575" y="2590800"/>
            <a:ext cx="3478240" cy="2249196"/>
            <a:chOff x="5004575" y="2590800"/>
            <a:chExt cx="3478240" cy="2249196"/>
          </a:xfrm>
        </p:grpSpPr>
        <p:sp>
          <p:nvSpPr>
            <p:cNvPr id="158" name="Oval 4"/>
            <p:cNvSpPr/>
            <p:nvPr/>
          </p:nvSpPr>
          <p:spPr bwMode="auto">
            <a:xfrm>
              <a:off x="5257800" y="4114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9" name="Oval 4"/>
            <p:cNvSpPr/>
            <p:nvPr/>
          </p:nvSpPr>
          <p:spPr bwMode="auto">
            <a:xfrm>
              <a:off x="6160714" y="4114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0" name="Oval 4"/>
            <p:cNvSpPr/>
            <p:nvPr/>
          </p:nvSpPr>
          <p:spPr bwMode="auto">
            <a:xfrm>
              <a:off x="7075114" y="4114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1" name="Oval 4"/>
            <p:cNvSpPr/>
            <p:nvPr/>
          </p:nvSpPr>
          <p:spPr bwMode="auto">
            <a:xfrm>
              <a:off x="7989514" y="4114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3" name="Oval 4"/>
            <p:cNvSpPr/>
            <p:nvPr/>
          </p:nvSpPr>
          <p:spPr bwMode="auto">
            <a:xfrm>
              <a:off x="5032600" y="2971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4" name="Oval 4"/>
            <p:cNvSpPr/>
            <p:nvPr/>
          </p:nvSpPr>
          <p:spPr bwMode="auto">
            <a:xfrm>
              <a:off x="5779713" y="2971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5" name="Oval 4"/>
            <p:cNvSpPr/>
            <p:nvPr/>
          </p:nvSpPr>
          <p:spPr bwMode="auto">
            <a:xfrm>
              <a:off x="6553199" y="2971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3" name="Oval 4"/>
            <p:cNvSpPr/>
            <p:nvPr/>
          </p:nvSpPr>
          <p:spPr bwMode="auto">
            <a:xfrm>
              <a:off x="7315199" y="2971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2" name="Oval 4"/>
            <p:cNvSpPr/>
            <p:nvPr/>
          </p:nvSpPr>
          <p:spPr bwMode="auto">
            <a:xfrm>
              <a:off x="8067847" y="2971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32" name="Straight Arrow Connector 131"/>
            <p:cNvCxnSpPr>
              <a:stCxn id="159" idx="0"/>
              <a:endCxn id="134" idx="4"/>
            </p:cNvCxnSpPr>
            <p:nvPr/>
          </p:nvCxnSpPr>
          <p:spPr bwMode="auto">
            <a:xfrm rot="16200000" flipV="1">
              <a:off x="5796730" y="3549043"/>
              <a:ext cx="750514" cy="381000"/>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42" name="Straight Arrow Connector 141"/>
            <p:cNvCxnSpPr>
              <a:stCxn id="158" idx="0"/>
              <a:endCxn id="133" idx="4"/>
            </p:cNvCxnSpPr>
            <p:nvPr/>
          </p:nvCxnSpPr>
          <p:spPr bwMode="auto">
            <a:xfrm rot="16200000" flipV="1">
              <a:off x="4964273" y="3619500"/>
              <a:ext cx="750514" cy="240086"/>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pic>
          <p:nvPicPr>
            <p:cNvPr id="169" name="Picture 168" descr="TP_tmp.png"/>
            <p:cNvPicPr>
              <a:picLocks noChangeAspect="1"/>
            </p:cNvPicPr>
            <p:nvPr>
              <p:custDataLst>
                <p:tags r:id="rId3"/>
              </p:custDataLst>
            </p:nvPr>
          </p:nvPicPr>
          <p:blipFill>
            <a:blip r:embed="rId15" cstate="print"/>
            <a:stretch>
              <a:fillRect/>
            </a:stretch>
          </p:blipFill>
          <p:spPr bwMode="auto">
            <a:xfrm>
              <a:off x="5289603" y="4572000"/>
              <a:ext cx="342900" cy="267462"/>
            </a:xfrm>
            <a:prstGeom prst="rect">
              <a:avLst/>
            </a:prstGeom>
            <a:noFill/>
            <a:ln/>
            <a:effectLst/>
          </p:spPr>
        </p:pic>
        <p:pic>
          <p:nvPicPr>
            <p:cNvPr id="170" name="Picture 169" descr="TP_tmp.png"/>
            <p:cNvPicPr>
              <a:picLocks noChangeAspect="1"/>
            </p:cNvPicPr>
            <p:nvPr>
              <p:custDataLst>
                <p:tags r:id="rId4"/>
              </p:custDataLst>
            </p:nvPr>
          </p:nvPicPr>
          <p:blipFill>
            <a:blip r:embed="rId16" cstate="print"/>
            <a:stretch>
              <a:fillRect/>
            </a:stretch>
          </p:blipFill>
          <p:spPr bwMode="auto">
            <a:xfrm>
              <a:off x="6192173" y="4572000"/>
              <a:ext cx="343585" cy="267996"/>
            </a:xfrm>
            <a:prstGeom prst="rect">
              <a:avLst/>
            </a:prstGeom>
            <a:noFill/>
            <a:ln/>
            <a:effectLst/>
          </p:spPr>
        </p:pic>
        <p:pic>
          <p:nvPicPr>
            <p:cNvPr id="246" name="Picture 245" descr="TP_tmp.png"/>
            <p:cNvPicPr>
              <a:picLocks noChangeAspect="1"/>
            </p:cNvPicPr>
            <p:nvPr>
              <p:custDataLst>
                <p:tags r:id="rId5"/>
              </p:custDataLst>
            </p:nvPr>
          </p:nvPicPr>
          <p:blipFill>
            <a:blip r:embed="rId17" cstate="print"/>
            <a:stretch>
              <a:fillRect/>
            </a:stretch>
          </p:blipFill>
          <p:spPr bwMode="auto">
            <a:xfrm>
              <a:off x="5004575" y="2590800"/>
              <a:ext cx="418337" cy="267461"/>
            </a:xfrm>
            <a:prstGeom prst="rect">
              <a:avLst/>
            </a:prstGeom>
            <a:noFill/>
            <a:ln/>
            <a:effectLst/>
          </p:spPr>
        </p:pic>
        <p:pic>
          <p:nvPicPr>
            <p:cNvPr id="249" name="Picture 248" descr="TP_tmp.png"/>
            <p:cNvPicPr>
              <a:picLocks noChangeAspect="1"/>
            </p:cNvPicPr>
            <p:nvPr>
              <p:custDataLst>
                <p:tags r:id="rId6"/>
              </p:custDataLst>
            </p:nvPr>
          </p:nvPicPr>
          <p:blipFill>
            <a:blip r:embed="rId18" cstate="print"/>
            <a:stretch>
              <a:fillRect/>
            </a:stretch>
          </p:blipFill>
          <p:spPr bwMode="auto">
            <a:xfrm>
              <a:off x="5766156" y="2590800"/>
              <a:ext cx="419174" cy="267996"/>
            </a:xfrm>
            <a:prstGeom prst="rect">
              <a:avLst/>
            </a:prstGeom>
            <a:noFill/>
            <a:ln/>
            <a:effectLst/>
          </p:spPr>
        </p:pic>
        <p:pic>
          <p:nvPicPr>
            <p:cNvPr id="252" name="Picture 251" descr="TP_tmp.png"/>
            <p:cNvPicPr>
              <a:picLocks noChangeAspect="1"/>
            </p:cNvPicPr>
            <p:nvPr>
              <p:custDataLst>
                <p:tags r:id="rId7"/>
              </p:custDataLst>
            </p:nvPr>
          </p:nvPicPr>
          <p:blipFill>
            <a:blip r:embed="rId19" cstate="print"/>
            <a:stretch>
              <a:fillRect/>
            </a:stretch>
          </p:blipFill>
          <p:spPr bwMode="auto">
            <a:xfrm>
              <a:off x="6539642" y="2590800"/>
              <a:ext cx="419174" cy="267996"/>
            </a:xfrm>
            <a:prstGeom prst="rect">
              <a:avLst/>
            </a:prstGeom>
            <a:noFill/>
            <a:ln/>
            <a:effectLst/>
          </p:spPr>
        </p:pic>
        <p:pic>
          <p:nvPicPr>
            <p:cNvPr id="255" name="Picture 254" descr="TP_tmp.png"/>
            <p:cNvPicPr>
              <a:picLocks noChangeAspect="1"/>
            </p:cNvPicPr>
            <p:nvPr>
              <p:custDataLst>
                <p:tags r:id="rId8"/>
              </p:custDataLst>
            </p:nvPr>
          </p:nvPicPr>
          <p:blipFill>
            <a:blip r:embed="rId20" cstate="print"/>
            <a:stretch>
              <a:fillRect/>
            </a:stretch>
          </p:blipFill>
          <p:spPr bwMode="auto">
            <a:xfrm>
              <a:off x="7301642" y="2590800"/>
              <a:ext cx="419174" cy="267996"/>
            </a:xfrm>
            <a:prstGeom prst="rect">
              <a:avLst/>
            </a:prstGeom>
            <a:noFill/>
            <a:ln/>
            <a:effectLst/>
          </p:spPr>
        </p:pic>
        <p:pic>
          <p:nvPicPr>
            <p:cNvPr id="258" name="Picture 257" descr="TP_tmp.png"/>
            <p:cNvPicPr>
              <a:picLocks noChangeAspect="1"/>
            </p:cNvPicPr>
            <p:nvPr>
              <p:custDataLst>
                <p:tags r:id="rId9"/>
              </p:custDataLst>
            </p:nvPr>
          </p:nvPicPr>
          <p:blipFill>
            <a:blip r:embed="rId21" cstate="print"/>
            <a:stretch>
              <a:fillRect/>
            </a:stretch>
          </p:blipFill>
          <p:spPr bwMode="auto">
            <a:xfrm>
              <a:off x="8063641" y="2590800"/>
              <a:ext cx="419174" cy="267996"/>
            </a:xfrm>
            <a:prstGeom prst="rect">
              <a:avLst/>
            </a:prstGeom>
            <a:noFill/>
            <a:ln/>
            <a:effectLst/>
          </p:spPr>
        </p:pic>
        <p:pic>
          <p:nvPicPr>
            <p:cNvPr id="171" name="Picture 170" descr="TP_tmp.png"/>
            <p:cNvPicPr>
              <a:picLocks noChangeAspect="1"/>
            </p:cNvPicPr>
            <p:nvPr>
              <p:custDataLst>
                <p:tags r:id="rId10"/>
              </p:custDataLst>
            </p:nvPr>
          </p:nvPicPr>
          <p:blipFill>
            <a:blip r:embed="rId22" cstate="print"/>
            <a:stretch>
              <a:fillRect/>
            </a:stretch>
          </p:blipFill>
          <p:spPr bwMode="auto">
            <a:xfrm>
              <a:off x="7106573" y="4572000"/>
              <a:ext cx="343585" cy="267996"/>
            </a:xfrm>
            <a:prstGeom prst="rect">
              <a:avLst/>
            </a:prstGeom>
            <a:noFill/>
            <a:ln/>
            <a:effectLst/>
          </p:spPr>
        </p:pic>
        <p:pic>
          <p:nvPicPr>
            <p:cNvPr id="168" name="Picture 167" descr="TP_tmp.png"/>
            <p:cNvPicPr>
              <a:picLocks noChangeAspect="1"/>
            </p:cNvPicPr>
            <p:nvPr>
              <p:custDataLst>
                <p:tags r:id="rId11"/>
              </p:custDataLst>
            </p:nvPr>
          </p:nvPicPr>
          <p:blipFill>
            <a:blip r:embed="rId23" cstate="print"/>
            <a:stretch>
              <a:fillRect/>
            </a:stretch>
          </p:blipFill>
          <p:spPr bwMode="auto">
            <a:xfrm>
              <a:off x="8020973" y="4572000"/>
              <a:ext cx="343585" cy="267996"/>
            </a:xfrm>
            <a:prstGeom prst="rect">
              <a:avLst/>
            </a:prstGeom>
            <a:noFill/>
            <a:ln/>
            <a:effectLst/>
          </p:spPr>
        </p:pic>
        <p:cxnSp>
          <p:nvCxnSpPr>
            <p:cNvPr id="174" name="Straight Arrow Connector 173"/>
            <p:cNvCxnSpPr>
              <a:stCxn id="158" idx="7"/>
              <a:endCxn id="135" idx="3"/>
            </p:cNvCxnSpPr>
            <p:nvPr/>
          </p:nvCxnSpPr>
          <p:spPr bwMode="auto">
            <a:xfrm rot="5400000" flipH="1" flipV="1">
              <a:off x="5674538" y="3230608"/>
              <a:ext cx="865470" cy="1017870"/>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80" name="Straight Arrow Connector 179"/>
            <p:cNvCxnSpPr>
              <a:stCxn id="160" idx="0"/>
              <a:endCxn id="135" idx="4"/>
            </p:cNvCxnSpPr>
            <p:nvPr/>
          </p:nvCxnSpPr>
          <p:spPr bwMode="auto">
            <a:xfrm rot="16200000" flipV="1">
              <a:off x="6640673" y="3478586"/>
              <a:ext cx="750514" cy="521914"/>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85" name="Straight Arrow Connector 184"/>
            <p:cNvCxnSpPr>
              <a:stCxn id="160" idx="1"/>
              <a:endCxn id="133" idx="5"/>
            </p:cNvCxnSpPr>
            <p:nvPr/>
          </p:nvCxnSpPr>
          <p:spPr bwMode="auto">
            <a:xfrm rot="16200000" flipV="1">
              <a:off x="5815452" y="2849608"/>
              <a:ext cx="865470" cy="1779870"/>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88" name="Straight Arrow Connector 187"/>
            <p:cNvCxnSpPr>
              <a:stCxn id="161" idx="2"/>
              <a:endCxn id="134" idx="5"/>
            </p:cNvCxnSpPr>
            <p:nvPr/>
          </p:nvCxnSpPr>
          <p:spPr bwMode="auto">
            <a:xfrm rot="10800000">
              <a:off x="6120252" y="3306809"/>
              <a:ext cx="1874792" cy="1004235"/>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91" name="Straight Arrow Connector 190"/>
            <p:cNvCxnSpPr>
              <a:stCxn id="159" idx="7"/>
              <a:endCxn id="152" idx="4"/>
            </p:cNvCxnSpPr>
            <p:nvPr/>
          </p:nvCxnSpPr>
          <p:spPr bwMode="auto">
            <a:xfrm rot="5400000" flipH="1" flipV="1">
              <a:off x="6986116" y="2879422"/>
              <a:ext cx="807992" cy="1777721"/>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95" name="Straight Arrow Connector 194"/>
            <p:cNvCxnSpPr>
              <a:stCxn id="161" idx="0"/>
              <a:endCxn id="152" idx="4"/>
            </p:cNvCxnSpPr>
            <p:nvPr/>
          </p:nvCxnSpPr>
          <p:spPr bwMode="auto">
            <a:xfrm rot="5400000" flipH="1" flipV="1">
              <a:off x="7859873" y="3695700"/>
              <a:ext cx="750514" cy="87686"/>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00" name="Straight Arrow Connector 199"/>
            <p:cNvCxnSpPr>
              <a:stCxn id="161" idx="1"/>
              <a:endCxn id="143" idx="5"/>
            </p:cNvCxnSpPr>
            <p:nvPr/>
          </p:nvCxnSpPr>
          <p:spPr bwMode="auto">
            <a:xfrm rot="16200000" flipV="1">
              <a:off x="7421395" y="3541151"/>
              <a:ext cx="865470" cy="396784"/>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07" name="Straight Arrow Connector 206"/>
            <p:cNvCxnSpPr>
              <a:stCxn id="158" idx="6"/>
              <a:endCxn id="143" idx="3"/>
            </p:cNvCxnSpPr>
            <p:nvPr/>
          </p:nvCxnSpPr>
          <p:spPr bwMode="auto">
            <a:xfrm flipV="1">
              <a:off x="5655816" y="3306808"/>
              <a:ext cx="1722392" cy="1004235"/>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grpSp>
        <p:nvGrpSpPr>
          <p:cNvPr id="236" name="Group 235"/>
          <p:cNvGrpSpPr/>
          <p:nvPr/>
        </p:nvGrpSpPr>
        <p:grpSpPr>
          <a:xfrm>
            <a:off x="261967" y="2438400"/>
            <a:ext cx="4310033" cy="1930917"/>
            <a:chOff x="261967" y="2438400"/>
            <a:chExt cx="4310033" cy="1930917"/>
          </a:xfrm>
        </p:grpSpPr>
        <p:sp>
          <p:nvSpPr>
            <p:cNvPr id="138" name="Right Brace 137"/>
            <p:cNvSpPr/>
            <p:nvPr/>
          </p:nvSpPr>
          <p:spPr bwMode="auto">
            <a:xfrm rot="16200000">
              <a:off x="1887323" y="1905000"/>
              <a:ext cx="304800" cy="1981200"/>
            </a:xfrm>
            <a:prstGeom prst="rightBrace">
              <a:avLst>
                <a:gd name="adj1" fmla="val 89815"/>
                <a:gd name="adj2" fmla="val 4943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9" name="TextBox 138"/>
            <p:cNvSpPr txBox="1"/>
            <p:nvPr/>
          </p:nvSpPr>
          <p:spPr>
            <a:xfrm>
              <a:off x="1430123" y="2438400"/>
              <a:ext cx="1161985" cy="369332"/>
            </a:xfrm>
            <a:prstGeom prst="rect">
              <a:avLst/>
            </a:prstGeom>
            <a:noFill/>
          </p:spPr>
          <p:txBody>
            <a:bodyPr wrap="none" rtlCol="0">
              <a:spAutoFit/>
            </a:bodyPr>
            <a:lstStyle/>
            <a:p>
              <a:r>
                <a:rPr lang="en-US" dirty="0" smtClean="0"/>
                <a:t>5 Features</a:t>
              </a:r>
              <a:endParaRPr lang="en-US" dirty="0"/>
            </a:p>
          </p:txBody>
        </p:sp>
        <p:sp>
          <p:nvSpPr>
            <p:cNvPr id="140" name="Right Brace 139"/>
            <p:cNvSpPr/>
            <p:nvPr/>
          </p:nvSpPr>
          <p:spPr bwMode="auto">
            <a:xfrm>
              <a:off x="3124200" y="3200400"/>
              <a:ext cx="228600" cy="1143000"/>
            </a:xfrm>
            <a:prstGeom prst="rightBrace">
              <a:avLst>
                <a:gd name="adj1" fmla="val 89815"/>
                <a:gd name="adj2" fmla="val 4943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1" name="TextBox 140"/>
            <p:cNvSpPr txBox="1"/>
            <p:nvPr/>
          </p:nvSpPr>
          <p:spPr>
            <a:xfrm>
              <a:off x="3335123" y="3657600"/>
              <a:ext cx="1236877" cy="369332"/>
            </a:xfrm>
            <a:prstGeom prst="rect">
              <a:avLst/>
            </a:prstGeom>
            <a:noFill/>
          </p:spPr>
          <p:txBody>
            <a:bodyPr wrap="none" rtlCol="0">
              <a:spAutoFit/>
            </a:bodyPr>
            <a:lstStyle/>
            <a:p>
              <a:r>
                <a:rPr lang="en-US" dirty="0" smtClean="0"/>
                <a:t>4 Examples</a:t>
              </a:r>
              <a:endParaRPr lang="en-US" dirty="0"/>
            </a:p>
          </p:txBody>
        </p:sp>
        <p:pic>
          <p:nvPicPr>
            <p:cNvPr id="205" name="Picture 204" descr="TP_tmp.png"/>
            <p:cNvPicPr>
              <a:picLocks noChangeAspect="1"/>
            </p:cNvPicPr>
            <p:nvPr>
              <p:custDataLst>
                <p:tags r:id="rId2"/>
              </p:custDataLst>
            </p:nvPr>
          </p:nvPicPr>
          <p:blipFill>
            <a:blip r:embed="rId24" cstate="print"/>
            <a:stretch>
              <a:fillRect/>
            </a:stretch>
          </p:blipFill>
          <p:spPr bwMode="auto">
            <a:xfrm>
              <a:off x="261967" y="3124200"/>
              <a:ext cx="2869714" cy="1245117"/>
            </a:xfrm>
            <a:prstGeom prst="rect">
              <a:avLst/>
            </a:prstGeom>
            <a:noFill/>
            <a:ln/>
            <a:effectLst/>
          </p:spPr>
        </p:pic>
        <p:grpSp>
          <p:nvGrpSpPr>
            <p:cNvPr id="231" name="Group 230"/>
            <p:cNvGrpSpPr/>
            <p:nvPr/>
          </p:nvGrpSpPr>
          <p:grpSpPr>
            <a:xfrm>
              <a:off x="990600" y="3200400"/>
              <a:ext cx="1981200" cy="1143000"/>
              <a:chOff x="990600" y="3200400"/>
              <a:chExt cx="1981200" cy="1143000"/>
            </a:xfrm>
          </p:grpSpPr>
          <p:grpSp>
            <p:nvGrpSpPr>
              <p:cNvPr id="230" name="Group 229"/>
              <p:cNvGrpSpPr/>
              <p:nvPr/>
            </p:nvGrpSpPr>
            <p:grpSpPr>
              <a:xfrm>
                <a:off x="990600" y="3429000"/>
                <a:ext cx="1981200" cy="609600"/>
                <a:chOff x="1143000" y="3429000"/>
                <a:chExt cx="1752600" cy="609600"/>
              </a:xfrm>
            </p:grpSpPr>
            <p:cxnSp>
              <p:nvCxnSpPr>
                <p:cNvPr id="213" name="Straight Connector 212"/>
                <p:cNvCxnSpPr/>
                <p:nvPr/>
              </p:nvCxnSpPr>
              <p:spPr bwMode="auto">
                <a:xfrm>
                  <a:off x="1143000" y="3429000"/>
                  <a:ext cx="17526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bwMode="auto">
                <a:xfrm>
                  <a:off x="1143000" y="3733800"/>
                  <a:ext cx="17526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bwMode="auto">
                <a:xfrm>
                  <a:off x="1143000" y="4038600"/>
                  <a:ext cx="17526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217" name="Straight Connector 216"/>
              <p:cNvCxnSpPr/>
              <p:nvPr/>
            </p:nvCxnSpPr>
            <p:spPr bwMode="auto">
              <a:xfrm rot="5400000" flipH="1" flipV="1">
                <a:off x="800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bwMode="auto">
              <a:xfrm rot="5400000" flipH="1" flipV="1">
                <a:off x="1181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bwMode="auto">
              <a:xfrm rot="5400000" flipH="1" flipV="1">
                <a:off x="1562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bwMode="auto">
              <a:xfrm rot="5400000" flipH="1" flipV="1">
                <a:off x="1943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235" name="Group 234"/>
          <p:cNvGrpSpPr/>
          <p:nvPr/>
        </p:nvGrpSpPr>
        <p:grpSpPr>
          <a:xfrm>
            <a:off x="1828800" y="3124200"/>
            <a:ext cx="5037940" cy="808094"/>
            <a:chOff x="1828800" y="3124200"/>
            <a:chExt cx="5037940" cy="808094"/>
          </a:xfrm>
        </p:grpSpPr>
        <p:sp>
          <p:nvSpPr>
            <p:cNvPr id="233" name="Oval 232"/>
            <p:cNvSpPr/>
            <p:nvPr/>
          </p:nvSpPr>
          <p:spPr bwMode="auto">
            <a:xfrm>
              <a:off x="1828800" y="3124200"/>
              <a:ext cx="304800" cy="3048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4" name="Oval 233"/>
            <p:cNvSpPr/>
            <p:nvPr/>
          </p:nvSpPr>
          <p:spPr bwMode="auto">
            <a:xfrm rot="2903934">
              <a:off x="5907270" y="2972823"/>
              <a:ext cx="351076" cy="1567865"/>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grpSp>
      <p:sp>
        <p:nvSpPr>
          <p:cNvPr id="238" name="TextBox 237"/>
          <p:cNvSpPr txBox="1"/>
          <p:nvPr/>
        </p:nvSpPr>
        <p:spPr>
          <a:xfrm>
            <a:off x="304800" y="5077361"/>
            <a:ext cx="3505200" cy="1323439"/>
          </a:xfrm>
          <a:prstGeom prst="rect">
            <a:avLst/>
          </a:prstGeom>
          <a:noFill/>
        </p:spPr>
        <p:txBody>
          <a:bodyPr wrap="square" rtlCol="0">
            <a:spAutoFit/>
          </a:bodyPr>
          <a:lstStyle/>
          <a:p>
            <a:r>
              <a:rPr lang="en-US" sz="2000" dirty="0" smtClean="0"/>
              <a:t>Shooting Algorithm:</a:t>
            </a:r>
          </a:p>
          <a:p>
            <a:pPr marL="169863"/>
            <a:r>
              <a:rPr lang="en-US" sz="2000" i="1" dirty="0" smtClean="0"/>
              <a:t>Sequentially optimize each weight holding all other weights fixed</a:t>
            </a:r>
            <a:endParaRPr lang="en-US" sz="2000" i="1" dirty="0"/>
          </a:p>
        </p:txBody>
      </p:sp>
      <p:grpSp>
        <p:nvGrpSpPr>
          <p:cNvPr id="239" name="Group 238"/>
          <p:cNvGrpSpPr/>
          <p:nvPr/>
        </p:nvGrpSpPr>
        <p:grpSpPr>
          <a:xfrm>
            <a:off x="4038600" y="5410200"/>
            <a:ext cx="2362200" cy="707886"/>
            <a:chOff x="5105400" y="2797314"/>
            <a:chExt cx="2362200" cy="707886"/>
          </a:xfrm>
        </p:grpSpPr>
        <p:sp>
          <p:nvSpPr>
            <p:cNvPr id="240" name="TextBox 239"/>
            <p:cNvSpPr txBox="1"/>
            <p:nvPr/>
          </p:nvSpPr>
          <p:spPr>
            <a:xfrm>
              <a:off x="5105400" y="2797314"/>
              <a:ext cx="2362200" cy="707886"/>
            </a:xfrm>
            <a:prstGeom prst="rect">
              <a:avLst/>
            </a:prstGeom>
            <a:noFill/>
          </p:spPr>
          <p:txBody>
            <a:bodyPr wrap="square" rtlCol="0">
              <a:spAutoFit/>
            </a:bodyPr>
            <a:lstStyle/>
            <a:p>
              <a:r>
                <a:rPr lang="en-US" sz="2000" dirty="0" smtClean="0"/>
                <a:t>Vertex Data:</a:t>
              </a:r>
            </a:p>
            <a:p>
              <a:pPr>
                <a:buFont typeface="Arial" pitchFamily="34" charset="0"/>
                <a:buChar char="•"/>
              </a:pPr>
              <a:r>
                <a:rPr lang="en-US" sz="2000" dirty="0" smtClean="0"/>
                <a:t> Weights and losses</a:t>
              </a:r>
              <a:endParaRPr lang="en-US" sz="2000" dirty="0"/>
            </a:p>
          </p:txBody>
        </p:sp>
        <p:sp>
          <p:nvSpPr>
            <p:cNvPr id="241" name="Cube 240"/>
            <p:cNvSpPr/>
            <p:nvPr/>
          </p:nvSpPr>
          <p:spPr bwMode="auto">
            <a:xfrm>
              <a:off x="6629400" y="27973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42" name="Group 241"/>
          <p:cNvGrpSpPr/>
          <p:nvPr/>
        </p:nvGrpSpPr>
        <p:grpSpPr>
          <a:xfrm>
            <a:off x="6629400" y="5410200"/>
            <a:ext cx="1981200" cy="707886"/>
            <a:chOff x="5105400" y="4267200"/>
            <a:chExt cx="1981200" cy="707886"/>
          </a:xfrm>
        </p:grpSpPr>
        <p:sp>
          <p:nvSpPr>
            <p:cNvPr id="243" name="TextBox 242"/>
            <p:cNvSpPr txBox="1"/>
            <p:nvPr/>
          </p:nvSpPr>
          <p:spPr>
            <a:xfrm>
              <a:off x="5105400" y="4267200"/>
              <a:ext cx="1981200" cy="707886"/>
            </a:xfrm>
            <a:prstGeom prst="rect">
              <a:avLst/>
            </a:prstGeom>
            <a:noFill/>
          </p:spPr>
          <p:txBody>
            <a:bodyPr wrap="square" rtlCol="0">
              <a:spAutoFit/>
            </a:bodyPr>
            <a:lstStyle/>
            <a:p>
              <a:r>
                <a:rPr lang="en-US" sz="2000" dirty="0" smtClean="0"/>
                <a:t>Edge Data:</a:t>
              </a:r>
            </a:p>
            <a:p>
              <a:pPr>
                <a:buFont typeface="Arial" pitchFamily="34" charset="0"/>
                <a:buChar char="•"/>
              </a:pPr>
              <a:r>
                <a:rPr lang="en-US" sz="2000" dirty="0" smtClean="0"/>
                <a:t> Entries in X</a:t>
              </a:r>
            </a:p>
          </p:txBody>
        </p:sp>
        <p:sp>
          <p:nvSpPr>
            <p:cNvPr id="244" name="Cube 243"/>
            <p:cNvSpPr/>
            <p:nvPr/>
          </p:nvSpPr>
          <p:spPr bwMode="auto">
            <a:xfrm>
              <a:off x="6553200" y="426720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6200"/>
            <a:ext cx="7496175" cy="762000"/>
          </a:xfrm>
        </p:spPr>
        <p:txBody>
          <a:bodyPr/>
          <a:lstStyle/>
          <a:p>
            <a:r>
              <a:rPr lang="en-US" dirty="0"/>
              <a:t>Parallelism: Hope for the Future</a:t>
            </a:r>
          </a:p>
        </p:txBody>
      </p:sp>
      <p:sp>
        <p:nvSpPr>
          <p:cNvPr id="3" name="Content Placeholder 2"/>
          <p:cNvSpPr>
            <a:spLocks noGrp="1"/>
          </p:cNvSpPr>
          <p:nvPr>
            <p:ph idx="1"/>
          </p:nvPr>
        </p:nvSpPr>
        <p:spPr>
          <a:xfrm>
            <a:off x="304800" y="990600"/>
            <a:ext cx="8458200" cy="5638799"/>
          </a:xfrm>
        </p:spPr>
        <p:txBody>
          <a:bodyPr/>
          <a:lstStyle/>
          <a:p>
            <a:r>
              <a:rPr lang="en-US" dirty="0" smtClean="0"/>
              <a:t>Wide array of different parallel architectures:</a:t>
            </a:r>
          </a:p>
          <a:p>
            <a:endParaRPr lang="en-US" b="1" dirty="0" smtClean="0"/>
          </a:p>
          <a:p>
            <a:endParaRPr lang="en-US" b="1" dirty="0" smtClean="0"/>
          </a:p>
          <a:p>
            <a:pPr>
              <a:buNone/>
            </a:pPr>
            <a:endParaRPr lang="en-US" b="1" dirty="0" smtClean="0"/>
          </a:p>
          <a:p>
            <a:pPr>
              <a:buNone/>
            </a:pPr>
            <a:endParaRPr lang="en-US" dirty="0" smtClean="0"/>
          </a:p>
          <a:p>
            <a:endParaRPr lang="en-US" sz="2400" dirty="0" smtClean="0"/>
          </a:p>
          <a:p>
            <a:r>
              <a:rPr lang="en-US" sz="2400" dirty="0" smtClean="0"/>
              <a:t>New Challenges for Designing Machine Learning Algorithms: </a:t>
            </a:r>
          </a:p>
          <a:p>
            <a:pPr lvl="1"/>
            <a:r>
              <a:rPr lang="en-US" sz="2000" dirty="0" smtClean="0"/>
              <a:t>Race conditions and deadlocks</a:t>
            </a:r>
          </a:p>
          <a:p>
            <a:pPr lvl="1"/>
            <a:r>
              <a:rPr lang="en-US" sz="2000" dirty="0" smtClean="0"/>
              <a:t>Managing distributed model state</a:t>
            </a:r>
          </a:p>
          <a:p>
            <a:r>
              <a:rPr lang="en-US" sz="2400" dirty="0" smtClean="0"/>
              <a:t>New Challenges for Implementing Machine Learning Algorithms:</a:t>
            </a:r>
          </a:p>
          <a:p>
            <a:pPr lvl="1"/>
            <a:r>
              <a:rPr lang="en-US" sz="2000" dirty="0" smtClean="0"/>
              <a:t>Parallel debugging and profiling</a:t>
            </a:r>
          </a:p>
          <a:p>
            <a:pPr lvl="1"/>
            <a:r>
              <a:rPr lang="en-US" sz="2000" dirty="0" smtClean="0"/>
              <a:t>Hardware specific APIs</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a:t>
            </a:fld>
            <a:endParaRPr lang="en-US"/>
          </a:p>
        </p:txBody>
      </p:sp>
      <p:grpSp>
        <p:nvGrpSpPr>
          <p:cNvPr id="15" name="Group 14"/>
          <p:cNvGrpSpPr/>
          <p:nvPr/>
        </p:nvGrpSpPr>
        <p:grpSpPr>
          <a:xfrm>
            <a:off x="152400" y="1638240"/>
            <a:ext cx="8915400" cy="1943160"/>
            <a:chOff x="152400" y="1504950"/>
            <a:chExt cx="8915400" cy="1943160"/>
          </a:xfrm>
        </p:grpSpPr>
        <p:pic>
          <p:nvPicPr>
            <p:cNvPr id="126978" name="Picture 2" descr="http://www.nvidia.com/docs/IO/56076/GeForce_GTX_280_3qt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984400"/>
              <a:ext cx="1447800" cy="987400"/>
            </a:xfrm>
            <a:prstGeom prst="rect">
              <a:avLst/>
            </a:prstGeom>
            <a:noFill/>
          </p:spPr>
        </p:pic>
        <p:pic>
          <p:nvPicPr>
            <p:cNvPr id="126980" name="Picture 4" descr="http://benchmarkreviews.com/images/reviews/processor/Intel_Core_i7/Intel_Nehalem_Die_Callout.jpg"/>
            <p:cNvPicPr>
              <a:picLocks noChangeAspect="1" noChangeArrowheads="1"/>
            </p:cNvPicPr>
            <p:nvPr/>
          </p:nvPicPr>
          <p:blipFill>
            <a:blip r:embed="rId4" cstate="print"/>
            <a:srcRect/>
            <a:stretch>
              <a:fillRect/>
            </a:stretch>
          </p:blipFill>
          <p:spPr bwMode="auto">
            <a:xfrm>
              <a:off x="1763485" y="2114549"/>
              <a:ext cx="1360715" cy="857251"/>
            </a:xfrm>
            <a:prstGeom prst="rect">
              <a:avLst/>
            </a:prstGeom>
            <a:noFill/>
          </p:spPr>
        </p:pic>
        <p:pic>
          <p:nvPicPr>
            <p:cNvPr id="126982" name="Picture 6" descr="http://tampabaytechs.net/images/server_rack.jpg"/>
            <p:cNvPicPr>
              <a:picLocks noChangeAspect="1" noChangeArrowheads="1"/>
            </p:cNvPicPr>
            <p:nvPr/>
          </p:nvPicPr>
          <p:blipFill>
            <a:blip r:embed="rId5" cstate="print"/>
            <a:srcRect/>
            <a:stretch>
              <a:fillRect/>
            </a:stretch>
          </p:blipFill>
          <p:spPr bwMode="auto">
            <a:xfrm>
              <a:off x="3429000" y="1504950"/>
              <a:ext cx="1249045" cy="1466850"/>
            </a:xfrm>
            <a:prstGeom prst="rect">
              <a:avLst/>
            </a:prstGeom>
            <a:noFill/>
          </p:spPr>
        </p:pic>
        <p:pic>
          <p:nvPicPr>
            <p:cNvPr id="126984" name="Picture 8" descr="http://www.hardwaresphere.com/wp-content/uploads/2009/12/intel-48-cores-single-chip-cloud-computer-blue.jpg"/>
            <p:cNvPicPr>
              <a:picLocks noChangeAspect="1" noChangeArrowheads="1"/>
            </p:cNvPicPr>
            <p:nvPr/>
          </p:nvPicPr>
          <p:blipFill>
            <a:blip r:embed="rId6" cstate="print"/>
            <a:srcRect/>
            <a:stretch>
              <a:fillRect/>
            </a:stretch>
          </p:blipFill>
          <p:spPr bwMode="auto">
            <a:xfrm>
              <a:off x="5105400" y="1854200"/>
              <a:ext cx="1676400" cy="1117600"/>
            </a:xfrm>
            <a:prstGeom prst="rect">
              <a:avLst/>
            </a:prstGeom>
            <a:noFill/>
          </p:spPr>
        </p:pic>
        <p:pic>
          <p:nvPicPr>
            <p:cNvPr id="126990" name="Picture 14" descr="http://files.wizardstower.co.uk/wordpress/wp-content/uploads/2008/11/amazon_aws_logo.jpg"/>
            <p:cNvPicPr>
              <a:picLocks noChangeAspect="1" noChangeArrowheads="1"/>
            </p:cNvPicPr>
            <p:nvPr/>
          </p:nvPicPr>
          <p:blipFill>
            <a:blip r:embed="rId7" cstate="print"/>
            <a:srcRect/>
            <a:stretch>
              <a:fillRect/>
            </a:stretch>
          </p:blipFill>
          <p:spPr bwMode="auto">
            <a:xfrm>
              <a:off x="6934200" y="2104136"/>
              <a:ext cx="2133600" cy="867664"/>
            </a:xfrm>
            <a:prstGeom prst="rect">
              <a:avLst/>
            </a:prstGeom>
            <a:noFill/>
          </p:spPr>
        </p:pic>
        <p:sp>
          <p:nvSpPr>
            <p:cNvPr id="10" name="TextBox 9"/>
            <p:cNvSpPr txBox="1"/>
            <p:nvPr/>
          </p:nvSpPr>
          <p:spPr>
            <a:xfrm>
              <a:off x="380394" y="3048000"/>
              <a:ext cx="745717" cy="400110"/>
            </a:xfrm>
            <a:prstGeom prst="rect">
              <a:avLst/>
            </a:prstGeom>
            <a:noFill/>
          </p:spPr>
          <p:txBody>
            <a:bodyPr wrap="none" rtlCol="0">
              <a:spAutoFit/>
            </a:bodyPr>
            <a:lstStyle/>
            <a:p>
              <a:r>
                <a:rPr lang="en-US" sz="2000" dirty="0" smtClean="0">
                  <a:solidFill>
                    <a:schemeClr val="tx2"/>
                  </a:solidFill>
                </a:rPr>
                <a:t>GPUs</a:t>
              </a:r>
              <a:endParaRPr lang="en-US" sz="2000" dirty="0">
                <a:solidFill>
                  <a:schemeClr val="tx2"/>
                </a:solidFill>
              </a:endParaRPr>
            </a:p>
          </p:txBody>
        </p:sp>
        <p:sp>
          <p:nvSpPr>
            <p:cNvPr id="11" name="TextBox 10"/>
            <p:cNvSpPr txBox="1"/>
            <p:nvPr/>
          </p:nvSpPr>
          <p:spPr>
            <a:xfrm>
              <a:off x="1875153" y="3048000"/>
              <a:ext cx="1200265" cy="400110"/>
            </a:xfrm>
            <a:prstGeom prst="rect">
              <a:avLst/>
            </a:prstGeom>
            <a:noFill/>
          </p:spPr>
          <p:txBody>
            <a:bodyPr wrap="none" rtlCol="0">
              <a:spAutoFit/>
            </a:bodyPr>
            <a:lstStyle/>
            <a:p>
              <a:r>
                <a:rPr lang="en-US" sz="2000" dirty="0" err="1" smtClean="0">
                  <a:solidFill>
                    <a:schemeClr val="tx2"/>
                  </a:solidFill>
                </a:rPr>
                <a:t>Multicore</a:t>
              </a:r>
              <a:endParaRPr lang="en-US" sz="2000" dirty="0">
                <a:solidFill>
                  <a:schemeClr val="tx2"/>
                </a:solidFill>
              </a:endParaRPr>
            </a:p>
          </p:txBody>
        </p:sp>
        <p:sp>
          <p:nvSpPr>
            <p:cNvPr id="12" name="TextBox 11"/>
            <p:cNvSpPr txBox="1"/>
            <p:nvPr/>
          </p:nvSpPr>
          <p:spPr>
            <a:xfrm>
              <a:off x="3581400" y="3048000"/>
              <a:ext cx="1011431" cy="400110"/>
            </a:xfrm>
            <a:prstGeom prst="rect">
              <a:avLst/>
            </a:prstGeom>
            <a:noFill/>
          </p:spPr>
          <p:txBody>
            <a:bodyPr wrap="none" rtlCol="0">
              <a:spAutoFit/>
            </a:bodyPr>
            <a:lstStyle/>
            <a:p>
              <a:r>
                <a:rPr lang="en-US" sz="2000" dirty="0" smtClean="0">
                  <a:solidFill>
                    <a:schemeClr val="tx2"/>
                  </a:solidFill>
                </a:rPr>
                <a:t>Clusters</a:t>
              </a:r>
              <a:endParaRPr lang="en-US" sz="2000" dirty="0">
                <a:solidFill>
                  <a:schemeClr val="tx2"/>
                </a:solidFill>
              </a:endParaRPr>
            </a:p>
          </p:txBody>
        </p:sp>
        <p:sp>
          <p:nvSpPr>
            <p:cNvPr id="13" name="TextBox 12"/>
            <p:cNvSpPr txBox="1"/>
            <p:nvPr/>
          </p:nvSpPr>
          <p:spPr>
            <a:xfrm>
              <a:off x="5257800" y="3048000"/>
              <a:ext cx="1415772" cy="400110"/>
            </a:xfrm>
            <a:prstGeom prst="rect">
              <a:avLst/>
            </a:prstGeom>
            <a:noFill/>
          </p:spPr>
          <p:txBody>
            <a:bodyPr wrap="none" rtlCol="0">
              <a:spAutoFit/>
            </a:bodyPr>
            <a:lstStyle/>
            <a:p>
              <a:r>
                <a:rPr lang="en-US" sz="2000" dirty="0" smtClean="0">
                  <a:solidFill>
                    <a:schemeClr val="tx2"/>
                  </a:solidFill>
                </a:rPr>
                <a:t>Mini Clouds</a:t>
              </a:r>
              <a:endParaRPr lang="en-US" sz="2000" dirty="0">
                <a:solidFill>
                  <a:schemeClr val="tx2"/>
                </a:solidFill>
              </a:endParaRPr>
            </a:p>
          </p:txBody>
        </p:sp>
        <p:sp>
          <p:nvSpPr>
            <p:cNvPr id="14" name="TextBox 13"/>
            <p:cNvSpPr txBox="1"/>
            <p:nvPr/>
          </p:nvSpPr>
          <p:spPr>
            <a:xfrm>
              <a:off x="7772400" y="3048000"/>
              <a:ext cx="885179" cy="400110"/>
            </a:xfrm>
            <a:prstGeom prst="rect">
              <a:avLst/>
            </a:prstGeom>
            <a:noFill/>
          </p:spPr>
          <p:txBody>
            <a:bodyPr wrap="none" rtlCol="0">
              <a:spAutoFit/>
            </a:bodyPr>
            <a:lstStyle/>
            <a:p>
              <a:r>
                <a:rPr lang="en-US" sz="2000" dirty="0" smtClean="0">
                  <a:solidFill>
                    <a:schemeClr val="tx2"/>
                  </a:solidFill>
                </a:rPr>
                <a:t>Clouds</a:t>
              </a:r>
              <a:endParaRPr lang="en-US" sz="2000" dirty="0">
                <a:solidFill>
                  <a:schemeClr val="tx2"/>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2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30</a:t>
            </a:fld>
            <a:endParaRPr lang="en-US"/>
          </a:p>
        </p:txBody>
      </p:sp>
    </p:spTree>
    <p:extLst>
      <p:ext uri="{BB962C8B-B14F-4D97-AF65-F5344CB8AC3E}">
        <p14:creationId xmlns:p14="http://schemas.microsoft.com/office/powerpoint/2010/main" val="3252005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419600" y="4572000"/>
            <a:ext cx="4419600" cy="91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8" name="Group 7"/>
          <p:cNvGrpSpPr/>
          <p:nvPr/>
        </p:nvGrpSpPr>
        <p:grpSpPr>
          <a:xfrm>
            <a:off x="4191000" y="2438400"/>
            <a:ext cx="4683021" cy="3323987"/>
            <a:chOff x="4232379" y="2590800"/>
            <a:chExt cx="4683021" cy="3323987"/>
          </a:xfrm>
        </p:grpSpPr>
        <p:sp>
          <p:nvSpPr>
            <p:cNvPr id="49" name="TextBox 48"/>
            <p:cNvSpPr txBox="1"/>
            <p:nvPr/>
          </p:nvSpPr>
          <p:spPr>
            <a:xfrm>
              <a:off x="4232379" y="2590800"/>
              <a:ext cx="4683021" cy="3323987"/>
            </a:xfrm>
            <a:prstGeom prst="rect">
              <a:avLst/>
            </a:prstGeom>
            <a:noFill/>
          </p:spPr>
          <p:txBody>
            <a:bodyPr wrap="square" rtlCol="0">
              <a:spAutoFit/>
            </a:bodyPr>
            <a:lstStyle/>
            <a:p>
              <a:r>
                <a:rPr lang="en-US" dirty="0" err="1">
                  <a:latin typeface="Consolas"/>
                  <a:cs typeface="Consolas"/>
                </a:rPr>
                <a:t>l</a:t>
              </a:r>
              <a:r>
                <a:rPr lang="en-US" dirty="0" err="1" smtClean="0">
                  <a:latin typeface="Consolas"/>
                  <a:cs typeface="Consolas"/>
                </a:rPr>
                <a:t>abel_prop</a:t>
              </a:r>
              <a:r>
                <a:rPr lang="en-US" dirty="0" smtClean="0">
                  <a:latin typeface="Consolas"/>
                  <a:cs typeface="Consolas"/>
                </a:rPr>
                <a:t>(</a:t>
              </a:r>
              <a:r>
                <a:rPr lang="en-US" dirty="0" err="1" smtClean="0">
                  <a:latin typeface="Consolas"/>
                  <a:cs typeface="Consolas"/>
                </a:rPr>
                <a:t>i</a:t>
              </a:r>
              <a:r>
                <a:rPr lang="en-US" dirty="0" smtClean="0">
                  <a:latin typeface="Consolas"/>
                  <a:cs typeface="Consolas"/>
                </a:rPr>
                <a:t>, scope){</a:t>
              </a:r>
            </a:p>
            <a:p>
              <a:r>
                <a:rPr lang="en-US" dirty="0" smtClean="0">
                  <a:latin typeface="Consolas"/>
                  <a:cs typeface="Consolas"/>
                </a:rPr>
                <a:t>  </a:t>
              </a:r>
              <a:r>
                <a:rPr lang="en-US" dirty="0" smtClean="0">
                  <a:solidFill>
                    <a:srgbClr val="008000"/>
                  </a:solidFill>
                  <a:latin typeface="Consolas"/>
                  <a:cs typeface="Consolas"/>
                </a:rPr>
                <a:t>// Get Neighborhood data</a:t>
              </a:r>
            </a:p>
            <a:p>
              <a:r>
                <a:rPr lang="en-US" dirty="0" smtClean="0">
                  <a:latin typeface="Consolas"/>
                  <a:cs typeface="Consolas"/>
                </a:rPr>
                <a:t>  (</a:t>
              </a:r>
              <a:r>
                <a:rPr lang="en-US" i="1" dirty="0">
                  <a:latin typeface="Consolas"/>
                  <a:cs typeface="Consolas"/>
                </a:rPr>
                <a:t>L</a:t>
              </a:r>
              <a:r>
                <a:rPr lang="en-US" i="1" dirty="0" smtClean="0">
                  <a:latin typeface="Consolas"/>
                  <a:cs typeface="Consolas"/>
                </a:rPr>
                <a:t>ikes[</a:t>
              </a:r>
              <a:r>
                <a:rPr lang="en-US" i="1" dirty="0" err="1" smtClean="0">
                  <a:latin typeface="Consolas"/>
                  <a:cs typeface="Consolas"/>
                </a:rPr>
                <a:t>i</a:t>
              </a:r>
              <a:r>
                <a:rPr lang="en-US" i="1" dirty="0" smtClean="0">
                  <a:latin typeface="Consolas"/>
                  <a:cs typeface="Consolas"/>
                </a:rPr>
                <a:t>]</a:t>
              </a:r>
              <a:r>
                <a:rPr lang="en-US" dirty="0" smtClean="0">
                  <a:latin typeface="Consolas"/>
                  <a:cs typeface="Consolas"/>
                </a:rPr>
                <a:t>, </a:t>
              </a:r>
              <a:r>
                <a:rPr lang="en-US" i="1" dirty="0" err="1" smtClean="0">
                  <a:latin typeface="Consolas"/>
                  <a:cs typeface="Consolas"/>
                </a:rPr>
                <a:t>W</a:t>
              </a:r>
              <a:r>
                <a:rPr lang="en-US" i="1" baseline="-25000" dirty="0" err="1" smtClean="0">
                  <a:latin typeface="Consolas"/>
                  <a:cs typeface="Consolas"/>
                </a:rPr>
                <a:t>ij</a:t>
              </a:r>
              <a:r>
                <a:rPr lang="en-US" dirty="0" smtClean="0">
                  <a:latin typeface="Consolas"/>
                  <a:cs typeface="Consolas"/>
                </a:rPr>
                <a:t>, </a:t>
              </a:r>
              <a:r>
                <a:rPr lang="en-US" i="1" dirty="0">
                  <a:latin typeface="Consolas"/>
                  <a:cs typeface="Consolas"/>
                </a:rPr>
                <a:t>L</a:t>
              </a:r>
              <a:r>
                <a:rPr lang="en-US" i="1" dirty="0" smtClean="0">
                  <a:latin typeface="Consolas"/>
                  <a:cs typeface="Consolas"/>
                </a:rPr>
                <a:t>ikes[j]</a:t>
              </a:r>
              <a:r>
                <a:rPr lang="en-US" dirty="0" smtClean="0">
                  <a:latin typeface="Consolas"/>
                  <a:cs typeface="Consolas"/>
                </a:rPr>
                <a:t>) </a:t>
              </a:r>
              <a:r>
                <a:rPr lang="en-US" dirty="0" smtClean="0">
                  <a:latin typeface="Consolas"/>
                  <a:cs typeface="Consolas"/>
                  <a:sym typeface="Wingdings"/>
                </a:rPr>
                <a:t>scope;</a:t>
              </a:r>
            </a:p>
            <a:p>
              <a:endParaRPr lang="en-US" baseline="-25000" dirty="0" smtClean="0">
                <a:latin typeface="Consolas"/>
                <a:cs typeface="Consolas"/>
              </a:endParaRPr>
            </a:p>
            <a:p>
              <a:r>
                <a:rPr lang="en-US" baseline="-25000" dirty="0" smtClean="0">
                  <a:latin typeface="Consolas"/>
                  <a:cs typeface="Consolas"/>
                </a:rPr>
                <a:t>  </a:t>
              </a:r>
              <a:r>
                <a:rPr lang="en-US" baseline="-25000" dirty="0" smtClean="0">
                  <a:solidFill>
                    <a:srgbClr val="008000"/>
                  </a:solidFill>
                  <a:latin typeface="Consolas"/>
                  <a:cs typeface="Consolas"/>
                </a:rPr>
                <a:t> </a:t>
              </a:r>
              <a:r>
                <a:rPr lang="en-US" dirty="0" smtClean="0">
                  <a:solidFill>
                    <a:srgbClr val="008000"/>
                  </a:solidFill>
                  <a:latin typeface="Consolas"/>
                  <a:cs typeface="Consolas"/>
                </a:rPr>
                <a:t>// Update the vertex data</a:t>
              </a:r>
              <a:endParaRPr lang="en-US" baseline="-25000" dirty="0">
                <a:solidFill>
                  <a:srgbClr val="008000"/>
                </a:solidFill>
                <a:latin typeface="Consolas"/>
                <a:cs typeface="Consolas"/>
              </a:endParaRPr>
            </a:p>
            <a:p>
              <a:endParaRPr lang="en-US" dirty="0" smtClean="0">
                <a:latin typeface="Consolas"/>
                <a:cs typeface="Consolas"/>
              </a:endParaRPr>
            </a:p>
            <a:p>
              <a:endParaRPr lang="en-US" dirty="0" smtClean="0">
                <a:latin typeface="Consolas"/>
                <a:cs typeface="Consolas"/>
              </a:endParaRPr>
            </a:p>
            <a:p>
              <a:endParaRPr lang="en-US" dirty="0" smtClean="0">
                <a:latin typeface="Consolas"/>
                <a:cs typeface="Consolas"/>
              </a:endParaRPr>
            </a:p>
            <a:p>
              <a:r>
                <a:rPr lang="en-US" dirty="0">
                  <a:latin typeface="Consolas"/>
                  <a:cs typeface="Consolas"/>
                </a:rPr>
                <a:t> </a:t>
              </a:r>
              <a:r>
                <a:rPr lang="en-US" dirty="0" smtClean="0">
                  <a:latin typeface="Consolas"/>
                  <a:cs typeface="Consolas"/>
                </a:rPr>
                <a:t> </a:t>
              </a:r>
              <a:r>
                <a:rPr lang="en-US" dirty="0" smtClean="0">
                  <a:solidFill>
                    <a:srgbClr val="008000"/>
                  </a:solidFill>
                  <a:latin typeface="Consolas"/>
                  <a:cs typeface="Consolas"/>
                </a:rPr>
                <a:t>// Reschedule Neighbors if needed</a:t>
              </a:r>
            </a:p>
            <a:p>
              <a:r>
                <a:rPr lang="en-US" dirty="0">
                  <a:latin typeface="Consolas"/>
                  <a:cs typeface="Consolas"/>
                </a:rPr>
                <a:t> </a:t>
              </a:r>
              <a:r>
                <a:rPr lang="en-US" dirty="0" smtClean="0">
                  <a:latin typeface="Consolas"/>
                  <a:cs typeface="Consolas"/>
                </a:rPr>
                <a:t> if Likes[</a:t>
              </a:r>
              <a:r>
                <a:rPr lang="en-US" dirty="0" err="1" smtClean="0">
                  <a:latin typeface="Consolas"/>
                  <a:cs typeface="Consolas"/>
                </a:rPr>
                <a:t>i</a:t>
              </a:r>
              <a:r>
                <a:rPr lang="en-US" dirty="0" smtClean="0">
                  <a:latin typeface="Consolas"/>
                  <a:cs typeface="Consolas"/>
                </a:rPr>
                <a:t>] changes then </a:t>
              </a:r>
            </a:p>
            <a:p>
              <a:r>
                <a:rPr lang="en-US" dirty="0">
                  <a:latin typeface="Consolas"/>
                  <a:cs typeface="Consolas"/>
                </a:rPr>
                <a:t> </a:t>
              </a:r>
              <a:r>
                <a:rPr lang="en-US" dirty="0" smtClean="0">
                  <a:latin typeface="Consolas"/>
                  <a:cs typeface="Consolas"/>
                </a:rPr>
                <a:t>   </a:t>
              </a:r>
              <a:r>
                <a:rPr lang="en-US" dirty="0" err="1" smtClean="0">
                  <a:latin typeface="Consolas"/>
                  <a:cs typeface="Consolas"/>
                </a:rPr>
                <a:t>reschedule_neighbors_of</a:t>
              </a:r>
              <a:r>
                <a:rPr lang="en-US" dirty="0" smtClean="0">
                  <a:latin typeface="Consolas"/>
                  <a:cs typeface="Consolas"/>
                </a:rPr>
                <a:t>(</a:t>
              </a:r>
              <a:r>
                <a:rPr lang="en-US" dirty="0" err="1" smtClean="0">
                  <a:latin typeface="Consolas"/>
                  <a:cs typeface="Consolas"/>
                </a:rPr>
                <a:t>i</a:t>
              </a:r>
              <a:r>
                <a:rPr lang="en-US" dirty="0" smtClean="0">
                  <a:latin typeface="Consolas"/>
                  <a:cs typeface="Consolas"/>
                </a:rPr>
                <a:t>); </a:t>
              </a:r>
            </a:p>
            <a:p>
              <a:r>
                <a:rPr lang="en-US" dirty="0" smtClean="0">
                  <a:latin typeface="Consolas"/>
                  <a:cs typeface="Consolas"/>
                </a:rPr>
                <a:t>}</a:t>
              </a:r>
            </a:p>
          </p:txBody>
        </p:sp>
        <p:graphicFrame>
          <p:nvGraphicFramePr>
            <p:cNvPr id="58" name="Object 57"/>
            <p:cNvGraphicFramePr>
              <a:graphicFrameLocks noChangeAspect="1"/>
            </p:cNvGraphicFramePr>
            <p:nvPr>
              <p:extLst>
                <p:ext uri="{D42A27DB-BD31-4B8C-83A1-F6EECF244321}">
                  <p14:modId xmlns:p14="http://schemas.microsoft.com/office/powerpoint/2010/main" val="2043398941"/>
                </p:ext>
              </p:extLst>
            </p:nvPr>
          </p:nvGraphicFramePr>
          <p:xfrm>
            <a:off x="4502254" y="3938588"/>
            <a:ext cx="4149725" cy="803275"/>
          </p:xfrm>
          <a:graphic>
            <a:graphicData uri="http://schemas.openxmlformats.org/presentationml/2006/ole">
              <mc:AlternateContent xmlns:mc="http://schemas.openxmlformats.org/markup-compatibility/2006">
                <mc:Choice xmlns:v="urn:schemas-microsoft-com:vml" Requires="v">
                  <p:oleObj spid="_x0000_s14454" name="Equation" r:id="rId4" imgW="2032000" imgH="393700" progId="Equation.3">
                    <p:embed/>
                  </p:oleObj>
                </mc:Choice>
                <mc:Fallback>
                  <p:oleObj name="Equation" r:id="rId4" imgW="2032000" imgH="393700" progId="Equation.3">
                    <p:embed/>
                    <p:pic>
                      <p:nvPicPr>
                        <p:cNvPr id="0" name=""/>
                        <p:cNvPicPr/>
                        <p:nvPr/>
                      </p:nvPicPr>
                      <p:blipFill>
                        <a:blip r:embed="rId5"/>
                        <a:stretch>
                          <a:fillRect/>
                        </a:stretch>
                      </p:blipFill>
                      <p:spPr>
                        <a:xfrm>
                          <a:off x="4502254" y="3938588"/>
                          <a:ext cx="4149725" cy="803275"/>
                        </a:xfrm>
                        <a:prstGeom prst="rect">
                          <a:avLst/>
                        </a:prstGeom>
                      </p:spPr>
                    </p:pic>
                  </p:oleObj>
                </mc:Fallback>
              </mc:AlternateContent>
            </a:graphicData>
          </a:graphic>
        </p:graphicFrame>
      </p:grpSp>
      <p:sp>
        <p:nvSpPr>
          <p:cNvPr id="9" name="Rectangle 8"/>
          <p:cNvSpPr/>
          <p:nvPr/>
        </p:nvSpPr>
        <p:spPr bwMode="auto">
          <a:xfrm>
            <a:off x="4191000" y="2438400"/>
            <a:ext cx="4800600" cy="3429000"/>
          </a:xfrm>
          <a:prstGeom prst="rect">
            <a:avLst/>
          </a:prstGeom>
          <a:solidFill>
            <a:schemeClr val="bg1">
              <a:alpha val="80000"/>
            </a:schemeClr>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88" name="Freeform 87"/>
          <p:cNvSpPr/>
          <p:nvPr/>
        </p:nvSpPr>
        <p:spPr bwMode="auto">
          <a:xfrm>
            <a:off x="697405" y="2284590"/>
            <a:ext cx="3489040" cy="254487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1" name="Straight Arrow Connector 120"/>
          <p:cNvCxnSpPr>
            <a:endCxn id="88" idx="11"/>
          </p:cNvCxnSpPr>
          <p:nvPr/>
        </p:nvCxnSpPr>
        <p:spPr bwMode="auto">
          <a:xfrm flipH="1">
            <a:off x="3367703" y="1752600"/>
            <a:ext cx="2804497" cy="898076"/>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128" name="Group 127"/>
          <p:cNvGrpSpPr/>
          <p:nvPr/>
        </p:nvGrpSpPr>
        <p:grpSpPr>
          <a:xfrm>
            <a:off x="2209800" y="1828800"/>
            <a:ext cx="988940" cy="1328766"/>
            <a:chOff x="3128755" y="1677810"/>
            <a:chExt cx="988940" cy="1328766"/>
          </a:xfrm>
        </p:grpSpPr>
        <p:sp>
          <p:nvSpPr>
            <p:cNvPr id="89" name="Oval 88"/>
            <p:cNvSpPr/>
            <p:nvPr/>
          </p:nvSpPr>
          <p:spPr bwMode="auto">
            <a:xfrm>
              <a:off x="3357360" y="2246242"/>
              <a:ext cx="760335" cy="760334"/>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23" name="Straight Arrow Connector 122"/>
            <p:cNvCxnSpPr>
              <a:endCxn id="89" idx="1"/>
            </p:cNvCxnSpPr>
            <p:nvPr/>
          </p:nvCxnSpPr>
          <p:spPr bwMode="auto">
            <a:xfrm>
              <a:off x="3128755" y="1677810"/>
              <a:ext cx="339953" cy="67978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p:txBody>
          <a:bodyPr/>
          <a:lstStyle/>
          <a:p>
            <a:r>
              <a:rPr lang="en-US" dirty="0" smtClean="0"/>
              <a:t>Update Functions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31</a:t>
            </a:fld>
            <a:endParaRPr lang="en-US"/>
          </a:p>
        </p:txBody>
      </p:sp>
      <p:sp>
        <p:nvSpPr>
          <p:cNvPr id="34" name="TextBox 33"/>
          <p:cNvSpPr txBox="1"/>
          <p:nvPr/>
        </p:nvSpPr>
        <p:spPr>
          <a:xfrm>
            <a:off x="76200" y="914400"/>
            <a:ext cx="8947957" cy="892552"/>
          </a:xfrm>
          <a:prstGeom prst="rect">
            <a:avLst/>
          </a:prstGeom>
          <a:noFill/>
        </p:spPr>
        <p:txBody>
          <a:bodyPr wrap="square" rtlCol="0">
            <a:spAutoFit/>
          </a:bodyPr>
          <a:lstStyle/>
          <a:p>
            <a:r>
              <a:rPr lang="en-US" sz="2600" dirty="0" smtClean="0"/>
              <a:t>An</a:t>
            </a:r>
            <a:r>
              <a:rPr lang="en-US" sz="2600" b="1" dirty="0" smtClean="0"/>
              <a:t> update function</a:t>
            </a:r>
            <a:r>
              <a:rPr lang="en-US" sz="2600" dirty="0" smtClean="0"/>
              <a:t> is a user defined program which when applied to a </a:t>
            </a:r>
            <a:r>
              <a:rPr lang="en-US" sz="2600" b="1" dirty="0" smtClean="0">
                <a:solidFill>
                  <a:srgbClr val="C00000"/>
                </a:solidFill>
              </a:rPr>
              <a:t>vertex</a:t>
            </a:r>
            <a:r>
              <a:rPr lang="en-US" sz="2600" dirty="0" smtClean="0"/>
              <a:t> transforms the data in the </a:t>
            </a:r>
            <a:r>
              <a:rPr lang="en-US" sz="2600" b="1" dirty="0" smtClean="0">
                <a:solidFill>
                  <a:schemeClr val="accent6"/>
                </a:solidFill>
              </a:rPr>
              <a:t>scope</a:t>
            </a:r>
            <a:r>
              <a:rPr lang="en-US" sz="2600" b="1" dirty="0" smtClean="0"/>
              <a:t> </a:t>
            </a:r>
            <a:r>
              <a:rPr lang="en-US" sz="2600" dirty="0" smtClean="0"/>
              <a:t>of the vertex</a:t>
            </a:r>
            <a:endParaRPr lang="en-US" sz="2600" b="1" dirty="0"/>
          </a:p>
        </p:txBody>
      </p:sp>
      <p:cxnSp>
        <p:nvCxnSpPr>
          <p:cNvPr id="91" name="Straight Arrow Connector 90"/>
          <p:cNvCxnSpPr>
            <a:stCxn id="97" idx="6"/>
            <a:endCxn id="98" idx="2"/>
          </p:cNvCxnSpPr>
          <p:nvPr/>
        </p:nvCxnSpPr>
        <p:spPr bwMode="auto">
          <a:xfrm>
            <a:off x="1403520" y="2783766"/>
            <a:ext cx="1212472" cy="176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2" name="Straight Arrow Connector 91"/>
          <p:cNvCxnSpPr>
            <a:stCxn id="102" idx="0"/>
            <a:endCxn id="97" idx="3"/>
          </p:cNvCxnSpPr>
          <p:nvPr/>
        </p:nvCxnSpPr>
        <p:spPr bwMode="auto">
          <a:xfrm flipV="1">
            <a:off x="773029" y="2937612"/>
            <a:ext cx="259073" cy="118346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3" name="Straight Arrow Connector 92"/>
          <p:cNvCxnSpPr>
            <a:stCxn id="104" idx="1"/>
            <a:endCxn id="98" idx="5"/>
          </p:cNvCxnSpPr>
          <p:nvPr/>
        </p:nvCxnSpPr>
        <p:spPr bwMode="auto">
          <a:xfrm rot="16200000" flipV="1">
            <a:off x="2625789" y="3299234"/>
            <a:ext cx="1247188"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103" idx="7"/>
            <a:endCxn id="98" idx="3"/>
          </p:cNvCxnSpPr>
          <p:nvPr/>
        </p:nvCxnSpPr>
        <p:spPr bwMode="auto">
          <a:xfrm rot="5400000" flipH="1" flipV="1">
            <a:off x="1801980" y="3307065"/>
            <a:ext cx="1247188" cy="50828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103" idx="1"/>
            <a:endCxn id="97" idx="5"/>
          </p:cNvCxnSpPr>
          <p:nvPr/>
        </p:nvCxnSpPr>
        <p:spPr bwMode="auto">
          <a:xfrm rot="16200000" flipV="1">
            <a:off x="978174" y="3299234"/>
            <a:ext cx="1247188"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97" name="Oval 96"/>
          <p:cNvSpPr/>
          <p:nvPr/>
        </p:nvSpPr>
        <p:spPr bwMode="auto">
          <a:xfrm>
            <a:off x="968377" y="256619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8" name="Oval 97"/>
          <p:cNvSpPr/>
          <p:nvPr/>
        </p:nvSpPr>
        <p:spPr bwMode="auto">
          <a:xfrm>
            <a:off x="2615992" y="256619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0" name="Oval 99"/>
          <p:cNvSpPr/>
          <p:nvPr/>
        </p:nvSpPr>
        <p:spPr bwMode="auto">
          <a:xfrm>
            <a:off x="968376" y="551792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1" name="Oval 100"/>
          <p:cNvSpPr/>
          <p:nvPr/>
        </p:nvSpPr>
        <p:spPr bwMode="auto">
          <a:xfrm>
            <a:off x="2615992" y="5517925"/>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2" name="Oval 4"/>
          <p:cNvSpPr/>
          <p:nvPr/>
        </p:nvSpPr>
        <p:spPr bwMode="auto">
          <a:xfrm>
            <a:off x="555457"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3" name="Oval 102"/>
          <p:cNvSpPr/>
          <p:nvPr/>
        </p:nvSpPr>
        <p:spPr bwMode="auto">
          <a:xfrm>
            <a:off x="1800015"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04" name="Oval 103"/>
          <p:cNvSpPr/>
          <p:nvPr/>
        </p:nvSpPr>
        <p:spPr bwMode="auto">
          <a:xfrm>
            <a:off x="3447630" y="4121076"/>
            <a:ext cx="435143" cy="435142"/>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06" name="Straight Arrow Connector 105"/>
          <p:cNvCxnSpPr>
            <a:stCxn id="100" idx="6"/>
            <a:endCxn id="101" idx="2"/>
          </p:cNvCxnSpPr>
          <p:nvPr/>
        </p:nvCxnSpPr>
        <p:spPr bwMode="auto">
          <a:xfrm>
            <a:off x="1403519" y="5735496"/>
            <a:ext cx="1212473"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7" name="Straight Arrow Connector 106"/>
          <p:cNvCxnSpPr>
            <a:stCxn id="100" idx="1"/>
            <a:endCxn id="102" idx="4"/>
          </p:cNvCxnSpPr>
          <p:nvPr/>
        </p:nvCxnSpPr>
        <p:spPr bwMode="auto">
          <a:xfrm flipH="1" flipV="1">
            <a:off x="773029" y="4556218"/>
            <a:ext cx="259072" cy="1025432"/>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8" name="Straight Arrow Connector 107"/>
          <p:cNvCxnSpPr>
            <a:stCxn id="101" idx="7"/>
            <a:endCxn id="104" idx="3"/>
          </p:cNvCxnSpPr>
          <p:nvPr/>
        </p:nvCxnSpPr>
        <p:spPr bwMode="auto">
          <a:xfrm rot="5400000" flipH="1" flipV="1">
            <a:off x="2704804" y="4775100"/>
            <a:ext cx="1089157" cy="5239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9" name="Straight Arrow Connector 108"/>
          <p:cNvCxnSpPr>
            <a:stCxn id="101" idx="1"/>
            <a:endCxn id="103" idx="5"/>
          </p:cNvCxnSpPr>
          <p:nvPr/>
        </p:nvCxnSpPr>
        <p:spPr bwMode="auto">
          <a:xfrm rot="16200000" flipV="1">
            <a:off x="1880997" y="4782930"/>
            <a:ext cx="1089157" cy="50828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0" name="Straight Arrow Connector 109"/>
          <p:cNvCxnSpPr>
            <a:stCxn id="100" idx="7"/>
            <a:endCxn id="103" idx="3"/>
          </p:cNvCxnSpPr>
          <p:nvPr/>
        </p:nvCxnSpPr>
        <p:spPr bwMode="auto">
          <a:xfrm rot="5400000" flipH="1" flipV="1">
            <a:off x="1057189" y="4775099"/>
            <a:ext cx="1089157" cy="5239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29" name="Group 128"/>
          <p:cNvGrpSpPr/>
          <p:nvPr/>
        </p:nvGrpSpPr>
        <p:grpSpPr>
          <a:xfrm>
            <a:off x="1062245" y="2650677"/>
            <a:ext cx="2743200" cy="1843713"/>
            <a:chOff x="1981200" y="2499687"/>
            <a:chExt cx="2743200" cy="1843713"/>
          </a:xfrm>
        </p:grpSpPr>
        <p:sp>
          <p:nvSpPr>
            <p:cNvPr id="116" name="Cube 115"/>
            <p:cNvSpPr/>
            <p:nvPr/>
          </p:nvSpPr>
          <p:spPr bwMode="auto">
            <a:xfrm>
              <a:off x="3618983" y="2499687"/>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7" name="Cube 116"/>
            <p:cNvSpPr/>
            <p:nvPr/>
          </p:nvSpPr>
          <p:spPr bwMode="auto">
            <a:xfrm>
              <a:off x="2819400" y="406908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8" name="Cube 117"/>
            <p:cNvSpPr/>
            <p:nvPr/>
          </p:nvSpPr>
          <p:spPr bwMode="auto">
            <a:xfrm>
              <a:off x="1981200" y="2499687"/>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9" name="Cube 118"/>
            <p:cNvSpPr/>
            <p:nvPr/>
          </p:nvSpPr>
          <p:spPr bwMode="auto">
            <a:xfrm>
              <a:off x="4450080" y="406908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3" name="Cube 112"/>
            <p:cNvSpPr/>
            <p:nvPr/>
          </p:nvSpPr>
          <p:spPr bwMode="auto">
            <a:xfrm>
              <a:off x="2752244" y="251460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4" name="Cube 113"/>
            <p:cNvSpPr/>
            <p:nvPr/>
          </p:nvSpPr>
          <p:spPr bwMode="auto">
            <a:xfrm>
              <a:off x="3203340" y="3309835"/>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5" name="Cube 114"/>
            <p:cNvSpPr/>
            <p:nvPr/>
          </p:nvSpPr>
          <p:spPr bwMode="auto">
            <a:xfrm>
              <a:off x="4038600" y="3309835"/>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65" name="Rectangle 64"/>
          <p:cNvSpPr/>
          <p:nvPr/>
        </p:nvSpPr>
        <p:spPr bwMode="auto">
          <a:xfrm>
            <a:off x="4343400" y="2819400"/>
            <a:ext cx="4800600" cy="685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6" name="Rectangle 65"/>
          <p:cNvSpPr/>
          <p:nvPr/>
        </p:nvSpPr>
        <p:spPr bwMode="auto">
          <a:xfrm>
            <a:off x="4343400" y="3505200"/>
            <a:ext cx="4800600" cy="11430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Rectangle 66"/>
          <p:cNvSpPr/>
          <p:nvPr/>
        </p:nvSpPr>
        <p:spPr bwMode="auto">
          <a:xfrm>
            <a:off x="4419600" y="4648200"/>
            <a:ext cx="4724400" cy="1066800"/>
          </a:xfrm>
          <a:prstGeom prst="rect">
            <a:avLst/>
          </a:prstGeom>
          <a:solidFill>
            <a:schemeClr val="bg1">
              <a:alpha val="8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8" grpId="0" animBg="1"/>
      <p:bldP spid="65" grpId="0" animBg="1"/>
      <p:bldP spid="66" grpId="0" animBg="1"/>
      <p:bldP spid="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32</a:t>
            </a:fld>
            <a:endParaRPr lang="en-US"/>
          </a:p>
        </p:txBody>
      </p:sp>
    </p:spTree>
    <p:extLst>
      <p:ext uri="{BB962C8B-B14F-4D97-AF65-F5344CB8AC3E}">
        <p14:creationId xmlns:p14="http://schemas.microsoft.com/office/powerpoint/2010/main" val="148223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p:cNvSpPr/>
          <p:nvPr/>
        </p:nvSpPr>
        <p:spPr bwMode="auto">
          <a:xfrm rot="10800000">
            <a:off x="4069964" y="2947107"/>
            <a:ext cx="3409950" cy="1811866"/>
          </a:xfrm>
          <a:custGeom>
            <a:avLst/>
            <a:gdLst>
              <a:gd name="connsiteX0" fmla="*/ 1629833 w 3409950"/>
              <a:gd name="connsiteY0" fmla="*/ 55033 h 1811866"/>
              <a:gd name="connsiteX1" fmla="*/ 3026833 w 3409950"/>
              <a:gd name="connsiteY1" fmla="*/ 105833 h 1811866"/>
              <a:gd name="connsiteX2" fmla="*/ 3230033 w 3409950"/>
              <a:gd name="connsiteY2" fmla="*/ 690033 h 1811866"/>
              <a:gd name="connsiteX3" fmla="*/ 1947333 w 3409950"/>
              <a:gd name="connsiteY3" fmla="*/ 664633 h 1811866"/>
              <a:gd name="connsiteX4" fmla="*/ 2493433 w 3409950"/>
              <a:gd name="connsiteY4" fmla="*/ 1413933 h 1811866"/>
              <a:gd name="connsiteX5" fmla="*/ 2290233 w 3409950"/>
              <a:gd name="connsiteY5" fmla="*/ 1769533 h 1811866"/>
              <a:gd name="connsiteX6" fmla="*/ 1833033 w 3409950"/>
              <a:gd name="connsiteY6" fmla="*/ 1642533 h 1811866"/>
              <a:gd name="connsiteX7" fmla="*/ 1540933 w 3409950"/>
              <a:gd name="connsiteY7" fmla="*/ 753533 h 1811866"/>
              <a:gd name="connsiteX8" fmla="*/ 1274233 w 3409950"/>
              <a:gd name="connsiteY8" fmla="*/ 1591733 h 1811866"/>
              <a:gd name="connsiteX9" fmla="*/ 867833 w 3409950"/>
              <a:gd name="connsiteY9" fmla="*/ 1756833 h 1811866"/>
              <a:gd name="connsiteX10" fmla="*/ 740833 w 3409950"/>
              <a:gd name="connsiteY10" fmla="*/ 1325033 h 1811866"/>
              <a:gd name="connsiteX11" fmla="*/ 1198033 w 3409950"/>
              <a:gd name="connsiteY11" fmla="*/ 677333 h 1811866"/>
              <a:gd name="connsiteX12" fmla="*/ 194733 w 3409950"/>
              <a:gd name="connsiteY12" fmla="*/ 690033 h 1811866"/>
              <a:gd name="connsiteX13" fmla="*/ 29633 w 3409950"/>
              <a:gd name="connsiteY13" fmla="*/ 283633 h 1811866"/>
              <a:gd name="connsiteX14" fmla="*/ 372533 w 3409950"/>
              <a:gd name="connsiteY14" fmla="*/ 93133 h 1811866"/>
              <a:gd name="connsiteX15" fmla="*/ 1629833 w 3409950"/>
              <a:gd name="connsiteY15" fmla="*/ 55033 h 18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9950" h="1811866">
                <a:moveTo>
                  <a:pt x="1629833" y="55033"/>
                </a:moveTo>
                <a:cubicBezTo>
                  <a:pt x="2072216" y="57150"/>
                  <a:pt x="2760133" y="0"/>
                  <a:pt x="3026833" y="105833"/>
                </a:cubicBezTo>
                <a:cubicBezTo>
                  <a:pt x="3293533" y="211666"/>
                  <a:pt x="3409950" y="596900"/>
                  <a:pt x="3230033" y="690033"/>
                </a:cubicBezTo>
                <a:cubicBezTo>
                  <a:pt x="3050116" y="783166"/>
                  <a:pt x="2070100" y="543983"/>
                  <a:pt x="1947333" y="664633"/>
                </a:cubicBezTo>
                <a:cubicBezTo>
                  <a:pt x="1824566" y="785283"/>
                  <a:pt x="2436283" y="1229783"/>
                  <a:pt x="2493433" y="1413933"/>
                </a:cubicBezTo>
                <a:cubicBezTo>
                  <a:pt x="2550583" y="1598083"/>
                  <a:pt x="2400300" y="1731433"/>
                  <a:pt x="2290233" y="1769533"/>
                </a:cubicBezTo>
                <a:cubicBezTo>
                  <a:pt x="2180166" y="1807633"/>
                  <a:pt x="1957916" y="1811866"/>
                  <a:pt x="1833033" y="1642533"/>
                </a:cubicBezTo>
                <a:cubicBezTo>
                  <a:pt x="1708150" y="1473200"/>
                  <a:pt x="1634066" y="762000"/>
                  <a:pt x="1540933" y="753533"/>
                </a:cubicBezTo>
                <a:cubicBezTo>
                  <a:pt x="1447800" y="745066"/>
                  <a:pt x="1386416" y="1424516"/>
                  <a:pt x="1274233" y="1591733"/>
                </a:cubicBezTo>
                <a:cubicBezTo>
                  <a:pt x="1162050" y="1758950"/>
                  <a:pt x="956733" y="1801283"/>
                  <a:pt x="867833" y="1756833"/>
                </a:cubicBezTo>
                <a:cubicBezTo>
                  <a:pt x="778933" y="1712383"/>
                  <a:pt x="685800" y="1504950"/>
                  <a:pt x="740833" y="1325033"/>
                </a:cubicBezTo>
                <a:cubicBezTo>
                  <a:pt x="795866" y="1145116"/>
                  <a:pt x="1289050" y="783166"/>
                  <a:pt x="1198033" y="677333"/>
                </a:cubicBezTo>
                <a:cubicBezTo>
                  <a:pt x="1107016" y="571500"/>
                  <a:pt x="389466" y="755650"/>
                  <a:pt x="194733" y="690033"/>
                </a:cubicBezTo>
                <a:cubicBezTo>
                  <a:pt x="0" y="624416"/>
                  <a:pt x="0" y="383116"/>
                  <a:pt x="29633" y="283633"/>
                </a:cubicBezTo>
                <a:cubicBezTo>
                  <a:pt x="59266" y="184150"/>
                  <a:pt x="105833" y="131233"/>
                  <a:pt x="372533" y="93133"/>
                </a:cubicBezTo>
                <a:cubicBezTo>
                  <a:pt x="639233" y="55033"/>
                  <a:pt x="1187450" y="52916"/>
                  <a:pt x="1629833" y="550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6" name="Oval 65"/>
          <p:cNvSpPr/>
          <p:nvPr/>
        </p:nvSpPr>
        <p:spPr bwMode="auto">
          <a:xfrm>
            <a:off x="5562600" y="4112581"/>
            <a:ext cx="457200" cy="457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7" name="Freeform 56"/>
          <p:cNvSpPr/>
          <p:nvPr/>
        </p:nvSpPr>
        <p:spPr bwMode="auto">
          <a:xfrm>
            <a:off x="4069964" y="1905000"/>
            <a:ext cx="2144183" cy="755172"/>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183" h="1041400">
                <a:moveTo>
                  <a:pt x="38100" y="410633"/>
                </a:moveTo>
                <a:cubicBezTo>
                  <a:pt x="76200" y="275166"/>
                  <a:pt x="188383" y="182033"/>
                  <a:pt x="495300" y="131233"/>
                </a:cubicBezTo>
                <a:cubicBezTo>
                  <a:pt x="802217" y="80433"/>
                  <a:pt x="1615017" y="0"/>
                  <a:pt x="1879600" y="105833"/>
                </a:cubicBezTo>
                <a:cubicBezTo>
                  <a:pt x="2144183" y="211666"/>
                  <a:pt x="2139950" y="615950"/>
                  <a:pt x="2082800" y="766233"/>
                </a:cubicBezTo>
                <a:cubicBezTo>
                  <a:pt x="2025650" y="916516"/>
                  <a:pt x="1839383" y="977900"/>
                  <a:pt x="1536700" y="1007533"/>
                </a:cubicBezTo>
                <a:cubicBezTo>
                  <a:pt x="1234017" y="1037166"/>
                  <a:pt x="520700" y="1041400"/>
                  <a:pt x="266700" y="944033"/>
                </a:cubicBezTo>
                <a:cubicBezTo>
                  <a:pt x="12700" y="846666"/>
                  <a:pt x="0" y="546100"/>
                  <a:pt x="38100" y="4106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6" name="Freeform 55"/>
          <p:cNvSpPr/>
          <p:nvPr/>
        </p:nvSpPr>
        <p:spPr bwMode="auto">
          <a:xfrm>
            <a:off x="4112423" y="3981766"/>
            <a:ext cx="2144183" cy="755172"/>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183" h="1041400">
                <a:moveTo>
                  <a:pt x="38100" y="410633"/>
                </a:moveTo>
                <a:cubicBezTo>
                  <a:pt x="76200" y="275166"/>
                  <a:pt x="188383" y="182033"/>
                  <a:pt x="495300" y="131233"/>
                </a:cubicBezTo>
                <a:cubicBezTo>
                  <a:pt x="802217" y="80433"/>
                  <a:pt x="1615017" y="0"/>
                  <a:pt x="1879600" y="105833"/>
                </a:cubicBezTo>
                <a:cubicBezTo>
                  <a:pt x="2144183" y="211666"/>
                  <a:pt x="2139950" y="615950"/>
                  <a:pt x="2082800" y="766233"/>
                </a:cubicBezTo>
                <a:cubicBezTo>
                  <a:pt x="2025650" y="916516"/>
                  <a:pt x="1839383" y="977900"/>
                  <a:pt x="1536700" y="1007533"/>
                </a:cubicBezTo>
                <a:cubicBezTo>
                  <a:pt x="1234017" y="1037166"/>
                  <a:pt x="520700" y="1041400"/>
                  <a:pt x="266700" y="944033"/>
                </a:cubicBezTo>
                <a:cubicBezTo>
                  <a:pt x="12700" y="846666"/>
                  <a:pt x="0" y="546100"/>
                  <a:pt x="38100" y="410633"/>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smtClean="0"/>
              <a:t>The Scheduler</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33</a:t>
            </a:fld>
            <a:endParaRPr lang="en-US"/>
          </a:p>
        </p:txBody>
      </p:sp>
      <p:sp>
        <p:nvSpPr>
          <p:cNvPr id="137" name="Rounded Rectangle 136"/>
          <p:cNvSpPr/>
          <p:nvPr/>
        </p:nvSpPr>
        <p:spPr bwMode="auto">
          <a:xfrm>
            <a:off x="2319218" y="2031508"/>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38" name="Rounded Rectangle 137"/>
          <p:cNvSpPr/>
          <p:nvPr/>
        </p:nvSpPr>
        <p:spPr bwMode="auto">
          <a:xfrm>
            <a:off x="2319218" y="4351913"/>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44" name="Oval 43"/>
          <p:cNvSpPr/>
          <p:nvPr/>
        </p:nvSpPr>
        <p:spPr bwMode="auto">
          <a:xfrm>
            <a:off x="4419600" y="2055182"/>
            <a:ext cx="457200" cy="47237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46" name="Straight Arrow Connector 45"/>
          <p:cNvCxnSpPr>
            <a:endCxn id="44" idx="2"/>
          </p:cNvCxnSpPr>
          <p:nvPr/>
        </p:nvCxnSpPr>
        <p:spPr bwMode="auto">
          <a:xfrm flipV="1">
            <a:off x="3098800" y="2291371"/>
            <a:ext cx="1320800" cy="17438"/>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62" name="Oval 61"/>
          <p:cNvSpPr/>
          <p:nvPr/>
        </p:nvSpPr>
        <p:spPr bwMode="auto">
          <a:xfrm>
            <a:off x="4419600" y="4112581"/>
            <a:ext cx="457200" cy="457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63" name="Straight Arrow Connector 62"/>
          <p:cNvCxnSpPr>
            <a:endCxn id="62" idx="2"/>
          </p:cNvCxnSpPr>
          <p:nvPr/>
        </p:nvCxnSpPr>
        <p:spPr bwMode="auto">
          <a:xfrm flipV="1">
            <a:off x="3098800" y="4341181"/>
            <a:ext cx="1320800" cy="395758"/>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51" name="TextBox 50"/>
          <p:cNvSpPr txBox="1"/>
          <p:nvPr/>
        </p:nvSpPr>
        <p:spPr>
          <a:xfrm>
            <a:off x="457200" y="1214735"/>
            <a:ext cx="8229600" cy="461665"/>
          </a:xfrm>
          <a:prstGeom prst="rect">
            <a:avLst/>
          </a:prstGeom>
          <a:noFill/>
        </p:spPr>
        <p:txBody>
          <a:bodyPr wrap="square" rtlCol="0">
            <a:spAutoFit/>
          </a:bodyPr>
          <a:lstStyle/>
          <a:p>
            <a:r>
              <a:rPr lang="en-US" sz="2400" dirty="0" smtClean="0"/>
              <a:t>The </a:t>
            </a:r>
            <a:r>
              <a:rPr lang="en-US" sz="2400" b="1" dirty="0" smtClean="0"/>
              <a:t>scheduler</a:t>
            </a:r>
            <a:r>
              <a:rPr lang="en-US" sz="2400" dirty="0" smtClean="0"/>
              <a:t> determines the order that vertices are updated.</a:t>
            </a:r>
            <a:endParaRPr lang="en-US" sz="2400" dirty="0"/>
          </a:p>
        </p:txBody>
      </p:sp>
      <p:cxnSp>
        <p:nvCxnSpPr>
          <p:cNvPr id="67" name="Straight Arrow Connector 66"/>
          <p:cNvCxnSpPr>
            <a:endCxn id="66" idx="3"/>
          </p:cNvCxnSpPr>
          <p:nvPr/>
        </p:nvCxnSpPr>
        <p:spPr bwMode="auto">
          <a:xfrm flipV="1">
            <a:off x="3098800" y="4502826"/>
            <a:ext cx="2530755" cy="157831"/>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77" name="Freeform 76"/>
          <p:cNvSpPr/>
          <p:nvPr/>
        </p:nvSpPr>
        <p:spPr bwMode="auto">
          <a:xfrm>
            <a:off x="4352990" y="1969440"/>
            <a:ext cx="3130486" cy="1711341"/>
          </a:xfrm>
          <a:custGeom>
            <a:avLst/>
            <a:gdLst>
              <a:gd name="connsiteX0" fmla="*/ 38100 w 2144183"/>
              <a:gd name="connsiteY0" fmla="*/ 410633 h 1041400"/>
              <a:gd name="connsiteX1" fmla="*/ 495300 w 2144183"/>
              <a:gd name="connsiteY1" fmla="*/ 131233 h 1041400"/>
              <a:gd name="connsiteX2" fmla="*/ 1879600 w 2144183"/>
              <a:gd name="connsiteY2" fmla="*/ 105833 h 1041400"/>
              <a:gd name="connsiteX3" fmla="*/ 2082800 w 2144183"/>
              <a:gd name="connsiteY3" fmla="*/ 766233 h 1041400"/>
              <a:gd name="connsiteX4" fmla="*/ 1536700 w 2144183"/>
              <a:gd name="connsiteY4" fmla="*/ 1007533 h 1041400"/>
              <a:gd name="connsiteX5" fmla="*/ 266700 w 2144183"/>
              <a:gd name="connsiteY5" fmla="*/ 944033 h 1041400"/>
              <a:gd name="connsiteX6" fmla="*/ 38100 w 2144183"/>
              <a:gd name="connsiteY6" fmla="*/ 410633 h 1041400"/>
              <a:gd name="connsiteX0" fmla="*/ 1263264 w 3369347"/>
              <a:gd name="connsiteY0" fmla="*/ 410633 h 1030157"/>
              <a:gd name="connsiteX1" fmla="*/ 1720464 w 3369347"/>
              <a:gd name="connsiteY1" fmla="*/ 131233 h 1030157"/>
              <a:gd name="connsiteX2" fmla="*/ 3104764 w 3369347"/>
              <a:gd name="connsiteY2" fmla="*/ 105833 h 1030157"/>
              <a:gd name="connsiteX3" fmla="*/ 3307964 w 3369347"/>
              <a:gd name="connsiteY3" fmla="*/ 766233 h 1030157"/>
              <a:gd name="connsiteX4" fmla="*/ 2761864 w 3369347"/>
              <a:gd name="connsiteY4" fmla="*/ 1007533 h 1030157"/>
              <a:gd name="connsiteX5" fmla="*/ 254000 w 3369347"/>
              <a:gd name="connsiteY5" fmla="*/ 630490 h 1030157"/>
              <a:gd name="connsiteX6" fmla="*/ 1263264 w 3369347"/>
              <a:gd name="connsiteY6" fmla="*/ 410633 h 1030157"/>
              <a:gd name="connsiteX0" fmla="*/ 1376441 w 3482524"/>
              <a:gd name="connsiteY0" fmla="*/ 41063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76441 w 3482524"/>
              <a:gd name="connsiteY7" fmla="*/ 410633 h 1030157"/>
              <a:gd name="connsiteX0" fmla="*/ 13577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57777 w 3482524"/>
              <a:gd name="connsiteY7" fmla="*/ 105083 h 1030157"/>
              <a:gd name="connsiteX0" fmla="*/ 13577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7" fmla="*/ 1357777 w 3482524"/>
              <a:gd name="connsiteY7" fmla="*/ 105083 h 1030157"/>
              <a:gd name="connsiteX0" fmla="*/ 671977 w 3482524"/>
              <a:gd name="connsiteY0" fmla="*/ 105083 h 1030157"/>
              <a:gd name="connsiteX1" fmla="*/ 1833641 w 3482524"/>
              <a:gd name="connsiteY1" fmla="*/ 131233 h 1030157"/>
              <a:gd name="connsiteX2" fmla="*/ 3217941 w 3482524"/>
              <a:gd name="connsiteY2" fmla="*/ 105833 h 1030157"/>
              <a:gd name="connsiteX3" fmla="*/ 3421141 w 3482524"/>
              <a:gd name="connsiteY3" fmla="*/ 766233 h 1030157"/>
              <a:gd name="connsiteX4" fmla="*/ 2875041 w 3482524"/>
              <a:gd name="connsiteY4" fmla="*/ 1007533 h 1030157"/>
              <a:gd name="connsiteX5" fmla="*/ 367177 w 3482524"/>
              <a:gd name="connsiteY5" fmla="*/ 630490 h 1030157"/>
              <a:gd name="connsiteX6" fmla="*/ 671977 w 3482524"/>
              <a:gd name="connsiteY6" fmla="*/ 105083 h 1030157"/>
              <a:gd name="connsiteX0" fmla="*/ 443377 w 3253924"/>
              <a:gd name="connsiteY0" fmla="*/ 118238 h 1033092"/>
              <a:gd name="connsiteX1" fmla="*/ 1605041 w 3253924"/>
              <a:gd name="connsiteY1" fmla="*/ 144388 h 1033092"/>
              <a:gd name="connsiteX2" fmla="*/ 2989341 w 3253924"/>
              <a:gd name="connsiteY2" fmla="*/ 118988 h 1033092"/>
              <a:gd name="connsiteX3" fmla="*/ 3192541 w 3253924"/>
              <a:gd name="connsiteY3" fmla="*/ 779388 h 1033092"/>
              <a:gd name="connsiteX4" fmla="*/ 2646441 w 3253924"/>
              <a:gd name="connsiteY4" fmla="*/ 1020688 h 1033092"/>
              <a:gd name="connsiteX5" fmla="*/ 367177 w 3253924"/>
              <a:gd name="connsiteY5" fmla="*/ 853809 h 1033092"/>
              <a:gd name="connsiteX6" fmla="*/ 443377 w 3253924"/>
              <a:gd name="connsiteY6" fmla="*/ 118238 h 1033092"/>
              <a:gd name="connsiteX0" fmla="*/ 206311 w 3016858"/>
              <a:gd name="connsiteY0" fmla="*/ 118237 h 1050604"/>
              <a:gd name="connsiteX1" fmla="*/ 1367975 w 3016858"/>
              <a:gd name="connsiteY1" fmla="*/ 144387 h 1050604"/>
              <a:gd name="connsiteX2" fmla="*/ 2752275 w 3016858"/>
              <a:gd name="connsiteY2" fmla="*/ 118987 h 1050604"/>
              <a:gd name="connsiteX3" fmla="*/ 2955475 w 3016858"/>
              <a:gd name="connsiteY3" fmla="*/ 779387 h 1050604"/>
              <a:gd name="connsiteX4" fmla="*/ 2409375 w 3016858"/>
              <a:gd name="connsiteY4" fmla="*/ 1020687 h 1050604"/>
              <a:gd name="connsiteX5" fmla="*/ 739711 w 3016858"/>
              <a:gd name="connsiteY5" fmla="*/ 958891 h 1050604"/>
              <a:gd name="connsiteX6" fmla="*/ 130111 w 3016858"/>
              <a:gd name="connsiteY6" fmla="*/ 853808 h 1050604"/>
              <a:gd name="connsiteX7" fmla="*/ 206311 w 3016858"/>
              <a:gd name="connsiteY7" fmla="*/ 118237 h 1050604"/>
              <a:gd name="connsiteX0" fmla="*/ 206311 w 3016858"/>
              <a:gd name="connsiteY0" fmla="*/ 118237 h 2335250"/>
              <a:gd name="connsiteX1" fmla="*/ 1367975 w 3016858"/>
              <a:gd name="connsiteY1" fmla="*/ 144387 h 2335250"/>
              <a:gd name="connsiteX2" fmla="*/ 2752275 w 3016858"/>
              <a:gd name="connsiteY2" fmla="*/ 118987 h 2335250"/>
              <a:gd name="connsiteX3" fmla="*/ 2955475 w 3016858"/>
              <a:gd name="connsiteY3" fmla="*/ 779387 h 2335250"/>
              <a:gd name="connsiteX4" fmla="*/ 2409375 w 3016858"/>
              <a:gd name="connsiteY4" fmla="*/ 1020687 h 2335250"/>
              <a:gd name="connsiteX5" fmla="*/ 663511 w 3016858"/>
              <a:gd name="connsiteY5" fmla="*/ 2324951 h 2335250"/>
              <a:gd name="connsiteX6" fmla="*/ 739711 w 3016858"/>
              <a:gd name="connsiteY6" fmla="*/ 958891 h 2335250"/>
              <a:gd name="connsiteX7" fmla="*/ 130111 w 3016858"/>
              <a:gd name="connsiteY7" fmla="*/ 853808 h 2335250"/>
              <a:gd name="connsiteX8" fmla="*/ 206311 w 3016858"/>
              <a:gd name="connsiteY8" fmla="*/ 118237 h 2335250"/>
              <a:gd name="connsiteX0" fmla="*/ 206311 w 3016858"/>
              <a:gd name="connsiteY0" fmla="*/ 118237 h 2359979"/>
              <a:gd name="connsiteX1" fmla="*/ 1367975 w 3016858"/>
              <a:gd name="connsiteY1" fmla="*/ 144387 h 2359979"/>
              <a:gd name="connsiteX2" fmla="*/ 2752275 w 3016858"/>
              <a:gd name="connsiteY2" fmla="*/ 118987 h 2359979"/>
              <a:gd name="connsiteX3" fmla="*/ 2955475 w 3016858"/>
              <a:gd name="connsiteY3" fmla="*/ 779387 h 2359979"/>
              <a:gd name="connsiteX4" fmla="*/ 2409375 w 3016858"/>
              <a:gd name="connsiteY4" fmla="*/ 1020687 h 2359979"/>
              <a:gd name="connsiteX5" fmla="*/ 1349311 w 3016858"/>
              <a:gd name="connsiteY5" fmla="*/ 1169052 h 2359979"/>
              <a:gd name="connsiteX6" fmla="*/ 663511 w 3016858"/>
              <a:gd name="connsiteY6" fmla="*/ 2324951 h 2359979"/>
              <a:gd name="connsiteX7" fmla="*/ 739711 w 3016858"/>
              <a:gd name="connsiteY7" fmla="*/ 958891 h 2359979"/>
              <a:gd name="connsiteX8" fmla="*/ 130111 w 3016858"/>
              <a:gd name="connsiteY8" fmla="*/ 853808 h 2359979"/>
              <a:gd name="connsiteX9" fmla="*/ 206311 w 3016858"/>
              <a:gd name="connsiteY9" fmla="*/ 118237 h 2359979"/>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349311 w 3016858"/>
              <a:gd name="connsiteY5" fmla="*/ 1169052 h 2517600"/>
              <a:gd name="connsiteX6" fmla="*/ 968311 w 3016858"/>
              <a:gd name="connsiteY6" fmla="*/ 2114787 h 2517600"/>
              <a:gd name="connsiteX7" fmla="*/ 663511 w 3016858"/>
              <a:gd name="connsiteY7" fmla="*/ 2324951 h 2517600"/>
              <a:gd name="connsiteX8" fmla="*/ 739711 w 3016858"/>
              <a:gd name="connsiteY8" fmla="*/ 958891 h 2517600"/>
              <a:gd name="connsiteX9" fmla="*/ 130111 w 3016858"/>
              <a:gd name="connsiteY9" fmla="*/ 853808 h 2517600"/>
              <a:gd name="connsiteX10" fmla="*/ 206311 w 3016858"/>
              <a:gd name="connsiteY10"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82711 w 3016858"/>
              <a:gd name="connsiteY5" fmla="*/ 2324950 h 2517600"/>
              <a:gd name="connsiteX6" fmla="*/ 1349311 w 3016858"/>
              <a:gd name="connsiteY6" fmla="*/ 1169052 h 2517600"/>
              <a:gd name="connsiteX7" fmla="*/ 968311 w 3016858"/>
              <a:gd name="connsiteY7" fmla="*/ 2114787 h 2517600"/>
              <a:gd name="connsiteX8" fmla="*/ 663511 w 3016858"/>
              <a:gd name="connsiteY8" fmla="*/ 2324951 h 2517600"/>
              <a:gd name="connsiteX9" fmla="*/ 739711 w 3016858"/>
              <a:gd name="connsiteY9" fmla="*/ 958891 h 2517600"/>
              <a:gd name="connsiteX10" fmla="*/ 130111 w 3016858"/>
              <a:gd name="connsiteY10" fmla="*/ 853808 h 2517600"/>
              <a:gd name="connsiteX11" fmla="*/ 206311 w 3016858"/>
              <a:gd name="connsiteY11"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06511 w 3016858"/>
              <a:gd name="connsiteY5" fmla="*/ 853808 h 2517600"/>
              <a:gd name="connsiteX6" fmla="*/ 1882711 w 3016858"/>
              <a:gd name="connsiteY6" fmla="*/ 2324950 h 2517600"/>
              <a:gd name="connsiteX7" fmla="*/ 1349311 w 3016858"/>
              <a:gd name="connsiteY7" fmla="*/ 1169052 h 2517600"/>
              <a:gd name="connsiteX8" fmla="*/ 968311 w 3016858"/>
              <a:gd name="connsiteY8" fmla="*/ 2114787 h 2517600"/>
              <a:gd name="connsiteX9" fmla="*/ 663511 w 3016858"/>
              <a:gd name="connsiteY9" fmla="*/ 2324951 h 2517600"/>
              <a:gd name="connsiteX10" fmla="*/ 739711 w 3016858"/>
              <a:gd name="connsiteY10" fmla="*/ 958891 h 2517600"/>
              <a:gd name="connsiteX11" fmla="*/ 130111 w 3016858"/>
              <a:gd name="connsiteY11" fmla="*/ 853808 h 2517600"/>
              <a:gd name="connsiteX12" fmla="*/ 206311 w 3016858"/>
              <a:gd name="connsiteY12" fmla="*/ 118237 h 2517600"/>
              <a:gd name="connsiteX0" fmla="*/ 206311 w 3016858"/>
              <a:gd name="connsiteY0" fmla="*/ 118237 h 2517600"/>
              <a:gd name="connsiteX1" fmla="*/ 1367975 w 3016858"/>
              <a:gd name="connsiteY1" fmla="*/ 144387 h 2517600"/>
              <a:gd name="connsiteX2" fmla="*/ 2752275 w 3016858"/>
              <a:gd name="connsiteY2" fmla="*/ 118987 h 2517600"/>
              <a:gd name="connsiteX3" fmla="*/ 2955475 w 3016858"/>
              <a:gd name="connsiteY3" fmla="*/ 779387 h 2517600"/>
              <a:gd name="connsiteX4" fmla="*/ 2409375 w 3016858"/>
              <a:gd name="connsiteY4" fmla="*/ 1020687 h 2517600"/>
              <a:gd name="connsiteX5" fmla="*/ 1806511 w 3016858"/>
              <a:gd name="connsiteY5" fmla="*/ 853808 h 2517600"/>
              <a:gd name="connsiteX6" fmla="*/ 2111311 w 3016858"/>
              <a:gd name="connsiteY6" fmla="*/ 2009705 h 2517600"/>
              <a:gd name="connsiteX7" fmla="*/ 1882711 w 3016858"/>
              <a:gd name="connsiteY7" fmla="*/ 2324950 h 2517600"/>
              <a:gd name="connsiteX8" fmla="*/ 1349311 w 3016858"/>
              <a:gd name="connsiteY8" fmla="*/ 1169052 h 2517600"/>
              <a:gd name="connsiteX9" fmla="*/ 968311 w 3016858"/>
              <a:gd name="connsiteY9" fmla="*/ 2114787 h 2517600"/>
              <a:gd name="connsiteX10" fmla="*/ 663511 w 3016858"/>
              <a:gd name="connsiteY10" fmla="*/ 2324951 h 2517600"/>
              <a:gd name="connsiteX11" fmla="*/ 739711 w 3016858"/>
              <a:gd name="connsiteY11" fmla="*/ 958891 h 2517600"/>
              <a:gd name="connsiteX12" fmla="*/ 130111 w 3016858"/>
              <a:gd name="connsiteY12" fmla="*/ 853808 h 2517600"/>
              <a:gd name="connsiteX13" fmla="*/ 206311 w 3016858"/>
              <a:gd name="connsiteY13" fmla="*/ 118237 h 2517600"/>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82711 w 3016858"/>
              <a:gd name="connsiteY7" fmla="*/ 2324950 h 2465059"/>
              <a:gd name="connsiteX8" fmla="*/ 1349311 w 3016858"/>
              <a:gd name="connsiteY8" fmla="*/ 1169052 h 2465059"/>
              <a:gd name="connsiteX9" fmla="*/ 968311 w 3016858"/>
              <a:gd name="connsiteY9" fmla="*/ 2114787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827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065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06311 w 3016858"/>
              <a:gd name="connsiteY0" fmla="*/ 118237 h 2465059"/>
              <a:gd name="connsiteX1" fmla="*/ 1367975 w 3016858"/>
              <a:gd name="connsiteY1" fmla="*/ 144387 h 2465059"/>
              <a:gd name="connsiteX2" fmla="*/ 2752275 w 3016858"/>
              <a:gd name="connsiteY2" fmla="*/ 118987 h 2465059"/>
              <a:gd name="connsiteX3" fmla="*/ 2955475 w 3016858"/>
              <a:gd name="connsiteY3" fmla="*/ 779387 h 2465059"/>
              <a:gd name="connsiteX4" fmla="*/ 2409375 w 3016858"/>
              <a:gd name="connsiteY4" fmla="*/ 1020687 h 2465059"/>
              <a:gd name="connsiteX5" fmla="*/ 1806511 w 3016858"/>
              <a:gd name="connsiteY5" fmla="*/ 853808 h 2465059"/>
              <a:gd name="connsiteX6" fmla="*/ 2111311 w 3016858"/>
              <a:gd name="connsiteY6" fmla="*/ 2009705 h 2465059"/>
              <a:gd name="connsiteX7" fmla="*/ 1806511 w 3016858"/>
              <a:gd name="connsiteY7" fmla="*/ 2324950 h 2465059"/>
              <a:gd name="connsiteX8" fmla="*/ 1349311 w 3016858"/>
              <a:gd name="connsiteY8" fmla="*/ 1169052 h 2465059"/>
              <a:gd name="connsiteX9" fmla="*/ 968311 w 3016858"/>
              <a:gd name="connsiteY9" fmla="*/ 2219869 h 2465059"/>
              <a:gd name="connsiteX10" fmla="*/ 587311 w 3016858"/>
              <a:gd name="connsiteY10" fmla="*/ 2009705 h 2465059"/>
              <a:gd name="connsiteX11" fmla="*/ 739711 w 3016858"/>
              <a:gd name="connsiteY11" fmla="*/ 958891 h 2465059"/>
              <a:gd name="connsiteX12" fmla="*/ 130111 w 3016858"/>
              <a:gd name="connsiteY12" fmla="*/ 853808 h 2465059"/>
              <a:gd name="connsiteX13" fmla="*/ 206311 w 3016858"/>
              <a:gd name="connsiteY13" fmla="*/ 118237 h 2465059"/>
              <a:gd name="connsiteX0" fmla="*/ 241300 w 3051847"/>
              <a:gd name="connsiteY0" fmla="*/ 118237 h 2465059"/>
              <a:gd name="connsiteX1" fmla="*/ 1402964 w 3051847"/>
              <a:gd name="connsiteY1" fmla="*/ 144387 h 2465059"/>
              <a:gd name="connsiteX2" fmla="*/ 2787264 w 3051847"/>
              <a:gd name="connsiteY2" fmla="*/ 118987 h 2465059"/>
              <a:gd name="connsiteX3" fmla="*/ 2990464 w 3051847"/>
              <a:gd name="connsiteY3" fmla="*/ 779387 h 2465059"/>
              <a:gd name="connsiteX4" fmla="*/ 2444364 w 3051847"/>
              <a:gd name="connsiteY4" fmla="*/ 1020687 h 2465059"/>
              <a:gd name="connsiteX5" fmla="*/ 1841500 w 3051847"/>
              <a:gd name="connsiteY5" fmla="*/ 853808 h 2465059"/>
              <a:gd name="connsiteX6" fmla="*/ 2146300 w 3051847"/>
              <a:gd name="connsiteY6" fmla="*/ 2009705 h 2465059"/>
              <a:gd name="connsiteX7" fmla="*/ 1841500 w 3051847"/>
              <a:gd name="connsiteY7" fmla="*/ 2324950 h 2465059"/>
              <a:gd name="connsiteX8" fmla="*/ 1384300 w 3051847"/>
              <a:gd name="connsiteY8" fmla="*/ 1169052 h 2465059"/>
              <a:gd name="connsiteX9" fmla="*/ 1003300 w 3051847"/>
              <a:gd name="connsiteY9" fmla="*/ 2219869 h 2465059"/>
              <a:gd name="connsiteX10" fmla="*/ 622300 w 3051847"/>
              <a:gd name="connsiteY10" fmla="*/ 2009705 h 2465059"/>
              <a:gd name="connsiteX11" fmla="*/ 774700 w 3051847"/>
              <a:gd name="connsiteY11" fmla="*/ 958891 h 2465059"/>
              <a:gd name="connsiteX12" fmla="*/ 88900 w 3051847"/>
              <a:gd name="connsiteY12" fmla="*/ 853807 h 2465059"/>
              <a:gd name="connsiteX13" fmla="*/ 241300 w 3051847"/>
              <a:gd name="connsiteY13" fmla="*/ 118237 h 2465059"/>
              <a:gd name="connsiteX0" fmla="*/ 219011 w 3105757"/>
              <a:gd name="connsiteY0" fmla="*/ 315244 h 2451904"/>
              <a:gd name="connsiteX1" fmla="*/ 1456874 w 3105757"/>
              <a:gd name="connsiteY1" fmla="*/ 131232 h 2451904"/>
              <a:gd name="connsiteX2" fmla="*/ 2841174 w 3105757"/>
              <a:gd name="connsiteY2" fmla="*/ 105832 h 2451904"/>
              <a:gd name="connsiteX3" fmla="*/ 3044374 w 3105757"/>
              <a:gd name="connsiteY3" fmla="*/ 766232 h 2451904"/>
              <a:gd name="connsiteX4" fmla="*/ 2498274 w 3105757"/>
              <a:gd name="connsiteY4" fmla="*/ 1007532 h 2451904"/>
              <a:gd name="connsiteX5" fmla="*/ 1895410 w 3105757"/>
              <a:gd name="connsiteY5" fmla="*/ 840653 h 2451904"/>
              <a:gd name="connsiteX6" fmla="*/ 2200210 w 3105757"/>
              <a:gd name="connsiteY6" fmla="*/ 1996550 h 2451904"/>
              <a:gd name="connsiteX7" fmla="*/ 1895410 w 3105757"/>
              <a:gd name="connsiteY7" fmla="*/ 2311795 h 2451904"/>
              <a:gd name="connsiteX8" fmla="*/ 1438210 w 3105757"/>
              <a:gd name="connsiteY8" fmla="*/ 1155897 h 2451904"/>
              <a:gd name="connsiteX9" fmla="*/ 1057210 w 3105757"/>
              <a:gd name="connsiteY9" fmla="*/ 2206714 h 2451904"/>
              <a:gd name="connsiteX10" fmla="*/ 676210 w 3105757"/>
              <a:gd name="connsiteY10" fmla="*/ 1996550 h 2451904"/>
              <a:gd name="connsiteX11" fmla="*/ 828610 w 3105757"/>
              <a:gd name="connsiteY11" fmla="*/ 945736 h 2451904"/>
              <a:gd name="connsiteX12" fmla="*/ 142810 w 3105757"/>
              <a:gd name="connsiteY12" fmla="*/ 840652 h 2451904"/>
              <a:gd name="connsiteX13" fmla="*/ 219011 w 3105757"/>
              <a:gd name="connsiteY13" fmla="*/ 315244 h 2451904"/>
              <a:gd name="connsiteX0" fmla="*/ 219011 w 3105757"/>
              <a:gd name="connsiteY0" fmla="*/ 210163 h 2451905"/>
              <a:gd name="connsiteX1" fmla="*/ 1456874 w 3105757"/>
              <a:gd name="connsiteY1" fmla="*/ 131233 h 2451905"/>
              <a:gd name="connsiteX2" fmla="*/ 2841174 w 3105757"/>
              <a:gd name="connsiteY2" fmla="*/ 105833 h 2451905"/>
              <a:gd name="connsiteX3" fmla="*/ 3044374 w 3105757"/>
              <a:gd name="connsiteY3" fmla="*/ 766233 h 2451905"/>
              <a:gd name="connsiteX4" fmla="*/ 2498274 w 3105757"/>
              <a:gd name="connsiteY4" fmla="*/ 1007533 h 2451905"/>
              <a:gd name="connsiteX5" fmla="*/ 1895410 w 3105757"/>
              <a:gd name="connsiteY5" fmla="*/ 840654 h 2451905"/>
              <a:gd name="connsiteX6" fmla="*/ 2200210 w 3105757"/>
              <a:gd name="connsiteY6" fmla="*/ 1996551 h 2451905"/>
              <a:gd name="connsiteX7" fmla="*/ 1895410 w 3105757"/>
              <a:gd name="connsiteY7" fmla="*/ 2311796 h 2451905"/>
              <a:gd name="connsiteX8" fmla="*/ 1438210 w 3105757"/>
              <a:gd name="connsiteY8" fmla="*/ 1155898 h 2451905"/>
              <a:gd name="connsiteX9" fmla="*/ 1057210 w 3105757"/>
              <a:gd name="connsiteY9" fmla="*/ 2206715 h 2451905"/>
              <a:gd name="connsiteX10" fmla="*/ 676210 w 3105757"/>
              <a:gd name="connsiteY10" fmla="*/ 1996551 h 2451905"/>
              <a:gd name="connsiteX11" fmla="*/ 828610 w 3105757"/>
              <a:gd name="connsiteY11" fmla="*/ 945737 h 2451905"/>
              <a:gd name="connsiteX12" fmla="*/ 142810 w 3105757"/>
              <a:gd name="connsiteY12" fmla="*/ 840653 h 2451905"/>
              <a:gd name="connsiteX13" fmla="*/ 219011 w 3105757"/>
              <a:gd name="connsiteY13" fmla="*/ 210163 h 2451905"/>
              <a:gd name="connsiteX0" fmla="*/ 219011 w 3096297"/>
              <a:gd name="connsiteY0" fmla="*/ 118237 h 2359979"/>
              <a:gd name="connsiteX1" fmla="*/ 1456874 w 3096297"/>
              <a:gd name="connsiteY1" fmla="*/ 39307 h 2359979"/>
              <a:gd name="connsiteX2" fmla="*/ 2809811 w 3096297"/>
              <a:gd name="connsiteY2" fmla="*/ 118239 h 2359979"/>
              <a:gd name="connsiteX3" fmla="*/ 3044374 w 3096297"/>
              <a:gd name="connsiteY3" fmla="*/ 674307 h 2359979"/>
              <a:gd name="connsiteX4" fmla="*/ 2498274 w 3096297"/>
              <a:gd name="connsiteY4" fmla="*/ 915607 h 2359979"/>
              <a:gd name="connsiteX5" fmla="*/ 1895410 w 3096297"/>
              <a:gd name="connsiteY5" fmla="*/ 748728 h 2359979"/>
              <a:gd name="connsiteX6" fmla="*/ 2200210 w 3096297"/>
              <a:gd name="connsiteY6" fmla="*/ 1904625 h 2359979"/>
              <a:gd name="connsiteX7" fmla="*/ 1895410 w 3096297"/>
              <a:gd name="connsiteY7" fmla="*/ 2219870 h 2359979"/>
              <a:gd name="connsiteX8" fmla="*/ 1438210 w 3096297"/>
              <a:gd name="connsiteY8" fmla="*/ 1063972 h 2359979"/>
              <a:gd name="connsiteX9" fmla="*/ 1057210 w 3096297"/>
              <a:gd name="connsiteY9" fmla="*/ 2114789 h 2359979"/>
              <a:gd name="connsiteX10" fmla="*/ 676210 w 3096297"/>
              <a:gd name="connsiteY10" fmla="*/ 1904625 h 2359979"/>
              <a:gd name="connsiteX11" fmla="*/ 828610 w 3096297"/>
              <a:gd name="connsiteY11" fmla="*/ 853811 h 2359979"/>
              <a:gd name="connsiteX12" fmla="*/ 142810 w 3096297"/>
              <a:gd name="connsiteY12" fmla="*/ 748727 h 2359979"/>
              <a:gd name="connsiteX13" fmla="*/ 219011 w 3096297"/>
              <a:gd name="connsiteY13" fmla="*/ 118237 h 2359979"/>
              <a:gd name="connsiteX0" fmla="*/ 219011 w 3048001"/>
              <a:gd name="connsiteY0" fmla="*/ 118237 h 2359979"/>
              <a:gd name="connsiteX1" fmla="*/ 1456874 w 3048001"/>
              <a:gd name="connsiteY1" fmla="*/ 39307 h 2359979"/>
              <a:gd name="connsiteX2" fmla="*/ 2809811 w 3048001"/>
              <a:gd name="connsiteY2" fmla="*/ 118239 h 2359979"/>
              <a:gd name="connsiteX3" fmla="*/ 2886011 w 3048001"/>
              <a:gd name="connsiteY3" fmla="*/ 643647 h 2359979"/>
              <a:gd name="connsiteX4" fmla="*/ 2498274 w 3048001"/>
              <a:gd name="connsiteY4" fmla="*/ 915607 h 2359979"/>
              <a:gd name="connsiteX5" fmla="*/ 1895410 w 3048001"/>
              <a:gd name="connsiteY5" fmla="*/ 748728 h 2359979"/>
              <a:gd name="connsiteX6" fmla="*/ 2200210 w 3048001"/>
              <a:gd name="connsiteY6" fmla="*/ 1904625 h 2359979"/>
              <a:gd name="connsiteX7" fmla="*/ 1895410 w 3048001"/>
              <a:gd name="connsiteY7" fmla="*/ 2219870 h 2359979"/>
              <a:gd name="connsiteX8" fmla="*/ 1438210 w 3048001"/>
              <a:gd name="connsiteY8" fmla="*/ 1063972 h 2359979"/>
              <a:gd name="connsiteX9" fmla="*/ 1057210 w 3048001"/>
              <a:gd name="connsiteY9" fmla="*/ 2114789 h 2359979"/>
              <a:gd name="connsiteX10" fmla="*/ 676210 w 3048001"/>
              <a:gd name="connsiteY10" fmla="*/ 1904625 h 2359979"/>
              <a:gd name="connsiteX11" fmla="*/ 828610 w 3048001"/>
              <a:gd name="connsiteY11" fmla="*/ 853811 h 2359979"/>
              <a:gd name="connsiteX12" fmla="*/ 142810 w 3048001"/>
              <a:gd name="connsiteY12" fmla="*/ 748727 h 2359979"/>
              <a:gd name="connsiteX13" fmla="*/ 219011 w 3048001"/>
              <a:gd name="connsiteY13" fmla="*/ 118237 h 2359979"/>
              <a:gd name="connsiteX0" fmla="*/ 219011 w 3048001"/>
              <a:gd name="connsiteY0" fmla="*/ 118237 h 2359979"/>
              <a:gd name="connsiteX1" fmla="*/ 1456874 w 3048001"/>
              <a:gd name="connsiteY1" fmla="*/ 39307 h 2359979"/>
              <a:gd name="connsiteX2" fmla="*/ 2809811 w 3048001"/>
              <a:gd name="connsiteY2" fmla="*/ 118239 h 2359979"/>
              <a:gd name="connsiteX3" fmla="*/ 2886011 w 3048001"/>
              <a:gd name="connsiteY3" fmla="*/ 643647 h 2359979"/>
              <a:gd name="connsiteX4" fmla="*/ 2428811 w 3048001"/>
              <a:gd name="connsiteY4" fmla="*/ 748728 h 2359979"/>
              <a:gd name="connsiteX5" fmla="*/ 1895410 w 3048001"/>
              <a:gd name="connsiteY5" fmla="*/ 748728 h 2359979"/>
              <a:gd name="connsiteX6" fmla="*/ 2200210 w 3048001"/>
              <a:gd name="connsiteY6" fmla="*/ 1904625 h 2359979"/>
              <a:gd name="connsiteX7" fmla="*/ 1895410 w 3048001"/>
              <a:gd name="connsiteY7" fmla="*/ 2219870 h 2359979"/>
              <a:gd name="connsiteX8" fmla="*/ 1438210 w 3048001"/>
              <a:gd name="connsiteY8" fmla="*/ 1063972 h 2359979"/>
              <a:gd name="connsiteX9" fmla="*/ 1057210 w 3048001"/>
              <a:gd name="connsiteY9" fmla="*/ 2114789 h 2359979"/>
              <a:gd name="connsiteX10" fmla="*/ 676210 w 3048001"/>
              <a:gd name="connsiteY10" fmla="*/ 1904625 h 2359979"/>
              <a:gd name="connsiteX11" fmla="*/ 828610 w 3048001"/>
              <a:gd name="connsiteY11" fmla="*/ 853811 h 2359979"/>
              <a:gd name="connsiteX12" fmla="*/ 142810 w 3048001"/>
              <a:gd name="connsiteY12" fmla="*/ 748727 h 2359979"/>
              <a:gd name="connsiteX13" fmla="*/ 219011 w 3048001"/>
              <a:gd name="connsiteY13" fmla="*/ 118237 h 2359979"/>
              <a:gd name="connsiteX0" fmla="*/ 219011 w 2971801"/>
              <a:gd name="connsiteY0" fmla="*/ 118237 h 2359979"/>
              <a:gd name="connsiteX1" fmla="*/ 1456874 w 2971801"/>
              <a:gd name="connsiteY1" fmla="*/ 39307 h 2359979"/>
              <a:gd name="connsiteX2" fmla="*/ 2733611 w 2971801"/>
              <a:gd name="connsiteY2" fmla="*/ 118239 h 2359979"/>
              <a:gd name="connsiteX3" fmla="*/ 2886011 w 2971801"/>
              <a:gd name="connsiteY3" fmla="*/ 643647 h 2359979"/>
              <a:gd name="connsiteX4" fmla="*/ 2428811 w 2971801"/>
              <a:gd name="connsiteY4" fmla="*/ 748728 h 2359979"/>
              <a:gd name="connsiteX5" fmla="*/ 1895410 w 2971801"/>
              <a:gd name="connsiteY5" fmla="*/ 748728 h 2359979"/>
              <a:gd name="connsiteX6" fmla="*/ 2200210 w 2971801"/>
              <a:gd name="connsiteY6" fmla="*/ 1904625 h 2359979"/>
              <a:gd name="connsiteX7" fmla="*/ 1895410 w 2971801"/>
              <a:gd name="connsiteY7" fmla="*/ 2219870 h 2359979"/>
              <a:gd name="connsiteX8" fmla="*/ 1438210 w 2971801"/>
              <a:gd name="connsiteY8" fmla="*/ 1063972 h 2359979"/>
              <a:gd name="connsiteX9" fmla="*/ 1057210 w 2971801"/>
              <a:gd name="connsiteY9" fmla="*/ 2114789 h 2359979"/>
              <a:gd name="connsiteX10" fmla="*/ 676210 w 2971801"/>
              <a:gd name="connsiteY10" fmla="*/ 1904625 h 2359979"/>
              <a:gd name="connsiteX11" fmla="*/ 828610 w 2971801"/>
              <a:gd name="connsiteY11" fmla="*/ 853811 h 2359979"/>
              <a:gd name="connsiteX12" fmla="*/ 142810 w 2971801"/>
              <a:gd name="connsiteY12" fmla="*/ 748727 h 2359979"/>
              <a:gd name="connsiteX13" fmla="*/ 219011 w 2971801"/>
              <a:gd name="connsiteY13" fmla="*/ 118237 h 2359979"/>
              <a:gd name="connsiteX0" fmla="*/ 219011 w 2895601"/>
              <a:gd name="connsiteY0" fmla="*/ 118237 h 2359979"/>
              <a:gd name="connsiteX1" fmla="*/ 1456874 w 2895601"/>
              <a:gd name="connsiteY1" fmla="*/ 39307 h 2359979"/>
              <a:gd name="connsiteX2" fmla="*/ 2733611 w 2895601"/>
              <a:gd name="connsiteY2" fmla="*/ 118239 h 2359979"/>
              <a:gd name="connsiteX3" fmla="*/ 2428811 w 2895601"/>
              <a:gd name="connsiteY3" fmla="*/ 748728 h 2359979"/>
              <a:gd name="connsiteX4" fmla="*/ 1895410 w 2895601"/>
              <a:gd name="connsiteY4" fmla="*/ 748728 h 2359979"/>
              <a:gd name="connsiteX5" fmla="*/ 2200210 w 2895601"/>
              <a:gd name="connsiteY5" fmla="*/ 1904625 h 2359979"/>
              <a:gd name="connsiteX6" fmla="*/ 1895410 w 2895601"/>
              <a:gd name="connsiteY6" fmla="*/ 2219870 h 2359979"/>
              <a:gd name="connsiteX7" fmla="*/ 1438210 w 2895601"/>
              <a:gd name="connsiteY7" fmla="*/ 1063972 h 2359979"/>
              <a:gd name="connsiteX8" fmla="*/ 1057210 w 2895601"/>
              <a:gd name="connsiteY8" fmla="*/ 2114789 h 2359979"/>
              <a:gd name="connsiteX9" fmla="*/ 676210 w 2895601"/>
              <a:gd name="connsiteY9" fmla="*/ 1904625 h 2359979"/>
              <a:gd name="connsiteX10" fmla="*/ 828610 w 2895601"/>
              <a:gd name="connsiteY10" fmla="*/ 853811 h 2359979"/>
              <a:gd name="connsiteX11" fmla="*/ 142810 w 2895601"/>
              <a:gd name="connsiteY11" fmla="*/ 748727 h 2359979"/>
              <a:gd name="connsiteX12" fmla="*/ 219011 w 2895601"/>
              <a:gd name="connsiteY12" fmla="*/ 118237 h 2359979"/>
              <a:gd name="connsiteX0" fmla="*/ 219011 w 2921000"/>
              <a:gd name="connsiteY0" fmla="*/ 118237 h 2359979"/>
              <a:gd name="connsiteX1" fmla="*/ 1456874 w 2921000"/>
              <a:gd name="connsiteY1" fmla="*/ 39307 h 2359979"/>
              <a:gd name="connsiteX2" fmla="*/ 2733611 w 2921000"/>
              <a:gd name="connsiteY2" fmla="*/ 118239 h 2359979"/>
              <a:gd name="connsiteX3" fmla="*/ 2581211 w 2921000"/>
              <a:gd name="connsiteY3" fmla="*/ 748728 h 2359979"/>
              <a:gd name="connsiteX4" fmla="*/ 1895410 w 2921000"/>
              <a:gd name="connsiteY4" fmla="*/ 748728 h 2359979"/>
              <a:gd name="connsiteX5" fmla="*/ 2200210 w 2921000"/>
              <a:gd name="connsiteY5" fmla="*/ 1904625 h 2359979"/>
              <a:gd name="connsiteX6" fmla="*/ 1895410 w 2921000"/>
              <a:gd name="connsiteY6" fmla="*/ 2219870 h 2359979"/>
              <a:gd name="connsiteX7" fmla="*/ 1438210 w 2921000"/>
              <a:gd name="connsiteY7" fmla="*/ 1063972 h 2359979"/>
              <a:gd name="connsiteX8" fmla="*/ 1057210 w 2921000"/>
              <a:gd name="connsiteY8" fmla="*/ 2114789 h 2359979"/>
              <a:gd name="connsiteX9" fmla="*/ 676210 w 2921000"/>
              <a:gd name="connsiteY9" fmla="*/ 1904625 h 2359979"/>
              <a:gd name="connsiteX10" fmla="*/ 828610 w 2921000"/>
              <a:gd name="connsiteY10" fmla="*/ 853811 h 2359979"/>
              <a:gd name="connsiteX11" fmla="*/ 142810 w 2921000"/>
              <a:gd name="connsiteY11" fmla="*/ 748727 h 2359979"/>
              <a:gd name="connsiteX12" fmla="*/ 219011 w 2921000"/>
              <a:gd name="connsiteY12" fmla="*/ 118237 h 2359979"/>
              <a:gd name="connsiteX0" fmla="*/ 219011 w 3054286"/>
              <a:gd name="connsiteY0" fmla="*/ 118237 h 2359979"/>
              <a:gd name="connsiteX1" fmla="*/ 1456874 w 3054286"/>
              <a:gd name="connsiteY1" fmla="*/ 39307 h 2359979"/>
              <a:gd name="connsiteX2" fmla="*/ 2733611 w 3054286"/>
              <a:gd name="connsiteY2" fmla="*/ 118239 h 2359979"/>
              <a:gd name="connsiteX3" fmla="*/ 2581211 w 3054286"/>
              <a:gd name="connsiteY3" fmla="*/ 748728 h 2359979"/>
              <a:gd name="connsiteX4" fmla="*/ 1895410 w 3054286"/>
              <a:gd name="connsiteY4" fmla="*/ 748728 h 2359979"/>
              <a:gd name="connsiteX5" fmla="*/ 2200210 w 3054286"/>
              <a:gd name="connsiteY5" fmla="*/ 1904625 h 2359979"/>
              <a:gd name="connsiteX6" fmla="*/ 1895410 w 3054286"/>
              <a:gd name="connsiteY6" fmla="*/ 2219870 h 2359979"/>
              <a:gd name="connsiteX7" fmla="*/ 1438210 w 3054286"/>
              <a:gd name="connsiteY7" fmla="*/ 1063972 h 2359979"/>
              <a:gd name="connsiteX8" fmla="*/ 1057210 w 3054286"/>
              <a:gd name="connsiteY8" fmla="*/ 2114789 h 2359979"/>
              <a:gd name="connsiteX9" fmla="*/ 676210 w 3054286"/>
              <a:gd name="connsiteY9" fmla="*/ 1904625 h 2359979"/>
              <a:gd name="connsiteX10" fmla="*/ 828610 w 3054286"/>
              <a:gd name="connsiteY10" fmla="*/ 853811 h 2359979"/>
              <a:gd name="connsiteX11" fmla="*/ 142810 w 3054286"/>
              <a:gd name="connsiteY11" fmla="*/ 748727 h 2359979"/>
              <a:gd name="connsiteX12" fmla="*/ 219011 w 3054286"/>
              <a:gd name="connsiteY12" fmla="*/ 118237 h 2359979"/>
              <a:gd name="connsiteX0" fmla="*/ 219011 w 3054285"/>
              <a:gd name="connsiteY0" fmla="*/ 118237 h 2359979"/>
              <a:gd name="connsiteX1" fmla="*/ 1456874 w 3054285"/>
              <a:gd name="connsiteY1" fmla="*/ 39307 h 2359979"/>
              <a:gd name="connsiteX2" fmla="*/ 2733611 w 3054285"/>
              <a:gd name="connsiteY2" fmla="*/ 118239 h 2359979"/>
              <a:gd name="connsiteX3" fmla="*/ 2581210 w 3054285"/>
              <a:gd name="connsiteY3" fmla="*/ 748728 h 2359979"/>
              <a:gd name="connsiteX4" fmla="*/ 1895410 w 3054285"/>
              <a:gd name="connsiteY4" fmla="*/ 748728 h 2359979"/>
              <a:gd name="connsiteX5" fmla="*/ 2200210 w 3054285"/>
              <a:gd name="connsiteY5" fmla="*/ 1904625 h 2359979"/>
              <a:gd name="connsiteX6" fmla="*/ 1895410 w 3054285"/>
              <a:gd name="connsiteY6" fmla="*/ 2219870 h 2359979"/>
              <a:gd name="connsiteX7" fmla="*/ 1438210 w 3054285"/>
              <a:gd name="connsiteY7" fmla="*/ 1063972 h 2359979"/>
              <a:gd name="connsiteX8" fmla="*/ 1057210 w 3054285"/>
              <a:gd name="connsiteY8" fmla="*/ 2114789 h 2359979"/>
              <a:gd name="connsiteX9" fmla="*/ 676210 w 3054285"/>
              <a:gd name="connsiteY9" fmla="*/ 1904625 h 2359979"/>
              <a:gd name="connsiteX10" fmla="*/ 828610 w 3054285"/>
              <a:gd name="connsiteY10" fmla="*/ 853811 h 2359979"/>
              <a:gd name="connsiteX11" fmla="*/ 142810 w 3054285"/>
              <a:gd name="connsiteY11" fmla="*/ 748727 h 2359979"/>
              <a:gd name="connsiteX12" fmla="*/ 219011 w 3054285"/>
              <a:gd name="connsiteY12" fmla="*/ 118237 h 2359979"/>
              <a:gd name="connsiteX0" fmla="*/ 219011 w 3054285"/>
              <a:gd name="connsiteY0" fmla="*/ 118237 h 2359979"/>
              <a:gd name="connsiteX1" fmla="*/ 1456874 w 3054285"/>
              <a:gd name="connsiteY1" fmla="*/ 39307 h 2359979"/>
              <a:gd name="connsiteX2" fmla="*/ 2733611 w 3054285"/>
              <a:gd name="connsiteY2" fmla="*/ 118239 h 2359979"/>
              <a:gd name="connsiteX3" fmla="*/ 2581210 w 3054285"/>
              <a:gd name="connsiteY3" fmla="*/ 748728 h 2359979"/>
              <a:gd name="connsiteX4" fmla="*/ 1895410 w 3054285"/>
              <a:gd name="connsiteY4" fmla="*/ 748728 h 2359979"/>
              <a:gd name="connsiteX5" fmla="*/ 2200210 w 3054285"/>
              <a:gd name="connsiteY5" fmla="*/ 1904625 h 2359979"/>
              <a:gd name="connsiteX6" fmla="*/ 1895410 w 3054285"/>
              <a:gd name="connsiteY6" fmla="*/ 2219870 h 2359979"/>
              <a:gd name="connsiteX7" fmla="*/ 1438210 w 3054285"/>
              <a:gd name="connsiteY7" fmla="*/ 1063972 h 2359979"/>
              <a:gd name="connsiteX8" fmla="*/ 1057210 w 3054285"/>
              <a:gd name="connsiteY8" fmla="*/ 2114789 h 2359979"/>
              <a:gd name="connsiteX9" fmla="*/ 676210 w 3054285"/>
              <a:gd name="connsiteY9" fmla="*/ 1904625 h 2359979"/>
              <a:gd name="connsiteX10" fmla="*/ 828610 w 3054285"/>
              <a:gd name="connsiteY10" fmla="*/ 853811 h 2359979"/>
              <a:gd name="connsiteX11" fmla="*/ 142810 w 3054285"/>
              <a:gd name="connsiteY11" fmla="*/ 748727 h 2359979"/>
              <a:gd name="connsiteX12" fmla="*/ 219011 w 3054285"/>
              <a:gd name="connsiteY12" fmla="*/ 118237 h 2359979"/>
              <a:gd name="connsiteX0" fmla="*/ 219011 w 3130486"/>
              <a:gd name="connsiteY0" fmla="*/ 118237 h 2359979"/>
              <a:gd name="connsiteX1" fmla="*/ 1456874 w 3130486"/>
              <a:gd name="connsiteY1" fmla="*/ 39307 h 2359979"/>
              <a:gd name="connsiteX2" fmla="*/ 2733611 w 3130486"/>
              <a:gd name="connsiteY2" fmla="*/ 118239 h 2359979"/>
              <a:gd name="connsiteX3" fmla="*/ 2657411 w 3130486"/>
              <a:gd name="connsiteY3" fmla="*/ 748728 h 2359979"/>
              <a:gd name="connsiteX4" fmla="*/ 1895410 w 3130486"/>
              <a:gd name="connsiteY4" fmla="*/ 748728 h 2359979"/>
              <a:gd name="connsiteX5" fmla="*/ 2200210 w 3130486"/>
              <a:gd name="connsiteY5" fmla="*/ 1904625 h 2359979"/>
              <a:gd name="connsiteX6" fmla="*/ 1895410 w 3130486"/>
              <a:gd name="connsiteY6" fmla="*/ 2219870 h 2359979"/>
              <a:gd name="connsiteX7" fmla="*/ 1438210 w 3130486"/>
              <a:gd name="connsiteY7" fmla="*/ 1063972 h 2359979"/>
              <a:gd name="connsiteX8" fmla="*/ 1057210 w 3130486"/>
              <a:gd name="connsiteY8" fmla="*/ 2114789 h 2359979"/>
              <a:gd name="connsiteX9" fmla="*/ 676210 w 3130486"/>
              <a:gd name="connsiteY9" fmla="*/ 1904625 h 2359979"/>
              <a:gd name="connsiteX10" fmla="*/ 828610 w 3130486"/>
              <a:gd name="connsiteY10" fmla="*/ 853811 h 2359979"/>
              <a:gd name="connsiteX11" fmla="*/ 142810 w 3130486"/>
              <a:gd name="connsiteY11" fmla="*/ 748727 h 2359979"/>
              <a:gd name="connsiteX12" fmla="*/ 219011 w 3130486"/>
              <a:gd name="connsiteY12" fmla="*/ 118237 h 2359979"/>
              <a:gd name="connsiteX0" fmla="*/ 219011 w 3130486"/>
              <a:gd name="connsiteY0" fmla="*/ 118237 h 2359979"/>
              <a:gd name="connsiteX1" fmla="*/ 1456874 w 3130486"/>
              <a:gd name="connsiteY1" fmla="*/ 39307 h 2359979"/>
              <a:gd name="connsiteX2" fmla="*/ 2581210 w 3130486"/>
              <a:gd name="connsiteY2" fmla="*/ 118239 h 2359979"/>
              <a:gd name="connsiteX3" fmla="*/ 2657411 w 3130486"/>
              <a:gd name="connsiteY3" fmla="*/ 748728 h 2359979"/>
              <a:gd name="connsiteX4" fmla="*/ 1895410 w 3130486"/>
              <a:gd name="connsiteY4" fmla="*/ 748728 h 2359979"/>
              <a:gd name="connsiteX5" fmla="*/ 2200210 w 3130486"/>
              <a:gd name="connsiteY5" fmla="*/ 1904625 h 2359979"/>
              <a:gd name="connsiteX6" fmla="*/ 1895410 w 3130486"/>
              <a:gd name="connsiteY6" fmla="*/ 2219870 h 2359979"/>
              <a:gd name="connsiteX7" fmla="*/ 1438210 w 3130486"/>
              <a:gd name="connsiteY7" fmla="*/ 1063972 h 2359979"/>
              <a:gd name="connsiteX8" fmla="*/ 1057210 w 3130486"/>
              <a:gd name="connsiteY8" fmla="*/ 2114789 h 2359979"/>
              <a:gd name="connsiteX9" fmla="*/ 676210 w 3130486"/>
              <a:gd name="connsiteY9" fmla="*/ 1904625 h 2359979"/>
              <a:gd name="connsiteX10" fmla="*/ 828610 w 3130486"/>
              <a:gd name="connsiteY10" fmla="*/ 853811 h 2359979"/>
              <a:gd name="connsiteX11" fmla="*/ 142810 w 3130486"/>
              <a:gd name="connsiteY11" fmla="*/ 748727 h 2359979"/>
              <a:gd name="connsiteX12" fmla="*/ 219011 w 3130486"/>
              <a:gd name="connsiteY12" fmla="*/ 118237 h 23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0486" h="2359979">
                <a:moveTo>
                  <a:pt x="219011" y="118237"/>
                </a:moveTo>
                <a:cubicBezTo>
                  <a:pt x="438022" y="0"/>
                  <a:pt x="1063174" y="39307"/>
                  <a:pt x="1456874" y="39307"/>
                </a:cubicBezTo>
                <a:cubicBezTo>
                  <a:pt x="1850574" y="39307"/>
                  <a:pt x="2381121" y="2"/>
                  <a:pt x="2581210" y="118239"/>
                </a:cubicBezTo>
                <a:cubicBezTo>
                  <a:pt x="2781299" y="236476"/>
                  <a:pt x="3130486" y="525430"/>
                  <a:pt x="2657411" y="748728"/>
                </a:cubicBezTo>
                <a:cubicBezTo>
                  <a:pt x="2312924" y="886649"/>
                  <a:pt x="1971610" y="556079"/>
                  <a:pt x="1895410" y="748728"/>
                </a:cubicBezTo>
                <a:cubicBezTo>
                  <a:pt x="1819210" y="941378"/>
                  <a:pt x="2200210" y="1659435"/>
                  <a:pt x="2200210" y="1904625"/>
                </a:cubicBezTo>
                <a:cubicBezTo>
                  <a:pt x="2200210" y="2149815"/>
                  <a:pt x="2022410" y="2359979"/>
                  <a:pt x="1895410" y="2219870"/>
                </a:cubicBezTo>
                <a:cubicBezTo>
                  <a:pt x="1768410" y="2079761"/>
                  <a:pt x="1577910" y="1081485"/>
                  <a:pt x="1438210" y="1063972"/>
                </a:cubicBezTo>
                <a:cubicBezTo>
                  <a:pt x="1298510" y="1046459"/>
                  <a:pt x="1184210" y="1974680"/>
                  <a:pt x="1057210" y="2114789"/>
                </a:cubicBezTo>
                <a:cubicBezTo>
                  <a:pt x="930210" y="2254898"/>
                  <a:pt x="714310" y="2114788"/>
                  <a:pt x="676210" y="1904625"/>
                </a:cubicBezTo>
                <a:cubicBezTo>
                  <a:pt x="638110" y="1694462"/>
                  <a:pt x="917510" y="1046461"/>
                  <a:pt x="828610" y="853811"/>
                </a:cubicBezTo>
                <a:cubicBezTo>
                  <a:pt x="739710" y="661161"/>
                  <a:pt x="244410" y="871323"/>
                  <a:pt x="142810" y="748727"/>
                </a:cubicBezTo>
                <a:cubicBezTo>
                  <a:pt x="41210" y="626131"/>
                  <a:pt x="0" y="236474"/>
                  <a:pt x="219011" y="118237"/>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Oval 77"/>
          <p:cNvSpPr/>
          <p:nvPr/>
        </p:nvSpPr>
        <p:spPr bwMode="auto">
          <a:xfrm>
            <a:off x="5562600" y="2052963"/>
            <a:ext cx="457200" cy="47237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3" name="Group 132"/>
          <p:cNvGrpSpPr/>
          <p:nvPr/>
        </p:nvGrpSpPr>
        <p:grpSpPr>
          <a:xfrm>
            <a:off x="4509245" y="2142458"/>
            <a:ext cx="3699724" cy="2361854"/>
            <a:chOff x="2659383" y="2354414"/>
            <a:chExt cx="3699724" cy="2361854"/>
          </a:xfrm>
        </p:grpSpPr>
        <p:grpSp>
          <p:nvGrpSpPr>
            <p:cNvPr id="16" name="Group 16"/>
            <p:cNvGrpSpPr/>
            <p:nvPr/>
          </p:nvGrpSpPr>
          <p:grpSpPr>
            <a:xfrm>
              <a:off x="3266534" y="3390380"/>
              <a:ext cx="2485423" cy="289921"/>
              <a:chOff x="2112145" y="2360781"/>
              <a:chExt cx="2485423" cy="289921"/>
            </a:xfrm>
          </p:grpSpPr>
          <p:sp>
            <p:nvSpPr>
              <p:cNvPr id="5" name="Oval 4"/>
              <p:cNvSpPr/>
              <p:nvPr/>
            </p:nvSpPr>
            <p:spPr bwMode="auto">
              <a:xfrm>
                <a:off x="2112145"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e</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6" name="Oval 5"/>
              <p:cNvSpPr/>
              <p:nvPr/>
            </p:nvSpPr>
            <p:spPr bwMode="auto">
              <a:xfrm>
                <a:off x="3209896"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f</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 name="Oval 6"/>
              <p:cNvSpPr/>
              <p:nvPr/>
            </p:nvSpPr>
            <p:spPr bwMode="auto">
              <a:xfrm>
                <a:off x="4307647" y="2360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g</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grpSp>
        <p:grpSp>
          <p:nvGrpSpPr>
            <p:cNvPr id="17" name="Group 15"/>
            <p:cNvGrpSpPr/>
            <p:nvPr/>
          </p:nvGrpSpPr>
          <p:grpSpPr>
            <a:xfrm>
              <a:off x="2659383" y="4418908"/>
              <a:ext cx="3699724" cy="297360"/>
              <a:chOff x="1519063" y="3382942"/>
              <a:chExt cx="3699724" cy="297360"/>
            </a:xfrm>
          </p:grpSpPr>
          <p:sp>
            <p:nvSpPr>
              <p:cNvPr id="8" name="Oval 7"/>
              <p:cNvSpPr/>
              <p:nvPr/>
            </p:nvSpPr>
            <p:spPr bwMode="auto">
              <a:xfrm>
                <a:off x="4928866" y="338294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k</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 name="Oval 8"/>
              <p:cNvSpPr/>
              <p:nvPr/>
            </p:nvSpPr>
            <p:spPr bwMode="auto">
              <a:xfrm>
                <a:off x="3792265" y="3390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j</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0" name="Oval 9"/>
              <p:cNvSpPr/>
              <p:nvPr/>
            </p:nvSpPr>
            <p:spPr bwMode="auto">
              <a:xfrm>
                <a:off x="2655664" y="338294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1519063" y="3390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h</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grpSp>
        <p:grpSp>
          <p:nvGrpSpPr>
            <p:cNvPr id="18" name="Group 17"/>
            <p:cNvGrpSpPr/>
            <p:nvPr/>
          </p:nvGrpSpPr>
          <p:grpSpPr>
            <a:xfrm>
              <a:off x="2659383" y="2354414"/>
              <a:ext cx="3699724" cy="297360"/>
              <a:chOff x="1526502" y="1318448"/>
              <a:chExt cx="3699724" cy="297360"/>
            </a:xfrm>
          </p:grpSpPr>
          <p:sp>
            <p:nvSpPr>
              <p:cNvPr id="12" name="Oval 11"/>
              <p:cNvSpPr/>
              <p:nvPr/>
            </p:nvSpPr>
            <p:spPr bwMode="auto">
              <a:xfrm>
                <a:off x="4936305" y="131844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d</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3" name="Oval 12"/>
              <p:cNvSpPr/>
              <p:nvPr/>
            </p:nvSpPr>
            <p:spPr bwMode="auto">
              <a:xfrm>
                <a:off x="3799704" y="1325887"/>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c</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4" name="Oval 13"/>
              <p:cNvSpPr/>
              <p:nvPr/>
            </p:nvSpPr>
            <p:spPr bwMode="auto">
              <a:xfrm>
                <a:off x="2663103" y="131844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b</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5" name="Oval 14"/>
              <p:cNvSpPr/>
              <p:nvPr/>
            </p:nvSpPr>
            <p:spPr bwMode="auto">
              <a:xfrm>
                <a:off x="1526502" y="1325887"/>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a</a:t>
                </a:r>
              </a:p>
            </p:txBody>
          </p:sp>
        </p:grpSp>
        <p:cxnSp>
          <p:nvCxnSpPr>
            <p:cNvPr id="80" name="Straight Arrow Connector 79"/>
            <p:cNvCxnSpPr/>
            <p:nvPr/>
          </p:nvCxnSpPr>
          <p:spPr bwMode="auto">
            <a:xfrm flipV="1">
              <a:off x="2949304" y="2506814"/>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2" name="Straight Arrow Connector 81"/>
            <p:cNvCxnSpPr>
              <a:stCxn id="14" idx="6"/>
              <a:endCxn id="13" idx="2"/>
            </p:cNvCxnSpPr>
            <p:nvPr/>
          </p:nvCxnSpPr>
          <p:spPr bwMode="auto">
            <a:xfrm>
              <a:off x="4085905" y="2499375"/>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3" name="Straight Arrow Connector 82"/>
            <p:cNvCxnSpPr>
              <a:stCxn id="13" idx="6"/>
              <a:endCxn id="12" idx="2"/>
            </p:cNvCxnSpPr>
            <p:nvPr/>
          </p:nvCxnSpPr>
          <p:spPr bwMode="auto">
            <a:xfrm flipV="1">
              <a:off x="5222506" y="2499375"/>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4" name="Straight Arrow Connector 83"/>
            <p:cNvCxnSpPr>
              <a:stCxn id="5" idx="7"/>
              <a:endCxn id="14" idx="3"/>
            </p:cNvCxnSpPr>
            <p:nvPr/>
          </p:nvCxnSpPr>
          <p:spPr bwMode="auto">
            <a:xfrm rot="5400000" flipH="1" flipV="1">
              <a:off x="3260739" y="2855136"/>
              <a:ext cx="830961" cy="3244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7" name="Straight Arrow Connector 86"/>
            <p:cNvCxnSpPr>
              <a:stCxn id="7" idx="1"/>
              <a:endCxn id="13" idx="5"/>
            </p:cNvCxnSpPr>
            <p:nvPr/>
          </p:nvCxnSpPr>
          <p:spPr bwMode="auto">
            <a:xfrm rot="16200000" flipV="1">
              <a:off x="4930510" y="2858854"/>
              <a:ext cx="823522" cy="3244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88" name="Straight Arrow Connector 87"/>
            <p:cNvCxnSpPr>
              <a:stCxn id="6" idx="7"/>
              <a:endCxn id="13" idx="3"/>
            </p:cNvCxnSpPr>
            <p:nvPr/>
          </p:nvCxnSpPr>
          <p:spPr bwMode="auto">
            <a:xfrm rot="5400000" flipH="1" flipV="1">
              <a:off x="4381634" y="2839430"/>
              <a:ext cx="823522" cy="36329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93" name="Straight Arrow Connector 92"/>
            <p:cNvCxnSpPr>
              <a:stCxn id="6" idx="1"/>
              <a:endCxn id="14" idx="5"/>
            </p:cNvCxnSpPr>
            <p:nvPr/>
          </p:nvCxnSpPr>
          <p:spPr bwMode="auto">
            <a:xfrm rot="16200000" flipV="1">
              <a:off x="3809615" y="2835710"/>
              <a:ext cx="830961" cy="36329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6" name="Straight Arrow Connector 105"/>
            <p:cNvCxnSpPr>
              <a:stCxn id="11" idx="6"/>
              <a:endCxn id="10" idx="2"/>
            </p:cNvCxnSpPr>
            <p:nvPr/>
          </p:nvCxnSpPr>
          <p:spPr bwMode="auto">
            <a:xfrm flipV="1">
              <a:off x="2949304"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7" name="Straight Arrow Connector 106"/>
            <p:cNvCxnSpPr>
              <a:stCxn id="10" idx="6"/>
              <a:endCxn id="9" idx="2"/>
            </p:cNvCxnSpPr>
            <p:nvPr/>
          </p:nvCxnSpPr>
          <p:spPr bwMode="auto">
            <a:xfrm>
              <a:off x="4085905"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08" name="Straight Arrow Connector 107"/>
            <p:cNvCxnSpPr>
              <a:stCxn id="9" idx="6"/>
              <a:endCxn id="8" idx="2"/>
            </p:cNvCxnSpPr>
            <p:nvPr/>
          </p:nvCxnSpPr>
          <p:spPr bwMode="auto">
            <a:xfrm flipV="1">
              <a:off x="5222506" y="4563869"/>
              <a:ext cx="846680" cy="7439"/>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6" name="Straight Arrow Connector 115"/>
            <p:cNvCxnSpPr>
              <a:stCxn id="10" idx="1"/>
              <a:endCxn id="5" idx="5"/>
            </p:cNvCxnSpPr>
            <p:nvPr/>
          </p:nvCxnSpPr>
          <p:spPr bwMode="auto">
            <a:xfrm rot="16200000" flipV="1">
              <a:off x="3264459" y="3887382"/>
              <a:ext cx="823523" cy="32444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7" name="Straight Arrow Connector 116"/>
            <p:cNvCxnSpPr>
              <a:stCxn id="9" idx="7"/>
              <a:endCxn id="7" idx="3"/>
            </p:cNvCxnSpPr>
            <p:nvPr/>
          </p:nvCxnSpPr>
          <p:spPr bwMode="auto">
            <a:xfrm rot="5400000" flipH="1" flipV="1">
              <a:off x="4926790" y="3891101"/>
              <a:ext cx="830962" cy="32444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8" name="Straight Arrow Connector 117"/>
            <p:cNvCxnSpPr>
              <a:stCxn id="9" idx="1"/>
              <a:endCxn id="6" idx="5"/>
            </p:cNvCxnSpPr>
            <p:nvPr/>
          </p:nvCxnSpPr>
          <p:spPr bwMode="auto">
            <a:xfrm rot="16200000" flipV="1">
              <a:off x="4377915" y="3871676"/>
              <a:ext cx="830962" cy="363295"/>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19" name="Straight Arrow Connector 118"/>
            <p:cNvCxnSpPr>
              <a:stCxn id="10" idx="7"/>
              <a:endCxn id="6" idx="3"/>
            </p:cNvCxnSpPr>
            <p:nvPr/>
          </p:nvCxnSpPr>
          <p:spPr bwMode="auto">
            <a:xfrm rot="5400000" flipH="1" flipV="1">
              <a:off x="3813334" y="3867957"/>
              <a:ext cx="823523" cy="36329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cxnSp>
        <p:nvCxnSpPr>
          <p:cNvPr id="79" name="Straight Arrow Connector 78"/>
          <p:cNvCxnSpPr>
            <a:endCxn id="78" idx="2"/>
          </p:cNvCxnSpPr>
          <p:nvPr/>
        </p:nvCxnSpPr>
        <p:spPr bwMode="auto">
          <a:xfrm flipV="1">
            <a:off x="3098800" y="2289152"/>
            <a:ext cx="2463800" cy="70830"/>
          </a:xfrm>
          <a:prstGeom prst="straightConnector1">
            <a:avLst/>
          </a:prstGeom>
          <a:ln w="28575">
            <a:headEnd type="none" w="med" len="med"/>
            <a:tailEnd type="arrow"/>
          </a:ln>
        </p:spPr>
        <p:style>
          <a:lnRef idx="1">
            <a:schemeClr val="accent2"/>
          </a:lnRef>
          <a:fillRef idx="2">
            <a:schemeClr val="accent2"/>
          </a:fillRef>
          <a:effectRef idx="1">
            <a:schemeClr val="accent2"/>
          </a:effectRef>
          <a:fontRef idx="minor">
            <a:schemeClr val="dk1"/>
          </a:fontRef>
        </p:style>
      </p:cxnSp>
      <p:sp>
        <p:nvSpPr>
          <p:cNvPr id="60" name="Oval 59"/>
          <p:cNvSpPr/>
          <p:nvPr/>
        </p:nvSpPr>
        <p:spPr bwMode="auto">
          <a:xfrm>
            <a:off x="5638800" y="2146260"/>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b</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0" name="Oval 69"/>
          <p:cNvSpPr/>
          <p:nvPr/>
        </p:nvSpPr>
        <p:spPr bwMode="auto">
          <a:xfrm>
            <a:off x="5638800" y="41887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2" name="Oval 71"/>
          <p:cNvSpPr/>
          <p:nvPr/>
        </p:nvSpPr>
        <p:spPr bwMode="auto">
          <a:xfrm>
            <a:off x="1371600" y="38839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h</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73" name="Oval 72"/>
          <p:cNvSpPr/>
          <p:nvPr/>
        </p:nvSpPr>
        <p:spPr bwMode="auto">
          <a:xfrm>
            <a:off x="1386479" y="3289260"/>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a</a:t>
            </a:r>
          </a:p>
        </p:txBody>
      </p:sp>
      <p:sp>
        <p:nvSpPr>
          <p:cNvPr id="76" name="Oval 75"/>
          <p:cNvSpPr/>
          <p:nvPr/>
        </p:nvSpPr>
        <p:spPr bwMode="auto">
          <a:xfrm>
            <a:off x="1371600" y="3869102"/>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i</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81" name="Oval 80"/>
          <p:cNvSpPr/>
          <p:nvPr/>
        </p:nvSpPr>
        <p:spPr bwMode="auto">
          <a:xfrm>
            <a:off x="1386479" y="3274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ea typeface="ＭＳ Ｐゴシック" pitchFamily="-111" charset="-128"/>
              </a:rPr>
              <a:t>b</a:t>
            </a:r>
          </a:p>
        </p:txBody>
      </p:sp>
      <p:sp>
        <p:nvSpPr>
          <p:cNvPr id="85" name="Oval 84"/>
          <p:cNvSpPr/>
          <p:nvPr/>
        </p:nvSpPr>
        <p:spPr bwMode="auto">
          <a:xfrm>
            <a:off x="5130628" y="315990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e</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6228379" y="3159908"/>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f</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0" name="Oval 89"/>
          <p:cNvSpPr/>
          <p:nvPr/>
        </p:nvSpPr>
        <p:spPr bwMode="auto">
          <a:xfrm>
            <a:off x="6796679" y="4195875"/>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j</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1" name="Oval 90"/>
          <p:cNvSpPr/>
          <p:nvPr/>
        </p:nvSpPr>
        <p:spPr bwMode="auto">
          <a:xfrm>
            <a:off x="6796679" y="2131381"/>
            <a:ext cx="289921" cy="28992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ahoma" pitchFamily="34" charset="0"/>
                <a:ea typeface="ＭＳ Ｐゴシック" pitchFamily="-111" charset="-128"/>
              </a:rPr>
              <a:t>c</a:t>
            </a: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0" name="Rectangle 19"/>
          <p:cNvSpPr/>
          <p:nvPr/>
        </p:nvSpPr>
        <p:spPr bwMode="auto">
          <a:xfrm rot="16200000">
            <a:off x="-457199" y="2971800"/>
            <a:ext cx="3124200" cy="11430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smtClean="0">
                <a:ln>
                  <a:noFill/>
                </a:ln>
                <a:solidFill>
                  <a:schemeClr val="bg1"/>
                </a:solidFill>
                <a:effectLst/>
                <a:latin typeface="Tahoma" pitchFamily="-64" charset="0"/>
              </a:rPr>
              <a:t>Scheduler</a:t>
            </a:r>
          </a:p>
        </p:txBody>
      </p:sp>
      <p:sp>
        <p:nvSpPr>
          <p:cNvPr id="92" name="TextBox 91"/>
          <p:cNvSpPr txBox="1"/>
          <p:nvPr/>
        </p:nvSpPr>
        <p:spPr>
          <a:xfrm>
            <a:off x="1066800" y="5496580"/>
            <a:ext cx="7391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The process repeats until the scheduler is empty.</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1" nodeType="afterEffect">
                                  <p:stCondLst>
                                    <p:cond delay="0"/>
                                  </p:stCondLst>
                                  <p:childTnLst>
                                    <p:animMotion origin="layout" path="M 1.67622E-6 6.01573E-8 L 0.09936 -0.11199 " pathEditMode="relative" rAng="0" ptsTypes="AA">
                                      <p:cBhvr>
                                        <p:cTn id="11" dur="1000" fill="hold"/>
                                        <p:tgtEl>
                                          <p:spTgt spid="73"/>
                                        </p:tgtEl>
                                        <p:attrNameLst>
                                          <p:attrName>ppt_x</p:attrName>
                                          <p:attrName>ppt_y</p:attrName>
                                        </p:attrNameLst>
                                      </p:cBhvr>
                                      <p:rCtr x="4968" y="-5599"/>
                                    </p:animMotion>
                                  </p:childTnLst>
                                </p:cTn>
                              </p:par>
                              <p:par>
                                <p:cTn id="12" presetID="42" presetClass="path" presetSubtype="0" accel="50000" decel="50000" fill="hold" grpId="1" nodeType="withEffect">
                                  <p:stCondLst>
                                    <p:cond delay="0"/>
                                  </p:stCondLst>
                                  <p:childTnLst>
                                    <p:animMotion origin="layout" path="M 0.00086 -0.00093 L 0.10092 0.13442 " pathEditMode="relative" rAng="0" ptsTypes="AA">
                                      <p:cBhvr>
                                        <p:cTn id="13" dur="1000" fill="hold"/>
                                        <p:tgtEl>
                                          <p:spTgt spid="72"/>
                                        </p:tgtEl>
                                        <p:attrNameLst>
                                          <p:attrName>ppt_x</p:attrName>
                                          <p:attrName>ppt_y</p:attrName>
                                        </p:attrNameLst>
                                      </p:cBhvr>
                                      <p:rCtr x="5003" y="6756"/>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par>
                                <p:cTn id="19" presetID="22" presetClass="entr" presetSubtype="8"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childTnLst>
                                </p:cTn>
                              </p:par>
                              <p:par>
                                <p:cTn id="40" presetID="0" presetClass="path" presetSubtype="0" accel="50000" decel="50000" fill="hold" grpId="1" nodeType="withEffect">
                                  <p:stCondLst>
                                    <p:cond delay="0"/>
                                  </p:stCondLst>
                                  <p:childTnLst>
                                    <p:animMotion origin="layout" path="M 0 0 C 0.00834 -0.01157 0.01667 -0.02291 -0.01199 0 C -0.04065 0.0229 -0.09641 0.11892 -0.17214 0.13674 C -0.24787 0.15455 -0.35731 0.13049 -0.46674 0.10666 " pathEditMode="relative" ptsTypes="aaaA">
                                      <p:cBhvr>
                                        <p:cTn id="41" dur="1000" fill="hold"/>
                                        <p:tgtEl>
                                          <p:spTgt spid="60"/>
                                        </p:tgtEl>
                                        <p:attrNameLst>
                                          <p:attrName>ppt_x</p:attrName>
                                          <p:attrName>ppt_y</p:attrName>
                                        </p:attrNameLst>
                                      </p:cBhvr>
                                    </p:animMotion>
                                  </p:childTnLst>
                                </p:cTn>
                              </p:par>
                              <p:par>
                                <p:cTn id="42" presetID="0" presetClass="path" presetSubtype="0" accel="50000" decel="50000" fill="hold" grpId="1" nodeType="withEffect">
                                  <p:stCondLst>
                                    <p:cond delay="0"/>
                                  </p:stCondLst>
                                  <p:childTnLst>
                                    <p:animMotion origin="layout" path="M 0 0 C -0.06254 -0.05206 -0.12507 -0.10389 -0.20237 -0.10459 C -0.27966 -0.10528 -0.37173 -0.05461 -0.46379 -0.00394 " pathEditMode="relative" ptsTypes="aaA">
                                      <p:cBhvr>
                                        <p:cTn id="43" dur="1000" fill="hold"/>
                                        <p:tgtEl>
                                          <p:spTgt spid="70"/>
                                        </p:tgtEl>
                                        <p:attrNameLst>
                                          <p:attrName>ppt_x</p:attrName>
                                          <p:attrName>ppt_y</p:attrName>
                                        </p:attrNameLst>
                                      </p:cBhvr>
                                    </p:animMotion>
                                  </p:childTnLst>
                                </p:cTn>
                              </p:par>
                            </p:childTnLst>
                          </p:cTn>
                        </p:par>
                        <p:par>
                          <p:cTn id="44" fill="hold">
                            <p:stCondLst>
                              <p:cond delay="1000"/>
                            </p:stCondLst>
                            <p:childTnLst>
                              <p:par>
                                <p:cTn id="45" presetID="1" presetClass="exit" presetSubtype="0" fill="hold" grpId="2" nodeType="after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7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1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xit" presetSubtype="0" fill="hold" grpId="1" nodeType="withEffect">
                                  <p:stCondLst>
                                    <p:cond delay="1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childTnLst>
                          </p:cTn>
                        </p:par>
                        <p:par>
                          <p:cTn id="57" fill="hold">
                            <p:stCondLst>
                              <p:cond delay="10"/>
                            </p:stCondLst>
                            <p:childTnLst>
                              <p:par>
                                <p:cTn id="58" presetID="1" presetClass="exit" presetSubtype="0" fill="hold" grpId="1" nodeType="afterEffect">
                                  <p:stCondLst>
                                    <p:cond delay="0"/>
                                  </p:stCondLst>
                                  <p:childTnLst>
                                    <p:set>
                                      <p:cBhvr>
                                        <p:cTn id="59" dur="1" fill="hold">
                                          <p:stCondLst>
                                            <p:cond delay="0"/>
                                          </p:stCondLst>
                                        </p:cTn>
                                        <p:tgtEl>
                                          <p:spTgt spid="4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63"/>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62"/>
                                        </p:tgtEl>
                                        <p:attrNameLst>
                                          <p:attrName>style.visibility</p:attrName>
                                        </p:attrNameLst>
                                      </p:cBhvr>
                                      <p:to>
                                        <p:strVal val="hidden"/>
                                      </p:to>
                                    </p:set>
                                  </p:childTnLst>
                                </p:cTn>
                              </p:par>
                            </p:childTnLst>
                          </p:cTn>
                        </p:par>
                        <p:par>
                          <p:cTn id="64" fill="hold">
                            <p:stCondLst>
                              <p:cond delay="10"/>
                            </p:stCondLst>
                            <p:childTnLst>
                              <p:par>
                                <p:cTn id="65" presetID="1" presetClass="exit" presetSubtype="0" fill="hold" grpId="2" nodeType="afterEffect">
                                  <p:stCondLst>
                                    <p:cond delay="0"/>
                                  </p:stCondLst>
                                  <p:childTnLst>
                                    <p:set>
                                      <p:cBhvr>
                                        <p:cTn id="66" dur="1" fill="hold">
                                          <p:stCondLst>
                                            <p:cond delay="0"/>
                                          </p:stCondLst>
                                        </p:cTn>
                                        <p:tgtEl>
                                          <p:spTgt spid="73"/>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7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par>
                          <p:cTn id="75" fill="hold">
                            <p:stCondLst>
                              <p:cond delay="0"/>
                            </p:stCondLst>
                            <p:childTnLst>
                              <p:par>
                                <p:cTn id="76" presetID="42" presetClass="path" presetSubtype="0" accel="50000" decel="50000" fill="hold" grpId="1" nodeType="afterEffect">
                                  <p:stCondLst>
                                    <p:cond delay="0"/>
                                  </p:stCondLst>
                                  <p:childTnLst>
                                    <p:animMotion origin="layout" path="M 1.67622E-6 6.01573E-8 L 0.09936 -0.11199 " pathEditMode="relative" rAng="0" ptsTypes="AA">
                                      <p:cBhvr>
                                        <p:cTn id="77" dur="1000" fill="hold"/>
                                        <p:tgtEl>
                                          <p:spTgt spid="81"/>
                                        </p:tgtEl>
                                        <p:attrNameLst>
                                          <p:attrName>ppt_x</p:attrName>
                                          <p:attrName>ppt_y</p:attrName>
                                        </p:attrNameLst>
                                      </p:cBhvr>
                                      <p:rCtr x="4968" y="-5599"/>
                                    </p:animMotion>
                                  </p:childTnLst>
                                </p:cTn>
                              </p:par>
                              <p:par>
                                <p:cTn id="78" presetID="42" presetClass="path" presetSubtype="0" accel="50000" decel="50000" fill="hold" grpId="1" nodeType="withEffect">
                                  <p:stCondLst>
                                    <p:cond delay="0"/>
                                  </p:stCondLst>
                                  <p:childTnLst>
                                    <p:animMotion origin="layout" path="M 0.00086 -0.00093 L 0.10092 0.13442 " pathEditMode="relative" rAng="0" ptsTypes="AA">
                                      <p:cBhvr>
                                        <p:cTn id="79" dur="1000" fill="hold"/>
                                        <p:tgtEl>
                                          <p:spTgt spid="76"/>
                                        </p:tgtEl>
                                        <p:attrNameLst>
                                          <p:attrName>ppt_x</p:attrName>
                                          <p:attrName>ppt_y</p:attrName>
                                        </p:attrNameLst>
                                      </p:cBhvr>
                                      <p:rCtr x="5003" y="6756"/>
                                    </p:animMotion>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left)">
                                      <p:cBhvr>
                                        <p:cTn id="84" dur="500"/>
                                        <p:tgtEl>
                                          <p:spTgt spid="67"/>
                                        </p:tgtEl>
                                      </p:cBhvr>
                                    </p:animEffect>
                                  </p:childTnLst>
                                </p:cTn>
                              </p:par>
                              <p:par>
                                <p:cTn id="85" presetID="22" presetClass="entr" presetSubtype="8"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left)">
                                      <p:cBhvr>
                                        <p:cTn id="87" dur="500"/>
                                        <p:tgtEl>
                                          <p:spTgt spid="79"/>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childTnLst>
                          </p:cTn>
                        </p:par>
                        <p:par>
                          <p:cTn id="93" fill="hold">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1"/>
                                        </p:tgtEl>
                                        <p:attrNameLst>
                                          <p:attrName>style.visibility</p:attrName>
                                        </p:attrNameLst>
                                      </p:cBhvr>
                                      <p:to>
                                        <p:strVal val="visible"/>
                                      </p:to>
                                    </p:set>
                                  </p:childTnLst>
                                </p:cTn>
                              </p:par>
                              <p:par>
                                <p:cTn id="108" presetID="0" presetClass="path" presetSubtype="0" accel="50000" fill="hold" grpId="1" nodeType="withEffect">
                                  <p:stCondLst>
                                    <p:cond delay="0"/>
                                  </p:stCondLst>
                                  <p:childTnLst>
                                    <p:animMotion origin="layout" path="M -3.31075E-6 1.97131E-6 C -0.00903 0.03054 -0.01789 0.06108 -0.06253 0.07242 C -0.10752 0.08376 -0.19645 0.06316 -0.26889 0.06825 C -0.34115 0.07334 -0.44016 0.1062 -0.49696 0.1025 C -0.55376 0.09879 -0.58155 0.07242 -0.60934 0.04627 " pathEditMode="relative" rAng="0" ptsTypes="aaaaA">
                                      <p:cBhvr>
                                        <p:cTn id="109" dur="2000" fill="hold"/>
                                        <p:tgtEl>
                                          <p:spTgt spid="91"/>
                                        </p:tgtEl>
                                        <p:attrNameLst>
                                          <p:attrName>ppt_x</p:attrName>
                                          <p:attrName>ppt_y</p:attrName>
                                        </p:attrNameLst>
                                      </p:cBhvr>
                                      <p:rCtr x="-30467" y="5298"/>
                                    </p:animMotion>
                                  </p:childTnLst>
                                </p:cTn>
                              </p:par>
                              <p:par>
                                <p:cTn id="110" presetID="0" presetClass="path" presetSubtype="0" accel="50000" fill="hold" grpId="1" nodeType="withEffect">
                                  <p:stCondLst>
                                    <p:cond delay="0"/>
                                  </p:stCondLst>
                                  <p:childTnLst>
                                    <p:animMotion origin="layout" path="M -3.52614E-7 1.38362E-6 C -0.01094 -0.02291 -0.02171 -0.04512 -0.06601 -0.04604 C -0.11047 -0.04697 -0.20584 -0.00532 -0.26611 -0.00579 C -0.32638 -0.00602 -0.37676 -0.02753 -0.42713 -0.04882 " pathEditMode="relative" rAng="0" ptsTypes="aaaA">
                                      <p:cBhvr>
                                        <p:cTn id="111" dur="2000" fill="hold"/>
                                        <p:tgtEl>
                                          <p:spTgt spid="85"/>
                                        </p:tgtEl>
                                        <p:attrNameLst>
                                          <p:attrName>ppt_x</p:attrName>
                                          <p:attrName>ppt_y</p:attrName>
                                        </p:attrNameLst>
                                      </p:cBhvr>
                                      <p:rCtr x="-21365" y="-2453"/>
                                    </p:animMotion>
                                  </p:childTnLst>
                                </p:cTn>
                              </p:par>
                              <p:par>
                                <p:cTn id="112" presetID="0" presetClass="path" presetSubtype="0" accel="50000" fill="hold" grpId="1" nodeType="withEffect">
                                  <p:stCondLst>
                                    <p:cond delay="0"/>
                                  </p:stCondLst>
                                  <p:childTnLst>
                                    <p:animMotion origin="layout" path="M -2.95119E-6 -1.23091E-6 C -0.0224 0.03309 -0.04429 0.06617 -0.08216 0.07381 C -0.12002 0.08145 -0.15112 0.04419 -0.2272 0.04558 C -0.30345 0.04628 -0.42157 0.06247 -0.53951 0.07913 " pathEditMode="relative" rAng="0" ptsTypes="aaaA">
                                      <p:cBhvr>
                                        <p:cTn id="113" dur="2000" fill="hold"/>
                                        <p:tgtEl>
                                          <p:spTgt spid="86"/>
                                        </p:tgtEl>
                                        <p:attrNameLst>
                                          <p:attrName>ppt_x</p:attrName>
                                          <p:attrName>ppt_y</p:attrName>
                                        </p:attrNameLst>
                                      </p:cBhvr>
                                      <p:rCtr x="-26976" y="4072"/>
                                    </p:animMotion>
                                  </p:childTnLst>
                                </p:cTn>
                              </p:par>
                              <p:par>
                                <p:cTn id="114" presetID="0" presetClass="path" presetSubtype="0" accel="50000" fill="hold" grpId="1" nodeType="withEffect">
                                  <p:stCondLst>
                                    <p:cond delay="0"/>
                                  </p:stCondLst>
                                  <p:childTnLst>
                                    <p:animMotion origin="layout" path="M 0 0 C -0.02536 -0.01874 -0.05072 -0.03748 -0.08615 -0.04836 C -0.12159 -0.05923 -0.16293 -0.06317 -0.21295 -0.06456 C -0.26298 -0.06594 -0.32291 -0.07127 -0.38666 -0.05646 C -0.4504 -0.04165 -0.52284 -0.00879 -0.5951 0.02406 " pathEditMode="relative" ptsTypes="aaaaA">
                                      <p:cBhvr>
                                        <p:cTn id="115" dur="2000" fill="hold"/>
                                        <p:tgtEl>
                                          <p:spTgt spid="90"/>
                                        </p:tgtEl>
                                        <p:attrNameLst>
                                          <p:attrName>ppt_x</p:attrName>
                                          <p:attrName>ppt_y</p:attrName>
                                        </p:attrNameLst>
                                      </p:cBhvr>
                                    </p:animMotion>
                                  </p:childTnLst>
                                </p:cTn>
                              </p:par>
                            </p:childTnLst>
                          </p:cTn>
                        </p:par>
                        <p:par>
                          <p:cTn id="116" fill="hold">
                            <p:stCondLst>
                              <p:cond delay="2000"/>
                            </p:stCondLst>
                            <p:childTnLst>
                              <p:par>
                                <p:cTn id="117" presetID="1" presetClass="exit" presetSubtype="0" fill="hold" grpId="2" nodeType="afterEffect">
                                  <p:stCondLst>
                                    <p:cond delay="0"/>
                                  </p:stCondLst>
                                  <p:childTnLst>
                                    <p:set>
                                      <p:cBhvr>
                                        <p:cTn id="118" dur="1" fill="hold">
                                          <p:stCondLst>
                                            <p:cond delay="0"/>
                                          </p:stCondLst>
                                        </p:cTn>
                                        <p:tgtEl>
                                          <p:spTgt spid="9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86"/>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85"/>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9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animBg="1"/>
      <p:bldP spid="66" grpId="0" animBg="1"/>
      <p:bldP spid="57" grpId="0" animBg="1"/>
      <p:bldP spid="57" grpId="1" animBg="1"/>
      <p:bldP spid="56" grpId="0" animBg="1"/>
      <p:bldP spid="56" grpId="1" animBg="1"/>
      <p:bldP spid="44" grpId="0" animBg="1"/>
      <p:bldP spid="44" grpId="1" animBg="1"/>
      <p:bldP spid="62" grpId="0" animBg="1"/>
      <p:bldP spid="62" grpId="1" animBg="1"/>
      <p:bldP spid="77" grpId="0" animBg="1"/>
      <p:bldP spid="78" grpId="0" animBg="1"/>
      <p:bldP spid="60" grpId="0" animBg="1"/>
      <p:bldP spid="60" grpId="1" animBg="1"/>
      <p:bldP spid="60" grpId="2" animBg="1"/>
      <p:bldP spid="70" grpId="0" animBg="1"/>
      <p:bldP spid="70" grpId="1" animBg="1"/>
      <p:bldP spid="70" grpId="2" animBg="1"/>
      <p:bldP spid="72" grpId="0" animBg="1"/>
      <p:bldP spid="72" grpId="1" animBg="1"/>
      <p:bldP spid="72" grpId="2" animBg="1"/>
      <p:bldP spid="73" grpId="0" animBg="1"/>
      <p:bldP spid="73" grpId="1" animBg="1"/>
      <p:bldP spid="73" grpId="2" animBg="1"/>
      <p:bldP spid="76" grpId="0" animBg="1"/>
      <p:bldP spid="76" grpId="1" animBg="1"/>
      <p:bldP spid="81" grpId="0" animBg="1"/>
      <p:bldP spid="81" grpId="1" animBg="1"/>
      <p:bldP spid="85" grpId="0" animBg="1"/>
      <p:bldP spid="85" grpId="1" animBg="1"/>
      <p:bldP spid="85" grpId="2" animBg="1"/>
      <p:bldP spid="86" grpId="0" animBg="1"/>
      <p:bldP spid="86" grpId="1" animBg="1"/>
      <p:bldP spid="86" grpId="2" animBg="1"/>
      <p:bldP spid="90" grpId="0" animBg="1"/>
      <p:bldP spid="90" grpId="1" animBg="1"/>
      <p:bldP spid="90" grpId="2" animBg="1"/>
      <p:bldP spid="91" grpId="0" animBg="1"/>
      <p:bldP spid="91" grpId="1" animBg="1"/>
      <p:bldP spid="91" grpId="2" animBg="1"/>
      <p:bldP spid="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Schedule</a:t>
            </a:r>
            <a:endParaRPr lang="en-US" dirty="0"/>
          </a:p>
        </p:txBody>
      </p:sp>
      <p:sp>
        <p:nvSpPr>
          <p:cNvPr id="7" name="Content Placeholder 6"/>
          <p:cNvSpPr>
            <a:spLocks noGrp="1"/>
          </p:cNvSpPr>
          <p:nvPr>
            <p:ph idx="1"/>
          </p:nvPr>
        </p:nvSpPr>
        <p:spPr>
          <a:xfrm>
            <a:off x="457200" y="2514600"/>
            <a:ext cx="8305800" cy="1905000"/>
          </a:xfrm>
        </p:spPr>
        <p:txBody>
          <a:bodyPr/>
          <a:lstStyle/>
          <a:p>
            <a:r>
              <a:rPr lang="en-US" dirty="0" err="1" smtClean="0"/>
              <a:t>GraphLab</a:t>
            </a:r>
            <a:r>
              <a:rPr lang="en-US" dirty="0" smtClean="0"/>
              <a:t> provides several different schedulers</a:t>
            </a:r>
          </a:p>
          <a:p>
            <a:pPr lvl="1"/>
            <a:r>
              <a:rPr lang="en-US" dirty="0" smtClean="0"/>
              <a:t>Round Robin: vertices are updated in a fixed order</a:t>
            </a:r>
          </a:p>
          <a:p>
            <a:pPr lvl="1"/>
            <a:r>
              <a:rPr lang="en-US" dirty="0" smtClean="0"/>
              <a:t>FIFO: Vertices are updated in the order they are added</a:t>
            </a:r>
          </a:p>
          <a:p>
            <a:pPr lvl="1"/>
            <a:r>
              <a:rPr lang="en-US" dirty="0" smtClean="0"/>
              <a:t>Priority: Vertices are updated in priority order  </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34</a:t>
            </a:fld>
            <a:endParaRPr lang="en-US"/>
          </a:p>
        </p:txBody>
      </p:sp>
      <p:sp>
        <p:nvSpPr>
          <p:cNvPr id="10" name="Rectangle 9"/>
          <p:cNvSpPr/>
          <p:nvPr/>
        </p:nvSpPr>
        <p:spPr>
          <a:xfrm>
            <a:off x="762000" y="1219200"/>
            <a:ext cx="7620000" cy="830997"/>
          </a:xfrm>
          <a:prstGeom prst="rect">
            <a:avLst/>
          </a:prstGeom>
        </p:spPr>
        <p:txBody>
          <a:bodyPr wrap="square">
            <a:spAutoFit/>
          </a:bodyPr>
          <a:lstStyle/>
          <a:p>
            <a:pPr algn="ctr">
              <a:buNone/>
            </a:pPr>
            <a:r>
              <a:rPr lang="en-US" sz="2400" dirty="0" smtClean="0"/>
              <a:t>The choice of schedule affects the correctness and parallel performance of the algorithm</a:t>
            </a:r>
          </a:p>
        </p:txBody>
      </p:sp>
      <p:sp>
        <p:nvSpPr>
          <p:cNvPr id="8" name="Content Placeholder 2"/>
          <p:cNvSpPr txBox="1">
            <a:spLocks/>
          </p:cNvSpPr>
          <p:nvPr/>
        </p:nvSpPr>
        <p:spPr bwMode="auto">
          <a:xfrm>
            <a:off x="152400" y="4539271"/>
            <a:ext cx="8686800" cy="124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ctr"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kumimoji="0" lang="en-US" sz="2800" i="0" u="none" strike="noStrike" kern="0" cap="none" spc="0" normalizeH="0" baseline="0" noProof="0" dirty="0" smtClean="0">
                <a:ln>
                  <a:noFill/>
                </a:ln>
                <a:effectLst/>
                <a:uLnTx/>
                <a:uFillTx/>
                <a:latin typeface="+mn-lt"/>
                <a:ea typeface="+mn-ea"/>
                <a:cs typeface="+mn-cs"/>
              </a:rPr>
              <a:t>Obtain different algorithm</a:t>
            </a:r>
            <a:r>
              <a:rPr lang="en-US" sz="2800" kern="0" dirty="0" smtClean="0">
                <a:latin typeface="+mn-lt"/>
                <a:ea typeface="+mn-ea"/>
                <a:cs typeface="+mn-cs"/>
              </a:rPr>
              <a:t>s by simply changing a flag!</a:t>
            </a: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lang="en-US" b="1" kern="0" dirty="0" smtClean="0">
                <a:latin typeface="Courier New"/>
                <a:ea typeface="+mn-ea"/>
                <a:cs typeface="Courier New"/>
              </a:rPr>
              <a:t>   </a:t>
            </a:r>
            <a:r>
              <a:rPr kumimoji="0" lang="en-US" b="1" i="0" u="none" strike="noStrike" kern="0" cap="none" spc="0" normalizeH="0" baseline="0" noProof="0" dirty="0" smtClean="0">
                <a:ln>
                  <a:noFill/>
                </a:ln>
                <a:effectLst/>
                <a:uLnTx/>
                <a:uFillTx/>
                <a:latin typeface="Courier New"/>
                <a:ea typeface="+mn-ea"/>
                <a:cs typeface="Courier New"/>
              </a:rPr>
              <a:t>--scheduler=</a:t>
            </a:r>
            <a:r>
              <a:rPr kumimoji="0" lang="en-US" b="1" i="0" u="none" strike="noStrike" kern="0" cap="none" spc="0" normalizeH="0" baseline="0" noProof="0" dirty="0" err="1" smtClean="0">
                <a:ln>
                  <a:noFill/>
                </a:ln>
                <a:effectLst/>
                <a:uLnTx/>
                <a:uFillTx/>
                <a:latin typeface="Courier New"/>
                <a:ea typeface="+mn-ea"/>
                <a:cs typeface="Courier New"/>
              </a:rPr>
              <a:t>roundrobin</a:t>
            </a:r>
            <a:endParaRPr kumimoji="0" lang="en-US" b="1" i="0" u="none" strike="noStrike" kern="0" cap="none" spc="0" normalizeH="0" baseline="0" noProof="0" dirty="0" smtClean="0">
              <a:ln>
                <a:noFill/>
              </a:ln>
              <a:effectLst/>
              <a:uLnTx/>
              <a:uFillTx/>
              <a:latin typeface="Courier New"/>
              <a:ea typeface="+mn-ea"/>
              <a:cs typeface="Courier New"/>
            </a:endParaRP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lang="en-US" b="1" kern="0" dirty="0" smtClean="0">
                <a:latin typeface="Courier New"/>
                <a:ea typeface="+mn-ea"/>
                <a:cs typeface="Courier New"/>
              </a:rPr>
              <a:t>         --scheduler=</a:t>
            </a:r>
            <a:r>
              <a:rPr lang="en-US" b="1" kern="0" dirty="0" err="1" smtClean="0">
                <a:latin typeface="Courier New"/>
                <a:ea typeface="+mn-ea"/>
                <a:cs typeface="Courier New"/>
              </a:rPr>
              <a:t>fifo</a:t>
            </a:r>
            <a:endParaRPr lang="en-US" b="1" kern="0" dirty="0" smtClean="0">
              <a:latin typeface="Courier New"/>
              <a:ea typeface="+mn-ea"/>
              <a:cs typeface="Courier New"/>
            </a:endParaRPr>
          </a:p>
          <a:p>
            <a:pPr marL="285750" marR="0" lvl="0" indent="-285750"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r>
              <a:rPr kumimoji="0" lang="en-US" b="1" i="0" u="none" strike="noStrike" kern="0" cap="none" spc="0" normalizeH="0" baseline="0" noProof="0" dirty="0" smtClean="0">
                <a:ln>
                  <a:noFill/>
                </a:ln>
                <a:effectLst/>
                <a:uLnTx/>
                <a:uFillTx/>
                <a:latin typeface="Courier New"/>
                <a:ea typeface="+mn-ea"/>
                <a:cs typeface="Courier New"/>
              </a:rPr>
              <a:t>                --scheduler=priority</a:t>
            </a:r>
          </a:p>
          <a:p>
            <a:pPr marL="285750" marR="0" lvl="0" indent="-285750" algn="ctr" defTabSz="914400" rtl="0" eaLnBrk="0" fontAlgn="base" latinLnBrk="0" hangingPunct="0">
              <a:lnSpc>
                <a:spcPct val="100000"/>
              </a:lnSpc>
              <a:spcBef>
                <a:spcPct val="20000"/>
              </a:spcBef>
              <a:spcAft>
                <a:spcPct val="0"/>
              </a:spcAft>
              <a:buClr>
                <a:schemeClr val="folHlink"/>
              </a:buClr>
              <a:buSzPct val="70000"/>
              <a:buFont typeface="Wingdings" pitchFamily="2" charset="2"/>
              <a:buNone/>
              <a:tabLst/>
              <a:defRPr/>
            </a:pPr>
            <a:endParaRPr kumimoji="0" lang="en-US" sz="2800"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61"/>
          <p:cNvGrpSpPr/>
          <p:nvPr/>
        </p:nvGrpSpPr>
        <p:grpSpPr>
          <a:xfrm>
            <a:off x="519113" y="1109822"/>
            <a:ext cx="4441031" cy="5588646"/>
            <a:chOff x="519113" y="1109822"/>
            <a:chExt cx="4441031" cy="5588646"/>
          </a:xfrm>
        </p:grpSpPr>
        <p:sp>
          <p:nvSpPr>
            <p:cNvPr id="58" name="Freeform 57"/>
            <p:cNvSpPr/>
            <p:nvPr/>
          </p:nvSpPr>
          <p:spPr bwMode="auto">
            <a:xfrm>
              <a:off x="519113" y="1340655"/>
              <a:ext cx="4441031" cy="5357813"/>
            </a:xfrm>
            <a:custGeom>
              <a:avLst/>
              <a:gdLst>
                <a:gd name="connsiteX0" fmla="*/ 595312 w 4441031"/>
                <a:gd name="connsiteY0" fmla="*/ 673894 h 5357813"/>
                <a:gd name="connsiteX1" fmla="*/ 4052887 w 4441031"/>
                <a:gd name="connsiteY1" fmla="*/ 659606 h 5357813"/>
                <a:gd name="connsiteX2" fmla="*/ 2924175 w 4441031"/>
                <a:gd name="connsiteY2" fmla="*/ 2659856 h 5357813"/>
                <a:gd name="connsiteX3" fmla="*/ 4024312 w 4441031"/>
                <a:gd name="connsiteY3" fmla="*/ 4602956 h 5357813"/>
                <a:gd name="connsiteX4" fmla="*/ 566737 w 4441031"/>
                <a:gd name="connsiteY4" fmla="*/ 4702969 h 5357813"/>
                <a:gd name="connsiteX5" fmla="*/ 595312 w 4441031"/>
                <a:gd name="connsiteY5" fmla="*/ 673894 h 535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1031" h="5357813">
                  <a:moveTo>
                    <a:pt x="595312" y="673894"/>
                  </a:moveTo>
                  <a:cubicBezTo>
                    <a:pt x="1176337" y="0"/>
                    <a:pt x="3664743" y="328612"/>
                    <a:pt x="4052887" y="659606"/>
                  </a:cubicBezTo>
                  <a:cubicBezTo>
                    <a:pt x="4441031" y="990600"/>
                    <a:pt x="2928937" y="2002631"/>
                    <a:pt x="2924175" y="2659856"/>
                  </a:cubicBezTo>
                  <a:cubicBezTo>
                    <a:pt x="2919413" y="3317081"/>
                    <a:pt x="4417218" y="4262437"/>
                    <a:pt x="4024312" y="4602956"/>
                  </a:cubicBezTo>
                  <a:cubicBezTo>
                    <a:pt x="3631406" y="4943475"/>
                    <a:pt x="1133474" y="5357813"/>
                    <a:pt x="566737" y="4702969"/>
                  </a:cubicBezTo>
                  <a:cubicBezTo>
                    <a:pt x="0" y="4048125"/>
                    <a:pt x="14287" y="1347788"/>
                    <a:pt x="595312" y="673894"/>
                  </a:cubicBez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0" name="TextBox 59"/>
            <p:cNvSpPr txBox="1"/>
            <p:nvPr/>
          </p:nvSpPr>
          <p:spPr>
            <a:xfrm>
              <a:off x="1923859" y="1109822"/>
              <a:ext cx="1628779" cy="461665"/>
            </a:xfrm>
            <a:prstGeom prst="rect">
              <a:avLst/>
            </a:prstGeom>
            <a:noFill/>
          </p:spPr>
          <p:txBody>
            <a:bodyPr wrap="none" rtlCol="0">
              <a:spAutoFit/>
            </a:bodyPr>
            <a:lstStyle/>
            <a:p>
              <a:r>
                <a:rPr lang="en-US" dirty="0" smtClean="0"/>
                <a:t>Converged</a:t>
              </a:r>
              <a:endParaRPr lang="en-US" dirty="0"/>
            </a:p>
          </p:txBody>
        </p:sp>
      </p:grpSp>
      <p:grpSp>
        <p:nvGrpSpPr>
          <p:cNvPr id="5" name="Group 62"/>
          <p:cNvGrpSpPr/>
          <p:nvPr/>
        </p:nvGrpSpPr>
        <p:grpSpPr>
          <a:xfrm>
            <a:off x="3954860" y="1109822"/>
            <a:ext cx="4653756" cy="5719615"/>
            <a:chOff x="3954860" y="1109822"/>
            <a:chExt cx="4653756" cy="5719615"/>
          </a:xfrm>
        </p:grpSpPr>
        <p:sp>
          <p:nvSpPr>
            <p:cNvPr id="59" name="Freeform 58"/>
            <p:cNvSpPr/>
            <p:nvPr/>
          </p:nvSpPr>
          <p:spPr bwMode="auto">
            <a:xfrm>
              <a:off x="3954860" y="1571487"/>
              <a:ext cx="4653756" cy="5257950"/>
            </a:xfrm>
            <a:custGeom>
              <a:avLst/>
              <a:gdLst>
                <a:gd name="connsiteX0" fmla="*/ 1107281 w 4710112"/>
                <a:gd name="connsiteY0" fmla="*/ 735807 h 5555457"/>
                <a:gd name="connsiteX1" fmla="*/ 21431 w 4710112"/>
                <a:gd name="connsiteY1" fmla="*/ 2693194 h 5555457"/>
                <a:gd name="connsiteX2" fmla="*/ 1235868 w 4710112"/>
                <a:gd name="connsiteY2" fmla="*/ 4750594 h 5555457"/>
                <a:gd name="connsiteX3" fmla="*/ 4193381 w 4710112"/>
                <a:gd name="connsiteY3" fmla="*/ 4879182 h 5555457"/>
                <a:gd name="connsiteX4" fmla="*/ 4193381 w 4710112"/>
                <a:gd name="connsiteY4" fmla="*/ 692944 h 5555457"/>
                <a:gd name="connsiteX5" fmla="*/ 1107281 w 4710112"/>
                <a:gd name="connsiteY5" fmla="*/ 735807 h 5555457"/>
                <a:gd name="connsiteX0" fmla="*/ 1311672 w 4678760"/>
                <a:gd name="connsiteY0" fmla="*/ 733425 h 5553075"/>
                <a:gd name="connsiteX1" fmla="*/ 13891 w 4678760"/>
                <a:gd name="connsiteY1" fmla="*/ 2690812 h 5553075"/>
                <a:gd name="connsiteX2" fmla="*/ 1228328 w 4678760"/>
                <a:gd name="connsiteY2" fmla="*/ 4748212 h 5553075"/>
                <a:gd name="connsiteX3" fmla="*/ 4185841 w 4678760"/>
                <a:gd name="connsiteY3" fmla="*/ 4876800 h 5553075"/>
                <a:gd name="connsiteX4" fmla="*/ 4185841 w 4678760"/>
                <a:gd name="connsiteY4" fmla="*/ 690562 h 5553075"/>
                <a:gd name="connsiteX5" fmla="*/ 1311672 w 4678760"/>
                <a:gd name="connsiteY5" fmla="*/ 733425 h 5553075"/>
                <a:gd name="connsiteX0" fmla="*/ 1300559 w 4653756"/>
                <a:gd name="connsiteY0" fmla="*/ 733425 h 5548313"/>
                <a:gd name="connsiteX1" fmla="*/ 2778 w 4653756"/>
                <a:gd name="connsiteY1" fmla="*/ 2690812 h 5548313"/>
                <a:gd name="connsiteX2" fmla="*/ 1317228 w 4653756"/>
                <a:gd name="connsiteY2" fmla="*/ 4719637 h 5548313"/>
                <a:gd name="connsiteX3" fmla="*/ 4174728 w 4653756"/>
                <a:gd name="connsiteY3" fmla="*/ 4876800 h 5548313"/>
                <a:gd name="connsiteX4" fmla="*/ 4174728 w 4653756"/>
                <a:gd name="connsiteY4" fmla="*/ 690562 h 5548313"/>
                <a:gd name="connsiteX5" fmla="*/ 1300559 w 4653756"/>
                <a:gd name="connsiteY5" fmla="*/ 733425 h 554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756" h="5548313">
                  <a:moveTo>
                    <a:pt x="1300559" y="733425"/>
                  </a:moveTo>
                  <a:cubicBezTo>
                    <a:pt x="605234" y="1066800"/>
                    <a:pt x="0" y="2026443"/>
                    <a:pt x="2778" y="2690812"/>
                  </a:cubicBezTo>
                  <a:cubicBezTo>
                    <a:pt x="5556" y="3355181"/>
                    <a:pt x="621903" y="4355306"/>
                    <a:pt x="1317228" y="4719637"/>
                  </a:cubicBezTo>
                  <a:cubicBezTo>
                    <a:pt x="2012553" y="5083968"/>
                    <a:pt x="3698478" y="5548313"/>
                    <a:pt x="4174728" y="4876800"/>
                  </a:cubicBezTo>
                  <a:cubicBezTo>
                    <a:pt x="4650978" y="4205288"/>
                    <a:pt x="4653756" y="1381124"/>
                    <a:pt x="4174728" y="690562"/>
                  </a:cubicBezTo>
                  <a:cubicBezTo>
                    <a:pt x="3695700" y="0"/>
                    <a:pt x="1995884" y="400050"/>
                    <a:pt x="1300559" y="733425"/>
                  </a:cubicBezTo>
                  <a:close/>
                </a:path>
              </a:pathLst>
            </a:cu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1" name="TextBox 60"/>
            <p:cNvSpPr txBox="1"/>
            <p:nvPr/>
          </p:nvSpPr>
          <p:spPr>
            <a:xfrm>
              <a:off x="5242011" y="1109822"/>
              <a:ext cx="2667525" cy="830997"/>
            </a:xfrm>
            <a:prstGeom prst="rect">
              <a:avLst/>
            </a:prstGeom>
            <a:noFill/>
          </p:spPr>
          <p:txBody>
            <a:bodyPr wrap="none" rtlCol="0">
              <a:spAutoFit/>
            </a:bodyPr>
            <a:lstStyle/>
            <a:p>
              <a:pPr algn="ctr"/>
              <a:r>
                <a:rPr lang="en-US" dirty="0" smtClean="0"/>
                <a:t>Slowly Converging</a:t>
              </a:r>
            </a:p>
            <a:p>
              <a:pPr algn="ctr"/>
              <a:r>
                <a:rPr lang="en-US" dirty="0" smtClean="0"/>
                <a:t>Focus Effort</a:t>
              </a:r>
              <a:endParaRPr lang="en-US" dirty="0"/>
            </a:p>
          </p:txBody>
        </p:sp>
      </p:grpSp>
      <p:sp>
        <p:nvSpPr>
          <p:cNvPr id="2" name="Title 1"/>
          <p:cNvSpPr>
            <a:spLocks noGrp="1"/>
          </p:cNvSpPr>
          <p:nvPr>
            <p:ph type="title"/>
          </p:nvPr>
        </p:nvSpPr>
        <p:spPr/>
        <p:txBody>
          <a:bodyPr/>
          <a:lstStyle/>
          <a:p>
            <a:r>
              <a:rPr lang="en-US" dirty="0" smtClean="0"/>
              <a:t>Dynamic Computation</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35</a:t>
            </a:fld>
            <a:endParaRPr lang="en-US"/>
          </a:p>
        </p:txBody>
      </p:sp>
      <p:sp>
        <p:nvSpPr>
          <p:cNvPr id="33" name="Oval 4"/>
          <p:cNvSpPr/>
          <p:nvPr/>
        </p:nvSpPr>
        <p:spPr bwMode="auto">
          <a:xfrm>
            <a:off x="2300718" y="3808813"/>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4" name="Oval 5"/>
          <p:cNvSpPr/>
          <p:nvPr/>
        </p:nvSpPr>
        <p:spPr bwMode="auto">
          <a:xfrm>
            <a:off x="4347596" y="3808813"/>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5" name="Oval 6"/>
          <p:cNvSpPr/>
          <p:nvPr/>
        </p:nvSpPr>
        <p:spPr bwMode="auto">
          <a:xfrm>
            <a:off x="6357007" y="3808813"/>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Oval 28"/>
          <p:cNvSpPr/>
          <p:nvPr/>
        </p:nvSpPr>
        <p:spPr bwMode="auto">
          <a:xfrm>
            <a:off x="7201840" y="5366616"/>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0" name="Oval 29"/>
          <p:cNvSpPr/>
          <p:nvPr/>
        </p:nvSpPr>
        <p:spPr bwMode="auto">
          <a:xfrm>
            <a:off x="5486554" y="5366616"/>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1" name="Oval 30"/>
          <p:cNvSpPr/>
          <p:nvPr/>
        </p:nvSpPr>
        <p:spPr bwMode="auto">
          <a:xfrm>
            <a:off x="3171171" y="5366616"/>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Oval 31"/>
          <p:cNvSpPr/>
          <p:nvPr/>
        </p:nvSpPr>
        <p:spPr bwMode="auto">
          <a:xfrm>
            <a:off x="1455884" y="5366616"/>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5" name="Oval 24"/>
          <p:cNvSpPr/>
          <p:nvPr/>
        </p:nvSpPr>
        <p:spPr bwMode="auto">
          <a:xfrm>
            <a:off x="7201840" y="2251011"/>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6" name="Oval 25"/>
          <p:cNvSpPr/>
          <p:nvPr/>
        </p:nvSpPr>
        <p:spPr bwMode="auto">
          <a:xfrm>
            <a:off x="5486554" y="2251011"/>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Oval 26"/>
          <p:cNvSpPr/>
          <p:nvPr/>
        </p:nvSpPr>
        <p:spPr bwMode="auto">
          <a:xfrm>
            <a:off x="3171171" y="2251011"/>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Oval 27"/>
          <p:cNvSpPr/>
          <p:nvPr/>
        </p:nvSpPr>
        <p:spPr bwMode="auto">
          <a:xfrm>
            <a:off x="1455884" y="2251011"/>
            <a:ext cx="437531" cy="437531"/>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11" name="Straight Arrow Connector 10"/>
          <p:cNvCxnSpPr>
            <a:stCxn id="28" idx="6"/>
            <a:endCxn id="27" idx="2"/>
          </p:cNvCxnSpPr>
          <p:nvPr/>
        </p:nvCxnSpPr>
        <p:spPr bwMode="auto">
          <a:xfrm>
            <a:off x="1893415" y="2469777"/>
            <a:ext cx="1277756"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2" name="Straight Arrow Connector 11"/>
          <p:cNvCxnSpPr>
            <a:stCxn id="27" idx="6"/>
            <a:endCxn id="26" idx="2"/>
          </p:cNvCxnSpPr>
          <p:nvPr/>
        </p:nvCxnSpPr>
        <p:spPr bwMode="auto">
          <a:xfrm>
            <a:off x="3608702" y="2469777"/>
            <a:ext cx="1877852"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3" name="Straight Arrow Connector 12"/>
          <p:cNvCxnSpPr>
            <a:stCxn id="26" idx="6"/>
            <a:endCxn id="25" idx="2"/>
          </p:cNvCxnSpPr>
          <p:nvPr/>
        </p:nvCxnSpPr>
        <p:spPr bwMode="auto">
          <a:xfrm>
            <a:off x="5924085" y="2469777"/>
            <a:ext cx="127775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4" name="Straight Arrow Connector 13"/>
          <p:cNvCxnSpPr>
            <a:stCxn id="33" idx="0"/>
            <a:endCxn id="27" idx="3"/>
          </p:cNvCxnSpPr>
          <p:nvPr/>
        </p:nvCxnSpPr>
        <p:spPr bwMode="auto">
          <a:xfrm rot="5400000" flipH="1" flipV="1">
            <a:off x="2285192" y="2858759"/>
            <a:ext cx="1184346" cy="715762"/>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5" name="Straight Arrow Connector 14"/>
          <p:cNvCxnSpPr>
            <a:stCxn id="35" idx="0"/>
            <a:endCxn id="26" idx="5"/>
          </p:cNvCxnSpPr>
          <p:nvPr/>
        </p:nvCxnSpPr>
        <p:spPr bwMode="auto">
          <a:xfrm rot="16200000" flipV="1">
            <a:off x="5625719" y="2858758"/>
            <a:ext cx="1184346" cy="71576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 name="Straight Arrow Connector 15"/>
          <p:cNvCxnSpPr>
            <a:stCxn id="34" idx="7"/>
            <a:endCxn id="26" idx="3"/>
          </p:cNvCxnSpPr>
          <p:nvPr/>
        </p:nvCxnSpPr>
        <p:spPr bwMode="auto">
          <a:xfrm rot="5400000" flipH="1" flipV="1">
            <a:off x="4511630" y="2833890"/>
            <a:ext cx="1248421" cy="82957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 name="Straight Arrow Connector 16"/>
          <p:cNvCxnSpPr>
            <a:stCxn id="34" idx="1"/>
            <a:endCxn id="27" idx="5"/>
          </p:cNvCxnSpPr>
          <p:nvPr/>
        </p:nvCxnSpPr>
        <p:spPr bwMode="auto">
          <a:xfrm rot="16200000" flipV="1">
            <a:off x="3353939" y="2815156"/>
            <a:ext cx="1248421" cy="86704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 name="Straight Arrow Connector 17"/>
          <p:cNvCxnSpPr>
            <a:stCxn id="32" idx="6"/>
            <a:endCxn id="31" idx="2"/>
          </p:cNvCxnSpPr>
          <p:nvPr/>
        </p:nvCxnSpPr>
        <p:spPr bwMode="auto">
          <a:xfrm>
            <a:off x="1893415" y="5585382"/>
            <a:ext cx="1277756"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9" name="Straight Arrow Connector 18"/>
          <p:cNvCxnSpPr>
            <a:stCxn id="31" idx="6"/>
            <a:endCxn id="30" idx="2"/>
          </p:cNvCxnSpPr>
          <p:nvPr/>
        </p:nvCxnSpPr>
        <p:spPr bwMode="auto">
          <a:xfrm>
            <a:off x="3608702" y="5585382"/>
            <a:ext cx="1877852"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30" idx="6"/>
            <a:endCxn id="29" idx="2"/>
          </p:cNvCxnSpPr>
          <p:nvPr/>
        </p:nvCxnSpPr>
        <p:spPr bwMode="auto">
          <a:xfrm>
            <a:off x="5924085" y="5585382"/>
            <a:ext cx="127775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21" name="Straight Arrow Connector 20"/>
          <p:cNvCxnSpPr>
            <a:stCxn id="31" idx="1"/>
            <a:endCxn id="33" idx="4"/>
          </p:cNvCxnSpPr>
          <p:nvPr/>
        </p:nvCxnSpPr>
        <p:spPr bwMode="auto">
          <a:xfrm rot="16200000" flipV="1">
            <a:off x="2285192" y="4480637"/>
            <a:ext cx="1184347" cy="715762"/>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22" name="Straight Arrow Connector 21"/>
          <p:cNvCxnSpPr>
            <a:stCxn id="30" idx="7"/>
            <a:endCxn id="35" idx="4"/>
          </p:cNvCxnSpPr>
          <p:nvPr/>
        </p:nvCxnSpPr>
        <p:spPr bwMode="auto">
          <a:xfrm rot="5400000" flipH="1" flipV="1">
            <a:off x="5625718" y="4480637"/>
            <a:ext cx="1184347" cy="71576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30" idx="1"/>
            <a:endCxn id="34" idx="5"/>
          </p:cNvCxnSpPr>
          <p:nvPr/>
        </p:nvCxnSpPr>
        <p:spPr bwMode="auto">
          <a:xfrm rot="16200000" flipV="1">
            <a:off x="4511630" y="4391691"/>
            <a:ext cx="1248422" cy="82957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24" name="Straight Arrow Connector 23"/>
          <p:cNvCxnSpPr>
            <a:stCxn id="31" idx="7"/>
            <a:endCxn id="34" idx="3"/>
          </p:cNvCxnSpPr>
          <p:nvPr/>
        </p:nvCxnSpPr>
        <p:spPr bwMode="auto">
          <a:xfrm rot="5400000" flipH="1" flipV="1">
            <a:off x="3353938" y="4372958"/>
            <a:ext cx="1248422" cy="867044"/>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202537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8"/>
                                        </p:tgtEl>
                                        <p:attrNameLst>
                                          <p:attrName>style.opacity</p:attrName>
                                        </p:attrNameLst>
                                      </p:cBhvr>
                                      <p:to>
                                        <p:strVal val="0.25"/>
                                      </p:to>
                                    </p:set>
                                    <p:animEffect filter="image" prLst="opacity: 0.25">
                                      <p:cBhvr rctx="IE">
                                        <p:cTn id="7" dur="indefinite"/>
                                        <p:tgtEl>
                                          <p:spTgt spid="28"/>
                                        </p:tgtEl>
                                      </p:cBhvr>
                                    </p:animEffect>
                                  </p:childTnLst>
                                </p:cTn>
                              </p:par>
                              <p:par>
                                <p:cTn id="8" presetID="9" presetClass="emph" presetSubtype="0" nodeType="withEffect">
                                  <p:stCondLst>
                                    <p:cond delay="0"/>
                                  </p:stCondLst>
                                  <p:childTnLst>
                                    <p:set>
                                      <p:cBhvr rctx="PPT">
                                        <p:cTn id="9" dur="indefinite"/>
                                        <p:tgtEl>
                                          <p:spTgt spid="11"/>
                                        </p:tgtEl>
                                        <p:attrNameLst>
                                          <p:attrName>style.opacity</p:attrName>
                                        </p:attrNameLst>
                                      </p:cBhvr>
                                      <p:to>
                                        <p:strVal val="0.25"/>
                                      </p:to>
                                    </p:set>
                                    <p:animEffect filter="image" prLst="opacity: 0.25">
                                      <p:cBhvr rctx="IE">
                                        <p:cTn id="10" dur="indefinite"/>
                                        <p:tgtEl>
                                          <p:spTgt spid="11"/>
                                        </p:tgtEl>
                                      </p:cBhvr>
                                    </p:animEffect>
                                  </p:childTnLst>
                                </p:cTn>
                              </p:par>
                              <p:par>
                                <p:cTn id="11" presetID="9" presetClass="emph" presetSubtype="0" grpId="0" nodeType="withEffect">
                                  <p:stCondLst>
                                    <p:cond delay="0"/>
                                  </p:stCondLst>
                                  <p:childTnLst>
                                    <p:set>
                                      <p:cBhvr rctx="PPT">
                                        <p:cTn id="12" dur="indefinite"/>
                                        <p:tgtEl>
                                          <p:spTgt spid="27"/>
                                        </p:tgtEl>
                                        <p:attrNameLst>
                                          <p:attrName>style.opacity</p:attrName>
                                        </p:attrNameLst>
                                      </p:cBhvr>
                                      <p:to>
                                        <p:strVal val="0.25"/>
                                      </p:to>
                                    </p:set>
                                    <p:animEffect filter="image" prLst="opacity: 0.25">
                                      <p:cBhvr rctx="IE">
                                        <p:cTn id="13" dur="indefinite"/>
                                        <p:tgtEl>
                                          <p:spTgt spid="27"/>
                                        </p:tgtEl>
                                      </p:cBhvr>
                                    </p:animEffect>
                                  </p:childTnLst>
                                </p:cTn>
                              </p:par>
                              <p:par>
                                <p:cTn id="14" presetID="9" presetClass="emph" presetSubtype="0" nodeType="withEffect">
                                  <p:stCondLst>
                                    <p:cond delay="0"/>
                                  </p:stCondLst>
                                  <p:childTnLst>
                                    <p:set>
                                      <p:cBhvr rctx="PPT">
                                        <p:cTn id="15" dur="indefinite"/>
                                        <p:tgtEl>
                                          <p:spTgt spid="14"/>
                                        </p:tgtEl>
                                        <p:attrNameLst>
                                          <p:attrName>style.opacity</p:attrName>
                                        </p:attrNameLst>
                                      </p:cBhvr>
                                      <p:to>
                                        <p:strVal val="0.25"/>
                                      </p:to>
                                    </p:set>
                                    <p:animEffect filter="image" prLst="opacity: 0.25">
                                      <p:cBhvr rctx="IE">
                                        <p:cTn id="16" dur="indefinite"/>
                                        <p:tgtEl>
                                          <p:spTgt spid="14"/>
                                        </p:tgtEl>
                                      </p:cBhvr>
                                    </p:animEffect>
                                  </p:childTnLst>
                                </p:cTn>
                              </p:par>
                              <p:par>
                                <p:cTn id="17" presetID="9" presetClass="emph" presetSubtype="0" nodeType="withEffect">
                                  <p:stCondLst>
                                    <p:cond delay="0"/>
                                  </p:stCondLst>
                                  <p:childTnLst>
                                    <p:set>
                                      <p:cBhvr rctx="PPT">
                                        <p:cTn id="18" dur="indefinite"/>
                                        <p:tgtEl>
                                          <p:spTgt spid="17"/>
                                        </p:tgtEl>
                                        <p:attrNameLst>
                                          <p:attrName>style.opacity</p:attrName>
                                        </p:attrNameLst>
                                      </p:cBhvr>
                                      <p:to>
                                        <p:strVal val="0.25"/>
                                      </p:to>
                                    </p:set>
                                    <p:animEffect filter="image" prLst="opacity: 0.25">
                                      <p:cBhvr rctx="IE">
                                        <p:cTn id="19" dur="indefinite"/>
                                        <p:tgtEl>
                                          <p:spTgt spid="17"/>
                                        </p:tgtEl>
                                      </p:cBhvr>
                                    </p:animEffect>
                                  </p:childTnLst>
                                </p:cTn>
                              </p:par>
                              <p:par>
                                <p:cTn id="20" presetID="9" presetClass="emph" presetSubtype="0" nodeType="withEffect">
                                  <p:stCondLst>
                                    <p:cond delay="0"/>
                                  </p:stCondLst>
                                  <p:childTnLst>
                                    <p:set>
                                      <p:cBhvr rctx="PPT">
                                        <p:cTn id="21" dur="indefinite"/>
                                        <p:tgtEl>
                                          <p:spTgt spid="12"/>
                                        </p:tgtEl>
                                        <p:attrNameLst>
                                          <p:attrName>style.opacity</p:attrName>
                                        </p:attrNameLst>
                                      </p:cBhvr>
                                      <p:to>
                                        <p:strVal val="0.25"/>
                                      </p:to>
                                    </p:set>
                                    <p:animEffect filter="image" prLst="opacity: 0.25">
                                      <p:cBhvr rctx="IE">
                                        <p:cTn id="22" dur="indefinite"/>
                                        <p:tgtEl>
                                          <p:spTgt spid="12"/>
                                        </p:tgtEl>
                                      </p:cBhvr>
                                    </p:animEffect>
                                  </p:childTnLst>
                                </p:cTn>
                              </p:par>
                              <p:par>
                                <p:cTn id="23" presetID="9" presetClass="emph" presetSubtype="0" nodeType="withEffect">
                                  <p:stCondLst>
                                    <p:cond delay="0"/>
                                  </p:stCondLst>
                                  <p:childTnLst>
                                    <p:set>
                                      <p:cBhvr rctx="PPT">
                                        <p:cTn id="24" dur="indefinite"/>
                                        <p:tgtEl>
                                          <p:spTgt spid="19"/>
                                        </p:tgtEl>
                                        <p:attrNameLst>
                                          <p:attrName>style.opacity</p:attrName>
                                        </p:attrNameLst>
                                      </p:cBhvr>
                                      <p:to>
                                        <p:strVal val="0.25"/>
                                      </p:to>
                                    </p:set>
                                    <p:animEffect filter="image" prLst="opacity: 0.25">
                                      <p:cBhvr rctx="IE">
                                        <p:cTn id="25" dur="indefinite"/>
                                        <p:tgtEl>
                                          <p:spTgt spid="19"/>
                                        </p:tgtEl>
                                      </p:cBhvr>
                                    </p:animEffect>
                                  </p:childTnLst>
                                </p:cTn>
                              </p:par>
                              <p:par>
                                <p:cTn id="26" presetID="9" presetClass="emph" presetSubtype="0" nodeType="withEffect">
                                  <p:stCondLst>
                                    <p:cond delay="0"/>
                                  </p:stCondLst>
                                  <p:childTnLst>
                                    <p:set>
                                      <p:cBhvr rctx="PPT">
                                        <p:cTn id="27" dur="indefinite"/>
                                        <p:tgtEl>
                                          <p:spTgt spid="24"/>
                                        </p:tgtEl>
                                        <p:attrNameLst>
                                          <p:attrName>style.opacity</p:attrName>
                                        </p:attrNameLst>
                                      </p:cBhvr>
                                      <p:to>
                                        <p:strVal val="0.25"/>
                                      </p:to>
                                    </p:set>
                                    <p:animEffect filter="image" prLst="opacity: 0.25">
                                      <p:cBhvr rctx="IE">
                                        <p:cTn id="28" dur="indefinite"/>
                                        <p:tgtEl>
                                          <p:spTgt spid="24"/>
                                        </p:tgtEl>
                                      </p:cBhvr>
                                    </p:animEffect>
                                  </p:childTnLst>
                                </p:cTn>
                              </p:par>
                              <p:par>
                                <p:cTn id="29" presetID="9" presetClass="emph" presetSubtype="0" grpId="0" nodeType="withEffect">
                                  <p:stCondLst>
                                    <p:cond delay="0"/>
                                  </p:stCondLst>
                                  <p:childTnLst>
                                    <p:set>
                                      <p:cBhvr rctx="PPT">
                                        <p:cTn id="30" dur="indefinite"/>
                                        <p:tgtEl>
                                          <p:spTgt spid="33"/>
                                        </p:tgtEl>
                                        <p:attrNameLst>
                                          <p:attrName>style.opacity</p:attrName>
                                        </p:attrNameLst>
                                      </p:cBhvr>
                                      <p:to>
                                        <p:strVal val="0.25"/>
                                      </p:to>
                                    </p:set>
                                    <p:animEffect filter="image" prLst="opacity: 0.25">
                                      <p:cBhvr rctx="IE">
                                        <p:cTn id="31" dur="indefinite"/>
                                        <p:tgtEl>
                                          <p:spTgt spid="33"/>
                                        </p:tgtEl>
                                      </p:cBhvr>
                                    </p:animEffect>
                                  </p:childTnLst>
                                </p:cTn>
                              </p:par>
                              <p:par>
                                <p:cTn id="32" presetID="9" presetClass="emph" presetSubtype="0" grpId="0" nodeType="withEffect">
                                  <p:stCondLst>
                                    <p:cond delay="0"/>
                                  </p:stCondLst>
                                  <p:childTnLst>
                                    <p:set>
                                      <p:cBhvr rctx="PPT">
                                        <p:cTn id="33" dur="indefinite"/>
                                        <p:tgtEl>
                                          <p:spTgt spid="31"/>
                                        </p:tgtEl>
                                        <p:attrNameLst>
                                          <p:attrName>style.opacity</p:attrName>
                                        </p:attrNameLst>
                                      </p:cBhvr>
                                      <p:to>
                                        <p:strVal val="0.25"/>
                                      </p:to>
                                    </p:set>
                                    <p:animEffect filter="image" prLst="opacity: 0.25">
                                      <p:cBhvr rctx="IE">
                                        <p:cTn id="34" dur="indefinite"/>
                                        <p:tgtEl>
                                          <p:spTgt spid="31"/>
                                        </p:tgtEl>
                                      </p:cBhvr>
                                    </p:animEffect>
                                  </p:childTnLst>
                                </p:cTn>
                              </p:par>
                              <p:par>
                                <p:cTn id="35" presetID="9" presetClass="emph" presetSubtype="0" nodeType="withEffect">
                                  <p:stCondLst>
                                    <p:cond delay="0"/>
                                  </p:stCondLst>
                                  <p:childTnLst>
                                    <p:set>
                                      <p:cBhvr rctx="PPT">
                                        <p:cTn id="36" dur="indefinite"/>
                                        <p:tgtEl>
                                          <p:spTgt spid="18"/>
                                        </p:tgtEl>
                                        <p:attrNameLst>
                                          <p:attrName>style.opacity</p:attrName>
                                        </p:attrNameLst>
                                      </p:cBhvr>
                                      <p:to>
                                        <p:strVal val="0.25"/>
                                      </p:to>
                                    </p:set>
                                    <p:animEffect filter="image" prLst="opacity: 0.25">
                                      <p:cBhvr rctx="IE">
                                        <p:cTn id="37" dur="indefinite"/>
                                        <p:tgtEl>
                                          <p:spTgt spid="18"/>
                                        </p:tgtEl>
                                      </p:cBhvr>
                                    </p:animEffect>
                                  </p:childTnLst>
                                </p:cTn>
                              </p:par>
                              <p:par>
                                <p:cTn id="38" presetID="9" presetClass="emph" presetSubtype="0" grpId="0" nodeType="withEffect">
                                  <p:stCondLst>
                                    <p:cond delay="0"/>
                                  </p:stCondLst>
                                  <p:childTnLst>
                                    <p:set>
                                      <p:cBhvr rctx="PPT">
                                        <p:cTn id="39" dur="indefinite"/>
                                        <p:tgtEl>
                                          <p:spTgt spid="32"/>
                                        </p:tgtEl>
                                        <p:attrNameLst>
                                          <p:attrName>style.opacity</p:attrName>
                                        </p:attrNameLst>
                                      </p:cBhvr>
                                      <p:to>
                                        <p:strVal val="0.25"/>
                                      </p:to>
                                    </p:set>
                                    <p:animEffect filter="image" prLst="opacity: 0.25">
                                      <p:cBhvr rctx="IE">
                                        <p:cTn id="40" dur="indefinite"/>
                                        <p:tgtEl>
                                          <p:spTgt spid="32"/>
                                        </p:tgtEl>
                                      </p:cBhvr>
                                    </p:animEffect>
                                  </p:childTnLst>
                                </p:cTn>
                              </p:par>
                              <p:par>
                                <p:cTn id="41" presetID="9" presetClass="emph" presetSubtype="0" nodeType="withEffect">
                                  <p:stCondLst>
                                    <p:cond delay="0"/>
                                  </p:stCondLst>
                                  <p:childTnLst>
                                    <p:set>
                                      <p:cBhvr rctx="PPT">
                                        <p:cTn id="42" dur="indefinite"/>
                                        <p:tgtEl>
                                          <p:spTgt spid="21"/>
                                        </p:tgtEl>
                                        <p:attrNameLst>
                                          <p:attrName>style.opacity</p:attrName>
                                        </p:attrNameLst>
                                      </p:cBhvr>
                                      <p:to>
                                        <p:strVal val="0.25"/>
                                      </p:to>
                                    </p:set>
                                    <p:animEffect filter="image" prLst="opacity: 0.25">
                                      <p:cBhvr rctx="IE">
                                        <p:cTn id="43" dur="indefinite"/>
                                        <p:tgtEl>
                                          <p:spTgt spid="21"/>
                                        </p:tgtEl>
                                      </p:cBhvr>
                                    </p:animEffec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animBg="1"/>
      <p:bldP spid="32"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6" name="Rectangle 5"/>
          <p:cNvSpPr/>
          <p:nvPr/>
        </p:nvSpPr>
        <p:spPr bwMode="auto">
          <a:xfrm>
            <a:off x="762000" y="12954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19" name="Rectangle 118"/>
          <p:cNvSpPr/>
          <p:nvPr/>
        </p:nvSpPr>
        <p:spPr bwMode="auto">
          <a:xfrm>
            <a:off x="4876800" y="1219200"/>
            <a:ext cx="3352800" cy="2971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2" name="Rectangle 121"/>
          <p:cNvSpPr/>
          <p:nvPr/>
        </p:nvSpPr>
        <p:spPr bwMode="auto">
          <a:xfrm>
            <a:off x="1066800" y="4419600"/>
            <a:ext cx="25908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24" name="Rectangle 123"/>
          <p:cNvSpPr/>
          <p:nvPr/>
        </p:nvSpPr>
        <p:spPr bwMode="auto">
          <a:xfrm>
            <a:off x="4419600" y="4495800"/>
            <a:ext cx="4191000" cy="2209800"/>
          </a:xfrm>
          <a:prstGeom prst="rect">
            <a:avLst/>
          </a:prstGeom>
          <a:solidFill>
            <a:srgbClr val="FFFFFF">
              <a:alpha val="8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36</a:t>
            </a:fld>
            <a:endParaRPr lang="en-US"/>
          </a:p>
        </p:txBody>
      </p:sp>
    </p:spTree>
    <p:extLst>
      <p:ext uri="{BB962C8B-B14F-4D97-AF65-F5344CB8AC3E}">
        <p14:creationId xmlns:p14="http://schemas.microsoft.com/office/powerpoint/2010/main" val="1406670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3589522" y="6182583"/>
            <a:ext cx="4640078" cy="1588"/>
          </a:xfrm>
          <a:prstGeom prst="line">
            <a:avLst/>
          </a:prstGeom>
          <a:noFill/>
          <a:ln w="38100" cap="flat" cmpd="sng" algn="ctr">
            <a:solidFill>
              <a:srgbClr val="000000"/>
            </a:solidFill>
            <a:prstDash val="dash"/>
            <a:round/>
            <a:headEnd type="none" w="med" len="med"/>
            <a:tailEnd type="triangle" w="lg" len="lg"/>
          </a:ln>
          <a:effectLst/>
        </p:spPr>
      </p:cxnSp>
      <p:sp>
        <p:nvSpPr>
          <p:cNvPr id="2" name="Title 1"/>
          <p:cNvSpPr>
            <a:spLocks noGrp="1"/>
          </p:cNvSpPr>
          <p:nvPr>
            <p:ph type="title"/>
          </p:nvPr>
        </p:nvSpPr>
        <p:spPr/>
        <p:txBody>
          <a:bodyPr/>
          <a:lstStyle/>
          <a:p>
            <a:r>
              <a:rPr lang="en-US" sz="3200" dirty="0" err="1" smtClean="0"/>
              <a:t>GraphLab</a:t>
            </a:r>
            <a:r>
              <a:rPr lang="en-US" sz="3200" dirty="0" smtClean="0"/>
              <a:t> Ensures </a:t>
            </a:r>
            <a:r>
              <a:rPr lang="en-US" sz="3200" b="1" dirty="0" smtClean="0"/>
              <a:t>Sequential Consistency</a:t>
            </a:r>
            <a:endParaRPr lang="en-US" sz="3200" b="1"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37</a:t>
            </a:fld>
            <a:endParaRPr lang="en-US"/>
          </a:p>
        </p:txBody>
      </p:sp>
      <p:sp>
        <p:nvSpPr>
          <p:cNvPr id="5" name="TextBox 4"/>
          <p:cNvSpPr txBox="1"/>
          <p:nvPr/>
        </p:nvSpPr>
        <p:spPr>
          <a:xfrm>
            <a:off x="452438" y="990600"/>
            <a:ext cx="8229600" cy="830997"/>
          </a:xfrm>
          <a:prstGeom prst="rect">
            <a:avLst/>
          </a:prstGeom>
          <a:noFill/>
        </p:spPr>
        <p:txBody>
          <a:bodyPr wrap="square" rtlCol="0">
            <a:spAutoFit/>
          </a:bodyPr>
          <a:lstStyle/>
          <a:p>
            <a:r>
              <a:rPr lang="en-US" sz="2400" dirty="0" smtClean="0"/>
              <a:t>For </a:t>
            </a:r>
            <a:r>
              <a:rPr lang="en-US" sz="2400" b="1" dirty="0" smtClean="0"/>
              <a:t>each parallel execution</a:t>
            </a:r>
            <a:r>
              <a:rPr lang="en-US" sz="2400" dirty="0" smtClean="0"/>
              <a:t>, there exists a </a:t>
            </a:r>
            <a:r>
              <a:rPr lang="en-US" sz="2400" b="1" dirty="0" smtClean="0"/>
              <a:t>sequential execution </a:t>
            </a:r>
            <a:r>
              <a:rPr lang="en-US" sz="2400" dirty="0" smtClean="0"/>
              <a:t>of update functions which produces the same result. </a:t>
            </a:r>
          </a:p>
        </p:txBody>
      </p:sp>
      <p:cxnSp>
        <p:nvCxnSpPr>
          <p:cNvPr id="6" name="Straight Connector 5"/>
          <p:cNvCxnSpPr/>
          <p:nvPr/>
        </p:nvCxnSpPr>
        <p:spPr bwMode="auto">
          <a:xfrm>
            <a:off x="3611020" y="5078534"/>
            <a:ext cx="4618580" cy="1588"/>
          </a:xfrm>
          <a:prstGeom prst="line">
            <a:avLst/>
          </a:prstGeom>
          <a:noFill/>
          <a:ln w="38100" cap="flat" cmpd="sng" algn="ctr">
            <a:solidFill>
              <a:srgbClr val="000000"/>
            </a:solidFill>
            <a:prstDash val="dash"/>
            <a:round/>
            <a:headEnd type="none" w="med" len="med"/>
            <a:tailEnd type="triangle" w="lg" len="lg"/>
          </a:ln>
          <a:effectLst/>
        </p:spPr>
      </p:cxnSp>
      <p:cxnSp>
        <p:nvCxnSpPr>
          <p:cNvPr id="7" name="Straight Connector 6"/>
          <p:cNvCxnSpPr/>
          <p:nvPr/>
        </p:nvCxnSpPr>
        <p:spPr bwMode="auto">
          <a:xfrm>
            <a:off x="3611020" y="4180910"/>
            <a:ext cx="4618580" cy="1588"/>
          </a:xfrm>
          <a:prstGeom prst="line">
            <a:avLst/>
          </a:prstGeom>
          <a:noFill/>
          <a:ln w="38100" cap="flat" cmpd="sng" algn="ctr">
            <a:solidFill>
              <a:srgbClr val="000000"/>
            </a:solidFill>
            <a:prstDash val="dash"/>
            <a:round/>
            <a:headEnd type="none" w="med" len="med"/>
            <a:tailEnd type="triangle" w="lg" len="lg"/>
          </a:ln>
          <a:effectLst/>
        </p:spPr>
      </p:cxnSp>
      <p:sp>
        <p:nvSpPr>
          <p:cNvPr id="8" name="Rounded Rectangle 7"/>
          <p:cNvSpPr/>
          <p:nvPr/>
        </p:nvSpPr>
        <p:spPr bwMode="auto">
          <a:xfrm>
            <a:off x="2017785" y="3789363"/>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9" name="Rounded Rectangle 8"/>
          <p:cNvSpPr/>
          <p:nvPr/>
        </p:nvSpPr>
        <p:spPr bwMode="auto">
          <a:xfrm>
            <a:off x="2051983" y="4720541"/>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10" name="Oval 4"/>
          <p:cNvSpPr/>
          <p:nvPr/>
        </p:nvSpPr>
        <p:spPr bwMode="auto">
          <a:xfrm>
            <a:off x="5433473" y="3976218"/>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3970595" y="4900734"/>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4"/>
          <p:cNvSpPr/>
          <p:nvPr/>
        </p:nvSpPr>
        <p:spPr bwMode="auto">
          <a:xfrm>
            <a:off x="4635400" y="49007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 name="Oval 4"/>
          <p:cNvSpPr/>
          <p:nvPr/>
        </p:nvSpPr>
        <p:spPr bwMode="auto">
          <a:xfrm>
            <a:off x="5933994" y="49007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 name="Oval 4"/>
          <p:cNvSpPr/>
          <p:nvPr/>
        </p:nvSpPr>
        <p:spPr bwMode="auto">
          <a:xfrm>
            <a:off x="5933994" y="3976218"/>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 name="Oval 4"/>
          <p:cNvSpPr/>
          <p:nvPr/>
        </p:nvSpPr>
        <p:spPr bwMode="auto">
          <a:xfrm>
            <a:off x="3970595" y="3976218"/>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Rounded Rectangle 17"/>
          <p:cNvSpPr/>
          <p:nvPr/>
        </p:nvSpPr>
        <p:spPr bwMode="auto">
          <a:xfrm>
            <a:off x="2051983" y="5836806"/>
            <a:ext cx="1452675" cy="73170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Single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p>
        </p:txBody>
      </p:sp>
      <p:sp>
        <p:nvSpPr>
          <p:cNvPr id="19" name="TextBox 18"/>
          <p:cNvSpPr txBox="1"/>
          <p:nvPr/>
        </p:nvSpPr>
        <p:spPr>
          <a:xfrm>
            <a:off x="376238" y="4349929"/>
            <a:ext cx="1149924" cy="461665"/>
          </a:xfrm>
          <a:prstGeom prst="rect">
            <a:avLst/>
          </a:prstGeom>
          <a:noFill/>
        </p:spPr>
        <p:txBody>
          <a:bodyPr wrap="none" rtlCol="0">
            <a:spAutoFit/>
          </a:bodyPr>
          <a:lstStyle/>
          <a:p>
            <a:r>
              <a:rPr lang="en-US" dirty="0" smtClean="0"/>
              <a:t>Parallel</a:t>
            </a:r>
            <a:endParaRPr lang="en-US" dirty="0"/>
          </a:p>
        </p:txBody>
      </p:sp>
      <p:sp>
        <p:nvSpPr>
          <p:cNvPr id="20" name="TextBox 19"/>
          <p:cNvSpPr txBox="1"/>
          <p:nvPr/>
        </p:nvSpPr>
        <p:spPr>
          <a:xfrm>
            <a:off x="376238" y="5925706"/>
            <a:ext cx="1599266" cy="461665"/>
          </a:xfrm>
          <a:prstGeom prst="rect">
            <a:avLst/>
          </a:prstGeom>
          <a:noFill/>
        </p:spPr>
        <p:txBody>
          <a:bodyPr wrap="none" rtlCol="0">
            <a:spAutoFit/>
          </a:bodyPr>
          <a:lstStyle/>
          <a:p>
            <a:r>
              <a:rPr lang="en-US" dirty="0" smtClean="0"/>
              <a:t>Sequential</a:t>
            </a:r>
            <a:endParaRPr lang="en-US" dirty="0"/>
          </a:p>
        </p:txBody>
      </p:sp>
      <p:sp>
        <p:nvSpPr>
          <p:cNvPr id="17" name="TextBox 16"/>
          <p:cNvSpPr txBox="1"/>
          <p:nvPr/>
        </p:nvSpPr>
        <p:spPr>
          <a:xfrm>
            <a:off x="7047385" y="3769668"/>
            <a:ext cx="778428" cy="461665"/>
          </a:xfrm>
          <a:prstGeom prst="rect">
            <a:avLst/>
          </a:prstGeom>
          <a:noFill/>
        </p:spPr>
        <p:txBody>
          <a:bodyPr wrap="none" rtlCol="0">
            <a:spAutoFit/>
          </a:bodyPr>
          <a:lstStyle/>
          <a:p>
            <a:r>
              <a:rPr lang="en-US" dirty="0" smtClean="0"/>
              <a:t>time</a:t>
            </a:r>
            <a:endParaRPr lang="en-US" dirty="0"/>
          </a:p>
        </p:txBody>
      </p:sp>
      <p:sp>
        <p:nvSpPr>
          <p:cNvPr id="22" name="Oval 21"/>
          <p:cNvSpPr/>
          <p:nvPr/>
        </p:nvSpPr>
        <p:spPr bwMode="auto">
          <a:xfrm>
            <a:off x="4495800" y="2514600"/>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 name="Oval 4"/>
          <p:cNvSpPr/>
          <p:nvPr/>
        </p:nvSpPr>
        <p:spPr bwMode="auto">
          <a:xfrm>
            <a:off x="6096000" y="2514600"/>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Oval 4"/>
          <p:cNvSpPr/>
          <p:nvPr/>
        </p:nvSpPr>
        <p:spPr bwMode="auto">
          <a:xfrm>
            <a:off x="3048000" y="2514600"/>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5" name="Straight Connector 24"/>
          <p:cNvCxnSpPr/>
          <p:nvPr/>
        </p:nvCxnSpPr>
        <p:spPr bwMode="auto">
          <a:xfrm>
            <a:off x="3421711" y="2701455"/>
            <a:ext cx="107408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rot="10800000">
            <a:off x="4869512" y="2701455"/>
            <a:ext cx="122648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40" name="Group 39"/>
          <p:cNvGrpSpPr/>
          <p:nvPr/>
        </p:nvGrpSpPr>
        <p:grpSpPr>
          <a:xfrm>
            <a:off x="3971925" y="3979069"/>
            <a:ext cx="2337110" cy="1298227"/>
            <a:chOff x="4122995" y="4128618"/>
            <a:chExt cx="2337110" cy="1298227"/>
          </a:xfrm>
        </p:grpSpPr>
        <p:sp>
          <p:nvSpPr>
            <p:cNvPr id="34" name="Oval 4"/>
            <p:cNvSpPr/>
            <p:nvPr/>
          </p:nvSpPr>
          <p:spPr bwMode="auto">
            <a:xfrm>
              <a:off x="5585873" y="4128618"/>
              <a:ext cx="373711" cy="37371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5" name="Oval 34"/>
            <p:cNvSpPr/>
            <p:nvPr/>
          </p:nvSpPr>
          <p:spPr bwMode="auto">
            <a:xfrm>
              <a:off x="4122995" y="5053134"/>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6" name="Oval 4"/>
            <p:cNvSpPr/>
            <p:nvPr/>
          </p:nvSpPr>
          <p:spPr bwMode="auto">
            <a:xfrm>
              <a:off x="4787800" y="50531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7" name="Oval 4"/>
            <p:cNvSpPr/>
            <p:nvPr/>
          </p:nvSpPr>
          <p:spPr bwMode="auto">
            <a:xfrm>
              <a:off x="6086394" y="5053134"/>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8" name="Oval 4"/>
            <p:cNvSpPr/>
            <p:nvPr/>
          </p:nvSpPr>
          <p:spPr bwMode="auto">
            <a:xfrm>
              <a:off x="6086394" y="4128618"/>
              <a:ext cx="373711" cy="37371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9" name="Oval 4"/>
            <p:cNvSpPr/>
            <p:nvPr/>
          </p:nvSpPr>
          <p:spPr bwMode="auto">
            <a:xfrm>
              <a:off x="4122995" y="4128618"/>
              <a:ext cx="373711" cy="373711"/>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29" name="Rectangle 28"/>
          <p:cNvSpPr/>
          <p:nvPr/>
        </p:nvSpPr>
        <p:spPr bwMode="auto">
          <a:xfrm>
            <a:off x="3581400" y="3657600"/>
            <a:ext cx="5356040" cy="2779146"/>
          </a:xfrm>
          <a:prstGeom prst="rect">
            <a:avLst/>
          </a:prstGeom>
          <a:solidFill>
            <a:srgbClr val="FFFFFF"/>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Tree>
    <p:extLst>
      <p:ext uri="{BB962C8B-B14F-4D97-AF65-F5344CB8AC3E}">
        <p14:creationId xmlns:p14="http://schemas.microsoft.com/office/powerpoint/2010/main" val="879420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29"/>
                                        </p:tgtEl>
                                      </p:cBhvr>
                                    </p:animEffect>
                                    <p:set>
                                      <p:cBhvr>
                                        <p:cTn id="7" dur="1" fill="hold">
                                          <p:stCondLst>
                                            <p:cond delay="999"/>
                                          </p:stCondLst>
                                        </p:cTn>
                                        <p:tgtEl>
                                          <p:spTgt spid="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2.5E-6 -4.44444E-6 L -0.03195 0.29167 " pathEditMode="relative" rAng="0" ptsTypes="AA">
                                      <p:cBhvr>
                                        <p:cTn id="19" dur="500" fill="hold"/>
                                        <p:tgtEl>
                                          <p:spTgt spid="15"/>
                                        </p:tgtEl>
                                        <p:attrNameLst>
                                          <p:attrName>ppt_x</p:attrName>
                                          <p:attrName>ppt_y</p:attrName>
                                        </p:attrNameLst>
                                      </p:cBhvr>
                                      <p:rCtr x="-1600" y="14600"/>
                                    </p:animMotion>
                                  </p:childTnLst>
                                </p:cTn>
                              </p:par>
                              <p:par>
                                <p:cTn id="20" presetID="0" presetClass="path" presetSubtype="0" accel="50000" decel="50000" fill="hold" grpId="0" nodeType="withEffect">
                                  <p:stCondLst>
                                    <p:cond delay="0"/>
                                  </p:stCondLst>
                                  <p:childTnLst>
                                    <p:animMotion origin="layout" path="M 2.5E-6 3.33333E-6 L 0.04479 0.1574 " pathEditMode="relative" rAng="0" ptsTypes="AA">
                                      <p:cBhvr>
                                        <p:cTn id="21" dur="500" fill="hold"/>
                                        <p:tgtEl>
                                          <p:spTgt spid="11"/>
                                        </p:tgtEl>
                                        <p:attrNameLst>
                                          <p:attrName>ppt_x</p:attrName>
                                          <p:attrName>ppt_y</p:attrName>
                                        </p:attrNameLst>
                                      </p:cBhvr>
                                      <p:rCtr x="2200" y="7900"/>
                                    </p:animMotion>
                                  </p:childTnLst>
                                </p:cTn>
                              </p:par>
                              <p:par>
                                <p:cTn id="22" presetID="0" presetClass="path" presetSubtype="0" accel="50000" decel="50000" fill="hold" grpId="0" nodeType="withEffect">
                                  <p:stCondLst>
                                    <p:cond delay="0"/>
                                  </p:stCondLst>
                                  <p:childTnLst>
                                    <p:animMotion origin="layout" path="M 3.05556E-6 3.33333E-6 L 0.03316 0.15694 " pathEditMode="relative" rAng="0" ptsTypes="AA">
                                      <p:cBhvr>
                                        <p:cTn id="23" dur="500" fill="hold"/>
                                        <p:tgtEl>
                                          <p:spTgt spid="12"/>
                                        </p:tgtEl>
                                        <p:attrNameLst>
                                          <p:attrName>ppt_x</p:attrName>
                                          <p:attrName>ppt_y</p:attrName>
                                        </p:attrNameLst>
                                      </p:cBhvr>
                                      <p:rCtr x="1600" y="7800"/>
                                    </p:animMotion>
                                  </p:childTnLst>
                                </p:cTn>
                              </p:par>
                              <p:par>
                                <p:cTn id="24" presetID="0" presetClass="path" presetSubtype="0" accel="50000" decel="50000" fill="hold" grpId="0" nodeType="withEffect">
                                  <p:stCondLst>
                                    <p:cond delay="0"/>
                                  </p:stCondLst>
                                  <p:childTnLst>
                                    <p:animMotion origin="layout" path="M -3.33333E-6 -4.44444E-6 L 0.02361 0.2919 " pathEditMode="relative" rAng="0" ptsTypes="AA">
                                      <p:cBhvr>
                                        <p:cTn id="25" dur="500" fill="hold"/>
                                        <p:tgtEl>
                                          <p:spTgt spid="10"/>
                                        </p:tgtEl>
                                        <p:attrNameLst>
                                          <p:attrName>ppt_x</p:attrName>
                                          <p:attrName>ppt_y</p:attrName>
                                        </p:attrNameLst>
                                      </p:cBhvr>
                                      <p:rCtr x="1200" y="14600"/>
                                    </p:animMotion>
                                  </p:childTnLst>
                                </p:cTn>
                              </p:par>
                              <p:par>
                                <p:cTn id="26" presetID="0" presetClass="path" presetSubtype="0" accel="50000" decel="50000" fill="hold" grpId="0" nodeType="withEffect">
                                  <p:stCondLst>
                                    <p:cond delay="0"/>
                                  </p:stCondLst>
                                  <p:childTnLst>
                                    <p:animMotion origin="layout" path="M -8.33333E-7 -4.44444E-6 L 0.04948 0.29167 " pathEditMode="relative" rAng="0" ptsTypes="AA">
                                      <p:cBhvr>
                                        <p:cTn id="27" dur="500" fill="hold"/>
                                        <p:tgtEl>
                                          <p:spTgt spid="14"/>
                                        </p:tgtEl>
                                        <p:attrNameLst>
                                          <p:attrName>ppt_x</p:attrName>
                                          <p:attrName>ppt_y</p:attrName>
                                        </p:attrNameLst>
                                      </p:cBhvr>
                                      <p:rCtr x="2500" y="14600"/>
                                    </p:animMotion>
                                  </p:childTnLst>
                                </p:cTn>
                              </p:par>
                              <p:par>
                                <p:cTn id="28" presetID="0" presetClass="path" presetSubtype="0" accel="50000" decel="50000" fill="hold" grpId="0" nodeType="withEffect">
                                  <p:stCondLst>
                                    <p:cond delay="0"/>
                                  </p:stCondLst>
                                  <p:childTnLst>
                                    <p:animMotion origin="layout" path="M -8.33333E-7 3.33333E-6 L 0.09879 0.15671 " pathEditMode="relative" rAng="0" ptsTypes="AA">
                                      <p:cBhvr>
                                        <p:cTn id="29" dur="500" fill="hold"/>
                                        <p:tgtEl>
                                          <p:spTgt spid="13"/>
                                        </p:tgtEl>
                                        <p:attrNameLst>
                                          <p:attrName>ppt_x</p:attrName>
                                          <p:attrName>ppt_y</p:attrName>
                                        </p:attrNameLst>
                                      </p:cBhvr>
                                      <p:rCtr x="4900" y="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20" grpId="0"/>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GraphLab</a:t>
            </a:r>
            <a:r>
              <a:rPr lang="en-US" dirty="0" smtClean="0"/>
              <a:t> Guarantee</a:t>
            </a:r>
            <a:endParaRPr lang="en-US" dirty="0"/>
          </a:p>
        </p:txBody>
      </p:sp>
      <p:sp>
        <p:nvSpPr>
          <p:cNvPr id="4" name="TextBox 3"/>
          <p:cNvSpPr txBox="1"/>
          <p:nvPr/>
        </p:nvSpPr>
        <p:spPr>
          <a:xfrm>
            <a:off x="1066800" y="1729025"/>
            <a:ext cx="6934200" cy="1384995"/>
          </a:xfrm>
          <a:prstGeom prst="rect">
            <a:avLst/>
          </a:prstGeom>
          <a:noFill/>
        </p:spPr>
        <p:txBody>
          <a:bodyPr wrap="square" rtlCol="0">
            <a:spAutoFit/>
          </a:bodyPr>
          <a:lstStyle/>
          <a:p>
            <a:pPr algn="ctr"/>
            <a:r>
              <a:rPr lang="en-US" sz="2800" dirty="0" smtClean="0"/>
              <a:t>For every </a:t>
            </a:r>
            <a:r>
              <a:rPr lang="en-US" sz="2800" b="1" dirty="0" smtClean="0"/>
              <a:t>parallel execution</a:t>
            </a:r>
            <a:r>
              <a:rPr lang="en-US" sz="2800" dirty="0" smtClean="0"/>
              <a:t> of a </a:t>
            </a:r>
            <a:r>
              <a:rPr lang="en-US" sz="2800" dirty="0" err="1" smtClean="0"/>
              <a:t>GraphLab</a:t>
            </a:r>
            <a:r>
              <a:rPr lang="en-US" sz="2800" dirty="0" smtClean="0"/>
              <a:t> program there exists an </a:t>
            </a:r>
            <a:r>
              <a:rPr lang="en-US" sz="2800" i="1" dirty="0" smtClean="0"/>
              <a:t>equivalent</a:t>
            </a:r>
            <a:r>
              <a:rPr lang="en-US" sz="2800" dirty="0" smtClean="0"/>
              <a:t> </a:t>
            </a:r>
            <a:r>
              <a:rPr lang="en-US" sz="2800" b="1" dirty="0" smtClean="0"/>
              <a:t>sequential execution</a:t>
            </a:r>
            <a:r>
              <a:rPr lang="en-US" sz="2800" dirty="0" smtClean="0"/>
              <a:t> of update functions.</a:t>
            </a:r>
            <a:endParaRPr lang="en-US" sz="2800" dirty="0"/>
          </a:p>
        </p:txBody>
      </p:sp>
      <p:sp>
        <p:nvSpPr>
          <p:cNvPr id="5" name="TextBox 4"/>
          <p:cNvSpPr txBox="1"/>
          <p:nvPr/>
        </p:nvSpPr>
        <p:spPr>
          <a:xfrm>
            <a:off x="539141" y="1219200"/>
            <a:ext cx="173562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2800" dirty="0" smtClean="0">
                <a:solidFill>
                  <a:srgbClr val="FF0000"/>
                </a:solidFill>
              </a:rPr>
              <a:t>Race-Free:</a:t>
            </a:r>
            <a:endParaRPr lang="en-US" sz="2800" dirty="0">
              <a:solidFill>
                <a:srgbClr val="FF0000"/>
              </a:solidFill>
            </a:endParaRPr>
          </a:p>
        </p:txBody>
      </p:sp>
      <p:grpSp>
        <p:nvGrpSpPr>
          <p:cNvPr id="9" name="Group 8"/>
          <p:cNvGrpSpPr/>
          <p:nvPr/>
        </p:nvGrpSpPr>
        <p:grpSpPr>
          <a:xfrm>
            <a:off x="2667000" y="3962400"/>
            <a:ext cx="3851499" cy="1869662"/>
            <a:chOff x="4495800" y="4267200"/>
            <a:chExt cx="3851499" cy="1869662"/>
          </a:xfrm>
        </p:grpSpPr>
        <p:sp>
          <p:nvSpPr>
            <p:cNvPr id="10" name="TextBox 9"/>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1" name="Group 123"/>
            <p:cNvGrpSpPr/>
            <p:nvPr/>
          </p:nvGrpSpPr>
          <p:grpSpPr>
            <a:xfrm>
              <a:off x="4495800" y="4876800"/>
              <a:ext cx="3851499" cy="1260062"/>
              <a:chOff x="2905452" y="3733800"/>
              <a:chExt cx="8384848" cy="2743200"/>
            </a:xfrm>
          </p:grpSpPr>
          <p:sp>
            <p:nvSpPr>
              <p:cNvPr id="12" name="Oval 11"/>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16" name="Oval 15"/>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7"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8" name="Curved Connector 17"/>
              <p:cNvCxnSpPr>
                <a:stCxn id="15" idx="2"/>
                <a:endCxn id="17"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9" name="Cube 18"/>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0" name="Cube 19"/>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1" name="Cube 20"/>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2" name="Cube 21"/>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23" name="Curved Connector 22"/>
              <p:cNvCxnSpPr>
                <a:stCxn id="16" idx="2"/>
                <a:endCxn id="15"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4" name="Cube 23"/>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5" name="Oval 24"/>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26" name="Cube 25"/>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27" name="Curved Connector 26"/>
              <p:cNvCxnSpPr>
                <a:stCxn id="25" idx="2"/>
                <a:endCxn id="16"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8" name="Cube 27"/>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9" name="Oval 28"/>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30" name="Curved Connector 29"/>
              <p:cNvCxnSpPr>
                <a:stCxn id="17" idx="2"/>
                <a:endCxn id="29"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31" name="Cube 3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32" name="Cube 31"/>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spTree>
    <p:extLst>
      <p:ext uri="{BB962C8B-B14F-4D97-AF65-F5344CB8AC3E}">
        <p14:creationId xmlns:p14="http://schemas.microsoft.com/office/powerpoint/2010/main" val="323038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p:cNvSpPr/>
          <p:nvPr/>
        </p:nvSpPr>
        <p:spPr>
          <a:xfrm>
            <a:off x="5325668" y="2060746"/>
            <a:ext cx="1684732" cy="3710149"/>
          </a:xfrm>
          <a:custGeom>
            <a:avLst/>
            <a:gdLst>
              <a:gd name="connsiteX0" fmla="*/ 1505586 w 1506368"/>
              <a:gd name="connsiteY0" fmla="*/ 1990232 h 4046490"/>
              <a:gd name="connsiteX1" fmla="*/ 787733 w 1506368"/>
              <a:gd name="connsiteY1" fmla="*/ 236903 h 4046490"/>
              <a:gd name="connsiteX2" fmla="*/ 856 w 1506368"/>
              <a:gd name="connsiteY2" fmla="*/ 209292 h 4046490"/>
              <a:gd name="connsiteX3" fmla="*/ 622075 w 1506368"/>
              <a:gd name="connsiteY3" fmla="*/ 2017843 h 4046490"/>
              <a:gd name="connsiteX4" fmla="*/ 856 w 1506368"/>
              <a:gd name="connsiteY4" fmla="*/ 3826395 h 4046490"/>
              <a:gd name="connsiteX5" fmla="*/ 649684 w 1506368"/>
              <a:gd name="connsiteY5" fmla="*/ 3812589 h 4046490"/>
              <a:gd name="connsiteX6" fmla="*/ 1505586 w 1506368"/>
              <a:gd name="connsiteY6" fmla="*/ 1990232 h 4046490"/>
              <a:gd name="connsiteX0" fmla="*/ 1505586 w 1506368"/>
              <a:gd name="connsiteY0" fmla="*/ 1900908 h 3957166"/>
              <a:gd name="connsiteX1" fmla="*/ 787733 w 1506368"/>
              <a:gd name="connsiteY1" fmla="*/ 147579 h 3957166"/>
              <a:gd name="connsiteX2" fmla="*/ 856 w 1506368"/>
              <a:gd name="connsiteY2" fmla="*/ 299442 h 3957166"/>
              <a:gd name="connsiteX3" fmla="*/ 622075 w 1506368"/>
              <a:gd name="connsiteY3" fmla="*/ 1928519 h 3957166"/>
              <a:gd name="connsiteX4" fmla="*/ 856 w 1506368"/>
              <a:gd name="connsiteY4" fmla="*/ 3737071 h 3957166"/>
              <a:gd name="connsiteX5" fmla="*/ 649684 w 1506368"/>
              <a:gd name="connsiteY5" fmla="*/ 3723265 h 3957166"/>
              <a:gd name="connsiteX6" fmla="*/ 1505586 w 1506368"/>
              <a:gd name="connsiteY6" fmla="*/ 1900908 h 3957166"/>
              <a:gd name="connsiteX0" fmla="*/ 1505455 w 1506076"/>
              <a:gd name="connsiteY0" fmla="*/ 1844725 h 3900983"/>
              <a:gd name="connsiteX1" fmla="*/ 773798 w 1506076"/>
              <a:gd name="connsiteY1" fmla="*/ 174230 h 3900983"/>
              <a:gd name="connsiteX2" fmla="*/ 725 w 1506076"/>
              <a:gd name="connsiteY2" fmla="*/ 243259 h 3900983"/>
              <a:gd name="connsiteX3" fmla="*/ 621944 w 1506076"/>
              <a:gd name="connsiteY3" fmla="*/ 1872336 h 3900983"/>
              <a:gd name="connsiteX4" fmla="*/ 725 w 1506076"/>
              <a:gd name="connsiteY4" fmla="*/ 3680888 h 3900983"/>
              <a:gd name="connsiteX5" fmla="*/ 649553 w 1506076"/>
              <a:gd name="connsiteY5" fmla="*/ 3667082 h 3900983"/>
              <a:gd name="connsiteX6" fmla="*/ 1505455 w 1506076"/>
              <a:gd name="connsiteY6" fmla="*/ 1844725 h 3900983"/>
              <a:gd name="connsiteX0" fmla="*/ 1505455 w 1506076"/>
              <a:gd name="connsiteY0" fmla="*/ 1779129 h 3835387"/>
              <a:gd name="connsiteX1" fmla="*/ 773798 w 1506076"/>
              <a:gd name="connsiteY1" fmla="*/ 108634 h 3835387"/>
              <a:gd name="connsiteX2" fmla="*/ 725 w 1506076"/>
              <a:gd name="connsiteY2" fmla="*/ 343332 h 3835387"/>
              <a:gd name="connsiteX3" fmla="*/ 621944 w 1506076"/>
              <a:gd name="connsiteY3" fmla="*/ 1806740 h 3835387"/>
              <a:gd name="connsiteX4" fmla="*/ 725 w 1506076"/>
              <a:gd name="connsiteY4" fmla="*/ 3615292 h 3835387"/>
              <a:gd name="connsiteX5" fmla="*/ 649553 w 1506076"/>
              <a:gd name="connsiteY5" fmla="*/ 3601486 h 3835387"/>
              <a:gd name="connsiteX6" fmla="*/ 1505455 w 1506076"/>
              <a:gd name="connsiteY6" fmla="*/ 1779129 h 3835387"/>
              <a:gd name="connsiteX0" fmla="*/ 1629698 w 1630216"/>
              <a:gd name="connsiteY0" fmla="*/ 1779129 h 3835387"/>
              <a:gd name="connsiteX1" fmla="*/ 773798 w 1630216"/>
              <a:gd name="connsiteY1" fmla="*/ 108634 h 3835387"/>
              <a:gd name="connsiteX2" fmla="*/ 725 w 1630216"/>
              <a:gd name="connsiteY2" fmla="*/ 343332 h 3835387"/>
              <a:gd name="connsiteX3" fmla="*/ 621944 w 1630216"/>
              <a:gd name="connsiteY3" fmla="*/ 1806740 h 3835387"/>
              <a:gd name="connsiteX4" fmla="*/ 725 w 1630216"/>
              <a:gd name="connsiteY4" fmla="*/ 3615292 h 3835387"/>
              <a:gd name="connsiteX5" fmla="*/ 649553 w 1630216"/>
              <a:gd name="connsiteY5" fmla="*/ 3601486 h 3835387"/>
              <a:gd name="connsiteX6" fmla="*/ 1629698 w 1630216"/>
              <a:gd name="connsiteY6" fmla="*/ 1779129 h 3835387"/>
              <a:gd name="connsiteX0" fmla="*/ 1629174 w 1629692"/>
              <a:gd name="connsiteY0" fmla="*/ 1777249 h 3833507"/>
              <a:gd name="connsiteX1" fmla="*/ 773274 w 1629692"/>
              <a:gd name="connsiteY1" fmla="*/ 106754 h 3833507"/>
              <a:gd name="connsiteX2" fmla="*/ 201 w 1629692"/>
              <a:gd name="connsiteY2" fmla="*/ 341452 h 3833507"/>
              <a:gd name="connsiteX3" fmla="*/ 690444 w 1629692"/>
              <a:gd name="connsiteY3" fmla="*/ 1749637 h 3833507"/>
              <a:gd name="connsiteX4" fmla="*/ 201 w 1629692"/>
              <a:gd name="connsiteY4" fmla="*/ 3613412 h 3833507"/>
              <a:gd name="connsiteX5" fmla="*/ 649029 w 1629692"/>
              <a:gd name="connsiteY5" fmla="*/ 3599606 h 3833507"/>
              <a:gd name="connsiteX6" fmla="*/ 1629174 w 1629692"/>
              <a:gd name="connsiteY6" fmla="*/ 1777249 h 3833507"/>
              <a:gd name="connsiteX0" fmla="*/ 1684214 w 1684732"/>
              <a:gd name="connsiteY0" fmla="*/ 1777249 h 3710149"/>
              <a:gd name="connsiteX1" fmla="*/ 828314 w 1684732"/>
              <a:gd name="connsiteY1" fmla="*/ 106754 h 3710149"/>
              <a:gd name="connsiteX2" fmla="*/ 55241 w 1684732"/>
              <a:gd name="connsiteY2" fmla="*/ 341452 h 3710149"/>
              <a:gd name="connsiteX3" fmla="*/ 745484 w 1684732"/>
              <a:gd name="connsiteY3" fmla="*/ 1749637 h 3710149"/>
              <a:gd name="connsiteX4" fmla="*/ 21 w 1684732"/>
              <a:gd name="connsiteY4" fmla="*/ 3323492 h 3710149"/>
              <a:gd name="connsiteX5" fmla="*/ 704069 w 1684732"/>
              <a:gd name="connsiteY5" fmla="*/ 3599606 h 3710149"/>
              <a:gd name="connsiteX6" fmla="*/ 1684214 w 1684732"/>
              <a:gd name="connsiteY6" fmla="*/ 1777249 h 371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32" h="3710149">
                <a:moveTo>
                  <a:pt x="1684214" y="1777249"/>
                </a:moveTo>
                <a:cubicBezTo>
                  <a:pt x="1704921" y="1195107"/>
                  <a:pt x="1099810" y="346054"/>
                  <a:pt x="828314" y="106754"/>
                </a:cubicBezTo>
                <a:cubicBezTo>
                  <a:pt x="556819" y="-132546"/>
                  <a:pt x="69046" y="67638"/>
                  <a:pt x="55241" y="341452"/>
                </a:cubicBezTo>
                <a:cubicBezTo>
                  <a:pt x="41436" y="615266"/>
                  <a:pt x="754687" y="1252630"/>
                  <a:pt x="745484" y="1749637"/>
                </a:cubicBezTo>
                <a:cubicBezTo>
                  <a:pt x="736281" y="2246644"/>
                  <a:pt x="-4581" y="3024368"/>
                  <a:pt x="21" y="3323492"/>
                </a:cubicBezTo>
                <a:cubicBezTo>
                  <a:pt x="4622" y="3622616"/>
                  <a:pt x="423370" y="3857313"/>
                  <a:pt x="704069" y="3599606"/>
                </a:cubicBezTo>
                <a:cubicBezTo>
                  <a:pt x="984768" y="3341899"/>
                  <a:pt x="1663507" y="2359391"/>
                  <a:pt x="1684214" y="1777249"/>
                </a:cubicBezTo>
                <a:close/>
              </a:path>
            </a:pathLst>
          </a:custGeom>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Rounded Rectangle 49"/>
          <p:cNvSpPr/>
          <p:nvPr/>
        </p:nvSpPr>
        <p:spPr bwMode="auto">
          <a:xfrm>
            <a:off x="2296340" y="4800600"/>
            <a:ext cx="2362200" cy="990600"/>
          </a:xfrm>
          <a:prstGeom prst="roundRect">
            <a:avLst>
              <a:gd name="adj"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9" name="Rounded Rectangle 48"/>
          <p:cNvSpPr/>
          <p:nvPr/>
        </p:nvSpPr>
        <p:spPr bwMode="auto">
          <a:xfrm>
            <a:off x="2296340" y="1981200"/>
            <a:ext cx="2362200" cy="990600"/>
          </a:xfrm>
          <a:prstGeom prst="roundRect">
            <a:avLst>
              <a:gd name="adj" fmla="val 5000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56" name="Group 55"/>
          <p:cNvGrpSpPr/>
          <p:nvPr/>
        </p:nvGrpSpPr>
        <p:grpSpPr>
          <a:xfrm>
            <a:off x="3105844" y="1979296"/>
            <a:ext cx="3755425" cy="3851794"/>
            <a:chOff x="2420044" y="1979296"/>
            <a:chExt cx="3755425" cy="3851794"/>
          </a:xfrm>
        </p:grpSpPr>
        <p:sp>
          <p:nvSpPr>
            <p:cNvPr id="55" name="Cross 54"/>
            <p:cNvSpPr/>
            <p:nvPr/>
          </p:nvSpPr>
          <p:spPr bwMode="auto">
            <a:xfrm rot="2844760">
              <a:off x="2371860" y="2027480"/>
              <a:ext cx="3851794" cy="3755425"/>
            </a:xfrm>
            <a:custGeom>
              <a:avLst/>
              <a:gdLst>
                <a:gd name="connsiteX0" fmla="*/ 0 w 3661903"/>
                <a:gd name="connsiteY0" fmla="*/ 1387986 h 3577376"/>
                <a:gd name="connsiteX1" fmla="*/ 1387986 w 3661903"/>
                <a:gd name="connsiteY1" fmla="*/ 1387986 h 3577376"/>
                <a:gd name="connsiteX2" fmla="*/ 1387986 w 3661903"/>
                <a:gd name="connsiteY2" fmla="*/ 0 h 3577376"/>
                <a:gd name="connsiteX3" fmla="*/ 2273917 w 3661903"/>
                <a:gd name="connsiteY3" fmla="*/ 0 h 3577376"/>
                <a:gd name="connsiteX4" fmla="*/ 2273917 w 3661903"/>
                <a:gd name="connsiteY4" fmla="*/ 1387986 h 3577376"/>
                <a:gd name="connsiteX5" fmla="*/ 3661903 w 3661903"/>
                <a:gd name="connsiteY5" fmla="*/ 1387986 h 3577376"/>
                <a:gd name="connsiteX6" fmla="*/ 3661903 w 3661903"/>
                <a:gd name="connsiteY6" fmla="*/ 2189390 h 3577376"/>
                <a:gd name="connsiteX7" fmla="*/ 2273917 w 3661903"/>
                <a:gd name="connsiteY7" fmla="*/ 2189390 h 3577376"/>
                <a:gd name="connsiteX8" fmla="*/ 2273917 w 3661903"/>
                <a:gd name="connsiteY8" fmla="*/ 3577376 h 3577376"/>
                <a:gd name="connsiteX9" fmla="*/ 1387986 w 3661903"/>
                <a:gd name="connsiteY9" fmla="*/ 3577376 h 3577376"/>
                <a:gd name="connsiteX10" fmla="*/ 1387986 w 3661903"/>
                <a:gd name="connsiteY10" fmla="*/ 2189390 h 3577376"/>
                <a:gd name="connsiteX11" fmla="*/ 0 w 3661903"/>
                <a:gd name="connsiteY11" fmla="*/ 2189390 h 3577376"/>
                <a:gd name="connsiteX12" fmla="*/ 0 w 3661903"/>
                <a:gd name="connsiteY12" fmla="*/ 1387986 h 3577376"/>
                <a:gd name="connsiteX0" fmla="*/ 0 w 3661903"/>
                <a:gd name="connsiteY0" fmla="*/ 1387986 h 3577376"/>
                <a:gd name="connsiteX1" fmla="*/ 1387986 w 3661903"/>
                <a:gd name="connsiteY1" fmla="*/ 1387986 h 3577376"/>
                <a:gd name="connsiteX2" fmla="*/ 754440 w 3661903"/>
                <a:gd name="connsiteY2" fmla="*/ 36444 h 3577376"/>
                <a:gd name="connsiteX3" fmla="*/ 2273917 w 3661903"/>
                <a:gd name="connsiteY3" fmla="*/ 0 h 3577376"/>
                <a:gd name="connsiteX4" fmla="*/ 2273917 w 3661903"/>
                <a:gd name="connsiteY4" fmla="*/ 1387986 h 3577376"/>
                <a:gd name="connsiteX5" fmla="*/ 3661903 w 3661903"/>
                <a:gd name="connsiteY5" fmla="*/ 1387986 h 3577376"/>
                <a:gd name="connsiteX6" fmla="*/ 3661903 w 3661903"/>
                <a:gd name="connsiteY6" fmla="*/ 2189390 h 3577376"/>
                <a:gd name="connsiteX7" fmla="*/ 2273917 w 3661903"/>
                <a:gd name="connsiteY7" fmla="*/ 2189390 h 3577376"/>
                <a:gd name="connsiteX8" fmla="*/ 2273917 w 3661903"/>
                <a:gd name="connsiteY8" fmla="*/ 3577376 h 3577376"/>
                <a:gd name="connsiteX9" fmla="*/ 1387986 w 3661903"/>
                <a:gd name="connsiteY9" fmla="*/ 3577376 h 3577376"/>
                <a:gd name="connsiteX10" fmla="*/ 1387986 w 3661903"/>
                <a:gd name="connsiteY10" fmla="*/ 2189390 h 3577376"/>
                <a:gd name="connsiteX11" fmla="*/ 0 w 3661903"/>
                <a:gd name="connsiteY11" fmla="*/ 2189390 h 3577376"/>
                <a:gd name="connsiteX12" fmla="*/ 0 w 3661903"/>
                <a:gd name="connsiteY12" fmla="*/ 1387986 h 3577376"/>
                <a:gd name="connsiteX0" fmla="*/ 0 w 3661903"/>
                <a:gd name="connsiteY0" fmla="*/ 1390554 h 3579944"/>
                <a:gd name="connsiteX1" fmla="*/ 1387986 w 3661903"/>
                <a:gd name="connsiteY1" fmla="*/ 1390554 h 3579944"/>
                <a:gd name="connsiteX2" fmla="*/ 754440 w 3661903"/>
                <a:gd name="connsiteY2" fmla="*/ 39012 h 3579944"/>
                <a:gd name="connsiteX3" fmla="*/ 1638727 w 3661903"/>
                <a:gd name="connsiteY3" fmla="*/ 0 h 3579944"/>
                <a:gd name="connsiteX4" fmla="*/ 2273917 w 3661903"/>
                <a:gd name="connsiteY4" fmla="*/ 1390554 h 3579944"/>
                <a:gd name="connsiteX5" fmla="*/ 3661903 w 3661903"/>
                <a:gd name="connsiteY5" fmla="*/ 1390554 h 3579944"/>
                <a:gd name="connsiteX6" fmla="*/ 3661903 w 3661903"/>
                <a:gd name="connsiteY6" fmla="*/ 2191958 h 3579944"/>
                <a:gd name="connsiteX7" fmla="*/ 2273917 w 3661903"/>
                <a:gd name="connsiteY7" fmla="*/ 2191958 h 3579944"/>
                <a:gd name="connsiteX8" fmla="*/ 2273917 w 3661903"/>
                <a:gd name="connsiteY8" fmla="*/ 3579944 h 3579944"/>
                <a:gd name="connsiteX9" fmla="*/ 1387986 w 3661903"/>
                <a:gd name="connsiteY9" fmla="*/ 3579944 h 3579944"/>
                <a:gd name="connsiteX10" fmla="*/ 1387986 w 3661903"/>
                <a:gd name="connsiteY10" fmla="*/ 2191958 h 3579944"/>
                <a:gd name="connsiteX11" fmla="*/ 0 w 3661903"/>
                <a:gd name="connsiteY11" fmla="*/ 2191958 h 3579944"/>
                <a:gd name="connsiteX12" fmla="*/ 0 w 3661903"/>
                <a:gd name="connsiteY12" fmla="*/ 1390554 h 3579944"/>
                <a:gd name="connsiteX0" fmla="*/ 0 w 3734110"/>
                <a:gd name="connsiteY0" fmla="*/ 1390554 h 3579944"/>
                <a:gd name="connsiteX1" fmla="*/ 1387986 w 3734110"/>
                <a:gd name="connsiteY1" fmla="*/ 1390554 h 3579944"/>
                <a:gd name="connsiteX2" fmla="*/ 754440 w 3734110"/>
                <a:gd name="connsiteY2" fmla="*/ 39012 h 3579944"/>
                <a:gd name="connsiteX3" fmla="*/ 1638727 w 3734110"/>
                <a:gd name="connsiteY3" fmla="*/ 0 h 3579944"/>
                <a:gd name="connsiteX4" fmla="*/ 2273917 w 3734110"/>
                <a:gd name="connsiteY4" fmla="*/ 1390554 h 3579944"/>
                <a:gd name="connsiteX5" fmla="*/ 3661903 w 3734110"/>
                <a:gd name="connsiteY5" fmla="*/ 1390554 h 3579944"/>
                <a:gd name="connsiteX6" fmla="*/ 3734110 w 3734110"/>
                <a:gd name="connsiteY6" fmla="*/ 2745835 h 3579944"/>
                <a:gd name="connsiteX7" fmla="*/ 2273917 w 3734110"/>
                <a:gd name="connsiteY7" fmla="*/ 2191958 h 3579944"/>
                <a:gd name="connsiteX8" fmla="*/ 2273917 w 3734110"/>
                <a:gd name="connsiteY8" fmla="*/ 3579944 h 3579944"/>
                <a:gd name="connsiteX9" fmla="*/ 1387986 w 3734110"/>
                <a:gd name="connsiteY9" fmla="*/ 3579944 h 3579944"/>
                <a:gd name="connsiteX10" fmla="*/ 1387986 w 3734110"/>
                <a:gd name="connsiteY10" fmla="*/ 2191958 h 3579944"/>
                <a:gd name="connsiteX11" fmla="*/ 0 w 3734110"/>
                <a:gd name="connsiteY11" fmla="*/ 2191958 h 3579944"/>
                <a:gd name="connsiteX12" fmla="*/ 0 w 3734110"/>
                <a:gd name="connsiteY12" fmla="*/ 1390554 h 3579944"/>
                <a:gd name="connsiteX0" fmla="*/ 0 w 3840983"/>
                <a:gd name="connsiteY0" fmla="*/ 1390554 h 3579944"/>
                <a:gd name="connsiteX1" fmla="*/ 1387986 w 3840983"/>
                <a:gd name="connsiteY1" fmla="*/ 1390554 h 3579944"/>
                <a:gd name="connsiteX2" fmla="*/ 754440 w 3840983"/>
                <a:gd name="connsiteY2" fmla="*/ 39012 h 3579944"/>
                <a:gd name="connsiteX3" fmla="*/ 1638727 w 3840983"/>
                <a:gd name="connsiteY3" fmla="*/ 0 h 3579944"/>
                <a:gd name="connsiteX4" fmla="*/ 2273917 w 3840983"/>
                <a:gd name="connsiteY4" fmla="*/ 1390554 h 3579944"/>
                <a:gd name="connsiteX5" fmla="*/ 3840983 w 3840983"/>
                <a:gd name="connsiteY5" fmla="*/ 1930162 h 3579944"/>
                <a:gd name="connsiteX6" fmla="*/ 3734110 w 3840983"/>
                <a:gd name="connsiteY6" fmla="*/ 2745835 h 3579944"/>
                <a:gd name="connsiteX7" fmla="*/ 2273917 w 3840983"/>
                <a:gd name="connsiteY7" fmla="*/ 2191958 h 3579944"/>
                <a:gd name="connsiteX8" fmla="*/ 2273917 w 3840983"/>
                <a:gd name="connsiteY8" fmla="*/ 3579944 h 3579944"/>
                <a:gd name="connsiteX9" fmla="*/ 1387986 w 3840983"/>
                <a:gd name="connsiteY9" fmla="*/ 3579944 h 3579944"/>
                <a:gd name="connsiteX10" fmla="*/ 1387986 w 3840983"/>
                <a:gd name="connsiteY10" fmla="*/ 2191958 h 3579944"/>
                <a:gd name="connsiteX11" fmla="*/ 0 w 3840983"/>
                <a:gd name="connsiteY11" fmla="*/ 2191958 h 3579944"/>
                <a:gd name="connsiteX12" fmla="*/ 0 w 3840983"/>
                <a:gd name="connsiteY12" fmla="*/ 1390554 h 3579944"/>
                <a:gd name="connsiteX0" fmla="*/ 0 w 3840983"/>
                <a:gd name="connsiteY0" fmla="*/ 1390554 h 3791847"/>
                <a:gd name="connsiteX1" fmla="*/ 1387986 w 3840983"/>
                <a:gd name="connsiteY1" fmla="*/ 1390554 h 3791847"/>
                <a:gd name="connsiteX2" fmla="*/ 754440 w 3840983"/>
                <a:gd name="connsiteY2" fmla="*/ 39012 h 3791847"/>
                <a:gd name="connsiteX3" fmla="*/ 1638727 w 3840983"/>
                <a:gd name="connsiteY3" fmla="*/ 0 h 3791847"/>
                <a:gd name="connsiteX4" fmla="*/ 2273917 w 3840983"/>
                <a:gd name="connsiteY4" fmla="*/ 1390554 h 3791847"/>
                <a:gd name="connsiteX5" fmla="*/ 3840983 w 3840983"/>
                <a:gd name="connsiteY5" fmla="*/ 1930162 h 3791847"/>
                <a:gd name="connsiteX6" fmla="*/ 3734110 w 3840983"/>
                <a:gd name="connsiteY6" fmla="*/ 2745835 h 3791847"/>
                <a:gd name="connsiteX7" fmla="*/ 2273917 w 3840983"/>
                <a:gd name="connsiteY7" fmla="*/ 2191958 h 3791847"/>
                <a:gd name="connsiteX8" fmla="*/ 2810458 w 3840983"/>
                <a:gd name="connsiteY8" fmla="*/ 3791847 h 3791847"/>
                <a:gd name="connsiteX9" fmla="*/ 1387986 w 3840983"/>
                <a:gd name="connsiteY9" fmla="*/ 3579944 h 3791847"/>
                <a:gd name="connsiteX10" fmla="*/ 1387986 w 3840983"/>
                <a:gd name="connsiteY10" fmla="*/ 2191958 h 3791847"/>
                <a:gd name="connsiteX11" fmla="*/ 0 w 3840983"/>
                <a:gd name="connsiteY11" fmla="*/ 2191958 h 3791847"/>
                <a:gd name="connsiteX12" fmla="*/ 0 w 3840983"/>
                <a:gd name="connsiteY12" fmla="*/ 1390554 h 3791847"/>
                <a:gd name="connsiteX0" fmla="*/ 0 w 3840983"/>
                <a:gd name="connsiteY0" fmla="*/ 1390554 h 3791847"/>
                <a:gd name="connsiteX1" fmla="*/ 1387986 w 3840983"/>
                <a:gd name="connsiteY1" fmla="*/ 1390554 h 3791847"/>
                <a:gd name="connsiteX2" fmla="*/ 754440 w 3840983"/>
                <a:gd name="connsiteY2" fmla="*/ 39012 h 3791847"/>
                <a:gd name="connsiteX3" fmla="*/ 1638727 w 3840983"/>
                <a:gd name="connsiteY3" fmla="*/ 0 h 3791847"/>
                <a:gd name="connsiteX4" fmla="*/ 2273917 w 3840983"/>
                <a:gd name="connsiteY4" fmla="*/ 1390554 h 3791847"/>
                <a:gd name="connsiteX5" fmla="*/ 3840983 w 3840983"/>
                <a:gd name="connsiteY5" fmla="*/ 1930162 h 3791847"/>
                <a:gd name="connsiteX6" fmla="*/ 3734110 w 3840983"/>
                <a:gd name="connsiteY6" fmla="*/ 2745835 h 3791847"/>
                <a:gd name="connsiteX7" fmla="*/ 2273917 w 3840983"/>
                <a:gd name="connsiteY7" fmla="*/ 2191958 h 3791847"/>
                <a:gd name="connsiteX8" fmla="*/ 2810458 w 3840983"/>
                <a:gd name="connsiteY8" fmla="*/ 3791847 h 3791847"/>
                <a:gd name="connsiteX9" fmla="*/ 2028112 w 3840983"/>
                <a:gd name="connsiteY9" fmla="*/ 3699551 h 3791847"/>
                <a:gd name="connsiteX10" fmla="*/ 1387986 w 3840983"/>
                <a:gd name="connsiteY10" fmla="*/ 2191958 h 3791847"/>
                <a:gd name="connsiteX11" fmla="*/ 0 w 3840983"/>
                <a:gd name="connsiteY11" fmla="*/ 2191958 h 3791847"/>
                <a:gd name="connsiteX12" fmla="*/ 0 w 3840983"/>
                <a:gd name="connsiteY12" fmla="*/ 1390554 h 3791847"/>
                <a:gd name="connsiteX0" fmla="*/ 0 w 3909077"/>
                <a:gd name="connsiteY0" fmla="*/ 934209 h 3791847"/>
                <a:gd name="connsiteX1" fmla="*/ 1456080 w 3909077"/>
                <a:gd name="connsiteY1" fmla="*/ 1390554 h 3791847"/>
                <a:gd name="connsiteX2" fmla="*/ 822534 w 3909077"/>
                <a:gd name="connsiteY2" fmla="*/ 39012 h 3791847"/>
                <a:gd name="connsiteX3" fmla="*/ 1706821 w 3909077"/>
                <a:gd name="connsiteY3" fmla="*/ 0 h 3791847"/>
                <a:gd name="connsiteX4" fmla="*/ 2342011 w 3909077"/>
                <a:gd name="connsiteY4" fmla="*/ 1390554 h 3791847"/>
                <a:gd name="connsiteX5" fmla="*/ 3909077 w 3909077"/>
                <a:gd name="connsiteY5" fmla="*/ 1930162 h 3791847"/>
                <a:gd name="connsiteX6" fmla="*/ 3802204 w 3909077"/>
                <a:gd name="connsiteY6" fmla="*/ 2745835 h 3791847"/>
                <a:gd name="connsiteX7" fmla="*/ 2342011 w 3909077"/>
                <a:gd name="connsiteY7" fmla="*/ 2191958 h 3791847"/>
                <a:gd name="connsiteX8" fmla="*/ 2878552 w 3909077"/>
                <a:gd name="connsiteY8" fmla="*/ 3791847 h 3791847"/>
                <a:gd name="connsiteX9" fmla="*/ 2096206 w 3909077"/>
                <a:gd name="connsiteY9" fmla="*/ 3699551 h 3791847"/>
                <a:gd name="connsiteX10" fmla="*/ 1456080 w 3909077"/>
                <a:gd name="connsiteY10" fmla="*/ 2191958 h 3791847"/>
                <a:gd name="connsiteX11" fmla="*/ 68094 w 3909077"/>
                <a:gd name="connsiteY11" fmla="*/ 2191958 h 3791847"/>
                <a:gd name="connsiteX12" fmla="*/ 0 w 3909077"/>
                <a:gd name="connsiteY12" fmla="*/ 934209 h 3791847"/>
                <a:gd name="connsiteX0" fmla="*/ 45066 w 3954143"/>
                <a:gd name="connsiteY0" fmla="*/ 934209 h 3791847"/>
                <a:gd name="connsiteX1" fmla="*/ 1501146 w 3954143"/>
                <a:gd name="connsiteY1" fmla="*/ 1390554 h 3791847"/>
                <a:gd name="connsiteX2" fmla="*/ 867600 w 3954143"/>
                <a:gd name="connsiteY2" fmla="*/ 39012 h 3791847"/>
                <a:gd name="connsiteX3" fmla="*/ 1751887 w 3954143"/>
                <a:gd name="connsiteY3" fmla="*/ 0 h 3791847"/>
                <a:gd name="connsiteX4" fmla="*/ 2387077 w 3954143"/>
                <a:gd name="connsiteY4" fmla="*/ 1390554 h 3791847"/>
                <a:gd name="connsiteX5" fmla="*/ 3954143 w 3954143"/>
                <a:gd name="connsiteY5" fmla="*/ 1930162 h 3791847"/>
                <a:gd name="connsiteX6" fmla="*/ 3847270 w 3954143"/>
                <a:gd name="connsiteY6" fmla="*/ 2745835 h 3791847"/>
                <a:gd name="connsiteX7" fmla="*/ 2387077 w 3954143"/>
                <a:gd name="connsiteY7" fmla="*/ 2191958 h 3791847"/>
                <a:gd name="connsiteX8" fmla="*/ 2923618 w 3954143"/>
                <a:gd name="connsiteY8" fmla="*/ 3791847 h 3791847"/>
                <a:gd name="connsiteX9" fmla="*/ 2141272 w 3954143"/>
                <a:gd name="connsiteY9" fmla="*/ 3699551 h 3791847"/>
                <a:gd name="connsiteX10" fmla="*/ 1501146 w 3954143"/>
                <a:gd name="connsiteY10" fmla="*/ 2191958 h 3791847"/>
                <a:gd name="connsiteX11" fmla="*/ 0 w 3954143"/>
                <a:gd name="connsiteY11" fmla="*/ 1825446 h 3791847"/>
                <a:gd name="connsiteX12" fmla="*/ 45066 w 3954143"/>
                <a:gd name="connsiteY12" fmla="*/ 934209 h 3791847"/>
                <a:gd name="connsiteX0" fmla="*/ 45066 w 3954143"/>
                <a:gd name="connsiteY0" fmla="*/ 934209 h 3699551"/>
                <a:gd name="connsiteX1" fmla="*/ 1501146 w 3954143"/>
                <a:gd name="connsiteY1" fmla="*/ 1390554 h 3699551"/>
                <a:gd name="connsiteX2" fmla="*/ 867600 w 3954143"/>
                <a:gd name="connsiteY2" fmla="*/ 39012 h 3699551"/>
                <a:gd name="connsiteX3" fmla="*/ 1751887 w 3954143"/>
                <a:gd name="connsiteY3" fmla="*/ 0 h 3699551"/>
                <a:gd name="connsiteX4" fmla="*/ 2387077 w 3954143"/>
                <a:gd name="connsiteY4" fmla="*/ 1390554 h 3699551"/>
                <a:gd name="connsiteX5" fmla="*/ 3954143 w 3954143"/>
                <a:gd name="connsiteY5" fmla="*/ 1930162 h 3699551"/>
                <a:gd name="connsiteX6" fmla="*/ 3847270 w 3954143"/>
                <a:gd name="connsiteY6" fmla="*/ 2745835 h 3699551"/>
                <a:gd name="connsiteX7" fmla="*/ 2387077 w 3954143"/>
                <a:gd name="connsiteY7" fmla="*/ 2191958 h 3699551"/>
                <a:gd name="connsiteX8" fmla="*/ 2987368 w 3954143"/>
                <a:gd name="connsiteY8" fmla="*/ 3681688 h 3699551"/>
                <a:gd name="connsiteX9" fmla="*/ 2141272 w 3954143"/>
                <a:gd name="connsiteY9" fmla="*/ 3699551 h 3699551"/>
                <a:gd name="connsiteX10" fmla="*/ 1501146 w 3954143"/>
                <a:gd name="connsiteY10" fmla="*/ 2191958 h 3699551"/>
                <a:gd name="connsiteX11" fmla="*/ 0 w 3954143"/>
                <a:gd name="connsiteY11" fmla="*/ 1825446 h 3699551"/>
                <a:gd name="connsiteX12" fmla="*/ 45066 w 3954143"/>
                <a:gd name="connsiteY12" fmla="*/ 934209 h 3699551"/>
                <a:gd name="connsiteX0" fmla="*/ 45066 w 3954143"/>
                <a:gd name="connsiteY0" fmla="*/ 934209 h 3878153"/>
                <a:gd name="connsiteX1" fmla="*/ 1501146 w 3954143"/>
                <a:gd name="connsiteY1" fmla="*/ 1390554 h 3878153"/>
                <a:gd name="connsiteX2" fmla="*/ 867600 w 3954143"/>
                <a:gd name="connsiteY2" fmla="*/ 39012 h 3878153"/>
                <a:gd name="connsiteX3" fmla="*/ 1751887 w 3954143"/>
                <a:gd name="connsiteY3" fmla="*/ 0 h 3878153"/>
                <a:gd name="connsiteX4" fmla="*/ 2387077 w 3954143"/>
                <a:gd name="connsiteY4" fmla="*/ 1390554 h 3878153"/>
                <a:gd name="connsiteX5" fmla="*/ 3954143 w 3954143"/>
                <a:gd name="connsiteY5" fmla="*/ 1930162 h 3878153"/>
                <a:gd name="connsiteX6" fmla="*/ 3847270 w 3954143"/>
                <a:gd name="connsiteY6" fmla="*/ 2745835 h 3878153"/>
                <a:gd name="connsiteX7" fmla="*/ 2387077 w 3954143"/>
                <a:gd name="connsiteY7" fmla="*/ 2191958 h 3878153"/>
                <a:gd name="connsiteX8" fmla="*/ 2987368 w 3954143"/>
                <a:gd name="connsiteY8" fmla="*/ 3681688 h 3878153"/>
                <a:gd name="connsiteX9" fmla="*/ 2141272 w 3954143"/>
                <a:gd name="connsiteY9" fmla="*/ 3699551 h 3878153"/>
                <a:gd name="connsiteX10" fmla="*/ 1501146 w 3954143"/>
                <a:gd name="connsiteY10" fmla="*/ 2191958 h 3878153"/>
                <a:gd name="connsiteX11" fmla="*/ 0 w 3954143"/>
                <a:gd name="connsiteY11" fmla="*/ 1825446 h 3878153"/>
                <a:gd name="connsiteX12" fmla="*/ 45066 w 3954143"/>
                <a:gd name="connsiteY12" fmla="*/ 934209 h 3878153"/>
                <a:gd name="connsiteX0" fmla="*/ 45066 w 3954143"/>
                <a:gd name="connsiteY0" fmla="*/ 934209 h 3982941"/>
                <a:gd name="connsiteX1" fmla="*/ 1501146 w 3954143"/>
                <a:gd name="connsiteY1" fmla="*/ 1390554 h 3982941"/>
                <a:gd name="connsiteX2" fmla="*/ 867600 w 3954143"/>
                <a:gd name="connsiteY2" fmla="*/ 39012 h 3982941"/>
                <a:gd name="connsiteX3" fmla="*/ 1751887 w 3954143"/>
                <a:gd name="connsiteY3" fmla="*/ 0 h 3982941"/>
                <a:gd name="connsiteX4" fmla="*/ 2387077 w 3954143"/>
                <a:gd name="connsiteY4" fmla="*/ 1390554 h 3982941"/>
                <a:gd name="connsiteX5" fmla="*/ 3954143 w 3954143"/>
                <a:gd name="connsiteY5" fmla="*/ 1930162 h 3982941"/>
                <a:gd name="connsiteX6" fmla="*/ 3847270 w 3954143"/>
                <a:gd name="connsiteY6" fmla="*/ 2745835 h 3982941"/>
                <a:gd name="connsiteX7" fmla="*/ 2387077 w 3954143"/>
                <a:gd name="connsiteY7" fmla="*/ 2191958 h 3982941"/>
                <a:gd name="connsiteX8" fmla="*/ 2987368 w 3954143"/>
                <a:gd name="connsiteY8" fmla="*/ 3681688 h 3982941"/>
                <a:gd name="connsiteX9" fmla="*/ 2141272 w 3954143"/>
                <a:gd name="connsiteY9" fmla="*/ 3699551 h 3982941"/>
                <a:gd name="connsiteX10" fmla="*/ 1501146 w 3954143"/>
                <a:gd name="connsiteY10" fmla="*/ 2191958 h 3982941"/>
                <a:gd name="connsiteX11" fmla="*/ 0 w 3954143"/>
                <a:gd name="connsiteY11" fmla="*/ 1825446 h 3982941"/>
                <a:gd name="connsiteX12" fmla="*/ 45066 w 3954143"/>
                <a:gd name="connsiteY12" fmla="*/ 934209 h 3982941"/>
                <a:gd name="connsiteX0" fmla="*/ 208653 w 4117730"/>
                <a:gd name="connsiteY0" fmla="*/ 934209 h 3982941"/>
                <a:gd name="connsiteX1" fmla="*/ 1664733 w 4117730"/>
                <a:gd name="connsiteY1" fmla="*/ 1390554 h 3982941"/>
                <a:gd name="connsiteX2" fmla="*/ 1031187 w 4117730"/>
                <a:gd name="connsiteY2" fmla="*/ 39012 h 3982941"/>
                <a:gd name="connsiteX3" fmla="*/ 1915474 w 4117730"/>
                <a:gd name="connsiteY3" fmla="*/ 0 h 3982941"/>
                <a:gd name="connsiteX4" fmla="*/ 2550664 w 4117730"/>
                <a:gd name="connsiteY4" fmla="*/ 1390554 h 3982941"/>
                <a:gd name="connsiteX5" fmla="*/ 4117730 w 4117730"/>
                <a:gd name="connsiteY5" fmla="*/ 1930162 h 3982941"/>
                <a:gd name="connsiteX6" fmla="*/ 4010857 w 4117730"/>
                <a:gd name="connsiteY6" fmla="*/ 2745835 h 3982941"/>
                <a:gd name="connsiteX7" fmla="*/ 2550664 w 4117730"/>
                <a:gd name="connsiteY7" fmla="*/ 2191958 h 3982941"/>
                <a:gd name="connsiteX8" fmla="*/ 3150955 w 4117730"/>
                <a:gd name="connsiteY8" fmla="*/ 3681688 h 3982941"/>
                <a:gd name="connsiteX9" fmla="*/ 2304859 w 4117730"/>
                <a:gd name="connsiteY9" fmla="*/ 3699551 h 3982941"/>
                <a:gd name="connsiteX10" fmla="*/ 1664733 w 4117730"/>
                <a:gd name="connsiteY10" fmla="*/ 2191958 h 3982941"/>
                <a:gd name="connsiteX11" fmla="*/ 163587 w 4117730"/>
                <a:gd name="connsiteY11" fmla="*/ 1825446 h 3982941"/>
                <a:gd name="connsiteX12" fmla="*/ 208653 w 4117730"/>
                <a:gd name="connsiteY12" fmla="*/ 934209 h 3982941"/>
                <a:gd name="connsiteX0" fmla="*/ 208653 w 4117730"/>
                <a:gd name="connsiteY0" fmla="*/ 934209 h 3982941"/>
                <a:gd name="connsiteX1" fmla="*/ 1664733 w 4117730"/>
                <a:gd name="connsiteY1" fmla="*/ 1390554 h 3982941"/>
                <a:gd name="connsiteX2" fmla="*/ 1031187 w 4117730"/>
                <a:gd name="connsiteY2" fmla="*/ 39012 h 3982941"/>
                <a:gd name="connsiteX3" fmla="*/ 1915474 w 4117730"/>
                <a:gd name="connsiteY3" fmla="*/ 0 h 3982941"/>
                <a:gd name="connsiteX4" fmla="*/ 2550664 w 4117730"/>
                <a:gd name="connsiteY4" fmla="*/ 1390554 h 3982941"/>
                <a:gd name="connsiteX5" fmla="*/ 4117730 w 4117730"/>
                <a:gd name="connsiteY5" fmla="*/ 1930162 h 3982941"/>
                <a:gd name="connsiteX6" fmla="*/ 4010857 w 4117730"/>
                <a:gd name="connsiteY6" fmla="*/ 2745835 h 3982941"/>
                <a:gd name="connsiteX7" fmla="*/ 2550664 w 4117730"/>
                <a:gd name="connsiteY7" fmla="*/ 2191958 h 3982941"/>
                <a:gd name="connsiteX8" fmla="*/ 3150955 w 4117730"/>
                <a:gd name="connsiteY8" fmla="*/ 3681688 h 3982941"/>
                <a:gd name="connsiteX9" fmla="*/ 2304859 w 4117730"/>
                <a:gd name="connsiteY9" fmla="*/ 3699551 h 3982941"/>
                <a:gd name="connsiteX10" fmla="*/ 1664733 w 4117730"/>
                <a:gd name="connsiteY10" fmla="*/ 2191958 h 3982941"/>
                <a:gd name="connsiteX11" fmla="*/ 163587 w 4117730"/>
                <a:gd name="connsiteY11" fmla="*/ 1825446 h 3982941"/>
                <a:gd name="connsiteX12" fmla="*/ 208653 w 4117730"/>
                <a:gd name="connsiteY12" fmla="*/ 934209 h 3982941"/>
                <a:gd name="connsiteX0" fmla="*/ 208653 w 4117730"/>
                <a:gd name="connsiteY0" fmla="*/ 1171034 h 4219766"/>
                <a:gd name="connsiteX1" fmla="*/ 1664733 w 4117730"/>
                <a:gd name="connsiteY1" fmla="*/ 1627379 h 4219766"/>
                <a:gd name="connsiteX2" fmla="*/ 1031187 w 4117730"/>
                <a:gd name="connsiteY2" fmla="*/ 275837 h 4219766"/>
                <a:gd name="connsiteX3" fmla="*/ 1915474 w 4117730"/>
                <a:gd name="connsiteY3" fmla="*/ 236825 h 4219766"/>
                <a:gd name="connsiteX4" fmla="*/ 2550664 w 4117730"/>
                <a:gd name="connsiteY4" fmla="*/ 1627379 h 4219766"/>
                <a:gd name="connsiteX5" fmla="*/ 4117730 w 4117730"/>
                <a:gd name="connsiteY5" fmla="*/ 2166987 h 4219766"/>
                <a:gd name="connsiteX6" fmla="*/ 4010857 w 4117730"/>
                <a:gd name="connsiteY6" fmla="*/ 2982660 h 4219766"/>
                <a:gd name="connsiteX7" fmla="*/ 2550664 w 4117730"/>
                <a:gd name="connsiteY7" fmla="*/ 2428783 h 4219766"/>
                <a:gd name="connsiteX8" fmla="*/ 3150955 w 4117730"/>
                <a:gd name="connsiteY8" fmla="*/ 3918513 h 4219766"/>
                <a:gd name="connsiteX9" fmla="*/ 2304859 w 4117730"/>
                <a:gd name="connsiteY9" fmla="*/ 3936376 h 4219766"/>
                <a:gd name="connsiteX10" fmla="*/ 1664733 w 4117730"/>
                <a:gd name="connsiteY10" fmla="*/ 2428783 h 4219766"/>
                <a:gd name="connsiteX11" fmla="*/ 163587 w 4117730"/>
                <a:gd name="connsiteY11" fmla="*/ 2062271 h 4219766"/>
                <a:gd name="connsiteX12" fmla="*/ 208653 w 4117730"/>
                <a:gd name="connsiteY12" fmla="*/ 1171034 h 4219766"/>
                <a:gd name="connsiteX0" fmla="*/ 208653 w 4117730"/>
                <a:gd name="connsiteY0" fmla="*/ 1187463 h 4236195"/>
                <a:gd name="connsiteX1" fmla="*/ 1664733 w 4117730"/>
                <a:gd name="connsiteY1" fmla="*/ 1643808 h 4236195"/>
                <a:gd name="connsiteX2" fmla="*/ 1031187 w 4117730"/>
                <a:gd name="connsiteY2" fmla="*/ 292266 h 4236195"/>
                <a:gd name="connsiteX3" fmla="*/ 1915474 w 4117730"/>
                <a:gd name="connsiteY3" fmla="*/ 253254 h 4236195"/>
                <a:gd name="connsiteX4" fmla="*/ 2550664 w 4117730"/>
                <a:gd name="connsiteY4" fmla="*/ 1643808 h 4236195"/>
                <a:gd name="connsiteX5" fmla="*/ 4117730 w 4117730"/>
                <a:gd name="connsiteY5" fmla="*/ 2183416 h 4236195"/>
                <a:gd name="connsiteX6" fmla="*/ 4010857 w 4117730"/>
                <a:gd name="connsiteY6" fmla="*/ 2999089 h 4236195"/>
                <a:gd name="connsiteX7" fmla="*/ 2550664 w 4117730"/>
                <a:gd name="connsiteY7" fmla="*/ 2445212 h 4236195"/>
                <a:gd name="connsiteX8" fmla="*/ 3150955 w 4117730"/>
                <a:gd name="connsiteY8" fmla="*/ 3934942 h 4236195"/>
                <a:gd name="connsiteX9" fmla="*/ 2304859 w 4117730"/>
                <a:gd name="connsiteY9" fmla="*/ 3952805 h 4236195"/>
                <a:gd name="connsiteX10" fmla="*/ 1664733 w 4117730"/>
                <a:gd name="connsiteY10" fmla="*/ 2445212 h 4236195"/>
                <a:gd name="connsiteX11" fmla="*/ 163587 w 4117730"/>
                <a:gd name="connsiteY11" fmla="*/ 2078700 h 4236195"/>
                <a:gd name="connsiteX12" fmla="*/ 208653 w 4117730"/>
                <a:gd name="connsiteY12" fmla="*/ 1187463 h 4236195"/>
                <a:gd name="connsiteX0" fmla="*/ 208653 w 4260490"/>
                <a:gd name="connsiteY0" fmla="*/ 1187463 h 4236195"/>
                <a:gd name="connsiteX1" fmla="*/ 1664733 w 4260490"/>
                <a:gd name="connsiteY1" fmla="*/ 1643808 h 4236195"/>
                <a:gd name="connsiteX2" fmla="*/ 1031187 w 4260490"/>
                <a:gd name="connsiteY2" fmla="*/ 292266 h 4236195"/>
                <a:gd name="connsiteX3" fmla="*/ 1915474 w 4260490"/>
                <a:gd name="connsiteY3" fmla="*/ 253254 h 4236195"/>
                <a:gd name="connsiteX4" fmla="*/ 2550664 w 4260490"/>
                <a:gd name="connsiteY4" fmla="*/ 1643808 h 4236195"/>
                <a:gd name="connsiteX5" fmla="*/ 4117730 w 4260490"/>
                <a:gd name="connsiteY5" fmla="*/ 2183416 h 4236195"/>
                <a:gd name="connsiteX6" fmla="*/ 4010857 w 4260490"/>
                <a:gd name="connsiteY6" fmla="*/ 2999089 h 4236195"/>
                <a:gd name="connsiteX7" fmla="*/ 2550664 w 4260490"/>
                <a:gd name="connsiteY7" fmla="*/ 2445212 h 4236195"/>
                <a:gd name="connsiteX8" fmla="*/ 3150955 w 4260490"/>
                <a:gd name="connsiteY8" fmla="*/ 3934942 h 4236195"/>
                <a:gd name="connsiteX9" fmla="*/ 2304859 w 4260490"/>
                <a:gd name="connsiteY9" fmla="*/ 3952805 h 4236195"/>
                <a:gd name="connsiteX10" fmla="*/ 1664733 w 4260490"/>
                <a:gd name="connsiteY10" fmla="*/ 2445212 h 4236195"/>
                <a:gd name="connsiteX11" fmla="*/ 163587 w 4260490"/>
                <a:gd name="connsiteY11" fmla="*/ 2078700 h 4236195"/>
                <a:gd name="connsiteX12" fmla="*/ 208653 w 4260490"/>
                <a:gd name="connsiteY12" fmla="*/ 1187463 h 4236195"/>
                <a:gd name="connsiteX0" fmla="*/ 208653 w 4338191"/>
                <a:gd name="connsiteY0" fmla="*/ 1187463 h 4236195"/>
                <a:gd name="connsiteX1" fmla="*/ 1664733 w 4338191"/>
                <a:gd name="connsiteY1" fmla="*/ 1643808 h 4236195"/>
                <a:gd name="connsiteX2" fmla="*/ 1031187 w 4338191"/>
                <a:gd name="connsiteY2" fmla="*/ 292266 h 4236195"/>
                <a:gd name="connsiteX3" fmla="*/ 1915474 w 4338191"/>
                <a:gd name="connsiteY3" fmla="*/ 253254 h 4236195"/>
                <a:gd name="connsiteX4" fmla="*/ 2550664 w 4338191"/>
                <a:gd name="connsiteY4" fmla="*/ 1643808 h 4236195"/>
                <a:gd name="connsiteX5" fmla="*/ 4117730 w 4338191"/>
                <a:gd name="connsiteY5" fmla="*/ 2183416 h 4236195"/>
                <a:gd name="connsiteX6" fmla="*/ 4010857 w 4338191"/>
                <a:gd name="connsiteY6" fmla="*/ 2999089 h 4236195"/>
                <a:gd name="connsiteX7" fmla="*/ 2550664 w 4338191"/>
                <a:gd name="connsiteY7" fmla="*/ 2445212 h 4236195"/>
                <a:gd name="connsiteX8" fmla="*/ 3150955 w 4338191"/>
                <a:gd name="connsiteY8" fmla="*/ 3934942 h 4236195"/>
                <a:gd name="connsiteX9" fmla="*/ 2304859 w 4338191"/>
                <a:gd name="connsiteY9" fmla="*/ 3952805 h 4236195"/>
                <a:gd name="connsiteX10" fmla="*/ 1664733 w 4338191"/>
                <a:gd name="connsiteY10" fmla="*/ 2445212 h 4236195"/>
                <a:gd name="connsiteX11" fmla="*/ 163587 w 4338191"/>
                <a:gd name="connsiteY11" fmla="*/ 2078700 h 4236195"/>
                <a:gd name="connsiteX12" fmla="*/ 208653 w 4338191"/>
                <a:gd name="connsiteY12" fmla="*/ 1187463 h 4236195"/>
                <a:gd name="connsiteX0" fmla="*/ 208653 w 4180264"/>
                <a:gd name="connsiteY0" fmla="*/ 1187463 h 4236195"/>
                <a:gd name="connsiteX1" fmla="*/ 1664733 w 4180264"/>
                <a:gd name="connsiteY1" fmla="*/ 1643808 h 4236195"/>
                <a:gd name="connsiteX2" fmla="*/ 1031187 w 4180264"/>
                <a:gd name="connsiteY2" fmla="*/ 292266 h 4236195"/>
                <a:gd name="connsiteX3" fmla="*/ 1915474 w 4180264"/>
                <a:gd name="connsiteY3" fmla="*/ 253254 h 4236195"/>
                <a:gd name="connsiteX4" fmla="*/ 2550664 w 4180264"/>
                <a:gd name="connsiteY4" fmla="*/ 1643808 h 4236195"/>
                <a:gd name="connsiteX5" fmla="*/ 4117730 w 4180264"/>
                <a:gd name="connsiteY5" fmla="*/ 2183416 h 4236195"/>
                <a:gd name="connsiteX6" fmla="*/ 3604808 w 4180264"/>
                <a:gd name="connsiteY6" fmla="*/ 2869627 h 4236195"/>
                <a:gd name="connsiteX7" fmla="*/ 2550664 w 4180264"/>
                <a:gd name="connsiteY7" fmla="*/ 2445212 h 4236195"/>
                <a:gd name="connsiteX8" fmla="*/ 3150955 w 4180264"/>
                <a:gd name="connsiteY8" fmla="*/ 3934942 h 4236195"/>
                <a:gd name="connsiteX9" fmla="*/ 2304859 w 4180264"/>
                <a:gd name="connsiteY9" fmla="*/ 3952805 h 4236195"/>
                <a:gd name="connsiteX10" fmla="*/ 1664733 w 4180264"/>
                <a:gd name="connsiteY10" fmla="*/ 2445212 h 4236195"/>
                <a:gd name="connsiteX11" fmla="*/ 163587 w 4180264"/>
                <a:gd name="connsiteY11" fmla="*/ 2078700 h 4236195"/>
                <a:gd name="connsiteX12" fmla="*/ 208653 w 4180264"/>
                <a:gd name="connsiteY12" fmla="*/ 1187463 h 4236195"/>
                <a:gd name="connsiteX0" fmla="*/ 208653 w 4046922"/>
                <a:gd name="connsiteY0" fmla="*/ 1187463 h 4236195"/>
                <a:gd name="connsiteX1" fmla="*/ 1664733 w 4046922"/>
                <a:gd name="connsiteY1" fmla="*/ 1643808 h 4236195"/>
                <a:gd name="connsiteX2" fmla="*/ 1031187 w 4046922"/>
                <a:gd name="connsiteY2" fmla="*/ 292266 h 4236195"/>
                <a:gd name="connsiteX3" fmla="*/ 1915474 w 4046922"/>
                <a:gd name="connsiteY3" fmla="*/ 253254 h 4236195"/>
                <a:gd name="connsiteX4" fmla="*/ 2550664 w 4046922"/>
                <a:gd name="connsiteY4" fmla="*/ 1643808 h 4236195"/>
                <a:gd name="connsiteX5" fmla="*/ 3997107 w 4046922"/>
                <a:gd name="connsiteY5" fmla="*/ 2335052 h 4236195"/>
                <a:gd name="connsiteX6" fmla="*/ 3604808 w 4046922"/>
                <a:gd name="connsiteY6" fmla="*/ 2869627 h 4236195"/>
                <a:gd name="connsiteX7" fmla="*/ 2550664 w 4046922"/>
                <a:gd name="connsiteY7" fmla="*/ 2445212 h 4236195"/>
                <a:gd name="connsiteX8" fmla="*/ 3150955 w 4046922"/>
                <a:gd name="connsiteY8" fmla="*/ 3934942 h 4236195"/>
                <a:gd name="connsiteX9" fmla="*/ 2304859 w 4046922"/>
                <a:gd name="connsiteY9" fmla="*/ 3952805 h 4236195"/>
                <a:gd name="connsiteX10" fmla="*/ 1664733 w 4046922"/>
                <a:gd name="connsiteY10" fmla="*/ 2445212 h 4236195"/>
                <a:gd name="connsiteX11" fmla="*/ 163587 w 4046922"/>
                <a:gd name="connsiteY11" fmla="*/ 2078700 h 4236195"/>
                <a:gd name="connsiteX12" fmla="*/ 208653 w 4046922"/>
                <a:gd name="connsiteY12" fmla="*/ 1187463 h 4236195"/>
                <a:gd name="connsiteX0" fmla="*/ 208653 w 4075431"/>
                <a:gd name="connsiteY0" fmla="*/ 1187463 h 4236195"/>
                <a:gd name="connsiteX1" fmla="*/ 1664733 w 4075431"/>
                <a:gd name="connsiteY1" fmla="*/ 1643808 h 4236195"/>
                <a:gd name="connsiteX2" fmla="*/ 1031187 w 4075431"/>
                <a:gd name="connsiteY2" fmla="*/ 292266 h 4236195"/>
                <a:gd name="connsiteX3" fmla="*/ 1915474 w 4075431"/>
                <a:gd name="connsiteY3" fmla="*/ 253254 h 4236195"/>
                <a:gd name="connsiteX4" fmla="*/ 2550664 w 4075431"/>
                <a:gd name="connsiteY4" fmla="*/ 1643808 h 4236195"/>
                <a:gd name="connsiteX5" fmla="*/ 3997107 w 4075431"/>
                <a:gd name="connsiteY5" fmla="*/ 2335052 h 4236195"/>
                <a:gd name="connsiteX6" fmla="*/ 3741352 w 4075431"/>
                <a:gd name="connsiteY6" fmla="*/ 2863878 h 4236195"/>
                <a:gd name="connsiteX7" fmla="*/ 2550664 w 4075431"/>
                <a:gd name="connsiteY7" fmla="*/ 2445212 h 4236195"/>
                <a:gd name="connsiteX8" fmla="*/ 3150955 w 4075431"/>
                <a:gd name="connsiteY8" fmla="*/ 3934942 h 4236195"/>
                <a:gd name="connsiteX9" fmla="*/ 2304859 w 4075431"/>
                <a:gd name="connsiteY9" fmla="*/ 3952805 h 4236195"/>
                <a:gd name="connsiteX10" fmla="*/ 1664733 w 4075431"/>
                <a:gd name="connsiteY10" fmla="*/ 2445212 h 4236195"/>
                <a:gd name="connsiteX11" fmla="*/ 163587 w 4075431"/>
                <a:gd name="connsiteY11" fmla="*/ 2078700 h 4236195"/>
                <a:gd name="connsiteX12" fmla="*/ 208653 w 4075431"/>
                <a:gd name="connsiteY12" fmla="*/ 1187463 h 4236195"/>
                <a:gd name="connsiteX0" fmla="*/ 208653 w 4025397"/>
                <a:gd name="connsiteY0" fmla="*/ 1187463 h 4236195"/>
                <a:gd name="connsiteX1" fmla="*/ 1664733 w 4025397"/>
                <a:gd name="connsiteY1" fmla="*/ 1643808 h 4236195"/>
                <a:gd name="connsiteX2" fmla="*/ 1031187 w 4025397"/>
                <a:gd name="connsiteY2" fmla="*/ 292266 h 4236195"/>
                <a:gd name="connsiteX3" fmla="*/ 1915474 w 4025397"/>
                <a:gd name="connsiteY3" fmla="*/ 253254 h 4236195"/>
                <a:gd name="connsiteX4" fmla="*/ 2550664 w 4025397"/>
                <a:gd name="connsiteY4" fmla="*/ 1643808 h 4236195"/>
                <a:gd name="connsiteX5" fmla="*/ 3936120 w 4025397"/>
                <a:gd name="connsiteY5" fmla="*/ 2278996 h 4236195"/>
                <a:gd name="connsiteX6" fmla="*/ 3741352 w 4025397"/>
                <a:gd name="connsiteY6" fmla="*/ 2863878 h 4236195"/>
                <a:gd name="connsiteX7" fmla="*/ 2550664 w 4025397"/>
                <a:gd name="connsiteY7" fmla="*/ 2445212 h 4236195"/>
                <a:gd name="connsiteX8" fmla="*/ 3150955 w 4025397"/>
                <a:gd name="connsiteY8" fmla="*/ 3934942 h 4236195"/>
                <a:gd name="connsiteX9" fmla="*/ 2304859 w 4025397"/>
                <a:gd name="connsiteY9" fmla="*/ 3952805 h 4236195"/>
                <a:gd name="connsiteX10" fmla="*/ 1664733 w 4025397"/>
                <a:gd name="connsiteY10" fmla="*/ 2445212 h 4236195"/>
                <a:gd name="connsiteX11" fmla="*/ 163587 w 4025397"/>
                <a:gd name="connsiteY11" fmla="*/ 2078700 h 4236195"/>
                <a:gd name="connsiteX12" fmla="*/ 208653 w 4025397"/>
                <a:gd name="connsiteY12" fmla="*/ 1187463 h 4236195"/>
                <a:gd name="connsiteX0" fmla="*/ 208653 w 4025397"/>
                <a:gd name="connsiteY0" fmla="*/ 1187463 h 4055216"/>
                <a:gd name="connsiteX1" fmla="*/ 1664733 w 4025397"/>
                <a:gd name="connsiteY1" fmla="*/ 1643808 h 4055216"/>
                <a:gd name="connsiteX2" fmla="*/ 1031187 w 4025397"/>
                <a:gd name="connsiteY2" fmla="*/ 292266 h 4055216"/>
                <a:gd name="connsiteX3" fmla="*/ 1915474 w 4025397"/>
                <a:gd name="connsiteY3" fmla="*/ 253254 h 4055216"/>
                <a:gd name="connsiteX4" fmla="*/ 2550664 w 4025397"/>
                <a:gd name="connsiteY4" fmla="*/ 1643808 h 4055216"/>
                <a:gd name="connsiteX5" fmla="*/ 3936120 w 4025397"/>
                <a:gd name="connsiteY5" fmla="*/ 2278996 h 4055216"/>
                <a:gd name="connsiteX6" fmla="*/ 3741352 w 4025397"/>
                <a:gd name="connsiteY6" fmla="*/ 2863878 h 4055216"/>
                <a:gd name="connsiteX7" fmla="*/ 2550664 w 4025397"/>
                <a:gd name="connsiteY7" fmla="*/ 2445212 h 4055216"/>
                <a:gd name="connsiteX8" fmla="*/ 2957831 w 4025397"/>
                <a:gd name="connsiteY8" fmla="*/ 3757434 h 4055216"/>
                <a:gd name="connsiteX9" fmla="*/ 2304859 w 4025397"/>
                <a:gd name="connsiteY9" fmla="*/ 3952805 h 4055216"/>
                <a:gd name="connsiteX10" fmla="*/ 1664733 w 4025397"/>
                <a:gd name="connsiteY10" fmla="*/ 2445212 h 4055216"/>
                <a:gd name="connsiteX11" fmla="*/ 163587 w 4025397"/>
                <a:gd name="connsiteY11" fmla="*/ 2078700 h 4055216"/>
                <a:gd name="connsiteX12" fmla="*/ 208653 w 4025397"/>
                <a:gd name="connsiteY12" fmla="*/ 1187463 h 4055216"/>
                <a:gd name="connsiteX0" fmla="*/ 208653 w 4025397"/>
                <a:gd name="connsiteY0" fmla="*/ 1187463 h 4024023"/>
                <a:gd name="connsiteX1" fmla="*/ 1664733 w 4025397"/>
                <a:gd name="connsiteY1" fmla="*/ 1643808 h 4024023"/>
                <a:gd name="connsiteX2" fmla="*/ 1031187 w 4025397"/>
                <a:gd name="connsiteY2" fmla="*/ 292266 h 4024023"/>
                <a:gd name="connsiteX3" fmla="*/ 1915474 w 4025397"/>
                <a:gd name="connsiteY3" fmla="*/ 253254 h 4024023"/>
                <a:gd name="connsiteX4" fmla="*/ 2550664 w 4025397"/>
                <a:gd name="connsiteY4" fmla="*/ 1643808 h 4024023"/>
                <a:gd name="connsiteX5" fmla="*/ 3936120 w 4025397"/>
                <a:gd name="connsiteY5" fmla="*/ 2278996 h 4024023"/>
                <a:gd name="connsiteX6" fmla="*/ 3741352 w 4025397"/>
                <a:gd name="connsiteY6" fmla="*/ 2863878 h 4024023"/>
                <a:gd name="connsiteX7" fmla="*/ 2550664 w 4025397"/>
                <a:gd name="connsiteY7" fmla="*/ 2445212 h 4024023"/>
                <a:gd name="connsiteX8" fmla="*/ 2957831 w 4025397"/>
                <a:gd name="connsiteY8" fmla="*/ 3757434 h 4024023"/>
                <a:gd name="connsiteX9" fmla="*/ 2342227 w 4025397"/>
                <a:gd name="connsiteY9" fmla="*/ 3912149 h 4024023"/>
                <a:gd name="connsiteX10" fmla="*/ 1664733 w 4025397"/>
                <a:gd name="connsiteY10" fmla="*/ 2445212 h 4024023"/>
                <a:gd name="connsiteX11" fmla="*/ 163587 w 4025397"/>
                <a:gd name="connsiteY11" fmla="*/ 2078700 h 4024023"/>
                <a:gd name="connsiteX12" fmla="*/ 208653 w 4025397"/>
                <a:gd name="connsiteY12" fmla="*/ 1187463 h 4024023"/>
                <a:gd name="connsiteX0" fmla="*/ 312504 w 3956452"/>
                <a:gd name="connsiteY0" fmla="*/ 1346286 h 4024023"/>
                <a:gd name="connsiteX1" fmla="*/ 1595788 w 3956452"/>
                <a:gd name="connsiteY1" fmla="*/ 1643808 h 4024023"/>
                <a:gd name="connsiteX2" fmla="*/ 962242 w 3956452"/>
                <a:gd name="connsiteY2" fmla="*/ 292266 h 4024023"/>
                <a:gd name="connsiteX3" fmla="*/ 1846529 w 3956452"/>
                <a:gd name="connsiteY3" fmla="*/ 253254 h 4024023"/>
                <a:gd name="connsiteX4" fmla="*/ 2481719 w 3956452"/>
                <a:gd name="connsiteY4" fmla="*/ 1643808 h 4024023"/>
                <a:gd name="connsiteX5" fmla="*/ 3867175 w 3956452"/>
                <a:gd name="connsiteY5" fmla="*/ 2278996 h 4024023"/>
                <a:gd name="connsiteX6" fmla="*/ 3672407 w 3956452"/>
                <a:gd name="connsiteY6" fmla="*/ 2863878 h 4024023"/>
                <a:gd name="connsiteX7" fmla="*/ 2481719 w 3956452"/>
                <a:gd name="connsiteY7" fmla="*/ 2445212 h 4024023"/>
                <a:gd name="connsiteX8" fmla="*/ 2888886 w 3956452"/>
                <a:gd name="connsiteY8" fmla="*/ 3757434 h 4024023"/>
                <a:gd name="connsiteX9" fmla="*/ 2273282 w 3956452"/>
                <a:gd name="connsiteY9" fmla="*/ 3912149 h 4024023"/>
                <a:gd name="connsiteX10" fmla="*/ 1595788 w 3956452"/>
                <a:gd name="connsiteY10" fmla="*/ 2445212 h 4024023"/>
                <a:gd name="connsiteX11" fmla="*/ 94642 w 3956452"/>
                <a:gd name="connsiteY11" fmla="*/ 2078700 h 4024023"/>
                <a:gd name="connsiteX12" fmla="*/ 312504 w 3956452"/>
                <a:gd name="connsiteY12" fmla="*/ 1346286 h 4024023"/>
                <a:gd name="connsiteX0" fmla="*/ 207846 w 3851794"/>
                <a:gd name="connsiteY0" fmla="*/ 1346286 h 4024023"/>
                <a:gd name="connsiteX1" fmla="*/ 1491130 w 3851794"/>
                <a:gd name="connsiteY1" fmla="*/ 1643808 h 4024023"/>
                <a:gd name="connsiteX2" fmla="*/ 857584 w 3851794"/>
                <a:gd name="connsiteY2" fmla="*/ 292266 h 4024023"/>
                <a:gd name="connsiteX3" fmla="*/ 1741871 w 3851794"/>
                <a:gd name="connsiteY3" fmla="*/ 253254 h 4024023"/>
                <a:gd name="connsiteX4" fmla="*/ 2377061 w 3851794"/>
                <a:gd name="connsiteY4" fmla="*/ 1643808 h 4024023"/>
                <a:gd name="connsiteX5" fmla="*/ 3762517 w 3851794"/>
                <a:gd name="connsiteY5" fmla="*/ 2278996 h 4024023"/>
                <a:gd name="connsiteX6" fmla="*/ 3567749 w 3851794"/>
                <a:gd name="connsiteY6" fmla="*/ 2863878 h 4024023"/>
                <a:gd name="connsiteX7" fmla="*/ 2377061 w 3851794"/>
                <a:gd name="connsiteY7" fmla="*/ 2445212 h 4024023"/>
                <a:gd name="connsiteX8" fmla="*/ 2784228 w 3851794"/>
                <a:gd name="connsiteY8" fmla="*/ 3757434 h 4024023"/>
                <a:gd name="connsiteX9" fmla="*/ 2168624 w 3851794"/>
                <a:gd name="connsiteY9" fmla="*/ 3912149 h 4024023"/>
                <a:gd name="connsiteX10" fmla="*/ 1491130 w 3851794"/>
                <a:gd name="connsiteY10" fmla="*/ 2445212 h 4024023"/>
                <a:gd name="connsiteX11" fmla="*/ 130936 w 3851794"/>
                <a:gd name="connsiteY11" fmla="*/ 1945750 h 4024023"/>
                <a:gd name="connsiteX12" fmla="*/ 207846 w 3851794"/>
                <a:gd name="connsiteY12" fmla="*/ 1346286 h 4024023"/>
                <a:gd name="connsiteX0" fmla="*/ 207846 w 3851794"/>
                <a:gd name="connsiteY0" fmla="*/ 1158781 h 3836518"/>
                <a:gd name="connsiteX1" fmla="*/ 1491130 w 3851794"/>
                <a:gd name="connsiteY1" fmla="*/ 1456303 h 3836518"/>
                <a:gd name="connsiteX2" fmla="*/ 1043834 w 3851794"/>
                <a:gd name="connsiteY2" fmla="*/ 350952 h 3836518"/>
                <a:gd name="connsiteX3" fmla="*/ 1741871 w 3851794"/>
                <a:gd name="connsiteY3" fmla="*/ 65749 h 3836518"/>
                <a:gd name="connsiteX4" fmla="*/ 2377061 w 3851794"/>
                <a:gd name="connsiteY4" fmla="*/ 1456303 h 3836518"/>
                <a:gd name="connsiteX5" fmla="*/ 3762517 w 3851794"/>
                <a:gd name="connsiteY5" fmla="*/ 2091491 h 3836518"/>
                <a:gd name="connsiteX6" fmla="*/ 3567749 w 3851794"/>
                <a:gd name="connsiteY6" fmla="*/ 2676373 h 3836518"/>
                <a:gd name="connsiteX7" fmla="*/ 2377061 w 3851794"/>
                <a:gd name="connsiteY7" fmla="*/ 2257707 h 3836518"/>
                <a:gd name="connsiteX8" fmla="*/ 2784228 w 3851794"/>
                <a:gd name="connsiteY8" fmla="*/ 3569929 h 3836518"/>
                <a:gd name="connsiteX9" fmla="*/ 2168624 w 3851794"/>
                <a:gd name="connsiteY9" fmla="*/ 3724644 h 3836518"/>
                <a:gd name="connsiteX10" fmla="*/ 1491130 w 3851794"/>
                <a:gd name="connsiteY10" fmla="*/ 2257707 h 3836518"/>
                <a:gd name="connsiteX11" fmla="*/ 130936 w 3851794"/>
                <a:gd name="connsiteY11" fmla="*/ 1758245 h 3836518"/>
                <a:gd name="connsiteX12" fmla="*/ 207846 w 3851794"/>
                <a:gd name="connsiteY12" fmla="*/ 1158781 h 3836518"/>
                <a:gd name="connsiteX0" fmla="*/ 207846 w 3851794"/>
                <a:gd name="connsiteY0" fmla="*/ 1099866 h 3777603"/>
                <a:gd name="connsiteX1" fmla="*/ 1491130 w 3851794"/>
                <a:gd name="connsiteY1" fmla="*/ 1397388 h 3777603"/>
                <a:gd name="connsiteX2" fmla="*/ 1043834 w 3851794"/>
                <a:gd name="connsiteY2" fmla="*/ 292037 h 3777603"/>
                <a:gd name="connsiteX3" fmla="*/ 1715490 w 3851794"/>
                <a:gd name="connsiteY3" fmla="*/ 76337 h 3777603"/>
                <a:gd name="connsiteX4" fmla="*/ 2377061 w 3851794"/>
                <a:gd name="connsiteY4" fmla="*/ 1397388 h 3777603"/>
                <a:gd name="connsiteX5" fmla="*/ 3762517 w 3851794"/>
                <a:gd name="connsiteY5" fmla="*/ 2032576 h 3777603"/>
                <a:gd name="connsiteX6" fmla="*/ 3567749 w 3851794"/>
                <a:gd name="connsiteY6" fmla="*/ 2617458 h 3777603"/>
                <a:gd name="connsiteX7" fmla="*/ 2377061 w 3851794"/>
                <a:gd name="connsiteY7" fmla="*/ 2198792 h 3777603"/>
                <a:gd name="connsiteX8" fmla="*/ 2784228 w 3851794"/>
                <a:gd name="connsiteY8" fmla="*/ 3511014 h 3777603"/>
                <a:gd name="connsiteX9" fmla="*/ 2168624 w 3851794"/>
                <a:gd name="connsiteY9" fmla="*/ 3665729 h 3777603"/>
                <a:gd name="connsiteX10" fmla="*/ 1491130 w 3851794"/>
                <a:gd name="connsiteY10" fmla="*/ 2198792 h 3777603"/>
                <a:gd name="connsiteX11" fmla="*/ 130936 w 3851794"/>
                <a:gd name="connsiteY11" fmla="*/ 1699330 h 3777603"/>
                <a:gd name="connsiteX12" fmla="*/ 207846 w 3851794"/>
                <a:gd name="connsiteY12" fmla="*/ 1099866 h 3777603"/>
                <a:gd name="connsiteX0" fmla="*/ 207846 w 3851794"/>
                <a:gd name="connsiteY0" fmla="*/ 1109323 h 3787060"/>
                <a:gd name="connsiteX1" fmla="*/ 1491130 w 3851794"/>
                <a:gd name="connsiteY1" fmla="*/ 1406845 h 3787060"/>
                <a:gd name="connsiteX2" fmla="*/ 1110872 w 3851794"/>
                <a:gd name="connsiteY2" fmla="*/ 269359 h 3787060"/>
                <a:gd name="connsiteX3" fmla="*/ 1715490 w 3851794"/>
                <a:gd name="connsiteY3" fmla="*/ 85794 h 3787060"/>
                <a:gd name="connsiteX4" fmla="*/ 2377061 w 3851794"/>
                <a:gd name="connsiteY4" fmla="*/ 1406845 h 3787060"/>
                <a:gd name="connsiteX5" fmla="*/ 3762517 w 3851794"/>
                <a:gd name="connsiteY5" fmla="*/ 2042033 h 3787060"/>
                <a:gd name="connsiteX6" fmla="*/ 3567749 w 3851794"/>
                <a:gd name="connsiteY6" fmla="*/ 2626915 h 3787060"/>
                <a:gd name="connsiteX7" fmla="*/ 2377061 w 3851794"/>
                <a:gd name="connsiteY7" fmla="*/ 2208249 h 3787060"/>
                <a:gd name="connsiteX8" fmla="*/ 2784228 w 3851794"/>
                <a:gd name="connsiteY8" fmla="*/ 3520471 h 3787060"/>
                <a:gd name="connsiteX9" fmla="*/ 2168624 w 3851794"/>
                <a:gd name="connsiteY9" fmla="*/ 3675186 h 3787060"/>
                <a:gd name="connsiteX10" fmla="*/ 1491130 w 3851794"/>
                <a:gd name="connsiteY10" fmla="*/ 2208249 h 3787060"/>
                <a:gd name="connsiteX11" fmla="*/ 130936 w 3851794"/>
                <a:gd name="connsiteY11" fmla="*/ 1708787 h 3787060"/>
                <a:gd name="connsiteX12" fmla="*/ 207846 w 3851794"/>
                <a:gd name="connsiteY12" fmla="*/ 1109323 h 3787060"/>
                <a:gd name="connsiteX0" fmla="*/ 207846 w 3851794"/>
                <a:gd name="connsiteY0" fmla="*/ 1077688 h 3755425"/>
                <a:gd name="connsiteX1" fmla="*/ 1491130 w 3851794"/>
                <a:gd name="connsiteY1" fmla="*/ 1375210 h 3755425"/>
                <a:gd name="connsiteX2" fmla="*/ 1110872 w 3851794"/>
                <a:gd name="connsiteY2" fmla="*/ 237724 h 3755425"/>
                <a:gd name="connsiteX3" fmla="*/ 1678122 w 3851794"/>
                <a:gd name="connsiteY3" fmla="*/ 94814 h 3755425"/>
                <a:gd name="connsiteX4" fmla="*/ 2377061 w 3851794"/>
                <a:gd name="connsiteY4" fmla="*/ 1375210 h 3755425"/>
                <a:gd name="connsiteX5" fmla="*/ 3762517 w 3851794"/>
                <a:gd name="connsiteY5" fmla="*/ 2010398 h 3755425"/>
                <a:gd name="connsiteX6" fmla="*/ 3567749 w 3851794"/>
                <a:gd name="connsiteY6" fmla="*/ 2595280 h 3755425"/>
                <a:gd name="connsiteX7" fmla="*/ 2377061 w 3851794"/>
                <a:gd name="connsiteY7" fmla="*/ 2176614 h 3755425"/>
                <a:gd name="connsiteX8" fmla="*/ 2784228 w 3851794"/>
                <a:gd name="connsiteY8" fmla="*/ 3488836 h 3755425"/>
                <a:gd name="connsiteX9" fmla="*/ 2168624 w 3851794"/>
                <a:gd name="connsiteY9" fmla="*/ 3643551 h 3755425"/>
                <a:gd name="connsiteX10" fmla="*/ 1491130 w 3851794"/>
                <a:gd name="connsiteY10" fmla="*/ 2176614 h 3755425"/>
                <a:gd name="connsiteX11" fmla="*/ 130936 w 3851794"/>
                <a:gd name="connsiteY11" fmla="*/ 1677152 h 3755425"/>
                <a:gd name="connsiteX12" fmla="*/ 207846 w 3851794"/>
                <a:gd name="connsiteY12" fmla="*/ 1077688 h 37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1794" h="3755425">
                  <a:moveTo>
                    <a:pt x="207846" y="1077688"/>
                  </a:moveTo>
                  <a:cubicBezTo>
                    <a:pt x="434545" y="1027364"/>
                    <a:pt x="1354041" y="1524409"/>
                    <a:pt x="1491130" y="1375210"/>
                  </a:cubicBezTo>
                  <a:cubicBezTo>
                    <a:pt x="1342031" y="1006760"/>
                    <a:pt x="1079707" y="451123"/>
                    <a:pt x="1110872" y="237724"/>
                  </a:cubicBezTo>
                  <a:cubicBezTo>
                    <a:pt x="1142037" y="24325"/>
                    <a:pt x="1467091" y="-94767"/>
                    <a:pt x="1678122" y="94814"/>
                  </a:cubicBezTo>
                  <a:cubicBezTo>
                    <a:pt x="1889154" y="284395"/>
                    <a:pt x="2165331" y="911692"/>
                    <a:pt x="2377061" y="1375210"/>
                  </a:cubicBezTo>
                  <a:cubicBezTo>
                    <a:pt x="2744104" y="1696904"/>
                    <a:pt x="3564069" y="1807053"/>
                    <a:pt x="3762517" y="2010398"/>
                  </a:cubicBezTo>
                  <a:cubicBezTo>
                    <a:pt x="3960965" y="2213743"/>
                    <a:pt x="3798658" y="2567577"/>
                    <a:pt x="3567749" y="2595280"/>
                  </a:cubicBezTo>
                  <a:cubicBezTo>
                    <a:pt x="3336840" y="2622983"/>
                    <a:pt x="2728442" y="2318086"/>
                    <a:pt x="2377061" y="2176614"/>
                  </a:cubicBezTo>
                  <a:cubicBezTo>
                    <a:pt x="2233744" y="2332590"/>
                    <a:pt x="2818968" y="3244347"/>
                    <a:pt x="2784228" y="3488836"/>
                  </a:cubicBezTo>
                  <a:cubicBezTo>
                    <a:pt x="2749489" y="3733326"/>
                    <a:pt x="2384140" y="3862255"/>
                    <a:pt x="2168624" y="3643551"/>
                  </a:cubicBezTo>
                  <a:cubicBezTo>
                    <a:pt x="1953108" y="3424847"/>
                    <a:pt x="1704505" y="2679145"/>
                    <a:pt x="1491130" y="2176614"/>
                  </a:cubicBezTo>
                  <a:cubicBezTo>
                    <a:pt x="1134251" y="1864263"/>
                    <a:pt x="344817" y="1860306"/>
                    <a:pt x="130936" y="1677152"/>
                  </a:cubicBezTo>
                  <a:cubicBezTo>
                    <a:pt x="-82945" y="1493998"/>
                    <a:pt x="-18853" y="1128012"/>
                    <a:pt x="207846" y="1077688"/>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3" name="Oval 52"/>
            <p:cNvSpPr/>
            <p:nvPr/>
          </p:nvSpPr>
          <p:spPr bwMode="auto">
            <a:xfrm>
              <a:off x="4038600" y="35052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46" name="Oval 45"/>
          <p:cNvSpPr/>
          <p:nvPr/>
        </p:nvSpPr>
        <p:spPr bwMode="auto">
          <a:xfrm>
            <a:off x="2448740" y="49530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7" name="Oval 46"/>
          <p:cNvSpPr/>
          <p:nvPr/>
        </p:nvSpPr>
        <p:spPr bwMode="auto">
          <a:xfrm>
            <a:off x="2448740" y="21336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Oval 47"/>
          <p:cNvSpPr/>
          <p:nvPr/>
        </p:nvSpPr>
        <p:spPr bwMode="auto">
          <a:xfrm>
            <a:off x="6172200" y="350520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Ensuring Race-Free Code</a:t>
            </a:r>
            <a:endParaRPr lang="en-US" dirty="0"/>
          </a:p>
        </p:txBody>
      </p:sp>
      <p:sp>
        <p:nvSpPr>
          <p:cNvPr id="3" name="Content Placeholder 2"/>
          <p:cNvSpPr>
            <a:spLocks noGrp="1"/>
          </p:cNvSpPr>
          <p:nvPr>
            <p:ph idx="1"/>
          </p:nvPr>
        </p:nvSpPr>
        <p:spPr>
          <a:xfrm>
            <a:off x="457200" y="990601"/>
            <a:ext cx="8305800" cy="685800"/>
          </a:xfrm>
        </p:spPr>
        <p:txBody>
          <a:bodyPr/>
          <a:lstStyle/>
          <a:p>
            <a:r>
              <a:rPr lang="en-US" dirty="0" smtClean="0"/>
              <a:t>How much can computation </a:t>
            </a:r>
            <a:r>
              <a:rPr lang="en-US" b="1" dirty="0" smtClean="0"/>
              <a:t>overlap</a:t>
            </a:r>
            <a:r>
              <a:rPr lang="en-US" dirty="0" smtClean="0"/>
              <a:t>?</a:t>
            </a:r>
            <a:endParaRPr lang="en-US" dirty="0"/>
          </a:p>
        </p:txBody>
      </p:sp>
      <p:cxnSp>
        <p:nvCxnSpPr>
          <p:cNvPr id="4" name="Straight Arrow Connector 3"/>
          <p:cNvCxnSpPr>
            <a:stCxn id="10" idx="6"/>
            <a:endCxn id="11" idx="2"/>
          </p:cNvCxnSpPr>
          <p:nvPr/>
        </p:nvCxnSpPr>
        <p:spPr bwMode="auto">
          <a:xfrm>
            <a:off x="2993626" y="2470757"/>
            <a:ext cx="1093615"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5" name="Straight Arrow Connector 4"/>
          <p:cNvCxnSpPr>
            <a:stCxn id="11" idx="6"/>
            <a:endCxn id="12" idx="2"/>
          </p:cNvCxnSpPr>
          <p:nvPr/>
        </p:nvCxnSpPr>
        <p:spPr bwMode="auto">
          <a:xfrm>
            <a:off x="4479727" y="2470757"/>
            <a:ext cx="1093614"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6" name="Straight Arrow Connector 5"/>
          <p:cNvCxnSpPr>
            <a:stCxn id="16" idx="7"/>
            <a:endCxn id="11" idx="3"/>
          </p:cNvCxnSpPr>
          <p:nvPr/>
        </p:nvCxnSpPr>
        <p:spPr bwMode="auto">
          <a:xfrm rot="5400000" flipH="1" flipV="1">
            <a:off x="3353026" y="2942757"/>
            <a:ext cx="1124928" cy="45845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7" name="Straight Arrow Connector 6"/>
          <p:cNvCxnSpPr>
            <a:stCxn id="18" idx="1"/>
            <a:endCxn id="12" idx="5"/>
          </p:cNvCxnSpPr>
          <p:nvPr/>
        </p:nvCxnSpPr>
        <p:spPr bwMode="auto">
          <a:xfrm rot="16200000" flipV="1">
            <a:off x="5582177" y="2935694"/>
            <a:ext cx="1124928"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8" name="Straight Arrow Connector 7"/>
          <p:cNvCxnSpPr>
            <a:stCxn id="17" idx="7"/>
            <a:endCxn id="12" idx="3"/>
          </p:cNvCxnSpPr>
          <p:nvPr/>
        </p:nvCxnSpPr>
        <p:spPr bwMode="auto">
          <a:xfrm rot="5400000" flipH="1" flipV="1">
            <a:off x="4839126" y="2942758"/>
            <a:ext cx="1124928" cy="458457"/>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9" name="Straight Arrow Connector 8"/>
          <p:cNvCxnSpPr>
            <a:stCxn id="17" idx="1"/>
            <a:endCxn id="11" idx="5"/>
          </p:cNvCxnSpPr>
          <p:nvPr/>
        </p:nvCxnSpPr>
        <p:spPr bwMode="auto">
          <a:xfrm rot="16200000" flipV="1">
            <a:off x="4096077" y="2935694"/>
            <a:ext cx="1124928"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sp>
        <p:nvSpPr>
          <p:cNvPr id="10" name="Oval 4"/>
          <p:cNvSpPr/>
          <p:nvPr/>
        </p:nvSpPr>
        <p:spPr bwMode="auto">
          <a:xfrm>
            <a:off x="2601140"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4087241"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11"/>
          <p:cNvSpPr/>
          <p:nvPr/>
        </p:nvSpPr>
        <p:spPr bwMode="auto">
          <a:xfrm>
            <a:off x="5573341" y="22745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 name="Oval 4"/>
          <p:cNvSpPr/>
          <p:nvPr/>
        </p:nvSpPr>
        <p:spPr bwMode="auto">
          <a:xfrm>
            <a:off x="2601140"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 name="Oval 13"/>
          <p:cNvSpPr/>
          <p:nvPr/>
        </p:nvSpPr>
        <p:spPr bwMode="auto">
          <a:xfrm>
            <a:off x="4087241"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 name="Oval 14"/>
          <p:cNvSpPr/>
          <p:nvPr/>
        </p:nvSpPr>
        <p:spPr bwMode="auto">
          <a:xfrm>
            <a:off x="5573341" y="5093914"/>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 name="Oval 4"/>
          <p:cNvSpPr/>
          <p:nvPr/>
        </p:nvSpPr>
        <p:spPr bwMode="auto">
          <a:xfrm>
            <a:off x="3351253"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 name="Oval 16"/>
          <p:cNvSpPr/>
          <p:nvPr/>
        </p:nvSpPr>
        <p:spPr bwMode="auto">
          <a:xfrm>
            <a:off x="4837354"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Oval 17"/>
          <p:cNvSpPr/>
          <p:nvPr/>
        </p:nvSpPr>
        <p:spPr bwMode="auto">
          <a:xfrm>
            <a:off x="6323454" y="3676972"/>
            <a:ext cx="392486" cy="392486"/>
          </a:xfrm>
          <a:prstGeom prst="ellipse">
            <a:avLst/>
          </a:prstGeom>
          <a:ln w="38100" cmpd="sng">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9" name="Straight Arrow Connector 18"/>
          <p:cNvCxnSpPr>
            <a:stCxn id="13" idx="6"/>
            <a:endCxn id="14" idx="2"/>
          </p:cNvCxnSpPr>
          <p:nvPr/>
        </p:nvCxnSpPr>
        <p:spPr bwMode="auto">
          <a:xfrm>
            <a:off x="2993626" y="5290157"/>
            <a:ext cx="1093615"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0" name="Straight Arrow Connector 19"/>
          <p:cNvCxnSpPr>
            <a:stCxn id="14" idx="6"/>
            <a:endCxn id="15" idx="2"/>
          </p:cNvCxnSpPr>
          <p:nvPr/>
        </p:nvCxnSpPr>
        <p:spPr bwMode="auto">
          <a:xfrm>
            <a:off x="4479727" y="5290157"/>
            <a:ext cx="1093614" cy="158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1" name="Straight Arrow Connector 20"/>
          <p:cNvCxnSpPr>
            <a:stCxn id="14" idx="1"/>
            <a:endCxn id="16" idx="5"/>
          </p:cNvCxnSpPr>
          <p:nvPr/>
        </p:nvCxnSpPr>
        <p:spPr bwMode="auto">
          <a:xfrm rot="16200000" flipV="1">
            <a:off x="3345784" y="4352457"/>
            <a:ext cx="1139412" cy="458458"/>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2" name="Straight Arrow Connector 21"/>
          <p:cNvCxnSpPr>
            <a:stCxn id="15" idx="7"/>
            <a:endCxn id="18" idx="3"/>
          </p:cNvCxnSpPr>
          <p:nvPr/>
        </p:nvCxnSpPr>
        <p:spPr bwMode="auto">
          <a:xfrm rot="5400000" flipH="1" flipV="1">
            <a:off x="5574934" y="4345395"/>
            <a:ext cx="1139412"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3" name="Straight Arrow Connector 22"/>
          <p:cNvCxnSpPr>
            <a:stCxn id="15" idx="1"/>
            <a:endCxn id="17" idx="5"/>
          </p:cNvCxnSpPr>
          <p:nvPr/>
        </p:nvCxnSpPr>
        <p:spPr bwMode="auto">
          <a:xfrm rot="16200000" flipV="1">
            <a:off x="4831885" y="4352457"/>
            <a:ext cx="1139412" cy="458457"/>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cxnSp>
        <p:nvCxnSpPr>
          <p:cNvPr id="24" name="Straight Arrow Connector 23"/>
          <p:cNvCxnSpPr>
            <a:stCxn id="14" idx="7"/>
            <a:endCxn id="17" idx="3"/>
          </p:cNvCxnSpPr>
          <p:nvPr/>
        </p:nvCxnSpPr>
        <p:spPr bwMode="auto">
          <a:xfrm rot="5400000" flipH="1" flipV="1">
            <a:off x="4088834" y="4345395"/>
            <a:ext cx="1139412" cy="472583"/>
          </a:xfrm>
          <a:prstGeom prst="straightConnector1">
            <a:avLst/>
          </a:prstGeom>
          <a:ln w="38100" cmpd="sng">
            <a:headEnd type="none"/>
            <a:tailEnd type="none"/>
          </a:ln>
        </p:spPr>
        <p:style>
          <a:lnRef idx="1">
            <a:schemeClr val="dk1"/>
          </a:lnRef>
          <a:fillRef idx="3">
            <a:schemeClr val="dk1"/>
          </a:fillRef>
          <a:effectRef idx="2">
            <a:schemeClr val="dk1"/>
          </a:effectRef>
          <a:fontRef idx="minor">
            <a:schemeClr val="lt1"/>
          </a:fontRef>
        </p:style>
      </p:cxnSp>
      <p:sp>
        <p:nvSpPr>
          <p:cNvPr id="57" name="Explosion 2 56"/>
          <p:cNvSpPr/>
          <p:nvPr/>
        </p:nvSpPr>
        <p:spPr bwMode="auto">
          <a:xfrm>
            <a:off x="4114800" y="22860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8" name="Explosion 2 57"/>
          <p:cNvSpPr/>
          <p:nvPr/>
        </p:nvSpPr>
        <p:spPr bwMode="auto">
          <a:xfrm>
            <a:off x="5562600" y="22860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9" name="Explosion 2 58"/>
          <p:cNvSpPr/>
          <p:nvPr/>
        </p:nvSpPr>
        <p:spPr bwMode="auto">
          <a:xfrm>
            <a:off x="4114800" y="51054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0" name="Explosion 2 59"/>
          <p:cNvSpPr/>
          <p:nvPr/>
        </p:nvSpPr>
        <p:spPr bwMode="auto">
          <a:xfrm>
            <a:off x="5562600" y="5105400"/>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p14="http://schemas.microsoft.com/office/powerpoint/2010/main" val="3637572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strVal val="#ppt_w*0.70"/>
                                          </p:val>
                                        </p:tav>
                                        <p:tav tm="100000">
                                          <p:val>
                                            <p:strVal val="#ppt_w"/>
                                          </p:val>
                                        </p:tav>
                                      </p:tavLst>
                                    </p:anim>
                                    <p:anim calcmode="lin" valueType="num">
                                      <p:cBhvr>
                                        <p:cTn id="12" dur="500" fill="hold"/>
                                        <p:tgtEl>
                                          <p:spTgt spid="57"/>
                                        </p:tgtEl>
                                        <p:attrNameLst>
                                          <p:attrName>ppt_h</p:attrName>
                                        </p:attrNameLst>
                                      </p:cBhvr>
                                      <p:tavLst>
                                        <p:tav tm="0">
                                          <p:val>
                                            <p:strVal val="#ppt_h"/>
                                          </p:val>
                                        </p:tav>
                                        <p:tav tm="100000">
                                          <p:val>
                                            <p:strVal val="#ppt_h"/>
                                          </p:val>
                                        </p:tav>
                                      </p:tavLst>
                                    </p:anim>
                                    <p:animEffect transition="in" filter="fade">
                                      <p:cBhvr>
                                        <p:cTn id="13" dur="500"/>
                                        <p:tgtEl>
                                          <p:spTgt spid="5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strVal val="#ppt_w*0.70"/>
                                          </p:val>
                                        </p:tav>
                                        <p:tav tm="100000">
                                          <p:val>
                                            <p:strVal val="#ppt_w"/>
                                          </p:val>
                                        </p:tav>
                                      </p:tavLst>
                                    </p:anim>
                                    <p:anim calcmode="lin" valueType="num">
                                      <p:cBhvr>
                                        <p:cTn id="17" dur="500" fill="hold"/>
                                        <p:tgtEl>
                                          <p:spTgt spid="58"/>
                                        </p:tgtEl>
                                        <p:attrNameLst>
                                          <p:attrName>ppt_h</p:attrName>
                                        </p:attrNameLst>
                                      </p:cBhvr>
                                      <p:tavLst>
                                        <p:tav tm="0">
                                          <p:val>
                                            <p:strVal val="#ppt_h"/>
                                          </p:val>
                                        </p:tav>
                                        <p:tav tm="100000">
                                          <p:val>
                                            <p:strVal val="#ppt_h"/>
                                          </p:val>
                                        </p:tav>
                                      </p:tavLst>
                                    </p:anim>
                                    <p:animEffect transition="in" filter="fade">
                                      <p:cBhvr>
                                        <p:cTn id="18" dur="500"/>
                                        <p:tgtEl>
                                          <p:spTgt spid="58"/>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strVal val="#ppt_w*0.70"/>
                                          </p:val>
                                        </p:tav>
                                        <p:tav tm="100000">
                                          <p:val>
                                            <p:strVal val="#ppt_w"/>
                                          </p:val>
                                        </p:tav>
                                      </p:tavLst>
                                    </p:anim>
                                    <p:anim calcmode="lin" valueType="num">
                                      <p:cBhvr>
                                        <p:cTn id="22" dur="500" fill="hold"/>
                                        <p:tgtEl>
                                          <p:spTgt spid="59"/>
                                        </p:tgtEl>
                                        <p:attrNameLst>
                                          <p:attrName>ppt_h</p:attrName>
                                        </p:attrNameLst>
                                      </p:cBhvr>
                                      <p:tavLst>
                                        <p:tav tm="0">
                                          <p:val>
                                            <p:strVal val="#ppt_h"/>
                                          </p:val>
                                        </p:tav>
                                        <p:tav tm="100000">
                                          <p:val>
                                            <p:strVal val="#ppt_h"/>
                                          </p:val>
                                        </p:tav>
                                      </p:tavLst>
                                    </p:anim>
                                    <p:animEffect transition="in" filter="fade">
                                      <p:cBhvr>
                                        <p:cTn id="23" dur="500"/>
                                        <p:tgtEl>
                                          <p:spTgt spid="59"/>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strVal val="#ppt_w*0.70"/>
                                          </p:val>
                                        </p:tav>
                                        <p:tav tm="100000">
                                          <p:val>
                                            <p:strVal val="#ppt_w"/>
                                          </p:val>
                                        </p:tav>
                                      </p:tavLst>
                                    </p:anim>
                                    <p:anim calcmode="lin" valueType="num">
                                      <p:cBhvr>
                                        <p:cTn id="27" dur="500" fill="hold"/>
                                        <p:tgtEl>
                                          <p:spTgt spid="60"/>
                                        </p:tgtEl>
                                        <p:attrNameLst>
                                          <p:attrName>ppt_h</p:attrName>
                                        </p:attrNameLst>
                                      </p:cBhvr>
                                      <p:tavLst>
                                        <p:tav tm="0">
                                          <p:val>
                                            <p:strVal val="#ppt_h"/>
                                          </p:val>
                                        </p:tav>
                                        <p:tav tm="100000">
                                          <p:val>
                                            <p:strVal val="#ppt_h"/>
                                          </p:val>
                                        </p:tav>
                                      </p:tavLst>
                                    </p:anim>
                                    <p:animEffect transition="in" filter="fade">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ctrTitle"/>
          </p:nvPr>
        </p:nvSpPr>
        <p:spPr>
          <a:xfrm>
            <a:off x="1371600" y="609600"/>
            <a:ext cx="6400800" cy="1676400"/>
          </a:xfrm>
        </p:spPr>
        <p:txBody>
          <a:bodyPr/>
          <a:lstStyle/>
          <a:p>
            <a:r>
              <a:rPr lang="en-US" dirty="0" smtClean="0"/>
              <a:t>Core Question</a:t>
            </a:r>
            <a:endParaRPr lang="en-US" dirty="0"/>
          </a:p>
        </p:txBody>
      </p:sp>
      <p:sp>
        <p:nvSpPr>
          <p:cNvPr id="42" name="Subtitle 41"/>
          <p:cNvSpPr>
            <a:spLocks noGrp="1"/>
          </p:cNvSpPr>
          <p:nvPr>
            <p:ph type="subTitle" idx="1"/>
          </p:nvPr>
        </p:nvSpPr>
        <p:spPr>
          <a:xfrm>
            <a:off x="685800" y="2743200"/>
            <a:ext cx="7848600" cy="2286000"/>
          </a:xfrm>
        </p:spPr>
        <p:txBody>
          <a:bodyPr/>
          <a:lstStyle/>
          <a:p>
            <a:r>
              <a:rPr lang="en-US" dirty="0" smtClean="0"/>
              <a:t>How will we</a:t>
            </a:r>
            <a:br>
              <a:rPr lang="en-US" dirty="0" smtClean="0"/>
            </a:br>
            <a:r>
              <a:rPr lang="en-US" b="1" dirty="0" smtClean="0"/>
              <a:t>design</a:t>
            </a:r>
            <a:r>
              <a:rPr lang="en-US" dirty="0" smtClean="0"/>
              <a:t> and </a:t>
            </a:r>
            <a:r>
              <a:rPr lang="en-US" b="1" dirty="0" smtClean="0"/>
              <a:t>implement</a:t>
            </a:r>
            <a:r>
              <a:rPr lang="en-US" dirty="0" smtClean="0"/>
              <a:t> </a:t>
            </a:r>
            <a:br>
              <a:rPr lang="en-US" dirty="0" smtClean="0"/>
            </a:br>
            <a:r>
              <a:rPr lang="en-US" i="1" dirty="0" smtClean="0"/>
              <a:t>parallel</a:t>
            </a:r>
            <a:r>
              <a:rPr lang="en-US" dirty="0" smtClean="0"/>
              <a:t> learning systems?</a:t>
            </a:r>
            <a:endParaRPr lang="en-US" dirty="0"/>
          </a:p>
        </p:txBody>
      </p:sp>
    </p:spTree>
    <p:extLst>
      <p:ext uri="{BB962C8B-B14F-4D97-AF65-F5344CB8AC3E}">
        <p14:creationId xmlns:p14="http://schemas.microsoft.com/office/powerpoint/2010/main" val="37272619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1143000" y="2057400"/>
            <a:ext cx="3810000" cy="1905000"/>
            <a:chOff x="1143000" y="2057400"/>
            <a:chExt cx="3810000" cy="1905000"/>
          </a:xfrm>
        </p:grpSpPr>
        <p:grpSp>
          <p:nvGrpSpPr>
            <p:cNvPr id="94" name="Group 93"/>
            <p:cNvGrpSpPr/>
            <p:nvPr/>
          </p:nvGrpSpPr>
          <p:grpSpPr>
            <a:xfrm>
              <a:off x="1143000" y="2057400"/>
              <a:ext cx="3810000" cy="1066800"/>
              <a:chOff x="381000" y="2057400"/>
              <a:chExt cx="3810000" cy="1066800"/>
            </a:xfrm>
          </p:grpSpPr>
          <p:sp>
            <p:nvSpPr>
              <p:cNvPr id="49" name="Rounded Rectangle 48"/>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2" name="Oval 91"/>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97" name="Rounded Rectangle 96"/>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100" name="Straight Arrow Connector 99"/>
            <p:cNvCxnSpPr>
              <a:stCxn id="97" idx="0"/>
              <a:endCxn id="92"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107" name="Group 106"/>
          <p:cNvGrpSpPr/>
          <p:nvPr/>
        </p:nvGrpSpPr>
        <p:grpSpPr>
          <a:xfrm>
            <a:off x="4191000" y="2057400"/>
            <a:ext cx="3886200" cy="1905000"/>
            <a:chOff x="4191000" y="2057400"/>
            <a:chExt cx="3886200" cy="1905000"/>
          </a:xfrm>
        </p:grpSpPr>
        <p:grpSp>
          <p:nvGrpSpPr>
            <p:cNvPr id="95" name="Group 94"/>
            <p:cNvGrpSpPr/>
            <p:nvPr/>
          </p:nvGrpSpPr>
          <p:grpSpPr>
            <a:xfrm>
              <a:off x="4191000" y="2057400"/>
              <a:ext cx="3886200" cy="1066800"/>
              <a:chOff x="3429000" y="2057400"/>
              <a:chExt cx="3886200" cy="1066800"/>
            </a:xfrm>
          </p:grpSpPr>
          <p:sp>
            <p:nvSpPr>
              <p:cNvPr id="50" name="Rounded Rectangle 49"/>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93" name="Oval 92"/>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sp>
          <p:nvSpPr>
            <p:cNvPr id="98" name="Rounded Rectangle 97"/>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102" name="Straight Arrow Connector 101"/>
            <p:cNvCxnSpPr>
              <a:stCxn id="98" idx="0"/>
              <a:endCxn id="93"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p:txBody>
          <a:bodyPr/>
          <a:lstStyle/>
          <a:p>
            <a:r>
              <a:rPr lang="en-US" sz="3600" dirty="0" smtClean="0"/>
              <a:t>Common Problem: Write-Write Race</a:t>
            </a:r>
            <a:endParaRPr lang="en-US" sz="3600"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40</a:t>
            </a:fld>
            <a:endParaRPr lang="en-US"/>
          </a:p>
        </p:txBody>
      </p:sp>
      <p:sp>
        <p:nvSpPr>
          <p:cNvPr id="44" name="TextBox 43"/>
          <p:cNvSpPr txBox="1"/>
          <p:nvPr/>
        </p:nvSpPr>
        <p:spPr>
          <a:xfrm>
            <a:off x="228600" y="990600"/>
            <a:ext cx="8572500" cy="830997"/>
          </a:xfrm>
          <a:prstGeom prst="rect">
            <a:avLst/>
          </a:prstGeom>
          <a:noFill/>
        </p:spPr>
        <p:txBody>
          <a:bodyPr wrap="square" rtlCol="0">
            <a:spAutoFit/>
          </a:bodyPr>
          <a:lstStyle/>
          <a:p>
            <a:pPr marL="225425"/>
            <a:r>
              <a:rPr lang="en-US" sz="2400" dirty="0" smtClean="0"/>
              <a:t>Processors running </a:t>
            </a:r>
            <a:r>
              <a:rPr lang="en-US" sz="2400" b="1" dirty="0" smtClean="0"/>
              <a:t>adjacent update functions </a:t>
            </a:r>
            <a:r>
              <a:rPr lang="en-US" sz="2400" dirty="0" smtClean="0"/>
              <a:t>simultaneously modify shared data:</a:t>
            </a:r>
            <a:endParaRPr lang="en-US" sz="2400" dirty="0"/>
          </a:p>
        </p:txBody>
      </p:sp>
      <p:cxnSp>
        <p:nvCxnSpPr>
          <p:cNvPr id="45" name="Straight Connector 44"/>
          <p:cNvCxnSpPr>
            <a:stCxn id="55" idx="6"/>
            <a:endCxn id="47"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7" name="Oval 46"/>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8" name="Oval 47"/>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3" name="Oval 52"/>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4" name="Oval 53"/>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5" name="Oval 54"/>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3" name="Group 90"/>
          <p:cNvGrpSpPr/>
          <p:nvPr/>
        </p:nvGrpSpPr>
        <p:grpSpPr>
          <a:xfrm>
            <a:off x="228600" y="3505200"/>
            <a:ext cx="2474566" cy="1993282"/>
            <a:chOff x="297829" y="4077318"/>
            <a:chExt cx="2474566" cy="1993282"/>
          </a:xfrm>
        </p:grpSpPr>
        <p:grpSp>
          <p:nvGrpSpPr>
            <p:cNvPr id="5" name="Group 72"/>
            <p:cNvGrpSpPr/>
            <p:nvPr/>
          </p:nvGrpSpPr>
          <p:grpSpPr>
            <a:xfrm>
              <a:off x="297829" y="4317206"/>
              <a:ext cx="2474566" cy="1753394"/>
              <a:chOff x="929034" y="4318794"/>
              <a:chExt cx="2474566" cy="1753394"/>
            </a:xfrm>
          </p:grpSpPr>
          <p:cxnSp>
            <p:nvCxnSpPr>
              <p:cNvPr id="65" name="Straight Arrow Connector 64"/>
              <p:cNvCxnSpPr/>
              <p:nvPr/>
            </p:nvCxnSpPr>
            <p:spPr bwMode="auto">
              <a:xfrm>
                <a:off x="929828" y="6070600"/>
                <a:ext cx="2473772"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66" name="Straight Arrow Connector 65"/>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69" name="Rectangle 68"/>
              <p:cNvSpPr/>
              <p:nvPr/>
            </p:nvSpPr>
            <p:spPr bwMode="auto">
              <a:xfrm>
                <a:off x="1277937"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0" name="Rectangle 69"/>
              <p:cNvSpPr/>
              <p:nvPr/>
            </p:nvSpPr>
            <p:spPr bwMode="auto">
              <a:xfrm>
                <a:off x="1768061"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1" name="Rectangle 70"/>
              <p:cNvSpPr/>
              <p:nvPr/>
            </p:nvSpPr>
            <p:spPr bwMode="auto">
              <a:xfrm>
                <a:off x="2241136"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2" name="Rectangle 71"/>
              <p:cNvSpPr/>
              <p:nvPr/>
            </p:nvSpPr>
            <p:spPr bwMode="auto">
              <a:xfrm>
                <a:off x="2701511" y="4735512"/>
                <a:ext cx="257175" cy="1335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88" name="TextBox 87"/>
            <p:cNvSpPr txBox="1"/>
            <p:nvPr/>
          </p:nvSpPr>
          <p:spPr>
            <a:xfrm>
              <a:off x="299417" y="4077318"/>
              <a:ext cx="1384418" cy="369332"/>
            </a:xfrm>
            <a:prstGeom prst="rect">
              <a:avLst/>
            </a:prstGeom>
            <a:noFill/>
          </p:spPr>
          <p:txBody>
            <a:bodyPr wrap="none" rtlCol="0">
              <a:spAutoFit/>
            </a:bodyPr>
            <a:lstStyle/>
            <a:p>
              <a:r>
                <a:rPr lang="en-US" dirty="0" smtClean="0"/>
                <a:t>CPU1 writes:</a:t>
              </a:r>
              <a:endParaRPr lang="en-US" dirty="0"/>
            </a:p>
          </p:txBody>
        </p:sp>
      </p:grpSp>
      <p:grpSp>
        <p:nvGrpSpPr>
          <p:cNvPr id="6" name="Group 92"/>
          <p:cNvGrpSpPr/>
          <p:nvPr/>
        </p:nvGrpSpPr>
        <p:grpSpPr>
          <a:xfrm>
            <a:off x="6734617" y="3505200"/>
            <a:ext cx="2256983" cy="1994870"/>
            <a:chOff x="6331615" y="4077318"/>
            <a:chExt cx="2256983" cy="1994870"/>
          </a:xfrm>
        </p:grpSpPr>
        <p:grpSp>
          <p:nvGrpSpPr>
            <p:cNvPr id="7" name="Group 73"/>
            <p:cNvGrpSpPr/>
            <p:nvPr/>
          </p:nvGrpSpPr>
          <p:grpSpPr>
            <a:xfrm>
              <a:off x="6364634" y="4318794"/>
              <a:ext cx="2223964" cy="1753394"/>
              <a:chOff x="929034" y="4318794"/>
              <a:chExt cx="2223964" cy="1753394"/>
            </a:xfrm>
          </p:grpSpPr>
          <p:cxnSp>
            <p:nvCxnSpPr>
              <p:cNvPr id="75" name="Straight Arrow Connector 74"/>
              <p:cNvCxnSpPr/>
              <p:nvPr/>
            </p:nvCxnSpPr>
            <p:spPr bwMode="auto">
              <a:xfrm>
                <a:off x="929828" y="6070600"/>
                <a:ext cx="222317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76" name="Straight Arrow Connector 75"/>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77" name="Rectangle 76"/>
              <p:cNvSpPr/>
              <p:nvPr/>
            </p:nvSpPr>
            <p:spPr bwMode="auto">
              <a:xfrm>
                <a:off x="1277937"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8" name="Rectangle 77"/>
              <p:cNvSpPr/>
              <p:nvPr/>
            </p:nvSpPr>
            <p:spPr bwMode="auto">
              <a:xfrm>
                <a:off x="176806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9" name="Rectangle 78"/>
              <p:cNvSpPr/>
              <p:nvPr/>
            </p:nvSpPr>
            <p:spPr bwMode="auto">
              <a:xfrm>
                <a:off x="2241136"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0" name="Rectangle 79"/>
              <p:cNvSpPr/>
              <p:nvPr/>
            </p:nvSpPr>
            <p:spPr bwMode="auto">
              <a:xfrm>
                <a:off x="270151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89" name="TextBox 88"/>
            <p:cNvSpPr txBox="1"/>
            <p:nvPr/>
          </p:nvSpPr>
          <p:spPr>
            <a:xfrm>
              <a:off x="6331615" y="4077318"/>
              <a:ext cx="1384418" cy="369332"/>
            </a:xfrm>
            <a:prstGeom prst="rect">
              <a:avLst/>
            </a:prstGeom>
            <a:noFill/>
          </p:spPr>
          <p:txBody>
            <a:bodyPr wrap="none" rtlCol="0">
              <a:spAutoFit/>
            </a:bodyPr>
            <a:lstStyle/>
            <a:p>
              <a:r>
                <a:rPr lang="en-US" dirty="0" smtClean="0"/>
                <a:t>CPU2 writes:</a:t>
              </a:r>
              <a:endParaRPr lang="en-US" dirty="0"/>
            </a:p>
          </p:txBody>
        </p:sp>
      </p:grpSp>
      <p:grpSp>
        <p:nvGrpSpPr>
          <p:cNvPr id="8" name="Group 91"/>
          <p:cNvGrpSpPr/>
          <p:nvPr/>
        </p:nvGrpSpPr>
        <p:grpSpPr>
          <a:xfrm>
            <a:off x="3352800" y="4419749"/>
            <a:ext cx="2474566" cy="1981051"/>
            <a:chOff x="3332569" y="4087961"/>
            <a:chExt cx="2474566" cy="1981051"/>
          </a:xfrm>
        </p:grpSpPr>
        <p:grpSp>
          <p:nvGrpSpPr>
            <p:cNvPr id="9" name="Group 80"/>
            <p:cNvGrpSpPr/>
            <p:nvPr/>
          </p:nvGrpSpPr>
          <p:grpSpPr>
            <a:xfrm>
              <a:off x="3332569" y="4315618"/>
              <a:ext cx="2474566" cy="1753394"/>
              <a:chOff x="929034" y="4318794"/>
              <a:chExt cx="2474566" cy="1753394"/>
            </a:xfrm>
          </p:grpSpPr>
          <p:cxnSp>
            <p:nvCxnSpPr>
              <p:cNvPr id="82" name="Straight Arrow Connector 81"/>
              <p:cNvCxnSpPr/>
              <p:nvPr/>
            </p:nvCxnSpPr>
            <p:spPr bwMode="auto">
              <a:xfrm>
                <a:off x="929828" y="6070600"/>
                <a:ext cx="2473772"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cxnSp>
            <p:nvCxnSpPr>
              <p:cNvPr id="83" name="Straight Arrow Connector 82"/>
              <p:cNvCxnSpPr/>
              <p:nvPr/>
            </p:nvCxnSpPr>
            <p:spPr bwMode="auto">
              <a:xfrm rot="5400000" flipH="1" flipV="1">
                <a:off x="53528" y="5194300"/>
                <a:ext cx="1752600" cy="1588"/>
              </a:xfrm>
              <a:prstGeom prst="straightConnector1">
                <a:avLst/>
              </a:prstGeom>
              <a:ln>
                <a:solidFill>
                  <a:schemeClr val="tx1"/>
                </a:solidFill>
                <a:headEnd type="none" w="med" len="med"/>
                <a:tailEnd type="arrow"/>
              </a:ln>
            </p:spPr>
            <p:style>
              <a:lnRef idx="1">
                <a:schemeClr val="accent1"/>
              </a:lnRef>
              <a:fillRef idx="2">
                <a:schemeClr val="accent1"/>
              </a:fillRef>
              <a:effectRef idx="1">
                <a:schemeClr val="accent1"/>
              </a:effectRef>
              <a:fontRef idx="minor">
                <a:schemeClr val="dk1"/>
              </a:fontRef>
            </p:style>
          </p:cxnSp>
          <p:sp>
            <p:nvSpPr>
              <p:cNvPr id="84" name="Rectangle 83"/>
              <p:cNvSpPr/>
              <p:nvPr/>
            </p:nvSpPr>
            <p:spPr bwMode="auto">
              <a:xfrm>
                <a:off x="1277937" y="4737100"/>
                <a:ext cx="257175" cy="133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Rectangle 84"/>
              <p:cNvSpPr/>
              <p:nvPr/>
            </p:nvSpPr>
            <p:spPr bwMode="auto">
              <a:xfrm>
                <a:off x="1768061" y="4737100"/>
                <a:ext cx="257175" cy="13335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Rectangle 85"/>
              <p:cNvSpPr/>
              <p:nvPr/>
            </p:nvSpPr>
            <p:spPr bwMode="auto">
              <a:xfrm>
                <a:off x="2241136"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7" name="Rectangle 86"/>
              <p:cNvSpPr/>
              <p:nvPr/>
            </p:nvSpPr>
            <p:spPr bwMode="auto">
              <a:xfrm>
                <a:off x="2701511" y="5334000"/>
                <a:ext cx="257175" cy="7366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90" name="TextBox 89"/>
            <p:cNvSpPr txBox="1"/>
            <p:nvPr/>
          </p:nvSpPr>
          <p:spPr>
            <a:xfrm>
              <a:off x="3742132" y="4087961"/>
              <a:ext cx="1650211" cy="461665"/>
            </a:xfrm>
            <a:prstGeom prst="rect">
              <a:avLst/>
            </a:prstGeom>
            <a:noFill/>
          </p:spPr>
          <p:txBody>
            <a:bodyPr wrap="none" rtlCol="0">
              <a:spAutoFit/>
            </a:bodyPr>
            <a:lstStyle/>
            <a:p>
              <a:r>
                <a:rPr lang="en-US" dirty="0" smtClean="0"/>
                <a:t>Final Value</a:t>
              </a:r>
              <a:endParaRPr lang="en-US" dirty="0"/>
            </a:p>
          </p:txBody>
        </p:sp>
      </p:grpSp>
      <p:sp>
        <p:nvSpPr>
          <p:cNvPr id="52" name="Cube 51"/>
          <p:cNvSpPr/>
          <p:nvPr/>
        </p:nvSpPr>
        <p:spPr bwMode="auto">
          <a:xfrm>
            <a:off x="2926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8" name="Cube 57"/>
          <p:cNvSpPr/>
          <p:nvPr/>
        </p:nvSpPr>
        <p:spPr bwMode="auto">
          <a:xfrm>
            <a:off x="3657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2" name="Cube 61"/>
          <p:cNvSpPr/>
          <p:nvPr/>
        </p:nvSpPr>
        <p:spPr bwMode="auto">
          <a:xfrm>
            <a:off x="2209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3" name="Cube 62"/>
          <p:cNvSpPr/>
          <p:nvPr/>
        </p:nvSpPr>
        <p:spPr bwMode="auto">
          <a:xfrm>
            <a:off x="4450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4" name="Cube 63"/>
          <p:cNvSpPr/>
          <p:nvPr/>
        </p:nvSpPr>
        <p:spPr bwMode="auto">
          <a:xfrm>
            <a:off x="6019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7" name="Cube 66"/>
          <p:cNvSpPr/>
          <p:nvPr/>
        </p:nvSpPr>
        <p:spPr bwMode="auto">
          <a:xfrm>
            <a:off x="7543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8" name="Cube 67"/>
          <p:cNvSpPr/>
          <p:nvPr/>
        </p:nvSpPr>
        <p:spPr bwMode="auto">
          <a:xfrm>
            <a:off x="13716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1" name="Cube 80"/>
          <p:cNvSpPr/>
          <p:nvPr/>
        </p:nvSpPr>
        <p:spPr bwMode="auto">
          <a:xfrm>
            <a:off x="6705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91" name="Cube 90"/>
          <p:cNvSpPr/>
          <p:nvPr/>
        </p:nvSpPr>
        <p:spPr bwMode="auto">
          <a:xfrm>
            <a:off x="5257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09" name="Shape 108"/>
          <p:cNvCxnSpPr>
            <a:stCxn id="97" idx="3"/>
            <a:endCxn id="53" idx="3"/>
          </p:cNvCxnSpPr>
          <p:nvPr/>
        </p:nvCxnSpPr>
        <p:spPr bwMode="auto">
          <a:xfrm flipV="1">
            <a:off x="3505199" y="2773408"/>
            <a:ext cx="942490" cy="901537"/>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12" name="Shape 111"/>
          <p:cNvCxnSpPr>
            <a:stCxn id="98" idx="1"/>
            <a:endCxn id="53" idx="5"/>
          </p:cNvCxnSpPr>
          <p:nvPr/>
        </p:nvCxnSpPr>
        <p:spPr bwMode="auto">
          <a:xfrm rot="10800000">
            <a:off x="4725220" y="2773409"/>
            <a:ext cx="989781" cy="901537"/>
          </a:xfrm>
          <a:prstGeom prst="curvedConnector2">
            <a:avLst/>
          </a:prstGeom>
          <a:noFill/>
          <a:ln w="38100" cap="flat" cmpd="sng" algn="ctr">
            <a:solidFill>
              <a:schemeClr val="hlink"/>
            </a:solidFill>
            <a:prstDash val="solid"/>
            <a:round/>
            <a:headEnd type="none" w="med" len="med"/>
            <a:tailEnd type="arrow"/>
          </a:ln>
          <a:effectLst/>
        </p:spPr>
      </p:cxnSp>
      <p:cxnSp>
        <p:nvCxnSpPr>
          <p:cNvPr id="115" name="Straight Arrow Connector 114"/>
          <p:cNvCxnSpPr>
            <a:stCxn id="53" idx="4"/>
            <a:endCxn id="90" idx="0"/>
          </p:cNvCxnSpPr>
          <p:nvPr/>
        </p:nvCxnSpPr>
        <p:spPr bwMode="auto">
          <a:xfrm rot="16200000" flipH="1">
            <a:off x="3792530" y="3624809"/>
            <a:ext cx="1588863" cy="1015"/>
          </a:xfrm>
          <a:prstGeom prst="straightConnector1">
            <a:avLst/>
          </a:prstGeom>
          <a:ln>
            <a:prstDash val="sysDot"/>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up)">
                                      <p:cBhvr>
                                        <p:cTn id="27" dur="500"/>
                                        <p:tgtEl>
                                          <p:spTgt spid="115"/>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Nuances of Sequential Consistency </a:t>
            </a:r>
            <a:endParaRPr lang="en-US" sz="4000" dirty="0"/>
          </a:p>
        </p:txBody>
      </p:sp>
      <p:sp>
        <p:nvSpPr>
          <p:cNvPr id="3" name="Content Placeholder 2"/>
          <p:cNvSpPr>
            <a:spLocks noGrp="1"/>
          </p:cNvSpPr>
          <p:nvPr>
            <p:ph idx="1"/>
          </p:nvPr>
        </p:nvSpPr>
        <p:spPr>
          <a:xfrm>
            <a:off x="457200" y="990600"/>
            <a:ext cx="8305800" cy="5562600"/>
          </a:xfrm>
        </p:spPr>
        <p:txBody>
          <a:bodyPr/>
          <a:lstStyle/>
          <a:p>
            <a:r>
              <a:rPr lang="en-US" dirty="0" smtClean="0"/>
              <a:t>Data consistency depends on the update function:</a:t>
            </a:r>
          </a:p>
          <a:p>
            <a:endParaRPr lang="en-US" dirty="0" smtClean="0"/>
          </a:p>
          <a:p>
            <a:endParaRPr lang="en-US" dirty="0" smtClean="0"/>
          </a:p>
          <a:p>
            <a:endParaRPr lang="en-US" dirty="0" smtClean="0"/>
          </a:p>
          <a:p>
            <a:endParaRPr lang="en-US" dirty="0" smtClean="0"/>
          </a:p>
          <a:p>
            <a:r>
              <a:rPr lang="en-US" dirty="0" smtClean="0"/>
              <a:t>Some algorithms are “robust” to data-races</a:t>
            </a:r>
          </a:p>
          <a:p>
            <a:r>
              <a:rPr lang="en-US" dirty="0" err="1" smtClean="0"/>
              <a:t>GraphLab</a:t>
            </a:r>
            <a:r>
              <a:rPr lang="en-US" dirty="0" smtClean="0"/>
              <a:t> Solution</a:t>
            </a:r>
          </a:p>
          <a:p>
            <a:pPr lvl="1"/>
            <a:r>
              <a:rPr lang="en-US" dirty="0" smtClean="0"/>
              <a:t>The user can choose from three consistency models</a:t>
            </a:r>
          </a:p>
          <a:p>
            <a:pPr lvl="2"/>
            <a:r>
              <a:rPr lang="en-US" dirty="0" smtClean="0"/>
              <a:t>Full, Edge, Vertex</a:t>
            </a:r>
          </a:p>
          <a:p>
            <a:pPr lvl="1"/>
            <a:r>
              <a:rPr lang="en-US" dirty="0" err="1" smtClean="0"/>
              <a:t>GraphLab</a:t>
            </a:r>
            <a:r>
              <a:rPr lang="en-US" dirty="0" smtClean="0"/>
              <a:t> automatically enforces the users choice </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41</a:t>
            </a:fld>
            <a:endParaRPr lang="en-US"/>
          </a:p>
        </p:txBody>
      </p:sp>
      <p:grpSp>
        <p:nvGrpSpPr>
          <p:cNvPr id="71" name="Group 70"/>
          <p:cNvGrpSpPr/>
          <p:nvPr/>
        </p:nvGrpSpPr>
        <p:grpSpPr>
          <a:xfrm>
            <a:off x="152400" y="1676400"/>
            <a:ext cx="4343400" cy="1600200"/>
            <a:chOff x="152400" y="1676400"/>
            <a:chExt cx="4343400" cy="1600200"/>
          </a:xfrm>
        </p:grpSpPr>
        <p:grpSp>
          <p:nvGrpSpPr>
            <p:cNvPr id="35" name="Group 34"/>
            <p:cNvGrpSpPr/>
            <p:nvPr/>
          </p:nvGrpSpPr>
          <p:grpSpPr>
            <a:xfrm>
              <a:off x="152400" y="2083358"/>
              <a:ext cx="4343400" cy="1193242"/>
              <a:chOff x="1143000" y="2057400"/>
              <a:chExt cx="6934200" cy="1905000"/>
            </a:xfrm>
          </p:grpSpPr>
          <p:grpSp>
            <p:nvGrpSpPr>
              <p:cNvPr id="6" name="Group 5"/>
              <p:cNvGrpSpPr/>
              <p:nvPr/>
            </p:nvGrpSpPr>
            <p:grpSpPr>
              <a:xfrm>
                <a:off x="1143000" y="2057400"/>
                <a:ext cx="3810000" cy="1905000"/>
                <a:chOff x="1143000" y="2057400"/>
                <a:chExt cx="3810000" cy="1905000"/>
              </a:xfrm>
            </p:grpSpPr>
            <p:grpSp>
              <p:nvGrpSpPr>
                <p:cNvPr id="7" name="Group 93"/>
                <p:cNvGrpSpPr/>
                <p:nvPr/>
              </p:nvGrpSpPr>
              <p:grpSpPr>
                <a:xfrm>
                  <a:off x="1143000" y="2057400"/>
                  <a:ext cx="3810000" cy="1066800"/>
                  <a:chOff x="381000" y="2057400"/>
                  <a:chExt cx="3810000" cy="1066800"/>
                </a:xfrm>
              </p:grpSpPr>
              <p:sp>
                <p:nvSpPr>
                  <p:cNvPr id="10" name="Rounded Rectangle 9"/>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sp>
                <p:nvSpPr>
                  <p:cNvPr id="11" name="Oval 10"/>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grpSp>
            <p:sp>
              <p:nvSpPr>
                <p:cNvPr id="8" name="Rounded Rectangle 7"/>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12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9" name="Straight Arrow Connector 8"/>
                <p:cNvCxnSpPr>
                  <a:stCxn id="8" idx="0"/>
                  <a:endCxn id="11"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4191000" y="2057400"/>
                <a:ext cx="3886200" cy="1905000"/>
                <a:chOff x="4191000" y="2057400"/>
                <a:chExt cx="3886200" cy="1905000"/>
              </a:xfrm>
            </p:grpSpPr>
            <p:grpSp>
              <p:nvGrpSpPr>
                <p:cNvPr id="13" name="Group 94"/>
                <p:cNvGrpSpPr/>
                <p:nvPr/>
              </p:nvGrpSpPr>
              <p:grpSpPr>
                <a:xfrm>
                  <a:off x="4191000" y="2057400"/>
                  <a:ext cx="3886200" cy="1066800"/>
                  <a:chOff x="3429000" y="2057400"/>
                  <a:chExt cx="3886200" cy="1066800"/>
                </a:xfrm>
              </p:grpSpPr>
              <p:sp>
                <p:nvSpPr>
                  <p:cNvPr id="16" name="Rounded Rectangle 15"/>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sp>
                <p:nvSpPr>
                  <p:cNvPr id="17" name="Oval 16"/>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grpSp>
            <p:sp>
              <p:nvSpPr>
                <p:cNvPr id="14" name="Rounded Rectangle 13"/>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12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15" name="Straight Arrow Connector 14"/>
                <p:cNvCxnSpPr>
                  <a:stCxn id="14" idx="0"/>
                  <a:endCxn id="17"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18" name="Straight Connector 17"/>
              <p:cNvCxnSpPr>
                <a:stCxn id="23" idx="6"/>
                <a:endCxn id="19"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19" name="Oval 18"/>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 name="Oval 19"/>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 name="Oval 20"/>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 name="Oval 21"/>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 name="Oval 22"/>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Cube 23"/>
              <p:cNvSpPr/>
              <p:nvPr/>
            </p:nvSpPr>
            <p:spPr bwMode="auto">
              <a:xfrm>
                <a:off x="2926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 name="Cube 24"/>
              <p:cNvSpPr/>
              <p:nvPr/>
            </p:nvSpPr>
            <p:spPr bwMode="auto">
              <a:xfrm>
                <a:off x="3657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Cube 25"/>
              <p:cNvSpPr/>
              <p:nvPr/>
            </p:nvSpPr>
            <p:spPr bwMode="auto">
              <a:xfrm>
                <a:off x="2209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7" name="Cube 26"/>
              <p:cNvSpPr/>
              <p:nvPr/>
            </p:nvSpPr>
            <p:spPr bwMode="auto">
              <a:xfrm>
                <a:off x="4450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8" name="Cube 27"/>
              <p:cNvSpPr/>
              <p:nvPr/>
            </p:nvSpPr>
            <p:spPr bwMode="auto">
              <a:xfrm>
                <a:off x="6019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9" name="Cube 28"/>
              <p:cNvSpPr/>
              <p:nvPr/>
            </p:nvSpPr>
            <p:spPr bwMode="auto">
              <a:xfrm>
                <a:off x="7543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0" name="Cube 29"/>
              <p:cNvSpPr/>
              <p:nvPr/>
            </p:nvSpPr>
            <p:spPr bwMode="auto">
              <a:xfrm>
                <a:off x="13716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1" name="Cube 30"/>
              <p:cNvSpPr/>
              <p:nvPr/>
            </p:nvSpPr>
            <p:spPr bwMode="auto">
              <a:xfrm>
                <a:off x="6705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Cube 31"/>
              <p:cNvSpPr/>
              <p:nvPr/>
            </p:nvSpPr>
            <p:spPr bwMode="auto">
              <a:xfrm>
                <a:off x="5257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33" name="Shape 32"/>
              <p:cNvCxnSpPr>
                <a:stCxn id="8" idx="3"/>
                <a:endCxn id="21" idx="3"/>
              </p:cNvCxnSpPr>
              <p:nvPr/>
            </p:nvCxnSpPr>
            <p:spPr bwMode="auto">
              <a:xfrm flipV="1">
                <a:off x="3505199" y="2773408"/>
                <a:ext cx="942490" cy="901537"/>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34" name="Shape 33"/>
              <p:cNvCxnSpPr>
                <a:stCxn id="14" idx="1"/>
                <a:endCxn id="21" idx="5"/>
              </p:cNvCxnSpPr>
              <p:nvPr/>
            </p:nvCxnSpPr>
            <p:spPr bwMode="auto">
              <a:xfrm rot="10800000">
                <a:off x="4725220" y="2773409"/>
                <a:ext cx="989781" cy="901537"/>
              </a:xfrm>
              <a:prstGeom prst="curvedConnector2">
                <a:avLst/>
              </a:prstGeom>
              <a:noFill/>
              <a:ln w="38100" cap="flat" cmpd="sng" algn="ctr">
                <a:solidFill>
                  <a:schemeClr val="hlink"/>
                </a:solidFill>
                <a:prstDash val="solid"/>
                <a:round/>
                <a:headEnd type="none" w="med" len="med"/>
                <a:tailEnd type="arrow"/>
              </a:ln>
              <a:effectLst/>
            </p:spPr>
          </p:cxnSp>
        </p:grpSp>
        <p:sp>
          <p:nvSpPr>
            <p:cNvPr id="68" name="TextBox 67"/>
            <p:cNvSpPr txBox="1"/>
            <p:nvPr/>
          </p:nvSpPr>
          <p:spPr>
            <a:xfrm>
              <a:off x="1752600" y="1676400"/>
              <a:ext cx="1050416" cy="461665"/>
            </a:xfrm>
            <a:prstGeom prst="rect">
              <a:avLst/>
            </a:prstGeom>
            <a:noFill/>
          </p:spPr>
          <p:txBody>
            <a:bodyPr wrap="none" rtlCol="0">
              <a:spAutoFit/>
            </a:bodyPr>
            <a:lstStyle/>
            <a:p>
              <a:r>
                <a:rPr lang="en-US" sz="2400" dirty="0" smtClean="0"/>
                <a:t>Unsafe</a:t>
              </a:r>
              <a:endParaRPr lang="en-US" sz="2400" dirty="0"/>
            </a:p>
          </p:txBody>
        </p:sp>
      </p:grpSp>
      <p:grpSp>
        <p:nvGrpSpPr>
          <p:cNvPr id="72" name="Group 71"/>
          <p:cNvGrpSpPr/>
          <p:nvPr/>
        </p:nvGrpSpPr>
        <p:grpSpPr>
          <a:xfrm>
            <a:off x="4648200" y="1676400"/>
            <a:ext cx="4343400" cy="1676400"/>
            <a:chOff x="4648200" y="1676400"/>
            <a:chExt cx="4343400" cy="1676400"/>
          </a:xfrm>
        </p:grpSpPr>
        <p:grpSp>
          <p:nvGrpSpPr>
            <p:cNvPr id="36" name="Group 35"/>
            <p:cNvGrpSpPr/>
            <p:nvPr/>
          </p:nvGrpSpPr>
          <p:grpSpPr>
            <a:xfrm>
              <a:off x="4648200" y="2083358"/>
              <a:ext cx="4343400" cy="1193242"/>
              <a:chOff x="1143000" y="2057400"/>
              <a:chExt cx="6934200" cy="1905000"/>
            </a:xfrm>
          </p:grpSpPr>
          <p:grpSp>
            <p:nvGrpSpPr>
              <p:cNvPr id="37" name="Group 36"/>
              <p:cNvGrpSpPr/>
              <p:nvPr/>
            </p:nvGrpSpPr>
            <p:grpSpPr>
              <a:xfrm>
                <a:off x="1143000" y="2057400"/>
                <a:ext cx="3810000" cy="1905000"/>
                <a:chOff x="1143000" y="2057400"/>
                <a:chExt cx="3810000" cy="1905000"/>
              </a:xfrm>
            </p:grpSpPr>
            <p:grpSp>
              <p:nvGrpSpPr>
                <p:cNvPr id="61" name="Group 93"/>
                <p:cNvGrpSpPr/>
                <p:nvPr/>
              </p:nvGrpSpPr>
              <p:grpSpPr>
                <a:xfrm>
                  <a:off x="1143000" y="2057400"/>
                  <a:ext cx="3810000" cy="1066800"/>
                  <a:chOff x="381000" y="2057400"/>
                  <a:chExt cx="3810000" cy="1066800"/>
                </a:xfrm>
              </p:grpSpPr>
              <p:sp>
                <p:nvSpPr>
                  <p:cNvPr id="64" name="Rounded Rectangle 63"/>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sp>
                <p:nvSpPr>
                  <p:cNvPr id="65" name="Oval 64"/>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grpSp>
            <p:sp>
              <p:nvSpPr>
                <p:cNvPr id="62" name="Rounded Rectangle 61"/>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12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63" name="Straight Arrow Connector 62"/>
                <p:cNvCxnSpPr>
                  <a:stCxn id="62" idx="0"/>
                  <a:endCxn id="65"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38" name="Group 37"/>
              <p:cNvGrpSpPr/>
              <p:nvPr/>
            </p:nvGrpSpPr>
            <p:grpSpPr>
              <a:xfrm>
                <a:off x="4191000" y="2057400"/>
                <a:ext cx="3886200" cy="1905000"/>
                <a:chOff x="4191000" y="2057400"/>
                <a:chExt cx="3886200" cy="1905000"/>
              </a:xfrm>
            </p:grpSpPr>
            <p:grpSp>
              <p:nvGrpSpPr>
                <p:cNvPr id="56" name="Group 94"/>
                <p:cNvGrpSpPr/>
                <p:nvPr/>
              </p:nvGrpSpPr>
              <p:grpSpPr>
                <a:xfrm>
                  <a:off x="4191000" y="2057400"/>
                  <a:ext cx="3886200" cy="1066800"/>
                  <a:chOff x="3429000" y="2057400"/>
                  <a:chExt cx="3886200" cy="1066800"/>
                </a:xfrm>
              </p:grpSpPr>
              <p:sp>
                <p:nvSpPr>
                  <p:cNvPr id="59" name="Rounded Rectangle 58"/>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sp>
                <p:nvSpPr>
                  <p:cNvPr id="60" name="Oval 59"/>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grpSp>
            <p:sp>
              <p:nvSpPr>
                <p:cNvPr id="57" name="Rounded Rectangle 56"/>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12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58" name="Straight Arrow Connector 57"/>
                <p:cNvCxnSpPr>
                  <a:stCxn id="57" idx="0"/>
                  <a:endCxn id="60"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39" name="Straight Connector 38"/>
              <p:cNvCxnSpPr>
                <a:stCxn id="44" idx="6"/>
                <a:endCxn id="40"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40" name="Oval 39"/>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1" name="Oval 40"/>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2" name="Oval 41"/>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3" name="Oval 42"/>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4" name="Oval 43"/>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5" name="Cube 44"/>
              <p:cNvSpPr/>
              <p:nvPr/>
            </p:nvSpPr>
            <p:spPr bwMode="auto">
              <a:xfrm>
                <a:off x="2926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6" name="Cube 45"/>
              <p:cNvSpPr/>
              <p:nvPr/>
            </p:nvSpPr>
            <p:spPr bwMode="auto">
              <a:xfrm>
                <a:off x="3657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7" name="Cube 46"/>
              <p:cNvSpPr/>
              <p:nvPr/>
            </p:nvSpPr>
            <p:spPr bwMode="auto">
              <a:xfrm>
                <a:off x="2209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8" name="Cube 47"/>
              <p:cNvSpPr/>
              <p:nvPr/>
            </p:nvSpPr>
            <p:spPr bwMode="auto">
              <a:xfrm>
                <a:off x="4450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9" name="Cube 48"/>
              <p:cNvSpPr/>
              <p:nvPr/>
            </p:nvSpPr>
            <p:spPr bwMode="auto">
              <a:xfrm>
                <a:off x="6019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0" name="Cube 49"/>
              <p:cNvSpPr/>
              <p:nvPr/>
            </p:nvSpPr>
            <p:spPr bwMode="auto">
              <a:xfrm>
                <a:off x="7543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1" name="Cube 50"/>
              <p:cNvSpPr/>
              <p:nvPr/>
            </p:nvSpPr>
            <p:spPr bwMode="auto">
              <a:xfrm>
                <a:off x="13716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2" name="Cube 51"/>
              <p:cNvSpPr/>
              <p:nvPr/>
            </p:nvSpPr>
            <p:spPr bwMode="auto">
              <a:xfrm>
                <a:off x="6705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3" name="Cube 52"/>
              <p:cNvSpPr/>
              <p:nvPr/>
            </p:nvSpPr>
            <p:spPr bwMode="auto">
              <a:xfrm>
                <a:off x="5257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54" name="Shape 53"/>
              <p:cNvCxnSpPr>
                <a:stCxn id="62" idx="3"/>
                <a:endCxn id="46" idx="3"/>
              </p:cNvCxnSpPr>
              <p:nvPr/>
            </p:nvCxnSpPr>
            <p:spPr bwMode="auto">
              <a:xfrm flipV="1">
                <a:off x="3505200" y="2766060"/>
                <a:ext cx="255269" cy="908885"/>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55" name="Shape 54"/>
              <p:cNvCxnSpPr>
                <a:stCxn id="57" idx="1"/>
                <a:endCxn id="53" idx="3"/>
              </p:cNvCxnSpPr>
              <p:nvPr/>
            </p:nvCxnSpPr>
            <p:spPr bwMode="auto">
              <a:xfrm rot="10800000">
                <a:off x="5360671" y="2766060"/>
                <a:ext cx="354330" cy="908885"/>
              </a:xfrm>
              <a:prstGeom prst="curvedConnector2">
                <a:avLst/>
              </a:prstGeom>
              <a:noFill/>
              <a:ln w="38100" cap="flat" cmpd="sng" algn="ctr">
                <a:solidFill>
                  <a:schemeClr val="hlink"/>
                </a:solidFill>
                <a:prstDash val="solid"/>
                <a:round/>
                <a:headEnd type="none" w="med" len="med"/>
                <a:tailEnd type="arrow"/>
              </a:ln>
              <a:effectLst/>
            </p:spPr>
          </p:cxnSp>
        </p:grpSp>
        <p:sp>
          <p:nvSpPr>
            <p:cNvPr id="69" name="TextBox 68"/>
            <p:cNvSpPr txBox="1"/>
            <p:nvPr/>
          </p:nvSpPr>
          <p:spPr>
            <a:xfrm>
              <a:off x="6477000" y="1676400"/>
              <a:ext cx="712183" cy="461665"/>
            </a:xfrm>
            <a:prstGeom prst="rect">
              <a:avLst/>
            </a:prstGeom>
            <a:noFill/>
          </p:spPr>
          <p:txBody>
            <a:bodyPr wrap="none" rtlCol="0">
              <a:spAutoFit/>
            </a:bodyPr>
            <a:lstStyle/>
            <a:p>
              <a:r>
                <a:rPr lang="en-US" sz="2400" dirty="0" smtClean="0"/>
                <a:t>Safe</a:t>
              </a:r>
              <a:endParaRPr lang="en-US" sz="2400" dirty="0"/>
            </a:p>
          </p:txBody>
        </p:sp>
        <p:grpSp>
          <p:nvGrpSpPr>
            <p:cNvPr id="76" name="Group 75"/>
            <p:cNvGrpSpPr/>
            <p:nvPr/>
          </p:nvGrpSpPr>
          <p:grpSpPr>
            <a:xfrm>
              <a:off x="6248400" y="2567848"/>
              <a:ext cx="1143000" cy="632552"/>
              <a:chOff x="6127821" y="2567848"/>
              <a:chExt cx="1384159" cy="528698"/>
            </a:xfrm>
          </p:grpSpPr>
          <p:cxnSp>
            <p:nvCxnSpPr>
              <p:cNvPr id="70" name="Shape 69"/>
              <p:cNvCxnSpPr>
                <a:stCxn id="42" idx="4"/>
                <a:endCxn id="62" idx="3"/>
              </p:cNvCxnSpPr>
              <p:nvPr/>
            </p:nvCxnSpPr>
            <p:spPr bwMode="auto">
              <a:xfrm rot="5400000">
                <a:off x="6202107" y="2493563"/>
                <a:ext cx="528697" cy="677269"/>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73" name="Shape 72"/>
              <p:cNvCxnSpPr>
                <a:stCxn id="42" idx="4"/>
                <a:endCxn id="57" idx="1"/>
              </p:cNvCxnSpPr>
              <p:nvPr/>
            </p:nvCxnSpPr>
            <p:spPr bwMode="auto">
              <a:xfrm rot="16200000" flipH="1">
                <a:off x="6894186" y="2478751"/>
                <a:ext cx="528697" cy="706891"/>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sp>
          <p:nvSpPr>
            <p:cNvPr id="77" name="TextBox 76"/>
            <p:cNvSpPr txBox="1"/>
            <p:nvPr/>
          </p:nvSpPr>
          <p:spPr>
            <a:xfrm>
              <a:off x="6477000" y="2983468"/>
              <a:ext cx="663771" cy="369332"/>
            </a:xfrm>
            <a:prstGeom prst="rect">
              <a:avLst/>
            </a:prstGeom>
            <a:noFill/>
          </p:spPr>
          <p:txBody>
            <a:bodyPr wrap="none" rtlCol="0">
              <a:spAutoFit/>
            </a:bodyPr>
            <a:lstStyle/>
            <a:p>
              <a:r>
                <a:rPr lang="en-US" b="1" dirty="0" smtClean="0">
                  <a:solidFill>
                    <a:schemeClr val="accent5"/>
                  </a:solidFill>
                </a:rPr>
                <a:t>Read</a:t>
              </a:r>
              <a:endParaRPr lang="en-US" b="1" dirty="0">
                <a:solidFill>
                  <a:schemeClr val="accent5"/>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p:cNvGrpSpPr/>
          <p:nvPr/>
        </p:nvGrpSpPr>
        <p:grpSpPr>
          <a:xfrm>
            <a:off x="2057400" y="2057400"/>
            <a:ext cx="5029200" cy="2819400"/>
            <a:chOff x="1905000" y="1143000"/>
            <a:chExt cx="5029200" cy="2819400"/>
          </a:xfrm>
        </p:grpSpPr>
        <p:sp>
          <p:nvSpPr>
            <p:cNvPr id="5" name="Oval 4"/>
            <p:cNvSpPr/>
            <p:nvPr/>
          </p:nvSpPr>
          <p:spPr>
            <a:xfrm>
              <a:off x="1905000" y="1219200"/>
              <a:ext cx="5029200" cy="2743200"/>
            </a:xfrm>
            <a:prstGeom prst="ellipse">
              <a:avLst/>
            </a:prstGeom>
            <a:ln w="34925" cap="flat" cmpd="sng" algn="ctr">
              <a:solidFill>
                <a:schemeClr val="tx1"/>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2743200" y="1143000"/>
              <a:ext cx="3657600" cy="369332"/>
            </a:xfrm>
            <a:prstGeom prst="rect">
              <a:avLst/>
            </a:prstGeom>
            <a:noFill/>
          </p:spPr>
          <p:txBody>
            <a:bodyPr wrap="none" rtlCol="0">
              <a:prstTxWarp prst="textArchUp">
                <a:avLst>
                  <a:gd name="adj" fmla="val 11067059"/>
                </a:avLst>
              </a:prstTxWarp>
              <a:spAutoFit/>
            </a:bodyPr>
            <a:lstStyle/>
            <a:p>
              <a:pPr algn="ctr"/>
              <a:r>
                <a:rPr lang="en-US" dirty="0" smtClean="0"/>
                <a:t>Full Consistency</a:t>
              </a:r>
              <a:endParaRPr lang="en-US" dirty="0"/>
            </a:p>
          </p:txBody>
        </p:sp>
      </p:grpSp>
      <p:sp>
        <p:nvSpPr>
          <p:cNvPr id="2" name="Title 1"/>
          <p:cNvSpPr>
            <a:spLocks noGrp="1"/>
          </p:cNvSpPr>
          <p:nvPr>
            <p:ph type="title"/>
          </p:nvPr>
        </p:nvSpPr>
        <p:spPr/>
        <p:txBody>
          <a:bodyPr/>
          <a:lstStyle/>
          <a:p>
            <a:r>
              <a:rPr lang="en-US" dirty="0" smtClean="0"/>
              <a:t>Consistency Rules</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42</a:t>
            </a:fld>
            <a:endParaRPr lang="en-US"/>
          </a:p>
        </p:txBody>
      </p:sp>
      <p:sp>
        <p:nvSpPr>
          <p:cNvPr id="24" name="Oval 23"/>
          <p:cNvSpPr/>
          <p:nvPr/>
        </p:nvSpPr>
        <p:spPr>
          <a:xfrm>
            <a:off x="8001000" y="3148202"/>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30" name="Oval 29"/>
          <p:cNvSpPr/>
          <p:nvPr/>
        </p:nvSpPr>
        <p:spPr>
          <a:xfrm>
            <a:off x="378152" y="3157727"/>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45" name="Straight Connector 44"/>
          <p:cNvCxnSpPr>
            <a:stCxn id="30" idx="6"/>
            <a:endCxn id="24" idx="2"/>
          </p:cNvCxnSpPr>
          <p:nvPr/>
        </p:nvCxnSpPr>
        <p:spPr bwMode="auto">
          <a:xfrm flipV="1">
            <a:off x="1140152" y="3529202"/>
            <a:ext cx="6860848" cy="952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 name="Cube 16"/>
          <p:cNvSpPr/>
          <p:nvPr/>
        </p:nvSpPr>
        <p:spPr>
          <a:xfrm>
            <a:off x="3505527"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8" name="Cube 17"/>
          <p:cNvSpPr/>
          <p:nvPr/>
        </p:nvSpPr>
        <p:spPr>
          <a:xfrm>
            <a:off x="5410527"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6" name="Cube 25"/>
          <p:cNvSpPr/>
          <p:nvPr/>
        </p:nvSpPr>
        <p:spPr>
          <a:xfrm>
            <a:off x="7251700"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7" name="Cube 26"/>
          <p:cNvSpPr/>
          <p:nvPr/>
        </p:nvSpPr>
        <p:spPr>
          <a:xfrm>
            <a:off x="8204200"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34" name="Cube 33"/>
          <p:cNvSpPr/>
          <p:nvPr/>
        </p:nvSpPr>
        <p:spPr>
          <a:xfrm>
            <a:off x="1533852" y="335775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35" name="Cube 34"/>
          <p:cNvSpPr/>
          <p:nvPr/>
        </p:nvSpPr>
        <p:spPr>
          <a:xfrm>
            <a:off x="581352"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3" name="Rectangle 22"/>
          <p:cNvSpPr/>
          <p:nvPr/>
        </p:nvSpPr>
        <p:spPr>
          <a:xfrm>
            <a:off x="231775" y="5334000"/>
            <a:ext cx="8531225" cy="461665"/>
          </a:xfrm>
          <a:prstGeom prst="rect">
            <a:avLst/>
          </a:prstGeom>
        </p:spPr>
        <p:txBody>
          <a:bodyPr wrap="square">
            <a:spAutoFit/>
          </a:bodyPr>
          <a:lstStyle/>
          <a:p>
            <a:r>
              <a:rPr lang="en-US" sz="2400" dirty="0" smtClean="0"/>
              <a:t>Guaranteed sequential consistency for all update functions</a:t>
            </a:r>
          </a:p>
        </p:txBody>
      </p:sp>
      <p:sp>
        <p:nvSpPr>
          <p:cNvPr id="9" name="Oval 8"/>
          <p:cNvSpPr/>
          <p:nvPr/>
        </p:nvSpPr>
        <p:spPr>
          <a:xfrm>
            <a:off x="4295775" y="3157727"/>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11" name="Oval 10"/>
          <p:cNvSpPr/>
          <p:nvPr/>
        </p:nvSpPr>
        <p:spPr>
          <a:xfrm>
            <a:off x="6159827" y="3148202"/>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2" name="Oval 6"/>
          <p:cNvSpPr/>
          <p:nvPr/>
        </p:nvSpPr>
        <p:spPr>
          <a:xfrm>
            <a:off x="2349827" y="3148202"/>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9" name="Cube 18"/>
          <p:cNvSpPr/>
          <p:nvPr/>
        </p:nvSpPr>
        <p:spPr>
          <a:xfrm>
            <a:off x="63630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0" name="Cube 19"/>
          <p:cNvSpPr/>
          <p:nvPr/>
        </p:nvSpPr>
        <p:spPr>
          <a:xfrm>
            <a:off x="45088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21" name="Cube 20"/>
          <p:cNvSpPr/>
          <p:nvPr/>
        </p:nvSpPr>
        <p:spPr>
          <a:xfrm>
            <a:off x="25530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5970860" y="2133600"/>
            <a:ext cx="2944540" cy="2743200"/>
          </a:xfrm>
          <a:prstGeom prst="ellipse">
            <a:avLst/>
          </a:prstGeom>
          <a:ln w="34925" cap="flat" cmpd="sng" algn="ctr">
            <a:solidFill>
              <a:srgbClr val="00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 name="Group 40"/>
          <p:cNvGrpSpPr/>
          <p:nvPr/>
        </p:nvGrpSpPr>
        <p:grpSpPr>
          <a:xfrm>
            <a:off x="120977" y="2057400"/>
            <a:ext cx="5029200" cy="2819400"/>
            <a:chOff x="1905000" y="1143000"/>
            <a:chExt cx="5029200" cy="2819400"/>
          </a:xfrm>
        </p:grpSpPr>
        <p:sp>
          <p:nvSpPr>
            <p:cNvPr id="5" name="Oval 4"/>
            <p:cNvSpPr/>
            <p:nvPr/>
          </p:nvSpPr>
          <p:spPr>
            <a:xfrm>
              <a:off x="1905000" y="1219200"/>
              <a:ext cx="5029200" cy="2743200"/>
            </a:xfrm>
            <a:prstGeom prst="ellipse">
              <a:avLst/>
            </a:prstGeom>
            <a:ln w="34925" cap="flat" cmpd="sng" algn="ctr">
              <a:solidFill>
                <a:srgbClr val="00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2743200" y="1143000"/>
              <a:ext cx="3657600" cy="369332"/>
            </a:xfrm>
            <a:prstGeom prst="rect">
              <a:avLst/>
            </a:prstGeom>
            <a:noFill/>
          </p:spPr>
          <p:txBody>
            <a:bodyPr wrap="none" rtlCol="0">
              <a:prstTxWarp prst="textArchUp">
                <a:avLst>
                  <a:gd name="adj" fmla="val 11067059"/>
                </a:avLst>
              </a:prstTxWarp>
              <a:spAutoFit/>
            </a:bodyPr>
            <a:lstStyle/>
            <a:p>
              <a:pPr algn="ctr"/>
              <a:r>
                <a:rPr lang="en-US" dirty="0" smtClean="0"/>
                <a:t>Full Consistency</a:t>
              </a:r>
              <a:endParaRPr lang="en-US" dirty="0"/>
            </a:p>
          </p:txBody>
        </p:sp>
      </p:grpSp>
      <p:sp>
        <p:nvSpPr>
          <p:cNvPr id="2" name="Title 1"/>
          <p:cNvSpPr>
            <a:spLocks noGrp="1"/>
          </p:cNvSpPr>
          <p:nvPr>
            <p:ph type="title"/>
          </p:nvPr>
        </p:nvSpPr>
        <p:spPr/>
        <p:txBody>
          <a:bodyPr/>
          <a:lstStyle/>
          <a:p>
            <a:r>
              <a:rPr lang="en-US" dirty="0" smtClean="0"/>
              <a:t>Full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43</a:t>
            </a:fld>
            <a:endParaRPr lang="en-US"/>
          </a:p>
        </p:txBody>
      </p:sp>
      <p:sp>
        <p:nvSpPr>
          <p:cNvPr id="24" name="Oval 23"/>
          <p:cNvSpPr/>
          <p:nvPr/>
        </p:nvSpPr>
        <p:spPr>
          <a:xfrm>
            <a:off x="7972425"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30" name="Oval 29"/>
          <p:cNvSpPr/>
          <p:nvPr/>
        </p:nvSpPr>
        <p:spPr>
          <a:xfrm>
            <a:off x="349577" y="3157727"/>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38" name="TextBox 37"/>
          <p:cNvSpPr txBox="1"/>
          <p:nvPr/>
        </p:nvSpPr>
        <p:spPr>
          <a:xfrm>
            <a:off x="228600" y="5105400"/>
            <a:ext cx="8523295" cy="830997"/>
          </a:xfrm>
          <a:prstGeom prst="rect">
            <a:avLst/>
          </a:prstGeom>
          <a:noFill/>
        </p:spPr>
        <p:txBody>
          <a:bodyPr wrap="none" rtlCol="0">
            <a:spAutoFit/>
          </a:bodyPr>
          <a:lstStyle/>
          <a:p>
            <a:r>
              <a:rPr lang="en-US" sz="2400" dirty="0" smtClean="0"/>
              <a:t>Only allow update functions two vertices apart to be run in parallel</a:t>
            </a:r>
          </a:p>
          <a:p>
            <a:r>
              <a:rPr lang="en-US" sz="2400" dirty="0" smtClean="0"/>
              <a:t>Reduced opportunities for parallelism</a:t>
            </a:r>
          </a:p>
        </p:txBody>
      </p:sp>
      <p:cxnSp>
        <p:nvCxnSpPr>
          <p:cNvPr id="39" name="Straight Connector 38"/>
          <p:cNvCxnSpPr/>
          <p:nvPr/>
        </p:nvCxnSpPr>
        <p:spPr bwMode="auto">
          <a:xfrm flipV="1">
            <a:off x="1111577" y="3529202"/>
            <a:ext cx="6860848" cy="952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1" name="Cube 40"/>
          <p:cNvSpPr/>
          <p:nvPr/>
        </p:nvSpPr>
        <p:spPr>
          <a:xfrm>
            <a:off x="3476952"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6" name="Cube 45"/>
          <p:cNvSpPr/>
          <p:nvPr/>
        </p:nvSpPr>
        <p:spPr>
          <a:xfrm>
            <a:off x="7223125"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7" name="Cube 46"/>
          <p:cNvSpPr/>
          <p:nvPr/>
        </p:nvSpPr>
        <p:spPr>
          <a:xfrm>
            <a:off x="8175625"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8" name="Cube 47"/>
          <p:cNvSpPr/>
          <p:nvPr/>
        </p:nvSpPr>
        <p:spPr>
          <a:xfrm>
            <a:off x="1505277" y="335775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9" name="Cube 48"/>
          <p:cNvSpPr/>
          <p:nvPr/>
        </p:nvSpPr>
        <p:spPr>
          <a:xfrm>
            <a:off x="552777"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9" name="Oval 8"/>
          <p:cNvSpPr/>
          <p:nvPr/>
        </p:nvSpPr>
        <p:spPr>
          <a:xfrm>
            <a:off x="4267200" y="3157727"/>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 name="Oval 10"/>
          <p:cNvSpPr/>
          <p:nvPr/>
        </p:nvSpPr>
        <p:spPr>
          <a:xfrm>
            <a:off x="6131252" y="3148202"/>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2" name="Oval 6"/>
          <p:cNvSpPr/>
          <p:nvPr/>
        </p:nvSpPr>
        <p:spPr>
          <a:xfrm>
            <a:off x="2321252"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42" name="Cube 41"/>
          <p:cNvSpPr/>
          <p:nvPr/>
        </p:nvSpPr>
        <p:spPr>
          <a:xfrm>
            <a:off x="5381952"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3" name="Cube 42"/>
          <p:cNvSpPr/>
          <p:nvPr/>
        </p:nvSpPr>
        <p:spPr>
          <a:xfrm>
            <a:off x="6334452"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4" name="Cube 43"/>
          <p:cNvSpPr/>
          <p:nvPr/>
        </p:nvSpPr>
        <p:spPr>
          <a:xfrm>
            <a:off x="4480252"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5" name="Cube 44"/>
          <p:cNvSpPr/>
          <p:nvPr/>
        </p:nvSpPr>
        <p:spPr>
          <a:xfrm>
            <a:off x="2524452"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p:cNvGrpSpPr/>
          <p:nvPr/>
        </p:nvGrpSpPr>
        <p:grpSpPr>
          <a:xfrm>
            <a:off x="2139422" y="2157640"/>
            <a:ext cx="5029200" cy="2878098"/>
            <a:chOff x="1905000" y="1084302"/>
            <a:chExt cx="5029200" cy="2878098"/>
          </a:xfrm>
        </p:grpSpPr>
        <p:sp>
          <p:nvSpPr>
            <p:cNvPr id="5" name="Oval 4"/>
            <p:cNvSpPr/>
            <p:nvPr/>
          </p:nvSpPr>
          <p:spPr>
            <a:xfrm>
              <a:off x="1905000" y="1219200"/>
              <a:ext cx="5029200" cy="2743200"/>
            </a:xfrm>
            <a:prstGeom prst="ellipse">
              <a:avLst/>
            </a:prstGeom>
            <a:ln w="34925" cap="flat" cmpd="sng" algn="ctr">
              <a:solidFill>
                <a:schemeClr val="tx1"/>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2717800" y="1084302"/>
              <a:ext cx="3657600" cy="369332"/>
            </a:xfrm>
            <a:prstGeom prst="rect">
              <a:avLst/>
            </a:prstGeom>
            <a:noFill/>
          </p:spPr>
          <p:txBody>
            <a:bodyPr wrap="none" rtlCol="0">
              <a:prstTxWarp prst="textArchUp">
                <a:avLst>
                  <a:gd name="adj" fmla="val 11067059"/>
                </a:avLst>
              </a:prstTxWarp>
              <a:spAutoFit/>
            </a:bodyPr>
            <a:lstStyle/>
            <a:p>
              <a:pPr algn="ctr"/>
              <a:r>
                <a:rPr lang="en-US" dirty="0" smtClean="0"/>
                <a:t>Full Consistency</a:t>
              </a:r>
              <a:endParaRPr lang="en-US" dirty="0"/>
            </a:p>
          </p:txBody>
        </p:sp>
      </p:grpSp>
      <p:sp>
        <p:nvSpPr>
          <p:cNvPr id="6" name="Oval 5"/>
          <p:cNvSpPr/>
          <p:nvPr/>
        </p:nvSpPr>
        <p:spPr>
          <a:xfrm>
            <a:off x="3264227" y="2616904"/>
            <a:ext cx="2895600"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622349" y="2501572"/>
            <a:ext cx="2197426" cy="674132"/>
          </a:xfrm>
          <a:prstGeom prst="rect">
            <a:avLst/>
          </a:prstGeom>
          <a:noFill/>
        </p:spPr>
        <p:txBody>
          <a:bodyPr wrap="none" rtlCol="0">
            <a:prstTxWarp prst="textArchUp">
              <a:avLst>
                <a:gd name="adj" fmla="val 10600048"/>
              </a:avLst>
            </a:prstTxWarp>
            <a:spAutoFit/>
          </a:bodyPr>
          <a:lstStyle/>
          <a:p>
            <a:pPr algn="ctr"/>
            <a:r>
              <a:rPr lang="en-US" dirty="0" smtClean="0"/>
              <a:t>Edge Consistency</a:t>
            </a:r>
            <a:endParaRPr lang="en-US" dirty="0"/>
          </a:p>
        </p:txBody>
      </p:sp>
      <p:sp>
        <p:nvSpPr>
          <p:cNvPr id="2" name="Title 1"/>
          <p:cNvSpPr>
            <a:spLocks noGrp="1"/>
          </p:cNvSpPr>
          <p:nvPr>
            <p:ph type="title"/>
          </p:nvPr>
        </p:nvSpPr>
        <p:spPr/>
        <p:txBody>
          <a:bodyPr/>
          <a:lstStyle/>
          <a:p>
            <a:r>
              <a:rPr lang="en-US" dirty="0" smtClean="0"/>
              <a:t>Obtaining More Parallelism</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44</a:t>
            </a:fld>
            <a:endParaRPr lang="en-US"/>
          </a:p>
        </p:txBody>
      </p:sp>
      <p:sp>
        <p:nvSpPr>
          <p:cNvPr id="53" name="Oval 52"/>
          <p:cNvSpPr/>
          <p:nvPr/>
        </p:nvSpPr>
        <p:spPr>
          <a:xfrm>
            <a:off x="8001000" y="3257738"/>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4" name="Oval 53"/>
          <p:cNvSpPr/>
          <p:nvPr/>
        </p:nvSpPr>
        <p:spPr>
          <a:xfrm>
            <a:off x="378152" y="3267263"/>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56" name="Straight Connector 55"/>
          <p:cNvCxnSpPr/>
          <p:nvPr/>
        </p:nvCxnSpPr>
        <p:spPr bwMode="auto">
          <a:xfrm flipV="1">
            <a:off x="1140152" y="3638738"/>
            <a:ext cx="6860848" cy="952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7" name="Cube 56"/>
          <p:cNvSpPr/>
          <p:nvPr/>
        </p:nvSpPr>
        <p:spPr>
          <a:xfrm>
            <a:off x="3505527" y="3457763"/>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58" name="Cube 57"/>
          <p:cNvSpPr/>
          <p:nvPr/>
        </p:nvSpPr>
        <p:spPr>
          <a:xfrm>
            <a:off x="5410527" y="3457763"/>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2" name="Cube 61"/>
          <p:cNvSpPr/>
          <p:nvPr/>
        </p:nvSpPr>
        <p:spPr>
          <a:xfrm>
            <a:off x="7251700" y="3457763"/>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3" name="Cube 62"/>
          <p:cNvSpPr/>
          <p:nvPr/>
        </p:nvSpPr>
        <p:spPr>
          <a:xfrm>
            <a:off x="8204200" y="3448238"/>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4" name="Cube 63"/>
          <p:cNvSpPr/>
          <p:nvPr/>
        </p:nvSpPr>
        <p:spPr>
          <a:xfrm>
            <a:off x="1533852" y="3467288"/>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5" name="Cube 64"/>
          <p:cNvSpPr/>
          <p:nvPr/>
        </p:nvSpPr>
        <p:spPr>
          <a:xfrm>
            <a:off x="581352" y="3457763"/>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72" name="TextBox 71"/>
          <p:cNvSpPr txBox="1"/>
          <p:nvPr/>
        </p:nvSpPr>
        <p:spPr>
          <a:xfrm>
            <a:off x="942755" y="1263003"/>
            <a:ext cx="7351141" cy="461665"/>
          </a:xfrm>
          <a:prstGeom prst="rect">
            <a:avLst/>
          </a:prstGeom>
          <a:noFill/>
        </p:spPr>
        <p:txBody>
          <a:bodyPr wrap="none" rtlCol="0">
            <a:spAutoFit/>
          </a:bodyPr>
          <a:lstStyle/>
          <a:p>
            <a:r>
              <a:rPr lang="en-US" dirty="0" smtClean="0"/>
              <a:t>Not all update functions will modify the entire scope!</a:t>
            </a:r>
            <a:endParaRPr lang="en-US" dirty="0"/>
          </a:p>
        </p:txBody>
      </p:sp>
      <p:sp>
        <p:nvSpPr>
          <p:cNvPr id="73" name="TextBox 72"/>
          <p:cNvSpPr txBox="1"/>
          <p:nvPr/>
        </p:nvSpPr>
        <p:spPr>
          <a:xfrm>
            <a:off x="762000" y="5257800"/>
            <a:ext cx="7010400" cy="1015663"/>
          </a:xfrm>
          <a:prstGeom prst="rect">
            <a:avLst/>
          </a:prstGeom>
          <a:noFill/>
        </p:spPr>
        <p:txBody>
          <a:bodyPr wrap="square" rtlCol="0">
            <a:spAutoFit/>
          </a:bodyPr>
          <a:lstStyle/>
          <a:p>
            <a:r>
              <a:rPr lang="en-US" sz="2000" dirty="0" smtClean="0"/>
              <a:t>Edge consistency is sufficient for a large number of algorithms including:</a:t>
            </a:r>
          </a:p>
          <a:p>
            <a:r>
              <a:rPr lang="en-US" sz="2000" b="1" dirty="0" smtClean="0"/>
              <a:t>Label Propagation</a:t>
            </a:r>
          </a:p>
        </p:txBody>
      </p:sp>
      <p:sp>
        <p:nvSpPr>
          <p:cNvPr id="50" name="Oval 49"/>
          <p:cNvSpPr/>
          <p:nvPr/>
        </p:nvSpPr>
        <p:spPr>
          <a:xfrm>
            <a:off x="4295775" y="3267263"/>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1" name="Oval 50"/>
          <p:cNvSpPr/>
          <p:nvPr/>
        </p:nvSpPr>
        <p:spPr>
          <a:xfrm>
            <a:off x="6159827" y="3257738"/>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2" name="Oval 6"/>
          <p:cNvSpPr/>
          <p:nvPr/>
        </p:nvSpPr>
        <p:spPr>
          <a:xfrm>
            <a:off x="2349827" y="3257738"/>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9" name="Cube 58"/>
          <p:cNvSpPr/>
          <p:nvPr/>
        </p:nvSpPr>
        <p:spPr>
          <a:xfrm>
            <a:off x="6363027" y="3448238"/>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0" name="Cube 59"/>
          <p:cNvSpPr/>
          <p:nvPr/>
        </p:nvSpPr>
        <p:spPr>
          <a:xfrm>
            <a:off x="4508827" y="3448238"/>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1" name="Cube 60"/>
          <p:cNvSpPr/>
          <p:nvPr/>
        </p:nvSpPr>
        <p:spPr>
          <a:xfrm>
            <a:off x="2553027" y="3448238"/>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p:bldP spid="72" grpId="0"/>
      <p:bldP spid="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289251" y="1537732"/>
            <a:ext cx="1971675"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19925" y="1537732"/>
            <a:ext cx="1971675"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9"/>
          <p:cNvGrpSpPr/>
          <p:nvPr/>
        </p:nvGrpSpPr>
        <p:grpSpPr>
          <a:xfrm>
            <a:off x="3200400" y="1447800"/>
            <a:ext cx="2895600" cy="2223532"/>
            <a:chOff x="3048000" y="1510268"/>
            <a:chExt cx="2895600" cy="2223532"/>
          </a:xfrm>
        </p:grpSpPr>
        <p:sp>
          <p:nvSpPr>
            <p:cNvPr id="6" name="Oval 5"/>
            <p:cNvSpPr/>
            <p:nvPr/>
          </p:nvSpPr>
          <p:spPr>
            <a:xfrm>
              <a:off x="3048000" y="1600200"/>
              <a:ext cx="2895600"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390901" y="1510268"/>
              <a:ext cx="2197426" cy="674132"/>
            </a:xfrm>
            <a:prstGeom prst="rect">
              <a:avLst/>
            </a:prstGeom>
            <a:noFill/>
          </p:spPr>
          <p:txBody>
            <a:bodyPr wrap="none" rtlCol="0">
              <a:prstTxWarp prst="textArchUp">
                <a:avLst>
                  <a:gd name="adj" fmla="val 10600048"/>
                </a:avLst>
              </a:prstTxWarp>
              <a:spAutoFit/>
            </a:bodyPr>
            <a:lstStyle/>
            <a:p>
              <a:pPr algn="ctr"/>
              <a:r>
                <a:rPr lang="en-US" dirty="0" smtClean="0"/>
                <a:t>Edge Consistency</a:t>
              </a:r>
              <a:endParaRPr lang="en-US" dirty="0"/>
            </a:p>
          </p:txBody>
        </p:sp>
      </p:grpSp>
      <p:sp>
        <p:nvSpPr>
          <p:cNvPr id="2" name="Title 1"/>
          <p:cNvSpPr>
            <a:spLocks noGrp="1"/>
          </p:cNvSpPr>
          <p:nvPr>
            <p:ph type="title"/>
          </p:nvPr>
        </p:nvSpPr>
        <p:spPr/>
        <p:txBody>
          <a:bodyPr/>
          <a:lstStyle/>
          <a:p>
            <a:r>
              <a:rPr lang="en-US" dirty="0" smtClean="0"/>
              <a:t>Edge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45</a:t>
            </a:fld>
            <a:endParaRPr lang="en-US"/>
          </a:p>
        </p:txBody>
      </p:sp>
      <p:sp>
        <p:nvSpPr>
          <p:cNvPr id="57" name="Oval 56"/>
          <p:cNvSpPr/>
          <p:nvPr/>
        </p:nvSpPr>
        <p:spPr>
          <a:xfrm>
            <a:off x="8001000" y="2314209"/>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63" name="Oval 62"/>
          <p:cNvSpPr/>
          <p:nvPr/>
        </p:nvSpPr>
        <p:spPr>
          <a:xfrm>
            <a:off x="378152" y="2323734"/>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cxnSp>
        <p:nvCxnSpPr>
          <p:cNvPr id="76" name="Straight Connector 75"/>
          <p:cNvCxnSpPr/>
          <p:nvPr/>
        </p:nvCxnSpPr>
        <p:spPr bwMode="auto">
          <a:xfrm flipV="1">
            <a:off x="1140152" y="2695209"/>
            <a:ext cx="6860848" cy="952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7" name="Cube 76"/>
          <p:cNvSpPr/>
          <p:nvPr/>
        </p:nvSpPr>
        <p:spPr>
          <a:xfrm>
            <a:off x="3505527" y="2514234"/>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78" name="Cube 77"/>
          <p:cNvSpPr/>
          <p:nvPr/>
        </p:nvSpPr>
        <p:spPr>
          <a:xfrm>
            <a:off x="5410527" y="2514234"/>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82" name="Cube 81"/>
          <p:cNvSpPr/>
          <p:nvPr/>
        </p:nvSpPr>
        <p:spPr>
          <a:xfrm>
            <a:off x="7251700" y="2514234"/>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83" name="Cube 82"/>
          <p:cNvSpPr/>
          <p:nvPr/>
        </p:nvSpPr>
        <p:spPr>
          <a:xfrm>
            <a:off x="8204200" y="2504709"/>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84" name="Cube 83"/>
          <p:cNvSpPr/>
          <p:nvPr/>
        </p:nvSpPr>
        <p:spPr>
          <a:xfrm>
            <a:off x="1533852" y="2523759"/>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85" name="Cube 84"/>
          <p:cNvSpPr/>
          <p:nvPr/>
        </p:nvSpPr>
        <p:spPr>
          <a:xfrm>
            <a:off x="581352" y="2514234"/>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3" name="Oval 42"/>
          <p:cNvSpPr/>
          <p:nvPr/>
        </p:nvSpPr>
        <p:spPr>
          <a:xfrm>
            <a:off x="4295775" y="2323734"/>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44" name="Oval 43"/>
          <p:cNvSpPr/>
          <p:nvPr/>
        </p:nvSpPr>
        <p:spPr>
          <a:xfrm>
            <a:off x="6159827" y="2314209"/>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45" name="Oval 6"/>
          <p:cNvSpPr/>
          <p:nvPr/>
        </p:nvSpPr>
        <p:spPr>
          <a:xfrm>
            <a:off x="2349827" y="2314209"/>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79" name="Cube 78"/>
          <p:cNvSpPr/>
          <p:nvPr/>
        </p:nvSpPr>
        <p:spPr>
          <a:xfrm>
            <a:off x="6363027" y="2504709"/>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80" name="Cube 79"/>
          <p:cNvSpPr/>
          <p:nvPr/>
        </p:nvSpPr>
        <p:spPr>
          <a:xfrm>
            <a:off x="4508827" y="2504709"/>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81" name="Cube 80"/>
          <p:cNvSpPr/>
          <p:nvPr/>
        </p:nvSpPr>
        <p:spPr>
          <a:xfrm>
            <a:off x="2553027" y="2504709"/>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nvGrpSpPr>
          <p:cNvPr id="24" name="Group 23"/>
          <p:cNvGrpSpPr/>
          <p:nvPr/>
        </p:nvGrpSpPr>
        <p:grpSpPr>
          <a:xfrm>
            <a:off x="1530928" y="3962400"/>
            <a:ext cx="6317673" cy="2442210"/>
            <a:chOff x="4648200" y="1676400"/>
            <a:chExt cx="4343401" cy="1679019"/>
          </a:xfrm>
        </p:grpSpPr>
        <p:grpSp>
          <p:nvGrpSpPr>
            <p:cNvPr id="25" name="Group 35"/>
            <p:cNvGrpSpPr/>
            <p:nvPr/>
          </p:nvGrpSpPr>
          <p:grpSpPr>
            <a:xfrm>
              <a:off x="4648200" y="2083358"/>
              <a:ext cx="4343401" cy="1193242"/>
              <a:chOff x="1143000" y="2057400"/>
              <a:chExt cx="6934200" cy="1905000"/>
            </a:xfrm>
          </p:grpSpPr>
          <p:grpSp>
            <p:nvGrpSpPr>
              <p:cNvPr id="31" name="Group 36"/>
              <p:cNvGrpSpPr/>
              <p:nvPr/>
            </p:nvGrpSpPr>
            <p:grpSpPr>
              <a:xfrm>
                <a:off x="1143000" y="2057400"/>
                <a:ext cx="3810000" cy="1905000"/>
                <a:chOff x="1143000" y="2057400"/>
                <a:chExt cx="3810000" cy="1905000"/>
              </a:xfrm>
            </p:grpSpPr>
            <p:grpSp>
              <p:nvGrpSpPr>
                <p:cNvPr id="62" name="Group 93"/>
                <p:cNvGrpSpPr/>
                <p:nvPr/>
              </p:nvGrpSpPr>
              <p:grpSpPr>
                <a:xfrm>
                  <a:off x="1143000" y="2057400"/>
                  <a:ext cx="3810000" cy="1066800"/>
                  <a:chOff x="381000" y="2057400"/>
                  <a:chExt cx="3810000" cy="1066800"/>
                </a:xfrm>
              </p:grpSpPr>
              <p:sp>
                <p:nvSpPr>
                  <p:cNvPr id="66" name="Rounded Rectangle 65"/>
                  <p:cNvSpPr/>
                  <p:nvPr/>
                </p:nvSpPr>
                <p:spPr bwMode="auto">
                  <a:xfrm>
                    <a:off x="381000" y="2057400"/>
                    <a:ext cx="3810000" cy="1066800"/>
                  </a:xfrm>
                  <a:prstGeom prst="roundRect">
                    <a:avLst>
                      <a:gd name="adj" fmla="val 3254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sp>
                <p:nvSpPr>
                  <p:cNvPr id="67" name="Oval 66"/>
                  <p:cNvSpPr/>
                  <p:nvPr/>
                </p:nvSpPr>
                <p:spPr bwMode="auto">
                  <a:xfrm>
                    <a:off x="1981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grpSp>
            <p:sp>
              <p:nvSpPr>
                <p:cNvPr id="64" name="Rounded Rectangle 63"/>
                <p:cNvSpPr/>
                <p:nvPr/>
              </p:nvSpPr>
              <p:spPr bwMode="auto">
                <a:xfrm>
                  <a:off x="2667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12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65" name="Straight Arrow Connector 64"/>
                <p:cNvCxnSpPr>
                  <a:stCxn id="64" idx="0"/>
                  <a:endCxn id="67" idx="4"/>
                </p:cNvCxnSpPr>
                <p:nvPr/>
              </p:nvCxnSpPr>
              <p:spPr bwMode="auto">
                <a:xfrm rot="5400000" flipH="1" flipV="1">
                  <a:off x="2878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grpSp>
            <p:nvGrpSpPr>
              <p:cNvPr id="32" name="Group 37"/>
              <p:cNvGrpSpPr/>
              <p:nvPr/>
            </p:nvGrpSpPr>
            <p:grpSpPr>
              <a:xfrm>
                <a:off x="4191000" y="2057400"/>
                <a:ext cx="3886200" cy="1905000"/>
                <a:chOff x="4191000" y="2057400"/>
                <a:chExt cx="3886200" cy="1905000"/>
              </a:xfrm>
            </p:grpSpPr>
            <p:grpSp>
              <p:nvGrpSpPr>
                <p:cNvPr id="56" name="Group 94"/>
                <p:cNvGrpSpPr/>
                <p:nvPr/>
              </p:nvGrpSpPr>
              <p:grpSpPr>
                <a:xfrm>
                  <a:off x="4191000" y="2057400"/>
                  <a:ext cx="3886200" cy="1066800"/>
                  <a:chOff x="3429000" y="2057400"/>
                  <a:chExt cx="3886200" cy="1066800"/>
                </a:xfrm>
              </p:grpSpPr>
              <p:sp>
                <p:nvSpPr>
                  <p:cNvPr id="60" name="Rounded Rectangle 59"/>
                  <p:cNvSpPr/>
                  <p:nvPr/>
                </p:nvSpPr>
                <p:spPr bwMode="auto">
                  <a:xfrm>
                    <a:off x="3429000" y="2057400"/>
                    <a:ext cx="3886200" cy="1066800"/>
                  </a:xfrm>
                  <a:prstGeom prst="roundRect">
                    <a:avLst>
                      <a:gd name="adj" fmla="val 34657"/>
                    </a:avLst>
                  </a:prstGeom>
                  <a:gradFill>
                    <a:gsLst>
                      <a:gs pos="0">
                        <a:schemeClr val="accent6">
                          <a:tint val="50000"/>
                          <a:satMod val="300000"/>
                          <a:alpha val="72000"/>
                        </a:schemeClr>
                      </a:gs>
                      <a:gs pos="35000">
                        <a:schemeClr val="accent6">
                          <a:tint val="37000"/>
                          <a:satMod val="300000"/>
                          <a:alpha val="70000"/>
                        </a:schemeClr>
                      </a:gs>
                      <a:gs pos="100000">
                        <a:schemeClr val="accent6">
                          <a:tint val="15000"/>
                          <a:satMod val="350000"/>
                          <a:alpha val="80000"/>
                        </a:schemeClr>
                      </a:gs>
                    </a:gsLs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sp>
                <p:nvSpPr>
                  <p:cNvPr id="61" name="Oval 60"/>
                  <p:cNvSpPr/>
                  <p:nvPr/>
                </p:nvSpPr>
                <p:spPr bwMode="auto">
                  <a:xfrm>
                    <a:off x="5029200" y="22860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ahoma" pitchFamily="-64" charset="0"/>
                    </a:endParaRPr>
                  </a:p>
                </p:txBody>
              </p:sp>
            </p:grpSp>
            <p:sp>
              <p:nvSpPr>
                <p:cNvPr id="58" name="Rounded Rectangle 57"/>
                <p:cNvSpPr/>
                <p:nvPr/>
              </p:nvSpPr>
              <p:spPr bwMode="auto">
                <a:xfrm>
                  <a:off x="5715000" y="3387490"/>
                  <a:ext cx="838199" cy="5749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12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cxnSp>
              <p:nvCxnSpPr>
                <p:cNvPr id="59" name="Straight Arrow Connector 58"/>
                <p:cNvCxnSpPr>
                  <a:stCxn id="58" idx="0"/>
                  <a:endCxn id="61" idx="4"/>
                </p:cNvCxnSpPr>
                <p:nvPr/>
              </p:nvCxnSpPr>
              <p:spPr bwMode="auto">
                <a:xfrm rot="5400000" flipH="1" flipV="1">
                  <a:off x="5926255" y="3179645"/>
                  <a:ext cx="41569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33" name="Straight Connector 32"/>
              <p:cNvCxnSpPr>
                <a:stCxn id="39" idx="6"/>
                <a:endCxn id="34" idx="2"/>
              </p:cNvCxnSpPr>
              <p:nvPr/>
            </p:nvCxnSpPr>
            <p:spPr bwMode="auto">
              <a:xfrm>
                <a:off x="1705308" y="2624572"/>
                <a:ext cx="5762292" cy="10071"/>
              </a:xfrm>
              <a:prstGeom prst="line">
                <a:avLst/>
              </a:prstGeom>
              <a:ln>
                <a:headEnd type="none" w="med" len="med"/>
                <a:tailEnd type="none" w="med" len="med"/>
              </a:ln>
            </p:spPr>
            <p:style>
              <a:lnRef idx="1">
                <a:schemeClr val="dk1"/>
              </a:lnRef>
              <a:fillRef idx="2">
                <a:schemeClr val="dk1"/>
              </a:fillRef>
              <a:effectRef idx="1">
                <a:schemeClr val="dk1"/>
              </a:effectRef>
              <a:fontRef idx="minor">
                <a:schemeClr val="dk1"/>
              </a:fontRef>
            </p:style>
          </p:cxnSp>
          <p:sp>
            <p:nvSpPr>
              <p:cNvPr id="34" name="Oval 33"/>
              <p:cNvSpPr/>
              <p:nvPr/>
            </p:nvSpPr>
            <p:spPr bwMode="auto">
              <a:xfrm>
                <a:off x="7467600"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5" name="Oval 34"/>
              <p:cNvSpPr/>
              <p:nvPr/>
            </p:nvSpPr>
            <p:spPr bwMode="auto">
              <a:xfrm>
                <a:off x="5928905"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6" name="Oval 35"/>
              <p:cNvSpPr/>
              <p:nvPr/>
            </p:nvSpPr>
            <p:spPr bwMode="auto">
              <a:xfrm>
                <a:off x="4390211" y="24384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8" name="Oval 37"/>
              <p:cNvSpPr/>
              <p:nvPr/>
            </p:nvSpPr>
            <p:spPr bwMode="auto">
              <a:xfrm>
                <a:off x="2851516" y="24182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9" name="Oval 38"/>
              <p:cNvSpPr/>
              <p:nvPr/>
            </p:nvSpPr>
            <p:spPr bwMode="auto">
              <a:xfrm>
                <a:off x="1312822" y="2428329"/>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1" name="Cube 40"/>
              <p:cNvSpPr/>
              <p:nvPr/>
            </p:nvSpPr>
            <p:spPr bwMode="auto">
              <a:xfrm>
                <a:off x="2926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6" name="Cube 45"/>
              <p:cNvSpPr/>
              <p:nvPr/>
            </p:nvSpPr>
            <p:spPr bwMode="auto">
              <a:xfrm>
                <a:off x="3657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7" name="Cube 46"/>
              <p:cNvSpPr/>
              <p:nvPr/>
            </p:nvSpPr>
            <p:spPr bwMode="auto">
              <a:xfrm>
                <a:off x="2209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8" name="Cube 47"/>
              <p:cNvSpPr/>
              <p:nvPr/>
            </p:nvSpPr>
            <p:spPr bwMode="auto">
              <a:xfrm>
                <a:off x="445008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49" name="Cube 48"/>
              <p:cNvSpPr/>
              <p:nvPr/>
            </p:nvSpPr>
            <p:spPr bwMode="auto">
              <a:xfrm>
                <a:off x="6019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0" name="Cube 49"/>
              <p:cNvSpPr/>
              <p:nvPr/>
            </p:nvSpPr>
            <p:spPr bwMode="auto">
              <a:xfrm>
                <a:off x="75438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1" name="Cube 50"/>
              <p:cNvSpPr/>
              <p:nvPr/>
            </p:nvSpPr>
            <p:spPr bwMode="auto">
              <a:xfrm>
                <a:off x="1371600" y="2491740"/>
                <a:ext cx="274320" cy="27432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2" name="Cube 51"/>
              <p:cNvSpPr/>
              <p:nvPr/>
            </p:nvSpPr>
            <p:spPr bwMode="auto">
              <a:xfrm>
                <a:off x="67056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53" name="Cube 52"/>
              <p:cNvSpPr/>
              <p:nvPr/>
            </p:nvSpPr>
            <p:spPr bwMode="auto">
              <a:xfrm>
                <a:off x="5257800" y="2491740"/>
                <a:ext cx="274320" cy="27432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54" name="Shape 53"/>
              <p:cNvCxnSpPr>
                <a:stCxn id="64" idx="3"/>
                <a:endCxn id="46" idx="3"/>
              </p:cNvCxnSpPr>
              <p:nvPr/>
            </p:nvCxnSpPr>
            <p:spPr bwMode="auto">
              <a:xfrm flipV="1">
                <a:off x="3505200" y="2766060"/>
                <a:ext cx="255269" cy="908885"/>
              </a:xfrm>
              <a:prstGeom prst="curved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55" name="Shape 54"/>
              <p:cNvCxnSpPr>
                <a:stCxn id="58" idx="1"/>
                <a:endCxn id="53" idx="3"/>
              </p:cNvCxnSpPr>
              <p:nvPr/>
            </p:nvCxnSpPr>
            <p:spPr bwMode="auto">
              <a:xfrm rot="10800000">
                <a:off x="5360671" y="2766060"/>
                <a:ext cx="354330" cy="908885"/>
              </a:xfrm>
              <a:prstGeom prst="curvedConnector2">
                <a:avLst/>
              </a:prstGeom>
              <a:noFill/>
              <a:ln w="38100" cap="flat" cmpd="sng" algn="ctr">
                <a:solidFill>
                  <a:schemeClr val="hlink"/>
                </a:solidFill>
                <a:prstDash val="solid"/>
                <a:round/>
                <a:headEnd type="none" w="med" len="med"/>
                <a:tailEnd type="arrow"/>
              </a:ln>
              <a:effectLst/>
            </p:spPr>
          </p:cxnSp>
        </p:grpSp>
        <p:sp>
          <p:nvSpPr>
            <p:cNvPr id="26" name="TextBox 25"/>
            <p:cNvSpPr txBox="1"/>
            <p:nvPr/>
          </p:nvSpPr>
          <p:spPr>
            <a:xfrm>
              <a:off x="6477000" y="1676400"/>
              <a:ext cx="712183" cy="461665"/>
            </a:xfrm>
            <a:prstGeom prst="rect">
              <a:avLst/>
            </a:prstGeom>
            <a:noFill/>
          </p:spPr>
          <p:txBody>
            <a:bodyPr wrap="none" rtlCol="0">
              <a:spAutoFit/>
            </a:bodyPr>
            <a:lstStyle/>
            <a:p>
              <a:r>
                <a:rPr lang="en-US" sz="2400" dirty="0" smtClean="0"/>
                <a:t>Safe</a:t>
              </a:r>
              <a:endParaRPr lang="en-US" sz="2400" dirty="0"/>
            </a:p>
          </p:txBody>
        </p:sp>
        <p:grpSp>
          <p:nvGrpSpPr>
            <p:cNvPr id="27" name="Group 75"/>
            <p:cNvGrpSpPr/>
            <p:nvPr/>
          </p:nvGrpSpPr>
          <p:grpSpPr>
            <a:xfrm>
              <a:off x="6248400" y="2567848"/>
              <a:ext cx="1143000" cy="632552"/>
              <a:chOff x="6127821" y="2567848"/>
              <a:chExt cx="1384159" cy="528698"/>
            </a:xfrm>
          </p:grpSpPr>
          <p:cxnSp>
            <p:nvCxnSpPr>
              <p:cNvPr id="29" name="Shape 28"/>
              <p:cNvCxnSpPr>
                <a:stCxn id="36" idx="4"/>
                <a:endCxn id="64" idx="3"/>
              </p:cNvCxnSpPr>
              <p:nvPr/>
            </p:nvCxnSpPr>
            <p:spPr bwMode="auto">
              <a:xfrm rot="5400000">
                <a:off x="6202107" y="2493563"/>
                <a:ext cx="528697" cy="677269"/>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30" name="Shape 29"/>
              <p:cNvCxnSpPr>
                <a:stCxn id="36" idx="4"/>
                <a:endCxn id="58" idx="1"/>
              </p:cNvCxnSpPr>
              <p:nvPr/>
            </p:nvCxnSpPr>
            <p:spPr bwMode="auto">
              <a:xfrm rot="16200000" flipH="1">
                <a:off x="6894186" y="2478751"/>
                <a:ext cx="528697" cy="706891"/>
              </a:xfrm>
              <a:prstGeom prst="curved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sp>
          <p:nvSpPr>
            <p:cNvPr id="28" name="TextBox 27"/>
            <p:cNvSpPr txBox="1"/>
            <p:nvPr/>
          </p:nvSpPr>
          <p:spPr>
            <a:xfrm>
              <a:off x="6581775" y="2986087"/>
              <a:ext cx="663771" cy="369332"/>
            </a:xfrm>
            <a:prstGeom prst="rect">
              <a:avLst/>
            </a:prstGeom>
            <a:noFill/>
          </p:spPr>
          <p:txBody>
            <a:bodyPr wrap="none" rtlCol="0">
              <a:spAutoFit/>
            </a:bodyPr>
            <a:lstStyle/>
            <a:p>
              <a:r>
                <a:rPr lang="en-US" b="1" dirty="0" smtClean="0">
                  <a:solidFill>
                    <a:schemeClr val="accent5"/>
                  </a:solidFill>
                </a:rPr>
                <a:t>Read</a:t>
              </a:r>
              <a:endParaRPr lang="en-US" b="1" dirty="0">
                <a:solidFill>
                  <a:schemeClr val="accent5"/>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p:cNvGrpSpPr/>
          <p:nvPr/>
        </p:nvGrpSpPr>
        <p:grpSpPr>
          <a:xfrm>
            <a:off x="2139422" y="2221468"/>
            <a:ext cx="5029200" cy="2814270"/>
            <a:chOff x="1905000" y="1148130"/>
            <a:chExt cx="5029200" cy="2814270"/>
          </a:xfrm>
        </p:grpSpPr>
        <p:sp>
          <p:nvSpPr>
            <p:cNvPr id="5" name="Oval 4"/>
            <p:cNvSpPr/>
            <p:nvPr/>
          </p:nvSpPr>
          <p:spPr>
            <a:xfrm>
              <a:off x="1905000" y="1219200"/>
              <a:ext cx="5029200" cy="2743200"/>
            </a:xfrm>
            <a:prstGeom prst="ellipse">
              <a:avLst/>
            </a:prstGeom>
            <a:ln w="34925" cap="flat" cmpd="sng" algn="ctr">
              <a:solidFill>
                <a:schemeClr val="tx1"/>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2661178" y="1148130"/>
              <a:ext cx="3657600" cy="369332"/>
            </a:xfrm>
            <a:prstGeom prst="rect">
              <a:avLst/>
            </a:prstGeom>
            <a:noFill/>
          </p:spPr>
          <p:txBody>
            <a:bodyPr wrap="none" rtlCol="0">
              <a:prstTxWarp prst="textArchUp">
                <a:avLst>
                  <a:gd name="adj" fmla="val 11067059"/>
                </a:avLst>
              </a:prstTxWarp>
              <a:spAutoFit/>
            </a:bodyPr>
            <a:lstStyle/>
            <a:p>
              <a:pPr algn="ctr"/>
              <a:r>
                <a:rPr lang="en-US" dirty="0" smtClean="0"/>
                <a:t>Full</a:t>
              </a:r>
              <a:endParaRPr lang="en-US" dirty="0"/>
            </a:p>
          </p:txBody>
        </p:sp>
      </p:grpSp>
      <p:sp>
        <p:nvSpPr>
          <p:cNvPr id="6" name="Oval 5"/>
          <p:cNvSpPr/>
          <p:nvPr/>
        </p:nvSpPr>
        <p:spPr>
          <a:xfrm>
            <a:off x="3264227" y="2616904"/>
            <a:ext cx="2895600" cy="21336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581400" y="2526268"/>
            <a:ext cx="2197426" cy="674132"/>
          </a:xfrm>
          <a:prstGeom prst="rect">
            <a:avLst/>
          </a:prstGeom>
          <a:noFill/>
        </p:spPr>
        <p:txBody>
          <a:bodyPr wrap="none" rtlCol="0">
            <a:prstTxWarp prst="textArchUp">
              <a:avLst>
                <a:gd name="adj" fmla="val 10600048"/>
              </a:avLst>
            </a:prstTxWarp>
            <a:spAutoFit/>
          </a:bodyPr>
          <a:lstStyle/>
          <a:p>
            <a:pPr algn="ctr"/>
            <a:r>
              <a:rPr lang="en-US" dirty="0" smtClean="0"/>
              <a:t>Edge</a:t>
            </a:r>
            <a:endParaRPr lang="en-US" dirty="0"/>
          </a:p>
        </p:txBody>
      </p:sp>
      <p:sp>
        <p:nvSpPr>
          <p:cNvPr id="7" name="Oval 6"/>
          <p:cNvSpPr/>
          <p:nvPr/>
        </p:nvSpPr>
        <p:spPr>
          <a:xfrm>
            <a:off x="4120622" y="2864038"/>
            <a:ext cx="1143000" cy="1600200"/>
          </a:xfrm>
          <a:prstGeom prst="ellipse">
            <a:avLst/>
          </a:prstGeom>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TextBox 37"/>
          <p:cNvSpPr txBox="1"/>
          <p:nvPr/>
        </p:nvSpPr>
        <p:spPr>
          <a:xfrm>
            <a:off x="3962400" y="2819400"/>
            <a:ext cx="1447800" cy="1588532"/>
          </a:xfrm>
          <a:prstGeom prst="rect">
            <a:avLst/>
          </a:prstGeom>
          <a:noFill/>
        </p:spPr>
        <p:txBody>
          <a:bodyPr wrap="none" rtlCol="0">
            <a:prstTxWarp prst="textArchUp">
              <a:avLst>
                <a:gd name="adj" fmla="val 12262199"/>
              </a:avLst>
            </a:prstTxWarp>
            <a:spAutoFit/>
          </a:bodyPr>
          <a:lstStyle/>
          <a:p>
            <a:pPr algn="ctr"/>
            <a:r>
              <a:rPr lang="en-US" dirty="0" smtClean="0">
                <a:solidFill>
                  <a:schemeClr val="bg1"/>
                </a:solidFill>
              </a:rPr>
              <a:t>Vertex</a:t>
            </a:r>
            <a:endParaRPr lang="en-US" dirty="0">
              <a:solidFill>
                <a:schemeClr val="bg1"/>
              </a:solidFill>
            </a:endParaRPr>
          </a:p>
        </p:txBody>
      </p:sp>
      <p:sp>
        <p:nvSpPr>
          <p:cNvPr id="2" name="Title 1"/>
          <p:cNvSpPr>
            <a:spLocks noGrp="1"/>
          </p:cNvSpPr>
          <p:nvPr>
            <p:ph type="title"/>
          </p:nvPr>
        </p:nvSpPr>
        <p:spPr/>
        <p:txBody>
          <a:bodyPr/>
          <a:lstStyle/>
          <a:p>
            <a:r>
              <a:rPr lang="en-US" dirty="0" smtClean="0"/>
              <a:t>Obtaining More Parallelism</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46</a:t>
            </a:fld>
            <a:endParaRPr lang="en-US" dirty="0"/>
          </a:p>
        </p:txBody>
      </p:sp>
      <p:grpSp>
        <p:nvGrpSpPr>
          <p:cNvPr id="8" name="Group 65"/>
          <p:cNvGrpSpPr/>
          <p:nvPr/>
        </p:nvGrpSpPr>
        <p:grpSpPr>
          <a:xfrm>
            <a:off x="378152" y="3257738"/>
            <a:ext cx="8384848" cy="771525"/>
            <a:chOff x="238452" y="1209675"/>
            <a:chExt cx="8384848" cy="771525"/>
          </a:xfrm>
        </p:grpSpPr>
        <p:sp>
          <p:nvSpPr>
            <p:cNvPr id="50" name="Oval 49"/>
            <p:cNvSpPr/>
            <p:nvPr/>
          </p:nvSpPr>
          <p:spPr>
            <a:xfrm>
              <a:off x="4156075" y="1219200"/>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1" name="Oval 50"/>
            <p:cNvSpPr/>
            <p:nvPr/>
          </p:nvSpPr>
          <p:spPr>
            <a:xfrm>
              <a:off x="6020127" y="1209675"/>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2" name="Oval 6"/>
            <p:cNvSpPr/>
            <p:nvPr/>
          </p:nvSpPr>
          <p:spPr>
            <a:xfrm>
              <a:off x="2210127" y="1209675"/>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3" name="Oval 52"/>
            <p:cNvSpPr/>
            <p:nvPr/>
          </p:nvSpPr>
          <p:spPr>
            <a:xfrm>
              <a:off x="7861300" y="1209675"/>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54" name="Oval 53"/>
            <p:cNvSpPr/>
            <p:nvPr/>
          </p:nvSpPr>
          <p:spPr>
            <a:xfrm>
              <a:off x="238452" y="1219200"/>
              <a:ext cx="7620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grpSp>
          <p:nvGrpSpPr>
            <p:cNvPr id="9" name="Group 54"/>
            <p:cNvGrpSpPr/>
            <p:nvPr/>
          </p:nvGrpSpPr>
          <p:grpSpPr>
            <a:xfrm>
              <a:off x="441652" y="1400175"/>
              <a:ext cx="7993996" cy="400050"/>
              <a:chOff x="428952" y="3338702"/>
              <a:chExt cx="7993996" cy="400050"/>
            </a:xfrm>
          </p:grpSpPr>
          <p:cxnSp>
            <p:nvCxnSpPr>
              <p:cNvPr id="56" name="Straight Connector 55"/>
              <p:cNvCxnSpPr/>
              <p:nvPr/>
            </p:nvCxnSpPr>
            <p:spPr bwMode="auto">
              <a:xfrm flipV="1">
                <a:off x="987752" y="3529202"/>
                <a:ext cx="6860848" cy="952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7" name="Cube 56"/>
              <p:cNvSpPr/>
              <p:nvPr/>
            </p:nvSpPr>
            <p:spPr>
              <a:xfrm>
                <a:off x="3353127"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58" name="Cube 57"/>
              <p:cNvSpPr/>
              <p:nvPr/>
            </p:nvSpPr>
            <p:spPr>
              <a:xfrm>
                <a:off x="5258127"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59" name="Cube 58"/>
              <p:cNvSpPr/>
              <p:nvPr/>
            </p:nvSpPr>
            <p:spPr>
              <a:xfrm>
                <a:off x="62106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0" name="Cube 59"/>
              <p:cNvSpPr/>
              <p:nvPr/>
            </p:nvSpPr>
            <p:spPr>
              <a:xfrm>
                <a:off x="43564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1" name="Cube 60"/>
              <p:cNvSpPr/>
              <p:nvPr/>
            </p:nvSpPr>
            <p:spPr>
              <a:xfrm>
                <a:off x="24006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2" name="Cube 61"/>
              <p:cNvSpPr/>
              <p:nvPr/>
            </p:nvSpPr>
            <p:spPr>
              <a:xfrm>
                <a:off x="7099300"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3" name="Cube 62"/>
              <p:cNvSpPr/>
              <p:nvPr/>
            </p:nvSpPr>
            <p:spPr>
              <a:xfrm>
                <a:off x="8051800"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4" name="Cube 63"/>
              <p:cNvSpPr/>
              <p:nvPr/>
            </p:nvSpPr>
            <p:spPr>
              <a:xfrm>
                <a:off x="1381452" y="335775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65" name="Cube 64"/>
              <p:cNvSpPr/>
              <p:nvPr/>
            </p:nvSpPr>
            <p:spPr>
              <a:xfrm>
                <a:off x="428952"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sp>
        <p:nvSpPr>
          <p:cNvPr id="74" name="TextBox 73"/>
          <p:cNvSpPr txBox="1"/>
          <p:nvPr/>
        </p:nvSpPr>
        <p:spPr>
          <a:xfrm>
            <a:off x="380268" y="5276672"/>
            <a:ext cx="7392132" cy="461665"/>
          </a:xfrm>
          <a:prstGeom prst="rect">
            <a:avLst/>
          </a:prstGeom>
          <a:noFill/>
        </p:spPr>
        <p:txBody>
          <a:bodyPr wrap="square" rtlCol="0">
            <a:spAutoFit/>
          </a:bodyPr>
          <a:lstStyle/>
          <a:p>
            <a:r>
              <a:rPr lang="en-US" sz="2400" b="1" dirty="0" smtClean="0"/>
              <a:t>“Map”</a:t>
            </a:r>
            <a:r>
              <a:rPr lang="en-US" sz="2400" dirty="0" smtClean="0"/>
              <a:t> </a:t>
            </a:r>
            <a:r>
              <a:rPr lang="en-US" sz="2400" b="1" dirty="0" smtClean="0"/>
              <a:t>operations</a:t>
            </a:r>
            <a:r>
              <a:rPr lang="en-US" sz="2400" dirty="0" smtClean="0"/>
              <a:t>. Feature extraction on vertex data</a:t>
            </a:r>
            <a:endParaRPr lang="en-US" sz="2400" b="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p:bldP spid="7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2"/>
          <p:cNvGrpSpPr/>
          <p:nvPr/>
        </p:nvGrpSpPr>
        <p:grpSpPr>
          <a:xfrm>
            <a:off x="152400" y="2705100"/>
            <a:ext cx="8839200" cy="1600200"/>
            <a:chOff x="0" y="1943100"/>
            <a:chExt cx="8839200" cy="1600200"/>
          </a:xfrm>
        </p:grpSpPr>
        <p:sp>
          <p:nvSpPr>
            <p:cNvPr id="39" name="Oval 38"/>
            <p:cNvSpPr/>
            <p:nvPr/>
          </p:nvSpPr>
          <p:spPr>
            <a:xfrm>
              <a:off x="5880100" y="1943100"/>
              <a:ext cx="1143000" cy="1600200"/>
            </a:xfrm>
            <a:prstGeom prst="ellipse">
              <a:avLst/>
            </a:prstGeom>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Oval 39"/>
            <p:cNvSpPr/>
            <p:nvPr/>
          </p:nvSpPr>
          <p:spPr>
            <a:xfrm>
              <a:off x="7696200" y="1943100"/>
              <a:ext cx="1143000" cy="1600200"/>
            </a:xfrm>
            <a:prstGeom prst="ellipse">
              <a:avLst/>
            </a:prstGeom>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Oval 40"/>
            <p:cNvSpPr/>
            <p:nvPr/>
          </p:nvSpPr>
          <p:spPr>
            <a:xfrm>
              <a:off x="1993900" y="1943100"/>
              <a:ext cx="1143000" cy="1600200"/>
            </a:xfrm>
            <a:prstGeom prst="ellipse">
              <a:avLst/>
            </a:prstGeom>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Oval 41"/>
            <p:cNvSpPr/>
            <p:nvPr/>
          </p:nvSpPr>
          <p:spPr>
            <a:xfrm>
              <a:off x="0" y="1943100"/>
              <a:ext cx="1143000" cy="1600200"/>
            </a:xfrm>
            <a:prstGeom prst="ellipse">
              <a:avLst/>
            </a:prstGeom>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Vertex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47</a:t>
            </a:fld>
            <a:endParaRPr lang="en-US"/>
          </a:p>
        </p:txBody>
      </p:sp>
      <p:grpSp>
        <p:nvGrpSpPr>
          <p:cNvPr id="5" name="Group 72"/>
          <p:cNvGrpSpPr/>
          <p:nvPr/>
        </p:nvGrpSpPr>
        <p:grpSpPr>
          <a:xfrm>
            <a:off x="3962400" y="2601070"/>
            <a:ext cx="1371600" cy="1690132"/>
            <a:chOff x="3810000" y="1853168"/>
            <a:chExt cx="1371600" cy="1690132"/>
          </a:xfrm>
        </p:grpSpPr>
        <p:sp>
          <p:nvSpPr>
            <p:cNvPr id="74" name="Oval 73"/>
            <p:cNvSpPr/>
            <p:nvPr/>
          </p:nvSpPr>
          <p:spPr>
            <a:xfrm>
              <a:off x="3914775" y="1943100"/>
              <a:ext cx="1143000" cy="1600200"/>
            </a:xfrm>
            <a:prstGeom prst="ellipse">
              <a:avLst/>
            </a:prstGeom>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5" name="TextBox 74"/>
            <p:cNvSpPr txBox="1"/>
            <p:nvPr/>
          </p:nvSpPr>
          <p:spPr>
            <a:xfrm>
              <a:off x="3810000" y="1853168"/>
              <a:ext cx="1371600" cy="1588532"/>
            </a:xfrm>
            <a:prstGeom prst="rect">
              <a:avLst/>
            </a:prstGeom>
            <a:noFill/>
          </p:spPr>
          <p:txBody>
            <a:bodyPr wrap="none" rtlCol="0">
              <a:prstTxWarp prst="textArchUp">
                <a:avLst>
                  <a:gd name="adj" fmla="val 12262199"/>
                </a:avLst>
              </a:prstTxWarp>
              <a:spAutoFit/>
            </a:bodyPr>
            <a:lstStyle/>
            <a:p>
              <a:pPr algn="ctr"/>
              <a:r>
                <a:rPr lang="en-US" dirty="0" smtClean="0"/>
                <a:t>Vertex</a:t>
              </a:r>
              <a:endParaRPr lang="en-US" dirty="0"/>
            </a:p>
          </p:txBody>
        </p:sp>
      </p:grpSp>
      <p:sp>
        <p:nvSpPr>
          <p:cNvPr id="90" name="Oval 89"/>
          <p:cNvSpPr/>
          <p:nvPr/>
        </p:nvSpPr>
        <p:spPr>
          <a:xfrm>
            <a:off x="8001000"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6" name="Oval 95"/>
          <p:cNvSpPr/>
          <p:nvPr/>
        </p:nvSpPr>
        <p:spPr>
          <a:xfrm>
            <a:off x="378152" y="3157727"/>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cxnSp>
        <p:nvCxnSpPr>
          <p:cNvPr id="44" name="Straight Connector 43"/>
          <p:cNvCxnSpPr/>
          <p:nvPr/>
        </p:nvCxnSpPr>
        <p:spPr bwMode="auto">
          <a:xfrm flipV="1">
            <a:off x="1140152" y="3529202"/>
            <a:ext cx="6860848" cy="952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5" name="Cube 44"/>
          <p:cNvSpPr/>
          <p:nvPr/>
        </p:nvSpPr>
        <p:spPr>
          <a:xfrm>
            <a:off x="3505527"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6" name="Cube 45"/>
          <p:cNvSpPr/>
          <p:nvPr/>
        </p:nvSpPr>
        <p:spPr>
          <a:xfrm>
            <a:off x="5410527"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50" name="Cube 49"/>
          <p:cNvSpPr/>
          <p:nvPr/>
        </p:nvSpPr>
        <p:spPr>
          <a:xfrm>
            <a:off x="7251700"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51" name="Cube 50"/>
          <p:cNvSpPr/>
          <p:nvPr/>
        </p:nvSpPr>
        <p:spPr>
          <a:xfrm>
            <a:off x="8204200"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52" name="Cube 51"/>
          <p:cNvSpPr/>
          <p:nvPr/>
        </p:nvSpPr>
        <p:spPr>
          <a:xfrm>
            <a:off x="1533852" y="335775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53" name="Cube 52"/>
          <p:cNvSpPr/>
          <p:nvPr/>
        </p:nvSpPr>
        <p:spPr>
          <a:xfrm>
            <a:off x="581352" y="3348227"/>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76" name="Oval 75"/>
          <p:cNvSpPr/>
          <p:nvPr/>
        </p:nvSpPr>
        <p:spPr>
          <a:xfrm>
            <a:off x="4295775" y="3157727"/>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77" name="Oval 76"/>
          <p:cNvSpPr/>
          <p:nvPr/>
        </p:nvSpPr>
        <p:spPr>
          <a:xfrm>
            <a:off x="6159827"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78" name="Oval 6"/>
          <p:cNvSpPr/>
          <p:nvPr/>
        </p:nvSpPr>
        <p:spPr>
          <a:xfrm>
            <a:off x="2349827" y="3148202"/>
            <a:ext cx="7620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47" name="Cube 46"/>
          <p:cNvSpPr/>
          <p:nvPr/>
        </p:nvSpPr>
        <p:spPr>
          <a:xfrm>
            <a:off x="63630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8" name="Cube 47"/>
          <p:cNvSpPr/>
          <p:nvPr/>
        </p:nvSpPr>
        <p:spPr>
          <a:xfrm>
            <a:off x="45088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49" name="Cube 48"/>
          <p:cNvSpPr/>
          <p:nvPr/>
        </p:nvSpPr>
        <p:spPr>
          <a:xfrm>
            <a:off x="2553027" y="3338702"/>
            <a:ext cx="371148" cy="381000"/>
          </a:xfrm>
          <a:prstGeom prst="cub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Consistency</a:t>
            </a:r>
            <a:endParaRPr lang="en-US" dirty="0"/>
          </a:p>
        </p:txBody>
      </p:sp>
      <p:sp>
        <p:nvSpPr>
          <p:cNvPr id="4" name="TextBox 3"/>
          <p:cNvSpPr txBox="1"/>
          <p:nvPr/>
        </p:nvSpPr>
        <p:spPr>
          <a:xfrm>
            <a:off x="427951" y="1090653"/>
            <a:ext cx="8586628" cy="830997"/>
          </a:xfrm>
          <a:prstGeom prst="rect">
            <a:avLst/>
          </a:prstGeom>
          <a:noFill/>
        </p:spPr>
        <p:txBody>
          <a:bodyPr wrap="square" rtlCol="0">
            <a:spAutoFit/>
          </a:bodyPr>
          <a:lstStyle/>
          <a:p>
            <a:r>
              <a:rPr lang="en-US" dirty="0" smtClean="0"/>
              <a:t>Many algorithms require strict consistency, or performs significantly better under strict consistency.</a:t>
            </a:r>
            <a:endParaRPr lang="en-US" dirty="0"/>
          </a:p>
        </p:txBody>
      </p:sp>
      <p:pic>
        <p:nvPicPr>
          <p:cNvPr id="3" name="Picture 2" descr="pmf_consistency.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2243" y="2214265"/>
            <a:ext cx="5468626" cy="4170183"/>
          </a:xfrm>
          <a:prstGeom prst="rect">
            <a:avLst/>
          </a:prstGeom>
        </p:spPr>
      </p:pic>
      <p:sp>
        <p:nvSpPr>
          <p:cNvPr id="17" name="TextBox 16"/>
          <p:cNvSpPr txBox="1"/>
          <p:nvPr/>
        </p:nvSpPr>
        <p:spPr>
          <a:xfrm>
            <a:off x="2596443" y="1752600"/>
            <a:ext cx="4275667" cy="461665"/>
          </a:xfrm>
          <a:prstGeom prst="rect">
            <a:avLst/>
          </a:prstGeom>
          <a:noFill/>
        </p:spPr>
        <p:txBody>
          <a:bodyPr wrap="square" rtlCol="0">
            <a:spAutoFit/>
          </a:bodyPr>
          <a:lstStyle/>
          <a:p>
            <a:r>
              <a:rPr lang="en-US" b="1" dirty="0" smtClean="0"/>
              <a:t>Alternating Least Squares</a:t>
            </a:r>
            <a:endParaRPr lang="en-US" b="1" dirty="0"/>
          </a:p>
        </p:txBody>
      </p:sp>
    </p:spTree>
    <p:extLst>
      <p:ext uri="{BB962C8B-B14F-4D97-AF65-F5344CB8AC3E}">
        <p14:creationId xmlns:p14="http://schemas.microsoft.com/office/powerpoint/2010/main" val="298960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GraphLab</a:t>
            </a:r>
            <a:r>
              <a:rPr lang="en-US" dirty="0" smtClean="0"/>
              <a:t> Framework</a:t>
            </a:r>
            <a:endParaRPr lang="en-US" dirty="0"/>
          </a:p>
        </p:txBody>
      </p:sp>
      <p:grpSp>
        <p:nvGrpSpPr>
          <p:cNvPr id="257" name="Group 256"/>
          <p:cNvGrpSpPr/>
          <p:nvPr/>
        </p:nvGrpSpPr>
        <p:grpSpPr>
          <a:xfrm>
            <a:off x="1295400" y="4572000"/>
            <a:ext cx="1981200" cy="1465523"/>
            <a:chOff x="6705600" y="1066800"/>
            <a:chExt cx="1981200" cy="1465523"/>
          </a:xfrm>
        </p:grpSpPr>
        <p:sp>
          <p:nvSpPr>
            <p:cNvPr id="14" name="TextBox 13"/>
            <p:cNvSpPr txBox="1"/>
            <p:nvPr/>
          </p:nvSpPr>
          <p:spPr>
            <a:xfrm>
              <a:off x="6705600" y="1066800"/>
              <a:ext cx="1981200" cy="523220"/>
            </a:xfrm>
            <a:prstGeom prst="rect">
              <a:avLst/>
            </a:prstGeom>
            <a:noFill/>
          </p:spPr>
          <p:txBody>
            <a:bodyPr wrap="square" rtlCol="0">
              <a:spAutoFit/>
            </a:bodyPr>
            <a:lstStyle/>
            <a:p>
              <a:pPr algn="ctr"/>
              <a:r>
                <a:rPr lang="en-US" sz="2800" dirty="0" smtClean="0"/>
                <a:t>Scheduler</a:t>
              </a:r>
              <a:endParaRPr lang="en-US" sz="2800" dirty="0"/>
            </a:p>
          </p:txBody>
        </p:sp>
        <p:grpSp>
          <p:nvGrpSpPr>
            <p:cNvPr id="10"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270" name="Group 269"/>
          <p:cNvGrpSpPr/>
          <p:nvPr/>
        </p:nvGrpSpPr>
        <p:grpSpPr>
          <a:xfrm>
            <a:off x="4648200" y="4495800"/>
            <a:ext cx="3851499" cy="1869662"/>
            <a:chOff x="4495800" y="4267200"/>
            <a:chExt cx="3851499" cy="1869662"/>
          </a:xfrm>
        </p:grpSpPr>
        <p:sp>
          <p:nvSpPr>
            <p:cNvPr id="17" name="TextBox 16"/>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8" name="Group 123"/>
            <p:cNvGrpSpPr/>
            <p:nvPr/>
          </p:nvGrpSpPr>
          <p:grpSpPr>
            <a:xfrm>
              <a:off x="4495800" y="4876800"/>
              <a:ext cx="3851499" cy="1260062"/>
              <a:chOff x="2905452" y="3733800"/>
              <a:chExt cx="8384848" cy="2743200"/>
            </a:xfrm>
          </p:grpSpPr>
          <p:sp>
            <p:nvSpPr>
              <p:cNvPr id="90" name="Oval 89"/>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Oval 97"/>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99" name="Oval 98"/>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00"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03" name="Curved Connector 102"/>
              <p:cNvCxnSpPr>
                <a:stCxn id="98" idx="2"/>
                <a:endCxn id="100"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4" name="Cube 103"/>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7" name="Cube 106"/>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8" name="Cube 107"/>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09" name="Cube 108"/>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0" name="Curved Connector 109"/>
              <p:cNvCxnSpPr>
                <a:stCxn id="99" idx="2"/>
                <a:endCxn id="98"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1" name="Cube 110"/>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2" name="Oval 111"/>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15" name="Cube 114"/>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16" name="Curved Connector 115"/>
              <p:cNvCxnSpPr>
                <a:stCxn id="112" idx="2"/>
                <a:endCxn id="99"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17" name="Cube 116"/>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18" name="Oval 117"/>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20" name="Curved Connector 119"/>
              <p:cNvCxnSpPr>
                <a:stCxn id="100" idx="2"/>
                <a:endCxn id="118"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21" name="Cube 12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23" name="Cube 122"/>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5" name="Group 4"/>
          <p:cNvGrpSpPr/>
          <p:nvPr/>
        </p:nvGrpSpPr>
        <p:grpSpPr>
          <a:xfrm>
            <a:off x="609600" y="1219200"/>
            <a:ext cx="3581400" cy="2835405"/>
            <a:chOff x="381000" y="1219200"/>
            <a:chExt cx="3581400" cy="2835405"/>
          </a:xfrm>
        </p:grpSpPr>
        <p:sp>
          <p:nvSpPr>
            <p:cNvPr id="7" name="TextBox 6"/>
            <p:cNvSpPr txBox="1"/>
            <p:nvPr/>
          </p:nvSpPr>
          <p:spPr>
            <a:xfrm>
              <a:off x="381000" y="1219200"/>
              <a:ext cx="3581400" cy="954107"/>
            </a:xfrm>
            <a:prstGeom prst="rect">
              <a:avLst/>
            </a:prstGeom>
            <a:noFill/>
          </p:spPr>
          <p:txBody>
            <a:bodyPr wrap="square" rtlCol="0">
              <a:spAutoFit/>
            </a:bodyPr>
            <a:lstStyle/>
            <a:p>
              <a:pPr algn="ctr"/>
              <a:r>
                <a:rPr lang="en-US" sz="2800" dirty="0" smtClean="0"/>
                <a:t>Graph Based</a:t>
              </a:r>
            </a:p>
            <a:p>
              <a:pPr algn="ctr"/>
              <a:r>
                <a:rPr lang="en-US" sz="2800" i="1" dirty="0" smtClean="0"/>
                <a:t>Data Representation</a:t>
              </a:r>
              <a:endParaRPr lang="en-US" sz="2800" i="1" dirty="0"/>
            </a:p>
          </p:txBody>
        </p:sp>
        <p:grpSp>
          <p:nvGrpSpPr>
            <p:cNvPr id="207" name="Group 206"/>
            <p:cNvGrpSpPr/>
            <p:nvPr/>
          </p:nvGrpSpPr>
          <p:grpSpPr>
            <a:xfrm>
              <a:off x="1143000" y="2362200"/>
              <a:ext cx="2172054" cy="1692405"/>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231"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2"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grpSp>
        <p:nvGrpSpPr>
          <p:cNvPr id="3" name="Group 2"/>
          <p:cNvGrpSpPr/>
          <p:nvPr/>
        </p:nvGrpSpPr>
        <p:grpSpPr>
          <a:xfrm>
            <a:off x="5029200" y="1219200"/>
            <a:ext cx="3048000" cy="2826717"/>
            <a:chOff x="5029200" y="1219200"/>
            <a:chExt cx="3048000" cy="2826717"/>
          </a:xfrm>
        </p:grpSpPr>
        <p:grpSp>
          <p:nvGrpSpPr>
            <p:cNvPr id="206" name="Group 205"/>
            <p:cNvGrpSpPr/>
            <p:nvPr/>
          </p:nvGrpSpPr>
          <p:grpSpPr>
            <a:xfrm>
              <a:off x="5413269" y="2209800"/>
              <a:ext cx="2435331" cy="1836117"/>
              <a:chOff x="464577" y="2641600"/>
              <a:chExt cx="4388704" cy="3308862"/>
            </a:xfrm>
          </p:grpSpPr>
          <p:sp>
            <p:nvSpPr>
              <p:cNvPr id="160" name="Freeform 15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Oval 16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62" name="Straight Arrow Connector 161"/>
              <p:cNvCxnSpPr>
                <a:stCxn id="168" idx="6"/>
                <a:endCxn id="16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3" name="Straight Arrow Connector 162"/>
              <p:cNvCxnSpPr>
                <a:stCxn id="169" idx="6"/>
                <a:endCxn id="17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4" name="Straight Arrow Connector 163"/>
              <p:cNvCxnSpPr>
                <a:stCxn id="174" idx="7"/>
                <a:endCxn id="16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5" name="Straight Arrow Connector 164"/>
              <p:cNvCxnSpPr>
                <a:stCxn id="176" idx="1"/>
                <a:endCxn id="17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6" name="Straight Arrow Connector 165"/>
              <p:cNvCxnSpPr>
                <a:stCxn id="175" idx="7"/>
                <a:endCxn id="17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67" name="Straight Arrow Connector 166"/>
              <p:cNvCxnSpPr>
                <a:stCxn id="175" idx="1"/>
                <a:endCxn id="16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6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9" name="Oval 16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0" name="Oval 16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2" name="Oval 17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3" name="Oval 17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5" name="Oval 17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6" name="Oval 17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77" name="Straight Arrow Connector 176"/>
              <p:cNvCxnSpPr>
                <a:stCxn id="171" idx="6"/>
                <a:endCxn id="17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8" name="Straight Arrow Connector 177"/>
              <p:cNvCxnSpPr>
                <a:stCxn id="172" idx="6"/>
                <a:endCxn id="17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79" name="Straight Arrow Connector 178"/>
              <p:cNvCxnSpPr>
                <a:stCxn id="172" idx="1"/>
                <a:endCxn id="17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0" name="Straight Arrow Connector 179"/>
              <p:cNvCxnSpPr>
                <a:stCxn id="173" idx="7"/>
                <a:endCxn id="17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1" name="Straight Arrow Connector 180"/>
              <p:cNvCxnSpPr>
                <a:stCxn id="173" idx="1"/>
                <a:endCxn id="17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2" name="Straight Arrow Connector 181"/>
              <p:cNvCxnSpPr>
                <a:stCxn id="172" idx="7"/>
                <a:endCxn id="17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83" name="Group 182"/>
              <p:cNvGrpSpPr/>
              <p:nvPr/>
            </p:nvGrpSpPr>
            <p:grpSpPr>
              <a:xfrm>
                <a:off x="1988577" y="2971800"/>
                <a:ext cx="2542259" cy="1676400"/>
                <a:chOff x="2133600" y="2884114"/>
                <a:chExt cx="2542259" cy="1676400"/>
              </a:xfrm>
            </p:grpSpPr>
            <p:sp>
              <p:nvSpPr>
                <p:cNvPr id="185" name="Cube 184"/>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6" name="Cube 185"/>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8" name="Cube 187"/>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2" name="Cube 191"/>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93" name="Group 192"/>
              <p:cNvGrpSpPr/>
              <p:nvPr/>
            </p:nvGrpSpPr>
            <p:grpSpPr>
              <a:xfrm>
                <a:off x="2730803" y="2935878"/>
                <a:ext cx="1513567" cy="1071452"/>
                <a:chOff x="2875826" y="2848192"/>
                <a:chExt cx="1513567" cy="1071452"/>
              </a:xfrm>
            </p:grpSpPr>
            <p:sp>
              <p:nvSpPr>
                <p:cNvPr id="195" name="Cube 194"/>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8" name="Cube 197"/>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9" name="Cube 198"/>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254" name="TextBox 253"/>
            <p:cNvSpPr txBox="1"/>
            <p:nvPr/>
          </p:nvSpPr>
          <p:spPr>
            <a:xfrm>
              <a:off x="5029200" y="1219200"/>
              <a:ext cx="3048000" cy="954107"/>
            </a:xfrm>
            <a:prstGeom prst="rect">
              <a:avLst/>
            </a:prstGeom>
            <a:noFill/>
          </p:spPr>
          <p:txBody>
            <a:bodyPr wrap="square" rtlCol="0">
              <a:spAutoFit/>
            </a:bodyPr>
            <a:lstStyle/>
            <a:p>
              <a:pPr algn="ctr"/>
              <a:r>
                <a:rPr lang="en-US" sz="2800" dirty="0" smtClean="0"/>
                <a:t>Update Functions</a:t>
              </a:r>
            </a:p>
            <a:p>
              <a:pPr algn="ctr"/>
              <a:r>
                <a:rPr lang="en-US" sz="2800" i="1" dirty="0" smtClean="0"/>
                <a:t>User Computation</a:t>
              </a:r>
              <a:endParaRPr lang="en-US" sz="2800" i="1" dirty="0"/>
            </a:p>
          </p:txBody>
        </p:sp>
      </p:gr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49</a:t>
            </a:fld>
            <a:endParaRPr lang="en-US"/>
          </a:p>
        </p:txBody>
      </p:sp>
    </p:spTree>
    <p:extLst>
      <p:ext uri="{BB962C8B-B14F-4D97-AF65-F5344CB8AC3E}">
        <p14:creationId xmlns:p14="http://schemas.microsoft.com/office/powerpoint/2010/main" val="18976418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43137"/>
            <a:ext cx="7772400" cy="1676400"/>
          </a:xfrm>
        </p:spPr>
        <p:txBody>
          <a:bodyPr/>
          <a:lstStyle/>
          <a:p>
            <a:r>
              <a:rPr lang="en-US" b="1" dirty="0"/>
              <a:t>Threads, Locks, &amp; Messages </a:t>
            </a:r>
          </a:p>
        </p:txBody>
      </p:sp>
      <p:sp>
        <p:nvSpPr>
          <p:cNvPr id="5" name="Subtitle 4"/>
          <p:cNvSpPr txBox="1">
            <a:spLocks noGrp="1"/>
          </p:cNvSpPr>
          <p:nvPr>
            <p:ph type="subTitle" idx="1"/>
          </p:nvPr>
        </p:nvSpPr>
        <p:spPr>
          <a:xfrm>
            <a:off x="2086433" y="4276737"/>
            <a:ext cx="4971133" cy="830997"/>
          </a:xfrm>
          <a:prstGeom prst="rect">
            <a:avLst/>
          </a:prstGeom>
          <a:noFill/>
        </p:spPr>
        <p:txBody>
          <a:bodyPr wrap="none" rtlCol="0">
            <a:spAutoFit/>
          </a:bodyPr>
          <a:lstStyle/>
          <a:p>
            <a:pPr algn="ctr"/>
            <a:r>
              <a:rPr lang="en-US" sz="2400" dirty="0" smtClean="0"/>
              <a:t>Build each new learning systems using</a:t>
            </a:r>
            <a:br>
              <a:rPr lang="en-US" sz="2400" dirty="0" smtClean="0"/>
            </a:br>
            <a:r>
              <a:rPr lang="en-US" sz="2400" dirty="0" smtClean="0"/>
              <a:t>low level parallel primitives</a:t>
            </a:r>
            <a:endParaRPr lang="en-US" sz="2400" dirty="0"/>
          </a:p>
        </p:txBody>
      </p:sp>
      <p:sp>
        <p:nvSpPr>
          <p:cNvPr id="6" name="TextBox 5"/>
          <p:cNvSpPr txBox="1"/>
          <p:nvPr/>
        </p:nvSpPr>
        <p:spPr>
          <a:xfrm>
            <a:off x="685800" y="1143000"/>
            <a:ext cx="2232252" cy="461665"/>
          </a:xfrm>
          <a:prstGeom prst="rect">
            <a:avLst/>
          </a:prstGeom>
          <a:noFill/>
        </p:spPr>
        <p:txBody>
          <a:bodyPr wrap="none" rtlCol="0">
            <a:spAutoFit/>
          </a:bodyPr>
          <a:lstStyle/>
          <a:p>
            <a:r>
              <a:rPr lang="en-US" sz="2400" dirty="0" smtClean="0"/>
              <a:t>We could use ….</a:t>
            </a:r>
            <a:endParaRPr lang="en-US" sz="2400" dirty="0"/>
          </a:p>
        </p:txBody>
      </p:sp>
    </p:spTree>
    <p:extLst>
      <p:ext uri="{BB962C8B-B14F-4D97-AF65-F5344CB8AC3E}">
        <p14:creationId xmlns:p14="http://schemas.microsoft.com/office/powerpoint/2010/main" val="3515996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Anatomy of a </a:t>
            </a:r>
            <a:r>
              <a:rPr lang="en-US" sz="4000" dirty="0" err="1" smtClean="0"/>
              <a:t>GraphLab</a:t>
            </a:r>
            <a:r>
              <a:rPr lang="en-US" sz="4000" dirty="0" smtClean="0"/>
              <a:t> Program:</a:t>
            </a:r>
            <a:endParaRPr lang="en-US" sz="4000" dirty="0"/>
          </a:p>
        </p:txBody>
      </p:sp>
      <p:sp>
        <p:nvSpPr>
          <p:cNvPr id="3" name="Content Placeholder 2"/>
          <p:cNvSpPr>
            <a:spLocks noGrp="1"/>
          </p:cNvSpPr>
          <p:nvPr>
            <p:ph idx="1"/>
          </p:nvPr>
        </p:nvSpPr>
        <p:spPr>
          <a:xfrm>
            <a:off x="457200" y="1600200"/>
            <a:ext cx="8305800" cy="4227513"/>
          </a:xfrm>
        </p:spPr>
        <p:txBody>
          <a:bodyPr/>
          <a:lstStyle/>
          <a:p>
            <a:pPr marL="514350" indent="-514350">
              <a:buFont typeface="+mj-lt"/>
              <a:buAutoNum type="arabicParenR"/>
            </a:pPr>
            <a:r>
              <a:rPr lang="en-US" dirty="0" smtClean="0"/>
              <a:t>Define C++ Update Function</a:t>
            </a:r>
          </a:p>
          <a:p>
            <a:pPr marL="514350" indent="-514350">
              <a:buFont typeface="+mj-lt"/>
              <a:buAutoNum type="arabicParenR"/>
            </a:pPr>
            <a:r>
              <a:rPr lang="en-US" dirty="0" smtClean="0"/>
              <a:t>Build data graph using the C++ graph object</a:t>
            </a:r>
          </a:p>
          <a:p>
            <a:pPr marL="514350" indent="-514350">
              <a:buFont typeface="+mj-lt"/>
              <a:buAutoNum type="arabicParenR"/>
            </a:pPr>
            <a:r>
              <a:rPr lang="en-US" dirty="0" smtClean="0"/>
              <a:t>Set engine parameters:</a:t>
            </a:r>
          </a:p>
          <a:p>
            <a:pPr marL="914400" lvl="1" indent="-457200">
              <a:buFont typeface="+mj-lt"/>
              <a:buAutoNum type="arabicParenR"/>
            </a:pPr>
            <a:r>
              <a:rPr lang="en-US" dirty="0" smtClean="0"/>
              <a:t>Scheduler type </a:t>
            </a:r>
          </a:p>
          <a:p>
            <a:pPr marL="914400" lvl="1" indent="-457200">
              <a:buFont typeface="+mj-lt"/>
              <a:buAutoNum type="arabicParenR"/>
            </a:pPr>
            <a:r>
              <a:rPr lang="en-US" dirty="0" smtClean="0"/>
              <a:t>Consistency model</a:t>
            </a:r>
          </a:p>
          <a:p>
            <a:pPr marL="514350" indent="-514350">
              <a:buFont typeface="+mj-lt"/>
              <a:buAutoNum type="arabicParenR"/>
            </a:pPr>
            <a:r>
              <a:rPr lang="en-US" dirty="0" smtClean="0"/>
              <a:t>Add initial vertices to the scheduler </a:t>
            </a:r>
          </a:p>
          <a:p>
            <a:pPr marL="514350" indent="-514350">
              <a:buFont typeface="+mj-lt"/>
              <a:buAutoNum type="arabicParenR"/>
            </a:pPr>
            <a:r>
              <a:rPr lang="en-US" dirty="0" smtClean="0"/>
              <a:t>Run the engine on the graph [Blocking C++ call]</a:t>
            </a:r>
          </a:p>
          <a:p>
            <a:pPr marL="514350" indent="-514350">
              <a:buFont typeface="+mj-lt"/>
              <a:buAutoNum type="arabicParenR"/>
            </a:pPr>
            <a:r>
              <a:rPr lang="en-US" dirty="0" smtClean="0"/>
              <a:t>Final answer is stored in the graph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Implemented </a:t>
            </a:r>
            <a:endParaRPr lang="en-US" dirty="0"/>
          </a:p>
        </p:txBody>
      </p:sp>
      <p:sp>
        <p:nvSpPr>
          <p:cNvPr id="3" name="Content Placeholder 2"/>
          <p:cNvSpPr>
            <a:spLocks noGrp="1"/>
          </p:cNvSpPr>
          <p:nvPr>
            <p:ph idx="1"/>
          </p:nvPr>
        </p:nvSpPr>
        <p:spPr/>
        <p:txBody>
          <a:bodyPr/>
          <a:lstStyle/>
          <a:p>
            <a:r>
              <a:rPr lang="en-US" dirty="0" smtClean="0"/>
              <a:t>PageRank</a:t>
            </a:r>
          </a:p>
          <a:p>
            <a:r>
              <a:rPr lang="en-US" dirty="0" smtClean="0"/>
              <a:t>Loopy Belief Propagation</a:t>
            </a:r>
          </a:p>
          <a:p>
            <a:r>
              <a:rPr lang="en-US" dirty="0" smtClean="0"/>
              <a:t>Gibbs Sampling</a:t>
            </a:r>
          </a:p>
          <a:p>
            <a:r>
              <a:rPr lang="en-US" dirty="0" err="1" smtClean="0"/>
              <a:t>CoEM</a:t>
            </a:r>
            <a:endParaRPr lang="en-US" dirty="0" smtClean="0"/>
          </a:p>
          <a:p>
            <a:r>
              <a:rPr lang="en-US" dirty="0" smtClean="0"/>
              <a:t>Graphical Model Parameter Learning</a:t>
            </a:r>
          </a:p>
          <a:p>
            <a:r>
              <a:rPr lang="en-US" dirty="0" smtClean="0"/>
              <a:t>Probabilistic Matrix/Tensor Factorization</a:t>
            </a:r>
          </a:p>
          <a:p>
            <a:r>
              <a:rPr lang="en-US" dirty="0" smtClean="0"/>
              <a:t>Alternating Least Squares</a:t>
            </a:r>
          </a:p>
          <a:p>
            <a:r>
              <a:rPr lang="en-US" dirty="0" smtClean="0"/>
              <a:t>Lasso with Sparse Features</a:t>
            </a:r>
          </a:p>
          <a:p>
            <a:r>
              <a:rPr lang="en-US" dirty="0" smtClean="0"/>
              <a:t>Support Vector Machines with Sparse Features</a:t>
            </a:r>
          </a:p>
          <a:p>
            <a:r>
              <a:rPr lang="en-US" dirty="0" smtClean="0"/>
              <a:t>Label-Propagation</a:t>
            </a:r>
          </a:p>
          <a:p>
            <a:r>
              <a:rPr lang="en-US" dirty="0" smtClean="0"/>
              <a:t>…</a:t>
            </a:r>
            <a:endParaRPr lang="en-US" dirty="0"/>
          </a:p>
        </p:txBody>
      </p:sp>
    </p:spTree>
    <p:extLst>
      <p:ext uri="{BB962C8B-B14F-4D97-AF65-F5344CB8AC3E}">
        <p14:creationId xmlns:p14="http://schemas.microsoft.com/office/powerpoint/2010/main" val="290926630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Implementing the </a:t>
            </a:r>
            <a:r>
              <a:rPr lang="en-US" dirty="0" err="1" smtClean="0"/>
              <a:t>GraphLab</a:t>
            </a:r>
            <a:r>
              <a:rPr lang="en-US" dirty="0" smtClean="0"/>
              <a:t> API</a:t>
            </a:r>
            <a:endParaRPr lang="en-US" dirty="0"/>
          </a:p>
        </p:txBody>
      </p:sp>
      <p:sp>
        <p:nvSpPr>
          <p:cNvPr id="5" name="Subtitle 4"/>
          <p:cNvSpPr>
            <a:spLocks noGrp="1"/>
          </p:cNvSpPr>
          <p:nvPr>
            <p:ph type="subTitle" idx="1"/>
          </p:nvPr>
        </p:nvSpPr>
        <p:spPr/>
        <p:txBody>
          <a:bodyPr/>
          <a:lstStyle/>
          <a:p>
            <a:r>
              <a:rPr lang="en-US" dirty="0" smtClean="0"/>
              <a:t>Multi-core &amp; Cloud Settings </a:t>
            </a:r>
            <a:endParaRPr lang="en-US" dirty="0"/>
          </a:p>
        </p:txBody>
      </p:sp>
    </p:spTree>
    <p:extLst>
      <p:ext uri="{BB962C8B-B14F-4D97-AF65-F5344CB8AC3E}">
        <p14:creationId xmlns:p14="http://schemas.microsoft.com/office/powerpoint/2010/main" val="17245565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Multi-core Implementation</a:t>
            </a:r>
            <a:endParaRPr lang="en-US" sz="4000" dirty="0"/>
          </a:p>
        </p:txBody>
      </p:sp>
      <p:sp>
        <p:nvSpPr>
          <p:cNvPr id="3" name="Content Placeholder 2"/>
          <p:cNvSpPr>
            <a:spLocks noGrp="1"/>
          </p:cNvSpPr>
          <p:nvPr>
            <p:ph idx="1"/>
          </p:nvPr>
        </p:nvSpPr>
        <p:spPr/>
        <p:txBody>
          <a:bodyPr/>
          <a:lstStyle/>
          <a:p>
            <a:r>
              <a:rPr lang="en-US" dirty="0" smtClean="0"/>
              <a:t>Implemented in C++ on top of:</a:t>
            </a:r>
          </a:p>
          <a:p>
            <a:pPr lvl="1"/>
            <a:r>
              <a:rPr lang="en-US" dirty="0" err="1" smtClean="0"/>
              <a:t>Pthreads</a:t>
            </a:r>
            <a:r>
              <a:rPr lang="en-US" dirty="0" smtClean="0"/>
              <a:t>, GCC Atomics</a:t>
            </a:r>
          </a:p>
          <a:p>
            <a:r>
              <a:rPr lang="en-US" dirty="0" smtClean="0"/>
              <a:t> Consistency Models implemented using:</a:t>
            </a:r>
          </a:p>
          <a:p>
            <a:pPr lvl="1"/>
            <a:r>
              <a:rPr lang="en-US" dirty="0" smtClean="0"/>
              <a:t>Read-Write Locks on each vertex</a:t>
            </a:r>
          </a:p>
          <a:p>
            <a:pPr lvl="1"/>
            <a:r>
              <a:rPr lang="en-US" dirty="0" smtClean="0"/>
              <a:t>Canonically ordered lock acquisition (dining philosophers) </a:t>
            </a:r>
          </a:p>
          <a:p>
            <a:r>
              <a:rPr lang="en-US" dirty="0" smtClean="0"/>
              <a:t>Approximate schedulers:</a:t>
            </a:r>
          </a:p>
          <a:p>
            <a:pPr lvl="1"/>
            <a:r>
              <a:rPr lang="en-US" dirty="0" smtClean="0"/>
              <a:t>Approximate </a:t>
            </a:r>
            <a:r>
              <a:rPr lang="en-US" dirty="0" err="1" smtClean="0"/>
              <a:t>FiFo</a:t>
            </a:r>
            <a:r>
              <a:rPr lang="en-US" dirty="0" smtClean="0"/>
              <a:t>/Priority ordering to reduced locking overhead</a:t>
            </a:r>
          </a:p>
          <a:p>
            <a:r>
              <a:rPr lang="en-US" dirty="0" smtClean="0"/>
              <a:t>Experimental </a:t>
            </a:r>
            <a:r>
              <a:rPr lang="en-US" dirty="0" err="1" smtClean="0"/>
              <a:t>Matlab</a:t>
            </a:r>
            <a:r>
              <a:rPr lang="en-US" dirty="0" smtClean="0"/>
              <a:t>/Java/Python support</a:t>
            </a:r>
          </a:p>
          <a:p>
            <a:r>
              <a:rPr lang="en-US" b="1" dirty="0" smtClean="0"/>
              <a:t>Nearly Complete Implementation</a:t>
            </a:r>
          </a:p>
          <a:p>
            <a:pPr lvl="1"/>
            <a:r>
              <a:rPr lang="en-US" b="1" dirty="0" smtClean="0"/>
              <a:t>Available under Apache 2.0 License at </a:t>
            </a:r>
            <a:r>
              <a:rPr lang="en-US" b="1" i="1" dirty="0" err="1" smtClean="0">
                <a:solidFill>
                  <a:srgbClr val="0000FF"/>
                </a:solidFill>
              </a:rPr>
              <a:t>graphlab.org</a:t>
            </a:r>
            <a:endParaRPr lang="en-US" b="1" i="1" dirty="0">
              <a:solidFill>
                <a:srgbClr val="0000FF"/>
              </a:solidFill>
            </a:endParaRPr>
          </a:p>
        </p:txBody>
      </p:sp>
    </p:spTree>
    <p:extLst>
      <p:ext uri="{BB962C8B-B14F-4D97-AF65-F5344CB8AC3E}">
        <p14:creationId xmlns:p14="http://schemas.microsoft.com/office/powerpoint/2010/main" val="1016324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Distributed Cloud Implementation</a:t>
            </a:r>
            <a:endParaRPr lang="en-US" sz="4000" dirty="0"/>
          </a:p>
        </p:txBody>
      </p:sp>
      <p:sp>
        <p:nvSpPr>
          <p:cNvPr id="3" name="Content Placeholder 2"/>
          <p:cNvSpPr>
            <a:spLocks noGrp="1"/>
          </p:cNvSpPr>
          <p:nvPr>
            <p:ph idx="1"/>
          </p:nvPr>
        </p:nvSpPr>
        <p:spPr>
          <a:xfrm>
            <a:off x="457200" y="990600"/>
            <a:ext cx="8305800" cy="5334000"/>
          </a:xfrm>
        </p:spPr>
        <p:txBody>
          <a:bodyPr/>
          <a:lstStyle/>
          <a:p>
            <a:r>
              <a:rPr lang="en-US" dirty="0" smtClean="0"/>
              <a:t>Implemented in C++ on top of:</a:t>
            </a:r>
          </a:p>
          <a:p>
            <a:pPr lvl="1"/>
            <a:r>
              <a:rPr lang="en-US" dirty="0" smtClean="0"/>
              <a:t>Multi-core implementation for each multi-core node</a:t>
            </a:r>
          </a:p>
          <a:p>
            <a:pPr lvl="1"/>
            <a:r>
              <a:rPr lang="en-US" dirty="0" smtClean="0"/>
              <a:t>Custom RPC built on-top of TCP/IP and MPI</a:t>
            </a:r>
          </a:p>
          <a:p>
            <a:r>
              <a:rPr lang="en-US" dirty="0" smtClean="0"/>
              <a:t>Graph is Partitioned over Cluster using either:</a:t>
            </a:r>
          </a:p>
          <a:p>
            <a:pPr lvl="1"/>
            <a:r>
              <a:rPr lang="en-US" i="1" dirty="0" err="1" smtClean="0"/>
              <a:t>ParMETIS</a:t>
            </a:r>
            <a:r>
              <a:rPr lang="en-US" i="1" dirty="0" smtClean="0"/>
              <a:t>:</a:t>
            </a:r>
            <a:r>
              <a:rPr lang="en-US" dirty="0" smtClean="0"/>
              <a:t> High-performance partitioning heuristics</a:t>
            </a:r>
          </a:p>
          <a:p>
            <a:pPr lvl="1"/>
            <a:r>
              <a:rPr lang="en-US" i="1" dirty="0" smtClean="0"/>
              <a:t>Random Cuts</a:t>
            </a:r>
            <a:r>
              <a:rPr lang="en-US" dirty="0" smtClean="0"/>
              <a:t>: Seems to work well on natural graphs</a:t>
            </a:r>
          </a:p>
          <a:p>
            <a:r>
              <a:rPr lang="en-US" dirty="0" smtClean="0"/>
              <a:t>Consistency models are enforced using either</a:t>
            </a:r>
          </a:p>
          <a:p>
            <a:pPr lvl="1"/>
            <a:r>
              <a:rPr lang="en-US" dirty="0" smtClean="0"/>
              <a:t>Distributed RW-Locks with </a:t>
            </a:r>
            <a:r>
              <a:rPr lang="en-US" i="1" dirty="0" smtClean="0"/>
              <a:t>pipelined</a:t>
            </a:r>
            <a:r>
              <a:rPr lang="en-US" dirty="0" smtClean="0"/>
              <a:t> acquisition </a:t>
            </a:r>
          </a:p>
          <a:p>
            <a:pPr lvl="1"/>
            <a:r>
              <a:rPr lang="en-US" dirty="0"/>
              <a:t>G</a:t>
            </a:r>
            <a:r>
              <a:rPr lang="en-US" dirty="0" smtClean="0"/>
              <a:t>raph-coloring with phased execution</a:t>
            </a:r>
          </a:p>
          <a:p>
            <a:r>
              <a:rPr lang="en-US" i="1" dirty="0" smtClean="0"/>
              <a:t>No Fault Tolerance</a:t>
            </a:r>
            <a:r>
              <a:rPr lang="en-US" dirty="0"/>
              <a:t>:</a:t>
            </a:r>
            <a:r>
              <a:rPr lang="en-US" dirty="0" smtClean="0"/>
              <a:t> we are working on a solution</a:t>
            </a:r>
          </a:p>
          <a:p>
            <a:r>
              <a:rPr lang="en-US" b="1" dirty="0" smtClean="0"/>
              <a:t>Still Experimental</a:t>
            </a:r>
          </a:p>
        </p:txBody>
      </p:sp>
    </p:spTree>
    <p:extLst>
      <p:ext uri="{BB962C8B-B14F-4D97-AF65-F5344CB8AC3E}">
        <p14:creationId xmlns:p14="http://schemas.microsoft.com/office/powerpoint/2010/main" val="1127472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371600" y="914400"/>
            <a:ext cx="6400800" cy="1676400"/>
          </a:xfrm>
        </p:spPr>
        <p:txBody>
          <a:bodyPr/>
          <a:lstStyle/>
          <a:p>
            <a:r>
              <a:rPr lang="en-US" dirty="0" smtClean="0"/>
              <a:t>Shared Memory</a:t>
            </a:r>
            <a:br>
              <a:rPr lang="en-US" dirty="0" smtClean="0"/>
            </a:br>
            <a:r>
              <a:rPr lang="en-US" dirty="0" smtClean="0"/>
              <a:t>Experiments</a:t>
            </a:r>
            <a:endParaRPr lang="en-US" dirty="0"/>
          </a:p>
        </p:txBody>
      </p:sp>
      <p:sp>
        <p:nvSpPr>
          <p:cNvPr id="10" name="Subtitle 9"/>
          <p:cNvSpPr>
            <a:spLocks noGrp="1"/>
          </p:cNvSpPr>
          <p:nvPr>
            <p:ph type="subTitle" idx="1"/>
          </p:nvPr>
        </p:nvSpPr>
        <p:spPr>
          <a:xfrm>
            <a:off x="1371600" y="3048000"/>
            <a:ext cx="6400800" cy="2286000"/>
          </a:xfrm>
        </p:spPr>
        <p:txBody>
          <a:bodyPr/>
          <a:lstStyle/>
          <a:p>
            <a:r>
              <a:rPr lang="en-US" dirty="0" smtClean="0"/>
              <a:t>Shared Memory Setting</a:t>
            </a:r>
          </a:p>
          <a:p>
            <a:r>
              <a:rPr lang="en-US" sz="3200" dirty="0" smtClean="0"/>
              <a:t>16 Core Workstation</a:t>
            </a:r>
            <a:endParaRPr lang="en-US" sz="3200" dirty="0"/>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55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Loopy Belief Propagation</a:t>
            </a:r>
            <a:endParaRPr lang="en-US" sz="3600"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56</a:t>
            </a:fld>
            <a:endParaRPr lang="en-US"/>
          </a:p>
        </p:txBody>
      </p:sp>
      <p:grpSp>
        <p:nvGrpSpPr>
          <p:cNvPr id="3" name="Group 75"/>
          <p:cNvGrpSpPr/>
          <p:nvPr/>
        </p:nvGrpSpPr>
        <p:grpSpPr>
          <a:xfrm>
            <a:off x="228600" y="914400"/>
            <a:ext cx="4463257" cy="2225378"/>
            <a:chOff x="-28355" y="1003300"/>
            <a:chExt cx="4463257" cy="2225378"/>
          </a:xfrm>
        </p:grpSpPr>
        <p:pic>
          <p:nvPicPr>
            <p:cNvPr id="7" name="Picture 6" descr="eyeballoriginal.pdf"/>
            <p:cNvPicPr>
              <a:picLocks noChangeAspect="1"/>
            </p:cNvPicPr>
            <p:nvPr/>
          </p:nvPicPr>
          <p:blipFill>
            <a:blip r:embed="rId3" cstate="print"/>
            <a:stretch>
              <a:fillRect/>
            </a:stretch>
          </p:blipFill>
          <p:spPr>
            <a:xfrm>
              <a:off x="162712" y="1490365"/>
              <a:ext cx="1333760" cy="1738313"/>
            </a:xfrm>
            <a:prstGeom prst="rect">
              <a:avLst/>
            </a:prstGeom>
          </p:spPr>
        </p:pic>
        <p:pic>
          <p:nvPicPr>
            <p:cNvPr id="8" name="Picture 7" descr="eyeballsmoothed.pdf"/>
            <p:cNvPicPr>
              <a:picLocks noChangeAspect="1"/>
            </p:cNvPicPr>
            <p:nvPr/>
          </p:nvPicPr>
          <p:blipFill>
            <a:blip r:embed="rId4" cstate="print"/>
            <a:stretch>
              <a:fillRect/>
            </a:stretch>
          </p:blipFill>
          <p:spPr>
            <a:xfrm>
              <a:off x="2579916" y="1496686"/>
              <a:ext cx="1333760" cy="1731992"/>
            </a:xfrm>
            <a:prstGeom prst="rect">
              <a:avLst/>
            </a:prstGeom>
          </p:spPr>
        </p:pic>
        <p:sp>
          <p:nvSpPr>
            <p:cNvPr id="9" name="TextBox 8"/>
            <p:cNvSpPr txBox="1"/>
            <p:nvPr/>
          </p:nvSpPr>
          <p:spPr>
            <a:xfrm>
              <a:off x="-28355" y="1003300"/>
              <a:ext cx="4463257" cy="461665"/>
            </a:xfrm>
            <a:prstGeom prst="rect">
              <a:avLst/>
            </a:prstGeom>
            <a:noFill/>
          </p:spPr>
          <p:txBody>
            <a:bodyPr wrap="square" rtlCol="0">
              <a:spAutoFit/>
            </a:bodyPr>
            <a:lstStyle/>
            <a:p>
              <a:pPr algn="ctr"/>
              <a:r>
                <a:rPr lang="en-US" b="1" dirty="0" smtClean="0"/>
                <a:t>3D retinal image </a:t>
              </a:r>
              <a:r>
                <a:rPr lang="en-US" b="1" dirty="0" err="1" smtClean="0"/>
                <a:t>denoising</a:t>
              </a:r>
              <a:endParaRPr lang="en-US" b="1" dirty="0" smtClean="0"/>
            </a:p>
          </p:txBody>
        </p:sp>
        <p:sp>
          <p:nvSpPr>
            <p:cNvPr id="197" name="Right Arrow 196"/>
            <p:cNvSpPr/>
            <p:nvPr/>
          </p:nvSpPr>
          <p:spPr bwMode="auto">
            <a:xfrm>
              <a:off x="1547272" y="2040930"/>
              <a:ext cx="1006449" cy="516235"/>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71" name="Group 70"/>
          <p:cNvGrpSpPr/>
          <p:nvPr/>
        </p:nvGrpSpPr>
        <p:grpSpPr>
          <a:xfrm>
            <a:off x="609600" y="3429000"/>
            <a:ext cx="2209800" cy="3170968"/>
            <a:chOff x="4572000" y="914400"/>
            <a:chExt cx="2209800" cy="3170968"/>
          </a:xfrm>
        </p:grpSpPr>
        <p:grpSp>
          <p:nvGrpSpPr>
            <p:cNvPr id="5" name="Group 91"/>
            <p:cNvGrpSpPr/>
            <p:nvPr/>
          </p:nvGrpSpPr>
          <p:grpSpPr>
            <a:xfrm>
              <a:off x="4572000" y="1371600"/>
              <a:ext cx="2085196" cy="2713768"/>
              <a:chOff x="4288591" y="1466716"/>
              <a:chExt cx="1410189" cy="2070558"/>
            </a:xfrm>
          </p:grpSpPr>
          <p:cxnSp>
            <p:nvCxnSpPr>
              <p:cNvPr id="171" name="Straight Connector 170"/>
              <p:cNvCxnSpPr>
                <a:stCxn id="202" idx="6"/>
                <a:endCxn id="203" idx="3"/>
              </p:cNvCxnSpPr>
              <p:nvPr/>
            </p:nvCxnSpPr>
            <p:spPr bwMode="auto">
              <a:xfrm flipV="1">
                <a:off x="4433101" y="2348741"/>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3" name="Straight Connector 172"/>
              <p:cNvCxnSpPr>
                <a:stCxn id="196" idx="6"/>
                <a:endCxn id="200" idx="3"/>
              </p:cNvCxnSpPr>
              <p:nvPr/>
            </p:nvCxnSpPr>
            <p:spPr bwMode="auto">
              <a:xfrm flipV="1">
                <a:off x="4433101" y="1969402"/>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74" name="Straight Connector 173"/>
              <p:cNvCxnSpPr>
                <a:stCxn id="195" idx="5"/>
                <a:endCxn id="228" idx="1"/>
              </p:cNvCxnSpPr>
              <p:nvPr/>
            </p:nvCxnSpPr>
            <p:spPr bwMode="auto">
              <a:xfrm rot="16200000" flipH="1">
                <a:off x="4697051" y="1980836"/>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6" name="Straight Connector 175"/>
              <p:cNvCxnSpPr>
                <a:stCxn id="193" idx="5"/>
                <a:endCxn id="226" idx="1"/>
              </p:cNvCxnSpPr>
              <p:nvPr/>
            </p:nvCxnSpPr>
            <p:spPr bwMode="auto">
              <a:xfrm rot="16200000" flipH="1">
                <a:off x="4248844" y="2207009"/>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7" name="Straight Connector 176"/>
              <p:cNvCxnSpPr>
                <a:stCxn id="194" idx="5"/>
                <a:endCxn id="227" idx="1"/>
              </p:cNvCxnSpPr>
              <p:nvPr/>
            </p:nvCxnSpPr>
            <p:spPr bwMode="auto">
              <a:xfrm rot="16200000" flipH="1">
                <a:off x="5161815" y="1717782"/>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78" name="Straight Connector 177"/>
              <p:cNvCxnSpPr>
                <a:stCxn id="201" idx="5"/>
                <a:endCxn id="231" idx="1"/>
              </p:cNvCxnSpPr>
              <p:nvPr/>
            </p:nvCxnSpPr>
            <p:spPr bwMode="auto">
              <a:xfrm rot="16200000" flipH="1">
                <a:off x="4697051" y="2360175"/>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0" name="Straight Connector 179"/>
              <p:cNvCxnSpPr>
                <a:stCxn id="200" idx="5"/>
                <a:endCxn id="230" idx="1"/>
              </p:cNvCxnSpPr>
              <p:nvPr/>
            </p:nvCxnSpPr>
            <p:spPr bwMode="auto">
              <a:xfrm rot="16200000" flipH="1">
                <a:off x="5161815" y="2097121"/>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1" name="Straight Connector 180"/>
              <p:cNvCxnSpPr>
                <a:stCxn id="196" idx="5"/>
                <a:endCxn id="229" idx="1"/>
              </p:cNvCxnSpPr>
              <p:nvPr/>
            </p:nvCxnSpPr>
            <p:spPr bwMode="auto">
              <a:xfrm rot="16200000" flipH="1">
                <a:off x="4248844" y="2586348"/>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3" name="Straight Connector 182"/>
              <p:cNvCxnSpPr>
                <a:stCxn id="202" idx="5"/>
                <a:endCxn id="232" idx="1"/>
              </p:cNvCxnSpPr>
              <p:nvPr/>
            </p:nvCxnSpPr>
            <p:spPr bwMode="auto">
              <a:xfrm rot="16200000" flipH="1">
                <a:off x="4248844" y="2965687"/>
                <a:ext cx="611333" cy="285145"/>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4" name="Straight Connector 183"/>
              <p:cNvCxnSpPr>
                <a:stCxn id="204" idx="5"/>
                <a:endCxn id="234" idx="1"/>
              </p:cNvCxnSpPr>
              <p:nvPr/>
            </p:nvCxnSpPr>
            <p:spPr bwMode="auto">
              <a:xfrm rot="16200000" flipH="1">
                <a:off x="4697051" y="2739513"/>
                <a:ext cx="593269"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6" name="Straight Connector 185"/>
              <p:cNvCxnSpPr>
                <a:stCxn id="203" idx="5"/>
                <a:endCxn id="233" idx="1"/>
              </p:cNvCxnSpPr>
              <p:nvPr/>
            </p:nvCxnSpPr>
            <p:spPr bwMode="auto">
              <a:xfrm rot="16200000" flipH="1">
                <a:off x="5161815" y="2476460"/>
                <a:ext cx="541337" cy="285897"/>
              </a:xfrm>
              <a:prstGeom prst="line">
                <a:avLst/>
              </a:prstGeom>
              <a:noFill/>
              <a:ln w="38100" cap="flat" cmpd="sng" algn="ctr">
                <a:gradFill flip="none" rotWithShape="1">
                  <a:gsLst>
                    <a:gs pos="0">
                      <a:schemeClr val="tx2">
                        <a:lumMod val="40000"/>
                        <a:lumOff val="60000"/>
                      </a:schemeClr>
                    </a:gs>
                    <a:gs pos="100000">
                      <a:schemeClr val="tx2">
                        <a:lumMod val="50000"/>
                      </a:schemeClr>
                    </a:gs>
                  </a:gsLst>
                  <a:lin ang="0" scaled="1"/>
                  <a:tileRect/>
                </a:gradFill>
                <a:prstDash val="solid"/>
                <a:round/>
                <a:headEnd type="none" w="med" len="med"/>
                <a:tailEnd type="none" w="med" len="med"/>
              </a:ln>
              <a:effectLst/>
            </p:spPr>
          </p:cxnSp>
          <p:cxnSp>
            <p:nvCxnSpPr>
              <p:cNvPr id="187" name="Straight Connector 186"/>
              <p:cNvCxnSpPr>
                <a:stCxn id="194" idx="4"/>
                <a:endCxn id="203" idx="0"/>
              </p:cNvCxnSpPr>
              <p:nvPr/>
            </p:nvCxnSpPr>
            <p:spPr bwMode="auto">
              <a:xfrm rot="5400000">
                <a:off x="4931359" y="1918310"/>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9" name="Straight Connector 188"/>
              <p:cNvCxnSpPr>
                <a:stCxn id="195" idx="4"/>
                <a:endCxn id="204" idx="0"/>
              </p:cNvCxnSpPr>
              <p:nvPr/>
            </p:nvCxnSpPr>
            <p:spPr bwMode="auto">
              <a:xfrm rot="5400000">
                <a:off x="4492561" y="2155397"/>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0" name="Straight Connector 189"/>
              <p:cNvCxnSpPr>
                <a:stCxn id="193" idx="4"/>
                <a:endCxn id="202" idx="0"/>
              </p:cNvCxnSpPr>
              <p:nvPr/>
            </p:nvCxnSpPr>
            <p:spPr bwMode="auto">
              <a:xfrm rot="5400000">
                <a:off x="4053762" y="2372162"/>
                <a:ext cx="614168" cy="1506"/>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91" name="Straight Connector 190"/>
              <p:cNvCxnSpPr>
                <a:stCxn id="193" idx="6"/>
                <a:endCxn id="194" idx="3"/>
              </p:cNvCxnSpPr>
              <p:nvPr/>
            </p:nvCxnSpPr>
            <p:spPr bwMode="auto">
              <a:xfrm flipV="1">
                <a:off x="4433101" y="1590063"/>
                <a:ext cx="754249" cy="402760"/>
              </a:xfrm>
              <a:prstGeom prst="line">
                <a:avLst/>
              </a:prstGeom>
              <a:ln>
                <a:solidFill>
                  <a:schemeClr val="tx2">
                    <a:lumMod val="40000"/>
                    <a:lumOff val="6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93" name="Oval 192"/>
              <p:cNvSpPr/>
              <p:nvPr/>
            </p:nvSpPr>
            <p:spPr bwMode="auto">
              <a:xfrm>
                <a:off x="4288591" y="1920568"/>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4" name="Oval 193"/>
              <p:cNvSpPr/>
              <p:nvPr/>
            </p:nvSpPr>
            <p:spPr bwMode="auto">
              <a:xfrm>
                <a:off x="5166188" y="1466716"/>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5" name="Oval 194"/>
              <p:cNvSpPr/>
              <p:nvPr/>
            </p:nvSpPr>
            <p:spPr bwMode="auto">
              <a:xfrm>
                <a:off x="4727389" y="1703803"/>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6" name="Oval 195"/>
              <p:cNvSpPr/>
              <p:nvPr/>
            </p:nvSpPr>
            <p:spPr bwMode="auto">
              <a:xfrm>
                <a:off x="4288591" y="2299907"/>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0" name="Oval 199"/>
              <p:cNvSpPr/>
              <p:nvPr/>
            </p:nvSpPr>
            <p:spPr bwMode="auto">
              <a:xfrm>
                <a:off x="5166188" y="1846055"/>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1" name="Oval 200"/>
              <p:cNvSpPr/>
              <p:nvPr/>
            </p:nvSpPr>
            <p:spPr bwMode="auto">
              <a:xfrm>
                <a:off x="4727389" y="2083142"/>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2" name="Oval 201"/>
              <p:cNvSpPr/>
              <p:nvPr/>
            </p:nvSpPr>
            <p:spPr bwMode="auto">
              <a:xfrm>
                <a:off x="4288591" y="2679246"/>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3" name="Oval 202"/>
              <p:cNvSpPr/>
              <p:nvPr/>
            </p:nvSpPr>
            <p:spPr bwMode="auto">
              <a:xfrm>
                <a:off x="5166188" y="2225394"/>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4" name="Oval 203"/>
              <p:cNvSpPr/>
              <p:nvPr/>
            </p:nvSpPr>
            <p:spPr bwMode="auto">
              <a:xfrm>
                <a:off x="4727389" y="2462481"/>
                <a:ext cx="144510" cy="14451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5" name="Oval 204"/>
              <p:cNvSpPr/>
              <p:nvPr/>
            </p:nvSpPr>
            <p:spPr bwMode="auto">
              <a:xfrm>
                <a:off x="5376178" y="1807381"/>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06" name="Straight Connector 205"/>
              <p:cNvCxnSpPr>
                <a:endCxn id="217" idx="0"/>
              </p:cNvCxnSpPr>
              <p:nvPr/>
            </p:nvCxnSpPr>
            <p:spPr bwMode="auto">
              <a:xfrm rot="5400000">
                <a:off x="5142102" y="2258975"/>
                <a:ext cx="614168" cy="1506"/>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7" name="Straight Connector 206"/>
              <p:cNvCxnSpPr>
                <a:stCxn id="219" idx="4"/>
                <a:endCxn id="218" idx="0"/>
              </p:cNvCxnSpPr>
              <p:nvPr/>
            </p:nvCxnSpPr>
            <p:spPr bwMode="auto">
              <a:xfrm rot="5400000">
                <a:off x="4702928" y="2547618"/>
                <a:ext cx="614168" cy="753"/>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8" name="Straight Connector 207"/>
              <p:cNvCxnSpPr>
                <a:stCxn id="212" idx="4"/>
                <a:endCxn id="216" idx="0"/>
              </p:cNvCxnSpPr>
              <p:nvPr/>
            </p:nvCxnSpPr>
            <p:spPr bwMode="auto">
              <a:xfrm rot="5400000">
                <a:off x="4267141" y="2762125"/>
                <a:ext cx="614168" cy="753"/>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9" name="Straight Connector 208"/>
              <p:cNvCxnSpPr>
                <a:stCxn id="212" idx="6"/>
                <a:endCxn id="205" idx="3"/>
              </p:cNvCxnSpPr>
              <p:nvPr/>
            </p:nvCxnSpPr>
            <p:spPr bwMode="auto">
              <a:xfrm flipV="1">
                <a:off x="4646856" y="1930728"/>
                <a:ext cx="750485"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0" name="Straight Connector 209"/>
              <p:cNvCxnSpPr>
                <a:stCxn id="213" idx="6"/>
                <a:endCxn id="214" idx="3"/>
              </p:cNvCxnSpPr>
              <p:nvPr/>
            </p:nvCxnSpPr>
            <p:spPr bwMode="auto">
              <a:xfrm flipV="1">
                <a:off x="4646856" y="2310067"/>
                <a:ext cx="751238"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1" name="Straight Connector 210"/>
              <p:cNvCxnSpPr>
                <a:stCxn id="216" idx="6"/>
                <a:endCxn id="217" idx="3"/>
              </p:cNvCxnSpPr>
              <p:nvPr/>
            </p:nvCxnSpPr>
            <p:spPr bwMode="auto">
              <a:xfrm flipV="1">
                <a:off x="4646103" y="2689406"/>
                <a:ext cx="751991" cy="452434"/>
              </a:xfrm>
              <a:prstGeom prst="line">
                <a:avLst/>
              </a:prstGeom>
              <a:ln>
                <a:solidFill>
                  <a:schemeClr val="accent2">
                    <a:lumMod val="60000"/>
                    <a:lumOff val="40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12" name="Oval 211"/>
              <p:cNvSpPr/>
              <p:nvPr/>
            </p:nvSpPr>
            <p:spPr bwMode="auto">
              <a:xfrm>
                <a:off x="4502346" y="2310907"/>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3" name="Oval 212"/>
              <p:cNvSpPr/>
              <p:nvPr/>
            </p:nvSpPr>
            <p:spPr bwMode="auto">
              <a:xfrm>
                <a:off x="4502346" y="2690246"/>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4" name="Oval 213"/>
              <p:cNvSpPr/>
              <p:nvPr/>
            </p:nvSpPr>
            <p:spPr bwMode="auto">
              <a:xfrm>
                <a:off x="5376931" y="2186720"/>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5" name="Oval 214"/>
              <p:cNvSpPr/>
              <p:nvPr/>
            </p:nvSpPr>
            <p:spPr bwMode="auto">
              <a:xfrm>
                <a:off x="4938134" y="2475740"/>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6" name="Oval 215"/>
              <p:cNvSpPr/>
              <p:nvPr/>
            </p:nvSpPr>
            <p:spPr bwMode="auto">
              <a:xfrm>
                <a:off x="4501593" y="3069585"/>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5376931" y="2566059"/>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4937381" y="2855079"/>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218"/>
              <p:cNvSpPr/>
              <p:nvPr/>
            </p:nvSpPr>
            <p:spPr bwMode="auto">
              <a:xfrm>
                <a:off x="4938134" y="2096401"/>
                <a:ext cx="144510" cy="144510"/>
              </a:xfrm>
              <a:prstGeom prst="ellipse">
                <a:avLst/>
              </a:prstGeom>
              <a:gradFill>
                <a:gsLst>
                  <a:gs pos="0">
                    <a:schemeClr val="accent2">
                      <a:lumMod val="75000"/>
                    </a:schemeClr>
                  </a:gs>
                  <a:gs pos="35000">
                    <a:schemeClr val="tx2">
                      <a:lumMod val="60000"/>
                      <a:lumOff val="40000"/>
                    </a:schemeClr>
                  </a:gs>
                  <a:gs pos="100000">
                    <a:schemeClr val="tx2">
                      <a:lumMod val="40000"/>
                      <a:lumOff val="60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0" name="Straight Connector 219"/>
              <p:cNvCxnSpPr>
                <a:stCxn id="227" idx="4"/>
                <a:endCxn id="233" idx="0"/>
              </p:cNvCxnSpPr>
              <p:nvPr/>
            </p:nvCxnSpPr>
            <p:spPr bwMode="auto">
              <a:xfrm rot="5400000">
                <a:off x="5319441" y="2561832"/>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1" name="Straight Connector 220"/>
              <p:cNvCxnSpPr>
                <a:stCxn id="228" idx="4"/>
                <a:endCxn id="234" idx="0"/>
              </p:cNvCxnSpPr>
              <p:nvPr/>
            </p:nvCxnSpPr>
            <p:spPr bwMode="auto">
              <a:xfrm rot="5400000">
                <a:off x="4880643" y="2850852"/>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2" name="Straight Connector 221"/>
              <p:cNvCxnSpPr>
                <a:stCxn id="226" idx="4"/>
                <a:endCxn id="232" idx="0"/>
              </p:cNvCxnSpPr>
              <p:nvPr/>
            </p:nvCxnSpPr>
            <p:spPr bwMode="auto">
              <a:xfrm rot="5400000">
                <a:off x="4441091" y="3085680"/>
                <a:ext cx="614167" cy="150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3" name="Straight Connector 222"/>
              <p:cNvCxnSpPr>
                <a:stCxn id="226" idx="6"/>
                <a:endCxn id="227" idx="3"/>
              </p:cNvCxnSpPr>
              <p:nvPr/>
            </p:nvCxnSpPr>
            <p:spPr bwMode="auto">
              <a:xfrm flipV="1">
                <a:off x="4820430" y="2233585"/>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4" name="Straight Connector 223"/>
              <p:cNvCxnSpPr>
                <a:stCxn id="229" idx="6"/>
                <a:endCxn id="230" idx="3"/>
              </p:cNvCxnSpPr>
              <p:nvPr/>
            </p:nvCxnSpPr>
            <p:spPr bwMode="auto">
              <a:xfrm flipV="1">
                <a:off x="4820430" y="2612924"/>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5" name="Straight Connector 224"/>
              <p:cNvCxnSpPr>
                <a:stCxn id="232" idx="6"/>
                <a:endCxn id="233" idx="3"/>
              </p:cNvCxnSpPr>
              <p:nvPr/>
            </p:nvCxnSpPr>
            <p:spPr bwMode="auto">
              <a:xfrm flipV="1">
                <a:off x="4820430" y="2992263"/>
                <a:ext cx="755002" cy="472756"/>
              </a:xfrm>
              <a:prstGeom prst="line">
                <a:avLst/>
              </a:prstGeom>
              <a:ln>
                <a:solidFill>
                  <a:schemeClr val="tx2">
                    <a:lumMod val="7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26" name="Oval 225"/>
              <p:cNvSpPr/>
              <p:nvPr/>
            </p:nvSpPr>
            <p:spPr bwMode="auto">
              <a:xfrm>
                <a:off x="4675920" y="263408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7" name="Oval 226"/>
              <p:cNvSpPr/>
              <p:nvPr/>
            </p:nvSpPr>
            <p:spPr bwMode="auto">
              <a:xfrm>
                <a:off x="5554270" y="2110238"/>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8" name="Oval 227"/>
              <p:cNvSpPr/>
              <p:nvPr/>
            </p:nvSpPr>
            <p:spPr bwMode="auto">
              <a:xfrm>
                <a:off x="5115471" y="2399258"/>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9" name="Oval 228"/>
              <p:cNvSpPr/>
              <p:nvPr/>
            </p:nvSpPr>
            <p:spPr bwMode="auto">
              <a:xfrm>
                <a:off x="4675920" y="301342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0" name="Oval 229"/>
              <p:cNvSpPr/>
              <p:nvPr/>
            </p:nvSpPr>
            <p:spPr bwMode="auto">
              <a:xfrm>
                <a:off x="5554270" y="248957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1" name="Oval 230"/>
              <p:cNvSpPr/>
              <p:nvPr/>
            </p:nvSpPr>
            <p:spPr bwMode="auto">
              <a:xfrm>
                <a:off x="5115471" y="2778597"/>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2" name="Oval 231"/>
              <p:cNvSpPr/>
              <p:nvPr/>
            </p:nvSpPr>
            <p:spPr bwMode="auto">
              <a:xfrm>
                <a:off x="4675920" y="3392764"/>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3" name="Oval 232"/>
              <p:cNvSpPr/>
              <p:nvPr/>
            </p:nvSpPr>
            <p:spPr bwMode="auto">
              <a:xfrm>
                <a:off x="5554270" y="286891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Oval 233"/>
              <p:cNvSpPr/>
              <p:nvPr/>
            </p:nvSpPr>
            <p:spPr bwMode="auto">
              <a:xfrm>
                <a:off x="5115471" y="3157935"/>
                <a:ext cx="144510" cy="144510"/>
              </a:xfrm>
              <a:prstGeom prst="ellipse">
                <a:avLst/>
              </a:prstGeom>
              <a:gradFill>
                <a:gsLst>
                  <a:gs pos="0">
                    <a:schemeClr val="tx2">
                      <a:lumMod val="50000"/>
                    </a:schemeClr>
                  </a:gs>
                  <a:gs pos="35000">
                    <a:schemeClr val="tx2">
                      <a:lumMod val="75000"/>
                    </a:schemeClr>
                  </a:gs>
                  <a:gs pos="100000">
                    <a:schemeClr val="tx2">
                      <a:lumMod val="75000"/>
                    </a:schemeClr>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168" name="TextBox 167"/>
            <p:cNvSpPr txBox="1"/>
            <p:nvPr/>
          </p:nvSpPr>
          <p:spPr>
            <a:xfrm>
              <a:off x="4648200" y="914400"/>
              <a:ext cx="2133600" cy="523220"/>
            </a:xfrm>
            <a:prstGeom prst="rect">
              <a:avLst/>
            </a:prstGeom>
            <a:noFill/>
          </p:spPr>
          <p:txBody>
            <a:bodyPr wrap="square" rtlCol="0">
              <a:spAutoFit/>
            </a:bodyPr>
            <a:lstStyle/>
            <a:p>
              <a:r>
                <a:rPr lang="en-US" sz="2800" b="1" dirty="0" smtClean="0"/>
                <a:t>Data Graph</a:t>
              </a:r>
              <a:endParaRPr lang="en-US" sz="2800" b="1" dirty="0"/>
            </a:p>
          </p:txBody>
        </p:sp>
      </p:grpSp>
      <p:sp>
        <p:nvSpPr>
          <p:cNvPr id="72" name="TextBox 71"/>
          <p:cNvSpPr txBox="1"/>
          <p:nvPr/>
        </p:nvSpPr>
        <p:spPr>
          <a:xfrm>
            <a:off x="3657601" y="3711476"/>
            <a:ext cx="4800599" cy="2308324"/>
          </a:xfrm>
          <a:prstGeom prst="rect">
            <a:avLst/>
          </a:prstGeom>
          <a:noFill/>
        </p:spPr>
        <p:txBody>
          <a:bodyPr wrap="square" rtlCol="0">
            <a:spAutoFit/>
          </a:bodyPr>
          <a:lstStyle/>
          <a:p>
            <a:r>
              <a:rPr lang="en-US" sz="2400" b="1" dirty="0" smtClean="0"/>
              <a:t>Update Function</a:t>
            </a:r>
            <a:r>
              <a:rPr lang="en-US" sz="2400" dirty="0" smtClean="0"/>
              <a:t>:</a:t>
            </a:r>
          </a:p>
          <a:p>
            <a:r>
              <a:rPr lang="en-US" sz="2400" dirty="0"/>
              <a:t>	</a:t>
            </a:r>
            <a:r>
              <a:rPr lang="en-US" sz="2400" dirty="0" smtClean="0"/>
              <a:t>Loopy BP Update Equation</a:t>
            </a:r>
          </a:p>
          <a:p>
            <a:r>
              <a:rPr lang="en-US" sz="2400" b="1" dirty="0" smtClean="0"/>
              <a:t>Scheduler:</a:t>
            </a:r>
          </a:p>
          <a:p>
            <a:r>
              <a:rPr lang="en-US" sz="2400" dirty="0"/>
              <a:t>	</a:t>
            </a:r>
            <a:r>
              <a:rPr lang="en-US" sz="2400" dirty="0" smtClean="0"/>
              <a:t>Approximate Priority</a:t>
            </a:r>
          </a:p>
          <a:p>
            <a:r>
              <a:rPr lang="en-US" sz="2400" b="1" dirty="0" smtClean="0"/>
              <a:t>Consistency Model:</a:t>
            </a:r>
          </a:p>
          <a:p>
            <a:r>
              <a:rPr lang="en-US" sz="2400" dirty="0" smtClean="0"/>
              <a:t>	Edge Consistency</a:t>
            </a:r>
          </a:p>
        </p:txBody>
      </p:sp>
      <p:sp>
        <p:nvSpPr>
          <p:cNvPr id="68" name="TextBox 67"/>
          <p:cNvSpPr txBox="1"/>
          <p:nvPr/>
        </p:nvSpPr>
        <p:spPr>
          <a:xfrm>
            <a:off x="4755432" y="1589782"/>
            <a:ext cx="3245568" cy="1077218"/>
          </a:xfrm>
          <a:prstGeom prst="rect">
            <a:avLst/>
          </a:prstGeom>
          <a:noFill/>
        </p:spPr>
        <p:txBody>
          <a:bodyPr wrap="none" rtlCol="0">
            <a:spAutoFit/>
          </a:bodyPr>
          <a:lstStyle/>
          <a:p>
            <a:r>
              <a:rPr lang="en-US" sz="3200" b="1" dirty="0" smtClean="0"/>
              <a:t>Vertices:</a:t>
            </a:r>
            <a:r>
              <a:rPr lang="en-US" sz="3200" dirty="0" smtClean="0"/>
              <a:t> 1 Million</a:t>
            </a:r>
          </a:p>
          <a:p>
            <a:r>
              <a:rPr lang="en-US" sz="3200" b="1" dirty="0" smtClean="0"/>
              <a:t>Edges: </a:t>
            </a:r>
            <a:r>
              <a:rPr lang="en-US" sz="3200" dirty="0" smtClean="0"/>
              <a:t>3 Million</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68"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Loopy Belief Propagation</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57</a:t>
            </a:fld>
            <a:endParaRPr lang="en-US"/>
          </a:p>
        </p:txBody>
      </p:sp>
      <p:graphicFrame>
        <p:nvGraphicFramePr>
          <p:cNvPr id="95" name="Content Placeholder 4"/>
          <p:cNvGraphicFramePr>
            <a:graphicFrameLocks/>
          </p:cNvGraphicFramePr>
          <p:nvPr/>
        </p:nvGraphicFramePr>
        <p:xfrm>
          <a:off x="1066800" y="990600"/>
          <a:ext cx="6694127" cy="465933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7"/>
          <p:cNvGrpSpPr/>
          <p:nvPr/>
        </p:nvGrpSpPr>
        <p:grpSpPr>
          <a:xfrm>
            <a:off x="3429000" y="1828800"/>
            <a:ext cx="2286000" cy="381000"/>
            <a:chOff x="5845332" y="1388174"/>
            <a:chExt cx="2286000" cy="381000"/>
          </a:xfrm>
        </p:grpSpPr>
        <p:sp>
          <p:nvSpPr>
            <p:cNvPr id="96" name="TextBox 95"/>
            <p:cNvSpPr txBox="1"/>
            <p:nvPr/>
          </p:nvSpPr>
          <p:spPr>
            <a:xfrm>
              <a:off x="5845332" y="1388174"/>
              <a:ext cx="1254405" cy="369332"/>
            </a:xfrm>
            <a:prstGeom prst="rect">
              <a:avLst/>
            </a:prstGeom>
            <a:noFill/>
          </p:spPr>
          <p:txBody>
            <a:bodyPr wrap="square" rtlCol="0">
              <a:spAutoFit/>
            </a:bodyPr>
            <a:lstStyle/>
            <a:p>
              <a:r>
                <a:rPr lang="en-US" b="1" dirty="0" smtClean="0"/>
                <a:t>Optimal</a:t>
              </a:r>
              <a:endParaRPr lang="en-US" sz="1800" b="1" dirty="0"/>
            </a:p>
          </p:txBody>
        </p:sp>
        <p:cxnSp>
          <p:nvCxnSpPr>
            <p:cNvPr id="97" name="Straight Arrow Connector 96"/>
            <p:cNvCxnSpPr/>
            <p:nvPr/>
          </p:nvCxnSpPr>
          <p:spPr bwMode="auto">
            <a:xfrm>
              <a:off x="6759732" y="1540574"/>
              <a:ext cx="1371600" cy="228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 name="Group 9"/>
          <p:cNvGrpSpPr/>
          <p:nvPr/>
        </p:nvGrpSpPr>
        <p:grpSpPr>
          <a:xfrm>
            <a:off x="1391642" y="1183353"/>
            <a:ext cx="369331" cy="1261143"/>
            <a:chOff x="4427790" y="1257039"/>
            <a:chExt cx="352954" cy="1410754"/>
          </a:xfrm>
        </p:grpSpPr>
        <p:cxnSp>
          <p:nvCxnSpPr>
            <p:cNvPr id="101" name="Straight Arrow Connector 100"/>
            <p:cNvCxnSpPr/>
            <p:nvPr/>
          </p:nvCxnSpPr>
          <p:spPr bwMode="auto">
            <a:xfrm rot="5400000" flipH="1" flipV="1">
              <a:off x="4108868" y="1949410"/>
              <a:ext cx="1295400" cy="1588"/>
            </a:xfrm>
            <a:prstGeom prst="straightConnector1">
              <a:avLst/>
            </a:prstGeom>
            <a:noFill/>
            <a:ln w="38100" cap="flat" cmpd="sng" algn="ctr">
              <a:solidFill>
                <a:schemeClr val="hlink"/>
              </a:solidFill>
              <a:prstDash val="solid"/>
              <a:round/>
              <a:headEnd type="none" w="med" len="med"/>
              <a:tailEnd type="arrow"/>
            </a:ln>
            <a:effectLst/>
          </p:spPr>
        </p:cxnSp>
        <p:sp>
          <p:nvSpPr>
            <p:cNvPr id="102" name="TextBox 101"/>
            <p:cNvSpPr txBox="1"/>
            <p:nvPr/>
          </p:nvSpPr>
          <p:spPr>
            <a:xfrm rot="16200000">
              <a:off x="3898890" y="1785939"/>
              <a:ext cx="1410754" cy="352954"/>
            </a:xfrm>
            <a:prstGeom prst="rect">
              <a:avLst/>
            </a:prstGeom>
            <a:noFill/>
          </p:spPr>
          <p:txBody>
            <a:bodyPr wrap="square" rtlCol="0">
              <a:spAutoFit/>
            </a:bodyPr>
            <a:lstStyle/>
            <a:p>
              <a:r>
                <a:rPr lang="en-US" sz="1800" dirty="0" smtClean="0"/>
                <a:t>Better</a:t>
              </a:r>
              <a:endParaRPr lang="en-US" sz="1800" dirty="0"/>
            </a:p>
          </p:txBody>
        </p:sp>
      </p:grpSp>
      <p:grpSp>
        <p:nvGrpSpPr>
          <p:cNvPr id="7" name="Group 16"/>
          <p:cNvGrpSpPr/>
          <p:nvPr/>
        </p:nvGrpSpPr>
        <p:grpSpPr>
          <a:xfrm>
            <a:off x="5715000" y="2667000"/>
            <a:ext cx="2193350" cy="674132"/>
            <a:chOff x="7263545" y="2570441"/>
            <a:chExt cx="2193350" cy="674132"/>
          </a:xfrm>
        </p:grpSpPr>
        <p:cxnSp>
          <p:nvCxnSpPr>
            <p:cNvPr id="99" name="Straight Arrow Connector 98"/>
            <p:cNvCxnSpPr>
              <a:stCxn id="15" idx="1"/>
            </p:cNvCxnSpPr>
            <p:nvPr/>
          </p:nvCxnSpPr>
          <p:spPr bwMode="auto">
            <a:xfrm rot="10800000">
              <a:off x="7263545" y="2570441"/>
              <a:ext cx="304800" cy="4894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568345" y="2875241"/>
              <a:ext cx="1888550" cy="369332"/>
            </a:xfrm>
            <a:prstGeom prst="rect">
              <a:avLst/>
            </a:prstGeom>
            <a:noFill/>
          </p:spPr>
          <p:txBody>
            <a:bodyPr wrap="square" rtlCol="0">
              <a:spAutoFit/>
            </a:bodyPr>
            <a:lstStyle/>
            <a:p>
              <a:r>
                <a:rPr lang="en-US" b="1" dirty="0" err="1" smtClean="0"/>
                <a:t>SplashBP</a:t>
              </a:r>
              <a:endParaRPr lang="en-US" sz="2400" b="1" dirty="0"/>
            </a:p>
          </p:txBody>
        </p:sp>
      </p:grpSp>
      <p:sp>
        <p:nvSpPr>
          <p:cNvPr id="19" name="Content Placeholder 18"/>
          <p:cNvSpPr>
            <a:spLocks noGrp="1"/>
          </p:cNvSpPr>
          <p:nvPr>
            <p:ph idx="1"/>
          </p:nvPr>
        </p:nvSpPr>
        <p:spPr>
          <a:xfrm>
            <a:off x="2286000" y="5715000"/>
            <a:ext cx="4572000" cy="705351"/>
          </a:xfrm>
        </p:spPr>
        <p:txBody>
          <a:bodyPr/>
          <a:lstStyle/>
          <a:p>
            <a:pPr algn="ctr">
              <a:buNone/>
            </a:pPr>
            <a:r>
              <a:rPr lang="en-US" sz="3600" dirty="0" smtClean="0"/>
              <a:t>15.5x speedup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1" name="Content Placeholder 30"/>
          <p:cNvSpPr>
            <a:spLocks noGrp="1"/>
          </p:cNvSpPr>
          <p:nvPr>
            <p:ph idx="1"/>
          </p:nvPr>
        </p:nvSpPr>
        <p:spPr>
          <a:xfrm>
            <a:off x="533400" y="990600"/>
            <a:ext cx="8229600" cy="5141913"/>
          </a:xfrm>
        </p:spPr>
        <p:txBody>
          <a:bodyPr/>
          <a:lstStyle/>
          <a:p>
            <a:r>
              <a:rPr lang="en-US" dirty="0" smtClean="0"/>
              <a:t>Protein-protein interaction networks </a:t>
            </a:r>
            <a:r>
              <a:rPr lang="en-US" sz="1800" dirty="0" smtClean="0"/>
              <a:t>[</a:t>
            </a:r>
            <a:r>
              <a:rPr lang="en-US" sz="1800" dirty="0" err="1" smtClean="0"/>
              <a:t>Elidan</a:t>
            </a:r>
            <a:r>
              <a:rPr lang="en-US" sz="1800" dirty="0" smtClean="0"/>
              <a:t> et al. 2006]</a:t>
            </a:r>
            <a:endParaRPr lang="en-US" dirty="0" smtClean="0"/>
          </a:p>
          <a:p>
            <a:endParaRPr lang="en-US" dirty="0" smtClean="0"/>
          </a:p>
          <a:p>
            <a:endParaRPr lang="en-US" dirty="0"/>
          </a:p>
          <a:p>
            <a:endParaRPr lang="en-US" dirty="0" smtClean="0"/>
          </a:p>
          <a:p>
            <a:endParaRPr lang="en-US" dirty="0"/>
          </a:p>
          <a:p>
            <a:endParaRPr lang="en-US" dirty="0" smtClean="0"/>
          </a:p>
          <a:p>
            <a:endParaRPr lang="en-US" b="1" dirty="0" smtClean="0"/>
          </a:p>
          <a:p>
            <a:r>
              <a:rPr lang="en-US" b="1" dirty="0" smtClean="0"/>
              <a:t>Provably correct</a:t>
            </a:r>
            <a:r>
              <a:rPr lang="en-US" dirty="0" smtClean="0"/>
              <a:t> Parallelization</a:t>
            </a:r>
            <a:endParaRPr lang="en-US" b="1" dirty="0" smtClean="0"/>
          </a:p>
          <a:p>
            <a:pPr lvl="1"/>
            <a:r>
              <a:rPr lang="en-US" dirty="0" smtClean="0"/>
              <a:t>Edge Consistency </a:t>
            </a:r>
          </a:p>
          <a:p>
            <a:r>
              <a:rPr lang="en-US" dirty="0" smtClean="0"/>
              <a:t>Round-Robin Scheduler</a:t>
            </a:r>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58</a:t>
            </a:fld>
            <a:endParaRPr lang="en-US"/>
          </a:p>
        </p:txBody>
      </p:sp>
      <p:sp>
        <p:nvSpPr>
          <p:cNvPr id="6" name="Rectangle 5"/>
          <p:cNvSpPr/>
          <p:nvPr/>
        </p:nvSpPr>
        <p:spPr>
          <a:xfrm>
            <a:off x="5334000" y="2514600"/>
            <a:ext cx="2743200" cy="1348061"/>
          </a:xfrm>
          <a:prstGeom prst="rect">
            <a:avLst/>
          </a:prstGeom>
        </p:spPr>
        <p:txBody>
          <a:bodyPr wrap="square">
            <a:spAutoFit/>
          </a:bodyPr>
          <a:lstStyle/>
          <a:p>
            <a:pPr marL="230188" indent="-230188" fontAlgn="base">
              <a:spcBef>
                <a:spcPct val="20000"/>
              </a:spcBef>
              <a:spcAft>
                <a:spcPct val="0"/>
              </a:spcAft>
              <a:buClr>
                <a:srgbClr val="0000FF"/>
              </a:buClr>
              <a:buSzPct val="65000"/>
              <a:buBlip>
                <a:blip r:embed="rId3"/>
              </a:buBlip>
            </a:pPr>
            <a:r>
              <a:rPr lang="en-US" sz="2400" kern="0" dirty="0">
                <a:solidFill>
                  <a:prstClr val="black"/>
                </a:solidFill>
              </a:rPr>
              <a:t>Discrete </a:t>
            </a:r>
            <a:r>
              <a:rPr lang="en-US" sz="2400" kern="0" dirty="0" smtClean="0">
                <a:solidFill>
                  <a:prstClr val="black"/>
                </a:solidFill>
              </a:rPr>
              <a:t>MRF</a:t>
            </a:r>
            <a:endParaRPr lang="en-US" sz="2400" kern="0" dirty="0">
              <a:solidFill>
                <a:prstClr val="black"/>
              </a:solidFill>
            </a:endParaRPr>
          </a:p>
          <a:p>
            <a:pPr marL="687388" lvl="1" indent="-230188" fontAlgn="base">
              <a:spcBef>
                <a:spcPct val="20000"/>
              </a:spcBef>
              <a:spcAft>
                <a:spcPct val="0"/>
              </a:spcAft>
              <a:buClr>
                <a:srgbClr val="0000FF"/>
              </a:buClr>
              <a:buSzPct val="65000"/>
              <a:buBlip>
                <a:blip r:embed="rId3"/>
              </a:buBlip>
            </a:pPr>
            <a:r>
              <a:rPr lang="en-US" sz="2400" kern="0" dirty="0">
                <a:solidFill>
                  <a:prstClr val="black"/>
                </a:solidFill>
              </a:rPr>
              <a:t>14K Vertices</a:t>
            </a:r>
          </a:p>
          <a:p>
            <a:pPr marL="687388" lvl="1" indent="-230188" fontAlgn="base">
              <a:spcBef>
                <a:spcPct val="20000"/>
              </a:spcBef>
              <a:spcAft>
                <a:spcPct val="0"/>
              </a:spcAft>
              <a:buClr>
                <a:srgbClr val="0000FF"/>
              </a:buClr>
              <a:buSzPct val="65000"/>
              <a:buBlip>
                <a:blip r:embed="rId3"/>
              </a:buBlip>
            </a:pPr>
            <a:r>
              <a:rPr lang="en-US" sz="2400" kern="0" dirty="0">
                <a:solidFill>
                  <a:prstClr val="black"/>
                </a:solidFill>
              </a:rPr>
              <a:t>100K Edges</a:t>
            </a:r>
          </a:p>
        </p:txBody>
      </p:sp>
      <p:grpSp>
        <p:nvGrpSpPr>
          <p:cNvPr id="16" name="Group 15"/>
          <p:cNvGrpSpPr/>
          <p:nvPr/>
        </p:nvGrpSpPr>
        <p:grpSpPr>
          <a:xfrm rot="817233">
            <a:off x="762000" y="1453408"/>
            <a:ext cx="3710472" cy="2642661"/>
            <a:chOff x="1759506" y="2215802"/>
            <a:chExt cx="4699125" cy="3346797"/>
          </a:xfrm>
        </p:grpSpPr>
        <p:sp>
          <p:nvSpPr>
            <p:cNvPr id="17" name="TextBox 16"/>
            <p:cNvSpPr txBox="1"/>
            <p:nvPr/>
          </p:nvSpPr>
          <p:spPr>
            <a:xfrm rot="20329859">
              <a:off x="4653138" y="3535424"/>
              <a:ext cx="1267075" cy="428762"/>
            </a:xfrm>
            <a:prstGeom prst="rect">
              <a:avLst/>
            </a:prstGeom>
            <a:noFill/>
          </p:spPr>
          <p:txBody>
            <a:bodyPr wrap="none" rtlCol="0">
              <a:spAutoFit/>
            </a:bodyPr>
            <a:lstStyle/>
            <a:p>
              <a:r>
                <a:rPr lang="en-US" sz="1600" dirty="0" smtClean="0"/>
                <a:t>Backbone</a:t>
              </a:r>
              <a:endParaRPr lang="en-US" sz="1600" dirty="0"/>
            </a:p>
          </p:txBody>
        </p:sp>
        <p:sp>
          <p:nvSpPr>
            <p:cNvPr id="18" name="TextBox 17"/>
            <p:cNvSpPr txBox="1"/>
            <p:nvPr/>
          </p:nvSpPr>
          <p:spPr>
            <a:xfrm rot="19379664">
              <a:off x="3361154" y="4389886"/>
              <a:ext cx="1008234" cy="428762"/>
            </a:xfrm>
            <a:prstGeom prst="rect">
              <a:avLst/>
            </a:prstGeom>
            <a:noFill/>
          </p:spPr>
          <p:txBody>
            <a:bodyPr wrap="none" rtlCol="0">
              <a:spAutoFit/>
            </a:bodyPr>
            <a:lstStyle/>
            <a:p>
              <a:r>
                <a:rPr lang="en-US" sz="1600" dirty="0" smtClean="0"/>
                <a:t>Protein</a:t>
              </a:r>
              <a:endParaRPr lang="en-US" sz="1600" dirty="0"/>
            </a:p>
          </p:txBody>
        </p:sp>
        <p:sp>
          <p:nvSpPr>
            <p:cNvPr id="22" name="Oval 21"/>
            <p:cNvSpPr/>
            <p:nvPr/>
          </p:nvSpPr>
          <p:spPr bwMode="auto">
            <a:xfrm>
              <a:off x="2051734" y="4791396"/>
              <a:ext cx="220345" cy="220345"/>
            </a:xfrm>
            <a:prstGeom prst="ellipse">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sp>
          <p:nvSpPr>
            <p:cNvPr id="24" name="Oval 23"/>
            <p:cNvSpPr/>
            <p:nvPr/>
          </p:nvSpPr>
          <p:spPr bwMode="auto">
            <a:xfrm rot="20356464">
              <a:off x="4475526" y="4130362"/>
              <a:ext cx="220345" cy="220345"/>
            </a:xfrm>
            <a:prstGeom prst="ellipse">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sp>
          <p:nvSpPr>
            <p:cNvPr id="27" name="Oval 26"/>
            <p:cNvSpPr/>
            <p:nvPr/>
          </p:nvSpPr>
          <p:spPr bwMode="auto">
            <a:xfrm>
              <a:off x="3153455" y="5177000"/>
              <a:ext cx="220345" cy="220345"/>
            </a:xfrm>
            <a:prstGeom prst="ellipse">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sp>
          <p:nvSpPr>
            <p:cNvPr id="28" name="Oval 27"/>
            <p:cNvSpPr/>
            <p:nvPr/>
          </p:nvSpPr>
          <p:spPr bwMode="auto">
            <a:xfrm rot="946099">
              <a:off x="6089827" y="3486129"/>
              <a:ext cx="220345" cy="220345"/>
            </a:xfrm>
            <a:prstGeom prst="ellipse">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cxnSp>
          <p:nvCxnSpPr>
            <p:cNvPr id="29" name="Straight Connector 28"/>
            <p:cNvCxnSpPr>
              <a:stCxn id="22" idx="6"/>
              <a:endCxn id="27" idx="2"/>
            </p:cNvCxnSpPr>
            <p:nvPr/>
          </p:nvCxnSpPr>
          <p:spPr bwMode="auto">
            <a:xfrm>
              <a:off x="2272076" y="4901567"/>
              <a:ext cx="881379" cy="385602"/>
            </a:xfrm>
            <a:prstGeom prst="line">
              <a:avLst/>
            </a:prstGeom>
            <a:ln w="12700">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0" name="Straight Connector 29"/>
            <p:cNvCxnSpPr>
              <a:stCxn id="27" idx="7"/>
              <a:endCxn id="24" idx="2"/>
            </p:cNvCxnSpPr>
            <p:nvPr/>
          </p:nvCxnSpPr>
          <p:spPr bwMode="auto">
            <a:xfrm rot="5400000" flipH="1" flipV="1">
              <a:off x="3447221" y="4173835"/>
              <a:ext cx="929743" cy="1141122"/>
            </a:xfrm>
            <a:prstGeom prst="line">
              <a:avLst/>
            </a:prstGeom>
            <a:ln w="12700">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2" name="Straight Connector 31"/>
            <p:cNvCxnSpPr>
              <a:stCxn id="24" idx="6"/>
              <a:endCxn id="28" idx="3"/>
            </p:cNvCxnSpPr>
            <p:nvPr/>
          </p:nvCxnSpPr>
          <p:spPr bwMode="auto">
            <a:xfrm flipV="1">
              <a:off x="4688742" y="3650103"/>
              <a:ext cx="1415116" cy="551443"/>
            </a:xfrm>
            <a:prstGeom prst="line">
              <a:avLst/>
            </a:prstGeom>
            <a:ln w="12700">
              <a:solidFill>
                <a:schemeClr val="bg1">
                  <a:lumMod val="50000"/>
                </a:schemeClr>
              </a:solidFill>
              <a:prstDash val="sys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3" name="Isosceles Triangle 32"/>
            <p:cNvSpPr/>
            <p:nvPr/>
          </p:nvSpPr>
          <p:spPr bwMode="auto">
            <a:xfrm rot="10566914">
              <a:off x="1759506" y="3714741"/>
              <a:ext cx="779311" cy="1156809"/>
            </a:xfrm>
            <a:prstGeom prst="triangl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Tahoma" pitchFamily="-64" charset="0"/>
              </a:endParaRPr>
            </a:p>
          </p:txBody>
        </p:sp>
        <p:sp>
          <p:nvSpPr>
            <p:cNvPr id="34" name="Isosceles Triangle 33"/>
            <p:cNvSpPr/>
            <p:nvPr/>
          </p:nvSpPr>
          <p:spPr bwMode="auto">
            <a:xfrm rot="10235213">
              <a:off x="2780570" y="4131215"/>
              <a:ext cx="779311" cy="1156809"/>
            </a:xfrm>
            <a:prstGeom prst="triangl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Tahoma" pitchFamily="-64" charset="0"/>
              </a:endParaRPr>
            </a:p>
          </p:txBody>
        </p:sp>
        <p:sp>
          <p:nvSpPr>
            <p:cNvPr id="35" name="Isosceles Triangle 34"/>
            <p:cNvSpPr/>
            <p:nvPr/>
          </p:nvSpPr>
          <p:spPr bwMode="auto">
            <a:xfrm rot="19800000">
              <a:off x="4492179" y="4192612"/>
              <a:ext cx="779311" cy="1156809"/>
            </a:xfrm>
            <a:prstGeom prst="triangl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Tahoma" pitchFamily="-64" charset="0"/>
              </a:endParaRPr>
            </a:p>
          </p:txBody>
        </p:sp>
        <p:sp>
          <p:nvSpPr>
            <p:cNvPr id="36" name="Isosceles Triangle 35"/>
            <p:cNvSpPr/>
            <p:nvPr/>
          </p:nvSpPr>
          <p:spPr bwMode="auto">
            <a:xfrm rot="8100000">
              <a:off x="5384448" y="2583892"/>
              <a:ext cx="779311" cy="1156809"/>
            </a:xfrm>
            <a:prstGeom prst="triangl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vert270" wrap="none" lIns="0" tIns="0" rIns="0" bIns="2743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Tahoma" pitchFamily="-64" charset="0"/>
              </a:endParaRPr>
            </a:p>
          </p:txBody>
        </p:sp>
        <p:sp>
          <p:nvSpPr>
            <p:cNvPr id="37" name="Arc 36"/>
            <p:cNvSpPr/>
            <p:nvPr/>
          </p:nvSpPr>
          <p:spPr bwMode="auto">
            <a:xfrm>
              <a:off x="5907768" y="3304068"/>
              <a:ext cx="550863" cy="550863"/>
            </a:xfrm>
            <a:prstGeom prst="arc">
              <a:avLst>
                <a:gd name="adj1" fmla="val 19812655"/>
                <a:gd name="adj2" fmla="val 11599868"/>
              </a:avLst>
            </a:prstGeom>
            <a:ln>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50" smtClean="0">
                <a:latin typeface="Tahoma" pitchFamily="-64" charset="0"/>
              </a:endParaRPr>
            </a:p>
          </p:txBody>
        </p:sp>
        <p:sp>
          <p:nvSpPr>
            <p:cNvPr id="38" name="Arc 37"/>
            <p:cNvSpPr/>
            <p:nvPr/>
          </p:nvSpPr>
          <p:spPr bwMode="auto">
            <a:xfrm>
              <a:off x="5907768" y="3304068"/>
              <a:ext cx="550863" cy="550863"/>
            </a:xfrm>
            <a:prstGeom prst="arc">
              <a:avLst>
                <a:gd name="adj1" fmla="val 9431046"/>
                <a:gd name="adj2" fmla="val 12799041"/>
              </a:avLst>
            </a:prstGeom>
            <a:ln>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50" smtClean="0">
                <a:latin typeface="Tahoma" pitchFamily="-64" charset="0"/>
              </a:endParaRPr>
            </a:p>
          </p:txBody>
        </p:sp>
        <p:sp>
          <p:nvSpPr>
            <p:cNvPr id="39" name="Arc 38"/>
            <p:cNvSpPr/>
            <p:nvPr/>
          </p:nvSpPr>
          <p:spPr bwMode="auto">
            <a:xfrm>
              <a:off x="4310269" y="3965098"/>
              <a:ext cx="550863" cy="550863"/>
            </a:xfrm>
            <a:prstGeom prst="arc">
              <a:avLst>
                <a:gd name="adj1" fmla="val 5790721"/>
                <a:gd name="adj2" fmla="val 19907516"/>
              </a:avLst>
            </a:prstGeom>
            <a:ln>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endParaRPr lang="en-US" sz="1050" smtClean="0">
                <a:latin typeface="Tahoma" pitchFamily="-64" charset="0"/>
              </a:endParaRPr>
            </a:p>
          </p:txBody>
        </p:sp>
        <p:sp>
          <p:nvSpPr>
            <p:cNvPr id="40" name="Arc 39"/>
            <p:cNvSpPr/>
            <p:nvPr/>
          </p:nvSpPr>
          <p:spPr bwMode="auto">
            <a:xfrm>
              <a:off x="2988203" y="5011736"/>
              <a:ext cx="550863" cy="550863"/>
            </a:xfrm>
            <a:prstGeom prst="arc">
              <a:avLst>
                <a:gd name="adj1" fmla="val 19174672"/>
                <a:gd name="adj2" fmla="val 14068980"/>
              </a:avLst>
            </a:prstGeom>
            <a:ln>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50" smtClean="0">
                <a:latin typeface="Tahoma" pitchFamily="-64" charset="0"/>
              </a:endParaRPr>
            </a:p>
          </p:txBody>
        </p:sp>
        <p:sp>
          <p:nvSpPr>
            <p:cNvPr id="41" name="Arc 40"/>
            <p:cNvSpPr/>
            <p:nvPr/>
          </p:nvSpPr>
          <p:spPr bwMode="auto">
            <a:xfrm>
              <a:off x="1886477" y="4626132"/>
              <a:ext cx="550863" cy="550863"/>
            </a:xfrm>
            <a:prstGeom prst="arc">
              <a:avLst>
                <a:gd name="adj1" fmla="val 1150412"/>
                <a:gd name="adj2" fmla="val 15076636"/>
              </a:avLst>
            </a:prstGeom>
            <a:ln>
              <a:solidFill>
                <a:srgbClr val="FF0000"/>
              </a:solidFill>
              <a:headEnd type="triangl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050" smtClean="0">
                <a:latin typeface="Tahoma" pitchFamily="-64" charset="0"/>
              </a:endParaRPr>
            </a:p>
          </p:txBody>
        </p:sp>
        <p:cxnSp>
          <p:nvCxnSpPr>
            <p:cNvPr id="42" name="Straight Connector 41"/>
            <p:cNvCxnSpPr>
              <a:stCxn id="33" idx="3"/>
              <a:endCxn id="34" idx="3"/>
            </p:cNvCxnSpPr>
            <p:nvPr/>
          </p:nvCxnSpPr>
          <p:spPr bwMode="auto">
            <a:xfrm rot="16200000" flipH="1">
              <a:off x="2381332" y="3444712"/>
              <a:ext cx="422933" cy="96565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3" name="Straight Connector 42"/>
            <p:cNvCxnSpPr>
              <a:stCxn id="33" idx="3"/>
              <a:endCxn id="36" idx="3"/>
            </p:cNvCxnSpPr>
            <p:nvPr/>
          </p:nvCxnSpPr>
          <p:spPr bwMode="auto">
            <a:xfrm rot="5400000" flipH="1" flipV="1">
              <a:off x="3256158" y="1607116"/>
              <a:ext cx="962768" cy="3255137"/>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4" name="Straight Connector 43"/>
            <p:cNvCxnSpPr>
              <a:stCxn id="34" idx="3"/>
              <a:endCxn id="36" idx="3"/>
            </p:cNvCxnSpPr>
            <p:nvPr/>
          </p:nvCxnSpPr>
          <p:spPr bwMode="auto">
            <a:xfrm rot="5400000" flipH="1" flipV="1">
              <a:off x="3527518" y="2301412"/>
              <a:ext cx="1385699" cy="228948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bwMode="auto">
            <a:xfrm rot="5400000" flipH="1" flipV="1">
              <a:off x="3994207" y="3950747"/>
              <a:ext cx="2533865" cy="138986"/>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46" name="Straight Connector 45"/>
            <p:cNvCxnSpPr>
              <a:stCxn id="35" idx="3"/>
              <a:endCxn id="34" idx="3"/>
            </p:cNvCxnSpPr>
            <p:nvPr/>
          </p:nvCxnSpPr>
          <p:spPr bwMode="auto">
            <a:xfrm rot="5400000" flipH="1">
              <a:off x="3556868" y="3657763"/>
              <a:ext cx="1132927" cy="2095412"/>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7" name="Oval 46"/>
            <p:cNvSpPr/>
            <p:nvPr/>
          </p:nvSpPr>
          <p:spPr bwMode="auto">
            <a:xfrm>
              <a:off x="5246734" y="2643034"/>
              <a:ext cx="220345" cy="22034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sp>
          <p:nvSpPr>
            <p:cNvPr id="48" name="Oval 47"/>
            <p:cNvSpPr/>
            <p:nvPr/>
          </p:nvSpPr>
          <p:spPr bwMode="auto">
            <a:xfrm>
              <a:off x="5081475" y="5177000"/>
              <a:ext cx="220345" cy="22034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sp>
          <p:nvSpPr>
            <p:cNvPr id="49" name="Oval 48"/>
            <p:cNvSpPr/>
            <p:nvPr/>
          </p:nvSpPr>
          <p:spPr bwMode="auto">
            <a:xfrm>
              <a:off x="2988198" y="4020188"/>
              <a:ext cx="220345" cy="22034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sp>
          <p:nvSpPr>
            <p:cNvPr id="50" name="Oval 49"/>
            <p:cNvSpPr/>
            <p:nvPr/>
          </p:nvSpPr>
          <p:spPr bwMode="auto">
            <a:xfrm>
              <a:off x="1996646" y="3579501"/>
              <a:ext cx="220345" cy="22034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Tahoma" pitchFamily="-64" charset="0"/>
              </a:endParaRPr>
            </a:p>
          </p:txBody>
        </p:sp>
        <p:sp>
          <p:nvSpPr>
            <p:cNvPr id="51" name="TextBox 50"/>
            <p:cNvSpPr txBox="1"/>
            <p:nvPr/>
          </p:nvSpPr>
          <p:spPr>
            <a:xfrm rot="20653898">
              <a:off x="2824270" y="2884099"/>
              <a:ext cx="1500667" cy="428762"/>
            </a:xfrm>
            <a:prstGeom prst="rect">
              <a:avLst/>
            </a:prstGeom>
            <a:noFill/>
          </p:spPr>
          <p:txBody>
            <a:bodyPr wrap="none" rtlCol="0">
              <a:spAutoFit/>
            </a:bodyPr>
            <a:lstStyle/>
            <a:p>
              <a:r>
                <a:rPr lang="en-US" sz="1600" dirty="0" smtClean="0"/>
                <a:t>Interactions</a:t>
              </a:r>
              <a:endParaRPr lang="en-US" sz="1600" dirty="0"/>
            </a:p>
          </p:txBody>
        </p:sp>
        <p:sp>
          <p:nvSpPr>
            <p:cNvPr id="52" name="TextBox 51"/>
            <p:cNvSpPr txBox="1"/>
            <p:nvPr/>
          </p:nvSpPr>
          <p:spPr>
            <a:xfrm rot="3786491">
              <a:off x="5317091" y="2678416"/>
              <a:ext cx="1353990" cy="428762"/>
            </a:xfrm>
            <a:prstGeom prst="rect">
              <a:avLst/>
            </a:prstGeom>
            <a:noFill/>
          </p:spPr>
          <p:txBody>
            <a:bodyPr wrap="none" rtlCol="0">
              <a:spAutoFit/>
            </a:bodyPr>
            <a:lstStyle/>
            <a:p>
              <a:r>
                <a:rPr lang="en-US" sz="1600" dirty="0" smtClean="0"/>
                <a:t>Side-Chain</a:t>
              </a:r>
              <a:endParaRPr lang="en-US" sz="16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59</a:t>
            </a:fld>
            <a:endParaRPr lang="en-US"/>
          </a:p>
        </p:txBody>
      </p:sp>
      <p:graphicFrame>
        <p:nvGraphicFramePr>
          <p:cNvPr id="19" name="Content Placeholder 4"/>
          <p:cNvGraphicFramePr>
            <a:graphicFrameLocks/>
          </p:cNvGraphicFramePr>
          <p:nvPr>
            <p:extLst>
              <p:ext uri="{D42A27DB-BD31-4B8C-83A1-F6EECF244321}">
                <p14:modId xmlns:p14="http://schemas.microsoft.com/office/powerpoint/2010/main" val="2377283236"/>
              </p:ext>
            </p:extLst>
          </p:nvPr>
        </p:nvGraphicFramePr>
        <p:xfrm>
          <a:off x="1785789" y="1524000"/>
          <a:ext cx="5306042" cy="453299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15"/>
          <p:cNvGrpSpPr/>
          <p:nvPr/>
        </p:nvGrpSpPr>
        <p:grpSpPr>
          <a:xfrm>
            <a:off x="4120031" y="1900376"/>
            <a:ext cx="2087458" cy="369332"/>
            <a:chOff x="6019800" y="1926254"/>
            <a:chExt cx="2087458" cy="369332"/>
          </a:xfrm>
        </p:grpSpPr>
        <p:sp>
          <p:nvSpPr>
            <p:cNvPr id="20" name="TextBox 19"/>
            <p:cNvSpPr txBox="1"/>
            <p:nvPr/>
          </p:nvSpPr>
          <p:spPr>
            <a:xfrm>
              <a:off x="6019800" y="1926254"/>
              <a:ext cx="1014126" cy="369332"/>
            </a:xfrm>
            <a:prstGeom prst="rect">
              <a:avLst/>
            </a:prstGeom>
            <a:noFill/>
          </p:spPr>
          <p:txBody>
            <a:bodyPr wrap="square" rtlCol="0">
              <a:spAutoFit/>
            </a:bodyPr>
            <a:lstStyle/>
            <a:p>
              <a:r>
                <a:rPr lang="en-US" b="1" dirty="0" smtClean="0"/>
                <a:t>Optimal</a:t>
              </a:r>
              <a:endParaRPr lang="en-US" sz="2400" b="1" dirty="0"/>
            </a:p>
          </p:txBody>
        </p:sp>
        <p:cxnSp>
          <p:nvCxnSpPr>
            <p:cNvPr id="21" name="Straight Arrow Connector 20"/>
            <p:cNvCxnSpPr>
              <a:stCxn id="20" idx="3"/>
            </p:cNvCxnSpPr>
            <p:nvPr/>
          </p:nvCxnSpPr>
          <p:spPr bwMode="auto">
            <a:xfrm>
              <a:off x="7033926" y="2110920"/>
              <a:ext cx="1073332" cy="1553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5" name="Group 9"/>
          <p:cNvGrpSpPr/>
          <p:nvPr/>
        </p:nvGrpSpPr>
        <p:grpSpPr>
          <a:xfrm>
            <a:off x="1752600" y="1623182"/>
            <a:ext cx="442367" cy="1226947"/>
            <a:chOff x="4387000" y="1257040"/>
            <a:chExt cx="434533" cy="1410754"/>
          </a:xfrm>
        </p:grpSpPr>
        <p:cxnSp>
          <p:nvCxnSpPr>
            <p:cNvPr id="25" name="Straight Arrow Connector 24"/>
            <p:cNvCxnSpPr/>
            <p:nvPr/>
          </p:nvCxnSpPr>
          <p:spPr bwMode="auto">
            <a:xfrm rot="5400000" flipH="1" flipV="1">
              <a:off x="4108868" y="1949410"/>
              <a:ext cx="1295400" cy="1588"/>
            </a:xfrm>
            <a:prstGeom prst="straightConnector1">
              <a:avLst/>
            </a:prstGeom>
            <a:noFill/>
            <a:ln w="38100" cap="flat" cmpd="sng" algn="ctr">
              <a:solidFill>
                <a:schemeClr val="hlink"/>
              </a:solidFill>
              <a:prstDash val="solid"/>
              <a:round/>
              <a:headEnd type="none" w="med" len="med"/>
              <a:tailEnd type="arrow"/>
            </a:ln>
            <a:effectLst/>
          </p:spPr>
        </p:cxnSp>
        <p:sp>
          <p:nvSpPr>
            <p:cNvPr id="26" name="TextBox 25"/>
            <p:cNvSpPr txBox="1"/>
            <p:nvPr/>
          </p:nvSpPr>
          <p:spPr>
            <a:xfrm rot="16200000">
              <a:off x="3898890" y="1745150"/>
              <a:ext cx="1410754" cy="434533"/>
            </a:xfrm>
            <a:prstGeom prst="rect">
              <a:avLst/>
            </a:prstGeom>
            <a:noFill/>
          </p:spPr>
          <p:txBody>
            <a:bodyPr wrap="square" rtlCol="0">
              <a:spAutoFit/>
            </a:bodyPr>
            <a:lstStyle/>
            <a:p>
              <a:r>
                <a:rPr lang="en-US" sz="1800" dirty="0" smtClean="0"/>
                <a:t>Better</a:t>
              </a:r>
              <a:endParaRPr lang="en-US" sz="1800" dirty="0"/>
            </a:p>
          </p:txBody>
        </p:sp>
      </p:grpSp>
      <p:grpSp>
        <p:nvGrpSpPr>
          <p:cNvPr id="7" name="Group 16"/>
          <p:cNvGrpSpPr/>
          <p:nvPr/>
        </p:nvGrpSpPr>
        <p:grpSpPr>
          <a:xfrm>
            <a:off x="4915322" y="3424376"/>
            <a:ext cx="1994072" cy="1165086"/>
            <a:chOff x="5653283" y="3886906"/>
            <a:chExt cx="1994072" cy="1165086"/>
          </a:xfrm>
        </p:grpSpPr>
        <p:cxnSp>
          <p:nvCxnSpPr>
            <p:cNvPr id="23" name="Straight Arrow Connector 22"/>
            <p:cNvCxnSpPr>
              <a:stCxn id="15" idx="0"/>
            </p:cNvCxnSpPr>
            <p:nvPr/>
          </p:nvCxnSpPr>
          <p:spPr bwMode="auto">
            <a:xfrm rot="16200000" flipV="1">
              <a:off x="6363756" y="4057543"/>
              <a:ext cx="457200" cy="11592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653283" y="4344106"/>
              <a:ext cx="1994072" cy="707886"/>
            </a:xfrm>
            <a:prstGeom prst="rect">
              <a:avLst/>
            </a:prstGeom>
            <a:noFill/>
          </p:spPr>
          <p:txBody>
            <a:bodyPr wrap="none" rtlCol="0">
              <a:spAutoFit/>
            </a:bodyPr>
            <a:lstStyle/>
            <a:p>
              <a:pPr algn="ctr"/>
              <a:r>
                <a:rPr lang="en-US" sz="2000" b="1" dirty="0" smtClean="0"/>
                <a:t>Chromatic Gibbs </a:t>
              </a:r>
            </a:p>
            <a:p>
              <a:pPr algn="ctr"/>
              <a:r>
                <a:rPr lang="en-US" sz="2000" b="1" dirty="0" smtClean="0"/>
                <a:t>Sampler</a:t>
              </a:r>
              <a:endParaRPr lang="en-US" sz="2000" b="1" dirty="0"/>
            </a:p>
          </p:txBody>
        </p:sp>
      </p:grpSp>
    </p:spTree>
    <p:extLst>
      <p:ext uri="{BB962C8B-B14F-4D97-AF65-F5344CB8AC3E}">
        <p14:creationId xmlns:p14="http://schemas.microsoft.com/office/powerpoint/2010/main" val="2090159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Locks, and Messages</a:t>
            </a:r>
            <a:endParaRPr lang="en-US" dirty="0"/>
          </a:p>
        </p:txBody>
      </p:sp>
      <p:sp>
        <p:nvSpPr>
          <p:cNvPr id="3" name="Content Placeholder 2"/>
          <p:cNvSpPr>
            <a:spLocks noGrp="1"/>
          </p:cNvSpPr>
          <p:nvPr>
            <p:ph idx="1"/>
          </p:nvPr>
        </p:nvSpPr>
        <p:spPr>
          <a:xfrm>
            <a:off x="457200" y="990600"/>
            <a:ext cx="8305800" cy="5562600"/>
          </a:xfrm>
        </p:spPr>
        <p:txBody>
          <a:bodyPr/>
          <a:lstStyle/>
          <a:p>
            <a:r>
              <a:rPr lang="en-US" sz="3200" dirty="0" smtClean="0"/>
              <a:t>ML experts         </a:t>
            </a:r>
            <a:r>
              <a:rPr lang="en-US" sz="3200" b="1" dirty="0" smtClean="0"/>
              <a:t>repeatedly</a:t>
            </a:r>
            <a:r>
              <a:rPr lang="en-US" sz="3200" dirty="0" smtClean="0"/>
              <a:t> solve the same parallel design challenges:</a:t>
            </a:r>
          </a:p>
          <a:p>
            <a:pPr lvl="1"/>
            <a:r>
              <a:rPr lang="en-US" sz="2800" dirty="0" smtClean="0"/>
              <a:t>Implement and debug complex parallel system</a:t>
            </a:r>
          </a:p>
          <a:p>
            <a:pPr lvl="1"/>
            <a:r>
              <a:rPr lang="en-US" sz="2800" dirty="0" smtClean="0"/>
              <a:t>Tune for a specific parallel platform</a:t>
            </a:r>
          </a:p>
          <a:p>
            <a:pPr lvl="1"/>
            <a:r>
              <a:rPr lang="en-US" sz="2800" dirty="0" smtClean="0"/>
              <a:t>Two months later the conference paper contains:</a:t>
            </a:r>
          </a:p>
          <a:p>
            <a:pPr algn="ctr">
              <a:lnSpc>
                <a:spcPct val="150000"/>
              </a:lnSpc>
              <a:buNone/>
            </a:pPr>
            <a:r>
              <a:rPr lang="en-US" i="1" dirty="0" smtClean="0"/>
              <a:t>“We implemented ______ in parallel.”</a:t>
            </a:r>
            <a:endParaRPr lang="en-US" sz="3200" dirty="0"/>
          </a:p>
          <a:p>
            <a:pPr>
              <a:buClr>
                <a:srgbClr val="0000FF"/>
              </a:buClr>
            </a:pPr>
            <a:r>
              <a:rPr lang="en-US" sz="3200" dirty="0" smtClean="0">
                <a:solidFill>
                  <a:prstClr val="black"/>
                </a:solidFill>
              </a:rPr>
              <a:t>The resulting code:</a:t>
            </a:r>
          </a:p>
          <a:p>
            <a:pPr lvl="1">
              <a:buClr>
                <a:srgbClr val="0000FF"/>
              </a:buClr>
            </a:pPr>
            <a:r>
              <a:rPr lang="en-US" dirty="0" smtClean="0">
                <a:solidFill>
                  <a:prstClr val="black"/>
                </a:solidFill>
              </a:rPr>
              <a:t>is difficult to maintain</a:t>
            </a:r>
          </a:p>
          <a:p>
            <a:pPr lvl="1">
              <a:buClr>
                <a:srgbClr val="0000FF"/>
              </a:buClr>
            </a:pPr>
            <a:r>
              <a:rPr lang="en-US" dirty="0" smtClean="0">
                <a:solidFill>
                  <a:prstClr val="black"/>
                </a:solidFill>
              </a:rPr>
              <a:t>is difficult to extend</a:t>
            </a:r>
          </a:p>
          <a:p>
            <a:pPr lvl="1">
              <a:buClr>
                <a:srgbClr val="0000FF"/>
              </a:buClr>
            </a:pPr>
            <a:r>
              <a:rPr lang="en-US" dirty="0">
                <a:solidFill>
                  <a:prstClr val="black"/>
                </a:solidFill>
              </a:rPr>
              <a:t>c</a:t>
            </a:r>
            <a:r>
              <a:rPr lang="en-US" dirty="0" smtClean="0">
                <a:solidFill>
                  <a:prstClr val="black"/>
                </a:solidFill>
              </a:rPr>
              <a:t>ouples learning model to parallel implementation</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6</a:t>
            </a:fld>
            <a:endParaRPr lang="en-US"/>
          </a:p>
        </p:txBody>
      </p:sp>
      <p:sp>
        <p:nvSpPr>
          <p:cNvPr id="6" name="Rectangle 5"/>
          <p:cNvSpPr/>
          <p:nvPr/>
        </p:nvSpPr>
        <p:spPr>
          <a:xfrm rot="21364725">
            <a:off x="762046" y="1032401"/>
            <a:ext cx="2651114" cy="553998"/>
          </a:xfrm>
          <a:prstGeom prst="rect">
            <a:avLst/>
          </a:prstGeom>
          <a:solidFill>
            <a:srgbClr val="FFFFFF"/>
          </a:solidFill>
        </p:spPr>
        <p:txBody>
          <a:bodyPr wrap="square" lIns="0" tIns="91440" rIns="0" bIns="91440">
            <a:spAutoFit/>
          </a:bodyPr>
          <a:lstStyle/>
          <a:p>
            <a:r>
              <a:rPr lang="en-US" sz="2400" dirty="0" smtClean="0">
                <a:latin typeface="Comic Sans MS"/>
                <a:cs typeface="Comic Sans MS"/>
              </a:rPr>
              <a:t>Graduate</a:t>
            </a:r>
            <a:r>
              <a:rPr lang="en-US" sz="2000" dirty="0" smtClean="0">
                <a:latin typeface="Comic Sans MS"/>
                <a:cs typeface="Comic Sans MS"/>
              </a:rPr>
              <a:t> </a:t>
            </a:r>
            <a:r>
              <a:rPr lang="en-US" sz="2400" dirty="0" smtClean="0">
                <a:latin typeface="Comic Sans MS"/>
                <a:cs typeface="Comic Sans MS"/>
              </a:rPr>
              <a:t>students</a:t>
            </a:r>
            <a:r>
              <a:rPr lang="en-US" sz="2000" dirty="0" smtClean="0">
                <a:latin typeface="Comic Sans MS"/>
                <a:cs typeface="Comic Sans MS"/>
              </a:rPr>
              <a:t> </a:t>
            </a:r>
            <a:endParaRPr lang="en-US" sz="2000" dirty="0">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CoEM</a:t>
            </a:r>
            <a:r>
              <a:rPr lang="en-US" dirty="0" smtClean="0"/>
              <a:t> (Rosie Jones, 2005)</a:t>
            </a:r>
            <a:endParaRPr lang="en-US" dirty="0"/>
          </a:p>
        </p:txBody>
      </p:sp>
      <p:sp>
        <p:nvSpPr>
          <p:cNvPr id="7" name="TextBox 6"/>
          <p:cNvSpPr txBox="1"/>
          <p:nvPr/>
        </p:nvSpPr>
        <p:spPr>
          <a:xfrm>
            <a:off x="317500" y="1066800"/>
            <a:ext cx="7899400" cy="461665"/>
          </a:xfrm>
          <a:prstGeom prst="rect">
            <a:avLst/>
          </a:prstGeom>
          <a:noFill/>
        </p:spPr>
        <p:txBody>
          <a:bodyPr wrap="square" rtlCol="0">
            <a:spAutoFit/>
          </a:bodyPr>
          <a:lstStyle/>
          <a:p>
            <a:r>
              <a:rPr lang="en-US" sz="2400" b="1" dirty="0" smtClean="0"/>
              <a:t>Named Entity Recognition Task </a:t>
            </a:r>
            <a:endParaRPr lang="en-US" sz="2400" b="1" dirty="0"/>
          </a:p>
        </p:txBody>
      </p:sp>
      <p:grpSp>
        <p:nvGrpSpPr>
          <p:cNvPr id="3" name="Group 50"/>
          <p:cNvGrpSpPr/>
          <p:nvPr/>
        </p:nvGrpSpPr>
        <p:grpSpPr>
          <a:xfrm>
            <a:off x="3723098" y="1524000"/>
            <a:ext cx="5725702" cy="2397776"/>
            <a:chOff x="1350552" y="3071515"/>
            <a:chExt cx="4879469" cy="1842756"/>
          </a:xfrm>
        </p:grpSpPr>
        <p:sp>
          <p:nvSpPr>
            <p:cNvPr id="10" name="Oval 9"/>
            <p:cNvSpPr/>
            <p:nvPr/>
          </p:nvSpPr>
          <p:spPr bwMode="auto">
            <a:xfrm>
              <a:off x="3016250" y="3135015"/>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1" name="Oval 10"/>
            <p:cNvSpPr/>
            <p:nvPr/>
          </p:nvSpPr>
          <p:spPr bwMode="auto">
            <a:xfrm>
              <a:off x="3016250" y="3859543"/>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2" name="Oval 11"/>
            <p:cNvSpPr/>
            <p:nvPr/>
          </p:nvSpPr>
          <p:spPr bwMode="auto">
            <a:xfrm>
              <a:off x="3016250" y="4584071"/>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8" name="Oval 17"/>
            <p:cNvSpPr/>
            <p:nvPr/>
          </p:nvSpPr>
          <p:spPr bwMode="auto">
            <a:xfrm>
              <a:off x="4064000" y="3135015"/>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 name="Oval 18"/>
            <p:cNvSpPr/>
            <p:nvPr/>
          </p:nvSpPr>
          <p:spPr bwMode="auto">
            <a:xfrm>
              <a:off x="4064000" y="3859543"/>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 name="Oval 19"/>
            <p:cNvSpPr/>
            <p:nvPr/>
          </p:nvSpPr>
          <p:spPr bwMode="auto">
            <a:xfrm>
              <a:off x="4064000" y="4584071"/>
              <a:ext cx="330200" cy="3302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 name="TextBox 21"/>
            <p:cNvSpPr txBox="1"/>
            <p:nvPr/>
          </p:nvSpPr>
          <p:spPr>
            <a:xfrm>
              <a:off x="2073481" y="3071515"/>
              <a:ext cx="964740" cy="283842"/>
            </a:xfrm>
            <a:prstGeom prst="rect">
              <a:avLst/>
            </a:prstGeom>
            <a:noFill/>
          </p:spPr>
          <p:txBody>
            <a:bodyPr wrap="square" rtlCol="0">
              <a:spAutoFit/>
            </a:bodyPr>
            <a:lstStyle/>
            <a:p>
              <a:pPr algn="r"/>
              <a:r>
                <a:rPr lang="en-US" sz="1800" dirty="0" smtClean="0"/>
                <a:t>the dog</a:t>
              </a:r>
              <a:endParaRPr lang="en-US" sz="1800" dirty="0"/>
            </a:p>
          </p:txBody>
        </p:sp>
        <p:sp>
          <p:nvSpPr>
            <p:cNvPr id="23" name="TextBox 22"/>
            <p:cNvSpPr txBox="1"/>
            <p:nvPr/>
          </p:nvSpPr>
          <p:spPr>
            <a:xfrm>
              <a:off x="1980044" y="3816978"/>
              <a:ext cx="1058177" cy="283842"/>
            </a:xfrm>
            <a:prstGeom prst="rect">
              <a:avLst/>
            </a:prstGeom>
            <a:noFill/>
          </p:spPr>
          <p:txBody>
            <a:bodyPr wrap="square" rtlCol="0">
              <a:spAutoFit/>
            </a:bodyPr>
            <a:lstStyle/>
            <a:p>
              <a:pPr algn="r"/>
              <a:r>
                <a:rPr lang="en-US" sz="1800" dirty="0" smtClean="0"/>
                <a:t>Australia</a:t>
              </a:r>
              <a:endParaRPr lang="en-US" sz="1800" dirty="0"/>
            </a:p>
          </p:txBody>
        </p:sp>
        <p:sp>
          <p:nvSpPr>
            <p:cNvPr id="24" name="TextBox 23"/>
            <p:cNvSpPr txBox="1"/>
            <p:nvPr/>
          </p:nvSpPr>
          <p:spPr>
            <a:xfrm>
              <a:off x="1350552" y="4566906"/>
              <a:ext cx="1687669" cy="283842"/>
            </a:xfrm>
            <a:prstGeom prst="rect">
              <a:avLst/>
            </a:prstGeom>
            <a:noFill/>
          </p:spPr>
          <p:txBody>
            <a:bodyPr wrap="square" rtlCol="0">
              <a:spAutoFit/>
            </a:bodyPr>
            <a:lstStyle/>
            <a:p>
              <a:pPr algn="r"/>
              <a:r>
                <a:rPr lang="en-US" sz="1800" dirty="0" smtClean="0"/>
                <a:t>Catalina Island</a:t>
              </a:r>
              <a:endParaRPr lang="en-US" sz="1800" dirty="0"/>
            </a:p>
          </p:txBody>
        </p:sp>
        <p:sp>
          <p:nvSpPr>
            <p:cNvPr id="25" name="TextBox 24"/>
            <p:cNvSpPr txBox="1"/>
            <p:nvPr/>
          </p:nvSpPr>
          <p:spPr>
            <a:xfrm>
              <a:off x="4351338" y="3071515"/>
              <a:ext cx="1826191" cy="283842"/>
            </a:xfrm>
            <a:prstGeom prst="rect">
              <a:avLst/>
            </a:prstGeom>
            <a:noFill/>
          </p:spPr>
          <p:txBody>
            <a:bodyPr wrap="square" rtlCol="0">
              <a:spAutoFit/>
            </a:bodyPr>
            <a:lstStyle/>
            <a:p>
              <a:r>
                <a:rPr lang="en-US" sz="1800" dirty="0" smtClean="0"/>
                <a:t>&lt;X&gt; ran quickly</a:t>
              </a:r>
              <a:endParaRPr lang="en-US" sz="1800" dirty="0"/>
            </a:p>
          </p:txBody>
        </p:sp>
        <p:sp>
          <p:nvSpPr>
            <p:cNvPr id="26" name="TextBox 25"/>
            <p:cNvSpPr txBox="1"/>
            <p:nvPr/>
          </p:nvSpPr>
          <p:spPr>
            <a:xfrm>
              <a:off x="4362690" y="3816978"/>
              <a:ext cx="1867331" cy="283842"/>
            </a:xfrm>
            <a:prstGeom prst="rect">
              <a:avLst/>
            </a:prstGeom>
            <a:noFill/>
          </p:spPr>
          <p:txBody>
            <a:bodyPr wrap="square" rtlCol="0">
              <a:spAutoFit/>
            </a:bodyPr>
            <a:lstStyle/>
            <a:p>
              <a:r>
                <a:rPr lang="en-US" sz="1800" dirty="0" smtClean="0"/>
                <a:t>travelled to &lt;X&gt;</a:t>
              </a:r>
              <a:endParaRPr lang="en-US" sz="1800" dirty="0"/>
            </a:p>
          </p:txBody>
        </p:sp>
        <p:sp>
          <p:nvSpPr>
            <p:cNvPr id="27" name="TextBox 26"/>
            <p:cNvSpPr txBox="1"/>
            <p:nvPr/>
          </p:nvSpPr>
          <p:spPr>
            <a:xfrm>
              <a:off x="4362690" y="4566906"/>
              <a:ext cx="1813317" cy="283842"/>
            </a:xfrm>
            <a:prstGeom prst="rect">
              <a:avLst/>
            </a:prstGeom>
            <a:noFill/>
          </p:spPr>
          <p:txBody>
            <a:bodyPr wrap="square" rtlCol="0">
              <a:spAutoFit/>
            </a:bodyPr>
            <a:lstStyle/>
            <a:p>
              <a:r>
                <a:rPr lang="en-US" sz="1800" dirty="0" smtClean="0"/>
                <a:t>&lt;X&gt; is pleasant</a:t>
              </a:r>
              <a:endParaRPr lang="en-US" sz="1800" dirty="0"/>
            </a:p>
          </p:txBody>
        </p:sp>
        <p:cxnSp>
          <p:nvCxnSpPr>
            <p:cNvPr id="29" name="Straight Connector 28"/>
            <p:cNvCxnSpPr>
              <a:stCxn id="10" idx="6"/>
              <a:endCxn id="18" idx="2"/>
            </p:cNvCxnSpPr>
            <p:nvPr/>
          </p:nvCxnSpPr>
          <p:spPr bwMode="auto">
            <a:xfrm>
              <a:off x="3346450" y="3300115"/>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34" name="Straight Connector 33"/>
            <p:cNvCxnSpPr>
              <a:stCxn id="11" idx="6"/>
              <a:endCxn id="19" idx="2"/>
            </p:cNvCxnSpPr>
            <p:nvPr/>
          </p:nvCxnSpPr>
          <p:spPr bwMode="auto">
            <a:xfrm>
              <a:off x="3346450" y="4024643"/>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37" name="Straight Connector 36"/>
            <p:cNvCxnSpPr>
              <a:stCxn id="12" idx="6"/>
              <a:endCxn id="20" idx="2"/>
            </p:cNvCxnSpPr>
            <p:nvPr/>
          </p:nvCxnSpPr>
          <p:spPr bwMode="auto">
            <a:xfrm>
              <a:off x="3346450" y="4749171"/>
              <a:ext cx="717550" cy="1588"/>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40" name="Straight Connector 39"/>
            <p:cNvCxnSpPr>
              <a:stCxn id="12" idx="6"/>
              <a:endCxn id="19" idx="3"/>
            </p:cNvCxnSpPr>
            <p:nvPr/>
          </p:nvCxnSpPr>
          <p:spPr bwMode="auto">
            <a:xfrm flipV="1">
              <a:off x="3346450" y="4141386"/>
              <a:ext cx="765907" cy="607785"/>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cxnSp>
          <p:nvCxnSpPr>
            <p:cNvPr id="43" name="Straight Connector 42"/>
            <p:cNvCxnSpPr>
              <a:stCxn id="11" idx="5"/>
              <a:endCxn id="20" idx="1"/>
            </p:cNvCxnSpPr>
            <p:nvPr/>
          </p:nvCxnSpPr>
          <p:spPr bwMode="auto">
            <a:xfrm rot="16200000" flipH="1">
              <a:off x="3459704" y="3979775"/>
              <a:ext cx="491042" cy="814264"/>
            </a:xfrm>
            <a:prstGeom prst="lin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cxnSp>
      </p:grpSp>
      <p:graphicFrame>
        <p:nvGraphicFramePr>
          <p:cNvPr id="70" name="Table 69"/>
          <p:cNvGraphicFramePr>
            <a:graphicFrameLocks noGrp="1"/>
          </p:cNvGraphicFramePr>
          <p:nvPr/>
        </p:nvGraphicFramePr>
        <p:xfrm>
          <a:off x="762000" y="4495800"/>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1" dirty="0" err="1" smtClean="0"/>
                        <a:t>Hadoop</a:t>
                      </a:r>
                      <a:endParaRPr lang="en-US" sz="2800" b="1" dirty="0"/>
                    </a:p>
                  </a:txBody>
                  <a:tcPr/>
                </a:tc>
                <a:tc>
                  <a:txBody>
                    <a:bodyPr/>
                    <a:lstStyle/>
                    <a:p>
                      <a:r>
                        <a:rPr lang="en-US" sz="2800" b="1" dirty="0" smtClean="0"/>
                        <a:t>95</a:t>
                      </a:r>
                      <a:r>
                        <a:rPr lang="en-US" sz="2800" b="1" baseline="0" dirty="0" smtClean="0"/>
                        <a:t> Cores</a:t>
                      </a:r>
                      <a:endParaRPr lang="en-US" sz="2800" b="1" dirty="0"/>
                    </a:p>
                  </a:txBody>
                  <a:tcPr/>
                </a:tc>
                <a:tc>
                  <a:txBody>
                    <a:bodyPr/>
                    <a:lstStyle/>
                    <a:p>
                      <a:r>
                        <a:rPr lang="en-US" sz="2800" b="1" dirty="0" smtClean="0"/>
                        <a:t>7.5 hrs</a:t>
                      </a:r>
                      <a:endParaRPr lang="en-US" sz="2800" b="1" dirty="0"/>
                    </a:p>
                  </a:txBody>
                  <a:tcPr/>
                </a:tc>
              </a:tr>
            </a:tbl>
          </a:graphicData>
        </a:graphic>
      </p:graphicFrame>
      <p:sp>
        <p:nvSpPr>
          <p:cNvPr id="71" name="TextBox 70"/>
          <p:cNvSpPr txBox="1"/>
          <p:nvPr/>
        </p:nvSpPr>
        <p:spPr>
          <a:xfrm>
            <a:off x="457200" y="1676400"/>
            <a:ext cx="4249738" cy="830997"/>
          </a:xfrm>
          <a:prstGeom prst="rect">
            <a:avLst/>
          </a:prstGeom>
          <a:noFill/>
        </p:spPr>
        <p:txBody>
          <a:bodyPr wrap="square" rtlCol="0">
            <a:spAutoFit/>
          </a:bodyPr>
          <a:lstStyle/>
          <a:p>
            <a:r>
              <a:rPr lang="en-US" sz="2400" dirty="0" smtClean="0"/>
              <a:t>Is “Dog” an animal?</a:t>
            </a:r>
          </a:p>
          <a:p>
            <a:r>
              <a:rPr lang="en-US" sz="2400" dirty="0" smtClean="0"/>
              <a:t>Is “Catalina” a place?</a:t>
            </a:r>
          </a:p>
        </p:txBody>
      </p:sp>
      <p:sp>
        <p:nvSpPr>
          <p:cNvPr id="28" name="TextBox 27"/>
          <p:cNvSpPr txBox="1"/>
          <p:nvPr/>
        </p:nvSpPr>
        <p:spPr>
          <a:xfrm>
            <a:off x="457200" y="2819400"/>
            <a:ext cx="3245568" cy="1077218"/>
          </a:xfrm>
          <a:prstGeom prst="rect">
            <a:avLst/>
          </a:prstGeom>
          <a:noFill/>
        </p:spPr>
        <p:txBody>
          <a:bodyPr wrap="none" rtlCol="0">
            <a:spAutoFit/>
          </a:bodyPr>
          <a:lstStyle/>
          <a:p>
            <a:r>
              <a:rPr lang="en-US" sz="3200" b="1" dirty="0" smtClean="0"/>
              <a:t>Vertices:</a:t>
            </a:r>
            <a:r>
              <a:rPr lang="en-US" sz="3200" dirty="0" smtClean="0"/>
              <a:t> 2 Million</a:t>
            </a:r>
          </a:p>
          <a:p>
            <a:r>
              <a:rPr lang="en-US" sz="3200" b="1" dirty="0" smtClean="0"/>
              <a:t>Edges: </a:t>
            </a:r>
            <a:r>
              <a:rPr lang="en-US" sz="3200" dirty="0" smtClean="0"/>
              <a:t>200 Million</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43297" y="1066800"/>
            <a:ext cx="6652904" cy="5458733"/>
            <a:chOff x="1043297" y="983010"/>
            <a:chExt cx="6652904" cy="5458733"/>
          </a:xfrm>
        </p:grpSpPr>
        <p:graphicFrame>
          <p:nvGraphicFramePr>
            <p:cNvPr id="19" name="Content Placeholder 4"/>
            <p:cNvGraphicFramePr>
              <a:graphicFrameLocks/>
            </p:cNvGraphicFramePr>
            <p:nvPr/>
          </p:nvGraphicFramePr>
          <p:xfrm>
            <a:off x="1043297" y="983010"/>
            <a:ext cx="6592308" cy="54587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66"/>
            <p:cNvGrpSpPr/>
            <p:nvPr/>
          </p:nvGrpSpPr>
          <p:grpSpPr>
            <a:xfrm>
              <a:off x="1245672" y="1218717"/>
              <a:ext cx="507104" cy="1524483"/>
              <a:chOff x="3415729" y="3307239"/>
              <a:chExt cx="340762" cy="1029466"/>
            </a:xfrm>
          </p:grpSpPr>
          <p:cxnSp>
            <p:nvCxnSpPr>
              <p:cNvPr id="33" name="Straight Arrow Connector 32"/>
              <p:cNvCxnSpPr/>
              <p:nvPr/>
            </p:nvCxnSpPr>
            <p:spPr bwMode="auto">
              <a:xfrm rot="5400000" flipH="1" flipV="1">
                <a:off x="3285507" y="3776873"/>
                <a:ext cx="940617" cy="1350"/>
              </a:xfrm>
              <a:prstGeom prst="straightConnector1">
                <a:avLst/>
              </a:prstGeom>
              <a:noFill/>
              <a:ln w="38100" cap="flat" cmpd="sng" algn="ctr">
                <a:solidFill>
                  <a:schemeClr val="hlink"/>
                </a:solidFill>
                <a:prstDash val="solid"/>
                <a:round/>
                <a:headEnd type="none" w="med" len="med"/>
                <a:tailEnd type="arrow"/>
              </a:ln>
              <a:effectLst/>
            </p:spPr>
          </p:cxnSp>
          <p:sp>
            <p:nvSpPr>
              <p:cNvPr id="34" name="TextBox 33"/>
              <p:cNvSpPr txBox="1"/>
              <p:nvPr/>
            </p:nvSpPr>
            <p:spPr>
              <a:xfrm rot="16200000">
                <a:off x="3037977" y="3690079"/>
                <a:ext cx="1024378" cy="268873"/>
              </a:xfrm>
              <a:prstGeom prst="rect">
                <a:avLst/>
              </a:prstGeom>
              <a:noFill/>
            </p:spPr>
            <p:txBody>
              <a:bodyPr wrap="square" rtlCol="0">
                <a:spAutoFit/>
              </a:bodyPr>
              <a:lstStyle/>
              <a:p>
                <a:pPr algn="ctr"/>
                <a:r>
                  <a:rPr lang="en-US" sz="2000" dirty="0" smtClean="0"/>
                  <a:t>Better</a:t>
                </a:r>
                <a:endParaRPr lang="en-US" sz="2000" dirty="0"/>
              </a:p>
            </p:txBody>
          </p:sp>
        </p:grpSp>
        <p:grpSp>
          <p:nvGrpSpPr>
            <p:cNvPr id="24" name="Group 6"/>
            <p:cNvGrpSpPr/>
            <p:nvPr/>
          </p:nvGrpSpPr>
          <p:grpSpPr>
            <a:xfrm>
              <a:off x="4000503" y="1904425"/>
              <a:ext cx="2327272" cy="369332"/>
              <a:chOff x="4952573" y="3496688"/>
              <a:chExt cx="1925633" cy="369332"/>
            </a:xfrm>
          </p:grpSpPr>
          <p:sp>
            <p:nvSpPr>
              <p:cNvPr id="31" name="TextBox 4"/>
              <p:cNvSpPr txBox="1"/>
              <p:nvPr/>
            </p:nvSpPr>
            <p:spPr>
              <a:xfrm>
                <a:off x="4952573" y="3496688"/>
                <a:ext cx="1018905" cy="369332"/>
              </a:xfrm>
              <a:prstGeom prst="rect">
                <a:avLst/>
              </a:prstGeom>
              <a:noFill/>
            </p:spPr>
            <p:txBody>
              <a:bodyPr wrap="square" rtlCol="0">
                <a:spAutoFit/>
              </a:bodyPr>
              <a:lstStyle/>
              <a:p>
                <a:r>
                  <a:rPr lang="en-US" sz="1800" b="1" dirty="0" smtClean="0"/>
                  <a:t>Optimal</a:t>
                </a:r>
                <a:endParaRPr lang="en-US" b="1" dirty="0"/>
              </a:p>
            </p:txBody>
          </p:sp>
          <p:cxnSp>
            <p:nvCxnSpPr>
              <p:cNvPr id="32" name="Straight Arrow Connector 5"/>
              <p:cNvCxnSpPr/>
              <p:nvPr/>
            </p:nvCxnSpPr>
            <p:spPr bwMode="auto">
              <a:xfrm>
                <a:off x="5971478" y="3656519"/>
                <a:ext cx="906728" cy="115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8" name="Group 6"/>
            <p:cNvGrpSpPr/>
            <p:nvPr/>
          </p:nvGrpSpPr>
          <p:grpSpPr>
            <a:xfrm>
              <a:off x="5410197" y="3048000"/>
              <a:ext cx="2286000" cy="674132"/>
              <a:chOff x="4889525" y="3191888"/>
              <a:chExt cx="1891486" cy="674132"/>
            </a:xfrm>
          </p:grpSpPr>
          <p:sp>
            <p:nvSpPr>
              <p:cNvPr id="29" name="TextBox 28"/>
              <p:cNvSpPr txBox="1"/>
              <p:nvPr/>
            </p:nvSpPr>
            <p:spPr>
              <a:xfrm>
                <a:off x="5204773" y="3496688"/>
                <a:ext cx="1576238" cy="369332"/>
              </a:xfrm>
              <a:prstGeom prst="rect">
                <a:avLst/>
              </a:prstGeom>
              <a:noFill/>
            </p:spPr>
            <p:txBody>
              <a:bodyPr wrap="square" rtlCol="0">
                <a:spAutoFit/>
              </a:bodyPr>
              <a:lstStyle/>
              <a:p>
                <a:r>
                  <a:rPr lang="en-US" sz="1800" b="1" dirty="0" err="1" smtClean="0"/>
                  <a:t>GraphLab</a:t>
                </a:r>
                <a:r>
                  <a:rPr lang="en-US" sz="1800" b="1" dirty="0" smtClean="0"/>
                  <a:t> </a:t>
                </a:r>
                <a:r>
                  <a:rPr lang="en-US" sz="1800" b="1" dirty="0" err="1" smtClean="0"/>
                  <a:t>CoEM</a:t>
                </a:r>
                <a:endParaRPr lang="en-US" b="1" dirty="0"/>
              </a:p>
            </p:txBody>
          </p:sp>
          <p:cxnSp>
            <p:nvCxnSpPr>
              <p:cNvPr id="30" name="Straight Arrow Connector 29"/>
              <p:cNvCxnSpPr>
                <a:stCxn id="29" idx="1"/>
              </p:cNvCxnSpPr>
              <p:nvPr/>
            </p:nvCxnSpPr>
            <p:spPr bwMode="auto">
              <a:xfrm rot="10800000">
                <a:off x="4889525" y="3191888"/>
                <a:ext cx="315248" cy="489466"/>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sp>
        <p:nvSpPr>
          <p:cNvPr id="2" name="Title 1"/>
          <p:cNvSpPr>
            <a:spLocks noGrp="1"/>
          </p:cNvSpPr>
          <p:nvPr>
            <p:ph type="title"/>
          </p:nvPr>
        </p:nvSpPr>
        <p:spPr/>
        <p:txBody>
          <a:bodyPr/>
          <a:lstStyle/>
          <a:p>
            <a:r>
              <a:rPr lang="en-US" dirty="0" err="1" smtClean="0"/>
              <a:t>CoEM</a:t>
            </a:r>
            <a:r>
              <a:rPr lang="en-US" dirty="0" smtClean="0"/>
              <a:t> (Rosie Jones, 2005)</a:t>
            </a:r>
            <a:endParaRPr lang="en-US" dirty="0"/>
          </a:p>
        </p:txBody>
      </p:sp>
      <p:sp>
        <p:nvSpPr>
          <p:cNvPr id="5" name="Slide Number Placeholder 3"/>
          <p:cNvSpPr txBox="1">
            <a:spLocks/>
          </p:cNvSpPr>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95AC5C-2115-43B4-93C1-A8C975FC4D86}" type="slidenum">
              <a:rPr kumimoji="0" lang="en-US" sz="1400" b="0" i="0" u="none" strike="noStrike" kern="1200" cap="none" spc="0" normalizeH="0" baseline="0" noProof="0" smtClean="0">
                <a:ln>
                  <a:noFill/>
                </a:ln>
                <a:solidFill>
                  <a:schemeClr val="tx1"/>
                </a:solidFill>
                <a:effectLst/>
                <a:uLnTx/>
                <a:uFillTx/>
                <a:latin typeface="+mj-lt"/>
                <a:ea typeface="ＭＳ Ｐゴシック" pitchFamily="-11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schemeClr val="tx1"/>
              </a:solidFill>
              <a:effectLst/>
              <a:uLnTx/>
              <a:uFillTx/>
              <a:latin typeface="+mj-lt"/>
              <a:ea typeface="ＭＳ Ｐゴシック" pitchFamily="-111" charset="-128"/>
              <a:cs typeface="+mn-cs"/>
            </a:endParaRPr>
          </a:p>
        </p:txBody>
      </p:sp>
      <p:sp>
        <p:nvSpPr>
          <p:cNvPr id="27" name="Rectangle 26"/>
          <p:cNvSpPr/>
          <p:nvPr/>
        </p:nvSpPr>
        <p:spPr bwMode="auto">
          <a:xfrm>
            <a:off x="838200" y="983010"/>
            <a:ext cx="7575318" cy="5341590"/>
          </a:xfrm>
          <a:prstGeom prst="rect">
            <a:avLst/>
          </a:prstGeom>
          <a:solidFill>
            <a:srgbClr val="FFFFFF">
              <a:alpha val="75000"/>
            </a:srgbClr>
          </a:solidFill>
          <a:ln w="3810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aphicFrame>
        <p:nvGraphicFramePr>
          <p:cNvPr id="21" name="Table 20"/>
          <p:cNvGraphicFramePr>
            <a:graphicFrameLocks noGrp="1"/>
          </p:cNvGraphicFramePr>
          <p:nvPr/>
        </p:nvGraphicFramePr>
        <p:xfrm>
          <a:off x="1066800" y="2970896"/>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1" dirty="0" err="1" smtClean="0"/>
                        <a:t>GraphLab</a:t>
                      </a:r>
                      <a:endParaRPr lang="en-US" sz="2800" b="1" dirty="0"/>
                    </a:p>
                  </a:txBody>
                  <a:tcPr/>
                </a:tc>
                <a:tc>
                  <a:txBody>
                    <a:bodyPr/>
                    <a:lstStyle/>
                    <a:p>
                      <a:r>
                        <a:rPr lang="en-US" sz="2800" b="1" dirty="0" smtClean="0"/>
                        <a:t>16 Cores</a:t>
                      </a:r>
                      <a:endParaRPr lang="en-US" sz="2800" b="1" dirty="0"/>
                    </a:p>
                  </a:txBody>
                  <a:tcPr/>
                </a:tc>
                <a:tc>
                  <a:txBody>
                    <a:bodyPr/>
                    <a:lstStyle/>
                    <a:p>
                      <a:r>
                        <a:rPr lang="en-US" sz="2800" b="1" dirty="0" smtClean="0"/>
                        <a:t>30 min</a:t>
                      </a:r>
                      <a:endParaRPr lang="en-US" sz="2800" b="1" dirty="0"/>
                    </a:p>
                  </a:txBody>
                  <a:tcPr/>
                </a:tc>
              </a:tr>
            </a:tbl>
          </a:graphicData>
        </a:graphic>
      </p:graphicFrame>
      <p:sp>
        <p:nvSpPr>
          <p:cNvPr id="25" name="Rectangle 24"/>
          <p:cNvSpPr/>
          <p:nvPr/>
        </p:nvSpPr>
        <p:spPr bwMode="auto">
          <a:xfrm>
            <a:off x="3516003" y="3722463"/>
            <a:ext cx="4921018" cy="52273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12" name="Group 23"/>
          <p:cNvGrpSpPr/>
          <p:nvPr/>
        </p:nvGrpSpPr>
        <p:grpSpPr>
          <a:xfrm>
            <a:off x="3528703" y="3722463"/>
            <a:ext cx="4671231" cy="461665"/>
            <a:chOff x="3352800" y="3846288"/>
            <a:chExt cx="4671231" cy="461665"/>
          </a:xfrm>
        </p:grpSpPr>
        <p:sp>
          <p:nvSpPr>
            <p:cNvPr id="22" name="TextBox 21"/>
            <p:cNvSpPr txBox="1"/>
            <p:nvPr/>
          </p:nvSpPr>
          <p:spPr>
            <a:xfrm>
              <a:off x="6100157" y="3846288"/>
              <a:ext cx="1923874" cy="461665"/>
            </a:xfrm>
            <a:prstGeom prst="rect">
              <a:avLst/>
            </a:prstGeom>
            <a:noFill/>
          </p:spPr>
          <p:txBody>
            <a:bodyPr wrap="none" rtlCol="0">
              <a:spAutoFit/>
            </a:bodyPr>
            <a:lstStyle/>
            <a:p>
              <a:r>
                <a:rPr lang="en-US" b="1" dirty="0" smtClean="0">
                  <a:solidFill>
                    <a:srgbClr val="FF0000"/>
                  </a:solidFill>
                </a:rPr>
                <a:t>15x Faster!</a:t>
              </a:r>
              <a:endParaRPr lang="en-US" b="1" dirty="0">
                <a:solidFill>
                  <a:srgbClr val="FF0000"/>
                </a:solidFill>
              </a:endParaRPr>
            </a:p>
          </p:txBody>
        </p:sp>
        <p:sp>
          <p:nvSpPr>
            <p:cNvPr id="23" name="TextBox 22"/>
            <p:cNvSpPr txBox="1"/>
            <p:nvPr/>
          </p:nvSpPr>
          <p:spPr>
            <a:xfrm>
              <a:off x="3352800" y="3846288"/>
              <a:ext cx="2536421" cy="461665"/>
            </a:xfrm>
            <a:prstGeom prst="rect">
              <a:avLst/>
            </a:prstGeom>
            <a:noFill/>
          </p:spPr>
          <p:txBody>
            <a:bodyPr wrap="none" rtlCol="0">
              <a:spAutoFit/>
            </a:bodyPr>
            <a:lstStyle/>
            <a:p>
              <a:r>
                <a:rPr lang="en-US" b="1" dirty="0" smtClean="0">
                  <a:solidFill>
                    <a:srgbClr val="FF0000"/>
                  </a:solidFill>
                </a:rPr>
                <a:t>6x fewer CPUs!</a:t>
              </a:r>
              <a:endParaRPr lang="en-US" b="1" dirty="0">
                <a:solidFill>
                  <a:srgbClr val="FF0000"/>
                </a:solidFill>
              </a:endParaRPr>
            </a:p>
          </p:txBody>
        </p:sp>
      </p:grpSp>
      <p:graphicFrame>
        <p:nvGraphicFramePr>
          <p:cNvPr id="26" name="Table 25"/>
          <p:cNvGraphicFramePr>
            <a:graphicFrameLocks noGrp="1"/>
          </p:cNvGraphicFramePr>
          <p:nvPr/>
        </p:nvGraphicFramePr>
        <p:xfrm>
          <a:off x="1066800" y="2227857"/>
          <a:ext cx="7362360" cy="733104"/>
        </p:xfrm>
        <a:graphic>
          <a:graphicData uri="http://schemas.openxmlformats.org/drawingml/2006/table">
            <a:tbl>
              <a:tblPr firstRow="1" bandRow="1">
                <a:tableStyleId>{D7AC3CCA-C797-4891-BE02-D94E43425B78}</a:tableStyleId>
              </a:tblPr>
              <a:tblGrid>
                <a:gridCol w="2454120"/>
                <a:gridCol w="2454120"/>
                <a:gridCol w="2454120"/>
              </a:tblGrid>
              <a:tr h="733104">
                <a:tc>
                  <a:txBody>
                    <a:bodyPr/>
                    <a:lstStyle/>
                    <a:p>
                      <a:r>
                        <a:rPr lang="en-US" sz="2800" b="0" dirty="0" err="1" smtClean="0"/>
                        <a:t>Hadoop</a:t>
                      </a:r>
                      <a:endParaRPr lang="en-US" sz="2800" b="0" dirty="0"/>
                    </a:p>
                  </a:txBody>
                  <a:tcPr/>
                </a:tc>
                <a:tc>
                  <a:txBody>
                    <a:bodyPr/>
                    <a:lstStyle/>
                    <a:p>
                      <a:r>
                        <a:rPr lang="en-US" sz="2800" b="0" dirty="0" smtClean="0"/>
                        <a:t>95</a:t>
                      </a:r>
                      <a:r>
                        <a:rPr lang="en-US" sz="2800" b="0" baseline="0" dirty="0" smtClean="0"/>
                        <a:t> Cores</a:t>
                      </a:r>
                      <a:endParaRPr lang="en-US" sz="2800" b="0" dirty="0"/>
                    </a:p>
                  </a:txBody>
                  <a:tcPr/>
                </a:tc>
                <a:tc>
                  <a:txBody>
                    <a:bodyPr/>
                    <a:lstStyle/>
                    <a:p>
                      <a:r>
                        <a:rPr lang="en-US" sz="2800" b="0" dirty="0" smtClean="0"/>
                        <a:t>7.5 hrs</a:t>
                      </a:r>
                      <a:endParaRPr lang="en-US" sz="2800" b="0"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bwMode="auto">
          <a:xfrm>
            <a:off x="5868987" y="2771775"/>
            <a:ext cx="2733676" cy="1978025"/>
          </a:xfrm>
          <a:custGeom>
            <a:avLst/>
            <a:gdLst>
              <a:gd name="connsiteX0" fmla="*/ 1993900 w 2820988"/>
              <a:gd name="connsiteY0" fmla="*/ 390525 h 1920875"/>
              <a:gd name="connsiteX1" fmla="*/ 298450 w 2820988"/>
              <a:gd name="connsiteY1" fmla="*/ 1285875 h 1920875"/>
              <a:gd name="connsiteX2" fmla="*/ 203200 w 2820988"/>
              <a:gd name="connsiteY2" fmla="*/ 1762125 h 1920875"/>
              <a:gd name="connsiteX3" fmla="*/ 812800 w 2820988"/>
              <a:gd name="connsiteY3" fmla="*/ 1685925 h 1920875"/>
              <a:gd name="connsiteX4" fmla="*/ 2022475 w 2820988"/>
              <a:gd name="connsiteY4" fmla="*/ 828675 h 1920875"/>
              <a:gd name="connsiteX5" fmla="*/ 2003425 w 2820988"/>
              <a:gd name="connsiteY5" fmla="*/ 1647825 h 1920875"/>
              <a:gd name="connsiteX6" fmla="*/ 2584450 w 2820988"/>
              <a:gd name="connsiteY6" fmla="*/ 1866900 h 1920875"/>
              <a:gd name="connsiteX7" fmla="*/ 2717800 w 2820988"/>
              <a:gd name="connsiteY7" fmla="*/ 1323975 h 1920875"/>
              <a:gd name="connsiteX8" fmla="*/ 2755900 w 2820988"/>
              <a:gd name="connsiteY8" fmla="*/ 219075 h 1920875"/>
              <a:gd name="connsiteX9" fmla="*/ 2327275 w 2820988"/>
              <a:gd name="connsiteY9" fmla="*/ 28575 h 1920875"/>
              <a:gd name="connsiteX10" fmla="*/ 1993900 w 2820988"/>
              <a:gd name="connsiteY10" fmla="*/ 390525 h 1920875"/>
              <a:gd name="connsiteX0" fmla="*/ 2005013 w 2822576"/>
              <a:gd name="connsiteY0" fmla="*/ 457200 h 1930400"/>
              <a:gd name="connsiteX1" fmla="*/ 300038 w 2822576"/>
              <a:gd name="connsiteY1" fmla="*/ 1295400 h 1930400"/>
              <a:gd name="connsiteX2" fmla="*/ 204788 w 2822576"/>
              <a:gd name="connsiteY2" fmla="*/ 1771650 h 1930400"/>
              <a:gd name="connsiteX3" fmla="*/ 814388 w 2822576"/>
              <a:gd name="connsiteY3" fmla="*/ 1695450 h 1930400"/>
              <a:gd name="connsiteX4" fmla="*/ 2024063 w 2822576"/>
              <a:gd name="connsiteY4" fmla="*/ 838200 h 1930400"/>
              <a:gd name="connsiteX5" fmla="*/ 2005013 w 2822576"/>
              <a:gd name="connsiteY5" fmla="*/ 1657350 h 1930400"/>
              <a:gd name="connsiteX6" fmla="*/ 2586038 w 2822576"/>
              <a:gd name="connsiteY6" fmla="*/ 1876425 h 1930400"/>
              <a:gd name="connsiteX7" fmla="*/ 2719388 w 2822576"/>
              <a:gd name="connsiteY7" fmla="*/ 1333500 h 1930400"/>
              <a:gd name="connsiteX8" fmla="*/ 2757488 w 2822576"/>
              <a:gd name="connsiteY8" fmla="*/ 228600 h 1930400"/>
              <a:gd name="connsiteX9" fmla="*/ 2328863 w 2822576"/>
              <a:gd name="connsiteY9" fmla="*/ 38100 h 1930400"/>
              <a:gd name="connsiteX10" fmla="*/ 2005013 w 2822576"/>
              <a:gd name="connsiteY10" fmla="*/ 457200 h 1930400"/>
              <a:gd name="connsiteX0" fmla="*/ 2005013 w 2838450"/>
              <a:gd name="connsiteY0" fmla="*/ 425450 h 1898650"/>
              <a:gd name="connsiteX1" fmla="*/ 300038 w 2838450"/>
              <a:gd name="connsiteY1" fmla="*/ 1263650 h 1898650"/>
              <a:gd name="connsiteX2" fmla="*/ 204788 w 2838450"/>
              <a:gd name="connsiteY2" fmla="*/ 1739900 h 1898650"/>
              <a:gd name="connsiteX3" fmla="*/ 814388 w 2838450"/>
              <a:gd name="connsiteY3" fmla="*/ 1663700 h 1898650"/>
              <a:gd name="connsiteX4" fmla="*/ 2024063 w 2838450"/>
              <a:gd name="connsiteY4" fmla="*/ 806450 h 1898650"/>
              <a:gd name="connsiteX5" fmla="*/ 2005013 w 2838450"/>
              <a:gd name="connsiteY5" fmla="*/ 1625600 h 1898650"/>
              <a:gd name="connsiteX6" fmla="*/ 2586038 w 2838450"/>
              <a:gd name="connsiteY6" fmla="*/ 1844675 h 1898650"/>
              <a:gd name="connsiteX7" fmla="*/ 2719388 w 2838450"/>
              <a:gd name="connsiteY7" fmla="*/ 1301750 h 1898650"/>
              <a:gd name="connsiteX8" fmla="*/ 2757488 w 2838450"/>
              <a:gd name="connsiteY8" fmla="*/ 196850 h 1898650"/>
              <a:gd name="connsiteX9" fmla="*/ 2233613 w 2838450"/>
              <a:gd name="connsiteY9" fmla="*/ 120650 h 1898650"/>
              <a:gd name="connsiteX10" fmla="*/ 2005013 w 2838450"/>
              <a:gd name="connsiteY10" fmla="*/ 425450 h 1898650"/>
              <a:gd name="connsiteX0" fmla="*/ 2005013 w 2876550"/>
              <a:gd name="connsiteY0" fmla="*/ 374650 h 1847850"/>
              <a:gd name="connsiteX1" fmla="*/ 300038 w 2876550"/>
              <a:gd name="connsiteY1" fmla="*/ 1212850 h 1847850"/>
              <a:gd name="connsiteX2" fmla="*/ 204788 w 2876550"/>
              <a:gd name="connsiteY2" fmla="*/ 1689100 h 1847850"/>
              <a:gd name="connsiteX3" fmla="*/ 814388 w 2876550"/>
              <a:gd name="connsiteY3" fmla="*/ 1612900 h 1847850"/>
              <a:gd name="connsiteX4" fmla="*/ 2024063 w 2876550"/>
              <a:gd name="connsiteY4" fmla="*/ 755650 h 1847850"/>
              <a:gd name="connsiteX5" fmla="*/ 2005013 w 2876550"/>
              <a:gd name="connsiteY5" fmla="*/ 1574800 h 1847850"/>
              <a:gd name="connsiteX6" fmla="*/ 2586038 w 2876550"/>
              <a:gd name="connsiteY6" fmla="*/ 1793875 h 1847850"/>
              <a:gd name="connsiteX7" fmla="*/ 2719388 w 2876550"/>
              <a:gd name="connsiteY7" fmla="*/ 1250950 h 1847850"/>
              <a:gd name="connsiteX8" fmla="*/ 2757488 w 2876550"/>
              <a:gd name="connsiteY8" fmla="*/ 146050 h 1847850"/>
              <a:gd name="connsiteX9" fmla="*/ 2005013 w 2876550"/>
              <a:gd name="connsiteY9" fmla="*/ 374650 h 1847850"/>
              <a:gd name="connsiteX0" fmla="*/ 2005013 w 2733675"/>
              <a:gd name="connsiteY0" fmla="*/ 527050 h 2000250"/>
              <a:gd name="connsiteX1" fmla="*/ 300038 w 2733675"/>
              <a:gd name="connsiteY1" fmla="*/ 1365250 h 2000250"/>
              <a:gd name="connsiteX2" fmla="*/ 204788 w 2733675"/>
              <a:gd name="connsiteY2" fmla="*/ 1841500 h 2000250"/>
              <a:gd name="connsiteX3" fmla="*/ 814388 w 2733675"/>
              <a:gd name="connsiteY3" fmla="*/ 1765300 h 2000250"/>
              <a:gd name="connsiteX4" fmla="*/ 2024063 w 2733675"/>
              <a:gd name="connsiteY4" fmla="*/ 908050 h 2000250"/>
              <a:gd name="connsiteX5" fmla="*/ 2005013 w 2733675"/>
              <a:gd name="connsiteY5" fmla="*/ 1727200 h 2000250"/>
              <a:gd name="connsiteX6" fmla="*/ 2586038 w 2733675"/>
              <a:gd name="connsiteY6" fmla="*/ 1946275 h 2000250"/>
              <a:gd name="connsiteX7" fmla="*/ 2719388 w 2733675"/>
              <a:gd name="connsiteY7" fmla="*/ 1403350 h 2000250"/>
              <a:gd name="connsiteX8" fmla="*/ 2614613 w 2733675"/>
              <a:gd name="connsiteY8" fmla="*/ 146050 h 2000250"/>
              <a:gd name="connsiteX9" fmla="*/ 2005013 w 2733675"/>
              <a:gd name="connsiteY9" fmla="*/ 527050 h 2000250"/>
              <a:gd name="connsiteX0" fmla="*/ 1827214 w 2733675"/>
              <a:gd name="connsiteY0" fmla="*/ 590550 h 1987550"/>
              <a:gd name="connsiteX1" fmla="*/ 274638 w 2733675"/>
              <a:gd name="connsiteY1" fmla="*/ 1352550 h 1987550"/>
              <a:gd name="connsiteX2" fmla="*/ 179388 w 2733675"/>
              <a:gd name="connsiteY2" fmla="*/ 1828800 h 1987550"/>
              <a:gd name="connsiteX3" fmla="*/ 788988 w 2733675"/>
              <a:gd name="connsiteY3" fmla="*/ 1752600 h 1987550"/>
              <a:gd name="connsiteX4" fmla="*/ 1998663 w 2733675"/>
              <a:gd name="connsiteY4" fmla="*/ 895350 h 1987550"/>
              <a:gd name="connsiteX5" fmla="*/ 1979613 w 2733675"/>
              <a:gd name="connsiteY5" fmla="*/ 1714500 h 1987550"/>
              <a:gd name="connsiteX6" fmla="*/ 2560638 w 2733675"/>
              <a:gd name="connsiteY6" fmla="*/ 1933575 h 1987550"/>
              <a:gd name="connsiteX7" fmla="*/ 2693988 w 2733675"/>
              <a:gd name="connsiteY7" fmla="*/ 1390650 h 1987550"/>
              <a:gd name="connsiteX8" fmla="*/ 2589213 w 2733675"/>
              <a:gd name="connsiteY8" fmla="*/ 133350 h 1987550"/>
              <a:gd name="connsiteX9" fmla="*/ 1827214 w 2733675"/>
              <a:gd name="connsiteY9" fmla="*/ 590550 h 1987550"/>
              <a:gd name="connsiteX0" fmla="*/ 1827214 w 2733675"/>
              <a:gd name="connsiteY0" fmla="*/ 590550 h 1987550"/>
              <a:gd name="connsiteX1" fmla="*/ 274638 w 2733675"/>
              <a:gd name="connsiteY1" fmla="*/ 1352550 h 1987550"/>
              <a:gd name="connsiteX2" fmla="*/ 179388 w 2733675"/>
              <a:gd name="connsiteY2" fmla="*/ 1828800 h 1987550"/>
              <a:gd name="connsiteX3" fmla="*/ 788988 w 2733675"/>
              <a:gd name="connsiteY3" fmla="*/ 1752600 h 1987550"/>
              <a:gd name="connsiteX4" fmla="*/ 1998663 w 2733675"/>
              <a:gd name="connsiteY4" fmla="*/ 895350 h 1987550"/>
              <a:gd name="connsiteX5" fmla="*/ 1979613 w 2733675"/>
              <a:gd name="connsiteY5" fmla="*/ 1714500 h 1987550"/>
              <a:gd name="connsiteX6" fmla="*/ 2560638 w 2733675"/>
              <a:gd name="connsiteY6" fmla="*/ 1933575 h 1987550"/>
              <a:gd name="connsiteX7" fmla="*/ 2693988 w 2733675"/>
              <a:gd name="connsiteY7" fmla="*/ 1390650 h 1987550"/>
              <a:gd name="connsiteX8" fmla="*/ 2589213 w 2733675"/>
              <a:gd name="connsiteY8" fmla="*/ 133350 h 1987550"/>
              <a:gd name="connsiteX9" fmla="*/ 1827214 w 2733675"/>
              <a:gd name="connsiteY9" fmla="*/ 590550 h 1987550"/>
              <a:gd name="connsiteX0" fmla="*/ 1827214 w 2733675"/>
              <a:gd name="connsiteY0" fmla="*/ 590550 h 1987550"/>
              <a:gd name="connsiteX1" fmla="*/ 274638 w 2733675"/>
              <a:gd name="connsiteY1" fmla="*/ 1352550 h 1987550"/>
              <a:gd name="connsiteX2" fmla="*/ 179388 w 2733675"/>
              <a:gd name="connsiteY2" fmla="*/ 1828800 h 1987550"/>
              <a:gd name="connsiteX3" fmla="*/ 788988 w 2733675"/>
              <a:gd name="connsiteY3" fmla="*/ 1752600 h 1987550"/>
              <a:gd name="connsiteX4" fmla="*/ 1998663 w 2733675"/>
              <a:gd name="connsiteY4" fmla="*/ 895350 h 1987550"/>
              <a:gd name="connsiteX5" fmla="*/ 1979613 w 2733675"/>
              <a:gd name="connsiteY5" fmla="*/ 1714500 h 1987550"/>
              <a:gd name="connsiteX6" fmla="*/ 2560638 w 2733675"/>
              <a:gd name="connsiteY6" fmla="*/ 1933575 h 1987550"/>
              <a:gd name="connsiteX7" fmla="*/ 2693988 w 2733675"/>
              <a:gd name="connsiteY7" fmla="*/ 1390650 h 1987550"/>
              <a:gd name="connsiteX8" fmla="*/ 2589213 w 2733675"/>
              <a:gd name="connsiteY8" fmla="*/ 133350 h 1987550"/>
              <a:gd name="connsiteX9" fmla="*/ 1827214 w 2733675"/>
              <a:gd name="connsiteY9" fmla="*/ 590550 h 1987550"/>
              <a:gd name="connsiteX0" fmla="*/ 1827214 w 2733675"/>
              <a:gd name="connsiteY0" fmla="*/ 590550 h 1987550"/>
              <a:gd name="connsiteX1" fmla="*/ 274638 w 2733675"/>
              <a:gd name="connsiteY1" fmla="*/ 1352550 h 1987550"/>
              <a:gd name="connsiteX2" fmla="*/ 179388 w 2733675"/>
              <a:gd name="connsiteY2" fmla="*/ 1828800 h 1987550"/>
              <a:gd name="connsiteX3" fmla="*/ 788988 w 2733675"/>
              <a:gd name="connsiteY3" fmla="*/ 1752600 h 1987550"/>
              <a:gd name="connsiteX4" fmla="*/ 1998663 w 2733675"/>
              <a:gd name="connsiteY4" fmla="*/ 895350 h 1987550"/>
              <a:gd name="connsiteX5" fmla="*/ 1979613 w 2733675"/>
              <a:gd name="connsiteY5" fmla="*/ 1714500 h 1987550"/>
              <a:gd name="connsiteX6" fmla="*/ 2560638 w 2733675"/>
              <a:gd name="connsiteY6" fmla="*/ 1933575 h 1987550"/>
              <a:gd name="connsiteX7" fmla="*/ 2693988 w 2733675"/>
              <a:gd name="connsiteY7" fmla="*/ 1390650 h 1987550"/>
              <a:gd name="connsiteX8" fmla="*/ 2589213 w 2733675"/>
              <a:gd name="connsiteY8" fmla="*/ 133350 h 1987550"/>
              <a:gd name="connsiteX9" fmla="*/ 1827214 w 2733675"/>
              <a:gd name="connsiteY9" fmla="*/ 590550 h 1987550"/>
              <a:gd name="connsiteX0" fmla="*/ 1827214 w 2701925"/>
              <a:gd name="connsiteY0" fmla="*/ 590550 h 1987550"/>
              <a:gd name="connsiteX1" fmla="*/ 274638 w 2701925"/>
              <a:gd name="connsiteY1" fmla="*/ 1352550 h 1987550"/>
              <a:gd name="connsiteX2" fmla="*/ 179388 w 2701925"/>
              <a:gd name="connsiteY2" fmla="*/ 1828800 h 1987550"/>
              <a:gd name="connsiteX3" fmla="*/ 788988 w 2701925"/>
              <a:gd name="connsiteY3" fmla="*/ 1752600 h 1987550"/>
              <a:gd name="connsiteX4" fmla="*/ 1998663 w 2701925"/>
              <a:gd name="connsiteY4" fmla="*/ 895350 h 1987550"/>
              <a:gd name="connsiteX5" fmla="*/ 1979613 w 2701925"/>
              <a:gd name="connsiteY5" fmla="*/ 1714500 h 1987550"/>
              <a:gd name="connsiteX6" fmla="*/ 2560638 w 2701925"/>
              <a:gd name="connsiteY6" fmla="*/ 1933575 h 1987550"/>
              <a:gd name="connsiteX7" fmla="*/ 2693988 w 2701925"/>
              <a:gd name="connsiteY7" fmla="*/ 1390650 h 1987550"/>
              <a:gd name="connsiteX8" fmla="*/ 2513014 w 2701925"/>
              <a:gd name="connsiteY8" fmla="*/ 133350 h 1987550"/>
              <a:gd name="connsiteX9" fmla="*/ 1827214 w 2701925"/>
              <a:gd name="connsiteY9" fmla="*/ 590550 h 1987550"/>
              <a:gd name="connsiteX0" fmla="*/ 1827214 w 2733676"/>
              <a:gd name="connsiteY0" fmla="*/ 590550 h 1987550"/>
              <a:gd name="connsiteX1" fmla="*/ 274638 w 2733676"/>
              <a:gd name="connsiteY1" fmla="*/ 1352550 h 1987550"/>
              <a:gd name="connsiteX2" fmla="*/ 179388 w 2733676"/>
              <a:gd name="connsiteY2" fmla="*/ 1828800 h 1987550"/>
              <a:gd name="connsiteX3" fmla="*/ 788988 w 2733676"/>
              <a:gd name="connsiteY3" fmla="*/ 1752600 h 1987550"/>
              <a:gd name="connsiteX4" fmla="*/ 1998663 w 2733676"/>
              <a:gd name="connsiteY4" fmla="*/ 895350 h 1987550"/>
              <a:gd name="connsiteX5" fmla="*/ 1979613 w 2733676"/>
              <a:gd name="connsiteY5" fmla="*/ 1714500 h 1987550"/>
              <a:gd name="connsiteX6" fmla="*/ 2560638 w 2733676"/>
              <a:gd name="connsiteY6" fmla="*/ 1933575 h 1987550"/>
              <a:gd name="connsiteX7" fmla="*/ 2693988 w 2733676"/>
              <a:gd name="connsiteY7" fmla="*/ 1390650 h 1987550"/>
              <a:gd name="connsiteX8" fmla="*/ 2513014 w 2733676"/>
              <a:gd name="connsiteY8" fmla="*/ 133350 h 1987550"/>
              <a:gd name="connsiteX9" fmla="*/ 1827214 w 2733676"/>
              <a:gd name="connsiteY9" fmla="*/ 590550 h 1987550"/>
              <a:gd name="connsiteX0" fmla="*/ 1827214 w 2733676"/>
              <a:gd name="connsiteY0" fmla="*/ 581025 h 1978025"/>
              <a:gd name="connsiteX1" fmla="*/ 274638 w 2733676"/>
              <a:gd name="connsiteY1" fmla="*/ 1343025 h 1978025"/>
              <a:gd name="connsiteX2" fmla="*/ 179388 w 2733676"/>
              <a:gd name="connsiteY2" fmla="*/ 1819275 h 1978025"/>
              <a:gd name="connsiteX3" fmla="*/ 788988 w 2733676"/>
              <a:gd name="connsiteY3" fmla="*/ 1743075 h 1978025"/>
              <a:gd name="connsiteX4" fmla="*/ 1998663 w 2733676"/>
              <a:gd name="connsiteY4" fmla="*/ 885825 h 1978025"/>
              <a:gd name="connsiteX5" fmla="*/ 1979613 w 2733676"/>
              <a:gd name="connsiteY5" fmla="*/ 1704975 h 1978025"/>
              <a:gd name="connsiteX6" fmla="*/ 2560638 w 2733676"/>
              <a:gd name="connsiteY6" fmla="*/ 1924050 h 1978025"/>
              <a:gd name="connsiteX7" fmla="*/ 2693988 w 2733676"/>
              <a:gd name="connsiteY7" fmla="*/ 1381125 h 1978025"/>
              <a:gd name="connsiteX8" fmla="*/ 2513014 w 2733676"/>
              <a:gd name="connsiteY8" fmla="*/ 123825 h 1978025"/>
              <a:gd name="connsiteX9" fmla="*/ 1827214 w 2733676"/>
              <a:gd name="connsiteY9" fmla="*/ 581025 h 1978025"/>
              <a:gd name="connsiteX0" fmla="*/ 1827214 w 2733676"/>
              <a:gd name="connsiteY0" fmla="*/ 581025 h 1978025"/>
              <a:gd name="connsiteX1" fmla="*/ 274638 w 2733676"/>
              <a:gd name="connsiteY1" fmla="*/ 1343025 h 1978025"/>
              <a:gd name="connsiteX2" fmla="*/ 179388 w 2733676"/>
              <a:gd name="connsiteY2" fmla="*/ 1819275 h 1978025"/>
              <a:gd name="connsiteX3" fmla="*/ 836613 w 2733676"/>
              <a:gd name="connsiteY3" fmla="*/ 1647825 h 1978025"/>
              <a:gd name="connsiteX4" fmla="*/ 1998663 w 2733676"/>
              <a:gd name="connsiteY4" fmla="*/ 885825 h 1978025"/>
              <a:gd name="connsiteX5" fmla="*/ 1979613 w 2733676"/>
              <a:gd name="connsiteY5" fmla="*/ 1704975 h 1978025"/>
              <a:gd name="connsiteX6" fmla="*/ 2560638 w 2733676"/>
              <a:gd name="connsiteY6" fmla="*/ 1924050 h 1978025"/>
              <a:gd name="connsiteX7" fmla="*/ 2693988 w 2733676"/>
              <a:gd name="connsiteY7" fmla="*/ 1381125 h 1978025"/>
              <a:gd name="connsiteX8" fmla="*/ 2513014 w 2733676"/>
              <a:gd name="connsiteY8" fmla="*/ 123825 h 1978025"/>
              <a:gd name="connsiteX9" fmla="*/ 1827214 w 2733676"/>
              <a:gd name="connsiteY9" fmla="*/ 581025 h 1978025"/>
              <a:gd name="connsiteX0" fmla="*/ 1827214 w 2733676"/>
              <a:gd name="connsiteY0" fmla="*/ 581025 h 1978025"/>
              <a:gd name="connsiteX1" fmla="*/ 274638 w 2733676"/>
              <a:gd name="connsiteY1" fmla="*/ 1343025 h 1978025"/>
              <a:gd name="connsiteX2" fmla="*/ 179388 w 2733676"/>
              <a:gd name="connsiteY2" fmla="*/ 1819275 h 1978025"/>
              <a:gd name="connsiteX3" fmla="*/ 836613 w 2733676"/>
              <a:gd name="connsiteY3" fmla="*/ 1647825 h 1978025"/>
              <a:gd name="connsiteX4" fmla="*/ 1998663 w 2733676"/>
              <a:gd name="connsiteY4" fmla="*/ 885825 h 1978025"/>
              <a:gd name="connsiteX5" fmla="*/ 1979613 w 2733676"/>
              <a:gd name="connsiteY5" fmla="*/ 1704975 h 1978025"/>
              <a:gd name="connsiteX6" fmla="*/ 2560638 w 2733676"/>
              <a:gd name="connsiteY6" fmla="*/ 1924050 h 1978025"/>
              <a:gd name="connsiteX7" fmla="*/ 2693988 w 2733676"/>
              <a:gd name="connsiteY7" fmla="*/ 1381125 h 1978025"/>
              <a:gd name="connsiteX8" fmla="*/ 2513014 w 2733676"/>
              <a:gd name="connsiteY8" fmla="*/ 123825 h 1978025"/>
              <a:gd name="connsiteX9" fmla="*/ 1827214 w 2733676"/>
              <a:gd name="connsiteY9" fmla="*/ 581025 h 1978025"/>
              <a:gd name="connsiteX0" fmla="*/ 1827214 w 2733676"/>
              <a:gd name="connsiteY0" fmla="*/ 581025 h 1978025"/>
              <a:gd name="connsiteX1" fmla="*/ 274638 w 2733676"/>
              <a:gd name="connsiteY1" fmla="*/ 1343025 h 1978025"/>
              <a:gd name="connsiteX2" fmla="*/ 179388 w 2733676"/>
              <a:gd name="connsiteY2" fmla="*/ 1819275 h 1978025"/>
              <a:gd name="connsiteX3" fmla="*/ 836613 w 2733676"/>
              <a:gd name="connsiteY3" fmla="*/ 1647825 h 1978025"/>
              <a:gd name="connsiteX4" fmla="*/ 1998663 w 2733676"/>
              <a:gd name="connsiteY4" fmla="*/ 885825 h 1978025"/>
              <a:gd name="connsiteX5" fmla="*/ 1979613 w 2733676"/>
              <a:gd name="connsiteY5" fmla="*/ 1704975 h 1978025"/>
              <a:gd name="connsiteX6" fmla="*/ 2560638 w 2733676"/>
              <a:gd name="connsiteY6" fmla="*/ 1924050 h 1978025"/>
              <a:gd name="connsiteX7" fmla="*/ 2693988 w 2733676"/>
              <a:gd name="connsiteY7" fmla="*/ 1381125 h 1978025"/>
              <a:gd name="connsiteX8" fmla="*/ 2513014 w 2733676"/>
              <a:gd name="connsiteY8" fmla="*/ 123825 h 1978025"/>
              <a:gd name="connsiteX9" fmla="*/ 1827214 w 2733676"/>
              <a:gd name="connsiteY9" fmla="*/ 581025 h 19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3676" h="1978025">
                <a:moveTo>
                  <a:pt x="1827214" y="581025"/>
                </a:moveTo>
                <a:cubicBezTo>
                  <a:pt x="1454151" y="784225"/>
                  <a:pt x="549276" y="1136650"/>
                  <a:pt x="274638" y="1343025"/>
                </a:cubicBezTo>
                <a:cubicBezTo>
                  <a:pt x="0" y="1549400"/>
                  <a:pt x="85726" y="1768475"/>
                  <a:pt x="179388" y="1819275"/>
                </a:cubicBezTo>
                <a:cubicBezTo>
                  <a:pt x="273050" y="1870075"/>
                  <a:pt x="542926" y="1879600"/>
                  <a:pt x="836613" y="1647825"/>
                </a:cubicBezTo>
                <a:cubicBezTo>
                  <a:pt x="1139826" y="1368425"/>
                  <a:pt x="1808163" y="876300"/>
                  <a:pt x="1998663" y="885825"/>
                </a:cubicBezTo>
                <a:cubicBezTo>
                  <a:pt x="2189163" y="895350"/>
                  <a:pt x="1885951" y="1531938"/>
                  <a:pt x="1979613" y="1704975"/>
                </a:cubicBezTo>
                <a:cubicBezTo>
                  <a:pt x="2073276" y="1878013"/>
                  <a:pt x="2441576" y="1978025"/>
                  <a:pt x="2560638" y="1924050"/>
                </a:cubicBezTo>
                <a:cubicBezTo>
                  <a:pt x="2679701" y="1870075"/>
                  <a:pt x="2701925" y="1681162"/>
                  <a:pt x="2693988" y="1381125"/>
                </a:cubicBezTo>
                <a:cubicBezTo>
                  <a:pt x="2686051" y="1081088"/>
                  <a:pt x="2733676" y="219075"/>
                  <a:pt x="2513014" y="123825"/>
                </a:cubicBezTo>
                <a:cubicBezTo>
                  <a:pt x="2292352" y="0"/>
                  <a:pt x="2200277" y="377825"/>
                  <a:pt x="1827214" y="581025"/>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67" name="Freeform 66"/>
          <p:cNvSpPr/>
          <p:nvPr/>
        </p:nvSpPr>
        <p:spPr bwMode="auto">
          <a:xfrm>
            <a:off x="4914900" y="2731256"/>
            <a:ext cx="2887738" cy="1993145"/>
          </a:xfrm>
          <a:custGeom>
            <a:avLst/>
            <a:gdLst>
              <a:gd name="connsiteX0" fmla="*/ 7257 w 2963334"/>
              <a:gd name="connsiteY0" fmla="*/ 309638 h 2191657"/>
              <a:gd name="connsiteX1" fmla="*/ 254000 w 2963334"/>
              <a:gd name="connsiteY1" fmla="*/ 1790095 h 2191657"/>
              <a:gd name="connsiteX2" fmla="*/ 1037772 w 2963334"/>
              <a:gd name="connsiteY2" fmla="*/ 1833638 h 2191657"/>
              <a:gd name="connsiteX3" fmla="*/ 616857 w 2963334"/>
              <a:gd name="connsiteY3" fmla="*/ 803124 h 2191657"/>
              <a:gd name="connsiteX4" fmla="*/ 1981200 w 2963334"/>
              <a:gd name="connsiteY4" fmla="*/ 1557867 h 2191657"/>
              <a:gd name="connsiteX5" fmla="*/ 2126343 w 2963334"/>
              <a:gd name="connsiteY5" fmla="*/ 2152952 h 2191657"/>
              <a:gd name="connsiteX6" fmla="*/ 2924629 w 2963334"/>
              <a:gd name="connsiteY6" fmla="*/ 1790095 h 2191657"/>
              <a:gd name="connsiteX7" fmla="*/ 2358572 w 2963334"/>
              <a:gd name="connsiteY7" fmla="*/ 1035352 h 2191657"/>
              <a:gd name="connsiteX8" fmla="*/ 878114 w 2963334"/>
              <a:gd name="connsiteY8" fmla="*/ 570895 h 2191657"/>
              <a:gd name="connsiteX9" fmla="*/ 645886 w 2963334"/>
              <a:gd name="connsiteY9" fmla="*/ 120952 h 2191657"/>
              <a:gd name="connsiteX10" fmla="*/ 210457 w 2963334"/>
              <a:gd name="connsiteY10" fmla="*/ 33867 h 2191657"/>
              <a:gd name="connsiteX11" fmla="*/ 7257 w 2963334"/>
              <a:gd name="connsiteY11" fmla="*/ 309638 h 2191657"/>
              <a:gd name="connsiteX0" fmla="*/ 7257 w 2925234"/>
              <a:gd name="connsiteY0" fmla="*/ 309638 h 2044095"/>
              <a:gd name="connsiteX1" fmla="*/ 254000 w 2925234"/>
              <a:gd name="connsiteY1" fmla="*/ 1790095 h 2044095"/>
              <a:gd name="connsiteX2" fmla="*/ 1037772 w 2925234"/>
              <a:gd name="connsiteY2" fmla="*/ 1833638 h 2044095"/>
              <a:gd name="connsiteX3" fmla="*/ 616857 w 2925234"/>
              <a:gd name="connsiteY3" fmla="*/ 803124 h 2044095"/>
              <a:gd name="connsiteX4" fmla="*/ 1981200 w 2925234"/>
              <a:gd name="connsiteY4" fmla="*/ 1557867 h 2044095"/>
              <a:gd name="connsiteX5" fmla="*/ 2354943 w 2925234"/>
              <a:gd name="connsiteY5" fmla="*/ 1927981 h 2044095"/>
              <a:gd name="connsiteX6" fmla="*/ 2924629 w 2925234"/>
              <a:gd name="connsiteY6" fmla="*/ 1790095 h 2044095"/>
              <a:gd name="connsiteX7" fmla="*/ 2358572 w 2925234"/>
              <a:gd name="connsiteY7" fmla="*/ 1035352 h 2044095"/>
              <a:gd name="connsiteX8" fmla="*/ 878114 w 2925234"/>
              <a:gd name="connsiteY8" fmla="*/ 570895 h 2044095"/>
              <a:gd name="connsiteX9" fmla="*/ 645886 w 2925234"/>
              <a:gd name="connsiteY9" fmla="*/ 120952 h 2044095"/>
              <a:gd name="connsiteX10" fmla="*/ 210457 w 2925234"/>
              <a:gd name="connsiteY10" fmla="*/ 33867 h 2044095"/>
              <a:gd name="connsiteX11" fmla="*/ 7257 w 2925234"/>
              <a:gd name="connsiteY11" fmla="*/ 309638 h 2044095"/>
              <a:gd name="connsiteX0" fmla="*/ 7257 w 2987524"/>
              <a:gd name="connsiteY0" fmla="*/ 309638 h 2044095"/>
              <a:gd name="connsiteX1" fmla="*/ 254000 w 2987524"/>
              <a:gd name="connsiteY1" fmla="*/ 1790095 h 2044095"/>
              <a:gd name="connsiteX2" fmla="*/ 1037772 w 2987524"/>
              <a:gd name="connsiteY2" fmla="*/ 1833638 h 2044095"/>
              <a:gd name="connsiteX3" fmla="*/ 616857 w 2987524"/>
              <a:gd name="connsiteY3" fmla="*/ 803124 h 2044095"/>
              <a:gd name="connsiteX4" fmla="*/ 1981200 w 2987524"/>
              <a:gd name="connsiteY4" fmla="*/ 1557867 h 2044095"/>
              <a:gd name="connsiteX5" fmla="*/ 2924629 w 2987524"/>
              <a:gd name="connsiteY5" fmla="*/ 1790095 h 2044095"/>
              <a:gd name="connsiteX6" fmla="*/ 2358572 w 2987524"/>
              <a:gd name="connsiteY6" fmla="*/ 1035352 h 2044095"/>
              <a:gd name="connsiteX7" fmla="*/ 878114 w 2987524"/>
              <a:gd name="connsiteY7" fmla="*/ 570895 h 2044095"/>
              <a:gd name="connsiteX8" fmla="*/ 645886 w 2987524"/>
              <a:gd name="connsiteY8" fmla="*/ 120952 h 2044095"/>
              <a:gd name="connsiteX9" fmla="*/ 210457 w 2987524"/>
              <a:gd name="connsiteY9" fmla="*/ 33867 h 2044095"/>
              <a:gd name="connsiteX10" fmla="*/ 7257 w 2987524"/>
              <a:gd name="connsiteY10" fmla="*/ 309638 h 2044095"/>
              <a:gd name="connsiteX0" fmla="*/ 7257 w 2798838"/>
              <a:gd name="connsiteY0" fmla="*/ 309638 h 2044095"/>
              <a:gd name="connsiteX1" fmla="*/ 254000 w 2798838"/>
              <a:gd name="connsiteY1" fmla="*/ 1790095 h 2044095"/>
              <a:gd name="connsiteX2" fmla="*/ 1037772 w 2798838"/>
              <a:gd name="connsiteY2" fmla="*/ 1833638 h 2044095"/>
              <a:gd name="connsiteX3" fmla="*/ 616857 w 2798838"/>
              <a:gd name="connsiteY3" fmla="*/ 803124 h 2044095"/>
              <a:gd name="connsiteX4" fmla="*/ 1981200 w 2798838"/>
              <a:gd name="connsiteY4" fmla="*/ 1557867 h 2044095"/>
              <a:gd name="connsiteX5" fmla="*/ 2735943 w 2798838"/>
              <a:gd name="connsiteY5" fmla="*/ 1927981 h 2044095"/>
              <a:gd name="connsiteX6" fmla="*/ 2358572 w 2798838"/>
              <a:gd name="connsiteY6" fmla="*/ 1035352 h 2044095"/>
              <a:gd name="connsiteX7" fmla="*/ 878114 w 2798838"/>
              <a:gd name="connsiteY7" fmla="*/ 570895 h 2044095"/>
              <a:gd name="connsiteX8" fmla="*/ 645886 w 2798838"/>
              <a:gd name="connsiteY8" fmla="*/ 120952 h 2044095"/>
              <a:gd name="connsiteX9" fmla="*/ 210457 w 2798838"/>
              <a:gd name="connsiteY9" fmla="*/ 33867 h 2044095"/>
              <a:gd name="connsiteX10" fmla="*/ 7257 w 2798838"/>
              <a:gd name="connsiteY10" fmla="*/ 309638 h 2044095"/>
              <a:gd name="connsiteX0" fmla="*/ 7257 w 2787348"/>
              <a:gd name="connsiteY0" fmla="*/ 309638 h 2044095"/>
              <a:gd name="connsiteX1" fmla="*/ 254000 w 2787348"/>
              <a:gd name="connsiteY1" fmla="*/ 1790095 h 2044095"/>
              <a:gd name="connsiteX2" fmla="*/ 1037772 w 2787348"/>
              <a:gd name="connsiteY2" fmla="*/ 1833638 h 2044095"/>
              <a:gd name="connsiteX3" fmla="*/ 616857 w 2787348"/>
              <a:gd name="connsiteY3" fmla="*/ 803124 h 2044095"/>
              <a:gd name="connsiteX4" fmla="*/ 2050143 w 2787348"/>
              <a:gd name="connsiteY4" fmla="*/ 1699381 h 2044095"/>
              <a:gd name="connsiteX5" fmla="*/ 2735943 w 2787348"/>
              <a:gd name="connsiteY5" fmla="*/ 1927981 h 2044095"/>
              <a:gd name="connsiteX6" fmla="*/ 2358572 w 2787348"/>
              <a:gd name="connsiteY6" fmla="*/ 1035352 h 2044095"/>
              <a:gd name="connsiteX7" fmla="*/ 878114 w 2787348"/>
              <a:gd name="connsiteY7" fmla="*/ 570895 h 2044095"/>
              <a:gd name="connsiteX8" fmla="*/ 645886 w 2787348"/>
              <a:gd name="connsiteY8" fmla="*/ 120952 h 2044095"/>
              <a:gd name="connsiteX9" fmla="*/ 210457 w 2787348"/>
              <a:gd name="connsiteY9" fmla="*/ 33867 h 2044095"/>
              <a:gd name="connsiteX10" fmla="*/ 7257 w 2787348"/>
              <a:gd name="connsiteY10" fmla="*/ 309638 h 2044095"/>
              <a:gd name="connsiteX0" fmla="*/ 7257 w 3026229"/>
              <a:gd name="connsiteY0" fmla="*/ 309638 h 2044095"/>
              <a:gd name="connsiteX1" fmla="*/ 254000 w 3026229"/>
              <a:gd name="connsiteY1" fmla="*/ 1790095 h 2044095"/>
              <a:gd name="connsiteX2" fmla="*/ 1037772 w 3026229"/>
              <a:gd name="connsiteY2" fmla="*/ 1833638 h 2044095"/>
              <a:gd name="connsiteX3" fmla="*/ 616857 w 3026229"/>
              <a:gd name="connsiteY3" fmla="*/ 803124 h 2044095"/>
              <a:gd name="connsiteX4" fmla="*/ 2735943 w 3026229"/>
              <a:gd name="connsiteY4" fmla="*/ 1927981 h 2044095"/>
              <a:gd name="connsiteX5" fmla="*/ 2358572 w 3026229"/>
              <a:gd name="connsiteY5" fmla="*/ 1035352 h 2044095"/>
              <a:gd name="connsiteX6" fmla="*/ 878114 w 3026229"/>
              <a:gd name="connsiteY6" fmla="*/ 570895 h 2044095"/>
              <a:gd name="connsiteX7" fmla="*/ 645886 w 3026229"/>
              <a:gd name="connsiteY7" fmla="*/ 120952 h 2044095"/>
              <a:gd name="connsiteX8" fmla="*/ 210457 w 3026229"/>
              <a:gd name="connsiteY8" fmla="*/ 33867 h 2044095"/>
              <a:gd name="connsiteX9" fmla="*/ 7257 w 3026229"/>
              <a:gd name="connsiteY9" fmla="*/ 309638 h 2044095"/>
              <a:gd name="connsiteX0" fmla="*/ 7257 w 2579310"/>
              <a:gd name="connsiteY0" fmla="*/ 309638 h 2044095"/>
              <a:gd name="connsiteX1" fmla="*/ 254000 w 2579310"/>
              <a:gd name="connsiteY1" fmla="*/ 1790095 h 2044095"/>
              <a:gd name="connsiteX2" fmla="*/ 1037772 w 2579310"/>
              <a:gd name="connsiteY2" fmla="*/ 1833638 h 2044095"/>
              <a:gd name="connsiteX3" fmla="*/ 616857 w 2579310"/>
              <a:gd name="connsiteY3" fmla="*/ 803124 h 2044095"/>
              <a:gd name="connsiteX4" fmla="*/ 2202543 w 2579310"/>
              <a:gd name="connsiteY4" fmla="*/ 1699381 h 2044095"/>
              <a:gd name="connsiteX5" fmla="*/ 2358572 w 2579310"/>
              <a:gd name="connsiteY5" fmla="*/ 1035352 h 2044095"/>
              <a:gd name="connsiteX6" fmla="*/ 878114 w 2579310"/>
              <a:gd name="connsiteY6" fmla="*/ 570895 h 2044095"/>
              <a:gd name="connsiteX7" fmla="*/ 645886 w 2579310"/>
              <a:gd name="connsiteY7" fmla="*/ 120952 h 2044095"/>
              <a:gd name="connsiteX8" fmla="*/ 210457 w 2579310"/>
              <a:gd name="connsiteY8" fmla="*/ 33867 h 2044095"/>
              <a:gd name="connsiteX9" fmla="*/ 7257 w 2579310"/>
              <a:gd name="connsiteY9" fmla="*/ 309638 h 2044095"/>
              <a:gd name="connsiteX0" fmla="*/ 7257 w 2880481"/>
              <a:gd name="connsiteY0" fmla="*/ 309638 h 2044095"/>
              <a:gd name="connsiteX1" fmla="*/ 254000 w 2880481"/>
              <a:gd name="connsiteY1" fmla="*/ 1790095 h 2044095"/>
              <a:gd name="connsiteX2" fmla="*/ 1037772 w 2880481"/>
              <a:gd name="connsiteY2" fmla="*/ 1833638 h 2044095"/>
              <a:gd name="connsiteX3" fmla="*/ 616857 w 2880481"/>
              <a:gd name="connsiteY3" fmla="*/ 803124 h 2044095"/>
              <a:gd name="connsiteX4" fmla="*/ 2202543 w 2880481"/>
              <a:gd name="connsiteY4" fmla="*/ 1699381 h 2044095"/>
              <a:gd name="connsiteX5" fmla="*/ 2659743 w 2880481"/>
              <a:gd name="connsiteY5" fmla="*/ 1394581 h 2044095"/>
              <a:gd name="connsiteX6" fmla="*/ 878114 w 2880481"/>
              <a:gd name="connsiteY6" fmla="*/ 570895 h 2044095"/>
              <a:gd name="connsiteX7" fmla="*/ 645886 w 2880481"/>
              <a:gd name="connsiteY7" fmla="*/ 120952 h 2044095"/>
              <a:gd name="connsiteX8" fmla="*/ 210457 w 2880481"/>
              <a:gd name="connsiteY8" fmla="*/ 33867 h 2044095"/>
              <a:gd name="connsiteX9" fmla="*/ 7257 w 2880481"/>
              <a:gd name="connsiteY9" fmla="*/ 309638 h 2044095"/>
              <a:gd name="connsiteX0" fmla="*/ 7257 w 2918581"/>
              <a:gd name="connsiteY0" fmla="*/ 309638 h 2044095"/>
              <a:gd name="connsiteX1" fmla="*/ 254000 w 2918581"/>
              <a:gd name="connsiteY1" fmla="*/ 1790095 h 2044095"/>
              <a:gd name="connsiteX2" fmla="*/ 1037772 w 2918581"/>
              <a:gd name="connsiteY2" fmla="*/ 1833638 h 2044095"/>
              <a:gd name="connsiteX3" fmla="*/ 616857 w 2918581"/>
              <a:gd name="connsiteY3" fmla="*/ 803124 h 2044095"/>
              <a:gd name="connsiteX4" fmla="*/ 2431143 w 2918581"/>
              <a:gd name="connsiteY4" fmla="*/ 1775581 h 2044095"/>
              <a:gd name="connsiteX5" fmla="*/ 2659743 w 2918581"/>
              <a:gd name="connsiteY5" fmla="*/ 1394581 h 2044095"/>
              <a:gd name="connsiteX6" fmla="*/ 878114 w 2918581"/>
              <a:gd name="connsiteY6" fmla="*/ 570895 h 2044095"/>
              <a:gd name="connsiteX7" fmla="*/ 645886 w 2918581"/>
              <a:gd name="connsiteY7" fmla="*/ 120952 h 2044095"/>
              <a:gd name="connsiteX8" fmla="*/ 210457 w 2918581"/>
              <a:gd name="connsiteY8" fmla="*/ 33867 h 2044095"/>
              <a:gd name="connsiteX9" fmla="*/ 7257 w 2918581"/>
              <a:gd name="connsiteY9" fmla="*/ 309638 h 2044095"/>
              <a:gd name="connsiteX0" fmla="*/ 7257 w 2918581"/>
              <a:gd name="connsiteY0" fmla="*/ 309638 h 2044095"/>
              <a:gd name="connsiteX1" fmla="*/ 254000 w 2918581"/>
              <a:gd name="connsiteY1" fmla="*/ 1790095 h 2044095"/>
              <a:gd name="connsiteX2" fmla="*/ 1037772 w 2918581"/>
              <a:gd name="connsiteY2" fmla="*/ 1833638 h 2044095"/>
              <a:gd name="connsiteX3" fmla="*/ 616857 w 2918581"/>
              <a:gd name="connsiteY3" fmla="*/ 803124 h 2044095"/>
              <a:gd name="connsiteX4" fmla="*/ 2431143 w 2918581"/>
              <a:gd name="connsiteY4" fmla="*/ 1775581 h 2044095"/>
              <a:gd name="connsiteX5" fmla="*/ 2659743 w 2918581"/>
              <a:gd name="connsiteY5" fmla="*/ 1394581 h 2044095"/>
              <a:gd name="connsiteX6" fmla="*/ 878114 w 2918581"/>
              <a:gd name="connsiteY6" fmla="*/ 570895 h 2044095"/>
              <a:gd name="connsiteX7" fmla="*/ 645886 w 2918581"/>
              <a:gd name="connsiteY7" fmla="*/ 120952 h 2044095"/>
              <a:gd name="connsiteX8" fmla="*/ 210457 w 2918581"/>
              <a:gd name="connsiteY8" fmla="*/ 33867 h 2044095"/>
              <a:gd name="connsiteX9" fmla="*/ 7257 w 2918581"/>
              <a:gd name="connsiteY9" fmla="*/ 309638 h 2044095"/>
              <a:gd name="connsiteX0" fmla="*/ 7257 w 2918581"/>
              <a:gd name="connsiteY0" fmla="*/ 309638 h 2044095"/>
              <a:gd name="connsiteX1" fmla="*/ 254000 w 2918581"/>
              <a:gd name="connsiteY1" fmla="*/ 1790095 h 2044095"/>
              <a:gd name="connsiteX2" fmla="*/ 1037772 w 2918581"/>
              <a:gd name="connsiteY2" fmla="*/ 1833638 h 2044095"/>
              <a:gd name="connsiteX3" fmla="*/ 907143 w 2918581"/>
              <a:gd name="connsiteY3" fmla="*/ 861181 h 2044095"/>
              <a:gd name="connsiteX4" fmla="*/ 2431143 w 2918581"/>
              <a:gd name="connsiteY4" fmla="*/ 1775581 h 2044095"/>
              <a:gd name="connsiteX5" fmla="*/ 2659743 w 2918581"/>
              <a:gd name="connsiteY5" fmla="*/ 1394581 h 2044095"/>
              <a:gd name="connsiteX6" fmla="*/ 878114 w 2918581"/>
              <a:gd name="connsiteY6" fmla="*/ 570895 h 2044095"/>
              <a:gd name="connsiteX7" fmla="*/ 645886 w 2918581"/>
              <a:gd name="connsiteY7" fmla="*/ 120952 h 2044095"/>
              <a:gd name="connsiteX8" fmla="*/ 210457 w 2918581"/>
              <a:gd name="connsiteY8" fmla="*/ 33867 h 2044095"/>
              <a:gd name="connsiteX9" fmla="*/ 7257 w 2918581"/>
              <a:gd name="connsiteY9" fmla="*/ 309638 h 2044095"/>
              <a:gd name="connsiteX0" fmla="*/ 7257 w 2918581"/>
              <a:gd name="connsiteY0" fmla="*/ 309638 h 2034419"/>
              <a:gd name="connsiteX1" fmla="*/ 254000 w 2918581"/>
              <a:gd name="connsiteY1" fmla="*/ 1790095 h 2034419"/>
              <a:gd name="connsiteX2" fmla="*/ 907143 w 2918581"/>
              <a:gd name="connsiteY2" fmla="*/ 1775581 h 2034419"/>
              <a:gd name="connsiteX3" fmla="*/ 907143 w 2918581"/>
              <a:gd name="connsiteY3" fmla="*/ 861181 h 2034419"/>
              <a:gd name="connsiteX4" fmla="*/ 2431143 w 2918581"/>
              <a:gd name="connsiteY4" fmla="*/ 1775581 h 2034419"/>
              <a:gd name="connsiteX5" fmla="*/ 2659743 w 2918581"/>
              <a:gd name="connsiteY5" fmla="*/ 1394581 h 2034419"/>
              <a:gd name="connsiteX6" fmla="*/ 878114 w 2918581"/>
              <a:gd name="connsiteY6" fmla="*/ 570895 h 2034419"/>
              <a:gd name="connsiteX7" fmla="*/ 645886 w 2918581"/>
              <a:gd name="connsiteY7" fmla="*/ 120952 h 2034419"/>
              <a:gd name="connsiteX8" fmla="*/ 210457 w 2918581"/>
              <a:gd name="connsiteY8" fmla="*/ 33867 h 2034419"/>
              <a:gd name="connsiteX9" fmla="*/ 7257 w 2918581"/>
              <a:gd name="connsiteY9" fmla="*/ 309638 h 2034419"/>
              <a:gd name="connsiteX0" fmla="*/ 14514 w 2925838"/>
              <a:gd name="connsiteY0" fmla="*/ 309638 h 1943705"/>
              <a:gd name="connsiteX1" fmla="*/ 304800 w 2925838"/>
              <a:gd name="connsiteY1" fmla="*/ 1699381 h 1943705"/>
              <a:gd name="connsiteX2" fmla="*/ 914400 w 2925838"/>
              <a:gd name="connsiteY2" fmla="*/ 1775581 h 1943705"/>
              <a:gd name="connsiteX3" fmla="*/ 914400 w 2925838"/>
              <a:gd name="connsiteY3" fmla="*/ 861181 h 1943705"/>
              <a:gd name="connsiteX4" fmla="*/ 2438400 w 2925838"/>
              <a:gd name="connsiteY4" fmla="*/ 1775581 h 1943705"/>
              <a:gd name="connsiteX5" fmla="*/ 2667000 w 2925838"/>
              <a:gd name="connsiteY5" fmla="*/ 1394581 h 1943705"/>
              <a:gd name="connsiteX6" fmla="*/ 885371 w 2925838"/>
              <a:gd name="connsiteY6" fmla="*/ 570895 h 1943705"/>
              <a:gd name="connsiteX7" fmla="*/ 653143 w 2925838"/>
              <a:gd name="connsiteY7" fmla="*/ 120952 h 1943705"/>
              <a:gd name="connsiteX8" fmla="*/ 217714 w 2925838"/>
              <a:gd name="connsiteY8" fmla="*/ 33867 h 1943705"/>
              <a:gd name="connsiteX9" fmla="*/ 14514 w 2925838"/>
              <a:gd name="connsiteY9" fmla="*/ 309638 h 1943705"/>
              <a:gd name="connsiteX0" fmla="*/ 14514 w 2925838"/>
              <a:gd name="connsiteY0" fmla="*/ 309638 h 1943705"/>
              <a:gd name="connsiteX1" fmla="*/ 304800 w 2925838"/>
              <a:gd name="connsiteY1" fmla="*/ 1699381 h 1943705"/>
              <a:gd name="connsiteX2" fmla="*/ 914400 w 2925838"/>
              <a:gd name="connsiteY2" fmla="*/ 1775581 h 1943705"/>
              <a:gd name="connsiteX3" fmla="*/ 914400 w 2925838"/>
              <a:gd name="connsiteY3" fmla="*/ 861181 h 1943705"/>
              <a:gd name="connsiteX4" fmla="*/ 2438400 w 2925838"/>
              <a:gd name="connsiteY4" fmla="*/ 1775581 h 1943705"/>
              <a:gd name="connsiteX5" fmla="*/ 2667000 w 2925838"/>
              <a:gd name="connsiteY5" fmla="*/ 1394581 h 1943705"/>
              <a:gd name="connsiteX6" fmla="*/ 885371 w 2925838"/>
              <a:gd name="connsiteY6" fmla="*/ 570895 h 1943705"/>
              <a:gd name="connsiteX7" fmla="*/ 653143 w 2925838"/>
              <a:gd name="connsiteY7" fmla="*/ 120952 h 1943705"/>
              <a:gd name="connsiteX8" fmla="*/ 217714 w 2925838"/>
              <a:gd name="connsiteY8" fmla="*/ 33867 h 1943705"/>
              <a:gd name="connsiteX9" fmla="*/ 14514 w 2925838"/>
              <a:gd name="connsiteY9" fmla="*/ 309638 h 1943705"/>
              <a:gd name="connsiteX0" fmla="*/ 14514 w 2925838"/>
              <a:gd name="connsiteY0" fmla="*/ 309638 h 1931005"/>
              <a:gd name="connsiteX1" fmla="*/ 304800 w 2925838"/>
              <a:gd name="connsiteY1" fmla="*/ 1699381 h 1931005"/>
              <a:gd name="connsiteX2" fmla="*/ 914400 w 2925838"/>
              <a:gd name="connsiteY2" fmla="*/ 1699381 h 1931005"/>
              <a:gd name="connsiteX3" fmla="*/ 914400 w 2925838"/>
              <a:gd name="connsiteY3" fmla="*/ 861181 h 1931005"/>
              <a:gd name="connsiteX4" fmla="*/ 2438400 w 2925838"/>
              <a:gd name="connsiteY4" fmla="*/ 1775581 h 1931005"/>
              <a:gd name="connsiteX5" fmla="*/ 2667000 w 2925838"/>
              <a:gd name="connsiteY5" fmla="*/ 1394581 h 1931005"/>
              <a:gd name="connsiteX6" fmla="*/ 885371 w 2925838"/>
              <a:gd name="connsiteY6" fmla="*/ 570895 h 1931005"/>
              <a:gd name="connsiteX7" fmla="*/ 653143 w 2925838"/>
              <a:gd name="connsiteY7" fmla="*/ 120952 h 1931005"/>
              <a:gd name="connsiteX8" fmla="*/ 217714 w 2925838"/>
              <a:gd name="connsiteY8" fmla="*/ 33867 h 1931005"/>
              <a:gd name="connsiteX9" fmla="*/ 14514 w 2925838"/>
              <a:gd name="connsiteY9" fmla="*/ 309638 h 1931005"/>
              <a:gd name="connsiteX0" fmla="*/ 14514 w 2864152"/>
              <a:gd name="connsiteY0" fmla="*/ 328385 h 1928585"/>
              <a:gd name="connsiteX1" fmla="*/ 243114 w 2864152"/>
              <a:gd name="connsiteY1" fmla="*/ 1699985 h 1928585"/>
              <a:gd name="connsiteX2" fmla="*/ 852714 w 2864152"/>
              <a:gd name="connsiteY2" fmla="*/ 1699985 h 1928585"/>
              <a:gd name="connsiteX3" fmla="*/ 852714 w 2864152"/>
              <a:gd name="connsiteY3" fmla="*/ 861785 h 1928585"/>
              <a:gd name="connsiteX4" fmla="*/ 2376714 w 2864152"/>
              <a:gd name="connsiteY4" fmla="*/ 1776185 h 1928585"/>
              <a:gd name="connsiteX5" fmla="*/ 2605314 w 2864152"/>
              <a:gd name="connsiteY5" fmla="*/ 1395185 h 1928585"/>
              <a:gd name="connsiteX6" fmla="*/ 823685 w 2864152"/>
              <a:gd name="connsiteY6" fmla="*/ 571499 h 1928585"/>
              <a:gd name="connsiteX7" fmla="*/ 591457 w 2864152"/>
              <a:gd name="connsiteY7" fmla="*/ 121556 h 1928585"/>
              <a:gd name="connsiteX8" fmla="*/ 156028 w 2864152"/>
              <a:gd name="connsiteY8" fmla="*/ 34471 h 1928585"/>
              <a:gd name="connsiteX9" fmla="*/ 14514 w 2864152"/>
              <a:gd name="connsiteY9" fmla="*/ 328385 h 1928585"/>
              <a:gd name="connsiteX0" fmla="*/ 58057 w 2907695"/>
              <a:gd name="connsiteY0" fmla="*/ 263072 h 1863272"/>
              <a:gd name="connsiteX1" fmla="*/ 286657 w 2907695"/>
              <a:gd name="connsiteY1" fmla="*/ 1634672 h 1863272"/>
              <a:gd name="connsiteX2" fmla="*/ 896257 w 2907695"/>
              <a:gd name="connsiteY2" fmla="*/ 1634672 h 1863272"/>
              <a:gd name="connsiteX3" fmla="*/ 896257 w 2907695"/>
              <a:gd name="connsiteY3" fmla="*/ 796472 h 1863272"/>
              <a:gd name="connsiteX4" fmla="*/ 2420257 w 2907695"/>
              <a:gd name="connsiteY4" fmla="*/ 1710872 h 1863272"/>
              <a:gd name="connsiteX5" fmla="*/ 2648857 w 2907695"/>
              <a:gd name="connsiteY5" fmla="*/ 1329872 h 1863272"/>
              <a:gd name="connsiteX6" fmla="*/ 867228 w 2907695"/>
              <a:gd name="connsiteY6" fmla="*/ 506186 h 1863272"/>
              <a:gd name="connsiteX7" fmla="*/ 635000 w 2907695"/>
              <a:gd name="connsiteY7" fmla="*/ 56243 h 1863272"/>
              <a:gd name="connsiteX8" fmla="*/ 58057 w 2907695"/>
              <a:gd name="connsiteY8" fmla="*/ 263072 h 1863272"/>
              <a:gd name="connsiteX0" fmla="*/ 50800 w 2900438"/>
              <a:gd name="connsiteY0" fmla="*/ 269120 h 1869320"/>
              <a:gd name="connsiteX1" fmla="*/ 279400 w 2900438"/>
              <a:gd name="connsiteY1" fmla="*/ 1640720 h 1869320"/>
              <a:gd name="connsiteX2" fmla="*/ 889000 w 2900438"/>
              <a:gd name="connsiteY2" fmla="*/ 1640720 h 1869320"/>
              <a:gd name="connsiteX3" fmla="*/ 889000 w 2900438"/>
              <a:gd name="connsiteY3" fmla="*/ 802520 h 1869320"/>
              <a:gd name="connsiteX4" fmla="*/ 2413000 w 2900438"/>
              <a:gd name="connsiteY4" fmla="*/ 1716920 h 1869320"/>
              <a:gd name="connsiteX5" fmla="*/ 2641600 w 2900438"/>
              <a:gd name="connsiteY5" fmla="*/ 1335920 h 1869320"/>
              <a:gd name="connsiteX6" fmla="*/ 859971 w 2900438"/>
              <a:gd name="connsiteY6" fmla="*/ 512234 h 1869320"/>
              <a:gd name="connsiteX7" fmla="*/ 584201 w 2900438"/>
              <a:gd name="connsiteY7" fmla="*/ 40519 h 1869320"/>
              <a:gd name="connsiteX8" fmla="*/ 50800 w 2900438"/>
              <a:gd name="connsiteY8" fmla="*/ 269120 h 1869320"/>
              <a:gd name="connsiteX0" fmla="*/ 50800 w 2900438"/>
              <a:gd name="connsiteY0" fmla="*/ 269120 h 1869320"/>
              <a:gd name="connsiteX1" fmla="*/ 279400 w 2900438"/>
              <a:gd name="connsiteY1" fmla="*/ 1640720 h 1869320"/>
              <a:gd name="connsiteX2" fmla="*/ 889000 w 2900438"/>
              <a:gd name="connsiteY2" fmla="*/ 1640720 h 1869320"/>
              <a:gd name="connsiteX3" fmla="*/ 889000 w 2900438"/>
              <a:gd name="connsiteY3" fmla="*/ 802520 h 1869320"/>
              <a:gd name="connsiteX4" fmla="*/ 2413000 w 2900438"/>
              <a:gd name="connsiteY4" fmla="*/ 1716920 h 1869320"/>
              <a:gd name="connsiteX5" fmla="*/ 2641600 w 2900438"/>
              <a:gd name="connsiteY5" fmla="*/ 1335920 h 1869320"/>
              <a:gd name="connsiteX6" fmla="*/ 859971 w 2900438"/>
              <a:gd name="connsiteY6" fmla="*/ 512234 h 1869320"/>
              <a:gd name="connsiteX7" fmla="*/ 584201 w 2900438"/>
              <a:gd name="connsiteY7" fmla="*/ 40519 h 1869320"/>
              <a:gd name="connsiteX8" fmla="*/ 50800 w 2900438"/>
              <a:gd name="connsiteY8" fmla="*/ 269120 h 1869320"/>
              <a:gd name="connsiteX0" fmla="*/ 50800 w 2900438"/>
              <a:gd name="connsiteY0" fmla="*/ 573920 h 2174120"/>
              <a:gd name="connsiteX1" fmla="*/ 279400 w 2900438"/>
              <a:gd name="connsiteY1" fmla="*/ 1945520 h 2174120"/>
              <a:gd name="connsiteX2" fmla="*/ 889000 w 2900438"/>
              <a:gd name="connsiteY2" fmla="*/ 1945520 h 2174120"/>
              <a:gd name="connsiteX3" fmla="*/ 889000 w 2900438"/>
              <a:gd name="connsiteY3" fmla="*/ 1107320 h 2174120"/>
              <a:gd name="connsiteX4" fmla="*/ 2413000 w 2900438"/>
              <a:gd name="connsiteY4" fmla="*/ 2021720 h 2174120"/>
              <a:gd name="connsiteX5" fmla="*/ 2641600 w 2900438"/>
              <a:gd name="connsiteY5" fmla="*/ 1640720 h 2174120"/>
              <a:gd name="connsiteX6" fmla="*/ 859971 w 2900438"/>
              <a:gd name="connsiteY6" fmla="*/ 817034 h 2174120"/>
              <a:gd name="connsiteX7" fmla="*/ 584201 w 2900438"/>
              <a:gd name="connsiteY7" fmla="*/ 345319 h 2174120"/>
              <a:gd name="connsiteX8" fmla="*/ 50800 w 2900438"/>
              <a:gd name="connsiteY8" fmla="*/ 573920 h 2174120"/>
              <a:gd name="connsiteX0" fmla="*/ 58662 w 2908300"/>
              <a:gd name="connsiteY0" fmla="*/ 573920 h 2174120"/>
              <a:gd name="connsiteX1" fmla="*/ 287262 w 2908300"/>
              <a:gd name="connsiteY1" fmla="*/ 1945520 h 2174120"/>
              <a:gd name="connsiteX2" fmla="*/ 896862 w 2908300"/>
              <a:gd name="connsiteY2" fmla="*/ 1945520 h 2174120"/>
              <a:gd name="connsiteX3" fmla="*/ 896862 w 2908300"/>
              <a:gd name="connsiteY3" fmla="*/ 1107320 h 2174120"/>
              <a:gd name="connsiteX4" fmla="*/ 2420862 w 2908300"/>
              <a:gd name="connsiteY4" fmla="*/ 2021720 h 2174120"/>
              <a:gd name="connsiteX5" fmla="*/ 2649462 w 2908300"/>
              <a:gd name="connsiteY5" fmla="*/ 1640720 h 2174120"/>
              <a:gd name="connsiteX6" fmla="*/ 867833 w 2908300"/>
              <a:gd name="connsiteY6" fmla="*/ 817034 h 2174120"/>
              <a:gd name="connsiteX7" fmla="*/ 515862 w 2908300"/>
              <a:gd name="connsiteY7" fmla="*/ 345319 h 2174120"/>
              <a:gd name="connsiteX8" fmla="*/ 58662 w 2908300"/>
              <a:gd name="connsiteY8" fmla="*/ 573920 h 2174120"/>
              <a:gd name="connsiteX0" fmla="*/ 58662 w 2908300"/>
              <a:gd name="connsiteY0" fmla="*/ 573920 h 2174120"/>
              <a:gd name="connsiteX1" fmla="*/ 287262 w 2908300"/>
              <a:gd name="connsiteY1" fmla="*/ 1945520 h 2174120"/>
              <a:gd name="connsiteX2" fmla="*/ 896862 w 2908300"/>
              <a:gd name="connsiteY2" fmla="*/ 1945520 h 2174120"/>
              <a:gd name="connsiteX3" fmla="*/ 896862 w 2908300"/>
              <a:gd name="connsiteY3" fmla="*/ 1107320 h 2174120"/>
              <a:gd name="connsiteX4" fmla="*/ 2420862 w 2908300"/>
              <a:gd name="connsiteY4" fmla="*/ 2021720 h 2174120"/>
              <a:gd name="connsiteX5" fmla="*/ 2649462 w 2908300"/>
              <a:gd name="connsiteY5" fmla="*/ 1640720 h 2174120"/>
              <a:gd name="connsiteX6" fmla="*/ 867833 w 2908300"/>
              <a:gd name="connsiteY6" fmla="*/ 817034 h 2174120"/>
              <a:gd name="connsiteX7" fmla="*/ 515862 w 2908300"/>
              <a:gd name="connsiteY7" fmla="*/ 345319 h 2174120"/>
              <a:gd name="connsiteX8" fmla="*/ 58662 w 2908300"/>
              <a:gd name="connsiteY8" fmla="*/ 573920 h 2174120"/>
              <a:gd name="connsiteX0" fmla="*/ 58662 w 2908300"/>
              <a:gd name="connsiteY0" fmla="*/ 573920 h 2174120"/>
              <a:gd name="connsiteX1" fmla="*/ 287262 w 2908300"/>
              <a:gd name="connsiteY1" fmla="*/ 1945520 h 2174120"/>
              <a:gd name="connsiteX2" fmla="*/ 896862 w 2908300"/>
              <a:gd name="connsiteY2" fmla="*/ 1945520 h 2174120"/>
              <a:gd name="connsiteX3" fmla="*/ 896862 w 2908300"/>
              <a:gd name="connsiteY3" fmla="*/ 1107320 h 2174120"/>
              <a:gd name="connsiteX4" fmla="*/ 2420862 w 2908300"/>
              <a:gd name="connsiteY4" fmla="*/ 2021720 h 2174120"/>
              <a:gd name="connsiteX5" fmla="*/ 2649462 w 2908300"/>
              <a:gd name="connsiteY5" fmla="*/ 1640720 h 2174120"/>
              <a:gd name="connsiteX6" fmla="*/ 867833 w 2908300"/>
              <a:gd name="connsiteY6" fmla="*/ 817034 h 2174120"/>
              <a:gd name="connsiteX7" fmla="*/ 515862 w 2908300"/>
              <a:gd name="connsiteY7" fmla="*/ 345319 h 2174120"/>
              <a:gd name="connsiteX8" fmla="*/ 58662 w 2908300"/>
              <a:gd name="connsiteY8" fmla="*/ 573920 h 2174120"/>
              <a:gd name="connsiteX0" fmla="*/ 58662 w 2908300"/>
              <a:gd name="connsiteY0" fmla="*/ 573920 h 2174120"/>
              <a:gd name="connsiteX1" fmla="*/ 287262 w 2908300"/>
              <a:gd name="connsiteY1" fmla="*/ 1945520 h 2174120"/>
              <a:gd name="connsiteX2" fmla="*/ 896862 w 2908300"/>
              <a:gd name="connsiteY2" fmla="*/ 1945520 h 2174120"/>
              <a:gd name="connsiteX3" fmla="*/ 896862 w 2908300"/>
              <a:gd name="connsiteY3" fmla="*/ 1107320 h 2174120"/>
              <a:gd name="connsiteX4" fmla="*/ 2420862 w 2908300"/>
              <a:gd name="connsiteY4" fmla="*/ 2021720 h 2174120"/>
              <a:gd name="connsiteX5" fmla="*/ 2649462 w 2908300"/>
              <a:gd name="connsiteY5" fmla="*/ 1640720 h 2174120"/>
              <a:gd name="connsiteX6" fmla="*/ 867833 w 2908300"/>
              <a:gd name="connsiteY6" fmla="*/ 817034 h 2174120"/>
              <a:gd name="connsiteX7" fmla="*/ 515862 w 2908300"/>
              <a:gd name="connsiteY7" fmla="*/ 345319 h 2174120"/>
              <a:gd name="connsiteX8" fmla="*/ 58662 w 2908300"/>
              <a:gd name="connsiteY8" fmla="*/ 573920 h 2174120"/>
              <a:gd name="connsiteX0" fmla="*/ 58662 w 2908300"/>
              <a:gd name="connsiteY0" fmla="*/ 573920 h 2174120"/>
              <a:gd name="connsiteX1" fmla="*/ 287262 w 2908300"/>
              <a:gd name="connsiteY1" fmla="*/ 1945520 h 2174120"/>
              <a:gd name="connsiteX2" fmla="*/ 896862 w 2908300"/>
              <a:gd name="connsiteY2" fmla="*/ 1945520 h 2174120"/>
              <a:gd name="connsiteX3" fmla="*/ 896862 w 2908300"/>
              <a:gd name="connsiteY3" fmla="*/ 1107320 h 2174120"/>
              <a:gd name="connsiteX4" fmla="*/ 2420862 w 2908300"/>
              <a:gd name="connsiteY4" fmla="*/ 2021720 h 2174120"/>
              <a:gd name="connsiteX5" fmla="*/ 2649462 w 2908300"/>
              <a:gd name="connsiteY5" fmla="*/ 1640720 h 2174120"/>
              <a:gd name="connsiteX6" fmla="*/ 867833 w 2908300"/>
              <a:gd name="connsiteY6" fmla="*/ 817034 h 2174120"/>
              <a:gd name="connsiteX7" fmla="*/ 515862 w 2908300"/>
              <a:gd name="connsiteY7" fmla="*/ 345319 h 2174120"/>
              <a:gd name="connsiteX8" fmla="*/ 58662 w 2908300"/>
              <a:gd name="connsiteY8" fmla="*/ 573920 h 2174120"/>
              <a:gd name="connsiteX0" fmla="*/ 38100 w 2887738"/>
              <a:gd name="connsiteY0" fmla="*/ 392945 h 1993145"/>
              <a:gd name="connsiteX1" fmla="*/ 266700 w 2887738"/>
              <a:gd name="connsiteY1" fmla="*/ 1764545 h 1993145"/>
              <a:gd name="connsiteX2" fmla="*/ 876300 w 2887738"/>
              <a:gd name="connsiteY2" fmla="*/ 1764545 h 1993145"/>
              <a:gd name="connsiteX3" fmla="*/ 876300 w 2887738"/>
              <a:gd name="connsiteY3" fmla="*/ 926345 h 1993145"/>
              <a:gd name="connsiteX4" fmla="*/ 2400300 w 2887738"/>
              <a:gd name="connsiteY4" fmla="*/ 1840745 h 1993145"/>
              <a:gd name="connsiteX5" fmla="*/ 2628900 w 2887738"/>
              <a:gd name="connsiteY5" fmla="*/ 1459745 h 1993145"/>
              <a:gd name="connsiteX6" fmla="*/ 847271 w 2887738"/>
              <a:gd name="connsiteY6" fmla="*/ 636059 h 1993145"/>
              <a:gd name="connsiteX7" fmla="*/ 495300 w 2887738"/>
              <a:gd name="connsiteY7" fmla="*/ 164344 h 1993145"/>
              <a:gd name="connsiteX8" fmla="*/ 38100 w 2887738"/>
              <a:gd name="connsiteY8" fmla="*/ 392945 h 199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38" h="1993145">
                <a:moveTo>
                  <a:pt x="38100" y="392945"/>
                </a:moveTo>
                <a:cubicBezTo>
                  <a:pt x="0" y="659645"/>
                  <a:pt x="127000" y="1535945"/>
                  <a:pt x="266700" y="1764545"/>
                </a:cubicBezTo>
                <a:cubicBezTo>
                  <a:pt x="406400" y="1993145"/>
                  <a:pt x="774700" y="1904245"/>
                  <a:pt x="876300" y="1764545"/>
                </a:cubicBezTo>
                <a:cubicBezTo>
                  <a:pt x="968375" y="1310520"/>
                  <a:pt x="622300" y="913645"/>
                  <a:pt x="876300" y="926345"/>
                </a:cubicBezTo>
                <a:cubicBezTo>
                  <a:pt x="1130300" y="939045"/>
                  <a:pt x="2050294" y="1751694"/>
                  <a:pt x="2400300" y="1840745"/>
                </a:cubicBezTo>
                <a:cubicBezTo>
                  <a:pt x="2740781" y="1939321"/>
                  <a:pt x="2887738" y="1660526"/>
                  <a:pt x="2628900" y="1459745"/>
                </a:cubicBezTo>
                <a:cubicBezTo>
                  <a:pt x="2370062" y="1258964"/>
                  <a:pt x="1202871" y="851959"/>
                  <a:pt x="847271" y="636059"/>
                </a:cubicBezTo>
                <a:cubicBezTo>
                  <a:pt x="491671" y="420159"/>
                  <a:pt x="658737" y="338213"/>
                  <a:pt x="495300" y="164344"/>
                </a:cubicBezTo>
                <a:cubicBezTo>
                  <a:pt x="131838" y="0"/>
                  <a:pt x="38100" y="297695"/>
                  <a:pt x="38100" y="392945"/>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 name="Title 1"/>
          <p:cNvSpPr>
            <a:spLocks noGrp="1"/>
          </p:cNvSpPr>
          <p:nvPr>
            <p:ph type="title"/>
          </p:nvPr>
        </p:nvSpPr>
        <p:spPr/>
        <p:txBody>
          <a:bodyPr/>
          <a:lstStyle/>
          <a:p>
            <a:r>
              <a:rPr lang="en-US" dirty="0" smtClean="0"/>
              <a:t>Lasso: Regularized Linear Model</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62</a:t>
            </a:fld>
            <a:endParaRPr lang="en-US" dirty="0"/>
          </a:p>
        </p:txBody>
      </p:sp>
      <p:pic>
        <p:nvPicPr>
          <p:cNvPr id="245" name="Picture 244" descr="TP_tmp.png"/>
          <p:cNvPicPr>
            <a:picLocks noChangeAspect="1"/>
          </p:cNvPicPr>
          <p:nvPr>
            <p:custDataLst>
              <p:tags r:id="rId1"/>
            </p:custDataLst>
          </p:nvPr>
        </p:nvPicPr>
        <p:blipFill>
          <a:blip r:embed="rId14" cstate="print"/>
          <a:stretch>
            <a:fillRect/>
          </a:stretch>
        </p:blipFill>
        <p:spPr bwMode="auto">
          <a:xfrm>
            <a:off x="2057485" y="1066800"/>
            <a:ext cx="4794667" cy="609607"/>
          </a:xfrm>
          <a:prstGeom prst="rect">
            <a:avLst/>
          </a:prstGeom>
          <a:noFill/>
          <a:ln/>
          <a:effectLst/>
        </p:spPr>
      </p:pic>
      <p:grpSp>
        <p:nvGrpSpPr>
          <p:cNvPr id="9" name="Group 8"/>
          <p:cNvGrpSpPr/>
          <p:nvPr/>
        </p:nvGrpSpPr>
        <p:grpSpPr>
          <a:xfrm>
            <a:off x="2209800" y="1524000"/>
            <a:ext cx="1600200" cy="1043464"/>
            <a:chOff x="2209800" y="1524000"/>
            <a:chExt cx="1600200" cy="1043464"/>
          </a:xfrm>
        </p:grpSpPr>
        <p:sp>
          <p:nvSpPr>
            <p:cNvPr id="112" name="TextBox 111"/>
            <p:cNvSpPr txBox="1"/>
            <p:nvPr/>
          </p:nvSpPr>
          <p:spPr>
            <a:xfrm>
              <a:off x="2209800" y="1828800"/>
              <a:ext cx="1117600" cy="738664"/>
            </a:xfrm>
            <a:prstGeom prst="rect">
              <a:avLst/>
            </a:prstGeom>
            <a:noFill/>
          </p:spPr>
          <p:txBody>
            <a:bodyPr wrap="square" rtlCol="0">
              <a:spAutoFit/>
            </a:bodyPr>
            <a:lstStyle/>
            <a:p>
              <a:pPr algn="ctr"/>
              <a:r>
                <a:rPr lang="en-US" sz="1400" dirty="0">
                  <a:solidFill>
                    <a:schemeClr val="accent2"/>
                  </a:solidFill>
                </a:rPr>
                <a:t>Data matrix,</a:t>
              </a:r>
            </a:p>
            <a:p>
              <a:pPr algn="ctr"/>
              <a:r>
                <a:rPr lang="en-US" sz="1400" b="1" dirty="0">
                  <a:solidFill>
                    <a:schemeClr val="accent2"/>
                  </a:solidFill>
                </a:rPr>
                <a:t>n x d</a:t>
              </a:r>
            </a:p>
          </p:txBody>
        </p:sp>
        <p:cxnSp>
          <p:nvCxnSpPr>
            <p:cNvPr id="115" name="Straight Arrow Connector 114"/>
            <p:cNvCxnSpPr>
              <a:stCxn id="112" idx="0"/>
            </p:cNvCxnSpPr>
            <p:nvPr/>
          </p:nvCxnSpPr>
          <p:spPr>
            <a:xfrm rot="5400000" flipH="1" flipV="1">
              <a:off x="3136900" y="1155700"/>
              <a:ext cx="304800" cy="1041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3657600" y="1524000"/>
            <a:ext cx="1137283" cy="688777"/>
            <a:chOff x="3657600" y="1524000"/>
            <a:chExt cx="1137283" cy="688777"/>
          </a:xfrm>
        </p:grpSpPr>
        <p:sp>
          <p:nvSpPr>
            <p:cNvPr id="113" name="TextBox 112"/>
            <p:cNvSpPr txBox="1"/>
            <p:nvPr/>
          </p:nvSpPr>
          <p:spPr>
            <a:xfrm>
              <a:off x="3657600" y="1905000"/>
              <a:ext cx="1137283" cy="307777"/>
            </a:xfrm>
            <a:prstGeom prst="rect">
              <a:avLst/>
            </a:prstGeom>
            <a:noFill/>
          </p:spPr>
          <p:txBody>
            <a:bodyPr wrap="square" rtlCol="0">
              <a:spAutoFit/>
            </a:bodyPr>
            <a:lstStyle/>
            <a:p>
              <a:r>
                <a:rPr lang="en-US" sz="1400" dirty="0" smtClean="0">
                  <a:solidFill>
                    <a:schemeClr val="accent2"/>
                  </a:solidFill>
                </a:rPr>
                <a:t>weights </a:t>
              </a:r>
              <a:r>
                <a:rPr lang="en-US" sz="1400" b="1" dirty="0" smtClean="0">
                  <a:solidFill>
                    <a:schemeClr val="accent2"/>
                  </a:solidFill>
                </a:rPr>
                <a:t>d </a:t>
              </a:r>
              <a:r>
                <a:rPr lang="en-US" sz="1400" b="1" dirty="0">
                  <a:solidFill>
                    <a:schemeClr val="accent2"/>
                  </a:solidFill>
                </a:rPr>
                <a:t>x 1</a:t>
              </a:r>
            </a:p>
          </p:txBody>
        </p:sp>
        <p:cxnSp>
          <p:nvCxnSpPr>
            <p:cNvPr id="116" name="Straight Arrow Connector 115"/>
            <p:cNvCxnSpPr>
              <a:stCxn id="113" idx="0"/>
            </p:cNvCxnSpPr>
            <p:nvPr/>
          </p:nvCxnSpPr>
          <p:spPr>
            <a:xfrm rot="16200000" flipV="1">
              <a:off x="3980021" y="1658779"/>
              <a:ext cx="381000" cy="11144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4724400" y="1524000"/>
            <a:ext cx="1707515" cy="828020"/>
            <a:chOff x="4724400" y="1524000"/>
            <a:chExt cx="1707515" cy="828020"/>
          </a:xfrm>
        </p:grpSpPr>
        <p:sp>
          <p:nvSpPr>
            <p:cNvPr id="114" name="TextBox 113"/>
            <p:cNvSpPr txBox="1"/>
            <p:nvPr/>
          </p:nvSpPr>
          <p:spPr>
            <a:xfrm>
              <a:off x="4876800" y="1828800"/>
              <a:ext cx="1555115" cy="523220"/>
            </a:xfrm>
            <a:prstGeom prst="rect">
              <a:avLst/>
            </a:prstGeom>
            <a:noFill/>
          </p:spPr>
          <p:txBody>
            <a:bodyPr wrap="square" rtlCol="0">
              <a:spAutoFit/>
            </a:bodyPr>
            <a:lstStyle/>
            <a:p>
              <a:pPr algn="ctr"/>
              <a:r>
                <a:rPr lang="en-US" sz="1400" dirty="0" smtClean="0">
                  <a:solidFill>
                    <a:schemeClr val="accent2"/>
                  </a:solidFill>
                </a:rPr>
                <a:t>Observations</a:t>
              </a:r>
            </a:p>
            <a:p>
              <a:pPr algn="ctr"/>
              <a:r>
                <a:rPr lang="en-US" sz="1400" b="1" dirty="0" err="1">
                  <a:solidFill>
                    <a:schemeClr val="accent2"/>
                  </a:solidFill>
                </a:rPr>
                <a:t>n</a:t>
              </a:r>
              <a:r>
                <a:rPr lang="en-US" sz="1400" b="1" dirty="0">
                  <a:solidFill>
                    <a:schemeClr val="accent2"/>
                  </a:solidFill>
                </a:rPr>
                <a:t> </a:t>
              </a:r>
              <a:r>
                <a:rPr lang="en-US" sz="1400" b="1" dirty="0" err="1">
                  <a:solidFill>
                    <a:schemeClr val="accent2"/>
                  </a:solidFill>
                </a:rPr>
                <a:t>x</a:t>
              </a:r>
              <a:r>
                <a:rPr lang="en-US" sz="1400" b="1" dirty="0">
                  <a:solidFill>
                    <a:schemeClr val="accent2"/>
                  </a:solidFill>
                </a:rPr>
                <a:t> 1</a:t>
              </a:r>
            </a:p>
          </p:txBody>
        </p:sp>
        <p:cxnSp>
          <p:nvCxnSpPr>
            <p:cNvPr id="117" name="Straight Arrow Connector 116"/>
            <p:cNvCxnSpPr/>
            <p:nvPr/>
          </p:nvCxnSpPr>
          <p:spPr>
            <a:xfrm rot="10800000">
              <a:off x="4724400" y="1524000"/>
              <a:ext cx="751842" cy="36715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004575" y="2590800"/>
            <a:ext cx="3478240" cy="2249196"/>
            <a:chOff x="5004575" y="2590800"/>
            <a:chExt cx="3478240" cy="2249196"/>
          </a:xfrm>
        </p:grpSpPr>
        <p:cxnSp>
          <p:nvCxnSpPr>
            <p:cNvPr id="188" name="Straight Arrow Connector 187"/>
            <p:cNvCxnSpPr>
              <a:stCxn id="161" idx="2"/>
              <a:endCxn id="134" idx="5"/>
            </p:cNvCxnSpPr>
            <p:nvPr/>
          </p:nvCxnSpPr>
          <p:spPr bwMode="auto">
            <a:xfrm rot="10800000">
              <a:off x="6120252" y="3306809"/>
              <a:ext cx="1874792" cy="1004235"/>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sp>
          <p:nvSpPr>
            <p:cNvPr id="133" name="Oval 4"/>
            <p:cNvSpPr/>
            <p:nvPr/>
          </p:nvSpPr>
          <p:spPr bwMode="auto">
            <a:xfrm>
              <a:off x="5032600" y="2971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4" name="Oval 4"/>
            <p:cNvSpPr/>
            <p:nvPr/>
          </p:nvSpPr>
          <p:spPr bwMode="auto">
            <a:xfrm>
              <a:off x="5779713" y="29718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35" name="Oval 4"/>
            <p:cNvSpPr/>
            <p:nvPr/>
          </p:nvSpPr>
          <p:spPr bwMode="auto">
            <a:xfrm>
              <a:off x="6553199" y="29718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3" name="Oval 4"/>
            <p:cNvSpPr/>
            <p:nvPr/>
          </p:nvSpPr>
          <p:spPr bwMode="auto">
            <a:xfrm>
              <a:off x="7315199" y="29718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2" name="Oval 4"/>
            <p:cNvSpPr/>
            <p:nvPr/>
          </p:nvSpPr>
          <p:spPr bwMode="auto">
            <a:xfrm>
              <a:off x="8067847" y="29718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8" name="Oval 4"/>
            <p:cNvSpPr/>
            <p:nvPr/>
          </p:nvSpPr>
          <p:spPr bwMode="auto">
            <a:xfrm>
              <a:off x="5257800" y="41148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9" name="Oval 4"/>
            <p:cNvSpPr/>
            <p:nvPr/>
          </p:nvSpPr>
          <p:spPr bwMode="auto">
            <a:xfrm>
              <a:off x="6160714" y="41148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0" name="Oval 4"/>
            <p:cNvSpPr/>
            <p:nvPr/>
          </p:nvSpPr>
          <p:spPr bwMode="auto">
            <a:xfrm>
              <a:off x="7075114" y="41148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1" name="Oval 4"/>
            <p:cNvSpPr/>
            <p:nvPr/>
          </p:nvSpPr>
          <p:spPr bwMode="auto">
            <a:xfrm>
              <a:off x="7989514" y="41148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32" name="Straight Arrow Connector 131"/>
            <p:cNvCxnSpPr>
              <a:stCxn id="159" idx="0"/>
              <a:endCxn id="134" idx="4"/>
            </p:cNvCxnSpPr>
            <p:nvPr/>
          </p:nvCxnSpPr>
          <p:spPr bwMode="auto">
            <a:xfrm rot="16200000" flipV="1">
              <a:off x="5796730" y="3549043"/>
              <a:ext cx="750514" cy="381000"/>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42" name="Straight Arrow Connector 141"/>
            <p:cNvCxnSpPr>
              <a:stCxn id="158" idx="0"/>
              <a:endCxn id="133" idx="4"/>
            </p:cNvCxnSpPr>
            <p:nvPr/>
          </p:nvCxnSpPr>
          <p:spPr bwMode="auto">
            <a:xfrm rot="16200000" flipV="1">
              <a:off x="4964273" y="3619500"/>
              <a:ext cx="750514" cy="240086"/>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pic>
          <p:nvPicPr>
            <p:cNvPr id="246" name="Picture 245" descr="TP_tmp.png"/>
            <p:cNvPicPr>
              <a:picLocks noChangeAspect="1"/>
            </p:cNvPicPr>
            <p:nvPr>
              <p:custDataLst>
                <p:tags r:id="rId3"/>
              </p:custDataLst>
            </p:nvPr>
          </p:nvPicPr>
          <p:blipFill>
            <a:blip r:embed="rId15" cstate="print"/>
            <a:stretch>
              <a:fillRect/>
            </a:stretch>
          </p:blipFill>
          <p:spPr bwMode="auto">
            <a:xfrm>
              <a:off x="5004575" y="2590800"/>
              <a:ext cx="418337" cy="267461"/>
            </a:xfrm>
            <a:prstGeom prst="rect">
              <a:avLst/>
            </a:prstGeom>
            <a:noFill/>
            <a:ln/>
            <a:effectLst/>
          </p:spPr>
        </p:pic>
        <p:pic>
          <p:nvPicPr>
            <p:cNvPr id="249" name="Picture 248" descr="TP_tmp.png"/>
            <p:cNvPicPr>
              <a:picLocks noChangeAspect="1"/>
            </p:cNvPicPr>
            <p:nvPr>
              <p:custDataLst>
                <p:tags r:id="rId4"/>
              </p:custDataLst>
            </p:nvPr>
          </p:nvPicPr>
          <p:blipFill>
            <a:blip r:embed="rId16" cstate="print"/>
            <a:stretch>
              <a:fillRect/>
            </a:stretch>
          </p:blipFill>
          <p:spPr bwMode="auto">
            <a:xfrm>
              <a:off x="5766156" y="2590800"/>
              <a:ext cx="419174" cy="267996"/>
            </a:xfrm>
            <a:prstGeom prst="rect">
              <a:avLst/>
            </a:prstGeom>
            <a:noFill/>
            <a:ln/>
            <a:effectLst/>
          </p:spPr>
        </p:pic>
        <p:pic>
          <p:nvPicPr>
            <p:cNvPr id="252" name="Picture 251" descr="TP_tmp.png"/>
            <p:cNvPicPr>
              <a:picLocks noChangeAspect="1"/>
            </p:cNvPicPr>
            <p:nvPr>
              <p:custDataLst>
                <p:tags r:id="rId5"/>
              </p:custDataLst>
            </p:nvPr>
          </p:nvPicPr>
          <p:blipFill>
            <a:blip r:embed="rId17" cstate="print"/>
            <a:stretch>
              <a:fillRect/>
            </a:stretch>
          </p:blipFill>
          <p:spPr bwMode="auto">
            <a:xfrm>
              <a:off x="6539642" y="2590800"/>
              <a:ext cx="419174" cy="267996"/>
            </a:xfrm>
            <a:prstGeom prst="rect">
              <a:avLst/>
            </a:prstGeom>
            <a:noFill/>
            <a:ln/>
            <a:effectLst/>
          </p:spPr>
        </p:pic>
        <p:pic>
          <p:nvPicPr>
            <p:cNvPr id="255" name="Picture 254" descr="TP_tmp.png"/>
            <p:cNvPicPr>
              <a:picLocks noChangeAspect="1"/>
            </p:cNvPicPr>
            <p:nvPr>
              <p:custDataLst>
                <p:tags r:id="rId6"/>
              </p:custDataLst>
            </p:nvPr>
          </p:nvPicPr>
          <p:blipFill>
            <a:blip r:embed="rId18" cstate="print"/>
            <a:stretch>
              <a:fillRect/>
            </a:stretch>
          </p:blipFill>
          <p:spPr bwMode="auto">
            <a:xfrm>
              <a:off x="7301642" y="2590800"/>
              <a:ext cx="419174" cy="267996"/>
            </a:xfrm>
            <a:prstGeom prst="rect">
              <a:avLst/>
            </a:prstGeom>
            <a:noFill/>
            <a:ln/>
            <a:effectLst/>
          </p:spPr>
        </p:pic>
        <p:pic>
          <p:nvPicPr>
            <p:cNvPr id="258" name="Picture 257" descr="TP_tmp.png"/>
            <p:cNvPicPr>
              <a:picLocks noChangeAspect="1"/>
            </p:cNvPicPr>
            <p:nvPr>
              <p:custDataLst>
                <p:tags r:id="rId7"/>
              </p:custDataLst>
            </p:nvPr>
          </p:nvPicPr>
          <p:blipFill>
            <a:blip r:embed="rId19" cstate="print"/>
            <a:stretch>
              <a:fillRect/>
            </a:stretch>
          </p:blipFill>
          <p:spPr bwMode="auto">
            <a:xfrm>
              <a:off x="8063641" y="2590800"/>
              <a:ext cx="419174" cy="267996"/>
            </a:xfrm>
            <a:prstGeom prst="rect">
              <a:avLst/>
            </a:prstGeom>
            <a:noFill/>
            <a:ln/>
            <a:effectLst/>
          </p:spPr>
        </p:pic>
        <p:pic>
          <p:nvPicPr>
            <p:cNvPr id="68" name="Picture 67" descr="TP_tmp.png"/>
            <p:cNvPicPr>
              <a:picLocks noChangeAspect="1"/>
            </p:cNvPicPr>
            <p:nvPr>
              <p:custDataLst>
                <p:tags r:id="rId8"/>
              </p:custDataLst>
            </p:nvPr>
          </p:nvPicPr>
          <p:blipFill>
            <a:blip r:embed="rId20" cstate="print">
              <a:clrChange>
                <a:clrFrom>
                  <a:srgbClr val="FFFFFF"/>
                </a:clrFrom>
                <a:clrTo>
                  <a:srgbClr val="FFFFFF">
                    <a:alpha val="0"/>
                  </a:srgbClr>
                </a:clrTo>
              </a:clrChange>
            </a:blip>
            <a:stretch>
              <a:fillRect/>
            </a:stretch>
          </p:blipFill>
          <p:spPr bwMode="auto">
            <a:xfrm>
              <a:off x="5289603" y="4572000"/>
              <a:ext cx="342900" cy="267462"/>
            </a:xfrm>
            <a:prstGeom prst="rect">
              <a:avLst/>
            </a:prstGeom>
            <a:noFill/>
            <a:ln/>
            <a:effectLst/>
          </p:spPr>
        </p:pic>
        <p:pic>
          <p:nvPicPr>
            <p:cNvPr id="71" name="Picture 70" descr="TP_tmp.png"/>
            <p:cNvPicPr>
              <a:picLocks noChangeAspect="1"/>
            </p:cNvPicPr>
            <p:nvPr>
              <p:custDataLst>
                <p:tags r:id="rId9"/>
              </p:custDataLst>
            </p:nvPr>
          </p:nvPicPr>
          <p:blipFill>
            <a:blip r:embed="rId21" cstate="print">
              <a:clrChange>
                <a:clrFrom>
                  <a:srgbClr val="FFFFFF"/>
                </a:clrFrom>
                <a:clrTo>
                  <a:srgbClr val="FFFFFF">
                    <a:alpha val="0"/>
                  </a:srgbClr>
                </a:clrTo>
              </a:clrChange>
            </a:blip>
            <a:stretch>
              <a:fillRect/>
            </a:stretch>
          </p:blipFill>
          <p:spPr bwMode="auto">
            <a:xfrm>
              <a:off x="6192172" y="4572000"/>
              <a:ext cx="343585" cy="267996"/>
            </a:xfrm>
            <a:prstGeom prst="rect">
              <a:avLst/>
            </a:prstGeom>
            <a:noFill/>
            <a:ln/>
            <a:effectLst/>
          </p:spPr>
        </p:pic>
        <p:pic>
          <p:nvPicPr>
            <p:cNvPr id="74" name="Picture 73" descr="TP_tmp.png"/>
            <p:cNvPicPr>
              <a:picLocks noChangeAspect="1"/>
            </p:cNvPicPr>
            <p:nvPr>
              <p:custDataLst>
                <p:tags r:id="rId10"/>
              </p:custDataLst>
            </p:nvPr>
          </p:nvPicPr>
          <p:blipFill>
            <a:blip r:embed="rId22" cstate="print">
              <a:clrChange>
                <a:clrFrom>
                  <a:srgbClr val="FFFFFF"/>
                </a:clrFrom>
                <a:clrTo>
                  <a:srgbClr val="FFFFFF">
                    <a:alpha val="0"/>
                  </a:srgbClr>
                </a:clrTo>
              </a:clrChange>
            </a:blip>
            <a:stretch>
              <a:fillRect/>
            </a:stretch>
          </p:blipFill>
          <p:spPr bwMode="auto">
            <a:xfrm>
              <a:off x="7106573" y="4572000"/>
              <a:ext cx="343585" cy="267996"/>
            </a:xfrm>
            <a:prstGeom prst="rect">
              <a:avLst/>
            </a:prstGeom>
            <a:noFill/>
            <a:ln/>
            <a:effectLst/>
          </p:spPr>
        </p:pic>
        <p:pic>
          <p:nvPicPr>
            <p:cNvPr id="77" name="Picture 76" descr="TP_tmp.png"/>
            <p:cNvPicPr>
              <a:picLocks noChangeAspect="1"/>
            </p:cNvPicPr>
            <p:nvPr>
              <p:custDataLst>
                <p:tags r:id="rId11"/>
              </p:custDataLst>
            </p:nvPr>
          </p:nvPicPr>
          <p:blipFill>
            <a:blip r:embed="rId23" cstate="print">
              <a:clrChange>
                <a:clrFrom>
                  <a:srgbClr val="FFFFFF"/>
                </a:clrFrom>
                <a:clrTo>
                  <a:srgbClr val="FFFFFF">
                    <a:alpha val="0"/>
                  </a:srgbClr>
                </a:clrTo>
              </a:clrChange>
            </a:blip>
            <a:stretch>
              <a:fillRect/>
            </a:stretch>
          </p:blipFill>
          <p:spPr bwMode="auto">
            <a:xfrm>
              <a:off x="8020973" y="4572000"/>
              <a:ext cx="343585" cy="267996"/>
            </a:xfrm>
            <a:prstGeom prst="rect">
              <a:avLst/>
            </a:prstGeom>
            <a:noFill/>
            <a:ln/>
            <a:effectLst/>
          </p:spPr>
        </p:pic>
        <p:cxnSp>
          <p:nvCxnSpPr>
            <p:cNvPr id="174" name="Straight Arrow Connector 173"/>
            <p:cNvCxnSpPr>
              <a:stCxn id="158" idx="7"/>
              <a:endCxn id="135" idx="3"/>
            </p:cNvCxnSpPr>
            <p:nvPr/>
          </p:nvCxnSpPr>
          <p:spPr bwMode="auto">
            <a:xfrm rot="5400000" flipH="1" flipV="1">
              <a:off x="5674538" y="3230608"/>
              <a:ext cx="865470" cy="1017870"/>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80" name="Straight Arrow Connector 179"/>
            <p:cNvCxnSpPr>
              <a:stCxn id="160" idx="0"/>
              <a:endCxn id="135" idx="4"/>
            </p:cNvCxnSpPr>
            <p:nvPr/>
          </p:nvCxnSpPr>
          <p:spPr bwMode="auto">
            <a:xfrm rot="16200000" flipV="1">
              <a:off x="6640673" y="3478586"/>
              <a:ext cx="750514" cy="521914"/>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85" name="Straight Arrow Connector 184"/>
            <p:cNvCxnSpPr>
              <a:stCxn id="160" idx="1"/>
              <a:endCxn id="133" idx="5"/>
            </p:cNvCxnSpPr>
            <p:nvPr/>
          </p:nvCxnSpPr>
          <p:spPr bwMode="auto">
            <a:xfrm rot="16200000" flipV="1">
              <a:off x="5815452" y="2849608"/>
              <a:ext cx="865470" cy="1779870"/>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91" name="Straight Arrow Connector 190"/>
            <p:cNvCxnSpPr>
              <a:stCxn id="159" idx="7"/>
              <a:endCxn id="152" idx="3"/>
            </p:cNvCxnSpPr>
            <p:nvPr/>
          </p:nvCxnSpPr>
          <p:spPr bwMode="auto">
            <a:xfrm rot="5400000" flipH="1" flipV="1">
              <a:off x="6877788" y="2924742"/>
              <a:ext cx="865470" cy="1629603"/>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195" name="Straight Arrow Connector 194"/>
            <p:cNvCxnSpPr>
              <a:stCxn id="161" idx="0"/>
              <a:endCxn id="152" idx="4"/>
            </p:cNvCxnSpPr>
            <p:nvPr/>
          </p:nvCxnSpPr>
          <p:spPr bwMode="auto">
            <a:xfrm rot="5400000" flipH="1" flipV="1">
              <a:off x="7859873" y="3695700"/>
              <a:ext cx="750514" cy="87686"/>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00" name="Straight Arrow Connector 199"/>
            <p:cNvCxnSpPr>
              <a:stCxn id="161" idx="1"/>
              <a:endCxn id="143" idx="5"/>
            </p:cNvCxnSpPr>
            <p:nvPr/>
          </p:nvCxnSpPr>
          <p:spPr bwMode="auto">
            <a:xfrm rot="16200000" flipV="1">
              <a:off x="7421395" y="3541151"/>
              <a:ext cx="865470" cy="396784"/>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07" name="Straight Arrow Connector 206"/>
            <p:cNvCxnSpPr>
              <a:stCxn id="158" idx="6"/>
              <a:endCxn id="143" idx="3"/>
            </p:cNvCxnSpPr>
            <p:nvPr/>
          </p:nvCxnSpPr>
          <p:spPr bwMode="auto">
            <a:xfrm flipV="1">
              <a:off x="5655816" y="3306808"/>
              <a:ext cx="1722392" cy="1004235"/>
            </a:xfrm>
            <a:prstGeom prst="straightConnector1">
              <a:avLst/>
            </a:prstGeom>
            <a:ln>
              <a:headEnd type="none"/>
              <a:tailEnd type="none"/>
            </a:ln>
          </p:spPr>
          <p:style>
            <a:lnRef idx="2">
              <a:schemeClr val="dk1"/>
            </a:lnRef>
            <a:fillRef idx="0">
              <a:schemeClr val="dk1"/>
            </a:fillRef>
            <a:effectRef idx="1">
              <a:schemeClr val="dk1"/>
            </a:effectRef>
            <a:fontRef idx="minor">
              <a:schemeClr val="tx1"/>
            </a:fontRef>
          </p:style>
        </p:cxnSp>
      </p:grpSp>
      <p:grpSp>
        <p:nvGrpSpPr>
          <p:cNvPr id="5" name="Group 235"/>
          <p:cNvGrpSpPr/>
          <p:nvPr/>
        </p:nvGrpSpPr>
        <p:grpSpPr>
          <a:xfrm>
            <a:off x="261967" y="2209800"/>
            <a:ext cx="4310033" cy="1930917"/>
            <a:chOff x="261967" y="2438400"/>
            <a:chExt cx="4310033" cy="1930917"/>
          </a:xfrm>
        </p:grpSpPr>
        <p:sp>
          <p:nvSpPr>
            <p:cNvPr id="138" name="Right Brace 137"/>
            <p:cNvSpPr/>
            <p:nvPr/>
          </p:nvSpPr>
          <p:spPr bwMode="auto">
            <a:xfrm rot="16200000">
              <a:off x="1887323" y="1905000"/>
              <a:ext cx="304800" cy="1981200"/>
            </a:xfrm>
            <a:prstGeom prst="rightBrace">
              <a:avLst>
                <a:gd name="adj1" fmla="val 89815"/>
                <a:gd name="adj2" fmla="val 4943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39" name="TextBox 138"/>
            <p:cNvSpPr txBox="1"/>
            <p:nvPr/>
          </p:nvSpPr>
          <p:spPr>
            <a:xfrm>
              <a:off x="1430123" y="2438400"/>
              <a:ext cx="1161985" cy="369332"/>
            </a:xfrm>
            <a:prstGeom prst="rect">
              <a:avLst/>
            </a:prstGeom>
            <a:noFill/>
          </p:spPr>
          <p:txBody>
            <a:bodyPr wrap="none" rtlCol="0">
              <a:spAutoFit/>
            </a:bodyPr>
            <a:lstStyle/>
            <a:p>
              <a:r>
                <a:rPr lang="en-US" dirty="0" smtClean="0"/>
                <a:t>5 Features</a:t>
              </a:r>
              <a:endParaRPr lang="en-US" dirty="0"/>
            </a:p>
          </p:txBody>
        </p:sp>
        <p:sp>
          <p:nvSpPr>
            <p:cNvPr id="140" name="Right Brace 139"/>
            <p:cNvSpPr/>
            <p:nvPr/>
          </p:nvSpPr>
          <p:spPr bwMode="auto">
            <a:xfrm>
              <a:off x="3124200" y="3200400"/>
              <a:ext cx="228600" cy="1143000"/>
            </a:xfrm>
            <a:prstGeom prst="rightBrace">
              <a:avLst>
                <a:gd name="adj1" fmla="val 89815"/>
                <a:gd name="adj2" fmla="val 49430"/>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1" name="TextBox 140"/>
            <p:cNvSpPr txBox="1"/>
            <p:nvPr/>
          </p:nvSpPr>
          <p:spPr>
            <a:xfrm>
              <a:off x="3335123" y="3657600"/>
              <a:ext cx="1236877" cy="369332"/>
            </a:xfrm>
            <a:prstGeom prst="rect">
              <a:avLst/>
            </a:prstGeom>
            <a:noFill/>
          </p:spPr>
          <p:txBody>
            <a:bodyPr wrap="none" rtlCol="0">
              <a:spAutoFit/>
            </a:bodyPr>
            <a:lstStyle/>
            <a:p>
              <a:r>
                <a:rPr lang="en-US" dirty="0" smtClean="0"/>
                <a:t>4 Examples</a:t>
              </a:r>
              <a:endParaRPr lang="en-US" dirty="0"/>
            </a:p>
          </p:txBody>
        </p:sp>
        <p:pic>
          <p:nvPicPr>
            <p:cNvPr id="205" name="Picture 204" descr="TP_tmp.png"/>
            <p:cNvPicPr>
              <a:picLocks noChangeAspect="1"/>
            </p:cNvPicPr>
            <p:nvPr>
              <p:custDataLst>
                <p:tags r:id="rId2"/>
              </p:custDataLst>
            </p:nvPr>
          </p:nvPicPr>
          <p:blipFill>
            <a:blip r:embed="rId24" cstate="print"/>
            <a:stretch>
              <a:fillRect/>
            </a:stretch>
          </p:blipFill>
          <p:spPr bwMode="auto">
            <a:xfrm>
              <a:off x="261967" y="3124200"/>
              <a:ext cx="2869714" cy="1245117"/>
            </a:xfrm>
            <a:prstGeom prst="rect">
              <a:avLst/>
            </a:prstGeom>
            <a:noFill/>
            <a:ln/>
            <a:effectLst/>
          </p:spPr>
        </p:pic>
        <p:grpSp>
          <p:nvGrpSpPr>
            <p:cNvPr id="6" name="Group 230"/>
            <p:cNvGrpSpPr/>
            <p:nvPr/>
          </p:nvGrpSpPr>
          <p:grpSpPr>
            <a:xfrm>
              <a:off x="990600" y="3200400"/>
              <a:ext cx="1981200" cy="1143000"/>
              <a:chOff x="990600" y="3200400"/>
              <a:chExt cx="1981200" cy="1143000"/>
            </a:xfrm>
          </p:grpSpPr>
          <p:grpSp>
            <p:nvGrpSpPr>
              <p:cNvPr id="7" name="Group 229"/>
              <p:cNvGrpSpPr/>
              <p:nvPr/>
            </p:nvGrpSpPr>
            <p:grpSpPr>
              <a:xfrm>
                <a:off x="990600" y="3429000"/>
                <a:ext cx="1981200" cy="609600"/>
                <a:chOff x="1143000" y="3429000"/>
                <a:chExt cx="1752600" cy="609600"/>
              </a:xfrm>
            </p:grpSpPr>
            <p:cxnSp>
              <p:nvCxnSpPr>
                <p:cNvPr id="213" name="Straight Connector 212"/>
                <p:cNvCxnSpPr/>
                <p:nvPr/>
              </p:nvCxnSpPr>
              <p:spPr bwMode="auto">
                <a:xfrm>
                  <a:off x="1143000" y="3429000"/>
                  <a:ext cx="17526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bwMode="auto">
                <a:xfrm>
                  <a:off x="1143000" y="3733800"/>
                  <a:ext cx="17526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bwMode="auto">
                <a:xfrm>
                  <a:off x="1143000" y="4038600"/>
                  <a:ext cx="17526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217" name="Straight Connector 216"/>
              <p:cNvCxnSpPr/>
              <p:nvPr/>
            </p:nvCxnSpPr>
            <p:spPr bwMode="auto">
              <a:xfrm rot="5400000" flipH="1" flipV="1">
                <a:off x="800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bwMode="auto">
              <a:xfrm rot="5400000" flipH="1" flipV="1">
                <a:off x="1181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bwMode="auto">
              <a:xfrm rot="5400000" flipH="1" flipV="1">
                <a:off x="1562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bwMode="auto">
              <a:xfrm rot="5400000" flipH="1" flipV="1">
                <a:off x="1943100" y="3771900"/>
                <a:ext cx="1143000" cy="0"/>
              </a:xfrm>
              <a:prstGeom prst="line">
                <a:avLst/>
              </a:prstGeom>
              <a:ln>
                <a:solidFill>
                  <a:schemeClr val="bg1">
                    <a:lumMod val="8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grpSp>
        <p:nvGrpSpPr>
          <p:cNvPr id="8" name="Group 234"/>
          <p:cNvGrpSpPr/>
          <p:nvPr/>
        </p:nvGrpSpPr>
        <p:grpSpPr>
          <a:xfrm>
            <a:off x="1828800" y="2895600"/>
            <a:ext cx="5037940" cy="1036694"/>
            <a:chOff x="1828800" y="2895600"/>
            <a:chExt cx="5037940" cy="1036694"/>
          </a:xfrm>
        </p:grpSpPr>
        <p:sp>
          <p:nvSpPr>
            <p:cNvPr id="233" name="Oval 232"/>
            <p:cNvSpPr/>
            <p:nvPr/>
          </p:nvSpPr>
          <p:spPr bwMode="auto">
            <a:xfrm>
              <a:off x="1828800" y="2895600"/>
              <a:ext cx="304800" cy="304800"/>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34" name="Oval 233"/>
            <p:cNvSpPr/>
            <p:nvPr/>
          </p:nvSpPr>
          <p:spPr bwMode="auto">
            <a:xfrm rot="2903934">
              <a:off x="5907270" y="2972823"/>
              <a:ext cx="351076" cy="1567865"/>
            </a:xfrm>
            <a:prstGeom prst="ellips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ahoma" pitchFamily="-64" charset="0"/>
              </a:endParaRPr>
            </a:p>
          </p:txBody>
        </p:sp>
      </p:grpSp>
      <p:sp>
        <p:nvSpPr>
          <p:cNvPr id="238" name="TextBox 237"/>
          <p:cNvSpPr txBox="1"/>
          <p:nvPr/>
        </p:nvSpPr>
        <p:spPr>
          <a:xfrm>
            <a:off x="152400" y="4267200"/>
            <a:ext cx="4495800" cy="1015663"/>
          </a:xfrm>
          <a:prstGeom prst="rect">
            <a:avLst/>
          </a:prstGeom>
          <a:noFill/>
        </p:spPr>
        <p:txBody>
          <a:bodyPr wrap="square" rtlCol="0">
            <a:spAutoFit/>
          </a:bodyPr>
          <a:lstStyle/>
          <a:p>
            <a:r>
              <a:rPr lang="en-US" sz="2000" dirty="0" smtClean="0"/>
              <a:t>Shooting Algorithm [Coordinate Descent]</a:t>
            </a:r>
          </a:p>
          <a:p>
            <a:pPr marL="228600" indent="-171450">
              <a:buFont typeface="Arial" pitchFamily="34" charset="0"/>
              <a:buChar char="•"/>
            </a:pPr>
            <a:r>
              <a:rPr lang="en-US" sz="2000" dirty="0" smtClean="0"/>
              <a:t>Updates on weight vertices modify losses on observation vertices.</a:t>
            </a:r>
          </a:p>
        </p:txBody>
      </p:sp>
      <p:sp>
        <p:nvSpPr>
          <p:cNvPr id="65" name="TextBox 64"/>
          <p:cNvSpPr txBox="1"/>
          <p:nvPr/>
        </p:nvSpPr>
        <p:spPr>
          <a:xfrm>
            <a:off x="5105400" y="5257800"/>
            <a:ext cx="3538276" cy="954107"/>
          </a:xfrm>
          <a:prstGeom prst="rect">
            <a:avLst/>
          </a:prstGeom>
          <a:noFill/>
        </p:spPr>
        <p:txBody>
          <a:bodyPr wrap="none" rtlCol="0">
            <a:spAutoFit/>
          </a:bodyPr>
          <a:lstStyle/>
          <a:p>
            <a:pPr algn="ctr"/>
            <a:r>
              <a:rPr lang="en-US" sz="2800" dirty="0" smtClean="0"/>
              <a:t>Requires the</a:t>
            </a:r>
          </a:p>
          <a:p>
            <a:pPr algn="ctr"/>
            <a:r>
              <a:rPr lang="en-US" sz="2800" dirty="0" smtClean="0"/>
              <a:t>Full Consistency Model</a:t>
            </a:r>
            <a:endParaRPr lang="en-US" sz="2800" dirty="0"/>
          </a:p>
        </p:txBody>
      </p:sp>
      <p:sp>
        <p:nvSpPr>
          <p:cNvPr id="61" name="Rectangle 60"/>
          <p:cNvSpPr/>
          <p:nvPr/>
        </p:nvSpPr>
        <p:spPr>
          <a:xfrm>
            <a:off x="304800" y="5486400"/>
            <a:ext cx="4876800" cy="954107"/>
          </a:xfrm>
          <a:prstGeom prst="rect">
            <a:avLst/>
          </a:prstGeom>
        </p:spPr>
        <p:txBody>
          <a:bodyPr wrap="square">
            <a:spAutoFit/>
          </a:bodyPr>
          <a:lstStyle/>
          <a:p>
            <a:r>
              <a:rPr lang="en-US" sz="2800" dirty="0" smtClean="0"/>
              <a:t>Financial prediction dataset from </a:t>
            </a:r>
            <a:r>
              <a:rPr lang="en-US" sz="2800" dirty="0" err="1" smtClean="0"/>
              <a:t>Kogan</a:t>
            </a:r>
            <a:r>
              <a:rPr lang="en-US" sz="2800" dirty="0" smtClean="0"/>
              <a:t> et al [2009]. </a:t>
            </a:r>
          </a:p>
        </p:txBody>
      </p:sp>
      <p:grpSp>
        <p:nvGrpSpPr>
          <p:cNvPr id="69" name="Group 68"/>
          <p:cNvGrpSpPr/>
          <p:nvPr/>
        </p:nvGrpSpPr>
        <p:grpSpPr>
          <a:xfrm>
            <a:off x="6445885" y="1600200"/>
            <a:ext cx="1707515" cy="612577"/>
            <a:chOff x="4724400" y="1524000"/>
            <a:chExt cx="1707515" cy="612577"/>
          </a:xfrm>
        </p:grpSpPr>
        <p:sp>
          <p:nvSpPr>
            <p:cNvPr id="70" name="TextBox 69"/>
            <p:cNvSpPr txBox="1"/>
            <p:nvPr/>
          </p:nvSpPr>
          <p:spPr>
            <a:xfrm>
              <a:off x="4876800" y="1828800"/>
              <a:ext cx="1555115" cy="307777"/>
            </a:xfrm>
            <a:prstGeom prst="rect">
              <a:avLst/>
            </a:prstGeom>
            <a:noFill/>
          </p:spPr>
          <p:txBody>
            <a:bodyPr wrap="square" rtlCol="0">
              <a:spAutoFit/>
            </a:bodyPr>
            <a:lstStyle/>
            <a:p>
              <a:pPr algn="ctr"/>
              <a:r>
                <a:rPr lang="en-US" sz="1400" dirty="0" smtClean="0">
                  <a:solidFill>
                    <a:schemeClr val="accent2"/>
                  </a:solidFill>
                </a:rPr>
                <a:t>Regularization</a:t>
              </a:r>
              <a:endParaRPr lang="en-US" sz="1400" b="1" dirty="0">
                <a:solidFill>
                  <a:schemeClr val="accent2"/>
                </a:solidFill>
              </a:endParaRPr>
            </a:p>
          </p:txBody>
        </p:sp>
        <p:cxnSp>
          <p:nvCxnSpPr>
            <p:cNvPr id="72" name="Straight Arrow Connector 71"/>
            <p:cNvCxnSpPr/>
            <p:nvPr/>
          </p:nvCxnSpPr>
          <p:spPr>
            <a:xfrm rot="10800000">
              <a:off x="4724400" y="1524000"/>
              <a:ext cx="751842" cy="36715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67" grpId="0" animBg="1"/>
      <p:bldP spid="238" grpId="0"/>
      <p:bldP spid="65" grpId="0"/>
      <p:bldP spid="6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63</a:t>
            </a:fld>
            <a:endParaRPr lang="en-US"/>
          </a:p>
        </p:txBody>
      </p:sp>
      <p:grpSp>
        <p:nvGrpSpPr>
          <p:cNvPr id="3" name="Group 4"/>
          <p:cNvGrpSpPr/>
          <p:nvPr/>
        </p:nvGrpSpPr>
        <p:grpSpPr>
          <a:xfrm>
            <a:off x="4000500" y="1904425"/>
            <a:ext cx="2327271" cy="369332"/>
            <a:chOff x="4952573" y="3496688"/>
            <a:chExt cx="1925633" cy="369332"/>
          </a:xfrm>
        </p:grpSpPr>
        <p:sp>
          <p:nvSpPr>
            <p:cNvPr id="6" name="TextBox 5"/>
            <p:cNvSpPr txBox="1"/>
            <p:nvPr/>
          </p:nvSpPr>
          <p:spPr>
            <a:xfrm>
              <a:off x="4952573" y="3496688"/>
              <a:ext cx="1018905" cy="369332"/>
            </a:xfrm>
            <a:prstGeom prst="rect">
              <a:avLst/>
            </a:prstGeom>
            <a:noFill/>
          </p:spPr>
          <p:txBody>
            <a:bodyPr wrap="square" rtlCol="0">
              <a:spAutoFit/>
            </a:bodyPr>
            <a:lstStyle/>
            <a:p>
              <a:r>
                <a:rPr lang="en-US" sz="1800" b="1" dirty="0" smtClean="0"/>
                <a:t>Optimal</a:t>
              </a:r>
              <a:endParaRPr lang="en-US" b="1" dirty="0"/>
            </a:p>
          </p:txBody>
        </p:sp>
        <p:cxnSp>
          <p:nvCxnSpPr>
            <p:cNvPr id="7" name="Straight Arrow Connector 6"/>
            <p:cNvCxnSpPr/>
            <p:nvPr/>
          </p:nvCxnSpPr>
          <p:spPr bwMode="auto">
            <a:xfrm>
              <a:off x="5971478" y="3656519"/>
              <a:ext cx="906728" cy="115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aphicFrame>
        <p:nvGraphicFramePr>
          <p:cNvPr id="8" name="Content Placeholder 4"/>
          <p:cNvGraphicFramePr>
            <a:graphicFrameLocks/>
          </p:cNvGraphicFramePr>
          <p:nvPr/>
        </p:nvGraphicFramePr>
        <p:xfrm>
          <a:off x="1043297" y="983010"/>
          <a:ext cx="6592308" cy="5604421"/>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66"/>
          <p:cNvGrpSpPr/>
          <p:nvPr/>
        </p:nvGrpSpPr>
        <p:grpSpPr>
          <a:xfrm>
            <a:off x="1074534" y="1621039"/>
            <a:ext cx="507088" cy="1524483"/>
            <a:chOff x="3415729" y="3307239"/>
            <a:chExt cx="340762" cy="1029466"/>
          </a:xfrm>
        </p:grpSpPr>
        <p:cxnSp>
          <p:nvCxnSpPr>
            <p:cNvPr id="10" name="Straight Arrow Connector 9"/>
            <p:cNvCxnSpPr/>
            <p:nvPr/>
          </p:nvCxnSpPr>
          <p:spPr bwMode="auto">
            <a:xfrm rot="5400000" flipH="1" flipV="1">
              <a:off x="3285507" y="3776873"/>
              <a:ext cx="940617" cy="1350"/>
            </a:xfrm>
            <a:prstGeom prst="straightConnector1">
              <a:avLst/>
            </a:prstGeom>
            <a:noFill/>
            <a:ln w="38100" cap="flat" cmpd="sng" algn="ctr">
              <a:solidFill>
                <a:schemeClr val="hlink"/>
              </a:solidFill>
              <a:prstDash val="solid"/>
              <a:round/>
              <a:headEnd type="none" w="med" len="med"/>
              <a:tailEnd type="arrow"/>
            </a:ln>
            <a:effectLst/>
          </p:spPr>
        </p:cxnSp>
        <p:sp>
          <p:nvSpPr>
            <p:cNvPr id="11" name="TextBox 10"/>
            <p:cNvSpPr txBox="1"/>
            <p:nvPr/>
          </p:nvSpPr>
          <p:spPr>
            <a:xfrm rot="16200000">
              <a:off x="3037977" y="3690079"/>
              <a:ext cx="1024378" cy="268873"/>
            </a:xfrm>
            <a:prstGeom prst="rect">
              <a:avLst/>
            </a:prstGeom>
            <a:noFill/>
          </p:spPr>
          <p:txBody>
            <a:bodyPr wrap="square" rtlCol="0">
              <a:spAutoFit/>
            </a:bodyPr>
            <a:lstStyle/>
            <a:p>
              <a:pPr algn="ctr"/>
              <a:r>
                <a:rPr lang="en-US" sz="2000" dirty="0" smtClean="0"/>
                <a:t>Better</a:t>
              </a:r>
              <a:endParaRPr lang="en-US" sz="2000" dirty="0"/>
            </a:p>
          </p:txBody>
        </p:sp>
      </p:grpSp>
      <p:grpSp>
        <p:nvGrpSpPr>
          <p:cNvPr id="9" name="Group 11"/>
          <p:cNvGrpSpPr/>
          <p:nvPr/>
        </p:nvGrpSpPr>
        <p:grpSpPr>
          <a:xfrm>
            <a:off x="5289151" y="3421063"/>
            <a:ext cx="1018905" cy="1532649"/>
            <a:chOff x="5763553" y="4989639"/>
            <a:chExt cx="1018905" cy="953829"/>
          </a:xfrm>
        </p:grpSpPr>
        <p:cxnSp>
          <p:nvCxnSpPr>
            <p:cNvPr id="13" name="Straight Arrow Connector 12"/>
            <p:cNvCxnSpPr/>
            <p:nvPr/>
          </p:nvCxnSpPr>
          <p:spPr bwMode="auto">
            <a:xfrm rot="5400000">
              <a:off x="5792401" y="5462862"/>
              <a:ext cx="672174" cy="28903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5763553" y="4989639"/>
              <a:ext cx="1018905" cy="229850"/>
            </a:xfrm>
            <a:prstGeom prst="rect">
              <a:avLst/>
            </a:prstGeom>
            <a:noFill/>
          </p:spPr>
          <p:txBody>
            <a:bodyPr wrap="square" rtlCol="0">
              <a:spAutoFit/>
            </a:bodyPr>
            <a:lstStyle/>
            <a:p>
              <a:r>
                <a:rPr lang="en-US" sz="1800" b="1" dirty="0" smtClean="0"/>
                <a:t>Dense</a:t>
              </a:r>
              <a:endParaRPr lang="en-US" b="1" dirty="0"/>
            </a:p>
          </p:txBody>
        </p:sp>
      </p:grpSp>
      <p:grpSp>
        <p:nvGrpSpPr>
          <p:cNvPr id="12" name="Group 14"/>
          <p:cNvGrpSpPr/>
          <p:nvPr/>
        </p:nvGrpSpPr>
        <p:grpSpPr>
          <a:xfrm>
            <a:off x="6327771" y="2836278"/>
            <a:ext cx="1018905" cy="1578673"/>
            <a:chOff x="6781800" y="4613365"/>
            <a:chExt cx="1018905" cy="982472"/>
          </a:xfrm>
        </p:grpSpPr>
        <p:cxnSp>
          <p:nvCxnSpPr>
            <p:cNvPr id="16" name="Straight Arrow Connector 15"/>
            <p:cNvCxnSpPr>
              <a:stCxn id="17" idx="2"/>
            </p:cNvCxnSpPr>
            <p:nvPr/>
          </p:nvCxnSpPr>
          <p:spPr bwMode="auto">
            <a:xfrm rot="5400000">
              <a:off x="6742768" y="5047351"/>
              <a:ext cx="752623" cy="34434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6781800" y="4613365"/>
              <a:ext cx="1018905" cy="229850"/>
            </a:xfrm>
            <a:prstGeom prst="rect">
              <a:avLst/>
            </a:prstGeom>
            <a:noFill/>
          </p:spPr>
          <p:txBody>
            <a:bodyPr wrap="square" rtlCol="0">
              <a:spAutoFit/>
            </a:bodyPr>
            <a:lstStyle/>
            <a:p>
              <a:r>
                <a:rPr lang="en-US" sz="1800" b="1" dirty="0" smtClean="0"/>
                <a:t>Sparse</a:t>
              </a:r>
              <a:endParaRPr lang="en-US" b="1"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2"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8" grpId="1">
        <p:bldSub>
          <a:bldChart bld="series"/>
        </p:bldSub>
      </p:bldGraphic>
      <p:bldGraphic spid="8" grpId="2">
        <p:bldSub>
          <a:bldChart bld="series"/>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ontent Placeholder 4"/>
          <p:cNvGraphicFramePr>
            <a:graphicFrameLocks/>
          </p:cNvGraphicFramePr>
          <p:nvPr/>
        </p:nvGraphicFramePr>
        <p:xfrm>
          <a:off x="1066800" y="838200"/>
          <a:ext cx="6592308" cy="56044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Relaxing Consistency</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64</a:t>
            </a:fld>
            <a:endParaRPr lang="en-US"/>
          </a:p>
        </p:txBody>
      </p:sp>
      <p:sp>
        <p:nvSpPr>
          <p:cNvPr id="23" name="TextBox 22"/>
          <p:cNvSpPr txBox="1"/>
          <p:nvPr/>
        </p:nvSpPr>
        <p:spPr>
          <a:xfrm>
            <a:off x="609600" y="6096000"/>
            <a:ext cx="7620000" cy="369332"/>
          </a:xfrm>
          <a:prstGeom prst="rect">
            <a:avLst/>
          </a:prstGeom>
          <a:noFill/>
        </p:spPr>
        <p:txBody>
          <a:bodyPr wrap="square" rtlCol="0">
            <a:spAutoFit/>
          </a:bodyPr>
          <a:lstStyle/>
          <a:p>
            <a:pPr algn="ctr"/>
            <a:r>
              <a:rPr lang="en-US" b="1" dirty="0" smtClean="0"/>
              <a:t>Why does this work? (See </a:t>
            </a:r>
            <a:r>
              <a:rPr lang="en-US" b="1" dirty="0" err="1" smtClean="0"/>
              <a:t>Shotgut</a:t>
            </a:r>
            <a:r>
              <a:rPr lang="en-US" b="1" dirty="0" smtClean="0"/>
              <a:t> ICML Paper)</a:t>
            </a:r>
            <a:endParaRPr lang="en-US" b="1" dirty="0"/>
          </a:p>
        </p:txBody>
      </p:sp>
      <p:sp>
        <p:nvSpPr>
          <p:cNvPr id="34" name="Rectangle 33"/>
          <p:cNvSpPr/>
          <p:nvPr/>
        </p:nvSpPr>
        <p:spPr bwMode="auto">
          <a:xfrm>
            <a:off x="580251" y="1041400"/>
            <a:ext cx="8106549" cy="5052367"/>
          </a:xfrm>
          <a:prstGeom prst="rect">
            <a:avLst/>
          </a:prstGeom>
          <a:solidFill>
            <a:schemeClr val="bg1">
              <a:alpha val="75000"/>
            </a:schemeClr>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aphicFrame>
        <p:nvGraphicFramePr>
          <p:cNvPr id="8" name="Content Placeholder 4"/>
          <p:cNvGraphicFramePr>
            <a:graphicFrameLocks/>
          </p:cNvGraphicFramePr>
          <p:nvPr/>
        </p:nvGraphicFramePr>
        <p:xfrm>
          <a:off x="1074535" y="838200"/>
          <a:ext cx="6592308" cy="560442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66"/>
          <p:cNvGrpSpPr/>
          <p:nvPr/>
        </p:nvGrpSpPr>
        <p:grpSpPr>
          <a:xfrm>
            <a:off x="1074534" y="1621039"/>
            <a:ext cx="507088" cy="1524483"/>
            <a:chOff x="3415729" y="3307239"/>
            <a:chExt cx="340762" cy="1029466"/>
          </a:xfrm>
        </p:grpSpPr>
        <p:cxnSp>
          <p:nvCxnSpPr>
            <p:cNvPr id="10" name="Straight Arrow Connector 9"/>
            <p:cNvCxnSpPr/>
            <p:nvPr/>
          </p:nvCxnSpPr>
          <p:spPr bwMode="auto">
            <a:xfrm rot="5400000" flipH="1" flipV="1">
              <a:off x="3285507" y="3776873"/>
              <a:ext cx="940617" cy="1350"/>
            </a:xfrm>
            <a:prstGeom prst="straightConnector1">
              <a:avLst/>
            </a:prstGeom>
            <a:noFill/>
            <a:ln w="38100" cap="flat" cmpd="sng" algn="ctr">
              <a:solidFill>
                <a:schemeClr val="hlink"/>
              </a:solidFill>
              <a:prstDash val="solid"/>
              <a:round/>
              <a:headEnd type="none" w="med" len="med"/>
              <a:tailEnd type="arrow"/>
            </a:ln>
            <a:effectLst/>
          </p:spPr>
        </p:cxnSp>
        <p:sp>
          <p:nvSpPr>
            <p:cNvPr id="11" name="TextBox 10"/>
            <p:cNvSpPr txBox="1"/>
            <p:nvPr/>
          </p:nvSpPr>
          <p:spPr>
            <a:xfrm rot="16200000">
              <a:off x="3037977" y="3690079"/>
              <a:ext cx="1024378" cy="268873"/>
            </a:xfrm>
            <a:prstGeom prst="rect">
              <a:avLst/>
            </a:prstGeom>
            <a:noFill/>
          </p:spPr>
          <p:txBody>
            <a:bodyPr wrap="square" rtlCol="0">
              <a:spAutoFit/>
            </a:bodyPr>
            <a:lstStyle/>
            <a:p>
              <a:pPr algn="ctr"/>
              <a:r>
                <a:rPr lang="en-US" sz="2000" dirty="0" smtClean="0"/>
                <a:t>Better</a:t>
              </a:r>
              <a:endParaRPr lang="en-US" sz="2000" dirty="0"/>
            </a:p>
          </p:txBody>
        </p:sp>
      </p:grpSp>
      <p:grpSp>
        <p:nvGrpSpPr>
          <p:cNvPr id="5" name="Group 4"/>
          <p:cNvGrpSpPr/>
          <p:nvPr/>
        </p:nvGrpSpPr>
        <p:grpSpPr>
          <a:xfrm>
            <a:off x="4000500" y="1904425"/>
            <a:ext cx="2327271" cy="369332"/>
            <a:chOff x="4952573" y="3496688"/>
            <a:chExt cx="1925633" cy="369332"/>
          </a:xfrm>
        </p:grpSpPr>
        <p:sp>
          <p:nvSpPr>
            <p:cNvPr id="6" name="TextBox 5"/>
            <p:cNvSpPr txBox="1"/>
            <p:nvPr/>
          </p:nvSpPr>
          <p:spPr>
            <a:xfrm>
              <a:off x="4952573" y="3496688"/>
              <a:ext cx="1018905" cy="369332"/>
            </a:xfrm>
            <a:prstGeom prst="rect">
              <a:avLst/>
            </a:prstGeom>
            <a:noFill/>
          </p:spPr>
          <p:txBody>
            <a:bodyPr wrap="square" rtlCol="0">
              <a:spAutoFit/>
            </a:bodyPr>
            <a:lstStyle/>
            <a:p>
              <a:r>
                <a:rPr lang="en-US" sz="1800" b="1" dirty="0" smtClean="0"/>
                <a:t>Optimal</a:t>
              </a:r>
              <a:endParaRPr lang="en-US" b="1" dirty="0"/>
            </a:p>
          </p:txBody>
        </p:sp>
        <p:cxnSp>
          <p:nvCxnSpPr>
            <p:cNvPr id="7" name="Straight Arrow Connector 6"/>
            <p:cNvCxnSpPr/>
            <p:nvPr/>
          </p:nvCxnSpPr>
          <p:spPr bwMode="auto">
            <a:xfrm>
              <a:off x="5971478" y="3656519"/>
              <a:ext cx="906728" cy="115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9" name="Group 11"/>
          <p:cNvGrpSpPr/>
          <p:nvPr/>
        </p:nvGrpSpPr>
        <p:grpSpPr>
          <a:xfrm>
            <a:off x="3320546" y="3145526"/>
            <a:ext cx="2279495" cy="369332"/>
            <a:chOff x="3995099" y="4591531"/>
            <a:chExt cx="2279495" cy="229850"/>
          </a:xfrm>
        </p:grpSpPr>
        <p:cxnSp>
          <p:nvCxnSpPr>
            <p:cNvPr id="13" name="Straight Arrow Connector 12"/>
            <p:cNvCxnSpPr>
              <a:stCxn id="14" idx="3"/>
            </p:cNvCxnSpPr>
            <p:nvPr/>
          </p:nvCxnSpPr>
          <p:spPr bwMode="auto">
            <a:xfrm>
              <a:off x="5014004" y="4706453"/>
              <a:ext cx="1260590" cy="6544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995099" y="4591531"/>
              <a:ext cx="1018905" cy="229850"/>
            </a:xfrm>
            <a:prstGeom prst="rect">
              <a:avLst/>
            </a:prstGeom>
            <a:noFill/>
          </p:spPr>
          <p:txBody>
            <a:bodyPr wrap="square" rtlCol="0">
              <a:spAutoFit/>
            </a:bodyPr>
            <a:lstStyle/>
            <a:p>
              <a:r>
                <a:rPr lang="en-US" sz="1800" b="1" dirty="0" smtClean="0"/>
                <a:t>Dense</a:t>
              </a:r>
              <a:endParaRPr lang="en-US" b="1" dirty="0"/>
            </a:p>
          </p:txBody>
        </p:sp>
      </p:grpSp>
      <p:grpSp>
        <p:nvGrpSpPr>
          <p:cNvPr id="20" name="Group 19"/>
          <p:cNvGrpSpPr/>
          <p:nvPr/>
        </p:nvGrpSpPr>
        <p:grpSpPr>
          <a:xfrm>
            <a:off x="2287951" y="3606835"/>
            <a:ext cx="2641918" cy="545481"/>
            <a:chOff x="2287951" y="3606835"/>
            <a:chExt cx="2641918" cy="545481"/>
          </a:xfrm>
        </p:grpSpPr>
        <p:cxnSp>
          <p:nvCxnSpPr>
            <p:cNvPr id="16" name="Straight Arrow Connector 15"/>
            <p:cNvCxnSpPr>
              <a:stCxn id="17" idx="3"/>
            </p:cNvCxnSpPr>
            <p:nvPr/>
          </p:nvCxnSpPr>
          <p:spPr bwMode="auto">
            <a:xfrm>
              <a:off x="3306856" y="3791502"/>
              <a:ext cx="1623013" cy="36081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2287951" y="3606835"/>
              <a:ext cx="1018905" cy="369331"/>
            </a:xfrm>
            <a:prstGeom prst="rect">
              <a:avLst/>
            </a:prstGeom>
            <a:noFill/>
          </p:spPr>
          <p:txBody>
            <a:bodyPr wrap="square" rtlCol="0">
              <a:spAutoFit/>
            </a:bodyPr>
            <a:lstStyle/>
            <a:p>
              <a:r>
                <a:rPr lang="en-US" sz="1800" b="1" dirty="0" smtClean="0"/>
                <a:t>Sparse</a:t>
              </a:r>
              <a:endParaRPr lang="en-US" b="1"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2" categoryIdx="-4" bldStep="series"/>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23" grpId="0"/>
      <p:bldP spid="34" grpId="0" animBg="1"/>
      <p:bldGraphic spid="8" grpId="0">
        <p:bldSub>
          <a:bldChart bld="series"/>
        </p:bldSub>
      </p:bldGraphic>
      <p:bldGraphic spid="8" grpId="1">
        <p:bldSub>
          <a:bldChart bld="series"/>
        </p:bldSub>
      </p:bldGraphic>
      <p:bldGraphic spid="8" grpId="2">
        <p:bldSub>
          <a:bldChart bld="series"/>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371600" y="914400"/>
            <a:ext cx="6400800" cy="1676400"/>
          </a:xfrm>
        </p:spPr>
        <p:txBody>
          <a:bodyPr/>
          <a:lstStyle/>
          <a:p>
            <a:r>
              <a:rPr lang="en-US" dirty="0" smtClean="0"/>
              <a:t>Experiments</a:t>
            </a:r>
            <a:endParaRPr lang="en-US" dirty="0"/>
          </a:p>
        </p:txBody>
      </p:sp>
      <p:sp>
        <p:nvSpPr>
          <p:cNvPr id="10" name="Subtitle 9"/>
          <p:cNvSpPr>
            <a:spLocks noGrp="1"/>
          </p:cNvSpPr>
          <p:nvPr>
            <p:ph type="subTitle" idx="1"/>
          </p:nvPr>
        </p:nvSpPr>
        <p:spPr>
          <a:xfrm>
            <a:off x="1371600" y="3048000"/>
            <a:ext cx="6400800" cy="2286000"/>
          </a:xfrm>
        </p:spPr>
        <p:txBody>
          <a:bodyPr/>
          <a:lstStyle/>
          <a:p>
            <a:r>
              <a:rPr lang="en-US" sz="3200" dirty="0" smtClean="0"/>
              <a:t>Amazon EC2 </a:t>
            </a:r>
            <a:br>
              <a:rPr lang="en-US" sz="3200" dirty="0" smtClean="0"/>
            </a:br>
            <a:r>
              <a:rPr lang="en-US" sz="3200" dirty="0" smtClean="0"/>
              <a:t>High-Performance Nodes</a:t>
            </a:r>
            <a:endParaRPr lang="en-US" sz="3200" dirty="0"/>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65</a:t>
            </a:fld>
            <a:endParaRPr lang="en-US"/>
          </a:p>
        </p:txBody>
      </p:sp>
    </p:spTree>
    <p:extLst>
      <p:ext uri="{BB962C8B-B14F-4D97-AF65-F5344CB8AC3E}">
        <p14:creationId xmlns:p14="http://schemas.microsoft.com/office/powerpoint/2010/main" val="257175452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Cosegmentation</a:t>
            </a:r>
            <a:endParaRPr lang="en-US" dirty="0"/>
          </a:p>
        </p:txBody>
      </p:sp>
      <p:sp>
        <p:nvSpPr>
          <p:cNvPr id="89" name="Rectangle 88"/>
          <p:cNvSpPr/>
          <p:nvPr/>
        </p:nvSpPr>
        <p:spPr bwMode="auto">
          <a:xfrm>
            <a:off x="493529" y="288005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0" name="Rectangle 89"/>
          <p:cNvSpPr/>
          <p:nvPr/>
        </p:nvSpPr>
        <p:spPr bwMode="auto">
          <a:xfrm>
            <a:off x="567944" y="292699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1" name="Rectangle 90"/>
          <p:cNvSpPr/>
          <p:nvPr/>
        </p:nvSpPr>
        <p:spPr bwMode="auto">
          <a:xfrm>
            <a:off x="493529" y="222766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92" name="Rectangle 91"/>
          <p:cNvSpPr/>
          <p:nvPr/>
        </p:nvSpPr>
        <p:spPr bwMode="auto">
          <a:xfrm>
            <a:off x="567944" y="226825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87" name="Rectangle 86"/>
          <p:cNvSpPr/>
          <p:nvPr/>
        </p:nvSpPr>
        <p:spPr bwMode="auto">
          <a:xfrm>
            <a:off x="493529" y="159133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88" name="Rectangle 87"/>
          <p:cNvSpPr/>
          <p:nvPr/>
        </p:nvSpPr>
        <p:spPr bwMode="auto">
          <a:xfrm>
            <a:off x="567944" y="163192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78" name="Rectangle 77"/>
          <p:cNvSpPr/>
          <p:nvPr/>
        </p:nvSpPr>
        <p:spPr bwMode="auto">
          <a:xfrm>
            <a:off x="493529" y="932597"/>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79" name="Rectangle 78"/>
          <p:cNvSpPr/>
          <p:nvPr/>
        </p:nvSpPr>
        <p:spPr bwMode="auto">
          <a:xfrm>
            <a:off x="567944" y="97318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grpSp>
        <p:nvGrpSpPr>
          <p:cNvPr id="3" name="Group 32"/>
          <p:cNvGrpSpPr/>
          <p:nvPr/>
        </p:nvGrpSpPr>
        <p:grpSpPr>
          <a:xfrm>
            <a:off x="4140199" y="1087542"/>
            <a:ext cx="4468428" cy="3283428"/>
            <a:chOff x="4140199" y="1087542"/>
            <a:chExt cx="4468428" cy="3283428"/>
          </a:xfrm>
        </p:grpSpPr>
        <p:pic>
          <p:nvPicPr>
            <p:cNvPr id="72" name="Picture 71" descr="seg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7273" y="1087542"/>
              <a:ext cx="1879597" cy="1409698"/>
            </a:xfrm>
            <a:prstGeom prst="rect">
              <a:avLst/>
            </a:prstGeom>
          </p:spPr>
        </p:pic>
        <p:pic>
          <p:nvPicPr>
            <p:cNvPr id="75" name="Picture 74" descr="seg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7273" y="2948574"/>
              <a:ext cx="1896528" cy="1422396"/>
            </a:xfrm>
            <a:prstGeom prst="rect">
              <a:avLst/>
            </a:prstGeom>
          </p:spPr>
        </p:pic>
        <p:sp>
          <p:nvSpPr>
            <p:cNvPr id="124" name="Right Arrow 123"/>
            <p:cNvSpPr/>
            <p:nvPr/>
          </p:nvSpPr>
          <p:spPr bwMode="auto">
            <a:xfrm>
              <a:off x="4140199" y="1554250"/>
              <a:ext cx="1841501" cy="54227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endParaRPr>
            </a:p>
          </p:txBody>
        </p:sp>
        <p:sp>
          <p:nvSpPr>
            <p:cNvPr id="125" name="Right Arrow 124"/>
            <p:cNvSpPr/>
            <p:nvPr/>
          </p:nvSpPr>
          <p:spPr bwMode="auto">
            <a:xfrm>
              <a:off x="4165599" y="3375933"/>
              <a:ext cx="1841501" cy="54227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endParaRPr>
            </a:p>
          </p:txBody>
        </p:sp>
        <p:sp>
          <p:nvSpPr>
            <p:cNvPr id="126" name="TextBox 125"/>
            <p:cNvSpPr txBox="1"/>
            <p:nvPr/>
          </p:nvSpPr>
          <p:spPr>
            <a:xfrm>
              <a:off x="5400673" y="2497240"/>
              <a:ext cx="3207954" cy="400110"/>
            </a:xfrm>
            <a:prstGeom prst="rect">
              <a:avLst/>
            </a:prstGeom>
            <a:noFill/>
          </p:spPr>
          <p:txBody>
            <a:bodyPr wrap="none" rtlCol="0">
              <a:spAutoFit/>
            </a:bodyPr>
            <a:lstStyle/>
            <a:p>
              <a:pPr fontAlgn="base">
                <a:spcBef>
                  <a:spcPct val="0"/>
                </a:spcBef>
                <a:spcAft>
                  <a:spcPct val="0"/>
                </a:spcAft>
              </a:pPr>
              <a:r>
                <a:rPr lang="en-US" sz="2000" dirty="0" smtClean="0">
                  <a:solidFill>
                    <a:srgbClr val="000000"/>
                  </a:solidFill>
                  <a:latin typeface="Tahoma" pitchFamily="34" charset="0"/>
                  <a:ea typeface="ＭＳ Ｐゴシック"/>
                  <a:cs typeface="ＭＳ Ｐゴシック"/>
                </a:rPr>
                <a:t>Segments mean the same</a:t>
              </a:r>
              <a:endParaRPr lang="en-US" sz="2000" dirty="0">
                <a:solidFill>
                  <a:srgbClr val="000000"/>
                </a:solidFill>
                <a:latin typeface="Tahoma" pitchFamily="34" charset="0"/>
                <a:ea typeface="ＭＳ Ｐゴシック"/>
                <a:cs typeface="ＭＳ Ｐゴシック"/>
              </a:endParaRPr>
            </a:p>
          </p:txBody>
        </p:sp>
      </p:grpSp>
      <p:sp>
        <p:nvSpPr>
          <p:cNvPr id="146" name="Rectangle 145"/>
          <p:cNvSpPr/>
          <p:nvPr/>
        </p:nvSpPr>
        <p:spPr bwMode="auto">
          <a:xfrm>
            <a:off x="496458" y="353157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7" name="Rectangle 146"/>
          <p:cNvSpPr/>
          <p:nvPr/>
        </p:nvSpPr>
        <p:spPr bwMode="auto">
          <a:xfrm>
            <a:off x="570873" y="357851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8" name="Rectangle 147"/>
          <p:cNvSpPr/>
          <p:nvPr/>
        </p:nvSpPr>
        <p:spPr bwMode="auto">
          <a:xfrm>
            <a:off x="496458" y="4177298"/>
            <a:ext cx="493844" cy="64943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sp>
        <p:nvSpPr>
          <p:cNvPr id="149" name="Rectangle 148"/>
          <p:cNvSpPr/>
          <p:nvPr/>
        </p:nvSpPr>
        <p:spPr bwMode="auto">
          <a:xfrm>
            <a:off x="570873" y="4224237"/>
            <a:ext cx="347696" cy="557265"/>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400" smtClean="0">
              <a:solidFill>
                <a:srgbClr val="000000"/>
              </a:solidFill>
              <a:latin typeface="Tahoma" pitchFamily="34" charset="0"/>
              <a:ea typeface="ＭＳ Ｐゴシック" pitchFamily="-111" charset="-128"/>
              <a:cs typeface="ＭＳ Ｐゴシック"/>
            </a:endParaRPr>
          </a:p>
        </p:txBody>
      </p:sp>
      <p:cxnSp>
        <p:nvCxnSpPr>
          <p:cNvPr id="81" name="Straight Connector 80"/>
          <p:cNvCxnSpPr/>
          <p:nvPr/>
        </p:nvCxnSpPr>
        <p:spPr bwMode="auto">
          <a:xfrm rot="5400000">
            <a:off x="-1411693" y="2854301"/>
            <a:ext cx="3854402" cy="1588"/>
          </a:xfrm>
          <a:prstGeom prst="line">
            <a:avLst/>
          </a:prstGeom>
          <a:noFill/>
          <a:ln w="34925" cap="flat" cmpd="sng" algn="ctr">
            <a:solidFill>
              <a:srgbClr val="FFFFFF"/>
            </a:solidFill>
            <a:prstDash val="sysDash"/>
            <a:round/>
            <a:headEnd type="none" w="med" len="med"/>
            <a:tailEnd type="none" w="med" len="med"/>
          </a:ln>
          <a:effectLst/>
        </p:spPr>
      </p:cxnSp>
      <p:cxnSp>
        <p:nvCxnSpPr>
          <p:cNvPr id="82" name="Straight Connector 81"/>
          <p:cNvCxnSpPr/>
          <p:nvPr/>
        </p:nvCxnSpPr>
        <p:spPr bwMode="auto">
          <a:xfrm rot="5400000">
            <a:off x="-955370" y="2855095"/>
            <a:ext cx="3854402" cy="1588"/>
          </a:xfrm>
          <a:prstGeom prst="line">
            <a:avLst/>
          </a:prstGeom>
          <a:noFill/>
          <a:ln w="34925" cap="flat" cmpd="sng" algn="ctr">
            <a:solidFill>
              <a:srgbClr val="FFFFFF"/>
            </a:solidFill>
            <a:prstDash val="sysDash"/>
            <a:round/>
            <a:headEnd type="none" w="med" len="med"/>
            <a:tailEnd type="none" w="med" len="med"/>
          </a:ln>
          <a:effectLst/>
        </p:spPr>
      </p:cxnSp>
      <p:grpSp>
        <p:nvGrpSpPr>
          <p:cNvPr id="4" name="Group 31"/>
          <p:cNvGrpSpPr/>
          <p:nvPr/>
        </p:nvGrpSpPr>
        <p:grpSpPr>
          <a:xfrm>
            <a:off x="915640" y="973187"/>
            <a:ext cx="3135659" cy="3397784"/>
            <a:chOff x="915640" y="973187"/>
            <a:chExt cx="3135659" cy="3397784"/>
          </a:xfrm>
        </p:grpSpPr>
        <p:pic>
          <p:nvPicPr>
            <p:cNvPr id="74" name="Picture 73" descr="src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4766" y="1087539"/>
              <a:ext cx="1879600" cy="1409700"/>
            </a:xfrm>
            <a:prstGeom prst="rect">
              <a:avLst/>
            </a:prstGeom>
          </p:spPr>
        </p:pic>
        <p:pic>
          <p:nvPicPr>
            <p:cNvPr id="76" name="Picture 75" descr="src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4766" y="2948569"/>
              <a:ext cx="1896533" cy="1422400"/>
            </a:xfrm>
            <a:prstGeom prst="rect">
              <a:avLst/>
            </a:prstGeom>
          </p:spPr>
        </p:pic>
        <p:cxnSp>
          <p:nvCxnSpPr>
            <p:cNvPr id="115" name="Straight Connector 114"/>
            <p:cNvCxnSpPr/>
            <p:nvPr/>
          </p:nvCxnSpPr>
          <p:spPr bwMode="auto">
            <a:xfrm flipV="1">
              <a:off x="918569" y="2948575"/>
              <a:ext cx="1236200" cy="620658"/>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8" name="Straight Connector 117"/>
            <p:cNvCxnSpPr/>
            <p:nvPr/>
          </p:nvCxnSpPr>
          <p:spPr bwMode="auto">
            <a:xfrm>
              <a:off x="915640" y="4135782"/>
              <a:ext cx="1239127" cy="235189"/>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2" name="Straight Connector 111"/>
            <p:cNvCxnSpPr/>
            <p:nvPr/>
          </p:nvCxnSpPr>
          <p:spPr bwMode="auto">
            <a:xfrm>
              <a:off x="918569" y="1530452"/>
              <a:ext cx="1236197" cy="966787"/>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cxnSp>
          <p:nvCxnSpPr>
            <p:cNvPr id="110" name="Straight Connector 109"/>
            <p:cNvCxnSpPr/>
            <p:nvPr/>
          </p:nvCxnSpPr>
          <p:spPr bwMode="auto">
            <a:xfrm>
              <a:off x="918569" y="973187"/>
              <a:ext cx="1236199" cy="114353"/>
            </a:xfrm>
            <a:prstGeom prst="line">
              <a:avLst/>
            </a:prstGeom>
            <a:noFill/>
            <a:ln w="38100" cap="flat" cmpd="sng" algn="ctr">
              <a:solidFill>
                <a:schemeClr val="accent1">
                  <a:lumMod val="60000"/>
                  <a:lumOff val="40000"/>
                </a:schemeClr>
              </a:solidFill>
              <a:prstDash val="solid"/>
              <a:round/>
              <a:headEnd type="none" w="med" len="med"/>
              <a:tailEnd type="none" w="med" len="med"/>
            </a:ln>
            <a:effectLst/>
          </p:spPr>
        </p:cxnSp>
      </p:grpSp>
      <p:sp>
        <p:nvSpPr>
          <p:cNvPr id="31" name="Rectangle 30"/>
          <p:cNvSpPr/>
          <p:nvPr/>
        </p:nvSpPr>
        <p:spPr>
          <a:xfrm>
            <a:off x="918569" y="5594764"/>
            <a:ext cx="7038627" cy="830997"/>
          </a:xfrm>
          <a:prstGeom prst="rect">
            <a:avLst/>
          </a:prstGeom>
        </p:spPr>
        <p:txBody>
          <a:bodyPr wrap="square">
            <a:spAutoFit/>
          </a:bodyPr>
          <a:lstStyle/>
          <a:p>
            <a:pPr fontAlgn="base">
              <a:spcBef>
                <a:spcPct val="0"/>
              </a:spcBef>
              <a:spcAft>
                <a:spcPct val="0"/>
              </a:spcAft>
            </a:pPr>
            <a:r>
              <a:rPr lang="en-US" sz="2400" b="1" dirty="0">
                <a:solidFill>
                  <a:srgbClr val="FF0000"/>
                </a:solidFill>
                <a:latin typeface="Tahoma" pitchFamily="34" charset="0"/>
                <a:ea typeface="ＭＳ Ｐゴシック"/>
                <a:cs typeface="ＭＳ Ｐゴシック"/>
              </a:rPr>
              <a:t>M</a:t>
            </a:r>
            <a:r>
              <a:rPr lang="en-US" sz="2400" b="1" dirty="0" smtClean="0">
                <a:solidFill>
                  <a:srgbClr val="FF0000"/>
                </a:solidFill>
                <a:latin typeface="Tahoma" pitchFamily="34" charset="0"/>
                <a:ea typeface="ＭＳ Ｐゴシック"/>
                <a:cs typeface="ＭＳ Ｐゴシック"/>
              </a:rPr>
              <a:t>odel</a:t>
            </a:r>
            <a:r>
              <a:rPr lang="en-US" sz="2400" b="1" dirty="0">
                <a:solidFill>
                  <a:srgbClr val="FF0000"/>
                </a:solidFill>
                <a:latin typeface="Tahoma" pitchFamily="34" charset="0"/>
                <a:ea typeface="ＭＳ Ｐゴシック"/>
                <a:cs typeface="ＭＳ Ｐゴシック"/>
              </a:rPr>
              <a:t>: </a:t>
            </a:r>
            <a:r>
              <a:rPr lang="en-US" sz="2400" b="1" dirty="0" smtClean="0">
                <a:solidFill>
                  <a:srgbClr val="FF0000"/>
                </a:solidFill>
                <a:latin typeface="Tahoma" pitchFamily="34" charset="0"/>
                <a:ea typeface="ＭＳ Ｐゴシック"/>
                <a:cs typeface="ＭＳ Ｐゴシック"/>
              </a:rPr>
              <a:t>10.5 </a:t>
            </a:r>
            <a:r>
              <a:rPr lang="en-US" sz="2400" b="1" dirty="0">
                <a:solidFill>
                  <a:srgbClr val="FF0000"/>
                </a:solidFill>
                <a:latin typeface="Tahoma" pitchFamily="34" charset="0"/>
                <a:ea typeface="ＭＳ Ｐゴシック"/>
                <a:cs typeface="ＭＳ Ｐゴシック"/>
              </a:rPr>
              <a:t>million nodes, </a:t>
            </a:r>
            <a:r>
              <a:rPr lang="en-US" sz="2400" b="1" dirty="0" smtClean="0">
                <a:solidFill>
                  <a:srgbClr val="FF0000"/>
                </a:solidFill>
                <a:latin typeface="Tahoma" pitchFamily="34" charset="0"/>
                <a:ea typeface="ＭＳ Ｐゴシック"/>
                <a:cs typeface="ＭＳ Ｐゴシック"/>
              </a:rPr>
              <a:t>31 </a:t>
            </a:r>
            <a:r>
              <a:rPr lang="en-US" sz="2400" b="1" dirty="0">
                <a:solidFill>
                  <a:srgbClr val="FF0000"/>
                </a:solidFill>
                <a:latin typeface="Tahoma" pitchFamily="34" charset="0"/>
                <a:ea typeface="ＭＳ Ｐゴシック"/>
                <a:cs typeface="ＭＳ Ｐゴシック"/>
              </a:rPr>
              <a:t>million edges</a:t>
            </a:r>
          </a:p>
          <a:p>
            <a:pPr fontAlgn="base">
              <a:spcBef>
                <a:spcPct val="0"/>
              </a:spcBef>
              <a:spcAft>
                <a:spcPct val="0"/>
              </a:spcAft>
            </a:pPr>
            <a:endParaRPr lang="en-US" sz="2400" b="1" dirty="0" smtClean="0">
              <a:solidFill>
                <a:srgbClr val="000000"/>
              </a:solidFill>
              <a:latin typeface="Tahoma" pitchFamily="34" charset="0"/>
              <a:ea typeface="ＭＳ Ｐゴシック"/>
              <a:cs typeface="ＭＳ Ｐゴシック"/>
            </a:endParaRPr>
          </a:p>
        </p:txBody>
      </p:sp>
      <p:sp>
        <p:nvSpPr>
          <p:cNvPr id="32" name="Rectangle 31"/>
          <p:cNvSpPr/>
          <p:nvPr/>
        </p:nvSpPr>
        <p:spPr>
          <a:xfrm>
            <a:off x="971037" y="5012334"/>
            <a:ext cx="7038627" cy="461665"/>
          </a:xfrm>
          <a:prstGeom prst="rect">
            <a:avLst/>
          </a:prstGeom>
        </p:spPr>
        <p:txBody>
          <a:bodyPr wrap="square">
            <a:spAutoFit/>
          </a:bodyPr>
          <a:lstStyle/>
          <a:p>
            <a:pPr fontAlgn="base">
              <a:spcBef>
                <a:spcPct val="0"/>
              </a:spcBef>
              <a:spcAft>
                <a:spcPct val="0"/>
              </a:spcAft>
            </a:pPr>
            <a:r>
              <a:rPr lang="en-US" sz="2400" b="1" dirty="0" smtClean="0">
                <a:solidFill>
                  <a:srgbClr val="000000"/>
                </a:solidFill>
                <a:latin typeface="Tahoma" pitchFamily="34" charset="0"/>
                <a:ea typeface="ＭＳ Ｐゴシック"/>
                <a:cs typeface="ＭＳ Ｐゴシック"/>
              </a:rPr>
              <a:t>Gaussian EM clustering + BP on 3D grid</a:t>
            </a:r>
          </a:p>
        </p:txBody>
      </p:sp>
      <p:sp>
        <p:nvSpPr>
          <p:cNvPr id="5" name="TextBox 4"/>
          <p:cNvSpPr txBox="1"/>
          <p:nvPr/>
        </p:nvSpPr>
        <p:spPr>
          <a:xfrm>
            <a:off x="-207073" y="5467072"/>
            <a:ext cx="184666" cy="461665"/>
          </a:xfrm>
          <a:prstGeom prst="rect">
            <a:avLst/>
          </a:prstGeom>
          <a:noFill/>
        </p:spPr>
        <p:txBody>
          <a:bodyPr wrap="none" rtlCol="0">
            <a:spAutoFit/>
          </a:bodyPr>
          <a:lstStyle/>
          <a:p>
            <a:pPr fontAlgn="base">
              <a:spcBef>
                <a:spcPct val="0"/>
              </a:spcBef>
              <a:spcAft>
                <a:spcPct val="0"/>
              </a:spcAft>
            </a:pPr>
            <a:endParaRPr lang="en-US" sz="2400" dirty="0">
              <a:solidFill>
                <a:srgbClr val="000000"/>
              </a:solidFill>
              <a:latin typeface="Tahoma" pitchFamily="34" charset="0"/>
              <a:ea typeface="ＭＳ Ｐゴシック"/>
              <a:cs typeface="ＭＳ Ｐゴシック"/>
            </a:endParaRPr>
          </a:p>
        </p:txBody>
      </p:sp>
    </p:spTree>
    <p:extLst>
      <p:ext uri="{BB962C8B-B14F-4D97-AF65-F5344CB8AC3E}">
        <p14:creationId xmlns:p14="http://schemas.microsoft.com/office/powerpoint/2010/main" val="3885612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err="1" smtClean="0"/>
              <a:t>Coseg</a:t>
            </a:r>
            <a:r>
              <a:rPr lang="en-US" dirty="0" smtClean="0"/>
              <a:t>. Speedups</a:t>
            </a:r>
            <a:endParaRPr lang="en-US" dirty="0"/>
          </a:p>
        </p:txBody>
      </p:sp>
      <p:pic>
        <p:nvPicPr>
          <p:cNvPr id="5" name="Picture 4" desc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444" y="1165683"/>
            <a:ext cx="6948977" cy="5406792"/>
          </a:xfrm>
          <a:prstGeom prst="rect">
            <a:avLst/>
          </a:prstGeom>
        </p:spPr>
      </p:pic>
    </p:spTree>
    <p:extLst>
      <p:ext uri="{BB962C8B-B14F-4D97-AF65-F5344CB8AC3E}">
        <p14:creationId xmlns:p14="http://schemas.microsoft.com/office/powerpoint/2010/main" val="308502733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Segmentation</a:t>
            </a:r>
            <a:endParaRPr lang="en-US" dirty="0"/>
          </a:p>
        </p:txBody>
      </p:sp>
      <p:pic>
        <p:nvPicPr>
          <p:cNvPr id="3" name="Picture 2" descr="t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149" y="1142463"/>
            <a:ext cx="6516190" cy="4870379"/>
          </a:xfrm>
          <a:prstGeom prst="rect">
            <a:avLst/>
          </a:prstGeom>
        </p:spPr>
      </p:pic>
    </p:spTree>
    <p:extLst>
      <p:ext uri="{BB962C8B-B14F-4D97-AF65-F5344CB8AC3E}">
        <p14:creationId xmlns:p14="http://schemas.microsoft.com/office/powerpoint/2010/main" val="63197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Segmentation</a:t>
            </a:r>
            <a:endParaRPr lang="en-US" dirty="0"/>
          </a:p>
        </p:txBody>
      </p:sp>
      <p:pic>
        <p:nvPicPr>
          <p:cNvPr id="3" name="Picture 2" descr="deferredlock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168400"/>
            <a:ext cx="7505700" cy="4521200"/>
          </a:xfrm>
          <a:prstGeom prst="rect">
            <a:avLst/>
          </a:prstGeom>
        </p:spPr>
      </p:pic>
    </p:spTree>
    <p:extLst>
      <p:ext uri="{BB962C8B-B14F-4D97-AF65-F5344CB8AC3E}">
        <p14:creationId xmlns:p14="http://schemas.microsoft.com/office/powerpoint/2010/main" val="245959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12203"/>
            <a:ext cx="7772400" cy="1676400"/>
          </a:xfrm>
        </p:spPr>
        <p:txBody>
          <a:bodyPr/>
          <a:lstStyle/>
          <a:p>
            <a:r>
              <a:rPr lang="en-US" b="1" dirty="0" smtClean="0"/>
              <a:t>Map-Reduce / </a:t>
            </a:r>
            <a:r>
              <a:rPr lang="en-US" b="1" dirty="0" err="1" smtClean="0"/>
              <a:t>Hadoop</a:t>
            </a:r>
            <a:endParaRPr lang="en-US" b="1" dirty="0"/>
          </a:p>
        </p:txBody>
      </p:sp>
      <p:sp>
        <p:nvSpPr>
          <p:cNvPr id="5" name="Subtitle 4"/>
          <p:cNvSpPr txBox="1">
            <a:spLocks noGrp="1"/>
          </p:cNvSpPr>
          <p:nvPr>
            <p:ph type="subTitle" idx="1"/>
          </p:nvPr>
        </p:nvSpPr>
        <p:spPr>
          <a:xfrm>
            <a:off x="2274736" y="4045803"/>
            <a:ext cx="4594527" cy="830997"/>
          </a:xfrm>
          <a:prstGeom prst="rect">
            <a:avLst/>
          </a:prstGeom>
          <a:noFill/>
        </p:spPr>
        <p:txBody>
          <a:bodyPr wrap="none" rtlCol="0">
            <a:spAutoFit/>
          </a:bodyPr>
          <a:lstStyle/>
          <a:p>
            <a:r>
              <a:rPr lang="en-US" sz="2400" dirty="0"/>
              <a:t>Build learning algorithms on-top of </a:t>
            </a:r>
            <a:br>
              <a:rPr lang="en-US" sz="2400" dirty="0"/>
            </a:br>
            <a:r>
              <a:rPr lang="en-US" sz="2400" dirty="0"/>
              <a:t>high-level parallel </a:t>
            </a:r>
            <a:r>
              <a:rPr lang="en-US" sz="2400" dirty="0" smtClean="0"/>
              <a:t>abstractions</a:t>
            </a:r>
            <a:endParaRPr lang="en-US" sz="2400" dirty="0"/>
          </a:p>
        </p:txBody>
      </p:sp>
      <p:sp>
        <p:nvSpPr>
          <p:cNvPr id="2" name="TextBox 1"/>
          <p:cNvSpPr txBox="1"/>
          <p:nvPr/>
        </p:nvSpPr>
        <p:spPr>
          <a:xfrm>
            <a:off x="533400" y="990600"/>
            <a:ext cx="3009909" cy="523220"/>
          </a:xfrm>
          <a:prstGeom prst="rect">
            <a:avLst/>
          </a:prstGeom>
          <a:noFill/>
        </p:spPr>
        <p:txBody>
          <a:bodyPr wrap="none" rtlCol="0">
            <a:spAutoFit/>
          </a:bodyPr>
          <a:lstStyle/>
          <a:p>
            <a:r>
              <a:rPr lang="en-US" sz="2800" dirty="0" smtClean="0"/>
              <a:t>...  </a:t>
            </a:r>
            <a:r>
              <a:rPr lang="en-US" sz="2800" dirty="0"/>
              <a:t>a</a:t>
            </a:r>
            <a:r>
              <a:rPr lang="en-US" sz="2800" dirty="0" smtClean="0"/>
              <a:t> better answer:</a:t>
            </a:r>
            <a:endParaRPr lang="en-US" sz="2800" dirty="0"/>
          </a:p>
        </p:txBody>
      </p:sp>
    </p:spTree>
    <p:extLst>
      <p:ext uri="{BB962C8B-B14F-4D97-AF65-F5344CB8AC3E}">
        <p14:creationId xmlns:p14="http://schemas.microsoft.com/office/powerpoint/2010/main" val="4013991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Factorization</a:t>
            </a:r>
            <a:endParaRPr lang="en-US" dirty="0"/>
          </a:p>
        </p:txBody>
      </p:sp>
      <p:sp>
        <p:nvSpPr>
          <p:cNvPr id="3" name="Content Placeholder 2"/>
          <p:cNvSpPr>
            <a:spLocks noGrp="1"/>
          </p:cNvSpPr>
          <p:nvPr>
            <p:ph idx="1"/>
          </p:nvPr>
        </p:nvSpPr>
        <p:spPr>
          <a:xfrm>
            <a:off x="526248" y="1030054"/>
            <a:ext cx="8305800" cy="5141913"/>
          </a:xfrm>
        </p:spPr>
        <p:txBody>
          <a:bodyPr/>
          <a:lstStyle/>
          <a:p>
            <a:r>
              <a:rPr lang="en-US" b="1" dirty="0" smtClean="0"/>
              <a:t>Netflix Collaborative Filtering</a:t>
            </a:r>
          </a:p>
          <a:p>
            <a:pPr lvl="1"/>
            <a:r>
              <a:rPr lang="en-US" dirty="0" smtClean="0"/>
              <a:t>Alternating Least Squares Matrix Factorization</a:t>
            </a:r>
          </a:p>
          <a:p>
            <a:pPr lvl="1"/>
            <a:endParaRPr lang="en-US" dirty="0"/>
          </a:p>
          <a:p>
            <a:pPr marL="0" indent="0">
              <a:buNone/>
            </a:pPr>
            <a:endParaRPr lang="en-US" b="1" dirty="0" smtClean="0"/>
          </a:p>
        </p:txBody>
      </p:sp>
      <p:sp>
        <p:nvSpPr>
          <p:cNvPr id="7" name="Rectangle 6"/>
          <p:cNvSpPr/>
          <p:nvPr/>
        </p:nvSpPr>
        <p:spPr>
          <a:xfrm>
            <a:off x="1111837" y="2074300"/>
            <a:ext cx="7038627" cy="830997"/>
          </a:xfrm>
          <a:prstGeom prst="rect">
            <a:avLst/>
          </a:prstGeom>
        </p:spPr>
        <p:txBody>
          <a:bodyPr wrap="square">
            <a:spAutoFit/>
          </a:bodyPr>
          <a:lstStyle/>
          <a:p>
            <a:r>
              <a:rPr lang="en-US" b="1" dirty="0">
                <a:solidFill>
                  <a:srgbClr val="FF0000"/>
                </a:solidFill>
              </a:rPr>
              <a:t>M</a:t>
            </a:r>
            <a:r>
              <a:rPr lang="en-US" b="1" dirty="0" smtClean="0">
                <a:solidFill>
                  <a:srgbClr val="FF0000"/>
                </a:solidFill>
              </a:rPr>
              <a:t>odel</a:t>
            </a:r>
            <a:r>
              <a:rPr lang="en-US" b="1" dirty="0">
                <a:solidFill>
                  <a:srgbClr val="FF0000"/>
                </a:solidFill>
              </a:rPr>
              <a:t>: </a:t>
            </a:r>
            <a:r>
              <a:rPr lang="en-US" b="1" dirty="0" smtClean="0">
                <a:solidFill>
                  <a:srgbClr val="FF0000"/>
                </a:solidFill>
              </a:rPr>
              <a:t>0.5 </a:t>
            </a:r>
            <a:r>
              <a:rPr lang="en-US" b="1" dirty="0">
                <a:solidFill>
                  <a:srgbClr val="FF0000"/>
                </a:solidFill>
              </a:rPr>
              <a:t>million nodes, </a:t>
            </a:r>
            <a:r>
              <a:rPr lang="en-US" b="1" dirty="0" smtClean="0">
                <a:solidFill>
                  <a:srgbClr val="FF0000"/>
                </a:solidFill>
              </a:rPr>
              <a:t>99 </a:t>
            </a:r>
            <a:r>
              <a:rPr lang="en-US" b="1" dirty="0">
                <a:solidFill>
                  <a:srgbClr val="FF0000"/>
                </a:solidFill>
              </a:rPr>
              <a:t>million edges</a:t>
            </a:r>
          </a:p>
          <a:p>
            <a:endParaRPr lang="en-US" b="1" dirty="0" smtClean="0"/>
          </a:p>
        </p:txBody>
      </p:sp>
      <p:grpSp>
        <p:nvGrpSpPr>
          <p:cNvPr id="30" name="Group 29"/>
          <p:cNvGrpSpPr/>
          <p:nvPr/>
        </p:nvGrpSpPr>
        <p:grpSpPr>
          <a:xfrm>
            <a:off x="3120608" y="2739628"/>
            <a:ext cx="3401076" cy="3736066"/>
            <a:chOff x="3128859" y="3328479"/>
            <a:chExt cx="2755672" cy="3165564"/>
          </a:xfrm>
        </p:grpSpPr>
        <p:sp>
          <p:nvSpPr>
            <p:cNvPr id="9" name="Cube 8"/>
            <p:cNvSpPr/>
            <p:nvPr/>
          </p:nvSpPr>
          <p:spPr bwMode="auto">
            <a:xfrm>
              <a:off x="3789920" y="3697884"/>
              <a:ext cx="2094609" cy="1723610"/>
            </a:xfrm>
            <a:prstGeom prst="cube">
              <a:avLst>
                <a:gd name="adj" fmla="val 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2000" dirty="0" smtClean="0">
                  <a:solidFill>
                    <a:srgbClr val="000000"/>
                  </a:solidFill>
                  <a:ea typeface="ＭＳ Ｐゴシック" pitchFamily="-111" charset="-128"/>
                </a:rPr>
                <a:t>Netflix</a:t>
              </a:r>
            </a:p>
          </p:txBody>
        </p:sp>
        <p:sp>
          <p:nvSpPr>
            <p:cNvPr id="10" name="Rectangle 9"/>
            <p:cNvSpPr/>
            <p:nvPr/>
          </p:nvSpPr>
          <p:spPr bwMode="auto">
            <a:xfrm>
              <a:off x="3789920" y="5483328"/>
              <a:ext cx="2094609" cy="610605"/>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11" name="Rectangle 10"/>
            <p:cNvSpPr/>
            <p:nvPr/>
          </p:nvSpPr>
          <p:spPr bwMode="auto">
            <a:xfrm rot="16200000">
              <a:off x="2597692" y="4267912"/>
              <a:ext cx="1715880" cy="5758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12" name="TextBox 11"/>
            <p:cNvSpPr txBox="1"/>
            <p:nvPr/>
          </p:nvSpPr>
          <p:spPr>
            <a:xfrm>
              <a:off x="3128859" y="3328479"/>
              <a:ext cx="808235" cy="400110"/>
            </a:xfrm>
            <a:prstGeom prst="rect">
              <a:avLst/>
            </a:prstGeom>
            <a:noFill/>
          </p:spPr>
          <p:txBody>
            <a:bodyPr wrap="none" rtlCol="0">
              <a:spAutoFit/>
            </a:bodyPr>
            <a:lstStyle/>
            <a:p>
              <a:r>
                <a:rPr lang="en-US" sz="2000" dirty="0" smtClean="0">
                  <a:solidFill>
                    <a:srgbClr val="000000"/>
                  </a:solidFill>
                </a:rPr>
                <a:t>Users</a:t>
              </a:r>
              <a:endParaRPr lang="en-US" sz="2000" dirty="0">
                <a:solidFill>
                  <a:srgbClr val="000000"/>
                </a:solidFill>
              </a:endParaRPr>
            </a:p>
          </p:txBody>
        </p:sp>
        <p:sp>
          <p:nvSpPr>
            <p:cNvPr id="13" name="TextBox 12"/>
            <p:cNvSpPr txBox="1"/>
            <p:nvPr/>
          </p:nvSpPr>
          <p:spPr>
            <a:xfrm>
              <a:off x="4391643" y="6093933"/>
              <a:ext cx="955839" cy="400110"/>
            </a:xfrm>
            <a:prstGeom prst="rect">
              <a:avLst/>
            </a:prstGeom>
            <a:noFill/>
          </p:spPr>
          <p:txBody>
            <a:bodyPr wrap="none" rtlCol="0">
              <a:spAutoFit/>
            </a:bodyPr>
            <a:lstStyle/>
            <a:p>
              <a:r>
                <a:rPr lang="en-US" sz="2000" dirty="0" smtClean="0">
                  <a:solidFill>
                    <a:srgbClr val="000000"/>
                  </a:solidFill>
                </a:rPr>
                <a:t>Movies</a:t>
              </a:r>
              <a:endParaRPr lang="en-US" sz="2000" dirty="0">
                <a:solidFill>
                  <a:srgbClr val="000000"/>
                </a:solidFill>
              </a:endParaRPr>
            </a:p>
          </p:txBody>
        </p:sp>
        <p:cxnSp>
          <p:nvCxnSpPr>
            <p:cNvPr id="16" name="Straight Connector 15"/>
            <p:cNvCxnSpPr/>
            <p:nvPr/>
          </p:nvCxnSpPr>
          <p:spPr bwMode="auto">
            <a:xfrm rot="5400000">
              <a:off x="2491416" y="4555824"/>
              <a:ext cx="1715881" cy="1289"/>
            </a:xfrm>
            <a:prstGeom prst="line">
              <a:avLst/>
            </a:prstGeom>
            <a:noFill/>
            <a:ln w="38100" cap="flat" cmpd="sng" algn="ctr">
              <a:solidFill>
                <a:schemeClr val="tx1"/>
              </a:solidFill>
              <a:prstDash val="dash"/>
              <a:round/>
              <a:headEnd type="none" w="med" len="med"/>
              <a:tailEnd type="none" w="med" len="med"/>
            </a:ln>
            <a:effectLst/>
          </p:spPr>
        </p:cxnSp>
        <p:cxnSp>
          <p:nvCxnSpPr>
            <p:cNvPr id="17" name="Straight Connector 16"/>
            <p:cNvCxnSpPr/>
            <p:nvPr/>
          </p:nvCxnSpPr>
          <p:spPr bwMode="auto">
            <a:xfrm rot="5400000">
              <a:off x="2692698" y="4556146"/>
              <a:ext cx="1715238" cy="1"/>
            </a:xfrm>
            <a:prstGeom prst="line">
              <a:avLst/>
            </a:prstGeom>
            <a:noFill/>
            <a:ln w="38100" cap="flat" cmpd="sng" algn="ctr">
              <a:solidFill>
                <a:schemeClr val="tx1"/>
              </a:solidFill>
              <a:prstDash val="dash"/>
              <a:round/>
              <a:headEnd type="none" w="med" len="med"/>
              <a:tailEnd type="none" w="med" len="med"/>
            </a:ln>
            <a:effectLst/>
          </p:spPr>
        </p:cxnSp>
        <p:cxnSp>
          <p:nvCxnSpPr>
            <p:cNvPr id="18" name="Straight Connector 17"/>
            <p:cNvCxnSpPr/>
            <p:nvPr/>
          </p:nvCxnSpPr>
          <p:spPr bwMode="auto">
            <a:xfrm>
              <a:off x="3789920" y="5668828"/>
              <a:ext cx="2094609" cy="1289"/>
            </a:xfrm>
            <a:prstGeom prst="line">
              <a:avLst/>
            </a:prstGeom>
            <a:noFill/>
            <a:ln w="38100" cap="flat" cmpd="sng" algn="ctr">
              <a:solidFill>
                <a:schemeClr val="tx1"/>
              </a:solidFill>
              <a:prstDash val="dash"/>
              <a:round/>
              <a:headEnd type="none" w="med" len="med"/>
              <a:tailEnd type="none" w="med" len="med"/>
            </a:ln>
            <a:effectLst/>
          </p:spPr>
        </p:cxnSp>
        <p:cxnSp>
          <p:nvCxnSpPr>
            <p:cNvPr id="19" name="Straight Connector 18"/>
            <p:cNvCxnSpPr/>
            <p:nvPr/>
          </p:nvCxnSpPr>
          <p:spPr bwMode="auto">
            <a:xfrm rot="10800000" flipV="1">
              <a:off x="3789921" y="5889350"/>
              <a:ext cx="2094610" cy="1"/>
            </a:xfrm>
            <a:prstGeom prst="line">
              <a:avLst/>
            </a:prstGeom>
            <a:noFill/>
            <a:ln w="38100" cap="flat" cmpd="sng" algn="ctr">
              <a:solidFill>
                <a:schemeClr val="tx1"/>
              </a:solidFill>
              <a:prstDash val="dash"/>
              <a:round/>
              <a:headEnd type="none" w="med" len="med"/>
              <a:tailEnd type="none" w="med" len="med"/>
            </a:ln>
            <a:effectLst/>
          </p:spPr>
        </p:cxnSp>
        <p:sp>
          <p:nvSpPr>
            <p:cNvPr id="22" name="Rectangle 21"/>
            <p:cNvSpPr/>
            <p:nvPr/>
          </p:nvSpPr>
          <p:spPr bwMode="auto">
            <a:xfrm>
              <a:off x="3789920" y="4887941"/>
              <a:ext cx="1630798" cy="162313"/>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3" name="Rectangle 22"/>
            <p:cNvSpPr/>
            <p:nvPr/>
          </p:nvSpPr>
          <p:spPr bwMode="auto">
            <a:xfrm>
              <a:off x="5463229" y="5065713"/>
              <a:ext cx="170098" cy="355781"/>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7" name="Rectangle 26"/>
            <p:cNvSpPr/>
            <p:nvPr/>
          </p:nvSpPr>
          <p:spPr bwMode="auto">
            <a:xfrm>
              <a:off x="5463229" y="5421494"/>
              <a:ext cx="170098" cy="672439"/>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8" name="Rectangle 27"/>
            <p:cNvSpPr/>
            <p:nvPr/>
          </p:nvSpPr>
          <p:spPr bwMode="auto">
            <a:xfrm>
              <a:off x="3167720" y="4887941"/>
              <a:ext cx="622200" cy="162313"/>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0" anchor="ctr" anchorCtr="0" compatLnSpc="1">
              <a:prstTxWarp prst="textNoShape">
                <a:avLst/>
              </a:prstTxWarp>
            </a:bodyPr>
            <a:lstStyle/>
            <a:p>
              <a:pPr algn="ctr"/>
              <a:endParaRPr lang="en-US" sz="2000" smtClean="0">
                <a:solidFill>
                  <a:srgbClr val="000000"/>
                </a:solidFill>
                <a:ea typeface="ＭＳ Ｐゴシック" pitchFamily="-111" charset="-128"/>
              </a:endParaRPr>
            </a:p>
          </p:txBody>
        </p:sp>
        <p:sp>
          <p:nvSpPr>
            <p:cNvPr id="29" name="Rectangle 28"/>
            <p:cNvSpPr/>
            <p:nvPr/>
          </p:nvSpPr>
          <p:spPr bwMode="auto">
            <a:xfrm>
              <a:off x="5463229" y="4887941"/>
              <a:ext cx="170098" cy="162313"/>
            </a:xfrm>
            <a:prstGeom prst="rect">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sp>
        <p:nvSpPr>
          <p:cNvPr id="31" name="Right Brace 30"/>
          <p:cNvSpPr/>
          <p:nvPr/>
        </p:nvSpPr>
        <p:spPr bwMode="auto">
          <a:xfrm>
            <a:off x="6819605" y="5209849"/>
            <a:ext cx="358927" cy="793627"/>
          </a:xfrm>
          <a:prstGeom prst="rightBrace">
            <a:avLst/>
          </a:prstGeom>
          <a:noFill/>
          <a:ln w="38100" cap="flat" cmpd="sng" algn="ctr">
            <a:solidFill>
              <a:schemeClr val="hlink"/>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32" name="TextBox 31"/>
          <p:cNvSpPr txBox="1"/>
          <p:nvPr/>
        </p:nvSpPr>
        <p:spPr>
          <a:xfrm>
            <a:off x="7178532" y="5319194"/>
            <a:ext cx="354785" cy="461665"/>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404652921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a:t>
            </a:r>
            <a:endParaRPr lang="en-US" dirty="0"/>
          </a:p>
        </p:txBody>
      </p:sp>
      <p:pic>
        <p:nvPicPr>
          <p:cNvPr id="4" name="Picture 3" descr="eval_compcomple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64" y="1389517"/>
            <a:ext cx="6631514" cy="5160398"/>
          </a:xfrm>
          <a:prstGeom prst="rect">
            <a:avLst/>
          </a:prstGeom>
        </p:spPr>
      </p:pic>
      <p:sp>
        <p:nvSpPr>
          <p:cNvPr id="3" name="TextBox 2"/>
          <p:cNvSpPr txBox="1"/>
          <p:nvPr/>
        </p:nvSpPr>
        <p:spPr>
          <a:xfrm>
            <a:off x="262293" y="994013"/>
            <a:ext cx="8365750" cy="461665"/>
          </a:xfrm>
          <a:prstGeom prst="rect">
            <a:avLst/>
          </a:prstGeom>
          <a:noFill/>
        </p:spPr>
        <p:txBody>
          <a:bodyPr wrap="square" rtlCol="0">
            <a:spAutoFit/>
          </a:bodyPr>
          <a:lstStyle/>
          <a:p>
            <a:pPr algn="ctr"/>
            <a:r>
              <a:rPr lang="en-US" b="1" dirty="0" smtClean="0"/>
              <a:t>Speedup Increasing size of the </a:t>
            </a:r>
            <a:r>
              <a:rPr lang="en-US" b="1" dirty="0"/>
              <a:t>m</a:t>
            </a:r>
            <a:r>
              <a:rPr lang="en-US" b="1" dirty="0" smtClean="0"/>
              <a:t>atrix factorization</a:t>
            </a:r>
            <a:endParaRPr lang="en-US" b="1" dirty="0"/>
          </a:p>
        </p:txBody>
      </p:sp>
    </p:spTree>
    <p:extLst>
      <p:ext uri="{BB962C8B-B14F-4D97-AF65-F5344CB8AC3E}">
        <p14:creationId xmlns:p14="http://schemas.microsoft.com/office/powerpoint/2010/main" val="385776499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a:t>
            </a:r>
            <a:endParaRPr lang="en-US" dirty="0"/>
          </a:p>
        </p:txBody>
      </p:sp>
      <p:pic>
        <p:nvPicPr>
          <p:cNvPr id="5" name="Picture 4" descr="alsco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3522"/>
            <a:ext cx="4634483" cy="3576526"/>
          </a:xfrm>
          <a:prstGeom prst="rect">
            <a:avLst/>
          </a:prstGeom>
        </p:spPr>
      </p:pic>
      <p:pic>
        <p:nvPicPr>
          <p:cNvPr id="6" name="Picture 5" descr="alsaccuracycos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050" y="1868361"/>
            <a:ext cx="4508052" cy="3442657"/>
          </a:xfrm>
          <a:prstGeom prst="rect">
            <a:avLst/>
          </a:prstGeom>
        </p:spPr>
      </p:pic>
    </p:spTree>
    <p:extLst>
      <p:ext uri="{BB962C8B-B14F-4D97-AF65-F5344CB8AC3E}">
        <p14:creationId xmlns:p14="http://schemas.microsoft.com/office/powerpoint/2010/main" val="2829443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Comparison to MPI</a:t>
            </a:r>
            <a:endParaRPr lang="en-US" dirty="0"/>
          </a:p>
        </p:txBody>
      </p:sp>
      <p:pic>
        <p:nvPicPr>
          <p:cNvPr id="4" name="Content Placeholder 3" descr="eval_als_hadoop.pdf"/>
          <p:cNvPicPr>
            <a:picLocks noGrp="1" noChangeAspect="1"/>
          </p:cNvPicPr>
          <p:nvPr>
            <p:ph idx="1"/>
          </p:nvPr>
        </p:nvPicPr>
        <p:blipFill rotWithShape="1">
          <a:blip r:embed="rId2">
            <a:extLst>
              <a:ext uri="{28A0092B-C50C-407E-A947-70E740481C1C}">
                <a14:useLocalDpi xmlns:a14="http://schemas.microsoft.com/office/drawing/2010/main" val="0"/>
              </a:ext>
            </a:extLst>
          </a:blip>
          <a:srcRect t="-324" b="5085"/>
          <a:stretch/>
        </p:blipFill>
        <p:spPr>
          <a:xfrm>
            <a:off x="1371600" y="1143000"/>
            <a:ext cx="6043106" cy="4572575"/>
          </a:xfrm>
        </p:spPr>
      </p:pic>
      <p:sp>
        <p:nvSpPr>
          <p:cNvPr id="3" name="TextBox 2"/>
          <p:cNvSpPr txBox="1"/>
          <p:nvPr/>
        </p:nvSpPr>
        <p:spPr>
          <a:xfrm>
            <a:off x="3733800" y="5955268"/>
            <a:ext cx="1593330" cy="369332"/>
          </a:xfrm>
          <a:prstGeom prst="rect">
            <a:avLst/>
          </a:prstGeom>
          <a:noFill/>
        </p:spPr>
        <p:txBody>
          <a:bodyPr wrap="none" rtlCol="0">
            <a:spAutoFit/>
          </a:bodyPr>
          <a:lstStyle/>
          <a:p>
            <a:r>
              <a:rPr lang="en-US" dirty="0" smtClean="0"/>
              <a:t>Cluster Nodes</a:t>
            </a:r>
            <a:endParaRPr lang="en-US" dirty="0"/>
          </a:p>
        </p:txBody>
      </p:sp>
    </p:spTree>
    <p:extLst>
      <p:ext uri="{BB962C8B-B14F-4D97-AF65-F5344CB8AC3E}">
        <p14:creationId xmlns:p14="http://schemas.microsoft.com/office/powerpoint/2010/main" val="354448668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z="3200" dirty="0" smtClean="0"/>
              <a:t>An abstraction tailored to Machine Learning</a:t>
            </a:r>
          </a:p>
          <a:p>
            <a:pPr lvl="1"/>
            <a:r>
              <a:rPr lang="en-US" dirty="0" smtClean="0"/>
              <a:t>Targets Graph-Parallel Algorithms</a:t>
            </a:r>
          </a:p>
          <a:p>
            <a:r>
              <a:rPr lang="en-US" sz="3200" dirty="0" smtClean="0"/>
              <a:t>Naturally expresses</a:t>
            </a:r>
          </a:p>
          <a:p>
            <a:pPr lvl="1"/>
            <a:r>
              <a:rPr lang="en-US" dirty="0" smtClean="0"/>
              <a:t>Data/computational dependencies</a:t>
            </a:r>
          </a:p>
          <a:p>
            <a:pPr lvl="1"/>
            <a:r>
              <a:rPr lang="en-US" dirty="0" smtClean="0"/>
              <a:t>Dynamic iterative computation</a:t>
            </a:r>
          </a:p>
          <a:p>
            <a:r>
              <a:rPr lang="en-US" sz="3200" dirty="0" smtClean="0"/>
              <a:t>Simplifies parallel algorithm design</a:t>
            </a:r>
          </a:p>
          <a:p>
            <a:r>
              <a:rPr lang="en-US" sz="3200" dirty="0" smtClean="0"/>
              <a:t>Automatically ensures data consistency</a:t>
            </a:r>
          </a:p>
          <a:p>
            <a:r>
              <a:rPr lang="en-US" sz="3200" dirty="0" smtClean="0"/>
              <a:t>Achieves state-of-the-art parallel performance on a variety of problems</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74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Current/Future Work </a:t>
            </a:r>
            <a:endParaRPr lang="en-US" dirty="0"/>
          </a:p>
        </p:txBody>
      </p:sp>
      <p:sp>
        <p:nvSpPr>
          <p:cNvPr id="3" name="Content Placeholder 2"/>
          <p:cNvSpPr>
            <a:spLocks noGrp="1"/>
          </p:cNvSpPr>
          <p:nvPr>
            <p:ph idx="1"/>
          </p:nvPr>
        </p:nvSpPr>
        <p:spPr/>
        <p:txBody>
          <a:bodyPr/>
          <a:lstStyle/>
          <a:p>
            <a:r>
              <a:rPr lang="en-US" dirty="0" smtClean="0"/>
              <a:t>Out-of-core Storage</a:t>
            </a:r>
          </a:p>
          <a:p>
            <a:r>
              <a:rPr lang="en-US" dirty="0" err="1" smtClean="0"/>
              <a:t>Hadoop</a:t>
            </a:r>
            <a:r>
              <a:rPr lang="en-US" dirty="0" smtClean="0"/>
              <a:t>/HDFS Integration</a:t>
            </a:r>
          </a:p>
          <a:p>
            <a:pPr lvl="1"/>
            <a:r>
              <a:rPr lang="en-US" dirty="0" smtClean="0"/>
              <a:t>Graph Construction</a:t>
            </a:r>
          </a:p>
          <a:p>
            <a:pPr lvl="1"/>
            <a:r>
              <a:rPr lang="en-US" dirty="0" smtClean="0"/>
              <a:t>Graph Storage</a:t>
            </a:r>
          </a:p>
          <a:p>
            <a:pPr lvl="1"/>
            <a:r>
              <a:rPr lang="en-US" dirty="0" smtClean="0"/>
              <a:t>Launching </a:t>
            </a:r>
            <a:r>
              <a:rPr lang="en-US" dirty="0" err="1" smtClean="0"/>
              <a:t>GraphLab</a:t>
            </a:r>
            <a:r>
              <a:rPr lang="en-US" dirty="0" smtClean="0"/>
              <a:t> from </a:t>
            </a:r>
            <a:r>
              <a:rPr lang="en-US" dirty="0" err="1" smtClean="0"/>
              <a:t>Hadoop</a:t>
            </a:r>
            <a:endParaRPr lang="en-US" dirty="0" smtClean="0"/>
          </a:p>
          <a:p>
            <a:pPr lvl="1"/>
            <a:r>
              <a:rPr lang="en-US" dirty="0" smtClean="0"/>
              <a:t>Fault Tolerance through HDFS Checkpoints</a:t>
            </a:r>
          </a:p>
          <a:p>
            <a:r>
              <a:rPr lang="en-US" dirty="0" smtClean="0"/>
              <a:t>Sub-scope parallelism</a:t>
            </a:r>
          </a:p>
          <a:p>
            <a:pPr lvl="1"/>
            <a:r>
              <a:rPr lang="en-US" dirty="0" smtClean="0"/>
              <a:t>Address the challenge of very high degree nodes</a:t>
            </a:r>
          </a:p>
          <a:p>
            <a:r>
              <a:rPr lang="en-US" dirty="0"/>
              <a:t>Update Functions -&gt; Update </a:t>
            </a:r>
            <a:r>
              <a:rPr lang="en-US" dirty="0" err="1"/>
              <a:t>Functors</a:t>
            </a:r>
            <a:endParaRPr lang="en-US" dirty="0"/>
          </a:p>
          <a:p>
            <a:pPr lvl="1"/>
            <a:r>
              <a:rPr lang="en-US" dirty="0" smtClean="0"/>
              <a:t>Allows update functions to send state when rescheduling.</a:t>
            </a:r>
          </a:p>
        </p:txBody>
      </p:sp>
    </p:spTree>
    <p:extLst>
      <p:ext uri="{BB962C8B-B14F-4D97-AF65-F5344CB8AC3E}">
        <p14:creationId xmlns:p14="http://schemas.microsoft.com/office/powerpoint/2010/main" val="289367993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228600"/>
            <a:ext cx="8496300" cy="1143000"/>
          </a:xfrm>
        </p:spPr>
        <p:txBody>
          <a:bodyPr/>
          <a:lstStyle/>
          <a:p>
            <a:r>
              <a:rPr lang="en-US" dirty="0" smtClean="0"/>
              <a:t>Checkout </a:t>
            </a:r>
            <a:r>
              <a:rPr lang="en-US" b="1" dirty="0" err="1" smtClean="0"/>
              <a:t>GraphLab</a:t>
            </a:r>
            <a:endParaRPr lang="en-US" sz="5400" dirty="0"/>
          </a:p>
        </p:txBody>
      </p:sp>
      <p:sp>
        <p:nvSpPr>
          <p:cNvPr id="6" name="Subtitle 5"/>
          <p:cNvSpPr>
            <a:spLocks noGrp="1"/>
          </p:cNvSpPr>
          <p:nvPr>
            <p:ph type="subTitle" idx="1"/>
          </p:nvPr>
        </p:nvSpPr>
        <p:spPr>
          <a:xfrm>
            <a:off x="947738" y="2203450"/>
            <a:ext cx="7239000" cy="927100"/>
          </a:xfrm>
        </p:spPr>
        <p:txBody>
          <a:bodyPr/>
          <a:lstStyle/>
          <a:p>
            <a:r>
              <a:rPr lang="en-US" dirty="0" smtClean="0">
                <a:latin typeface="Helvetica"/>
                <a:cs typeface="Helvetica"/>
              </a:rPr>
              <a:t>http://</a:t>
            </a:r>
            <a:r>
              <a:rPr lang="en-US" dirty="0" err="1" smtClean="0">
                <a:latin typeface="Helvetica"/>
                <a:cs typeface="Helvetica"/>
              </a:rPr>
              <a:t>graphlab.org</a:t>
            </a:r>
            <a:endParaRPr lang="en-US" dirty="0">
              <a:latin typeface="Helvetica"/>
              <a:cs typeface="Helvetica"/>
            </a:endParaRPr>
          </a:p>
        </p:txBody>
      </p:sp>
      <p:sp>
        <p:nvSpPr>
          <p:cNvPr id="4" name="Slide Number Placeholder 3"/>
          <p:cNvSpPr>
            <a:spLocks noGrp="1"/>
          </p:cNvSpPr>
          <p:nvPr>
            <p:ph type="sldNum" sz="quarter" idx="4294967295"/>
          </p:nvPr>
        </p:nvSpPr>
        <p:spPr>
          <a:xfrm>
            <a:off x="7239000" y="6324600"/>
            <a:ext cx="1905000" cy="457200"/>
          </a:xfrm>
        </p:spPr>
        <p:txBody>
          <a:bodyPr/>
          <a:lstStyle/>
          <a:p>
            <a:pPr>
              <a:defRPr/>
            </a:pPr>
            <a:fld id="{DB95AC5C-2115-43B4-93C1-A8C975FC4D86}" type="slidenum">
              <a:rPr lang="en-US" smtClean="0"/>
              <a:pPr>
                <a:defRPr/>
              </a:pPr>
              <a:t>76</a:t>
            </a:fld>
            <a:endParaRPr lang="en-US"/>
          </a:p>
        </p:txBody>
      </p:sp>
      <p:sp>
        <p:nvSpPr>
          <p:cNvPr id="7" name="TextBox 6"/>
          <p:cNvSpPr txBox="1"/>
          <p:nvPr/>
        </p:nvSpPr>
        <p:spPr>
          <a:xfrm>
            <a:off x="1423988" y="1623367"/>
            <a:ext cx="6311900" cy="461665"/>
          </a:xfrm>
          <a:prstGeom prst="rect">
            <a:avLst/>
          </a:prstGeom>
          <a:noFill/>
        </p:spPr>
        <p:txBody>
          <a:bodyPr wrap="square" rtlCol="0">
            <a:spAutoFit/>
          </a:bodyPr>
          <a:lstStyle/>
          <a:p>
            <a:r>
              <a:rPr lang="en-US" dirty="0" smtClean="0"/>
              <a:t>Documentation… Code… Tutorials… </a:t>
            </a:r>
            <a:endParaRPr lang="en-US" dirty="0"/>
          </a:p>
        </p:txBody>
      </p:sp>
      <p:sp>
        <p:nvSpPr>
          <p:cNvPr id="8" name="Title 1"/>
          <p:cNvSpPr txBox="1">
            <a:spLocks/>
          </p:cNvSpPr>
          <p:nvPr/>
        </p:nvSpPr>
        <p:spPr bwMode="auto">
          <a:xfrm>
            <a:off x="304800" y="2971800"/>
            <a:ext cx="84963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64" charset="0"/>
              </a:defRPr>
            </a:lvl2pPr>
            <a:lvl3pPr algn="l" rtl="0" eaLnBrk="1" fontAlgn="base" hangingPunct="1">
              <a:spcBef>
                <a:spcPct val="0"/>
              </a:spcBef>
              <a:spcAft>
                <a:spcPct val="0"/>
              </a:spcAft>
              <a:defRPr sz="4400">
                <a:solidFill>
                  <a:schemeClr val="tx2"/>
                </a:solidFill>
                <a:latin typeface="Tahoma" pitchFamily="-64" charset="0"/>
              </a:defRPr>
            </a:lvl3pPr>
            <a:lvl4pPr algn="l" rtl="0" eaLnBrk="1" fontAlgn="base" hangingPunct="1">
              <a:spcBef>
                <a:spcPct val="0"/>
              </a:spcBef>
              <a:spcAft>
                <a:spcPct val="0"/>
              </a:spcAft>
              <a:defRPr sz="4400">
                <a:solidFill>
                  <a:schemeClr val="tx2"/>
                </a:solidFill>
                <a:latin typeface="Tahoma" pitchFamily="-64" charset="0"/>
              </a:defRPr>
            </a:lvl4pPr>
            <a:lvl5pPr algn="l" rtl="0" eaLnBrk="1" fontAlgn="base" hangingPunct="1">
              <a:spcBef>
                <a:spcPct val="0"/>
              </a:spcBef>
              <a:spcAft>
                <a:spcPct val="0"/>
              </a:spcAft>
              <a:defRPr sz="4400">
                <a:solidFill>
                  <a:schemeClr val="tx2"/>
                </a:solidFill>
                <a:latin typeface="Tahoma" pitchFamily="-64" charset="0"/>
              </a:defRPr>
            </a:lvl5pPr>
            <a:lvl6pPr marL="457200" algn="l" rtl="0" eaLnBrk="1" fontAlgn="base" hangingPunct="1">
              <a:spcBef>
                <a:spcPct val="0"/>
              </a:spcBef>
              <a:spcAft>
                <a:spcPct val="0"/>
              </a:spcAft>
              <a:defRPr sz="4400">
                <a:solidFill>
                  <a:schemeClr val="tx2"/>
                </a:solidFill>
                <a:latin typeface="Tahoma" pitchFamily="-64" charset="0"/>
              </a:defRPr>
            </a:lvl6pPr>
            <a:lvl7pPr marL="914400" algn="l" rtl="0" eaLnBrk="1" fontAlgn="base" hangingPunct="1">
              <a:spcBef>
                <a:spcPct val="0"/>
              </a:spcBef>
              <a:spcAft>
                <a:spcPct val="0"/>
              </a:spcAft>
              <a:defRPr sz="4400">
                <a:solidFill>
                  <a:schemeClr val="tx2"/>
                </a:solidFill>
                <a:latin typeface="Tahoma" pitchFamily="-64" charset="0"/>
              </a:defRPr>
            </a:lvl7pPr>
            <a:lvl8pPr marL="1371600" algn="l" rtl="0" eaLnBrk="1" fontAlgn="base" hangingPunct="1">
              <a:spcBef>
                <a:spcPct val="0"/>
              </a:spcBef>
              <a:spcAft>
                <a:spcPct val="0"/>
              </a:spcAft>
              <a:defRPr sz="4400">
                <a:solidFill>
                  <a:schemeClr val="tx2"/>
                </a:solidFill>
                <a:latin typeface="Tahoma" pitchFamily="-64" charset="0"/>
              </a:defRPr>
            </a:lvl8pPr>
            <a:lvl9pPr marL="1828800" algn="l" rtl="0" eaLnBrk="1" fontAlgn="base" hangingPunct="1">
              <a:spcBef>
                <a:spcPct val="0"/>
              </a:spcBef>
              <a:spcAft>
                <a:spcPct val="0"/>
              </a:spcAft>
              <a:defRPr sz="4400">
                <a:solidFill>
                  <a:schemeClr val="tx2"/>
                </a:solidFill>
                <a:latin typeface="Tahoma" pitchFamily="-64" charset="0"/>
              </a:defRPr>
            </a:lvl9pPr>
          </a:lstStyle>
          <a:p>
            <a:r>
              <a:rPr lang="en-US" sz="5400" dirty="0" smtClean="0"/>
              <a:t>Questions &amp; Feedback</a:t>
            </a:r>
            <a:endParaRPr lang="en-US" sz="5400" dirty="0"/>
          </a:p>
        </p:txBody>
      </p:sp>
      <p:sp>
        <p:nvSpPr>
          <p:cNvPr id="9" name="Subtitle 5"/>
          <p:cNvSpPr txBox="1">
            <a:spLocks/>
          </p:cNvSpPr>
          <p:nvPr/>
        </p:nvSpPr>
        <p:spPr bwMode="auto">
          <a:xfrm>
            <a:off x="914400" y="4483100"/>
            <a:ext cx="7239000" cy="927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folHlink"/>
              </a:buClr>
              <a:buSzPct val="70000"/>
              <a:buFont typeface="Wingdings" pitchFamily="-64" charset="2"/>
              <a:buNone/>
              <a:defRPr sz="4000">
                <a:solidFill>
                  <a:schemeClr val="tx1"/>
                </a:solidFill>
                <a:latin typeface="+mn-lt"/>
                <a:ea typeface="+mn-ea"/>
                <a:cs typeface="+mn-cs"/>
              </a:defRPr>
            </a:lvl1pPr>
            <a:lvl2pPr marL="687388" indent="-230188" algn="l" rtl="0" eaLnBrk="1" fontAlgn="base" hangingPunct="1">
              <a:spcBef>
                <a:spcPct val="20000"/>
              </a:spcBef>
              <a:spcAft>
                <a:spcPct val="0"/>
              </a:spcAft>
              <a:buClr>
                <a:schemeClr val="hlink"/>
              </a:buClr>
              <a:buSzPct val="65000"/>
              <a:buFont typeface="Wingdings" pitchFamily="-64" charset="2"/>
              <a:buBlip>
                <a:blip r:embed="rId3"/>
              </a:buBlip>
              <a:defRPr sz="2400">
                <a:solidFill>
                  <a:schemeClr val="tx1"/>
                </a:solidFill>
                <a:latin typeface="+mn-lt"/>
              </a:defRPr>
            </a:lvl2pPr>
            <a:lvl3pPr marL="1089025" indent="-174625" algn="l" rtl="0" eaLnBrk="1" fontAlgn="base" hangingPunct="1">
              <a:spcBef>
                <a:spcPct val="20000"/>
              </a:spcBef>
              <a:spcAft>
                <a:spcPct val="0"/>
              </a:spcAft>
              <a:buClr>
                <a:schemeClr val="folHlink"/>
              </a:buClr>
              <a:buSzPct val="60000"/>
              <a:buFont typeface="Wingdings" pitchFamily="-64" charset="2"/>
              <a:buBlip>
                <a:blip r:embed="rId4"/>
              </a:buBlip>
              <a:defRPr sz="2000">
                <a:solidFill>
                  <a:schemeClr val="tx1"/>
                </a:solidFill>
                <a:latin typeface="+mn-lt"/>
              </a:defRPr>
            </a:lvl3pPr>
            <a:lvl4pPr marL="1546225" indent="-174625" algn="l" rtl="0" eaLnBrk="1" fontAlgn="base" hangingPunct="1">
              <a:spcBef>
                <a:spcPct val="20000"/>
              </a:spcBef>
              <a:spcAft>
                <a:spcPct val="0"/>
              </a:spcAft>
              <a:buClr>
                <a:schemeClr val="accent2"/>
              </a:buClr>
              <a:buSzPct val="60000"/>
              <a:buFont typeface="Wingdings" pitchFamily="-64" charset="2"/>
              <a:buBlip>
                <a:blip r:embed="rId5"/>
              </a:buBlip>
              <a:defRPr>
                <a:solidFill>
                  <a:schemeClr val="tx1"/>
                </a:solidFill>
                <a:latin typeface="+mn-lt"/>
              </a:defRPr>
            </a:lvl4pPr>
            <a:lvl5pPr marL="19954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5pPr>
            <a:lvl6pPr marL="24526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6pPr>
            <a:lvl7pPr marL="29098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7pPr>
            <a:lvl8pPr marL="33670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8pPr>
            <a:lvl9pPr marL="3824288" indent="-166688" algn="l" rtl="0" eaLnBrk="1" fontAlgn="base" hangingPunct="1">
              <a:spcBef>
                <a:spcPct val="20000"/>
              </a:spcBef>
              <a:spcAft>
                <a:spcPct val="0"/>
              </a:spcAft>
              <a:buClr>
                <a:schemeClr val="accent1"/>
              </a:buClr>
              <a:buSzPct val="55000"/>
              <a:buFont typeface="Wingdings" pitchFamily="-64" charset="2"/>
              <a:buBlip>
                <a:blip r:embed="rId6"/>
              </a:buBlip>
              <a:defRPr>
                <a:solidFill>
                  <a:schemeClr val="tx1"/>
                </a:solidFill>
                <a:latin typeface="+mn-lt"/>
              </a:defRPr>
            </a:lvl9pPr>
          </a:lstStyle>
          <a:p>
            <a:r>
              <a:rPr lang="en-US" dirty="0" err="1" smtClean="0">
                <a:latin typeface="Helvetica"/>
                <a:cs typeface="Helvetica"/>
              </a:rPr>
              <a:t>jegonzal@cs.cmu.edu</a:t>
            </a:r>
            <a:endParaRPr lang="en-US" dirty="0">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a:t>
            </a:r>
            <a:r>
              <a:rPr lang="en-US" dirty="0" err="1" smtClean="0"/>
              <a:t>GraphLab</a:t>
            </a:r>
            <a:r>
              <a:rPr lang="en-US" dirty="0" smtClean="0"/>
              <a:t> Model</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77</a:t>
            </a:fld>
            <a:endParaRPr lang="en-US"/>
          </a:p>
        </p:txBody>
      </p:sp>
      <p:grpSp>
        <p:nvGrpSpPr>
          <p:cNvPr id="3" name="Group 256"/>
          <p:cNvGrpSpPr/>
          <p:nvPr/>
        </p:nvGrpSpPr>
        <p:grpSpPr>
          <a:xfrm>
            <a:off x="6553200" y="1295400"/>
            <a:ext cx="1981200" cy="1236923"/>
            <a:chOff x="6705600" y="1295400"/>
            <a:chExt cx="1981200" cy="1236923"/>
          </a:xfrm>
        </p:grpSpPr>
        <p:sp>
          <p:nvSpPr>
            <p:cNvPr id="14" name="TextBox 13"/>
            <p:cNvSpPr txBox="1"/>
            <p:nvPr/>
          </p:nvSpPr>
          <p:spPr>
            <a:xfrm>
              <a:off x="6705600" y="1295400"/>
              <a:ext cx="1981200" cy="523220"/>
            </a:xfrm>
            <a:prstGeom prst="rect">
              <a:avLst/>
            </a:prstGeom>
            <a:noFill/>
          </p:spPr>
          <p:txBody>
            <a:bodyPr wrap="square" rtlCol="0">
              <a:spAutoFit/>
            </a:bodyPr>
            <a:lstStyle/>
            <a:p>
              <a:pPr algn="ctr"/>
              <a:r>
                <a:rPr lang="en-US" sz="2800" dirty="0" smtClean="0"/>
                <a:t>Scheduling</a:t>
              </a:r>
              <a:endParaRPr lang="en-US" sz="2800" dirty="0"/>
            </a:p>
          </p:txBody>
        </p:sp>
        <p:grpSp>
          <p:nvGrpSpPr>
            <p:cNvPr id="5" name="Group 87"/>
            <p:cNvGrpSpPr/>
            <p:nvPr/>
          </p:nvGrpSpPr>
          <p:grpSpPr>
            <a:xfrm rot="5400000">
              <a:off x="7420638" y="1418562"/>
              <a:ext cx="703523" cy="1524000"/>
              <a:chOff x="220878" y="1582423"/>
              <a:chExt cx="1339072" cy="2900753"/>
            </a:xfrm>
          </p:grpSpPr>
          <p:sp>
            <p:nvSpPr>
              <p:cNvPr id="82" name="Up Arrow 81"/>
              <p:cNvSpPr/>
              <p:nvPr/>
            </p:nvSpPr>
            <p:spPr bwMode="auto">
              <a:xfrm>
                <a:off x="220878" y="1582423"/>
                <a:ext cx="1339072" cy="2900753"/>
              </a:xfrm>
              <a:prstGeom prst="up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3" name="Oval 82"/>
              <p:cNvSpPr/>
              <p:nvPr/>
            </p:nvSpPr>
            <p:spPr bwMode="auto">
              <a:xfrm>
                <a:off x="766990" y="231197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4" name="Oval 83"/>
              <p:cNvSpPr/>
              <p:nvPr/>
            </p:nvSpPr>
            <p:spPr bwMode="auto">
              <a:xfrm>
                <a:off x="766990" y="284349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5" name="Oval 84"/>
              <p:cNvSpPr/>
              <p:nvPr/>
            </p:nvSpPr>
            <p:spPr bwMode="auto">
              <a:xfrm>
                <a:off x="766990" y="337501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86" name="Oval 85"/>
              <p:cNvSpPr/>
              <p:nvPr/>
            </p:nvSpPr>
            <p:spPr bwMode="auto">
              <a:xfrm>
                <a:off x="766990" y="3906534"/>
                <a:ext cx="276097" cy="276097"/>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nvGrpSpPr>
          <p:cNvPr id="6" name="Group 255"/>
          <p:cNvGrpSpPr/>
          <p:nvPr/>
        </p:nvGrpSpPr>
        <p:grpSpPr>
          <a:xfrm>
            <a:off x="457200" y="1295400"/>
            <a:ext cx="2286000" cy="1905000"/>
            <a:chOff x="838200" y="1295400"/>
            <a:chExt cx="2286000" cy="1905000"/>
          </a:xfrm>
        </p:grpSpPr>
        <p:sp>
          <p:nvSpPr>
            <p:cNvPr id="7" name="TextBox 6"/>
            <p:cNvSpPr txBox="1"/>
            <p:nvPr/>
          </p:nvSpPr>
          <p:spPr>
            <a:xfrm>
              <a:off x="838200" y="1295400"/>
              <a:ext cx="2286000" cy="523220"/>
            </a:xfrm>
            <a:prstGeom prst="rect">
              <a:avLst/>
            </a:prstGeom>
            <a:noFill/>
          </p:spPr>
          <p:txBody>
            <a:bodyPr wrap="square" rtlCol="0">
              <a:spAutoFit/>
            </a:bodyPr>
            <a:lstStyle/>
            <a:p>
              <a:pPr algn="ctr"/>
              <a:r>
                <a:rPr lang="en-US" sz="2800" dirty="0" smtClean="0"/>
                <a:t>Data Graph</a:t>
              </a:r>
              <a:endParaRPr lang="en-US" sz="2800" dirty="0"/>
            </a:p>
          </p:txBody>
        </p:sp>
        <p:grpSp>
          <p:nvGrpSpPr>
            <p:cNvPr id="8" name="Group 206"/>
            <p:cNvGrpSpPr/>
            <p:nvPr/>
          </p:nvGrpSpPr>
          <p:grpSpPr>
            <a:xfrm>
              <a:off x="1256946" y="1864233"/>
              <a:ext cx="1714854" cy="1336167"/>
              <a:chOff x="457200" y="2895600"/>
              <a:chExt cx="4122177" cy="3211886"/>
            </a:xfrm>
          </p:grpSpPr>
          <p:cxnSp>
            <p:nvCxnSpPr>
              <p:cNvPr id="210" name="Straight Arrow Connector 209"/>
              <p:cNvCxnSpPr>
                <a:stCxn id="216" idx="6"/>
                <a:endCxn id="217" idx="2"/>
              </p:cNvCxnSpPr>
              <p:nvPr/>
            </p:nvCxnSpPr>
            <p:spPr bwMode="auto">
              <a:xfrm>
                <a:off x="857063" y="30918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1" name="Straight Arrow Connector 210"/>
              <p:cNvCxnSpPr>
                <a:stCxn id="217" idx="6"/>
                <a:endCxn id="218" idx="2"/>
              </p:cNvCxnSpPr>
              <p:nvPr/>
            </p:nvCxnSpPr>
            <p:spPr bwMode="auto">
              <a:xfrm>
                <a:off x="2343164" y="30918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2" name="Straight Arrow Connector 211"/>
              <p:cNvCxnSpPr>
                <a:stCxn id="222" idx="7"/>
                <a:endCxn id="217" idx="3"/>
              </p:cNvCxnSpPr>
              <p:nvPr/>
            </p:nvCxnSpPr>
            <p:spPr bwMode="auto">
              <a:xfrm rot="5400000" flipH="1" flipV="1">
                <a:off x="1216463" y="3563843"/>
                <a:ext cx="1124928"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3" name="Straight Arrow Connector 212"/>
              <p:cNvCxnSpPr>
                <a:stCxn id="224" idx="1"/>
                <a:endCxn id="218" idx="5"/>
              </p:cNvCxnSpPr>
              <p:nvPr/>
            </p:nvCxnSpPr>
            <p:spPr bwMode="auto">
              <a:xfrm rot="16200000" flipV="1">
                <a:off x="34456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4" name="Straight Arrow Connector 213"/>
              <p:cNvCxnSpPr>
                <a:stCxn id="223" idx="7"/>
                <a:endCxn id="218" idx="3"/>
              </p:cNvCxnSpPr>
              <p:nvPr/>
            </p:nvCxnSpPr>
            <p:spPr bwMode="auto">
              <a:xfrm rot="5400000" flipH="1" flipV="1">
                <a:off x="2702563" y="3563844"/>
                <a:ext cx="1124928"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15" name="Straight Arrow Connector 214"/>
              <p:cNvCxnSpPr>
                <a:stCxn id="223" idx="1"/>
                <a:endCxn id="217" idx="5"/>
              </p:cNvCxnSpPr>
              <p:nvPr/>
            </p:nvCxnSpPr>
            <p:spPr bwMode="auto">
              <a:xfrm rot="16200000" flipV="1">
                <a:off x="1959514" y="3556780"/>
                <a:ext cx="1124928"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216" name="Oval 4"/>
              <p:cNvSpPr/>
              <p:nvPr/>
            </p:nvSpPr>
            <p:spPr bwMode="auto">
              <a:xfrm>
                <a:off x="464577"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7" name="Oval 216"/>
              <p:cNvSpPr/>
              <p:nvPr/>
            </p:nvSpPr>
            <p:spPr bwMode="auto">
              <a:xfrm>
                <a:off x="19506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8" name="Oval 217"/>
              <p:cNvSpPr/>
              <p:nvPr/>
            </p:nvSpPr>
            <p:spPr bwMode="auto">
              <a:xfrm>
                <a:off x="3436778" y="28956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19" name="Oval 4"/>
              <p:cNvSpPr/>
              <p:nvPr/>
            </p:nvSpPr>
            <p:spPr bwMode="auto">
              <a:xfrm>
                <a:off x="464577"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0" name="Oval 219"/>
              <p:cNvSpPr/>
              <p:nvPr/>
            </p:nvSpPr>
            <p:spPr bwMode="auto">
              <a:xfrm>
                <a:off x="19506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1" name="Oval 220"/>
              <p:cNvSpPr/>
              <p:nvPr/>
            </p:nvSpPr>
            <p:spPr bwMode="auto">
              <a:xfrm>
                <a:off x="3436778" y="5715000"/>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2" name="Oval 4"/>
              <p:cNvSpPr/>
              <p:nvPr/>
            </p:nvSpPr>
            <p:spPr bwMode="auto">
              <a:xfrm>
                <a:off x="1214690"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3" name="Oval 222"/>
              <p:cNvSpPr/>
              <p:nvPr/>
            </p:nvSpPr>
            <p:spPr bwMode="auto">
              <a:xfrm>
                <a:off x="27007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24" name="Oval 223"/>
              <p:cNvSpPr/>
              <p:nvPr/>
            </p:nvSpPr>
            <p:spPr bwMode="auto">
              <a:xfrm>
                <a:off x="4186891" y="4298058"/>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225" name="Straight Arrow Connector 224"/>
              <p:cNvCxnSpPr>
                <a:stCxn id="219" idx="6"/>
                <a:endCxn id="220" idx="2"/>
              </p:cNvCxnSpPr>
              <p:nvPr/>
            </p:nvCxnSpPr>
            <p:spPr bwMode="auto">
              <a:xfrm>
                <a:off x="857063" y="5911243"/>
                <a:ext cx="1093615"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6" name="Straight Arrow Connector 225"/>
              <p:cNvCxnSpPr>
                <a:stCxn id="220" idx="6"/>
                <a:endCxn id="221" idx="2"/>
              </p:cNvCxnSpPr>
              <p:nvPr/>
            </p:nvCxnSpPr>
            <p:spPr bwMode="auto">
              <a:xfrm>
                <a:off x="2343164" y="5911243"/>
                <a:ext cx="1093614" cy="158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7" name="Straight Arrow Connector 226"/>
              <p:cNvCxnSpPr>
                <a:stCxn id="220" idx="1"/>
                <a:endCxn id="222" idx="5"/>
              </p:cNvCxnSpPr>
              <p:nvPr/>
            </p:nvCxnSpPr>
            <p:spPr bwMode="auto">
              <a:xfrm rot="16200000" flipV="1">
                <a:off x="1209221" y="4973543"/>
                <a:ext cx="1139412" cy="458458"/>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8" name="Straight Arrow Connector 227"/>
              <p:cNvCxnSpPr>
                <a:stCxn id="221" idx="7"/>
                <a:endCxn id="224" idx="3"/>
              </p:cNvCxnSpPr>
              <p:nvPr/>
            </p:nvCxnSpPr>
            <p:spPr bwMode="auto">
              <a:xfrm rot="5400000" flipH="1" flipV="1">
                <a:off x="34383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29" name="Straight Arrow Connector 228"/>
              <p:cNvCxnSpPr>
                <a:stCxn id="221" idx="1"/>
                <a:endCxn id="223" idx="5"/>
              </p:cNvCxnSpPr>
              <p:nvPr/>
            </p:nvCxnSpPr>
            <p:spPr bwMode="auto">
              <a:xfrm rot="16200000" flipV="1">
                <a:off x="2695322" y="4973543"/>
                <a:ext cx="1139412" cy="45845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230" name="Straight Arrow Connector 229"/>
              <p:cNvCxnSpPr>
                <a:stCxn id="220" idx="7"/>
                <a:endCxn id="223" idx="3"/>
              </p:cNvCxnSpPr>
              <p:nvPr/>
            </p:nvCxnSpPr>
            <p:spPr bwMode="auto">
              <a:xfrm rot="5400000" flipH="1" flipV="1">
                <a:off x="1952271" y="4966481"/>
                <a:ext cx="1139412" cy="47258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nvGrpSpPr>
              <p:cNvPr id="9" name="Group 182"/>
              <p:cNvGrpSpPr/>
              <p:nvPr/>
            </p:nvGrpSpPr>
            <p:grpSpPr>
              <a:xfrm>
                <a:off x="457200" y="2971800"/>
                <a:ext cx="4073636" cy="3124200"/>
                <a:chOff x="602223" y="2884114"/>
                <a:chExt cx="4073636" cy="3124200"/>
              </a:xfrm>
            </p:grpSpPr>
            <p:sp>
              <p:nvSpPr>
                <p:cNvPr id="245" name="Cube 244"/>
                <p:cNvSpPr/>
                <p:nvPr/>
              </p:nvSpPr>
              <p:spPr bwMode="auto">
                <a:xfrm>
                  <a:off x="658141"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6" name="Cube 24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7" name="Cube 24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8" name="Cube 247"/>
                <p:cNvSpPr/>
                <p:nvPr/>
              </p:nvSpPr>
              <p:spPr bwMode="auto">
                <a:xfrm>
                  <a:off x="13716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9" name="Cube 248"/>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0" name="Cube 249"/>
                <p:cNvSpPr/>
                <p:nvPr/>
              </p:nvSpPr>
              <p:spPr bwMode="auto">
                <a:xfrm>
                  <a:off x="3629941" y="56942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1" name="Cube 250"/>
                <p:cNvSpPr/>
                <p:nvPr/>
              </p:nvSpPr>
              <p:spPr bwMode="auto">
                <a:xfrm>
                  <a:off x="2140917" y="5656106"/>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2" name="Cube 251"/>
                <p:cNvSpPr/>
                <p:nvPr/>
              </p:nvSpPr>
              <p:spPr bwMode="auto">
                <a:xfrm>
                  <a:off x="602223" y="57035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53" name="Cube 252"/>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0" name="Group 192"/>
              <p:cNvGrpSpPr/>
              <p:nvPr/>
            </p:nvGrpSpPr>
            <p:grpSpPr>
              <a:xfrm>
                <a:off x="1214690" y="2935878"/>
                <a:ext cx="3029680" cy="3147054"/>
                <a:chOff x="1359713" y="2848192"/>
                <a:chExt cx="3029680" cy="3147054"/>
              </a:xfrm>
            </p:grpSpPr>
            <p:sp>
              <p:nvSpPr>
                <p:cNvPr id="233" name="Cube 232"/>
                <p:cNvSpPr/>
                <p:nvPr/>
              </p:nvSpPr>
              <p:spPr bwMode="auto">
                <a:xfrm>
                  <a:off x="1359713" y="2864458"/>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4" name="Cube 233"/>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5" name="Cube 234"/>
                <p:cNvSpPr/>
                <p:nvPr/>
              </p:nvSpPr>
              <p:spPr bwMode="auto">
                <a:xfrm>
                  <a:off x="1750686"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6" name="Cube 235"/>
                <p:cNvSpPr/>
                <p:nvPr/>
              </p:nvSpPr>
              <p:spPr bwMode="auto">
                <a:xfrm>
                  <a:off x="2547982"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7" name="Cube 236"/>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8" name="Cube 237"/>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39" name="Cube 238"/>
                <p:cNvSpPr/>
                <p:nvPr/>
              </p:nvSpPr>
              <p:spPr bwMode="auto">
                <a:xfrm>
                  <a:off x="1737986"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0" name="Cube 239"/>
                <p:cNvSpPr/>
                <p:nvPr/>
              </p:nvSpPr>
              <p:spPr bwMode="auto">
                <a:xfrm>
                  <a:off x="2535282"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1" name="Cube 240"/>
                <p:cNvSpPr/>
                <p:nvPr/>
              </p:nvSpPr>
              <p:spPr bwMode="auto">
                <a:xfrm>
                  <a:off x="3270001"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2" name="Cube 241"/>
                <p:cNvSpPr/>
                <p:nvPr/>
              </p:nvSpPr>
              <p:spPr bwMode="auto">
                <a:xfrm>
                  <a:off x="4044234" y="4943581"/>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3" name="Cube 242"/>
                <p:cNvSpPr/>
                <p:nvPr/>
              </p:nvSpPr>
              <p:spPr bwMode="auto">
                <a:xfrm>
                  <a:off x="1359713" y="5690446"/>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4" name="Cube 243"/>
                <p:cNvSpPr/>
                <p:nvPr/>
              </p:nvSpPr>
              <p:spPr bwMode="auto">
                <a:xfrm>
                  <a:off x="2875826" y="5674180"/>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sp>
        <p:nvSpPr>
          <p:cNvPr id="133" name="Rectangle 132"/>
          <p:cNvSpPr/>
          <p:nvPr/>
        </p:nvSpPr>
        <p:spPr bwMode="auto">
          <a:xfrm>
            <a:off x="304800" y="1066800"/>
            <a:ext cx="2819400" cy="2514600"/>
          </a:xfrm>
          <a:prstGeom prst="rect">
            <a:avLst/>
          </a:prstGeom>
          <a:solidFill>
            <a:srgbClr val="FFFFFF">
              <a:alpha val="5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11" name="Group 136"/>
          <p:cNvGrpSpPr/>
          <p:nvPr/>
        </p:nvGrpSpPr>
        <p:grpSpPr>
          <a:xfrm>
            <a:off x="3200400" y="1295400"/>
            <a:ext cx="2819400" cy="1915877"/>
            <a:chOff x="3352800" y="1295400"/>
            <a:chExt cx="2819400" cy="1915877"/>
          </a:xfrm>
        </p:grpSpPr>
        <p:grpSp>
          <p:nvGrpSpPr>
            <p:cNvPr id="12" name="Group 205"/>
            <p:cNvGrpSpPr/>
            <p:nvPr/>
          </p:nvGrpSpPr>
          <p:grpSpPr>
            <a:xfrm>
              <a:off x="3889269" y="1834768"/>
              <a:ext cx="1825732" cy="1376509"/>
              <a:chOff x="464577" y="2641600"/>
              <a:chExt cx="4388704" cy="3308862"/>
            </a:xfrm>
          </p:grpSpPr>
          <p:sp>
            <p:nvSpPr>
              <p:cNvPr id="140" name="Freeform 139"/>
              <p:cNvSpPr/>
              <p:nvPr/>
            </p:nvSpPr>
            <p:spPr bwMode="auto">
              <a:xfrm>
                <a:off x="1706269" y="2641600"/>
                <a:ext cx="3147012" cy="2295407"/>
              </a:xfrm>
              <a:custGeom>
                <a:avLst/>
                <a:gdLst>
                  <a:gd name="connsiteX0" fmla="*/ 1930400 w 3149600"/>
                  <a:gd name="connsiteY0" fmla="*/ 159926 h 2455333"/>
                  <a:gd name="connsiteX1" fmla="*/ 237067 w 3149600"/>
                  <a:gd name="connsiteY1" fmla="*/ 193793 h 2455333"/>
                  <a:gd name="connsiteX2" fmla="*/ 508000 w 3149600"/>
                  <a:gd name="connsiteY2" fmla="*/ 1322682 h 2455333"/>
                  <a:gd name="connsiteX3" fmla="*/ 993423 w 3149600"/>
                  <a:gd name="connsiteY3" fmla="*/ 2304815 h 2455333"/>
                  <a:gd name="connsiteX4" fmla="*/ 1569156 w 3149600"/>
                  <a:gd name="connsiteY4" fmla="*/ 2225793 h 2455333"/>
                  <a:gd name="connsiteX5" fmla="*/ 1919111 w 3149600"/>
                  <a:gd name="connsiteY5" fmla="*/ 1175926 h 2455333"/>
                  <a:gd name="connsiteX6" fmla="*/ 2291645 w 3149600"/>
                  <a:gd name="connsiteY6" fmla="*/ 2135482 h 2455333"/>
                  <a:gd name="connsiteX7" fmla="*/ 2889956 w 3149600"/>
                  <a:gd name="connsiteY7" fmla="*/ 2304815 h 2455333"/>
                  <a:gd name="connsiteX8" fmla="*/ 3081867 w 3149600"/>
                  <a:gd name="connsiteY8" fmla="*/ 1841970 h 2455333"/>
                  <a:gd name="connsiteX9" fmla="*/ 2483556 w 3149600"/>
                  <a:gd name="connsiteY9" fmla="*/ 600193 h 2455333"/>
                  <a:gd name="connsiteX10" fmla="*/ 1930400 w 3149600"/>
                  <a:gd name="connsiteY10" fmla="*/ 159926 h 2455333"/>
                  <a:gd name="connsiteX0" fmla="*/ 1969911 w 3155244"/>
                  <a:gd name="connsiteY0" fmla="*/ 96426 h 2468033"/>
                  <a:gd name="connsiteX1" fmla="*/ 242711 w 3155244"/>
                  <a:gd name="connsiteY1" fmla="*/ 206493 h 2468033"/>
                  <a:gd name="connsiteX2" fmla="*/ 513644 w 3155244"/>
                  <a:gd name="connsiteY2" fmla="*/ 1335382 h 2468033"/>
                  <a:gd name="connsiteX3" fmla="*/ 999067 w 3155244"/>
                  <a:gd name="connsiteY3" fmla="*/ 2317515 h 2468033"/>
                  <a:gd name="connsiteX4" fmla="*/ 1574800 w 3155244"/>
                  <a:gd name="connsiteY4" fmla="*/ 2238493 h 2468033"/>
                  <a:gd name="connsiteX5" fmla="*/ 1924755 w 3155244"/>
                  <a:gd name="connsiteY5" fmla="*/ 1188626 h 2468033"/>
                  <a:gd name="connsiteX6" fmla="*/ 2297289 w 3155244"/>
                  <a:gd name="connsiteY6" fmla="*/ 2148182 h 2468033"/>
                  <a:gd name="connsiteX7" fmla="*/ 2895600 w 3155244"/>
                  <a:gd name="connsiteY7" fmla="*/ 2317515 h 2468033"/>
                  <a:gd name="connsiteX8" fmla="*/ 3087511 w 3155244"/>
                  <a:gd name="connsiteY8" fmla="*/ 1854670 h 2468033"/>
                  <a:gd name="connsiteX9" fmla="*/ 2489200 w 3155244"/>
                  <a:gd name="connsiteY9" fmla="*/ 612893 h 2468033"/>
                  <a:gd name="connsiteX10" fmla="*/ 1969911 w 3155244"/>
                  <a:gd name="connsiteY10" fmla="*/ 96426 h 2468033"/>
                  <a:gd name="connsiteX0" fmla="*/ 1969911 w 3165592"/>
                  <a:gd name="connsiteY0" fmla="*/ 96426 h 2468033"/>
                  <a:gd name="connsiteX1" fmla="*/ 242711 w 3165592"/>
                  <a:gd name="connsiteY1" fmla="*/ 206493 h 2468033"/>
                  <a:gd name="connsiteX2" fmla="*/ 513644 w 3165592"/>
                  <a:gd name="connsiteY2" fmla="*/ 1335382 h 2468033"/>
                  <a:gd name="connsiteX3" fmla="*/ 999067 w 3165592"/>
                  <a:gd name="connsiteY3" fmla="*/ 2317515 h 2468033"/>
                  <a:gd name="connsiteX4" fmla="*/ 1574800 w 3165592"/>
                  <a:gd name="connsiteY4" fmla="*/ 2238493 h 2468033"/>
                  <a:gd name="connsiteX5" fmla="*/ 1924755 w 3165592"/>
                  <a:gd name="connsiteY5" fmla="*/ 1188626 h 2468033"/>
                  <a:gd name="connsiteX6" fmla="*/ 2297289 w 3165592"/>
                  <a:gd name="connsiteY6" fmla="*/ 2148182 h 2468033"/>
                  <a:gd name="connsiteX7" fmla="*/ 2895600 w 3165592"/>
                  <a:gd name="connsiteY7" fmla="*/ 2317515 h 2468033"/>
                  <a:gd name="connsiteX8" fmla="*/ 3087511 w 3165592"/>
                  <a:gd name="connsiteY8" fmla="*/ 1854670 h 2468033"/>
                  <a:gd name="connsiteX9" fmla="*/ 2427111 w 3165592"/>
                  <a:gd name="connsiteY9" fmla="*/ 477426 h 2468033"/>
                  <a:gd name="connsiteX10" fmla="*/ 1969911 w 3165592"/>
                  <a:gd name="connsiteY10" fmla="*/ 96426 h 2468033"/>
                  <a:gd name="connsiteX0" fmla="*/ 1881011 w 3152892"/>
                  <a:gd name="connsiteY0" fmla="*/ 96426 h 2468033"/>
                  <a:gd name="connsiteX1" fmla="*/ 230011 w 3152892"/>
                  <a:gd name="connsiteY1" fmla="*/ 206493 h 2468033"/>
                  <a:gd name="connsiteX2" fmla="*/ 500944 w 3152892"/>
                  <a:gd name="connsiteY2" fmla="*/ 1335382 h 2468033"/>
                  <a:gd name="connsiteX3" fmla="*/ 986367 w 3152892"/>
                  <a:gd name="connsiteY3" fmla="*/ 2317515 h 2468033"/>
                  <a:gd name="connsiteX4" fmla="*/ 1562100 w 3152892"/>
                  <a:gd name="connsiteY4" fmla="*/ 2238493 h 2468033"/>
                  <a:gd name="connsiteX5" fmla="*/ 1912055 w 3152892"/>
                  <a:gd name="connsiteY5" fmla="*/ 1188626 h 2468033"/>
                  <a:gd name="connsiteX6" fmla="*/ 2284589 w 3152892"/>
                  <a:gd name="connsiteY6" fmla="*/ 2148182 h 2468033"/>
                  <a:gd name="connsiteX7" fmla="*/ 2882900 w 3152892"/>
                  <a:gd name="connsiteY7" fmla="*/ 2317515 h 2468033"/>
                  <a:gd name="connsiteX8" fmla="*/ 3074811 w 3152892"/>
                  <a:gd name="connsiteY8" fmla="*/ 1854670 h 2468033"/>
                  <a:gd name="connsiteX9" fmla="*/ 2414411 w 3152892"/>
                  <a:gd name="connsiteY9" fmla="*/ 477426 h 2468033"/>
                  <a:gd name="connsiteX10" fmla="*/ 1881011 w 3152892"/>
                  <a:gd name="connsiteY10" fmla="*/ 96426 h 24680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690511 w 2962392"/>
                  <a:gd name="connsiteY0" fmla="*/ 83726 h 2455333"/>
                  <a:gd name="connsiteX1" fmla="*/ 547511 w 2962392"/>
                  <a:gd name="connsiteY1" fmla="*/ 159926 h 2455333"/>
                  <a:gd name="connsiteX2" fmla="*/ 39511 w 2962392"/>
                  <a:gd name="connsiteY2" fmla="*/ 193793 h 2455333"/>
                  <a:gd name="connsiteX3" fmla="*/ 310444 w 2962392"/>
                  <a:gd name="connsiteY3" fmla="*/ 1322682 h 2455333"/>
                  <a:gd name="connsiteX4" fmla="*/ 795867 w 2962392"/>
                  <a:gd name="connsiteY4" fmla="*/ 2304815 h 2455333"/>
                  <a:gd name="connsiteX5" fmla="*/ 1371600 w 2962392"/>
                  <a:gd name="connsiteY5" fmla="*/ 2225793 h 2455333"/>
                  <a:gd name="connsiteX6" fmla="*/ 1721555 w 2962392"/>
                  <a:gd name="connsiteY6" fmla="*/ 1175926 h 2455333"/>
                  <a:gd name="connsiteX7" fmla="*/ 2094089 w 2962392"/>
                  <a:gd name="connsiteY7" fmla="*/ 2135482 h 2455333"/>
                  <a:gd name="connsiteX8" fmla="*/ 2692400 w 2962392"/>
                  <a:gd name="connsiteY8" fmla="*/ 2304815 h 2455333"/>
                  <a:gd name="connsiteX9" fmla="*/ 2884311 w 2962392"/>
                  <a:gd name="connsiteY9" fmla="*/ 1841970 h 2455333"/>
                  <a:gd name="connsiteX10" fmla="*/ 2223911 w 2962392"/>
                  <a:gd name="connsiteY10" fmla="*/ 464726 h 2455333"/>
                  <a:gd name="connsiteX11" fmla="*/ 1690511 w 2962392"/>
                  <a:gd name="connsiteY11" fmla="*/ 83726 h 2455333"/>
                  <a:gd name="connsiteX0" fmla="*/ 17921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92111 w 3063992"/>
                  <a:gd name="connsiteY11" fmla="*/ 50800 h 2422407"/>
                  <a:gd name="connsiteX0" fmla="*/ 1715911 w 3063992"/>
                  <a:gd name="connsiteY0" fmla="*/ 50800 h 2422407"/>
                  <a:gd name="connsiteX1" fmla="*/ 649111 w 3063992"/>
                  <a:gd name="connsiteY1" fmla="*/ 127000 h 2422407"/>
                  <a:gd name="connsiteX2" fmla="*/ 39511 w 3063992"/>
                  <a:gd name="connsiteY2" fmla="*/ 279400 h 2422407"/>
                  <a:gd name="connsiteX3" fmla="*/ 412044 w 3063992"/>
                  <a:gd name="connsiteY3" fmla="*/ 1289756 h 2422407"/>
                  <a:gd name="connsiteX4" fmla="*/ 897467 w 3063992"/>
                  <a:gd name="connsiteY4" fmla="*/ 2271889 h 2422407"/>
                  <a:gd name="connsiteX5" fmla="*/ 1473200 w 3063992"/>
                  <a:gd name="connsiteY5" fmla="*/ 2192867 h 2422407"/>
                  <a:gd name="connsiteX6" fmla="*/ 1823155 w 3063992"/>
                  <a:gd name="connsiteY6" fmla="*/ 1143000 h 2422407"/>
                  <a:gd name="connsiteX7" fmla="*/ 2195689 w 3063992"/>
                  <a:gd name="connsiteY7" fmla="*/ 2102556 h 2422407"/>
                  <a:gd name="connsiteX8" fmla="*/ 2794000 w 3063992"/>
                  <a:gd name="connsiteY8" fmla="*/ 2271889 h 2422407"/>
                  <a:gd name="connsiteX9" fmla="*/ 2985911 w 3063992"/>
                  <a:gd name="connsiteY9" fmla="*/ 1809044 h 2422407"/>
                  <a:gd name="connsiteX10" fmla="*/ 2325511 w 3063992"/>
                  <a:gd name="connsiteY10" fmla="*/ 431800 h 2422407"/>
                  <a:gd name="connsiteX11" fmla="*/ 1715911 w 3063992"/>
                  <a:gd name="connsiteY11" fmla="*/ 50800 h 2422407"/>
                  <a:gd name="connsiteX0" fmla="*/ 1779411 w 3127492"/>
                  <a:gd name="connsiteY0" fmla="*/ 38100 h 2409707"/>
                  <a:gd name="connsiteX1" fmla="*/ 1093611 w 3127492"/>
                  <a:gd name="connsiteY1" fmla="*/ 190500 h 2409707"/>
                  <a:gd name="connsiteX2" fmla="*/ 103011 w 3127492"/>
                  <a:gd name="connsiteY2" fmla="*/ 266700 h 2409707"/>
                  <a:gd name="connsiteX3" fmla="*/ 475544 w 3127492"/>
                  <a:gd name="connsiteY3" fmla="*/ 1277056 h 2409707"/>
                  <a:gd name="connsiteX4" fmla="*/ 960967 w 3127492"/>
                  <a:gd name="connsiteY4" fmla="*/ 2259189 h 2409707"/>
                  <a:gd name="connsiteX5" fmla="*/ 1536700 w 3127492"/>
                  <a:gd name="connsiteY5" fmla="*/ 2180167 h 2409707"/>
                  <a:gd name="connsiteX6" fmla="*/ 1886655 w 3127492"/>
                  <a:gd name="connsiteY6" fmla="*/ 1130300 h 2409707"/>
                  <a:gd name="connsiteX7" fmla="*/ 2259189 w 3127492"/>
                  <a:gd name="connsiteY7" fmla="*/ 2089856 h 2409707"/>
                  <a:gd name="connsiteX8" fmla="*/ 2857500 w 3127492"/>
                  <a:gd name="connsiteY8" fmla="*/ 2259189 h 2409707"/>
                  <a:gd name="connsiteX9" fmla="*/ 3049411 w 3127492"/>
                  <a:gd name="connsiteY9" fmla="*/ 1796344 h 2409707"/>
                  <a:gd name="connsiteX10" fmla="*/ 2389011 w 3127492"/>
                  <a:gd name="connsiteY10" fmla="*/ 419100 h 2409707"/>
                  <a:gd name="connsiteX11" fmla="*/ 1779411 w 3127492"/>
                  <a:gd name="connsiteY11" fmla="*/ 38100 h 2409707"/>
                  <a:gd name="connsiteX0" fmla="*/ 1855611 w 3127492"/>
                  <a:gd name="connsiteY0" fmla="*/ 38100 h 2333507"/>
                  <a:gd name="connsiteX1" fmla="*/ 1093611 w 3127492"/>
                  <a:gd name="connsiteY1" fmla="*/ 114300 h 2333507"/>
                  <a:gd name="connsiteX2" fmla="*/ 103011 w 3127492"/>
                  <a:gd name="connsiteY2" fmla="*/ 190500 h 2333507"/>
                  <a:gd name="connsiteX3" fmla="*/ 475544 w 3127492"/>
                  <a:gd name="connsiteY3" fmla="*/ 1200856 h 2333507"/>
                  <a:gd name="connsiteX4" fmla="*/ 960967 w 3127492"/>
                  <a:gd name="connsiteY4" fmla="*/ 2182989 h 2333507"/>
                  <a:gd name="connsiteX5" fmla="*/ 1536700 w 3127492"/>
                  <a:gd name="connsiteY5" fmla="*/ 2103967 h 2333507"/>
                  <a:gd name="connsiteX6" fmla="*/ 1886655 w 3127492"/>
                  <a:gd name="connsiteY6" fmla="*/ 1054100 h 2333507"/>
                  <a:gd name="connsiteX7" fmla="*/ 2259189 w 3127492"/>
                  <a:gd name="connsiteY7" fmla="*/ 2013656 h 2333507"/>
                  <a:gd name="connsiteX8" fmla="*/ 2857500 w 3127492"/>
                  <a:gd name="connsiteY8" fmla="*/ 2182989 h 2333507"/>
                  <a:gd name="connsiteX9" fmla="*/ 3049411 w 3127492"/>
                  <a:gd name="connsiteY9" fmla="*/ 1720144 h 2333507"/>
                  <a:gd name="connsiteX10" fmla="*/ 2389011 w 3127492"/>
                  <a:gd name="connsiteY10" fmla="*/ 342900 h 2333507"/>
                  <a:gd name="connsiteX11" fmla="*/ 1855611 w 3127492"/>
                  <a:gd name="connsiteY11" fmla="*/ 38100 h 2333507"/>
                  <a:gd name="connsiteX0" fmla="*/ 1765300 w 3037181"/>
                  <a:gd name="connsiteY0" fmla="*/ 38100 h 2374900"/>
                  <a:gd name="connsiteX1" fmla="*/ 1003300 w 3037181"/>
                  <a:gd name="connsiteY1" fmla="*/ 114300 h 2374900"/>
                  <a:gd name="connsiteX2" fmla="*/ 12700 w 3037181"/>
                  <a:gd name="connsiteY2" fmla="*/ 190500 h 2374900"/>
                  <a:gd name="connsiteX3" fmla="*/ 1079500 w 3037181"/>
                  <a:gd name="connsiteY3" fmla="*/ 952500 h 2374900"/>
                  <a:gd name="connsiteX4" fmla="*/ 870656 w 3037181"/>
                  <a:gd name="connsiteY4" fmla="*/ 2182989 h 2374900"/>
                  <a:gd name="connsiteX5" fmla="*/ 1446389 w 3037181"/>
                  <a:gd name="connsiteY5" fmla="*/ 2103967 h 2374900"/>
                  <a:gd name="connsiteX6" fmla="*/ 1796344 w 3037181"/>
                  <a:gd name="connsiteY6" fmla="*/ 1054100 h 2374900"/>
                  <a:gd name="connsiteX7" fmla="*/ 2168878 w 3037181"/>
                  <a:gd name="connsiteY7" fmla="*/ 2013656 h 2374900"/>
                  <a:gd name="connsiteX8" fmla="*/ 2767189 w 3037181"/>
                  <a:gd name="connsiteY8" fmla="*/ 2182989 h 2374900"/>
                  <a:gd name="connsiteX9" fmla="*/ 2959100 w 3037181"/>
                  <a:gd name="connsiteY9" fmla="*/ 1720144 h 2374900"/>
                  <a:gd name="connsiteX10" fmla="*/ 2298700 w 3037181"/>
                  <a:gd name="connsiteY10" fmla="*/ 342900 h 2374900"/>
                  <a:gd name="connsiteX11" fmla="*/ 1765300 w 3037181"/>
                  <a:gd name="connsiteY11" fmla="*/ 38100 h 2374900"/>
                  <a:gd name="connsiteX0" fmla="*/ 1765300 w 3037181"/>
                  <a:gd name="connsiteY0" fmla="*/ 38100 h 2239433"/>
                  <a:gd name="connsiteX1" fmla="*/ 1003300 w 3037181"/>
                  <a:gd name="connsiteY1" fmla="*/ 114300 h 2239433"/>
                  <a:gd name="connsiteX2" fmla="*/ 12700 w 3037181"/>
                  <a:gd name="connsiteY2" fmla="*/ 190500 h 2239433"/>
                  <a:gd name="connsiteX3" fmla="*/ 1079500 w 3037181"/>
                  <a:gd name="connsiteY3" fmla="*/ 952500 h 2239433"/>
                  <a:gd name="connsiteX4" fmla="*/ 698500 w 3037181"/>
                  <a:gd name="connsiteY4" fmla="*/ 1866899 h 2239433"/>
                  <a:gd name="connsiteX5" fmla="*/ 1446389 w 3037181"/>
                  <a:gd name="connsiteY5" fmla="*/ 2103967 h 2239433"/>
                  <a:gd name="connsiteX6" fmla="*/ 1796344 w 3037181"/>
                  <a:gd name="connsiteY6" fmla="*/ 1054100 h 2239433"/>
                  <a:gd name="connsiteX7" fmla="*/ 2168878 w 3037181"/>
                  <a:gd name="connsiteY7" fmla="*/ 2013656 h 2239433"/>
                  <a:gd name="connsiteX8" fmla="*/ 2767189 w 3037181"/>
                  <a:gd name="connsiteY8" fmla="*/ 2182989 h 2239433"/>
                  <a:gd name="connsiteX9" fmla="*/ 2959100 w 3037181"/>
                  <a:gd name="connsiteY9" fmla="*/ 1720144 h 2239433"/>
                  <a:gd name="connsiteX10" fmla="*/ 2298700 w 3037181"/>
                  <a:gd name="connsiteY10" fmla="*/ 342900 h 2239433"/>
                  <a:gd name="connsiteX11" fmla="*/ 1765300 w 3037181"/>
                  <a:gd name="connsiteY11" fmla="*/ 38100 h 2239433"/>
                  <a:gd name="connsiteX0" fmla="*/ 1765300 w 3037181"/>
                  <a:gd name="connsiteY0" fmla="*/ 38100 h 2231908"/>
                  <a:gd name="connsiteX1" fmla="*/ 1003300 w 3037181"/>
                  <a:gd name="connsiteY1" fmla="*/ 114300 h 2231908"/>
                  <a:gd name="connsiteX2" fmla="*/ 12700 w 3037181"/>
                  <a:gd name="connsiteY2" fmla="*/ 190500 h 2231908"/>
                  <a:gd name="connsiteX3" fmla="*/ 1079500 w 3037181"/>
                  <a:gd name="connsiteY3" fmla="*/ 952500 h 2231908"/>
                  <a:gd name="connsiteX4" fmla="*/ 698500 w 3037181"/>
                  <a:gd name="connsiteY4" fmla="*/ 1866899 h 2231908"/>
                  <a:gd name="connsiteX5" fmla="*/ 1384300 w 3037181"/>
                  <a:gd name="connsiteY5" fmla="*/ 2095500 h 2231908"/>
                  <a:gd name="connsiteX6" fmla="*/ 1796344 w 3037181"/>
                  <a:gd name="connsiteY6" fmla="*/ 1054100 h 2231908"/>
                  <a:gd name="connsiteX7" fmla="*/ 2168878 w 3037181"/>
                  <a:gd name="connsiteY7" fmla="*/ 2013656 h 2231908"/>
                  <a:gd name="connsiteX8" fmla="*/ 2767189 w 3037181"/>
                  <a:gd name="connsiteY8" fmla="*/ 2182989 h 2231908"/>
                  <a:gd name="connsiteX9" fmla="*/ 2959100 w 3037181"/>
                  <a:gd name="connsiteY9" fmla="*/ 1720144 h 2231908"/>
                  <a:gd name="connsiteX10" fmla="*/ 2298700 w 3037181"/>
                  <a:gd name="connsiteY10" fmla="*/ 342900 h 2231908"/>
                  <a:gd name="connsiteX11" fmla="*/ 1765300 w 3037181"/>
                  <a:gd name="connsiteY11"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38100 h 2231908"/>
                  <a:gd name="connsiteX1" fmla="*/ 1092200 w 3126081"/>
                  <a:gd name="connsiteY1" fmla="*/ 114300 h 2231908"/>
                  <a:gd name="connsiteX2" fmla="*/ 101600 w 3126081"/>
                  <a:gd name="connsiteY2" fmla="*/ 190500 h 2231908"/>
                  <a:gd name="connsiteX3" fmla="*/ 177800 w 3126081"/>
                  <a:gd name="connsiteY3" fmla="*/ 647700 h 2231908"/>
                  <a:gd name="connsiteX4" fmla="*/ 1168400 w 3126081"/>
                  <a:gd name="connsiteY4" fmla="*/ 952500 h 2231908"/>
                  <a:gd name="connsiteX5" fmla="*/ 787400 w 3126081"/>
                  <a:gd name="connsiteY5" fmla="*/ 1866899 h 2231908"/>
                  <a:gd name="connsiteX6" fmla="*/ 1473200 w 3126081"/>
                  <a:gd name="connsiteY6" fmla="*/ 2095500 h 2231908"/>
                  <a:gd name="connsiteX7" fmla="*/ 1885244 w 3126081"/>
                  <a:gd name="connsiteY7" fmla="*/ 1054100 h 2231908"/>
                  <a:gd name="connsiteX8" fmla="*/ 2257778 w 3126081"/>
                  <a:gd name="connsiteY8" fmla="*/ 2013656 h 2231908"/>
                  <a:gd name="connsiteX9" fmla="*/ 2856089 w 3126081"/>
                  <a:gd name="connsiteY9" fmla="*/ 2182989 h 2231908"/>
                  <a:gd name="connsiteX10" fmla="*/ 3048000 w 3126081"/>
                  <a:gd name="connsiteY10" fmla="*/ 1720144 h 2231908"/>
                  <a:gd name="connsiteX11" fmla="*/ 2387600 w 3126081"/>
                  <a:gd name="connsiteY11" fmla="*/ 342900 h 2231908"/>
                  <a:gd name="connsiteX12" fmla="*/ 1854200 w 3126081"/>
                  <a:gd name="connsiteY12" fmla="*/ 38100 h 2231908"/>
                  <a:gd name="connsiteX0" fmla="*/ 1854200 w 3126081"/>
                  <a:gd name="connsiteY0" fmla="*/ 51741 h 2245549"/>
                  <a:gd name="connsiteX1" fmla="*/ 1092200 w 3126081"/>
                  <a:gd name="connsiteY1" fmla="*/ 127941 h 2245549"/>
                  <a:gd name="connsiteX2" fmla="*/ 101600 w 3126081"/>
                  <a:gd name="connsiteY2" fmla="*/ 204141 h 2245549"/>
                  <a:gd name="connsiteX3" fmla="*/ 177800 w 3126081"/>
                  <a:gd name="connsiteY3" fmla="*/ 661341 h 2245549"/>
                  <a:gd name="connsiteX4" fmla="*/ 1168400 w 3126081"/>
                  <a:gd name="connsiteY4" fmla="*/ 966141 h 2245549"/>
                  <a:gd name="connsiteX5" fmla="*/ 787400 w 3126081"/>
                  <a:gd name="connsiteY5" fmla="*/ 1880540 h 2245549"/>
                  <a:gd name="connsiteX6" fmla="*/ 1473200 w 3126081"/>
                  <a:gd name="connsiteY6" fmla="*/ 2109141 h 2245549"/>
                  <a:gd name="connsiteX7" fmla="*/ 1885244 w 3126081"/>
                  <a:gd name="connsiteY7" fmla="*/ 1067741 h 2245549"/>
                  <a:gd name="connsiteX8" fmla="*/ 2257778 w 3126081"/>
                  <a:gd name="connsiteY8" fmla="*/ 2027297 h 2245549"/>
                  <a:gd name="connsiteX9" fmla="*/ 2856089 w 3126081"/>
                  <a:gd name="connsiteY9" fmla="*/ 2196630 h 2245549"/>
                  <a:gd name="connsiteX10" fmla="*/ 3048000 w 3126081"/>
                  <a:gd name="connsiteY10" fmla="*/ 1733785 h 2245549"/>
                  <a:gd name="connsiteX11" fmla="*/ 2387600 w 3126081"/>
                  <a:gd name="connsiteY11" fmla="*/ 280341 h 2245549"/>
                  <a:gd name="connsiteX12" fmla="*/ 1854200 w 3126081"/>
                  <a:gd name="connsiteY12" fmla="*/ 51741 h 2245549"/>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78000 w 3126081"/>
                  <a:gd name="connsiteY0" fmla="*/ 25400 h 2295407"/>
                  <a:gd name="connsiteX1" fmla="*/ 1092200 w 3126081"/>
                  <a:gd name="connsiteY1" fmla="*/ 177799 h 2295407"/>
                  <a:gd name="connsiteX2" fmla="*/ 101600 w 3126081"/>
                  <a:gd name="connsiteY2" fmla="*/ 253999 h 2295407"/>
                  <a:gd name="connsiteX3" fmla="*/ 177800 w 3126081"/>
                  <a:gd name="connsiteY3" fmla="*/ 711199 h 2295407"/>
                  <a:gd name="connsiteX4" fmla="*/ 1168400 w 3126081"/>
                  <a:gd name="connsiteY4" fmla="*/ 1015999 h 2295407"/>
                  <a:gd name="connsiteX5" fmla="*/ 787400 w 3126081"/>
                  <a:gd name="connsiteY5" fmla="*/ 1930398 h 2295407"/>
                  <a:gd name="connsiteX6" fmla="*/ 1473200 w 3126081"/>
                  <a:gd name="connsiteY6" fmla="*/ 2158999 h 2295407"/>
                  <a:gd name="connsiteX7" fmla="*/ 1885244 w 3126081"/>
                  <a:gd name="connsiteY7" fmla="*/ 1117599 h 2295407"/>
                  <a:gd name="connsiteX8" fmla="*/ 2257778 w 3126081"/>
                  <a:gd name="connsiteY8" fmla="*/ 2077155 h 2295407"/>
                  <a:gd name="connsiteX9" fmla="*/ 2856089 w 3126081"/>
                  <a:gd name="connsiteY9" fmla="*/ 2246488 h 2295407"/>
                  <a:gd name="connsiteX10" fmla="*/ 3048000 w 3126081"/>
                  <a:gd name="connsiteY10" fmla="*/ 1783643 h 2295407"/>
                  <a:gd name="connsiteX11" fmla="*/ 2387600 w 3126081"/>
                  <a:gd name="connsiteY11" fmla="*/ 330199 h 2295407"/>
                  <a:gd name="connsiteX12" fmla="*/ 1778000 w 3126081"/>
                  <a:gd name="connsiteY12" fmla="*/ 25400 h 2295407"/>
                  <a:gd name="connsiteX0" fmla="*/ 1798931 w 3147012"/>
                  <a:gd name="connsiteY0" fmla="*/ 25400 h 2295407"/>
                  <a:gd name="connsiteX1" fmla="*/ 1113131 w 3147012"/>
                  <a:gd name="connsiteY1" fmla="*/ 177799 h 2295407"/>
                  <a:gd name="connsiteX2" fmla="*/ 122531 w 3147012"/>
                  <a:gd name="connsiteY2" fmla="*/ 253999 h 2295407"/>
                  <a:gd name="connsiteX3" fmla="*/ 198731 w 3147012"/>
                  <a:gd name="connsiteY3" fmla="*/ 711199 h 2295407"/>
                  <a:gd name="connsiteX4" fmla="*/ 1189331 w 3147012"/>
                  <a:gd name="connsiteY4" fmla="*/ 1015999 h 2295407"/>
                  <a:gd name="connsiteX5" fmla="*/ 808331 w 3147012"/>
                  <a:gd name="connsiteY5" fmla="*/ 1930398 h 2295407"/>
                  <a:gd name="connsiteX6" fmla="*/ 1494131 w 3147012"/>
                  <a:gd name="connsiteY6" fmla="*/ 2158999 h 2295407"/>
                  <a:gd name="connsiteX7" fmla="*/ 1906175 w 3147012"/>
                  <a:gd name="connsiteY7" fmla="*/ 1117599 h 2295407"/>
                  <a:gd name="connsiteX8" fmla="*/ 2278709 w 3147012"/>
                  <a:gd name="connsiteY8" fmla="*/ 2077155 h 2295407"/>
                  <a:gd name="connsiteX9" fmla="*/ 2877020 w 3147012"/>
                  <a:gd name="connsiteY9" fmla="*/ 2246488 h 2295407"/>
                  <a:gd name="connsiteX10" fmla="*/ 3068931 w 3147012"/>
                  <a:gd name="connsiteY10" fmla="*/ 1783643 h 2295407"/>
                  <a:gd name="connsiteX11" fmla="*/ 2408531 w 3147012"/>
                  <a:gd name="connsiteY11" fmla="*/ 330199 h 2295407"/>
                  <a:gd name="connsiteX12" fmla="*/ 1798931 w 3147012"/>
                  <a:gd name="connsiteY12" fmla="*/ 25400 h 2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41" name="Oval 140"/>
              <p:cNvSpPr/>
              <p:nvPr/>
            </p:nvSpPr>
            <p:spPr bwMode="auto">
              <a:xfrm>
                <a:off x="3276600" y="2743200"/>
                <a:ext cx="6858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cxnSp>
            <p:nvCxnSpPr>
              <p:cNvPr id="142" name="Straight Arrow Connector 141"/>
              <p:cNvCxnSpPr>
                <a:stCxn id="148" idx="6"/>
                <a:endCxn id="149" idx="2"/>
              </p:cNvCxnSpPr>
              <p:nvPr/>
            </p:nvCxnSpPr>
            <p:spPr bwMode="auto">
              <a:xfrm>
                <a:off x="857063" y="3091843"/>
                <a:ext cx="1093615"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43" name="Straight Arrow Connector 142"/>
              <p:cNvCxnSpPr>
                <a:stCxn id="149" idx="6"/>
                <a:endCxn id="150" idx="2"/>
              </p:cNvCxnSpPr>
              <p:nvPr/>
            </p:nvCxnSpPr>
            <p:spPr bwMode="auto">
              <a:xfrm>
                <a:off x="2343164" y="3091843"/>
                <a:ext cx="1093614" cy="158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44" name="Straight Arrow Connector 143"/>
              <p:cNvCxnSpPr>
                <a:stCxn id="154" idx="7"/>
                <a:endCxn id="149" idx="3"/>
              </p:cNvCxnSpPr>
              <p:nvPr/>
            </p:nvCxnSpPr>
            <p:spPr bwMode="auto">
              <a:xfrm rot="5400000" flipH="1" flipV="1">
                <a:off x="1216463" y="3563843"/>
                <a:ext cx="1124928" cy="458458"/>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45" name="Straight Arrow Connector 144"/>
              <p:cNvCxnSpPr>
                <a:stCxn id="156" idx="1"/>
                <a:endCxn id="150" idx="5"/>
              </p:cNvCxnSpPr>
              <p:nvPr/>
            </p:nvCxnSpPr>
            <p:spPr bwMode="auto">
              <a:xfrm rot="16200000" flipV="1">
                <a:off x="34456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46" name="Straight Arrow Connector 145"/>
              <p:cNvCxnSpPr>
                <a:stCxn id="155" idx="7"/>
                <a:endCxn id="150" idx="3"/>
              </p:cNvCxnSpPr>
              <p:nvPr/>
            </p:nvCxnSpPr>
            <p:spPr bwMode="auto">
              <a:xfrm rot="5400000" flipH="1" flipV="1">
                <a:off x="2702563" y="3563844"/>
                <a:ext cx="1124928" cy="45845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47" name="Straight Arrow Connector 146"/>
              <p:cNvCxnSpPr>
                <a:stCxn id="155" idx="1"/>
                <a:endCxn id="149" idx="5"/>
              </p:cNvCxnSpPr>
              <p:nvPr/>
            </p:nvCxnSpPr>
            <p:spPr bwMode="auto">
              <a:xfrm rot="16200000" flipV="1">
                <a:off x="1959514" y="3556780"/>
                <a:ext cx="1124928" cy="472583"/>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sp>
            <p:nvSpPr>
              <p:cNvPr id="148" name="Oval 4"/>
              <p:cNvSpPr/>
              <p:nvPr/>
            </p:nvSpPr>
            <p:spPr bwMode="auto">
              <a:xfrm>
                <a:off x="464577"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49" name="Oval 148"/>
              <p:cNvSpPr/>
              <p:nvPr/>
            </p:nvSpPr>
            <p:spPr bwMode="auto">
              <a:xfrm>
                <a:off x="19506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0" name="Oval 149"/>
              <p:cNvSpPr/>
              <p:nvPr/>
            </p:nvSpPr>
            <p:spPr bwMode="auto">
              <a:xfrm>
                <a:off x="3436778" y="2895600"/>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1" name="Oval 4"/>
              <p:cNvSpPr/>
              <p:nvPr/>
            </p:nvSpPr>
            <p:spPr bwMode="auto">
              <a:xfrm>
                <a:off x="4645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2" name="Oval 151"/>
              <p:cNvSpPr/>
              <p:nvPr/>
            </p:nvSpPr>
            <p:spPr bwMode="auto">
              <a:xfrm>
                <a:off x="1950677"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3" name="Oval 152"/>
              <p:cNvSpPr/>
              <p:nvPr/>
            </p:nvSpPr>
            <p:spPr bwMode="auto">
              <a:xfrm>
                <a:off x="3436778" y="5557976"/>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4" name="Oval 4"/>
              <p:cNvSpPr/>
              <p:nvPr/>
            </p:nvSpPr>
            <p:spPr bwMode="auto">
              <a:xfrm>
                <a:off x="1214690"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5" name="Oval 154"/>
              <p:cNvSpPr/>
              <p:nvPr/>
            </p:nvSpPr>
            <p:spPr bwMode="auto">
              <a:xfrm>
                <a:off x="27007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56" name="Oval 155"/>
              <p:cNvSpPr/>
              <p:nvPr/>
            </p:nvSpPr>
            <p:spPr bwMode="auto">
              <a:xfrm>
                <a:off x="4186891" y="4298058"/>
                <a:ext cx="392486" cy="392486"/>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cxnSp>
            <p:nvCxnSpPr>
              <p:cNvPr id="157" name="Straight Arrow Connector 156"/>
              <p:cNvCxnSpPr>
                <a:stCxn id="151" idx="6"/>
                <a:endCxn id="152" idx="2"/>
              </p:cNvCxnSpPr>
              <p:nvPr/>
            </p:nvCxnSpPr>
            <p:spPr bwMode="auto">
              <a:xfrm>
                <a:off x="857063"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58" name="Straight Arrow Connector 157"/>
              <p:cNvCxnSpPr>
                <a:stCxn id="152" idx="6"/>
                <a:endCxn id="153" idx="2"/>
              </p:cNvCxnSpPr>
              <p:nvPr/>
            </p:nvCxnSpPr>
            <p:spPr bwMode="auto">
              <a:xfrm>
                <a:off x="2343164" y="5754220"/>
                <a:ext cx="1093614" cy="3817"/>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59" name="Straight Arrow Connector 158"/>
              <p:cNvCxnSpPr>
                <a:stCxn id="152" idx="1"/>
                <a:endCxn id="154" idx="5"/>
              </p:cNvCxnSpPr>
              <p:nvPr/>
            </p:nvCxnSpPr>
            <p:spPr bwMode="auto">
              <a:xfrm rot="16200000" flipV="1">
                <a:off x="1287736"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3" name="Straight Arrow Connector 182"/>
              <p:cNvCxnSpPr>
                <a:stCxn id="153" idx="7"/>
                <a:endCxn id="156" idx="3"/>
              </p:cNvCxnSpPr>
              <p:nvPr/>
            </p:nvCxnSpPr>
            <p:spPr bwMode="auto">
              <a:xfrm rot="5400000" flipH="1" flipV="1">
                <a:off x="3516885"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4" name="Straight Arrow Connector 183"/>
              <p:cNvCxnSpPr>
                <a:stCxn id="153" idx="1"/>
                <a:endCxn id="155" idx="5"/>
              </p:cNvCxnSpPr>
              <p:nvPr/>
            </p:nvCxnSpPr>
            <p:spPr bwMode="auto">
              <a:xfrm rot="16200000" flipV="1">
                <a:off x="2773837" y="4895032"/>
                <a:ext cx="982385" cy="458456"/>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cxnSp>
            <p:nvCxnSpPr>
              <p:cNvPr id="187" name="Straight Arrow Connector 186"/>
              <p:cNvCxnSpPr>
                <a:stCxn id="152" idx="7"/>
                <a:endCxn id="155" idx="3"/>
              </p:cNvCxnSpPr>
              <p:nvPr/>
            </p:nvCxnSpPr>
            <p:spPr bwMode="auto">
              <a:xfrm rot="5400000" flipH="1" flipV="1">
                <a:off x="2030784" y="4887972"/>
                <a:ext cx="982385" cy="472581"/>
              </a:xfrm>
              <a:prstGeom prst="straightConnector1">
                <a:avLst/>
              </a:prstGeom>
              <a:ln>
                <a:headEnd type="none"/>
                <a:tailEnd type="none"/>
              </a:ln>
            </p:spPr>
            <p:style>
              <a:lnRef idx="1">
                <a:schemeClr val="dk1"/>
              </a:lnRef>
              <a:fillRef idx="2">
                <a:schemeClr val="dk1"/>
              </a:fillRef>
              <a:effectRef idx="1">
                <a:schemeClr val="dk1"/>
              </a:effectRef>
              <a:fontRef idx="minor">
                <a:schemeClr val="dk1"/>
              </a:fontRef>
            </p:style>
          </p:cxnSp>
          <p:grpSp>
            <p:nvGrpSpPr>
              <p:cNvPr id="13" name="Group 182"/>
              <p:cNvGrpSpPr/>
              <p:nvPr/>
            </p:nvGrpSpPr>
            <p:grpSpPr>
              <a:xfrm>
                <a:off x="1988577" y="2971800"/>
                <a:ext cx="2542259" cy="1676400"/>
                <a:chOff x="2133600" y="2884114"/>
                <a:chExt cx="2542259" cy="1676400"/>
              </a:xfrm>
            </p:grpSpPr>
            <p:sp>
              <p:nvSpPr>
                <p:cNvPr id="196" name="Cube 195"/>
                <p:cNvSpPr/>
                <p:nvPr/>
              </p:nvSpPr>
              <p:spPr bwMode="auto">
                <a:xfrm>
                  <a:off x="3657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7" name="Cube 196"/>
                <p:cNvSpPr/>
                <p:nvPr/>
              </p:nvSpPr>
              <p:spPr bwMode="auto">
                <a:xfrm>
                  <a:off x="2845001"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0" name="Cube 199"/>
                <p:cNvSpPr/>
                <p:nvPr/>
              </p:nvSpPr>
              <p:spPr bwMode="auto">
                <a:xfrm>
                  <a:off x="2133600" y="28841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1" name="Cube 200"/>
                <p:cNvSpPr/>
                <p:nvPr/>
              </p:nvSpPr>
              <p:spPr bwMode="auto">
                <a:xfrm>
                  <a:off x="4343400" y="4255714"/>
                  <a:ext cx="332459"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15" name="Group 192"/>
              <p:cNvGrpSpPr/>
              <p:nvPr/>
            </p:nvGrpSpPr>
            <p:grpSpPr>
              <a:xfrm>
                <a:off x="2730803" y="2935878"/>
                <a:ext cx="1513567" cy="1071452"/>
                <a:chOff x="2875826" y="2848192"/>
                <a:chExt cx="1513567" cy="1071452"/>
              </a:xfrm>
            </p:grpSpPr>
            <p:sp>
              <p:nvSpPr>
                <p:cNvPr id="191" name="Cube 190"/>
                <p:cNvSpPr/>
                <p:nvPr/>
              </p:nvSpPr>
              <p:spPr bwMode="auto">
                <a:xfrm>
                  <a:off x="2875826" y="2848192"/>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3" name="Cube 192"/>
                <p:cNvSpPr/>
                <p:nvPr/>
              </p:nvSpPr>
              <p:spPr bwMode="auto">
                <a:xfrm>
                  <a:off x="3282701"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4" name="Cube 193"/>
                <p:cNvSpPr/>
                <p:nvPr/>
              </p:nvSpPr>
              <p:spPr bwMode="auto">
                <a:xfrm>
                  <a:off x="4056934" y="3614844"/>
                  <a:ext cx="332459"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
          <p:nvSpPr>
            <p:cNvPr id="139" name="TextBox 138"/>
            <p:cNvSpPr txBox="1"/>
            <p:nvPr/>
          </p:nvSpPr>
          <p:spPr>
            <a:xfrm>
              <a:off x="3352800" y="1295400"/>
              <a:ext cx="2819400" cy="523220"/>
            </a:xfrm>
            <a:prstGeom prst="rect">
              <a:avLst/>
            </a:prstGeom>
            <a:noFill/>
          </p:spPr>
          <p:txBody>
            <a:bodyPr wrap="square" rtlCol="0">
              <a:spAutoFit/>
            </a:bodyPr>
            <a:lstStyle/>
            <a:p>
              <a:pPr algn="ctr"/>
              <a:r>
                <a:rPr lang="en-US" sz="2800" dirty="0" smtClean="0"/>
                <a:t>Update Functions</a:t>
              </a:r>
              <a:endParaRPr lang="en-US" sz="2800" dirty="0"/>
            </a:p>
          </p:txBody>
        </p:sp>
      </p:grpSp>
      <p:sp>
        <p:nvSpPr>
          <p:cNvPr id="137" name="Rectangle 136"/>
          <p:cNvSpPr/>
          <p:nvPr/>
        </p:nvSpPr>
        <p:spPr bwMode="auto">
          <a:xfrm>
            <a:off x="3200400" y="1143000"/>
            <a:ext cx="2819400" cy="2514600"/>
          </a:xfrm>
          <a:prstGeom prst="rect">
            <a:avLst/>
          </a:prstGeom>
          <a:solidFill>
            <a:srgbClr val="FFFFFF">
              <a:alpha val="5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grpSp>
        <p:nvGrpSpPr>
          <p:cNvPr id="16" name="Group 137"/>
          <p:cNvGrpSpPr/>
          <p:nvPr/>
        </p:nvGrpSpPr>
        <p:grpSpPr>
          <a:xfrm>
            <a:off x="644301" y="4038600"/>
            <a:ext cx="3851499" cy="1869662"/>
            <a:chOff x="4495800" y="4267200"/>
            <a:chExt cx="3851499" cy="1869662"/>
          </a:xfrm>
        </p:grpSpPr>
        <p:sp>
          <p:nvSpPr>
            <p:cNvPr id="160" name="TextBox 159"/>
            <p:cNvSpPr txBox="1"/>
            <p:nvPr/>
          </p:nvSpPr>
          <p:spPr>
            <a:xfrm>
              <a:off x="4953000" y="4267200"/>
              <a:ext cx="2942038" cy="523220"/>
            </a:xfrm>
            <a:prstGeom prst="rect">
              <a:avLst/>
            </a:prstGeom>
            <a:noFill/>
          </p:spPr>
          <p:txBody>
            <a:bodyPr wrap="square" rtlCol="0">
              <a:spAutoFit/>
            </a:bodyPr>
            <a:lstStyle/>
            <a:p>
              <a:pPr algn="ctr"/>
              <a:r>
                <a:rPr lang="en-US" sz="2800" dirty="0" smtClean="0"/>
                <a:t>Consistency Model</a:t>
              </a:r>
              <a:endParaRPr lang="en-US" sz="2800" dirty="0"/>
            </a:p>
          </p:txBody>
        </p:sp>
        <p:grpSp>
          <p:nvGrpSpPr>
            <p:cNvPr id="17" name="Group 123"/>
            <p:cNvGrpSpPr/>
            <p:nvPr/>
          </p:nvGrpSpPr>
          <p:grpSpPr>
            <a:xfrm>
              <a:off x="4495800" y="4876800"/>
              <a:ext cx="3851498" cy="1260062"/>
              <a:chOff x="2905452" y="3733800"/>
              <a:chExt cx="8384848" cy="2743200"/>
            </a:xfrm>
          </p:grpSpPr>
          <p:sp>
            <p:nvSpPr>
              <p:cNvPr id="162" name="Oval 161"/>
              <p:cNvSpPr/>
              <p:nvPr/>
            </p:nvSpPr>
            <p:spPr>
              <a:xfrm>
                <a:off x="4584700" y="3733800"/>
                <a:ext cx="5029200" cy="2743200"/>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5727700" y="4114800"/>
                <a:ext cx="2895600" cy="2133600"/>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6594475" y="4457700"/>
                <a:ext cx="1143000" cy="1600200"/>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5" name="Oval 164"/>
              <p:cNvSpPr/>
              <p:nvPr/>
            </p:nvSpPr>
            <p:spPr>
              <a:xfrm>
                <a:off x="6823075" y="4924425"/>
                <a:ext cx="762000" cy="762000"/>
              </a:xfrm>
              <a:prstGeom prst="ellipse">
                <a:avLst/>
              </a:prstGeom>
              <a:ln>
                <a:tailEnd type="none"/>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solidFill>
                    <a:schemeClr val="tx1"/>
                  </a:solidFill>
                </a:endParaRPr>
              </a:p>
            </p:txBody>
          </p:sp>
          <p:sp>
            <p:nvSpPr>
              <p:cNvPr id="166" name="Oval 165"/>
              <p:cNvSpPr/>
              <p:nvPr/>
            </p:nvSpPr>
            <p:spPr>
              <a:xfrm>
                <a:off x="868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67" name="Oval 6"/>
              <p:cNvSpPr/>
              <p:nvPr/>
            </p:nvSpPr>
            <p:spPr>
              <a:xfrm>
                <a:off x="4877127"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68" name="Curved Connector 167"/>
              <p:cNvCxnSpPr>
                <a:stCxn id="165" idx="2"/>
                <a:endCxn id="167" idx="6"/>
              </p:cNvCxnSpPr>
              <p:nvPr/>
            </p:nvCxnSpPr>
            <p:spPr>
              <a:xfrm rot="10800000">
                <a:off x="5639129" y="5295904"/>
                <a:ext cx="1183948"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69" name="Cube 168"/>
              <p:cNvSpPr/>
              <p:nvPr/>
            </p:nvSpPr>
            <p:spPr>
              <a:xfrm>
                <a:off x="6116818" y="5096450"/>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70" name="Cube 169"/>
              <p:cNvSpPr/>
              <p:nvPr/>
            </p:nvSpPr>
            <p:spPr>
              <a:xfrm>
                <a:off x="889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71" name="Cube 170"/>
              <p:cNvSpPr/>
              <p:nvPr/>
            </p:nvSpPr>
            <p:spPr>
              <a:xfrm>
                <a:off x="70361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72" name="Cube 171"/>
              <p:cNvSpPr/>
              <p:nvPr/>
            </p:nvSpPr>
            <p:spPr>
              <a:xfrm>
                <a:off x="5080327"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73" name="Curved Connector 172"/>
              <p:cNvCxnSpPr>
                <a:stCxn id="166" idx="2"/>
                <a:endCxn id="165" idx="6"/>
              </p:cNvCxnSpPr>
              <p:nvPr/>
            </p:nvCxnSpPr>
            <p:spPr>
              <a:xfrm rot="10800000" flipV="1">
                <a:off x="7585074" y="5295899"/>
                <a:ext cx="1102054"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4" name="Cube 173"/>
              <p:cNvSpPr/>
              <p:nvPr/>
            </p:nvSpPr>
            <p:spPr>
              <a:xfrm>
                <a:off x="7937827"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75" name="Oval 174"/>
              <p:cNvSpPr/>
              <p:nvPr/>
            </p:nvSpPr>
            <p:spPr>
              <a:xfrm>
                <a:off x="10528300" y="4914900"/>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sp>
            <p:nvSpPr>
              <p:cNvPr id="176" name="Cube 175"/>
              <p:cNvSpPr/>
              <p:nvPr/>
            </p:nvSpPr>
            <p:spPr>
              <a:xfrm>
                <a:off x="10731500" y="5105400"/>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cxnSp>
            <p:nvCxnSpPr>
              <p:cNvPr id="177" name="Curved Connector 176"/>
              <p:cNvCxnSpPr>
                <a:stCxn id="175" idx="2"/>
                <a:endCxn id="166" idx="6"/>
              </p:cNvCxnSpPr>
              <p:nvPr/>
            </p:nvCxnSpPr>
            <p:spPr>
              <a:xfrm rot="10800000">
                <a:off x="9449127" y="5295902"/>
                <a:ext cx="1079174" cy="3457"/>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8" name="Cube 177"/>
              <p:cNvSpPr/>
              <p:nvPr/>
            </p:nvSpPr>
            <p:spPr>
              <a:xfrm>
                <a:off x="9779000" y="5114925"/>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79" name="Oval 178"/>
              <p:cNvSpPr/>
              <p:nvPr/>
            </p:nvSpPr>
            <p:spPr>
              <a:xfrm>
                <a:off x="2905452" y="4924425"/>
                <a:ext cx="762000" cy="762000"/>
              </a:xfrm>
              <a:prstGeom prst="ellipse">
                <a:avLst/>
              </a:prstGeom>
              <a:ln>
                <a:tailEnd type="none"/>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solidFill>
                    <a:schemeClr val="tx1"/>
                  </a:solidFill>
                </a:endParaRPr>
              </a:p>
            </p:txBody>
          </p:sp>
          <p:cxnSp>
            <p:nvCxnSpPr>
              <p:cNvPr id="180" name="Curved Connector 179"/>
              <p:cNvCxnSpPr>
                <a:stCxn id="167" idx="2"/>
                <a:endCxn id="179" idx="6"/>
              </p:cNvCxnSpPr>
              <p:nvPr/>
            </p:nvCxnSpPr>
            <p:spPr>
              <a:xfrm rot="10800000" flipV="1">
                <a:off x="3667453" y="5295899"/>
                <a:ext cx="1209676" cy="9525"/>
              </a:xfrm>
              <a:prstGeom prst="curvedConnector3">
                <a:avLst>
                  <a:gd name="adj1"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81" name="Cube 180"/>
              <p:cNvSpPr/>
              <p:nvPr/>
            </p:nvSpPr>
            <p:spPr>
              <a:xfrm>
                <a:off x="4061153" y="5105398"/>
                <a:ext cx="371147" cy="381001"/>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sp>
            <p:nvSpPr>
              <p:cNvPr id="182" name="Cube 181"/>
              <p:cNvSpPr/>
              <p:nvPr/>
            </p:nvSpPr>
            <p:spPr>
              <a:xfrm>
                <a:off x="3108652" y="5114925"/>
                <a:ext cx="371148" cy="381000"/>
              </a:xfrm>
              <a:prstGeom prst="cube">
                <a:avLst/>
              </a:prstGeom>
              <a:ln>
                <a:tailEnd type="none"/>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a:p>
            </p:txBody>
          </p:sp>
        </p:grpSp>
      </p:grpSp>
      <p:grpSp>
        <p:nvGrpSpPr>
          <p:cNvPr id="18" name="Group 184"/>
          <p:cNvGrpSpPr/>
          <p:nvPr/>
        </p:nvGrpSpPr>
        <p:grpSpPr>
          <a:xfrm>
            <a:off x="5080000" y="4038600"/>
            <a:ext cx="3378200" cy="1261806"/>
            <a:chOff x="381000" y="4376994"/>
            <a:chExt cx="3378200" cy="1261806"/>
          </a:xfrm>
        </p:grpSpPr>
        <p:sp>
          <p:nvSpPr>
            <p:cNvPr id="186" name="TextBox 185"/>
            <p:cNvSpPr txBox="1"/>
            <p:nvPr/>
          </p:nvSpPr>
          <p:spPr>
            <a:xfrm>
              <a:off x="381000" y="4376994"/>
              <a:ext cx="3378200" cy="523220"/>
            </a:xfrm>
            <a:prstGeom prst="rect">
              <a:avLst/>
            </a:prstGeom>
            <a:noFill/>
          </p:spPr>
          <p:txBody>
            <a:bodyPr wrap="square" rtlCol="0">
              <a:spAutoFit/>
            </a:bodyPr>
            <a:lstStyle/>
            <a:p>
              <a:pPr algn="ctr"/>
              <a:r>
                <a:rPr lang="en-US" sz="2800" dirty="0" smtClean="0"/>
                <a:t>Shared Data Table</a:t>
              </a:r>
              <a:endParaRPr lang="en-US" sz="2800" dirty="0"/>
            </a:p>
          </p:txBody>
        </p:sp>
        <p:grpSp>
          <p:nvGrpSpPr>
            <p:cNvPr id="19" name="Group 271"/>
            <p:cNvGrpSpPr/>
            <p:nvPr/>
          </p:nvGrpSpPr>
          <p:grpSpPr>
            <a:xfrm>
              <a:off x="685800" y="5105400"/>
              <a:ext cx="2743200" cy="533400"/>
              <a:chOff x="685800" y="5105400"/>
              <a:chExt cx="2743200" cy="533400"/>
            </a:xfrm>
          </p:grpSpPr>
          <p:grpSp>
            <p:nvGrpSpPr>
              <p:cNvPr id="20" name="Group 259"/>
              <p:cNvGrpSpPr/>
              <p:nvPr/>
            </p:nvGrpSpPr>
            <p:grpSpPr>
              <a:xfrm>
                <a:off x="685800" y="5105400"/>
                <a:ext cx="685800" cy="533400"/>
                <a:chOff x="533400" y="5029200"/>
                <a:chExt cx="685800" cy="533400"/>
              </a:xfrm>
            </p:grpSpPr>
            <p:sp>
              <p:nvSpPr>
                <p:cNvPr id="206" name="Rectangle 205"/>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7" name="Cube 206"/>
                <p:cNvSpPr/>
                <p:nvPr/>
              </p:nvSpPr>
              <p:spPr bwMode="auto">
                <a:xfrm>
                  <a:off x="710762" y="5171951"/>
                  <a:ext cx="300536" cy="275532"/>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1" name="Group 260"/>
              <p:cNvGrpSpPr/>
              <p:nvPr/>
            </p:nvGrpSpPr>
            <p:grpSpPr>
              <a:xfrm>
                <a:off x="1371600" y="5105400"/>
                <a:ext cx="685800" cy="533400"/>
                <a:chOff x="533400" y="5029200"/>
                <a:chExt cx="685800" cy="533400"/>
              </a:xfrm>
            </p:grpSpPr>
            <p:sp>
              <p:nvSpPr>
                <p:cNvPr id="204" name="Rectangle 203"/>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5" name="Cube 204"/>
                <p:cNvSpPr/>
                <p:nvPr/>
              </p:nvSpPr>
              <p:spPr bwMode="auto">
                <a:xfrm>
                  <a:off x="710762" y="5171951"/>
                  <a:ext cx="300536" cy="275532"/>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2" name="Group 263"/>
              <p:cNvGrpSpPr/>
              <p:nvPr/>
            </p:nvGrpSpPr>
            <p:grpSpPr>
              <a:xfrm>
                <a:off x="2057400" y="5105400"/>
                <a:ext cx="685800" cy="533400"/>
                <a:chOff x="533400" y="5029200"/>
                <a:chExt cx="685800" cy="533400"/>
              </a:xfrm>
            </p:grpSpPr>
            <p:sp>
              <p:nvSpPr>
                <p:cNvPr id="202" name="Rectangle 201"/>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203" name="Cube 202"/>
                <p:cNvSpPr/>
                <p:nvPr/>
              </p:nvSpPr>
              <p:spPr bwMode="auto">
                <a:xfrm>
                  <a:off x="710762" y="5171951"/>
                  <a:ext cx="300536" cy="275532"/>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23" name="Group 266"/>
              <p:cNvGrpSpPr/>
              <p:nvPr/>
            </p:nvGrpSpPr>
            <p:grpSpPr>
              <a:xfrm>
                <a:off x="2743200" y="5105400"/>
                <a:ext cx="685800" cy="533400"/>
                <a:chOff x="533400" y="5029200"/>
                <a:chExt cx="685800" cy="533400"/>
              </a:xfrm>
            </p:grpSpPr>
            <p:sp>
              <p:nvSpPr>
                <p:cNvPr id="198" name="Rectangle 197"/>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99" name="Cube 198"/>
                <p:cNvSpPr/>
                <p:nvPr/>
              </p:nvSpPr>
              <p:spPr bwMode="auto">
                <a:xfrm>
                  <a:off x="710762" y="5171951"/>
                  <a:ext cx="300536" cy="275532"/>
                </a:xfrm>
                <a:prstGeom prst="cub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grpSp>
      <p:sp>
        <p:nvSpPr>
          <p:cNvPr id="138" name="Rectangle 137"/>
          <p:cNvSpPr/>
          <p:nvPr/>
        </p:nvSpPr>
        <p:spPr bwMode="auto">
          <a:xfrm>
            <a:off x="533400" y="3657600"/>
            <a:ext cx="4114800" cy="2514600"/>
          </a:xfrm>
          <a:prstGeom prst="rect">
            <a:avLst/>
          </a:prstGeom>
          <a:solidFill>
            <a:srgbClr val="FFFFFF">
              <a:alpha val="5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161" name="Rectangle 160"/>
          <p:cNvSpPr/>
          <p:nvPr/>
        </p:nvSpPr>
        <p:spPr bwMode="auto">
          <a:xfrm>
            <a:off x="6629400" y="1143000"/>
            <a:ext cx="2057400" cy="1676400"/>
          </a:xfrm>
          <a:prstGeom prst="rect">
            <a:avLst/>
          </a:prstGeom>
          <a:solidFill>
            <a:srgbClr val="FFFFFF">
              <a:alpha val="50000"/>
            </a:srgb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Tree>
    <p:extLst>
      <p:ext uri="{BB962C8B-B14F-4D97-AF65-F5344CB8AC3E}">
        <p14:creationId xmlns:p14="http://schemas.microsoft.com/office/powerpoint/2010/main" val="381848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Information</a:t>
            </a:r>
            <a:endParaRPr lang="en-US" dirty="0"/>
          </a:p>
        </p:txBody>
      </p:sp>
      <p:sp>
        <p:nvSpPr>
          <p:cNvPr id="3" name="Content Placeholder 2"/>
          <p:cNvSpPr>
            <a:spLocks noGrp="1"/>
          </p:cNvSpPr>
          <p:nvPr>
            <p:ph idx="1"/>
          </p:nvPr>
        </p:nvSpPr>
        <p:spPr>
          <a:xfrm>
            <a:off x="199647" y="4211293"/>
            <a:ext cx="8305800" cy="622300"/>
          </a:xfrm>
        </p:spPr>
        <p:txBody>
          <a:bodyPr/>
          <a:lstStyle/>
          <a:p>
            <a:pPr>
              <a:buNone/>
            </a:pPr>
            <a:r>
              <a:rPr lang="en-US" dirty="0" smtClean="0"/>
              <a:t>What if we need global information?</a:t>
            </a:r>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78</a:t>
            </a:fld>
            <a:endParaRPr lang="en-US"/>
          </a:p>
        </p:txBody>
      </p:sp>
      <p:grpSp>
        <p:nvGrpSpPr>
          <p:cNvPr id="5" name="Group 94"/>
          <p:cNvGrpSpPr/>
          <p:nvPr/>
        </p:nvGrpSpPr>
        <p:grpSpPr>
          <a:xfrm>
            <a:off x="3909437" y="1036175"/>
            <a:ext cx="4701163" cy="3001159"/>
            <a:chOff x="407099" y="2638221"/>
            <a:chExt cx="5008569" cy="3197403"/>
          </a:xfrm>
        </p:grpSpPr>
        <p:sp>
          <p:nvSpPr>
            <p:cNvPr id="59" name="Oval 4"/>
            <p:cNvSpPr/>
            <p:nvPr/>
          </p:nvSpPr>
          <p:spPr bwMode="auto">
            <a:xfrm>
              <a:off x="1229041" y="4040679"/>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0" name="Oval 59"/>
            <p:cNvSpPr/>
            <p:nvPr/>
          </p:nvSpPr>
          <p:spPr bwMode="auto">
            <a:xfrm>
              <a:off x="2715142" y="4040679"/>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1" name="Oval 60"/>
            <p:cNvSpPr/>
            <p:nvPr/>
          </p:nvSpPr>
          <p:spPr bwMode="auto">
            <a:xfrm>
              <a:off x="4201242" y="4040679"/>
              <a:ext cx="392486" cy="39248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nvGrpSpPr>
            <p:cNvPr id="6" name="Group 15"/>
            <p:cNvGrpSpPr/>
            <p:nvPr/>
          </p:nvGrpSpPr>
          <p:grpSpPr>
            <a:xfrm>
              <a:off x="407099" y="5433067"/>
              <a:ext cx="5008569" cy="402557"/>
              <a:chOff x="1519063" y="3382942"/>
              <a:chExt cx="3699724" cy="297360"/>
            </a:xfrm>
          </p:grpSpPr>
          <p:sp>
            <p:nvSpPr>
              <p:cNvPr id="63" name="Oval 62"/>
              <p:cNvSpPr/>
              <p:nvPr/>
            </p:nvSpPr>
            <p:spPr bwMode="auto">
              <a:xfrm>
                <a:off x="4928866" y="3382942"/>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4" name="Oval 63"/>
              <p:cNvSpPr/>
              <p:nvPr/>
            </p:nvSpPr>
            <p:spPr bwMode="auto">
              <a:xfrm>
                <a:off x="3792265" y="3390381"/>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5" name="Oval 64"/>
              <p:cNvSpPr/>
              <p:nvPr/>
            </p:nvSpPr>
            <p:spPr bwMode="auto">
              <a:xfrm>
                <a:off x="2655664" y="3382942"/>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6" name="Oval 65"/>
              <p:cNvSpPr/>
              <p:nvPr/>
            </p:nvSpPr>
            <p:spPr bwMode="auto">
              <a:xfrm>
                <a:off x="1519063" y="3390381"/>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7" name="Group 17"/>
            <p:cNvGrpSpPr/>
            <p:nvPr/>
          </p:nvGrpSpPr>
          <p:grpSpPr>
            <a:xfrm>
              <a:off x="407099" y="2638221"/>
              <a:ext cx="5008569" cy="402557"/>
              <a:chOff x="1526502" y="1318448"/>
              <a:chExt cx="3699724" cy="297360"/>
            </a:xfrm>
          </p:grpSpPr>
          <p:sp>
            <p:nvSpPr>
              <p:cNvPr id="68" name="Oval 67"/>
              <p:cNvSpPr/>
              <p:nvPr/>
            </p:nvSpPr>
            <p:spPr bwMode="auto">
              <a:xfrm>
                <a:off x="4936305" y="1318448"/>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69" name="Oval 68"/>
              <p:cNvSpPr/>
              <p:nvPr/>
            </p:nvSpPr>
            <p:spPr bwMode="auto">
              <a:xfrm>
                <a:off x="3799704" y="1325887"/>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0" name="Oval 69"/>
              <p:cNvSpPr/>
              <p:nvPr/>
            </p:nvSpPr>
            <p:spPr bwMode="auto">
              <a:xfrm>
                <a:off x="2663103" y="1318448"/>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71" name="Oval 70"/>
              <p:cNvSpPr/>
              <p:nvPr/>
            </p:nvSpPr>
            <p:spPr bwMode="auto">
              <a:xfrm>
                <a:off x="1526502" y="1325887"/>
                <a:ext cx="289921" cy="28992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cxnSp>
          <p:nvCxnSpPr>
            <p:cNvPr id="72" name="Straight Arrow Connector 71"/>
            <p:cNvCxnSpPr/>
            <p:nvPr/>
          </p:nvCxnSpPr>
          <p:spPr bwMode="auto">
            <a:xfrm flipV="1">
              <a:off x="799585" y="2844535"/>
              <a:ext cx="1146209" cy="10071"/>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73" name="Straight Arrow Connector 72"/>
            <p:cNvCxnSpPr/>
            <p:nvPr/>
          </p:nvCxnSpPr>
          <p:spPr bwMode="auto">
            <a:xfrm>
              <a:off x="2338279" y="2834465"/>
              <a:ext cx="1146209" cy="10071"/>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p:nvPr/>
          </p:nvCxnSpPr>
          <p:spPr bwMode="auto">
            <a:xfrm flipV="1">
              <a:off x="3876974" y="2834465"/>
              <a:ext cx="1146209" cy="10071"/>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p:nvPr/>
          </p:nvCxnSpPr>
          <p:spPr bwMode="auto">
            <a:xfrm rot="5400000" flipH="1" flipV="1">
              <a:off x="1221196" y="3316083"/>
              <a:ext cx="1124929" cy="43922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61" idx="1"/>
            </p:cNvCxnSpPr>
            <p:nvPr/>
          </p:nvCxnSpPr>
          <p:spPr bwMode="auto">
            <a:xfrm rot="16200000" flipV="1">
              <a:off x="3481679" y="3321116"/>
              <a:ext cx="1114858" cy="439225"/>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77" name="Straight Arrow Connector 76"/>
            <p:cNvCxnSpPr>
              <a:stCxn id="60" idx="7"/>
            </p:cNvCxnSpPr>
            <p:nvPr/>
          </p:nvCxnSpPr>
          <p:spPr bwMode="auto">
            <a:xfrm rot="5400000" flipH="1" flipV="1">
              <a:off x="2738628" y="3294820"/>
              <a:ext cx="1114858" cy="49181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78" name="Straight Arrow Connector 77"/>
            <p:cNvCxnSpPr>
              <a:stCxn id="60" idx="1"/>
            </p:cNvCxnSpPr>
            <p:nvPr/>
          </p:nvCxnSpPr>
          <p:spPr bwMode="auto">
            <a:xfrm rot="16200000" flipV="1">
              <a:off x="1964247" y="3289784"/>
              <a:ext cx="1124929" cy="491819"/>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79" name="Straight Arrow Connector 78"/>
            <p:cNvCxnSpPr/>
            <p:nvPr/>
          </p:nvCxnSpPr>
          <p:spPr bwMode="auto">
            <a:xfrm flipV="1">
              <a:off x="799585" y="5629311"/>
              <a:ext cx="1146209" cy="10071"/>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80" name="Straight Arrow Connector 79"/>
            <p:cNvCxnSpPr/>
            <p:nvPr/>
          </p:nvCxnSpPr>
          <p:spPr bwMode="auto">
            <a:xfrm>
              <a:off x="2338279" y="5629311"/>
              <a:ext cx="1146209" cy="10071"/>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81" name="Straight Arrow Connector 80"/>
            <p:cNvCxnSpPr/>
            <p:nvPr/>
          </p:nvCxnSpPr>
          <p:spPr bwMode="auto">
            <a:xfrm flipV="1">
              <a:off x="3876974" y="5629311"/>
              <a:ext cx="1146209" cy="10071"/>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82" name="Straight Arrow Connector 81"/>
            <p:cNvCxnSpPr/>
            <p:nvPr/>
          </p:nvCxnSpPr>
          <p:spPr bwMode="auto">
            <a:xfrm rot="16200000" flipV="1">
              <a:off x="1226232" y="4713504"/>
              <a:ext cx="1114859" cy="43922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83" name="Straight Arrow Connector 82"/>
            <p:cNvCxnSpPr>
              <a:endCxn id="61" idx="3"/>
            </p:cNvCxnSpPr>
            <p:nvPr/>
          </p:nvCxnSpPr>
          <p:spPr bwMode="auto">
            <a:xfrm rot="5400000" flipH="1" flipV="1">
              <a:off x="3476643" y="4718539"/>
              <a:ext cx="1124930" cy="439225"/>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84" name="Straight Arrow Connector 83"/>
            <p:cNvCxnSpPr>
              <a:endCxn id="60" idx="5"/>
            </p:cNvCxnSpPr>
            <p:nvPr/>
          </p:nvCxnSpPr>
          <p:spPr bwMode="auto">
            <a:xfrm rot="16200000" flipV="1">
              <a:off x="2733593" y="4692242"/>
              <a:ext cx="1124930" cy="49181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85" name="Straight Arrow Connector 84"/>
            <p:cNvCxnSpPr>
              <a:endCxn id="60" idx="3"/>
            </p:cNvCxnSpPr>
            <p:nvPr/>
          </p:nvCxnSpPr>
          <p:spPr bwMode="auto">
            <a:xfrm rot="5400000" flipH="1" flipV="1">
              <a:off x="1969281" y="4687207"/>
              <a:ext cx="1114859" cy="491819"/>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sp>
        <p:nvSpPr>
          <p:cNvPr id="96" name="TextBox 95"/>
          <p:cNvSpPr txBox="1"/>
          <p:nvPr/>
        </p:nvSpPr>
        <p:spPr>
          <a:xfrm>
            <a:off x="832794" y="5756923"/>
            <a:ext cx="6634806" cy="461665"/>
          </a:xfrm>
          <a:prstGeom prst="rect">
            <a:avLst/>
          </a:prstGeom>
          <a:noFill/>
        </p:spPr>
        <p:txBody>
          <a:bodyPr wrap="square" rtlCol="0">
            <a:spAutoFit/>
          </a:bodyPr>
          <a:lstStyle/>
          <a:p>
            <a:r>
              <a:rPr lang="en-US" sz="2400" dirty="0" smtClean="0"/>
              <a:t>Global loss estimate for termination assessment</a:t>
            </a:r>
          </a:p>
        </p:txBody>
      </p:sp>
      <p:sp>
        <p:nvSpPr>
          <p:cNvPr id="97" name="TextBox 96"/>
          <p:cNvSpPr txBox="1"/>
          <p:nvPr/>
        </p:nvSpPr>
        <p:spPr>
          <a:xfrm>
            <a:off x="787400" y="4833593"/>
            <a:ext cx="5994400" cy="461665"/>
          </a:xfrm>
          <a:prstGeom prst="rect">
            <a:avLst/>
          </a:prstGeom>
          <a:noFill/>
        </p:spPr>
        <p:txBody>
          <a:bodyPr wrap="square" rtlCol="0">
            <a:spAutoFit/>
          </a:bodyPr>
          <a:lstStyle/>
          <a:p>
            <a:r>
              <a:rPr lang="en-US" sz="2400" dirty="0" smtClean="0"/>
              <a:t>Algorithm Parameters</a:t>
            </a:r>
          </a:p>
        </p:txBody>
      </p:sp>
      <p:sp>
        <p:nvSpPr>
          <p:cNvPr id="35" name="Rectangle 34"/>
          <p:cNvSpPr/>
          <p:nvPr/>
        </p:nvSpPr>
        <p:spPr>
          <a:xfrm>
            <a:off x="832794" y="5295258"/>
            <a:ext cx="2526654" cy="461665"/>
          </a:xfrm>
          <a:prstGeom prst="rect">
            <a:avLst/>
          </a:prstGeom>
        </p:spPr>
        <p:txBody>
          <a:bodyPr wrap="none">
            <a:spAutoFit/>
          </a:bodyPr>
          <a:lstStyle/>
          <a:p>
            <a:r>
              <a:rPr lang="en-US" sz="2400" dirty="0" smtClean="0"/>
              <a:t>Sufficient Statistics</a:t>
            </a:r>
          </a:p>
        </p:txBody>
      </p:sp>
      <p:sp>
        <p:nvSpPr>
          <p:cNvPr id="37" name="TextBox 36"/>
          <p:cNvSpPr txBox="1"/>
          <p:nvPr/>
        </p:nvSpPr>
        <p:spPr>
          <a:xfrm>
            <a:off x="431800" y="1709994"/>
            <a:ext cx="3378200" cy="523220"/>
          </a:xfrm>
          <a:prstGeom prst="rect">
            <a:avLst/>
          </a:prstGeom>
          <a:noFill/>
        </p:spPr>
        <p:txBody>
          <a:bodyPr wrap="square" rtlCol="0">
            <a:spAutoFit/>
          </a:bodyPr>
          <a:lstStyle/>
          <a:p>
            <a:pPr algn="ctr"/>
            <a:r>
              <a:rPr lang="en-US" sz="2800" dirty="0" smtClean="0"/>
              <a:t>Shared Data Table</a:t>
            </a:r>
            <a:endParaRPr lang="en-US" sz="2800" dirty="0"/>
          </a:p>
        </p:txBody>
      </p:sp>
      <p:grpSp>
        <p:nvGrpSpPr>
          <p:cNvPr id="38" name="Group 271"/>
          <p:cNvGrpSpPr/>
          <p:nvPr/>
        </p:nvGrpSpPr>
        <p:grpSpPr>
          <a:xfrm>
            <a:off x="736600" y="2438400"/>
            <a:ext cx="2743200" cy="533400"/>
            <a:chOff x="685800" y="5105400"/>
            <a:chExt cx="2743200" cy="533400"/>
          </a:xfrm>
        </p:grpSpPr>
        <p:grpSp>
          <p:nvGrpSpPr>
            <p:cNvPr id="39" name="Group 259"/>
            <p:cNvGrpSpPr/>
            <p:nvPr/>
          </p:nvGrpSpPr>
          <p:grpSpPr>
            <a:xfrm>
              <a:off x="685800" y="5105400"/>
              <a:ext cx="685800" cy="533400"/>
              <a:chOff x="533400" y="5029200"/>
              <a:chExt cx="685800" cy="533400"/>
            </a:xfrm>
          </p:grpSpPr>
          <p:sp>
            <p:nvSpPr>
              <p:cNvPr id="49" name="Rectangle 48"/>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50" name="Cube 49"/>
              <p:cNvSpPr/>
              <p:nvPr/>
            </p:nvSpPr>
            <p:spPr bwMode="auto">
              <a:xfrm>
                <a:off x="710762" y="5171951"/>
                <a:ext cx="300536" cy="275532"/>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40" name="Group 260"/>
            <p:cNvGrpSpPr/>
            <p:nvPr/>
          </p:nvGrpSpPr>
          <p:grpSpPr>
            <a:xfrm>
              <a:off x="1371600" y="5105400"/>
              <a:ext cx="685800" cy="533400"/>
              <a:chOff x="533400" y="5029200"/>
              <a:chExt cx="685800" cy="533400"/>
            </a:xfrm>
          </p:grpSpPr>
          <p:sp>
            <p:nvSpPr>
              <p:cNvPr id="47" name="Rectangle 46"/>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8" name="Cube 47"/>
              <p:cNvSpPr/>
              <p:nvPr/>
            </p:nvSpPr>
            <p:spPr bwMode="auto">
              <a:xfrm>
                <a:off x="710762" y="5171951"/>
                <a:ext cx="300536" cy="275532"/>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41" name="Group 263"/>
            <p:cNvGrpSpPr/>
            <p:nvPr/>
          </p:nvGrpSpPr>
          <p:grpSpPr>
            <a:xfrm>
              <a:off x="2057400" y="5105400"/>
              <a:ext cx="685800" cy="533400"/>
              <a:chOff x="533400" y="5029200"/>
              <a:chExt cx="685800" cy="533400"/>
            </a:xfrm>
          </p:grpSpPr>
          <p:sp>
            <p:nvSpPr>
              <p:cNvPr id="45" name="Rectangle 44"/>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6" name="Cube 45"/>
              <p:cNvSpPr/>
              <p:nvPr/>
            </p:nvSpPr>
            <p:spPr bwMode="auto">
              <a:xfrm>
                <a:off x="710762" y="5171951"/>
                <a:ext cx="300536" cy="275532"/>
              </a:xfrm>
              <a:prstGeom prst="cub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nvGrpSpPr>
            <p:cNvPr id="42" name="Group 266"/>
            <p:cNvGrpSpPr/>
            <p:nvPr/>
          </p:nvGrpSpPr>
          <p:grpSpPr>
            <a:xfrm>
              <a:off x="2743200" y="5105400"/>
              <a:ext cx="685800" cy="533400"/>
              <a:chOff x="533400" y="5029200"/>
              <a:chExt cx="685800" cy="533400"/>
            </a:xfrm>
          </p:grpSpPr>
          <p:sp>
            <p:nvSpPr>
              <p:cNvPr id="43" name="Rectangle 42"/>
              <p:cNvSpPr/>
              <p:nvPr/>
            </p:nvSpPr>
            <p:spPr bwMode="auto">
              <a:xfrm>
                <a:off x="533400" y="5029200"/>
                <a:ext cx="685800" cy="533400"/>
              </a:xfrm>
              <a:prstGeom prst="rect">
                <a:avLst/>
              </a:prstGeom>
              <a:ln w="28575">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64" charset="0"/>
                </a:endParaRPr>
              </a:p>
            </p:txBody>
          </p:sp>
          <p:sp>
            <p:nvSpPr>
              <p:cNvPr id="44" name="Cube 43"/>
              <p:cNvSpPr/>
              <p:nvPr/>
            </p:nvSpPr>
            <p:spPr bwMode="auto">
              <a:xfrm>
                <a:off x="710762" y="5171951"/>
                <a:ext cx="300536" cy="275532"/>
              </a:xfrm>
              <a:prstGeom prst="cub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grpSp>
      </p:grpSp>
    </p:spTree>
    <p:extLst>
      <p:ext uri="{BB962C8B-B14F-4D97-AF65-F5344CB8AC3E}">
        <p14:creationId xmlns:p14="http://schemas.microsoft.com/office/powerpoint/2010/main" val="42808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6" grpId="0"/>
      <p:bldP spid="97" grpId="0"/>
      <p:bldP spid="35"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Data Table (SDT)</a:t>
            </a:r>
            <a:endParaRPr lang="en-US" dirty="0"/>
          </a:p>
        </p:txBody>
      </p:sp>
      <p:sp>
        <p:nvSpPr>
          <p:cNvPr id="3" name="Content Placeholder 2"/>
          <p:cNvSpPr>
            <a:spLocks noGrp="1"/>
          </p:cNvSpPr>
          <p:nvPr>
            <p:ph idx="1"/>
          </p:nvPr>
        </p:nvSpPr>
        <p:spPr>
          <a:xfrm>
            <a:off x="457200" y="990601"/>
            <a:ext cx="8305800" cy="1460499"/>
          </a:xfrm>
        </p:spPr>
        <p:txBody>
          <a:bodyPr/>
          <a:lstStyle/>
          <a:p>
            <a:r>
              <a:rPr lang="en-US" dirty="0" smtClean="0"/>
              <a:t>Global constant parameters</a:t>
            </a:r>
          </a:p>
          <a:p>
            <a:r>
              <a:rPr lang="en-US" dirty="0" smtClean="0"/>
              <a:t>Global computation (</a:t>
            </a:r>
            <a:r>
              <a:rPr lang="en-US" b="1" dirty="0" smtClean="0"/>
              <a:t>Sync Operation</a:t>
            </a:r>
            <a:r>
              <a:rPr lang="en-US" dirty="0" smtClean="0"/>
              <a:t>)</a:t>
            </a:r>
          </a:p>
          <a:p>
            <a:pPr lvl="1"/>
            <a:r>
              <a:rPr lang="en-US" b="1" dirty="0" smtClean="0"/>
              <a:t>Reduce: </a:t>
            </a:r>
            <a:r>
              <a:rPr lang="en-US" i="1" dirty="0" smtClean="0"/>
              <a:t>repeatedly</a:t>
            </a:r>
            <a:r>
              <a:rPr lang="en-US" b="1" dirty="0" smtClean="0"/>
              <a:t> </a:t>
            </a:r>
            <a:r>
              <a:rPr lang="en-US" dirty="0" smtClean="0"/>
              <a:t>computed in the background by “summing” over all vertices.</a:t>
            </a:r>
          </a:p>
          <a:p>
            <a:endParaRPr lang="en-US" dirty="0" smtClean="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79</a:t>
            </a:fld>
            <a:endParaRPr lang="en-US"/>
          </a:p>
        </p:txBody>
      </p:sp>
      <p:graphicFrame>
        <p:nvGraphicFramePr>
          <p:cNvPr id="54" name="Table 53"/>
          <p:cNvGraphicFramePr>
            <a:graphicFrameLocks noGrp="1"/>
          </p:cNvGraphicFramePr>
          <p:nvPr/>
        </p:nvGraphicFramePr>
        <p:xfrm>
          <a:off x="1676400" y="3505200"/>
          <a:ext cx="5926800" cy="812800"/>
        </p:xfrm>
        <a:graphic>
          <a:graphicData uri="http://schemas.openxmlformats.org/drawingml/2006/table">
            <a:tbl>
              <a:tblPr firstRow="1" bandRow="1">
                <a:tableStyleId>{D7AC3CCA-C797-4891-BE02-D94E43425B78}</a:tableStyleId>
              </a:tblPr>
              <a:tblGrid>
                <a:gridCol w="1481700"/>
                <a:gridCol w="1481700"/>
                <a:gridCol w="1481700"/>
                <a:gridCol w="1481700"/>
              </a:tblGrid>
              <a:tr h="812800">
                <a:tc>
                  <a:txBody>
                    <a:bodyPr/>
                    <a:lstStyle/>
                    <a:p>
                      <a:endParaRPr lang="en-US" sz="2800" dirty="0"/>
                    </a:p>
                  </a:txBody>
                  <a:tcPr marL="143313" marR="143313" marT="71657" marB="71657"/>
                </a:tc>
                <a:tc>
                  <a:txBody>
                    <a:bodyPr/>
                    <a:lstStyle/>
                    <a:p>
                      <a:endParaRPr lang="en-US" sz="2800" dirty="0"/>
                    </a:p>
                  </a:txBody>
                  <a:tcPr marL="143313" marR="143313" marT="71657" marB="71657"/>
                </a:tc>
                <a:tc>
                  <a:txBody>
                    <a:bodyPr/>
                    <a:lstStyle/>
                    <a:p>
                      <a:endParaRPr lang="en-US" sz="2800"/>
                    </a:p>
                  </a:txBody>
                  <a:tcPr marL="143313" marR="143313" marT="71657" marB="71657"/>
                </a:tc>
                <a:tc>
                  <a:txBody>
                    <a:bodyPr/>
                    <a:lstStyle/>
                    <a:p>
                      <a:endParaRPr lang="en-US" sz="2800" dirty="0"/>
                    </a:p>
                  </a:txBody>
                  <a:tcPr marL="143313" marR="143313" marT="71657" marB="71657"/>
                </a:tc>
              </a:tr>
            </a:tbl>
          </a:graphicData>
        </a:graphic>
      </p:graphicFrame>
      <p:grpSp>
        <p:nvGrpSpPr>
          <p:cNvPr id="21" name="Group 20"/>
          <p:cNvGrpSpPr/>
          <p:nvPr/>
        </p:nvGrpSpPr>
        <p:grpSpPr>
          <a:xfrm>
            <a:off x="228600" y="3713290"/>
            <a:ext cx="2379760" cy="2535110"/>
            <a:chOff x="228600" y="3713290"/>
            <a:chExt cx="2379760" cy="2535110"/>
          </a:xfrm>
        </p:grpSpPr>
        <p:sp>
          <p:nvSpPr>
            <p:cNvPr id="55" name="Cube 54"/>
            <p:cNvSpPr/>
            <p:nvPr/>
          </p:nvSpPr>
          <p:spPr bwMode="auto">
            <a:xfrm>
              <a:off x="2087300" y="3713290"/>
              <a:ext cx="521060" cy="47771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6" name="Rounded Rectangular Callout 15"/>
            <p:cNvSpPr/>
            <p:nvPr/>
          </p:nvSpPr>
          <p:spPr bwMode="auto">
            <a:xfrm>
              <a:off x="228600" y="4876800"/>
              <a:ext cx="2057400" cy="1371600"/>
            </a:xfrm>
            <a:prstGeom prst="wedgeRoundRectCallout">
              <a:avLst>
                <a:gd name="adj1" fmla="val 39483"/>
                <a:gd name="adj2" fmla="val -8956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latin typeface="Tahoma" pitchFamily="34" charset="0"/>
                  <a:ea typeface="ＭＳ Ｐゴシック" pitchFamily="-111" charset="-128"/>
                </a:rPr>
                <a:t>Constant</a:t>
              </a:r>
              <a:endParaRPr lang="en-US" sz="2000" dirty="0" smtClean="0">
                <a:latin typeface="Tahoma" pitchFamily="34" charset="0"/>
                <a:ea typeface="ＭＳ Ｐゴシック" pitchFamily="-111" charset="-128"/>
              </a:endParaRPr>
            </a:p>
            <a:p>
              <a:pPr algn="ctr" fontAlgn="base">
                <a:spcBef>
                  <a:spcPct val="0"/>
                </a:spcBef>
                <a:spcAft>
                  <a:spcPct val="0"/>
                </a:spcAft>
              </a:pPr>
              <a:r>
                <a:rPr lang="en-US" dirty="0" smtClean="0">
                  <a:latin typeface="Tahoma" pitchFamily="34" charset="0"/>
                  <a:ea typeface="ＭＳ Ｐゴシック" pitchFamily="-111" charset="-128"/>
                </a:rPr>
                <a:t>Required Number </a:t>
              </a:r>
            </a:p>
            <a:p>
              <a:pPr algn="ctr" fontAlgn="base">
                <a:spcBef>
                  <a:spcPct val="0"/>
                </a:spcBef>
                <a:spcAft>
                  <a:spcPct val="0"/>
                </a:spcAft>
              </a:pPr>
              <a:r>
                <a:rPr lang="en-US" dirty="0" smtClean="0">
                  <a:latin typeface="Tahoma" pitchFamily="34" charset="0"/>
                  <a:ea typeface="ＭＳ Ｐゴシック" pitchFamily="-111" charset="-128"/>
                </a:rPr>
                <a:t>of Samples</a:t>
              </a:r>
            </a:p>
          </p:txBody>
        </p:sp>
      </p:grpSp>
      <p:grpSp>
        <p:nvGrpSpPr>
          <p:cNvPr id="22" name="Group 21"/>
          <p:cNvGrpSpPr/>
          <p:nvPr/>
        </p:nvGrpSpPr>
        <p:grpSpPr>
          <a:xfrm>
            <a:off x="2438400" y="3713290"/>
            <a:ext cx="2057400" cy="2535110"/>
            <a:chOff x="2438400" y="3713290"/>
            <a:chExt cx="2057400" cy="2535110"/>
          </a:xfrm>
        </p:grpSpPr>
        <p:sp>
          <p:nvSpPr>
            <p:cNvPr id="61" name="Cube 60"/>
            <p:cNvSpPr/>
            <p:nvPr/>
          </p:nvSpPr>
          <p:spPr bwMode="auto">
            <a:xfrm>
              <a:off x="3681449" y="3713290"/>
              <a:ext cx="521060" cy="47771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7" name="Rounded Rectangular Callout 16"/>
            <p:cNvSpPr/>
            <p:nvPr/>
          </p:nvSpPr>
          <p:spPr bwMode="auto">
            <a:xfrm>
              <a:off x="2438400" y="4876800"/>
              <a:ext cx="2057400" cy="1371600"/>
            </a:xfrm>
            <a:prstGeom prst="wedgeRoundRectCallout">
              <a:avLst>
                <a:gd name="adj1" fmla="val 24670"/>
                <a:gd name="adj2" fmla="val -91151"/>
                <a:gd name="adj3" fmla="val 16667"/>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latin typeface="Tahoma" pitchFamily="34" charset="0"/>
                  <a:ea typeface="ＭＳ Ｐゴシック" pitchFamily="-111" charset="-128"/>
                </a:rPr>
                <a:t>Constant</a:t>
              </a:r>
              <a:r>
                <a:rPr lang="en-US" sz="2000" dirty="0" smtClean="0">
                  <a:latin typeface="Tahoma" pitchFamily="34" charset="0"/>
                  <a:ea typeface="ＭＳ Ｐゴシック" pitchFamily="-111" charset="-128"/>
                </a:rPr>
                <a:t> </a:t>
              </a:r>
            </a:p>
            <a:p>
              <a:pPr algn="ctr" fontAlgn="base">
                <a:spcBef>
                  <a:spcPct val="0"/>
                </a:spcBef>
                <a:spcAft>
                  <a:spcPct val="0"/>
                </a:spcAft>
              </a:pPr>
              <a:r>
                <a:rPr lang="en-US" sz="2000" dirty="0" smtClean="0">
                  <a:latin typeface="Tahoma" pitchFamily="34" charset="0"/>
                  <a:ea typeface="ＭＳ Ｐゴシック" pitchFamily="-111" charset="-128"/>
                </a:rPr>
                <a:t>Temperature</a:t>
              </a:r>
            </a:p>
          </p:txBody>
        </p:sp>
      </p:grpSp>
      <p:grpSp>
        <p:nvGrpSpPr>
          <p:cNvPr id="23" name="Group 22"/>
          <p:cNvGrpSpPr/>
          <p:nvPr/>
        </p:nvGrpSpPr>
        <p:grpSpPr>
          <a:xfrm>
            <a:off x="4648200" y="3713290"/>
            <a:ext cx="2057400" cy="2535110"/>
            <a:chOff x="4648200" y="3713290"/>
            <a:chExt cx="2057400" cy="2535110"/>
          </a:xfrm>
        </p:grpSpPr>
        <p:sp>
          <p:nvSpPr>
            <p:cNvPr id="56" name="Cube 55"/>
            <p:cNvSpPr/>
            <p:nvPr/>
          </p:nvSpPr>
          <p:spPr bwMode="auto">
            <a:xfrm>
              <a:off x="5150067" y="3713290"/>
              <a:ext cx="521060" cy="477710"/>
            </a:xfrm>
            <a:prstGeom prst="cub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19" name="Rounded Rectangular Callout 18"/>
            <p:cNvSpPr/>
            <p:nvPr/>
          </p:nvSpPr>
          <p:spPr bwMode="auto">
            <a:xfrm>
              <a:off x="4648200" y="4876800"/>
              <a:ext cx="2057400" cy="1371600"/>
            </a:xfrm>
            <a:prstGeom prst="wedgeRoundRectCallout">
              <a:avLst>
                <a:gd name="adj1" fmla="val -23302"/>
                <a:gd name="adj2" fmla="val -91575"/>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latin typeface="Tahoma" pitchFamily="34" charset="0"/>
                  <a:ea typeface="ＭＳ Ｐゴシック" pitchFamily="-111" charset="-128"/>
                </a:rPr>
                <a:t>Sync</a:t>
              </a:r>
            </a:p>
            <a:p>
              <a:pPr algn="ctr" fontAlgn="base">
                <a:spcBef>
                  <a:spcPct val="0"/>
                </a:spcBef>
                <a:spcAft>
                  <a:spcPct val="0"/>
                </a:spcAft>
              </a:pPr>
              <a:r>
                <a:rPr lang="en-US" sz="2000" dirty="0" smtClean="0">
                  <a:latin typeface="Tahoma" pitchFamily="34" charset="0"/>
                  <a:ea typeface="ＭＳ Ｐゴシック" pitchFamily="-111" charset="-128"/>
                </a:rPr>
                <a:t>Termination </a:t>
              </a:r>
            </a:p>
            <a:p>
              <a:pPr algn="ctr" fontAlgn="base">
                <a:spcBef>
                  <a:spcPct val="0"/>
                </a:spcBef>
                <a:spcAft>
                  <a:spcPct val="0"/>
                </a:spcAft>
              </a:pPr>
              <a:r>
                <a:rPr lang="en-US" sz="2000" dirty="0" smtClean="0">
                  <a:latin typeface="Tahoma" pitchFamily="34" charset="0"/>
                  <a:ea typeface="ＭＳ Ｐゴシック" pitchFamily="-111" charset="-128"/>
                </a:rPr>
                <a:t>criterion</a:t>
              </a:r>
            </a:p>
          </p:txBody>
        </p:sp>
      </p:grpSp>
      <p:grpSp>
        <p:nvGrpSpPr>
          <p:cNvPr id="24" name="Group 23"/>
          <p:cNvGrpSpPr/>
          <p:nvPr/>
        </p:nvGrpSpPr>
        <p:grpSpPr>
          <a:xfrm>
            <a:off x="6566754" y="3713290"/>
            <a:ext cx="2348646" cy="2535110"/>
            <a:chOff x="6566754" y="3713290"/>
            <a:chExt cx="2348646" cy="2535110"/>
          </a:xfrm>
        </p:grpSpPr>
        <p:sp>
          <p:nvSpPr>
            <p:cNvPr id="57" name="Cube 56"/>
            <p:cNvSpPr/>
            <p:nvPr/>
          </p:nvSpPr>
          <p:spPr bwMode="auto">
            <a:xfrm>
              <a:off x="6566754" y="3713290"/>
              <a:ext cx="521060" cy="477710"/>
            </a:xfrm>
            <a:prstGeom prst="cub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0" name="Rounded Rectangular Callout 19"/>
            <p:cNvSpPr/>
            <p:nvPr/>
          </p:nvSpPr>
          <p:spPr bwMode="auto">
            <a:xfrm>
              <a:off x="6858000" y="4876800"/>
              <a:ext cx="2057400" cy="1371600"/>
            </a:xfrm>
            <a:prstGeom prst="wedgeRoundRectCallout">
              <a:avLst>
                <a:gd name="adj1" fmla="val -38823"/>
                <a:gd name="adj2" fmla="val -88824"/>
                <a:gd name="adj3" fmla="val 1666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latin typeface="Tahoma" pitchFamily="34" charset="0"/>
                  <a:ea typeface="ＭＳ Ｐゴシック" pitchFamily="-111" charset="-128"/>
                </a:rPr>
                <a:t>Sync</a:t>
              </a:r>
            </a:p>
            <a:p>
              <a:pPr algn="ctr" fontAlgn="base">
                <a:spcBef>
                  <a:spcPct val="0"/>
                </a:spcBef>
                <a:spcAft>
                  <a:spcPct val="0"/>
                </a:spcAft>
              </a:pPr>
              <a:r>
                <a:rPr lang="en-US" sz="2000" dirty="0" smtClean="0">
                  <a:latin typeface="Tahoma" pitchFamily="34" charset="0"/>
                  <a:ea typeface="ＭＳ Ｐゴシック" pitchFamily="-111" charset="-128"/>
                </a:rPr>
                <a:t>Log-likelihood</a:t>
              </a:r>
            </a:p>
            <a:p>
              <a:pPr algn="ctr" fontAlgn="base">
                <a:spcBef>
                  <a:spcPct val="0"/>
                </a:spcBef>
                <a:spcAft>
                  <a:spcPct val="0"/>
                </a:spcAft>
              </a:pPr>
              <a:endParaRPr lang="en-US" sz="2000" dirty="0" smtClean="0">
                <a:latin typeface="Tahoma" pitchFamily="34" charset="0"/>
                <a:ea typeface="ＭＳ Ｐゴシック" pitchFamily="-111" charset="-128"/>
              </a:endParaRPr>
            </a:p>
          </p:txBody>
        </p:sp>
      </p:grpSp>
    </p:spTree>
    <p:extLst>
      <p:ext uri="{BB962C8B-B14F-4D97-AF65-F5344CB8AC3E}">
        <p14:creationId xmlns:p14="http://schemas.microsoft.com/office/powerpoint/2010/main" val="3699362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8</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TextBox 23"/>
          <p:cNvSpPr txBox="1"/>
          <p:nvPr/>
        </p:nvSpPr>
        <p:spPr>
          <a:xfrm>
            <a:off x="263304" y="5702306"/>
            <a:ext cx="8423496" cy="461665"/>
          </a:xfrm>
          <a:prstGeom prst="rect">
            <a:avLst/>
          </a:prstGeom>
          <a:noFill/>
        </p:spPr>
        <p:txBody>
          <a:bodyPr wrap="square" rtlCol="0">
            <a:spAutoFit/>
          </a:bodyPr>
          <a:lstStyle/>
          <a:p>
            <a:pPr algn="ctr"/>
            <a:r>
              <a:rPr lang="en-US" b="1" dirty="0" smtClean="0"/>
              <a:t>Embarrassingly Parallel independent computation </a:t>
            </a:r>
            <a:endParaRPr lang="en-US" b="1" dirty="0"/>
          </a:p>
        </p:txBody>
      </p:sp>
      <p:pic>
        <p:nvPicPr>
          <p:cNvPr id="25" name="Picture 24" descr="aapo.jpg"/>
          <p:cNvPicPr>
            <a:picLocks noChangeAspect="1"/>
          </p:cNvPicPr>
          <p:nvPr/>
        </p:nvPicPr>
        <p:blipFill>
          <a:blip r:embed="rId3" cstate="print"/>
          <a:stretch>
            <a:fillRect/>
          </a:stretch>
        </p:blipFill>
        <p:spPr>
          <a:xfrm>
            <a:off x="440901" y="1464681"/>
            <a:ext cx="485339" cy="728009"/>
          </a:xfrm>
          <a:prstGeom prst="rect">
            <a:avLst/>
          </a:prstGeom>
        </p:spPr>
      </p:pic>
      <p:pic>
        <p:nvPicPr>
          <p:cNvPr id="30" name="Picture 29" descr="anton.jpg"/>
          <p:cNvPicPr>
            <a:picLocks noChangeAspect="1"/>
          </p:cNvPicPr>
          <p:nvPr/>
        </p:nvPicPr>
        <p:blipFill>
          <a:blip r:embed="rId4" cstate="print"/>
          <a:stretch>
            <a:fillRect/>
          </a:stretch>
        </p:blipFill>
        <p:spPr>
          <a:xfrm>
            <a:off x="1096910" y="1454346"/>
            <a:ext cx="492229" cy="738344"/>
          </a:xfrm>
          <a:prstGeom prst="rect">
            <a:avLst/>
          </a:prstGeom>
        </p:spPr>
      </p:pic>
      <p:pic>
        <p:nvPicPr>
          <p:cNvPr id="31" name="Picture 30" descr="arthur.jpg"/>
          <p:cNvPicPr>
            <a:picLocks noChangeAspect="1"/>
          </p:cNvPicPr>
          <p:nvPr/>
        </p:nvPicPr>
        <p:blipFill>
          <a:blip r:embed="rId5" cstate="print"/>
          <a:stretch>
            <a:fillRect/>
          </a:stretch>
        </p:blipFill>
        <p:spPr>
          <a:xfrm>
            <a:off x="1752600" y="1447800"/>
            <a:ext cx="574934" cy="728009"/>
          </a:xfrm>
          <a:prstGeom prst="rect">
            <a:avLst/>
          </a:prstGeom>
        </p:spPr>
      </p:pic>
      <p:pic>
        <p:nvPicPr>
          <p:cNvPr id="34" name="Picture 33" descr="bickson.jpg"/>
          <p:cNvPicPr>
            <a:picLocks noChangeAspect="1"/>
          </p:cNvPicPr>
          <p:nvPr/>
        </p:nvPicPr>
        <p:blipFill>
          <a:blip r:embed="rId6" cstate="print"/>
          <a:stretch>
            <a:fillRect/>
          </a:stretch>
        </p:blipFill>
        <p:spPr>
          <a:xfrm>
            <a:off x="2438400" y="1447800"/>
            <a:ext cx="593766" cy="728009"/>
          </a:xfrm>
          <a:prstGeom prst="rect">
            <a:avLst/>
          </a:prstGeom>
        </p:spPr>
      </p:pic>
      <p:pic>
        <p:nvPicPr>
          <p:cNvPr id="36" name="Picture 35" descr="bradley.jpg"/>
          <p:cNvPicPr>
            <a:picLocks noChangeAspect="1"/>
          </p:cNvPicPr>
          <p:nvPr/>
        </p:nvPicPr>
        <p:blipFill>
          <a:blip r:embed="rId7" cstate="print"/>
          <a:stretch>
            <a:fillRect/>
          </a:stretch>
        </p:blipFill>
        <p:spPr>
          <a:xfrm>
            <a:off x="4520309" y="1484313"/>
            <a:ext cx="536108" cy="718713"/>
          </a:xfrm>
          <a:prstGeom prst="rect">
            <a:avLst/>
          </a:prstGeom>
        </p:spPr>
      </p:pic>
      <p:pic>
        <p:nvPicPr>
          <p:cNvPr id="39" name="Picture 38" descr="dudik.jpg"/>
          <p:cNvPicPr>
            <a:picLocks noChangeAspect="1"/>
          </p:cNvPicPr>
          <p:nvPr/>
        </p:nvPicPr>
        <p:blipFill>
          <a:blip r:embed="rId8" cstate="print"/>
          <a:stretch>
            <a:fillRect/>
          </a:stretch>
        </p:blipFill>
        <p:spPr>
          <a:xfrm>
            <a:off x="5172516" y="1484313"/>
            <a:ext cx="599710" cy="708377"/>
          </a:xfrm>
          <a:prstGeom prst="rect">
            <a:avLst/>
          </a:prstGeom>
        </p:spPr>
      </p:pic>
      <p:pic>
        <p:nvPicPr>
          <p:cNvPr id="40" name="Picture 39" descr="funiak.jpg"/>
          <p:cNvPicPr>
            <a:picLocks noChangeAspect="1"/>
          </p:cNvPicPr>
          <p:nvPr/>
        </p:nvPicPr>
        <p:blipFill>
          <a:blip r:embed="rId9" cstate="print"/>
          <a:stretch>
            <a:fillRect/>
          </a:stretch>
        </p:blipFill>
        <p:spPr>
          <a:xfrm>
            <a:off x="5888325" y="1484313"/>
            <a:ext cx="638863" cy="708377"/>
          </a:xfrm>
          <a:prstGeom prst="rect">
            <a:avLst/>
          </a:prstGeom>
        </p:spPr>
      </p:pic>
      <p:pic>
        <p:nvPicPr>
          <p:cNvPr id="42" name="Picture 41" descr="gonzalez.jpg"/>
          <p:cNvPicPr>
            <a:picLocks noChangeAspect="1"/>
          </p:cNvPicPr>
          <p:nvPr/>
        </p:nvPicPr>
        <p:blipFill>
          <a:blip r:embed="rId10" cstate="print"/>
          <a:stretch>
            <a:fillRect/>
          </a:stretch>
        </p:blipFill>
        <p:spPr>
          <a:xfrm>
            <a:off x="6643287" y="1484313"/>
            <a:ext cx="520700" cy="728979"/>
          </a:xfrm>
          <a:prstGeom prst="rect">
            <a:avLst/>
          </a:prstGeom>
        </p:spPr>
      </p:pic>
      <p:pic>
        <p:nvPicPr>
          <p:cNvPr id="45" name="Picture 44" descr="guestrin.jpg"/>
          <p:cNvPicPr>
            <a:picLocks noChangeAspect="1"/>
          </p:cNvPicPr>
          <p:nvPr/>
        </p:nvPicPr>
        <p:blipFill>
          <a:blip r:embed="rId11" cstate="print"/>
          <a:stretch>
            <a:fillRect/>
          </a:stretch>
        </p:blipFill>
        <p:spPr>
          <a:xfrm>
            <a:off x="7280086" y="1484313"/>
            <a:ext cx="527184" cy="708377"/>
          </a:xfrm>
          <a:prstGeom prst="rect">
            <a:avLst/>
          </a:prstGeom>
        </p:spPr>
      </p:pic>
      <p:pic>
        <p:nvPicPr>
          <p:cNvPr id="46" name="Picture 45" descr="hong.jpg"/>
          <p:cNvPicPr>
            <a:picLocks noChangeAspect="1"/>
          </p:cNvPicPr>
          <p:nvPr/>
        </p:nvPicPr>
        <p:blipFill>
          <a:blip r:embed="rId12"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13" cstate="print"/>
          <a:stretch>
            <a:fillRect/>
          </a:stretch>
        </p:blipFill>
        <p:spPr>
          <a:xfrm>
            <a:off x="3884203" y="1484313"/>
            <a:ext cx="520007" cy="728009"/>
          </a:xfrm>
          <a:prstGeom prst="rect">
            <a:avLst/>
          </a:prstGeom>
        </p:spPr>
      </p:pic>
      <p:pic>
        <p:nvPicPr>
          <p:cNvPr id="49" name="Picture 48" descr="ylow.jpg"/>
          <p:cNvPicPr>
            <a:picLocks noChangeAspect="1"/>
          </p:cNvPicPr>
          <p:nvPr/>
        </p:nvPicPr>
        <p:blipFill>
          <a:blip r:embed="rId14" cstate="print"/>
          <a:stretch>
            <a:fillRect/>
          </a:stretch>
        </p:blipFill>
        <p:spPr>
          <a:xfrm>
            <a:off x="3207884" y="1484313"/>
            <a:ext cx="560220" cy="708377"/>
          </a:xfrm>
          <a:prstGeom prst="rect">
            <a:avLst/>
          </a:prstGeom>
        </p:spPr>
      </p:pic>
      <p:sp>
        <p:nvSpPr>
          <p:cNvPr id="50" name="Rectangle 49"/>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5505163"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7616407" y="31099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TextBox 31"/>
          <p:cNvSpPr txBox="1"/>
          <p:nvPr/>
        </p:nvSpPr>
        <p:spPr>
          <a:xfrm>
            <a:off x="250604" y="6030267"/>
            <a:ext cx="8423496" cy="461665"/>
          </a:xfrm>
          <a:prstGeom prst="rect">
            <a:avLst/>
          </a:prstGeom>
          <a:noFill/>
        </p:spPr>
        <p:txBody>
          <a:bodyPr wrap="square" rtlCol="0">
            <a:spAutoFit/>
          </a:bodyPr>
          <a:lstStyle/>
          <a:p>
            <a:pPr algn="ctr"/>
            <a:r>
              <a:rPr lang="en-US" b="1" dirty="0" smtClean="0"/>
              <a:t>No Communication needed</a:t>
            </a:r>
            <a:endParaRPr lang="en-US" b="1" dirty="0"/>
          </a:p>
        </p:txBody>
      </p:sp>
    </p:spTree>
  </p:cSld>
  <p:clrMapOvr>
    <a:masterClrMapping/>
  </p:clrMapOvr>
  <p:transition xmlns:p14="http://schemas.microsoft.com/office/powerpoint/2010/main"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8.14815E-6 L 0.06806 0.23587 " pathEditMode="relative" ptsTypes="AA">
                                      <p:cBhvr>
                                        <p:cTn id="6" dur="500" fill="hold"/>
                                        <p:tgtEl>
                                          <p:spTgt spid="2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05556E-6 3.7037E-6 L 0.08194 0.23611 " pathEditMode="relative" ptsTypes="AA">
                                      <p:cBhvr>
                                        <p:cTn id="8" dur="500" fill="hold"/>
                                        <p:tgtEl>
                                          <p:spTgt spid="3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22222E-6 -3.7037E-7 L 0.09584 0.23866 " pathEditMode="relative" ptsTypes="AA">
                                      <p:cBhvr>
                                        <p:cTn id="10" dur="500" fill="hold"/>
                                        <p:tgtEl>
                                          <p:spTgt spid="3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2.77778E-7 4.44444E-6 L 0.09167 0.23403 " pathEditMode="relative" ptsTypes="AA">
                                      <p:cBhvr>
                                        <p:cTn id="12" dur="500" fill="hold"/>
                                        <p:tgtEl>
                                          <p:spTgt spid="42"/>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34"/>
                                        </p:tgtEl>
                                        <p:attrNameLst>
                                          <p:attrName>ppt_w</p:attrName>
                                        </p:attrNameLst>
                                      </p:cBhvr>
                                      <p:tavLst>
                                        <p:tav tm="0">
                                          <p:val>
                                            <p:strVal val="ppt_w"/>
                                          </p:val>
                                        </p:tav>
                                        <p:tav tm="100000">
                                          <p:val>
                                            <p:fltVal val="0"/>
                                          </p:val>
                                        </p:tav>
                                      </p:tavLst>
                                    </p:anim>
                                    <p:anim calcmode="lin" valueType="num">
                                      <p:cBhvr>
                                        <p:cTn id="16" dur="500"/>
                                        <p:tgtEl>
                                          <p:spTgt spid="34"/>
                                        </p:tgtEl>
                                        <p:attrNameLst>
                                          <p:attrName>ppt_h</p:attrName>
                                        </p:attrNameLst>
                                      </p:cBhvr>
                                      <p:tavLst>
                                        <p:tav tm="0">
                                          <p:val>
                                            <p:strVal val="ppt_h"/>
                                          </p:val>
                                        </p:tav>
                                        <p:tav tm="100000">
                                          <p:val>
                                            <p:fltVal val="0"/>
                                          </p:val>
                                        </p:tav>
                                      </p:tavLst>
                                    </p:anim>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25"/>
                                        </p:tgtEl>
                                        <p:attrNameLst>
                                          <p:attrName>ppt_w</p:attrName>
                                        </p:attrNameLst>
                                      </p:cBhvr>
                                      <p:tavLst>
                                        <p:tav tm="0">
                                          <p:val>
                                            <p:strVal val="ppt_w"/>
                                          </p:val>
                                        </p:tav>
                                        <p:tav tm="100000">
                                          <p:val>
                                            <p:fltVal val="0"/>
                                          </p:val>
                                        </p:tav>
                                      </p:tavLst>
                                    </p:anim>
                                    <p:anim calcmode="lin" valueType="num">
                                      <p:cBhvr>
                                        <p:cTn id="21" dur="500"/>
                                        <p:tgtEl>
                                          <p:spTgt spid="25"/>
                                        </p:tgtEl>
                                        <p:attrNameLst>
                                          <p:attrName>ppt_h</p:attrName>
                                        </p:attrNameLst>
                                      </p:cBhvr>
                                      <p:tavLst>
                                        <p:tav tm="0">
                                          <p:val>
                                            <p:strVal val="ppt_h"/>
                                          </p:val>
                                        </p:tav>
                                        <p:tav tm="100000">
                                          <p:val>
                                            <p:fltVal val="0"/>
                                          </p:val>
                                        </p:tav>
                                      </p:tavLst>
                                    </p:anim>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2"/>
                                        </p:tgtEl>
                                        <p:attrNameLst>
                                          <p:attrName>ppt_w</p:attrName>
                                        </p:attrNameLst>
                                      </p:cBhvr>
                                      <p:tavLst>
                                        <p:tav tm="0">
                                          <p:val>
                                            <p:strVal val="ppt_w"/>
                                          </p:val>
                                        </p:tav>
                                        <p:tav tm="100000">
                                          <p:val>
                                            <p:fltVal val="0"/>
                                          </p:val>
                                        </p:tav>
                                      </p:tavLst>
                                    </p:anim>
                                    <p:anim calcmode="lin" valueType="num">
                                      <p:cBhvr>
                                        <p:cTn id="26" dur="500"/>
                                        <p:tgtEl>
                                          <p:spTgt spid="42"/>
                                        </p:tgtEl>
                                        <p:attrNameLst>
                                          <p:attrName>ppt_h</p:attrName>
                                        </p:attrNameLst>
                                      </p:cBhvr>
                                      <p:tavLst>
                                        <p:tav tm="0">
                                          <p:val>
                                            <p:strVal val="ppt_h"/>
                                          </p:val>
                                        </p:tav>
                                        <p:tav tm="100000">
                                          <p:val>
                                            <p:fltVal val="0"/>
                                          </p:val>
                                        </p:tav>
                                      </p:tavLst>
                                    </p:anim>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6"/>
                                        </p:tgtEl>
                                        <p:attrNameLst>
                                          <p:attrName>ppt_w</p:attrName>
                                        </p:attrNameLst>
                                      </p:cBhvr>
                                      <p:tavLst>
                                        <p:tav tm="0">
                                          <p:val>
                                            <p:strVal val="ppt_w"/>
                                          </p:val>
                                        </p:tav>
                                        <p:tav tm="100000">
                                          <p:val>
                                            <p:fltVal val="0"/>
                                          </p:val>
                                        </p:tav>
                                      </p:tavLst>
                                    </p:anim>
                                    <p:anim calcmode="lin" valueType="num">
                                      <p:cBhvr>
                                        <p:cTn id="31" dur="500"/>
                                        <p:tgtEl>
                                          <p:spTgt spid="36"/>
                                        </p:tgtEl>
                                        <p:attrNameLst>
                                          <p:attrName>ppt_h</p:attrName>
                                        </p:attrNameLst>
                                      </p:cBhvr>
                                      <p:tavLst>
                                        <p:tav tm="0">
                                          <p:val>
                                            <p:strVal val="ppt_h"/>
                                          </p:val>
                                        </p:tav>
                                        <p:tav tm="100000">
                                          <p:val>
                                            <p:fltVal val="0"/>
                                          </p:val>
                                        </p:tav>
                                      </p:tavLst>
                                    </p:anim>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5E-6 3.33333E-6 L -0.06962 0.25486 " pathEditMode="relative" rAng="0" ptsTypes="AA">
                                      <p:cBhvr>
                                        <p:cTn id="56" dur="500" fill="hold"/>
                                        <p:tgtEl>
                                          <p:spTgt spid="50"/>
                                        </p:tgtEl>
                                        <p:attrNameLst>
                                          <p:attrName>ppt_x</p:attrName>
                                          <p:attrName>ppt_y</p:attrName>
                                        </p:attrNameLst>
                                      </p:cBhvr>
                                      <p:rCtr x="-3500" y="12700"/>
                                    </p:animMotion>
                                  </p:childTnLst>
                                </p:cTn>
                              </p:par>
                              <p:par>
                                <p:cTn id="57" presetID="0" presetClass="path" presetSubtype="0" accel="50000" decel="50000" fill="hold" grpId="1" nodeType="withEffect">
                                  <p:stCondLst>
                                    <p:cond delay="0"/>
                                  </p:stCondLst>
                                  <p:childTnLst>
                                    <p:animMotion origin="layout" path="M 4.72222E-6 3.7037E-6 L -0.07899 0.25509 " pathEditMode="relative" ptsTypes="AA">
                                      <p:cBhvr>
                                        <p:cTn id="58" dur="500" fill="hold"/>
                                        <p:tgtEl>
                                          <p:spTgt spid="52"/>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5.27778E-6 3.7037E-6 L -0.09235 0.25509 " pathEditMode="relative" ptsTypes="AA">
                                      <p:cBhvr>
                                        <p:cTn id="60" dur="500" fill="hold"/>
                                        <p:tgtEl>
                                          <p:spTgt spid="53"/>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1.11111E-6 3.7037E-6 L -0.08768 0.25509 " pathEditMode="relative" ptsTypes="AA">
                                      <p:cBhvr>
                                        <p:cTn id="62" dur="500" fill="hold"/>
                                        <p:tgtEl>
                                          <p:spTgt spid="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animBg="1"/>
      <p:bldP spid="54" grpId="1"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Automatic Termination Checking</a:t>
            </a:r>
            <a:endParaRPr lang="en-US" sz="4000" dirty="0"/>
          </a:p>
        </p:txBody>
      </p:sp>
      <p:sp>
        <p:nvSpPr>
          <p:cNvPr id="3" name="Content Placeholder 2"/>
          <p:cNvSpPr>
            <a:spLocks noGrp="1"/>
          </p:cNvSpPr>
          <p:nvPr>
            <p:ph idx="1"/>
          </p:nvPr>
        </p:nvSpPr>
        <p:spPr/>
        <p:txBody>
          <a:bodyPr/>
          <a:lstStyle/>
          <a:p>
            <a:r>
              <a:rPr lang="en-US" dirty="0" smtClean="0"/>
              <a:t>User attaches predicates to </a:t>
            </a:r>
            <a:r>
              <a:rPr lang="en-US" b="1" dirty="0" smtClean="0"/>
              <a:t>Shared Data Table</a:t>
            </a:r>
            <a:endParaRPr lang="en-US" dirty="0" smtClean="0"/>
          </a:p>
          <a:p>
            <a:pPr lvl="1"/>
            <a:endParaRPr lang="en-US" dirty="0" smtClean="0"/>
          </a:p>
          <a:p>
            <a:pPr lvl="1"/>
            <a:r>
              <a:rPr lang="en-US" dirty="0" smtClean="0"/>
              <a:t>Example:</a:t>
            </a:r>
          </a:p>
          <a:p>
            <a:pPr marL="1262063" lvl="1" indent="-174625">
              <a:buNone/>
            </a:pPr>
            <a:r>
              <a:rPr lang="en-US" dirty="0" err="1" smtClean="0">
                <a:latin typeface="Consolas" pitchFamily="49" charset="0"/>
                <a:cs typeface="Consolas" pitchFamily="49" charset="0"/>
              </a:rPr>
              <a:t>residualCheck</a:t>
            </a:r>
            <a:r>
              <a:rPr lang="en-US" dirty="0" smtClean="0">
                <a:latin typeface="Consolas" pitchFamily="49" charset="0"/>
                <a:cs typeface="Consolas" pitchFamily="49" charset="0"/>
              </a:rPr>
              <a:t>(Shared Data Table)</a:t>
            </a:r>
          </a:p>
          <a:p>
            <a:pPr marL="1422400" lvl="2" indent="0">
              <a:buNone/>
            </a:pPr>
            <a:r>
              <a:rPr lang="en-US" dirty="0" smtClean="0">
                <a:latin typeface="Consolas" pitchFamily="49" charset="0"/>
                <a:cs typeface="Consolas" pitchFamily="49" charset="0"/>
                <a:sym typeface="Wingdings" pitchFamily="2" charset="2"/>
              </a:rPr>
              <a:t>Returns </a:t>
            </a:r>
            <a:r>
              <a:rPr lang="en-US" b="1" dirty="0" smtClean="0">
                <a:latin typeface="Consolas" pitchFamily="49" charset="0"/>
                <a:cs typeface="Consolas" pitchFamily="49" charset="0"/>
                <a:sym typeface="Wingdings" pitchFamily="2" charset="2"/>
              </a:rPr>
              <a:t>True </a:t>
            </a:r>
            <a:r>
              <a:rPr lang="en-US" dirty="0" smtClean="0">
                <a:latin typeface="Consolas" pitchFamily="49" charset="0"/>
                <a:cs typeface="Consolas" pitchFamily="49" charset="0"/>
                <a:sym typeface="Wingdings" pitchFamily="2" charset="2"/>
              </a:rPr>
              <a:t>if termination condition is satisfied</a:t>
            </a:r>
          </a:p>
          <a:p>
            <a:endParaRPr lang="en-US" dirty="0" smtClean="0">
              <a:sym typeface="Wingdings" pitchFamily="2" charset="2"/>
            </a:endParaRPr>
          </a:p>
          <a:p>
            <a:r>
              <a:rPr lang="en-US" dirty="0" smtClean="0">
                <a:sym typeface="Wingdings" pitchFamily="2" charset="2"/>
              </a:rPr>
              <a:t>The termination functions are evaluated every time the Shared Data Table is updated</a:t>
            </a:r>
            <a:endParaRPr lang="en-US" dirty="0"/>
          </a:p>
        </p:txBody>
      </p:sp>
    </p:spTree>
    <p:extLst>
      <p:ext uri="{BB962C8B-B14F-4D97-AF65-F5344CB8AC3E}">
        <p14:creationId xmlns:p14="http://schemas.microsoft.com/office/powerpoint/2010/main" val="2448136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263304" y="4757443"/>
            <a:ext cx="8423496" cy="94486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1</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2</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3</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ea typeface="ＭＳ Ｐゴシック" pitchFamily="-111" charset="-128"/>
              </a:rPr>
              <a:t>CPU</a:t>
            </a:r>
            <a:r>
              <a:rPr kumimoji="0" lang="en-US" sz="2400" b="0" i="0" u="none" strike="noStrike" cap="none" normalizeH="0" dirty="0" smtClean="0">
                <a:ln>
                  <a:noFill/>
                </a:ln>
                <a:solidFill>
                  <a:schemeClr val="tx1"/>
                </a:solidFill>
                <a:effectLst/>
                <a:latin typeface="Tahoma" pitchFamily="34" charset="0"/>
                <a:ea typeface="ＭＳ Ｐゴシック" pitchFamily="-111" charset="-128"/>
              </a:rPr>
              <a:t> 4</a:t>
            </a:r>
            <a:endParaRPr kumimoji="0" lang="en-US" sz="24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2" name="Title 1"/>
          <p:cNvSpPr>
            <a:spLocks noGrp="1"/>
          </p:cNvSpPr>
          <p:nvPr>
            <p:ph type="title"/>
          </p:nvPr>
        </p:nvSpPr>
        <p:spPr/>
        <p:txBody>
          <a:bodyPr/>
          <a:lstStyle/>
          <a:p>
            <a:r>
              <a:rPr lang="en-US" dirty="0" err="1" smtClean="0"/>
              <a:t>MapReduce</a:t>
            </a:r>
            <a:r>
              <a:rPr lang="en-US" dirty="0" smtClean="0"/>
              <a:t> – Map Phase</a:t>
            </a:r>
            <a:endParaRPr lang="en-US" dirty="0"/>
          </a:p>
        </p:txBody>
      </p:sp>
      <p:sp>
        <p:nvSpPr>
          <p:cNvPr id="4" name="Slide Number Placeholder 3"/>
          <p:cNvSpPr>
            <a:spLocks noGrp="1"/>
          </p:cNvSpPr>
          <p:nvPr>
            <p:ph type="sldNum" sz="quarter" idx="12"/>
          </p:nvPr>
        </p:nvSpPr>
        <p:spPr/>
        <p:txBody>
          <a:bodyPr/>
          <a:lstStyle/>
          <a:p>
            <a:pPr>
              <a:defRPr/>
            </a:pPr>
            <a:fld id="{DB95AC5C-2115-43B4-93C1-A8C975FC4D86}" type="slidenum">
              <a:rPr lang="en-US" smtClean="0"/>
              <a:pPr>
                <a:defRPr/>
              </a:pPr>
              <a:t>9</a:t>
            </a:fld>
            <a:endParaRPr lang="en-US"/>
          </a:p>
        </p:txBody>
      </p:sp>
      <p:sp>
        <p:nvSpPr>
          <p:cNvPr id="7" name="Rectangle 6"/>
          <p:cNvSpPr/>
          <p:nvPr/>
        </p:nvSpPr>
        <p:spPr bwMode="auto">
          <a:xfrm>
            <a:off x="263304" y="1363081"/>
            <a:ext cx="8423496" cy="9448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a typeface="ＭＳ Ｐゴシック" pitchFamily="-111" charset="-128"/>
            </a:endParaRPr>
          </a:p>
        </p:txBody>
      </p:sp>
      <p:sp>
        <p:nvSpPr>
          <p:cNvPr id="24" name="TextBox 23"/>
          <p:cNvSpPr txBox="1"/>
          <p:nvPr/>
        </p:nvSpPr>
        <p:spPr>
          <a:xfrm>
            <a:off x="263304" y="5702306"/>
            <a:ext cx="8423496" cy="461665"/>
          </a:xfrm>
          <a:prstGeom prst="rect">
            <a:avLst/>
          </a:prstGeom>
          <a:noFill/>
        </p:spPr>
        <p:txBody>
          <a:bodyPr wrap="square" rtlCol="0">
            <a:spAutoFit/>
          </a:bodyPr>
          <a:lstStyle/>
          <a:p>
            <a:pPr algn="ctr"/>
            <a:r>
              <a:rPr lang="en-US" b="1" dirty="0" smtClean="0"/>
              <a:t>Embarrassingly Parallel independent computation </a:t>
            </a:r>
            <a:endParaRPr lang="en-US" b="1" dirty="0"/>
          </a:p>
        </p:txBody>
      </p:sp>
      <p:pic>
        <p:nvPicPr>
          <p:cNvPr id="30" name="Picture 29" descr="anton.jpg"/>
          <p:cNvPicPr>
            <a:picLocks noChangeAspect="1"/>
          </p:cNvPicPr>
          <p:nvPr/>
        </p:nvPicPr>
        <p:blipFill>
          <a:blip r:embed="rId3" cstate="print"/>
          <a:stretch>
            <a:fillRect/>
          </a:stretch>
        </p:blipFill>
        <p:spPr>
          <a:xfrm>
            <a:off x="1096910" y="1454346"/>
            <a:ext cx="492229" cy="738344"/>
          </a:xfrm>
          <a:prstGeom prst="rect">
            <a:avLst/>
          </a:prstGeom>
        </p:spPr>
      </p:pic>
      <p:pic>
        <p:nvPicPr>
          <p:cNvPr id="31" name="Picture 30" descr="arthur.jpg"/>
          <p:cNvPicPr>
            <a:picLocks noChangeAspect="1"/>
          </p:cNvPicPr>
          <p:nvPr/>
        </p:nvPicPr>
        <p:blipFill>
          <a:blip r:embed="rId4" cstate="print"/>
          <a:stretch>
            <a:fillRect/>
          </a:stretch>
        </p:blipFill>
        <p:spPr>
          <a:xfrm>
            <a:off x="1752600" y="1447800"/>
            <a:ext cx="574934" cy="728009"/>
          </a:xfrm>
          <a:prstGeom prst="rect">
            <a:avLst/>
          </a:prstGeom>
        </p:spPr>
      </p:pic>
      <p:pic>
        <p:nvPicPr>
          <p:cNvPr id="39" name="Picture 38" descr="dudik.jpg"/>
          <p:cNvPicPr>
            <a:picLocks noChangeAspect="1"/>
          </p:cNvPicPr>
          <p:nvPr/>
        </p:nvPicPr>
        <p:blipFill>
          <a:blip r:embed="rId5" cstate="print"/>
          <a:stretch>
            <a:fillRect/>
          </a:stretch>
        </p:blipFill>
        <p:spPr>
          <a:xfrm>
            <a:off x="5172516" y="1484313"/>
            <a:ext cx="599710" cy="708377"/>
          </a:xfrm>
          <a:prstGeom prst="rect">
            <a:avLst/>
          </a:prstGeom>
        </p:spPr>
      </p:pic>
      <p:pic>
        <p:nvPicPr>
          <p:cNvPr id="40" name="Picture 39" descr="funiak.jpg"/>
          <p:cNvPicPr>
            <a:picLocks noChangeAspect="1"/>
          </p:cNvPicPr>
          <p:nvPr/>
        </p:nvPicPr>
        <p:blipFill>
          <a:blip r:embed="rId6" cstate="print"/>
          <a:stretch>
            <a:fillRect/>
          </a:stretch>
        </p:blipFill>
        <p:spPr>
          <a:xfrm>
            <a:off x="5888325" y="1484313"/>
            <a:ext cx="638863" cy="708377"/>
          </a:xfrm>
          <a:prstGeom prst="rect">
            <a:avLst/>
          </a:prstGeom>
        </p:spPr>
      </p:pic>
      <p:pic>
        <p:nvPicPr>
          <p:cNvPr id="45" name="Picture 44" descr="guestrin.jpg"/>
          <p:cNvPicPr>
            <a:picLocks noChangeAspect="1"/>
          </p:cNvPicPr>
          <p:nvPr/>
        </p:nvPicPr>
        <p:blipFill>
          <a:blip r:embed="rId7" cstate="print"/>
          <a:stretch>
            <a:fillRect/>
          </a:stretch>
        </p:blipFill>
        <p:spPr>
          <a:xfrm>
            <a:off x="7280086" y="1484313"/>
            <a:ext cx="527184" cy="708377"/>
          </a:xfrm>
          <a:prstGeom prst="rect">
            <a:avLst/>
          </a:prstGeom>
        </p:spPr>
      </p:pic>
      <p:pic>
        <p:nvPicPr>
          <p:cNvPr id="46" name="Picture 45" descr="hong.jpg"/>
          <p:cNvPicPr>
            <a:picLocks noChangeAspect="1"/>
          </p:cNvPicPr>
          <p:nvPr/>
        </p:nvPicPr>
        <p:blipFill>
          <a:blip r:embed="rId8" cstate="print"/>
          <a:stretch>
            <a:fillRect/>
          </a:stretch>
        </p:blipFill>
        <p:spPr>
          <a:xfrm>
            <a:off x="7923371" y="1484313"/>
            <a:ext cx="539939" cy="728008"/>
          </a:xfrm>
          <a:prstGeom prst="rect">
            <a:avLst/>
          </a:prstGeom>
        </p:spPr>
      </p:pic>
      <p:pic>
        <p:nvPicPr>
          <p:cNvPr id="47" name="Picture 46" descr="huang.jpg"/>
          <p:cNvPicPr>
            <a:picLocks noChangeAspect="1"/>
          </p:cNvPicPr>
          <p:nvPr/>
        </p:nvPicPr>
        <p:blipFill>
          <a:blip r:embed="rId9" cstate="print"/>
          <a:stretch>
            <a:fillRect/>
          </a:stretch>
        </p:blipFill>
        <p:spPr>
          <a:xfrm>
            <a:off x="3884203" y="1484313"/>
            <a:ext cx="520007" cy="728009"/>
          </a:xfrm>
          <a:prstGeom prst="rect">
            <a:avLst/>
          </a:prstGeom>
        </p:spPr>
      </p:pic>
      <p:pic>
        <p:nvPicPr>
          <p:cNvPr id="49" name="Picture 48" descr="ylow.jpg"/>
          <p:cNvPicPr>
            <a:picLocks noChangeAspect="1"/>
          </p:cNvPicPr>
          <p:nvPr/>
        </p:nvPicPr>
        <p:blipFill>
          <a:blip r:embed="rId10" cstate="print"/>
          <a:stretch>
            <a:fillRect/>
          </a:stretch>
        </p:blipFill>
        <p:spPr>
          <a:xfrm>
            <a:off x="3207884" y="1484313"/>
            <a:ext cx="560220" cy="708377"/>
          </a:xfrm>
          <a:prstGeom prst="rect">
            <a:avLst/>
          </a:prstGeom>
        </p:spPr>
      </p:pic>
      <p:sp>
        <p:nvSpPr>
          <p:cNvPr id="50" name="Rectangle 49"/>
          <p:cNvSpPr/>
          <p:nvPr/>
        </p:nvSpPr>
        <p:spPr bwMode="auto">
          <a:xfrm>
            <a:off x="5665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9</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2" name="Rectangle 51"/>
          <p:cNvSpPr/>
          <p:nvPr/>
        </p:nvSpPr>
        <p:spPr bwMode="auto">
          <a:xfrm>
            <a:off x="26112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4</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3" name="Rectangle 52"/>
          <p:cNvSpPr/>
          <p:nvPr/>
        </p:nvSpPr>
        <p:spPr bwMode="auto">
          <a:xfrm>
            <a:off x="46813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3</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54" name="Rectangle 53"/>
          <p:cNvSpPr/>
          <p:nvPr/>
        </p:nvSpPr>
        <p:spPr bwMode="auto">
          <a:xfrm>
            <a:off x="6827656" y="4875213"/>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2</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5</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pitchFamily="34" charset="0"/>
                <a:ea typeface="ＭＳ Ｐゴシック" pitchFamily="-111" charset="-128"/>
              </a:rPr>
              <a:t>.</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ea typeface="ＭＳ Ｐゴシック" pitchFamily="-111" charset="-128"/>
              </a:rPr>
              <a:t>8</a:t>
            </a:r>
            <a:endParaRPr kumimoji="0" lang="en-US" sz="1200" b="0" i="0" u="none" strike="noStrike" cap="none" normalizeH="0" baseline="0" dirty="0" smtClean="0">
              <a:ln>
                <a:noFill/>
              </a:ln>
              <a:solidFill>
                <a:schemeClr val="tx1"/>
              </a:solidFill>
              <a:effectLst/>
              <a:latin typeface="Tahoma" pitchFamily="34" charset="0"/>
              <a:ea typeface="ＭＳ Ｐゴシック" pitchFamily="-111" charset="-128"/>
            </a:endParaRPr>
          </a:p>
        </p:txBody>
      </p:sp>
      <p:sp>
        <p:nvSpPr>
          <p:cNvPr id="32" name="Rectangle 31"/>
          <p:cNvSpPr/>
          <p:nvPr/>
        </p:nvSpPr>
        <p:spPr bwMode="auto">
          <a:xfrm>
            <a:off x="1228543" y="3126997"/>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2</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1</a:t>
            </a:r>
          </a:p>
        </p:txBody>
      </p:sp>
      <p:sp>
        <p:nvSpPr>
          <p:cNvPr id="33" name="Rectangle 32"/>
          <p:cNvSpPr/>
          <p:nvPr/>
        </p:nvSpPr>
        <p:spPr bwMode="auto">
          <a:xfrm>
            <a:off x="3360504"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8</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3</a:t>
            </a:r>
          </a:p>
        </p:txBody>
      </p:sp>
      <p:sp>
        <p:nvSpPr>
          <p:cNvPr id="35" name="Rectangle 34"/>
          <p:cNvSpPr/>
          <p:nvPr/>
        </p:nvSpPr>
        <p:spPr bwMode="auto">
          <a:xfrm>
            <a:off x="53544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1</a:t>
            </a:r>
          </a:p>
          <a:p>
            <a:pPr algn="ctr"/>
            <a:r>
              <a:rPr lang="en-US" sz="1200" dirty="0" smtClean="0">
                <a:ea typeface="ＭＳ Ｐゴシック" pitchFamily="-111" charset="-128"/>
              </a:rPr>
              <a:t>8</a:t>
            </a:r>
          </a:p>
          <a:p>
            <a:pPr algn="ctr"/>
            <a:r>
              <a:rPr lang="en-US" sz="1200" dirty="0" smtClean="0">
                <a:ea typeface="ＭＳ Ｐゴシック" pitchFamily="-111" charset="-128"/>
              </a:rPr>
              <a:t>.</a:t>
            </a:r>
          </a:p>
          <a:p>
            <a:pPr algn="ctr"/>
            <a:r>
              <a:rPr lang="en-US" sz="1200" dirty="0" smtClean="0">
                <a:ea typeface="ＭＳ Ｐゴシック" pitchFamily="-111" charset="-128"/>
              </a:rPr>
              <a:t>4</a:t>
            </a:r>
          </a:p>
        </p:txBody>
      </p:sp>
      <p:sp>
        <p:nvSpPr>
          <p:cNvPr id="37" name="Rectangle 36"/>
          <p:cNvSpPr/>
          <p:nvPr/>
        </p:nvSpPr>
        <p:spPr bwMode="auto">
          <a:xfrm>
            <a:off x="7424556" y="3109401"/>
            <a:ext cx="228963" cy="749300"/>
          </a:xfrm>
          <a:prstGeom prst="rect">
            <a:avLst/>
          </a:prstGeom>
          <a:solidFill>
            <a:schemeClr val="bg1"/>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smtClean="0">
                <a:ea typeface="ＭＳ Ｐゴシック" pitchFamily="-111" charset="-128"/>
              </a:rPr>
              <a:t>8</a:t>
            </a:r>
          </a:p>
          <a:p>
            <a:pPr algn="ctr"/>
            <a:r>
              <a:rPr lang="en-US" sz="1200" dirty="0" smtClean="0">
                <a:ea typeface="ＭＳ Ｐゴシック" pitchFamily="-111" charset="-128"/>
              </a:rPr>
              <a:t>4</a:t>
            </a:r>
          </a:p>
          <a:p>
            <a:pPr algn="ctr"/>
            <a:r>
              <a:rPr lang="en-US" sz="1200" dirty="0" smtClean="0">
                <a:ea typeface="ＭＳ Ｐゴシック" pitchFamily="-111" charset="-128"/>
              </a:rPr>
              <a:t>.</a:t>
            </a:r>
          </a:p>
          <a:p>
            <a:pPr algn="ctr"/>
            <a:r>
              <a:rPr lang="en-US" sz="1200" dirty="0" smtClean="0">
                <a:ea typeface="ＭＳ Ｐゴシック" pitchFamily="-111" charset="-128"/>
              </a:rPr>
              <a:t>4</a:t>
            </a:r>
          </a:p>
        </p:txBody>
      </p:sp>
      <p:sp>
        <p:nvSpPr>
          <p:cNvPr id="34" name="TextBox 33"/>
          <p:cNvSpPr txBox="1"/>
          <p:nvPr/>
        </p:nvSpPr>
        <p:spPr>
          <a:xfrm>
            <a:off x="250604" y="6030267"/>
            <a:ext cx="8423496" cy="461665"/>
          </a:xfrm>
          <a:prstGeom prst="rect">
            <a:avLst/>
          </a:prstGeom>
          <a:noFill/>
        </p:spPr>
        <p:txBody>
          <a:bodyPr wrap="square" rtlCol="0">
            <a:spAutoFit/>
          </a:bodyPr>
          <a:lstStyle/>
          <a:p>
            <a:pPr algn="ctr"/>
            <a:r>
              <a:rPr lang="en-US" b="1" dirty="0" smtClean="0"/>
              <a:t>No Communication needed</a:t>
            </a:r>
            <a:endParaRPr lang="en-US" b="1" dirty="0"/>
          </a:p>
        </p:txBody>
      </p:sp>
    </p:spTree>
  </p:cSld>
  <p:clrMapOvr>
    <a:masterClrMapping/>
  </p:clrMapOvr>
  <p:transition xmlns:p14="http://schemas.microsoft.com/office/powerpoint/2010/main"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35 -0.00093 L 0.00035 0.23796 " pathEditMode="relative" ptsTypes="AA">
                                      <p:cBhvr>
                                        <p:cTn id="6" dur="500" fill="hold"/>
                                        <p:tgtEl>
                                          <p:spTgt spid="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94444E-6 -9.25926E-6 L 6.94444E-6 0.23912 " pathEditMode="relative" ptsTypes="AA">
                                      <p:cBhvr>
                                        <p:cTn id="8" dur="500" fill="hold"/>
                                        <p:tgtEl>
                                          <p:spTgt spid="4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17 4.44444E-6 L 0.00017 0.23588 " pathEditMode="relative" ptsTypes="AA">
                                      <p:cBhvr>
                                        <p:cTn id="10" dur="500" fill="hold"/>
                                        <p:tgtEl>
                                          <p:spTgt spid="3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11111E-6 4.44444E-6 L 1.11111E-6 0.23588 " pathEditMode="relative" ptsTypes="AA">
                                      <p:cBhvr>
                                        <p:cTn id="12" dur="500" fill="hold"/>
                                        <p:tgtEl>
                                          <p:spTgt spid="45"/>
                                        </p:tgtEl>
                                        <p:attrNameLst>
                                          <p:attrName>ppt_x</p:attrName>
                                          <p:attrName>ppt_y</p:attrName>
                                        </p:attrNameLst>
                                      </p:cBhvr>
                                    </p:animMotion>
                                  </p:childTnLst>
                                </p:cTn>
                              </p:par>
                            </p:childTnLst>
                          </p:cTn>
                        </p:par>
                        <p:par>
                          <p:cTn id="13" fill="hold">
                            <p:stCondLst>
                              <p:cond delay="500"/>
                            </p:stCondLst>
                            <p:childTnLst>
                              <p:par>
                                <p:cTn id="14" presetID="53" presetClass="exit" presetSubtype="0" fill="hold" nodeType="afterEffect">
                                  <p:stCondLst>
                                    <p:cond delay="0"/>
                                  </p:stCondLst>
                                  <p:childTnLst>
                                    <p:anim calcmode="lin" valueType="num">
                                      <p:cBhvr>
                                        <p:cTn id="15" dur="500"/>
                                        <p:tgtEl>
                                          <p:spTgt spid="49"/>
                                        </p:tgtEl>
                                        <p:attrNameLst>
                                          <p:attrName>ppt_w</p:attrName>
                                        </p:attrNameLst>
                                      </p:cBhvr>
                                      <p:tavLst>
                                        <p:tav tm="0">
                                          <p:val>
                                            <p:strVal val="ppt_w"/>
                                          </p:val>
                                        </p:tav>
                                        <p:tav tm="100000">
                                          <p:val>
                                            <p:fltVal val="0"/>
                                          </p:val>
                                        </p:tav>
                                      </p:tavLst>
                                    </p:anim>
                                    <p:anim calcmode="lin" valueType="num">
                                      <p:cBhvr>
                                        <p:cTn id="16" dur="500"/>
                                        <p:tgtEl>
                                          <p:spTgt spid="49"/>
                                        </p:tgtEl>
                                        <p:attrNameLst>
                                          <p:attrName>ppt_h</p:attrName>
                                        </p:attrNameLst>
                                      </p:cBhvr>
                                      <p:tavLst>
                                        <p:tav tm="0">
                                          <p:val>
                                            <p:strVal val="ppt_h"/>
                                          </p:val>
                                        </p:tav>
                                        <p:tav tm="100000">
                                          <p:val>
                                            <p:fltVal val="0"/>
                                          </p:val>
                                        </p:tav>
                                      </p:tavLst>
                                    </p:anim>
                                    <p:animEffect transition="out" filter="fade">
                                      <p:cBhvr>
                                        <p:cTn id="17" dur="500"/>
                                        <p:tgtEl>
                                          <p:spTgt spid="49"/>
                                        </p:tgtEl>
                                      </p:cBhvr>
                                    </p:animEffect>
                                    <p:set>
                                      <p:cBhvr>
                                        <p:cTn id="18" dur="1" fill="hold">
                                          <p:stCondLst>
                                            <p:cond delay="499"/>
                                          </p:stCondLst>
                                        </p:cTn>
                                        <p:tgtEl>
                                          <p:spTgt spid="49"/>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39"/>
                                        </p:tgtEl>
                                        <p:attrNameLst>
                                          <p:attrName>ppt_w</p:attrName>
                                        </p:attrNameLst>
                                      </p:cBhvr>
                                      <p:tavLst>
                                        <p:tav tm="0">
                                          <p:val>
                                            <p:strVal val="ppt_w"/>
                                          </p:val>
                                        </p:tav>
                                        <p:tav tm="100000">
                                          <p:val>
                                            <p:fltVal val="0"/>
                                          </p:val>
                                        </p:tav>
                                      </p:tavLst>
                                    </p:anim>
                                    <p:anim calcmode="lin" valueType="num">
                                      <p:cBhvr>
                                        <p:cTn id="21" dur="500"/>
                                        <p:tgtEl>
                                          <p:spTgt spid="39"/>
                                        </p:tgtEl>
                                        <p:attrNameLst>
                                          <p:attrName>ppt_h</p:attrName>
                                        </p:attrNameLst>
                                      </p:cBhvr>
                                      <p:tavLst>
                                        <p:tav tm="0">
                                          <p:val>
                                            <p:strVal val="ppt_h"/>
                                          </p:val>
                                        </p:tav>
                                        <p:tav tm="100000">
                                          <p:val>
                                            <p:fltVal val="0"/>
                                          </p:val>
                                        </p:tav>
                                      </p:tavLst>
                                    </p:anim>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5"/>
                                        </p:tgtEl>
                                        <p:attrNameLst>
                                          <p:attrName>ppt_w</p:attrName>
                                        </p:attrNameLst>
                                      </p:cBhvr>
                                      <p:tavLst>
                                        <p:tav tm="0">
                                          <p:val>
                                            <p:strVal val="ppt_w"/>
                                          </p:val>
                                        </p:tav>
                                        <p:tav tm="100000">
                                          <p:val>
                                            <p:fltVal val="0"/>
                                          </p:val>
                                        </p:tav>
                                      </p:tavLst>
                                    </p:anim>
                                    <p:anim calcmode="lin" valueType="num">
                                      <p:cBhvr>
                                        <p:cTn id="26" dur="500"/>
                                        <p:tgtEl>
                                          <p:spTgt spid="45"/>
                                        </p:tgtEl>
                                        <p:attrNameLst>
                                          <p:attrName>ppt_h</p:attrName>
                                        </p:attrNameLst>
                                      </p:cBhvr>
                                      <p:tavLst>
                                        <p:tav tm="0">
                                          <p:val>
                                            <p:strVal val="ppt_h"/>
                                          </p:val>
                                        </p:tav>
                                        <p:tav tm="100000">
                                          <p:val>
                                            <p:fltVal val="0"/>
                                          </p:val>
                                        </p:tav>
                                      </p:tavLst>
                                    </p:anim>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0"/>
                                        </p:tgtEl>
                                        <p:attrNameLst>
                                          <p:attrName>ppt_w</p:attrName>
                                        </p:attrNameLst>
                                      </p:cBhvr>
                                      <p:tavLst>
                                        <p:tav tm="0">
                                          <p:val>
                                            <p:strVal val="ppt_w"/>
                                          </p:val>
                                        </p:tav>
                                        <p:tav tm="100000">
                                          <p:val>
                                            <p:fltVal val="0"/>
                                          </p:val>
                                        </p:tav>
                                      </p:tavLst>
                                    </p:anim>
                                    <p:anim calcmode="lin" valueType="num">
                                      <p:cBhvr>
                                        <p:cTn id="31" dur="500"/>
                                        <p:tgtEl>
                                          <p:spTgt spid="30"/>
                                        </p:tgtEl>
                                        <p:attrNameLst>
                                          <p:attrName>ppt_h</p:attrName>
                                        </p:attrNameLst>
                                      </p:cBhvr>
                                      <p:tavLst>
                                        <p:tav tm="0">
                                          <p:val>
                                            <p:strVal val="ppt_h"/>
                                          </p:val>
                                        </p:tav>
                                        <p:tav tm="100000">
                                          <p:val>
                                            <p:fltVal val="0"/>
                                          </p:val>
                                        </p:tav>
                                      </p:tavLst>
                                    </p:anim>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1000"/>
                            </p:stCondLst>
                            <p:childTnLst>
                              <p:par>
                                <p:cTn id="55" presetID="0" presetClass="path" presetSubtype="0" accel="50000" decel="50000" fill="hold" grpId="1" nodeType="afterEffect">
                                  <p:stCondLst>
                                    <p:cond delay="0"/>
                                  </p:stCondLst>
                                  <p:childTnLst>
                                    <p:animMotion origin="layout" path="M 0.00035 -0.00694 L 0.00087 0.24792 " pathEditMode="relative" rAng="0" ptsTypes="AA">
                                      <p:cBhvr>
                                        <p:cTn id="56" dur="500" fill="hold"/>
                                        <p:tgtEl>
                                          <p:spTgt spid="32"/>
                                        </p:tgtEl>
                                        <p:attrNameLst>
                                          <p:attrName>ppt_x</p:attrName>
                                          <p:attrName>ppt_y</p:attrName>
                                        </p:attrNameLst>
                                      </p:cBhvr>
                                      <p:rCtr x="0" y="127"/>
                                    </p:animMotion>
                                  </p:childTnLst>
                                </p:cTn>
                              </p:par>
                              <p:par>
                                <p:cTn id="57" presetID="0" presetClass="path" presetSubtype="0" accel="50000" decel="50000" fill="hold" grpId="1" nodeType="withEffect">
                                  <p:stCondLst>
                                    <p:cond delay="0"/>
                                  </p:stCondLst>
                                  <p:childTnLst>
                                    <p:animMotion origin="layout" path="M 0.00138 -0.00093 L 0.00295 0.25648 " pathEditMode="relative" rAng="0" ptsTypes="AA">
                                      <p:cBhvr>
                                        <p:cTn id="58" dur="500" fill="hold"/>
                                        <p:tgtEl>
                                          <p:spTgt spid="33"/>
                                        </p:tgtEl>
                                        <p:attrNameLst>
                                          <p:attrName>ppt_x</p:attrName>
                                          <p:attrName>ppt_y</p:attrName>
                                        </p:attrNameLst>
                                      </p:cBhvr>
                                      <p:rCtr x="1" y="129"/>
                                    </p:animMotion>
                                  </p:childTnLst>
                                </p:cTn>
                              </p:par>
                              <p:par>
                                <p:cTn id="59" presetID="0" presetClass="path" presetSubtype="0" accel="50000" decel="50000" fill="hold" grpId="1" nodeType="withEffect">
                                  <p:stCondLst>
                                    <p:cond delay="0"/>
                                  </p:stCondLst>
                                  <p:childTnLst>
                                    <p:animMotion origin="layout" path="M -1.11111E-6 4.81481E-6 L -1.11111E-6 0.26157 " pathEditMode="relative" rAng="0" ptsTypes="AA">
                                      <p:cBhvr>
                                        <p:cTn id="60" dur="500" fill="hold"/>
                                        <p:tgtEl>
                                          <p:spTgt spid="35"/>
                                        </p:tgtEl>
                                        <p:attrNameLst>
                                          <p:attrName>ppt_x</p:attrName>
                                          <p:attrName>ppt_y</p:attrName>
                                        </p:attrNameLst>
                                      </p:cBhvr>
                                      <p:rCtr x="0" y="131"/>
                                    </p:animMotion>
                                  </p:childTnLst>
                                </p:cTn>
                              </p:par>
                              <p:par>
                                <p:cTn id="61" presetID="0" presetClass="path" presetSubtype="0" accel="50000" decel="50000" fill="hold" grpId="1" nodeType="withEffect">
                                  <p:stCondLst>
                                    <p:cond delay="0"/>
                                  </p:stCondLst>
                                  <p:childTnLst>
                                    <p:animMotion origin="layout" path="M 0.00052 -0.00417 L 0.00121 0.25764 " pathEditMode="relative" rAng="0" ptsTypes="AA">
                                      <p:cBhvr>
                                        <p:cTn id="62" dur="500" fill="hold"/>
                                        <p:tgtEl>
                                          <p:spTgt spid="37"/>
                                        </p:tgtEl>
                                        <p:attrNameLst>
                                          <p:attrName>ppt_x</p:attrName>
                                          <p:attrName>ppt_y</p:attrName>
                                        </p:attrNameLst>
                                      </p:cBhvr>
                                      <p:rCtr x="0"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arg \min_w \left| \left| X w  - y \right| \right|_2^2 + \lambda \left| \left|w \right| \right|_1&#10;\]&#10;\end{document}&#10;"/>
  <p:tag name="FILENAME" val="TP_tmp"/>
  <p:tag name="FORMAT" val="pngmono"/>
  <p:tag name="RES" val="1200"/>
  <p:tag name="BLEND" val="0"/>
  <p:tag name="TRANSPARENT" val="0"/>
  <p:tag name="TBUG" val="0"/>
  <p:tag name="ALLOWFS" val="0"/>
  <p:tag name="ORIGWIDTH" val="126"/>
  <p:tag name="PICTUREFILESIZE" val="5179"/>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3&#10;\]&#10;\end{document}&#10;"/>
  <p:tag name="FILENAME" val="TP_tmp"/>
  <p:tag name="FORMAT" val="pngmono"/>
  <p:tag name="RES" val="1200"/>
  <p:tag name="BLEND" val="0"/>
  <p:tag name="TRANSPARENT" val="0"/>
  <p:tag name="TBUG" val="0"/>
  <p:tag name="ALLOWFS" val="0"/>
  <p:tag name="ORIGWIDTH" val="9"/>
  <p:tag name="PICTUREFILESIZE" val="689"/>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4&#10;\]&#10;\end{document}&#10;"/>
  <p:tag name="FILENAME" val="TP_tmp"/>
  <p:tag name="FORMAT" val="pngmono"/>
  <p:tag name="RES" val="1200"/>
  <p:tag name="BLEND" val="0"/>
  <p:tag name="TRANSPARENT" val="0"/>
  <p:tag name="TBUG" val="0"/>
  <p:tag name="ALLOWFS" val="0"/>
  <p:tag name="ORIGWIDTH" val="9"/>
  <p:tag name="PICTUREFILESIZE" val="633"/>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arg \min_w \left| \left| X w  - y \right| \right|_2^2 + \lambda \left| \left|w \right| \right|_1&#10;\]&#10;\end{document}&#10;"/>
  <p:tag name="FILENAME" val="TP_tmp"/>
  <p:tag name="FORMAT" val="pngmono"/>
  <p:tag name="RES" val="1200"/>
  <p:tag name="BLEND" val="0"/>
  <p:tag name="TRANSPARENT" val="0"/>
  <p:tag name="TBUG" val="0"/>
  <p:tag name="ALLOWFS" val="0"/>
  <p:tag name="ORIGWIDTH" val="126"/>
  <p:tag name="PICTUREFILESIZE" val="5179"/>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X = \left[&#10;\begin{array}{ccccc}&#10;1 &amp;   &amp;  2 &amp; 3 &amp; \\&#10;   &amp; 4 &amp;   &amp;  &amp; 5\\&#10;6   &amp;  &amp;7  &amp; &amp;  \\&#10;   &amp;8 &amp;  &amp;9 &amp;  10\\&#10;\end{array}&#10;\right]&#10;\]&#10;\end{document}&#10;"/>
  <p:tag name="FILENAME" val="TP_tmp"/>
  <p:tag name="FORMAT" val="pngmono"/>
  <p:tag name="RES" val="1200"/>
  <p:tag name="BLEND" val="0"/>
  <p:tag name="TRANSPARENT" val="0"/>
  <p:tag name="TBUG" val="0"/>
  <p:tag name="ALLOWFS" val="0"/>
  <p:tag name="ORIGWIDTH" val="113"/>
  <p:tag name="PICTUREFILESIZE" val="5623"/>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1&#10;\]&#10;\end{document}&#10;"/>
  <p:tag name="FILENAME" val="TP_tmp"/>
  <p:tag name="FORMAT" val="pngmono"/>
  <p:tag name="RES" val="1200"/>
  <p:tag name="BLEND" val="0"/>
  <p:tag name="TRANSPARENT" val="0"/>
  <p:tag name="TBUG" val="0"/>
  <p:tag name="ALLOWFS" val="0"/>
  <p:tag name="ORIGWIDTH" val="11"/>
  <p:tag name="PICTUREFILESIZE" val="564"/>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2&#10;\]&#10;\end{document}&#10;"/>
  <p:tag name="FILENAME" val="TP_tmp"/>
  <p:tag name="FORMAT" val="pngmono"/>
  <p:tag name="RES" val="1200"/>
  <p:tag name="BLEND" val="0"/>
  <p:tag name="TRANSPARENT" val="0"/>
  <p:tag name="TBUG" val="0"/>
  <p:tag name="ALLOWFS" val="0"/>
  <p:tag name="ORIGWIDTH" val="11"/>
  <p:tag name="PICTUREFILESIZE" val="704"/>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3&#10;\]&#10;\end{document}&#10;"/>
  <p:tag name="FILENAME" val="TP_tmp"/>
  <p:tag name="FORMAT" val="pngmono"/>
  <p:tag name="RES" val="1200"/>
  <p:tag name="BLEND" val="0"/>
  <p:tag name="TRANSPARENT" val="0"/>
  <p:tag name="TBUG" val="0"/>
  <p:tag name="ALLOWFS" val="0"/>
  <p:tag name="ORIGWIDTH" val="11"/>
  <p:tag name="PICTUREFILESIZE" val="728"/>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4&#10;\]&#10;\end{document}&#10;"/>
  <p:tag name="FILENAME" val="TP_tmp"/>
  <p:tag name="FORMAT" val="pngmono"/>
  <p:tag name="RES" val="1200"/>
  <p:tag name="BLEND" val="0"/>
  <p:tag name="TRANSPARENT" val="0"/>
  <p:tag name="TBUG" val="0"/>
  <p:tag name="ALLOWFS" val="0"/>
  <p:tag name="ORIGWIDTH" val="11"/>
  <p:tag name="PICTUREFILESIZE" val="636"/>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5&#10;\]&#10;\end{document}&#10;"/>
  <p:tag name="FILENAME" val="TP_tmp"/>
  <p:tag name="FORMAT" val="pngmono"/>
  <p:tag name="RES" val="1200"/>
  <p:tag name="BLEND" val="0"/>
  <p:tag name="TRANSPARENT" val="0"/>
  <p:tag name="TBUG" val="0"/>
  <p:tag name="ALLOWFS" val="0"/>
  <p:tag name="ORIGWIDTH" val="11"/>
  <p:tag name="PICTUREFILESIZE" val="71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1&#10;\]&#10;\end{document}&#10;"/>
  <p:tag name="FILENAME" val="TP_tmp"/>
  <p:tag name="FORMAT" val="pngmono"/>
  <p:tag name="RES" val="1200"/>
  <p:tag name="BLEND" val="0"/>
  <p:tag name="TRANSPARENT" val="1"/>
  <p:tag name="TBUG" val="0"/>
  <p:tag name="ALLOWFS" val="0"/>
  <p:tag name="ORIGWIDTH" val="9"/>
  <p:tag name="PICTUREFILESIZE" val="550"/>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X = \left[&#10;\begin{array}{ccccc}&#10;1 &amp;   &amp;  2 &amp; 3 &amp; \\&#10;   &amp; 4 &amp;   &amp;  &amp; 5\\&#10;6   &amp;  &amp;7  &amp; &amp;  \\&#10;   &amp;8 &amp;  &amp;9 &amp;  10\\&#10;\end{array}&#10;\right]&#10;\]&#10;\end{document}&#10;"/>
  <p:tag name="FILENAME" val="TP_tmp"/>
  <p:tag name="FORMAT" val="pngmono"/>
  <p:tag name="RES" val="1200"/>
  <p:tag name="BLEND" val="0"/>
  <p:tag name="TRANSPARENT" val="0"/>
  <p:tag name="TBUG" val="0"/>
  <p:tag name="ALLOWFS" val="0"/>
  <p:tag name="ORIGWIDTH" val="113"/>
  <p:tag name="PICTUREFILESIZE" val="5623"/>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2&#10;\]&#10;\end{document}&#10;"/>
  <p:tag name="FILENAME" val="TP_tmp"/>
  <p:tag name="FORMAT" val="pngmono"/>
  <p:tag name="RES" val="1200"/>
  <p:tag name="BLEND" val="0"/>
  <p:tag name="TRANSPARENT" val="1"/>
  <p:tag name="TBUG" val="0"/>
  <p:tag name="ALLOWFS" val="0"/>
  <p:tag name="ORIGWIDTH" val="9"/>
  <p:tag name="PICTUREFILESIZE" val="687"/>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3&#10;\]&#10;\end{document}&#10;"/>
  <p:tag name="FILENAME" val="TP_tmp"/>
  <p:tag name="FORMAT" val="pngmono"/>
  <p:tag name="RES" val="1200"/>
  <p:tag name="BLEND" val="0"/>
  <p:tag name="TRANSPARENT" val="1"/>
  <p:tag name="TBUG" val="0"/>
  <p:tag name="ALLOWFS" val="0"/>
  <p:tag name="ORIGWIDTH" val="9"/>
  <p:tag name="PICTUREFILESIZE" val="689"/>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4&#10;\]&#10;\end{document}&#10;"/>
  <p:tag name="FILENAME" val="TP_tmp"/>
  <p:tag name="FORMAT" val="pngmono"/>
  <p:tag name="RES" val="1200"/>
  <p:tag name="BLEND" val="0"/>
  <p:tag name="TRANSPARENT" val="1"/>
  <p:tag name="TBUG" val="0"/>
  <p:tag name="ALLOWFS" val="0"/>
  <p:tag name="ORIGWIDTH" val="9"/>
  <p:tag name="PICTUREFILESIZE" val="633"/>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1&#10;\]&#10;\end{document}&#10;"/>
  <p:tag name="FILENAME" val="TP_tmp"/>
  <p:tag name="FORMAT" val="pngmono"/>
  <p:tag name="RES" val="1200"/>
  <p:tag name="BLEND" val="0"/>
  <p:tag name="TRANSPARENT" val="0"/>
  <p:tag name="TBUG" val="0"/>
  <p:tag name="ALLOWFS" val="0"/>
  <p:tag name="ORIGWIDTH" val="9"/>
  <p:tag name="PICTUREFILESIZE" val="550"/>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y_2&#10;\]&#10;\end{document}&#10;"/>
  <p:tag name="FILENAME" val="TP_tmp"/>
  <p:tag name="FORMAT" val="pngmono"/>
  <p:tag name="RES" val="1200"/>
  <p:tag name="BLEND" val="0"/>
  <p:tag name="TRANSPARENT" val="0"/>
  <p:tag name="TBUG" val="0"/>
  <p:tag name="ALLOWFS" val="0"/>
  <p:tag name="ORIGWIDTH" val="9"/>
  <p:tag name="PICTUREFILESIZE" val="687"/>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1&#10;\]&#10;\end{document}&#10;"/>
  <p:tag name="FILENAME" val="TP_tmp"/>
  <p:tag name="FORMAT" val="pngmono"/>
  <p:tag name="RES" val="1200"/>
  <p:tag name="BLEND" val="0"/>
  <p:tag name="TRANSPARENT" val="0"/>
  <p:tag name="TBUG" val="0"/>
  <p:tag name="ALLOWFS" val="0"/>
  <p:tag name="ORIGWIDTH" val="11"/>
  <p:tag name="PICTUREFILESIZE" val="564"/>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2&#10;\]&#10;\end{document}&#10;"/>
  <p:tag name="FILENAME" val="TP_tmp"/>
  <p:tag name="FORMAT" val="pngmono"/>
  <p:tag name="RES" val="1200"/>
  <p:tag name="BLEND" val="0"/>
  <p:tag name="TRANSPARENT" val="0"/>
  <p:tag name="TBUG" val="0"/>
  <p:tag name="ALLOWFS" val="0"/>
  <p:tag name="ORIGWIDTH" val="11"/>
  <p:tag name="PICTUREFILESIZE" val="704"/>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3&#10;\]&#10;\end{document}&#10;"/>
  <p:tag name="FILENAME" val="TP_tmp"/>
  <p:tag name="FORMAT" val="pngmono"/>
  <p:tag name="RES" val="1200"/>
  <p:tag name="BLEND" val="0"/>
  <p:tag name="TRANSPARENT" val="0"/>
  <p:tag name="TBUG" val="0"/>
  <p:tag name="ALLOWFS" val="0"/>
  <p:tag name="ORIGWIDTH" val="11"/>
  <p:tag name="PICTUREFILESIZE" val="72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4&#10;\]&#10;\end{document}&#10;"/>
  <p:tag name="FILENAME" val="TP_tmp"/>
  <p:tag name="FORMAT" val="pngmono"/>
  <p:tag name="RES" val="1200"/>
  <p:tag name="BLEND" val="0"/>
  <p:tag name="TRANSPARENT" val="0"/>
  <p:tag name="TBUG" val="0"/>
  <p:tag name="ALLOWFS" val="0"/>
  <p:tag name="ORIGWIDTH" val="11"/>
  <p:tag name="PICTUREFILESIZE" val="636"/>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w_5&#10;\]&#10;\end{document}&#10;"/>
  <p:tag name="FILENAME" val="TP_tmp"/>
  <p:tag name="FORMAT" val="pngmono"/>
  <p:tag name="RES" val="1200"/>
  <p:tag name="BLEND" val="0"/>
  <p:tag name="TRANSPARENT" val="0"/>
  <p:tag name="TBUG" val="0"/>
  <p:tag name="ALLOWFS" val="0"/>
  <p:tag name="ORIGWIDTH" val="11"/>
  <p:tag name="PICTUREFILESIZE" val="716"/>
</p:tagLst>
</file>

<file path=ppt/theme/theme1.xml><?xml version="1.0" encoding="utf-8"?>
<a:theme xmlns:a="http://schemas.openxmlformats.org/drawingml/2006/main" name="selec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6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lect-template">
  <a:themeElements>
    <a:clrScheme name="Custom 2">
      <a:dk1>
        <a:srgbClr val="000000"/>
      </a:dk1>
      <a:lt1>
        <a:srgbClr val="FFFFFF"/>
      </a:lt1>
      <a:dk2>
        <a:srgbClr val="333399"/>
      </a:dk2>
      <a:lt2>
        <a:srgbClr val="1C1C1C"/>
      </a:lt2>
      <a:accent1>
        <a:srgbClr val="00C700"/>
      </a:accent1>
      <a:accent2>
        <a:srgbClr val="0000EA"/>
      </a:accent2>
      <a:accent3>
        <a:srgbClr val="FFFF72"/>
      </a:accent3>
      <a:accent4>
        <a:srgbClr val="902F9F"/>
      </a:accent4>
      <a:accent5>
        <a:srgbClr val="E67E22"/>
      </a:accent5>
      <a:accent6>
        <a:srgbClr val="BFBFBF"/>
      </a:accent6>
      <a:hlink>
        <a:srgbClr val="FF0000"/>
      </a:hlink>
      <a:folHlink>
        <a:srgbClr val="3333CC"/>
      </a:folHlink>
    </a:clrScheme>
    <a:fontScheme name="1_select-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pitchFamily="-111" charset="-128"/>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ea typeface="ＭＳ Ｐゴシック" pitchFamily="-111" charset="-128"/>
          </a:defRPr>
        </a:defPPr>
      </a:lstStyle>
    </a:lnDef>
  </a:objectDefaults>
  <a:extraClrSchemeLst>
    <a:extraClrScheme>
      <a:clrScheme name="1_select-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elect-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elect-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elect-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elect-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elect-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elect-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select-template</Template>
  <TotalTime>3835</TotalTime>
  <Words>4685</Words>
  <Application>Microsoft Macintosh PowerPoint</Application>
  <PresentationFormat>On-screen Show (4:3)</PresentationFormat>
  <Paragraphs>1144</Paragraphs>
  <Slides>80</Slides>
  <Notes>51</Notes>
  <HiddenSlides>11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80</vt:i4>
      </vt:variant>
    </vt:vector>
  </HeadingPairs>
  <TitlesOfParts>
    <vt:vector size="83" baseType="lpstr">
      <vt:lpstr>select-template</vt:lpstr>
      <vt:lpstr>1_select-template</vt:lpstr>
      <vt:lpstr>Equation</vt:lpstr>
      <vt:lpstr> A New Parallel Framework for Machine Learning</vt:lpstr>
      <vt:lpstr>In ML we face BIG problems</vt:lpstr>
      <vt:lpstr>Parallelism: Hope for the Future</vt:lpstr>
      <vt:lpstr>Core Question</vt:lpstr>
      <vt:lpstr>Threads, Locks, &amp; Messages </vt:lpstr>
      <vt:lpstr>Threads, Locks, and Messages</vt:lpstr>
      <vt:lpstr>Map-Reduce / Hadoop</vt:lpstr>
      <vt:lpstr>MapReduce – Map Phase</vt:lpstr>
      <vt:lpstr>MapReduce – Map Phase</vt:lpstr>
      <vt:lpstr>MapReduce – Map Phase</vt:lpstr>
      <vt:lpstr>MapReduce – Reduce Phase</vt:lpstr>
      <vt:lpstr>Map-Reduce for Data-Parallel ML</vt:lpstr>
      <vt:lpstr>Concrete Example</vt:lpstr>
      <vt:lpstr>Label Propagation Algorithm</vt:lpstr>
      <vt:lpstr>Properties of Graph Parallel Algorithms</vt:lpstr>
      <vt:lpstr>Map-Reduce for Data-Parallel ML</vt:lpstr>
      <vt:lpstr>Why not use Map-Reduce for  Graph Parallel Algorithms?</vt:lpstr>
      <vt:lpstr>Data Dependencies</vt:lpstr>
      <vt:lpstr>Iterative Algorithms</vt:lpstr>
      <vt:lpstr>MapAbuse: Iterative MapReduce</vt:lpstr>
      <vt:lpstr>MapAbuse: Iterative MapReduce</vt:lpstr>
      <vt:lpstr>Synchronous vs. Asynchronous</vt:lpstr>
      <vt:lpstr>Data-Parallel Algorithms can be Inefficient</vt:lpstr>
      <vt:lpstr>The Need for a New Abstraction</vt:lpstr>
      <vt:lpstr>What is GraphLab?</vt:lpstr>
      <vt:lpstr>The GraphLab Framework</vt:lpstr>
      <vt:lpstr>Data Graph</vt:lpstr>
      <vt:lpstr>Data Graph: Gibbs Sampling</vt:lpstr>
      <vt:lpstr>Data Graph: Lasso</vt:lpstr>
      <vt:lpstr>The GraphLab Framework</vt:lpstr>
      <vt:lpstr>Update Functions</vt:lpstr>
      <vt:lpstr>The GraphLab Framework</vt:lpstr>
      <vt:lpstr>The Scheduler</vt:lpstr>
      <vt:lpstr>Choosing a Schedule</vt:lpstr>
      <vt:lpstr>Dynamic Computation</vt:lpstr>
      <vt:lpstr>The GraphLab Framework</vt:lpstr>
      <vt:lpstr>GraphLab Ensures Sequential Consistency</vt:lpstr>
      <vt:lpstr>GraphLab Guarantee</vt:lpstr>
      <vt:lpstr>Ensuring Race-Free Code</vt:lpstr>
      <vt:lpstr>Common Problem: Write-Write Race</vt:lpstr>
      <vt:lpstr>Nuances of Sequential Consistency </vt:lpstr>
      <vt:lpstr>Consistency Rules</vt:lpstr>
      <vt:lpstr>Full Consistency</vt:lpstr>
      <vt:lpstr>Obtaining More Parallelism</vt:lpstr>
      <vt:lpstr>Edge Consistency</vt:lpstr>
      <vt:lpstr>Obtaining More Parallelism</vt:lpstr>
      <vt:lpstr>Vertex Consistency</vt:lpstr>
      <vt:lpstr>Importance of Consistency</vt:lpstr>
      <vt:lpstr>The GraphLab Framework</vt:lpstr>
      <vt:lpstr>Anatomy of a GraphLab Program:</vt:lpstr>
      <vt:lpstr>Algorithms Implemented </vt:lpstr>
      <vt:lpstr>Implementing the GraphLab API</vt:lpstr>
      <vt:lpstr>Multi-core Implementation</vt:lpstr>
      <vt:lpstr>Distributed Cloud Implementation</vt:lpstr>
      <vt:lpstr>Shared Memory Experiments</vt:lpstr>
      <vt:lpstr>Loopy Belief Propagation</vt:lpstr>
      <vt:lpstr>Loopy Belief Propagation</vt:lpstr>
      <vt:lpstr>Gibbs Sampling</vt:lpstr>
      <vt:lpstr>Gibbs Sampling</vt:lpstr>
      <vt:lpstr>CoEM (Rosie Jones, 2005)</vt:lpstr>
      <vt:lpstr>CoEM (Rosie Jones, 2005)</vt:lpstr>
      <vt:lpstr>Lasso: Regularized Linear Model</vt:lpstr>
      <vt:lpstr>Full Consistency</vt:lpstr>
      <vt:lpstr>Relaxing Consistency</vt:lpstr>
      <vt:lpstr>Experiments</vt:lpstr>
      <vt:lpstr>Video Cosegmentation</vt:lpstr>
      <vt:lpstr>Video Coseg. Speedups</vt:lpstr>
      <vt:lpstr>Video Segmentation</vt:lpstr>
      <vt:lpstr>Video Segmentation</vt:lpstr>
      <vt:lpstr>Matrix Factorization</vt:lpstr>
      <vt:lpstr>Netflix</vt:lpstr>
      <vt:lpstr>Netflix</vt:lpstr>
      <vt:lpstr>Netflix: Comparison to MPI</vt:lpstr>
      <vt:lpstr>Summary</vt:lpstr>
      <vt:lpstr>Current/Future Work </vt:lpstr>
      <vt:lpstr>Checkout GraphLab</vt:lpstr>
      <vt:lpstr>Outline of the GraphLab Model</vt:lpstr>
      <vt:lpstr>Global Information</vt:lpstr>
      <vt:lpstr>Shared Data Table (SDT)</vt:lpstr>
      <vt:lpstr>Automatic Termination Checking</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GraphLab A New Parallel Framework for Machine Learning</dc:title>
  <dc:creator>Jegonzal</dc:creator>
  <cp:lastModifiedBy>Joseph Gonzalez</cp:lastModifiedBy>
  <cp:revision>371</cp:revision>
  <dcterms:created xsi:type="dcterms:W3CDTF">2010-11-16T19:42:28Z</dcterms:created>
  <dcterms:modified xsi:type="dcterms:W3CDTF">2011-10-20T01:12:39Z</dcterms:modified>
</cp:coreProperties>
</file>