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357" r:id="rId4"/>
    <p:sldId id="359" r:id="rId5"/>
    <p:sldId id="361" r:id="rId6"/>
    <p:sldId id="363" r:id="rId7"/>
    <p:sldId id="261" r:id="rId8"/>
    <p:sldId id="379" r:id="rId9"/>
    <p:sldId id="420" r:id="rId10"/>
    <p:sldId id="380" r:id="rId11"/>
    <p:sldId id="308" r:id="rId12"/>
    <p:sldId id="381" r:id="rId13"/>
    <p:sldId id="382" r:id="rId14"/>
    <p:sldId id="383" r:id="rId15"/>
    <p:sldId id="384" r:id="rId16"/>
    <p:sldId id="386" r:id="rId17"/>
    <p:sldId id="368" r:id="rId18"/>
    <p:sldId id="387" r:id="rId19"/>
    <p:sldId id="388" r:id="rId20"/>
    <p:sldId id="427" r:id="rId21"/>
    <p:sldId id="390" r:id="rId22"/>
    <p:sldId id="391" r:id="rId23"/>
    <p:sldId id="392" r:id="rId24"/>
    <p:sldId id="393" r:id="rId25"/>
    <p:sldId id="394" r:id="rId26"/>
    <p:sldId id="408" r:id="rId27"/>
    <p:sldId id="410" r:id="rId28"/>
    <p:sldId id="397" r:id="rId29"/>
    <p:sldId id="411" r:id="rId30"/>
    <p:sldId id="398" r:id="rId31"/>
    <p:sldId id="399" r:id="rId32"/>
    <p:sldId id="421" r:id="rId33"/>
    <p:sldId id="412" r:id="rId34"/>
    <p:sldId id="413" r:id="rId35"/>
    <p:sldId id="422" r:id="rId36"/>
    <p:sldId id="400" r:id="rId37"/>
    <p:sldId id="401" r:id="rId38"/>
    <p:sldId id="402" r:id="rId39"/>
    <p:sldId id="389" r:id="rId40"/>
    <p:sldId id="416" r:id="rId41"/>
    <p:sldId id="419" r:id="rId42"/>
    <p:sldId id="403" r:id="rId43"/>
    <p:sldId id="405" r:id="rId44"/>
    <p:sldId id="406" r:id="rId45"/>
    <p:sldId id="40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CC99FF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92271" autoAdjust="0"/>
  </p:normalViewPr>
  <p:slideViewPr>
    <p:cSldViewPr snapToGrid="0">
      <p:cViewPr varScale="1">
        <p:scale>
          <a:sx n="59" d="100"/>
          <a:sy n="59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4:07:4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24575,'0'4'0,"0"6"0,0 1-8191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4:07:5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4:07:5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4:07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24575,'0'-4'0,"4"-6"0,2-6 0,-1-4 0,-1-3 0,-1-2 0,-1 3-8191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4:07:5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4:07:5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4:07:5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4:07:5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24575,'5'4'0,"5"6"0,10 10 0,2 1-8191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4:07:5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24575,'-9'9'-8632,"-11"7"8632,-16 9 3729,-14 14-3729,-4 5 1488,4-6-1488,5-9 796,11-5-796,6-6 2619,9-7-10810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4:07:5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6T04:07:5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.uk/detail/illustration/creative-light-bulb-cartoon-royalty-free-illustration/115066830?phrase=light%20bulb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ettyimages.co.uk/detail/photo/united-states-coins-royalty-free-image/15753206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https://www.gettyimages.co.uk/detail/illustration/man-get-the-idea-light-bulb-as-symbol-of-royalty-free-illustration/1358666737?phrase=idea%20clipart%20bulb%20with%20face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https://www.gettyimages.co.uk/detail/illustration/creative-light-bulb-cartoon-royalty-free-illustration/115066830?phrase=light%20bulb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https://www.gettyimages.co.uk/detail/photo/united-states-coins-royalty-free-image/157532065</a:t>
            </a:r>
            <a:r>
              <a:rPr lang="en-US" dirty="0"/>
              <a:t>  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(repeated from prior </a:t>
            </a:r>
            <a:r>
              <a:rPr lang="en-US" sz="1400" b="1" dirty="0" err="1">
                <a:solidFill>
                  <a:srgbClr val="FF0000"/>
                </a:solidFill>
              </a:rPr>
              <a:t>chpt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9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8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18D-A0C3-4A70-A02B-1F73B6529591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2029" y="6356350"/>
            <a:ext cx="4441371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687A-4685-4BB4-AB65-199F8779B84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42F2-910E-4DDF-92D4-5A81C77510D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27D9-6931-42A3-B215-1E78C511EB2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D3E3-585E-4323-9BE7-F358B7D63FEB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3ECA-5C28-4A51-B4DE-420F94A23F7D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707-E78F-4B03-8344-21A3DBBFDF70}" type="datetime1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969F-3E24-4FF9-B261-0F9CB310B70B}" type="datetime1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FEC5-A658-4494-B5F8-AC98E52520AB}" type="datetime1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0FE8-496B-4C17-AC25-643A7A332E41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2D5A-030C-41E8-ABD2-6A27A01EA30E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59F9-D216-4C8D-8518-144984DB4878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1012.png"/><Relationship Id="rId12" Type="http://schemas.openxmlformats.org/officeDocument/2006/relationships/hyperlink" Target="http://commons.wikimedia.org/wiki/File:Red_x.svg" TargetMode="External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24.png"/><Relationship Id="rId15" Type="http://schemas.openxmlformats.org/officeDocument/2006/relationships/image" Target="../media/image8.jpeg"/><Relationship Id="rId10" Type="http://schemas.openxmlformats.org/officeDocument/2006/relationships/image" Target="../media/image570.png"/><Relationship Id="rId9" Type="http://schemas.openxmlformats.org/officeDocument/2006/relationships/image" Target="../media/image560.png"/><Relationship Id="rId14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00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3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1710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3.png"/><Relationship Id="rId7" Type="http://schemas.openxmlformats.org/officeDocument/2006/relationships/image" Target="../media/image9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25.jpeg"/><Relationship Id="rId3" Type="http://schemas.openxmlformats.org/officeDocument/2006/relationships/image" Target="../media/image100.png"/><Relationship Id="rId12" Type="http://schemas.openxmlformats.org/officeDocument/2006/relationships/image" Target="../media/image131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4.png"/><Relationship Id="rId10" Type="http://schemas.openxmlformats.org/officeDocument/2006/relationships/image" Target="../media/image101.png"/><Relationship Id="rId4" Type="http://schemas.openxmlformats.org/officeDocument/2006/relationships/image" Target="../media/image760.png"/><Relationship Id="rId9" Type="http://schemas.openxmlformats.org/officeDocument/2006/relationships/image" Target="../media/image102.png"/><Relationship Id="rId1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11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79.png"/><Relationship Id="rId9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17.png"/><Relationship Id="rId4" Type="http://schemas.openxmlformats.org/officeDocument/2006/relationships/image" Target="../media/image13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1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4.png"/><Relationship Id="rId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1.png"/><Relationship Id="rId5" Type="http://schemas.openxmlformats.org/officeDocument/2006/relationships/image" Target="../media/image120.emf"/><Relationship Id="rId4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010.png"/><Relationship Id="rId4" Type="http://schemas.openxmlformats.org/officeDocument/2006/relationships/image" Target="../media/image1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8.png"/><Relationship Id="rId7" Type="http://schemas.openxmlformats.org/officeDocument/2006/relationships/image" Target="../media/image12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0.png"/><Relationship Id="rId5" Type="http://schemas.openxmlformats.org/officeDocument/2006/relationships/image" Target="../media/image580.png"/><Relationship Id="rId4" Type="http://schemas.openxmlformats.org/officeDocument/2006/relationships/image" Target="../media/image1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34.png"/><Relationship Id="rId7" Type="http://schemas.openxmlformats.org/officeDocument/2006/relationships/image" Target="../media/image14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060.png"/><Relationship Id="rId4" Type="http://schemas.openxmlformats.org/officeDocument/2006/relationships/image" Target="../media/image135.png"/><Relationship Id="rId9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0.png"/><Relationship Id="rId2" Type="http://schemas.openxmlformats.org/officeDocument/2006/relationships/image" Target="../media/image14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2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1.png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160.png"/><Relationship Id="rId4" Type="http://schemas.openxmlformats.org/officeDocument/2006/relationships/image" Target="../media/image1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51.png"/><Relationship Id="rId7" Type="http://schemas.openxmlformats.org/officeDocument/2006/relationships/image" Target="../media/image16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0.png"/><Relationship Id="rId18" Type="http://schemas.openxmlformats.org/officeDocument/2006/relationships/customXml" Target="../ink/ink10.xml"/><Relationship Id="rId3" Type="http://schemas.openxmlformats.org/officeDocument/2006/relationships/image" Target="../media/image122.emf"/><Relationship Id="rId7" Type="http://schemas.openxmlformats.org/officeDocument/2006/relationships/image" Target="../media/image168.png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" Type="http://schemas.openxmlformats.org/officeDocument/2006/relationships/image" Target="../media/image167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1670.png"/><Relationship Id="rId15" Type="http://schemas.openxmlformats.org/officeDocument/2006/relationships/image" Target="../media/image171.png"/><Relationship Id="rId10" Type="http://schemas.openxmlformats.org/officeDocument/2006/relationships/customXml" Target="../ink/ink4.xml"/><Relationship Id="rId19" Type="http://schemas.openxmlformats.org/officeDocument/2006/relationships/customXml" Target="../ink/ink11.xml"/><Relationship Id="rId4" Type="http://schemas.openxmlformats.org/officeDocument/2006/relationships/customXml" Target="../ink/ink1.xml"/><Relationship Id="rId9" Type="http://schemas.openxmlformats.org/officeDocument/2006/relationships/image" Target="../media/image169.png"/><Relationship Id="rId14" Type="http://schemas.openxmlformats.org/officeDocument/2006/relationships/customXml" Target="../ink/ink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emf"/><Relationship Id="rId5" Type="http://schemas.openxmlformats.org/officeDocument/2006/relationships/image" Target="../media/image1440.png"/><Relationship Id="rId4" Type="http://schemas.openxmlformats.org/officeDocument/2006/relationships/image" Target="../media/image17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0.png"/><Relationship Id="rId7" Type="http://schemas.openxmlformats.org/officeDocument/2006/relationships/image" Target="../media/image177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0.png"/><Relationship Id="rId5" Type="http://schemas.openxmlformats.org/officeDocument/2006/relationships/image" Target="../media/image1730.png"/><Relationship Id="rId4" Type="http://schemas.openxmlformats.org/officeDocument/2006/relationships/image" Target="../media/image17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0.png"/><Relationship Id="rId3" Type="http://schemas.openxmlformats.org/officeDocument/2006/relationships/image" Target="../media/image178.png"/><Relationship Id="rId7" Type="http://schemas.openxmlformats.org/officeDocument/2006/relationships/image" Target="../media/image1450.png"/><Relationship Id="rId2" Type="http://schemas.openxmlformats.org/officeDocument/2006/relationships/image" Target="../media/image17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9" Type="http://schemas.openxmlformats.org/officeDocument/2006/relationships/image" Target="../media/image150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jpeg"/><Relationship Id="rId12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0.png"/><Relationship Id="rId7" Type="http://schemas.openxmlformats.org/officeDocument/2006/relationships/image" Target="../media/image185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1.png"/><Relationship Id="rId2" Type="http://schemas.openxmlformats.org/officeDocument/2006/relationships/image" Target="../media/image17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0.png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7.png"/><Relationship Id="rId3" Type="http://schemas.openxmlformats.org/officeDocument/2006/relationships/image" Target="../media/image22.png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" Type="http://schemas.openxmlformats.org/officeDocument/2006/relationships/image" Target="../media/image16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3.jpe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1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29.png"/><Relationship Id="rId2" Type="http://schemas.openxmlformats.org/officeDocument/2006/relationships/image" Target="../media/image16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5" Type="http://schemas.openxmlformats.org/officeDocument/2006/relationships/image" Target="../media/image4.jpe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1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12" Type="http://schemas.openxmlformats.org/officeDocument/2006/relationships/image" Target="../media/image46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45.png"/><Relationship Id="rId5" Type="http://schemas.openxmlformats.org/officeDocument/2006/relationships/image" Target="../media/image17.png"/><Relationship Id="rId10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714" y="1030079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Chapter 5</a:t>
            </a:r>
            <a:br>
              <a:rPr lang="en-US" dirty="0"/>
            </a:br>
            <a:r>
              <a:rPr lang="en-US" dirty="0"/>
              <a:t>Variance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Conditioning on Variance is NOT allowed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/>
              <p:nvPr/>
            </p:nvSpPr>
            <p:spPr>
              <a:xfrm>
                <a:off x="471191" y="1438061"/>
                <a:ext cx="3313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value of the coin flip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91" y="1438061"/>
                <a:ext cx="3313086" cy="461665"/>
              </a:xfrm>
              <a:prstGeom prst="rect">
                <a:avLst/>
              </a:prstGeom>
              <a:blipFill>
                <a:blip r:embed="rId2"/>
                <a:stretch>
                  <a:fillRect l="-368" t="-10526" r="-16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F666C3-3798-BDF9-4746-CD9154EF3365}"/>
                  </a:ext>
                </a:extLst>
              </p:cNvPr>
              <p:cNvSpPr txBox="1"/>
              <p:nvPr/>
            </p:nvSpPr>
            <p:spPr>
              <a:xfrm>
                <a:off x="3642074" y="1216191"/>
                <a:ext cx="2899584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p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.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o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w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.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F666C3-3798-BDF9-4746-CD9154EF3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74" y="1216191"/>
                <a:ext cx="2899584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2DF0F177-AA31-82D1-76DD-15F452336AD1}"/>
              </a:ext>
            </a:extLst>
          </p:cNvPr>
          <p:cNvSpPr/>
          <p:nvPr/>
        </p:nvSpPr>
        <p:spPr>
          <a:xfrm>
            <a:off x="233917" y="2663280"/>
            <a:ext cx="7485320" cy="2062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BD20DB-D26E-6CC1-6FFA-8247C104704E}"/>
                  </a:ext>
                </a:extLst>
              </p:cNvPr>
              <p:cNvSpPr txBox="1"/>
              <p:nvPr/>
            </p:nvSpPr>
            <p:spPr>
              <a:xfrm>
                <a:off x="152400" y="2742636"/>
                <a:ext cx="76646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⋅(1−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BD20DB-D26E-6CC1-6FFA-8247C1047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2636"/>
                <a:ext cx="7664653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FCA173-4256-102B-8774-D036F397E9D1}"/>
                  </a:ext>
                </a:extLst>
              </p:cNvPr>
              <p:cNvSpPr txBox="1"/>
              <p:nvPr/>
            </p:nvSpPr>
            <p:spPr>
              <a:xfrm>
                <a:off x="1350334" y="3385049"/>
                <a:ext cx="29845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FCA173-4256-102B-8774-D036F397E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34" y="3385049"/>
                <a:ext cx="2984535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788D82-EB66-5DA4-61DD-A17851E46A0B}"/>
                  </a:ext>
                </a:extLst>
              </p:cNvPr>
              <p:cNvSpPr txBox="1"/>
              <p:nvPr/>
            </p:nvSpPr>
            <p:spPr>
              <a:xfrm>
                <a:off x="0" y="4071067"/>
                <a:ext cx="3555204" cy="477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788D82-EB66-5DA4-61DD-A17851E46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71067"/>
                <a:ext cx="3555204" cy="4779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5EA7175-C845-9F10-58C1-80A1988624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922498" y="2441393"/>
            <a:ext cx="3723558" cy="2506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E5C4B3-3D3A-4A1C-FAAD-F2D75A0040D8}"/>
                  </a:ext>
                </a:extLst>
              </p:cNvPr>
              <p:cNvSpPr/>
              <p:nvPr/>
            </p:nvSpPr>
            <p:spPr>
              <a:xfrm>
                <a:off x="8902256" y="2516085"/>
                <a:ext cx="2451544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Recall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E5C4B3-3D3A-4A1C-FAAD-F2D75A004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256" y="2516085"/>
                <a:ext cx="2451544" cy="461665"/>
              </a:xfrm>
              <a:prstGeom prst="rect">
                <a:avLst/>
              </a:prstGeom>
              <a:blipFill>
                <a:blip r:embed="rId13"/>
                <a:stretch>
                  <a:fillRect l="-3722" t="-10667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619D60C-67FD-2142-D673-D2804E3E4279}"/>
              </a:ext>
            </a:extLst>
          </p:cNvPr>
          <p:cNvGrpSpPr/>
          <p:nvPr/>
        </p:nvGrpSpPr>
        <p:grpSpPr>
          <a:xfrm>
            <a:off x="8610600" y="914029"/>
            <a:ext cx="3337637" cy="1509727"/>
            <a:chOff x="5606725" y="907096"/>
            <a:chExt cx="3337637" cy="15097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4748774-95CF-2F8F-5357-64AB8717631E}"/>
                </a:ext>
              </a:extLst>
            </p:cNvPr>
            <p:cNvGrpSpPr/>
            <p:nvPr/>
          </p:nvGrpSpPr>
          <p:grpSpPr>
            <a:xfrm>
              <a:off x="7145780" y="907096"/>
              <a:ext cx="1798582" cy="1509727"/>
              <a:chOff x="7145780" y="907096"/>
              <a:chExt cx="1798582" cy="150972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19E7257-0F8B-1F4B-A7C3-2E9BBE488883}"/>
                  </a:ext>
                </a:extLst>
              </p:cNvPr>
              <p:cNvSpPr/>
              <p:nvPr/>
            </p:nvSpPr>
            <p:spPr>
              <a:xfrm>
                <a:off x="7145780" y="907096"/>
                <a:ext cx="1464820" cy="1509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9CFC396-C74E-1714-AD2D-CD9AB4065C2A}"/>
                      </a:ext>
                    </a:extLst>
                  </p:cNvPr>
                  <p:cNvSpPr/>
                  <p:nvPr/>
                </p:nvSpPr>
                <p:spPr>
                  <a:xfrm>
                    <a:off x="7169068" y="1247987"/>
                    <a:ext cx="1775294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Probability</a:t>
                    </a:r>
                    <a14:m>
                      <m:oMath xmlns:m="http://schemas.openxmlformats.org/officeDocument/2006/math"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sz="2400" b="0" i="1" dirty="0">
                      <a:latin typeface="Cambria Math" panose="02040503050406030204" pitchFamily="18" charset="0"/>
                    </a:endParaRPr>
                  </a:p>
                  <a:p>
                    <a:r>
                      <a:rPr lang="en-US" sz="2400" dirty="0"/>
                      <a:t>of heads</a:t>
                    </a:r>
                  </a:p>
                </p:txBody>
              </p:sp>
            </mc:Choice>
            <mc:Fallback xmlns=""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421F899A-D5AA-C10B-42AA-3538A0B435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9068" y="1247987"/>
                    <a:ext cx="1775294" cy="8309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155" t="-5882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 descr="A close-up of several coins">
              <a:extLst>
                <a:ext uri="{FF2B5EF4-FFF2-40B4-BE49-F238E27FC236}">
                  <a16:creationId xmlns:a16="http://schemas.microsoft.com/office/drawing/2014/main" id="{FE3D8019-62F2-68C8-C141-7477C47D1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5606725" y="1060974"/>
              <a:ext cx="1213672" cy="1201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6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Alternative definitions of variance?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652E984-0B26-38F5-9820-4670C23DF02A}"/>
              </a:ext>
            </a:extLst>
          </p:cNvPr>
          <p:cNvSpPr/>
          <p:nvPr/>
        </p:nvSpPr>
        <p:spPr>
          <a:xfrm>
            <a:off x="7702746" y="1529430"/>
            <a:ext cx="2913321" cy="971169"/>
          </a:xfrm>
          <a:prstGeom prst="wedgeEllipseCallout">
            <a:avLst>
              <a:gd name="adj1" fmla="val 57955"/>
              <a:gd name="adj2" fmla="val 594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What’s wrong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with this?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DE14EDD-5321-DA7A-78AA-ABE8A330B75A}"/>
              </a:ext>
            </a:extLst>
          </p:cNvPr>
          <p:cNvSpPr/>
          <p:nvPr/>
        </p:nvSpPr>
        <p:spPr>
          <a:xfrm>
            <a:off x="7610843" y="3242153"/>
            <a:ext cx="4131290" cy="1483332"/>
          </a:xfrm>
          <a:prstGeom prst="wedgeEllipseCallout">
            <a:avLst>
              <a:gd name="adj1" fmla="val 57955"/>
              <a:gd name="adj2" fmla="val 594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Legitimate, but lacking linearity property, coming soon.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A46F7F-8885-3A53-EFEC-FC20A9D6C2F5}"/>
              </a:ext>
            </a:extLst>
          </p:cNvPr>
          <p:cNvGrpSpPr/>
          <p:nvPr/>
        </p:nvGrpSpPr>
        <p:grpSpPr>
          <a:xfrm>
            <a:off x="3429542" y="3165848"/>
            <a:ext cx="4090382" cy="1221733"/>
            <a:chOff x="3429542" y="3165848"/>
            <a:chExt cx="4090382" cy="1221733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55F26FB4-2219-F586-D089-A9E45631BD26}"/>
                </a:ext>
              </a:extLst>
            </p:cNvPr>
            <p:cNvSpPr txBox="1">
              <a:spLocks/>
            </p:cNvSpPr>
            <p:nvPr/>
          </p:nvSpPr>
          <p:spPr>
            <a:xfrm>
              <a:off x="3675712" y="3580059"/>
              <a:ext cx="3753293" cy="8075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FCBB235-35E4-3FFF-6CDA-5669BC502BF7}"/>
                    </a:ext>
                  </a:extLst>
                </p:cNvPr>
                <p:cNvSpPr txBox="1"/>
                <p:nvPr/>
              </p:nvSpPr>
              <p:spPr>
                <a:xfrm>
                  <a:off x="3766631" y="3752987"/>
                  <a:ext cx="375329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FCBB235-35E4-3FFF-6CDA-5669BC502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631" y="3752987"/>
                  <a:ext cx="375329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507516-2B8D-A8E6-B16C-BBD04F4A6D6B}"/>
                    </a:ext>
                  </a:extLst>
                </p:cNvPr>
                <p:cNvSpPr txBox="1"/>
                <p:nvPr/>
              </p:nvSpPr>
              <p:spPr>
                <a:xfrm>
                  <a:off x="3429542" y="3165848"/>
                  <a:ext cx="292395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dirty="0" smtClean="0"/>
                          <m:t>Potential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new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defn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: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507516-2B8D-A8E6-B16C-BBD04F4A6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542" y="3165848"/>
                  <a:ext cx="292395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C7C4F6-0205-3A9A-5816-50C201D13FA4}"/>
              </a:ext>
            </a:extLst>
          </p:cNvPr>
          <p:cNvGrpSpPr/>
          <p:nvPr/>
        </p:nvGrpSpPr>
        <p:grpSpPr>
          <a:xfrm>
            <a:off x="3429542" y="4839194"/>
            <a:ext cx="3999463" cy="1280524"/>
            <a:chOff x="3429542" y="4839194"/>
            <a:chExt cx="3999463" cy="1280524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2CFFF4E7-D54F-E0B1-A59A-D565B88B8BD1}"/>
                </a:ext>
              </a:extLst>
            </p:cNvPr>
            <p:cNvSpPr txBox="1">
              <a:spLocks/>
            </p:cNvSpPr>
            <p:nvPr/>
          </p:nvSpPr>
          <p:spPr>
            <a:xfrm>
              <a:off x="3675712" y="5312196"/>
              <a:ext cx="3753293" cy="8075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E66AC6F-63B3-93FA-3A8F-6C6A89AB4C2C}"/>
                    </a:ext>
                  </a:extLst>
                </p:cNvPr>
                <p:cNvSpPr txBox="1"/>
                <p:nvPr/>
              </p:nvSpPr>
              <p:spPr>
                <a:xfrm>
                  <a:off x="3584791" y="5275833"/>
                  <a:ext cx="3753293" cy="8438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E66AC6F-63B3-93FA-3A8F-6C6A89AB4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4791" y="5275833"/>
                  <a:ext cx="3753293" cy="8438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D198C89-0252-1BA0-18D4-81542D394D72}"/>
                    </a:ext>
                  </a:extLst>
                </p:cNvPr>
                <p:cNvSpPr txBox="1"/>
                <p:nvPr/>
              </p:nvSpPr>
              <p:spPr>
                <a:xfrm>
                  <a:off x="3429542" y="4839194"/>
                  <a:ext cx="292395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dirty="0" smtClean="0"/>
                          <m:t>Potential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new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defn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: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D198C89-0252-1BA0-18D4-81542D394D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542" y="4839194"/>
                  <a:ext cx="2923953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F09842CF-98FC-7E07-2B8B-12B3C653167C}"/>
              </a:ext>
            </a:extLst>
          </p:cNvPr>
          <p:cNvSpPr/>
          <p:nvPr/>
        </p:nvSpPr>
        <p:spPr>
          <a:xfrm>
            <a:off x="7814929" y="5231424"/>
            <a:ext cx="3381153" cy="969066"/>
          </a:xfrm>
          <a:prstGeom prst="wedgeEllipseCallout">
            <a:avLst>
              <a:gd name="adj1" fmla="val 57955"/>
              <a:gd name="adj2" fmla="val 594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This has a name!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std(X)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C9728A-C67F-0B2D-294F-5C23739C0E88}"/>
              </a:ext>
            </a:extLst>
          </p:cNvPr>
          <p:cNvGrpSpPr/>
          <p:nvPr/>
        </p:nvGrpSpPr>
        <p:grpSpPr>
          <a:xfrm>
            <a:off x="3429542" y="1205321"/>
            <a:ext cx="3944679" cy="1297975"/>
            <a:chOff x="3429542" y="1205321"/>
            <a:chExt cx="3944679" cy="129797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DF9F76-3E61-0A19-4D29-9F17D9319F2B}"/>
                </a:ext>
              </a:extLst>
            </p:cNvPr>
            <p:cNvGrpSpPr/>
            <p:nvPr/>
          </p:nvGrpSpPr>
          <p:grpSpPr>
            <a:xfrm>
              <a:off x="3429542" y="1205321"/>
              <a:ext cx="3944679" cy="1297975"/>
              <a:chOff x="3429542" y="1205321"/>
              <a:chExt cx="3944679" cy="1297975"/>
            </a:xfrm>
          </p:grpSpPr>
          <p:sp>
            <p:nvSpPr>
              <p:cNvPr id="7" name="Title 2">
                <a:extLst>
                  <a:ext uri="{FF2B5EF4-FFF2-40B4-BE49-F238E27FC236}">
                    <a16:creationId xmlns:a16="http://schemas.microsoft.com/office/drawing/2014/main" id="{AB065A5B-C2F2-1A2B-997E-978A398C47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20928" y="1695774"/>
                <a:ext cx="3753293" cy="80752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10ABC-F476-309D-A9E2-A14DD060787F}"/>
                  </a:ext>
                </a:extLst>
              </p:cNvPr>
              <p:cNvSpPr txBox="1"/>
              <p:nvPr/>
            </p:nvSpPr>
            <p:spPr>
              <a:xfrm>
                <a:off x="4087677" y="1835826"/>
                <a:ext cx="31483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7A3269E-FAD4-3722-B444-F219745FE65E}"/>
                      </a:ext>
                    </a:extLst>
                  </p:cNvPr>
                  <p:cNvSpPr txBox="1"/>
                  <p:nvPr/>
                </p:nvSpPr>
                <p:spPr>
                  <a:xfrm>
                    <a:off x="3429542" y="1205321"/>
                    <a:ext cx="292395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0" i="0" dirty="0" smtClean="0"/>
                            <m:t>Potential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new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defn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: 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7A3269E-FAD4-3722-B444-F219745FE6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9542" y="1205321"/>
                    <a:ext cx="2923953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77C4D21-0C26-9932-D950-8B95E8F04F1D}"/>
                    </a:ext>
                  </a:extLst>
                </p:cNvPr>
                <p:cNvSpPr txBox="1"/>
                <p:nvPr/>
              </p:nvSpPr>
              <p:spPr>
                <a:xfrm>
                  <a:off x="4093637" y="1860417"/>
                  <a:ext cx="273559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77C4D21-0C26-9932-D950-8B95E8F04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637" y="1860417"/>
                  <a:ext cx="2735599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853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Standard deviation of X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21A2FB-9BCD-63B6-B78D-6E5424ECCDF9}"/>
              </a:ext>
            </a:extLst>
          </p:cNvPr>
          <p:cNvGrpSpPr/>
          <p:nvPr/>
        </p:nvGrpSpPr>
        <p:grpSpPr>
          <a:xfrm>
            <a:off x="1510459" y="1254940"/>
            <a:ext cx="8354784" cy="1637116"/>
            <a:chOff x="1510459" y="1254940"/>
            <a:chExt cx="8354784" cy="16371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19557CA-CA4B-E3D4-0A71-52542D973B18}"/>
                </a:ext>
              </a:extLst>
            </p:cNvPr>
            <p:cNvGrpSpPr/>
            <p:nvPr/>
          </p:nvGrpSpPr>
          <p:grpSpPr>
            <a:xfrm>
              <a:off x="1510459" y="1254940"/>
              <a:ext cx="8354784" cy="1637116"/>
              <a:chOff x="718455" y="3211430"/>
              <a:chExt cx="9319256" cy="574459"/>
            </a:xfrm>
          </p:grpSpPr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4BD9D681-1DC5-D351-42F1-48BEACEA4B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455" y="3211430"/>
                <a:ext cx="9319256" cy="57445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972BD7D-E5D8-6CA0-A099-2CCDB4230B73}"/>
                      </a:ext>
                    </a:extLst>
                  </p:cNvPr>
                  <p:cNvSpPr txBox="1"/>
                  <p:nvPr/>
                </p:nvSpPr>
                <p:spPr>
                  <a:xfrm>
                    <a:off x="763210" y="3262022"/>
                    <a:ext cx="8749622" cy="1953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The </a:t>
                    </a:r>
                    <a:r>
                      <a:rPr lang="en-US" sz="2400" b="1" dirty="0"/>
                      <a:t>standard deviation </a:t>
                    </a:r>
                    <a:r>
                      <a:rPr lang="en-US" sz="2400" dirty="0"/>
                      <a:t>of a </a:t>
                    </a:r>
                    <a:r>
                      <a:rPr lang="en-US" sz="2400" dirty="0" err="1"/>
                      <a:t>r.v.</a:t>
                    </a:r>
                    <a:r>
                      <a:rPr lang="en-US" sz="2400" dirty="0"/>
                      <a:t> 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 is: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972BD7D-E5D8-6CA0-A099-2CCDB4230B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210" y="3262022"/>
                    <a:ext cx="8749622" cy="19531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166" t="-8791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086CBE7-1374-4609-71F2-7EF956F113A1}"/>
                    </a:ext>
                  </a:extLst>
                </p:cNvPr>
                <p:cNvSpPr txBox="1"/>
                <p:nvPr/>
              </p:nvSpPr>
              <p:spPr>
                <a:xfrm>
                  <a:off x="2262708" y="1981199"/>
                  <a:ext cx="6419850" cy="8438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𝒔𝒕𝒅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086CBE7-1374-4609-71F2-7EF956F11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2708" y="1981199"/>
                  <a:ext cx="6419850" cy="8438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62B22A-093E-8076-4BC2-B564D3EB42FD}"/>
              </a:ext>
            </a:extLst>
          </p:cNvPr>
          <p:cNvGrpSpPr/>
          <p:nvPr/>
        </p:nvGrpSpPr>
        <p:grpSpPr>
          <a:xfrm>
            <a:off x="2477926" y="3505454"/>
            <a:ext cx="4624623" cy="1135894"/>
            <a:chOff x="2477926" y="3505454"/>
            <a:chExt cx="4624623" cy="1135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9B74A0C-F365-5E7D-9F17-2951A2A34659}"/>
                    </a:ext>
                  </a:extLst>
                </p:cNvPr>
                <p:cNvSpPr txBox="1"/>
                <p:nvPr/>
              </p:nvSpPr>
              <p:spPr>
                <a:xfrm>
                  <a:off x="4009015" y="4112101"/>
                  <a:ext cx="3093534" cy="5292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𝑽𝒂𝒓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9B74A0C-F365-5E7D-9F17-2951A2A34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9015" y="4112101"/>
                  <a:ext cx="3093534" cy="5292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33A509-23E0-B646-A8A9-696F6E3CB43F}"/>
                </a:ext>
              </a:extLst>
            </p:cNvPr>
            <p:cNvSpPr txBox="1"/>
            <p:nvPr/>
          </p:nvSpPr>
          <p:spPr>
            <a:xfrm>
              <a:off x="2477926" y="3505454"/>
              <a:ext cx="246675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We often write: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The need for a different variation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AB206B-D289-7ADB-627B-7434A1AD7938}"/>
                  </a:ext>
                </a:extLst>
              </p:cNvPr>
              <p:cNvSpPr txBox="1"/>
              <p:nvPr/>
            </p:nvSpPr>
            <p:spPr>
              <a:xfrm>
                <a:off x="238000" y="1145256"/>
                <a:ext cx="103130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Suppose we measure a quantity, first in cm (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r.v.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)  and then in mm (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r.v.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):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AB206B-D289-7ADB-627B-7434A1AD7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00" y="1145256"/>
                <a:ext cx="10313041" cy="461665"/>
              </a:xfrm>
              <a:prstGeom prst="rect">
                <a:avLst/>
              </a:prstGeom>
              <a:blipFill>
                <a:blip r:embed="rId2"/>
                <a:stretch>
                  <a:fillRect l="-88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603A6EF-B215-32AD-57C8-B36802C0E154}"/>
              </a:ext>
            </a:extLst>
          </p:cNvPr>
          <p:cNvGrpSpPr/>
          <p:nvPr/>
        </p:nvGrpSpPr>
        <p:grpSpPr>
          <a:xfrm>
            <a:off x="1165234" y="1780250"/>
            <a:ext cx="2580189" cy="2187587"/>
            <a:chOff x="3515810" y="4224957"/>
            <a:chExt cx="2580189" cy="2187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B98DA4-527A-7191-CE58-79C1F7C921A8}"/>
                    </a:ext>
                  </a:extLst>
                </p:cNvPr>
                <p:cNvSpPr txBox="1"/>
                <p:nvPr/>
              </p:nvSpPr>
              <p:spPr>
                <a:xfrm>
                  <a:off x="4654900" y="4224957"/>
                  <a:ext cx="1441099" cy="2187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B98DA4-527A-7191-CE58-79C1F7C921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900" y="4224957"/>
                  <a:ext cx="1441099" cy="21875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AC672EC-A2CE-6097-BA8F-21C47C093C1D}"/>
                    </a:ext>
                  </a:extLst>
                </p:cNvPr>
                <p:cNvSpPr txBox="1"/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AC672EC-A2CE-6097-BA8F-21C47C093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1143CFE7-17C1-A249-AE18-C3C4BB2097EA}"/>
                </a:ext>
              </a:extLst>
            </p:cNvPr>
            <p:cNvSpPr/>
            <p:nvPr/>
          </p:nvSpPr>
          <p:spPr>
            <a:xfrm>
              <a:off x="4352081" y="4336294"/>
              <a:ext cx="302819" cy="202005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FA2F78-610B-8492-57CB-BDAE76EB39B4}"/>
              </a:ext>
            </a:extLst>
          </p:cNvPr>
          <p:cNvGrpSpPr/>
          <p:nvPr/>
        </p:nvGrpSpPr>
        <p:grpSpPr>
          <a:xfrm>
            <a:off x="6096000" y="1813858"/>
            <a:ext cx="2750108" cy="2187587"/>
            <a:chOff x="3515810" y="4224957"/>
            <a:chExt cx="2750108" cy="2187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F659AA1-1758-EC34-5A62-B598B55BEABE}"/>
                    </a:ext>
                  </a:extLst>
                </p:cNvPr>
                <p:cNvSpPr txBox="1"/>
                <p:nvPr/>
              </p:nvSpPr>
              <p:spPr>
                <a:xfrm>
                  <a:off x="4654900" y="4224957"/>
                  <a:ext cx="1611018" cy="2187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F659AA1-1758-EC34-5A62-B598B55BE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900" y="4224957"/>
                  <a:ext cx="1611018" cy="21875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549F44D-A734-FACE-B8B5-D33C6DF360DB}"/>
                    </a:ext>
                  </a:extLst>
                </p:cNvPr>
                <p:cNvSpPr txBox="1"/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549F44D-A734-FACE-B8B5-D33C6DF360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5810" y="5115488"/>
                  <a:ext cx="83627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5C160EAB-5511-81C7-2131-C7338E6E71B7}"/>
                </a:ext>
              </a:extLst>
            </p:cNvPr>
            <p:cNvSpPr/>
            <p:nvPr/>
          </p:nvSpPr>
          <p:spPr>
            <a:xfrm>
              <a:off x="4352081" y="4336294"/>
              <a:ext cx="302819" cy="202005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2E1FFE1-2845-D25B-9DAF-A5135C4E7A7A}"/>
              </a:ext>
            </a:extLst>
          </p:cNvPr>
          <p:cNvSpPr txBox="1"/>
          <p:nvPr/>
        </p:nvSpPr>
        <p:spPr>
          <a:xfrm>
            <a:off x="238000" y="4159985"/>
            <a:ext cx="11486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Feels like they should have same variance, since they’re the same quantity, but they don’t: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FB6549-0C20-BA0E-D210-ACDDE1549975}"/>
              </a:ext>
            </a:extLst>
          </p:cNvPr>
          <p:cNvGrpSpPr/>
          <p:nvPr/>
        </p:nvGrpSpPr>
        <p:grpSpPr>
          <a:xfrm>
            <a:off x="6835060" y="5028984"/>
            <a:ext cx="2342515" cy="1224456"/>
            <a:chOff x="2001505" y="4905854"/>
            <a:chExt cx="2031036" cy="12244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2C65FC-BAC0-FBE5-0119-5730487926ED}"/>
                </a:ext>
              </a:extLst>
            </p:cNvPr>
            <p:cNvSpPr/>
            <p:nvPr/>
          </p:nvSpPr>
          <p:spPr>
            <a:xfrm>
              <a:off x="2001505" y="4905854"/>
              <a:ext cx="2001926" cy="10610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D683BAE-0DC9-10B6-B07A-BB60DA86E49D}"/>
                    </a:ext>
                  </a:extLst>
                </p:cNvPr>
                <p:cNvSpPr txBox="1"/>
                <p:nvPr/>
              </p:nvSpPr>
              <p:spPr>
                <a:xfrm>
                  <a:off x="2030615" y="4983329"/>
                  <a:ext cx="2001926" cy="11469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𝑽𝒂𝒓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200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D683BAE-0DC9-10B6-B07A-BB60DA86E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0615" y="4983329"/>
                  <a:ext cx="2001926" cy="11469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ABF12B-D729-E9A1-2F72-63A43173C3BB}"/>
              </a:ext>
            </a:extLst>
          </p:cNvPr>
          <p:cNvGrpSpPr/>
          <p:nvPr/>
        </p:nvGrpSpPr>
        <p:grpSpPr>
          <a:xfrm>
            <a:off x="2072389" y="5058254"/>
            <a:ext cx="2083442" cy="1061005"/>
            <a:chOff x="1919989" y="4905854"/>
            <a:chExt cx="2083442" cy="106100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9068EE-259D-C3A3-6615-474CEDBBEFBB}"/>
                </a:ext>
              </a:extLst>
            </p:cNvPr>
            <p:cNvSpPr/>
            <p:nvPr/>
          </p:nvSpPr>
          <p:spPr>
            <a:xfrm>
              <a:off x="2001505" y="4905854"/>
              <a:ext cx="2001926" cy="10610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8FA926-159C-BCA1-2538-3A8807257D29}"/>
                    </a:ext>
                  </a:extLst>
                </p:cNvPr>
                <p:cNvSpPr txBox="1"/>
                <p:nvPr/>
              </p:nvSpPr>
              <p:spPr>
                <a:xfrm>
                  <a:off x="1919989" y="4985210"/>
                  <a:ext cx="2001926" cy="7861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𝑽𝒂𝒓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8FA926-159C-BCA1-2538-3A8807257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989" y="4985210"/>
                  <a:ext cx="2001926" cy="7861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E39FC3F1-782D-8F11-62FD-186CA1240CB6}"/>
              </a:ext>
            </a:extLst>
          </p:cNvPr>
          <p:cNvSpPr/>
          <p:nvPr/>
        </p:nvSpPr>
        <p:spPr>
          <a:xfrm>
            <a:off x="9331843" y="4836385"/>
            <a:ext cx="2743199" cy="1560031"/>
          </a:xfrm>
          <a:prstGeom prst="wedgeEllipseCallout">
            <a:avLst>
              <a:gd name="adj1" fmla="val 52294"/>
              <a:gd name="adj2" fmla="val 61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Need a new metric!</a:t>
            </a:r>
          </a:p>
        </p:txBody>
      </p:sp>
    </p:spTree>
    <p:extLst>
      <p:ext uri="{BB962C8B-B14F-4D97-AF65-F5344CB8AC3E}">
        <p14:creationId xmlns:p14="http://schemas.microsoft.com/office/powerpoint/2010/main" val="1126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Squared coefficient of variation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03A6EF-B215-32AD-57C8-B36802C0E154}"/>
              </a:ext>
            </a:extLst>
          </p:cNvPr>
          <p:cNvGrpSpPr/>
          <p:nvPr/>
        </p:nvGrpSpPr>
        <p:grpSpPr>
          <a:xfrm>
            <a:off x="1484838" y="2559965"/>
            <a:ext cx="2342433" cy="1750897"/>
            <a:chOff x="3515810" y="4224957"/>
            <a:chExt cx="2342433" cy="2131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B98DA4-527A-7191-CE58-79C1F7C921A8}"/>
                    </a:ext>
                  </a:extLst>
                </p:cNvPr>
                <p:cNvSpPr txBox="1"/>
                <p:nvPr/>
              </p:nvSpPr>
              <p:spPr>
                <a:xfrm>
                  <a:off x="4654900" y="4224957"/>
                  <a:ext cx="1203343" cy="18230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.  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B98DA4-527A-7191-CE58-79C1F7C921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900" y="4224957"/>
                  <a:ext cx="1203343" cy="1823063"/>
                </a:xfrm>
                <a:prstGeom prst="rect">
                  <a:avLst/>
                </a:prstGeom>
                <a:blipFill>
                  <a:blip r:embed="rId2"/>
                  <a:stretch>
                    <a:fillRect b="-20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AC672EC-A2CE-6097-BA8F-21C47C093C1D}"/>
                    </a:ext>
                  </a:extLst>
                </p:cNvPr>
                <p:cNvSpPr txBox="1"/>
                <p:nvPr/>
              </p:nvSpPr>
              <p:spPr>
                <a:xfrm>
                  <a:off x="3515810" y="5052013"/>
                  <a:ext cx="83627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AC672EC-A2CE-6097-BA8F-21C47C093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5810" y="5052013"/>
                  <a:ext cx="83627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1143CFE7-17C1-A249-AE18-C3C4BB2097EA}"/>
                </a:ext>
              </a:extLst>
            </p:cNvPr>
            <p:cNvSpPr/>
            <p:nvPr/>
          </p:nvSpPr>
          <p:spPr>
            <a:xfrm>
              <a:off x="4352081" y="4336294"/>
              <a:ext cx="302819" cy="202005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ABF12B-D729-E9A1-2F72-63A43173C3BB}"/>
              </a:ext>
            </a:extLst>
          </p:cNvPr>
          <p:cNvGrpSpPr/>
          <p:nvPr/>
        </p:nvGrpSpPr>
        <p:grpSpPr>
          <a:xfrm>
            <a:off x="841223" y="4521549"/>
            <a:ext cx="4199859" cy="1503626"/>
            <a:chOff x="1177956" y="4905854"/>
            <a:chExt cx="2854445" cy="106100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9068EE-259D-C3A3-6615-474CEDBBEFBB}"/>
                </a:ext>
              </a:extLst>
            </p:cNvPr>
            <p:cNvSpPr/>
            <p:nvPr/>
          </p:nvSpPr>
          <p:spPr>
            <a:xfrm>
              <a:off x="1177956" y="4905854"/>
              <a:ext cx="2854445" cy="10610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8FA926-159C-BCA1-2538-3A8807257D29}"/>
                    </a:ext>
                  </a:extLst>
                </p:cNvPr>
                <p:cNvSpPr txBox="1"/>
                <p:nvPr/>
              </p:nvSpPr>
              <p:spPr>
                <a:xfrm>
                  <a:off x="1177956" y="5043657"/>
                  <a:ext cx="1249505" cy="3257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]=2</m:t>
                        </m:r>
                      </m:oMath>
                    </m:oMathPara>
                  </a14:m>
                  <a:endPara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8FA926-159C-BCA1-2538-3A8807257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956" y="5043657"/>
                  <a:ext cx="1249505" cy="325765"/>
                </a:xfrm>
                <a:prstGeom prst="rect">
                  <a:avLst/>
                </a:prstGeom>
                <a:blipFill>
                  <a:blip r:embed="rId4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7FA028A-E35D-3133-FFBA-AB91A33AE5BF}"/>
                    </a:ext>
                  </a:extLst>
                </p:cNvPr>
                <p:cNvSpPr txBox="1"/>
                <p:nvPr/>
              </p:nvSpPr>
              <p:spPr>
                <a:xfrm>
                  <a:off x="2728126" y="4905854"/>
                  <a:ext cx="1249505" cy="5547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𝑽𝒂𝒓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7FA028A-E35D-3133-FFBA-AB91A33AE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126" y="4905854"/>
                  <a:ext cx="1249505" cy="5547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37B02E8-93E4-A98B-165B-E9EA7D54B997}"/>
              </a:ext>
            </a:extLst>
          </p:cNvPr>
          <p:cNvGrpSpPr/>
          <p:nvPr/>
        </p:nvGrpSpPr>
        <p:grpSpPr>
          <a:xfrm>
            <a:off x="404673" y="916620"/>
            <a:ext cx="7744985" cy="1357873"/>
            <a:chOff x="404673" y="916620"/>
            <a:chExt cx="7744985" cy="13578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4436A87-84DD-89C8-9F04-5ABE1D50DE57}"/>
                </a:ext>
              </a:extLst>
            </p:cNvPr>
            <p:cNvGrpSpPr/>
            <p:nvPr/>
          </p:nvGrpSpPr>
          <p:grpSpPr>
            <a:xfrm>
              <a:off x="404673" y="916620"/>
              <a:ext cx="7744985" cy="1357873"/>
              <a:chOff x="718455" y="3211430"/>
              <a:chExt cx="9364010" cy="574459"/>
            </a:xfrm>
          </p:grpSpPr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FD3D14C6-7BED-B826-5D48-2D2ABC39BB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455" y="3211430"/>
                <a:ext cx="9319256" cy="57445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B77CBF-86A8-504A-DFA9-C29567EDC882}"/>
                      </a:ext>
                    </a:extLst>
                  </p:cNvPr>
                  <p:cNvSpPr txBox="1"/>
                  <p:nvPr/>
                </p:nvSpPr>
                <p:spPr>
                  <a:xfrm>
                    <a:off x="763210" y="3262022"/>
                    <a:ext cx="9319255" cy="1953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u="sng" dirty="0" err="1"/>
                      <a:t>Defn</a:t>
                    </a:r>
                    <a:r>
                      <a:rPr lang="en-US" sz="2400" u="sng" dirty="0"/>
                      <a:t> 5.6</a:t>
                    </a:r>
                    <a:r>
                      <a:rPr lang="en-US" sz="2400" dirty="0"/>
                      <a:t>: The </a:t>
                    </a:r>
                    <a:r>
                      <a:rPr lang="en-US" sz="2400" b="1" dirty="0"/>
                      <a:t>squared coefficient of variation </a:t>
                    </a:r>
                    <a:r>
                      <a:rPr lang="en-US" sz="2400" dirty="0"/>
                      <a:t>of a </a:t>
                    </a:r>
                    <a:r>
                      <a:rPr lang="en-US" sz="2400" dirty="0" err="1"/>
                      <a:t>r.v.</a:t>
                    </a:r>
                    <a:r>
                      <a:rPr lang="en-US" sz="2400" dirty="0"/>
                      <a:t> 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 is: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B77CBF-86A8-504A-DFA9-C29567EDC8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210" y="3262022"/>
                    <a:ext cx="9319255" cy="19531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86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1697D4-4CCB-C691-8BC8-207051CF7988}"/>
                    </a:ext>
                  </a:extLst>
                </p:cNvPr>
                <p:cNvSpPr txBox="1"/>
                <p:nvPr/>
              </p:nvSpPr>
              <p:spPr>
                <a:xfrm>
                  <a:off x="3792097" y="1494391"/>
                  <a:ext cx="2268247" cy="7681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𝑽𝒂𝒓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1697D4-4CCB-C691-8BC8-207051CF79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097" y="1494391"/>
                  <a:ext cx="2268247" cy="76815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F1A1C3-95F4-073F-269D-D07169FC7506}"/>
              </a:ext>
            </a:extLst>
          </p:cNvPr>
          <p:cNvGrpSpPr/>
          <p:nvPr/>
        </p:nvGrpSpPr>
        <p:grpSpPr>
          <a:xfrm>
            <a:off x="6347050" y="2583639"/>
            <a:ext cx="2485100" cy="1823063"/>
            <a:chOff x="3515810" y="4224957"/>
            <a:chExt cx="2485100" cy="2219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D8B6C2E-C8C7-1224-5460-02D3A4324E2D}"/>
                    </a:ext>
                  </a:extLst>
                </p:cNvPr>
                <p:cNvSpPr txBox="1"/>
                <p:nvPr/>
              </p:nvSpPr>
              <p:spPr>
                <a:xfrm>
                  <a:off x="4654900" y="4224957"/>
                  <a:ext cx="1346010" cy="2219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.  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. 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D8B6C2E-C8C7-1224-5460-02D3A4324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900" y="4224957"/>
                  <a:ext cx="1346010" cy="22192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648AA3B-9D18-8322-DFE0-2AE5ADE5F1B5}"/>
                    </a:ext>
                  </a:extLst>
                </p:cNvPr>
                <p:cNvSpPr txBox="1"/>
                <p:nvPr/>
              </p:nvSpPr>
              <p:spPr>
                <a:xfrm>
                  <a:off x="3515810" y="5052013"/>
                  <a:ext cx="836271" cy="5619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648AA3B-9D18-8322-DFE0-2AE5ADE5F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5810" y="5052013"/>
                  <a:ext cx="836271" cy="56199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F38BC879-46D8-9646-0DAD-634762733769}"/>
                </a:ext>
              </a:extLst>
            </p:cNvPr>
            <p:cNvSpPr/>
            <p:nvPr/>
          </p:nvSpPr>
          <p:spPr>
            <a:xfrm>
              <a:off x="4352081" y="4336294"/>
              <a:ext cx="302819" cy="202005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FC82FA-9AC3-31AA-43A0-B927794A6619}"/>
                  </a:ext>
                </a:extLst>
              </p:cNvPr>
              <p:cNvSpPr txBox="1"/>
              <p:nvPr/>
            </p:nvSpPr>
            <p:spPr>
              <a:xfrm>
                <a:off x="2240987" y="5290778"/>
                <a:ext cx="1400330" cy="7033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FC82FA-9AC3-31AA-43A0-B927794A6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987" y="5290778"/>
                <a:ext cx="1400330" cy="7033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FC715BC-DD5A-9212-D05C-110A9E51E8BB}"/>
              </a:ext>
            </a:extLst>
          </p:cNvPr>
          <p:cNvGrpSpPr/>
          <p:nvPr/>
        </p:nvGrpSpPr>
        <p:grpSpPr>
          <a:xfrm>
            <a:off x="5681228" y="4521549"/>
            <a:ext cx="4955833" cy="1503626"/>
            <a:chOff x="1177956" y="4905854"/>
            <a:chExt cx="2854445" cy="106100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DBC1F2-DAA8-2626-9C6E-52740288A7BA}"/>
                </a:ext>
              </a:extLst>
            </p:cNvPr>
            <p:cNvSpPr/>
            <p:nvPr/>
          </p:nvSpPr>
          <p:spPr>
            <a:xfrm>
              <a:off x="1177956" y="4905854"/>
              <a:ext cx="2854445" cy="10610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AB71033-1216-78D7-4D53-69DDC4D47FF8}"/>
                    </a:ext>
                  </a:extLst>
                </p:cNvPr>
                <p:cNvSpPr txBox="1"/>
                <p:nvPr/>
              </p:nvSpPr>
              <p:spPr>
                <a:xfrm>
                  <a:off x="1177956" y="5043657"/>
                  <a:ext cx="1249505" cy="3257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]=20</m:t>
                        </m:r>
                      </m:oMath>
                    </m:oMathPara>
                  </a14:m>
                  <a:endPara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AB71033-1216-78D7-4D53-69DDC4D47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956" y="5043657"/>
                  <a:ext cx="1249505" cy="325765"/>
                </a:xfrm>
                <a:prstGeom prst="rect">
                  <a:avLst/>
                </a:prstGeom>
                <a:blipFill>
                  <a:blip r:embed="rId11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6A4EBB0-A469-1B03-39ED-AA1A7BDC97D5}"/>
                    </a:ext>
                  </a:extLst>
                </p:cNvPr>
                <p:cNvSpPr txBox="1"/>
                <p:nvPr/>
              </p:nvSpPr>
              <p:spPr>
                <a:xfrm>
                  <a:off x="2728126" y="4905854"/>
                  <a:ext cx="1249505" cy="8093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𝑽𝒂𝒓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200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6A4EBB0-A469-1B03-39ED-AA1A7BDC97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126" y="4905854"/>
                  <a:ext cx="1249505" cy="8093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562E55-2799-32A6-6C9C-10CB50E8747F}"/>
                  </a:ext>
                </a:extLst>
              </p:cNvPr>
              <p:cNvSpPr txBox="1"/>
              <p:nvPr/>
            </p:nvSpPr>
            <p:spPr>
              <a:xfrm>
                <a:off x="7431820" y="5293411"/>
                <a:ext cx="1400330" cy="7033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562E55-2799-32A6-6C9C-10CB50E87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820" y="5293411"/>
                <a:ext cx="1400330" cy="7033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F09887CD-AA95-3782-7207-AE6C23A10371}"/>
              </a:ext>
            </a:extLst>
          </p:cNvPr>
          <p:cNvSpPr/>
          <p:nvPr/>
        </p:nvSpPr>
        <p:spPr>
          <a:xfrm>
            <a:off x="9170371" y="1131985"/>
            <a:ext cx="2743199" cy="2903308"/>
          </a:xfrm>
          <a:prstGeom prst="wedgeEllipseCallout">
            <a:avLst>
              <a:gd name="adj1" fmla="val 52294"/>
              <a:gd name="adj2" fmla="val 61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err="1">
                <a:solidFill>
                  <a:schemeClr val="bg1"/>
                </a:solidFill>
              </a:rPr>
              <a:t>coeff</a:t>
            </a:r>
            <a:r>
              <a:rPr lang="en-US" sz="2400" dirty="0">
                <a:solidFill>
                  <a:schemeClr val="bg1"/>
                </a:solidFill>
              </a:rPr>
              <a:t> of variation is popular because it’s scale invariant!</a:t>
            </a:r>
          </a:p>
        </p:txBody>
      </p:sp>
    </p:spTree>
    <p:extLst>
      <p:ext uri="{BB962C8B-B14F-4D97-AF65-F5344CB8AC3E}">
        <p14:creationId xmlns:p14="http://schemas.microsoft.com/office/powerpoint/2010/main" val="34535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Equivalent definition of variance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9068EE-259D-C3A3-6615-474CEDBBEFBB}"/>
              </a:ext>
            </a:extLst>
          </p:cNvPr>
          <p:cNvSpPr/>
          <p:nvPr/>
        </p:nvSpPr>
        <p:spPr>
          <a:xfrm>
            <a:off x="2681146" y="2759577"/>
            <a:ext cx="5929454" cy="3599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8FA926-159C-BCA1-2538-3A8807257D29}"/>
                  </a:ext>
                </a:extLst>
              </p:cNvPr>
              <p:cNvSpPr txBox="1"/>
              <p:nvPr/>
            </p:nvSpPr>
            <p:spPr>
              <a:xfrm>
                <a:off x="2563082" y="2957209"/>
                <a:ext cx="4592630" cy="461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8FA926-159C-BCA1-2538-3A880725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82" y="2957209"/>
                <a:ext cx="4592630" cy="461666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1434C2-E100-C67A-AC22-45EF091BF813}"/>
                  </a:ext>
                </a:extLst>
              </p:cNvPr>
              <p:cNvSpPr txBox="1"/>
              <p:nvPr/>
            </p:nvSpPr>
            <p:spPr>
              <a:xfrm>
                <a:off x="3123016" y="3862353"/>
                <a:ext cx="4437123" cy="461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1434C2-E100-C67A-AC22-45EF091BF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016" y="3862353"/>
                <a:ext cx="4437123" cy="461666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0760DB-69F2-88E2-5A8C-766697BB898E}"/>
                  </a:ext>
                </a:extLst>
              </p:cNvPr>
              <p:cNvSpPr txBox="1"/>
              <p:nvPr/>
            </p:nvSpPr>
            <p:spPr>
              <a:xfrm>
                <a:off x="2843074" y="4819173"/>
                <a:ext cx="5491079" cy="477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0760DB-69F2-88E2-5A8C-766697BB8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74" y="4819173"/>
                <a:ext cx="5491079" cy="4779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9FB375-2544-5E23-928F-A9B7E3BB4F70}"/>
                  </a:ext>
                </a:extLst>
              </p:cNvPr>
              <p:cNvSpPr txBox="1"/>
              <p:nvPr/>
            </p:nvSpPr>
            <p:spPr>
              <a:xfrm>
                <a:off x="3205716" y="5775238"/>
                <a:ext cx="2938130" cy="477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9FB375-2544-5E23-928F-A9B7E3BB4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716" y="5775238"/>
                <a:ext cx="2938130" cy="4779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37B02E8-93E4-A98B-165B-E9EA7D54B997}"/>
              </a:ext>
            </a:extLst>
          </p:cNvPr>
          <p:cNvGrpSpPr/>
          <p:nvPr/>
        </p:nvGrpSpPr>
        <p:grpSpPr>
          <a:xfrm>
            <a:off x="3407720" y="1148137"/>
            <a:ext cx="4433141" cy="1251311"/>
            <a:chOff x="404673" y="916621"/>
            <a:chExt cx="8503362" cy="125131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4436A87-84DD-89C8-9F04-5ABE1D50DE57}"/>
                </a:ext>
              </a:extLst>
            </p:cNvPr>
            <p:cNvGrpSpPr/>
            <p:nvPr/>
          </p:nvGrpSpPr>
          <p:grpSpPr>
            <a:xfrm>
              <a:off x="404673" y="916621"/>
              <a:ext cx="8503362" cy="1251311"/>
              <a:chOff x="718455" y="3211430"/>
              <a:chExt cx="10280919" cy="529377"/>
            </a:xfrm>
          </p:grpSpPr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FD3D14C6-7BED-B826-5D48-2D2ABC39BB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455" y="3211430"/>
                <a:ext cx="10280919" cy="52937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B77CBF-86A8-504A-DFA9-C29567EDC882}"/>
                  </a:ext>
                </a:extLst>
              </p:cNvPr>
              <p:cNvSpPr txBox="1"/>
              <p:nvPr/>
            </p:nvSpPr>
            <p:spPr>
              <a:xfrm>
                <a:off x="718455" y="3217015"/>
                <a:ext cx="8749621" cy="19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 5.7:</a:t>
                </a:r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1697D4-4CCB-C691-8BC8-207051CF7988}"/>
                    </a:ext>
                  </a:extLst>
                </p:cNvPr>
                <p:cNvSpPr txBox="1"/>
                <p:nvPr/>
              </p:nvSpPr>
              <p:spPr>
                <a:xfrm>
                  <a:off x="1184796" y="1428619"/>
                  <a:ext cx="723682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𝑽𝒂𝒓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1697D4-4CCB-C691-8BC8-207051CF79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4796" y="1428619"/>
                  <a:ext cx="7236823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92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Linearity of Variance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9068EE-259D-C3A3-6615-474CEDBBEFBB}"/>
              </a:ext>
            </a:extLst>
          </p:cNvPr>
          <p:cNvSpPr/>
          <p:nvPr/>
        </p:nvSpPr>
        <p:spPr>
          <a:xfrm>
            <a:off x="744279" y="2858588"/>
            <a:ext cx="9719089" cy="3599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8FA926-159C-BCA1-2538-3A8807257D29}"/>
                  </a:ext>
                </a:extLst>
              </p:cNvPr>
              <p:cNvSpPr txBox="1"/>
              <p:nvPr/>
            </p:nvSpPr>
            <p:spPr>
              <a:xfrm>
                <a:off x="744279" y="3193927"/>
                <a:ext cx="56283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8FA926-159C-BCA1-2538-3A880725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79" y="3193927"/>
                <a:ext cx="562838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1434C2-E100-C67A-AC22-45EF091BF813}"/>
                  </a:ext>
                </a:extLst>
              </p:cNvPr>
              <p:cNvSpPr txBox="1"/>
              <p:nvPr/>
            </p:nvSpPr>
            <p:spPr>
              <a:xfrm>
                <a:off x="2099343" y="4009317"/>
                <a:ext cx="85621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1434C2-E100-C67A-AC22-45EF091BF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343" y="4009317"/>
                <a:ext cx="8562165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0760DB-69F2-88E2-5A8C-766697BB898E}"/>
                  </a:ext>
                </a:extLst>
              </p:cNvPr>
              <p:cNvSpPr txBox="1"/>
              <p:nvPr/>
            </p:nvSpPr>
            <p:spPr>
              <a:xfrm>
                <a:off x="1393688" y="4884460"/>
                <a:ext cx="80873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0760DB-69F2-88E2-5A8C-766697BB8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88" y="4884460"/>
                <a:ext cx="808732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9FB375-2544-5E23-928F-A9B7E3BB4F70}"/>
                  </a:ext>
                </a:extLst>
              </p:cNvPr>
              <p:cNvSpPr txBox="1"/>
              <p:nvPr/>
            </p:nvSpPr>
            <p:spPr>
              <a:xfrm>
                <a:off x="2422623" y="5860781"/>
                <a:ext cx="2938130" cy="477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9FB375-2544-5E23-928F-A9B7E3BB4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23" y="5860781"/>
                <a:ext cx="2938130" cy="477951"/>
              </a:xfrm>
              <a:prstGeom prst="rect">
                <a:avLst/>
              </a:prstGeom>
              <a:blipFill>
                <a:blip r:embed="rId5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37B02E8-93E4-A98B-165B-E9EA7D54B997}"/>
              </a:ext>
            </a:extLst>
          </p:cNvPr>
          <p:cNvGrpSpPr/>
          <p:nvPr/>
        </p:nvGrpSpPr>
        <p:grpSpPr>
          <a:xfrm>
            <a:off x="744279" y="1148137"/>
            <a:ext cx="10207255" cy="1251311"/>
            <a:chOff x="404673" y="916621"/>
            <a:chExt cx="8503362" cy="125131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4436A87-84DD-89C8-9F04-5ABE1D50DE57}"/>
                </a:ext>
              </a:extLst>
            </p:cNvPr>
            <p:cNvGrpSpPr/>
            <p:nvPr/>
          </p:nvGrpSpPr>
          <p:grpSpPr>
            <a:xfrm>
              <a:off x="404673" y="916621"/>
              <a:ext cx="8503362" cy="1251311"/>
              <a:chOff x="718455" y="3211430"/>
              <a:chExt cx="10280919" cy="529377"/>
            </a:xfrm>
          </p:grpSpPr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FD3D14C6-7BED-B826-5D48-2D2ABC39BB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455" y="3211430"/>
                <a:ext cx="10280919" cy="52937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B77CBF-86A8-504A-DFA9-C29567EDC882}"/>
                      </a:ext>
                    </a:extLst>
                  </p:cNvPr>
                  <p:cNvSpPr txBox="1"/>
                  <p:nvPr/>
                </p:nvSpPr>
                <p:spPr>
                  <a:xfrm>
                    <a:off x="718455" y="3217015"/>
                    <a:ext cx="8749621" cy="1953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/>
                      <a:t>Theorem 5.8:  </a:t>
                    </a:r>
                    <a:r>
                      <a:rPr lang="en-US" sz="2400" dirty="0"/>
                      <a:t>Let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sz="2400" dirty="0"/>
                      <a:t>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r>
                      <a:rPr lang="en-US" sz="2400" dirty="0"/>
                      <a:t> be random variables where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a14:m>
                    <a:r>
                      <a:rPr lang="en-US" sz="2400" dirty="0"/>
                      <a:t> .  Then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B77CBF-86A8-504A-DFA9-C29567EDC8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455" y="3217015"/>
                    <a:ext cx="8749621" cy="19531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53" t="-10667" r="-421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1697D4-4CCB-C691-8BC8-207051CF7988}"/>
                    </a:ext>
                  </a:extLst>
                </p:cNvPr>
                <p:cNvSpPr txBox="1"/>
                <p:nvPr/>
              </p:nvSpPr>
              <p:spPr>
                <a:xfrm>
                  <a:off x="2680265" y="1502764"/>
                  <a:ext cx="427760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1697D4-4CCB-C691-8BC8-207051CF79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0265" y="1502764"/>
                  <a:ext cx="4277607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20D72A6-789B-83AE-8C4F-3D5732A73504}"/>
              </a:ext>
            </a:extLst>
          </p:cNvPr>
          <p:cNvSpPr/>
          <p:nvPr/>
        </p:nvSpPr>
        <p:spPr>
          <a:xfrm rot="5400000">
            <a:off x="6806717" y="4001041"/>
            <a:ext cx="239484" cy="2978219"/>
          </a:xfrm>
          <a:prstGeom prst="rightBrac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688B3F-A952-42BD-C6D2-9C89F50366A3}"/>
                  </a:ext>
                </a:extLst>
              </p:cNvPr>
              <p:cNvSpPr txBox="1"/>
              <p:nvPr/>
            </p:nvSpPr>
            <p:spPr>
              <a:xfrm>
                <a:off x="6765945" y="5611343"/>
                <a:ext cx="3210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688B3F-A952-42BD-C6D2-9C89F5036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945" y="5611343"/>
                <a:ext cx="321027" cy="461665"/>
              </a:xfrm>
              <a:prstGeom prst="rect">
                <a:avLst/>
              </a:prstGeom>
              <a:blipFill>
                <a:blip r:embed="rId8"/>
                <a:stretch>
                  <a:fillRect l="-5660" r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FF4C8B0B-8C86-AA62-8A0C-3A4B7F49688E}"/>
                  </a:ext>
                </a:extLst>
              </p:cNvPr>
              <p:cNvSpPr/>
              <p:nvPr/>
            </p:nvSpPr>
            <p:spPr>
              <a:xfrm>
                <a:off x="9068020" y="5069711"/>
                <a:ext cx="2379701" cy="1125766"/>
              </a:xfrm>
              <a:prstGeom prst="wedgeEllipseCallout">
                <a:avLst>
                  <a:gd name="adj1" fmla="val 52294"/>
                  <a:gd name="adj2" fmla="val 61802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Where did we use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?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FF4C8B0B-8C86-AA62-8A0C-3A4B7F496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020" y="5069711"/>
                <a:ext cx="2379701" cy="1125766"/>
              </a:xfrm>
              <a:prstGeom prst="wedgeEllipseCallout">
                <a:avLst>
                  <a:gd name="adj1" fmla="val 52294"/>
                  <a:gd name="adj2" fmla="val 61802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26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10" grpId="0"/>
      <p:bldP spid="11" grpId="0"/>
      <p:bldP spid="12" grpId="0"/>
      <p:bldP spid="14" grpId="0" animBg="1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" y="-24368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Variance of Binomial(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-24368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FBA0708-4191-473F-4250-47DB7426E9E8}"/>
              </a:ext>
            </a:extLst>
          </p:cNvPr>
          <p:cNvGrpSpPr/>
          <p:nvPr/>
        </p:nvGrpSpPr>
        <p:grpSpPr>
          <a:xfrm>
            <a:off x="9164682" y="4386391"/>
            <a:ext cx="2743200" cy="2003351"/>
            <a:chOff x="8958805" y="4340505"/>
            <a:chExt cx="2743200" cy="2003351"/>
          </a:xfrm>
        </p:grpSpPr>
        <p:sp>
          <p:nvSpPr>
            <p:cNvPr id="11" name="Star: 16 Points 10">
              <a:extLst>
                <a:ext uri="{FF2B5EF4-FFF2-40B4-BE49-F238E27FC236}">
                  <a16:creationId xmlns:a16="http://schemas.microsoft.com/office/drawing/2014/main" id="{AE3E356E-C86D-8061-2366-56789A4109C0}"/>
                </a:ext>
              </a:extLst>
            </p:cNvPr>
            <p:cNvSpPr/>
            <p:nvPr/>
          </p:nvSpPr>
          <p:spPr>
            <a:xfrm>
              <a:off x="8958805" y="4340505"/>
              <a:ext cx="2743200" cy="2003351"/>
            </a:xfrm>
            <a:prstGeom prst="star16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D605BE-951F-32FD-A103-C7F617D7469A}"/>
                    </a:ext>
                  </a:extLst>
                </p:cNvPr>
                <p:cNvSpPr txBox="1"/>
                <p:nvPr/>
              </p:nvSpPr>
              <p:spPr>
                <a:xfrm>
                  <a:off x="9562965" y="4715295"/>
                  <a:ext cx="1747968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/>
                    <a:t>Remember!</a:t>
                  </a:r>
                </a:p>
                <a:p>
                  <a:pPr algn="ctr"/>
                  <a:r>
                    <a:rPr lang="en-US" sz="2000" dirty="0"/>
                    <a:t>Variance of</a:t>
                  </a:r>
                </a:p>
                <a:p>
                  <a:pPr algn="ctr"/>
                  <a:r>
                    <a:rPr lang="en-US" sz="2000" dirty="0"/>
                    <a:t>Binomial(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000" dirty="0"/>
                    <a:t>)</a:t>
                  </a:r>
                </a:p>
                <a:p>
                  <a:pPr algn="ctr"/>
                  <a:r>
                    <a:rPr lang="en-US" sz="2000" dirty="0"/>
                    <a:t>is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a14:m>
                  <a:endParaRPr lang="en-US" sz="18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D605BE-951F-32FD-A103-C7F617D74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2965" y="4715295"/>
                  <a:ext cx="1747968" cy="1323439"/>
                </a:xfrm>
                <a:prstGeom prst="rect">
                  <a:avLst/>
                </a:prstGeom>
                <a:blipFill>
                  <a:blip r:embed="rId3"/>
                  <a:stretch>
                    <a:fillRect l="-1049" t="-2304" r="-1049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/>
              <p:nvPr/>
            </p:nvSpPr>
            <p:spPr>
              <a:xfrm>
                <a:off x="593282" y="1030272"/>
                <a:ext cx="774481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Experiment</a:t>
                </a:r>
                <a:r>
                  <a:rPr lang="en-US" sz="2400" dirty="0"/>
                  <a:t>:  Flip a coin,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of Heads,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times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heads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09A617-88FB-1604-5F41-23314D30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82" y="1030272"/>
                <a:ext cx="7744812" cy="1200329"/>
              </a:xfrm>
              <a:prstGeom prst="rect">
                <a:avLst/>
              </a:prstGeom>
              <a:blipFill>
                <a:blip r:embed="rId4"/>
                <a:stretch>
                  <a:fillRect l="-1180" t="-4061" r="-39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D798B5-34D9-C686-74F4-1DF11D3E7D40}"/>
                  </a:ext>
                </a:extLst>
              </p:cNvPr>
              <p:cNvSpPr txBox="1"/>
              <p:nvPr/>
            </p:nvSpPr>
            <p:spPr>
              <a:xfrm>
                <a:off x="1895354" y="3639287"/>
                <a:ext cx="7095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2400" b="0" i="0" dirty="0" smtClean="0"/>
                      <m:t>Bernoulli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D798B5-34D9-C686-74F4-1DF11D3E7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354" y="3639287"/>
                <a:ext cx="7095912" cy="461665"/>
              </a:xfrm>
              <a:prstGeom prst="rect">
                <a:avLst/>
              </a:prstGeom>
              <a:blipFill>
                <a:blip r:embed="rId8"/>
                <a:stretch>
                  <a:fillRect l="-2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D2E956D-DB42-BAD1-AC9D-6EE6ED6CE21F}"/>
              </a:ext>
            </a:extLst>
          </p:cNvPr>
          <p:cNvSpPr txBox="1"/>
          <p:nvPr/>
        </p:nvSpPr>
        <p:spPr>
          <a:xfrm>
            <a:off x="593282" y="2851793"/>
            <a:ext cx="2438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Key Observation: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7C509E-15A8-FB53-6A88-4192E3A07742}"/>
              </a:ext>
            </a:extLst>
          </p:cNvPr>
          <p:cNvSpPr txBox="1"/>
          <p:nvPr/>
        </p:nvSpPr>
        <p:spPr>
          <a:xfrm>
            <a:off x="611593" y="4404316"/>
            <a:ext cx="458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Applying Linearity of Variance: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2BF5294-6514-BDA2-31B4-9C7D3EB1C907}"/>
                  </a:ext>
                </a:extLst>
              </p:cNvPr>
              <p:cNvSpPr txBox="1"/>
              <p:nvPr/>
            </p:nvSpPr>
            <p:spPr>
              <a:xfrm>
                <a:off x="1094906" y="5286732"/>
                <a:ext cx="67415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𝑽𝒂𝒓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𝑽𝒂𝒓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𝑽𝒂𝒓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𝑽𝒂𝒓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2BF5294-6514-BDA2-31B4-9C7D3EB1C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06" y="5286732"/>
                <a:ext cx="6741563" cy="461665"/>
              </a:xfrm>
              <a:prstGeom prst="rect">
                <a:avLst/>
              </a:prstGeom>
              <a:blipFill>
                <a:blip r:embed="rId9"/>
                <a:stretch>
                  <a:fillRect l="-27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ought Bubble: Cloud 32">
                <a:extLst>
                  <a:ext uri="{FF2B5EF4-FFF2-40B4-BE49-F238E27FC236}">
                    <a16:creationId xmlns:a16="http://schemas.microsoft.com/office/drawing/2014/main" id="{64BBBF21-5F18-08E7-F758-BC06E45A6B61}"/>
                  </a:ext>
                </a:extLst>
              </p:cNvPr>
              <p:cNvSpPr/>
              <p:nvPr/>
            </p:nvSpPr>
            <p:spPr>
              <a:xfrm>
                <a:off x="8832238" y="2731102"/>
                <a:ext cx="2928815" cy="1115107"/>
              </a:xfrm>
              <a:prstGeom prst="cloudCallout">
                <a:avLst>
                  <a:gd name="adj1" fmla="val -63466"/>
                  <a:gd name="adj2" fmla="val 5217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hought Bubble: Cloud 32">
                <a:extLst>
                  <a:ext uri="{FF2B5EF4-FFF2-40B4-BE49-F238E27FC236}">
                    <a16:creationId xmlns:a16="http://schemas.microsoft.com/office/drawing/2014/main" id="{64BBBF21-5F18-08E7-F758-BC06E45A6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238" y="2731102"/>
                <a:ext cx="2928815" cy="1115107"/>
              </a:xfrm>
              <a:prstGeom prst="cloudCallout">
                <a:avLst>
                  <a:gd name="adj1" fmla="val -63466"/>
                  <a:gd name="adj2" fmla="val 52171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60016-597F-0FEC-E016-F86EB9086B7F}"/>
                  </a:ext>
                </a:extLst>
              </p:cNvPr>
              <p:cNvSpPr txBox="1"/>
              <p:nvPr/>
            </p:nvSpPr>
            <p:spPr>
              <a:xfrm>
                <a:off x="1895354" y="6013598"/>
                <a:ext cx="74514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+⋯+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60016-597F-0FEC-E016-F86EB908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354" y="6013598"/>
                <a:ext cx="7451440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F41F24A-B9E5-F90D-96F1-D9D3DB605363}"/>
              </a:ext>
            </a:extLst>
          </p:cNvPr>
          <p:cNvGrpSpPr/>
          <p:nvPr/>
        </p:nvGrpSpPr>
        <p:grpSpPr>
          <a:xfrm>
            <a:off x="6719511" y="1471898"/>
            <a:ext cx="5041542" cy="1333694"/>
            <a:chOff x="6316836" y="1495755"/>
            <a:chExt cx="5628555" cy="15288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395B9F-5789-1BFE-673F-82E5511389B7}"/>
                </a:ext>
              </a:extLst>
            </p:cNvPr>
            <p:cNvGrpSpPr/>
            <p:nvPr/>
          </p:nvGrpSpPr>
          <p:grpSpPr>
            <a:xfrm>
              <a:off x="6397323" y="2222398"/>
              <a:ext cx="5467583" cy="802226"/>
              <a:chOff x="6031349" y="2201094"/>
              <a:chExt cx="5819515" cy="802226"/>
            </a:xfrm>
          </p:grpSpPr>
          <p:sp>
            <p:nvSpPr>
              <p:cNvPr id="26" name="Right Brace 25">
                <a:extLst>
                  <a:ext uri="{FF2B5EF4-FFF2-40B4-BE49-F238E27FC236}">
                    <a16:creationId xmlns:a16="http://schemas.microsoft.com/office/drawing/2014/main" id="{5E69D8D0-54A3-E549-8082-E072B60ACA92}"/>
                  </a:ext>
                </a:extLst>
              </p:cNvPr>
              <p:cNvSpPr/>
              <p:nvPr/>
            </p:nvSpPr>
            <p:spPr>
              <a:xfrm rot="5400000">
                <a:off x="8773939" y="-541496"/>
                <a:ext cx="334335" cy="5819515"/>
              </a:xfrm>
              <a:prstGeom prst="rightBrac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5C83F712-FDF1-FB01-3FC3-D8ADA5FF2642}"/>
                      </a:ext>
                    </a:extLst>
                  </p:cNvPr>
                  <p:cNvSpPr/>
                  <p:nvPr/>
                </p:nvSpPr>
                <p:spPr>
                  <a:xfrm>
                    <a:off x="8636917" y="2480099"/>
                    <a:ext cx="608377" cy="5232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5C83F712-FDF1-FB01-3FC3-D8ADA5FF26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6917" y="2480099"/>
                    <a:ext cx="608377" cy="523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253386-BB5A-1886-545B-98B467AA3415}"/>
                </a:ext>
              </a:extLst>
            </p:cNvPr>
            <p:cNvGrpSpPr/>
            <p:nvPr/>
          </p:nvGrpSpPr>
          <p:grpSpPr>
            <a:xfrm>
              <a:off x="6316836" y="1495755"/>
              <a:ext cx="5628555" cy="836205"/>
              <a:chOff x="34927" y="5716266"/>
              <a:chExt cx="5628555" cy="836205"/>
            </a:xfrm>
          </p:grpSpPr>
          <p:pic>
            <p:nvPicPr>
              <p:cNvPr id="19" name="Picture 18" descr="A close-up of several coins">
                <a:extLst>
                  <a:ext uri="{FF2B5EF4-FFF2-40B4-BE49-F238E27FC236}">
                    <a16:creationId xmlns:a16="http://schemas.microsoft.com/office/drawing/2014/main" id="{1EF4F402-1FFD-6272-5FE5-4CC5515921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2360" y="5743384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0" name="Picture 19" descr="A close-up of several coins">
                <a:extLst>
                  <a:ext uri="{FF2B5EF4-FFF2-40B4-BE49-F238E27FC236}">
                    <a16:creationId xmlns:a16="http://schemas.microsoft.com/office/drawing/2014/main" id="{B4B12F71-D1C4-8C7D-C752-79140513C4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4927" y="5716266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1" name="Picture 20" descr="A close-up of several coins">
                <a:extLst>
                  <a:ext uri="{FF2B5EF4-FFF2-40B4-BE49-F238E27FC236}">
                    <a16:creationId xmlns:a16="http://schemas.microsoft.com/office/drawing/2014/main" id="{E9DC1442-EFD2-FD91-6FA4-7C643FF7EB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643492" y="5716266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D9EABBF3-FCC5-B994-9627-97FEE3795A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450925" y="5729825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3" name="Picture 22" descr="A close-up of several coins">
                <a:extLst>
                  <a:ext uri="{FF2B5EF4-FFF2-40B4-BE49-F238E27FC236}">
                    <a16:creationId xmlns:a16="http://schemas.microsoft.com/office/drawing/2014/main" id="{3D1A47C3-FCB7-2CF6-0F18-2B08369E4F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3261476" y="5743384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4" name="Picture 23" descr="A close-up of several coins">
                <a:extLst>
                  <a:ext uri="{FF2B5EF4-FFF2-40B4-BE49-F238E27FC236}">
                    <a16:creationId xmlns:a16="http://schemas.microsoft.com/office/drawing/2014/main" id="{114770EC-2614-2ED2-0B24-66EC9FCE59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72027" y="5756943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5" name="Picture 24" descr="A close-up of several coins">
                <a:extLst>
                  <a:ext uri="{FF2B5EF4-FFF2-40B4-BE49-F238E27FC236}">
                    <a16:creationId xmlns:a16="http://schemas.microsoft.com/office/drawing/2014/main" id="{E6A61F62-216E-6DAD-7D3F-BF62BDEF25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4860209" y="5743384"/>
                <a:ext cx="803273" cy="7955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979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Sums versus copies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8CEC71-D8D2-FF41-200E-DD8142CF3BFE}"/>
                  </a:ext>
                </a:extLst>
              </p:cNvPr>
              <p:cNvSpPr txBox="1"/>
              <p:nvPr/>
            </p:nvSpPr>
            <p:spPr>
              <a:xfrm>
                <a:off x="468686" y="1213975"/>
                <a:ext cx="104296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be independent and identically distributed (</a:t>
                </a:r>
                <a:r>
                  <a:rPr lang="en-US" sz="2400" dirty="0" err="1"/>
                  <a:t>i.i.d.</a:t>
                </a:r>
                <a:r>
                  <a:rPr lang="en-US" sz="2400" dirty="0"/>
                  <a:t>) random variables,</a:t>
                </a:r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8CEC71-D8D2-FF41-200E-DD8142CF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86" y="1213975"/>
                <a:ext cx="10429686" cy="830997"/>
              </a:xfrm>
              <a:prstGeom prst="rect">
                <a:avLst/>
              </a:prstGeom>
              <a:blipFill>
                <a:blip r:embed="rId2"/>
                <a:stretch>
                  <a:fillRect l="-93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B42FDF-3C8F-F5D7-6E8C-BBE96CBBA1BA}"/>
                  </a:ext>
                </a:extLst>
              </p:cNvPr>
              <p:cNvSpPr txBox="1"/>
              <p:nvPr/>
            </p:nvSpPr>
            <p:spPr>
              <a:xfrm>
                <a:off x="5015830" y="3673624"/>
                <a:ext cx="32201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B42FDF-3C8F-F5D7-6E8C-BBE96CBBA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30" y="3673624"/>
                <a:ext cx="3220119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78EFBE99-3741-C840-A210-22EA7EF9A8A4}"/>
                  </a:ext>
                </a:extLst>
              </p:cNvPr>
              <p:cNvSpPr/>
              <p:nvPr/>
            </p:nvSpPr>
            <p:spPr>
              <a:xfrm>
                <a:off x="152400" y="3578595"/>
                <a:ext cx="4098639" cy="731587"/>
              </a:xfrm>
              <a:prstGeom prst="wedgeEllipseCallout">
                <a:avLst>
                  <a:gd name="adj1" fmla="val -43171"/>
                  <a:gd name="adj2" fmla="val 9167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How do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compare?</a:t>
                </a:r>
              </a:p>
            </p:txBody>
          </p:sp>
        </mc:Choice>
        <mc:Fallback xmlns="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78EFBE99-3741-C840-A210-22EA7EF9A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78595"/>
                <a:ext cx="4098639" cy="731587"/>
              </a:xfrm>
              <a:prstGeom prst="wedgeEllipseCallout">
                <a:avLst>
                  <a:gd name="adj1" fmla="val -43171"/>
                  <a:gd name="adj2" fmla="val 91670"/>
                </a:avLst>
              </a:prstGeom>
              <a:blipFill>
                <a:blip r:embed="rId4"/>
                <a:stretch>
                  <a:fillRect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Oval 28">
                <a:extLst>
                  <a:ext uri="{FF2B5EF4-FFF2-40B4-BE49-F238E27FC236}">
                    <a16:creationId xmlns:a16="http://schemas.microsoft.com/office/drawing/2014/main" id="{A3174870-66CE-D8A6-A298-952171E45DF6}"/>
                  </a:ext>
                </a:extLst>
              </p:cNvPr>
              <p:cNvSpPr/>
              <p:nvPr/>
            </p:nvSpPr>
            <p:spPr>
              <a:xfrm>
                <a:off x="7772135" y="5454184"/>
                <a:ext cx="4098639" cy="961163"/>
              </a:xfrm>
              <a:prstGeom prst="wedgeEllipseCallout">
                <a:avLst>
                  <a:gd name="adj1" fmla="val 52294"/>
                  <a:gd name="adj2" fmla="val 61802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Why does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yield more variance?  </a:t>
                </a:r>
              </a:p>
            </p:txBody>
          </p:sp>
        </mc:Choice>
        <mc:Fallback xmlns="">
          <p:sp>
            <p:nvSpPr>
              <p:cNvPr id="29" name="Speech Bubble: Oval 28">
                <a:extLst>
                  <a:ext uri="{FF2B5EF4-FFF2-40B4-BE49-F238E27FC236}">
                    <a16:creationId xmlns:a16="http://schemas.microsoft.com/office/drawing/2014/main" id="{A3174870-66CE-D8A6-A298-952171E45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135" y="5454184"/>
                <a:ext cx="4098639" cy="961163"/>
              </a:xfrm>
              <a:prstGeom prst="wedgeEllipseCallout">
                <a:avLst>
                  <a:gd name="adj1" fmla="val 52294"/>
                  <a:gd name="adj2" fmla="val 61802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Oval 34">
                <a:extLst>
                  <a:ext uri="{FF2B5EF4-FFF2-40B4-BE49-F238E27FC236}">
                    <a16:creationId xmlns:a16="http://schemas.microsoft.com/office/drawing/2014/main" id="{040D82E0-B953-D205-90E8-9CA321E193E2}"/>
                  </a:ext>
                </a:extLst>
              </p:cNvPr>
              <p:cNvSpPr/>
              <p:nvPr/>
            </p:nvSpPr>
            <p:spPr>
              <a:xfrm>
                <a:off x="152400" y="4692959"/>
                <a:ext cx="4098639" cy="731587"/>
              </a:xfrm>
              <a:prstGeom prst="wedgeEllipseCallout">
                <a:avLst>
                  <a:gd name="adj1" fmla="val -43171"/>
                  <a:gd name="adj2" fmla="val 9167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How do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compare?</a:t>
                </a:r>
              </a:p>
            </p:txBody>
          </p:sp>
        </mc:Choice>
        <mc:Fallback xmlns="">
          <p:sp>
            <p:nvSpPr>
              <p:cNvPr id="35" name="Speech Bubble: Oval 34">
                <a:extLst>
                  <a:ext uri="{FF2B5EF4-FFF2-40B4-BE49-F238E27FC236}">
                    <a16:creationId xmlns:a16="http://schemas.microsoft.com/office/drawing/2014/main" id="{040D82E0-B953-D205-90E8-9CA321E19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692959"/>
                <a:ext cx="4098639" cy="731587"/>
              </a:xfrm>
              <a:prstGeom prst="wedgeEllipseCallout">
                <a:avLst>
                  <a:gd name="adj1" fmla="val -43171"/>
                  <a:gd name="adj2" fmla="val 91670"/>
                </a:avLst>
              </a:prstGeom>
              <a:blipFill>
                <a:blip r:embed="rId6"/>
                <a:stretch>
                  <a:fillRect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F940D2-7711-3FC5-E189-3DE3806369E3}"/>
                  </a:ext>
                </a:extLst>
              </p:cNvPr>
              <p:cNvSpPr txBox="1"/>
              <p:nvPr/>
            </p:nvSpPr>
            <p:spPr>
              <a:xfrm>
                <a:off x="4372031" y="4643696"/>
                <a:ext cx="61139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F940D2-7711-3FC5-E189-3DE380636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031" y="4643696"/>
                <a:ext cx="6113947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431CF0-0B6D-9B01-DCFE-1F82A21968CB}"/>
                  </a:ext>
                </a:extLst>
              </p:cNvPr>
              <p:cNvSpPr txBox="1"/>
              <p:nvPr/>
            </p:nvSpPr>
            <p:spPr>
              <a:xfrm>
                <a:off x="2872839" y="5289231"/>
                <a:ext cx="61139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)=4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431CF0-0B6D-9B01-DCFE-1F82A2196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39" y="5289231"/>
                <a:ext cx="6113947" cy="461665"/>
              </a:xfrm>
              <a:prstGeom prst="rect">
                <a:avLst/>
              </a:prstGeom>
              <a:blipFill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D068EE33-F29C-2BBA-E93C-71374DCBB99A}"/>
              </a:ext>
            </a:extLst>
          </p:cNvPr>
          <p:cNvGrpSpPr/>
          <p:nvPr/>
        </p:nvGrpSpPr>
        <p:grpSpPr>
          <a:xfrm>
            <a:off x="2951049" y="2580951"/>
            <a:ext cx="6732924" cy="461665"/>
            <a:chOff x="2951049" y="2580951"/>
            <a:chExt cx="6732924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2D798B5-34D9-C686-74F4-1DF11D3E7D40}"/>
                    </a:ext>
                  </a:extLst>
                </p:cNvPr>
                <p:cNvSpPr txBox="1"/>
                <p:nvPr/>
              </p:nvSpPr>
              <p:spPr>
                <a:xfrm>
                  <a:off x="2951049" y="2580951"/>
                  <a:ext cx="2439431" cy="46166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2D798B5-34D9-C686-74F4-1DF11D3E7D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049" y="2580951"/>
                  <a:ext cx="243943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FFD0352-581B-0ACD-BA7A-A0554422687A}"/>
                    </a:ext>
                  </a:extLst>
                </p:cNvPr>
                <p:cNvSpPr txBox="1"/>
                <p:nvPr/>
              </p:nvSpPr>
              <p:spPr>
                <a:xfrm>
                  <a:off x="7070651" y="2580951"/>
                  <a:ext cx="2613322" cy="46166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FFD0352-581B-0ACD-BA7A-A055442268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0651" y="2580951"/>
                  <a:ext cx="2613322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F7DC9A1-E5AF-A200-20F3-0EAECA858791}"/>
                </a:ext>
              </a:extLst>
            </p:cNvPr>
            <p:cNvSpPr txBox="1"/>
            <p:nvPr/>
          </p:nvSpPr>
          <p:spPr>
            <a:xfrm>
              <a:off x="5842034" y="2638028"/>
              <a:ext cx="9117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50000"/>
                    </a:schemeClr>
                  </a:solidFill>
                </a:rPr>
                <a:t>versus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7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7" grpId="0" animBg="1"/>
      <p:bldP spid="29" grpId="0" animBg="1"/>
      <p:bldP spid="35" grpId="0" animBg="1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Covariance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255816" y="1052921"/>
            <a:ext cx="11333541" cy="1357873"/>
            <a:chOff x="718455" y="3211430"/>
            <a:chExt cx="9319256" cy="574459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5" y="3211430"/>
              <a:ext cx="9319256" cy="5744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763210" y="3262022"/>
                  <a:ext cx="8749622" cy="195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err="1"/>
                    <a:t>Defn</a:t>
                  </a:r>
                  <a:r>
                    <a:rPr lang="en-US" sz="2400" u="sng" dirty="0"/>
                    <a:t> 5.11</a:t>
                  </a:r>
                  <a:r>
                    <a:rPr lang="en-US" sz="2400" dirty="0"/>
                    <a:t>: The </a:t>
                  </a:r>
                  <a:r>
                    <a:rPr lang="en-US" sz="2400" b="1" dirty="0"/>
                    <a:t>covariance </a:t>
                  </a:r>
                  <a:r>
                    <a:rPr lang="en-US" sz="2400" dirty="0"/>
                    <a:t>of two random variables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is: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210" y="3262022"/>
                  <a:ext cx="8749622" cy="195311"/>
                </a:xfrm>
                <a:prstGeom prst="rect">
                  <a:avLst/>
                </a:prstGeom>
                <a:blipFill>
                  <a:blip r:embed="rId2"/>
                  <a:stretch>
                    <a:fillRect l="-917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A45B63-D414-A174-2324-4C9C1FAC5946}"/>
                  </a:ext>
                </a:extLst>
              </p:cNvPr>
              <p:cNvSpPr txBox="1"/>
              <p:nvPr/>
            </p:nvSpPr>
            <p:spPr>
              <a:xfrm>
                <a:off x="2476303" y="1791484"/>
                <a:ext cx="64198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𝑪𝒐𝒗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A45B63-D414-A174-2324-4C9C1FAC5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303" y="1791484"/>
                <a:ext cx="641985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F94713-8794-AD13-25C3-F1F8B9BE7663}"/>
                  </a:ext>
                </a:extLst>
              </p:cNvPr>
              <p:cNvSpPr txBox="1"/>
              <p:nvPr/>
            </p:nvSpPr>
            <p:spPr>
              <a:xfrm>
                <a:off x="754279" y="2926382"/>
                <a:ext cx="9752714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u="sng" dirty="0"/>
                  <a:t>Intuition</a:t>
                </a:r>
                <a:r>
                  <a:rPr lang="en-US" sz="2400" dirty="0"/>
                  <a:t>:  If the large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tend to happen with the large 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and the small values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tend to happen with the small 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b="0" i="0" dirty="0" smtClean="0"/>
                      <m:t>then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positive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average</m:t>
                    </m:r>
                    <m:r>
                      <m:rPr>
                        <m:nor/>
                      </m:rPr>
                      <a:rPr lang="en-US" sz="2400" b="0" i="0" dirty="0" smtClean="0"/>
                      <m:t>, </m:t>
                    </m:r>
                    <m:r>
                      <m:rPr>
                        <m:nor/>
                      </m:rPr>
                      <a:rPr lang="en-US" sz="2400" b="0" i="0" dirty="0" smtClean="0"/>
                      <m:t>so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sz="2400" dirty="0"/>
                  <a:t>  and we say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are </a:t>
                </a:r>
                <a:r>
                  <a:rPr lang="en-US" sz="2400" b="1" dirty="0"/>
                  <a:t>positively correlated</a:t>
                </a:r>
                <a:r>
                  <a:rPr lang="en-US" sz="2400" dirty="0"/>
                  <a:t>.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F94713-8794-AD13-25C3-F1F8B9BE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79" y="2926382"/>
                <a:ext cx="9752714" cy="1569660"/>
              </a:xfrm>
              <a:prstGeom prst="rect">
                <a:avLst/>
              </a:prstGeom>
              <a:blipFill>
                <a:blip r:embed="rId4"/>
                <a:stretch>
                  <a:fillRect l="-1000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2F8A43-349C-D6B6-B419-47D15FA3555D}"/>
                  </a:ext>
                </a:extLst>
              </p:cNvPr>
              <p:cNvSpPr txBox="1"/>
              <p:nvPr/>
            </p:nvSpPr>
            <p:spPr>
              <a:xfrm>
                <a:off x="754279" y="4900663"/>
                <a:ext cx="97527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Likewise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𝑪𝒐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&lt;0,</m:t>
                    </m:r>
                  </m:oMath>
                </a14:m>
                <a:r>
                  <a:rPr lang="en-US" sz="2400" dirty="0"/>
                  <a:t>  we say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are </a:t>
                </a:r>
                <a:r>
                  <a:rPr lang="en-US" sz="2400" b="1" dirty="0"/>
                  <a:t>negatively correlated</a:t>
                </a:r>
                <a:r>
                  <a:rPr lang="en-US" sz="2400" dirty="0"/>
                  <a:t>.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2F8A43-349C-D6B6-B419-47D15FA35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79" y="4900663"/>
                <a:ext cx="9752714" cy="461665"/>
              </a:xfrm>
              <a:prstGeom prst="rect">
                <a:avLst/>
              </a:prstGeom>
              <a:blipFill>
                <a:blip r:embed="rId5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F0F5AD7-1E81-1C20-F939-BDA9A1F8CF90}"/>
              </a:ext>
            </a:extLst>
          </p:cNvPr>
          <p:cNvGrpSpPr/>
          <p:nvPr/>
        </p:nvGrpSpPr>
        <p:grpSpPr>
          <a:xfrm>
            <a:off x="466505" y="5685493"/>
            <a:ext cx="6491047" cy="625767"/>
            <a:chOff x="404673" y="916621"/>
            <a:chExt cx="8503362" cy="12513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369839-78E9-D3CB-A0E1-5BE49E76949F}"/>
                </a:ext>
              </a:extLst>
            </p:cNvPr>
            <p:cNvGrpSpPr/>
            <p:nvPr/>
          </p:nvGrpSpPr>
          <p:grpSpPr>
            <a:xfrm>
              <a:off x="404673" y="916621"/>
              <a:ext cx="8503362" cy="1251311"/>
              <a:chOff x="718455" y="3211430"/>
              <a:chExt cx="10280919" cy="529377"/>
            </a:xfrm>
          </p:grpSpPr>
          <p:sp>
            <p:nvSpPr>
              <p:cNvPr id="21" name="Title 2">
                <a:extLst>
                  <a:ext uri="{FF2B5EF4-FFF2-40B4-BE49-F238E27FC236}">
                    <a16:creationId xmlns:a16="http://schemas.microsoft.com/office/drawing/2014/main" id="{33C2F9A0-D60D-13CC-071B-842FAE2902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455" y="3211430"/>
                <a:ext cx="10280919" cy="52937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 fontScale="92500"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501F26-2867-B7A8-0271-9AD275E9BD60}"/>
                  </a:ext>
                </a:extLst>
              </p:cNvPr>
              <p:cNvSpPr txBox="1"/>
              <p:nvPr/>
            </p:nvSpPr>
            <p:spPr>
              <a:xfrm>
                <a:off x="718455" y="3217015"/>
                <a:ext cx="8749621" cy="39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 5.12:</a:t>
                </a:r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C5285F4-8BB8-B809-D408-E19C1FD2D2E1}"/>
                    </a:ext>
                  </a:extLst>
                </p:cNvPr>
                <p:cNvSpPr txBox="1"/>
                <p:nvPr/>
              </p:nvSpPr>
              <p:spPr>
                <a:xfrm>
                  <a:off x="2917120" y="929823"/>
                  <a:ext cx="5777220" cy="9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𝑪𝒐𝒗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C5285F4-8BB8-B809-D408-E19C1FD2D2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120" y="929823"/>
                  <a:ext cx="5777220" cy="923165"/>
                </a:xfrm>
                <a:prstGeom prst="rect">
                  <a:avLst/>
                </a:prstGeom>
                <a:blipFill>
                  <a:blip r:embed="rId6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BFCCBB-F3E5-2164-06B9-24986C47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Higher moments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431114" y="1063540"/>
            <a:ext cx="4940491" cy="1985543"/>
            <a:chOff x="718456" y="3138210"/>
            <a:chExt cx="11129411" cy="2474552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6" y="3138210"/>
              <a:ext cx="11129411" cy="2474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718456" y="3304282"/>
                  <a:ext cx="9793667" cy="2152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The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𝒌</m:t>
                      </m:r>
                    </m:oMath>
                  </a14:m>
                  <a:r>
                    <a:rPr lang="en-US" sz="2400" b="1" dirty="0"/>
                    <a:t>th moment </a:t>
                  </a:r>
                  <a:r>
                    <a:rPr lang="en-US" sz="2400" dirty="0"/>
                    <a:t>of </a:t>
                  </a:r>
                  <a:r>
                    <a:rPr lang="en-US" sz="2400" dirty="0" err="1"/>
                    <a:t>r.v.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/>
                    <a:t>is</a:t>
                  </a:r>
                  <a:endParaRPr lang="en-US" sz="2400" dirty="0">
                    <a:sym typeface="Symbol" panose="05050102010706020507" pitchFamily="18" charset="2"/>
                  </a:endParaRP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⋅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𝑷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{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}</m:t>
                            </m:r>
                          </m:e>
                        </m:nary>
                      </m:oMath>
                    </m:oMathPara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6" y="3304282"/>
                  <a:ext cx="9793667" cy="2152588"/>
                </a:xfrm>
                <a:prstGeom prst="rect">
                  <a:avLst/>
                </a:prstGeom>
                <a:blipFill>
                  <a:blip r:embed="rId3"/>
                  <a:stretch>
                    <a:fillRect l="-2244" t="-2817" r="-9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95A6FA-3BB7-6DEF-3493-E9DB8FA784BB}"/>
              </a:ext>
            </a:extLst>
          </p:cNvPr>
          <p:cNvGrpSpPr/>
          <p:nvPr/>
        </p:nvGrpSpPr>
        <p:grpSpPr>
          <a:xfrm>
            <a:off x="431114" y="3624252"/>
            <a:ext cx="3990415" cy="1083000"/>
            <a:chOff x="431114" y="3624252"/>
            <a:chExt cx="3990415" cy="1083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47CAEE-C14A-1AD1-1A67-B07331D31A70}"/>
                </a:ext>
              </a:extLst>
            </p:cNvPr>
            <p:cNvSpPr txBox="1"/>
            <p:nvPr/>
          </p:nvSpPr>
          <p:spPr>
            <a:xfrm>
              <a:off x="431114" y="3624252"/>
              <a:ext cx="13745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u="sng" dirty="0"/>
                <a:t>Example</a:t>
              </a:r>
              <a:r>
                <a:rPr lang="en-US" sz="2400" dirty="0"/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F5D53AD-7851-6969-671F-DEB57BA2E503}"/>
                    </a:ext>
                  </a:extLst>
                </p:cNvPr>
                <p:cNvSpPr txBox="1"/>
                <p:nvPr/>
              </p:nvSpPr>
              <p:spPr>
                <a:xfrm>
                  <a:off x="431114" y="4245587"/>
                  <a:ext cx="399041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𝐺𝑒𝑜𝑚𝑒𝑡𝑟𝑖𝑐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</m:oMath>
                    </m:oMathPara>
                  </a14:m>
                  <a:endParaRPr lang="en-US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F5D53AD-7851-6969-671F-DEB57BA2E5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14" y="4245587"/>
                  <a:ext cx="3990415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59"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9C6F5B-9BA7-5D55-273F-74663BA52AD0}"/>
                  </a:ext>
                </a:extLst>
              </p:cNvPr>
              <p:cNvSpPr txBox="1"/>
              <p:nvPr/>
            </p:nvSpPr>
            <p:spPr>
              <a:xfrm>
                <a:off x="431114" y="5051588"/>
                <a:ext cx="39904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Derive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9C6F5B-9BA7-5D55-273F-74663BA52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14" y="5051588"/>
                <a:ext cx="3990415" cy="461665"/>
              </a:xfrm>
              <a:prstGeom prst="rect">
                <a:avLst/>
              </a:prstGeom>
              <a:blipFill>
                <a:blip r:embed="rId6"/>
                <a:stretch>
                  <a:fillRect l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CD2C5C4-DC8C-5322-DDD6-08011628B192}"/>
              </a:ext>
            </a:extLst>
          </p:cNvPr>
          <p:cNvGrpSpPr/>
          <p:nvPr/>
        </p:nvGrpSpPr>
        <p:grpSpPr>
          <a:xfrm>
            <a:off x="6096000" y="1386783"/>
            <a:ext cx="4120587" cy="1351067"/>
            <a:chOff x="6096000" y="891079"/>
            <a:chExt cx="4120587" cy="1351067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826684DE-B15C-3099-6C5E-594F5103B75C}"/>
                </a:ext>
              </a:extLst>
            </p:cNvPr>
            <p:cNvSpPr/>
            <p:nvPr/>
          </p:nvSpPr>
          <p:spPr>
            <a:xfrm>
              <a:off x="6096000" y="891079"/>
              <a:ext cx="4120587" cy="1351067"/>
            </a:xfrm>
            <a:prstGeom prst="wedgeEllipseCallout">
              <a:avLst>
                <a:gd name="adj1" fmla="val 56414"/>
                <a:gd name="adj2" fmla="val 5246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6DCD0D-8E2E-AD53-3783-B08EB11E01C0}"/>
                </a:ext>
              </a:extLst>
            </p:cNvPr>
            <p:cNvSpPr txBox="1"/>
            <p:nvPr/>
          </p:nvSpPr>
          <p:spPr>
            <a:xfrm>
              <a:off x="7429005" y="1002225"/>
              <a:ext cx="1620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Can we say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DEA41CE-7312-2B26-A29D-22206A085032}"/>
                    </a:ext>
                  </a:extLst>
                </p:cNvPr>
                <p:cNvSpPr txBox="1"/>
                <p:nvPr/>
              </p:nvSpPr>
              <p:spPr>
                <a:xfrm>
                  <a:off x="6584477" y="1541281"/>
                  <a:ext cx="330951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DEA41CE-7312-2B26-A29D-22206A085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4477" y="1541281"/>
                  <a:ext cx="330951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549A2D-BEA3-CB0E-9FA6-66C85F548009}"/>
                  </a:ext>
                </a:extLst>
              </p:cNvPr>
              <p:cNvSpPr txBox="1"/>
              <p:nvPr/>
            </p:nvSpPr>
            <p:spPr>
              <a:xfrm>
                <a:off x="6317624" y="3308769"/>
                <a:ext cx="4243678" cy="119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/>
                        <m:t>This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doesn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′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work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because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is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not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independent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of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549A2D-BEA3-CB0E-9FA6-66C85F548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624" y="3308769"/>
                <a:ext cx="4243678" cy="1191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cartoon of a child pointing at a light bulb">
            <a:extLst>
              <a:ext uri="{FF2B5EF4-FFF2-40B4-BE49-F238E27FC236}">
                <a16:creationId xmlns:a16="http://schemas.microsoft.com/office/drawing/2014/main" id="{A2262D20-90E5-1B6F-A841-EDE7FC0409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6112" r="13258"/>
          <a:stretch/>
        </p:blipFill>
        <p:spPr>
          <a:xfrm>
            <a:off x="10561302" y="2017506"/>
            <a:ext cx="1470454" cy="180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4CAB3-BB02-1812-A4F8-918F55282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4371A-ADA0-7855-7BFD-12F2E628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0B1671-3C0E-1AA3-165C-85684325627A}"/>
              </a:ext>
            </a:extLst>
          </p:cNvPr>
          <p:cNvSpPr/>
          <p:nvPr/>
        </p:nvSpPr>
        <p:spPr>
          <a:xfrm>
            <a:off x="-8361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C17A4C-B3CA-6DEF-7582-DCC7EA286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Correlation Coefficient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FE2535-F207-D9BC-9EB1-0A38467F4A94}"/>
              </a:ext>
            </a:extLst>
          </p:cNvPr>
          <p:cNvGrpSpPr/>
          <p:nvPr/>
        </p:nvGrpSpPr>
        <p:grpSpPr>
          <a:xfrm>
            <a:off x="255816" y="1015902"/>
            <a:ext cx="11333541" cy="1357873"/>
            <a:chOff x="718455" y="3211430"/>
            <a:chExt cx="9319256" cy="574459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81F8B86E-D4B1-9FCF-2C09-810E5F5BAF17}"/>
                </a:ext>
              </a:extLst>
            </p:cNvPr>
            <p:cNvSpPr txBox="1">
              <a:spLocks/>
            </p:cNvSpPr>
            <p:nvPr/>
          </p:nvSpPr>
          <p:spPr>
            <a:xfrm>
              <a:off x="718455" y="3211430"/>
              <a:ext cx="9319256" cy="5744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ACE6A2-8CF2-0169-354D-70BBD16F1B68}"/>
                    </a:ext>
                  </a:extLst>
                </p:cNvPr>
                <p:cNvSpPr txBox="1"/>
                <p:nvPr/>
              </p:nvSpPr>
              <p:spPr>
                <a:xfrm>
                  <a:off x="763210" y="3262022"/>
                  <a:ext cx="8749622" cy="195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err="1"/>
                    <a:t>Defn</a:t>
                  </a:r>
                  <a:r>
                    <a:rPr lang="en-US" sz="2400" u="sng" dirty="0"/>
                    <a:t> 5.11</a:t>
                  </a:r>
                  <a:r>
                    <a:rPr lang="en-US" sz="2400" dirty="0"/>
                    <a:t>: The </a:t>
                  </a:r>
                  <a:r>
                    <a:rPr lang="en-US" sz="2400" b="1" dirty="0"/>
                    <a:t>covariance </a:t>
                  </a:r>
                  <a:r>
                    <a:rPr lang="en-US" sz="2400" dirty="0"/>
                    <a:t>of two random variables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is:</a:t>
                  </a: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ACE6A2-8CF2-0169-354D-70BBD16F1B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210" y="3262022"/>
                  <a:ext cx="8749622" cy="195311"/>
                </a:xfrm>
                <a:prstGeom prst="rect">
                  <a:avLst/>
                </a:prstGeom>
                <a:blipFill>
                  <a:blip r:embed="rId2"/>
                  <a:stretch>
                    <a:fillRect l="-917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5DBA4E-7E48-A2B3-CEB3-4343B999FE79}"/>
                  </a:ext>
                </a:extLst>
              </p:cNvPr>
              <p:cNvSpPr txBox="1"/>
              <p:nvPr/>
            </p:nvSpPr>
            <p:spPr>
              <a:xfrm>
                <a:off x="2476303" y="1791484"/>
                <a:ext cx="64198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𝑪𝒐𝒗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5DBA4E-7E48-A2B3-CEB3-4343B999F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303" y="1791484"/>
                <a:ext cx="641985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014AFB-CE38-3B90-BB08-73C1AA9A80DC}"/>
                  </a:ext>
                </a:extLst>
              </p:cNvPr>
              <p:cNvSpPr txBox="1"/>
              <p:nvPr/>
            </p:nvSpPr>
            <p:spPr>
              <a:xfrm>
                <a:off x="229485" y="2674808"/>
                <a:ext cx="97527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u="sng" dirty="0"/>
                  <a:t>Problem</a:t>
                </a:r>
                <a:r>
                  <a:rPr lang="en-US" sz="2400" dirty="0"/>
                  <a:t>: Covariance is sensitive to scale.  If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the covariance doubles.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014AFB-CE38-3B90-BB08-73C1AA9A8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85" y="2674808"/>
                <a:ext cx="9752714" cy="461665"/>
              </a:xfrm>
              <a:prstGeom prst="rect">
                <a:avLst/>
              </a:prstGeom>
              <a:blipFill>
                <a:blip r:embed="rId4"/>
                <a:stretch>
                  <a:fillRect l="-1001" t="-10526" r="-8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BAEB96-4241-C6EE-3DA4-0536EF27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46A12-A835-220C-5183-17B8988A0382}"/>
              </a:ext>
            </a:extLst>
          </p:cNvPr>
          <p:cNvSpPr txBox="1"/>
          <p:nvPr/>
        </p:nvSpPr>
        <p:spPr>
          <a:xfrm>
            <a:off x="229485" y="3318553"/>
            <a:ext cx="10797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u="sng" dirty="0"/>
              <a:t>Solution</a:t>
            </a:r>
            <a:r>
              <a:rPr lang="en-US" sz="2400" dirty="0"/>
              <a:t>: The </a:t>
            </a:r>
            <a:r>
              <a:rPr lang="en-US" sz="2400" b="1" dirty="0"/>
              <a:t>correlation coefficient </a:t>
            </a:r>
            <a:r>
              <a:rPr lang="en-US" sz="2400" dirty="0"/>
              <a:t>is a normalization that is insensitive to scale.</a:t>
            </a:r>
            <a:endParaRPr lang="en-US" sz="2400" b="0" i="1" dirty="0">
              <a:latin typeface="Cambria Math" panose="0204050305040603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F49C9A-EFD3-7CAB-E0DE-46A8604C747C}"/>
              </a:ext>
            </a:extLst>
          </p:cNvPr>
          <p:cNvGrpSpPr/>
          <p:nvPr/>
        </p:nvGrpSpPr>
        <p:grpSpPr>
          <a:xfrm>
            <a:off x="2090057" y="3978736"/>
            <a:ext cx="6651171" cy="971171"/>
            <a:chOff x="2090057" y="3978736"/>
            <a:chExt cx="6651171" cy="97117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57CFCC-9182-F23A-A1C8-9722BE2F554A}"/>
                </a:ext>
              </a:extLst>
            </p:cNvPr>
            <p:cNvGrpSpPr/>
            <p:nvPr/>
          </p:nvGrpSpPr>
          <p:grpSpPr>
            <a:xfrm>
              <a:off x="2090057" y="4016658"/>
              <a:ext cx="6651171" cy="933249"/>
              <a:chOff x="194908" y="916621"/>
              <a:chExt cx="8713127" cy="1866167"/>
            </a:xfrm>
          </p:grpSpPr>
          <p:sp>
            <p:nvSpPr>
              <p:cNvPr id="21" name="Title 2">
                <a:extLst>
                  <a:ext uri="{FF2B5EF4-FFF2-40B4-BE49-F238E27FC236}">
                    <a16:creationId xmlns:a16="http://schemas.microsoft.com/office/drawing/2014/main" id="{C27FCCD6-67E3-17E4-3C38-1D5FB02133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4908" y="916621"/>
                <a:ext cx="8713127" cy="18661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2D77A1C-6495-693A-E941-3CFD39097F4C}"/>
                      </a:ext>
                    </a:extLst>
                  </p:cNvPr>
                  <p:cNvSpPr txBox="1"/>
                  <p:nvPr/>
                </p:nvSpPr>
                <p:spPr>
                  <a:xfrm>
                    <a:off x="1620950" y="1001496"/>
                    <a:ext cx="7130431" cy="17122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𝑪𝒐𝒓𝒓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𝐶𝑜𝑣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2D77A1C-6495-693A-E941-3CFD39097F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0950" y="1001496"/>
                    <a:ext cx="7130431" cy="17122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A0C96E-317A-EF68-9994-79A73A7F615C}"/>
                </a:ext>
              </a:extLst>
            </p:cNvPr>
            <p:cNvSpPr txBox="1"/>
            <p:nvPr/>
          </p:nvSpPr>
          <p:spPr>
            <a:xfrm>
              <a:off x="2250181" y="3978736"/>
              <a:ext cx="13094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u="sng" dirty="0" err="1"/>
                <a:t>Defn</a:t>
              </a:r>
              <a:r>
                <a:rPr lang="en-US" sz="2400" dirty="0"/>
                <a:t>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552447F3-2D35-5C11-04C1-91A3807F1EB5}"/>
                  </a:ext>
                </a:extLst>
              </p:cNvPr>
              <p:cNvSpPr/>
              <p:nvPr/>
            </p:nvSpPr>
            <p:spPr>
              <a:xfrm>
                <a:off x="1989000" y="5185951"/>
                <a:ext cx="4098639" cy="1069015"/>
              </a:xfrm>
              <a:prstGeom prst="wedgeEllipseCallout">
                <a:avLst>
                  <a:gd name="adj1" fmla="val -57247"/>
                  <a:gd name="adj2" fmla="val 8963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We can show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𝑪𝒐𝒓𝒓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(exercise 5.16)</a:t>
                </a:r>
              </a:p>
            </p:txBody>
          </p:sp>
        </mc:Choice>
        <mc:Fallback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552447F3-2D35-5C11-04C1-91A3807F1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000" y="5185951"/>
                <a:ext cx="4098639" cy="1069015"/>
              </a:xfrm>
              <a:prstGeom prst="wedgeEllipseCallout">
                <a:avLst>
                  <a:gd name="adj1" fmla="val -57247"/>
                  <a:gd name="adj2" fmla="val 89633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10C7000F-759A-A89B-F56B-00898C3D2A47}"/>
                  </a:ext>
                </a:extLst>
              </p:cNvPr>
              <p:cNvSpPr/>
              <p:nvPr/>
            </p:nvSpPr>
            <p:spPr>
              <a:xfrm>
                <a:off x="6321515" y="5178097"/>
                <a:ext cx="4098639" cy="1069015"/>
              </a:xfrm>
              <a:prstGeom prst="wedgeEllipseCallout">
                <a:avLst>
                  <a:gd name="adj1" fmla="val 61473"/>
                  <a:gd name="adj2" fmla="val 86578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How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achieved?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How is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achieved?</a:t>
                </a:r>
              </a:p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10C7000F-759A-A89B-F56B-00898C3D2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515" y="5178097"/>
                <a:ext cx="4098639" cy="1069015"/>
              </a:xfrm>
              <a:prstGeom prst="wedgeEllipseCallout">
                <a:avLst>
                  <a:gd name="adj1" fmla="val 61473"/>
                  <a:gd name="adj2" fmla="val 86578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5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Central moments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650855" y="1078332"/>
            <a:ext cx="10839738" cy="1918256"/>
            <a:chOff x="932128" y="3611694"/>
            <a:chExt cx="10540422" cy="2390693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932128" y="3611694"/>
              <a:ext cx="10540422" cy="23906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1276759" y="3752478"/>
                  <a:ext cx="9154670" cy="2152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err="1"/>
                    <a:t>Defn</a:t>
                  </a:r>
                  <a:r>
                    <a:rPr lang="en-US" sz="2400" u="sng" dirty="0"/>
                    <a:t> 5.13</a:t>
                  </a:r>
                  <a:r>
                    <a:rPr lang="en-US" sz="2400" dirty="0"/>
                    <a:t>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The </a:t>
                  </a:r>
                  <a:r>
                    <a:rPr lang="en-US" sz="2400" b="1" i="1" dirty="0">
                      <a:sym typeface="Symbol" panose="05050102010706020507" pitchFamily="18" charset="2"/>
                    </a:rPr>
                    <a:t>k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th central moment </a:t>
                  </a:r>
                  <a:r>
                    <a:rPr lang="en-US" sz="2400" dirty="0">
                      <a:sym typeface="Symbol" panose="05050102010706020507" pitchFamily="18" charset="2"/>
                    </a:rPr>
                    <a:t>of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is</a:t>
                  </a: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⋅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𝑷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{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}</m:t>
                            </m:r>
                          </m:e>
                        </m:nary>
                      </m:oMath>
                    </m:oMathPara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759" y="3752478"/>
                  <a:ext cx="9154670" cy="2152588"/>
                </a:xfrm>
                <a:prstGeom prst="rect">
                  <a:avLst/>
                </a:prstGeom>
                <a:blipFill>
                  <a:blip r:embed="rId3"/>
                  <a:stretch>
                    <a:fillRect l="-1036" t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2238A4A-0FD3-D966-1D53-A726BA8F2E82}"/>
              </a:ext>
            </a:extLst>
          </p:cNvPr>
          <p:cNvSpPr/>
          <p:nvPr/>
        </p:nvSpPr>
        <p:spPr>
          <a:xfrm>
            <a:off x="152400" y="3578595"/>
            <a:ext cx="4098639" cy="731587"/>
          </a:xfrm>
          <a:prstGeom prst="wedgeEllipseCallout">
            <a:avLst>
              <a:gd name="adj1" fmla="val -43171"/>
              <a:gd name="adj2" fmla="val 9167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Q: What is the 2</a:t>
            </a:r>
            <a:r>
              <a:rPr lang="en-US" sz="2000" baseline="30000" dirty="0">
                <a:solidFill>
                  <a:schemeClr val="bg1"/>
                </a:solidFill>
              </a:rPr>
              <a:t>nd</a:t>
            </a:r>
            <a:r>
              <a:rPr lang="en-US" sz="2000" dirty="0">
                <a:solidFill>
                  <a:schemeClr val="bg1"/>
                </a:solidFill>
              </a:rPr>
              <a:t> central moment?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41726D-E786-F41D-BE13-1880F6D85EC5}"/>
              </a:ext>
            </a:extLst>
          </p:cNvPr>
          <p:cNvSpPr/>
          <p:nvPr/>
        </p:nvSpPr>
        <p:spPr>
          <a:xfrm>
            <a:off x="152400" y="4692959"/>
            <a:ext cx="4098639" cy="1553605"/>
          </a:xfrm>
          <a:prstGeom prst="wedgeEllipseCallout">
            <a:avLst>
              <a:gd name="adj1" fmla="val -43171"/>
              <a:gd name="adj2" fmla="val 9167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Q: What’s the difference between the 2</a:t>
            </a:r>
            <a:r>
              <a:rPr lang="en-US" sz="2000" baseline="30000" dirty="0">
                <a:solidFill>
                  <a:schemeClr val="bg1"/>
                </a:solidFill>
              </a:rPr>
              <a:t>nd</a:t>
            </a:r>
            <a:r>
              <a:rPr lang="en-US" sz="2000" dirty="0">
                <a:solidFill>
                  <a:schemeClr val="bg1"/>
                </a:solidFill>
              </a:rPr>
              <a:t>  and 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central moments?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7318E-7BCE-4CA2-1557-D2F31F50295F}"/>
              </a:ext>
            </a:extLst>
          </p:cNvPr>
          <p:cNvSpPr txBox="1"/>
          <p:nvPr/>
        </p:nvSpPr>
        <p:spPr>
          <a:xfrm>
            <a:off x="4527933" y="3244609"/>
            <a:ext cx="610334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The 2</a:t>
            </a:r>
            <a:r>
              <a:rPr lang="en-US" sz="2400" baseline="30000" dirty="0">
                <a:sym typeface="Symbol" panose="05050102010706020507" pitchFamily="18" charset="2"/>
              </a:rPr>
              <a:t>nd</a:t>
            </a:r>
            <a:r>
              <a:rPr lang="en-US" sz="2400" dirty="0">
                <a:sym typeface="Symbol" panose="05050102010706020507" pitchFamily="18" charset="2"/>
              </a:rPr>
              <a:t> central moment is the variance, representing how much the distribution varies from its mean.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7469C-107D-C917-88FB-2F0478BACC9C}"/>
              </a:ext>
            </a:extLst>
          </p:cNvPr>
          <p:cNvSpPr txBox="1"/>
          <p:nvPr/>
        </p:nvSpPr>
        <p:spPr>
          <a:xfrm>
            <a:off x="4527933" y="4824383"/>
            <a:ext cx="610334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The 4</a:t>
            </a:r>
            <a:r>
              <a:rPr lang="en-US" sz="2400" baseline="30000" dirty="0">
                <a:sym typeface="Symbol" panose="05050102010706020507" pitchFamily="18" charset="2"/>
              </a:rPr>
              <a:t>th</a:t>
            </a:r>
            <a:r>
              <a:rPr lang="en-US" sz="2400" dirty="0">
                <a:sym typeface="Symbol" panose="05050102010706020507" pitchFamily="18" charset="2"/>
              </a:rPr>
              <a:t>  central moment is similar to variance, but outliers (those far from the mean) count a lot more!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438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Third central moment and skew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1005273" y="1191295"/>
                <a:ext cx="94146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The </a:t>
                </a:r>
                <a:r>
                  <a:rPr lang="en-US" sz="2400" b="1" dirty="0">
                    <a:sym typeface="Symbol" panose="05050102010706020507" pitchFamily="18" charset="2"/>
                  </a:rPr>
                  <a:t>3</a:t>
                </a:r>
                <a:r>
                  <a:rPr lang="en-US" sz="2400" b="1" baseline="30000" dirty="0">
                    <a:sym typeface="Symbol" panose="05050102010706020507" pitchFamily="18" charset="2"/>
                  </a:rPr>
                  <a:t>rd</a:t>
                </a:r>
                <a:r>
                  <a:rPr lang="en-US" sz="2400" b="1" dirty="0">
                    <a:sym typeface="Symbol" panose="05050102010706020507" pitchFamily="18" charset="2"/>
                  </a:rPr>
                  <a:t>  central moment </a:t>
                </a:r>
                <a:r>
                  <a:rPr lang="en-US" sz="2400" dirty="0">
                    <a:sym typeface="Symbol" panose="05050102010706020507" pitchFamily="18" charset="2"/>
                  </a:rPr>
                  <a:t>of </a:t>
                </a:r>
                <a:r>
                  <a:rPr lang="en-US" sz="2400" dirty="0" err="1">
                    <a:sym typeface="Symbol" panose="05050102010706020507" pitchFamily="18" charset="2"/>
                  </a:rPr>
                  <a:t>r.v.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is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𝑬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 </m:t>
                    </m:r>
                  </m:oMath>
                </a14:m>
                <a:endParaRPr lang="en-US" sz="2400" b="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Roughly, the 3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rd</a:t>
                </a:r>
                <a:r>
                  <a:rPr lang="en-US" sz="2400" dirty="0">
                    <a:sym typeface="Symbol" panose="05050102010706020507" pitchFamily="18" charset="2"/>
                  </a:rPr>
                  <a:t> moment captures the </a:t>
                </a:r>
                <a:r>
                  <a:rPr lang="en-US" sz="2400" b="1" dirty="0">
                    <a:sym typeface="Symbol" panose="05050102010706020507" pitchFamily="18" charset="2"/>
                  </a:rPr>
                  <a:t>skew</a:t>
                </a:r>
                <a:r>
                  <a:rPr lang="en-US" sz="2400" dirty="0">
                    <a:sym typeface="Symbol" panose="05050102010706020507" pitchFamily="18" charset="2"/>
                  </a:rPr>
                  <a:t> of the distribution.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73" y="1191295"/>
                <a:ext cx="9414635" cy="830997"/>
              </a:xfrm>
              <a:prstGeom prst="rect">
                <a:avLst/>
              </a:prstGeom>
              <a:blipFill>
                <a:blip r:embed="rId2"/>
                <a:stretch>
                  <a:fillRect l="-103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96F77A7-674B-AF96-26A8-EDAB7284F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1" y="2366881"/>
            <a:ext cx="7889132" cy="2743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AB9A3C-C837-E0AA-D902-481505BF6C15}"/>
              </a:ext>
            </a:extLst>
          </p:cNvPr>
          <p:cNvSpPr txBox="1"/>
          <p:nvPr/>
        </p:nvSpPr>
        <p:spPr>
          <a:xfrm>
            <a:off x="1005272" y="5224692"/>
            <a:ext cx="25761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Zero skew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Zero 3</a:t>
            </a:r>
            <a:r>
              <a:rPr lang="en-US" sz="2400" baseline="30000" dirty="0">
                <a:sym typeface="Symbol" panose="05050102010706020507" pitchFamily="18" charset="2"/>
              </a:rPr>
              <a:t>rd</a:t>
            </a:r>
            <a:r>
              <a:rPr lang="en-US" sz="2400" dirty="0">
                <a:sym typeface="Symbol" panose="05050102010706020507" pitchFamily="18" charset="2"/>
              </a:rPr>
              <a:t> central moment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B6E7D7-A1A8-9A10-2D99-57F6F2A376A4}"/>
              </a:ext>
            </a:extLst>
          </p:cNvPr>
          <p:cNvSpPr txBox="1"/>
          <p:nvPr/>
        </p:nvSpPr>
        <p:spPr>
          <a:xfrm>
            <a:off x="4083541" y="5224692"/>
            <a:ext cx="25761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Positive skew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Positive 3</a:t>
            </a:r>
            <a:r>
              <a:rPr lang="en-US" sz="2400" baseline="30000" dirty="0">
                <a:sym typeface="Symbol" panose="05050102010706020507" pitchFamily="18" charset="2"/>
              </a:rPr>
              <a:t>rd</a:t>
            </a:r>
            <a:r>
              <a:rPr lang="en-US" sz="2400" dirty="0">
                <a:sym typeface="Symbol" panose="05050102010706020507" pitchFamily="18" charset="2"/>
              </a:rPr>
              <a:t> central moment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8303A-2E70-1503-48D2-BD6EB4FE3C60}"/>
              </a:ext>
            </a:extLst>
          </p:cNvPr>
          <p:cNvSpPr txBox="1"/>
          <p:nvPr/>
        </p:nvSpPr>
        <p:spPr>
          <a:xfrm>
            <a:off x="7322536" y="5224692"/>
            <a:ext cx="25761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Negative skew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Negative 3</a:t>
            </a:r>
            <a:r>
              <a:rPr lang="en-US" sz="2400" baseline="30000" dirty="0">
                <a:sym typeface="Symbol" panose="05050102010706020507" pitchFamily="18" charset="2"/>
              </a:rPr>
              <a:t>rd</a:t>
            </a:r>
            <a:r>
              <a:rPr lang="en-US" sz="2400" dirty="0">
                <a:sym typeface="Symbol" panose="05050102010706020507" pitchFamily="18" charset="2"/>
              </a:rPr>
              <a:t> central moment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71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 of random number of random variables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19635-D093-4AE2-AE45-7E79455B8EF6}"/>
              </a:ext>
            </a:extLst>
          </p:cNvPr>
          <p:cNvSpPr txBox="1"/>
          <p:nvPr/>
        </p:nvSpPr>
        <p:spPr>
          <a:xfrm>
            <a:off x="916616" y="1203783"/>
            <a:ext cx="941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In many applications, we need to add a number of </a:t>
            </a:r>
            <a:r>
              <a:rPr lang="en-US" sz="2400" dirty="0" err="1">
                <a:sym typeface="Symbol" panose="05050102010706020507" pitchFamily="18" charset="2"/>
              </a:rPr>
              <a:t>i.i.d.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r.v.s</a:t>
            </a:r>
            <a:r>
              <a:rPr lang="en-US" sz="2400" dirty="0">
                <a:sym typeface="Symbol" panose="05050102010706020507" pitchFamily="18" charset="2"/>
              </a:rPr>
              <a:t>, where the total number of </a:t>
            </a:r>
            <a:r>
              <a:rPr lang="en-US" sz="2400" dirty="0" err="1">
                <a:sym typeface="Symbol" panose="05050102010706020507" pitchFamily="18" charset="2"/>
              </a:rPr>
              <a:t>r.v.s</a:t>
            </a:r>
            <a:r>
              <a:rPr lang="en-US" sz="2400" dirty="0">
                <a:sym typeface="Symbol" panose="05050102010706020507" pitchFamily="18" charset="2"/>
              </a:rPr>
              <a:t> added is itself a </a:t>
            </a:r>
            <a:r>
              <a:rPr lang="en-US" sz="2400" dirty="0" err="1">
                <a:sym typeface="Symbol" panose="05050102010706020507" pitchFamily="18" charset="2"/>
              </a:rPr>
              <a:t>r.v.</a:t>
            </a:r>
            <a:endParaRPr lang="en-US" sz="24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/>
              <p:nvPr/>
            </p:nvSpPr>
            <p:spPr>
              <a:xfrm>
                <a:off x="4157032" y="2217342"/>
                <a:ext cx="1938968" cy="116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32" y="2217342"/>
                <a:ext cx="1938968" cy="116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BF1AB9-2AE4-E908-34EE-553F21760806}"/>
                  </a:ext>
                </a:extLst>
              </p:cNvPr>
              <p:cNvSpPr txBox="1"/>
              <p:nvPr/>
            </p:nvSpPr>
            <p:spPr>
              <a:xfrm>
                <a:off x="7778446" y="3378778"/>
                <a:ext cx="4146394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Symbol" panose="05050102010706020507" pitchFamily="18" charset="2"/>
                        </a:rPr>
                        <m:t>Total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Symbol" panose="05050102010706020507" pitchFamily="18" charset="2"/>
                        </a:rPr>
                        <m:t>earnings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BF1AB9-2AE4-E908-34EE-553F21760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46" y="3378778"/>
                <a:ext cx="4146394" cy="1130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8B09CD5-12D4-D438-AF74-C12445E8C3A6}"/>
              </a:ext>
            </a:extLst>
          </p:cNvPr>
          <p:cNvSpPr txBox="1"/>
          <p:nvPr/>
        </p:nvSpPr>
        <p:spPr>
          <a:xfrm>
            <a:off x="2825437" y="3577806"/>
            <a:ext cx="335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Get new prize every day,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until wheel says stop.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3F3C2E-84EE-F730-F27B-3FC7D2A7FDBF}"/>
                  </a:ext>
                </a:extLst>
              </p:cNvPr>
              <p:cNvSpPr txBox="1"/>
              <p:nvPr/>
            </p:nvSpPr>
            <p:spPr>
              <a:xfrm>
                <a:off x="7778446" y="4817791"/>
                <a:ext cx="4146394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Symbol" panose="05050102010706020507" pitchFamily="18" charset="2"/>
                        </a:rPr>
                        <m:t>where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3F3C2E-84EE-F730-F27B-3FC7D2A7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46" y="4817791"/>
                <a:ext cx="4146394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CC3AE8F-5143-3571-6ACE-66E2B9B6F031}"/>
              </a:ext>
            </a:extLst>
          </p:cNvPr>
          <p:cNvGrpSpPr/>
          <p:nvPr/>
        </p:nvGrpSpPr>
        <p:grpSpPr>
          <a:xfrm>
            <a:off x="359007" y="3577806"/>
            <a:ext cx="6420617" cy="2661281"/>
            <a:chOff x="477760" y="3807781"/>
            <a:chExt cx="6420617" cy="26612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D6D31C-AC98-B8B1-D2B6-C99D1790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60" y="3807781"/>
              <a:ext cx="6420617" cy="266128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643403-F6FF-345D-EB6D-8272E2C07C3A}"/>
                </a:ext>
              </a:extLst>
            </p:cNvPr>
            <p:cNvSpPr txBox="1"/>
            <p:nvPr/>
          </p:nvSpPr>
          <p:spPr>
            <a:xfrm rot="19429785">
              <a:off x="1257723" y="4321296"/>
              <a:ext cx="2462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ym typeface="Symbol" panose="05050102010706020507" pitchFamily="18" charset="2"/>
                </a:rPr>
                <a:t>o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3E2F90-3F4C-BED9-54BE-0CF3E327B19A}"/>
                  </a:ext>
                </a:extLst>
              </p:cNvPr>
              <p:cNvSpPr txBox="1"/>
              <p:nvPr/>
            </p:nvSpPr>
            <p:spPr>
              <a:xfrm>
                <a:off x="7333037" y="2532185"/>
                <a:ext cx="3174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⊥{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…}</m:t>
                      </m:r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3E2F90-3F4C-BED9-54BE-0CF3E327B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037" y="2532185"/>
                <a:ext cx="317459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3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0" grpId="0"/>
      <p:bldP spid="11" grpId="0"/>
      <p:bldP spid="1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 of random number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664287" y="1076778"/>
                <a:ext cx="5938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…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be </a:t>
                </a:r>
                <a:r>
                  <a:rPr lang="en-US" sz="2400" dirty="0" err="1">
                    <a:sym typeface="Symbol" panose="05050102010706020507" pitchFamily="18" charset="2"/>
                  </a:rPr>
                  <a:t>i.i.d.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r.v.s</a:t>
                </a:r>
                <a:r>
                  <a:rPr lang="en-US" sz="2400" dirty="0">
                    <a:sym typeface="Symbol" panose="05050102010706020507" pitchFamily="18" charset="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7" y="1076778"/>
                <a:ext cx="5938531" cy="461665"/>
              </a:xfrm>
              <a:prstGeom prst="rect">
                <a:avLst/>
              </a:prstGeom>
              <a:blipFill>
                <a:blip r:embed="rId2"/>
                <a:stretch>
                  <a:fillRect l="-164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/>
              <p:nvPr/>
            </p:nvSpPr>
            <p:spPr>
              <a:xfrm>
                <a:off x="3688068" y="1630974"/>
                <a:ext cx="1938968" cy="116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ym typeface="Symbol" panose="05050102010706020507" pitchFamily="18" charset="2"/>
                        </a:rPr>
                        <m:t>Let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068" y="1630974"/>
                <a:ext cx="1938968" cy="11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4CC400-D8D5-6932-055E-C95A120EE8C4}"/>
                  </a:ext>
                </a:extLst>
              </p:cNvPr>
              <p:cNvSpPr txBox="1"/>
              <p:nvPr/>
            </p:nvSpPr>
            <p:spPr>
              <a:xfrm>
                <a:off x="6532937" y="1065159"/>
                <a:ext cx="3174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⊥{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…}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4CC400-D8D5-6932-055E-C95A120E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937" y="1065159"/>
                <a:ext cx="3174590" cy="461665"/>
              </a:xfrm>
              <a:prstGeom prst="rect">
                <a:avLst/>
              </a:prstGeom>
              <a:blipFill>
                <a:blip r:embed="rId4"/>
                <a:stretch>
                  <a:fillRect l="-307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30DC2A19-81CF-DCE1-4632-828710C7D7DB}"/>
                  </a:ext>
                </a:extLst>
              </p:cNvPr>
              <p:cNvSpPr/>
              <p:nvPr/>
            </p:nvSpPr>
            <p:spPr>
              <a:xfrm>
                <a:off x="2358275" y="2886741"/>
                <a:ext cx="4098639" cy="731587"/>
              </a:xfrm>
              <a:prstGeom prst="wedgeEllipseCallout">
                <a:avLst>
                  <a:gd name="adj1" fmla="val -73523"/>
                  <a:gd name="adj2" fmla="val 9167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Q: What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?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30DC2A19-81CF-DCE1-4632-828710C7D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275" y="2886741"/>
                <a:ext cx="4098639" cy="731587"/>
              </a:xfrm>
              <a:prstGeom prst="wedgeEllipseCallout">
                <a:avLst>
                  <a:gd name="adj1" fmla="val -73523"/>
                  <a:gd name="adj2" fmla="val 9167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25C06F2-09B4-AAD2-9FD2-A31A052A2916}"/>
              </a:ext>
            </a:extLst>
          </p:cNvPr>
          <p:cNvSpPr/>
          <p:nvPr/>
        </p:nvSpPr>
        <p:spPr>
          <a:xfrm>
            <a:off x="6323227" y="3362312"/>
            <a:ext cx="4098639" cy="731587"/>
          </a:xfrm>
          <a:prstGeom prst="wedgeEllipseCallout">
            <a:avLst>
              <a:gd name="adj1" fmla="val 79533"/>
              <a:gd name="adj2" fmla="val 6405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Q: Can we apply Linearity of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D575FC60-E9CE-4EAF-8CF0-906D1077D63A}"/>
                  </a:ext>
                </a:extLst>
              </p:cNvPr>
              <p:cNvSpPr/>
              <p:nvPr/>
            </p:nvSpPr>
            <p:spPr>
              <a:xfrm>
                <a:off x="2224588" y="4127744"/>
                <a:ext cx="4098639" cy="731587"/>
              </a:xfrm>
              <a:prstGeom prst="wedgeEllipseCallout">
                <a:avLst>
                  <a:gd name="adj1" fmla="val -65221"/>
                  <a:gd name="adj2" fmla="val 9021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No, because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is not a constant!</a:t>
                </a:r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D575FC60-E9CE-4EAF-8CF0-906D1077D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588" y="4127744"/>
                <a:ext cx="4098639" cy="731587"/>
              </a:xfrm>
              <a:prstGeom prst="wedgeEllipseCallout">
                <a:avLst>
                  <a:gd name="adj1" fmla="val -65221"/>
                  <a:gd name="adj2" fmla="val 90217"/>
                </a:avLst>
              </a:prstGeom>
              <a:blipFill>
                <a:blip r:embed="rId6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19A7FB90-DA37-D48A-7E5F-136602B51667}"/>
                  </a:ext>
                </a:extLst>
              </p:cNvPr>
              <p:cNvSpPr/>
              <p:nvPr/>
            </p:nvSpPr>
            <p:spPr>
              <a:xfrm>
                <a:off x="6456914" y="4768050"/>
                <a:ext cx="4098639" cy="731587"/>
              </a:xfrm>
              <a:prstGeom prst="wedgeEllipseCallout">
                <a:avLst>
                  <a:gd name="adj1" fmla="val 79533"/>
                  <a:gd name="adj2" fmla="val 6405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Q: Is there a way to make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into a constant?</a:t>
                </a:r>
              </a:p>
            </p:txBody>
          </p:sp>
        </mc:Choice>
        <mc:Fallback xmlns="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19A7FB90-DA37-D48A-7E5F-136602B51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914" y="4768050"/>
                <a:ext cx="4098639" cy="731587"/>
              </a:xfrm>
              <a:prstGeom prst="wedgeEllipseCallout">
                <a:avLst>
                  <a:gd name="adj1" fmla="val 79533"/>
                  <a:gd name="adj2" fmla="val 64056"/>
                </a:avLst>
              </a:prstGeom>
              <a:blipFill>
                <a:blip r:embed="rId7"/>
                <a:stretch>
                  <a:fillRect t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5A7AD606-593B-40C3-1483-F228888B4CBF}"/>
                  </a:ext>
                </a:extLst>
              </p:cNvPr>
              <p:cNvSpPr/>
              <p:nvPr/>
            </p:nvSpPr>
            <p:spPr>
              <a:xfrm>
                <a:off x="2291431" y="5470650"/>
                <a:ext cx="4098639" cy="731587"/>
              </a:xfrm>
              <a:prstGeom prst="wedgeEllipseCallout">
                <a:avLst>
                  <a:gd name="adj1" fmla="val -65221"/>
                  <a:gd name="adj2" fmla="val 9021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Yes!  We can condition on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5A7AD606-593B-40C3-1483-F228888B4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431" y="5470650"/>
                <a:ext cx="4098639" cy="731587"/>
              </a:xfrm>
              <a:prstGeom prst="wedgeEllipseCallout">
                <a:avLst>
                  <a:gd name="adj1" fmla="val -65221"/>
                  <a:gd name="adj2" fmla="val 90217"/>
                </a:avLst>
              </a:prstGeom>
              <a:blipFill>
                <a:blip r:embed="rId8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3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 of random number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664287" y="1076778"/>
                <a:ext cx="5938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…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be </a:t>
                </a:r>
                <a:r>
                  <a:rPr lang="en-US" sz="2400" dirty="0" err="1">
                    <a:sym typeface="Symbol" panose="05050102010706020507" pitchFamily="18" charset="2"/>
                  </a:rPr>
                  <a:t>i.i.d.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r.v.s</a:t>
                </a:r>
                <a:r>
                  <a:rPr lang="en-US" sz="2400" dirty="0">
                    <a:sym typeface="Symbol" panose="05050102010706020507" pitchFamily="18" charset="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7" y="1076778"/>
                <a:ext cx="5938531" cy="461665"/>
              </a:xfrm>
              <a:prstGeom prst="rect">
                <a:avLst/>
              </a:prstGeom>
              <a:blipFill>
                <a:blip r:embed="rId2"/>
                <a:stretch>
                  <a:fillRect l="-164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/>
              <p:nvPr/>
            </p:nvSpPr>
            <p:spPr>
              <a:xfrm>
                <a:off x="3688068" y="1630974"/>
                <a:ext cx="1938968" cy="116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ym typeface="Symbol" panose="05050102010706020507" pitchFamily="18" charset="2"/>
                        </a:rPr>
                        <m:t>Let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068" y="1630974"/>
                <a:ext cx="1938968" cy="11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4CC400-D8D5-6932-055E-C95A120EE8C4}"/>
                  </a:ext>
                </a:extLst>
              </p:cNvPr>
              <p:cNvSpPr txBox="1"/>
              <p:nvPr/>
            </p:nvSpPr>
            <p:spPr>
              <a:xfrm>
                <a:off x="6532937" y="1065159"/>
                <a:ext cx="3174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⊥{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…}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4CC400-D8D5-6932-055E-C95A120E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937" y="1065159"/>
                <a:ext cx="3174590" cy="461665"/>
              </a:xfrm>
              <a:prstGeom prst="rect">
                <a:avLst/>
              </a:prstGeom>
              <a:blipFill>
                <a:blip r:embed="rId4"/>
                <a:stretch>
                  <a:fillRect l="-307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9F8867E-43D7-D9E3-A528-98317FDD79A3}"/>
              </a:ext>
            </a:extLst>
          </p:cNvPr>
          <p:cNvSpPr/>
          <p:nvPr/>
        </p:nvSpPr>
        <p:spPr>
          <a:xfrm>
            <a:off x="967696" y="3036715"/>
            <a:ext cx="8417673" cy="3523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AF9E03-EC43-88CB-B2BF-E5C2C541C700}"/>
                  </a:ext>
                </a:extLst>
              </p:cNvPr>
              <p:cNvSpPr txBox="1"/>
              <p:nvPr/>
            </p:nvSpPr>
            <p:spPr>
              <a:xfrm>
                <a:off x="1103682" y="3036715"/>
                <a:ext cx="5358809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]⋅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AF9E03-EC43-88CB-B2BF-E5C2C541C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82" y="3036715"/>
                <a:ext cx="5358809" cy="1099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39A594-7BAB-6033-E8C0-D34B83CD49D3}"/>
                  </a:ext>
                </a:extLst>
              </p:cNvPr>
              <p:cNvSpPr txBox="1"/>
              <p:nvPr/>
            </p:nvSpPr>
            <p:spPr>
              <a:xfrm>
                <a:off x="1827305" y="4128955"/>
                <a:ext cx="5457701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39A594-7BAB-6033-E8C0-D34B83CD4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305" y="4128955"/>
                <a:ext cx="5457701" cy="1130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F09463-F715-6287-E226-6973D3D70796}"/>
                  </a:ext>
                </a:extLst>
              </p:cNvPr>
              <p:cNvSpPr txBox="1"/>
              <p:nvPr/>
            </p:nvSpPr>
            <p:spPr>
              <a:xfrm>
                <a:off x="1916186" y="5317916"/>
                <a:ext cx="3733800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F09463-F715-6287-E226-6973D3D7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86" y="5317916"/>
                <a:ext cx="3733800" cy="1130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E4A57A-A1E7-D460-33BF-828CADDAE277}"/>
                  </a:ext>
                </a:extLst>
              </p:cNvPr>
              <p:cNvSpPr txBox="1"/>
              <p:nvPr/>
            </p:nvSpPr>
            <p:spPr>
              <a:xfrm>
                <a:off x="5308551" y="5645946"/>
                <a:ext cx="21204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E4A57A-A1E7-D460-33BF-828CADDAE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551" y="5645946"/>
                <a:ext cx="2120454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2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 of random number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664287" y="1076778"/>
                <a:ext cx="5938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…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be </a:t>
                </a:r>
                <a:r>
                  <a:rPr lang="en-US" sz="2400" dirty="0" err="1">
                    <a:sym typeface="Symbol" panose="05050102010706020507" pitchFamily="18" charset="2"/>
                  </a:rPr>
                  <a:t>i.i.d.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r.v.s</a:t>
                </a:r>
                <a:r>
                  <a:rPr lang="en-US" sz="2400" dirty="0">
                    <a:sym typeface="Symbol" panose="05050102010706020507" pitchFamily="18" charset="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7" y="1076778"/>
                <a:ext cx="5938531" cy="461665"/>
              </a:xfrm>
              <a:prstGeom prst="rect">
                <a:avLst/>
              </a:prstGeom>
              <a:blipFill>
                <a:blip r:embed="rId2"/>
                <a:stretch>
                  <a:fillRect l="-164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/>
              <p:nvPr/>
            </p:nvSpPr>
            <p:spPr>
              <a:xfrm>
                <a:off x="3688068" y="1630974"/>
                <a:ext cx="1938968" cy="116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ym typeface="Symbol" panose="05050102010706020507" pitchFamily="18" charset="2"/>
                        </a:rPr>
                        <m:t>Let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068" y="1630974"/>
                <a:ext cx="1938968" cy="11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4CC400-D8D5-6932-055E-C95A120EE8C4}"/>
                  </a:ext>
                </a:extLst>
              </p:cNvPr>
              <p:cNvSpPr txBox="1"/>
              <p:nvPr/>
            </p:nvSpPr>
            <p:spPr>
              <a:xfrm>
                <a:off x="6532937" y="1065159"/>
                <a:ext cx="3174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⊥{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…}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4CC400-D8D5-6932-055E-C95A120E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937" y="1065159"/>
                <a:ext cx="3174590" cy="461665"/>
              </a:xfrm>
              <a:prstGeom prst="rect">
                <a:avLst/>
              </a:prstGeom>
              <a:blipFill>
                <a:blip r:embed="rId4"/>
                <a:stretch>
                  <a:fillRect l="-307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9F8867E-43D7-D9E3-A528-98317FDD79A3}"/>
              </a:ext>
            </a:extLst>
          </p:cNvPr>
          <p:cNvSpPr/>
          <p:nvPr/>
        </p:nvSpPr>
        <p:spPr>
          <a:xfrm>
            <a:off x="967696" y="3036715"/>
            <a:ext cx="8417673" cy="3523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AF9E03-EC43-88CB-B2BF-E5C2C541C700}"/>
                  </a:ext>
                </a:extLst>
              </p:cNvPr>
              <p:cNvSpPr txBox="1"/>
              <p:nvPr/>
            </p:nvSpPr>
            <p:spPr>
              <a:xfrm>
                <a:off x="1103682" y="3036715"/>
                <a:ext cx="6181324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𝑽𝒂𝒓</m:t>
                          </m:r>
                          <m:d>
                            <m:dPr>
                              <m:begChr m:val="[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]⋅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AF9E03-EC43-88CB-B2BF-E5C2C541C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82" y="3036715"/>
                <a:ext cx="6181324" cy="1099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6D3FF1E6-92F2-A210-FF17-1F5B57B840F5}"/>
                  </a:ext>
                </a:extLst>
              </p:cNvPr>
              <p:cNvSpPr/>
              <p:nvPr/>
            </p:nvSpPr>
            <p:spPr>
              <a:xfrm>
                <a:off x="7798074" y="1889777"/>
                <a:ext cx="3174590" cy="1169807"/>
              </a:xfrm>
              <a:prstGeom prst="wedgeEllipseCallout">
                <a:avLst>
                  <a:gd name="adj1" fmla="val 79533"/>
                  <a:gd name="adj2" fmla="val 6405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Q: Can we get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similarly? </a:t>
                </a:r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6D3FF1E6-92F2-A210-FF17-1F5B57B84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074" y="1889777"/>
                <a:ext cx="3174590" cy="1169807"/>
              </a:xfrm>
              <a:prstGeom prst="wedgeEllipseCallout">
                <a:avLst>
                  <a:gd name="adj1" fmla="val 79533"/>
                  <a:gd name="adj2" fmla="val 6405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429D228-6B9B-5DB6-7C1A-4BC1D59E9EA8}"/>
              </a:ext>
            </a:extLst>
          </p:cNvPr>
          <p:cNvSpPr/>
          <p:nvPr/>
        </p:nvSpPr>
        <p:spPr>
          <a:xfrm>
            <a:off x="5436009" y="4210733"/>
            <a:ext cx="4803143" cy="1169807"/>
          </a:xfrm>
          <a:prstGeom prst="wedgeEllipseCallout">
            <a:avLst>
              <a:gd name="adj1" fmla="val 88241"/>
              <a:gd name="adj2" fmla="val 6496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This is WRONG!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There’s no Total Law of Variance</a:t>
            </a:r>
          </a:p>
        </p:txBody>
      </p:sp>
    </p:spTree>
    <p:extLst>
      <p:ext uri="{BB962C8B-B14F-4D97-AF65-F5344CB8AC3E}">
        <p14:creationId xmlns:p14="http://schemas.microsoft.com/office/powerpoint/2010/main" val="23323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 of random number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664287" y="1076778"/>
                <a:ext cx="5938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…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be </a:t>
                </a:r>
                <a:r>
                  <a:rPr lang="en-US" sz="2400" dirty="0" err="1">
                    <a:sym typeface="Symbol" panose="05050102010706020507" pitchFamily="18" charset="2"/>
                  </a:rPr>
                  <a:t>i.i.d.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r.v.s</a:t>
                </a:r>
                <a:r>
                  <a:rPr lang="en-US" sz="2400" dirty="0">
                    <a:sym typeface="Symbol" panose="05050102010706020507" pitchFamily="18" charset="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7" y="1076778"/>
                <a:ext cx="5938531" cy="461665"/>
              </a:xfrm>
              <a:prstGeom prst="rect">
                <a:avLst/>
              </a:prstGeom>
              <a:blipFill>
                <a:blip r:embed="rId2"/>
                <a:stretch>
                  <a:fillRect l="-164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/>
              <p:nvPr/>
            </p:nvSpPr>
            <p:spPr>
              <a:xfrm>
                <a:off x="3688068" y="1630974"/>
                <a:ext cx="1938968" cy="116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ym typeface="Symbol" panose="05050102010706020507" pitchFamily="18" charset="2"/>
                        </a:rPr>
                        <m:t>Let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068" y="1630974"/>
                <a:ext cx="1938968" cy="11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4CC400-D8D5-6932-055E-C95A120EE8C4}"/>
                  </a:ext>
                </a:extLst>
              </p:cNvPr>
              <p:cNvSpPr txBox="1"/>
              <p:nvPr/>
            </p:nvSpPr>
            <p:spPr>
              <a:xfrm>
                <a:off x="6532937" y="1065159"/>
                <a:ext cx="3174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⊥{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…}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4CC400-D8D5-6932-055E-C95A120E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937" y="1065159"/>
                <a:ext cx="3174590" cy="461665"/>
              </a:xfrm>
              <a:prstGeom prst="rect">
                <a:avLst/>
              </a:prstGeom>
              <a:blipFill>
                <a:blip r:embed="rId4"/>
                <a:stretch>
                  <a:fillRect l="-307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9F8867E-43D7-D9E3-A528-98317FDD79A3}"/>
              </a:ext>
            </a:extLst>
          </p:cNvPr>
          <p:cNvSpPr/>
          <p:nvPr/>
        </p:nvSpPr>
        <p:spPr>
          <a:xfrm>
            <a:off x="838200" y="2787325"/>
            <a:ext cx="10134464" cy="3729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AF9E03-EC43-88CB-B2BF-E5C2C541C700}"/>
                  </a:ext>
                </a:extLst>
              </p:cNvPr>
              <p:cNvSpPr txBox="1"/>
              <p:nvPr/>
            </p:nvSpPr>
            <p:spPr>
              <a:xfrm>
                <a:off x="838200" y="2792643"/>
                <a:ext cx="5358809" cy="931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 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]⋅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AF9E03-EC43-88CB-B2BF-E5C2C541C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92643"/>
                <a:ext cx="5358809" cy="931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39A594-7BAB-6033-E8C0-D34B83CD49D3}"/>
                  </a:ext>
                </a:extLst>
              </p:cNvPr>
              <p:cNvSpPr txBox="1"/>
              <p:nvPr/>
            </p:nvSpPr>
            <p:spPr>
              <a:xfrm>
                <a:off x="1477552" y="3808650"/>
                <a:ext cx="5838022" cy="931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+⋯+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39A594-7BAB-6033-E8C0-D34B83CD4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52" y="3808650"/>
                <a:ext cx="5838022" cy="931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F09463-F715-6287-E226-6973D3D70796}"/>
                  </a:ext>
                </a:extLst>
              </p:cNvPr>
              <p:cNvSpPr txBox="1"/>
              <p:nvPr/>
            </p:nvSpPr>
            <p:spPr>
              <a:xfrm>
                <a:off x="2062679" y="4846198"/>
                <a:ext cx="5189745" cy="931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000" b="1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F09463-F715-6287-E226-6973D3D7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79" y="4846198"/>
                <a:ext cx="5189745" cy="9315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E4A57A-A1E7-D460-33BF-828CADDAE277}"/>
                  </a:ext>
                </a:extLst>
              </p:cNvPr>
              <p:cNvSpPr txBox="1"/>
              <p:nvPr/>
            </p:nvSpPr>
            <p:spPr>
              <a:xfrm>
                <a:off x="1801690" y="6081755"/>
                <a:ext cx="518974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E4A57A-A1E7-D460-33BF-828CADDAE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90" y="6081755"/>
                <a:ext cx="5189745" cy="400110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62600748-C338-D68E-F905-ACCC4675D0DC}"/>
                  </a:ext>
                </a:extLst>
              </p:cNvPr>
              <p:cNvSpPr/>
              <p:nvPr/>
            </p:nvSpPr>
            <p:spPr>
              <a:xfrm>
                <a:off x="7798074" y="1889777"/>
                <a:ext cx="3174590" cy="1169807"/>
              </a:xfrm>
              <a:prstGeom prst="wedgeEllipseCallout">
                <a:avLst>
                  <a:gd name="adj1" fmla="val 79533"/>
                  <a:gd name="adj2" fmla="val 6405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Q: Instead 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derive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62600748-C338-D68E-F905-ACCC4675D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074" y="1889777"/>
                <a:ext cx="3174590" cy="1169807"/>
              </a:xfrm>
              <a:prstGeom prst="wedgeEllipseCallout">
                <a:avLst>
                  <a:gd name="adj1" fmla="val 79533"/>
                  <a:gd name="adj2" fmla="val 64056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F285A7-3395-F23C-BCEF-A52A82572AD3}"/>
                  </a:ext>
                </a:extLst>
              </p:cNvPr>
              <p:cNvSpPr txBox="1"/>
              <p:nvPr/>
            </p:nvSpPr>
            <p:spPr>
              <a:xfrm>
                <a:off x="6532937" y="6069163"/>
                <a:ext cx="36817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F285A7-3395-F23C-BCEF-A52A82572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937" y="6069163"/>
                <a:ext cx="3681714" cy="400110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98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CDC30440-5A22-7A5E-61D2-708AC1EEA699}"/>
              </a:ext>
            </a:extLst>
          </p:cNvPr>
          <p:cNvSpPr txBox="1">
            <a:spLocks/>
          </p:cNvSpPr>
          <p:nvPr/>
        </p:nvSpPr>
        <p:spPr>
          <a:xfrm>
            <a:off x="185435" y="1059487"/>
            <a:ext cx="11559997" cy="4725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 of random number of random variables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19635-D093-4AE2-AE45-7E79455B8EF6}"/>
              </a:ext>
            </a:extLst>
          </p:cNvPr>
          <p:cNvSpPr txBox="1"/>
          <p:nvPr/>
        </p:nvSpPr>
        <p:spPr>
          <a:xfrm>
            <a:off x="1092019" y="3738259"/>
            <a:ext cx="100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/>
              <p:nvPr/>
            </p:nvSpPr>
            <p:spPr>
              <a:xfrm>
                <a:off x="971928" y="2368734"/>
                <a:ext cx="5938532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ym typeface="Symbol" panose="05050102010706020507" pitchFamily="18" charset="2"/>
                        </a:rPr>
                        <m:t>Let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   </m:t>
                      </m:r>
                      <m:r>
                        <m:rPr>
                          <m:nor/>
                        </m:rPr>
                        <a:rPr lang="en-US" sz="2400" dirty="0">
                          <a:sym typeface="Symbol" panose="05050102010706020507" pitchFamily="18" charset="2"/>
                        </a:rPr>
                        <m:t>where</m:t>
                      </m:r>
                      <m:r>
                        <m:rPr>
                          <m:nor/>
                        </m:rPr>
                        <a:rPr lang="en-US" sz="2400" dirty="0">
                          <a:sym typeface="Symbol" panose="05050102010706020507" pitchFamily="18" charset="2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⊥{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…}</m:t>
                      </m:r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5EA94-D270-7007-4EDF-2DED817B4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28" y="2368734"/>
                <a:ext cx="5938532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6599854-E625-A9A1-065F-6CC6F3F9AF6D}"/>
              </a:ext>
            </a:extLst>
          </p:cNvPr>
          <p:cNvSpPr txBox="1"/>
          <p:nvPr/>
        </p:nvSpPr>
        <p:spPr>
          <a:xfrm>
            <a:off x="446567" y="1072788"/>
            <a:ext cx="4299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Summary Theorem 5.14: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8E326E-5C31-0DEA-B6FF-B4E23E69D55E}"/>
                  </a:ext>
                </a:extLst>
              </p:cNvPr>
              <p:cNvSpPr txBox="1"/>
              <p:nvPr/>
            </p:nvSpPr>
            <p:spPr>
              <a:xfrm>
                <a:off x="1092018" y="1826006"/>
                <a:ext cx="5938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…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be </a:t>
                </a:r>
                <a:r>
                  <a:rPr lang="en-US" sz="2400" dirty="0" err="1">
                    <a:sym typeface="Symbol" panose="05050102010706020507" pitchFamily="18" charset="2"/>
                  </a:rPr>
                  <a:t>i.i.d.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r.v.s</a:t>
                </a:r>
                <a:r>
                  <a:rPr lang="en-US" sz="2400" dirty="0">
                    <a:sym typeface="Symbol" panose="05050102010706020507" pitchFamily="18" charset="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8E326E-5C31-0DEA-B6FF-B4E23E69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18" y="1826006"/>
                <a:ext cx="5938531" cy="461665"/>
              </a:xfrm>
              <a:prstGeom prst="rect">
                <a:avLst/>
              </a:prstGeom>
              <a:blipFill>
                <a:blip r:embed="rId3"/>
                <a:stretch>
                  <a:fillRect l="-154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AF519F-A7C8-BA8E-92C3-090D3449671F}"/>
                  </a:ext>
                </a:extLst>
              </p:cNvPr>
              <p:cNvSpPr txBox="1"/>
              <p:nvPr/>
            </p:nvSpPr>
            <p:spPr>
              <a:xfrm>
                <a:off x="3508745" y="4281203"/>
                <a:ext cx="66258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AF519F-A7C8-BA8E-92C3-090D34496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745" y="4281203"/>
                <a:ext cx="662585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27A01B-ABF8-59B7-B80B-86C911A1FE00}"/>
                  </a:ext>
                </a:extLst>
              </p:cNvPr>
              <p:cNvSpPr txBox="1"/>
              <p:nvPr/>
            </p:nvSpPr>
            <p:spPr>
              <a:xfrm>
                <a:off x="4836042" y="3651956"/>
                <a:ext cx="3471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27A01B-ABF8-59B7-B80B-86C911A1F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42" y="3651956"/>
                <a:ext cx="3471530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75E411-F36D-28AB-9A58-B1D5EF108F98}"/>
                  </a:ext>
                </a:extLst>
              </p:cNvPr>
              <p:cNvSpPr txBox="1"/>
              <p:nvPr/>
            </p:nvSpPr>
            <p:spPr>
              <a:xfrm>
                <a:off x="3508745" y="5059742"/>
                <a:ext cx="66258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𝑽𝒂𝒓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𝑽𝒂𝒓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75E411-F36D-28AB-9A58-B1D5EF10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745" y="5059742"/>
                <a:ext cx="6625856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5AC7FF2-856B-6A08-A29A-796C35740128}"/>
              </a:ext>
            </a:extLst>
          </p:cNvPr>
          <p:cNvGrpSpPr/>
          <p:nvPr/>
        </p:nvGrpSpPr>
        <p:grpSpPr>
          <a:xfrm>
            <a:off x="8506047" y="1235508"/>
            <a:ext cx="3239385" cy="2003351"/>
            <a:chOff x="8462620" y="4340505"/>
            <a:chExt cx="3239385" cy="2003351"/>
          </a:xfrm>
        </p:grpSpPr>
        <p:sp>
          <p:nvSpPr>
            <p:cNvPr id="6" name="Star: 16 Points 5">
              <a:extLst>
                <a:ext uri="{FF2B5EF4-FFF2-40B4-BE49-F238E27FC236}">
                  <a16:creationId xmlns:a16="http://schemas.microsoft.com/office/drawing/2014/main" id="{274B0977-A7EE-D434-4D70-710DACB6178B}"/>
                </a:ext>
              </a:extLst>
            </p:cNvPr>
            <p:cNvSpPr/>
            <p:nvPr/>
          </p:nvSpPr>
          <p:spPr>
            <a:xfrm>
              <a:off x="8462620" y="4340505"/>
              <a:ext cx="3239385" cy="2003351"/>
            </a:xfrm>
            <a:prstGeom prst="star16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22D591-D716-C673-8824-A44C8070A6C9}"/>
                </a:ext>
              </a:extLst>
            </p:cNvPr>
            <p:cNvSpPr txBox="1"/>
            <p:nvPr/>
          </p:nvSpPr>
          <p:spPr>
            <a:xfrm>
              <a:off x="8878937" y="4699191"/>
              <a:ext cx="249345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We’ll do this</a:t>
              </a:r>
            </a:p>
            <a:p>
              <a:pPr algn="ctr"/>
              <a:r>
                <a:rPr lang="en-US" sz="2000" dirty="0"/>
                <a:t>much more</a:t>
              </a:r>
            </a:p>
            <a:p>
              <a:pPr algn="ctr"/>
              <a:r>
                <a:rPr lang="en-US" sz="2000" dirty="0"/>
                <a:t>easily when we get to transforms!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79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8" grpId="0"/>
      <p:bldP spid="15" grpId="0"/>
      <p:bldP spid="17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Epidemic growth modeling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077177-108D-A314-DF28-F9105F927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41" y="3449038"/>
            <a:ext cx="8796399" cy="290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1E7FB7-AE19-6D64-ADDC-EE6B0AE76482}"/>
                  </a:ext>
                </a:extLst>
              </p:cNvPr>
              <p:cNvSpPr txBox="1"/>
              <p:nvPr/>
            </p:nvSpPr>
            <p:spPr>
              <a:xfrm>
                <a:off x="1176941" y="1048272"/>
                <a:ext cx="6829375" cy="1504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At each time step, every leaf independently either: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 forks off 2 children, </a:t>
                </a:r>
                <a:r>
                  <a:rPr lang="en-US" sz="2400" dirty="0" err="1">
                    <a:sym typeface="Symbol" panose="05050102010706020507" pitchFamily="18" charset="2"/>
                  </a:rPr>
                  <a:t>w.p.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 stays inert </a:t>
                </a:r>
                <a:r>
                  <a:rPr lang="en-US" sz="2400" dirty="0" err="1">
                    <a:sym typeface="Symbol" panose="05050102010706020507" pitchFamily="18" charset="2"/>
                  </a:rPr>
                  <a:t>w.p.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1E7FB7-AE19-6D64-ADDC-EE6B0AE76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941" y="1048272"/>
                <a:ext cx="6829375" cy="1504771"/>
              </a:xfrm>
              <a:prstGeom prst="rect">
                <a:avLst/>
              </a:prstGeom>
              <a:blipFill>
                <a:blip r:embed="rId3"/>
                <a:stretch>
                  <a:fillRect l="-1339" t="-3239" b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04E1A2-9515-71EE-908D-0A13681FAD41}"/>
                  </a:ext>
                </a:extLst>
              </p:cNvPr>
              <p:cNvSpPr txBox="1"/>
              <p:nvPr/>
            </p:nvSpPr>
            <p:spPr>
              <a:xfrm>
                <a:off x="8308458" y="1048272"/>
                <a:ext cx="334748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is number of leaves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in tree after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steps.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04E1A2-9515-71EE-908D-0A13681FA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458" y="1048272"/>
                <a:ext cx="3347484" cy="830997"/>
              </a:xfrm>
              <a:prstGeom prst="rect">
                <a:avLst/>
              </a:prstGeom>
              <a:blipFill>
                <a:blip r:embed="rId4"/>
                <a:stretch>
                  <a:fillRect l="-291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EC817B5E-66DB-0193-FA29-66B0861EFBB7}"/>
                  </a:ext>
                </a:extLst>
              </p:cNvPr>
              <p:cNvSpPr/>
              <p:nvPr/>
            </p:nvSpPr>
            <p:spPr>
              <a:xfrm>
                <a:off x="8386045" y="2096669"/>
                <a:ext cx="3174590" cy="1169807"/>
              </a:xfrm>
              <a:prstGeom prst="wedgeEllipseCallout">
                <a:avLst>
                  <a:gd name="adj1" fmla="val 52404"/>
                  <a:gd name="adj2" fmla="val 6132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Q:</a:t>
                </a:r>
                <a:r>
                  <a:rPr lang="en-US" sz="2000" dirty="0">
                    <a:solidFill>
                      <a:schemeClr val="bg1"/>
                    </a:solidFill>
                  </a:rPr>
                  <a:t>  What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𝑽𝒂𝒓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EC817B5E-66DB-0193-FA29-66B0861EF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045" y="2096669"/>
                <a:ext cx="3174590" cy="1169807"/>
              </a:xfrm>
              <a:prstGeom prst="wedgeEllipseCallout">
                <a:avLst>
                  <a:gd name="adj1" fmla="val 52404"/>
                  <a:gd name="adj2" fmla="val 61329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4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Higher moments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431114" y="1063540"/>
            <a:ext cx="4940491" cy="1985543"/>
            <a:chOff x="718456" y="3138210"/>
            <a:chExt cx="11129411" cy="2474552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6" y="3138210"/>
              <a:ext cx="11129411" cy="2474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718456" y="3304282"/>
                  <a:ext cx="9793667" cy="2152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The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𝒌</m:t>
                      </m:r>
                    </m:oMath>
                  </a14:m>
                  <a:r>
                    <a:rPr lang="en-US" sz="2400" b="1" dirty="0"/>
                    <a:t>th moment </a:t>
                  </a:r>
                  <a:r>
                    <a:rPr lang="en-US" sz="2400" dirty="0"/>
                    <a:t>of </a:t>
                  </a:r>
                  <a:r>
                    <a:rPr lang="en-US" sz="2400" dirty="0" err="1"/>
                    <a:t>r.v.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/>
                    <a:t>is</a:t>
                  </a:r>
                  <a:endParaRPr lang="en-US" sz="2400" dirty="0">
                    <a:sym typeface="Symbol" panose="05050102010706020507" pitchFamily="18" charset="2"/>
                  </a:endParaRP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⋅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𝑷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{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}</m:t>
                            </m:r>
                          </m:e>
                        </m:nary>
                      </m:oMath>
                    </m:oMathPara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6" y="3304282"/>
                  <a:ext cx="9793667" cy="2152588"/>
                </a:xfrm>
                <a:prstGeom prst="rect">
                  <a:avLst/>
                </a:prstGeom>
                <a:blipFill>
                  <a:blip r:embed="rId2"/>
                  <a:stretch>
                    <a:fillRect l="-2244" t="-2817" r="-9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47CAEE-C14A-1AD1-1A67-B07331D31A70}"/>
              </a:ext>
            </a:extLst>
          </p:cNvPr>
          <p:cNvSpPr txBox="1"/>
          <p:nvPr/>
        </p:nvSpPr>
        <p:spPr>
          <a:xfrm>
            <a:off x="431114" y="3624252"/>
            <a:ext cx="1374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5D53AD-7851-6969-671F-DEB57BA2E503}"/>
                  </a:ext>
                </a:extLst>
              </p:cNvPr>
              <p:cNvSpPr txBox="1"/>
              <p:nvPr/>
            </p:nvSpPr>
            <p:spPr>
              <a:xfrm>
                <a:off x="431114" y="4245587"/>
                <a:ext cx="39904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</m:oMath>
                  </m:oMathPara>
                </a14:m>
                <a:endParaRPr lang="en-US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5D53AD-7851-6969-671F-DEB57BA2E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14" y="4245587"/>
                <a:ext cx="3990415" cy="461665"/>
              </a:xfrm>
              <a:prstGeom prst="rect">
                <a:avLst/>
              </a:prstGeom>
              <a:blipFill>
                <a:blip r:embed="rId3"/>
                <a:stretch>
                  <a:fillRect l="-459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9C6F5B-9BA7-5D55-273F-74663BA52AD0}"/>
                  </a:ext>
                </a:extLst>
              </p:cNvPr>
              <p:cNvSpPr txBox="1"/>
              <p:nvPr/>
            </p:nvSpPr>
            <p:spPr>
              <a:xfrm>
                <a:off x="431114" y="5051588"/>
                <a:ext cx="39904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Derive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9C6F5B-9BA7-5D55-273F-74663BA52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14" y="5051588"/>
                <a:ext cx="3990415" cy="461665"/>
              </a:xfrm>
              <a:prstGeom prst="rect">
                <a:avLst/>
              </a:prstGeom>
              <a:blipFill>
                <a:blip r:embed="rId4"/>
                <a:stretch>
                  <a:fillRect l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A72258-40F4-39CF-0D0C-52E2F5CF6555}"/>
                  </a:ext>
                </a:extLst>
              </p:cNvPr>
              <p:cNvSpPr txBox="1"/>
              <p:nvPr/>
            </p:nvSpPr>
            <p:spPr>
              <a:xfrm>
                <a:off x="5959269" y="1415339"/>
                <a:ext cx="4446371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A72258-40F4-39CF-0D0C-52E2F5CF6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269" y="1415339"/>
                <a:ext cx="4446371" cy="1099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A4C6CD-8194-E35F-E66E-6F9DB75F534E}"/>
                  </a:ext>
                </a:extLst>
              </p:cNvPr>
              <p:cNvSpPr txBox="1"/>
              <p:nvPr/>
            </p:nvSpPr>
            <p:spPr>
              <a:xfrm>
                <a:off x="6907429" y="2572826"/>
                <a:ext cx="4446371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A4C6CD-8194-E35F-E66E-6F9DB75F5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429" y="2572826"/>
                <a:ext cx="4446371" cy="10993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4F47FCA-6963-ED32-0842-F3CD9E39F4CD}"/>
              </a:ext>
            </a:extLst>
          </p:cNvPr>
          <p:cNvSpPr/>
          <p:nvPr/>
        </p:nvSpPr>
        <p:spPr>
          <a:xfrm>
            <a:off x="7650866" y="3881865"/>
            <a:ext cx="3268884" cy="1593020"/>
          </a:xfrm>
          <a:prstGeom prst="wedgeEllipseCallout">
            <a:avLst>
              <a:gd name="adj1" fmla="val 57955"/>
              <a:gd name="adj2" fmla="val 594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Not obvious how to compute this sum</a:t>
            </a:r>
          </a:p>
        </p:txBody>
      </p:sp>
    </p:spTree>
    <p:extLst>
      <p:ext uri="{BB962C8B-B14F-4D97-AF65-F5344CB8AC3E}">
        <p14:creationId xmlns:p14="http://schemas.microsoft.com/office/powerpoint/2010/main" val="5946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Epidemic growth modeling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077177-108D-A314-DF28-F9105F927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41" y="3449038"/>
            <a:ext cx="8796399" cy="290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1E7FB7-AE19-6D64-ADDC-EE6B0AE76482}"/>
                  </a:ext>
                </a:extLst>
              </p:cNvPr>
              <p:cNvSpPr txBox="1"/>
              <p:nvPr/>
            </p:nvSpPr>
            <p:spPr>
              <a:xfrm>
                <a:off x="1176941" y="1048272"/>
                <a:ext cx="6829375" cy="1504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At each time step, every leaf independently either: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 forks off 2 children, </a:t>
                </a:r>
                <a:r>
                  <a:rPr lang="en-US" sz="2400" dirty="0" err="1">
                    <a:sym typeface="Symbol" panose="05050102010706020507" pitchFamily="18" charset="2"/>
                  </a:rPr>
                  <a:t>w.p.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 stays inert </a:t>
                </a:r>
                <a:r>
                  <a:rPr lang="en-US" sz="2400" dirty="0" err="1">
                    <a:sym typeface="Symbol" panose="05050102010706020507" pitchFamily="18" charset="2"/>
                  </a:rPr>
                  <a:t>w.p.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1E7FB7-AE19-6D64-ADDC-EE6B0AE76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941" y="1048272"/>
                <a:ext cx="6829375" cy="1504771"/>
              </a:xfrm>
              <a:prstGeom prst="rect">
                <a:avLst/>
              </a:prstGeom>
              <a:blipFill>
                <a:blip r:embed="rId3"/>
                <a:stretch>
                  <a:fillRect l="-1339" t="-3239" b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04E1A2-9515-71EE-908D-0A13681FAD41}"/>
                  </a:ext>
                </a:extLst>
              </p:cNvPr>
              <p:cNvSpPr txBox="1"/>
              <p:nvPr/>
            </p:nvSpPr>
            <p:spPr>
              <a:xfrm>
                <a:off x="8308458" y="1048272"/>
                <a:ext cx="334748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is number of leaves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in tree after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steps.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04E1A2-9515-71EE-908D-0A13681FA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458" y="1048272"/>
                <a:ext cx="3347484" cy="830997"/>
              </a:xfrm>
              <a:prstGeom prst="rect">
                <a:avLst/>
              </a:prstGeom>
              <a:blipFill>
                <a:blip r:embed="rId3"/>
                <a:stretch>
                  <a:fillRect l="-291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EC817B5E-66DB-0193-FA29-66B0861EFBB7}"/>
                  </a:ext>
                </a:extLst>
              </p:cNvPr>
              <p:cNvSpPr/>
              <p:nvPr/>
            </p:nvSpPr>
            <p:spPr>
              <a:xfrm>
                <a:off x="9244345" y="2047364"/>
                <a:ext cx="2838450" cy="2122690"/>
              </a:xfrm>
              <a:prstGeom prst="wedgeEllipseCallout">
                <a:avLst>
                  <a:gd name="adj1" fmla="val 52404"/>
                  <a:gd name="adj2" fmla="val 6132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sym typeface="Symbol" panose="05050102010706020507" pitchFamily="18" charset="2"/>
                </a:endParaRPr>
              </a:p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EC817B5E-66DB-0193-FA29-66B0861EF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345" y="2047364"/>
                <a:ext cx="2838450" cy="2122690"/>
              </a:xfrm>
              <a:prstGeom prst="wedgeEllipseCallout">
                <a:avLst>
                  <a:gd name="adj1" fmla="val 52404"/>
                  <a:gd name="adj2" fmla="val 61329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4B1D976-887C-A8C1-B361-9F1B539DFFC6}"/>
              </a:ext>
            </a:extLst>
          </p:cNvPr>
          <p:cNvSpPr txBox="1"/>
          <p:nvPr/>
        </p:nvSpPr>
        <p:spPr>
          <a:xfrm>
            <a:off x="9932189" y="2086064"/>
            <a:ext cx="64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Hint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9AC22-BD5E-1332-855A-EC7756DFB912}"/>
              </a:ext>
            </a:extLst>
          </p:cNvPr>
          <p:cNvSpPr txBox="1"/>
          <p:nvPr/>
        </p:nvSpPr>
        <p:spPr>
          <a:xfrm>
            <a:off x="10252693" y="4644702"/>
            <a:ext cx="162249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See book</a:t>
            </a:r>
          </a:p>
          <a:p>
            <a:r>
              <a:rPr lang="en-US" sz="2400" dirty="0"/>
              <a:t>for solution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85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Tail bounds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B012EB-6581-58B6-2F25-8D84D9CAAA15}"/>
              </a:ext>
            </a:extLst>
          </p:cNvPr>
          <p:cNvGrpSpPr/>
          <p:nvPr/>
        </p:nvGrpSpPr>
        <p:grpSpPr>
          <a:xfrm>
            <a:off x="1118211" y="1129131"/>
            <a:ext cx="7377203" cy="841803"/>
            <a:chOff x="932128" y="3611681"/>
            <a:chExt cx="8675522" cy="10968394"/>
          </a:xfrm>
        </p:grpSpPr>
        <p:sp>
          <p:nvSpPr>
            <p:cNvPr id="5" name="Title 2">
              <a:extLst>
                <a:ext uri="{FF2B5EF4-FFF2-40B4-BE49-F238E27FC236}">
                  <a16:creationId xmlns:a16="http://schemas.microsoft.com/office/drawing/2014/main" id="{0B37F967-4C08-AC58-A6DB-7F380F62078A}"/>
                </a:ext>
              </a:extLst>
            </p:cNvPr>
            <p:cNvSpPr txBox="1">
              <a:spLocks/>
            </p:cNvSpPr>
            <p:nvPr/>
          </p:nvSpPr>
          <p:spPr>
            <a:xfrm>
              <a:off x="932128" y="3611681"/>
              <a:ext cx="7630743" cy="78695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932128" y="3752479"/>
                  <a:ext cx="8675522" cy="10827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The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tail </a:t>
                  </a:r>
                  <a:r>
                    <a:rPr lang="en-US" sz="2400" dirty="0">
                      <a:sym typeface="Symbol" panose="05050102010706020507" pitchFamily="18" charset="2"/>
                    </a:rPr>
                    <a:t>of random variable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is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28" y="3752479"/>
                  <a:ext cx="8675522" cy="10827596"/>
                </a:xfrm>
                <a:prstGeom prst="rect">
                  <a:avLst/>
                </a:prstGeom>
                <a:blipFill>
                  <a:blip r:embed="rId2"/>
                  <a:stretch>
                    <a:fillRect l="-1239" t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0EFF65-3952-8F01-7DEF-16E55247305F}"/>
                  </a:ext>
                </a:extLst>
              </p:cNvPr>
              <p:cNvSpPr txBox="1"/>
              <p:nvPr/>
            </p:nvSpPr>
            <p:spPr>
              <a:xfrm>
                <a:off x="1118211" y="2610260"/>
                <a:ext cx="745967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>
                    <a:sym typeface="Symbol" panose="05050102010706020507" pitchFamily="18" charset="2"/>
                  </a:rPr>
                  <a:t>Example</a:t>
                </a:r>
                <a:r>
                  <a:rPr lang="en-US" sz="2400" dirty="0">
                    <a:sym typeface="Symbol" panose="05050102010706020507" pitchFamily="18" charset="2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denotes response time at a web service.  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            Want to ensure the fraction of people with 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            response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&gt;0.5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is not too high.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0EFF65-3952-8F01-7DEF-16E552473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11" y="2610260"/>
                <a:ext cx="7459673" cy="1200329"/>
              </a:xfrm>
              <a:prstGeom prst="rect">
                <a:avLst/>
              </a:prstGeom>
              <a:blipFill>
                <a:blip r:embed="rId3"/>
                <a:stretch>
                  <a:fillRect l="-122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4C8C91-498A-FC7F-86A8-C35F6FFD73C5}"/>
                  </a:ext>
                </a:extLst>
              </p:cNvPr>
              <p:cNvSpPr txBox="1"/>
              <p:nvPr/>
            </p:nvSpPr>
            <p:spPr>
              <a:xfrm>
                <a:off x="1118211" y="4482253"/>
                <a:ext cx="91315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Want an </a:t>
                </a:r>
                <a:r>
                  <a:rPr lang="en-US" sz="2400" b="1" dirty="0">
                    <a:sym typeface="Symbol" panose="05050102010706020507" pitchFamily="18" charset="2"/>
                  </a:rPr>
                  <a:t>upper bound </a:t>
                </a:r>
                <a:r>
                  <a:rPr lang="en-US" sz="2400" dirty="0">
                    <a:sym typeface="Symbol" panose="05050102010706020507" pitchFamily="18" charset="2"/>
                  </a:rPr>
                  <a:t>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&gt;0.5</m:t>
                        </m:r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.   This is called a </a:t>
                </a:r>
                <a:r>
                  <a:rPr lang="en-US" sz="2400" b="1" dirty="0">
                    <a:sym typeface="Symbol" panose="05050102010706020507" pitchFamily="18" charset="2"/>
                  </a:rPr>
                  <a:t>tail bound</a:t>
                </a:r>
                <a:r>
                  <a:rPr lang="en-US" sz="2400" dirty="0">
                    <a:sym typeface="Symbol" panose="05050102010706020507" pitchFamily="18" charset="2"/>
                  </a:rPr>
                  <a:t>.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4C8C91-498A-FC7F-86A8-C35F6FFD7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11" y="4482253"/>
                <a:ext cx="9131576" cy="461665"/>
              </a:xfrm>
              <a:prstGeom prst="rect">
                <a:avLst/>
              </a:prstGeom>
              <a:blipFill>
                <a:blip r:embed="rId4"/>
                <a:stretch>
                  <a:fillRect l="-100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1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Tail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0EFF65-3952-8F01-7DEF-16E55247305F}"/>
                  </a:ext>
                </a:extLst>
              </p:cNvPr>
              <p:cNvSpPr txBox="1"/>
              <p:nvPr/>
            </p:nvSpPr>
            <p:spPr>
              <a:xfrm>
                <a:off x="467617" y="916853"/>
                <a:ext cx="10886183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>
                    <a:sym typeface="Symbol" panose="05050102010706020507" pitchFamily="18" charset="2"/>
                  </a:rPr>
                  <a:t>Another Example</a:t>
                </a:r>
                <a:r>
                  <a:rPr lang="en-US" sz="2400" dirty="0">
                    <a:sym typeface="Symbol" panose="05050102010706020507" pitchFamily="18" charset="2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items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are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hashed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into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a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table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of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size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sz="2400" b="0" dirty="0">
                  <a:sym typeface="Symbol" panose="05050102010706020507" pitchFamily="18" charset="2"/>
                </a:endParaRPr>
              </a:p>
              <a:p>
                <a:r>
                  <a:rPr lang="en-US" sz="2400" dirty="0"/>
                  <a:t>                                  Assume each item ends up in a random bucket.  </a:t>
                </a:r>
              </a:p>
              <a:p>
                <a:r>
                  <a:rPr lang="en-US" sz="2400" dirty="0"/>
                  <a:t>                                  Ideally, we have 1 item per bucket.  </a:t>
                </a:r>
              </a:p>
              <a:p>
                <a:r>
                  <a:rPr lang="en-US" sz="2400" dirty="0"/>
                  <a:t>                                  What is the fraction of time that your search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?</m:t>
                    </m:r>
                  </m:oMath>
                </a14:m>
                <a:endParaRPr lang="en-US" sz="2400" b="0" dirty="0">
                  <a:sym typeface="Symbol" panose="05050102010706020507" pitchFamily="18" charset="2"/>
                </a:endParaRPr>
              </a:p>
              <a:p>
                <a:r>
                  <a:rPr lang="en-US" sz="2400" dirty="0"/>
                  <a:t>                                  (i.e., what’s the probability your bucket has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US" sz="2400" dirty="0"/>
                  <a:t> items?)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0EFF65-3952-8F01-7DEF-16E552473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7" y="916853"/>
                <a:ext cx="10886183" cy="1938992"/>
              </a:xfrm>
              <a:prstGeom prst="rect">
                <a:avLst/>
              </a:prstGeom>
              <a:blipFill>
                <a:blip r:embed="rId2"/>
                <a:stretch>
                  <a:fillRect l="-896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4C8C91-498A-FC7F-86A8-C35F6FFD73C5}"/>
                  </a:ext>
                </a:extLst>
              </p:cNvPr>
              <p:cNvSpPr txBox="1"/>
              <p:nvPr/>
            </p:nvSpPr>
            <p:spPr>
              <a:xfrm>
                <a:off x="652640" y="3336256"/>
                <a:ext cx="3802477" cy="46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et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sym typeface="Symbol" panose="05050102010706020507" pitchFamily="18" charset="2"/>
                  </a:rPr>
                  <a:t> #items in bucket 1</a:t>
                </a:r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4C8C91-498A-FC7F-86A8-C35F6FFD7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0" y="3336256"/>
                <a:ext cx="3802477" cy="464243"/>
              </a:xfrm>
              <a:prstGeom prst="rect">
                <a:avLst/>
              </a:prstGeom>
              <a:blipFill>
                <a:blip r:embed="rId3"/>
                <a:stretch>
                  <a:fillRect l="-240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3A59FBD-4B4D-2BC7-AADE-CCAFDE4D1D1D}"/>
              </a:ext>
            </a:extLst>
          </p:cNvPr>
          <p:cNvSpPr txBox="1"/>
          <p:nvPr/>
        </p:nvSpPr>
        <p:spPr>
          <a:xfrm>
            <a:off x="8925274" y="4189588"/>
            <a:ext cx="302816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We don’t know how to </a:t>
            </a:r>
          </a:p>
          <a:p>
            <a:r>
              <a:rPr lang="en-US" sz="2400" dirty="0"/>
              <a:t>compute such bounds</a:t>
            </a:r>
          </a:p>
          <a:p>
            <a:r>
              <a:rPr lang="en-US" sz="2400" dirty="0"/>
              <a:t>in general.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F7329163-FCFB-FC5E-3E26-4823A003E9A0}"/>
                  </a:ext>
                </a:extLst>
              </p:cNvPr>
              <p:cNvSpPr/>
              <p:nvPr/>
            </p:nvSpPr>
            <p:spPr>
              <a:xfrm>
                <a:off x="4455117" y="3327984"/>
                <a:ext cx="3571576" cy="464243"/>
              </a:xfrm>
              <a:prstGeom prst="wedgeEllipseCallout">
                <a:avLst>
                  <a:gd name="adj1" fmla="val 52404"/>
                  <a:gd name="adj2" fmla="val 6132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How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distributed?</a:t>
                </a:r>
              </a:p>
            </p:txBody>
          </p:sp>
        </mc:Choice>
        <mc:Fallback xmlns="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F7329163-FCFB-FC5E-3E26-4823A003E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117" y="3327984"/>
                <a:ext cx="3571576" cy="464243"/>
              </a:xfrm>
              <a:prstGeom prst="wedgeEllipseCallout">
                <a:avLst>
                  <a:gd name="adj1" fmla="val 52404"/>
                  <a:gd name="adj2" fmla="val 61329"/>
                </a:avLst>
              </a:prstGeom>
              <a:blipFill>
                <a:blip r:embed="rId4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88A43F-71C8-0F57-6C95-F024C7F27145}"/>
                  </a:ext>
                </a:extLst>
              </p:cNvPr>
              <p:cNvSpPr txBox="1"/>
              <p:nvPr/>
            </p:nvSpPr>
            <p:spPr>
              <a:xfrm>
                <a:off x="7843034" y="3079980"/>
                <a:ext cx="380247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sym typeface="Symbol" panose="05050102010706020507" pitchFamily="18" charset="2"/>
                        </a:rPr>
                        <m:t> 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88A43F-71C8-0F57-6C95-F024C7F27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034" y="3079980"/>
                <a:ext cx="3802477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2E60DA-33D4-B230-AF80-D3B2C18B45B7}"/>
                  </a:ext>
                </a:extLst>
              </p:cNvPr>
              <p:cNvSpPr txBox="1"/>
              <p:nvPr/>
            </p:nvSpPr>
            <p:spPr>
              <a:xfrm>
                <a:off x="598835" y="4251657"/>
                <a:ext cx="4114800" cy="11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2E60DA-33D4-B230-AF80-D3B2C18B4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35" y="4251657"/>
                <a:ext cx="4114800" cy="11382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827779-9D48-2CD6-F45C-14D6DB58BD6C}"/>
                  </a:ext>
                </a:extLst>
              </p:cNvPr>
              <p:cNvSpPr txBox="1"/>
              <p:nvPr/>
            </p:nvSpPr>
            <p:spPr>
              <a:xfrm>
                <a:off x="4124673" y="4259929"/>
                <a:ext cx="4800601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sz="2400" dirty="0">
                          <a:sym typeface="Symbol" panose="05050102010706020507" pitchFamily="18" charset="2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827779-9D48-2CD6-F45C-14D6DB58B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73" y="4259929"/>
                <a:ext cx="4800601" cy="1100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892E66F-FD3D-071E-45F4-EE86115546F3}"/>
              </a:ext>
            </a:extLst>
          </p:cNvPr>
          <p:cNvSpPr txBox="1"/>
          <p:nvPr/>
        </p:nvSpPr>
        <p:spPr>
          <a:xfrm>
            <a:off x="637974" y="5766159"/>
            <a:ext cx="1071582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u="sng" dirty="0">
                <a:sym typeface="Symbol" panose="05050102010706020507" pitchFamily="18" charset="2"/>
              </a:rPr>
              <a:t>Point</a:t>
            </a:r>
            <a:r>
              <a:rPr lang="en-US" sz="2400" dirty="0">
                <a:sym typeface="Symbol" panose="05050102010706020507" pitchFamily="18" charset="2"/>
              </a:rPr>
              <a:t>:  We’ll see that just knowing the mean and variance suffices for a tail</a:t>
            </a:r>
            <a:r>
              <a:rPr lang="en-US" sz="2400" b="1" dirty="0">
                <a:sym typeface="Symbol" panose="05050102010706020507" pitchFamily="18" charset="2"/>
              </a:rPr>
              <a:t> bound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</a:p>
          <a:p>
            <a:r>
              <a:rPr lang="en-US" sz="2400" dirty="0">
                <a:sym typeface="Symbol" panose="05050102010706020507" pitchFamily="18" charset="2"/>
              </a:rPr>
              <a:t>             In some cases, the mean alone suffices (although this bound is quite weak).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04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8" grpId="0" animBg="1"/>
      <p:bldP spid="12" grpId="0"/>
      <p:bldP spid="14" grpId="0"/>
      <p:bldP spid="18" grpId="0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Markov’s inequality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738087" y="1030430"/>
            <a:ext cx="10252434" cy="1491234"/>
            <a:chOff x="969783" y="2456121"/>
            <a:chExt cx="10252434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9783" y="2456121"/>
                  <a:ext cx="10252434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𝑬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[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]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783" y="2456121"/>
                  <a:ext cx="10252434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118211" y="2552579"/>
                  <a:ext cx="9305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(Markov’s inequality)  If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is non-negative, then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211" y="2552579"/>
                  <a:ext cx="930524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98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706B57-8911-093E-D0DB-AA910452FC41}"/>
              </a:ext>
            </a:extLst>
          </p:cNvPr>
          <p:cNvSpPr/>
          <p:nvPr/>
        </p:nvSpPr>
        <p:spPr>
          <a:xfrm>
            <a:off x="967696" y="3036715"/>
            <a:ext cx="8417673" cy="3523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/>
              <p:nvPr/>
            </p:nvSpPr>
            <p:spPr>
              <a:xfrm>
                <a:off x="1103683" y="3036715"/>
                <a:ext cx="3202504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83" y="3036715"/>
                <a:ext cx="3202504" cy="1099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7BB5D3-F4BC-3EB7-82FF-6CE6A88AF345}"/>
                  </a:ext>
                </a:extLst>
              </p:cNvPr>
              <p:cNvSpPr txBox="1"/>
              <p:nvPr/>
            </p:nvSpPr>
            <p:spPr>
              <a:xfrm>
                <a:off x="3996237" y="3086409"/>
                <a:ext cx="2339113" cy="109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7BB5D3-F4BC-3EB7-82FF-6CE6A88AF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37" y="3086409"/>
                <a:ext cx="2339113" cy="109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/>
              <p:nvPr/>
            </p:nvSpPr>
            <p:spPr>
              <a:xfrm>
                <a:off x="3996238" y="4242151"/>
                <a:ext cx="2339113" cy="109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38" y="4242151"/>
                <a:ext cx="2339113" cy="109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A72E42-3638-158E-B7E7-EA6E08E36F6C}"/>
                  </a:ext>
                </a:extLst>
              </p:cNvPr>
              <p:cNvSpPr txBox="1"/>
              <p:nvPr/>
            </p:nvSpPr>
            <p:spPr>
              <a:xfrm>
                <a:off x="3886902" y="5474031"/>
                <a:ext cx="2339113" cy="109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A72E42-3638-158E-B7E7-EA6E08E36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02" y="5474031"/>
                <a:ext cx="2339113" cy="109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DFE48A-F43F-4226-23CC-EC26A8088168}"/>
                  </a:ext>
                </a:extLst>
              </p:cNvPr>
              <p:cNvSpPr txBox="1"/>
              <p:nvPr/>
            </p:nvSpPr>
            <p:spPr>
              <a:xfrm>
                <a:off x="5864304" y="5793028"/>
                <a:ext cx="23391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DFE48A-F43F-4226-23CC-EC26A8088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304" y="5793028"/>
                <a:ext cx="2339113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73D04-4D6E-4357-1639-8B8E1B49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Chebyshev’s inequality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729548" y="1040399"/>
            <a:ext cx="10104707" cy="1572457"/>
            <a:chOff x="961244" y="2466091"/>
            <a:chExt cx="10252434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1244" y="2466091"/>
                  <a:ext cx="10252434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|≥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𝑽𝒂𝒓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244" y="2466091"/>
                  <a:ext cx="10252434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035084" y="2502414"/>
                  <a:ext cx="990155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(Chebyshev’s inequality)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be any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with finite mean,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and finite variance.  Then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                                         </a:t>
                  </a: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084" y="2502414"/>
                  <a:ext cx="9901558" cy="1200329"/>
                </a:xfrm>
                <a:prstGeom prst="rect">
                  <a:avLst/>
                </a:prstGeom>
                <a:blipFill>
                  <a:blip r:embed="rId3"/>
                  <a:stretch>
                    <a:fillRect l="-1000" t="-3846" r="-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706B57-8911-093E-D0DB-AA910452FC41}"/>
              </a:ext>
            </a:extLst>
          </p:cNvPr>
          <p:cNvSpPr/>
          <p:nvPr/>
        </p:nvSpPr>
        <p:spPr>
          <a:xfrm>
            <a:off x="949224" y="3028222"/>
            <a:ext cx="8417673" cy="3523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/>
              <p:nvPr/>
            </p:nvSpPr>
            <p:spPr>
              <a:xfrm>
                <a:off x="1248419" y="3262238"/>
                <a:ext cx="508693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a:endParaRPr>
              </a:p>
              <a:p>
                <a:pPr algn="ctr"/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419" y="3262238"/>
                <a:ext cx="508693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/>
              <p:nvPr/>
            </p:nvSpPr>
            <p:spPr>
              <a:xfrm>
                <a:off x="3342654" y="4344015"/>
                <a:ext cx="2339113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54" y="4344015"/>
                <a:ext cx="2339113" cy="833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92BE3738-4CF4-15D7-8C8C-7E58A8CDECDC}"/>
              </a:ext>
            </a:extLst>
          </p:cNvPr>
          <p:cNvSpPr/>
          <p:nvPr/>
        </p:nvSpPr>
        <p:spPr>
          <a:xfrm>
            <a:off x="5371605" y="3705806"/>
            <a:ext cx="4627585" cy="830998"/>
          </a:xfrm>
          <a:prstGeom prst="wedgeEllipseCallout">
            <a:avLst>
              <a:gd name="adj1" fmla="val 52404"/>
              <a:gd name="adj2" fmla="val 6132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Q: Can you see how to apply Markov’s inequality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84EF7E-8E68-5ED1-6573-BBC5C1C011DC}"/>
                  </a:ext>
                </a:extLst>
              </p:cNvPr>
              <p:cNvSpPr txBox="1"/>
              <p:nvPr/>
            </p:nvSpPr>
            <p:spPr>
              <a:xfrm>
                <a:off x="3314205" y="5601372"/>
                <a:ext cx="1987221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𝑽𝒂𝒓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84EF7E-8E68-5ED1-6573-BBC5C1C0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05" y="5601372"/>
                <a:ext cx="1987221" cy="7958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Chebyshev’s inequality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729548" y="1040399"/>
            <a:ext cx="10104707" cy="1572457"/>
            <a:chOff x="961244" y="2466091"/>
            <a:chExt cx="10252434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1244" y="2466091"/>
                  <a:ext cx="10252434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|≥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𝑽𝒂𝒓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244" y="2466091"/>
                  <a:ext cx="10252434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035084" y="2502414"/>
                  <a:ext cx="990155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(Chebyshev’s inequality)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be any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with finite mean,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and finite variance.  Then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                                         </a:t>
                  </a: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084" y="2502414"/>
                  <a:ext cx="9901558" cy="1200329"/>
                </a:xfrm>
                <a:prstGeom prst="rect">
                  <a:avLst/>
                </a:prstGeom>
                <a:blipFill>
                  <a:blip r:embed="rId3"/>
                  <a:stretch>
                    <a:fillRect l="-1000" t="-3846" r="-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706B57-8911-093E-D0DB-AA910452FC41}"/>
              </a:ext>
            </a:extLst>
          </p:cNvPr>
          <p:cNvSpPr/>
          <p:nvPr/>
        </p:nvSpPr>
        <p:spPr>
          <a:xfrm>
            <a:off x="5197033" y="2928019"/>
            <a:ext cx="4433104" cy="3587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/>
              <p:nvPr/>
            </p:nvSpPr>
            <p:spPr>
              <a:xfrm>
                <a:off x="4885539" y="3395446"/>
                <a:ext cx="50869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≥6}≤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≥5</m:t>
                          </m:r>
                        </m:e>
                      </m:d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39" y="3395446"/>
                <a:ext cx="5086932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84EF7E-8E68-5ED1-6573-BBC5C1C011DC}"/>
                  </a:ext>
                </a:extLst>
              </p:cNvPr>
              <p:cNvSpPr txBox="1"/>
              <p:nvPr/>
            </p:nvSpPr>
            <p:spPr>
              <a:xfrm>
                <a:off x="6598620" y="4176771"/>
                <a:ext cx="1987221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𝑽𝒂𝒓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84EF7E-8E68-5ED1-6573-BBC5C1C0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0" y="4176771"/>
                <a:ext cx="1987221" cy="7958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340550-10C1-7A49-3156-0A33F261F8F5}"/>
              </a:ext>
            </a:extLst>
          </p:cNvPr>
          <p:cNvSpPr txBox="1"/>
          <p:nvPr/>
        </p:nvSpPr>
        <p:spPr>
          <a:xfrm>
            <a:off x="729548" y="3213536"/>
            <a:ext cx="2696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Example: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78C8D-3CB3-6952-8F76-0ADA7599E6EB}"/>
                  </a:ext>
                </a:extLst>
              </p:cNvPr>
              <p:cNvSpPr txBox="1"/>
              <p:nvPr/>
            </p:nvSpPr>
            <p:spPr>
              <a:xfrm>
                <a:off x="480870" y="3776050"/>
                <a:ext cx="380247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sym typeface="Symbol" panose="05050102010706020507" pitchFamily="18" charset="2"/>
                        </a:rPr>
                        <m:t> 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4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,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78C8D-3CB3-6952-8F76-0ADA7599E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0" y="3776050"/>
                <a:ext cx="3802477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E0AE16-A708-8F0A-CF60-31FEE2D7BE80}"/>
                  </a:ext>
                </a:extLst>
              </p:cNvPr>
              <p:cNvSpPr txBox="1"/>
              <p:nvPr/>
            </p:nvSpPr>
            <p:spPr>
              <a:xfrm>
                <a:off x="729548" y="4739771"/>
                <a:ext cx="3109919" cy="822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Provide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upper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bound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on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: 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≥6}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E0AE16-A708-8F0A-CF60-31FEE2D7B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8" y="4739771"/>
                <a:ext cx="3109919" cy="822469"/>
              </a:xfrm>
              <a:prstGeom prst="rect">
                <a:avLst/>
              </a:prstGeom>
              <a:blipFill>
                <a:blip r:embed="rId7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78CA2E-CCA0-EEAC-5D51-316F9D169FCC}"/>
                  </a:ext>
                </a:extLst>
              </p:cNvPr>
              <p:cNvSpPr txBox="1"/>
              <p:nvPr/>
            </p:nvSpPr>
            <p:spPr>
              <a:xfrm>
                <a:off x="6218265" y="5178718"/>
                <a:ext cx="198722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78CA2E-CCA0-EEAC-5D51-316F9D169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65" y="5178718"/>
                <a:ext cx="1987221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0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0" grpId="0"/>
      <p:bldP spid="14" grpId="0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11875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Stochastic dominance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EE5501-4283-F4E3-4CFE-A340F616C4FD}"/>
                  </a:ext>
                </a:extLst>
              </p:cNvPr>
              <p:cNvSpPr txBox="1"/>
              <p:nvPr/>
            </p:nvSpPr>
            <p:spPr>
              <a:xfrm>
                <a:off x="213047" y="995561"/>
                <a:ext cx="6765767" cy="26776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/>
                  <a:t>Defn</a:t>
                </a:r>
                <a:r>
                  <a:rPr lang="en-US" sz="2400" u="sng" dirty="0"/>
                  <a:t> 5.18</a:t>
                </a:r>
                <a:r>
                  <a:rPr lang="en-US" sz="2400" dirty="0"/>
                  <a:t>:</a:t>
                </a:r>
                <a:r>
                  <a:rPr lang="en-US" sz="2400" dirty="0">
                    <a:sym typeface="Symbol" panose="05050102010706020507" pitchFamily="18" charset="2"/>
                  </a:rPr>
                  <a:t>   Given two random variables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if</a:t>
                </a:r>
              </a:p>
              <a:p>
                <a:endParaRPr lang="en-US" sz="2400" dirty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𝑖</m:t>
                      </m:r>
                    </m:oMath>
                  </m:oMathPara>
                </a14:m>
                <a:endParaRPr lang="en-US" sz="2400" b="0" dirty="0">
                  <a:sym typeface="Symbol" panose="05050102010706020507" pitchFamily="18" charset="2"/>
                </a:endParaRPr>
              </a:p>
              <a:p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b="1" dirty="0">
                    <a:sym typeface="Symbol" panose="05050102010706020507" pitchFamily="18" charset="2"/>
                  </a:rPr>
                  <a:t>stochastically dominates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  <a:p>
                <a:endParaRPr lang="en-US" sz="2400" dirty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EE5501-4283-F4E3-4CFE-A340F616C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47" y="995561"/>
                <a:ext cx="6765767" cy="2677656"/>
              </a:xfrm>
              <a:prstGeom prst="rect">
                <a:avLst/>
              </a:prstGeom>
              <a:blipFill>
                <a:blip r:embed="rId2"/>
                <a:stretch>
                  <a:fillRect l="-1441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53B81FF-74E3-66BF-3C2D-D6D14A1A43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t="51698" r="4311" b="-1760"/>
          <a:stretch/>
        </p:blipFill>
        <p:spPr>
          <a:xfrm>
            <a:off x="6696986" y="1391383"/>
            <a:ext cx="7526899" cy="440213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5BE3363-9D11-9515-8F75-6D252C4D156A}"/>
                  </a:ext>
                </a:extLst>
              </p14:cNvPr>
              <p14:cNvContentPartPr/>
              <p14:nvPr/>
            </p14:nvContentPartPr>
            <p14:xfrm>
              <a:off x="8063196" y="3149291"/>
              <a:ext cx="360" cy="9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5BE3363-9D11-9515-8F75-6D252C4D15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556" y="3140651"/>
                <a:ext cx="1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4ABC7C3-8AD0-EE0C-8780-0C47D8AD6CCF}"/>
                  </a:ext>
                </a:extLst>
              </p14:cNvPr>
              <p14:cNvContentPartPr/>
              <p14:nvPr/>
            </p14:nvContentPartPr>
            <p14:xfrm>
              <a:off x="8118996" y="4084931"/>
              <a:ext cx="900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4ABC7C3-8AD0-EE0C-8780-0C47D8AD6C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9996" y="4075931"/>
                <a:ext cx="266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E538A8F-0C90-BB48-9FBA-A79721BEA385}"/>
                  </a:ext>
                </a:extLst>
              </p14:cNvPr>
              <p14:cNvContentPartPr/>
              <p14:nvPr/>
            </p14:nvContentPartPr>
            <p14:xfrm>
              <a:off x="9106836" y="442369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E538A8F-0C90-BB48-9FBA-A79721BEA3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98196" y="44150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FCCD7CB-756C-9637-1449-7AB12DEEC22B}"/>
                  </a:ext>
                </a:extLst>
              </p14:cNvPr>
              <p14:cNvContentPartPr/>
              <p14:nvPr/>
            </p14:nvContentPartPr>
            <p14:xfrm>
              <a:off x="8838996" y="481177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FCCD7CB-756C-9637-1449-7AB12DEEC2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29996" y="480313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2F3A2E1-70A0-6E24-C7DB-B1CCBC91A3CE}"/>
              </a:ext>
            </a:extLst>
          </p:cNvPr>
          <p:cNvGrpSpPr/>
          <p:nvPr/>
        </p:nvGrpSpPr>
        <p:grpSpPr>
          <a:xfrm>
            <a:off x="8949876" y="4811771"/>
            <a:ext cx="20520" cy="20520"/>
            <a:chOff x="8949876" y="4811771"/>
            <a:chExt cx="20520" cy="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37C85C-E2C8-A81E-C5FC-DB1429897C43}"/>
                    </a:ext>
                  </a:extLst>
                </p14:cNvPr>
                <p14:cNvContentPartPr/>
                <p14:nvPr/>
              </p14:nvContentPartPr>
              <p14:xfrm>
                <a:off x="8949876" y="4811771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37C85C-E2C8-A81E-C5FC-DB1429897C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40876" y="48031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798D27-9F5B-2903-C692-5C59BE767817}"/>
                    </a:ext>
                  </a:extLst>
                </p14:cNvPr>
                <p14:cNvContentPartPr/>
                <p14:nvPr/>
              </p14:nvContentPartPr>
              <p14:xfrm>
                <a:off x="8949876" y="4811771"/>
                <a:ext cx="20520" cy="2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798D27-9F5B-2903-C692-5C59BE7678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40876" y="4803131"/>
                  <a:ext cx="381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07F08F5-7196-1CF0-DCFF-3CEBE7C229B3}"/>
                  </a:ext>
                </a:extLst>
              </p14:cNvPr>
              <p14:cNvContentPartPr/>
              <p14:nvPr/>
            </p14:nvContentPartPr>
            <p14:xfrm>
              <a:off x="10460436" y="4941011"/>
              <a:ext cx="124560" cy="91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07F08F5-7196-1CF0-DCFF-3CEBE7C229B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51796" y="4932371"/>
                <a:ext cx="14220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23AB433-6626-89A6-FB08-9FF37C4D9785}"/>
              </a:ext>
            </a:extLst>
          </p:cNvPr>
          <p:cNvGrpSpPr/>
          <p:nvPr/>
        </p:nvGrpSpPr>
        <p:grpSpPr>
          <a:xfrm>
            <a:off x="11055876" y="3592451"/>
            <a:ext cx="360" cy="9720"/>
            <a:chOff x="11055876" y="3592451"/>
            <a:chExt cx="36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89D354-77ED-AD11-98B7-1B6951BA1A92}"/>
                    </a:ext>
                  </a:extLst>
                </p14:cNvPr>
                <p14:cNvContentPartPr/>
                <p14:nvPr/>
              </p14:nvContentPartPr>
              <p14:xfrm>
                <a:off x="11055876" y="3592451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89D354-77ED-AD11-98B7-1B6951BA1A9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47236" y="35834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67BAF4E-CF8A-A91E-7B14-BE6949659D4A}"/>
                    </a:ext>
                  </a:extLst>
                </p14:cNvPr>
                <p14:cNvContentPartPr/>
                <p14:nvPr/>
              </p14:nvContentPartPr>
              <p14:xfrm>
                <a:off x="11055876" y="3592451"/>
                <a:ext cx="360" cy="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67BAF4E-CF8A-A91E-7B14-BE6949659D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47236" y="3583451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62007A5-E953-8894-05E8-78BC46E8B5F1}"/>
                    </a:ext>
                  </a:extLst>
                </p14:cNvPr>
                <p14:cNvContentPartPr/>
                <p14:nvPr/>
              </p14:nvContentPartPr>
              <p14:xfrm>
                <a:off x="11055876" y="3601811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62007A5-E953-8894-05E8-78BC46E8B5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47236" y="35928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51E986-6713-0893-5CE8-77CCFDABA827}"/>
                    </a:ext>
                  </a:extLst>
                </p14:cNvPr>
                <p14:cNvContentPartPr/>
                <p14:nvPr/>
              </p14:nvContentPartPr>
              <p14:xfrm>
                <a:off x="11055876" y="3601811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51E986-6713-0893-5CE8-77CCFDABA8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47236" y="35928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5403DB8-A4FF-EE18-1A55-0974B83354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48"/>
          <a:stretch/>
        </p:blipFill>
        <p:spPr>
          <a:xfrm>
            <a:off x="794475" y="4084931"/>
            <a:ext cx="5582063" cy="234176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4998E-3C99-FA02-7FD7-D57C5E3B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11875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Stochastic dominance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51AF6-2615-FF92-C524-3958DCE95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73" y="1441553"/>
            <a:ext cx="3800381" cy="1429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DDA2A2-126B-7FAA-E9E5-E7213113E3E1}"/>
                  </a:ext>
                </a:extLst>
              </p:cNvPr>
              <p:cNvSpPr txBox="1"/>
              <p:nvPr/>
            </p:nvSpPr>
            <p:spPr>
              <a:xfrm>
                <a:off x="1144773" y="979888"/>
                <a:ext cx="93991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Number pairs of shoes owned by women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𝑃𝑜𝑖𝑠𝑠𝑜𝑛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=27)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DDA2A2-126B-7FAA-E9E5-E7213113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73" y="979888"/>
                <a:ext cx="9399182" cy="461665"/>
              </a:xfrm>
              <a:prstGeom prst="rect">
                <a:avLst/>
              </a:prstGeom>
              <a:blipFill>
                <a:blip r:embed="rId4"/>
                <a:stretch>
                  <a:fillRect l="-19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E71523-4D31-D278-1B93-771AEBEB478F}"/>
                  </a:ext>
                </a:extLst>
              </p:cNvPr>
              <p:cNvSpPr txBox="1"/>
              <p:nvPr/>
            </p:nvSpPr>
            <p:spPr>
              <a:xfrm>
                <a:off x="1144773" y="3027785"/>
                <a:ext cx="93991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Number pairs of shoes owned by men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𝑃𝑜𝑖𝑠𝑠𝑜𝑛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=12)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E71523-4D31-D278-1B93-771AEBEB4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73" y="3027785"/>
                <a:ext cx="9399182" cy="461665"/>
              </a:xfrm>
              <a:prstGeom prst="rect">
                <a:avLst/>
              </a:prstGeom>
              <a:blipFill>
                <a:blip r:embed="rId5"/>
                <a:stretch>
                  <a:fillRect l="-19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3F3E813-1E54-1C99-FD29-B8E786A481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7" b="11845"/>
          <a:stretch/>
        </p:blipFill>
        <p:spPr>
          <a:xfrm>
            <a:off x="1582497" y="4387907"/>
            <a:ext cx="2970067" cy="2179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3B6CA0-AE40-04A2-D077-8426E94E7E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7" b="10749"/>
          <a:stretch/>
        </p:blipFill>
        <p:spPr>
          <a:xfrm>
            <a:off x="6637843" y="4425722"/>
            <a:ext cx="2810870" cy="20884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88F85F-7071-1D5C-A0E8-887196E4D27E}"/>
              </a:ext>
            </a:extLst>
          </p:cNvPr>
          <p:cNvSpPr txBox="1"/>
          <p:nvPr/>
        </p:nvSpPr>
        <p:spPr>
          <a:xfrm>
            <a:off x="1715121" y="3687898"/>
            <a:ext cx="2810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ym typeface="Symbol" panose="05050102010706020507" pitchFamily="18" charset="2"/>
              </a:rPr>
              <a:t>Most, but not all, women have more shoes than men</a:t>
            </a:r>
            <a:endParaRPr lang="en-US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3F5AB-9EA2-381D-8B8A-37CC02995755}"/>
              </a:ext>
            </a:extLst>
          </p:cNvPr>
          <p:cNvSpPr txBox="1"/>
          <p:nvPr/>
        </p:nvSpPr>
        <p:spPr>
          <a:xfrm>
            <a:off x="6637843" y="3683336"/>
            <a:ext cx="2810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ym typeface="Symbol" panose="05050102010706020507" pitchFamily="18" charset="2"/>
              </a:rPr>
              <a:t>But women stochastically dominate men </a:t>
            </a:r>
            <a:r>
              <a:rPr lang="en-US" u="sng" dirty="0" err="1">
                <a:sym typeface="Symbol" panose="05050102010706020507" pitchFamily="18" charset="2"/>
              </a:rPr>
              <a:t>w.r.t.</a:t>
            </a:r>
            <a:r>
              <a:rPr lang="en-US" u="sng" dirty="0">
                <a:sym typeface="Symbol" panose="05050102010706020507" pitchFamily="18" charset="2"/>
              </a:rPr>
              <a:t> shoes</a:t>
            </a:r>
            <a:endParaRPr lang="en-US" u="sn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06A01-5F17-F846-4A41-4EF3DF88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11875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Jensen’s inequality: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A990A8-2709-A690-01B0-F8E50B7635B6}"/>
                  </a:ext>
                </a:extLst>
              </p:cNvPr>
              <p:cNvSpPr txBox="1"/>
              <p:nvPr/>
            </p:nvSpPr>
            <p:spPr>
              <a:xfrm>
                <a:off x="3711271" y="1731596"/>
                <a:ext cx="2236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A990A8-2709-A690-01B0-F8E50B763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71" y="1731596"/>
                <a:ext cx="223630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9E8F48-6069-E39B-370E-C601DA69990B}"/>
              </a:ext>
            </a:extLst>
          </p:cNvPr>
          <p:cNvSpPr txBox="1"/>
          <p:nvPr/>
        </p:nvSpPr>
        <p:spPr>
          <a:xfrm>
            <a:off x="1254318" y="1071639"/>
            <a:ext cx="3150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We already know that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B9C16-BAA7-1EAF-206C-EE41E346E62A}"/>
              </a:ext>
            </a:extLst>
          </p:cNvPr>
          <p:cNvSpPr txBox="1"/>
          <p:nvPr/>
        </p:nvSpPr>
        <p:spPr>
          <a:xfrm>
            <a:off x="1254318" y="2391553"/>
            <a:ext cx="3150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Is it also the case that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7CB1A0-B66B-B653-C900-E33AEE25B2EA}"/>
                  </a:ext>
                </a:extLst>
              </p:cNvPr>
              <p:cNvSpPr txBox="1"/>
              <p:nvPr/>
            </p:nvSpPr>
            <p:spPr>
              <a:xfrm>
                <a:off x="3711270" y="2891430"/>
                <a:ext cx="2530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7CB1A0-B66B-B653-C900-E33AEE25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70" y="2891430"/>
                <a:ext cx="2530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CEE94B-DA53-7A3C-BBE7-152CAAC4BC46}"/>
                  </a:ext>
                </a:extLst>
              </p:cNvPr>
              <p:cNvSpPr txBox="1"/>
              <p:nvPr/>
            </p:nvSpPr>
            <p:spPr>
              <a:xfrm>
                <a:off x="3711270" y="3386379"/>
                <a:ext cx="2530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CEE94B-DA53-7A3C-BBE7-152CAAC4B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70" y="3386379"/>
                <a:ext cx="2530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5F7A6-C349-1A57-1087-21DCC1BAF82B}"/>
                  </a:ext>
                </a:extLst>
              </p:cNvPr>
              <p:cNvSpPr txBox="1"/>
              <p:nvPr/>
            </p:nvSpPr>
            <p:spPr>
              <a:xfrm>
                <a:off x="3564416" y="3965735"/>
                <a:ext cx="2824209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4.5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4.5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5F7A6-C349-1A57-1087-21DCC1BAF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416" y="3965735"/>
                <a:ext cx="2824209" cy="465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7635559-96A8-C36B-843B-A5372502E5FD}"/>
              </a:ext>
            </a:extLst>
          </p:cNvPr>
          <p:cNvGrpSpPr/>
          <p:nvPr/>
        </p:nvGrpSpPr>
        <p:grpSpPr>
          <a:xfrm>
            <a:off x="1254319" y="4876454"/>
            <a:ext cx="7400584" cy="1121098"/>
            <a:chOff x="961244" y="2466092"/>
            <a:chExt cx="10252434" cy="9054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itle 2">
                  <a:extLst>
                    <a:ext uri="{FF2B5EF4-FFF2-40B4-BE49-F238E27FC236}">
                      <a16:creationId xmlns:a16="http://schemas.microsoft.com/office/drawing/2014/main" id="{AD4C5F69-3EE7-0831-5F24-3FF789BA583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1244" y="2466092"/>
                  <a:ext cx="10252434" cy="90548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≥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itle 2">
                  <a:extLst>
                    <a:ext uri="{FF2B5EF4-FFF2-40B4-BE49-F238E27FC236}">
                      <a16:creationId xmlns:a16="http://schemas.microsoft.com/office/drawing/2014/main" id="{AD4C5F69-3EE7-0831-5F24-3FF789BA5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244" y="2466092"/>
                  <a:ext cx="10252434" cy="9054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D3FC652-F319-031F-E66E-1AA644C40358}"/>
                    </a:ext>
                  </a:extLst>
                </p:cNvPr>
                <p:cNvSpPr txBox="1"/>
                <p:nvPr/>
              </p:nvSpPr>
              <p:spPr>
                <a:xfrm>
                  <a:off x="1035083" y="2502414"/>
                  <a:ext cx="9901558" cy="372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be any positive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Then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𝑅𝑒𝑎𝑙𝑠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                       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D3FC652-F319-031F-E66E-1AA644C403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083" y="2502414"/>
                  <a:ext cx="9901558" cy="372875"/>
                </a:xfrm>
                <a:prstGeom prst="rect">
                  <a:avLst/>
                </a:prstGeom>
                <a:blipFill>
                  <a:blip r:embed="rId7"/>
                  <a:stretch>
                    <a:fillRect l="-1365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F24F2D44-154D-B884-85BF-42AB3BB454EC}"/>
              </a:ext>
            </a:extLst>
          </p:cNvPr>
          <p:cNvSpPr/>
          <p:nvPr/>
        </p:nvSpPr>
        <p:spPr>
          <a:xfrm>
            <a:off x="8621642" y="3386379"/>
            <a:ext cx="3570358" cy="1578935"/>
          </a:xfrm>
          <a:prstGeom prst="cloudCallout">
            <a:avLst>
              <a:gd name="adj1" fmla="val -48046"/>
              <a:gd name="adj2" fmla="val 5778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This is a consequence of Jensen’s inequality!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(Exercise 5.32)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BB6B9A-CF15-0CF9-AA2D-C29EB310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3" grpId="0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Jensen’s inequality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650855" y="1078332"/>
            <a:ext cx="10364475" cy="1792459"/>
            <a:chOff x="932128" y="3611694"/>
            <a:chExt cx="10540422" cy="4505137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932128" y="3611694"/>
              <a:ext cx="10540422" cy="45051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1276759" y="3752479"/>
                  <a:ext cx="9693463" cy="39451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err="1"/>
                    <a:t>Defn</a:t>
                  </a:r>
                  <a:r>
                    <a:rPr lang="en-US" sz="2400" u="sng" dirty="0"/>
                    <a:t> 5.21</a:t>
                  </a:r>
                  <a:r>
                    <a:rPr lang="en-US" sz="2400" dirty="0"/>
                    <a:t>: A function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a14:m>
                  <a:r>
                    <a:rPr lang="en-US" sz="2400" dirty="0"/>
                    <a:t> is </a:t>
                  </a:r>
                  <a:r>
                    <a:rPr lang="en-US" sz="2400" b="1" dirty="0"/>
                    <a:t>convex</a:t>
                  </a:r>
                  <a:r>
                    <a:rPr lang="en-US" sz="2400" dirty="0"/>
                    <a:t> on interval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/>
                    <a:t>if, for any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/>
                    <a:t>and any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/>
                    <a:t>we have:</a:t>
                  </a:r>
                  <a:endParaRPr lang="en-US" sz="2400" dirty="0">
                    <a:sym typeface="Symbol" panose="05050102010706020507" pitchFamily="18" charset="2"/>
                  </a:endParaRPr>
                </a:p>
                <a:p>
                  <a:endParaRPr lang="en-US" sz="2400" b="0" i="1" dirty="0">
                    <a:latin typeface="Cambria Math" panose="02040503050406030204" pitchFamily="18" charset="0"/>
                    <a:sym typeface="Symbol" panose="05050102010706020507" pitchFamily="18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𝛼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𝛼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759" y="3752479"/>
                  <a:ext cx="9693463" cy="3945158"/>
                </a:xfrm>
                <a:prstGeom prst="rect">
                  <a:avLst/>
                </a:prstGeom>
                <a:blipFill>
                  <a:blip r:embed="rId2"/>
                  <a:stretch>
                    <a:fillRect l="-959" t="-3101" r="-703" b="-4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451F1A2-88B0-BE85-26E2-F069CDBAEA23}"/>
              </a:ext>
            </a:extLst>
          </p:cNvPr>
          <p:cNvSpPr txBox="1"/>
          <p:nvPr/>
        </p:nvSpPr>
        <p:spPr>
          <a:xfrm>
            <a:off x="372841" y="3870505"/>
            <a:ext cx="21185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curve always lies below the line segment.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E22630-2C22-C331-9731-6847A2A833A9}"/>
                  </a:ext>
                </a:extLst>
              </p:cNvPr>
              <p:cNvSpPr txBox="1"/>
              <p:nvPr/>
            </p:nvSpPr>
            <p:spPr>
              <a:xfrm>
                <a:off x="5833092" y="3922125"/>
                <a:ext cx="5206648" cy="4001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is convex on</a:t>
                </a:r>
                <a:r>
                  <a:rPr lang="en-US" sz="2000" b="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)≥0,  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E22630-2C22-C331-9731-6847A2A83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92" y="3922125"/>
                <a:ext cx="5206648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A0735CD-1290-41C9-2A8F-96C5F045860B}"/>
              </a:ext>
            </a:extLst>
          </p:cNvPr>
          <p:cNvGrpSpPr/>
          <p:nvPr/>
        </p:nvGrpSpPr>
        <p:grpSpPr>
          <a:xfrm>
            <a:off x="2801681" y="3065511"/>
            <a:ext cx="3017871" cy="2898989"/>
            <a:chOff x="2801681" y="3065511"/>
            <a:chExt cx="3017871" cy="289898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C6E2F40-4FA4-2834-8BDB-E1A055A0916B}"/>
                </a:ext>
              </a:extLst>
            </p:cNvPr>
            <p:cNvGrpSpPr/>
            <p:nvPr/>
          </p:nvGrpSpPr>
          <p:grpSpPr>
            <a:xfrm>
              <a:off x="2941675" y="3559630"/>
              <a:ext cx="2229292" cy="1982972"/>
              <a:chOff x="2941675" y="3559630"/>
              <a:chExt cx="2229292" cy="198297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9E0C4A5-41C8-E6D1-07F1-7FD9EDF6C85A}"/>
                  </a:ext>
                </a:extLst>
              </p:cNvPr>
              <p:cNvGrpSpPr/>
              <p:nvPr/>
            </p:nvGrpSpPr>
            <p:grpSpPr>
              <a:xfrm>
                <a:off x="2941675" y="3559630"/>
                <a:ext cx="2229292" cy="1982972"/>
                <a:chOff x="4515294" y="3429000"/>
                <a:chExt cx="2229292" cy="1982972"/>
              </a:xfrm>
            </p:grpSpPr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62DDFF03-859F-1C39-2260-EE346C25EF0D}"/>
                    </a:ext>
                  </a:extLst>
                </p:cNvPr>
                <p:cNvCxnSpPr/>
                <p:nvPr/>
              </p:nvCxnSpPr>
              <p:spPr>
                <a:xfrm flipV="1">
                  <a:off x="4529470" y="3429000"/>
                  <a:ext cx="0" cy="19829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6F00C041-68B1-4C94-2396-6E69EC4545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15294" y="5411972"/>
                  <a:ext cx="222929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0AF03D5-31F4-F570-214B-55068EE0003D}"/>
                  </a:ext>
                </a:extLst>
              </p:cNvPr>
              <p:cNvSpPr/>
              <p:nvPr/>
            </p:nvSpPr>
            <p:spPr>
              <a:xfrm>
                <a:off x="2955851" y="3586211"/>
                <a:ext cx="1297172" cy="1584252"/>
              </a:xfrm>
              <a:custGeom>
                <a:avLst/>
                <a:gdLst>
                  <a:gd name="connsiteX0" fmla="*/ 0 w 1297172"/>
                  <a:gd name="connsiteY0" fmla="*/ 1584252 h 1584252"/>
                  <a:gd name="connsiteX1" fmla="*/ 680483 w 1297172"/>
                  <a:gd name="connsiteY1" fmla="*/ 1392866 h 1584252"/>
                  <a:gd name="connsiteX2" fmla="*/ 1180214 w 1297172"/>
                  <a:gd name="connsiteY2" fmla="*/ 691117 h 1584252"/>
                  <a:gd name="connsiteX3" fmla="*/ 1297172 w 1297172"/>
                  <a:gd name="connsiteY3" fmla="*/ 0 h 158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7172" h="1584252">
                    <a:moveTo>
                      <a:pt x="0" y="1584252"/>
                    </a:moveTo>
                    <a:cubicBezTo>
                      <a:pt x="241890" y="1562987"/>
                      <a:pt x="483781" y="1541722"/>
                      <a:pt x="680483" y="1392866"/>
                    </a:cubicBezTo>
                    <a:cubicBezTo>
                      <a:pt x="877185" y="1244010"/>
                      <a:pt x="1077433" y="923261"/>
                      <a:pt x="1180214" y="691117"/>
                    </a:cubicBezTo>
                    <a:cubicBezTo>
                      <a:pt x="1282995" y="458973"/>
                      <a:pt x="1290083" y="229486"/>
                      <a:pt x="1297172" y="0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6FA7AB3-5F21-DA48-D549-DD0A30883B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604" y="3965595"/>
              <a:ext cx="1095153" cy="1189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6E4E58-0CF7-A791-8AA8-FF3E544BDFED}"/>
                </a:ext>
              </a:extLst>
            </p:cNvPr>
            <p:cNvCxnSpPr/>
            <p:nvPr/>
          </p:nvCxnSpPr>
          <p:spPr>
            <a:xfrm>
              <a:off x="4231757" y="3947716"/>
              <a:ext cx="0" cy="159488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FEE5F9-10E1-D4AC-77B5-DBF336C368F3}"/>
                </a:ext>
              </a:extLst>
            </p:cNvPr>
            <p:cNvCxnSpPr>
              <a:cxnSpLocks/>
            </p:cNvCxnSpPr>
            <p:nvPr/>
          </p:nvCxnSpPr>
          <p:spPr>
            <a:xfrm>
              <a:off x="3147236" y="5170461"/>
              <a:ext cx="0" cy="37213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E20106-B2EC-C823-C296-CBD92A2085FC}"/>
                    </a:ext>
                  </a:extLst>
                </p:cNvPr>
                <p:cNvSpPr txBox="1"/>
                <p:nvPr/>
              </p:nvSpPr>
              <p:spPr>
                <a:xfrm>
                  <a:off x="2801681" y="5502835"/>
                  <a:ext cx="69111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E20106-B2EC-C823-C296-CBD92A208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1681" y="5502835"/>
                  <a:ext cx="691111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90D32A-54B4-99EF-6EC3-EE1BEAC06174}"/>
                    </a:ext>
                  </a:extLst>
                </p:cNvPr>
                <p:cNvSpPr txBox="1"/>
                <p:nvPr/>
              </p:nvSpPr>
              <p:spPr>
                <a:xfrm>
                  <a:off x="3986324" y="5502835"/>
                  <a:ext cx="69111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90D32A-54B4-99EF-6EC3-EE1BEAC06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324" y="5502835"/>
                  <a:ext cx="691111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59C7092-FB7E-CA99-A9DB-A3C00D45A898}"/>
                    </a:ext>
                  </a:extLst>
                </p:cNvPr>
                <p:cNvSpPr txBox="1"/>
                <p:nvPr/>
              </p:nvSpPr>
              <p:spPr>
                <a:xfrm>
                  <a:off x="5128441" y="5261989"/>
                  <a:ext cx="69111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59C7092-FB7E-CA99-A9DB-A3C00D45A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8441" y="5261989"/>
                  <a:ext cx="69111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3F94226-2699-B587-B1E4-090C1782D914}"/>
                    </a:ext>
                  </a:extLst>
                </p:cNvPr>
                <p:cNvSpPr txBox="1"/>
                <p:nvPr/>
              </p:nvSpPr>
              <p:spPr>
                <a:xfrm>
                  <a:off x="3886201" y="3065511"/>
                  <a:ext cx="69111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3F94226-2699-B587-B1E4-090C1782D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1" y="3065511"/>
                  <a:ext cx="691111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655" r="-23009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878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119F289-1168-BBC0-3988-6E3CF93E5B9E}"/>
              </a:ext>
            </a:extLst>
          </p:cNvPr>
          <p:cNvSpPr/>
          <p:nvPr/>
        </p:nvSpPr>
        <p:spPr>
          <a:xfrm>
            <a:off x="447799" y="2774398"/>
            <a:ext cx="8458964" cy="3570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Moment of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94CCF0-8F33-9E05-E704-6B6FD11533E4}"/>
                  </a:ext>
                </a:extLst>
              </p:cNvPr>
              <p:cNvSpPr txBox="1"/>
              <p:nvPr/>
            </p:nvSpPr>
            <p:spPr>
              <a:xfrm>
                <a:off x="475535" y="2860648"/>
                <a:ext cx="79276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=1]⋅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=0]⋅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94CCF0-8F33-9E05-E704-6B6FD1153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35" y="2860648"/>
                <a:ext cx="7927685" cy="461665"/>
              </a:xfrm>
              <a:prstGeom prst="rect">
                <a:avLst/>
              </a:prstGeom>
              <a:blipFill>
                <a:blip r:embed="rId2"/>
                <a:stretch>
                  <a:fillRect l="-15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hought Bubble: Cloud 43">
            <a:extLst>
              <a:ext uri="{FF2B5EF4-FFF2-40B4-BE49-F238E27FC236}">
                <a16:creationId xmlns:a16="http://schemas.microsoft.com/office/drawing/2014/main" id="{81A3201A-C8E7-BBA8-A0E4-F88C3D1F97B2}"/>
              </a:ext>
            </a:extLst>
          </p:cNvPr>
          <p:cNvSpPr/>
          <p:nvPr/>
        </p:nvSpPr>
        <p:spPr>
          <a:xfrm>
            <a:off x="3970678" y="2324630"/>
            <a:ext cx="1454396" cy="866343"/>
          </a:xfrm>
          <a:prstGeom prst="cloudCallout">
            <a:avLst>
              <a:gd name="adj1" fmla="val -49609"/>
              <a:gd name="adj2" fmla="val 8572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</a:rPr>
              <a:t>What is this?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977859-1503-1C81-0821-AFFAEB371A8F}"/>
              </a:ext>
            </a:extLst>
          </p:cNvPr>
          <p:cNvSpPr/>
          <p:nvPr/>
        </p:nvSpPr>
        <p:spPr>
          <a:xfrm>
            <a:off x="2561587" y="3550013"/>
            <a:ext cx="1823912" cy="5492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2B5CD4-0782-CBC2-7847-C32CF2202094}"/>
                  </a:ext>
                </a:extLst>
              </p:cNvPr>
              <p:cNvSpPr txBox="1"/>
              <p:nvPr/>
            </p:nvSpPr>
            <p:spPr>
              <a:xfrm>
                <a:off x="338516" y="1137961"/>
                <a:ext cx="39904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</m:oMath>
                  </m:oMathPara>
                </a14:m>
                <a:endParaRPr lang="en-US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2B5CD4-0782-CBC2-7847-C32CF220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6" y="1137961"/>
                <a:ext cx="3990415" cy="461665"/>
              </a:xfrm>
              <a:prstGeom prst="rect">
                <a:avLst/>
              </a:prstGeom>
              <a:blipFill>
                <a:blip r:embed="rId4"/>
                <a:stretch>
                  <a:fillRect l="-45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DC1861-B0E2-0B2D-4D0E-E3995238D1D6}"/>
                  </a:ext>
                </a:extLst>
              </p:cNvPr>
              <p:cNvSpPr txBox="1"/>
              <p:nvPr/>
            </p:nvSpPr>
            <p:spPr>
              <a:xfrm>
                <a:off x="338516" y="2003910"/>
                <a:ext cx="2045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Derive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DC1861-B0E2-0B2D-4D0E-E3995238D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6" y="2003910"/>
                <a:ext cx="2045869" cy="461665"/>
              </a:xfrm>
              <a:prstGeom prst="rect">
                <a:avLst/>
              </a:prstGeom>
              <a:blipFill>
                <a:blip r:embed="rId5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7E91E376-9B49-F3A0-4F90-9E563E8AA9AC}"/>
              </a:ext>
            </a:extLst>
          </p:cNvPr>
          <p:cNvGrpSpPr/>
          <p:nvPr/>
        </p:nvGrpSpPr>
        <p:grpSpPr>
          <a:xfrm>
            <a:off x="7151861" y="629404"/>
            <a:ext cx="5022588" cy="2994162"/>
            <a:chOff x="7151861" y="629404"/>
            <a:chExt cx="5022588" cy="2994162"/>
          </a:xfrm>
        </p:grpSpPr>
        <p:pic>
          <p:nvPicPr>
            <p:cNvPr id="25" name="Picture 24" descr="A cartoon light bulb pointing at something">
              <a:extLst>
                <a:ext uri="{FF2B5EF4-FFF2-40B4-BE49-F238E27FC236}">
                  <a16:creationId xmlns:a16="http://schemas.microsoft.com/office/drawing/2014/main" id="{167EAE03-5D5B-801C-98CA-E13389D80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1536F81B-0B9D-4D00-9074-ACCD6CAB0531}"/>
                </a:ext>
              </a:extLst>
            </p:cNvPr>
            <p:cNvSpPr/>
            <p:nvPr/>
          </p:nvSpPr>
          <p:spPr>
            <a:xfrm>
              <a:off x="7151861" y="629404"/>
              <a:ext cx="3268884" cy="1593020"/>
            </a:xfrm>
            <a:prstGeom prst="wedgeEllipseCallout">
              <a:avLst>
                <a:gd name="adj1" fmla="val 57955"/>
                <a:gd name="adj2" fmla="val 5940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Let’s try conditioning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93B248-56C8-4EFE-0FDD-6CB18A59D3A4}"/>
                  </a:ext>
                </a:extLst>
              </p:cNvPr>
              <p:cNvSpPr txBox="1"/>
              <p:nvPr/>
            </p:nvSpPr>
            <p:spPr>
              <a:xfrm>
                <a:off x="2384385" y="2003910"/>
                <a:ext cx="47674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Condition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value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of</m:t>
                    </m:r>
                    <m:r>
                      <m:rPr>
                        <m:nor/>
                      </m:rPr>
                      <a:rPr lang="en-US" sz="2400" b="0" i="0" dirty="0" smtClean="0"/>
                      <m:t> 1</m:t>
                    </m:r>
                    <m:r>
                      <m:rPr>
                        <m:nor/>
                      </m:rPr>
                      <a:rPr lang="en-US" sz="2400" b="0" i="0" dirty="0" smtClean="0"/>
                      <m:t>st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flip</m:t>
                    </m:r>
                    <m:r>
                      <m:rPr>
                        <m:nor/>
                      </m:rPr>
                      <a:rPr lang="en-US" sz="2400" b="0" i="0" dirty="0" smtClean="0"/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93B248-56C8-4EFE-0FDD-6CB18A59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85" y="2003910"/>
                <a:ext cx="4767476" cy="461665"/>
              </a:xfrm>
              <a:prstGeom prst="rect">
                <a:avLst/>
              </a:prstGeom>
              <a:blipFill>
                <a:blip r:embed="rId10"/>
                <a:stretch>
                  <a:fillRect l="-384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9DFE2198-F1D8-0023-DF4B-AA96B7DE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74DAB3-1CAE-B24E-22D8-8DFD9182E2DF}"/>
                  </a:ext>
                </a:extLst>
              </p:cNvPr>
              <p:cNvSpPr txBox="1"/>
              <p:nvPr/>
            </p:nvSpPr>
            <p:spPr>
              <a:xfrm>
                <a:off x="522757" y="3593791"/>
                <a:ext cx="5901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=0]⋅(1−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74DAB3-1CAE-B24E-22D8-8DFD9182E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57" y="3593791"/>
                <a:ext cx="5901572" cy="461665"/>
              </a:xfrm>
              <a:prstGeom prst="rect">
                <a:avLst/>
              </a:prstGeom>
              <a:blipFill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D9ED8F0-61C7-C7CA-9E15-D5F9C9C175C8}"/>
              </a:ext>
            </a:extLst>
          </p:cNvPr>
          <p:cNvGrpSpPr/>
          <p:nvPr/>
        </p:nvGrpSpPr>
        <p:grpSpPr>
          <a:xfrm>
            <a:off x="3083810" y="1010854"/>
            <a:ext cx="4014061" cy="822646"/>
            <a:chOff x="1649421" y="5729825"/>
            <a:chExt cx="4014061" cy="822646"/>
          </a:xfrm>
        </p:grpSpPr>
        <p:pic>
          <p:nvPicPr>
            <p:cNvPr id="17" name="Picture 16" descr="A close-up of several coins">
              <a:extLst>
                <a:ext uri="{FF2B5EF4-FFF2-40B4-BE49-F238E27FC236}">
                  <a16:creationId xmlns:a16="http://schemas.microsoft.com/office/drawing/2014/main" id="{05CC89F1-5C9D-6756-5454-31A355C8B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649421" y="5755279"/>
              <a:ext cx="803273" cy="795528"/>
            </a:xfrm>
            <a:prstGeom prst="rect">
              <a:avLst/>
            </a:prstGeom>
          </p:spPr>
        </p:pic>
        <p:pic>
          <p:nvPicPr>
            <p:cNvPr id="19" name="Picture 18" descr="A close-up of several coins">
              <a:extLst>
                <a:ext uri="{FF2B5EF4-FFF2-40B4-BE49-F238E27FC236}">
                  <a16:creationId xmlns:a16="http://schemas.microsoft.com/office/drawing/2014/main" id="{E086E72C-757F-75BB-0539-33EC37961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2450925" y="5729825"/>
              <a:ext cx="803273" cy="795528"/>
            </a:xfrm>
            <a:prstGeom prst="rect">
              <a:avLst/>
            </a:prstGeom>
          </p:spPr>
        </p:pic>
        <p:pic>
          <p:nvPicPr>
            <p:cNvPr id="20" name="Picture 19" descr="A close-up of several coins">
              <a:extLst>
                <a:ext uri="{FF2B5EF4-FFF2-40B4-BE49-F238E27FC236}">
                  <a16:creationId xmlns:a16="http://schemas.microsoft.com/office/drawing/2014/main" id="{4EADCBFF-B7C0-A4A1-20A5-BB81D73CD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3261476" y="5743384"/>
              <a:ext cx="803273" cy="795528"/>
            </a:xfrm>
            <a:prstGeom prst="rect">
              <a:avLst/>
            </a:prstGeom>
          </p:spPr>
        </p:pic>
        <p:pic>
          <p:nvPicPr>
            <p:cNvPr id="21" name="Picture 20" descr="A close-up of several coins">
              <a:extLst>
                <a:ext uri="{FF2B5EF4-FFF2-40B4-BE49-F238E27FC236}">
                  <a16:creationId xmlns:a16="http://schemas.microsoft.com/office/drawing/2014/main" id="{69FF1778-5103-A213-5C53-A858EEA1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072027" y="5756943"/>
              <a:ext cx="803273" cy="795528"/>
            </a:xfrm>
            <a:prstGeom prst="rect">
              <a:avLst/>
            </a:prstGeom>
          </p:spPr>
        </p:pic>
        <p:pic>
          <p:nvPicPr>
            <p:cNvPr id="22" name="Picture 21" descr="A close-up of several coins">
              <a:extLst>
                <a:ext uri="{FF2B5EF4-FFF2-40B4-BE49-F238E27FC236}">
                  <a16:creationId xmlns:a16="http://schemas.microsoft.com/office/drawing/2014/main" id="{A1E6A5EE-6044-3D6F-65D0-A96ADF3CB4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4860209" y="5743384"/>
              <a:ext cx="803273" cy="795528"/>
            </a:xfrm>
            <a:prstGeom prst="rect">
              <a:avLst/>
            </a:prstGeom>
          </p:spPr>
        </p:pic>
      </p:grpSp>
      <p:pic>
        <p:nvPicPr>
          <p:cNvPr id="24" name="Picture 23" descr="A cartoon light bulb pointing at something">
            <a:extLst>
              <a:ext uri="{FF2B5EF4-FFF2-40B4-BE49-F238E27FC236}">
                <a16:creationId xmlns:a16="http://schemas.microsoft.com/office/drawing/2014/main" id="{18F52DE4-3CED-78C8-173B-C477102C4C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943" y="3768273"/>
            <a:ext cx="1641299" cy="17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4" grpId="0"/>
      <p:bldP spid="44" grpId="0" animBg="1"/>
      <p:bldP spid="2" grpId="0" animBg="1"/>
      <p:bldP spid="36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Jensen’s inequality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595437" y="1030819"/>
            <a:ext cx="10944522" cy="1792459"/>
            <a:chOff x="932128" y="3611694"/>
            <a:chExt cx="11130315" cy="4505137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932128" y="3611694"/>
              <a:ext cx="11130315" cy="45051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1276758" y="3752479"/>
                  <a:ext cx="10540422" cy="398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err="1"/>
                    <a:t>Defn</a:t>
                  </a:r>
                  <a:r>
                    <a:rPr lang="en-US" sz="2400" u="sng" dirty="0"/>
                    <a:t> 5.22</a:t>
                  </a:r>
                  <a:r>
                    <a:rPr lang="en-US" sz="2400" dirty="0"/>
                    <a:t>: A function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a14:m>
                  <a:r>
                    <a:rPr lang="en-US" sz="2400" dirty="0"/>
                    <a:t> is </a:t>
                  </a:r>
                  <a:r>
                    <a:rPr lang="en-US" sz="2400" b="1" dirty="0"/>
                    <a:t>convex</a:t>
                  </a:r>
                  <a:r>
                    <a:rPr lang="en-US" sz="2400" dirty="0"/>
                    <a:t> on interval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/>
                    <a:t>if, for any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…,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/>
                    <a:t>and any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,…,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/>
                    <a:t>where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=1,</m:t>
                          </m:r>
                        </m:e>
                      </m:nary>
                    </m:oMath>
                  </a14:m>
                  <a:r>
                    <a:rPr lang="en-US" sz="2400" dirty="0"/>
                    <a:t> we have:</a:t>
                  </a:r>
                  <a:endParaRPr lang="en-US" sz="2400" dirty="0">
                    <a:sym typeface="Symbol" panose="05050102010706020507" pitchFamily="18" charset="2"/>
                  </a:endParaRPr>
                </a:p>
                <a:p>
                  <a:endParaRPr lang="en-US" sz="2400" b="0" i="1" dirty="0">
                    <a:latin typeface="Cambria Math" panose="02040503050406030204" pitchFamily="18" charset="0"/>
                    <a:sym typeface="Symbol" panose="05050102010706020507" pitchFamily="18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+⋯+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758" y="3752479"/>
                  <a:ext cx="10540422" cy="3985932"/>
                </a:xfrm>
                <a:prstGeom prst="rect">
                  <a:avLst/>
                </a:prstGeom>
                <a:blipFill>
                  <a:blip r:embed="rId2"/>
                  <a:stretch>
                    <a:fillRect l="-882" t="-15000" r="-647"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24838E4-50FC-1F23-7118-84406A6476D2}"/>
              </a:ext>
            </a:extLst>
          </p:cNvPr>
          <p:cNvGrpSpPr/>
          <p:nvPr/>
        </p:nvGrpSpPr>
        <p:grpSpPr>
          <a:xfrm>
            <a:off x="38040" y="4372447"/>
            <a:ext cx="3797360" cy="2124696"/>
            <a:chOff x="38040" y="4372447"/>
            <a:chExt cx="3797360" cy="212469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1AC736-ED5B-AFCA-960A-F2041C6C8D70}"/>
                </a:ext>
              </a:extLst>
            </p:cNvPr>
            <p:cNvSpPr/>
            <p:nvPr/>
          </p:nvSpPr>
          <p:spPr>
            <a:xfrm>
              <a:off x="38040" y="4372447"/>
              <a:ext cx="3797360" cy="21246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E15192F-29A5-D743-36BD-20885E9407E1}"/>
                </a:ext>
              </a:extLst>
            </p:cNvPr>
            <p:cNvGrpSpPr/>
            <p:nvPr/>
          </p:nvGrpSpPr>
          <p:grpSpPr>
            <a:xfrm>
              <a:off x="38040" y="4565090"/>
              <a:ext cx="1792550" cy="1670083"/>
              <a:chOff x="766167" y="3925788"/>
              <a:chExt cx="1792550" cy="2140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D1CD6A-3986-C921-CEED-B52E64125DFC}"/>
                  </a:ext>
                </a:extLst>
              </p:cNvPr>
              <p:cNvGrpSpPr/>
              <p:nvPr/>
            </p:nvGrpSpPr>
            <p:grpSpPr>
              <a:xfrm>
                <a:off x="766167" y="3925788"/>
                <a:ext cx="1279080" cy="2140177"/>
                <a:chOff x="3536120" y="4224957"/>
                <a:chExt cx="1279080" cy="268208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D7DA74D8-9943-94FC-3242-42A0700167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54900" y="4224957"/>
                      <a:ext cx="160300" cy="69198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D7DA74D8-9943-94FC-3242-42A0700167E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4900" y="4224957"/>
                      <a:ext cx="160300" cy="69198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EA9C7410-FFCC-3AFD-64CB-FE542DE8EF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36120" y="5209208"/>
                      <a:ext cx="836271" cy="8402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EA9C7410-FFCC-3AFD-64CB-FE542DE8EF1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36120" y="5209208"/>
                      <a:ext cx="836271" cy="84026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Left Brace 10">
                  <a:extLst>
                    <a:ext uri="{FF2B5EF4-FFF2-40B4-BE49-F238E27FC236}">
                      <a16:creationId xmlns:a16="http://schemas.microsoft.com/office/drawing/2014/main" id="{3747D3DB-3843-92F1-EE7A-7603E5F22B71}"/>
                    </a:ext>
                  </a:extLst>
                </p:cNvPr>
                <p:cNvSpPr/>
                <p:nvPr/>
              </p:nvSpPr>
              <p:spPr>
                <a:xfrm>
                  <a:off x="4352081" y="4336293"/>
                  <a:ext cx="302819" cy="2570749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C0D8045-C0A5-D498-E045-E800D0575532}"/>
                      </a:ext>
                    </a:extLst>
                  </p:cNvPr>
                  <p:cNvSpPr txBox="1"/>
                  <p:nvPr/>
                </p:nvSpPr>
                <p:spPr>
                  <a:xfrm>
                    <a:off x="1858073" y="3995597"/>
                    <a:ext cx="700644" cy="200055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000" b="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24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C0D8045-C0A5-D498-E045-E800D05755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8073" y="3995597"/>
                    <a:ext cx="700644" cy="200055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70" r="-240000" b="-23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85ED73-6ADC-AB40-1397-8D94930350D0}"/>
                  </a:ext>
                </a:extLst>
              </p:cNvPr>
              <p:cNvSpPr txBox="1"/>
              <p:nvPr/>
            </p:nvSpPr>
            <p:spPr>
              <a:xfrm>
                <a:off x="2095565" y="3267182"/>
                <a:ext cx="925823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+⋯+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85ED73-6ADC-AB40-1397-8D9493035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65" y="3267182"/>
                <a:ext cx="9258235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EB40B8-ECFA-6970-C014-D1CD157509AB}"/>
                  </a:ext>
                </a:extLst>
              </p:cNvPr>
              <p:cNvSpPr txBox="1"/>
              <p:nvPr/>
            </p:nvSpPr>
            <p:spPr>
              <a:xfrm>
                <a:off x="5102347" y="4231654"/>
                <a:ext cx="28499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EB40B8-ECFA-6970-C014-D1CD1575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47" y="4231654"/>
                <a:ext cx="2849916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8B3EDC1C-228C-0672-71B1-F01BDBE6E06F}"/>
              </a:ext>
            </a:extLst>
          </p:cNvPr>
          <p:cNvSpPr/>
          <p:nvPr/>
        </p:nvSpPr>
        <p:spPr>
          <a:xfrm>
            <a:off x="4627426" y="4393745"/>
            <a:ext cx="474921" cy="205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E1AC736-ED5B-AFCA-960A-F2041C6C8D70}"/>
              </a:ext>
            </a:extLst>
          </p:cNvPr>
          <p:cNvSpPr/>
          <p:nvPr/>
        </p:nvSpPr>
        <p:spPr>
          <a:xfrm>
            <a:off x="38040" y="4372447"/>
            <a:ext cx="3797360" cy="21246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Jensen’s inequality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15192F-29A5-D743-36BD-20885E9407E1}"/>
              </a:ext>
            </a:extLst>
          </p:cNvPr>
          <p:cNvGrpSpPr/>
          <p:nvPr/>
        </p:nvGrpSpPr>
        <p:grpSpPr>
          <a:xfrm>
            <a:off x="38040" y="4565090"/>
            <a:ext cx="1792550" cy="1670083"/>
            <a:chOff x="766167" y="3925788"/>
            <a:chExt cx="1792550" cy="21401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D1CD6A-3986-C921-CEED-B52E64125DFC}"/>
                </a:ext>
              </a:extLst>
            </p:cNvPr>
            <p:cNvGrpSpPr/>
            <p:nvPr/>
          </p:nvGrpSpPr>
          <p:grpSpPr>
            <a:xfrm>
              <a:off x="766167" y="3925788"/>
              <a:ext cx="1279080" cy="2140177"/>
              <a:chOff x="3536120" y="4224957"/>
              <a:chExt cx="1279080" cy="26820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7DA74D8-9943-94FC-3242-42A0700167EA}"/>
                      </a:ext>
                    </a:extLst>
                  </p:cNvPr>
                  <p:cNvSpPr txBox="1"/>
                  <p:nvPr/>
                </p:nvSpPr>
                <p:spPr>
                  <a:xfrm>
                    <a:off x="4654900" y="4224957"/>
                    <a:ext cx="160300" cy="69198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7DA74D8-9943-94FC-3242-42A0700167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4900" y="4224957"/>
                    <a:ext cx="160300" cy="69198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A9C7410-FFCC-3AFD-64CB-FE542DE8EF14}"/>
                      </a:ext>
                    </a:extLst>
                  </p:cNvPr>
                  <p:cNvSpPr txBox="1"/>
                  <p:nvPr/>
                </p:nvSpPr>
                <p:spPr>
                  <a:xfrm>
                    <a:off x="3536120" y="5209208"/>
                    <a:ext cx="836271" cy="84026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A9C7410-FFCC-3AFD-64CB-FE542DE8EF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6120" y="5209208"/>
                    <a:ext cx="836271" cy="8402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3747D3DB-3843-92F1-EE7A-7603E5F22B71}"/>
                  </a:ext>
                </a:extLst>
              </p:cNvPr>
              <p:cNvSpPr/>
              <p:nvPr/>
            </p:nvSpPr>
            <p:spPr>
              <a:xfrm>
                <a:off x="4352081" y="4336293"/>
                <a:ext cx="302819" cy="257074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0D8045-C0A5-D498-E045-E800D0575532}"/>
                    </a:ext>
                  </a:extLst>
                </p:cNvPr>
                <p:cNvSpPr txBox="1"/>
                <p:nvPr/>
              </p:nvSpPr>
              <p:spPr>
                <a:xfrm>
                  <a:off x="1858073" y="3995597"/>
                  <a:ext cx="700644" cy="20005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0D8045-C0A5-D498-E045-E800D05755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8073" y="3995597"/>
                  <a:ext cx="700644" cy="2000559"/>
                </a:xfrm>
                <a:prstGeom prst="rect">
                  <a:avLst/>
                </a:prstGeom>
                <a:blipFill>
                  <a:blip r:embed="rId4"/>
                  <a:stretch>
                    <a:fillRect l="-870" r="-240000" b="-2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85ED73-6ADC-AB40-1397-8D94930350D0}"/>
                  </a:ext>
                </a:extLst>
              </p:cNvPr>
              <p:cNvSpPr txBox="1"/>
              <p:nvPr/>
            </p:nvSpPr>
            <p:spPr>
              <a:xfrm>
                <a:off x="2095565" y="3267182"/>
                <a:ext cx="925823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+⋯+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85ED73-6ADC-AB40-1397-8D9493035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65" y="3267182"/>
                <a:ext cx="9258235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EB40B8-ECFA-6970-C014-D1CD157509AB}"/>
                  </a:ext>
                </a:extLst>
              </p:cNvPr>
              <p:cNvSpPr txBox="1"/>
              <p:nvPr/>
            </p:nvSpPr>
            <p:spPr>
              <a:xfrm>
                <a:off x="5102347" y="4231654"/>
                <a:ext cx="28499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EB40B8-ECFA-6970-C014-D1CD1575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47" y="4231654"/>
                <a:ext cx="2849916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8B3EDC1C-228C-0672-71B1-F01BDBE6E06F}"/>
              </a:ext>
            </a:extLst>
          </p:cNvPr>
          <p:cNvSpPr/>
          <p:nvPr/>
        </p:nvSpPr>
        <p:spPr>
          <a:xfrm>
            <a:off x="4627426" y="4393745"/>
            <a:ext cx="474921" cy="205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6971CF-A0C4-AAC6-EF88-80DC054D54A2}"/>
              </a:ext>
            </a:extLst>
          </p:cNvPr>
          <p:cNvGrpSpPr/>
          <p:nvPr/>
        </p:nvGrpSpPr>
        <p:grpSpPr>
          <a:xfrm>
            <a:off x="560238" y="1223045"/>
            <a:ext cx="11071524" cy="1672137"/>
            <a:chOff x="932128" y="3611694"/>
            <a:chExt cx="10565247" cy="4505137"/>
          </a:xfrm>
        </p:grpSpPr>
        <p:sp>
          <p:nvSpPr>
            <p:cNvPr id="7" name="Title 2">
              <a:extLst>
                <a:ext uri="{FF2B5EF4-FFF2-40B4-BE49-F238E27FC236}">
                  <a16:creationId xmlns:a16="http://schemas.microsoft.com/office/drawing/2014/main" id="{5695E21D-EE39-2FEB-81B2-0BFDF2C82119}"/>
                </a:ext>
              </a:extLst>
            </p:cNvPr>
            <p:cNvSpPr txBox="1">
              <a:spLocks/>
            </p:cNvSpPr>
            <p:nvPr/>
          </p:nvSpPr>
          <p:spPr>
            <a:xfrm>
              <a:off x="932128" y="3611694"/>
              <a:ext cx="10540422" cy="45051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B05523B-6815-8B52-ED78-AE23AB392123}"/>
                    </a:ext>
                  </a:extLst>
                </p:cNvPr>
                <p:cNvSpPr txBox="1"/>
                <p:nvPr/>
              </p:nvSpPr>
              <p:spPr>
                <a:xfrm>
                  <a:off x="1276759" y="3752479"/>
                  <a:ext cx="10220616" cy="3690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Theorem 5.23:</a:t>
                  </a:r>
                  <a:r>
                    <a:rPr lang="en-US" sz="2400" dirty="0"/>
                    <a:t>  </a:t>
                  </a:r>
                  <a:r>
                    <a:rPr lang="en-US" sz="2400" b="1" dirty="0"/>
                    <a:t>(Jensen’s inequality)  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a14:m>
                  <a:r>
                    <a:rPr lang="en-US" sz="2400" dirty="0"/>
                    <a:t> is </a:t>
                  </a:r>
                  <a:r>
                    <a:rPr lang="en-US" sz="2400" b="1" dirty="0"/>
                    <a:t>convex</a:t>
                  </a:r>
                  <a:r>
                    <a:rPr lang="en-US" sz="2400" dirty="0"/>
                    <a:t> on interval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/>
                    <a:t>a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X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/>
                    <a:t>takes on values on interval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𝑆</m:t>
                      </m:r>
                    </m:oMath>
                  </a14:m>
                  <a:r>
                    <a:rPr lang="en-US" sz="2400" dirty="0"/>
                    <a:t>,  then:</a:t>
                  </a:r>
                  <a:endParaRPr lang="en-US" sz="2400" b="0" i="1" dirty="0">
                    <a:latin typeface="Cambria Math" panose="02040503050406030204" pitchFamily="18" charset="0"/>
                    <a:sym typeface="Symbol" panose="05050102010706020507" pitchFamily="18" charset="2"/>
                  </a:endParaRPr>
                </a:p>
                <a:p>
                  <a:endParaRPr lang="en-US" sz="1100" b="0" i="1" dirty="0">
                    <a:latin typeface="Cambria Math" panose="02040503050406030204" pitchFamily="18" charset="0"/>
                    <a:sym typeface="Symbol" panose="05050102010706020507" pitchFamily="18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𝑬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[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]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]</m:t>
                        </m:r>
                      </m:oMath>
                    </m:oMathPara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B05523B-6815-8B52-ED78-AE23AB392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759" y="3752479"/>
                  <a:ext cx="10220616" cy="3690047"/>
                </a:xfrm>
                <a:prstGeom prst="rect">
                  <a:avLst/>
                </a:prstGeom>
                <a:blipFill>
                  <a:blip r:embed="rId7"/>
                  <a:stretch>
                    <a:fillRect l="-854" t="-3556" b="-4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0292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11875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Inspection paradox: </a:t>
            </a:r>
            <a:r>
              <a:rPr lang="en-US" sz="4000" dirty="0"/>
              <a:t>Consequence of high variability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CF943-12CD-2B42-344C-1A9583C0E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23" y="2550531"/>
            <a:ext cx="6123303" cy="23151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91B35AE-08F4-7294-04AA-752023A08C3C}"/>
              </a:ext>
            </a:extLst>
          </p:cNvPr>
          <p:cNvGrpSpPr/>
          <p:nvPr/>
        </p:nvGrpSpPr>
        <p:grpSpPr>
          <a:xfrm>
            <a:off x="288012" y="948686"/>
            <a:ext cx="11333541" cy="1020031"/>
            <a:chOff x="718455" y="3211430"/>
            <a:chExt cx="9319256" cy="574459"/>
          </a:xfrm>
        </p:grpSpPr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C8CAF2DB-7554-A0E0-D6B0-AB06A85B38A6}"/>
                </a:ext>
              </a:extLst>
            </p:cNvPr>
            <p:cNvSpPr txBox="1">
              <a:spLocks/>
            </p:cNvSpPr>
            <p:nvPr/>
          </p:nvSpPr>
          <p:spPr>
            <a:xfrm>
              <a:off x="718455" y="3211430"/>
              <a:ext cx="9319256" cy="5744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622BA6-3241-88CE-6EE0-E3D766C3E038}"/>
                </a:ext>
              </a:extLst>
            </p:cNvPr>
            <p:cNvSpPr txBox="1"/>
            <p:nvPr/>
          </p:nvSpPr>
          <p:spPr>
            <a:xfrm>
              <a:off x="763210" y="3262022"/>
              <a:ext cx="8749622" cy="467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Defn</a:t>
              </a:r>
              <a:r>
                <a:rPr lang="en-US" sz="2400" dirty="0"/>
                <a:t>: The </a:t>
              </a:r>
              <a:r>
                <a:rPr lang="en-US" sz="2400" b="1" dirty="0"/>
                <a:t>inspection paradox </a:t>
              </a:r>
              <a:r>
                <a:rPr lang="en-US" sz="2400" dirty="0"/>
                <a:t>says that, in high-variability settings, the mean seen by a random observer can be very different from the true mean.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E80D33-663A-C79C-F578-821EAA99C1A6}"/>
              </a:ext>
            </a:extLst>
          </p:cNvPr>
          <p:cNvSpPr txBox="1"/>
          <p:nvPr/>
        </p:nvSpPr>
        <p:spPr>
          <a:xfrm>
            <a:off x="342440" y="2361472"/>
            <a:ext cx="2971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Mean time between buses is 10 minutes.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5DBEF-3A0E-38BC-7375-48907B811E41}"/>
              </a:ext>
            </a:extLst>
          </p:cNvPr>
          <p:cNvSpPr txBox="1"/>
          <p:nvPr/>
        </p:nvSpPr>
        <p:spPr>
          <a:xfrm>
            <a:off x="342440" y="3509053"/>
            <a:ext cx="6281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However if there is some variability in the time between buses, then a randomly arriving person will wait more than 5 minutes.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4093B-FBC3-050A-10DF-8051C26C5BF2}"/>
              </a:ext>
            </a:extLst>
          </p:cNvPr>
          <p:cNvSpPr txBox="1"/>
          <p:nvPr/>
        </p:nvSpPr>
        <p:spPr>
          <a:xfrm>
            <a:off x="288012" y="4945828"/>
            <a:ext cx="628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Expected wait can even be &gt;10 minutes!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4E258BA-E073-E23E-C56B-1862A6244605}"/>
              </a:ext>
            </a:extLst>
          </p:cNvPr>
          <p:cNvSpPr/>
          <p:nvPr/>
        </p:nvSpPr>
        <p:spPr>
          <a:xfrm>
            <a:off x="5954782" y="5288555"/>
            <a:ext cx="3279667" cy="961163"/>
          </a:xfrm>
          <a:prstGeom prst="wedgeEllipseCallout">
            <a:avLst>
              <a:gd name="adj1" fmla="val 52294"/>
              <a:gd name="adj2" fmla="val 61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 can this be?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42BBB-19F2-66BB-BE46-CC3B344F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11875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Inspection paradox: </a:t>
            </a:r>
            <a:r>
              <a:rPr lang="en-US" sz="4000" dirty="0"/>
              <a:t>Consequence of high variability</a:t>
            </a:r>
            <a:endParaRPr lang="en-U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1B35AE-08F4-7294-04AA-752023A08C3C}"/>
              </a:ext>
            </a:extLst>
          </p:cNvPr>
          <p:cNvGrpSpPr/>
          <p:nvPr/>
        </p:nvGrpSpPr>
        <p:grpSpPr>
          <a:xfrm>
            <a:off x="288012" y="948686"/>
            <a:ext cx="11333541" cy="1020031"/>
            <a:chOff x="718455" y="3211430"/>
            <a:chExt cx="9319256" cy="574459"/>
          </a:xfrm>
        </p:grpSpPr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C8CAF2DB-7554-A0E0-D6B0-AB06A85B38A6}"/>
                </a:ext>
              </a:extLst>
            </p:cNvPr>
            <p:cNvSpPr txBox="1">
              <a:spLocks/>
            </p:cNvSpPr>
            <p:nvPr/>
          </p:nvSpPr>
          <p:spPr>
            <a:xfrm>
              <a:off x="718455" y="3211430"/>
              <a:ext cx="9319256" cy="5744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622BA6-3241-88CE-6EE0-E3D766C3E038}"/>
                </a:ext>
              </a:extLst>
            </p:cNvPr>
            <p:cNvSpPr txBox="1"/>
            <p:nvPr/>
          </p:nvSpPr>
          <p:spPr>
            <a:xfrm>
              <a:off x="763210" y="3262022"/>
              <a:ext cx="8749622" cy="467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Defn</a:t>
              </a:r>
              <a:r>
                <a:rPr lang="en-US" sz="2400" dirty="0"/>
                <a:t>: The </a:t>
              </a:r>
              <a:r>
                <a:rPr lang="en-US" sz="2400" b="1" dirty="0"/>
                <a:t>inspection paradox </a:t>
              </a:r>
              <a:r>
                <a:rPr lang="en-US" sz="2400" dirty="0"/>
                <a:t>says that, in high-variability settings, the mean seen by a random observer can be very different from the true mean.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E80D33-663A-C79C-F578-821EAA99C1A6}"/>
              </a:ext>
            </a:extLst>
          </p:cNvPr>
          <p:cNvSpPr txBox="1"/>
          <p:nvPr/>
        </p:nvSpPr>
        <p:spPr>
          <a:xfrm>
            <a:off x="342440" y="2361472"/>
            <a:ext cx="29717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Average class size reported by students is 100.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5DBEF-3A0E-38BC-7375-48907B811E41}"/>
              </a:ext>
            </a:extLst>
          </p:cNvPr>
          <p:cNvSpPr txBox="1"/>
          <p:nvPr/>
        </p:nvSpPr>
        <p:spPr>
          <a:xfrm>
            <a:off x="342440" y="3904528"/>
            <a:ext cx="4697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But the dean claims average class size is 30.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4093B-FBC3-050A-10DF-8051C26C5BF2}"/>
              </a:ext>
            </a:extLst>
          </p:cNvPr>
          <p:cNvSpPr txBox="1"/>
          <p:nvPr/>
        </p:nvSpPr>
        <p:spPr>
          <a:xfrm>
            <a:off x="288012" y="4945828"/>
            <a:ext cx="2136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No one is lying.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4E258BA-E073-E23E-C56B-1862A6244605}"/>
              </a:ext>
            </a:extLst>
          </p:cNvPr>
          <p:cNvSpPr/>
          <p:nvPr/>
        </p:nvSpPr>
        <p:spPr>
          <a:xfrm>
            <a:off x="2498650" y="4948151"/>
            <a:ext cx="3279667" cy="961163"/>
          </a:xfrm>
          <a:prstGeom prst="wedgeEllipseCallout">
            <a:avLst>
              <a:gd name="adj1" fmla="val -61499"/>
              <a:gd name="adj2" fmla="val 11821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 can this be?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1CF2C-AFD2-9E9D-948B-130BE2032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01" y="2306298"/>
            <a:ext cx="5252651" cy="26263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D91CD-6FDF-D990-6F31-436EE8CD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11875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Inspection paradox: </a:t>
            </a:r>
            <a:r>
              <a:rPr lang="en-US" sz="4000" dirty="0"/>
              <a:t>Consequence of high variability</a:t>
            </a:r>
            <a:endParaRPr lang="en-U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1B35AE-08F4-7294-04AA-752023A08C3C}"/>
              </a:ext>
            </a:extLst>
          </p:cNvPr>
          <p:cNvGrpSpPr/>
          <p:nvPr/>
        </p:nvGrpSpPr>
        <p:grpSpPr>
          <a:xfrm>
            <a:off x="288012" y="948686"/>
            <a:ext cx="11333541" cy="1020031"/>
            <a:chOff x="718455" y="3211430"/>
            <a:chExt cx="9319256" cy="574459"/>
          </a:xfrm>
        </p:grpSpPr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C8CAF2DB-7554-A0E0-D6B0-AB06A85B38A6}"/>
                </a:ext>
              </a:extLst>
            </p:cNvPr>
            <p:cNvSpPr txBox="1">
              <a:spLocks/>
            </p:cNvSpPr>
            <p:nvPr/>
          </p:nvSpPr>
          <p:spPr>
            <a:xfrm>
              <a:off x="718455" y="3211430"/>
              <a:ext cx="9319256" cy="5744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622BA6-3241-88CE-6EE0-E3D766C3E038}"/>
                </a:ext>
              </a:extLst>
            </p:cNvPr>
            <p:cNvSpPr txBox="1"/>
            <p:nvPr/>
          </p:nvSpPr>
          <p:spPr>
            <a:xfrm>
              <a:off x="763210" y="3262022"/>
              <a:ext cx="8749622" cy="467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Defn</a:t>
              </a:r>
              <a:r>
                <a:rPr lang="en-US" sz="2400" dirty="0"/>
                <a:t>: The </a:t>
              </a:r>
              <a:r>
                <a:rPr lang="en-US" sz="2400" b="1" dirty="0"/>
                <a:t>inspection paradox </a:t>
              </a:r>
              <a:r>
                <a:rPr lang="en-US" sz="2400" dirty="0"/>
                <a:t>says that, in high-variability settings, the mean seen by a random observer can be very different from the true mean.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E80D33-663A-C79C-F578-821EAA99C1A6}"/>
              </a:ext>
            </a:extLst>
          </p:cNvPr>
          <p:cNvSpPr txBox="1"/>
          <p:nvPr/>
        </p:nvSpPr>
        <p:spPr>
          <a:xfrm>
            <a:off x="342440" y="2361472"/>
            <a:ext cx="29717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Average class size reported by students is 100.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5DBEF-3A0E-38BC-7375-48907B811E41}"/>
              </a:ext>
            </a:extLst>
          </p:cNvPr>
          <p:cNvSpPr txBox="1"/>
          <p:nvPr/>
        </p:nvSpPr>
        <p:spPr>
          <a:xfrm>
            <a:off x="342440" y="3904528"/>
            <a:ext cx="4697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But the dean claims average class size is 30.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4093B-FBC3-050A-10DF-8051C26C5BF2}"/>
              </a:ext>
            </a:extLst>
          </p:cNvPr>
          <p:cNvSpPr txBox="1"/>
          <p:nvPr/>
        </p:nvSpPr>
        <p:spPr>
          <a:xfrm>
            <a:off x="288012" y="4945828"/>
            <a:ext cx="2136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No one is lying.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4E258BA-E073-E23E-C56B-1862A6244605}"/>
              </a:ext>
            </a:extLst>
          </p:cNvPr>
          <p:cNvSpPr/>
          <p:nvPr/>
        </p:nvSpPr>
        <p:spPr>
          <a:xfrm>
            <a:off x="2498650" y="4948151"/>
            <a:ext cx="3279667" cy="961163"/>
          </a:xfrm>
          <a:prstGeom prst="wedgeEllipseCallout">
            <a:avLst>
              <a:gd name="adj1" fmla="val -61499"/>
              <a:gd name="adj2" fmla="val 11821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 can this be?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1CF2C-AFD2-9E9D-948B-130BE2032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01" y="2306298"/>
            <a:ext cx="5252651" cy="26263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976EED-F65D-BD64-401D-4E875D8D8CE6}"/>
              </a:ext>
            </a:extLst>
          </p:cNvPr>
          <p:cNvSpPr/>
          <p:nvPr/>
        </p:nvSpPr>
        <p:spPr>
          <a:xfrm>
            <a:off x="6096000" y="5198283"/>
            <a:ext cx="5663775" cy="1422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0231E-6862-4548-CBB0-4B901D561E07}"/>
              </a:ext>
            </a:extLst>
          </p:cNvPr>
          <p:cNvSpPr txBox="1"/>
          <p:nvPr/>
        </p:nvSpPr>
        <p:spPr>
          <a:xfrm>
            <a:off x="6368901" y="5302021"/>
            <a:ext cx="624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180 students in 6 classes </a:t>
            </a:r>
            <a:r>
              <a:rPr lang="en-US" sz="2000" dirty="0">
                <a:sym typeface="Wingdings" panose="05000000000000000000" pitchFamily="2" charset="2"/>
              </a:rPr>
              <a:t> 30 students/class.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A0C2AA-8B0B-0F48-71D4-36A82D165AA3}"/>
                  </a:ext>
                </a:extLst>
              </p:cNvPr>
              <p:cNvSpPr txBox="1"/>
              <p:nvPr/>
            </p:nvSpPr>
            <p:spPr>
              <a:xfrm>
                <a:off x="6019882" y="6013918"/>
                <a:ext cx="5816009" cy="534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Avg observed class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⋅130≈97</m:t>
                    </m:r>
                  </m:oMath>
                </a14:m>
                <a:r>
                  <a:rPr lang="en-US" sz="20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A0C2AA-8B0B-0F48-71D4-36A82D165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82" y="6013918"/>
                <a:ext cx="5816009" cy="534121"/>
              </a:xfrm>
              <a:prstGeom prst="rect">
                <a:avLst/>
              </a:prstGeom>
              <a:blipFill>
                <a:blip r:embed="rId3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FD7DE-7C1D-2B4E-6126-9C5AD0D2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11875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Inspection paradox: </a:t>
            </a:r>
            <a:r>
              <a:rPr lang="en-US" sz="4000" dirty="0"/>
              <a:t>Consequence of high variability</a:t>
            </a:r>
            <a:endParaRPr lang="en-U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1B35AE-08F4-7294-04AA-752023A08C3C}"/>
              </a:ext>
            </a:extLst>
          </p:cNvPr>
          <p:cNvGrpSpPr/>
          <p:nvPr/>
        </p:nvGrpSpPr>
        <p:grpSpPr>
          <a:xfrm>
            <a:off x="288012" y="948686"/>
            <a:ext cx="11333541" cy="1020031"/>
            <a:chOff x="718455" y="3211430"/>
            <a:chExt cx="9319256" cy="574459"/>
          </a:xfrm>
        </p:grpSpPr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C8CAF2DB-7554-A0E0-D6B0-AB06A85B38A6}"/>
                </a:ext>
              </a:extLst>
            </p:cNvPr>
            <p:cNvSpPr txBox="1">
              <a:spLocks/>
            </p:cNvSpPr>
            <p:nvPr/>
          </p:nvSpPr>
          <p:spPr>
            <a:xfrm>
              <a:off x="718455" y="3211430"/>
              <a:ext cx="9319256" cy="5744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622BA6-3241-88CE-6EE0-E3D766C3E038}"/>
                </a:ext>
              </a:extLst>
            </p:cNvPr>
            <p:cNvSpPr txBox="1"/>
            <p:nvPr/>
          </p:nvSpPr>
          <p:spPr>
            <a:xfrm>
              <a:off x="763210" y="3262022"/>
              <a:ext cx="8749622" cy="467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Defn</a:t>
              </a:r>
              <a:r>
                <a:rPr lang="en-US" sz="2400" dirty="0"/>
                <a:t>: The </a:t>
              </a:r>
              <a:r>
                <a:rPr lang="en-US" sz="2400" b="1" dirty="0"/>
                <a:t>inspection paradox </a:t>
              </a:r>
              <a:r>
                <a:rPr lang="en-US" sz="2400" dirty="0"/>
                <a:t>says that, in high-variability settings, the mean seen by a random observer can be very different from the true mean.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E80D33-663A-C79C-F578-821EAA99C1A6}"/>
              </a:ext>
            </a:extLst>
          </p:cNvPr>
          <p:cNvSpPr txBox="1"/>
          <p:nvPr/>
        </p:nvSpPr>
        <p:spPr>
          <a:xfrm>
            <a:off x="342440" y="2361472"/>
            <a:ext cx="4697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average Facebook user has 44 friends.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5DBEF-3A0E-38BC-7375-48907B811E41}"/>
              </a:ext>
            </a:extLst>
          </p:cNvPr>
          <p:cNvSpPr txBox="1"/>
          <p:nvPr/>
        </p:nvSpPr>
        <p:spPr>
          <a:xfrm>
            <a:off x="342440" y="3429000"/>
            <a:ext cx="4920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But the average friend of a Facebook user has 104 friends.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4093B-FBC3-050A-10DF-8051C26C5BF2}"/>
              </a:ext>
            </a:extLst>
          </p:cNvPr>
          <p:cNvSpPr txBox="1"/>
          <p:nvPr/>
        </p:nvSpPr>
        <p:spPr>
          <a:xfrm>
            <a:off x="288012" y="4409245"/>
            <a:ext cx="4839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fact, with probability 76%, your friend is more popular than you are.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4E258BA-E073-E23E-C56B-1862A6244605}"/>
              </a:ext>
            </a:extLst>
          </p:cNvPr>
          <p:cNvSpPr/>
          <p:nvPr/>
        </p:nvSpPr>
        <p:spPr>
          <a:xfrm>
            <a:off x="965268" y="5321749"/>
            <a:ext cx="3279667" cy="961163"/>
          </a:xfrm>
          <a:prstGeom prst="wedgeEllipseCallout">
            <a:avLst>
              <a:gd name="adj1" fmla="val -61499"/>
              <a:gd name="adj2" fmla="val 11821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 can this be?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5F053-BE16-4F34-07B4-81C2920A3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80" y="2181343"/>
            <a:ext cx="5565572" cy="26434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E5713D9-E672-FD96-F902-EB6B34673264}"/>
              </a:ext>
            </a:extLst>
          </p:cNvPr>
          <p:cNvGrpSpPr/>
          <p:nvPr/>
        </p:nvGrpSpPr>
        <p:grpSpPr>
          <a:xfrm>
            <a:off x="6016143" y="5025128"/>
            <a:ext cx="5728651" cy="1422061"/>
            <a:chOff x="6016143" y="5025128"/>
            <a:chExt cx="5728651" cy="14220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4BBC6F-1AD2-C6CB-72C0-6DB473DCF4FB}"/>
                </a:ext>
              </a:extLst>
            </p:cNvPr>
            <p:cNvSpPr/>
            <p:nvPr/>
          </p:nvSpPr>
          <p:spPr>
            <a:xfrm>
              <a:off x="6016143" y="5025128"/>
              <a:ext cx="5485144" cy="14220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F6B181-10D6-C868-9EC5-F07FB3E0AA3E}"/>
                </a:ext>
              </a:extLst>
            </p:cNvPr>
            <p:cNvSpPr txBox="1"/>
            <p:nvPr/>
          </p:nvSpPr>
          <p:spPr>
            <a:xfrm>
              <a:off x="6140562" y="5025128"/>
              <a:ext cx="361301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Most people have few friends.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550962-9077-CD03-DAF3-E9641CE5450F}"/>
                </a:ext>
              </a:extLst>
            </p:cNvPr>
            <p:cNvSpPr txBox="1"/>
            <p:nvPr/>
          </p:nvSpPr>
          <p:spPr>
            <a:xfrm>
              <a:off x="6160392" y="5384934"/>
              <a:ext cx="53408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A few people are very popular with many friends.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6C0A6C-D840-AA6F-F6DD-FC7A3BE03F2A}"/>
                </a:ext>
              </a:extLst>
            </p:cNvPr>
            <p:cNvSpPr txBox="1"/>
            <p:nvPr/>
          </p:nvSpPr>
          <p:spPr>
            <a:xfrm>
              <a:off x="6134541" y="5739303"/>
              <a:ext cx="561025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Which classification most likely describes you?  Which most likely describes your friend?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5F696-8965-2FBF-A6AC-3CAA9859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F891DCC-0BFC-4B84-6215-C6EF6CB65D49}"/>
              </a:ext>
            </a:extLst>
          </p:cNvPr>
          <p:cNvSpPr/>
          <p:nvPr/>
        </p:nvSpPr>
        <p:spPr>
          <a:xfrm>
            <a:off x="3920529" y="3802883"/>
            <a:ext cx="1717795" cy="4681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Moment of Geometric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F4BA90-49C5-C685-7871-DC9BED85A2BB}"/>
              </a:ext>
            </a:extLst>
          </p:cNvPr>
          <p:cNvSpPr/>
          <p:nvPr/>
        </p:nvSpPr>
        <p:spPr>
          <a:xfrm>
            <a:off x="447799" y="2800165"/>
            <a:ext cx="8458964" cy="3570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94CCF0-8F33-9E05-E704-6B6FD11533E4}"/>
                  </a:ext>
                </a:extLst>
              </p:cNvPr>
              <p:cNvSpPr txBox="1"/>
              <p:nvPr/>
            </p:nvSpPr>
            <p:spPr>
              <a:xfrm>
                <a:off x="475535" y="2860648"/>
                <a:ext cx="79276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=1]⋅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=0]⋅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94CCF0-8F33-9E05-E704-6B6FD1153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35" y="2860648"/>
                <a:ext cx="7927685" cy="461665"/>
              </a:xfrm>
              <a:prstGeom prst="rect">
                <a:avLst/>
              </a:prstGeom>
              <a:blipFill>
                <a:blip r:embed="rId2"/>
                <a:stretch>
                  <a:fillRect l="-15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DF7CCC-A4C2-AA1A-97F4-99214AE9DCC6}"/>
                  </a:ext>
                </a:extLst>
              </p:cNvPr>
              <p:cNvSpPr txBox="1"/>
              <p:nvPr/>
            </p:nvSpPr>
            <p:spPr>
              <a:xfrm>
                <a:off x="522757" y="3593791"/>
                <a:ext cx="5901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=0]⋅(1−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DF7CCC-A4C2-AA1A-97F4-99214AE9D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57" y="3593791"/>
                <a:ext cx="5901572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2B5CD4-0782-CBC2-7847-C32CF2202094}"/>
                  </a:ext>
                </a:extLst>
              </p:cNvPr>
              <p:cNvSpPr txBox="1"/>
              <p:nvPr/>
            </p:nvSpPr>
            <p:spPr>
              <a:xfrm>
                <a:off x="338516" y="1137961"/>
                <a:ext cx="39904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</m:oMath>
                  </m:oMathPara>
                </a14:m>
                <a:endParaRPr lang="en-US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2B5CD4-0782-CBC2-7847-C32CF220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6" y="1137961"/>
                <a:ext cx="3990415" cy="461665"/>
              </a:xfrm>
              <a:prstGeom prst="rect">
                <a:avLst/>
              </a:prstGeom>
              <a:blipFill>
                <a:blip r:embed="rId4"/>
                <a:stretch>
                  <a:fillRect l="-45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DC1861-B0E2-0B2D-4D0E-E3995238D1D6}"/>
                  </a:ext>
                </a:extLst>
              </p:cNvPr>
              <p:cNvSpPr txBox="1"/>
              <p:nvPr/>
            </p:nvSpPr>
            <p:spPr>
              <a:xfrm>
                <a:off x="338516" y="2003910"/>
                <a:ext cx="2045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Derive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DC1861-B0E2-0B2D-4D0E-E3995238D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6" y="2003910"/>
                <a:ext cx="2045869" cy="461665"/>
              </a:xfrm>
              <a:prstGeom prst="rect">
                <a:avLst/>
              </a:prstGeom>
              <a:blipFill>
                <a:blip r:embed="rId5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93B248-56C8-4EFE-0FDD-6CB18A59D3A4}"/>
                  </a:ext>
                </a:extLst>
              </p:cNvPr>
              <p:cNvSpPr txBox="1"/>
              <p:nvPr/>
            </p:nvSpPr>
            <p:spPr>
              <a:xfrm>
                <a:off x="2384385" y="2003910"/>
                <a:ext cx="47674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Condition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value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of</m:t>
                    </m:r>
                    <m:r>
                      <m:rPr>
                        <m:nor/>
                      </m:rPr>
                      <a:rPr lang="en-US" sz="2400" b="0" i="0" dirty="0" smtClean="0"/>
                      <m:t> 1</m:t>
                    </m:r>
                    <m:r>
                      <m:rPr>
                        <m:nor/>
                      </m:rPr>
                      <a:rPr lang="en-US" sz="2400" b="0" i="0" dirty="0" smtClean="0"/>
                      <m:t>st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flip</m:t>
                    </m:r>
                    <m:r>
                      <m:rPr>
                        <m:nor/>
                      </m:rPr>
                      <a:rPr lang="en-US" sz="2400" b="0" i="0" dirty="0" smtClean="0"/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93B248-56C8-4EFE-0FDD-6CB18A59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85" y="2003910"/>
                <a:ext cx="4767476" cy="461665"/>
              </a:xfrm>
              <a:prstGeom prst="rect">
                <a:avLst/>
              </a:prstGeom>
              <a:blipFill>
                <a:blip r:embed="rId10"/>
                <a:stretch>
                  <a:fillRect l="-384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9DFE2198-F1D8-0023-DF4B-AA96B7DE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CD701F-BF78-120D-2B81-CEEF4CE75E7C}"/>
                  </a:ext>
                </a:extLst>
              </p:cNvPr>
              <p:cNvSpPr txBox="1"/>
              <p:nvPr/>
            </p:nvSpPr>
            <p:spPr>
              <a:xfrm>
                <a:off x="1050799" y="5822680"/>
                <a:ext cx="4674656" cy="468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CD701F-BF78-120D-2B81-CEEF4CE75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99" y="5822680"/>
                <a:ext cx="4674656" cy="468169"/>
              </a:xfrm>
              <a:prstGeom prst="rect">
                <a:avLst/>
              </a:prstGeom>
              <a:blipFill>
                <a:blip r:embed="rId11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949300EC-0C08-54D6-F974-912F79BE7E63}"/>
              </a:ext>
            </a:extLst>
          </p:cNvPr>
          <p:cNvSpPr/>
          <p:nvPr/>
        </p:nvSpPr>
        <p:spPr>
          <a:xfrm>
            <a:off x="2161817" y="4368053"/>
            <a:ext cx="3499399" cy="11420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1EAEFA-FCA7-CA7E-A233-36C90E30E3F6}"/>
                  </a:ext>
                </a:extLst>
              </p:cNvPr>
              <p:cNvSpPr txBox="1"/>
              <p:nvPr/>
            </p:nvSpPr>
            <p:spPr>
              <a:xfrm>
                <a:off x="2161817" y="4492277"/>
                <a:ext cx="3417840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1EAEFA-FCA7-CA7E-A233-36C90E30E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817" y="4492277"/>
                <a:ext cx="3417840" cy="468205"/>
              </a:xfrm>
              <a:prstGeom prst="rect">
                <a:avLst/>
              </a:prstGeom>
              <a:blipFill>
                <a:blip r:embed="rId12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2CA086-A509-A123-0A1A-E0A88BC4A295}"/>
                  </a:ext>
                </a:extLst>
              </p:cNvPr>
              <p:cNvSpPr txBox="1"/>
              <p:nvPr/>
            </p:nvSpPr>
            <p:spPr>
              <a:xfrm>
                <a:off x="2261401" y="5006277"/>
                <a:ext cx="3417840" cy="330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2CA086-A509-A123-0A1A-E0A88BC4A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01" y="5006277"/>
                <a:ext cx="3417840" cy="330966"/>
              </a:xfrm>
              <a:prstGeom prst="rect">
                <a:avLst/>
              </a:prstGeom>
              <a:blipFill>
                <a:blip r:embed="rId13"/>
                <a:stretch>
                  <a:fillRect b="-6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>
            <a:extLst>
              <a:ext uri="{FF2B5EF4-FFF2-40B4-BE49-F238E27FC236}">
                <a16:creationId xmlns:a16="http://schemas.microsoft.com/office/drawing/2014/main" id="{1BCE236E-0087-4AC6-BE0C-01E7522BF208}"/>
              </a:ext>
            </a:extLst>
          </p:cNvPr>
          <p:cNvSpPr/>
          <p:nvPr/>
        </p:nvSpPr>
        <p:spPr>
          <a:xfrm rot="5400000">
            <a:off x="3340312" y="3384561"/>
            <a:ext cx="266460" cy="1657803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EDFDD9-9D64-A3FE-0406-8FC2220EAFCF}"/>
              </a:ext>
            </a:extLst>
          </p:cNvPr>
          <p:cNvGrpSpPr/>
          <p:nvPr/>
        </p:nvGrpSpPr>
        <p:grpSpPr>
          <a:xfrm>
            <a:off x="7151861" y="629404"/>
            <a:ext cx="5022588" cy="2994162"/>
            <a:chOff x="7151861" y="629404"/>
            <a:chExt cx="5022588" cy="2994162"/>
          </a:xfrm>
        </p:grpSpPr>
        <p:pic>
          <p:nvPicPr>
            <p:cNvPr id="7" name="Picture 6" descr="A cartoon light bulb pointing at something">
              <a:extLst>
                <a:ext uri="{FF2B5EF4-FFF2-40B4-BE49-F238E27FC236}">
                  <a16:creationId xmlns:a16="http://schemas.microsoft.com/office/drawing/2014/main" id="{7F0F4325-B89F-F5F1-3869-29268EAD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FC446914-C807-4672-15D7-DE132C82464C}"/>
                </a:ext>
              </a:extLst>
            </p:cNvPr>
            <p:cNvSpPr/>
            <p:nvPr/>
          </p:nvSpPr>
          <p:spPr>
            <a:xfrm>
              <a:off x="7151861" y="629404"/>
              <a:ext cx="3268884" cy="1593020"/>
            </a:xfrm>
            <a:prstGeom prst="wedgeEllipseCallout">
              <a:avLst>
                <a:gd name="adj1" fmla="val 57955"/>
                <a:gd name="adj2" fmla="val 5940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Let’s try conditioning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031420-D3D2-00DD-B940-9B8160D29204}"/>
              </a:ext>
            </a:extLst>
          </p:cNvPr>
          <p:cNvGrpSpPr/>
          <p:nvPr/>
        </p:nvGrpSpPr>
        <p:grpSpPr>
          <a:xfrm>
            <a:off x="3083810" y="1010854"/>
            <a:ext cx="4014061" cy="822646"/>
            <a:chOff x="1649421" y="5729825"/>
            <a:chExt cx="4014061" cy="822646"/>
          </a:xfrm>
        </p:grpSpPr>
        <p:pic>
          <p:nvPicPr>
            <p:cNvPr id="12" name="Picture 11" descr="A close-up of several coins">
              <a:extLst>
                <a:ext uri="{FF2B5EF4-FFF2-40B4-BE49-F238E27FC236}">
                  <a16:creationId xmlns:a16="http://schemas.microsoft.com/office/drawing/2014/main" id="{7C55530A-E607-5F0A-B6A9-896B86693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649421" y="5755279"/>
              <a:ext cx="803273" cy="795528"/>
            </a:xfrm>
            <a:prstGeom prst="rect">
              <a:avLst/>
            </a:prstGeom>
          </p:spPr>
        </p:pic>
        <p:pic>
          <p:nvPicPr>
            <p:cNvPr id="13" name="Picture 12" descr="A close-up of several coins">
              <a:extLst>
                <a:ext uri="{FF2B5EF4-FFF2-40B4-BE49-F238E27FC236}">
                  <a16:creationId xmlns:a16="http://schemas.microsoft.com/office/drawing/2014/main" id="{75C194A6-B2E6-A9C0-24B7-9DCA1DB58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2450925" y="5729825"/>
              <a:ext cx="803273" cy="795528"/>
            </a:xfrm>
            <a:prstGeom prst="rect">
              <a:avLst/>
            </a:prstGeom>
          </p:spPr>
        </p:pic>
        <p:pic>
          <p:nvPicPr>
            <p:cNvPr id="15" name="Picture 14" descr="A close-up of several coins">
              <a:extLst>
                <a:ext uri="{FF2B5EF4-FFF2-40B4-BE49-F238E27FC236}">
                  <a16:creationId xmlns:a16="http://schemas.microsoft.com/office/drawing/2014/main" id="{4A35F30B-0994-FDAD-5616-6160E0903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3261476" y="5743384"/>
              <a:ext cx="803273" cy="795528"/>
            </a:xfrm>
            <a:prstGeom prst="rect">
              <a:avLst/>
            </a:prstGeom>
          </p:spPr>
        </p:pic>
        <p:pic>
          <p:nvPicPr>
            <p:cNvPr id="16" name="Picture 15" descr="A close-up of several coins">
              <a:extLst>
                <a:ext uri="{FF2B5EF4-FFF2-40B4-BE49-F238E27FC236}">
                  <a16:creationId xmlns:a16="http://schemas.microsoft.com/office/drawing/2014/main" id="{01479CCF-26F8-95ED-8E37-49CE5C1D7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072027" y="5756943"/>
              <a:ext cx="803273" cy="795528"/>
            </a:xfrm>
            <a:prstGeom prst="rect">
              <a:avLst/>
            </a:prstGeom>
          </p:spPr>
        </p:pic>
        <p:pic>
          <p:nvPicPr>
            <p:cNvPr id="17" name="Picture 16" descr="A close-up of several coins">
              <a:extLst>
                <a:ext uri="{FF2B5EF4-FFF2-40B4-BE49-F238E27FC236}">
                  <a16:creationId xmlns:a16="http://schemas.microsoft.com/office/drawing/2014/main" id="{65ABC584-CC8E-2658-66C6-753F87CEF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4860209" y="5743384"/>
              <a:ext cx="803273" cy="79552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166CB0-86B4-6584-FE74-59DF7CA17EFB}"/>
                  </a:ext>
                </a:extLst>
              </p:cNvPr>
              <p:cNvSpPr txBox="1"/>
              <p:nvPr/>
            </p:nvSpPr>
            <p:spPr>
              <a:xfrm>
                <a:off x="3964088" y="4405901"/>
                <a:ext cx="47528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166CB0-86B4-6584-FE74-59DF7CA17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088" y="4405901"/>
                <a:ext cx="475289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5DD10D-7C6F-EB3D-C06C-B4A92346D133}"/>
                  </a:ext>
                </a:extLst>
              </p:cNvPr>
              <p:cNvSpPr txBox="1"/>
              <p:nvPr/>
            </p:nvSpPr>
            <p:spPr>
              <a:xfrm>
                <a:off x="3929436" y="4907800"/>
                <a:ext cx="47528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5DD10D-7C6F-EB3D-C06C-B4A92346D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436" y="4907800"/>
                <a:ext cx="475289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9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F891DCC-0BFC-4B84-6215-C6EF6CB65D49}"/>
              </a:ext>
            </a:extLst>
          </p:cNvPr>
          <p:cNvSpPr/>
          <p:nvPr/>
        </p:nvSpPr>
        <p:spPr>
          <a:xfrm>
            <a:off x="3920529" y="3802883"/>
            <a:ext cx="1717795" cy="4681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Moment of Geometric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F4BA90-49C5-C685-7871-DC9BED85A2BB}"/>
              </a:ext>
            </a:extLst>
          </p:cNvPr>
          <p:cNvSpPr/>
          <p:nvPr/>
        </p:nvSpPr>
        <p:spPr>
          <a:xfrm>
            <a:off x="447799" y="2774398"/>
            <a:ext cx="8458964" cy="3570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94CCF0-8F33-9E05-E704-6B6FD11533E4}"/>
                  </a:ext>
                </a:extLst>
              </p:cNvPr>
              <p:cNvSpPr txBox="1"/>
              <p:nvPr/>
            </p:nvSpPr>
            <p:spPr>
              <a:xfrm>
                <a:off x="475535" y="2860648"/>
                <a:ext cx="79276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=1]⋅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=0]⋅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94CCF0-8F33-9E05-E704-6B6FD1153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35" y="2860648"/>
                <a:ext cx="7927685" cy="461665"/>
              </a:xfrm>
              <a:prstGeom prst="rect">
                <a:avLst/>
              </a:prstGeom>
              <a:blipFill>
                <a:blip r:embed="rId2"/>
                <a:stretch>
                  <a:fillRect l="-15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DF7CCC-A4C2-AA1A-97F4-99214AE9DCC6}"/>
                  </a:ext>
                </a:extLst>
              </p:cNvPr>
              <p:cNvSpPr txBox="1"/>
              <p:nvPr/>
            </p:nvSpPr>
            <p:spPr>
              <a:xfrm>
                <a:off x="522757" y="3593791"/>
                <a:ext cx="59015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=0]⋅(1−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DF7CCC-A4C2-AA1A-97F4-99214AE9D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57" y="3593791"/>
                <a:ext cx="5901572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2B5CD4-0782-CBC2-7847-C32CF2202094}"/>
                  </a:ext>
                </a:extLst>
              </p:cNvPr>
              <p:cNvSpPr txBox="1"/>
              <p:nvPr/>
            </p:nvSpPr>
            <p:spPr>
              <a:xfrm>
                <a:off x="338516" y="1137961"/>
                <a:ext cx="39904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</m:oMath>
                  </m:oMathPara>
                </a14:m>
                <a:endParaRPr lang="en-US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2B5CD4-0782-CBC2-7847-C32CF220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6" y="1137961"/>
                <a:ext cx="3990415" cy="461665"/>
              </a:xfrm>
              <a:prstGeom prst="rect">
                <a:avLst/>
              </a:prstGeom>
              <a:blipFill>
                <a:blip r:embed="rId4"/>
                <a:stretch>
                  <a:fillRect l="-45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DC1861-B0E2-0B2D-4D0E-E3995238D1D6}"/>
                  </a:ext>
                </a:extLst>
              </p:cNvPr>
              <p:cNvSpPr txBox="1"/>
              <p:nvPr/>
            </p:nvSpPr>
            <p:spPr>
              <a:xfrm>
                <a:off x="338516" y="2003910"/>
                <a:ext cx="20458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Derive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DC1861-B0E2-0B2D-4D0E-E3995238D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6" y="2003910"/>
                <a:ext cx="2045869" cy="461665"/>
              </a:xfrm>
              <a:prstGeom prst="rect">
                <a:avLst/>
              </a:prstGeom>
              <a:blipFill>
                <a:blip r:embed="rId5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93B248-56C8-4EFE-0FDD-6CB18A59D3A4}"/>
                  </a:ext>
                </a:extLst>
              </p:cNvPr>
              <p:cNvSpPr txBox="1"/>
              <p:nvPr/>
            </p:nvSpPr>
            <p:spPr>
              <a:xfrm>
                <a:off x="2384385" y="2003910"/>
                <a:ext cx="47674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Condition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value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of</m:t>
                    </m:r>
                    <m:r>
                      <m:rPr>
                        <m:nor/>
                      </m:rPr>
                      <a:rPr lang="en-US" sz="2400" b="0" i="0" dirty="0" smtClean="0"/>
                      <m:t> 1</m:t>
                    </m:r>
                    <m:r>
                      <m:rPr>
                        <m:nor/>
                      </m:rPr>
                      <a:rPr lang="en-US" sz="2400" b="0" i="0" dirty="0" smtClean="0"/>
                      <m:t>st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flip</m:t>
                    </m:r>
                    <m:r>
                      <m:rPr>
                        <m:nor/>
                      </m:rPr>
                      <a:rPr lang="en-US" sz="2400" b="0" i="0" dirty="0" smtClean="0"/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93B248-56C8-4EFE-0FDD-6CB18A59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85" y="2003910"/>
                <a:ext cx="4767476" cy="461665"/>
              </a:xfrm>
              <a:prstGeom prst="rect">
                <a:avLst/>
              </a:prstGeom>
              <a:blipFill>
                <a:blip r:embed="rId10"/>
                <a:stretch>
                  <a:fillRect l="-384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9DFE2198-F1D8-0023-DF4B-AA96B7DE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CD701F-BF78-120D-2B81-CEEF4CE75E7C}"/>
                  </a:ext>
                </a:extLst>
              </p:cNvPr>
              <p:cNvSpPr txBox="1"/>
              <p:nvPr/>
            </p:nvSpPr>
            <p:spPr>
              <a:xfrm>
                <a:off x="1057812" y="4313850"/>
                <a:ext cx="4674656" cy="468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CD701F-BF78-120D-2B81-CEEF4CE75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12" y="4313850"/>
                <a:ext cx="4674656" cy="468169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B402BA-C821-3A9E-524F-F1ED292AB899}"/>
                  </a:ext>
                </a:extLst>
              </p:cNvPr>
              <p:cNvSpPr txBox="1"/>
              <p:nvPr/>
            </p:nvSpPr>
            <p:spPr>
              <a:xfrm>
                <a:off x="1310587" y="5024176"/>
                <a:ext cx="46746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B402BA-C821-3A9E-524F-F1ED292AB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587" y="5024176"/>
                <a:ext cx="4674656" cy="461665"/>
              </a:xfrm>
              <a:prstGeom prst="rect">
                <a:avLst/>
              </a:prstGeom>
              <a:blipFill>
                <a:blip r:embed="rId12"/>
                <a:stretch>
                  <a:fillRect r="-65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A6246-351B-AEBF-6EBC-A1DCB4EB4C11}"/>
                  </a:ext>
                </a:extLst>
              </p:cNvPr>
              <p:cNvSpPr txBox="1"/>
              <p:nvPr/>
            </p:nvSpPr>
            <p:spPr>
              <a:xfrm>
                <a:off x="919098" y="5729944"/>
                <a:ext cx="61082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7A6246-351B-AEBF-6EBC-A1DCB4EB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98" y="5729944"/>
                <a:ext cx="61082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8E38CA2-D555-F9BA-7E39-D521F5DA0322}"/>
              </a:ext>
            </a:extLst>
          </p:cNvPr>
          <p:cNvGrpSpPr/>
          <p:nvPr/>
        </p:nvGrpSpPr>
        <p:grpSpPr>
          <a:xfrm>
            <a:off x="3083810" y="1010854"/>
            <a:ext cx="4014061" cy="822646"/>
            <a:chOff x="1649421" y="5729825"/>
            <a:chExt cx="4014061" cy="822646"/>
          </a:xfrm>
        </p:grpSpPr>
        <p:pic>
          <p:nvPicPr>
            <p:cNvPr id="17" name="Picture 16" descr="A close-up of several coins">
              <a:extLst>
                <a:ext uri="{FF2B5EF4-FFF2-40B4-BE49-F238E27FC236}">
                  <a16:creationId xmlns:a16="http://schemas.microsoft.com/office/drawing/2014/main" id="{54DAF687-A538-7314-7097-FB2FCDDCB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649421" y="5755279"/>
              <a:ext cx="803273" cy="795528"/>
            </a:xfrm>
            <a:prstGeom prst="rect">
              <a:avLst/>
            </a:prstGeom>
          </p:spPr>
        </p:pic>
        <p:pic>
          <p:nvPicPr>
            <p:cNvPr id="22" name="Picture 21" descr="A close-up of several coins">
              <a:extLst>
                <a:ext uri="{FF2B5EF4-FFF2-40B4-BE49-F238E27FC236}">
                  <a16:creationId xmlns:a16="http://schemas.microsoft.com/office/drawing/2014/main" id="{4AE5389F-CE05-5275-6677-97B2A0B94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2450925" y="5729825"/>
              <a:ext cx="803273" cy="795528"/>
            </a:xfrm>
            <a:prstGeom prst="rect">
              <a:avLst/>
            </a:prstGeom>
          </p:spPr>
        </p:pic>
        <p:pic>
          <p:nvPicPr>
            <p:cNvPr id="23" name="Picture 22" descr="A close-up of several coins">
              <a:extLst>
                <a:ext uri="{FF2B5EF4-FFF2-40B4-BE49-F238E27FC236}">
                  <a16:creationId xmlns:a16="http://schemas.microsoft.com/office/drawing/2014/main" id="{A4F4BEF1-F85A-38FC-ED2E-4FAFFE368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3261476" y="5743384"/>
              <a:ext cx="803273" cy="795528"/>
            </a:xfrm>
            <a:prstGeom prst="rect">
              <a:avLst/>
            </a:prstGeom>
          </p:spPr>
        </p:pic>
        <p:pic>
          <p:nvPicPr>
            <p:cNvPr id="25" name="Picture 24" descr="A close-up of several coins">
              <a:extLst>
                <a:ext uri="{FF2B5EF4-FFF2-40B4-BE49-F238E27FC236}">
                  <a16:creationId xmlns:a16="http://schemas.microsoft.com/office/drawing/2014/main" id="{A89FAA3C-83B2-429E-D1D6-D6FCD1B200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072027" y="5756943"/>
              <a:ext cx="803273" cy="795528"/>
            </a:xfrm>
            <a:prstGeom prst="rect">
              <a:avLst/>
            </a:prstGeom>
          </p:spPr>
        </p:pic>
        <p:pic>
          <p:nvPicPr>
            <p:cNvPr id="26" name="Picture 25" descr="A close-up of several coins">
              <a:extLst>
                <a:ext uri="{FF2B5EF4-FFF2-40B4-BE49-F238E27FC236}">
                  <a16:creationId xmlns:a16="http://schemas.microsoft.com/office/drawing/2014/main" id="{1B00A392-6B35-E38D-8120-432283878B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4860209" y="5743384"/>
              <a:ext cx="803273" cy="7955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33233B-54B4-75FE-D824-61FC16D33326}"/>
              </a:ext>
            </a:extLst>
          </p:cNvPr>
          <p:cNvGrpSpPr/>
          <p:nvPr/>
        </p:nvGrpSpPr>
        <p:grpSpPr>
          <a:xfrm>
            <a:off x="7151861" y="629404"/>
            <a:ext cx="5022588" cy="2994162"/>
            <a:chOff x="7151861" y="629404"/>
            <a:chExt cx="5022588" cy="2994162"/>
          </a:xfrm>
        </p:grpSpPr>
        <p:pic>
          <p:nvPicPr>
            <p:cNvPr id="29" name="Picture 28" descr="A cartoon light bulb pointing at something">
              <a:extLst>
                <a:ext uri="{FF2B5EF4-FFF2-40B4-BE49-F238E27FC236}">
                  <a16:creationId xmlns:a16="http://schemas.microsoft.com/office/drawing/2014/main" id="{5300AF49-FA2C-E1A1-7A76-73355F3A8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p:sp>
          <p:nvSpPr>
            <p:cNvPr id="30" name="Speech Bubble: Oval 29">
              <a:extLst>
                <a:ext uri="{FF2B5EF4-FFF2-40B4-BE49-F238E27FC236}">
                  <a16:creationId xmlns:a16="http://schemas.microsoft.com/office/drawing/2014/main" id="{EC68E224-E309-BC8C-BCE0-29F6396A096F}"/>
                </a:ext>
              </a:extLst>
            </p:cNvPr>
            <p:cNvSpPr/>
            <p:nvPr/>
          </p:nvSpPr>
          <p:spPr>
            <a:xfrm>
              <a:off x="7151861" y="629404"/>
              <a:ext cx="3268884" cy="1593020"/>
            </a:xfrm>
            <a:prstGeom prst="wedgeEllipseCallout">
              <a:avLst>
                <a:gd name="adj1" fmla="val 57955"/>
                <a:gd name="adj2" fmla="val 5940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Let’s try conditioning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C9B652-84D0-4110-0CE1-A6A198FA489E}"/>
              </a:ext>
            </a:extLst>
          </p:cNvPr>
          <p:cNvGrpSpPr/>
          <p:nvPr/>
        </p:nvGrpSpPr>
        <p:grpSpPr>
          <a:xfrm>
            <a:off x="9205198" y="3529429"/>
            <a:ext cx="2403880" cy="1494747"/>
            <a:chOff x="9205198" y="3529429"/>
            <a:chExt cx="2403880" cy="149474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9300EC-0C08-54D6-F974-912F79BE7E63}"/>
                </a:ext>
              </a:extLst>
            </p:cNvPr>
            <p:cNvSpPr/>
            <p:nvPr/>
          </p:nvSpPr>
          <p:spPr>
            <a:xfrm>
              <a:off x="9205198" y="3529429"/>
              <a:ext cx="2403880" cy="14947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16E7B-7031-763B-421E-2131D2924C4E}"/>
                </a:ext>
              </a:extLst>
            </p:cNvPr>
            <p:cNvSpPr txBox="1"/>
            <p:nvPr/>
          </p:nvSpPr>
          <p:spPr>
            <a:xfrm>
              <a:off x="9345887" y="3529429"/>
              <a:ext cx="1041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u="sng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Result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01EAEFA-FCA7-CA7E-A233-36C90E30E3F6}"/>
                    </a:ext>
                  </a:extLst>
                </p:cNvPr>
                <p:cNvSpPr txBox="1"/>
                <p:nvPr/>
              </p:nvSpPr>
              <p:spPr>
                <a:xfrm>
                  <a:off x="9345887" y="3990887"/>
                  <a:ext cx="2263191" cy="8484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01EAEFA-FCA7-CA7E-A233-36C90E30E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5887" y="3990887"/>
                  <a:ext cx="2263191" cy="84843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37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Variance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255816" y="1052921"/>
            <a:ext cx="11585085" cy="1357873"/>
            <a:chOff x="718455" y="3211430"/>
            <a:chExt cx="9526094" cy="574459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5" y="3211430"/>
              <a:ext cx="9319256" cy="5744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/>
                <p:nvPr/>
              </p:nvSpPr>
              <p:spPr>
                <a:xfrm>
                  <a:off x="763210" y="3262022"/>
                  <a:ext cx="9481339" cy="195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The </a:t>
                  </a:r>
                  <a:r>
                    <a:rPr lang="en-US" sz="2400" b="1" dirty="0"/>
                    <a:t>variance </a:t>
                  </a:r>
                  <a:r>
                    <a:rPr lang="en-US" sz="2400" dirty="0"/>
                    <a:t>of </a:t>
                  </a:r>
                  <a:r>
                    <a:rPr lang="en-US" sz="2400" dirty="0" err="1"/>
                    <a:t>r.v.</a:t>
                  </a:r>
                  <a:r>
                    <a:rPr lang="en-US" sz="2400" dirty="0"/>
                    <a:t>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is the expected squared difference of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from its mean: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19635-D093-4AE2-AE45-7E79455B8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210" y="3262022"/>
                  <a:ext cx="9481339" cy="195311"/>
                </a:xfrm>
                <a:prstGeom prst="rect">
                  <a:avLst/>
                </a:prstGeom>
                <a:blipFill>
                  <a:blip r:embed="rId2"/>
                  <a:stretch>
                    <a:fillRect l="-846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A45B63-D414-A174-2324-4C9C1FAC5946}"/>
                  </a:ext>
                </a:extLst>
              </p:cNvPr>
              <p:cNvSpPr txBox="1"/>
              <p:nvPr/>
            </p:nvSpPr>
            <p:spPr>
              <a:xfrm>
                <a:off x="2476303" y="1791484"/>
                <a:ext cx="64198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A45B63-D414-A174-2324-4C9C1FAC5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303" y="1791484"/>
                <a:ext cx="641985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A61919-3A6A-D2BC-422A-967F39019205}"/>
              </a:ext>
            </a:extLst>
          </p:cNvPr>
          <p:cNvCxnSpPr>
            <a:cxnSpLocks/>
          </p:cNvCxnSpPr>
          <p:nvPr/>
        </p:nvCxnSpPr>
        <p:spPr>
          <a:xfrm flipH="1">
            <a:off x="2276928" y="4640696"/>
            <a:ext cx="6333672" cy="5213"/>
          </a:xfrm>
          <a:prstGeom prst="line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4C413B-D430-0E86-AA3F-D011287C3C85}"/>
              </a:ext>
            </a:extLst>
          </p:cNvPr>
          <p:cNvGrpSpPr/>
          <p:nvPr/>
        </p:nvGrpSpPr>
        <p:grpSpPr>
          <a:xfrm>
            <a:off x="5048905" y="2659141"/>
            <a:ext cx="730250" cy="2797705"/>
            <a:chOff x="5265511" y="2887788"/>
            <a:chExt cx="730250" cy="279770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72BE83-8955-4332-C0F7-70B390B6111F}"/>
                </a:ext>
              </a:extLst>
            </p:cNvPr>
            <p:cNvCxnSpPr/>
            <p:nvPr/>
          </p:nvCxnSpPr>
          <p:spPr>
            <a:xfrm flipV="1">
              <a:off x="5609772" y="2887788"/>
              <a:ext cx="0" cy="2260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E00056E-0DC6-85DE-07B5-D64DEA11EC9E}"/>
                    </a:ext>
                  </a:extLst>
                </p:cNvPr>
                <p:cNvSpPr txBox="1"/>
                <p:nvPr/>
              </p:nvSpPr>
              <p:spPr>
                <a:xfrm>
                  <a:off x="5265511" y="5223828"/>
                  <a:ext cx="73025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E00056E-0DC6-85DE-07B5-D64DEA11E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511" y="5223828"/>
                  <a:ext cx="73025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2500" r="-1666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61730E-2D87-3B5C-FB7B-4F6B61DB7ACA}"/>
              </a:ext>
            </a:extLst>
          </p:cNvPr>
          <p:cNvGrpSpPr/>
          <p:nvPr/>
        </p:nvGrpSpPr>
        <p:grpSpPr>
          <a:xfrm>
            <a:off x="3284822" y="4043005"/>
            <a:ext cx="730250" cy="1035391"/>
            <a:chOff x="3216275" y="4198402"/>
            <a:chExt cx="730250" cy="103539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906728-C419-1662-2D1B-08C14021A77E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4198402"/>
              <a:ext cx="0" cy="57893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78317CA-659E-C1D6-3E1A-A0F6CA3E43A2}"/>
                    </a:ext>
                  </a:extLst>
                </p:cNvPr>
                <p:cNvSpPr txBox="1"/>
                <p:nvPr/>
              </p:nvSpPr>
              <p:spPr>
                <a:xfrm>
                  <a:off x="3216275" y="4772128"/>
                  <a:ext cx="73025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78317CA-659E-C1D6-3E1A-A0F6CA3E43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275" y="4772128"/>
                  <a:ext cx="73025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020407-432C-88CE-E42E-D4BB8C84DBC3}"/>
              </a:ext>
            </a:extLst>
          </p:cNvPr>
          <p:cNvGrpSpPr/>
          <p:nvPr/>
        </p:nvGrpSpPr>
        <p:grpSpPr>
          <a:xfrm>
            <a:off x="3812171" y="3474973"/>
            <a:ext cx="730250" cy="1613170"/>
            <a:chOff x="3216275" y="4318000"/>
            <a:chExt cx="730250" cy="63619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687C39-3159-8CF7-9D65-577A42E08FD1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4318000"/>
              <a:ext cx="0" cy="45412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6037817-E6C3-9F4B-2283-FDF0928F86BE}"/>
                    </a:ext>
                  </a:extLst>
                </p:cNvPr>
                <p:cNvSpPr txBox="1"/>
                <p:nvPr/>
              </p:nvSpPr>
              <p:spPr>
                <a:xfrm>
                  <a:off x="3216275" y="4772128"/>
                  <a:ext cx="730250" cy="1820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6037817-E6C3-9F4B-2283-FDF0928F8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275" y="4772128"/>
                  <a:ext cx="730250" cy="182071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982BF2-F900-5830-F173-7C5A9BAC0FD2}"/>
              </a:ext>
            </a:extLst>
          </p:cNvPr>
          <p:cNvGrpSpPr/>
          <p:nvPr/>
        </p:nvGrpSpPr>
        <p:grpSpPr>
          <a:xfrm>
            <a:off x="5573643" y="4352668"/>
            <a:ext cx="730250" cy="576055"/>
            <a:chOff x="3216275" y="4318000"/>
            <a:chExt cx="730250" cy="91579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122567-53C7-DA1F-B211-F9DB303F3D19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4318000"/>
              <a:ext cx="0" cy="45412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B224ED2-D26C-370C-63DB-F0DF62C99911}"/>
                    </a:ext>
                  </a:extLst>
                </p:cNvPr>
                <p:cNvSpPr txBox="1"/>
                <p:nvPr/>
              </p:nvSpPr>
              <p:spPr>
                <a:xfrm>
                  <a:off x="3216275" y="4772128"/>
                  <a:ext cx="73025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B224ED2-D26C-370C-63DB-F0DF62C99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275" y="4772128"/>
                  <a:ext cx="730250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6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E6189A-F457-1D02-3D7C-F70F70836C0B}"/>
              </a:ext>
            </a:extLst>
          </p:cNvPr>
          <p:cNvGrpSpPr/>
          <p:nvPr/>
        </p:nvGrpSpPr>
        <p:grpSpPr>
          <a:xfrm>
            <a:off x="7423052" y="3724640"/>
            <a:ext cx="730250" cy="1353756"/>
            <a:chOff x="3216275" y="3921182"/>
            <a:chExt cx="730250" cy="129131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7F6520C-9156-6FE6-B7CE-0D533E33DA9A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3921182"/>
              <a:ext cx="0" cy="85615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8FD8694-A299-ADB2-CBA1-B8873B94A392}"/>
                    </a:ext>
                  </a:extLst>
                </p:cNvPr>
                <p:cNvSpPr txBox="1"/>
                <p:nvPr/>
              </p:nvSpPr>
              <p:spPr>
                <a:xfrm>
                  <a:off x="3216275" y="4772128"/>
                  <a:ext cx="730250" cy="4403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8FD8694-A299-ADB2-CBA1-B8873B94A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275" y="4772128"/>
                  <a:ext cx="730250" cy="4403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A7AE71-2381-A6C3-11F2-C89AB8EDE79E}"/>
              </a:ext>
            </a:extLst>
          </p:cNvPr>
          <p:cNvGrpSpPr/>
          <p:nvPr/>
        </p:nvGrpSpPr>
        <p:grpSpPr>
          <a:xfrm>
            <a:off x="5393166" y="3959105"/>
            <a:ext cx="557840" cy="400110"/>
            <a:chOff x="5580038" y="4090537"/>
            <a:chExt cx="557840" cy="40011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F3D4C60-AD7D-7CBD-BF83-F962F34DBDAB}"/>
                </a:ext>
              </a:extLst>
            </p:cNvPr>
            <p:cNvCxnSpPr>
              <a:cxnSpLocks/>
            </p:cNvCxnSpPr>
            <p:nvPr/>
          </p:nvCxnSpPr>
          <p:spPr>
            <a:xfrm>
              <a:off x="5580038" y="4484100"/>
              <a:ext cx="55784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9C32CBA-53A0-7B4A-5AFE-DFB791DB54AB}"/>
                    </a:ext>
                  </a:extLst>
                </p:cNvPr>
                <p:cNvSpPr txBox="1"/>
                <p:nvPr/>
              </p:nvSpPr>
              <p:spPr>
                <a:xfrm>
                  <a:off x="5686228" y="4090537"/>
                  <a:ext cx="38160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9C32CBA-53A0-7B4A-5AFE-DFB791DB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28" y="4090537"/>
                  <a:ext cx="381604" cy="400110"/>
                </a:xfrm>
                <a:prstGeom prst="rect">
                  <a:avLst/>
                </a:prstGeom>
                <a:blipFill>
                  <a:blip r:embed="rId9"/>
                  <a:stretch>
                    <a:fillRect r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3FB6205-0628-928F-B3CF-62B5B6160729}"/>
              </a:ext>
            </a:extLst>
          </p:cNvPr>
          <p:cNvGrpSpPr/>
          <p:nvPr/>
        </p:nvGrpSpPr>
        <p:grpSpPr>
          <a:xfrm>
            <a:off x="5414030" y="3312548"/>
            <a:ext cx="2425298" cy="412092"/>
            <a:chOff x="5600902" y="3443980"/>
            <a:chExt cx="2425298" cy="41209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D361DEB-3C4A-4D7D-AA6C-D59DBB3A7CAD}"/>
                </a:ext>
              </a:extLst>
            </p:cNvPr>
            <p:cNvCxnSpPr>
              <a:cxnSpLocks/>
            </p:cNvCxnSpPr>
            <p:nvPr/>
          </p:nvCxnSpPr>
          <p:spPr>
            <a:xfrm>
              <a:off x="5600902" y="3856072"/>
              <a:ext cx="242529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73126D8-E472-848F-01F8-3CB590F0B65C}"/>
                    </a:ext>
                  </a:extLst>
                </p:cNvPr>
                <p:cNvSpPr txBox="1"/>
                <p:nvPr/>
              </p:nvSpPr>
              <p:spPr>
                <a:xfrm>
                  <a:off x="6490639" y="3443980"/>
                  <a:ext cx="38160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73126D8-E472-848F-01F8-3CB590F0B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0639" y="3443980"/>
                  <a:ext cx="381604" cy="400110"/>
                </a:xfrm>
                <a:prstGeom prst="rect">
                  <a:avLst/>
                </a:prstGeom>
                <a:blipFill>
                  <a:blip r:embed="rId10"/>
                  <a:stretch>
                    <a:fillRect r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05848C-B8D1-939D-0005-F744EF779BDD}"/>
              </a:ext>
            </a:extLst>
          </p:cNvPr>
          <p:cNvGrpSpPr/>
          <p:nvPr/>
        </p:nvGrpSpPr>
        <p:grpSpPr>
          <a:xfrm>
            <a:off x="4180517" y="3090166"/>
            <a:ext cx="1212649" cy="400110"/>
            <a:chOff x="4367389" y="3221598"/>
            <a:chExt cx="1212649" cy="40011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24FB55-1DAC-59CD-0023-5D096ED82CF3}"/>
                </a:ext>
              </a:extLst>
            </p:cNvPr>
            <p:cNvCxnSpPr>
              <a:cxnSpLocks/>
            </p:cNvCxnSpPr>
            <p:nvPr/>
          </p:nvCxnSpPr>
          <p:spPr>
            <a:xfrm>
              <a:off x="4367389" y="3606405"/>
              <a:ext cx="1212649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B15D170-D103-8BD8-CDA8-00F83D91CE7C}"/>
                    </a:ext>
                  </a:extLst>
                </p:cNvPr>
                <p:cNvSpPr txBox="1"/>
                <p:nvPr/>
              </p:nvSpPr>
              <p:spPr>
                <a:xfrm>
                  <a:off x="4743134" y="3221598"/>
                  <a:ext cx="38160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B15D170-D103-8BD8-CDA8-00F83D91C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134" y="3221598"/>
                  <a:ext cx="381604" cy="400110"/>
                </a:xfrm>
                <a:prstGeom prst="rect">
                  <a:avLst/>
                </a:prstGeom>
                <a:blipFill>
                  <a:blip r:embed="rId11"/>
                  <a:stretch>
                    <a:fillRect r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384312-FBDF-33C8-95CE-17F64332AB86}"/>
              </a:ext>
            </a:extLst>
          </p:cNvPr>
          <p:cNvGrpSpPr/>
          <p:nvPr/>
        </p:nvGrpSpPr>
        <p:grpSpPr>
          <a:xfrm>
            <a:off x="3654291" y="3665489"/>
            <a:ext cx="1738875" cy="400110"/>
            <a:chOff x="3841163" y="3796921"/>
            <a:chExt cx="1738875" cy="40011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5DC0EA-3895-09E1-E53D-17A5804BDE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1163" y="4174437"/>
              <a:ext cx="1738875" cy="772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889CC07-9DF1-4CAA-7D05-95A2ECD3C130}"/>
                    </a:ext>
                  </a:extLst>
                </p:cNvPr>
                <p:cNvSpPr txBox="1"/>
                <p:nvPr/>
              </p:nvSpPr>
              <p:spPr>
                <a:xfrm>
                  <a:off x="4594870" y="3796921"/>
                  <a:ext cx="38160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889CC07-9DF1-4CAA-7D05-95A2ECD3C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4870" y="3796921"/>
                  <a:ext cx="381604" cy="400110"/>
                </a:xfrm>
                <a:prstGeom prst="rect">
                  <a:avLst/>
                </a:prstGeom>
                <a:blipFill>
                  <a:blip r:embed="rId12"/>
                  <a:stretch>
                    <a:fillRect r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3A115F5-2DD9-A4F1-4DEB-0FBAEF4B00DC}"/>
              </a:ext>
            </a:extLst>
          </p:cNvPr>
          <p:cNvGrpSpPr/>
          <p:nvPr/>
        </p:nvGrpSpPr>
        <p:grpSpPr>
          <a:xfrm>
            <a:off x="2959954" y="5636139"/>
            <a:ext cx="4689370" cy="1127822"/>
            <a:chOff x="3336830" y="5892511"/>
            <a:chExt cx="4689370" cy="112782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9DC03C-DE06-F39B-EA9E-9A1BE9CD78B0}"/>
                </a:ext>
              </a:extLst>
            </p:cNvPr>
            <p:cNvSpPr/>
            <p:nvPr/>
          </p:nvSpPr>
          <p:spPr>
            <a:xfrm>
              <a:off x="3515889" y="5892511"/>
              <a:ext cx="4340677" cy="8736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9218A4-BB7D-C6E6-559E-9D754FC66C09}"/>
                    </a:ext>
                  </a:extLst>
                </p:cNvPr>
                <p:cNvSpPr txBox="1"/>
                <p:nvPr/>
              </p:nvSpPr>
              <p:spPr>
                <a:xfrm>
                  <a:off x="3336830" y="5906502"/>
                  <a:ext cx="4689370" cy="1113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𝑽𝒂𝒓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800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89218A4-BB7D-C6E6-559E-9D754FC66C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6830" y="5906502"/>
                  <a:ext cx="4689370" cy="11138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Speech Bubble: Oval 63">
            <a:extLst>
              <a:ext uri="{FF2B5EF4-FFF2-40B4-BE49-F238E27FC236}">
                <a16:creationId xmlns:a16="http://schemas.microsoft.com/office/drawing/2014/main" id="{2C15F5F9-D692-5B8B-8CA4-433B5C37243C}"/>
              </a:ext>
            </a:extLst>
          </p:cNvPr>
          <p:cNvSpPr/>
          <p:nvPr/>
        </p:nvSpPr>
        <p:spPr>
          <a:xfrm>
            <a:off x="9019845" y="3221598"/>
            <a:ext cx="2159879" cy="776652"/>
          </a:xfrm>
          <a:prstGeom prst="wedgeEllipseCallout">
            <a:avLst>
              <a:gd name="adj1" fmla="val 57955"/>
              <a:gd name="adj2" fmla="val 594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Var(-X)?</a:t>
            </a:r>
          </a:p>
        </p:txBody>
      </p:sp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65C01F1D-83DB-A527-D9A4-48466C4D2024}"/>
              </a:ext>
            </a:extLst>
          </p:cNvPr>
          <p:cNvSpPr/>
          <p:nvPr/>
        </p:nvSpPr>
        <p:spPr>
          <a:xfrm>
            <a:off x="9193921" y="4537294"/>
            <a:ext cx="2159879" cy="776652"/>
          </a:xfrm>
          <a:prstGeom prst="wedgeEllipseCallout">
            <a:avLst>
              <a:gd name="adj1" fmla="val 57955"/>
              <a:gd name="adj2" fmla="val 594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is Var(2 + X)?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7D79B4-F997-19C7-00CA-E3CF11DD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388" y="6557407"/>
            <a:ext cx="4441371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-2436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Choosing between Microsoft and a Startup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/>
              <p:nvPr/>
            </p:nvSpPr>
            <p:spPr>
              <a:xfrm>
                <a:off x="471191" y="1438061"/>
                <a:ext cx="4905702" cy="465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Work at Microsoft </a:t>
                </a:r>
                <a:r>
                  <a:rPr lang="en-US" sz="2400" dirty="0">
                    <a:sym typeface="Wingdings" panose="05000000000000000000" pitchFamily="2" charset="2"/>
                  </a:rPr>
                  <a:t> Earnings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91" y="1438061"/>
                <a:ext cx="4905702" cy="465833"/>
              </a:xfrm>
              <a:prstGeom prst="rect">
                <a:avLst/>
              </a:prstGeom>
              <a:blipFill>
                <a:blip r:embed="rId2"/>
                <a:stretch>
                  <a:fillRect l="-497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2DF0F177-AA31-82D1-76DD-15F452336AD1}"/>
              </a:ext>
            </a:extLst>
          </p:cNvPr>
          <p:cNvSpPr/>
          <p:nvPr/>
        </p:nvSpPr>
        <p:spPr>
          <a:xfrm>
            <a:off x="410936" y="3446493"/>
            <a:ext cx="4905702" cy="2981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BD20DB-D26E-6CC1-6FFA-8247C104704E}"/>
                  </a:ext>
                </a:extLst>
              </p:cNvPr>
              <p:cNvSpPr txBox="1"/>
              <p:nvPr/>
            </p:nvSpPr>
            <p:spPr>
              <a:xfrm>
                <a:off x="471191" y="4315148"/>
                <a:ext cx="43481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Mon</m:t>
                      </m:r>
                      <m:r>
                        <m:rPr>
                          <m:nor/>
                        </m:rPr>
                        <a:rPr lang="en-US" sz="2000" dirty="0"/>
                        <m:t>ey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m:rPr>
                          <m:nor/>
                        </m:rPr>
                        <a:rPr lang="en-US" sz="2000" dirty="0"/>
                        <m:t>at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m:rPr>
                          <m:nor/>
                        </m:rPr>
                        <a:rPr lang="en-US" sz="2000" dirty="0"/>
                        <m:t>Microsoft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BD20DB-D26E-6CC1-6FFA-8247C1047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91" y="4315148"/>
                <a:ext cx="4348102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FCA173-4256-102B-8774-D036F397E9D1}"/>
                  </a:ext>
                </a:extLst>
              </p:cNvPr>
              <p:cNvSpPr txBox="1"/>
              <p:nvPr/>
            </p:nvSpPr>
            <p:spPr>
              <a:xfrm>
                <a:off x="622819" y="3608384"/>
                <a:ext cx="4632087" cy="403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Mon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ey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at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Micro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soft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FCA173-4256-102B-8774-D036F397E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9" y="3608384"/>
                <a:ext cx="4632087" cy="403637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8F8700C-AEBD-C51E-0A7F-09246A886EFE}"/>
              </a:ext>
            </a:extLst>
          </p:cNvPr>
          <p:cNvGrpSpPr/>
          <p:nvPr/>
        </p:nvGrpSpPr>
        <p:grpSpPr>
          <a:xfrm>
            <a:off x="6815109" y="1210819"/>
            <a:ext cx="4986731" cy="916148"/>
            <a:chOff x="6815109" y="1210819"/>
            <a:chExt cx="4986731" cy="9161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2FBC6287-1D37-55CD-6343-DBF70C145C09}"/>
                    </a:ext>
                  </a:extLst>
                </p:cNvPr>
                <p:cNvSpPr/>
                <p:nvPr/>
              </p:nvSpPr>
              <p:spPr>
                <a:xfrm>
                  <a:off x="6815109" y="1438061"/>
                  <a:ext cx="222811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Work at Startup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2FBC6287-1D37-55CD-6343-DBF70C145C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5109" y="1438061"/>
                  <a:ext cx="222811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370" t="-10526" r="-301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C2E663A-AD16-1D25-DF20-5E1CE3ACFF99}"/>
                    </a:ext>
                  </a:extLst>
                </p:cNvPr>
                <p:cNvSpPr txBox="1"/>
                <p:nvPr/>
              </p:nvSpPr>
              <p:spPr>
                <a:xfrm>
                  <a:off x="8902256" y="1210819"/>
                  <a:ext cx="2899584" cy="9161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/>
                                    <m:t>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dirty="0" smtClean="0"/>
                                    <m:t>p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.  1%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p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.  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99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%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C2E663A-AD16-1D25-DF20-5E1CE3ACFF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2256" y="1210819"/>
                  <a:ext cx="2899584" cy="9161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AB3CD51-0701-F5BA-01CE-6BD100362633}"/>
              </a:ext>
            </a:extLst>
          </p:cNvPr>
          <p:cNvSpPr/>
          <p:nvPr/>
        </p:nvSpPr>
        <p:spPr>
          <a:xfrm>
            <a:off x="1701478" y="2173917"/>
            <a:ext cx="8789043" cy="816180"/>
          </a:xfrm>
          <a:prstGeom prst="wedgeEllipseCallout">
            <a:avLst>
              <a:gd name="adj1" fmla="val -44722"/>
              <a:gd name="adj2" fmla="val 7864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Determine the mean and variance in each case.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03C889-426E-1C7C-8B5C-58672BDC86A4}"/>
              </a:ext>
            </a:extLst>
          </p:cNvPr>
          <p:cNvCxnSpPr/>
          <p:nvPr/>
        </p:nvCxnSpPr>
        <p:spPr>
          <a:xfrm>
            <a:off x="6096000" y="3159889"/>
            <a:ext cx="0" cy="332766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CA5AE71-95EA-6BF2-52A1-A3A25D6B9638}"/>
              </a:ext>
            </a:extLst>
          </p:cNvPr>
          <p:cNvSpPr/>
          <p:nvPr/>
        </p:nvSpPr>
        <p:spPr>
          <a:xfrm>
            <a:off x="6815108" y="3429000"/>
            <a:ext cx="5139129" cy="2981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229A87-AE2F-B136-D27D-E73CF18F7234}"/>
                  </a:ext>
                </a:extLst>
              </p:cNvPr>
              <p:cNvSpPr txBox="1"/>
              <p:nvPr/>
            </p:nvSpPr>
            <p:spPr>
              <a:xfrm>
                <a:off x="7232850" y="3578331"/>
                <a:ext cx="4232275" cy="403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Mon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ey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at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Startup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229A87-AE2F-B136-D27D-E73CF18F7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50" y="3578331"/>
                <a:ext cx="4232275" cy="403637"/>
              </a:xfrm>
              <a:prstGeom prst="rect">
                <a:avLst/>
              </a:prstGeom>
              <a:blipFill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8D2D1C-8FD8-9D43-E0DA-393721AE1C03}"/>
                  </a:ext>
                </a:extLst>
              </p:cNvPr>
              <p:cNvSpPr txBox="1"/>
              <p:nvPr/>
            </p:nvSpPr>
            <p:spPr>
              <a:xfrm>
                <a:off x="6657793" y="4236990"/>
                <a:ext cx="33065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Mon</m:t>
                      </m:r>
                      <m:r>
                        <m:rPr>
                          <m:nor/>
                        </m:rPr>
                        <a:rPr lang="en-US" sz="2000" dirty="0"/>
                        <m:t>ey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m:rPr>
                          <m:nor/>
                        </m:rPr>
                        <a:rPr lang="en-US" sz="2000" dirty="0"/>
                        <m:t>at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m:rPr>
                          <m:nor/>
                        </m:rPr>
                        <a:rPr lang="en-US" sz="2000" b="0" i="0" dirty="0" smtClean="0"/>
                        <m:t>Startup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8D2D1C-8FD8-9D43-E0DA-393721AE1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793" y="4236990"/>
                <a:ext cx="3306501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24623CA-9AF1-97FA-77B0-EE18881320BB}"/>
                  </a:ext>
                </a:extLst>
              </p:cNvPr>
              <p:cNvSpPr txBox="1"/>
              <p:nvPr/>
            </p:nvSpPr>
            <p:spPr>
              <a:xfrm>
                <a:off x="6341599" y="4735395"/>
                <a:ext cx="4232275" cy="403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Mon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ey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24623CA-9AF1-97FA-77B0-EE1888132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99" y="4735395"/>
                <a:ext cx="4232275" cy="403637"/>
              </a:xfrm>
              <a:prstGeom prst="rect">
                <a:avLst/>
              </a:prstGeom>
              <a:blipFill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310374-A0F7-8263-DB3D-9713B04C7C32}"/>
                  </a:ext>
                </a:extLst>
              </p:cNvPr>
              <p:cNvSpPr txBox="1"/>
              <p:nvPr/>
            </p:nvSpPr>
            <p:spPr>
              <a:xfrm>
                <a:off x="6815108" y="5319975"/>
                <a:ext cx="5459778" cy="403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⋅0.01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⋅0.99</m:t>
                      </m:r>
                    </m:oMath>
                  </m:oMathPara>
                </a14:m>
                <a:endParaRPr lang="en-US" sz="20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310374-A0F7-8263-DB3D-9713B04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08" y="5319975"/>
                <a:ext cx="5459778" cy="4036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C67AFA1-39A2-786F-A33E-F9B8942F9BE6}"/>
                  </a:ext>
                </a:extLst>
              </p:cNvPr>
              <p:cNvSpPr txBox="1"/>
              <p:nvPr/>
            </p:nvSpPr>
            <p:spPr>
              <a:xfrm>
                <a:off x="7004111" y="5852084"/>
                <a:ext cx="35095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⋅0.01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⋅0.99</m:t>
                      </m:r>
                    </m:oMath>
                  </m:oMathPara>
                </a14:m>
                <a:endParaRPr lang="en-US" sz="20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C67AFA1-39A2-786F-A33E-F9B8942F9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111" y="5852084"/>
                <a:ext cx="350950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D31076C-D87A-5882-1ED4-976084B43AA7}"/>
                  </a:ext>
                </a:extLst>
              </p:cNvPr>
              <p:cNvSpPr txBox="1"/>
              <p:nvPr/>
            </p:nvSpPr>
            <p:spPr>
              <a:xfrm>
                <a:off x="10075625" y="5839142"/>
                <a:ext cx="135929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D31076C-D87A-5882-1ED4-976084B43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25" y="5839142"/>
                <a:ext cx="135929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E19C11DA-CC35-DE92-7827-67447D54D5EF}"/>
              </a:ext>
            </a:extLst>
          </p:cNvPr>
          <p:cNvSpPr/>
          <p:nvPr/>
        </p:nvSpPr>
        <p:spPr>
          <a:xfrm>
            <a:off x="3995144" y="4309498"/>
            <a:ext cx="356512" cy="490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6B86A5-7AA5-69F5-1F19-9940002B9068}"/>
              </a:ext>
            </a:extLst>
          </p:cNvPr>
          <p:cNvSpPr/>
          <p:nvPr/>
        </p:nvSpPr>
        <p:spPr>
          <a:xfrm>
            <a:off x="10564500" y="5765777"/>
            <a:ext cx="737952" cy="490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2" grpId="0"/>
      <p:bldP spid="31" grpId="0"/>
      <p:bldP spid="16" grpId="0" animBg="1"/>
      <p:bldP spid="24" grpId="0" animBg="1"/>
      <p:bldP spid="25" grpId="0"/>
      <p:bldP spid="26" grpId="0"/>
      <p:bldP spid="27" grpId="0"/>
      <p:bldP spid="28" grpId="0"/>
      <p:bldP spid="36" grpId="0"/>
      <p:bldP spid="37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" y="-24368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Variance of Bernoulli(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-24368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/>
              <p:nvPr/>
            </p:nvSpPr>
            <p:spPr>
              <a:xfrm>
                <a:off x="471191" y="1438061"/>
                <a:ext cx="3313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value of the coin flip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91" y="1438061"/>
                <a:ext cx="3313086" cy="461665"/>
              </a:xfrm>
              <a:prstGeom prst="rect">
                <a:avLst/>
              </a:prstGeom>
              <a:blipFill>
                <a:blip r:embed="rId3"/>
                <a:stretch>
                  <a:fillRect l="-368" t="-10526" r="-16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FBA0708-4191-473F-4250-47DB7426E9E8}"/>
              </a:ext>
            </a:extLst>
          </p:cNvPr>
          <p:cNvGrpSpPr/>
          <p:nvPr/>
        </p:nvGrpSpPr>
        <p:grpSpPr>
          <a:xfrm>
            <a:off x="9324341" y="4535561"/>
            <a:ext cx="2743200" cy="2003351"/>
            <a:chOff x="8958805" y="4340505"/>
            <a:chExt cx="2743200" cy="2003351"/>
          </a:xfrm>
        </p:grpSpPr>
        <p:sp>
          <p:nvSpPr>
            <p:cNvPr id="11" name="Star: 16 Points 10">
              <a:extLst>
                <a:ext uri="{FF2B5EF4-FFF2-40B4-BE49-F238E27FC236}">
                  <a16:creationId xmlns:a16="http://schemas.microsoft.com/office/drawing/2014/main" id="{AE3E356E-C86D-8061-2366-56789A4109C0}"/>
                </a:ext>
              </a:extLst>
            </p:cNvPr>
            <p:cNvSpPr/>
            <p:nvPr/>
          </p:nvSpPr>
          <p:spPr>
            <a:xfrm>
              <a:off x="8958805" y="4340505"/>
              <a:ext cx="2743200" cy="2003351"/>
            </a:xfrm>
            <a:prstGeom prst="star16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D605BE-951F-32FD-A103-C7F617D7469A}"/>
                    </a:ext>
                  </a:extLst>
                </p:cNvPr>
                <p:cNvSpPr txBox="1"/>
                <p:nvPr/>
              </p:nvSpPr>
              <p:spPr>
                <a:xfrm>
                  <a:off x="9562965" y="4715295"/>
                  <a:ext cx="1455502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/>
                    <a:t>Remember!</a:t>
                  </a:r>
                </a:p>
                <a:p>
                  <a:pPr algn="ctr"/>
                  <a:r>
                    <a:rPr lang="en-US" sz="2000" dirty="0"/>
                    <a:t>Variance of</a:t>
                  </a:r>
                </a:p>
                <a:p>
                  <a:pPr algn="ctr"/>
                  <a:r>
                    <a:rPr lang="en-US" sz="2000" dirty="0"/>
                    <a:t>Bernoulli(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000" dirty="0"/>
                    <a:t>)</a:t>
                  </a:r>
                </a:p>
                <a:p>
                  <a:pPr algn="ctr"/>
                  <a:r>
                    <a:rPr lang="en-US" sz="2000" dirty="0"/>
                    <a:t>is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a14:m>
                  <a:endParaRPr lang="en-US" sz="1800" dirty="0"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D605BE-951F-32FD-A103-C7F617D74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2965" y="4715295"/>
                  <a:ext cx="1455502" cy="1323439"/>
                </a:xfrm>
                <a:prstGeom prst="rect">
                  <a:avLst/>
                </a:prstGeom>
                <a:blipFill>
                  <a:blip r:embed="rId4"/>
                  <a:stretch>
                    <a:fillRect l="-3782" t="-2765" r="-3782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F666C3-3798-BDF9-4746-CD9154EF3365}"/>
                  </a:ext>
                </a:extLst>
              </p:cNvPr>
              <p:cNvSpPr txBox="1"/>
              <p:nvPr/>
            </p:nvSpPr>
            <p:spPr>
              <a:xfrm>
                <a:off x="3642074" y="1216191"/>
                <a:ext cx="2899584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p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.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o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w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.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F666C3-3798-BDF9-4746-CD9154EF3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74" y="1216191"/>
                <a:ext cx="2899584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87AADD0-83CF-5D94-CF18-54B997B4D93B}"/>
                  </a:ext>
                </a:extLst>
              </p:cNvPr>
              <p:cNvSpPr/>
              <p:nvPr/>
            </p:nvSpPr>
            <p:spPr>
              <a:xfrm>
                <a:off x="8902256" y="2516085"/>
                <a:ext cx="2451544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Recall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87AADD0-83CF-5D94-CF18-54B997B4D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256" y="2516085"/>
                <a:ext cx="2451544" cy="461665"/>
              </a:xfrm>
              <a:prstGeom prst="rect">
                <a:avLst/>
              </a:prstGeom>
              <a:blipFill>
                <a:blip r:embed="rId6"/>
                <a:stretch>
                  <a:fillRect l="-3722" t="-10667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2DF0F177-AA31-82D1-76DD-15F452336AD1}"/>
              </a:ext>
            </a:extLst>
          </p:cNvPr>
          <p:cNvSpPr/>
          <p:nvPr/>
        </p:nvSpPr>
        <p:spPr>
          <a:xfrm>
            <a:off x="507072" y="2663280"/>
            <a:ext cx="5741328" cy="3570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BD20DB-D26E-6CC1-6FFA-8247C104704E}"/>
                  </a:ext>
                </a:extLst>
              </p:cNvPr>
              <p:cNvSpPr txBox="1"/>
              <p:nvPr/>
            </p:nvSpPr>
            <p:spPr>
              <a:xfrm>
                <a:off x="756333" y="2802795"/>
                <a:ext cx="35552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BD20DB-D26E-6CC1-6FFA-8247C1047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33" y="2802795"/>
                <a:ext cx="3555204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FCA173-4256-102B-8774-D036F397E9D1}"/>
                  </a:ext>
                </a:extLst>
              </p:cNvPr>
              <p:cNvSpPr txBox="1"/>
              <p:nvPr/>
            </p:nvSpPr>
            <p:spPr>
              <a:xfrm>
                <a:off x="1736651" y="3492827"/>
                <a:ext cx="35019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FCA173-4256-102B-8774-D036F397E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651" y="3492827"/>
                <a:ext cx="3501986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788D82-EB66-5DA4-61DD-A17851E46A0B}"/>
                  </a:ext>
                </a:extLst>
              </p:cNvPr>
              <p:cNvSpPr txBox="1"/>
              <p:nvPr/>
            </p:nvSpPr>
            <p:spPr>
              <a:xfrm>
                <a:off x="1928243" y="4124956"/>
                <a:ext cx="3555204" cy="477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788D82-EB66-5DA4-61DD-A17851E46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243" y="4124956"/>
                <a:ext cx="3555204" cy="477951"/>
              </a:xfrm>
              <a:prstGeom prst="rect">
                <a:avLst/>
              </a:prstGeom>
              <a:blipFill>
                <a:blip r:embed="rId9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621E722-E517-08D9-DE32-B13F198C0F8E}"/>
                  </a:ext>
                </a:extLst>
              </p:cNvPr>
              <p:cNvSpPr txBox="1"/>
              <p:nvPr/>
            </p:nvSpPr>
            <p:spPr>
              <a:xfrm>
                <a:off x="1779586" y="4773371"/>
                <a:ext cx="35552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621E722-E517-08D9-DE32-B13F198C0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586" y="4773371"/>
                <a:ext cx="3555204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AEB05B-D3A1-54D0-E4F3-03E9FF1C8D1E}"/>
                  </a:ext>
                </a:extLst>
              </p:cNvPr>
              <p:cNvSpPr txBox="1"/>
              <p:nvPr/>
            </p:nvSpPr>
            <p:spPr>
              <a:xfrm>
                <a:off x="2010687" y="5393929"/>
                <a:ext cx="14769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AEB05B-D3A1-54D0-E4F3-03E9FF1C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687" y="5393929"/>
                <a:ext cx="1476957" cy="461665"/>
              </a:xfrm>
              <a:prstGeom prst="rect">
                <a:avLst/>
              </a:prstGeom>
              <a:blipFill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360462-B991-D81B-06F9-792817890528}"/>
                  </a:ext>
                </a:extLst>
              </p:cNvPr>
              <p:cNvSpPr txBox="1"/>
              <p:nvPr/>
            </p:nvSpPr>
            <p:spPr>
              <a:xfrm>
                <a:off x="3314205" y="5386908"/>
                <a:ext cx="1727200" cy="477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360462-B991-D81B-06F9-792817890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05" y="5386908"/>
                <a:ext cx="1727200" cy="477951"/>
              </a:xfrm>
              <a:prstGeom prst="rect">
                <a:avLst/>
              </a:prstGeom>
              <a:blipFill>
                <a:blip r:embed="rId12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2560477-5BDF-63A6-9A48-D4FAD9DEBFB2}"/>
              </a:ext>
            </a:extLst>
          </p:cNvPr>
          <p:cNvGrpSpPr/>
          <p:nvPr/>
        </p:nvGrpSpPr>
        <p:grpSpPr>
          <a:xfrm>
            <a:off x="8610600" y="914029"/>
            <a:ext cx="3337637" cy="1509727"/>
            <a:chOff x="5606725" y="907096"/>
            <a:chExt cx="3337637" cy="15097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98CF3D-AFDC-4D07-6D62-737A1BC98048}"/>
                </a:ext>
              </a:extLst>
            </p:cNvPr>
            <p:cNvGrpSpPr/>
            <p:nvPr/>
          </p:nvGrpSpPr>
          <p:grpSpPr>
            <a:xfrm>
              <a:off x="7145780" y="907096"/>
              <a:ext cx="1798582" cy="1509727"/>
              <a:chOff x="7145780" y="907096"/>
              <a:chExt cx="1798582" cy="150972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D2C9C7A-4AF2-DAC9-59BA-70CCAD200376}"/>
                  </a:ext>
                </a:extLst>
              </p:cNvPr>
              <p:cNvSpPr/>
              <p:nvPr/>
            </p:nvSpPr>
            <p:spPr>
              <a:xfrm>
                <a:off x="7145780" y="907096"/>
                <a:ext cx="1464820" cy="1509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F95D02D-CB8C-16F9-B904-67FF3A779D3E}"/>
                      </a:ext>
                    </a:extLst>
                  </p:cNvPr>
                  <p:cNvSpPr/>
                  <p:nvPr/>
                </p:nvSpPr>
                <p:spPr>
                  <a:xfrm>
                    <a:off x="7169068" y="1247987"/>
                    <a:ext cx="1775294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Probability</a:t>
                    </a:r>
                    <a14:m>
                      <m:oMath xmlns:m="http://schemas.openxmlformats.org/officeDocument/2006/math"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sz="2400" b="0" i="1" dirty="0">
                      <a:latin typeface="Cambria Math" panose="02040503050406030204" pitchFamily="18" charset="0"/>
                    </a:endParaRPr>
                  </a:p>
                  <a:p>
                    <a:r>
                      <a:rPr lang="en-US" sz="2400" dirty="0"/>
                      <a:t>of heads</a:t>
                    </a:r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F95D02D-CB8C-16F9-B904-67FF3A779D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9068" y="1247987"/>
                    <a:ext cx="1775294" cy="8309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498" t="-5882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 descr="A close-up of several coins">
              <a:extLst>
                <a:ext uri="{FF2B5EF4-FFF2-40B4-BE49-F238E27FC236}">
                  <a16:creationId xmlns:a16="http://schemas.microsoft.com/office/drawing/2014/main" id="{863AE19B-A85A-72B7-49AA-358138434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5606725" y="1060974"/>
              <a:ext cx="1213672" cy="1201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78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9" grpId="0" animBg="1"/>
      <p:bldP spid="21" grpId="0" animBg="1"/>
      <p:bldP spid="22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33335</TotalTime>
  <Words>3837</Words>
  <Application>Microsoft Office PowerPoint</Application>
  <PresentationFormat>Widescreen</PresentationFormat>
  <Paragraphs>540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Chapter 5 Variance</vt:lpstr>
      <vt:lpstr>Higher moments</vt:lpstr>
      <vt:lpstr>Higher moments</vt:lpstr>
      <vt:lpstr>2nd Moment of Geometric</vt:lpstr>
      <vt:lpstr>2nd Moment of Geometric</vt:lpstr>
      <vt:lpstr>2nd Moment of Geometric</vt:lpstr>
      <vt:lpstr>Variance</vt:lpstr>
      <vt:lpstr>Choosing between Microsoft and a Startup</vt:lpstr>
      <vt:lpstr>Variance of Bernoulli(p)</vt:lpstr>
      <vt:lpstr>Conditioning on Variance is NOT allowed</vt:lpstr>
      <vt:lpstr>Alternative definitions of variance?</vt:lpstr>
      <vt:lpstr>Standard deviation of X</vt:lpstr>
      <vt:lpstr>The need for a different variation metric</vt:lpstr>
      <vt:lpstr>Squared coefficient of variation</vt:lpstr>
      <vt:lpstr>Equivalent definition of variance</vt:lpstr>
      <vt:lpstr>Linearity of Variance</vt:lpstr>
      <vt:lpstr>Variance of Binomial(n,p)</vt:lpstr>
      <vt:lpstr>Sums versus copies</vt:lpstr>
      <vt:lpstr>Covariance</vt:lpstr>
      <vt:lpstr>Correlation Coefficient</vt:lpstr>
      <vt:lpstr>Central moments</vt:lpstr>
      <vt:lpstr>Third central moment and skew</vt:lpstr>
      <vt:lpstr>Sum of random number of random variables</vt:lpstr>
      <vt:lpstr>Sum of random number of random variables</vt:lpstr>
      <vt:lpstr>Sum of random number of random variables</vt:lpstr>
      <vt:lpstr>Sum of random number of random variables</vt:lpstr>
      <vt:lpstr>Sum of random number of random variables</vt:lpstr>
      <vt:lpstr>Sum of random number of random variables</vt:lpstr>
      <vt:lpstr>Example: Epidemic growth modeling</vt:lpstr>
      <vt:lpstr>Example: Epidemic growth modeling</vt:lpstr>
      <vt:lpstr>Tail bounds</vt:lpstr>
      <vt:lpstr>Tail bounds</vt:lpstr>
      <vt:lpstr>Markov’s inequality</vt:lpstr>
      <vt:lpstr>Chebyshev’s inequality</vt:lpstr>
      <vt:lpstr>Chebyshev’s inequality</vt:lpstr>
      <vt:lpstr>Stochastic dominance</vt:lpstr>
      <vt:lpstr>Stochastic dominance</vt:lpstr>
      <vt:lpstr>Jensen’s inequality: motivation</vt:lpstr>
      <vt:lpstr>Jensen’s inequality</vt:lpstr>
      <vt:lpstr>Jensen’s inequality</vt:lpstr>
      <vt:lpstr>Jensen’s inequality</vt:lpstr>
      <vt:lpstr>Inspection paradox: Consequence of high variability</vt:lpstr>
      <vt:lpstr>Inspection paradox: Consequence of high variability</vt:lpstr>
      <vt:lpstr>Inspection paradox: Consequence of high variability</vt:lpstr>
      <vt:lpstr>Inspection paradox: Consequence of high variability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128</cp:revision>
  <dcterms:created xsi:type="dcterms:W3CDTF">2023-01-16T03:17:26Z</dcterms:created>
  <dcterms:modified xsi:type="dcterms:W3CDTF">2025-02-01T04:31:03Z</dcterms:modified>
</cp:coreProperties>
</file>