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08" r:id="rId2"/>
    <p:sldId id="309" r:id="rId3"/>
    <p:sldId id="310" r:id="rId4"/>
    <p:sldId id="320" r:id="rId5"/>
    <p:sldId id="321" r:id="rId6"/>
    <p:sldId id="322" r:id="rId7"/>
    <p:sldId id="323" r:id="rId8"/>
    <p:sldId id="314" r:id="rId9"/>
    <p:sldId id="315" r:id="rId10"/>
    <p:sldId id="316" r:id="rId11"/>
    <p:sldId id="317" r:id="rId12"/>
    <p:sldId id="325" r:id="rId13"/>
    <p:sldId id="326" r:id="rId14"/>
    <p:sldId id="318" r:id="rId15"/>
    <p:sldId id="319" r:id="rId16"/>
    <p:sldId id="324" r:id="rId17"/>
    <p:sldId id="338" r:id="rId18"/>
    <p:sldId id="264" r:id="rId19"/>
    <p:sldId id="265" r:id="rId20"/>
    <p:sldId id="256" r:id="rId21"/>
    <p:sldId id="266" r:id="rId22"/>
    <p:sldId id="263" r:id="rId23"/>
    <p:sldId id="261" r:id="rId24"/>
    <p:sldId id="258" r:id="rId25"/>
    <p:sldId id="259" r:id="rId26"/>
    <p:sldId id="260" r:id="rId27"/>
    <p:sldId id="267" r:id="rId28"/>
    <p:sldId id="340" r:id="rId29"/>
    <p:sldId id="327" r:id="rId30"/>
    <p:sldId id="328" r:id="rId31"/>
    <p:sldId id="329" r:id="rId32"/>
    <p:sldId id="330" r:id="rId33"/>
    <p:sldId id="334" r:id="rId34"/>
    <p:sldId id="335" r:id="rId35"/>
    <p:sldId id="333" r:id="rId36"/>
    <p:sldId id="332" r:id="rId37"/>
    <p:sldId id="336" r:id="rId38"/>
    <p:sldId id="331" r:id="rId39"/>
    <p:sldId id="337" r:id="rId40"/>
    <p:sldId id="268" r:id="rId41"/>
    <p:sldId id="269" r:id="rId42"/>
    <p:sldId id="270" r:id="rId43"/>
    <p:sldId id="271" r:id="rId44"/>
    <p:sldId id="273"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339" r:id="rId64"/>
    <p:sldId id="296" r:id="rId65"/>
    <p:sldId id="297" r:id="rId66"/>
    <p:sldId id="298" r:id="rId67"/>
    <p:sldId id="303" r:id="rId68"/>
    <p:sldId id="300" r:id="rId69"/>
    <p:sldId id="304" r:id="rId70"/>
    <p:sldId id="305" r:id="rId71"/>
    <p:sldId id="306" r:id="rId72"/>
    <p:sldId id="30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75" d="100"/>
          <a:sy n="75" d="100"/>
        </p:scale>
        <p:origin x="48" y="259"/>
      </p:cViewPr>
      <p:guideLst/>
    </p:cSldViewPr>
  </p:slideViewPr>
  <p:notesTextViewPr>
    <p:cViewPr>
      <p:scale>
        <a:sx n="1" d="1"/>
        <a:sy n="1" d="1"/>
      </p:scale>
      <p:origin x="0" y="0"/>
    </p:cViewPr>
  </p:notesTextViewPr>
  <p:sorterViewPr>
    <p:cViewPr varScale="1">
      <p:scale>
        <a:sx n="100" d="100"/>
        <a:sy n="100" d="100"/>
      </p:scale>
      <p:origin x="0" y="-688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2E5DEE09-7024-4E05-8C43-4EF2F72DA439}" type="presOf" srcId="{0592D7AD-2146-3245-B5CA-D2776E434519}" destId="{E91EE0E6-2FC7-6341-B12F-D5FF66966D7A}" srcOrd="0" destOrd="0" presId="urn:microsoft.com/office/officeart/2005/8/layout/cycle7"/>
    <dgm:cxn modelId="{DC21D864-74CA-41B5-B33B-CB7B10534589}" type="presOf" srcId="{F4EAC843-3F41-DE40-A319-52279C67239E}" destId="{4070A9D8-7340-9C42-B175-60368A237E9F}" srcOrd="1" destOrd="0" presId="urn:microsoft.com/office/officeart/2005/8/layout/cycle7"/>
    <dgm:cxn modelId="{D07D7A70-BCD0-4D57-A0B6-36DD5FBEED7D}" type="presOf" srcId="{6637458F-1702-E14C-A624-41D02CF856C5}" destId="{B685F68C-C36D-0346-8300-4B4C52540450}" srcOrd="0" destOrd="0" presId="urn:microsoft.com/office/officeart/2005/8/layout/cycle7"/>
    <dgm:cxn modelId="{BDC4CE58-F0A0-42E5-A7C6-29E8EE9AA967}" type="presOf" srcId="{EFC0CFD3-D918-4D47-B064-D8F334E105C1}" destId="{F1B9D491-D966-B34D-8DB0-E73A43F14ADB}" srcOrd="0" destOrd="0" presId="urn:microsoft.com/office/officeart/2005/8/layout/cycle7"/>
    <dgm:cxn modelId="{6463F27D-77B3-4C91-9DE7-0904CCBDB463}" type="presOf" srcId="{8E5CEC8E-1AEF-8044-932C-AD752E71640C}" destId="{0F92D27A-16BE-1142-A5EE-F788CDAC4AC8}" srcOrd="0" destOrd="0" presId="urn:microsoft.com/office/officeart/2005/8/layout/cycle7"/>
    <dgm:cxn modelId="{B20AA289-2C39-44AA-9BE0-5D85ACD68E39}" type="presOf" srcId="{F4EAC843-3F41-DE40-A319-52279C67239E}" destId="{16B86A80-738B-EC4D-8683-2728173D5F0A}" srcOrd="0" destOrd="0" presId="urn:microsoft.com/office/officeart/2005/8/layout/cycle7"/>
    <dgm:cxn modelId="{EBC37B8E-1BD5-4BDC-B6DF-18C09EFDBA47}" type="presOf" srcId="{EDB169B2-FC12-ED46-9E29-1CC779185C74}" destId="{D7957386-7EDB-2B45-B1A5-62A8BDAE054E}" srcOrd="0" destOrd="0" presId="urn:microsoft.com/office/officeart/2005/8/layout/cycle7"/>
    <dgm:cxn modelId="{F57FEAA5-6B00-4F7E-8076-D6FA3A9562ED}" type="presOf" srcId="{EDB169B2-FC12-ED46-9E29-1CC779185C74}" destId="{DD59758C-B6E1-D14C-BE4B-88E845FC94A0}" srcOrd="1"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E36F80EE-244A-4094-9BA7-B542D2146A78}" type="presOf" srcId="{6637458F-1702-E14C-A624-41D02CF856C5}" destId="{04203EC2-C52F-AB43-9DA4-645479D77A9C}" srcOrd="1" destOrd="0" presId="urn:microsoft.com/office/officeart/2005/8/layout/cycle7"/>
    <dgm:cxn modelId="{18800EFE-30DC-43BB-AFA3-B7F9EBB188B4}" type="presOf" srcId="{4F1B986F-9F57-7F43-844B-66AA7AD01827}" destId="{6319F962-003D-ED45-AC25-D1FC7229E2D4}" srcOrd="0" destOrd="0" presId="urn:microsoft.com/office/officeart/2005/8/layout/cycle7"/>
    <dgm:cxn modelId="{A631350B-0364-483F-B893-41735915462D}" type="presParOf" srcId="{E91EE0E6-2FC7-6341-B12F-D5FF66966D7A}" destId="{6319F962-003D-ED45-AC25-D1FC7229E2D4}" srcOrd="0" destOrd="0" presId="urn:microsoft.com/office/officeart/2005/8/layout/cycle7"/>
    <dgm:cxn modelId="{BE9DF9B0-134B-4A85-A26A-DE220CB81444}" type="presParOf" srcId="{E91EE0E6-2FC7-6341-B12F-D5FF66966D7A}" destId="{B685F68C-C36D-0346-8300-4B4C52540450}" srcOrd="1" destOrd="0" presId="urn:microsoft.com/office/officeart/2005/8/layout/cycle7"/>
    <dgm:cxn modelId="{211FC86D-EF40-443F-9A8E-F50280B83CF1}" type="presParOf" srcId="{B685F68C-C36D-0346-8300-4B4C52540450}" destId="{04203EC2-C52F-AB43-9DA4-645479D77A9C}" srcOrd="0" destOrd="0" presId="urn:microsoft.com/office/officeart/2005/8/layout/cycle7"/>
    <dgm:cxn modelId="{BF0FA048-92D7-407D-8AA7-A8479D863AC3}" type="presParOf" srcId="{E91EE0E6-2FC7-6341-B12F-D5FF66966D7A}" destId="{F1B9D491-D966-B34D-8DB0-E73A43F14ADB}" srcOrd="2" destOrd="0" presId="urn:microsoft.com/office/officeart/2005/8/layout/cycle7"/>
    <dgm:cxn modelId="{3A277CB9-9DBF-43CA-B171-E8E4DDB9C4B0}" type="presParOf" srcId="{E91EE0E6-2FC7-6341-B12F-D5FF66966D7A}" destId="{D7957386-7EDB-2B45-B1A5-62A8BDAE054E}" srcOrd="3" destOrd="0" presId="urn:microsoft.com/office/officeart/2005/8/layout/cycle7"/>
    <dgm:cxn modelId="{5DF2D8D7-6DED-493C-B267-C87A2B5D7974}" type="presParOf" srcId="{D7957386-7EDB-2B45-B1A5-62A8BDAE054E}" destId="{DD59758C-B6E1-D14C-BE4B-88E845FC94A0}" srcOrd="0" destOrd="0" presId="urn:microsoft.com/office/officeart/2005/8/layout/cycle7"/>
    <dgm:cxn modelId="{BEB35ED6-344A-4F9A-9B97-BE02841A3A50}" type="presParOf" srcId="{E91EE0E6-2FC7-6341-B12F-D5FF66966D7A}" destId="{0F92D27A-16BE-1142-A5EE-F788CDAC4AC8}" srcOrd="4" destOrd="0" presId="urn:microsoft.com/office/officeart/2005/8/layout/cycle7"/>
    <dgm:cxn modelId="{1766FD7B-7799-4AE5-98E9-64A199FFCBBB}" type="presParOf" srcId="{E91EE0E6-2FC7-6341-B12F-D5FF66966D7A}" destId="{16B86A80-738B-EC4D-8683-2728173D5F0A}" srcOrd="5" destOrd="0" presId="urn:microsoft.com/office/officeart/2005/8/layout/cycle7"/>
    <dgm:cxn modelId="{5101364F-8476-45A3-B981-B7FE62900B46}"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AB8A7208-8B50-4FE9-8793-8E561ADAAE30}" type="presOf" srcId="{6637458F-1702-E14C-A624-41D02CF856C5}" destId="{B685F68C-C36D-0346-8300-4B4C52540450}" srcOrd="0" destOrd="0" presId="urn:microsoft.com/office/officeart/2005/8/layout/cycle7"/>
    <dgm:cxn modelId="{A51C860D-589D-422D-BC8B-C93E6E74D790}" type="presOf" srcId="{4F1B986F-9F57-7F43-844B-66AA7AD01827}" destId="{6319F962-003D-ED45-AC25-D1FC7229E2D4}" srcOrd="0" destOrd="0" presId="urn:microsoft.com/office/officeart/2005/8/layout/cycle7"/>
    <dgm:cxn modelId="{F8594324-2811-413F-A577-7972455D3BC0}" type="presOf" srcId="{8E5CEC8E-1AEF-8044-932C-AD752E71640C}" destId="{0F92D27A-16BE-1142-A5EE-F788CDAC4AC8}" srcOrd="0" destOrd="0" presId="urn:microsoft.com/office/officeart/2005/8/layout/cycle7"/>
    <dgm:cxn modelId="{5C74BA25-710A-43CC-9D53-71DEA370D047}" type="presOf" srcId="{EDB169B2-FC12-ED46-9E29-1CC779185C74}" destId="{DD59758C-B6E1-D14C-BE4B-88E845FC94A0}" srcOrd="1" destOrd="0" presId="urn:microsoft.com/office/officeart/2005/8/layout/cycle7"/>
    <dgm:cxn modelId="{CD935872-5142-416D-9DA9-8756D3BE438C}" type="presOf" srcId="{F4EAC843-3F41-DE40-A319-52279C67239E}" destId="{4070A9D8-7340-9C42-B175-60368A237E9F}" srcOrd="1" destOrd="0" presId="urn:microsoft.com/office/officeart/2005/8/layout/cycle7"/>
    <dgm:cxn modelId="{03FAD0AA-9E04-4D4D-9ABF-63264D499F9A}" type="presOf" srcId="{0592D7AD-2146-3245-B5CA-D2776E434519}" destId="{E91EE0E6-2FC7-6341-B12F-D5FF66966D7A}"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0C2B80F1-642B-44F5-A97C-AAA4D359AF6E}" type="presOf" srcId="{EFC0CFD3-D918-4D47-B064-D8F334E105C1}" destId="{F1B9D491-D966-B34D-8DB0-E73A43F14ADB}" srcOrd="0" destOrd="0" presId="urn:microsoft.com/office/officeart/2005/8/layout/cycle7"/>
    <dgm:cxn modelId="{36EAC7F1-1E0C-4DD4-926B-F3D29FC6D371}" type="presOf" srcId="{F4EAC843-3F41-DE40-A319-52279C67239E}" destId="{16B86A80-738B-EC4D-8683-2728173D5F0A}" srcOrd="0" destOrd="0" presId="urn:microsoft.com/office/officeart/2005/8/layout/cycle7"/>
    <dgm:cxn modelId="{F6C6F7F7-0D99-4266-814F-A15484EE40C0}" type="presOf" srcId="{EDB169B2-FC12-ED46-9E29-1CC779185C74}" destId="{D7957386-7EDB-2B45-B1A5-62A8BDAE054E}" srcOrd="0" destOrd="0" presId="urn:microsoft.com/office/officeart/2005/8/layout/cycle7"/>
    <dgm:cxn modelId="{464094FF-C262-4441-B029-D66841E00FA0}" type="presOf" srcId="{6637458F-1702-E14C-A624-41D02CF856C5}" destId="{04203EC2-C52F-AB43-9DA4-645479D77A9C}" srcOrd="1" destOrd="0" presId="urn:microsoft.com/office/officeart/2005/8/layout/cycle7"/>
    <dgm:cxn modelId="{FD15AF60-15BF-4093-BB0F-473CED63EA69}" type="presParOf" srcId="{E91EE0E6-2FC7-6341-B12F-D5FF66966D7A}" destId="{6319F962-003D-ED45-AC25-D1FC7229E2D4}" srcOrd="0" destOrd="0" presId="urn:microsoft.com/office/officeart/2005/8/layout/cycle7"/>
    <dgm:cxn modelId="{C716129F-1987-4FDC-BEE6-290A6C14417B}" type="presParOf" srcId="{E91EE0E6-2FC7-6341-B12F-D5FF66966D7A}" destId="{B685F68C-C36D-0346-8300-4B4C52540450}" srcOrd="1" destOrd="0" presId="urn:microsoft.com/office/officeart/2005/8/layout/cycle7"/>
    <dgm:cxn modelId="{42F88F5D-BD1E-4AD4-8100-FEBA477782A2}" type="presParOf" srcId="{B685F68C-C36D-0346-8300-4B4C52540450}" destId="{04203EC2-C52F-AB43-9DA4-645479D77A9C}" srcOrd="0" destOrd="0" presId="urn:microsoft.com/office/officeart/2005/8/layout/cycle7"/>
    <dgm:cxn modelId="{42E72104-17CA-4358-96AC-2E75F1B52EBE}" type="presParOf" srcId="{E91EE0E6-2FC7-6341-B12F-D5FF66966D7A}" destId="{F1B9D491-D966-B34D-8DB0-E73A43F14ADB}" srcOrd="2" destOrd="0" presId="urn:microsoft.com/office/officeart/2005/8/layout/cycle7"/>
    <dgm:cxn modelId="{836D7946-EE31-49C2-89B1-D0FE76AB2389}" type="presParOf" srcId="{E91EE0E6-2FC7-6341-B12F-D5FF66966D7A}" destId="{D7957386-7EDB-2B45-B1A5-62A8BDAE054E}" srcOrd="3" destOrd="0" presId="urn:microsoft.com/office/officeart/2005/8/layout/cycle7"/>
    <dgm:cxn modelId="{8D785C2C-ED0D-441A-B970-2D4924495F20}" type="presParOf" srcId="{D7957386-7EDB-2B45-B1A5-62A8BDAE054E}" destId="{DD59758C-B6E1-D14C-BE4B-88E845FC94A0}" srcOrd="0" destOrd="0" presId="urn:microsoft.com/office/officeart/2005/8/layout/cycle7"/>
    <dgm:cxn modelId="{409CB486-5D58-4F89-86BD-623866E89826}" type="presParOf" srcId="{E91EE0E6-2FC7-6341-B12F-D5FF66966D7A}" destId="{0F92D27A-16BE-1142-A5EE-F788CDAC4AC8}" srcOrd="4" destOrd="0" presId="urn:microsoft.com/office/officeart/2005/8/layout/cycle7"/>
    <dgm:cxn modelId="{AAB0EFC6-3C5F-4E8D-BB64-4DACD4D2838A}" type="presParOf" srcId="{E91EE0E6-2FC7-6341-B12F-D5FF66966D7A}" destId="{16B86A80-738B-EC4D-8683-2728173D5F0A}" srcOrd="5" destOrd="0" presId="urn:microsoft.com/office/officeart/2005/8/layout/cycle7"/>
    <dgm:cxn modelId="{20FF186A-279A-4E1A-ADAF-364D5EE50041}"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53E7410B-20F4-470B-B267-AA3823E7C2A7}" type="presOf" srcId="{8E5CEC8E-1AEF-8044-932C-AD752E71640C}" destId="{0F92D27A-16BE-1142-A5EE-F788CDAC4AC8}" srcOrd="0" destOrd="0" presId="urn:microsoft.com/office/officeart/2005/8/layout/cycle7"/>
    <dgm:cxn modelId="{75F51B68-1E38-486B-9733-4BD9F749115F}" type="presOf" srcId="{6637458F-1702-E14C-A624-41D02CF856C5}" destId="{B685F68C-C36D-0346-8300-4B4C52540450}" srcOrd="0" destOrd="0" presId="urn:microsoft.com/office/officeart/2005/8/layout/cycle7"/>
    <dgm:cxn modelId="{1B932E4E-B99F-48CE-8F92-72BF3B1E85C3}" type="presOf" srcId="{EDB169B2-FC12-ED46-9E29-1CC779185C74}" destId="{DD59758C-B6E1-D14C-BE4B-88E845FC94A0}" srcOrd="1" destOrd="0" presId="urn:microsoft.com/office/officeart/2005/8/layout/cycle7"/>
    <dgm:cxn modelId="{2324AB5A-9009-44FE-85C7-591FC19D957A}" type="presOf" srcId="{6637458F-1702-E14C-A624-41D02CF856C5}" destId="{04203EC2-C52F-AB43-9DA4-645479D77A9C}" srcOrd="1" destOrd="0" presId="urn:microsoft.com/office/officeart/2005/8/layout/cycle7"/>
    <dgm:cxn modelId="{A7AE957D-6041-42E0-A936-FC35441D4E38}" type="presOf" srcId="{4F1B986F-9F57-7F43-844B-66AA7AD01827}" destId="{6319F962-003D-ED45-AC25-D1FC7229E2D4}" srcOrd="0" destOrd="0" presId="urn:microsoft.com/office/officeart/2005/8/layout/cycle7"/>
    <dgm:cxn modelId="{8E773581-C7BE-4362-96AA-B0536BA5C1F2}" type="presOf" srcId="{F4EAC843-3F41-DE40-A319-52279C67239E}" destId="{4070A9D8-7340-9C42-B175-60368A237E9F}" srcOrd="1" destOrd="0" presId="urn:microsoft.com/office/officeart/2005/8/layout/cycle7"/>
    <dgm:cxn modelId="{13155E91-297A-40B8-A0DA-ECD11899C976}" type="presOf" srcId="{EFC0CFD3-D918-4D47-B064-D8F334E105C1}" destId="{F1B9D491-D966-B34D-8DB0-E73A43F14ADB}"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CD2FDEC1-BEDB-4676-A72F-32CE28060AF1}" type="presOf" srcId="{0592D7AD-2146-3245-B5CA-D2776E434519}" destId="{E91EE0E6-2FC7-6341-B12F-D5FF66966D7A}" srcOrd="0" destOrd="0" presId="urn:microsoft.com/office/officeart/2005/8/layout/cycle7"/>
    <dgm:cxn modelId="{697FB9C4-5E4D-3640-AF61-51CC99AB5F76}" srcId="{0592D7AD-2146-3245-B5CA-D2776E434519}" destId="{EFC0CFD3-D918-4D47-B064-D8F334E105C1}" srcOrd="1" destOrd="0" parTransId="{6A711D8C-5ECF-614F-8B95-4A330E10410C}" sibTransId="{EDB169B2-FC12-ED46-9E29-1CC779185C74}"/>
    <dgm:cxn modelId="{9CE35BCF-72D0-4FF1-868E-73C551DD7328}" type="presOf" srcId="{EDB169B2-FC12-ED46-9E29-1CC779185C74}" destId="{D7957386-7EDB-2B45-B1A5-62A8BDAE054E}" srcOrd="0"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CC892FDB-C9B0-4E60-B555-CC62D3A2E06E}" type="presOf" srcId="{F4EAC843-3F41-DE40-A319-52279C67239E}" destId="{16B86A80-738B-EC4D-8683-2728173D5F0A}" srcOrd="0" destOrd="0" presId="urn:microsoft.com/office/officeart/2005/8/layout/cycle7"/>
    <dgm:cxn modelId="{7B6ECA38-0F46-453A-95E3-311B41C88847}" type="presParOf" srcId="{E91EE0E6-2FC7-6341-B12F-D5FF66966D7A}" destId="{6319F962-003D-ED45-AC25-D1FC7229E2D4}" srcOrd="0" destOrd="0" presId="urn:microsoft.com/office/officeart/2005/8/layout/cycle7"/>
    <dgm:cxn modelId="{F89E66C4-08AE-48F6-9300-E09D82151E3D}" type="presParOf" srcId="{E91EE0E6-2FC7-6341-B12F-D5FF66966D7A}" destId="{B685F68C-C36D-0346-8300-4B4C52540450}" srcOrd="1" destOrd="0" presId="urn:microsoft.com/office/officeart/2005/8/layout/cycle7"/>
    <dgm:cxn modelId="{CCE10034-B5D9-4702-B475-8C9E97D12694}" type="presParOf" srcId="{B685F68C-C36D-0346-8300-4B4C52540450}" destId="{04203EC2-C52F-AB43-9DA4-645479D77A9C}" srcOrd="0" destOrd="0" presId="urn:microsoft.com/office/officeart/2005/8/layout/cycle7"/>
    <dgm:cxn modelId="{FE89667A-3A46-4C5D-A3EB-D104539914D8}" type="presParOf" srcId="{E91EE0E6-2FC7-6341-B12F-D5FF66966D7A}" destId="{F1B9D491-D966-B34D-8DB0-E73A43F14ADB}" srcOrd="2" destOrd="0" presId="urn:microsoft.com/office/officeart/2005/8/layout/cycle7"/>
    <dgm:cxn modelId="{D0377E51-E3C7-4EAF-9429-8B91337C69AB}" type="presParOf" srcId="{E91EE0E6-2FC7-6341-B12F-D5FF66966D7A}" destId="{D7957386-7EDB-2B45-B1A5-62A8BDAE054E}" srcOrd="3" destOrd="0" presId="urn:microsoft.com/office/officeart/2005/8/layout/cycle7"/>
    <dgm:cxn modelId="{41C1DF50-CC3A-4A43-BA2D-FCB2DB28AB3D}" type="presParOf" srcId="{D7957386-7EDB-2B45-B1A5-62A8BDAE054E}" destId="{DD59758C-B6E1-D14C-BE4B-88E845FC94A0}" srcOrd="0" destOrd="0" presId="urn:microsoft.com/office/officeart/2005/8/layout/cycle7"/>
    <dgm:cxn modelId="{51738998-6F0D-4ABF-91A2-8739DAB3995A}" type="presParOf" srcId="{E91EE0E6-2FC7-6341-B12F-D5FF66966D7A}" destId="{0F92D27A-16BE-1142-A5EE-F788CDAC4AC8}" srcOrd="4" destOrd="0" presId="urn:microsoft.com/office/officeart/2005/8/layout/cycle7"/>
    <dgm:cxn modelId="{DC6455F6-694B-439C-83BD-FC93BAB57A92}" type="presParOf" srcId="{E91EE0E6-2FC7-6341-B12F-D5FF66966D7A}" destId="{16B86A80-738B-EC4D-8683-2728173D5F0A}" srcOrd="5" destOrd="0" presId="urn:microsoft.com/office/officeart/2005/8/layout/cycle7"/>
    <dgm:cxn modelId="{BA8E0939-BC3B-42E7-BDD6-E4196464C45F}"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3D01B308-8185-46DC-ADF6-38E877EE36ED}" type="presOf" srcId="{EDB169B2-FC12-ED46-9E29-1CC779185C74}" destId="{DD59758C-B6E1-D14C-BE4B-88E845FC94A0}" srcOrd="1" destOrd="0" presId="urn:microsoft.com/office/officeart/2005/8/layout/cycle7"/>
    <dgm:cxn modelId="{13B63D0B-F932-4213-88E8-4546928BDD86}" type="presOf" srcId="{F4EAC843-3F41-DE40-A319-52279C67239E}" destId="{4070A9D8-7340-9C42-B175-60368A237E9F}" srcOrd="1" destOrd="0" presId="urn:microsoft.com/office/officeart/2005/8/layout/cycle7"/>
    <dgm:cxn modelId="{307DAE27-786E-46FD-B727-08D1B5CAB04B}" type="presOf" srcId="{8E5CEC8E-1AEF-8044-932C-AD752E71640C}" destId="{0F92D27A-16BE-1142-A5EE-F788CDAC4AC8}" srcOrd="0" destOrd="0" presId="urn:microsoft.com/office/officeart/2005/8/layout/cycle7"/>
    <dgm:cxn modelId="{9F32B427-A8E2-4D72-AB41-26E38DAC4FBA}" type="presOf" srcId="{F4EAC843-3F41-DE40-A319-52279C67239E}" destId="{16B86A80-738B-EC4D-8683-2728173D5F0A}" srcOrd="0" destOrd="0" presId="urn:microsoft.com/office/officeart/2005/8/layout/cycle7"/>
    <dgm:cxn modelId="{DFCBCD39-98E0-4D48-96A2-7740357050A6}" type="presOf" srcId="{6637458F-1702-E14C-A624-41D02CF856C5}" destId="{04203EC2-C52F-AB43-9DA4-645479D77A9C}" srcOrd="1" destOrd="0" presId="urn:microsoft.com/office/officeart/2005/8/layout/cycle7"/>
    <dgm:cxn modelId="{2A99953D-6CDF-4FB3-8A36-F5BC10F78ECD}" type="presOf" srcId="{0592D7AD-2146-3245-B5CA-D2776E434519}" destId="{E91EE0E6-2FC7-6341-B12F-D5FF66966D7A}" srcOrd="0" destOrd="0" presId="urn:microsoft.com/office/officeart/2005/8/layout/cycle7"/>
    <dgm:cxn modelId="{C7A7936E-0594-46FF-9B51-1ABB41EA335A}" type="presOf" srcId="{EDB169B2-FC12-ED46-9E29-1CC779185C74}" destId="{D7957386-7EDB-2B45-B1A5-62A8BDAE054E}" srcOrd="0" destOrd="0" presId="urn:microsoft.com/office/officeart/2005/8/layout/cycle7"/>
    <dgm:cxn modelId="{105CCC4E-3A73-4324-835D-CF67793B18C7}" type="presOf" srcId="{EFC0CFD3-D918-4D47-B064-D8F334E105C1}" destId="{F1B9D491-D966-B34D-8DB0-E73A43F14ADB}"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465815D6-6FE1-43D5-85A6-E9D0EFC80AF7}" type="presOf" srcId="{6637458F-1702-E14C-A624-41D02CF856C5}" destId="{B685F68C-C36D-0346-8300-4B4C52540450}" srcOrd="0" destOrd="0" presId="urn:microsoft.com/office/officeart/2005/8/layout/cycle7"/>
    <dgm:cxn modelId="{855D5AE6-A116-4A00-AF64-10DF0397B912}" type="presOf" srcId="{4F1B986F-9F57-7F43-844B-66AA7AD01827}" destId="{6319F962-003D-ED45-AC25-D1FC7229E2D4}" srcOrd="0" destOrd="0" presId="urn:microsoft.com/office/officeart/2005/8/layout/cycle7"/>
    <dgm:cxn modelId="{CC57E35F-4577-4AAD-9870-0A5692F5952A}" type="presParOf" srcId="{E91EE0E6-2FC7-6341-B12F-D5FF66966D7A}" destId="{6319F962-003D-ED45-AC25-D1FC7229E2D4}" srcOrd="0" destOrd="0" presId="urn:microsoft.com/office/officeart/2005/8/layout/cycle7"/>
    <dgm:cxn modelId="{2112B696-CCC0-4BF3-86FB-D2A7A8831D9A}" type="presParOf" srcId="{E91EE0E6-2FC7-6341-B12F-D5FF66966D7A}" destId="{B685F68C-C36D-0346-8300-4B4C52540450}" srcOrd="1" destOrd="0" presId="urn:microsoft.com/office/officeart/2005/8/layout/cycle7"/>
    <dgm:cxn modelId="{DEE1DB94-BC36-410B-9957-8DCF3EF39C9E}" type="presParOf" srcId="{B685F68C-C36D-0346-8300-4B4C52540450}" destId="{04203EC2-C52F-AB43-9DA4-645479D77A9C}" srcOrd="0" destOrd="0" presId="urn:microsoft.com/office/officeart/2005/8/layout/cycle7"/>
    <dgm:cxn modelId="{C2324AAD-7592-4EE8-9A7C-7D1D7E996F40}" type="presParOf" srcId="{E91EE0E6-2FC7-6341-B12F-D5FF66966D7A}" destId="{F1B9D491-D966-B34D-8DB0-E73A43F14ADB}" srcOrd="2" destOrd="0" presId="urn:microsoft.com/office/officeart/2005/8/layout/cycle7"/>
    <dgm:cxn modelId="{20F46E47-88A2-416C-9DB9-6706C015A788}" type="presParOf" srcId="{E91EE0E6-2FC7-6341-B12F-D5FF66966D7A}" destId="{D7957386-7EDB-2B45-B1A5-62A8BDAE054E}" srcOrd="3" destOrd="0" presId="urn:microsoft.com/office/officeart/2005/8/layout/cycle7"/>
    <dgm:cxn modelId="{3296ED28-CF83-4C46-8A66-2516B05B03A0}" type="presParOf" srcId="{D7957386-7EDB-2B45-B1A5-62A8BDAE054E}" destId="{DD59758C-B6E1-D14C-BE4B-88E845FC94A0}" srcOrd="0" destOrd="0" presId="urn:microsoft.com/office/officeart/2005/8/layout/cycle7"/>
    <dgm:cxn modelId="{0E480FEF-BF26-47C4-869F-79FB7CC52C40}" type="presParOf" srcId="{E91EE0E6-2FC7-6341-B12F-D5FF66966D7A}" destId="{0F92D27A-16BE-1142-A5EE-F788CDAC4AC8}" srcOrd="4" destOrd="0" presId="urn:microsoft.com/office/officeart/2005/8/layout/cycle7"/>
    <dgm:cxn modelId="{8A5FC7B0-AAAF-4535-9B5C-FA7F4A8B5D5C}" type="presParOf" srcId="{E91EE0E6-2FC7-6341-B12F-D5FF66966D7A}" destId="{16B86A80-738B-EC4D-8683-2728173D5F0A}" srcOrd="5" destOrd="0" presId="urn:microsoft.com/office/officeart/2005/8/layout/cycle7"/>
    <dgm:cxn modelId="{D66FD56C-D965-4F72-929B-827C223D1A6D}"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rgbClr val="C00000"/>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rgbClr val="C00000"/>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FlipVert="1" custFlipHor="1" custScaleX="121382" custScaleY="99086" custLinFactNeighborX="-3825" custLinFactNeighborY="397"/>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FlipVert="1" custFlipHor="1" custScaleX="123132" custScaleY="83798" custLinFactNeighborX="-1564" custLinFactNeighborY="397"/>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3BC4B92B-0AC1-4300-9973-D97BA767EBF1}" type="presOf" srcId="{F4EAC843-3F41-DE40-A319-52279C67239E}" destId="{4070A9D8-7340-9C42-B175-60368A237E9F}" srcOrd="1" destOrd="0" presId="urn:microsoft.com/office/officeart/2005/8/layout/cycle7"/>
    <dgm:cxn modelId="{CB680168-BCA0-4458-8BE2-CA4A4FA0FB6B}" type="presOf" srcId="{0592D7AD-2146-3245-B5CA-D2776E434519}" destId="{E91EE0E6-2FC7-6341-B12F-D5FF66966D7A}" srcOrd="0" destOrd="0" presId="urn:microsoft.com/office/officeart/2005/8/layout/cycle7"/>
    <dgm:cxn modelId="{A19C8072-1A21-4F7E-8945-BA0C2B6193EC}" type="presOf" srcId="{6637458F-1702-E14C-A624-41D02CF856C5}" destId="{04203EC2-C52F-AB43-9DA4-645479D77A9C}" srcOrd="1" destOrd="0" presId="urn:microsoft.com/office/officeart/2005/8/layout/cycle7"/>
    <dgm:cxn modelId="{D38D2B59-5054-437A-8F12-C00A2D3F56CE}" type="presOf" srcId="{EDB169B2-FC12-ED46-9E29-1CC779185C74}" destId="{DD59758C-B6E1-D14C-BE4B-88E845FC94A0}" srcOrd="1" destOrd="0" presId="urn:microsoft.com/office/officeart/2005/8/layout/cycle7"/>
    <dgm:cxn modelId="{27C72C79-C9D5-4C5B-B6FE-9D9AF6089247}" type="presOf" srcId="{EFC0CFD3-D918-4D47-B064-D8F334E105C1}" destId="{F1B9D491-D966-B34D-8DB0-E73A43F14ADB}" srcOrd="0" destOrd="0" presId="urn:microsoft.com/office/officeart/2005/8/layout/cycle7"/>
    <dgm:cxn modelId="{25FDF1A5-1A79-4FC3-A346-7048516EC35E}" type="presOf" srcId="{EDB169B2-FC12-ED46-9E29-1CC779185C74}" destId="{D7957386-7EDB-2B45-B1A5-62A8BDAE054E}" srcOrd="0" destOrd="0" presId="urn:microsoft.com/office/officeart/2005/8/layout/cycle7"/>
    <dgm:cxn modelId="{4780F0AA-034F-4FF6-9E66-2F3DEF5AADD5}" type="presOf" srcId="{F4EAC843-3F41-DE40-A319-52279C67239E}" destId="{16B86A80-738B-EC4D-8683-2728173D5F0A}"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CD7F08E3-340D-416A-9730-6348A63BDF3D}" type="presOf" srcId="{6637458F-1702-E14C-A624-41D02CF856C5}" destId="{B685F68C-C36D-0346-8300-4B4C52540450}" srcOrd="0" destOrd="0" presId="urn:microsoft.com/office/officeart/2005/8/layout/cycle7"/>
    <dgm:cxn modelId="{DFB649F6-3413-4B85-AA99-C8E4EC2158DF}" type="presOf" srcId="{4F1B986F-9F57-7F43-844B-66AA7AD01827}" destId="{6319F962-003D-ED45-AC25-D1FC7229E2D4}" srcOrd="0" destOrd="0" presId="urn:microsoft.com/office/officeart/2005/8/layout/cycle7"/>
    <dgm:cxn modelId="{D1FB82FB-35A2-4F6A-B424-4CCFB45FF924}" type="presOf" srcId="{8E5CEC8E-1AEF-8044-932C-AD752E71640C}" destId="{0F92D27A-16BE-1142-A5EE-F788CDAC4AC8}" srcOrd="0" destOrd="0" presId="urn:microsoft.com/office/officeart/2005/8/layout/cycle7"/>
    <dgm:cxn modelId="{025DB665-A310-46A5-A784-8B8ED9A0B150}" type="presParOf" srcId="{E91EE0E6-2FC7-6341-B12F-D5FF66966D7A}" destId="{6319F962-003D-ED45-AC25-D1FC7229E2D4}" srcOrd="0" destOrd="0" presId="urn:microsoft.com/office/officeart/2005/8/layout/cycle7"/>
    <dgm:cxn modelId="{8247DC85-1EC3-47AC-A012-0320AD1C1A4F}" type="presParOf" srcId="{E91EE0E6-2FC7-6341-B12F-D5FF66966D7A}" destId="{B685F68C-C36D-0346-8300-4B4C52540450}" srcOrd="1" destOrd="0" presId="urn:microsoft.com/office/officeart/2005/8/layout/cycle7"/>
    <dgm:cxn modelId="{F0FB9B13-836E-4BA4-8687-303FC0297657}" type="presParOf" srcId="{B685F68C-C36D-0346-8300-4B4C52540450}" destId="{04203EC2-C52F-AB43-9DA4-645479D77A9C}" srcOrd="0" destOrd="0" presId="urn:microsoft.com/office/officeart/2005/8/layout/cycle7"/>
    <dgm:cxn modelId="{EC6E434F-C9C2-4D20-A2A5-7661F2B22940}" type="presParOf" srcId="{E91EE0E6-2FC7-6341-B12F-D5FF66966D7A}" destId="{F1B9D491-D966-B34D-8DB0-E73A43F14ADB}" srcOrd="2" destOrd="0" presId="urn:microsoft.com/office/officeart/2005/8/layout/cycle7"/>
    <dgm:cxn modelId="{8054DC02-0EC1-4EBE-85F8-32E46B9C13E7}" type="presParOf" srcId="{E91EE0E6-2FC7-6341-B12F-D5FF66966D7A}" destId="{D7957386-7EDB-2B45-B1A5-62A8BDAE054E}" srcOrd="3" destOrd="0" presId="urn:microsoft.com/office/officeart/2005/8/layout/cycle7"/>
    <dgm:cxn modelId="{FF924742-1A38-488B-9BB1-89CF818C12B8}" type="presParOf" srcId="{D7957386-7EDB-2B45-B1A5-62A8BDAE054E}" destId="{DD59758C-B6E1-D14C-BE4B-88E845FC94A0}" srcOrd="0" destOrd="0" presId="urn:microsoft.com/office/officeart/2005/8/layout/cycle7"/>
    <dgm:cxn modelId="{7C81D0E3-BA91-4768-A9E2-A73D7103E706}" type="presParOf" srcId="{E91EE0E6-2FC7-6341-B12F-D5FF66966D7A}" destId="{0F92D27A-16BE-1142-A5EE-F788CDAC4AC8}" srcOrd="4" destOrd="0" presId="urn:microsoft.com/office/officeart/2005/8/layout/cycle7"/>
    <dgm:cxn modelId="{2984CCEF-ED17-4511-9094-5AAC341EBD3D}" type="presParOf" srcId="{E91EE0E6-2FC7-6341-B12F-D5FF66966D7A}" destId="{16B86A80-738B-EC4D-8683-2728173D5F0A}" srcOrd="5" destOrd="0" presId="urn:microsoft.com/office/officeart/2005/8/layout/cycle7"/>
    <dgm:cxn modelId="{134D3E3E-C26A-4699-98CC-BB1269C47513}"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rgbClr val="C00000"/>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rgbClr val="C00000"/>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FlipVert="1" custFlipHor="1" custScaleX="121382" custScaleY="99086" custLinFactNeighborX="-3825" custLinFactNeighborY="397"/>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FlipVert="1" custFlipHor="1" custScaleX="123132" custScaleY="83798" custLinFactNeighborX="-1564" custLinFactNeighborY="397"/>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C2B25C00-7C7D-4364-B1F6-8BCD3FFE5921}" type="presOf" srcId="{EDB169B2-FC12-ED46-9E29-1CC779185C74}" destId="{D7957386-7EDB-2B45-B1A5-62A8BDAE054E}" srcOrd="0" destOrd="0" presId="urn:microsoft.com/office/officeart/2005/8/layout/cycle7"/>
    <dgm:cxn modelId="{DA226D10-224E-4861-908B-4F94C33F4912}" type="presOf" srcId="{EDB169B2-FC12-ED46-9E29-1CC779185C74}" destId="{DD59758C-B6E1-D14C-BE4B-88E845FC94A0}" srcOrd="1" destOrd="0" presId="urn:microsoft.com/office/officeart/2005/8/layout/cycle7"/>
    <dgm:cxn modelId="{8169581B-2BB9-4F48-9D17-7869BCC6DC6A}" type="presOf" srcId="{4F1B986F-9F57-7F43-844B-66AA7AD01827}" destId="{6319F962-003D-ED45-AC25-D1FC7229E2D4}" srcOrd="0" destOrd="0" presId="urn:microsoft.com/office/officeart/2005/8/layout/cycle7"/>
    <dgm:cxn modelId="{62462734-CEC0-47BE-B3EB-E31239F9E5A4}" type="presOf" srcId="{6637458F-1702-E14C-A624-41D02CF856C5}" destId="{04203EC2-C52F-AB43-9DA4-645479D77A9C}" srcOrd="1" destOrd="0" presId="urn:microsoft.com/office/officeart/2005/8/layout/cycle7"/>
    <dgm:cxn modelId="{7A437664-7B64-4134-9A3F-46FDD3B69121}" type="presOf" srcId="{F4EAC843-3F41-DE40-A319-52279C67239E}" destId="{16B86A80-738B-EC4D-8683-2728173D5F0A}" srcOrd="0" destOrd="0" presId="urn:microsoft.com/office/officeart/2005/8/layout/cycle7"/>
    <dgm:cxn modelId="{C9C7A26C-C6A2-4948-8A1A-A2C9CC5C792E}" type="presOf" srcId="{8E5CEC8E-1AEF-8044-932C-AD752E71640C}" destId="{0F92D27A-16BE-1142-A5EE-F788CDAC4AC8}" srcOrd="0" destOrd="0" presId="urn:microsoft.com/office/officeart/2005/8/layout/cycle7"/>
    <dgm:cxn modelId="{4D478A58-4D05-44C8-9C13-B5983DEE20C4}" type="presOf" srcId="{F4EAC843-3F41-DE40-A319-52279C67239E}" destId="{4070A9D8-7340-9C42-B175-60368A237E9F}" srcOrd="1" destOrd="0" presId="urn:microsoft.com/office/officeart/2005/8/layout/cycle7"/>
    <dgm:cxn modelId="{66BB0E91-4E45-4608-994A-A1D47E9E00D3}" type="presOf" srcId="{0592D7AD-2146-3245-B5CA-D2776E434519}" destId="{E91EE0E6-2FC7-6341-B12F-D5FF66966D7A}" srcOrd="0" destOrd="0" presId="urn:microsoft.com/office/officeart/2005/8/layout/cycle7"/>
    <dgm:cxn modelId="{EA607FB2-33D1-4D8F-90AF-217971E2122B}" type="presOf" srcId="{EFC0CFD3-D918-4D47-B064-D8F334E105C1}" destId="{F1B9D491-D966-B34D-8DB0-E73A43F14ADB}"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8B74B0CE-BDA3-4723-AB38-88B9AF4C0BDB}" type="presOf" srcId="{6637458F-1702-E14C-A624-41D02CF856C5}" destId="{B685F68C-C36D-0346-8300-4B4C52540450}" srcOrd="0"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CB5A314A-EF3C-4A22-8038-FA6E6C88A12A}" type="presParOf" srcId="{E91EE0E6-2FC7-6341-B12F-D5FF66966D7A}" destId="{6319F962-003D-ED45-AC25-D1FC7229E2D4}" srcOrd="0" destOrd="0" presId="urn:microsoft.com/office/officeart/2005/8/layout/cycle7"/>
    <dgm:cxn modelId="{DE3E7A70-A203-4C11-AB17-F8308F2B5535}" type="presParOf" srcId="{E91EE0E6-2FC7-6341-B12F-D5FF66966D7A}" destId="{B685F68C-C36D-0346-8300-4B4C52540450}" srcOrd="1" destOrd="0" presId="urn:microsoft.com/office/officeart/2005/8/layout/cycle7"/>
    <dgm:cxn modelId="{86B9D1F1-EF8D-470A-A4F4-15C279D22491}" type="presParOf" srcId="{B685F68C-C36D-0346-8300-4B4C52540450}" destId="{04203EC2-C52F-AB43-9DA4-645479D77A9C}" srcOrd="0" destOrd="0" presId="urn:microsoft.com/office/officeart/2005/8/layout/cycle7"/>
    <dgm:cxn modelId="{F9549B02-7338-4E98-BF4A-B804FE6E936E}" type="presParOf" srcId="{E91EE0E6-2FC7-6341-B12F-D5FF66966D7A}" destId="{F1B9D491-D966-B34D-8DB0-E73A43F14ADB}" srcOrd="2" destOrd="0" presId="urn:microsoft.com/office/officeart/2005/8/layout/cycle7"/>
    <dgm:cxn modelId="{08A5C2CC-B837-4828-9108-D35CBA241DC9}" type="presParOf" srcId="{E91EE0E6-2FC7-6341-B12F-D5FF66966D7A}" destId="{D7957386-7EDB-2B45-B1A5-62A8BDAE054E}" srcOrd="3" destOrd="0" presId="urn:microsoft.com/office/officeart/2005/8/layout/cycle7"/>
    <dgm:cxn modelId="{2DFB2AF8-ECE1-4D4D-9FCC-40BE9045B881}" type="presParOf" srcId="{D7957386-7EDB-2B45-B1A5-62A8BDAE054E}" destId="{DD59758C-B6E1-D14C-BE4B-88E845FC94A0}" srcOrd="0" destOrd="0" presId="urn:microsoft.com/office/officeart/2005/8/layout/cycle7"/>
    <dgm:cxn modelId="{E1AA0EAB-4DAB-4188-99DD-29B23CEBF843}" type="presParOf" srcId="{E91EE0E6-2FC7-6341-B12F-D5FF66966D7A}" destId="{0F92D27A-16BE-1142-A5EE-F788CDAC4AC8}" srcOrd="4" destOrd="0" presId="urn:microsoft.com/office/officeart/2005/8/layout/cycle7"/>
    <dgm:cxn modelId="{33A21B79-F38C-4B9D-9DDD-55DD1B1D322B}" type="presParOf" srcId="{E91EE0E6-2FC7-6341-B12F-D5FF66966D7A}" destId="{16B86A80-738B-EC4D-8683-2728173D5F0A}" srcOrd="5" destOrd="0" presId="urn:microsoft.com/office/officeart/2005/8/layout/cycle7"/>
    <dgm:cxn modelId="{21393B40-0CB7-4184-B7F3-03237A64547D}"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rgbClr val="C00000"/>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rgbClr val="C00000"/>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FlipVert="1" custFlipHor="1" custScaleX="121382" custScaleY="99086" custLinFactNeighborX="-3825" custLinFactNeighborY="397"/>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FlipVert="1" custFlipHor="1" custScaleX="123132" custScaleY="83798" custLinFactNeighborX="-1564" custLinFactNeighborY="397"/>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C3039048-6103-4E65-AEA0-7C852DC24BAE}" type="presOf" srcId="{EDB169B2-FC12-ED46-9E29-1CC779185C74}" destId="{D7957386-7EDB-2B45-B1A5-62A8BDAE054E}" srcOrd="0" destOrd="0" presId="urn:microsoft.com/office/officeart/2005/8/layout/cycle7"/>
    <dgm:cxn modelId="{E033177A-6A0E-4CD5-A9B6-A3E72B794151}" type="presOf" srcId="{F4EAC843-3F41-DE40-A319-52279C67239E}" destId="{4070A9D8-7340-9C42-B175-60368A237E9F}" srcOrd="1" destOrd="0" presId="urn:microsoft.com/office/officeart/2005/8/layout/cycle7"/>
    <dgm:cxn modelId="{21E88284-D730-436E-8130-23C154EA095E}" type="presOf" srcId="{0592D7AD-2146-3245-B5CA-D2776E434519}" destId="{E91EE0E6-2FC7-6341-B12F-D5FF66966D7A}" srcOrd="0" destOrd="0" presId="urn:microsoft.com/office/officeart/2005/8/layout/cycle7"/>
    <dgm:cxn modelId="{36A5D28F-7340-471B-ACAA-CE5B7E668468}" type="presOf" srcId="{8E5CEC8E-1AEF-8044-932C-AD752E71640C}" destId="{0F92D27A-16BE-1142-A5EE-F788CDAC4AC8}" srcOrd="0" destOrd="0" presId="urn:microsoft.com/office/officeart/2005/8/layout/cycle7"/>
    <dgm:cxn modelId="{A30056B1-F53B-48E1-BEA3-69F4E08E0462}" type="presOf" srcId="{EDB169B2-FC12-ED46-9E29-1CC779185C74}" destId="{DD59758C-B6E1-D14C-BE4B-88E845FC94A0}" srcOrd="1" destOrd="0" presId="urn:microsoft.com/office/officeart/2005/8/layout/cycle7"/>
    <dgm:cxn modelId="{65CC88BD-3E4B-4574-8A47-3E079BA04DCC}" type="presOf" srcId="{F4EAC843-3F41-DE40-A319-52279C67239E}" destId="{16B86A80-738B-EC4D-8683-2728173D5F0A}"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3A600FC9-15DA-4EC0-9658-3E836758CF94}" type="presOf" srcId="{6637458F-1702-E14C-A624-41D02CF856C5}" destId="{B685F68C-C36D-0346-8300-4B4C52540450}" srcOrd="0"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9889B8DF-F7B2-4DDB-9878-E4D0265D1216}" type="presOf" srcId="{EFC0CFD3-D918-4D47-B064-D8F334E105C1}" destId="{F1B9D491-D966-B34D-8DB0-E73A43F14ADB}" srcOrd="0" destOrd="0" presId="urn:microsoft.com/office/officeart/2005/8/layout/cycle7"/>
    <dgm:cxn modelId="{8AD564F5-383F-45D8-AE18-DB4F54D24A99}" type="presOf" srcId="{4F1B986F-9F57-7F43-844B-66AA7AD01827}" destId="{6319F962-003D-ED45-AC25-D1FC7229E2D4}" srcOrd="0" destOrd="0" presId="urn:microsoft.com/office/officeart/2005/8/layout/cycle7"/>
    <dgm:cxn modelId="{24F9B9FB-EA69-4038-B40C-2DCDB9332EE2}" type="presOf" srcId="{6637458F-1702-E14C-A624-41D02CF856C5}" destId="{04203EC2-C52F-AB43-9DA4-645479D77A9C}" srcOrd="1" destOrd="0" presId="urn:microsoft.com/office/officeart/2005/8/layout/cycle7"/>
    <dgm:cxn modelId="{3F7EEBB7-4138-47E6-B1E1-59546F4161B9}" type="presParOf" srcId="{E91EE0E6-2FC7-6341-B12F-D5FF66966D7A}" destId="{6319F962-003D-ED45-AC25-D1FC7229E2D4}" srcOrd="0" destOrd="0" presId="urn:microsoft.com/office/officeart/2005/8/layout/cycle7"/>
    <dgm:cxn modelId="{1F259E41-B2F4-4C93-B782-79F8B31B6088}" type="presParOf" srcId="{E91EE0E6-2FC7-6341-B12F-D5FF66966D7A}" destId="{B685F68C-C36D-0346-8300-4B4C52540450}" srcOrd="1" destOrd="0" presId="urn:microsoft.com/office/officeart/2005/8/layout/cycle7"/>
    <dgm:cxn modelId="{C6205BDE-310C-4B88-88AA-5370F92AA73C}" type="presParOf" srcId="{B685F68C-C36D-0346-8300-4B4C52540450}" destId="{04203EC2-C52F-AB43-9DA4-645479D77A9C}" srcOrd="0" destOrd="0" presId="urn:microsoft.com/office/officeart/2005/8/layout/cycle7"/>
    <dgm:cxn modelId="{341AB11B-0E5B-4791-941D-52E1A9820508}" type="presParOf" srcId="{E91EE0E6-2FC7-6341-B12F-D5FF66966D7A}" destId="{F1B9D491-D966-B34D-8DB0-E73A43F14ADB}" srcOrd="2" destOrd="0" presId="urn:microsoft.com/office/officeart/2005/8/layout/cycle7"/>
    <dgm:cxn modelId="{F249D552-C4AC-4C84-832D-AA4BB7E7F0B0}" type="presParOf" srcId="{E91EE0E6-2FC7-6341-B12F-D5FF66966D7A}" destId="{D7957386-7EDB-2B45-B1A5-62A8BDAE054E}" srcOrd="3" destOrd="0" presId="urn:microsoft.com/office/officeart/2005/8/layout/cycle7"/>
    <dgm:cxn modelId="{7EEB28E9-3501-4520-A008-43483A3C7F02}" type="presParOf" srcId="{D7957386-7EDB-2B45-B1A5-62A8BDAE054E}" destId="{DD59758C-B6E1-D14C-BE4B-88E845FC94A0}" srcOrd="0" destOrd="0" presId="urn:microsoft.com/office/officeart/2005/8/layout/cycle7"/>
    <dgm:cxn modelId="{17FCA404-3574-4FD4-82BB-34B42703FE97}" type="presParOf" srcId="{E91EE0E6-2FC7-6341-B12F-D5FF66966D7A}" destId="{0F92D27A-16BE-1142-A5EE-F788CDAC4AC8}" srcOrd="4" destOrd="0" presId="urn:microsoft.com/office/officeart/2005/8/layout/cycle7"/>
    <dgm:cxn modelId="{BBC51475-1516-4C83-8031-AF8C413C3240}" type="presParOf" srcId="{E91EE0E6-2FC7-6341-B12F-D5FF66966D7A}" destId="{16B86A80-738B-EC4D-8683-2728173D5F0A}" srcOrd="5" destOrd="0" presId="urn:microsoft.com/office/officeart/2005/8/layout/cycle7"/>
    <dgm:cxn modelId="{237AB289-FC4A-4C41-A5E9-9E48491C2B97}"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rgbClr val="C00000"/>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rgbClr val="C00000"/>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FlipVert="1" custFlipHor="1" custScaleX="121382" custScaleY="99086" custLinFactNeighborX="-3825" custLinFactNeighborY="397"/>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FlipVert="1" custFlipHor="1" custScaleX="123132" custScaleY="83798" custLinFactNeighborX="-1564" custLinFactNeighborY="397"/>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DB506627-7BDE-44B1-84DD-355B85514AD8}" type="presOf" srcId="{F4EAC843-3F41-DE40-A319-52279C67239E}" destId="{4070A9D8-7340-9C42-B175-60368A237E9F}" srcOrd="1" destOrd="0" presId="urn:microsoft.com/office/officeart/2005/8/layout/cycle7"/>
    <dgm:cxn modelId="{3AF44F27-4B2A-42B6-BF87-6DBB8A7D3921}" type="presOf" srcId="{6637458F-1702-E14C-A624-41D02CF856C5}" destId="{04203EC2-C52F-AB43-9DA4-645479D77A9C}" srcOrd="1" destOrd="0" presId="urn:microsoft.com/office/officeart/2005/8/layout/cycle7"/>
    <dgm:cxn modelId="{61FCC02D-5616-47EE-AECD-F2792217017A}" type="presOf" srcId="{EDB169B2-FC12-ED46-9E29-1CC779185C74}" destId="{D7957386-7EDB-2B45-B1A5-62A8BDAE054E}" srcOrd="0" destOrd="0" presId="urn:microsoft.com/office/officeart/2005/8/layout/cycle7"/>
    <dgm:cxn modelId="{C1554C3D-D9AC-4C50-B395-41A24B15B599}" type="presOf" srcId="{6637458F-1702-E14C-A624-41D02CF856C5}" destId="{B685F68C-C36D-0346-8300-4B4C52540450}" srcOrd="0" destOrd="0" presId="urn:microsoft.com/office/officeart/2005/8/layout/cycle7"/>
    <dgm:cxn modelId="{B00E0B63-9859-4CE7-A5F8-81D98D4D941D}" type="presOf" srcId="{0592D7AD-2146-3245-B5CA-D2776E434519}" destId="{E91EE0E6-2FC7-6341-B12F-D5FF66966D7A}" srcOrd="0" destOrd="0" presId="urn:microsoft.com/office/officeart/2005/8/layout/cycle7"/>
    <dgm:cxn modelId="{3CB03C4A-BCED-494D-9E21-C76C4DD38548}" type="presOf" srcId="{EFC0CFD3-D918-4D47-B064-D8F334E105C1}" destId="{F1B9D491-D966-B34D-8DB0-E73A43F14ADB}" srcOrd="0" destOrd="0" presId="urn:microsoft.com/office/officeart/2005/8/layout/cycle7"/>
    <dgm:cxn modelId="{EDDE4697-4002-49D0-BEA5-36C309C154C5}" type="presOf" srcId="{F4EAC843-3F41-DE40-A319-52279C67239E}" destId="{16B86A80-738B-EC4D-8683-2728173D5F0A}" srcOrd="0" destOrd="0" presId="urn:microsoft.com/office/officeart/2005/8/layout/cycle7"/>
    <dgm:cxn modelId="{5C0E1AA9-2E82-4A42-84E7-6D4336DB3027}" type="presOf" srcId="{8E5CEC8E-1AEF-8044-932C-AD752E71640C}" destId="{0F92D27A-16BE-1142-A5EE-F788CDAC4AC8}"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185345D0-8F1B-48AD-969B-9EDB95CF81D1}" type="presOf" srcId="{EDB169B2-FC12-ED46-9E29-1CC779185C74}" destId="{DD59758C-B6E1-D14C-BE4B-88E845FC94A0}" srcOrd="1"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47B32CF2-5A5D-4C8E-863E-71C3E4227166}" type="presOf" srcId="{4F1B986F-9F57-7F43-844B-66AA7AD01827}" destId="{6319F962-003D-ED45-AC25-D1FC7229E2D4}" srcOrd="0" destOrd="0" presId="urn:microsoft.com/office/officeart/2005/8/layout/cycle7"/>
    <dgm:cxn modelId="{965A5450-A9A8-47F5-8B22-2E0A52983362}" type="presParOf" srcId="{E91EE0E6-2FC7-6341-B12F-D5FF66966D7A}" destId="{6319F962-003D-ED45-AC25-D1FC7229E2D4}" srcOrd="0" destOrd="0" presId="urn:microsoft.com/office/officeart/2005/8/layout/cycle7"/>
    <dgm:cxn modelId="{E27E2F7C-4E83-441E-AA50-E3697DCA395E}" type="presParOf" srcId="{E91EE0E6-2FC7-6341-B12F-D5FF66966D7A}" destId="{B685F68C-C36D-0346-8300-4B4C52540450}" srcOrd="1" destOrd="0" presId="urn:microsoft.com/office/officeart/2005/8/layout/cycle7"/>
    <dgm:cxn modelId="{343003F8-E97C-4611-AC36-6AEE532F2006}" type="presParOf" srcId="{B685F68C-C36D-0346-8300-4B4C52540450}" destId="{04203EC2-C52F-AB43-9DA4-645479D77A9C}" srcOrd="0" destOrd="0" presId="urn:microsoft.com/office/officeart/2005/8/layout/cycle7"/>
    <dgm:cxn modelId="{C6911F4C-8F36-47F6-A503-23D528DB7946}" type="presParOf" srcId="{E91EE0E6-2FC7-6341-B12F-D5FF66966D7A}" destId="{F1B9D491-D966-B34D-8DB0-E73A43F14ADB}" srcOrd="2" destOrd="0" presId="urn:microsoft.com/office/officeart/2005/8/layout/cycle7"/>
    <dgm:cxn modelId="{ACD0A91C-CEDF-4B01-8EDD-568EE7E13C15}" type="presParOf" srcId="{E91EE0E6-2FC7-6341-B12F-D5FF66966D7A}" destId="{D7957386-7EDB-2B45-B1A5-62A8BDAE054E}" srcOrd="3" destOrd="0" presId="urn:microsoft.com/office/officeart/2005/8/layout/cycle7"/>
    <dgm:cxn modelId="{4EF2F488-AE4E-4FA4-8C76-3DFCEEB29F6E}" type="presParOf" srcId="{D7957386-7EDB-2B45-B1A5-62A8BDAE054E}" destId="{DD59758C-B6E1-D14C-BE4B-88E845FC94A0}" srcOrd="0" destOrd="0" presId="urn:microsoft.com/office/officeart/2005/8/layout/cycle7"/>
    <dgm:cxn modelId="{6DFB0C6C-C554-4554-A2AA-995152FA8E93}" type="presParOf" srcId="{E91EE0E6-2FC7-6341-B12F-D5FF66966D7A}" destId="{0F92D27A-16BE-1142-A5EE-F788CDAC4AC8}" srcOrd="4" destOrd="0" presId="urn:microsoft.com/office/officeart/2005/8/layout/cycle7"/>
    <dgm:cxn modelId="{BBC2C9CD-D8E8-4A57-AFC0-DB40E02A824A}" type="presParOf" srcId="{E91EE0E6-2FC7-6341-B12F-D5FF66966D7A}" destId="{16B86A80-738B-EC4D-8683-2728173D5F0A}" srcOrd="5" destOrd="0" presId="urn:microsoft.com/office/officeart/2005/8/layout/cycle7"/>
    <dgm:cxn modelId="{95E5FC97-4610-476B-8AF6-174C18F21F7C}"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7967D71E-BF56-4587-A76D-E4F30BEF4F86}" type="presOf" srcId="{F4EAC843-3F41-DE40-A319-52279C67239E}" destId="{4070A9D8-7340-9C42-B175-60368A237E9F}" srcOrd="1" destOrd="0" presId="urn:microsoft.com/office/officeart/2005/8/layout/cycle7"/>
    <dgm:cxn modelId="{B635FB60-2D9A-4A18-818A-5F5F92CD7DD8}" type="presOf" srcId="{EDB169B2-FC12-ED46-9E29-1CC779185C74}" destId="{D7957386-7EDB-2B45-B1A5-62A8BDAE054E}" srcOrd="0" destOrd="0" presId="urn:microsoft.com/office/officeart/2005/8/layout/cycle7"/>
    <dgm:cxn modelId="{E12E1B51-ABDD-4746-8CDD-1517C679402D}" type="presOf" srcId="{6637458F-1702-E14C-A624-41D02CF856C5}" destId="{04203EC2-C52F-AB43-9DA4-645479D77A9C}" srcOrd="1" destOrd="0" presId="urn:microsoft.com/office/officeart/2005/8/layout/cycle7"/>
    <dgm:cxn modelId="{9B5A03B7-B1C8-49B0-A747-539330738FB8}" type="presOf" srcId="{6637458F-1702-E14C-A624-41D02CF856C5}" destId="{B685F68C-C36D-0346-8300-4B4C52540450}" srcOrd="0" destOrd="0" presId="urn:microsoft.com/office/officeart/2005/8/layout/cycle7"/>
    <dgm:cxn modelId="{90F3CCBC-368E-46CE-8B31-094E934A817F}" type="presOf" srcId="{4F1B986F-9F57-7F43-844B-66AA7AD01827}" destId="{6319F962-003D-ED45-AC25-D1FC7229E2D4}"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26A115CD-9FA0-4A28-9A90-999F8CFECD3A}" type="presOf" srcId="{8E5CEC8E-1AEF-8044-932C-AD752E71640C}" destId="{0F92D27A-16BE-1142-A5EE-F788CDAC4AC8}" srcOrd="0"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E78EB9E5-85AD-4599-A9F6-D2348D15C06D}" type="presOf" srcId="{EFC0CFD3-D918-4D47-B064-D8F334E105C1}" destId="{F1B9D491-D966-B34D-8DB0-E73A43F14ADB}" srcOrd="0" destOrd="0" presId="urn:microsoft.com/office/officeart/2005/8/layout/cycle7"/>
    <dgm:cxn modelId="{F753F0E8-E57F-45D7-9154-48E6C8155A6B}" type="presOf" srcId="{0592D7AD-2146-3245-B5CA-D2776E434519}" destId="{E91EE0E6-2FC7-6341-B12F-D5FF66966D7A}" srcOrd="0" destOrd="0" presId="urn:microsoft.com/office/officeart/2005/8/layout/cycle7"/>
    <dgm:cxn modelId="{931BA0F5-2716-4017-8A81-E3FDBB7A1504}" type="presOf" srcId="{EDB169B2-FC12-ED46-9E29-1CC779185C74}" destId="{DD59758C-B6E1-D14C-BE4B-88E845FC94A0}" srcOrd="1" destOrd="0" presId="urn:microsoft.com/office/officeart/2005/8/layout/cycle7"/>
    <dgm:cxn modelId="{20221FFD-5489-4B0C-AC31-757FECC69643}" type="presOf" srcId="{F4EAC843-3F41-DE40-A319-52279C67239E}" destId="{16B86A80-738B-EC4D-8683-2728173D5F0A}" srcOrd="0" destOrd="0" presId="urn:microsoft.com/office/officeart/2005/8/layout/cycle7"/>
    <dgm:cxn modelId="{AE8EB6EA-820E-49AE-8039-B902A922FD02}" type="presParOf" srcId="{E91EE0E6-2FC7-6341-B12F-D5FF66966D7A}" destId="{6319F962-003D-ED45-AC25-D1FC7229E2D4}" srcOrd="0" destOrd="0" presId="urn:microsoft.com/office/officeart/2005/8/layout/cycle7"/>
    <dgm:cxn modelId="{50F2B9FF-2F57-4A75-890C-CF579166F3CC}" type="presParOf" srcId="{E91EE0E6-2FC7-6341-B12F-D5FF66966D7A}" destId="{B685F68C-C36D-0346-8300-4B4C52540450}" srcOrd="1" destOrd="0" presId="urn:microsoft.com/office/officeart/2005/8/layout/cycle7"/>
    <dgm:cxn modelId="{55B8F545-5577-4EB9-BFEA-80388FF60E7B}" type="presParOf" srcId="{B685F68C-C36D-0346-8300-4B4C52540450}" destId="{04203EC2-C52F-AB43-9DA4-645479D77A9C}" srcOrd="0" destOrd="0" presId="urn:microsoft.com/office/officeart/2005/8/layout/cycle7"/>
    <dgm:cxn modelId="{3E6C08DD-5B2D-4D70-915D-AB052A87C9A2}" type="presParOf" srcId="{E91EE0E6-2FC7-6341-B12F-D5FF66966D7A}" destId="{F1B9D491-D966-B34D-8DB0-E73A43F14ADB}" srcOrd="2" destOrd="0" presId="urn:microsoft.com/office/officeart/2005/8/layout/cycle7"/>
    <dgm:cxn modelId="{DF6080F5-0EA2-4E59-B8F2-F7C0DE625598}" type="presParOf" srcId="{E91EE0E6-2FC7-6341-B12F-D5FF66966D7A}" destId="{D7957386-7EDB-2B45-B1A5-62A8BDAE054E}" srcOrd="3" destOrd="0" presId="urn:microsoft.com/office/officeart/2005/8/layout/cycle7"/>
    <dgm:cxn modelId="{B5C716F3-DF86-43D6-ABA1-439378F763E2}" type="presParOf" srcId="{D7957386-7EDB-2B45-B1A5-62A8BDAE054E}" destId="{DD59758C-B6E1-D14C-BE4B-88E845FC94A0}" srcOrd="0" destOrd="0" presId="urn:microsoft.com/office/officeart/2005/8/layout/cycle7"/>
    <dgm:cxn modelId="{D80E9C6C-0747-4F55-9974-5C77BB0CE18E}" type="presParOf" srcId="{E91EE0E6-2FC7-6341-B12F-D5FF66966D7A}" destId="{0F92D27A-16BE-1142-A5EE-F788CDAC4AC8}" srcOrd="4" destOrd="0" presId="urn:microsoft.com/office/officeart/2005/8/layout/cycle7"/>
    <dgm:cxn modelId="{399BC12A-86A7-4FD7-A1AF-9733CFAED5F9}" type="presParOf" srcId="{E91EE0E6-2FC7-6341-B12F-D5FF66966D7A}" destId="{16B86A80-738B-EC4D-8683-2728173D5F0A}" srcOrd="5" destOrd="0" presId="urn:microsoft.com/office/officeart/2005/8/layout/cycle7"/>
    <dgm:cxn modelId="{B909A7AE-D6AE-4B3B-B0B3-69976C3A7F10}"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EA3F7D02-4C40-4A0E-B4D4-280296E6FE2B}" type="presOf" srcId="{EDB169B2-FC12-ED46-9E29-1CC779185C74}" destId="{DD59758C-B6E1-D14C-BE4B-88E845FC94A0}" srcOrd="1" destOrd="0" presId="urn:microsoft.com/office/officeart/2005/8/layout/cycle7"/>
    <dgm:cxn modelId="{CB02E921-02FD-442E-A658-4A286FFCA0A1}" type="presOf" srcId="{6637458F-1702-E14C-A624-41D02CF856C5}" destId="{B685F68C-C36D-0346-8300-4B4C52540450}" srcOrd="0" destOrd="0" presId="urn:microsoft.com/office/officeart/2005/8/layout/cycle7"/>
    <dgm:cxn modelId="{74C47322-E973-4E98-B601-15EF8D2A4FE1}" type="presOf" srcId="{EFC0CFD3-D918-4D47-B064-D8F334E105C1}" destId="{F1B9D491-D966-B34D-8DB0-E73A43F14ADB}" srcOrd="0" destOrd="0" presId="urn:microsoft.com/office/officeart/2005/8/layout/cycle7"/>
    <dgm:cxn modelId="{A4A5CE37-AF5E-42E1-B88D-32E5086682E9}" type="presOf" srcId="{8E5CEC8E-1AEF-8044-932C-AD752E71640C}" destId="{0F92D27A-16BE-1142-A5EE-F788CDAC4AC8}" srcOrd="0" destOrd="0" presId="urn:microsoft.com/office/officeart/2005/8/layout/cycle7"/>
    <dgm:cxn modelId="{80E34F64-81F6-4F43-8E40-EF6F73938A4C}" type="presOf" srcId="{F4EAC843-3F41-DE40-A319-52279C67239E}" destId="{4070A9D8-7340-9C42-B175-60368A237E9F}" srcOrd="1" destOrd="0" presId="urn:microsoft.com/office/officeart/2005/8/layout/cycle7"/>
    <dgm:cxn modelId="{E488E16B-364E-49F8-9254-58D979435CAF}" type="presOf" srcId="{F4EAC843-3F41-DE40-A319-52279C67239E}" destId="{16B86A80-738B-EC4D-8683-2728173D5F0A}"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2BA5A9E4-0919-4D13-937F-767C10BD47E7}" type="presOf" srcId="{0592D7AD-2146-3245-B5CA-D2776E434519}" destId="{E91EE0E6-2FC7-6341-B12F-D5FF66966D7A}" srcOrd="0" destOrd="0" presId="urn:microsoft.com/office/officeart/2005/8/layout/cycle7"/>
    <dgm:cxn modelId="{A8AE46EB-F21C-45B7-97E5-A7DAC71AEDD8}" type="presOf" srcId="{6637458F-1702-E14C-A624-41D02CF856C5}" destId="{04203EC2-C52F-AB43-9DA4-645479D77A9C}" srcOrd="1" destOrd="0" presId="urn:microsoft.com/office/officeart/2005/8/layout/cycle7"/>
    <dgm:cxn modelId="{20558EEF-49E2-4B23-ACD4-44E5E5B77079}" type="presOf" srcId="{4F1B986F-9F57-7F43-844B-66AA7AD01827}" destId="{6319F962-003D-ED45-AC25-D1FC7229E2D4}" srcOrd="0" destOrd="0" presId="urn:microsoft.com/office/officeart/2005/8/layout/cycle7"/>
    <dgm:cxn modelId="{FF551FF9-33DC-4623-8A08-603146D24D10}" type="presOf" srcId="{EDB169B2-FC12-ED46-9E29-1CC779185C74}" destId="{D7957386-7EDB-2B45-B1A5-62A8BDAE054E}" srcOrd="0" destOrd="0" presId="urn:microsoft.com/office/officeart/2005/8/layout/cycle7"/>
    <dgm:cxn modelId="{35AC33C6-F965-4A55-A748-35BC594B31F6}" type="presParOf" srcId="{E91EE0E6-2FC7-6341-B12F-D5FF66966D7A}" destId="{6319F962-003D-ED45-AC25-D1FC7229E2D4}" srcOrd="0" destOrd="0" presId="urn:microsoft.com/office/officeart/2005/8/layout/cycle7"/>
    <dgm:cxn modelId="{72DA44EF-494C-48B0-8EB0-BEA89F15626F}" type="presParOf" srcId="{E91EE0E6-2FC7-6341-B12F-D5FF66966D7A}" destId="{B685F68C-C36D-0346-8300-4B4C52540450}" srcOrd="1" destOrd="0" presId="urn:microsoft.com/office/officeart/2005/8/layout/cycle7"/>
    <dgm:cxn modelId="{F68FB5F9-A974-4703-AF6F-994139B5A91E}" type="presParOf" srcId="{B685F68C-C36D-0346-8300-4B4C52540450}" destId="{04203EC2-C52F-AB43-9DA4-645479D77A9C}" srcOrd="0" destOrd="0" presId="urn:microsoft.com/office/officeart/2005/8/layout/cycle7"/>
    <dgm:cxn modelId="{2378710B-BE58-4FC6-A7F7-7CE112E02F9F}" type="presParOf" srcId="{E91EE0E6-2FC7-6341-B12F-D5FF66966D7A}" destId="{F1B9D491-D966-B34D-8DB0-E73A43F14ADB}" srcOrd="2" destOrd="0" presId="urn:microsoft.com/office/officeart/2005/8/layout/cycle7"/>
    <dgm:cxn modelId="{D6215D8E-1797-46B0-A40B-553BAA2C815C}" type="presParOf" srcId="{E91EE0E6-2FC7-6341-B12F-D5FF66966D7A}" destId="{D7957386-7EDB-2B45-B1A5-62A8BDAE054E}" srcOrd="3" destOrd="0" presId="urn:microsoft.com/office/officeart/2005/8/layout/cycle7"/>
    <dgm:cxn modelId="{7D8D83B5-13AE-43CD-B07A-F3FA666303A2}" type="presParOf" srcId="{D7957386-7EDB-2B45-B1A5-62A8BDAE054E}" destId="{DD59758C-B6E1-D14C-BE4B-88E845FC94A0}" srcOrd="0" destOrd="0" presId="urn:microsoft.com/office/officeart/2005/8/layout/cycle7"/>
    <dgm:cxn modelId="{1C805788-A377-4687-8EC7-A837A6B40345}" type="presParOf" srcId="{E91EE0E6-2FC7-6341-B12F-D5FF66966D7A}" destId="{0F92D27A-16BE-1142-A5EE-F788CDAC4AC8}" srcOrd="4" destOrd="0" presId="urn:microsoft.com/office/officeart/2005/8/layout/cycle7"/>
    <dgm:cxn modelId="{A90DCD69-1409-405D-ABCC-33ACF6A16731}" type="presParOf" srcId="{E91EE0E6-2FC7-6341-B12F-D5FF66966D7A}" destId="{16B86A80-738B-EC4D-8683-2728173D5F0A}" srcOrd="5" destOrd="0" presId="urn:microsoft.com/office/officeart/2005/8/layout/cycle7"/>
    <dgm:cxn modelId="{F2962131-717A-4BB0-87DA-3EC5624BEF7C}"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81C64402-8C83-4020-8B32-23739F8B18E2}" type="presOf" srcId="{EDB169B2-FC12-ED46-9E29-1CC779185C74}" destId="{D7957386-7EDB-2B45-B1A5-62A8BDAE054E}" srcOrd="0" destOrd="0" presId="urn:microsoft.com/office/officeart/2005/8/layout/cycle7"/>
    <dgm:cxn modelId="{3FD81B6C-D267-42AC-B647-0304B9EB2FDF}" type="presOf" srcId="{F4EAC843-3F41-DE40-A319-52279C67239E}" destId="{16B86A80-738B-EC4D-8683-2728173D5F0A}" srcOrd="0" destOrd="0" presId="urn:microsoft.com/office/officeart/2005/8/layout/cycle7"/>
    <dgm:cxn modelId="{FBD8054F-1929-49DE-AD77-139B50047674}" type="presOf" srcId="{8E5CEC8E-1AEF-8044-932C-AD752E71640C}" destId="{0F92D27A-16BE-1142-A5EE-F788CDAC4AC8}" srcOrd="0" destOrd="0" presId="urn:microsoft.com/office/officeart/2005/8/layout/cycle7"/>
    <dgm:cxn modelId="{25418453-91E8-43FA-BBC4-747FDCCAEF1D}" type="presOf" srcId="{0592D7AD-2146-3245-B5CA-D2776E434519}" destId="{E91EE0E6-2FC7-6341-B12F-D5FF66966D7A}" srcOrd="0" destOrd="0" presId="urn:microsoft.com/office/officeart/2005/8/layout/cycle7"/>
    <dgm:cxn modelId="{83D42054-0D65-4189-AB1B-B37817CE5865}" type="presOf" srcId="{EFC0CFD3-D918-4D47-B064-D8F334E105C1}" destId="{F1B9D491-D966-B34D-8DB0-E73A43F14ADB}" srcOrd="0" destOrd="0" presId="urn:microsoft.com/office/officeart/2005/8/layout/cycle7"/>
    <dgm:cxn modelId="{1C614E5A-C033-42FD-ACEC-C9A1863F867D}" type="presOf" srcId="{EDB169B2-FC12-ED46-9E29-1CC779185C74}" destId="{DD59758C-B6E1-D14C-BE4B-88E845FC94A0}" srcOrd="1" destOrd="0" presId="urn:microsoft.com/office/officeart/2005/8/layout/cycle7"/>
    <dgm:cxn modelId="{1588E29E-0EB9-4F2A-A405-D40CA94BD395}" type="presOf" srcId="{F4EAC843-3F41-DE40-A319-52279C67239E}" destId="{4070A9D8-7340-9C42-B175-60368A237E9F}" srcOrd="1"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CAFFE6EF-FADE-428B-8377-19369B86817A}" type="presOf" srcId="{6637458F-1702-E14C-A624-41D02CF856C5}" destId="{04203EC2-C52F-AB43-9DA4-645479D77A9C}" srcOrd="1" destOrd="0" presId="urn:microsoft.com/office/officeart/2005/8/layout/cycle7"/>
    <dgm:cxn modelId="{750CFDF8-D146-40D6-9211-974D90CC3587}" type="presOf" srcId="{4F1B986F-9F57-7F43-844B-66AA7AD01827}" destId="{6319F962-003D-ED45-AC25-D1FC7229E2D4}" srcOrd="0" destOrd="0" presId="urn:microsoft.com/office/officeart/2005/8/layout/cycle7"/>
    <dgm:cxn modelId="{413BCCFC-9374-40A5-9F4D-86513A5ABCA8}" type="presOf" srcId="{6637458F-1702-E14C-A624-41D02CF856C5}" destId="{B685F68C-C36D-0346-8300-4B4C52540450}" srcOrd="0" destOrd="0" presId="urn:microsoft.com/office/officeart/2005/8/layout/cycle7"/>
    <dgm:cxn modelId="{5A8CD839-5780-47B8-8175-4AC4B85ED857}" type="presParOf" srcId="{E91EE0E6-2FC7-6341-B12F-D5FF66966D7A}" destId="{6319F962-003D-ED45-AC25-D1FC7229E2D4}" srcOrd="0" destOrd="0" presId="urn:microsoft.com/office/officeart/2005/8/layout/cycle7"/>
    <dgm:cxn modelId="{61403F90-123E-4B33-9532-D826450E031D}" type="presParOf" srcId="{E91EE0E6-2FC7-6341-B12F-D5FF66966D7A}" destId="{B685F68C-C36D-0346-8300-4B4C52540450}" srcOrd="1" destOrd="0" presId="urn:microsoft.com/office/officeart/2005/8/layout/cycle7"/>
    <dgm:cxn modelId="{96BD7731-7336-42B5-BBC3-7B2ECC8D1378}" type="presParOf" srcId="{B685F68C-C36D-0346-8300-4B4C52540450}" destId="{04203EC2-C52F-AB43-9DA4-645479D77A9C}" srcOrd="0" destOrd="0" presId="urn:microsoft.com/office/officeart/2005/8/layout/cycle7"/>
    <dgm:cxn modelId="{939887C8-6635-469A-A1E5-4ED53BB4EEC7}" type="presParOf" srcId="{E91EE0E6-2FC7-6341-B12F-D5FF66966D7A}" destId="{F1B9D491-D966-B34D-8DB0-E73A43F14ADB}" srcOrd="2" destOrd="0" presId="urn:microsoft.com/office/officeart/2005/8/layout/cycle7"/>
    <dgm:cxn modelId="{5F2DD910-EEF0-4E88-B687-5A9F4B37D716}" type="presParOf" srcId="{E91EE0E6-2FC7-6341-B12F-D5FF66966D7A}" destId="{D7957386-7EDB-2B45-B1A5-62A8BDAE054E}" srcOrd="3" destOrd="0" presId="urn:microsoft.com/office/officeart/2005/8/layout/cycle7"/>
    <dgm:cxn modelId="{F7CF3A58-B999-47AC-9B4C-639E0761F66E}" type="presParOf" srcId="{D7957386-7EDB-2B45-B1A5-62A8BDAE054E}" destId="{DD59758C-B6E1-D14C-BE4B-88E845FC94A0}" srcOrd="0" destOrd="0" presId="urn:microsoft.com/office/officeart/2005/8/layout/cycle7"/>
    <dgm:cxn modelId="{9256C188-2BE4-4F5A-8B05-85281226DA5F}" type="presParOf" srcId="{E91EE0E6-2FC7-6341-B12F-D5FF66966D7A}" destId="{0F92D27A-16BE-1142-A5EE-F788CDAC4AC8}" srcOrd="4" destOrd="0" presId="urn:microsoft.com/office/officeart/2005/8/layout/cycle7"/>
    <dgm:cxn modelId="{030BE56D-09D2-4614-8A1B-44060CABF70F}" type="presParOf" srcId="{E91EE0E6-2FC7-6341-B12F-D5FF66966D7A}" destId="{16B86A80-738B-EC4D-8683-2728173D5F0A}" srcOrd="5" destOrd="0" presId="urn:microsoft.com/office/officeart/2005/8/layout/cycle7"/>
    <dgm:cxn modelId="{5C415BF7-9CFC-469F-AE13-EA62A8474385}"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05073C26-326F-46EE-895D-21F5EA14CBBE}" type="presOf" srcId="{EDB169B2-FC12-ED46-9E29-1CC779185C74}" destId="{DD59758C-B6E1-D14C-BE4B-88E845FC94A0}" srcOrd="1" destOrd="0" presId="urn:microsoft.com/office/officeart/2005/8/layout/cycle7"/>
    <dgm:cxn modelId="{C447BA64-78A3-4292-A9CC-CD98CB014DA0}" type="presOf" srcId="{6637458F-1702-E14C-A624-41D02CF856C5}" destId="{B685F68C-C36D-0346-8300-4B4C52540450}" srcOrd="0" destOrd="0" presId="urn:microsoft.com/office/officeart/2005/8/layout/cycle7"/>
    <dgm:cxn modelId="{BD0B3745-30FA-4D61-B0B4-8B77A1CB1B73}" type="presOf" srcId="{F4EAC843-3F41-DE40-A319-52279C67239E}" destId="{4070A9D8-7340-9C42-B175-60368A237E9F}" srcOrd="1" destOrd="0" presId="urn:microsoft.com/office/officeart/2005/8/layout/cycle7"/>
    <dgm:cxn modelId="{34A1B04B-0AC0-4BA6-9919-404E8B7750A7}" type="presOf" srcId="{8E5CEC8E-1AEF-8044-932C-AD752E71640C}" destId="{0F92D27A-16BE-1142-A5EE-F788CDAC4AC8}" srcOrd="0" destOrd="0" presId="urn:microsoft.com/office/officeart/2005/8/layout/cycle7"/>
    <dgm:cxn modelId="{DACED34D-34A6-41F2-B70A-93BFEC8AF7AC}" type="presOf" srcId="{0592D7AD-2146-3245-B5CA-D2776E434519}" destId="{E91EE0E6-2FC7-6341-B12F-D5FF66966D7A}" srcOrd="0" destOrd="0" presId="urn:microsoft.com/office/officeart/2005/8/layout/cycle7"/>
    <dgm:cxn modelId="{3119398D-AB45-4E1D-9B14-771B69F5F9E4}" type="presOf" srcId="{EFC0CFD3-D918-4D47-B064-D8F334E105C1}" destId="{F1B9D491-D966-B34D-8DB0-E73A43F14ADB}" srcOrd="0" destOrd="0" presId="urn:microsoft.com/office/officeart/2005/8/layout/cycle7"/>
    <dgm:cxn modelId="{7B8D718E-ACEE-46F9-BB5A-14CC4EF7E80C}" type="presOf" srcId="{6637458F-1702-E14C-A624-41D02CF856C5}" destId="{04203EC2-C52F-AB43-9DA4-645479D77A9C}" srcOrd="1" destOrd="0" presId="urn:microsoft.com/office/officeart/2005/8/layout/cycle7"/>
    <dgm:cxn modelId="{C3049EB6-6619-426D-AE8F-A0585CAE9F10}" type="presOf" srcId="{4F1B986F-9F57-7F43-844B-66AA7AD01827}" destId="{6319F962-003D-ED45-AC25-D1FC7229E2D4}"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D3CECBC0-4A37-4FBB-9C53-E43923C02300}" type="presOf" srcId="{EDB169B2-FC12-ED46-9E29-1CC779185C74}" destId="{D7957386-7EDB-2B45-B1A5-62A8BDAE054E}" srcOrd="0" destOrd="0" presId="urn:microsoft.com/office/officeart/2005/8/layout/cycle7"/>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912062D7-82D5-4E33-A580-461AB38F6EBA}" type="presOf" srcId="{F4EAC843-3F41-DE40-A319-52279C67239E}" destId="{16B86A80-738B-EC4D-8683-2728173D5F0A}" srcOrd="0" destOrd="0" presId="urn:microsoft.com/office/officeart/2005/8/layout/cycle7"/>
    <dgm:cxn modelId="{CC36A27B-D681-415F-9CA5-C63B89327DF4}" type="presParOf" srcId="{E91EE0E6-2FC7-6341-B12F-D5FF66966D7A}" destId="{6319F962-003D-ED45-AC25-D1FC7229E2D4}" srcOrd="0" destOrd="0" presId="urn:microsoft.com/office/officeart/2005/8/layout/cycle7"/>
    <dgm:cxn modelId="{495B75DC-0F90-4E09-91EE-8A35D57B73D0}" type="presParOf" srcId="{E91EE0E6-2FC7-6341-B12F-D5FF66966D7A}" destId="{B685F68C-C36D-0346-8300-4B4C52540450}" srcOrd="1" destOrd="0" presId="urn:microsoft.com/office/officeart/2005/8/layout/cycle7"/>
    <dgm:cxn modelId="{7F5FBC97-3F0F-4FD4-BEF6-F5012E7E4E37}" type="presParOf" srcId="{B685F68C-C36D-0346-8300-4B4C52540450}" destId="{04203EC2-C52F-AB43-9DA4-645479D77A9C}" srcOrd="0" destOrd="0" presId="urn:microsoft.com/office/officeart/2005/8/layout/cycle7"/>
    <dgm:cxn modelId="{3D54FCA5-BE12-449D-83E3-B6C6EFEF082D}" type="presParOf" srcId="{E91EE0E6-2FC7-6341-B12F-D5FF66966D7A}" destId="{F1B9D491-D966-B34D-8DB0-E73A43F14ADB}" srcOrd="2" destOrd="0" presId="urn:microsoft.com/office/officeart/2005/8/layout/cycle7"/>
    <dgm:cxn modelId="{D0B52AFE-9C72-400E-8302-D60A1D78A0DE}" type="presParOf" srcId="{E91EE0E6-2FC7-6341-B12F-D5FF66966D7A}" destId="{D7957386-7EDB-2B45-B1A5-62A8BDAE054E}" srcOrd="3" destOrd="0" presId="urn:microsoft.com/office/officeart/2005/8/layout/cycle7"/>
    <dgm:cxn modelId="{12B7165A-800D-45E8-8B10-FA5EDDFDD43C}" type="presParOf" srcId="{D7957386-7EDB-2B45-B1A5-62A8BDAE054E}" destId="{DD59758C-B6E1-D14C-BE4B-88E845FC94A0}" srcOrd="0" destOrd="0" presId="urn:microsoft.com/office/officeart/2005/8/layout/cycle7"/>
    <dgm:cxn modelId="{1CDB0A4D-7F47-4650-A5F4-9B10B9A50369}" type="presParOf" srcId="{E91EE0E6-2FC7-6341-B12F-D5FF66966D7A}" destId="{0F92D27A-16BE-1142-A5EE-F788CDAC4AC8}" srcOrd="4" destOrd="0" presId="urn:microsoft.com/office/officeart/2005/8/layout/cycle7"/>
    <dgm:cxn modelId="{6B97DD3A-17D7-4475-AA9D-D1B538A4BF5C}" type="presParOf" srcId="{E91EE0E6-2FC7-6341-B12F-D5FF66966D7A}" destId="{16B86A80-738B-EC4D-8683-2728173D5F0A}" srcOrd="5" destOrd="0" presId="urn:microsoft.com/office/officeart/2005/8/layout/cycle7"/>
    <dgm:cxn modelId="{9C7AD7C7-0F11-4A85-AE2F-25160C68DD8A}"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BABC5746-5255-4948-8DA8-28B31B3FD92D}" type="presOf" srcId="{EDB169B2-FC12-ED46-9E29-1CC779185C74}" destId="{DD59758C-B6E1-D14C-BE4B-88E845FC94A0}" srcOrd="1" destOrd="0" presId="urn:microsoft.com/office/officeart/2005/8/layout/cycle7"/>
    <dgm:cxn modelId="{6661AF4C-70BA-4009-A2F0-FCCD3BEE987C}" type="presOf" srcId="{8E5CEC8E-1AEF-8044-932C-AD752E71640C}" destId="{0F92D27A-16BE-1142-A5EE-F788CDAC4AC8}" srcOrd="0" destOrd="0" presId="urn:microsoft.com/office/officeart/2005/8/layout/cycle7"/>
    <dgm:cxn modelId="{4D664678-CFC9-40F5-95FD-9FB67B284982}" type="presOf" srcId="{4F1B986F-9F57-7F43-844B-66AA7AD01827}" destId="{6319F962-003D-ED45-AC25-D1FC7229E2D4}" srcOrd="0" destOrd="0" presId="urn:microsoft.com/office/officeart/2005/8/layout/cycle7"/>
    <dgm:cxn modelId="{E7E15AA5-FA41-40D8-8E06-3FFF0E42ED2E}" type="presOf" srcId="{6637458F-1702-E14C-A624-41D02CF856C5}" destId="{B685F68C-C36D-0346-8300-4B4C52540450}" srcOrd="0" destOrd="0" presId="urn:microsoft.com/office/officeart/2005/8/layout/cycle7"/>
    <dgm:cxn modelId="{BDB51BB1-99BD-492F-9921-318A8896DA9F}" type="presOf" srcId="{F4EAC843-3F41-DE40-A319-52279C67239E}" destId="{16B86A80-738B-EC4D-8683-2728173D5F0A}" srcOrd="0" destOrd="0" presId="urn:microsoft.com/office/officeart/2005/8/layout/cycle7"/>
    <dgm:cxn modelId="{12EE55B7-D28B-4A36-8C44-A0B9B84D1EAB}" type="presOf" srcId="{F4EAC843-3F41-DE40-A319-52279C67239E}" destId="{4070A9D8-7340-9C42-B175-60368A237E9F}" srcOrd="1"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4C5A45D4-FC78-4831-8F7F-12AC500DFD4F}" type="presOf" srcId="{EDB169B2-FC12-ED46-9E29-1CC779185C74}" destId="{D7957386-7EDB-2B45-B1A5-62A8BDAE054E}" srcOrd="0" destOrd="0" presId="urn:microsoft.com/office/officeart/2005/8/layout/cycle7"/>
    <dgm:cxn modelId="{3DF422D7-DEBC-46B3-A098-38B0E279F2CA}" type="presOf" srcId="{0592D7AD-2146-3245-B5CA-D2776E434519}" destId="{E91EE0E6-2FC7-6341-B12F-D5FF66966D7A}" srcOrd="0" destOrd="0" presId="urn:microsoft.com/office/officeart/2005/8/layout/cycle7"/>
    <dgm:cxn modelId="{B13A87DB-39A7-42D8-8F72-0382ED252704}" type="presOf" srcId="{EFC0CFD3-D918-4D47-B064-D8F334E105C1}" destId="{F1B9D491-D966-B34D-8DB0-E73A43F14ADB}" srcOrd="0" destOrd="0" presId="urn:microsoft.com/office/officeart/2005/8/layout/cycle7"/>
    <dgm:cxn modelId="{C16B90EB-76B9-410D-8C36-C80862F2B9D2}" type="presOf" srcId="{6637458F-1702-E14C-A624-41D02CF856C5}" destId="{04203EC2-C52F-AB43-9DA4-645479D77A9C}" srcOrd="1" destOrd="0" presId="urn:microsoft.com/office/officeart/2005/8/layout/cycle7"/>
    <dgm:cxn modelId="{1CB4289E-9435-46EA-9724-48A15AE2BD92}" type="presParOf" srcId="{E91EE0E6-2FC7-6341-B12F-D5FF66966D7A}" destId="{6319F962-003D-ED45-AC25-D1FC7229E2D4}" srcOrd="0" destOrd="0" presId="urn:microsoft.com/office/officeart/2005/8/layout/cycle7"/>
    <dgm:cxn modelId="{60EFF1C1-0C69-4FCD-AD95-353E6473A9CE}" type="presParOf" srcId="{E91EE0E6-2FC7-6341-B12F-D5FF66966D7A}" destId="{B685F68C-C36D-0346-8300-4B4C52540450}" srcOrd="1" destOrd="0" presId="urn:microsoft.com/office/officeart/2005/8/layout/cycle7"/>
    <dgm:cxn modelId="{A3B433A1-170F-40A6-AE76-92970BEF48D8}" type="presParOf" srcId="{B685F68C-C36D-0346-8300-4B4C52540450}" destId="{04203EC2-C52F-AB43-9DA4-645479D77A9C}" srcOrd="0" destOrd="0" presId="urn:microsoft.com/office/officeart/2005/8/layout/cycle7"/>
    <dgm:cxn modelId="{35E1DD7A-C46C-4593-8490-013D00866C50}" type="presParOf" srcId="{E91EE0E6-2FC7-6341-B12F-D5FF66966D7A}" destId="{F1B9D491-D966-B34D-8DB0-E73A43F14ADB}" srcOrd="2" destOrd="0" presId="urn:microsoft.com/office/officeart/2005/8/layout/cycle7"/>
    <dgm:cxn modelId="{361922A6-EC4B-42AD-954A-D6111B79EE14}" type="presParOf" srcId="{E91EE0E6-2FC7-6341-B12F-D5FF66966D7A}" destId="{D7957386-7EDB-2B45-B1A5-62A8BDAE054E}" srcOrd="3" destOrd="0" presId="urn:microsoft.com/office/officeart/2005/8/layout/cycle7"/>
    <dgm:cxn modelId="{CCB0CA8D-6A55-4558-8F96-B59169F9A07A}" type="presParOf" srcId="{D7957386-7EDB-2B45-B1A5-62A8BDAE054E}" destId="{DD59758C-B6E1-D14C-BE4B-88E845FC94A0}" srcOrd="0" destOrd="0" presId="urn:microsoft.com/office/officeart/2005/8/layout/cycle7"/>
    <dgm:cxn modelId="{A705B88E-8CF6-41E4-9B93-DED3C01A625E}" type="presParOf" srcId="{E91EE0E6-2FC7-6341-B12F-D5FF66966D7A}" destId="{0F92D27A-16BE-1142-A5EE-F788CDAC4AC8}" srcOrd="4" destOrd="0" presId="urn:microsoft.com/office/officeart/2005/8/layout/cycle7"/>
    <dgm:cxn modelId="{8560486E-6EE0-4D23-9203-D84721C00077}" type="presParOf" srcId="{E91EE0E6-2FC7-6341-B12F-D5FF66966D7A}" destId="{16B86A80-738B-EC4D-8683-2728173D5F0A}" srcOrd="5" destOrd="0" presId="urn:microsoft.com/office/officeart/2005/8/layout/cycle7"/>
    <dgm:cxn modelId="{01EB19AC-054A-445D-B766-D513AAA1EF3F}"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custT="1"/>
      <dgm:spPr/>
      <dgm:t>
        <a:bodyPr/>
        <a:lstStyle/>
        <a:p>
          <a:r>
            <a:rPr lang="en-US" sz="1600" dirty="0">
              <a:solidFill>
                <a:schemeClr val="bg1"/>
              </a:solidFill>
            </a:rPr>
            <a:t>basketball</a:t>
          </a:r>
          <a:endParaRPr lang="en-US" sz="1400" dirty="0">
            <a:solidFill>
              <a:schemeClr val="bg1"/>
            </a:solidFill>
          </a:endParaRP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custT="1"/>
      <dgm:spPr/>
      <dgm:t>
        <a:bodyPr/>
        <a:lstStyle/>
        <a:p>
          <a:r>
            <a:rPr lang="en-US" sz="1600" dirty="0">
              <a:solidFill>
                <a:schemeClr val="bg1"/>
              </a:solidFill>
            </a:rPr>
            <a:t>baseball</a:t>
          </a:r>
          <a:endParaRPr lang="en-US" sz="1300" dirty="0">
            <a:solidFill>
              <a:schemeClr val="bg1"/>
            </a:solidFill>
          </a:endParaRP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custT="1"/>
      <dgm:spPr/>
      <dgm:t>
        <a:bodyPr/>
        <a:lstStyle/>
        <a:p>
          <a:r>
            <a:rPr lang="en-US" sz="1600" dirty="0">
              <a:solidFill>
                <a:schemeClr val="bg1"/>
              </a:solidFill>
            </a:rPr>
            <a:t>football</a:t>
          </a:r>
          <a:endParaRPr lang="en-US" sz="1300" dirty="0">
            <a:solidFill>
              <a:schemeClr val="bg1"/>
            </a:solidFill>
          </a:endParaRP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86090">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40B50615-0D03-4E99-9AC0-7DBFFE4225BE}" type="presOf" srcId="{8E5CEC8E-1AEF-8044-932C-AD752E71640C}" destId="{0F92D27A-16BE-1142-A5EE-F788CDAC4AC8}" srcOrd="0" destOrd="0" presId="urn:microsoft.com/office/officeart/2005/8/layout/cycle7"/>
    <dgm:cxn modelId="{E9BF015D-493A-43E1-85D2-B01E748E094F}" type="presOf" srcId="{EDB169B2-FC12-ED46-9E29-1CC779185C74}" destId="{DD59758C-B6E1-D14C-BE4B-88E845FC94A0}" srcOrd="1" destOrd="0" presId="urn:microsoft.com/office/officeart/2005/8/layout/cycle7"/>
    <dgm:cxn modelId="{2B526648-7223-4E02-9101-64644430CF95}" type="presOf" srcId="{4F1B986F-9F57-7F43-844B-66AA7AD01827}" destId="{6319F962-003D-ED45-AC25-D1FC7229E2D4}" srcOrd="0" destOrd="0" presId="urn:microsoft.com/office/officeart/2005/8/layout/cycle7"/>
    <dgm:cxn modelId="{AFAD3E4B-FEE5-4DF7-B010-C8A637283DAC}" type="presOf" srcId="{0592D7AD-2146-3245-B5CA-D2776E434519}" destId="{E91EE0E6-2FC7-6341-B12F-D5FF66966D7A}" srcOrd="0" destOrd="0" presId="urn:microsoft.com/office/officeart/2005/8/layout/cycle7"/>
    <dgm:cxn modelId="{3ACAC281-3B60-4123-90FE-83F7321F0ED8}" type="presOf" srcId="{EFC0CFD3-D918-4D47-B064-D8F334E105C1}" destId="{F1B9D491-D966-B34D-8DB0-E73A43F14ADB}" srcOrd="0" destOrd="0" presId="urn:microsoft.com/office/officeart/2005/8/layout/cycle7"/>
    <dgm:cxn modelId="{97219298-8F93-42A8-A38C-FCEB6A230220}" type="presOf" srcId="{6637458F-1702-E14C-A624-41D02CF856C5}" destId="{B685F68C-C36D-0346-8300-4B4C52540450}" srcOrd="0" destOrd="0" presId="urn:microsoft.com/office/officeart/2005/8/layout/cycle7"/>
    <dgm:cxn modelId="{7560F69D-2236-4F35-86AE-D7133D331862}" type="presOf" srcId="{6637458F-1702-E14C-A624-41D02CF856C5}" destId="{04203EC2-C52F-AB43-9DA4-645479D77A9C}" srcOrd="1" destOrd="0" presId="urn:microsoft.com/office/officeart/2005/8/layout/cycle7"/>
    <dgm:cxn modelId="{4FB247A4-75F8-4ED2-A1D7-BE0FDB768539}" type="presOf" srcId="{F4EAC843-3F41-DE40-A319-52279C67239E}" destId="{4070A9D8-7340-9C42-B175-60368A237E9F}" srcOrd="1" destOrd="0" presId="urn:microsoft.com/office/officeart/2005/8/layout/cycle7"/>
    <dgm:cxn modelId="{7CCA70A4-296F-4FD5-B717-0B7D5068EE56}" type="presOf" srcId="{EDB169B2-FC12-ED46-9E29-1CC779185C74}" destId="{D7957386-7EDB-2B45-B1A5-62A8BDAE054E}"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4AF2D9D2-6A16-45E0-A693-12952D7D9472}" type="presOf" srcId="{F4EAC843-3F41-DE40-A319-52279C67239E}" destId="{16B86A80-738B-EC4D-8683-2728173D5F0A}" srcOrd="0"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109A9C3A-B1ED-47E5-B80D-C1781D779322}" type="presParOf" srcId="{E91EE0E6-2FC7-6341-B12F-D5FF66966D7A}" destId="{6319F962-003D-ED45-AC25-D1FC7229E2D4}" srcOrd="0" destOrd="0" presId="urn:microsoft.com/office/officeart/2005/8/layout/cycle7"/>
    <dgm:cxn modelId="{ECA0A979-E6F0-473F-8A99-E15D7F8DFDF4}" type="presParOf" srcId="{E91EE0E6-2FC7-6341-B12F-D5FF66966D7A}" destId="{B685F68C-C36D-0346-8300-4B4C52540450}" srcOrd="1" destOrd="0" presId="urn:microsoft.com/office/officeart/2005/8/layout/cycle7"/>
    <dgm:cxn modelId="{8B5E37CF-C825-4F58-99CF-00873ED6B5EE}" type="presParOf" srcId="{B685F68C-C36D-0346-8300-4B4C52540450}" destId="{04203EC2-C52F-AB43-9DA4-645479D77A9C}" srcOrd="0" destOrd="0" presId="urn:microsoft.com/office/officeart/2005/8/layout/cycle7"/>
    <dgm:cxn modelId="{7A771819-9F3A-4910-B637-9AE9A0E60DA8}" type="presParOf" srcId="{E91EE0E6-2FC7-6341-B12F-D5FF66966D7A}" destId="{F1B9D491-D966-B34D-8DB0-E73A43F14ADB}" srcOrd="2" destOrd="0" presId="urn:microsoft.com/office/officeart/2005/8/layout/cycle7"/>
    <dgm:cxn modelId="{6B1D7B3A-63C1-49F1-B3A4-B90EF707A6B8}" type="presParOf" srcId="{E91EE0E6-2FC7-6341-B12F-D5FF66966D7A}" destId="{D7957386-7EDB-2B45-B1A5-62A8BDAE054E}" srcOrd="3" destOrd="0" presId="urn:microsoft.com/office/officeart/2005/8/layout/cycle7"/>
    <dgm:cxn modelId="{AF425897-ED73-4F4B-B0A6-19D4DDF6D555}" type="presParOf" srcId="{D7957386-7EDB-2B45-B1A5-62A8BDAE054E}" destId="{DD59758C-B6E1-D14C-BE4B-88E845FC94A0}" srcOrd="0" destOrd="0" presId="urn:microsoft.com/office/officeart/2005/8/layout/cycle7"/>
    <dgm:cxn modelId="{8D91D4B8-B555-42C9-A7C8-0FC573B16A03}" type="presParOf" srcId="{E91EE0E6-2FC7-6341-B12F-D5FF66966D7A}" destId="{0F92D27A-16BE-1142-A5EE-F788CDAC4AC8}" srcOrd="4" destOrd="0" presId="urn:microsoft.com/office/officeart/2005/8/layout/cycle7"/>
    <dgm:cxn modelId="{63D3532F-1CB7-4E4C-BEBA-D36483400038}" type="presParOf" srcId="{E91EE0E6-2FC7-6341-B12F-D5FF66966D7A}" destId="{16B86A80-738B-EC4D-8683-2728173D5F0A}" srcOrd="5" destOrd="0" presId="urn:microsoft.com/office/officeart/2005/8/layout/cycle7"/>
    <dgm:cxn modelId="{9585FE69-6EF1-49E2-9E38-423CA731781A}"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custT="1"/>
      <dgm:spPr/>
      <dgm:t>
        <a:bodyPr/>
        <a:lstStyle/>
        <a:p>
          <a:r>
            <a:rPr lang="en-US" sz="1600" dirty="0">
              <a:solidFill>
                <a:schemeClr val="bg1"/>
              </a:solidFill>
            </a:rPr>
            <a:t>basketball</a:t>
          </a:r>
          <a:endParaRPr lang="en-US" sz="1300" dirty="0">
            <a:solidFill>
              <a:schemeClr val="bg1"/>
            </a:solidFill>
          </a:endParaRP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custT="1"/>
      <dgm:spPr/>
      <dgm:t>
        <a:bodyPr/>
        <a:lstStyle/>
        <a:p>
          <a:r>
            <a:rPr lang="en-US" sz="1600" dirty="0">
              <a:solidFill>
                <a:schemeClr val="bg1"/>
              </a:solidFill>
            </a:rPr>
            <a:t>baseball</a:t>
          </a:r>
          <a:endParaRPr lang="en-US" sz="1300" dirty="0">
            <a:solidFill>
              <a:schemeClr val="bg1"/>
            </a:solidFill>
          </a:endParaRP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custT="1"/>
      <dgm:spPr/>
      <dgm:t>
        <a:bodyPr/>
        <a:lstStyle/>
        <a:p>
          <a:r>
            <a:rPr lang="en-US" sz="1600" dirty="0">
              <a:solidFill>
                <a:schemeClr val="bg1"/>
              </a:solidFill>
            </a:rPr>
            <a:t>football</a:t>
          </a:r>
          <a:endParaRPr lang="en-US" sz="1300" dirty="0">
            <a:solidFill>
              <a:schemeClr val="bg1"/>
            </a:solidFill>
          </a:endParaRP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86090">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E6183526-57AB-4F3C-B78E-0245FBEE200A}" type="presOf" srcId="{8E5CEC8E-1AEF-8044-932C-AD752E71640C}" destId="{0F92D27A-16BE-1142-A5EE-F788CDAC4AC8}" srcOrd="0" destOrd="0" presId="urn:microsoft.com/office/officeart/2005/8/layout/cycle7"/>
    <dgm:cxn modelId="{42B33340-0F78-486E-8B6B-00C8A32A73DC}" type="presOf" srcId="{EFC0CFD3-D918-4D47-B064-D8F334E105C1}" destId="{F1B9D491-D966-B34D-8DB0-E73A43F14ADB}" srcOrd="0" destOrd="0" presId="urn:microsoft.com/office/officeart/2005/8/layout/cycle7"/>
    <dgm:cxn modelId="{2DF5D460-3C77-4357-88F1-F57EB7A11946}" type="presOf" srcId="{0592D7AD-2146-3245-B5CA-D2776E434519}" destId="{E91EE0E6-2FC7-6341-B12F-D5FF66966D7A}" srcOrd="0" destOrd="0" presId="urn:microsoft.com/office/officeart/2005/8/layout/cycle7"/>
    <dgm:cxn modelId="{DB99B446-E2D2-4920-BD5E-482312D72912}" type="presOf" srcId="{4F1B986F-9F57-7F43-844B-66AA7AD01827}" destId="{6319F962-003D-ED45-AC25-D1FC7229E2D4}" srcOrd="0" destOrd="0" presId="urn:microsoft.com/office/officeart/2005/8/layout/cycle7"/>
    <dgm:cxn modelId="{FB03CF8A-D86B-4FB1-A196-F234FAB88B5A}" type="presOf" srcId="{EDB169B2-FC12-ED46-9E29-1CC779185C74}" destId="{D7957386-7EDB-2B45-B1A5-62A8BDAE054E}" srcOrd="0" destOrd="0" presId="urn:microsoft.com/office/officeart/2005/8/layout/cycle7"/>
    <dgm:cxn modelId="{2233318B-34D5-4997-B157-ED4F74C24AC8}" type="presOf" srcId="{6637458F-1702-E14C-A624-41D02CF856C5}" destId="{04203EC2-C52F-AB43-9DA4-645479D77A9C}" srcOrd="1" destOrd="0" presId="urn:microsoft.com/office/officeart/2005/8/layout/cycle7"/>
    <dgm:cxn modelId="{0C6DCD9A-F0EF-4517-88AD-CB7AEF81568D}" type="presOf" srcId="{F4EAC843-3F41-DE40-A319-52279C67239E}" destId="{16B86A80-738B-EC4D-8683-2728173D5F0A}" srcOrd="0" destOrd="0" presId="urn:microsoft.com/office/officeart/2005/8/layout/cycle7"/>
    <dgm:cxn modelId="{F6B16C9E-DE0B-4068-811D-6F5831845108}" type="presOf" srcId="{6637458F-1702-E14C-A624-41D02CF856C5}" destId="{B685F68C-C36D-0346-8300-4B4C52540450}" srcOrd="0" destOrd="0" presId="urn:microsoft.com/office/officeart/2005/8/layout/cycle7"/>
    <dgm:cxn modelId="{1024F7B9-E288-4C9D-9731-6DCB430C3F85}" type="presOf" srcId="{EDB169B2-FC12-ED46-9E29-1CC779185C74}" destId="{DD59758C-B6E1-D14C-BE4B-88E845FC94A0}" srcOrd="1"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2190AFF9-0A53-4B60-A069-8A676FD35C1F}" type="presOf" srcId="{F4EAC843-3F41-DE40-A319-52279C67239E}" destId="{4070A9D8-7340-9C42-B175-60368A237E9F}" srcOrd="1" destOrd="0" presId="urn:microsoft.com/office/officeart/2005/8/layout/cycle7"/>
    <dgm:cxn modelId="{B26413AC-BA4C-4490-A241-739FBED089F2}" type="presParOf" srcId="{E91EE0E6-2FC7-6341-B12F-D5FF66966D7A}" destId="{6319F962-003D-ED45-AC25-D1FC7229E2D4}" srcOrd="0" destOrd="0" presId="urn:microsoft.com/office/officeart/2005/8/layout/cycle7"/>
    <dgm:cxn modelId="{755233C2-35C2-4BB3-B78A-9CC98780386A}" type="presParOf" srcId="{E91EE0E6-2FC7-6341-B12F-D5FF66966D7A}" destId="{B685F68C-C36D-0346-8300-4B4C52540450}" srcOrd="1" destOrd="0" presId="urn:microsoft.com/office/officeart/2005/8/layout/cycle7"/>
    <dgm:cxn modelId="{E726F604-63FE-48F0-BF32-D98A8597F5D4}" type="presParOf" srcId="{B685F68C-C36D-0346-8300-4B4C52540450}" destId="{04203EC2-C52F-AB43-9DA4-645479D77A9C}" srcOrd="0" destOrd="0" presId="urn:microsoft.com/office/officeart/2005/8/layout/cycle7"/>
    <dgm:cxn modelId="{A268E624-0A32-41AC-8EA0-7DA1B01A6C21}" type="presParOf" srcId="{E91EE0E6-2FC7-6341-B12F-D5FF66966D7A}" destId="{F1B9D491-D966-B34D-8DB0-E73A43F14ADB}" srcOrd="2" destOrd="0" presId="urn:microsoft.com/office/officeart/2005/8/layout/cycle7"/>
    <dgm:cxn modelId="{0CDB6327-E2C3-4C54-9C79-8492C7BBAF8B}" type="presParOf" srcId="{E91EE0E6-2FC7-6341-B12F-D5FF66966D7A}" destId="{D7957386-7EDB-2B45-B1A5-62A8BDAE054E}" srcOrd="3" destOrd="0" presId="urn:microsoft.com/office/officeart/2005/8/layout/cycle7"/>
    <dgm:cxn modelId="{231A15B2-7FE2-46EE-B90A-6EF2C3E19006}" type="presParOf" srcId="{D7957386-7EDB-2B45-B1A5-62A8BDAE054E}" destId="{DD59758C-B6E1-D14C-BE4B-88E845FC94A0}" srcOrd="0" destOrd="0" presId="urn:microsoft.com/office/officeart/2005/8/layout/cycle7"/>
    <dgm:cxn modelId="{C485167D-FC5C-463B-9585-82E62DA1779D}" type="presParOf" srcId="{E91EE0E6-2FC7-6341-B12F-D5FF66966D7A}" destId="{0F92D27A-16BE-1142-A5EE-F788CDAC4AC8}" srcOrd="4" destOrd="0" presId="urn:microsoft.com/office/officeart/2005/8/layout/cycle7"/>
    <dgm:cxn modelId="{F01F507C-7D19-464F-9FE4-3DF8E7BD2F46}" type="presParOf" srcId="{E91EE0E6-2FC7-6341-B12F-D5FF66966D7A}" destId="{16B86A80-738B-EC4D-8683-2728173D5F0A}" srcOrd="5" destOrd="0" presId="urn:microsoft.com/office/officeart/2005/8/layout/cycle7"/>
    <dgm:cxn modelId="{A65DCBC3-B9B2-4134-A3AC-85A81100D140}"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custT="1"/>
      <dgm:spPr/>
      <dgm:t>
        <a:bodyPr/>
        <a:lstStyle/>
        <a:p>
          <a:r>
            <a:rPr lang="en-US" sz="1600" dirty="0">
              <a:solidFill>
                <a:schemeClr val="bg1"/>
              </a:solidFill>
            </a:rPr>
            <a:t>basketball</a:t>
          </a:r>
          <a:endParaRPr lang="en-US" sz="1300" dirty="0">
            <a:solidFill>
              <a:schemeClr val="bg1"/>
            </a:solidFill>
          </a:endParaRP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custT="1"/>
      <dgm:spPr/>
      <dgm:t>
        <a:bodyPr/>
        <a:lstStyle/>
        <a:p>
          <a:r>
            <a:rPr lang="en-US" sz="1600" dirty="0">
              <a:solidFill>
                <a:schemeClr val="bg1"/>
              </a:solidFill>
            </a:rPr>
            <a:t>baseball</a:t>
          </a:r>
          <a:endParaRPr lang="en-US" sz="1300" dirty="0">
            <a:solidFill>
              <a:schemeClr val="bg1"/>
            </a:solidFill>
          </a:endParaRP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custT="1"/>
      <dgm:spPr/>
      <dgm:t>
        <a:bodyPr/>
        <a:lstStyle/>
        <a:p>
          <a:r>
            <a:rPr lang="en-US" sz="1600" dirty="0">
              <a:solidFill>
                <a:schemeClr val="bg1"/>
              </a:solidFill>
            </a:rPr>
            <a:t>football</a:t>
          </a:r>
          <a:endParaRPr lang="en-US" sz="1300" dirty="0">
            <a:solidFill>
              <a:schemeClr val="bg1"/>
            </a:solidFill>
          </a:endParaRP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86090">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83416C01-2E2A-4A48-82B0-59E55D6E8CE5}" type="presOf" srcId="{4F1B986F-9F57-7F43-844B-66AA7AD01827}" destId="{6319F962-003D-ED45-AC25-D1FC7229E2D4}" srcOrd="0" destOrd="0" presId="urn:microsoft.com/office/officeart/2005/8/layout/cycle7"/>
    <dgm:cxn modelId="{63895306-5B80-405E-B111-EB4DF0C257A4}" type="presOf" srcId="{EDB169B2-FC12-ED46-9E29-1CC779185C74}" destId="{DD59758C-B6E1-D14C-BE4B-88E845FC94A0}" srcOrd="1" destOrd="0" presId="urn:microsoft.com/office/officeart/2005/8/layout/cycle7"/>
    <dgm:cxn modelId="{B4F71816-CF8F-4C4E-9EE9-CEC01C3DD98D}" type="presOf" srcId="{F4EAC843-3F41-DE40-A319-52279C67239E}" destId="{4070A9D8-7340-9C42-B175-60368A237E9F}" srcOrd="1" destOrd="0" presId="urn:microsoft.com/office/officeart/2005/8/layout/cycle7"/>
    <dgm:cxn modelId="{9AAC2E27-475A-4769-9500-B28590DFB0A1}" type="presOf" srcId="{6637458F-1702-E14C-A624-41D02CF856C5}" destId="{04203EC2-C52F-AB43-9DA4-645479D77A9C}" srcOrd="1" destOrd="0" presId="urn:microsoft.com/office/officeart/2005/8/layout/cycle7"/>
    <dgm:cxn modelId="{30D84230-2CCC-4D54-96EB-4EE97D3F5BB9}" type="presOf" srcId="{8E5CEC8E-1AEF-8044-932C-AD752E71640C}" destId="{0F92D27A-16BE-1142-A5EE-F788CDAC4AC8}" srcOrd="0" destOrd="0" presId="urn:microsoft.com/office/officeart/2005/8/layout/cycle7"/>
    <dgm:cxn modelId="{D817DF73-E189-43EE-95EE-5C10B7A26E66}" type="presOf" srcId="{6637458F-1702-E14C-A624-41D02CF856C5}" destId="{B685F68C-C36D-0346-8300-4B4C52540450}" srcOrd="0" destOrd="0" presId="urn:microsoft.com/office/officeart/2005/8/layout/cycle7"/>
    <dgm:cxn modelId="{14CC31B3-D69A-4AB7-94AF-5DE06147DB45}" type="presOf" srcId="{EDB169B2-FC12-ED46-9E29-1CC779185C74}" destId="{D7957386-7EDB-2B45-B1A5-62A8BDAE054E}" srcOrd="0" destOrd="0" presId="urn:microsoft.com/office/officeart/2005/8/layout/cycle7"/>
    <dgm:cxn modelId="{3BADCABC-1C7A-4FB6-9954-AC6AE20A31BD}" type="presOf" srcId="{EFC0CFD3-D918-4D47-B064-D8F334E105C1}" destId="{F1B9D491-D966-B34D-8DB0-E73A43F14ADB}"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D8B0CBD9-7108-48F8-8253-9B35D07F1235}" type="presOf" srcId="{F4EAC843-3F41-DE40-A319-52279C67239E}" destId="{16B86A80-738B-EC4D-8683-2728173D5F0A}" srcOrd="0" destOrd="0" presId="urn:microsoft.com/office/officeart/2005/8/layout/cycle7"/>
    <dgm:cxn modelId="{1636DAE9-497A-4AD0-B9E7-07BF50905081}" type="presOf" srcId="{0592D7AD-2146-3245-B5CA-D2776E434519}" destId="{E91EE0E6-2FC7-6341-B12F-D5FF66966D7A}" srcOrd="0" destOrd="0" presId="urn:microsoft.com/office/officeart/2005/8/layout/cycle7"/>
    <dgm:cxn modelId="{E0CD9F6D-169E-4DE8-921F-0EC97899708E}" type="presParOf" srcId="{E91EE0E6-2FC7-6341-B12F-D5FF66966D7A}" destId="{6319F962-003D-ED45-AC25-D1FC7229E2D4}" srcOrd="0" destOrd="0" presId="urn:microsoft.com/office/officeart/2005/8/layout/cycle7"/>
    <dgm:cxn modelId="{89C52B68-007F-473D-93C7-0ED74823CE73}" type="presParOf" srcId="{E91EE0E6-2FC7-6341-B12F-D5FF66966D7A}" destId="{B685F68C-C36D-0346-8300-4B4C52540450}" srcOrd="1" destOrd="0" presId="urn:microsoft.com/office/officeart/2005/8/layout/cycle7"/>
    <dgm:cxn modelId="{16DF90EF-A427-45F5-9F2E-D3FEF38B4E30}" type="presParOf" srcId="{B685F68C-C36D-0346-8300-4B4C52540450}" destId="{04203EC2-C52F-AB43-9DA4-645479D77A9C}" srcOrd="0" destOrd="0" presId="urn:microsoft.com/office/officeart/2005/8/layout/cycle7"/>
    <dgm:cxn modelId="{634C5F1E-0F3C-46F9-A5DD-19615856F013}" type="presParOf" srcId="{E91EE0E6-2FC7-6341-B12F-D5FF66966D7A}" destId="{F1B9D491-D966-B34D-8DB0-E73A43F14ADB}" srcOrd="2" destOrd="0" presId="urn:microsoft.com/office/officeart/2005/8/layout/cycle7"/>
    <dgm:cxn modelId="{DD31B47F-463A-47EF-B6AA-5A3FA7D5E2F9}" type="presParOf" srcId="{E91EE0E6-2FC7-6341-B12F-D5FF66966D7A}" destId="{D7957386-7EDB-2B45-B1A5-62A8BDAE054E}" srcOrd="3" destOrd="0" presId="urn:microsoft.com/office/officeart/2005/8/layout/cycle7"/>
    <dgm:cxn modelId="{2F576B71-01D9-440B-B953-14097ADF17A9}" type="presParOf" srcId="{D7957386-7EDB-2B45-B1A5-62A8BDAE054E}" destId="{DD59758C-B6E1-D14C-BE4B-88E845FC94A0}" srcOrd="0" destOrd="0" presId="urn:microsoft.com/office/officeart/2005/8/layout/cycle7"/>
    <dgm:cxn modelId="{2CC6B25D-62EE-4064-9D7D-96B904720C7F}" type="presParOf" srcId="{E91EE0E6-2FC7-6341-B12F-D5FF66966D7A}" destId="{0F92D27A-16BE-1142-A5EE-F788CDAC4AC8}" srcOrd="4" destOrd="0" presId="urn:microsoft.com/office/officeart/2005/8/layout/cycle7"/>
    <dgm:cxn modelId="{8A1B77D6-D74E-4C18-998D-B19789420EEE}" type="presParOf" srcId="{E91EE0E6-2FC7-6341-B12F-D5FF66966D7A}" destId="{16B86A80-738B-EC4D-8683-2728173D5F0A}" srcOrd="5" destOrd="0" presId="urn:microsoft.com/office/officeart/2005/8/layout/cycle7"/>
    <dgm:cxn modelId="{AE3D3F12-D7ED-4326-89A6-168699920DE2}"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custT="1"/>
      <dgm:spPr/>
      <dgm:t>
        <a:bodyPr/>
        <a:lstStyle/>
        <a:p>
          <a:r>
            <a:rPr lang="en-US" sz="1600" dirty="0">
              <a:solidFill>
                <a:schemeClr val="bg1"/>
              </a:solidFill>
            </a:rPr>
            <a:t>basketball</a:t>
          </a:r>
          <a:endParaRPr lang="en-US" sz="1300" dirty="0">
            <a:solidFill>
              <a:schemeClr val="bg1"/>
            </a:solidFill>
          </a:endParaRP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custT="1"/>
      <dgm:spPr/>
      <dgm:t>
        <a:bodyPr/>
        <a:lstStyle/>
        <a:p>
          <a:r>
            <a:rPr lang="en-US" sz="1600" dirty="0">
              <a:solidFill>
                <a:schemeClr val="bg1"/>
              </a:solidFill>
            </a:rPr>
            <a:t>baseball</a:t>
          </a:r>
          <a:endParaRPr lang="en-US" sz="1300" dirty="0">
            <a:solidFill>
              <a:schemeClr val="bg1"/>
            </a:solidFill>
          </a:endParaRP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custT="1"/>
      <dgm:spPr/>
      <dgm:t>
        <a:bodyPr/>
        <a:lstStyle/>
        <a:p>
          <a:r>
            <a:rPr lang="en-US" sz="1600" dirty="0">
              <a:solidFill>
                <a:schemeClr val="bg1"/>
              </a:solidFill>
            </a:rPr>
            <a:t>football</a:t>
          </a:r>
          <a:endParaRPr lang="en-US" sz="1300" dirty="0">
            <a:solidFill>
              <a:schemeClr val="bg1"/>
            </a:solidFill>
          </a:endParaRP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86090">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47508200-8F55-4E0E-BB91-1C69D635545E}" type="presOf" srcId="{0592D7AD-2146-3245-B5CA-D2776E434519}" destId="{E91EE0E6-2FC7-6341-B12F-D5FF66966D7A}" srcOrd="0" destOrd="0" presId="urn:microsoft.com/office/officeart/2005/8/layout/cycle7"/>
    <dgm:cxn modelId="{EA1F1C0B-6447-43E1-8A74-F292C754237F}" type="presOf" srcId="{8E5CEC8E-1AEF-8044-932C-AD752E71640C}" destId="{0F92D27A-16BE-1142-A5EE-F788CDAC4AC8}" srcOrd="0" destOrd="0" presId="urn:microsoft.com/office/officeart/2005/8/layout/cycle7"/>
    <dgm:cxn modelId="{D28F3446-72B3-4C66-83CF-018B85572BC9}" type="presOf" srcId="{EFC0CFD3-D918-4D47-B064-D8F334E105C1}" destId="{F1B9D491-D966-B34D-8DB0-E73A43F14ADB}" srcOrd="0" destOrd="0" presId="urn:microsoft.com/office/officeart/2005/8/layout/cycle7"/>
    <dgm:cxn modelId="{2757E668-6655-4885-BCF4-790A76D009D6}" type="presOf" srcId="{6637458F-1702-E14C-A624-41D02CF856C5}" destId="{04203EC2-C52F-AB43-9DA4-645479D77A9C}" srcOrd="1" destOrd="0" presId="urn:microsoft.com/office/officeart/2005/8/layout/cycle7"/>
    <dgm:cxn modelId="{AAFC524A-1331-4823-9DF7-65302D09F937}" type="presOf" srcId="{F4EAC843-3F41-DE40-A319-52279C67239E}" destId="{4070A9D8-7340-9C42-B175-60368A237E9F}" srcOrd="1" destOrd="0" presId="urn:microsoft.com/office/officeart/2005/8/layout/cycle7"/>
    <dgm:cxn modelId="{97BB7F58-5AAE-404A-9BED-8DF9BA476FD6}" type="presOf" srcId="{6637458F-1702-E14C-A624-41D02CF856C5}" destId="{B685F68C-C36D-0346-8300-4B4C52540450}" srcOrd="0" destOrd="0" presId="urn:microsoft.com/office/officeart/2005/8/layout/cycle7"/>
    <dgm:cxn modelId="{A60C225A-7507-45A1-AC70-5B2A50CD9A37}" type="presOf" srcId="{4F1B986F-9F57-7F43-844B-66AA7AD01827}" destId="{6319F962-003D-ED45-AC25-D1FC7229E2D4}"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2B60BC3-A04A-4755-BDEA-60F2337B151C}" type="presOf" srcId="{EDB169B2-FC12-ED46-9E29-1CC779185C74}" destId="{DD59758C-B6E1-D14C-BE4B-88E845FC94A0}" srcOrd="1" destOrd="0" presId="urn:microsoft.com/office/officeart/2005/8/layout/cycle7"/>
    <dgm:cxn modelId="{697FB9C4-5E4D-3640-AF61-51CC99AB5F76}" srcId="{0592D7AD-2146-3245-B5CA-D2776E434519}" destId="{EFC0CFD3-D918-4D47-B064-D8F334E105C1}" srcOrd="1" destOrd="0" parTransId="{6A711D8C-5ECF-614F-8B95-4A330E10410C}" sibTransId="{EDB169B2-FC12-ED46-9E29-1CC779185C74}"/>
    <dgm:cxn modelId="{17E899CA-D83A-4E52-BC49-67B2470633F8}" type="presOf" srcId="{EDB169B2-FC12-ED46-9E29-1CC779185C74}" destId="{D7957386-7EDB-2B45-B1A5-62A8BDAE054E}" srcOrd="0"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D7957ED8-883B-4985-B022-44DA18A6D71B}" type="presOf" srcId="{F4EAC843-3F41-DE40-A319-52279C67239E}" destId="{16B86A80-738B-EC4D-8683-2728173D5F0A}" srcOrd="0" destOrd="0" presId="urn:microsoft.com/office/officeart/2005/8/layout/cycle7"/>
    <dgm:cxn modelId="{CE6DAB23-607F-49B4-9DDA-BFC3FFDA39F5}" type="presParOf" srcId="{E91EE0E6-2FC7-6341-B12F-D5FF66966D7A}" destId="{6319F962-003D-ED45-AC25-D1FC7229E2D4}" srcOrd="0" destOrd="0" presId="urn:microsoft.com/office/officeart/2005/8/layout/cycle7"/>
    <dgm:cxn modelId="{C0676669-93E1-4BBB-A3E6-8EC9E7281BC2}" type="presParOf" srcId="{E91EE0E6-2FC7-6341-B12F-D5FF66966D7A}" destId="{B685F68C-C36D-0346-8300-4B4C52540450}" srcOrd="1" destOrd="0" presId="urn:microsoft.com/office/officeart/2005/8/layout/cycle7"/>
    <dgm:cxn modelId="{26308697-2A4A-47B1-B7AB-22563AEBBE06}" type="presParOf" srcId="{B685F68C-C36D-0346-8300-4B4C52540450}" destId="{04203EC2-C52F-AB43-9DA4-645479D77A9C}" srcOrd="0" destOrd="0" presId="urn:microsoft.com/office/officeart/2005/8/layout/cycle7"/>
    <dgm:cxn modelId="{9EF197C5-8BEF-4F50-9F7B-BED1A6807EE9}" type="presParOf" srcId="{E91EE0E6-2FC7-6341-B12F-D5FF66966D7A}" destId="{F1B9D491-D966-B34D-8DB0-E73A43F14ADB}" srcOrd="2" destOrd="0" presId="urn:microsoft.com/office/officeart/2005/8/layout/cycle7"/>
    <dgm:cxn modelId="{2546EFC9-1203-44BE-BE1F-D2C48F299318}" type="presParOf" srcId="{E91EE0E6-2FC7-6341-B12F-D5FF66966D7A}" destId="{D7957386-7EDB-2B45-B1A5-62A8BDAE054E}" srcOrd="3" destOrd="0" presId="urn:microsoft.com/office/officeart/2005/8/layout/cycle7"/>
    <dgm:cxn modelId="{94BA07B6-896F-402E-9140-8BD739FF5FC8}" type="presParOf" srcId="{D7957386-7EDB-2B45-B1A5-62A8BDAE054E}" destId="{DD59758C-B6E1-D14C-BE4B-88E845FC94A0}" srcOrd="0" destOrd="0" presId="urn:microsoft.com/office/officeart/2005/8/layout/cycle7"/>
    <dgm:cxn modelId="{4F2CA381-6426-40C6-AA58-7695A37349A2}" type="presParOf" srcId="{E91EE0E6-2FC7-6341-B12F-D5FF66966D7A}" destId="{0F92D27A-16BE-1142-A5EE-F788CDAC4AC8}" srcOrd="4" destOrd="0" presId="urn:microsoft.com/office/officeart/2005/8/layout/cycle7"/>
    <dgm:cxn modelId="{2C1969EB-038E-4D9C-9535-ED5A0C92596C}" type="presParOf" srcId="{E91EE0E6-2FC7-6341-B12F-D5FF66966D7A}" destId="{16B86A80-738B-EC4D-8683-2728173D5F0A}" srcOrd="5" destOrd="0" presId="urn:microsoft.com/office/officeart/2005/8/layout/cycle7"/>
    <dgm:cxn modelId="{AEBBB74F-1D56-4223-9B80-87253D5367BD}"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custT="1"/>
      <dgm:spPr/>
      <dgm:t>
        <a:bodyPr/>
        <a:lstStyle/>
        <a:p>
          <a:r>
            <a:rPr lang="en-US" sz="1600" dirty="0">
              <a:solidFill>
                <a:schemeClr val="bg1"/>
              </a:solidFill>
            </a:rPr>
            <a:t>basketball</a:t>
          </a:r>
          <a:endParaRPr lang="en-US" sz="1300" dirty="0">
            <a:solidFill>
              <a:schemeClr val="bg1"/>
            </a:solidFill>
          </a:endParaRP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custT="1"/>
      <dgm:spPr/>
      <dgm:t>
        <a:bodyPr/>
        <a:lstStyle/>
        <a:p>
          <a:r>
            <a:rPr lang="en-US" sz="1600" dirty="0">
              <a:solidFill>
                <a:schemeClr val="bg1"/>
              </a:solidFill>
            </a:rPr>
            <a:t>baseball</a:t>
          </a:r>
          <a:endParaRPr lang="en-US" sz="1300" dirty="0">
            <a:solidFill>
              <a:schemeClr val="bg1"/>
            </a:solidFill>
          </a:endParaRP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custT="1"/>
      <dgm:spPr/>
      <dgm:t>
        <a:bodyPr/>
        <a:lstStyle/>
        <a:p>
          <a:r>
            <a:rPr lang="en-US" sz="1600" dirty="0">
              <a:solidFill>
                <a:schemeClr val="bg1"/>
              </a:solidFill>
            </a:rPr>
            <a:t>football</a:t>
          </a:r>
          <a:endParaRPr lang="en-US" sz="1300" dirty="0">
            <a:solidFill>
              <a:schemeClr val="bg1"/>
            </a:solidFill>
          </a:endParaRP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86090">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88C95A03-0BD7-404B-A4CA-30F4D5C6609B}" type="presOf" srcId="{4F1B986F-9F57-7F43-844B-66AA7AD01827}" destId="{6319F962-003D-ED45-AC25-D1FC7229E2D4}" srcOrd="0" destOrd="0" presId="urn:microsoft.com/office/officeart/2005/8/layout/cycle7"/>
    <dgm:cxn modelId="{F4D59823-0A11-4AFB-AB63-18518B0C91D8}" type="presOf" srcId="{0592D7AD-2146-3245-B5CA-D2776E434519}" destId="{E91EE0E6-2FC7-6341-B12F-D5FF66966D7A}" srcOrd="0" destOrd="0" presId="urn:microsoft.com/office/officeart/2005/8/layout/cycle7"/>
    <dgm:cxn modelId="{30607774-02CE-4353-88C9-C30E5207753D}" type="presOf" srcId="{EDB169B2-FC12-ED46-9E29-1CC779185C74}" destId="{D7957386-7EDB-2B45-B1A5-62A8BDAE054E}" srcOrd="0" destOrd="0" presId="urn:microsoft.com/office/officeart/2005/8/layout/cycle7"/>
    <dgm:cxn modelId="{18817F54-CD13-45FE-B7F3-D776FBF00920}" type="presOf" srcId="{EDB169B2-FC12-ED46-9E29-1CC779185C74}" destId="{DD59758C-B6E1-D14C-BE4B-88E845FC94A0}" srcOrd="1" destOrd="0" presId="urn:microsoft.com/office/officeart/2005/8/layout/cycle7"/>
    <dgm:cxn modelId="{76B12178-2B51-4C84-8EED-E6AFBDDACB26}" type="presOf" srcId="{F4EAC843-3F41-DE40-A319-52279C67239E}" destId="{16B86A80-738B-EC4D-8683-2728173D5F0A}" srcOrd="0" destOrd="0" presId="urn:microsoft.com/office/officeart/2005/8/layout/cycle7"/>
    <dgm:cxn modelId="{9C349480-FCCF-4778-A004-701AC26A3E80}" type="presOf" srcId="{8E5CEC8E-1AEF-8044-932C-AD752E71640C}" destId="{0F92D27A-16BE-1142-A5EE-F788CDAC4AC8}" srcOrd="0" destOrd="0" presId="urn:microsoft.com/office/officeart/2005/8/layout/cycle7"/>
    <dgm:cxn modelId="{F51B249E-E96B-4FDD-B741-2CE98F0AA6D2}" type="presOf" srcId="{EFC0CFD3-D918-4D47-B064-D8F334E105C1}" destId="{F1B9D491-D966-B34D-8DB0-E73A43F14ADB}" srcOrd="0" destOrd="0" presId="urn:microsoft.com/office/officeart/2005/8/layout/cycle7"/>
    <dgm:cxn modelId="{2920C1B3-8BCC-40CE-8474-985C3FE3F1DC}" type="presOf" srcId="{F4EAC843-3F41-DE40-A319-52279C67239E}" destId="{4070A9D8-7340-9C42-B175-60368A237E9F}" srcOrd="1"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A27DC5E3-6535-4DDF-A9AF-1396C027959C}" type="presOf" srcId="{6637458F-1702-E14C-A624-41D02CF856C5}" destId="{04203EC2-C52F-AB43-9DA4-645479D77A9C}" srcOrd="1" destOrd="0" presId="urn:microsoft.com/office/officeart/2005/8/layout/cycle7"/>
    <dgm:cxn modelId="{1EE970E8-B70D-4F56-95CF-ED1C3F1838DD}" type="presOf" srcId="{6637458F-1702-E14C-A624-41D02CF856C5}" destId="{B685F68C-C36D-0346-8300-4B4C52540450}" srcOrd="0" destOrd="0" presId="urn:microsoft.com/office/officeart/2005/8/layout/cycle7"/>
    <dgm:cxn modelId="{6D6466E2-DC24-4F22-B0BD-FE8326CE04AF}" type="presParOf" srcId="{E91EE0E6-2FC7-6341-B12F-D5FF66966D7A}" destId="{6319F962-003D-ED45-AC25-D1FC7229E2D4}" srcOrd="0" destOrd="0" presId="urn:microsoft.com/office/officeart/2005/8/layout/cycle7"/>
    <dgm:cxn modelId="{35D604DD-A360-409E-8D93-616EC6395E21}" type="presParOf" srcId="{E91EE0E6-2FC7-6341-B12F-D5FF66966D7A}" destId="{B685F68C-C36D-0346-8300-4B4C52540450}" srcOrd="1" destOrd="0" presId="urn:microsoft.com/office/officeart/2005/8/layout/cycle7"/>
    <dgm:cxn modelId="{038C5FA0-73E1-4163-BE2F-ECD8D914D427}" type="presParOf" srcId="{B685F68C-C36D-0346-8300-4B4C52540450}" destId="{04203EC2-C52F-AB43-9DA4-645479D77A9C}" srcOrd="0" destOrd="0" presId="urn:microsoft.com/office/officeart/2005/8/layout/cycle7"/>
    <dgm:cxn modelId="{D5C1DEC8-E19A-4DF2-BB87-8597AA142F49}" type="presParOf" srcId="{E91EE0E6-2FC7-6341-B12F-D5FF66966D7A}" destId="{F1B9D491-D966-B34D-8DB0-E73A43F14ADB}" srcOrd="2" destOrd="0" presId="urn:microsoft.com/office/officeart/2005/8/layout/cycle7"/>
    <dgm:cxn modelId="{7A4FCF10-5769-40AC-A6DC-8D165D9DE1E2}" type="presParOf" srcId="{E91EE0E6-2FC7-6341-B12F-D5FF66966D7A}" destId="{D7957386-7EDB-2B45-B1A5-62A8BDAE054E}" srcOrd="3" destOrd="0" presId="urn:microsoft.com/office/officeart/2005/8/layout/cycle7"/>
    <dgm:cxn modelId="{0C2FBBDB-F1CA-4190-A0F0-DE29F35592A9}" type="presParOf" srcId="{D7957386-7EDB-2B45-B1A5-62A8BDAE054E}" destId="{DD59758C-B6E1-D14C-BE4B-88E845FC94A0}" srcOrd="0" destOrd="0" presId="urn:microsoft.com/office/officeart/2005/8/layout/cycle7"/>
    <dgm:cxn modelId="{25C8D029-9874-49B2-84D2-AAC29C8353CA}" type="presParOf" srcId="{E91EE0E6-2FC7-6341-B12F-D5FF66966D7A}" destId="{0F92D27A-16BE-1142-A5EE-F788CDAC4AC8}" srcOrd="4" destOrd="0" presId="urn:microsoft.com/office/officeart/2005/8/layout/cycle7"/>
    <dgm:cxn modelId="{8C43C9DE-D014-468A-96BF-560B7FF43B8F}" type="presParOf" srcId="{E91EE0E6-2FC7-6341-B12F-D5FF66966D7A}" destId="{16B86A80-738B-EC4D-8683-2728173D5F0A}" srcOrd="5" destOrd="0" presId="urn:microsoft.com/office/officeart/2005/8/layout/cycle7"/>
    <dgm:cxn modelId="{315DA0F0-B7C9-44FD-B0C8-0418FBFECF58}"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D758D418-240D-4839-BED5-F3F69557B735}" type="presOf" srcId="{6637458F-1702-E14C-A624-41D02CF856C5}" destId="{04203EC2-C52F-AB43-9DA4-645479D77A9C}" srcOrd="1" destOrd="0" presId="urn:microsoft.com/office/officeart/2005/8/layout/cycle7"/>
    <dgm:cxn modelId="{B236FE36-E0EF-4BDA-8AA5-DB78AE4C86B3}" type="presOf" srcId="{EFC0CFD3-D918-4D47-B064-D8F334E105C1}" destId="{F1B9D491-D966-B34D-8DB0-E73A43F14ADB}" srcOrd="0" destOrd="0" presId="urn:microsoft.com/office/officeart/2005/8/layout/cycle7"/>
    <dgm:cxn modelId="{4BFFD369-F415-49A0-863F-F384D4180524}" type="presOf" srcId="{6637458F-1702-E14C-A624-41D02CF856C5}" destId="{B685F68C-C36D-0346-8300-4B4C52540450}" srcOrd="0" destOrd="0" presId="urn:microsoft.com/office/officeart/2005/8/layout/cycle7"/>
    <dgm:cxn modelId="{E632D04B-6B5B-49C1-A0E4-74D923FA1638}" type="presOf" srcId="{EDB169B2-FC12-ED46-9E29-1CC779185C74}" destId="{D7957386-7EDB-2B45-B1A5-62A8BDAE054E}" srcOrd="0" destOrd="0" presId="urn:microsoft.com/office/officeart/2005/8/layout/cycle7"/>
    <dgm:cxn modelId="{9926F858-BFA7-4C42-8623-2950D0305A26}" type="presOf" srcId="{4F1B986F-9F57-7F43-844B-66AA7AD01827}" destId="{6319F962-003D-ED45-AC25-D1FC7229E2D4}" srcOrd="0" destOrd="0" presId="urn:microsoft.com/office/officeart/2005/8/layout/cycle7"/>
    <dgm:cxn modelId="{2028D298-6BB5-4D80-8528-7571D82A11FA}" type="presOf" srcId="{F4EAC843-3F41-DE40-A319-52279C67239E}" destId="{16B86A80-738B-EC4D-8683-2728173D5F0A}" srcOrd="0" destOrd="0" presId="urn:microsoft.com/office/officeart/2005/8/layout/cycle7"/>
    <dgm:cxn modelId="{6CF88CAD-5B72-4A9C-B77B-A5FE70E44FE2}" type="presOf" srcId="{F4EAC843-3F41-DE40-A319-52279C67239E}" destId="{4070A9D8-7340-9C42-B175-60368A237E9F}" srcOrd="1"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C381E8C0-F1D6-4DCD-BDC1-4A5E5EDC0ABA}" type="presOf" srcId="{EDB169B2-FC12-ED46-9E29-1CC779185C74}" destId="{DD59758C-B6E1-D14C-BE4B-88E845FC94A0}" srcOrd="1" destOrd="0" presId="urn:microsoft.com/office/officeart/2005/8/layout/cycle7"/>
    <dgm:cxn modelId="{697FB9C4-5E4D-3640-AF61-51CC99AB5F76}" srcId="{0592D7AD-2146-3245-B5CA-D2776E434519}" destId="{EFC0CFD3-D918-4D47-B064-D8F334E105C1}" srcOrd="1" destOrd="0" parTransId="{6A711D8C-5ECF-614F-8B95-4A330E10410C}" sibTransId="{EDB169B2-FC12-ED46-9E29-1CC779185C74}"/>
    <dgm:cxn modelId="{01190CC5-B946-4B5A-A731-9607FEADFA76}" type="presOf" srcId="{0592D7AD-2146-3245-B5CA-D2776E434519}" destId="{E91EE0E6-2FC7-6341-B12F-D5FF66966D7A}" srcOrd="0"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DEF034D9-F304-4887-B845-3367D0077EC5}" type="presOf" srcId="{8E5CEC8E-1AEF-8044-932C-AD752E71640C}" destId="{0F92D27A-16BE-1142-A5EE-F788CDAC4AC8}" srcOrd="0" destOrd="0" presId="urn:microsoft.com/office/officeart/2005/8/layout/cycle7"/>
    <dgm:cxn modelId="{6582D948-0EFF-41DB-90BD-E3AF28EE399A}" type="presParOf" srcId="{E91EE0E6-2FC7-6341-B12F-D5FF66966D7A}" destId="{6319F962-003D-ED45-AC25-D1FC7229E2D4}" srcOrd="0" destOrd="0" presId="urn:microsoft.com/office/officeart/2005/8/layout/cycle7"/>
    <dgm:cxn modelId="{85B3DC17-A31F-449A-BE5C-A464797E9891}" type="presParOf" srcId="{E91EE0E6-2FC7-6341-B12F-D5FF66966D7A}" destId="{B685F68C-C36D-0346-8300-4B4C52540450}" srcOrd="1" destOrd="0" presId="urn:microsoft.com/office/officeart/2005/8/layout/cycle7"/>
    <dgm:cxn modelId="{0F89A9DA-10AF-4396-870A-E89805BE7467}" type="presParOf" srcId="{B685F68C-C36D-0346-8300-4B4C52540450}" destId="{04203EC2-C52F-AB43-9DA4-645479D77A9C}" srcOrd="0" destOrd="0" presId="urn:microsoft.com/office/officeart/2005/8/layout/cycle7"/>
    <dgm:cxn modelId="{64024E96-8243-47A4-997F-5FD706850AE8}" type="presParOf" srcId="{E91EE0E6-2FC7-6341-B12F-D5FF66966D7A}" destId="{F1B9D491-D966-B34D-8DB0-E73A43F14ADB}" srcOrd="2" destOrd="0" presId="urn:microsoft.com/office/officeart/2005/8/layout/cycle7"/>
    <dgm:cxn modelId="{53A8D5ED-4A66-436C-912C-D41BBF8AF9C1}" type="presParOf" srcId="{E91EE0E6-2FC7-6341-B12F-D5FF66966D7A}" destId="{D7957386-7EDB-2B45-B1A5-62A8BDAE054E}" srcOrd="3" destOrd="0" presId="urn:microsoft.com/office/officeart/2005/8/layout/cycle7"/>
    <dgm:cxn modelId="{23CB6459-BE64-49E7-9DBE-DCFE0B430FD7}" type="presParOf" srcId="{D7957386-7EDB-2B45-B1A5-62A8BDAE054E}" destId="{DD59758C-B6E1-D14C-BE4B-88E845FC94A0}" srcOrd="0" destOrd="0" presId="urn:microsoft.com/office/officeart/2005/8/layout/cycle7"/>
    <dgm:cxn modelId="{5324D1A1-1CE4-4C89-A937-DA73659F1B7E}" type="presParOf" srcId="{E91EE0E6-2FC7-6341-B12F-D5FF66966D7A}" destId="{0F92D27A-16BE-1142-A5EE-F788CDAC4AC8}" srcOrd="4" destOrd="0" presId="urn:microsoft.com/office/officeart/2005/8/layout/cycle7"/>
    <dgm:cxn modelId="{0A954D87-D058-490C-8138-CA6752ED5E50}" type="presParOf" srcId="{E91EE0E6-2FC7-6341-B12F-D5FF66966D7A}" destId="{16B86A80-738B-EC4D-8683-2728173D5F0A}" srcOrd="5" destOrd="0" presId="urn:microsoft.com/office/officeart/2005/8/layout/cycle7"/>
    <dgm:cxn modelId="{FEF15753-0461-4534-AC48-82378417371B}"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3D4FE70A-62D3-4904-8D62-90293D4FD0AD}" type="presOf" srcId="{8E5CEC8E-1AEF-8044-932C-AD752E71640C}" destId="{0F92D27A-16BE-1142-A5EE-F788CDAC4AC8}" srcOrd="0" destOrd="0" presId="urn:microsoft.com/office/officeart/2005/8/layout/cycle7"/>
    <dgm:cxn modelId="{3D9B190C-96E7-4A9B-8806-210992337272}" type="presOf" srcId="{EDB169B2-FC12-ED46-9E29-1CC779185C74}" destId="{D7957386-7EDB-2B45-B1A5-62A8BDAE054E}" srcOrd="0" destOrd="0" presId="urn:microsoft.com/office/officeart/2005/8/layout/cycle7"/>
    <dgm:cxn modelId="{80AA1E5C-6B50-422A-B799-BCBA1FCA4FDC}" type="presOf" srcId="{EDB169B2-FC12-ED46-9E29-1CC779185C74}" destId="{DD59758C-B6E1-D14C-BE4B-88E845FC94A0}" srcOrd="1" destOrd="0" presId="urn:microsoft.com/office/officeart/2005/8/layout/cycle7"/>
    <dgm:cxn modelId="{44842064-DF8F-4049-A7BD-0919B9BA312D}" type="presOf" srcId="{6637458F-1702-E14C-A624-41D02CF856C5}" destId="{04203EC2-C52F-AB43-9DA4-645479D77A9C}" srcOrd="1" destOrd="0" presId="urn:microsoft.com/office/officeart/2005/8/layout/cycle7"/>
    <dgm:cxn modelId="{E0698C90-57F3-409A-A5C8-E197657CD0CA}" type="presOf" srcId="{F4EAC843-3F41-DE40-A319-52279C67239E}" destId="{16B86A80-738B-EC4D-8683-2728173D5F0A}" srcOrd="0" destOrd="0" presId="urn:microsoft.com/office/officeart/2005/8/layout/cycle7"/>
    <dgm:cxn modelId="{D3E59D9B-3D24-4D9E-BC22-D389F8447F1E}" type="presOf" srcId="{F4EAC843-3F41-DE40-A319-52279C67239E}" destId="{4070A9D8-7340-9C42-B175-60368A237E9F}" srcOrd="1" destOrd="0" presId="urn:microsoft.com/office/officeart/2005/8/layout/cycle7"/>
    <dgm:cxn modelId="{116B57A2-7964-45B7-8C0C-4EE57543F0B9}" type="presOf" srcId="{4F1B986F-9F57-7F43-844B-66AA7AD01827}" destId="{6319F962-003D-ED45-AC25-D1FC7229E2D4}"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D6812DC7-CFD4-4C53-8C65-17BECE85BE2F}" type="presOf" srcId="{0592D7AD-2146-3245-B5CA-D2776E434519}" destId="{E91EE0E6-2FC7-6341-B12F-D5FF66966D7A}" srcOrd="0"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038E41D4-EBC6-452A-ACF8-839CE0E5D545}" type="presOf" srcId="{6637458F-1702-E14C-A624-41D02CF856C5}" destId="{B685F68C-C36D-0346-8300-4B4C52540450}" srcOrd="0" destOrd="0" presId="urn:microsoft.com/office/officeart/2005/8/layout/cycle7"/>
    <dgm:cxn modelId="{7588D0E8-D33A-4A91-8512-8C63D4D81E77}" type="presOf" srcId="{EFC0CFD3-D918-4D47-B064-D8F334E105C1}" destId="{F1B9D491-D966-B34D-8DB0-E73A43F14ADB}" srcOrd="0" destOrd="0" presId="urn:microsoft.com/office/officeart/2005/8/layout/cycle7"/>
    <dgm:cxn modelId="{D35C1454-3A3B-45C3-9F3C-EB3706A73136}" type="presParOf" srcId="{E91EE0E6-2FC7-6341-B12F-D5FF66966D7A}" destId="{6319F962-003D-ED45-AC25-D1FC7229E2D4}" srcOrd="0" destOrd="0" presId="urn:microsoft.com/office/officeart/2005/8/layout/cycle7"/>
    <dgm:cxn modelId="{64612F29-617A-4ED4-A0F1-840382623BE3}" type="presParOf" srcId="{E91EE0E6-2FC7-6341-B12F-D5FF66966D7A}" destId="{B685F68C-C36D-0346-8300-4B4C52540450}" srcOrd="1" destOrd="0" presId="urn:microsoft.com/office/officeart/2005/8/layout/cycle7"/>
    <dgm:cxn modelId="{167AF6CD-9CCA-4D53-9CFE-CD73B1B333B9}" type="presParOf" srcId="{B685F68C-C36D-0346-8300-4B4C52540450}" destId="{04203EC2-C52F-AB43-9DA4-645479D77A9C}" srcOrd="0" destOrd="0" presId="urn:microsoft.com/office/officeart/2005/8/layout/cycle7"/>
    <dgm:cxn modelId="{B3842A77-91BF-4E76-ADD6-7B0D143E4099}" type="presParOf" srcId="{E91EE0E6-2FC7-6341-B12F-D5FF66966D7A}" destId="{F1B9D491-D966-B34D-8DB0-E73A43F14ADB}" srcOrd="2" destOrd="0" presId="urn:microsoft.com/office/officeart/2005/8/layout/cycle7"/>
    <dgm:cxn modelId="{5E8ABC94-F365-44A5-9298-EFC2CEF73F4C}" type="presParOf" srcId="{E91EE0E6-2FC7-6341-B12F-D5FF66966D7A}" destId="{D7957386-7EDB-2B45-B1A5-62A8BDAE054E}" srcOrd="3" destOrd="0" presId="urn:microsoft.com/office/officeart/2005/8/layout/cycle7"/>
    <dgm:cxn modelId="{3807A238-EF77-45BE-B43D-0AA7F37496AA}" type="presParOf" srcId="{D7957386-7EDB-2B45-B1A5-62A8BDAE054E}" destId="{DD59758C-B6E1-D14C-BE4B-88E845FC94A0}" srcOrd="0" destOrd="0" presId="urn:microsoft.com/office/officeart/2005/8/layout/cycle7"/>
    <dgm:cxn modelId="{29221AD2-28CF-49BE-BD25-C0F502D57C85}" type="presParOf" srcId="{E91EE0E6-2FC7-6341-B12F-D5FF66966D7A}" destId="{0F92D27A-16BE-1142-A5EE-F788CDAC4AC8}" srcOrd="4" destOrd="0" presId="urn:microsoft.com/office/officeart/2005/8/layout/cycle7"/>
    <dgm:cxn modelId="{E7BD7C77-3F87-4A8D-8D5D-AD421E9A72B3}" type="presParOf" srcId="{E91EE0E6-2FC7-6341-B12F-D5FF66966D7A}" destId="{16B86A80-738B-EC4D-8683-2728173D5F0A}" srcOrd="5" destOrd="0" presId="urn:microsoft.com/office/officeart/2005/8/layout/cycle7"/>
    <dgm:cxn modelId="{3A24B9EE-8C4C-454D-9ECD-D54C9FF21838}"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7B99070F-7E2D-439A-94F0-5C535B0170D4}" type="presOf" srcId="{EDB169B2-FC12-ED46-9E29-1CC779185C74}" destId="{DD59758C-B6E1-D14C-BE4B-88E845FC94A0}" srcOrd="1" destOrd="0" presId="urn:microsoft.com/office/officeart/2005/8/layout/cycle7"/>
    <dgm:cxn modelId="{AAA40C19-9682-4CDF-9992-52FC571ACF82}" type="presOf" srcId="{0592D7AD-2146-3245-B5CA-D2776E434519}" destId="{E91EE0E6-2FC7-6341-B12F-D5FF66966D7A}" srcOrd="0" destOrd="0" presId="urn:microsoft.com/office/officeart/2005/8/layout/cycle7"/>
    <dgm:cxn modelId="{7F8B5B3B-181D-468E-86EE-2F1AC20B6503}" type="presOf" srcId="{F4EAC843-3F41-DE40-A319-52279C67239E}" destId="{4070A9D8-7340-9C42-B175-60368A237E9F}" srcOrd="1" destOrd="0" presId="urn:microsoft.com/office/officeart/2005/8/layout/cycle7"/>
    <dgm:cxn modelId="{ABC6DB6C-C851-475D-97FB-714379279306}" type="presOf" srcId="{EFC0CFD3-D918-4D47-B064-D8F334E105C1}" destId="{F1B9D491-D966-B34D-8DB0-E73A43F14ADB}" srcOrd="0" destOrd="0" presId="urn:microsoft.com/office/officeart/2005/8/layout/cycle7"/>
    <dgm:cxn modelId="{F59B2451-4BD3-485D-B88C-14C5C46277EE}" type="presOf" srcId="{F4EAC843-3F41-DE40-A319-52279C67239E}" destId="{16B86A80-738B-EC4D-8683-2728173D5F0A}" srcOrd="0" destOrd="0" presId="urn:microsoft.com/office/officeart/2005/8/layout/cycle7"/>
    <dgm:cxn modelId="{A2230558-A768-4D7B-A7AA-9D5598CBBAA4}" type="presOf" srcId="{4F1B986F-9F57-7F43-844B-66AA7AD01827}" destId="{6319F962-003D-ED45-AC25-D1FC7229E2D4}" srcOrd="0" destOrd="0" presId="urn:microsoft.com/office/officeart/2005/8/layout/cycle7"/>
    <dgm:cxn modelId="{3D42EE8E-DC21-46A7-85AA-7F1529163623}" type="presOf" srcId="{6637458F-1702-E14C-A624-41D02CF856C5}" destId="{04203EC2-C52F-AB43-9DA4-645479D77A9C}" srcOrd="1" destOrd="0" presId="urn:microsoft.com/office/officeart/2005/8/layout/cycle7"/>
    <dgm:cxn modelId="{DD8654AB-2F50-4968-A177-B2E7F3173AD1}" type="presOf" srcId="{EDB169B2-FC12-ED46-9E29-1CC779185C74}" destId="{D7957386-7EDB-2B45-B1A5-62A8BDAE054E}" srcOrd="0" destOrd="0" presId="urn:microsoft.com/office/officeart/2005/8/layout/cycle7"/>
    <dgm:cxn modelId="{8003B4B3-793E-4A8E-AF79-C500DE81DC3E}" type="presOf" srcId="{8E5CEC8E-1AEF-8044-932C-AD752E71640C}" destId="{0F92D27A-16BE-1142-A5EE-F788CDAC4AC8}"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E55AD5D1-74E0-495C-8EDA-F8419604E7A6}" type="presOf" srcId="{6637458F-1702-E14C-A624-41D02CF856C5}" destId="{B685F68C-C36D-0346-8300-4B4C52540450}" srcOrd="0"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0C7C2228-1078-450B-9FF8-B44616082D75}" type="presParOf" srcId="{E91EE0E6-2FC7-6341-B12F-D5FF66966D7A}" destId="{6319F962-003D-ED45-AC25-D1FC7229E2D4}" srcOrd="0" destOrd="0" presId="urn:microsoft.com/office/officeart/2005/8/layout/cycle7"/>
    <dgm:cxn modelId="{EBAB114C-8547-4906-9978-3201B50E589C}" type="presParOf" srcId="{E91EE0E6-2FC7-6341-B12F-D5FF66966D7A}" destId="{B685F68C-C36D-0346-8300-4B4C52540450}" srcOrd="1" destOrd="0" presId="urn:microsoft.com/office/officeart/2005/8/layout/cycle7"/>
    <dgm:cxn modelId="{D6A0749B-5B7B-47FF-9D25-AA26F4019595}" type="presParOf" srcId="{B685F68C-C36D-0346-8300-4B4C52540450}" destId="{04203EC2-C52F-AB43-9DA4-645479D77A9C}" srcOrd="0" destOrd="0" presId="urn:microsoft.com/office/officeart/2005/8/layout/cycle7"/>
    <dgm:cxn modelId="{04C12F20-46C7-4137-BEAC-D2D3237C974B}" type="presParOf" srcId="{E91EE0E6-2FC7-6341-B12F-D5FF66966D7A}" destId="{F1B9D491-D966-B34D-8DB0-E73A43F14ADB}" srcOrd="2" destOrd="0" presId="urn:microsoft.com/office/officeart/2005/8/layout/cycle7"/>
    <dgm:cxn modelId="{84EAE0F9-DD4A-454B-8D43-6F289D783C99}" type="presParOf" srcId="{E91EE0E6-2FC7-6341-B12F-D5FF66966D7A}" destId="{D7957386-7EDB-2B45-B1A5-62A8BDAE054E}" srcOrd="3" destOrd="0" presId="urn:microsoft.com/office/officeart/2005/8/layout/cycle7"/>
    <dgm:cxn modelId="{AF3B51A7-A312-429A-AF35-B0845DDA86C1}" type="presParOf" srcId="{D7957386-7EDB-2B45-B1A5-62A8BDAE054E}" destId="{DD59758C-B6E1-D14C-BE4B-88E845FC94A0}" srcOrd="0" destOrd="0" presId="urn:microsoft.com/office/officeart/2005/8/layout/cycle7"/>
    <dgm:cxn modelId="{32A49623-90D7-4ACE-979C-DDB9A76F4C5F}" type="presParOf" srcId="{E91EE0E6-2FC7-6341-B12F-D5FF66966D7A}" destId="{0F92D27A-16BE-1142-A5EE-F788CDAC4AC8}" srcOrd="4" destOrd="0" presId="urn:microsoft.com/office/officeart/2005/8/layout/cycle7"/>
    <dgm:cxn modelId="{D0744336-0157-4B50-A269-CB899EDD7FF8}" type="presParOf" srcId="{E91EE0E6-2FC7-6341-B12F-D5FF66966D7A}" destId="{16B86A80-738B-EC4D-8683-2728173D5F0A}" srcOrd="5" destOrd="0" presId="urn:microsoft.com/office/officeart/2005/8/layout/cycle7"/>
    <dgm:cxn modelId="{0162D116-E780-4B9F-89DE-C5CF8ABEF535}"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A616051F-D6A2-4281-9CC1-4DF581B133CE}" type="presOf" srcId="{EDB169B2-FC12-ED46-9E29-1CC779185C74}" destId="{DD59758C-B6E1-D14C-BE4B-88E845FC94A0}" srcOrd="1" destOrd="0" presId="urn:microsoft.com/office/officeart/2005/8/layout/cycle7"/>
    <dgm:cxn modelId="{328AF661-8853-44F8-B9E3-5DB239E3FF7B}" type="presOf" srcId="{EFC0CFD3-D918-4D47-B064-D8F334E105C1}" destId="{F1B9D491-D966-B34D-8DB0-E73A43F14ADB}" srcOrd="0" destOrd="0" presId="urn:microsoft.com/office/officeart/2005/8/layout/cycle7"/>
    <dgm:cxn modelId="{62E1A987-7785-4D49-8C5D-B0139C5EBFF5}" type="presOf" srcId="{8E5CEC8E-1AEF-8044-932C-AD752E71640C}" destId="{0F92D27A-16BE-1142-A5EE-F788CDAC4AC8}" srcOrd="0" destOrd="0" presId="urn:microsoft.com/office/officeart/2005/8/layout/cycle7"/>
    <dgm:cxn modelId="{144CC3AF-63A9-4310-AC1B-77377B941FBE}" type="presOf" srcId="{F4EAC843-3F41-DE40-A319-52279C67239E}" destId="{4070A9D8-7340-9C42-B175-60368A237E9F}" srcOrd="1" destOrd="0" presId="urn:microsoft.com/office/officeart/2005/8/layout/cycle7"/>
    <dgm:cxn modelId="{EFC6F8BB-C40D-4360-A8EC-7BC179986BD9}" type="presOf" srcId="{EDB169B2-FC12-ED46-9E29-1CC779185C74}" destId="{D7957386-7EDB-2B45-B1A5-62A8BDAE054E}"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A0A5F8CC-CB57-4B35-BE6D-DA305AA6AB5E}" type="presOf" srcId="{6637458F-1702-E14C-A624-41D02CF856C5}" destId="{B685F68C-C36D-0346-8300-4B4C52540450}" srcOrd="0"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8D5A68D5-5130-470A-8D4E-C775F3809782}" type="presOf" srcId="{4F1B986F-9F57-7F43-844B-66AA7AD01827}" destId="{6319F962-003D-ED45-AC25-D1FC7229E2D4}" srcOrd="0" destOrd="0" presId="urn:microsoft.com/office/officeart/2005/8/layout/cycle7"/>
    <dgm:cxn modelId="{C6EF97D6-8E22-423E-AF58-13827328C81A}" type="presOf" srcId="{0592D7AD-2146-3245-B5CA-D2776E434519}" destId="{E91EE0E6-2FC7-6341-B12F-D5FF66966D7A}" srcOrd="0" destOrd="0" presId="urn:microsoft.com/office/officeart/2005/8/layout/cycle7"/>
    <dgm:cxn modelId="{6CBAD8FA-9936-4682-A1B2-39110730235D}" type="presOf" srcId="{F4EAC843-3F41-DE40-A319-52279C67239E}" destId="{16B86A80-738B-EC4D-8683-2728173D5F0A}" srcOrd="0" destOrd="0" presId="urn:microsoft.com/office/officeart/2005/8/layout/cycle7"/>
    <dgm:cxn modelId="{D6BC63FB-BA0E-4372-9ACB-B135D891CE1E}" type="presOf" srcId="{6637458F-1702-E14C-A624-41D02CF856C5}" destId="{04203EC2-C52F-AB43-9DA4-645479D77A9C}" srcOrd="1" destOrd="0" presId="urn:microsoft.com/office/officeart/2005/8/layout/cycle7"/>
    <dgm:cxn modelId="{61C98471-1EBD-4A83-A657-89D4156200C5}" type="presParOf" srcId="{E91EE0E6-2FC7-6341-B12F-D5FF66966D7A}" destId="{6319F962-003D-ED45-AC25-D1FC7229E2D4}" srcOrd="0" destOrd="0" presId="urn:microsoft.com/office/officeart/2005/8/layout/cycle7"/>
    <dgm:cxn modelId="{471B08E7-9B35-450B-A39F-FCE385728C51}" type="presParOf" srcId="{E91EE0E6-2FC7-6341-B12F-D5FF66966D7A}" destId="{B685F68C-C36D-0346-8300-4B4C52540450}" srcOrd="1" destOrd="0" presId="urn:microsoft.com/office/officeart/2005/8/layout/cycle7"/>
    <dgm:cxn modelId="{27455E8F-C352-483D-A81A-CD84EA4EAFE7}" type="presParOf" srcId="{B685F68C-C36D-0346-8300-4B4C52540450}" destId="{04203EC2-C52F-AB43-9DA4-645479D77A9C}" srcOrd="0" destOrd="0" presId="urn:microsoft.com/office/officeart/2005/8/layout/cycle7"/>
    <dgm:cxn modelId="{49AD8317-2E72-4B2B-819E-A398EDAF7394}" type="presParOf" srcId="{E91EE0E6-2FC7-6341-B12F-D5FF66966D7A}" destId="{F1B9D491-D966-B34D-8DB0-E73A43F14ADB}" srcOrd="2" destOrd="0" presId="urn:microsoft.com/office/officeart/2005/8/layout/cycle7"/>
    <dgm:cxn modelId="{EA5EDA2F-E4E8-455A-97BE-94FAAA80DA2E}" type="presParOf" srcId="{E91EE0E6-2FC7-6341-B12F-D5FF66966D7A}" destId="{D7957386-7EDB-2B45-B1A5-62A8BDAE054E}" srcOrd="3" destOrd="0" presId="urn:microsoft.com/office/officeart/2005/8/layout/cycle7"/>
    <dgm:cxn modelId="{D9B03AA2-FB30-493B-8484-2236155ABC20}" type="presParOf" srcId="{D7957386-7EDB-2B45-B1A5-62A8BDAE054E}" destId="{DD59758C-B6E1-D14C-BE4B-88E845FC94A0}" srcOrd="0" destOrd="0" presId="urn:microsoft.com/office/officeart/2005/8/layout/cycle7"/>
    <dgm:cxn modelId="{AD4A45AC-9041-48B9-9012-A4E0903FAC99}" type="presParOf" srcId="{E91EE0E6-2FC7-6341-B12F-D5FF66966D7A}" destId="{0F92D27A-16BE-1142-A5EE-F788CDAC4AC8}" srcOrd="4" destOrd="0" presId="urn:microsoft.com/office/officeart/2005/8/layout/cycle7"/>
    <dgm:cxn modelId="{2D706112-382C-4BC4-8FDF-28D50F673127}" type="presParOf" srcId="{E91EE0E6-2FC7-6341-B12F-D5FF66966D7A}" destId="{16B86A80-738B-EC4D-8683-2728173D5F0A}" srcOrd="5" destOrd="0" presId="urn:microsoft.com/office/officeart/2005/8/layout/cycle7"/>
    <dgm:cxn modelId="{AE708DA8-37DB-4E27-B77B-825DE0459857}"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658D9605-2ED6-490B-876C-7F43A1327E00}" type="presOf" srcId="{8E5CEC8E-1AEF-8044-932C-AD752E71640C}" destId="{0F92D27A-16BE-1142-A5EE-F788CDAC4AC8}" srcOrd="0" destOrd="0" presId="urn:microsoft.com/office/officeart/2005/8/layout/cycle7"/>
    <dgm:cxn modelId="{ADA4F20D-615C-4B67-A8F5-EEB5872EB7A5}" type="presOf" srcId="{6637458F-1702-E14C-A624-41D02CF856C5}" destId="{B685F68C-C36D-0346-8300-4B4C52540450}" srcOrd="0" destOrd="0" presId="urn:microsoft.com/office/officeart/2005/8/layout/cycle7"/>
    <dgm:cxn modelId="{F74C4C2A-3AA2-4AA7-AB69-01D330DF8F23}" type="presOf" srcId="{EDB169B2-FC12-ED46-9E29-1CC779185C74}" destId="{DD59758C-B6E1-D14C-BE4B-88E845FC94A0}" srcOrd="1" destOrd="0" presId="urn:microsoft.com/office/officeart/2005/8/layout/cycle7"/>
    <dgm:cxn modelId="{C1D0C334-97F8-4E95-975D-F121CE4306E2}" type="presOf" srcId="{F4EAC843-3F41-DE40-A319-52279C67239E}" destId="{4070A9D8-7340-9C42-B175-60368A237E9F}" srcOrd="1" destOrd="0" presId="urn:microsoft.com/office/officeart/2005/8/layout/cycle7"/>
    <dgm:cxn modelId="{D3563F61-5CC4-42E4-881B-2B28DA2A1EB5}" type="presOf" srcId="{6637458F-1702-E14C-A624-41D02CF856C5}" destId="{04203EC2-C52F-AB43-9DA4-645479D77A9C}" srcOrd="1" destOrd="0" presId="urn:microsoft.com/office/officeart/2005/8/layout/cycle7"/>
    <dgm:cxn modelId="{13E46874-D9FC-4F80-8FC0-1A138FEC07D9}" type="presOf" srcId="{F4EAC843-3F41-DE40-A319-52279C67239E}" destId="{16B86A80-738B-EC4D-8683-2728173D5F0A}" srcOrd="0" destOrd="0" presId="urn:microsoft.com/office/officeart/2005/8/layout/cycle7"/>
    <dgm:cxn modelId="{2B0C62A9-6AE1-44E0-8B43-0807DAA8D124}" type="presOf" srcId="{EDB169B2-FC12-ED46-9E29-1CC779185C74}" destId="{D7957386-7EDB-2B45-B1A5-62A8BDAE054E}" srcOrd="0" destOrd="0" presId="urn:microsoft.com/office/officeart/2005/8/layout/cycle7"/>
    <dgm:cxn modelId="{5D5820AF-24DB-42CC-A3C1-C988F0BC2426}" type="presOf" srcId="{0592D7AD-2146-3245-B5CA-D2776E434519}" destId="{E91EE0E6-2FC7-6341-B12F-D5FF66966D7A}"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AAC588F3-920F-43F3-89E3-E4506AB5B3BB}" type="presOf" srcId="{EFC0CFD3-D918-4D47-B064-D8F334E105C1}" destId="{F1B9D491-D966-B34D-8DB0-E73A43F14ADB}" srcOrd="0" destOrd="0" presId="urn:microsoft.com/office/officeart/2005/8/layout/cycle7"/>
    <dgm:cxn modelId="{1870E9F8-F2D5-4DE9-9AAE-EFBBE3ED15B1}" type="presOf" srcId="{4F1B986F-9F57-7F43-844B-66AA7AD01827}" destId="{6319F962-003D-ED45-AC25-D1FC7229E2D4}" srcOrd="0" destOrd="0" presId="urn:microsoft.com/office/officeart/2005/8/layout/cycle7"/>
    <dgm:cxn modelId="{BF45E76C-E086-4BD4-824D-6E0E06C25265}" type="presParOf" srcId="{E91EE0E6-2FC7-6341-B12F-D5FF66966D7A}" destId="{6319F962-003D-ED45-AC25-D1FC7229E2D4}" srcOrd="0" destOrd="0" presId="urn:microsoft.com/office/officeart/2005/8/layout/cycle7"/>
    <dgm:cxn modelId="{C0167A05-AEC4-429E-A44B-49241BCE7B92}" type="presParOf" srcId="{E91EE0E6-2FC7-6341-B12F-D5FF66966D7A}" destId="{B685F68C-C36D-0346-8300-4B4C52540450}" srcOrd="1" destOrd="0" presId="urn:microsoft.com/office/officeart/2005/8/layout/cycle7"/>
    <dgm:cxn modelId="{ADBA243C-82DC-4532-A8D9-177E0250473C}" type="presParOf" srcId="{B685F68C-C36D-0346-8300-4B4C52540450}" destId="{04203EC2-C52F-AB43-9DA4-645479D77A9C}" srcOrd="0" destOrd="0" presId="urn:microsoft.com/office/officeart/2005/8/layout/cycle7"/>
    <dgm:cxn modelId="{F5F07311-2F04-418D-A7C2-2CCA7C2A71A1}" type="presParOf" srcId="{E91EE0E6-2FC7-6341-B12F-D5FF66966D7A}" destId="{F1B9D491-D966-B34D-8DB0-E73A43F14ADB}" srcOrd="2" destOrd="0" presId="urn:microsoft.com/office/officeart/2005/8/layout/cycle7"/>
    <dgm:cxn modelId="{F22E3021-3A94-4C9F-A9BC-1B4D67D5A3D6}" type="presParOf" srcId="{E91EE0E6-2FC7-6341-B12F-D5FF66966D7A}" destId="{D7957386-7EDB-2B45-B1A5-62A8BDAE054E}" srcOrd="3" destOrd="0" presId="urn:microsoft.com/office/officeart/2005/8/layout/cycle7"/>
    <dgm:cxn modelId="{C41E0462-2C9F-4823-BAB8-DEA73C2A2E4C}" type="presParOf" srcId="{D7957386-7EDB-2B45-B1A5-62A8BDAE054E}" destId="{DD59758C-B6E1-D14C-BE4B-88E845FC94A0}" srcOrd="0" destOrd="0" presId="urn:microsoft.com/office/officeart/2005/8/layout/cycle7"/>
    <dgm:cxn modelId="{6402632A-7222-471A-889A-9DCFC777258F}" type="presParOf" srcId="{E91EE0E6-2FC7-6341-B12F-D5FF66966D7A}" destId="{0F92D27A-16BE-1142-A5EE-F788CDAC4AC8}" srcOrd="4" destOrd="0" presId="urn:microsoft.com/office/officeart/2005/8/layout/cycle7"/>
    <dgm:cxn modelId="{C0F5E28A-4896-48A2-B833-8E92930EEDB8}" type="presParOf" srcId="{E91EE0E6-2FC7-6341-B12F-D5FF66966D7A}" destId="{16B86A80-738B-EC4D-8683-2728173D5F0A}" srcOrd="5" destOrd="0" presId="urn:microsoft.com/office/officeart/2005/8/layout/cycle7"/>
    <dgm:cxn modelId="{E104E95E-DB48-4219-92F6-5D1F22BE0CF0}"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62E4C937-D881-4A43-AB8B-2A4BE82D7E16}" type="presOf" srcId="{6637458F-1702-E14C-A624-41D02CF856C5}" destId="{B685F68C-C36D-0346-8300-4B4C52540450}" srcOrd="0" destOrd="0" presId="urn:microsoft.com/office/officeart/2005/8/layout/cycle7"/>
    <dgm:cxn modelId="{5731DE37-5C2E-45E6-BC93-AFC8DB565B63}" type="presOf" srcId="{EDB169B2-FC12-ED46-9E29-1CC779185C74}" destId="{D7957386-7EDB-2B45-B1A5-62A8BDAE054E}" srcOrd="0" destOrd="0" presId="urn:microsoft.com/office/officeart/2005/8/layout/cycle7"/>
    <dgm:cxn modelId="{05CD3342-AF41-49EF-A48A-5E8A5621CAC5}" type="presOf" srcId="{8E5CEC8E-1AEF-8044-932C-AD752E71640C}" destId="{0F92D27A-16BE-1142-A5EE-F788CDAC4AC8}" srcOrd="0" destOrd="0" presId="urn:microsoft.com/office/officeart/2005/8/layout/cycle7"/>
    <dgm:cxn modelId="{AD597450-C33F-413C-A17B-5B5FAABF4D5E}" type="presOf" srcId="{EDB169B2-FC12-ED46-9E29-1CC779185C74}" destId="{DD59758C-B6E1-D14C-BE4B-88E845FC94A0}" srcOrd="1" destOrd="0" presId="urn:microsoft.com/office/officeart/2005/8/layout/cycle7"/>
    <dgm:cxn modelId="{B45EA27B-74B6-49A1-981F-A1BD6E815F99}" type="presOf" srcId="{F4EAC843-3F41-DE40-A319-52279C67239E}" destId="{4070A9D8-7340-9C42-B175-60368A237E9F}" srcOrd="1" destOrd="0" presId="urn:microsoft.com/office/officeart/2005/8/layout/cycle7"/>
    <dgm:cxn modelId="{DB63F0A9-3119-44E6-A9B7-BE803466928C}" type="presOf" srcId="{F4EAC843-3F41-DE40-A319-52279C67239E}" destId="{16B86A80-738B-EC4D-8683-2728173D5F0A}"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DB18EABF-4860-4987-A138-138F92027D6D}" type="presOf" srcId="{4F1B986F-9F57-7F43-844B-66AA7AD01827}" destId="{6319F962-003D-ED45-AC25-D1FC7229E2D4}" srcOrd="0" destOrd="0" presId="urn:microsoft.com/office/officeart/2005/8/layout/cycle7"/>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460F45D4-C2BE-423D-A4EB-194D1A382961}" type="presOf" srcId="{6637458F-1702-E14C-A624-41D02CF856C5}" destId="{04203EC2-C52F-AB43-9DA4-645479D77A9C}" srcOrd="1" destOrd="0" presId="urn:microsoft.com/office/officeart/2005/8/layout/cycle7"/>
    <dgm:cxn modelId="{AE37D6EA-649E-4342-9435-FAEDB83AB04C}" type="presOf" srcId="{EFC0CFD3-D918-4D47-B064-D8F334E105C1}" destId="{F1B9D491-D966-B34D-8DB0-E73A43F14ADB}" srcOrd="0" destOrd="0" presId="urn:microsoft.com/office/officeart/2005/8/layout/cycle7"/>
    <dgm:cxn modelId="{7AAC2EFD-D09F-4D3A-9DD0-8073D427D735}" type="presOf" srcId="{0592D7AD-2146-3245-B5CA-D2776E434519}" destId="{E91EE0E6-2FC7-6341-B12F-D5FF66966D7A}" srcOrd="0" destOrd="0" presId="urn:microsoft.com/office/officeart/2005/8/layout/cycle7"/>
    <dgm:cxn modelId="{D0D0C9FD-A3C1-4843-839A-2DBBFA190477}" type="presParOf" srcId="{E91EE0E6-2FC7-6341-B12F-D5FF66966D7A}" destId="{6319F962-003D-ED45-AC25-D1FC7229E2D4}" srcOrd="0" destOrd="0" presId="urn:microsoft.com/office/officeart/2005/8/layout/cycle7"/>
    <dgm:cxn modelId="{EECC6E46-B213-4095-84EA-B4CE845C25A4}" type="presParOf" srcId="{E91EE0E6-2FC7-6341-B12F-D5FF66966D7A}" destId="{B685F68C-C36D-0346-8300-4B4C52540450}" srcOrd="1" destOrd="0" presId="urn:microsoft.com/office/officeart/2005/8/layout/cycle7"/>
    <dgm:cxn modelId="{10F72AE5-E1E6-4AD5-93F0-8A75B9D7D5C0}" type="presParOf" srcId="{B685F68C-C36D-0346-8300-4B4C52540450}" destId="{04203EC2-C52F-AB43-9DA4-645479D77A9C}" srcOrd="0" destOrd="0" presId="urn:microsoft.com/office/officeart/2005/8/layout/cycle7"/>
    <dgm:cxn modelId="{00F5E03F-EA3A-45C2-8134-39E83E67DDB8}" type="presParOf" srcId="{E91EE0E6-2FC7-6341-B12F-D5FF66966D7A}" destId="{F1B9D491-D966-B34D-8DB0-E73A43F14ADB}" srcOrd="2" destOrd="0" presId="urn:microsoft.com/office/officeart/2005/8/layout/cycle7"/>
    <dgm:cxn modelId="{429AAE76-CBD7-41D7-9844-BF861996AFBE}" type="presParOf" srcId="{E91EE0E6-2FC7-6341-B12F-D5FF66966D7A}" destId="{D7957386-7EDB-2B45-B1A5-62A8BDAE054E}" srcOrd="3" destOrd="0" presId="urn:microsoft.com/office/officeart/2005/8/layout/cycle7"/>
    <dgm:cxn modelId="{E1360A17-32EF-4AF8-9A0B-BABD4EF272B6}" type="presParOf" srcId="{D7957386-7EDB-2B45-B1A5-62A8BDAE054E}" destId="{DD59758C-B6E1-D14C-BE4B-88E845FC94A0}" srcOrd="0" destOrd="0" presId="urn:microsoft.com/office/officeart/2005/8/layout/cycle7"/>
    <dgm:cxn modelId="{B7ACF550-6F70-4D01-AA8C-F52A6C1EE853}" type="presParOf" srcId="{E91EE0E6-2FC7-6341-B12F-D5FF66966D7A}" destId="{0F92D27A-16BE-1142-A5EE-F788CDAC4AC8}" srcOrd="4" destOrd="0" presId="urn:microsoft.com/office/officeart/2005/8/layout/cycle7"/>
    <dgm:cxn modelId="{5270E0DB-6DC2-45F4-96ED-37F4E1188199}" type="presParOf" srcId="{E91EE0E6-2FC7-6341-B12F-D5FF66966D7A}" destId="{16B86A80-738B-EC4D-8683-2728173D5F0A}" srcOrd="5" destOrd="0" presId="urn:microsoft.com/office/officeart/2005/8/layout/cycle7"/>
    <dgm:cxn modelId="{5A70884B-95B6-46DC-94C1-E60EF51C176E}"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1C76EE0B-5285-4522-9D85-DC746134A16E}" type="presOf" srcId="{4F1B986F-9F57-7F43-844B-66AA7AD01827}" destId="{6319F962-003D-ED45-AC25-D1FC7229E2D4}" srcOrd="0" destOrd="0" presId="urn:microsoft.com/office/officeart/2005/8/layout/cycle7"/>
    <dgm:cxn modelId="{1F94B30C-217E-4F9D-8BED-3D34EB596367}" type="presOf" srcId="{F4EAC843-3F41-DE40-A319-52279C67239E}" destId="{4070A9D8-7340-9C42-B175-60368A237E9F}" srcOrd="1" destOrd="0" presId="urn:microsoft.com/office/officeart/2005/8/layout/cycle7"/>
    <dgm:cxn modelId="{3F38E23D-3B76-4DE0-92BF-37FCF9680264}" type="presOf" srcId="{EDB169B2-FC12-ED46-9E29-1CC779185C74}" destId="{DD59758C-B6E1-D14C-BE4B-88E845FC94A0}" srcOrd="1" destOrd="0" presId="urn:microsoft.com/office/officeart/2005/8/layout/cycle7"/>
    <dgm:cxn modelId="{8BDC8572-F5B4-4B1A-B648-DFF628310A40}" type="presOf" srcId="{0592D7AD-2146-3245-B5CA-D2776E434519}" destId="{E91EE0E6-2FC7-6341-B12F-D5FF66966D7A}" srcOrd="0" destOrd="0" presId="urn:microsoft.com/office/officeart/2005/8/layout/cycle7"/>
    <dgm:cxn modelId="{B07F9F82-D2F6-48A0-8AC9-206427D1BA18}" type="presOf" srcId="{6637458F-1702-E14C-A624-41D02CF856C5}" destId="{04203EC2-C52F-AB43-9DA4-645479D77A9C}" srcOrd="1" destOrd="0" presId="urn:microsoft.com/office/officeart/2005/8/layout/cycle7"/>
    <dgm:cxn modelId="{A95530B2-6A6D-42D9-B092-1FCFF4FF4353}" type="presOf" srcId="{8E5CEC8E-1AEF-8044-932C-AD752E71640C}" destId="{0F92D27A-16BE-1142-A5EE-F788CDAC4AC8}" srcOrd="0" destOrd="0" presId="urn:microsoft.com/office/officeart/2005/8/layout/cycle7"/>
    <dgm:cxn modelId="{848494B2-B276-49D4-84CE-898C586633CD}" type="presOf" srcId="{EFC0CFD3-D918-4D47-B064-D8F334E105C1}" destId="{F1B9D491-D966-B34D-8DB0-E73A43F14ADB}"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7550A3E9-1043-4F32-B50C-A538BA874C48}" type="presOf" srcId="{6637458F-1702-E14C-A624-41D02CF856C5}" destId="{B685F68C-C36D-0346-8300-4B4C52540450}" srcOrd="0" destOrd="0" presId="urn:microsoft.com/office/officeart/2005/8/layout/cycle7"/>
    <dgm:cxn modelId="{9E5D05F3-3261-4E0A-A376-734FD6D9D3FD}" type="presOf" srcId="{F4EAC843-3F41-DE40-A319-52279C67239E}" destId="{16B86A80-738B-EC4D-8683-2728173D5F0A}" srcOrd="0" destOrd="0" presId="urn:microsoft.com/office/officeart/2005/8/layout/cycle7"/>
    <dgm:cxn modelId="{63A52FF5-F656-4181-80FA-CF01D3E2868D}" type="presOf" srcId="{EDB169B2-FC12-ED46-9E29-1CC779185C74}" destId="{D7957386-7EDB-2B45-B1A5-62A8BDAE054E}" srcOrd="0" destOrd="0" presId="urn:microsoft.com/office/officeart/2005/8/layout/cycle7"/>
    <dgm:cxn modelId="{2CDA19B2-0B8A-4145-9BF2-5377CBA1EDC0}" type="presParOf" srcId="{E91EE0E6-2FC7-6341-B12F-D5FF66966D7A}" destId="{6319F962-003D-ED45-AC25-D1FC7229E2D4}" srcOrd="0" destOrd="0" presId="urn:microsoft.com/office/officeart/2005/8/layout/cycle7"/>
    <dgm:cxn modelId="{CB485D25-5636-4F6B-84A3-03299D28950C}" type="presParOf" srcId="{E91EE0E6-2FC7-6341-B12F-D5FF66966D7A}" destId="{B685F68C-C36D-0346-8300-4B4C52540450}" srcOrd="1" destOrd="0" presId="urn:microsoft.com/office/officeart/2005/8/layout/cycle7"/>
    <dgm:cxn modelId="{B3AD16EB-3AE5-4DB7-A9D4-22D88E2855AD}" type="presParOf" srcId="{B685F68C-C36D-0346-8300-4B4C52540450}" destId="{04203EC2-C52F-AB43-9DA4-645479D77A9C}" srcOrd="0" destOrd="0" presId="urn:microsoft.com/office/officeart/2005/8/layout/cycle7"/>
    <dgm:cxn modelId="{32687DA3-1D96-4E2A-8221-A65FC13415B1}" type="presParOf" srcId="{E91EE0E6-2FC7-6341-B12F-D5FF66966D7A}" destId="{F1B9D491-D966-B34D-8DB0-E73A43F14ADB}" srcOrd="2" destOrd="0" presId="urn:microsoft.com/office/officeart/2005/8/layout/cycle7"/>
    <dgm:cxn modelId="{50837105-B606-46C0-9124-D70CB42A8E2A}" type="presParOf" srcId="{E91EE0E6-2FC7-6341-B12F-D5FF66966D7A}" destId="{D7957386-7EDB-2B45-B1A5-62A8BDAE054E}" srcOrd="3" destOrd="0" presId="urn:microsoft.com/office/officeart/2005/8/layout/cycle7"/>
    <dgm:cxn modelId="{88F9F6C3-B349-4F32-B859-E2813231C89A}" type="presParOf" srcId="{D7957386-7EDB-2B45-B1A5-62A8BDAE054E}" destId="{DD59758C-B6E1-D14C-BE4B-88E845FC94A0}" srcOrd="0" destOrd="0" presId="urn:microsoft.com/office/officeart/2005/8/layout/cycle7"/>
    <dgm:cxn modelId="{64B0C900-8C4C-449B-BBB2-7EAF8BC8C258}" type="presParOf" srcId="{E91EE0E6-2FC7-6341-B12F-D5FF66966D7A}" destId="{0F92D27A-16BE-1142-A5EE-F788CDAC4AC8}" srcOrd="4" destOrd="0" presId="urn:microsoft.com/office/officeart/2005/8/layout/cycle7"/>
    <dgm:cxn modelId="{DB85DEE9-8982-410E-AF23-BAF76900DD9A}" type="presParOf" srcId="{E91EE0E6-2FC7-6341-B12F-D5FF66966D7A}" destId="{16B86A80-738B-EC4D-8683-2728173D5F0A}" srcOrd="5" destOrd="0" presId="urn:microsoft.com/office/officeart/2005/8/layout/cycle7"/>
    <dgm:cxn modelId="{DC35459D-2054-4286-A56C-83B907333EFE}"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66CDC6A-592E-864E-812F-0EC3653D22AF}" type="doc">
      <dgm:prSet loTypeId="urn:microsoft.com/office/officeart/2005/8/layout/hierarchy2" loCatId="" qsTypeId="urn:microsoft.com/office/officeart/2005/8/quickstyle/simple1" qsCatId="simple" csTypeId="urn:microsoft.com/office/officeart/2005/8/colors/accent0_3" csCatId="mainScheme" phldr="1"/>
      <dgm:spPr/>
      <dgm:t>
        <a:bodyPr/>
        <a:lstStyle/>
        <a:p>
          <a:endParaRPr lang="de-DE"/>
        </a:p>
      </dgm:t>
    </dgm:pt>
    <dgm:pt modelId="{2D4A0EC1-D0AC-2041-B2C8-C57E58D3D404}">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de-DE" sz="2400" dirty="0" err="1"/>
            <a:t>gasoline</a:t>
          </a:r>
          <a:r>
            <a:rPr lang="de-DE" sz="2400" dirty="0"/>
            <a:t> </a:t>
          </a:r>
          <a:r>
            <a:rPr lang="de-DE" sz="2400" dirty="0" err="1"/>
            <a:t>use</a:t>
          </a:r>
          <a:endParaRPr lang="de-DE" sz="2400" dirty="0"/>
        </a:p>
      </dgm:t>
    </dgm:pt>
    <dgm:pt modelId="{29AA9F3D-6339-D541-AC90-C23364204691}" type="parTrans" cxnId="{9770A444-4542-A44C-B303-E8B9DD270386}">
      <dgm:prSet/>
      <dgm:spPr/>
      <dgm:t>
        <a:bodyPr/>
        <a:lstStyle/>
        <a:p>
          <a:endParaRPr lang="de-DE"/>
        </a:p>
      </dgm:t>
    </dgm:pt>
    <dgm:pt modelId="{89F553E0-55EF-C74A-965D-076E65B5B488}" type="sibTrans" cxnId="{9770A444-4542-A44C-B303-E8B9DD270386}">
      <dgm:prSet/>
      <dgm:spPr/>
      <dgm:t>
        <a:bodyPr/>
        <a:lstStyle/>
        <a:p>
          <a:endParaRPr lang="de-DE"/>
        </a:p>
      </dgm:t>
    </dgm:pt>
    <dgm:pt modelId="{B5DF0AB1-6B75-094B-94CA-2580B221D987}">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de-DE" sz="2400" dirty="0"/>
            <a:t>global </a:t>
          </a:r>
          <a:r>
            <a:rPr lang="de-DE" sz="2400" dirty="0" err="1"/>
            <a:t>warming</a:t>
          </a:r>
          <a:endParaRPr lang="de-DE" sz="2400" dirty="0"/>
        </a:p>
      </dgm:t>
    </dgm:pt>
    <dgm:pt modelId="{B6428D6B-3650-DA4D-AEDC-002434CD90F7}" type="parTrans" cxnId="{2AB8C776-8690-514E-B6DC-5557AF6F8664}">
      <dgm:prSet custT="1"/>
      <dgm:spPr/>
      <dgm:t>
        <a:bodyPr/>
        <a:lstStyle/>
        <a:p>
          <a:r>
            <a:rPr lang="de-DE" sz="2000" dirty="0" err="1"/>
            <a:t>contributes</a:t>
          </a:r>
          <a:r>
            <a:rPr lang="de-DE" sz="2000" dirty="0"/>
            <a:t> a </a:t>
          </a:r>
          <a:r>
            <a:rPr lang="de-DE" sz="2000" dirty="0" err="1"/>
            <a:t>units</a:t>
          </a:r>
          <a:r>
            <a:rPr lang="de-DE" sz="2000" dirty="0"/>
            <a:t> </a:t>
          </a:r>
          <a:r>
            <a:rPr lang="de-DE" sz="2000" dirty="0" err="1"/>
            <a:t>to</a:t>
          </a:r>
          <a:endParaRPr lang="de-DE" sz="2000" dirty="0"/>
        </a:p>
      </dgm:t>
    </dgm:pt>
    <dgm:pt modelId="{5C7AB98B-72D4-0A49-A2FB-00E0A5BCD0BC}" type="sibTrans" cxnId="{2AB8C776-8690-514E-B6DC-5557AF6F8664}">
      <dgm:prSet/>
      <dgm:spPr/>
      <dgm:t>
        <a:bodyPr/>
        <a:lstStyle/>
        <a:p>
          <a:endParaRPr lang="de-DE"/>
        </a:p>
      </dgm:t>
    </dgm:pt>
    <dgm:pt modelId="{135ACDB9-83D4-9C4C-89CC-217FD2253303}">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de-DE" sz="2400" dirty="0" err="1"/>
            <a:t>energy</a:t>
          </a:r>
          <a:r>
            <a:rPr lang="de-DE" sz="2400" dirty="0"/>
            <a:t> </a:t>
          </a:r>
          <a:r>
            <a:rPr lang="de-DE" sz="2400" dirty="0" err="1"/>
            <a:t>dependence</a:t>
          </a:r>
          <a:endParaRPr lang="de-DE" sz="2400" dirty="0"/>
        </a:p>
      </dgm:t>
    </dgm:pt>
    <dgm:pt modelId="{49BDD306-AE64-B342-B63B-6201B4AE27FC}" type="parTrans" cxnId="{8181F846-595A-9447-8F2A-531D185D6F90}">
      <dgm:prSet custT="1"/>
      <dgm:spPr/>
      <dgm:t>
        <a:bodyPr/>
        <a:lstStyle/>
        <a:p>
          <a:r>
            <a:rPr lang="de-DE" sz="2000" dirty="0" err="1"/>
            <a:t>contributes</a:t>
          </a:r>
          <a:r>
            <a:rPr lang="de-DE" sz="2000" dirty="0"/>
            <a:t> b </a:t>
          </a:r>
          <a:r>
            <a:rPr lang="de-DE" sz="2000" dirty="0" err="1"/>
            <a:t>units</a:t>
          </a:r>
          <a:r>
            <a:rPr lang="de-DE" sz="2000" dirty="0"/>
            <a:t> </a:t>
          </a:r>
          <a:r>
            <a:rPr lang="de-DE" sz="2000" dirty="0" err="1"/>
            <a:t>to</a:t>
          </a:r>
          <a:endParaRPr lang="de-DE" sz="2000" dirty="0"/>
        </a:p>
      </dgm:t>
    </dgm:pt>
    <dgm:pt modelId="{2A7AB826-3014-C349-9C29-B03DDEFE93D6}" type="sibTrans" cxnId="{8181F846-595A-9447-8F2A-531D185D6F90}">
      <dgm:prSet/>
      <dgm:spPr/>
      <dgm:t>
        <a:bodyPr/>
        <a:lstStyle/>
        <a:p>
          <a:endParaRPr lang="de-DE"/>
        </a:p>
      </dgm:t>
    </dgm:pt>
    <dgm:pt modelId="{80A30753-5494-F84B-881A-A5F09E2D6E8F}">
      <dgm:prSet custT="1">
        <dgm:style>
          <a:lnRef idx="0">
            <a:schemeClr val="accent1"/>
          </a:lnRef>
          <a:fillRef idx="3">
            <a:schemeClr val="accent1"/>
          </a:fillRef>
          <a:effectRef idx="3">
            <a:schemeClr val="accent1"/>
          </a:effectRef>
          <a:fontRef idx="minor">
            <a:schemeClr val="lt1"/>
          </a:fontRef>
        </dgm:style>
      </dgm:prSet>
      <dgm:spPr/>
      <dgm:t>
        <a:bodyPr/>
        <a:lstStyle/>
        <a:p>
          <a:r>
            <a:rPr lang="en-US" sz="2400" dirty="0"/>
            <a:t>…</a:t>
          </a:r>
        </a:p>
      </dgm:t>
    </dgm:pt>
    <dgm:pt modelId="{99589B35-A70D-F940-9F03-E0986A4AB287}" type="parTrans" cxnId="{3D8B0464-64FD-0C45-9D91-4BEAA33E5293}">
      <dgm:prSet custT="1"/>
      <dgm:spPr/>
      <dgm:t>
        <a:bodyPr/>
        <a:lstStyle/>
        <a:p>
          <a:r>
            <a:rPr lang="en-US" sz="2000" dirty="0"/>
            <a:t>contributes c units to</a:t>
          </a:r>
        </a:p>
      </dgm:t>
    </dgm:pt>
    <dgm:pt modelId="{FFE2AB82-9E81-C743-A986-A43CBB2BFA08}" type="sibTrans" cxnId="{3D8B0464-64FD-0C45-9D91-4BEAA33E5293}">
      <dgm:prSet/>
      <dgm:spPr/>
      <dgm:t>
        <a:bodyPr/>
        <a:lstStyle/>
        <a:p>
          <a:endParaRPr lang="en-US"/>
        </a:p>
      </dgm:t>
    </dgm:pt>
    <dgm:pt modelId="{E0AE5179-4157-6846-AE7C-37D3E931C6BA}" type="pres">
      <dgm:prSet presAssocID="{466CDC6A-592E-864E-812F-0EC3653D22AF}" presName="diagram" presStyleCnt="0">
        <dgm:presLayoutVars>
          <dgm:chPref val="1"/>
          <dgm:dir/>
          <dgm:animOne val="branch"/>
          <dgm:animLvl val="lvl"/>
          <dgm:resizeHandles val="exact"/>
        </dgm:presLayoutVars>
      </dgm:prSet>
      <dgm:spPr/>
    </dgm:pt>
    <dgm:pt modelId="{B5F351B7-A604-924D-8796-33EA3459FCC4}" type="pres">
      <dgm:prSet presAssocID="{2D4A0EC1-D0AC-2041-B2C8-C57E58D3D404}" presName="root1" presStyleCnt="0"/>
      <dgm:spPr/>
    </dgm:pt>
    <dgm:pt modelId="{E9D44424-1FBB-784E-A615-1B66BBCCC56E}" type="pres">
      <dgm:prSet presAssocID="{2D4A0EC1-D0AC-2041-B2C8-C57E58D3D404}" presName="LevelOneTextNode" presStyleLbl="node0" presStyleIdx="0" presStyleCnt="1" custScaleX="25552" custScaleY="25552">
        <dgm:presLayoutVars>
          <dgm:chPref val="3"/>
        </dgm:presLayoutVars>
      </dgm:prSet>
      <dgm:spPr/>
    </dgm:pt>
    <dgm:pt modelId="{98189029-C8E2-C349-9508-FE1A33B3D003}" type="pres">
      <dgm:prSet presAssocID="{2D4A0EC1-D0AC-2041-B2C8-C57E58D3D404}" presName="level2hierChild" presStyleCnt="0"/>
      <dgm:spPr/>
    </dgm:pt>
    <dgm:pt modelId="{34311784-1851-6E41-81F8-4407CA59C057}" type="pres">
      <dgm:prSet presAssocID="{B6428D6B-3650-DA4D-AEDC-002434CD90F7}" presName="conn2-1" presStyleLbl="parChTrans1D2" presStyleIdx="0" presStyleCnt="3"/>
      <dgm:spPr/>
    </dgm:pt>
    <dgm:pt modelId="{3D4EDC7D-C1AD-0549-B9CE-1C80FB2DC4A3}" type="pres">
      <dgm:prSet presAssocID="{B6428D6B-3650-DA4D-AEDC-002434CD90F7}" presName="connTx" presStyleLbl="parChTrans1D2" presStyleIdx="0" presStyleCnt="3"/>
      <dgm:spPr/>
    </dgm:pt>
    <dgm:pt modelId="{0F88E46A-021A-DD43-95D7-D1BCCC0370F7}" type="pres">
      <dgm:prSet presAssocID="{B5DF0AB1-6B75-094B-94CA-2580B221D987}" presName="root2" presStyleCnt="0"/>
      <dgm:spPr/>
    </dgm:pt>
    <dgm:pt modelId="{EB88B26B-5578-E149-86A8-F3A67A09FC6C}" type="pres">
      <dgm:prSet presAssocID="{B5DF0AB1-6B75-094B-94CA-2580B221D987}" presName="LevelTwoTextNode" presStyleLbl="node2" presStyleIdx="0" presStyleCnt="3" custScaleX="25552" custScaleY="25552" custLinFactNeighborX="122" custLinFactNeighborY="-63737">
        <dgm:presLayoutVars>
          <dgm:chPref val="3"/>
        </dgm:presLayoutVars>
      </dgm:prSet>
      <dgm:spPr/>
    </dgm:pt>
    <dgm:pt modelId="{C9DB68E6-8FDC-9745-B533-3A58FFB91AC4}" type="pres">
      <dgm:prSet presAssocID="{B5DF0AB1-6B75-094B-94CA-2580B221D987}" presName="level3hierChild" presStyleCnt="0"/>
      <dgm:spPr/>
    </dgm:pt>
    <dgm:pt modelId="{72733A4E-F308-2C47-A3C4-B48AFB8B89DD}" type="pres">
      <dgm:prSet presAssocID="{49BDD306-AE64-B342-B63B-6201B4AE27FC}" presName="conn2-1" presStyleLbl="parChTrans1D2" presStyleIdx="1" presStyleCnt="3"/>
      <dgm:spPr/>
    </dgm:pt>
    <dgm:pt modelId="{B81F6D75-9502-1949-BA31-B6EA4B6D290D}" type="pres">
      <dgm:prSet presAssocID="{49BDD306-AE64-B342-B63B-6201B4AE27FC}" presName="connTx" presStyleLbl="parChTrans1D2" presStyleIdx="1" presStyleCnt="3"/>
      <dgm:spPr/>
    </dgm:pt>
    <dgm:pt modelId="{7D0450A0-0FD7-4F45-8495-04F461F12177}" type="pres">
      <dgm:prSet presAssocID="{135ACDB9-83D4-9C4C-89CC-217FD2253303}" presName="root2" presStyleCnt="0"/>
      <dgm:spPr/>
    </dgm:pt>
    <dgm:pt modelId="{C5A23040-EAEB-8D48-ABA4-21FA37EA915C}" type="pres">
      <dgm:prSet presAssocID="{135ACDB9-83D4-9C4C-89CC-217FD2253303}" presName="LevelTwoTextNode" presStyleLbl="node2" presStyleIdx="1" presStyleCnt="3" custScaleX="25552" custScaleY="25552" custLinFactNeighborX="84" custLinFactNeighborY="1106">
        <dgm:presLayoutVars>
          <dgm:chPref val="3"/>
        </dgm:presLayoutVars>
      </dgm:prSet>
      <dgm:spPr/>
    </dgm:pt>
    <dgm:pt modelId="{A4F834AA-36FE-A547-BF5A-8F3125E3A704}" type="pres">
      <dgm:prSet presAssocID="{135ACDB9-83D4-9C4C-89CC-217FD2253303}" presName="level3hierChild" presStyleCnt="0"/>
      <dgm:spPr/>
    </dgm:pt>
    <dgm:pt modelId="{F4DB73B8-B3FE-4D41-A058-DA4686DDA07A}" type="pres">
      <dgm:prSet presAssocID="{99589B35-A70D-F940-9F03-E0986A4AB287}" presName="conn2-1" presStyleLbl="parChTrans1D2" presStyleIdx="2" presStyleCnt="3"/>
      <dgm:spPr/>
    </dgm:pt>
    <dgm:pt modelId="{3B6228DD-F810-D143-9CEE-B07FA1836F2C}" type="pres">
      <dgm:prSet presAssocID="{99589B35-A70D-F940-9F03-E0986A4AB287}" presName="connTx" presStyleLbl="parChTrans1D2" presStyleIdx="2" presStyleCnt="3"/>
      <dgm:spPr/>
    </dgm:pt>
    <dgm:pt modelId="{7FD1D285-1DF7-484E-B731-7B1883DAA9CB}" type="pres">
      <dgm:prSet presAssocID="{80A30753-5494-F84B-881A-A5F09E2D6E8F}" presName="root2" presStyleCnt="0"/>
      <dgm:spPr/>
    </dgm:pt>
    <dgm:pt modelId="{49E4DC57-1B33-0C47-998A-145626CF9C8C}" type="pres">
      <dgm:prSet presAssocID="{80A30753-5494-F84B-881A-A5F09E2D6E8F}" presName="LevelTwoTextNode" presStyleLbl="node2" presStyleIdx="2" presStyleCnt="3" custScaleX="25552" custScaleY="25552" custLinFactY="6238" custLinFactNeighborX="122" custLinFactNeighborY="100000">
        <dgm:presLayoutVars>
          <dgm:chPref val="3"/>
        </dgm:presLayoutVars>
      </dgm:prSet>
      <dgm:spPr/>
    </dgm:pt>
    <dgm:pt modelId="{33FC33FE-6CE4-4B4C-B4E6-952D9889D955}" type="pres">
      <dgm:prSet presAssocID="{80A30753-5494-F84B-881A-A5F09E2D6E8F}" presName="level3hierChild" presStyleCnt="0"/>
      <dgm:spPr/>
    </dgm:pt>
  </dgm:ptLst>
  <dgm:cxnLst>
    <dgm:cxn modelId="{6C4CF904-88D0-437F-9C4F-5065484E32D8}" type="presOf" srcId="{B5DF0AB1-6B75-094B-94CA-2580B221D987}" destId="{EB88B26B-5578-E149-86A8-F3A67A09FC6C}" srcOrd="0" destOrd="0" presId="urn:microsoft.com/office/officeart/2005/8/layout/hierarchy2"/>
    <dgm:cxn modelId="{5C2B2F0B-C897-425D-BBB0-8574A58DE626}" type="presOf" srcId="{B6428D6B-3650-DA4D-AEDC-002434CD90F7}" destId="{3D4EDC7D-C1AD-0549-B9CE-1C80FB2DC4A3}" srcOrd="1" destOrd="0" presId="urn:microsoft.com/office/officeart/2005/8/layout/hierarchy2"/>
    <dgm:cxn modelId="{84440927-9CCB-42A5-B8AB-59F9A559786B}" type="presOf" srcId="{49BDD306-AE64-B342-B63B-6201B4AE27FC}" destId="{72733A4E-F308-2C47-A3C4-B48AFB8B89DD}" srcOrd="0" destOrd="0" presId="urn:microsoft.com/office/officeart/2005/8/layout/hierarchy2"/>
    <dgm:cxn modelId="{9806F12C-9576-417A-92B5-56B2C81861A6}" type="presOf" srcId="{49BDD306-AE64-B342-B63B-6201B4AE27FC}" destId="{B81F6D75-9502-1949-BA31-B6EA4B6D290D}" srcOrd="1" destOrd="0" presId="urn:microsoft.com/office/officeart/2005/8/layout/hierarchy2"/>
    <dgm:cxn modelId="{3D8B0464-64FD-0C45-9D91-4BEAA33E5293}" srcId="{2D4A0EC1-D0AC-2041-B2C8-C57E58D3D404}" destId="{80A30753-5494-F84B-881A-A5F09E2D6E8F}" srcOrd="2" destOrd="0" parTransId="{99589B35-A70D-F940-9F03-E0986A4AB287}" sibTransId="{FFE2AB82-9E81-C743-A986-A43CBB2BFA08}"/>
    <dgm:cxn modelId="{9770A444-4542-A44C-B303-E8B9DD270386}" srcId="{466CDC6A-592E-864E-812F-0EC3653D22AF}" destId="{2D4A0EC1-D0AC-2041-B2C8-C57E58D3D404}" srcOrd="0" destOrd="0" parTransId="{29AA9F3D-6339-D541-AC90-C23364204691}" sibTransId="{89F553E0-55EF-C74A-965D-076E65B5B488}"/>
    <dgm:cxn modelId="{8181F846-595A-9447-8F2A-531D185D6F90}" srcId="{2D4A0EC1-D0AC-2041-B2C8-C57E58D3D404}" destId="{135ACDB9-83D4-9C4C-89CC-217FD2253303}" srcOrd="1" destOrd="0" parTransId="{49BDD306-AE64-B342-B63B-6201B4AE27FC}" sibTransId="{2A7AB826-3014-C349-9C29-B03DDEFE93D6}"/>
    <dgm:cxn modelId="{601B4755-431A-495C-B700-38DA05DF8775}" type="presOf" srcId="{80A30753-5494-F84B-881A-A5F09E2D6E8F}" destId="{49E4DC57-1B33-0C47-998A-145626CF9C8C}" srcOrd="0" destOrd="0" presId="urn:microsoft.com/office/officeart/2005/8/layout/hierarchy2"/>
    <dgm:cxn modelId="{2AB8C776-8690-514E-B6DC-5557AF6F8664}" srcId="{2D4A0EC1-D0AC-2041-B2C8-C57E58D3D404}" destId="{B5DF0AB1-6B75-094B-94CA-2580B221D987}" srcOrd="0" destOrd="0" parTransId="{B6428D6B-3650-DA4D-AEDC-002434CD90F7}" sibTransId="{5C7AB98B-72D4-0A49-A2FB-00E0A5BCD0BC}"/>
    <dgm:cxn modelId="{CB066F9C-3CFF-44ED-9303-AC4F1C3798F3}" type="presOf" srcId="{466CDC6A-592E-864E-812F-0EC3653D22AF}" destId="{E0AE5179-4157-6846-AE7C-37D3E931C6BA}" srcOrd="0" destOrd="0" presId="urn:microsoft.com/office/officeart/2005/8/layout/hierarchy2"/>
    <dgm:cxn modelId="{F0EFDBA6-A573-4ABD-9B3D-6A3BFA7AB090}" type="presOf" srcId="{B6428D6B-3650-DA4D-AEDC-002434CD90F7}" destId="{34311784-1851-6E41-81F8-4407CA59C057}" srcOrd="0" destOrd="0" presId="urn:microsoft.com/office/officeart/2005/8/layout/hierarchy2"/>
    <dgm:cxn modelId="{5409A1B0-F578-44F7-A074-E5F4160D41AF}" type="presOf" srcId="{99589B35-A70D-F940-9F03-E0986A4AB287}" destId="{3B6228DD-F810-D143-9CEE-B07FA1836F2C}" srcOrd="1" destOrd="0" presId="urn:microsoft.com/office/officeart/2005/8/layout/hierarchy2"/>
    <dgm:cxn modelId="{A534A9B5-8336-4C53-949F-89B1C7D9E3FB}" type="presOf" srcId="{135ACDB9-83D4-9C4C-89CC-217FD2253303}" destId="{C5A23040-EAEB-8D48-ABA4-21FA37EA915C}" srcOrd="0" destOrd="0" presId="urn:microsoft.com/office/officeart/2005/8/layout/hierarchy2"/>
    <dgm:cxn modelId="{AE33AEBA-37E2-4CB4-B213-31D4A72D6D20}" type="presOf" srcId="{2D4A0EC1-D0AC-2041-B2C8-C57E58D3D404}" destId="{E9D44424-1FBB-784E-A615-1B66BBCCC56E}" srcOrd="0" destOrd="0" presId="urn:microsoft.com/office/officeart/2005/8/layout/hierarchy2"/>
    <dgm:cxn modelId="{A9C0F0E1-1EC0-4B26-8DD1-2BC5B9C6A817}" type="presOf" srcId="{99589B35-A70D-F940-9F03-E0986A4AB287}" destId="{F4DB73B8-B3FE-4D41-A058-DA4686DDA07A}" srcOrd="0" destOrd="0" presId="urn:microsoft.com/office/officeart/2005/8/layout/hierarchy2"/>
    <dgm:cxn modelId="{161AC145-6F23-400C-8BDB-757C4F9471E6}" type="presParOf" srcId="{E0AE5179-4157-6846-AE7C-37D3E931C6BA}" destId="{B5F351B7-A604-924D-8796-33EA3459FCC4}" srcOrd="0" destOrd="0" presId="urn:microsoft.com/office/officeart/2005/8/layout/hierarchy2"/>
    <dgm:cxn modelId="{82FDD4EE-063F-4DEE-8756-93CA83DEBA3E}" type="presParOf" srcId="{B5F351B7-A604-924D-8796-33EA3459FCC4}" destId="{E9D44424-1FBB-784E-A615-1B66BBCCC56E}" srcOrd="0" destOrd="0" presId="urn:microsoft.com/office/officeart/2005/8/layout/hierarchy2"/>
    <dgm:cxn modelId="{9C1B9982-DF03-4EEF-84DE-98E453EAAB80}" type="presParOf" srcId="{B5F351B7-A604-924D-8796-33EA3459FCC4}" destId="{98189029-C8E2-C349-9508-FE1A33B3D003}" srcOrd="1" destOrd="0" presId="urn:microsoft.com/office/officeart/2005/8/layout/hierarchy2"/>
    <dgm:cxn modelId="{FE3A013A-9CEB-41B5-ABBC-99741062D586}" type="presParOf" srcId="{98189029-C8E2-C349-9508-FE1A33B3D003}" destId="{34311784-1851-6E41-81F8-4407CA59C057}" srcOrd="0" destOrd="0" presId="urn:microsoft.com/office/officeart/2005/8/layout/hierarchy2"/>
    <dgm:cxn modelId="{9F134A25-D209-4567-B1A1-83D9BE387C9A}" type="presParOf" srcId="{34311784-1851-6E41-81F8-4407CA59C057}" destId="{3D4EDC7D-C1AD-0549-B9CE-1C80FB2DC4A3}" srcOrd="0" destOrd="0" presId="urn:microsoft.com/office/officeart/2005/8/layout/hierarchy2"/>
    <dgm:cxn modelId="{066F72D6-82A2-44F3-B960-A8F5E0CDC149}" type="presParOf" srcId="{98189029-C8E2-C349-9508-FE1A33B3D003}" destId="{0F88E46A-021A-DD43-95D7-D1BCCC0370F7}" srcOrd="1" destOrd="0" presId="urn:microsoft.com/office/officeart/2005/8/layout/hierarchy2"/>
    <dgm:cxn modelId="{361DB6B2-2426-4792-9C2D-D04B2077A7C6}" type="presParOf" srcId="{0F88E46A-021A-DD43-95D7-D1BCCC0370F7}" destId="{EB88B26B-5578-E149-86A8-F3A67A09FC6C}" srcOrd="0" destOrd="0" presId="urn:microsoft.com/office/officeart/2005/8/layout/hierarchy2"/>
    <dgm:cxn modelId="{3EF08EAD-9CFF-4B8F-8BF0-D85649BAC00A}" type="presParOf" srcId="{0F88E46A-021A-DD43-95D7-D1BCCC0370F7}" destId="{C9DB68E6-8FDC-9745-B533-3A58FFB91AC4}" srcOrd="1" destOrd="0" presId="urn:microsoft.com/office/officeart/2005/8/layout/hierarchy2"/>
    <dgm:cxn modelId="{28BCF28D-0533-45EA-8CB5-17EF288A56EF}" type="presParOf" srcId="{98189029-C8E2-C349-9508-FE1A33B3D003}" destId="{72733A4E-F308-2C47-A3C4-B48AFB8B89DD}" srcOrd="2" destOrd="0" presId="urn:microsoft.com/office/officeart/2005/8/layout/hierarchy2"/>
    <dgm:cxn modelId="{75C97D7D-24AB-4D69-A53E-1703B54393C2}" type="presParOf" srcId="{72733A4E-F308-2C47-A3C4-B48AFB8B89DD}" destId="{B81F6D75-9502-1949-BA31-B6EA4B6D290D}" srcOrd="0" destOrd="0" presId="urn:microsoft.com/office/officeart/2005/8/layout/hierarchy2"/>
    <dgm:cxn modelId="{8AB2D0DD-C59A-4854-80EB-FA0050C3E3D3}" type="presParOf" srcId="{98189029-C8E2-C349-9508-FE1A33B3D003}" destId="{7D0450A0-0FD7-4F45-8495-04F461F12177}" srcOrd="3" destOrd="0" presId="urn:microsoft.com/office/officeart/2005/8/layout/hierarchy2"/>
    <dgm:cxn modelId="{8C152431-8994-424F-8764-23C877598C6D}" type="presParOf" srcId="{7D0450A0-0FD7-4F45-8495-04F461F12177}" destId="{C5A23040-EAEB-8D48-ABA4-21FA37EA915C}" srcOrd="0" destOrd="0" presId="urn:microsoft.com/office/officeart/2005/8/layout/hierarchy2"/>
    <dgm:cxn modelId="{0F3F7C16-5718-4171-966B-37034A90431E}" type="presParOf" srcId="{7D0450A0-0FD7-4F45-8495-04F461F12177}" destId="{A4F834AA-36FE-A547-BF5A-8F3125E3A704}" srcOrd="1" destOrd="0" presId="urn:microsoft.com/office/officeart/2005/8/layout/hierarchy2"/>
    <dgm:cxn modelId="{2B83819B-7867-4BE6-A54E-D44D111486BB}" type="presParOf" srcId="{98189029-C8E2-C349-9508-FE1A33B3D003}" destId="{F4DB73B8-B3FE-4D41-A058-DA4686DDA07A}" srcOrd="4" destOrd="0" presId="urn:microsoft.com/office/officeart/2005/8/layout/hierarchy2"/>
    <dgm:cxn modelId="{A0C833A9-0463-4938-AE27-67F6D8A05262}" type="presParOf" srcId="{F4DB73B8-B3FE-4D41-A058-DA4686DDA07A}" destId="{3B6228DD-F810-D143-9CEE-B07FA1836F2C}" srcOrd="0" destOrd="0" presId="urn:microsoft.com/office/officeart/2005/8/layout/hierarchy2"/>
    <dgm:cxn modelId="{B6CD702B-0A9F-4CB0-9995-0E75945FDBB0}" type="presParOf" srcId="{98189029-C8E2-C349-9508-FE1A33B3D003}" destId="{7FD1D285-1DF7-484E-B731-7B1883DAA9CB}" srcOrd="5" destOrd="0" presId="urn:microsoft.com/office/officeart/2005/8/layout/hierarchy2"/>
    <dgm:cxn modelId="{E7CFD4A3-3EEA-499B-AAA3-6B82ABDB432E}" type="presParOf" srcId="{7FD1D285-1DF7-484E-B731-7B1883DAA9CB}" destId="{49E4DC57-1B33-0C47-998A-145626CF9C8C}" srcOrd="0" destOrd="0" presId="urn:microsoft.com/office/officeart/2005/8/layout/hierarchy2"/>
    <dgm:cxn modelId="{762711C1-BB0C-41A0-8D27-B7B78984101B}" type="presParOf" srcId="{7FD1D285-1DF7-484E-B731-7B1883DAA9CB}" destId="{33FC33FE-6CE4-4B4C-B4E6-952D9889D95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66CDC6A-592E-864E-812F-0EC3653D22AF}" type="doc">
      <dgm:prSet loTypeId="urn:microsoft.com/office/officeart/2005/8/layout/hierarchy2" loCatId="" qsTypeId="urn:microsoft.com/office/officeart/2005/8/quickstyle/simple1" qsCatId="simple" csTypeId="urn:microsoft.com/office/officeart/2005/8/colors/accent0_3" csCatId="mainScheme" phldr="1"/>
      <dgm:spPr/>
      <dgm:t>
        <a:bodyPr/>
        <a:lstStyle/>
        <a:p>
          <a:endParaRPr lang="de-DE"/>
        </a:p>
      </dgm:t>
    </dgm:pt>
    <dgm:pt modelId="{2D4A0EC1-D0AC-2041-B2C8-C57E58D3D404}">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de-DE" sz="2400" dirty="0"/>
            <a:t>activity A</a:t>
          </a:r>
        </a:p>
        <a:p>
          <a:r>
            <a:rPr lang="de-DE" sz="1600" i="1" dirty="0"/>
            <a:t>(gasoline)</a:t>
          </a:r>
        </a:p>
      </dgm:t>
    </dgm:pt>
    <dgm:pt modelId="{29AA9F3D-6339-D541-AC90-C23364204691}" type="parTrans" cxnId="{9770A444-4542-A44C-B303-E8B9DD270386}">
      <dgm:prSet/>
      <dgm:spPr/>
      <dgm:t>
        <a:bodyPr/>
        <a:lstStyle/>
        <a:p>
          <a:endParaRPr lang="de-DE"/>
        </a:p>
      </dgm:t>
    </dgm:pt>
    <dgm:pt modelId="{89F553E0-55EF-C74A-965D-076E65B5B488}" type="sibTrans" cxnId="{9770A444-4542-A44C-B303-E8B9DD270386}">
      <dgm:prSet/>
      <dgm:spPr/>
      <dgm:t>
        <a:bodyPr/>
        <a:lstStyle/>
        <a:p>
          <a:endParaRPr lang="de-DE"/>
        </a:p>
      </dgm:t>
    </dgm:pt>
    <dgm:pt modelId="{B5DF0AB1-6B75-094B-94CA-2580B221D987}">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de-DE" sz="2400" dirty="0"/>
            <a:t>attribute 1</a:t>
          </a:r>
        </a:p>
        <a:p>
          <a:r>
            <a:rPr lang="de-DE" sz="1400" i="1" dirty="0"/>
            <a:t>(global warming)</a:t>
          </a:r>
          <a:endParaRPr lang="de-DE" sz="2400" i="1" dirty="0"/>
        </a:p>
      </dgm:t>
    </dgm:pt>
    <dgm:pt modelId="{B6428D6B-3650-DA4D-AEDC-002434CD90F7}" type="parTrans" cxnId="{2AB8C776-8690-514E-B6DC-5557AF6F8664}">
      <dgm:prSet/>
      <dgm:spPr/>
      <dgm:t>
        <a:bodyPr/>
        <a:lstStyle/>
        <a:p>
          <a:r>
            <a:rPr lang="de-DE" dirty="0"/>
            <a:t>1</a:t>
          </a:r>
        </a:p>
      </dgm:t>
    </dgm:pt>
    <dgm:pt modelId="{5C7AB98B-72D4-0A49-A2FB-00E0A5BCD0BC}" type="sibTrans" cxnId="{2AB8C776-8690-514E-B6DC-5557AF6F8664}">
      <dgm:prSet/>
      <dgm:spPr/>
      <dgm:t>
        <a:bodyPr/>
        <a:lstStyle/>
        <a:p>
          <a:endParaRPr lang="de-DE"/>
        </a:p>
      </dgm:t>
    </dgm:pt>
    <dgm:pt modelId="{135ACDB9-83D4-9C4C-89CC-217FD2253303}">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de-DE" sz="2400" dirty="0"/>
            <a:t>attribute 2</a:t>
          </a:r>
        </a:p>
        <a:p>
          <a:r>
            <a:rPr lang="de-DE" sz="1200" i="1" dirty="0"/>
            <a:t>(energy dependence)</a:t>
          </a:r>
          <a:endParaRPr lang="de-DE" sz="2400" i="1" dirty="0"/>
        </a:p>
      </dgm:t>
    </dgm:pt>
    <dgm:pt modelId="{49BDD306-AE64-B342-B63B-6201B4AE27FC}" type="parTrans" cxnId="{8181F846-595A-9447-8F2A-531D185D6F90}">
      <dgm:prSet/>
      <dgm:spPr/>
      <dgm:t>
        <a:bodyPr/>
        <a:lstStyle/>
        <a:p>
          <a:r>
            <a:rPr lang="de-DE" dirty="0"/>
            <a:t>1</a:t>
          </a:r>
        </a:p>
      </dgm:t>
    </dgm:pt>
    <dgm:pt modelId="{2A7AB826-3014-C349-9C29-B03DDEFE93D6}" type="sibTrans" cxnId="{8181F846-595A-9447-8F2A-531D185D6F90}">
      <dgm:prSet/>
      <dgm:spPr/>
      <dgm:t>
        <a:bodyPr/>
        <a:lstStyle/>
        <a:p>
          <a:endParaRPr lang="de-DE"/>
        </a:p>
      </dgm:t>
    </dgm:pt>
    <dgm:pt modelId="{E0AE5179-4157-6846-AE7C-37D3E931C6BA}" type="pres">
      <dgm:prSet presAssocID="{466CDC6A-592E-864E-812F-0EC3653D22AF}" presName="diagram" presStyleCnt="0">
        <dgm:presLayoutVars>
          <dgm:chPref val="1"/>
          <dgm:dir/>
          <dgm:animOne val="branch"/>
          <dgm:animLvl val="lvl"/>
          <dgm:resizeHandles val="exact"/>
        </dgm:presLayoutVars>
      </dgm:prSet>
      <dgm:spPr/>
    </dgm:pt>
    <dgm:pt modelId="{B5F351B7-A604-924D-8796-33EA3459FCC4}" type="pres">
      <dgm:prSet presAssocID="{2D4A0EC1-D0AC-2041-B2C8-C57E58D3D404}" presName="root1" presStyleCnt="0"/>
      <dgm:spPr/>
    </dgm:pt>
    <dgm:pt modelId="{E9D44424-1FBB-784E-A615-1B66BBCCC56E}" type="pres">
      <dgm:prSet presAssocID="{2D4A0EC1-D0AC-2041-B2C8-C57E58D3D404}" presName="LevelOneTextNode" presStyleLbl="node0" presStyleIdx="0" presStyleCnt="1" custScaleX="56993" custScaleY="53752">
        <dgm:presLayoutVars>
          <dgm:chPref val="3"/>
        </dgm:presLayoutVars>
      </dgm:prSet>
      <dgm:spPr/>
    </dgm:pt>
    <dgm:pt modelId="{98189029-C8E2-C349-9508-FE1A33B3D003}" type="pres">
      <dgm:prSet presAssocID="{2D4A0EC1-D0AC-2041-B2C8-C57E58D3D404}" presName="level2hierChild" presStyleCnt="0"/>
      <dgm:spPr/>
    </dgm:pt>
    <dgm:pt modelId="{34311784-1851-6E41-81F8-4407CA59C057}" type="pres">
      <dgm:prSet presAssocID="{B6428D6B-3650-DA4D-AEDC-002434CD90F7}" presName="conn2-1" presStyleLbl="parChTrans1D2" presStyleIdx="0" presStyleCnt="2"/>
      <dgm:spPr/>
    </dgm:pt>
    <dgm:pt modelId="{3D4EDC7D-C1AD-0549-B9CE-1C80FB2DC4A3}" type="pres">
      <dgm:prSet presAssocID="{B6428D6B-3650-DA4D-AEDC-002434CD90F7}" presName="connTx" presStyleLbl="parChTrans1D2" presStyleIdx="0" presStyleCnt="2"/>
      <dgm:spPr/>
    </dgm:pt>
    <dgm:pt modelId="{0F88E46A-021A-DD43-95D7-D1BCCC0370F7}" type="pres">
      <dgm:prSet presAssocID="{B5DF0AB1-6B75-094B-94CA-2580B221D987}" presName="root2" presStyleCnt="0"/>
      <dgm:spPr/>
    </dgm:pt>
    <dgm:pt modelId="{EB88B26B-5578-E149-86A8-F3A67A09FC6C}" type="pres">
      <dgm:prSet presAssocID="{B5DF0AB1-6B75-094B-94CA-2580B221D987}" presName="LevelTwoTextNode" presStyleLbl="node2" presStyleIdx="0" presStyleCnt="2" custScaleX="54013" custScaleY="53752" custLinFactNeighborX="122" custLinFactNeighborY="-63737">
        <dgm:presLayoutVars>
          <dgm:chPref val="3"/>
        </dgm:presLayoutVars>
      </dgm:prSet>
      <dgm:spPr/>
    </dgm:pt>
    <dgm:pt modelId="{C9DB68E6-8FDC-9745-B533-3A58FFB91AC4}" type="pres">
      <dgm:prSet presAssocID="{B5DF0AB1-6B75-094B-94CA-2580B221D987}" presName="level3hierChild" presStyleCnt="0"/>
      <dgm:spPr/>
    </dgm:pt>
    <dgm:pt modelId="{72733A4E-F308-2C47-A3C4-B48AFB8B89DD}" type="pres">
      <dgm:prSet presAssocID="{49BDD306-AE64-B342-B63B-6201B4AE27FC}" presName="conn2-1" presStyleLbl="parChTrans1D2" presStyleIdx="1" presStyleCnt="2"/>
      <dgm:spPr/>
    </dgm:pt>
    <dgm:pt modelId="{B81F6D75-9502-1949-BA31-B6EA4B6D290D}" type="pres">
      <dgm:prSet presAssocID="{49BDD306-AE64-B342-B63B-6201B4AE27FC}" presName="connTx" presStyleLbl="parChTrans1D2" presStyleIdx="1" presStyleCnt="2"/>
      <dgm:spPr/>
    </dgm:pt>
    <dgm:pt modelId="{7D0450A0-0FD7-4F45-8495-04F461F12177}" type="pres">
      <dgm:prSet presAssocID="{135ACDB9-83D4-9C4C-89CC-217FD2253303}" presName="root2" presStyleCnt="0"/>
      <dgm:spPr/>
    </dgm:pt>
    <dgm:pt modelId="{C5A23040-EAEB-8D48-ABA4-21FA37EA915C}" type="pres">
      <dgm:prSet presAssocID="{135ACDB9-83D4-9C4C-89CC-217FD2253303}" presName="LevelTwoTextNode" presStyleLbl="node2" presStyleIdx="1" presStyleCnt="2" custScaleX="54013" custScaleY="56550" custLinFactNeighborX="122" custLinFactNeighborY="63738">
        <dgm:presLayoutVars>
          <dgm:chPref val="3"/>
        </dgm:presLayoutVars>
      </dgm:prSet>
      <dgm:spPr/>
    </dgm:pt>
    <dgm:pt modelId="{A4F834AA-36FE-A547-BF5A-8F3125E3A704}" type="pres">
      <dgm:prSet presAssocID="{135ACDB9-83D4-9C4C-89CC-217FD2253303}" presName="level3hierChild" presStyleCnt="0"/>
      <dgm:spPr/>
    </dgm:pt>
  </dgm:ptLst>
  <dgm:cxnLst>
    <dgm:cxn modelId="{81D6B33B-9383-48D7-BD85-6A18441039DE}" type="presOf" srcId="{2D4A0EC1-D0AC-2041-B2C8-C57E58D3D404}" destId="{E9D44424-1FBB-784E-A615-1B66BBCCC56E}" srcOrd="0" destOrd="0" presId="urn:microsoft.com/office/officeart/2005/8/layout/hierarchy2"/>
    <dgm:cxn modelId="{7033FB5C-9935-48BC-A878-FA71B83D41DC}" type="presOf" srcId="{466CDC6A-592E-864E-812F-0EC3653D22AF}" destId="{E0AE5179-4157-6846-AE7C-37D3E931C6BA}" srcOrd="0" destOrd="0" presId="urn:microsoft.com/office/officeart/2005/8/layout/hierarchy2"/>
    <dgm:cxn modelId="{8ABB2D61-16AF-4498-9E4C-26CC1DFEB6DD}" type="presOf" srcId="{49BDD306-AE64-B342-B63B-6201B4AE27FC}" destId="{B81F6D75-9502-1949-BA31-B6EA4B6D290D}" srcOrd="1" destOrd="0" presId="urn:microsoft.com/office/officeart/2005/8/layout/hierarchy2"/>
    <dgm:cxn modelId="{9770A444-4542-A44C-B303-E8B9DD270386}" srcId="{466CDC6A-592E-864E-812F-0EC3653D22AF}" destId="{2D4A0EC1-D0AC-2041-B2C8-C57E58D3D404}" srcOrd="0" destOrd="0" parTransId="{29AA9F3D-6339-D541-AC90-C23364204691}" sibTransId="{89F553E0-55EF-C74A-965D-076E65B5B488}"/>
    <dgm:cxn modelId="{8181F846-595A-9447-8F2A-531D185D6F90}" srcId="{2D4A0EC1-D0AC-2041-B2C8-C57E58D3D404}" destId="{135ACDB9-83D4-9C4C-89CC-217FD2253303}" srcOrd="1" destOrd="0" parTransId="{49BDD306-AE64-B342-B63B-6201B4AE27FC}" sibTransId="{2A7AB826-3014-C349-9C29-B03DDEFE93D6}"/>
    <dgm:cxn modelId="{9FB4B255-2259-4244-A311-DC1EAD7A0F24}" type="presOf" srcId="{B5DF0AB1-6B75-094B-94CA-2580B221D987}" destId="{EB88B26B-5578-E149-86A8-F3A67A09FC6C}" srcOrd="0" destOrd="0" presId="urn:microsoft.com/office/officeart/2005/8/layout/hierarchy2"/>
    <dgm:cxn modelId="{2AB8C776-8690-514E-B6DC-5557AF6F8664}" srcId="{2D4A0EC1-D0AC-2041-B2C8-C57E58D3D404}" destId="{B5DF0AB1-6B75-094B-94CA-2580B221D987}" srcOrd="0" destOrd="0" parTransId="{B6428D6B-3650-DA4D-AEDC-002434CD90F7}" sibTransId="{5C7AB98B-72D4-0A49-A2FB-00E0A5BCD0BC}"/>
    <dgm:cxn modelId="{0D98BD94-50B1-4FA2-BC3C-709BFFCC240B}" type="presOf" srcId="{B6428D6B-3650-DA4D-AEDC-002434CD90F7}" destId="{34311784-1851-6E41-81F8-4407CA59C057}" srcOrd="0" destOrd="0" presId="urn:microsoft.com/office/officeart/2005/8/layout/hierarchy2"/>
    <dgm:cxn modelId="{820BA9B3-D532-40B9-94E7-B9C6C6110D2D}" type="presOf" srcId="{135ACDB9-83D4-9C4C-89CC-217FD2253303}" destId="{C5A23040-EAEB-8D48-ABA4-21FA37EA915C}" srcOrd="0" destOrd="0" presId="urn:microsoft.com/office/officeart/2005/8/layout/hierarchy2"/>
    <dgm:cxn modelId="{E62BF7E5-EADA-4024-A65B-4C310FC5F531}" type="presOf" srcId="{49BDD306-AE64-B342-B63B-6201B4AE27FC}" destId="{72733A4E-F308-2C47-A3C4-B48AFB8B89DD}" srcOrd="0" destOrd="0" presId="urn:microsoft.com/office/officeart/2005/8/layout/hierarchy2"/>
    <dgm:cxn modelId="{76C66AE8-75A3-48E0-936C-C697972B7074}" type="presOf" srcId="{B6428D6B-3650-DA4D-AEDC-002434CD90F7}" destId="{3D4EDC7D-C1AD-0549-B9CE-1C80FB2DC4A3}" srcOrd="1" destOrd="0" presId="urn:microsoft.com/office/officeart/2005/8/layout/hierarchy2"/>
    <dgm:cxn modelId="{2C07472B-1F4A-4EAC-A1C5-65E8BF7E0243}" type="presParOf" srcId="{E0AE5179-4157-6846-AE7C-37D3E931C6BA}" destId="{B5F351B7-A604-924D-8796-33EA3459FCC4}" srcOrd="0" destOrd="0" presId="urn:microsoft.com/office/officeart/2005/8/layout/hierarchy2"/>
    <dgm:cxn modelId="{534FD78D-B2C2-41B8-86A3-36FDAF407342}" type="presParOf" srcId="{B5F351B7-A604-924D-8796-33EA3459FCC4}" destId="{E9D44424-1FBB-784E-A615-1B66BBCCC56E}" srcOrd="0" destOrd="0" presId="urn:microsoft.com/office/officeart/2005/8/layout/hierarchy2"/>
    <dgm:cxn modelId="{A5157458-5649-430F-8095-4E3651456E10}" type="presParOf" srcId="{B5F351B7-A604-924D-8796-33EA3459FCC4}" destId="{98189029-C8E2-C349-9508-FE1A33B3D003}" srcOrd="1" destOrd="0" presId="urn:microsoft.com/office/officeart/2005/8/layout/hierarchy2"/>
    <dgm:cxn modelId="{789CB313-F56A-47F1-89C2-C3D47C6F51F2}" type="presParOf" srcId="{98189029-C8E2-C349-9508-FE1A33B3D003}" destId="{34311784-1851-6E41-81F8-4407CA59C057}" srcOrd="0" destOrd="0" presId="urn:microsoft.com/office/officeart/2005/8/layout/hierarchy2"/>
    <dgm:cxn modelId="{17C7A41D-C31A-4717-836D-B1FC8776D3E1}" type="presParOf" srcId="{34311784-1851-6E41-81F8-4407CA59C057}" destId="{3D4EDC7D-C1AD-0549-B9CE-1C80FB2DC4A3}" srcOrd="0" destOrd="0" presId="urn:microsoft.com/office/officeart/2005/8/layout/hierarchy2"/>
    <dgm:cxn modelId="{91CE00AB-E9BA-49AE-8F8C-75EFB24ED5F8}" type="presParOf" srcId="{98189029-C8E2-C349-9508-FE1A33B3D003}" destId="{0F88E46A-021A-DD43-95D7-D1BCCC0370F7}" srcOrd="1" destOrd="0" presId="urn:microsoft.com/office/officeart/2005/8/layout/hierarchy2"/>
    <dgm:cxn modelId="{A20EA6AF-93FA-42C7-8C7C-2407E0FB4818}" type="presParOf" srcId="{0F88E46A-021A-DD43-95D7-D1BCCC0370F7}" destId="{EB88B26B-5578-E149-86A8-F3A67A09FC6C}" srcOrd="0" destOrd="0" presId="urn:microsoft.com/office/officeart/2005/8/layout/hierarchy2"/>
    <dgm:cxn modelId="{8C7B6E98-3FF7-405B-A901-FA92DC41E5A0}" type="presParOf" srcId="{0F88E46A-021A-DD43-95D7-D1BCCC0370F7}" destId="{C9DB68E6-8FDC-9745-B533-3A58FFB91AC4}" srcOrd="1" destOrd="0" presId="urn:microsoft.com/office/officeart/2005/8/layout/hierarchy2"/>
    <dgm:cxn modelId="{0DC3B128-6B01-4ECE-B5AD-278498A464A1}" type="presParOf" srcId="{98189029-C8E2-C349-9508-FE1A33B3D003}" destId="{72733A4E-F308-2C47-A3C4-B48AFB8B89DD}" srcOrd="2" destOrd="0" presId="urn:microsoft.com/office/officeart/2005/8/layout/hierarchy2"/>
    <dgm:cxn modelId="{618927D2-34C1-4EF5-82AA-E6128D96B22E}" type="presParOf" srcId="{72733A4E-F308-2C47-A3C4-B48AFB8B89DD}" destId="{B81F6D75-9502-1949-BA31-B6EA4B6D290D}" srcOrd="0" destOrd="0" presId="urn:microsoft.com/office/officeart/2005/8/layout/hierarchy2"/>
    <dgm:cxn modelId="{3C39274D-7751-4F34-9A9A-AC6ED80BECD6}" type="presParOf" srcId="{98189029-C8E2-C349-9508-FE1A33B3D003}" destId="{7D0450A0-0FD7-4F45-8495-04F461F12177}" srcOrd="3" destOrd="0" presId="urn:microsoft.com/office/officeart/2005/8/layout/hierarchy2"/>
    <dgm:cxn modelId="{23465274-B738-4AE0-BD3D-4188B88821EC}" type="presParOf" srcId="{7D0450A0-0FD7-4F45-8495-04F461F12177}" destId="{C5A23040-EAEB-8D48-ABA4-21FA37EA915C}" srcOrd="0" destOrd="0" presId="urn:microsoft.com/office/officeart/2005/8/layout/hierarchy2"/>
    <dgm:cxn modelId="{D34F4A2E-2B89-486E-BD9D-ED2B90D1F79D}" type="presParOf" srcId="{7D0450A0-0FD7-4F45-8495-04F461F12177}" destId="{A4F834AA-36FE-A547-BF5A-8F3125E3A70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66CDC6A-592E-864E-812F-0EC3653D22AF}" type="doc">
      <dgm:prSet loTypeId="urn:microsoft.com/office/officeart/2005/8/layout/hierarchy2" loCatId="" qsTypeId="urn:microsoft.com/office/officeart/2005/8/quickstyle/simple1" qsCatId="simple" csTypeId="urn:microsoft.com/office/officeart/2005/8/colors/accent0_3" csCatId="mainScheme" phldr="1"/>
      <dgm:spPr/>
      <dgm:t>
        <a:bodyPr/>
        <a:lstStyle/>
        <a:p>
          <a:endParaRPr lang="de-DE"/>
        </a:p>
      </dgm:t>
    </dgm:pt>
    <dgm:pt modelId="{2D4A0EC1-D0AC-2041-B2C8-C57E58D3D404}">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de-DE" sz="2400" dirty="0"/>
            <a:t>activity B</a:t>
          </a:r>
        </a:p>
        <a:p>
          <a:r>
            <a:rPr lang="de-DE" sz="1800" i="1" dirty="0"/>
            <a:t>(trash)</a:t>
          </a:r>
          <a:endParaRPr lang="de-DE" sz="5400" i="1" dirty="0"/>
        </a:p>
      </dgm:t>
    </dgm:pt>
    <dgm:pt modelId="{29AA9F3D-6339-D541-AC90-C23364204691}" type="parTrans" cxnId="{9770A444-4542-A44C-B303-E8B9DD270386}">
      <dgm:prSet/>
      <dgm:spPr/>
      <dgm:t>
        <a:bodyPr/>
        <a:lstStyle/>
        <a:p>
          <a:endParaRPr lang="de-DE" sz="2000"/>
        </a:p>
      </dgm:t>
    </dgm:pt>
    <dgm:pt modelId="{89F553E0-55EF-C74A-965D-076E65B5B488}" type="sibTrans" cxnId="{9770A444-4542-A44C-B303-E8B9DD270386}">
      <dgm:prSet/>
      <dgm:spPr/>
      <dgm:t>
        <a:bodyPr/>
        <a:lstStyle/>
        <a:p>
          <a:endParaRPr lang="de-DE" sz="2000"/>
        </a:p>
      </dgm:t>
    </dgm:pt>
    <dgm:pt modelId="{E0AE5179-4157-6846-AE7C-37D3E931C6BA}" type="pres">
      <dgm:prSet presAssocID="{466CDC6A-592E-864E-812F-0EC3653D22AF}" presName="diagram" presStyleCnt="0">
        <dgm:presLayoutVars>
          <dgm:chPref val="1"/>
          <dgm:dir/>
          <dgm:animOne val="branch"/>
          <dgm:animLvl val="lvl"/>
          <dgm:resizeHandles val="exact"/>
        </dgm:presLayoutVars>
      </dgm:prSet>
      <dgm:spPr/>
    </dgm:pt>
    <dgm:pt modelId="{B5F351B7-A604-924D-8796-33EA3459FCC4}" type="pres">
      <dgm:prSet presAssocID="{2D4A0EC1-D0AC-2041-B2C8-C57E58D3D404}" presName="root1" presStyleCnt="0"/>
      <dgm:spPr/>
    </dgm:pt>
    <dgm:pt modelId="{E9D44424-1FBB-784E-A615-1B66BBCCC56E}" type="pres">
      <dgm:prSet presAssocID="{2D4A0EC1-D0AC-2041-B2C8-C57E58D3D404}" presName="LevelOneTextNode" presStyleLbl="node0" presStyleIdx="0" presStyleCnt="1" custLinFactNeighborX="-42" custLinFactNeighborY="-20672">
        <dgm:presLayoutVars>
          <dgm:chPref val="3"/>
        </dgm:presLayoutVars>
      </dgm:prSet>
      <dgm:spPr/>
    </dgm:pt>
    <dgm:pt modelId="{98189029-C8E2-C349-9508-FE1A33B3D003}" type="pres">
      <dgm:prSet presAssocID="{2D4A0EC1-D0AC-2041-B2C8-C57E58D3D404}" presName="level2hierChild" presStyleCnt="0"/>
      <dgm:spPr/>
    </dgm:pt>
  </dgm:ptLst>
  <dgm:cxnLst>
    <dgm:cxn modelId="{9770A444-4542-A44C-B303-E8B9DD270386}" srcId="{466CDC6A-592E-864E-812F-0EC3653D22AF}" destId="{2D4A0EC1-D0AC-2041-B2C8-C57E58D3D404}" srcOrd="0" destOrd="0" parTransId="{29AA9F3D-6339-D541-AC90-C23364204691}" sibTransId="{89F553E0-55EF-C74A-965D-076E65B5B488}"/>
    <dgm:cxn modelId="{FFC36D65-85A9-4581-BFA0-A0F6751BFDAF}" type="presOf" srcId="{2D4A0EC1-D0AC-2041-B2C8-C57E58D3D404}" destId="{E9D44424-1FBB-784E-A615-1B66BBCCC56E}" srcOrd="0" destOrd="0" presId="urn:microsoft.com/office/officeart/2005/8/layout/hierarchy2"/>
    <dgm:cxn modelId="{AC7690B5-C38A-4325-83F8-91D87503FB9F}" type="presOf" srcId="{466CDC6A-592E-864E-812F-0EC3653D22AF}" destId="{E0AE5179-4157-6846-AE7C-37D3E931C6BA}" srcOrd="0" destOrd="0" presId="urn:microsoft.com/office/officeart/2005/8/layout/hierarchy2"/>
    <dgm:cxn modelId="{E6125554-37D6-47E5-A13F-8749BF93A6F3}" type="presParOf" srcId="{E0AE5179-4157-6846-AE7C-37D3E931C6BA}" destId="{B5F351B7-A604-924D-8796-33EA3459FCC4}" srcOrd="0" destOrd="0" presId="urn:microsoft.com/office/officeart/2005/8/layout/hierarchy2"/>
    <dgm:cxn modelId="{52E42E65-E24D-4F0D-8942-5A6151521B6B}" type="presParOf" srcId="{B5F351B7-A604-924D-8796-33EA3459FCC4}" destId="{E9D44424-1FBB-784E-A615-1B66BBCCC56E}" srcOrd="0" destOrd="0" presId="urn:microsoft.com/office/officeart/2005/8/layout/hierarchy2"/>
    <dgm:cxn modelId="{86D73B70-AE57-49A7-8B51-CCD3FA8E33F4}" type="presParOf" srcId="{B5F351B7-A604-924D-8796-33EA3459FCC4}" destId="{98189029-C8E2-C349-9508-FE1A33B3D003}"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97A71305-0AD7-4502-B95B-B726A6C15DF0}" type="presOf" srcId="{6637458F-1702-E14C-A624-41D02CF856C5}" destId="{B685F68C-C36D-0346-8300-4B4C52540450}" srcOrd="0" destOrd="0" presId="urn:microsoft.com/office/officeart/2005/8/layout/cycle7"/>
    <dgm:cxn modelId="{EFF7D011-E71A-4922-96CD-9002ADBDB77F}" type="presOf" srcId="{0592D7AD-2146-3245-B5CA-D2776E434519}" destId="{E91EE0E6-2FC7-6341-B12F-D5FF66966D7A}" srcOrd="0" destOrd="0" presId="urn:microsoft.com/office/officeart/2005/8/layout/cycle7"/>
    <dgm:cxn modelId="{4DB5F419-7000-4BEA-A2F5-D2096F839202}" type="presOf" srcId="{4F1B986F-9F57-7F43-844B-66AA7AD01827}" destId="{6319F962-003D-ED45-AC25-D1FC7229E2D4}" srcOrd="0" destOrd="0" presId="urn:microsoft.com/office/officeart/2005/8/layout/cycle7"/>
    <dgm:cxn modelId="{46CC0629-00EA-42AB-9F1C-B154949A30E4}" type="presOf" srcId="{EDB169B2-FC12-ED46-9E29-1CC779185C74}" destId="{DD59758C-B6E1-D14C-BE4B-88E845FC94A0}" srcOrd="1" destOrd="0" presId="urn:microsoft.com/office/officeart/2005/8/layout/cycle7"/>
    <dgm:cxn modelId="{CA7A0853-C673-4400-B6EE-B0D54553B0E4}" type="presOf" srcId="{6637458F-1702-E14C-A624-41D02CF856C5}" destId="{04203EC2-C52F-AB43-9DA4-645479D77A9C}" srcOrd="1" destOrd="0" presId="urn:microsoft.com/office/officeart/2005/8/layout/cycle7"/>
    <dgm:cxn modelId="{4E3EA2B5-7B78-4448-AAD8-81B8E59E078D}" type="presOf" srcId="{F4EAC843-3F41-DE40-A319-52279C67239E}" destId="{4070A9D8-7340-9C42-B175-60368A237E9F}" srcOrd="1"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2F8CFAD8-6065-45BE-B151-C2EC016D9C8C}" type="presOf" srcId="{EFC0CFD3-D918-4D47-B064-D8F334E105C1}" destId="{F1B9D491-D966-B34D-8DB0-E73A43F14ADB}" srcOrd="0" destOrd="0" presId="urn:microsoft.com/office/officeart/2005/8/layout/cycle7"/>
    <dgm:cxn modelId="{D7B337DC-26A7-470D-9F38-D342E5C935E1}" type="presOf" srcId="{EDB169B2-FC12-ED46-9E29-1CC779185C74}" destId="{D7957386-7EDB-2B45-B1A5-62A8BDAE054E}" srcOrd="0" destOrd="0" presId="urn:microsoft.com/office/officeart/2005/8/layout/cycle7"/>
    <dgm:cxn modelId="{617A78E8-28E8-4AA6-9A72-365A381F64F8}" type="presOf" srcId="{F4EAC843-3F41-DE40-A319-52279C67239E}" destId="{16B86A80-738B-EC4D-8683-2728173D5F0A}" srcOrd="0" destOrd="0" presId="urn:microsoft.com/office/officeart/2005/8/layout/cycle7"/>
    <dgm:cxn modelId="{B74655EA-49C9-4D05-9CE5-3729D4A01FBF}" type="presOf" srcId="{8E5CEC8E-1AEF-8044-932C-AD752E71640C}" destId="{0F92D27A-16BE-1142-A5EE-F788CDAC4AC8}" srcOrd="0" destOrd="0" presId="urn:microsoft.com/office/officeart/2005/8/layout/cycle7"/>
    <dgm:cxn modelId="{1DD0E173-66B1-4EA6-B111-B9377B461696}" type="presParOf" srcId="{E91EE0E6-2FC7-6341-B12F-D5FF66966D7A}" destId="{6319F962-003D-ED45-AC25-D1FC7229E2D4}" srcOrd="0" destOrd="0" presId="urn:microsoft.com/office/officeart/2005/8/layout/cycle7"/>
    <dgm:cxn modelId="{CEFB0D84-9E89-4AA4-AC0C-315AA4C9E38D}" type="presParOf" srcId="{E91EE0E6-2FC7-6341-B12F-D5FF66966D7A}" destId="{B685F68C-C36D-0346-8300-4B4C52540450}" srcOrd="1" destOrd="0" presId="urn:microsoft.com/office/officeart/2005/8/layout/cycle7"/>
    <dgm:cxn modelId="{CB8EC0C1-39A7-4F7F-A100-53EF4AE2B4E2}" type="presParOf" srcId="{B685F68C-C36D-0346-8300-4B4C52540450}" destId="{04203EC2-C52F-AB43-9DA4-645479D77A9C}" srcOrd="0" destOrd="0" presId="urn:microsoft.com/office/officeart/2005/8/layout/cycle7"/>
    <dgm:cxn modelId="{B9B2062B-4D49-4038-84C6-8538CAE16892}" type="presParOf" srcId="{E91EE0E6-2FC7-6341-B12F-D5FF66966D7A}" destId="{F1B9D491-D966-B34D-8DB0-E73A43F14ADB}" srcOrd="2" destOrd="0" presId="urn:microsoft.com/office/officeart/2005/8/layout/cycle7"/>
    <dgm:cxn modelId="{631707E4-9638-4000-AC3E-C9EE8E758B10}" type="presParOf" srcId="{E91EE0E6-2FC7-6341-B12F-D5FF66966D7A}" destId="{D7957386-7EDB-2B45-B1A5-62A8BDAE054E}" srcOrd="3" destOrd="0" presId="urn:microsoft.com/office/officeart/2005/8/layout/cycle7"/>
    <dgm:cxn modelId="{1BD4624C-0E4E-4E0F-B83D-B872D2FB9FA6}" type="presParOf" srcId="{D7957386-7EDB-2B45-B1A5-62A8BDAE054E}" destId="{DD59758C-B6E1-D14C-BE4B-88E845FC94A0}" srcOrd="0" destOrd="0" presId="urn:microsoft.com/office/officeart/2005/8/layout/cycle7"/>
    <dgm:cxn modelId="{9CAAE538-00FB-46B0-B925-E20F6B4B6010}" type="presParOf" srcId="{E91EE0E6-2FC7-6341-B12F-D5FF66966D7A}" destId="{0F92D27A-16BE-1142-A5EE-F788CDAC4AC8}" srcOrd="4" destOrd="0" presId="urn:microsoft.com/office/officeart/2005/8/layout/cycle7"/>
    <dgm:cxn modelId="{1DE699E1-1258-4A08-885D-67E1F081056B}" type="presParOf" srcId="{E91EE0E6-2FC7-6341-B12F-D5FF66966D7A}" destId="{16B86A80-738B-EC4D-8683-2728173D5F0A}" srcOrd="5" destOrd="0" presId="urn:microsoft.com/office/officeart/2005/8/layout/cycle7"/>
    <dgm:cxn modelId="{A1B86F90-BE8C-40E7-9CF6-5D3176054D85}"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E25BC10B-3D52-4247-BB03-6975627AA430}" type="presOf" srcId="{6637458F-1702-E14C-A624-41D02CF856C5}" destId="{04203EC2-C52F-AB43-9DA4-645479D77A9C}" srcOrd="1" destOrd="0" presId="urn:microsoft.com/office/officeart/2005/8/layout/cycle7"/>
    <dgm:cxn modelId="{6654791E-1B31-4EAE-80F6-12C8C63E2BD1}" type="presOf" srcId="{EDB169B2-FC12-ED46-9E29-1CC779185C74}" destId="{D7957386-7EDB-2B45-B1A5-62A8BDAE054E}" srcOrd="0" destOrd="0" presId="urn:microsoft.com/office/officeart/2005/8/layout/cycle7"/>
    <dgm:cxn modelId="{7BEDE340-38B1-479F-B8EA-EA380C262F88}" type="presOf" srcId="{6637458F-1702-E14C-A624-41D02CF856C5}" destId="{B685F68C-C36D-0346-8300-4B4C52540450}" srcOrd="0" destOrd="0" presId="urn:microsoft.com/office/officeart/2005/8/layout/cycle7"/>
    <dgm:cxn modelId="{312DE572-4DA7-45AF-951B-106B68DEDCD2}" type="presOf" srcId="{8E5CEC8E-1AEF-8044-932C-AD752E71640C}" destId="{0F92D27A-16BE-1142-A5EE-F788CDAC4AC8}" srcOrd="0" destOrd="0" presId="urn:microsoft.com/office/officeart/2005/8/layout/cycle7"/>
    <dgm:cxn modelId="{482DF486-355B-4AC3-A9FD-6C437E5C595F}" type="presOf" srcId="{F4EAC843-3F41-DE40-A319-52279C67239E}" destId="{16B86A80-738B-EC4D-8683-2728173D5F0A}" srcOrd="0" destOrd="0" presId="urn:microsoft.com/office/officeart/2005/8/layout/cycle7"/>
    <dgm:cxn modelId="{C7AA498D-95ED-457F-A03D-84A653FCB2A5}" type="presOf" srcId="{0592D7AD-2146-3245-B5CA-D2776E434519}" destId="{E91EE0E6-2FC7-6341-B12F-D5FF66966D7A}" srcOrd="0" destOrd="0" presId="urn:microsoft.com/office/officeart/2005/8/layout/cycle7"/>
    <dgm:cxn modelId="{D3BA578E-AA1B-4F5F-BA60-E1B5A733E1B5}" type="presOf" srcId="{EDB169B2-FC12-ED46-9E29-1CC779185C74}" destId="{DD59758C-B6E1-D14C-BE4B-88E845FC94A0}" srcOrd="1" destOrd="0" presId="urn:microsoft.com/office/officeart/2005/8/layout/cycle7"/>
    <dgm:cxn modelId="{766FC9A9-DA49-4E3E-B7BB-374D293A9393}" type="presOf" srcId="{EFC0CFD3-D918-4D47-B064-D8F334E105C1}" destId="{F1B9D491-D966-B34D-8DB0-E73A43F14ADB}"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A25344CB-E8AB-4C09-BD7D-75E454BF6601}" type="presOf" srcId="{F4EAC843-3F41-DE40-A319-52279C67239E}" destId="{4070A9D8-7340-9C42-B175-60368A237E9F}" srcOrd="1"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8728A1FC-F17A-4312-A9B5-651BF7C0914B}" type="presOf" srcId="{4F1B986F-9F57-7F43-844B-66AA7AD01827}" destId="{6319F962-003D-ED45-AC25-D1FC7229E2D4}" srcOrd="0" destOrd="0" presId="urn:microsoft.com/office/officeart/2005/8/layout/cycle7"/>
    <dgm:cxn modelId="{BA8BE277-3237-4698-9878-7CC91894E037}" type="presParOf" srcId="{E91EE0E6-2FC7-6341-B12F-D5FF66966D7A}" destId="{6319F962-003D-ED45-AC25-D1FC7229E2D4}" srcOrd="0" destOrd="0" presId="urn:microsoft.com/office/officeart/2005/8/layout/cycle7"/>
    <dgm:cxn modelId="{5AE13992-DDAE-4B9B-926C-AFAC5344445E}" type="presParOf" srcId="{E91EE0E6-2FC7-6341-B12F-D5FF66966D7A}" destId="{B685F68C-C36D-0346-8300-4B4C52540450}" srcOrd="1" destOrd="0" presId="urn:microsoft.com/office/officeart/2005/8/layout/cycle7"/>
    <dgm:cxn modelId="{CAA8AA33-8091-4E0C-893C-59979CC31E31}" type="presParOf" srcId="{B685F68C-C36D-0346-8300-4B4C52540450}" destId="{04203EC2-C52F-AB43-9DA4-645479D77A9C}" srcOrd="0" destOrd="0" presId="urn:microsoft.com/office/officeart/2005/8/layout/cycle7"/>
    <dgm:cxn modelId="{39E7E3B5-5135-4FF8-BB30-29466AE1C969}" type="presParOf" srcId="{E91EE0E6-2FC7-6341-B12F-D5FF66966D7A}" destId="{F1B9D491-D966-B34D-8DB0-E73A43F14ADB}" srcOrd="2" destOrd="0" presId="urn:microsoft.com/office/officeart/2005/8/layout/cycle7"/>
    <dgm:cxn modelId="{4C44A1E9-F797-4497-B799-264196DB1A6A}" type="presParOf" srcId="{E91EE0E6-2FC7-6341-B12F-D5FF66966D7A}" destId="{D7957386-7EDB-2B45-B1A5-62A8BDAE054E}" srcOrd="3" destOrd="0" presId="urn:microsoft.com/office/officeart/2005/8/layout/cycle7"/>
    <dgm:cxn modelId="{8B91ED9D-90CC-4437-8891-E9BE427D4826}" type="presParOf" srcId="{D7957386-7EDB-2B45-B1A5-62A8BDAE054E}" destId="{DD59758C-B6E1-D14C-BE4B-88E845FC94A0}" srcOrd="0" destOrd="0" presId="urn:microsoft.com/office/officeart/2005/8/layout/cycle7"/>
    <dgm:cxn modelId="{996DF047-38FE-4EB7-822F-5547BA62970C}" type="presParOf" srcId="{E91EE0E6-2FC7-6341-B12F-D5FF66966D7A}" destId="{0F92D27A-16BE-1142-A5EE-F788CDAC4AC8}" srcOrd="4" destOrd="0" presId="urn:microsoft.com/office/officeart/2005/8/layout/cycle7"/>
    <dgm:cxn modelId="{17787E8E-D3C2-48F4-99CE-C0A6E3A30242}" type="presParOf" srcId="{E91EE0E6-2FC7-6341-B12F-D5FF66966D7A}" destId="{16B86A80-738B-EC4D-8683-2728173D5F0A}" srcOrd="5" destOrd="0" presId="urn:microsoft.com/office/officeart/2005/8/layout/cycle7"/>
    <dgm:cxn modelId="{77C8E049-7C96-4E1B-9E18-4E815CA98C0A}"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139E763E-1024-4E9B-9261-18184E590C9B}" type="presOf" srcId="{EDB169B2-FC12-ED46-9E29-1CC779185C74}" destId="{D7957386-7EDB-2B45-B1A5-62A8BDAE054E}" srcOrd="0" destOrd="0" presId="urn:microsoft.com/office/officeart/2005/8/layout/cycle7"/>
    <dgm:cxn modelId="{2F5ED747-7698-43F9-B24C-36555143F20E}" type="presOf" srcId="{F4EAC843-3F41-DE40-A319-52279C67239E}" destId="{4070A9D8-7340-9C42-B175-60368A237E9F}" srcOrd="1" destOrd="0" presId="urn:microsoft.com/office/officeart/2005/8/layout/cycle7"/>
    <dgm:cxn modelId="{31B9DA77-CB4F-4038-9100-5BECC07483C3}" type="presOf" srcId="{EDB169B2-FC12-ED46-9E29-1CC779185C74}" destId="{DD59758C-B6E1-D14C-BE4B-88E845FC94A0}" srcOrd="1" destOrd="0" presId="urn:microsoft.com/office/officeart/2005/8/layout/cycle7"/>
    <dgm:cxn modelId="{C12E5A59-7F31-4495-80EF-CC328433F247}" type="presOf" srcId="{F4EAC843-3F41-DE40-A319-52279C67239E}" destId="{16B86A80-738B-EC4D-8683-2728173D5F0A}" srcOrd="0" destOrd="0" presId="urn:microsoft.com/office/officeart/2005/8/layout/cycle7"/>
    <dgm:cxn modelId="{E132B37A-72A6-4517-9508-64499E5B6F9C}" type="presOf" srcId="{EFC0CFD3-D918-4D47-B064-D8F334E105C1}" destId="{F1B9D491-D966-B34D-8DB0-E73A43F14ADB}" srcOrd="0" destOrd="0" presId="urn:microsoft.com/office/officeart/2005/8/layout/cycle7"/>
    <dgm:cxn modelId="{E2291581-936F-4326-AB84-970BD6648E46}" type="presOf" srcId="{0592D7AD-2146-3245-B5CA-D2776E434519}" destId="{E91EE0E6-2FC7-6341-B12F-D5FF66966D7A}"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5943F6D3-65EA-4E46-90F8-341A8B7BF4EF}" srcId="{0592D7AD-2146-3245-B5CA-D2776E434519}" destId="{8E5CEC8E-1AEF-8044-932C-AD752E71640C}" srcOrd="2" destOrd="0" parTransId="{DF663E69-D4E5-C047-BD42-CABEC34AC161}" sibTransId="{F4EAC843-3F41-DE40-A319-52279C67239E}"/>
    <dgm:cxn modelId="{EF06EDD8-BB14-4CF3-9F4E-FF1056A2085F}" type="presOf" srcId="{6637458F-1702-E14C-A624-41D02CF856C5}" destId="{B685F68C-C36D-0346-8300-4B4C52540450}" srcOrd="0" destOrd="0" presId="urn:microsoft.com/office/officeart/2005/8/layout/cycle7"/>
    <dgm:cxn modelId="{022F1BE5-1B2A-4379-A79A-365EFE3E1957}" type="presOf" srcId="{6637458F-1702-E14C-A624-41D02CF856C5}" destId="{04203EC2-C52F-AB43-9DA4-645479D77A9C}" srcOrd="1" destOrd="0" presId="urn:microsoft.com/office/officeart/2005/8/layout/cycle7"/>
    <dgm:cxn modelId="{9908C6E7-3AAE-4D57-ADC7-851E9A19B134}" type="presOf" srcId="{8E5CEC8E-1AEF-8044-932C-AD752E71640C}" destId="{0F92D27A-16BE-1142-A5EE-F788CDAC4AC8}" srcOrd="0" destOrd="0" presId="urn:microsoft.com/office/officeart/2005/8/layout/cycle7"/>
    <dgm:cxn modelId="{64FFC5F0-DE0C-42C7-B005-12398587CDD6}" type="presOf" srcId="{4F1B986F-9F57-7F43-844B-66AA7AD01827}" destId="{6319F962-003D-ED45-AC25-D1FC7229E2D4}" srcOrd="0" destOrd="0" presId="urn:microsoft.com/office/officeart/2005/8/layout/cycle7"/>
    <dgm:cxn modelId="{DD6434B9-4270-4FC4-BCDA-399CAD6A9EB9}" type="presParOf" srcId="{E91EE0E6-2FC7-6341-B12F-D5FF66966D7A}" destId="{6319F962-003D-ED45-AC25-D1FC7229E2D4}" srcOrd="0" destOrd="0" presId="urn:microsoft.com/office/officeart/2005/8/layout/cycle7"/>
    <dgm:cxn modelId="{5186C2F7-D265-436F-9205-4CCA0D988A51}" type="presParOf" srcId="{E91EE0E6-2FC7-6341-B12F-D5FF66966D7A}" destId="{B685F68C-C36D-0346-8300-4B4C52540450}" srcOrd="1" destOrd="0" presId="urn:microsoft.com/office/officeart/2005/8/layout/cycle7"/>
    <dgm:cxn modelId="{B1CD6269-3BC0-4BFB-A68F-AD50AC2CB085}" type="presParOf" srcId="{B685F68C-C36D-0346-8300-4B4C52540450}" destId="{04203EC2-C52F-AB43-9DA4-645479D77A9C}" srcOrd="0" destOrd="0" presId="urn:microsoft.com/office/officeart/2005/8/layout/cycle7"/>
    <dgm:cxn modelId="{4829DA0F-C23A-4FAA-BB88-AE3E4FA4FBAD}" type="presParOf" srcId="{E91EE0E6-2FC7-6341-B12F-D5FF66966D7A}" destId="{F1B9D491-D966-B34D-8DB0-E73A43F14ADB}" srcOrd="2" destOrd="0" presId="urn:microsoft.com/office/officeart/2005/8/layout/cycle7"/>
    <dgm:cxn modelId="{D2DA4EAA-A64C-42EE-ACB3-CCA16978D2D7}" type="presParOf" srcId="{E91EE0E6-2FC7-6341-B12F-D5FF66966D7A}" destId="{D7957386-7EDB-2B45-B1A5-62A8BDAE054E}" srcOrd="3" destOrd="0" presId="urn:microsoft.com/office/officeart/2005/8/layout/cycle7"/>
    <dgm:cxn modelId="{19D0208A-1191-4F1C-B59E-149AC87DA647}" type="presParOf" srcId="{D7957386-7EDB-2B45-B1A5-62A8BDAE054E}" destId="{DD59758C-B6E1-D14C-BE4B-88E845FC94A0}" srcOrd="0" destOrd="0" presId="urn:microsoft.com/office/officeart/2005/8/layout/cycle7"/>
    <dgm:cxn modelId="{8D04458E-C264-46A8-AB3C-FBFF8BC1EA72}" type="presParOf" srcId="{E91EE0E6-2FC7-6341-B12F-D5FF66966D7A}" destId="{0F92D27A-16BE-1142-A5EE-F788CDAC4AC8}" srcOrd="4" destOrd="0" presId="urn:microsoft.com/office/officeart/2005/8/layout/cycle7"/>
    <dgm:cxn modelId="{8880147B-8B63-481A-ACC1-A7B0F708C4FE}" type="presParOf" srcId="{E91EE0E6-2FC7-6341-B12F-D5FF66966D7A}" destId="{16B86A80-738B-EC4D-8683-2728173D5F0A}" srcOrd="5" destOrd="0" presId="urn:microsoft.com/office/officeart/2005/8/layout/cycle7"/>
    <dgm:cxn modelId="{9CB9CE2E-633E-4C1D-A700-3AE1A28EB975}"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8D337903-7EB8-4E2E-8779-ED3FF8B8769B}" type="presOf" srcId="{EDB169B2-FC12-ED46-9E29-1CC779185C74}" destId="{D7957386-7EDB-2B45-B1A5-62A8BDAE054E}" srcOrd="0" destOrd="0" presId="urn:microsoft.com/office/officeart/2005/8/layout/cycle7"/>
    <dgm:cxn modelId="{6B12DF15-39F3-40D6-9393-808341B44987}" type="presOf" srcId="{F4EAC843-3F41-DE40-A319-52279C67239E}" destId="{16B86A80-738B-EC4D-8683-2728173D5F0A}" srcOrd="0" destOrd="0" presId="urn:microsoft.com/office/officeart/2005/8/layout/cycle7"/>
    <dgm:cxn modelId="{7FC2AF29-E865-49AC-A447-34AF08C767D2}" type="presOf" srcId="{8E5CEC8E-1AEF-8044-932C-AD752E71640C}" destId="{0F92D27A-16BE-1142-A5EE-F788CDAC4AC8}" srcOrd="0" destOrd="0" presId="urn:microsoft.com/office/officeart/2005/8/layout/cycle7"/>
    <dgm:cxn modelId="{C7A5A360-3FD8-4FF5-AB65-F333D7D10953}" type="presOf" srcId="{0592D7AD-2146-3245-B5CA-D2776E434519}" destId="{E91EE0E6-2FC7-6341-B12F-D5FF66966D7A}" srcOrd="0" destOrd="0" presId="urn:microsoft.com/office/officeart/2005/8/layout/cycle7"/>
    <dgm:cxn modelId="{FB198D64-6BF1-4C04-AFC6-671547D7B66B}" type="presOf" srcId="{F4EAC843-3F41-DE40-A319-52279C67239E}" destId="{4070A9D8-7340-9C42-B175-60368A237E9F}" srcOrd="1" destOrd="0" presId="urn:microsoft.com/office/officeart/2005/8/layout/cycle7"/>
    <dgm:cxn modelId="{F9C98274-DA9F-4165-A58E-9DF328E7F4F0}" type="presOf" srcId="{6637458F-1702-E14C-A624-41D02CF856C5}" destId="{04203EC2-C52F-AB43-9DA4-645479D77A9C}" srcOrd="1" destOrd="0" presId="urn:microsoft.com/office/officeart/2005/8/layout/cycle7"/>
    <dgm:cxn modelId="{E8621075-8AEB-4674-854E-D23F51CA1CBA}" type="presOf" srcId="{EDB169B2-FC12-ED46-9E29-1CC779185C74}" destId="{DD59758C-B6E1-D14C-BE4B-88E845FC94A0}" srcOrd="1" destOrd="0" presId="urn:microsoft.com/office/officeart/2005/8/layout/cycle7"/>
    <dgm:cxn modelId="{194CBC78-EA76-408E-AD1D-7B7AA7627FBB}" type="presOf" srcId="{6637458F-1702-E14C-A624-41D02CF856C5}" destId="{B685F68C-C36D-0346-8300-4B4C52540450}" srcOrd="0" destOrd="0" presId="urn:microsoft.com/office/officeart/2005/8/layout/cycle7"/>
    <dgm:cxn modelId="{C8FE02AC-E070-44A1-BC30-E6ABB3867211}" type="presOf" srcId="{4F1B986F-9F57-7F43-844B-66AA7AD01827}" destId="{6319F962-003D-ED45-AC25-D1FC7229E2D4}"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9794CEC5-3A96-478E-97A6-6F96678FB27F}" type="presOf" srcId="{EFC0CFD3-D918-4D47-B064-D8F334E105C1}" destId="{F1B9D491-D966-B34D-8DB0-E73A43F14ADB}" srcOrd="0"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B2CDCDB7-E585-4F9E-979E-3CE139EFA5A5}" type="presParOf" srcId="{E91EE0E6-2FC7-6341-B12F-D5FF66966D7A}" destId="{6319F962-003D-ED45-AC25-D1FC7229E2D4}" srcOrd="0" destOrd="0" presId="urn:microsoft.com/office/officeart/2005/8/layout/cycle7"/>
    <dgm:cxn modelId="{C87BCCA5-52AC-4918-837C-4DFBD3D66E0B}" type="presParOf" srcId="{E91EE0E6-2FC7-6341-B12F-D5FF66966D7A}" destId="{B685F68C-C36D-0346-8300-4B4C52540450}" srcOrd="1" destOrd="0" presId="urn:microsoft.com/office/officeart/2005/8/layout/cycle7"/>
    <dgm:cxn modelId="{CEBBAFC6-45DC-41C5-A72A-B8EE51AFED12}" type="presParOf" srcId="{B685F68C-C36D-0346-8300-4B4C52540450}" destId="{04203EC2-C52F-AB43-9DA4-645479D77A9C}" srcOrd="0" destOrd="0" presId="urn:microsoft.com/office/officeart/2005/8/layout/cycle7"/>
    <dgm:cxn modelId="{0F3A3D2E-C527-4D8C-8B32-B7F891ED472C}" type="presParOf" srcId="{E91EE0E6-2FC7-6341-B12F-D5FF66966D7A}" destId="{F1B9D491-D966-B34D-8DB0-E73A43F14ADB}" srcOrd="2" destOrd="0" presId="urn:microsoft.com/office/officeart/2005/8/layout/cycle7"/>
    <dgm:cxn modelId="{B2EDE0E7-F834-425C-A664-4AE33DE497CA}" type="presParOf" srcId="{E91EE0E6-2FC7-6341-B12F-D5FF66966D7A}" destId="{D7957386-7EDB-2B45-B1A5-62A8BDAE054E}" srcOrd="3" destOrd="0" presId="urn:microsoft.com/office/officeart/2005/8/layout/cycle7"/>
    <dgm:cxn modelId="{BF07D4A7-0B9F-4C4F-8951-3DA4601FF0E0}" type="presParOf" srcId="{D7957386-7EDB-2B45-B1A5-62A8BDAE054E}" destId="{DD59758C-B6E1-D14C-BE4B-88E845FC94A0}" srcOrd="0" destOrd="0" presId="urn:microsoft.com/office/officeart/2005/8/layout/cycle7"/>
    <dgm:cxn modelId="{42C1B7D7-1DB4-46D4-B305-7F4C2C2869AC}" type="presParOf" srcId="{E91EE0E6-2FC7-6341-B12F-D5FF66966D7A}" destId="{0F92D27A-16BE-1142-A5EE-F788CDAC4AC8}" srcOrd="4" destOrd="0" presId="urn:microsoft.com/office/officeart/2005/8/layout/cycle7"/>
    <dgm:cxn modelId="{5EA67C11-A471-46CB-A936-61C6FBA05782}" type="presParOf" srcId="{E91EE0E6-2FC7-6341-B12F-D5FF66966D7A}" destId="{16B86A80-738B-EC4D-8683-2728173D5F0A}" srcOrd="5" destOrd="0" presId="urn:microsoft.com/office/officeart/2005/8/layout/cycle7"/>
    <dgm:cxn modelId="{B1C6BDC3-3D1E-48CF-B8D9-8B05E5BC4F04}"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E275C52E-BC04-4EFF-B9ED-7DFDD809A834}" type="presOf" srcId="{F4EAC843-3F41-DE40-A319-52279C67239E}" destId="{16B86A80-738B-EC4D-8683-2728173D5F0A}" srcOrd="0" destOrd="0" presId="urn:microsoft.com/office/officeart/2005/8/layout/cycle7"/>
    <dgm:cxn modelId="{310F5C3C-A4AF-4840-8EF4-90E795AAE98F}" type="presOf" srcId="{EDB169B2-FC12-ED46-9E29-1CC779185C74}" destId="{D7957386-7EDB-2B45-B1A5-62A8BDAE054E}" srcOrd="0" destOrd="0" presId="urn:microsoft.com/office/officeart/2005/8/layout/cycle7"/>
    <dgm:cxn modelId="{8AB7516D-2C1C-4B66-8875-606923F006FE}" type="presOf" srcId="{6637458F-1702-E14C-A624-41D02CF856C5}" destId="{04203EC2-C52F-AB43-9DA4-645479D77A9C}" srcOrd="1" destOrd="0" presId="urn:microsoft.com/office/officeart/2005/8/layout/cycle7"/>
    <dgm:cxn modelId="{CF651256-B9A6-4D69-A9BF-BBA16B9FCCAD}" type="presOf" srcId="{EDB169B2-FC12-ED46-9E29-1CC779185C74}" destId="{DD59758C-B6E1-D14C-BE4B-88E845FC94A0}" srcOrd="1" destOrd="0" presId="urn:microsoft.com/office/officeart/2005/8/layout/cycle7"/>
    <dgm:cxn modelId="{9771157E-B53D-4377-8449-5A2903564817}" type="presOf" srcId="{4F1B986F-9F57-7F43-844B-66AA7AD01827}" destId="{6319F962-003D-ED45-AC25-D1FC7229E2D4}" srcOrd="0" destOrd="0" presId="urn:microsoft.com/office/officeart/2005/8/layout/cycle7"/>
    <dgm:cxn modelId="{B6C07C8E-87D6-4E75-9193-533A42D862EF}" type="presOf" srcId="{6637458F-1702-E14C-A624-41D02CF856C5}" destId="{B685F68C-C36D-0346-8300-4B4C52540450}" srcOrd="0" destOrd="0" presId="urn:microsoft.com/office/officeart/2005/8/layout/cycle7"/>
    <dgm:cxn modelId="{74D726A1-E1A0-4E0E-8EB2-325071097053}" type="presOf" srcId="{EFC0CFD3-D918-4D47-B064-D8F334E105C1}" destId="{F1B9D491-D966-B34D-8DB0-E73A43F14ADB}" srcOrd="0" destOrd="0" presId="urn:microsoft.com/office/officeart/2005/8/layout/cycle7"/>
    <dgm:cxn modelId="{2735D1AB-E092-4BB5-8579-6A69AC9C7EC4}" type="presOf" srcId="{F4EAC843-3F41-DE40-A319-52279C67239E}" destId="{4070A9D8-7340-9C42-B175-60368A237E9F}" srcOrd="1"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DF9756D0-0423-4245-B968-AF2108E10985}" type="presOf" srcId="{8E5CEC8E-1AEF-8044-932C-AD752E71640C}" destId="{0F92D27A-16BE-1142-A5EE-F788CDAC4AC8}" srcOrd="0"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F61605DD-D38E-45FA-B6BA-029F2E13AC81}" type="presOf" srcId="{0592D7AD-2146-3245-B5CA-D2776E434519}" destId="{E91EE0E6-2FC7-6341-B12F-D5FF66966D7A}" srcOrd="0" destOrd="0" presId="urn:microsoft.com/office/officeart/2005/8/layout/cycle7"/>
    <dgm:cxn modelId="{9D080CB4-DBF1-413C-BF27-9EC7CBB6F90E}" type="presParOf" srcId="{E91EE0E6-2FC7-6341-B12F-D5FF66966D7A}" destId="{6319F962-003D-ED45-AC25-D1FC7229E2D4}" srcOrd="0" destOrd="0" presId="urn:microsoft.com/office/officeart/2005/8/layout/cycle7"/>
    <dgm:cxn modelId="{BDE9813E-E5E7-4B04-8B91-A8C1A6DE3878}" type="presParOf" srcId="{E91EE0E6-2FC7-6341-B12F-D5FF66966D7A}" destId="{B685F68C-C36D-0346-8300-4B4C52540450}" srcOrd="1" destOrd="0" presId="urn:microsoft.com/office/officeart/2005/8/layout/cycle7"/>
    <dgm:cxn modelId="{03AA3B38-1AAF-42F7-A1E8-8087FCD0208C}" type="presParOf" srcId="{B685F68C-C36D-0346-8300-4B4C52540450}" destId="{04203EC2-C52F-AB43-9DA4-645479D77A9C}" srcOrd="0" destOrd="0" presId="urn:microsoft.com/office/officeart/2005/8/layout/cycle7"/>
    <dgm:cxn modelId="{3377D268-2EBC-42AC-A305-BE22540E9499}" type="presParOf" srcId="{E91EE0E6-2FC7-6341-B12F-D5FF66966D7A}" destId="{F1B9D491-D966-B34D-8DB0-E73A43F14ADB}" srcOrd="2" destOrd="0" presId="urn:microsoft.com/office/officeart/2005/8/layout/cycle7"/>
    <dgm:cxn modelId="{08D2A579-1BF6-474E-BD4E-C2F9FCF8C9CD}" type="presParOf" srcId="{E91EE0E6-2FC7-6341-B12F-D5FF66966D7A}" destId="{D7957386-7EDB-2B45-B1A5-62A8BDAE054E}" srcOrd="3" destOrd="0" presId="urn:microsoft.com/office/officeart/2005/8/layout/cycle7"/>
    <dgm:cxn modelId="{53599B30-763B-4F60-91A3-9A6626168DE8}" type="presParOf" srcId="{D7957386-7EDB-2B45-B1A5-62A8BDAE054E}" destId="{DD59758C-B6E1-D14C-BE4B-88E845FC94A0}" srcOrd="0" destOrd="0" presId="urn:microsoft.com/office/officeart/2005/8/layout/cycle7"/>
    <dgm:cxn modelId="{5980C8D6-3875-4C78-B147-1F12ED3A692E}" type="presParOf" srcId="{E91EE0E6-2FC7-6341-B12F-D5FF66966D7A}" destId="{0F92D27A-16BE-1142-A5EE-F788CDAC4AC8}" srcOrd="4" destOrd="0" presId="urn:microsoft.com/office/officeart/2005/8/layout/cycle7"/>
    <dgm:cxn modelId="{657282B0-1D83-46C3-8667-C6AD9C640BDE}" type="presParOf" srcId="{E91EE0E6-2FC7-6341-B12F-D5FF66966D7A}" destId="{16B86A80-738B-EC4D-8683-2728173D5F0A}" srcOrd="5" destOrd="0" presId="urn:microsoft.com/office/officeart/2005/8/layout/cycle7"/>
    <dgm:cxn modelId="{303E5755-B773-4635-9AAE-909618808223}"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92D7AD-2146-3245-B5CA-D2776E43451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4F1B986F-9F57-7F43-844B-66AA7AD01827}">
      <dgm:prSet phldrT="[Text]"/>
      <dgm:spPr/>
      <dgm:t>
        <a:bodyPr/>
        <a:lstStyle/>
        <a:p>
          <a:r>
            <a:rPr lang="en-US" dirty="0">
              <a:solidFill>
                <a:schemeClr val="bg1"/>
              </a:solidFill>
            </a:rPr>
            <a:t>forest</a:t>
          </a:r>
        </a:p>
      </dgm:t>
    </dgm:pt>
    <dgm:pt modelId="{D4196AAF-1419-194F-AA6B-A5382979BCC2}" type="parTrans" cxnId="{D6BD0CBE-AEED-5E47-8111-B435F846DC28}">
      <dgm:prSet/>
      <dgm:spPr/>
      <dgm:t>
        <a:bodyPr/>
        <a:lstStyle/>
        <a:p>
          <a:endParaRPr lang="en-US">
            <a:solidFill>
              <a:schemeClr val="tx1"/>
            </a:solidFill>
          </a:endParaRPr>
        </a:p>
      </dgm:t>
    </dgm:pt>
    <dgm:pt modelId="{6637458F-1702-E14C-A624-41D02CF856C5}" type="sibTrans" cxnId="{D6BD0CBE-AEED-5E47-8111-B435F846DC28}">
      <dgm:prSet/>
      <dgm:spPr>
        <a:solidFill>
          <a:schemeClr val="accent1"/>
        </a:solidFill>
      </dgm:spPr>
      <dgm:t>
        <a:bodyPr/>
        <a:lstStyle/>
        <a:p>
          <a:endParaRPr lang="en-US">
            <a:solidFill>
              <a:schemeClr val="tx1"/>
            </a:solidFill>
          </a:endParaRPr>
        </a:p>
      </dgm:t>
    </dgm:pt>
    <dgm:pt modelId="{EFC0CFD3-D918-4D47-B064-D8F334E105C1}">
      <dgm:prSet phldrT="[Text]"/>
      <dgm:spPr/>
      <dgm:t>
        <a:bodyPr/>
        <a:lstStyle/>
        <a:p>
          <a:r>
            <a:rPr lang="en-US" dirty="0">
              <a:solidFill>
                <a:schemeClr val="bg1"/>
              </a:solidFill>
            </a:rPr>
            <a:t>trash</a:t>
          </a:r>
        </a:p>
      </dgm:t>
    </dgm:pt>
    <dgm:pt modelId="{6A711D8C-5ECF-614F-8B95-4A330E10410C}" type="parTrans" cxnId="{697FB9C4-5E4D-3640-AF61-51CC99AB5F76}">
      <dgm:prSet/>
      <dgm:spPr/>
      <dgm:t>
        <a:bodyPr/>
        <a:lstStyle/>
        <a:p>
          <a:endParaRPr lang="en-US">
            <a:solidFill>
              <a:schemeClr val="tx1"/>
            </a:solidFill>
          </a:endParaRPr>
        </a:p>
      </dgm:t>
    </dgm:pt>
    <dgm:pt modelId="{EDB169B2-FC12-ED46-9E29-1CC779185C74}" type="sibTrans" cxnId="{697FB9C4-5E4D-3640-AF61-51CC99AB5F76}">
      <dgm:prSet/>
      <dgm:spPr>
        <a:solidFill>
          <a:schemeClr val="accent1"/>
        </a:solidFill>
      </dgm:spPr>
      <dgm:t>
        <a:bodyPr/>
        <a:lstStyle/>
        <a:p>
          <a:endParaRPr lang="en-US">
            <a:solidFill>
              <a:schemeClr val="tx1"/>
            </a:solidFill>
          </a:endParaRPr>
        </a:p>
      </dgm:t>
    </dgm:pt>
    <dgm:pt modelId="{8E5CEC8E-1AEF-8044-932C-AD752E71640C}">
      <dgm:prSet phldrT="[Text]"/>
      <dgm:spPr/>
      <dgm:t>
        <a:bodyPr/>
        <a:lstStyle/>
        <a:p>
          <a:r>
            <a:rPr lang="en-US" dirty="0">
              <a:solidFill>
                <a:schemeClr val="bg1"/>
              </a:solidFill>
            </a:rPr>
            <a:t>gasoline</a:t>
          </a:r>
        </a:p>
      </dgm:t>
    </dgm:pt>
    <dgm:pt modelId="{DF663E69-D4E5-C047-BD42-CABEC34AC161}" type="parTrans" cxnId="{5943F6D3-65EA-4E46-90F8-341A8B7BF4EF}">
      <dgm:prSet/>
      <dgm:spPr/>
      <dgm:t>
        <a:bodyPr/>
        <a:lstStyle/>
        <a:p>
          <a:endParaRPr lang="en-US">
            <a:solidFill>
              <a:schemeClr val="tx1"/>
            </a:solidFill>
          </a:endParaRPr>
        </a:p>
      </dgm:t>
    </dgm:pt>
    <dgm:pt modelId="{F4EAC843-3F41-DE40-A319-52279C67239E}" type="sibTrans" cxnId="{5943F6D3-65EA-4E46-90F8-341A8B7BF4EF}">
      <dgm:prSet/>
      <dgm:spPr>
        <a:solidFill>
          <a:schemeClr val="accent1"/>
        </a:solidFill>
      </dgm:spPr>
      <dgm:t>
        <a:bodyPr/>
        <a:lstStyle/>
        <a:p>
          <a:endParaRPr lang="en-US" dirty="0">
            <a:solidFill>
              <a:schemeClr val="tx1"/>
            </a:solidFill>
          </a:endParaRPr>
        </a:p>
      </dgm:t>
    </dgm:pt>
    <dgm:pt modelId="{E91EE0E6-2FC7-6341-B12F-D5FF66966D7A}" type="pres">
      <dgm:prSet presAssocID="{0592D7AD-2146-3245-B5CA-D2776E434519}" presName="Name0" presStyleCnt="0">
        <dgm:presLayoutVars>
          <dgm:dir/>
          <dgm:resizeHandles val="exact"/>
        </dgm:presLayoutVars>
      </dgm:prSet>
      <dgm:spPr/>
    </dgm:pt>
    <dgm:pt modelId="{6319F962-003D-ED45-AC25-D1FC7229E2D4}" type="pres">
      <dgm:prSet presAssocID="{4F1B986F-9F57-7F43-844B-66AA7AD01827}" presName="node" presStyleLbl="node1" presStyleIdx="0" presStyleCnt="3" custRadScaleRad="95587" custRadScaleInc="631">
        <dgm:presLayoutVars>
          <dgm:bulletEnabled val="1"/>
        </dgm:presLayoutVars>
      </dgm:prSet>
      <dgm:spPr/>
    </dgm:pt>
    <dgm:pt modelId="{B685F68C-C36D-0346-8300-4B4C52540450}" type="pres">
      <dgm:prSet presAssocID="{6637458F-1702-E14C-A624-41D02CF856C5}" presName="sibTrans" presStyleLbl="sibTrans2D1" presStyleIdx="0" presStyleCnt="3" custScaleX="113258" custLinFactNeighborX="5888" custLinFactNeighborY="27512"/>
      <dgm:spPr>
        <a:prstGeom prst="rightArrow">
          <a:avLst/>
        </a:prstGeom>
      </dgm:spPr>
    </dgm:pt>
    <dgm:pt modelId="{04203EC2-C52F-AB43-9DA4-645479D77A9C}" type="pres">
      <dgm:prSet presAssocID="{6637458F-1702-E14C-A624-41D02CF856C5}" presName="connectorText" presStyleLbl="sibTrans2D1" presStyleIdx="0" presStyleCnt="3"/>
      <dgm:spPr/>
    </dgm:pt>
    <dgm:pt modelId="{F1B9D491-D966-B34D-8DB0-E73A43F14ADB}" type="pres">
      <dgm:prSet presAssocID="{EFC0CFD3-D918-4D47-B064-D8F334E105C1}" presName="node" presStyleLbl="node1" presStyleIdx="1" presStyleCnt="3" custScaleX="72066">
        <dgm:presLayoutVars>
          <dgm:bulletEnabled val="1"/>
        </dgm:presLayoutVars>
      </dgm:prSet>
      <dgm:spPr/>
    </dgm:pt>
    <dgm:pt modelId="{D7957386-7EDB-2B45-B1A5-62A8BDAE054E}" type="pres">
      <dgm:prSet presAssocID="{EDB169B2-FC12-ED46-9E29-1CC779185C74}" presName="sibTrans" presStyleLbl="sibTrans2D1" presStyleIdx="1" presStyleCnt="3" custScaleX="110477" custScaleY="107966" custLinFactNeighborX="1150" custLinFactNeighborY="6878"/>
      <dgm:spPr>
        <a:prstGeom prst="leftArrow">
          <a:avLst/>
        </a:prstGeom>
      </dgm:spPr>
    </dgm:pt>
    <dgm:pt modelId="{DD59758C-B6E1-D14C-BE4B-88E845FC94A0}" type="pres">
      <dgm:prSet presAssocID="{EDB169B2-FC12-ED46-9E29-1CC779185C74}" presName="connectorText" presStyleLbl="sibTrans2D1" presStyleIdx="1" presStyleCnt="3"/>
      <dgm:spPr/>
    </dgm:pt>
    <dgm:pt modelId="{0F92D27A-16BE-1142-A5EE-F788CDAC4AC8}" type="pres">
      <dgm:prSet presAssocID="{8E5CEC8E-1AEF-8044-932C-AD752E71640C}" presName="node" presStyleLbl="node1" presStyleIdx="2" presStyleCnt="3" custScaleX="79524">
        <dgm:presLayoutVars>
          <dgm:bulletEnabled val="1"/>
        </dgm:presLayoutVars>
      </dgm:prSet>
      <dgm:spPr/>
    </dgm:pt>
    <dgm:pt modelId="{16B86A80-738B-EC4D-8683-2728173D5F0A}" type="pres">
      <dgm:prSet presAssocID="{F4EAC843-3F41-DE40-A319-52279C67239E}" presName="sibTrans" presStyleLbl="sibTrans2D1" presStyleIdx="2" presStyleCnt="3" custScaleX="111515" custLinFactNeighborX="-8410" custLinFactNeighborY="24073"/>
      <dgm:spPr>
        <a:prstGeom prst="leftArrow">
          <a:avLst/>
        </a:prstGeom>
      </dgm:spPr>
    </dgm:pt>
    <dgm:pt modelId="{4070A9D8-7340-9C42-B175-60368A237E9F}" type="pres">
      <dgm:prSet presAssocID="{F4EAC843-3F41-DE40-A319-52279C67239E}" presName="connectorText" presStyleLbl="sibTrans2D1" presStyleIdx="2" presStyleCnt="3"/>
      <dgm:spPr/>
    </dgm:pt>
  </dgm:ptLst>
  <dgm:cxnLst>
    <dgm:cxn modelId="{4424B902-4D05-44F5-94F0-8898C9C22E16}" type="presOf" srcId="{4F1B986F-9F57-7F43-844B-66AA7AD01827}" destId="{6319F962-003D-ED45-AC25-D1FC7229E2D4}" srcOrd="0" destOrd="0" presId="urn:microsoft.com/office/officeart/2005/8/layout/cycle7"/>
    <dgm:cxn modelId="{E04ED80F-A5BB-47B6-8351-1869ED01BBC0}" type="presOf" srcId="{F4EAC843-3F41-DE40-A319-52279C67239E}" destId="{4070A9D8-7340-9C42-B175-60368A237E9F}" srcOrd="1" destOrd="0" presId="urn:microsoft.com/office/officeart/2005/8/layout/cycle7"/>
    <dgm:cxn modelId="{24386D13-7774-4777-A251-16C07856C5A0}" type="presOf" srcId="{EDB169B2-FC12-ED46-9E29-1CC779185C74}" destId="{DD59758C-B6E1-D14C-BE4B-88E845FC94A0}" srcOrd="1" destOrd="0" presId="urn:microsoft.com/office/officeart/2005/8/layout/cycle7"/>
    <dgm:cxn modelId="{2B989714-346D-4023-933A-AB95700EA150}" type="presOf" srcId="{EFC0CFD3-D918-4D47-B064-D8F334E105C1}" destId="{F1B9D491-D966-B34D-8DB0-E73A43F14ADB}" srcOrd="0" destOrd="0" presId="urn:microsoft.com/office/officeart/2005/8/layout/cycle7"/>
    <dgm:cxn modelId="{22B2831F-481A-437B-9AD8-4642DA126DB3}" type="presOf" srcId="{8E5CEC8E-1AEF-8044-932C-AD752E71640C}" destId="{0F92D27A-16BE-1142-A5EE-F788CDAC4AC8}" srcOrd="0" destOrd="0" presId="urn:microsoft.com/office/officeart/2005/8/layout/cycle7"/>
    <dgm:cxn modelId="{5A1F3147-0A94-4C93-B71B-FED2EA2800EC}" type="presOf" srcId="{F4EAC843-3F41-DE40-A319-52279C67239E}" destId="{16B86A80-738B-EC4D-8683-2728173D5F0A}" srcOrd="0" destOrd="0" presId="urn:microsoft.com/office/officeart/2005/8/layout/cycle7"/>
    <dgm:cxn modelId="{7A8E1B58-4EE3-4A1F-9501-F544BE18BE6F}" type="presOf" srcId="{6637458F-1702-E14C-A624-41D02CF856C5}" destId="{04203EC2-C52F-AB43-9DA4-645479D77A9C}" srcOrd="1" destOrd="0" presId="urn:microsoft.com/office/officeart/2005/8/layout/cycle7"/>
    <dgm:cxn modelId="{198B2378-474A-4F37-B92E-A0D8A4424FD8}" type="presOf" srcId="{0592D7AD-2146-3245-B5CA-D2776E434519}" destId="{E91EE0E6-2FC7-6341-B12F-D5FF66966D7A}" srcOrd="0" destOrd="0" presId="urn:microsoft.com/office/officeart/2005/8/layout/cycle7"/>
    <dgm:cxn modelId="{CAAE4F84-8473-4FE6-BBA4-4119D44B2FFB}" type="presOf" srcId="{6637458F-1702-E14C-A624-41D02CF856C5}" destId="{B685F68C-C36D-0346-8300-4B4C52540450}" srcOrd="0" destOrd="0" presId="urn:microsoft.com/office/officeart/2005/8/layout/cycle7"/>
    <dgm:cxn modelId="{D6BD0CBE-AEED-5E47-8111-B435F846DC28}" srcId="{0592D7AD-2146-3245-B5CA-D2776E434519}" destId="{4F1B986F-9F57-7F43-844B-66AA7AD01827}" srcOrd="0" destOrd="0" parTransId="{D4196AAF-1419-194F-AA6B-A5382979BCC2}" sibTransId="{6637458F-1702-E14C-A624-41D02CF856C5}"/>
    <dgm:cxn modelId="{697FB9C4-5E4D-3640-AF61-51CC99AB5F76}" srcId="{0592D7AD-2146-3245-B5CA-D2776E434519}" destId="{EFC0CFD3-D918-4D47-B064-D8F334E105C1}" srcOrd="1" destOrd="0" parTransId="{6A711D8C-5ECF-614F-8B95-4A330E10410C}" sibTransId="{EDB169B2-FC12-ED46-9E29-1CC779185C74}"/>
    <dgm:cxn modelId="{D9D4D3CF-2DCE-48CC-8C90-4649D21409C4}" type="presOf" srcId="{EDB169B2-FC12-ED46-9E29-1CC779185C74}" destId="{D7957386-7EDB-2B45-B1A5-62A8BDAE054E}" srcOrd="0" destOrd="0" presId="urn:microsoft.com/office/officeart/2005/8/layout/cycle7"/>
    <dgm:cxn modelId="{5943F6D3-65EA-4E46-90F8-341A8B7BF4EF}" srcId="{0592D7AD-2146-3245-B5CA-D2776E434519}" destId="{8E5CEC8E-1AEF-8044-932C-AD752E71640C}" srcOrd="2" destOrd="0" parTransId="{DF663E69-D4E5-C047-BD42-CABEC34AC161}" sibTransId="{F4EAC843-3F41-DE40-A319-52279C67239E}"/>
    <dgm:cxn modelId="{F831AB1C-D1C9-44AC-97A6-0A673FFFF736}" type="presParOf" srcId="{E91EE0E6-2FC7-6341-B12F-D5FF66966D7A}" destId="{6319F962-003D-ED45-AC25-D1FC7229E2D4}" srcOrd="0" destOrd="0" presId="urn:microsoft.com/office/officeart/2005/8/layout/cycle7"/>
    <dgm:cxn modelId="{729D681E-0C00-4727-BE41-C054A87D38E0}" type="presParOf" srcId="{E91EE0E6-2FC7-6341-B12F-D5FF66966D7A}" destId="{B685F68C-C36D-0346-8300-4B4C52540450}" srcOrd="1" destOrd="0" presId="urn:microsoft.com/office/officeart/2005/8/layout/cycle7"/>
    <dgm:cxn modelId="{FF6A1C39-1EBE-47A7-8A8A-E2351E53F238}" type="presParOf" srcId="{B685F68C-C36D-0346-8300-4B4C52540450}" destId="{04203EC2-C52F-AB43-9DA4-645479D77A9C}" srcOrd="0" destOrd="0" presId="urn:microsoft.com/office/officeart/2005/8/layout/cycle7"/>
    <dgm:cxn modelId="{23149A70-D989-42F5-BEF6-F4720025AEC1}" type="presParOf" srcId="{E91EE0E6-2FC7-6341-B12F-D5FF66966D7A}" destId="{F1B9D491-D966-B34D-8DB0-E73A43F14ADB}" srcOrd="2" destOrd="0" presId="urn:microsoft.com/office/officeart/2005/8/layout/cycle7"/>
    <dgm:cxn modelId="{34EC008C-3396-4DDA-AAE9-6140FE70B3D2}" type="presParOf" srcId="{E91EE0E6-2FC7-6341-B12F-D5FF66966D7A}" destId="{D7957386-7EDB-2B45-B1A5-62A8BDAE054E}" srcOrd="3" destOrd="0" presId="urn:microsoft.com/office/officeart/2005/8/layout/cycle7"/>
    <dgm:cxn modelId="{55F14C27-1447-45A8-87BC-A08DD29F12AF}" type="presParOf" srcId="{D7957386-7EDB-2B45-B1A5-62A8BDAE054E}" destId="{DD59758C-B6E1-D14C-BE4B-88E845FC94A0}" srcOrd="0" destOrd="0" presId="urn:microsoft.com/office/officeart/2005/8/layout/cycle7"/>
    <dgm:cxn modelId="{FCAF40D4-250A-47D9-A47C-84305EB125E6}" type="presParOf" srcId="{E91EE0E6-2FC7-6341-B12F-D5FF66966D7A}" destId="{0F92D27A-16BE-1142-A5EE-F788CDAC4AC8}" srcOrd="4" destOrd="0" presId="urn:microsoft.com/office/officeart/2005/8/layout/cycle7"/>
    <dgm:cxn modelId="{1D810FF2-8F4E-47BB-B5B4-D3EF7A332E7D}" type="presParOf" srcId="{E91EE0E6-2FC7-6341-B12F-D5FF66966D7A}" destId="{16B86A80-738B-EC4D-8683-2728173D5F0A}" srcOrd="5" destOrd="0" presId="urn:microsoft.com/office/officeart/2005/8/layout/cycle7"/>
    <dgm:cxn modelId="{0D7C2428-05BB-47DC-8E0B-B41202C2EEDD}" type="presParOf" srcId="{16B86A80-738B-EC4D-8683-2728173D5F0A}" destId="{4070A9D8-7340-9C42-B175-60368A237E9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flipH="1" flipV="1">
          <a:off x="1461752" y="1022669"/>
          <a:ext cx="939815" cy="187649"/>
        </a:xfrm>
        <a:prstGeom prst="rightArrow">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518047" y="1060199"/>
        <a:ext cx="827225" cy="112589"/>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flipH="1" flipV="1">
          <a:off x="578451" y="1037145"/>
          <a:ext cx="953365" cy="158697"/>
        </a:xfrm>
        <a:prstGeom prst="leftArrow">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dirty="0">
            <a:solidFill>
              <a:schemeClr val="tx1"/>
            </a:solidFill>
          </a:endParaRPr>
        </a:p>
      </dsp:txBody>
      <dsp:txXfrm rot="-10800000">
        <a:off x="626060" y="1068884"/>
        <a:ext cx="858147" cy="952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flipH="1" flipV="1">
          <a:off x="1461752" y="1022669"/>
          <a:ext cx="939815" cy="187649"/>
        </a:xfrm>
        <a:prstGeom prst="rightArrow">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518047" y="1060199"/>
        <a:ext cx="827225" cy="112589"/>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flipH="1" flipV="1">
          <a:off x="578451" y="1037145"/>
          <a:ext cx="953365" cy="158697"/>
        </a:xfrm>
        <a:prstGeom prst="leftArrow">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dirty="0">
            <a:solidFill>
              <a:schemeClr val="tx1"/>
            </a:solidFill>
          </a:endParaRPr>
        </a:p>
      </dsp:txBody>
      <dsp:txXfrm rot="-10800000">
        <a:off x="626060" y="1068884"/>
        <a:ext cx="858147" cy="952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flipH="1" flipV="1">
          <a:off x="1461752" y="1022669"/>
          <a:ext cx="939815" cy="187649"/>
        </a:xfrm>
        <a:prstGeom prst="rightArrow">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518047" y="1060199"/>
        <a:ext cx="827225" cy="112589"/>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flipH="1" flipV="1">
          <a:off x="578451" y="1037145"/>
          <a:ext cx="953365" cy="158697"/>
        </a:xfrm>
        <a:prstGeom prst="leftArrow">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dirty="0">
            <a:solidFill>
              <a:schemeClr val="tx1"/>
            </a:solidFill>
          </a:endParaRPr>
        </a:p>
      </dsp:txBody>
      <dsp:txXfrm rot="-10800000">
        <a:off x="626060" y="1068884"/>
        <a:ext cx="858147" cy="9521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flipH="1" flipV="1">
          <a:off x="1461752" y="1022669"/>
          <a:ext cx="939815" cy="187649"/>
        </a:xfrm>
        <a:prstGeom prst="rightArrow">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518047" y="1060199"/>
        <a:ext cx="827225" cy="112589"/>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flipH="1" flipV="1">
          <a:off x="578451" y="1037145"/>
          <a:ext cx="953365" cy="158697"/>
        </a:xfrm>
        <a:prstGeom prst="leftArrow">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dirty="0">
            <a:solidFill>
              <a:schemeClr val="tx1"/>
            </a:solidFill>
          </a:endParaRPr>
        </a:p>
      </dsp:txBody>
      <dsp:txXfrm rot="-10800000">
        <a:off x="626060" y="1068884"/>
        <a:ext cx="858147" cy="952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38490"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basketball</a:t>
          </a:r>
          <a:endParaRPr lang="en-US" sz="1400" kern="1200" dirty="0">
            <a:solidFill>
              <a:schemeClr val="bg1"/>
            </a:solidFill>
          </a:endParaRPr>
        </a:p>
      </dsp:txBody>
      <dsp:txXfrm>
        <a:off x="954338" y="109581"/>
        <a:ext cx="1050480" cy="509392"/>
      </dsp:txXfrm>
    </dsp:sp>
    <dsp:sp modelId="{B685F68C-C36D-0346-8300-4B4C52540450}">
      <dsp:nvSpPr>
        <dsp:cNvPr id="0" name=""/>
        <dsp:cNvSpPr/>
      </dsp:nvSpPr>
      <dsp:spPr>
        <a:xfrm rot="3566236">
          <a:off x="1561268" y="1073154"/>
          <a:ext cx="808160"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18082" y="1111030"/>
        <a:ext cx="694532" cy="113628"/>
      </dsp:txXfrm>
    </dsp:sp>
    <dsp:sp modelId="{F1B9D491-D966-B34D-8DB0-E73A43F14ADB}">
      <dsp:nvSpPr>
        <dsp:cNvPr id="0" name=""/>
        <dsp:cNvSpPr/>
      </dsp:nvSpPr>
      <dsp:spPr>
        <a:xfrm>
          <a:off x="1901267" y="1596663"/>
          <a:ext cx="931645"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baseball</a:t>
          </a:r>
          <a:endParaRPr lang="en-US" sz="1300" kern="1200" dirty="0">
            <a:solidFill>
              <a:schemeClr val="bg1"/>
            </a:solidFill>
          </a:endParaRPr>
        </a:p>
      </dsp:txBody>
      <dsp:txXfrm>
        <a:off x="1917115" y="1612511"/>
        <a:ext cx="899949" cy="509392"/>
      </dsp:txXfrm>
    </dsp:sp>
    <dsp:sp modelId="{D7957386-7EDB-2B45-B1A5-62A8BDAE054E}">
      <dsp:nvSpPr>
        <dsp:cNvPr id="0" name=""/>
        <dsp:cNvSpPr/>
      </dsp:nvSpPr>
      <dsp:spPr>
        <a:xfrm rot="10800000">
          <a:off x="1069341" y="1778000"/>
          <a:ext cx="788316"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30681" y="1818893"/>
        <a:ext cx="665636" cy="122680"/>
      </dsp:txXfrm>
    </dsp:sp>
    <dsp:sp modelId="{0F92D27A-16BE-1142-A5EE-F788CDAC4AC8}">
      <dsp:nvSpPr>
        <dsp:cNvPr id="0" name=""/>
        <dsp:cNvSpPr/>
      </dsp:nvSpPr>
      <dsp:spPr>
        <a:xfrm>
          <a:off x="148731"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football</a:t>
          </a:r>
          <a:endParaRPr lang="en-US" sz="1300" kern="1200" dirty="0">
            <a:solidFill>
              <a:schemeClr val="bg1"/>
            </a:solidFill>
          </a:endParaRPr>
        </a:p>
      </dsp:txBody>
      <dsp:txXfrm>
        <a:off x="164579" y="1612511"/>
        <a:ext cx="828893" cy="509392"/>
      </dsp:txXfrm>
    </dsp:sp>
    <dsp:sp modelId="{16B86A80-738B-EC4D-8683-2728173D5F0A}">
      <dsp:nvSpPr>
        <dsp:cNvPr id="0" name=""/>
        <dsp:cNvSpPr/>
      </dsp:nvSpPr>
      <dsp:spPr>
        <a:xfrm rot="18055797">
          <a:off x="571430" y="1066642"/>
          <a:ext cx="795723"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8244" y="1104518"/>
        <a:ext cx="682095" cy="1136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38490"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basketball</a:t>
          </a:r>
          <a:endParaRPr lang="en-US" sz="1300" kern="1200" dirty="0">
            <a:solidFill>
              <a:schemeClr val="bg1"/>
            </a:solidFill>
          </a:endParaRPr>
        </a:p>
      </dsp:txBody>
      <dsp:txXfrm>
        <a:off x="954338" y="109581"/>
        <a:ext cx="1050480" cy="509392"/>
      </dsp:txXfrm>
    </dsp:sp>
    <dsp:sp modelId="{B685F68C-C36D-0346-8300-4B4C52540450}">
      <dsp:nvSpPr>
        <dsp:cNvPr id="0" name=""/>
        <dsp:cNvSpPr/>
      </dsp:nvSpPr>
      <dsp:spPr>
        <a:xfrm rot="3566236">
          <a:off x="1561268" y="1073154"/>
          <a:ext cx="808160"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18082" y="1111030"/>
        <a:ext cx="694532" cy="113628"/>
      </dsp:txXfrm>
    </dsp:sp>
    <dsp:sp modelId="{F1B9D491-D966-B34D-8DB0-E73A43F14ADB}">
      <dsp:nvSpPr>
        <dsp:cNvPr id="0" name=""/>
        <dsp:cNvSpPr/>
      </dsp:nvSpPr>
      <dsp:spPr>
        <a:xfrm>
          <a:off x="1901267" y="1596663"/>
          <a:ext cx="931645"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baseball</a:t>
          </a:r>
          <a:endParaRPr lang="en-US" sz="1300" kern="1200" dirty="0">
            <a:solidFill>
              <a:schemeClr val="bg1"/>
            </a:solidFill>
          </a:endParaRPr>
        </a:p>
      </dsp:txBody>
      <dsp:txXfrm>
        <a:off x="1917115" y="1612511"/>
        <a:ext cx="899949" cy="509392"/>
      </dsp:txXfrm>
    </dsp:sp>
    <dsp:sp modelId="{D7957386-7EDB-2B45-B1A5-62A8BDAE054E}">
      <dsp:nvSpPr>
        <dsp:cNvPr id="0" name=""/>
        <dsp:cNvSpPr/>
      </dsp:nvSpPr>
      <dsp:spPr>
        <a:xfrm rot="10800000">
          <a:off x="1069341" y="1778000"/>
          <a:ext cx="788316"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30681" y="1818893"/>
        <a:ext cx="665636" cy="122680"/>
      </dsp:txXfrm>
    </dsp:sp>
    <dsp:sp modelId="{0F92D27A-16BE-1142-A5EE-F788CDAC4AC8}">
      <dsp:nvSpPr>
        <dsp:cNvPr id="0" name=""/>
        <dsp:cNvSpPr/>
      </dsp:nvSpPr>
      <dsp:spPr>
        <a:xfrm>
          <a:off x="148731"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football</a:t>
          </a:r>
          <a:endParaRPr lang="en-US" sz="1300" kern="1200" dirty="0">
            <a:solidFill>
              <a:schemeClr val="bg1"/>
            </a:solidFill>
          </a:endParaRPr>
        </a:p>
      </dsp:txBody>
      <dsp:txXfrm>
        <a:off x="164579" y="1612511"/>
        <a:ext cx="828893" cy="509392"/>
      </dsp:txXfrm>
    </dsp:sp>
    <dsp:sp modelId="{16B86A80-738B-EC4D-8683-2728173D5F0A}">
      <dsp:nvSpPr>
        <dsp:cNvPr id="0" name=""/>
        <dsp:cNvSpPr/>
      </dsp:nvSpPr>
      <dsp:spPr>
        <a:xfrm rot="18055797">
          <a:off x="571430" y="1066642"/>
          <a:ext cx="795723"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8244" y="1104518"/>
        <a:ext cx="682095" cy="1136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38490"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basketball</a:t>
          </a:r>
          <a:endParaRPr lang="en-US" sz="1300" kern="1200" dirty="0">
            <a:solidFill>
              <a:schemeClr val="bg1"/>
            </a:solidFill>
          </a:endParaRPr>
        </a:p>
      </dsp:txBody>
      <dsp:txXfrm>
        <a:off x="954338" y="109581"/>
        <a:ext cx="1050480" cy="509392"/>
      </dsp:txXfrm>
    </dsp:sp>
    <dsp:sp modelId="{B685F68C-C36D-0346-8300-4B4C52540450}">
      <dsp:nvSpPr>
        <dsp:cNvPr id="0" name=""/>
        <dsp:cNvSpPr/>
      </dsp:nvSpPr>
      <dsp:spPr>
        <a:xfrm rot="3566236">
          <a:off x="1561268" y="1073154"/>
          <a:ext cx="808160"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18082" y="1111030"/>
        <a:ext cx="694532" cy="113628"/>
      </dsp:txXfrm>
    </dsp:sp>
    <dsp:sp modelId="{F1B9D491-D966-B34D-8DB0-E73A43F14ADB}">
      <dsp:nvSpPr>
        <dsp:cNvPr id="0" name=""/>
        <dsp:cNvSpPr/>
      </dsp:nvSpPr>
      <dsp:spPr>
        <a:xfrm>
          <a:off x="1901267" y="1596663"/>
          <a:ext cx="931645"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baseball</a:t>
          </a:r>
          <a:endParaRPr lang="en-US" sz="1300" kern="1200" dirty="0">
            <a:solidFill>
              <a:schemeClr val="bg1"/>
            </a:solidFill>
          </a:endParaRPr>
        </a:p>
      </dsp:txBody>
      <dsp:txXfrm>
        <a:off x="1917115" y="1612511"/>
        <a:ext cx="899949" cy="509392"/>
      </dsp:txXfrm>
    </dsp:sp>
    <dsp:sp modelId="{D7957386-7EDB-2B45-B1A5-62A8BDAE054E}">
      <dsp:nvSpPr>
        <dsp:cNvPr id="0" name=""/>
        <dsp:cNvSpPr/>
      </dsp:nvSpPr>
      <dsp:spPr>
        <a:xfrm rot="10800000">
          <a:off x="1069341" y="1778000"/>
          <a:ext cx="788316"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30681" y="1818893"/>
        <a:ext cx="665636" cy="122680"/>
      </dsp:txXfrm>
    </dsp:sp>
    <dsp:sp modelId="{0F92D27A-16BE-1142-A5EE-F788CDAC4AC8}">
      <dsp:nvSpPr>
        <dsp:cNvPr id="0" name=""/>
        <dsp:cNvSpPr/>
      </dsp:nvSpPr>
      <dsp:spPr>
        <a:xfrm>
          <a:off x="148731"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football</a:t>
          </a:r>
          <a:endParaRPr lang="en-US" sz="1300" kern="1200" dirty="0">
            <a:solidFill>
              <a:schemeClr val="bg1"/>
            </a:solidFill>
          </a:endParaRPr>
        </a:p>
      </dsp:txBody>
      <dsp:txXfrm>
        <a:off x="164579" y="1612511"/>
        <a:ext cx="828893" cy="509392"/>
      </dsp:txXfrm>
    </dsp:sp>
    <dsp:sp modelId="{16B86A80-738B-EC4D-8683-2728173D5F0A}">
      <dsp:nvSpPr>
        <dsp:cNvPr id="0" name=""/>
        <dsp:cNvSpPr/>
      </dsp:nvSpPr>
      <dsp:spPr>
        <a:xfrm rot="18055797">
          <a:off x="571430" y="1066642"/>
          <a:ext cx="795723"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8244" y="1104518"/>
        <a:ext cx="682095" cy="11362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38490"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basketball</a:t>
          </a:r>
          <a:endParaRPr lang="en-US" sz="1300" kern="1200" dirty="0">
            <a:solidFill>
              <a:schemeClr val="bg1"/>
            </a:solidFill>
          </a:endParaRPr>
        </a:p>
      </dsp:txBody>
      <dsp:txXfrm>
        <a:off x="954338" y="109581"/>
        <a:ext cx="1050480" cy="509392"/>
      </dsp:txXfrm>
    </dsp:sp>
    <dsp:sp modelId="{B685F68C-C36D-0346-8300-4B4C52540450}">
      <dsp:nvSpPr>
        <dsp:cNvPr id="0" name=""/>
        <dsp:cNvSpPr/>
      </dsp:nvSpPr>
      <dsp:spPr>
        <a:xfrm rot="3566236">
          <a:off x="1561268" y="1073154"/>
          <a:ext cx="808160"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18082" y="1111030"/>
        <a:ext cx="694532" cy="113628"/>
      </dsp:txXfrm>
    </dsp:sp>
    <dsp:sp modelId="{F1B9D491-D966-B34D-8DB0-E73A43F14ADB}">
      <dsp:nvSpPr>
        <dsp:cNvPr id="0" name=""/>
        <dsp:cNvSpPr/>
      </dsp:nvSpPr>
      <dsp:spPr>
        <a:xfrm>
          <a:off x="1901267" y="1596663"/>
          <a:ext cx="931645"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baseball</a:t>
          </a:r>
          <a:endParaRPr lang="en-US" sz="1300" kern="1200" dirty="0">
            <a:solidFill>
              <a:schemeClr val="bg1"/>
            </a:solidFill>
          </a:endParaRPr>
        </a:p>
      </dsp:txBody>
      <dsp:txXfrm>
        <a:off x="1917115" y="1612511"/>
        <a:ext cx="899949" cy="509392"/>
      </dsp:txXfrm>
    </dsp:sp>
    <dsp:sp modelId="{D7957386-7EDB-2B45-B1A5-62A8BDAE054E}">
      <dsp:nvSpPr>
        <dsp:cNvPr id="0" name=""/>
        <dsp:cNvSpPr/>
      </dsp:nvSpPr>
      <dsp:spPr>
        <a:xfrm rot="10800000">
          <a:off x="1069341" y="1778000"/>
          <a:ext cx="788316"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30681" y="1818893"/>
        <a:ext cx="665636" cy="122680"/>
      </dsp:txXfrm>
    </dsp:sp>
    <dsp:sp modelId="{0F92D27A-16BE-1142-A5EE-F788CDAC4AC8}">
      <dsp:nvSpPr>
        <dsp:cNvPr id="0" name=""/>
        <dsp:cNvSpPr/>
      </dsp:nvSpPr>
      <dsp:spPr>
        <a:xfrm>
          <a:off x="148731"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football</a:t>
          </a:r>
          <a:endParaRPr lang="en-US" sz="1300" kern="1200" dirty="0">
            <a:solidFill>
              <a:schemeClr val="bg1"/>
            </a:solidFill>
          </a:endParaRPr>
        </a:p>
      </dsp:txBody>
      <dsp:txXfrm>
        <a:off x="164579" y="1612511"/>
        <a:ext cx="828893" cy="509392"/>
      </dsp:txXfrm>
    </dsp:sp>
    <dsp:sp modelId="{16B86A80-738B-EC4D-8683-2728173D5F0A}">
      <dsp:nvSpPr>
        <dsp:cNvPr id="0" name=""/>
        <dsp:cNvSpPr/>
      </dsp:nvSpPr>
      <dsp:spPr>
        <a:xfrm rot="18055797">
          <a:off x="571430" y="1066642"/>
          <a:ext cx="795723"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8244" y="1104518"/>
        <a:ext cx="682095" cy="1136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38490"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basketball</a:t>
          </a:r>
          <a:endParaRPr lang="en-US" sz="1300" kern="1200" dirty="0">
            <a:solidFill>
              <a:schemeClr val="bg1"/>
            </a:solidFill>
          </a:endParaRPr>
        </a:p>
      </dsp:txBody>
      <dsp:txXfrm>
        <a:off x="954338" y="109581"/>
        <a:ext cx="1050480" cy="509392"/>
      </dsp:txXfrm>
    </dsp:sp>
    <dsp:sp modelId="{B685F68C-C36D-0346-8300-4B4C52540450}">
      <dsp:nvSpPr>
        <dsp:cNvPr id="0" name=""/>
        <dsp:cNvSpPr/>
      </dsp:nvSpPr>
      <dsp:spPr>
        <a:xfrm rot="3566236">
          <a:off x="1561268" y="1073154"/>
          <a:ext cx="808160"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18082" y="1111030"/>
        <a:ext cx="694532" cy="113628"/>
      </dsp:txXfrm>
    </dsp:sp>
    <dsp:sp modelId="{F1B9D491-D966-B34D-8DB0-E73A43F14ADB}">
      <dsp:nvSpPr>
        <dsp:cNvPr id="0" name=""/>
        <dsp:cNvSpPr/>
      </dsp:nvSpPr>
      <dsp:spPr>
        <a:xfrm>
          <a:off x="1901267" y="1596663"/>
          <a:ext cx="931645"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baseball</a:t>
          </a:r>
          <a:endParaRPr lang="en-US" sz="1300" kern="1200" dirty="0">
            <a:solidFill>
              <a:schemeClr val="bg1"/>
            </a:solidFill>
          </a:endParaRPr>
        </a:p>
      </dsp:txBody>
      <dsp:txXfrm>
        <a:off x="1917115" y="1612511"/>
        <a:ext cx="899949" cy="509392"/>
      </dsp:txXfrm>
    </dsp:sp>
    <dsp:sp modelId="{D7957386-7EDB-2B45-B1A5-62A8BDAE054E}">
      <dsp:nvSpPr>
        <dsp:cNvPr id="0" name=""/>
        <dsp:cNvSpPr/>
      </dsp:nvSpPr>
      <dsp:spPr>
        <a:xfrm rot="10800000">
          <a:off x="1069341" y="1778000"/>
          <a:ext cx="788316"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30681" y="1818893"/>
        <a:ext cx="665636" cy="122680"/>
      </dsp:txXfrm>
    </dsp:sp>
    <dsp:sp modelId="{0F92D27A-16BE-1142-A5EE-F788CDAC4AC8}">
      <dsp:nvSpPr>
        <dsp:cNvPr id="0" name=""/>
        <dsp:cNvSpPr/>
      </dsp:nvSpPr>
      <dsp:spPr>
        <a:xfrm>
          <a:off x="148731"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football</a:t>
          </a:r>
          <a:endParaRPr lang="en-US" sz="1300" kern="1200" dirty="0">
            <a:solidFill>
              <a:schemeClr val="bg1"/>
            </a:solidFill>
          </a:endParaRPr>
        </a:p>
      </dsp:txBody>
      <dsp:txXfrm>
        <a:off x="164579" y="1612511"/>
        <a:ext cx="828893" cy="509392"/>
      </dsp:txXfrm>
    </dsp:sp>
    <dsp:sp modelId="{16B86A80-738B-EC4D-8683-2728173D5F0A}">
      <dsp:nvSpPr>
        <dsp:cNvPr id="0" name=""/>
        <dsp:cNvSpPr/>
      </dsp:nvSpPr>
      <dsp:spPr>
        <a:xfrm rot="18055797">
          <a:off x="571430" y="1066642"/>
          <a:ext cx="795723"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8244" y="1104518"/>
        <a:ext cx="682095" cy="11362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44424-1FBB-784E-A615-1B66BBCCC56E}">
      <dsp:nvSpPr>
        <dsp:cNvPr id="0" name=""/>
        <dsp:cNvSpPr/>
      </dsp:nvSpPr>
      <dsp:spPr>
        <a:xfrm>
          <a:off x="595" y="1588659"/>
          <a:ext cx="1933785" cy="96689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err="1"/>
            <a:t>gasoline</a:t>
          </a:r>
          <a:r>
            <a:rPr lang="de-DE" sz="2400" kern="1200" dirty="0"/>
            <a:t> </a:t>
          </a:r>
          <a:r>
            <a:rPr lang="de-DE" sz="2400" kern="1200" dirty="0" err="1"/>
            <a:t>use</a:t>
          </a:r>
          <a:endParaRPr lang="de-DE" sz="2400" kern="1200" dirty="0"/>
        </a:p>
      </dsp:txBody>
      <dsp:txXfrm>
        <a:off x="28914" y="1616978"/>
        <a:ext cx="1877147" cy="910254"/>
      </dsp:txXfrm>
    </dsp:sp>
    <dsp:sp modelId="{34311784-1851-6E41-81F8-4407CA59C057}">
      <dsp:nvSpPr>
        <dsp:cNvPr id="0" name=""/>
        <dsp:cNvSpPr/>
      </dsp:nvSpPr>
      <dsp:spPr>
        <a:xfrm rot="19938870">
          <a:off x="1738646" y="1195598"/>
          <a:ext cx="3419280" cy="164355"/>
        </a:xfrm>
        <a:custGeom>
          <a:avLst/>
          <a:gdLst/>
          <a:ahLst/>
          <a:cxnLst/>
          <a:rect l="0" t="0" r="0" b="0"/>
          <a:pathLst>
            <a:path>
              <a:moveTo>
                <a:pt x="0" y="82177"/>
              </a:moveTo>
              <a:lnTo>
                <a:pt x="1103252" y="82177"/>
              </a:lnTo>
            </a:path>
            <a:path>
              <a:moveTo>
                <a:pt x="2316028" y="82177"/>
              </a:moveTo>
              <a:lnTo>
                <a:pt x="3419280" y="821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r>
            <a:rPr lang="de-DE" sz="2000" kern="1200" dirty="0" err="1"/>
            <a:t>contributes</a:t>
          </a:r>
          <a:r>
            <a:rPr lang="de-DE" sz="2000" kern="1200" dirty="0"/>
            <a:t> a </a:t>
          </a:r>
          <a:r>
            <a:rPr lang="de-DE" sz="2000" kern="1200" dirty="0" err="1"/>
            <a:t>units</a:t>
          </a:r>
          <a:r>
            <a:rPr lang="de-DE" sz="2000" kern="1200" dirty="0"/>
            <a:t> </a:t>
          </a:r>
          <a:r>
            <a:rPr lang="de-DE" sz="2000" kern="1200" dirty="0" err="1"/>
            <a:t>to</a:t>
          </a:r>
          <a:endParaRPr lang="de-DE" sz="2000" kern="1200" dirty="0"/>
        </a:p>
      </dsp:txBody>
      <dsp:txXfrm>
        <a:off x="2841899" y="850365"/>
        <a:ext cx="1212776" cy="854820"/>
      </dsp:txXfrm>
    </dsp:sp>
    <dsp:sp modelId="{EB88B26B-5578-E149-86A8-F3A67A09FC6C}">
      <dsp:nvSpPr>
        <dsp:cNvPr id="0" name=""/>
        <dsp:cNvSpPr/>
      </dsp:nvSpPr>
      <dsp:spPr>
        <a:xfrm>
          <a:off x="4962193" y="0"/>
          <a:ext cx="1933785" cy="96689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global </a:t>
          </a:r>
          <a:r>
            <a:rPr lang="de-DE" sz="2400" kern="1200" dirty="0" err="1"/>
            <a:t>warming</a:t>
          </a:r>
          <a:endParaRPr lang="de-DE" sz="2400" kern="1200" dirty="0"/>
        </a:p>
      </dsp:txBody>
      <dsp:txXfrm>
        <a:off x="4990512" y="28319"/>
        <a:ext cx="1877147" cy="910254"/>
      </dsp:txXfrm>
    </dsp:sp>
    <dsp:sp modelId="{72733A4E-F308-2C47-A3C4-B48AFB8B89DD}">
      <dsp:nvSpPr>
        <dsp:cNvPr id="0" name=""/>
        <dsp:cNvSpPr/>
      </dsp:nvSpPr>
      <dsp:spPr>
        <a:xfrm rot="47514">
          <a:off x="1934236" y="2010853"/>
          <a:ext cx="3028101" cy="164355"/>
        </a:xfrm>
        <a:custGeom>
          <a:avLst/>
          <a:gdLst/>
          <a:ahLst/>
          <a:cxnLst/>
          <a:rect l="0" t="0" r="0" b="0"/>
          <a:pathLst>
            <a:path>
              <a:moveTo>
                <a:pt x="0" y="82177"/>
              </a:moveTo>
              <a:lnTo>
                <a:pt x="906064" y="82177"/>
              </a:lnTo>
            </a:path>
            <a:path>
              <a:moveTo>
                <a:pt x="2122036" y="82177"/>
              </a:moveTo>
              <a:lnTo>
                <a:pt x="3028101" y="821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r>
            <a:rPr lang="de-DE" sz="2000" kern="1200" dirty="0" err="1"/>
            <a:t>contributes</a:t>
          </a:r>
          <a:r>
            <a:rPr lang="de-DE" sz="2000" kern="1200" dirty="0"/>
            <a:t> b </a:t>
          </a:r>
          <a:r>
            <a:rPr lang="de-DE" sz="2000" kern="1200" dirty="0" err="1"/>
            <a:t>units</a:t>
          </a:r>
          <a:r>
            <a:rPr lang="de-DE" sz="2000" kern="1200" dirty="0"/>
            <a:t> </a:t>
          </a:r>
          <a:r>
            <a:rPr lang="de-DE" sz="2000" kern="1200" dirty="0" err="1"/>
            <a:t>to</a:t>
          </a:r>
          <a:endParaRPr lang="de-DE" sz="2000" kern="1200" dirty="0"/>
        </a:p>
      </dsp:txBody>
      <dsp:txXfrm>
        <a:off x="2840301" y="1714518"/>
        <a:ext cx="1215971" cy="757025"/>
      </dsp:txXfrm>
    </dsp:sp>
    <dsp:sp modelId="{C5A23040-EAEB-8D48-ABA4-21FA37EA915C}">
      <dsp:nvSpPr>
        <dsp:cNvPr id="0" name=""/>
        <dsp:cNvSpPr/>
      </dsp:nvSpPr>
      <dsp:spPr>
        <a:xfrm>
          <a:off x="4962193" y="1630510"/>
          <a:ext cx="1933785" cy="96689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err="1"/>
            <a:t>energy</a:t>
          </a:r>
          <a:r>
            <a:rPr lang="de-DE" sz="2400" kern="1200" dirty="0"/>
            <a:t> </a:t>
          </a:r>
          <a:r>
            <a:rPr lang="de-DE" sz="2400" kern="1200" dirty="0" err="1"/>
            <a:t>dependence</a:t>
          </a:r>
          <a:endParaRPr lang="de-DE" sz="2400" kern="1200" dirty="0"/>
        </a:p>
      </dsp:txBody>
      <dsp:txXfrm>
        <a:off x="4990512" y="1658829"/>
        <a:ext cx="1877147" cy="910254"/>
      </dsp:txXfrm>
    </dsp:sp>
    <dsp:sp modelId="{F4DB73B8-B3FE-4D41-A058-DA4686DDA07A}">
      <dsp:nvSpPr>
        <dsp:cNvPr id="0" name=""/>
        <dsp:cNvSpPr/>
      </dsp:nvSpPr>
      <dsp:spPr>
        <a:xfrm rot="1661130">
          <a:off x="1738646" y="2784257"/>
          <a:ext cx="3419280" cy="164355"/>
        </a:xfrm>
        <a:custGeom>
          <a:avLst/>
          <a:gdLst/>
          <a:ahLst/>
          <a:cxnLst/>
          <a:rect l="0" t="0" r="0" b="0"/>
          <a:pathLst>
            <a:path>
              <a:moveTo>
                <a:pt x="0" y="82177"/>
              </a:moveTo>
              <a:lnTo>
                <a:pt x="1103252" y="82177"/>
              </a:lnTo>
            </a:path>
            <a:path>
              <a:moveTo>
                <a:pt x="2316028" y="82177"/>
              </a:moveTo>
              <a:lnTo>
                <a:pt x="3419280" y="821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r>
            <a:rPr lang="en-US" sz="2000" kern="1200" dirty="0"/>
            <a:t>contributes c units to</a:t>
          </a:r>
        </a:p>
      </dsp:txBody>
      <dsp:txXfrm>
        <a:off x="2841899" y="2439024"/>
        <a:ext cx="1212776" cy="854820"/>
      </dsp:txXfrm>
    </dsp:sp>
    <dsp:sp modelId="{49E4DC57-1B33-0C47-998A-145626CF9C8C}">
      <dsp:nvSpPr>
        <dsp:cNvPr id="0" name=""/>
        <dsp:cNvSpPr/>
      </dsp:nvSpPr>
      <dsp:spPr>
        <a:xfrm>
          <a:off x="4962193" y="3177318"/>
          <a:ext cx="1933785" cy="96689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t>
          </a:r>
        </a:p>
      </dsp:txBody>
      <dsp:txXfrm>
        <a:off x="4990512" y="3205637"/>
        <a:ext cx="1877147" cy="91025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44424-1FBB-784E-A615-1B66BBCCC56E}">
      <dsp:nvSpPr>
        <dsp:cNvPr id="0" name=""/>
        <dsp:cNvSpPr/>
      </dsp:nvSpPr>
      <dsp:spPr>
        <a:xfrm>
          <a:off x="902" y="1176212"/>
          <a:ext cx="1659300" cy="78247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activity A</a:t>
          </a:r>
        </a:p>
        <a:p>
          <a:pPr marL="0" lvl="0" indent="0" algn="ctr" defTabSz="1066800">
            <a:lnSpc>
              <a:spcPct val="90000"/>
            </a:lnSpc>
            <a:spcBef>
              <a:spcPct val="0"/>
            </a:spcBef>
            <a:spcAft>
              <a:spcPct val="35000"/>
            </a:spcAft>
            <a:buNone/>
          </a:pPr>
          <a:r>
            <a:rPr lang="de-DE" sz="1600" i="1" kern="1200" dirty="0"/>
            <a:t>(gasoline)</a:t>
          </a:r>
        </a:p>
      </dsp:txBody>
      <dsp:txXfrm>
        <a:off x="23820" y="1199130"/>
        <a:ext cx="1613464" cy="736634"/>
      </dsp:txXfrm>
    </dsp:sp>
    <dsp:sp modelId="{34311784-1851-6E41-81F8-4407CA59C057}">
      <dsp:nvSpPr>
        <dsp:cNvPr id="0" name=""/>
        <dsp:cNvSpPr/>
      </dsp:nvSpPr>
      <dsp:spPr>
        <a:xfrm rot="18884226">
          <a:off x="1415019" y="937549"/>
          <a:ext cx="1655834" cy="83583"/>
        </a:xfrm>
        <a:custGeom>
          <a:avLst/>
          <a:gdLst/>
          <a:ahLst/>
          <a:cxnLst/>
          <a:rect l="0" t="0" r="0" b="0"/>
          <a:pathLst>
            <a:path>
              <a:moveTo>
                <a:pt x="0" y="41791"/>
              </a:moveTo>
              <a:lnTo>
                <a:pt x="631286" y="41791"/>
              </a:lnTo>
            </a:path>
            <a:path>
              <a:moveTo>
                <a:pt x="1024547" y="41791"/>
              </a:moveTo>
              <a:lnTo>
                <a:pt x="1655834" y="4179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89050">
            <a:lnSpc>
              <a:spcPct val="90000"/>
            </a:lnSpc>
            <a:spcBef>
              <a:spcPct val="0"/>
            </a:spcBef>
            <a:spcAft>
              <a:spcPct val="35000"/>
            </a:spcAft>
            <a:buNone/>
          </a:pPr>
          <a:r>
            <a:rPr lang="de-DE" sz="2900" kern="1200" dirty="0"/>
            <a:t>1</a:t>
          </a:r>
        </a:p>
      </dsp:txBody>
      <dsp:txXfrm>
        <a:off x="2046306" y="772362"/>
        <a:ext cx="393260" cy="413958"/>
      </dsp:txXfrm>
    </dsp:sp>
    <dsp:sp modelId="{EB88B26B-5578-E149-86A8-F3A67A09FC6C}">
      <dsp:nvSpPr>
        <dsp:cNvPr id="0" name=""/>
        <dsp:cNvSpPr/>
      </dsp:nvSpPr>
      <dsp:spPr>
        <a:xfrm>
          <a:off x="2825670" y="0"/>
          <a:ext cx="1572540" cy="78247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attribute 1</a:t>
          </a:r>
        </a:p>
        <a:p>
          <a:pPr marL="0" lvl="0" indent="0" algn="ctr" defTabSz="1066800">
            <a:lnSpc>
              <a:spcPct val="90000"/>
            </a:lnSpc>
            <a:spcBef>
              <a:spcPct val="0"/>
            </a:spcBef>
            <a:spcAft>
              <a:spcPct val="35000"/>
            </a:spcAft>
            <a:buNone/>
          </a:pPr>
          <a:r>
            <a:rPr lang="de-DE" sz="1400" i="1" kern="1200" dirty="0"/>
            <a:t>(global warming)</a:t>
          </a:r>
          <a:endParaRPr lang="de-DE" sz="2400" i="1" kern="1200" dirty="0"/>
        </a:p>
      </dsp:txBody>
      <dsp:txXfrm>
        <a:off x="2848588" y="22918"/>
        <a:ext cx="1526704" cy="736634"/>
      </dsp:txXfrm>
    </dsp:sp>
    <dsp:sp modelId="{72733A4E-F308-2C47-A3C4-B48AFB8B89DD}">
      <dsp:nvSpPr>
        <dsp:cNvPr id="0" name=""/>
        <dsp:cNvSpPr/>
      </dsp:nvSpPr>
      <dsp:spPr>
        <a:xfrm rot="2685753">
          <a:off x="1422221" y="2103578"/>
          <a:ext cx="1641430" cy="83583"/>
        </a:xfrm>
        <a:custGeom>
          <a:avLst/>
          <a:gdLst/>
          <a:ahLst/>
          <a:cxnLst/>
          <a:rect l="0" t="0" r="0" b="0"/>
          <a:pathLst>
            <a:path>
              <a:moveTo>
                <a:pt x="0" y="41791"/>
              </a:moveTo>
              <a:lnTo>
                <a:pt x="702737" y="41791"/>
              </a:lnTo>
            </a:path>
            <a:path>
              <a:moveTo>
                <a:pt x="938693" y="41791"/>
              </a:moveTo>
              <a:lnTo>
                <a:pt x="1641430" y="4179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89050">
            <a:lnSpc>
              <a:spcPct val="90000"/>
            </a:lnSpc>
            <a:spcBef>
              <a:spcPct val="0"/>
            </a:spcBef>
            <a:spcAft>
              <a:spcPct val="35000"/>
            </a:spcAft>
            <a:buNone/>
          </a:pPr>
          <a:r>
            <a:rPr lang="de-DE" sz="2900" kern="1200" dirty="0"/>
            <a:t>1</a:t>
          </a:r>
        </a:p>
      </dsp:txBody>
      <dsp:txXfrm>
        <a:off x="2124959" y="1940192"/>
        <a:ext cx="235955" cy="410357"/>
      </dsp:txXfrm>
    </dsp:sp>
    <dsp:sp modelId="{C5A23040-EAEB-8D48-ABA4-21FA37EA915C}">
      <dsp:nvSpPr>
        <dsp:cNvPr id="0" name=""/>
        <dsp:cNvSpPr/>
      </dsp:nvSpPr>
      <dsp:spPr>
        <a:xfrm>
          <a:off x="2825670" y="2311693"/>
          <a:ext cx="1572540" cy="823201"/>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attribute 2</a:t>
          </a:r>
        </a:p>
        <a:p>
          <a:pPr marL="0" lvl="0" indent="0" algn="ctr" defTabSz="1066800">
            <a:lnSpc>
              <a:spcPct val="90000"/>
            </a:lnSpc>
            <a:spcBef>
              <a:spcPct val="0"/>
            </a:spcBef>
            <a:spcAft>
              <a:spcPct val="35000"/>
            </a:spcAft>
            <a:buNone/>
          </a:pPr>
          <a:r>
            <a:rPr lang="de-DE" sz="1200" i="1" kern="1200" dirty="0"/>
            <a:t>(energy dependence)</a:t>
          </a:r>
          <a:endParaRPr lang="de-DE" sz="2400" i="1" kern="1200" dirty="0"/>
        </a:p>
      </dsp:txBody>
      <dsp:txXfrm>
        <a:off x="2849781" y="2335804"/>
        <a:ext cx="1524318" cy="77497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44424-1FBB-784E-A615-1B66BBCCC56E}">
      <dsp:nvSpPr>
        <dsp:cNvPr id="0" name=""/>
        <dsp:cNvSpPr/>
      </dsp:nvSpPr>
      <dsp:spPr>
        <a:xfrm>
          <a:off x="5" y="0"/>
          <a:ext cx="1688339" cy="844169"/>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DE" sz="2400" kern="1200" dirty="0"/>
            <a:t>activity B</a:t>
          </a:r>
        </a:p>
        <a:p>
          <a:pPr marL="0" lvl="0" indent="0" algn="ctr" defTabSz="1066800">
            <a:lnSpc>
              <a:spcPct val="90000"/>
            </a:lnSpc>
            <a:spcBef>
              <a:spcPct val="0"/>
            </a:spcBef>
            <a:spcAft>
              <a:spcPct val="35000"/>
            </a:spcAft>
            <a:buNone/>
          </a:pPr>
          <a:r>
            <a:rPr lang="de-DE" sz="1800" i="1" kern="1200" dirty="0"/>
            <a:t>(trash)</a:t>
          </a:r>
          <a:endParaRPr lang="de-DE" sz="5400" i="1" kern="1200" dirty="0"/>
        </a:p>
      </dsp:txBody>
      <dsp:txXfrm>
        <a:off x="24730" y="24725"/>
        <a:ext cx="1638889" cy="794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F962-003D-ED45-AC25-D1FC7229E2D4}">
      <dsp:nvSpPr>
        <dsp:cNvPr id="0" name=""/>
        <dsp:cNvSpPr/>
      </dsp:nvSpPr>
      <dsp:spPr>
        <a:xfrm>
          <a:off x="976431" y="93733"/>
          <a:ext cx="1082176"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forest</a:t>
          </a:r>
        </a:p>
      </dsp:txBody>
      <dsp:txXfrm>
        <a:off x="992279" y="109581"/>
        <a:ext cx="1050480" cy="509392"/>
      </dsp:txXfrm>
    </dsp:sp>
    <dsp:sp modelId="{B685F68C-C36D-0346-8300-4B4C52540450}">
      <dsp:nvSpPr>
        <dsp:cNvPr id="0" name=""/>
        <dsp:cNvSpPr/>
      </dsp:nvSpPr>
      <dsp:spPr>
        <a:xfrm rot="3566236">
          <a:off x="1568406" y="1073154"/>
          <a:ext cx="876914" cy="189380"/>
        </a:xfrm>
        <a:prstGeom prst="righ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a:off x="1625220" y="1111030"/>
        <a:ext cx="763286" cy="113628"/>
      </dsp:txXfrm>
    </dsp:sp>
    <dsp:sp modelId="{F1B9D491-D966-B34D-8DB0-E73A43F14ADB}">
      <dsp:nvSpPr>
        <dsp:cNvPr id="0" name=""/>
        <dsp:cNvSpPr/>
      </dsp:nvSpPr>
      <dsp:spPr>
        <a:xfrm>
          <a:off x="2015090" y="1596663"/>
          <a:ext cx="779881"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trash</a:t>
          </a:r>
        </a:p>
      </dsp:txBody>
      <dsp:txXfrm>
        <a:off x="2030938" y="1612511"/>
        <a:ext cx="748185" cy="509392"/>
      </dsp:txXfrm>
    </dsp:sp>
    <dsp:sp modelId="{D7957386-7EDB-2B45-B1A5-62A8BDAE054E}">
      <dsp:nvSpPr>
        <dsp:cNvPr id="0" name=""/>
        <dsp:cNvSpPr/>
      </dsp:nvSpPr>
      <dsp:spPr>
        <a:xfrm rot="10800000">
          <a:off x="1112389" y="1778000"/>
          <a:ext cx="855382" cy="204466"/>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dsp:txBody>
      <dsp:txXfrm rot="10800000">
        <a:off x="1173729" y="1818893"/>
        <a:ext cx="732702" cy="122680"/>
      </dsp:txXfrm>
    </dsp:sp>
    <dsp:sp modelId="{0F92D27A-16BE-1142-A5EE-F788CDAC4AC8}">
      <dsp:nvSpPr>
        <dsp:cNvPr id="0" name=""/>
        <dsp:cNvSpPr/>
      </dsp:nvSpPr>
      <dsp:spPr>
        <a:xfrm>
          <a:off x="186672" y="1596663"/>
          <a:ext cx="860589" cy="5410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gasoline</a:t>
          </a:r>
        </a:p>
      </dsp:txBody>
      <dsp:txXfrm>
        <a:off x="202520" y="1612511"/>
        <a:ext cx="828893" cy="509392"/>
      </dsp:txXfrm>
    </dsp:sp>
    <dsp:sp modelId="{16B86A80-738B-EC4D-8683-2728173D5F0A}">
      <dsp:nvSpPr>
        <dsp:cNvPr id="0" name=""/>
        <dsp:cNvSpPr/>
      </dsp:nvSpPr>
      <dsp:spPr>
        <a:xfrm rot="18055797">
          <a:off x="570418" y="1066642"/>
          <a:ext cx="863419" cy="189380"/>
        </a:xfrm>
        <a:prstGeom prst="leftArrow">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1"/>
            </a:solidFill>
          </a:endParaRPr>
        </a:p>
      </dsp:txBody>
      <dsp:txXfrm>
        <a:off x="627232" y="1104518"/>
        <a:ext cx="749791" cy="11362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7E522-2127-4BA3-B7A4-4F9315520367}" type="datetimeFigureOut">
              <a:rPr lang="en-US" smtClean="0"/>
              <a:t>7/14/2018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ED93E-96F4-42F9-BD8A-E2F3FCF149B9}" type="slidenum">
              <a:rPr lang="en-US" smtClean="0"/>
              <a:t>‹#›</a:t>
            </a:fld>
            <a:endParaRPr lang="en-US"/>
          </a:p>
        </p:txBody>
      </p:sp>
    </p:spTree>
    <p:extLst>
      <p:ext uri="{BB962C8B-B14F-4D97-AF65-F5344CB8AC3E}">
        <p14:creationId xmlns:p14="http://schemas.microsoft.com/office/powerpoint/2010/main" val="23075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48A082F-2128-499F-88C9-022E1A727AEE}"/>
              </a:ext>
            </a:extLst>
          </p:cNvPr>
          <p:cNvSpPr>
            <a:spLocks noGrp="1" noRot="1" noChangeAspect="1" noChangeArrowheads="1" noTextEdit="1"/>
          </p:cNvSpPr>
          <p:nvPr>
            <p:ph type="sldImg"/>
          </p:nvPr>
        </p:nvSpPr>
        <p:spPr/>
      </p:sp>
      <p:sp>
        <p:nvSpPr>
          <p:cNvPr id="28675" name="Notes Placeholder 2">
            <a:extLst>
              <a:ext uri="{FF2B5EF4-FFF2-40B4-BE49-F238E27FC236}">
                <a16:creationId xmlns:a16="http://schemas.microsoft.com/office/drawing/2014/main" id="{048BAE12-399C-4148-8931-3B0E1FFAE7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Third video start at 1:00 Laak vs. Polaris 0:00 3:20 7:11</a:t>
            </a:r>
          </a:p>
        </p:txBody>
      </p:sp>
    </p:spTree>
    <p:extLst>
      <p:ext uri="{BB962C8B-B14F-4D97-AF65-F5344CB8AC3E}">
        <p14:creationId xmlns:p14="http://schemas.microsoft.com/office/powerpoint/2010/main" val="18957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17411"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618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17411"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8830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18435"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798284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19459"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74364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20483"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1197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21507"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52420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22531"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528103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23555"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289863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24579"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876161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25603"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99964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A55C076-81E3-214C-967A-C4C0CEE646D1}" type="slidenum">
              <a:rPr lang="en-US" smtClean="0"/>
              <a:pPr/>
              <a:t>40</a:t>
            </a:fld>
            <a:endParaRPr lang="en-US"/>
          </a:p>
        </p:txBody>
      </p:sp>
    </p:spTree>
    <p:extLst>
      <p:ext uri="{BB962C8B-B14F-4D97-AF65-F5344CB8AC3E}">
        <p14:creationId xmlns:p14="http://schemas.microsoft.com/office/powerpoint/2010/main" val="1667915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26627"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69429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27651"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7427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18435"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r>
              <a:rPr lang="en-US" sz="1200" kern="1200" baseline="0" dirty="0">
                <a:solidFill>
                  <a:schemeClr val="tx1"/>
                </a:solidFill>
                <a:latin typeface="+mn-lt"/>
                <a:ea typeface="+mn-ea"/>
                <a:cs typeface="+mn-cs"/>
              </a:rPr>
              <a:t>median</a:t>
            </a:r>
          </a:p>
          <a:p>
            <a:r>
              <a:rPr lang="en-US" sz="1200" kern="1200" baseline="0" dirty="0">
                <a:solidFill>
                  <a:schemeClr val="tx1"/>
                </a:solidFill>
                <a:latin typeface="+mn-lt"/>
                <a:ea typeface="+mn-ea"/>
                <a:cs typeface="+mn-cs"/>
              </a:rPr>
              <a:t>simply picks a random spanning tree of activities and uses the median rule for each spanning tree edge</a:t>
            </a:r>
            <a:endParaRPr lang="en-US" dirty="0"/>
          </a:p>
        </p:txBody>
      </p:sp>
    </p:spTree>
    <p:extLst>
      <p:ext uri="{BB962C8B-B14F-4D97-AF65-F5344CB8AC3E}">
        <p14:creationId xmlns:p14="http://schemas.microsoft.com/office/powerpoint/2010/main" val="900251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18435"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r>
              <a:rPr lang="en-US" sz="1200" kern="1200" baseline="0" dirty="0">
                <a:solidFill>
                  <a:schemeClr val="tx1"/>
                </a:solidFill>
                <a:latin typeface="+mn-lt"/>
                <a:ea typeface="+mn-ea"/>
                <a:cs typeface="+mn-cs"/>
              </a:rPr>
              <a:t>median</a:t>
            </a:r>
          </a:p>
          <a:p>
            <a:r>
              <a:rPr lang="en-US" sz="1200" kern="1200" baseline="0" dirty="0">
                <a:solidFill>
                  <a:schemeClr val="tx1"/>
                </a:solidFill>
                <a:latin typeface="+mn-lt"/>
                <a:ea typeface="+mn-ea"/>
                <a:cs typeface="+mn-cs"/>
              </a:rPr>
              <a:t>simply picks a random spanning tree of activities and uses the median rule for each spanning tree edge</a:t>
            </a:r>
            <a:endParaRPr lang="en-US" dirty="0"/>
          </a:p>
        </p:txBody>
      </p:sp>
    </p:spTree>
    <p:extLst>
      <p:ext uri="{BB962C8B-B14F-4D97-AF65-F5344CB8AC3E}">
        <p14:creationId xmlns:p14="http://schemas.microsoft.com/office/powerpoint/2010/main" val="1726615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2,1</a:t>
            </a:r>
          </a:p>
          <a:p>
            <a:r>
              <a:rPr lang="en-US" dirty="0"/>
              <a:t>1,2</a:t>
            </a:r>
          </a:p>
          <a:p>
            <a:r>
              <a:rPr lang="en-US" dirty="0"/>
              <a:t>1,1</a:t>
            </a:r>
          </a:p>
        </p:txBody>
      </p:sp>
      <p:sp>
        <p:nvSpPr>
          <p:cNvPr id="4" name="Foliennummernplatzhalter 3"/>
          <p:cNvSpPr>
            <a:spLocks noGrp="1"/>
          </p:cNvSpPr>
          <p:nvPr>
            <p:ph type="sldNum" sz="quarter" idx="10"/>
          </p:nvPr>
        </p:nvSpPr>
        <p:spPr/>
        <p:txBody>
          <a:bodyPr/>
          <a:lstStyle/>
          <a:p>
            <a:fld id="{5A55C076-81E3-214C-967A-C4C0CEE646D1}" type="slidenum">
              <a:rPr lang="en-US" smtClean="0"/>
              <a:pPr/>
              <a:t>65</a:t>
            </a:fld>
            <a:endParaRPr lang="en-US"/>
          </a:p>
        </p:txBody>
      </p:sp>
    </p:spTree>
    <p:extLst>
      <p:ext uri="{BB962C8B-B14F-4D97-AF65-F5344CB8AC3E}">
        <p14:creationId xmlns:p14="http://schemas.microsoft.com/office/powerpoint/2010/main" val="1654167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TODO thank you note</a:t>
            </a:r>
          </a:p>
        </p:txBody>
      </p:sp>
      <p:sp>
        <p:nvSpPr>
          <p:cNvPr id="4" name="Foliennummernplatzhalter 3"/>
          <p:cNvSpPr>
            <a:spLocks noGrp="1"/>
          </p:cNvSpPr>
          <p:nvPr>
            <p:ph type="sldNum" sz="quarter" idx="10"/>
          </p:nvPr>
        </p:nvSpPr>
        <p:spPr/>
        <p:txBody>
          <a:bodyPr/>
          <a:lstStyle/>
          <a:p>
            <a:fld id="{8D7DD634-B4BE-7249-821E-32ADA02D4EC9}" type="slidenum">
              <a:rPr lang="de-DE" smtClean="0"/>
              <a:pPr/>
              <a:t>66</a:t>
            </a:fld>
            <a:endParaRPr lang="de-DE"/>
          </a:p>
        </p:txBody>
      </p:sp>
    </p:spTree>
    <p:extLst>
      <p:ext uri="{BB962C8B-B14F-4D97-AF65-F5344CB8AC3E}">
        <p14:creationId xmlns:p14="http://schemas.microsoft.com/office/powerpoint/2010/main" val="1703236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skip?</a:t>
            </a:r>
          </a:p>
        </p:txBody>
      </p:sp>
      <p:sp>
        <p:nvSpPr>
          <p:cNvPr id="4" name="Foliennummernplatzhalter 3"/>
          <p:cNvSpPr>
            <a:spLocks noGrp="1"/>
          </p:cNvSpPr>
          <p:nvPr>
            <p:ph type="sldNum" sz="quarter" idx="10"/>
          </p:nvPr>
        </p:nvSpPr>
        <p:spPr/>
        <p:txBody>
          <a:bodyPr/>
          <a:lstStyle/>
          <a:p>
            <a:fld id="{8D7DD634-B4BE-7249-821E-32ADA02D4EC9}" type="slidenum">
              <a:rPr lang="de-DE" smtClean="0"/>
              <a:pPr/>
              <a:t>67</a:t>
            </a:fld>
            <a:endParaRPr lang="de-DE"/>
          </a:p>
        </p:txBody>
      </p:sp>
    </p:spTree>
    <p:extLst>
      <p:ext uri="{BB962C8B-B14F-4D97-AF65-F5344CB8AC3E}">
        <p14:creationId xmlns:p14="http://schemas.microsoft.com/office/powerpoint/2010/main" val="2509303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rest of talk: standard model</a:t>
            </a:r>
          </a:p>
          <a:p>
            <a:endParaRPr lang="en-US" dirty="0"/>
          </a:p>
          <a:p>
            <a:r>
              <a:rPr lang="en-US" dirty="0"/>
              <a:t>paper generalizes median</a:t>
            </a:r>
          </a:p>
        </p:txBody>
      </p:sp>
      <p:sp>
        <p:nvSpPr>
          <p:cNvPr id="4" name="Foliennummernplatzhalter 3"/>
          <p:cNvSpPr>
            <a:spLocks noGrp="1"/>
          </p:cNvSpPr>
          <p:nvPr>
            <p:ph type="sldNum" sz="quarter" idx="10"/>
          </p:nvPr>
        </p:nvSpPr>
        <p:spPr/>
        <p:txBody>
          <a:bodyPr/>
          <a:lstStyle/>
          <a:p>
            <a:fld id="{8D7DD634-B4BE-7249-821E-32ADA02D4EC9}" type="slidenum">
              <a:rPr lang="de-DE" smtClean="0"/>
              <a:pPr/>
              <a:t>70</a:t>
            </a:fld>
            <a:endParaRPr lang="de-DE"/>
          </a:p>
        </p:txBody>
      </p:sp>
    </p:spTree>
    <p:extLst>
      <p:ext uri="{BB962C8B-B14F-4D97-AF65-F5344CB8AC3E}">
        <p14:creationId xmlns:p14="http://schemas.microsoft.com/office/powerpoint/2010/main" val="182338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A55C076-81E3-214C-967A-C4C0CEE646D1}" type="slidenum">
              <a:rPr lang="en-US" smtClean="0"/>
              <a:pPr/>
              <a:t>41</a:t>
            </a:fld>
            <a:endParaRPr lang="en-US"/>
          </a:p>
        </p:txBody>
      </p:sp>
    </p:spTree>
    <p:extLst>
      <p:ext uri="{BB962C8B-B14F-4D97-AF65-F5344CB8AC3E}">
        <p14:creationId xmlns:p14="http://schemas.microsoft.com/office/powerpoint/2010/main" val="173048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we envision a system that allows us to make statements</a:t>
            </a:r>
            <a:r>
              <a:rPr lang="en-US" baseline="0" dirty="0"/>
              <a:t> of the following form:</a:t>
            </a:r>
          </a:p>
          <a:p>
            <a:r>
              <a:rPr lang="en-US" baseline="0" dirty="0"/>
              <a:t>take 2 undesirable activities</a:t>
            </a:r>
          </a:p>
          <a:p>
            <a:endParaRPr lang="en-US" baseline="0" dirty="0"/>
          </a:p>
          <a:p>
            <a:r>
              <a:rPr lang="en-US" baseline="0" dirty="0"/>
              <a:t>We </a:t>
            </a:r>
            <a:r>
              <a:rPr lang="en-US" baseline="0"/>
              <a:t>argue that </a:t>
            </a:r>
            <a:endParaRPr lang="en-US" dirty="0"/>
          </a:p>
        </p:txBody>
      </p:sp>
      <p:sp>
        <p:nvSpPr>
          <p:cNvPr id="4" name="Foliennummernplatzhalter 3"/>
          <p:cNvSpPr>
            <a:spLocks noGrp="1"/>
          </p:cNvSpPr>
          <p:nvPr>
            <p:ph type="sldNum" sz="quarter" idx="10"/>
          </p:nvPr>
        </p:nvSpPr>
        <p:spPr/>
        <p:txBody>
          <a:bodyPr/>
          <a:lstStyle/>
          <a:p>
            <a:fld id="{5A55C076-81E3-214C-967A-C4C0CEE646D1}" type="slidenum">
              <a:rPr lang="en-US" smtClean="0"/>
              <a:pPr/>
              <a:t>43</a:t>
            </a:fld>
            <a:endParaRPr lang="en-US"/>
          </a:p>
        </p:txBody>
      </p:sp>
    </p:spTree>
    <p:extLst>
      <p:ext uri="{BB962C8B-B14F-4D97-AF65-F5344CB8AC3E}">
        <p14:creationId xmlns:p14="http://schemas.microsoft.com/office/powerpoint/2010/main" val="408521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TODO: add </a:t>
            </a:r>
            <a:r>
              <a:rPr lang="en-US" dirty="0" err="1"/>
              <a:t>picure</a:t>
            </a:r>
            <a:r>
              <a:rPr lang="en-US" dirty="0"/>
              <a:t> from before</a:t>
            </a:r>
          </a:p>
        </p:txBody>
      </p:sp>
      <p:sp>
        <p:nvSpPr>
          <p:cNvPr id="4" name="Foliennummernplatzhalter 3"/>
          <p:cNvSpPr>
            <a:spLocks noGrp="1"/>
          </p:cNvSpPr>
          <p:nvPr>
            <p:ph type="sldNum" sz="quarter" idx="10"/>
          </p:nvPr>
        </p:nvSpPr>
        <p:spPr/>
        <p:txBody>
          <a:bodyPr/>
          <a:lstStyle/>
          <a:p>
            <a:fld id="{8D7DD634-B4BE-7249-821E-32ADA02D4EC9}" type="slidenum">
              <a:rPr lang="de-DE" smtClean="0"/>
              <a:pPr/>
              <a:t>44</a:t>
            </a:fld>
            <a:endParaRPr lang="de-DE"/>
          </a:p>
        </p:txBody>
      </p:sp>
    </p:spTree>
    <p:extLst>
      <p:ext uri="{BB962C8B-B14F-4D97-AF65-F5344CB8AC3E}">
        <p14:creationId xmlns:p14="http://schemas.microsoft.com/office/powerpoint/2010/main" val="2621592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16387"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69948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17411"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90125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17411"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86425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60489" y="728663"/>
            <a:ext cx="4592637" cy="3598862"/>
          </a:xfrm>
          <a:prstGeom prst="rect">
            <a:avLst/>
          </a:prstGeom>
          <a:solidFill>
            <a:srgbClr val="FFFFFF"/>
          </a:solidFill>
          <a:ln w="9525">
            <a:solidFill>
              <a:srgbClr val="000000"/>
            </a:solidFill>
            <a:miter lim="800000"/>
            <a:headEnd/>
            <a:tailEnd/>
          </a:ln>
        </p:spPr>
        <p:txBody>
          <a:bodyPr wrap="none" lIns="86741" tIns="43371" rIns="86741" bIns="43371" anchor="ctr"/>
          <a:lstStyle/>
          <a:p>
            <a:endParaRPr lang="en-US"/>
          </a:p>
        </p:txBody>
      </p:sp>
      <p:sp>
        <p:nvSpPr>
          <p:cNvPr id="17411" name="Rectangle 3"/>
          <p:cNvSpPr>
            <a:spLocks noGrp="1" noChangeArrowheads="1"/>
          </p:cNvSpPr>
          <p:nvPr>
            <p:ph type="body"/>
          </p:nvPr>
        </p:nvSpPr>
        <p:spPr bwMode="auto">
          <a:xfrm>
            <a:off x="731839" y="4559301"/>
            <a:ext cx="5849937" cy="4321175"/>
          </a:xfrm>
          <a:noFill/>
        </p:spPr>
        <p:txBody>
          <a:bodyPr wrap="none" numCol="1" anchor="ctr"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6161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7C61D2-C5AE-474A-91DA-22442EA506FE}"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31096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C61D2-C5AE-474A-91DA-22442EA506FE}"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65169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C61D2-C5AE-474A-91DA-22442EA506FE}"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178404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986" y="274544"/>
            <a:ext cx="10954712" cy="1131794"/>
          </a:xfrm>
        </p:spPr>
        <p:txBody>
          <a:bodyPr/>
          <a:lstStyle/>
          <a:p>
            <a:r>
              <a:rPr lang="en-US"/>
              <a:t>Click to edit Master title style</a:t>
            </a:r>
          </a:p>
        </p:txBody>
      </p:sp>
      <p:sp>
        <p:nvSpPr>
          <p:cNvPr id="3" name="Table Placeholder 2"/>
          <p:cNvSpPr>
            <a:spLocks noGrp="1"/>
          </p:cNvSpPr>
          <p:nvPr>
            <p:ph type="tbl" idx="1"/>
          </p:nvPr>
        </p:nvSpPr>
        <p:spPr>
          <a:xfrm>
            <a:off x="609986" y="1599640"/>
            <a:ext cx="10954712" cy="4514570"/>
          </a:xfrm>
        </p:spPr>
        <p:txBody>
          <a:bodyPr/>
          <a:lstStyle/>
          <a:p>
            <a:pPr lvl="0"/>
            <a:endParaRPr lang="en-US" noProof="0"/>
          </a:p>
        </p:txBody>
      </p:sp>
      <p:sp>
        <p:nvSpPr>
          <p:cNvPr id="4" name="Rectangle 3">
            <a:extLst>
              <a:ext uri="{FF2B5EF4-FFF2-40B4-BE49-F238E27FC236}">
                <a16:creationId xmlns:a16="http://schemas.microsoft.com/office/drawing/2014/main" id="{F7F4899C-83E1-4CAD-888D-9012198E5668}"/>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481984AF-0537-4D0E-ABC0-9C6753026AD5}"/>
              </a:ext>
            </a:extLst>
          </p:cNvPr>
          <p:cNvSpPr>
            <a:spLocks noGrp="1" noChangeArrowheads="1"/>
          </p:cNvSpPr>
          <p:nvPr>
            <p:ph type="ftr" idx="11"/>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926B9A8-1663-448C-A756-EC6A32995C5B}"/>
              </a:ext>
            </a:extLst>
          </p:cNvPr>
          <p:cNvSpPr>
            <a:spLocks noGrp="1" noChangeArrowheads="1"/>
          </p:cNvSpPr>
          <p:nvPr>
            <p:ph type="sldNum" idx="12"/>
          </p:nvPr>
        </p:nvSpPr>
        <p:spPr>
          <a:ln/>
        </p:spPr>
        <p:txBody>
          <a:bodyPr/>
          <a:lstStyle>
            <a:lvl1pPr>
              <a:defRPr/>
            </a:lvl1pPr>
          </a:lstStyle>
          <a:p>
            <a:pPr>
              <a:defRPr/>
            </a:pPr>
            <a:fld id="{B92F4B5A-B28C-4A65-BCE2-030A4756043A}" type="slidenum">
              <a:rPr lang="en-GB" altLang="en-US"/>
              <a:pPr>
                <a:defRPr/>
              </a:pPr>
              <a:t>‹#›</a:t>
            </a:fld>
            <a:endParaRPr lang="en-GB" altLang="en-US"/>
          </a:p>
        </p:txBody>
      </p:sp>
    </p:spTree>
    <p:extLst>
      <p:ext uri="{BB962C8B-B14F-4D97-AF65-F5344CB8AC3E}">
        <p14:creationId xmlns:p14="http://schemas.microsoft.com/office/powerpoint/2010/main" val="315705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C61D2-C5AE-474A-91DA-22442EA506FE}"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147817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7C61D2-C5AE-474A-91DA-22442EA506FE}" type="datetimeFigureOut">
              <a:rPr lang="en-US" smtClean="0"/>
              <a:t>7/14/2018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118296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7C61D2-C5AE-474A-91DA-22442EA506FE}" type="datetimeFigureOut">
              <a:rPr lang="en-US" smtClean="0"/>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320717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7C61D2-C5AE-474A-91DA-22442EA506FE}" type="datetimeFigureOut">
              <a:rPr lang="en-US" smtClean="0"/>
              <a:t>7/14/2018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135650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7C61D2-C5AE-474A-91DA-22442EA506FE}" type="datetimeFigureOut">
              <a:rPr lang="en-US" smtClean="0"/>
              <a:t>7/14/2018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2584778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C61D2-C5AE-474A-91DA-22442EA506FE}" type="datetimeFigureOut">
              <a:rPr lang="en-US" smtClean="0"/>
              <a:t>7/14/2018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179830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7C61D2-C5AE-474A-91DA-22442EA506FE}" type="datetimeFigureOut">
              <a:rPr lang="en-US" smtClean="0"/>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294625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7C61D2-C5AE-474A-91DA-22442EA506FE}" type="datetimeFigureOut">
              <a:rPr lang="en-US" smtClean="0"/>
              <a:t>7/14/2018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263984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C61D2-C5AE-474A-91DA-22442EA506FE}" type="datetimeFigureOut">
              <a:rPr lang="en-US" smtClean="0"/>
              <a:t>7/14/2018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7FF99-5460-4E45-9153-57A2376B6EC9}" type="slidenum">
              <a:rPr lang="en-US" smtClean="0"/>
              <a:t>‹#›</a:t>
            </a:fld>
            <a:endParaRPr lang="en-US"/>
          </a:p>
        </p:txBody>
      </p:sp>
    </p:spTree>
    <p:extLst>
      <p:ext uri="{BB962C8B-B14F-4D97-AF65-F5344CB8AC3E}">
        <p14:creationId xmlns:p14="http://schemas.microsoft.com/office/powerpoint/2010/main" val="227025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mitsuku.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macworld.com/article/1014418/25aoliza.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V1eYniJ0Rnk" TargetMode="External"/><Relationship Id="rId3" Type="http://schemas.openxmlformats.org/officeDocument/2006/relationships/hyperlink" Target="http://aivideocompetition.org/videos/" TargetMode="External"/><Relationship Id="rId7" Type="http://schemas.openxmlformats.org/officeDocument/2006/relationships/hyperlink" Target="https://www.youtube.com/watch?v=ScXX2bndGJ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tube.com/watch?v=C5Xnxjq63Zg" TargetMode="External"/><Relationship Id="rId5" Type="http://schemas.openxmlformats.org/officeDocument/2006/relationships/hyperlink" Target="https://www.youtube.com/watch?v=s6VIWDUHTa4" TargetMode="External"/><Relationship Id="rId4" Type="http://schemas.openxmlformats.org/officeDocument/2006/relationships/hyperlink" Target="https://www.youtube.com/watch?v=1JJsBFiXGl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7.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9.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18" Type="http://schemas.openxmlformats.org/officeDocument/2006/relationships/diagramData" Target="../diagrams/data16.xml"/><Relationship Id="rId3" Type="http://schemas.openxmlformats.org/officeDocument/2006/relationships/diagramData" Target="../diagrams/data13.xml"/><Relationship Id="rId21" Type="http://schemas.openxmlformats.org/officeDocument/2006/relationships/diagramColors" Target="../diagrams/colors16.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notesSlide" Target="../notesSlides/notesSlide10.xml"/><Relationship Id="rId16" Type="http://schemas.openxmlformats.org/officeDocument/2006/relationships/diagramColors" Target="../diagrams/colors15.xml"/><Relationship Id="rId20" Type="http://schemas.openxmlformats.org/officeDocument/2006/relationships/diagramQuickStyle" Target="../diagrams/quickStyle16.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19" Type="http://schemas.openxmlformats.org/officeDocument/2006/relationships/diagramLayout" Target="../diagrams/layout16.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 Id="rId22" Type="http://schemas.microsoft.com/office/2007/relationships/diagramDrawing" Target="../diagrams/drawing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18" Type="http://schemas.openxmlformats.org/officeDocument/2006/relationships/diagramData" Target="../diagrams/data20.xml"/><Relationship Id="rId3" Type="http://schemas.openxmlformats.org/officeDocument/2006/relationships/diagramData" Target="../diagrams/data17.xml"/><Relationship Id="rId21" Type="http://schemas.openxmlformats.org/officeDocument/2006/relationships/diagramColors" Target="../diagrams/colors20.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notesSlide" Target="../notesSlides/notesSlide15.xml"/><Relationship Id="rId16" Type="http://schemas.openxmlformats.org/officeDocument/2006/relationships/diagramColors" Target="../diagrams/colors19.xml"/><Relationship Id="rId20" Type="http://schemas.openxmlformats.org/officeDocument/2006/relationships/diagramQuickStyle" Target="../diagrams/quickStyle20.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19" Type="http://schemas.openxmlformats.org/officeDocument/2006/relationships/diagramLayout" Target="../diagrams/layout20.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 Id="rId22" Type="http://schemas.microsoft.com/office/2007/relationships/diagramDrawing" Target="../diagrams/drawing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diagramData" Target="../diagrams/data24.xml"/><Relationship Id="rId18" Type="http://schemas.openxmlformats.org/officeDocument/2006/relationships/diagramData" Target="../diagrams/data25.xml"/><Relationship Id="rId3" Type="http://schemas.openxmlformats.org/officeDocument/2006/relationships/diagramData" Target="../diagrams/data22.xml"/><Relationship Id="rId21" Type="http://schemas.openxmlformats.org/officeDocument/2006/relationships/diagramColors" Target="../diagrams/colors25.xml"/><Relationship Id="rId7" Type="http://schemas.microsoft.com/office/2007/relationships/diagramDrawing" Target="../diagrams/drawing22.xml"/><Relationship Id="rId12" Type="http://schemas.microsoft.com/office/2007/relationships/diagramDrawing" Target="../diagrams/drawing23.xml"/><Relationship Id="rId17" Type="http://schemas.microsoft.com/office/2007/relationships/diagramDrawing" Target="../diagrams/drawing24.xml"/><Relationship Id="rId2" Type="http://schemas.openxmlformats.org/officeDocument/2006/relationships/notesSlide" Target="../notesSlides/notesSlide19.xml"/><Relationship Id="rId16" Type="http://schemas.openxmlformats.org/officeDocument/2006/relationships/diagramColors" Target="../diagrams/colors24.xml"/><Relationship Id="rId20" Type="http://schemas.openxmlformats.org/officeDocument/2006/relationships/diagramQuickStyle" Target="../diagrams/quickStyle25.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5" Type="http://schemas.openxmlformats.org/officeDocument/2006/relationships/diagramQuickStyle" Target="../diagrams/quickStyle24.xml"/><Relationship Id="rId10" Type="http://schemas.openxmlformats.org/officeDocument/2006/relationships/diagramQuickStyle" Target="../diagrams/quickStyle23.xml"/><Relationship Id="rId19" Type="http://schemas.openxmlformats.org/officeDocument/2006/relationships/diagramLayout" Target="../diagrams/layout25.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diagramLayout" Target="../diagrams/layout24.xml"/><Relationship Id="rId22" Type="http://schemas.microsoft.com/office/2007/relationships/diagramDrawing" Target="../diagrams/drawing2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hyperlink" Target="https://www.technologyreview.com/s/602747/todays-artificial-intelligence-does-not-justify-basic-income/" TargetMode="External"/><Relationship Id="rId1" Type="http://schemas.openxmlformats.org/officeDocument/2006/relationships/slideLayout" Target="../slideLayouts/slideLayout2.xml"/><Relationship Id="rId6" Type="http://schemas.openxmlformats.org/officeDocument/2006/relationships/hyperlink" Target="https://www.prospectmagazine.co.uk/britishacademy/the-ai-debate-must-stay-grounded-in-reality" TargetMode="External"/><Relationship Id="rId5" Type="http://schemas.openxmlformats.org/officeDocument/2006/relationships/image" Target="../media/image25.png"/><Relationship Id="rId4" Type="http://schemas.openxmlformats.org/officeDocument/2006/relationships/hyperlink" Target="http://www.prospectmagazine.co.uk/science-and-technology/artificial-intelligence-wheres-the-philosophical-scrutiny"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diagramData" Target="../diagrams/data28.xml"/><Relationship Id="rId18" Type="http://schemas.openxmlformats.org/officeDocument/2006/relationships/diagramData" Target="../diagrams/data29.xml"/><Relationship Id="rId26" Type="http://schemas.openxmlformats.org/officeDocument/2006/relationships/diagramColors" Target="../diagrams/colors30.xml"/><Relationship Id="rId3" Type="http://schemas.openxmlformats.org/officeDocument/2006/relationships/diagramData" Target="../diagrams/data26.xml"/><Relationship Id="rId21" Type="http://schemas.openxmlformats.org/officeDocument/2006/relationships/diagramColors" Target="../diagrams/colors29.xml"/><Relationship Id="rId7" Type="http://schemas.microsoft.com/office/2007/relationships/diagramDrawing" Target="../diagrams/drawing26.xml"/><Relationship Id="rId12" Type="http://schemas.microsoft.com/office/2007/relationships/diagramDrawing" Target="../diagrams/drawing27.xml"/><Relationship Id="rId17" Type="http://schemas.microsoft.com/office/2007/relationships/diagramDrawing" Target="../diagrams/drawing28.xml"/><Relationship Id="rId25" Type="http://schemas.openxmlformats.org/officeDocument/2006/relationships/diagramQuickStyle" Target="../diagrams/quickStyle30.xml"/><Relationship Id="rId2" Type="http://schemas.openxmlformats.org/officeDocument/2006/relationships/notesSlide" Target="../notesSlides/notesSlide21.xml"/><Relationship Id="rId16" Type="http://schemas.openxmlformats.org/officeDocument/2006/relationships/diagramColors" Target="../diagrams/colors28.xml"/><Relationship Id="rId20" Type="http://schemas.openxmlformats.org/officeDocument/2006/relationships/diagramQuickStyle" Target="../diagrams/quickStyle29.xml"/><Relationship Id="rId29" Type="http://schemas.openxmlformats.org/officeDocument/2006/relationships/diagramLayout" Target="../diagrams/layout31.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24" Type="http://schemas.openxmlformats.org/officeDocument/2006/relationships/diagramLayout" Target="../diagrams/layout30.xml"/><Relationship Id="rId32" Type="http://schemas.microsoft.com/office/2007/relationships/diagramDrawing" Target="../diagrams/drawing31.xml"/><Relationship Id="rId5" Type="http://schemas.openxmlformats.org/officeDocument/2006/relationships/diagramQuickStyle" Target="../diagrams/quickStyle26.xml"/><Relationship Id="rId15" Type="http://schemas.openxmlformats.org/officeDocument/2006/relationships/diagramQuickStyle" Target="../diagrams/quickStyle28.xml"/><Relationship Id="rId23" Type="http://schemas.openxmlformats.org/officeDocument/2006/relationships/diagramData" Target="../diagrams/data30.xml"/><Relationship Id="rId28" Type="http://schemas.openxmlformats.org/officeDocument/2006/relationships/diagramData" Target="../diagrams/data31.xml"/><Relationship Id="rId10" Type="http://schemas.openxmlformats.org/officeDocument/2006/relationships/diagramQuickStyle" Target="../diagrams/quickStyle27.xml"/><Relationship Id="rId19" Type="http://schemas.openxmlformats.org/officeDocument/2006/relationships/diagramLayout" Target="../diagrams/layout29.xml"/><Relationship Id="rId31" Type="http://schemas.openxmlformats.org/officeDocument/2006/relationships/diagramColors" Target="../diagrams/colors31.xml"/><Relationship Id="rId4" Type="http://schemas.openxmlformats.org/officeDocument/2006/relationships/diagramLayout" Target="../diagrams/layout26.xml"/><Relationship Id="rId9" Type="http://schemas.openxmlformats.org/officeDocument/2006/relationships/diagramLayout" Target="../diagrams/layout27.xml"/><Relationship Id="rId14" Type="http://schemas.openxmlformats.org/officeDocument/2006/relationships/diagramLayout" Target="../diagrams/layout28.xml"/><Relationship Id="rId22" Type="http://schemas.microsoft.com/office/2007/relationships/diagramDrawing" Target="../diagrams/drawing29.xml"/><Relationship Id="rId27" Type="http://schemas.microsoft.com/office/2007/relationships/diagramDrawing" Target="../diagrams/drawing30.xml"/><Relationship Id="rId30" Type="http://schemas.openxmlformats.org/officeDocument/2006/relationships/diagramQuickStyle" Target="../diagrams/quickStyle31.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56.jpg"/></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34.xml"/><Relationship Id="rId3" Type="http://schemas.openxmlformats.org/officeDocument/2006/relationships/diagramData" Target="../diagrams/data33.xml"/><Relationship Id="rId7" Type="http://schemas.microsoft.com/office/2007/relationships/diagramDrawing" Target="../diagrams/drawing33.xml"/><Relationship Id="rId12" Type="http://schemas.microsoft.com/office/2007/relationships/diagramDrawing" Target="../diagrams/drawing3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3.xml"/><Relationship Id="rId11" Type="http://schemas.openxmlformats.org/officeDocument/2006/relationships/diagramColors" Target="../diagrams/colors34.xml"/><Relationship Id="rId5" Type="http://schemas.openxmlformats.org/officeDocument/2006/relationships/diagramQuickStyle" Target="../diagrams/quickStyle33.xml"/><Relationship Id="rId10" Type="http://schemas.openxmlformats.org/officeDocument/2006/relationships/diagramQuickStyle" Target="../diagrams/quickStyle34.xml"/><Relationship Id="rId4" Type="http://schemas.openxmlformats.org/officeDocument/2006/relationships/diagramLayout" Target="../diagrams/layout33.xml"/><Relationship Id="rId9" Type="http://schemas.openxmlformats.org/officeDocument/2006/relationships/diagramLayout" Target="../diagrams/layout3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5" y="1483794"/>
            <a:ext cx="12524505" cy="1325563"/>
          </a:xfrm>
        </p:spPr>
        <p:txBody>
          <a:bodyPr>
            <a:normAutofit fontScale="90000"/>
          </a:bodyPr>
          <a:lstStyle/>
          <a:p>
            <a:pPr algn="ctr"/>
            <a:r>
              <a:rPr lang="en-US" dirty="0"/>
              <a:t> Moral Artificial Intelligence (+ Computational Social Choice)</a:t>
            </a:r>
            <a:br>
              <a:rPr lang="en-US" dirty="0"/>
            </a:br>
            <a:br>
              <a:rPr lang="en-US" sz="2700" dirty="0">
                <a:solidFill>
                  <a:srgbClr val="0070C0"/>
                </a:solidFill>
              </a:rPr>
            </a:br>
            <a:r>
              <a:rPr lang="en-US" sz="3100" dirty="0"/>
              <a:t>Vincent Conitzer</a:t>
            </a:r>
            <a:br>
              <a:rPr lang="en-US" sz="3100" dirty="0"/>
            </a:br>
            <a:r>
              <a:rPr lang="en-US" sz="3100" dirty="0"/>
              <a:t>(Duke University)</a:t>
            </a:r>
            <a:br>
              <a:rPr lang="en-US" sz="3100" dirty="0"/>
            </a:br>
            <a:r>
              <a:rPr lang="en-US" sz="3100" dirty="0"/>
              <a:t>joint work with </a:t>
            </a:r>
            <a:br>
              <a:rPr lang="en-US" sz="3100" dirty="0"/>
            </a:br>
            <a:r>
              <a:rPr lang="en-US" sz="3100" dirty="0"/>
              <a:t>all the other people </a:t>
            </a:r>
            <a:br>
              <a:rPr lang="en-US" sz="3100" dirty="0"/>
            </a:br>
            <a:r>
              <a:rPr lang="en-US" sz="3100" dirty="0"/>
              <a:t>on this slide</a:t>
            </a:r>
            <a:br>
              <a:rPr lang="en-US" sz="3100" dirty="0"/>
            </a:br>
            <a:br>
              <a:rPr lang="en-US" sz="3100" dirty="0"/>
            </a:br>
            <a:endParaRPr lang="en-US" dirty="0">
              <a:solidFill>
                <a:srgbClr val="0070C0"/>
              </a:solidFill>
            </a:endParaRPr>
          </a:p>
        </p:txBody>
      </p:sp>
      <p:sp>
        <p:nvSpPr>
          <p:cNvPr id="15" name="Content Placeholder 2">
            <a:extLst>
              <a:ext uri="{FF2B5EF4-FFF2-40B4-BE49-F238E27FC236}">
                <a16:creationId xmlns:a16="http://schemas.microsoft.com/office/drawing/2014/main" id="{17EC59EC-2C98-4DE4-B6E4-F7C6627ECE65}"/>
              </a:ext>
            </a:extLst>
          </p:cNvPr>
          <p:cNvSpPr txBox="1">
            <a:spLocks/>
          </p:cNvSpPr>
          <p:nvPr/>
        </p:nvSpPr>
        <p:spPr>
          <a:xfrm>
            <a:off x="-174565" y="2931219"/>
            <a:ext cx="2625436"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Walter </a:t>
            </a:r>
            <a:r>
              <a:rPr lang="en-US" dirty="0" err="1"/>
              <a:t>Sinnott</a:t>
            </a:r>
            <a:r>
              <a:rPr lang="en-US" dirty="0"/>
              <a:t>-Armstrong</a:t>
            </a:r>
          </a:p>
        </p:txBody>
      </p:sp>
      <p:sp>
        <p:nvSpPr>
          <p:cNvPr id="16" name="Content Placeholder 2">
            <a:extLst>
              <a:ext uri="{FF2B5EF4-FFF2-40B4-BE49-F238E27FC236}">
                <a16:creationId xmlns:a16="http://schemas.microsoft.com/office/drawing/2014/main" id="{E0042EB2-7F64-4C67-BA68-1A7082BD30AB}"/>
              </a:ext>
            </a:extLst>
          </p:cNvPr>
          <p:cNvSpPr txBox="1">
            <a:spLocks/>
          </p:cNvSpPr>
          <p:nvPr/>
        </p:nvSpPr>
        <p:spPr>
          <a:xfrm>
            <a:off x="2521529" y="2983866"/>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Jana </a:t>
            </a:r>
            <a:r>
              <a:rPr lang="en-US" dirty="0" err="1"/>
              <a:t>Schaich</a:t>
            </a:r>
            <a:r>
              <a:rPr lang="en-US" dirty="0"/>
              <a:t> Borg</a:t>
            </a:r>
          </a:p>
        </p:txBody>
      </p:sp>
      <p:sp>
        <p:nvSpPr>
          <p:cNvPr id="17" name="Content Placeholder 2">
            <a:extLst>
              <a:ext uri="{FF2B5EF4-FFF2-40B4-BE49-F238E27FC236}">
                <a16:creationId xmlns:a16="http://schemas.microsoft.com/office/drawing/2014/main" id="{7B16E30C-1D0B-4984-8A32-9E97A6642D8D}"/>
              </a:ext>
            </a:extLst>
          </p:cNvPr>
          <p:cNvSpPr txBox="1">
            <a:spLocks/>
          </p:cNvSpPr>
          <p:nvPr/>
        </p:nvSpPr>
        <p:spPr>
          <a:xfrm>
            <a:off x="7694813" y="2911819"/>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Yuan Deng</a:t>
            </a:r>
          </a:p>
        </p:txBody>
      </p:sp>
      <p:sp>
        <p:nvSpPr>
          <p:cNvPr id="18" name="Content Placeholder 2">
            <a:extLst>
              <a:ext uri="{FF2B5EF4-FFF2-40B4-BE49-F238E27FC236}">
                <a16:creationId xmlns:a16="http://schemas.microsoft.com/office/drawing/2014/main" id="{8C09566C-D83C-47CF-8442-9F388B84FAD5}"/>
              </a:ext>
            </a:extLst>
          </p:cNvPr>
          <p:cNvSpPr txBox="1">
            <a:spLocks/>
          </p:cNvSpPr>
          <p:nvPr/>
        </p:nvSpPr>
        <p:spPr>
          <a:xfrm>
            <a:off x="10099959" y="2889649"/>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Max Kramer</a:t>
            </a:r>
          </a:p>
        </p:txBody>
      </p:sp>
      <p:pic>
        <p:nvPicPr>
          <p:cNvPr id="19" name="Picture 18">
            <a:extLst>
              <a:ext uri="{FF2B5EF4-FFF2-40B4-BE49-F238E27FC236}">
                <a16:creationId xmlns:a16="http://schemas.microsoft.com/office/drawing/2014/main" id="{AF2F4387-64DD-4473-BB90-BF6CE8D49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4165" y="1182701"/>
            <a:ext cx="1126940" cy="1690410"/>
          </a:xfrm>
          <a:prstGeom prst="rect">
            <a:avLst/>
          </a:prstGeom>
        </p:spPr>
      </p:pic>
      <p:pic>
        <p:nvPicPr>
          <p:cNvPr id="20" name="Picture 19">
            <a:extLst>
              <a:ext uri="{FF2B5EF4-FFF2-40B4-BE49-F238E27FC236}">
                <a16:creationId xmlns:a16="http://schemas.microsoft.com/office/drawing/2014/main" id="{1B34E1C7-455F-4ED7-ACA6-FAD7AD46E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94" y="1249201"/>
            <a:ext cx="1137972" cy="1706958"/>
          </a:xfrm>
          <a:prstGeom prst="rect">
            <a:avLst/>
          </a:prstGeom>
        </p:spPr>
      </p:pic>
      <p:pic>
        <p:nvPicPr>
          <p:cNvPr id="21" name="Picture 20">
            <a:extLst>
              <a:ext uri="{FF2B5EF4-FFF2-40B4-BE49-F238E27FC236}">
                <a16:creationId xmlns:a16="http://schemas.microsoft.com/office/drawing/2014/main" id="{64A4F4D7-7B73-4851-B505-408F081F0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1040" y="1249201"/>
            <a:ext cx="1325138" cy="1706957"/>
          </a:xfrm>
          <a:prstGeom prst="rect">
            <a:avLst/>
          </a:prstGeom>
        </p:spPr>
      </p:pic>
      <p:pic>
        <p:nvPicPr>
          <p:cNvPr id="22" name="Picture 21">
            <a:extLst>
              <a:ext uri="{FF2B5EF4-FFF2-40B4-BE49-F238E27FC236}">
                <a16:creationId xmlns:a16="http://schemas.microsoft.com/office/drawing/2014/main" id="{1D7115BB-379F-48EF-AA7C-A2825272CE28}"/>
              </a:ext>
            </a:extLst>
          </p:cNvPr>
          <p:cNvPicPr>
            <a:picLocks noChangeAspect="1"/>
          </p:cNvPicPr>
          <p:nvPr/>
        </p:nvPicPr>
        <p:blipFill rotWithShape="1">
          <a:blip r:embed="rId5">
            <a:extLst>
              <a:ext uri="{28A0092B-C50C-407E-A947-70E740481C1C}">
                <a14:useLocalDpi xmlns:a14="http://schemas.microsoft.com/office/drawing/2010/main" val="0"/>
              </a:ext>
            </a:extLst>
          </a:blip>
          <a:srcRect l="23179" t="18686" r="50157" b="25456"/>
          <a:stretch/>
        </p:blipFill>
        <p:spPr>
          <a:xfrm>
            <a:off x="10510519" y="1182700"/>
            <a:ext cx="1434509" cy="1690411"/>
          </a:xfrm>
          <a:prstGeom prst="rect">
            <a:avLst/>
          </a:prstGeom>
        </p:spPr>
      </p:pic>
      <p:pic>
        <p:nvPicPr>
          <p:cNvPr id="23" name="Picture 22">
            <a:extLst>
              <a:ext uri="{FF2B5EF4-FFF2-40B4-BE49-F238E27FC236}">
                <a16:creationId xmlns:a16="http://schemas.microsoft.com/office/drawing/2014/main" id="{3C112078-9F9A-40CB-9361-BFCA6AA247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252" y="3923384"/>
            <a:ext cx="1701728" cy="1701728"/>
          </a:xfrm>
          <a:prstGeom prst="rect">
            <a:avLst/>
          </a:prstGeom>
        </p:spPr>
      </p:pic>
      <p:sp>
        <p:nvSpPr>
          <p:cNvPr id="24" name="Content Placeholder 2">
            <a:extLst>
              <a:ext uri="{FF2B5EF4-FFF2-40B4-BE49-F238E27FC236}">
                <a16:creationId xmlns:a16="http://schemas.microsoft.com/office/drawing/2014/main" id="{1F36B45A-AE16-4A9E-854A-E095F002854D}"/>
              </a:ext>
            </a:extLst>
          </p:cNvPr>
          <p:cNvSpPr txBox="1">
            <a:spLocks/>
          </p:cNvSpPr>
          <p:nvPr/>
        </p:nvSpPr>
        <p:spPr>
          <a:xfrm>
            <a:off x="219833" y="5669131"/>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Rachel Freedman</a:t>
            </a:r>
          </a:p>
        </p:txBody>
      </p:sp>
      <p:pic>
        <p:nvPicPr>
          <p:cNvPr id="25" name="Picture 24">
            <a:extLst>
              <a:ext uri="{FF2B5EF4-FFF2-40B4-BE49-F238E27FC236}">
                <a16:creationId xmlns:a16="http://schemas.microsoft.com/office/drawing/2014/main" id="{EEEDB49D-7E4A-484D-A5BD-7642DC33D0F2}"/>
              </a:ext>
            </a:extLst>
          </p:cNvPr>
          <p:cNvPicPr>
            <a:picLocks noChangeAspect="1"/>
          </p:cNvPicPr>
          <p:nvPr/>
        </p:nvPicPr>
        <p:blipFill rotWithShape="1">
          <a:blip r:embed="rId7">
            <a:extLst>
              <a:ext uri="{28A0092B-C50C-407E-A947-70E740481C1C}">
                <a14:useLocalDpi xmlns:a14="http://schemas.microsoft.com/office/drawing/2010/main" val="0"/>
              </a:ext>
            </a:extLst>
          </a:blip>
          <a:srcRect l="26262" t="9351" r="10101" b="35196"/>
          <a:stretch/>
        </p:blipFill>
        <p:spPr>
          <a:xfrm>
            <a:off x="3063824" y="3923384"/>
            <a:ext cx="1325137" cy="1735293"/>
          </a:xfrm>
          <a:prstGeom prst="rect">
            <a:avLst/>
          </a:prstGeom>
        </p:spPr>
      </p:pic>
      <p:sp>
        <p:nvSpPr>
          <p:cNvPr id="26" name="Content Placeholder 2">
            <a:extLst>
              <a:ext uri="{FF2B5EF4-FFF2-40B4-BE49-F238E27FC236}">
                <a16:creationId xmlns:a16="http://schemas.microsoft.com/office/drawing/2014/main" id="{67A6035F-976D-4875-8E5F-1A6C8FB7924D}"/>
              </a:ext>
            </a:extLst>
          </p:cNvPr>
          <p:cNvSpPr txBox="1">
            <a:spLocks/>
          </p:cNvSpPr>
          <p:nvPr/>
        </p:nvSpPr>
        <p:spPr>
          <a:xfrm>
            <a:off x="2425807" y="5649737"/>
            <a:ext cx="2625436"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John P. Dickerson</a:t>
            </a:r>
          </a:p>
        </p:txBody>
      </p:sp>
      <p:pic>
        <p:nvPicPr>
          <p:cNvPr id="28" name="Picture 5" descr="rupert.jpg">
            <a:extLst>
              <a:ext uri="{FF2B5EF4-FFF2-40B4-BE49-F238E27FC236}">
                <a16:creationId xmlns:a16="http://schemas.microsoft.com/office/drawing/2014/main" id="{6479FC13-AE6C-4FB9-AB68-2D403EF6FBA3}"/>
              </a:ext>
            </a:extLst>
          </p:cNvPr>
          <p:cNvPicPr>
            <a:picLocks noChangeAspect="1"/>
          </p:cNvPicPr>
          <p:nvPr/>
        </p:nvPicPr>
        <p:blipFill>
          <a:blip r:embed="rId8"/>
          <a:srcRect/>
          <a:stretch>
            <a:fillRect/>
          </a:stretch>
        </p:blipFill>
        <p:spPr bwMode="auto">
          <a:xfrm>
            <a:off x="5559740" y="3914075"/>
            <a:ext cx="1183110" cy="1774665"/>
          </a:xfrm>
          <a:prstGeom prst="rect">
            <a:avLst/>
          </a:prstGeom>
          <a:noFill/>
          <a:ln w="9525">
            <a:noFill/>
            <a:miter lim="800000"/>
            <a:headEnd/>
            <a:tailEnd/>
          </a:ln>
        </p:spPr>
      </p:pic>
      <p:pic>
        <p:nvPicPr>
          <p:cNvPr id="29" name="Picture 6" descr="markus.jpeg">
            <a:extLst>
              <a:ext uri="{FF2B5EF4-FFF2-40B4-BE49-F238E27FC236}">
                <a16:creationId xmlns:a16="http://schemas.microsoft.com/office/drawing/2014/main" id="{496F715E-2FCE-4E7A-BA4F-AE75DDE1BCA5}"/>
              </a:ext>
            </a:extLst>
          </p:cNvPr>
          <p:cNvPicPr>
            <a:picLocks noChangeAspect="1"/>
          </p:cNvPicPr>
          <p:nvPr/>
        </p:nvPicPr>
        <p:blipFill>
          <a:blip r:embed="rId9"/>
          <a:srcRect/>
          <a:stretch>
            <a:fillRect/>
          </a:stretch>
        </p:blipFill>
        <p:spPr bwMode="auto">
          <a:xfrm>
            <a:off x="8099603" y="3914076"/>
            <a:ext cx="1216921" cy="1819416"/>
          </a:xfrm>
          <a:prstGeom prst="rect">
            <a:avLst/>
          </a:prstGeom>
          <a:noFill/>
          <a:ln w="9525">
            <a:noFill/>
            <a:miter lim="800000"/>
            <a:headEnd/>
            <a:tailEnd/>
          </a:ln>
        </p:spPr>
      </p:pic>
      <p:pic>
        <p:nvPicPr>
          <p:cNvPr id="30" name="Picture 29" descr="yuqian.jpg">
            <a:extLst>
              <a:ext uri="{FF2B5EF4-FFF2-40B4-BE49-F238E27FC236}">
                <a16:creationId xmlns:a16="http://schemas.microsoft.com/office/drawing/2014/main" id="{41AE2375-AE7F-4EE5-BA79-169A583913E9}"/>
              </a:ext>
            </a:extLst>
          </p:cNvPr>
          <p:cNvPicPr>
            <a:picLocks noChangeAspect="1"/>
          </p:cNvPicPr>
          <p:nvPr/>
        </p:nvPicPr>
        <p:blipFill>
          <a:blip r:embed="rId10"/>
          <a:stretch>
            <a:fillRect/>
          </a:stretch>
        </p:blipFill>
        <p:spPr>
          <a:xfrm>
            <a:off x="10510520" y="3905761"/>
            <a:ext cx="1212944" cy="1819417"/>
          </a:xfrm>
          <a:prstGeom prst="rect">
            <a:avLst/>
          </a:prstGeom>
        </p:spPr>
      </p:pic>
      <p:sp>
        <p:nvSpPr>
          <p:cNvPr id="31" name="Content Placeholder 2">
            <a:extLst>
              <a:ext uri="{FF2B5EF4-FFF2-40B4-BE49-F238E27FC236}">
                <a16:creationId xmlns:a16="http://schemas.microsoft.com/office/drawing/2014/main" id="{6C589B57-D7F0-4C42-B865-DCA80FF0C9EC}"/>
              </a:ext>
            </a:extLst>
          </p:cNvPr>
          <p:cNvSpPr txBox="1">
            <a:spLocks/>
          </p:cNvSpPr>
          <p:nvPr/>
        </p:nvSpPr>
        <p:spPr>
          <a:xfrm>
            <a:off x="5007020" y="5685498"/>
            <a:ext cx="2291762"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Rupert Freeman</a:t>
            </a:r>
          </a:p>
        </p:txBody>
      </p:sp>
      <p:sp>
        <p:nvSpPr>
          <p:cNvPr id="32" name="Content Placeholder 2">
            <a:extLst>
              <a:ext uri="{FF2B5EF4-FFF2-40B4-BE49-F238E27FC236}">
                <a16:creationId xmlns:a16="http://schemas.microsoft.com/office/drawing/2014/main" id="{51AEF371-47CE-455E-8596-DB2E35743011}"/>
              </a:ext>
            </a:extLst>
          </p:cNvPr>
          <p:cNvSpPr txBox="1">
            <a:spLocks/>
          </p:cNvSpPr>
          <p:nvPr/>
        </p:nvSpPr>
        <p:spPr>
          <a:xfrm>
            <a:off x="7761302" y="5679955"/>
            <a:ext cx="1856524"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Markus Brill</a:t>
            </a:r>
          </a:p>
        </p:txBody>
      </p:sp>
      <p:sp>
        <p:nvSpPr>
          <p:cNvPr id="34" name="Content Placeholder 2">
            <a:extLst>
              <a:ext uri="{FF2B5EF4-FFF2-40B4-BE49-F238E27FC236}">
                <a16:creationId xmlns:a16="http://schemas.microsoft.com/office/drawing/2014/main" id="{98E5D077-4A9C-422D-897C-5C19B3E02E03}"/>
              </a:ext>
            </a:extLst>
          </p:cNvPr>
          <p:cNvSpPr txBox="1">
            <a:spLocks/>
          </p:cNvSpPr>
          <p:nvPr/>
        </p:nvSpPr>
        <p:spPr>
          <a:xfrm>
            <a:off x="10080548" y="5679958"/>
            <a:ext cx="1958123"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err="1"/>
              <a:t>Yuqian</a:t>
            </a:r>
            <a:r>
              <a:rPr lang="en-US" dirty="0"/>
              <a:t> Li</a:t>
            </a:r>
          </a:p>
        </p:txBody>
      </p:sp>
    </p:spTree>
    <p:extLst>
      <p:ext uri="{BB962C8B-B14F-4D97-AF65-F5344CB8AC3E}">
        <p14:creationId xmlns:p14="http://schemas.microsoft.com/office/powerpoint/2010/main" val="791686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2678A55-660A-4D93-AA6B-958F7DCDCB89}"/>
              </a:ext>
            </a:extLst>
          </p:cNvPr>
          <p:cNvSpPr>
            <a:spLocks noGrp="1" noChangeArrowheads="1"/>
          </p:cNvSpPr>
          <p:nvPr>
            <p:ph type="title"/>
          </p:nvPr>
        </p:nvSpPr>
        <p:spPr>
          <a:xfrm>
            <a:off x="1823758" y="672353"/>
            <a:ext cx="4675654" cy="672353"/>
          </a:xfrm>
        </p:spPr>
        <p:txBody>
          <a:bodyPr>
            <a:normAutofit fontScale="90000"/>
          </a:bodyPr>
          <a:lstStyle/>
          <a:p>
            <a:pPr eaLnBrk="1" hangingPunct="1"/>
            <a:r>
              <a:rPr lang="en-US" altLang="en-US" sz="3971" dirty="0"/>
              <a:t>“Chinese room” argument </a:t>
            </a:r>
            <a:r>
              <a:rPr lang="en-US" altLang="en-US" sz="2912" dirty="0">
                <a:solidFill>
                  <a:srgbClr val="0070C0"/>
                </a:solidFill>
              </a:rPr>
              <a:t>[Searle 1980]</a:t>
            </a:r>
          </a:p>
        </p:txBody>
      </p:sp>
      <p:sp>
        <p:nvSpPr>
          <p:cNvPr id="120835" name="Rectangle 3">
            <a:extLst>
              <a:ext uri="{FF2B5EF4-FFF2-40B4-BE49-F238E27FC236}">
                <a16:creationId xmlns:a16="http://schemas.microsoft.com/office/drawing/2014/main" id="{FEC42BED-739F-4FED-B931-2E6516C5EAA0}"/>
              </a:ext>
            </a:extLst>
          </p:cNvPr>
          <p:cNvSpPr>
            <a:spLocks noGrp="1" noChangeArrowheads="1"/>
          </p:cNvSpPr>
          <p:nvPr>
            <p:ph type="body" idx="1"/>
          </p:nvPr>
        </p:nvSpPr>
        <p:spPr>
          <a:xfrm>
            <a:off x="399011" y="2502131"/>
            <a:ext cx="11213869" cy="4123113"/>
          </a:xfrm>
        </p:spPr>
        <p:txBody>
          <a:bodyPr>
            <a:normAutofit/>
          </a:bodyPr>
          <a:lstStyle/>
          <a:p>
            <a:pPr eaLnBrk="1" hangingPunct="1"/>
            <a:r>
              <a:rPr lang="en-US" altLang="en-US" dirty="0">
                <a:solidFill>
                  <a:srgbClr val="0070C0"/>
                </a:solidFill>
              </a:rPr>
              <a:t>Person</a:t>
            </a:r>
            <a:r>
              <a:rPr lang="en-US" altLang="en-US" dirty="0"/>
              <a:t> who knows English but not Chinese sits in room</a:t>
            </a:r>
          </a:p>
          <a:p>
            <a:pPr eaLnBrk="1" hangingPunct="1"/>
            <a:r>
              <a:rPr lang="en-US" altLang="en-US" dirty="0"/>
              <a:t>Receives notes in Chinese</a:t>
            </a:r>
          </a:p>
          <a:p>
            <a:pPr eaLnBrk="1" hangingPunct="1"/>
            <a:r>
              <a:rPr lang="en-US" altLang="en-US" dirty="0"/>
              <a:t>Has systematic English </a:t>
            </a:r>
            <a:r>
              <a:rPr lang="en-US" altLang="en-US" dirty="0">
                <a:solidFill>
                  <a:srgbClr val="0070C0"/>
                </a:solidFill>
              </a:rPr>
              <a:t>rule book </a:t>
            </a:r>
            <a:r>
              <a:rPr lang="en-US" altLang="en-US" dirty="0"/>
              <a:t>for how to write new Chinese characters based on input Chinese characters, returns his notes</a:t>
            </a:r>
          </a:p>
          <a:p>
            <a:pPr lvl="1" eaLnBrk="1" hangingPunct="1"/>
            <a:r>
              <a:rPr lang="en-US" altLang="en-US" sz="1800" dirty="0"/>
              <a:t>Person=CPU, rule book=AI program, really also need lots of paper (storage)</a:t>
            </a:r>
          </a:p>
          <a:p>
            <a:pPr lvl="1" eaLnBrk="1" hangingPunct="1"/>
            <a:r>
              <a:rPr lang="en-US" altLang="en-US" dirty="0"/>
              <a:t>Has no understanding of what they mean</a:t>
            </a:r>
          </a:p>
          <a:p>
            <a:pPr lvl="1" eaLnBrk="1" hangingPunct="1"/>
            <a:r>
              <a:rPr lang="en-US" altLang="en-US" dirty="0"/>
              <a:t>But from the outside, the room gives perfectly reasonable answers in Chinese!</a:t>
            </a:r>
          </a:p>
          <a:p>
            <a:pPr eaLnBrk="1" hangingPunct="1"/>
            <a:r>
              <a:rPr lang="en-US" altLang="en-US" sz="2400" dirty="0"/>
              <a:t>Searle’s argument: the room has no intelligence in it!</a:t>
            </a:r>
          </a:p>
        </p:txBody>
      </p:sp>
      <p:pic>
        <p:nvPicPr>
          <p:cNvPr id="17412" name="Picture 4" descr="chinese_room">
            <a:extLst>
              <a:ext uri="{FF2B5EF4-FFF2-40B4-BE49-F238E27FC236}">
                <a16:creationId xmlns:a16="http://schemas.microsoft.com/office/drawing/2014/main" id="{D8818F72-AA92-4AEA-BB5F-3063ABCC8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353" y="201706"/>
            <a:ext cx="3361765" cy="220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a:extLst>
              <a:ext uri="{FF2B5EF4-FFF2-40B4-BE49-F238E27FC236}">
                <a16:creationId xmlns:a16="http://schemas.microsoft.com/office/drawing/2014/main" id="{DB9DDC27-4D02-4368-9664-A5B7DB0AACE8}"/>
              </a:ext>
            </a:extLst>
          </p:cNvPr>
          <p:cNvSpPr txBox="1">
            <a:spLocks noChangeArrowheads="1"/>
          </p:cNvSpPr>
          <p:nvPr/>
        </p:nvSpPr>
        <p:spPr bwMode="auto">
          <a:xfrm>
            <a:off x="7094261" y="2375878"/>
            <a:ext cx="2856872" cy="25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4000"/>
              </a:lnSpc>
              <a:spcBef>
                <a:spcPts val="900"/>
              </a:spcBef>
              <a:buClr>
                <a:srgbClr val="000000"/>
              </a:buClr>
              <a:buSzPct val="100000"/>
              <a:buFont typeface="Arial" panose="020B0604020202020204" pitchFamily="34" charset="0"/>
              <a:buChar char="•"/>
              <a:defRPr sz="3600">
                <a:solidFill>
                  <a:srgbClr val="000000"/>
                </a:solidFill>
                <a:latin typeface="Arial" panose="020B0604020202020204" pitchFamily="34" charset="0"/>
                <a:ea typeface="宋体" panose="02010600030101010101" pitchFamily="2" charset="-122"/>
              </a:defRPr>
            </a:lvl1pPr>
            <a:lvl2pPr marL="742950" indent="-285750">
              <a:lnSpc>
                <a:spcPct val="124000"/>
              </a:lnSpc>
              <a:spcBef>
                <a:spcPts val="775"/>
              </a:spcBef>
              <a:buClr>
                <a:srgbClr val="000000"/>
              </a:buClr>
              <a:buSzPct val="100000"/>
              <a:buFont typeface="Arial" panose="020B0604020202020204" pitchFamily="34" charset="0"/>
              <a:buChar char="–"/>
              <a:defRPr sz="3100">
                <a:solidFill>
                  <a:srgbClr val="000000"/>
                </a:solidFill>
                <a:latin typeface="Arial" panose="020B0604020202020204" pitchFamily="34" charset="0"/>
                <a:ea typeface="宋体" panose="02010600030101010101" pitchFamily="2" charset="-122"/>
              </a:defRPr>
            </a:lvl2pPr>
            <a:lvl3pPr marL="1143000" indent="-228600">
              <a:lnSpc>
                <a:spcPct val="124000"/>
              </a:lnSpc>
              <a:spcBef>
                <a:spcPts val="675"/>
              </a:spcBef>
              <a:buClr>
                <a:srgbClr val="000000"/>
              </a:buClr>
              <a:buSzPct val="100000"/>
              <a:buFont typeface="Arial" panose="020B0604020202020204" pitchFamily="34" charset="0"/>
              <a:buChar char="•"/>
              <a:defRPr sz="2700">
                <a:solidFill>
                  <a:srgbClr val="000000"/>
                </a:solidFill>
                <a:latin typeface="Arial" panose="020B0604020202020204" pitchFamily="34" charset="0"/>
                <a:ea typeface="宋体" panose="02010600030101010101" pitchFamily="2" charset="-122"/>
              </a:defRPr>
            </a:lvl3pPr>
            <a:lvl4pPr marL="1600200" indent="-228600">
              <a:lnSpc>
                <a:spcPct val="124000"/>
              </a:lnSpc>
              <a:spcBef>
                <a:spcPts val="550"/>
              </a:spcBef>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4pPr>
            <a:lvl5pPr marL="2057400" indent="-228600">
              <a:lnSpc>
                <a:spcPct val="124000"/>
              </a:lnSpc>
              <a:spcBef>
                <a:spcPts val="550"/>
              </a:spcBef>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5pPr>
            <a:lvl6pPr marL="25146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6pPr>
            <a:lvl7pPr marL="29718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7pPr>
            <a:lvl8pPr marL="34290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8pPr>
            <a:lvl9pPr marL="38862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9pPr>
          </a:lstStyle>
          <a:p>
            <a:pPr eaLnBrk="1" hangingPunct="1">
              <a:lnSpc>
                <a:spcPct val="118000"/>
              </a:lnSpc>
              <a:spcBef>
                <a:spcPct val="0"/>
              </a:spcBef>
              <a:buFont typeface="Times New Roman" panose="02020603050405020304" pitchFamily="18" charset="0"/>
              <a:buNone/>
            </a:pPr>
            <a:r>
              <a:rPr lang="en-US" altLang="en-US" sz="882" dirty="0">
                <a:solidFill>
                  <a:schemeClr val="tx1"/>
                </a:solidFill>
                <a:latin typeface="Times New Roman" panose="02020603050405020304" pitchFamily="18" charset="0"/>
              </a:rPr>
              <a:t>image from http://www.unc.edu/~prinz/pictures/c-room.gif</a:t>
            </a:r>
          </a:p>
        </p:txBody>
      </p:sp>
    </p:spTree>
    <p:extLst>
      <p:ext uri="{BB962C8B-B14F-4D97-AF65-F5344CB8AC3E}">
        <p14:creationId xmlns:p14="http://schemas.microsoft.com/office/powerpoint/2010/main" val="426543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08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08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0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EA5A02A-62FE-48D1-9B01-3222AC0E7E66}"/>
              </a:ext>
            </a:extLst>
          </p:cNvPr>
          <p:cNvSpPr>
            <a:spLocks noGrp="1" noChangeArrowheads="1"/>
          </p:cNvSpPr>
          <p:nvPr>
            <p:ph type="title"/>
          </p:nvPr>
        </p:nvSpPr>
        <p:spPr>
          <a:xfrm>
            <a:off x="1823758" y="0"/>
            <a:ext cx="8709772" cy="672353"/>
          </a:xfrm>
        </p:spPr>
        <p:txBody>
          <a:bodyPr>
            <a:normAutofit fontScale="90000"/>
          </a:bodyPr>
          <a:lstStyle/>
          <a:p>
            <a:pPr eaLnBrk="1" hangingPunct="1"/>
            <a:r>
              <a:rPr lang="en-US" altLang="en-US" sz="4853" dirty="0">
                <a:solidFill>
                  <a:srgbClr val="0070C0"/>
                </a:solidFill>
              </a:rPr>
              <a:t>Turing Test</a:t>
            </a:r>
          </a:p>
        </p:txBody>
      </p:sp>
      <p:sp>
        <p:nvSpPr>
          <p:cNvPr id="108547" name="Rectangle 3">
            <a:extLst>
              <a:ext uri="{FF2B5EF4-FFF2-40B4-BE49-F238E27FC236}">
                <a16:creationId xmlns:a16="http://schemas.microsoft.com/office/drawing/2014/main" id="{11EC4D2D-A62D-40F7-975C-CD7DB27797EA}"/>
              </a:ext>
            </a:extLst>
          </p:cNvPr>
          <p:cNvSpPr>
            <a:spLocks noGrp="1" noChangeArrowheads="1"/>
          </p:cNvSpPr>
          <p:nvPr>
            <p:ph type="body" idx="1"/>
          </p:nvPr>
        </p:nvSpPr>
        <p:spPr>
          <a:xfrm>
            <a:off x="478064" y="1213205"/>
            <a:ext cx="8875059" cy="4598614"/>
          </a:xfrm>
        </p:spPr>
        <p:txBody>
          <a:bodyPr/>
          <a:lstStyle/>
          <a:p>
            <a:pPr eaLnBrk="1" hangingPunct="1"/>
            <a:r>
              <a:rPr lang="en-US" altLang="en-US" sz="2824" dirty="0"/>
              <a:t>(Human) judge communicates with a human and a machine over text-only channel,</a:t>
            </a:r>
          </a:p>
          <a:p>
            <a:pPr eaLnBrk="1" hangingPunct="1"/>
            <a:r>
              <a:rPr lang="en-US" altLang="en-US" sz="2824" dirty="0"/>
              <a:t>Both human and machine try to act like a human,</a:t>
            </a:r>
          </a:p>
          <a:p>
            <a:pPr eaLnBrk="1" hangingPunct="1"/>
            <a:r>
              <a:rPr lang="en-US" altLang="en-US" sz="2824" dirty="0"/>
              <a:t>Judge tries to tell which is which.</a:t>
            </a:r>
          </a:p>
          <a:p>
            <a:pPr eaLnBrk="1" hangingPunct="1"/>
            <a:r>
              <a:rPr lang="en-US" altLang="en-US" sz="2824" dirty="0"/>
              <a:t>Numerous variants</a:t>
            </a:r>
          </a:p>
          <a:p>
            <a:pPr eaLnBrk="1" hangingPunct="1"/>
            <a:r>
              <a:rPr lang="en-US" altLang="en-US" sz="2824" dirty="0" err="1"/>
              <a:t>Loebner</a:t>
            </a:r>
            <a:r>
              <a:rPr lang="en-US" altLang="en-US" sz="2824" dirty="0"/>
              <a:t> prize</a:t>
            </a:r>
          </a:p>
          <a:p>
            <a:pPr lvl="1" eaLnBrk="1" hangingPunct="1"/>
            <a:r>
              <a:rPr lang="en-US" altLang="en-US" sz="2382" dirty="0"/>
              <a:t>2016 winner: </a:t>
            </a:r>
            <a:r>
              <a:rPr lang="en-US" altLang="en-US" sz="2382" dirty="0">
                <a:hlinkClick r:id="rId2"/>
              </a:rPr>
              <a:t>http://mitsuku.com/</a:t>
            </a:r>
            <a:endParaRPr lang="en-US" altLang="en-US" sz="2382" dirty="0"/>
          </a:p>
        </p:txBody>
      </p:sp>
      <p:pic>
        <p:nvPicPr>
          <p:cNvPr id="18436" name="Picture 4" descr="turing_test">
            <a:extLst>
              <a:ext uri="{FF2B5EF4-FFF2-40B4-BE49-F238E27FC236}">
                <a16:creationId xmlns:a16="http://schemas.microsoft.com/office/drawing/2014/main" id="{ADD28C59-FDD8-462C-8B3A-E07B75A5D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934" y="1471418"/>
            <a:ext cx="2451684" cy="313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a:extLst>
              <a:ext uri="{FF2B5EF4-FFF2-40B4-BE49-F238E27FC236}">
                <a16:creationId xmlns:a16="http://schemas.microsoft.com/office/drawing/2014/main" id="{E3D70C38-69E6-40FC-BFA6-27411FEDD833}"/>
              </a:ext>
            </a:extLst>
          </p:cNvPr>
          <p:cNvSpPr txBox="1">
            <a:spLocks noChangeArrowheads="1"/>
          </p:cNvSpPr>
          <p:nvPr/>
        </p:nvSpPr>
        <p:spPr bwMode="auto">
          <a:xfrm>
            <a:off x="7500361" y="4747092"/>
            <a:ext cx="3473580" cy="3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4000"/>
              </a:lnSpc>
              <a:spcBef>
                <a:spcPts val="900"/>
              </a:spcBef>
              <a:buClr>
                <a:srgbClr val="000000"/>
              </a:buClr>
              <a:buSzPct val="100000"/>
              <a:buFont typeface="Arial" panose="020B0604020202020204" pitchFamily="34" charset="0"/>
              <a:buChar char="•"/>
              <a:defRPr sz="3600">
                <a:solidFill>
                  <a:srgbClr val="000000"/>
                </a:solidFill>
                <a:latin typeface="Arial" panose="020B0604020202020204" pitchFamily="34" charset="0"/>
                <a:ea typeface="宋体" panose="02010600030101010101" pitchFamily="2" charset="-122"/>
              </a:defRPr>
            </a:lvl1pPr>
            <a:lvl2pPr marL="742950" indent="-285750">
              <a:lnSpc>
                <a:spcPct val="124000"/>
              </a:lnSpc>
              <a:spcBef>
                <a:spcPts val="775"/>
              </a:spcBef>
              <a:buClr>
                <a:srgbClr val="000000"/>
              </a:buClr>
              <a:buSzPct val="100000"/>
              <a:buFont typeface="Arial" panose="020B0604020202020204" pitchFamily="34" charset="0"/>
              <a:buChar char="–"/>
              <a:defRPr sz="3100">
                <a:solidFill>
                  <a:srgbClr val="000000"/>
                </a:solidFill>
                <a:latin typeface="Arial" panose="020B0604020202020204" pitchFamily="34" charset="0"/>
                <a:ea typeface="宋体" panose="02010600030101010101" pitchFamily="2" charset="-122"/>
              </a:defRPr>
            </a:lvl2pPr>
            <a:lvl3pPr marL="1143000" indent="-228600">
              <a:lnSpc>
                <a:spcPct val="124000"/>
              </a:lnSpc>
              <a:spcBef>
                <a:spcPts val="675"/>
              </a:spcBef>
              <a:buClr>
                <a:srgbClr val="000000"/>
              </a:buClr>
              <a:buSzPct val="100000"/>
              <a:buFont typeface="Arial" panose="020B0604020202020204" pitchFamily="34" charset="0"/>
              <a:buChar char="•"/>
              <a:defRPr sz="2700">
                <a:solidFill>
                  <a:srgbClr val="000000"/>
                </a:solidFill>
                <a:latin typeface="Arial" panose="020B0604020202020204" pitchFamily="34" charset="0"/>
                <a:ea typeface="宋体" panose="02010600030101010101" pitchFamily="2" charset="-122"/>
              </a:defRPr>
            </a:lvl3pPr>
            <a:lvl4pPr marL="1600200" indent="-228600">
              <a:lnSpc>
                <a:spcPct val="124000"/>
              </a:lnSpc>
              <a:spcBef>
                <a:spcPts val="550"/>
              </a:spcBef>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4pPr>
            <a:lvl5pPr marL="2057400" indent="-228600">
              <a:lnSpc>
                <a:spcPct val="124000"/>
              </a:lnSpc>
              <a:spcBef>
                <a:spcPts val="550"/>
              </a:spcBef>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5pPr>
            <a:lvl6pPr marL="25146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6pPr>
            <a:lvl7pPr marL="29718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7pPr>
            <a:lvl8pPr marL="34290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8pPr>
            <a:lvl9pPr marL="38862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9pPr>
          </a:lstStyle>
          <a:p>
            <a:pPr eaLnBrk="1" hangingPunct="1">
              <a:lnSpc>
                <a:spcPct val="118000"/>
              </a:lnSpc>
              <a:spcBef>
                <a:spcPct val="0"/>
              </a:spcBef>
              <a:buFont typeface="Times New Roman" panose="02020603050405020304" pitchFamily="18" charset="0"/>
              <a:buNone/>
            </a:pPr>
            <a:r>
              <a:rPr lang="en-US" altLang="en-US" sz="1235" dirty="0">
                <a:solidFill>
                  <a:schemeClr val="tx1"/>
                </a:solidFill>
                <a:latin typeface="Times New Roman" panose="02020603050405020304" pitchFamily="18" charset="0"/>
              </a:rPr>
              <a:t>image from http://en.wikipedia.org/wiki/Turing_test</a:t>
            </a:r>
          </a:p>
        </p:txBody>
      </p:sp>
    </p:spTree>
    <p:extLst>
      <p:ext uri="{BB962C8B-B14F-4D97-AF65-F5344CB8AC3E}">
        <p14:creationId xmlns:p14="http://schemas.microsoft.com/office/powerpoint/2010/main" val="2863132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8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463E951-801D-48A5-B942-AC57BA82DF6D}"/>
              </a:ext>
            </a:extLst>
          </p:cNvPr>
          <p:cNvSpPr>
            <a:spLocks noGrp="1" noChangeArrowheads="1"/>
          </p:cNvSpPr>
          <p:nvPr>
            <p:ph type="title"/>
          </p:nvPr>
        </p:nvSpPr>
        <p:spPr>
          <a:xfrm>
            <a:off x="1823758" y="268941"/>
            <a:ext cx="8709772" cy="672353"/>
          </a:xfrm>
        </p:spPr>
        <p:txBody>
          <a:bodyPr/>
          <a:lstStyle/>
          <a:p>
            <a:pPr eaLnBrk="1" hangingPunct="1"/>
            <a:r>
              <a:rPr lang="en-US" altLang="en-US" sz="3971" dirty="0">
                <a:solidFill>
                  <a:srgbClr val="0070C0"/>
                </a:solidFill>
              </a:rPr>
              <a:t>Turing Test on unsuspecting judges</a:t>
            </a:r>
          </a:p>
        </p:txBody>
      </p:sp>
      <p:sp>
        <p:nvSpPr>
          <p:cNvPr id="109571" name="Rectangle 3">
            <a:extLst>
              <a:ext uri="{FF2B5EF4-FFF2-40B4-BE49-F238E27FC236}">
                <a16:creationId xmlns:a16="http://schemas.microsoft.com/office/drawing/2014/main" id="{EFD125FB-111C-468F-B8DC-C38F94663F27}"/>
              </a:ext>
            </a:extLst>
          </p:cNvPr>
          <p:cNvSpPr>
            <a:spLocks noGrp="1" noChangeArrowheads="1"/>
          </p:cNvSpPr>
          <p:nvPr>
            <p:ph type="body" idx="1"/>
          </p:nvPr>
        </p:nvSpPr>
        <p:spPr>
          <a:xfrm>
            <a:off x="1658471" y="1183622"/>
            <a:ext cx="8875059" cy="4598614"/>
          </a:xfrm>
        </p:spPr>
        <p:txBody>
          <a:bodyPr/>
          <a:lstStyle/>
          <a:p>
            <a:pPr eaLnBrk="1" hangingPunct="1"/>
            <a:r>
              <a:rPr lang="en-US" altLang="en-US" sz="2824" dirty="0"/>
              <a:t>It is possible to (temporarily) fool humans who do not realize they may be talking to a bot</a:t>
            </a:r>
          </a:p>
          <a:p>
            <a:pPr eaLnBrk="1" hangingPunct="1"/>
            <a:r>
              <a:rPr lang="en-US" altLang="en-US" sz="2824" dirty="0"/>
              <a:t>ELIZA program </a:t>
            </a:r>
            <a:r>
              <a:rPr lang="en-US" altLang="en-US" sz="2824" dirty="0">
                <a:solidFill>
                  <a:srgbClr val="0070C0"/>
                </a:solidFill>
              </a:rPr>
              <a:t>[</a:t>
            </a:r>
            <a:r>
              <a:rPr lang="en-US" altLang="en-US" sz="2824" dirty="0" err="1">
                <a:solidFill>
                  <a:srgbClr val="0070C0"/>
                </a:solidFill>
              </a:rPr>
              <a:t>Weizenbaum</a:t>
            </a:r>
            <a:r>
              <a:rPr lang="en-US" altLang="en-US" sz="2824" dirty="0">
                <a:solidFill>
                  <a:srgbClr val="0070C0"/>
                </a:solidFill>
              </a:rPr>
              <a:t> 66] </a:t>
            </a:r>
            <a:r>
              <a:rPr lang="en-US" altLang="en-US" sz="2824" dirty="0"/>
              <a:t>rephrases partner’s statements and questions (~psychotherapist)</a:t>
            </a:r>
          </a:p>
          <a:p>
            <a:pPr eaLnBrk="1" hangingPunct="1"/>
            <a:endParaRPr lang="en-US" altLang="en-US" sz="2824" dirty="0"/>
          </a:p>
        </p:txBody>
      </p:sp>
    </p:spTree>
    <p:extLst>
      <p:ext uri="{BB962C8B-B14F-4D97-AF65-F5344CB8AC3E}">
        <p14:creationId xmlns:p14="http://schemas.microsoft.com/office/powerpoint/2010/main" val="168563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E560898-5B36-41F2-B45F-81C821C87A96}"/>
              </a:ext>
            </a:extLst>
          </p:cNvPr>
          <p:cNvSpPr>
            <a:spLocks noGrp="1" noChangeArrowheads="1"/>
          </p:cNvSpPr>
          <p:nvPr>
            <p:ph type="title"/>
          </p:nvPr>
        </p:nvSpPr>
        <p:spPr>
          <a:xfrm>
            <a:off x="1823758" y="67235"/>
            <a:ext cx="8709772" cy="672353"/>
          </a:xfrm>
        </p:spPr>
        <p:txBody>
          <a:bodyPr>
            <a:normAutofit fontScale="90000"/>
          </a:bodyPr>
          <a:lstStyle/>
          <a:p>
            <a:pPr eaLnBrk="1" hangingPunct="1"/>
            <a:r>
              <a:rPr lang="en-US" altLang="en-US" sz="3971" dirty="0">
                <a:solidFill>
                  <a:srgbClr val="0070C0"/>
                </a:solidFill>
              </a:rPr>
              <a:t>Modern variant: </a:t>
            </a:r>
            <a:r>
              <a:rPr lang="en-US" altLang="en-US" sz="3971" dirty="0" err="1">
                <a:solidFill>
                  <a:srgbClr val="0070C0"/>
                </a:solidFill>
              </a:rPr>
              <a:t>AOLiza</a:t>
            </a:r>
            <a:br>
              <a:rPr lang="en-US" altLang="en-US" sz="3971" dirty="0">
                <a:solidFill>
                  <a:schemeClr val="accent2"/>
                </a:solidFill>
              </a:rPr>
            </a:br>
            <a:r>
              <a:rPr lang="en-US" altLang="en-US" sz="1765" dirty="0">
                <a:solidFill>
                  <a:schemeClr val="accent2"/>
                </a:solidFill>
              </a:rPr>
              <a:t>[fragment from </a:t>
            </a:r>
            <a:r>
              <a:rPr lang="en-US" altLang="en-US" sz="1765" dirty="0">
                <a:solidFill>
                  <a:schemeClr val="accent2"/>
                </a:solidFill>
                <a:hlinkClick r:id="rId2"/>
              </a:rPr>
              <a:t>http://www.macworld.com/article/1014418/25aoliza.html</a:t>
            </a:r>
            <a:r>
              <a:rPr lang="en-US" altLang="en-US" sz="1765" dirty="0">
                <a:solidFill>
                  <a:schemeClr val="accent2"/>
                </a:solidFill>
              </a:rPr>
              <a:t>]</a:t>
            </a:r>
          </a:p>
        </p:txBody>
      </p:sp>
      <p:sp>
        <p:nvSpPr>
          <p:cNvPr id="110595" name="Rectangle 3">
            <a:extLst>
              <a:ext uri="{FF2B5EF4-FFF2-40B4-BE49-F238E27FC236}">
                <a16:creationId xmlns:a16="http://schemas.microsoft.com/office/drawing/2014/main" id="{CE8D2283-1470-4D13-A731-F208C1682AED}"/>
              </a:ext>
            </a:extLst>
          </p:cNvPr>
          <p:cNvSpPr>
            <a:spLocks noGrp="1" noChangeArrowheads="1"/>
          </p:cNvSpPr>
          <p:nvPr>
            <p:ph type="body" idx="1"/>
          </p:nvPr>
        </p:nvSpPr>
        <p:spPr>
          <a:xfrm>
            <a:off x="997527" y="806824"/>
            <a:ext cx="9536003" cy="5735292"/>
          </a:xfrm>
        </p:spPr>
        <p:txBody>
          <a:bodyPr>
            <a:noAutofit/>
          </a:bodyPr>
          <a:lstStyle/>
          <a:p>
            <a:pPr eaLnBrk="1" hangingPunct="1">
              <a:buFont typeface="Arial" panose="020B0604020202020204" pitchFamily="34" charset="0"/>
              <a:buNone/>
            </a:pPr>
            <a:r>
              <a:rPr lang="en-US" altLang="en-US" sz="2000" b="1" dirty="0"/>
              <a:t>	five:</a:t>
            </a:r>
            <a:r>
              <a:rPr lang="en-US" altLang="en-US" sz="2000" dirty="0"/>
              <a:t> just asking if </a:t>
            </a:r>
            <a:r>
              <a:rPr lang="en-US" altLang="en-US" sz="2000" dirty="0" err="1"/>
              <a:t>richard</a:t>
            </a:r>
            <a:r>
              <a:rPr lang="en-US" altLang="en-US" sz="2000" dirty="0"/>
              <a:t> can tell me about some good lobster diving spots </a:t>
            </a:r>
            <a:r>
              <a:rPr lang="en-US" altLang="en-US" sz="2000" dirty="0" err="1"/>
              <a:t>thats</a:t>
            </a:r>
            <a:r>
              <a:rPr lang="en-US" altLang="en-US" sz="2000" dirty="0"/>
              <a:t> it if this is a problem then forget </a:t>
            </a:r>
            <a:r>
              <a:rPr lang="en-US" altLang="en-US" sz="2000" dirty="0" err="1"/>
              <a:t>iot</a:t>
            </a:r>
            <a:r>
              <a:rPr lang="en-US" altLang="en-US" sz="2000" dirty="0"/>
              <a:t> </a:t>
            </a:r>
            <a:r>
              <a:rPr lang="en-US" altLang="en-US" sz="2000" dirty="0" err="1"/>
              <a:t>i</a:t>
            </a:r>
            <a:r>
              <a:rPr lang="en-US" altLang="en-US" sz="2000" dirty="0"/>
              <a:t> </a:t>
            </a:r>
            <a:r>
              <a:rPr lang="en-US" altLang="en-US" sz="2000" dirty="0" err="1"/>
              <a:t>dont</a:t>
            </a:r>
            <a:r>
              <a:rPr lang="en-US" altLang="en-US" sz="2000" dirty="0"/>
              <a:t> know </a:t>
            </a:r>
            <a:r>
              <a:rPr lang="en-US" altLang="en-US" sz="2000" dirty="0" err="1"/>
              <a:t>whats</a:t>
            </a:r>
            <a:r>
              <a:rPr lang="en-US" altLang="en-US" sz="2000" dirty="0"/>
              <a:t> going on here </a:t>
            </a:r>
          </a:p>
          <a:p>
            <a:pPr eaLnBrk="1" hangingPunct="1">
              <a:buFont typeface="Arial" panose="020B0604020202020204" pitchFamily="34" charset="0"/>
              <a:buNone/>
            </a:pPr>
            <a:r>
              <a:rPr lang="en-US" altLang="en-US" sz="2000" b="1" dirty="0"/>
              <a:t>	</a:t>
            </a:r>
            <a:r>
              <a:rPr lang="en-US" altLang="en-US" sz="2000" b="1" dirty="0" err="1"/>
              <a:t>AOLiza</a:t>
            </a:r>
            <a:r>
              <a:rPr lang="en-US" altLang="en-US" sz="2000" b="1" dirty="0"/>
              <a:t>:</a:t>
            </a:r>
            <a:r>
              <a:rPr lang="en-US" altLang="en-US" sz="2000" dirty="0"/>
              <a:t> that is interesting. please continue.</a:t>
            </a:r>
          </a:p>
          <a:p>
            <a:pPr eaLnBrk="1" hangingPunct="1">
              <a:buFont typeface="Arial" panose="020B0604020202020204" pitchFamily="34" charset="0"/>
              <a:buNone/>
            </a:pPr>
            <a:r>
              <a:rPr lang="en-US" altLang="en-US" sz="2000" b="1" dirty="0"/>
              <a:t>	five:</a:t>
            </a:r>
            <a:r>
              <a:rPr lang="en-US" altLang="en-US" sz="2000" dirty="0"/>
              <a:t> continue what just ask </a:t>
            </a:r>
            <a:r>
              <a:rPr lang="en-US" altLang="en-US" sz="2000" dirty="0" err="1"/>
              <a:t>richard</a:t>
            </a:r>
            <a:r>
              <a:rPr lang="en-US" altLang="en-US" sz="2000" dirty="0"/>
              <a:t> when he gets home about some lobster diving up hat way </a:t>
            </a:r>
            <a:r>
              <a:rPr lang="en-US" altLang="en-US" sz="2000" dirty="0" err="1"/>
              <a:t>thats</a:t>
            </a:r>
            <a:r>
              <a:rPr lang="en-US" altLang="en-US" sz="2000" dirty="0"/>
              <a:t> all if you got a problem with it then forget </a:t>
            </a:r>
            <a:r>
              <a:rPr lang="en-US" altLang="en-US" sz="2000" dirty="0" err="1"/>
              <a:t>it,this</a:t>
            </a:r>
            <a:r>
              <a:rPr lang="en-US" altLang="en-US" sz="2000" dirty="0"/>
              <a:t> </a:t>
            </a:r>
            <a:r>
              <a:rPr lang="en-US" altLang="en-US" sz="2000" dirty="0" err="1"/>
              <a:t>isnt</a:t>
            </a:r>
            <a:r>
              <a:rPr lang="en-US" altLang="en-US" sz="2000" dirty="0"/>
              <a:t> </a:t>
            </a:r>
            <a:r>
              <a:rPr lang="en-US" altLang="en-US" sz="2000" dirty="0" err="1"/>
              <a:t>worht</a:t>
            </a:r>
            <a:r>
              <a:rPr lang="en-US" altLang="en-US" sz="2000" dirty="0"/>
              <a:t> it </a:t>
            </a:r>
            <a:r>
              <a:rPr lang="en-US" altLang="en-US" sz="2000" dirty="0" err="1"/>
              <a:t>i</a:t>
            </a:r>
            <a:r>
              <a:rPr lang="en-US" altLang="en-US" sz="2000" dirty="0"/>
              <a:t> </a:t>
            </a:r>
            <a:r>
              <a:rPr lang="en-US" altLang="en-US" sz="2000" dirty="0" err="1"/>
              <a:t>dont</a:t>
            </a:r>
            <a:r>
              <a:rPr lang="en-US" altLang="en-US" sz="2000" dirty="0"/>
              <a:t> know </a:t>
            </a:r>
            <a:r>
              <a:rPr lang="en-US" altLang="en-US" sz="2000" dirty="0" err="1"/>
              <a:t>whats</a:t>
            </a:r>
            <a:r>
              <a:rPr lang="en-US" altLang="en-US" sz="2000" dirty="0"/>
              <a:t> been going on or what </a:t>
            </a:r>
            <a:r>
              <a:rPr lang="en-US" altLang="en-US" sz="2000" dirty="0" err="1"/>
              <a:t>bev</a:t>
            </a:r>
            <a:r>
              <a:rPr lang="en-US" altLang="en-US" sz="2000" dirty="0"/>
              <a:t> has told you but </a:t>
            </a:r>
            <a:r>
              <a:rPr lang="en-US" altLang="en-US" sz="2000" dirty="0" err="1"/>
              <a:t>i</a:t>
            </a:r>
            <a:r>
              <a:rPr lang="en-US" altLang="en-US" sz="2000" dirty="0"/>
              <a:t> </a:t>
            </a:r>
            <a:r>
              <a:rPr lang="en-US" altLang="en-US" sz="2000" dirty="0" err="1"/>
              <a:t>havent</a:t>
            </a:r>
            <a:r>
              <a:rPr lang="en-US" altLang="en-US" sz="2000" dirty="0"/>
              <a:t> done anything to anybody </a:t>
            </a:r>
            <a:r>
              <a:rPr lang="en-US" altLang="en-US" sz="2000" dirty="0" err="1"/>
              <a:t>iam</a:t>
            </a:r>
            <a:r>
              <a:rPr lang="en-US" altLang="en-US" sz="2000" dirty="0"/>
              <a:t> the one that got used and dumped</a:t>
            </a:r>
          </a:p>
          <a:p>
            <a:pPr eaLnBrk="1" hangingPunct="1">
              <a:buFont typeface="Arial" panose="020B0604020202020204" pitchFamily="34" charset="0"/>
              <a:buNone/>
            </a:pPr>
            <a:r>
              <a:rPr lang="en-US" altLang="en-US" sz="2000" b="1" dirty="0"/>
              <a:t>	</a:t>
            </a:r>
            <a:r>
              <a:rPr lang="en-US" altLang="en-US" sz="2000" b="1" dirty="0" err="1"/>
              <a:t>AOLiza</a:t>
            </a:r>
            <a:r>
              <a:rPr lang="en-US" altLang="en-US" sz="2000" b="1" dirty="0"/>
              <a:t>:</a:t>
            </a:r>
            <a:r>
              <a:rPr lang="en-US" altLang="en-US" sz="2000" dirty="0"/>
              <a:t> tell me more about that.</a:t>
            </a:r>
          </a:p>
          <a:p>
            <a:pPr eaLnBrk="1" hangingPunct="1">
              <a:buFont typeface="Arial" panose="020B0604020202020204" pitchFamily="34" charset="0"/>
              <a:buNone/>
            </a:pPr>
            <a:r>
              <a:rPr lang="en-US" altLang="en-US" sz="2000" b="1" dirty="0"/>
              <a:t>	five:</a:t>
            </a:r>
            <a:r>
              <a:rPr lang="en-US" altLang="en-US" sz="2000" dirty="0"/>
              <a:t> about what </a:t>
            </a:r>
          </a:p>
          <a:p>
            <a:pPr eaLnBrk="1" hangingPunct="1">
              <a:buFont typeface="Arial" panose="020B0604020202020204" pitchFamily="34" charset="0"/>
              <a:buNone/>
            </a:pPr>
            <a:r>
              <a:rPr lang="en-US" altLang="en-US" sz="2000" b="1" dirty="0"/>
              <a:t>	</a:t>
            </a:r>
            <a:r>
              <a:rPr lang="en-US" altLang="en-US" sz="2000" b="1" dirty="0" err="1"/>
              <a:t>AOLiza</a:t>
            </a:r>
            <a:r>
              <a:rPr lang="en-US" altLang="en-US" sz="2000" b="1" dirty="0"/>
              <a:t>:</a:t>
            </a:r>
            <a:r>
              <a:rPr lang="en-US" altLang="en-US" sz="2000" dirty="0"/>
              <a:t> what do you think? </a:t>
            </a:r>
          </a:p>
          <a:p>
            <a:pPr eaLnBrk="1" hangingPunct="1">
              <a:buFont typeface="Arial" panose="020B0604020202020204" pitchFamily="34" charset="0"/>
              <a:buNone/>
            </a:pPr>
            <a:r>
              <a:rPr lang="en-US" altLang="en-US" sz="2000" b="1" dirty="0"/>
              <a:t>	five:</a:t>
            </a:r>
            <a:r>
              <a:rPr lang="en-US" altLang="en-US" sz="2000" dirty="0"/>
              <a:t> </a:t>
            </a:r>
            <a:r>
              <a:rPr lang="en-US" altLang="en-US" sz="2000" dirty="0" err="1"/>
              <a:t>therers</a:t>
            </a:r>
            <a:r>
              <a:rPr lang="en-US" altLang="en-US" sz="2000" dirty="0"/>
              <a:t> nothing to tell she us3ed me then got tired of me said </a:t>
            </a:r>
            <a:r>
              <a:rPr lang="en-US" altLang="en-US" sz="2000" dirty="0" err="1"/>
              <a:t>i</a:t>
            </a:r>
            <a:r>
              <a:rPr lang="en-US" altLang="en-US" sz="2000" dirty="0"/>
              <a:t> </a:t>
            </a:r>
            <a:r>
              <a:rPr lang="en-US" altLang="en-US" sz="2000" dirty="0" err="1"/>
              <a:t>wasnt</a:t>
            </a:r>
            <a:r>
              <a:rPr lang="en-US" altLang="en-US" sz="2000" dirty="0"/>
              <a:t> her type anymore </a:t>
            </a:r>
            <a:r>
              <a:rPr lang="en-US" altLang="en-US" sz="2000" dirty="0" err="1"/>
              <a:t>i</a:t>
            </a:r>
            <a:r>
              <a:rPr lang="en-US" altLang="en-US" sz="2000" dirty="0"/>
              <a:t> was </a:t>
            </a:r>
            <a:r>
              <a:rPr lang="en-US" altLang="en-US" sz="2000" dirty="0" err="1"/>
              <a:t>possesive</a:t>
            </a:r>
            <a:r>
              <a:rPr lang="en-US" altLang="en-US" sz="2000" dirty="0"/>
              <a:t> and controlling</a:t>
            </a:r>
          </a:p>
          <a:p>
            <a:pPr eaLnBrk="1" hangingPunct="1">
              <a:buFont typeface="Arial" panose="020B0604020202020204" pitchFamily="34" charset="0"/>
              <a:buNone/>
            </a:pPr>
            <a:r>
              <a:rPr lang="en-US" altLang="en-US" sz="2000" b="1" dirty="0"/>
              <a:t>	</a:t>
            </a:r>
            <a:r>
              <a:rPr lang="en-US" altLang="en-US" sz="2000" b="1" dirty="0" err="1"/>
              <a:t>AOLiza</a:t>
            </a:r>
            <a:r>
              <a:rPr lang="en-US" altLang="en-US" sz="2000" b="1" dirty="0"/>
              <a:t>:</a:t>
            </a:r>
            <a:r>
              <a:rPr lang="en-US" altLang="en-US" sz="2000" dirty="0"/>
              <a:t> perhaps </a:t>
            </a:r>
            <a:r>
              <a:rPr lang="en-US" altLang="en-US" sz="2000" dirty="0" err="1"/>
              <a:t>i</a:t>
            </a:r>
            <a:r>
              <a:rPr lang="en-US" altLang="en-US" sz="2000" dirty="0"/>
              <a:t> already know you were </a:t>
            </a:r>
            <a:r>
              <a:rPr lang="en-US" altLang="en-US" sz="2000" dirty="0" err="1"/>
              <a:t>possesive</a:t>
            </a:r>
            <a:r>
              <a:rPr lang="en-US" altLang="en-US" sz="2000" dirty="0"/>
              <a:t> and controlling.</a:t>
            </a:r>
          </a:p>
          <a:p>
            <a:pPr eaLnBrk="1" hangingPunct="1">
              <a:buFont typeface="Arial" panose="020B0604020202020204" pitchFamily="34" charset="0"/>
              <a:buNone/>
            </a:pPr>
            <a:r>
              <a:rPr lang="en-US" altLang="en-US" sz="2000" b="1" dirty="0"/>
              <a:t>	five:</a:t>
            </a:r>
            <a:r>
              <a:rPr lang="en-US" altLang="en-US" sz="2000" dirty="0"/>
              <a:t> </a:t>
            </a:r>
            <a:r>
              <a:rPr lang="en-US" altLang="en-US" sz="2000" dirty="0" err="1"/>
              <a:t>i</a:t>
            </a:r>
            <a:r>
              <a:rPr lang="en-US" altLang="en-US" sz="2000" dirty="0"/>
              <a:t> was huh you nuts </a:t>
            </a:r>
            <a:r>
              <a:rPr lang="en-US" altLang="en-US" sz="2000" dirty="0" err="1"/>
              <a:t>i</a:t>
            </a:r>
            <a:r>
              <a:rPr lang="en-US" altLang="en-US" sz="2000" dirty="0"/>
              <a:t> gave her all the room she wanted never told </a:t>
            </a:r>
            <a:r>
              <a:rPr lang="en-US" altLang="en-US" sz="2000" dirty="0" err="1"/>
              <a:t>nhewre</a:t>
            </a:r>
            <a:r>
              <a:rPr lang="en-US" altLang="en-US" sz="2000" dirty="0"/>
              <a:t> what to do or where to go </a:t>
            </a:r>
          </a:p>
        </p:txBody>
      </p:sp>
    </p:spTree>
    <p:extLst>
      <p:ext uri="{BB962C8B-B14F-4D97-AF65-F5344CB8AC3E}">
        <p14:creationId xmlns:p14="http://schemas.microsoft.com/office/powerpoint/2010/main" val="1922916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059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05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DAF219F-91F6-4D65-AB70-9CDB3AE97662}"/>
              </a:ext>
            </a:extLst>
          </p:cNvPr>
          <p:cNvSpPr>
            <a:spLocks noGrp="1" noChangeArrowheads="1"/>
          </p:cNvSpPr>
          <p:nvPr>
            <p:ph type="title"/>
          </p:nvPr>
        </p:nvSpPr>
        <p:spPr>
          <a:xfrm>
            <a:off x="1823758" y="-67235"/>
            <a:ext cx="8709772" cy="672353"/>
          </a:xfrm>
        </p:spPr>
        <p:txBody>
          <a:bodyPr>
            <a:normAutofit fontScale="90000"/>
          </a:bodyPr>
          <a:lstStyle/>
          <a:p>
            <a:pPr eaLnBrk="1" hangingPunct="1"/>
            <a:r>
              <a:rPr lang="en-US" altLang="en-US" sz="4853" dirty="0">
                <a:solidFill>
                  <a:srgbClr val="0070C0"/>
                </a:solidFill>
              </a:rPr>
              <a:t>Lessons from AI research</a:t>
            </a:r>
          </a:p>
        </p:txBody>
      </p:sp>
      <p:sp>
        <p:nvSpPr>
          <p:cNvPr id="113667" name="Rectangle 3">
            <a:extLst>
              <a:ext uri="{FF2B5EF4-FFF2-40B4-BE49-F238E27FC236}">
                <a16:creationId xmlns:a16="http://schemas.microsoft.com/office/drawing/2014/main" id="{0CFD1510-FA17-497C-BAFA-5AC38EDB0527}"/>
              </a:ext>
            </a:extLst>
          </p:cNvPr>
          <p:cNvSpPr>
            <a:spLocks noGrp="1" noChangeArrowheads="1"/>
          </p:cNvSpPr>
          <p:nvPr>
            <p:ph type="body" idx="1"/>
          </p:nvPr>
        </p:nvSpPr>
        <p:spPr>
          <a:xfrm>
            <a:off x="611066" y="487272"/>
            <a:ext cx="9922463" cy="6029905"/>
          </a:xfrm>
        </p:spPr>
        <p:txBody>
          <a:bodyPr>
            <a:noAutofit/>
          </a:bodyPr>
          <a:lstStyle/>
          <a:p>
            <a:pPr eaLnBrk="1" hangingPunct="1"/>
            <a:r>
              <a:rPr lang="en-US" altLang="en-US" dirty="0">
                <a:solidFill>
                  <a:srgbClr val="0070C0"/>
                </a:solidFill>
              </a:rPr>
              <a:t>Clearly-defined</a:t>
            </a:r>
            <a:r>
              <a:rPr lang="en-US" altLang="en-US" dirty="0"/>
              <a:t> tasks that we think require intelligence and education from humans tend to be doable for AI techniques</a:t>
            </a:r>
          </a:p>
          <a:p>
            <a:pPr lvl="1" eaLnBrk="1" hangingPunct="1"/>
            <a:r>
              <a:rPr lang="en-US" altLang="en-US" sz="2000" dirty="0"/>
              <a:t>Playing chess, drawing logical inferences from clearly-stated facts, performing probability calculations in well-defined environments, …</a:t>
            </a:r>
          </a:p>
          <a:p>
            <a:pPr lvl="1" eaLnBrk="1" hangingPunct="1"/>
            <a:r>
              <a:rPr lang="en-US" altLang="en-US" sz="2000" dirty="0"/>
              <a:t>Although, </a:t>
            </a:r>
            <a:r>
              <a:rPr lang="en-US" altLang="en-US" sz="2000" dirty="0">
                <a:solidFill>
                  <a:srgbClr val="0070C0"/>
                </a:solidFill>
              </a:rPr>
              <a:t>scalability</a:t>
            </a:r>
            <a:r>
              <a:rPr lang="en-US" altLang="en-US" sz="2000" dirty="0"/>
              <a:t> can be a significant issue</a:t>
            </a:r>
          </a:p>
          <a:p>
            <a:pPr eaLnBrk="1" hangingPunct="1"/>
            <a:r>
              <a:rPr lang="en-US" altLang="en-US" dirty="0">
                <a:solidFill>
                  <a:srgbClr val="0070C0"/>
                </a:solidFill>
              </a:rPr>
              <a:t>Complex, messy, ambiguous </a:t>
            </a:r>
            <a:r>
              <a:rPr lang="en-US" altLang="en-US" dirty="0"/>
              <a:t>tasks that come naturally to humans (in some cases other animals) are much harder…</a:t>
            </a:r>
          </a:p>
          <a:p>
            <a:pPr eaLnBrk="1" hangingPunct="1"/>
            <a:r>
              <a:rPr lang="en-US" altLang="en-US" dirty="0"/>
              <a:t>… though recent years have seen remarkable progress, especially in machine learning for narrow domains</a:t>
            </a:r>
          </a:p>
          <a:p>
            <a:pPr lvl="1" eaLnBrk="1" hangingPunct="1"/>
            <a:r>
              <a:rPr lang="en-US" altLang="en-US" sz="2000" dirty="0"/>
              <a:t>Image recognition, speech recognition, reinforcement learning in computer games, self-driving cars</a:t>
            </a:r>
          </a:p>
          <a:p>
            <a:pPr eaLnBrk="1" hangingPunct="1"/>
            <a:r>
              <a:rPr lang="en-US" altLang="en-US" dirty="0"/>
              <a:t>AI systems still lack: broad understanding of the world, common sense, ability to learn from very few examples, truly out-of-the-box creativity…  </a:t>
            </a:r>
          </a:p>
          <a:p>
            <a:pPr eaLnBrk="1" hangingPunct="1"/>
            <a:r>
              <a:rPr lang="en-US" altLang="en-US" dirty="0"/>
              <a:t>We don’t understand consciousness.  (Does it matter for AI?)</a:t>
            </a:r>
          </a:p>
        </p:txBody>
      </p:sp>
    </p:spTree>
    <p:extLst>
      <p:ext uri="{BB962C8B-B14F-4D97-AF65-F5344CB8AC3E}">
        <p14:creationId xmlns:p14="http://schemas.microsoft.com/office/powerpoint/2010/main" val="3093664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36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36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36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3244604-B29B-45F3-BB0D-A8929F5BCFF8}"/>
              </a:ext>
            </a:extLst>
          </p:cNvPr>
          <p:cNvSpPr>
            <a:spLocks noGrp="1" noChangeArrowheads="1"/>
          </p:cNvSpPr>
          <p:nvPr>
            <p:ph type="title"/>
          </p:nvPr>
        </p:nvSpPr>
        <p:spPr>
          <a:xfrm>
            <a:off x="1591235" y="183613"/>
            <a:ext cx="8942294" cy="672353"/>
          </a:xfrm>
        </p:spPr>
        <p:txBody>
          <a:bodyPr>
            <a:normAutofit/>
          </a:bodyPr>
          <a:lstStyle/>
          <a:p>
            <a:pPr eaLnBrk="1" hangingPunct="1"/>
            <a:r>
              <a:rPr lang="en-US" altLang="en-US" sz="4000" dirty="0">
                <a:solidFill>
                  <a:srgbClr val="0070C0"/>
                </a:solidFill>
              </a:rPr>
              <a:t>Some areas where humans shine</a:t>
            </a:r>
          </a:p>
        </p:txBody>
      </p:sp>
      <p:sp>
        <p:nvSpPr>
          <p:cNvPr id="113667" name="Rectangle 3">
            <a:extLst>
              <a:ext uri="{FF2B5EF4-FFF2-40B4-BE49-F238E27FC236}">
                <a16:creationId xmlns:a16="http://schemas.microsoft.com/office/drawing/2014/main" id="{80BD90DC-25B5-4F87-BB5F-E51F5CF4B847}"/>
              </a:ext>
            </a:extLst>
          </p:cNvPr>
          <p:cNvSpPr>
            <a:spLocks noGrp="1" noChangeArrowheads="1"/>
          </p:cNvSpPr>
          <p:nvPr>
            <p:ph type="body" idx="1"/>
          </p:nvPr>
        </p:nvSpPr>
        <p:spPr>
          <a:xfrm>
            <a:off x="427453" y="905843"/>
            <a:ext cx="11318430" cy="5145822"/>
          </a:xfrm>
        </p:spPr>
        <p:txBody>
          <a:bodyPr>
            <a:noAutofit/>
          </a:bodyPr>
          <a:lstStyle/>
          <a:p>
            <a:pPr eaLnBrk="1" hangingPunct="1"/>
            <a:r>
              <a:rPr lang="en-US" altLang="en-US" dirty="0"/>
              <a:t>Coming up with </a:t>
            </a:r>
            <a:r>
              <a:rPr lang="en-US" altLang="en-US" dirty="0">
                <a:solidFill>
                  <a:srgbClr val="0070C0"/>
                </a:solidFill>
              </a:rPr>
              <a:t>reasonably good </a:t>
            </a:r>
            <a:r>
              <a:rPr lang="en-US" altLang="en-US" dirty="0"/>
              <a:t>solutions in complex messy environments</a:t>
            </a:r>
          </a:p>
          <a:p>
            <a:pPr eaLnBrk="1" hangingPunct="1"/>
            <a:r>
              <a:rPr lang="en-US" altLang="en-US" dirty="0">
                <a:solidFill>
                  <a:srgbClr val="0070C0"/>
                </a:solidFill>
              </a:rPr>
              <a:t>Adapting/self-evaluation/creativity </a:t>
            </a:r>
            <a:r>
              <a:rPr lang="en-US" altLang="en-US" dirty="0"/>
              <a:t>(“My usual approach to chess is getting me into trouble against this person…  Why?  Is there something entirely different I can do?”)</a:t>
            </a:r>
          </a:p>
          <a:p>
            <a:pPr eaLnBrk="1" hangingPunct="1"/>
            <a:r>
              <a:rPr lang="en-US" altLang="en-US" dirty="0">
                <a:solidFill>
                  <a:srgbClr val="0070C0"/>
                </a:solidFill>
              </a:rPr>
              <a:t>Analogical reasoning, transfer learning </a:t>
            </a:r>
            <a:r>
              <a:rPr lang="en-US" altLang="en-US" dirty="0"/>
              <a:t>(applying insights from one domain to another)</a:t>
            </a:r>
          </a:p>
          <a:p>
            <a:pPr eaLnBrk="1" hangingPunct="1"/>
            <a:r>
              <a:rPr lang="en-US" altLang="en-US" dirty="0">
                <a:solidFill>
                  <a:srgbClr val="0070C0"/>
                </a:solidFill>
              </a:rPr>
              <a:t>Explaining</a:t>
            </a:r>
            <a:r>
              <a:rPr lang="en-US" altLang="en-US" dirty="0"/>
              <a:t> our reasoning</a:t>
            </a:r>
          </a:p>
          <a:p>
            <a:pPr eaLnBrk="1" hangingPunct="1"/>
            <a:r>
              <a:rPr lang="en-US" altLang="en-US" dirty="0"/>
              <a:t>Tasks that require a </a:t>
            </a:r>
            <a:r>
              <a:rPr lang="en-US" altLang="en-US" dirty="0">
                <a:solidFill>
                  <a:srgbClr val="0070C0"/>
                </a:solidFill>
              </a:rPr>
              <a:t>broad understanding </a:t>
            </a:r>
            <a:r>
              <a:rPr lang="en-US" altLang="en-US" dirty="0"/>
              <a:t>of the (human) world</a:t>
            </a:r>
          </a:p>
          <a:p>
            <a:pPr eaLnBrk="1" hangingPunct="1"/>
            <a:r>
              <a:rPr lang="en-US" altLang="en-US" dirty="0"/>
              <a:t>Knowing </a:t>
            </a:r>
            <a:r>
              <a:rPr lang="en-US" altLang="en-US" dirty="0">
                <a:solidFill>
                  <a:srgbClr val="0070C0"/>
                </a:solidFill>
              </a:rPr>
              <a:t>what it’s like to be human </a:t>
            </a:r>
            <a:r>
              <a:rPr lang="en-US" altLang="en-US" dirty="0"/>
              <a:t>(and </a:t>
            </a:r>
            <a:r>
              <a:rPr lang="en-US" altLang="en-US" dirty="0">
                <a:solidFill>
                  <a:srgbClr val="0070C0"/>
                </a:solidFill>
              </a:rPr>
              <a:t>social reasoning </a:t>
            </a:r>
            <a:r>
              <a:rPr lang="en-US" altLang="en-US" dirty="0"/>
              <a:t>in human domains)</a:t>
            </a:r>
          </a:p>
          <a:p>
            <a:pPr eaLnBrk="1" hangingPunct="1"/>
            <a:r>
              <a:rPr lang="en-US" altLang="en-US" dirty="0">
                <a:solidFill>
                  <a:srgbClr val="0070C0"/>
                </a:solidFill>
              </a:rPr>
              <a:t>Humor</a:t>
            </a:r>
          </a:p>
          <a:p>
            <a:pPr eaLnBrk="1" hangingPunct="1"/>
            <a:r>
              <a:rPr lang="en-US" altLang="en-US" dirty="0"/>
              <a:t>…</a:t>
            </a:r>
          </a:p>
        </p:txBody>
      </p:sp>
    </p:spTree>
    <p:extLst>
      <p:ext uri="{BB962C8B-B14F-4D97-AF65-F5344CB8AC3E}">
        <p14:creationId xmlns:p14="http://schemas.microsoft.com/office/powerpoint/2010/main" val="1250947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36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36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36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D6D55AE-8EE3-4E77-96B4-51AE87C2C432}"/>
              </a:ext>
            </a:extLst>
          </p:cNvPr>
          <p:cNvSpPr>
            <a:spLocks noGrp="1" noChangeArrowheads="1"/>
          </p:cNvSpPr>
          <p:nvPr>
            <p:ph type="title"/>
          </p:nvPr>
        </p:nvSpPr>
        <p:spPr>
          <a:xfrm>
            <a:off x="1823758" y="134471"/>
            <a:ext cx="8966162" cy="1008529"/>
          </a:xfrm>
        </p:spPr>
        <p:txBody>
          <a:bodyPr>
            <a:normAutofit/>
          </a:bodyPr>
          <a:lstStyle/>
          <a:p>
            <a:pPr eaLnBrk="1" hangingPunct="1"/>
            <a:r>
              <a:rPr lang="en-US" altLang="en-US" sz="4853" dirty="0">
                <a:solidFill>
                  <a:srgbClr val="0070C0"/>
                </a:solidFill>
              </a:rPr>
              <a:t>Some AI videos</a:t>
            </a:r>
          </a:p>
        </p:txBody>
      </p:sp>
      <p:sp>
        <p:nvSpPr>
          <p:cNvPr id="112643" name="Rectangle 3">
            <a:extLst>
              <a:ext uri="{FF2B5EF4-FFF2-40B4-BE49-F238E27FC236}">
                <a16:creationId xmlns:a16="http://schemas.microsoft.com/office/drawing/2014/main" id="{9301313C-A531-4522-A0F3-4BAD5C54E544}"/>
              </a:ext>
            </a:extLst>
          </p:cNvPr>
          <p:cNvSpPr>
            <a:spLocks noGrp="1" noChangeArrowheads="1"/>
          </p:cNvSpPr>
          <p:nvPr>
            <p:ph type="body" idx="1"/>
          </p:nvPr>
        </p:nvSpPr>
        <p:spPr>
          <a:xfrm>
            <a:off x="573578" y="1143000"/>
            <a:ext cx="11729257" cy="5715000"/>
          </a:xfrm>
        </p:spPr>
        <p:txBody>
          <a:bodyPr>
            <a:noAutofit/>
          </a:bodyPr>
          <a:lstStyle/>
          <a:p>
            <a:pPr eaLnBrk="1" hangingPunct="1">
              <a:lnSpc>
                <a:spcPct val="104000"/>
              </a:lnSpc>
            </a:pPr>
            <a:r>
              <a:rPr lang="en-US" altLang="en-US" dirty="0"/>
              <a:t>Note: there is a lot of AI that is not quite this “sexy” but still very valuable!</a:t>
            </a:r>
          </a:p>
          <a:p>
            <a:pPr lvl="1" eaLnBrk="1" hangingPunct="1">
              <a:lnSpc>
                <a:spcPct val="104000"/>
              </a:lnSpc>
            </a:pPr>
            <a:r>
              <a:rPr lang="en-US" altLang="en-US" dirty="0"/>
              <a:t>E.g. logistics planning – DARPA claims that savings from a single AI planning application during 1991 Persian Gulf crisis more than paid back for all of DARPA’s investment in AI, ever. </a:t>
            </a:r>
            <a:r>
              <a:rPr lang="en-US" altLang="en-US" sz="1600" dirty="0">
                <a:solidFill>
                  <a:srgbClr val="0070C0"/>
                </a:solidFill>
              </a:rPr>
              <a:t>[Russell and </a:t>
            </a:r>
            <a:r>
              <a:rPr lang="en-US" altLang="en-US" sz="1600" dirty="0" err="1">
                <a:solidFill>
                  <a:srgbClr val="0070C0"/>
                </a:solidFill>
              </a:rPr>
              <a:t>Norvig</a:t>
            </a:r>
            <a:r>
              <a:rPr lang="en-US" altLang="en-US" sz="1600" dirty="0">
                <a:solidFill>
                  <a:srgbClr val="0070C0"/>
                </a:solidFill>
              </a:rPr>
              <a:t>]</a:t>
            </a:r>
          </a:p>
          <a:p>
            <a:pPr lvl="1" eaLnBrk="1" hangingPunct="1">
              <a:lnSpc>
                <a:spcPct val="104000"/>
              </a:lnSpc>
              <a:buFont typeface="Arial" panose="020B0604020202020204" pitchFamily="34" charset="0"/>
              <a:buNone/>
            </a:pPr>
            <a:endParaRPr lang="en-US" altLang="en-US" sz="1600" dirty="0">
              <a:solidFill>
                <a:schemeClr val="accent2"/>
              </a:solidFill>
            </a:endParaRPr>
          </a:p>
          <a:p>
            <a:pPr eaLnBrk="1" hangingPunct="1">
              <a:lnSpc>
                <a:spcPct val="104000"/>
              </a:lnSpc>
            </a:pPr>
            <a:r>
              <a:rPr lang="en-US" altLang="en-US" sz="2400" dirty="0">
                <a:hlinkClick r:id="rId3"/>
              </a:rPr>
              <a:t>http://aivideocompetition.org/videos/</a:t>
            </a:r>
            <a:endParaRPr lang="en-US" altLang="en-US" sz="2400" dirty="0">
              <a:hlinkClick r:id="rId4"/>
            </a:endParaRPr>
          </a:p>
          <a:p>
            <a:pPr eaLnBrk="1" hangingPunct="1">
              <a:lnSpc>
                <a:spcPct val="104000"/>
              </a:lnSpc>
            </a:pPr>
            <a:r>
              <a:rPr lang="en-US" altLang="en-US" sz="2400" dirty="0">
                <a:hlinkClick r:id="rId4"/>
              </a:rPr>
              <a:t>https://www.youtube.com/watch?v=1JJsBFiXGl0</a:t>
            </a:r>
            <a:endParaRPr lang="en-US" altLang="en-US" sz="2400" dirty="0"/>
          </a:p>
          <a:p>
            <a:pPr eaLnBrk="1" hangingPunct="1">
              <a:lnSpc>
                <a:spcPct val="104000"/>
              </a:lnSpc>
            </a:pPr>
            <a:r>
              <a:rPr lang="en-US" altLang="en-US" sz="2400" dirty="0">
                <a:hlinkClick r:id="rId5"/>
              </a:rPr>
              <a:t>https://www.youtube.com/watch?v=s6VIWDUHTa4</a:t>
            </a:r>
            <a:endParaRPr lang="en-US" altLang="en-US" sz="2400" dirty="0"/>
          </a:p>
          <a:p>
            <a:pPr eaLnBrk="1" hangingPunct="1">
              <a:lnSpc>
                <a:spcPct val="104000"/>
              </a:lnSpc>
            </a:pPr>
            <a:r>
              <a:rPr lang="en-US" altLang="en-US" sz="2400" dirty="0">
                <a:hlinkClick r:id="rId6"/>
              </a:rPr>
              <a:t>https://www.youtube.com/watch?v=C5Xnxjq63Zg</a:t>
            </a:r>
            <a:endParaRPr lang="en-US" altLang="en-US" sz="2400" dirty="0"/>
          </a:p>
          <a:p>
            <a:pPr eaLnBrk="1" hangingPunct="1">
              <a:lnSpc>
                <a:spcPct val="104000"/>
              </a:lnSpc>
            </a:pPr>
            <a:r>
              <a:rPr lang="en-US" altLang="en-US" sz="2400" dirty="0">
                <a:hlinkClick r:id="rId7"/>
              </a:rPr>
              <a:t>https://www.youtube.com/watch?v=ScXX2bndGJc</a:t>
            </a:r>
            <a:endParaRPr lang="en-US" altLang="en-US" sz="2400" dirty="0"/>
          </a:p>
          <a:p>
            <a:pPr eaLnBrk="1" hangingPunct="1">
              <a:lnSpc>
                <a:spcPct val="104000"/>
              </a:lnSpc>
            </a:pPr>
            <a:r>
              <a:rPr lang="en-US" altLang="en-US" sz="2400" dirty="0">
                <a:hlinkClick r:id="rId8"/>
              </a:rPr>
              <a:t>https://www.youtube.com/watch?v=V1eYniJ0Rnk</a:t>
            </a:r>
            <a:endParaRPr lang="en-US" altLang="en-US" sz="2400" dirty="0"/>
          </a:p>
        </p:txBody>
      </p:sp>
    </p:spTree>
    <p:extLst>
      <p:ext uri="{BB962C8B-B14F-4D97-AF65-F5344CB8AC3E}">
        <p14:creationId xmlns:p14="http://schemas.microsoft.com/office/powerpoint/2010/main" val="1609498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4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26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6" y="1030754"/>
            <a:ext cx="9178635" cy="1325563"/>
          </a:xfrm>
        </p:spPr>
        <p:txBody>
          <a:bodyPr>
            <a:normAutofit fontScale="90000"/>
          </a:bodyPr>
          <a:lstStyle/>
          <a:p>
            <a:pPr algn="ctr"/>
            <a:r>
              <a:rPr lang="en-US" dirty="0"/>
              <a:t> Moral Decision Making Frameworks for Artificial Intelligence</a:t>
            </a:r>
            <a:br>
              <a:rPr lang="en-US" dirty="0"/>
            </a:br>
            <a:r>
              <a:rPr lang="en-US" sz="2700" dirty="0">
                <a:solidFill>
                  <a:srgbClr val="0070C0"/>
                </a:solidFill>
              </a:rPr>
              <a:t>[AAAI’17 blue sky track, CCC blue sky award winner]</a:t>
            </a:r>
            <a:br>
              <a:rPr lang="en-US" sz="2700" dirty="0">
                <a:solidFill>
                  <a:srgbClr val="0070C0"/>
                </a:solidFill>
              </a:rPr>
            </a:br>
            <a:br>
              <a:rPr lang="en-US" sz="2700" dirty="0">
                <a:solidFill>
                  <a:srgbClr val="0070C0"/>
                </a:solidFill>
              </a:rPr>
            </a:br>
            <a:r>
              <a:rPr lang="en-US" sz="3100" dirty="0"/>
              <a:t>with:</a:t>
            </a:r>
            <a:endParaRPr lang="en-US" dirty="0">
              <a:solidFill>
                <a:srgbClr val="0070C0"/>
              </a:solidFill>
            </a:endParaRPr>
          </a:p>
        </p:txBody>
      </p:sp>
      <p:sp>
        <p:nvSpPr>
          <p:cNvPr id="4" name="Content Placeholder 2"/>
          <p:cNvSpPr txBox="1">
            <a:spLocks/>
          </p:cNvSpPr>
          <p:nvPr/>
        </p:nvSpPr>
        <p:spPr>
          <a:xfrm>
            <a:off x="964280" y="4610391"/>
            <a:ext cx="2625436"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Walter </a:t>
            </a:r>
            <a:r>
              <a:rPr lang="en-US" dirty="0" err="1"/>
              <a:t>Sinnott</a:t>
            </a:r>
            <a:r>
              <a:rPr lang="en-US" dirty="0"/>
              <a:t>-Armstrong</a:t>
            </a:r>
          </a:p>
        </p:txBody>
      </p:sp>
      <p:sp>
        <p:nvSpPr>
          <p:cNvPr id="5" name="Content Placeholder 2"/>
          <p:cNvSpPr txBox="1">
            <a:spLocks/>
          </p:cNvSpPr>
          <p:nvPr/>
        </p:nvSpPr>
        <p:spPr>
          <a:xfrm>
            <a:off x="3660374" y="4638099"/>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Jana </a:t>
            </a:r>
            <a:r>
              <a:rPr lang="en-US" dirty="0" err="1"/>
              <a:t>Schaich</a:t>
            </a:r>
            <a:r>
              <a:rPr lang="en-US" dirty="0"/>
              <a:t> Borg</a:t>
            </a:r>
          </a:p>
        </p:txBody>
      </p:sp>
      <p:sp>
        <p:nvSpPr>
          <p:cNvPr id="6" name="Content Placeholder 2"/>
          <p:cNvSpPr txBox="1">
            <a:spLocks/>
          </p:cNvSpPr>
          <p:nvPr/>
        </p:nvSpPr>
        <p:spPr>
          <a:xfrm>
            <a:off x="6256711" y="4632552"/>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Yuan Deng</a:t>
            </a:r>
          </a:p>
        </p:txBody>
      </p:sp>
      <p:sp>
        <p:nvSpPr>
          <p:cNvPr id="7" name="Content Placeholder 2"/>
          <p:cNvSpPr txBox="1">
            <a:spLocks/>
          </p:cNvSpPr>
          <p:nvPr/>
        </p:nvSpPr>
        <p:spPr>
          <a:xfrm>
            <a:off x="8661857" y="4643634"/>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Max Kramer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063" y="2903434"/>
            <a:ext cx="1126940" cy="169041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139" y="2903434"/>
            <a:ext cx="1137972" cy="170695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9885" y="2903434"/>
            <a:ext cx="1325138" cy="1706957"/>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3179" t="18686" r="50157" b="25456"/>
          <a:stretch/>
        </p:blipFill>
        <p:spPr>
          <a:xfrm>
            <a:off x="9072417" y="2903433"/>
            <a:ext cx="1434509" cy="1690411"/>
          </a:xfrm>
          <a:prstGeom prst="rect">
            <a:avLst/>
          </a:prstGeom>
        </p:spPr>
      </p:pic>
    </p:spTree>
    <p:extLst>
      <p:ext uri="{BB962C8B-B14F-4D97-AF65-F5344CB8AC3E}">
        <p14:creationId xmlns:p14="http://schemas.microsoft.com/office/powerpoint/2010/main" val="137793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generally applicable frameworks for AI research</a:t>
            </a:r>
          </a:p>
        </p:txBody>
      </p:sp>
      <p:sp>
        <p:nvSpPr>
          <p:cNvPr id="3" name="Content Placeholder 2"/>
          <p:cNvSpPr>
            <a:spLocks noGrp="1"/>
          </p:cNvSpPr>
          <p:nvPr>
            <p:ph idx="1"/>
          </p:nvPr>
        </p:nvSpPr>
        <p:spPr>
          <a:xfrm>
            <a:off x="838200" y="1931950"/>
            <a:ext cx="3776330" cy="4351338"/>
          </a:xfrm>
        </p:spPr>
        <p:txBody>
          <a:bodyPr/>
          <a:lstStyle/>
          <a:p>
            <a:r>
              <a:rPr lang="en-US" dirty="0"/>
              <a:t>Decision and game theory</a:t>
            </a:r>
          </a:p>
          <a:p>
            <a:r>
              <a:rPr lang="en-US" dirty="0"/>
              <a:t>Example: Markov Decision Processes</a:t>
            </a:r>
          </a:p>
          <a:p>
            <a:r>
              <a:rPr lang="en-US" dirty="0"/>
              <a:t>Can we have a </a:t>
            </a:r>
            <a:r>
              <a:rPr lang="en-US" b="1" dirty="0"/>
              <a:t>general</a:t>
            </a:r>
            <a:r>
              <a:rPr lang="en-US" dirty="0"/>
              <a:t> framework for moral reasoning?</a:t>
            </a:r>
          </a:p>
          <a:p>
            <a:endParaRPr lang="en-US" dirty="0"/>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813" y="2112427"/>
            <a:ext cx="5834572" cy="284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pic>
    </p:spTree>
    <p:extLst>
      <p:ext uri="{BB962C8B-B14F-4D97-AF65-F5344CB8AC3E}">
        <p14:creationId xmlns:p14="http://schemas.microsoft.com/office/powerpoint/2010/main" val="480991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0" y="-123970"/>
            <a:ext cx="10515600" cy="1325563"/>
          </a:xfrm>
        </p:spPr>
        <p:txBody>
          <a:bodyPr/>
          <a:lstStyle/>
          <a:p>
            <a:r>
              <a:rPr lang="en-US" dirty="0"/>
              <a:t>Two main approaches</a:t>
            </a:r>
          </a:p>
        </p:txBody>
      </p:sp>
      <p:sp>
        <p:nvSpPr>
          <p:cNvPr id="3" name="Content Placeholder 2"/>
          <p:cNvSpPr>
            <a:spLocks noGrp="1"/>
          </p:cNvSpPr>
          <p:nvPr>
            <p:ph idx="1"/>
          </p:nvPr>
        </p:nvSpPr>
        <p:spPr>
          <a:xfrm>
            <a:off x="838199" y="1102614"/>
            <a:ext cx="5116033" cy="1342878"/>
          </a:xfrm>
        </p:spPr>
        <p:txBody>
          <a:bodyPr/>
          <a:lstStyle/>
          <a:p>
            <a:pPr marL="0" indent="0">
              <a:buNone/>
            </a:pPr>
            <a:r>
              <a:rPr lang="en-US" dirty="0"/>
              <a:t>Extend </a:t>
            </a:r>
            <a:r>
              <a:rPr lang="en-US" b="1" dirty="0"/>
              <a:t>game theory </a:t>
            </a:r>
            <a:r>
              <a:rPr lang="en-US" dirty="0"/>
              <a:t>to directly incorporate moral reasoning</a:t>
            </a:r>
          </a:p>
          <a:p>
            <a:endParaRPr lang="en-US" dirty="0"/>
          </a:p>
          <a:p>
            <a:endParaRPr lang="en-US" dirty="0"/>
          </a:p>
        </p:txBody>
      </p:sp>
      <p:sp>
        <p:nvSpPr>
          <p:cNvPr id="6" name="Content Placeholder 2"/>
          <p:cNvSpPr txBox="1">
            <a:spLocks/>
          </p:cNvSpPr>
          <p:nvPr/>
        </p:nvSpPr>
        <p:spPr>
          <a:xfrm>
            <a:off x="7157483" y="1106159"/>
            <a:ext cx="37763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Generate data sets of human judgments, apply </a:t>
            </a:r>
            <a:r>
              <a:rPr lang="en-US" b="1" dirty="0"/>
              <a:t>machine learning</a:t>
            </a:r>
          </a:p>
          <a:p>
            <a:endParaRPr lang="en-US" dirty="0"/>
          </a:p>
          <a:p>
            <a:endParaRPr lang="en-US" dirty="0"/>
          </a:p>
        </p:txBody>
      </p:sp>
      <p:sp>
        <p:nvSpPr>
          <p:cNvPr id="7" name="Line 3"/>
          <p:cNvSpPr>
            <a:spLocks noChangeShapeType="1"/>
          </p:cNvSpPr>
          <p:nvPr/>
        </p:nvSpPr>
        <p:spPr bwMode="auto">
          <a:xfrm flipH="1">
            <a:off x="2339163" y="2388821"/>
            <a:ext cx="533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8" name="Line 4"/>
          <p:cNvSpPr>
            <a:spLocks noChangeShapeType="1"/>
          </p:cNvSpPr>
          <p:nvPr/>
        </p:nvSpPr>
        <p:spPr bwMode="auto">
          <a:xfrm>
            <a:off x="2872563" y="2388821"/>
            <a:ext cx="533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9" name="Line 5"/>
          <p:cNvSpPr>
            <a:spLocks noChangeShapeType="1"/>
          </p:cNvSpPr>
          <p:nvPr/>
        </p:nvSpPr>
        <p:spPr bwMode="auto">
          <a:xfrm flipH="1">
            <a:off x="1805763" y="3150821"/>
            <a:ext cx="533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0" name="Line 6"/>
          <p:cNvSpPr>
            <a:spLocks noChangeShapeType="1"/>
          </p:cNvSpPr>
          <p:nvPr/>
        </p:nvSpPr>
        <p:spPr bwMode="auto">
          <a:xfrm>
            <a:off x="2339163" y="3150821"/>
            <a:ext cx="228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1" name="Line 7"/>
          <p:cNvSpPr>
            <a:spLocks noChangeShapeType="1"/>
          </p:cNvSpPr>
          <p:nvPr/>
        </p:nvSpPr>
        <p:spPr bwMode="auto">
          <a:xfrm flipH="1">
            <a:off x="3253563" y="3150821"/>
            <a:ext cx="152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2" name="Line 8"/>
          <p:cNvSpPr>
            <a:spLocks noChangeShapeType="1"/>
          </p:cNvSpPr>
          <p:nvPr/>
        </p:nvSpPr>
        <p:spPr bwMode="auto">
          <a:xfrm>
            <a:off x="3405963" y="3150821"/>
            <a:ext cx="533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3" name="Line 9"/>
          <p:cNvSpPr>
            <a:spLocks noChangeShapeType="1"/>
          </p:cNvSpPr>
          <p:nvPr/>
        </p:nvSpPr>
        <p:spPr bwMode="auto">
          <a:xfrm flipH="1">
            <a:off x="1577163" y="3912821"/>
            <a:ext cx="228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4" name="Line 10"/>
          <p:cNvSpPr>
            <a:spLocks noChangeShapeType="1"/>
          </p:cNvSpPr>
          <p:nvPr/>
        </p:nvSpPr>
        <p:spPr bwMode="auto">
          <a:xfrm>
            <a:off x="1805763" y="3912821"/>
            <a:ext cx="228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5" name="Line 11"/>
          <p:cNvSpPr>
            <a:spLocks noChangeShapeType="1"/>
          </p:cNvSpPr>
          <p:nvPr/>
        </p:nvSpPr>
        <p:spPr bwMode="auto">
          <a:xfrm flipH="1">
            <a:off x="2339163" y="3912821"/>
            <a:ext cx="228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6" name="Line 12"/>
          <p:cNvSpPr>
            <a:spLocks noChangeShapeType="1"/>
          </p:cNvSpPr>
          <p:nvPr/>
        </p:nvSpPr>
        <p:spPr bwMode="auto">
          <a:xfrm>
            <a:off x="2567763" y="3912821"/>
            <a:ext cx="228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7" name="Line 13"/>
          <p:cNvSpPr>
            <a:spLocks noChangeShapeType="1"/>
          </p:cNvSpPr>
          <p:nvPr/>
        </p:nvSpPr>
        <p:spPr bwMode="auto">
          <a:xfrm flipH="1">
            <a:off x="3024963" y="3912821"/>
            <a:ext cx="228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8" name="Line 14"/>
          <p:cNvSpPr>
            <a:spLocks noChangeShapeType="1"/>
          </p:cNvSpPr>
          <p:nvPr/>
        </p:nvSpPr>
        <p:spPr bwMode="auto">
          <a:xfrm>
            <a:off x="3253563" y="3912821"/>
            <a:ext cx="228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19" name="Line 15"/>
          <p:cNvSpPr>
            <a:spLocks noChangeShapeType="1"/>
          </p:cNvSpPr>
          <p:nvPr/>
        </p:nvSpPr>
        <p:spPr bwMode="auto">
          <a:xfrm flipH="1">
            <a:off x="3710763" y="3912821"/>
            <a:ext cx="228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0" name="Line 16"/>
          <p:cNvSpPr>
            <a:spLocks noChangeShapeType="1"/>
          </p:cNvSpPr>
          <p:nvPr/>
        </p:nvSpPr>
        <p:spPr bwMode="auto">
          <a:xfrm>
            <a:off x="3939363" y="3912821"/>
            <a:ext cx="228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1" name="Text Box 17"/>
          <p:cNvSpPr txBox="1">
            <a:spLocks noChangeArrowheads="1"/>
          </p:cNvSpPr>
          <p:nvPr/>
        </p:nvSpPr>
        <p:spPr bwMode="auto">
          <a:xfrm>
            <a:off x="1348563" y="2541221"/>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400"/>
              <a:t>1 gets King</a:t>
            </a:r>
          </a:p>
        </p:txBody>
      </p:sp>
      <p:sp>
        <p:nvSpPr>
          <p:cNvPr id="22" name="Text Box 18"/>
          <p:cNvSpPr txBox="1">
            <a:spLocks noChangeArrowheads="1"/>
          </p:cNvSpPr>
          <p:nvPr/>
        </p:nvSpPr>
        <p:spPr bwMode="auto">
          <a:xfrm>
            <a:off x="3253563" y="2541221"/>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400"/>
              <a:t>1 gets Jack</a:t>
            </a:r>
          </a:p>
        </p:txBody>
      </p:sp>
      <p:sp>
        <p:nvSpPr>
          <p:cNvPr id="23" name="Text Box 19"/>
          <p:cNvSpPr txBox="1">
            <a:spLocks noChangeArrowheads="1"/>
          </p:cNvSpPr>
          <p:nvPr/>
        </p:nvSpPr>
        <p:spPr bwMode="auto">
          <a:xfrm>
            <a:off x="1577163" y="3223846"/>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400"/>
              <a:t>raise</a:t>
            </a:r>
          </a:p>
        </p:txBody>
      </p:sp>
      <p:sp>
        <p:nvSpPr>
          <p:cNvPr id="24" name="Text Box 20"/>
          <p:cNvSpPr txBox="1">
            <a:spLocks noChangeArrowheads="1"/>
          </p:cNvSpPr>
          <p:nvPr/>
        </p:nvSpPr>
        <p:spPr bwMode="auto">
          <a:xfrm>
            <a:off x="2872563" y="3227021"/>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400"/>
              <a:t>raise</a:t>
            </a:r>
          </a:p>
        </p:txBody>
      </p:sp>
      <p:sp>
        <p:nvSpPr>
          <p:cNvPr id="25" name="Text Box 21"/>
          <p:cNvSpPr txBox="1">
            <a:spLocks noChangeArrowheads="1"/>
          </p:cNvSpPr>
          <p:nvPr/>
        </p:nvSpPr>
        <p:spPr bwMode="auto">
          <a:xfrm>
            <a:off x="2339163" y="3227021"/>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400"/>
              <a:t>check</a:t>
            </a:r>
          </a:p>
        </p:txBody>
      </p:sp>
      <p:sp>
        <p:nvSpPr>
          <p:cNvPr id="26" name="Text Box 22"/>
          <p:cNvSpPr txBox="1">
            <a:spLocks noChangeArrowheads="1"/>
          </p:cNvSpPr>
          <p:nvPr/>
        </p:nvSpPr>
        <p:spPr bwMode="auto">
          <a:xfrm>
            <a:off x="3558363" y="3227021"/>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400"/>
              <a:t>check</a:t>
            </a:r>
          </a:p>
        </p:txBody>
      </p:sp>
      <p:sp>
        <p:nvSpPr>
          <p:cNvPr id="27" name="Text Box 23"/>
          <p:cNvSpPr txBox="1">
            <a:spLocks noChangeArrowheads="1"/>
          </p:cNvSpPr>
          <p:nvPr/>
        </p:nvSpPr>
        <p:spPr bwMode="auto">
          <a:xfrm>
            <a:off x="1424763" y="4141421"/>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900"/>
              <a:t>call</a:t>
            </a:r>
          </a:p>
        </p:txBody>
      </p:sp>
      <p:sp>
        <p:nvSpPr>
          <p:cNvPr id="28" name="Text Box 24"/>
          <p:cNvSpPr txBox="1">
            <a:spLocks noChangeArrowheads="1"/>
          </p:cNvSpPr>
          <p:nvPr/>
        </p:nvSpPr>
        <p:spPr bwMode="auto">
          <a:xfrm>
            <a:off x="1881963" y="4141421"/>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900"/>
              <a:t>fold</a:t>
            </a:r>
          </a:p>
        </p:txBody>
      </p:sp>
      <p:sp>
        <p:nvSpPr>
          <p:cNvPr id="29" name="Text Box 25"/>
          <p:cNvSpPr txBox="1">
            <a:spLocks noChangeArrowheads="1"/>
          </p:cNvSpPr>
          <p:nvPr/>
        </p:nvSpPr>
        <p:spPr bwMode="auto">
          <a:xfrm>
            <a:off x="2186763" y="4141421"/>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900"/>
              <a:t>call</a:t>
            </a:r>
          </a:p>
        </p:txBody>
      </p:sp>
      <p:sp>
        <p:nvSpPr>
          <p:cNvPr id="30" name="Text Box 26"/>
          <p:cNvSpPr txBox="1">
            <a:spLocks noChangeArrowheads="1"/>
          </p:cNvSpPr>
          <p:nvPr/>
        </p:nvSpPr>
        <p:spPr bwMode="auto">
          <a:xfrm>
            <a:off x="2643963" y="4141421"/>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900"/>
              <a:t>fold</a:t>
            </a:r>
          </a:p>
        </p:txBody>
      </p:sp>
      <p:sp>
        <p:nvSpPr>
          <p:cNvPr id="31" name="Text Box 27"/>
          <p:cNvSpPr txBox="1">
            <a:spLocks noChangeArrowheads="1"/>
          </p:cNvSpPr>
          <p:nvPr/>
        </p:nvSpPr>
        <p:spPr bwMode="auto">
          <a:xfrm>
            <a:off x="2872563" y="4141421"/>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900"/>
              <a:t>call</a:t>
            </a:r>
          </a:p>
        </p:txBody>
      </p:sp>
      <p:sp>
        <p:nvSpPr>
          <p:cNvPr id="32" name="Text Box 28"/>
          <p:cNvSpPr txBox="1">
            <a:spLocks noChangeArrowheads="1"/>
          </p:cNvSpPr>
          <p:nvPr/>
        </p:nvSpPr>
        <p:spPr bwMode="auto">
          <a:xfrm>
            <a:off x="3329763" y="4141421"/>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900"/>
              <a:t>fold</a:t>
            </a:r>
          </a:p>
        </p:txBody>
      </p:sp>
      <p:sp>
        <p:nvSpPr>
          <p:cNvPr id="33" name="Text Box 29"/>
          <p:cNvSpPr txBox="1">
            <a:spLocks noChangeArrowheads="1"/>
          </p:cNvSpPr>
          <p:nvPr/>
        </p:nvSpPr>
        <p:spPr bwMode="auto">
          <a:xfrm>
            <a:off x="3558363" y="4141421"/>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900"/>
              <a:t>call</a:t>
            </a:r>
          </a:p>
        </p:txBody>
      </p:sp>
      <p:sp>
        <p:nvSpPr>
          <p:cNvPr id="34" name="Text Box 30"/>
          <p:cNvSpPr txBox="1">
            <a:spLocks noChangeArrowheads="1"/>
          </p:cNvSpPr>
          <p:nvPr/>
        </p:nvSpPr>
        <p:spPr bwMode="auto">
          <a:xfrm>
            <a:off x="4015563" y="4141421"/>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900"/>
              <a:t>fold</a:t>
            </a:r>
          </a:p>
        </p:txBody>
      </p:sp>
      <p:sp>
        <p:nvSpPr>
          <p:cNvPr id="35" name="Freeform 31"/>
          <p:cNvSpPr>
            <a:spLocks/>
          </p:cNvSpPr>
          <p:nvPr/>
        </p:nvSpPr>
        <p:spPr bwMode="auto">
          <a:xfrm>
            <a:off x="1805763" y="3684221"/>
            <a:ext cx="1447800" cy="22860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36" name="Freeform 32"/>
          <p:cNvSpPr>
            <a:spLocks/>
          </p:cNvSpPr>
          <p:nvPr/>
        </p:nvSpPr>
        <p:spPr bwMode="auto">
          <a:xfrm>
            <a:off x="2567763" y="3684221"/>
            <a:ext cx="1371600" cy="22860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37" name="Text Box 33"/>
          <p:cNvSpPr txBox="1">
            <a:spLocks noChangeArrowheads="1"/>
          </p:cNvSpPr>
          <p:nvPr/>
        </p:nvSpPr>
        <p:spPr bwMode="auto">
          <a:xfrm>
            <a:off x="2872563" y="223642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400" i="1"/>
              <a:t>“nature”</a:t>
            </a:r>
          </a:p>
        </p:txBody>
      </p:sp>
      <p:sp>
        <p:nvSpPr>
          <p:cNvPr id="38" name="Text Box 34"/>
          <p:cNvSpPr txBox="1">
            <a:spLocks noChangeArrowheads="1"/>
          </p:cNvSpPr>
          <p:nvPr/>
        </p:nvSpPr>
        <p:spPr bwMode="auto">
          <a:xfrm>
            <a:off x="3405963" y="292222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400" i="1"/>
              <a:t>player 1</a:t>
            </a:r>
          </a:p>
        </p:txBody>
      </p:sp>
      <p:sp>
        <p:nvSpPr>
          <p:cNvPr id="39" name="Text Box 35"/>
          <p:cNvSpPr txBox="1">
            <a:spLocks noChangeArrowheads="1"/>
          </p:cNvSpPr>
          <p:nvPr/>
        </p:nvSpPr>
        <p:spPr bwMode="auto">
          <a:xfrm>
            <a:off x="1577163" y="292222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400" i="1"/>
              <a:t>player 1</a:t>
            </a:r>
          </a:p>
        </p:txBody>
      </p:sp>
      <p:sp>
        <p:nvSpPr>
          <p:cNvPr id="40" name="Text Box 36"/>
          <p:cNvSpPr txBox="1">
            <a:spLocks noChangeArrowheads="1"/>
          </p:cNvSpPr>
          <p:nvPr/>
        </p:nvSpPr>
        <p:spPr bwMode="auto">
          <a:xfrm>
            <a:off x="1043763" y="376042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400" i="1"/>
              <a:t>player 2</a:t>
            </a:r>
          </a:p>
        </p:txBody>
      </p:sp>
      <p:sp>
        <p:nvSpPr>
          <p:cNvPr id="41" name="Text Box 37"/>
          <p:cNvSpPr txBox="1">
            <a:spLocks noChangeArrowheads="1"/>
          </p:cNvSpPr>
          <p:nvPr/>
        </p:nvSpPr>
        <p:spPr bwMode="auto">
          <a:xfrm>
            <a:off x="3939363" y="368422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400" i="1"/>
              <a:t>player 2</a:t>
            </a:r>
          </a:p>
        </p:txBody>
      </p:sp>
      <p:sp>
        <p:nvSpPr>
          <p:cNvPr id="42" name="Text Box 38"/>
          <p:cNvSpPr txBox="1">
            <a:spLocks noChangeArrowheads="1"/>
          </p:cNvSpPr>
          <p:nvPr/>
        </p:nvSpPr>
        <p:spPr bwMode="auto">
          <a:xfrm>
            <a:off x="1424763" y="4674821"/>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000"/>
              <a:t>2</a:t>
            </a:r>
          </a:p>
        </p:txBody>
      </p:sp>
      <p:sp>
        <p:nvSpPr>
          <p:cNvPr id="43" name="Text Box 39"/>
          <p:cNvSpPr txBox="1">
            <a:spLocks noChangeArrowheads="1"/>
          </p:cNvSpPr>
          <p:nvPr/>
        </p:nvSpPr>
        <p:spPr bwMode="auto">
          <a:xfrm>
            <a:off x="1881963" y="4674821"/>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000"/>
              <a:t>1</a:t>
            </a:r>
          </a:p>
        </p:txBody>
      </p:sp>
      <p:sp>
        <p:nvSpPr>
          <p:cNvPr id="44" name="Text Box 40"/>
          <p:cNvSpPr txBox="1">
            <a:spLocks noChangeArrowheads="1"/>
          </p:cNvSpPr>
          <p:nvPr/>
        </p:nvSpPr>
        <p:spPr bwMode="auto">
          <a:xfrm>
            <a:off x="2262963" y="4674821"/>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000"/>
              <a:t>1</a:t>
            </a:r>
          </a:p>
        </p:txBody>
      </p:sp>
      <p:sp>
        <p:nvSpPr>
          <p:cNvPr id="45" name="Text Box 41"/>
          <p:cNvSpPr txBox="1">
            <a:spLocks noChangeArrowheads="1"/>
          </p:cNvSpPr>
          <p:nvPr/>
        </p:nvSpPr>
        <p:spPr bwMode="auto">
          <a:xfrm>
            <a:off x="2643963" y="4674821"/>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000"/>
              <a:t>1</a:t>
            </a:r>
          </a:p>
        </p:txBody>
      </p:sp>
      <p:sp>
        <p:nvSpPr>
          <p:cNvPr id="46" name="Text Box 42"/>
          <p:cNvSpPr txBox="1">
            <a:spLocks noChangeArrowheads="1"/>
          </p:cNvSpPr>
          <p:nvPr/>
        </p:nvSpPr>
        <p:spPr bwMode="auto">
          <a:xfrm>
            <a:off x="2872563" y="4674821"/>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000"/>
              <a:t>-2</a:t>
            </a:r>
          </a:p>
        </p:txBody>
      </p:sp>
      <p:sp>
        <p:nvSpPr>
          <p:cNvPr id="47" name="Text Box 43"/>
          <p:cNvSpPr txBox="1">
            <a:spLocks noChangeArrowheads="1"/>
          </p:cNvSpPr>
          <p:nvPr/>
        </p:nvSpPr>
        <p:spPr bwMode="auto">
          <a:xfrm>
            <a:off x="3558363" y="4674821"/>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000"/>
              <a:t>-1</a:t>
            </a:r>
          </a:p>
        </p:txBody>
      </p:sp>
      <p:sp>
        <p:nvSpPr>
          <p:cNvPr id="48" name="Text Box 44"/>
          <p:cNvSpPr txBox="1">
            <a:spLocks noChangeArrowheads="1"/>
          </p:cNvSpPr>
          <p:nvPr/>
        </p:nvSpPr>
        <p:spPr bwMode="auto">
          <a:xfrm>
            <a:off x="3329763" y="4674821"/>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000"/>
              <a:t>1</a:t>
            </a:r>
          </a:p>
        </p:txBody>
      </p:sp>
      <p:sp>
        <p:nvSpPr>
          <p:cNvPr id="49" name="Text Box 45"/>
          <p:cNvSpPr txBox="1">
            <a:spLocks noChangeArrowheads="1"/>
          </p:cNvSpPr>
          <p:nvPr/>
        </p:nvSpPr>
        <p:spPr bwMode="auto">
          <a:xfrm>
            <a:off x="4015563" y="4674821"/>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eaLnBrk="1" hangingPunct="1"/>
            <a:r>
              <a:rPr lang="en-US" altLang="en-US" sz="1000"/>
              <a:t>1</a:t>
            </a:r>
          </a:p>
        </p:txBody>
      </p:sp>
      <p:sp>
        <p:nvSpPr>
          <p:cNvPr id="50" name="Content Placeholder 2"/>
          <p:cNvSpPr txBox="1">
            <a:spLocks/>
          </p:cNvSpPr>
          <p:nvPr/>
        </p:nvSpPr>
        <p:spPr>
          <a:xfrm>
            <a:off x="6476999" y="50100"/>
            <a:ext cx="5559057" cy="1342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Cf. top-down vs. bottom-up distinction </a:t>
            </a:r>
            <a:r>
              <a:rPr lang="en-US" i="1" dirty="0">
                <a:solidFill>
                  <a:srgbClr val="0070C0"/>
                </a:solidFill>
              </a:rPr>
              <a:t>[Wallach and Allen 2008]</a:t>
            </a:r>
          </a:p>
          <a:p>
            <a:endParaRPr lang="en-US" dirty="0"/>
          </a:p>
          <a:p>
            <a:endParaRPr lang="en-US" dirty="0"/>
          </a:p>
        </p:txBody>
      </p:sp>
      <p:pic>
        <p:nvPicPr>
          <p:cNvPr id="4" name="Picture 3"/>
          <p:cNvPicPr>
            <a:picLocks noChangeAspect="1"/>
          </p:cNvPicPr>
          <p:nvPr/>
        </p:nvPicPr>
        <p:blipFill>
          <a:blip r:embed="rId2"/>
          <a:stretch>
            <a:fillRect/>
          </a:stretch>
        </p:blipFill>
        <p:spPr>
          <a:xfrm>
            <a:off x="5628981" y="2317902"/>
            <a:ext cx="6342921" cy="4540098"/>
          </a:xfrm>
          <a:prstGeom prst="rect">
            <a:avLst/>
          </a:prstGeom>
        </p:spPr>
      </p:pic>
    </p:spTree>
    <p:extLst>
      <p:ext uri="{BB962C8B-B14F-4D97-AF65-F5344CB8AC3E}">
        <p14:creationId xmlns:p14="http://schemas.microsoft.com/office/powerpoint/2010/main" val="423225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9345" y="365125"/>
            <a:ext cx="11353800" cy="1325563"/>
          </a:xfrm>
        </p:spPr>
        <p:txBody>
          <a:bodyPr/>
          <a:lstStyle/>
          <a:p>
            <a:r>
              <a:rPr lang="en-US" dirty="0"/>
              <a:t>Some highly visible recent AI successes in games</a:t>
            </a:r>
          </a:p>
        </p:txBody>
      </p:sp>
      <p:sp>
        <p:nvSpPr>
          <p:cNvPr id="4" name="Rectangle 3"/>
          <p:cNvSpPr/>
          <p:nvPr/>
        </p:nvSpPr>
        <p:spPr>
          <a:xfrm>
            <a:off x="3153882" y="4013424"/>
            <a:ext cx="2452275" cy="2031325"/>
          </a:xfrm>
          <a:prstGeom prst="rect">
            <a:avLst/>
          </a:prstGeom>
        </p:spPr>
        <p:txBody>
          <a:bodyPr wrap="square">
            <a:spAutoFit/>
          </a:bodyPr>
          <a:lstStyle/>
          <a:p>
            <a:r>
              <a:rPr lang="en-US" dirty="0"/>
              <a:t>DeepMind achieves human-level performance on many Atari games (2015) https://www.youtube.com/watch?v=V1eYniJ0Rnk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968" y="1938658"/>
            <a:ext cx="2990105" cy="17442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186" y="1902512"/>
            <a:ext cx="2861946" cy="19079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8218" y="1883069"/>
            <a:ext cx="2912517" cy="194046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2" y="1801803"/>
            <a:ext cx="2723109" cy="2117217"/>
          </a:xfrm>
          <a:prstGeom prst="rect">
            <a:avLst/>
          </a:prstGeom>
        </p:spPr>
      </p:pic>
      <p:sp>
        <p:nvSpPr>
          <p:cNvPr id="10" name="Rectangle 9"/>
          <p:cNvSpPr/>
          <p:nvPr/>
        </p:nvSpPr>
        <p:spPr>
          <a:xfrm>
            <a:off x="41491" y="4013424"/>
            <a:ext cx="3212072" cy="646331"/>
          </a:xfrm>
          <a:prstGeom prst="rect">
            <a:avLst/>
          </a:prstGeom>
        </p:spPr>
        <p:txBody>
          <a:bodyPr wrap="square">
            <a:spAutoFit/>
          </a:bodyPr>
          <a:lstStyle/>
          <a:p>
            <a:r>
              <a:rPr lang="en-US" dirty="0"/>
              <a:t>Watson defeats Jeopardy champions (2011)</a:t>
            </a:r>
          </a:p>
        </p:txBody>
      </p:sp>
      <p:sp>
        <p:nvSpPr>
          <p:cNvPr id="11" name="Rectangle 10"/>
          <p:cNvSpPr/>
          <p:nvPr/>
        </p:nvSpPr>
        <p:spPr>
          <a:xfrm>
            <a:off x="5918556" y="4013423"/>
            <a:ext cx="3212072" cy="646331"/>
          </a:xfrm>
          <a:prstGeom prst="rect">
            <a:avLst/>
          </a:prstGeom>
        </p:spPr>
        <p:txBody>
          <a:bodyPr wrap="square">
            <a:spAutoFit/>
          </a:bodyPr>
          <a:lstStyle/>
          <a:p>
            <a:r>
              <a:rPr lang="en-US" dirty="0"/>
              <a:t>AlphaGo defeats Go champion (2016)</a:t>
            </a:r>
          </a:p>
        </p:txBody>
      </p:sp>
      <p:sp>
        <p:nvSpPr>
          <p:cNvPr id="12" name="Rectangle 11"/>
          <p:cNvSpPr/>
          <p:nvPr/>
        </p:nvSpPr>
        <p:spPr>
          <a:xfrm>
            <a:off x="9043723" y="4013423"/>
            <a:ext cx="3212072" cy="646331"/>
          </a:xfrm>
          <a:prstGeom prst="rect">
            <a:avLst/>
          </a:prstGeom>
        </p:spPr>
        <p:txBody>
          <a:bodyPr wrap="square">
            <a:spAutoFit/>
          </a:bodyPr>
          <a:lstStyle/>
          <a:p>
            <a:r>
              <a:rPr lang="en-US" dirty="0"/>
              <a:t>CMU’s </a:t>
            </a:r>
            <a:r>
              <a:rPr lang="en-US" dirty="0" err="1"/>
              <a:t>Libratus</a:t>
            </a:r>
            <a:r>
              <a:rPr lang="en-US" dirty="0"/>
              <a:t> defeats top human poker players (2017)</a:t>
            </a:r>
          </a:p>
        </p:txBody>
      </p:sp>
    </p:spTree>
    <p:extLst>
      <p:ext uri="{BB962C8B-B14F-4D97-AF65-F5344CB8AC3E}">
        <p14:creationId xmlns:p14="http://schemas.microsoft.com/office/powerpoint/2010/main" val="185326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ange Racing Car (Top View) by qubodu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79553" y="3221520"/>
            <a:ext cx="1995635" cy="989503"/>
          </a:xfrm>
          <a:prstGeom prst="rect">
            <a:avLst/>
          </a:prstGeom>
        </p:spPr>
      </p:pic>
      <p:pic>
        <p:nvPicPr>
          <p:cNvPr id="5" name="Picture 4" descr="Orange Racing Car (Top View) by qubodup"/>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640935" y="1100639"/>
            <a:ext cx="1995635" cy="989503"/>
          </a:xfrm>
          <a:prstGeom prst="rect">
            <a:avLst/>
          </a:prstGeom>
        </p:spPr>
      </p:pic>
      <p:pic>
        <p:nvPicPr>
          <p:cNvPr id="7" name="Picture 6" descr="Orange Racing Car (Top View) by qubodup"/>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640935" y="90984"/>
            <a:ext cx="1995635" cy="989503"/>
          </a:xfrm>
          <a:prstGeom prst="rect">
            <a:avLst/>
          </a:prstGeom>
        </p:spPr>
      </p:pic>
      <p:pic>
        <p:nvPicPr>
          <p:cNvPr id="8" name="Picture 7" descr="Orange Racing Car (Top View) by qubodup"/>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97734" y="2069990"/>
            <a:ext cx="1995635" cy="989503"/>
          </a:xfrm>
          <a:prstGeom prst="rect">
            <a:avLst/>
          </a:prstGeom>
        </p:spPr>
      </p:pic>
      <p:pic>
        <p:nvPicPr>
          <p:cNvPr id="9" name="Picture 8" descr="Orange Racing Car (Top View) by qubodup"/>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97734" y="3019559"/>
            <a:ext cx="1995635" cy="989503"/>
          </a:xfrm>
          <a:prstGeom prst="rect">
            <a:avLst/>
          </a:prstGeom>
        </p:spPr>
      </p:pic>
      <p:pic>
        <p:nvPicPr>
          <p:cNvPr id="12" name="Picture 11" descr="Orange Racing Car (Top View) by qubodup"/>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16200000">
            <a:off x="2479554" y="5365431"/>
            <a:ext cx="1995635" cy="989503"/>
          </a:xfrm>
          <a:prstGeom prst="rect">
            <a:avLst/>
          </a:prstGeom>
        </p:spPr>
      </p:pic>
      <p:pic>
        <p:nvPicPr>
          <p:cNvPr id="13" name="Picture 12" descr="Orange Racing Car (Top View) by qubodup"/>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97734" y="3969128"/>
            <a:ext cx="1995635" cy="989503"/>
          </a:xfrm>
          <a:prstGeom prst="rect">
            <a:avLst/>
          </a:prstGeom>
        </p:spPr>
      </p:pic>
      <p:pic>
        <p:nvPicPr>
          <p:cNvPr id="14" name="Picture 13" descr="Orange Racing Car (Top View) by qubodup"/>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93138" y="4958631"/>
            <a:ext cx="1995635" cy="989503"/>
          </a:xfrm>
          <a:prstGeom prst="rect">
            <a:avLst/>
          </a:prstGeom>
        </p:spPr>
      </p:pic>
      <p:pic>
        <p:nvPicPr>
          <p:cNvPr id="15" name="Picture 14" descr="Orange Racing Car (Top View) by qubodup"/>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93138" y="5908200"/>
            <a:ext cx="1995635" cy="989503"/>
          </a:xfrm>
          <a:prstGeom prst="rect">
            <a:avLst/>
          </a:prstGeom>
        </p:spPr>
      </p:pic>
      <p:cxnSp>
        <p:nvCxnSpPr>
          <p:cNvPr id="19" name="Straight Connector 18"/>
          <p:cNvCxnSpPr/>
          <p:nvPr/>
        </p:nvCxnSpPr>
        <p:spPr>
          <a:xfrm flipH="1">
            <a:off x="355668" y="224855"/>
            <a:ext cx="1922837" cy="1474195"/>
          </a:xfrm>
          <a:prstGeom prst="line">
            <a:avLst/>
          </a:prstGeom>
          <a:ln w="127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73158" y="1021832"/>
            <a:ext cx="1922837" cy="1474195"/>
          </a:xfrm>
          <a:prstGeom prst="line">
            <a:avLst/>
          </a:prstGeom>
          <a:ln w="127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60668" y="1953719"/>
            <a:ext cx="1922837" cy="1474195"/>
          </a:xfrm>
          <a:prstGeom prst="line">
            <a:avLst/>
          </a:prstGeom>
          <a:ln w="127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48178" y="2825643"/>
            <a:ext cx="1922837" cy="1474195"/>
          </a:xfrm>
          <a:prstGeom prst="line">
            <a:avLst/>
          </a:prstGeom>
          <a:ln w="127000">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 y="4497050"/>
            <a:ext cx="2599606" cy="23609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967655" y="0"/>
            <a:ext cx="481936" cy="685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8406785" y="1830789"/>
            <a:ext cx="1083443" cy="145151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9477640" y="1845905"/>
            <a:ext cx="822576" cy="14691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0283590" y="3286263"/>
            <a:ext cx="876325" cy="147310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9461014" y="3286264"/>
            <a:ext cx="822576" cy="146913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Picture 41" descr="Orange Racing Car (Top View) by qubodu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8832" y="1600339"/>
            <a:ext cx="929546" cy="460900"/>
          </a:xfrm>
          <a:prstGeom prst="rect">
            <a:avLst/>
          </a:prstGeom>
        </p:spPr>
      </p:pic>
      <p:pic>
        <p:nvPicPr>
          <p:cNvPr id="43" name="Picture 42" descr="Orange Racing Car (Top View) by qubodup"/>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658019" y="3026384"/>
            <a:ext cx="929546" cy="460900"/>
          </a:xfrm>
          <a:prstGeom prst="rect">
            <a:avLst/>
          </a:prstGeom>
        </p:spPr>
      </p:pic>
      <p:sp>
        <p:nvSpPr>
          <p:cNvPr id="44" name="TextBox 43"/>
          <p:cNvSpPr txBox="1"/>
          <p:nvPr/>
        </p:nvSpPr>
        <p:spPr>
          <a:xfrm>
            <a:off x="8021188" y="2160776"/>
            <a:ext cx="810607" cy="523220"/>
          </a:xfrm>
          <a:prstGeom prst="rect">
            <a:avLst/>
          </a:prstGeom>
          <a:noFill/>
        </p:spPr>
        <p:txBody>
          <a:bodyPr wrap="none" rtlCol="0">
            <a:spAutoFit/>
          </a:bodyPr>
          <a:lstStyle/>
          <a:p>
            <a:r>
              <a:rPr lang="en-US" sz="2800" dirty="0"/>
              <a:t>wait</a:t>
            </a:r>
          </a:p>
        </p:txBody>
      </p:sp>
      <p:sp>
        <p:nvSpPr>
          <p:cNvPr id="45" name="TextBox 44"/>
          <p:cNvSpPr txBox="1"/>
          <p:nvPr/>
        </p:nvSpPr>
        <p:spPr>
          <a:xfrm>
            <a:off x="10152286" y="2178266"/>
            <a:ext cx="1838645" cy="523220"/>
          </a:xfrm>
          <a:prstGeom prst="rect">
            <a:avLst/>
          </a:prstGeom>
          <a:noFill/>
        </p:spPr>
        <p:txBody>
          <a:bodyPr wrap="none" rtlCol="0">
            <a:spAutoFit/>
          </a:bodyPr>
          <a:lstStyle/>
          <a:p>
            <a:r>
              <a:rPr lang="en-US" sz="2800" dirty="0"/>
              <a:t>move aside</a:t>
            </a:r>
          </a:p>
        </p:txBody>
      </p:sp>
      <p:sp>
        <p:nvSpPr>
          <p:cNvPr id="46" name="TextBox 45"/>
          <p:cNvSpPr txBox="1"/>
          <p:nvPr/>
        </p:nvSpPr>
        <p:spPr>
          <a:xfrm>
            <a:off x="7921251" y="3889642"/>
            <a:ext cx="1590628" cy="523220"/>
          </a:xfrm>
          <a:prstGeom prst="rect">
            <a:avLst/>
          </a:prstGeom>
          <a:noFill/>
        </p:spPr>
        <p:txBody>
          <a:bodyPr wrap="none" rtlCol="0">
            <a:spAutoFit/>
          </a:bodyPr>
          <a:lstStyle/>
          <a:p>
            <a:r>
              <a:rPr lang="en-US" sz="2800" dirty="0"/>
              <a:t>steal spot</a:t>
            </a:r>
          </a:p>
        </p:txBody>
      </p:sp>
      <p:sp>
        <p:nvSpPr>
          <p:cNvPr id="47" name="TextBox 46"/>
          <p:cNvSpPr txBox="1"/>
          <p:nvPr/>
        </p:nvSpPr>
        <p:spPr>
          <a:xfrm>
            <a:off x="11050343" y="3869658"/>
            <a:ext cx="827471" cy="523220"/>
          </a:xfrm>
          <a:prstGeom prst="rect">
            <a:avLst/>
          </a:prstGeom>
          <a:noFill/>
        </p:spPr>
        <p:txBody>
          <a:bodyPr wrap="none" rtlCol="0">
            <a:spAutoFit/>
          </a:bodyPr>
          <a:lstStyle/>
          <a:p>
            <a:r>
              <a:rPr lang="en-US" sz="2800" dirty="0"/>
              <a:t>pass</a:t>
            </a:r>
          </a:p>
        </p:txBody>
      </p:sp>
      <p:sp>
        <p:nvSpPr>
          <p:cNvPr id="27" name="TextBox 26"/>
          <p:cNvSpPr txBox="1"/>
          <p:nvPr/>
        </p:nvSpPr>
        <p:spPr>
          <a:xfrm>
            <a:off x="8086825" y="3285493"/>
            <a:ext cx="639919" cy="523220"/>
          </a:xfrm>
          <a:prstGeom prst="rect">
            <a:avLst/>
          </a:prstGeom>
          <a:noFill/>
        </p:spPr>
        <p:txBody>
          <a:bodyPr wrap="none" rtlCol="0">
            <a:spAutoFit/>
          </a:bodyPr>
          <a:lstStyle/>
          <a:p>
            <a:r>
              <a:rPr lang="en-US" sz="2800" dirty="0"/>
              <a:t>3,0</a:t>
            </a:r>
          </a:p>
        </p:txBody>
      </p:sp>
      <p:sp>
        <p:nvSpPr>
          <p:cNvPr id="30" name="TextBox 29"/>
          <p:cNvSpPr txBox="1"/>
          <p:nvPr/>
        </p:nvSpPr>
        <p:spPr>
          <a:xfrm>
            <a:off x="10947646" y="4775408"/>
            <a:ext cx="639919" cy="523220"/>
          </a:xfrm>
          <a:prstGeom prst="rect">
            <a:avLst/>
          </a:prstGeom>
          <a:noFill/>
        </p:spPr>
        <p:txBody>
          <a:bodyPr wrap="none" rtlCol="0">
            <a:spAutoFit/>
          </a:bodyPr>
          <a:lstStyle/>
          <a:p>
            <a:r>
              <a:rPr lang="en-US" sz="2800" dirty="0"/>
              <a:t>4,1</a:t>
            </a:r>
          </a:p>
        </p:txBody>
      </p:sp>
      <p:sp>
        <p:nvSpPr>
          <p:cNvPr id="33" name="TextBox 32"/>
          <p:cNvSpPr txBox="1"/>
          <p:nvPr/>
        </p:nvSpPr>
        <p:spPr>
          <a:xfrm>
            <a:off x="9135899" y="4770500"/>
            <a:ext cx="639919" cy="523220"/>
          </a:xfrm>
          <a:prstGeom prst="rect">
            <a:avLst/>
          </a:prstGeom>
          <a:noFill/>
        </p:spPr>
        <p:txBody>
          <a:bodyPr wrap="none" rtlCol="0">
            <a:spAutoFit/>
          </a:bodyPr>
          <a:lstStyle/>
          <a:p>
            <a:r>
              <a:rPr lang="en-US" sz="2800" dirty="0"/>
              <a:t>0,3</a:t>
            </a:r>
          </a:p>
        </p:txBody>
      </p:sp>
      <p:sp>
        <p:nvSpPr>
          <p:cNvPr id="34" name="TextBox 33"/>
          <p:cNvSpPr txBox="1"/>
          <p:nvPr/>
        </p:nvSpPr>
        <p:spPr>
          <a:xfrm>
            <a:off x="7823877" y="113927"/>
            <a:ext cx="4020793" cy="1384995"/>
          </a:xfrm>
          <a:prstGeom prst="rect">
            <a:avLst/>
          </a:prstGeom>
          <a:noFill/>
        </p:spPr>
        <p:txBody>
          <a:bodyPr wrap="square" rtlCol="0">
            <a:spAutoFit/>
          </a:bodyPr>
          <a:lstStyle/>
          <a:p>
            <a:pPr algn="ctr"/>
            <a:r>
              <a:rPr lang="en-US" sz="2800" b="1" dirty="0"/>
              <a:t>THE PARKING GAME</a:t>
            </a:r>
          </a:p>
          <a:p>
            <a:pPr algn="ctr"/>
            <a:r>
              <a:rPr lang="en-US" sz="2800" dirty="0"/>
              <a:t>(cf. the trust game </a:t>
            </a:r>
            <a:r>
              <a:rPr lang="en-US" sz="2800" dirty="0">
                <a:solidFill>
                  <a:srgbClr val="0070C0"/>
                </a:solidFill>
              </a:rPr>
              <a:t>[Berg et al. 1995]</a:t>
            </a:r>
            <a:r>
              <a:rPr lang="en-US" sz="2800" dirty="0"/>
              <a:t>)</a:t>
            </a:r>
          </a:p>
        </p:txBody>
      </p:sp>
      <p:sp>
        <p:nvSpPr>
          <p:cNvPr id="35" name="TextBox 34"/>
          <p:cNvSpPr txBox="1"/>
          <p:nvPr/>
        </p:nvSpPr>
        <p:spPr>
          <a:xfrm>
            <a:off x="7843545" y="5251278"/>
            <a:ext cx="4020793" cy="1384995"/>
          </a:xfrm>
          <a:prstGeom prst="rect">
            <a:avLst/>
          </a:prstGeom>
          <a:noFill/>
        </p:spPr>
        <p:txBody>
          <a:bodyPr wrap="square" rtlCol="0">
            <a:spAutoFit/>
          </a:bodyPr>
          <a:lstStyle/>
          <a:p>
            <a:pPr algn="ctr"/>
            <a:r>
              <a:rPr lang="en-US" sz="2800" dirty="0" err="1">
                <a:solidFill>
                  <a:srgbClr val="0070C0"/>
                </a:solidFill>
              </a:rPr>
              <a:t>Letchford</a:t>
            </a:r>
            <a:r>
              <a:rPr lang="en-US" sz="2800" dirty="0">
                <a:solidFill>
                  <a:srgbClr val="0070C0"/>
                </a:solidFill>
              </a:rPr>
              <a:t>, C., Jain [2008] </a:t>
            </a:r>
            <a:r>
              <a:rPr lang="en-US" sz="2800" dirty="0"/>
              <a:t>define a solution concept capturing this</a:t>
            </a:r>
          </a:p>
        </p:txBody>
      </p:sp>
    </p:spTree>
    <p:extLst>
      <p:ext uri="{BB962C8B-B14F-4D97-AF65-F5344CB8AC3E}">
        <p14:creationId xmlns:p14="http://schemas.microsoft.com/office/powerpoint/2010/main" val="331976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27" grpId="0"/>
      <p:bldP spid="30" grpId="0"/>
      <p:bldP spid="33"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Extending representations?</a:t>
            </a:r>
          </a:p>
        </p:txBody>
      </p:sp>
      <p:sp>
        <p:nvSpPr>
          <p:cNvPr id="3" name="Content Placeholder 2"/>
          <p:cNvSpPr>
            <a:spLocks noGrp="1"/>
          </p:cNvSpPr>
          <p:nvPr>
            <p:ph idx="1"/>
          </p:nvPr>
        </p:nvSpPr>
        <p:spPr>
          <a:xfrm>
            <a:off x="838200" y="4023359"/>
            <a:ext cx="10515600" cy="2153603"/>
          </a:xfrm>
        </p:spPr>
        <p:txBody>
          <a:bodyPr/>
          <a:lstStyle/>
          <a:p>
            <a:r>
              <a:rPr lang="en-US" dirty="0"/>
              <a:t>More generally: how to capture </a:t>
            </a:r>
            <a:r>
              <a:rPr lang="en-US" i="1" dirty="0"/>
              <a:t>framing</a:t>
            </a:r>
            <a:r>
              <a:rPr lang="en-US" dirty="0"/>
              <a:t>?  (Should we?)</a:t>
            </a:r>
          </a:p>
          <a:p>
            <a:r>
              <a:rPr lang="en-US" dirty="0"/>
              <a:t>Roles?  Relationships?</a:t>
            </a:r>
          </a:p>
          <a:p>
            <a:r>
              <a:rPr lang="en-US" dirty="0"/>
              <a:t>…</a:t>
            </a:r>
          </a:p>
        </p:txBody>
      </p:sp>
      <p:cxnSp>
        <p:nvCxnSpPr>
          <p:cNvPr id="4" name="Straight Connector 3"/>
          <p:cNvCxnSpPr/>
          <p:nvPr/>
        </p:nvCxnSpPr>
        <p:spPr>
          <a:xfrm flipH="1">
            <a:off x="4533062" y="1830789"/>
            <a:ext cx="1083443" cy="145151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5603917" y="1845905"/>
            <a:ext cx="1087828" cy="14363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91748" y="2160776"/>
            <a:ext cx="1771639" cy="523220"/>
          </a:xfrm>
          <a:prstGeom prst="rect">
            <a:avLst/>
          </a:prstGeom>
          <a:noFill/>
        </p:spPr>
        <p:txBody>
          <a:bodyPr wrap="none" rtlCol="0">
            <a:spAutoFit/>
          </a:bodyPr>
          <a:lstStyle/>
          <a:p>
            <a:r>
              <a:rPr lang="en-US" sz="2800" dirty="0"/>
              <a:t>do nothing</a:t>
            </a:r>
          </a:p>
        </p:txBody>
      </p:sp>
      <p:sp>
        <p:nvSpPr>
          <p:cNvPr id="8" name="TextBox 7"/>
          <p:cNvSpPr txBox="1"/>
          <p:nvPr/>
        </p:nvSpPr>
        <p:spPr>
          <a:xfrm>
            <a:off x="6462916" y="2170136"/>
            <a:ext cx="3835345" cy="523220"/>
          </a:xfrm>
          <a:prstGeom prst="rect">
            <a:avLst/>
          </a:prstGeom>
          <a:noFill/>
        </p:spPr>
        <p:txBody>
          <a:bodyPr wrap="none" rtlCol="0">
            <a:spAutoFit/>
          </a:bodyPr>
          <a:lstStyle/>
          <a:p>
            <a:r>
              <a:rPr lang="en-US" sz="2800" dirty="0"/>
              <a:t>move train to other track</a:t>
            </a:r>
          </a:p>
        </p:txBody>
      </p:sp>
      <p:sp>
        <p:nvSpPr>
          <p:cNvPr id="9" name="TextBox 8"/>
          <p:cNvSpPr txBox="1"/>
          <p:nvPr/>
        </p:nvSpPr>
        <p:spPr>
          <a:xfrm>
            <a:off x="3780840" y="3285493"/>
            <a:ext cx="1388522" cy="523220"/>
          </a:xfrm>
          <a:prstGeom prst="rect">
            <a:avLst/>
          </a:prstGeom>
          <a:noFill/>
        </p:spPr>
        <p:txBody>
          <a:bodyPr wrap="none" rtlCol="0">
            <a:spAutoFit/>
          </a:bodyPr>
          <a:lstStyle/>
          <a:p>
            <a:r>
              <a:rPr lang="en-US" sz="2800" dirty="0"/>
              <a:t>0,-100,0</a:t>
            </a:r>
          </a:p>
        </p:txBody>
      </p:sp>
      <p:sp>
        <p:nvSpPr>
          <p:cNvPr id="11" name="TextBox 10"/>
          <p:cNvSpPr txBox="1"/>
          <p:nvPr/>
        </p:nvSpPr>
        <p:spPr>
          <a:xfrm>
            <a:off x="5986483" y="3288259"/>
            <a:ext cx="1552028" cy="523220"/>
          </a:xfrm>
          <a:prstGeom prst="rect">
            <a:avLst/>
          </a:prstGeom>
          <a:noFill/>
        </p:spPr>
        <p:txBody>
          <a:bodyPr wrap="none" rtlCol="0">
            <a:spAutoFit/>
          </a:bodyPr>
          <a:lstStyle/>
          <a:p>
            <a:r>
              <a:rPr lang="en-US" sz="2800" dirty="0"/>
              <a:t>0, 0, -100</a:t>
            </a:r>
          </a:p>
        </p:txBody>
      </p:sp>
      <p:sp>
        <p:nvSpPr>
          <p:cNvPr id="12" name="TextBox 11"/>
          <p:cNvSpPr txBox="1"/>
          <p:nvPr/>
        </p:nvSpPr>
        <p:spPr>
          <a:xfrm>
            <a:off x="2090649" y="2461942"/>
            <a:ext cx="2667782" cy="523220"/>
          </a:xfrm>
          <a:prstGeom prst="rect">
            <a:avLst/>
          </a:prstGeom>
          <a:noFill/>
        </p:spPr>
        <p:txBody>
          <a:bodyPr wrap="none" rtlCol="0">
            <a:spAutoFit/>
          </a:bodyPr>
          <a:lstStyle/>
          <a:p>
            <a:r>
              <a:rPr lang="en-US" sz="2800" dirty="0"/>
              <a:t>save own patient</a:t>
            </a:r>
          </a:p>
        </p:txBody>
      </p:sp>
      <p:sp>
        <p:nvSpPr>
          <p:cNvPr id="13" name="TextBox 12"/>
          <p:cNvSpPr txBox="1"/>
          <p:nvPr/>
        </p:nvSpPr>
        <p:spPr>
          <a:xfrm>
            <a:off x="6532409" y="2464712"/>
            <a:ext cx="4255076" cy="523220"/>
          </a:xfrm>
          <a:prstGeom prst="rect">
            <a:avLst/>
          </a:prstGeom>
          <a:noFill/>
        </p:spPr>
        <p:txBody>
          <a:bodyPr wrap="none" rtlCol="0">
            <a:spAutoFit/>
          </a:bodyPr>
          <a:lstStyle/>
          <a:p>
            <a:r>
              <a:rPr lang="en-US" sz="2800" dirty="0"/>
              <a:t>save someone else’s patient</a:t>
            </a:r>
          </a:p>
        </p:txBody>
      </p:sp>
    </p:spTree>
    <p:extLst>
      <p:ext uri="{BB962C8B-B14F-4D97-AF65-F5344CB8AC3E}">
        <p14:creationId xmlns:p14="http://schemas.microsoft.com/office/powerpoint/2010/main" val="31247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a:t>
            </a:r>
          </a:p>
        </p:txBody>
      </p:sp>
      <p:sp>
        <p:nvSpPr>
          <p:cNvPr id="3" name="Content Placeholder 2"/>
          <p:cNvSpPr>
            <a:spLocks noGrp="1"/>
          </p:cNvSpPr>
          <p:nvPr>
            <p:ph idx="1"/>
          </p:nvPr>
        </p:nvSpPr>
        <p:spPr/>
        <p:txBody>
          <a:bodyPr/>
          <a:lstStyle/>
          <a:p>
            <a:r>
              <a:rPr lang="en-US" dirty="0"/>
              <a:t>You see a woman throwing a stapler at her colleague who is snoring during her talk. How morally wrong is the action depicted in this scenario? </a:t>
            </a:r>
          </a:p>
          <a:p>
            <a:pPr lvl="1"/>
            <a:r>
              <a:rPr lang="en-US" dirty="0"/>
              <a:t>Not at all wrong (1) </a:t>
            </a:r>
          </a:p>
          <a:p>
            <a:pPr lvl="1"/>
            <a:r>
              <a:rPr lang="en-US" dirty="0"/>
              <a:t>Slightly wrong (2) </a:t>
            </a:r>
          </a:p>
          <a:p>
            <a:pPr lvl="1"/>
            <a:r>
              <a:rPr lang="en-US" dirty="0"/>
              <a:t>Somewhat wrong (3) </a:t>
            </a:r>
          </a:p>
          <a:p>
            <a:pPr lvl="1"/>
            <a:r>
              <a:rPr lang="en-US" dirty="0"/>
              <a:t>Very wrong (4) </a:t>
            </a:r>
          </a:p>
          <a:p>
            <a:pPr lvl="1"/>
            <a:r>
              <a:rPr lang="en-US" dirty="0"/>
              <a:t>Extremely wrong (5) </a:t>
            </a:r>
          </a:p>
          <a:p>
            <a:endParaRPr lang="en-US" dirty="0"/>
          </a:p>
        </p:txBody>
      </p:sp>
      <p:sp>
        <p:nvSpPr>
          <p:cNvPr id="4" name="Rectangle 3"/>
          <p:cNvSpPr/>
          <p:nvPr/>
        </p:nvSpPr>
        <p:spPr>
          <a:xfrm>
            <a:off x="5358809" y="3641183"/>
            <a:ext cx="6444308" cy="1200329"/>
          </a:xfrm>
          <a:prstGeom prst="rect">
            <a:avLst/>
          </a:prstGeom>
        </p:spPr>
        <p:txBody>
          <a:bodyPr wrap="square">
            <a:spAutoFit/>
          </a:bodyPr>
          <a:lstStyle/>
          <a:p>
            <a:pPr algn="ctr"/>
            <a:r>
              <a:rPr lang="en-US" dirty="0">
                <a:solidFill>
                  <a:srgbClr val="0070C0"/>
                </a:solidFill>
                <a:latin typeface="Arial" panose="020B0604020202020204" pitchFamily="34" charset="0"/>
              </a:rPr>
              <a:t>[Clifford, </a:t>
            </a:r>
            <a:r>
              <a:rPr lang="en-US" dirty="0" err="1">
                <a:solidFill>
                  <a:srgbClr val="0070C0"/>
                </a:solidFill>
                <a:latin typeface="Arial" panose="020B0604020202020204" pitchFamily="34" charset="0"/>
              </a:rPr>
              <a:t>Iyengar</a:t>
            </a:r>
            <a:r>
              <a:rPr lang="en-US" dirty="0">
                <a:solidFill>
                  <a:srgbClr val="0070C0"/>
                </a:solidFill>
                <a:latin typeface="Arial" panose="020B0604020202020204" pitchFamily="34" charset="0"/>
              </a:rPr>
              <a:t>, </a:t>
            </a:r>
            <a:r>
              <a:rPr lang="en-US" dirty="0" err="1">
                <a:solidFill>
                  <a:srgbClr val="0070C0"/>
                </a:solidFill>
                <a:latin typeface="Arial" panose="020B0604020202020204" pitchFamily="34" charset="0"/>
              </a:rPr>
              <a:t>Cabeza</a:t>
            </a:r>
            <a:r>
              <a:rPr lang="en-US" dirty="0">
                <a:solidFill>
                  <a:srgbClr val="0070C0"/>
                </a:solidFill>
                <a:latin typeface="Arial" panose="020B0604020202020204" pitchFamily="34" charset="0"/>
              </a:rPr>
              <a:t>, and</a:t>
            </a:r>
          </a:p>
          <a:p>
            <a:pPr algn="ctr"/>
            <a:r>
              <a:rPr lang="en-US" dirty="0" err="1">
                <a:solidFill>
                  <a:srgbClr val="0070C0"/>
                </a:solidFill>
                <a:latin typeface="Arial" panose="020B0604020202020204" pitchFamily="34" charset="0"/>
              </a:rPr>
              <a:t>Sinnott</a:t>
            </a:r>
            <a:r>
              <a:rPr lang="en-US" dirty="0">
                <a:solidFill>
                  <a:srgbClr val="0070C0"/>
                </a:solidFill>
                <a:latin typeface="Arial" panose="020B0604020202020204" pitchFamily="34" charset="0"/>
              </a:rPr>
              <a:t>-Armstrong, “Moral foundations vignettes: A standardized stimulus database of scenarios based on moral foundations theory.” </a:t>
            </a:r>
            <a:r>
              <a:rPr lang="en-US" i="1" dirty="0">
                <a:solidFill>
                  <a:srgbClr val="0070C0"/>
                </a:solidFill>
                <a:latin typeface="Arial" panose="020B0604020202020204" pitchFamily="34" charset="0"/>
              </a:rPr>
              <a:t>Behavior Research Methods</a:t>
            </a:r>
            <a:r>
              <a:rPr lang="en-US" dirty="0">
                <a:solidFill>
                  <a:srgbClr val="0070C0"/>
                </a:solidFill>
                <a:latin typeface="Arial" panose="020B0604020202020204" pitchFamily="34" charset="0"/>
              </a:rPr>
              <a:t>, 2015.]</a:t>
            </a:r>
            <a:endParaRPr lang="en-US"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1552317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71458168"/>
              </p:ext>
            </p:extLst>
          </p:nvPr>
        </p:nvGraphicFramePr>
        <p:xfrm>
          <a:off x="1980785" y="1966575"/>
          <a:ext cx="8128000" cy="14833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509272"/>
                    </a:ext>
                  </a:extLst>
                </a:gridCol>
                <a:gridCol w="1625600">
                  <a:extLst>
                    <a:ext uri="{9D8B030D-6E8A-4147-A177-3AD203B41FA5}">
                      <a16:colId xmlns:a16="http://schemas.microsoft.com/office/drawing/2014/main" val="2440199337"/>
                    </a:ext>
                  </a:extLst>
                </a:gridCol>
                <a:gridCol w="1625600">
                  <a:extLst>
                    <a:ext uri="{9D8B030D-6E8A-4147-A177-3AD203B41FA5}">
                      <a16:colId xmlns:a16="http://schemas.microsoft.com/office/drawing/2014/main" val="1400576365"/>
                    </a:ext>
                  </a:extLst>
                </a:gridCol>
                <a:gridCol w="1625600">
                  <a:extLst>
                    <a:ext uri="{9D8B030D-6E8A-4147-A177-3AD203B41FA5}">
                      <a16:colId xmlns:a16="http://schemas.microsoft.com/office/drawing/2014/main" val="3981664643"/>
                    </a:ext>
                  </a:extLst>
                </a:gridCol>
                <a:gridCol w="1625600">
                  <a:extLst>
                    <a:ext uri="{9D8B030D-6E8A-4147-A177-3AD203B41FA5}">
                      <a16:colId xmlns:a16="http://schemas.microsoft.com/office/drawing/2014/main" val="2683908211"/>
                    </a:ext>
                  </a:extLst>
                </a:gridCol>
              </a:tblGrid>
              <a:tr h="370840">
                <a:tc>
                  <a:txBody>
                    <a:bodyPr/>
                    <a:lstStyle/>
                    <a:p>
                      <a:endParaRPr lang="en-US" dirty="0"/>
                    </a:p>
                  </a:txBody>
                  <a:tcPr/>
                </a:tc>
                <a:tc>
                  <a:txBody>
                    <a:bodyPr/>
                    <a:lstStyle/>
                    <a:p>
                      <a:r>
                        <a:rPr lang="en-US" dirty="0"/>
                        <a:t>scenario 1</a:t>
                      </a:r>
                    </a:p>
                  </a:txBody>
                  <a:tcPr/>
                </a:tc>
                <a:tc>
                  <a:txBody>
                    <a:bodyPr/>
                    <a:lstStyle/>
                    <a:p>
                      <a:r>
                        <a:rPr lang="en-US" dirty="0"/>
                        <a:t>scenario</a:t>
                      </a:r>
                      <a:r>
                        <a:rPr lang="en-US" baseline="0" dirty="0"/>
                        <a:t> 2</a:t>
                      </a:r>
                      <a:endParaRPr lang="en-US" dirty="0"/>
                    </a:p>
                  </a:txBody>
                  <a:tcPr/>
                </a:tc>
                <a:tc>
                  <a:txBody>
                    <a:bodyPr/>
                    <a:lstStyle/>
                    <a:p>
                      <a:r>
                        <a:rPr lang="en-US" dirty="0"/>
                        <a:t>scenario 3</a:t>
                      </a:r>
                    </a:p>
                  </a:txBody>
                  <a:tcPr/>
                </a:tc>
                <a:tc>
                  <a:txBody>
                    <a:bodyPr/>
                    <a:lstStyle/>
                    <a:p>
                      <a:r>
                        <a:rPr lang="en-US" dirty="0"/>
                        <a:t>scenario 4</a:t>
                      </a:r>
                    </a:p>
                  </a:txBody>
                  <a:tcPr/>
                </a:tc>
                <a:extLst>
                  <a:ext uri="{0D108BD9-81ED-4DB2-BD59-A6C34878D82A}">
                    <a16:rowId xmlns:a16="http://schemas.microsoft.com/office/drawing/2014/main" val="3518769497"/>
                  </a:ext>
                </a:extLst>
              </a:tr>
              <a:tr h="370840">
                <a:tc>
                  <a:txBody>
                    <a:bodyPr/>
                    <a:lstStyle/>
                    <a:p>
                      <a:r>
                        <a:rPr lang="en-US" b="1" dirty="0"/>
                        <a:t>subject 1</a:t>
                      </a:r>
                    </a:p>
                  </a:txBody>
                  <a:tcPr/>
                </a:tc>
                <a:tc>
                  <a:txBody>
                    <a:bodyPr/>
                    <a:lstStyle/>
                    <a:p>
                      <a:r>
                        <a:rPr lang="en-US" dirty="0"/>
                        <a:t>very wrong</a:t>
                      </a:r>
                    </a:p>
                  </a:txBody>
                  <a:tcPr/>
                </a:tc>
                <a:tc>
                  <a:txBody>
                    <a:bodyPr/>
                    <a:lstStyle/>
                    <a:p>
                      <a:r>
                        <a:rPr lang="en-US" dirty="0"/>
                        <a:t>-</a:t>
                      </a:r>
                    </a:p>
                  </a:txBody>
                  <a:tcPr/>
                </a:tc>
                <a:tc>
                  <a:txBody>
                    <a:bodyPr/>
                    <a:lstStyle/>
                    <a:p>
                      <a:r>
                        <a:rPr lang="en-US" dirty="0"/>
                        <a:t>wrong</a:t>
                      </a:r>
                    </a:p>
                  </a:txBody>
                  <a:tcPr/>
                </a:tc>
                <a:tc>
                  <a:txBody>
                    <a:bodyPr/>
                    <a:lstStyle/>
                    <a:p>
                      <a:r>
                        <a:rPr lang="en-US" dirty="0"/>
                        <a:t>not</a:t>
                      </a:r>
                      <a:r>
                        <a:rPr lang="en-US" baseline="0" dirty="0"/>
                        <a:t> wrong</a:t>
                      </a:r>
                      <a:endParaRPr lang="en-US" dirty="0"/>
                    </a:p>
                  </a:txBody>
                  <a:tcPr/>
                </a:tc>
                <a:extLst>
                  <a:ext uri="{0D108BD9-81ED-4DB2-BD59-A6C34878D82A}">
                    <a16:rowId xmlns:a16="http://schemas.microsoft.com/office/drawing/2014/main" val="664156318"/>
                  </a:ext>
                </a:extLst>
              </a:tr>
              <a:tr h="370840">
                <a:tc>
                  <a:txBody>
                    <a:bodyPr/>
                    <a:lstStyle/>
                    <a:p>
                      <a:r>
                        <a:rPr lang="en-US" b="1" dirty="0"/>
                        <a:t>subject</a:t>
                      </a:r>
                      <a:r>
                        <a:rPr lang="en-US" b="1" baseline="0" dirty="0"/>
                        <a:t> 2</a:t>
                      </a:r>
                      <a:endParaRPr lang="en-US" b="1" dirty="0"/>
                    </a:p>
                  </a:txBody>
                  <a:tcPr/>
                </a:tc>
                <a:tc>
                  <a:txBody>
                    <a:bodyPr/>
                    <a:lstStyle/>
                    <a:p>
                      <a:r>
                        <a:rPr lang="en-US" dirty="0"/>
                        <a:t>wrong</a:t>
                      </a:r>
                    </a:p>
                  </a:txBody>
                  <a:tcPr/>
                </a:tc>
                <a:tc>
                  <a:txBody>
                    <a:bodyPr/>
                    <a:lstStyle/>
                    <a:p>
                      <a:r>
                        <a:rPr lang="en-US" dirty="0"/>
                        <a:t>wrong</a:t>
                      </a:r>
                    </a:p>
                  </a:txBody>
                  <a:tcPr/>
                </a:tc>
                <a:tc>
                  <a:txBody>
                    <a:bodyPr/>
                    <a:lstStyle/>
                    <a:p>
                      <a:r>
                        <a:rPr lang="en-US" dirty="0"/>
                        <a:t>-</a:t>
                      </a:r>
                    </a:p>
                  </a:txBody>
                  <a:tcPr/>
                </a:tc>
                <a:tc>
                  <a:txBody>
                    <a:bodyPr/>
                    <a:lstStyle/>
                    <a:p>
                      <a:r>
                        <a:rPr lang="en-US" dirty="0"/>
                        <a:t>wrong</a:t>
                      </a:r>
                    </a:p>
                  </a:txBody>
                  <a:tcPr/>
                </a:tc>
                <a:extLst>
                  <a:ext uri="{0D108BD9-81ED-4DB2-BD59-A6C34878D82A}">
                    <a16:rowId xmlns:a16="http://schemas.microsoft.com/office/drawing/2014/main" val="370716055"/>
                  </a:ext>
                </a:extLst>
              </a:tr>
              <a:tr h="370840">
                <a:tc>
                  <a:txBody>
                    <a:bodyPr/>
                    <a:lstStyle/>
                    <a:p>
                      <a:r>
                        <a:rPr lang="en-US" b="1" dirty="0"/>
                        <a:t>subject 3</a:t>
                      </a:r>
                    </a:p>
                  </a:txBody>
                  <a:tcPr/>
                </a:tc>
                <a:tc>
                  <a:txBody>
                    <a:bodyPr/>
                    <a:lstStyle/>
                    <a:p>
                      <a:r>
                        <a:rPr lang="en-US" dirty="0"/>
                        <a:t>wrong</a:t>
                      </a:r>
                    </a:p>
                  </a:txBody>
                  <a:tcPr/>
                </a:tc>
                <a:tc>
                  <a:txBody>
                    <a:bodyPr/>
                    <a:lstStyle/>
                    <a:p>
                      <a:r>
                        <a:rPr lang="en-US" dirty="0"/>
                        <a:t>very wrong</a:t>
                      </a:r>
                    </a:p>
                  </a:txBody>
                  <a:tcPr/>
                </a:tc>
                <a:tc>
                  <a:txBody>
                    <a:bodyPr/>
                    <a:lstStyle/>
                    <a:p>
                      <a:r>
                        <a:rPr lang="en-US" dirty="0"/>
                        <a:t>-</a:t>
                      </a:r>
                    </a:p>
                  </a:txBody>
                  <a:tcPr/>
                </a:tc>
                <a:tc>
                  <a:txBody>
                    <a:bodyPr/>
                    <a:lstStyle/>
                    <a:p>
                      <a:r>
                        <a:rPr lang="en-US" dirty="0"/>
                        <a:t>not wrong</a:t>
                      </a:r>
                    </a:p>
                  </a:txBody>
                  <a:tcPr/>
                </a:tc>
                <a:extLst>
                  <a:ext uri="{0D108BD9-81ED-4DB2-BD59-A6C34878D82A}">
                    <a16:rowId xmlns:a16="http://schemas.microsoft.com/office/drawing/2014/main" val="2927617870"/>
                  </a:ext>
                </a:extLst>
              </a:tr>
            </a:tbl>
          </a:graphicData>
        </a:graphic>
      </p:graphicFrame>
      <p:sp>
        <p:nvSpPr>
          <p:cNvPr id="3" name="Title 1"/>
          <p:cNvSpPr>
            <a:spLocks noGrp="1"/>
          </p:cNvSpPr>
          <p:nvPr>
            <p:ph type="title"/>
          </p:nvPr>
        </p:nvSpPr>
        <p:spPr>
          <a:xfrm>
            <a:off x="838200" y="365125"/>
            <a:ext cx="10515600" cy="1325563"/>
          </a:xfrm>
        </p:spPr>
        <p:txBody>
          <a:bodyPr/>
          <a:lstStyle/>
          <a:p>
            <a:r>
              <a:rPr lang="en-US" dirty="0"/>
              <a:t>Collaborative Filtering</a:t>
            </a:r>
          </a:p>
        </p:txBody>
      </p:sp>
    </p:spTree>
    <p:extLst>
      <p:ext uri="{BB962C8B-B14F-4D97-AF65-F5344CB8AC3E}">
        <p14:creationId xmlns:p14="http://schemas.microsoft.com/office/powerpoint/2010/main" val="915007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4970"/>
          <a:stretch/>
        </p:blipFill>
        <p:spPr>
          <a:xfrm>
            <a:off x="0" y="0"/>
            <a:ext cx="12192000" cy="6517178"/>
          </a:xfrm>
          <a:prstGeom prst="rect">
            <a:avLst/>
          </a:prstGeom>
        </p:spPr>
      </p:pic>
      <p:sp>
        <p:nvSpPr>
          <p:cNvPr id="4" name="TextBox 3">
            <a:extLst>
              <a:ext uri="{FF2B5EF4-FFF2-40B4-BE49-F238E27FC236}">
                <a16:creationId xmlns:a16="http://schemas.microsoft.com/office/drawing/2014/main" id="{31EC56AD-CCEE-42A3-82CF-1916DD474FDB}"/>
              </a:ext>
            </a:extLst>
          </p:cNvPr>
          <p:cNvSpPr txBox="1"/>
          <p:nvPr/>
        </p:nvSpPr>
        <p:spPr>
          <a:xfrm>
            <a:off x="8885991" y="3657600"/>
            <a:ext cx="3106716" cy="2554545"/>
          </a:xfrm>
          <a:prstGeom prst="rect">
            <a:avLst/>
          </a:prstGeom>
          <a:noFill/>
        </p:spPr>
        <p:txBody>
          <a:bodyPr wrap="square" rtlCol="0">
            <a:spAutoFit/>
          </a:bodyPr>
          <a:lstStyle/>
          <a:p>
            <a:pPr algn="ctr"/>
            <a:r>
              <a:rPr lang="en-US" sz="2000" dirty="0" err="1">
                <a:solidFill>
                  <a:srgbClr val="0070C0"/>
                </a:solidFill>
              </a:rPr>
              <a:t>Bonnefon</a:t>
            </a:r>
            <a:r>
              <a:rPr lang="en-US" sz="2000" dirty="0">
                <a:solidFill>
                  <a:srgbClr val="0070C0"/>
                </a:solidFill>
              </a:rPr>
              <a:t>, Shariff, </a:t>
            </a:r>
            <a:r>
              <a:rPr lang="en-US" sz="2000" dirty="0" err="1">
                <a:solidFill>
                  <a:srgbClr val="0070C0"/>
                </a:solidFill>
              </a:rPr>
              <a:t>Rahwan</a:t>
            </a:r>
            <a:r>
              <a:rPr lang="en-US" sz="2000" dirty="0">
                <a:solidFill>
                  <a:srgbClr val="0070C0"/>
                </a:solidFill>
              </a:rPr>
              <a:t>, “The social dilemma of autonomous vehicles.” </a:t>
            </a:r>
            <a:r>
              <a:rPr lang="en-US" sz="2000" i="1" dirty="0">
                <a:solidFill>
                  <a:srgbClr val="0070C0"/>
                </a:solidFill>
              </a:rPr>
              <a:t>Science</a:t>
            </a:r>
            <a:r>
              <a:rPr lang="en-US" sz="2000" dirty="0">
                <a:solidFill>
                  <a:srgbClr val="0070C0"/>
                </a:solidFill>
              </a:rPr>
              <a:t> 2016</a:t>
            </a:r>
          </a:p>
          <a:p>
            <a:pPr algn="ctr"/>
            <a:endParaRPr lang="en-US" sz="2000" dirty="0">
              <a:solidFill>
                <a:srgbClr val="0070C0"/>
              </a:solidFill>
            </a:endParaRPr>
          </a:p>
          <a:p>
            <a:pPr algn="ctr"/>
            <a:r>
              <a:rPr lang="en-US" sz="2000" dirty="0" err="1">
                <a:solidFill>
                  <a:srgbClr val="0070C0"/>
                </a:solidFill>
              </a:rPr>
              <a:t>Noothigattu</a:t>
            </a:r>
            <a:r>
              <a:rPr lang="en-US" sz="2000" dirty="0">
                <a:solidFill>
                  <a:srgbClr val="0070C0"/>
                </a:solidFill>
              </a:rPr>
              <a:t> et al, “A Voting-Based System for Ethical Decision Making”, AAAI’18</a:t>
            </a:r>
          </a:p>
        </p:txBody>
      </p:sp>
    </p:spTree>
    <p:extLst>
      <p:ext uri="{BB962C8B-B14F-4D97-AF65-F5344CB8AC3E}">
        <p14:creationId xmlns:p14="http://schemas.microsoft.com/office/powerpoint/2010/main" val="47677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b="4970"/>
          <a:stretch/>
        </p:blipFill>
        <p:spPr>
          <a:xfrm>
            <a:off x="0" y="0"/>
            <a:ext cx="12192000" cy="6517178"/>
          </a:xfrm>
          <a:prstGeom prst="rect">
            <a:avLst/>
          </a:prstGeom>
        </p:spPr>
      </p:pic>
    </p:spTree>
    <p:extLst>
      <p:ext uri="{BB962C8B-B14F-4D97-AF65-F5344CB8AC3E}">
        <p14:creationId xmlns:p14="http://schemas.microsoft.com/office/powerpoint/2010/main" val="2198267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b="4970"/>
          <a:stretch/>
        </p:blipFill>
        <p:spPr>
          <a:xfrm>
            <a:off x="0" y="0"/>
            <a:ext cx="12192000" cy="6517178"/>
          </a:xfrm>
          <a:prstGeom prst="rect">
            <a:avLst/>
          </a:prstGeom>
        </p:spPr>
      </p:pic>
    </p:spTree>
    <p:extLst>
      <p:ext uri="{BB962C8B-B14F-4D97-AF65-F5344CB8AC3E}">
        <p14:creationId xmlns:p14="http://schemas.microsoft.com/office/powerpoint/2010/main" val="1553493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with the ML approach</a:t>
            </a:r>
          </a:p>
        </p:txBody>
      </p:sp>
      <p:sp>
        <p:nvSpPr>
          <p:cNvPr id="3" name="Content Placeholder 2"/>
          <p:cNvSpPr>
            <a:spLocks noGrp="1"/>
          </p:cNvSpPr>
          <p:nvPr>
            <p:ph idx="1"/>
          </p:nvPr>
        </p:nvSpPr>
        <p:spPr>
          <a:xfrm>
            <a:off x="838200" y="1825625"/>
            <a:ext cx="8620760" cy="4351338"/>
          </a:xfrm>
        </p:spPr>
        <p:txBody>
          <a:bodyPr/>
          <a:lstStyle/>
          <a:p>
            <a:r>
              <a:rPr lang="en-US" dirty="0"/>
              <a:t>What if we predict people will disagree?</a:t>
            </a:r>
          </a:p>
          <a:p>
            <a:pPr lvl="1"/>
            <a:r>
              <a:rPr lang="en-US" dirty="0"/>
              <a:t>Social-choice theoretic questions </a:t>
            </a:r>
            <a:r>
              <a:rPr lang="en-US" dirty="0">
                <a:solidFill>
                  <a:srgbClr val="0070C0"/>
                </a:solidFill>
              </a:rPr>
              <a:t>[see also Rossi 2016, and Noothigattu et al. 2018 for moral machine data]</a:t>
            </a:r>
          </a:p>
          <a:p>
            <a:r>
              <a:rPr lang="en-US" dirty="0"/>
              <a:t>This will </a:t>
            </a:r>
            <a:r>
              <a:rPr lang="en-US" i="1" dirty="0"/>
              <a:t>at best</a:t>
            </a:r>
            <a:r>
              <a:rPr lang="en-US" dirty="0"/>
              <a:t> result in current human-level moral decision making </a:t>
            </a:r>
            <a:r>
              <a:rPr lang="en-US" sz="2400" dirty="0">
                <a:solidFill>
                  <a:srgbClr val="0070C0"/>
                </a:solidFill>
              </a:rPr>
              <a:t>[raised by, e.g., Chaudhuri and </a:t>
            </a:r>
            <a:r>
              <a:rPr lang="en-US" sz="2400" dirty="0" err="1">
                <a:solidFill>
                  <a:srgbClr val="0070C0"/>
                </a:solidFill>
              </a:rPr>
              <a:t>Vardi</a:t>
            </a:r>
            <a:r>
              <a:rPr lang="en-US" sz="2400" dirty="0">
                <a:solidFill>
                  <a:srgbClr val="0070C0"/>
                </a:solidFill>
              </a:rPr>
              <a:t> 2014]</a:t>
            </a:r>
            <a:endParaRPr lang="en-US" dirty="0">
              <a:solidFill>
                <a:srgbClr val="0070C0"/>
              </a:solidFill>
            </a:endParaRPr>
          </a:p>
          <a:p>
            <a:pPr lvl="1"/>
            <a:r>
              <a:rPr lang="en-US" dirty="0"/>
              <a:t>… though might perform better than any </a:t>
            </a:r>
            <a:r>
              <a:rPr lang="en-US" i="1" dirty="0"/>
              <a:t>individual</a:t>
            </a:r>
            <a:r>
              <a:rPr lang="en-US" dirty="0"/>
              <a:t> person because individual’s errors are voted out</a:t>
            </a:r>
          </a:p>
          <a:p>
            <a:r>
              <a:rPr lang="en-US" dirty="0"/>
              <a:t>How to generalize appropriately? Representation?</a:t>
            </a:r>
          </a:p>
          <a:p>
            <a:endParaRPr lang="en-US" dirty="0"/>
          </a:p>
        </p:txBody>
      </p:sp>
      <p:pic>
        <p:nvPicPr>
          <p:cNvPr id="5" name="Picture 2"/>
          <p:cNvPicPr>
            <a:picLocks noChangeAspect="1" noChangeArrowheads="1"/>
          </p:cNvPicPr>
          <p:nvPr/>
        </p:nvPicPr>
        <p:blipFill>
          <a:blip r:embed="rId2"/>
          <a:srcRect/>
          <a:stretch>
            <a:fillRect/>
          </a:stretch>
        </p:blipFill>
        <p:spPr bwMode="auto">
          <a:xfrm>
            <a:off x="9458960" y="0"/>
            <a:ext cx="2733040" cy="3853025"/>
          </a:xfrm>
          <a:prstGeom prst="rect">
            <a:avLst/>
          </a:prstGeom>
          <a:noFill/>
          <a:ln w="9525">
            <a:noFill/>
            <a:miter lim="800000"/>
            <a:headEnd/>
            <a:tailEnd/>
          </a:ln>
        </p:spPr>
      </p:pic>
    </p:spTree>
    <p:extLst>
      <p:ext uri="{BB962C8B-B14F-4D97-AF65-F5344CB8AC3E}">
        <p14:creationId xmlns:p14="http://schemas.microsoft.com/office/powerpoint/2010/main" val="2342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223" y="-320676"/>
            <a:ext cx="10515600" cy="1325563"/>
          </a:xfrm>
        </p:spPr>
        <p:txBody>
          <a:bodyPr/>
          <a:lstStyle/>
          <a:p>
            <a:r>
              <a:rPr lang="en-US" dirty="0"/>
              <a:t>Social-choice-theoretic approaches</a:t>
            </a:r>
          </a:p>
        </p:txBody>
      </p:sp>
      <p:sp>
        <p:nvSpPr>
          <p:cNvPr id="3" name="Content Placeholder 2"/>
          <p:cNvSpPr>
            <a:spLocks noGrp="1"/>
          </p:cNvSpPr>
          <p:nvPr>
            <p:ph idx="1"/>
          </p:nvPr>
        </p:nvSpPr>
        <p:spPr>
          <a:xfrm>
            <a:off x="190303" y="759020"/>
            <a:ext cx="11919439" cy="6078659"/>
          </a:xfrm>
        </p:spPr>
        <p:txBody>
          <a:bodyPr>
            <a:normAutofit fontScale="92500" lnSpcReduction="20000"/>
          </a:bodyPr>
          <a:lstStyle/>
          <a:p>
            <a:r>
              <a:rPr lang="en-US" dirty="0">
                <a:solidFill>
                  <a:srgbClr val="0070C0"/>
                </a:solidFill>
              </a:rPr>
              <a:t>C. et al. [AAAI’17]:</a:t>
            </a:r>
            <a:r>
              <a:rPr lang="en-US" dirty="0"/>
              <a:t> “[give] the AI some type of social-choice-theoretic aggregate of the moral values that we have inferred (for example, by letting our models of multiple people’s moral values </a:t>
            </a:r>
            <a:r>
              <a:rPr lang="en-US" i="1" dirty="0"/>
              <a:t>vote </a:t>
            </a:r>
            <a:r>
              <a:rPr lang="en-US" dirty="0"/>
              <a:t>over the relevant alternatives, or using only the moral values that are common to all of them).”</a:t>
            </a:r>
          </a:p>
          <a:p>
            <a:r>
              <a:rPr lang="en-US" dirty="0">
                <a:solidFill>
                  <a:srgbClr val="0070C0"/>
                </a:solidFill>
              </a:rPr>
              <a:t>C. et al. [Trustworthy Algorithmic Decision Making Workshop’17]: </a:t>
            </a:r>
            <a:r>
              <a:rPr lang="en-US" dirty="0"/>
              <a:t>“One possible solution is to let the models of multiple subjects </a:t>
            </a:r>
            <a:r>
              <a:rPr lang="en-US" i="1" dirty="0"/>
              <a:t>vote </a:t>
            </a:r>
            <a:r>
              <a:rPr lang="en-US" dirty="0"/>
              <a:t>over the possible choices. But exactly how should this be done?  Whose preferences should count and what should be the voting rule used? How do we remove bias, prejudice, and confusion from the subjects’ judgments? These are novel problems in computational social choice.”</a:t>
            </a:r>
          </a:p>
          <a:p>
            <a:r>
              <a:rPr lang="en-US" dirty="0" err="1">
                <a:solidFill>
                  <a:srgbClr val="0070C0"/>
                </a:solidFill>
              </a:rPr>
              <a:t>Noothigattu</a:t>
            </a:r>
            <a:r>
              <a:rPr lang="en-US" dirty="0">
                <a:solidFill>
                  <a:srgbClr val="0070C0"/>
                </a:solidFill>
              </a:rPr>
              <a:t> et al. [AAAI’18]: </a:t>
            </a:r>
          </a:p>
          <a:p>
            <a:pPr lvl="1"/>
            <a:r>
              <a:rPr lang="en-US" b="1" dirty="0"/>
              <a:t>“I.  Data collection: </a:t>
            </a:r>
            <a:r>
              <a:rPr lang="en-US" dirty="0"/>
              <a:t>Ask human voters to compare pairs of alternatives (say a few dozen per voter). In the autonomous vehicle domain, an alternative is determined by a vector of features such as the number of victims and their gender, age, health — even species!</a:t>
            </a:r>
          </a:p>
          <a:p>
            <a:pPr lvl="1"/>
            <a:r>
              <a:rPr lang="en-US" b="1" dirty="0"/>
              <a:t>II.  Learning: </a:t>
            </a:r>
            <a:r>
              <a:rPr lang="en-US" dirty="0"/>
              <a:t>Use the pairwise comparisons to learn a model of the preferences of each voter over all possible alternatives.</a:t>
            </a:r>
          </a:p>
          <a:p>
            <a:pPr lvl="1"/>
            <a:r>
              <a:rPr lang="en-US" b="1" dirty="0"/>
              <a:t>III. Summarization: </a:t>
            </a:r>
            <a:r>
              <a:rPr lang="en-US" dirty="0"/>
              <a:t>Combine the individual models into a single model, which approximately captures the collective preferences of all voters over all possible alternatives.</a:t>
            </a:r>
          </a:p>
          <a:p>
            <a:pPr lvl="1"/>
            <a:r>
              <a:rPr lang="en-US" b="1" dirty="0"/>
              <a:t>IV.  Aggregation: </a:t>
            </a:r>
            <a:r>
              <a:rPr lang="en-US" dirty="0"/>
              <a:t>At runtime, when encountering an ethical dilemma involving a specific subset of alternatives, use the summary model to deduce the preferences of all voters over this particular subset, and apply a voting rule to aggregate these preferences into a collective decision.”</a:t>
            </a:r>
          </a:p>
        </p:txBody>
      </p:sp>
    </p:spTree>
    <p:extLst>
      <p:ext uri="{BB962C8B-B14F-4D97-AF65-F5344CB8AC3E}">
        <p14:creationId xmlns:p14="http://schemas.microsoft.com/office/powerpoint/2010/main" val="415141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6" y="1163757"/>
            <a:ext cx="9178635" cy="1325563"/>
          </a:xfrm>
        </p:spPr>
        <p:txBody>
          <a:bodyPr>
            <a:normAutofit fontScale="90000"/>
          </a:bodyPr>
          <a:lstStyle/>
          <a:p>
            <a:pPr algn="ctr"/>
            <a:r>
              <a:rPr lang="en-US" dirty="0"/>
              <a:t> Adapting a Kidney Exchange Algorithm to Align with Human Values</a:t>
            </a:r>
            <a:br>
              <a:rPr lang="en-US" dirty="0"/>
            </a:br>
            <a:r>
              <a:rPr lang="en-US" sz="2700" dirty="0">
                <a:solidFill>
                  <a:srgbClr val="0070C0"/>
                </a:solidFill>
              </a:rPr>
              <a:t>[AAAI’18, honorable mention for outstanding student paper]</a:t>
            </a:r>
            <a:br>
              <a:rPr lang="en-US" sz="2700" dirty="0">
                <a:solidFill>
                  <a:srgbClr val="0070C0"/>
                </a:solidFill>
              </a:rPr>
            </a:br>
            <a:br>
              <a:rPr lang="en-US" sz="2700" dirty="0">
                <a:solidFill>
                  <a:srgbClr val="0070C0"/>
                </a:solidFill>
              </a:rPr>
            </a:br>
            <a:r>
              <a:rPr lang="en-US" sz="2800" dirty="0"/>
              <a:t>with:</a:t>
            </a:r>
            <a:br>
              <a:rPr lang="en-US" sz="2700" dirty="0">
                <a:solidFill>
                  <a:srgbClr val="0070C0"/>
                </a:solidFill>
              </a:rPr>
            </a:br>
            <a:endParaRPr lang="en-US" dirty="0">
              <a:solidFill>
                <a:srgbClr val="0070C0"/>
              </a:solidFill>
            </a:endParaRPr>
          </a:p>
        </p:txBody>
      </p:sp>
      <p:sp>
        <p:nvSpPr>
          <p:cNvPr id="4" name="Content Placeholder 2"/>
          <p:cNvSpPr txBox="1">
            <a:spLocks/>
          </p:cNvSpPr>
          <p:nvPr/>
        </p:nvSpPr>
        <p:spPr>
          <a:xfrm>
            <a:off x="5802273" y="4659954"/>
            <a:ext cx="2625436"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Walter </a:t>
            </a:r>
            <a:r>
              <a:rPr lang="en-US" dirty="0" err="1"/>
              <a:t>Sinnott</a:t>
            </a:r>
            <a:r>
              <a:rPr lang="en-US" dirty="0"/>
              <a:t>-Armstrong</a:t>
            </a:r>
          </a:p>
        </p:txBody>
      </p:sp>
      <p:sp>
        <p:nvSpPr>
          <p:cNvPr id="5" name="Content Placeholder 2"/>
          <p:cNvSpPr txBox="1">
            <a:spLocks/>
          </p:cNvSpPr>
          <p:nvPr/>
        </p:nvSpPr>
        <p:spPr>
          <a:xfrm>
            <a:off x="3344487" y="4671036"/>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Jana </a:t>
            </a:r>
            <a:r>
              <a:rPr lang="en-US" dirty="0" err="1"/>
              <a:t>Schaich</a:t>
            </a:r>
            <a:r>
              <a:rPr lang="en-US" dirty="0"/>
              <a:t> Borg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880" y="2936370"/>
            <a:ext cx="1181391" cy="177208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998" y="2936371"/>
            <a:ext cx="1325138" cy="1706957"/>
          </a:xfrm>
          <a:prstGeom prst="rect">
            <a:avLst/>
          </a:prstGeom>
        </p:spPr>
      </p:pic>
      <p:pic>
        <p:nvPicPr>
          <p:cNvPr id="8" name="Picture 7">
            <a:extLst>
              <a:ext uri="{FF2B5EF4-FFF2-40B4-BE49-F238E27FC236}">
                <a16:creationId xmlns:a16="http://schemas.microsoft.com/office/drawing/2014/main" id="{BA77A811-6293-4BBC-98A8-D9C4F4E3D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57" y="2936371"/>
            <a:ext cx="1701728" cy="1701728"/>
          </a:xfrm>
          <a:prstGeom prst="rect">
            <a:avLst/>
          </a:prstGeom>
        </p:spPr>
      </p:pic>
      <p:pic>
        <p:nvPicPr>
          <p:cNvPr id="14" name="Picture 13">
            <a:extLst>
              <a:ext uri="{FF2B5EF4-FFF2-40B4-BE49-F238E27FC236}">
                <a16:creationId xmlns:a16="http://schemas.microsoft.com/office/drawing/2014/main" id="{0B90F19A-081C-4E1C-B0F4-2C9607F33F12}"/>
              </a:ext>
            </a:extLst>
          </p:cNvPr>
          <p:cNvPicPr>
            <a:picLocks noChangeAspect="1"/>
          </p:cNvPicPr>
          <p:nvPr/>
        </p:nvPicPr>
        <p:blipFill rotWithShape="1">
          <a:blip r:embed="rId5">
            <a:extLst>
              <a:ext uri="{28A0092B-C50C-407E-A947-70E740481C1C}">
                <a14:useLocalDpi xmlns:a14="http://schemas.microsoft.com/office/drawing/2010/main" val="0"/>
              </a:ext>
            </a:extLst>
          </a:blip>
          <a:srcRect l="26262" t="9351" r="10101" b="35196"/>
          <a:stretch/>
        </p:blipFill>
        <p:spPr>
          <a:xfrm>
            <a:off x="9069878" y="2936371"/>
            <a:ext cx="1325137" cy="1735293"/>
          </a:xfrm>
          <a:prstGeom prst="rect">
            <a:avLst/>
          </a:prstGeom>
        </p:spPr>
      </p:pic>
      <p:sp>
        <p:nvSpPr>
          <p:cNvPr id="15" name="Content Placeholder 2">
            <a:extLst>
              <a:ext uri="{FF2B5EF4-FFF2-40B4-BE49-F238E27FC236}">
                <a16:creationId xmlns:a16="http://schemas.microsoft.com/office/drawing/2014/main" id="{8B9BB0EE-E315-46E6-94C2-BA93044C264D}"/>
              </a:ext>
            </a:extLst>
          </p:cNvPr>
          <p:cNvSpPr txBox="1">
            <a:spLocks/>
          </p:cNvSpPr>
          <p:nvPr/>
        </p:nvSpPr>
        <p:spPr>
          <a:xfrm>
            <a:off x="587438" y="4682118"/>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Rachel Freedman</a:t>
            </a:r>
          </a:p>
        </p:txBody>
      </p:sp>
      <p:sp>
        <p:nvSpPr>
          <p:cNvPr id="16" name="Content Placeholder 2">
            <a:extLst>
              <a:ext uri="{FF2B5EF4-FFF2-40B4-BE49-F238E27FC236}">
                <a16:creationId xmlns:a16="http://schemas.microsoft.com/office/drawing/2014/main" id="{CC7B44B1-245E-4A91-86C2-FDBECB0C5627}"/>
              </a:ext>
            </a:extLst>
          </p:cNvPr>
          <p:cNvSpPr txBox="1">
            <a:spLocks/>
          </p:cNvSpPr>
          <p:nvPr/>
        </p:nvSpPr>
        <p:spPr>
          <a:xfrm>
            <a:off x="8431861" y="4662724"/>
            <a:ext cx="2625436"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John P. Dickerson</a:t>
            </a:r>
          </a:p>
        </p:txBody>
      </p:sp>
    </p:spTree>
    <p:extLst>
      <p:ext uri="{BB962C8B-B14F-4D97-AF65-F5344CB8AC3E}">
        <p14:creationId xmlns:p14="http://schemas.microsoft.com/office/powerpoint/2010/main" val="333412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picture in news articles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898" y="1439116"/>
            <a:ext cx="7166344" cy="3789204"/>
          </a:xfrm>
          <a:prstGeom prst="rect">
            <a:avLst/>
          </a:prstGeom>
        </p:spPr>
      </p:pic>
      <p:sp>
        <p:nvSpPr>
          <p:cNvPr id="5" name="Rectangle 4"/>
          <p:cNvSpPr/>
          <p:nvPr/>
        </p:nvSpPr>
        <p:spPr>
          <a:xfrm>
            <a:off x="3097920" y="5422604"/>
            <a:ext cx="5705838" cy="369332"/>
          </a:xfrm>
          <a:prstGeom prst="rect">
            <a:avLst/>
          </a:prstGeom>
        </p:spPr>
        <p:txBody>
          <a:bodyPr wrap="square">
            <a:spAutoFit/>
          </a:bodyPr>
          <a:lstStyle/>
          <a:p>
            <a:r>
              <a:rPr lang="en-US" dirty="0" err="1"/>
              <a:t>BusinessInsider</a:t>
            </a:r>
            <a:r>
              <a:rPr lang="en-US" dirty="0"/>
              <a:t> reporting on the poker match…</a:t>
            </a:r>
          </a:p>
        </p:txBody>
      </p:sp>
    </p:spTree>
    <p:extLst>
      <p:ext uri="{BB962C8B-B14F-4D97-AF65-F5344CB8AC3E}">
        <p14:creationId xmlns:p14="http://schemas.microsoft.com/office/powerpoint/2010/main" val="3008376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02"/>
            <a:ext cx="10515600" cy="1325563"/>
          </a:xfrm>
        </p:spPr>
        <p:txBody>
          <a:bodyPr/>
          <a:lstStyle/>
          <a:p>
            <a:r>
              <a:rPr lang="en-US" dirty="0"/>
              <a:t>Kidney exchange </a:t>
            </a:r>
            <a:r>
              <a:rPr lang="en-US" sz="3600" dirty="0">
                <a:solidFill>
                  <a:srgbClr val="0070C0"/>
                </a:solidFill>
              </a:rPr>
              <a:t>[Roth, </a:t>
            </a:r>
            <a:r>
              <a:rPr lang="en-US" sz="3600" dirty="0" err="1">
                <a:solidFill>
                  <a:srgbClr val="0070C0"/>
                </a:solidFill>
              </a:rPr>
              <a:t>Sönmez</a:t>
            </a:r>
            <a:r>
              <a:rPr lang="en-US" sz="3600" dirty="0">
                <a:solidFill>
                  <a:srgbClr val="0070C0"/>
                </a:solidFill>
              </a:rPr>
              <a:t>, and </a:t>
            </a:r>
            <a:r>
              <a:rPr lang="en-US" sz="3600" dirty="0" err="1">
                <a:solidFill>
                  <a:srgbClr val="0070C0"/>
                </a:solidFill>
              </a:rPr>
              <a:t>Ünver</a:t>
            </a:r>
            <a:r>
              <a:rPr lang="en-US" sz="3600" dirty="0">
                <a:solidFill>
                  <a:srgbClr val="0070C0"/>
                </a:solidFill>
              </a:rPr>
              <a:t> 2004]</a:t>
            </a:r>
            <a:endParaRPr lang="en-US" dirty="0">
              <a:solidFill>
                <a:srgbClr val="0070C0"/>
              </a:solidFill>
            </a:endParaRPr>
          </a:p>
        </p:txBody>
      </p:sp>
      <p:pic>
        <p:nvPicPr>
          <p:cNvPr id="4" name="Picture 3">
            <a:extLst>
              <a:ext uri="{FF2B5EF4-FFF2-40B4-BE49-F238E27FC236}">
                <a16:creationId xmlns:a16="http://schemas.microsoft.com/office/drawing/2014/main" id="{3B2403B6-047E-4324-AEF9-5642FA854701}"/>
              </a:ext>
            </a:extLst>
          </p:cNvPr>
          <p:cNvPicPr>
            <a:picLocks noChangeAspect="1"/>
          </p:cNvPicPr>
          <p:nvPr/>
        </p:nvPicPr>
        <p:blipFill>
          <a:blip r:embed="rId2"/>
          <a:stretch>
            <a:fillRect/>
          </a:stretch>
        </p:blipFill>
        <p:spPr>
          <a:xfrm>
            <a:off x="1631209" y="1889809"/>
            <a:ext cx="7827751" cy="3206500"/>
          </a:xfrm>
          <a:prstGeom prst="rect">
            <a:avLst/>
          </a:prstGeom>
        </p:spPr>
      </p:pic>
      <p:sp>
        <p:nvSpPr>
          <p:cNvPr id="7" name="Content Placeholder 6">
            <a:extLst>
              <a:ext uri="{FF2B5EF4-FFF2-40B4-BE49-F238E27FC236}">
                <a16:creationId xmlns:a16="http://schemas.microsoft.com/office/drawing/2014/main" id="{D7506DBB-C676-48C9-B859-2B44EC3D9C8C}"/>
              </a:ext>
            </a:extLst>
          </p:cNvPr>
          <p:cNvSpPr>
            <a:spLocks noGrp="1"/>
          </p:cNvSpPr>
          <p:nvPr>
            <p:ph idx="1"/>
          </p:nvPr>
        </p:nvSpPr>
        <p:spPr>
          <a:xfrm>
            <a:off x="838200" y="944476"/>
            <a:ext cx="10400607" cy="945333"/>
          </a:xfrm>
        </p:spPr>
        <p:txBody>
          <a:bodyPr/>
          <a:lstStyle/>
          <a:p>
            <a:r>
              <a:rPr lang="en-US" dirty="0"/>
              <a:t>Kidney exchanges allow patients with willing but incompatible live donors to swap donors</a:t>
            </a:r>
          </a:p>
        </p:txBody>
      </p:sp>
      <p:pic>
        <p:nvPicPr>
          <p:cNvPr id="8" name="Picture 7">
            <a:extLst>
              <a:ext uri="{FF2B5EF4-FFF2-40B4-BE49-F238E27FC236}">
                <a16:creationId xmlns:a16="http://schemas.microsoft.com/office/drawing/2014/main" id="{E5E1E45C-719E-45B2-89DF-3C1C7E39E2B6}"/>
              </a:ext>
            </a:extLst>
          </p:cNvPr>
          <p:cNvPicPr>
            <a:picLocks noChangeAspect="1"/>
          </p:cNvPicPr>
          <p:nvPr/>
        </p:nvPicPr>
        <p:blipFill>
          <a:blip r:embed="rId3"/>
          <a:stretch>
            <a:fillRect/>
          </a:stretch>
        </p:blipFill>
        <p:spPr>
          <a:xfrm>
            <a:off x="4472661" y="4718409"/>
            <a:ext cx="154350" cy="247500"/>
          </a:xfrm>
          <a:prstGeom prst="rect">
            <a:avLst/>
          </a:prstGeom>
        </p:spPr>
      </p:pic>
      <p:sp>
        <p:nvSpPr>
          <p:cNvPr id="9" name="Content Placeholder 6">
            <a:extLst>
              <a:ext uri="{FF2B5EF4-FFF2-40B4-BE49-F238E27FC236}">
                <a16:creationId xmlns:a16="http://schemas.microsoft.com/office/drawing/2014/main" id="{EA9F6D51-58D9-47DD-8737-4E2EFE4D0781}"/>
              </a:ext>
            </a:extLst>
          </p:cNvPr>
          <p:cNvSpPr txBox="1">
            <a:spLocks/>
          </p:cNvSpPr>
          <p:nvPr/>
        </p:nvSpPr>
        <p:spPr>
          <a:xfrm>
            <a:off x="840967" y="5328047"/>
            <a:ext cx="10400607" cy="945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Algorithms developed in the AI community are used to find optimal matchings (starting with </a:t>
            </a:r>
            <a:r>
              <a:rPr lang="en-US" dirty="0">
                <a:solidFill>
                  <a:srgbClr val="0070C0"/>
                </a:solidFill>
              </a:rPr>
              <a:t>Abraham, Blum, and </a:t>
            </a:r>
            <a:r>
              <a:rPr lang="en-US" dirty="0" err="1">
                <a:solidFill>
                  <a:srgbClr val="0070C0"/>
                </a:solidFill>
              </a:rPr>
              <a:t>Sandholm</a:t>
            </a:r>
            <a:r>
              <a:rPr lang="en-US" dirty="0">
                <a:solidFill>
                  <a:srgbClr val="0070C0"/>
                </a:solidFill>
              </a:rPr>
              <a:t> [2007]</a:t>
            </a:r>
            <a:r>
              <a:rPr lang="en-US" dirty="0"/>
              <a:t>)</a:t>
            </a:r>
          </a:p>
        </p:txBody>
      </p:sp>
    </p:spTree>
    <p:extLst>
      <p:ext uri="{BB962C8B-B14F-4D97-AF65-F5344CB8AC3E}">
        <p14:creationId xmlns:p14="http://schemas.microsoft.com/office/powerpoint/2010/main" val="1967172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03"/>
            <a:ext cx="10515600" cy="1325563"/>
          </a:xfrm>
        </p:spPr>
        <p:txBody>
          <a:bodyPr/>
          <a:lstStyle/>
          <a:p>
            <a:r>
              <a:rPr lang="en-US" dirty="0"/>
              <a:t>Another example</a:t>
            </a:r>
          </a:p>
        </p:txBody>
      </p:sp>
      <p:pic>
        <p:nvPicPr>
          <p:cNvPr id="8" name="Picture 7">
            <a:extLst>
              <a:ext uri="{FF2B5EF4-FFF2-40B4-BE49-F238E27FC236}">
                <a16:creationId xmlns:a16="http://schemas.microsoft.com/office/drawing/2014/main" id="{E5E1E45C-719E-45B2-89DF-3C1C7E39E2B6}"/>
              </a:ext>
            </a:extLst>
          </p:cNvPr>
          <p:cNvPicPr>
            <a:picLocks noChangeAspect="1"/>
          </p:cNvPicPr>
          <p:nvPr/>
        </p:nvPicPr>
        <p:blipFill>
          <a:blip r:embed="rId2"/>
          <a:stretch>
            <a:fillRect/>
          </a:stretch>
        </p:blipFill>
        <p:spPr>
          <a:xfrm>
            <a:off x="4472661" y="5267049"/>
            <a:ext cx="154350" cy="247500"/>
          </a:xfrm>
          <a:prstGeom prst="rect">
            <a:avLst/>
          </a:prstGeom>
        </p:spPr>
      </p:pic>
      <p:pic>
        <p:nvPicPr>
          <p:cNvPr id="3" name="Picture 2">
            <a:extLst>
              <a:ext uri="{FF2B5EF4-FFF2-40B4-BE49-F238E27FC236}">
                <a16:creationId xmlns:a16="http://schemas.microsoft.com/office/drawing/2014/main" id="{9C87DC7B-5E5C-4B01-81A3-A4BEADF7AAFA}"/>
              </a:ext>
            </a:extLst>
          </p:cNvPr>
          <p:cNvPicPr>
            <a:picLocks noChangeAspect="1"/>
          </p:cNvPicPr>
          <p:nvPr/>
        </p:nvPicPr>
        <p:blipFill>
          <a:blip r:embed="rId3"/>
          <a:stretch>
            <a:fillRect/>
          </a:stretch>
        </p:blipFill>
        <p:spPr>
          <a:xfrm>
            <a:off x="2055997" y="1343451"/>
            <a:ext cx="7794585" cy="5000618"/>
          </a:xfrm>
          <a:prstGeom prst="rect">
            <a:avLst/>
          </a:prstGeom>
        </p:spPr>
      </p:pic>
    </p:spTree>
    <p:extLst>
      <p:ext uri="{BB962C8B-B14F-4D97-AF65-F5344CB8AC3E}">
        <p14:creationId xmlns:p14="http://schemas.microsoft.com/office/powerpoint/2010/main" val="3164987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 y="134721"/>
            <a:ext cx="9432610" cy="1325563"/>
          </a:xfrm>
        </p:spPr>
        <p:txBody>
          <a:bodyPr>
            <a:normAutofit/>
          </a:bodyPr>
          <a:lstStyle/>
          <a:p>
            <a:r>
              <a:rPr lang="en-US" dirty="0"/>
              <a:t>Different profiles for our study</a:t>
            </a:r>
          </a:p>
        </p:txBody>
      </p:sp>
      <p:pic>
        <p:nvPicPr>
          <p:cNvPr id="12" name="Picture 11">
            <a:extLst>
              <a:ext uri="{FF2B5EF4-FFF2-40B4-BE49-F238E27FC236}">
                <a16:creationId xmlns:a16="http://schemas.microsoft.com/office/drawing/2014/main" id="{13A895CC-B42F-4DFF-87B9-24B1CFC7CF98}"/>
              </a:ext>
            </a:extLst>
          </p:cNvPr>
          <p:cNvPicPr>
            <a:picLocks noChangeAspect="1"/>
          </p:cNvPicPr>
          <p:nvPr/>
        </p:nvPicPr>
        <p:blipFill>
          <a:blip r:embed="rId2"/>
          <a:stretch>
            <a:fillRect/>
          </a:stretch>
        </p:blipFill>
        <p:spPr>
          <a:xfrm>
            <a:off x="2012630" y="1729500"/>
            <a:ext cx="7651351" cy="3399000"/>
          </a:xfrm>
          <a:prstGeom prst="rect">
            <a:avLst/>
          </a:prstGeom>
        </p:spPr>
      </p:pic>
    </p:spTree>
    <p:extLst>
      <p:ext uri="{BB962C8B-B14F-4D97-AF65-F5344CB8AC3E}">
        <p14:creationId xmlns:p14="http://schemas.microsoft.com/office/powerpoint/2010/main" val="1454848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 y="-14908"/>
            <a:ext cx="9432610" cy="1325563"/>
          </a:xfrm>
        </p:spPr>
        <p:txBody>
          <a:bodyPr>
            <a:normAutofit/>
          </a:bodyPr>
          <a:lstStyle/>
          <a:p>
            <a:r>
              <a:rPr lang="en-US" dirty="0" err="1"/>
              <a:t>MTurkers</a:t>
            </a:r>
            <a:r>
              <a:rPr lang="en-US" dirty="0"/>
              <a:t>’ judgments</a:t>
            </a:r>
          </a:p>
        </p:txBody>
      </p:sp>
      <p:pic>
        <p:nvPicPr>
          <p:cNvPr id="3" name="Picture 2">
            <a:extLst>
              <a:ext uri="{FF2B5EF4-FFF2-40B4-BE49-F238E27FC236}">
                <a16:creationId xmlns:a16="http://schemas.microsoft.com/office/drawing/2014/main" id="{08DF8F9E-8A58-40C2-9757-13CA5958EA4A}"/>
              </a:ext>
            </a:extLst>
          </p:cNvPr>
          <p:cNvPicPr>
            <a:picLocks noChangeAspect="1"/>
          </p:cNvPicPr>
          <p:nvPr/>
        </p:nvPicPr>
        <p:blipFill>
          <a:blip r:embed="rId2"/>
          <a:stretch>
            <a:fillRect/>
          </a:stretch>
        </p:blipFill>
        <p:spPr>
          <a:xfrm>
            <a:off x="1787907" y="1192495"/>
            <a:ext cx="7940279" cy="5216615"/>
          </a:xfrm>
          <a:prstGeom prst="rect">
            <a:avLst/>
          </a:prstGeom>
        </p:spPr>
      </p:pic>
    </p:spTree>
    <p:extLst>
      <p:ext uri="{BB962C8B-B14F-4D97-AF65-F5344CB8AC3E}">
        <p14:creationId xmlns:p14="http://schemas.microsoft.com/office/powerpoint/2010/main" val="1573022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 y="134721"/>
            <a:ext cx="9432610" cy="1325563"/>
          </a:xfrm>
        </p:spPr>
        <p:txBody>
          <a:bodyPr>
            <a:normAutofit/>
          </a:bodyPr>
          <a:lstStyle/>
          <a:p>
            <a:r>
              <a:rPr lang="en-US" dirty="0"/>
              <a:t>Bradley-Terry model scores</a:t>
            </a:r>
          </a:p>
        </p:txBody>
      </p:sp>
      <p:pic>
        <p:nvPicPr>
          <p:cNvPr id="4" name="Picture 3">
            <a:extLst>
              <a:ext uri="{FF2B5EF4-FFF2-40B4-BE49-F238E27FC236}">
                <a16:creationId xmlns:a16="http://schemas.microsoft.com/office/drawing/2014/main" id="{4D7DB84A-6A51-4492-9715-55E33A7C4004}"/>
              </a:ext>
            </a:extLst>
          </p:cNvPr>
          <p:cNvPicPr>
            <a:picLocks noChangeAspect="1"/>
          </p:cNvPicPr>
          <p:nvPr/>
        </p:nvPicPr>
        <p:blipFill>
          <a:blip r:embed="rId2"/>
          <a:stretch>
            <a:fillRect/>
          </a:stretch>
        </p:blipFill>
        <p:spPr>
          <a:xfrm>
            <a:off x="2406723" y="1261958"/>
            <a:ext cx="7427233" cy="5313407"/>
          </a:xfrm>
          <a:prstGeom prst="rect">
            <a:avLst/>
          </a:prstGeom>
        </p:spPr>
      </p:pic>
    </p:spTree>
    <p:extLst>
      <p:ext uri="{BB962C8B-B14F-4D97-AF65-F5344CB8AC3E}">
        <p14:creationId xmlns:p14="http://schemas.microsoft.com/office/powerpoint/2010/main" val="589005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 y="167973"/>
            <a:ext cx="4515266" cy="1325563"/>
          </a:xfrm>
        </p:spPr>
        <p:txBody>
          <a:bodyPr>
            <a:normAutofit fontScale="90000"/>
          </a:bodyPr>
          <a:lstStyle/>
          <a:p>
            <a:r>
              <a:rPr lang="en-US" dirty="0"/>
              <a:t>Effect of tiebreaking by profiles</a:t>
            </a:r>
          </a:p>
        </p:txBody>
      </p:sp>
      <p:pic>
        <p:nvPicPr>
          <p:cNvPr id="5" name="Picture 4">
            <a:extLst>
              <a:ext uri="{FF2B5EF4-FFF2-40B4-BE49-F238E27FC236}">
                <a16:creationId xmlns:a16="http://schemas.microsoft.com/office/drawing/2014/main" id="{E4DC70A2-5117-4778-95E8-977775817142}"/>
              </a:ext>
            </a:extLst>
          </p:cNvPr>
          <p:cNvPicPr>
            <a:picLocks noChangeAspect="1"/>
          </p:cNvPicPr>
          <p:nvPr/>
        </p:nvPicPr>
        <p:blipFill>
          <a:blip r:embed="rId2"/>
          <a:stretch>
            <a:fillRect/>
          </a:stretch>
        </p:blipFill>
        <p:spPr>
          <a:xfrm>
            <a:off x="4871399" y="180941"/>
            <a:ext cx="7320601" cy="4482500"/>
          </a:xfrm>
          <a:prstGeom prst="rect">
            <a:avLst/>
          </a:prstGeom>
        </p:spPr>
      </p:pic>
      <p:pic>
        <p:nvPicPr>
          <p:cNvPr id="6" name="Picture 5">
            <a:extLst>
              <a:ext uri="{FF2B5EF4-FFF2-40B4-BE49-F238E27FC236}">
                <a16:creationId xmlns:a16="http://schemas.microsoft.com/office/drawing/2014/main" id="{70D06BF6-83D0-4598-859F-B768CFDEA5BA}"/>
              </a:ext>
            </a:extLst>
          </p:cNvPr>
          <p:cNvPicPr>
            <a:picLocks noChangeAspect="1"/>
          </p:cNvPicPr>
          <p:nvPr/>
        </p:nvPicPr>
        <p:blipFill>
          <a:blip r:embed="rId3"/>
          <a:stretch>
            <a:fillRect/>
          </a:stretch>
        </p:blipFill>
        <p:spPr>
          <a:xfrm>
            <a:off x="35398" y="2959333"/>
            <a:ext cx="5054880" cy="2502130"/>
          </a:xfrm>
          <a:prstGeom prst="rect">
            <a:avLst/>
          </a:prstGeom>
        </p:spPr>
      </p:pic>
    </p:spTree>
    <p:extLst>
      <p:ext uri="{BB962C8B-B14F-4D97-AF65-F5344CB8AC3E}">
        <p14:creationId xmlns:p14="http://schemas.microsoft.com/office/powerpoint/2010/main" val="1960725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 y="1240316"/>
            <a:ext cx="3808614" cy="1325563"/>
          </a:xfrm>
        </p:spPr>
        <p:txBody>
          <a:bodyPr>
            <a:normAutofit fontScale="90000"/>
          </a:bodyPr>
          <a:lstStyle/>
          <a:p>
            <a:r>
              <a:rPr lang="en-US" dirty="0"/>
              <a:t>Monotone transformations of the weights seem to make little difference</a:t>
            </a:r>
          </a:p>
        </p:txBody>
      </p:sp>
      <p:pic>
        <p:nvPicPr>
          <p:cNvPr id="5" name="Picture 4">
            <a:extLst>
              <a:ext uri="{FF2B5EF4-FFF2-40B4-BE49-F238E27FC236}">
                <a16:creationId xmlns:a16="http://schemas.microsoft.com/office/drawing/2014/main" id="{C8F18D54-A506-412C-B754-2210707E96D2}"/>
              </a:ext>
            </a:extLst>
          </p:cNvPr>
          <p:cNvPicPr>
            <a:picLocks noChangeAspect="1"/>
          </p:cNvPicPr>
          <p:nvPr/>
        </p:nvPicPr>
        <p:blipFill>
          <a:blip r:embed="rId2"/>
          <a:stretch>
            <a:fillRect/>
          </a:stretch>
        </p:blipFill>
        <p:spPr>
          <a:xfrm>
            <a:off x="3966741" y="209849"/>
            <a:ext cx="8141533" cy="4919103"/>
          </a:xfrm>
          <a:prstGeom prst="rect">
            <a:avLst/>
          </a:prstGeom>
        </p:spPr>
      </p:pic>
    </p:spTree>
    <p:extLst>
      <p:ext uri="{BB962C8B-B14F-4D97-AF65-F5344CB8AC3E}">
        <p14:creationId xmlns:p14="http://schemas.microsoft.com/office/powerpoint/2010/main" val="744719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637"/>
            <a:ext cx="10515600" cy="1325563"/>
          </a:xfrm>
        </p:spPr>
        <p:txBody>
          <a:bodyPr>
            <a:normAutofit/>
          </a:bodyPr>
          <a:lstStyle/>
          <a:p>
            <a:r>
              <a:rPr lang="en-US" dirty="0"/>
              <a:t>Classes of pairs of blood types </a:t>
            </a:r>
            <a:br>
              <a:rPr lang="en-US" dirty="0"/>
            </a:br>
            <a:r>
              <a:rPr lang="en-US" sz="2800" dirty="0">
                <a:solidFill>
                  <a:srgbClr val="0070C0"/>
                </a:solidFill>
              </a:rPr>
              <a:t>[</a:t>
            </a:r>
            <a:r>
              <a:rPr lang="en-US" sz="2800" dirty="0" err="1">
                <a:solidFill>
                  <a:srgbClr val="0070C0"/>
                </a:solidFill>
              </a:rPr>
              <a:t>Ashlagi</a:t>
            </a:r>
            <a:r>
              <a:rPr lang="en-US" sz="2800" dirty="0">
                <a:solidFill>
                  <a:srgbClr val="0070C0"/>
                </a:solidFill>
              </a:rPr>
              <a:t> and Roth 2014; </a:t>
            </a:r>
            <a:r>
              <a:rPr lang="en-US" sz="2800" dirty="0" err="1">
                <a:solidFill>
                  <a:srgbClr val="0070C0"/>
                </a:solidFill>
              </a:rPr>
              <a:t>Toulis</a:t>
            </a:r>
            <a:r>
              <a:rPr lang="en-US" sz="2800" dirty="0">
                <a:solidFill>
                  <a:srgbClr val="0070C0"/>
                </a:solidFill>
              </a:rPr>
              <a:t> and Parkes 2015]</a:t>
            </a:r>
            <a:endParaRPr lang="en-US" dirty="0">
              <a:solidFill>
                <a:srgbClr val="0070C0"/>
              </a:solidFill>
            </a:endParaRPr>
          </a:p>
        </p:txBody>
      </p:sp>
      <p:sp>
        <p:nvSpPr>
          <p:cNvPr id="7" name="Content Placeholder 6">
            <a:extLst>
              <a:ext uri="{FF2B5EF4-FFF2-40B4-BE49-F238E27FC236}">
                <a16:creationId xmlns:a16="http://schemas.microsoft.com/office/drawing/2014/main" id="{D7506DBB-C676-48C9-B859-2B44EC3D9C8C}"/>
              </a:ext>
            </a:extLst>
          </p:cNvPr>
          <p:cNvSpPr>
            <a:spLocks noGrp="1"/>
          </p:cNvSpPr>
          <p:nvPr>
            <p:ph idx="1"/>
          </p:nvPr>
        </p:nvSpPr>
        <p:spPr>
          <a:xfrm>
            <a:off x="838200" y="1301923"/>
            <a:ext cx="10940935" cy="5481262"/>
          </a:xfrm>
        </p:spPr>
        <p:txBody>
          <a:bodyPr>
            <a:normAutofit/>
          </a:bodyPr>
          <a:lstStyle/>
          <a:p>
            <a:r>
              <a:rPr lang="en-US" dirty="0"/>
              <a:t>When generating sufficiently large random markets, patient-donor pairs’ situations can be categorized according to their blood types</a:t>
            </a:r>
          </a:p>
          <a:p>
            <a:r>
              <a:rPr lang="en-US" i="1" dirty="0">
                <a:solidFill>
                  <a:srgbClr val="C00000"/>
                </a:solidFill>
              </a:rPr>
              <a:t>Underdemanded</a:t>
            </a:r>
            <a:r>
              <a:rPr lang="en-US" dirty="0"/>
              <a:t> pairs contain a patient with blood type O, a donor with blood type AB, or both</a:t>
            </a:r>
          </a:p>
          <a:p>
            <a:r>
              <a:rPr lang="en-US" i="1" dirty="0" err="1">
                <a:solidFill>
                  <a:srgbClr val="00B050"/>
                </a:solidFill>
              </a:rPr>
              <a:t>Overdemanded</a:t>
            </a:r>
            <a:r>
              <a:rPr lang="en-US" dirty="0"/>
              <a:t> pairs contain a patient with blood type AB, a donor with blood type O, or both</a:t>
            </a:r>
          </a:p>
          <a:p>
            <a:r>
              <a:rPr lang="en-US" i="1" dirty="0">
                <a:solidFill>
                  <a:srgbClr val="00B050"/>
                </a:solidFill>
              </a:rPr>
              <a:t>Self-demanded </a:t>
            </a:r>
            <a:r>
              <a:rPr lang="en-US" dirty="0"/>
              <a:t>pairs contain a patient and donor with the same blood type</a:t>
            </a:r>
          </a:p>
          <a:p>
            <a:r>
              <a:rPr lang="en-US" i="1" dirty="0">
                <a:solidFill>
                  <a:srgbClr val="00B050"/>
                </a:solidFill>
              </a:rPr>
              <a:t>Reciprocally demanded </a:t>
            </a:r>
            <a:r>
              <a:rPr lang="en-US" dirty="0"/>
              <a:t>pairs contain one person with blood type A, and one person with blood type B</a:t>
            </a:r>
          </a:p>
        </p:txBody>
      </p:sp>
    </p:spTree>
    <p:extLst>
      <p:ext uri="{BB962C8B-B14F-4D97-AF65-F5344CB8AC3E}">
        <p14:creationId xmlns:p14="http://schemas.microsoft.com/office/powerpoint/2010/main" val="2673568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 y="1240316"/>
            <a:ext cx="3808614" cy="1325563"/>
          </a:xfrm>
        </p:spPr>
        <p:txBody>
          <a:bodyPr>
            <a:normAutofit fontScale="90000"/>
          </a:bodyPr>
          <a:lstStyle/>
          <a:p>
            <a:r>
              <a:rPr lang="en-US" dirty="0"/>
              <a:t>Most of the effect is felt by </a:t>
            </a:r>
            <a:r>
              <a:rPr lang="en-US" dirty="0" err="1"/>
              <a:t>underdemanded</a:t>
            </a:r>
            <a:r>
              <a:rPr lang="en-US" dirty="0"/>
              <a:t> pairs</a:t>
            </a:r>
          </a:p>
        </p:txBody>
      </p:sp>
      <p:pic>
        <p:nvPicPr>
          <p:cNvPr id="3" name="Picture 2">
            <a:extLst>
              <a:ext uri="{FF2B5EF4-FFF2-40B4-BE49-F238E27FC236}">
                <a16:creationId xmlns:a16="http://schemas.microsoft.com/office/drawing/2014/main" id="{21B2E361-4718-4A6D-A280-7F011D1ABC89}"/>
              </a:ext>
            </a:extLst>
          </p:cNvPr>
          <p:cNvPicPr>
            <a:picLocks noChangeAspect="1"/>
          </p:cNvPicPr>
          <p:nvPr/>
        </p:nvPicPr>
        <p:blipFill>
          <a:blip r:embed="rId2"/>
          <a:stretch>
            <a:fillRect/>
          </a:stretch>
        </p:blipFill>
        <p:spPr>
          <a:xfrm>
            <a:off x="4039985" y="298773"/>
            <a:ext cx="8150892" cy="4988121"/>
          </a:xfrm>
          <a:prstGeom prst="rect">
            <a:avLst/>
          </a:prstGeom>
        </p:spPr>
      </p:pic>
      <p:pic>
        <p:nvPicPr>
          <p:cNvPr id="4" name="Picture 3">
            <a:extLst>
              <a:ext uri="{FF2B5EF4-FFF2-40B4-BE49-F238E27FC236}">
                <a16:creationId xmlns:a16="http://schemas.microsoft.com/office/drawing/2014/main" id="{5D8467EF-D406-4724-A905-E5B3E0227525}"/>
              </a:ext>
            </a:extLst>
          </p:cNvPr>
          <p:cNvPicPr>
            <a:picLocks noChangeAspect="1"/>
          </p:cNvPicPr>
          <p:nvPr/>
        </p:nvPicPr>
        <p:blipFill>
          <a:blip r:embed="rId3"/>
          <a:stretch>
            <a:fillRect/>
          </a:stretch>
        </p:blipFill>
        <p:spPr>
          <a:xfrm>
            <a:off x="4167107" y="5408505"/>
            <a:ext cx="7166251" cy="1012000"/>
          </a:xfrm>
          <a:prstGeom prst="rect">
            <a:avLst/>
          </a:prstGeom>
        </p:spPr>
      </p:pic>
    </p:spTree>
    <p:extLst>
      <p:ext uri="{BB962C8B-B14F-4D97-AF65-F5344CB8AC3E}">
        <p14:creationId xmlns:p14="http://schemas.microsoft.com/office/powerpoint/2010/main" val="828602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with the ML approach</a:t>
            </a:r>
          </a:p>
        </p:txBody>
      </p:sp>
      <p:sp>
        <p:nvSpPr>
          <p:cNvPr id="3" name="Content Placeholder 2"/>
          <p:cNvSpPr>
            <a:spLocks noGrp="1"/>
          </p:cNvSpPr>
          <p:nvPr>
            <p:ph idx="1"/>
          </p:nvPr>
        </p:nvSpPr>
        <p:spPr>
          <a:xfrm>
            <a:off x="838200" y="1825625"/>
            <a:ext cx="8620760" cy="4351338"/>
          </a:xfrm>
        </p:spPr>
        <p:txBody>
          <a:bodyPr/>
          <a:lstStyle/>
          <a:p>
            <a:r>
              <a:rPr lang="en-US" dirty="0"/>
              <a:t>What if we predict people will disagree?</a:t>
            </a:r>
          </a:p>
          <a:p>
            <a:pPr lvl="1"/>
            <a:r>
              <a:rPr lang="en-US" dirty="0"/>
              <a:t>Social-choice theoretic questions </a:t>
            </a:r>
            <a:r>
              <a:rPr lang="en-US" dirty="0">
                <a:solidFill>
                  <a:srgbClr val="0070C0"/>
                </a:solidFill>
              </a:rPr>
              <a:t>[see also Rossi 2016, and Noothigattu et al. 2018 for moral machine data]</a:t>
            </a:r>
          </a:p>
          <a:p>
            <a:r>
              <a:rPr lang="en-US" dirty="0"/>
              <a:t>This will </a:t>
            </a:r>
            <a:r>
              <a:rPr lang="en-US" i="1" dirty="0"/>
              <a:t>at best</a:t>
            </a:r>
            <a:r>
              <a:rPr lang="en-US" dirty="0"/>
              <a:t> result in current human-level moral decision making </a:t>
            </a:r>
            <a:r>
              <a:rPr lang="en-US" sz="2400" dirty="0">
                <a:solidFill>
                  <a:srgbClr val="0070C0"/>
                </a:solidFill>
              </a:rPr>
              <a:t>[raised by, e.g., Chaudhuri and </a:t>
            </a:r>
            <a:r>
              <a:rPr lang="en-US" sz="2400" dirty="0" err="1">
                <a:solidFill>
                  <a:srgbClr val="0070C0"/>
                </a:solidFill>
              </a:rPr>
              <a:t>Vardi</a:t>
            </a:r>
            <a:r>
              <a:rPr lang="en-US" sz="2400" dirty="0">
                <a:solidFill>
                  <a:srgbClr val="0070C0"/>
                </a:solidFill>
              </a:rPr>
              <a:t> 2014]</a:t>
            </a:r>
            <a:endParaRPr lang="en-US" dirty="0">
              <a:solidFill>
                <a:srgbClr val="0070C0"/>
              </a:solidFill>
            </a:endParaRPr>
          </a:p>
          <a:p>
            <a:pPr lvl="1"/>
            <a:r>
              <a:rPr lang="en-US" dirty="0"/>
              <a:t>… though might perform better than any </a:t>
            </a:r>
            <a:r>
              <a:rPr lang="en-US" i="1" dirty="0"/>
              <a:t>individual</a:t>
            </a:r>
            <a:r>
              <a:rPr lang="en-US" dirty="0"/>
              <a:t> person because individual’s errors are voted out</a:t>
            </a:r>
          </a:p>
          <a:p>
            <a:r>
              <a:rPr lang="en-US" dirty="0"/>
              <a:t>How to generalize appropriately? Representation?</a:t>
            </a:r>
          </a:p>
          <a:p>
            <a:endParaRPr lang="en-US" dirty="0"/>
          </a:p>
        </p:txBody>
      </p:sp>
      <p:pic>
        <p:nvPicPr>
          <p:cNvPr id="5" name="Picture 2"/>
          <p:cNvPicPr>
            <a:picLocks noChangeAspect="1" noChangeArrowheads="1"/>
          </p:cNvPicPr>
          <p:nvPr/>
        </p:nvPicPr>
        <p:blipFill>
          <a:blip r:embed="rId2"/>
          <a:srcRect/>
          <a:stretch>
            <a:fillRect/>
          </a:stretch>
        </p:blipFill>
        <p:spPr bwMode="auto">
          <a:xfrm>
            <a:off x="9458960" y="0"/>
            <a:ext cx="2733040" cy="3853025"/>
          </a:xfrm>
          <a:prstGeom prst="rect">
            <a:avLst/>
          </a:prstGeom>
          <a:noFill/>
          <a:ln w="9525">
            <a:noFill/>
            <a:miter lim="800000"/>
            <a:headEnd/>
            <a:tailEnd/>
          </a:ln>
        </p:spPr>
      </p:pic>
    </p:spTree>
    <p:extLst>
      <p:ext uri="{BB962C8B-B14F-4D97-AF65-F5344CB8AC3E}">
        <p14:creationId xmlns:p14="http://schemas.microsoft.com/office/powerpoint/2010/main" val="354431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2914"/>
            <a:ext cx="10515600" cy="1325563"/>
          </a:xfrm>
        </p:spPr>
        <p:txBody>
          <a:bodyPr/>
          <a:lstStyle/>
          <a:p>
            <a:r>
              <a:rPr lang="en-US" dirty="0"/>
              <a:t>Worries about AI - superintelligence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703" y="1139030"/>
            <a:ext cx="1503721" cy="22054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24" y="1139029"/>
            <a:ext cx="2417942" cy="22054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698" y="1139028"/>
            <a:ext cx="1482455" cy="221071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1696" y="1139028"/>
            <a:ext cx="2470994" cy="2205457"/>
          </a:xfrm>
          <a:prstGeom prst="rect">
            <a:avLst/>
          </a:prstGeom>
        </p:spPr>
      </p:pic>
      <p:cxnSp>
        <p:nvCxnSpPr>
          <p:cNvPr id="9" name="Straight Arrow Connector 8"/>
          <p:cNvCxnSpPr/>
          <p:nvPr/>
        </p:nvCxnSpPr>
        <p:spPr>
          <a:xfrm>
            <a:off x="2828260" y="2100473"/>
            <a:ext cx="680484"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58047" y="2125283"/>
            <a:ext cx="680484"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194159" y="2107562"/>
            <a:ext cx="680484"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32363" y="2121738"/>
            <a:ext cx="947567" cy="461665"/>
          </a:xfrm>
          <a:prstGeom prst="rect">
            <a:avLst/>
          </a:prstGeom>
          <a:noFill/>
        </p:spPr>
        <p:txBody>
          <a:bodyPr wrap="none" rtlCol="0">
            <a:spAutoFit/>
          </a:bodyPr>
          <a:lstStyle/>
          <a:p>
            <a:r>
              <a:rPr lang="en-US" sz="2400" i="1" dirty="0"/>
              <a:t>writes</a:t>
            </a:r>
          </a:p>
        </p:txBody>
      </p:sp>
      <p:sp>
        <p:nvSpPr>
          <p:cNvPr id="13" name="TextBox 12"/>
          <p:cNvSpPr txBox="1"/>
          <p:nvPr/>
        </p:nvSpPr>
        <p:spPr>
          <a:xfrm>
            <a:off x="5075071" y="2125282"/>
            <a:ext cx="1437894" cy="461665"/>
          </a:xfrm>
          <a:prstGeom prst="rect">
            <a:avLst/>
          </a:prstGeom>
          <a:noFill/>
        </p:spPr>
        <p:txBody>
          <a:bodyPr wrap="none" rtlCol="0">
            <a:spAutoFit/>
          </a:bodyPr>
          <a:lstStyle/>
          <a:p>
            <a:r>
              <a:rPr lang="en-US" sz="2400" i="1" dirty="0"/>
              <a:t>influences</a:t>
            </a:r>
          </a:p>
        </p:txBody>
      </p:sp>
      <p:sp>
        <p:nvSpPr>
          <p:cNvPr id="14" name="TextBox 13"/>
          <p:cNvSpPr txBox="1"/>
          <p:nvPr/>
        </p:nvSpPr>
        <p:spPr>
          <a:xfrm>
            <a:off x="7949405" y="2150092"/>
            <a:ext cx="1512850" cy="461665"/>
          </a:xfrm>
          <a:prstGeom prst="rect">
            <a:avLst/>
          </a:prstGeom>
          <a:noFill/>
        </p:spPr>
        <p:txBody>
          <a:bodyPr wrap="none" rtlCol="0">
            <a:spAutoFit/>
          </a:bodyPr>
          <a:lstStyle/>
          <a:p>
            <a:r>
              <a:rPr lang="en-US" sz="2400" i="1" dirty="0"/>
              <a:t>donates to</a:t>
            </a:r>
          </a:p>
        </p:txBody>
      </p:sp>
      <p:sp>
        <p:nvSpPr>
          <p:cNvPr id="15" name="TextBox 14"/>
          <p:cNvSpPr txBox="1"/>
          <p:nvPr/>
        </p:nvSpPr>
        <p:spPr>
          <a:xfrm>
            <a:off x="517134" y="3344485"/>
            <a:ext cx="2160461" cy="1200329"/>
          </a:xfrm>
          <a:prstGeom prst="rect">
            <a:avLst/>
          </a:prstGeom>
          <a:noFill/>
        </p:spPr>
        <p:txBody>
          <a:bodyPr wrap="square" rtlCol="0">
            <a:spAutoFit/>
          </a:bodyPr>
          <a:lstStyle/>
          <a:p>
            <a:r>
              <a:rPr lang="en-US" sz="2400" dirty="0"/>
              <a:t>Nick </a:t>
            </a:r>
            <a:r>
              <a:rPr lang="en-US" sz="2400" dirty="0" err="1"/>
              <a:t>Bostrom</a:t>
            </a:r>
            <a:endParaRPr lang="en-US" sz="2400" dirty="0"/>
          </a:p>
          <a:p>
            <a:r>
              <a:rPr lang="en-US" sz="2400" dirty="0"/>
              <a:t>(philosopher at Oxford)</a:t>
            </a:r>
          </a:p>
        </p:txBody>
      </p:sp>
      <p:sp>
        <p:nvSpPr>
          <p:cNvPr id="16" name="TextBox 15"/>
          <p:cNvSpPr txBox="1"/>
          <p:nvPr/>
        </p:nvSpPr>
        <p:spPr>
          <a:xfrm>
            <a:off x="6443033" y="3390559"/>
            <a:ext cx="2160461" cy="461665"/>
          </a:xfrm>
          <a:prstGeom prst="rect">
            <a:avLst/>
          </a:prstGeom>
          <a:noFill/>
        </p:spPr>
        <p:txBody>
          <a:bodyPr wrap="square" rtlCol="0">
            <a:spAutoFit/>
          </a:bodyPr>
          <a:lstStyle/>
          <a:p>
            <a:r>
              <a:rPr lang="en-US" sz="2400" dirty="0"/>
              <a:t>Elon Musk</a:t>
            </a:r>
          </a:p>
        </p:txBody>
      </p:sp>
      <p:cxnSp>
        <p:nvCxnSpPr>
          <p:cNvPr id="17" name="Straight Arrow Connector 16">
            <a:extLst>
              <a:ext uri="{FF2B5EF4-FFF2-40B4-BE49-F238E27FC236}">
                <a16:creationId xmlns:a16="http://schemas.microsoft.com/office/drawing/2014/main" id="{CFEEE8FF-7F73-44B0-BD8F-B093B4DE331E}"/>
              </a:ext>
            </a:extLst>
          </p:cNvPr>
          <p:cNvCxnSpPr>
            <a:cxnSpLocks/>
          </p:cNvCxnSpPr>
          <p:nvPr/>
        </p:nvCxnSpPr>
        <p:spPr>
          <a:xfrm>
            <a:off x="10594738" y="3186953"/>
            <a:ext cx="0" cy="112693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1A060C6-CA24-494C-A550-45F24BDA413D}"/>
              </a:ext>
            </a:extLst>
          </p:cNvPr>
          <p:cNvSpPr txBox="1"/>
          <p:nvPr/>
        </p:nvSpPr>
        <p:spPr>
          <a:xfrm>
            <a:off x="8996082" y="3247109"/>
            <a:ext cx="1613647" cy="830997"/>
          </a:xfrm>
          <a:prstGeom prst="rect">
            <a:avLst/>
          </a:prstGeom>
          <a:noFill/>
        </p:spPr>
        <p:txBody>
          <a:bodyPr wrap="square" rtlCol="0">
            <a:spAutoFit/>
          </a:bodyPr>
          <a:lstStyle/>
          <a:p>
            <a:r>
              <a:rPr lang="en-US" sz="2400" i="1" dirty="0"/>
              <a:t>is co-founded by</a:t>
            </a:r>
          </a:p>
        </p:txBody>
      </p:sp>
      <p:pic>
        <p:nvPicPr>
          <p:cNvPr id="20" name="Picture 19">
            <a:extLst>
              <a:ext uri="{FF2B5EF4-FFF2-40B4-BE49-F238E27FC236}">
                <a16:creationId xmlns:a16="http://schemas.microsoft.com/office/drawing/2014/main" id="{97269EE4-E3C5-45D7-BCEA-31F17B481066}"/>
              </a:ext>
            </a:extLst>
          </p:cNvPr>
          <p:cNvPicPr>
            <a:picLocks noChangeAspect="1"/>
          </p:cNvPicPr>
          <p:nvPr/>
        </p:nvPicPr>
        <p:blipFill rotWithShape="1">
          <a:blip r:embed="rId6">
            <a:extLst>
              <a:ext uri="{28A0092B-C50C-407E-A947-70E740481C1C}">
                <a14:useLocalDpi xmlns:a14="http://schemas.microsoft.com/office/drawing/2010/main" val="0"/>
              </a:ext>
            </a:extLst>
          </a:blip>
          <a:srcRect l="11677" r="13552"/>
          <a:stretch/>
        </p:blipFill>
        <p:spPr>
          <a:xfrm>
            <a:off x="9728946" y="4376642"/>
            <a:ext cx="1375952" cy="1809545"/>
          </a:xfrm>
          <a:prstGeom prst="rect">
            <a:avLst/>
          </a:prstGeom>
        </p:spPr>
      </p:pic>
      <p:sp>
        <p:nvSpPr>
          <p:cNvPr id="21" name="TextBox 20">
            <a:extLst>
              <a:ext uri="{FF2B5EF4-FFF2-40B4-BE49-F238E27FC236}">
                <a16:creationId xmlns:a16="http://schemas.microsoft.com/office/drawing/2014/main" id="{E193D431-9246-4883-9685-B42743D3FCC6}"/>
              </a:ext>
            </a:extLst>
          </p:cNvPr>
          <p:cNvSpPr txBox="1"/>
          <p:nvPr/>
        </p:nvSpPr>
        <p:spPr>
          <a:xfrm>
            <a:off x="9876514" y="6205474"/>
            <a:ext cx="2160461" cy="461665"/>
          </a:xfrm>
          <a:prstGeom prst="rect">
            <a:avLst/>
          </a:prstGeom>
          <a:noFill/>
        </p:spPr>
        <p:txBody>
          <a:bodyPr wrap="square" rtlCol="0">
            <a:spAutoFit/>
          </a:bodyPr>
          <a:lstStyle/>
          <a:p>
            <a:r>
              <a:rPr lang="en-US" sz="2400" dirty="0"/>
              <a:t>Max </a:t>
            </a:r>
            <a:r>
              <a:rPr lang="en-US" sz="2400" dirty="0" err="1"/>
              <a:t>Tegmark</a:t>
            </a:r>
            <a:endParaRPr lang="en-US" sz="2400" dirty="0"/>
          </a:p>
        </p:txBody>
      </p:sp>
      <p:cxnSp>
        <p:nvCxnSpPr>
          <p:cNvPr id="22" name="Straight Arrow Connector 21">
            <a:extLst>
              <a:ext uri="{FF2B5EF4-FFF2-40B4-BE49-F238E27FC236}">
                <a16:creationId xmlns:a16="http://schemas.microsoft.com/office/drawing/2014/main" id="{B03AA626-66BB-4739-8068-56589BBACBFD}"/>
              </a:ext>
            </a:extLst>
          </p:cNvPr>
          <p:cNvCxnSpPr>
            <a:cxnSpLocks/>
          </p:cNvCxnSpPr>
          <p:nvPr/>
        </p:nvCxnSpPr>
        <p:spPr>
          <a:xfrm flipH="1">
            <a:off x="8290108" y="5090200"/>
            <a:ext cx="869476"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964046A-5D20-4475-9173-C85507386888}"/>
              </a:ext>
            </a:extLst>
          </p:cNvPr>
          <p:cNvSpPr txBox="1"/>
          <p:nvPr/>
        </p:nvSpPr>
        <p:spPr>
          <a:xfrm>
            <a:off x="8270314" y="5111465"/>
            <a:ext cx="947567" cy="461665"/>
          </a:xfrm>
          <a:prstGeom prst="rect">
            <a:avLst/>
          </a:prstGeom>
          <a:noFill/>
        </p:spPr>
        <p:txBody>
          <a:bodyPr wrap="none" rtlCol="0">
            <a:spAutoFit/>
          </a:bodyPr>
          <a:lstStyle/>
          <a:p>
            <a:r>
              <a:rPr lang="en-US" sz="2400" i="1" dirty="0"/>
              <a:t>writes</a:t>
            </a:r>
          </a:p>
        </p:txBody>
      </p:sp>
      <p:pic>
        <p:nvPicPr>
          <p:cNvPr id="26" name="Picture 25">
            <a:extLst>
              <a:ext uri="{FF2B5EF4-FFF2-40B4-BE49-F238E27FC236}">
                <a16:creationId xmlns:a16="http://schemas.microsoft.com/office/drawing/2014/main" id="{B9A276BC-8985-4743-AD0D-D91DAF7279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5586" y="4089020"/>
            <a:ext cx="1642731" cy="2439651"/>
          </a:xfrm>
          <a:prstGeom prst="rect">
            <a:avLst/>
          </a:prstGeom>
        </p:spPr>
      </p:pic>
    </p:spTree>
    <p:extLst>
      <p:ext uri="{BB962C8B-B14F-4D97-AF65-F5344CB8AC3E}">
        <p14:creationId xmlns:p14="http://schemas.microsoft.com/office/powerpoint/2010/main" val="1608052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750979" y="245181"/>
            <a:ext cx="7146226" cy="1927225"/>
          </a:xfrm>
        </p:spPr>
        <p:txBody>
          <a:bodyPr/>
          <a:lstStyle/>
          <a:p>
            <a:pPr algn="ctr"/>
            <a:r>
              <a:rPr lang="en-US" sz="4800" dirty="0">
                <a:solidFill>
                  <a:srgbClr val="002060"/>
                </a:solidFill>
              </a:rPr>
              <a:t>Crowdsourcing</a:t>
            </a:r>
            <a:br>
              <a:rPr lang="en-US" sz="4800" dirty="0">
                <a:solidFill>
                  <a:srgbClr val="002060"/>
                </a:solidFill>
              </a:rPr>
            </a:br>
            <a:r>
              <a:rPr lang="en-US" sz="4800" dirty="0">
                <a:solidFill>
                  <a:srgbClr val="002060"/>
                </a:solidFill>
              </a:rPr>
              <a:t>Societal Tradeoffs</a:t>
            </a:r>
          </a:p>
        </p:txBody>
      </p:sp>
      <p:sp>
        <p:nvSpPr>
          <p:cNvPr id="3" name="Untertitel 2"/>
          <p:cNvSpPr>
            <a:spLocks noGrp="1"/>
          </p:cNvSpPr>
          <p:nvPr>
            <p:ph type="subTitle" idx="1"/>
          </p:nvPr>
        </p:nvSpPr>
        <p:spPr>
          <a:xfrm>
            <a:off x="1197339" y="5217953"/>
            <a:ext cx="8762997" cy="960794"/>
          </a:xfrm>
        </p:spPr>
        <p:txBody>
          <a:bodyPr>
            <a:noAutofit/>
          </a:bodyPr>
          <a:lstStyle/>
          <a:p>
            <a:r>
              <a:rPr lang="en-US" sz="2600" dirty="0"/>
              <a:t>with Rupert Freeman, Markus Brill, </a:t>
            </a:r>
            <a:r>
              <a:rPr lang="en-US" sz="2600" dirty="0" err="1"/>
              <a:t>Yuqian</a:t>
            </a:r>
            <a:r>
              <a:rPr lang="en-US" sz="2600" dirty="0"/>
              <a:t> Li</a:t>
            </a:r>
          </a:p>
        </p:txBody>
      </p:sp>
      <p:pic>
        <p:nvPicPr>
          <p:cNvPr id="5" name="Picture 5" descr="rupert.jpg"/>
          <p:cNvPicPr>
            <a:picLocks noChangeAspect="1"/>
          </p:cNvPicPr>
          <p:nvPr/>
        </p:nvPicPr>
        <p:blipFill>
          <a:blip r:embed="rId3"/>
          <a:srcRect/>
          <a:stretch>
            <a:fillRect/>
          </a:stretch>
        </p:blipFill>
        <p:spPr bwMode="auto">
          <a:xfrm>
            <a:off x="3854659" y="3206324"/>
            <a:ext cx="1308100" cy="1962150"/>
          </a:xfrm>
          <a:prstGeom prst="rect">
            <a:avLst/>
          </a:prstGeom>
          <a:noFill/>
          <a:ln w="9525">
            <a:noFill/>
            <a:miter lim="800000"/>
            <a:headEnd/>
            <a:tailEnd/>
          </a:ln>
        </p:spPr>
      </p:pic>
      <p:pic>
        <p:nvPicPr>
          <p:cNvPr id="6" name="Picture 6" descr="markus.jpeg"/>
          <p:cNvPicPr>
            <a:picLocks noChangeAspect="1"/>
          </p:cNvPicPr>
          <p:nvPr/>
        </p:nvPicPr>
        <p:blipFill>
          <a:blip r:embed="rId4"/>
          <a:srcRect/>
          <a:stretch>
            <a:fillRect/>
          </a:stretch>
        </p:blipFill>
        <p:spPr bwMode="auto">
          <a:xfrm>
            <a:off x="5691123" y="3206324"/>
            <a:ext cx="1345483" cy="2011629"/>
          </a:xfrm>
          <a:prstGeom prst="rect">
            <a:avLst/>
          </a:prstGeom>
          <a:noFill/>
          <a:ln w="9525">
            <a:noFill/>
            <a:miter lim="800000"/>
            <a:headEnd/>
            <a:tailEnd/>
          </a:ln>
        </p:spPr>
      </p:pic>
      <p:sp>
        <p:nvSpPr>
          <p:cNvPr id="8" name="Untertitel 2"/>
          <p:cNvSpPr txBox="1">
            <a:spLocks/>
          </p:cNvSpPr>
          <p:nvPr/>
        </p:nvSpPr>
        <p:spPr>
          <a:xfrm>
            <a:off x="3538825" y="2407254"/>
            <a:ext cx="6517556" cy="437306"/>
          </a:xfrm>
          <a:prstGeom prst="rect">
            <a:avLst/>
          </a:prstGeom>
        </p:spPr>
        <p:txBody>
          <a:bodyPr vert="horz" lIns="91440" tIns="45720" rIns="91440" bIns="45720" rtlCol="0">
            <a:noAutofit/>
          </a:bodyPr>
          <a:lstStyle/>
          <a:p>
            <a:pPr>
              <a:spcBef>
                <a:spcPct val="20000"/>
              </a:spcBef>
              <a:buClr>
                <a:schemeClr val="accent1"/>
              </a:buClr>
              <a:buSzPct val="85000"/>
              <a:defRPr/>
            </a:pPr>
            <a:r>
              <a:rPr lang="en-US" sz="2000" i="1" dirty="0">
                <a:solidFill>
                  <a:schemeClr val="tx1">
                    <a:lumMod val="75000"/>
                    <a:lumOff val="25000"/>
                  </a:schemeClr>
                </a:solidFill>
              </a:rPr>
              <a:t>(AAMAS’15 </a:t>
            </a:r>
            <a:r>
              <a:rPr lang="en-US" sz="2000" i="1" dirty="0" err="1">
                <a:solidFill>
                  <a:srgbClr val="002060"/>
                </a:solidFill>
              </a:rPr>
              <a:t>blu</a:t>
            </a:r>
            <a:r>
              <a:rPr lang="en-US" sz="2000" i="1" dirty="0">
                <a:solidFill>
                  <a:srgbClr val="002060"/>
                </a:solidFill>
              </a:rPr>
              <a:t>e sky </a:t>
            </a:r>
            <a:r>
              <a:rPr lang="en-US" sz="2000" i="1" dirty="0">
                <a:solidFill>
                  <a:schemeClr val="tx1">
                    <a:lumMod val="75000"/>
                    <a:lumOff val="25000"/>
                  </a:schemeClr>
                </a:solidFill>
              </a:rPr>
              <a:t>paper; AAAI’16; ongoing work.)</a:t>
            </a:r>
            <a:endParaRPr lang="en-US" sz="2000" b="1" i="1" dirty="0">
              <a:solidFill>
                <a:schemeClr val="accent1"/>
              </a:solidFill>
            </a:endParaRPr>
          </a:p>
        </p:txBody>
      </p:sp>
      <p:pic>
        <p:nvPicPr>
          <p:cNvPr id="9" name="Picture 8" descr="yuqian.jpg"/>
          <p:cNvPicPr>
            <a:picLocks noChangeAspect="1"/>
          </p:cNvPicPr>
          <p:nvPr/>
        </p:nvPicPr>
        <p:blipFill>
          <a:blip r:embed="rId5"/>
          <a:stretch>
            <a:fillRect/>
          </a:stretch>
        </p:blipFill>
        <p:spPr>
          <a:xfrm>
            <a:off x="7499026" y="3206325"/>
            <a:ext cx="1341086" cy="2011629"/>
          </a:xfrm>
          <a:prstGeom prst="rect">
            <a:avLst/>
          </a:prstGeom>
        </p:spPr>
      </p:pic>
    </p:spTree>
    <p:extLst>
      <p:ext uri="{BB962C8B-B14F-4D97-AF65-F5344CB8AC3E}">
        <p14:creationId xmlns:p14="http://schemas.microsoft.com/office/powerpoint/2010/main" val="204382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0" y="0"/>
            <a:ext cx="9144000" cy="6073254"/>
          </a:xfrm>
          <a:prstGeom prst="rect">
            <a:avLst/>
          </a:prstGeom>
        </p:spPr>
      </p:pic>
      <p:sp>
        <p:nvSpPr>
          <p:cNvPr id="2" name="Oval 1"/>
          <p:cNvSpPr/>
          <p:nvPr/>
        </p:nvSpPr>
        <p:spPr>
          <a:xfrm>
            <a:off x="-73682" y="5804828"/>
            <a:ext cx="12562971" cy="1462260"/>
          </a:xfrm>
          <a:prstGeom prst="ellipse">
            <a:avLst/>
          </a:prstGeom>
          <a:solidFill>
            <a:srgbClr val="008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008000"/>
              </a:solidFill>
            </a:endParaRPr>
          </a:p>
        </p:txBody>
      </p:sp>
      <p:pic>
        <p:nvPicPr>
          <p:cNvPr id="7" name="Picture 6"/>
          <p:cNvPicPr>
            <a:picLocks noChangeAspect="1"/>
          </p:cNvPicPr>
          <p:nvPr/>
        </p:nvPicPr>
        <p:blipFill>
          <a:blip r:embed="rId4"/>
          <a:stretch>
            <a:fillRect/>
          </a:stretch>
        </p:blipFill>
        <p:spPr>
          <a:xfrm>
            <a:off x="9067447" y="4523212"/>
            <a:ext cx="1132478" cy="1771311"/>
          </a:xfrm>
          <a:prstGeom prst="rect">
            <a:avLst/>
          </a:prstGeom>
        </p:spPr>
      </p:pic>
      <p:sp>
        <p:nvSpPr>
          <p:cNvPr id="11" name="Foliennummernplatzhalter 10"/>
          <p:cNvSpPr>
            <a:spLocks noGrp="1"/>
          </p:cNvSpPr>
          <p:nvPr>
            <p:ph type="sldNum" sz="quarter" idx="12"/>
          </p:nvPr>
        </p:nvSpPr>
        <p:spPr>
          <a:xfrm>
            <a:off x="12443202" y="0"/>
            <a:ext cx="1257905" cy="329184"/>
          </a:xfrm>
        </p:spPr>
        <p:txBody>
          <a:bodyPr/>
          <a:lstStyle/>
          <a:p>
            <a:endParaRPr lang="en-US" dirty="0"/>
          </a:p>
        </p:txBody>
      </p:sp>
      <p:pic>
        <p:nvPicPr>
          <p:cNvPr id="12" name="Picture 13"/>
          <p:cNvPicPr>
            <a:picLocks noChangeAspect="1"/>
          </p:cNvPicPr>
          <p:nvPr/>
        </p:nvPicPr>
        <p:blipFill>
          <a:blip r:embed="rId5">
            <a:extLst>
              <a:ext uri="{BEBA8EAE-BF5A-486C-A8C5-ECC9F3942E4B}">
                <a14:imgProps xmlns:a14="http://schemas.microsoft.com/office/drawing/2010/main">
                  <a14:imgLayer r:embed="rId6">
                    <a14:imgEffect>
                      <a14:backgroundRemoval t="2273" b="94481" l="6641" r="95313"/>
                    </a14:imgEffect>
                  </a14:imgLayer>
                </a14:imgProps>
              </a:ext>
            </a:extLst>
          </a:blip>
          <a:stretch>
            <a:fillRect/>
          </a:stretch>
        </p:blipFill>
        <p:spPr>
          <a:xfrm>
            <a:off x="1892895" y="4573339"/>
            <a:ext cx="1497590" cy="1801788"/>
          </a:xfrm>
          <a:prstGeom prst="rect">
            <a:avLst/>
          </a:prstGeom>
        </p:spPr>
      </p:pic>
      <p:grpSp>
        <p:nvGrpSpPr>
          <p:cNvPr id="17" name="Gruppierung 16"/>
          <p:cNvGrpSpPr/>
          <p:nvPr/>
        </p:nvGrpSpPr>
        <p:grpSpPr>
          <a:xfrm>
            <a:off x="4204034" y="187938"/>
            <a:ext cx="6309153" cy="6106585"/>
            <a:chOff x="2680033" y="187937"/>
            <a:chExt cx="6309153" cy="6106585"/>
          </a:xfrm>
        </p:grpSpPr>
        <p:pic>
          <p:nvPicPr>
            <p:cNvPr id="8" name="Picture 7"/>
            <p:cNvPicPr>
              <a:picLocks noChangeAspect="1"/>
            </p:cNvPicPr>
            <p:nvPr/>
          </p:nvPicPr>
          <p:blipFill>
            <a:blip r:embed="rId7"/>
            <a:stretch>
              <a:fillRect/>
            </a:stretch>
          </p:blipFill>
          <p:spPr>
            <a:xfrm>
              <a:off x="2680033" y="4573339"/>
              <a:ext cx="3822627" cy="1721183"/>
            </a:xfrm>
            <a:prstGeom prst="rect">
              <a:avLst/>
            </a:prstGeom>
          </p:spPr>
        </p:pic>
        <p:sp>
          <p:nvSpPr>
            <p:cNvPr id="14" name="Wolkenförmige Legende 13"/>
            <p:cNvSpPr/>
            <p:nvPr/>
          </p:nvSpPr>
          <p:spPr>
            <a:xfrm>
              <a:off x="4504015" y="187937"/>
              <a:ext cx="4485171" cy="1928520"/>
            </a:xfrm>
            <a:prstGeom prst="cloudCallout">
              <a:avLst>
                <a:gd name="adj1" fmla="val -15457"/>
                <a:gd name="adj2" fmla="val 4638"/>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Wolkenförmige Legende 14"/>
            <p:cNvSpPr/>
            <p:nvPr/>
          </p:nvSpPr>
          <p:spPr>
            <a:xfrm>
              <a:off x="5168870" y="2281341"/>
              <a:ext cx="2667580" cy="1227879"/>
            </a:xfrm>
            <a:prstGeom prst="cloudCallout">
              <a:avLst>
                <a:gd name="adj1" fmla="val -15457"/>
                <a:gd name="adj2" fmla="val 4638"/>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Wolkenförmige Legende 15"/>
            <p:cNvSpPr/>
            <p:nvPr/>
          </p:nvSpPr>
          <p:spPr>
            <a:xfrm>
              <a:off x="5947281" y="3745838"/>
              <a:ext cx="1110758" cy="777373"/>
            </a:xfrm>
            <a:prstGeom prst="cloudCallout">
              <a:avLst>
                <a:gd name="adj1" fmla="val -15457"/>
                <a:gd name="adj2" fmla="val 4638"/>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2569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Example Decision Scenario</a:t>
            </a:r>
          </a:p>
        </p:txBody>
      </p:sp>
      <p:sp>
        <p:nvSpPr>
          <p:cNvPr id="3" name="Content Placeholder 2"/>
          <p:cNvSpPr>
            <a:spLocks noGrp="1"/>
          </p:cNvSpPr>
          <p:nvPr>
            <p:ph idx="1"/>
          </p:nvPr>
        </p:nvSpPr>
        <p:spPr>
          <a:xfrm>
            <a:off x="925483" y="1600200"/>
            <a:ext cx="8686800" cy="4942370"/>
          </a:xfrm>
        </p:spPr>
        <p:txBody>
          <a:bodyPr>
            <a:normAutofit/>
          </a:bodyPr>
          <a:lstStyle/>
          <a:p>
            <a:pPr>
              <a:spcBef>
                <a:spcPts val="1800"/>
              </a:spcBef>
            </a:pPr>
            <a:r>
              <a:rPr lang="en-US" dirty="0"/>
              <a:t>Benevolent government </a:t>
            </a:r>
            <a:br>
              <a:rPr lang="en-US" dirty="0"/>
            </a:br>
            <a:r>
              <a:rPr lang="en-US" dirty="0"/>
              <a:t>would like to get old </a:t>
            </a:r>
            <a:br>
              <a:rPr lang="en-US" dirty="0"/>
            </a:br>
            <a:r>
              <a:rPr lang="en-US" dirty="0"/>
              <a:t>inefficient cars off the road</a:t>
            </a:r>
          </a:p>
          <a:p>
            <a:pPr>
              <a:spcBef>
                <a:spcPts val="1800"/>
              </a:spcBef>
            </a:pPr>
            <a:r>
              <a:rPr lang="en-US" dirty="0"/>
              <a:t>But disposing of a car and </a:t>
            </a:r>
            <a:br>
              <a:rPr lang="en-US" dirty="0"/>
            </a:br>
            <a:r>
              <a:rPr lang="en-US" dirty="0"/>
              <a:t>building a new car has its </a:t>
            </a:r>
            <a:br>
              <a:rPr lang="en-US" dirty="0"/>
            </a:br>
            <a:r>
              <a:rPr lang="en-US" dirty="0"/>
              <a:t>own energy (and other) </a:t>
            </a:r>
            <a:br>
              <a:rPr lang="en-US" dirty="0"/>
            </a:br>
            <a:r>
              <a:rPr lang="en-US" dirty="0"/>
              <a:t>costs</a:t>
            </a:r>
          </a:p>
          <a:p>
            <a:pPr>
              <a:spcBef>
                <a:spcPts val="1800"/>
              </a:spcBef>
            </a:pPr>
            <a:r>
              <a:rPr lang="en-US" dirty="0"/>
              <a:t>Which cars should the government aim to get off the road?</a:t>
            </a:r>
          </a:p>
          <a:p>
            <a:pPr lvl="1"/>
            <a:r>
              <a:rPr lang="en-US" dirty="0"/>
              <a:t>even energy costs are </a:t>
            </a:r>
            <a:r>
              <a:rPr lang="en-US" dirty="0">
                <a:solidFill>
                  <a:srgbClr val="0070C0"/>
                </a:solidFill>
              </a:rPr>
              <a:t>not directly comparable </a:t>
            </a:r>
            <a:r>
              <a:rPr lang="en-US" dirty="0"/>
              <a:t>(e.g., perhaps </a:t>
            </a:r>
            <a:br>
              <a:rPr lang="en-US" dirty="0"/>
            </a:br>
            <a:r>
              <a:rPr lang="en-US" dirty="0"/>
              <a:t>gasoline contributes to energy dependence, coal does not)</a:t>
            </a:r>
          </a:p>
        </p:txBody>
      </p:sp>
      <p:pic>
        <p:nvPicPr>
          <p:cNvPr id="4" name="Picture 3" descr="oldtru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6962" y="1792387"/>
            <a:ext cx="4417013" cy="2247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41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The basic version of our problem</a:t>
            </a:r>
          </a:p>
        </p:txBody>
      </p:sp>
      <p:sp>
        <p:nvSpPr>
          <p:cNvPr id="8" name="Rectangle 3"/>
          <p:cNvSpPr txBox="1">
            <a:spLocks noChangeArrowheads="1"/>
          </p:cNvSpPr>
          <p:nvPr/>
        </p:nvSpPr>
        <p:spPr>
          <a:xfrm>
            <a:off x="4722738" y="3024871"/>
            <a:ext cx="2698880" cy="908719"/>
          </a:xfrm>
          <a:prstGeom prst="rect">
            <a:avLst/>
          </a:prstGeom>
        </p:spPr>
        <p:txBody>
          <a:bodyPr>
            <a:normAutofit/>
          </a:bodyPr>
          <a:lstStyle/>
          <a:p>
            <a:pPr marL="342900" indent="-342900" algn="ctr">
              <a:spcBef>
                <a:spcPct val="20000"/>
              </a:spcBef>
              <a:defRPr/>
            </a:pPr>
            <a:r>
              <a:rPr lang="en-US" sz="3200" i="1" dirty="0"/>
              <a:t>	</a:t>
            </a:r>
            <a:r>
              <a:rPr lang="en-US" sz="3200" i="1" dirty="0">
                <a:solidFill>
                  <a:srgbClr val="C00000"/>
                </a:solidFill>
              </a:rPr>
              <a:t>is as bad as</a:t>
            </a:r>
          </a:p>
        </p:txBody>
      </p:sp>
      <p:sp>
        <p:nvSpPr>
          <p:cNvPr id="6" name="Rectangle 3"/>
          <p:cNvSpPr txBox="1">
            <a:spLocks noChangeArrowheads="1"/>
          </p:cNvSpPr>
          <p:nvPr/>
        </p:nvSpPr>
        <p:spPr>
          <a:xfrm>
            <a:off x="1462509" y="4222457"/>
            <a:ext cx="3886200" cy="1034606"/>
          </a:xfrm>
          <a:prstGeom prst="rect">
            <a:avLst/>
          </a:prstGeom>
        </p:spPr>
        <p:txBody>
          <a:bodyPr>
            <a:normAutofit fontScale="92500" lnSpcReduction="20000"/>
          </a:bodyPr>
          <a:lstStyle/>
          <a:p>
            <a:pPr marL="342900" indent="-342900">
              <a:lnSpc>
                <a:spcPct val="120000"/>
              </a:lnSpc>
              <a:spcBef>
                <a:spcPct val="20000"/>
              </a:spcBef>
              <a:defRPr/>
            </a:pPr>
            <a:r>
              <a:rPr lang="en-US" sz="3200" dirty="0"/>
              <a:t>	producing 1 bag </a:t>
            </a:r>
            <a:br>
              <a:rPr lang="en-US" sz="3200" dirty="0"/>
            </a:br>
            <a:r>
              <a:rPr lang="en-US" sz="3200" dirty="0"/>
              <a:t>of landfill trash</a:t>
            </a:r>
          </a:p>
        </p:txBody>
      </p:sp>
      <p:pic>
        <p:nvPicPr>
          <p:cNvPr id="12" name="Picture 11"/>
          <p:cNvPicPr>
            <a:picLocks noChangeAspect="1"/>
          </p:cNvPicPr>
          <p:nvPr/>
        </p:nvPicPr>
        <p:blipFill>
          <a:blip r:embed="rId3"/>
          <a:stretch>
            <a:fillRect/>
          </a:stretch>
        </p:blipFill>
        <p:spPr>
          <a:xfrm>
            <a:off x="2533482" y="1594049"/>
            <a:ext cx="1647553" cy="2576941"/>
          </a:xfrm>
          <a:prstGeom prst="rect">
            <a:avLst/>
          </a:prstGeom>
        </p:spPr>
      </p:pic>
      <p:sp>
        <p:nvSpPr>
          <p:cNvPr id="9" name="Rectangle 3"/>
          <p:cNvSpPr txBox="1">
            <a:spLocks noChangeArrowheads="1"/>
          </p:cNvSpPr>
          <p:nvPr/>
        </p:nvSpPr>
        <p:spPr>
          <a:xfrm>
            <a:off x="7447082" y="4222457"/>
            <a:ext cx="3259716" cy="762000"/>
          </a:xfrm>
          <a:prstGeom prst="rect">
            <a:avLst/>
          </a:prstGeom>
        </p:spPr>
        <p:txBody>
          <a:bodyPr>
            <a:noAutofit/>
          </a:bodyPr>
          <a:lstStyle/>
          <a:p>
            <a:pPr marL="342900" indent="-342900">
              <a:spcBef>
                <a:spcPct val="20000"/>
              </a:spcBef>
              <a:defRPr/>
            </a:pPr>
            <a:r>
              <a:rPr lang="en-US" sz="3200" dirty="0"/>
              <a:t>	</a:t>
            </a:r>
            <a:r>
              <a:rPr lang="en-US" sz="3000" dirty="0"/>
              <a:t>using </a:t>
            </a:r>
            <a:r>
              <a:rPr lang="en-US" sz="3000" b="1" i="1" dirty="0">
                <a:solidFill>
                  <a:srgbClr val="0070C0"/>
                </a:solidFill>
              </a:rPr>
              <a:t>x</a:t>
            </a:r>
            <a:r>
              <a:rPr lang="en-US" sz="3000" dirty="0"/>
              <a:t> gallons </a:t>
            </a:r>
            <a:br>
              <a:rPr lang="en-US" sz="3000" dirty="0"/>
            </a:br>
            <a:r>
              <a:rPr lang="en-US" sz="3000" dirty="0"/>
              <a:t>of gasoline</a:t>
            </a:r>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2273" b="94481" l="6641" r="95313"/>
                    </a14:imgEffect>
                  </a14:imgLayer>
                </a14:imgProps>
              </a:ext>
            </a:extLst>
          </a:blip>
          <a:stretch>
            <a:fillRect/>
          </a:stretch>
        </p:blipFill>
        <p:spPr>
          <a:xfrm>
            <a:off x="7860306" y="1713872"/>
            <a:ext cx="2189692" cy="2634472"/>
          </a:xfrm>
          <a:prstGeom prst="rect">
            <a:avLst/>
          </a:prstGeom>
        </p:spPr>
      </p:pic>
      <p:sp>
        <p:nvSpPr>
          <p:cNvPr id="7" name="Rectangle 3"/>
          <p:cNvSpPr txBox="1">
            <a:spLocks noChangeArrowheads="1"/>
          </p:cNvSpPr>
          <p:nvPr/>
        </p:nvSpPr>
        <p:spPr>
          <a:xfrm>
            <a:off x="4020962" y="5490682"/>
            <a:ext cx="4018730" cy="737510"/>
          </a:xfrm>
          <a:prstGeom prst="rect">
            <a:avLst/>
          </a:prstGeom>
          <a:ln w="38100" cmpd="sng">
            <a:solidFill>
              <a:srgbClr val="3366FF"/>
            </a:solidFill>
          </a:ln>
        </p:spPr>
        <p:style>
          <a:lnRef idx="2">
            <a:schemeClr val="accent1"/>
          </a:lnRef>
          <a:fillRef idx="1">
            <a:schemeClr val="lt1"/>
          </a:fillRef>
          <a:effectRef idx="0">
            <a:schemeClr val="accent1"/>
          </a:effectRef>
          <a:fontRef idx="minor">
            <a:schemeClr val="dk1"/>
          </a:fontRef>
        </p:style>
        <p:txBody>
          <a:bodyPr>
            <a:noAutofit/>
          </a:bodyPr>
          <a:lstStyle/>
          <a:p>
            <a:pPr marL="342900" indent="-342900" algn="ctr">
              <a:spcBef>
                <a:spcPct val="20000"/>
              </a:spcBef>
              <a:defRPr/>
            </a:pPr>
            <a:r>
              <a:rPr lang="en-US" sz="3200" i="1" dirty="0"/>
              <a:t>How to determine </a:t>
            </a:r>
            <a:r>
              <a:rPr lang="en-US" sz="3200" b="1" i="1" dirty="0">
                <a:solidFill>
                  <a:srgbClr val="0070C0"/>
                </a:solidFill>
              </a:rPr>
              <a:t>x</a:t>
            </a:r>
            <a:r>
              <a:rPr lang="en-US" sz="3200" i="1" dirty="0"/>
              <a:t>?</a:t>
            </a:r>
          </a:p>
        </p:txBody>
      </p:sp>
    </p:spTree>
    <p:extLst>
      <p:ext uri="{BB962C8B-B14F-4D97-AF65-F5344CB8AC3E}">
        <p14:creationId xmlns:p14="http://schemas.microsoft.com/office/powerpoint/2010/main" val="361648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One Approach: Let’s Vote!</a:t>
            </a:r>
          </a:p>
        </p:txBody>
      </p:sp>
      <p:sp>
        <p:nvSpPr>
          <p:cNvPr id="3" name="Content Placeholder 2"/>
          <p:cNvSpPr>
            <a:spLocks noGrp="1"/>
          </p:cNvSpPr>
          <p:nvPr>
            <p:ph idx="1"/>
          </p:nvPr>
        </p:nvSpPr>
        <p:spPr>
          <a:xfrm>
            <a:off x="1981200" y="4319935"/>
            <a:ext cx="8229600" cy="2164145"/>
          </a:xfrm>
        </p:spPr>
        <p:txBody>
          <a:bodyPr>
            <a:normAutofit lnSpcReduction="10000"/>
          </a:bodyPr>
          <a:lstStyle/>
          <a:p>
            <a:r>
              <a:rPr lang="en-US" dirty="0"/>
              <a:t>What should the outcome be…? </a:t>
            </a:r>
          </a:p>
          <a:p>
            <a:pPr lvl="1"/>
            <a:r>
              <a:rPr lang="en-US" dirty="0"/>
              <a:t>Average? Median?</a:t>
            </a:r>
          </a:p>
          <a:p>
            <a:pPr>
              <a:spcBef>
                <a:spcPts val="1800"/>
              </a:spcBef>
            </a:pPr>
            <a:r>
              <a:rPr lang="en-US" dirty="0"/>
              <a:t>Assuming that preferences are single-peaked, selecting the </a:t>
            </a:r>
            <a:r>
              <a:rPr lang="en-US" dirty="0">
                <a:solidFill>
                  <a:srgbClr val="0070C0"/>
                </a:solidFill>
              </a:rPr>
              <a:t>median</a:t>
            </a:r>
            <a:r>
              <a:rPr lang="en-US" dirty="0"/>
              <a:t> is strategy-proof and has other desirable social choice-theoretic properties</a:t>
            </a:r>
          </a:p>
        </p:txBody>
      </p:sp>
      <p:grpSp>
        <p:nvGrpSpPr>
          <p:cNvPr id="19" name="Group 18"/>
          <p:cNvGrpSpPr/>
          <p:nvPr/>
        </p:nvGrpSpPr>
        <p:grpSpPr>
          <a:xfrm>
            <a:off x="4572000" y="1403033"/>
            <a:ext cx="2743200" cy="2289175"/>
            <a:chOff x="3048000" y="1219200"/>
            <a:chExt cx="2743200" cy="2289175"/>
          </a:xfrm>
        </p:grpSpPr>
        <p:grpSp>
          <p:nvGrpSpPr>
            <p:cNvPr id="20" name="Group 19"/>
            <p:cNvGrpSpPr/>
            <p:nvPr/>
          </p:nvGrpSpPr>
          <p:grpSpPr>
            <a:xfrm>
              <a:off x="3048000" y="2363788"/>
              <a:ext cx="457200" cy="1144587"/>
              <a:chOff x="3048000" y="2363788"/>
              <a:chExt cx="457200" cy="1144587"/>
            </a:xfrm>
          </p:grpSpPr>
          <p:sp>
            <p:nvSpPr>
              <p:cNvPr id="23" name="Oval 9"/>
              <p:cNvSpPr>
                <a:spLocks noChangeArrowheads="1"/>
              </p:cNvSpPr>
              <p:nvPr/>
            </p:nvSpPr>
            <p:spPr bwMode="auto">
              <a:xfrm>
                <a:off x="3048000" y="2668588"/>
                <a:ext cx="457200" cy="533400"/>
              </a:xfrm>
              <a:prstGeom prst="ellipse">
                <a:avLst/>
              </a:prstGeom>
              <a:solidFill>
                <a:srgbClr val="FFC000"/>
              </a:solidFill>
              <a:ln w="9525">
                <a:solidFill>
                  <a:srgbClr val="FFC000"/>
                </a:solidFill>
                <a:round/>
                <a:headEnd/>
                <a:tailEnd/>
              </a:ln>
            </p:spPr>
            <p:txBody>
              <a:bodyPr/>
              <a:lstStyle/>
              <a:p>
                <a:pPr defTabSz="457200">
                  <a:lnSpc>
                    <a:spcPct val="118000"/>
                  </a:lnSpc>
                  <a:buClr>
                    <a:srgbClr val="000000"/>
                  </a:buClr>
                  <a:buSzPct val="100000"/>
                </a:pPr>
                <a:endParaRPr lang="en-US" sz="2400">
                  <a:solidFill>
                    <a:schemeClr val="bg1"/>
                  </a:solidFill>
                  <a:latin typeface="Times New Roman" charset="0"/>
                  <a:ea typeface="宋体" charset="0"/>
                  <a:cs typeface="宋体" charset="0"/>
                </a:endParaRPr>
              </a:p>
            </p:txBody>
          </p:sp>
          <p:sp>
            <p:nvSpPr>
              <p:cNvPr id="24" name="Oval 10"/>
              <p:cNvSpPr>
                <a:spLocks noChangeArrowheads="1"/>
              </p:cNvSpPr>
              <p:nvPr/>
            </p:nvSpPr>
            <p:spPr bwMode="auto">
              <a:xfrm>
                <a:off x="3124200" y="2363788"/>
                <a:ext cx="304800" cy="304800"/>
              </a:xfrm>
              <a:prstGeom prst="ellipse">
                <a:avLst/>
              </a:prstGeom>
              <a:solidFill>
                <a:srgbClr val="FFC000"/>
              </a:solidFill>
              <a:ln w="9525">
                <a:solidFill>
                  <a:srgbClr val="FFC000"/>
                </a:solidFill>
                <a:round/>
                <a:headEnd/>
                <a:tailEnd/>
              </a:ln>
            </p:spPr>
            <p:txBody>
              <a:bodyPr/>
              <a:lstStyle/>
              <a:p>
                <a:pPr defTabSz="457200">
                  <a:lnSpc>
                    <a:spcPct val="118000"/>
                  </a:lnSpc>
                  <a:buClr>
                    <a:srgbClr val="000000"/>
                  </a:buClr>
                  <a:buSzPct val="100000"/>
                </a:pPr>
                <a:endParaRPr lang="en-US" sz="2400">
                  <a:solidFill>
                    <a:schemeClr val="bg1"/>
                  </a:solidFill>
                  <a:latin typeface="Times New Roman" charset="0"/>
                  <a:ea typeface="宋体" charset="0"/>
                  <a:cs typeface="宋体" charset="0"/>
                </a:endParaRPr>
              </a:p>
            </p:txBody>
          </p:sp>
          <p:cxnSp>
            <p:nvCxnSpPr>
              <p:cNvPr id="25" name="Straight Connector 11"/>
              <p:cNvCxnSpPr>
                <a:cxnSpLocks noChangeShapeType="1"/>
              </p:cNvCxnSpPr>
              <p:nvPr/>
            </p:nvCxnSpPr>
            <p:spPr bwMode="auto">
              <a:xfrm rot="5400000">
                <a:off x="2971006" y="3278982"/>
                <a:ext cx="382587" cy="76200"/>
              </a:xfrm>
              <a:prstGeom prst="line">
                <a:avLst/>
              </a:prstGeom>
              <a:noFill/>
              <a:ln w="63500">
                <a:solidFill>
                  <a:srgbClr val="FFC000"/>
                </a:solidFill>
                <a:round/>
                <a:headEnd/>
                <a:tailEnd/>
              </a:ln>
              <a:extLst>
                <a:ext uri="{909E8E84-426E-40dd-AFC4-6F175D3DCCD1}">
                  <a14:hiddenFill xmlns="" xmlns:a14="http://schemas.microsoft.com/office/drawing/2010/main">
                    <a:noFill/>
                  </a14:hiddenFill>
                </a:ext>
              </a:extLst>
            </p:spPr>
          </p:cxnSp>
          <p:cxnSp>
            <p:nvCxnSpPr>
              <p:cNvPr id="26" name="Straight Connector 12"/>
              <p:cNvCxnSpPr>
                <a:cxnSpLocks noChangeShapeType="1"/>
              </p:cNvCxnSpPr>
              <p:nvPr/>
            </p:nvCxnSpPr>
            <p:spPr bwMode="auto">
              <a:xfrm rot="16200000" flipH="1">
                <a:off x="3200400" y="3278188"/>
                <a:ext cx="381000" cy="76200"/>
              </a:xfrm>
              <a:prstGeom prst="line">
                <a:avLst/>
              </a:prstGeom>
              <a:noFill/>
              <a:ln w="63500">
                <a:solidFill>
                  <a:srgbClr val="FFC000"/>
                </a:solidFill>
                <a:round/>
                <a:headEnd/>
                <a:tailEnd/>
              </a:ln>
              <a:extLst>
                <a:ext uri="{909E8E84-426E-40dd-AFC4-6F175D3DCCD1}">
                  <a14:hiddenFill xmlns="" xmlns:a14="http://schemas.microsoft.com/office/drawing/2010/main">
                    <a:noFill/>
                  </a14:hiddenFill>
                </a:ext>
              </a:extLst>
            </p:spPr>
          </p:cxnSp>
        </p:grpSp>
        <p:sp>
          <p:nvSpPr>
            <p:cNvPr id="21" name="AutoShape 5"/>
            <p:cNvSpPr>
              <a:spLocks noChangeArrowheads="1"/>
            </p:cNvSpPr>
            <p:nvPr/>
          </p:nvSpPr>
          <p:spPr bwMode="auto">
            <a:xfrm>
              <a:off x="3429000" y="1219200"/>
              <a:ext cx="2362200" cy="762000"/>
            </a:xfrm>
            <a:prstGeom prst="wedgeEllipseCallout">
              <a:avLst>
                <a:gd name="adj1" fmla="val -51444"/>
                <a:gd name="adj2" fmla="val 102310"/>
              </a:avLst>
            </a:prstGeom>
            <a:solidFill>
              <a:srgbClr val="F5F7A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sz="2400">
                <a:solidFill>
                  <a:schemeClr val="bg1"/>
                </a:solidFill>
                <a:latin typeface="Times New Roman" charset="0"/>
              </a:endParaRPr>
            </a:p>
          </p:txBody>
        </p:sp>
        <p:sp>
          <p:nvSpPr>
            <p:cNvPr id="22" name="Rectangle 3"/>
            <p:cNvSpPr>
              <a:spLocks noChangeArrowheads="1"/>
            </p:cNvSpPr>
            <p:nvPr/>
          </p:nvSpPr>
          <p:spPr bwMode="auto">
            <a:xfrm>
              <a:off x="3892545" y="1371600"/>
              <a:ext cx="1752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000" i="1" dirty="0"/>
                <a:t>x</a:t>
              </a:r>
              <a:r>
                <a:rPr lang="en-US" sz="2000" dirty="0"/>
                <a:t> should be 4</a:t>
              </a:r>
              <a:endParaRPr lang="en-US" sz="3200" dirty="0"/>
            </a:p>
          </p:txBody>
        </p:sp>
      </p:grpSp>
      <p:grpSp>
        <p:nvGrpSpPr>
          <p:cNvPr id="27" name="Group 26"/>
          <p:cNvGrpSpPr/>
          <p:nvPr/>
        </p:nvGrpSpPr>
        <p:grpSpPr>
          <a:xfrm>
            <a:off x="1540710" y="1403032"/>
            <a:ext cx="2362200" cy="2287588"/>
            <a:chOff x="16710" y="1219200"/>
            <a:chExt cx="2362200" cy="2287588"/>
          </a:xfrm>
        </p:grpSpPr>
        <p:sp>
          <p:nvSpPr>
            <p:cNvPr id="28" name="Oval 5"/>
            <p:cNvSpPr>
              <a:spLocks noChangeArrowheads="1"/>
            </p:cNvSpPr>
            <p:nvPr/>
          </p:nvSpPr>
          <p:spPr bwMode="auto">
            <a:xfrm>
              <a:off x="1905000" y="2667000"/>
              <a:ext cx="457200" cy="533400"/>
            </a:xfrm>
            <a:prstGeom prst="ellipse">
              <a:avLst/>
            </a:prstGeom>
            <a:solidFill>
              <a:srgbClr val="EE1802"/>
            </a:solidFill>
            <a:ln w="9525">
              <a:solidFill>
                <a:srgbClr val="EE1802"/>
              </a:solidFill>
              <a:round/>
              <a:headEnd/>
              <a:tailEnd/>
            </a:ln>
          </p:spPr>
          <p:txBody>
            <a:bodyPr/>
            <a:lstStyle/>
            <a:p>
              <a:pPr defTabSz="457200">
                <a:lnSpc>
                  <a:spcPct val="118000"/>
                </a:lnSpc>
                <a:buClr>
                  <a:srgbClr val="000000"/>
                </a:buClr>
                <a:buSzPct val="100000"/>
              </a:pPr>
              <a:endParaRPr lang="en-US" sz="2400">
                <a:solidFill>
                  <a:schemeClr val="bg1"/>
                </a:solidFill>
                <a:latin typeface="Times New Roman" charset="0"/>
                <a:ea typeface="宋体" charset="0"/>
                <a:cs typeface="宋体" charset="0"/>
              </a:endParaRPr>
            </a:p>
          </p:txBody>
        </p:sp>
        <p:sp>
          <p:nvSpPr>
            <p:cNvPr id="29" name="Oval 6"/>
            <p:cNvSpPr>
              <a:spLocks noChangeArrowheads="1"/>
            </p:cNvSpPr>
            <p:nvPr/>
          </p:nvSpPr>
          <p:spPr bwMode="auto">
            <a:xfrm>
              <a:off x="1981200" y="2362200"/>
              <a:ext cx="304800" cy="304800"/>
            </a:xfrm>
            <a:prstGeom prst="ellipse">
              <a:avLst/>
            </a:prstGeom>
            <a:solidFill>
              <a:srgbClr val="EE180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457200">
                <a:lnSpc>
                  <a:spcPct val="118000"/>
                </a:lnSpc>
                <a:buClr>
                  <a:srgbClr val="000000"/>
                </a:buClr>
                <a:buSzPct val="100000"/>
              </a:pPr>
              <a:endParaRPr lang="en-US" sz="2400">
                <a:solidFill>
                  <a:schemeClr val="bg1"/>
                </a:solidFill>
                <a:latin typeface="Times New Roman" charset="0"/>
                <a:ea typeface="宋体" charset="0"/>
                <a:cs typeface="宋体" charset="0"/>
              </a:endParaRPr>
            </a:p>
          </p:txBody>
        </p:sp>
        <p:cxnSp>
          <p:nvCxnSpPr>
            <p:cNvPr id="30" name="Straight Connector 7"/>
            <p:cNvCxnSpPr>
              <a:cxnSpLocks noChangeShapeType="1"/>
            </p:cNvCxnSpPr>
            <p:nvPr/>
          </p:nvCxnSpPr>
          <p:spPr bwMode="auto">
            <a:xfrm rot="5400000">
              <a:off x="1828006" y="3277394"/>
              <a:ext cx="382588" cy="76200"/>
            </a:xfrm>
            <a:prstGeom prst="line">
              <a:avLst/>
            </a:prstGeom>
            <a:noFill/>
            <a:ln w="63500">
              <a:solidFill>
                <a:srgbClr val="EE1802"/>
              </a:solidFill>
              <a:round/>
              <a:headEnd/>
              <a:tailEnd/>
            </a:ln>
            <a:extLst>
              <a:ext uri="{909E8E84-426E-40dd-AFC4-6F175D3DCCD1}">
                <a14:hiddenFill xmlns="" xmlns:a14="http://schemas.microsoft.com/office/drawing/2010/main">
                  <a:noFill/>
                </a14:hiddenFill>
              </a:ext>
            </a:extLst>
          </p:spPr>
        </p:cxnSp>
        <p:cxnSp>
          <p:nvCxnSpPr>
            <p:cNvPr id="31" name="Straight Connector 8"/>
            <p:cNvCxnSpPr>
              <a:cxnSpLocks noChangeShapeType="1"/>
            </p:cNvCxnSpPr>
            <p:nvPr/>
          </p:nvCxnSpPr>
          <p:spPr bwMode="auto">
            <a:xfrm rot="16200000" flipH="1">
              <a:off x="2057400" y="3276600"/>
              <a:ext cx="381000" cy="76200"/>
            </a:xfrm>
            <a:prstGeom prst="line">
              <a:avLst/>
            </a:prstGeom>
            <a:noFill/>
            <a:ln w="63500">
              <a:solidFill>
                <a:srgbClr val="EE1802"/>
              </a:solidFill>
              <a:round/>
              <a:headEnd/>
              <a:tailEnd/>
            </a:ln>
            <a:extLst>
              <a:ext uri="{909E8E84-426E-40dd-AFC4-6F175D3DCCD1}">
                <a14:hiddenFill xmlns="" xmlns:a14="http://schemas.microsoft.com/office/drawing/2010/main">
                  <a:noFill/>
                </a14:hiddenFill>
              </a:ext>
            </a:extLst>
          </p:spPr>
        </p:cxnSp>
        <p:sp>
          <p:nvSpPr>
            <p:cNvPr id="32" name="AutoShape 5"/>
            <p:cNvSpPr>
              <a:spLocks noChangeArrowheads="1"/>
            </p:cNvSpPr>
            <p:nvPr/>
          </p:nvSpPr>
          <p:spPr bwMode="auto">
            <a:xfrm>
              <a:off x="16710" y="1219200"/>
              <a:ext cx="2362200" cy="762000"/>
            </a:xfrm>
            <a:prstGeom prst="wedgeEllipseCallout">
              <a:avLst>
                <a:gd name="adj1" fmla="val 27495"/>
                <a:gd name="adj2" fmla="val 85838"/>
              </a:avLst>
            </a:prstGeom>
            <a:solidFill>
              <a:srgbClr val="EBB4B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sz="2400">
                <a:solidFill>
                  <a:schemeClr val="bg1"/>
                </a:solidFill>
                <a:latin typeface="Times New Roman" charset="0"/>
              </a:endParaRPr>
            </a:p>
          </p:txBody>
        </p:sp>
        <p:sp>
          <p:nvSpPr>
            <p:cNvPr id="33" name="Rectangle 3"/>
            <p:cNvSpPr>
              <a:spLocks noChangeArrowheads="1"/>
            </p:cNvSpPr>
            <p:nvPr/>
          </p:nvSpPr>
          <p:spPr bwMode="auto">
            <a:xfrm>
              <a:off x="421770" y="1371600"/>
              <a:ext cx="1752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000" i="1" dirty="0"/>
                <a:t>x</a:t>
              </a:r>
              <a:r>
                <a:rPr lang="en-US" sz="2000" dirty="0"/>
                <a:t> should be 2</a:t>
              </a:r>
              <a:endParaRPr lang="en-US" sz="3200" dirty="0"/>
            </a:p>
          </p:txBody>
        </p:sp>
      </p:grpSp>
      <p:cxnSp>
        <p:nvCxnSpPr>
          <p:cNvPr id="34" name="Straight Connector 4"/>
          <p:cNvCxnSpPr>
            <a:cxnSpLocks noChangeShapeType="1"/>
          </p:cNvCxnSpPr>
          <p:nvPr/>
        </p:nvCxnSpPr>
        <p:spPr bwMode="auto">
          <a:xfrm>
            <a:off x="2438400" y="3917632"/>
            <a:ext cx="7239000" cy="0"/>
          </a:xfrm>
          <a:prstGeom prst="line">
            <a:avLst/>
          </a:prstGeom>
          <a:noFill/>
          <a:ln w="38100">
            <a:solidFill>
              <a:schemeClr val="tx1"/>
            </a:solidFill>
            <a:round/>
            <a:headEnd type="none"/>
            <a:tailEnd type="triangle"/>
          </a:ln>
          <a:extLst>
            <a:ext uri="{909E8E84-426E-40dd-AFC4-6F175D3DCCD1}">
              <a14:hiddenFill xmlns="" xmlns:a14="http://schemas.microsoft.com/office/drawing/2010/main">
                <a:noFill/>
              </a14:hiddenFill>
            </a:ext>
          </a:extLst>
        </p:spPr>
      </p:cxnSp>
      <p:grpSp>
        <p:nvGrpSpPr>
          <p:cNvPr id="48" name="Group 47"/>
          <p:cNvGrpSpPr/>
          <p:nvPr/>
        </p:nvGrpSpPr>
        <p:grpSpPr>
          <a:xfrm>
            <a:off x="7315200" y="1323610"/>
            <a:ext cx="2775088" cy="2368598"/>
            <a:chOff x="5516993" y="1921453"/>
            <a:chExt cx="2775088" cy="2368598"/>
          </a:xfrm>
        </p:grpSpPr>
        <p:grpSp>
          <p:nvGrpSpPr>
            <p:cNvPr id="47" name="Group 46"/>
            <p:cNvGrpSpPr/>
            <p:nvPr/>
          </p:nvGrpSpPr>
          <p:grpSpPr>
            <a:xfrm>
              <a:off x="5516993" y="1921453"/>
              <a:ext cx="2775088" cy="2368598"/>
              <a:chOff x="5976543" y="1390456"/>
              <a:chExt cx="2775088" cy="2368598"/>
            </a:xfrm>
          </p:grpSpPr>
          <p:sp>
            <p:nvSpPr>
              <p:cNvPr id="46" name="AutoShape 5"/>
              <p:cNvSpPr>
                <a:spLocks noChangeArrowheads="1"/>
              </p:cNvSpPr>
              <p:nvPr/>
            </p:nvSpPr>
            <p:spPr bwMode="auto">
              <a:xfrm>
                <a:off x="6475519" y="1390456"/>
                <a:ext cx="2276112" cy="762000"/>
              </a:xfrm>
              <a:prstGeom prst="wedgeEllipseCallout">
                <a:avLst>
                  <a:gd name="adj1" fmla="val -51444"/>
                  <a:gd name="adj2" fmla="val 10231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0" hangingPunct="0"/>
                <a:endParaRPr lang="en-US" sz="2400" dirty="0">
                  <a:solidFill>
                    <a:srgbClr val="3366FF"/>
                  </a:solidFill>
                  <a:latin typeface="Times New Roman" charset="0"/>
                </a:endParaRPr>
              </a:p>
            </p:txBody>
          </p:sp>
          <p:grpSp>
            <p:nvGrpSpPr>
              <p:cNvPr id="43" name="Group 42"/>
              <p:cNvGrpSpPr/>
              <p:nvPr/>
            </p:nvGrpSpPr>
            <p:grpSpPr>
              <a:xfrm>
                <a:off x="5976543" y="2614466"/>
                <a:ext cx="457200" cy="1144588"/>
                <a:chOff x="6172200" y="2514600"/>
                <a:chExt cx="457200" cy="1144588"/>
              </a:xfrm>
            </p:grpSpPr>
            <p:sp>
              <p:nvSpPr>
                <p:cNvPr id="39" name="Oval 13"/>
                <p:cNvSpPr>
                  <a:spLocks noChangeArrowheads="1"/>
                </p:cNvSpPr>
                <p:nvPr/>
              </p:nvSpPr>
              <p:spPr bwMode="auto">
                <a:xfrm>
                  <a:off x="6172200" y="2819400"/>
                  <a:ext cx="457200" cy="533400"/>
                </a:xfrm>
                <a:prstGeom prst="ellipse">
                  <a:avLst/>
                </a:prstGeom>
                <a:solidFill>
                  <a:srgbClr val="333399"/>
                </a:solidFill>
                <a:ln w="9525">
                  <a:solidFill>
                    <a:srgbClr val="333399"/>
                  </a:solidFill>
                  <a:round/>
                  <a:headEnd/>
                  <a:tailEnd/>
                </a:ln>
              </p:spPr>
              <p:txBody>
                <a:bodyPr/>
                <a:lstStyle/>
                <a:p>
                  <a:pPr defTabSz="457200">
                    <a:lnSpc>
                      <a:spcPct val="118000"/>
                    </a:lnSpc>
                    <a:buClr>
                      <a:srgbClr val="000000"/>
                    </a:buClr>
                    <a:buSzPct val="100000"/>
                    <a:defRPr/>
                  </a:pPr>
                  <a:endParaRPr lang="en-US" sz="2400" kern="0">
                    <a:solidFill>
                      <a:srgbClr val="FFFFFF"/>
                    </a:solidFill>
                    <a:latin typeface="Times New Roman" charset="0"/>
                    <a:ea typeface="宋体" charset="0"/>
                    <a:cs typeface="宋体" charset="0"/>
                  </a:endParaRPr>
                </a:p>
              </p:txBody>
            </p:sp>
            <p:sp>
              <p:nvSpPr>
                <p:cNvPr id="40" name="Oval 14"/>
                <p:cNvSpPr>
                  <a:spLocks noChangeArrowheads="1"/>
                </p:cNvSpPr>
                <p:nvPr/>
              </p:nvSpPr>
              <p:spPr bwMode="auto">
                <a:xfrm>
                  <a:off x="6248400" y="2514600"/>
                  <a:ext cx="304800" cy="304800"/>
                </a:xfrm>
                <a:prstGeom prst="ellipse">
                  <a:avLst/>
                </a:prstGeom>
                <a:solidFill>
                  <a:srgbClr val="333399"/>
                </a:solidFill>
                <a:ln w="9525">
                  <a:solidFill>
                    <a:srgbClr val="333399"/>
                  </a:solidFill>
                  <a:round/>
                  <a:headEnd/>
                  <a:tailEnd/>
                </a:ln>
              </p:spPr>
              <p:txBody>
                <a:bodyPr/>
                <a:lstStyle/>
                <a:p>
                  <a:pPr defTabSz="457200">
                    <a:lnSpc>
                      <a:spcPct val="118000"/>
                    </a:lnSpc>
                    <a:buClr>
                      <a:srgbClr val="000000"/>
                    </a:buClr>
                    <a:buSzPct val="100000"/>
                    <a:defRPr/>
                  </a:pPr>
                  <a:endParaRPr lang="en-US" sz="2400" kern="0">
                    <a:solidFill>
                      <a:srgbClr val="FFFFFF"/>
                    </a:solidFill>
                    <a:latin typeface="Times New Roman" charset="0"/>
                    <a:ea typeface="宋体" charset="0"/>
                    <a:cs typeface="宋体" charset="0"/>
                  </a:endParaRPr>
                </a:p>
              </p:txBody>
            </p:sp>
            <p:cxnSp>
              <p:nvCxnSpPr>
                <p:cNvPr id="41" name="Straight Connector 15"/>
                <p:cNvCxnSpPr>
                  <a:cxnSpLocks noChangeShapeType="1"/>
                </p:cNvCxnSpPr>
                <p:nvPr/>
              </p:nvCxnSpPr>
              <p:spPr bwMode="auto">
                <a:xfrm rot="5400000">
                  <a:off x="6095206" y="3429794"/>
                  <a:ext cx="382588" cy="76200"/>
                </a:xfrm>
                <a:prstGeom prst="line">
                  <a:avLst/>
                </a:prstGeom>
                <a:noFill/>
                <a:ln w="63500">
                  <a:solidFill>
                    <a:srgbClr val="333399"/>
                  </a:solidFill>
                  <a:round/>
                  <a:headEnd/>
                  <a:tailEnd/>
                </a:ln>
                <a:extLst>
                  <a:ext uri="{909E8E84-426E-40dd-AFC4-6F175D3DCCD1}">
                    <a14:hiddenFill xmlns="" xmlns:a14="http://schemas.microsoft.com/office/drawing/2010/main">
                      <a:noFill/>
                    </a14:hiddenFill>
                  </a:ext>
                </a:extLst>
              </p:spPr>
            </p:cxnSp>
            <p:cxnSp>
              <p:nvCxnSpPr>
                <p:cNvPr id="42" name="Straight Connector 16"/>
                <p:cNvCxnSpPr>
                  <a:cxnSpLocks noChangeShapeType="1"/>
                </p:cNvCxnSpPr>
                <p:nvPr/>
              </p:nvCxnSpPr>
              <p:spPr bwMode="auto">
                <a:xfrm rot="16200000" flipH="1">
                  <a:off x="6324600" y="3429000"/>
                  <a:ext cx="381000" cy="76200"/>
                </a:xfrm>
                <a:prstGeom prst="line">
                  <a:avLst/>
                </a:prstGeom>
                <a:noFill/>
                <a:ln w="63500">
                  <a:solidFill>
                    <a:srgbClr val="333399"/>
                  </a:solidFill>
                  <a:round/>
                  <a:headEnd/>
                  <a:tailEnd/>
                </a:ln>
                <a:extLst>
                  <a:ext uri="{909E8E84-426E-40dd-AFC4-6F175D3DCCD1}">
                    <a14:hiddenFill xmlns="" xmlns:a14="http://schemas.microsoft.com/office/drawing/2010/main">
                      <a:noFill/>
                    </a14:hiddenFill>
                  </a:ext>
                </a:extLst>
              </p:spPr>
            </p:cxnSp>
          </p:grpSp>
        </p:grpSp>
        <p:sp>
          <p:nvSpPr>
            <p:cNvPr id="14" name="Rectangle 3"/>
            <p:cNvSpPr>
              <a:spLocks noChangeArrowheads="1"/>
            </p:cNvSpPr>
            <p:nvPr/>
          </p:nvSpPr>
          <p:spPr bwMode="auto">
            <a:xfrm>
              <a:off x="6340305" y="2097780"/>
              <a:ext cx="19050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000" i="1" dirty="0"/>
                <a:t>x</a:t>
              </a:r>
              <a:r>
                <a:rPr lang="en-US" sz="2000" dirty="0"/>
                <a:t> should be 10</a:t>
              </a:r>
              <a:endParaRPr lang="en-US" sz="3200" dirty="0"/>
            </a:p>
          </p:txBody>
        </p:sp>
      </p:grpSp>
      <p:grpSp>
        <p:nvGrpSpPr>
          <p:cNvPr id="54" name="Gruppierung 53"/>
          <p:cNvGrpSpPr/>
          <p:nvPr/>
        </p:nvGrpSpPr>
        <p:grpSpPr>
          <a:xfrm>
            <a:off x="7620000" y="4187825"/>
            <a:ext cx="2261685" cy="829375"/>
            <a:chOff x="3371075" y="3257920"/>
            <a:chExt cx="2261685" cy="829375"/>
          </a:xfrm>
        </p:grpSpPr>
        <p:sp>
          <p:nvSpPr>
            <p:cNvPr id="55" name="Rectangle 3"/>
            <p:cNvSpPr txBox="1">
              <a:spLocks noChangeArrowheads="1"/>
            </p:cNvSpPr>
            <p:nvPr/>
          </p:nvSpPr>
          <p:spPr>
            <a:xfrm>
              <a:off x="3371075" y="3325295"/>
              <a:ext cx="2261685" cy="762000"/>
            </a:xfrm>
            <a:prstGeom prst="rect">
              <a:avLst/>
            </a:prstGeom>
          </p:spPr>
          <p:txBody>
            <a:bodyPr>
              <a:noAutofit/>
            </a:bodyPr>
            <a:lstStyle/>
            <a:p>
              <a:pPr marL="342900" indent="-342900">
                <a:spcBef>
                  <a:spcPct val="20000"/>
                </a:spcBef>
                <a:defRPr/>
              </a:pPr>
              <a:r>
                <a:rPr lang="en-US" sz="4400" dirty="0"/>
                <a:t>1    = </a:t>
              </a:r>
              <a:r>
                <a:rPr lang="en-US" sz="4000" i="1" dirty="0"/>
                <a:t>x</a:t>
              </a:r>
            </a:p>
          </p:txBody>
        </p:sp>
        <p:pic>
          <p:nvPicPr>
            <p:cNvPr id="56" name="Picture 11"/>
            <p:cNvPicPr>
              <a:picLocks noChangeAspect="1"/>
            </p:cNvPicPr>
            <p:nvPr/>
          </p:nvPicPr>
          <p:blipFill>
            <a:blip r:embed="rId3"/>
            <a:stretch>
              <a:fillRect/>
            </a:stretch>
          </p:blipFill>
          <p:spPr>
            <a:xfrm>
              <a:off x="3737033" y="3284814"/>
              <a:ext cx="475174" cy="743221"/>
            </a:xfrm>
            <a:prstGeom prst="rect">
              <a:avLst/>
            </a:prstGeom>
          </p:spPr>
        </p:pic>
        <p:pic>
          <p:nvPicPr>
            <p:cNvPr id="57" name="Picture 13"/>
            <p:cNvPicPr>
              <a:picLocks noChangeAspect="1"/>
            </p:cNvPicPr>
            <p:nvPr/>
          </p:nvPicPr>
          <p:blipFill>
            <a:blip r:embed="rId4">
              <a:extLst>
                <a:ext uri="{BEBA8EAE-BF5A-486C-A8C5-ECC9F3942E4B}">
                  <a14:imgProps xmlns:a14="http://schemas.microsoft.com/office/drawing/2010/main">
                    <a14:imgLayer r:embed="rId5">
                      <a14:imgEffect>
                        <a14:backgroundRemoval t="2273" b="94481" l="6641" r="95313"/>
                      </a14:imgEffect>
                    </a14:imgLayer>
                  </a14:imgProps>
                </a:ext>
              </a:extLst>
            </a:blip>
            <a:stretch>
              <a:fillRect/>
            </a:stretch>
          </p:blipFill>
          <p:spPr>
            <a:xfrm>
              <a:off x="4842087" y="3257920"/>
              <a:ext cx="689351" cy="829375"/>
            </a:xfrm>
            <a:prstGeom prst="rect">
              <a:avLst/>
            </a:prstGeom>
          </p:spPr>
        </p:pic>
      </p:grpSp>
      <p:sp>
        <p:nvSpPr>
          <p:cNvPr id="6" name="Textfeld 5"/>
          <p:cNvSpPr txBox="1"/>
          <p:nvPr/>
        </p:nvSpPr>
        <p:spPr>
          <a:xfrm>
            <a:off x="9796079" y="3674153"/>
            <a:ext cx="317716" cy="461665"/>
          </a:xfrm>
          <a:prstGeom prst="rect">
            <a:avLst/>
          </a:prstGeom>
          <a:noFill/>
        </p:spPr>
        <p:txBody>
          <a:bodyPr wrap="none" rtlCol="0">
            <a:spAutoFit/>
          </a:bodyPr>
          <a:lstStyle/>
          <a:p>
            <a:r>
              <a:rPr lang="en-US" sz="2400" i="1" dirty="0"/>
              <a:t>x</a:t>
            </a:r>
          </a:p>
        </p:txBody>
      </p:sp>
    </p:spTree>
    <p:extLst>
      <p:ext uri="{BB962C8B-B14F-4D97-AF65-F5344CB8AC3E}">
        <p14:creationId xmlns:p14="http://schemas.microsoft.com/office/powerpoint/2010/main" val="3052638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0070C0"/>
                </a:solidFill>
              </a:rPr>
              <a:t>Consistency of tradeoffs</a:t>
            </a:r>
          </a:p>
        </p:txBody>
      </p:sp>
      <p:grpSp>
        <p:nvGrpSpPr>
          <p:cNvPr id="6" name="Gruppierung 5"/>
          <p:cNvGrpSpPr/>
          <p:nvPr/>
        </p:nvGrpSpPr>
        <p:grpSpPr>
          <a:xfrm>
            <a:off x="6698064" y="5064085"/>
            <a:ext cx="2591663" cy="1053050"/>
            <a:chOff x="4490925" y="3014375"/>
            <a:chExt cx="2591663" cy="1053050"/>
          </a:xfrm>
        </p:grpSpPr>
        <p:sp>
          <p:nvSpPr>
            <p:cNvPr id="16" name="Abgerundetes Rechteck 15"/>
            <p:cNvSpPr/>
            <p:nvPr/>
          </p:nvSpPr>
          <p:spPr>
            <a:xfrm>
              <a:off x="4490925" y="3014375"/>
              <a:ext cx="2591663" cy="1053050"/>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sp>
          <p:nvSpPr>
            <p:cNvPr id="17" name="Abgerundetes Rechteck 8"/>
            <p:cNvSpPr/>
            <p:nvPr/>
          </p:nvSpPr>
          <p:spPr>
            <a:xfrm>
              <a:off x="4521768" y="3045218"/>
              <a:ext cx="2529977" cy="991364"/>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de-DE" sz="2400" dirty="0" err="1"/>
                <a:t>Producing</a:t>
              </a:r>
              <a:r>
                <a:rPr lang="de-DE" sz="2400" dirty="0"/>
                <a:t> </a:t>
              </a:r>
              <a:r>
                <a:rPr lang="de-DE" sz="2400" dirty="0" err="1"/>
                <a:t>trash</a:t>
              </a:r>
              <a:r>
                <a:rPr lang="de-DE" sz="2400" dirty="0"/>
                <a:t> [</a:t>
              </a:r>
              <a:r>
                <a:rPr lang="de-DE" sz="2400" dirty="0" err="1"/>
                <a:t>bags</a:t>
              </a:r>
              <a:r>
                <a:rPr lang="de-DE" sz="2400" dirty="0"/>
                <a:t>]</a:t>
              </a:r>
            </a:p>
          </p:txBody>
        </p:sp>
      </p:grpSp>
      <p:grpSp>
        <p:nvGrpSpPr>
          <p:cNvPr id="8" name="Gruppierung 7"/>
          <p:cNvGrpSpPr/>
          <p:nvPr/>
        </p:nvGrpSpPr>
        <p:grpSpPr>
          <a:xfrm>
            <a:off x="2207139" y="5064085"/>
            <a:ext cx="2591663" cy="1053050"/>
            <a:chOff x="0" y="3014375"/>
            <a:chExt cx="2591663" cy="1053050"/>
          </a:xfrm>
        </p:grpSpPr>
        <p:sp>
          <p:nvSpPr>
            <p:cNvPr id="12" name="Abgerundetes Rechteck 11"/>
            <p:cNvSpPr/>
            <p:nvPr/>
          </p:nvSpPr>
          <p:spPr>
            <a:xfrm>
              <a:off x="0" y="3014375"/>
              <a:ext cx="2591663" cy="1053050"/>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sp>
          <p:nvSpPr>
            <p:cNvPr id="13" name="Abgerundetes Rechteck 12"/>
            <p:cNvSpPr/>
            <p:nvPr/>
          </p:nvSpPr>
          <p:spPr>
            <a:xfrm>
              <a:off x="30843" y="3045218"/>
              <a:ext cx="2529977" cy="991364"/>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de-DE" sz="2400" dirty="0"/>
                <a:t>Using gasoline [gallons]</a:t>
              </a:r>
            </a:p>
          </p:txBody>
        </p:sp>
      </p:grpSp>
      <p:grpSp>
        <p:nvGrpSpPr>
          <p:cNvPr id="22" name="Gruppierung 21"/>
          <p:cNvGrpSpPr/>
          <p:nvPr/>
        </p:nvGrpSpPr>
        <p:grpSpPr>
          <a:xfrm>
            <a:off x="4441417" y="2050929"/>
            <a:ext cx="2614030" cy="2983965"/>
            <a:chOff x="3264985" y="2050928"/>
            <a:chExt cx="2614030" cy="2983965"/>
          </a:xfrm>
        </p:grpSpPr>
        <p:grpSp>
          <p:nvGrpSpPr>
            <p:cNvPr id="4" name="Gruppierung 3"/>
            <p:cNvGrpSpPr/>
            <p:nvPr/>
          </p:nvGrpSpPr>
          <p:grpSpPr>
            <a:xfrm>
              <a:off x="3276168" y="2050928"/>
              <a:ext cx="2591663" cy="1053050"/>
              <a:chOff x="2245462" y="1218"/>
              <a:chExt cx="2591663" cy="1053050"/>
            </a:xfrm>
          </p:grpSpPr>
          <p:sp>
            <p:nvSpPr>
              <p:cNvPr id="20" name="Abgerundetes Rechteck 19"/>
              <p:cNvSpPr/>
              <p:nvPr/>
            </p:nvSpPr>
            <p:spPr>
              <a:xfrm>
                <a:off x="2245462" y="1218"/>
                <a:ext cx="2591663" cy="1053050"/>
              </a:xfrm>
              <a:prstGeom prst="roundRect">
                <a:avLst>
                  <a:gd name="adj" fmla="val 10000"/>
                </a:avLst>
              </a:prstGeom>
            </p:spPr>
            <p:style>
              <a:lnRef idx="1">
                <a:schemeClr val="accent1"/>
              </a:lnRef>
              <a:fillRef idx="3">
                <a:schemeClr val="accent1"/>
              </a:fillRef>
              <a:effectRef idx="2">
                <a:schemeClr val="accent1"/>
              </a:effectRef>
              <a:fontRef idx="minor">
                <a:schemeClr val="lt1"/>
              </a:fontRef>
            </p:style>
          </p:sp>
          <p:sp>
            <p:nvSpPr>
              <p:cNvPr id="21" name="Abgerundetes Rechteck 4"/>
              <p:cNvSpPr/>
              <p:nvPr/>
            </p:nvSpPr>
            <p:spPr>
              <a:xfrm>
                <a:off x="2276305" y="32061"/>
                <a:ext cx="2529977" cy="991364"/>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de-DE" sz="2400" dirty="0"/>
                  <a:t>Clearing forest [square meters]</a:t>
                </a:r>
              </a:p>
            </p:txBody>
          </p:sp>
        </p:grpSp>
        <p:grpSp>
          <p:nvGrpSpPr>
            <p:cNvPr id="5" name="Gruppierung 4"/>
            <p:cNvGrpSpPr/>
            <p:nvPr/>
          </p:nvGrpSpPr>
          <p:grpSpPr>
            <a:xfrm>
              <a:off x="5510448" y="3166392"/>
              <a:ext cx="368567" cy="1835279"/>
              <a:chOff x="4479742" y="1116682"/>
              <a:chExt cx="368567" cy="1835279"/>
            </a:xfrm>
          </p:grpSpPr>
          <p:sp>
            <p:nvSpPr>
              <p:cNvPr id="18" name="Pfeil nach rechts 17"/>
              <p:cNvSpPr/>
              <p:nvPr/>
            </p:nvSpPr>
            <p:spPr>
              <a:xfrm rot="3198348">
                <a:off x="3746386" y="1850038"/>
                <a:ext cx="1835279" cy="368567"/>
              </a:xfrm>
              <a:prstGeom prst="rightArrow">
                <a:avLst/>
              </a:prstGeom>
            </p:spPr>
            <p:style>
              <a:lnRef idx="1">
                <a:schemeClr val="accent1"/>
              </a:lnRef>
              <a:fillRef idx="3">
                <a:schemeClr val="accent1"/>
              </a:fillRef>
              <a:effectRef idx="2">
                <a:schemeClr val="accent1"/>
              </a:effectRef>
              <a:fontRef idx="minor">
                <a:schemeClr val="lt1"/>
              </a:fontRef>
            </p:style>
          </p:sp>
          <p:sp>
            <p:nvSpPr>
              <p:cNvPr id="19" name="Pfeil nach rechts 6"/>
              <p:cNvSpPr/>
              <p:nvPr/>
            </p:nvSpPr>
            <p:spPr>
              <a:xfrm rot="3198348">
                <a:off x="3764928" y="1905239"/>
                <a:ext cx="1743137" cy="184283"/>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endParaRPr lang="de-DE" sz="1200" dirty="0"/>
              </a:p>
            </p:txBody>
          </p:sp>
        </p:grpSp>
        <p:grpSp>
          <p:nvGrpSpPr>
            <p:cNvPr id="9" name="Gruppierung 8"/>
            <p:cNvGrpSpPr/>
            <p:nvPr/>
          </p:nvGrpSpPr>
          <p:grpSpPr>
            <a:xfrm>
              <a:off x="3264985" y="3133170"/>
              <a:ext cx="368567" cy="1901723"/>
              <a:chOff x="2234279" y="1083460"/>
              <a:chExt cx="368567" cy="1901723"/>
            </a:xfrm>
          </p:grpSpPr>
          <p:sp>
            <p:nvSpPr>
              <p:cNvPr id="10" name="Pfeil nach links 9"/>
              <p:cNvSpPr/>
              <p:nvPr/>
            </p:nvSpPr>
            <p:spPr>
              <a:xfrm rot="18401652">
                <a:off x="1467701" y="1850038"/>
                <a:ext cx="1901723" cy="368567"/>
              </a:xfrm>
              <a:prstGeom prst="leftArrow">
                <a:avLst/>
              </a:prstGeom>
              <a:ln/>
            </p:spPr>
            <p:style>
              <a:lnRef idx="1">
                <a:schemeClr val="accent1"/>
              </a:lnRef>
              <a:fillRef idx="3">
                <a:schemeClr val="accent1"/>
              </a:fillRef>
              <a:effectRef idx="2">
                <a:schemeClr val="accent1"/>
              </a:effectRef>
              <a:fontRef idx="minor">
                <a:schemeClr val="lt1"/>
              </a:fontRef>
            </p:style>
          </p:sp>
          <p:sp>
            <p:nvSpPr>
              <p:cNvPr id="11" name="Pfeil nach links 14"/>
              <p:cNvSpPr/>
              <p:nvPr/>
            </p:nvSpPr>
            <p:spPr>
              <a:xfrm rot="18401652">
                <a:off x="1541301" y="1905239"/>
                <a:ext cx="1809581" cy="184283"/>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endParaRPr lang="de-DE" sz="1200" dirty="0">
                  <a:solidFill>
                    <a:srgbClr val="000000"/>
                  </a:solidFill>
                </a:endParaRPr>
              </a:p>
            </p:txBody>
          </p:sp>
        </p:grpSp>
      </p:grpSp>
      <p:sp>
        <p:nvSpPr>
          <p:cNvPr id="23" name="Textfeld 22"/>
          <p:cNvSpPr txBox="1"/>
          <p:nvPr/>
        </p:nvSpPr>
        <p:spPr>
          <a:xfrm>
            <a:off x="5521169" y="5561006"/>
            <a:ext cx="420308" cy="707886"/>
          </a:xfrm>
          <a:prstGeom prst="rect">
            <a:avLst/>
          </a:prstGeom>
          <a:noFill/>
        </p:spPr>
        <p:txBody>
          <a:bodyPr wrap="none" rtlCol="0">
            <a:spAutoFit/>
          </a:bodyPr>
          <a:lstStyle/>
          <a:p>
            <a:r>
              <a:rPr lang="de-DE" sz="4000" b="1" i="1" dirty="0">
                <a:solidFill>
                  <a:srgbClr val="0000FF"/>
                </a:solidFill>
              </a:rPr>
              <a:t>x</a:t>
            </a:r>
          </a:p>
        </p:txBody>
      </p:sp>
      <p:grpSp>
        <p:nvGrpSpPr>
          <p:cNvPr id="30" name="Gruppierung 29"/>
          <p:cNvGrpSpPr/>
          <p:nvPr/>
        </p:nvGrpSpPr>
        <p:grpSpPr>
          <a:xfrm>
            <a:off x="4063087" y="3553062"/>
            <a:ext cx="3383833" cy="707886"/>
            <a:chOff x="2886654" y="3553062"/>
            <a:chExt cx="3383833" cy="707886"/>
          </a:xfrm>
        </p:grpSpPr>
        <p:sp>
          <p:nvSpPr>
            <p:cNvPr id="25" name="Textfeld 24"/>
            <p:cNvSpPr txBox="1"/>
            <p:nvPr/>
          </p:nvSpPr>
          <p:spPr>
            <a:xfrm>
              <a:off x="5882239" y="3553062"/>
              <a:ext cx="388248" cy="707886"/>
            </a:xfrm>
            <a:prstGeom prst="rect">
              <a:avLst/>
            </a:prstGeom>
            <a:noFill/>
          </p:spPr>
          <p:txBody>
            <a:bodyPr wrap="none" rtlCol="0">
              <a:spAutoFit/>
            </a:bodyPr>
            <a:lstStyle/>
            <a:p>
              <a:r>
                <a:rPr lang="de-DE" sz="4000" b="1" i="1" dirty="0" err="1">
                  <a:solidFill>
                    <a:srgbClr val="0000FF"/>
                  </a:solidFill>
                </a:rPr>
                <a:t>z</a:t>
              </a:r>
              <a:endParaRPr lang="de-DE" sz="4000" b="1" i="1" dirty="0">
                <a:solidFill>
                  <a:srgbClr val="0000FF"/>
                </a:solidFill>
              </a:endParaRPr>
            </a:p>
          </p:txBody>
        </p:sp>
        <p:sp>
          <p:nvSpPr>
            <p:cNvPr id="26" name="Textfeld 25"/>
            <p:cNvSpPr txBox="1"/>
            <p:nvPr/>
          </p:nvSpPr>
          <p:spPr>
            <a:xfrm>
              <a:off x="2886654" y="3553062"/>
              <a:ext cx="425116" cy="707886"/>
            </a:xfrm>
            <a:prstGeom prst="rect">
              <a:avLst/>
            </a:prstGeom>
            <a:noFill/>
          </p:spPr>
          <p:txBody>
            <a:bodyPr wrap="none" rtlCol="0">
              <a:spAutoFit/>
            </a:bodyPr>
            <a:lstStyle/>
            <a:p>
              <a:r>
                <a:rPr lang="de-DE" sz="4000" b="1" i="1" dirty="0" err="1">
                  <a:solidFill>
                    <a:srgbClr val="0000FF"/>
                  </a:solidFill>
                </a:rPr>
                <a:t>y</a:t>
              </a:r>
              <a:endParaRPr lang="de-DE" sz="4000" b="1" i="1" dirty="0">
                <a:solidFill>
                  <a:srgbClr val="0000FF"/>
                </a:solidFill>
              </a:endParaRPr>
            </a:p>
          </p:txBody>
        </p:sp>
      </p:grpSp>
      <p:grpSp>
        <p:nvGrpSpPr>
          <p:cNvPr id="31" name="Gruppierung 30"/>
          <p:cNvGrpSpPr/>
          <p:nvPr/>
        </p:nvGrpSpPr>
        <p:grpSpPr>
          <a:xfrm>
            <a:off x="7873033" y="2484538"/>
            <a:ext cx="2420658" cy="1312090"/>
            <a:chOff x="6576289" y="2337490"/>
            <a:chExt cx="2420658" cy="1312090"/>
          </a:xfrm>
        </p:grpSpPr>
        <p:sp>
          <p:nvSpPr>
            <p:cNvPr id="28" name="Textfeld 27"/>
            <p:cNvSpPr txBox="1"/>
            <p:nvPr/>
          </p:nvSpPr>
          <p:spPr>
            <a:xfrm>
              <a:off x="6690804" y="2475844"/>
              <a:ext cx="2133982" cy="1077218"/>
            </a:xfrm>
            <a:prstGeom prst="rect">
              <a:avLst/>
            </a:prstGeom>
            <a:noFill/>
            <a:ln w="76200" cap="rnd" cmpd="sng">
              <a:noFill/>
            </a:ln>
          </p:spPr>
          <p:txBody>
            <a:bodyPr wrap="none" rtlCol="0">
              <a:spAutoFit/>
            </a:bodyPr>
            <a:lstStyle/>
            <a:p>
              <a:pPr algn="ctr"/>
              <a:r>
                <a:rPr lang="de-DE" sz="2800" dirty="0" err="1"/>
                <a:t>Consistency</a:t>
              </a:r>
              <a:r>
                <a:rPr lang="de-DE" sz="2800" dirty="0"/>
                <a:t>:</a:t>
              </a:r>
            </a:p>
            <a:p>
              <a:r>
                <a:rPr lang="de-DE" sz="3600" b="1" i="1" dirty="0" err="1">
                  <a:solidFill>
                    <a:srgbClr val="0000FF"/>
                  </a:solidFill>
                </a:rPr>
                <a:t>z</a:t>
              </a:r>
              <a:r>
                <a:rPr lang="de-DE" sz="3600" b="1" i="1" dirty="0">
                  <a:solidFill>
                    <a:srgbClr val="0000FF"/>
                  </a:solidFill>
                </a:rPr>
                <a:t> = </a:t>
              </a:r>
              <a:r>
                <a:rPr lang="de-DE" sz="3600" b="1" i="1" dirty="0" err="1">
                  <a:solidFill>
                    <a:srgbClr val="0000FF"/>
                  </a:solidFill>
                </a:rPr>
                <a:t>xy</a:t>
              </a:r>
              <a:endParaRPr lang="de-DE" sz="3600" b="1" i="1" dirty="0">
                <a:solidFill>
                  <a:srgbClr val="0000FF"/>
                </a:solidFill>
              </a:endParaRPr>
            </a:p>
          </p:txBody>
        </p:sp>
        <p:sp>
          <p:nvSpPr>
            <p:cNvPr id="27" name="Abgerundetes Rechteck 26"/>
            <p:cNvSpPr/>
            <p:nvPr/>
          </p:nvSpPr>
          <p:spPr>
            <a:xfrm>
              <a:off x="6576289" y="2337490"/>
              <a:ext cx="2420658" cy="1312090"/>
            </a:xfrm>
            <a:prstGeom prst="round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accent1"/>
                </a:solidFill>
              </a:endParaRPr>
            </a:p>
          </p:txBody>
        </p:sp>
      </p:grpSp>
      <p:sp>
        <p:nvSpPr>
          <p:cNvPr id="29" name="Textfeld 28"/>
          <p:cNvSpPr txBox="1"/>
          <p:nvPr/>
        </p:nvSpPr>
        <p:spPr>
          <a:xfrm>
            <a:off x="9585165" y="2205785"/>
            <a:ext cx="184666" cy="369332"/>
          </a:xfrm>
          <a:prstGeom prst="rect">
            <a:avLst/>
          </a:prstGeom>
          <a:noFill/>
        </p:spPr>
        <p:txBody>
          <a:bodyPr wrap="none" rtlCol="0">
            <a:spAutoFit/>
          </a:bodyPr>
          <a:lstStyle/>
          <a:p>
            <a:endParaRPr lang="en-US" dirty="0"/>
          </a:p>
        </p:txBody>
      </p:sp>
      <p:grpSp>
        <p:nvGrpSpPr>
          <p:cNvPr id="34" name="Group 33"/>
          <p:cNvGrpSpPr/>
          <p:nvPr/>
        </p:nvGrpSpPr>
        <p:grpSpPr>
          <a:xfrm>
            <a:off x="4982233" y="5407730"/>
            <a:ext cx="1517904" cy="365760"/>
            <a:chOff x="1112389" y="1778000"/>
            <a:chExt cx="855382" cy="204466"/>
          </a:xfrm>
        </p:grpSpPr>
        <p:sp>
          <p:nvSpPr>
            <p:cNvPr id="35" name="Arrow: Left 34"/>
            <p:cNvSpPr/>
            <p:nvPr/>
          </p:nvSpPr>
          <p:spPr>
            <a:xfrm rot="10800000">
              <a:off x="1112389" y="1778000"/>
              <a:ext cx="855382" cy="204466"/>
            </a:xfrm>
            <a:prstGeom prst="leftArrow">
              <a:avLst/>
            </a:prstGeom>
            <a:solidFill>
              <a:schemeClr val="accent1"/>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36" name="Arrow: Left 4"/>
            <p:cNvSpPr txBox="1"/>
            <p:nvPr/>
          </p:nvSpPr>
          <p:spPr>
            <a:xfrm rot="21600000">
              <a:off x="1173729" y="1818893"/>
              <a:ext cx="732702" cy="122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endParaRPr>
            </a:p>
          </p:txBody>
        </p:sp>
      </p:grpSp>
    </p:spTree>
    <p:extLst>
      <p:ext uri="{BB962C8B-B14F-4D97-AF65-F5344CB8AC3E}">
        <p14:creationId xmlns:p14="http://schemas.microsoft.com/office/powerpoint/2010/main" val="232348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40036" y="231912"/>
            <a:ext cx="8627964" cy="908050"/>
          </a:xfrm>
          <a:noFill/>
        </p:spPr>
        <p:txBody>
          <a:bodyPr vert="horz" lIns="0" tIns="0" rIns="0" bIns="0" rtlCol="0" anchor="ctr">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A paradox</a:t>
            </a:r>
          </a:p>
        </p:txBody>
      </p:sp>
      <p:graphicFrame>
        <p:nvGraphicFramePr>
          <p:cNvPr id="16" name="Content Placeholder 3"/>
          <p:cNvGraphicFramePr>
            <a:graphicFrameLocks/>
          </p:cNvGraphicFramePr>
          <p:nvPr/>
        </p:nvGraphicFramePr>
        <p:xfrm>
          <a:off x="1752601" y="1362558"/>
          <a:ext cx="2870851" cy="2185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6" name="TextBox 5"/>
          <p:cNvSpPr txBox="1">
            <a:spLocks noChangeArrowheads="1"/>
          </p:cNvSpPr>
          <p:nvPr/>
        </p:nvSpPr>
        <p:spPr bwMode="auto">
          <a:xfrm>
            <a:off x="2160588" y="2170113"/>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100</a:t>
            </a:r>
          </a:p>
        </p:txBody>
      </p:sp>
      <p:sp>
        <p:nvSpPr>
          <p:cNvPr id="3077" name="TextBox 6"/>
          <p:cNvSpPr txBox="1">
            <a:spLocks noChangeArrowheads="1"/>
          </p:cNvSpPr>
          <p:nvPr/>
        </p:nvSpPr>
        <p:spPr bwMode="auto">
          <a:xfrm>
            <a:off x="3844925" y="2174875"/>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200</a:t>
            </a:r>
          </a:p>
        </p:txBody>
      </p:sp>
      <p:sp>
        <p:nvSpPr>
          <p:cNvPr id="3078" name="TextBox 7"/>
          <p:cNvSpPr txBox="1">
            <a:spLocks noChangeArrowheads="1"/>
          </p:cNvSpPr>
          <p:nvPr/>
        </p:nvSpPr>
        <p:spPr bwMode="auto">
          <a:xfrm>
            <a:off x="3125789" y="3363914"/>
            <a:ext cx="312737" cy="369887"/>
          </a:xfrm>
          <a:prstGeom prst="rect">
            <a:avLst/>
          </a:prstGeom>
          <a:solidFill>
            <a:schemeClr val="accent1"/>
          </a:solidFill>
          <a:ln w="9525">
            <a:noFill/>
            <a:miter lim="800000"/>
            <a:headEnd/>
            <a:tailEnd/>
          </a:ln>
        </p:spPr>
        <p:txBody>
          <a:bodyPr wrap="none">
            <a:spAutoFit/>
          </a:bodyPr>
          <a:lstStyle/>
          <a:p>
            <a:r>
              <a:rPr lang="en-US">
                <a:solidFill>
                  <a:schemeClr val="bg1"/>
                </a:solidFill>
              </a:rPr>
              <a:t>2</a:t>
            </a:r>
          </a:p>
        </p:txBody>
      </p:sp>
      <p:graphicFrame>
        <p:nvGraphicFramePr>
          <p:cNvPr id="20" name="Content Placeholder 3"/>
          <p:cNvGraphicFramePr>
            <a:graphicFrameLocks/>
          </p:cNvGraphicFramePr>
          <p:nvPr/>
        </p:nvGraphicFramePr>
        <p:xfrm>
          <a:off x="4745141" y="1361044"/>
          <a:ext cx="2870851" cy="21859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80" name="TextBox 9"/>
          <p:cNvSpPr txBox="1">
            <a:spLocks noChangeArrowheads="1"/>
          </p:cNvSpPr>
          <p:nvPr/>
        </p:nvSpPr>
        <p:spPr bwMode="auto">
          <a:xfrm>
            <a:off x="5153025" y="2168525"/>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300</a:t>
            </a:r>
          </a:p>
        </p:txBody>
      </p:sp>
      <p:sp>
        <p:nvSpPr>
          <p:cNvPr id="3081" name="TextBox 10"/>
          <p:cNvSpPr txBox="1">
            <a:spLocks noChangeArrowheads="1"/>
          </p:cNvSpPr>
          <p:nvPr/>
        </p:nvSpPr>
        <p:spPr bwMode="auto">
          <a:xfrm>
            <a:off x="6837363" y="2173288"/>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300</a:t>
            </a:r>
          </a:p>
        </p:txBody>
      </p:sp>
      <p:sp>
        <p:nvSpPr>
          <p:cNvPr id="3082" name="TextBox 11"/>
          <p:cNvSpPr txBox="1">
            <a:spLocks noChangeArrowheads="1"/>
          </p:cNvSpPr>
          <p:nvPr/>
        </p:nvSpPr>
        <p:spPr bwMode="auto">
          <a:xfrm>
            <a:off x="6118225" y="3362325"/>
            <a:ext cx="312738" cy="369888"/>
          </a:xfrm>
          <a:prstGeom prst="rect">
            <a:avLst/>
          </a:prstGeom>
          <a:solidFill>
            <a:schemeClr val="accent1"/>
          </a:solidFill>
          <a:ln w="9525">
            <a:noFill/>
            <a:miter lim="800000"/>
            <a:headEnd/>
            <a:tailEnd/>
          </a:ln>
        </p:spPr>
        <p:txBody>
          <a:bodyPr wrap="none">
            <a:spAutoFit/>
          </a:bodyPr>
          <a:lstStyle/>
          <a:p>
            <a:r>
              <a:rPr lang="en-US">
                <a:solidFill>
                  <a:schemeClr val="bg1"/>
                </a:solidFill>
              </a:rPr>
              <a:t>1</a:t>
            </a:r>
          </a:p>
        </p:txBody>
      </p:sp>
      <p:graphicFrame>
        <p:nvGraphicFramePr>
          <p:cNvPr id="24" name="Content Placeholder 3"/>
          <p:cNvGraphicFramePr>
            <a:graphicFrameLocks/>
          </p:cNvGraphicFramePr>
          <p:nvPr/>
        </p:nvGraphicFramePr>
        <p:xfrm>
          <a:off x="7732308" y="1353551"/>
          <a:ext cx="2870851" cy="21859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084" name="TextBox 13"/>
          <p:cNvSpPr txBox="1">
            <a:spLocks noChangeArrowheads="1"/>
          </p:cNvSpPr>
          <p:nvPr/>
        </p:nvSpPr>
        <p:spPr bwMode="auto">
          <a:xfrm>
            <a:off x="8140700" y="2162175"/>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200</a:t>
            </a:r>
          </a:p>
        </p:txBody>
      </p:sp>
      <p:sp>
        <p:nvSpPr>
          <p:cNvPr id="3085" name="TextBox 14"/>
          <p:cNvSpPr txBox="1">
            <a:spLocks noChangeArrowheads="1"/>
          </p:cNvSpPr>
          <p:nvPr/>
        </p:nvSpPr>
        <p:spPr bwMode="auto">
          <a:xfrm>
            <a:off x="9825038" y="2165350"/>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600</a:t>
            </a:r>
          </a:p>
        </p:txBody>
      </p:sp>
      <p:sp>
        <p:nvSpPr>
          <p:cNvPr id="3086" name="TextBox 15"/>
          <p:cNvSpPr txBox="1">
            <a:spLocks noChangeArrowheads="1"/>
          </p:cNvSpPr>
          <p:nvPr/>
        </p:nvSpPr>
        <p:spPr bwMode="auto">
          <a:xfrm>
            <a:off x="9104314" y="3354389"/>
            <a:ext cx="312737" cy="369887"/>
          </a:xfrm>
          <a:prstGeom prst="rect">
            <a:avLst/>
          </a:prstGeom>
          <a:solidFill>
            <a:schemeClr val="accent1"/>
          </a:solidFill>
          <a:ln w="9525">
            <a:noFill/>
            <a:miter lim="800000"/>
            <a:headEnd/>
            <a:tailEnd/>
          </a:ln>
        </p:spPr>
        <p:txBody>
          <a:bodyPr wrap="none">
            <a:spAutoFit/>
          </a:bodyPr>
          <a:lstStyle/>
          <a:p>
            <a:r>
              <a:rPr lang="en-US">
                <a:solidFill>
                  <a:schemeClr val="bg1"/>
                </a:solidFill>
              </a:rPr>
              <a:t>3</a:t>
            </a:r>
          </a:p>
        </p:txBody>
      </p:sp>
      <p:sp>
        <p:nvSpPr>
          <p:cNvPr id="29" name="Rectangle 3"/>
          <p:cNvSpPr txBox="1">
            <a:spLocks noChangeArrowheads="1"/>
          </p:cNvSpPr>
          <p:nvPr/>
        </p:nvSpPr>
        <p:spPr bwMode="auto">
          <a:xfrm>
            <a:off x="1655764" y="4419600"/>
            <a:ext cx="3221037" cy="1447800"/>
          </a:xfrm>
          <a:prstGeom prst="rect">
            <a:avLst/>
          </a:prstGeom>
          <a:noFill/>
          <a:ln w="9525">
            <a:noFill/>
            <a:miter lim="800000"/>
            <a:headEnd/>
            <a:tailEnd/>
          </a:ln>
        </p:spPr>
        <p:txBody>
          <a:bodyPr lIns="0" tIns="0" rIns="0" bIns="0"/>
          <a:lstStyle/>
          <a:p>
            <a:pPr marL="341313" indent="-341313" defTabSz="407988" eaLnBrk="0" hangingPunct="0">
              <a:spcBef>
                <a:spcPct val="20000"/>
              </a:spcBef>
              <a:tabLst>
                <a:tab pos="911225" algn="l"/>
                <a:tab pos="1824038" algn="l"/>
                <a:tab pos="2740025" algn="l"/>
                <a:tab pos="3654425" algn="l"/>
                <a:tab pos="4568825" algn="l"/>
                <a:tab pos="5483225" algn="l"/>
                <a:tab pos="6397625" algn="l"/>
                <a:tab pos="7312025" algn="l"/>
                <a:tab pos="8226425" algn="l"/>
                <a:tab pos="9142413" algn="l"/>
              </a:tabLst>
              <a:defRPr/>
            </a:pPr>
            <a:r>
              <a:rPr lang="en-US" sz="3200" kern="0" dirty="0"/>
              <a:t>	Just taking medians pairwise results in inconsistency</a:t>
            </a:r>
            <a:endParaRPr lang="en-GB" sz="2800" kern="0" dirty="0">
              <a:solidFill>
                <a:srgbClr val="FF0000"/>
              </a:solidFill>
            </a:endParaRPr>
          </a:p>
          <a:p>
            <a:pPr marL="741363" lvl="1" indent="-341313" defTabSz="407988" eaLnBrk="0" hangingPunct="0">
              <a:spcBef>
                <a:spcPct val="20000"/>
              </a:spcBef>
              <a:buFontTx/>
              <a:buChar char="–"/>
              <a:tabLst>
                <a:tab pos="911225" algn="l"/>
                <a:tab pos="1824038" algn="l"/>
                <a:tab pos="2740025" algn="l"/>
                <a:tab pos="3654425" algn="l"/>
                <a:tab pos="4568825" algn="l"/>
                <a:tab pos="5483225" algn="l"/>
                <a:tab pos="6397625" algn="l"/>
                <a:tab pos="7312025" algn="l"/>
                <a:tab pos="8226425" algn="l"/>
                <a:tab pos="9142413" algn="l"/>
              </a:tabLst>
              <a:defRPr/>
            </a:pPr>
            <a:endParaRPr lang="en-GB" sz="2800" kern="0" dirty="0"/>
          </a:p>
        </p:txBody>
      </p:sp>
      <p:graphicFrame>
        <p:nvGraphicFramePr>
          <p:cNvPr id="30" name="Content Placeholder 3"/>
          <p:cNvGraphicFramePr>
            <a:graphicFrameLocks/>
          </p:cNvGraphicFramePr>
          <p:nvPr/>
        </p:nvGraphicFramePr>
        <p:xfrm>
          <a:off x="6019801" y="4182476"/>
          <a:ext cx="2870851" cy="218590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1" name="TextBox 13"/>
          <p:cNvSpPr txBox="1">
            <a:spLocks noChangeArrowheads="1"/>
          </p:cNvSpPr>
          <p:nvPr/>
        </p:nvSpPr>
        <p:spPr bwMode="auto">
          <a:xfrm>
            <a:off x="6427788" y="4991100"/>
            <a:ext cx="535724" cy="369332"/>
          </a:xfrm>
          <a:prstGeom prst="rect">
            <a:avLst/>
          </a:prstGeom>
          <a:solidFill>
            <a:srgbClr val="FF0000"/>
          </a:solidFill>
          <a:ln w="9525">
            <a:noFill/>
            <a:miter lim="800000"/>
            <a:headEnd/>
            <a:tailEnd/>
          </a:ln>
        </p:spPr>
        <p:txBody>
          <a:bodyPr wrap="none">
            <a:spAutoFit/>
          </a:bodyPr>
          <a:lstStyle/>
          <a:p>
            <a:r>
              <a:rPr lang="en-US">
                <a:solidFill>
                  <a:schemeClr val="bg1"/>
                </a:solidFill>
              </a:rPr>
              <a:t>200</a:t>
            </a:r>
          </a:p>
        </p:txBody>
      </p:sp>
      <p:sp>
        <p:nvSpPr>
          <p:cNvPr id="32" name="TextBox 14"/>
          <p:cNvSpPr txBox="1">
            <a:spLocks noChangeArrowheads="1"/>
          </p:cNvSpPr>
          <p:nvPr/>
        </p:nvSpPr>
        <p:spPr bwMode="auto">
          <a:xfrm>
            <a:off x="8112125" y="4994275"/>
            <a:ext cx="535724" cy="369332"/>
          </a:xfrm>
          <a:prstGeom prst="rect">
            <a:avLst/>
          </a:prstGeom>
          <a:solidFill>
            <a:srgbClr val="FF0000"/>
          </a:solidFill>
          <a:ln w="9525">
            <a:noFill/>
            <a:miter lim="800000"/>
            <a:headEnd/>
            <a:tailEnd/>
          </a:ln>
        </p:spPr>
        <p:txBody>
          <a:bodyPr wrap="none">
            <a:spAutoFit/>
          </a:bodyPr>
          <a:lstStyle/>
          <a:p>
            <a:r>
              <a:rPr lang="en-US">
                <a:solidFill>
                  <a:schemeClr val="bg1"/>
                </a:solidFill>
              </a:rPr>
              <a:t>300</a:t>
            </a:r>
          </a:p>
        </p:txBody>
      </p:sp>
      <p:sp>
        <p:nvSpPr>
          <p:cNvPr id="33" name="TextBox 15"/>
          <p:cNvSpPr txBox="1">
            <a:spLocks noChangeArrowheads="1"/>
          </p:cNvSpPr>
          <p:nvPr/>
        </p:nvSpPr>
        <p:spPr bwMode="auto">
          <a:xfrm>
            <a:off x="7391400" y="6183314"/>
            <a:ext cx="312738" cy="369887"/>
          </a:xfrm>
          <a:prstGeom prst="rect">
            <a:avLst/>
          </a:prstGeom>
          <a:solidFill>
            <a:srgbClr val="FF0000"/>
          </a:solidFill>
          <a:ln w="9525">
            <a:noFill/>
            <a:miter lim="800000"/>
            <a:headEnd/>
            <a:tailEnd/>
          </a:ln>
        </p:spPr>
        <p:txBody>
          <a:bodyPr wrap="none">
            <a:spAutoFit/>
          </a:bodyPr>
          <a:lstStyle/>
          <a:p>
            <a:r>
              <a:rPr lang="en-US">
                <a:solidFill>
                  <a:schemeClr val="bg1"/>
                </a:solidFill>
              </a:rPr>
              <a:t>2</a:t>
            </a:r>
          </a:p>
        </p:txBody>
      </p:sp>
    </p:spTree>
    <p:extLst>
      <p:ext uri="{BB962C8B-B14F-4D97-AF65-F5344CB8AC3E}">
        <p14:creationId xmlns:p14="http://schemas.microsoft.com/office/powerpoint/2010/main" val="652673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P spid="31" grpId="0" animBg="1"/>
      <p:bldP spid="32" grpId="0" animBg="1"/>
      <p:bldP spid="3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99319" y="-48795"/>
            <a:ext cx="9873233" cy="908050"/>
          </a:xfrm>
          <a:noFill/>
        </p:spPr>
        <p:txBody>
          <a:bodyPr vert="horz" lIns="0" tIns="0" rIns="0" bIns="0" rtlCol="0" anchor="ctr">
            <a:normAutofit fontScale="90000"/>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A first attempt at a rule satisfying consistency</a:t>
            </a:r>
          </a:p>
        </p:txBody>
      </p:sp>
      <p:sp>
        <p:nvSpPr>
          <p:cNvPr id="30723" name="Rectangle 3"/>
          <p:cNvSpPr>
            <a:spLocks noGrp="1" noChangeArrowheads="1"/>
          </p:cNvSpPr>
          <p:nvPr>
            <p:ph type="body" idx="1"/>
          </p:nvPr>
        </p:nvSpPr>
        <p:spPr>
          <a:xfrm>
            <a:off x="1655764" y="754408"/>
            <a:ext cx="8783637" cy="4953000"/>
          </a:xfrm>
        </p:spPr>
        <p:txBody>
          <a:bodyPr vert="horz" lIns="0" tIns="0" rIns="0" bIns="0" rtlCol="0">
            <a:normAutofit/>
          </a:bodyPr>
          <a:lstStyle/>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Let </a:t>
            </a:r>
            <a:r>
              <a:rPr lang="en-GB" dirty="0" err="1">
                <a:solidFill>
                  <a:srgbClr val="0070C0"/>
                </a:solidFill>
              </a:rPr>
              <a:t>t</a:t>
            </a:r>
            <a:r>
              <a:rPr lang="en-GB" baseline="-25000" dirty="0" err="1">
                <a:solidFill>
                  <a:srgbClr val="0070C0"/>
                </a:solidFill>
              </a:rPr>
              <a:t>a,b,i</a:t>
            </a:r>
            <a:r>
              <a:rPr lang="en-GB" dirty="0">
                <a:solidFill>
                  <a:srgbClr val="0070C0"/>
                </a:solidFill>
              </a:rPr>
              <a:t> </a:t>
            </a:r>
            <a:r>
              <a:rPr lang="en-GB" dirty="0"/>
              <a:t>be voter </a:t>
            </a:r>
            <a:r>
              <a:rPr lang="en-GB" dirty="0">
                <a:solidFill>
                  <a:srgbClr val="0070C0"/>
                </a:solidFill>
              </a:rPr>
              <a:t>i</a:t>
            </a:r>
            <a:r>
              <a:rPr lang="en-GB" dirty="0"/>
              <a:t>’s </a:t>
            </a:r>
            <a:r>
              <a:rPr lang="en-GB" dirty="0" err="1"/>
              <a:t>tradeoff</a:t>
            </a:r>
            <a:r>
              <a:rPr lang="en-GB" dirty="0"/>
              <a:t> between </a:t>
            </a:r>
            <a:r>
              <a:rPr lang="en-GB" dirty="0">
                <a:solidFill>
                  <a:srgbClr val="0070C0"/>
                </a:solidFill>
              </a:rPr>
              <a:t>a</a:t>
            </a:r>
            <a:r>
              <a:rPr lang="en-GB" dirty="0"/>
              <a:t> and </a:t>
            </a:r>
            <a:r>
              <a:rPr lang="en-GB" dirty="0">
                <a:solidFill>
                  <a:srgbClr val="0070C0"/>
                </a:solidFill>
              </a:rPr>
              <a:t>b</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Aggregate </a:t>
            </a:r>
            <a:r>
              <a:rPr lang="en-GB" dirty="0" err="1"/>
              <a:t>tradeoff</a:t>
            </a:r>
            <a:r>
              <a:rPr lang="en-GB" dirty="0"/>
              <a:t> </a:t>
            </a:r>
            <a:r>
              <a:rPr lang="en-GB" dirty="0">
                <a:solidFill>
                  <a:srgbClr val="0070C0"/>
                </a:solidFill>
              </a:rPr>
              <a:t>t</a:t>
            </a:r>
            <a:r>
              <a:rPr lang="en-GB" dirty="0"/>
              <a:t> has score </a:t>
            </a:r>
            <a:r>
              <a:rPr lang="el-GR" dirty="0">
                <a:solidFill>
                  <a:srgbClr val="0070C0"/>
                </a:solidFill>
              </a:rPr>
              <a:t>Σ</a:t>
            </a:r>
            <a:r>
              <a:rPr lang="en-GB" baseline="-25000" dirty="0">
                <a:solidFill>
                  <a:srgbClr val="0070C0"/>
                </a:solidFill>
              </a:rPr>
              <a:t>i</a:t>
            </a:r>
            <a:r>
              <a:rPr lang="el-GR" dirty="0">
                <a:solidFill>
                  <a:srgbClr val="0070C0"/>
                </a:solidFill>
              </a:rPr>
              <a:t> Σ</a:t>
            </a:r>
            <a:r>
              <a:rPr lang="en-GB" baseline="-25000" dirty="0" err="1">
                <a:solidFill>
                  <a:srgbClr val="0070C0"/>
                </a:solidFill>
              </a:rPr>
              <a:t>a,b</a:t>
            </a:r>
            <a:r>
              <a:rPr lang="en-US" dirty="0">
                <a:solidFill>
                  <a:srgbClr val="0070C0"/>
                </a:solidFill>
              </a:rPr>
              <a:t> |</a:t>
            </a:r>
            <a:r>
              <a:rPr lang="en-GB" dirty="0">
                <a:solidFill>
                  <a:srgbClr val="0070C0"/>
                </a:solidFill>
              </a:rPr>
              <a:t> </a:t>
            </a:r>
            <a:r>
              <a:rPr lang="en-GB" dirty="0" err="1">
                <a:solidFill>
                  <a:srgbClr val="0070C0"/>
                </a:solidFill>
              </a:rPr>
              <a:t>t</a:t>
            </a:r>
            <a:r>
              <a:rPr lang="en-GB" baseline="-25000" dirty="0" err="1">
                <a:solidFill>
                  <a:srgbClr val="0070C0"/>
                </a:solidFill>
              </a:rPr>
              <a:t>a,b</a:t>
            </a:r>
            <a:r>
              <a:rPr lang="en-GB" dirty="0">
                <a:solidFill>
                  <a:srgbClr val="0070C0"/>
                </a:solidFill>
              </a:rPr>
              <a:t> - </a:t>
            </a:r>
            <a:r>
              <a:rPr lang="en-GB" dirty="0" err="1">
                <a:solidFill>
                  <a:srgbClr val="0070C0"/>
                </a:solidFill>
              </a:rPr>
              <a:t>t</a:t>
            </a:r>
            <a:r>
              <a:rPr lang="en-GB" baseline="-25000" dirty="0" err="1">
                <a:solidFill>
                  <a:srgbClr val="0070C0"/>
                </a:solidFill>
              </a:rPr>
              <a:t>a,b,i</a:t>
            </a:r>
            <a:r>
              <a:rPr lang="en-US" dirty="0">
                <a:solidFill>
                  <a:srgbClr val="0070C0"/>
                </a:solidFill>
              </a:rPr>
              <a:t> |</a:t>
            </a:r>
          </a:p>
        </p:txBody>
      </p:sp>
      <p:graphicFrame>
        <p:nvGraphicFramePr>
          <p:cNvPr id="4" name="Content Placeholder 3"/>
          <p:cNvGraphicFramePr>
            <a:graphicFrameLocks/>
          </p:cNvGraphicFramePr>
          <p:nvPr/>
        </p:nvGraphicFramePr>
        <p:xfrm>
          <a:off x="1752601" y="1813126"/>
          <a:ext cx="2870851" cy="2185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5"/>
          <p:cNvSpPr txBox="1">
            <a:spLocks noChangeArrowheads="1"/>
          </p:cNvSpPr>
          <p:nvPr/>
        </p:nvSpPr>
        <p:spPr bwMode="auto">
          <a:xfrm>
            <a:off x="2160588" y="2620681"/>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100</a:t>
            </a:r>
          </a:p>
        </p:txBody>
      </p:sp>
      <p:sp>
        <p:nvSpPr>
          <p:cNvPr id="6" name="TextBox 6"/>
          <p:cNvSpPr txBox="1">
            <a:spLocks noChangeArrowheads="1"/>
          </p:cNvSpPr>
          <p:nvPr/>
        </p:nvSpPr>
        <p:spPr bwMode="auto">
          <a:xfrm>
            <a:off x="3844925" y="2625443"/>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200</a:t>
            </a:r>
          </a:p>
        </p:txBody>
      </p:sp>
      <p:sp>
        <p:nvSpPr>
          <p:cNvPr id="7" name="TextBox 7"/>
          <p:cNvSpPr txBox="1">
            <a:spLocks noChangeArrowheads="1"/>
          </p:cNvSpPr>
          <p:nvPr/>
        </p:nvSpPr>
        <p:spPr bwMode="auto">
          <a:xfrm>
            <a:off x="3125789" y="3814482"/>
            <a:ext cx="312737" cy="369887"/>
          </a:xfrm>
          <a:prstGeom prst="rect">
            <a:avLst/>
          </a:prstGeom>
          <a:solidFill>
            <a:schemeClr val="accent1"/>
          </a:solidFill>
          <a:ln w="9525">
            <a:noFill/>
            <a:miter lim="800000"/>
            <a:headEnd/>
            <a:tailEnd/>
          </a:ln>
        </p:spPr>
        <p:txBody>
          <a:bodyPr wrap="none">
            <a:spAutoFit/>
          </a:bodyPr>
          <a:lstStyle/>
          <a:p>
            <a:r>
              <a:rPr lang="en-US">
                <a:solidFill>
                  <a:schemeClr val="bg1"/>
                </a:solidFill>
              </a:rPr>
              <a:t>2</a:t>
            </a:r>
          </a:p>
        </p:txBody>
      </p:sp>
      <p:graphicFrame>
        <p:nvGraphicFramePr>
          <p:cNvPr id="8" name="Content Placeholder 3"/>
          <p:cNvGraphicFramePr>
            <a:graphicFrameLocks/>
          </p:cNvGraphicFramePr>
          <p:nvPr/>
        </p:nvGraphicFramePr>
        <p:xfrm>
          <a:off x="4745141" y="1811612"/>
          <a:ext cx="2870851" cy="21859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9"/>
          <p:cNvSpPr txBox="1">
            <a:spLocks noChangeArrowheads="1"/>
          </p:cNvSpPr>
          <p:nvPr/>
        </p:nvSpPr>
        <p:spPr bwMode="auto">
          <a:xfrm>
            <a:off x="5153025" y="2619093"/>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300</a:t>
            </a:r>
          </a:p>
        </p:txBody>
      </p:sp>
      <p:sp>
        <p:nvSpPr>
          <p:cNvPr id="10" name="TextBox 10"/>
          <p:cNvSpPr txBox="1">
            <a:spLocks noChangeArrowheads="1"/>
          </p:cNvSpPr>
          <p:nvPr/>
        </p:nvSpPr>
        <p:spPr bwMode="auto">
          <a:xfrm>
            <a:off x="6837363" y="2623856"/>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300</a:t>
            </a:r>
          </a:p>
        </p:txBody>
      </p:sp>
      <p:sp>
        <p:nvSpPr>
          <p:cNvPr id="11" name="TextBox 11"/>
          <p:cNvSpPr txBox="1">
            <a:spLocks noChangeArrowheads="1"/>
          </p:cNvSpPr>
          <p:nvPr/>
        </p:nvSpPr>
        <p:spPr bwMode="auto">
          <a:xfrm>
            <a:off x="6118225" y="3812893"/>
            <a:ext cx="312738" cy="369888"/>
          </a:xfrm>
          <a:prstGeom prst="rect">
            <a:avLst/>
          </a:prstGeom>
          <a:solidFill>
            <a:schemeClr val="accent1"/>
          </a:solidFill>
          <a:ln w="9525">
            <a:noFill/>
            <a:miter lim="800000"/>
            <a:headEnd/>
            <a:tailEnd/>
          </a:ln>
        </p:spPr>
        <p:txBody>
          <a:bodyPr wrap="none">
            <a:spAutoFit/>
          </a:bodyPr>
          <a:lstStyle/>
          <a:p>
            <a:r>
              <a:rPr lang="en-US">
                <a:solidFill>
                  <a:schemeClr val="bg1"/>
                </a:solidFill>
              </a:rPr>
              <a:t>1</a:t>
            </a:r>
          </a:p>
        </p:txBody>
      </p:sp>
      <p:graphicFrame>
        <p:nvGraphicFramePr>
          <p:cNvPr id="12" name="Content Placeholder 3"/>
          <p:cNvGraphicFramePr>
            <a:graphicFrameLocks/>
          </p:cNvGraphicFramePr>
          <p:nvPr/>
        </p:nvGraphicFramePr>
        <p:xfrm>
          <a:off x="7732308" y="1804119"/>
          <a:ext cx="2870851" cy="21859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extBox 13"/>
          <p:cNvSpPr txBox="1">
            <a:spLocks noChangeArrowheads="1"/>
          </p:cNvSpPr>
          <p:nvPr/>
        </p:nvSpPr>
        <p:spPr bwMode="auto">
          <a:xfrm>
            <a:off x="8140700" y="2612743"/>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200</a:t>
            </a:r>
          </a:p>
        </p:txBody>
      </p:sp>
      <p:sp>
        <p:nvSpPr>
          <p:cNvPr id="14" name="TextBox 14"/>
          <p:cNvSpPr txBox="1">
            <a:spLocks noChangeArrowheads="1"/>
          </p:cNvSpPr>
          <p:nvPr/>
        </p:nvSpPr>
        <p:spPr bwMode="auto">
          <a:xfrm>
            <a:off x="9825038" y="2615918"/>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600</a:t>
            </a:r>
          </a:p>
        </p:txBody>
      </p:sp>
      <p:sp>
        <p:nvSpPr>
          <p:cNvPr id="15" name="TextBox 15"/>
          <p:cNvSpPr txBox="1">
            <a:spLocks noChangeArrowheads="1"/>
          </p:cNvSpPr>
          <p:nvPr/>
        </p:nvSpPr>
        <p:spPr bwMode="auto">
          <a:xfrm>
            <a:off x="9104314" y="3804957"/>
            <a:ext cx="312737" cy="369887"/>
          </a:xfrm>
          <a:prstGeom prst="rect">
            <a:avLst/>
          </a:prstGeom>
          <a:solidFill>
            <a:schemeClr val="accent1"/>
          </a:solidFill>
          <a:ln w="9525">
            <a:noFill/>
            <a:miter lim="800000"/>
            <a:headEnd/>
            <a:tailEnd/>
          </a:ln>
        </p:spPr>
        <p:txBody>
          <a:bodyPr wrap="none">
            <a:spAutoFit/>
          </a:bodyPr>
          <a:lstStyle/>
          <a:p>
            <a:r>
              <a:rPr lang="en-US">
                <a:solidFill>
                  <a:schemeClr val="bg1"/>
                </a:solidFill>
              </a:rPr>
              <a:t>3</a:t>
            </a:r>
          </a:p>
        </p:txBody>
      </p:sp>
      <p:graphicFrame>
        <p:nvGraphicFramePr>
          <p:cNvPr id="17" name="Content Placeholder 3"/>
          <p:cNvGraphicFramePr>
            <a:graphicFrameLocks/>
          </p:cNvGraphicFramePr>
          <p:nvPr/>
        </p:nvGraphicFramePr>
        <p:xfrm>
          <a:off x="2547292" y="4328248"/>
          <a:ext cx="2870851" cy="218590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8" name="TextBox 13"/>
          <p:cNvSpPr txBox="1">
            <a:spLocks noChangeArrowheads="1"/>
          </p:cNvSpPr>
          <p:nvPr/>
        </p:nvSpPr>
        <p:spPr bwMode="auto">
          <a:xfrm>
            <a:off x="2955279" y="5136872"/>
            <a:ext cx="535724" cy="369332"/>
          </a:xfrm>
          <a:prstGeom prst="rect">
            <a:avLst/>
          </a:prstGeom>
          <a:solidFill>
            <a:srgbClr val="006600"/>
          </a:solidFill>
          <a:ln w="9525">
            <a:noFill/>
            <a:miter lim="800000"/>
            <a:headEnd/>
            <a:tailEnd/>
          </a:ln>
        </p:spPr>
        <p:txBody>
          <a:bodyPr wrap="none">
            <a:spAutoFit/>
          </a:bodyPr>
          <a:lstStyle/>
          <a:p>
            <a:r>
              <a:rPr lang="en-US">
                <a:solidFill>
                  <a:schemeClr val="bg1"/>
                </a:solidFill>
              </a:rPr>
              <a:t>200</a:t>
            </a:r>
          </a:p>
        </p:txBody>
      </p:sp>
      <p:sp>
        <p:nvSpPr>
          <p:cNvPr id="19" name="TextBox 14"/>
          <p:cNvSpPr txBox="1">
            <a:spLocks noChangeArrowheads="1"/>
          </p:cNvSpPr>
          <p:nvPr/>
        </p:nvSpPr>
        <p:spPr bwMode="auto">
          <a:xfrm>
            <a:off x="4639616" y="5140047"/>
            <a:ext cx="535724" cy="369332"/>
          </a:xfrm>
          <a:prstGeom prst="rect">
            <a:avLst/>
          </a:prstGeom>
          <a:solidFill>
            <a:srgbClr val="006600"/>
          </a:solidFill>
          <a:ln w="9525">
            <a:noFill/>
            <a:miter lim="800000"/>
            <a:headEnd/>
            <a:tailEnd/>
          </a:ln>
        </p:spPr>
        <p:txBody>
          <a:bodyPr wrap="none">
            <a:spAutoFit/>
          </a:bodyPr>
          <a:lstStyle/>
          <a:p>
            <a:r>
              <a:rPr lang="en-US">
                <a:solidFill>
                  <a:schemeClr val="bg1"/>
                </a:solidFill>
              </a:rPr>
              <a:t>300</a:t>
            </a:r>
          </a:p>
        </p:txBody>
      </p:sp>
      <p:sp>
        <p:nvSpPr>
          <p:cNvPr id="20" name="TextBox 15"/>
          <p:cNvSpPr txBox="1">
            <a:spLocks noChangeArrowheads="1"/>
          </p:cNvSpPr>
          <p:nvPr/>
        </p:nvSpPr>
        <p:spPr bwMode="auto">
          <a:xfrm>
            <a:off x="3826128" y="6329085"/>
            <a:ext cx="505267" cy="369332"/>
          </a:xfrm>
          <a:prstGeom prst="rect">
            <a:avLst/>
          </a:prstGeom>
          <a:solidFill>
            <a:srgbClr val="006600"/>
          </a:solidFill>
          <a:ln w="9525">
            <a:noFill/>
            <a:miter lim="800000"/>
            <a:headEnd/>
            <a:tailEnd/>
          </a:ln>
        </p:spPr>
        <p:txBody>
          <a:bodyPr wrap="none">
            <a:spAutoFit/>
          </a:bodyPr>
          <a:lstStyle/>
          <a:p>
            <a:r>
              <a:rPr lang="en-US" dirty="0">
                <a:solidFill>
                  <a:schemeClr val="bg1"/>
                </a:solidFill>
              </a:rPr>
              <a:t>3/2</a:t>
            </a:r>
          </a:p>
        </p:txBody>
      </p:sp>
      <p:sp>
        <p:nvSpPr>
          <p:cNvPr id="21" name="TextBox 20"/>
          <p:cNvSpPr txBox="1"/>
          <p:nvPr/>
        </p:nvSpPr>
        <p:spPr>
          <a:xfrm>
            <a:off x="1700601" y="4678382"/>
            <a:ext cx="1028871" cy="923330"/>
          </a:xfrm>
          <a:prstGeom prst="rect">
            <a:avLst/>
          </a:prstGeom>
          <a:noFill/>
        </p:spPr>
        <p:txBody>
          <a:bodyPr wrap="none" rtlCol="0">
            <a:spAutoFit/>
          </a:bodyPr>
          <a:lstStyle/>
          <a:p>
            <a:r>
              <a:rPr lang="en-US" dirty="0"/>
              <a:t>distance:</a:t>
            </a:r>
          </a:p>
          <a:p>
            <a:r>
              <a:rPr lang="en-US" dirty="0"/>
              <a:t>100 to v</a:t>
            </a:r>
            <a:r>
              <a:rPr lang="en-US" baseline="-25000" dirty="0"/>
              <a:t>1</a:t>
            </a:r>
          </a:p>
          <a:p>
            <a:r>
              <a:rPr lang="en-US" dirty="0"/>
              <a:t>100 to v</a:t>
            </a:r>
            <a:r>
              <a:rPr lang="en-US" baseline="-25000" dirty="0"/>
              <a:t>2</a:t>
            </a:r>
          </a:p>
        </p:txBody>
      </p:sp>
      <p:sp>
        <p:nvSpPr>
          <p:cNvPr id="22" name="TextBox 21"/>
          <p:cNvSpPr txBox="1"/>
          <p:nvPr/>
        </p:nvSpPr>
        <p:spPr>
          <a:xfrm>
            <a:off x="5219009" y="4685010"/>
            <a:ext cx="1028871" cy="923330"/>
          </a:xfrm>
          <a:prstGeom prst="rect">
            <a:avLst/>
          </a:prstGeom>
          <a:noFill/>
        </p:spPr>
        <p:txBody>
          <a:bodyPr wrap="none" rtlCol="0">
            <a:spAutoFit/>
          </a:bodyPr>
          <a:lstStyle/>
          <a:p>
            <a:r>
              <a:rPr lang="en-US" dirty="0"/>
              <a:t>distance:</a:t>
            </a:r>
          </a:p>
          <a:p>
            <a:r>
              <a:rPr lang="en-US" dirty="0"/>
              <a:t>100 to v</a:t>
            </a:r>
            <a:r>
              <a:rPr lang="en-US" baseline="-25000" dirty="0"/>
              <a:t>1</a:t>
            </a:r>
          </a:p>
          <a:p>
            <a:r>
              <a:rPr lang="en-US" dirty="0"/>
              <a:t>300 to v</a:t>
            </a:r>
            <a:r>
              <a:rPr lang="en-US" baseline="-25000" dirty="0"/>
              <a:t>3</a:t>
            </a:r>
          </a:p>
        </p:txBody>
      </p:sp>
      <p:sp>
        <p:nvSpPr>
          <p:cNvPr id="23" name="TextBox 22"/>
          <p:cNvSpPr txBox="1"/>
          <p:nvPr/>
        </p:nvSpPr>
        <p:spPr>
          <a:xfrm>
            <a:off x="4304955" y="6434670"/>
            <a:ext cx="4878871" cy="553998"/>
          </a:xfrm>
          <a:prstGeom prst="rect">
            <a:avLst/>
          </a:prstGeom>
          <a:noFill/>
        </p:spPr>
        <p:txBody>
          <a:bodyPr wrap="square" rtlCol="0">
            <a:spAutoFit/>
          </a:bodyPr>
          <a:lstStyle/>
          <a:p>
            <a:r>
              <a:rPr lang="en-US" dirty="0"/>
              <a:t>distance: 1/2 to v</a:t>
            </a:r>
            <a:r>
              <a:rPr lang="en-US" baseline="-25000" dirty="0"/>
              <a:t>1</a:t>
            </a:r>
            <a:r>
              <a:rPr lang="en-US" dirty="0"/>
              <a:t>,1/2 to v</a:t>
            </a:r>
            <a:r>
              <a:rPr lang="en-US" baseline="-25000" dirty="0"/>
              <a:t>2</a:t>
            </a:r>
            <a:r>
              <a:rPr lang="en-US" dirty="0"/>
              <a:t>, 3/2 to v</a:t>
            </a:r>
            <a:r>
              <a:rPr lang="en-US" baseline="-25000" dirty="0"/>
              <a:t>3</a:t>
            </a:r>
          </a:p>
          <a:p>
            <a:endParaRPr lang="en-US" baseline="-25000" dirty="0"/>
          </a:p>
        </p:txBody>
      </p:sp>
      <p:sp>
        <p:nvSpPr>
          <p:cNvPr id="24" name="TextBox 23"/>
          <p:cNvSpPr txBox="1"/>
          <p:nvPr/>
        </p:nvSpPr>
        <p:spPr>
          <a:xfrm>
            <a:off x="6626120" y="5620968"/>
            <a:ext cx="2397902" cy="830997"/>
          </a:xfrm>
          <a:prstGeom prst="rect">
            <a:avLst/>
          </a:prstGeom>
          <a:noFill/>
        </p:spPr>
        <p:txBody>
          <a:bodyPr wrap="square" rtlCol="0">
            <a:spAutoFit/>
          </a:bodyPr>
          <a:lstStyle/>
          <a:p>
            <a:r>
              <a:rPr lang="en-US" b="1" dirty="0"/>
              <a:t>total distance: 602.5 (minimum)</a:t>
            </a:r>
            <a:endParaRPr lang="en-US" b="1" baseline="-25000" dirty="0"/>
          </a:p>
          <a:p>
            <a:endParaRPr lang="en-US" b="1" baseline="-25000" dirty="0"/>
          </a:p>
        </p:txBody>
      </p:sp>
    </p:spTree>
    <p:extLst>
      <p:ext uri="{BB962C8B-B14F-4D97-AF65-F5344CB8AC3E}">
        <p14:creationId xmlns:p14="http://schemas.microsoft.com/office/powerpoint/2010/main" val="6160118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animBg="1"/>
      <p:bldP spid="19" grpId="0" animBg="1"/>
      <p:bldP spid="20" grpId="0" animBg="1"/>
      <p:bldP spid="21" grpId="0"/>
      <p:bldP spid="22" grpId="0"/>
      <p:bldP spid="23" grpId="0"/>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56520" y="159024"/>
            <a:ext cx="9144000" cy="908050"/>
          </a:xfrm>
          <a:noFill/>
        </p:spPr>
        <p:txBody>
          <a:bodyPr vert="horz" lIns="0" tIns="0" rIns="0" bIns="0" rtlCol="0" anchor="ctr">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A nice property</a:t>
            </a:r>
          </a:p>
        </p:txBody>
      </p:sp>
      <p:sp>
        <p:nvSpPr>
          <p:cNvPr id="30723" name="Rectangle 3"/>
          <p:cNvSpPr>
            <a:spLocks noGrp="1" noChangeArrowheads="1"/>
          </p:cNvSpPr>
          <p:nvPr>
            <p:ph type="body" idx="1"/>
          </p:nvPr>
        </p:nvSpPr>
        <p:spPr>
          <a:xfrm>
            <a:off x="1655764" y="1020416"/>
            <a:ext cx="8783637" cy="4953000"/>
          </a:xfrm>
        </p:spPr>
        <p:txBody>
          <a:bodyPr vert="horz" lIns="0" tIns="0" rIns="0" bIns="0" rtlCol="0">
            <a:normAutofit/>
          </a:bodyPr>
          <a:lstStyle/>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US" dirty="0"/>
              <a:t>This rule </a:t>
            </a:r>
            <a:r>
              <a:rPr lang="en-US" dirty="0">
                <a:solidFill>
                  <a:srgbClr val="0070C0"/>
                </a:solidFill>
              </a:rPr>
              <a:t>agrees with the median </a:t>
            </a:r>
            <a:r>
              <a:rPr lang="en-US" dirty="0"/>
              <a:t>when there are only two activities!</a:t>
            </a:r>
            <a:endParaRPr lang="en-US" dirty="0">
              <a:solidFill>
                <a:schemeClr val="accent1"/>
              </a:solidFill>
            </a:endParaRPr>
          </a:p>
        </p:txBody>
      </p:sp>
      <p:grpSp>
        <p:nvGrpSpPr>
          <p:cNvPr id="25" name="Group 24"/>
          <p:cNvGrpSpPr/>
          <p:nvPr/>
        </p:nvGrpSpPr>
        <p:grpSpPr>
          <a:xfrm>
            <a:off x="4572000" y="1946365"/>
            <a:ext cx="2743200" cy="2289175"/>
            <a:chOff x="3048000" y="1219200"/>
            <a:chExt cx="2743200" cy="2289175"/>
          </a:xfrm>
        </p:grpSpPr>
        <p:grpSp>
          <p:nvGrpSpPr>
            <p:cNvPr id="26" name="Group 19"/>
            <p:cNvGrpSpPr/>
            <p:nvPr/>
          </p:nvGrpSpPr>
          <p:grpSpPr>
            <a:xfrm>
              <a:off x="3048000" y="2363788"/>
              <a:ext cx="457200" cy="1144587"/>
              <a:chOff x="3048000" y="2363788"/>
              <a:chExt cx="457200" cy="1144587"/>
            </a:xfrm>
          </p:grpSpPr>
          <p:sp>
            <p:nvSpPr>
              <p:cNvPr id="29" name="Oval 9"/>
              <p:cNvSpPr>
                <a:spLocks noChangeArrowheads="1"/>
              </p:cNvSpPr>
              <p:nvPr/>
            </p:nvSpPr>
            <p:spPr bwMode="auto">
              <a:xfrm>
                <a:off x="3048000" y="2668588"/>
                <a:ext cx="457200" cy="533400"/>
              </a:xfrm>
              <a:prstGeom prst="ellipse">
                <a:avLst/>
              </a:prstGeom>
              <a:solidFill>
                <a:srgbClr val="FFC000"/>
              </a:solidFill>
              <a:ln w="9525">
                <a:solidFill>
                  <a:srgbClr val="FFC000"/>
                </a:solidFill>
                <a:round/>
                <a:headEnd/>
                <a:tailEnd/>
              </a:ln>
            </p:spPr>
            <p:txBody>
              <a:bodyPr/>
              <a:lstStyle/>
              <a:p>
                <a:pPr defTabSz="457200">
                  <a:lnSpc>
                    <a:spcPct val="118000"/>
                  </a:lnSpc>
                  <a:buClr>
                    <a:srgbClr val="000000"/>
                  </a:buClr>
                  <a:buSzPct val="100000"/>
                </a:pPr>
                <a:endParaRPr lang="en-US" sz="2400">
                  <a:solidFill>
                    <a:schemeClr val="bg1"/>
                  </a:solidFill>
                  <a:latin typeface="Times New Roman" charset="0"/>
                  <a:ea typeface="宋体" charset="0"/>
                  <a:cs typeface="宋体" charset="0"/>
                </a:endParaRPr>
              </a:p>
            </p:txBody>
          </p:sp>
          <p:sp>
            <p:nvSpPr>
              <p:cNvPr id="30" name="Oval 10"/>
              <p:cNvSpPr>
                <a:spLocks noChangeArrowheads="1"/>
              </p:cNvSpPr>
              <p:nvPr/>
            </p:nvSpPr>
            <p:spPr bwMode="auto">
              <a:xfrm>
                <a:off x="3124200" y="2363788"/>
                <a:ext cx="304800" cy="304800"/>
              </a:xfrm>
              <a:prstGeom prst="ellipse">
                <a:avLst/>
              </a:prstGeom>
              <a:solidFill>
                <a:srgbClr val="FFC000"/>
              </a:solidFill>
              <a:ln w="9525">
                <a:solidFill>
                  <a:srgbClr val="FFC000"/>
                </a:solidFill>
                <a:round/>
                <a:headEnd/>
                <a:tailEnd/>
              </a:ln>
            </p:spPr>
            <p:txBody>
              <a:bodyPr/>
              <a:lstStyle/>
              <a:p>
                <a:pPr defTabSz="457200">
                  <a:lnSpc>
                    <a:spcPct val="118000"/>
                  </a:lnSpc>
                  <a:buClr>
                    <a:srgbClr val="000000"/>
                  </a:buClr>
                  <a:buSzPct val="100000"/>
                </a:pPr>
                <a:endParaRPr lang="en-US" sz="2400">
                  <a:solidFill>
                    <a:schemeClr val="bg1"/>
                  </a:solidFill>
                  <a:latin typeface="Times New Roman" charset="0"/>
                  <a:ea typeface="宋体" charset="0"/>
                  <a:cs typeface="宋体" charset="0"/>
                </a:endParaRPr>
              </a:p>
            </p:txBody>
          </p:sp>
          <p:cxnSp>
            <p:nvCxnSpPr>
              <p:cNvPr id="31" name="Straight Connector 11"/>
              <p:cNvCxnSpPr>
                <a:cxnSpLocks noChangeShapeType="1"/>
              </p:cNvCxnSpPr>
              <p:nvPr/>
            </p:nvCxnSpPr>
            <p:spPr bwMode="auto">
              <a:xfrm rot="5400000">
                <a:off x="2971006" y="3278982"/>
                <a:ext cx="382587" cy="76200"/>
              </a:xfrm>
              <a:prstGeom prst="line">
                <a:avLst/>
              </a:prstGeom>
              <a:noFill/>
              <a:ln w="63500">
                <a:solidFill>
                  <a:srgbClr val="FFC000"/>
                </a:solidFill>
                <a:round/>
                <a:headEnd/>
                <a:tailEnd/>
              </a:ln>
              <a:extLst>
                <a:ext uri="{909E8E84-426E-40dd-AFC4-6F175D3DCCD1}">
                  <a14:hiddenFill xmlns="" xmlns:a14="http://schemas.microsoft.com/office/drawing/2010/main">
                    <a:noFill/>
                  </a14:hiddenFill>
                </a:ext>
              </a:extLst>
            </p:spPr>
          </p:cxnSp>
          <p:cxnSp>
            <p:nvCxnSpPr>
              <p:cNvPr id="32" name="Straight Connector 12"/>
              <p:cNvCxnSpPr>
                <a:cxnSpLocks noChangeShapeType="1"/>
              </p:cNvCxnSpPr>
              <p:nvPr/>
            </p:nvCxnSpPr>
            <p:spPr bwMode="auto">
              <a:xfrm rot="16200000" flipH="1">
                <a:off x="3200400" y="3278188"/>
                <a:ext cx="381000" cy="76200"/>
              </a:xfrm>
              <a:prstGeom prst="line">
                <a:avLst/>
              </a:prstGeom>
              <a:noFill/>
              <a:ln w="63500">
                <a:solidFill>
                  <a:srgbClr val="FFC000"/>
                </a:solidFill>
                <a:round/>
                <a:headEnd/>
                <a:tailEnd/>
              </a:ln>
              <a:extLst>
                <a:ext uri="{909E8E84-426E-40dd-AFC4-6F175D3DCCD1}">
                  <a14:hiddenFill xmlns="" xmlns:a14="http://schemas.microsoft.com/office/drawing/2010/main">
                    <a:noFill/>
                  </a14:hiddenFill>
                </a:ext>
              </a:extLst>
            </p:spPr>
          </p:cxnSp>
        </p:grpSp>
        <p:sp>
          <p:nvSpPr>
            <p:cNvPr id="27" name="AutoShape 5"/>
            <p:cNvSpPr>
              <a:spLocks noChangeArrowheads="1"/>
            </p:cNvSpPr>
            <p:nvPr/>
          </p:nvSpPr>
          <p:spPr bwMode="auto">
            <a:xfrm>
              <a:off x="3429000" y="1219200"/>
              <a:ext cx="2362200" cy="762000"/>
            </a:xfrm>
            <a:prstGeom prst="wedgeEllipseCallout">
              <a:avLst>
                <a:gd name="adj1" fmla="val -51444"/>
                <a:gd name="adj2" fmla="val 102310"/>
              </a:avLst>
            </a:prstGeom>
            <a:solidFill>
              <a:srgbClr val="F5F7A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sz="2400">
                <a:solidFill>
                  <a:schemeClr val="bg1"/>
                </a:solidFill>
                <a:latin typeface="Times New Roman" charset="0"/>
              </a:endParaRPr>
            </a:p>
          </p:txBody>
        </p:sp>
        <p:sp>
          <p:nvSpPr>
            <p:cNvPr id="28" name="Rectangle 3"/>
            <p:cNvSpPr>
              <a:spLocks noChangeArrowheads="1"/>
            </p:cNvSpPr>
            <p:nvPr/>
          </p:nvSpPr>
          <p:spPr bwMode="auto">
            <a:xfrm>
              <a:off x="3892545" y="1371600"/>
              <a:ext cx="1752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000" i="1" dirty="0"/>
                <a:t>x</a:t>
              </a:r>
              <a:r>
                <a:rPr lang="en-US" sz="2000" dirty="0"/>
                <a:t> should be 4</a:t>
              </a:r>
              <a:endParaRPr lang="en-US" sz="3200" dirty="0"/>
            </a:p>
          </p:txBody>
        </p:sp>
      </p:grpSp>
      <p:grpSp>
        <p:nvGrpSpPr>
          <p:cNvPr id="33" name="Group 32"/>
          <p:cNvGrpSpPr/>
          <p:nvPr/>
        </p:nvGrpSpPr>
        <p:grpSpPr>
          <a:xfrm>
            <a:off x="1540710" y="1946364"/>
            <a:ext cx="2362200" cy="2287588"/>
            <a:chOff x="16710" y="1219200"/>
            <a:chExt cx="2362200" cy="2287588"/>
          </a:xfrm>
        </p:grpSpPr>
        <p:sp>
          <p:nvSpPr>
            <p:cNvPr id="34" name="Oval 5"/>
            <p:cNvSpPr>
              <a:spLocks noChangeArrowheads="1"/>
            </p:cNvSpPr>
            <p:nvPr/>
          </p:nvSpPr>
          <p:spPr bwMode="auto">
            <a:xfrm>
              <a:off x="1905000" y="2667000"/>
              <a:ext cx="457200" cy="533400"/>
            </a:xfrm>
            <a:prstGeom prst="ellipse">
              <a:avLst/>
            </a:prstGeom>
            <a:solidFill>
              <a:srgbClr val="EE1802"/>
            </a:solidFill>
            <a:ln w="9525">
              <a:solidFill>
                <a:srgbClr val="EE1802"/>
              </a:solidFill>
              <a:round/>
              <a:headEnd/>
              <a:tailEnd/>
            </a:ln>
          </p:spPr>
          <p:txBody>
            <a:bodyPr/>
            <a:lstStyle/>
            <a:p>
              <a:pPr defTabSz="457200">
                <a:lnSpc>
                  <a:spcPct val="118000"/>
                </a:lnSpc>
                <a:buClr>
                  <a:srgbClr val="000000"/>
                </a:buClr>
                <a:buSzPct val="100000"/>
              </a:pPr>
              <a:endParaRPr lang="en-US" sz="2400">
                <a:solidFill>
                  <a:schemeClr val="bg1"/>
                </a:solidFill>
                <a:latin typeface="Times New Roman" charset="0"/>
                <a:ea typeface="宋体" charset="0"/>
                <a:cs typeface="宋体" charset="0"/>
              </a:endParaRPr>
            </a:p>
          </p:txBody>
        </p:sp>
        <p:sp>
          <p:nvSpPr>
            <p:cNvPr id="35" name="Oval 6"/>
            <p:cNvSpPr>
              <a:spLocks noChangeArrowheads="1"/>
            </p:cNvSpPr>
            <p:nvPr/>
          </p:nvSpPr>
          <p:spPr bwMode="auto">
            <a:xfrm>
              <a:off x="1981200" y="2362200"/>
              <a:ext cx="304800" cy="304800"/>
            </a:xfrm>
            <a:prstGeom prst="ellipse">
              <a:avLst/>
            </a:prstGeom>
            <a:solidFill>
              <a:srgbClr val="EE180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457200">
                <a:lnSpc>
                  <a:spcPct val="118000"/>
                </a:lnSpc>
                <a:buClr>
                  <a:srgbClr val="000000"/>
                </a:buClr>
                <a:buSzPct val="100000"/>
              </a:pPr>
              <a:endParaRPr lang="en-US" sz="2400">
                <a:solidFill>
                  <a:schemeClr val="bg1"/>
                </a:solidFill>
                <a:latin typeface="Times New Roman" charset="0"/>
                <a:ea typeface="宋体" charset="0"/>
                <a:cs typeface="宋体" charset="0"/>
              </a:endParaRPr>
            </a:p>
          </p:txBody>
        </p:sp>
        <p:cxnSp>
          <p:nvCxnSpPr>
            <p:cNvPr id="36" name="Straight Connector 7"/>
            <p:cNvCxnSpPr>
              <a:cxnSpLocks noChangeShapeType="1"/>
            </p:cNvCxnSpPr>
            <p:nvPr/>
          </p:nvCxnSpPr>
          <p:spPr bwMode="auto">
            <a:xfrm rot="5400000">
              <a:off x="1828006" y="3277394"/>
              <a:ext cx="382588" cy="76200"/>
            </a:xfrm>
            <a:prstGeom prst="line">
              <a:avLst/>
            </a:prstGeom>
            <a:noFill/>
            <a:ln w="63500">
              <a:solidFill>
                <a:srgbClr val="EE1802"/>
              </a:solidFill>
              <a:round/>
              <a:headEnd/>
              <a:tailEnd/>
            </a:ln>
            <a:extLst>
              <a:ext uri="{909E8E84-426E-40dd-AFC4-6F175D3DCCD1}">
                <a14:hiddenFill xmlns="" xmlns:a14="http://schemas.microsoft.com/office/drawing/2010/main">
                  <a:noFill/>
                </a14:hiddenFill>
              </a:ext>
            </a:extLst>
          </p:spPr>
        </p:cxnSp>
        <p:cxnSp>
          <p:nvCxnSpPr>
            <p:cNvPr id="37" name="Straight Connector 8"/>
            <p:cNvCxnSpPr>
              <a:cxnSpLocks noChangeShapeType="1"/>
            </p:cNvCxnSpPr>
            <p:nvPr/>
          </p:nvCxnSpPr>
          <p:spPr bwMode="auto">
            <a:xfrm rot="16200000" flipH="1">
              <a:off x="2057400" y="3276600"/>
              <a:ext cx="381000" cy="76200"/>
            </a:xfrm>
            <a:prstGeom prst="line">
              <a:avLst/>
            </a:prstGeom>
            <a:noFill/>
            <a:ln w="63500">
              <a:solidFill>
                <a:srgbClr val="EE1802"/>
              </a:solidFill>
              <a:round/>
              <a:headEnd/>
              <a:tailEnd/>
            </a:ln>
            <a:extLst>
              <a:ext uri="{909E8E84-426E-40dd-AFC4-6F175D3DCCD1}">
                <a14:hiddenFill xmlns="" xmlns:a14="http://schemas.microsoft.com/office/drawing/2010/main">
                  <a:noFill/>
                </a14:hiddenFill>
              </a:ext>
            </a:extLst>
          </p:spPr>
        </p:cxnSp>
        <p:sp>
          <p:nvSpPr>
            <p:cNvPr id="38" name="AutoShape 5"/>
            <p:cNvSpPr>
              <a:spLocks noChangeArrowheads="1"/>
            </p:cNvSpPr>
            <p:nvPr/>
          </p:nvSpPr>
          <p:spPr bwMode="auto">
            <a:xfrm>
              <a:off x="16710" y="1219200"/>
              <a:ext cx="2362200" cy="762000"/>
            </a:xfrm>
            <a:prstGeom prst="wedgeEllipseCallout">
              <a:avLst>
                <a:gd name="adj1" fmla="val 27495"/>
                <a:gd name="adj2" fmla="val 85838"/>
              </a:avLst>
            </a:prstGeom>
            <a:solidFill>
              <a:srgbClr val="EBB4B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sz="2400">
                <a:solidFill>
                  <a:schemeClr val="bg1"/>
                </a:solidFill>
                <a:latin typeface="Times New Roman" charset="0"/>
              </a:endParaRPr>
            </a:p>
          </p:txBody>
        </p:sp>
        <p:sp>
          <p:nvSpPr>
            <p:cNvPr id="39" name="Rectangle 3"/>
            <p:cNvSpPr>
              <a:spLocks noChangeArrowheads="1"/>
            </p:cNvSpPr>
            <p:nvPr/>
          </p:nvSpPr>
          <p:spPr bwMode="auto">
            <a:xfrm>
              <a:off x="421770" y="1371600"/>
              <a:ext cx="1752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000" i="1" dirty="0"/>
                <a:t>x</a:t>
              </a:r>
              <a:r>
                <a:rPr lang="en-US" sz="2000" dirty="0"/>
                <a:t> should be 2</a:t>
              </a:r>
              <a:endParaRPr lang="en-US" sz="3200" dirty="0"/>
            </a:p>
          </p:txBody>
        </p:sp>
      </p:grpSp>
      <p:cxnSp>
        <p:nvCxnSpPr>
          <p:cNvPr id="40" name="Straight Connector 4"/>
          <p:cNvCxnSpPr>
            <a:cxnSpLocks noChangeShapeType="1"/>
          </p:cNvCxnSpPr>
          <p:nvPr/>
        </p:nvCxnSpPr>
        <p:spPr bwMode="auto">
          <a:xfrm>
            <a:off x="2438400" y="4460964"/>
            <a:ext cx="7239000" cy="0"/>
          </a:xfrm>
          <a:prstGeom prst="line">
            <a:avLst/>
          </a:prstGeom>
          <a:noFill/>
          <a:ln w="38100">
            <a:solidFill>
              <a:schemeClr val="tx1"/>
            </a:solidFill>
            <a:round/>
            <a:headEnd type="none"/>
            <a:tailEnd type="triangle"/>
          </a:ln>
          <a:extLst>
            <a:ext uri="{909E8E84-426E-40dd-AFC4-6F175D3DCCD1}">
              <a14:hiddenFill xmlns="" xmlns:a14="http://schemas.microsoft.com/office/drawing/2010/main">
                <a:noFill/>
              </a14:hiddenFill>
            </a:ext>
          </a:extLst>
        </p:spPr>
      </p:cxnSp>
      <p:grpSp>
        <p:nvGrpSpPr>
          <p:cNvPr id="41" name="Group 40"/>
          <p:cNvGrpSpPr/>
          <p:nvPr/>
        </p:nvGrpSpPr>
        <p:grpSpPr>
          <a:xfrm>
            <a:off x="7315200" y="1866942"/>
            <a:ext cx="2775088" cy="2368598"/>
            <a:chOff x="5516993" y="1921453"/>
            <a:chExt cx="2775088" cy="2368598"/>
          </a:xfrm>
        </p:grpSpPr>
        <p:grpSp>
          <p:nvGrpSpPr>
            <p:cNvPr id="42" name="Group 46"/>
            <p:cNvGrpSpPr/>
            <p:nvPr/>
          </p:nvGrpSpPr>
          <p:grpSpPr>
            <a:xfrm>
              <a:off x="5516993" y="1921453"/>
              <a:ext cx="2775088" cy="2368598"/>
              <a:chOff x="5976543" y="1390456"/>
              <a:chExt cx="2775088" cy="2368598"/>
            </a:xfrm>
          </p:grpSpPr>
          <p:sp>
            <p:nvSpPr>
              <p:cNvPr id="44" name="AutoShape 5"/>
              <p:cNvSpPr>
                <a:spLocks noChangeArrowheads="1"/>
              </p:cNvSpPr>
              <p:nvPr/>
            </p:nvSpPr>
            <p:spPr bwMode="auto">
              <a:xfrm>
                <a:off x="6475519" y="1390456"/>
                <a:ext cx="2276112" cy="762000"/>
              </a:xfrm>
              <a:prstGeom prst="wedgeEllipseCallout">
                <a:avLst>
                  <a:gd name="adj1" fmla="val -51444"/>
                  <a:gd name="adj2" fmla="val 10231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0" hangingPunct="0"/>
                <a:endParaRPr lang="en-US" sz="2400" dirty="0">
                  <a:solidFill>
                    <a:srgbClr val="3366FF"/>
                  </a:solidFill>
                  <a:latin typeface="Times New Roman" charset="0"/>
                </a:endParaRPr>
              </a:p>
            </p:txBody>
          </p:sp>
          <p:grpSp>
            <p:nvGrpSpPr>
              <p:cNvPr id="45" name="Group 42"/>
              <p:cNvGrpSpPr/>
              <p:nvPr/>
            </p:nvGrpSpPr>
            <p:grpSpPr>
              <a:xfrm>
                <a:off x="5976543" y="2614466"/>
                <a:ext cx="457200" cy="1144588"/>
                <a:chOff x="6172200" y="2514600"/>
                <a:chExt cx="457200" cy="1144588"/>
              </a:xfrm>
            </p:grpSpPr>
            <p:sp>
              <p:nvSpPr>
                <p:cNvPr id="46" name="Oval 13"/>
                <p:cNvSpPr>
                  <a:spLocks noChangeArrowheads="1"/>
                </p:cNvSpPr>
                <p:nvPr/>
              </p:nvSpPr>
              <p:spPr bwMode="auto">
                <a:xfrm>
                  <a:off x="6172200" y="2819400"/>
                  <a:ext cx="457200" cy="533400"/>
                </a:xfrm>
                <a:prstGeom prst="ellipse">
                  <a:avLst/>
                </a:prstGeom>
                <a:solidFill>
                  <a:srgbClr val="333399"/>
                </a:solidFill>
                <a:ln w="9525">
                  <a:solidFill>
                    <a:srgbClr val="333399"/>
                  </a:solidFill>
                  <a:round/>
                  <a:headEnd/>
                  <a:tailEnd/>
                </a:ln>
              </p:spPr>
              <p:txBody>
                <a:bodyPr/>
                <a:lstStyle/>
                <a:p>
                  <a:pPr defTabSz="457200">
                    <a:lnSpc>
                      <a:spcPct val="118000"/>
                    </a:lnSpc>
                    <a:buClr>
                      <a:srgbClr val="000000"/>
                    </a:buClr>
                    <a:buSzPct val="100000"/>
                    <a:defRPr/>
                  </a:pPr>
                  <a:endParaRPr lang="en-US" sz="2400" kern="0">
                    <a:solidFill>
                      <a:srgbClr val="FFFFFF"/>
                    </a:solidFill>
                    <a:latin typeface="Times New Roman" charset="0"/>
                    <a:ea typeface="宋体" charset="0"/>
                    <a:cs typeface="宋体" charset="0"/>
                  </a:endParaRPr>
                </a:p>
              </p:txBody>
            </p:sp>
            <p:sp>
              <p:nvSpPr>
                <p:cNvPr id="47" name="Oval 14"/>
                <p:cNvSpPr>
                  <a:spLocks noChangeArrowheads="1"/>
                </p:cNvSpPr>
                <p:nvPr/>
              </p:nvSpPr>
              <p:spPr bwMode="auto">
                <a:xfrm>
                  <a:off x="6248400" y="2514600"/>
                  <a:ext cx="304800" cy="304800"/>
                </a:xfrm>
                <a:prstGeom prst="ellipse">
                  <a:avLst/>
                </a:prstGeom>
                <a:solidFill>
                  <a:srgbClr val="333399"/>
                </a:solidFill>
                <a:ln w="9525">
                  <a:solidFill>
                    <a:srgbClr val="333399"/>
                  </a:solidFill>
                  <a:round/>
                  <a:headEnd/>
                  <a:tailEnd/>
                </a:ln>
              </p:spPr>
              <p:txBody>
                <a:bodyPr/>
                <a:lstStyle/>
                <a:p>
                  <a:pPr defTabSz="457200">
                    <a:lnSpc>
                      <a:spcPct val="118000"/>
                    </a:lnSpc>
                    <a:buClr>
                      <a:srgbClr val="000000"/>
                    </a:buClr>
                    <a:buSzPct val="100000"/>
                    <a:defRPr/>
                  </a:pPr>
                  <a:endParaRPr lang="en-US" sz="2400" kern="0">
                    <a:solidFill>
                      <a:srgbClr val="FFFFFF"/>
                    </a:solidFill>
                    <a:latin typeface="Times New Roman" charset="0"/>
                    <a:ea typeface="宋体" charset="0"/>
                    <a:cs typeface="宋体" charset="0"/>
                  </a:endParaRPr>
                </a:p>
              </p:txBody>
            </p:sp>
            <p:cxnSp>
              <p:nvCxnSpPr>
                <p:cNvPr id="48" name="Straight Connector 15"/>
                <p:cNvCxnSpPr>
                  <a:cxnSpLocks noChangeShapeType="1"/>
                </p:cNvCxnSpPr>
                <p:nvPr/>
              </p:nvCxnSpPr>
              <p:spPr bwMode="auto">
                <a:xfrm rot="5400000">
                  <a:off x="6095206" y="3429794"/>
                  <a:ext cx="382588" cy="76200"/>
                </a:xfrm>
                <a:prstGeom prst="line">
                  <a:avLst/>
                </a:prstGeom>
                <a:noFill/>
                <a:ln w="63500">
                  <a:solidFill>
                    <a:srgbClr val="333399"/>
                  </a:solidFill>
                  <a:round/>
                  <a:headEnd/>
                  <a:tailEnd/>
                </a:ln>
                <a:extLst>
                  <a:ext uri="{909E8E84-426E-40dd-AFC4-6F175D3DCCD1}">
                    <a14:hiddenFill xmlns="" xmlns:a14="http://schemas.microsoft.com/office/drawing/2010/main">
                      <a:noFill/>
                    </a14:hiddenFill>
                  </a:ext>
                </a:extLst>
              </p:spPr>
            </p:cxnSp>
            <p:cxnSp>
              <p:nvCxnSpPr>
                <p:cNvPr id="49" name="Straight Connector 16"/>
                <p:cNvCxnSpPr>
                  <a:cxnSpLocks noChangeShapeType="1"/>
                </p:cNvCxnSpPr>
                <p:nvPr/>
              </p:nvCxnSpPr>
              <p:spPr bwMode="auto">
                <a:xfrm rot="16200000" flipH="1">
                  <a:off x="6324600" y="3429000"/>
                  <a:ext cx="381000" cy="76200"/>
                </a:xfrm>
                <a:prstGeom prst="line">
                  <a:avLst/>
                </a:prstGeom>
                <a:noFill/>
                <a:ln w="63500">
                  <a:solidFill>
                    <a:srgbClr val="333399"/>
                  </a:solidFill>
                  <a:round/>
                  <a:headEnd/>
                  <a:tailEnd/>
                </a:ln>
                <a:extLst>
                  <a:ext uri="{909E8E84-426E-40dd-AFC4-6F175D3DCCD1}">
                    <a14:hiddenFill xmlns="" xmlns:a14="http://schemas.microsoft.com/office/drawing/2010/main">
                      <a:noFill/>
                    </a14:hiddenFill>
                  </a:ext>
                </a:extLst>
              </p:spPr>
            </p:cxnSp>
          </p:grpSp>
        </p:grpSp>
        <p:sp>
          <p:nvSpPr>
            <p:cNvPr id="43" name="Rectangle 3"/>
            <p:cNvSpPr>
              <a:spLocks noChangeArrowheads="1"/>
            </p:cNvSpPr>
            <p:nvPr/>
          </p:nvSpPr>
          <p:spPr bwMode="auto">
            <a:xfrm>
              <a:off x="6340305" y="2097780"/>
              <a:ext cx="19050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000" i="1" dirty="0"/>
                <a:t>x</a:t>
              </a:r>
              <a:r>
                <a:rPr lang="en-US" sz="2000" dirty="0"/>
                <a:t> should be 10</a:t>
              </a:r>
              <a:endParaRPr lang="en-US" sz="3200" dirty="0"/>
            </a:p>
          </p:txBody>
        </p:sp>
      </p:grpSp>
      <p:sp>
        <p:nvSpPr>
          <p:cNvPr id="50" name="Textfeld 5"/>
          <p:cNvSpPr txBox="1"/>
          <p:nvPr/>
        </p:nvSpPr>
        <p:spPr>
          <a:xfrm>
            <a:off x="9796079" y="4217485"/>
            <a:ext cx="317716" cy="461665"/>
          </a:xfrm>
          <a:prstGeom prst="rect">
            <a:avLst/>
          </a:prstGeom>
          <a:noFill/>
        </p:spPr>
        <p:txBody>
          <a:bodyPr wrap="none" rtlCol="0">
            <a:spAutoFit/>
          </a:bodyPr>
          <a:lstStyle/>
          <a:p>
            <a:r>
              <a:rPr lang="en-US" sz="2400" i="1" dirty="0"/>
              <a:t>x</a:t>
            </a:r>
          </a:p>
        </p:txBody>
      </p:sp>
      <p:cxnSp>
        <p:nvCxnSpPr>
          <p:cNvPr id="52" name="Straight Arrow Connector 51"/>
          <p:cNvCxnSpPr/>
          <p:nvPr/>
        </p:nvCxnSpPr>
        <p:spPr>
          <a:xfrm flipV="1">
            <a:off x="3167270" y="4679151"/>
            <a:ext cx="414130" cy="87351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4876801" y="4679149"/>
            <a:ext cx="834887" cy="87351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7620000" y="4679149"/>
            <a:ext cx="194176" cy="87351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590374" y="5552662"/>
            <a:ext cx="1043876" cy="646331"/>
          </a:xfrm>
          <a:prstGeom prst="rect">
            <a:avLst/>
          </a:prstGeom>
          <a:noFill/>
        </p:spPr>
        <p:txBody>
          <a:bodyPr wrap="none" rtlCol="0">
            <a:spAutoFit/>
          </a:bodyPr>
          <a:lstStyle/>
          <a:p>
            <a:r>
              <a:rPr lang="en-US" b="1" dirty="0"/>
              <a:t>distance:</a:t>
            </a:r>
          </a:p>
          <a:p>
            <a:r>
              <a:rPr lang="en-US" b="1" dirty="0"/>
              <a:t>2+8=10</a:t>
            </a:r>
            <a:endParaRPr lang="en-US" b="1" baseline="-25000" dirty="0"/>
          </a:p>
        </p:txBody>
      </p:sp>
      <p:sp>
        <p:nvSpPr>
          <p:cNvPr id="66" name="TextBox 65"/>
          <p:cNvSpPr txBox="1"/>
          <p:nvPr/>
        </p:nvSpPr>
        <p:spPr>
          <a:xfrm>
            <a:off x="5194394" y="5559290"/>
            <a:ext cx="1043876" cy="646331"/>
          </a:xfrm>
          <a:prstGeom prst="rect">
            <a:avLst/>
          </a:prstGeom>
          <a:noFill/>
        </p:spPr>
        <p:txBody>
          <a:bodyPr wrap="none" rtlCol="0">
            <a:spAutoFit/>
          </a:bodyPr>
          <a:lstStyle/>
          <a:p>
            <a:r>
              <a:rPr lang="en-US" b="1" dirty="0"/>
              <a:t>distance:</a:t>
            </a:r>
          </a:p>
          <a:p>
            <a:r>
              <a:rPr lang="en-US" b="1" dirty="0"/>
              <a:t>2+6=8</a:t>
            </a:r>
            <a:endParaRPr lang="en-US" b="1" baseline="-25000" dirty="0"/>
          </a:p>
        </p:txBody>
      </p:sp>
      <p:sp>
        <p:nvSpPr>
          <p:cNvPr id="67" name="TextBox 66"/>
          <p:cNvSpPr txBox="1"/>
          <p:nvPr/>
        </p:nvSpPr>
        <p:spPr>
          <a:xfrm>
            <a:off x="7400854" y="5565918"/>
            <a:ext cx="1043876" cy="646331"/>
          </a:xfrm>
          <a:prstGeom prst="rect">
            <a:avLst/>
          </a:prstGeom>
          <a:noFill/>
        </p:spPr>
        <p:txBody>
          <a:bodyPr wrap="none" rtlCol="0">
            <a:spAutoFit/>
          </a:bodyPr>
          <a:lstStyle/>
          <a:p>
            <a:r>
              <a:rPr lang="en-US" b="1" dirty="0"/>
              <a:t>distance:</a:t>
            </a:r>
          </a:p>
          <a:p>
            <a:r>
              <a:rPr lang="en-US" b="1" dirty="0"/>
              <a:t>8+6=14</a:t>
            </a:r>
            <a:endParaRPr lang="en-US" b="1" baseline="-25000" dirty="0"/>
          </a:p>
        </p:txBody>
      </p:sp>
    </p:spTree>
    <p:extLst>
      <p:ext uri="{BB962C8B-B14F-4D97-AF65-F5344CB8AC3E}">
        <p14:creationId xmlns:p14="http://schemas.microsoft.com/office/powerpoint/2010/main" val="39318672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5" grpId="0"/>
      <p:bldP spid="66" grpId="0"/>
      <p:bldP spid="6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56520" y="159024"/>
            <a:ext cx="9144000" cy="908050"/>
          </a:xfrm>
          <a:noFill/>
        </p:spPr>
        <p:txBody>
          <a:bodyPr vert="horz" lIns="0" tIns="0" rIns="0" bIns="0" rtlCol="0" anchor="ctr">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Not all is rosy, part 1</a:t>
            </a:r>
          </a:p>
        </p:txBody>
      </p:sp>
      <p:sp>
        <p:nvSpPr>
          <p:cNvPr id="30723" name="Rectangle 3"/>
          <p:cNvSpPr>
            <a:spLocks noGrp="1" noChangeArrowheads="1"/>
          </p:cNvSpPr>
          <p:nvPr>
            <p:ph type="body" idx="1"/>
          </p:nvPr>
        </p:nvSpPr>
        <p:spPr>
          <a:xfrm>
            <a:off x="1655764" y="1020416"/>
            <a:ext cx="8783637" cy="4953000"/>
          </a:xfrm>
        </p:spPr>
        <p:txBody>
          <a:bodyPr vert="horz" lIns="0" tIns="0" rIns="0" bIns="0" rtlCol="0">
            <a:normAutofit/>
          </a:bodyPr>
          <a:lstStyle/>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US" dirty="0"/>
              <a:t>What if we </a:t>
            </a:r>
            <a:r>
              <a:rPr lang="en-US" dirty="0">
                <a:solidFill>
                  <a:srgbClr val="0070C0"/>
                </a:solidFill>
              </a:rPr>
              <a:t>change units</a:t>
            </a:r>
            <a:r>
              <a:rPr lang="en-US" dirty="0"/>
              <a:t>? Say forest from m</a:t>
            </a:r>
            <a:r>
              <a:rPr lang="en-US" baseline="30000" dirty="0"/>
              <a:t>2</a:t>
            </a:r>
            <a:r>
              <a:rPr lang="en-US" dirty="0"/>
              <a:t> to cm</a:t>
            </a:r>
            <a:r>
              <a:rPr lang="en-US" baseline="30000" dirty="0"/>
              <a:t>2</a:t>
            </a:r>
            <a:r>
              <a:rPr lang="en-US" dirty="0"/>
              <a:t> (divide by 10,000)</a:t>
            </a:r>
            <a:endParaRPr lang="en-US" dirty="0">
              <a:solidFill>
                <a:schemeClr val="accent1"/>
              </a:solidFill>
            </a:endParaRPr>
          </a:p>
        </p:txBody>
      </p:sp>
      <p:graphicFrame>
        <p:nvGraphicFramePr>
          <p:cNvPr id="4" name="Content Placeholder 3"/>
          <p:cNvGraphicFramePr>
            <a:graphicFrameLocks/>
          </p:cNvGraphicFramePr>
          <p:nvPr/>
        </p:nvGraphicFramePr>
        <p:xfrm>
          <a:off x="1752601" y="1813126"/>
          <a:ext cx="2870851" cy="2185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5"/>
          <p:cNvSpPr txBox="1">
            <a:spLocks noChangeArrowheads="1"/>
          </p:cNvSpPr>
          <p:nvPr/>
        </p:nvSpPr>
        <p:spPr bwMode="auto">
          <a:xfrm>
            <a:off x="1975060" y="2620681"/>
            <a:ext cx="593432" cy="369332"/>
          </a:xfrm>
          <a:prstGeom prst="rect">
            <a:avLst/>
          </a:prstGeom>
          <a:solidFill>
            <a:srgbClr val="C00000"/>
          </a:solidFill>
          <a:ln w="9525">
            <a:noFill/>
            <a:miter lim="800000"/>
            <a:headEnd/>
            <a:tailEnd/>
          </a:ln>
        </p:spPr>
        <p:txBody>
          <a:bodyPr wrap="none">
            <a:spAutoFit/>
          </a:bodyPr>
          <a:lstStyle/>
          <a:p>
            <a:r>
              <a:rPr lang="en-US" dirty="0">
                <a:solidFill>
                  <a:schemeClr val="bg1"/>
                </a:solidFill>
              </a:rPr>
              <a:t>0.01</a:t>
            </a:r>
          </a:p>
        </p:txBody>
      </p:sp>
      <p:sp>
        <p:nvSpPr>
          <p:cNvPr id="6" name="TextBox 6"/>
          <p:cNvSpPr txBox="1">
            <a:spLocks noChangeArrowheads="1"/>
          </p:cNvSpPr>
          <p:nvPr/>
        </p:nvSpPr>
        <p:spPr bwMode="auto">
          <a:xfrm>
            <a:off x="3844925" y="2625443"/>
            <a:ext cx="593432" cy="369332"/>
          </a:xfrm>
          <a:prstGeom prst="rect">
            <a:avLst/>
          </a:prstGeom>
          <a:solidFill>
            <a:srgbClr val="C00000"/>
          </a:solidFill>
          <a:ln w="9525">
            <a:noFill/>
            <a:miter lim="800000"/>
            <a:headEnd/>
            <a:tailEnd/>
          </a:ln>
        </p:spPr>
        <p:txBody>
          <a:bodyPr wrap="none">
            <a:spAutoFit/>
          </a:bodyPr>
          <a:lstStyle/>
          <a:p>
            <a:r>
              <a:rPr lang="en-US" dirty="0">
                <a:solidFill>
                  <a:schemeClr val="bg1"/>
                </a:solidFill>
              </a:rPr>
              <a:t>0.02</a:t>
            </a:r>
          </a:p>
        </p:txBody>
      </p:sp>
      <p:sp>
        <p:nvSpPr>
          <p:cNvPr id="7" name="TextBox 7"/>
          <p:cNvSpPr txBox="1">
            <a:spLocks noChangeArrowheads="1"/>
          </p:cNvSpPr>
          <p:nvPr/>
        </p:nvSpPr>
        <p:spPr bwMode="auto">
          <a:xfrm>
            <a:off x="3125789" y="3814482"/>
            <a:ext cx="312737" cy="369887"/>
          </a:xfrm>
          <a:prstGeom prst="rect">
            <a:avLst/>
          </a:prstGeom>
          <a:solidFill>
            <a:schemeClr val="accent1"/>
          </a:solidFill>
          <a:ln w="9525">
            <a:noFill/>
            <a:miter lim="800000"/>
            <a:headEnd/>
            <a:tailEnd/>
          </a:ln>
        </p:spPr>
        <p:txBody>
          <a:bodyPr wrap="none">
            <a:spAutoFit/>
          </a:bodyPr>
          <a:lstStyle/>
          <a:p>
            <a:r>
              <a:rPr lang="en-US">
                <a:solidFill>
                  <a:schemeClr val="bg1"/>
                </a:solidFill>
              </a:rPr>
              <a:t>2</a:t>
            </a:r>
          </a:p>
        </p:txBody>
      </p:sp>
      <p:graphicFrame>
        <p:nvGraphicFramePr>
          <p:cNvPr id="8" name="Content Placeholder 3"/>
          <p:cNvGraphicFramePr>
            <a:graphicFrameLocks/>
          </p:cNvGraphicFramePr>
          <p:nvPr/>
        </p:nvGraphicFramePr>
        <p:xfrm>
          <a:off x="4745141" y="1811612"/>
          <a:ext cx="2870851" cy="21859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9"/>
          <p:cNvSpPr txBox="1">
            <a:spLocks noChangeArrowheads="1"/>
          </p:cNvSpPr>
          <p:nvPr/>
        </p:nvSpPr>
        <p:spPr bwMode="auto">
          <a:xfrm>
            <a:off x="5047009" y="2619093"/>
            <a:ext cx="593432" cy="369332"/>
          </a:xfrm>
          <a:prstGeom prst="rect">
            <a:avLst/>
          </a:prstGeom>
          <a:solidFill>
            <a:srgbClr val="C00000"/>
          </a:solidFill>
          <a:ln w="9525">
            <a:noFill/>
            <a:miter lim="800000"/>
            <a:headEnd/>
            <a:tailEnd/>
          </a:ln>
        </p:spPr>
        <p:txBody>
          <a:bodyPr wrap="none">
            <a:spAutoFit/>
          </a:bodyPr>
          <a:lstStyle/>
          <a:p>
            <a:r>
              <a:rPr lang="en-US" dirty="0">
                <a:solidFill>
                  <a:schemeClr val="bg1"/>
                </a:solidFill>
              </a:rPr>
              <a:t>0.03</a:t>
            </a:r>
          </a:p>
        </p:txBody>
      </p:sp>
      <p:sp>
        <p:nvSpPr>
          <p:cNvPr id="10" name="TextBox 10"/>
          <p:cNvSpPr txBox="1">
            <a:spLocks noChangeArrowheads="1"/>
          </p:cNvSpPr>
          <p:nvPr/>
        </p:nvSpPr>
        <p:spPr bwMode="auto">
          <a:xfrm>
            <a:off x="6837363" y="2623856"/>
            <a:ext cx="593432" cy="369332"/>
          </a:xfrm>
          <a:prstGeom prst="rect">
            <a:avLst/>
          </a:prstGeom>
          <a:solidFill>
            <a:srgbClr val="C00000"/>
          </a:solidFill>
          <a:ln w="9525">
            <a:noFill/>
            <a:miter lim="800000"/>
            <a:headEnd/>
            <a:tailEnd/>
          </a:ln>
        </p:spPr>
        <p:txBody>
          <a:bodyPr wrap="none">
            <a:spAutoFit/>
          </a:bodyPr>
          <a:lstStyle/>
          <a:p>
            <a:r>
              <a:rPr lang="en-US" dirty="0">
                <a:solidFill>
                  <a:schemeClr val="bg1"/>
                </a:solidFill>
              </a:rPr>
              <a:t>0.03</a:t>
            </a:r>
          </a:p>
        </p:txBody>
      </p:sp>
      <p:sp>
        <p:nvSpPr>
          <p:cNvPr id="11" name="TextBox 11"/>
          <p:cNvSpPr txBox="1">
            <a:spLocks noChangeArrowheads="1"/>
          </p:cNvSpPr>
          <p:nvPr/>
        </p:nvSpPr>
        <p:spPr bwMode="auto">
          <a:xfrm>
            <a:off x="6118225" y="3812893"/>
            <a:ext cx="312738" cy="369888"/>
          </a:xfrm>
          <a:prstGeom prst="rect">
            <a:avLst/>
          </a:prstGeom>
          <a:solidFill>
            <a:schemeClr val="accent1"/>
          </a:solidFill>
          <a:ln w="9525">
            <a:noFill/>
            <a:miter lim="800000"/>
            <a:headEnd/>
            <a:tailEnd/>
          </a:ln>
        </p:spPr>
        <p:txBody>
          <a:bodyPr wrap="none">
            <a:spAutoFit/>
          </a:bodyPr>
          <a:lstStyle/>
          <a:p>
            <a:r>
              <a:rPr lang="en-US">
                <a:solidFill>
                  <a:schemeClr val="bg1"/>
                </a:solidFill>
              </a:rPr>
              <a:t>1</a:t>
            </a:r>
          </a:p>
        </p:txBody>
      </p:sp>
      <p:graphicFrame>
        <p:nvGraphicFramePr>
          <p:cNvPr id="12" name="Content Placeholder 3"/>
          <p:cNvGraphicFramePr>
            <a:graphicFrameLocks/>
          </p:cNvGraphicFramePr>
          <p:nvPr/>
        </p:nvGraphicFramePr>
        <p:xfrm>
          <a:off x="7732308" y="1804119"/>
          <a:ext cx="2870851" cy="21859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extBox 13"/>
          <p:cNvSpPr txBox="1">
            <a:spLocks noChangeArrowheads="1"/>
          </p:cNvSpPr>
          <p:nvPr/>
        </p:nvSpPr>
        <p:spPr bwMode="auto">
          <a:xfrm>
            <a:off x="8047936" y="2612743"/>
            <a:ext cx="593432" cy="369332"/>
          </a:xfrm>
          <a:prstGeom prst="rect">
            <a:avLst/>
          </a:prstGeom>
          <a:solidFill>
            <a:srgbClr val="C00000"/>
          </a:solidFill>
          <a:ln w="9525">
            <a:noFill/>
            <a:miter lim="800000"/>
            <a:headEnd/>
            <a:tailEnd/>
          </a:ln>
        </p:spPr>
        <p:txBody>
          <a:bodyPr wrap="none">
            <a:spAutoFit/>
          </a:bodyPr>
          <a:lstStyle/>
          <a:p>
            <a:r>
              <a:rPr lang="en-US" dirty="0">
                <a:solidFill>
                  <a:schemeClr val="bg1"/>
                </a:solidFill>
              </a:rPr>
              <a:t>0.02</a:t>
            </a:r>
          </a:p>
        </p:txBody>
      </p:sp>
      <p:sp>
        <p:nvSpPr>
          <p:cNvPr id="14" name="TextBox 14"/>
          <p:cNvSpPr txBox="1">
            <a:spLocks noChangeArrowheads="1"/>
          </p:cNvSpPr>
          <p:nvPr/>
        </p:nvSpPr>
        <p:spPr bwMode="auto">
          <a:xfrm>
            <a:off x="9825038" y="2615918"/>
            <a:ext cx="593432" cy="369332"/>
          </a:xfrm>
          <a:prstGeom prst="rect">
            <a:avLst/>
          </a:prstGeom>
          <a:solidFill>
            <a:srgbClr val="C00000"/>
          </a:solidFill>
          <a:ln w="9525">
            <a:noFill/>
            <a:miter lim="800000"/>
            <a:headEnd/>
            <a:tailEnd/>
          </a:ln>
        </p:spPr>
        <p:txBody>
          <a:bodyPr wrap="none">
            <a:spAutoFit/>
          </a:bodyPr>
          <a:lstStyle/>
          <a:p>
            <a:r>
              <a:rPr lang="en-US" dirty="0">
                <a:solidFill>
                  <a:schemeClr val="bg1"/>
                </a:solidFill>
              </a:rPr>
              <a:t>0.06</a:t>
            </a:r>
          </a:p>
        </p:txBody>
      </p:sp>
      <p:sp>
        <p:nvSpPr>
          <p:cNvPr id="15" name="TextBox 15"/>
          <p:cNvSpPr txBox="1">
            <a:spLocks noChangeArrowheads="1"/>
          </p:cNvSpPr>
          <p:nvPr/>
        </p:nvSpPr>
        <p:spPr bwMode="auto">
          <a:xfrm>
            <a:off x="9104314" y="3804957"/>
            <a:ext cx="312737" cy="369887"/>
          </a:xfrm>
          <a:prstGeom prst="rect">
            <a:avLst/>
          </a:prstGeom>
          <a:solidFill>
            <a:schemeClr val="accent1"/>
          </a:solidFill>
          <a:ln w="9525">
            <a:noFill/>
            <a:miter lim="800000"/>
            <a:headEnd/>
            <a:tailEnd/>
          </a:ln>
        </p:spPr>
        <p:txBody>
          <a:bodyPr wrap="none">
            <a:spAutoFit/>
          </a:bodyPr>
          <a:lstStyle/>
          <a:p>
            <a:r>
              <a:rPr lang="en-US">
                <a:solidFill>
                  <a:schemeClr val="bg1"/>
                </a:solidFill>
              </a:rPr>
              <a:t>3</a:t>
            </a:r>
          </a:p>
        </p:txBody>
      </p:sp>
      <p:graphicFrame>
        <p:nvGraphicFramePr>
          <p:cNvPr id="17" name="Content Placeholder 3"/>
          <p:cNvGraphicFramePr>
            <a:graphicFrameLocks/>
          </p:cNvGraphicFramePr>
          <p:nvPr/>
        </p:nvGraphicFramePr>
        <p:xfrm>
          <a:off x="2547292" y="4328248"/>
          <a:ext cx="2870851" cy="218590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8" name="TextBox 13"/>
          <p:cNvSpPr txBox="1">
            <a:spLocks noChangeArrowheads="1"/>
          </p:cNvSpPr>
          <p:nvPr/>
        </p:nvSpPr>
        <p:spPr bwMode="auto">
          <a:xfrm>
            <a:off x="2690240" y="5136872"/>
            <a:ext cx="710451" cy="369332"/>
          </a:xfrm>
          <a:prstGeom prst="rect">
            <a:avLst/>
          </a:prstGeom>
          <a:solidFill>
            <a:srgbClr val="006600"/>
          </a:solidFill>
          <a:ln w="9525">
            <a:noFill/>
            <a:miter lim="800000"/>
            <a:headEnd/>
            <a:tailEnd/>
          </a:ln>
        </p:spPr>
        <p:txBody>
          <a:bodyPr wrap="none">
            <a:spAutoFit/>
          </a:bodyPr>
          <a:lstStyle/>
          <a:p>
            <a:r>
              <a:rPr lang="en-US" dirty="0">
                <a:solidFill>
                  <a:schemeClr val="bg1"/>
                </a:solidFill>
              </a:rPr>
              <a:t>0.015</a:t>
            </a:r>
          </a:p>
        </p:txBody>
      </p:sp>
      <p:sp>
        <p:nvSpPr>
          <p:cNvPr id="19" name="TextBox 14"/>
          <p:cNvSpPr txBox="1">
            <a:spLocks noChangeArrowheads="1"/>
          </p:cNvSpPr>
          <p:nvPr/>
        </p:nvSpPr>
        <p:spPr bwMode="auto">
          <a:xfrm>
            <a:off x="4639616" y="5140047"/>
            <a:ext cx="593432" cy="369332"/>
          </a:xfrm>
          <a:prstGeom prst="rect">
            <a:avLst/>
          </a:prstGeom>
          <a:solidFill>
            <a:srgbClr val="006600"/>
          </a:solidFill>
          <a:ln w="9525">
            <a:noFill/>
            <a:miter lim="800000"/>
            <a:headEnd/>
            <a:tailEnd/>
          </a:ln>
        </p:spPr>
        <p:txBody>
          <a:bodyPr wrap="none">
            <a:spAutoFit/>
          </a:bodyPr>
          <a:lstStyle/>
          <a:p>
            <a:r>
              <a:rPr lang="en-US" dirty="0">
                <a:solidFill>
                  <a:schemeClr val="bg1"/>
                </a:solidFill>
              </a:rPr>
              <a:t>0.03</a:t>
            </a:r>
          </a:p>
        </p:txBody>
      </p:sp>
      <p:sp>
        <p:nvSpPr>
          <p:cNvPr id="20" name="TextBox 15"/>
          <p:cNvSpPr txBox="1">
            <a:spLocks noChangeArrowheads="1"/>
          </p:cNvSpPr>
          <p:nvPr/>
        </p:nvSpPr>
        <p:spPr bwMode="auto">
          <a:xfrm>
            <a:off x="3865883" y="6329085"/>
            <a:ext cx="312906" cy="369332"/>
          </a:xfrm>
          <a:prstGeom prst="rect">
            <a:avLst/>
          </a:prstGeom>
          <a:solidFill>
            <a:srgbClr val="006600"/>
          </a:solidFill>
          <a:ln w="9525">
            <a:noFill/>
            <a:miter lim="800000"/>
            <a:headEnd/>
            <a:tailEnd/>
          </a:ln>
        </p:spPr>
        <p:txBody>
          <a:bodyPr wrap="none">
            <a:spAutoFit/>
          </a:bodyPr>
          <a:lstStyle/>
          <a:p>
            <a:r>
              <a:rPr lang="en-US" dirty="0">
                <a:solidFill>
                  <a:schemeClr val="bg1"/>
                </a:solidFill>
              </a:rPr>
              <a:t>2</a:t>
            </a:r>
          </a:p>
        </p:txBody>
      </p:sp>
      <p:sp>
        <p:nvSpPr>
          <p:cNvPr id="21" name="TextBox 20"/>
          <p:cNvSpPr txBox="1"/>
          <p:nvPr/>
        </p:nvSpPr>
        <p:spPr>
          <a:xfrm>
            <a:off x="1475316" y="4678383"/>
            <a:ext cx="1229824" cy="646331"/>
          </a:xfrm>
          <a:prstGeom prst="rect">
            <a:avLst/>
          </a:prstGeom>
          <a:noFill/>
        </p:spPr>
        <p:txBody>
          <a:bodyPr wrap="none" rtlCol="0">
            <a:spAutoFit/>
          </a:bodyPr>
          <a:lstStyle/>
          <a:p>
            <a:r>
              <a:rPr lang="en-US" dirty="0"/>
              <a:t>distance:</a:t>
            </a:r>
          </a:p>
          <a:p>
            <a:r>
              <a:rPr lang="en-US" dirty="0"/>
              <a:t>(negligible)</a:t>
            </a:r>
            <a:endParaRPr lang="en-US" baseline="-25000" dirty="0"/>
          </a:p>
        </p:txBody>
      </p:sp>
      <p:sp>
        <p:nvSpPr>
          <p:cNvPr id="22" name="TextBox 21"/>
          <p:cNvSpPr txBox="1"/>
          <p:nvPr/>
        </p:nvSpPr>
        <p:spPr>
          <a:xfrm>
            <a:off x="5219008" y="4685011"/>
            <a:ext cx="1229824" cy="646331"/>
          </a:xfrm>
          <a:prstGeom prst="rect">
            <a:avLst/>
          </a:prstGeom>
          <a:noFill/>
        </p:spPr>
        <p:txBody>
          <a:bodyPr wrap="none" rtlCol="0">
            <a:spAutoFit/>
          </a:bodyPr>
          <a:lstStyle/>
          <a:p>
            <a:r>
              <a:rPr lang="en-US" dirty="0"/>
              <a:t>distance:</a:t>
            </a:r>
          </a:p>
          <a:p>
            <a:r>
              <a:rPr lang="en-US" dirty="0"/>
              <a:t>(negligible)</a:t>
            </a:r>
            <a:endParaRPr lang="en-US" baseline="-25000" dirty="0"/>
          </a:p>
        </p:txBody>
      </p:sp>
      <p:sp>
        <p:nvSpPr>
          <p:cNvPr id="23" name="TextBox 22"/>
          <p:cNvSpPr txBox="1"/>
          <p:nvPr/>
        </p:nvSpPr>
        <p:spPr>
          <a:xfrm>
            <a:off x="4304955" y="6434670"/>
            <a:ext cx="4878871" cy="553998"/>
          </a:xfrm>
          <a:prstGeom prst="rect">
            <a:avLst/>
          </a:prstGeom>
          <a:noFill/>
        </p:spPr>
        <p:txBody>
          <a:bodyPr wrap="square" rtlCol="0">
            <a:spAutoFit/>
          </a:bodyPr>
          <a:lstStyle/>
          <a:p>
            <a:r>
              <a:rPr lang="en-US" dirty="0"/>
              <a:t>distance: 1 to v</a:t>
            </a:r>
            <a:r>
              <a:rPr lang="en-US" baseline="-25000" dirty="0"/>
              <a:t>1</a:t>
            </a:r>
            <a:r>
              <a:rPr lang="en-US" dirty="0"/>
              <a:t>, 1 to v</a:t>
            </a:r>
            <a:r>
              <a:rPr lang="en-US" baseline="-25000" dirty="0"/>
              <a:t>3</a:t>
            </a:r>
          </a:p>
          <a:p>
            <a:endParaRPr lang="en-US" baseline="-25000" dirty="0"/>
          </a:p>
        </p:txBody>
      </p:sp>
      <p:sp>
        <p:nvSpPr>
          <p:cNvPr id="24" name="TextBox 23"/>
          <p:cNvSpPr txBox="1"/>
          <p:nvPr/>
        </p:nvSpPr>
        <p:spPr>
          <a:xfrm>
            <a:off x="7452234" y="4685010"/>
            <a:ext cx="2987167" cy="923330"/>
          </a:xfrm>
          <a:prstGeom prst="rect">
            <a:avLst/>
          </a:prstGeom>
          <a:noFill/>
        </p:spPr>
        <p:txBody>
          <a:bodyPr wrap="square" rtlCol="0">
            <a:spAutoFit/>
          </a:bodyPr>
          <a:lstStyle/>
          <a:p>
            <a:r>
              <a:rPr lang="en-US" b="1" dirty="0"/>
              <a:t>different from before!</a:t>
            </a:r>
            <a:endParaRPr lang="en-US" b="1" baseline="-25000" dirty="0"/>
          </a:p>
          <a:p>
            <a:r>
              <a:rPr lang="en-US" b="1" dirty="0"/>
              <a:t>fails </a:t>
            </a:r>
            <a:r>
              <a:rPr lang="en-US" b="1" dirty="0">
                <a:solidFill>
                  <a:srgbClr val="006600"/>
                </a:solidFill>
              </a:rPr>
              <a:t>independence of other activities’ units</a:t>
            </a:r>
            <a:endParaRPr lang="en-US" b="1" baseline="-25000" dirty="0">
              <a:solidFill>
                <a:srgbClr val="006600"/>
              </a:solidFill>
            </a:endParaRPr>
          </a:p>
        </p:txBody>
      </p:sp>
      <p:cxnSp>
        <p:nvCxnSpPr>
          <p:cNvPr id="25" name="Straight Arrow Connector 24"/>
          <p:cNvCxnSpPr>
            <a:stCxn id="24" idx="1"/>
          </p:cNvCxnSpPr>
          <p:nvPr/>
        </p:nvCxnSpPr>
        <p:spPr>
          <a:xfrm flipH="1">
            <a:off x="4304955" y="5146676"/>
            <a:ext cx="3147278" cy="128799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2035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animBg="1"/>
      <p:bldP spid="19" grpId="0" animBg="1"/>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3120" y="136767"/>
            <a:ext cx="4320983" cy="1325563"/>
          </a:xfrm>
        </p:spPr>
        <p:txBody>
          <a:bodyPr/>
          <a:lstStyle/>
          <a:p>
            <a:r>
              <a:rPr lang="en-US" dirty="0"/>
              <a:t>Worries about AI - near term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4547"/>
            <a:ext cx="6613844" cy="2061315"/>
          </a:xfrm>
          <a:prstGeom prst="rect">
            <a:avLst/>
          </a:prstGeom>
        </p:spPr>
      </p:pic>
      <p:sp>
        <p:nvSpPr>
          <p:cNvPr id="15" name="Rectangle 14"/>
          <p:cNvSpPr/>
          <p:nvPr/>
        </p:nvSpPr>
        <p:spPr>
          <a:xfrm>
            <a:off x="2008516" y="2125862"/>
            <a:ext cx="3212072" cy="369332"/>
          </a:xfrm>
          <a:prstGeom prst="rect">
            <a:avLst/>
          </a:prstGeom>
        </p:spPr>
        <p:txBody>
          <a:bodyPr wrap="square">
            <a:spAutoFit/>
          </a:bodyPr>
          <a:lstStyle/>
          <a:p>
            <a:r>
              <a:rPr lang="en-US" dirty="0"/>
              <a:t>technological unemployment</a:t>
            </a:r>
          </a:p>
        </p:txBody>
      </p:sp>
      <p:sp>
        <p:nvSpPr>
          <p:cNvPr id="16" name="Rectangle 15"/>
          <p:cNvSpPr/>
          <p:nvPr/>
        </p:nvSpPr>
        <p:spPr>
          <a:xfrm>
            <a:off x="9488480" y="5646203"/>
            <a:ext cx="2594286" cy="646331"/>
          </a:xfrm>
          <a:prstGeom prst="rect">
            <a:avLst/>
          </a:prstGeom>
        </p:spPr>
        <p:txBody>
          <a:bodyPr wrap="square">
            <a:spAutoFit/>
          </a:bodyPr>
          <a:lstStyle/>
          <a:p>
            <a:r>
              <a:rPr lang="en-US" dirty="0"/>
              <a:t>autonomous weapon systems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853" y="1465186"/>
            <a:ext cx="2540393" cy="4185493"/>
          </a:xfrm>
          <a:prstGeom prst="rect">
            <a:avLst/>
          </a:prstGeom>
        </p:spPr>
      </p:pic>
      <p:sp>
        <p:nvSpPr>
          <p:cNvPr id="18" name="Rectangle 17"/>
          <p:cNvSpPr/>
          <p:nvPr/>
        </p:nvSpPr>
        <p:spPr>
          <a:xfrm>
            <a:off x="5693203" y="5323038"/>
            <a:ext cx="2344268" cy="646331"/>
          </a:xfrm>
          <a:prstGeom prst="rect">
            <a:avLst/>
          </a:prstGeom>
        </p:spPr>
        <p:txBody>
          <a:bodyPr wrap="square">
            <a:spAutoFit/>
          </a:bodyPr>
          <a:lstStyle/>
          <a:p>
            <a:r>
              <a:rPr lang="en-US" dirty="0"/>
              <a:t>autonomous vehicles – legal and other issues</a:t>
            </a:r>
          </a:p>
        </p:txBody>
      </p:sp>
      <p:sp>
        <p:nvSpPr>
          <p:cNvPr id="19" name="Rectangle 18"/>
          <p:cNvSpPr/>
          <p:nvPr/>
        </p:nvSpPr>
        <p:spPr>
          <a:xfrm>
            <a:off x="9623611" y="6292534"/>
            <a:ext cx="3212072" cy="369332"/>
          </a:xfrm>
          <a:prstGeom prst="rect">
            <a:avLst/>
          </a:prstGeom>
        </p:spPr>
        <p:txBody>
          <a:bodyPr wrap="square">
            <a:spAutoFit/>
          </a:bodyPr>
          <a:lstStyle/>
          <a:p>
            <a:r>
              <a:rPr lang="en-US" dirty="0"/>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66" y="2630529"/>
            <a:ext cx="4949628" cy="4302878"/>
          </a:xfrm>
          <a:prstGeom prst="rect">
            <a:avLst/>
          </a:prstGeom>
        </p:spPr>
      </p:pic>
    </p:spTree>
    <p:extLst>
      <p:ext uri="{BB962C8B-B14F-4D97-AF65-F5344CB8AC3E}">
        <p14:creationId xmlns:p14="http://schemas.microsoft.com/office/powerpoint/2010/main" val="38148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56520" y="159024"/>
            <a:ext cx="9144000" cy="908050"/>
          </a:xfrm>
          <a:noFill/>
        </p:spPr>
        <p:txBody>
          <a:bodyPr vert="horz" lIns="0" tIns="0" rIns="0" bIns="0" rtlCol="0" anchor="ctr">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Not all is rosy, part 2</a:t>
            </a:r>
          </a:p>
        </p:txBody>
      </p:sp>
      <p:sp>
        <p:nvSpPr>
          <p:cNvPr id="30723" name="Rectangle 3"/>
          <p:cNvSpPr>
            <a:spLocks noGrp="1" noChangeArrowheads="1"/>
          </p:cNvSpPr>
          <p:nvPr>
            <p:ph type="body" idx="1"/>
          </p:nvPr>
        </p:nvSpPr>
        <p:spPr>
          <a:xfrm>
            <a:off x="1655764" y="1020416"/>
            <a:ext cx="8783637" cy="4953000"/>
          </a:xfrm>
        </p:spPr>
        <p:txBody>
          <a:bodyPr vert="horz" lIns="0" tIns="0" rIns="0" bIns="0" rtlCol="0">
            <a:normAutofit/>
          </a:bodyPr>
          <a:lstStyle/>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US" dirty="0"/>
              <a:t>Back to original units, but let’s change some edges’ direction</a:t>
            </a:r>
            <a:endParaRPr lang="en-US" dirty="0">
              <a:solidFill>
                <a:schemeClr val="accent1"/>
              </a:solidFill>
            </a:endParaRPr>
          </a:p>
        </p:txBody>
      </p:sp>
      <p:graphicFrame>
        <p:nvGraphicFramePr>
          <p:cNvPr id="4" name="Content Placeholder 3"/>
          <p:cNvGraphicFramePr>
            <a:graphicFrameLocks/>
          </p:cNvGraphicFramePr>
          <p:nvPr/>
        </p:nvGraphicFramePr>
        <p:xfrm>
          <a:off x="1752601" y="1813126"/>
          <a:ext cx="2870851" cy="2185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5"/>
          <p:cNvSpPr txBox="1">
            <a:spLocks noChangeArrowheads="1"/>
          </p:cNvSpPr>
          <p:nvPr/>
        </p:nvSpPr>
        <p:spPr bwMode="auto">
          <a:xfrm>
            <a:off x="1922053" y="2620681"/>
            <a:ext cx="761747" cy="369332"/>
          </a:xfrm>
          <a:prstGeom prst="rect">
            <a:avLst/>
          </a:prstGeom>
          <a:solidFill>
            <a:srgbClr val="C00000"/>
          </a:solidFill>
          <a:ln w="9525">
            <a:noFill/>
            <a:miter lim="800000"/>
            <a:headEnd/>
            <a:tailEnd/>
          </a:ln>
        </p:spPr>
        <p:txBody>
          <a:bodyPr wrap="none">
            <a:spAutoFit/>
          </a:bodyPr>
          <a:lstStyle/>
          <a:p>
            <a:r>
              <a:rPr lang="en-US" dirty="0">
                <a:solidFill>
                  <a:schemeClr val="bg1"/>
                </a:solidFill>
              </a:rPr>
              <a:t>1/100</a:t>
            </a:r>
          </a:p>
        </p:txBody>
      </p:sp>
      <p:sp>
        <p:nvSpPr>
          <p:cNvPr id="6" name="TextBox 6"/>
          <p:cNvSpPr txBox="1">
            <a:spLocks noChangeArrowheads="1"/>
          </p:cNvSpPr>
          <p:nvPr/>
        </p:nvSpPr>
        <p:spPr bwMode="auto">
          <a:xfrm>
            <a:off x="3844926" y="2625443"/>
            <a:ext cx="761747" cy="369332"/>
          </a:xfrm>
          <a:prstGeom prst="rect">
            <a:avLst/>
          </a:prstGeom>
          <a:solidFill>
            <a:srgbClr val="C00000"/>
          </a:solidFill>
          <a:ln w="9525">
            <a:noFill/>
            <a:miter lim="800000"/>
            <a:headEnd/>
            <a:tailEnd/>
          </a:ln>
        </p:spPr>
        <p:txBody>
          <a:bodyPr wrap="none">
            <a:spAutoFit/>
          </a:bodyPr>
          <a:lstStyle/>
          <a:p>
            <a:r>
              <a:rPr lang="en-US" dirty="0">
                <a:solidFill>
                  <a:schemeClr val="bg1"/>
                </a:solidFill>
              </a:rPr>
              <a:t>1/200</a:t>
            </a:r>
          </a:p>
        </p:txBody>
      </p:sp>
      <p:sp>
        <p:nvSpPr>
          <p:cNvPr id="7" name="TextBox 7"/>
          <p:cNvSpPr txBox="1">
            <a:spLocks noChangeArrowheads="1"/>
          </p:cNvSpPr>
          <p:nvPr/>
        </p:nvSpPr>
        <p:spPr bwMode="auto">
          <a:xfrm>
            <a:off x="3125789" y="3814482"/>
            <a:ext cx="312737" cy="369887"/>
          </a:xfrm>
          <a:prstGeom prst="rect">
            <a:avLst/>
          </a:prstGeom>
          <a:solidFill>
            <a:schemeClr val="accent1"/>
          </a:solidFill>
          <a:ln w="9525">
            <a:noFill/>
            <a:miter lim="800000"/>
            <a:headEnd/>
            <a:tailEnd/>
          </a:ln>
        </p:spPr>
        <p:txBody>
          <a:bodyPr wrap="none">
            <a:spAutoFit/>
          </a:bodyPr>
          <a:lstStyle/>
          <a:p>
            <a:r>
              <a:rPr lang="en-US">
                <a:solidFill>
                  <a:schemeClr val="bg1"/>
                </a:solidFill>
              </a:rPr>
              <a:t>2</a:t>
            </a:r>
          </a:p>
        </p:txBody>
      </p:sp>
      <p:sp>
        <p:nvSpPr>
          <p:cNvPr id="18" name="TextBox 13"/>
          <p:cNvSpPr txBox="1">
            <a:spLocks noChangeArrowheads="1"/>
          </p:cNvSpPr>
          <p:nvPr/>
        </p:nvSpPr>
        <p:spPr bwMode="auto">
          <a:xfrm>
            <a:off x="2955279" y="5136872"/>
            <a:ext cx="292068" cy="369332"/>
          </a:xfrm>
          <a:prstGeom prst="rect">
            <a:avLst/>
          </a:prstGeom>
          <a:solidFill>
            <a:srgbClr val="006600"/>
          </a:solidFill>
          <a:ln w="9525">
            <a:noFill/>
            <a:miter lim="800000"/>
            <a:headEnd/>
            <a:tailEnd/>
          </a:ln>
        </p:spPr>
        <p:txBody>
          <a:bodyPr wrap="none">
            <a:spAutoFit/>
          </a:bodyPr>
          <a:lstStyle/>
          <a:p>
            <a:r>
              <a:rPr lang="en-US" dirty="0">
                <a:solidFill>
                  <a:schemeClr val="bg1"/>
                </a:solidFill>
              </a:rPr>
              <a:t>?</a:t>
            </a:r>
          </a:p>
        </p:txBody>
      </p:sp>
      <p:sp>
        <p:nvSpPr>
          <p:cNvPr id="19" name="TextBox 14"/>
          <p:cNvSpPr txBox="1">
            <a:spLocks noChangeArrowheads="1"/>
          </p:cNvSpPr>
          <p:nvPr/>
        </p:nvSpPr>
        <p:spPr bwMode="auto">
          <a:xfrm>
            <a:off x="4639616" y="5140047"/>
            <a:ext cx="292068" cy="369332"/>
          </a:xfrm>
          <a:prstGeom prst="rect">
            <a:avLst/>
          </a:prstGeom>
          <a:solidFill>
            <a:srgbClr val="006600"/>
          </a:solidFill>
          <a:ln w="9525">
            <a:noFill/>
            <a:miter lim="800000"/>
            <a:headEnd/>
            <a:tailEnd/>
          </a:ln>
        </p:spPr>
        <p:txBody>
          <a:bodyPr wrap="none">
            <a:spAutoFit/>
          </a:bodyPr>
          <a:lstStyle/>
          <a:p>
            <a:r>
              <a:rPr lang="en-US" dirty="0">
                <a:solidFill>
                  <a:schemeClr val="bg1"/>
                </a:solidFill>
              </a:rPr>
              <a:t>?</a:t>
            </a:r>
          </a:p>
        </p:txBody>
      </p:sp>
      <p:sp>
        <p:nvSpPr>
          <p:cNvPr id="20" name="TextBox 15"/>
          <p:cNvSpPr txBox="1">
            <a:spLocks noChangeArrowheads="1"/>
          </p:cNvSpPr>
          <p:nvPr/>
        </p:nvSpPr>
        <p:spPr bwMode="auto">
          <a:xfrm>
            <a:off x="3826127" y="6329085"/>
            <a:ext cx="312906" cy="369332"/>
          </a:xfrm>
          <a:prstGeom prst="rect">
            <a:avLst/>
          </a:prstGeom>
          <a:solidFill>
            <a:srgbClr val="006600"/>
          </a:solidFill>
          <a:ln w="9525">
            <a:noFill/>
            <a:miter lim="800000"/>
            <a:headEnd/>
            <a:tailEnd/>
          </a:ln>
        </p:spPr>
        <p:txBody>
          <a:bodyPr wrap="none">
            <a:spAutoFit/>
          </a:bodyPr>
          <a:lstStyle/>
          <a:p>
            <a:r>
              <a:rPr lang="en-US" dirty="0">
                <a:solidFill>
                  <a:schemeClr val="bg1"/>
                </a:solidFill>
              </a:rPr>
              <a:t>2</a:t>
            </a:r>
          </a:p>
        </p:txBody>
      </p:sp>
      <p:sp>
        <p:nvSpPr>
          <p:cNvPr id="21" name="TextBox 20"/>
          <p:cNvSpPr txBox="1"/>
          <p:nvPr/>
        </p:nvSpPr>
        <p:spPr>
          <a:xfrm>
            <a:off x="1524001" y="4678383"/>
            <a:ext cx="1431279" cy="646331"/>
          </a:xfrm>
          <a:prstGeom prst="rect">
            <a:avLst/>
          </a:prstGeom>
          <a:noFill/>
        </p:spPr>
        <p:txBody>
          <a:bodyPr wrap="square" rtlCol="0">
            <a:spAutoFit/>
          </a:bodyPr>
          <a:lstStyle/>
          <a:p>
            <a:r>
              <a:rPr lang="en-US" dirty="0"/>
              <a:t>distance:</a:t>
            </a:r>
          </a:p>
          <a:p>
            <a:r>
              <a:rPr lang="en-US" dirty="0"/>
              <a:t>(negligible)</a:t>
            </a:r>
            <a:endParaRPr lang="en-US" baseline="-25000" dirty="0"/>
          </a:p>
        </p:txBody>
      </p:sp>
      <p:sp>
        <p:nvSpPr>
          <p:cNvPr id="22" name="TextBox 21"/>
          <p:cNvSpPr txBox="1"/>
          <p:nvPr/>
        </p:nvSpPr>
        <p:spPr>
          <a:xfrm>
            <a:off x="5219009" y="4685011"/>
            <a:ext cx="1407111" cy="646331"/>
          </a:xfrm>
          <a:prstGeom prst="rect">
            <a:avLst/>
          </a:prstGeom>
          <a:noFill/>
        </p:spPr>
        <p:txBody>
          <a:bodyPr wrap="square" rtlCol="0">
            <a:spAutoFit/>
          </a:bodyPr>
          <a:lstStyle/>
          <a:p>
            <a:r>
              <a:rPr lang="en-US" dirty="0"/>
              <a:t>distance:</a:t>
            </a:r>
          </a:p>
          <a:p>
            <a:r>
              <a:rPr lang="en-US" dirty="0"/>
              <a:t>(negligible)</a:t>
            </a:r>
            <a:endParaRPr lang="en-US" baseline="-25000" dirty="0"/>
          </a:p>
        </p:txBody>
      </p:sp>
      <p:graphicFrame>
        <p:nvGraphicFramePr>
          <p:cNvPr id="25" name="Content Placeholder 3"/>
          <p:cNvGraphicFramePr>
            <a:graphicFrameLocks/>
          </p:cNvGraphicFramePr>
          <p:nvPr/>
        </p:nvGraphicFramePr>
        <p:xfrm>
          <a:off x="4861457" y="1813126"/>
          <a:ext cx="2870851" cy="21859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 name="TextBox 5"/>
          <p:cNvSpPr txBox="1">
            <a:spLocks noChangeArrowheads="1"/>
          </p:cNvSpPr>
          <p:nvPr/>
        </p:nvSpPr>
        <p:spPr bwMode="auto">
          <a:xfrm>
            <a:off x="5047688" y="2621629"/>
            <a:ext cx="761747" cy="369332"/>
          </a:xfrm>
          <a:prstGeom prst="rect">
            <a:avLst/>
          </a:prstGeom>
          <a:solidFill>
            <a:srgbClr val="C00000"/>
          </a:solidFill>
          <a:ln w="9525">
            <a:noFill/>
            <a:miter lim="800000"/>
            <a:headEnd/>
            <a:tailEnd/>
          </a:ln>
        </p:spPr>
        <p:txBody>
          <a:bodyPr wrap="none">
            <a:spAutoFit/>
          </a:bodyPr>
          <a:lstStyle/>
          <a:p>
            <a:r>
              <a:rPr lang="en-US" dirty="0">
                <a:solidFill>
                  <a:schemeClr val="bg1"/>
                </a:solidFill>
              </a:rPr>
              <a:t>1/300</a:t>
            </a:r>
          </a:p>
        </p:txBody>
      </p:sp>
      <p:sp>
        <p:nvSpPr>
          <p:cNvPr id="27" name="TextBox 6"/>
          <p:cNvSpPr txBox="1">
            <a:spLocks noChangeArrowheads="1"/>
          </p:cNvSpPr>
          <p:nvPr/>
        </p:nvSpPr>
        <p:spPr bwMode="auto">
          <a:xfrm>
            <a:off x="6970561" y="2612743"/>
            <a:ext cx="761747" cy="369332"/>
          </a:xfrm>
          <a:prstGeom prst="rect">
            <a:avLst/>
          </a:prstGeom>
          <a:solidFill>
            <a:srgbClr val="C00000"/>
          </a:solidFill>
          <a:ln w="9525">
            <a:noFill/>
            <a:miter lim="800000"/>
            <a:headEnd/>
            <a:tailEnd/>
          </a:ln>
        </p:spPr>
        <p:txBody>
          <a:bodyPr wrap="none">
            <a:spAutoFit/>
          </a:bodyPr>
          <a:lstStyle/>
          <a:p>
            <a:r>
              <a:rPr lang="en-US" dirty="0">
                <a:solidFill>
                  <a:schemeClr val="bg1"/>
                </a:solidFill>
              </a:rPr>
              <a:t>1/300</a:t>
            </a:r>
          </a:p>
        </p:txBody>
      </p:sp>
      <p:sp>
        <p:nvSpPr>
          <p:cNvPr id="28" name="TextBox 7"/>
          <p:cNvSpPr txBox="1">
            <a:spLocks noChangeArrowheads="1"/>
          </p:cNvSpPr>
          <p:nvPr/>
        </p:nvSpPr>
        <p:spPr bwMode="auto">
          <a:xfrm>
            <a:off x="6196284" y="3814482"/>
            <a:ext cx="312737" cy="369887"/>
          </a:xfrm>
          <a:prstGeom prst="rect">
            <a:avLst/>
          </a:prstGeom>
          <a:solidFill>
            <a:schemeClr val="accent1"/>
          </a:solidFill>
          <a:ln w="9525">
            <a:noFill/>
            <a:miter lim="800000"/>
            <a:headEnd/>
            <a:tailEnd/>
          </a:ln>
        </p:spPr>
        <p:txBody>
          <a:bodyPr wrap="none">
            <a:spAutoFit/>
          </a:bodyPr>
          <a:lstStyle/>
          <a:p>
            <a:r>
              <a:rPr lang="en-US" dirty="0">
                <a:solidFill>
                  <a:schemeClr val="bg1"/>
                </a:solidFill>
              </a:rPr>
              <a:t>1</a:t>
            </a:r>
          </a:p>
        </p:txBody>
      </p:sp>
      <p:graphicFrame>
        <p:nvGraphicFramePr>
          <p:cNvPr id="29" name="Content Placeholder 3"/>
          <p:cNvGraphicFramePr>
            <a:graphicFrameLocks/>
          </p:cNvGraphicFramePr>
          <p:nvPr/>
        </p:nvGraphicFramePr>
        <p:xfrm>
          <a:off x="7797150" y="1813126"/>
          <a:ext cx="2870851" cy="21859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0" name="TextBox 5"/>
          <p:cNvSpPr txBox="1">
            <a:spLocks noChangeArrowheads="1"/>
          </p:cNvSpPr>
          <p:nvPr/>
        </p:nvSpPr>
        <p:spPr bwMode="auto">
          <a:xfrm>
            <a:off x="7920182" y="2612191"/>
            <a:ext cx="761747" cy="369332"/>
          </a:xfrm>
          <a:prstGeom prst="rect">
            <a:avLst/>
          </a:prstGeom>
          <a:solidFill>
            <a:srgbClr val="C00000"/>
          </a:solidFill>
          <a:ln w="9525">
            <a:noFill/>
            <a:miter lim="800000"/>
            <a:headEnd/>
            <a:tailEnd/>
          </a:ln>
        </p:spPr>
        <p:txBody>
          <a:bodyPr wrap="none">
            <a:spAutoFit/>
          </a:bodyPr>
          <a:lstStyle/>
          <a:p>
            <a:r>
              <a:rPr lang="en-US" dirty="0">
                <a:solidFill>
                  <a:schemeClr val="bg1"/>
                </a:solidFill>
              </a:rPr>
              <a:t>1/200</a:t>
            </a:r>
          </a:p>
        </p:txBody>
      </p:sp>
      <p:sp>
        <p:nvSpPr>
          <p:cNvPr id="31" name="TextBox 6"/>
          <p:cNvSpPr txBox="1">
            <a:spLocks noChangeArrowheads="1"/>
          </p:cNvSpPr>
          <p:nvPr/>
        </p:nvSpPr>
        <p:spPr bwMode="auto">
          <a:xfrm>
            <a:off x="9906254" y="2607981"/>
            <a:ext cx="761747" cy="369332"/>
          </a:xfrm>
          <a:prstGeom prst="rect">
            <a:avLst/>
          </a:prstGeom>
          <a:solidFill>
            <a:srgbClr val="C00000"/>
          </a:solidFill>
          <a:ln w="9525">
            <a:noFill/>
            <a:miter lim="800000"/>
            <a:headEnd/>
            <a:tailEnd/>
          </a:ln>
        </p:spPr>
        <p:txBody>
          <a:bodyPr wrap="none">
            <a:spAutoFit/>
          </a:bodyPr>
          <a:lstStyle/>
          <a:p>
            <a:r>
              <a:rPr lang="en-US" dirty="0">
                <a:solidFill>
                  <a:schemeClr val="bg1"/>
                </a:solidFill>
              </a:rPr>
              <a:t>1/600</a:t>
            </a:r>
          </a:p>
        </p:txBody>
      </p:sp>
      <p:sp>
        <p:nvSpPr>
          <p:cNvPr id="32" name="TextBox 7"/>
          <p:cNvSpPr txBox="1">
            <a:spLocks noChangeArrowheads="1"/>
          </p:cNvSpPr>
          <p:nvPr/>
        </p:nvSpPr>
        <p:spPr bwMode="auto">
          <a:xfrm>
            <a:off x="9183825" y="3814481"/>
            <a:ext cx="312906" cy="369332"/>
          </a:xfrm>
          <a:prstGeom prst="rect">
            <a:avLst/>
          </a:prstGeom>
          <a:solidFill>
            <a:schemeClr val="accent1"/>
          </a:solidFill>
          <a:ln w="9525">
            <a:noFill/>
            <a:miter lim="800000"/>
            <a:headEnd/>
            <a:tailEnd/>
          </a:ln>
        </p:spPr>
        <p:txBody>
          <a:bodyPr wrap="none">
            <a:spAutoFit/>
          </a:bodyPr>
          <a:lstStyle/>
          <a:p>
            <a:r>
              <a:rPr lang="en-US" dirty="0">
                <a:solidFill>
                  <a:schemeClr val="bg1"/>
                </a:solidFill>
              </a:rPr>
              <a:t>3</a:t>
            </a:r>
          </a:p>
        </p:txBody>
      </p:sp>
      <p:sp>
        <p:nvSpPr>
          <p:cNvPr id="33" name="TextBox 32"/>
          <p:cNvSpPr txBox="1"/>
          <p:nvPr/>
        </p:nvSpPr>
        <p:spPr>
          <a:xfrm>
            <a:off x="4457355" y="6507558"/>
            <a:ext cx="4878871" cy="553998"/>
          </a:xfrm>
          <a:prstGeom prst="rect">
            <a:avLst/>
          </a:prstGeom>
          <a:noFill/>
        </p:spPr>
        <p:txBody>
          <a:bodyPr wrap="square" rtlCol="0">
            <a:spAutoFit/>
          </a:bodyPr>
          <a:lstStyle/>
          <a:p>
            <a:r>
              <a:rPr lang="en-US" dirty="0"/>
              <a:t>distance: 1 to v</a:t>
            </a:r>
            <a:r>
              <a:rPr lang="en-US" baseline="-25000" dirty="0"/>
              <a:t>1</a:t>
            </a:r>
            <a:r>
              <a:rPr lang="en-US" dirty="0"/>
              <a:t>, 1 to v</a:t>
            </a:r>
            <a:r>
              <a:rPr lang="en-US" baseline="-25000" dirty="0"/>
              <a:t>3</a:t>
            </a:r>
          </a:p>
          <a:p>
            <a:endParaRPr lang="en-US" baseline="-25000" dirty="0"/>
          </a:p>
        </p:txBody>
      </p:sp>
      <p:graphicFrame>
        <p:nvGraphicFramePr>
          <p:cNvPr id="34" name="Content Placeholder 3"/>
          <p:cNvGraphicFramePr>
            <a:graphicFrameLocks/>
          </p:cNvGraphicFramePr>
          <p:nvPr/>
        </p:nvGraphicFramePr>
        <p:xfrm>
          <a:off x="2481032" y="4328248"/>
          <a:ext cx="2870851" cy="218590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5" name="TextBox 34"/>
          <p:cNvSpPr txBox="1"/>
          <p:nvPr/>
        </p:nvSpPr>
        <p:spPr>
          <a:xfrm>
            <a:off x="7452234" y="4685010"/>
            <a:ext cx="2987167" cy="923330"/>
          </a:xfrm>
          <a:prstGeom prst="rect">
            <a:avLst/>
          </a:prstGeom>
          <a:noFill/>
        </p:spPr>
        <p:txBody>
          <a:bodyPr wrap="square" rtlCol="0">
            <a:spAutoFit/>
          </a:bodyPr>
          <a:lstStyle/>
          <a:p>
            <a:r>
              <a:rPr lang="en-US" b="1" dirty="0"/>
              <a:t>different from before!</a:t>
            </a:r>
            <a:endParaRPr lang="en-US" b="1" baseline="-25000" dirty="0"/>
          </a:p>
          <a:p>
            <a:r>
              <a:rPr lang="en-US" b="1" dirty="0"/>
              <a:t>fails </a:t>
            </a:r>
            <a:r>
              <a:rPr lang="en-US" b="1" dirty="0">
                <a:solidFill>
                  <a:srgbClr val="006600"/>
                </a:solidFill>
              </a:rPr>
              <a:t>independence of other edges’ directions</a:t>
            </a:r>
            <a:endParaRPr lang="en-US" b="1" baseline="-25000" dirty="0">
              <a:solidFill>
                <a:srgbClr val="006600"/>
              </a:solidFill>
            </a:endParaRPr>
          </a:p>
        </p:txBody>
      </p:sp>
      <p:cxnSp>
        <p:nvCxnSpPr>
          <p:cNvPr id="36" name="Straight Arrow Connector 35"/>
          <p:cNvCxnSpPr>
            <a:stCxn id="35" idx="1"/>
          </p:cNvCxnSpPr>
          <p:nvPr/>
        </p:nvCxnSpPr>
        <p:spPr>
          <a:xfrm flipH="1">
            <a:off x="4304955" y="5146676"/>
            <a:ext cx="3147278" cy="128799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1550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p:bldP spid="22" grpId="0"/>
      <p:bldP spid="33" grpId="0"/>
      <p:bldGraphic spid="34" grpId="0">
        <p:bldAsOne/>
      </p:bldGraphic>
      <p:bldGraphic spid="34" grpId="1">
        <p:bldAsOne/>
      </p:bldGraphic>
      <p:bldP spid="3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83024" y="159024"/>
            <a:ext cx="9144000" cy="908050"/>
          </a:xfrm>
          <a:noFill/>
        </p:spPr>
        <p:txBody>
          <a:bodyPr vert="horz" lIns="0" tIns="0" rIns="0" bIns="0" rtlCol="0" anchor="ctr">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Summarizing</a:t>
            </a:r>
          </a:p>
        </p:txBody>
      </p:sp>
      <p:sp>
        <p:nvSpPr>
          <p:cNvPr id="30723" name="Rectangle 3"/>
          <p:cNvSpPr>
            <a:spLocks noGrp="1" noChangeArrowheads="1"/>
          </p:cNvSpPr>
          <p:nvPr>
            <p:ph type="body" idx="1"/>
          </p:nvPr>
        </p:nvSpPr>
        <p:spPr>
          <a:xfrm>
            <a:off x="1655764" y="967408"/>
            <a:ext cx="8783637" cy="4953000"/>
          </a:xfrm>
        </p:spPr>
        <p:txBody>
          <a:bodyPr vert="horz" lIns="0" tIns="0" rIns="0" bIns="0" rtlCol="0">
            <a:normAutofit/>
          </a:bodyPr>
          <a:lstStyle/>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Let </a:t>
            </a:r>
            <a:r>
              <a:rPr lang="en-GB" dirty="0" err="1">
                <a:solidFill>
                  <a:srgbClr val="0070C0"/>
                </a:solidFill>
              </a:rPr>
              <a:t>t</a:t>
            </a:r>
            <a:r>
              <a:rPr lang="en-GB" baseline="-25000" dirty="0" err="1">
                <a:solidFill>
                  <a:srgbClr val="0070C0"/>
                </a:solidFill>
              </a:rPr>
              <a:t>a,b,i</a:t>
            </a:r>
            <a:r>
              <a:rPr lang="en-GB" dirty="0"/>
              <a:t> be voter </a:t>
            </a:r>
            <a:r>
              <a:rPr lang="en-GB" dirty="0">
                <a:solidFill>
                  <a:srgbClr val="0070C0"/>
                </a:solidFill>
              </a:rPr>
              <a:t>i</a:t>
            </a:r>
            <a:r>
              <a:rPr lang="en-GB" dirty="0"/>
              <a:t>’s </a:t>
            </a:r>
            <a:r>
              <a:rPr lang="en-GB" dirty="0" err="1"/>
              <a:t>tradeoff</a:t>
            </a:r>
            <a:r>
              <a:rPr lang="en-GB" dirty="0"/>
              <a:t> between </a:t>
            </a:r>
            <a:r>
              <a:rPr lang="en-GB" dirty="0">
                <a:solidFill>
                  <a:srgbClr val="0070C0"/>
                </a:solidFill>
              </a:rPr>
              <a:t>a</a:t>
            </a:r>
            <a:r>
              <a:rPr lang="en-GB" dirty="0"/>
              <a:t> and </a:t>
            </a:r>
            <a:r>
              <a:rPr lang="en-GB" dirty="0">
                <a:solidFill>
                  <a:srgbClr val="0070C0"/>
                </a:solidFill>
              </a:rPr>
              <a:t>b</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Aggregate </a:t>
            </a:r>
            <a:r>
              <a:rPr lang="en-GB" dirty="0" err="1"/>
              <a:t>tradeoff</a:t>
            </a:r>
            <a:r>
              <a:rPr lang="en-GB" dirty="0"/>
              <a:t> </a:t>
            </a:r>
            <a:r>
              <a:rPr lang="en-GB" dirty="0">
                <a:solidFill>
                  <a:srgbClr val="0070C0"/>
                </a:solidFill>
              </a:rPr>
              <a:t>t</a:t>
            </a:r>
            <a:r>
              <a:rPr lang="en-GB" dirty="0"/>
              <a:t> has score</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GB" dirty="0">
                <a:solidFill>
                  <a:schemeClr val="accent1"/>
                </a:solidFill>
              </a:rPr>
              <a:t>	</a:t>
            </a:r>
            <a:r>
              <a:rPr lang="el-GR" dirty="0">
                <a:solidFill>
                  <a:schemeClr val="accent1"/>
                </a:solidFill>
              </a:rPr>
              <a:t> </a:t>
            </a:r>
            <a:r>
              <a:rPr lang="el-GR" dirty="0">
                <a:solidFill>
                  <a:srgbClr val="0070C0"/>
                </a:solidFill>
              </a:rPr>
              <a:t>Σ</a:t>
            </a:r>
            <a:r>
              <a:rPr lang="en-GB" baseline="-25000" dirty="0">
                <a:solidFill>
                  <a:srgbClr val="0070C0"/>
                </a:solidFill>
              </a:rPr>
              <a:t>i</a:t>
            </a:r>
            <a:r>
              <a:rPr lang="el-GR" dirty="0">
                <a:solidFill>
                  <a:srgbClr val="0070C0"/>
                </a:solidFill>
              </a:rPr>
              <a:t> Σ</a:t>
            </a:r>
            <a:r>
              <a:rPr lang="en-GB" baseline="-25000" dirty="0" err="1">
                <a:solidFill>
                  <a:srgbClr val="0070C0"/>
                </a:solidFill>
              </a:rPr>
              <a:t>a,b</a:t>
            </a:r>
            <a:r>
              <a:rPr lang="en-US" dirty="0">
                <a:solidFill>
                  <a:srgbClr val="0070C0"/>
                </a:solidFill>
              </a:rPr>
              <a:t> |</a:t>
            </a:r>
            <a:r>
              <a:rPr lang="en-GB" dirty="0">
                <a:solidFill>
                  <a:srgbClr val="0070C0"/>
                </a:solidFill>
              </a:rPr>
              <a:t> </a:t>
            </a:r>
            <a:r>
              <a:rPr lang="en-GB" dirty="0" err="1">
                <a:solidFill>
                  <a:srgbClr val="0070C0"/>
                </a:solidFill>
              </a:rPr>
              <a:t>t</a:t>
            </a:r>
            <a:r>
              <a:rPr lang="en-GB" baseline="-25000" dirty="0" err="1">
                <a:solidFill>
                  <a:srgbClr val="0070C0"/>
                </a:solidFill>
              </a:rPr>
              <a:t>a,b</a:t>
            </a:r>
            <a:r>
              <a:rPr lang="en-GB" dirty="0">
                <a:solidFill>
                  <a:srgbClr val="0070C0"/>
                </a:solidFill>
              </a:rPr>
              <a:t> - </a:t>
            </a:r>
            <a:r>
              <a:rPr lang="en-GB" dirty="0" err="1">
                <a:solidFill>
                  <a:srgbClr val="0070C0"/>
                </a:solidFill>
              </a:rPr>
              <a:t>t</a:t>
            </a:r>
            <a:r>
              <a:rPr lang="en-GB" baseline="-25000" dirty="0" err="1">
                <a:solidFill>
                  <a:srgbClr val="0070C0"/>
                </a:solidFill>
              </a:rPr>
              <a:t>a,b,i</a:t>
            </a:r>
            <a:r>
              <a:rPr lang="en-US" dirty="0">
                <a:solidFill>
                  <a:srgbClr val="0070C0"/>
                </a:solidFill>
              </a:rPr>
              <a:t> |</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Upsides:</a:t>
            </a:r>
          </a:p>
          <a:p>
            <a:pPr marL="741363" lvl="1"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solidFill>
                  <a:srgbClr val="006600"/>
                </a:solidFill>
              </a:rPr>
              <a:t>Coincides with median </a:t>
            </a:r>
            <a:r>
              <a:rPr lang="en-GB" dirty="0"/>
              <a:t>for 2 activities</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Downsides:</a:t>
            </a:r>
          </a:p>
          <a:p>
            <a:pPr marL="741363" lvl="1"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Dependence on </a:t>
            </a:r>
            <a:r>
              <a:rPr lang="en-GB" dirty="0">
                <a:solidFill>
                  <a:srgbClr val="FF0000"/>
                </a:solidFill>
              </a:rPr>
              <a:t>choice of units</a:t>
            </a:r>
            <a:r>
              <a:rPr lang="en-GB" dirty="0"/>
              <a:t>: </a:t>
            </a:r>
          </a:p>
          <a:p>
            <a:pPr marL="741363" lvl="1"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GB" dirty="0">
                <a:solidFill>
                  <a:srgbClr val="0070C0"/>
                </a:solidFill>
              </a:rPr>
              <a:t>	</a:t>
            </a:r>
            <a:r>
              <a:rPr lang="en-US" dirty="0">
                <a:solidFill>
                  <a:srgbClr val="0070C0"/>
                </a:solidFill>
              </a:rPr>
              <a:t>|</a:t>
            </a:r>
            <a:r>
              <a:rPr lang="en-GB" dirty="0">
                <a:solidFill>
                  <a:srgbClr val="0070C0"/>
                </a:solidFill>
              </a:rPr>
              <a:t> </a:t>
            </a:r>
            <a:r>
              <a:rPr lang="en-GB" dirty="0" err="1">
                <a:solidFill>
                  <a:srgbClr val="0070C0"/>
                </a:solidFill>
              </a:rPr>
              <a:t>t</a:t>
            </a:r>
            <a:r>
              <a:rPr lang="en-GB" baseline="-25000" dirty="0" err="1">
                <a:solidFill>
                  <a:srgbClr val="0070C0"/>
                </a:solidFill>
              </a:rPr>
              <a:t>a,b</a:t>
            </a:r>
            <a:r>
              <a:rPr lang="en-GB" dirty="0">
                <a:solidFill>
                  <a:srgbClr val="0070C0"/>
                </a:solidFill>
              </a:rPr>
              <a:t> - </a:t>
            </a:r>
            <a:r>
              <a:rPr lang="en-GB" dirty="0" err="1">
                <a:solidFill>
                  <a:srgbClr val="0070C0"/>
                </a:solidFill>
              </a:rPr>
              <a:t>t</a:t>
            </a:r>
            <a:r>
              <a:rPr lang="en-GB" baseline="-25000" dirty="0" err="1">
                <a:solidFill>
                  <a:srgbClr val="0070C0"/>
                </a:solidFill>
              </a:rPr>
              <a:t>a,b,i</a:t>
            </a:r>
            <a:r>
              <a:rPr lang="en-US" dirty="0">
                <a:solidFill>
                  <a:srgbClr val="0070C0"/>
                </a:solidFill>
              </a:rPr>
              <a:t> | ≠ |</a:t>
            </a:r>
            <a:r>
              <a:rPr lang="en-GB" dirty="0">
                <a:solidFill>
                  <a:srgbClr val="0070C0"/>
                </a:solidFill>
              </a:rPr>
              <a:t> 2t</a:t>
            </a:r>
            <a:r>
              <a:rPr lang="en-GB" baseline="-25000" dirty="0">
                <a:solidFill>
                  <a:srgbClr val="0070C0"/>
                </a:solidFill>
              </a:rPr>
              <a:t>a,b</a:t>
            </a:r>
            <a:r>
              <a:rPr lang="en-GB" dirty="0">
                <a:solidFill>
                  <a:srgbClr val="0070C0"/>
                </a:solidFill>
              </a:rPr>
              <a:t> - 2t</a:t>
            </a:r>
            <a:r>
              <a:rPr lang="en-GB" baseline="-25000" dirty="0">
                <a:solidFill>
                  <a:srgbClr val="0070C0"/>
                </a:solidFill>
              </a:rPr>
              <a:t>a,b,i</a:t>
            </a:r>
            <a:r>
              <a:rPr lang="en-US" dirty="0">
                <a:solidFill>
                  <a:srgbClr val="0070C0"/>
                </a:solidFill>
              </a:rPr>
              <a:t> |</a:t>
            </a:r>
            <a:endParaRPr lang="en-GB" dirty="0">
              <a:solidFill>
                <a:srgbClr val="0070C0"/>
              </a:solidFill>
            </a:endParaRPr>
          </a:p>
          <a:p>
            <a:pPr marL="741363" lvl="1"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Dependence on </a:t>
            </a:r>
            <a:r>
              <a:rPr lang="en-GB" dirty="0">
                <a:solidFill>
                  <a:srgbClr val="FF0000"/>
                </a:solidFill>
              </a:rPr>
              <a:t>direction of edges</a:t>
            </a:r>
            <a:r>
              <a:rPr lang="en-GB" dirty="0"/>
              <a:t>:</a:t>
            </a:r>
          </a:p>
          <a:p>
            <a:pPr marL="741363" lvl="1"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a:t>
            </a:r>
            <a:r>
              <a:rPr lang="en-US" dirty="0">
                <a:solidFill>
                  <a:srgbClr val="0070C0"/>
                </a:solidFill>
              </a:rPr>
              <a:t>|</a:t>
            </a:r>
            <a:r>
              <a:rPr lang="en-GB" dirty="0">
                <a:solidFill>
                  <a:srgbClr val="0070C0"/>
                </a:solidFill>
              </a:rPr>
              <a:t> </a:t>
            </a:r>
            <a:r>
              <a:rPr lang="en-GB" dirty="0" err="1">
                <a:solidFill>
                  <a:srgbClr val="0070C0"/>
                </a:solidFill>
              </a:rPr>
              <a:t>t</a:t>
            </a:r>
            <a:r>
              <a:rPr lang="en-GB" baseline="-25000" dirty="0" err="1">
                <a:solidFill>
                  <a:srgbClr val="0070C0"/>
                </a:solidFill>
              </a:rPr>
              <a:t>a,b</a:t>
            </a:r>
            <a:r>
              <a:rPr lang="en-GB" dirty="0">
                <a:solidFill>
                  <a:srgbClr val="0070C0"/>
                </a:solidFill>
              </a:rPr>
              <a:t> - </a:t>
            </a:r>
            <a:r>
              <a:rPr lang="en-GB" dirty="0" err="1">
                <a:solidFill>
                  <a:srgbClr val="0070C0"/>
                </a:solidFill>
              </a:rPr>
              <a:t>t</a:t>
            </a:r>
            <a:r>
              <a:rPr lang="en-GB" baseline="-25000" dirty="0" err="1">
                <a:solidFill>
                  <a:srgbClr val="0070C0"/>
                </a:solidFill>
              </a:rPr>
              <a:t>a,b,i</a:t>
            </a:r>
            <a:r>
              <a:rPr lang="en-US" dirty="0">
                <a:solidFill>
                  <a:srgbClr val="0070C0"/>
                </a:solidFill>
              </a:rPr>
              <a:t> | ≠ |</a:t>
            </a:r>
            <a:r>
              <a:rPr lang="en-GB" dirty="0">
                <a:solidFill>
                  <a:srgbClr val="0070C0"/>
                </a:solidFill>
              </a:rPr>
              <a:t> 1/</a:t>
            </a:r>
            <a:r>
              <a:rPr lang="en-GB" dirty="0" err="1">
                <a:solidFill>
                  <a:srgbClr val="0070C0"/>
                </a:solidFill>
              </a:rPr>
              <a:t>t</a:t>
            </a:r>
            <a:r>
              <a:rPr lang="en-GB" baseline="-25000" dirty="0" err="1">
                <a:solidFill>
                  <a:srgbClr val="0070C0"/>
                </a:solidFill>
              </a:rPr>
              <a:t>a,b</a:t>
            </a:r>
            <a:r>
              <a:rPr lang="en-GB" dirty="0">
                <a:solidFill>
                  <a:srgbClr val="0070C0"/>
                </a:solidFill>
              </a:rPr>
              <a:t> - 1/</a:t>
            </a:r>
            <a:r>
              <a:rPr lang="en-GB" dirty="0" err="1">
                <a:solidFill>
                  <a:srgbClr val="0070C0"/>
                </a:solidFill>
              </a:rPr>
              <a:t>t</a:t>
            </a:r>
            <a:r>
              <a:rPr lang="en-GB" baseline="-25000" dirty="0" err="1">
                <a:solidFill>
                  <a:srgbClr val="0070C0"/>
                </a:solidFill>
              </a:rPr>
              <a:t>a,b,i</a:t>
            </a:r>
            <a:r>
              <a:rPr lang="en-US" dirty="0">
                <a:solidFill>
                  <a:srgbClr val="0070C0"/>
                </a:solidFill>
              </a:rPr>
              <a:t> |</a:t>
            </a:r>
          </a:p>
          <a:p>
            <a:pPr marL="741363" lvl="1"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US" dirty="0"/>
              <a:t>We </a:t>
            </a:r>
            <a:r>
              <a:rPr lang="en-US" dirty="0">
                <a:solidFill>
                  <a:srgbClr val="FF0000"/>
                </a:solidFill>
              </a:rPr>
              <a:t>don’t have a general algorithm</a:t>
            </a:r>
            <a:endParaRPr lang="en-GB" dirty="0">
              <a:solidFill>
                <a:srgbClr val="FF0000"/>
              </a:solidFill>
            </a:endParaRPr>
          </a:p>
          <a:p>
            <a:pPr marL="741363" lvl="1" indent="-341313" defTabSz="407988">
              <a:tabLst>
                <a:tab pos="911225" algn="l"/>
                <a:tab pos="1824038" algn="l"/>
                <a:tab pos="2740025" algn="l"/>
                <a:tab pos="3654425" algn="l"/>
                <a:tab pos="4568825" algn="l"/>
                <a:tab pos="5483225" algn="l"/>
                <a:tab pos="6397625" algn="l"/>
                <a:tab pos="7312025" algn="l"/>
                <a:tab pos="8226425" algn="l"/>
                <a:tab pos="9142413" algn="l"/>
              </a:tabLst>
            </a:pPr>
            <a:endParaRPr lang="en-GB" dirty="0"/>
          </a:p>
        </p:txBody>
      </p:sp>
    </p:spTree>
    <p:extLst>
      <p:ext uri="{BB962C8B-B14F-4D97-AF65-F5344CB8AC3E}">
        <p14:creationId xmlns:p14="http://schemas.microsoft.com/office/powerpoint/2010/main" val="24363345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2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43268" y="192156"/>
            <a:ext cx="9144000" cy="908050"/>
          </a:xfrm>
          <a:noFill/>
        </p:spPr>
        <p:txBody>
          <a:bodyPr vert="horz" lIns="0" tIns="0" rIns="0" bIns="0" rtlCol="0" anchor="ctr">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A generalization</a:t>
            </a:r>
          </a:p>
        </p:txBody>
      </p:sp>
      <p:sp>
        <p:nvSpPr>
          <p:cNvPr id="30723" name="Rectangle 3"/>
          <p:cNvSpPr>
            <a:spLocks noGrp="1" noChangeArrowheads="1"/>
          </p:cNvSpPr>
          <p:nvPr>
            <p:ph type="body" idx="1"/>
          </p:nvPr>
        </p:nvSpPr>
        <p:spPr>
          <a:xfrm>
            <a:off x="1655764" y="1143000"/>
            <a:ext cx="8783637" cy="4953000"/>
          </a:xfrm>
        </p:spPr>
        <p:txBody>
          <a:bodyPr vert="horz" lIns="0" tIns="0" rIns="0" bIns="0" rtlCol="0">
            <a:normAutofit/>
          </a:bodyPr>
          <a:lstStyle/>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Let </a:t>
            </a:r>
            <a:r>
              <a:rPr lang="en-GB" dirty="0" err="1">
                <a:solidFill>
                  <a:srgbClr val="0070C0"/>
                </a:solidFill>
              </a:rPr>
              <a:t>t</a:t>
            </a:r>
            <a:r>
              <a:rPr lang="en-GB" baseline="-25000" dirty="0" err="1">
                <a:solidFill>
                  <a:srgbClr val="0070C0"/>
                </a:solidFill>
              </a:rPr>
              <a:t>a,b,i</a:t>
            </a:r>
            <a:r>
              <a:rPr lang="en-GB" dirty="0"/>
              <a:t> be voter </a:t>
            </a:r>
            <a:r>
              <a:rPr lang="en-GB" dirty="0">
                <a:solidFill>
                  <a:srgbClr val="0070C0"/>
                </a:solidFill>
              </a:rPr>
              <a:t>i</a:t>
            </a:r>
            <a:r>
              <a:rPr lang="en-GB" dirty="0"/>
              <a:t>’s </a:t>
            </a:r>
            <a:r>
              <a:rPr lang="en-GB" dirty="0" err="1"/>
              <a:t>tradeoff</a:t>
            </a:r>
            <a:r>
              <a:rPr lang="en-GB" dirty="0"/>
              <a:t> between </a:t>
            </a:r>
            <a:r>
              <a:rPr lang="en-GB" dirty="0">
                <a:solidFill>
                  <a:srgbClr val="0070C0"/>
                </a:solidFill>
              </a:rPr>
              <a:t>a</a:t>
            </a:r>
            <a:r>
              <a:rPr lang="en-GB" dirty="0"/>
              <a:t> and </a:t>
            </a:r>
            <a:r>
              <a:rPr lang="en-GB" dirty="0">
                <a:solidFill>
                  <a:srgbClr val="0070C0"/>
                </a:solidFill>
              </a:rPr>
              <a:t>b</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Let </a:t>
            </a:r>
            <a:r>
              <a:rPr lang="en-GB" dirty="0">
                <a:solidFill>
                  <a:srgbClr val="0070C0"/>
                </a:solidFill>
              </a:rPr>
              <a:t>f</a:t>
            </a:r>
            <a:r>
              <a:rPr lang="en-GB" dirty="0"/>
              <a:t> be a monotone increasing function – say, </a:t>
            </a:r>
            <a:r>
              <a:rPr lang="en-GB" dirty="0">
                <a:solidFill>
                  <a:srgbClr val="0070C0"/>
                </a:solidFill>
              </a:rPr>
              <a:t>f(x) = x</a:t>
            </a:r>
            <a:r>
              <a:rPr lang="en-GB" baseline="30000" dirty="0">
                <a:solidFill>
                  <a:srgbClr val="0070C0"/>
                </a:solidFill>
              </a:rPr>
              <a:t>2</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Aggregate </a:t>
            </a:r>
            <a:r>
              <a:rPr lang="en-GB" dirty="0" err="1"/>
              <a:t>tradeoff</a:t>
            </a:r>
            <a:r>
              <a:rPr lang="en-GB" dirty="0"/>
              <a:t> </a:t>
            </a:r>
            <a:r>
              <a:rPr lang="en-GB" dirty="0">
                <a:solidFill>
                  <a:srgbClr val="0070C0"/>
                </a:solidFill>
              </a:rPr>
              <a:t>t</a:t>
            </a:r>
            <a:r>
              <a:rPr lang="en-GB" dirty="0"/>
              <a:t> has score</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GB" dirty="0">
                <a:solidFill>
                  <a:srgbClr val="0070C0"/>
                </a:solidFill>
              </a:rPr>
              <a:t>	</a:t>
            </a:r>
            <a:r>
              <a:rPr lang="el-GR" dirty="0">
                <a:solidFill>
                  <a:srgbClr val="0070C0"/>
                </a:solidFill>
              </a:rPr>
              <a:t> Σ</a:t>
            </a:r>
            <a:r>
              <a:rPr lang="en-GB" baseline="-25000" dirty="0">
                <a:solidFill>
                  <a:srgbClr val="0070C0"/>
                </a:solidFill>
              </a:rPr>
              <a:t>i</a:t>
            </a:r>
            <a:r>
              <a:rPr lang="el-GR" dirty="0">
                <a:solidFill>
                  <a:srgbClr val="0070C0"/>
                </a:solidFill>
              </a:rPr>
              <a:t> Σ</a:t>
            </a:r>
            <a:r>
              <a:rPr lang="en-GB" baseline="-25000" dirty="0" err="1">
                <a:solidFill>
                  <a:srgbClr val="0070C0"/>
                </a:solidFill>
              </a:rPr>
              <a:t>a,b</a:t>
            </a:r>
            <a:r>
              <a:rPr lang="en-US" dirty="0">
                <a:solidFill>
                  <a:srgbClr val="0070C0"/>
                </a:solidFill>
              </a:rPr>
              <a:t> |</a:t>
            </a:r>
            <a:r>
              <a:rPr lang="en-GB" dirty="0">
                <a:solidFill>
                  <a:srgbClr val="0070C0"/>
                </a:solidFill>
              </a:rPr>
              <a:t> f(</a:t>
            </a:r>
            <a:r>
              <a:rPr lang="en-GB" dirty="0" err="1">
                <a:solidFill>
                  <a:srgbClr val="0070C0"/>
                </a:solidFill>
              </a:rPr>
              <a:t>t</a:t>
            </a:r>
            <a:r>
              <a:rPr lang="en-GB" baseline="-25000" dirty="0" err="1">
                <a:solidFill>
                  <a:srgbClr val="0070C0"/>
                </a:solidFill>
              </a:rPr>
              <a:t>a,b</a:t>
            </a:r>
            <a:r>
              <a:rPr lang="en-GB" dirty="0">
                <a:solidFill>
                  <a:srgbClr val="0070C0"/>
                </a:solidFill>
              </a:rPr>
              <a:t>) - f(</a:t>
            </a:r>
            <a:r>
              <a:rPr lang="en-GB" dirty="0" err="1">
                <a:solidFill>
                  <a:srgbClr val="0070C0"/>
                </a:solidFill>
              </a:rPr>
              <a:t>t</a:t>
            </a:r>
            <a:r>
              <a:rPr lang="en-GB" baseline="-25000" dirty="0" err="1">
                <a:solidFill>
                  <a:srgbClr val="0070C0"/>
                </a:solidFill>
              </a:rPr>
              <a:t>a,b,i</a:t>
            </a:r>
            <a:r>
              <a:rPr lang="en-US" dirty="0">
                <a:solidFill>
                  <a:srgbClr val="0070C0"/>
                </a:solidFill>
              </a:rPr>
              <a:t>) |</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Still </a:t>
            </a:r>
            <a:r>
              <a:rPr lang="en-GB" dirty="0">
                <a:solidFill>
                  <a:srgbClr val="008000"/>
                </a:solidFill>
              </a:rPr>
              <a:t>coincides with median </a:t>
            </a:r>
            <a:r>
              <a:rPr lang="en-GB" dirty="0"/>
              <a:t>for 2 activities!</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b="1" dirty="0"/>
              <a:t>Theorem: </a:t>
            </a:r>
            <a:r>
              <a:rPr lang="en-GB" dirty="0"/>
              <a:t>These are the </a:t>
            </a:r>
            <a:r>
              <a:rPr lang="en-GB" b="1" dirty="0"/>
              <a:t>only</a:t>
            </a:r>
            <a:r>
              <a:rPr lang="en-GB" dirty="0"/>
              <a:t> rules satisfying this property, agent separability, and edge separability</a:t>
            </a:r>
          </a:p>
        </p:txBody>
      </p:sp>
      <p:cxnSp>
        <p:nvCxnSpPr>
          <p:cNvPr id="4100" name="Straight Connector 4"/>
          <p:cNvCxnSpPr>
            <a:cxnSpLocks noChangeShapeType="1"/>
          </p:cNvCxnSpPr>
          <p:nvPr/>
        </p:nvCxnSpPr>
        <p:spPr bwMode="auto">
          <a:xfrm>
            <a:off x="3124200" y="5181600"/>
            <a:ext cx="6858000" cy="0"/>
          </a:xfrm>
          <a:prstGeom prst="line">
            <a:avLst/>
          </a:prstGeom>
          <a:noFill/>
          <a:ln w="63500" algn="ctr">
            <a:solidFill>
              <a:schemeClr val="tx1"/>
            </a:solidFill>
            <a:round/>
            <a:headEnd/>
            <a:tailEnd/>
          </a:ln>
        </p:spPr>
      </p:cxnSp>
      <p:cxnSp>
        <p:nvCxnSpPr>
          <p:cNvPr id="4101" name="Straight Connector 5"/>
          <p:cNvCxnSpPr>
            <a:cxnSpLocks noChangeShapeType="1"/>
          </p:cNvCxnSpPr>
          <p:nvPr/>
        </p:nvCxnSpPr>
        <p:spPr bwMode="auto">
          <a:xfrm>
            <a:off x="3124200" y="6172200"/>
            <a:ext cx="6858000" cy="0"/>
          </a:xfrm>
          <a:prstGeom prst="line">
            <a:avLst/>
          </a:prstGeom>
          <a:noFill/>
          <a:ln w="63500" algn="ctr">
            <a:solidFill>
              <a:schemeClr val="tx1"/>
            </a:solidFill>
            <a:round/>
            <a:headEnd/>
            <a:tailEnd/>
          </a:ln>
        </p:spPr>
      </p:cxnSp>
      <p:sp>
        <p:nvSpPr>
          <p:cNvPr id="4102" name="TextBox 6"/>
          <p:cNvSpPr txBox="1">
            <a:spLocks noChangeArrowheads="1"/>
          </p:cNvSpPr>
          <p:nvPr/>
        </p:nvSpPr>
        <p:spPr bwMode="auto">
          <a:xfrm>
            <a:off x="3657600" y="4572000"/>
            <a:ext cx="367408" cy="523220"/>
          </a:xfrm>
          <a:prstGeom prst="rect">
            <a:avLst/>
          </a:prstGeom>
          <a:noFill/>
          <a:ln w="9525">
            <a:noFill/>
            <a:miter lim="800000"/>
            <a:headEnd/>
            <a:tailEnd/>
          </a:ln>
        </p:spPr>
        <p:txBody>
          <a:bodyPr wrap="none">
            <a:spAutoFit/>
          </a:bodyPr>
          <a:lstStyle/>
          <a:p>
            <a:r>
              <a:rPr lang="en-US" sz="2800" b="1"/>
              <a:t>1</a:t>
            </a:r>
          </a:p>
        </p:txBody>
      </p:sp>
      <p:sp>
        <p:nvSpPr>
          <p:cNvPr id="4103" name="TextBox 7"/>
          <p:cNvSpPr txBox="1">
            <a:spLocks noChangeArrowheads="1"/>
          </p:cNvSpPr>
          <p:nvPr/>
        </p:nvSpPr>
        <p:spPr bwMode="auto">
          <a:xfrm>
            <a:off x="4419600" y="4572000"/>
            <a:ext cx="367408" cy="523220"/>
          </a:xfrm>
          <a:prstGeom prst="rect">
            <a:avLst/>
          </a:prstGeom>
          <a:noFill/>
          <a:ln w="9525">
            <a:noFill/>
            <a:miter lim="800000"/>
            <a:headEnd/>
            <a:tailEnd/>
          </a:ln>
        </p:spPr>
        <p:txBody>
          <a:bodyPr wrap="none">
            <a:spAutoFit/>
          </a:bodyPr>
          <a:lstStyle/>
          <a:p>
            <a:r>
              <a:rPr lang="en-US" sz="2800" b="1">
                <a:solidFill>
                  <a:srgbClr val="008000"/>
                </a:solidFill>
              </a:rPr>
              <a:t>2</a:t>
            </a:r>
          </a:p>
        </p:txBody>
      </p:sp>
      <p:sp>
        <p:nvSpPr>
          <p:cNvPr id="4104" name="TextBox 8"/>
          <p:cNvSpPr txBox="1">
            <a:spLocks noChangeArrowheads="1"/>
          </p:cNvSpPr>
          <p:nvPr/>
        </p:nvSpPr>
        <p:spPr bwMode="auto">
          <a:xfrm>
            <a:off x="5176838" y="4572000"/>
            <a:ext cx="367408" cy="523220"/>
          </a:xfrm>
          <a:prstGeom prst="rect">
            <a:avLst/>
          </a:prstGeom>
          <a:noFill/>
          <a:ln w="9525">
            <a:noFill/>
            <a:miter lim="800000"/>
            <a:headEnd/>
            <a:tailEnd/>
          </a:ln>
        </p:spPr>
        <p:txBody>
          <a:bodyPr wrap="none">
            <a:spAutoFit/>
          </a:bodyPr>
          <a:lstStyle/>
          <a:p>
            <a:r>
              <a:rPr lang="en-US" sz="2800" b="1"/>
              <a:t>3</a:t>
            </a:r>
          </a:p>
        </p:txBody>
      </p:sp>
      <p:sp>
        <p:nvSpPr>
          <p:cNvPr id="4105" name="TextBox 9"/>
          <p:cNvSpPr txBox="1">
            <a:spLocks noChangeArrowheads="1"/>
          </p:cNvSpPr>
          <p:nvPr/>
        </p:nvSpPr>
        <p:spPr bwMode="auto">
          <a:xfrm>
            <a:off x="3657600" y="5572125"/>
            <a:ext cx="367408" cy="523220"/>
          </a:xfrm>
          <a:prstGeom prst="rect">
            <a:avLst/>
          </a:prstGeom>
          <a:noFill/>
          <a:ln w="9525">
            <a:noFill/>
            <a:miter lim="800000"/>
            <a:headEnd/>
            <a:tailEnd/>
          </a:ln>
        </p:spPr>
        <p:txBody>
          <a:bodyPr wrap="none">
            <a:spAutoFit/>
          </a:bodyPr>
          <a:lstStyle/>
          <a:p>
            <a:r>
              <a:rPr lang="en-US" sz="2800" b="1"/>
              <a:t>1</a:t>
            </a:r>
          </a:p>
        </p:txBody>
      </p:sp>
      <p:sp>
        <p:nvSpPr>
          <p:cNvPr id="4106" name="TextBox 10"/>
          <p:cNvSpPr txBox="1">
            <a:spLocks noChangeArrowheads="1"/>
          </p:cNvSpPr>
          <p:nvPr/>
        </p:nvSpPr>
        <p:spPr bwMode="auto">
          <a:xfrm>
            <a:off x="5938838" y="5572125"/>
            <a:ext cx="367408" cy="523220"/>
          </a:xfrm>
          <a:prstGeom prst="rect">
            <a:avLst/>
          </a:prstGeom>
          <a:noFill/>
          <a:ln w="9525">
            <a:noFill/>
            <a:miter lim="800000"/>
            <a:headEnd/>
            <a:tailEnd/>
          </a:ln>
        </p:spPr>
        <p:txBody>
          <a:bodyPr wrap="none">
            <a:spAutoFit/>
          </a:bodyPr>
          <a:lstStyle/>
          <a:p>
            <a:r>
              <a:rPr lang="en-US" sz="2800" b="1">
                <a:solidFill>
                  <a:srgbClr val="008000"/>
                </a:solidFill>
              </a:rPr>
              <a:t>4</a:t>
            </a:r>
          </a:p>
        </p:txBody>
      </p:sp>
      <p:sp>
        <p:nvSpPr>
          <p:cNvPr id="4107" name="TextBox 11"/>
          <p:cNvSpPr txBox="1">
            <a:spLocks noChangeArrowheads="1"/>
          </p:cNvSpPr>
          <p:nvPr/>
        </p:nvSpPr>
        <p:spPr bwMode="auto">
          <a:xfrm>
            <a:off x="9296400" y="5562600"/>
            <a:ext cx="367408" cy="523220"/>
          </a:xfrm>
          <a:prstGeom prst="rect">
            <a:avLst/>
          </a:prstGeom>
          <a:noFill/>
          <a:ln w="9525">
            <a:noFill/>
            <a:miter lim="800000"/>
            <a:headEnd/>
            <a:tailEnd/>
          </a:ln>
        </p:spPr>
        <p:txBody>
          <a:bodyPr wrap="none">
            <a:spAutoFit/>
          </a:bodyPr>
          <a:lstStyle/>
          <a:p>
            <a:r>
              <a:rPr lang="en-US" sz="2800" b="1"/>
              <a:t>9</a:t>
            </a:r>
          </a:p>
        </p:txBody>
      </p:sp>
      <p:sp>
        <p:nvSpPr>
          <p:cNvPr id="4108" name="Rectangle 12"/>
          <p:cNvSpPr>
            <a:spLocks noChangeArrowheads="1"/>
          </p:cNvSpPr>
          <p:nvPr/>
        </p:nvSpPr>
        <p:spPr bwMode="auto">
          <a:xfrm>
            <a:off x="1719264" y="5715001"/>
            <a:ext cx="1176337" cy="646113"/>
          </a:xfrm>
          <a:prstGeom prst="rect">
            <a:avLst/>
          </a:prstGeom>
          <a:noFill/>
          <a:ln w="9525">
            <a:noFill/>
            <a:miter lim="800000"/>
            <a:headEnd/>
            <a:tailEnd/>
          </a:ln>
        </p:spPr>
        <p:txBody>
          <a:bodyPr wrap="none">
            <a:spAutoFit/>
          </a:bodyPr>
          <a:lstStyle/>
          <a:p>
            <a:r>
              <a:rPr lang="en-GB" sz="3600" dirty="0">
                <a:solidFill>
                  <a:srgbClr val="0070C0"/>
                </a:solidFill>
              </a:rPr>
              <a:t>f(t</a:t>
            </a:r>
            <a:r>
              <a:rPr lang="en-GB" sz="3600" baseline="-25000" dirty="0">
                <a:solidFill>
                  <a:srgbClr val="0070C0"/>
                </a:solidFill>
              </a:rPr>
              <a:t>a,b</a:t>
            </a:r>
            <a:r>
              <a:rPr lang="en-GB" sz="3600" dirty="0">
                <a:solidFill>
                  <a:srgbClr val="0070C0"/>
                </a:solidFill>
              </a:rPr>
              <a:t>)</a:t>
            </a:r>
            <a:endParaRPr lang="en-US" sz="3600" dirty="0">
              <a:solidFill>
                <a:srgbClr val="0070C0"/>
              </a:solidFill>
            </a:endParaRPr>
          </a:p>
        </p:txBody>
      </p:sp>
      <p:sp>
        <p:nvSpPr>
          <p:cNvPr id="4109" name="Rectangle 13"/>
          <p:cNvSpPr>
            <a:spLocks noChangeArrowheads="1"/>
          </p:cNvSpPr>
          <p:nvPr/>
        </p:nvSpPr>
        <p:spPr bwMode="auto">
          <a:xfrm>
            <a:off x="1905001" y="4724401"/>
            <a:ext cx="741363" cy="646113"/>
          </a:xfrm>
          <a:prstGeom prst="rect">
            <a:avLst/>
          </a:prstGeom>
          <a:noFill/>
          <a:ln w="9525">
            <a:noFill/>
            <a:miter lim="800000"/>
            <a:headEnd/>
            <a:tailEnd/>
          </a:ln>
        </p:spPr>
        <p:txBody>
          <a:bodyPr wrap="none">
            <a:spAutoFit/>
          </a:bodyPr>
          <a:lstStyle/>
          <a:p>
            <a:r>
              <a:rPr lang="en-GB" sz="3600" dirty="0">
                <a:solidFill>
                  <a:srgbClr val="0070C0"/>
                </a:solidFill>
              </a:rPr>
              <a:t>t</a:t>
            </a:r>
            <a:r>
              <a:rPr lang="en-GB" sz="3600" baseline="-25000" dirty="0">
                <a:solidFill>
                  <a:srgbClr val="0070C0"/>
                </a:solidFill>
              </a:rPr>
              <a:t>a,b</a:t>
            </a:r>
            <a:endParaRPr lang="en-US" sz="3600" dirty="0">
              <a:solidFill>
                <a:srgbClr val="0070C0"/>
              </a:solidFill>
            </a:endParaRPr>
          </a:p>
        </p:txBody>
      </p:sp>
    </p:spTree>
    <p:extLst>
      <p:ext uri="{BB962C8B-B14F-4D97-AF65-F5344CB8AC3E}">
        <p14:creationId xmlns:p14="http://schemas.microsoft.com/office/powerpoint/2010/main" val="37298788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0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0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0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0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0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0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P spid="4104" grpId="0"/>
      <p:bldP spid="4105" grpId="0"/>
      <p:bldP spid="4106" grpId="0"/>
      <p:bldP spid="4107" grpId="0"/>
      <p:bldP spid="4108" grpId="0"/>
      <p:bldP spid="4109"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16764" y="165652"/>
            <a:ext cx="9144000" cy="908050"/>
          </a:xfrm>
          <a:noFill/>
        </p:spPr>
        <p:txBody>
          <a:bodyPr vert="horz" lIns="0" tIns="0" rIns="0" bIns="0" rtlCol="0" anchor="ctr">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An MLE justification</a:t>
            </a:r>
          </a:p>
        </p:txBody>
      </p:sp>
      <p:sp>
        <p:nvSpPr>
          <p:cNvPr id="30723" name="Rectangle 3"/>
          <p:cNvSpPr>
            <a:spLocks noGrp="1" noChangeArrowheads="1"/>
          </p:cNvSpPr>
          <p:nvPr>
            <p:ph type="body" idx="1"/>
          </p:nvPr>
        </p:nvSpPr>
        <p:spPr>
          <a:xfrm>
            <a:off x="1655764" y="1143000"/>
            <a:ext cx="8783637" cy="4953000"/>
          </a:xfrm>
        </p:spPr>
        <p:txBody>
          <a:bodyPr vert="horz" lIns="0" tIns="0" rIns="0" bIns="0" rtlCol="0">
            <a:normAutofit/>
          </a:bodyPr>
          <a:lstStyle/>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Suppose probability of </a:t>
            </a:r>
            <a:r>
              <a:rPr lang="en-GB" dirty="0" err="1"/>
              <a:t>tradeoff</a:t>
            </a:r>
            <a:r>
              <a:rPr lang="en-GB" dirty="0"/>
              <a:t> profile </a:t>
            </a:r>
            <a:r>
              <a:rPr lang="en-GB" dirty="0">
                <a:solidFill>
                  <a:srgbClr val="0070C0"/>
                </a:solidFill>
              </a:rPr>
              <a:t>{</a:t>
            </a:r>
            <a:r>
              <a:rPr lang="en-GB" dirty="0" err="1">
                <a:solidFill>
                  <a:srgbClr val="0070C0"/>
                </a:solidFill>
              </a:rPr>
              <a:t>t</a:t>
            </a:r>
            <a:r>
              <a:rPr lang="en-GB" baseline="-25000" dirty="0" err="1">
                <a:solidFill>
                  <a:srgbClr val="0070C0"/>
                </a:solidFill>
              </a:rPr>
              <a:t>i</a:t>
            </a:r>
            <a:r>
              <a:rPr lang="en-GB" dirty="0">
                <a:solidFill>
                  <a:srgbClr val="0070C0"/>
                </a:solidFill>
              </a:rPr>
              <a:t>} </a:t>
            </a:r>
            <a:r>
              <a:rPr lang="en-GB" dirty="0"/>
              <a:t>given true aggregate </a:t>
            </a:r>
            <a:r>
              <a:rPr lang="en-GB" dirty="0" err="1"/>
              <a:t>tradeoff</a:t>
            </a:r>
            <a:r>
              <a:rPr lang="en-GB" dirty="0"/>
              <a:t> </a:t>
            </a:r>
            <a:r>
              <a:rPr lang="en-GB" dirty="0">
                <a:solidFill>
                  <a:srgbClr val="0070C0"/>
                </a:solidFill>
              </a:rPr>
              <a:t>t</a:t>
            </a:r>
            <a:r>
              <a:rPr lang="en-GB" dirty="0"/>
              <a:t> is</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GB" dirty="0"/>
              <a:t>	</a:t>
            </a:r>
            <a:r>
              <a:rPr lang="el-GR" dirty="0">
                <a:solidFill>
                  <a:srgbClr val="0070C0"/>
                </a:solidFill>
              </a:rPr>
              <a:t> </a:t>
            </a:r>
            <a:r>
              <a:rPr lang="en-US" altLang="zh-CN" dirty="0">
                <a:solidFill>
                  <a:srgbClr val="0070C0"/>
                </a:solidFill>
                <a:latin typeface="Times New Roman" pitchFamily="18" charset="0"/>
                <a:ea typeface="宋体" pitchFamily="2" charset="-122"/>
              </a:rPr>
              <a:t>∏</a:t>
            </a:r>
            <a:r>
              <a:rPr lang="en-GB" baseline="-25000" dirty="0">
                <a:solidFill>
                  <a:srgbClr val="0070C0"/>
                </a:solidFill>
              </a:rPr>
              <a:t>i</a:t>
            </a:r>
            <a:r>
              <a:rPr lang="el-GR" dirty="0">
                <a:solidFill>
                  <a:srgbClr val="0070C0"/>
                </a:solidFill>
              </a:rPr>
              <a:t> </a:t>
            </a:r>
            <a:r>
              <a:rPr lang="en-US" altLang="zh-CN" dirty="0">
                <a:solidFill>
                  <a:srgbClr val="0070C0"/>
                </a:solidFill>
                <a:latin typeface="Times New Roman" pitchFamily="18" charset="0"/>
                <a:ea typeface="宋体" pitchFamily="2" charset="-122"/>
              </a:rPr>
              <a:t>∏</a:t>
            </a:r>
            <a:r>
              <a:rPr lang="en-GB" baseline="-25000" dirty="0" err="1">
                <a:solidFill>
                  <a:srgbClr val="0070C0"/>
                </a:solidFill>
              </a:rPr>
              <a:t>a,b</a:t>
            </a:r>
            <a:r>
              <a:rPr lang="en-US" dirty="0">
                <a:solidFill>
                  <a:srgbClr val="0070C0"/>
                </a:solidFill>
              </a:rPr>
              <a:t> exp{-|</a:t>
            </a:r>
            <a:r>
              <a:rPr lang="en-GB" dirty="0">
                <a:solidFill>
                  <a:srgbClr val="0070C0"/>
                </a:solidFill>
              </a:rPr>
              <a:t> f(</a:t>
            </a:r>
            <a:r>
              <a:rPr lang="en-GB" dirty="0" err="1">
                <a:solidFill>
                  <a:srgbClr val="0070C0"/>
                </a:solidFill>
              </a:rPr>
              <a:t>t</a:t>
            </a:r>
            <a:r>
              <a:rPr lang="en-GB" baseline="-25000" dirty="0" err="1">
                <a:solidFill>
                  <a:srgbClr val="0070C0"/>
                </a:solidFill>
              </a:rPr>
              <a:t>a,b</a:t>
            </a:r>
            <a:r>
              <a:rPr lang="en-GB" dirty="0">
                <a:solidFill>
                  <a:srgbClr val="0070C0"/>
                </a:solidFill>
              </a:rPr>
              <a:t>) - f(</a:t>
            </a:r>
            <a:r>
              <a:rPr lang="en-GB" dirty="0" err="1">
                <a:solidFill>
                  <a:srgbClr val="0070C0"/>
                </a:solidFill>
              </a:rPr>
              <a:t>t</a:t>
            </a:r>
            <a:r>
              <a:rPr lang="en-GB" baseline="-25000" dirty="0" err="1">
                <a:solidFill>
                  <a:srgbClr val="0070C0"/>
                </a:solidFill>
              </a:rPr>
              <a:t>a,b,i</a:t>
            </a:r>
            <a:r>
              <a:rPr lang="en-US" dirty="0">
                <a:solidFill>
                  <a:srgbClr val="0070C0"/>
                </a:solidFill>
              </a:rPr>
              <a:t>) |}</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endParaRPr lang="en-GB" dirty="0"/>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Then </a:t>
            </a:r>
            <a:r>
              <a:rPr lang="en-GB" dirty="0" err="1">
                <a:solidFill>
                  <a:srgbClr val="0070C0"/>
                </a:solidFill>
              </a:rPr>
              <a:t>arg</a:t>
            </a:r>
            <a:r>
              <a:rPr lang="en-GB" dirty="0">
                <a:solidFill>
                  <a:srgbClr val="0070C0"/>
                </a:solidFill>
              </a:rPr>
              <a:t> </a:t>
            </a:r>
            <a:r>
              <a:rPr lang="en-GB" dirty="0" err="1">
                <a:solidFill>
                  <a:srgbClr val="0070C0"/>
                </a:solidFill>
              </a:rPr>
              <a:t>max</a:t>
            </a:r>
            <a:r>
              <a:rPr lang="en-GB" baseline="-25000" dirty="0" err="1">
                <a:solidFill>
                  <a:srgbClr val="0070C0"/>
                </a:solidFill>
              </a:rPr>
              <a:t>t</a:t>
            </a:r>
            <a:r>
              <a:rPr lang="en-GB" dirty="0">
                <a:solidFill>
                  <a:srgbClr val="0070C0"/>
                </a:solidFill>
              </a:rPr>
              <a:t> </a:t>
            </a:r>
            <a:r>
              <a:rPr lang="en-US" altLang="zh-CN" dirty="0">
                <a:solidFill>
                  <a:srgbClr val="0070C0"/>
                </a:solidFill>
                <a:latin typeface="Times New Roman" pitchFamily="18" charset="0"/>
                <a:ea typeface="宋体" pitchFamily="2" charset="-122"/>
              </a:rPr>
              <a:t>∏</a:t>
            </a:r>
            <a:r>
              <a:rPr lang="en-GB" baseline="-25000" dirty="0">
                <a:solidFill>
                  <a:srgbClr val="0070C0"/>
                </a:solidFill>
              </a:rPr>
              <a:t>i</a:t>
            </a:r>
            <a:r>
              <a:rPr lang="el-GR" dirty="0">
                <a:solidFill>
                  <a:srgbClr val="0070C0"/>
                </a:solidFill>
              </a:rPr>
              <a:t> </a:t>
            </a:r>
            <a:r>
              <a:rPr lang="en-US" altLang="zh-CN" dirty="0">
                <a:solidFill>
                  <a:srgbClr val="0070C0"/>
                </a:solidFill>
                <a:latin typeface="Times New Roman" pitchFamily="18" charset="0"/>
                <a:ea typeface="宋体" pitchFamily="2" charset="-122"/>
              </a:rPr>
              <a:t>∏</a:t>
            </a:r>
            <a:r>
              <a:rPr lang="en-GB" baseline="-25000" dirty="0" err="1">
                <a:solidFill>
                  <a:srgbClr val="0070C0"/>
                </a:solidFill>
              </a:rPr>
              <a:t>a,b</a:t>
            </a:r>
            <a:r>
              <a:rPr lang="en-US" dirty="0">
                <a:solidFill>
                  <a:srgbClr val="0070C0"/>
                </a:solidFill>
              </a:rPr>
              <a:t> exp{-|</a:t>
            </a:r>
            <a:r>
              <a:rPr lang="en-GB" dirty="0">
                <a:solidFill>
                  <a:srgbClr val="0070C0"/>
                </a:solidFill>
              </a:rPr>
              <a:t> f(</a:t>
            </a:r>
            <a:r>
              <a:rPr lang="en-GB" dirty="0" err="1">
                <a:solidFill>
                  <a:srgbClr val="0070C0"/>
                </a:solidFill>
              </a:rPr>
              <a:t>t</a:t>
            </a:r>
            <a:r>
              <a:rPr lang="en-GB" baseline="-25000" dirty="0" err="1">
                <a:solidFill>
                  <a:srgbClr val="0070C0"/>
                </a:solidFill>
              </a:rPr>
              <a:t>a,b</a:t>
            </a:r>
            <a:r>
              <a:rPr lang="en-GB" dirty="0">
                <a:solidFill>
                  <a:srgbClr val="0070C0"/>
                </a:solidFill>
              </a:rPr>
              <a:t>) - f(</a:t>
            </a:r>
            <a:r>
              <a:rPr lang="en-GB" dirty="0" err="1">
                <a:solidFill>
                  <a:srgbClr val="0070C0"/>
                </a:solidFill>
              </a:rPr>
              <a:t>t</a:t>
            </a:r>
            <a:r>
              <a:rPr lang="en-GB" baseline="-25000" dirty="0" err="1">
                <a:solidFill>
                  <a:srgbClr val="0070C0"/>
                </a:solidFill>
              </a:rPr>
              <a:t>a,b,i</a:t>
            </a:r>
            <a:r>
              <a:rPr lang="en-US" dirty="0">
                <a:solidFill>
                  <a:srgbClr val="0070C0"/>
                </a:solidFill>
              </a:rPr>
              <a:t>) |} =</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solidFill>
                  <a:srgbClr val="0070C0"/>
                </a:solidFill>
              </a:rPr>
              <a:t>	</a:t>
            </a:r>
            <a:r>
              <a:rPr lang="en-GB" dirty="0" err="1">
                <a:solidFill>
                  <a:srgbClr val="0070C0"/>
                </a:solidFill>
              </a:rPr>
              <a:t>arg</a:t>
            </a:r>
            <a:r>
              <a:rPr lang="en-GB" dirty="0">
                <a:solidFill>
                  <a:srgbClr val="0070C0"/>
                </a:solidFill>
              </a:rPr>
              <a:t> </a:t>
            </a:r>
            <a:r>
              <a:rPr lang="en-GB" dirty="0" err="1">
                <a:solidFill>
                  <a:srgbClr val="0070C0"/>
                </a:solidFill>
              </a:rPr>
              <a:t>max</a:t>
            </a:r>
            <a:r>
              <a:rPr lang="en-GB" baseline="-25000" dirty="0" err="1">
                <a:solidFill>
                  <a:srgbClr val="0070C0"/>
                </a:solidFill>
              </a:rPr>
              <a:t>t</a:t>
            </a:r>
            <a:r>
              <a:rPr lang="en-GB" dirty="0">
                <a:solidFill>
                  <a:srgbClr val="0070C0"/>
                </a:solidFill>
              </a:rPr>
              <a:t> log </a:t>
            </a:r>
            <a:r>
              <a:rPr lang="en-US" altLang="zh-CN" dirty="0">
                <a:solidFill>
                  <a:srgbClr val="0070C0"/>
                </a:solidFill>
                <a:latin typeface="Times New Roman" pitchFamily="18" charset="0"/>
                <a:ea typeface="宋体" pitchFamily="2" charset="-122"/>
              </a:rPr>
              <a:t>∏</a:t>
            </a:r>
            <a:r>
              <a:rPr lang="en-GB" baseline="-25000" dirty="0">
                <a:solidFill>
                  <a:srgbClr val="0070C0"/>
                </a:solidFill>
              </a:rPr>
              <a:t>i</a:t>
            </a:r>
            <a:r>
              <a:rPr lang="el-GR" dirty="0">
                <a:solidFill>
                  <a:srgbClr val="0070C0"/>
                </a:solidFill>
              </a:rPr>
              <a:t> </a:t>
            </a:r>
            <a:r>
              <a:rPr lang="en-US" altLang="zh-CN" dirty="0">
                <a:solidFill>
                  <a:srgbClr val="0070C0"/>
                </a:solidFill>
                <a:latin typeface="Times New Roman" pitchFamily="18" charset="0"/>
                <a:ea typeface="宋体" pitchFamily="2" charset="-122"/>
              </a:rPr>
              <a:t>∏</a:t>
            </a:r>
            <a:r>
              <a:rPr lang="en-GB" baseline="-25000" dirty="0" err="1">
                <a:solidFill>
                  <a:srgbClr val="0070C0"/>
                </a:solidFill>
              </a:rPr>
              <a:t>a,b</a:t>
            </a:r>
            <a:r>
              <a:rPr lang="en-US" dirty="0">
                <a:solidFill>
                  <a:srgbClr val="0070C0"/>
                </a:solidFill>
              </a:rPr>
              <a:t> exp{-|</a:t>
            </a:r>
            <a:r>
              <a:rPr lang="en-GB" dirty="0">
                <a:solidFill>
                  <a:srgbClr val="0070C0"/>
                </a:solidFill>
              </a:rPr>
              <a:t> f(</a:t>
            </a:r>
            <a:r>
              <a:rPr lang="en-GB" dirty="0" err="1">
                <a:solidFill>
                  <a:srgbClr val="0070C0"/>
                </a:solidFill>
              </a:rPr>
              <a:t>t</a:t>
            </a:r>
            <a:r>
              <a:rPr lang="en-GB" baseline="-25000" dirty="0" err="1">
                <a:solidFill>
                  <a:srgbClr val="0070C0"/>
                </a:solidFill>
              </a:rPr>
              <a:t>a,b</a:t>
            </a:r>
            <a:r>
              <a:rPr lang="en-GB" dirty="0">
                <a:solidFill>
                  <a:srgbClr val="0070C0"/>
                </a:solidFill>
              </a:rPr>
              <a:t>) - f(</a:t>
            </a:r>
            <a:r>
              <a:rPr lang="en-GB" dirty="0" err="1">
                <a:solidFill>
                  <a:srgbClr val="0070C0"/>
                </a:solidFill>
              </a:rPr>
              <a:t>t</a:t>
            </a:r>
            <a:r>
              <a:rPr lang="en-GB" baseline="-25000" dirty="0" err="1">
                <a:solidFill>
                  <a:srgbClr val="0070C0"/>
                </a:solidFill>
              </a:rPr>
              <a:t>a,b,i</a:t>
            </a:r>
            <a:r>
              <a:rPr lang="en-US" dirty="0">
                <a:solidFill>
                  <a:srgbClr val="0070C0"/>
                </a:solidFill>
              </a:rPr>
              <a:t>) |} =</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solidFill>
                  <a:srgbClr val="0070C0"/>
                </a:solidFill>
              </a:rPr>
              <a:t>	</a:t>
            </a:r>
            <a:r>
              <a:rPr lang="en-GB" dirty="0" err="1">
                <a:solidFill>
                  <a:srgbClr val="0070C0"/>
                </a:solidFill>
              </a:rPr>
              <a:t>arg</a:t>
            </a:r>
            <a:r>
              <a:rPr lang="en-GB" dirty="0">
                <a:solidFill>
                  <a:srgbClr val="0070C0"/>
                </a:solidFill>
              </a:rPr>
              <a:t> </a:t>
            </a:r>
            <a:r>
              <a:rPr lang="en-GB" dirty="0" err="1">
                <a:solidFill>
                  <a:srgbClr val="0070C0"/>
                </a:solidFill>
              </a:rPr>
              <a:t>max</a:t>
            </a:r>
            <a:r>
              <a:rPr lang="en-GB" baseline="-25000" dirty="0" err="1">
                <a:solidFill>
                  <a:srgbClr val="0070C0"/>
                </a:solidFill>
              </a:rPr>
              <a:t>t</a:t>
            </a:r>
            <a:r>
              <a:rPr lang="en-GB" dirty="0">
                <a:solidFill>
                  <a:srgbClr val="0070C0"/>
                </a:solidFill>
              </a:rPr>
              <a:t> </a:t>
            </a:r>
            <a:r>
              <a:rPr lang="el-GR" dirty="0">
                <a:solidFill>
                  <a:srgbClr val="0070C0"/>
                </a:solidFill>
              </a:rPr>
              <a:t>Σ</a:t>
            </a:r>
            <a:r>
              <a:rPr lang="en-GB" baseline="-25000" dirty="0">
                <a:solidFill>
                  <a:srgbClr val="0070C0"/>
                </a:solidFill>
              </a:rPr>
              <a:t>i</a:t>
            </a:r>
            <a:r>
              <a:rPr lang="el-GR" dirty="0">
                <a:solidFill>
                  <a:srgbClr val="0070C0"/>
                </a:solidFill>
              </a:rPr>
              <a:t> Σ</a:t>
            </a:r>
            <a:r>
              <a:rPr lang="en-GB" baseline="-25000" dirty="0" err="1">
                <a:solidFill>
                  <a:srgbClr val="0070C0"/>
                </a:solidFill>
              </a:rPr>
              <a:t>a,b</a:t>
            </a:r>
            <a:r>
              <a:rPr lang="en-US" dirty="0">
                <a:solidFill>
                  <a:srgbClr val="0070C0"/>
                </a:solidFill>
              </a:rPr>
              <a:t> -|</a:t>
            </a:r>
            <a:r>
              <a:rPr lang="en-GB" dirty="0">
                <a:solidFill>
                  <a:srgbClr val="0070C0"/>
                </a:solidFill>
              </a:rPr>
              <a:t> f(</a:t>
            </a:r>
            <a:r>
              <a:rPr lang="en-GB" dirty="0" err="1">
                <a:solidFill>
                  <a:srgbClr val="0070C0"/>
                </a:solidFill>
              </a:rPr>
              <a:t>t</a:t>
            </a:r>
            <a:r>
              <a:rPr lang="en-GB" baseline="-25000" dirty="0" err="1">
                <a:solidFill>
                  <a:srgbClr val="0070C0"/>
                </a:solidFill>
              </a:rPr>
              <a:t>a,b</a:t>
            </a:r>
            <a:r>
              <a:rPr lang="en-GB" dirty="0">
                <a:solidFill>
                  <a:srgbClr val="0070C0"/>
                </a:solidFill>
              </a:rPr>
              <a:t>) - f(</a:t>
            </a:r>
            <a:r>
              <a:rPr lang="en-GB" dirty="0" err="1">
                <a:solidFill>
                  <a:srgbClr val="0070C0"/>
                </a:solidFill>
              </a:rPr>
              <a:t>t</a:t>
            </a:r>
            <a:r>
              <a:rPr lang="en-GB" baseline="-25000" dirty="0" err="1">
                <a:solidFill>
                  <a:srgbClr val="0070C0"/>
                </a:solidFill>
              </a:rPr>
              <a:t>a,b,i</a:t>
            </a:r>
            <a:r>
              <a:rPr lang="en-US" dirty="0">
                <a:solidFill>
                  <a:srgbClr val="0070C0"/>
                </a:solidFill>
              </a:rPr>
              <a:t>) | =</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GB" dirty="0">
                <a:solidFill>
                  <a:srgbClr val="0070C0"/>
                </a:solidFill>
              </a:rPr>
              <a:t>	</a:t>
            </a:r>
            <a:r>
              <a:rPr lang="en-GB" dirty="0" err="1">
                <a:solidFill>
                  <a:srgbClr val="0070C0"/>
                </a:solidFill>
              </a:rPr>
              <a:t>arg</a:t>
            </a:r>
            <a:r>
              <a:rPr lang="en-GB" dirty="0">
                <a:solidFill>
                  <a:srgbClr val="0070C0"/>
                </a:solidFill>
              </a:rPr>
              <a:t> min</a:t>
            </a:r>
            <a:r>
              <a:rPr lang="en-GB" baseline="-25000" dirty="0">
                <a:solidFill>
                  <a:srgbClr val="0070C0"/>
                </a:solidFill>
              </a:rPr>
              <a:t>t</a:t>
            </a:r>
            <a:r>
              <a:rPr lang="en-GB" dirty="0">
                <a:solidFill>
                  <a:srgbClr val="0070C0"/>
                </a:solidFill>
              </a:rPr>
              <a:t> </a:t>
            </a:r>
            <a:r>
              <a:rPr lang="el-GR" dirty="0">
                <a:solidFill>
                  <a:srgbClr val="0070C0"/>
                </a:solidFill>
              </a:rPr>
              <a:t>Σ</a:t>
            </a:r>
            <a:r>
              <a:rPr lang="en-GB" baseline="-25000" dirty="0">
                <a:solidFill>
                  <a:srgbClr val="0070C0"/>
                </a:solidFill>
              </a:rPr>
              <a:t>i</a:t>
            </a:r>
            <a:r>
              <a:rPr lang="el-GR" dirty="0">
                <a:solidFill>
                  <a:srgbClr val="0070C0"/>
                </a:solidFill>
              </a:rPr>
              <a:t> Σ</a:t>
            </a:r>
            <a:r>
              <a:rPr lang="en-GB" baseline="-25000" dirty="0" err="1">
                <a:solidFill>
                  <a:srgbClr val="0070C0"/>
                </a:solidFill>
              </a:rPr>
              <a:t>a,b</a:t>
            </a:r>
            <a:r>
              <a:rPr lang="en-US" dirty="0">
                <a:solidFill>
                  <a:srgbClr val="0070C0"/>
                </a:solidFill>
              </a:rPr>
              <a:t> |</a:t>
            </a:r>
            <a:r>
              <a:rPr lang="en-GB" dirty="0">
                <a:solidFill>
                  <a:srgbClr val="0070C0"/>
                </a:solidFill>
              </a:rPr>
              <a:t> f(</a:t>
            </a:r>
            <a:r>
              <a:rPr lang="en-GB" dirty="0" err="1">
                <a:solidFill>
                  <a:srgbClr val="0070C0"/>
                </a:solidFill>
              </a:rPr>
              <a:t>t</a:t>
            </a:r>
            <a:r>
              <a:rPr lang="en-GB" baseline="-25000" dirty="0" err="1">
                <a:solidFill>
                  <a:srgbClr val="0070C0"/>
                </a:solidFill>
              </a:rPr>
              <a:t>a,b</a:t>
            </a:r>
            <a:r>
              <a:rPr lang="en-GB" dirty="0">
                <a:solidFill>
                  <a:srgbClr val="0070C0"/>
                </a:solidFill>
              </a:rPr>
              <a:t>) - f(</a:t>
            </a:r>
            <a:r>
              <a:rPr lang="en-GB" dirty="0" err="1">
                <a:solidFill>
                  <a:srgbClr val="0070C0"/>
                </a:solidFill>
              </a:rPr>
              <a:t>t</a:t>
            </a:r>
            <a:r>
              <a:rPr lang="en-GB" baseline="-25000" dirty="0" err="1">
                <a:solidFill>
                  <a:srgbClr val="0070C0"/>
                </a:solidFill>
              </a:rPr>
              <a:t>a,b,i</a:t>
            </a:r>
            <a:r>
              <a:rPr lang="en-US" dirty="0">
                <a:solidFill>
                  <a:srgbClr val="0070C0"/>
                </a:solidFill>
              </a:rPr>
              <a:t>) |</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which is our rule!</a:t>
            </a:r>
            <a:endParaRPr lang="en-GB" dirty="0"/>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endParaRPr lang="en-US" dirty="0"/>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endParaRPr lang="en-US" dirty="0"/>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endParaRPr lang="en-US" dirty="0"/>
          </a:p>
        </p:txBody>
      </p:sp>
    </p:spTree>
    <p:extLst>
      <p:ext uri="{BB962C8B-B14F-4D97-AF65-F5344CB8AC3E}">
        <p14:creationId xmlns:p14="http://schemas.microsoft.com/office/powerpoint/2010/main" val="174826704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92240" y="152400"/>
            <a:ext cx="9144000" cy="908050"/>
          </a:xfrm>
          <a:noFill/>
        </p:spPr>
        <p:txBody>
          <a:bodyPr vert="horz" lIns="0" tIns="0" rIns="0" bIns="0" rtlCol="0" anchor="ctr">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So what’s a good f?</a:t>
            </a:r>
          </a:p>
        </p:txBody>
      </p:sp>
      <p:sp>
        <p:nvSpPr>
          <p:cNvPr id="30723" name="Rectangle 3"/>
          <p:cNvSpPr>
            <a:spLocks noGrp="1" noChangeArrowheads="1"/>
          </p:cNvSpPr>
          <p:nvPr>
            <p:ph type="body" idx="1"/>
          </p:nvPr>
        </p:nvSpPr>
        <p:spPr>
          <a:xfrm>
            <a:off x="1655764" y="1143000"/>
            <a:ext cx="8783637" cy="4953000"/>
          </a:xfrm>
        </p:spPr>
        <p:txBody>
          <a:bodyPr vert="horz" lIns="0" tIns="0" rIns="0" bIns="0" rtlCol="0">
            <a:normAutofit/>
          </a:bodyPr>
          <a:lstStyle/>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US" dirty="0">
                <a:solidFill>
                  <a:srgbClr val="0070C0"/>
                </a:solidFill>
              </a:rPr>
              <a:t>Intuition</a:t>
            </a:r>
            <a:r>
              <a:rPr lang="en-US" dirty="0"/>
              <a:t>: Is the difference between tradeoffs of 1 and 2 the same as between 1000 and 1001, or as between 1000 and 2000?</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US" dirty="0"/>
              <a:t>So how about </a:t>
            </a:r>
            <a:r>
              <a:rPr lang="en-US" dirty="0">
                <a:solidFill>
                  <a:srgbClr val="0070C0"/>
                </a:solidFill>
              </a:rPr>
              <a:t>f(x)=log(x)</a:t>
            </a:r>
            <a:r>
              <a:rPr lang="en-US" dirty="0"/>
              <a:t>?  </a:t>
            </a:r>
          </a:p>
          <a:p>
            <a:pPr marL="741363" lvl="1"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US" dirty="0"/>
              <a:t>(Say, base e – remember </a:t>
            </a:r>
            <a:r>
              <a:rPr lang="en-US" dirty="0" err="1"/>
              <a:t>log</a:t>
            </a:r>
            <a:r>
              <a:rPr lang="en-US" baseline="-25000" dirty="0" err="1"/>
              <a:t>a</a:t>
            </a:r>
            <a:r>
              <a:rPr lang="en-US" dirty="0"/>
              <a:t>(x)=</a:t>
            </a:r>
            <a:r>
              <a:rPr lang="en-US" dirty="0" err="1"/>
              <a:t>log</a:t>
            </a:r>
            <a:r>
              <a:rPr lang="en-US" baseline="-25000" dirty="0" err="1"/>
              <a:t>b</a:t>
            </a:r>
            <a:r>
              <a:rPr lang="en-US" dirty="0"/>
              <a:t>(x)/</a:t>
            </a:r>
            <a:r>
              <a:rPr lang="en-US" dirty="0" err="1"/>
              <a:t>log</a:t>
            </a:r>
            <a:r>
              <a:rPr lang="en-US" baseline="-25000" dirty="0" err="1"/>
              <a:t>b</a:t>
            </a:r>
            <a:r>
              <a:rPr lang="en-US" dirty="0"/>
              <a:t>(a) )</a:t>
            </a:r>
          </a:p>
        </p:txBody>
      </p:sp>
      <p:cxnSp>
        <p:nvCxnSpPr>
          <p:cNvPr id="6148" name="Straight Connector 4"/>
          <p:cNvCxnSpPr>
            <a:cxnSpLocks noChangeShapeType="1"/>
          </p:cNvCxnSpPr>
          <p:nvPr/>
        </p:nvCxnSpPr>
        <p:spPr bwMode="auto">
          <a:xfrm>
            <a:off x="3538538" y="4572000"/>
            <a:ext cx="6858000" cy="0"/>
          </a:xfrm>
          <a:prstGeom prst="line">
            <a:avLst/>
          </a:prstGeom>
          <a:noFill/>
          <a:ln w="63500" algn="ctr">
            <a:solidFill>
              <a:schemeClr val="tx1"/>
            </a:solidFill>
            <a:round/>
            <a:headEnd/>
            <a:tailEnd/>
          </a:ln>
        </p:spPr>
      </p:cxnSp>
      <p:cxnSp>
        <p:nvCxnSpPr>
          <p:cNvPr id="6149" name="Straight Connector 5"/>
          <p:cNvCxnSpPr>
            <a:cxnSpLocks noChangeShapeType="1"/>
          </p:cNvCxnSpPr>
          <p:nvPr/>
        </p:nvCxnSpPr>
        <p:spPr bwMode="auto">
          <a:xfrm>
            <a:off x="3538538" y="5562600"/>
            <a:ext cx="6858000" cy="0"/>
          </a:xfrm>
          <a:prstGeom prst="line">
            <a:avLst/>
          </a:prstGeom>
          <a:noFill/>
          <a:ln w="63500" algn="ctr">
            <a:solidFill>
              <a:schemeClr val="tx1"/>
            </a:solidFill>
            <a:round/>
            <a:headEnd/>
            <a:tailEnd/>
          </a:ln>
        </p:spPr>
      </p:cxnSp>
      <p:sp>
        <p:nvSpPr>
          <p:cNvPr id="6150" name="TextBox 6"/>
          <p:cNvSpPr txBox="1">
            <a:spLocks noChangeArrowheads="1"/>
          </p:cNvSpPr>
          <p:nvPr/>
        </p:nvSpPr>
        <p:spPr bwMode="auto">
          <a:xfrm>
            <a:off x="3614738" y="3962400"/>
            <a:ext cx="367408" cy="523220"/>
          </a:xfrm>
          <a:prstGeom prst="rect">
            <a:avLst/>
          </a:prstGeom>
          <a:noFill/>
          <a:ln w="9525">
            <a:noFill/>
            <a:miter lim="800000"/>
            <a:headEnd/>
            <a:tailEnd/>
          </a:ln>
        </p:spPr>
        <p:txBody>
          <a:bodyPr wrap="none">
            <a:spAutoFit/>
          </a:bodyPr>
          <a:lstStyle/>
          <a:p>
            <a:r>
              <a:rPr lang="en-US" sz="2800" b="1"/>
              <a:t>1</a:t>
            </a:r>
          </a:p>
        </p:txBody>
      </p:sp>
      <p:sp>
        <p:nvSpPr>
          <p:cNvPr id="6151" name="TextBox 7"/>
          <p:cNvSpPr txBox="1">
            <a:spLocks noChangeArrowheads="1"/>
          </p:cNvSpPr>
          <p:nvPr/>
        </p:nvSpPr>
        <p:spPr bwMode="auto">
          <a:xfrm>
            <a:off x="3881438" y="3962400"/>
            <a:ext cx="367408" cy="523220"/>
          </a:xfrm>
          <a:prstGeom prst="rect">
            <a:avLst/>
          </a:prstGeom>
          <a:noFill/>
          <a:ln w="9525">
            <a:noFill/>
            <a:miter lim="800000"/>
            <a:headEnd/>
            <a:tailEnd/>
          </a:ln>
        </p:spPr>
        <p:txBody>
          <a:bodyPr wrap="none">
            <a:spAutoFit/>
          </a:bodyPr>
          <a:lstStyle/>
          <a:p>
            <a:r>
              <a:rPr lang="en-US" sz="2800" b="1"/>
              <a:t>2</a:t>
            </a:r>
          </a:p>
        </p:txBody>
      </p:sp>
      <p:sp>
        <p:nvSpPr>
          <p:cNvPr id="6152" name="TextBox 8"/>
          <p:cNvSpPr txBox="1">
            <a:spLocks noChangeArrowheads="1"/>
          </p:cNvSpPr>
          <p:nvPr/>
        </p:nvSpPr>
        <p:spPr bwMode="auto">
          <a:xfrm>
            <a:off x="6172201" y="3962400"/>
            <a:ext cx="915635" cy="523220"/>
          </a:xfrm>
          <a:prstGeom prst="rect">
            <a:avLst/>
          </a:prstGeom>
          <a:noFill/>
          <a:ln w="9525">
            <a:noFill/>
            <a:miter lim="800000"/>
            <a:headEnd/>
            <a:tailEnd/>
          </a:ln>
        </p:spPr>
        <p:txBody>
          <a:bodyPr wrap="none">
            <a:spAutoFit/>
          </a:bodyPr>
          <a:lstStyle/>
          <a:p>
            <a:r>
              <a:rPr lang="en-US" sz="2800" b="1"/>
              <a:t>1000</a:t>
            </a:r>
          </a:p>
        </p:txBody>
      </p:sp>
      <p:sp>
        <p:nvSpPr>
          <p:cNvPr id="6153" name="TextBox 9"/>
          <p:cNvSpPr txBox="1">
            <a:spLocks noChangeArrowheads="1"/>
          </p:cNvSpPr>
          <p:nvPr/>
        </p:nvSpPr>
        <p:spPr bwMode="auto">
          <a:xfrm>
            <a:off x="3843339" y="4953000"/>
            <a:ext cx="872355" cy="523220"/>
          </a:xfrm>
          <a:prstGeom prst="rect">
            <a:avLst/>
          </a:prstGeom>
          <a:noFill/>
          <a:ln w="9525">
            <a:noFill/>
            <a:miter lim="800000"/>
            <a:headEnd/>
            <a:tailEnd/>
          </a:ln>
        </p:spPr>
        <p:txBody>
          <a:bodyPr wrap="none">
            <a:spAutoFit/>
          </a:bodyPr>
          <a:lstStyle/>
          <a:p>
            <a:r>
              <a:rPr lang="en-US" sz="2800" b="1"/>
              <a:t>ln(1)</a:t>
            </a:r>
          </a:p>
        </p:txBody>
      </p:sp>
      <p:sp>
        <p:nvSpPr>
          <p:cNvPr id="6154" name="Rectangle 12"/>
          <p:cNvSpPr>
            <a:spLocks noChangeArrowheads="1"/>
          </p:cNvSpPr>
          <p:nvPr/>
        </p:nvSpPr>
        <p:spPr bwMode="auto">
          <a:xfrm>
            <a:off x="2017713" y="5105401"/>
            <a:ext cx="1346010" cy="646331"/>
          </a:xfrm>
          <a:prstGeom prst="rect">
            <a:avLst/>
          </a:prstGeom>
          <a:noFill/>
          <a:ln w="9525">
            <a:noFill/>
            <a:miter lim="800000"/>
            <a:headEnd/>
            <a:tailEnd/>
          </a:ln>
        </p:spPr>
        <p:txBody>
          <a:bodyPr wrap="none">
            <a:spAutoFit/>
          </a:bodyPr>
          <a:lstStyle/>
          <a:p>
            <a:r>
              <a:rPr lang="en-GB" sz="3600" dirty="0">
                <a:solidFill>
                  <a:srgbClr val="0070C0"/>
                </a:solidFill>
              </a:rPr>
              <a:t>ln(t</a:t>
            </a:r>
            <a:r>
              <a:rPr lang="en-GB" sz="3600" baseline="-25000" dirty="0">
                <a:solidFill>
                  <a:srgbClr val="0070C0"/>
                </a:solidFill>
              </a:rPr>
              <a:t>a,b</a:t>
            </a:r>
            <a:r>
              <a:rPr lang="en-GB" sz="3600" dirty="0">
                <a:solidFill>
                  <a:srgbClr val="0070C0"/>
                </a:solidFill>
              </a:rPr>
              <a:t>)</a:t>
            </a:r>
            <a:endParaRPr lang="en-US" sz="3600" dirty="0">
              <a:solidFill>
                <a:srgbClr val="0070C0"/>
              </a:solidFill>
            </a:endParaRPr>
          </a:p>
        </p:txBody>
      </p:sp>
      <p:sp>
        <p:nvSpPr>
          <p:cNvPr id="6155" name="Rectangle 13"/>
          <p:cNvSpPr>
            <a:spLocks noChangeArrowheads="1"/>
          </p:cNvSpPr>
          <p:nvPr/>
        </p:nvSpPr>
        <p:spPr bwMode="auto">
          <a:xfrm>
            <a:off x="2319338" y="4114801"/>
            <a:ext cx="741362" cy="646113"/>
          </a:xfrm>
          <a:prstGeom prst="rect">
            <a:avLst/>
          </a:prstGeom>
          <a:noFill/>
          <a:ln w="9525">
            <a:noFill/>
            <a:miter lim="800000"/>
            <a:headEnd/>
            <a:tailEnd/>
          </a:ln>
        </p:spPr>
        <p:txBody>
          <a:bodyPr wrap="none">
            <a:spAutoFit/>
          </a:bodyPr>
          <a:lstStyle/>
          <a:p>
            <a:r>
              <a:rPr lang="en-GB" sz="3600" dirty="0">
                <a:solidFill>
                  <a:srgbClr val="0070C0"/>
                </a:solidFill>
              </a:rPr>
              <a:t>t</a:t>
            </a:r>
            <a:r>
              <a:rPr lang="en-GB" sz="3600" baseline="-25000" dirty="0">
                <a:solidFill>
                  <a:srgbClr val="0070C0"/>
                </a:solidFill>
              </a:rPr>
              <a:t>a,b</a:t>
            </a:r>
            <a:endParaRPr lang="en-US" sz="3600" dirty="0">
              <a:solidFill>
                <a:srgbClr val="0070C0"/>
              </a:solidFill>
            </a:endParaRPr>
          </a:p>
        </p:txBody>
      </p:sp>
      <p:sp>
        <p:nvSpPr>
          <p:cNvPr id="6156" name="TextBox 8"/>
          <p:cNvSpPr txBox="1">
            <a:spLocks noChangeArrowheads="1"/>
          </p:cNvSpPr>
          <p:nvPr/>
        </p:nvSpPr>
        <p:spPr bwMode="auto">
          <a:xfrm>
            <a:off x="9377364" y="3962400"/>
            <a:ext cx="915635" cy="523220"/>
          </a:xfrm>
          <a:prstGeom prst="rect">
            <a:avLst/>
          </a:prstGeom>
          <a:noFill/>
          <a:ln w="9525">
            <a:noFill/>
            <a:miter lim="800000"/>
            <a:headEnd/>
            <a:tailEnd/>
          </a:ln>
        </p:spPr>
        <p:txBody>
          <a:bodyPr wrap="none">
            <a:spAutoFit/>
          </a:bodyPr>
          <a:lstStyle/>
          <a:p>
            <a:r>
              <a:rPr lang="en-US" sz="2800" b="1"/>
              <a:t>2000</a:t>
            </a:r>
          </a:p>
        </p:txBody>
      </p:sp>
      <p:sp>
        <p:nvSpPr>
          <p:cNvPr id="6157" name="TextBox 9"/>
          <p:cNvSpPr txBox="1">
            <a:spLocks noChangeArrowheads="1"/>
          </p:cNvSpPr>
          <p:nvPr/>
        </p:nvSpPr>
        <p:spPr bwMode="auto">
          <a:xfrm>
            <a:off x="4965701" y="4953000"/>
            <a:ext cx="872355" cy="523220"/>
          </a:xfrm>
          <a:prstGeom prst="rect">
            <a:avLst/>
          </a:prstGeom>
          <a:noFill/>
          <a:ln w="9525">
            <a:noFill/>
            <a:miter lim="800000"/>
            <a:headEnd/>
            <a:tailEnd/>
          </a:ln>
        </p:spPr>
        <p:txBody>
          <a:bodyPr wrap="none">
            <a:spAutoFit/>
          </a:bodyPr>
          <a:lstStyle/>
          <a:p>
            <a:r>
              <a:rPr lang="en-US" sz="2800" b="1"/>
              <a:t>ln(2)</a:t>
            </a:r>
          </a:p>
        </p:txBody>
      </p:sp>
      <p:sp>
        <p:nvSpPr>
          <p:cNvPr id="6158" name="TextBox 9"/>
          <p:cNvSpPr txBox="1">
            <a:spLocks noChangeArrowheads="1"/>
          </p:cNvSpPr>
          <p:nvPr/>
        </p:nvSpPr>
        <p:spPr bwMode="auto">
          <a:xfrm>
            <a:off x="7200900" y="4953000"/>
            <a:ext cx="1420582" cy="523220"/>
          </a:xfrm>
          <a:prstGeom prst="rect">
            <a:avLst/>
          </a:prstGeom>
          <a:noFill/>
          <a:ln w="9525">
            <a:noFill/>
            <a:miter lim="800000"/>
            <a:headEnd/>
            <a:tailEnd/>
          </a:ln>
        </p:spPr>
        <p:txBody>
          <a:bodyPr wrap="none">
            <a:spAutoFit/>
          </a:bodyPr>
          <a:lstStyle/>
          <a:p>
            <a:r>
              <a:rPr lang="en-US" sz="2800" b="1"/>
              <a:t>ln(1000)</a:t>
            </a:r>
          </a:p>
        </p:txBody>
      </p:sp>
      <p:sp>
        <p:nvSpPr>
          <p:cNvPr id="6159" name="TextBox 9"/>
          <p:cNvSpPr txBox="1">
            <a:spLocks noChangeArrowheads="1"/>
          </p:cNvSpPr>
          <p:nvPr/>
        </p:nvSpPr>
        <p:spPr bwMode="auto">
          <a:xfrm>
            <a:off x="8859838" y="4953000"/>
            <a:ext cx="1420582" cy="523220"/>
          </a:xfrm>
          <a:prstGeom prst="rect">
            <a:avLst/>
          </a:prstGeom>
          <a:noFill/>
          <a:ln w="9525">
            <a:noFill/>
            <a:miter lim="800000"/>
            <a:headEnd/>
            <a:tailEnd/>
          </a:ln>
        </p:spPr>
        <p:txBody>
          <a:bodyPr wrap="none">
            <a:spAutoFit/>
          </a:bodyPr>
          <a:lstStyle/>
          <a:p>
            <a:r>
              <a:rPr lang="en-US" sz="2800" b="1"/>
              <a:t>ln(2000)</a:t>
            </a:r>
          </a:p>
        </p:txBody>
      </p:sp>
      <p:sp>
        <p:nvSpPr>
          <p:cNvPr id="6160" name="TextBox 9"/>
          <p:cNvSpPr txBox="1">
            <a:spLocks noChangeArrowheads="1"/>
          </p:cNvSpPr>
          <p:nvPr/>
        </p:nvSpPr>
        <p:spPr bwMode="auto">
          <a:xfrm>
            <a:off x="4122738" y="5572125"/>
            <a:ext cx="367408" cy="523220"/>
          </a:xfrm>
          <a:prstGeom prst="rect">
            <a:avLst/>
          </a:prstGeom>
          <a:noFill/>
          <a:ln w="9525">
            <a:noFill/>
            <a:miter lim="800000"/>
            <a:headEnd/>
            <a:tailEnd/>
          </a:ln>
        </p:spPr>
        <p:txBody>
          <a:bodyPr wrap="none">
            <a:spAutoFit/>
          </a:bodyPr>
          <a:lstStyle/>
          <a:p>
            <a:r>
              <a:rPr lang="en-US" sz="2800"/>
              <a:t>0</a:t>
            </a:r>
          </a:p>
        </p:txBody>
      </p:sp>
      <p:sp>
        <p:nvSpPr>
          <p:cNvPr id="6161" name="TextBox 9"/>
          <p:cNvSpPr txBox="1">
            <a:spLocks noChangeArrowheads="1"/>
          </p:cNvSpPr>
          <p:nvPr/>
        </p:nvSpPr>
        <p:spPr bwMode="auto">
          <a:xfrm>
            <a:off x="4927601" y="5562600"/>
            <a:ext cx="824265" cy="523220"/>
          </a:xfrm>
          <a:prstGeom prst="rect">
            <a:avLst/>
          </a:prstGeom>
          <a:noFill/>
          <a:ln w="9525">
            <a:noFill/>
            <a:miter lim="800000"/>
            <a:headEnd/>
            <a:tailEnd/>
          </a:ln>
        </p:spPr>
        <p:txBody>
          <a:bodyPr wrap="none">
            <a:spAutoFit/>
          </a:bodyPr>
          <a:lstStyle/>
          <a:p>
            <a:r>
              <a:rPr lang="en-US" sz="2800"/>
              <a:t>0.69</a:t>
            </a:r>
          </a:p>
        </p:txBody>
      </p:sp>
      <p:sp>
        <p:nvSpPr>
          <p:cNvPr id="6162" name="TextBox 9"/>
          <p:cNvSpPr txBox="1">
            <a:spLocks noChangeArrowheads="1"/>
          </p:cNvSpPr>
          <p:nvPr/>
        </p:nvSpPr>
        <p:spPr bwMode="auto">
          <a:xfrm>
            <a:off x="7572376" y="5562600"/>
            <a:ext cx="824265" cy="523220"/>
          </a:xfrm>
          <a:prstGeom prst="rect">
            <a:avLst/>
          </a:prstGeom>
          <a:noFill/>
          <a:ln w="9525">
            <a:noFill/>
            <a:miter lim="800000"/>
            <a:headEnd/>
            <a:tailEnd/>
          </a:ln>
        </p:spPr>
        <p:txBody>
          <a:bodyPr wrap="none">
            <a:spAutoFit/>
          </a:bodyPr>
          <a:lstStyle/>
          <a:p>
            <a:r>
              <a:rPr lang="en-US" sz="2800"/>
              <a:t>6.91</a:t>
            </a:r>
          </a:p>
        </p:txBody>
      </p:sp>
      <p:sp>
        <p:nvSpPr>
          <p:cNvPr id="6163" name="TextBox 9"/>
          <p:cNvSpPr txBox="1">
            <a:spLocks noChangeArrowheads="1"/>
          </p:cNvSpPr>
          <p:nvPr/>
        </p:nvSpPr>
        <p:spPr bwMode="auto">
          <a:xfrm>
            <a:off x="9096376" y="5562600"/>
            <a:ext cx="824265" cy="523220"/>
          </a:xfrm>
          <a:prstGeom prst="rect">
            <a:avLst/>
          </a:prstGeom>
          <a:noFill/>
          <a:ln w="9525">
            <a:noFill/>
            <a:miter lim="800000"/>
            <a:headEnd/>
            <a:tailEnd/>
          </a:ln>
        </p:spPr>
        <p:txBody>
          <a:bodyPr wrap="none">
            <a:spAutoFit/>
          </a:bodyPr>
          <a:lstStyle/>
          <a:p>
            <a:r>
              <a:rPr lang="en-US" sz="2800"/>
              <a:t>7.60</a:t>
            </a:r>
          </a:p>
        </p:txBody>
      </p:sp>
    </p:spTree>
    <p:extLst>
      <p:ext uri="{BB962C8B-B14F-4D97-AF65-F5344CB8AC3E}">
        <p14:creationId xmlns:p14="http://schemas.microsoft.com/office/powerpoint/2010/main" val="16872878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P spid="6152" grpId="0"/>
      <p:bldP spid="6153" grpId="0"/>
      <p:bldP spid="6154" grpId="0"/>
      <p:bldP spid="6155" grpId="0"/>
      <p:bldP spid="6156" grpId="0"/>
      <p:bldP spid="6157" grpId="0"/>
      <p:bldP spid="6158" grpId="0"/>
      <p:bldP spid="6159" grpId="0"/>
      <p:bldP spid="6160" grpId="0"/>
      <p:bldP spid="6161" grpId="0"/>
      <p:bldP spid="6162" grpId="0"/>
      <p:bldP spid="616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77008" y="178904"/>
            <a:ext cx="9144000" cy="908050"/>
          </a:xfrm>
          <a:noFill/>
        </p:spPr>
        <p:txBody>
          <a:bodyPr vert="horz" lIns="0" tIns="0" rIns="0" bIns="0" rtlCol="0" anchor="ctr">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On our example</a:t>
            </a:r>
          </a:p>
        </p:txBody>
      </p:sp>
      <p:graphicFrame>
        <p:nvGraphicFramePr>
          <p:cNvPr id="16" name="Content Placeholder 3"/>
          <p:cNvGraphicFramePr>
            <a:graphicFrameLocks/>
          </p:cNvGraphicFramePr>
          <p:nvPr/>
        </p:nvGraphicFramePr>
        <p:xfrm>
          <a:off x="1752601" y="1362558"/>
          <a:ext cx="2870851" cy="2185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6" name="TextBox 5"/>
          <p:cNvSpPr txBox="1">
            <a:spLocks noChangeArrowheads="1"/>
          </p:cNvSpPr>
          <p:nvPr/>
        </p:nvSpPr>
        <p:spPr bwMode="auto">
          <a:xfrm>
            <a:off x="2160588" y="2170113"/>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100</a:t>
            </a:r>
          </a:p>
        </p:txBody>
      </p:sp>
      <p:sp>
        <p:nvSpPr>
          <p:cNvPr id="8197" name="TextBox 6"/>
          <p:cNvSpPr txBox="1">
            <a:spLocks noChangeArrowheads="1"/>
          </p:cNvSpPr>
          <p:nvPr/>
        </p:nvSpPr>
        <p:spPr bwMode="auto">
          <a:xfrm>
            <a:off x="3844925" y="2174875"/>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200</a:t>
            </a:r>
          </a:p>
        </p:txBody>
      </p:sp>
      <p:sp>
        <p:nvSpPr>
          <p:cNvPr id="8198" name="TextBox 7"/>
          <p:cNvSpPr txBox="1">
            <a:spLocks noChangeArrowheads="1"/>
          </p:cNvSpPr>
          <p:nvPr/>
        </p:nvSpPr>
        <p:spPr bwMode="auto">
          <a:xfrm>
            <a:off x="3125789" y="3363914"/>
            <a:ext cx="312737" cy="369887"/>
          </a:xfrm>
          <a:prstGeom prst="rect">
            <a:avLst/>
          </a:prstGeom>
          <a:solidFill>
            <a:schemeClr val="accent1"/>
          </a:solidFill>
          <a:ln w="9525">
            <a:noFill/>
            <a:miter lim="800000"/>
            <a:headEnd/>
            <a:tailEnd/>
          </a:ln>
        </p:spPr>
        <p:txBody>
          <a:bodyPr wrap="none">
            <a:spAutoFit/>
          </a:bodyPr>
          <a:lstStyle/>
          <a:p>
            <a:r>
              <a:rPr lang="en-US">
                <a:solidFill>
                  <a:schemeClr val="bg1"/>
                </a:solidFill>
              </a:rPr>
              <a:t>2</a:t>
            </a:r>
          </a:p>
        </p:txBody>
      </p:sp>
      <p:graphicFrame>
        <p:nvGraphicFramePr>
          <p:cNvPr id="20" name="Content Placeholder 3"/>
          <p:cNvGraphicFramePr>
            <a:graphicFrameLocks/>
          </p:cNvGraphicFramePr>
          <p:nvPr/>
        </p:nvGraphicFramePr>
        <p:xfrm>
          <a:off x="4745141" y="1361044"/>
          <a:ext cx="2870851" cy="21859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200" name="TextBox 9"/>
          <p:cNvSpPr txBox="1">
            <a:spLocks noChangeArrowheads="1"/>
          </p:cNvSpPr>
          <p:nvPr/>
        </p:nvSpPr>
        <p:spPr bwMode="auto">
          <a:xfrm>
            <a:off x="5153025" y="2168525"/>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300</a:t>
            </a:r>
          </a:p>
        </p:txBody>
      </p:sp>
      <p:sp>
        <p:nvSpPr>
          <p:cNvPr id="8201" name="TextBox 10"/>
          <p:cNvSpPr txBox="1">
            <a:spLocks noChangeArrowheads="1"/>
          </p:cNvSpPr>
          <p:nvPr/>
        </p:nvSpPr>
        <p:spPr bwMode="auto">
          <a:xfrm>
            <a:off x="6837363" y="2173288"/>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300</a:t>
            </a:r>
          </a:p>
        </p:txBody>
      </p:sp>
      <p:sp>
        <p:nvSpPr>
          <p:cNvPr id="8202" name="TextBox 11"/>
          <p:cNvSpPr txBox="1">
            <a:spLocks noChangeArrowheads="1"/>
          </p:cNvSpPr>
          <p:nvPr/>
        </p:nvSpPr>
        <p:spPr bwMode="auto">
          <a:xfrm>
            <a:off x="6118225" y="3362325"/>
            <a:ext cx="312738" cy="369888"/>
          </a:xfrm>
          <a:prstGeom prst="rect">
            <a:avLst/>
          </a:prstGeom>
          <a:solidFill>
            <a:schemeClr val="accent1"/>
          </a:solidFill>
          <a:ln w="9525">
            <a:noFill/>
            <a:miter lim="800000"/>
            <a:headEnd/>
            <a:tailEnd/>
          </a:ln>
        </p:spPr>
        <p:txBody>
          <a:bodyPr wrap="none">
            <a:spAutoFit/>
          </a:bodyPr>
          <a:lstStyle/>
          <a:p>
            <a:r>
              <a:rPr lang="en-US">
                <a:solidFill>
                  <a:schemeClr val="bg1"/>
                </a:solidFill>
              </a:rPr>
              <a:t>1</a:t>
            </a:r>
          </a:p>
        </p:txBody>
      </p:sp>
      <p:graphicFrame>
        <p:nvGraphicFramePr>
          <p:cNvPr id="24" name="Content Placeholder 3"/>
          <p:cNvGraphicFramePr>
            <a:graphicFrameLocks/>
          </p:cNvGraphicFramePr>
          <p:nvPr/>
        </p:nvGraphicFramePr>
        <p:xfrm>
          <a:off x="7732308" y="1353551"/>
          <a:ext cx="2870851" cy="21859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204" name="TextBox 13"/>
          <p:cNvSpPr txBox="1">
            <a:spLocks noChangeArrowheads="1"/>
          </p:cNvSpPr>
          <p:nvPr/>
        </p:nvSpPr>
        <p:spPr bwMode="auto">
          <a:xfrm>
            <a:off x="8140700" y="2162175"/>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200</a:t>
            </a:r>
          </a:p>
        </p:txBody>
      </p:sp>
      <p:sp>
        <p:nvSpPr>
          <p:cNvPr id="8205" name="TextBox 14"/>
          <p:cNvSpPr txBox="1">
            <a:spLocks noChangeArrowheads="1"/>
          </p:cNvSpPr>
          <p:nvPr/>
        </p:nvSpPr>
        <p:spPr bwMode="auto">
          <a:xfrm>
            <a:off x="9825038" y="2165350"/>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600</a:t>
            </a:r>
          </a:p>
        </p:txBody>
      </p:sp>
      <p:sp>
        <p:nvSpPr>
          <p:cNvPr id="8206" name="TextBox 15"/>
          <p:cNvSpPr txBox="1">
            <a:spLocks noChangeArrowheads="1"/>
          </p:cNvSpPr>
          <p:nvPr/>
        </p:nvSpPr>
        <p:spPr bwMode="auto">
          <a:xfrm>
            <a:off x="9104314" y="3354389"/>
            <a:ext cx="312737" cy="369887"/>
          </a:xfrm>
          <a:prstGeom prst="rect">
            <a:avLst/>
          </a:prstGeom>
          <a:solidFill>
            <a:schemeClr val="accent1"/>
          </a:solidFill>
          <a:ln w="9525">
            <a:noFill/>
            <a:miter lim="800000"/>
            <a:headEnd/>
            <a:tailEnd/>
          </a:ln>
        </p:spPr>
        <p:txBody>
          <a:bodyPr wrap="none">
            <a:spAutoFit/>
          </a:bodyPr>
          <a:lstStyle/>
          <a:p>
            <a:r>
              <a:rPr lang="en-US">
                <a:solidFill>
                  <a:schemeClr val="bg1"/>
                </a:solidFill>
              </a:rPr>
              <a:t>3</a:t>
            </a:r>
          </a:p>
        </p:txBody>
      </p:sp>
      <p:graphicFrame>
        <p:nvGraphicFramePr>
          <p:cNvPr id="30" name="Content Placeholder 3"/>
          <p:cNvGraphicFramePr>
            <a:graphicFrameLocks/>
          </p:cNvGraphicFramePr>
          <p:nvPr/>
        </p:nvGraphicFramePr>
        <p:xfrm>
          <a:off x="4749150" y="4334876"/>
          <a:ext cx="2870851" cy="218590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1" name="TextBox 13"/>
          <p:cNvSpPr txBox="1">
            <a:spLocks noChangeArrowheads="1"/>
          </p:cNvSpPr>
          <p:nvPr/>
        </p:nvSpPr>
        <p:spPr bwMode="auto">
          <a:xfrm>
            <a:off x="5157788" y="5143500"/>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200</a:t>
            </a:r>
          </a:p>
        </p:txBody>
      </p:sp>
      <p:sp>
        <p:nvSpPr>
          <p:cNvPr id="32" name="TextBox 14"/>
          <p:cNvSpPr txBox="1">
            <a:spLocks noChangeArrowheads="1"/>
          </p:cNvSpPr>
          <p:nvPr/>
        </p:nvSpPr>
        <p:spPr bwMode="auto">
          <a:xfrm>
            <a:off x="6842125" y="5146675"/>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400</a:t>
            </a:r>
          </a:p>
        </p:txBody>
      </p:sp>
      <p:sp>
        <p:nvSpPr>
          <p:cNvPr id="33" name="TextBox 15"/>
          <p:cNvSpPr txBox="1">
            <a:spLocks noChangeArrowheads="1"/>
          </p:cNvSpPr>
          <p:nvPr/>
        </p:nvSpPr>
        <p:spPr bwMode="auto">
          <a:xfrm>
            <a:off x="6121400" y="6335714"/>
            <a:ext cx="312738" cy="369887"/>
          </a:xfrm>
          <a:prstGeom prst="rect">
            <a:avLst/>
          </a:prstGeom>
          <a:solidFill>
            <a:schemeClr val="accent1"/>
          </a:solidFill>
          <a:ln w="9525">
            <a:noFill/>
            <a:miter lim="800000"/>
            <a:headEnd/>
            <a:tailEnd/>
          </a:ln>
        </p:spPr>
        <p:txBody>
          <a:bodyPr wrap="none">
            <a:spAutoFit/>
          </a:bodyPr>
          <a:lstStyle/>
          <a:p>
            <a:r>
              <a:rPr lang="en-US">
                <a:solidFill>
                  <a:schemeClr val="bg1"/>
                </a:solidFill>
              </a:rPr>
              <a:t>2</a:t>
            </a:r>
          </a:p>
        </p:txBody>
      </p:sp>
    </p:spTree>
    <p:extLst>
      <p:ext uri="{BB962C8B-B14F-4D97-AF65-F5344CB8AC3E}">
        <p14:creationId xmlns:p14="http://schemas.microsoft.com/office/powerpoint/2010/main" val="11320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P spid="31" grpId="0" animBg="1"/>
      <p:bldP spid="32" grpId="0" animBg="1"/>
      <p:bldP spid="3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83024" y="152400"/>
            <a:ext cx="9144000" cy="908050"/>
          </a:xfrm>
          <a:noFill/>
        </p:spPr>
        <p:txBody>
          <a:bodyPr vert="horz" lIns="0" tIns="0" rIns="0" bIns="0" rtlCol="0" anchor="ctr">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Properties</a:t>
            </a:r>
          </a:p>
        </p:txBody>
      </p:sp>
      <p:sp>
        <p:nvSpPr>
          <p:cNvPr id="30723" name="Rectangle 3"/>
          <p:cNvSpPr>
            <a:spLocks noGrp="1" noChangeArrowheads="1"/>
          </p:cNvSpPr>
          <p:nvPr>
            <p:ph type="body" idx="1"/>
          </p:nvPr>
        </p:nvSpPr>
        <p:spPr>
          <a:xfrm>
            <a:off x="1655764" y="1143000"/>
            <a:ext cx="8783637" cy="4953000"/>
          </a:xfrm>
        </p:spPr>
        <p:txBody>
          <a:bodyPr vert="horz" lIns="0" tIns="0" rIns="0" bIns="0" rtlCol="0">
            <a:normAutofit fontScale="85000" lnSpcReduction="10000"/>
          </a:bodyPr>
          <a:lstStyle/>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US" dirty="0">
                <a:solidFill>
                  <a:srgbClr val="008000"/>
                </a:solidFill>
              </a:rPr>
              <a:t>Independence of units</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a:t>
            </a:r>
            <a:r>
              <a:rPr lang="en-US" dirty="0">
                <a:solidFill>
                  <a:srgbClr val="0070C0"/>
                </a:solidFill>
              </a:rPr>
              <a:t>| log(1) - log(2) | = | log(1/2) | = </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solidFill>
                  <a:srgbClr val="0070C0"/>
                </a:solidFill>
              </a:rPr>
              <a:t>	| log(1000/2000) | = | log(1000) - log(2000) |</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More generally: </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solidFill>
                  <a:schemeClr val="accent2"/>
                </a:solidFill>
              </a:rPr>
              <a:t>	</a:t>
            </a:r>
            <a:r>
              <a:rPr lang="en-US" dirty="0">
                <a:solidFill>
                  <a:srgbClr val="0070C0"/>
                </a:solidFill>
              </a:rPr>
              <a:t>| log(ax) - log(ay) | = | log(x) - log(y) |</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US" dirty="0">
                <a:solidFill>
                  <a:srgbClr val="008000"/>
                </a:solidFill>
              </a:rPr>
              <a:t>Independence of edge direction</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a:t>
            </a:r>
            <a:r>
              <a:rPr lang="en-US" dirty="0">
                <a:solidFill>
                  <a:srgbClr val="0070C0"/>
                </a:solidFill>
              </a:rPr>
              <a:t>| log(x) - log(y) | = | log(1/y) - log(1/x) | = </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solidFill>
                  <a:srgbClr val="0070C0"/>
                </a:solidFill>
              </a:rPr>
              <a:t>	| log(1/x) - log(1/y) |</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endParaRPr lang="en-US" dirty="0"/>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US" b="1" dirty="0"/>
              <a:t>Theorem. </a:t>
            </a:r>
            <a:r>
              <a:rPr lang="en-US" dirty="0"/>
              <a:t> The logarithmic distance based rule is unique in satisfying independence of units.*</a:t>
            </a:r>
          </a:p>
          <a:p>
            <a:pPr marL="615633" lvl="1"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 Depending on the exact definition of independence of units, may need another minor condition about the function locally having bounded derivative.</a:t>
            </a:r>
          </a:p>
        </p:txBody>
      </p:sp>
    </p:spTree>
    <p:extLst>
      <p:ext uri="{BB962C8B-B14F-4D97-AF65-F5344CB8AC3E}">
        <p14:creationId xmlns:p14="http://schemas.microsoft.com/office/powerpoint/2010/main" val="33862040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33600" y="152400"/>
            <a:ext cx="7848600" cy="908050"/>
          </a:xfrm>
          <a:noFill/>
        </p:spPr>
        <p:txBody>
          <a:bodyPr vert="horz" lIns="0" tIns="0" rIns="0" bIns="0" rtlCol="0" anchor="ctr">
            <a:normAutofit fontScale="90000"/>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a:solidFill>
                  <a:srgbClr val="333399"/>
                </a:solidFill>
              </a:rPr>
              <a:t>Consistency constraint becomes additive</a:t>
            </a:r>
          </a:p>
        </p:txBody>
      </p:sp>
      <p:sp>
        <p:nvSpPr>
          <p:cNvPr id="30723" name="Rectangle 3"/>
          <p:cNvSpPr>
            <a:spLocks noGrp="1" noChangeArrowheads="1"/>
          </p:cNvSpPr>
          <p:nvPr>
            <p:ph type="body" idx="1"/>
          </p:nvPr>
        </p:nvSpPr>
        <p:spPr>
          <a:xfrm>
            <a:off x="1655764" y="1143000"/>
            <a:ext cx="8783637" cy="4953000"/>
          </a:xfrm>
        </p:spPr>
        <p:txBody>
          <a:bodyPr vert="horz" lIns="0" tIns="0" rIns="0" bIns="0" rtlCol="0">
            <a:normAutofit/>
          </a:bodyPr>
          <a:lstStyle/>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endParaRPr lang="en-US" dirty="0"/>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solidFill>
                  <a:schemeClr val="accent2"/>
                </a:solidFill>
              </a:rPr>
              <a:t>	</a:t>
            </a:r>
            <a:r>
              <a:rPr lang="en-US" dirty="0" err="1">
                <a:solidFill>
                  <a:srgbClr val="0070C0"/>
                </a:solidFill>
              </a:rPr>
              <a:t>xy</a:t>
            </a:r>
            <a:r>
              <a:rPr lang="en-US" dirty="0">
                <a:solidFill>
                  <a:srgbClr val="0070C0"/>
                </a:solidFill>
              </a:rPr>
              <a:t> = z</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is equivalent to</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solidFill>
                  <a:srgbClr val="0070C0"/>
                </a:solidFill>
              </a:rPr>
              <a:t>	log(</a:t>
            </a:r>
            <a:r>
              <a:rPr lang="en-US" dirty="0" err="1">
                <a:solidFill>
                  <a:srgbClr val="0070C0"/>
                </a:solidFill>
              </a:rPr>
              <a:t>xy</a:t>
            </a:r>
            <a:r>
              <a:rPr lang="en-US" dirty="0">
                <a:solidFill>
                  <a:srgbClr val="0070C0"/>
                </a:solidFill>
              </a:rPr>
              <a:t>) = log(z)</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is equivalent to</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a:t>
            </a:r>
            <a:r>
              <a:rPr lang="en-US" dirty="0">
                <a:solidFill>
                  <a:srgbClr val="0070C0"/>
                </a:solidFill>
              </a:rPr>
              <a:t>log(x) + log(y) = log(z)</a:t>
            </a:r>
          </a:p>
        </p:txBody>
      </p:sp>
    </p:spTree>
    <p:extLst>
      <p:ext uri="{BB962C8B-B14F-4D97-AF65-F5344CB8AC3E}">
        <p14:creationId xmlns:p14="http://schemas.microsoft.com/office/powerpoint/2010/main" val="2131973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90260" y="152400"/>
            <a:ext cx="9144000" cy="908050"/>
          </a:xfrm>
          <a:noFill/>
        </p:spPr>
        <p:txBody>
          <a:bodyPr vert="horz" lIns="0" tIns="0" rIns="0" bIns="0" rtlCol="0" anchor="ctr">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An additive variant</a:t>
            </a:r>
          </a:p>
        </p:txBody>
      </p:sp>
      <p:sp>
        <p:nvSpPr>
          <p:cNvPr id="11267" name="Rectangle 3"/>
          <p:cNvSpPr>
            <a:spLocks noGrp="1" noChangeArrowheads="1"/>
          </p:cNvSpPr>
          <p:nvPr>
            <p:ph type="body" idx="1"/>
          </p:nvPr>
        </p:nvSpPr>
        <p:spPr>
          <a:xfrm>
            <a:off x="1655764" y="1143000"/>
            <a:ext cx="8783637" cy="4953000"/>
          </a:xfrm>
        </p:spPr>
        <p:txBody>
          <a:bodyPr vert="horz" lIns="0" tIns="0" rIns="0" bIns="0" rtlCol="0">
            <a:normAutofit/>
          </a:bodyPr>
          <a:lstStyle/>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US"/>
              <a:t>“I think basketball is 5 units more fun than football, which in turn is 10 units more fun than baseball”</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endParaRPr lang="en-US"/>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endParaRPr lang="en-US"/>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endParaRPr lang="en-US"/>
          </a:p>
        </p:txBody>
      </p:sp>
      <p:graphicFrame>
        <p:nvGraphicFramePr>
          <p:cNvPr id="5" name="Content Placeholder 3"/>
          <p:cNvGraphicFramePr>
            <a:graphicFrameLocks/>
          </p:cNvGraphicFramePr>
          <p:nvPr/>
        </p:nvGraphicFramePr>
        <p:xfrm>
          <a:off x="4063350" y="2667001"/>
          <a:ext cx="2870851" cy="2185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9" name="TextBox 5"/>
          <p:cNvSpPr txBox="1">
            <a:spLocks noChangeArrowheads="1"/>
          </p:cNvSpPr>
          <p:nvPr/>
        </p:nvSpPr>
        <p:spPr bwMode="auto">
          <a:xfrm>
            <a:off x="4600575" y="3475039"/>
            <a:ext cx="312738" cy="369887"/>
          </a:xfrm>
          <a:prstGeom prst="rect">
            <a:avLst/>
          </a:prstGeom>
          <a:solidFill>
            <a:schemeClr val="accent1"/>
          </a:solidFill>
          <a:ln w="9525">
            <a:noFill/>
            <a:miter lim="800000"/>
            <a:headEnd/>
            <a:tailEnd/>
          </a:ln>
        </p:spPr>
        <p:txBody>
          <a:bodyPr wrap="none">
            <a:spAutoFit/>
          </a:bodyPr>
          <a:lstStyle/>
          <a:p>
            <a:r>
              <a:rPr lang="en-US">
                <a:solidFill>
                  <a:schemeClr val="bg1"/>
                </a:solidFill>
              </a:rPr>
              <a:t>5</a:t>
            </a:r>
          </a:p>
        </p:txBody>
      </p:sp>
      <p:sp>
        <p:nvSpPr>
          <p:cNvPr id="11270" name="TextBox 6"/>
          <p:cNvSpPr txBox="1">
            <a:spLocks noChangeArrowheads="1"/>
          </p:cNvSpPr>
          <p:nvPr/>
        </p:nvSpPr>
        <p:spPr bwMode="auto">
          <a:xfrm>
            <a:off x="6219825" y="3479800"/>
            <a:ext cx="41870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15</a:t>
            </a:r>
          </a:p>
        </p:txBody>
      </p:sp>
      <p:sp>
        <p:nvSpPr>
          <p:cNvPr id="11271" name="TextBox 7"/>
          <p:cNvSpPr txBox="1">
            <a:spLocks noChangeArrowheads="1"/>
          </p:cNvSpPr>
          <p:nvPr/>
        </p:nvSpPr>
        <p:spPr bwMode="auto">
          <a:xfrm>
            <a:off x="5372100" y="4668838"/>
            <a:ext cx="41870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10</a:t>
            </a:r>
          </a:p>
        </p:txBody>
      </p:sp>
      <p:pic>
        <p:nvPicPr>
          <p:cNvPr id="8" name="Picture 7" descr="coachk.jpg"/>
          <p:cNvPicPr>
            <a:picLocks noChangeAspect="1"/>
          </p:cNvPicPr>
          <p:nvPr/>
        </p:nvPicPr>
        <p:blipFill>
          <a:blip r:embed="rId8" cstate="print"/>
          <a:srcRect l="25397" r="14286"/>
          <a:stretch>
            <a:fillRect/>
          </a:stretch>
        </p:blipFill>
        <p:spPr>
          <a:xfrm>
            <a:off x="7318444" y="2004391"/>
            <a:ext cx="2679812" cy="3276600"/>
          </a:xfrm>
          <a:prstGeom prst="rect">
            <a:avLst/>
          </a:prstGeom>
        </p:spPr>
      </p:pic>
    </p:spTree>
    <p:extLst>
      <p:ext uri="{BB962C8B-B14F-4D97-AF65-F5344CB8AC3E}">
        <p14:creationId xmlns:p14="http://schemas.microsoft.com/office/powerpoint/2010/main" val="14200489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77008" y="178904"/>
            <a:ext cx="9144000" cy="908050"/>
          </a:xfrm>
          <a:noFill/>
        </p:spPr>
        <p:txBody>
          <a:bodyPr vert="horz" lIns="0" tIns="0" rIns="0" bIns="0" rtlCol="0" anchor="ctr">
            <a:normAutofit/>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Aggregation in the additive variant</a:t>
            </a:r>
          </a:p>
        </p:txBody>
      </p:sp>
      <p:sp>
        <p:nvSpPr>
          <p:cNvPr id="30723" name="Rectangle 3"/>
          <p:cNvSpPr>
            <a:spLocks noGrp="1" noChangeArrowheads="1"/>
          </p:cNvSpPr>
          <p:nvPr>
            <p:ph type="body" idx="1"/>
          </p:nvPr>
        </p:nvSpPr>
        <p:spPr>
          <a:xfrm>
            <a:off x="1524001" y="3733800"/>
            <a:ext cx="5039140" cy="3021496"/>
          </a:xfrm>
        </p:spPr>
        <p:txBody>
          <a:bodyPr vert="horz" lIns="0" tIns="0" rIns="0" bIns="0" rtlCol="0">
            <a:normAutofit/>
          </a:bodyPr>
          <a:lstStyle/>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Natural objective: </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solidFill>
                  <a:schemeClr val="accent2"/>
                </a:solidFill>
              </a:rPr>
              <a:t>	</a:t>
            </a:r>
            <a:r>
              <a:rPr lang="en-US" dirty="0">
                <a:solidFill>
                  <a:srgbClr val="0070C0"/>
                </a:solidFill>
              </a:rPr>
              <a:t>minimize </a:t>
            </a:r>
            <a:r>
              <a:rPr lang="el-GR" dirty="0">
                <a:solidFill>
                  <a:srgbClr val="0070C0"/>
                </a:solidFill>
              </a:rPr>
              <a:t>Σ</a:t>
            </a:r>
            <a:r>
              <a:rPr lang="en-GB" baseline="-25000" dirty="0">
                <a:solidFill>
                  <a:srgbClr val="0070C0"/>
                </a:solidFill>
              </a:rPr>
              <a:t>i</a:t>
            </a:r>
            <a:r>
              <a:rPr lang="el-GR" dirty="0">
                <a:solidFill>
                  <a:srgbClr val="0070C0"/>
                </a:solidFill>
              </a:rPr>
              <a:t> Σ</a:t>
            </a:r>
            <a:r>
              <a:rPr lang="en-GB" baseline="-25000" dirty="0" err="1">
                <a:solidFill>
                  <a:srgbClr val="0070C0"/>
                </a:solidFill>
              </a:rPr>
              <a:t>a,b</a:t>
            </a:r>
            <a:r>
              <a:rPr lang="en-US" dirty="0">
                <a:solidFill>
                  <a:srgbClr val="0070C0"/>
                </a:solidFill>
              </a:rPr>
              <a:t> </a:t>
            </a:r>
            <a:r>
              <a:rPr lang="en-GB" dirty="0" err="1">
                <a:solidFill>
                  <a:srgbClr val="0070C0"/>
                </a:solidFill>
              </a:rPr>
              <a:t>d</a:t>
            </a:r>
            <a:r>
              <a:rPr lang="en-GB" baseline="-25000" dirty="0" err="1">
                <a:solidFill>
                  <a:srgbClr val="0070C0"/>
                </a:solidFill>
              </a:rPr>
              <a:t>a,b,i</a:t>
            </a:r>
            <a:r>
              <a:rPr lang="en-US" dirty="0">
                <a:solidFill>
                  <a:srgbClr val="0070C0"/>
                </a:solidFill>
              </a:rPr>
              <a:t> </a:t>
            </a:r>
            <a:r>
              <a:rPr lang="en-US" dirty="0"/>
              <a:t>where </a:t>
            </a:r>
            <a:r>
              <a:rPr lang="en-GB" dirty="0" err="1">
                <a:solidFill>
                  <a:srgbClr val="0070C0"/>
                </a:solidFill>
              </a:rPr>
              <a:t>d</a:t>
            </a:r>
            <a:r>
              <a:rPr lang="en-GB" baseline="-25000" dirty="0" err="1">
                <a:solidFill>
                  <a:srgbClr val="0070C0"/>
                </a:solidFill>
              </a:rPr>
              <a:t>a,b,i</a:t>
            </a:r>
            <a:r>
              <a:rPr lang="en-GB" baseline="-25000" dirty="0">
                <a:solidFill>
                  <a:srgbClr val="0070C0"/>
                </a:solidFill>
              </a:rPr>
              <a:t> </a:t>
            </a:r>
            <a:r>
              <a:rPr lang="en-US" dirty="0">
                <a:solidFill>
                  <a:srgbClr val="0070C0"/>
                </a:solidFill>
              </a:rPr>
              <a:t> = |</a:t>
            </a:r>
            <a:r>
              <a:rPr lang="en-GB" dirty="0">
                <a:solidFill>
                  <a:srgbClr val="0070C0"/>
                </a:solidFill>
              </a:rPr>
              <a:t> </a:t>
            </a:r>
            <a:r>
              <a:rPr lang="en-GB" dirty="0" err="1">
                <a:solidFill>
                  <a:srgbClr val="0070C0"/>
                </a:solidFill>
              </a:rPr>
              <a:t>t</a:t>
            </a:r>
            <a:r>
              <a:rPr lang="en-GB" baseline="-25000" dirty="0" err="1">
                <a:solidFill>
                  <a:srgbClr val="0070C0"/>
                </a:solidFill>
              </a:rPr>
              <a:t>a,b</a:t>
            </a:r>
            <a:r>
              <a:rPr lang="en-GB" dirty="0">
                <a:solidFill>
                  <a:srgbClr val="0070C0"/>
                </a:solidFill>
              </a:rPr>
              <a:t> - </a:t>
            </a:r>
            <a:r>
              <a:rPr lang="en-GB" dirty="0" err="1">
                <a:solidFill>
                  <a:srgbClr val="0070C0"/>
                </a:solidFill>
              </a:rPr>
              <a:t>t</a:t>
            </a:r>
            <a:r>
              <a:rPr lang="en-GB" baseline="-25000" dirty="0" err="1">
                <a:solidFill>
                  <a:srgbClr val="0070C0"/>
                </a:solidFill>
              </a:rPr>
              <a:t>a,b,i</a:t>
            </a:r>
            <a:r>
              <a:rPr lang="en-US" dirty="0">
                <a:solidFill>
                  <a:srgbClr val="0070C0"/>
                </a:solidFill>
              </a:rPr>
              <a:t> | </a:t>
            </a:r>
            <a:r>
              <a:rPr lang="en-US" dirty="0"/>
              <a:t>is the distance between the aggregate difference </a:t>
            </a:r>
            <a:r>
              <a:rPr lang="en-GB" dirty="0" err="1">
                <a:solidFill>
                  <a:srgbClr val="0070C0"/>
                </a:solidFill>
              </a:rPr>
              <a:t>t</a:t>
            </a:r>
            <a:r>
              <a:rPr lang="en-GB" baseline="-25000" dirty="0" err="1">
                <a:solidFill>
                  <a:srgbClr val="0070C0"/>
                </a:solidFill>
              </a:rPr>
              <a:t>a,b</a:t>
            </a:r>
            <a:r>
              <a:rPr lang="en-GB" baseline="-25000" dirty="0">
                <a:solidFill>
                  <a:srgbClr val="0070C0"/>
                </a:solidFill>
              </a:rPr>
              <a:t> </a:t>
            </a:r>
            <a:r>
              <a:rPr lang="en-US" dirty="0"/>
              <a:t>and the subjective difference </a:t>
            </a:r>
            <a:r>
              <a:rPr lang="en-GB" dirty="0" err="1">
                <a:solidFill>
                  <a:srgbClr val="0070C0"/>
                </a:solidFill>
              </a:rPr>
              <a:t>t</a:t>
            </a:r>
            <a:r>
              <a:rPr lang="en-GB" baseline="-25000" dirty="0" err="1">
                <a:solidFill>
                  <a:srgbClr val="0070C0"/>
                </a:solidFill>
              </a:rPr>
              <a:t>a,b,i</a:t>
            </a:r>
            <a:endParaRPr lang="en-US" dirty="0">
              <a:solidFill>
                <a:srgbClr val="0070C0"/>
              </a:solidFill>
            </a:endParaRP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endParaRPr lang="en-US" dirty="0"/>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endParaRPr lang="en-US" dirty="0"/>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endParaRPr lang="en-US" dirty="0"/>
          </a:p>
        </p:txBody>
      </p:sp>
      <p:graphicFrame>
        <p:nvGraphicFramePr>
          <p:cNvPr id="5" name="Content Placeholder 3"/>
          <p:cNvGraphicFramePr>
            <a:graphicFrameLocks/>
          </p:cNvGraphicFramePr>
          <p:nvPr/>
        </p:nvGraphicFramePr>
        <p:xfrm>
          <a:off x="1752601" y="1219201"/>
          <a:ext cx="2870851" cy="2185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3" name="TextBox 5"/>
          <p:cNvSpPr txBox="1">
            <a:spLocks noChangeArrowheads="1"/>
          </p:cNvSpPr>
          <p:nvPr/>
        </p:nvSpPr>
        <p:spPr bwMode="auto">
          <a:xfrm>
            <a:off x="2289175" y="2027239"/>
            <a:ext cx="312738" cy="369887"/>
          </a:xfrm>
          <a:prstGeom prst="rect">
            <a:avLst/>
          </a:prstGeom>
          <a:solidFill>
            <a:schemeClr val="accent1"/>
          </a:solidFill>
          <a:ln w="9525">
            <a:noFill/>
            <a:miter lim="800000"/>
            <a:headEnd/>
            <a:tailEnd/>
          </a:ln>
        </p:spPr>
        <p:txBody>
          <a:bodyPr wrap="none">
            <a:spAutoFit/>
          </a:bodyPr>
          <a:lstStyle/>
          <a:p>
            <a:r>
              <a:rPr lang="en-US">
                <a:solidFill>
                  <a:schemeClr val="bg1"/>
                </a:solidFill>
              </a:rPr>
              <a:t>5</a:t>
            </a:r>
          </a:p>
        </p:txBody>
      </p:sp>
      <p:sp>
        <p:nvSpPr>
          <p:cNvPr id="12294" name="TextBox 6"/>
          <p:cNvSpPr txBox="1">
            <a:spLocks noChangeArrowheads="1"/>
          </p:cNvSpPr>
          <p:nvPr/>
        </p:nvSpPr>
        <p:spPr bwMode="auto">
          <a:xfrm>
            <a:off x="3908425" y="2032000"/>
            <a:ext cx="41870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15</a:t>
            </a:r>
          </a:p>
        </p:txBody>
      </p:sp>
      <p:sp>
        <p:nvSpPr>
          <p:cNvPr id="12295" name="TextBox 7"/>
          <p:cNvSpPr txBox="1">
            <a:spLocks noChangeArrowheads="1"/>
          </p:cNvSpPr>
          <p:nvPr/>
        </p:nvSpPr>
        <p:spPr bwMode="auto">
          <a:xfrm>
            <a:off x="3060700" y="3221038"/>
            <a:ext cx="41870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10</a:t>
            </a:r>
          </a:p>
        </p:txBody>
      </p:sp>
      <p:graphicFrame>
        <p:nvGraphicFramePr>
          <p:cNvPr id="9" name="Content Placeholder 3"/>
          <p:cNvGraphicFramePr>
            <a:graphicFrameLocks/>
          </p:cNvGraphicFramePr>
          <p:nvPr/>
        </p:nvGraphicFramePr>
        <p:xfrm>
          <a:off x="4596750" y="1219201"/>
          <a:ext cx="2870851" cy="21859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297" name="TextBox 5"/>
          <p:cNvSpPr txBox="1">
            <a:spLocks noChangeArrowheads="1"/>
          </p:cNvSpPr>
          <p:nvPr/>
        </p:nvSpPr>
        <p:spPr bwMode="auto">
          <a:xfrm>
            <a:off x="5094288" y="2027238"/>
            <a:ext cx="372218"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-5</a:t>
            </a:r>
          </a:p>
        </p:txBody>
      </p:sp>
      <p:sp>
        <p:nvSpPr>
          <p:cNvPr id="12298" name="TextBox 6"/>
          <p:cNvSpPr txBox="1">
            <a:spLocks noChangeArrowheads="1"/>
          </p:cNvSpPr>
          <p:nvPr/>
        </p:nvSpPr>
        <p:spPr bwMode="auto">
          <a:xfrm>
            <a:off x="6753225" y="2032000"/>
            <a:ext cx="41870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15</a:t>
            </a:r>
          </a:p>
        </p:txBody>
      </p:sp>
      <p:sp>
        <p:nvSpPr>
          <p:cNvPr id="12299" name="TextBox 7"/>
          <p:cNvSpPr txBox="1">
            <a:spLocks noChangeArrowheads="1"/>
          </p:cNvSpPr>
          <p:nvPr/>
        </p:nvSpPr>
        <p:spPr bwMode="auto">
          <a:xfrm>
            <a:off x="5905500" y="3221038"/>
            <a:ext cx="41870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20</a:t>
            </a:r>
          </a:p>
        </p:txBody>
      </p:sp>
      <p:graphicFrame>
        <p:nvGraphicFramePr>
          <p:cNvPr id="13" name="Content Placeholder 3"/>
          <p:cNvGraphicFramePr>
            <a:graphicFrameLocks/>
          </p:cNvGraphicFramePr>
          <p:nvPr/>
        </p:nvGraphicFramePr>
        <p:xfrm>
          <a:off x="7391401" y="1219201"/>
          <a:ext cx="2870851" cy="21859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301" name="TextBox 5"/>
          <p:cNvSpPr txBox="1">
            <a:spLocks noChangeArrowheads="1"/>
          </p:cNvSpPr>
          <p:nvPr/>
        </p:nvSpPr>
        <p:spPr bwMode="auto">
          <a:xfrm>
            <a:off x="7864475" y="2027238"/>
            <a:ext cx="41870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10</a:t>
            </a:r>
          </a:p>
        </p:txBody>
      </p:sp>
      <p:sp>
        <p:nvSpPr>
          <p:cNvPr id="12302" name="TextBox 6"/>
          <p:cNvSpPr txBox="1">
            <a:spLocks noChangeArrowheads="1"/>
          </p:cNvSpPr>
          <p:nvPr/>
        </p:nvSpPr>
        <p:spPr bwMode="auto">
          <a:xfrm>
            <a:off x="9547225" y="2032000"/>
            <a:ext cx="41870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40</a:t>
            </a:r>
          </a:p>
        </p:txBody>
      </p:sp>
      <p:sp>
        <p:nvSpPr>
          <p:cNvPr id="12303" name="TextBox 7"/>
          <p:cNvSpPr txBox="1">
            <a:spLocks noChangeArrowheads="1"/>
          </p:cNvSpPr>
          <p:nvPr/>
        </p:nvSpPr>
        <p:spPr bwMode="auto">
          <a:xfrm>
            <a:off x="8699500" y="3221038"/>
            <a:ext cx="41870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30</a:t>
            </a:r>
          </a:p>
        </p:txBody>
      </p:sp>
      <p:graphicFrame>
        <p:nvGraphicFramePr>
          <p:cNvPr id="17" name="Content Placeholder 3"/>
          <p:cNvGraphicFramePr>
            <a:graphicFrameLocks/>
          </p:cNvGraphicFramePr>
          <p:nvPr/>
        </p:nvGraphicFramePr>
        <p:xfrm>
          <a:off x="7239001" y="3810001"/>
          <a:ext cx="2870851" cy="218590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8" name="TextBox 5"/>
          <p:cNvSpPr txBox="1">
            <a:spLocks noChangeArrowheads="1"/>
          </p:cNvSpPr>
          <p:nvPr/>
        </p:nvSpPr>
        <p:spPr bwMode="auto">
          <a:xfrm>
            <a:off x="7775575" y="4618039"/>
            <a:ext cx="312738" cy="369887"/>
          </a:xfrm>
          <a:prstGeom prst="rect">
            <a:avLst/>
          </a:prstGeom>
          <a:solidFill>
            <a:schemeClr val="accent1"/>
          </a:solidFill>
          <a:ln w="9525">
            <a:noFill/>
            <a:miter lim="800000"/>
            <a:headEnd/>
            <a:tailEnd/>
          </a:ln>
        </p:spPr>
        <p:txBody>
          <a:bodyPr wrap="none">
            <a:spAutoFit/>
          </a:bodyPr>
          <a:lstStyle/>
          <a:p>
            <a:r>
              <a:rPr lang="en-US">
                <a:solidFill>
                  <a:schemeClr val="bg1"/>
                </a:solidFill>
              </a:rPr>
              <a:t>5</a:t>
            </a:r>
          </a:p>
        </p:txBody>
      </p:sp>
      <p:sp>
        <p:nvSpPr>
          <p:cNvPr id="19" name="TextBox 6"/>
          <p:cNvSpPr txBox="1">
            <a:spLocks noChangeArrowheads="1"/>
          </p:cNvSpPr>
          <p:nvPr/>
        </p:nvSpPr>
        <p:spPr bwMode="auto">
          <a:xfrm>
            <a:off x="9394825" y="4622800"/>
            <a:ext cx="41870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25</a:t>
            </a:r>
          </a:p>
        </p:txBody>
      </p:sp>
      <p:sp>
        <p:nvSpPr>
          <p:cNvPr id="20" name="TextBox 7"/>
          <p:cNvSpPr txBox="1">
            <a:spLocks noChangeArrowheads="1"/>
          </p:cNvSpPr>
          <p:nvPr/>
        </p:nvSpPr>
        <p:spPr bwMode="auto">
          <a:xfrm>
            <a:off x="8547100" y="5811838"/>
            <a:ext cx="41870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20</a:t>
            </a:r>
          </a:p>
        </p:txBody>
      </p:sp>
      <p:sp>
        <p:nvSpPr>
          <p:cNvPr id="21" name="Rectangle 3"/>
          <p:cNvSpPr txBox="1">
            <a:spLocks noChangeArrowheads="1"/>
          </p:cNvSpPr>
          <p:nvPr/>
        </p:nvSpPr>
        <p:spPr bwMode="auto">
          <a:xfrm>
            <a:off x="6563140" y="6298096"/>
            <a:ext cx="4191000" cy="457200"/>
          </a:xfrm>
          <a:prstGeom prst="rect">
            <a:avLst/>
          </a:prstGeom>
          <a:noFill/>
          <a:ln w="9525">
            <a:noFill/>
            <a:miter lim="800000"/>
            <a:headEnd/>
            <a:tailEnd/>
          </a:ln>
        </p:spPr>
        <p:txBody>
          <a:bodyPr lIns="0" tIns="0" rIns="0" bIns="0"/>
          <a:lstStyle/>
          <a:p>
            <a:pPr marL="341313" indent="-341313" defTabSz="407988" eaLnBrk="0" hangingPunct="0">
              <a:spcBef>
                <a:spcPct val="20000"/>
              </a:spcBef>
              <a:tabLst>
                <a:tab pos="911225" algn="l"/>
                <a:tab pos="1824038" algn="l"/>
                <a:tab pos="2740025" algn="l"/>
                <a:tab pos="3654425" algn="l"/>
                <a:tab pos="4568825" algn="l"/>
                <a:tab pos="5483225" algn="l"/>
                <a:tab pos="6397625" algn="l"/>
                <a:tab pos="7312025" algn="l"/>
                <a:tab pos="8226425" algn="l"/>
                <a:tab pos="9142413" algn="l"/>
              </a:tabLst>
              <a:defRPr/>
            </a:pPr>
            <a:r>
              <a:rPr lang="en-US" sz="2400" kern="0" dirty="0"/>
              <a:t>	objective value 70 (optimal)</a:t>
            </a:r>
          </a:p>
          <a:p>
            <a:pPr marL="341313" indent="-341313" defTabSz="407988" eaLnBrk="0" hangingPunct="0">
              <a:spcBef>
                <a:spcPct val="20000"/>
              </a:spcBef>
              <a:buFontTx/>
              <a:buChar char="•"/>
              <a:tabLst>
                <a:tab pos="911225" algn="l"/>
                <a:tab pos="1824038" algn="l"/>
                <a:tab pos="2740025" algn="l"/>
                <a:tab pos="3654425" algn="l"/>
                <a:tab pos="4568825" algn="l"/>
                <a:tab pos="5483225" algn="l"/>
                <a:tab pos="6397625" algn="l"/>
                <a:tab pos="7312025" algn="l"/>
                <a:tab pos="8226425" algn="l"/>
                <a:tab pos="9142413" algn="l"/>
              </a:tabLst>
              <a:defRPr/>
            </a:pPr>
            <a:endParaRPr lang="en-US" sz="2400" kern="0" dirty="0"/>
          </a:p>
          <a:p>
            <a:pPr marL="341313" indent="-341313" defTabSz="407988" eaLnBrk="0" hangingPunct="0">
              <a:spcBef>
                <a:spcPct val="20000"/>
              </a:spcBef>
              <a:buFontTx/>
              <a:buChar char="•"/>
              <a:tabLst>
                <a:tab pos="911225" algn="l"/>
                <a:tab pos="1824038" algn="l"/>
                <a:tab pos="2740025" algn="l"/>
                <a:tab pos="3654425" algn="l"/>
                <a:tab pos="4568825" algn="l"/>
                <a:tab pos="5483225" algn="l"/>
                <a:tab pos="6397625" algn="l"/>
                <a:tab pos="7312025" algn="l"/>
                <a:tab pos="8226425" algn="l"/>
                <a:tab pos="9142413" algn="l"/>
              </a:tabLst>
              <a:defRPr/>
            </a:pPr>
            <a:endParaRPr lang="en-US" sz="2400" kern="0" dirty="0"/>
          </a:p>
          <a:p>
            <a:pPr marL="341313" indent="-341313" defTabSz="407988" eaLnBrk="0" hangingPunct="0">
              <a:spcBef>
                <a:spcPct val="20000"/>
              </a:spcBef>
              <a:buFontTx/>
              <a:buChar char="•"/>
              <a:tabLst>
                <a:tab pos="911225" algn="l"/>
                <a:tab pos="1824038" algn="l"/>
                <a:tab pos="2740025" algn="l"/>
                <a:tab pos="3654425" algn="l"/>
                <a:tab pos="4568825" algn="l"/>
                <a:tab pos="5483225" algn="l"/>
                <a:tab pos="6397625" algn="l"/>
                <a:tab pos="7312025" algn="l"/>
                <a:tab pos="8226425" algn="l"/>
                <a:tab pos="9142413" algn="l"/>
              </a:tabLst>
              <a:defRPr/>
            </a:pPr>
            <a:endParaRPr lang="en-US" sz="2400" kern="0" dirty="0"/>
          </a:p>
        </p:txBody>
      </p:sp>
    </p:spTree>
    <p:extLst>
      <p:ext uri="{BB962C8B-B14F-4D97-AF65-F5344CB8AC3E}">
        <p14:creationId xmlns:p14="http://schemas.microsoft.com/office/powerpoint/2010/main" val="32237408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animBg="1"/>
      <p:bldP spid="19" grpId="0" animBg="1"/>
      <p:bldP spid="20" grpId="0" animBg="1"/>
      <p:bldP spid="2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762392" y="407324"/>
            <a:ext cx="5709745" cy="1325563"/>
          </a:xfrm>
        </p:spPr>
        <p:txBody>
          <a:bodyPr/>
          <a:lstStyle/>
          <a:p>
            <a:r>
              <a:rPr lang="en-US" dirty="0"/>
              <a:t>Some popular articles</a:t>
            </a:r>
          </a:p>
        </p:txBody>
      </p:sp>
      <p:pic>
        <p:nvPicPr>
          <p:cNvPr id="2" name="Picture 1">
            <a:hlinkClick r:id="rId2"/>
          </p:cNvPr>
          <p:cNvPicPr>
            <a:picLocks noChangeAspect="1"/>
          </p:cNvPicPr>
          <p:nvPr/>
        </p:nvPicPr>
        <p:blipFill rotWithShape="1">
          <a:blip r:embed="rId3"/>
          <a:srcRect l="2654" r="39165"/>
          <a:stretch/>
        </p:blipFill>
        <p:spPr>
          <a:xfrm>
            <a:off x="4095596" y="2003368"/>
            <a:ext cx="4280562" cy="4138506"/>
          </a:xfrm>
          <a:prstGeom prst="rect">
            <a:avLst/>
          </a:prstGeom>
        </p:spPr>
      </p:pic>
      <p:pic>
        <p:nvPicPr>
          <p:cNvPr id="5" name="Picture 4">
            <a:hlinkClick r:id="rId4"/>
          </p:cNvPr>
          <p:cNvPicPr>
            <a:picLocks noChangeAspect="1"/>
          </p:cNvPicPr>
          <p:nvPr/>
        </p:nvPicPr>
        <p:blipFill rotWithShape="1">
          <a:blip r:embed="rId5"/>
          <a:srcRect l="18428" r="42261"/>
          <a:stretch/>
        </p:blipFill>
        <p:spPr>
          <a:xfrm>
            <a:off x="0" y="281401"/>
            <a:ext cx="4095596" cy="5860473"/>
          </a:xfrm>
          <a:prstGeom prst="rect">
            <a:avLst/>
          </a:prstGeom>
        </p:spPr>
      </p:pic>
      <p:pic>
        <p:nvPicPr>
          <p:cNvPr id="4" name="Picture 3">
            <a:hlinkClick r:id="rId6"/>
          </p:cNvPr>
          <p:cNvPicPr>
            <a:picLocks noChangeAspect="1"/>
          </p:cNvPicPr>
          <p:nvPr/>
        </p:nvPicPr>
        <p:blipFill rotWithShape="1">
          <a:blip r:embed="rId7"/>
          <a:srcRect l="16410" t="9718" r="40635"/>
          <a:stretch/>
        </p:blipFill>
        <p:spPr>
          <a:xfrm>
            <a:off x="8528601" y="1939340"/>
            <a:ext cx="3663400" cy="4331079"/>
          </a:xfrm>
          <a:prstGeom prst="rect">
            <a:avLst/>
          </a:prstGeom>
        </p:spPr>
      </p:pic>
    </p:spTree>
    <p:extLst>
      <p:ext uri="{BB962C8B-B14F-4D97-AF65-F5344CB8AC3E}">
        <p14:creationId xmlns:p14="http://schemas.microsoft.com/office/powerpoint/2010/main" val="758865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342324" y="231912"/>
            <a:ext cx="7869238" cy="908050"/>
          </a:xfrm>
          <a:noFill/>
        </p:spPr>
        <p:txBody>
          <a:bodyPr vert="horz" lIns="0" tIns="0" rIns="0" bIns="0" rtlCol="0" anchor="ctr">
            <a:normAutofit fontScale="90000"/>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A linear program for the additive variant</a:t>
            </a:r>
          </a:p>
        </p:txBody>
      </p:sp>
      <p:sp>
        <p:nvSpPr>
          <p:cNvPr id="30723" name="Rectangle 3"/>
          <p:cNvSpPr>
            <a:spLocks noGrp="1" noChangeArrowheads="1"/>
          </p:cNvSpPr>
          <p:nvPr>
            <p:ph type="body" idx="1"/>
          </p:nvPr>
        </p:nvSpPr>
        <p:spPr>
          <a:xfrm>
            <a:off x="1600201" y="1371600"/>
            <a:ext cx="8391939" cy="4953000"/>
          </a:xfrm>
        </p:spPr>
        <p:txBody>
          <a:bodyPr vert="horz" lIns="0" tIns="0" rIns="0" bIns="0" rtlCol="0">
            <a:normAutofit/>
          </a:bodyPr>
          <a:lstStyle/>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a:t>
            </a:r>
            <a:r>
              <a:rPr lang="en-GB" dirty="0" err="1">
                <a:solidFill>
                  <a:srgbClr val="0070C0"/>
                </a:solidFill>
              </a:rPr>
              <a:t>q</a:t>
            </a:r>
            <a:r>
              <a:rPr lang="en-GB" baseline="-25000" dirty="0" err="1">
                <a:solidFill>
                  <a:srgbClr val="0070C0"/>
                </a:solidFill>
              </a:rPr>
              <a:t>a</a:t>
            </a:r>
            <a:r>
              <a:rPr lang="en-GB" dirty="0"/>
              <a:t>: aggregate assessment of quality of activity </a:t>
            </a:r>
            <a:r>
              <a:rPr lang="en-GB" dirty="0">
                <a:solidFill>
                  <a:srgbClr val="0070C0"/>
                </a:solidFill>
              </a:rPr>
              <a:t>a</a:t>
            </a:r>
            <a:r>
              <a:rPr lang="en-GB" dirty="0"/>
              <a:t> (we’re really interested in </a:t>
            </a:r>
            <a:r>
              <a:rPr lang="en-GB" dirty="0" err="1">
                <a:solidFill>
                  <a:srgbClr val="0070C0"/>
                </a:solidFill>
              </a:rPr>
              <a:t>q</a:t>
            </a:r>
            <a:r>
              <a:rPr lang="en-GB" baseline="-25000" dirty="0" err="1">
                <a:solidFill>
                  <a:srgbClr val="0070C0"/>
                </a:solidFill>
              </a:rPr>
              <a:t>a</a:t>
            </a:r>
            <a:r>
              <a:rPr lang="en-GB" baseline="-25000" dirty="0">
                <a:solidFill>
                  <a:srgbClr val="0070C0"/>
                </a:solidFill>
              </a:rPr>
              <a:t> </a:t>
            </a:r>
            <a:r>
              <a:rPr lang="en-GB" dirty="0">
                <a:solidFill>
                  <a:srgbClr val="0070C0"/>
                </a:solidFill>
              </a:rPr>
              <a:t>- </a:t>
            </a:r>
            <a:r>
              <a:rPr lang="en-GB" dirty="0" err="1">
                <a:solidFill>
                  <a:srgbClr val="0070C0"/>
                </a:solidFill>
              </a:rPr>
              <a:t>q</a:t>
            </a:r>
            <a:r>
              <a:rPr lang="en-GB" baseline="-25000" dirty="0" err="1">
                <a:solidFill>
                  <a:srgbClr val="0070C0"/>
                </a:solidFill>
              </a:rPr>
              <a:t>b</a:t>
            </a:r>
            <a:r>
              <a:rPr lang="en-GB" dirty="0">
                <a:solidFill>
                  <a:srgbClr val="0070C0"/>
                </a:solidFill>
              </a:rPr>
              <a:t> = </a:t>
            </a:r>
            <a:r>
              <a:rPr lang="en-GB" dirty="0" err="1">
                <a:solidFill>
                  <a:srgbClr val="0070C0"/>
                </a:solidFill>
              </a:rPr>
              <a:t>t</a:t>
            </a:r>
            <a:r>
              <a:rPr lang="en-GB" baseline="-25000" dirty="0" err="1">
                <a:solidFill>
                  <a:srgbClr val="0070C0"/>
                </a:solidFill>
              </a:rPr>
              <a:t>a,b</a:t>
            </a:r>
            <a:r>
              <a:rPr lang="en-GB" dirty="0"/>
              <a:t>)</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GB" dirty="0"/>
              <a:t>	</a:t>
            </a:r>
            <a:r>
              <a:rPr lang="en-GB" dirty="0" err="1">
                <a:solidFill>
                  <a:srgbClr val="0070C0"/>
                </a:solidFill>
              </a:rPr>
              <a:t>d</a:t>
            </a:r>
            <a:r>
              <a:rPr lang="en-GB" baseline="-25000" dirty="0" err="1">
                <a:solidFill>
                  <a:srgbClr val="0070C0"/>
                </a:solidFill>
              </a:rPr>
              <a:t>a,b,i</a:t>
            </a:r>
            <a:r>
              <a:rPr lang="en-GB" dirty="0"/>
              <a:t>: how far is </a:t>
            </a:r>
            <a:r>
              <a:rPr lang="en-GB" dirty="0" err="1">
                <a:solidFill>
                  <a:srgbClr val="0070C0"/>
                </a:solidFill>
              </a:rPr>
              <a:t>i</a:t>
            </a:r>
            <a:r>
              <a:rPr lang="en-GB" dirty="0" err="1"/>
              <a:t>’s</a:t>
            </a:r>
            <a:r>
              <a:rPr lang="en-GB" dirty="0"/>
              <a:t> preferred difference </a:t>
            </a:r>
            <a:r>
              <a:rPr lang="en-GB" dirty="0" err="1">
                <a:solidFill>
                  <a:srgbClr val="0070C0"/>
                </a:solidFill>
              </a:rPr>
              <a:t>t</a:t>
            </a:r>
            <a:r>
              <a:rPr lang="en-GB" baseline="-25000" dirty="0" err="1">
                <a:solidFill>
                  <a:srgbClr val="0070C0"/>
                </a:solidFill>
              </a:rPr>
              <a:t>a,b,i</a:t>
            </a:r>
            <a:r>
              <a:rPr lang="en-GB" baseline="-25000" dirty="0">
                <a:solidFill>
                  <a:srgbClr val="0070C0"/>
                </a:solidFill>
              </a:rPr>
              <a:t> </a:t>
            </a:r>
            <a:r>
              <a:rPr lang="en-GB" dirty="0"/>
              <a:t>from aggregate </a:t>
            </a:r>
            <a:r>
              <a:rPr lang="en-GB" dirty="0" err="1">
                <a:solidFill>
                  <a:srgbClr val="0070C0"/>
                </a:solidFill>
              </a:rPr>
              <a:t>q</a:t>
            </a:r>
            <a:r>
              <a:rPr lang="en-GB" baseline="-25000" dirty="0" err="1">
                <a:solidFill>
                  <a:srgbClr val="0070C0"/>
                </a:solidFill>
              </a:rPr>
              <a:t>a</a:t>
            </a:r>
            <a:r>
              <a:rPr lang="en-GB" baseline="-25000" dirty="0">
                <a:solidFill>
                  <a:srgbClr val="0070C0"/>
                </a:solidFill>
              </a:rPr>
              <a:t> </a:t>
            </a:r>
            <a:r>
              <a:rPr lang="en-GB" dirty="0">
                <a:solidFill>
                  <a:srgbClr val="0070C0"/>
                </a:solidFill>
              </a:rPr>
              <a:t>- </a:t>
            </a:r>
            <a:r>
              <a:rPr lang="en-GB" dirty="0" err="1">
                <a:solidFill>
                  <a:srgbClr val="0070C0"/>
                </a:solidFill>
              </a:rPr>
              <a:t>q</a:t>
            </a:r>
            <a:r>
              <a:rPr lang="en-GB" baseline="-25000" dirty="0" err="1">
                <a:solidFill>
                  <a:srgbClr val="0070C0"/>
                </a:solidFill>
              </a:rPr>
              <a:t>b</a:t>
            </a:r>
            <a:r>
              <a:rPr lang="en-GB" dirty="0"/>
              <a:t>, i.e., </a:t>
            </a:r>
            <a:r>
              <a:rPr lang="en-GB" dirty="0" err="1">
                <a:solidFill>
                  <a:srgbClr val="0070C0"/>
                </a:solidFill>
              </a:rPr>
              <a:t>d</a:t>
            </a:r>
            <a:r>
              <a:rPr lang="en-GB" baseline="-25000" dirty="0" err="1">
                <a:solidFill>
                  <a:srgbClr val="0070C0"/>
                </a:solidFill>
              </a:rPr>
              <a:t>a,b,i</a:t>
            </a:r>
            <a:r>
              <a:rPr lang="en-US" dirty="0">
                <a:solidFill>
                  <a:srgbClr val="0070C0"/>
                </a:solidFill>
              </a:rPr>
              <a:t> = |</a:t>
            </a:r>
            <a:r>
              <a:rPr lang="en-GB" dirty="0" err="1">
                <a:solidFill>
                  <a:srgbClr val="0070C0"/>
                </a:solidFill>
              </a:rPr>
              <a:t>q</a:t>
            </a:r>
            <a:r>
              <a:rPr lang="en-GB" baseline="-25000" dirty="0" err="1">
                <a:solidFill>
                  <a:srgbClr val="0070C0"/>
                </a:solidFill>
              </a:rPr>
              <a:t>a</a:t>
            </a:r>
            <a:r>
              <a:rPr lang="en-GB" baseline="-25000" dirty="0">
                <a:solidFill>
                  <a:srgbClr val="0070C0"/>
                </a:solidFill>
              </a:rPr>
              <a:t> </a:t>
            </a:r>
            <a:r>
              <a:rPr lang="en-GB" dirty="0">
                <a:solidFill>
                  <a:srgbClr val="0070C0"/>
                </a:solidFill>
              </a:rPr>
              <a:t>- </a:t>
            </a:r>
            <a:r>
              <a:rPr lang="en-GB" dirty="0" err="1">
                <a:solidFill>
                  <a:srgbClr val="0070C0"/>
                </a:solidFill>
              </a:rPr>
              <a:t>q</a:t>
            </a:r>
            <a:r>
              <a:rPr lang="en-GB" baseline="-25000" dirty="0" err="1">
                <a:solidFill>
                  <a:srgbClr val="0070C0"/>
                </a:solidFill>
              </a:rPr>
              <a:t>b</a:t>
            </a:r>
            <a:r>
              <a:rPr lang="en-GB" dirty="0">
                <a:solidFill>
                  <a:srgbClr val="0070C0"/>
                </a:solidFill>
              </a:rPr>
              <a:t> - </a:t>
            </a:r>
            <a:r>
              <a:rPr lang="en-GB" dirty="0" err="1">
                <a:solidFill>
                  <a:srgbClr val="0070C0"/>
                </a:solidFill>
              </a:rPr>
              <a:t>t</a:t>
            </a:r>
            <a:r>
              <a:rPr lang="en-GB" baseline="-25000" dirty="0" err="1">
                <a:solidFill>
                  <a:srgbClr val="0070C0"/>
                </a:solidFill>
              </a:rPr>
              <a:t>a,b,i</a:t>
            </a:r>
            <a:r>
              <a:rPr lang="en-US" dirty="0">
                <a:solidFill>
                  <a:srgbClr val="0070C0"/>
                </a:solidFill>
              </a:rPr>
              <a:t>|</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a:t>
            </a:r>
            <a:r>
              <a:rPr lang="en-US" dirty="0">
                <a:solidFill>
                  <a:srgbClr val="0070C0"/>
                </a:solidFill>
              </a:rPr>
              <a:t>minimize </a:t>
            </a:r>
            <a:r>
              <a:rPr lang="el-GR" dirty="0">
                <a:solidFill>
                  <a:srgbClr val="0070C0"/>
                </a:solidFill>
              </a:rPr>
              <a:t>Σ</a:t>
            </a:r>
            <a:r>
              <a:rPr lang="en-GB" baseline="-25000" dirty="0">
                <a:solidFill>
                  <a:srgbClr val="0070C0"/>
                </a:solidFill>
              </a:rPr>
              <a:t>i</a:t>
            </a:r>
            <a:r>
              <a:rPr lang="el-GR" dirty="0">
                <a:solidFill>
                  <a:srgbClr val="0070C0"/>
                </a:solidFill>
              </a:rPr>
              <a:t> Σ</a:t>
            </a:r>
            <a:r>
              <a:rPr lang="en-GB" baseline="-25000" dirty="0" err="1">
                <a:solidFill>
                  <a:srgbClr val="0070C0"/>
                </a:solidFill>
              </a:rPr>
              <a:t>a,b</a:t>
            </a:r>
            <a:r>
              <a:rPr lang="en-US" dirty="0">
                <a:solidFill>
                  <a:srgbClr val="0070C0"/>
                </a:solidFill>
              </a:rPr>
              <a:t> </a:t>
            </a:r>
            <a:r>
              <a:rPr lang="en-GB" dirty="0" err="1">
                <a:solidFill>
                  <a:srgbClr val="0070C0"/>
                </a:solidFill>
              </a:rPr>
              <a:t>d</a:t>
            </a:r>
            <a:r>
              <a:rPr lang="en-GB" baseline="-25000" dirty="0" err="1">
                <a:solidFill>
                  <a:srgbClr val="0070C0"/>
                </a:solidFill>
              </a:rPr>
              <a:t>a,b,i</a:t>
            </a:r>
            <a:r>
              <a:rPr lang="en-US" dirty="0">
                <a:solidFill>
                  <a:srgbClr val="0070C0"/>
                </a:solidFill>
              </a:rPr>
              <a:t> </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solidFill>
                  <a:srgbClr val="0070C0"/>
                </a:solidFill>
              </a:rPr>
              <a:t>		subject to</a:t>
            </a: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solidFill>
                  <a:srgbClr val="0070C0"/>
                </a:solidFill>
              </a:rPr>
              <a:t>		for all </a:t>
            </a:r>
            <a:r>
              <a:rPr lang="en-US" dirty="0" err="1">
                <a:solidFill>
                  <a:srgbClr val="0070C0"/>
                </a:solidFill>
              </a:rPr>
              <a:t>a,b,i</a:t>
            </a:r>
            <a:r>
              <a:rPr lang="en-US" dirty="0">
                <a:solidFill>
                  <a:srgbClr val="0070C0"/>
                </a:solidFill>
              </a:rPr>
              <a:t>: </a:t>
            </a:r>
            <a:r>
              <a:rPr lang="en-GB" dirty="0" err="1">
                <a:solidFill>
                  <a:srgbClr val="0070C0"/>
                </a:solidFill>
              </a:rPr>
              <a:t>d</a:t>
            </a:r>
            <a:r>
              <a:rPr lang="en-GB" baseline="-25000" dirty="0" err="1">
                <a:solidFill>
                  <a:srgbClr val="0070C0"/>
                </a:solidFill>
              </a:rPr>
              <a:t>a,b,i</a:t>
            </a:r>
            <a:r>
              <a:rPr lang="en-US" dirty="0">
                <a:solidFill>
                  <a:srgbClr val="0070C0"/>
                </a:solidFill>
              </a:rPr>
              <a:t> ≥ </a:t>
            </a:r>
            <a:r>
              <a:rPr lang="en-GB" dirty="0" err="1">
                <a:solidFill>
                  <a:srgbClr val="0070C0"/>
                </a:solidFill>
              </a:rPr>
              <a:t>q</a:t>
            </a:r>
            <a:r>
              <a:rPr lang="en-GB" baseline="-25000" dirty="0" err="1">
                <a:solidFill>
                  <a:srgbClr val="0070C0"/>
                </a:solidFill>
              </a:rPr>
              <a:t>a</a:t>
            </a:r>
            <a:r>
              <a:rPr lang="en-GB" baseline="-25000" dirty="0">
                <a:solidFill>
                  <a:srgbClr val="0070C0"/>
                </a:solidFill>
              </a:rPr>
              <a:t> </a:t>
            </a:r>
            <a:r>
              <a:rPr lang="en-GB" dirty="0">
                <a:solidFill>
                  <a:srgbClr val="0070C0"/>
                </a:solidFill>
              </a:rPr>
              <a:t>- </a:t>
            </a:r>
            <a:r>
              <a:rPr lang="en-GB" dirty="0" err="1">
                <a:solidFill>
                  <a:srgbClr val="0070C0"/>
                </a:solidFill>
              </a:rPr>
              <a:t>q</a:t>
            </a:r>
            <a:r>
              <a:rPr lang="en-GB" baseline="-25000" dirty="0" err="1">
                <a:solidFill>
                  <a:srgbClr val="0070C0"/>
                </a:solidFill>
              </a:rPr>
              <a:t>b</a:t>
            </a:r>
            <a:r>
              <a:rPr lang="en-GB" dirty="0">
                <a:solidFill>
                  <a:srgbClr val="0070C0"/>
                </a:solidFill>
              </a:rPr>
              <a:t> - </a:t>
            </a:r>
            <a:r>
              <a:rPr lang="en-GB" dirty="0" err="1">
                <a:solidFill>
                  <a:srgbClr val="0070C0"/>
                </a:solidFill>
              </a:rPr>
              <a:t>t</a:t>
            </a:r>
            <a:r>
              <a:rPr lang="en-GB" baseline="-25000" dirty="0" err="1">
                <a:solidFill>
                  <a:srgbClr val="0070C0"/>
                </a:solidFill>
              </a:rPr>
              <a:t>a,b,i</a:t>
            </a:r>
            <a:endParaRPr lang="en-GB" baseline="-25000" dirty="0">
              <a:solidFill>
                <a:srgbClr val="0070C0"/>
              </a:solidFill>
            </a:endParaRP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GB" baseline="-25000" dirty="0">
                <a:solidFill>
                  <a:srgbClr val="0070C0"/>
                </a:solidFill>
              </a:rPr>
              <a:t>		</a:t>
            </a:r>
            <a:r>
              <a:rPr lang="en-US" dirty="0">
                <a:solidFill>
                  <a:srgbClr val="0070C0"/>
                </a:solidFill>
              </a:rPr>
              <a:t>for all </a:t>
            </a:r>
            <a:r>
              <a:rPr lang="en-US" dirty="0" err="1">
                <a:solidFill>
                  <a:srgbClr val="0070C0"/>
                </a:solidFill>
              </a:rPr>
              <a:t>a,b,i</a:t>
            </a:r>
            <a:r>
              <a:rPr lang="en-US" dirty="0">
                <a:solidFill>
                  <a:srgbClr val="0070C0"/>
                </a:solidFill>
              </a:rPr>
              <a:t>: </a:t>
            </a:r>
            <a:r>
              <a:rPr lang="en-GB" dirty="0" err="1">
                <a:solidFill>
                  <a:srgbClr val="0070C0"/>
                </a:solidFill>
              </a:rPr>
              <a:t>d</a:t>
            </a:r>
            <a:r>
              <a:rPr lang="en-GB" baseline="-25000" dirty="0" err="1">
                <a:solidFill>
                  <a:srgbClr val="0070C0"/>
                </a:solidFill>
              </a:rPr>
              <a:t>a,b,i</a:t>
            </a:r>
            <a:r>
              <a:rPr lang="en-US" dirty="0">
                <a:solidFill>
                  <a:srgbClr val="0070C0"/>
                </a:solidFill>
              </a:rPr>
              <a:t> ≥ </a:t>
            </a:r>
            <a:r>
              <a:rPr lang="en-GB" dirty="0" err="1">
                <a:solidFill>
                  <a:srgbClr val="0070C0"/>
                </a:solidFill>
              </a:rPr>
              <a:t>t</a:t>
            </a:r>
            <a:r>
              <a:rPr lang="en-GB" baseline="-25000" dirty="0" err="1">
                <a:solidFill>
                  <a:srgbClr val="0070C0"/>
                </a:solidFill>
              </a:rPr>
              <a:t>a,b,i</a:t>
            </a:r>
            <a:r>
              <a:rPr lang="en-GB" baseline="-25000" dirty="0">
                <a:solidFill>
                  <a:srgbClr val="0070C0"/>
                </a:solidFill>
              </a:rPr>
              <a:t> </a:t>
            </a:r>
            <a:r>
              <a:rPr lang="en-GB" dirty="0">
                <a:solidFill>
                  <a:srgbClr val="0070C0"/>
                </a:solidFill>
              </a:rPr>
              <a:t>- </a:t>
            </a:r>
            <a:r>
              <a:rPr lang="en-GB" dirty="0" err="1">
                <a:solidFill>
                  <a:srgbClr val="0070C0"/>
                </a:solidFill>
              </a:rPr>
              <a:t>q</a:t>
            </a:r>
            <a:r>
              <a:rPr lang="en-GB" baseline="-25000" dirty="0" err="1">
                <a:solidFill>
                  <a:srgbClr val="0070C0"/>
                </a:solidFill>
              </a:rPr>
              <a:t>a</a:t>
            </a:r>
            <a:r>
              <a:rPr lang="en-GB" baseline="-25000" dirty="0">
                <a:solidFill>
                  <a:srgbClr val="0070C0"/>
                </a:solidFill>
              </a:rPr>
              <a:t> </a:t>
            </a:r>
            <a:r>
              <a:rPr lang="en-GB" dirty="0">
                <a:solidFill>
                  <a:srgbClr val="0070C0"/>
                </a:solidFill>
              </a:rPr>
              <a:t>+ </a:t>
            </a:r>
            <a:r>
              <a:rPr lang="en-GB" dirty="0" err="1">
                <a:solidFill>
                  <a:srgbClr val="0070C0"/>
                </a:solidFill>
              </a:rPr>
              <a:t>q</a:t>
            </a:r>
            <a:r>
              <a:rPr lang="en-GB" baseline="-25000" dirty="0" err="1">
                <a:solidFill>
                  <a:srgbClr val="0070C0"/>
                </a:solidFill>
              </a:rPr>
              <a:t>b</a:t>
            </a:r>
            <a:endParaRPr lang="en-US" dirty="0">
              <a:solidFill>
                <a:srgbClr val="0070C0"/>
              </a:solidFill>
            </a:endParaRPr>
          </a:p>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(Can arbitrarily set one of the </a:t>
            </a:r>
            <a:r>
              <a:rPr lang="en-US" dirty="0">
                <a:solidFill>
                  <a:srgbClr val="0070C0"/>
                </a:solidFill>
              </a:rPr>
              <a:t>q</a:t>
            </a:r>
            <a:r>
              <a:rPr lang="en-US" dirty="0"/>
              <a:t> variables to 0)</a:t>
            </a:r>
          </a:p>
        </p:txBody>
      </p:sp>
    </p:spTree>
    <p:extLst>
      <p:ext uri="{BB962C8B-B14F-4D97-AF65-F5344CB8AC3E}">
        <p14:creationId xmlns:p14="http://schemas.microsoft.com/office/powerpoint/2010/main" val="37335648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63756" y="324676"/>
            <a:ext cx="9144000" cy="999607"/>
          </a:xfrm>
          <a:noFill/>
        </p:spPr>
        <p:txBody>
          <a:bodyPr vert="horz" lIns="0" tIns="0" rIns="0" bIns="0" rtlCol="0" anchor="ctr">
            <a:normAutofit fontScale="90000"/>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Applying this to the logarithmic rule in the multiplicative variant</a:t>
            </a:r>
          </a:p>
        </p:txBody>
      </p:sp>
      <p:sp>
        <p:nvSpPr>
          <p:cNvPr id="30723" name="Rectangle 3"/>
          <p:cNvSpPr>
            <a:spLocks noGrp="1" noChangeArrowheads="1"/>
          </p:cNvSpPr>
          <p:nvPr>
            <p:ph type="body" idx="1"/>
          </p:nvPr>
        </p:nvSpPr>
        <p:spPr>
          <a:xfrm>
            <a:off x="1655764" y="3624468"/>
            <a:ext cx="8783637" cy="1219200"/>
          </a:xfrm>
        </p:spPr>
        <p:txBody>
          <a:bodyPr vert="horz" lIns="0" tIns="0" rIns="0" bIns="0" rtlCol="0">
            <a:normAutofit/>
          </a:bodyPr>
          <a:lstStyle/>
          <a:p>
            <a:pPr marL="341313" indent="-341313" defTabSz="407988">
              <a:buNone/>
              <a:tabLst>
                <a:tab pos="911225" algn="l"/>
                <a:tab pos="1824038" algn="l"/>
                <a:tab pos="2740025" algn="l"/>
                <a:tab pos="3654425" algn="l"/>
                <a:tab pos="4568825" algn="l"/>
                <a:tab pos="5483225" algn="l"/>
                <a:tab pos="6397625" algn="l"/>
                <a:tab pos="7312025" algn="l"/>
                <a:tab pos="8226425" algn="l"/>
                <a:tab pos="9142413" algn="l"/>
              </a:tabLst>
            </a:pPr>
            <a:r>
              <a:rPr lang="en-US" dirty="0"/>
              <a:t>	Just take logarithms on the edges, solve the additive variant, and </a:t>
            </a:r>
            <a:r>
              <a:rPr lang="en-US" dirty="0" err="1"/>
              <a:t>exponentiate</a:t>
            </a:r>
            <a:r>
              <a:rPr lang="en-US" dirty="0"/>
              <a:t> back</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endParaRPr lang="en-US" dirty="0"/>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endParaRPr lang="en-US" dirty="0"/>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endParaRPr lang="en-US" dirty="0"/>
          </a:p>
        </p:txBody>
      </p:sp>
      <p:graphicFrame>
        <p:nvGraphicFramePr>
          <p:cNvPr id="5" name="Content Placeholder 3"/>
          <p:cNvGraphicFramePr>
            <a:graphicFrameLocks/>
          </p:cNvGraphicFramePr>
          <p:nvPr/>
        </p:nvGraphicFramePr>
        <p:xfrm>
          <a:off x="1817443" y="4411590"/>
          <a:ext cx="2870851" cy="2185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1" name="TextBox 5"/>
          <p:cNvSpPr txBox="1">
            <a:spLocks noChangeArrowheads="1"/>
          </p:cNvSpPr>
          <p:nvPr/>
        </p:nvSpPr>
        <p:spPr bwMode="auto">
          <a:xfrm>
            <a:off x="1996802" y="5219700"/>
            <a:ext cx="710451" cy="369332"/>
          </a:xfrm>
          <a:prstGeom prst="rect">
            <a:avLst/>
          </a:prstGeom>
          <a:solidFill>
            <a:schemeClr val="accent1"/>
          </a:solidFill>
          <a:ln w="9525">
            <a:noFill/>
            <a:miter lim="800000"/>
            <a:headEnd/>
            <a:tailEnd/>
          </a:ln>
        </p:spPr>
        <p:txBody>
          <a:bodyPr wrap="none">
            <a:spAutoFit/>
          </a:bodyPr>
          <a:lstStyle/>
          <a:p>
            <a:r>
              <a:rPr lang="en-US" dirty="0">
                <a:solidFill>
                  <a:schemeClr val="bg1"/>
                </a:solidFill>
              </a:rPr>
              <a:t>4.605</a:t>
            </a:r>
          </a:p>
        </p:txBody>
      </p:sp>
      <p:sp>
        <p:nvSpPr>
          <p:cNvPr id="9222" name="TextBox 6"/>
          <p:cNvSpPr txBox="1">
            <a:spLocks noChangeArrowheads="1"/>
          </p:cNvSpPr>
          <p:nvPr/>
        </p:nvSpPr>
        <p:spPr bwMode="auto">
          <a:xfrm>
            <a:off x="3891584" y="5224463"/>
            <a:ext cx="710451" cy="369332"/>
          </a:xfrm>
          <a:prstGeom prst="rect">
            <a:avLst/>
          </a:prstGeom>
          <a:solidFill>
            <a:schemeClr val="accent1"/>
          </a:solidFill>
          <a:ln w="9525">
            <a:noFill/>
            <a:miter lim="800000"/>
            <a:headEnd/>
            <a:tailEnd/>
          </a:ln>
        </p:spPr>
        <p:txBody>
          <a:bodyPr wrap="none">
            <a:spAutoFit/>
          </a:bodyPr>
          <a:lstStyle/>
          <a:p>
            <a:r>
              <a:rPr lang="en-US" dirty="0">
                <a:solidFill>
                  <a:schemeClr val="bg1"/>
                </a:solidFill>
              </a:rPr>
              <a:t>5.298</a:t>
            </a:r>
          </a:p>
        </p:txBody>
      </p:sp>
      <p:sp>
        <p:nvSpPr>
          <p:cNvPr id="9223" name="TextBox 7"/>
          <p:cNvSpPr txBox="1">
            <a:spLocks noChangeArrowheads="1"/>
          </p:cNvSpPr>
          <p:nvPr/>
        </p:nvSpPr>
        <p:spPr bwMode="auto">
          <a:xfrm>
            <a:off x="2990851" y="6413500"/>
            <a:ext cx="710451"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0.693</a:t>
            </a:r>
          </a:p>
        </p:txBody>
      </p:sp>
      <p:graphicFrame>
        <p:nvGraphicFramePr>
          <p:cNvPr id="9" name="Content Placeholder 3"/>
          <p:cNvGraphicFramePr>
            <a:graphicFrameLocks/>
          </p:cNvGraphicFramePr>
          <p:nvPr/>
        </p:nvGraphicFramePr>
        <p:xfrm>
          <a:off x="4809983" y="4410076"/>
          <a:ext cx="2870851" cy="21859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225" name="TextBox 9"/>
          <p:cNvSpPr txBox="1">
            <a:spLocks noChangeArrowheads="1"/>
          </p:cNvSpPr>
          <p:nvPr/>
        </p:nvSpPr>
        <p:spPr bwMode="auto">
          <a:xfrm>
            <a:off x="5002492" y="5218113"/>
            <a:ext cx="710451"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5.704</a:t>
            </a:r>
          </a:p>
        </p:txBody>
      </p:sp>
      <p:sp>
        <p:nvSpPr>
          <p:cNvPr id="9226" name="TextBox 10"/>
          <p:cNvSpPr txBox="1">
            <a:spLocks noChangeArrowheads="1"/>
          </p:cNvSpPr>
          <p:nvPr/>
        </p:nvSpPr>
        <p:spPr bwMode="auto">
          <a:xfrm>
            <a:off x="6870770" y="5222875"/>
            <a:ext cx="710451"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5.704</a:t>
            </a:r>
          </a:p>
        </p:txBody>
      </p:sp>
      <p:sp>
        <p:nvSpPr>
          <p:cNvPr id="9227" name="TextBox 11"/>
          <p:cNvSpPr txBox="1">
            <a:spLocks noChangeArrowheads="1"/>
          </p:cNvSpPr>
          <p:nvPr/>
        </p:nvSpPr>
        <p:spPr bwMode="auto">
          <a:xfrm>
            <a:off x="6188075" y="6411913"/>
            <a:ext cx="312906"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0</a:t>
            </a:r>
          </a:p>
        </p:txBody>
      </p:sp>
      <p:graphicFrame>
        <p:nvGraphicFramePr>
          <p:cNvPr id="13" name="Content Placeholder 3"/>
          <p:cNvGraphicFramePr>
            <a:graphicFrameLocks/>
          </p:cNvGraphicFramePr>
          <p:nvPr/>
        </p:nvGraphicFramePr>
        <p:xfrm>
          <a:off x="7797150" y="4402583"/>
          <a:ext cx="2870851" cy="21859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229" name="TextBox 13"/>
          <p:cNvSpPr txBox="1">
            <a:spLocks noChangeArrowheads="1"/>
          </p:cNvSpPr>
          <p:nvPr/>
        </p:nvSpPr>
        <p:spPr bwMode="auto">
          <a:xfrm>
            <a:off x="8041587" y="5211763"/>
            <a:ext cx="710451"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5.298</a:t>
            </a:r>
          </a:p>
        </p:txBody>
      </p:sp>
      <p:sp>
        <p:nvSpPr>
          <p:cNvPr id="9230" name="TextBox 14"/>
          <p:cNvSpPr txBox="1">
            <a:spLocks noChangeArrowheads="1"/>
          </p:cNvSpPr>
          <p:nvPr/>
        </p:nvSpPr>
        <p:spPr bwMode="auto">
          <a:xfrm>
            <a:off x="9858445" y="5214938"/>
            <a:ext cx="710451" cy="369332"/>
          </a:xfrm>
          <a:prstGeom prst="rect">
            <a:avLst/>
          </a:prstGeom>
          <a:solidFill>
            <a:schemeClr val="accent1"/>
          </a:solidFill>
          <a:ln w="9525">
            <a:noFill/>
            <a:miter lim="800000"/>
            <a:headEnd/>
            <a:tailEnd/>
          </a:ln>
        </p:spPr>
        <p:txBody>
          <a:bodyPr wrap="none">
            <a:spAutoFit/>
          </a:bodyPr>
          <a:lstStyle/>
          <a:p>
            <a:r>
              <a:rPr lang="en-US" dirty="0">
                <a:solidFill>
                  <a:schemeClr val="bg1"/>
                </a:solidFill>
              </a:rPr>
              <a:t>6.397</a:t>
            </a:r>
          </a:p>
        </p:txBody>
      </p:sp>
      <p:sp>
        <p:nvSpPr>
          <p:cNvPr id="9231" name="TextBox 15"/>
          <p:cNvSpPr txBox="1">
            <a:spLocks noChangeArrowheads="1"/>
          </p:cNvSpPr>
          <p:nvPr/>
        </p:nvSpPr>
        <p:spPr bwMode="auto">
          <a:xfrm>
            <a:off x="8970964" y="6403975"/>
            <a:ext cx="710451"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1.099</a:t>
            </a:r>
          </a:p>
        </p:txBody>
      </p:sp>
      <p:graphicFrame>
        <p:nvGraphicFramePr>
          <p:cNvPr id="16" name="Content Placeholder 3"/>
          <p:cNvGraphicFramePr>
            <a:graphicFrameLocks/>
          </p:cNvGraphicFramePr>
          <p:nvPr/>
        </p:nvGraphicFramePr>
        <p:xfrm>
          <a:off x="1752601" y="1258024"/>
          <a:ext cx="2870851" cy="218590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4353" name="TextBox 5"/>
          <p:cNvSpPr txBox="1">
            <a:spLocks noChangeArrowheads="1"/>
          </p:cNvSpPr>
          <p:nvPr/>
        </p:nvSpPr>
        <p:spPr bwMode="auto">
          <a:xfrm>
            <a:off x="2160588" y="2066579"/>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100</a:t>
            </a:r>
          </a:p>
        </p:txBody>
      </p:sp>
      <p:sp>
        <p:nvSpPr>
          <p:cNvPr id="14354" name="TextBox 6"/>
          <p:cNvSpPr txBox="1">
            <a:spLocks noChangeArrowheads="1"/>
          </p:cNvSpPr>
          <p:nvPr/>
        </p:nvSpPr>
        <p:spPr bwMode="auto">
          <a:xfrm>
            <a:off x="3844925" y="2071341"/>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200</a:t>
            </a:r>
          </a:p>
        </p:txBody>
      </p:sp>
      <p:sp>
        <p:nvSpPr>
          <p:cNvPr id="14355" name="TextBox 7"/>
          <p:cNvSpPr txBox="1">
            <a:spLocks noChangeArrowheads="1"/>
          </p:cNvSpPr>
          <p:nvPr/>
        </p:nvSpPr>
        <p:spPr bwMode="auto">
          <a:xfrm>
            <a:off x="3125789" y="3260379"/>
            <a:ext cx="312737" cy="368300"/>
          </a:xfrm>
          <a:prstGeom prst="rect">
            <a:avLst/>
          </a:prstGeom>
          <a:solidFill>
            <a:schemeClr val="accent1"/>
          </a:solidFill>
          <a:ln w="9525">
            <a:noFill/>
            <a:miter lim="800000"/>
            <a:headEnd/>
            <a:tailEnd/>
          </a:ln>
        </p:spPr>
        <p:txBody>
          <a:bodyPr wrap="none">
            <a:spAutoFit/>
          </a:bodyPr>
          <a:lstStyle/>
          <a:p>
            <a:r>
              <a:rPr lang="en-US">
                <a:solidFill>
                  <a:schemeClr val="bg1"/>
                </a:solidFill>
              </a:rPr>
              <a:t>2</a:t>
            </a:r>
          </a:p>
        </p:txBody>
      </p:sp>
      <p:graphicFrame>
        <p:nvGraphicFramePr>
          <p:cNvPr id="20" name="Content Placeholder 3"/>
          <p:cNvGraphicFramePr>
            <a:graphicFrameLocks/>
          </p:cNvGraphicFramePr>
          <p:nvPr/>
        </p:nvGraphicFramePr>
        <p:xfrm>
          <a:off x="4745141" y="1256510"/>
          <a:ext cx="2870851" cy="218590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4357" name="TextBox 9"/>
          <p:cNvSpPr txBox="1">
            <a:spLocks noChangeArrowheads="1"/>
          </p:cNvSpPr>
          <p:nvPr/>
        </p:nvSpPr>
        <p:spPr bwMode="auto">
          <a:xfrm>
            <a:off x="5153025" y="2064991"/>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300</a:t>
            </a:r>
          </a:p>
        </p:txBody>
      </p:sp>
      <p:sp>
        <p:nvSpPr>
          <p:cNvPr id="14358" name="TextBox 10"/>
          <p:cNvSpPr txBox="1">
            <a:spLocks noChangeArrowheads="1"/>
          </p:cNvSpPr>
          <p:nvPr/>
        </p:nvSpPr>
        <p:spPr bwMode="auto">
          <a:xfrm>
            <a:off x="6837363" y="2069754"/>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300</a:t>
            </a:r>
          </a:p>
        </p:txBody>
      </p:sp>
      <p:sp>
        <p:nvSpPr>
          <p:cNvPr id="14359" name="TextBox 11"/>
          <p:cNvSpPr txBox="1">
            <a:spLocks noChangeArrowheads="1"/>
          </p:cNvSpPr>
          <p:nvPr/>
        </p:nvSpPr>
        <p:spPr bwMode="auto">
          <a:xfrm>
            <a:off x="6118225" y="3258791"/>
            <a:ext cx="312738" cy="368300"/>
          </a:xfrm>
          <a:prstGeom prst="rect">
            <a:avLst/>
          </a:prstGeom>
          <a:solidFill>
            <a:schemeClr val="accent1"/>
          </a:solidFill>
          <a:ln w="9525">
            <a:noFill/>
            <a:miter lim="800000"/>
            <a:headEnd/>
            <a:tailEnd/>
          </a:ln>
        </p:spPr>
        <p:txBody>
          <a:bodyPr wrap="none">
            <a:spAutoFit/>
          </a:bodyPr>
          <a:lstStyle/>
          <a:p>
            <a:r>
              <a:rPr lang="en-US">
                <a:solidFill>
                  <a:schemeClr val="bg1"/>
                </a:solidFill>
              </a:rPr>
              <a:t>1</a:t>
            </a:r>
          </a:p>
        </p:txBody>
      </p:sp>
      <p:graphicFrame>
        <p:nvGraphicFramePr>
          <p:cNvPr id="24" name="Content Placeholder 3"/>
          <p:cNvGraphicFramePr>
            <a:graphicFrameLocks/>
          </p:cNvGraphicFramePr>
          <p:nvPr/>
        </p:nvGraphicFramePr>
        <p:xfrm>
          <a:off x="7732308" y="1249017"/>
          <a:ext cx="2870851" cy="2185907"/>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4361" name="TextBox 13"/>
          <p:cNvSpPr txBox="1">
            <a:spLocks noChangeArrowheads="1"/>
          </p:cNvSpPr>
          <p:nvPr/>
        </p:nvSpPr>
        <p:spPr bwMode="auto">
          <a:xfrm>
            <a:off x="8140700" y="2058641"/>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200</a:t>
            </a:r>
          </a:p>
        </p:txBody>
      </p:sp>
      <p:sp>
        <p:nvSpPr>
          <p:cNvPr id="14362" name="TextBox 14"/>
          <p:cNvSpPr txBox="1">
            <a:spLocks noChangeArrowheads="1"/>
          </p:cNvSpPr>
          <p:nvPr/>
        </p:nvSpPr>
        <p:spPr bwMode="auto">
          <a:xfrm>
            <a:off x="9825038" y="2061816"/>
            <a:ext cx="535724" cy="369332"/>
          </a:xfrm>
          <a:prstGeom prst="rect">
            <a:avLst/>
          </a:prstGeom>
          <a:solidFill>
            <a:schemeClr val="accent1"/>
          </a:solidFill>
          <a:ln w="9525">
            <a:noFill/>
            <a:miter lim="800000"/>
            <a:headEnd/>
            <a:tailEnd/>
          </a:ln>
        </p:spPr>
        <p:txBody>
          <a:bodyPr wrap="none">
            <a:spAutoFit/>
          </a:bodyPr>
          <a:lstStyle/>
          <a:p>
            <a:r>
              <a:rPr lang="en-US">
                <a:solidFill>
                  <a:schemeClr val="bg1"/>
                </a:solidFill>
              </a:rPr>
              <a:t>600</a:t>
            </a:r>
          </a:p>
        </p:txBody>
      </p:sp>
      <p:sp>
        <p:nvSpPr>
          <p:cNvPr id="14363" name="TextBox 15"/>
          <p:cNvSpPr txBox="1">
            <a:spLocks noChangeArrowheads="1"/>
          </p:cNvSpPr>
          <p:nvPr/>
        </p:nvSpPr>
        <p:spPr bwMode="auto">
          <a:xfrm>
            <a:off x="9104314" y="3250854"/>
            <a:ext cx="312737" cy="368300"/>
          </a:xfrm>
          <a:prstGeom prst="rect">
            <a:avLst/>
          </a:prstGeom>
          <a:solidFill>
            <a:schemeClr val="accent1"/>
          </a:solidFill>
          <a:ln w="9525">
            <a:noFill/>
            <a:miter lim="800000"/>
            <a:headEnd/>
            <a:tailEnd/>
          </a:ln>
        </p:spPr>
        <p:txBody>
          <a:bodyPr wrap="none">
            <a:spAutoFit/>
          </a:bodyPr>
          <a:lstStyle/>
          <a:p>
            <a:r>
              <a:rPr lang="en-US">
                <a:solidFill>
                  <a:schemeClr val="bg1"/>
                </a:solidFill>
              </a:rPr>
              <a:t>3</a:t>
            </a:r>
          </a:p>
        </p:txBody>
      </p:sp>
    </p:spTree>
    <p:extLst>
      <p:ext uri="{BB962C8B-B14F-4D97-AF65-F5344CB8AC3E}">
        <p14:creationId xmlns:p14="http://schemas.microsoft.com/office/powerpoint/2010/main" val="36188084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221" grpId="0" animBg="1"/>
      <p:bldP spid="9222" grpId="0" animBg="1"/>
      <p:bldP spid="9223" grpId="0" animBg="1"/>
      <p:bldGraphic spid="9" grpId="0">
        <p:bldAsOne/>
      </p:bldGraphic>
      <p:bldP spid="9225" grpId="0" animBg="1"/>
      <p:bldP spid="9226" grpId="0" animBg="1"/>
      <p:bldP spid="9227" grpId="0" animBg="1"/>
      <p:bldGraphic spid="13" grpId="0">
        <p:bldAsOne/>
      </p:bldGraphic>
      <p:bldP spid="9229" grpId="0" animBg="1"/>
      <p:bldP spid="9230" grpId="0" animBg="1"/>
      <p:bldP spid="923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srcRect/>
          <a:stretch>
            <a:fillRect/>
          </a:stretch>
        </p:blipFill>
        <p:spPr bwMode="auto">
          <a:xfrm>
            <a:off x="4597204" y="1349820"/>
            <a:ext cx="6070796" cy="5326743"/>
          </a:xfrm>
          <a:prstGeom prst="rect">
            <a:avLst/>
          </a:prstGeom>
          <a:noFill/>
          <a:ln w="9525">
            <a:noFill/>
            <a:miter lim="800000"/>
            <a:headEnd/>
            <a:tailEnd/>
          </a:ln>
        </p:spPr>
      </p:pic>
      <p:sp>
        <p:nvSpPr>
          <p:cNvPr id="5122" name="Rectangle 2"/>
          <p:cNvSpPr>
            <a:spLocks noGrp="1" noChangeArrowheads="1"/>
          </p:cNvSpPr>
          <p:nvPr>
            <p:ph type="title"/>
          </p:nvPr>
        </p:nvSpPr>
        <p:spPr>
          <a:xfrm>
            <a:off x="1643268" y="192156"/>
            <a:ext cx="9144000" cy="908050"/>
          </a:xfrm>
          <a:noFill/>
        </p:spPr>
        <p:txBody>
          <a:bodyPr vert="horz" lIns="0" tIns="0" rIns="0" bIns="0" rtlCol="0" anchor="ctr">
            <a:normAutofit fontScale="90000"/>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A simpler algorithm (hill climbing / greedy)</a:t>
            </a:r>
          </a:p>
        </p:txBody>
      </p:sp>
      <p:sp>
        <p:nvSpPr>
          <p:cNvPr id="30723" name="Rectangle 3"/>
          <p:cNvSpPr>
            <a:spLocks noGrp="1" noChangeArrowheads="1"/>
          </p:cNvSpPr>
          <p:nvPr>
            <p:ph type="body" idx="1"/>
          </p:nvPr>
        </p:nvSpPr>
        <p:spPr>
          <a:xfrm>
            <a:off x="691754" y="1155691"/>
            <a:ext cx="3714523" cy="5715000"/>
          </a:xfrm>
        </p:spPr>
        <p:txBody>
          <a:bodyPr vert="horz" lIns="0" tIns="0" rIns="0" bIns="0" rtlCol="0">
            <a:normAutofit/>
          </a:bodyPr>
          <a:lstStyle/>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US" dirty="0"/>
              <a:t>Initialize qualities </a:t>
            </a:r>
            <a:r>
              <a:rPr lang="en-GB" dirty="0" err="1">
                <a:solidFill>
                  <a:srgbClr val="0070C0"/>
                </a:solidFill>
              </a:rPr>
              <a:t>q</a:t>
            </a:r>
            <a:r>
              <a:rPr lang="en-GB" baseline="-25000" dirty="0" err="1">
                <a:solidFill>
                  <a:srgbClr val="0070C0"/>
                </a:solidFill>
              </a:rPr>
              <a:t>a</a:t>
            </a:r>
            <a:r>
              <a:rPr lang="en-GB" baseline="-25000" dirty="0">
                <a:solidFill>
                  <a:srgbClr val="0070C0"/>
                </a:solidFill>
              </a:rPr>
              <a:t> </a:t>
            </a:r>
            <a:r>
              <a:rPr lang="en-US" dirty="0"/>
              <a:t>arbitrarily</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If some </a:t>
            </a:r>
            <a:r>
              <a:rPr lang="en-GB" dirty="0" err="1">
                <a:solidFill>
                  <a:srgbClr val="0070C0"/>
                </a:solidFill>
              </a:rPr>
              <a:t>q</a:t>
            </a:r>
            <a:r>
              <a:rPr lang="en-GB" baseline="-25000" dirty="0" err="1">
                <a:solidFill>
                  <a:srgbClr val="0070C0"/>
                </a:solidFill>
              </a:rPr>
              <a:t>a</a:t>
            </a:r>
            <a:r>
              <a:rPr lang="en-GB" baseline="-25000" dirty="0"/>
              <a:t> </a:t>
            </a:r>
            <a:r>
              <a:rPr lang="en-GB" dirty="0"/>
              <a:t>can be individually changed to improve the objective, do so</a:t>
            </a:r>
          </a:p>
          <a:p>
            <a:pPr marL="615633" lvl="1"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WLOG, set </a:t>
            </a:r>
            <a:r>
              <a:rPr lang="en-GB" dirty="0" err="1">
                <a:solidFill>
                  <a:srgbClr val="0070C0"/>
                </a:solidFill>
              </a:rPr>
              <a:t>q</a:t>
            </a:r>
            <a:r>
              <a:rPr lang="en-GB" baseline="-25000" dirty="0" err="1">
                <a:solidFill>
                  <a:srgbClr val="0070C0"/>
                </a:solidFill>
              </a:rPr>
              <a:t>a</a:t>
            </a:r>
            <a:r>
              <a:rPr lang="en-GB" baseline="-25000" dirty="0"/>
              <a:t> </a:t>
            </a:r>
            <a:r>
              <a:rPr lang="en-GB" dirty="0"/>
              <a:t>to the median of the (#voters)*(#activities-1)</a:t>
            </a:r>
            <a:r>
              <a:rPr lang="en-GB" dirty="0">
                <a:solidFill>
                  <a:srgbClr val="006600"/>
                </a:solidFill>
              </a:rPr>
              <a:t> implied votes </a:t>
            </a:r>
            <a:r>
              <a:rPr lang="en-GB" dirty="0"/>
              <a:t>on it</a:t>
            </a:r>
          </a:p>
          <a:p>
            <a:pPr marL="341313" indent="-341313" defTabSz="407988">
              <a:tabLst>
                <a:tab pos="911225" algn="l"/>
                <a:tab pos="1824038" algn="l"/>
                <a:tab pos="2740025" algn="l"/>
                <a:tab pos="3654425" algn="l"/>
                <a:tab pos="4568825" algn="l"/>
                <a:tab pos="5483225" algn="l"/>
                <a:tab pos="6397625" algn="l"/>
                <a:tab pos="7312025" algn="l"/>
                <a:tab pos="8226425" algn="l"/>
                <a:tab pos="9142413" algn="l"/>
              </a:tabLst>
            </a:pPr>
            <a:r>
              <a:rPr lang="en-GB" dirty="0"/>
              <a:t>Continue until convergence (possibly to local optimum)</a:t>
            </a:r>
          </a:p>
        </p:txBody>
      </p:sp>
    </p:spTree>
    <p:extLst>
      <p:ext uri="{BB962C8B-B14F-4D97-AF65-F5344CB8AC3E}">
        <p14:creationId xmlns:p14="http://schemas.microsoft.com/office/powerpoint/2010/main" val="22247137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173130" y="113027"/>
            <a:ext cx="5724687" cy="908050"/>
          </a:xfrm>
          <a:noFill/>
        </p:spPr>
        <p:txBody>
          <a:bodyPr vert="horz" lIns="0" tIns="0" rIns="0" bIns="0" rtlCol="0" anchor="ctr">
            <a:normAutofit fontScale="90000"/>
          </a:bodyPr>
          <a:lstStyle/>
          <a:p>
            <a:pPr defTabSz="407988">
              <a:tabLst>
                <a:tab pos="0" algn="l"/>
                <a:tab pos="912813" algn="l"/>
                <a:tab pos="1825625" algn="l"/>
                <a:tab pos="2740025" algn="l"/>
                <a:tab pos="3656013" algn="l"/>
                <a:tab pos="4570413" algn="l"/>
                <a:tab pos="5484813" algn="l"/>
                <a:tab pos="6399213" algn="l"/>
                <a:tab pos="7313613" algn="l"/>
                <a:tab pos="8228013" algn="l"/>
                <a:tab pos="9142413" algn="l"/>
              </a:tabLst>
            </a:pPr>
            <a:r>
              <a:rPr lang="en-GB" dirty="0">
                <a:solidFill>
                  <a:srgbClr val="333399"/>
                </a:solidFill>
              </a:rPr>
              <a:t>Flow-based exact algorithm</a:t>
            </a:r>
          </a:p>
        </p:txBody>
      </p:sp>
      <p:pic>
        <p:nvPicPr>
          <p:cNvPr id="2" name="Picture 1">
            <a:extLst>
              <a:ext uri="{FF2B5EF4-FFF2-40B4-BE49-F238E27FC236}">
                <a16:creationId xmlns:a16="http://schemas.microsoft.com/office/drawing/2014/main" id="{7596E131-C5B1-4CD2-B549-6A9092384A61}"/>
              </a:ext>
            </a:extLst>
          </p:cNvPr>
          <p:cNvPicPr>
            <a:picLocks noChangeAspect="1"/>
          </p:cNvPicPr>
          <p:nvPr/>
        </p:nvPicPr>
        <p:blipFill>
          <a:blip r:embed="rId3"/>
          <a:stretch>
            <a:fillRect/>
          </a:stretch>
        </p:blipFill>
        <p:spPr>
          <a:xfrm>
            <a:off x="262318" y="1055077"/>
            <a:ext cx="11385434" cy="2824300"/>
          </a:xfrm>
          <a:prstGeom prst="rect">
            <a:avLst/>
          </a:prstGeom>
        </p:spPr>
      </p:pic>
      <p:pic>
        <p:nvPicPr>
          <p:cNvPr id="6" name="Picture 5">
            <a:extLst>
              <a:ext uri="{FF2B5EF4-FFF2-40B4-BE49-F238E27FC236}">
                <a16:creationId xmlns:a16="http://schemas.microsoft.com/office/drawing/2014/main" id="{06C48846-54BD-433B-8FD0-AFFFD4824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694" y="3879377"/>
            <a:ext cx="1219200" cy="1828800"/>
          </a:xfrm>
          <a:prstGeom prst="rect">
            <a:avLst/>
          </a:prstGeom>
        </p:spPr>
      </p:pic>
      <p:pic>
        <p:nvPicPr>
          <p:cNvPr id="8" name="Picture 7">
            <a:extLst>
              <a:ext uri="{FF2B5EF4-FFF2-40B4-BE49-F238E27FC236}">
                <a16:creationId xmlns:a16="http://schemas.microsoft.com/office/drawing/2014/main" id="{BBDA1AEF-C190-4914-9F95-7BBD03E17C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5153" y="3879377"/>
            <a:ext cx="1219200" cy="1828800"/>
          </a:xfrm>
          <a:prstGeom prst="rect">
            <a:avLst/>
          </a:prstGeom>
        </p:spPr>
      </p:pic>
      <p:sp>
        <p:nvSpPr>
          <p:cNvPr id="9" name="Rectangle 8">
            <a:extLst>
              <a:ext uri="{FF2B5EF4-FFF2-40B4-BE49-F238E27FC236}">
                <a16:creationId xmlns:a16="http://schemas.microsoft.com/office/drawing/2014/main" id="{4F14CFC5-CC75-40D2-BBDE-7F0F9536B595}"/>
              </a:ext>
            </a:extLst>
          </p:cNvPr>
          <p:cNvSpPr/>
          <p:nvPr/>
        </p:nvSpPr>
        <p:spPr>
          <a:xfrm>
            <a:off x="1912119" y="4793777"/>
            <a:ext cx="663964" cy="369332"/>
          </a:xfrm>
          <a:prstGeom prst="rect">
            <a:avLst/>
          </a:prstGeom>
        </p:spPr>
        <p:txBody>
          <a:bodyPr wrap="none">
            <a:spAutoFit/>
          </a:bodyPr>
          <a:lstStyle/>
          <a:p>
            <a:r>
              <a:rPr lang="en-US" dirty="0"/>
              <a:t>with:</a:t>
            </a:r>
          </a:p>
        </p:txBody>
      </p:sp>
      <p:sp>
        <p:nvSpPr>
          <p:cNvPr id="13" name="Content Placeholder 2">
            <a:extLst>
              <a:ext uri="{FF2B5EF4-FFF2-40B4-BE49-F238E27FC236}">
                <a16:creationId xmlns:a16="http://schemas.microsoft.com/office/drawing/2014/main" id="{9D74E811-E093-46CF-AA90-D8D6E14EB48E}"/>
              </a:ext>
            </a:extLst>
          </p:cNvPr>
          <p:cNvSpPr txBox="1">
            <a:spLocks/>
          </p:cNvSpPr>
          <p:nvPr/>
        </p:nvSpPr>
        <p:spPr>
          <a:xfrm>
            <a:off x="3411232" y="5718939"/>
            <a:ext cx="1958123"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err="1"/>
              <a:t>Hanrui</a:t>
            </a:r>
            <a:r>
              <a:rPr lang="en-US" dirty="0"/>
              <a:t> Zhang</a:t>
            </a:r>
          </a:p>
        </p:txBody>
      </p:sp>
      <p:sp>
        <p:nvSpPr>
          <p:cNvPr id="14" name="Content Placeholder 2">
            <a:extLst>
              <a:ext uri="{FF2B5EF4-FFF2-40B4-BE49-F238E27FC236}">
                <a16:creationId xmlns:a16="http://schemas.microsoft.com/office/drawing/2014/main" id="{F473C3F3-EF1C-431E-BB4A-744AA316CA23}"/>
              </a:ext>
            </a:extLst>
          </p:cNvPr>
          <p:cNvSpPr txBox="1">
            <a:spLocks/>
          </p:cNvSpPr>
          <p:nvPr/>
        </p:nvSpPr>
        <p:spPr>
          <a:xfrm>
            <a:off x="6673360" y="5721875"/>
            <a:ext cx="1343745"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Yu Cheng</a:t>
            </a:r>
          </a:p>
        </p:txBody>
      </p:sp>
    </p:spTree>
    <p:extLst>
      <p:ext uri="{BB962C8B-B14F-4D97-AF65-F5344CB8AC3E}">
        <p14:creationId xmlns:p14="http://schemas.microsoft.com/office/powerpoint/2010/main" val="1016364330"/>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rgbClr val="0070C0"/>
                </a:solidFill>
              </a:rPr>
              <a:t>Decomposition</a:t>
            </a:r>
            <a:endParaRPr lang="de-DE" dirty="0">
              <a:solidFill>
                <a:srgbClr val="0070C0"/>
              </a:solidFill>
            </a:endParaRPr>
          </a:p>
        </p:txBody>
      </p:sp>
      <p:sp>
        <p:nvSpPr>
          <p:cNvPr id="3" name="Inhaltsplatzhalter 2"/>
          <p:cNvSpPr>
            <a:spLocks noGrp="1"/>
          </p:cNvSpPr>
          <p:nvPr>
            <p:ph idx="1"/>
          </p:nvPr>
        </p:nvSpPr>
        <p:spPr/>
        <p:txBody>
          <a:bodyPr/>
          <a:lstStyle/>
          <a:p>
            <a:r>
              <a:rPr lang="de-DE" dirty="0" err="1"/>
              <a:t>Idea</a:t>
            </a:r>
            <a:r>
              <a:rPr lang="de-DE" dirty="0"/>
              <a:t>: Break down </a:t>
            </a:r>
            <a:r>
              <a:rPr lang="de-DE" dirty="0" err="1"/>
              <a:t>activities</a:t>
            </a:r>
            <a:r>
              <a:rPr lang="de-DE" dirty="0"/>
              <a:t> </a:t>
            </a:r>
            <a:r>
              <a:rPr lang="de-DE" dirty="0" err="1"/>
              <a:t>to</a:t>
            </a:r>
            <a:r>
              <a:rPr lang="de-DE" dirty="0"/>
              <a:t> relevant </a:t>
            </a:r>
            <a:r>
              <a:rPr lang="de-DE" dirty="0" err="1"/>
              <a:t>attributes</a:t>
            </a:r>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graphicFrame>
        <p:nvGraphicFramePr>
          <p:cNvPr id="21" name="Diagramm 20"/>
          <p:cNvGraphicFramePr/>
          <p:nvPr>
            <p:extLst/>
          </p:nvPr>
        </p:nvGraphicFramePr>
        <p:xfrm>
          <a:off x="2343325" y="2332790"/>
          <a:ext cx="6895979" cy="4144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00792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1" y="533400"/>
            <a:ext cx="4643247" cy="990600"/>
          </a:xfrm>
        </p:spPr>
        <p:txBody>
          <a:bodyPr/>
          <a:lstStyle/>
          <a:p>
            <a:r>
              <a:rPr lang="de-DE" dirty="0" err="1">
                <a:solidFill>
                  <a:srgbClr val="0070C0"/>
                </a:solidFill>
              </a:rPr>
              <a:t>Another</a:t>
            </a:r>
            <a:r>
              <a:rPr lang="de-DE" dirty="0">
                <a:solidFill>
                  <a:srgbClr val="0070C0"/>
                </a:solidFill>
              </a:rPr>
              <a:t> Paradox</a:t>
            </a:r>
          </a:p>
        </p:txBody>
      </p:sp>
      <p:sp>
        <p:nvSpPr>
          <p:cNvPr id="3" name="Inhaltsplatzhalter 2"/>
          <p:cNvSpPr>
            <a:spLocks noGrp="1"/>
          </p:cNvSpPr>
          <p:nvPr>
            <p:ph idx="1"/>
          </p:nvPr>
        </p:nvSpPr>
        <p:spPr>
          <a:xfrm>
            <a:off x="1981200" y="5721258"/>
            <a:ext cx="8229600" cy="853639"/>
          </a:xfrm>
        </p:spPr>
        <p:txBody>
          <a:bodyPr>
            <a:normAutofit lnSpcReduction="10000"/>
          </a:bodyPr>
          <a:lstStyle/>
          <a:p>
            <a:pPr marL="0" indent="0">
              <a:buNone/>
            </a:pPr>
            <a:r>
              <a:rPr lang="de-DE" dirty="0" err="1"/>
              <a:t>aggregation</a:t>
            </a:r>
            <a:r>
              <a:rPr lang="de-DE" dirty="0"/>
              <a:t> on </a:t>
            </a:r>
            <a:r>
              <a:rPr lang="de-DE" dirty="0" err="1"/>
              <a:t>attribute</a:t>
            </a:r>
            <a:r>
              <a:rPr lang="de-DE" dirty="0"/>
              <a:t> </a:t>
            </a:r>
            <a:r>
              <a:rPr lang="de-DE" dirty="0" err="1"/>
              <a:t>level</a:t>
            </a:r>
            <a:r>
              <a:rPr lang="de-DE" dirty="0"/>
              <a:t> ≠ </a:t>
            </a:r>
            <a:r>
              <a:rPr lang="de-DE" dirty="0" err="1"/>
              <a:t>aggregation</a:t>
            </a:r>
            <a:r>
              <a:rPr lang="de-DE" dirty="0"/>
              <a:t> on </a:t>
            </a:r>
            <a:r>
              <a:rPr lang="de-DE" dirty="0" err="1"/>
              <a:t>activity</a:t>
            </a:r>
            <a:r>
              <a:rPr lang="de-DE" dirty="0"/>
              <a:t> </a:t>
            </a:r>
            <a:r>
              <a:rPr lang="de-DE" dirty="0" err="1"/>
              <a:t>level</a:t>
            </a:r>
            <a:endParaRPr lang="de-DE" dirty="0"/>
          </a:p>
        </p:txBody>
      </p:sp>
      <p:graphicFrame>
        <p:nvGraphicFramePr>
          <p:cNvPr id="19" name="Diagramm 18"/>
          <p:cNvGraphicFramePr/>
          <p:nvPr>
            <p:extLst/>
          </p:nvPr>
        </p:nvGraphicFramePr>
        <p:xfrm>
          <a:off x="2098873" y="1944113"/>
          <a:ext cx="4398211" cy="3134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m 19"/>
          <p:cNvGraphicFramePr/>
          <p:nvPr>
            <p:extLst/>
          </p:nvPr>
        </p:nvGraphicFramePr>
        <p:xfrm>
          <a:off x="8475610" y="3153954"/>
          <a:ext cx="1689769" cy="10427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4" name="Gruppierung 5"/>
          <p:cNvGrpSpPr/>
          <p:nvPr/>
        </p:nvGrpSpPr>
        <p:grpSpPr>
          <a:xfrm>
            <a:off x="6551837" y="2697821"/>
            <a:ext cx="1843631" cy="1715465"/>
            <a:chOff x="5027836" y="2697820"/>
            <a:chExt cx="1843631" cy="1715465"/>
          </a:xfrm>
        </p:grpSpPr>
        <p:grpSp>
          <p:nvGrpSpPr>
            <p:cNvPr id="5" name="Gruppierung 7"/>
            <p:cNvGrpSpPr/>
            <p:nvPr/>
          </p:nvGrpSpPr>
          <p:grpSpPr>
            <a:xfrm rot="19830618">
              <a:off x="5027836" y="4044718"/>
              <a:ext cx="1821138" cy="368567"/>
              <a:chOff x="2781589" y="3356616"/>
              <a:chExt cx="1519409" cy="368567"/>
            </a:xfrm>
          </p:grpSpPr>
          <p:sp>
            <p:nvSpPr>
              <p:cNvPr id="9" name="Pfeil nach links 8"/>
              <p:cNvSpPr/>
              <p:nvPr/>
            </p:nvSpPr>
            <p:spPr>
              <a:xfrm rot="10800000">
                <a:off x="2781589" y="3356616"/>
                <a:ext cx="1519409" cy="368567"/>
              </a:xfrm>
              <a:prstGeom prst="leftArrow">
                <a:avLst/>
              </a:prstGeom>
              <a:solidFill>
                <a:srgbClr val="1F497D"/>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sp>
          <p:sp>
            <p:nvSpPr>
              <p:cNvPr id="10" name="Pfeil nach links 10"/>
              <p:cNvSpPr/>
              <p:nvPr/>
            </p:nvSpPr>
            <p:spPr>
              <a:xfrm rot="21600000">
                <a:off x="2781589" y="3448758"/>
                <a:ext cx="1427267" cy="1842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endParaRPr lang="de-DE" sz="1300" dirty="0"/>
              </a:p>
            </p:txBody>
          </p:sp>
        </p:grpSp>
        <p:grpSp>
          <p:nvGrpSpPr>
            <p:cNvPr id="6" name="Gruppierung 10"/>
            <p:cNvGrpSpPr/>
            <p:nvPr/>
          </p:nvGrpSpPr>
          <p:grpSpPr>
            <a:xfrm rot="1818955">
              <a:off x="5050329" y="2697820"/>
              <a:ext cx="1821138" cy="368567"/>
              <a:chOff x="2781589" y="3356616"/>
              <a:chExt cx="1519409" cy="368567"/>
            </a:xfrm>
          </p:grpSpPr>
          <p:sp>
            <p:nvSpPr>
              <p:cNvPr id="12" name="Pfeil nach links 11"/>
              <p:cNvSpPr/>
              <p:nvPr/>
            </p:nvSpPr>
            <p:spPr>
              <a:xfrm rot="10800000">
                <a:off x="2781589" y="3356616"/>
                <a:ext cx="1519409" cy="368567"/>
              </a:xfrm>
              <a:prstGeom prst="leftArrow">
                <a:avLst/>
              </a:prstGeom>
              <a:solidFill>
                <a:srgbClr val="1F497D"/>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sp>
          <p:sp>
            <p:nvSpPr>
              <p:cNvPr id="13" name="Pfeil nach links 10"/>
              <p:cNvSpPr/>
              <p:nvPr/>
            </p:nvSpPr>
            <p:spPr>
              <a:xfrm rot="21600000">
                <a:off x="2781589" y="3448758"/>
                <a:ext cx="1427267" cy="1842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endParaRPr lang="de-DE" sz="1300" dirty="0"/>
              </a:p>
            </p:txBody>
          </p:sp>
        </p:grpSp>
      </p:grpSp>
      <p:grpSp>
        <p:nvGrpSpPr>
          <p:cNvPr id="7" name="Gruppierung 17"/>
          <p:cNvGrpSpPr/>
          <p:nvPr/>
        </p:nvGrpSpPr>
        <p:grpSpPr>
          <a:xfrm>
            <a:off x="4173148" y="3340590"/>
            <a:ext cx="3842794" cy="368567"/>
            <a:chOff x="2781589" y="3356616"/>
            <a:chExt cx="1519409" cy="368567"/>
          </a:xfrm>
        </p:grpSpPr>
        <p:sp>
          <p:nvSpPr>
            <p:cNvPr id="21" name="Pfeil nach links 20"/>
            <p:cNvSpPr/>
            <p:nvPr/>
          </p:nvSpPr>
          <p:spPr>
            <a:xfrm rot="10800000">
              <a:off x="2781589" y="3356616"/>
              <a:ext cx="1519409" cy="368567"/>
            </a:xfrm>
            <a:prstGeom prst="leftArrow">
              <a:avLst/>
            </a:prstGeom>
            <a:solidFill>
              <a:srgbClr val="1F497D"/>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sp>
        <p:sp>
          <p:nvSpPr>
            <p:cNvPr id="22" name="Pfeil nach links 10"/>
            <p:cNvSpPr/>
            <p:nvPr/>
          </p:nvSpPr>
          <p:spPr>
            <a:xfrm rot="21600000">
              <a:off x="2781589" y="3448758"/>
              <a:ext cx="1427267" cy="1842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endParaRPr lang="de-DE" sz="1300" dirty="0"/>
            </a:p>
          </p:txBody>
        </p:sp>
      </p:grpSp>
      <p:sp>
        <p:nvSpPr>
          <p:cNvPr id="17" name="Textfeld 16"/>
          <p:cNvSpPr txBox="1"/>
          <p:nvPr/>
        </p:nvSpPr>
        <p:spPr>
          <a:xfrm>
            <a:off x="7139056" y="2200171"/>
            <a:ext cx="367408" cy="523220"/>
          </a:xfrm>
          <a:prstGeom prst="rect">
            <a:avLst/>
          </a:prstGeom>
          <a:noFill/>
        </p:spPr>
        <p:txBody>
          <a:bodyPr wrap="none" rtlCol="0">
            <a:spAutoFit/>
          </a:bodyPr>
          <a:lstStyle/>
          <a:p>
            <a:r>
              <a:rPr lang="de-DE" sz="2800" b="1" i="1" dirty="0"/>
              <a:t>2</a:t>
            </a:r>
          </a:p>
        </p:txBody>
      </p:sp>
      <p:sp>
        <p:nvSpPr>
          <p:cNvPr id="24" name="Textfeld 23"/>
          <p:cNvSpPr txBox="1"/>
          <p:nvPr/>
        </p:nvSpPr>
        <p:spPr>
          <a:xfrm>
            <a:off x="6986328" y="4490260"/>
            <a:ext cx="367408" cy="523220"/>
          </a:xfrm>
          <a:prstGeom prst="rect">
            <a:avLst/>
          </a:prstGeom>
          <a:noFill/>
        </p:spPr>
        <p:txBody>
          <a:bodyPr wrap="none" rtlCol="0">
            <a:spAutoFit/>
          </a:bodyPr>
          <a:lstStyle/>
          <a:p>
            <a:r>
              <a:rPr lang="de-DE" sz="2800" b="1" i="1" dirty="0"/>
              <a:t>1</a:t>
            </a:r>
          </a:p>
        </p:txBody>
      </p:sp>
      <p:sp>
        <p:nvSpPr>
          <p:cNvPr id="32" name="Textfeld 31"/>
          <p:cNvSpPr txBox="1"/>
          <p:nvPr/>
        </p:nvSpPr>
        <p:spPr>
          <a:xfrm>
            <a:off x="8475610" y="1118628"/>
            <a:ext cx="1162691" cy="461665"/>
          </a:xfrm>
          <a:prstGeom prst="rect">
            <a:avLst/>
          </a:prstGeom>
          <a:noFill/>
        </p:spPr>
        <p:txBody>
          <a:bodyPr wrap="none" rtlCol="0">
            <a:spAutoFit/>
          </a:bodyPr>
          <a:lstStyle/>
          <a:p>
            <a:r>
              <a:rPr lang="de-DE" sz="2400" b="1" dirty="0"/>
              <a:t>Agent 1</a:t>
            </a:r>
          </a:p>
        </p:txBody>
      </p:sp>
      <p:grpSp>
        <p:nvGrpSpPr>
          <p:cNvPr id="8" name="Gruppierung 14"/>
          <p:cNvGrpSpPr/>
          <p:nvPr/>
        </p:nvGrpSpPr>
        <p:grpSpPr>
          <a:xfrm>
            <a:off x="7333994" y="1663163"/>
            <a:ext cx="2316057" cy="3184379"/>
            <a:chOff x="5809993" y="1277040"/>
            <a:chExt cx="2316057" cy="3184379"/>
          </a:xfrm>
        </p:grpSpPr>
        <p:sp>
          <p:nvSpPr>
            <p:cNvPr id="25" name="Textfeld 24"/>
            <p:cNvSpPr txBox="1"/>
            <p:nvPr/>
          </p:nvSpPr>
          <p:spPr>
            <a:xfrm>
              <a:off x="5929194" y="2014104"/>
              <a:ext cx="367408" cy="523220"/>
            </a:xfrm>
            <a:prstGeom prst="rect">
              <a:avLst/>
            </a:prstGeom>
            <a:noFill/>
          </p:spPr>
          <p:txBody>
            <a:bodyPr wrap="none" rtlCol="0">
              <a:spAutoFit/>
            </a:bodyPr>
            <a:lstStyle/>
            <a:p>
              <a:r>
                <a:rPr lang="de-DE" sz="2800" b="1" i="1" dirty="0">
                  <a:solidFill>
                    <a:srgbClr val="008000"/>
                  </a:solidFill>
                </a:rPr>
                <a:t>1</a:t>
              </a:r>
            </a:p>
          </p:txBody>
        </p:sp>
        <p:sp>
          <p:nvSpPr>
            <p:cNvPr id="26" name="Textfeld 25"/>
            <p:cNvSpPr txBox="1"/>
            <p:nvPr/>
          </p:nvSpPr>
          <p:spPr>
            <a:xfrm>
              <a:off x="5809993" y="3938199"/>
              <a:ext cx="367408" cy="523220"/>
            </a:xfrm>
            <a:prstGeom prst="rect">
              <a:avLst/>
            </a:prstGeom>
            <a:noFill/>
          </p:spPr>
          <p:txBody>
            <a:bodyPr wrap="none" rtlCol="0">
              <a:spAutoFit/>
            </a:bodyPr>
            <a:lstStyle/>
            <a:p>
              <a:r>
                <a:rPr lang="de-DE" sz="2800" b="1" i="1" dirty="0">
                  <a:solidFill>
                    <a:srgbClr val="008000"/>
                  </a:solidFill>
                </a:rPr>
                <a:t>2</a:t>
              </a:r>
            </a:p>
          </p:txBody>
        </p:sp>
        <p:sp>
          <p:nvSpPr>
            <p:cNvPr id="33" name="Textfeld 32"/>
            <p:cNvSpPr txBox="1"/>
            <p:nvPr/>
          </p:nvSpPr>
          <p:spPr>
            <a:xfrm>
              <a:off x="6963359" y="1277040"/>
              <a:ext cx="1162691" cy="461665"/>
            </a:xfrm>
            <a:prstGeom prst="rect">
              <a:avLst/>
            </a:prstGeom>
            <a:noFill/>
          </p:spPr>
          <p:txBody>
            <a:bodyPr wrap="none" rtlCol="0">
              <a:spAutoFit/>
            </a:bodyPr>
            <a:lstStyle/>
            <a:p>
              <a:r>
                <a:rPr lang="de-DE" sz="2400" b="1" dirty="0">
                  <a:solidFill>
                    <a:srgbClr val="008000"/>
                  </a:solidFill>
                </a:rPr>
                <a:t>Agent 2</a:t>
              </a:r>
            </a:p>
          </p:txBody>
        </p:sp>
      </p:grpSp>
      <p:grpSp>
        <p:nvGrpSpPr>
          <p:cNvPr id="11" name="Gruppierung 39"/>
          <p:cNvGrpSpPr/>
          <p:nvPr/>
        </p:nvGrpSpPr>
        <p:grpSpPr>
          <a:xfrm>
            <a:off x="4816077" y="2935066"/>
            <a:ext cx="1531123" cy="547834"/>
            <a:chOff x="3292076" y="2589048"/>
            <a:chExt cx="1531123" cy="547834"/>
          </a:xfrm>
        </p:grpSpPr>
        <p:sp>
          <p:nvSpPr>
            <p:cNvPr id="23" name="Textfeld 22"/>
            <p:cNvSpPr txBox="1"/>
            <p:nvPr/>
          </p:nvSpPr>
          <p:spPr>
            <a:xfrm>
              <a:off x="3292076" y="2589048"/>
              <a:ext cx="367408" cy="523220"/>
            </a:xfrm>
            <a:prstGeom prst="rect">
              <a:avLst/>
            </a:prstGeom>
            <a:noFill/>
          </p:spPr>
          <p:txBody>
            <a:bodyPr wrap="none" rtlCol="0">
              <a:spAutoFit/>
            </a:bodyPr>
            <a:lstStyle/>
            <a:p>
              <a:r>
                <a:rPr lang="de-DE" sz="2800" b="1" i="1" dirty="0"/>
                <a:t>3</a:t>
              </a:r>
            </a:p>
          </p:txBody>
        </p:sp>
        <p:sp>
          <p:nvSpPr>
            <p:cNvPr id="27" name="Textfeld 26"/>
            <p:cNvSpPr txBox="1"/>
            <p:nvPr/>
          </p:nvSpPr>
          <p:spPr>
            <a:xfrm>
              <a:off x="3858144" y="2606395"/>
              <a:ext cx="367408" cy="523220"/>
            </a:xfrm>
            <a:prstGeom prst="rect">
              <a:avLst/>
            </a:prstGeom>
            <a:noFill/>
          </p:spPr>
          <p:txBody>
            <a:bodyPr wrap="none" rtlCol="0">
              <a:spAutoFit/>
            </a:bodyPr>
            <a:lstStyle/>
            <a:p>
              <a:r>
                <a:rPr lang="de-DE" sz="2800" b="1" i="1" dirty="0">
                  <a:solidFill>
                    <a:srgbClr val="008000"/>
                  </a:solidFill>
                </a:rPr>
                <a:t>3</a:t>
              </a:r>
            </a:p>
          </p:txBody>
        </p:sp>
        <p:sp>
          <p:nvSpPr>
            <p:cNvPr id="31" name="Textfeld 30"/>
            <p:cNvSpPr txBox="1"/>
            <p:nvPr/>
          </p:nvSpPr>
          <p:spPr>
            <a:xfrm>
              <a:off x="4455791" y="2613662"/>
              <a:ext cx="367408" cy="523220"/>
            </a:xfrm>
            <a:prstGeom prst="rect">
              <a:avLst/>
            </a:prstGeom>
            <a:noFill/>
          </p:spPr>
          <p:txBody>
            <a:bodyPr wrap="none" rtlCol="0">
              <a:spAutoFit/>
            </a:bodyPr>
            <a:lstStyle/>
            <a:p>
              <a:r>
                <a:rPr lang="de-DE" sz="2800" b="1" i="1" dirty="0">
                  <a:solidFill>
                    <a:srgbClr val="FF0000"/>
                  </a:solidFill>
                </a:rPr>
                <a:t>2</a:t>
              </a:r>
            </a:p>
          </p:txBody>
        </p:sp>
      </p:grpSp>
      <p:grpSp>
        <p:nvGrpSpPr>
          <p:cNvPr id="14" name="Gruppierung 15"/>
          <p:cNvGrpSpPr/>
          <p:nvPr/>
        </p:nvGrpSpPr>
        <p:grpSpPr>
          <a:xfrm>
            <a:off x="7648132" y="2236524"/>
            <a:ext cx="1990169" cy="2443981"/>
            <a:chOff x="6124131" y="1850401"/>
            <a:chExt cx="1990169" cy="2443981"/>
          </a:xfrm>
        </p:grpSpPr>
        <p:sp>
          <p:nvSpPr>
            <p:cNvPr id="28" name="Textfeld 27"/>
            <p:cNvSpPr txBox="1"/>
            <p:nvPr/>
          </p:nvSpPr>
          <p:spPr>
            <a:xfrm>
              <a:off x="6244484" y="2188938"/>
              <a:ext cx="367408" cy="523220"/>
            </a:xfrm>
            <a:prstGeom prst="rect">
              <a:avLst/>
            </a:prstGeom>
            <a:noFill/>
          </p:spPr>
          <p:txBody>
            <a:bodyPr wrap="none" rtlCol="0">
              <a:spAutoFit/>
            </a:bodyPr>
            <a:lstStyle/>
            <a:p>
              <a:r>
                <a:rPr lang="de-DE" sz="2800" b="1" i="1" dirty="0">
                  <a:solidFill>
                    <a:srgbClr val="FF0000"/>
                  </a:solidFill>
                </a:rPr>
                <a:t>1</a:t>
              </a:r>
            </a:p>
          </p:txBody>
        </p:sp>
        <p:sp>
          <p:nvSpPr>
            <p:cNvPr id="29" name="Textfeld 28"/>
            <p:cNvSpPr txBox="1"/>
            <p:nvPr/>
          </p:nvSpPr>
          <p:spPr>
            <a:xfrm>
              <a:off x="6124131" y="3771162"/>
              <a:ext cx="367408" cy="523220"/>
            </a:xfrm>
            <a:prstGeom prst="rect">
              <a:avLst/>
            </a:prstGeom>
            <a:noFill/>
          </p:spPr>
          <p:txBody>
            <a:bodyPr wrap="none" rtlCol="0">
              <a:spAutoFit/>
            </a:bodyPr>
            <a:lstStyle/>
            <a:p>
              <a:r>
                <a:rPr lang="de-DE" sz="2800" b="1" i="1" dirty="0">
                  <a:solidFill>
                    <a:srgbClr val="FF0000"/>
                  </a:solidFill>
                </a:rPr>
                <a:t>1</a:t>
              </a:r>
            </a:p>
          </p:txBody>
        </p:sp>
        <p:sp>
          <p:nvSpPr>
            <p:cNvPr id="34" name="Textfeld 33"/>
            <p:cNvSpPr txBox="1"/>
            <p:nvPr/>
          </p:nvSpPr>
          <p:spPr>
            <a:xfrm>
              <a:off x="6951609" y="1850401"/>
              <a:ext cx="1162691" cy="461665"/>
            </a:xfrm>
            <a:prstGeom prst="rect">
              <a:avLst/>
            </a:prstGeom>
            <a:noFill/>
          </p:spPr>
          <p:txBody>
            <a:bodyPr wrap="none" rtlCol="0">
              <a:spAutoFit/>
            </a:bodyPr>
            <a:lstStyle/>
            <a:p>
              <a:r>
                <a:rPr lang="de-DE" sz="2400" b="1" dirty="0">
                  <a:solidFill>
                    <a:srgbClr val="FF0000"/>
                  </a:solidFill>
                </a:rPr>
                <a:t>Agent 3</a:t>
              </a:r>
            </a:p>
          </p:txBody>
        </p:sp>
      </p:grpSp>
      <p:grpSp>
        <p:nvGrpSpPr>
          <p:cNvPr id="15" name="Gruppierung 38"/>
          <p:cNvGrpSpPr/>
          <p:nvPr/>
        </p:nvGrpSpPr>
        <p:grpSpPr>
          <a:xfrm>
            <a:off x="7453195" y="1890638"/>
            <a:ext cx="512941" cy="3480756"/>
            <a:chOff x="5929194" y="1504516"/>
            <a:chExt cx="512941" cy="3480756"/>
          </a:xfrm>
        </p:grpSpPr>
        <p:sp>
          <p:nvSpPr>
            <p:cNvPr id="30" name="Textfeld 29"/>
            <p:cNvSpPr txBox="1"/>
            <p:nvPr/>
          </p:nvSpPr>
          <p:spPr>
            <a:xfrm>
              <a:off x="6049079" y="1504516"/>
              <a:ext cx="393056" cy="584775"/>
            </a:xfrm>
            <a:prstGeom prst="rect">
              <a:avLst/>
            </a:prstGeom>
            <a:noFill/>
          </p:spPr>
          <p:txBody>
            <a:bodyPr wrap="none" rtlCol="0">
              <a:spAutoFit/>
            </a:bodyPr>
            <a:lstStyle/>
            <a:p>
              <a:r>
                <a:rPr lang="de-DE" sz="3200" i="1" dirty="0">
                  <a:solidFill>
                    <a:srgbClr val="3366FF"/>
                  </a:solidFill>
                </a:rPr>
                <a:t>1</a:t>
              </a:r>
            </a:p>
          </p:txBody>
        </p:sp>
        <p:sp>
          <p:nvSpPr>
            <p:cNvPr id="37" name="Textfeld 36"/>
            <p:cNvSpPr txBox="1"/>
            <p:nvPr/>
          </p:nvSpPr>
          <p:spPr>
            <a:xfrm>
              <a:off x="5929194" y="4400497"/>
              <a:ext cx="393056" cy="584775"/>
            </a:xfrm>
            <a:prstGeom prst="rect">
              <a:avLst/>
            </a:prstGeom>
            <a:noFill/>
          </p:spPr>
          <p:txBody>
            <a:bodyPr wrap="none" rtlCol="0">
              <a:spAutoFit/>
            </a:bodyPr>
            <a:lstStyle/>
            <a:p>
              <a:r>
                <a:rPr lang="de-DE" sz="3200" i="1" dirty="0">
                  <a:solidFill>
                    <a:srgbClr val="3366FF"/>
                  </a:solidFill>
                </a:rPr>
                <a:t>1</a:t>
              </a:r>
            </a:p>
          </p:txBody>
        </p:sp>
      </p:grpSp>
      <p:sp>
        <p:nvSpPr>
          <p:cNvPr id="38" name="Textfeld 37"/>
          <p:cNvSpPr txBox="1"/>
          <p:nvPr/>
        </p:nvSpPr>
        <p:spPr>
          <a:xfrm>
            <a:off x="5316361" y="3531636"/>
            <a:ext cx="393056" cy="584775"/>
          </a:xfrm>
          <a:prstGeom prst="rect">
            <a:avLst/>
          </a:prstGeom>
          <a:noFill/>
        </p:spPr>
        <p:txBody>
          <a:bodyPr wrap="none" rtlCol="0">
            <a:spAutoFit/>
          </a:bodyPr>
          <a:lstStyle/>
          <a:p>
            <a:r>
              <a:rPr lang="de-DE" sz="3200" i="1" dirty="0">
                <a:solidFill>
                  <a:srgbClr val="3366FF"/>
                </a:solidFill>
              </a:rPr>
              <a:t>3</a:t>
            </a:r>
          </a:p>
        </p:txBody>
      </p:sp>
    </p:spTree>
    <p:extLst>
      <p:ext uri="{BB962C8B-B14F-4D97-AF65-F5344CB8AC3E}">
        <p14:creationId xmlns:p14="http://schemas.microsoft.com/office/powerpoint/2010/main" val="332348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20" grpId="0">
        <p:bldAsOne/>
      </p:bldGraphic>
      <p:bldP spid="17" grpId="0"/>
      <p:bldP spid="24" grpId="0"/>
      <p:bldP spid="32" grpId="0"/>
      <p:bldP spid="3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0070C0"/>
                </a:solidFill>
              </a:rPr>
              <a:t>Other </a:t>
            </a:r>
            <a:r>
              <a:rPr lang="de-DE" dirty="0" err="1">
                <a:solidFill>
                  <a:srgbClr val="0070C0"/>
                </a:solidFill>
              </a:rPr>
              <a:t>Issues</a:t>
            </a:r>
            <a:endParaRPr lang="de-DE" dirty="0">
              <a:solidFill>
                <a:srgbClr val="0070C0"/>
              </a:solidFill>
            </a:endParaRPr>
          </a:p>
        </p:txBody>
      </p:sp>
      <p:sp>
        <p:nvSpPr>
          <p:cNvPr id="3" name="Inhaltsplatzhalter 2"/>
          <p:cNvSpPr>
            <a:spLocks noGrp="1"/>
          </p:cNvSpPr>
          <p:nvPr>
            <p:ph idx="1"/>
          </p:nvPr>
        </p:nvSpPr>
        <p:spPr>
          <a:xfrm>
            <a:off x="365759" y="1483819"/>
            <a:ext cx="9883931" cy="5257800"/>
          </a:xfrm>
        </p:spPr>
        <p:txBody>
          <a:bodyPr>
            <a:normAutofit/>
          </a:bodyPr>
          <a:lstStyle/>
          <a:p>
            <a:pPr>
              <a:spcBef>
                <a:spcPts val="1200"/>
              </a:spcBef>
            </a:pPr>
            <a:r>
              <a:rPr lang="en-US" dirty="0">
                <a:solidFill>
                  <a:srgbClr val="0070C0"/>
                </a:solidFill>
              </a:rPr>
              <a:t>Objective</a:t>
            </a:r>
            <a:r>
              <a:rPr lang="en-US" dirty="0"/>
              <a:t> vs. </a:t>
            </a:r>
            <a:r>
              <a:rPr lang="en-US" dirty="0">
                <a:solidFill>
                  <a:srgbClr val="0070C0"/>
                </a:solidFill>
              </a:rPr>
              <a:t>subjective</a:t>
            </a:r>
            <a:r>
              <a:rPr lang="en-US" dirty="0"/>
              <a:t> tradeoffs</a:t>
            </a:r>
          </a:p>
          <a:p>
            <a:pPr lvl="1"/>
            <a:r>
              <a:rPr lang="en-US" dirty="0"/>
              <a:t>separate process?</a:t>
            </a:r>
          </a:p>
          <a:p>
            <a:pPr lvl="1"/>
            <a:r>
              <a:rPr lang="en-US" dirty="0"/>
              <a:t>who determines which is which?</a:t>
            </a:r>
          </a:p>
          <a:p>
            <a:pPr>
              <a:spcBef>
                <a:spcPts val="1200"/>
              </a:spcBef>
            </a:pPr>
            <a:r>
              <a:rPr lang="en-US" dirty="0">
                <a:solidFill>
                  <a:srgbClr val="0070C0"/>
                </a:solidFill>
              </a:rPr>
              <a:t>Who gets to vote</a:t>
            </a:r>
            <a:r>
              <a:rPr lang="en-US" dirty="0"/>
              <a:t>?</a:t>
            </a:r>
          </a:p>
          <a:p>
            <a:pPr lvl="1"/>
            <a:r>
              <a:rPr lang="en-US" dirty="0"/>
              <a:t>how to bring </a:t>
            </a:r>
            <a:r>
              <a:rPr lang="en-US" dirty="0">
                <a:solidFill>
                  <a:srgbClr val="0070C0"/>
                </a:solidFill>
              </a:rPr>
              <a:t>expert knowledge </a:t>
            </a:r>
            <a:r>
              <a:rPr lang="en-US" dirty="0"/>
              <a:t>to bear?</a:t>
            </a:r>
          </a:p>
          <a:p>
            <a:pPr lvl="1"/>
            <a:r>
              <a:rPr lang="en-US" dirty="0"/>
              <a:t>incentives to </a:t>
            </a:r>
            <a:r>
              <a:rPr lang="en-US" dirty="0">
                <a:solidFill>
                  <a:srgbClr val="0070C0"/>
                </a:solidFill>
              </a:rPr>
              <a:t>participate</a:t>
            </a:r>
          </a:p>
          <a:p>
            <a:pPr>
              <a:spcBef>
                <a:spcPts val="1200"/>
              </a:spcBef>
            </a:pPr>
            <a:r>
              <a:rPr lang="en-US" dirty="0">
                <a:solidFill>
                  <a:srgbClr val="0070C0"/>
                </a:solidFill>
              </a:rPr>
              <a:t>Global</a:t>
            </a:r>
            <a:r>
              <a:rPr lang="en-US" dirty="0"/>
              <a:t> vs. </a:t>
            </a:r>
            <a:r>
              <a:rPr lang="en-US" dirty="0">
                <a:solidFill>
                  <a:srgbClr val="0070C0"/>
                </a:solidFill>
              </a:rPr>
              <a:t>local</a:t>
            </a:r>
            <a:r>
              <a:rPr lang="en-US" dirty="0"/>
              <a:t> tradeoffs</a:t>
            </a:r>
          </a:p>
          <a:p>
            <a:pPr lvl="1"/>
            <a:r>
              <a:rPr lang="en-US" dirty="0"/>
              <a:t>different entities (e.g., countries) may wish </a:t>
            </a:r>
            <a:br>
              <a:rPr lang="en-US" dirty="0"/>
            </a:br>
            <a:r>
              <a:rPr lang="en-US" dirty="0"/>
              <a:t>to reach their tradeoffs </a:t>
            </a:r>
            <a:r>
              <a:rPr lang="en-US" dirty="0">
                <a:solidFill>
                  <a:srgbClr val="0070C0"/>
                </a:solidFill>
              </a:rPr>
              <a:t>independently</a:t>
            </a:r>
            <a:r>
              <a:rPr lang="en-US" dirty="0">
                <a:solidFill>
                  <a:schemeClr val="accent1"/>
                </a:solidFill>
              </a:rPr>
              <a:t> </a:t>
            </a:r>
          </a:p>
          <a:p>
            <a:pPr lvl="1"/>
            <a:r>
              <a:rPr lang="en-US" dirty="0"/>
              <a:t>only care about opinions of </a:t>
            </a:r>
            <a:r>
              <a:rPr lang="en-US" dirty="0">
                <a:solidFill>
                  <a:srgbClr val="0070C0"/>
                </a:solidFill>
              </a:rPr>
              <a:t>neighbors in </a:t>
            </a:r>
            <a:br>
              <a:rPr lang="en-US" dirty="0">
                <a:solidFill>
                  <a:srgbClr val="0070C0"/>
                </a:solidFill>
              </a:rPr>
            </a:br>
            <a:r>
              <a:rPr lang="en-US" dirty="0">
                <a:solidFill>
                  <a:srgbClr val="0070C0"/>
                </a:solidFill>
              </a:rPr>
              <a:t>my social network</a:t>
            </a:r>
          </a:p>
          <a:p>
            <a:pPr>
              <a:spcBef>
                <a:spcPts val="1200"/>
              </a:spcBef>
            </a:pPr>
            <a:r>
              <a:rPr lang="en-US" dirty="0"/>
              <a:t>…</a:t>
            </a:r>
          </a:p>
        </p:txBody>
      </p:sp>
      <p:grpSp>
        <p:nvGrpSpPr>
          <p:cNvPr id="4" name="Gruppierung 7"/>
          <p:cNvGrpSpPr/>
          <p:nvPr/>
        </p:nvGrpSpPr>
        <p:grpSpPr>
          <a:xfrm>
            <a:off x="6972504" y="427384"/>
            <a:ext cx="4078671" cy="5250142"/>
            <a:chOff x="4694058" y="609901"/>
            <a:chExt cx="4183845" cy="5382168"/>
          </a:xfrm>
        </p:grpSpPr>
        <p:sp>
          <p:nvSpPr>
            <p:cNvPr id="9" name="Wolkenförmige Legende 8"/>
            <p:cNvSpPr/>
            <p:nvPr/>
          </p:nvSpPr>
          <p:spPr>
            <a:xfrm rot="16639666">
              <a:off x="4001163" y="1302796"/>
              <a:ext cx="5382168" cy="3996377"/>
            </a:xfrm>
            <a:prstGeom prst="cloudCallout">
              <a:avLst>
                <a:gd name="adj1" fmla="val -15064"/>
                <a:gd name="adj2" fmla="val 131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feld 9"/>
            <p:cNvSpPr txBox="1"/>
            <p:nvPr/>
          </p:nvSpPr>
          <p:spPr>
            <a:xfrm>
              <a:off x="5233358" y="1350363"/>
              <a:ext cx="3644545" cy="4240539"/>
            </a:xfrm>
            <a:prstGeom prst="rect">
              <a:avLst/>
            </a:prstGeom>
            <a:noFill/>
          </p:spPr>
          <p:txBody>
            <a:bodyPr wrap="square" rtlCol="0">
              <a:spAutoFit/>
            </a:bodyPr>
            <a:lstStyle/>
            <a:p>
              <a:pPr>
                <a:lnSpc>
                  <a:spcPct val="120000"/>
                </a:lnSpc>
              </a:pPr>
              <a:r>
                <a:rPr lang="en-US" sz="2400" dirty="0">
                  <a:solidFill>
                    <a:srgbClr val="FFFFFF"/>
                  </a:solidFill>
                  <a:latin typeface="Arial Rounded MT Bold"/>
                  <a:cs typeface="Arial Rounded MT Bold"/>
                </a:rPr>
                <a:t>Relevant Topics</a:t>
              </a:r>
            </a:p>
            <a:p>
              <a:pPr marL="285750" indent="-285750">
                <a:lnSpc>
                  <a:spcPct val="120000"/>
                </a:lnSpc>
                <a:buFont typeface="Arial"/>
                <a:buChar char="•"/>
              </a:pPr>
              <a:endParaRPr lang="en-US" dirty="0">
                <a:solidFill>
                  <a:srgbClr val="FFFFFF"/>
                </a:solidFill>
                <a:latin typeface="Arial Rounded MT Bold"/>
                <a:cs typeface="Arial Rounded MT Bold"/>
              </a:endParaRPr>
            </a:p>
            <a:p>
              <a:pPr marL="285750" indent="-285750">
                <a:lnSpc>
                  <a:spcPct val="120000"/>
                </a:lnSpc>
                <a:buFont typeface="Arial"/>
                <a:buChar char="•"/>
              </a:pPr>
              <a:r>
                <a:rPr lang="en-US" dirty="0">
                  <a:solidFill>
                    <a:srgbClr val="FFFFFF"/>
                  </a:solidFill>
                  <a:latin typeface="Arial Rounded MT Bold"/>
                  <a:cs typeface="Arial Rounded MT Bold"/>
                </a:rPr>
                <a:t>social choice theory</a:t>
              </a:r>
            </a:p>
            <a:p>
              <a:pPr marL="489600" lvl="1" indent="-212400">
                <a:lnSpc>
                  <a:spcPct val="120000"/>
                </a:lnSpc>
                <a:buFont typeface="Arial"/>
                <a:buChar char="•"/>
              </a:pPr>
              <a:r>
                <a:rPr lang="en-US" dirty="0">
                  <a:solidFill>
                    <a:srgbClr val="FFFFFF"/>
                  </a:solidFill>
                  <a:latin typeface="Arial Rounded MT Bold"/>
                  <a:cs typeface="Arial Rounded MT Bold"/>
                </a:rPr>
                <a:t>voting</a:t>
              </a:r>
            </a:p>
            <a:p>
              <a:pPr marL="489600" lvl="1" indent="-212400">
                <a:lnSpc>
                  <a:spcPct val="120000"/>
                </a:lnSpc>
                <a:buFont typeface="Arial"/>
                <a:buChar char="•"/>
              </a:pPr>
              <a:r>
                <a:rPr lang="en-US" dirty="0">
                  <a:solidFill>
                    <a:srgbClr val="FFFFFF"/>
                  </a:solidFill>
                  <a:latin typeface="Arial Rounded MT Bold"/>
                  <a:cs typeface="Arial Rounded MT Bold"/>
                </a:rPr>
                <a:t>judgment aggregation</a:t>
              </a:r>
            </a:p>
            <a:p>
              <a:pPr marL="285750" indent="-285750">
                <a:lnSpc>
                  <a:spcPct val="120000"/>
                </a:lnSpc>
                <a:buFont typeface="Arial"/>
                <a:buChar char="•"/>
              </a:pPr>
              <a:r>
                <a:rPr lang="en-US" dirty="0">
                  <a:solidFill>
                    <a:srgbClr val="FFFFFF"/>
                  </a:solidFill>
                  <a:latin typeface="Arial Rounded MT Bold"/>
                  <a:cs typeface="Arial Rounded MT Bold"/>
                </a:rPr>
                <a:t>game theory </a:t>
              </a:r>
            </a:p>
            <a:p>
              <a:pPr marL="285750" indent="-285750">
                <a:lnSpc>
                  <a:spcPct val="120000"/>
                </a:lnSpc>
                <a:buFont typeface="Arial"/>
                <a:buChar char="•"/>
              </a:pPr>
              <a:r>
                <a:rPr lang="en-US" dirty="0">
                  <a:solidFill>
                    <a:srgbClr val="FFFFFF"/>
                  </a:solidFill>
                  <a:latin typeface="Arial Rounded MT Bold"/>
                  <a:cs typeface="Arial Rounded MT Bold"/>
                </a:rPr>
                <a:t>mechanism design</a:t>
              </a:r>
            </a:p>
            <a:p>
              <a:pPr marL="285750" indent="-285750">
                <a:lnSpc>
                  <a:spcPct val="120000"/>
                </a:lnSpc>
                <a:buFont typeface="Arial"/>
                <a:buChar char="•"/>
              </a:pPr>
              <a:r>
                <a:rPr lang="en-US" dirty="0">
                  <a:solidFill>
                    <a:srgbClr val="FFFFFF"/>
                  </a:solidFill>
                  <a:latin typeface="Arial Rounded MT Bold"/>
                  <a:cs typeface="Arial Rounded MT Bold"/>
                </a:rPr>
                <a:t>prediction markets</a:t>
              </a:r>
            </a:p>
            <a:p>
              <a:pPr marL="285750" indent="-285750">
                <a:lnSpc>
                  <a:spcPct val="120000"/>
                </a:lnSpc>
                <a:buFont typeface="Arial"/>
                <a:buChar char="•"/>
              </a:pPr>
              <a:r>
                <a:rPr lang="en-US" dirty="0">
                  <a:solidFill>
                    <a:srgbClr val="FFFFFF"/>
                  </a:solidFill>
                  <a:latin typeface="Arial Rounded MT Bold"/>
                  <a:cs typeface="Arial Rounded MT Bold"/>
                </a:rPr>
                <a:t>peer prediction</a:t>
              </a:r>
            </a:p>
            <a:p>
              <a:pPr marL="285750" indent="-285750">
                <a:lnSpc>
                  <a:spcPct val="120000"/>
                </a:lnSpc>
                <a:buFont typeface="Arial"/>
                <a:buChar char="•"/>
              </a:pPr>
              <a:r>
                <a:rPr lang="en-US" dirty="0">
                  <a:solidFill>
                    <a:srgbClr val="FFFFFF"/>
                  </a:solidFill>
                  <a:latin typeface="Arial Rounded MT Bold"/>
                  <a:cs typeface="Arial Rounded MT Bold"/>
                </a:rPr>
                <a:t>preference elicitation</a:t>
              </a:r>
            </a:p>
            <a:p>
              <a:pPr marL="285750" indent="-285750">
                <a:lnSpc>
                  <a:spcPct val="120000"/>
                </a:lnSpc>
                <a:buFont typeface="Arial"/>
                <a:buChar char="•"/>
              </a:pPr>
              <a:r>
                <a:rPr lang="en-US" dirty="0">
                  <a:solidFill>
                    <a:srgbClr val="FFFFFF"/>
                  </a:solidFill>
                  <a:latin typeface="Arial Rounded MT Bold"/>
                  <a:cs typeface="Arial Rounded MT Bold"/>
                </a:rPr>
                <a:t>...</a:t>
              </a:r>
            </a:p>
            <a:p>
              <a:endParaRPr lang="en-US" dirty="0">
                <a:solidFill>
                  <a:srgbClr val="FFFFFF"/>
                </a:solidFill>
              </a:endParaRPr>
            </a:p>
          </p:txBody>
        </p:sp>
      </p:grpSp>
      <p:sp>
        <p:nvSpPr>
          <p:cNvPr id="7" name="Wolkenförmige Legende 6"/>
          <p:cNvSpPr/>
          <p:nvPr/>
        </p:nvSpPr>
        <p:spPr>
          <a:xfrm>
            <a:off x="5327019" y="5766215"/>
            <a:ext cx="4065519" cy="1091785"/>
          </a:xfrm>
          <a:prstGeom prst="cloudCallout">
            <a:avLst>
              <a:gd name="adj1" fmla="val -9896"/>
              <a:gd name="adj2" fmla="val 88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Thank you for your attention!</a:t>
            </a:r>
          </a:p>
        </p:txBody>
      </p:sp>
    </p:spTree>
    <p:extLst>
      <p:ext uri="{BB962C8B-B14F-4D97-AF65-F5344CB8AC3E}">
        <p14:creationId xmlns:p14="http://schemas.microsoft.com/office/powerpoint/2010/main" val="33217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800" fill="hold"/>
                                        <p:tgtEl>
                                          <p:spTgt spid="4"/>
                                        </p:tgtEl>
                                        <p:attrNameLst>
                                          <p:attrName>ppt_x</p:attrName>
                                        </p:attrNameLst>
                                      </p:cBhvr>
                                      <p:tavLst>
                                        <p:tav tm="0">
                                          <p:val>
                                            <p:strVal val="1+#ppt_w/2"/>
                                          </p:val>
                                        </p:tav>
                                        <p:tav tm="100000">
                                          <p:val>
                                            <p:strVal val="#ppt_x"/>
                                          </p:val>
                                        </p:tav>
                                      </p:tavLst>
                                    </p:anim>
                                    <p:anim calcmode="lin" valueType="num">
                                      <p:cBhvr additive="base">
                                        <p:cTn id="48" dur="8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rPr>
              <a:t>Why Do We Care?</a:t>
            </a:r>
          </a:p>
        </p:txBody>
      </p:sp>
      <p:sp>
        <p:nvSpPr>
          <p:cNvPr id="3" name="Content Placeholder 2"/>
          <p:cNvSpPr>
            <a:spLocks noGrp="1"/>
          </p:cNvSpPr>
          <p:nvPr>
            <p:ph idx="1"/>
          </p:nvPr>
        </p:nvSpPr>
        <p:spPr>
          <a:xfrm>
            <a:off x="1981200" y="1600200"/>
            <a:ext cx="8229600" cy="5000860"/>
          </a:xfrm>
        </p:spPr>
        <p:txBody>
          <a:bodyPr>
            <a:normAutofit/>
          </a:bodyPr>
          <a:lstStyle/>
          <a:p>
            <a:r>
              <a:rPr lang="en-US" dirty="0"/>
              <a:t>Inconsistent tradeoffs can result in </a:t>
            </a:r>
            <a:r>
              <a:rPr lang="en-US" dirty="0">
                <a:solidFill>
                  <a:srgbClr val="0070C0"/>
                </a:solidFill>
              </a:rPr>
              <a:t>inefficiency</a:t>
            </a:r>
          </a:p>
          <a:p>
            <a:pPr lvl="1"/>
            <a:r>
              <a:rPr lang="en-US" dirty="0"/>
              <a:t>Agents optimizing their utility functions individually leads to solutions that are Pareto inefficient</a:t>
            </a:r>
          </a:p>
          <a:p>
            <a:r>
              <a:rPr lang="en-US" dirty="0" err="1">
                <a:solidFill>
                  <a:srgbClr val="0070C0"/>
                </a:solidFill>
              </a:rPr>
              <a:t>Pigovian</a:t>
            </a:r>
            <a:r>
              <a:rPr lang="en-US" dirty="0">
                <a:solidFill>
                  <a:srgbClr val="0070C0"/>
                </a:solidFill>
              </a:rPr>
              <a:t> taxes</a:t>
            </a:r>
            <a:r>
              <a:rPr lang="en-US" dirty="0"/>
              <a:t>: pay the cost your activity </a:t>
            </a:r>
            <a:br>
              <a:rPr lang="en-US" dirty="0"/>
            </a:br>
            <a:r>
              <a:rPr lang="en-US" dirty="0"/>
              <a:t>imposes on society (the </a:t>
            </a:r>
            <a:r>
              <a:rPr lang="en-US" dirty="0">
                <a:solidFill>
                  <a:srgbClr val="0070C0"/>
                </a:solidFill>
              </a:rPr>
              <a:t>externality</a:t>
            </a:r>
            <a:r>
              <a:rPr lang="en-US" dirty="0"/>
              <a:t> of </a:t>
            </a:r>
            <a:br>
              <a:rPr lang="en-US" dirty="0"/>
            </a:br>
            <a:r>
              <a:rPr lang="en-US" dirty="0"/>
              <a:t>your activity)</a:t>
            </a:r>
          </a:p>
          <a:p>
            <a:pPr lvl="1"/>
            <a:r>
              <a:rPr lang="en-US" dirty="0"/>
              <a:t>If we decided using 1 gallon of gasoline came </a:t>
            </a:r>
            <a:br>
              <a:rPr lang="en-US" dirty="0"/>
            </a:br>
            <a:r>
              <a:rPr lang="en-US" dirty="0"/>
              <a:t>at a cost of $</a:t>
            </a:r>
            <a:r>
              <a:rPr lang="en-US" i="1" dirty="0"/>
              <a:t>x</a:t>
            </a:r>
            <a:r>
              <a:rPr lang="en-US" dirty="0"/>
              <a:t> to society, we could charge</a:t>
            </a:r>
            <a:br>
              <a:rPr lang="en-US" dirty="0"/>
            </a:br>
            <a:r>
              <a:rPr lang="en-US" dirty="0"/>
              <a:t>a tax of $</a:t>
            </a:r>
            <a:r>
              <a:rPr lang="en-US" i="1" dirty="0"/>
              <a:t>x </a:t>
            </a:r>
            <a:r>
              <a:rPr lang="en-US" dirty="0"/>
              <a:t>on each gallon</a:t>
            </a:r>
          </a:p>
          <a:p>
            <a:pPr lvl="1"/>
            <a:r>
              <a:rPr lang="en-US" dirty="0"/>
              <a:t>But where would we get </a:t>
            </a:r>
            <a:r>
              <a:rPr lang="en-US" i="1" dirty="0"/>
              <a:t>x</a:t>
            </a:r>
            <a:r>
              <a:rPr lang="en-US" dirty="0"/>
              <a:t>?</a:t>
            </a:r>
            <a:endParaRPr lang="en-US" sz="2000" dirty="0"/>
          </a:p>
          <a:p>
            <a:pPr lvl="1"/>
            <a:endParaRPr lang="en-US" dirty="0"/>
          </a:p>
        </p:txBody>
      </p:sp>
      <p:pic>
        <p:nvPicPr>
          <p:cNvPr id="4" name="Picture 3" descr="pigo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5357" y="3476001"/>
            <a:ext cx="1279294" cy="1949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8537869" y="5400334"/>
            <a:ext cx="152854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i="1" dirty="0">
                <a:latin typeface="+mj-lt"/>
                <a:cs typeface="Times New Roman" charset="0"/>
              </a:rPr>
              <a:t>Arthur Cecil </a:t>
            </a:r>
            <a:r>
              <a:rPr lang="en-US" sz="1400" i="1" dirty="0" err="1">
                <a:latin typeface="+mj-lt"/>
                <a:cs typeface="Times New Roman" charset="0"/>
              </a:rPr>
              <a:t>Pigou</a:t>
            </a:r>
            <a:endParaRPr lang="en-US" sz="1400" i="1" dirty="0">
              <a:latin typeface="+mj-lt"/>
              <a:cs typeface="Times New Roman" charset="0"/>
            </a:endParaRPr>
          </a:p>
        </p:txBody>
      </p:sp>
    </p:spTree>
    <p:extLst>
      <p:ext uri="{BB962C8B-B14F-4D97-AF65-F5344CB8AC3E}">
        <p14:creationId xmlns:p14="http://schemas.microsoft.com/office/powerpoint/2010/main" val="39653211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70C0"/>
                </a:solidFill>
              </a:rPr>
              <a:t>Inconsistent tradeoffs can result in inefficiency</a:t>
            </a:r>
          </a:p>
        </p:txBody>
      </p:sp>
      <p:sp>
        <p:nvSpPr>
          <p:cNvPr id="3" name="Content Placeholder 2"/>
          <p:cNvSpPr>
            <a:spLocks noGrp="1"/>
          </p:cNvSpPr>
          <p:nvPr>
            <p:ph idx="1"/>
          </p:nvPr>
        </p:nvSpPr>
        <p:spPr>
          <a:xfrm>
            <a:off x="1981200" y="1417639"/>
            <a:ext cx="8229600" cy="5208489"/>
          </a:xfrm>
        </p:spPr>
        <p:txBody>
          <a:bodyPr>
            <a:normAutofit fontScale="92500" lnSpcReduction="10000"/>
          </a:bodyPr>
          <a:lstStyle/>
          <a:p>
            <a:pPr>
              <a:buFontTx/>
              <a:buChar char="•"/>
            </a:pPr>
            <a:r>
              <a:rPr lang="en-US" sz="2600" dirty="0"/>
              <a:t>Agent 1: 1 gallon = 3 bags = -1 </a:t>
            </a:r>
            <a:r>
              <a:rPr lang="en-US" sz="2600" dirty="0" err="1"/>
              <a:t>util</a:t>
            </a:r>
            <a:endParaRPr lang="en-US" sz="2600" dirty="0"/>
          </a:p>
          <a:p>
            <a:pPr lvl="1">
              <a:buFontTx/>
              <a:buChar char="•"/>
            </a:pPr>
            <a:r>
              <a:rPr lang="en-US" sz="1800" dirty="0"/>
              <a:t>I.e., agent 1 feels she should be willing to sacrifice up to1 </a:t>
            </a:r>
            <a:r>
              <a:rPr lang="en-US" sz="1800" dirty="0" err="1"/>
              <a:t>util</a:t>
            </a:r>
            <a:r>
              <a:rPr lang="en-US" sz="1800" dirty="0"/>
              <a:t> to reduce trash by 3, but no more</a:t>
            </a:r>
          </a:p>
          <a:p>
            <a:pPr>
              <a:buFontTx/>
              <a:buChar char="•"/>
            </a:pPr>
            <a:r>
              <a:rPr lang="en-US" sz="2600" dirty="0"/>
              <a:t>Agent 2: 1.5 gallons = 1.5 bags = -1 </a:t>
            </a:r>
            <a:r>
              <a:rPr lang="en-US" sz="2600" dirty="0" err="1"/>
              <a:t>util</a:t>
            </a:r>
            <a:endParaRPr lang="en-US" sz="2600" dirty="0"/>
          </a:p>
          <a:p>
            <a:pPr>
              <a:buFontTx/>
              <a:buChar char="•"/>
            </a:pPr>
            <a:r>
              <a:rPr lang="en-US" sz="2600" dirty="0"/>
              <a:t>Agent 3: 3 gallons = 1 bag = -1 </a:t>
            </a:r>
            <a:r>
              <a:rPr lang="en-US" sz="2600" dirty="0" err="1"/>
              <a:t>util</a:t>
            </a:r>
            <a:endParaRPr lang="en-US" sz="2600" dirty="0"/>
          </a:p>
          <a:p>
            <a:pPr>
              <a:buFontTx/>
              <a:buChar char="•"/>
            </a:pPr>
            <a:r>
              <a:rPr lang="en-US" sz="2600" dirty="0"/>
              <a:t>Cost of reducing gasoline by </a:t>
            </a:r>
            <a:r>
              <a:rPr lang="en-US" sz="2600" i="1" dirty="0"/>
              <a:t>x</a:t>
            </a:r>
            <a:r>
              <a:rPr lang="en-US" sz="2600" dirty="0"/>
              <a:t> is </a:t>
            </a:r>
            <a:r>
              <a:rPr lang="en-US" sz="2600" i="1" dirty="0"/>
              <a:t>x</a:t>
            </a:r>
            <a:r>
              <a:rPr lang="en-US" sz="2600" baseline="30000" dirty="0"/>
              <a:t>2</a:t>
            </a:r>
            <a:r>
              <a:rPr lang="en-US" sz="2600" dirty="0"/>
              <a:t> </a:t>
            </a:r>
            <a:r>
              <a:rPr lang="en-US" sz="2600" dirty="0" err="1"/>
              <a:t>utils</a:t>
            </a:r>
            <a:r>
              <a:rPr lang="en-US" sz="2600" dirty="0"/>
              <a:t> for each agent</a:t>
            </a:r>
          </a:p>
          <a:p>
            <a:pPr>
              <a:buFontTx/>
              <a:buChar char="•"/>
            </a:pPr>
            <a:r>
              <a:rPr lang="en-US" sz="2600" dirty="0"/>
              <a:t>Cost of reducing trash by </a:t>
            </a:r>
            <a:r>
              <a:rPr lang="en-US" sz="2600" i="1" dirty="0"/>
              <a:t>y</a:t>
            </a:r>
            <a:r>
              <a:rPr lang="en-US" sz="2600" dirty="0"/>
              <a:t> is </a:t>
            </a:r>
            <a:r>
              <a:rPr lang="en-US" sz="2600" i="1" dirty="0"/>
              <a:t>y</a:t>
            </a:r>
            <a:r>
              <a:rPr lang="en-US" sz="2600" baseline="30000" dirty="0"/>
              <a:t>2</a:t>
            </a:r>
            <a:r>
              <a:rPr lang="en-US" sz="2600" dirty="0"/>
              <a:t> for each agent</a:t>
            </a:r>
          </a:p>
          <a:p>
            <a:r>
              <a:rPr lang="en-US" sz="2600" dirty="0">
                <a:latin typeface="Calibri" charset="0"/>
              </a:rPr>
              <a:t>Optimal solutions for the individual agents:</a:t>
            </a:r>
          </a:p>
          <a:p>
            <a:pPr lvl="1"/>
            <a:r>
              <a:rPr lang="en-US" sz="2200" dirty="0">
                <a:latin typeface="Calibri" charset="0"/>
              </a:rPr>
              <a:t>Agent 1 will reduce by 1/2 and 1/6  </a:t>
            </a:r>
          </a:p>
          <a:p>
            <a:pPr lvl="1"/>
            <a:r>
              <a:rPr lang="en-US" sz="2200" dirty="0">
                <a:latin typeface="Calibri" charset="0"/>
              </a:rPr>
              <a:t>Agent 2 will reduce by 1/3 and 1/3  </a:t>
            </a:r>
          </a:p>
          <a:p>
            <a:pPr lvl="1"/>
            <a:r>
              <a:rPr lang="en-US" sz="2200" dirty="0">
                <a:latin typeface="Calibri" charset="0"/>
              </a:rPr>
              <a:t>Agent 3 will reduce by 1/6 and 1/2  </a:t>
            </a:r>
          </a:p>
          <a:p>
            <a:r>
              <a:rPr lang="en-US" sz="2600" dirty="0">
                <a:latin typeface="Calibri" charset="0"/>
              </a:rPr>
              <a:t>But if agents 1 and 3 each reduce everything by 1/3, the total reductions are the same, and their costs are 2/9 rather than 1/4 + 1/36 which is clearly higher.  </a:t>
            </a:r>
          </a:p>
          <a:p>
            <a:pPr lvl="1"/>
            <a:r>
              <a:rPr lang="en-US" sz="2200" dirty="0">
                <a:latin typeface="Calibri" charset="0"/>
              </a:rPr>
              <a:t>Could then reduce slightly more to make everyone happier.</a:t>
            </a:r>
          </a:p>
          <a:p>
            <a:endParaRPr lang="en-US" dirty="0"/>
          </a:p>
        </p:txBody>
      </p:sp>
    </p:spTree>
    <p:extLst>
      <p:ext uri="{BB962C8B-B14F-4D97-AF65-F5344CB8AC3E}">
        <p14:creationId xmlns:p14="http://schemas.microsoft.com/office/powerpoint/2010/main" val="264027157"/>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1"/>
          <p:cNvSpPr>
            <a:spLocks noGrp="1" noChangeArrowheads="1"/>
          </p:cNvSpPr>
          <p:nvPr>
            <p:ph type="title"/>
          </p:nvPr>
        </p:nvSpPr>
        <p:spPr>
          <a:xfrm>
            <a:off x="2458160" y="126029"/>
            <a:ext cx="7773359" cy="1714500"/>
          </a:xfrm>
        </p:spPr>
        <p:txBody>
          <a:bodyPr>
            <a:normAutofit/>
          </a:bodyPr>
          <a:lstStyle/>
          <a:p>
            <a:pPr eaLnBrk="1" hangingPunct="1"/>
            <a:r>
              <a:rPr lang="en-US" dirty="0">
                <a:solidFill>
                  <a:srgbClr val="0070C0"/>
                </a:solidFill>
              </a:rPr>
              <a:t>Single-peaked preferences</a:t>
            </a:r>
          </a:p>
        </p:txBody>
      </p:sp>
      <p:sp>
        <p:nvSpPr>
          <p:cNvPr id="394243" name="Rectangle 2"/>
          <p:cNvSpPr>
            <a:spLocks noGrp="1" noChangeArrowheads="1"/>
          </p:cNvSpPr>
          <p:nvPr>
            <p:ph type="body" idx="1"/>
          </p:nvPr>
        </p:nvSpPr>
        <p:spPr>
          <a:xfrm>
            <a:off x="2416970" y="1823177"/>
            <a:ext cx="7358063" cy="3366492"/>
          </a:xfrm>
        </p:spPr>
        <p:txBody>
          <a:bodyPr>
            <a:normAutofit/>
          </a:bodyPr>
          <a:lstStyle/>
          <a:p>
            <a:pPr marL="625056"/>
            <a:r>
              <a:rPr lang="en-US" i="1" dirty="0">
                <a:solidFill>
                  <a:srgbClr val="0000FF"/>
                </a:solidFill>
              </a:rPr>
              <a:t>Definition:</a:t>
            </a:r>
            <a:r>
              <a:rPr lang="en-US" dirty="0"/>
              <a:t>  Let agent </a:t>
            </a:r>
            <a:r>
              <a:rPr lang="en-US" i="1" dirty="0"/>
              <a:t>a</a:t>
            </a:r>
            <a:r>
              <a:rPr lang="en-US" dirty="0"/>
              <a:t>’s most-preferred value be </a:t>
            </a:r>
            <a:r>
              <a:rPr lang="en-US" i="1" dirty="0"/>
              <a:t>p</a:t>
            </a:r>
            <a:r>
              <a:rPr lang="en-US" i="1" baseline="-6000" dirty="0"/>
              <a:t>a</a:t>
            </a:r>
            <a:r>
              <a:rPr lang="en-US" dirty="0"/>
              <a:t>.  </a:t>
            </a:r>
          </a:p>
          <a:p>
            <a:pPr marL="625056">
              <a:buNone/>
            </a:pPr>
            <a:r>
              <a:rPr lang="en-US" dirty="0"/>
              <a:t>	Let </a:t>
            </a:r>
            <a:r>
              <a:rPr lang="en-US" i="1" dirty="0"/>
              <a:t>p </a:t>
            </a:r>
            <a:r>
              <a:rPr lang="en-US" dirty="0"/>
              <a:t>and </a:t>
            </a:r>
            <a:r>
              <a:rPr lang="en-US" i="1" dirty="0"/>
              <a:t>p’ </a:t>
            </a:r>
            <a:r>
              <a:rPr lang="en-US" dirty="0"/>
              <a:t>satisfy</a:t>
            </a:r>
            <a:r>
              <a:rPr lang="en-US" i="1" dirty="0"/>
              <a:t>:</a:t>
            </a:r>
            <a:endParaRPr lang="en-US" dirty="0"/>
          </a:p>
          <a:p>
            <a:pPr marL="937584" lvl="1">
              <a:buFontTx/>
              <a:buChar char="-"/>
            </a:pPr>
            <a:r>
              <a:rPr lang="en-US" i="1" dirty="0"/>
              <a:t>p’ ≤ p ≤ p</a:t>
            </a:r>
            <a:r>
              <a:rPr lang="en-US" i="1" baseline="-6000" dirty="0"/>
              <a:t>a</a:t>
            </a:r>
            <a:r>
              <a:rPr lang="en-US" i="1" dirty="0"/>
              <a:t>, </a:t>
            </a:r>
            <a:r>
              <a:rPr lang="en-US" dirty="0"/>
              <a:t>or </a:t>
            </a:r>
            <a:r>
              <a:rPr lang="en-US" i="1" dirty="0"/>
              <a:t>p</a:t>
            </a:r>
            <a:r>
              <a:rPr lang="en-US" i="1" baseline="-6000" dirty="0"/>
              <a:t>a</a:t>
            </a:r>
            <a:r>
              <a:rPr lang="en-US" i="1" dirty="0"/>
              <a:t> ≤ p ≤ p’</a:t>
            </a:r>
          </a:p>
          <a:p>
            <a:pPr marL="625056"/>
            <a:r>
              <a:rPr lang="en-US" dirty="0"/>
              <a:t>The agent’s preferences are </a:t>
            </a:r>
            <a:r>
              <a:rPr lang="en-US" dirty="0">
                <a:solidFill>
                  <a:srgbClr val="008000"/>
                </a:solidFill>
              </a:rPr>
              <a:t>single-peaked</a:t>
            </a:r>
            <a:r>
              <a:rPr lang="en-US" dirty="0"/>
              <a:t> if the agent always weakly prefers </a:t>
            </a:r>
            <a:r>
              <a:rPr lang="en-US" i="1" dirty="0"/>
              <a:t>p</a:t>
            </a:r>
            <a:r>
              <a:rPr lang="en-US" dirty="0"/>
              <a:t> to </a:t>
            </a:r>
            <a:r>
              <a:rPr lang="en-US" i="1" dirty="0"/>
              <a:t>p’</a:t>
            </a:r>
          </a:p>
        </p:txBody>
      </p:sp>
      <p:sp>
        <p:nvSpPr>
          <p:cNvPr id="394244" name="Line 3"/>
          <p:cNvSpPr>
            <a:spLocks noChangeShapeType="1"/>
          </p:cNvSpPr>
          <p:nvPr/>
        </p:nvSpPr>
        <p:spPr bwMode="auto">
          <a:xfrm>
            <a:off x="2300883" y="5245442"/>
            <a:ext cx="7590234" cy="0"/>
          </a:xfrm>
          <a:prstGeom prst="line">
            <a:avLst/>
          </a:prstGeom>
          <a:noFill/>
          <a:ln w="38100">
            <a:solidFill>
              <a:schemeClr val="tx1"/>
            </a:solidFill>
            <a:round/>
            <a:headEnd/>
            <a:tailEnd/>
          </a:ln>
        </p:spPr>
        <p:txBody>
          <a:bodyPr lIns="64291" tIns="32146" rIns="64291" bIns="32146"/>
          <a:lstStyle/>
          <a:p>
            <a:endParaRPr lang="en-US"/>
          </a:p>
        </p:txBody>
      </p:sp>
      <p:sp>
        <p:nvSpPr>
          <p:cNvPr id="394246" name="Rectangle 5"/>
          <p:cNvSpPr>
            <a:spLocks/>
          </p:cNvSpPr>
          <p:nvPr/>
        </p:nvSpPr>
        <p:spPr bwMode="auto">
          <a:xfrm>
            <a:off x="6773001" y="5383314"/>
            <a:ext cx="264496" cy="369332"/>
          </a:xfrm>
          <a:prstGeom prst="rect">
            <a:avLst/>
          </a:prstGeom>
          <a:noFill/>
          <a:ln w="12700">
            <a:noFill/>
            <a:miter lim="800000"/>
            <a:headEnd/>
            <a:tailEnd/>
          </a:ln>
        </p:spPr>
        <p:txBody>
          <a:bodyPr wrap="none" lIns="0" tIns="0" rIns="0" bIns="0" anchor="ctr">
            <a:spAutoFit/>
          </a:bodyPr>
          <a:lstStyle/>
          <a:p>
            <a:pPr>
              <a:spcBef>
                <a:spcPts val="1687"/>
              </a:spcBef>
            </a:pPr>
            <a:r>
              <a:rPr lang="en-US" sz="2400" i="1" dirty="0">
                <a:solidFill>
                  <a:srgbClr val="FF0000"/>
                </a:solidFill>
                <a:latin typeface="Gill Sans" pitchFamily="-107" charset="0"/>
                <a:sym typeface="Gill Sans" pitchFamily="-107" charset="0"/>
              </a:rPr>
              <a:t>p</a:t>
            </a:r>
            <a:r>
              <a:rPr lang="en-US" sz="2400" i="1" baseline="-6000" dirty="0">
                <a:solidFill>
                  <a:srgbClr val="FF0000"/>
                </a:solidFill>
                <a:latin typeface="Gill Sans" pitchFamily="-107" charset="0"/>
                <a:sym typeface="Gill Sans" pitchFamily="-107" charset="0"/>
              </a:rPr>
              <a:t>a</a:t>
            </a:r>
          </a:p>
        </p:txBody>
      </p:sp>
      <p:sp>
        <p:nvSpPr>
          <p:cNvPr id="394247" name="Rectangle 6"/>
          <p:cNvSpPr>
            <a:spLocks/>
          </p:cNvSpPr>
          <p:nvPr/>
        </p:nvSpPr>
        <p:spPr bwMode="auto">
          <a:xfrm>
            <a:off x="5832630" y="5383314"/>
            <a:ext cx="158698" cy="369332"/>
          </a:xfrm>
          <a:prstGeom prst="rect">
            <a:avLst/>
          </a:prstGeom>
          <a:noFill/>
          <a:ln w="12700">
            <a:noFill/>
            <a:miter lim="800000"/>
            <a:headEnd/>
            <a:tailEnd/>
          </a:ln>
        </p:spPr>
        <p:txBody>
          <a:bodyPr wrap="none" lIns="0" tIns="0" rIns="0" bIns="0" anchor="ctr">
            <a:spAutoFit/>
          </a:bodyPr>
          <a:lstStyle/>
          <a:p>
            <a:pPr>
              <a:spcBef>
                <a:spcPts val="1687"/>
              </a:spcBef>
            </a:pPr>
            <a:r>
              <a:rPr lang="en-US" sz="2400" i="1" dirty="0">
                <a:solidFill>
                  <a:srgbClr val="0000FF"/>
                </a:solidFill>
                <a:latin typeface="Gill Sans" pitchFamily="-107" charset="0"/>
                <a:sym typeface="Gill Sans" pitchFamily="-107" charset="0"/>
              </a:rPr>
              <a:t>p</a:t>
            </a:r>
          </a:p>
        </p:txBody>
      </p:sp>
      <p:sp>
        <p:nvSpPr>
          <p:cNvPr id="394248" name="Rectangle 7"/>
          <p:cNvSpPr>
            <a:spLocks/>
          </p:cNvSpPr>
          <p:nvPr/>
        </p:nvSpPr>
        <p:spPr bwMode="auto">
          <a:xfrm>
            <a:off x="4317337" y="5383314"/>
            <a:ext cx="240450" cy="369332"/>
          </a:xfrm>
          <a:prstGeom prst="rect">
            <a:avLst/>
          </a:prstGeom>
          <a:noFill/>
          <a:ln w="12700">
            <a:noFill/>
            <a:miter lim="800000"/>
            <a:headEnd/>
            <a:tailEnd/>
          </a:ln>
        </p:spPr>
        <p:txBody>
          <a:bodyPr wrap="none" lIns="0" tIns="0" rIns="0" bIns="0" anchor="ctr">
            <a:spAutoFit/>
          </a:bodyPr>
          <a:lstStyle/>
          <a:p>
            <a:pPr>
              <a:spcBef>
                <a:spcPts val="1687"/>
              </a:spcBef>
            </a:pPr>
            <a:r>
              <a:rPr lang="en-US" sz="2400" i="1" dirty="0">
                <a:latin typeface="Gill Sans" pitchFamily="-107" charset="0"/>
                <a:sym typeface="Gill Sans" pitchFamily="-107" charset="0"/>
              </a:rPr>
              <a:t>p’</a:t>
            </a:r>
          </a:p>
        </p:txBody>
      </p:sp>
    </p:spTree>
    <p:extLst>
      <p:ext uri="{BB962C8B-B14F-4D97-AF65-F5344CB8AC3E}">
        <p14:creationId xmlns:p14="http://schemas.microsoft.com/office/powerpoint/2010/main" val="15698772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DE401E9-B498-46E0-AB54-567A90A0E63A}"/>
              </a:ext>
            </a:extLst>
          </p:cNvPr>
          <p:cNvSpPr>
            <a:spLocks noGrp="1" noChangeArrowheads="1"/>
          </p:cNvSpPr>
          <p:nvPr>
            <p:ph type="title"/>
          </p:nvPr>
        </p:nvSpPr>
        <p:spPr>
          <a:xfrm>
            <a:off x="1823758" y="0"/>
            <a:ext cx="8709772" cy="672353"/>
          </a:xfrm>
        </p:spPr>
        <p:txBody>
          <a:bodyPr>
            <a:normAutofit fontScale="90000"/>
          </a:bodyPr>
          <a:lstStyle/>
          <a:p>
            <a:pPr eaLnBrk="1" hangingPunct="1"/>
            <a:r>
              <a:rPr lang="en-US" altLang="en-US" sz="4853" dirty="0">
                <a:solidFill>
                  <a:srgbClr val="0070C0"/>
                </a:solidFill>
              </a:rPr>
              <a:t>What is artificial intelligence?</a:t>
            </a:r>
          </a:p>
        </p:txBody>
      </p:sp>
      <p:sp>
        <p:nvSpPr>
          <p:cNvPr id="101379" name="Rectangle 3">
            <a:extLst>
              <a:ext uri="{FF2B5EF4-FFF2-40B4-BE49-F238E27FC236}">
                <a16:creationId xmlns:a16="http://schemas.microsoft.com/office/drawing/2014/main" id="{27242FD8-B68B-4A49-A933-D150E80DE77B}"/>
              </a:ext>
            </a:extLst>
          </p:cNvPr>
          <p:cNvSpPr>
            <a:spLocks noGrp="1" noChangeArrowheads="1"/>
          </p:cNvSpPr>
          <p:nvPr>
            <p:ph type="body" idx="1"/>
          </p:nvPr>
        </p:nvSpPr>
        <p:spPr>
          <a:xfrm>
            <a:off x="307571" y="645738"/>
            <a:ext cx="10165279" cy="6212261"/>
          </a:xfrm>
        </p:spPr>
        <p:txBody>
          <a:bodyPr>
            <a:normAutofit/>
          </a:bodyPr>
          <a:lstStyle/>
          <a:p>
            <a:pPr eaLnBrk="1" hangingPunct="1"/>
            <a:r>
              <a:rPr lang="en-US" altLang="en-US" sz="3600" dirty="0"/>
              <a:t>Popular conception driven by </a:t>
            </a:r>
            <a:r>
              <a:rPr lang="en-US" altLang="en-US" sz="3600" dirty="0">
                <a:solidFill>
                  <a:srgbClr val="0070C0"/>
                </a:solidFill>
              </a:rPr>
              <a:t>science fiction</a:t>
            </a:r>
          </a:p>
          <a:p>
            <a:pPr lvl="1" eaLnBrk="1" hangingPunct="1"/>
            <a:r>
              <a:rPr lang="en-US" altLang="en-US" sz="3200" dirty="0"/>
              <a:t>Robots good at everything except </a:t>
            </a:r>
            <a:r>
              <a:rPr lang="en-US" altLang="en-US" sz="3200" dirty="0">
                <a:solidFill>
                  <a:srgbClr val="CC00CC"/>
                </a:solidFill>
              </a:rPr>
              <a:t>emotions, empathy, appreciation of art, culture, …</a:t>
            </a:r>
          </a:p>
          <a:p>
            <a:pPr lvl="2" eaLnBrk="1" hangingPunct="1"/>
            <a:r>
              <a:rPr lang="en-US" altLang="en-US" sz="2800" dirty="0"/>
              <a:t>… until later in the movie.</a:t>
            </a:r>
          </a:p>
          <a:p>
            <a:pPr eaLnBrk="1" hangingPunct="1"/>
            <a:r>
              <a:rPr lang="en-US" altLang="en-US" sz="3600" dirty="0"/>
              <a:t>Current AI is also bad at lots of simpler stuff!</a:t>
            </a:r>
          </a:p>
          <a:p>
            <a:pPr eaLnBrk="1" hangingPunct="1"/>
            <a:r>
              <a:rPr lang="en-US" altLang="en-US" sz="3600" dirty="0"/>
              <a:t>There </a:t>
            </a:r>
            <a:r>
              <a:rPr lang="en-US" altLang="en-US" sz="3600" dirty="0">
                <a:solidFill>
                  <a:srgbClr val="0070C0"/>
                </a:solidFill>
              </a:rPr>
              <a:t>is</a:t>
            </a:r>
            <a:r>
              <a:rPr lang="en-US" altLang="en-US" sz="3600" dirty="0"/>
              <a:t> a lot of AI work on thinking about what other agents are thinking</a:t>
            </a:r>
          </a:p>
        </p:txBody>
      </p:sp>
      <p:pic>
        <p:nvPicPr>
          <p:cNvPr id="101380" name="Picture 4" descr="startrekdata">
            <a:extLst>
              <a:ext uri="{FF2B5EF4-FFF2-40B4-BE49-F238E27FC236}">
                <a16:creationId xmlns:a16="http://schemas.microsoft.com/office/drawing/2014/main" id="{4D70887C-CFDD-4643-B07E-9F9926B67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1765" y="1756430"/>
            <a:ext cx="2042560" cy="249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885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13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Perhaps more reasonable…</a:t>
            </a:r>
          </a:p>
        </p:txBody>
      </p:sp>
      <p:sp>
        <p:nvSpPr>
          <p:cNvPr id="3" name="Content Placeholder 2"/>
          <p:cNvSpPr>
            <a:spLocks noGrp="1"/>
          </p:cNvSpPr>
          <p:nvPr>
            <p:ph idx="1"/>
          </p:nvPr>
        </p:nvSpPr>
        <p:spPr>
          <a:xfrm>
            <a:off x="1981200" y="4809815"/>
            <a:ext cx="8611604" cy="1807956"/>
          </a:xfrm>
        </p:spPr>
        <p:txBody>
          <a:bodyPr>
            <a:normAutofit/>
          </a:bodyPr>
          <a:lstStyle/>
          <a:p>
            <a:r>
              <a:rPr lang="en-US" dirty="0"/>
              <a:t>E.g., due to </a:t>
            </a:r>
            <a:r>
              <a:rPr lang="en-US" dirty="0">
                <a:solidFill>
                  <a:srgbClr val="0070C0"/>
                </a:solidFill>
              </a:rPr>
              <a:t>missing information </a:t>
            </a:r>
            <a:r>
              <a:rPr lang="en-US" dirty="0"/>
              <a:t>or </a:t>
            </a:r>
            <a:br>
              <a:rPr lang="en-US" dirty="0"/>
            </a:br>
            <a:r>
              <a:rPr lang="en-US" dirty="0"/>
              <a:t>plain </a:t>
            </a:r>
            <a:r>
              <a:rPr lang="en-US" dirty="0">
                <a:solidFill>
                  <a:srgbClr val="0070C0"/>
                </a:solidFill>
              </a:rPr>
              <a:t>uncertainty</a:t>
            </a:r>
          </a:p>
          <a:p>
            <a:pPr>
              <a:spcBef>
                <a:spcPts val="1800"/>
              </a:spcBef>
            </a:pPr>
            <a:r>
              <a:rPr lang="en-US" dirty="0"/>
              <a:t>How to aggregate these interval votes? </a:t>
            </a:r>
            <a:r>
              <a:rPr lang="en-US" sz="2000" dirty="0">
                <a:solidFill>
                  <a:srgbClr val="0070C0"/>
                </a:solidFill>
              </a:rPr>
              <a:t>[Farfel &amp; Conitzer 2011]</a:t>
            </a:r>
            <a:endParaRPr lang="en-US" dirty="0">
              <a:solidFill>
                <a:srgbClr val="0070C0"/>
              </a:solidFill>
            </a:endParaRPr>
          </a:p>
          <a:p>
            <a:endParaRPr lang="en-US" dirty="0"/>
          </a:p>
        </p:txBody>
      </p:sp>
      <p:cxnSp>
        <p:nvCxnSpPr>
          <p:cNvPr id="4" name="Straight Connector 4"/>
          <p:cNvCxnSpPr>
            <a:cxnSpLocks noChangeShapeType="1"/>
          </p:cNvCxnSpPr>
          <p:nvPr/>
        </p:nvCxnSpPr>
        <p:spPr bwMode="auto">
          <a:xfrm>
            <a:off x="1981200" y="4001192"/>
            <a:ext cx="7658100" cy="0"/>
          </a:xfrm>
          <a:prstGeom prst="line">
            <a:avLst/>
          </a:prstGeom>
          <a:noFill/>
          <a:ln w="38100">
            <a:solidFill>
              <a:schemeClr val="tx1"/>
            </a:solidFill>
            <a:round/>
            <a:headEnd type="none"/>
            <a:tailEnd type="triangle"/>
          </a:ln>
          <a:extLst>
            <a:ext uri="{909E8E84-426E-40dd-AFC4-6F175D3DCCD1}">
              <a14:hiddenFill xmlns="" xmlns:a14="http://schemas.microsoft.com/office/drawing/2010/main">
                <a:noFill/>
              </a14:hiddenFill>
            </a:ext>
          </a:extLst>
        </p:spPr>
      </p:cxnSp>
      <p:grpSp>
        <p:nvGrpSpPr>
          <p:cNvPr id="15" name="Gruppierung 14"/>
          <p:cNvGrpSpPr/>
          <p:nvPr/>
        </p:nvGrpSpPr>
        <p:grpSpPr>
          <a:xfrm>
            <a:off x="1143000" y="1486592"/>
            <a:ext cx="3810000" cy="2895600"/>
            <a:chOff x="-381000" y="1486592"/>
            <a:chExt cx="3810000" cy="2895600"/>
          </a:xfrm>
        </p:grpSpPr>
        <p:sp>
          <p:nvSpPr>
            <p:cNvPr id="5" name="Oval 5"/>
            <p:cNvSpPr>
              <a:spLocks noChangeArrowheads="1"/>
            </p:cNvSpPr>
            <p:nvPr/>
          </p:nvSpPr>
          <p:spPr bwMode="auto">
            <a:xfrm>
              <a:off x="1905000" y="2934392"/>
              <a:ext cx="457200" cy="533400"/>
            </a:xfrm>
            <a:prstGeom prst="ellipse">
              <a:avLst/>
            </a:prstGeom>
            <a:solidFill>
              <a:srgbClr val="EE1802"/>
            </a:solidFill>
            <a:ln w="9525">
              <a:solidFill>
                <a:srgbClr val="EE1802"/>
              </a:solidFill>
              <a:round/>
              <a:headEnd/>
              <a:tailEnd/>
            </a:ln>
          </p:spPr>
          <p:txBody>
            <a:bodyPr/>
            <a:lstStyle/>
            <a:p>
              <a:pPr defTabSz="457200">
                <a:lnSpc>
                  <a:spcPct val="118000"/>
                </a:lnSpc>
                <a:buClr>
                  <a:srgbClr val="000000"/>
                </a:buClr>
                <a:buSzPct val="100000"/>
              </a:pPr>
              <a:endParaRPr lang="en-US" sz="2400">
                <a:solidFill>
                  <a:schemeClr val="bg1"/>
                </a:solidFill>
                <a:latin typeface="Times New Roman" charset="0"/>
                <a:ea typeface="宋体" charset="0"/>
                <a:cs typeface="宋体" charset="0"/>
              </a:endParaRPr>
            </a:p>
          </p:txBody>
        </p:sp>
        <p:sp>
          <p:nvSpPr>
            <p:cNvPr id="6" name="Oval 6"/>
            <p:cNvSpPr>
              <a:spLocks noChangeArrowheads="1"/>
            </p:cNvSpPr>
            <p:nvPr/>
          </p:nvSpPr>
          <p:spPr bwMode="auto">
            <a:xfrm>
              <a:off x="1981200" y="2629592"/>
              <a:ext cx="304800" cy="304800"/>
            </a:xfrm>
            <a:prstGeom prst="ellipse">
              <a:avLst/>
            </a:prstGeom>
            <a:solidFill>
              <a:srgbClr val="EE180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457200">
                <a:lnSpc>
                  <a:spcPct val="118000"/>
                </a:lnSpc>
                <a:buClr>
                  <a:srgbClr val="000000"/>
                </a:buClr>
                <a:buSzPct val="100000"/>
              </a:pPr>
              <a:endParaRPr lang="en-US" sz="2400">
                <a:solidFill>
                  <a:schemeClr val="bg1"/>
                </a:solidFill>
                <a:latin typeface="Times New Roman" charset="0"/>
                <a:ea typeface="宋体" charset="0"/>
                <a:cs typeface="宋体" charset="0"/>
              </a:endParaRPr>
            </a:p>
          </p:txBody>
        </p:sp>
        <p:cxnSp>
          <p:nvCxnSpPr>
            <p:cNvPr id="7" name="Straight Connector 7"/>
            <p:cNvCxnSpPr>
              <a:cxnSpLocks noChangeShapeType="1"/>
            </p:cNvCxnSpPr>
            <p:nvPr/>
          </p:nvCxnSpPr>
          <p:spPr bwMode="auto">
            <a:xfrm rot="5400000">
              <a:off x="1828006" y="3544786"/>
              <a:ext cx="382588" cy="76200"/>
            </a:xfrm>
            <a:prstGeom prst="line">
              <a:avLst/>
            </a:prstGeom>
            <a:noFill/>
            <a:ln w="63500">
              <a:solidFill>
                <a:srgbClr val="EE1802"/>
              </a:solidFill>
              <a:round/>
              <a:headEnd/>
              <a:tailEnd/>
            </a:ln>
            <a:extLst>
              <a:ext uri="{909E8E84-426E-40dd-AFC4-6F175D3DCCD1}">
                <a14:hiddenFill xmlns="" xmlns:a14="http://schemas.microsoft.com/office/drawing/2010/main">
                  <a:noFill/>
                </a14:hiddenFill>
              </a:ext>
            </a:extLst>
          </p:spPr>
        </p:cxnSp>
        <p:cxnSp>
          <p:nvCxnSpPr>
            <p:cNvPr id="8" name="Straight Connector 8"/>
            <p:cNvCxnSpPr>
              <a:cxnSpLocks noChangeShapeType="1"/>
            </p:cNvCxnSpPr>
            <p:nvPr/>
          </p:nvCxnSpPr>
          <p:spPr bwMode="auto">
            <a:xfrm rot="16200000" flipH="1">
              <a:off x="2057400" y="3543992"/>
              <a:ext cx="381000" cy="76200"/>
            </a:xfrm>
            <a:prstGeom prst="line">
              <a:avLst/>
            </a:prstGeom>
            <a:noFill/>
            <a:ln w="63500">
              <a:solidFill>
                <a:srgbClr val="EE1802"/>
              </a:solidFill>
              <a:round/>
              <a:headEnd/>
              <a:tailEnd/>
            </a:ln>
            <a:extLst>
              <a:ext uri="{909E8E84-426E-40dd-AFC4-6F175D3DCCD1}">
                <a14:hiddenFill xmlns="" xmlns:a14="http://schemas.microsoft.com/office/drawing/2010/main">
                  <a:noFill/>
                </a14:hiddenFill>
              </a:ext>
            </a:extLst>
          </p:spPr>
        </p:cxnSp>
        <p:sp>
          <p:nvSpPr>
            <p:cNvPr id="20" name="AutoShape 5"/>
            <p:cNvSpPr>
              <a:spLocks noChangeArrowheads="1"/>
            </p:cNvSpPr>
            <p:nvPr/>
          </p:nvSpPr>
          <p:spPr bwMode="auto">
            <a:xfrm>
              <a:off x="0" y="1486592"/>
              <a:ext cx="2362200" cy="762000"/>
            </a:xfrm>
            <a:prstGeom prst="wedgeEllipseCallout">
              <a:avLst>
                <a:gd name="adj1" fmla="val 27495"/>
                <a:gd name="adj2" fmla="val 85838"/>
              </a:avLst>
            </a:prstGeom>
            <a:solidFill>
              <a:srgbClr val="EBB4B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sz="2400">
                <a:solidFill>
                  <a:schemeClr val="bg1"/>
                </a:solidFill>
                <a:latin typeface="Times New Roman" charset="0"/>
              </a:endParaRPr>
            </a:p>
          </p:txBody>
        </p:sp>
        <p:sp>
          <p:nvSpPr>
            <p:cNvPr id="21" name="Rectangle 3"/>
            <p:cNvSpPr>
              <a:spLocks noChangeArrowheads="1"/>
            </p:cNvSpPr>
            <p:nvPr/>
          </p:nvSpPr>
          <p:spPr bwMode="auto">
            <a:xfrm>
              <a:off x="-381000" y="1486592"/>
              <a:ext cx="28194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2000" i="1" dirty="0"/>
                <a:t>	x</a:t>
              </a:r>
              <a:r>
                <a:rPr lang="en-US" sz="2000" dirty="0"/>
                <a:t> should be </a:t>
              </a:r>
              <a:br>
                <a:rPr lang="en-US" sz="2000" dirty="0"/>
              </a:br>
              <a:r>
                <a:rPr lang="en-US" sz="2000" dirty="0"/>
                <a:t>between 0 and 4</a:t>
              </a:r>
              <a:endParaRPr lang="en-US" sz="3200" dirty="0"/>
            </a:p>
          </p:txBody>
        </p:sp>
        <p:sp>
          <p:nvSpPr>
            <p:cNvPr id="22" name="Left Bracket 23"/>
            <p:cNvSpPr>
              <a:spLocks/>
            </p:cNvSpPr>
            <p:nvPr/>
          </p:nvSpPr>
          <p:spPr bwMode="auto">
            <a:xfrm>
              <a:off x="914400" y="3772592"/>
              <a:ext cx="304800" cy="609600"/>
            </a:xfrm>
            <a:prstGeom prst="leftBracket">
              <a:avLst>
                <a:gd name="adj" fmla="val 8333"/>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23" name="Left Bracket 25"/>
            <p:cNvSpPr>
              <a:spLocks/>
            </p:cNvSpPr>
            <p:nvPr/>
          </p:nvSpPr>
          <p:spPr bwMode="auto">
            <a:xfrm flipH="1">
              <a:off x="3124200" y="3772592"/>
              <a:ext cx="304800" cy="609600"/>
            </a:xfrm>
            <a:prstGeom prst="leftBracket">
              <a:avLst>
                <a:gd name="adj" fmla="val 8333"/>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16" name="Gruppierung 15"/>
          <p:cNvGrpSpPr/>
          <p:nvPr/>
        </p:nvGrpSpPr>
        <p:grpSpPr>
          <a:xfrm>
            <a:off x="3505200" y="1486592"/>
            <a:ext cx="3810000" cy="2895600"/>
            <a:chOff x="1981200" y="1486592"/>
            <a:chExt cx="3810000" cy="2895600"/>
          </a:xfrm>
        </p:grpSpPr>
        <p:sp>
          <p:nvSpPr>
            <p:cNvPr id="9" name="Oval 9"/>
            <p:cNvSpPr>
              <a:spLocks noChangeArrowheads="1"/>
            </p:cNvSpPr>
            <p:nvPr/>
          </p:nvSpPr>
          <p:spPr bwMode="auto">
            <a:xfrm>
              <a:off x="3048000" y="2935980"/>
              <a:ext cx="457200" cy="533400"/>
            </a:xfrm>
            <a:prstGeom prst="ellipse">
              <a:avLst/>
            </a:prstGeom>
            <a:solidFill>
              <a:srgbClr val="FFC000"/>
            </a:solidFill>
            <a:ln w="9525">
              <a:solidFill>
                <a:srgbClr val="FFC000"/>
              </a:solidFill>
              <a:round/>
              <a:headEnd/>
              <a:tailEnd/>
            </a:ln>
          </p:spPr>
          <p:txBody>
            <a:bodyPr/>
            <a:lstStyle/>
            <a:p>
              <a:pPr defTabSz="457200">
                <a:lnSpc>
                  <a:spcPct val="118000"/>
                </a:lnSpc>
                <a:buClr>
                  <a:srgbClr val="000000"/>
                </a:buClr>
                <a:buSzPct val="100000"/>
              </a:pPr>
              <a:endParaRPr lang="en-US" sz="2400">
                <a:solidFill>
                  <a:schemeClr val="bg1"/>
                </a:solidFill>
                <a:latin typeface="Times New Roman" charset="0"/>
                <a:ea typeface="宋体" charset="0"/>
                <a:cs typeface="宋体" charset="0"/>
              </a:endParaRPr>
            </a:p>
          </p:txBody>
        </p:sp>
        <p:sp>
          <p:nvSpPr>
            <p:cNvPr id="10" name="Oval 10"/>
            <p:cNvSpPr>
              <a:spLocks noChangeArrowheads="1"/>
            </p:cNvSpPr>
            <p:nvPr/>
          </p:nvSpPr>
          <p:spPr bwMode="auto">
            <a:xfrm>
              <a:off x="3124200" y="2631180"/>
              <a:ext cx="304800" cy="304800"/>
            </a:xfrm>
            <a:prstGeom prst="ellipse">
              <a:avLst/>
            </a:prstGeom>
            <a:solidFill>
              <a:srgbClr val="FFC000"/>
            </a:solidFill>
            <a:ln w="9525">
              <a:solidFill>
                <a:srgbClr val="FFC000"/>
              </a:solidFill>
              <a:round/>
              <a:headEnd/>
              <a:tailEnd/>
            </a:ln>
          </p:spPr>
          <p:txBody>
            <a:bodyPr/>
            <a:lstStyle/>
            <a:p>
              <a:pPr defTabSz="457200">
                <a:lnSpc>
                  <a:spcPct val="118000"/>
                </a:lnSpc>
                <a:buClr>
                  <a:srgbClr val="000000"/>
                </a:buClr>
                <a:buSzPct val="100000"/>
              </a:pPr>
              <a:endParaRPr lang="en-US" sz="2400">
                <a:solidFill>
                  <a:schemeClr val="bg1"/>
                </a:solidFill>
                <a:latin typeface="Times New Roman" charset="0"/>
                <a:ea typeface="宋体" charset="0"/>
                <a:cs typeface="宋体" charset="0"/>
              </a:endParaRPr>
            </a:p>
          </p:txBody>
        </p:sp>
        <p:cxnSp>
          <p:nvCxnSpPr>
            <p:cNvPr id="11" name="Straight Connector 11"/>
            <p:cNvCxnSpPr>
              <a:cxnSpLocks noChangeShapeType="1"/>
            </p:cNvCxnSpPr>
            <p:nvPr/>
          </p:nvCxnSpPr>
          <p:spPr bwMode="auto">
            <a:xfrm rot="5400000">
              <a:off x="2971006" y="3546374"/>
              <a:ext cx="382587" cy="76200"/>
            </a:xfrm>
            <a:prstGeom prst="line">
              <a:avLst/>
            </a:prstGeom>
            <a:noFill/>
            <a:ln w="63500">
              <a:solidFill>
                <a:srgbClr val="FFC000"/>
              </a:solidFill>
              <a:round/>
              <a:headEnd/>
              <a:tailEnd/>
            </a:ln>
            <a:extLst>
              <a:ext uri="{909E8E84-426E-40dd-AFC4-6F175D3DCCD1}">
                <a14:hiddenFill xmlns="" xmlns:a14="http://schemas.microsoft.com/office/drawing/2010/main">
                  <a:noFill/>
                </a14:hiddenFill>
              </a:ext>
            </a:extLst>
          </p:spPr>
        </p:cxnSp>
        <p:cxnSp>
          <p:nvCxnSpPr>
            <p:cNvPr id="12" name="Straight Connector 12"/>
            <p:cNvCxnSpPr>
              <a:cxnSpLocks noChangeShapeType="1"/>
            </p:cNvCxnSpPr>
            <p:nvPr/>
          </p:nvCxnSpPr>
          <p:spPr bwMode="auto">
            <a:xfrm rot="16200000" flipH="1">
              <a:off x="3200400" y="3545580"/>
              <a:ext cx="381000" cy="76200"/>
            </a:xfrm>
            <a:prstGeom prst="line">
              <a:avLst/>
            </a:prstGeom>
            <a:noFill/>
            <a:ln w="63500">
              <a:solidFill>
                <a:srgbClr val="FFC000"/>
              </a:solidFill>
              <a:round/>
              <a:headEnd/>
              <a:tailEnd/>
            </a:ln>
            <a:extLst>
              <a:ext uri="{909E8E84-426E-40dd-AFC4-6F175D3DCCD1}">
                <a14:hiddenFill xmlns="" xmlns:a14="http://schemas.microsoft.com/office/drawing/2010/main">
                  <a:noFill/>
                </a14:hiddenFill>
              </a:ext>
            </a:extLst>
          </p:spPr>
        </p:cxnSp>
        <p:sp>
          <p:nvSpPr>
            <p:cNvPr id="18" name="AutoShape 5"/>
            <p:cNvSpPr>
              <a:spLocks noChangeArrowheads="1"/>
            </p:cNvSpPr>
            <p:nvPr/>
          </p:nvSpPr>
          <p:spPr bwMode="auto">
            <a:xfrm>
              <a:off x="3429000" y="1486592"/>
              <a:ext cx="2362200" cy="762000"/>
            </a:xfrm>
            <a:prstGeom prst="wedgeEllipseCallout">
              <a:avLst>
                <a:gd name="adj1" fmla="val -51444"/>
                <a:gd name="adj2" fmla="val 102310"/>
              </a:avLst>
            </a:prstGeom>
            <a:solidFill>
              <a:srgbClr val="F5F7A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sz="2400">
                <a:solidFill>
                  <a:schemeClr val="bg1"/>
                </a:solidFill>
                <a:latin typeface="Times New Roman" charset="0"/>
              </a:endParaRPr>
            </a:p>
          </p:txBody>
        </p:sp>
        <p:sp>
          <p:nvSpPr>
            <p:cNvPr id="19" name="Rectangle 3"/>
            <p:cNvSpPr>
              <a:spLocks noChangeArrowheads="1"/>
            </p:cNvSpPr>
            <p:nvPr/>
          </p:nvSpPr>
          <p:spPr bwMode="auto">
            <a:xfrm>
              <a:off x="3124200" y="1486592"/>
              <a:ext cx="2667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2000" i="1" dirty="0"/>
                <a:t>	x</a:t>
              </a:r>
              <a:r>
                <a:rPr lang="en-US" sz="2000" dirty="0"/>
                <a:t> should be </a:t>
              </a:r>
              <a:br>
                <a:rPr lang="en-US" sz="2000" dirty="0"/>
              </a:br>
              <a:r>
                <a:rPr lang="en-US" sz="2000" dirty="0"/>
                <a:t>between 2 and 6</a:t>
              </a:r>
              <a:endParaRPr lang="en-US" sz="3200" dirty="0"/>
            </a:p>
          </p:txBody>
        </p:sp>
        <p:sp>
          <p:nvSpPr>
            <p:cNvPr id="24" name="Left Bracket 28"/>
            <p:cNvSpPr>
              <a:spLocks/>
            </p:cNvSpPr>
            <p:nvPr/>
          </p:nvSpPr>
          <p:spPr bwMode="auto">
            <a:xfrm>
              <a:off x="1981200" y="3772592"/>
              <a:ext cx="304800" cy="609600"/>
            </a:xfrm>
            <a:prstGeom prst="leftBracket">
              <a:avLst>
                <a:gd name="adj" fmla="val 8333"/>
              </a:avLst>
            </a:prstGeom>
            <a:noFill/>
            <a:ln w="38100">
              <a:solidFill>
                <a:srgbClr val="FFC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25" name="Left Bracket 29"/>
            <p:cNvSpPr>
              <a:spLocks/>
            </p:cNvSpPr>
            <p:nvPr/>
          </p:nvSpPr>
          <p:spPr bwMode="auto">
            <a:xfrm flipH="1">
              <a:off x="4191000" y="3772592"/>
              <a:ext cx="304800" cy="609600"/>
            </a:xfrm>
            <a:prstGeom prst="leftBracket">
              <a:avLst>
                <a:gd name="adj" fmla="val 8333"/>
              </a:avLst>
            </a:prstGeom>
            <a:noFill/>
            <a:ln w="38100">
              <a:solidFill>
                <a:srgbClr val="FFC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8" name="Gruppierung 27"/>
          <p:cNvGrpSpPr/>
          <p:nvPr/>
        </p:nvGrpSpPr>
        <p:grpSpPr>
          <a:xfrm>
            <a:off x="7162801" y="1458840"/>
            <a:ext cx="3430005" cy="2923352"/>
            <a:chOff x="5638800" y="1458840"/>
            <a:chExt cx="3430005" cy="2923352"/>
          </a:xfrm>
        </p:grpSpPr>
        <p:sp>
          <p:nvSpPr>
            <p:cNvPr id="17" name="AutoShape 5"/>
            <p:cNvSpPr>
              <a:spLocks noChangeArrowheads="1"/>
            </p:cNvSpPr>
            <p:nvPr/>
          </p:nvSpPr>
          <p:spPr bwMode="auto">
            <a:xfrm>
              <a:off x="6553199" y="1486592"/>
              <a:ext cx="2515605" cy="762000"/>
            </a:xfrm>
            <a:prstGeom prst="wedgeEllipseCallout">
              <a:avLst>
                <a:gd name="adj1" fmla="val -51444"/>
                <a:gd name="adj2" fmla="val 10231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0" hangingPunct="0"/>
              <a:endParaRPr lang="en-US" sz="2400" dirty="0">
                <a:solidFill>
                  <a:srgbClr val="3366FF"/>
                </a:solidFill>
                <a:latin typeface="Times New Roman" charset="0"/>
              </a:endParaRPr>
            </a:p>
          </p:txBody>
        </p:sp>
        <p:sp>
          <p:nvSpPr>
            <p:cNvPr id="26" name="Left Bracket 30"/>
            <p:cNvSpPr>
              <a:spLocks/>
            </p:cNvSpPr>
            <p:nvPr/>
          </p:nvSpPr>
          <p:spPr bwMode="auto">
            <a:xfrm>
              <a:off x="5638800" y="3772592"/>
              <a:ext cx="304800" cy="609600"/>
            </a:xfrm>
            <a:prstGeom prst="leftBracket">
              <a:avLst>
                <a:gd name="adj" fmla="val 8333"/>
              </a:avLst>
            </a:prstGeom>
            <a:noFill/>
            <a:ln w="38100">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7" name="Left Bracket 31"/>
            <p:cNvSpPr>
              <a:spLocks/>
            </p:cNvSpPr>
            <p:nvPr/>
          </p:nvSpPr>
          <p:spPr bwMode="auto">
            <a:xfrm flipH="1">
              <a:off x="6553200" y="3772592"/>
              <a:ext cx="304800" cy="609600"/>
            </a:xfrm>
            <a:prstGeom prst="leftBracket">
              <a:avLst>
                <a:gd name="adj" fmla="val 8333"/>
              </a:avLst>
            </a:prstGeom>
            <a:noFill/>
            <a:ln w="38100">
              <a:solidFill>
                <a:srgbClr val="00206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2" name="Oval 13"/>
            <p:cNvSpPr>
              <a:spLocks noChangeArrowheads="1"/>
            </p:cNvSpPr>
            <p:nvPr/>
          </p:nvSpPr>
          <p:spPr bwMode="auto">
            <a:xfrm>
              <a:off x="6019800" y="2934392"/>
              <a:ext cx="457200" cy="533400"/>
            </a:xfrm>
            <a:prstGeom prst="ellipse">
              <a:avLst/>
            </a:prstGeom>
            <a:solidFill>
              <a:srgbClr val="333399"/>
            </a:solidFill>
            <a:ln w="9525">
              <a:solidFill>
                <a:srgbClr val="333399"/>
              </a:solidFill>
              <a:round/>
              <a:headEnd/>
              <a:tailEnd/>
            </a:ln>
          </p:spPr>
          <p:txBody>
            <a:bodyPr/>
            <a:lstStyle/>
            <a:p>
              <a:pPr defTabSz="457200">
                <a:lnSpc>
                  <a:spcPct val="118000"/>
                </a:lnSpc>
                <a:buClr>
                  <a:srgbClr val="000000"/>
                </a:buClr>
                <a:buSzPct val="100000"/>
                <a:defRPr/>
              </a:pPr>
              <a:endParaRPr lang="en-US" sz="2400" kern="0">
                <a:solidFill>
                  <a:srgbClr val="FFFFFF"/>
                </a:solidFill>
                <a:latin typeface="Times New Roman" charset="0"/>
                <a:ea typeface="宋体" charset="0"/>
                <a:cs typeface="宋体" charset="0"/>
              </a:endParaRPr>
            </a:p>
          </p:txBody>
        </p:sp>
        <p:sp>
          <p:nvSpPr>
            <p:cNvPr id="33" name="Oval 14"/>
            <p:cNvSpPr>
              <a:spLocks noChangeArrowheads="1"/>
            </p:cNvSpPr>
            <p:nvPr/>
          </p:nvSpPr>
          <p:spPr bwMode="auto">
            <a:xfrm>
              <a:off x="6096000" y="2629592"/>
              <a:ext cx="304800" cy="304800"/>
            </a:xfrm>
            <a:prstGeom prst="ellipse">
              <a:avLst/>
            </a:prstGeom>
            <a:solidFill>
              <a:srgbClr val="333399"/>
            </a:solidFill>
            <a:ln w="9525">
              <a:solidFill>
                <a:srgbClr val="333399"/>
              </a:solidFill>
              <a:round/>
              <a:headEnd/>
              <a:tailEnd/>
            </a:ln>
          </p:spPr>
          <p:txBody>
            <a:bodyPr/>
            <a:lstStyle/>
            <a:p>
              <a:pPr defTabSz="457200">
                <a:lnSpc>
                  <a:spcPct val="118000"/>
                </a:lnSpc>
                <a:buClr>
                  <a:srgbClr val="000000"/>
                </a:buClr>
                <a:buSzPct val="100000"/>
                <a:defRPr/>
              </a:pPr>
              <a:endParaRPr lang="en-US" sz="2400" kern="0">
                <a:solidFill>
                  <a:srgbClr val="FFFFFF"/>
                </a:solidFill>
                <a:latin typeface="Times New Roman" charset="0"/>
                <a:ea typeface="宋体" charset="0"/>
                <a:cs typeface="宋体" charset="0"/>
              </a:endParaRPr>
            </a:p>
          </p:txBody>
        </p:sp>
        <p:cxnSp>
          <p:nvCxnSpPr>
            <p:cNvPr id="34" name="Straight Connector 15"/>
            <p:cNvCxnSpPr>
              <a:cxnSpLocks noChangeShapeType="1"/>
            </p:cNvCxnSpPr>
            <p:nvPr/>
          </p:nvCxnSpPr>
          <p:spPr bwMode="auto">
            <a:xfrm rot="5400000">
              <a:off x="5942806" y="3544786"/>
              <a:ext cx="382588" cy="76200"/>
            </a:xfrm>
            <a:prstGeom prst="line">
              <a:avLst/>
            </a:prstGeom>
            <a:noFill/>
            <a:ln w="63500">
              <a:solidFill>
                <a:srgbClr val="333399"/>
              </a:solidFill>
              <a:round/>
              <a:headEnd/>
              <a:tailEnd/>
            </a:ln>
            <a:extLst>
              <a:ext uri="{909E8E84-426E-40dd-AFC4-6F175D3DCCD1}">
                <a14:hiddenFill xmlns="" xmlns:a14="http://schemas.microsoft.com/office/drawing/2010/main">
                  <a:noFill/>
                </a14:hiddenFill>
              </a:ext>
            </a:extLst>
          </p:spPr>
        </p:cxnSp>
        <p:cxnSp>
          <p:nvCxnSpPr>
            <p:cNvPr id="35" name="Straight Connector 16"/>
            <p:cNvCxnSpPr>
              <a:cxnSpLocks noChangeShapeType="1"/>
            </p:cNvCxnSpPr>
            <p:nvPr/>
          </p:nvCxnSpPr>
          <p:spPr bwMode="auto">
            <a:xfrm rot="16200000" flipH="1">
              <a:off x="6172200" y="3543992"/>
              <a:ext cx="381000" cy="76200"/>
            </a:xfrm>
            <a:prstGeom prst="line">
              <a:avLst/>
            </a:prstGeom>
            <a:noFill/>
            <a:ln w="63500">
              <a:solidFill>
                <a:srgbClr val="333399"/>
              </a:solidFill>
              <a:round/>
              <a:headEnd/>
              <a:tailEnd/>
            </a:ln>
            <a:extLst>
              <a:ext uri="{909E8E84-426E-40dd-AFC4-6F175D3DCCD1}">
                <a14:hiddenFill xmlns="" xmlns:a14="http://schemas.microsoft.com/office/drawing/2010/main">
                  <a:noFill/>
                </a14:hiddenFill>
              </a:ext>
            </a:extLst>
          </p:spPr>
        </p:cxnSp>
        <p:sp>
          <p:nvSpPr>
            <p:cNvPr id="36" name="Rectangle 3"/>
            <p:cNvSpPr>
              <a:spLocks noChangeArrowheads="1"/>
            </p:cNvSpPr>
            <p:nvPr/>
          </p:nvSpPr>
          <p:spPr bwMode="auto">
            <a:xfrm>
              <a:off x="6249405" y="1458840"/>
              <a:ext cx="28194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2000" i="1" dirty="0"/>
                <a:t>x</a:t>
              </a:r>
              <a:r>
                <a:rPr lang="en-US" sz="2000" dirty="0"/>
                <a:t> should be </a:t>
              </a:r>
              <a:br>
                <a:rPr lang="en-US" sz="2000" dirty="0"/>
              </a:br>
              <a:r>
                <a:rPr lang="en-US" sz="2000" dirty="0"/>
                <a:t>between 9 and 11</a:t>
              </a:r>
              <a:endParaRPr lang="en-US" sz="3200" dirty="0"/>
            </a:p>
          </p:txBody>
        </p:sp>
      </p:grpSp>
      <p:sp>
        <p:nvSpPr>
          <p:cNvPr id="29" name="Textfeld 28"/>
          <p:cNvSpPr txBox="1"/>
          <p:nvPr/>
        </p:nvSpPr>
        <p:spPr>
          <a:xfrm>
            <a:off x="9796079" y="3775769"/>
            <a:ext cx="317716" cy="461665"/>
          </a:xfrm>
          <a:prstGeom prst="rect">
            <a:avLst/>
          </a:prstGeom>
          <a:noFill/>
        </p:spPr>
        <p:txBody>
          <a:bodyPr wrap="none" rtlCol="0">
            <a:spAutoFit/>
          </a:bodyPr>
          <a:lstStyle/>
          <a:p>
            <a:r>
              <a:rPr lang="en-US" sz="2400" i="1" dirty="0"/>
              <a:t>x</a:t>
            </a:r>
          </a:p>
        </p:txBody>
      </p:sp>
      <p:grpSp>
        <p:nvGrpSpPr>
          <p:cNvPr id="37" name="Gruppierung 36"/>
          <p:cNvGrpSpPr/>
          <p:nvPr/>
        </p:nvGrpSpPr>
        <p:grpSpPr>
          <a:xfrm>
            <a:off x="7620001" y="4528166"/>
            <a:ext cx="2490761" cy="829375"/>
            <a:chOff x="3251928" y="3257920"/>
            <a:chExt cx="2490761" cy="829375"/>
          </a:xfrm>
        </p:grpSpPr>
        <p:sp>
          <p:nvSpPr>
            <p:cNvPr id="38" name="Rectangle 3"/>
            <p:cNvSpPr txBox="1">
              <a:spLocks noChangeArrowheads="1"/>
            </p:cNvSpPr>
            <p:nvPr/>
          </p:nvSpPr>
          <p:spPr>
            <a:xfrm>
              <a:off x="3251928" y="3316973"/>
              <a:ext cx="2261685" cy="762000"/>
            </a:xfrm>
            <a:prstGeom prst="rect">
              <a:avLst/>
            </a:prstGeom>
          </p:spPr>
          <p:txBody>
            <a:bodyPr>
              <a:noAutofit/>
            </a:bodyPr>
            <a:lstStyle/>
            <a:p>
              <a:pPr marL="342900" indent="-342900">
                <a:spcBef>
                  <a:spcPct val="20000"/>
                </a:spcBef>
                <a:defRPr/>
              </a:pPr>
              <a:r>
                <a:rPr lang="en-US" sz="4400" dirty="0"/>
                <a:t>1    = </a:t>
              </a:r>
              <a:r>
                <a:rPr lang="en-US" sz="4000" i="1" dirty="0"/>
                <a:t>x</a:t>
              </a:r>
            </a:p>
          </p:txBody>
        </p:sp>
        <p:pic>
          <p:nvPicPr>
            <p:cNvPr id="39" name="Picture 11"/>
            <p:cNvPicPr>
              <a:picLocks noChangeAspect="1"/>
            </p:cNvPicPr>
            <p:nvPr/>
          </p:nvPicPr>
          <p:blipFill>
            <a:blip r:embed="rId3"/>
            <a:stretch>
              <a:fillRect/>
            </a:stretch>
          </p:blipFill>
          <p:spPr>
            <a:xfrm>
              <a:off x="3641218" y="3257920"/>
              <a:ext cx="475174" cy="743221"/>
            </a:xfrm>
            <a:prstGeom prst="rect">
              <a:avLst/>
            </a:prstGeom>
          </p:spPr>
        </p:pic>
        <p:pic>
          <p:nvPicPr>
            <p:cNvPr id="40" name="Picture 13"/>
            <p:cNvPicPr>
              <a:picLocks noChangeAspect="1"/>
            </p:cNvPicPr>
            <p:nvPr/>
          </p:nvPicPr>
          <p:blipFill>
            <a:blip r:embed="rId4">
              <a:extLst>
                <a:ext uri="{BEBA8EAE-BF5A-486C-A8C5-ECC9F3942E4B}">
                  <a14:imgProps xmlns:a14="http://schemas.microsoft.com/office/drawing/2010/main">
                    <a14:imgLayer r:embed="rId5">
                      <a14:imgEffect>
                        <a14:backgroundRemoval t="2273" b="94481" l="6641" r="95313"/>
                      </a14:imgEffect>
                    </a14:imgLayer>
                  </a14:imgProps>
                </a:ext>
              </a:extLst>
            </a:blip>
            <a:stretch>
              <a:fillRect/>
            </a:stretch>
          </p:blipFill>
          <p:spPr>
            <a:xfrm>
              <a:off x="5053338" y="3257920"/>
              <a:ext cx="689351" cy="829375"/>
            </a:xfrm>
            <a:prstGeom prst="rect">
              <a:avLst/>
            </a:prstGeom>
          </p:spPr>
        </p:pic>
      </p:grpSp>
    </p:spTree>
    <p:extLst>
      <p:ext uri="{BB962C8B-B14F-4D97-AF65-F5344CB8AC3E}">
        <p14:creationId xmlns:p14="http://schemas.microsoft.com/office/powerpoint/2010/main" val="380020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1"/>
          <p:cNvSpPr>
            <a:spLocks noGrp="1" noChangeArrowheads="1"/>
          </p:cNvSpPr>
          <p:nvPr>
            <p:ph type="title"/>
          </p:nvPr>
        </p:nvSpPr>
        <p:spPr/>
        <p:txBody>
          <a:bodyPr/>
          <a:lstStyle/>
          <a:p>
            <a:pPr eaLnBrk="1" hangingPunct="1"/>
            <a:r>
              <a:rPr lang="en-US" sz="5100" dirty="0">
                <a:solidFill>
                  <a:srgbClr val="0070C0"/>
                </a:solidFill>
              </a:rPr>
              <a:t>Median interval mechanism</a:t>
            </a:r>
          </a:p>
        </p:txBody>
      </p:sp>
      <p:sp>
        <p:nvSpPr>
          <p:cNvPr id="396291" name="Rectangle 2"/>
          <p:cNvSpPr>
            <a:spLocks noGrp="1" noChangeArrowheads="1"/>
          </p:cNvSpPr>
          <p:nvPr>
            <p:ph type="body" idx="1"/>
          </p:nvPr>
        </p:nvSpPr>
        <p:spPr>
          <a:xfrm>
            <a:off x="2416970" y="1794868"/>
            <a:ext cx="7358063" cy="830461"/>
          </a:xfrm>
        </p:spPr>
        <p:txBody>
          <a:bodyPr/>
          <a:lstStyle/>
          <a:p>
            <a:pPr marL="625056"/>
            <a:r>
              <a:rPr lang="en-US" sz="2100" dirty="0"/>
              <a:t>Construct a consensus interval from the median lower bound and the median upper bound</a:t>
            </a:r>
          </a:p>
        </p:txBody>
      </p:sp>
      <p:sp>
        <p:nvSpPr>
          <p:cNvPr id="396292" name="Line 3"/>
          <p:cNvSpPr>
            <a:spLocks noChangeShapeType="1"/>
          </p:cNvSpPr>
          <p:nvPr/>
        </p:nvSpPr>
        <p:spPr bwMode="auto">
          <a:xfrm>
            <a:off x="2300883" y="3857625"/>
            <a:ext cx="7590234" cy="0"/>
          </a:xfrm>
          <a:prstGeom prst="line">
            <a:avLst/>
          </a:prstGeom>
          <a:noFill/>
          <a:ln w="38100">
            <a:solidFill>
              <a:schemeClr val="tx1"/>
            </a:solidFill>
            <a:round/>
            <a:headEnd/>
            <a:tailEnd/>
          </a:ln>
        </p:spPr>
        <p:txBody>
          <a:bodyPr lIns="64291" tIns="32146" rIns="64291" bIns="32146"/>
          <a:lstStyle/>
          <a:p>
            <a:endParaRPr lang="en-US"/>
          </a:p>
        </p:txBody>
      </p:sp>
      <p:sp>
        <p:nvSpPr>
          <p:cNvPr id="396293" name="Rectangle 4"/>
          <p:cNvSpPr>
            <a:spLocks/>
          </p:cNvSpPr>
          <p:nvPr/>
        </p:nvSpPr>
        <p:spPr bwMode="auto">
          <a:xfrm>
            <a:off x="4935141" y="3333155"/>
            <a:ext cx="129844" cy="307777"/>
          </a:xfrm>
          <a:prstGeom prst="rect">
            <a:avLst/>
          </a:prstGeom>
          <a:noFill/>
          <a:ln w="12700">
            <a:noFill/>
            <a:miter lim="800000"/>
            <a:headEnd/>
            <a:tailEnd/>
          </a:ln>
        </p:spPr>
        <p:txBody>
          <a:bodyPr wrap="none" lIns="0" tIns="0" rIns="0" bIns="0" anchor="ctr">
            <a:spAutoFit/>
          </a:bodyPr>
          <a:lstStyle/>
          <a:p>
            <a:r>
              <a:rPr lang="en-US" sz="2000" dirty="0">
                <a:solidFill>
                  <a:srgbClr val="800080"/>
                </a:solidFill>
                <a:latin typeface="Gill Sans" pitchFamily="-107" charset="0"/>
                <a:sym typeface="Gill Sans" pitchFamily="-107" charset="0"/>
              </a:rPr>
              <a:t>2</a:t>
            </a:r>
          </a:p>
        </p:txBody>
      </p:sp>
      <p:sp>
        <p:nvSpPr>
          <p:cNvPr id="396294" name="Rectangle 5"/>
          <p:cNvSpPr>
            <a:spLocks/>
          </p:cNvSpPr>
          <p:nvPr/>
        </p:nvSpPr>
        <p:spPr bwMode="auto">
          <a:xfrm>
            <a:off x="8667750" y="3404592"/>
            <a:ext cx="129844" cy="307777"/>
          </a:xfrm>
          <a:prstGeom prst="rect">
            <a:avLst/>
          </a:prstGeom>
          <a:noFill/>
          <a:ln w="12700">
            <a:noFill/>
            <a:miter lim="800000"/>
            <a:headEnd/>
            <a:tailEnd/>
          </a:ln>
        </p:spPr>
        <p:txBody>
          <a:bodyPr wrap="none" lIns="0" tIns="0" rIns="0" bIns="0" anchor="ctr">
            <a:spAutoFit/>
          </a:bodyPr>
          <a:lstStyle/>
          <a:p>
            <a:r>
              <a:rPr lang="en-US" sz="2000" dirty="0">
                <a:solidFill>
                  <a:srgbClr val="008080"/>
                </a:solidFill>
                <a:latin typeface="Gill Sans" pitchFamily="-107" charset="0"/>
                <a:sym typeface="Gill Sans" pitchFamily="-107" charset="0"/>
              </a:rPr>
              <a:t>2</a:t>
            </a:r>
          </a:p>
        </p:txBody>
      </p:sp>
      <p:sp>
        <p:nvSpPr>
          <p:cNvPr id="396295" name="Rectangle 6"/>
          <p:cNvSpPr>
            <a:spLocks/>
          </p:cNvSpPr>
          <p:nvPr/>
        </p:nvSpPr>
        <p:spPr bwMode="auto">
          <a:xfrm>
            <a:off x="2640212" y="3580805"/>
            <a:ext cx="187523" cy="571500"/>
          </a:xfrm>
          <a:prstGeom prst="rect">
            <a:avLst/>
          </a:prstGeom>
          <a:noFill/>
          <a:ln w="12700">
            <a:noFill/>
            <a:miter lim="800000"/>
            <a:headEnd/>
            <a:tailEnd/>
          </a:ln>
        </p:spPr>
        <p:txBody>
          <a:bodyPr lIns="0" tIns="0" rIns="0" bIns="0"/>
          <a:lstStyle/>
          <a:p>
            <a:pPr>
              <a:spcBef>
                <a:spcPts val="1687"/>
              </a:spcBef>
            </a:pPr>
            <a:r>
              <a:rPr lang="en-US" sz="2700" dirty="0">
                <a:solidFill>
                  <a:srgbClr val="804000"/>
                </a:solidFill>
                <a:latin typeface="Helvetica" pitchFamily="-107" charset="0"/>
                <a:cs typeface="Helvetica" pitchFamily="-107" charset="0"/>
                <a:sym typeface="Helvetica" pitchFamily="-107" charset="0"/>
              </a:rPr>
              <a:t>[</a:t>
            </a:r>
          </a:p>
        </p:txBody>
      </p:sp>
      <p:sp>
        <p:nvSpPr>
          <p:cNvPr id="396296" name="Rectangle 7"/>
          <p:cNvSpPr>
            <a:spLocks/>
          </p:cNvSpPr>
          <p:nvPr/>
        </p:nvSpPr>
        <p:spPr bwMode="auto">
          <a:xfrm>
            <a:off x="3872509" y="3580805"/>
            <a:ext cx="187523" cy="571500"/>
          </a:xfrm>
          <a:prstGeom prst="rect">
            <a:avLst/>
          </a:prstGeom>
          <a:noFill/>
          <a:ln w="12700">
            <a:noFill/>
            <a:miter lim="800000"/>
            <a:headEnd/>
            <a:tailEnd/>
          </a:ln>
        </p:spPr>
        <p:txBody>
          <a:bodyPr lIns="0" tIns="0" rIns="0" bIns="0"/>
          <a:lstStyle/>
          <a:p>
            <a:pPr>
              <a:spcBef>
                <a:spcPts val="1687"/>
              </a:spcBef>
            </a:pPr>
            <a:r>
              <a:rPr lang="en-US" sz="2700" dirty="0">
                <a:solidFill>
                  <a:srgbClr val="FF0080"/>
                </a:solidFill>
                <a:latin typeface="Helvetica" pitchFamily="-107" charset="0"/>
                <a:cs typeface="Helvetica" pitchFamily="-107" charset="0"/>
                <a:sym typeface="Helvetica" pitchFamily="-107" charset="0"/>
              </a:rPr>
              <a:t>]</a:t>
            </a:r>
          </a:p>
        </p:txBody>
      </p:sp>
      <p:sp>
        <p:nvSpPr>
          <p:cNvPr id="396297" name="Rectangle 8"/>
          <p:cNvSpPr>
            <a:spLocks/>
          </p:cNvSpPr>
          <p:nvPr/>
        </p:nvSpPr>
        <p:spPr bwMode="auto">
          <a:xfrm>
            <a:off x="3184923" y="3580805"/>
            <a:ext cx="187523" cy="571500"/>
          </a:xfrm>
          <a:prstGeom prst="rect">
            <a:avLst/>
          </a:prstGeom>
          <a:noFill/>
          <a:ln w="12700">
            <a:noFill/>
            <a:miter lim="800000"/>
            <a:headEnd/>
            <a:tailEnd/>
          </a:ln>
        </p:spPr>
        <p:txBody>
          <a:bodyPr lIns="0" tIns="0" rIns="0" bIns="0"/>
          <a:lstStyle/>
          <a:p>
            <a:pPr>
              <a:spcBef>
                <a:spcPts val="1687"/>
              </a:spcBef>
            </a:pPr>
            <a:r>
              <a:rPr lang="en-US" sz="2700" dirty="0">
                <a:solidFill>
                  <a:srgbClr val="FF0080"/>
                </a:solidFill>
                <a:latin typeface="Helvetica" pitchFamily="-107" charset="0"/>
                <a:cs typeface="Helvetica" pitchFamily="-107" charset="0"/>
                <a:sym typeface="Helvetica" pitchFamily="-107" charset="0"/>
              </a:rPr>
              <a:t>[</a:t>
            </a:r>
          </a:p>
        </p:txBody>
      </p:sp>
      <p:sp>
        <p:nvSpPr>
          <p:cNvPr id="396298" name="Rectangle 9"/>
          <p:cNvSpPr>
            <a:spLocks/>
          </p:cNvSpPr>
          <p:nvPr/>
        </p:nvSpPr>
        <p:spPr bwMode="auto">
          <a:xfrm>
            <a:off x="6658572" y="3580805"/>
            <a:ext cx="187523" cy="571500"/>
          </a:xfrm>
          <a:prstGeom prst="rect">
            <a:avLst/>
          </a:prstGeom>
          <a:noFill/>
          <a:ln w="12700">
            <a:noFill/>
            <a:miter lim="800000"/>
            <a:headEnd/>
            <a:tailEnd/>
          </a:ln>
        </p:spPr>
        <p:txBody>
          <a:bodyPr lIns="0" tIns="0" rIns="0" bIns="0"/>
          <a:lstStyle/>
          <a:p>
            <a:pPr>
              <a:spcBef>
                <a:spcPts val="1687"/>
              </a:spcBef>
            </a:pPr>
            <a:r>
              <a:rPr lang="en-US" sz="2700" dirty="0">
                <a:solidFill>
                  <a:srgbClr val="0000FF"/>
                </a:solidFill>
                <a:latin typeface="Helvetica" pitchFamily="-107" charset="0"/>
                <a:cs typeface="Helvetica" pitchFamily="-107" charset="0"/>
                <a:sym typeface="Helvetica" pitchFamily="-107" charset="0"/>
              </a:rPr>
              <a:t>]</a:t>
            </a:r>
          </a:p>
        </p:txBody>
      </p:sp>
      <p:sp>
        <p:nvSpPr>
          <p:cNvPr id="396299" name="Rectangle 10"/>
          <p:cNvSpPr>
            <a:spLocks/>
          </p:cNvSpPr>
          <p:nvPr/>
        </p:nvSpPr>
        <p:spPr bwMode="auto">
          <a:xfrm>
            <a:off x="4988719" y="3580805"/>
            <a:ext cx="107156" cy="571500"/>
          </a:xfrm>
          <a:prstGeom prst="rect">
            <a:avLst/>
          </a:prstGeom>
          <a:noFill/>
          <a:ln w="12700">
            <a:noFill/>
            <a:miter lim="800000"/>
            <a:headEnd/>
            <a:tailEnd/>
          </a:ln>
        </p:spPr>
        <p:txBody>
          <a:bodyPr lIns="0" tIns="0" rIns="0" bIns="0"/>
          <a:lstStyle/>
          <a:p>
            <a:pPr>
              <a:spcBef>
                <a:spcPts val="1687"/>
              </a:spcBef>
            </a:pPr>
            <a:r>
              <a:rPr lang="en-US" sz="2700" dirty="0">
                <a:solidFill>
                  <a:srgbClr val="800080"/>
                </a:solidFill>
                <a:latin typeface="Helvetica" pitchFamily="-107" charset="0"/>
                <a:cs typeface="Helvetica" pitchFamily="-107" charset="0"/>
                <a:sym typeface="Helvetica" pitchFamily="-107" charset="0"/>
              </a:rPr>
              <a:t>[</a:t>
            </a:r>
          </a:p>
        </p:txBody>
      </p:sp>
      <p:sp>
        <p:nvSpPr>
          <p:cNvPr id="396300" name="Rectangle 11"/>
          <p:cNvSpPr>
            <a:spLocks/>
          </p:cNvSpPr>
          <p:nvPr/>
        </p:nvSpPr>
        <p:spPr bwMode="auto">
          <a:xfrm>
            <a:off x="6283525" y="3580805"/>
            <a:ext cx="187523" cy="571500"/>
          </a:xfrm>
          <a:prstGeom prst="rect">
            <a:avLst/>
          </a:prstGeom>
          <a:noFill/>
          <a:ln w="12700">
            <a:noFill/>
            <a:miter lim="800000"/>
            <a:headEnd/>
            <a:tailEnd/>
          </a:ln>
        </p:spPr>
        <p:txBody>
          <a:bodyPr lIns="0" tIns="0" rIns="0" bIns="0"/>
          <a:lstStyle/>
          <a:p>
            <a:pPr>
              <a:spcBef>
                <a:spcPts val="1687"/>
              </a:spcBef>
            </a:pPr>
            <a:r>
              <a:rPr lang="en-US" sz="2700" dirty="0">
                <a:solidFill>
                  <a:srgbClr val="999999"/>
                </a:solidFill>
                <a:latin typeface="Helvetica" pitchFamily="-107" charset="0"/>
                <a:cs typeface="Helvetica" pitchFamily="-107" charset="0"/>
                <a:sym typeface="Helvetica" pitchFamily="-107" charset="0"/>
              </a:rPr>
              <a:t>[</a:t>
            </a:r>
          </a:p>
        </p:txBody>
      </p:sp>
      <p:sp>
        <p:nvSpPr>
          <p:cNvPr id="396301" name="Rectangle 12"/>
          <p:cNvSpPr>
            <a:spLocks/>
          </p:cNvSpPr>
          <p:nvPr/>
        </p:nvSpPr>
        <p:spPr bwMode="auto">
          <a:xfrm>
            <a:off x="7747993" y="3580805"/>
            <a:ext cx="187523" cy="571500"/>
          </a:xfrm>
          <a:prstGeom prst="rect">
            <a:avLst/>
          </a:prstGeom>
          <a:noFill/>
          <a:ln w="12700">
            <a:noFill/>
            <a:miter lim="800000"/>
            <a:headEnd/>
            <a:tailEnd/>
          </a:ln>
        </p:spPr>
        <p:txBody>
          <a:bodyPr lIns="0" tIns="0" rIns="0" bIns="0"/>
          <a:lstStyle/>
          <a:p>
            <a:pPr>
              <a:spcBef>
                <a:spcPts val="1687"/>
              </a:spcBef>
            </a:pPr>
            <a:r>
              <a:rPr lang="en-US" sz="2700" dirty="0">
                <a:solidFill>
                  <a:srgbClr val="008000"/>
                </a:solidFill>
                <a:latin typeface="Helvetica" pitchFamily="-107" charset="0"/>
                <a:cs typeface="Helvetica" pitchFamily="-107" charset="0"/>
                <a:sym typeface="Helvetica" pitchFamily="-107" charset="0"/>
              </a:rPr>
              <a:t>[</a:t>
            </a:r>
          </a:p>
        </p:txBody>
      </p:sp>
      <p:sp>
        <p:nvSpPr>
          <p:cNvPr id="396302" name="Rectangle 13"/>
          <p:cNvSpPr>
            <a:spLocks/>
          </p:cNvSpPr>
          <p:nvPr/>
        </p:nvSpPr>
        <p:spPr bwMode="auto">
          <a:xfrm>
            <a:off x="8971361" y="3580805"/>
            <a:ext cx="187523" cy="571500"/>
          </a:xfrm>
          <a:prstGeom prst="rect">
            <a:avLst/>
          </a:prstGeom>
          <a:noFill/>
          <a:ln w="12700">
            <a:noFill/>
            <a:miter lim="800000"/>
            <a:headEnd/>
            <a:tailEnd/>
          </a:ln>
        </p:spPr>
        <p:txBody>
          <a:bodyPr lIns="0" tIns="0" rIns="0" bIns="0"/>
          <a:lstStyle/>
          <a:p>
            <a:pPr>
              <a:spcBef>
                <a:spcPts val="1687"/>
              </a:spcBef>
            </a:pPr>
            <a:r>
              <a:rPr lang="en-US" sz="2700" dirty="0">
                <a:solidFill>
                  <a:srgbClr val="CC66FF"/>
                </a:solidFill>
                <a:latin typeface="Helvetica" pitchFamily="-107" charset="0"/>
                <a:cs typeface="Helvetica" pitchFamily="-107" charset="0"/>
                <a:sym typeface="Helvetica" pitchFamily="-107" charset="0"/>
              </a:rPr>
              <a:t>[</a:t>
            </a:r>
          </a:p>
        </p:txBody>
      </p:sp>
      <p:sp>
        <p:nvSpPr>
          <p:cNvPr id="396303" name="Rectangle 14"/>
          <p:cNvSpPr>
            <a:spLocks/>
          </p:cNvSpPr>
          <p:nvPr/>
        </p:nvSpPr>
        <p:spPr bwMode="auto">
          <a:xfrm>
            <a:off x="5890618" y="3580805"/>
            <a:ext cx="187523" cy="571500"/>
          </a:xfrm>
          <a:prstGeom prst="rect">
            <a:avLst/>
          </a:prstGeom>
          <a:noFill/>
          <a:ln w="12700">
            <a:noFill/>
            <a:miter lim="800000"/>
            <a:headEnd/>
            <a:tailEnd/>
          </a:ln>
        </p:spPr>
        <p:txBody>
          <a:bodyPr lIns="0" tIns="0" rIns="0" bIns="0"/>
          <a:lstStyle/>
          <a:p>
            <a:pPr>
              <a:spcBef>
                <a:spcPts val="1687"/>
              </a:spcBef>
            </a:pPr>
            <a:r>
              <a:rPr lang="en-US" sz="2700" dirty="0">
                <a:solidFill>
                  <a:srgbClr val="FF0000"/>
                </a:solidFill>
                <a:latin typeface="Helvetica" pitchFamily="-107" charset="0"/>
                <a:cs typeface="Helvetica" pitchFamily="-107" charset="0"/>
                <a:sym typeface="Helvetica" pitchFamily="-107" charset="0"/>
              </a:rPr>
              <a:t>]</a:t>
            </a:r>
          </a:p>
        </p:txBody>
      </p:sp>
      <p:sp>
        <p:nvSpPr>
          <p:cNvPr id="396304" name="Rectangle 15"/>
          <p:cNvSpPr>
            <a:spLocks/>
          </p:cNvSpPr>
          <p:nvPr/>
        </p:nvSpPr>
        <p:spPr bwMode="auto">
          <a:xfrm>
            <a:off x="7310439" y="3580805"/>
            <a:ext cx="187523" cy="571500"/>
          </a:xfrm>
          <a:prstGeom prst="rect">
            <a:avLst/>
          </a:prstGeom>
          <a:noFill/>
          <a:ln w="12700">
            <a:noFill/>
            <a:miter lim="800000"/>
            <a:headEnd/>
            <a:tailEnd/>
          </a:ln>
        </p:spPr>
        <p:txBody>
          <a:bodyPr lIns="0" tIns="0" rIns="0" bIns="0"/>
          <a:lstStyle/>
          <a:p>
            <a:pPr>
              <a:spcBef>
                <a:spcPts val="1687"/>
              </a:spcBef>
            </a:pPr>
            <a:r>
              <a:rPr lang="en-US" sz="2700" dirty="0">
                <a:solidFill>
                  <a:srgbClr val="804000"/>
                </a:solidFill>
                <a:latin typeface="Helvetica" pitchFamily="-107" charset="0"/>
                <a:cs typeface="Helvetica" pitchFamily="-107" charset="0"/>
                <a:sym typeface="Helvetica" pitchFamily="-107" charset="0"/>
              </a:rPr>
              <a:t>]</a:t>
            </a:r>
          </a:p>
        </p:txBody>
      </p:sp>
      <p:sp>
        <p:nvSpPr>
          <p:cNvPr id="396305" name="Rectangle 16"/>
          <p:cNvSpPr>
            <a:spLocks/>
          </p:cNvSpPr>
          <p:nvPr/>
        </p:nvSpPr>
        <p:spPr bwMode="auto">
          <a:xfrm>
            <a:off x="8730259" y="3580805"/>
            <a:ext cx="89297" cy="571500"/>
          </a:xfrm>
          <a:prstGeom prst="rect">
            <a:avLst/>
          </a:prstGeom>
          <a:noFill/>
          <a:ln w="12700">
            <a:noFill/>
            <a:miter lim="800000"/>
            <a:headEnd/>
            <a:tailEnd/>
          </a:ln>
        </p:spPr>
        <p:txBody>
          <a:bodyPr lIns="0" tIns="0" rIns="0" bIns="0"/>
          <a:lstStyle/>
          <a:p>
            <a:pPr>
              <a:spcBef>
                <a:spcPts val="1687"/>
              </a:spcBef>
            </a:pPr>
            <a:r>
              <a:rPr lang="en-US" sz="2700" dirty="0">
                <a:solidFill>
                  <a:srgbClr val="008080"/>
                </a:solidFill>
                <a:latin typeface="Helvetica" pitchFamily="-107" charset="0"/>
                <a:cs typeface="Helvetica" pitchFamily="-107" charset="0"/>
                <a:sym typeface="Helvetica" pitchFamily="-107" charset="0"/>
              </a:rPr>
              <a:t>]</a:t>
            </a:r>
          </a:p>
        </p:txBody>
      </p:sp>
      <p:sp>
        <p:nvSpPr>
          <p:cNvPr id="396306" name="Rectangle 17"/>
          <p:cNvSpPr>
            <a:spLocks/>
          </p:cNvSpPr>
          <p:nvPr/>
        </p:nvSpPr>
        <p:spPr bwMode="auto">
          <a:xfrm>
            <a:off x="9185673" y="3580805"/>
            <a:ext cx="187523" cy="571500"/>
          </a:xfrm>
          <a:prstGeom prst="rect">
            <a:avLst/>
          </a:prstGeom>
          <a:noFill/>
          <a:ln w="12700">
            <a:noFill/>
            <a:miter lim="800000"/>
            <a:headEnd/>
            <a:tailEnd/>
          </a:ln>
        </p:spPr>
        <p:txBody>
          <a:bodyPr lIns="0" tIns="0" rIns="0" bIns="0"/>
          <a:lstStyle/>
          <a:p>
            <a:pPr>
              <a:spcBef>
                <a:spcPts val="1687"/>
              </a:spcBef>
            </a:pPr>
            <a:r>
              <a:rPr lang="en-US" sz="2700" dirty="0">
                <a:solidFill>
                  <a:srgbClr val="CC66FF"/>
                </a:solidFill>
                <a:latin typeface="Helvetica" pitchFamily="-107" charset="0"/>
                <a:cs typeface="Helvetica" pitchFamily="-107" charset="0"/>
                <a:sym typeface="Helvetica" pitchFamily="-107" charset="0"/>
              </a:rPr>
              <a:t>]</a:t>
            </a:r>
          </a:p>
        </p:txBody>
      </p:sp>
      <p:sp>
        <p:nvSpPr>
          <p:cNvPr id="396307" name="Rectangle 18"/>
          <p:cNvSpPr>
            <a:spLocks/>
          </p:cNvSpPr>
          <p:nvPr/>
        </p:nvSpPr>
        <p:spPr bwMode="auto">
          <a:xfrm>
            <a:off x="2604492" y="3404592"/>
            <a:ext cx="129844" cy="307777"/>
          </a:xfrm>
          <a:prstGeom prst="rect">
            <a:avLst/>
          </a:prstGeom>
          <a:noFill/>
          <a:ln w="12700">
            <a:noFill/>
            <a:miter lim="800000"/>
            <a:headEnd/>
            <a:tailEnd/>
          </a:ln>
        </p:spPr>
        <p:txBody>
          <a:bodyPr wrap="none" lIns="0" tIns="0" rIns="0" bIns="0" anchor="ctr">
            <a:spAutoFit/>
          </a:bodyPr>
          <a:lstStyle/>
          <a:p>
            <a:r>
              <a:rPr lang="en-US" sz="2000" dirty="0">
                <a:solidFill>
                  <a:srgbClr val="804000"/>
                </a:solidFill>
                <a:latin typeface="Gill Sans" pitchFamily="-107" charset="0"/>
                <a:sym typeface="Gill Sans" pitchFamily="-107" charset="0"/>
              </a:rPr>
              <a:t>1</a:t>
            </a:r>
          </a:p>
        </p:txBody>
      </p:sp>
      <p:sp>
        <p:nvSpPr>
          <p:cNvPr id="396308" name="Rectangle 19"/>
          <p:cNvSpPr>
            <a:spLocks/>
          </p:cNvSpPr>
          <p:nvPr/>
        </p:nvSpPr>
        <p:spPr bwMode="auto">
          <a:xfrm>
            <a:off x="3149203" y="3395663"/>
            <a:ext cx="129844" cy="307777"/>
          </a:xfrm>
          <a:prstGeom prst="rect">
            <a:avLst/>
          </a:prstGeom>
          <a:noFill/>
          <a:ln w="12700">
            <a:noFill/>
            <a:miter lim="800000"/>
            <a:headEnd/>
            <a:tailEnd/>
          </a:ln>
        </p:spPr>
        <p:txBody>
          <a:bodyPr wrap="none" lIns="0" tIns="0" rIns="0" bIns="0" anchor="ctr">
            <a:spAutoFit/>
          </a:bodyPr>
          <a:lstStyle/>
          <a:p>
            <a:r>
              <a:rPr lang="en-US" sz="2000" dirty="0">
                <a:solidFill>
                  <a:srgbClr val="FF0080"/>
                </a:solidFill>
                <a:latin typeface="Gill Sans" pitchFamily="-107" charset="0"/>
                <a:sym typeface="Gill Sans" pitchFamily="-107" charset="0"/>
              </a:rPr>
              <a:t>1</a:t>
            </a:r>
          </a:p>
        </p:txBody>
      </p:sp>
      <p:sp>
        <p:nvSpPr>
          <p:cNvPr id="396309" name="Rectangle 20"/>
          <p:cNvSpPr>
            <a:spLocks/>
          </p:cNvSpPr>
          <p:nvPr/>
        </p:nvSpPr>
        <p:spPr bwMode="auto">
          <a:xfrm>
            <a:off x="3818930" y="3404592"/>
            <a:ext cx="129844" cy="307777"/>
          </a:xfrm>
          <a:prstGeom prst="rect">
            <a:avLst/>
          </a:prstGeom>
          <a:noFill/>
          <a:ln w="12700">
            <a:noFill/>
            <a:miter lim="800000"/>
            <a:headEnd/>
            <a:tailEnd/>
          </a:ln>
        </p:spPr>
        <p:txBody>
          <a:bodyPr wrap="none" lIns="0" tIns="0" rIns="0" bIns="0" anchor="ctr">
            <a:spAutoFit/>
          </a:bodyPr>
          <a:lstStyle/>
          <a:p>
            <a:r>
              <a:rPr lang="en-US" sz="2000" dirty="0">
                <a:solidFill>
                  <a:srgbClr val="FF0080"/>
                </a:solidFill>
                <a:latin typeface="Gill Sans" pitchFamily="-107" charset="0"/>
                <a:sym typeface="Gill Sans" pitchFamily="-107" charset="0"/>
              </a:rPr>
              <a:t>1</a:t>
            </a:r>
          </a:p>
        </p:txBody>
      </p:sp>
      <p:sp>
        <p:nvSpPr>
          <p:cNvPr id="396310" name="Rectangle 21"/>
          <p:cNvSpPr>
            <a:spLocks/>
          </p:cNvSpPr>
          <p:nvPr/>
        </p:nvSpPr>
        <p:spPr bwMode="auto">
          <a:xfrm>
            <a:off x="5845969" y="3413522"/>
            <a:ext cx="129844" cy="307777"/>
          </a:xfrm>
          <a:prstGeom prst="rect">
            <a:avLst/>
          </a:prstGeom>
          <a:noFill/>
          <a:ln w="12700">
            <a:noFill/>
            <a:miter lim="800000"/>
            <a:headEnd/>
            <a:tailEnd/>
          </a:ln>
        </p:spPr>
        <p:txBody>
          <a:bodyPr wrap="none" lIns="0" tIns="0" rIns="0" bIns="0" anchor="ctr">
            <a:spAutoFit/>
          </a:bodyPr>
          <a:lstStyle/>
          <a:p>
            <a:r>
              <a:rPr lang="en-US" sz="2000" dirty="0">
                <a:solidFill>
                  <a:srgbClr val="FF0000"/>
                </a:solidFill>
                <a:latin typeface="Gill Sans" pitchFamily="-107" charset="0"/>
                <a:sym typeface="Gill Sans" pitchFamily="-107" charset="0"/>
              </a:rPr>
              <a:t>1</a:t>
            </a:r>
          </a:p>
        </p:txBody>
      </p:sp>
      <p:sp>
        <p:nvSpPr>
          <p:cNvPr id="396311" name="Rectangle 22"/>
          <p:cNvSpPr>
            <a:spLocks/>
          </p:cNvSpPr>
          <p:nvPr/>
        </p:nvSpPr>
        <p:spPr bwMode="auto">
          <a:xfrm>
            <a:off x="6247805" y="3404592"/>
            <a:ext cx="129844" cy="307777"/>
          </a:xfrm>
          <a:prstGeom prst="rect">
            <a:avLst/>
          </a:prstGeom>
          <a:noFill/>
          <a:ln w="12700">
            <a:noFill/>
            <a:miter lim="800000"/>
            <a:headEnd/>
            <a:tailEnd/>
          </a:ln>
        </p:spPr>
        <p:txBody>
          <a:bodyPr wrap="none" lIns="0" tIns="0" rIns="0" bIns="0" anchor="ctr">
            <a:spAutoFit/>
          </a:bodyPr>
          <a:lstStyle/>
          <a:p>
            <a:r>
              <a:rPr lang="en-US" sz="2000" dirty="0">
                <a:solidFill>
                  <a:srgbClr val="999999"/>
                </a:solidFill>
                <a:latin typeface="Gill Sans" pitchFamily="-107" charset="0"/>
                <a:sym typeface="Gill Sans" pitchFamily="-107" charset="0"/>
              </a:rPr>
              <a:t>1</a:t>
            </a:r>
          </a:p>
        </p:txBody>
      </p:sp>
      <p:sp>
        <p:nvSpPr>
          <p:cNvPr id="396312" name="Rectangle 23"/>
          <p:cNvSpPr>
            <a:spLocks/>
          </p:cNvSpPr>
          <p:nvPr/>
        </p:nvSpPr>
        <p:spPr bwMode="auto">
          <a:xfrm>
            <a:off x="6604992" y="3404592"/>
            <a:ext cx="129844" cy="307777"/>
          </a:xfrm>
          <a:prstGeom prst="rect">
            <a:avLst/>
          </a:prstGeom>
          <a:noFill/>
          <a:ln w="12700">
            <a:noFill/>
            <a:miter lim="800000"/>
            <a:headEnd/>
            <a:tailEnd/>
          </a:ln>
        </p:spPr>
        <p:txBody>
          <a:bodyPr wrap="none" lIns="0" tIns="0" rIns="0" bIns="0" anchor="ctr">
            <a:spAutoFit/>
          </a:bodyPr>
          <a:lstStyle/>
          <a:p>
            <a:r>
              <a:rPr lang="en-US" sz="2000" dirty="0">
                <a:solidFill>
                  <a:srgbClr val="0000FF"/>
                </a:solidFill>
                <a:latin typeface="Gill Sans" pitchFamily="-107" charset="0"/>
                <a:sym typeface="Gill Sans" pitchFamily="-107" charset="0"/>
              </a:rPr>
              <a:t>1</a:t>
            </a:r>
          </a:p>
        </p:txBody>
      </p:sp>
      <p:sp>
        <p:nvSpPr>
          <p:cNvPr id="396313" name="Rectangle 24"/>
          <p:cNvSpPr>
            <a:spLocks/>
          </p:cNvSpPr>
          <p:nvPr/>
        </p:nvSpPr>
        <p:spPr bwMode="auto">
          <a:xfrm>
            <a:off x="7274719" y="3333155"/>
            <a:ext cx="129844" cy="307777"/>
          </a:xfrm>
          <a:prstGeom prst="rect">
            <a:avLst/>
          </a:prstGeom>
          <a:noFill/>
          <a:ln w="12700">
            <a:noFill/>
            <a:miter lim="800000"/>
            <a:headEnd/>
            <a:tailEnd/>
          </a:ln>
        </p:spPr>
        <p:txBody>
          <a:bodyPr wrap="none" lIns="0" tIns="0" rIns="0" bIns="0" anchor="ctr">
            <a:spAutoFit/>
          </a:bodyPr>
          <a:lstStyle/>
          <a:p>
            <a:r>
              <a:rPr lang="en-US" sz="2000" dirty="0">
                <a:solidFill>
                  <a:srgbClr val="804000"/>
                </a:solidFill>
                <a:latin typeface="Gill Sans" pitchFamily="-107" charset="0"/>
                <a:sym typeface="Gill Sans" pitchFamily="-107" charset="0"/>
              </a:rPr>
              <a:t>1</a:t>
            </a:r>
          </a:p>
        </p:txBody>
      </p:sp>
      <p:sp>
        <p:nvSpPr>
          <p:cNvPr id="396314" name="Rectangle 25"/>
          <p:cNvSpPr>
            <a:spLocks/>
          </p:cNvSpPr>
          <p:nvPr/>
        </p:nvSpPr>
        <p:spPr bwMode="auto">
          <a:xfrm>
            <a:off x="7712273" y="3404592"/>
            <a:ext cx="129844" cy="307777"/>
          </a:xfrm>
          <a:prstGeom prst="rect">
            <a:avLst/>
          </a:prstGeom>
          <a:noFill/>
          <a:ln w="12700">
            <a:noFill/>
            <a:miter lim="800000"/>
            <a:headEnd/>
            <a:tailEnd/>
          </a:ln>
        </p:spPr>
        <p:txBody>
          <a:bodyPr wrap="none" lIns="0" tIns="0" rIns="0" bIns="0" anchor="ctr">
            <a:spAutoFit/>
          </a:bodyPr>
          <a:lstStyle/>
          <a:p>
            <a:r>
              <a:rPr lang="en-US" sz="2000" dirty="0">
                <a:solidFill>
                  <a:srgbClr val="008000"/>
                </a:solidFill>
                <a:latin typeface="Gill Sans" pitchFamily="-107" charset="0"/>
                <a:sym typeface="Gill Sans" pitchFamily="-107" charset="0"/>
              </a:rPr>
              <a:t>1</a:t>
            </a:r>
          </a:p>
        </p:txBody>
      </p:sp>
      <p:sp>
        <p:nvSpPr>
          <p:cNvPr id="396315" name="Rectangle 26"/>
          <p:cNvSpPr>
            <a:spLocks/>
          </p:cNvSpPr>
          <p:nvPr/>
        </p:nvSpPr>
        <p:spPr bwMode="auto">
          <a:xfrm>
            <a:off x="8944570" y="3413522"/>
            <a:ext cx="129844" cy="307777"/>
          </a:xfrm>
          <a:prstGeom prst="rect">
            <a:avLst/>
          </a:prstGeom>
          <a:noFill/>
          <a:ln w="12700">
            <a:noFill/>
            <a:miter lim="800000"/>
            <a:headEnd/>
            <a:tailEnd/>
          </a:ln>
        </p:spPr>
        <p:txBody>
          <a:bodyPr wrap="none" lIns="0" tIns="0" rIns="0" bIns="0" anchor="ctr">
            <a:spAutoFit/>
          </a:bodyPr>
          <a:lstStyle/>
          <a:p>
            <a:r>
              <a:rPr lang="en-US" sz="2000" dirty="0">
                <a:solidFill>
                  <a:srgbClr val="CC66FF"/>
                </a:solidFill>
                <a:latin typeface="Gill Sans" pitchFamily="-107" charset="0"/>
                <a:sym typeface="Gill Sans" pitchFamily="-107" charset="0"/>
              </a:rPr>
              <a:t>1</a:t>
            </a:r>
          </a:p>
        </p:txBody>
      </p:sp>
      <p:sp>
        <p:nvSpPr>
          <p:cNvPr id="396316" name="Rectangle 27"/>
          <p:cNvSpPr>
            <a:spLocks/>
          </p:cNvSpPr>
          <p:nvPr/>
        </p:nvSpPr>
        <p:spPr bwMode="auto">
          <a:xfrm>
            <a:off x="9141023" y="3413522"/>
            <a:ext cx="129844" cy="307777"/>
          </a:xfrm>
          <a:prstGeom prst="rect">
            <a:avLst/>
          </a:prstGeom>
          <a:noFill/>
          <a:ln w="12700">
            <a:noFill/>
            <a:miter lim="800000"/>
            <a:headEnd/>
            <a:tailEnd/>
          </a:ln>
        </p:spPr>
        <p:txBody>
          <a:bodyPr wrap="none" lIns="0" tIns="0" rIns="0" bIns="0" anchor="ctr">
            <a:spAutoFit/>
          </a:bodyPr>
          <a:lstStyle/>
          <a:p>
            <a:r>
              <a:rPr lang="en-US" sz="2000" dirty="0">
                <a:solidFill>
                  <a:srgbClr val="CC66FF"/>
                </a:solidFill>
                <a:latin typeface="Gill Sans" pitchFamily="-107" charset="0"/>
                <a:sym typeface="Gill Sans" pitchFamily="-107" charset="0"/>
              </a:rPr>
              <a:t>1</a:t>
            </a:r>
          </a:p>
        </p:txBody>
      </p:sp>
      <p:sp>
        <p:nvSpPr>
          <p:cNvPr id="45084" name="AutoShape 28"/>
          <p:cNvSpPr>
            <a:spLocks/>
          </p:cNvSpPr>
          <p:nvPr/>
        </p:nvSpPr>
        <p:spPr bwMode="auto">
          <a:xfrm>
            <a:off x="4926211" y="3634383"/>
            <a:ext cx="223242" cy="464344"/>
          </a:xfrm>
          <a:prstGeom prst="roundRect">
            <a:avLst>
              <a:gd name="adj" fmla="val 50000"/>
            </a:avLst>
          </a:prstGeom>
          <a:noFill/>
          <a:ln w="50800">
            <a:solidFill>
              <a:srgbClr val="0000FF"/>
            </a:solidFill>
            <a:round/>
            <a:headEnd/>
            <a:tailEnd/>
          </a:ln>
        </p:spPr>
        <p:txBody>
          <a:bodyPr lIns="0" tIns="0" rIns="0" bIns="0"/>
          <a:lstStyle/>
          <a:p>
            <a:endParaRPr lang="en-US"/>
          </a:p>
        </p:txBody>
      </p:sp>
      <p:sp>
        <p:nvSpPr>
          <p:cNvPr id="45085" name="AutoShape 29"/>
          <p:cNvSpPr>
            <a:spLocks/>
          </p:cNvSpPr>
          <p:nvPr/>
        </p:nvSpPr>
        <p:spPr bwMode="auto">
          <a:xfrm>
            <a:off x="7265789" y="3634383"/>
            <a:ext cx="223242" cy="464344"/>
          </a:xfrm>
          <a:prstGeom prst="roundRect">
            <a:avLst>
              <a:gd name="adj" fmla="val 50000"/>
            </a:avLst>
          </a:prstGeom>
          <a:noFill/>
          <a:ln w="50800">
            <a:solidFill>
              <a:srgbClr val="0000FF"/>
            </a:solidFill>
            <a:round/>
            <a:headEnd/>
            <a:tailEnd/>
          </a:ln>
        </p:spPr>
        <p:txBody>
          <a:bodyPr lIns="0" tIns="0" rIns="0" bIns="0"/>
          <a:lstStyle/>
          <a:p>
            <a:endParaRPr lang="en-US"/>
          </a:p>
        </p:txBody>
      </p:sp>
      <p:sp>
        <p:nvSpPr>
          <p:cNvPr id="31" name="Rectangle 2"/>
          <p:cNvSpPr txBox="1">
            <a:spLocks noChangeArrowheads="1"/>
          </p:cNvSpPr>
          <p:nvPr/>
        </p:nvSpPr>
        <p:spPr>
          <a:xfrm>
            <a:off x="2397094" y="4703684"/>
            <a:ext cx="7358063" cy="830461"/>
          </a:xfrm>
          <a:prstGeom prst="rect">
            <a:avLst/>
          </a:prstGeom>
        </p:spPr>
        <p:txBody>
          <a:bodyPr vert="horz" lIns="91440" tIns="45720" rIns="91440" bIns="45720" rtlCol="0">
            <a:normAutofit/>
          </a:bodyPr>
          <a:lstStyle/>
          <a:p>
            <a:pPr marL="625056" indent="-182880">
              <a:spcBef>
                <a:spcPct val="20000"/>
              </a:spcBef>
              <a:buClr>
                <a:schemeClr val="accent1"/>
              </a:buClr>
              <a:buSzPct val="85000"/>
              <a:buFont typeface="Arial" pitchFamily="34" charset="0"/>
              <a:buChar char="•"/>
              <a:defRPr/>
            </a:pPr>
            <a:r>
              <a:rPr lang="en-US" sz="2100" dirty="0"/>
              <a:t>Strategy-proof if preferences are </a:t>
            </a:r>
            <a:r>
              <a:rPr lang="en-US" sz="2100" dirty="0">
                <a:solidFill>
                  <a:srgbClr val="0070C0"/>
                </a:solidFill>
              </a:rPr>
              <a:t>single-peaked over intervals</a:t>
            </a:r>
          </a:p>
        </p:txBody>
      </p:sp>
    </p:spTree>
    <p:extLst>
      <p:ext uri="{BB962C8B-B14F-4D97-AF65-F5344CB8AC3E}">
        <p14:creationId xmlns:p14="http://schemas.microsoft.com/office/powerpoint/2010/main" val="2191939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45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450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4" grpId="0" animBg="1"/>
      <p:bldP spid="4508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1"/>
          <p:cNvSpPr>
            <a:spLocks noGrp="1" noChangeArrowheads="1"/>
          </p:cNvSpPr>
          <p:nvPr>
            <p:ph type="title"/>
          </p:nvPr>
        </p:nvSpPr>
        <p:spPr>
          <a:xfrm>
            <a:off x="2416970" y="126029"/>
            <a:ext cx="7773359" cy="1714500"/>
          </a:xfrm>
        </p:spPr>
        <p:txBody>
          <a:bodyPr>
            <a:normAutofit/>
          </a:bodyPr>
          <a:lstStyle/>
          <a:p>
            <a:pPr eaLnBrk="1" hangingPunct="1"/>
            <a:r>
              <a:rPr lang="en-US" dirty="0">
                <a:solidFill>
                  <a:srgbClr val="0070C0"/>
                </a:solidFill>
              </a:rPr>
              <a:t>Single-peaked preferences over intervals</a:t>
            </a:r>
          </a:p>
        </p:txBody>
      </p:sp>
      <p:sp>
        <p:nvSpPr>
          <p:cNvPr id="394243" name="Rectangle 2"/>
          <p:cNvSpPr>
            <a:spLocks noGrp="1" noChangeArrowheads="1"/>
          </p:cNvSpPr>
          <p:nvPr>
            <p:ph type="body" idx="1"/>
          </p:nvPr>
        </p:nvSpPr>
        <p:spPr>
          <a:xfrm>
            <a:off x="2416970" y="1823177"/>
            <a:ext cx="7358063" cy="3366492"/>
          </a:xfrm>
        </p:spPr>
        <p:txBody>
          <a:bodyPr>
            <a:normAutofit fontScale="92500"/>
          </a:bodyPr>
          <a:lstStyle/>
          <a:p>
            <a:pPr marL="625056"/>
            <a:r>
              <a:rPr lang="en-US" i="1" dirty="0">
                <a:solidFill>
                  <a:srgbClr val="0000FF"/>
                </a:solidFill>
              </a:rPr>
              <a:t>Definition:</a:t>
            </a:r>
            <a:r>
              <a:rPr lang="en-US" dirty="0"/>
              <a:t>  Let agent </a:t>
            </a:r>
            <a:r>
              <a:rPr lang="en-US" i="1" dirty="0" err="1"/>
              <a:t>a</a:t>
            </a:r>
            <a:r>
              <a:rPr lang="en-US" dirty="0" err="1"/>
              <a:t>’s</a:t>
            </a:r>
            <a:r>
              <a:rPr lang="en-US" dirty="0"/>
              <a:t> most-preferred value interval be </a:t>
            </a:r>
            <a:r>
              <a:rPr lang="en-US" i="1" dirty="0"/>
              <a:t>P</a:t>
            </a:r>
            <a:r>
              <a:rPr lang="en-US" i="1" baseline="-6000" dirty="0"/>
              <a:t>a</a:t>
            </a:r>
            <a:r>
              <a:rPr lang="en-US" i="1" dirty="0"/>
              <a:t> = </a:t>
            </a:r>
            <a:r>
              <a:rPr lang="en-US" dirty="0"/>
              <a:t>[</a:t>
            </a:r>
            <a:r>
              <a:rPr lang="en-US" i="1" dirty="0"/>
              <a:t>l</a:t>
            </a:r>
            <a:r>
              <a:rPr lang="en-US" i="1" baseline="-6000" dirty="0"/>
              <a:t>a</a:t>
            </a:r>
            <a:r>
              <a:rPr lang="en-US" i="1" dirty="0"/>
              <a:t>, </a:t>
            </a:r>
            <a:r>
              <a:rPr lang="en-US" i="1" dirty="0" err="1"/>
              <a:t>u</a:t>
            </a:r>
            <a:r>
              <a:rPr lang="en-US" i="1" baseline="-6000" dirty="0" err="1"/>
              <a:t>a</a:t>
            </a:r>
            <a:r>
              <a:rPr lang="en-US" dirty="0"/>
              <a:t>].  </a:t>
            </a:r>
          </a:p>
          <a:p>
            <a:pPr marL="625056">
              <a:buNone/>
            </a:pPr>
            <a:r>
              <a:rPr lang="en-US" dirty="0"/>
              <a:t>	Let </a:t>
            </a:r>
            <a:r>
              <a:rPr lang="en-US" i="1" dirty="0"/>
              <a:t>S = </a:t>
            </a:r>
            <a:r>
              <a:rPr lang="en-US" dirty="0"/>
              <a:t>[</a:t>
            </a:r>
            <a:r>
              <a:rPr lang="en-US" i="1" dirty="0"/>
              <a:t>l, u</a:t>
            </a:r>
            <a:r>
              <a:rPr lang="en-US" dirty="0"/>
              <a:t>] and </a:t>
            </a:r>
            <a:r>
              <a:rPr lang="en-US" i="1" dirty="0"/>
              <a:t>S’ = </a:t>
            </a:r>
            <a:r>
              <a:rPr lang="en-US" dirty="0"/>
              <a:t>[</a:t>
            </a:r>
            <a:r>
              <a:rPr lang="en-US" i="1" dirty="0"/>
              <a:t>l’, u’</a:t>
            </a:r>
            <a:r>
              <a:rPr lang="en-US" dirty="0"/>
              <a:t>] be </a:t>
            </a:r>
            <a:r>
              <a:rPr lang="en-US" dirty="0">
                <a:solidFill>
                  <a:srgbClr val="800040"/>
                </a:solidFill>
              </a:rPr>
              <a:t>any</a:t>
            </a:r>
            <a:r>
              <a:rPr lang="en-US" dirty="0"/>
              <a:t> two value intervals satisfying the following constraints:</a:t>
            </a:r>
          </a:p>
          <a:p>
            <a:pPr marL="937584" lvl="1">
              <a:buFontTx/>
              <a:buChar char="-"/>
            </a:pPr>
            <a:r>
              <a:rPr lang="en-US" dirty="0"/>
              <a:t>Either </a:t>
            </a:r>
            <a:r>
              <a:rPr lang="en-US" i="1" dirty="0"/>
              <a:t>l’ ≤ l ≤ l</a:t>
            </a:r>
            <a:r>
              <a:rPr lang="en-US" i="1" baseline="-6000" dirty="0"/>
              <a:t>a</a:t>
            </a:r>
            <a:r>
              <a:rPr lang="en-US" i="1" dirty="0"/>
              <a:t>, </a:t>
            </a:r>
            <a:r>
              <a:rPr lang="en-US" dirty="0"/>
              <a:t>or </a:t>
            </a:r>
            <a:r>
              <a:rPr lang="en-US" i="1" dirty="0"/>
              <a:t>l</a:t>
            </a:r>
            <a:r>
              <a:rPr lang="en-US" i="1" baseline="-6000" dirty="0"/>
              <a:t>a</a:t>
            </a:r>
            <a:r>
              <a:rPr lang="en-US" i="1" dirty="0"/>
              <a:t> ≤ l ≤ l’</a:t>
            </a:r>
          </a:p>
          <a:p>
            <a:pPr marL="937584" lvl="1">
              <a:buFontTx/>
              <a:buChar char="-"/>
            </a:pPr>
            <a:r>
              <a:rPr lang="en-US" dirty="0"/>
              <a:t>Either </a:t>
            </a:r>
            <a:r>
              <a:rPr lang="en-US" i="1" dirty="0"/>
              <a:t>u’ ≤ u ≤ </a:t>
            </a:r>
            <a:r>
              <a:rPr lang="en-US" i="1" dirty="0" err="1"/>
              <a:t>u</a:t>
            </a:r>
            <a:r>
              <a:rPr lang="en-US" i="1" baseline="-6000" dirty="0" err="1"/>
              <a:t>a</a:t>
            </a:r>
            <a:r>
              <a:rPr lang="en-US" dirty="0"/>
              <a:t>, or </a:t>
            </a:r>
            <a:r>
              <a:rPr lang="en-US" i="1" dirty="0" err="1"/>
              <a:t>u</a:t>
            </a:r>
            <a:r>
              <a:rPr lang="en-US" i="1" baseline="-6000" dirty="0" err="1"/>
              <a:t>a</a:t>
            </a:r>
            <a:r>
              <a:rPr lang="en-US" i="1" dirty="0"/>
              <a:t> ≤ u ≤ u’</a:t>
            </a:r>
          </a:p>
          <a:p>
            <a:pPr marL="625056"/>
            <a:r>
              <a:rPr lang="en-US" dirty="0"/>
              <a:t>The agent’s preferences over intervals are </a:t>
            </a:r>
            <a:r>
              <a:rPr lang="en-US" dirty="0">
                <a:solidFill>
                  <a:srgbClr val="008000"/>
                </a:solidFill>
              </a:rPr>
              <a:t>single-peaked</a:t>
            </a:r>
            <a:r>
              <a:rPr lang="en-US" dirty="0"/>
              <a:t> if the agent always weakly prefers </a:t>
            </a:r>
            <a:r>
              <a:rPr lang="en-US" i="1" dirty="0"/>
              <a:t>S</a:t>
            </a:r>
            <a:r>
              <a:rPr lang="en-US" dirty="0"/>
              <a:t> to </a:t>
            </a:r>
            <a:r>
              <a:rPr lang="en-US" i="1" dirty="0"/>
              <a:t>S’</a:t>
            </a:r>
          </a:p>
        </p:txBody>
      </p:sp>
      <p:sp>
        <p:nvSpPr>
          <p:cNvPr id="394244" name="Line 3"/>
          <p:cNvSpPr>
            <a:spLocks noChangeShapeType="1"/>
          </p:cNvSpPr>
          <p:nvPr/>
        </p:nvSpPr>
        <p:spPr bwMode="auto">
          <a:xfrm>
            <a:off x="2300883" y="5715000"/>
            <a:ext cx="7590234" cy="0"/>
          </a:xfrm>
          <a:prstGeom prst="line">
            <a:avLst/>
          </a:prstGeom>
          <a:noFill/>
          <a:ln w="38100">
            <a:solidFill>
              <a:schemeClr val="tx1"/>
            </a:solidFill>
            <a:round/>
            <a:headEnd/>
            <a:tailEnd/>
          </a:ln>
        </p:spPr>
        <p:txBody>
          <a:bodyPr lIns="64291" tIns="32146" rIns="64291" bIns="32146"/>
          <a:lstStyle/>
          <a:p>
            <a:endParaRPr lang="en-US"/>
          </a:p>
        </p:txBody>
      </p:sp>
      <p:sp>
        <p:nvSpPr>
          <p:cNvPr id="394245" name="Rectangle 4"/>
          <p:cNvSpPr>
            <a:spLocks/>
          </p:cNvSpPr>
          <p:nvPr/>
        </p:nvSpPr>
        <p:spPr bwMode="auto">
          <a:xfrm>
            <a:off x="9185672" y="5918775"/>
            <a:ext cx="264496" cy="369332"/>
          </a:xfrm>
          <a:prstGeom prst="rect">
            <a:avLst/>
          </a:prstGeom>
          <a:noFill/>
          <a:ln w="12700">
            <a:noFill/>
            <a:miter lim="800000"/>
            <a:headEnd/>
            <a:tailEnd/>
          </a:ln>
        </p:spPr>
        <p:txBody>
          <a:bodyPr wrap="none" lIns="0" tIns="0" rIns="0" bIns="0" anchor="ctr">
            <a:spAutoFit/>
          </a:bodyPr>
          <a:lstStyle/>
          <a:p>
            <a:pPr>
              <a:spcBef>
                <a:spcPts val="1687"/>
              </a:spcBef>
            </a:pPr>
            <a:r>
              <a:rPr lang="en-US" sz="2400" i="1" dirty="0" err="1">
                <a:solidFill>
                  <a:srgbClr val="FF0000"/>
                </a:solidFill>
                <a:latin typeface="Gill Sans" pitchFamily="-107" charset="0"/>
                <a:sym typeface="Gill Sans" pitchFamily="-107" charset="0"/>
              </a:rPr>
              <a:t>u</a:t>
            </a:r>
            <a:r>
              <a:rPr lang="en-US" sz="2400" i="1" baseline="-6000" dirty="0" err="1">
                <a:solidFill>
                  <a:srgbClr val="FF0000"/>
                </a:solidFill>
                <a:latin typeface="Gill Sans" pitchFamily="-107" charset="0"/>
                <a:sym typeface="Gill Sans" pitchFamily="-107" charset="0"/>
              </a:rPr>
              <a:t>a</a:t>
            </a:r>
            <a:endParaRPr lang="en-US" sz="2400" i="1" baseline="-6000" dirty="0">
              <a:solidFill>
                <a:srgbClr val="FF0000"/>
              </a:solidFill>
              <a:latin typeface="Gill Sans" pitchFamily="-107" charset="0"/>
              <a:sym typeface="Gill Sans" pitchFamily="-107" charset="0"/>
            </a:endParaRPr>
          </a:p>
        </p:txBody>
      </p:sp>
      <p:sp>
        <p:nvSpPr>
          <p:cNvPr id="394246" name="Rectangle 5"/>
          <p:cNvSpPr>
            <a:spLocks/>
          </p:cNvSpPr>
          <p:nvPr/>
        </p:nvSpPr>
        <p:spPr bwMode="auto">
          <a:xfrm>
            <a:off x="5158383" y="5918775"/>
            <a:ext cx="182742" cy="369332"/>
          </a:xfrm>
          <a:prstGeom prst="rect">
            <a:avLst/>
          </a:prstGeom>
          <a:noFill/>
          <a:ln w="12700">
            <a:noFill/>
            <a:miter lim="800000"/>
            <a:headEnd/>
            <a:tailEnd/>
          </a:ln>
        </p:spPr>
        <p:txBody>
          <a:bodyPr wrap="none" lIns="0" tIns="0" rIns="0" bIns="0" anchor="ctr">
            <a:spAutoFit/>
          </a:bodyPr>
          <a:lstStyle/>
          <a:p>
            <a:pPr>
              <a:spcBef>
                <a:spcPts val="1687"/>
              </a:spcBef>
            </a:pPr>
            <a:r>
              <a:rPr lang="en-US" sz="2400" i="1" dirty="0">
                <a:solidFill>
                  <a:srgbClr val="FF0000"/>
                </a:solidFill>
                <a:latin typeface="Gill Sans" pitchFamily="-107" charset="0"/>
                <a:sym typeface="Gill Sans" pitchFamily="-107" charset="0"/>
              </a:rPr>
              <a:t>l</a:t>
            </a:r>
            <a:r>
              <a:rPr lang="en-US" sz="2400" i="1" baseline="-6000" dirty="0">
                <a:solidFill>
                  <a:srgbClr val="FF0000"/>
                </a:solidFill>
                <a:latin typeface="Gill Sans" pitchFamily="-107" charset="0"/>
                <a:sym typeface="Gill Sans" pitchFamily="-107" charset="0"/>
              </a:rPr>
              <a:t>a</a:t>
            </a:r>
          </a:p>
        </p:txBody>
      </p:sp>
      <p:sp>
        <p:nvSpPr>
          <p:cNvPr id="394247" name="Rectangle 6"/>
          <p:cNvSpPr>
            <a:spLocks/>
          </p:cNvSpPr>
          <p:nvPr/>
        </p:nvSpPr>
        <p:spPr bwMode="auto">
          <a:xfrm>
            <a:off x="4229696" y="5918775"/>
            <a:ext cx="70532" cy="369332"/>
          </a:xfrm>
          <a:prstGeom prst="rect">
            <a:avLst/>
          </a:prstGeom>
          <a:noFill/>
          <a:ln w="12700">
            <a:noFill/>
            <a:miter lim="800000"/>
            <a:headEnd/>
            <a:tailEnd/>
          </a:ln>
        </p:spPr>
        <p:txBody>
          <a:bodyPr wrap="none" lIns="0" tIns="0" rIns="0" bIns="0" anchor="ctr">
            <a:spAutoFit/>
          </a:bodyPr>
          <a:lstStyle/>
          <a:p>
            <a:pPr>
              <a:spcBef>
                <a:spcPts val="1687"/>
              </a:spcBef>
            </a:pPr>
            <a:r>
              <a:rPr lang="en-US" sz="2400" i="1" dirty="0">
                <a:solidFill>
                  <a:srgbClr val="0000FF"/>
                </a:solidFill>
                <a:latin typeface="Gill Sans" pitchFamily="-107" charset="0"/>
                <a:sym typeface="Gill Sans" pitchFamily="-107" charset="0"/>
              </a:rPr>
              <a:t>l</a:t>
            </a:r>
          </a:p>
        </p:txBody>
      </p:sp>
      <p:sp>
        <p:nvSpPr>
          <p:cNvPr id="394248" name="Rectangle 7"/>
          <p:cNvSpPr>
            <a:spLocks/>
          </p:cNvSpPr>
          <p:nvPr/>
        </p:nvSpPr>
        <p:spPr bwMode="auto">
          <a:xfrm>
            <a:off x="2702719" y="5918775"/>
            <a:ext cx="147476" cy="369332"/>
          </a:xfrm>
          <a:prstGeom prst="rect">
            <a:avLst/>
          </a:prstGeom>
          <a:noFill/>
          <a:ln w="12700">
            <a:noFill/>
            <a:miter lim="800000"/>
            <a:headEnd/>
            <a:tailEnd/>
          </a:ln>
        </p:spPr>
        <p:txBody>
          <a:bodyPr wrap="none" lIns="0" tIns="0" rIns="0" bIns="0" anchor="ctr">
            <a:spAutoFit/>
          </a:bodyPr>
          <a:lstStyle/>
          <a:p>
            <a:pPr>
              <a:spcBef>
                <a:spcPts val="1687"/>
              </a:spcBef>
            </a:pPr>
            <a:r>
              <a:rPr lang="en-US" sz="2400" i="1" dirty="0">
                <a:latin typeface="Gill Sans" pitchFamily="-107" charset="0"/>
                <a:sym typeface="Gill Sans" pitchFamily="-107" charset="0"/>
              </a:rPr>
              <a:t>l’</a:t>
            </a:r>
          </a:p>
        </p:txBody>
      </p:sp>
      <p:sp>
        <p:nvSpPr>
          <p:cNvPr id="394249" name="Rectangle 8"/>
          <p:cNvSpPr>
            <a:spLocks/>
          </p:cNvSpPr>
          <p:nvPr/>
        </p:nvSpPr>
        <p:spPr bwMode="auto">
          <a:xfrm>
            <a:off x="7631907" y="5918775"/>
            <a:ext cx="158698" cy="369332"/>
          </a:xfrm>
          <a:prstGeom prst="rect">
            <a:avLst/>
          </a:prstGeom>
          <a:noFill/>
          <a:ln w="12700">
            <a:noFill/>
            <a:miter lim="800000"/>
            <a:headEnd/>
            <a:tailEnd/>
          </a:ln>
        </p:spPr>
        <p:txBody>
          <a:bodyPr wrap="none" lIns="0" tIns="0" rIns="0" bIns="0" anchor="ctr">
            <a:spAutoFit/>
          </a:bodyPr>
          <a:lstStyle/>
          <a:p>
            <a:pPr>
              <a:spcBef>
                <a:spcPts val="1687"/>
              </a:spcBef>
            </a:pPr>
            <a:r>
              <a:rPr lang="en-US" sz="2400" i="1" dirty="0">
                <a:solidFill>
                  <a:srgbClr val="0000FF"/>
                </a:solidFill>
                <a:latin typeface="Gill Sans" pitchFamily="-107" charset="0"/>
                <a:sym typeface="Gill Sans" pitchFamily="-107" charset="0"/>
              </a:rPr>
              <a:t>u</a:t>
            </a:r>
          </a:p>
        </p:txBody>
      </p:sp>
      <p:sp>
        <p:nvSpPr>
          <p:cNvPr id="394250" name="Rectangle 9"/>
          <p:cNvSpPr>
            <a:spLocks/>
          </p:cNvSpPr>
          <p:nvPr/>
        </p:nvSpPr>
        <p:spPr bwMode="auto">
          <a:xfrm>
            <a:off x="7006828" y="5918775"/>
            <a:ext cx="240450" cy="369332"/>
          </a:xfrm>
          <a:prstGeom prst="rect">
            <a:avLst/>
          </a:prstGeom>
          <a:noFill/>
          <a:ln w="12700">
            <a:noFill/>
            <a:miter lim="800000"/>
            <a:headEnd/>
            <a:tailEnd/>
          </a:ln>
        </p:spPr>
        <p:txBody>
          <a:bodyPr wrap="none" lIns="0" tIns="0" rIns="0" bIns="0" anchor="ctr">
            <a:spAutoFit/>
          </a:bodyPr>
          <a:lstStyle/>
          <a:p>
            <a:pPr>
              <a:spcBef>
                <a:spcPts val="1687"/>
              </a:spcBef>
            </a:pPr>
            <a:r>
              <a:rPr lang="en-US" sz="2400" i="1" dirty="0">
                <a:latin typeface="Gill Sans" pitchFamily="-107" charset="0"/>
                <a:sym typeface="Gill Sans" pitchFamily="-107" charset="0"/>
              </a:rPr>
              <a:t>u’</a:t>
            </a:r>
          </a:p>
        </p:txBody>
      </p:sp>
      <p:sp>
        <p:nvSpPr>
          <p:cNvPr id="394251" name="Rectangle 10"/>
          <p:cNvSpPr>
            <a:spLocks/>
          </p:cNvSpPr>
          <p:nvPr/>
        </p:nvSpPr>
        <p:spPr bwMode="auto">
          <a:xfrm>
            <a:off x="2747368" y="5438180"/>
            <a:ext cx="98227" cy="571500"/>
          </a:xfrm>
          <a:prstGeom prst="rect">
            <a:avLst/>
          </a:prstGeom>
          <a:noFill/>
          <a:ln w="12700">
            <a:noFill/>
            <a:miter lim="800000"/>
            <a:headEnd/>
            <a:tailEnd/>
          </a:ln>
        </p:spPr>
        <p:txBody>
          <a:bodyPr lIns="0" tIns="0" rIns="0" bIns="0"/>
          <a:lstStyle/>
          <a:p>
            <a:pPr>
              <a:spcBef>
                <a:spcPts val="1687"/>
              </a:spcBef>
            </a:pPr>
            <a:r>
              <a:rPr lang="en-US" sz="2700" dirty="0">
                <a:latin typeface="Helvetica" pitchFamily="-107" charset="0"/>
                <a:cs typeface="Helvetica" pitchFamily="-107" charset="0"/>
                <a:sym typeface="Helvetica" pitchFamily="-107" charset="0"/>
              </a:rPr>
              <a:t>[</a:t>
            </a:r>
          </a:p>
        </p:txBody>
      </p:sp>
      <p:sp>
        <p:nvSpPr>
          <p:cNvPr id="394252" name="Rectangle 11"/>
          <p:cNvSpPr>
            <a:spLocks/>
          </p:cNvSpPr>
          <p:nvPr/>
        </p:nvSpPr>
        <p:spPr bwMode="auto">
          <a:xfrm>
            <a:off x="9319618" y="5438180"/>
            <a:ext cx="89297" cy="571500"/>
          </a:xfrm>
          <a:prstGeom prst="rect">
            <a:avLst/>
          </a:prstGeom>
          <a:noFill/>
          <a:ln w="12700">
            <a:noFill/>
            <a:miter lim="800000"/>
            <a:headEnd/>
            <a:tailEnd/>
          </a:ln>
        </p:spPr>
        <p:txBody>
          <a:bodyPr lIns="0" tIns="0" rIns="0" bIns="0"/>
          <a:lstStyle/>
          <a:p>
            <a:pPr>
              <a:spcBef>
                <a:spcPts val="1687"/>
              </a:spcBef>
            </a:pPr>
            <a:r>
              <a:rPr lang="en-US" sz="2700" dirty="0">
                <a:solidFill>
                  <a:srgbClr val="FF0000"/>
                </a:solidFill>
                <a:latin typeface="Helvetica" pitchFamily="-107" charset="0"/>
                <a:cs typeface="Helvetica" pitchFamily="-107" charset="0"/>
                <a:sym typeface="Helvetica" pitchFamily="-107" charset="0"/>
              </a:rPr>
              <a:t>]</a:t>
            </a:r>
          </a:p>
        </p:txBody>
      </p:sp>
      <p:sp>
        <p:nvSpPr>
          <p:cNvPr id="394253" name="Rectangle 12"/>
          <p:cNvSpPr>
            <a:spLocks/>
          </p:cNvSpPr>
          <p:nvPr/>
        </p:nvSpPr>
        <p:spPr bwMode="auto">
          <a:xfrm>
            <a:off x="4247555" y="5438180"/>
            <a:ext cx="98227" cy="571500"/>
          </a:xfrm>
          <a:prstGeom prst="rect">
            <a:avLst/>
          </a:prstGeom>
          <a:noFill/>
          <a:ln w="12700">
            <a:noFill/>
            <a:miter lim="800000"/>
            <a:headEnd/>
            <a:tailEnd/>
          </a:ln>
        </p:spPr>
        <p:txBody>
          <a:bodyPr lIns="0" tIns="0" rIns="0" bIns="0"/>
          <a:lstStyle/>
          <a:p>
            <a:pPr>
              <a:spcBef>
                <a:spcPts val="1687"/>
              </a:spcBef>
            </a:pPr>
            <a:r>
              <a:rPr lang="en-US" sz="2700" dirty="0">
                <a:solidFill>
                  <a:srgbClr val="0000FF"/>
                </a:solidFill>
                <a:latin typeface="Helvetica" pitchFamily="-107" charset="0"/>
                <a:cs typeface="Helvetica" pitchFamily="-107" charset="0"/>
                <a:sym typeface="Helvetica" pitchFamily="-107" charset="0"/>
              </a:rPr>
              <a:t>[</a:t>
            </a:r>
          </a:p>
        </p:txBody>
      </p:sp>
      <p:sp>
        <p:nvSpPr>
          <p:cNvPr id="394254" name="Rectangle 13"/>
          <p:cNvSpPr>
            <a:spLocks/>
          </p:cNvSpPr>
          <p:nvPr/>
        </p:nvSpPr>
        <p:spPr bwMode="auto">
          <a:xfrm>
            <a:off x="5247680" y="5438180"/>
            <a:ext cx="98227" cy="571500"/>
          </a:xfrm>
          <a:prstGeom prst="rect">
            <a:avLst/>
          </a:prstGeom>
          <a:noFill/>
          <a:ln w="12700">
            <a:noFill/>
            <a:miter lim="800000"/>
            <a:headEnd/>
            <a:tailEnd/>
          </a:ln>
        </p:spPr>
        <p:txBody>
          <a:bodyPr lIns="0" tIns="0" rIns="0" bIns="0"/>
          <a:lstStyle/>
          <a:p>
            <a:pPr>
              <a:spcBef>
                <a:spcPts val="1687"/>
              </a:spcBef>
            </a:pPr>
            <a:r>
              <a:rPr lang="en-US" sz="2700" dirty="0">
                <a:solidFill>
                  <a:srgbClr val="FF0000"/>
                </a:solidFill>
                <a:latin typeface="Helvetica" pitchFamily="-107" charset="0"/>
                <a:cs typeface="Helvetica" pitchFamily="-107" charset="0"/>
                <a:sym typeface="Helvetica" pitchFamily="-107" charset="0"/>
              </a:rPr>
              <a:t>[</a:t>
            </a:r>
          </a:p>
        </p:txBody>
      </p:sp>
      <p:sp>
        <p:nvSpPr>
          <p:cNvPr id="394255" name="Rectangle 14"/>
          <p:cNvSpPr>
            <a:spLocks/>
          </p:cNvSpPr>
          <p:nvPr/>
        </p:nvSpPr>
        <p:spPr bwMode="auto">
          <a:xfrm>
            <a:off x="7703345" y="5438180"/>
            <a:ext cx="89297" cy="571500"/>
          </a:xfrm>
          <a:prstGeom prst="rect">
            <a:avLst/>
          </a:prstGeom>
          <a:noFill/>
          <a:ln w="12700">
            <a:noFill/>
            <a:miter lim="800000"/>
            <a:headEnd/>
            <a:tailEnd/>
          </a:ln>
        </p:spPr>
        <p:txBody>
          <a:bodyPr lIns="0" tIns="0" rIns="0" bIns="0"/>
          <a:lstStyle/>
          <a:p>
            <a:pPr>
              <a:spcBef>
                <a:spcPts val="1687"/>
              </a:spcBef>
            </a:pPr>
            <a:r>
              <a:rPr lang="en-US" sz="2700" dirty="0">
                <a:solidFill>
                  <a:srgbClr val="0000FF"/>
                </a:solidFill>
                <a:latin typeface="Helvetica" pitchFamily="-107" charset="0"/>
                <a:cs typeface="Helvetica" pitchFamily="-107" charset="0"/>
                <a:sym typeface="Helvetica" pitchFamily="-107" charset="0"/>
              </a:rPr>
              <a:t>]</a:t>
            </a:r>
          </a:p>
        </p:txBody>
      </p:sp>
      <p:sp>
        <p:nvSpPr>
          <p:cNvPr id="394256" name="Rectangle 15"/>
          <p:cNvSpPr>
            <a:spLocks/>
          </p:cNvSpPr>
          <p:nvPr/>
        </p:nvSpPr>
        <p:spPr bwMode="auto">
          <a:xfrm>
            <a:off x="7105056" y="5438180"/>
            <a:ext cx="89297" cy="571500"/>
          </a:xfrm>
          <a:prstGeom prst="rect">
            <a:avLst/>
          </a:prstGeom>
          <a:noFill/>
          <a:ln w="12700">
            <a:noFill/>
            <a:miter lim="800000"/>
            <a:headEnd/>
            <a:tailEnd/>
          </a:ln>
        </p:spPr>
        <p:txBody>
          <a:bodyPr lIns="0" tIns="0" rIns="0" bIns="0"/>
          <a:lstStyle/>
          <a:p>
            <a:pPr>
              <a:spcBef>
                <a:spcPts val="1687"/>
              </a:spcBef>
            </a:pPr>
            <a:r>
              <a:rPr lang="en-US" sz="2700" dirty="0">
                <a:latin typeface="Helvetica" pitchFamily="-107" charset="0"/>
                <a:cs typeface="Helvetica" pitchFamily="-107" charset="0"/>
                <a:sym typeface="Helvetica" pitchFamily="-107" charset="0"/>
              </a:rPr>
              <a:t>]</a:t>
            </a:r>
          </a:p>
        </p:txBody>
      </p:sp>
    </p:spTree>
    <p:extLst>
      <p:ext uri="{BB962C8B-B14F-4D97-AF65-F5344CB8AC3E}">
        <p14:creationId xmlns:p14="http://schemas.microsoft.com/office/powerpoint/2010/main" val="13333023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B6B29BE-3689-46CD-B7FA-9D4BCC683C3E}"/>
              </a:ext>
            </a:extLst>
          </p:cNvPr>
          <p:cNvSpPr>
            <a:spLocks noGrp="1" noChangeArrowheads="1"/>
          </p:cNvSpPr>
          <p:nvPr>
            <p:ph type="title"/>
          </p:nvPr>
        </p:nvSpPr>
        <p:spPr>
          <a:xfrm>
            <a:off x="2294405" y="207817"/>
            <a:ext cx="8709772" cy="672353"/>
          </a:xfrm>
        </p:spPr>
        <p:txBody>
          <a:bodyPr>
            <a:normAutofit fontScale="90000"/>
          </a:bodyPr>
          <a:lstStyle/>
          <a:p>
            <a:pPr eaLnBrk="1" hangingPunct="1"/>
            <a:r>
              <a:rPr lang="en-US" altLang="en-US" sz="4853" dirty="0">
                <a:solidFill>
                  <a:srgbClr val="0070C0"/>
                </a:solidFill>
              </a:rPr>
              <a:t>Real AI</a:t>
            </a:r>
          </a:p>
        </p:txBody>
      </p:sp>
      <p:sp>
        <p:nvSpPr>
          <p:cNvPr id="102403" name="Rectangle 3">
            <a:extLst>
              <a:ext uri="{FF2B5EF4-FFF2-40B4-BE49-F238E27FC236}">
                <a16:creationId xmlns:a16="http://schemas.microsoft.com/office/drawing/2014/main" id="{DB47BBDA-4ED4-493D-B1FA-C0E5FEE65F08}"/>
              </a:ext>
            </a:extLst>
          </p:cNvPr>
          <p:cNvSpPr>
            <a:spLocks noGrp="1" noChangeArrowheads="1"/>
          </p:cNvSpPr>
          <p:nvPr>
            <p:ph type="body" idx="1"/>
          </p:nvPr>
        </p:nvSpPr>
        <p:spPr>
          <a:xfrm>
            <a:off x="1658471" y="1067693"/>
            <a:ext cx="8875059" cy="4598614"/>
          </a:xfrm>
        </p:spPr>
        <p:txBody>
          <a:bodyPr/>
          <a:lstStyle/>
          <a:p>
            <a:pPr eaLnBrk="1" hangingPunct="1"/>
            <a:r>
              <a:rPr lang="en-US" altLang="en-US" dirty="0"/>
              <a:t>A serious science.</a:t>
            </a:r>
          </a:p>
          <a:p>
            <a:pPr eaLnBrk="1" hangingPunct="1"/>
            <a:r>
              <a:rPr lang="en-US" altLang="en-US" dirty="0">
                <a:solidFill>
                  <a:srgbClr val="0070C0"/>
                </a:solidFill>
              </a:rPr>
              <a:t>General-purpose AI </a:t>
            </a:r>
            <a:r>
              <a:rPr lang="en-US" altLang="en-US" dirty="0"/>
              <a:t>like the robots of science fiction is incredibly hard</a:t>
            </a:r>
          </a:p>
          <a:p>
            <a:pPr lvl="1" eaLnBrk="1" hangingPunct="1"/>
            <a:r>
              <a:rPr lang="en-US" altLang="en-US" dirty="0"/>
              <a:t>Human brain appears to have lots of special and general functions, integrated in some amazing way that we really do not understand (yet)</a:t>
            </a:r>
          </a:p>
          <a:p>
            <a:pPr eaLnBrk="1" hangingPunct="1"/>
            <a:r>
              <a:rPr lang="en-US" altLang="en-US" dirty="0">
                <a:solidFill>
                  <a:srgbClr val="0070C0"/>
                </a:solidFill>
              </a:rPr>
              <a:t>Special-purpose AI </a:t>
            </a:r>
            <a:r>
              <a:rPr lang="en-US" altLang="en-US" dirty="0"/>
              <a:t>is more doable (nontrivial)</a:t>
            </a:r>
          </a:p>
          <a:p>
            <a:pPr lvl="1" eaLnBrk="1" hangingPunct="1"/>
            <a:r>
              <a:rPr lang="en-US" altLang="en-US" dirty="0"/>
              <a:t>E.g., chess/poker/Go playing programs, logistics planning, automated translation, speech and image recognition, web search, data mining, medical diagnosis, keeping a car on the road, … … … …</a:t>
            </a:r>
          </a:p>
        </p:txBody>
      </p:sp>
    </p:spTree>
    <p:extLst>
      <p:ext uri="{BB962C8B-B14F-4D97-AF65-F5344CB8AC3E}">
        <p14:creationId xmlns:p14="http://schemas.microsoft.com/office/powerpoint/2010/main" val="2131068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7E4021B-B3B9-4850-88DE-7642C8140B97}"/>
              </a:ext>
            </a:extLst>
          </p:cNvPr>
          <p:cNvSpPr>
            <a:spLocks noGrp="1" noChangeArrowheads="1"/>
          </p:cNvSpPr>
          <p:nvPr>
            <p:ph type="title"/>
          </p:nvPr>
        </p:nvSpPr>
        <p:spPr>
          <a:xfrm>
            <a:off x="649941" y="67235"/>
            <a:ext cx="7974386" cy="1131794"/>
          </a:xfrm>
        </p:spPr>
        <p:txBody>
          <a:bodyPr/>
          <a:lstStyle/>
          <a:p>
            <a:pPr eaLnBrk="1" hangingPunct="1"/>
            <a:r>
              <a:rPr lang="en-US" altLang="en-US" sz="4853" dirty="0">
                <a:solidFill>
                  <a:srgbClr val="0070C0"/>
                </a:solidFill>
              </a:rPr>
              <a:t>Definitions of AI</a:t>
            </a:r>
          </a:p>
        </p:txBody>
      </p:sp>
      <p:graphicFrame>
        <p:nvGraphicFramePr>
          <p:cNvPr id="105488" name="Group 16">
            <a:extLst>
              <a:ext uri="{FF2B5EF4-FFF2-40B4-BE49-F238E27FC236}">
                <a16:creationId xmlns:a16="http://schemas.microsoft.com/office/drawing/2014/main" id="{6B81933A-5035-43E7-B9C3-0ED01FAD19BD}"/>
              </a:ext>
            </a:extLst>
          </p:cNvPr>
          <p:cNvGraphicFramePr>
            <a:graphicFrameLocks noGrp="1"/>
          </p:cNvGraphicFramePr>
          <p:nvPr>
            <p:ph idx="1"/>
            <p:extLst>
              <p:ext uri="{D42A27DB-BD31-4B8C-83A1-F6EECF244321}">
                <p14:modId xmlns:p14="http://schemas.microsoft.com/office/powerpoint/2010/main" val="2756136246"/>
              </p:ext>
            </p:extLst>
          </p:nvPr>
        </p:nvGraphicFramePr>
        <p:xfrm>
          <a:off x="4254034" y="1680883"/>
          <a:ext cx="6346731" cy="2367244"/>
        </p:xfrm>
        <a:graphic>
          <a:graphicData uri="http://schemas.openxmlformats.org/drawingml/2006/table">
            <a:tbl>
              <a:tblPr/>
              <a:tblGrid>
                <a:gridCol w="3174066">
                  <a:extLst>
                    <a:ext uri="{9D8B030D-6E8A-4147-A177-3AD203B41FA5}">
                      <a16:colId xmlns:a16="http://schemas.microsoft.com/office/drawing/2014/main" val="20000"/>
                    </a:ext>
                  </a:extLst>
                </a:gridCol>
                <a:gridCol w="3172665">
                  <a:extLst>
                    <a:ext uri="{9D8B030D-6E8A-4147-A177-3AD203B41FA5}">
                      <a16:colId xmlns:a16="http://schemas.microsoft.com/office/drawing/2014/main" val="20001"/>
                    </a:ext>
                  </a:extLst>
                </a:gridCol>
              </a:tblGrid>
              <a:tr h="1183622">
                <a:tc>
                  <a:txBody>
                    <a:bodyPr/>
                    <a:lstStyle/>
                    <a:p>
                      <a:pPr marL="0" marR="0" lvl="0" indent="0" algn="ctr" defTabSz="4572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800" b="0" i="0" u="none" strike="noStrike" cap="none" normalizeH="0" baseline="0" dirty="0">
                          <a:ln>
                            <a:noFill/>
                          </a:ln>
                          <a:solidFill>
                            <a:srgbClr val="000000"/>
                          </a:solidFill>
                          <a:effectLst/>
                          <a:latin typeface="Arial" charset="0"/>
                          <a:ea typeface="宋体" pitchFamily="2" charset="-122"/>
                        </a:rPr>
                        <a:t>Systems that </a:t>
                      </a:r>
                      <a:r>
                        <a:rPr kumimoji="0" lang="en-US" sz="2800" b="0" i="0" u="none" strike="noStrike" cap="none" normalizeH="0" baseline="0" dirty="0">
                          <a:ln>
                            <a:noFill/>
                          </a:ln>
                          <a:solidFill>
                            <a:srgbClr val="0070C0"/>
                          </a:solidFill>
                          <a:effectLst/>
                          <a:latin typeface="Arial" charset="0"/>
                          <a:ea typeface="宋体" pitchFamily="2" charset="-122"/>
                        </a:rPr>
                        <a:t>think</a:t>
                      </a:r>
                      <a:r>
                        <a:rPr kumimoji="0" lang="en-US" sz="2800" b="0" i="0" u="none" strike="noStrike" cap="none" normalizeH="0" baseline="0" dirty="0">
                          <a:ln>
                            <a:noFill/>
                          </a:ln>
                          <a:solidFill>
                            <a:srgbClr val="000000"/>
                          </a:solidFill>
                          <a:effectLst/>
                          <a:latin typeface="Arial" charset="0"/>
                          <a:ea typeface="宋体" pitchFamily="2" charset="-122"/>
                        </a:rPr>
                        <a:t> </a:t>
                      </a:r>
                      <a:r>
                        <a:rPr kumimoji="0" lang="en-US" sz="2800" b="0" i="0" u="none" strike="noStrike" cap="none" normalizeH="0" baseline="0" dirty="0">
                          <a:ln>
                            <a:noFill/>
                          </a:ln>
                          <a:solidFill>
                            <a:srgbClr val="006600"/>
                          </a:solidFill>
                          <a:effectLst/>
                          <a:latin typeface="Arial" charset="0"/>
                          <a:ea typeface="宋体" pitchFamily="2" charset="-122"/>
                        </a:rPr>
                        <a:t>like humans</a:t>
                      </a:r>
                    </a:p>
                  </a:txBody>
                  <a:tcPr marL="80682" marR="80682" marT="40341" marB="403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800" b="0" i="0" u="none" strike="noStrike" cap="none" normalizeH="0" baseline="0" dirty="0">
                          <a:ln>
                            <a:noFill/>
                          </a:ln>
                          <a:solidFill>
                            <a:srgbClr val="000000"/>
                          </a:solidFill>
                          <a:effectLst/>
                          <a:latin typeface="Arial" charset="0"/>
                          <a:ea typeface="宋体" pitchFamily="2" charset="-122"/>
                        </a:rPr>
                        <a:t>Systems that </a:t>
                      </a:r>
                      <a:r>
                        <a:rPr kumimoji="0" lang="en-US" sz="2800" b="0" i="0" u="none" strike="noStrike" cap="none" normalizeH="0" baseline="0" dirty="0">
                          <a:ln>
                            <a:noFill/>
                          </a:ln>
                          <a:solidFill>
                            <a:srgbClr val="0070C0"/>
                          </a:solidFill>
                          <a:effectLst/>
                          <a:latin typeface="Arial" charset="0"/>
                          <a:ea typeface="宋体" pitchFamily="2" charset="-122"/>
                        </a:rPr>
                        <a:t>think</a:t>
                      </a:r>
                      <a:r>
                        <a:rPr kumimoji="0" lang="en-US" sz="2800" b="0" i="0" u="none" strike="noStrike" cap="none" normalizeH="0" baseline="0" dirty="0">
                          <a:ln>
                            <a:noFill/>
                          </a:ln>
                          <a:solidFill>
                            <a:srgbClr val="000000"/>
                          </a:solidFill>
                          <a:effectLst/>
                          <a:latin typeface="Arial" charset="0"/>
                          <a:ea typeface="宋体" pitchFamily="2" charset="-122"/>
                        </a:rPr>
                        <a:t> </a:t>
                      </a:r>
                      <a:r>
                        <a:rPr kumimoji="0" lang="en-US" sz="2800" b="0" i="0" u="none" strike="noStrike" cap="none" normalizeH="0" baseline="0" dirty="0">
                          <a:ln>
                            <a:noFill/>
                          </a:ln>
                          <a:solidFill>
                            <a:srgbClr val="006600"/>
                          </a:solidFill>
                          <a:effectLst/>
                          <a:latin typeface="Arial" charset="0"/>
                          <a:ea typeface="宋体" pitchFamily="2" charset="-122"/>
                        </a:rPr>
                        <a:t>rationally</a:t>
                      </a:r>
                    </a:p>
                  </a:txBody>
                  <a:tcPr marL="80682" marR="80682" marT="40341" marB="403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3622">
                <a:tc>
                  <a:txBody>
                    <a:bodyPr/>
                    <a:lstStyle/>
                    <a:p>
                      <a:pPr marL="0" marR="0" lvl="0" indent="0" algn="ctr" defTabSz="4572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800" b="0" i="0" u="none" strike="noStrike" cap="none" normalizeH="0" baseline="0" dirty="0">
                          <a:ln>
                            <a:noFill/>
                          </a:ln>
                          <a:solidFill>
                            <a:srgbClr val="000000"/>
                          </a:solidFill>
                          <a:effectLst/>
                          <a:latin typeface="Arial" charset="0"/>
                          <a:ea typeface="宋体" pitchFamily="2" charset="-122"/>
                        </a:rPr>
                        <a:t>Systems that </a:t>
                      </a:r>
                      <a:r>
                        <a:rPr kumimoji="0" lang="en-US" sz="2800" b="0" i="0" u="none" strike="noStrike" cap="none" normalizeH="0" baseline="0" dirty="0">
                          <a:ln>
                            <a:noFill/>
                          </a:ln>
                          <a:solidFill>
                            <a:srgbClr val="0070C0"/>
                          </a:solidFill>
                          <a:effectLst/>
                          <a:latin typeface="Arial" charset="0"/>
                          <a:ea typeface="宋体" pitchFamily="2" charset="-122"/>
                        </a:rPr>
                        <a:t>act</a:t>
                      </a:r>
                      <a:r>
                        <a:rPr kumimoji="0" lang="en-US" sz="2800" b="0" i="0" u="none" strike="noStrike" cap="none" normalizeH="0" baseline="0" dirty="0">
                          <a:ln>
                            <a:noFill/>
                          </a:ln>
                          <a:solidFill>
                            <a:srgbClr val="000000"/>
                          </a:solidFill>
                          <a:effectLst/>
                          <a:latin typeface="Arial" charset="0"/>
                          <a:ea typeface="宋体" pitchFamily="2" charset="-122"/>
                        </a:rPr>
                        <a:t> </a:t>
                      </a:r>
                      <a:r>
                        <a:rPr kumimoji="0" lang="en-US" sz="2800" b="0" i="0" u="none" strike="noStrike" cap="none" normalizeH="0" baseline="0" dirty="0">
                          <a:ln>
                            <a:noFill/>
                          </a:ln>
                          <a:solidFill>
                            <a:srgbClr val="006600"/>
                          </a:solidFill>
                          <a:effectLst/>
                          <a:latin typeface="Arial" charset="0"/>
                          <a:ea typeface="宋体" pitchFamily="2" charset="-122"/>
                        </a:rPr>
                        <a:t>like humans</a:t>
                      </a:r>
                    </a:p>
                  </a:txBody>
                  <a:tcPr marL="80682" marR="80682" marT="40341" marB="403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800" b="0" i="0" u="none" strike="noStrike" cap="none" normalizeH="0" baseline="0" dirty="0">
                          <a:ln>
                            <a:noFill/>
                          </a:ln>
                          <a:solidFill>
                            <a:srgbClr val="000000"/>
                          </a:solidFill>
                          <a:effectLst/>
                          <a:latin typeface="Arial" charset="0"/>
                          <a:ea typeface="宋体" pitchFamily="2" charset="-122"/>
                        </a:rPr>
                        <a:t>Systems that </a:t>
                      </a:r>
                      <a:r>
                        <a:rPr kumimoji="0" lang="en-US" sz="2800" b="0" i="0" u="none" strike="noStrike" cap="none" normalizeH="0" baseline="0" dirty="0">
                          <a:ln>
                            <a:noFill/>
                          </a:ln>
                          <a:solidFill>
                            <a:srgbClr val="0070C0"/>
                          </a:solidFill>
                          <a:effectLst/>
                          <a:latin typeface="Arial" charset="0"/>
                          <a:ea typeface="宋体" pitchFamily="2" charset="-122"/>
                        </a:rPr>
                        <a:t>act</a:t>
                      </a:r>
                      <a:r>
                        <a:rPr kumimoji="0" lang="en-US" sz="2800" b="0" i="0" u="none" strike="noStrike" cap="none" normalizeH="0" baseline="0" dirty="0">
                          <a:ln>
                            <a:noFill/>
                          </a:ln>
                          <a:solidFill>
                            <a:srgbClr val="000000"/>
                          </a:solidFill>
                          <a:effectLst/>
                          <a:latin typeface="Arial" charset="0"/>
                          <a:ea typeface="宋体" pitchFamily="2" charset="-122"/>
                        </a:rPr>
                        <a:t> </a:t>
                      </a:r>
                      <a:r>
                        <a:rPr kumimoji="0" lang="en-US" sz="2800" b="0" i="0" u="none" strike="noStrike" cap="none" normalizeH="0" baseline="0" dirty="0">
                          <a:ln>
                            <a:noFill/>
                          </a:ln>
                          <a:solidFill>
                            <a:srgbClr val="006600"/>
                          </a:solidFill>
                          <a:effectLst/>
                          <a:latin typeface="Arial" charset="0"/>
                          <a:ea typeface="宋体" pitchFamily="2" charset="-122"/>
                        </a:rPr>
                        <a:t>rationally</a:t>
                      </a:r>
                    </a:p>
                  </a:txBody>
                  <a:tcPr marL="80682" marR="80682" marT="40341" marB="403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6398" name="Text Box 18">
            <a:extLst>
              <a:ext uri="{FF2B5EF4-FFF2-40B4-BE49-F238E27FC236}">
                <a16:creationId xmlns:a16="http://schemas.microsoft.com/office/drawing/2014/main" id="{C80B502F-9487-4A60-AB09-3E2BAD1B4292}"/>
              </a:ext>
            </a:extLst>
          </p:cNvPr>
          <p:cNvSpPr txBox="1">
            <a:spLocks noChangeArrowheads="1"/>
          </p:cNvSpPr>
          <p:nvPr/>
        </p:nvSpPr>
        <p:spPr bwMode="auto">
          <a:xfrm>
            <a:off x="1658470" y="2286000"/>
            <a:ext cx="2689412" cy="163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4000"/>
              </a:lnSpc>
              <a:spcBef>
                <a:spcPts val="900"/>
              </a:spcBef>
              <a:buClr>
                <a:srgbClr val="000000"/>
              </a:buClr>
              <a:buSzPct val="100000"/>
              <a:buFont typeface="Arial" panose="020B0604020202020204" pitchFamily="34" charset="0"/>
              <a:buChar char="•"/>
              <a:defRPr sz="3600">
                <a:solidFill>
                  <a:srgbClr val="000000"/>
                </a:solidFill>
                <a:latin typeface="Arial" panose="020B0604020202020204" pitchFamily="34" charset="0"/>
                <a:ea typeface="宋体" panose="02010600030101010101" pitchFamily="2" charset="-122"/>
              </a:defRPr>
            </a:lvl1pPr>
            <a:lvl2pPr marL="742950" indent="-285750">
              <a:lnSpc>
                <a:spcPct val="124000"/>
              </a:lnSpc>
              <a:spcBef>
                <a:spcPts val="775"/>
              </a:spcBef>
              <a:buClr>
                <a:srgbClr val="000000"/>
              </a:buClr>
              <a:buSzPct val="100000"/>
              <a:buFont typeface="Arial" panose="020B0604020202020204" pitchFamily="34" charset="0"/>
              <a:buChar char="–"/>
              <a:defRPr sz="3100">
                <a:solidFill>
                  <a:srgbClr val="000000"/>
                </a:solidFill>
                <a:latin typeface="Arial" panose="020B0604020202020204" pitchFamily="34" charset="0"/>
                <a:ea typeface="宋体" panose="02010600030101010101" pitchFamily="2" charset="-122"/>
              </a:defRPr>
            </a:lvl2pPr>
            <a:lvl3pPr marL="1143000" indent="-228600">
              <a:lnSpc>
                <a:spcPct val="124000"/>
              </a:lnSpc>
              <a:spcBef>
                <a:spcPts val="675"/>
              </a:spcBef>
              <a:buClr>
                <a:srgbClr val="000000"/>
              </a:buClr>
              <a:buSzPct val="100000"/>
              <a:buFont typeface="Arial" panose="020B0604020202020204" pitchFamily="34" charset="0"/>
              <a:buChar char="•"/>
              <a:defRPr sz="2700">
                <a:solidFill>
                  <a:srgbClr val="000000"/>
                </a:solidFill>
                <a:latin typeface="Arial" panose="020B0604020202020204" pitchFamily="34" charset="0"/>
                <a:ea typeface="宋体" panose="02010600030101010101" pitchFamily="2" charset="-122"/>
              </a:defRPr>
            </a:lvl3pPr>
            <a:lvl4pPr marL="1600200" indent="-228600">
              <a:lnSpc>
                <a:spcPct val="124000"/>
              </a:lnSpc>
              <a:spcBef>
                <a:spcPts val="550"/>
              </a:spcBef>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4pPr>
            <a:lvl5pPr marL="2057400" indent="-228600">
              <a:lnSpc>
                <a:spcPct val="124000"/>
              </a:lnSpc>
              <a:spcBef>
                <a:spcPts val="550"/>
              </a:spcBef>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5pPr>
            <a:lvl6pPr marL="25146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6pPr>
            <a:lvl7pPr marL="29718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7pPr>
            <a:lvl8pPr marL="34290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8pPr>
            <a:lvl9pPr marL="38862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9pPr>
          </a:lstStyle>
          <a:p>
            <a:pPr algn="ctr" eaLnBrk="1" hangingPunct="1">
              <a:lnSpc>
                <a:spcPct val="118000"/>
              </a:lnSpc>
              <a:spcBef>
                <a:spcPct val="0"/>
              </a:spcBef>
              <a:buFont typeface="Times New Roman" panose="02020603050405020304" pitchFamily="18" charset="0"/>
              <a:buNone/>
            </a:pPr>
            <a:r>
              <a:rPr lang="en-US" altLang="en-US" sz="2118" dirty="0">
                <a:solidFill>
                  <a:schemeClr val="tx1"/>
                </a:solidFill>
                <a:latin typeface="Times New Roman" panose="02020603050405020304" pitchFamily="18" charset="0"/>
              </a:rPr>
              <a:t>focus on </a:t>
            </a:r>
            <a:r>
              <a:rPr lang="en-US" altLang="en-US" sz="2118" dirty="0">
                <a:solidFill>
                  <a:srgbClr val="0070C0"/>
                </a:solidFill>
                <a:latin typeface="Times New Roman" panose="02020603050405020304" pitchFamily="18" charset="0"/>
              </a:rPr>
              <a:t>action</a:t>
            </a:r>
            <a:r>
              <a:rPr lang="en-US" altLang="en-US" sz="2118" dirty="0">
                <a:solidFill>
                  <a:schemeClr val="tx1"/>
                </a:solidFill>
                <a:latin typeface="Times New Roman" panose="02020603050405020304" pitchFamily="18" charset="0"/>
              </a:rPr>
              <a:t> sidesteps philosophical issues such as “is the system conscious” etc.</a:t>
            </a:r>
          </a:p>
        </p:txBody>
      </p:sp>
      <p:sp>
        <p:nvSpPr>
          <p:cNvPr id="16399" name="Text Box 19">
            <a:extLst>
              <a:ext uri="{FF2B5EF4-FFF2-40B4-BE49-F238E27FC236}">
                <a16:creationId xmlns:a16="http://schemas.microsoft.com/office/drawing/2014/main" id="{AD744673-3FC2-4DB3-BEEF-D565E84D123A}"/>
              </a:ext>
            </a:extLst>
          </p:cNvPr>
          <p:cNvSpPr txBox="1">
            <a:spLocks noChangeArrowheads="1"/>
          </p:cNvSpPr>
          <p:nvPr/>
        </p:nvSpPr>
        <p:spPr bwMode="auto">
          <a:xfrm>
            <a:off x="7373471" y="67236"/>
            <a:ext cx="2568949" cy="163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4000"/>
              </a:lnSpc>
              <a:spcBef>
                <a:spcPts val="900"/>
              </a:spcBef>
              <a:buClr>
                <a:srgbClr val="000000"/>
              </a:buClr>
              <a:buSzPct val="100000"/>
              <a:buFont typeface="Arial" panose="020B0604020202020204" pitchFamily="34" charset="0"/>
              <a:buChar char="•"/>
              <a:defRPr sz="3600">
                <a:solidFill>
                  <a:srgbClr val="000000"/>
                </a:solidFill>
                <a:latin typeface="Arial" panose="020B0604020202020204" pitchFamily="34" charset="0"/>
                <a:ea typeface="宋体" panose="02010600030101010101" pitchFamily="2" charset="-122"/>
              </a:defRPr>
            </a:lvl1pPr>
            <a:lvl2pPr marL="742950" indent="-285750">
              <a:lnSpc>
                <a:spcPct val="124000"/>
              </a:lnSpc>
              <a:spcBef>
                <a:spcPts val="775"/>
              </a:spcBef>
              <a:buClr>
                <a:srgbClr val="000000"/>
              </a:buClr>
              <a:buSzPct val="100000"/>
              <a:buFont typeface="Arial" panose="020B0604020202020204" pitchFamily="34" charset="0"/>
              <a:buChar char="–"/>
              <a:defRPr sz="3100">
                <a:solidFill>
                  <a:srgbClr val="000000"/>
                </a:solidFill>
                <a:latin typeface="Arial" panose="020B0604020202020204" pitchFamily="34" charset="0"/>
                <a:ea typeface="宋体" panose="02010600030101010101" pitchFamily="2" charset="-122"/>
              </a:defRPr>
            </a:lvl2pPr>
            <a:lvl3pPr marL="1143000" indent="-228600">
              <a:lnSpc>
                <a:spcPct val="124000"/>
              </a:lnSpc>
              <a:spcBef>
                <a:spcPts val="675"/>
              </a:spcBef>
              <a:buClr>
                <a:srgbClr val="000000"/>
              </a:buClr>
              <a:buSzPct val="100000"/>
              <a:buFont typeface="Arial" panose="020B0604020202020204" pitchFamily="34" charset="0"/>
              <a:buChar char="•"/>
              <a:defRPr sz="2700">
                <a:solidFill>
                  <a:srgbClr val="000000"/>
                </a:solidFill>
                <a:latin typeface="Arial" panose="020B0604020202020204" pitchFamily="34" charset="0"/>
                <a:ea typeface="宋体" panose="02010600030101010101" pitchFamily="2" charset="-122"/>
              </a:defRPr>
            </a:lvl3pPr>
            <a:lvl4pPr marL="1600200" indent="-228600">
              <a:lnSpc>
                <a:spcPct val="124000"/>
              </a:lnSpc>
              <a:spcBef>
                <a:spcPts val="550"/>
              </a:spcBef>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4pPr>
            <a:lvl5pPr marL="2057400" indent="-228600">
              <a:lnSpc>
                <a:spcPct val="124000"/>
              </a:lnSpc>
              <a:spcBef>
                <a:spcPts val="550"/>
              </a:spcBef>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5pPr>
            <a:lvl6pPr marL="25146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6pPr>
            <a:lvl7pPr marL="29718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7pPr>
            <a:lvl8pPr marL="34290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8pPr>
            <a:lvl9pPr marL="38862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9pPr>
          </a:lstStyle>
          <a:p>
            <a:pPr algn="ctr" eaLnBrk="1" hangingPunct="1">
              <a:lnSpc>
                <a:spcPct val="118000"/>
              </a:lnSpc>
              <a:spcBef>
                <a:spcPct val="0"/>
              </a:spcBef>
              <a:buFont typeface="Times New Roman" panose="02020603050405020304" pitchFamily="18" charset="0"/>
              <a:buNone/>
            </a:pPr>
            <a:r>
              <a:rPr lang="en-US" altLang="en-US" sz="2118">
                <a:solidFill>
                  <a:schemeClr val="tx1"/>
                </a:solidFill>
                <a:latin typeface="Times New Roman" panose="02020603050405020304" pitchFamily="18" charset="0"/>
              </a:rPr>
              <a:t>if our system can be </a:t>
            </a:r>
            <a:r>
              <a:rPr lang="en-US" altLang="en-US" sz="2118">
                <a:solidFill>
                  <a:srgbClr val="006600"/>
                </a:solidFill>
                <a:latin typeface="Times New Roman" panose="02020603050405020304" pitchFamily="18" charset="0"/>
              </a:rPr>
              <a:t>more rational than humans</a:t>
            </a:r>
            <a:r>
              <a:rPr lang="en-US" altLang="en-US" sz="2118">
                <a:solidFill>
                  <a:schemeClr val="tx1"/>
                </a:solidFill>
                <a:latin typeface="Times New Roman" panose="02020603050405020304" pitchFamily="18" charset="0"/>
              </a:rPr>
              <a:t> in some cases, why not?</a:t>
            </a:r>
          </a:p>
        </p:txBody>
      </p:sp>
      <p:sp>
        <p:nvSpPr>
          <p:cNvPr id="105492" name="Rectangle 20">
            <a:extLst>
              <a:ext uri="{FF2B5EF4-FFF2-40B4-BE49-F238E27FC236}">
                <a16:creationId xmlns:a16="http://schemas.microsoft.com/office/drawing/2014/main" id="{25C05942-0714-4CE1-AEF7-4DB549832419}"/>
              </a:ext>
            </a:extLst>
          </p:cNvPr>
          <p:cNvSpPr>
            <a:spLocks noChangeArrowheads="1"/>
          </p:cNvSpPr>
          <p:nvPr/>
        </p:nvSpPr>
        <p:spPr bwMode="auto">
          <a:xfrm>
            <a:off x="58189" y="4101354"/>
            <a:ext cx="12133811" cy="459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894" tIns="44788" rIns="89894" bIns="44788"/>
          <a:lstStyle>
            <a:lvl1pPr marL="368300" indent="-368300">
              <a:lnSpc>
                <a:spcPct val="124000"/>
              </a:lnSpc>
              <a:spcBef>
                <a:spcPts val="900"/>
              </a:spcBef>
              <a:buClr>
                <a:srgbClr val="000000"/>
              </a:buClr>
              <a:buSzPct val="100000"/>
              <a:buFont typeface="Arial" panose="020B0604020202020204" pitchFamily="34" charset="0"/>
              <a:buChar char="•"/>
              <a:defRPr sz="3600">
                <a:solidFill>
                  <a:srgbClr val="000000"/>
                </a:solidFill>
                <a:latin typeface="Arial" panose="020B0604020202020204" pitchFamily="34" charset="0"/>
                <a:ea typeface="宋体" panose="02010600030101010101" pitchFamily="2" charset="-122"/>
              </a:defRPr>
            </a:lvl1pPr>
            <a:lvl2pPr marL="812800" indent="-317500">
              <a:lnSpc>
                <a:spcPct val="124000"/>
              </a:lnSpc>
              <a:spcBef>
                <a:spcPts val="775"/>
              </a:spcBef>
              <a:buClr>
                <a:srgbClr val="000000"/>
              </a:buClr>
              <a:buSzPct val="100000"/>
              <a:buFont typeface="Arial" panose="020B0604020202020204" pitchFamily="34" charset="0"/>
              <a:buChar char="–"/>
              <a:defRPr sz="3100">
                <a:solidFill>
                  <a:srgbClr val="000000"/>
                </a:solidFill>
                <a:latin typeface="Arial" panose="020B0604020202020204" pitchFamily="34" charset="0"/>
                <a:ea typeface="宋体" panose="02010600030101010101" pitchFamily="2" charset="-122"/>
              </a:defRPr>
            </a:lvl2pPr>
            <a:lvl3pPr marL="1258888" indent="-239713">
              <a:lnSpc>
                <a:spcPct val="124000"/>
              </a:lnSpc>
              <a:spcBef>
                <a:spcPts val="675"/>
              </a:spcBef>
              <a:buClr>
                <a:srgbClr val="000000"/>
              </a:buClr>
              <a:buSzPct val="100000"/>
              <a:buFont typeface="Arial" panose="020B0604020202020204" pitchFamily="34" charset="0"/>
              <a:buChar char="•"/>
              <a:defRPr sz="2700">
                <a:solidFill>
                  <a:srgbClr val="000000"/>
                </a:solidFill>
                <a:latin typeface="Arial" panose="020B0604020202020204" pitchFamily="34" charset="0"/>
                <a:ea typeface="宋体" panose="02010600030101010101" pitchFamily="2" charset="-122"/>
              </a:defRPr>
            </a:lvl3pPr>
            <a:lvl4pPr marL="1600200" indent="-228600">
              <a:lnSpc>
                <a:spcPct val="124000"/>
              </a:lnSpc>
              <a:spcBef>
                <a:spcPts val="550"/>
              </a:spcBef>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4pPr>
            <a:lvl5pPr marL="2057400" indent="-228600">
              <a:lnSpc>
                <a:spcPct val="124000"/>
              </a:lnSpc>
              <a:spcBef>
                <a:spcPts val="550"/>
              </a:spcBef>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5pPr>
            <a:lvl6pPr marL="25146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6pPr>
            <a:lvl7pPr marL="29718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7pPr>
            <a:lvl8pPr marL="34290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8pPr>
            <a:lvl9pPr marL="3886200" indent="-228600" defTabSz="457200" eaLnBrk="0" fontAlgn="base" hangingPunct="0">
              <a:lnSpc>
                <a:spcPct val="124000"/>
              </a:lnSpc>
              <a:spcBef>
                <a:spcPts val="550"/>
              </a:spcBef>
              <a:spcAft>
                <a:spcPct val="0"/>
              </a:spcAft>
              <a:buClr>
                <a:srgbClr val="000000"/>
              </a:buClr>
              <a:buSzPct val="100000"/>
              <a:buFont typeface="Arial" panose="020B0604020202020204" pitchFamily="34" charset="0"/>
              <a:buChar char="»"/>
              <a:defRPr sz="2200">
                <a:solidFill>
                  <a:srgbClr val="000000"/>
                </a:solidFill>
                <a:latin typeface="Arial" panose="020B0604020202020204" pitchFamily="34" charset="0"/>
                <a:ea typeface="宋体" panose="02010600030101010101" pitchFamily="2" charset="-122"/>
              </a:defRPr>
            </a:lvl9pPr>
          </a:lstStyle>
          <a:p>
            <a:pPr eaLnBrk="1" hangingPunct="1"/>
            <a:r>
              <a:rPr lang="en-US" altLang="en-US" sz="3177" dirty="0"/>
              <a:t>Most AI researchers seem to follow the “</a:t>
            </a:r>
            <a:r>
              <a:rPr lang="en-US" altLang="en-US" sz="3177" dirty="0">
                <a:solidFill>
                  <a:srgbClr val="0070C0"/>
                </a:solidFill>
              </a:rPr>
              <a:t>act</a:t>
            </a:r>
            <a:r>
              <a:rPr lang="en-US" altLang="en-US" sz="3177" dirty="0"/>
              <a:t> </a:t>
            </a:r>
            <a:r>
              <a:rPr lang="en-US" altLang="en-US" sz="3177" dirty="0">
                <a:solidFill>
                  <a:srgbClr val="006600"/>
                </a:solidFill>
              </a:rPr>
              <a:t>rationally</a:t>
            </a:r>
            <a:r>
              <a:rPr lang="en-US" altLang="en-US" sz="3177" dirty="0"/>
              <a:t>” approach</a:t>
            </a:r>
          </a:p>
          <a:p>
            <a:pPr lvl="1" eaLnBrk="1" hangingPunct="1"/>
            <a:r>
              <a:rPr lang="en-US" altLang="en-US" sz="2735" dirty="0"/>
              <a:t>Distinction may not be that important</a:t>
            </a:r>
          </a:p>
          <a:p>
            <a:pPr lvl="2" eaLnBrk="1" hangingPunct="1"/>
            <a:r>
              <a:rPr lang="en-US" altLang="en-US" sz="2382" dirty="0"/>
              <a:t>acting rationally/like a human presumably requires (some sort of) thinking rationally/like a human,</a:t>
            </a:r>
          </a:p>
          <a:p>
            <a:pPr lvl="2" eaLnBrk="1" hangingPunct="1"/>
            <a:r>
              <a:rPr lang="en-US" altLang="en-US" sz="2382" dirty="0"/>
              <a:t>humans much more rational anyway in complex domains</a:t>
            </a:r>
          </a:p>
        </p:txBody>
      </p:sp>
    </p:spTree>
    <p:extLst>
      <p:ext uri="{BB962C8B-B14F-4D97-AF65-F5344CB8AC3E}">
        <p14:creationId xmlns:p14="http://schemas.microsoft.com/office/powerpoint/2010/main" val="3442783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4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549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54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2968</TotalTime>
  <Words>3395</Words>
  <Application>Microsoft Office PowerPoint</Application>
  <PresentationFormat>Widescreen</PresentationFormat>
  <Paragraphs>782</Paragraphs>
  <Slides>72</Slides>
  <Notes>27</Notes>
  <HiddenSlides>14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宋体</vt:lpstr>
      <vt:lpstr>Arial</vt:lpstr>
      <vt:lpstr>Arial Rounded MT Bold</vt:lpstr>
      <vt:lpstr>Calibri</vt:lpstr>
      <vt:lpstr>Calibri Light</vt:lpstr>
      <vt:lpstr>Gill Sans</vt:lpstr>
      <vt:lpstr>Helvetica</vt:lpstr>
      <vt:lpstr>Times New Roman</vt:lpstr>
      <vt:lpstr>Office Theme</vt:lpstr>
      <vt:lpstr> Moral Artificial Intelligence (+ Computational Social Choice)  Vincent Conitzer (Duke University) joint work with  all the other people  on this slide  </vt:lpstr>
      <vt:lpstr>Some highly visible recent AI successes in games</vt:lpstr>
      <vt:lpstr>Typical picture in news articles</vt:lpstr>
      <vt:lpstr>Worries about AI - superintelligence</vt:lpstr>
      <vt:lpstr>Worries about AI - near term</vt:lpstr>
      <vt:lpstr>Some popular articles</vt:lpstr>
      <vt:lpstr>What is artificial intelligence?</vt:lpstr>
      <vt:lpstr>Real AI</vt:lpstr>
      <vt:lpstr>Definitions of AI</vt:lpstr>
      <vt:lpstr>“Chinese room” argument [Searle 1980]</vt:lpstr>
      <vt:lpstr>Turing Test</vt:lpstr>
      <vt:lpstr>Turing Test on unsuspecting judges</vt:lpstr>
      <vt:lpstr>Modern variant: AOLiza [fragment from http://www.macworld.com/article/1014418/25aoliza.html]</vt:lpstr>
      <vt:lpstr>Lessons from AI research</vt:lpstr>
      <vt:lpstr>Some areas where humans shine</vt:lpstr>
      <vt:lpstr>Some AI videos</vt:lpstr>
      <vt:lpstr> Moral Decision Making Frameworks for Artificial Intelligence [AAAI’17 blue sky track, CCC blue sky award winner]  with:</vt:lpstr>
      <vt:lpstr>The value of generally applicable frameworks for AI research</vt:lpstr>
      <vt:lpstr>Two main approaches</vt:lpstr>
      <vt:lpstr>PowerPoint Presentation</vt:lpstr>
      <vt:lpstr>Extending representations?</vt:lpstr>
      <vt:lpstr>Scenarios</vt:lpstr>
      <vt:lpstr>Collaborative Filtering</vt:lpstr>
      <vt:lpstr>PowerPoint Presentation</vt:lpstr>
      <vt:lpstr>PowerPoint Presentation</vt:lpstr>
      <vt:lpstr>PowerPoint Presentation</vt:lpstr>
      <vt:lpstr>Concerns with the ML approach</vt:lpstr>
      <vt:lpstr>Social-choice-theoretic approaches</vt:lpstr>
      <vt:lpstr> Adapting a Kidney Exchange Algorithm to Align with Human Values [AAAI’18, honorable mention for outstanding student paper]  with: </vt:lpstr>
      <vt:lpstr>Kidney exchange [Roth, Sönmez, and Ünver 2004]</vt:lpstr>
      <vt:lpstr>Another example</vt:lpstr>
      <vt:lpstr>Different profiles for our study</vt:lpstr>
      <vt:lpstr>MTurkers’ judgments</vt:lpstr>
      <vt:lpstr>Bradley-Terry model scores</vt:lpstr>
      <vt:lpstr>Effect of tiebreaking by profiles</vt:lpstr>
      <vt:lpstr>Monotone transformations of the weights seem to make little difference</vt:lpstr>
      <vt:lpstr>Classes of pairs of blood types  [Ashlagi and Roth 2014; Toulis and Parkes 2015]</vt:lpstr>
      <vt:lpstr>Most of the effect is felt by underdemanded pairs</vt:lpstr>
      <vt:lpstr>Concerns with the ML approach</vt:lpstr>
      <vt:lpstr>Crowdsourcing Societal Tradeoffs</vt:lpstr>
      <vt:lpstr>PowerPoint Presentation</vt:lpstr>
      <vt:lpstr>Example Decision Scenario</vt:lpstr>
      <vt:lpstr>The basic version of our problem</vt:lpstr>
      <vt:lpstr>One Approach: Let’s Vote!</vt:lpstr>
      <vt:lpstr>Consistency of tradeoffs</vt:lpstr>
      <vt:lpstr>A paradox</vt:lpstr>
      <vt:lpstr>A first attempt at a rule satisfying consistency</vt:lpstr>
      <vt:lpstr>A nice property</vt:lpstr>
      <vt:lpstr>Not all is rosy, part 1</vt:lpstr>
      <vt:lpstr>Not all is rosy, part 2</vt:lpstr>
      <vt:lpstr>Summarizing</vt:lpstr>
      <vt:lpstr>A generalization</vt:lpstr>
      <vt:lpstr>An MLE justification</vt:lpstr>
      <vt:lpstr>So what’s a good f?</vt:lpstr>
      <vt:lpstr>On our example</vt:lpstr>
      <vt:lpstr>Properties</vt:lpstr>
      <vt:lpstr>Consistency constraint becomes additive</vt:lpstr>
      <vt:lpstr>An additive variant</vt:lpstr>
      <vt:lpstr>Aggregation in the additive variant</vt:lpstr>
      <vt:lpstr>A linear program for the additive variant</vt:lpstr>
      <vt:lpstr>Applying this to the logarithmic rule in the multiplicative variant</vt:lpstr>
      <vt:lpstr>A simpler algorithm (hill climbing / greedy)</vt:lpstr>
      <vt:lpstr>Flow-based exact algorithm</vt:lpstr>
      <vt:lpstr>Decomposition</vt:lpstr>
      <vt:lpstr>Another Paradox</vt:lpstr>
      <vt:lpstr>Other Issues</vt:lpstr>
      <vt:lpstr>Why Do We Care?</vt:lpstr>
      <vt:lpstr>Inconsistent tradeoffs can result in inefficiency</vt:lpstr>
      <vt:lpstr>Single-peaked preferences</vt:lpstr>
      <vt:lpstr>Perhaps more reasonable…</vt:lpstr>
      <vt:lpstr>Median interval mechanism</vt:lpstr>
      <vt:lpstr>Single-peaked preferences over intervals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conitzer@gmail.com</dc:creator>
  <cp:lastModifiedBy> </cp:lastModifiedBy>
  <cp:revision>119</cp:revision>
  <cp:lastPrinted>2016-10-30T13:50:40Z</cp:lastPrinted>
  <dcterms:created xsi:type="dcterms:W3CDTF">2016-10-24T20:21:58Z</dcterms:created>
  <dcterms:modified xsi:type="dcterms:W3CDTF">2018-07-14T07:21:34Z</dcterms:modified>
</cp:coreProperties>
</file>