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08" r:id="rId2"/>
    <p:sldId id="885" r:id="rId3"/>
    <p:sldId id="259" r:id="rId4"/>
    <p:sldId id="257" r:id="rId5"/>
    <p:sldId id="857" r:id="rId6"/>
    <p:sldId id="903" r:id="rId7"/>
    <p:sldId id="949" r:id="rId8"/>
    <p:sldId id="879" r:id="rId9"/>
    <p:sldId id="884" r:id="rId10"/>
    <p:sldId id="518" r:id="rId11"/>
    <p:sldId id="860" r:id="rId12"/>
    <p:sldId id="858" r:id="rId13"/>
    <p:sldId id="267" r:id="rId14"/>
    <p:sldId id="268" r:id="rId15"/>
    <p:sldId id="891" r:id="rId16"/>
    <p:sldId id="861" r:id="rId17"/>
    <p:sldId id="889" r:id="rId18"/>
    <p:sldId id="880" r:id="rId19"/>
    <p:sldId id="872" r:id="rId20"/>
    <p:sldId id="859" r:id="rId21"/>
    <p:sldId id="875" r:id="rId22"/>
    <p:sldId id="881" r:id="rId23"/>
    <p:sldId id="899" r:id="rId24"/>
    <p:sldId id="886" r:id="rId25"/>
    <p:sldId id="901" r:id="rId26"/>
    <p:sldId id="887" r:id="rId27"/>
    <p:sldId id="892" r:id="rId28"/>
    <p:sldId id="256" r:id="rId29"/>
    <p:sldId id="862" r:id="rId30"/>
    <p:sldId id="344" r:id="rId31"/>
    <p:sldId id="320" r:id="rId32"/>
    <p:sldId id="360" r:id="rId33"/>
    <p:sldId id="363" r:id="rId34"/>
    <p:sldId id="364" r:id="rId35"/>
    <p:sldId id="376" r:id="rId36"/>
    <p:sldId id="365" r:id="rId37"/>
    <p:sldId id="366" r:id="rId38"/>
    <p:sldId id="369" r:id="rId39"/>
    <p:sldId id="367" r:id="rId40"/>
    <p:sldId id="368" r:id="rId41"/>
    <p:sldId id="377" r:id="rId42"/>
    <p:sldId id="370" r:id="rId43"/>
    <p:sldId id="890" r:id="rId44"/>
    <p:sldId id="546" r:id="rId45"/>
    <p:sldId id="853" r:id="rId46"/>
    <p:sldId id="856" r:id="rId47"/>
    <p:sldId id="855" r:id="rId48"/>
    <p:sldId id="863" r:id="rId49"/>
    <p:sldId id="866" r:id="rId50"/>
    <p:sldId id="851" r:id="rId51"/>
    <p:sldId id="548" r:id="rId52"/>
    <p:sldId id="549" r:id="rId53"/>
    <p:sldId id="950" r:id="rId54"/>
    <p:sldId id="952" r:id="rId55"/>
    <p:sldId id="902" r:id="rId56"/>
    <p:sldId id="867" r:id="rId57"/>
    <p:sldId id="517" r:id="rId58"/>
    <p:sldId id="954" r:id="rId59"/>
    <p:sldId id="873" r:id="rId60"/>
    <p:sldId id="877" r:id="rId61"/>
    <p:sldId id="900" r:id="rId62"/>
    <p:sldId id="956" r:id="rId63"/>
    <p:sldId id="509" r:id="rId64"/>
    <p:sldId id="515" r:id="rId65"/>
    <p:sldId id="535" r:id="rId66"/>
    <p:sldId id="955" r:id="rId67"/>
    <p:sldId id="868" r:id="rId68"/>
    <p:sldId id="869" r:id="rId69"/>
    <p:sldId id="541" r:id="rId70"/>
    <p:sldId id="542" r:id="rId71"/>
    <p:sldId id="870" r:id="rId72"/>
    <p:sldId id="871" r:id="rId73"/>
    <p:sldId id="534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7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C3A43-FA88-431C-9336-04EAD12B1B6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095E4-505F-4689-B61C-2F1B92FB3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CB4BF-C4F0-44A5-90A9-03BD7F258C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52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075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Given 5/8 strategy, only 1/5 probability you make it to a second decision</a:t>
            </a:r>
          </a:p>
        </p:txBody>
      </p:sp>
    </p:spTree>
    <p:extLst>
      <p:ext uri="{BB962C8B-B14F-4D97-AF65-F5344CB8AC3E}">
        <p14:creationId xmlns:p14="http://schemas.microsoft.com/office/powerpoint/2010/main" val="124743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CB4BF-C4F0-44A5-90A9-03BD7F258C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0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43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87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05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610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46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33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A28C53-8267-4E86-8991-C55338CC5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4619F9A-928E-4C1F-88C7-04AFD6C3A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71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C5E6-44DC-4B71-8D51-1F49E66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11113-F59E-4BC7-A822-7DC342A78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BD370-FE66-46F8-B607-BC0A3DA4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AC686-100B-4B75-88C2-880ADE9C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4DBFD-E04B-4FFC-A78E-629C64BF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7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7EFCA-1DB6-4A99-88F3-E30AE963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CFE32-94F5-4B74-A8F7-2F1501032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609AD-4D7E-4912-B71F-CB6A1BEE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77FF1-45A0-45F8-98E6-ED63F2BE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A9101-0D21-4607-83D9-C5FD3F05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0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0BFAA-783A-4682-9442-58641DDAE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1C402-2273-4FB6-B4D5-1DD68591B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56591-1FCC-455C-BA17-5205CE04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C22B0-33F8-4312-A75A-619B6F7B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899-0E7C-4254-BEE3-17447A7E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62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54712" cy="1131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986" y="1599640"/>
            <a:ext cx="10954712" cy="451457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0128E-AA16-4CBD-B569-316D1BAC36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55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4A3B-4C3D-478D-994C-95F1A9A4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7926-4FA6-466B-8A1C-B60440D2E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BF34C-B50F-4194-867D-A01AD6C4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D76C-42AB-4B79-AEF0-0EBCA7FD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FCDA1-090D-4B52-923A-2A1C6ED7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8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74F8-39B3-407D-98BC-D7CF9C3C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1467-C569-44AA-A2D6-13A444244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34575-92C4-467C-A067-B09726090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B7213-4E3B-4578-96B8-4123E1F8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0F17-876A-477D-909D-8358BB7C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9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8B1E-2DC1-4A4A-9D23-8718DFD3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161B5-81EF-4EE7-AC37-D2424E6E3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FD8CA-29FA-4CA8-99B1-5E7E24A1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53D29-D0A1-47EA-A9E0-4790CF78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6CC4F-D50E-4939-B6A9-74A1F124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566D0-A990-4021-911C-683DD5AF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713FA-3826-47DB-AC1B-5D58A335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E1BDB-4576-4FA7-832E-0F563E6B6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B6B52-184A-4EDC-870D-A2B5FEBA3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E170C-A690-4CEE-A035-D6442BB32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69A20-AE9C-4576-B31C-55C5FC0DB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DB5FB3-7328-4DF8-9D08-1C8635DF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3DDEA-3680-4332-857D-69FEA4C2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7A0C9-8E50-4E78-87D3-6806A24E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10DE3-6F4C-45E5-A493-68358724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C2859-91F9-4A73-994B-278E103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801D6-5219-4324-8EE1-BC20F138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18B56-BA9E-41BF-988D-03F8475E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F0DC3-154D-450F-B60F-A9C69095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DEB9-12EA-420C-91DB-56A0BC02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276CD-719E-4764-9B95-98CA2E65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3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D997-C57F-4D33-A48C-2E3105F8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D4EB1-2B8F-46B9-8A74-FBBFE2849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CB165-790C-4F30-A7D4-F0B169F35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78B40-6A61-40BA-9CFD-D521EE2A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A9173-4E5A-4D29-A8EC-AA0448B3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0E80E-349B-49E6-8DFF-307B3BB2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38EE-212B-491E-9AE2-18F1A957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03B40-5AE5-4E47-A7DA-91380B802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886A1-7152-4B31-9656-5EF093206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DA640-6198-4977-B9ED-5B007B84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DB66F-5CFD-4A86-94E5-4281831B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0256-0EA2-4188-81FB-43937300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3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270A90-8AC0-4586-8E70-3F16B8F3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208E8-0D7D-4540-984D-F1B4C0B4F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4F609-F88F-4310-8C81-ABA5B6973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98776-90E0-4521-A0B7-1E4B93E5FCD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2A04A-36A4-4198-BE6D-6E90E67EB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8A1-3D75-468A-BEF0-137379040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72E0B-CC1D-4C90-A638-651C0E07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6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drew.cmu.edu/user/coesterh/" TargetMode="External"/><Relationship Id="rId3" Type="http://schemas.openxmlformats.org/officeDocument/2006/relationships/hyperlink" Target="https://www.cs.cmu.edu/~focal/" TargetMode="External"/><Relationship Id="rId7" Type="http://schemas.openxmlformats.org/officeDocument/2006/relationships/hyperlink" Target="https://www.cs.cmu.edu/~conitzer/" TargetMode="External"/><Relationship Id="rId2" Type="http://schemas.openxmlformats.org/officeDocument/2006/relationships/hyperlink" Target="https://www.cs.cmu.edu/~conitzer/FOCALtutorial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https://www.cs.cmu.edu/~15784-s25/" TargetMode="External"/><Relationship Id="rId10" Type="http://schemas.openxmlformats.org/officeDocument/2006/relationships/hyperlink" Target="https://arxiv.org/abs/2410.14311" TargetMode="External"/><Relationship Id="rId4" Type="http://schemas.openxmlformats.org/officeDocument/2006/relationships/hyperlink" Target="https://www.cs.cmu.edu/~conitzer/FOCALAAAI23.pdf" TargetMode="Externa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eb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brianchristian.org/the-alignment-problem/" TargetMode="External"/><Relationship Id="rId13" Type="http://schemas.openxmlformats.org/officeDocument/2006/relationships/image" Target="../media/image20.png"/><Relationship Id="rId18" Type="http://schemas.openxmlformats.org/officeDocument/2006/relationships/hyperlink" Target="https://facctconference.org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hyperlink" Target="https://ai100.stanford.edu/" TargetMode="External"/><Relationship Id="rId17" Type="http://schemas.openxmlformats.org/officeDocument/2006/relationships/image" Target="../media/image22.jpg"/><Relationship Id="rId2" Type="http://schemas.openxmlformats.org/officeDocument/2006/relationships/hyperlink" Target="https://arxiv.org/abs/1709.06692" TargetMode="External"/><Relationship Id="rId16" Type="http://schemas.openxmlformats.org/officeDocument/2006/relationships/hyperlink" Target="https://www.penguin.co.uk/books/317706/moral-ai-by-conitzer-jana-schaich-borg-walter-sinnott-armstrong-and-vincent/97802414547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ceedings.mlr.press/v97/kahng19a/kahng19a.pdf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6.jpg"/><Relationship Id="rId15" Type="http://schemas.openxmlformats.org/officeDocument/2006/relationships/image" Target="../media/image21.png"/><Relationship Id="rId10" Type="http://schemas.openxmlformats.org/officeDocument/2006/relationships/hyperlink" Target="https://www.schwarzmancentre.ox.ac.uk/ethicsinai" TargetMode="External"/><Relationship Id="rId19" Type="http://schemas.openxmlformats.org/officeDocument/2006/relationships/image" Target="../media/image23.png"/><Relationship Id="rId4" Type="http://schemas.openxmlformats.org/officeDocument/2006/relationships/hyperlink" Target="https://users.cs.duke.edu/~conitzer/kidneyAIJ20.pdf" TargetMode="External"/><Relationship Id="rId9" Type="http://schemas.openxmlformats.org/officeDocument/2006/relationships/image" Target="../media/image18.jpg"/><Relationship Id="rId14" Type="http://schemas.openxmlformats.org/officeDocument/2006/relationships/hyperlink" Target="https://www.aies-conference.com/2022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02/07/23/science/why-we-re-so-nice-we-re-wired-to-cooperate.html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https://www.ncbi.nlm.nih.gov/pmc/articles/PMC293617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util.us/issue/1/what-makes-you-so-special/cooperation-is-what-makes-us-human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science.org/content/article/human-altruism-traces-back-origins-humanity" TargetMode="Externa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zzfeednews.com/article/zahrahirji/global-climate-talks-end-in-disappointment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hyperlink" Target="https://global.oup.com/academic/product/why-international-cooperation-is-failing-978019871472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eignaffairs.com/articles/world/2020-06-09/when-system-fails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www.jstor.org/stable/2010352" TargetMode="Externa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ai4climatecoop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tb1WZtc6M4" TargetMode="External"/><Relationship Id="rId2" Type="http://schemas.openxmlformats.org/officeDocument/2006/relationships/hyperlink" Target="https://www.cooperativea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www.cooperativeai.com/contests/melting-pot-2023" TargetMode="Externa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cooperativeai.com/seminar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89982568571027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cmu.edu/~conitzer/ethicalWINE08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conitzer/fastAAAI13.pdf" TargetMode="External"/><Relationship Id="rId2" Type="http://schemas.openxmlformats.org/officeDocument/2006/relationships/hyperlink" Target="https://www.sciencedirect.com/science/article/pii/S016792360400173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theatlantic.com/technology/archive/2011/04/want-to-see-how-crazy-a-bot-run-market-can-be/23777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atlantic.com/author/james-fallow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hyperlink" Target="https://www.cs.cmu.edu/~conitzer/maximalIJCAI15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conitzer/disarmamentAAAI18.pdf" TargetMode="External"/><Relationship Id="rId2" Type="http://schemas.openxmlformats.org/officeDocument/2006/relationships/hyperlink" Target="https://www.cs.cmu.edu/~conitzer/disarmamentAAAI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wired.com/2011/04/amazon-flies-24-million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ance.fortnow.com/papers/files/discount.pdf" TargetMode="External"/><Relationship Id="rId7" Type="http://schemas.openxmlformats.org/officeDocument/2006/relationships/hyperlink" Target="https://link.springer.com/article/10.1007/s11238-018-9679-3" TargetMode="External"/><Relationship Id="rId2" Type="http://schemas.openxmlformats.org/officeDocument/2006/relationships/hyperlink" Target="https://www.sciencedirect.com/science/article/pii/S089982560400031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2.04184" TargetMode="External"/><Relationship Id="rId5" Type="http://schemas.openxmlformats.org/officeDocument/2006/relationships/hyperlink" Target="https://arxiv.org/abs/1401.5577" TargetMode="External"/><Relationship Id="rId4" Type="http://schemas.openxmlformats.org/officeDocument/2006/relationships/hyperlink" Target="https://www.sciencedirect.com/science/article/pii/S0899825609001912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link.springer.com/article/10.1007/s11238-018-9679-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12.14570" TargetMode="External"/><Relationship Id="rId4" Type="http://schemas.openxmlformats.org/officeDocument/2006/relationships/hyperlink" Target="https://arxiv.org/abs/2402.08128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hyperlink" Target="https://link.springer.com/article/10.1007/s10458-022-09574-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drew.cmu.edu/user/coesterh/RIA.pd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2010_flash_crash#cite_note-CFTC_2014-5" TargetMode="External"/><Relationship Id="rId3" Type="http://schemas.openxmlformats.org/officeDocument/2006/relationships/hyperlink" Target="https://en.wikipedia.org/wiki/2010_flash_crash#cite_note-phillips-5-11-10-2" TargetMode="External"/><Relationship Id="rId7" Type="http://schemas.openxmlformats.org/officeDocument/2006/relationships/hyperlink" Target="https://en.wikipedia.org/wiki/Eastern_Time_Zone" TargetMode="External"/><Relationship Id="rId2" Type="http://schemas.openxmlformats.org/officeDocument/2006/relationships/hyperlink" Target="https://en.wikipedia.org/wiki/2010_flash_crash#cite_note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tock_market_crash" TargetMode="External"/><Relationship Id="rId5" Type="http://schemas.openxmlformats.org/officeDocument/2006/relationships/hyperlink" Target="https://en.wikipedia.org/wiki/2010_flash_crash#cite_note-Traders_Magazine_2015-4" TargetMode="External"/><Relationship Id="rId4" Type="http://schemas.openxmlformats.org/officeDocument/2006/relationships/hyperlink" Target="https://en.wikipedia.org/wiki/2010_flash_crash#cite_note-3" TargetMode="Externa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10.14311" TargetMode="External"/><Relationship Id="rId4" Type="http://schemas.openxmlformats.org/officeDocument/2006/relationships/hyperlink" Target="https://www.cs.cmu.edu/~conitzer/simulationIJCAI23.pdf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arxiv.org/abs/2411.044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cademic.oup.com/analysis/article/60/2/143/189416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8.jpeg"/><Relationship Id="rId7" Type="http://schemas.openxmlformats.org/officeDocument/2006/relationships/hyperlink" Target="https://www.cs.cmu.edu/~conitzer/imperfectIJCAI24.pd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cmu.edu/~conitzer/computationalIJCAI23.pdf" TargetMode="External"/><Relationship Id="rId5" Type="http://schemas.openxmlformats.org/officeDocument/2006/relationships/image" Target="../media/image60.jpg"/><Relationship Id="rId4" Type="http://schemas.openxmlformats.org/officeDocument/2006/relationships/image" Target="../media/image59.jpeg"/><Relationship Id="rId9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pq/article/71/4/pqaa086/61180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670-018-9979-6" TargetMode="External"/><Relationship Id="rId2" Type="http://schemas.openxmlformats.org/officeDocument/2006/relationships/hyperlink" Target="https://dialectica.philosophie.ch/dialectica/article/view/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7.03470" TargetMode="External"/><Relationship Id="rId3" Type="http://schemas.openxmlformats.org/officeDocument/2006/relationships/image" Target="../media/image74.emf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1.03408" TargetMode="Externa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.jpg"/><Relationship Id="rId4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conitzer/designingAAAI19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916" y="1326239"/>
            <a:ext cx="8972001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hlinkClick r:id="rId2"/>
              </a:rPr>
              <a:t>Tutorial: Foundations of Cooperative AI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See also: </a:t>
            </a:r>
            <a:r>
              <a:rPr lang="en-US" sz="2400" dirty="0">
                <a:hlinkClick r:id="rId3"/>
              </a:rPr>
              <a:t>Foundations of Cooperative AI Lab (FOCAL)</a:t>
            </a:r>
            <a:r>
              <a:rPr lang="en-US" sz="2400" dirty="0"/>
              <a:t> at CMU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Vision paper: Vincent Conitzer and Caspar </a:t>
            </a:r>
            <a:r>
              <a:rPr lang="en-US" sz="2400" dirty="0" err="1"/>
              <a:t>Oesterheld</a:t>
            </a:r>
            <a:r>
              <a:rPr lang="en-US" sz="2400" dirty="0"/>
              <a:t>. </a:t>
            </a:r>
            <a:r>
              <a:rPr lang="en-US" sz="2400" dirty="0">
                <a:hlinkClick r:id="rId4"/>
              </a:rPr>
              <a:t>Foundations of Cooperative AI.</a:t>
            </a:r>
            <a:r>
              <a:rPr lang="en-US" sz="2400" dirty="0"/>
              <a:t> AAAI’23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hlinkClick r:id="rId5"/>
              </a:rPr>
              <a:t>Materials of Spring’25 CMU course on Foundations of Cooperative AI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D3F170-B46E-13B0-0BAA-A74580397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12041" b="24649"/>
          <a:stretch/>
        </p:blipFill>
        <p:spPr>
          <a:xfrm>
            <a:off x="1443687" y="3786822"/>
            <a:ext cx="1254753" cy="17198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8AAFEF-C0AE-21B4-0003-B9E6BE316D7D}"/>
              </a:ext>
            </a:extLst>
          </p:cNvPr>
          <p:cNvSpPr txBox="1"/>
          <p:nvPr/>
        </p:nvSpPr>
        <p:spPr>
          <a:xfrm>
            <a:off x="1229484" y="5506690"/>
            <a:ext cx="264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7"/>
              </a:rPr>
              <a:t>Vincent Conitzer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AB28E-6E04-EB9A-C0F4-50F5AE92A00D}"/>
              </a:ext>
            </a:extLst>
          </p:cNvPr>
          <p:cNvSpPr txBox="1"/>
          <p:nvPr/>
        </p:nvSpPr>
        <p:spPr>
          <a:xfrm>
            <a:off x="3718996" y="5506690"/>
            <a:ext cx="264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8"/>
              </a:rPr>
              <a:t>Caspar </a:t>
            </a:r>
            <a:r>
              <a:rPr lang="en-US" i="1" dirty="0" err="1">
                <a:hlinkClick r:id="rId8"/>
              </a:rPr>
              <a:t>Oesterheld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DA00E-AD13-DA18-1DE6-F6D480173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3957532" y="3786822"/>
            <a:ext cx="1369843" cy="1734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2D1FD-D063-6D90-805F-E928DCBB1115}"/>
              </a:ext>
            </a:extLst>
          </p:cNvPr>
          <p:cNvSpPr txBox="1"/>
          <p:nvPr/>
        </p:nvSpPr>
        <p:spPr>
          <a:xfrm>
            <a:off x="6864628" y="4048504"/>
            <a:ext cx="50224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Other relevant events at AAMAS:</a:t>
            </a:r>
          </a:p>
          <a:p>
            <a:endParaRPr lang="en-US" dirty="0"/>
          </a:p>
          <a:p>
            <a:r>
              <a:rPr lang="en-US" sz="1800" i="1" dirty="0"/>
              <a:t>Wednesday 5:30pm </a:t>
            </a:r>
          </a:p>
          <a:p>
            <a:r>
              <a:rPr lang="en-US" sz="1800" dirty="0"/>
              <a:t>Cooperative AI panel</a:t>
            </a:r>
          </a:p>
          <a:p>
            <a:endParaRPr lang="en-US" dirty="0"/>
          </a:p>
          <a:p>
            <a:r>
              <a:rPr lang="en-US" i="1" dirty="0"/>
              <a:t>Friday in Game Theory 3, 10:45AM - 12:30PM</a:t>
            </a:r>
          </a:p>
          <a:p>
            <a:r>
              <a:rPr lang="en-US" sz="1800" dirty="0"/>
              <a:t>Vojtech Kovarik et al., </a:t>
            </a:r>
            <a:r>
              <a:rPr lang="en-US" sz="1800" dirty="0">
                <a:hlinkClick r:id="rId10"/>
              </a:rPr>
              <a:t>Game Theory with Simulation in the Presence of Unpredictable </a:t>
            </a:r>
            <a:r>
              <a:rPr lang="en-US" sz="1800" dirty="0" err="1">
                <a:hlinkClick r:id="rId10"/>
              </a:rPr>
              <a:t>Randomisation</a:t>
            </a:r>
            <a:r>
              <a:rPr lang="en-US" sz="1800" dirty="0">
                <a:hlinkClick r:id="rId10"/>
              </a:rPr>
              <a:t>.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86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2CD3-A509-4F21-A7FE-FF6AA229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62625" cy="1325563"/>
          </a:xfrm>
        </p:spPr>
        <p:txBody>
          <a:bodyPr/>
          <a:lstStyle/>
          <a:p>
            <a:r>
              <a:rPr lang="en-US" dirty="0"/>
              <a:t>Russell and </a:t>
            </a:r>
            <a:r>
              <a:rPr lang="en-US" dirty="0" err="1"/>
              <a:t>Norvig’s</a:t>
            </a:r>
            <a:r>
              <a:rPr lang="en-US" dirty="0"/>
              <a:t> “AI: A Modern Approach”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83CCD-5DE8-4D3B-ACAE-A3CAA124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229"/>
            <a:ext cx="7638816" cy="412702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11212C-7051-4A8B-B782-C9A6DF29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8816" y="1923034"/>
            <a:ext cx="4572350" cy="51877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“… we will insist on an objective performance measure imposed by some authority. In other words, we as outside observers establish a standard of what it means to be successful in an environment and use it to measure the performance of agents.”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D058E-F998-4760-9B71-D2221FBF5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9214" r="10545" b="18674"/>
          <a:stretch/>
        </p:blipFill>
        <p:spPr>
          <a:xfrm>
            <a:off x="8249907" y="137908"/>
            <a:ext cx="1142109" cy="1259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B3EFD-9FD1-44A3-AE83-9CDB43D089EE}"/>
              </a:ext>
            </a:extLst>
          </p:cNvPr>
          <p:cNvSpPr txBox="1"/>
          <p:nvPr/>
        </p:nvSpPr>
        <p:spPr>
          <a:xfrm>
            <a:off x="8118646" y="1346161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Stuart Russell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39FBD-10B6-45DC-83F4-8B5533AD5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9214" r="10545" b="18674"/>
          <a:stretch/>
        </p:blipFill>
        <p:spPr>
          <a:xfrm>
            <a:off x="8249907" y="137909"/>
            <a:ext cx="1142109" cy="1259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5752BB-6A8D-4BC6-A2F6-F788F532A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73" y="137908"/>
            <a:ext cx="1083076" cy="1259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A4E503-3C58-4371-B7F3-45B8CF7EB404}"/>
              </a:ext>
            </a:extLst>
          </p:cNvPr>
          <p:cNvSpPr txBox="1"/>
          <p:nvPr/>
        </p:nvSpPr>
        <p:spPr>
          <a:xfrm>
            <a:off x="9736223" y="1346161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Peter </a:t>
            </a:r>
            <a:r>
              <a:rPr lang="en-US" i="1" dirty="0" err="1"/>
              <a:t>Norvig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023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DA4F-4BF7-436C-9E9C-29729F2D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8" y="33734"/>
            <a:ext cx="10515600" cy="1325563"/>
          </a:xfrm>
        </p:spPr>
        <p:txBody>
          <a:bodyPr/>
          <a:lstStyle/>
          <a:p>
            <a:r>
              <a:rPr lang="en-US" dirty="0"/>
              <a:t>AI Alignment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79034FA6-96AF-4C06-A45B-FAB35843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0"/>
          <a:stretch/>
        </p:blipFill>
        <p:spPr>
          <a:xfrm>
            <a:off x="6953738" y="305423"/>
            <a:ext cx="3119331" cy="1667424"/>
          </a:xfrm>
          <a:prstGeom prst="rect">
            <a:avLst/>
          </a:prstGeom>
        </p:spPr>
      </p:pic>
      <p:pic>
        <p:nvPicPr>
          <p:cNvPr id="5" name="Content Placeholder 4">
            <a:hlinkClick r:id="rId4"/>
            <a:extLst>
              <a:ext uri="{FF2B5EF4-FFF2-40B4-BE49-F238E27FC236}">
                <a16:creationId xmlns:a16="http://schemas.microsoft.com/office/drawing/2014/main" id="{12E44A96-D414-4093-8E12-690D4EA10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18" y="336776"/>
            <a:ext cx="2947386" cy="1802469"/>
          </a:xfr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E913675D-F80C-4860-A833-C37264E1C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93" y="285510"/>
            <a:ext cx="1718690" cy="1718690"/>
          </a:xfrm>
          <a:prstGeom prst="rect">
            <a:avLst/>
          </a:prstGeom>
        </p:spPr>
      </p:pic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F7AD9222-5734-4526-9A5F-DE10697AB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7" y="1636309"/>
            <a:ext cx="2814399" cy="4248150"/>
          </a:xfrm>
          <a:prstGeom prst="rect">
            <a:avLst/>
          </a:prstGeom>
        </p:spPr>
      </p:pic>
      <p:pic>
        <p:nvPicPr>
          <p:cNvPr id="9" name="Picture 8">
            <a:hlinkClick r:id="rId10"/>
            <a:extLst>
              <a:ext uri="{FF2B5EF4-FFF2-40B4-BE49-F238E27FC236}">
                <a16:creationId xmlns:a16="http://schemas.microsoft.com/office/drawing/2014/main" id="{07E1CEDE-32F9-4F3E-BBAF-ECDE7BF0E0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87" t="2459" r="59149" b="38493"/>
          <a:stretch/>
        </p:blipFill>
        <p:spPr>
          <a:xfrm>
            <a:off x="5761962" y="4718756"/>
            <a:ext cx="2190481" cy="2040062"/>
          </a:xfrm>
          <a:prstGeom prst="rect">
            <a:avLst/>
          </a:prstGeom>
        </p:spPr>
      </p:pic>
      <p:pic>
        <p:nvPicPr>
          <p:cNvPr id="10" name="Picture 9">
            <a:hlinkClick r:id="rId12"/>
            <a:extLst>
              <a:ext uri="{FF2B5EF4-FFF2-40B4-BE49-F238E27FC236}">
                <a16:creationId xmlns:a16="http://schemas.microsoft.com/office/drawing/2014/main" id="{08778FEE-83F8-47F2-96CB-8298A9A4864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91" b="60000"/>
          <a:stretch/>
        </p:blipFill>
        <p:spPr>
          <a:xfrm>
            <a:off x="8154800" y="4947656"/>
            <a:ext cx="3553633" cy="1624834"/>
          </a:xfrm>
          <a:prstGeom prst="rect">
            <a:avLst/>
          </a:prstGeom>
        </p:spPr>
      </p:pic>
      <p:pic>
        <p:nvPicPr>
          <p:cNvPr id="11" name="Picture 10">
            <a:hlinkClick r:id="rId14"/>
            <a:extLst>
              <a:ext uri="{FF2B5EF4-FFF2-40B4-BE49-F238E27FC236}">
                <a16:creationId xmlns:a16="http://schemas.microsoft.com/office/drawing/2014/main" id="{D214A709-4B59-4CF0-B939-E20F46990D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500" t="19821" r="6287" b="29225"/>
          <a:stretch/>
        </p:blipFill>
        <p:spPr>
          <a:xfrm>
            <a:off x="4199800" y="2275889"/>
            <a:ext cx="4320902" cy="2203148"/>
          </a:xfrm>
          <a:prstGeom prst="rect">
            <a:avLst/>
          </a:prstGeom>
        </p:spPr>
      </p:pic>
      <p:pic>
        <p:nvPicPr>
          <p:cNvPr id="8" name="Picture 7">
            <a:hlinkClick r:id="rId16"/>
            <a:extLst>
              <a:ext uri="{FF2B5EF4-FFF2-40B4-BE49-F238E27FC236}">
                <a16:creationId xmlns:a16="http://schemas.microsoft.com/office/drawing/2014/main" id="{A95D93CD-EBA6-B6C8-3F91-293E35D400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05" y="4611112"/>
            <a:ext cx="1367091" cy="2197895"/>
          </a:xfrm>
          <a:prstGeom prst="rect">
            <a:avLst/>
          </a:prstGeom>
        </p:spPr>
      </p:pic>
      <p:pic>
        <p:nvPicPr>
          <p:cNvPr id="3" name="Picture 2">
            <a:hlinkClick r:id="rId18"/>
            <a:extLst>
              <a:ext uri="{FF2B5EF4-FFF2-40B4-BE49-F238E27FC236}">
                <a16:creationId xmlns:a16="http://schemas.microsoft.com/office/drawing/2014/main" id="{112CABBD-757A-D348-0D02-5B0E6C4712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04" y="2255976"/>
            <a:ext cx="3020189" cy="23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60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402E-82C3-4410-B60D-5EA26B3A8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-73906"/>
            <a:ext cx="10515600" cy="1325563"/>
          </a:xfrm>
        </p:spPr>
        <p:txBody>
          <a:bodyPr/>
          <a:lstStyle/>
          <a:p>
            <a:r>
              <a:rPr lang="en-US" dirty="0"/>
              <a:t>Even almost perfectly aligned agents can perform horribly in equilibrium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79B7A3-41BF-4497-8D8F-0D9DC1CD4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799014"/>
              </p:ext>
            </p:extLst>
          </p:nvPr>
        </p:nvGraphicFramePr>
        <p:xfrm>
          <a:off x="1724024" y="3114678"/>
          <a:ext cx="7991472" cy="3648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956">
                  <a:extLst>
                    <a:ext uri="{9D8B030D-6E8A-4147-A177-3AD203B41FA5}">
                      <a16:colId xmlns:a16="http://schemas.microsoft.com/office/drawing/2014/main" val="1351855960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313989815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1795008057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3988535087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3026865192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3986057456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3179983190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1864559717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2556034584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4060694639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2657992720"/>
                    </a:ext>
                  </a:extLst>
                </a:gridCol>
                <a:gridCol w="665956">
                  <a:extLst>
                    <a:ext uri="{9D8B030D-6E8A-4147-A177-3AD203B41FA5}">
                      <a16:colId xmlns:a16="http://schemas.microsoft.com/office/drawing/2014/main" val="4283172039"/>
                    </a:ext>
                  </a:extLst>
                </a:gridCol>
              </a:tblGrid>
              <a:tr h="304006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90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60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40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32216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111, 111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90, 112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80, 102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70, 92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60, 82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50, 72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40, 62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30, 52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20, 42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10, 32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0, 22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8527333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90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112, 90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101, 101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80, 102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70, 92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60, 82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50, 72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40, 62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30, 52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20, 42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10, 32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3667651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102, 80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102, 80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91, 91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70, 92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60, 82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50, 72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40, 62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30, 52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20, 42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10, 32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6094905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92, 70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92, 70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92, 70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81, 81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60, 82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50, 72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40, 62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30, 52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20, 42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10, 32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6225982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60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82, 60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82, 60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82, 60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82, 60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71, 71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50, 72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40, 62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30, 52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20, 42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10, 32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20735182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72, 50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72, 50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72, 50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72, 50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72, 50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61, 61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40, 62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30, 52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20, 42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10, 32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753058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40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62, 40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62, 40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62, 40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62, 40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62, 40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62, 40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51, 51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30, 52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20, 42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10, 32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74063694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52, 30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41, 41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20, 42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10, 32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6057659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42, 20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31, 31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10, 32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0, 22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8903701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21, 21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0, 22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6999480"/>
                  </a:ext>
                </a:extLst>
              </a:tr>
              <a:tr h="304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11, 11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6869290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C5B73C3-FFC7-4BA1-944E-383D7BA779C4}"/>
              </a:ext>
            </a:extLst>
          </p:cNvPr>
          <p:cNvSpPr txBox="1">
            <a:spLocks noChangeArrowheads="1"/>
          </p:cNvSpPr>
          <p:nvPr/>
        </p:nvSpPr>
        <p:spPr>
          <a:xfrm>
            <a:off x="737011" y="1265064"/>
            <a:ext cx="10807289" cy="195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/>
              <a:t>Two agents each provide part of a service, each chooses quality </a:t>
            </a:r>
            <a:r>
              <a:rPr lang="en-US" altLang="en-US" sz="3200" i="1" dirty="0"/>
              <a:t>q</a:t>
            </a:r>
            <a:r>
              <a:rPr lang="en-US" altLang="en-US" sz="3200" i="1" baseline="-25000" dirty="0"/>
              <a:t>i</a:t>
            </a:r>
          </a:p>
          <a:p>
            <a:r>
              <a:rPr lang="en-US" altLang="en-US" sz="3200" b="1" dirty="0"/>
              <a:t>Overall quality </a:t>
            </a:r>
            <a:r>
              <a:rPr lang="en-US" altLang="en-US" sz="3200" dirty="0"/>
              <a:t>determined by min</a:t>
            </a:r>
            <a:r>
              <a:rPr lang="en-US" altLang="en-US" sz="3200" i="1" baseline="-25000" dirty="0"/>
              <a:t>i</a:t>
            </a:r>
            <a:r>
              <a:rPr lang="en-US" altLang="en-US" sz="3200" dirty="0"/>
              <a:t> </a:t>
            </a:r>
            <a:r>
              <a:rPr lang="en-US" altLang="en-US" sz="3200" i="1" dirty="0"/>
              <a:t>q</a:t>
            </a:r>
            <a:r>
              <a:rPr lang="en-US" altLang="en-US" sz="3200" i="1" baseline="-25000" dirty="0"/>
              <a:t>i</a:t>
            </a:r>
            <a:endParaRPr lang="en-US" altLang="en-US" sz="3200" i="1" dirty="0"/>
          </a:p>
          <a:p>
            <a:r>
              <a:rPr lang="en-US" altLang="en-US" sz="3200" dirty="0"/>
              <a:t>Agents care primarily about overall quality, but also have a slight incentive to be the lower 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21EAC-0A1F-468D-B556-1C4CA6F74CC3}"/>
              </a:ext>
            </a:extLst>
          </p:cNvPr>
          <p:cNvSpPr txBox="1"/>
          <p:nvPr/>
        </p:nvSpPr>
        <p:spPr>
          <a:xfrm>
            <a:off x="9734550" y="4657450"/>
            <a:ext cx="255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i="1" dirty="0"/>
              <a:t>(Cf. Traveler’s Dilemma)</a:t>
            </a:r>
            <a:endParaRPr lang="en-US" sz="24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983081-E647-49EF-BAA9-603A489AD48E}"/>
              </a:ext>
            </a:extLst>
          </p:cNvPr>
          <p:cNvSpPr/>
          <p:nvPr/>
        </p:nvSpPr>
        <p:spPr>
          <a:xfrm>
            <a:off x="8982074" y="6429374"/>
            <a:ext cx="752475" cy="333375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93EF1F2-9384-E443-5EB5-5839EFC52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4000"/>
              <a:t>Prisoner’s Dilemma</a:t>
            </a:r>
            <a:endParaRPr lang="en-US" altLang="en-US" sz="4000">
              <a:solidFill>
                <a:srgbClr val="CCECFF"/>
              </a:solidFill>
            </a:endParaRPr>
          </a:p>
        </p:txBody>
      </p:sp>
      <p:graphicFrame>
        <p:nvGraphicFramePr>
          <p:cNvPr id="290819" name="Group 3">
            <a:extLst>
              <a:ext uri="{FF2B5EF4-FFF2-40B4-BE49-F238E27FC236}">
                <a16:creationId xmlns:a16="http://schemas.microsoft.com/office/drawing/2014/main" id="{2AC8DAD5-35EC-4210-B749-B2C96ADF6C1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10100" y="4864100"/>
          <a:ext cx="3771900" cy="1841500"/>
        </p:xfrm>
        <a:graphic>
          <a:graphicData uri="http://schemas.openxmlformats.org/drawingml/2006/table">
            <a:tbl>
              <a:tblPr/>
              <a:tblGrid>
                <a:gridCol w="170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-2, -2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350" name="Text Box 14">
            <a:extLst>
              <a:ext uri="{FF2B5EF4-FFF2-40B4-BE49-F238E27FC236}">
                <a16:creationId xmlns:a16="http://schemas.microsoft.com/office/drawing/2014/main" id="{D29DEF52-282D-9D6D-FA52-AF33DA68F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275139"/>
            <a:ext cx="1327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confess</a:t>
            </a:r>
          </a:p>
        </p:txBody>
      </p:sp>
      <p:sp>
        <p:nvSpPr>
          <p:cNvPr id="14351" name="Rectangle 15">
            <a:extLst>
              <a:ext uri="{FF2B5EF4-FFF2-40B4-BE49-F238E27FC236}">
                <a16:creationId xmlns:a16="http://schemas.microsoft.com/office/drawing/2014/main" id="{41F3099A-318F-F8A7-83F8-C453B1D58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61" y="725486"/>
            <a:ext cx="109017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Pair of criminals has been caught</a:t>
            </a:r>
          </a:p>
          <a:p>
            <a:pPr eaLnBrk="1" hangingPunct="1"/>
            <a:r>
              <a:rPr lang="en-US" altLang="en-US" sz="2800" dirty="0"/>
              <a:t>District attorney has evidence to convict them of a minor crime (1 year in jail); knows that they committed a major crime together (3 years in jail) but cannot prove it</a:t>
            </a:r>
          </a:p>
          <a:p>
            <a:pPr eaLnBrk="1" hangingPunct="1"/>
            <a:r>
              <a:rPr lang="en-US" altLang="en-US" sz="2800" dirty="0"/>
              <a:t>Offers them a deal:</a:t>
            </a:r>
          </a:p>
          <a:p>
            <a:pPr lvl="1" eaLnBrk="1" hangingPunct="1"/>
            <a:r>
              <a:rPr lang="en-US" altLang="en-US" sz="2000" dirty="0"/>
              <a:t>If both confess to the major crime, they each get a 1 year reduction</a:t>
            </a:r>
          </a:p>
          <a:p>
            <a:pPr lvl="1" eaLnBrk="1" hangingPunct="1"/>
            <a:r>
              <a:rPr lang="en-US" altLang="en-US" sz="2000" dirty="0"/>
              <a:t>If only one confesses, that one gets 3 years reduction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9D41C0A8-F4D9-95C9-1DF5-549FAFBD4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4275139"/>
            <a:ext cx="22272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don’t confess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F9E99B03-8EE7-EC24-A4A5-67E860A3E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5891214"/>
            <a:ext cx="22272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don’t confess</a:t>
            </a: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0CB5BE59-D584-17F3-59CF-D74F8350D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976814"/>
            <a:ext cx="1327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confess</a:t>
            </a:r>
          </a:p>
        </p:txBody>
      </p:sp>
      <p:sp>
        <p:nvSpPr>
          <p:cNvPr id="290835" name="Freeform 19">
            <a:extLst>
              <a:ext uri="{FF2B5EF4-FFF2-40B4-BE49-F238E27FC236}">
                <a16:creationId xmlns:a16="http://schemas.microsoft.com/office/drawing/2014/main" id="{474B8CD0-C608-7B54-F21F-7CC820E73792}"/>
              </a:ext>
            </a:extLst>
          </p:cNvPr>
          <p:cNvSpPr>
            <a:spLocks/>
          </p:cNvSpPr>
          <p:nvPr/>
        </p:nvSpPr>
        <p:spPr bwMode="auto">
          <a:xfrm>
            <a:off x="1663700" y="5334000"/>
            <a:ext cx="1536700" cy="838200"/>
          </a:xfrm>
          <a:custGeom>
            <a:avLst/>
            <a:gdLst>
              <a:gd name="T0" fmla="*/ 2147483646 w 968"/>
              <a:gd name="T1" fmla="*/ 0 h 528"/>
              <a:gd name="T2" fmla="*/ 2147483646 w 968"/>
              <a:gd name="T3" fmla="*/ 2147483646 h 528"/>
              <a:gd name="T4" fmla="*/ 2147483646 w 968"/>
              <a:gd name="T5" fmla="*/ 2147483646 h 528"/>
              <a:gd name="T6" fmla="*/ 2147483646 w 968"/>
              <a:gd name="T7" fmla="*/ 2147483646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968"/>
              <a:gd name="T13" fmla="*/ 0 h 528"/>
              <a:gd name="T14" fmla="*/ 968 w 968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8" h="528">
                <a:moveTo>
                  <a:pt x="968" y="0"/>
                </a:moveTo>
                <a:cubicBezTo>
                  <a:pt x="636" y="12"/>
                  <a:pt x="304" y="24"/>
                  <a:pt x="152" y="96"/>
                </a:cubicBezTo>
                <a:cubicBezTo>
                  <a:pt x="0" y="168"/>
                  <a:pt x="8" y="360"/>
                  <a:pt x="56" y="432"/>
                </a:cubicBezTo>
                <a:cubicBezTo>
                  <a:pt x="104" y="504"/>
                  <a:pt x="272" y="516"/>
                  <a:pt x="440" y="528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36" name="Freeform 20">
            <a:extLst>
              <a:ext uri="{FF2B5EF4-FFF2-40B4-BE49-F238E27FC236}">
                <a16:creationId xmlns:a16="http://schemas.microsoft.com/office/drawing/2014/main" id="{B196574F-CFE5-EEFB-E181-1EEE0209949C}"/>
              </a:ext>
            </a:extLst>
          </p:cNvPr>
          <p:cNvSpPr>
            <a:spLocks/>
          </p:cNvSpPr>
          <p:nvPr/>
        </p:nvSpPr>
        <p:spPr bwMode="auto">
          <a:xfrm>
            <a:off x="5486400" y="3898900"/>
            <a:ext cx="1701800" cy="444500"/>
          </a:xfrm>
          <a:custGeom>
            <a:avLst/>
            <a:gdLst>
              <a:gd name="T0" fmla="*/ 0 w 1072"/>
              <a:gd name="T1" fmla="*/ 2147483646 h 280"/>
              <a:gd name="T2" fmla="*/ 2147483646 w 1072"/>
              <a:gd name="T3" fmla="*/ 2147483646 h 280"/>
              <a:gd name="T4" fmla="*/ 2147483646 w 1072"/>
              <a:gd name="T5" fmla="*/ 2147483646 h 280"/>
              <a:gd name="T6" fmla="*/ 2147483646 w 1072"/>
              <a:gd name="T7" fmla="*/ 2147483646 h 280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280"/>
              <a:gd name="T14" fmla="*/ 1072 w 1072"/>
              <a:gd name="T15" fmla="*/ 280 h 2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280">
                <a:moveTo>
                  <a:pt x="0" y="280"/>
                </a:moveTo>
                <a:cubicBezTo>
                  <a:pt x="112" y="180"/>
                  <a:pt x="224" y="80"/>
                  <a:pt x="384" y="40"/>
                </a:cubicBezTo>
                <a:cubicBezTo>
                  <a:pt x="544" y="0"/>
                  <a:pt x="848" y="0"/>
                  <a:pt x="960" y="40"/>
                </a:cubicBezTo>
                <a:cubicBezTo>
                  <a:pt x="1072" y="80"/>
                  <a:pt x="1064" y="180"/>
                  <a:pt x="1056" y="28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2675316-CF0A-B4F7-5C0F-034012D7B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5775" y="0"/>
            <a:ext cx="8731250" cy="749300"/>
          </a:xfrm>
        </p:spPr>
        <p:txBody>
          <a:bodyPr/>
          <a:lstStyle/>
          <a:p>
            <a:pPr eaLnBrk="1" hangingPunct="1"/>
            <a:r>
              <a:rPr lang="en-US" altLang="en-US" sz="4000"/>
              <a:t>“Should I buy an SUV?” </a:t>
            </a:r>
            <a:endParaRPr lang="en-US" altLang="en-US" sz="3200">
              <a:solidFill>
                <a:srgbClr val="CCECFF"/>
              </a:solidFill>
            </a:endParaRPr>
          </a:p>
        </p:txBody>
      </p:sp>
      <p:graphicFrame>
        <p:nvGraphicFramePr>
          <p:cNvPr id="291843" name="Group 3">
            <a:extLst>
              <a:ext uri="{FF2B5EF4-FFF2-40B4-BE49-F238E27FC236}">
                <a16:creationId xmlns:a16="http://schemas.microsoft.com/office/drawing/2014/main" id="{9F0AD306-B788-43DE-B1C4-00B6E39D8FB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018214" y="5067300"/>
          <a:ext cx="4306887" cy="1638300"/>
        </p:xfrm>
        <a:graphic>
          <a:graphicData uri="http://schemas.openxmlformats.org/drawingml/2006/table">
            <a:tbl>
              <a:tblPr/>
              <a:tblGrid>
                <a:gridCol w="20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-10, -10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-7, 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-11, -7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-8, 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374" name="Picture 14" descr="MCj03985250000[1]">
            <a:extLst>
              <a:ext uri="{FF2B5EF4-FFF2-40B4-BE49-F238E27FC236}">
                <a16:creationId xmlns:a16="http://schemas.microsoft.com/office/drawing/2014/main" id="{1B112374-4A95-DF89-5EB1-FCEFCB439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9" y="1608139"/>
            <a:ext cx="18256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15">
            <a:extLst>
              <a:ext uri="{FF2B5EF4-FFF2-40B4-BE49-F238E27FC236}">
                <a16:creationId xmlns:a16="http://schemas.microsoft.com/office/drawing/2014/main" id="{29C57A0B-238E-9749-63D8-FB401DB78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1795463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5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pic>
        <p:nvPicPr>
          <p:cNvPr id="15376" name="Picture 16" descr="MCj03984610000[1]">
            <a:extLst>
              <a:ext uri="{FF2B5EF4-FFF2-40B4-BE49-F238E27FC236}">
                <a16:creationId xmlns:a16="http://schemas.microsoft.com/office/drawing/2014/main" id="{D639A652-FFD6-467C-FEC6-DDA9E6574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9" y="2957514"/>
            <a:ext cx="1355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7" name="Picture 17" descr="MCj03985250000[1]">
            <a:extLst>
              <a:ext uri="{FF2B5EF4-FFF2-40B4-BE49-F238E27FC236}">
                <a16:creationId xmlns:a16="http://schemas.microsoft.com/office/drawing/2014/main" id="{2AC8401C-EA96-A2B2-ECB1-601A0046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2114" y="1631950"/>
            <a:ext cx="13112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8" name="Picture 18" descr="MCj03985250000[1]">
            <a:extLst>
              <a:ext uri="{FF2B5EF4-FFF2-40B4-BE49-F238E27FC236}">
                <a16:creationId xmlns:a16="http://schemas.microsoft.com/office/drawing/2014/main" id="{8EAC431D-5298-159C-6C1A-C6A3A1A2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1644650"/>
            <a:ext cx="12890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9" name="Picture 19" descr="MCj03984610000[1]">
            <a:extLst>
              <a:ext uri="{FF2B5EF4-FFF2-40B4-BE49-F238E27FC236}">
                <a16:creationId xmlns:a16="http://schemas.microsoft.com/office/drawing/2014/main" id="{3EE0D3F3-A229-CB37-2AF1-F772270E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2816225"/>
            <a:ext cx="12303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60" name="Picture 20" descr="MCj03985250000[1]">
            <a:extLst>
              <a:ext uri="{FF2B5EF4-FFF2-40B4-BE49-F238E27FC236}">
                <a16:creationId xmlns:a16="http://schemas.microsoft.com/office/drawing/2014/main" id="{81EC78D3-27BE-5F71-3A7C-5B498F46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1314" y="2546350"/>
            <a:ext cx="13112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61" name="Picture 21" descr="MCj03984610000[1]">
            <a:extLst>
              <a:ext uri="{FF2B5EF4-FFF2-40B4-BE49-F238E27FC236}">
                <a16:creationId xmlns:a16="http://schemas.microsoft.com/office/drawing/2014/main" id="{A7342B74-2504-BB62-C1A2-825F9A3A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3641725"/>
            <a:ext cx="12303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62" name="Picture 22" descr="MCj03984610000[1]">
            <a:extLst>
              <a:ext uri="{FF2B5EF4-FFF2-40B4-BE49-F238E27FC236}">
                <a16:creationId xmlns:a16="http://schemas.microsoft.com/office/drawing/2014/main" id="{9EA4306B-BC57-29CC-19E1-58E2D4A9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1650" y="3641725"/>
            <a:ext cx="11620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63" name="Picture 23" descr="MCDD00945_0000[1]">
            <a:extLst>
              <a:ext uri="{FF2B5EF4-FFF2-40B4-BE49-F238E27FC236}">
                <a16:creationId xmlns:a16="http://schemas.microsoft.com/office/drawing/2014/main" id="{C7BAA7E7-CA6E-669E-F873-07A004B5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4" y="1600200"/>
            <a:ext cx="8334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64" name="Picture 24" descr="MCDD00945_0000[1]">
            <a:extLst>
              <a:ext uri="{FF2B5EF4-FFF2-40B4-BE49-F238E27FC236}">
                <a16:creationId xmlns:a16="http://schemas.microsoft.com/office/drawing/2014/main" id="{6C9E4165-4ED7-D014-43AA-2BEB887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4" y="2514600"/>
            <a:ext cx="8334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65" name="Picture 25" descr="MCDD00945_0000[1]">
            <a:extLst>
              <a:ext uri="{FF2B5EF4-FFF2-40B4-BE49-F238E27FC236}">
                <a16:creationId xmlns:a16="http://schemas.microsoft.com/office/drawing/2014/main" id="{9FABF084-39B9-EA63-30E2-C829971C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4" y="3390900"/>
            <a:ext cx="8334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Text Box 26">
            <a:extLst>
              <a:ext uri="{FF2B5EF4-FFF2-40B4-BE49-F238E27FC236}">
                <a16:creationId xmlns:a16="http://schemas.microsoft.com/office/drawing/2014/main" id="{4AB3C5F7-9001-02DD-92FD-CAB6A53C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2811463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3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sp>
        <p:nvSpPr>
          <p:cNvPr id="291867" name="Text Box 27">
            <a:extLst>
              <a:ext uri="{FF2B5EF4-FFF2-40B4-BE49-F238E27FC236}">
                <a16:creationId xmlns:a16="http://schemas.microsoft.com/office/drawing/2014/main" id="{299733A8-81BB-AF63-0242-EF302D37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813" y="1730375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5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sp>
        <p:nvSpPr>
          <p:cNvPr id="291868" name="Text Box 28">
            <a:extLst>
              <a:ext uri="{FF2B5EF4-FFF2-40B4-BE49-F238E27FC236}">
                <a16:creationId xmlns:a16="http://schemas.microsoft.com/office/drawing/2014/main" id="{D9A21F12-075A-CA18-F943-4580C9E49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1666875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5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sp>
        <p:nvSpPr>
          <p:cNvPr id="291869" name="Text Box 29">
            <a:extLst>
              <a:ext uri="{FF2B5EF4-FFF2-40B4-BE49-F238E27FC236}">
                <a16:creationId xmlns:a16="http://schemas.microsoft.com/office/drawing/2014/main" id="{1C2BB080-136A-196A-15B5-B0A941E0B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913" y="3571875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5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sp>
        <p:nvSpPr>
          <p:cNvPr id="291870" name="Text Box 30">
            <a:extLst>
              <a:ext uri="{FF2B5EF4-FFF2-40B4-BE49-F238E27FC236}">
                <a16:creationId xmlns:a16="http://schemas.microsoft.com/office/drawing/2014/main" id="{4374FDEB-778A-3D7C-E825-120931245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3559175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5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sp>
        <p:nvSpPr>
          <p:cNvPr id="291871" name="Text Box 31">
            <a:extLst>
              <a:ext uri="{FF2B5EF4-FFF2-40B4-BE49-F238E27FC236}">
                <a16:creationId xmlns:a16="http://schemas.microsoft.com/office/drawing/2014/main" id="{FCBEC437-5B05-5155-AA05-BD95ADD77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2657475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8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sp>
        <p:nvSpPr>
          <p:cNvPr id="291872" name="Text Box 32">
            <a:extLst>
              <a:ext uri="{FF2B5EF4-FFF2-40B4-BE49-F238E27FC236}">
                <a16:creationId xmlns:a16="http://schemas.microsoft.com/office/drawing/2014/main" id="{9DB06CC0-5858-5D24-720F-F78210DB4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2657475"/>
            <a:ext cx="1325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cost: 2</a:t>
            </a:r>
            <a:endParaRPr lang="en-US" altLang="en-US" sz="3800">
              <a:latin typeface="Times New Roman" panose="02020603050405020304" pitchFamily="18" charset="0"/>
            </a:endParaRPr>
          </a:p>
        </p:txBody>
      </p:sp>
      <p:pic>
        <p:nvPicPr>
          <p:cNvPr id="291873" name="Picture 33" descr="MCj03984610000[1]">
            <a:extLst>
              <a:ext uri="{FF2B5EF4-FFF2-40B4-BE49-F238E27FC236}">
                <a16:creationId xmlns:a16="http://schemas.microsoft.com/office/drawing/2014/main" id="{C2DBDA43-9DB4-BAD1-B2A4-5A00D7A00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38" y="4510089"/>
            <a:ext cx="12303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74" name="Picture 34" descr="MCj03984610000[1]">
            <a:extLst>
              <a:ext uri="{FF2B5EF4-FFF2-40B4-BE49-F238E27FC236}">
                <a16:creationId xmlns:a16="http://schemas.microsoft.com/office/drawing/2014/main" id="{CAB27B77-D54A-B48A-E7AC-7EC3372A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1" y="5957889"/>
            <a:ext cx="12303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75" name="Picture 35" descr="MCj03985250000[1]">
            <a:extLst>
              <a:ext uri="{FF2B5EF4-FFF2-40B4-BE49-F238E27FC236}">
                <a16:creationId xmlns:a16="http://schemas.microsoft.com/office/drawing/2014/main" id="{D20F3680-5EE3-5F2C-0945-56972864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265614"/>
            <a:ext cx="128905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76" name="Picture 36" descr="MCj03985250000[1]">
            <a:extLst>
              <a:ext uri="{FF2B5EF4-FFF2-40B4-BE49-F238E27FC236}">
                <a16:creationId xmlns:a16="http://schemas.microsoft.com/office/drawing/2014/main" id="{912C4F32-E48F-0A46-7C7B-440107BC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5065714"/>
            <a:ext cx="128905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7" name="Text Box 37">
            <a:extLst>
              <a:ext uri="{FF2B5EF4-FFF2-40B4-BE49-F238E27FC236}">
                <a16:creationId xmlns:a16="http://schemas.microsoft.com/office/drawing/2014/main" id="{F2033B34-04E0-D3E6-CF6F-8E5DAF8C2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6" y="931863"/>
            <a:ext cx="3159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purchasing + gas cost</a:t>
            </a:r>
          </a:p>
        </p:txBody>
      </p:sp>
      <p:sp>
        <p:nvSpPr>
          <p:cNvPr id="291878" name="Text Box 38">
            <a:extLst>
              <a:ext uri="{FF2B5EF4-FFF2-40B4-BE49-F238E27FC236}">
                <a16:creationId xmlns:a16="http://schemas.microsoft.com/office/drawing/2014/main" id="{27EB34F1-FAE2-D50D-3786-FA2F4C245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917575"/>
            <a:ext cx="196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accident cost</a:t>
            </a:r>
          </a:p>
        </p:txBody>
      </p:sp>
      <p:sp>
        <p:nvSpPr>
          <p:cNvPr id="291879" name="Freeform 39">
            <a:extLst>
              <a:ext uri="{FF2B5EF4-FFF2-40B4-BE49-F238E27FC236}">
                <a16:creationId xmlns:a16="http://schemas.microsoft.com/office/drawing/2014/main" id="{56F792CF-B65A-3966-1DCF-C908551629EF}"/>
              </a:ext>
            </a:extLst>
          </p:cNvPr>
          <p:cNvSpPr>
            <a:spLocks/>
          </p:cNvSpPr>
          <p:nvPr/>
        </p:nvSpPr>
        <p:spPr bwMode="auto">
          <a:xfrm>
            <a:off x="4267200" y="5562600"/>
            <a:ext cx="254000" cy="609600"/>
          </a:xfrm>
          <a:custGeom>
            <a:avLst/>
            <a:gdLst>
              <a:gd name="T0" fmla="*/ 2147483646 w 448"/>
              <a:gd name="T1" fmla="*/ 0 h 624"/>
              <a:gd name="T2" fmla="*/ 2147483646 w 448"/>
              <a:gd name="T3" fmla="*/ 2147483646 h 624"/>
              <a:gd name="T4" fmla="*/ 2147483646 w 448"/>
              <a:gd name="T5" fmla="*/ 2147483646 h 624"/>
              <a:gd name="T6" fmla="*/ 2147483646 w 448"/>
              <a:gd name="T7" fmla="*/ 2147483646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448"/>
              <a:gd name="T13" fmla="*/ 0 h 624"/>
              <a:gd name="T14" fmla="*/ 448 w 448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" h="624">
                <a:moveTo>
                  <a:pt x="400" y="0"/>
                </a:moveTo>
                <a:cubicBezTo>
                  <a:pt x="260" y="52"/>
                  <a:pt x="120" y="104"/>
                  <a:pt x="64" y="192"/>
                </a:cubicBezTo>
                <a:cubicBezTo>
                  <a:pt x="8" y="280"/>
                  <a:pt x="0" y="456"/>
                  <a:pt x="64" y="528"/>
                </a:cubicBezTo>
                <a:cubicBezTo>
                  <a:pt x="128" y="600"/>
                  <a:pt x="288" y="612"/>
                  <a:pt x="448" y="624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67" grpId="0"/>
      <p:bldP spid="291868" grpId="0"/>
      <p:bldP spid="291869" grpId="0"/>
      <p:bldP spid="291870" grpId="0"/>
      <p:bldP spid="291871" grpId="0"/>
      <p:bldP spid="291872" grpId="0"/>
      <p:bldP spid="2918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4">
            <a:extLst>
              <a:ext uri="{FF2B5EF4-FFF2-40B4-BE49-F238E27FC236}">
                <a16:creationId xmlns:a16="http://schemas.microsoft.com/office/drawing/2014/main" id="{651CE5E7-32A4-40E0-B399-B468789E8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238727"/>
              </p:ext>
            </p:extLst>
          </p:nvPr>
        </p:nvGraphicFramePr>
        <p:xfrm>
          <a:off x="4486265" y="4891305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3, 3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5, 2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2, 5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4, 4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16">
            <a:extLst>
              <a:ext uri="{FF2B5EF4-FFF2-40B4-BE49-F238E27FC236}">
                <a16:creationId xmlns:a16="http://schemas.microsoft.com/office/drawing/2014/main" id="{CAA63766-053D-4699-9972-B813CC301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730" y="4521511"/>
            <a:ext cx="1197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clean BT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7518A936-4124-413C-ADD2-DEE19D63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086" y="4521511"/>
            <a:ext cx="1909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climate change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6653AACE-99AA-45D4-B4BD-4AEA0D3D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566" y="5039223"/>
            <a:ext cx="1207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clean RT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13A9A813-D91B-4CA6-A8AD-2A389238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355" y="5634195"/>
            <a:ext cx="1909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climate change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B3C1C3-22D4-495C-BAD0-4BFBECA5D25D}"/>
              </a:ext>
            </a:extLst>
          </p:cNvPr>
          <p:cNvSpPr/>
          <p:nvPr/>
        </p:nvSpPr>
        <p:spPr bwMode="auto">
          <a:xfrm>
            <a:off x="2194155" y="5196105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26471C-C132-4F90-8262-43617E6725CB}"/>
              </a:ext>
            </a:extLst>
          </p:cNvPr>
          <p:cNvSpPr/>
          <p:nvPr/>
        </p:nvSpPr>
        <p:spPr bwMode="auto">
          <a:xfrm>
            <a:off x="2270355" y="4891305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B74D03-29C9-4690-82B9-846E053B0D9B}"/>
              </a:ext>
            </a:extLst>
          </p:cNvPr>
          <p:cNvCxnSpPr/>
          <p:nvPr/>
        </p:nvCxnSpPr>
        <p:spPr bwMode="auto">
          <a:xfrm rot="5400000">
            <a:off x="2117001" y="5806660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20E4AC-1EA6-463E-9A80-74E899B731C4}"/>
              </a:ext>
            </a:extLst>
          </p:cNvPr>
          <p:cNvCxnSpPr/>
          <p:nvPr/>
        </p:nvCxnSpPr>
        <p:spPr bwMode="auto">
          <a:xfrm rot="16200000" flipH="1">
            <a:off x="2346555" y="5805705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FA69DDB-17DB-45A3-BDC6-AD81E936AD35}"/>
              </a:ext>
            </a:extLst>
          </p:cNvPr>
          <p:cNvSpPr/>
          <p:nvPr/>
        </p:nvSpPr>
        <p:spPr bwMode="auto">
          <a:xfrm>
            <a:off x="5670166" y="3681396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2E30B1-E8CB-401C-9449-C30B36E2A3BE}"/>
              </a:ext>
            </a:extLst>
          </p:cNvPr>
          <p:cNvSpPr/>
          <p:nvPr/>
        </p:nvSpPr>
        <p:spPr bwMode="auto">
          <a:xfrm>
            <a:off x="5746366" y="3376596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823F44-126F-4EC9-9F2E-8E0B81BD866F}"/>
              </a:ext>
            </a:extLst>
          </p:cNvPr>
          <p:cNvCxnSpPr/>
          <p:nvPr/>
        </p:nvCxnSpPr>
        <p:spPr bwMode="auto">
          <a:xfrm rot="5400000">
            <a:off x="5593012" y="4291951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C6BE18-3BC6-43BE-B6F7-1BB80F764B60}"/>
              </a:ext>
            </a:extLst>
          </p:cNvPr>
          <p:cNvCxnSpPr/>
          <p:nvPr/>
        </p:nvCxnSpPr>
        <p:spPr bwMode="auto">
          <a:xfrm rot="16200000" flipH="1">
            <a:off x="5822566" y="4290996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2">
            <a:extLst>
              <a:ext uri="{FF2B5EF4-FFF2-40B4-BE49-F238E27FC236}">
                <a16:creationId xmlns:a16="http://schemas.microsoft.com/office/drawing/2014/main" id="{62AFC9CE-6F53-4C10-AB23-B8B28FFF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8415" y="272168"/>
            <a:ext cx="7462948" cy="66562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dirty="0"/>
              <a:t>Choosing a cause to support</a:t>
            </a:r>
            <a:endParaRPr lang="en-US" altLang="en-US" sz="4800" dirty="0">
              <a:solidFill>
                <a:schemeClr val="accent2"/>
              </a:solidFill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250AA02-9ED6-69EC-3DA6-322FD5AA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18" y="904375"/>
            <a:ext cx="111407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/>
              <a:t>Red agent cares about climate change (+2 if someone works on that) and about cleaning up Red Town (+3 if someone works on that) </a:t>
            </a:r>
          </a:p>
          <a:p>
            <a:r>
              <a:rPr lang="en-US" altLang="en-US" sz="2800" dirty="0"/>
              <a:t>Blue agent cares about climate change (+2 if someone works on that) and about cleaning up Blue Town (+3 if someone works on that)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94196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4">
            <a:extLst>
              <a:ext uri="{FF2B5EF4-FFF2-40B4-BE49-F238E27FC236}">
                <a16:creationId xmlns:a16="http://schemas.microsoft.com/office/drawing/2014/main" id="{651CE5E7-32A4-40E0-B399-B468789E8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676498"/>
              </p:ext>
            </p:extLst>
          </p:nvPr>
        </p:nvGraphicFramePr>
        <p:xfrm>
          <a:off x="4557286" y="4287623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-1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-2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-2, 1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16">
            <a:extLst>
              <a:ext uri="{FF2B5EF4-FFF2-40B4-BE49-F238E27FC236}">
                <a16:creationId xmlns:a16="http://schemas.microsoft.com/office/drawing/2014/main" id="{CAA63766-053D-4699-9972-B813CC301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245" y="3917829"/>
            <a:ext cx="1096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overuse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7518A936-4124-413C-ADD2-DEE19D63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356" y="3917829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don’t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6653AACE-99AA-45D4-B4BD-4AEA0D3D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986" y="4435541"/>
            <a:ext cx="1096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overuse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13A9A813-D91B-4CA6-A8AD-2A389238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178" y="5030513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don’t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B3C1C3-22D4-495C-BAD0-4BFBECA5D25D}"/>
              </a:ext>
            </a:extLst>
          </p:cNvPr>
          <p:cNvSpPr/>
          <p:nvPr/>
        </p:nvSpPr>
        <p:spPr bwMode="auto">
          <a:xfrm>
            <a:off x="2604329" y="4592423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26471C-C132-4F90-8262-43617E6725CB}"/>
              </a:ext>
            </a:extLst>
          </p:cNvPr>
          <p:cNvSpPr/>
          <p:nvPr/>
        </p:nvSpPr>
        <p:spPr bwMode="auto">
          <a:xfrm>
            <a:off x="2680529" y="4287623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B74D03-29C9-4690-82B9-846E053B0D9B}"/>
              </a:ext>
            </a:extLst>
          </p:cNvPr>
          <p:cNvCxnSpPr/>
          <p:nvPr/>
        </p:nvCxnSpPr>
        <p:spPr bwMode="auto">
          <a:xfrm rot="5400000">
            <a:off x="2527175" y="5202978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20E4AC-1EA6-463E-9A80-74E899B731C4}"/>
              </a:ext>
            </a:extLst>
          </p:cNvPr>
          <p:cNvCxnSpPr/>
          <p:nvPr/>
        </p:nvCxnSpPr>
        <p:spPr bwMode="auto">
          <a:xfrm rot="16200000" flipH="1">
            <a:off x="2756729" y="5202023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FA69DDB-17DB-45A3-BDC6-AD81E936AD35}"/>
              </a:ext>
            </a:extLst>
          </p:cNvPr>
          <p:cNvSpPr/>
          <p:nvPr/>
        </p:nvSpPr>
        <p:spPr bwMode="auto">
          <a:xfrm>
            <a:off x="5741187" y="3077714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2E30B1-E8CB-401C-9449-C30B36E2A3BE}"/>
              </a:ext>
            </a:extLst>
          </p:cNvPr>
          <p:cNvSpPr/>
          <p:nvPr/>
        </p:nvSpPr>
        <p:spPr bwMode="auto">
          <a:xfrm>
            <a:off x="5817387" y="2772914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823F44-126F-4EC9-9F2E-8E0B81BD866F}"/>
              </a:ext>
            </a:extLst>
          </p:cNvPr>
          <p:cNvCxnSpPr/>
          <p:nvPr/>
        </p:nvCxnSpPr>
        <p:spPr bwMode="auto">
          <a:xfrm rot="5400000">
            <a:off x="5664033" y="3688269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C6BE18-3BC6-43BE-B6F7-1BB80F764B60}"/>
              </a:ext>
            </a:extLst>
          </p:cNvPr>
          <p:cNvCxnSpPr/>
          <p:nvPr/>
        </p:nvCxnSpPr>
        <p:spPr bwMode="auto">
          <a:xfrm rot="16200000" flipH="1">
            <a:off x="5893587" y="3687314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2">
            <a:extLst>
              <a:ext uri="{FF2B5EF4-FFF2-40B4-BE49-F238E27FC236}">
                <a16:creationId xmlns:a16="http://schemas.microsoft.com/office/drawing/2014/main" id="{62AFC9CE-6F53-4C10-AB23-B8B28FFF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8415" y="272168"/>
            <a:ext cx="6600611" cy="66562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dirty="0"/>
              <a:t>Tragedy of the commons</a:t>
            </a:r>
            <a:endParaRPr lang="en-US" altLang="en-US" sz="4800" dirty="0">
              <a:solidFill>
                <a:schemeClr val="accent2"/>
              </a:solidFill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250AA02-9ED6-69EC-3DA6-322FD5AA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194" y="1095203"/>
            <a:ext cx="111407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Overuse the environment (overgraze, pollute the river, …) or don’t</a:t>
            </a:r>
          </a:p>
          <a:p>
            <a:pPr eaLnBrk="1" hangingPunct="1"/>
            <a:r>
              <a:rPr lang="en-US" altLang="en-US" sz="2800" dirty="0"/>
              <a:t>The overusing agent benefits 3 from overusing, but </a:t>
            </a:r>
            <a:r>
              <a:rPr lang="en-US" altLang="en-US" sz="2800" b="1" dirty="0"/>
              <a:t>everyone</a:t>
            </a:r>
            <a:r>
              <a:rPr lang="en-US" altLang="en-US" sz="2800" dirty="0"/>
              <a:t> experiences a cost of 2 from each instance of overusing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0117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4">
            <a:extLst>
              <a:ext uri="{FF2B5EF4-FFF2-40B4-BE49-F238E27FC236}">
                <a16:creationId xmlns:a16="http://schemas.microsoft.com/office/drawing/2014/main" id="{651CE5E7-32A4-40E0-B399-B468789E81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90517" y="2971175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16">
            <a:extLst>
              <a:ext uri="{FF2B5EF4-FFF2-40B4-BE49-F238E27FC236}">
                <a16:creationId xmlns:a16="http://schemas.microsoft.com/office/drawing/2014/main" id="{CAA63766-053D-4699-9972-B813CC301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661" y="2601381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7518A936-4124-413C-ADD2-DEE19D63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053" y="2601381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6653AACE-99AA-45D4-B4BD-4AEA0D3D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402" y="3119093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13A9A813-D91B-4CA6-A8AD-2A389238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352" y="3724631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B3C1C3-22D4-495C-BAD0-4BFBECA5D25D}"/>
              </a:ext>
            </a:extLst>
          </p:cNvPr>
          <p:cNvSpPr/>
          <p:nvPr/>
        </p:nvSpPr>
        <p:spPr bwMode="auto">
          <a:xfrm>
            <a:off x="2937560" y="3275975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26471C-C132-4F90-8262-43617E6725CB}"/>
              </a:ext>
            </a:extLst>
          </p:cNvPr>
          <p:cNvSpPr/>
          <p:nvPr/>
        </p:nvSpPr>
        <p:spPr bwMode="auto">
          <a:xfrm>
            <a:off x="3013760" y="2971175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B74D03-29C9-4690-82B9-846E053B0D9B}"/>
              </a:ext>
            </a:extLst>
          </p:cNvPr>
          <p:cNvCxnSpPr/>
          <p:nvPr/>
        </p:nvCxnSpPr>
        <p:spPr bwMode="auto">
          <a:xfrm rot="5400000">
            <a:off x="2860406" y="3886530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20E4AC-1EA6-463E-9A80-74E899B731C4}"/>
              </a:ext>
            </a:extLst>
          </p:cNvPr>
          <p:cNvCxnSpPr/>
          <p:nvPr/>
        </p:nvCxnSpPr>
        <p:spPr bwMode="auto">
          <a:xfrm rot="16200000" flipH="1">
            <a:off x="3089960" y="3885575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FA69DDB-17DB-45A3-BDC6-AD81E936AD35}"/>
              </a:ext>
            </a:extLst>
          </p:cNvPr>
          <p:cNvSpPr/>
          <p:nvPr/>
        </p:nvSpPr>
        <p:spPr bwMode="auto">
          <a:xfrm>
            <a:off x="6074418" y="1761266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2E30B1-E8CB-401C-9449-C30B36E2A3BE}"/>
              </a:ext>
            </a:extLst>
          </p:cNvPr>
          <p:cNvSpPr/>
          <p:nvPr/>
        </p:nvSpPr>
        <p:spPr bwMode="auto">
          <a:xfrm>
            <a:off x="6150618" y="1456466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823F44-126F-4EC9-9F2E-8E0B81BD866F}"/>
              </a:ext>
            </a:extLst>
          </p:cNvPr>
          <p:cNvCxnSpPr/>
          <p:nvPr/>
        </p:nvCxnSpPr>
        <p:spPr bwMode="auto">
          <a:xfrm rot="5400000">
            <a:off x="5997264" y="2371821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C6BE18-3BC6-43BE-B6F7-1BB80F764B60}"/>
              </a:ext>
            </a:extLst>
          </p:cNvPr>
          <p:cNvCxnSpPr/>
          <p:nvPr/>
        </p:nvCxnSpPr>
        <p:spPr bwMode="auto">
          <a:xfrm rot="16200000" flipH="1">
            <a:off x="6226818" y="2370866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2">
            <a:extLst>
              <a:ext uri="{FF2B5EF4-FFF2-40B4-BE49-F238E27FC236}">
                <a16:creationId xmlns:a16="http://schemas.microsoft.com/office/drawing/2014/main" id="{62AFC9CE-6F53-4C10-AB23-B8B28FFF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6744" y="236636"/>
            <a:ext cx="6600611" cy="66562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dirty="0"/>
              <a:t>Prisoner’s Dilemma</a:t>
            </a:r>
            <a:endParaRPr lang="en-US" alt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8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36" y="2766218"/>
            <a:ext cx="12043145" cy="1325563"/>
          </a:xfrm>
        </p:spPr>
        <p:txBody>
          <a:bodyPr/>
          <a:lstStyle/>
          <a:p>
            <a:r>
              <a:rPr lang="en-US" b="1" dirty="0"/>
              <a:t>Should AI systems cooperate like humans do?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3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F8DC43AF-8D87-4015-B56B-B8AED7875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0" r="32721" b="2998"/>
          <a:stretch/>
        </p:blipFill>
        <p:spPr>
          <a:xfrm>
            <a:off x="7036065" y="143074"/>
            <a:ext cx="4382951" cy="3727973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2EB80528-0C1C-4459-8646-0875367B0E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01" b="24925"/>
          <a:stretch/>
        </p:blipFill>
        <p:spPr>
          <a:xfrm>
            <a:off x="691389" y="479933"/>
            <a:ext cx="5748050" cy="2464392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E2DE0CC4-2A16-40C6-978D-F67C534776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59"/>
          <a:stretch/>
        </p:blipFill>
        <p:spPr>
          <a:xfrm>
            <a:off x="691388" y="3200565"/>
            <a:ext cx="5748051" cy="3297890"/>
          </a:xfrm>
          <a:prstGeom prst="rect">
            <a:avLst/>
          </a:prstGeom>
        </p:spPr>
      </p:pic>
      <p:pic>
        <p:nvPicPr>
          <p:cNvPr id="13" name="Picture 12">
            <a:hlinkClick r:id="rId8"/>
            <a:extLst>
              <a:ext uri="{FF2B5EF4-FFF2-40B4-BE49-F238E27FC236}">
                <a16:creationId xmlns:a16="http://schemas.microsoft.com/office/drawing/2014/main" id="{7874DF2D-C16B-4620-99FE-9E8F95C7CD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14" t="15600" r="15985" b="17209"/>
          <a:stretch/>
        </p:blipFill>
        <p:spPr>
          <a:xfrm>
            <a:off x="6777304" y="4083729"/>
            <a:ext cx="4900474" cy="24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6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98" y="-69884"/>
            <a:ext cx="12043145" cy="1325563"/>
          </a:xfrm>
        </p:spPr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0CA37-9A10-4E15-AE05-0471B5E674DD}"/>
              </a:ext>
            </a:extLst>
          </p:cNvPr>
          <p:cNvSpPr txBox="1">
            <a:spLocks/>
          </p:cNvSpPr>
          <p:nvPr/>
        </p:nvSpPr>
        <p:spPr>
          <a:xfrm>
            <a:off x="148854" y="1284087"/>
            <a:ext cx="10673026" cy="518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 I (Vince): overview</a:t>
            </a:r>
          </a:p>
          <a:p>
            <a:pPr lvl="1"/>
            <a:r>
              <a:rPr lang="en-US" dirty="0"/>
              <a:t>Motivation, landscape</a:t>
            </a:r>
          </a:p>
          <a:p>
            <a:pPr lvl="1"/>
            <a:r>
              <a:rPr lang="en-US" dirty="0"/>
              <a:t>A bit of game theory</a:t>
            </a:r>
          </a:p>
          <a:p>
            <a:pPr lvl="1"/>
            <a:r>
              <a:rPr lang="en-US" dirty="0"/>
              <a:t>Approaches towards cooperation that are natural for humans</a:t>
            </a:r>
          </a:p>
          <a:p>
            <a:pPr lvl="1"/>
            <a:r>
              <a:rPr lang="en-US" dirty="0"/>
              <a:t>Approaches towards cooperation that are less natural for humans</a:t>
            </a:r>
          </a:p>
          <a:p>
            <a:pPr lvl="1"/>
            <a:endParaRPr lang="en-US" dirty="0"/>
          </a:p>
          <a:p>
            <a:r>
              <a:rPr lang="en-US" dirty="0"/>
              <a:t>Part II (Caspar): foundations for the game theory of AI agents</a:t>
            </a:r>
          </a:p>
          <a:p>
            <a:pPr lvl="1"/>
            <a:r>
              <a:rPr lang="en-US" dirty="0"/>
              <a:t>Program equilibrium</a:t>
            </a:r>
          </a:p>
          <a:p>
            <a:pPr lvl="1"/>
            <a:r>
              <a:rPr lang="en-US" dirty="0"/>
              <a:t>Self-locating belief</a:t>
            </a:r>
          </a:p>
          <a:p>
            <a:pPr lvl="1"/>
            <a:r>
              <a:rPr lang="en-US" dirty="0"/>
              <a:t>Decision theories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25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47148B13-B61E-408B-90A1-226F2303F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" b="5839"/>
          <a:stretch/>
        </p:blipFill>
        <p:spPr>
          <a:xfrm>
            <a:off x="736174" y="4387649"/>
            <a:ext cx="4396145" cy="247035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DCCC060-4904-45CA-8489-BDAA7D520A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8" t="18450" r="36202" b="5064"/>
          <a:stretch/>
        </p:blipFill>
        <p:spPr>
          <a:xfrm>
            <a:off x="6829425" y="460583"/>
            <a:ext cx="4057650" cy="2968417"/>
          </a:xfrm>
          <a:prstGeom prst="rect">
            <a:avLst/>
          </a:prstGeom>
        </p:spPr>
      </p:pic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94171CDB-0601-4A41-9E0C-77575AB14E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43" t="-1" r="37761" b="10255"/>
          <a:stretch/>
        </p:blipFill>
        <p:spPr>
          <a:xfrm>
            <a:off x="1082141" y="0"/>
            <a:ext cx="3704210" cy="4183792"/>
          </a:xfrm>
          <a:prstGeom prst="rect">
            <a:avLst/>
          </a:prstGeom>
        </p:spPr>
      </p:pic>
      <p:pic>
        <p:nvPicPr>
          <p:cNvPr id="13" name="Picture 12">
            <a:hlinkClick r:id="rId8"/>
            <a:extLst>
              <a:ext uri="{FF2B5EF4-FFF2-40B4-BE49-F238E27FC236}">
                <a16:creationId xmlns:a16="http://schemas.microsoft.com/office/drawing/2014/main" id="{B5CDB6F5-6947-4D90-ACBD-B3C87097EF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4041"/>
          <a:stretch/>
        </p:blipFill>
        <p:spPr>
          <a:xfrm>
            <a:off x="6096000" y="3616286"/>
            <a:ext cx="5524500" cy="47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45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98" y="-69884"/>
            <a:ext cx="12043145" cy="1325563"/>
          </a:xfrm>
        </p:spPr>
        <p:txBody>
          <a:bodyPr/>
          <a:lstStyle/>
          <a:p>
            <a:r>
              <a:rPr lang="en-US" dirty="0"/>
              <a:t>Some (highly interdisciplinary) discussion points: </a:t>
            </a:r>
            <a:br>
              <a:rPr lang="en-US" dirty="0"/>
            </a:br>
            <a:r>
              <a:rPr lang="en-US" dirty="0"/>
              <a:t>Should we make AI more human-like?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0CA37-9A10-4E15-AE05-0471B5E674DD}"/>
              </a:ext>
            </a:extLst>
          </p:cNvPr>
          <p:cNvSpPr txBox="1">
            <a:spLocks/>
          </p:cNvSpPr>
          <p:nvPr/>
        </p:nvSpPr>
        <p:spPr>
          <a:xfrm>
            <a:off x="239698" y="1255679"/>
            <a:ext cx="10673026" cy="4967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Should we make our agents have </a:t>
            </a:r>
            <a:r>
              <a:rPr lang="en-US" dirty="0">
                <a:solidFill>
                  <a:srgbClr val="0070C0"/>
                </a:solidFill>
              </a:rPr>
              <a:t>prosocial inclinations</a:t>
            </a:r>
            <a:r>
              <a:rPr lang="en-US" dirty="0"/>
              <a:t>?  </a:t>
            </a:r>
            <a:r>
              <a:rPr lang="en-US" dirty="0">
                <a:solidFill>
                  <a:srgbClr val="0070C0"/>
                </a:solidFill>
              </a:rPr>
              <a:t>Ethics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Genuine solution vs. wishful thinking?</a:t>
            </a:r>
          </a:p>
          <a:p>
            <a:pPr lvl="1"/>
            <a:r>
              <a:rPr lang="en-US" dirty="0"/>
              <a:t>What about </a:t>
            </a:r>
            <a:r>
              <a:rPr lang="en-US" dirty="0">
                <a:solidFill>
                  <a:srgbClr val="0070C0"/>
                </a:solidFill>
              </a:rPr>
              <a:t>norms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rules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Do certain human </a:t>
            </a:r>
            <a:r>
              <a:rPr lang="en-US" dirty="0">
                <a:solidFill>
                  <a:srgbClr val="0070C0"/>
                </a:solidFill>
              </a:rPr>
              <a:t>cognitive limitations </a:t>
            </a:r>
            <a:r>
              <a:rPr lang="en-US" dirty="0"/>
              <a:t>limit tragedies?  Should/can we replicate that in AI agents?</a:t>
            </a:r>
          </a:p>
          <a:p>
            <a:pPr lvl="1"/>
            <a:r>
              <a:rPr lang="en-US" dirty="0"/>
              <a:t>Traveler’s dilemma and behavioral game theory</a:t>
            </a:r>
          </a:p>
          <a:p>
            <a:pPr lvl="1"/>
            <a:r>
              <a:rPr lang="en-US" i="1" dirty="0"/>
              <a:t>Any fool can tell the truth, but it requires a man of some sense to know how to lie well. -- </a:t>
            </a:r>
            <a:r>
              <a:rPr lang="en-US" dirty="0"/>
              <a:t>Samuel Butler</a:t>
            </a:r>
          </a:p>
          <a:p>
            <a:pPr lvl="1"/>
            <a:endParaRPr lang="en-US" dirty="0"/>
          </a:p>
          <a:p>
            <a:r>
              <a:rPr lang="en-US" dirty="0"/>
              <a:t>Might AI </a:t>
            </a:r>
            <a:r>
              <a:rPr lang="en-US" dirty="0">
                <a:solidFill>
                  <a:srgbClr val="0070C0"/>
                </a:solidFill>
              </a:rPr>
              <a:t>do better </a:t>
            </a:r>
            <a:r>
              <a:rPr lang="en-US" dirty="0"/>
              <a:t>on cooperation than humans?  On its own?  With some deliberate design decisions?</a:t>
            </a:r>
          </a:p>
        </p:txBody>
      </p:sp>
    </p:spTree>
    <p:extLst>
      <p:ext uri="{BB962C8B-B14F-4D97-AF65-F5344CB8AC3E}">
        <p14:creationId xmlns:p14="http://schemas.microsoft.com/office/powerpoint/2010/main" val="147443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98" y="-69884"/>
            <a:ext cx="12043145" cy="1325563"/>
          </a:xfrm>
        </p:spPr>
        <p:txBody>
          <a:bodyPr/>
          <a:lstStyle/>
          <a:p>
            <a:r>
              <a:rPr lang="en-US" dirty="0"/>
              <a:t>Improving issues already found in the world today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0CA37-9A10-4E15-AE05-0471B5E674DD}"/>
              </a:ext>
            </a:extLst>
          </p:cNvPr>
          <p:cNvSpPr txBox="1">
            <a:spLocks/>
          </p:cNvSpPr>
          <p:nvPr/>
        </p:nvSpPr>
        <p:spPr>
          <a:xfrm>
            <a:off x="148854" y="1284087"/>
            <a:ext cx="10673026" cy="518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Problems of </a:t>
            </a:r>
            <a:r>
              <a:rPr lang="en-US" b="1" dirty="0"/>
              <a:t>collective action</a:t>
            </a:r>
          </a:p>
          <a:p>
            <a:pPr lvl="1"/>
            <a:r>
              <a:rPr lang="en-US" dirty="0"/>
              <a:t>Climate change and other environmental problems</a:t>
            </a:r>
          </a:p>
          <a:p>
            <a:pPr lvl="1"/>
            <a:r>
              <a:rPr lang="en-US" dirty="0"/>
              <a:t>Nuclear disarmament and preventing wars</a:t>
            </a:r>
          </a:p>
          <a:p>
            <a:pPr lvl="1"/>
            <a:r>
              <a:rPr lang="en-US" dirty="0"/>
              <a:t>Agreeing on causes to support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Making </a:t>
            </a:r>
            <a:r>
              <a:rPr lang="en-US" b="1" dirty="0"/>
              <a:t>better decisions </a:t>
            </a:r>
            <a:r>
              <a:rPr lang="en-US" dirty="0"/>
              <a:t>in contexts with strategic aspects</a:t>
            </a:r>
            <a:endParaRPr lang="en-US" b="1" dirty="0"/>
          </a:p>
          <a:p>
            <a:pPr lvl="1"/>
            <a:r>
              <a:rPr lang="en-US" dirty="0"/>
              <a:t>Allocating scarce resources</a:t>
            </a:r>
          </a:p>
          <a:p>
            <a:pPr lvl="1"/>
            <a:r>
              <a:rPr lang="en-US" dirty="0"/>
              <a:t>Predicting the future</a:t>
            </a:r>
          </a:p>
          <a:p>
            <a:pPr lvl="1"/>
            <a:r>
              <a:rPr lang="en-US" dirty="0"/>
              <a:t>Collective deliberation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89179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98" y="-69884"/>
            <a:ext cx="12043145" cy="1325563"/>
          </a:xfrm>
        </p:spPr>
        <p:txBody>
          <a:bodyPr/>
          <a:lstStyle/>
          <a:p>
            <a:r>
              <a:rPr lang="en-US" dirty="0"/>
              <a:t>Why, technically, is AI useful in addressing these problems?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0CA37-9A10-4E15-AE05-0471B5E674DD}"/>
              </a:ext>
            </a:extLst>
          </p:cNvPr>
          <p:cNvSpPr txBox="1">
            <a:spLocks/>
          </p:cNvSpPr>
          <p:nvPr/>
        </p:nvSpPr>
        <p:spPr>
          <a:xfrm>
            <a:off x="148854" y="1284087"/>
            <a:ext cx="11738346" cy="540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Dealing with </a:t>
            </a:r>
            <a:r>
              <a:rPr lang="en-US" b="1" dirty="0"/>
              <a:t>combinatorial explosions </a:t>
            </a:r>
            <a:r>
              <a:rPr lang="en-US" dirty="0"/>
              <a:t>in incentive-minded way</a:t>
            </a:r>
          </a:p>
          <a:p>
            <a:pPr lvl="1"/>
            <a:r>
              <a:rPr lang="en-US" dirty="0"/>
              <a:t>Combinatorial auctions, kidney exchanges, expressive donations</a:t>
            </a:r>
          </a:p>
          <a:p>
            <a:r>
              <a:rPr lang="en-US" dirty="0"/>
              <a:t>Efficiently </a:t>
            </a:r>
            <a:r>
              <a:rPr lang="en-US" b="1" dirty="0"/>
              <a:t>learning / eliciting important information</a:t>
            </a:r>
            <a:r>
              <a:rPr lang="en-US" dirty="0"/>
              <a:t> from the world such as preferences / values</a:t>
            </a:r>
          </a:p>
          <a:p>
            <a:pPr lvl="1"/>
            <a:r>
              <a:rPr lang="en-US" dirty="0"/>
              <a:t>Again above topics</a:t>
            </a:r>
          </a:p>
          <a:p>
            <a:r>
              <a:rPr lang="en-US" dirty="0"/>
              <a:t>Taking advantage of </a:t>
            </a:r>
            <a:r>
              <a:rPr lang="en-US" b="1" dirty="0"/>
              <a:t>rich data</a:t>
            </a:r>
          </a:p>
          <a:p>
            <a:pPr lvl="1"/>
            <a:r>
              <a:rPr lang="en-US" dirty="0"/>
              <a:t>Automated mechanism design takes advantage of knowledge about distribution of preferences</a:t>
            </a:r>
          </a:p>
          <a:p>
            <a:r>
              <a:rPr lang="en-US" b="1" dirty="0"/>
              <a:t>Monitoring, transparency, openness</a:t>
            </a:r>
          </a:p>
          <a:p>
            <a:pPr lvl="1"/>
            <a:r>
              <a:rPr lang="en-US" dirty="0"/>
              <a:t>Nuclear test monitoring, emissions monitoring, …</a:t>
            </a:r>
          </a:p>
          <a:p>
            <a:r>
              <a:rPr lang="en-US" dirty="0"/>
              <a:t>Enabling </a:t>
            </a:r>
            <a:r>
              <a:rPr lang="en-US" b="1" dirty="0"/>
              <a:t>simulation</a:t>
            </a:r>
            <a:r>
              <a:rPr lang="en-US" dirty="0"/>
              <a:t> of complex environments</a:t>
            </a:r>
          </a:p>
          <a:p>
            <a:pPr lvl="1"/>
            <a:r>
              <a:rPr lang="en-US" dirty="0"/>
              <a:t>E.g., climate change competition (next)</a:t>
            </a:r>
          </a:p>
          <a:p>
            <a:r>
              <a:rPr lang="en-US" dirty="0"/>
              <a:t>Introduction of </a:t>
            </a:r>
            <a:r>
              <a:rPr lang="en-US" b="1" dirty="0"/>
              <a:t>mediators</a:t>
            </a:r>
            <a:r>
              <a:rPr lang="en-US" dirty="0"/>
              <a:t> and other strategic entities to </a:t>
            </a:r>
            <a:r>
              <a:rPr lang="en-US" b="1" dirty="0"/>
              <a:t>strategically steer to better outcomes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49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6FC467A-3A10-886D-D3BA-D26873936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5"/>
          <a:stretch/>
        </p:blipFill>
        <p:spPr>
          <a:xfrm>
            <a:off x="112450" y="0"/>
            <a:ext cx="11967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4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08448-5F04-74E4-99DB-8BBD9B21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Cooperative AI Foundation</a:t>
            </a:r>
            <a:r>
              <a:rPr lang="en-US" dirty="0"/>
              <a:t> competitions</a:t>
            </a: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090C1A6D-BF77-B406-3BEA-A2A5D123B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48" y="1186751"/>
            <a:ext cx="5419784" cy="4374953"/>
          </a:xfrm>
          <a:prstGeom prst="rect">
            <a:avLst/>
          </a:prstGeom>
        </p:spPr>
      </p:pic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2722B37F-CBF7-E642-35BA-EFF35F350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8" y="1186751"/>
            <a:ext cx="6191011" cy="470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4639-0D79-0C9B-E282-48B9B13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23" y="-229678"/>
            <a:ext cx="10640627" cy="1325563"/>
          </a:xfrm>
        </p:spPr>
        <p:txBody>
          <a:bodyPr>
            <a:normAutofit/>
          </a:bodyPr>
          <a:lstStyle/>
          <a:p>
            <a:r>
              <a:rPr lang="en-US" dirty="0"/>
              <a:t>Cooperative AI Foundation seminar series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368F38F-9758-6983-9029-B984C7465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29"/>
          <a:stretch/>
        </p:blipFill>
        <p:spPr>
          <a:xfrm>
            <a:off x="736846" y="676869"/>
            <a:ext cx="10545931" cy="61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5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4">
            <a:extLst>
              <a:ext uri="{FF2B5EF4-FFF2-40B4-BE49-F238E27FC236}">
                <a16:creationId xmlns:a16="http://schemas.microsoft.com/office/drawing/2014/main" id="{651CE5E7-32A4-40E0-B399-B468789E8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652052"/>
              </p:ext>
            </p:extLst>
          </p:nvPr>
        </p:nvGraphicFramePr>
        <p:xfrm>
          <a:off x="5004819" y="3654756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16">
            <a:extLst>
              <a:ext uri="{FF2B5EF4-FFF2-40B4-BE49-F238E27FC236}">
                <a16:creationId xmlns:a16="http://schemas.microsoft.com/office/drawing/2014/main" id="{CAA63766-053D-4699-9972-B813CC301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189" y="3284962"/>
            <a:ext cx="65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7518A936-4124-413C-ADD2-DEE19D63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487" y="3284962"/>
            <a:ext cx="527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old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6653AACE-99AA-45D4-B4BD-4AEA0D3D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666" y="3759501"/>
            <a:ext cx="65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13A9A813-D91B-4CA6-A8AD-2A389238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786" y="4408212"/>
            <a:ext cx="527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old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B3C1C3-22D4-495C-BAD0-4BFBECA5D25D}"/>
              </a:ext>
            </a:extLst>
          </p:cNvPr>
          <p:cNvSpPr/>
          <p:nvPr/>
        </p:nvSpPr>
        <p:spPr bwMode="auto">
          <a:xfrm>
            <a:off x="3051862" y="3959556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26471C-C132-4F90-8262-43617E6725CB}"/>
              </a:ext>
            </a:extLst>
          </p:cNvPr>
          <p:cNvSpPr/>
          <p:nvPr/>
        </p:nvSpPr>
        <p:spPr bwMode="auto">
          <a:xfrm>
            <a:off x="3128062" y="3654756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B74D03-29C9-4690-82B9-846E053B0D9B}"/>
              </a:ext>
            </a:extLst>
          </p:cNvPr>
          <p:cNvCxnSpPr/>
          <p:nvPr/>
        </p:nvCxnSpPr>
        <p:spPr bwMode="auto">
          <a:xfrm rot="5400000">
            <a:off x="2974708" y="4570111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20E4AC-1EA6-463E-9A80-74E899B731C4}"/>
              </a:ext>
            </a:extLst>
          </p:cNvPr>
          <p:cNvCxnSpPr/>
          <p:nvPr/>
        </p:nvCxnSpPr>
        <p:spPr bwMode="auto">
          <a:xfrm rot="16200000" flipH="1">
            <a:off x="3204262" y="4569156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FA69DDB-17DB-45A3-BDC6-AD81E936AD35}"/>
              </a:ext>
            </a:extLst>
          </p:cNvPr>
          <p:cNvSpPr/>
          <p:nvPr/>
        </p:nvSpPr>
        <p:spPr bwMode="auto">
          <a:xfrm>
            <a:off x="6188720" y="2444847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2E30B1-E8CB-401C-9449-C30B36E2A3BE}"/>
              </a:ext>
            </a:extLst>
          </p:cNvPr>
          <p:cNvSpPr/>
          <p:nvPr/>
        </p:nvSpPr>
        <p:spPr bwMode="auto">
          <a:xfrm>
            <a:off x="6264920" y="2140047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823F44-126F-4EC9-9F2E-8E0B81BD866F}"/>
              </a:ext>
            </a:extLst>
          </p:cNvPr>
          <p:cNvCxnSpPr/>
          <p:nvPr/>
        </p:nvCxnSpPr>
        <p:spPr bwMode="auto">
          <a:xfrm rot="5400000">
            <a:off x="6111566" y="3055402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C6BE18-3BC6-43BE-B6F7-1BB80F764B60}"/>
              </a:ext>
            </a:extLst>
          </p:cNvPr>
          <p:cNvCxnSpPr/>
          <p:nvPr/>
        </p:nvCxnSpPr>
        <p:spPr bwMode="auto">
          <a:xfrm rot="16200000" flipH="1">
            <a:off x="6341120" y="3054447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2">
            <a:extLst>
              <a:ext uri="{FF2B5EF4-FFF2-40B4-BE49-F238E27FC236}">
                <a16:creationId xmlns:a16="http://schemas.microsoft.com/office/drawing/2014/main" id="{62AFC9CE-6F53-4C10-AB23-B8B28FFF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7894" y="272168"/>
            <a:ext cx="9241653" cy="66562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dirty="0"/>
              <a:t>Equilibrium multiplicity and selection</a:t>
            </a:r>
            <a:endParaRPr lang="en-US" altLang="en-US" sz="4800" dirty="0">
              <a:solidFill>
                <a:schemeClr val="accent2"/>
              </a:solidFill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299B77C0-A1D5-324A-DE97-14E1FBE80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194" y="1095203"/>
            <a:ext cx="111407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A better new technology is introduced, but it’s most important to have the same technology as your friend</a:t>
            </a:r>
            <a:endParaRPr lang="en-US" altLang="en-US" sz="2000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73AF75FE-267B-5C18-8AE8-1B1D8C28F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194" y="5212443"/>
            <a:ext cx="11140798" cy="127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How do we compute / learn / move over to the better equilibrium?</a:t>
            </a:r>
          </a:p>
          <a:p>
            <a:pPr eaLnBrk="1" hangingPunct="1"/>
            <a:r>
              <a:rPr lang="en-US" altLang="en-US" sz="2800" dirty="0"/>
              <a:t>How do we avoid miscoordination?</a:t>
            </a:r>
          </a:p>
        </p:txBody>
      </p:sp>
    </p:spTree>
    <p:extLst>
      <p:ext uri="{BB962C8B-B14F-4D97-AF65-F5344CB8AC3E}">
        <p14:creationId xmlns:p14="http://schemas.microsoft.com/office/powerpoint/2010/main" val="2550783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Racing Car (Top View) by qubod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9553" y="3221520"/>
            <a:ext cx="1995635" cy="989503"/>
          </a:xfrm>
          <a:prstGeom prst="rect">
            <a:avLst/>
          </a:prstGeom>
        </p:spPr>
      </p:pic>
      <p:pic>
        <p:nvPicPr>
          <p:cNvPr id="5" name="Picture 4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35" y="1100639"/>
            <a:ext cx="1995635" cy="989503"/>
          </a:xfrm>
          <a:prstGeom prst="rect">
            <a:avLst/>
          </a:prstGeom>
        </p:spPr>
      </p:pic>
      <p:pic>
        <p:nvPicPr>
          <p:cNvPr id="7" name="Picture 6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35" y="90984"/>
            <a:ext cx="1995635" cy="989503"/>
          </a:xfrm>
          <a:prstGeom prst="rect">
            <a:avLst/>
          </a:prstGeom>
        </p:spPr>
      </p:pic>
      <p:pic>
        <p:nvPicPr>
          <p:cNvPr id="8" name="Picture 7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34" y="2069990"/>
            <a:ext cx="1995635" cy="989503"/>
          </a:xfrm>
          <a:prstGeom prst="rect">
            <a:avLst/>
          </a:prstGeom>
        </p:spPr>
      </p:pic>
      <p:pic>
        <p:nvPicPr>
          <p:cNvPr id="9" name="Picture 8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34" y="3019559"/>
            <a:ext cx="1995635" cy="989503"/>
          </a:xfrm>
          <a:prstGeom prst="rect">
            <a:avLst/>
          </a:prstGeom>
        </p:spPr>
      </p:pic>
      <p:pic>
        <p:nvPicPr>
          <p:cNvPr id="12" name="Picture 11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9554" y="5365431"/>
            <a:ext cx="1995635" cy="989503"/>
          </a:xfrm>
          <a:prstGeom prst="rect">
            <a:avLst/>
          </a:prstGeom>
        </p:spPr>
      </p:pic>
      <p:pic>
        <p:nvPicPr>
          <p:cNvPr id="13" name="Picture 12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34" y="3969128"/>
            <a:ext cx="1995635" cy="989503"/>
          </a:xfrm>
          <a:prstGeom prst="rect">
            <a:avLst/>
          </a:prstGeom>
        </p:spPr>
      </p:pic>
      <p:pic>
        <p:nvPicPr>
          <p:cNvPr id="14" name="Picture 13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38" y="4958631"/>
            <a:ext cx="1995635" cy="989503"/>
          </a:xfrm>
          <a:prstGeom prst="rect">
            <a:avLst/>
          </a:prstGeom>
        </p:spPr>
      </p:pic>
      <p:pic>
        <p:nvPicPr>
          <p:cNvPr id="15" name="Picture 14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38" y="5908200"/>
            <a:ext cx="1995635" cy="989503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355668" y="224855"/>
            <a:ext cx="1922837" cy="1474195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3158" y="1021832"/>
            <a:ext cx="1922837" cy="1474195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0668" y="1953719"/>
            <a:ext cx="1922837" cy="1474195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8178" y="2825643"/>
            <a:ext cx="1922837" cy="1474195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" y="4497050"/>
            <a:ext cx="2599606" cy="23609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967655" y="0"/>
            <a:ext cx="481936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8406785" y="1830789"/>
            <a:ext cx="1083443" cy="14515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9477640" y="1845905"/>
            <a:ext cx="822576" cy="14691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0283590" y="3286263"/>
            <a:ext cx="876325" cy="147310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9461014" y="3286264"/>
            <a:ext cx="822576" cy="14691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Orange Racing Car (Top View) by qubod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832" y="1600339"/>
            <a:ext cx="929546" cy="460900"/>
          </a:xfrm>
          <a:prstGeom prst="rect">
            <a:avLst/>
          </a:prstGeom>
        </p:spPr>
      </p:pic>
      <p:pic>
        <p:nvPicPr>
          <p:cNvPr id="43" name="Picture 42" descr="Orange Racing Car (Top View) by qubodu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019" y="3026384"/>
            <a:ext cx="929546" cy="4609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021188" y="2160776"/>
            <a:ext cx="810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wait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152286" y="2178266"/>
            <a:ext cx="183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move aside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1251" y="3889642"/>
            <a:ext cx="1590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steal spot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050343" y="3869658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86825" y="3285493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3,0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947646" y="4775408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4,1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35899" y="4770500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0,3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23877" y="113927"/>
            <a:ext cx="4020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PARKING GAME</a:t>
            </a:r>
          </a:p>
          <a:p>
            <a:pPr algn="ctr"/>
            <a:r>
              <a:rPr lang="en-US" sz="2800" dirty="0"/>
              <a:t>(cf. the trust game </a:t>
            </a:r>
            <a:r>
              <a:rPr lang="en-US" sz="2800" dirty="0">
                <a:solidFill>
                  <a:srgbClr val="0070C0"/>
                </a:solidFill>
                <a:hlinkClick r:id="rId3"/>
              </a:rPr>
              <a:t>[Berg et al. 1995]</a:t>
            </a:r>
            <a:r>
              <a:rPr lang="en-US" sz="2800" dirty="0"/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43545" y="5251278"/>
            <a:ext cx="4020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hlinkClick r:id="rId4"/>
              </a:rPr>
              <a:t>Letchford, C., Jain [2008] </a:t>
            </a:r>
            <a:r>
              <a:rPr lang="en-US" sz="2800" dirty="0"/>
              <a:t>define a solution concept capturing this</a:t>
            </a:r>
          </a:p>
        </p:txBody>
      </p:sp>
    </p:spTree>
    <p:extLst>
      <p:ext uri="{BB962C8B-B14F-4D97-AF65-F5344CB8AC3E}">
        <p14:creationId xmlns:p14="http://schemas.microsoft.com/office/powerpoint/2010/main" val="331976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27" grpId="0"/>
      <p:bldP spid="30" grpId="0"/>
      <p:bldP spid="3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4">
            <a:extLst>
              <a:ext uri="{FF2B5EF4-FFF2-40B4-BE49-F238E27FC236}">
                <a16:creationId xmlns:a16="http://schemas.microsoft.com/office/drawing/2014/main" id="{651CE5E7-32A4-40E0-B399-B468789E8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795276"/>
              </p:ext>
            </p:extLst>
          </p:nvPr>
        </p:nvGraphicFramePr>
        <p:xfrm>
          <a:off x="1263115" y="1593342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16">
            <a:extLst>
              <a:ext uri="{FF2B5EF4-FFF2-40B4-BE49-F238E27FC236}">
                <a16:creationId xmlns:a16="http://schemas.microsoft.com/office/drawing/2014/main" id="{CAA63766-053D-4699-9972-B813CC301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259" y="1223548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cooperate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7518A936-4124-413C-ADD2-DEE19D63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651" y="1223548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6653AACE-99AA-45D4-B4BD-4AEA0D3D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1260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13A9A813-D91B-4CA6-A8AD-2A389238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50" y="2346798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62AFC9CE-6F53-4C10-AB23-B8B28FFF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9384" y="201467"/>
            <a:ext cx="9162288" cy="66562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Infinitely Repeated Prisoner’s Dilemma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6" name="Group 4">
            <a:extLst>
              <a:ext uri="{FF2B5EF4-FFF2-40B4-BE49-F238E27FC236}">
                <a16:creationId xmlns:a16="http://schemas.microsoft.com/office/drawing/2014/main" id="{0174DDF8-FC6F-4C8F-BDDF-BDDF2E307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734039"/>
              </p:ext>
            </p:extLst>
          </p:nvPr>
        </p:nvGraphicFramePr>
        <p:xfrm>
          <a:off x="6814931" y="1591056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Box 16">
            <a:extLst>
              <a:ext uri="{FF2B5EF4-FFF2-40B4-BE49-F238E27FC236}">
                <a16:creationId xmlns:a16="http://schemas.microsoft.com/office/drawing/2014/main" id="{BE575C16-2140-4D73-AFE8-DC2C181EB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075" y="1221262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CF48D3BE-C45D-4D83-A6EF-7FB12483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67" y="122126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671B396-960D-4BB2-BCC3-4917D5C0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816" y="1738974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4B4BA623-D88C-4AB5-BAC5-D1D9BCFC7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766" y="234451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D03CE50-71C2-4194-A600-84D04B829668}"/>
              </a:ext>
            </a:extLst>
          </p:cNvPr>
          <p:cNvCxnSpPr/>
          <p:nvPr/>
        </p:nvCxnSpPr>
        <p:spPr>
          <a:xfrm>
            <a:off x="4453128" y="2141370"/>
            <a:ext cx="905256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A18AA3-9FE5-4ED4-A0A6-CB603DC3D60D}"/>
              </a:ext>
            </a:extLst>
          </p:cNvPr>
          <p:cNvCxnSpPr/>
          <p:nvPr/>
        </p:nvCxnSpPr>
        <p:spPr>
          <a:xfrm>
            <a:off x="9992283" y="2139084"/>
            <a:ext cx="905256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6">
            <a:extLst>
              <a:ext uri="{FF2B5EF4-FFF2-40B4-BE49-F238E27FC236}">
                <a16:creationId xmlns:a16="http://schemas.microsoft.com/office/drawing/2014/main" id="{3575C874-A8B5-4D3E-A9E1-F38AAB55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391" y="2866100"/>
            <a:ext cx="715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/>
              <a:t>t=0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9292C6F7-CABB-4EAB-B564-53B15FBE2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477" y="2861528"/>
            <a:ext cx="715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/>
              <a:t>t=1</a:t>
            </a:r>
          </a:p>
        </p:txBody>
      </p:sp>
      <p:sp>
        <p:nvSpPr>
          <p:cNvPr id="39" name="Text Box 16">
            <a:extLst>
              <a:ext uri="{FF2B5EF4-FFF2-40B4-BE49-F238E27FC236}">
                <a16:creationId xmlns:a16="http://schemas.microsoft.com/office/drawing/2014/main" id="{0E2CB850-4617-408E-8E10-0DF5C2F8C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361" y="1826375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/>
              <a:t>…</a:t>
            </a:r>
          </a:p>
        </p:txBody>
      </p:sp>
      <p:sp>
        <p:nvSpPr>
          <p:cNvPr id="41" name="Rectangle 15">
            <a:extLst>
              <a:ext uri="{FF2B5EF4-FFF2-40B4-BE49-F238E27FC236}">
                <a16:creationId xmlns:a16="http://schemas.microsoft.com/office/drawing/2014/main" id="{8C58F87F-28B8-4B9E-A96D-B6A99765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1" y="3429000"/>
            <a:ext cx="11671649" cy="303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718" b="1" dirty="0"/>
              <a:t>Grim trigger</a:t>
            </a:r>
            <a:r>
              <a:rPr lang="en-US" altLang="en-US" sz="2718" dirty="0"/>
              <a:t> strategy: cooperate as long as everyone cooperates; after that, defect forever.  (Equilibrium, if players are somewhat patient.)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18" i="1" dirty="0"/>
              <a:t>Folk theorem</a:t>
            </a:r>
            <a:r>
              <a:rPr lang="en-US" altLang="en-US" sz="2718" dirty="0"/>
              <a:t>: with sufficiently patient players, can always sustain cooperation this way, in any game.</a:t>
            </a:r>
            <a:endParaRPr lang="en-US" altLang="en-US" sz="2718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718" dirty="0"/>
              <a:t>Folk theorem can be used to efficiently compute equilibria (in infinitely repeated games with sufficiently patient players) </a:t>
            </a:r>
            <a:r>
              <a:rPr lang="en-US" altLang="en-US" sz="2718" dirty="0">
                <a:solidFill>
                  <a:srgbClr val="0070C0"/>
                </a:solidFill>
              </a:rPr>
              <a:t>[</a:t>
            </a:r>
            <a:r>
              <a:rPr lang="en-US" altLang="en-US" sz="2718" dirty="0">
                <a:solidFill>
                  <a:srgbClr val="0070C0"/>
                </a:solidFill>
                <a:hlinkClick r:id="rId2"/>
              </a:rPr>
              <a:t>Littman &amp; Stone DSS 2005</a:t>
            </a:r>
            <a:r>
              <a:rPr lang="en-US" altLang="en-US" sz="2718" dirty="0">
                <a:solidFill>
                  <a:srgbClr val="0070C0"/>
                </a:solidFill>
              </a:rPr>
              <a:t>, </a:t>
            </a:r>
            <a:r>
              <a:rPr lang="en-US" altLang="en-US" sz="2718" dirty="0">
                <a:solidFill>
                  <a:srgbClr val="0070C0"/>
                </a:solidFill>
                <a:hlinkClick r:id="rId3"/>
              </a:rPr>
              <a:t>Andersen &amp; C., AAAI’13</a:t>
            </a:r>
            <a:r>
              <a:rPr lang="en-US" altLang="en-US" sz="2718" dirty="0">
                <a:solidFill>
                  <a:srgbClr val="0070C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315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0B5423C-5E06-4D3D-8AB5-C7666E096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4" y="-26632"/>
            <a:ext cx="8290313" cy="5211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F4117-03C0-4151-A289-11BC2876CF60}"/>
              </a:ext>
            </a:extLst>
          </p:cNvPr>
          <p:cNvSpPr txBox="1"/>
          <p:nvPr/>
        </p:nvSpPr>
        <p:spPr>
          <a:xfrm>
            <a:off x="1688976" y="5259993"/>
            <a:ext cx="7020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From </a:t>
            </a:r>
            <a:r>
              <a:rPr lang="en-US" b="1" i="1" dirty="0"/>
              <a:t>The Atlantic, “</a:t>
            </a:r>
            <a:r>
              <a:rPr lang="en-US" b="1" dirty="0">
                <a:hlinkClick r:id="rId2"/>
              </a:rPr>
              <a:t>Want to See How Crazy a Bot-Run Market Can Be?</a:t>
            </a:r>
            <a:r>
              <a:rPr lang="en-US" b="1" dirty="0"/>
              <a:t>”</a:t>
            </a:r>
          </a:p>
          <a:p>
            <a:r>
              <a:rPr lang="en-US" i="1" dirty="0"/>
              <a:t>By </a:t>
            </a:r>
            <a:r>
              <a:rPr lang="en-US" i="1" dirty="0">
                <a:hlinkClick r:id="rId4"/>
              </a:rPr>
              <a:t>James Fallows</a:t>
            </a:r>
            <a:endParaRPr lang="en-US" dirty="0"/>
          </a:p>
          <a:p>
            <a:r>
              <a:rPr lang="en-US" dirty="0"/>
              <a:t>April 23, 2011</a:t>
            </a:r>
          </a:p>
        </p:txBody>
      </p:sp>
    </p:spTree>
    <p:extLst>
      <p:ext uri="{BB962C8B-B14F-4D97-AF65-F5344CB8AC3E}">
        <p14:creationId xmlns:p14="http://schemas.microsoft.com/office/powerpoint/2010/main" val="1086342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65" y="1641743"/>
            <a:ext cx="6745070" cy="45388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320" y="1307776"/>
            <a:ext cx="8540435" cy="155265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Common assumption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an agent’s behavior is instantly observable to all other agents (instant punishment)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if there is a delay in knowledge propagation due to network structure?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330CF68-B42A-4EEF-A2F1-B99DC4580368}"/>
              </a:ext>
            </a:extLst>
          </p:cNvPr>
          <p:cNvSpPr txBox="1">
            <a:spLocks noChangeArrowheads="1"/>
          </p:cNvSpPr>
          <p:nvPr/>
        </p:nvSpPr>
        <p:spPr>
          <a:xfrm>
            <a:off x="29305" y="211016"/>
            <a:ext cx="11875477" cy="66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Repeated games on social networks </a:t>
            </a:r>
          </a:p>
          <a:p>
            <a:r>
              <a:rPr lang="en-US" altLang="en-US" sz="3200" dirty="0">
                <a:solidFill>
                  <a:srgbClr val="0070C0"/>
                </a:solidFill>
              </a:rPr>
              <a:t>[</a:t>
            </a:r>
            <a:r>
              <a:rPr lang="en-US" altLang="en-US" sz="3200" dirty="0">
                <a:solidFill>
                  <a:srgbClr val="0070C0"/>
                </a:solidFill>
                <a:hlinkClick r:id="rId4"/>
              </a:rPr>
              <a:t>Moon &amp; C., IJCAI’15</a:t>
            </a:r>
            <a:r>
              <a:rPr lang="en-US" altLang="en-US" sz="3200" dirty="0">
                <a:solidFill>
                  <a:srgbClr val="0070C0"/>
                </a:solidFill>
              </a:rPr>
              <a:t>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41AD4C-1B94-4768-A8B8-99618EAA6E90}"/>
              </a:ext>
            </a:extLst>
          </p:cNvPr>
          <p:cNvSpPr txBox="1">
            <a:spLocks/>
          </p:cNvSpPr>
          <p:nvPr/>
        </p:nvSpPr>
        <p:spPr>
          <a:xfrm>
            <a:off x="621320" y="6008729"/>
            <a:ext cx="10691449" cy="8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Algorithm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finding (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) maximal set of cooperating agents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124B1-BCA9-45DA-8EEE-740AD547A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r="16558" b="13511"/>
          <a:stretch/>
        </p:blipFill>
        <p:spPr>
          <a:xfrm>
            <a:off x="10239030" y="0"/>
            <a:ext cx="1331650" cy="18535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AD6D1D-ABF3-44C1-9CD8-5E92050D7376}"/>
              </a:ext>
            </a:extLst>
          </p:cNvPr>
          <p:cNvSpPr txBox="1">
            <a:spLocks/>
          </p:cNvSpPr>
          <p:nvPr/>
        </p:nvSpPr>
        <p:spPr>
          <a:xfrm>
            <a:off x="9779864" y="1870978"/>
            <a:ext cx="2249981" cy="104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Catherine Moon</a:t>
            </a:r>
          </a:p>
        </p:txBody>
      </p:sp>
    </p:spTree>
    <p:extLst>
      <p:ext uri="{BB962C8B-B14F-4D97-AF65-F5344CB8AC3E}">
        <p14:creationId xmlns:p14="http://schemas.microsoft.com/office/powerpoint/2010/main" val="1424567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522" y="1049870"/>
            <a:ext cx="8663356" cy="5669908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0" y="1823137"/>
            <a:ext cx="6798549" cy="503821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0379627-BDEA-448C-8896-47595C42EBB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888001"/>
            <a:ext cx="11887200" cy="66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Experiments on random graphs:</a:t>
            </a:r>
          </a:p>
          <a:p>
            <a:r>
              <a:rPr lang="en-US" altLang="en-US" b="1" dirty="0"/>
              <a:t>Phase transition </a:t>
            </a:r>
            <a:r>
              <a:rPr lang="en-US" altLang="en-US" dirty="0"/>
              <a:t>between complete cooperation and complete defection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8F904-0C2B-4067-B447-231AC0BD2B5E}"/>
              </a:ext>
            </a:extLst>
          </p:cNvPr>
          <p:cNvSpPr txBox="1"/>
          <p:nvPr/>
        </p:nvSpPr>
        <p:spPr>
          <a:xfrm>
            <a:off x="7080739" y="2751709"/>
            <a:ext cx="49588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graph models: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Erdős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Rényi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(ER)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Barabási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–Albert preferential-attachment (PA)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= cooperation benefit, delta = discount factor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89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KR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86887" cy="1325563"/>
          </a:xfrm>
        </p:spPr>
        <p:txBody>
          <a:bodyPr/>
          <a:lstStyle/>
          <a:p>
            <a:r>
              <a:rPr lang="en-US" altLang="zh-CN" dirty="0"/>
              <a:t>Disarmament</a:t>
            </a:r>
            <a:r>
              <a:rPr lang="zh-CN" altLang="en-US" dirty="0"/>
              <a:t> </a:t>
            </a:r>
            <a:r>
              <a:rPr lang="en-US" altLang="zh-CN" dirty="0"/>
              <a:t>Game </a:t>
            </a:r>
            <a:r>
              <a:rPr lang="en-US" altLang="zh-CN" sz="3200" dirty="0">
                <a:solidFill>
                  <a:srgbClr val="0070C0"/>
                </a:solidFill>
              </a:rPr>
              <a:t>[</a:t>
            </a:r>
            <a:r>
              <a:rPr lang="en-US" altLang="zh-CN" sz="3200" dirty="0">
                <a:solidFill>
                  <a:srgbClr val="0070C0"/>
                </a:solidFill>
                <a:hlinkClick r:id="rId2"/>
              </a:rPr>
              <a:t>Deng &amp; C., AAAI’17</a:t>
            </a:r>
            <a:r>
              <a:rPr lang="en-US" altLang="zh-CN" sz="3200" dirty="0">
                <a:solidFill>
                  <a:srgbClr val="0070C0"/>
                </a:solidFill>
              </a:rPr>
              <a:t>, </a:t>
            </a:r>
            <a:r>
              <a:rPr lang="en-US" altLang="zh-CN" sz="3200" dirty="0">
                <a:solidFill>
                  <a:srgbClr val="0070C0"/>
                </a:solidFill>
                <a:hlinkClick r:id="rId3"/>
              </a:rPr>
              <a:t>’18</a:t>
            </a:r>
            <a:r>
              <a:rPr lang="en-US" altLang="zh-CN" sz="3200" dirty="0">
                <a:solidFill>
                  <a:srgbClr val="0070C0"/>
                </a:solidFill>
              </a:rPr>
              <a:t>]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082823-89C7-4B45-B53E-DFAB980AB846}"/>
              </a:ext>
            </a:extLst>
          </p:cNvPr>
          <p:cNvSpPr txBox="1">
            <a:spLocks/>
          </p:cNvSpPr>
          <p:nvPr/>
        </p:nvSpPr>
        <p:spPr>
          <a:xfrm>
            <a:off x="9202400" y="539166"/>
            <a:ext cx="2249981" cy="104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Yuan Deng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1CD07-4A9F-4CD9-BAF4-2B651A843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69" y="217864"/>
            <a:ext cx="1126940" cy="1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57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KR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Disarmament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6972447">
            <a:off x="4890569" y="4179496"/>
            <a:ext cx="2410863" cy="365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04564" y="5393946"/>
            <a:ext cx="767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Pure</a:t>
            </a:r>
            <a:r>
              <a:rPr lang="zh-CN" altLang="en-US" sz="2400" dirty="0"/>
              <a:t> </a:t>
            </a:r>
            <a:r>
              <a:rPr lang="en-US" altLang="zh-CN" sz="2400" dirty="0"/>
              <a:t>Nash</a:t>
            </a:r>
            <a:r>
              <a:rPr lang="zh-CN" altLang="en-US" sz="2400" dirty="0"/>
              <a:t> </a:t>
            </a:r>
            <a:r>
              <a:rPr lang="en-US" altLang="zh-CN" sz="2400" dirty="0"/>
              <a:t>equilibria</a:t>
            </a:r>
          </a:p>
          <a:p>
            <a:r>
              <a:rPr lang="en-US" altLang="zh-CN" sz="2400" dirty="0"/>
              <a:t>Pure</a:t>
            </a:r>
            <a:r>
              <a:rPr lang="zh-CN" altLang="en-US" sz="2400" dirty="0"/>
              <a:t> </a:t>
            </a:r>
            <a:r>
              <a:rPr lang="en-US" altLang="zh-CN" sz="2400" dirty="0"/>
              <a:t>Stackelberg</a:t>
            </a:r>
            <a:r>
              <a:rPr lang="zh-CN" altLang="en-US" sz="2400" dirty="0"/>
              <a:t> </a:t>
            </a:r>
            <a:r>
              <a:rPr lang="en-US" altLang="zh-CN" sz="2400" dirty="0"/>
              <a:t>equilibria</a:t>
            </a:r>
            <a:r>
              <a:rPr lang="zh-CN" altLang="en-US" sz="2400" dirty="0"/>
              <a:t> </a:t>
            </a:r>
            <a:r>
              <a:rPr lang="en-US" altLang="zh-CN" sz="2400" dirty="0"/>
              <a:t>(no</a:t>
            </a:r>
            <a:r>
              <a:rPr lang="zh-CN" altLang="en-US" sz="2400" dirty="0"/>
              <a:t> </a:t>
            </a:r>
            <a:r>
              <a:rPr lang="en-US" altLang="zh-CN" sz="2400" dirty="0"/>
              <a:t>matter</a:t>
            </a:r>
            <a:r>
              <a:rPr lang="zh-CN" altLang="en-US" sz="2400" dirty="0"/>
              <a:t> </a:t>
            </a:r>
            <a:r>
              <a:rPr lang="en-US" altLang="zh-CN" sz="2400" dirty="0"/>
              <a:t>who</a:t>
            </a:r>
            <a:r>
              <a:rPr lang="zh-CN" altLang="en-US" sz="2400" dirty="0"/>
              <a:t> </a:t>
            </a:r>
            <a:r>
              <a:rPr lang="en-US" altLang="zh-CN" sz="2400" dirty="0"/>
              <a:t>takes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lead)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 rot="8460551">
            <a:off x="5962130" y="4179495"/>
            <a:ext cx="3642263" cy="365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3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Disarmament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KR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rot="2423711">
            <a:off x="4764845" y="4757376"/>
            <a:ext cx="2410863" cy="365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99597" y="5743569"/>
            <a:ext cx="829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Desired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Outcome</a:t>
            </a:r>
          </a:p>
          <a:p>
            <a:r>
              <a:rPr lang="en-US" altLang="zh-CN" sz="2400" dirty="0"/>
              <a:t>Pareto</a:t>
            </a:r>
            <a:r>
              <a:rPr lang="zh-CN" altLang="en-US" sz="2400" dirty="0"/>
              <a:t> </a:t>
            </a:r>
            <a:r>
              <a:rPr lang="en-US" altLang="zh-CN" sz="2400" dirty="0"/>
              <a:t>better</a:t>
            </a:r>
            <a:r>
              <a:rPr lang="zh-CN" altLang="en-US" sz="2400" dirty="0"/>
              <a:t> </a:t>
            </a:r>
            <a:r>
              <a:rPr lang="en-US" altLang="zh-CN" sz="2400" dirty="0"/>
              <a:t>than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Nash</a:t>
            </a:r>
            <a:r>
              <a:rPr lang="zh-CN" altLang="en-US" sz="2400" dirty="0"/>
              <a:t> </a:t>
            </a:r>
            <a:r>
              <a:rPr lang="en-US" altLang="zh-CN" sz="2400" dirty="0"/>
              <a:t>equilibrium</a:t>
            </a:r>
            <a:r>
              <a:rPr lang="zh-CN" altLang="en-US" sz="2400" dirty="0"/>
              <a:t> </a:t>
            </a:r>
            <a:r>
              <a:rPr lang="en-US" altLang="zh-CN" sz="2400" dirty="0"/>
              <a:t>outcome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801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KR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6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8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ight Arrow 3"/>
          <p:cNvSpPr/>
          <p:nvPr/>
        </p:nvSpPr>
        <p:spPr>
          <a:xfrm rot="7464006">
            <a:off x="7360127" y="4259834"/>
            <a:ext cx="2410863" cy="365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1364" y="5540803"/>
            <a:ext cx="829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Incentivize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Row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commit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in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the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next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round</a:t>
            </a:r>
            <a:r>
              <a:rPr lang="zh-CN" alt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3274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95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11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2380-01C6-44CE-9EE3-B9E4D367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FA902-B760-4143-97A3-73A4F7173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78029DC-8B28-4573-A7CF-F0AB3CB82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1FA3E9-936F-48BB-86BA-3DD4D82478B0}"/>
              </a:ext>
            </a:extLst>
          </p:cNvPr>
          <p:cNvSpPr/>
          <p:nvPr/>
        </p:nvSpPr>
        <p:spPr>
          <a:xfrm>
            <a:off x="1553592" y="5486399"/>
            <a:ext cx="5282214" cy="887768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739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KR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rot="8570521">
            <a:off x="5626495" y="3359340"/>
            <a:ext cx="1252339" cy="365952"/>
          </a:xfrm>
          <a:prstGeom prst="rightArrow">
            <a:avLst>
              <a:gd name="adj1" fmla="val 600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4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Multiple-round</a:t>
            </a:r>
            <a:r>
              <a:rPr lang="zh-CN" altLang="en-US" dirty="0"/>
              <a:t> </a:t>
            </a:r>
            <a:r>
              <a:rPr lang="en-US" altLang="zh-CN" dirty="0"/>
              <a:t>(pure)</a:t>
            </a:r>
            <a:r>
              <a:rPr lang="zh-CN" altLang="en-US" dirty="0"/>
              <a:t> </a:t>
            </a:r>
            <a:r>
              <a:rPr lang="en-US" altLang="zh-CN" dirty="0"/>
              <a:t>commitments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0478" y="5541863"/>
            <a:ext cx="9287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Fact:</a:t>
            </a:r>
            <a:r>
              <a:rPr lang="zh-CN" altLang="en-US" sz="2400" b="1" dirty="0"/>
              <a:t> </a:t>
            </a:r>
            <a:r>
              <a:rPr lang="en-US" altLang="zh-CN" sz="2400" dirty="0"/>
              <a:t>The</a:t>
            </a:r>
            <a:r>
              <a:rPr lang="zh-CN" altLang="en-US" sz="2400" b="1" dirty="0"/>
              <a:t> </a:t>
            </a:r>
            <a:r>
              <a:rPr lang="en-US" altLang="zh-CN" sz="2400" dirty="0"/>
              <a:t>desired</a:t>
            </a:r>
            <a:r>
              <a:rPr lang="zh-CN" altLang="en-US" sz="2400" dirty="0"/>
              <a:t> </a:t>
            </a:r>
            <a:r>
              <a:rPr lang="en-US" altLang="zh-CN" sz="2400" dirty="0"/>
              <a:t>outcome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cannot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be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achieved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if</a:t>
            </a:r>
            <a:r>
              <a:rPr lang="zh-CN" altLang="en-US" sz="2400" dirty="0"/>
              <a:t> </a:t>
            </a:r>
            <a:r>
              <a:rPr lang="en-US" altLang="zh-CN" sz="2400" dirty="0"/>
              <a:t>Row</a:t>
            </a:r>
            <a:r>
              <a:rPr lang="zh-CN" altLang="en-US" sz="2400" dirty="0"/>
              <a:t> </a:t>
            </a:r>
            <a:r>
              <a:rPr lang="en-US" altLang="zh-CN" sz="2400" dirty="0"/>
              <a:t>commits</a:t>
            </a:r>
            <a:r>
              <a:rPr lang="zh-CN" altLang="en-US" sz="2400" dirty="0"/>
              <a:t> </a:t>
            </a:r>
            <a:r>
              <a:rPr lang="en-US" altLang="zh-CN" sz="2400" dirty="0"/>
              <a:t>first</a:t>
            </a:r>
          </a:p>
          <a:p>
            <a:r>
              <a:rPr lang="en-US" altLang="zh-CN" sz="2400" dirty="0"/>
              <a:t>In general, it is an </a:t>
            </a:r>
            <a:r>
              <a:rPr lang="en-US" altLang="zh-CN" sz="2400" dirty="0">
                <a:solidFill>
                  <a:srgbClr val="FF0000"/>
                </a:solidFill>
              </a:rPr>
              <a:t>NP-hard problem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to determine whether an outcome can be reached without creating incentive to deviate from disarmament</a:t>
            </a:r>
            <a:endParaRPr lang="en-US" altLang="zh-CN" sz="2400" b="1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450478" y="1946982"/>
          <a:ext cx="9604376" cy="31906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87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GR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KR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PF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PD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-6,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-10,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-0.5,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-0.5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rot="8570521">
            <a:off x="5626495" y="3359340"/>
            <a:ext cx="1252339" cy="365952"/>
          </a:xfrm>
          <a:prstGeom prst="rightArrow">
            <a:avLst>
              <a:gd name="adj1" fmla="val 600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9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36" y="2766218"/>
            <a:ext cx="12043145" cy="1325563"/>
          </a:xfrm>
        </p:spPr>
        <p:txBody>
          <a:bodyPr/>
          <a:lstStyle/>
          <a:p>
            <a:r>
              <a:rPr lang="en-US" b="1" dirty="0"/>
              <a:t>AI agents can be unlike us…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02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60" y="67235"/>
            <a:ext cx="938308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What should you do if…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612" y="861132"/>
            <a:ext cx="11293063" cy="596829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… you knew </a:t>
            </a:r>
            <a:r>
              <a:rPr lang="en-US" altLang="en-US" sz="3200" i="1" dirty="0"/>
              <a:t>others could read your code</a:t>
            </a:r>
            <a:r>
              <a:rPr lang="en-US" altLang="en-US" sz="3200" dirty="0"/>
              <a:t>?</a:t>
            </a:r>
          </a:p>
          <a:p>
            <a:pPr eaLnBrk="1" hangingPunct="1"/>
            <a:r>
              <a:rPr lang="en-US" altLang="en-US" sz="3200" dirty="0"/>
              <a:t>… you knew </a:t>
            </a:r>
            <a:r>
              <a:rPr lang="en-US" altLang="en-US" sz="3200" i="1" dirty="0"/>
              <a:t>you were facing someone running the same code</a:t>
            </a:r>
            <a:r>
              <a:rPr lang="en-US" altLang="en-US" sz="3200" dirty="0"/>
              <a:t>?</a:t>
            </a:r>
          </a:p>
          <a:p>
            <a:pPr eaLnBrk="1" hangingPunct="1"/>
            <a:r>
              <a:rPr lang="en-US" altLang="en-US" sz="3200" dirty="0"/>
              <a:t>… you knew </a:t>
            </a:r>
            <a:r>
              <a:rPr lang="en-US" altLang="en-US" sz="3200" i="1" dirty="0"/>
              <a:t>you had been in the same situation before but can’t possibly remember what you did</a:t>
            </a:r>
            <a:r>
              <a:rPr lang="en-US" altLang="en-US" sz="3200" dirty="0"/>
              <a:t>?</a:t>
            </a:r>
          </a:p>
          <a:p>
            <a:pPr eaLnBrk="1" hangingPunct="1"/>
            <a:endParaRPr lang="en-US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F4D8D-51CC-49D6-8E19-FDC3CDDA0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5" y="2738921"/>
            <a:ext cx="2571750" cy="385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77684-9D18-4BD0-81F8-E8E9722FB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7" y="3295357"/>
            <a:ext cx="2755392" cy="3297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B1984-2E63-4394-A807-17FA9A9A9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45" y="3295357"/>
            <a:ext cx="4539878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60" y="67235"/>
            <a:ext cx="938308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Program equilibrium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Tennenholtz 2004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US" altLang="en-US" sz="291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612" y="861132"/>
            <a:ext cx="11559301" cy="67470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Make your own code legible to the other player’s program!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F99F2BEB-632F-4389-894E-607134B90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5675" y="1476061"/>
            <a:ext cx="6154613" cy="1905000"/>
          </a:xfrm>
          <a:prstGeom prst="wedgeEllipseCallout">
            <a:avLst>
              <a:gd name="adj1" fmla="val -15626"/>
              <a:gd name="adj2" fmla="val 113501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(other’s code = my code)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Cooperate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Defect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0C0D1-15B6-4088-AA08-D90FAB6557D7}"/>
              </a:ext>
            </a:extLst>
          </p:cNvPr>
          <p:cNvSpPr/>
          <p:nvPr/>
        </p:nvSpPr>
        <p:spPr bwMode="auto">
          <a:xfrm>
            <a:off x="1681577" y="5012925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CEE28E-15CD-4F39-9A19-26F8F95A5C49}"/>
              </a:ext>
            </a:extLst>
          </p:cNvPr>
          <p:cNvSpPr/>
          <p:nvPr/>
        </p:nvSpPr>
        <p:spPr bwMode="auto">
          <a:xfrm>
            <a:off x="1757777" y="4708125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0F62AA-6D22-48E8-91AD-DD042D16A1FD}"/>
              </a:ext>
            </a:extLst>
          </p:cNvPr>
          <p:cNvCxnSpPr/>
          <p:nvPr/>
        </p:nvCxnSpPr>
        <p:spPr bwMode="auto">
          <a:xfrm rot="5400000">
            <a:off x="1604423" y="5623480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2CE0B3-E1FE-4C0B-BD52-2198C51EB8EB}"/>
              </a:ext>
            </a:extLst>
          </p:cNvPr>
          <p:cNvCxnSpPr/>
          <p:nvPr/>
        </p:nvCxnSpPr>
        <p:spPr bwMode="auto">
          <a:xfrm rot="16200000" flipH="1">
            <a:off x="1833977" y="5622525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8880EAC-07E1-42A6-9AAF-EBB9DDF72C7F}"/>
              </a:ext>
            </a:extLst>
          </p:cNvPr>
          <p:cNvSpPr/>
          <p:nvPr/>
        </p:nvSpPr>
        <p:spPr bwMode="auto">
          <a:xfrm>
            <a:off x="9613429" y="5012925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5E988E-DD49-4D4E-839D-8D5AD4876137}"/>
              </a:ext>
            </a:extLst>
          </p:cNvPr>
          <p:cNvSpPr/>
          <p:nvPr/>
        </p:nvSpPr>
        <p:spPr bwMode="auto">
          <a:xfrm>
            <a:off x="9689629" y="4708125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C8C7BF-715E-4F1A-8AD0-4B84AD980738}"/>
              </a:ext>
            </a:extLst>
          </p:cNvPr>
          <p:cNvCxnSpPr/>
          <p:nvPr/>
        </p:nvCxnSpPr>
        <p:spPr bwMode="auto">
          <a:xfrm rot="5400000">
            <a:off x="9536275" y="5623480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19B3EC-9D53-4FBC-BD2C-73D37BF0B46B}"/>
              </a:ext>
            </a:extLst>
          </p:cNvPr>
          <p:cNvCxnSpPr/>
          <p:nvPr/>
        </p:nvCxnSpPr>
        <p:spPr bwMode="auto">
          <a:xfrm rot="16200000" flipH="1">
            <a:off x="9765829" y="5622525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AutoShape 5">
            <a:extLst>
              <a:ext uri="{FF2B5EF4-FFF2-40B4-BE49-F238E27FC236}">
                <a16:creationId xmlns:a16="http://schemas.microsoft.com/office/drawing/2014/main" id="{C58B690F-5C1B-488F-B01D-F7B8962C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919" y="1416285"/>
            <a:ext cx="6154613" cy="1905000"/>
          </a:xfrm>
          <a:prstGeom prst="wedgeEllipseCallout">
            <a:avLst>
              <a:gd name="adj1" fmla="val 8895"/>
              <a:gd name="adj2" fmla="val 116297"/>
            </a:avLst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(other’s code = my code)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Cooperate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Defect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F73F69E-782E-433C-A56B-7514A38FE190}"/>
              </a:ext>
            </a:extLst>
          </p:cNvPr>
          <p:cNvSpPr txBox="1">
            <a:spLocks noChangeArrowheads="1"/>
          </p:cNvSpPr>
          <p:nvPr/>
        </p:nvSpPr>
        <p:spPr>
          <a:xfrm>
            <a:off x="205289" y="5951759"/>
            <a:ext cx="12214474" cy="98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/>
              <a:t>See also: </a:t>
            </a:r>
            <a:r>
              <a:rPr lang="en-US" altLang="en-US" sz="3200" dirty="0">
                <a:solidFill>
                  <a:srgbClr val="5B9BD5"/>
                </a:solidFill>
              </a:rPr>
              <a:t>[</a:t>
            </a:r>
            <a:r>
              <a:rPr lang="en-US" altLang="en-US" sz="3200" dirty="0">
                <a:solidFill>
                  <a:srgbClr val="5B9BD5"/>
                </a:solidFill>
                <a:hlinkClick r:id="rId3"/>
              </a:rPr>
              <a:t>Fortnow 2009</a:t>
            </a:r>
            <a:r>
              <a:rPr lang="en-US" altLang="en-US" sz="3200" dirty="0">
                <a:solidFill>
                  <a:srgbClr val="5B9BD5"/>
                </a:solidFill>
              </a:rPr>
              <a:t>, </a:t>
            </a:r>
            <a:r>
              <a:rPr lang="en-US" altLang="en-US" sz="3200" dirty="0">
                <a:solidFill>
                  <a:srgbClr val="5B9BD5"/>
                </a:solidFill>
                <a:hlinkClick r:id="rId4"/>
              </a:rPr>
              <a:t>Kalai et al. 2010</a:t>
            </a:r>
            <a:r>
              <a:rPr lang="en-US" altLang="en-US" sz="3200" dirty="0">
                <a:solidFill>
                  <a:srgbClr val="5B9BD5"/>
                </a:solidFill>
              </a:rPr>
              <a:t>, </a:t>
            </a:r>
            <a:r>
              <a:rPr lang="en-US" altLang="en-US" sz="3200" dirty="0">
                <a:solidFill>
                  <a:srgbClr val="5B9BD5"/>
                </a:solidFill>
                <a:hlinkClick r:id="rId5"/>
              </a:rPr>
              <a:t>Barasz et al. 2014</a:t>
            </a:r>
            <a:r>
              <a:rPr lang="en-US" altLang="en-US" sz="3200" dirty="0">
                <a:solidFill>
                  <a:srgbClr val="5B9BD5"/>
                </a:solidFill>
              </a:rPr>
              <a:t>, </a:t>
            </a:r>
            <a:r>
              <a:rPr lang="en-US" altLang="en-US" sz="3200" dirty="0">
                <a:solidFill>
                  <a:srgbClr val="5B9BD5"/>
                </a:solidFill>
                <a:hlinkClick r:id="rId6"/>
              </a:rPr>
              <a:t>Critch 2016</a:t>
            </a:r>
            <a:r>
              <a:rPr lang="en-US" altLang="en-US" sz="3200" dirty="0">
                <a:solidFill>
                  <a:srgbClr val="5B9BD5"/>
                </a:solidFill>
              </a:rPr>
              <a:t>, </a:t>
            </a:r>
            <a:r>
              <a:rPr lang="en-US" altLang="en-US" sz="3200" dirty="0">
                <a:solidFill>
                  <a:srgbClr val="5B9BD5"/>
                </a:solidFill>
                <a:hlinkClick r:id="rId7"/>
              </a:rPr>
              <a:t>Oesterheld 2018</a:t>
            </a:r>
            <a:r>
              <a:rPr lang="en-US" altLang="en-US" sz="3200" dirty="0">
                <a:solidFill>
                  <a:srgbClr val="5B9BD5"/>
                </a:solidFill>
              </a:rPr>
              <a:t>, …] </a:t>
            </a:r>
          </a:p>
        </p:txBody>
      </p:sp>
      <p:graphicFrame>
        <p:nvGraphicFramePr>
          <p:cNvPr id="17" name="Group 4">
            <a:extLst>
              <a:ext uri="{FF2B5EF4-FFF2-40B4-BE49-F238E27FC236}">
                <a16:creationId xmlns:a16="http://schemas.microsoft.com/office/drawing/2014/main" id="{A6350E77-EE56-42C5-9E34-B23ACC5D1198}"/>
              </a:ext>
            </a:extLst>
          </p:cNvPr>
          <p:cNvGraphicFramePr>
            <a:graphicFrameLocks/>
          </p:cNvGraphicFramePr>
          <p:nvPr/>
        </p:nvGraphicFramePr>
        <p:xfrm>
          <a:off x="4683499" y="4526616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16">
            <a:extLst>
              <a:ext uri="{FF2B5EF4-FFF2-40B4-BE49-F238E27FC236}">
                <a16:creationId xmlns:a16="http://schemas.microsoft.com/office/drawing/2014/main" id="{87E85141-6EF2-47E5-B380-D0BAE445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643" y="4156822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3DC693F9-A88C-4868-AAE6-8D5A15475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035" y="415682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36E82B1F-09D8-4259-8926-ACF494339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384" y="4674534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90076174-858D-42EC-9E3B-9D1DC796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334" y="528007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</p:spTree>
    <p:extLst>
      <p:ext uri="{BB962C8B-B14F-4D97-AF65-F5344CB8AC3E}">
        <p14:creationId xmlns:p14="http://schemas.microsoft.com/office/powerpoint/2010/main" val="768213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59" y="67235"/>
            <a:ext cx="10842561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Robust program equilibrium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Oesterheld 2018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US" altLang="en-US" sz="291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612" y="861132"/>
            <a:ext cx="11559301" cy="67470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Can we make the equilibrium less fragile?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F99F2BEB-632F-4389-894E-607134B90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5675" y="1707139"/>
            <a:ext cx="6154613" cy="2512918"/>
          </a:xfrm>
          <a:prstGeom prst="wedgeEllipseCallout">
            <a:avLst>
              <a:gd name="adj1" fmla="val -15299"/>
              <a:gd name="adj2" fmla="val 7551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probability </a:t>
            </a:r>
            <a:r>
              <a:rPr lang="el-GR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ε</a:t>
            </a: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Cooperate</a:t>
            </a:r>
          </a:p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pPr lvl="1"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 what the other program does against this program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0C0D1-15B6-4088-AA08-D90FAB6557D7}"/>
              </a:ext>
            </a:extLst>
          </p:cNvPr>
          <p:cNvSpPr/>
          <p:nvPr/>
        </p:nvSpPr>
        <p:spPr bwMode="auto">
          <a:xfrm>
            <a:off x="1681577" y="5244003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CEE28E-15CD-4F39-9A19-26F8F95A5C49}"/>
              </a:ext>
            </a:extLst>
          </p:cNvPr>
          <p:cNvSpPr/>
          <p:nvPr/>
        </p:nvSpPr>
        <p:spPr bwMode="auto">
          <a:xfrm>
            <a:off x="1757777" y="4939203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0F62AA-6D22-48E8-91AD-DD042D16A1FD}"/>
              </a:ext>
            </a:extLst>
          </p:cNvPr>
          <p:cNvCxnSpPr/>
          <p:nvPr/>
        </p:nvCxnSpPr>
        <p:spPr bwMode="auto">
          <a:xfrm rot="5400000">
            <a:off x="1604423" y="5854558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2CE0B3-E1FE-4C0B-BD52-2198C51EB8EB}"/>
              </a:ext>
            </a:extLst>
          </p:cNvPr>
          <p:cNvCxnSpPr/>
          <p:nvPr/>
        </p:nvCxnSpPr>
        <p:spPr bwMode="auto">
          <a:xfrm rot="16200000" flipH="1">
            <a:off x="1833977" y="5853603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8880EAC-07E1-42A6-9AAF-EBB9DDF72C7F}"/>
              </a:ext>
            </a:extLst>
          </p:cNvPr>
          <p:cNvSpPr/>
          <p:nvPr/>
        </p:nvSpPr>
        <p:spPr bwMode="auto">
          <a:xfrm>
            <a:off x="9613429" y="5244003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5E988E-DD49-4D4E-839D-8D5AD4876137}"/>
              </a:ext>
            </a:extLst>
          </p:cNvPr>
          <p:cNvSpPr/>
          <p:nvPr/>
        </p:nvSpPr>
        <p:spPr bwMode="auto">
          <a:xfrm>
            <a:off x="9689629" y="4939203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C8C7BF-715E-4F1A-8AD0-4B84AD980738}"/>
              </a:ext>
            </a:extLst>
          </p:cNvPr>
          <p:cNvCxnSpPr/>
          <p:nvPr/>
        </p:nvCxnSpPr>
        <p:spPr bwMode="auto">
          <a:xfrm rot="5400000">
            <a:off x="9536275" y="5854558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19B3EC-9D53-4FBC-BD2C-73D37BF0B46B}"/>
              </a:ext>
            </a:extLst>
          </p:cNvPr>
          <p:cNvCxnSpPr/>
          <p:nvPr/>
        </p:nvCxnSpPr>
        <p:spPr bwMode="auto">
          <a:xfrm rot="16200000" flipH="1">
            <a:off x="9765829" y="5853603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AutoShape 5">
            <a:extLst>
              <a:ext uri="{FF2B5EF4-FFF2-40B4-BE49-F238E27FC236}">
                <a16:creationId xmlns:a16="http://schemas.microsoft.com/office/drawing/2014/main" id="{C58B690F-5C1B-488F-B01D-F7B8962C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919" y="1707139"/>
            <a:ext cx="6154613" cy="2513134"/>
          </a:xfrm>
          <a:prstGeom prst="wedgeEllipseCallout">
            <a:avLst>
              <a:gd name="adj1" fmla="val 7099"/>
              <a:gd name="adj2" fmla="val 74118"/>
            </a:avLst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F73F69E-782E-433C-A56B-7514A38FE190}"/>
              </a:ext>
            </a:extLst>
          </p:cNvPr>
          <p:cNvSpPr txBox="1">
            <a:spLocks noChangeArrowheads="1"/>
          </p:cNvSpPr>
          <p:nvPr/>
        </p:nvSpPr>
        <p:spPr>
          <a:xfrm>
            <a:off x="205289" y="5951759"/>
            <a:ext cx="12214474" cy="98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200" dirty="0">
              <a:solidFill>
                <a:srgbClr val="5B9BD5"/>
              </a:solidFill>
            </a:endParaRPr>
          </a:p>
        </p:txBody>
      </p:sp>
      <p:graphicFrame>
        <p:nvGraphicFramePr>
          <p:cNvPr id="17" name="Group 4">
            <a:extLst>
              <a:ext uri="{FF2B5EF4-FFF2-40B4-BE49-F238E27FC236}">
                <a16:creationId xmlns:a16="http://schemas.microsoft.com/office/drawing/2014/main" id="{A6350E77-EE56-42C5-9E34-B23ACC5D1198}"/>
              </a:ext>
            </a:extLst>
          </p:cNvPr>
          <p:cNvGraphicFramePr>
            <a:graphicFrameLocks/>
          </p:cNvGraphicFramePr>
          <p:nvPr/>
        </p:nvGraphicFramePr>
        <p:xfrm>
          <a:off x="4683499" y="4757694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16">
            <a:extLst>
              <a:ext uri="{FF2B5EF4-FFF2-40B4-BE49-F238E27FC236}">
                <a16:creationId xmlns:a16="http://schemas.microsoft.com/office/drawing/2014/main" id="{87E85141-6EF2-47E5-B380-D0BAE445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643" y="4387900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3DC693F9-A88C-4868-AAE6-8D5A15475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035" y="4387900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36E82B1F-09D8-4259-8926-ACF494339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384" y="4905612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90076174-858D-42EC-9E3B-9D1DC796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334" y="5511150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6D67B-CE52-4795-AA45-95B59FF59E56}"/>
              </a:ext>
            </a:extLst>
          </p:cNvPr>
          <p:cNvSpPr txBox="1"/>
          <p:nvPr/>
        </p:nvSpPr>
        <p:spPr>
          <a:xfrm>
            <a:off x="10184329" y="1248000"/>
            <a:ext cx="215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F7DBB7-48D6-46C3-91E0-1B1D9D473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10619118" y="50034"/>
            <a:ext cx="983247" cy="124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4883F8-AB50-BDEA-0E87-E079B470749F}"/>
              </a:ext>
            </a:extLst>
          </p:cNvPr>
          <p:cNvSpPr txBox="1"/>
          <p:nvPr/>
        </p:nvSpPr>
        <p:spPr>
          <a:xfrm>
            <a:off x="0" y="6243827"/>
            <a:ext cx="11986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See also: Vojtech Kovarik, Caspar </a:t>
            </a:r>
            <a:r>
              <a:rPr lang="en-US" dirty="0" err="1"/>
              <a:t>Oesterheld</a:t>
            </a:r>
            <a:r>
              <a:rPr lang="en-US" dirty="0"/>
              <a:t>, and Vincent Conitzer. </a:t>
            </a:r>
            <a:r>
              <a:rPr lang="en-US" dirty="0">
                <a:hlinkClick r:id="rId4"/>
              </a:rPr>
              <a:t>Recursive Joint Simulation in Games.</a:t>
            </a:r>
            <a:r>
              <a:rPr lang="en-US" dirty="0"/>
              <a:t> LOFT’24.</a:t>
            </a:r>
            <a:br>
              <a:rPr lang="en-US" dirty="0"/>
            </a:br>
            <a:r>
              <a:rPr lang="en-US" dirty="0"/>
              <a:t>	Emery Cooper, Caspar </a:t>
            </a:r>
            <a:r>
              <a:rPr lang="en-US" dirty="0" err="1"/>
              <a:t>Oesterheld</a:t>
            </a:r>
            <a:r>
              <a:rPr lang="en-US" dirty="0"/>
              <a:t>, and Vincent Conitzer. </a:t>
            </a:r>
            <a:r>
              <a:rPr lang="en-US" dirty="0" err="1">
                <a:hlinkClick r:id="rId5"/>
              </a:rPr>
              <a:t>Characterising</a:t>
            </a:r>
            <a:r>
              <a:rPr lang="en-US" dirty="0">
                <a:hlinkClick r:id="rId5"/>
              </a:rPr>
              <a:t> simulation-based program equilibria.</a:t>
            </a:r>
            <a:r>
              <a:rPr lang="en-US" dirty="0"/>
              <a:t> AAAI’25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89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9AC9-2722-4573-AAD6-07F4941F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4697"/>
            <a:ext cx="8375821" cy="132556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600" dirty="0"/>
              <a:t>Safe Pareto improvements for delegated game playing [</a:t>
            </a:r>
            <a:r>
              <a:rPr lang="en-US" sz="3600" dirty="0">
                <a:hlinkClick r:id="rId2"/>
              </a:rPr>
              <a:t>JAAMAS’22</a:t>
            </a:r>
            <a:r>
              <a:rPr lang="en-US" sz="3600" dirty="0"/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BDF04-E1A0-4E3B-8102-B7606651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4" y="1744851"/>
            <a:ext cx="6187275" cy="4763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06F0E-BFD2-468D-B38A-A3E865927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110" y="1689736"/>
            <a:ext cx="5512306" cy="4826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11A47F-F11E-47DE-B217-3181399324CE}"/>
              </a:ext>
            </a:extLst>
          </p:cNvPr>
          <p:cNvSpPr txBox="1"/>
          <p:nvPr/>
        </p:nvSpPr>
        <p:spPr>
          <a:xfrm>
            <a:off x="8505691" y="1251233"/>
            <a:ext cx="215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45BEAF-7AEC-4A51-9AEB-36248CB2B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8940480" y="53267"/>
            <a:ext cx="983247" cy="12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4">
            <a:extLst>
              <a:ext uri="{FF2B5EF4-FFF2-40B4-BE49-F238E27FC236}">
                <a16:creationId xmlns:a16="http://schemas.microsoft.com/office/drawing/2014/main" id="{651CE5E7-32A4-40E0-B399-B468789E8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231214"/>
              </p:ext>
            </p:extLst>
          </p:nvPr>
        </p:nvGraphicFramePr>
        <p:xfrm>
          <a:off x="5526699" y="3320376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16">
            <a:extLst>
              <a:ext uri="{FF2B5EF4-FFF2-40B4-BE49-F238E27FC236}">
                <a16:creationId xmlns:a16="http://schemas.microsoft.com/office/drawing/2014/main" id="{CAA63766-053D-4699-9972-B813CC301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843" y="2950582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7518A936-4124-413C-ADD2-DEE19D63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5235" y="295058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6653AACE-99AA-45D4-B4BD-4AEA0D3D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584" y="3468294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13A9A813-D91B-4CA6-A8AD-2A389238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534" y="407383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B3C1C3-22D4-495C-BAD0-4BFBECA5D25D}"/>
              </a:ext>
            </a:extLst>
          </p:cNvPr>
          <p:cNvSpPr/>
          <p:nvPr/>
        </p:nvSpPr>
        <p:spPr bwMode="auto">
          <a:xfrm>
            <a:off x="3573742" y="3625176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26471C-C132-4F90-8262-43617E6725CB}"/>
              </a:ext>
            </a:extLst>
          </p:cNvPr>
          <p:cNvSpPr/>
          <p:nvPr/>
        </p:nvSpPr>
        <p:spPr bwMode="auto">
          <a:xfrm>
            <a:off x="3649942" y="3320376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B74D03-29C9-4690-82B9-846E053B0D9B}"/>
              </a:ext>
            </a:extLst>
          </p:cNvPr>
          <p:cNvCxnSpPr/>
          <p:nvPr/>
        </p:nvCxnSpPr>
        <p:spPr bwMode="auto">
          <a:xfrm rot="5400000">
            <a:off x="3496588" y="4235731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20E4AC-1EA6-463E-9A80-74E899B731C4}"/>
              </a:ext>
            </a:extLst>
          </p:cNvPr>
          <p:cNvCxnSpPr/>
          <p:nvPr/>
        </p:nvCxnSpPr>
        <p:spPr bwMode="auto">
          <a:xfrm rot="16200000" flipH="1">
            <a:off x="3726142" y="4234776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FA69DDB-17DB-45A3-BDC6-AD81E936AD35}"/>
              </a:ext>
            </a:extLst>
          </p:cNvPr>
          <p:cNvSpPr/>
          <p:nvPr/>
        </p:nvSpPr>
        <p:spPr bwMode="auto">
          <a:xfrm>
            <a:off x="6710600" y="2110467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2E30B1-E8CB-401C-9449-C30B36E2A3BE}"/>
              </a:ext>
            </a:extLst>
          </p:cNvPr>
          <p:cNvSpPr/>
          <p:nvPr/>
        </p:nvSpPr>
        <p:spPr bwMode="auto">
          <a:xfrm>
            <a:off x="6786800" y="1805667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823F44-126F-4EC9-9F2E-8E0B81BD866F}"/>
              </a:ext>
            </a:extLst>
          </p:cNvPr>
          <p:cNvCxnSpPr/>
          <p:nvPr/>
        </p:nvCxnSpPr>
        <p:spPr bwMode="auto">
          <a:xfrm rot="5400000">
            <a:off x="6633446" y="2721022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C6BE18-3BC6-43BE-B6F7-1BB80F764B60}"/>
              </a:ext>
            </a:extLst>
          </p:cNvPr>
          <p:cNvCxnSpPr/>
          <p:nvPr/>
        </p:nvCxnSpPr>
        <p:spPr bwMode="auto">
          <a:xfrm rot="16200000" flipH="1">
            <a:off x="6863000" y="2720067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2">
            <a:extLst>
              <a:ext uri="{FF2B5EF4-FFF2-40B4-BE49-F238E27FC236}">
                <a16:creationId xmlns:a16="http://schemas.microsoft.com/office/drawing/2014/main" id="{62AFC9CE-6F53-4C10-AB23-B8B28FFFC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810" y="435927"/>
            <a:ext cx="7272863" cy="11643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dirty="0"/>
              <a:t>Disarmament revisited: Committing to your first few lines of code</a:t>
            </a:r>
            <a:endParaRPr lang="en-US" altLang="en-US" sz="4800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43FC3-C3E8-47D5-872D-079E361F7AE7}"/>
              </a:ext>
            </a:extLst>
          </p:cNvPr>
          <p:cNvSpPr txBox="1"/>
          <p:nvPr/>
        </p:nvSpPr>
        <p:spPr>
          <a:xfrm>
            <a:off x="296835" y="3320376"/>
            <a:ext cx="3255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With probability 40%, cooperate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E5E29F-32CB-47B8-8E6E-CB62A9EC81DA}"/>
              </a:ext>
            </a:extLst>
          </p:cNvPr>
          <p:cNvSpPr txBox="1"/>
          <p:nvPr/>
        </p:nvSpPr>
        <p:spPr>
          <a:xfrm>
            <a:off x="296835" y="3928352"/>
            <a:ext cx="3255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With probability 40%, cooperate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068BD1-256F-4C6D-814C-D33344A173D1}"/>
              </a:ext>
            </a:extLst>
          </p:cNvPr>
          <p:cNvSpPr txBox="1"/>
          <p:nvPr/>
        </p:nvSpPr>
        <p:spPr>
          <a:xfrm>
            <a:off x="8936669" y="2205125"/>
            <a:ext cx="3255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sz="18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With probability 40%, cooperate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9F13A5-5707-4DC7-AB95-42AD3B93E0C5}"/>
              </a:ext>
            </a:extLst>
          </p:cNvPr>
          <p:cNvSpPr txBox="1"/>
          <p:nvPr/>
        </p:nvSpPr>
        <p:spPr>
          <a:xfrm>
            <a:off x="8928593" y="2795043"/>
            <a:ext cx="3255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With probability 40%, cooperate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54BAF-2B22-4AE5-94A8-2171E26BE57F}"/>
              </a:ext>
            </a:extLst>
          </p:cNvPr>
          <p:cNvSpPr txBox="1"/>
          <p:nvPr/>
        </p:nvSpPr>
        <p:spPr>
          <a:xfrm>
            <a:off x="310335" y="4500251"/>
            <a:ext cx="3255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US" sz="18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5BA9F4-0088-4C3C-8E7D-3DDA12329764}"/>
              </a:ext>
            </a:extLst>
          </p:cNvPr>
          <p:cNvSpPr txBox="1"/>
          <p:nvPr/>
        </p:nvSpPr>
        <p:spPr>
          <a:xfrm>
            <a:off x="8887651" y="3458875"/>
            <a:ext cx="3255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US" sz="18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ADF886-3B9F-42E3-8007-FFA451FD5213}"/>
              </a:ext>
            </a:extLst>
          </p:cNvPr>
          <p:cNvSpPr txBox="1">
            <a:spLocks/>
          </p:cNvSpPr>
          <p:nvPr/>
        </p:nvSpPr>
        <p:spPr>
          <a:xfrm>
            <a:off x="148854" y="5031883"/>
            <a:ext cx="10894281" cy="1439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E.g., if Blue refuses to add line 2, then Red defects with probability .6, resulting in at most .4*3 + .6*1 = 1.8 for Blue</a:t>
            </a:r>
          </a:p>
          <a:p>
            <a:r>
              <a:rPr lang="en-US" i="1" dirty="0"/>
              <a:t>“Folk theorem” </a:t>
            </a:r>
            <a:r>
              <a:rPr lang="en-US" dirty="0">
                <a:solidFill>
                  <a:srgbClr val="0070C0"/>
                </a:solidFill>
              </a:rPr>
              <a:t>[Deng &amp; C., AAAI’17, ‘18]</a:t>
            </a:r>
            <a:r>
              <a:rPr lang="en-US" dirty="0"/>
              <a:t> that cooperation can always be achieved this way!</a:t>
            </a:r>
            <a:endParaRPr lang="en-US" i="1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3F89028-7999-4291-B89F-09075EF7BAA2}"/>
              </a:ext>
            </a:extLst>
          </p:cNvPr>
          <p:cNvSpPr txBox="1">
            <a:spLocks/>
          </p:cNvSpPr>
          <p:nvPr/>
        </p:nvSpPr>
        <p:spPr>
          <a:xfrm>
            <a:off x="9307800" y="575580"/>
            <a:ext cx="2249981" cy="104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Yuan Deng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276D5A2-E2E1-46A5-915A-B2FCF077E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37" y="57042"/>
            <a:ext cx="1126940" cy="1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AC44AB3-552F-419B-A9D4-518E027B5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8470" y="174812"/>
            <a:ext cx="8949018" cy="6656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174" dirty="0"/>
              <a:t>Prisoner’s Dilemma against (possibly) a copy</a:t>
            </a:r>
            <a:endParaRPr lang="en-US" altLang="en-US" sz="4174" dirty="0">
              <a:solidFill>
                <a:schemeClr val="accent2"/>
              </a:solidFill>
            </a:endParaRPr>
          </a:p>
        </p:txBody>
      </p:sp>
      <p:graphicFrame>
        <p:nvGraphicFramePr>
          <p:cNvPr id="335876" name="Group 4">
            <a:extLst>
              <a:ext uri="{FF2B5EF4-FFF2-40B4-BE49-F238E27FC236}">
                <a16:creationId xmlns:a16="http://schemas.microsoft.com/office/drawing/2014/main" id="{D10C0441-0321-4BB0-AEDE-C3A61257FD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9585" y="2278716"/>
          <a:ext cx="2958352" cy="1257300"/>
        </p:xfrm>
        <a:graphic>
          <a:graphicData uri="http://schemas.openxmlformats.org/drawingml/2006/table">
            <a:tbl>
              <a:tblPr/>
              <a:tblGrid>
                <a:gridCol w="14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2, 2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0, 3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marL="88751" marR="88751" marT="44375" marB="443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1, 1</a:t>
                      </a:r>
                    </a:p>
                  </a:txBody>
                  <a:tcPr marL="88751" marR="88751" marT="44375" marB="443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5887" name="Rectangle 15">
            <a:extLst>
              <a:ext uri="{FF2B5EF4-FFF2-40B4-BE49-F238E27FC236}">
                <a16:creationId xmlns:a16="http://schemas.microsoft.com/office/drawing/2014/main" id="{D3357BE2-E575-4B6E-8505-712E2145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01" y="3745567"/>
            <a:ext cx="794273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718" dirty="0"/>
              <a:t>What if you play against your twin that you always agree with?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18" dirty="0"/>
              <a:t>What if you play against your twin that you </a:t>
            </a:r>
            <a:r>
              <a:rPr lang="en-US" altLang="en-US" sz="2718" i="1" dirty="0"/>
              <a:t>almost</a:t>
            </a:r>
            <a:r>
              <a:rPr lang="en-US" altLang="en-US" sz="2718" dirty="0"/>
              <a:t> always agree with?</a:t>
            </a: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FDDF1FB2-96E4-4C51-B8A1-82FEA68D5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729" y="1908922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6C2AA670-B755-424D-A717-2B2759090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121" y="190892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F970F4D5-24E9-40D7-BF29-9DD447E2E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470" y="2426634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cooperate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5F4362F5-C51C-4FA7-80B0-CB1B2BEE7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420" y="3032172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defect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44340-31D2-4B10-BCA6-BE93ECA2566B}"/>
              </a:ext>
            </a:extLst>
          </p:cNvPr>
          <p:cNvSpPr txBox="1"/>
          <p:nvPr/>
        </p:nvSpPr>
        <p:spPr>
          <a:xfrm>
            <a:off x="4801327" y="1020089"/>
            <a:ext cx="1035476" cy="7386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instruction</a:t>
            </a:r>
            <a:r>
              <a:rPr lang="en-US" sz="1400" baseline="-25000" dirty="0">
                <a:solidFill>
                  <a:srgbClr val="002060"/>
                </a:solidFill>
              </a:rPr>
              <a:t>1</a:t>
            </a:r>
            <a:br>
              <a:rPr lang="en-US" sz="1400" baseline="-250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instruction</a:t>
            </a:r>
            <a:r>
              <a:rPr lang="en-US" sz="1400" baseline="-25000" dirty="0">
                <a:solidFill>
                  <a:srgbClr val="002060"/>
                </a:solidFill>
              </a:rPr>
              <a:t>2</a:t>
            </a:r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11C2A-9F5D-4F37-83E1-8F309E7F18C1}"/>
              </a:ext>
            </a:extLst>
          </p:cNvPr>
          <p:cNvSpPr txBox="1"/>
          <p:nvPr/>
        </p:nvSpPr>
        <p:spPr>
          <a:xfrm>
            <a:off x="1505660" y="2373769"/>
            <a:ext cx="1035476" cy="7386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instruction</a:t>
            </a:r>
            <a:r>
              <a:rPr lang="en-US" sz="1400" baseline="-25000" dirty="0">
                <a:solidFill>
                  <a:srgbClr val="002060"/>
                </a:solidFill>
              </a:rPr>
              <a:t>1</a:t>
            </a:r>
            <a:br>
              <a:rPr lang="en-US" sz="1400" baseline="-250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instruction</a:t>
            </a:r>
            <a:r>
              <a:rPr lang="en-US" sz="1400" baseline="-25000" dirty="0">
                <a:solidFill>
                  <a:srgbClr val="002060"/>
                </a:solidFill>
              </a:rPr>
              <a:t>2</a:t>
            </a:r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785288-43B4-49F1-85CC-CAA41683D264}"/>
              </a:ext>
            </a:extLst>
          </p:cNvPr>
          <p:cNvSpPr/>
          <p:nvPr/>
        </p:nvSpPr>
        <p:spPr bwMode="auto">
          <a:xfrm>
            <a:off x="1916628" y="2583516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0C1F6B-F32E-429D-A083-C75A8BAEF610}"/>
              </a:ext>
            </a:extLst>
          </p:cNvPr>
          <p:cNvSpPr/>
          <p:nvPr/>
        </p:nvSpPr>
        <p:spPr bwMode="auto">
          <a:xfrm>
            <a:off x="1992828" y="2278716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1035E-1690-4AB7-8DCE-37138DFE379F}"/>
              </a:ext>
            </a:extLst>
          </p:cNvPr>
          <p:cNvCxnSpPr/>
          <p:nvPr/>
        </p:nvCxnSpPr>
        <p:spPr bwMode="auto">
          <a:xfrm rot="5400000">
            <a:off x="1839474" y="3194071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C0EC5E-3801-4F7B-87B4-84748187CC5A}"/>
              </a:ext>
            </a:extLst>
          </p:cNvPr>
          <p:cNvCxnSpPr/>
          <p:nvPr/>
        </p:nvCxnSpPr>
        <p:spPr bwMode="auto">
          <a:xfrm rot="16200000" flipH="1">
            <a:off x="2069028" y="3193116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D0F0FD7-EA86-4464-B0D6-A015E548C7E9}"/>
              </a:ext>
            </a:extLst>
          </p:cNvPr>
          <p:cNvSpPr/>
          <p:nvPr/>
        </p:nvSpPr>
        <p:spPr bwMode="auto">
          <a:xfrm>
            <a:off x="5053486" y="1068807"/>
            <a:ext cx="457200" cy="5334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32327B-AA11-4F62-8322-4A87C4B4E326}"/>
              </a:ext>
            </a:extLst>
          </p:cNvPr>
          <p:cNvSpPr/>
          <p:nvPr/>
        </p:nvSpPr>
        <p:spPr bwMode="auto">
          <a:xfrm>
            <a:off x="5129686" y="764007"/>
            <a:ext cx="304800" cy="3048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876B03-5CE5-48DD-A9B8-FCD1A743DDDE}"/>
              </a:ext>
            </a:extLst>
          </p:cNvPr>
          <p:cNvCxnSpPr/>
          <p:nvPr/>
        </p:nvCxnSpPr>
        <p:spPr bwMode="auto">
          <a:xfrm rot="5400000">
            <a:off x="4976332" y="1679362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D9E3C7-AA7B-450A-A2A5-49497F8740FF}"/>
              </a:ext>
            </a:extLst>
          </p:cNvPr>
          <p:cNvCxnSpPr/>
          <p:nvPr/>
        </p:nvCxnSpPr>
        <p:spPr bwMode="auto">
          <a:xfrm rot="16200000" flipH="1">
            <a:off x="5205886" y="1678407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32C0D1-A388-4C40-A03E-8D7A296C2F69}"/>
              </a:ext>
            </a:extLst>
          </p:cNvPr>
          <p:cNvSpPr/>
          <p:nvPr/>
        </p:nvSpPr>
        <p:spPr bwMode="auto">
          <a:xfrm>
            <a:off x="5053486" y="1061080"/>
            <a:ext cx="457200" cy="5334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1332F9-06E5-4E90-89AF-8E98D15C86E6}"/>
              </a:ext>
            </a:extLst>
          </p:cNvPr>
          <p:cNvSpPr/>
          <p:nvPr/>
        </p:nvSpPr>
        <p:spPr bwMode="auto">
          <a:xfrm>
            <a:off x="5129686" y="756280"/>
            <a:ext cx="304800" cy="3048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634395-A8B1-4FE0-9264-72620DF1E6FC}"/>
              </a:ext>
            </a:extLst>
          </p:cNvPr>
          <p:cNvCxnSpPr/>
          <p:nvPr/>
        </p:nvCxnSpPr>
        <p:spPr bwMode="auto">
          <a:xfrm rot="5400000">
            <a:off x="4976332" y="1671635"/>
            <a:ext cx="382915" cy="76205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46FA6D-1076-455F-A205-A9180373B2BB}"/>
              </a:ext>
            </a:extLst>
          </p:cNvPr>
          <p:cNvCxnSpPr/>
          <p:nvPr/>
        </p:nvCxnSpPr>
        <p:spPr bwMode="auto">
          <a:xfrm rot="16200000" flipH="1">
            <a:off x="5205886" y="1670680"/>
            <a:ext cx="381000" cy="762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4B141B3-6C9E-460E-90AE-C0E10636F314}"/>
              </a:ext>
            </a:extLst>
          </p:cNvPr>
          <p:cNvSpPr txBox="1"/>
          <p:nvPr/>
        </p:nvSpPr>
        <p:spPr>
          <a:xfrm>
            <a:off x="8722400" y="5830591"/>
            <a:ext cx="215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6389C0-03D0-43CF-9578-288B6171D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9157189" y="4632625"/>
            <a:ext cx="983247" cy="124463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052F7F-7954-458E-8A84-8F5942923A51}"/>
              </a:ext>
            </a:extLst>
          </p:cNvPr>
          <p:cNvSpPr txBox="1"/>
          <p:nvPr/>
        </p:nvSpPr>
        <p:spPr>
          <a:xfrm>
            <a:off x="7940233" y="3709295"/>
            <a:ext cx="4197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related to: Caspar </a:t>
            </a:r>
            <a:r>
              <a:rPr lang="en-US" dirty="0" err="1"/>
              <a:t>Oesterheld</a:t>
            </a:r>
            <a:r>
              <a:rPr lang="en-US" dirty="0"/>
              <a:t>, Abram </a:t>
            </a:r>
            <a:r>
              <a:rPr lang="en-US" dirty="0" err="1"/>
              <a:t>Demski</a:t>
            </a:r>
            <a:r>
              <a:rPr lang="en-US" dirty="0"/>
              <a:t>, and Vincent Conitzer. </a:t>
            </a:r>
            <a:r>
              <a:rPr lang="en-US" dirty="0">
                <a:hlinkClick r:id="rId3"/>
              </a:rPr>
              <a:t>A theory of bounded inductive rationality.</a:t>
            </a:r>
            <a:r>
              <a:rPr lang="en-US" dirty="0"/>
              <a:t> TARK’23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AD21C-816C-4CC9-BAA7-80B6042DB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603" y="4632625"/>
            <a:ext cx="995709" cy="12446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38F73B-E828-441B-8991-F97443A67558}"/>
              </a:ext>
            </a:extLst>
          </p:cNvPr>
          <p:cNvSpPr txBox="1"/>
          <p:nvPr/>
        </p:nvSpPr>
        <p:spPr>
          <a:xfrm>
            <a:off x="10607488" y="5832356"/>
            <a:ext cx="165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Abram </a:t>
            </a:r>
            <a:r>
              <a:rPr lang="en-US" i="1" dirty="0" err="1"/>
              <a:t>Demski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25895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2DD470-A6B8-424A-AED8-A73437118F76}"/>
              </a:ext>
            </a:extLst>
          </p:cNvPr>
          <p:cNvSpPr txBox="1"/>
          <p:nvPr/>
        </p:nvSpPr>
        <p:spPr>
          <a:xfrm>
            <a:off x="907741" y="4340260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May 6, 2010, flash crash</a:t>
            </a:r>
            <a:r>
              <a:rPr lang="en-US" dirty="0"/>
              <a:t>,</a:t>
            </a:r>
            <a:r>
              <a:rPr lang="en-US" baseline="30000" dirty="0">
                <a:hlinkClick r:id="rId2"/>
              </a:rPr>
              <a:t>[1]</a:t>
            </a:r>
            <a:r>
              <a:rPr lang="en-US" baseline="30000" dirty="0">
                <a:hlinkClick r:id="rId3"/>
              </a:rPr>
              <a:t>[2]</a:t>
            </a:r>
            <a:r>
              <a:rPr lang="en-US" baseline="30000" dirty="0">
                <a:hlinkClick r:id="rId4"/>
              </a:rPr>
              <a:t>[3]</a:t>
            </a:r>
            <a:r>
              <a:rPr lang="en-US" dirty="0"/>
              <a:t> also known as the </a:t>
            </a:r>
            <a:r>
              <a:rPr lang="en-US" b="1" dirty="0"/>
              <a:t>crash of 2:45</a:t>
            </a:r>
            <a:r>
              <a:rPr lang="en-US" dirty="0"/>
              <a:t> or simply the </a:t>
            </a:r>
            <a:r>
              <a:rPr lang="en-US" b="1" dirty="0"/>
              <a:t>flash crash</a:t>
            </a:r>
            <a:r>
              <a:rPr lang="en-US" dirty="0"/>
              <a:t>, was a United States trillion-dollar</a:t>
            </a:r>
            <a:r>
              <a:rPr lang="en-US" baseline="30000" dirty="0">
                <a:hlinkClick r:id="rId5"/>
              </a:rPr>
              <a:t>[4]</a:t>
            </a:r>
            <a:r>
              <a:rPr lang="en-US" dirty="0"/>
              <a:t> </a:t>
            </a:r>
            <a:r>
              <a:rPr lang="en-US" dirty="0">
                <a:hlinkClick r:id="rId6" tooltip="Stock market crash"/>
              </a:rPr>
              <a:t>stock market crash</a:t>
            </a:r>
            <a:r>
              <a:rPr lang="en-US" dirty="0"/>
              <a:t>, which started at 2:32 p.m. </a:t>
            </a:r>
            <a:r>
              <a:rPr lang="en-US" dirty="0">
                <a:hlinkClick r:id="rId7" tooltip="Eastern Time Zone"/>
              </a:rPr>
              <a:t>EDT</a:t>
            </a:r>
            <a:r>
              <a:rPr lang="en-US" dirty="0"/>
              <a:t> and lasted for approximately 36 minutes.</a:t>
            </a:r>
            <a:r>
              <a:rPr lang="en-US" baseline="30000" dirty="0">
                <a:hlinkClick r:id="rId8"/>
              </a:rPr>
              <a:t>[5]</a:t>
            </a:r>
            <a:r>
              <a:rPr lang="en-US" baseline="30000" dirty="0">
                <a:effectLst/>
              </a:rPr>
              <a:t>:1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42330A-A311-4D3F-BD24-8A0955898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1" y="404183"/>
            <a:ext cx="5892554" cy="3770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0D62E8-F939-4380-8513-F670699D36AE}"/>
              </a:ext>
            </a:extLst>
          </p:cNvPr>
          <p:cNvSpPr txBox="1"/>
          <p:nvPr/>
        </p:nvSpPr>
        <p:spPr>
          <a:xfrm>
            <a:off x="8427129" y="2401280"/>
            <a:ext cx="2661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Between 2:45:13 and 2:45:27, HFTs traded over 27,000 contracts, which accounted for about 49 percent of the total trading volume, while buying only about 200 additional contracts net.</a:t>
            </a:r>
          </a:p>
        </p:txBody>
      </p:sp>
    </p:spTree>
    <p:extLst>
      <p:ext uri="{BB962C8B-B14F-4D97-AF65-F5344CB8AC3E}">
        <p14:creationId xmlns:p14="http://schemas.microsoft.com/office/powerpoint/2010/main" val="25785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3210" y="105227"/>
            <a:ext cx="8068235" cy="6051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Newcomb’s Demon</a:t>
            </a:r>
            <a:endParaRPr lang="en-US" altLang="en-US" sz="2912" dirty="0"/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042" y="851082"/>
            <a:ext cx="11498238" cy="327879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Demon earlier put positive amount of money in each of two boxes</a:t>
            </a:r>
          </a:p>
          <a:p>
            <a:pPr eaLnBrk="1" hangingPunct="1"/>
            <a:r>
              <a:rPr lang="en-US" altLang="en-US" sz="2400" dirty="0"/>
              <a:t>Your choice now: (I) get contents of Box B, or (II) get content of</a:t>
            </a:r>
            <a:r>
              <a:rPr lang="en-US" altLang="en-US" sz="2400" b="1" dirty="0"/>
              <a:t> both</a:t>
            </a:r>
            <a:r>
              <a:rPr lang="en-US" altLang="en-US" sz="2400" dirty="0"/>
              <a:t> boxes (!)</a:t>
            </a:r>
          </a:p>
          <a:p>
            <a:pPr eaLnBrk="1" hangingPunct="1"/>
            <a:r>
              <a:rPr lang="en-US" altLang="en-US" sz="2400" dirty="0"/>
              <a:t>Twist: demon first </a:t>
            </a: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</a:rPr>
              <a:t>predicted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/>
              <a:t>what you would do, is uncannily accurate</a:t>
            </a:r>
          </a:p>
          <a:p>
            <a:pPr eaLnBrk="1" hangingPunct="1"/>
            <a:r>
              <a:rPr lang="en-US" altLang="en-US" sz="2400" dirty="0"/>
              <a:t>If demon predicted you’d take just B, there’s $1,000,000 in B (and $1,000 in A)</a:t>
            </a:r>
          </a:p>
          <a:p>
            <a:pPr eaLnBrk="1" hangingPunct="1"/>
            <a:r>
              <a:rPr lang="en-US" altLang="en-US" sz="2400" dirty="0"/>
              <a:t>Otherwise, there’s $1,000 in each</a:t>
            </a:r>
          </a:p>
          <a:p>
            <a:pPr eaLnBrk="1" hangingPunct="1"/>
            <a:r>
              <a:rPr lang="en-US" altLang="en-US" sz="2400" dirty="0"/>
              <a:t>What would </a:t>
            </a:r>
            <a:r>
              <a:rPr lang="en-US" altLang="en-US" sz="2400" b="1" dirty="0"/>
              <a:t>you </a:t>
            </a:r>
            <a:r>
              <a:rPr lang="en-US" altLang="en-US" sz="2400" dirty="0"/>
              <a:t>do?</a:t>
            </a:r>
          </a:p>
          <a:p>
            <a:pPr eaLnBrk="1" hangingPunct="1"/>
            <a:endParaRPr lang="en-US" altLang="en-US" sz="2400" dirty="0"/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DC84A7E2-51A2-482E-A59E-7EE47CDE158E}"/>
              </a:ext>
            </a:extLst>
          </p:cNvPr>
          <p:cNvSpPr/>
          <p:nvPr/>
        </p:nvSpPr>
        <p:spPr>
          <a:xfrm>
            <a:off x="346521" y="4305915"/>
            <a:ext cx="1890944" cy="1571347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CE388265-E425-4548-92BC-ADB10C8D11B8}"/>
              </a:ext>
            </a:extLst>
          </p:cNvPr>
          <p:cNvSpPr/>
          <p:nvPr/>
        </p:nvSpPr>
        <p:spPr>
          <a:xfrm>
            <a:off x="2840487" y="4305915"/>
            <a:ext cx="1890944" cy="1571347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77BA6-F599-437A-BD92-B6FB82AF1602}"/>
              </a:ext>
            </a:extLst>
          </p:cNvPr>
          <p:cNvSpPr txBox="1"/>
          <p:nvPr/>
        </p:nvSpPr>
        <p:spPr>
          <a:xfrm>
            <a:off x="790884" y="4834136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</a:rPr>
              <a:t>A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75219-BF7A-4A9A-B1A7-B25E3D985022}"/>
              </a:ext>
            </a:extLst>
          </p:cNvPr>
          <p:cNvSpPr txBox="1"/>
          <p:nvPr/>
        </p:nvSpPr>
        <p:spPr>
          <a:xfrm>
            <a:off x="3382503" y="4834136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</a:rPr>
              <a:t>B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BFB77-A937-43ED-9EA0-D3EFA730D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74" y="2884424"/>
            <a:ext cx="2793651" cy="3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60" y="67235"/>
            <a:ext cx="938308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lockdown dilemma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203" y="846755"/>
            <a:ext cx="8416605" cy="596829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Lockdown is </a:t>
            </a:r>
            <a:r>
              <a:rPr lang="en-US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monotonous</a:t>
            </a:r>
            <a:r>
              <a:rPr lang="en-US" altLang="en-US" sz="3200" dirty="0"/>
              <a:t>: you forget what happened before, you forget what day it is</a:t>
            </a:r>
          </a:p>
          <a:p>
            <a:pPr eaLnBrk="1" hangingPunct="1"/>
            <a:r>
              <a:rPr lang="en-US" altLang="en-US" sz="3200" dirty="0"/>
              <a:t>Suppose you know lockdown lasts two days (unrealistic)</a:t>
            </a:r>
          </a:p>
          <a:p>
            <a:pPr eaLnBrk="1" hangingPunct="1"/>
            <a:r>
              <a:rPr lang="en-US" altLang="en-US" sz="3200" dirty="0"/>
              <a:t>Every morning, you can decide to eat an unhealthy cookie! (or not)</a:t>
            </a:r>
          </a:p>
          <a:p>
            <a:pPr eaLnBrk="1" hangingPunct="1"/>
            <a:r>
              <a:rPr lang="en-US" altLang="en-US" sz="3200" dirty="0"/>
              <a:t>Eating a cookie will give you +1 utility immediately, but then -3 later the </a:t>
            </a:r>
            <a:r>
              <a:rPr lang="en-US" altLang="en-US" sz="3200" i="1" dirty="0"/>
              <a:t>next</a:t>
            </a:r>
            <a:r>
              <a:rPr lang="en-US" altLang="en-US" sz="3200" dirty="0"/>
              <a:t> day</a:t>
            </a:r>
          </a:p>
          <a:p>
            <a:pPr eaLnBrk="1" hangingPunct="1"/>
            <a:r>
              <a:rPr lang="en-US" altLang="en-US" sz="3200" b="1" dirty="0"/>
              <a:t>But, </a:t>
            </a:r>
            <a:r>
              <a:rPr lang="en-US" altLang="en-US" sz="3200" b="1" i="1" dirty="0"/>
              <a:t>carpe diem</a:t>
            </a:r>
            <a:r>
              <a:rPr lang="en-US" altLang="en-US" sz="3200" b="1" dirty="0"/>
              <a:t>: you only care about today</a:t>
            </a:r>
          </a:p>
          <a:p>
            <a:pPr eaLnBrk="1" hangingPunct="1"/>
            <a:r>
              <a:rPr lang="en-US" altLang="en-US" sz="3200" dirty="0"/>
              <a:t>Should you eat the cookie right now?</a:t>
            </a:r>
          </a:p>
          <a:p>
            <a:pPr eaLnBrk="1" hangingPunct="1"/>
            <a:endParaRPr lang="en-US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5017C-F9C4-44C1-8B42-1E323E2A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19" y="645003"/>
            <a:ext cx="2909491" cy="2142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7A221-07F1-4FF0-A249-A3A297E3E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19" y="2816442"/>
            <a:ext cx="2909491" cy="2182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3DDD17-D759-401A-BDB4-FCF490A4E3EA}"/>
              </a:ext>
            </a:extLst>
          </p:cNvPr>
          <p:cNvSpPr txBox="1"/>
          <p:nvPr/>
        </p:nvSpPr>
        <p:spPr>
          <a:xfrm>
            <a:off x="8712119" y="5889831"/>
            <a:ext cx="304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related to working paper </a:t>
            </a:r>
            <a:r>
              <a:rPr lang="en-US" dirty="0">
                <a:solidFill>
                  <a:srgbClr val="0070C0"/>
                </a:solidFill>
              </a:rPr>
              <a:t>[C.]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60" y="67235"/>
            <a:ext cx="938308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Your own choice is </a:t>
            </a:r>
            <a:r>
              <a:rPr lang="en-US" altLang="en-US" b="1" dirty="0"/>
              <a:t>evidence</a:t>
            </a:r>
            <a:r>
              <a:rPr lang="en-US" altLang="en-US" dirty="0"/>
              <a:t>…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203" y="846755"/>
            <a:ext cx="9286616" cy="596829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… for what the demon put in the boxes</a:t>
            </a:r>
          </a:p>
          <a:p>
            <a:pPr eaLnBrk="1" hangingPunct="1"/>
            <a:r>
              <a:rPr lang="en-US" altLang="en-US" sz="3200" dirty="0"/>
              <a:t>… for whether your twin defects</a:t>
            </a:r>
          </a:p>
          <a:p>
            <a:pPr eaLnBrk="1" hangingPunct="1"/>
            <a:r>
              <a:rPr lang="en-US" altLang="en-US" sz="3200" dirty="0"/>
              <a:t>… for whether you eat the cookie on the other day</a:t>
            </a:r>
          </a:p>
          <a:p>
            <a:pPr eaLnBrk="1" hangingPunct="1"/>
            <a:endParaRPr lang="en-US" altLang="en-US" sz="3200" dirty="0"/>
          </a:p>
          <a:p>
            <a:r>
              <a:rPr lang="en-US" altLang="en-US" sz="3200" i="1" dirty="0"/>
              <a:t>Evidential Decision Theory (EDT)</a:t>
            </a:r>
            <a:r>
              <a:rPr lang="en-US" altLang="en-US" sz="3200" dirty="0"/>
              <a:t>: When considering how to make a decision, consider </a:t>
            </a:r>
            <a:r>
              <a:rPr lang="en-US" altLang="en-US" sz="3200" dirty="0">
                <a:solidFill>
                  <a:srgbClr val="7030A0"/>
                </a:solidFill>
              </a:rPr>
              <a:t>how happy you expect to be conditional on taking each option </a:t>
            </a:r>
            <a:r>
              <a:rPr lang="en-US" altLang="en-US" sz="3200" dirty="0"/>
              <a:t>and</a:t>
            </a:r>
            <a:r>
              <a:rPr lang="en-US" altLang="en-US" sz="3200" dirty="0">
                <a:solidFill>
                  <a:srgbClr val="7030A0"/>
                </a:solidFill>
              </a:rPr>
              <a:t> choose an option that maximizes that</a:t>
            </a:r>
          </a:p>
          <a:p>
            <a:endParaRPr lang="en-US" altLang="en-US" sz="3200" dirty="0">
              <a:solidFill>
                <a:srgbClr val="7030A0"/>
              </a:solidFill>
            </a:endParaRPr>
          </a:p>
          <a:p>
            <a:r>
              <a:rPr lang="en-US" altLang="en-US" sz="3200" i="1" dirty="0"/>
              <a:t>Causal Decision Theory (CDT)</a:t>
            </a:r>
            <a:r>
              <a:rPr lang="en-US" altLang="en-US" sz="3200" dirty="0"/>
              <a:t>: Your decision should focus on what you </a:t>
            </a:r>
            <a:r>
              <a:rPr lang="en-US" altLang="en-US" sz="3200" dirty="0">
                <a:solidFill>
                  <a:srgbClr val="7030A0"/>
                </a:solidFill>
              </a:rPr>
              <a:t>causally affect</a:t>
            </a:r>
            <a:endParaRPr lang="en-US" altLang="en-US" sz="3200" i="1" dirty="0">
              <a:solidFill>
                <a:srgbClr val="7030A0"/>
              </a:solidFill>
            </a:endParaRPr>
          </a:p>
          <a:p>
            <a:pPr eaLnBrk="1" hangingPunct="1"/>
            <a:endParaRPr lang="en-US" altLang="en-US" sz="3200" dirty="0"/>
          </a:p>
          <a:p>
            <a:pPr eaLnBrk="1" hangingPunct="1"/>
            <a:endParaRPr lang="en-US" altLang="en-US" sz="3200" dirty="0"/>
          </a:p>
          <a:p>
            <a:pPr eaLnBrk="1" hangingPunct="1"/>
            <a:endParaRPr lang="en-US" alt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EBA9B-DA5D-40E1-BDAE-D18AB619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544" y="160925"/>
            <a:ext cx="2888946" cy="1197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3B4511-75ED-486D-ADA1-A499C53FC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19" y="59972"/>
            <a:ext cx="1132321" cy="1513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06F50F-BB8F-47C0-B53C-54599191F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79" y="1573165"/>
            <a:ext cx="1761151" cy="132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7F86D78-FA41-8BC1-CC5F-CF0F81C09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" y="269352"/>
            <a:ext cx="9709608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Simulating our way to cooperation?</a:t>
            </a:r>
            <a:endParaRPr lang="en-US" altLang="en-US" sz="4000" dirty="0">
              <a:solidFill>
                <a:srgbClr val="0070C0"/>
              </a:solidFill>
            </a:endParaRPr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301AFB7F-3C30-0E3B-B0C0-D3CED3D09F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5644" y="2921677"/>
            <a:ext cx="2132031" cy="9239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6" name="Freeform 32">
            <a:extLst>
              <a:ext uri="{FF2B5EF4-FFF2-40B4-BE49-F238E27FC236}">
                <a16:creationId xmlns:a16="http://schemas.microsoft.com/office/drawing/2014/main" id="{F0F10013-1DAF-318F-4725-F991BCCD62C1}"/>
              </a:ext>
            </a:extLst>
          </p:cNvPr>
          <p:cNvSpPr>
            <a:spLocks/>
          </p:cNvSpPr>
          <p:nvPr/>
        </p:nvSpPr>
        <p:spPr bwMode="auto">
          <a:xfrm>
            <a:off x="2068494" y="3616998"/>
            <a:ext cx="4410073" cy="228600"/>
          </a:xfrm>
          <a:custGeom>
            <a:avLst/>
            <a:gdLst>
              <a:gd name="T0" fmla="*/ 0 w 912"/>
              <a:gd name="T1" fmla="*/ 2147483646 h 144"/>
              <a:gd name="T2" fmla="*/ 2147483646 w 912"/>
              <a:gd name="T3" fmla="*/ 0 h 144"/>
              <a:gd name="T4" fmla="*/ 2147483646 w 912"/>
              <a:gd name="T5" fmla="*/ 2147483646 h 144"/>
              <a:gd name="T6" fmla="*/ 0 60000 65536"/>
              <a:gd name="T7" fmla="*/ 0 60000 65536"/>
              <a:gd name="T8" fmla="*/ 0 60000 65536"/>
              <a:gd name="T9" fmla="*/ 0 w 912"/>
              <a:gd name="T10" fmla="*/ 0 h 144"/>
              <a:gd name="T11" fmla="*/ 912 w 9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144">
                <a:moveTo>
                  <a:pt x="0" y="144"/>
                </a:moveTo>
                <a:cubicBezTo>
                  <a:pt x="164" y="72"/>
                  <a:pt x="328" y="0"/>
                  <a:pt x="480" y="0"/>
                </a:cubicBezTo>
                <a:cubicBezTo>
                  <a:pt x="632" y="0"/>
                  <a:pt x="772" y="72"/>
                  <a:pt x="912" y="144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2" name="Text Box 38">
            <a:extLst>
              <a:ext uri="{FF2B5EF4-FFF2-40B4-BE49-F238E27FC236}">
                <a16:creationId xmlns:a16="http://schemas.microsoft.com/office/drawing/2014/main" id="{8420B594-7F96-F522-87BB-0E5F156BB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94" y="4869833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10, 5 </a:t>
            </a:r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3DB61708-977D-30D5-B490-3A3FCEE26D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8148" y="2921676"/>
            <a:ext cx="9527" cy="11883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7352E45C-C1C3-ADB7-41D8-42515D6CA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7676" y="2921677"/>
            <a:ext cx="2230419" cy="9239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1E33E404-967E-CA2E-7F9F-2EBE7EECA1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1219" y="3845601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C1F56625-374A-9E63-2CF4-CB16EB6382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5643" y="3845600"/>
            <a:ext cx="1114423" cy="990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">
            <a:extLst>
              <a:ext uri="{FF2B5EF4-FFF2-40B4-BE49-F238E27FC236}">
                <a16:creationId xmlns:a16="http://schemas.microsoft.com/office/drawing/2014/main" id="{0100F847-108A-9BCF-C7DA-F643C84A11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3671" y="3845601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B29D9A20-7102-B117-E883-76A52C3EF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095" y="3845600"/>
            <a:ext cx="1114424" cy="990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0B3F1A14-C3D1-F4B6-1DC4-614285A736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9723" y="4836200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">
            <a:extLst>
              <a:ext uri="{FF2B5EF4-FFF2-40B4-BE49-F238E27FC236}">
                <a16:creationId xmlns:a16="http://schemas.microsoft.com/office/drawing/2014/main" id="{24998F3D-3E65-3371-3B80-39E262DE2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147" y="4836199"/>
            <a:ext cx="1114424" cy="990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B3012382-55BE-67AF-4931-E00484786484}"/>
              </a:ext>
            </a:extLst>
          </p:cNvPr>
          <p:cNvSpPr>
            <a:spLocks/>
          </p:cNvSpPr>
          <p:nvPr/>
        </p:nvSpPr>
        <p:spPr bwMode="auto">
          <a:xfrm rot="19157503">
            <a:off x="5001580" y="3966908"/>
            <a:ext cx="1535758" cy="447943"/>
          </a:xfrm>
          <a:custGeom>
            <a:avLst/>
            <a:gdLst>
              <a:gd name="T0" fmla="*/ 0 w 912"/>
              <a:gd name="T1" fmla="*/ 2147483646 h 144"/>
              <a:gd name="T2" fmla="*/ 2147483646 w 912"/>
              <a:gd name="T3" fmla="*/ 0 h 144"/>
              <a:gd name="T4" fmla="*/ 2147483646 w 912"/>
              <a:gd name="T5" fmla="*/ 2147483646 h 144"/>
              <a:gd name="T6" fmla="*/ 0 60000 65536"/>
              <a:gd name="T7" fmla="*/ 0 60000 65536"/>
              <a:gd name="T8" fmla="*/ 0 60000 65536"/>
              <a:gd name="T9" fmla="*/ 0 w 912"/>
              <a:gd name="T10" fmla="*/ 0 h 144"/>
              <a:gd name="T11" fmla="*/ 912 w 9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144">
                <a:moveTo>
                  <a:pt x="0" y="144"/>
                </a:moveTo>
                <a:cubicBezTo>
                  <a:pt x="164" y="72"/>
                  <a:pt x="328" y="0"/>
                  <a:pt x="480" y="0"/>
                </a:cubicBezTo>
                <a:cubicBezTo>
                  <a:pt x="632" y="0"/>
                  <a:pt x="772" y="72"/>
                  <a:pt x="912" y="144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00DC571A-A504-1E61-C3D5-89E91F9AC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74" y="4869833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0, 15</a:t>
            </a:r>
          </a:p>
        </p:txBody>
      </p:sp>
      <p:sp>
        <p:nvSpPr>
          <p:cNvPr id="23" name="Text Box 38">
            <a:extLst>
              <a:ext uri="{FF2B5EF4-FFF2-40B4-BE49-F238E27FC236}">
                <a16:creationId xmlns:a16="http://schemas.microsoft.com/office/drawing/2014/main" id="{68A70003-3194-2C74-6EE5-F4900BDD5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75" y="4110067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5, 0</a:t>
            </a:r>
          </a:p>
        </p:txBody>
      </p:sp>
      <p:sp>
        <p:nvSpPr>
          <p:cNvPr id="25" name="Text Box 38">
            <a:extLst>
              <a:ext uri="{FF2B5EF4-FFF2-40B4-BE49-F238E27FC236}">
                <a16:creationId xmlns:a16="http://schemas.microsoft.com/office/drawing/2014/main" id="{D5FD0473-C6EB-94B3-8A4C-1B684A91C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724" y="4930683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4, 0</a:t>
            </a:r>
          </a:p>
        </p:txBody>
      </p:sp>
      <p:sp>
        <p:nvSpPr>
          <p:cNvPr id="27" name="Text Box 38">
            <a:extLst>
              <a:ext uri="{FF2B5EF4-FFF2-40B4-BE49-F238E27FC236}">
                <a16:creationId xmlns:a16="http://schemas.microsoft.com/office/drawing/2014/main" id="{77053283-A065-9D9E-7422-0F25EF25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74" y="5894068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9, 5</a:t>
            </a: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B99C6435-9142-4659-A19B-9BE4DC68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23" y="5894068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-1, 15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388F51C-E033-0FC2-D44E-86F3E6391FC4}"/>
              </a:ext>
            </a:extLst>
          </p:cNvPr>
          <p:cNvSpPr txBox="1">
            <a:spLocks/>
          </p:cNvSpPr>
          <p:nvPr/>
        </p:nvSpPr>
        <p:spPr>
          <a:xfrm>
            <a:off x="148853" y="1284087"/>
            <a:ext cx="8876561" cy="1462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Restricted </a:t>
            </a:r>
            <a:r>
              <a:rPr lang="en-US" i="1" dirty="0"/>
              <a:t>trust game </a:t>
            </a:r>
            <a:r>
              <a:rPr lang="en-US" sz="2200" dirty="0">
                <a:solidFill>
                  <a:srgbClr val="0070C0"/>
                </a:solidFill>
              </a:rPr>
              <a:t>[Berg et al. 1995]</a:t>
            </a:r>
            <a:r>
              <a:rPr lang="en-US" dirty="0"/>
              <a:t>: P1 can give 5 which would be tripled, or 0; after receiving 15, P2 can give back 10, or 0</a:t>
            </a:r>
          </a:p>
          <a:p>
            <a:r>
              <a:rPr lang="en-US" dirty="0"/>
              <a:t>Twist: P1 can </a:t>
            </a:r>
            <a:r>
              <a:rPr lang="en-US" i="1" dirty="0"/>
              <a:t>simulate </a:t>
            </a:r>
            <a:r>
              <a:rPr lang="en-US" dirty="0"/>
              <a:t>P2 first, at a cost of 1</a:t>
            </a:r>
          </a:p>
        </p:txBody>
      </p:sp>
      <p:sp>
        <p:nvSpPr>
          <p:cNvPr id="16385" name="TextBox 16384">
            <a:extLst>
              <a:ext uri="{FF2B5EF4-FFF2-40B4-BE49-F238E27FC236}">
                <a16:creationId xmlns:a16="http://schemas.microsoft.com/office/drawing/2014/main" id="{1C11295A-A49C-4C5D-3B57-4660B824BDD5}"/>
              </a:ext>
            </a:extLst>
          </p:cNvPr>
          <p:cNvSpPr txBox="1"/>
          <p:nvPr/>
        </p:nvSpPr>
        <p:spPr>
          <a:xfrm>
            <a:off x="4440224" y="2638833"/>
            <a:ext cx="649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P1</a:t>
            </a:r>
          </a:p>
        </p:txBody>
      </p:sp>
      <p:sp>
        <p:nvSpPr>
          <p:cNvPr id="16431" name="TextBox 16430">
            <a:extLst>
              <a:ext uri="{FF2B5EF4-FFF2-40B4-BE49-F238E27FC236}">
                <a16:creationId xmlns:a16="http://schemas.microsoft.com/office/drawing/2014/main" id="{40BB5FB3-4F77-655E-88E6-D5866E32BAE3}"/>
              </a:ext>
            </a:extLst>
          </p:cNvPr>
          <p:cNvSpPr txBox="1"/>
          <p:nvPr/>
        </p:nvSpPr>
        <p:spPr>
          <a:xfrm>
            <a:off x="1310188" y="3618198"/>
            <a:ext cx="649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P2</a:t>
            </a:r>
          </a:p>
        </p:txBody>
      </p:sp>
      <p:sp>
        <p:nvSpPr>
          <p:cNvPr id="16433" name="TextBox 16432">
            <a:extLst>
              <a:ext uri="{FF2B5EF4-FFF2-40B4-BE49-F238E27FC236}">
                <a16:creationId xmlns:a16="http://schemas.microsoft.com/office/drawing/2014/main" id="{0AE0A865-0190-4E76-BBFC-8C47A3003D52}"/>
              </a:ext>
            </a:extLst>
          </p:cNvPr>
          <p:cNvSpPr txBox="1"/>
          <p:nvPr/>
        </p:nvSpPr>
        <p:spPr>
          <a:xfrm>
            <a:off x="4806935" y="4585142"/>
            <a:ext cx="649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P2</a:t>
            </a:r>
          </a:p>
        </p:txBody>
      </p:sp>
      <p:sp>
        <p:nvSpPr>
          <p:cNvPr id="16435" name="TextBox 16434">
            <a:extLst>
              <a:ext uri="{FF2B5EF4-FFF2-40B4-BE49-F238E27FC236}">
                <a16:creationId xmlns:a16="http://schemas.microsoft.com/office/drawing/2014/main" id="{1CC016CC-99C3-45D5-1B54-5539853231CE}"/>
              </a:ext>
            </a:extLst>
          </p:cNvPr>
          <p:cNvSpPr txBox="1"/>
          <p:nvPr/>
        </p:nvSpPr>
        <p:spPr>
          <a:xfrm>
            <a:off x="6637308" y="3592445"/>
            <a:ext cx="2327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(simulated) P2</a:t>
            </a:r>
          </a:p>
        </p:txBody>
      </p:sp>
      <p:sp>
        <p:nvSpPr>
          <p:cNvPr id="16438" name="Content Placeholder 2">
            <a:extLst>
              <a:ext uri="{FF2B5EF4-FFF2-40B4-BE49-F238E27FC236}">
                <a16:creationId xmlns:a16="http://schemas.microsoft.com/office/drawing/2014/main" id="{0E179967-4CAF-EA1B-7949-CC026AA4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826" y="2624088"/>
            <a:ext cx="3328996" cy="2214419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dirty="0"/>
              <a:t>As (AI system) P2, how likely is it you’re now running </a:t>
            </a:r>
            <a:r>
              <a:rPr lang="en-US" i="1" dirty="0"/>
              <a:t>as a simulation</a:t>
            </a:r>
            <a:r>
              <a:rPr lang="en-US" dirty="0"/>
              <a:t>? → </a:t>
            </a:r>
            <a:r>
              <a:rPr lang="en-US" i="1" dirty="0"/>
              <a:t>self-locating belief</a:t>
            </a:r>
          </a:p>
          <a:p>
            <a:pPr marL="0" indent="0" algn="r">
              <a:buNone/>
            </a:pPr>
            <a:r>
              <a:rPr lang="en-US" i="1" dirty="0"/>
              <a:t> What happens in equilibrium?</a:t>
            </a:r>
          </a:p>
          <a:p>
            <a:pPr marL="0" indent="0" algn="r">
              <a:buNone/>
            </a:pPr>
            <a:endParaRPr lang="en-US" sz="4000" i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en-US" sz="4000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ABC79-EC9E-2E54-8579-B7379FC4D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77" y="124590"/>
            <a:ext cx="969894" cy="1159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BB563-1792-BB82-DFCB-9E288AE84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10986625" y="128580"/>
            <a:ext cx="912835" cy="1155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779114-33F6-2D6A-BF5E-01F073E3F507}"/>
              </a:ext>
            </a:extLst>
          </p:cNvPr>
          <p:cNvSpPr txBox="1"/>
          <p:nvPr/>
        </p:nvSpPr>
        <p:spPr>
          <a:xfrm>
            <a:off x="9334785" y="1284087"/>
            <a:ext cx="1341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Vojta</a:t>
            </a:r>
            <a:r>
              <a:rPr lang="en-US" i="1" dirty="0"/>
              <a:t> </a:t>
            </a:r>
            <a:r>
              <a:rPr lang="en-US" i="1" dirty="0" err="1"/>
              <a:t>Kovařík</a:t>
            </a: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2CF0-66BC-7ECC-DD53-0B74317BB903}"/>
              </a:ext>
            </a:extLst>
          </p:cNvPr>
          <p:cNvSpPr txBox="1"/>
          <p:nvPr/>
        </p:nvSpPr>
        <p:spPr>
          <a:xfrm>
            <a:off x="10772103" y="1280197"/>
            <a:ext cx="1341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Caspar Oesterheld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EE188-9149-D5F6-BC0E-25351A728D76}"/>
              </a:ext>
            </a:extLst>
          </p:cNvPr>
          <p:cNvSpPr txBox="1"/>
          <p:nvPr/>
        </p:nvSpPr>
        <p:spPr>
          <a:xfrm>
            <a:off x="7488226" y="5675897"/>
            <a:ext cx="47037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Vojtech Kovarik, Caspar </a:t>
            </a:r>
            <a:r>
              <a:rPr lang="en-US" sz="1400" dirty="0" err="1"/>
              <a:t>Oesterheld</a:t>
            </a:r>
            <a:r>
              <a:rPr lang="en-US" sz="1400" dirty="0"/>
              <a:t>, and Vincent Conitzer. </a:t>
            </a:r>
            <a:r>
              <a:rPr lang="en-US" sz="1400" dirty="0">
                <a:hlinkClick r:id="rId4"/>
              </a:rPr>
              <a:t>Game Theory with Simulation of Other Players.</a:t>
            </a:r>
            <a:r>
              <a:rPr lang="en-US" sz="1400" dirty="0"/>
              <a:t> IJCAI’23</a:t>
            </a:r>
            <a:br>
              <a:rPr lang="en-US" sz="1400" dirty="0"/>
            </a:br>
            <a:r>
              <a:rPr lang="en-US" sz="1400" dirty="0"/>
              <a:t>Vojtech Kovarik, Nathaniel </a:t>
            </a:r>
            <a:r>
              <a:rPr lang="en-US" sz="1400" dirty="0" err="1"/>
              <a:t>Sauerberg</a:t>
            </a:r>
            <a:r>
              <a:rPr lang="en-US" sz="1400" dirty="0"/>
              <a:t>, Lewis Hammond, and Vincent Conitzer. </a:t>
            </a:r>
            <a:r>
              <a:rPr lang="en-US" sz="1400" dirty="0">
                <a:hlinkClick r:id="rId5"/>
              </a:rPr>
              <a:t>Game Theory with Simulation in the Presence of Unpredictable </a:t>
            </a:r>
            <a:r>
              <a:rPr lang="en-US" sz="1400" dirty="0" err="1">
                <a:hlinkClick r:id="rId5"/>
              </a:rPr>
              <a:t>Randomisation</a:t>
            </a:r>
            <a:r>
              <a:rPr lang="en-US" sz="1400" dirty="0">
                <a:hlinkClick r:id="rId5"/>
              </a:rPr>
              <a:t>.</a:t>
            </a:r>
            <a:r>
              <a:rPr lang="en-US" sz="1400" dirty="0"/>
              <a:t> AAMAS’25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6" grpId="0" animBg="1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5" grpId="0"/>
      <p:bldP spid="27" grpId="0"/>
      <p:bldP spid="29" grpId="0"/>
      <p:bldP spid="16433" grpId="0"/>
      <p:bldP spid="1643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A6A18-F825-C168-85C9-7BBCFA6BF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7" r="5000" b="1388"/>
          <a:stretch/>
        </p:blipFill>
        <p:spPr>
          <a:xfrm>
            <a:off x="1809750" y="95250"/>
            <a:ext cx="8724900" cy="6762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2FEF6B-4494-0290-03CA-594A0B395298}"/>
              </a:ext>
            </a:extLst>
          </p:cNvPr>
          <p:cNvSpPr/>
          <p:nvPr/>
        </p:nvSpPr>
        <p:spPr>
          <a:xfrm>
            <a:off x="1952625" y="3771899"/>
            <a:ext cx="5191125" cy="10382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2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EAA24-72C6-6E8D-9841-CACA0B78F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16CB85E-3E25-93B8-53CB-0CECADDDB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219" y="176603"/>
            <a:ext cx="9199581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Simulation interpretation of Newcomb’s Demon</a:t>
            </a:r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A58DAB2F-8617-4C86-9A81-69D6BE6703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9521" y="3236290"/>
            <a:ext cx="2132031" cy="9239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6" name="Freeform 32">
            <a:extLst>
              <a:ext uri="{FF2B5EF4-FFF2-40B4-BE49-F238E27FC236}">
                <a16:creationId xmlns:a16="http://schemas.microsoft.com/office/drawing/2014/main" id="{83CF09A6-FEED-C533-73EF-208B58918845}"/>
              </a:ext>
            </a:extLst>
          </p:cNvPr>
          <p:cNvSpPr>
            <a:spLocks/>
          </p:cNvSpPr>
          <p:nvPr/>
        </p:nvSpPr>
        <p:spPr bwMode="auto">
          <a:xfrm>
            <a:off x="1619044" y="3834896"/>
            <a:ext cx="4343400" cy="325315"/>
          </a:xfrm>
          <a:custGeom>
            <a:avLst/>
            <a:gdLst>
              <a:gd name="T0" fmla="*/ 0 w 912"/>
              <a:gd name="T1" fmla="*/ 2147483646 h 144"/>
              <a:gd name="T2" fmla="*/ 2147483646 w 912"/>
              <a:gd name="T3" fmla="*/ 0 h 144"/>
              <a:gd name="T4" fmla="*/ 2147483646 w 912"/>
              <a:gd name="T5" fmla="*/ 2147483646 h 144"/>
              <a:gd name="T6" fmla="*/ 0 60000 65536"/>
              <a:gd name="T7" fmla="*/ 0 60000 65536"/>
              <a:gd name="T8" fmla="*/ 0 60000 65536"/>
              <a:gd name="T9" fmla="*/ 0 w 912"/>
              <a:gd name="T10" fmla="*/ 0 h 144"/>
              <a:gd name="T11" fmla="*/ 912 w 9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144">
                <a:moveTo>
                  <a:pt x="0" y="144"/>
                </a:moveTo>
                <a:cubicBezTo>
                  <a:pt x="164" y="72"/>
                  <a:pt x="328" y="0"/>
                  <a:pt x="480" y="0"/>
                </a:cubicBezTo>
                <a:cubicBezTo>
                  <a:pt x="632" y="0"/>
                  <a:pt x="772" y="72"/>
                  <a:pt x="912" y="144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2" name="Text Box 38">
            <a:extLst>
              <a:ext uri="{FF2B5EF4-FFF2-40B4-BE49-F238E27FC236}">
                <a16:creationId xmlns:a16="http://schemas.microsoft.com/office/drawing/2014/main" id="{645D2AA0-C55E-2FBA-CDB2-73334F5C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1" y="5184446"/>
            <a:ext cx="651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1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357FF01A-3990-558F-B328-CFCFAC6D7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553" y="3236290"/>
            <a:ext cx="2230419" cy="9239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EDE5CF6E-B0F5-0288-7FE8-68F81573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096" y="4160214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D6183888-D0E1-E6D9-6796-113BFC96B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9520" y="4160213"/>
            <a:ext cx="1114423" cy="990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">
            <a:extLst>
              <a:ext uri="{FF2B5EF4-FFF2-40B4-BE49-F238E27FC236}">
                <a16:creationId xmlns:a16="http://schemas.microsoft.com/office/drawing/2014/main" id="{0D9F9124-92C9-EB99-5AB9-4F2C686B1D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7548" y="4160214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25904FDA-CE3F-C73C-1D42-8657C0FE9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1972" y="4160213"/>
            <a:ext cx="2688178" cy="10158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CF2A0DC7-C33A-C679-7F08-C609F9BAE0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600" y="5150813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">
            <a:extLst>
              <a:ext uri="{FF2B5EF4-FFF2-40B4-BE49-F238E27FC236}">
                <a16:creationId xmlns:a16="http://schemas.microsoft.com/office/drawing/2014/main" id="{1ABD0CA3-55BB-2BE4-D807-226E452FC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8024" y="5150812"/>
            <a:ext cx="1114424" cy="990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9F71259A-DD19-F0DB-72E9-4A24F11996AC}"/>
              </a:ext>
            </a:extLst>
          </p:cNvPr>
          <p:cNvSpPr>
            <a:spLocks/>
          </p:cNvSpPr>
          <p:nvPr/>
        </p:nvSpPr>
        <p:spPr bwMode="auto">
          <a:xfrm rot="19157503">
            <a:off x="4485457" y="4281521"/>
            <a:ext cx="1535758" cy="447943"/>
          </a:xfrm>
          <a:custGeom>
            <a:avLst/>
            <a:gdLst>
              <a:gd name="T0" fmla="*/ 0 w 912"/>
              <a:gd name="T1" fmla="*/ 2147483646 h 144"/>
              <a:gd name="T2" fmla="*/ 2147483646 w 912"/>
              <a:gd name="T3" fmla="*/ 0 h 144"/>
              <a:gd name="T4" fmla="*/ 2147483646 w 912"/>
              <a:gd name="T5" fmla="*/ 2147483646 h 144"/>
              <a:gd name="T6" fmla="*/ 0 60000 65536"/>
              <a:gd name="T7" fmla="*/ 0 60000 65536"/>
              <a:gd name="T8" fmla="*/ 0 60000 65536"/>
              <a:gd name="T9" fmla="*/ 0 w 912"/>
              <a:gd name="T10" fmla="*/ 0 h 144"/>
              <a:gd name="T11" fmla="*/ 912 w 9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144">
                <a:moveTo>
                  <a:pt x="0" y="144"/>
                </a:moveTo>
                <a:cubicBezTo>
                  <a:pt x="164" y="72"/>
                  <a:pt x="328" y="0"/>
                  <a:pt x="480" y="0"/>
                </a:cubicBezTo>
                <a:cubicBezTo>
                  <a:pt x="632" y="0"/>
                  <a:pt x="772" y="72"/>
                  <a:pt x="912" y="144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05606FA8-BDF0-18B3-DB09-D6D92FAFF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029" y="5184446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2</a:t>
            </a:r>
          </a:p>
        </p:txBody>
      </p:sp>
      <p:sp>
        <p:nvSpPr>
          <p:cNvPr id="27" name="Text Box 38">
            <a:extLst>
              <a:ext uri="{FF2B5EF4-FFF2-40B4-BE49-F238E27FC236}">
                <a16:creationId xmlns:a16="http://schemas.microsoft.com/office/drawing/2014/main" id="{7F550F9C-9EE3-F101-3917-DAE89ABFA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02" y="6208681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5</a:t>
            </a: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DCD41ECA-1B0C-8B7C-0341-797D1BBDE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07" y="6208681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6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4845BA3-9F38-E750-789B-564F32875592}"/>
              </a:ext>
            </a:extLst>
          </p:cNvPr>
          <p:cNvSpPr txBox="1">
            <a:spLocks/>
          </p:cNvSpPr>
          <p:nvPr/>
        </p:nvSpPr>
        <p:spPr>
          <a:xfrm>
            <a:off x="142672" y="834838"/>
            <a:ext cx="11576421" cy="2103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Slightly modified: the demon always puts 1 in box A and:</a:t>
            </a:r>
          </a:p>
          <a:p>
            <a:r>
              <a:rPr lang="en-US" dirty="0"/>
              <a:t>50% of the time the demon simulates you and puts 1 in box B if you take both, 5 in B otherwise;</a:t>
            </a:r>
          </a:p>
          <a:p>
            <a:r>
              <a:rPr lang="en-US" dirty="0"/>
              <a:t>50% of the time it just puts 1 in B</a:t>
            </a:r>
          </a:p>
        </p:txBody>
      </p:sp>
      <p:sp>
        <p:nvSpPr>
          <p:cNvPr id="16385" name="TextBox 16384">
            <a:extLst>
              <a:ext uri="{FF2B5EF4-FFF2-40B4-BE49-F238E27FC236}">
                <a16:creationId xmlns:a16="http://schemas.microsoft.com/office/drawing/2014/main" id="{9F05284A-ACDA-4BF7-8287-E08C247F0BBE}"/>
              </a:ext>
            </a:extLst>
          </p:cNvPr>
          <p:cNvSpPr txBox="1"/>
          <p:nvPr/>
        </p:nvSpPr>
        <p:spPr>
          <a:xfrm>
            <a:off x="4551606" y="2944924"/>
            <a:ext cx="2534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Nature / Demon</a:t>
            </a:r>
          </a:p>
        </p:txBody>
      </p:sp>
      <p:sp>
        <p:nvSpPr>
          <p:cNvPr id="16431" name="TextBox 16430">
            <a:extLst>
              <a:ext uri="{FF2B5EF4-FFF2-40B4-BE49-F238E27FC236}">
                <a16:creationId xmlns:a16="http://schemas.microsoft.com/office/drawing/2014/main" id="{FA27BF15-88AB-9F33-F3BC-34CB6B4AD298}"/>
              </a:ext>
            </a:extLst>
          </p:cNvPr>
          <p:cNvSpPr txBox="1"/>
          <p:nvPr/>
        </p:nvSpPr>
        <p:spPr>
          <a:xfrm>
            <a:off x="794065" y="3932811"/>
            <a:ext cx="649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you</a:t>
            </a:r>
          </a:p>
        </p:txBody>
      </p:sp>
      <p:sp>
        <p:nvSpPr>
          <p:cNvPr id="16433" name="TextBox 16432">
            <a:extLst>
              <a:ext uri="{FF2B5EF4-FFF2-40B4-BE49-F238E27FC236}">
                <a16:creationId xmlns:a16="http://schemas.microsoft.com/office/drawing/2014/main" id="{3FB3696F-45D6-EC00-0DAE-69939638DA23}"/>
              </a:ext>
            </a:extLst>
          </p:cNvPr>
          <p:cNvSpPr txBox="1"/>
          <p:nvPr/>
        </p:nvSpPr>
        <p:spPr>
          <a:xfrm>
            <a:off x="4107597" y="4895135"/>
            <a:ext cx="649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you</a:t>
            </a:r>
          </a:p>
        </p:txBody>
      </p:sp>
      <p:sp>
        <p:nvSpPr>
          <p:cNvPr id="16435" name="TextBox 16434">
            <a:extLst>
              <a:ext uri="{FF2B5EF4-FFF2-40B4-BE49-F238E27FC236}">
                <a16:creationId xmlns:a16="http://schemas.microsoft.com/office/drawing/2014/main" id="{A22C9FFE-93B5-69F0-C9A0-131D09BF5DEB}"/>
              </a:ext>
            </a:extLst>
          </p:cNvPr>
          <p:cNvSpPr txBox="1"/>
          <p:nvPr/>
        </p:nvSpPr>
        <p:spPr>
          <a:xfrm>
            <a:off x="6121185" y="3907058"/>
            <a:ext cx="2327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(simulated) you</a:t>
            </a: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835ACDAC-68AF-B194-AF37-E3046FFFF1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7464" y="5134752"/>
            <a:ext cx="1114424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10F90E70-181C-E0B0-44C3-1C8EEB88E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1888" y="5134751"/>
            <a:ext cx="1114424" cy="990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711CF606-8DF0-ECED-4673-BBE14E638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88" y="6207561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1</a:t>
            </a:r>
          </a:p>
        </p:txBody>
      </p:sp>
      <p:sp>
        <p:nvSpPr>
          <p:cNvPr id="14" name="Freeform 32">
            <a:extLst>
              <a:ext uri="{FF2B5EF4-FFF2-40B4-BE49-F238E27FC236}">
                <a16:creationId xmlns:a16="http://schemas.microsoft.com/office/drawing/2014/main" id="{6139A3CF-0E94-9DE8-3288-9363D8609A49}"/>
              </a:ext>
            </a:extLst>
          </p:cNvPr>
          <p:cNvSpPr>
            <a:spLocks/>
          </p:cNvSpPr>
          <p:nvPr/>
        </p:nvSpPr>
        <p:spPr bwMode="auto">
          <a:xfrm rot="1366818">
            <a:off x="6276922" y="3064021"/>
            <a:ext cx="2819623" cy="1682097"/>
          </a:xfrm>
          <a:custGeom>
            <a:avLst/>
            <a:gdLst>
              <a:gd name="T0" fmla="*/ 0 w 912"/>
              <a:gd name="T1" fmla="*/ 2147483646 h 144"/>
              <a:gd name="T2" fmla="*/ 2147483646 w 912"/>
              <a:gd name="T3" fmla="*/ 0 h 144"/>
              <a:gd name="T4" fmla="*/ 2147483646 w 912"/>
              <a:gd name="T5" fmla="*/ 2147483646 h 144"/>
              <a:gd name="T6" fmla="*/ 0 60000 65536"/>
              <a:gd name="T7" fmla="*/ 0 60000 65536"/>
              <a:gd name="T8" fmla="*/ 0 60000 65536"/>
              <a:gd name="T9" fmla="*/ 0 w 912"/>
              <a:gd name="T10" fmla="*/ 0 h 144"/>
              <a:gd name="T11" fmla="*/ 912 w 9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144">
                <a:moveTo>
                  <a:pt x="0" y="144"/>
                </a:moveTo>
                <a:cubicBezTo>
                  <a:pt x="164" y="72"/>
                  <a:pt x="328" y="0"/>
                  <a:pt x="480" y="0"/>
                </a:cubicBezTo>
                <a:cubicBezTo>
                  <a:pt x="632" y="0"/>
                  <a:pt x="772" y="72"/>
                  <a:pt x="912" y="144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id="{3E2B095E-96A8-27CA-59D0-628310AFA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8537" y="6207561"/>
            <a:ext cx="1104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B3596E-EED5-2C57-6DFC-98E4512BAB6A}"/>
              </a:ext>
            </a:extLst>
          </p:cNvPr>
          <p:cNvSpPr txBox="1"/>
          <p:nvPr/>
        </p:nvSpPr>
        <p:spPr>
          <a:xfrm>
            <a:off x="8720097" y="3766828"/>
            <a:ext cx="3405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Emery Cooper, Caspar </a:t>
            </a:r>
            <a:r>
              <a:rPr lang="en-US" dirty="0" err="1"/>
              <a:t>Oesterheld</a:t>
            </a:r>
            <a:r>
              <a:rPr lang="en-US" dirty="0"/>
              <a:t>, and Vincent Conitzer. </a:t>
            </a:r>
            <a:r>
              <a:rPr lang="en-US" dirty="0">
                <a:hlinkClick r:id="rId2"/>
              </a:rPr>
              <a:t>Can CDT </a:t>
            </a:r>
            <a:r>
              <a:rPr lang="en-US" dirty="0" err="1">
                <a:hlinkClick r:id="rId2"/>
              </a:rPr>
              <a:t>rationalise</a:t>
            </a:r>
            <a:r>
              <a:rPr lang="en-US" dirty="0">
                <a:hlinkClick r:id="rId2"/>
              </a:rPr>
              <a:t> the ex ante optimal policy via modified </a:t>
            </a:r>
            <a:r>
              <a:rPr lang="en-US" dirty="0" err="1">
                <a:hlinkClick r:id="rId2"/>
              </a:rPr>
              <a:t>anthropics</a:t>
            </a:r>
            <a:r>
              <a:rPr lang="en-US" dirty="0">
                <a:hlinkClick r:id="rId2"/>
              </a:rPr>
              <a:t>?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29FA4E-8286-60EC-3001-62EEC2839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22" y="2495716"/>
            <a:ext cx="1244638" cy="1244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148D28-7CA9-68BA-CFA1-ED3397558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10617110" y="2495717"/>
            <a:ext cx="983247" cy="1244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4A02D-9BCF-FFF8-6783-7D79658390A1}"/>
              </a:ext>
            </a:extLst>
          </p:cNvPr>
          <p:cNvSpPr txBox="1"/>
          <p:nvPr/>
        </p:nvSpPr>
        <p:spPr>
          <a:xfrm>
            <a:off x="149161" y="4307168"/>
            <a:ext cx="1940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one-box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3A99A-56E9-34BD-8FC9-92C606F33C92}"/>
              </a:ext>
            </a:extLst>
          </p:cNvPr>
          <p:cNvSpPr txBox="1"/>
          <p:nvPr/>
        </p:nvSpPr>
        <p:spPr>
          <a:xfrm>
            <a:off x="2098755" y="4302996"/>
            <a:ext cx="1940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two-box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12796-CA03-0E96-E5CA-6F1427A82898}"/>
              </a:ext>
            </a:extLst>
          </p:cNvPr>
          <p:cNvSpPr txBox="1"/>
          <p:nvPr/>
        </p:nvSpPr>
        <p:spPr>
          <a:xfrm>
            <a:off x="1236474" y="3278763"/>
            <a:ext cx="1940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don’t simulate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F96C8-FF50-30A9-2686-63DCFCAFF5A6}"/>
              </a:ext>
            </a:extLst>
          </p:cNvPr>
          <p:cNvSpPr txBox="1"/>
          <p:nvPr/>
        </p:nvSpPr>
        <p:spPr>
          <a:xfrm>
            <a:off x="4814979" y="3300523"/>
            <a:ext cx="1940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simulate</a:t>
            </a:r>
          </a:p>
        </p:txBody>
      </p:sp>
    </p:spTree>
    <p:extLst>
      <p:ext uri="{BB962C8B-B14F-4D97-AF65-F5344CB8AC3E}">
        <p14:creationId xmlns:p14="http://schemas.microsoft.com/office/powerpoint/2010/main" val="1157603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60" y="67235"/>
            <a:ext cx="10537522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Sleeping Beauty problem </a:t>
            </a:r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>
                <a:solidFill>
                  <a:srgbClr val="0070C0"/>
                </a:solidFill>
                <a:hlinkClick r:id="rId2"/>
              </a:rPr>
              <a:t>Elga’00</a:t>
            </a:r>
            <a:r>
              <a:rPr lang="en-US" dirty="0">
                <a:solidFill>
                  <a:srgbClr val="0070C0"/>
                </a:solidFill>
              </a:rPr>
              <a:t>]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612" y="861132"/>
            <a:ext cx="8736041" cy="599686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3200" dirty="0"/>
              <a:t>There is a participant in a study (call her Sleeping Beauty)</a:t>
            </a:r>
          </a:p>
          <a:p>
            <a:pPr eaLnBrk="1" hangingPunct="1"/>
            <a:r>
              <a:rPr lang="en-US" altLang="en-US" sz="3200" dirty="0"/>
              <a:t>On Sunday, she is given drugs to fall asleep</a:t>
            </a:r>
          </a:p>
          <a:p>
            <a:pPr eaLnBrk="1" hangingPunct="1"/>
            <a:r>
              <a:rPr lang="en-US" altLang="en-US" sz="3200" dirty="0"/>
              <a:t>A coin is tossed (H or T)</a:t>
            </a:r>
          </a:p>
          <a:p>
            <a:pPr eaLnBrk="1" hangingPunct="1"/>
            <a:r>
              <a:rPr lang="en-US" altLang="en-US" sz="3200" dirty="0"/>
              <a:t>If H, she is awoken on Monday, then made to sleep again</a:t>
            </a:r>
          </a:p>
          <a:p>
            <a:pPr eaLnBrk="1" hangingPunct="1"/>
            <a:r>
              <a:rPr lang="en-US" altLang="en-US" sz="3200" dirty="0"/>
              <a:t>If T, she is awoken Monday, made to sleep again, then </a:t>
            </a:r>
            <a:r>
              <a:rPr lang="en-US" altLang="en-US" sz="3200" b="1" dirty="0"/>
              <a:t>again</a:t>
            </a:r>
            <a:r>
              <a:rPr lang="en-US" altLang="en-US" sz="3200" dirty="0"/>
              <a:t> awoken on Tuesday</a:t>
            </a:r>
          </a:p>
          <a:p>
            <a:pPr eaLnBrk="1" hangingPunct="1"/>
            <a:r>
              <a:rPr lang="en-US" altLang="en-US" sz="3200" dirty="0"/>
              <a:t>Due to drugs she </a:t>
            </a:r>
            <a:r>
              <a:rPr lang="en-US" altLang="en-US" sz="3200" b="1" dirty="0"/>
              <a:t>cannot remember what day it is or whether she has already been awoken once</a:t>
            </a:r>
            <a:r>
              <a:rPr lang="en-US" altLang="en-US" sz="3200" dirty="0"/>
              <a:t>, but she remembers all the rules</a:t>
            </a:r>
          </a:p>
          <a:p>
            <a:pPr eaLnBrk="1" hangingPunct="1"/>
            <a:r>
              <a:rPr lang="en-US" altLang="en-US" sz="3200" dirty="0"/>
              <a:t>Imagine </a:t>
            </a:r>
            <a:r>
              <a:rPr lang="en-US" altLang="en-US" sz="3200" b="1" dirty="0"/>
              <a:t>you </a:t>
            </a:r>
            <a:r>
              <a:rPr lang="en-US" altLang="en-US" sz="3200" dirty="0"/>
              <a:t>are SB and you’ve just been awoken.  What is your (subjective) probability that the coin came up H?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3AE6E94-721C-407E-9CE6-4910C6470BE5}"/>
              </a:ext>
            </a:extLst>
          </p:cNvPr>
          <p:cNvCxnSpPr>
            <a:cxnSpLocks/>
          </p:cNvCxnSpPr>
          <p:nvPr/>
        </p:nvCxnSpPr>
        <p:spPr bwMode="auto">
          <a:xfrm flipV="1">
            <a:off x="9187686" y="1779607"/>
            <a:ext cx="739588" cy="437029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43616E-96F0-4E26-9002-9F0D0B78A2E9}"/>
              </a:ext>
            </a:extLst>
          </p:cNvPr>
          <p:cNvCxnSpPr>
            <a:cxnSpLocks/>
          </p:cNvCxnSpPr>
          <p:nvPr/>
        </p:nvCxnSpPr>
        <p:spPr bwMode="auto">
          <a:xfrm>
            <a:off x="9187686" y="2384724"/>
            <a:ext cx="739588" cy="403412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32145-A0AE-45A0-A6D0-077EA6A1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852" y="1510665"/>
            <a:ext cx="352985" cy="6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112F73-DB5B-4F99-92C3-E5E2C137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043" y="2372118"/>
            <a:ext cx="352985" cy="6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26223A-B6D6-4D90-93E2-CED1B0B4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66" y="2384724"/>
            <a:ext cx="352985" cy="6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7091B9-A4A3-430D-94D8-62462142C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435" y="1443430"/>
            <a:ext cx="380233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A8AC20-6BB2-4EE2-B20D-08DBEBB9A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863" y="2586430"/>
            <a:ext cx="351378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9787AB-B607-473F-96DB-F2CEA315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335" y="1037217"/>
            <a:ext cx="98616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Sunday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3EDAB4-CC2D-4DEA-AC79-28A509683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447" y="1040019"/>
            <a:ext cx="107593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Monday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E574A4-4ED8-4935-B6E0-0A9D75DDC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966" y="1041420"/>
            <a:ext cx="1075359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Tuesday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2E9182-3A30-4D0C-B08A-B7ABF393E9C8}"/>
              </a:ext>
            </a:extLst>
          </p:cNvPr>
          <p:cNvSpPr txBox="1">
            <a:spLocks/>
          </p:cNvSpPr>
          <p:nvPr/>
        </p:nvSpPr>
        <p:spPr>
          <a:xfrm>
            <a:off x="9299498" y="3736690"/>
            <a:ext cx="2698858" cy="1677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do this at home / without IRB approval…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79F70-0620-F837-D578-DFCD7819A431}"/>
              </a:ext>
            </a:extLst>
          </p:cNvPr>
          <p:cNvSpPr txBox="1"/>
          <p:nvPr/>
        </p:nvSpPr>
        <p:spPr>
          <a:xfrm>
            <a:off x="8662794" y="5590436"/>
            <a:ext cx="3449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1800" dirty="0"/>
              <a:t>Ties to many philosophical questions in metaphysics, philosophy of mind, … (see references in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560" y="67235"/>
            <a:ext cx="938308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Modern version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613" y="861132"/>
            <a:ext cx="7440062" cy="59968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Low-level autonomy </a:t>
            </a:r>
            <a:r>
              <a:rPr lang="en-US" altLang="en-US" sz="3200" dirty="0"/>
              <a:t>cars with AI that intervenes when driver makes major error</a:t>
            </a:r>
          </a:p>
          <a:p>
            <a:pPr eaLnBrk="1" hangingPunct="1"/>
            <a:r>
              <a:rPr lang="en-US" altLang="en-US" sz="3200" dirty="0"/>
              <a:t>Does not keep record of such event</a:t>
            </a:r>
          </a:p>
          <a:p>
            <a:pPr eaLnBrk="1" hangingPunct="1"/>
            <a:r>
              <a:rPr lang="en-US" altLang="en-US" sz="3200" dirty="0"/>
              <a:t>Two types of drivers: Good (1 major error), Bad (2 major errors)</a:t>
            </a:r>
          </a:p>
          <a:p>
            <a:pPr eaLnBrk="1" hangingPunct="1"/>
            <a:r>
              <a:rPr lang="en-US" altLang="en-US" sz="3200" dirty="0"/>
              <a:t>Upon intervening, what probability should the AI system assign to the driver being good?</a:t>
            </a:r>
          </a:p>
          <a:p>
            <a:pPr eaLnBrk="1" hangingPunct="1"/>
            <a:r>
              <a:rPr lang="en-US" altLang="en-US" sz="3200" dirty="0"/>
              <a:t>(Similarly: half of households install a given AI system on two devices – with what probability does the AI system think it is alone?  And what about simulation case from before?)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2DA02E-5AB0-4FE6-9DDA-9AC6B9F255C0}"/>
              </a:ext>
            </a:extLst>
          </p:cNvPr>
          <p:cNvCxnSpPr>
            <a:cxnSpLocks/>
          </p:cNvCxnSpPr>
          <p:nvPr/>
        </p:nvCxnSpPr>
        <p:spPr bwMode="auto">
          <a:xfrm flipV="1">
            <a:off x="9187686" y="1779607"/>
            <a:ext cx="739588" cy="437029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81D8D2-2437-4BD4-8DE0-C0E2010C1D55}"/>
              </a:ext>
            </a:extLst>
          </p:cNvPr>
          <p:cNvCxnSpPr>
            <a:cxnSpLocks/>
          </p:cNvCxnSpPr>
          <p:nvPr/>
        </p:nvCxnSpPr>
        <p:spPr bwMode="auto">
          <a:xfrm>
            <a:off x="9187686" y="2384724"/>
            <a:ext cx="739588" cy="403412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70DA0AF-1257-4C9C-ADAB-E203E9092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435" y="1443430"/>
            <a:ext cx="380233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4D9744-D75F-406F-95BB-BF171A131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863" y="2586430"/>
            <a:ext cx="351378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68002B-65A3-4F0F-9421-E2564E4C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335" y="1037217"/>
            <a:ext cx="98616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Sunday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B32928-7A1C-4380-852E-3C58F5E4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447" y="1040019"/>
            <a:ext cx="107593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Monday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F3F827-98C1-4DC2-B190-30E9C6446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966" y="1041420"/>
            <a:ext cx="1075359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Tuesday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A67B7-6C64-4ADA-B27F-A873C8AF0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47" y="3825434"/>
            <a:ext cx="2583652" cy="2583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D957FB-851F-4D34-B0BA-A741D04B2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54" y="1552804"/>
            <a:ext cx="646076" cy="6460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59B680-EB6A-46E5-BC4C-B59B9B7D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10" y="2362153"/>
            <a:ext cx="646076" cy="64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339DA7-3BC8-49FE-9C86-80296E00E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843" y="2362150"/>
            <a:ext cx="646076" cy="6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6320-FBBB-6D5C-6563-C8965699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6" y="111699"/>
            <a:ext cx="592053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Complexity of imperfect-recall equilibrium concepts</a:t>
            </a:r>
            <a:endParaRPr lang="en-US" sz="3600" dirty="0"/>
          </a:p>
        </p:txBody>
      </p:sp>
      <p:pic>
        <p:nvPicPr>
          <p:cNvPr id="4" name="Picture 3" descr="Picture of Caspar">
            <a:extLst>
              <a:ext uri="{FF2B5EF4-FFF2-40B4-BE49-F238E27FC236}">
                <a16:creationId xmlns:a16="http://schemas.microsoft.com/office/drawing/2014/main" id="{F88E337D-00E7-7768-FE16-544D5C81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38" y="240659"/>
            <a:ext cx="1059250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 of Paul Goldberg">
            <a:extLst>
              <a:ext uri="{FF2B5EF4-FFF2-40B4-BE49-F238E27FC236}">
                <a16:creationId xmlns:a16="http://schemas.microsoft.com/office/drawing/2014/main" id="{3571CC26-9E21-78D5-CE5D-C594604FC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15229"/>
          <a:stretch/>
        </p:blipFill>
        <p:spPr bwMode="auto">
          <a:xfrm>
            <a:off x="8931135" y="240658"/>
            <a:ext cx="972939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A09AB-2268-967B-39EF-C7E31920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919" y="240659"/>
            <a:ext cx="1179472" cy="15888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332AF8-E2B4-B8D9-F8E5-37D8F99A01D8}"/>
              </a:ext>
            </a:extLst>
          </p:cNvPr>
          <p:cNvSpPr/>
          <p:nvPr/>
        </p:nvSpPr>
        <p:spPr>
          <a:xfrm>
            <a:off x="105597" y="2730675"/>
            <a:ext cx="9997349" cy="236119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07359D-18B3-FFE8-3E21-894EB8684CCE}"/>
              </a:ext>
            </a:extLst>
          </p:cNvPr>
          <p:cNvSpPr/>
          <p:nvPr/>
        </p:nvSpPr>
        <p:spPr>
          <a:xfrm>
            <a:off x="2605518" y="3041912"/>
            <a:ext cx="7324288" cy="173871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61A75F-EA80-89C8-813A-77F23E1B9ED0}"/>
              </a:ext>
            </a:extLst>
          </p:cNvPr>
          <p:cNvSpPr/>
          <p:nvPr/>
        </p:nvSpPr>
        <p:spPr>
          <a:xfrm>
            <a:off x="5155770" y="3303441"/>
            <a:ext cx="4462943" cy="121565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FFE8214-42EF-8D5F-4268-7EAA93C3951B}"/>
              </a:ext>
            </a:extLst>
          </p:cNvPr>
          <p:cNvSpPr txBox="1">
            <a:spLocks/>
          </p:cNvSpPr>
          <p:nvPr/>
        </p:nvSpPr>
        <p:spPr>
          <a:xfrm>
            <a:off x="234230" y="3295170"/>
            <a:ext cx="3473741" cy="114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2F528F"/>
                </a:solidFill>
              </a:rPr>
              <a:t>CDT+Thirding</a:t>
            </a:r>
            <a:endParaRPr lang="en-US" sz="2400" dirty="0">
              <a:solidFill>
                <a:srgbClr val="2F528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895D2D-9D91-D1BD-6DF6-CA566852E67D}"/>
              </a:ext>
            </a:extLst>
          </p:cNvPr>
          <p:cNvSpPr txBox="1">
            <a:spLocks/>
          </p:cNvSpPr>
          <p:nvPr/>
        </p:nvSpPr>
        <p:spPr>
          <a:xfrm>
            <a:off x="2734150" y="3295170"/>
            <a:ext cx="3473741" cy="114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D14545"/>
                </a:solidFill>
              </a:rPr>
              <a:t>EDT+Halfing</a:t>
            </a:r>
            <a:endParaRPr lang="en-US" sz="2400" dirty="0">
              <a:solidFill>
                <a:srgbClr val="D1454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ECFC431-437C-DBB0-3D9D-CC2AB81305F0}"/>
              </a:ext>
            </a:extLst>
          </p:cNvPr>
          <p:cNvSpPr txBox="1">
            <a:spLocks/>
          </p:cNvSpPr>
          <p:nvPr/>
        </p:nvSpPr>
        <p:spPr>
          <a:xfrm>
            <a:off x="5372010" y="3295170"/>
            <a:ext cx="3473741" cy="114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</a:rPr>
              <a:t>Ex ante optimal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9238146-F4F9-402E-BC3B-E43DFC91D26F}"/>
              </a:ext>
            </a:extLst>
          </p:cNvPr>
          <p:cNvSpPr txBox="1">
            <a:spLocks/>
          </p:cNvSpPr>
          <p:nvPr/>
        </p:nvSpPr>
        <p:spPr>
          <a:xfrm>
            <a:off x="92189" y="5241572"/>
            <a:ext cx="3473741" cy="114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2F528F"/>
                </a:solidFill>
              </a:rPr>
              <a:t>CLS-complete*</a:t>
            </a:r>
            <a:endParaRPr lang="en-US" sz="2400" dirty="0">
              <a:solidFill>
                <a:srgbClr val="2F528F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B88698-79B3-1438-1996-8CD370DE4D8F}"/>
              </a:ext>
            </a:extLst>
          </p:cNvPr>
          <p:cNvSpPr txBox="1">
            <a:spLocks/>
          </p:cNvSpPr>
          <p:nvPr/>
        </p:nvSpPr>
        <p:spPr>
          <a:xfrm>
            <a:off x="3247848" y="5241571"/>
            <a:ext cx="3473741" cy="114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PLS-complete*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9940A6F-5ECC-9067-200D-0723856B72C8}"/>
              </a:ext>
            </a:extLst>
          </p:cNvPr>
          <p:cNvSpPr txBox="1">
            <a:spLocks/>
          </p:cNvSpPr>
          <p:nvPr/>
        </p:nvSpPr>
        <p:spPr>
          <a:xfrm>
            <a:off x="6456064" y="5241571"/>
            <a:ext cx="3473741" cy="114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D658"/>
                </a:solidFill>
              </a:rPr>
              <a:t>NP-hard*</a:t>
            </a:r>
            <a:endParaRPr lang="en-US" sz="2400" dirty="0">
              <a:solidFill>
                <a:srgbClr val="FFD658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A66A85-4524-1877-0CCA-E9FA9F87B3C7}"/>
              </a:ext>
            </a:extLst>
          </p:cNvPr>
          <p:cNvCxnSpPr/>
          <p:nvPr/>
        </p:nvCxnSpPr>
        <p:spPr>
          <a:xfrm flipV="1">
            <a:off x="1363946" y="4177368"/>
            <a:ext cx="100668" cy="1291904"/>
          </a:xfrm>
          <a:prstGeom prst="straightConnector1">
            <a:avLst/>
          </a:prstGeom>
          <a:ln w="5715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F2C22E-1F82-A7BC-5E48-55D3DBE1F6B1}"/>
              </a:ext>
            </a:extLst>
          </p:cNvPr>
          <p:cNvCxnSpPr/>
          <p:nvPr/>
        </p:nvCxnSpPr>
        <p:spPr>
          <a:xfrm flipV="1">
            <a:off x="4043420" y="4177368"/>
            <a:ext cx="100668" cy="129190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F69056-A038-C96A-0258-098BB4BBA6AC}"/>
              </a:ext>
            </a:extLst>
          </p:cNvPr>
          <p:cNvCxnSpPr/>
          <p:nvPr/>
        </p:nvCxnSpPr>
        <p:spPr>
          <a:xfrm flipV="1">
            <a:off x="6837653" y="4133364"/>
            <a:ext cx="100668" cy="129190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7C637163-F336-C686-9032-D236274996AF}"/>
              </a:ext>
            </a:extLst>
          </p:cNvPr>
          <p:cNvSpPr txBox="1">
            <a:spLocks/>
          </p:cNvSpPr>
          <p:nvPr/>
        </p:nvSpPr>
        <p:spPr>
          <a:xfrm>
            <a:off x="1498002" y="5829099"/>
            <a:ext cx="9251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/>
              <a:t>*under conditions / greatly oversimplifying</a:t>
            </a:r>
            <a:endParaRPr lang="en-US" sz="2800" i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43ACE2-7692-70E7-5DEC-125752018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"/>
          <a:stretch/>
        </p:blipFill>
        <p:spPr>
          <a:xfrm>
            <a:off x="10760579" y="67414"/>
            <a:ext cx="1252454" cy="15742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2F7268D-E8EA-BFC0-3E47-4D8456EC1E7F}"/>
              </a:ext>
            </a:extLst>
          </p:cNvPr>
          <p:cNvSpPr txBox="1"/>
          <p:nvPr/>
        </p:nvSpPr>
        <p:spPr>
          <a:xfrm>
            <a:off x="7245860" y="1790580"/>
            <a:ext cx="141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Caspar </a:t>
            </a:r>
            <a:r>
              <a:rPr lang="en-US" i="1" dirty="0" err="1"/>
              <a:t>Oesterheld</a:t>
            </a:r>
            <a:endParaRPr lang="en-US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A4FEC1-4333-9CB9-4ADA-150FCEDC9941}"/>
              </a:ext>
            </a:extLst>
          </p:cNvPr>
          <p:cNvSpPr txBox="1"/>
          <p:nvPr/>
        </p:nvSpPr>
        <p:spPr>
          <a:xfrm>
            <a:off x="8689140" y="1800131"/>
            <a:ext cx="141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Paul Goldberg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84D2CE-4967-C2C7-D0C5-07E0CDB6A871}"/>
              </a:ext>
            </a:extLst>
          </p:cNvPr>
          <p:cNvSpPr txBox="1"/>
          <p:nvPr/>
        </p:nvSpPr>
        <p:spPr>
          <a:xfrm>
            <a:off x="5654776" y="1778652"/>
            <a:ext cx="141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Emanuel </a:t>
            </a:r>
            <a:r>
              <a:rPr lang="en-US" i="1" dirty="0" err="1"/>
              <a:t>Tewolde</a:t>
            </a:r>
            <a:endParaRPr lang="en-US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B00EAE-2D25-4D52-363B-24DA67EFE6E6}"/>
              </a:ext>
            </a:extLst>
          </p:cNvPr>
          <p:cNvSpPr txBox="1"/>
          <p:nvPr/>
        </p:nvSpPr>
        <p:spPr>
          <a:xfrm>
            <a:off x="10686904" y="1560219"/>
            <a:ext cx="141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Manolis</a:t>
            </a:r>
            <a:r>
              <a:rPr lang="en-US" i="1" dirty="0"/>
              <a:t> </a:t>
            </a:r>
            <a:r>
              <a:rPr lang="en-US" i="1" dirty="0" err="1"/>
              <a:t>Zampetakis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4C320-5DA0-607B-84AD-B88DB45AE233}"/>
              </a:ext>
            </a:extLst>
          </p:cNvPr>
          <p:cNvSpPr txBox="1"/>
          <p:nvPr/>
        </p:nvSpPr>
        <p:spPr>
          <a:xfrm>
            <a:off x="-9844" y="1415608"/>
            <a:ext cx="56837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Emanuel </a:t>
            </a:r>
            <a:r>
              <a:rPr lang="en-US" sz="1400" dirty="0" err="1"/>
              <a:t>Tewolde</a:t>
            </a:r>
            <a:r>
              <a:rPr lang="en-US" sz="1400" dirty="0"/>
              <a:t>, Caspar </a:t>
            </a:r>
            <a:r>
              <a:rPr lang="en-US" sz="1400" dirty="0" err="1"/>
              <a:t>Oesterheld</a:t>
            </a:r>
            <a:r>
              <a:rPr lang="en-US" sz="1400" dirty="0"/>
              <a:t>, Vincent Conitzer, and Paul Goldberg. </a:t>
            </a:r>
            <a:r>
              <a:rPr lang="en-US" sz="1400" dirty="0">
                <a:hlinkClick r:id="rId6"/>
              </a:rPr>
              <a:t>The Computational Complexity of Single-Player Imperfect-Recall Games.</a:t>
            </a:r>
            <a:r>
              <a:rPr lang="en-US" sz="1400" dirty="0"/>
              <a:t> IJCAI’23</a:t>
            </a:r>
          </a:p>
          <a:p>
            <a:r>
              <a:rPr lang="en-US" sz="1400" dirty="0"/>
              <a:t>Emanuel </a:t>
            </a:r>
            <a:r>
              <a:rPr lang="en-US" sz="1400" dirty="0" err="1"/>
              <a:t>Tewolde</a:t>
            </a:r>
            <a:r>
              <a:rPr lang="en-US" sz="1400" dirty="0"/>
              <a:t>, Brian Zhang, Caspar </a:t>
            </a:r>
            <a:r>
              <a:rPr lang="en-US" sz="1400" dirty="0" err="1"/>
              <a:t>Oesterheld</a:t>
            </a:r>
            <a:r>
              <a:rPr lang="en-US" sz="1400" dirty="0"/>
              <a:t>, Manolis </a:t>
            </a:r>
            <a:r>
              <a:rPr lang="en-US" sz="1400" dirty="0" err="1"/>
              <a:t>Zampetakis</a:t>
            </a:r>
            <a:r>
              <a:rPr lang="en-US" sz="1400" dirty="0"/>
              <a:t>, </a:t>
            </a:r>
            <a:r>
              <a:rPr lang="en-US" sz="1400" dirty="0" err="1"/>
              <a:t>Tuomas</a:t>
            </a:r>
            <a:r>
              <a:rPr lang="en-US" sz="1400" dirty="0"/>
              <a:t> </a:t>
            </a:r>
            <a:r>
              <a:rPr lang="en-US" sz="1400" dirty="0" err="1"/>
              <a:t>Sandholm</a:t>
            </a:r>
            <a:r>
              <a:rPr lang="en-US" sz="1400" dirty="0"/>
              <a:t>, Paul Goldberg, and Vincent Conitzer. </a:t>
            </a:r>
            <a:r>
              <a:rPr lang="en-US" sz="1400" dirty="0">
                <a:hlinkClick r:id="rId7"/>
              </a:rPr>
              <a:t>Imperfect-Recall Games: Equilibrium Concepts and Their Complexity.</a:t>
            </a:r>
            <a:r>
              <a:rPr lang="en-US" sz="1400" dirty="0"/>
              <a:t> IJCAI’24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0F2AD1-A93E-7116-1872-43FF1928F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r="16875" b="19138"/>
          <a:stretch/>
        </p:blipFill>
        <p:spPr>
          <a:xfrm>
            <a:off x="10686904" y="4461205"/>
            <a:ext cx="1385159" cy="18622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2B7266-4B16-6062-B4D2-BF80AD93F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t="17569" r="31078" b="26677"/>
          <a:stretch/>
        </p:blipFill>
        <p:spPr>
          <a:xfrm>
            <a:off x="10657823" y="2251999"/>
            <a:ext cx="1377945" cy="18622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EE37AC-8460-BD85-F57B-757EED7E4E68}"/>
              </a:ext>
            </a:extLst>
          </p:cNvPr>
          <p:cNvSpPr txBox="1"/>
          <p:nvPr/>
        </p:nvSpPr>
        <p:spPr>
          <a:xfrm>
            <a:off x="10639892" y="4077365"/>
            <a:ext cx="141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Brian Zhang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71D1DA-2565-4E60-DDA6-DF715770560B}"/>
              </a:ext>
            </a:extLst>
          </p:cNvPr>
          <p:cNvSpPr txBox="1"/>
          <p:nvPr/>
        </p:nvSpPr>
        <p:spPr>
          <a:xfrm>
            <a:off x="10672744" y="6264676"/>
            <a:ext cx="141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Tuomas</a:t>
            </a:r>
            <a:r>
              <a:rPr lang="en-US" i="1" dirty="0"/>
              <a:t> </a:t>
            </a:r>
            <a:r>
              <a:rPr lang="en-US" i="1" dirty="0" err="1"/>
              <a:t>Sandholm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8893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577" y="336631"/>
            <a:ext cx="1186445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Summary of approach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82219" y="1278380"/>
            <a:ext cx="5315820" cy="59162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Game-theoretic failures to cooperate can happen </a:t>
            </a:r>
            <a:r>
              <a:rPr lang="en-US" altLang="en-US" b="1" dirty="0"/>
              <a:t>even with almost perfectly aligned agents</a:t>
            </a:r>
          </a:p>
          <a:p>
            <a:pPr eaLnBrk="1" hangingPunct="1"/>
            <a:r>
              <a:rPr lang="en-US" altLang="en-US" dirty="0"/>
              <a:t>Some ways of getting to cooperation make sense for </a:t>
            </a:r>
            <a:r>
              <a:rPr lang="en-US" altLang="en-US" b="1" dirty="0"/>
              <a:t>humans</a:t>
            </a:r>
            <a:r>
              <a:rPr lang="en-US" altLang="en-US" dirty="0"/>
              <a:t> as well…</a:t>
            </a:r>
          </a:p>
          <a:p>
            <a:pPr eaLnBrk="1" hangingPunct="1"/>
            <a:r>
              <a:rPr lang="en-US" altLang="en-US" dirty="0"/>
              <a:t>... but there are others that seem more natural for </a:t>
            </a:r>
            <a:r>
              <a:rPr lang="en-US" altLang="en-US" b="1" dirty="0"/>
              <a:t>(advanced) AI agents</a:t>
            </a:r>
          </a:p>
          <a:p>
            <a:pPr eaLnBrk="1" hangingPunct="1"/>
            <a:r>
              <a:rPr lang="en-US" altLang="en-US" dirty="0"/>
              <a:t>Let’s not unnecessarily limit our toolkit!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4FA7F-DCE8-47F3-84AD-549304C4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743" y="336631"/>
            <a:ext cx="2840107" cy="132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D8983-F16E-4706-9974-F17F9CA48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302" y="2041865"/>
            <a:ext cx="3946193" cy="784374"/>
          </a:xfrm>
          <a:prstGeom prst="rect">
            <a:avLst/>
          </a:prstGeom>
        </p:spPr>
      </p:pic>
      <p:pic>
        <p:nvPicPr>
          <p:cNvPr id="367616" name="Picture 367615">
            <a:extLst>
              <a:ext uri="{FF2B5EF4-FFF2-40B4-BE49-F238E27FC236}">
                <a16:creationId xmlns:a16="http://schemas.microsoft.com/office/drawing/2014/main" id="{44758568-2D44-4CDD-AE19-45A8DA8A4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554" y="161951"/>
            <a:ext cx="1548305" cy="13923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6B8A6EA-058A-4F4E-A273-32B62DDBE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5" y="3259236"/>
            <a:ext cx="2032520" cy="1033443"/>
          </a:xfrm>
          <a:prstGeom prst="rect">
            <a:avLst/>
          </a:prstGeom>
        </p:spPr>
      </p:pic>
      <p:pic>
        <p:nvPicPr>
          <p:cNvPr id="367617" name="Picture 367616">
            <a:extLst>
              <a:ext uri="{FF2B5EF4-FFF2-40B4-BE49-F238E27FC236}">
                <a16:creationId xmlns:a16="http://schemas.microsoft.com/office/drawing/2014/main" id="{55A7B423-E52C-495F-B12B-FE09E88F3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481" y="3183169"/>
            <a:ext cx="3844031" cy="1391674"/>
          </a:xfrm>
          <a:prstGeom prst="rect">
            <a:avLst/>
          </a:prstGeom>
        </p:spPr>
      </p:pic>
      <p:pic>
        <p:nvPicPr>
          <p:cNvPr id="367618" name="Picture 367617">
            <a:extLst>
              <a:ext uri="{FF2B5EF4-FFF2-40B4-BE49-F238E27FC236}">
                <a16:creationId xmlns:a16="http://schemas.microsoft.com/office/drawing/2014/main" id="{87CB03CD-7596-4801-ADEF-A333AB08B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211" y="4661758"/>
            <a:ext cx="4237534" cy="1122081"/>
          </a:xfrm>
          <a:prstGeom prst="rect">
            <a:avLst/>
          </a:prstGeom>
        </p:spPr>
      </p:pic>
      <p:pic>
        <p:nvPicPr>
          <p:cNvPr id="367620" name="Picture 367619">
            <a:extLst>
              <a:ext uri="{FF2B5EF4-FFF2-40B4-BE49-F238E27FC236}">
                <a16:creationId xmlns:a16="http://schemas.microsoft.com/office/drawing/2014/main" id="{169C85EF-9AE2-4D9F-BDC4-A45CABAC2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8678" y="4941556"/>
            <a:ext cx="1694181" cy="842283"/>
          </a:xfrm>
          <a:prstGeom prst="rect">
            <a:avLst/>
          </a:prstGeom>
        </p:spPr>
      </p:pic>
      <p:sp>
        <p:nvSpPr>
          <p:cNvPr id="367621" name="TextBox 367620">
            <a:extLst>
              <a:ext uri="{FF2B5EF4-FFF2-40B4-BE49-F238E27FC236}">
                <a16:creationId xmlns:a16="http://schemas.microsoft.com/office/drawing/2014/main" id="{8A317C3F-9060-4657-B697-91576FCF3047}"/>
              </a:ext>
            </a:extLst>
          </p:cNvPr>
          <p:cNvSpPr txBox="1"/>
          <p:nvPr/>
        </p:nvSpPr>
        <p:spPr>
          <a:xfrm>
            <a:off x="5372017" y="5942886"/>
            <a:ext cx="329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disarmament (mixed strategies)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101314-755D-4424-B5E7-3CB1D68A5957}"/>
              </a:ext>
            </a:extLst>
          </p:cNvPr>
          <p:cNvSpPr txBox="1"/>
          <p:nvPr/>
        </p:nvSpPr>
        <p:spPr>
          <a:xfrm>
            <a:off x="8837446" y="5859254"/>
            <a:ext cx="329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philosophical foundations (evidential decision theory, self-locating belief, …)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C8D3DB5-D134-4FF0-B831-009AE8A028C8}"/>
              </a:ext>
            </a:extLst>
          </p:cNvPr>
          <p:cNvSpPr txBox="1"/>
          <p:nvPr/>
        </p:nvSpPr>
        <p:spPr>
          <a:xfrm>
            <a:off x="9390348" y="1498911"/>
            <a:ext cx="329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ethics &amp; norms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F396F3-017E-43CE-8D17-68BFB8DFD4D7}"/>
              </a:ext>
            </a:extLst>
          </p:cNvPr>
          <p:cNvSpPr txBox="1"/>
          <p:nvPr/>
        </p:nvSpPr>
        <p:spPr>
          <a:xfrm>
            <a:off x="5805029" y="2673405"/>
            <a:ext cx="329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repeated games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D798A6D-21EA-435C-BF09-93D2C14AC55E}"/>
              </a:ext>
            </a:extLst>
          </p:cNvPr>
          <p:cNvSpPr txBox="1"/>
          <p:nvPr/>
        </p:nvSpPr>
        <p:spPr>
          <a:xfrm>
            <a:off x="4998129" y="4290909"/>
            <a:ext cx="36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role assignment / agent boundaries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C3356C3-10CB-4B09-9D7E-4B989FD5F343}"/>
              </a:ext>
            </a:extLst>
          </p:cNvPr>
          <p:cNvSpPr txBox="1"/>
          <p:nvPr/>
        </p:nvSpPr>
        <p:spPr>
          <a:xfrm>
            <a:off x="8682029" y="4527654"/>
            <a:ext cx="36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program equilibrium, simulation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A7D9A95-4265-4473-9ADF-A18B5400B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645" y="2124779"/>
            <a:ext cx="1548306" cy="51642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8560A08A-898E-4E88-BEC7-6FE605E5B2C8}"/>
              </a:ext>
            </a:extLst>
          </p:cNvPr>
          <p:cNvSpPr txBox="1"/>
          <p:nvPr/>
        </p:nvSpPr>
        <p:spPr>
          <a:xfrm>
            <a:off x="9078998" y="2666299"/>
            <a:ext cx="329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disarmament (pure strategies)</a:t>
            </a:r>
          </a:p>
        </p:txBody>
      </p:sp>
      <p:cxnSp>
        <p:nvCxnSpPr>
          <p:cNvPr id="367625" name="Straight Connector 367624">
            <a:extLst>
              <a:ext uri="{FF2B5EF4-FFF2-40B4-BE49-F238E27FC236}">
                <a16:creationId xmlns:a16="http://schemas.microsoft.com/office/drawing/2014/main" id="{FF814970-3A85-4526-A207-CD4F8BA0C531}"/>
              </a:ext>
            </a:extLst>
          </p:cNvPr>
          <p:cNvCxnSpPr>
            <a:cxnSpLocks/>
          </p:cNvCxnSpPr>
          <p:nvPr/>
        </p:nvCxnSpPr>
        <p:spPr>
          <a:xfrm>
            <a:off x="0" y="2632063"/>
            <a:ext cx="52510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84A5593-854A-4810-82EE-F3AEF5D71982}"/>
              </a:ext>
            </a:extLst>
          </p:cNvPr>
          <p:cNvCxnSpPr>
            <a:cxnSpLocks/>
          </p:cNvCxnSpPr>
          <p:nvPr/>
        </p:nvCxnSpPr>
        <p:spPr>
          <a:xfrm>
            <a:off x="0" y="3698863"/>
            <a:ext cx="53720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08321BA-EFD3-48F8-9709-D16585CFB134}"/>
              </a:ext>
            </a:extLst>
          </p:cNvPr>
          <p:cNvCxnSpPr>
            <a:cxnSpLocks/>
          </p:cNvCxnSpPr>
          <p:nvPr/>
        </p:nvCxnSpPr>
        <p:spPr>
          <a:xfrm>
            <a:off x="5241879" y="1845498"/>
            <a:ext cx="46702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BAEEF81-B4E4-4D85-B1C6-9A3BD7BF3968}"/>
              </a:ext>
            </a:extLst>
          </p:cNvPr>
          <p:cNvCxnSpPr>
            <a:cxnSpLocks/>
          </p:cNvCxnSpPr>
          <p:nvPr/>
        </p:nvCxnSpPr>
        <p:spPr>
          <a:xfrm>
            <a:off x="5251023" y="1868243"/>
            <a:ext cx="0" cy="7729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E22B040-5E83-4D0D-A130-462021A40CAE}"/>
              </a:ext>
            </a:extLst>
          </p:cNvPr>
          <p:cNvCxnSpPr>
            <a:cxnSpLocks/>
          </p:cNvCxnSpPr>
          <p:nvPr/>
        </p:nvCxnSpPr>
        <p:spPr>
          <a:xfrm flipV="1">
            <a:off x="9912096" y="0"/>
            <a:ext cx="0" cy="1845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5FF8F74-A392-418F-B213-F73E0B1F723F}"/>
              </a:ext>
            </a:extLst>
          </p:cNvPr>
          <p:cNvCxnSpPr>
            <a:cxnSpLocks/>
          </p:cNvCxnSpPr>
          <p:nvPr/>
        </p:nvCxnSpPr>
        <p:spPr>
          <a:xfrm flipH="1">
            <a:off x="5372018" y="3042737"/>
            <a:ext cx="15198" cy="65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75E8B7C-B22D-482A-9F5E-E5B3B0566394}"/>
              </a:ext>
            </a:extLst>
          </p:cNvPr>
          <p:cNvCxnSpPr>
            <a:cxnSpLocks/>
          </p:cNvCxnSpPr>
          <p:nvPr/>
        </p:nvCxnSpPr>
        <p:spPr>
          <a:xfrm>
            <a:off x="5387216" y="3035631"/>
            <a:ext cx="6804784" cy="71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21" grpId="0"/>
      <p:bldP spid="105" grpId="0"/>
      <p:bldP spid="106" grpId="0"/>
      <p:bldP spid="107" grpId="0"/>
      <p:bldP spid="109" grpId="0"/>
      <p:bldP spid="110" grpId="0"/>
      <p:bldP spid="1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F57EC-9F4F-55B5-1A5F-8B94F8D5E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8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98" y="-69884"/>
            <a:ext cx="12043145" cy="1325563"/>
          </a:xfrm>
        </p:spPr>
        <p:txBody>
          <a:bodyPr/>
          <a:lstStyle/>
          <a:p>
            <a:r>
              <a:rPr lang="en-US" dirty="0"/>
              <a:t>Many open questions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0CA37-9A10-4E15-AE05-0471B5E674DD}"/>
              </a:ext>
            </a:extLst>
          </p:cNvPr>
          <p:cNvSpPr txBox="1">
            <a:spLocks/>
          </p:cNvSpPr>
          <p:nvPr/>
        </p:nvSpPr>
        <p:spPr>
          <a:xfrm>
            <a:off x="239698" y="1255679"/>
            <a:ext cx="10673026" cy="49675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are the </a:t>
            </a:r>
            <a:r>
              <a:rPr lang="en-US" dirty="0">
                <a:solidFill>
                  <a:srgbClr val="0070C0"/>
                </a:solidFill>
              </a:rPr>
              <a:t>foundations of game theory for highly advanced AI</a:t>
            </a:r>
            <a:r>
              <a:rPr lang="en-US" dirty="0"/>
              <a:t>?</a:t>
            </a:r>
          </a:p>
          <a:p>
            <a:r>
              <a:rPr lang="en-US" dirty="0"/>
              <a:t>How should an agent play with other agents </a:t>
            </a:r>
            <a:r>
              <a:rPr lang="en-US" dirty="0">
                <a:solidFill>
                  <a:srgbClr val="0070C0"/>
                </a:solidFill>
              </a:rPr>
              <a:t>with overlapping code</a:t>
            </a:r>
            <a:r>
              <a:rPr lang="en-US" dirty="0"/>
              <a:t>?  With </a:t>
            </a:r>
            <a:r>
              <a:rPr lang="en-US" dirty="0">
                <a:solidFill>
                  <a:srgbClr val="0070C0"/>
                </a:solidFill>
              </a:rPr>
              <a:t>visible code</a:t>
            </a:r>
            <a:r>
              <a:rPr lang="en-US" dirty="0"/>
              <a:t>?</a:t>
            </a:r>
          </a:p>
          <a:p>
            <a:r>
              <a:rPr lang="en-US" dirty="0"/>
              <a:t>How should an agent play when it may be being </a:t>
            </a:r>
            <a:r>
              <a:rPr lang="en-US" dirty="0">
                <a:solidFill>
                  <a:srgbClr val="0070C0"/>
                </a:solidFill>
              </a:rPr>
              <a:t>simulated</a:t>
            </a:r>
            <a:r>
              <a:rPr lang="en-US" dirty="0"/>
              <a:t>? When it </a:t>
            </a:r>
            <a:r>
              <a:rPr lang="en-US" dirty="0">
                <a:solidFill>
                  <a:srgbClr val="0070C0"/>
                </a:solidFill>
              </a:rPr>
              <a:t>can’t remember the past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0070C0"/>
                </a:solidFill>
              </a:rPr>
              <a:t>design decisions </a:t>
            </a:r>
            <a:r>
              <a:rPr lang="en-US" dirty="0"/>
              <a:t>can improve cooperation? </a:t>
            </a:r>
          </a:p>
          <a:p>
            <a:pPr lvl="1"/>
            <a:r>
              <a:rPr lang="en-US" dirty="0"/>
              <a:t>How </a:t>
            </a:r>
            <a:r>
              <a:rPr lang="en-US" dirty="0">
                <a:solidFill>
                  <a:srgbClr val="0070C0"/>
                </a:solidFill>
              </a:rPr>
              <a:t>realistic</a:t>
            </a:r>
            <a:r>
              <a:rPr lang="en-US" dirty="0"/>
              <a:t> are they?  How do we make them more so?</a:t>
            </a:r>
          </a:p>
          <a:p>
            <a:pPr lvl="1"/>
            <a:r>
              <a:rPr lang="en-US" dirty="0"/>
              <a:t>How </a:t>
            </a:r>
            <a:r>
              <a:rPr lang="en-US" dirty="0">
                <a:solidFill>
                  <a:srgbClr val="0070C0"/>
                </a:solidFill>
              </a:rPr>
              <a:t>robust</a:t>
            </a:r>
            <a:r>
              <a:rPr lang="en-US" dirty="0"/>
              <a:t> are they?  How do we make them more so?</a:t>
            </a:r>
          </a:p>
          <a:p>
            <a:r>
              <a:rPr lang="en-US" dirty="0"/>
              <a:t>What is the role of </a:t>
            </a:r>
            <a:r>
              <a:rPr lang="en-US" dirty="0">
                <a:solidFill>
                  <a:srgbClr val="0070C0"/>
                </a:solidFill>
              </a:rPr>
              <a:t>learning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Can we design learning algorithms that converge to </a:t>
            </a:r>
            <a:r>
              <a:rPr lang="en-US" dirty="0">
                <a:solidFill>
                  <a:srgbClr val="0070C0"/>
                </a:solidFill>
              </a:rPr>
              <a:t>good</a:t>
            </a:r>
            <a:r>
              <a:rPr lang="en-US" dirty="0"/>
              <a:t> equilibria?</a:t>
            </a:r>
          </a:p>
          <a:p>
            <a:pPr lvl="1"/>
            <a:r>
              <a:rPr lang="en-US" dirty="0"/>
              <a:t>In contexts of </a:t>
            </a:r>
            <a:r>
              <a:rPr lang="en-US" dirty="0">
                <a:solidFill>
                  <a:srgbClr val="0070C0"/>
                </a:solidFill>
              </a:rPr>
              <a:t>logical uncertainty</a:t>
            </a:r>
            <a:r>
              <a:rPr lang="en-US" dirty="0"/>
              <a:t>?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301664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48" y="1854166"/>
            <a:ext cx="12043145" cy="1325563"/>
          </a:xfrm>
        </p:spPr>
        <p:txBody>
          <a:bodyPr/>
          <a:lstStyle/>
          <a:p>
            <a:r>
              <a:rPr lang="en-US" dirty="0"/>
              <a:t>(We did not cover slides after this one; the below is just in case you’re interested.)</a:t>
            </a:r>
          </a:p>
        </p:txBody>
      </p:sp>
    </p:spTree>
    <p:extLst>
      <p:ext uri="{BB962C8B-B14F-4D97-AF65-F5344CB8AC3E}">
        <p14:creationId xmlns:p14="http://schemas.microsoft.com/office/powerpoint/2010/main" val="451186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676" y="149617"/>
            <a:ext cx="11825056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Turning causal decision theorists into money pumps </a:t>
            </a:r>
            <a:r>
              <a:rPr lang="en-US" sz="3200" dirty="0">
                <a:solidFill>
                  <a:srgbClr val="0070C0"/>
                </a:solidFill>
                <a:hlinkClick r:id="rId3"/>
              </a:rPr>
              <a:t>[Oesterheld and C., Phil. Quarterly’21]</a:t>
            </a:r>
            <a:endParaRPr lang="en-US" altLang="en-US" sz="2912" dirty="0"/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042" y="1081903"/>
            <a:ext cx="8222377" cy="356229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b="1" dirty="0"/>
              <a:t>Adversarial Offer: </a:t>
            </a:r>
          </a:p>
          <a:p>
            <a:pPr eaLnBrk="1" hangingPunct="1"/>
            <a:r>
              <a:rPr lang="en-US" altLang="en-US" sz="2400" dirty="0"/>
              <a:t>Demon (really, any good predictor) put $3 into each box it predicted you would not choose</a:t>
            </a:r>
          </a:p>
          <a:p>
            <a:pPr eaLnBrk="1" hangingPunct="1"/>
            <a:r>
              <a:rPr lang="en-US" altLang="en-US" sz="2400" dirty="0"/>
              <a:t>Each box costs $1 to open; can open at most one</a:t>
            </a:r>
          </a:p>
          <a:p>
            <a:pPr eaLnBrk="1" hangingPunct="1"/>
            <a:r>
              <a:rPr lang="en-US" altLang="en-US" sz="2400" dirty="0"/>
              <a:t>Demon 75% accurate (you have no access to randomization)</a:t>
            </a:r>
          </a:p>
          <a:p>
            <a:pPr eaLnBrk="1" hangingPunct="1"/>
            <a:r>
              <a:rPr lang="en-US" altLang="en-US" sz="2400" dirty="0"/>
              <a:t>CDT will choose one box, </a:t>
            </a:r>
            <a:r>
              <a:rPr lang="en-US" altLang="en-US" sz="2400" i="1" dirty="0"/>
              <a:t>knowing that it will regret doing so</a:t>
            </a:r>
          </a:p>
          <a:p>
            <a:pPr eaLnBrk="1" hangingPunct="1"/>
            <a:r>
              <a:rPr lang="en-US" altLang="en-US" sz="2400" dirty="0"/>
              <a:t>Can add earlier </a:t>
            </a:r>
            <a:r>
              <a:rPr lang="en-US" altLang="en-US" sz="2400" b="1" dirty="0"/>
              <a:t>opt-out</a:t>
            </a:r>
            <a:r>
              <a:rPr lang="en-US" altLang="en-US" sz="2400" dirty="0"/>
              <a:t> step where the demon promises not to make the adversarial offer later, if you pay the demon $0.20 now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DC84A7E2-51A2-482E-A59E-7EE47CDE158E}"/>
              </a:ext>
            </a:extLst>
          </p:cNvPr>
          <p:cNvSpPr/>
          <p:nvPr/>
        </p:nvSpPr>
        <p:spPr>
          <a:xfrm>
            <a:off x="648069" y="5181426"/>
            <a:ext cx="1890944" cy="1571347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CE388265-E425-4548-92BC-ADB10C8D11B8}"/>
              </a:ext>
            </a:extLst>
          </p:cNvPr>
          <p:cNvSpPr/>
          <p:nvPr/>
        </p:nvSpPr>
        <p:spPr>
          <a:xfrm>
            <a:off x="2983376" y="5181426"/>
            <a:ext cx="1890944" cy="1571347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77BA6-F599-437A-BD92-B6FB82AF1602}"/>
              </a:ext>
            </a:extLst>
          </p:cNvPr>
          <p:cNvSpPr txBox="1"/>
          <p:nvPr/>
        </p:nvSpPr>
        <p:spPr>
          <a:xfrm>
            <a:off x="1092432" y="5709647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</a:rPr>
              <a:t>A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75219-BF7A-4A9A-B1A7-B25E3D985022}"/>
              </a:ext>
            </a:extLst>
          </p:cNvPr>
          <p:cNvSpPr txBox="1"/>
          <p:nvPr/>
        </p:nvSpPr>
        <p:spPr>
          <a:xfrm>
            <a:off x="3525392" y="5709647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</a:rPr>
              <a:t>B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BFB77-A937-43ED-9EA0-D3EFA730D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80" y="4413372"/>
            <a:ext cx="1750572" cy="2339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518020-5F42-462C-B461-6BD52E3607A5}"/>
              </a:ext>
            </a:extLst>
          </p:cNvPr>
          <p:cNvSpPr txBox="1"/>
          <p:nvPr/>
        </p:nvSpPr>
        <p:spPr>
          <a:xfrm>
            <a:off x="9105900" y="1238250"/>
            <a:ext cx="120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Sunday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B800B6-0024-47A0-84CC-341E862AC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80" y="1053328"/>
            <a:ext cx="621793" cy="830942"/>
          </a:xfrm>
          <a:prstGeom prst="rect">
            <a:avLst/>
          </a:prstGeom>
        </p:spPr>
      </p:pic>
      <p:sp>
        <p:nvSpPr>
          <p:cNvPr id="14" name="Cube 13">
            <a:extLst>
              <a:ext uri="{FF2B5EF4-FFF2-40B4-BE49-F238E27FC236}">
                <a16:creationId xmlns:a16="http://schemas.microsoft.com/office/drawing/2014/main" id="{F5A53BB8-4B03-45AC-AB44-A393782BE7D7}"/>
              </a:ext>
            </a:extLst>
          </p:cNvPr>
          <p:cNvSpPr/>
          <p:nvPr/>
        </p:nvSpPr>
        <p:spPr>
          <a:xfrm>
            <a:off x="10214610" y="1295400"/>
            <a:ext cx="621794" cy="529453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C6E1B-249A-4D62-9476-A80719395244}"/>
              </a:ext>
            </a:extLst>
          </p:cNvPr>
          <p:cNvSpPr txBox="1"/>
          <p:nvPr/>
        </p:nvSpPr>
        <p:spPr>
          <a:xfrm>
            <a:off x="8166753" y="3091396"/>
            <a:ext cx="120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Tuesday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CA8E7332-5D64-444C-A92D-5DF9F146C57F}"/>
              </a:ext>
            </a:extLst>
          </p:cNvPr>
          <p:cNvSpPr/>
          <p:nvPr/>
        </p:nvSpPr>
        <p:spPr>
          <a:xfrm>
            <a:off x="9250031" y="3047611"/>
            <a:ext cx="621794" cy="529453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A68979DE-DB81-4633-97E4-037A6E221DD1}"/>
              </a:ext>
            </a:extLst>
          </p:cNvPr>
          <p:cNvSpPr/>
          <p:nvPr/>
        </p:nvSpPr>
        <p:spPr>
          <a:xfrm>
            <a:off x="10428084" y="3047611"/>
            <a:ext cx="621794" cy="529453"/>
          </a:xfrm>
          <a:prstGeom prst="cube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842F6-7258-42D6-91DA-3F20AED994F0}"/>
              </a:ext>
            </a:extLst>
          </p:cNvPr>
          <p:cNvSpPr txBox="1"/>
          <p:nvPr/>
        </p:nvSpPr>
        <p:spPr>
          <a:xfrm>
            <a:off x="9314775" y="309917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A</a:t>
            </a:r>
            <a:endParaRPr lang="en-US" sz="1050" b="1" i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E13B7-8A8E-4D13-9BD8-FDE23BE71ABB}"/>
              </a:ext>
            </a:extLst>
          </p:cNvPr>
          <p:cNvSpPr txBox="1"/>
          <p:nvPr/>
        </p:nvSpPr>
        <p:spPr>
          <a:xfrm>
            <a:off x="10525507" y="309917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B</a:t>
            </a:r>
            <a:endParaRPr lang="en-US" sz="1050" b="1" i="1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26D4A5-0A71-41A6-A0E7-36778FB334FF}"/>
              </a:ext>
            </a:extLst>
          </p:cNvPr>
          <p:cNvSpPr txBox="1"/>
          <p:nvPr/>
        </p:nvSpPr>
        <p:spPr>
          <a:xfrm>
            <a:off x="9891238" y="3139184"/>
            <a:ext cx="62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17CFF2-95EE-404F-A3BC-EB0534FCE77D}"/>
              </a:ext>
            </a:extLst>
          </p:cNvPr>
          <p:cNvSpPr txBox="1"/>
          <p:nvPr/>
        </p:nvSpPr>
        <p:spPr>
          <a:xfrm>
            <a:off x="11032349" y="3139184"/>
            <a:ext cx="62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E914B-BA1A-46A4-931B-30E8CEFB6DB5}"/>
              </a:ext>
            </a:extLst>
          </p:cNvPr>
          <p:cNvSpPr txBox="1"/>
          <p:nvPr/>
        </p:nvSpPr>
        <p:spPr>
          <a:xfrm>
            <a:off x="11441684" y="3016073"/>
            <a:ext cx="55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88F02-CDBB-435E-A5E8-FFD723E32793}"/>
              </a:ext>
            </a:extLst>
          </p:cNvPr>
          <p:cNvSpPr txBox="1"/>
          <p:nvPr/>
        </p:nvSpPr>
        <p:spPr>
          <a:xfrm>
            <a:off x="10174699" y="136105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$3</a:t>
            </a:r>
            <a:endParaRPr lang="en-US" sz="1050" b="1" i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4DF867-CC91-4755-9E29-3558B6245241}"/>
              </a:ext>
            </a:extLst>
          </p:cNvPr>
          <p:cNvSpPr txBox="1"/>
          <p:nvPr/>
        </p:nvSpPr>
        <p:spPr>
          <a:xfrm>
            <a:off x="9226326" y="356654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$1</a:t>
            </a:r>
            <a:endParaRPr lang="en-US" sz="105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FEBCB4-67FD-4403-A42A-F25B9EB86500}"/>
              </a:ext>
            </a:extLst>
          </p:cNvPr>
          <p:cNvSpPr txBox="1"/>
          <p:nvPr/>
        </p:nvSpPr>
        <p:spPr>
          <a:xfrm>
            <a:off x="10415962" y="356654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$1</a:t>
            </a:r>
            <a:endParaRPr lang="en-US" sz="105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D38DD-D29C-4209-8CA8-0A7DAE22A9D1}"/>
              </a:ext>
            </a:extLst>
          </p:cNvPr>
          <p:cNvSpPr txBox="1"/>
          <p:nvPr/>
        </p:nvSpPr>
        <p:spPr>
          <a:xfrm>
            <a:off x="11351976" y="356654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$0</a:t>
            </a:r>
            <a:endParaRPr lang="en-US" sz="105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909F0-06F0-44C9-9C5C-FECD0652AAB2}"/>
              </a:ext>
            </a:extLst>
          </p:cNvPr>
          <p:cNvSpPr txBox="1"/>
          <p:nvPr/>
        </p:nvSpPr>
        <p:spPr>
          <a:xfrm>
            <a:off x="8528577" y="2192968"/>
            <a:ext cx="120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Monday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3B43ED-C8E9-4A26-81E7-4D90B342993B}"/>
              </a:ext>
            </a:extLst>
          </p:cNvPr>
          <p:cNvSpPr txBox="1"/>
          <p:nvPr/>
        </p:nvSpPr>
        <p:spPr>
          <a:xfrm>
            <a:off x="9529959" y="236969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$0</a:t>
            </a:r>
            <a:endParaRPr lang="en-US" sz="105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7F30A2-5300-4664-8D0E-4325DAFDB9DA}"/>
              </a:ext>
            </a:extLst>
          </p:cNvPr>
          <p:cNvSpPr txBox="1"/>
          <p:nvPr/>
        </p:nvSpPr>
        <p:spPr>
          <a:xfrm>
            <a:off x="10958345" y="2369697"/>
            <a:ext cx="100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$0.20</a:t>
            </a:r>
            <a:endParaRPr lang="en-US" sz="1050" i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DF5B7A5-EDA0-4A55-A0EB-21FCB1351505}"/>
              </a:ext>
            </a:extLst>
          </p:cNvPr>
          <p:cNvCxnSpPr>
            <a:cxnSpLocks/>
          </p:cNvCxnSpPr>
          <p:nvPr/>
        </p:nvCxnSpPr>
        <p:spPr>
          <a:xfrm>
            <a:off x="10195277" y="2057556"/>
            <a:ext cx="0" cy="84892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843B045-088A-4D53-89C4-6EBD27A2930C}"/>
              </a:ext>
            </a:extLst>
          </p:cNvPr>
          <p:cNvSpPr txBox="1"/>
          <p:nvPr/>
        </p:nvSpPr>
        <p:spPr>
          <a:xfrm>
            <a:off x="11015056" y="204653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EXIT</a:t>
            </a:r>
            <a:endParaRPr lang="en-US" sz="1050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F198893-AD5C-4798-9331-F89148873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6750852" y="531709"/>
            <a:ext cx="712934" cy="9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27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3C410A2-49B6-4542-9C31-12EDCD0E8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8471" y="67235"/>
            <a:ext cx="9535742" cy="6051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Taking advantage of a </a:t>
            </a:r>
            <a:r>
              <a:rPr lang="en-US" altLang="en-US" dirty="0" err="1"/>
              <a:t>Halfer</a:t>
            </a:r>
            <a:r>
              <a:rPr lang="en-US" altLang="en-US" dirty="0"/>
              <a:t> </a:t>
            </a:r>
            <a:r>
              <a:rPr lang="en-US" altLang="en-US" sz="2824" dirty="0">
                <a:solidFill>
                  <a:srgbClr val="0070C0"/>
                </a:solidFill>
              </a:rPr>
              <a:t>[Hitchcock’04]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248B440-8EC6-461A-8C1D-CA7EE0B37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0696" y="711575"/>
            <a:ext cx="7586493" cy="61580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Offer Beauty the following bet </a:t>
            </a:r>
            <a:r>
              <a:rPr lang="en-US" altLang="en-US" i="1" dirty="0"/>
              <a:t>whenever</a:t>
            </a:r>
            <a:r>
              <a:rPr lang="en-US" altLang="en-US" dirty="0"/>
              <a:t> </a:t>
            </a:r>
            <a:r>
              <a:rPr lang="en-US" altLang="en-US" i="1" dirty="0"/>
              <a:t>she awakens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en-US" altLang="en-US" sz="2000" dirty="0"/>
              <a:t>If the coin landed Heads, Beauty receives 11</a:t>
            </a:r>
          </a:p>
          <a:p>
            <a:pPr lvl="1" eaLnBrk="1" hangingPunct="1"/>
            <a:r>
              <a:rPr lang="en-US" altLang="en-US" sz="2000" dirty="0"/>
              <a:t>If it landed Tails, Beauty pays 10</a:t>
            </a:r>
          </a:p>
          <a:p>
            <a:pPr eaLnBrk="1" hangingPunct="1"/>
            <a:r>
              <a:rPr lang="en-US" altLang="en-US" dirty="0"/>
              <a:t>Argument: </a:t>
            </a:r>
            <a:r>
              <a:rPr lang="en-US" altLang="en-US" dirty="0" err="1"/>
              <a:t>Halfer</a:t>
            </a:r>
            <a:r>
              <a:rPr lang="en-US" altLang="en-US" dirty="0"/>
              <a:t> will accept, </a:t>
            </a:r>
            <a:r>
              <a:rPr lang="en-US" altLang="en-US" dirty="0" err="1"/>
              <a:t>Thirder</a:t>
            </a:r>
            <a:r>
              <a:rPr lang="en-US" altLang="en-US" dirty="0"/>
              <a:t> won’t</a:t>
            </a:r>
          </a:p>
          <a:p>
            <a:pPr eaLnBrk="1" hangingPunct="1"/>
            <a:r>
              <a:rPr lang="en-US" altLang="en-US" dirty="0"/>
              <a:t>If it’s Heads, </a:t>
            </a:r>
            <a:r>
              <a:rPr lang="en-US" altLang="en-US" dirty="0" err="1"/>
              <a:t>Halfer</a:t>
            </a:r>
            <a:r>
              <a:rPr lang="en-US" altLang="en-US" dirty="0"/>
              <a:t> Beauty will get +11</a:t>
            </a:r>
          </a:p>
          <a:p>
            <a:pPr eaLnBrk="1" hangingPunct="1"/>
            <a:r>
              <a:rPr lang="en-US" altLang="en-US" dirty="0"/>
              <a:t>If it’s Tails, </a:t>
            </a:r>
            <a:r>
              <a:rPr lang="en-US" altLang="en-US" dirty="0" err="1"/>
              <a:t>Halfer</a:t>
            </a:r>
            <a:r>
              <a:rPr lang="en-US" altLang="en-US" dirty="0"/>
              <a:t> Beauty will get </a:t>
            </a:r>
            <a:r>
              <a:rPr lang="en-US" altLang="en-US" b="1" dirty="0"/>
              <a:t>-20 </a:t>
            </a:r>
          </a:p>
          <a:p>
            <a:pPr eaLnBrk="1" hangingPunct="1"/>
            <a:r>
              <a:rPr lang="en-US" altLang="en-US" dirty="0"/>
              <a:t>Can combine with another bet to make </a:t>
            </a:r>
            <a:r>
              <a:rPr lang="en-US" altLang="en-US" dirty="0" err="1"/>
              <a:t>Halfer</a:t>
            </a:r>
            <a:r>
              <a:rPr lang="en-US" altLang="en-US" dirty="0"/>
              <a:t> Beauty end up with a sure loss (a Dutch book)</a:t>
            </a:r>
            <a:endParaRPr lang="en-US" altLang="en-US" sz="2000" dirty="0"/>
          </a:p>
        </p:txBody>
      </p:sp>
      <p:cxnSp>
        <p:nvCxnSpPr>
          <p:cNvPr id="8196" name="Straight Arrow Connector 2">
            <a:extLst>
              <a:ext uri="{FF2B5EF4-FFF2-40B4-BE49-F238E27FC236}">
                <a16:creationId xmlns:a16="http://schemas.microsoft.com/office/drawing/2014/main" id="{DC78BFDC-C77F-4D44-A96F-A900CEB62F10}"/>
              </a:ext>
            </a:extLst>
          </p:cNvPr>
          <p:cNvCxnSpPr>
            <a:cxnSpLocks/>
          </p:cNvCxnSpPr>
          <p:nvPr/>
        </p:nvCxnSpPr>
        <p:spPr bwMode="auto">
          <a:xfrm flipV="1">
            <a:off x="8447574" y="2260839"/>
            <a:ext cx="739588" cy="437029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7" name="Straight Arrow Connector 7">
            <a:extLst>
              <a:ext uri="{FF2B5EF4-FFF2-40B4-BE49-F238E27FC236}">
                <a16:creationId xmlns:a16="http://schemas.microsoft.com/office/drawing/2014/main" id="{89C8F82D-C3DA-4178-A133-A62C9FE013E0}"/>
              </a:ext>
            </a:extLst>
          </p:cNvPr>
          <p:cNvCxnSpPr>
            <a:cxnSpLocks/>
          </p:cNvCxnSpPr>
          <p:nvPr/>
        </p:nvCxnSpPr>
        <p:spPr bwMode="auto">
          <a:xfrm>
            <a:off x="8447574" y="2865957"/>
            <a:ext cx="739588" cy="403412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8" name="Picture 10">
            <a:extLst>
              <a:ext uri="{FF2B5EF4-FFF2-40B4-BE49-F238E27FC236}">
                <a16:creationId xmlns:a16="http://schemas.microsoft.com/office/drawing/2014/main" id="{0C54E531-037B-4C69-A1C3-4A65EEA9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39" y="1991898"/>
            <a:ext cx="352985" cy="6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">
            <a:extLst>
              <a:ext uri="{FF2B5EF4-FFF2-40B4-BE49-F238E27FC236}">
                <a16:creationId xmlns:a16="http://schemas.microsoft.com/office/drawing/2014/main" id="{6BA9FD71-752E-4879-8A6E-22A8FAEE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30" y="2853349"/>
            <a:ext cx="352985" cy="6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8">
            <a:extLst>
              <a:ext uri="{FF2B5EF4-FFF2-40B4-BE49-F238E27FC236}">
                <a16:creationId xmlns:a16="http://schemas.microsoft.com/office/drawing/2014/main" id="{4CE21157-E239-416E-A0D9-E6988018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54" y="2865957"/>
            <a:ext cx="352985" cy="6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14">
            <a:extLst>
              <a:ext uri="{FF2B5EF4-FFF2-40B4-BE49-F238E27FC236}">
                <a16:creationId xmlns:a16="http://schemas.microsoft.com/office/drawing/2014/main" id="{D665A4A8-FCC6-4A4A-86D6-A0FC455E3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323" y="1924663"/>
            <a:ext cx="380233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</a:t>
            </a:r>
          </a:p>
        </p:txBody>
      </p:sp>
      <p:sp>
        <p:nvSpPr>
          <p:cNvPr id="8202" name="Rectangle 21">
            <a:extLst>
              <a:ext uri="{FF2B5EF4-FFF2-40B4-BE49-F238E27FC236}">
                <a16:creationId xmlns:a16="http://schemas.microsoft.com/office/drawing/2014/main" id="{EA7361BC-A7D0-4DCA-843B-ACE3B4154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7751" y="3067663"/>
            <a:ext cx="351378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</a:p>
        </p:txBody>
      </p:sp>
      <p:sp>
        <p:nvSpPr>
          <p:cNvPr id="8203" name="Rectangle 22">
            <a:extLst>
              <a:ext uri="{FF2B5EF4-FFF2-40B4-BE49-F238E27FC236}">
                <a16:creationId xmlns:a16="http://schemas.microsoft.com/office/drawing/2014/main" id="{8390A71B-2D65-49DA-B025-57B09DA29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222" y="1518450"/>
            <a:ext cx="98616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Sunday</a:t>
            </a:r>
          </a:p>
        </p:txBody>
      </p:sp>
      <p:sp>
        <p:nvSpPr>
          <p:cNvPr id="8204" name="Rectangle 23">
            <a:extLst>
              <a:ext uri="{FF2B5EF4-FFF2-40B4-BE49-F238E27FC236}">
                <a16:creationId xmlns:a16="http://schemas.microsoft.com/office/drawing/2014/main" id="{8ED0F26A-95EE-4B35-861F-4A44471F8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335" y="1521251"/>
            <a:ext cx="107593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Monday</a:t>
            </a:r>
          </a:p>
        </p:txBody>
      </p:sp>
      <p:sp>
        <p:nvSpPr>
          <p:cNvPr id="8205" name="Rectangle 24">
            <a:extLst>
              <a:ext uri="{FF2B5EF4-FFF2-40B4-BE49-F238E27FC236}">
                <a16:creationId xmlns:a16="http://schemas.microsoft.com/office/drawing/2014/main" id="{43728039-26D0-4838-8459-0A54E687C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854" y="1522652"/>
            <a:ext cx="1075359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178310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3210" y="105227"/>
            <a:ext cx="8068235" cy="6051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Evidential decision theory</a:t>
            </a:r>
            <a:endParaRPr lang="en-US" altLang="en-US" sz="2912" dirty="0"/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042" y="851082"/>
            <a:ext cx="11498238" cy="6401974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Idea: when considering how to make a decision, should consider </a:t>
            </a:r>
            <a:r>
              <a:rPr lang="en-US" altLang="en-US" sz="2400" dirty="0">
                <a:solidFill>
                  <a:srgbClr val="7030A0"/>
                </a:solidFill>
              </a:rPr>
              <a:t>what it would tell you about the world if you made that decision</a:t>
            </a:r>
            <a:endParaRPr lang="en-US" altLang="en-US" sz="1800" dirty="0">
              <a:solidFill>
                <a:srgbClr val="7030A0"/>
              </a:solidFill>
            </a:endParaRPr>
          </a:p>
          <a:p>
            <a:pPr eaLnBrk="1" hangingPunct="1"/>
            <a:r>
              <a:rPr lang="en-US" altLang="en-US" sz="2400" dirty="0"/>
              <a:t>EDT </a:t>
            </a:r>
            <a:r>
              <a:rPr lang="en-US" altLang="en-US" sz="2400" dirty="0" err="1"/>
              <a:t>Halfer</a:t>
            </a:r>
            <a:r>
              <a:rPr lang="en-US" altLang="en-US" sz="2400" dirty="0"/>
              <a:t>: “With prob. ½, it’s Heads; if I accept, I will end up with 11. With prob. ½, it’s Tails; if I accept, then </a:t>
            </a:r>
            <a:r>
              <a:rPr lang="en-US" altLang="en-US" sz="2400" i="1" dirty="0"/>
              <a:t>I expect to accept the other day as well and end up with -20</a:t>
            </a:r>
            <a:r>
              <a:rPr lang="en-US" altLang="en-US" sz="2400" dirty="0"/>
              <a:t>. I shouldn’t accept.”</a:t>
            </a:r>
          </a:p>
          <a:p>
            <a:pPr eaLnBrk="1" hangingPunct="1"/>
            <a:r>
              <a:rPr lang="en-US" altLang="en-US" sz="2400" dirty="0"/>
              <a:t>As opposed to more traditional </a:t>
            </a:r>
            <a:r>
              <a:rPr lang="en-US" altLang="en-US" sz="2400" dirty="0">
                <a:solidFill>
                  <a:srgbClr val="006600"/>
                </a:solidFill>
              </a:rPr>
              <a:t>causal decision theory (CDT)</a:t>
            </a:r>
          </a:p>
          <a:p>
            <a:pPr eaLnBrk="1" hangingPunct="1"/>
            <a:r>
              <a:rPr lang="en-US" altLang="en-US" sz="2400" dirty="0"/>
              <a:t>CDT </a:t>
            </a:r>
            <a:r>
              <a:rPr lang="en-US" altLang="en-US" sz="2400" dirty="0" err="1"/>
              <a:t>Halfer</a:t>
            </a:r>
            <a:r>
              <a:rPr lang="en-US" altLang="en-US" sz="2400" dirty="0"/>
              <a:t>: “With prob. ½, it’s Heads; if I accept, it will pay off 11. With prob. ½, it’s Tails; if I accept, it will pay off -10.  </a:t>
            </a:r>
            <a:r>
              <a:rPr lang="en-US" altLang="en-US" sz="2400" i="1" dirty="0"/>
              <a:t>Whatever I do on the other day I can’t affect right now. </a:t>
            </a:r>
            <a:r>
              <a:rPr lang="en-US" altLang="en-US" sz="2400" dirty="0"/>
              <a:t> I should accept.”</a:t>
            </a:r>
          </a:p>
          <a:p>
            <a:pPr eaLnBrk="1" hangingPunct="1"/>
            <a:r>
              <a:rPr lang="en-US" altLang="en-US" sz="2400" dirty="0"/>
              <a:t>EDT </a:t>
            </a:r>
            <a:r>
              <a:rPr lang="en-US" altLang="en-US" sz="2400" dirty="0" err="1"/>
              <a:t>Thirder</a:t>
            </a:r>
            <a:r>
              <a:rPr lang="en-US" altLang="en-US" sz="2400" dirty="0"/>
              <a:t> can also be Dutch booked</a:t>
            </a:r>
          </a:p>
          <a:p>
            <a:pPr eaLnBrk="1" hangingPunct="1"/>
            <a:r>
              <a:rPr lang="en-US" altLang="en-US" sz="2400" dirty="0"/>
              <a:t>CDT </a:t>
            </a:r>
            <a:r>
              <a:rPr lang="en-US" altLang="en-US" sz="2400" dirty="0" err="1"/>
              <a:t>Thirder</a:t>
            </a:r>
            <a:r>
              <a:rPr lang="en-US" altLang="en-US" sz="2400" dirty="0"/>
              <a:t> and EDT </a:t>
            </a:r>
            <a:r>
              <a:rPr lang="en-US" altLang="en-US" sz="2400" dirty="0" err="1"/>
              <a:t>Halfer</a:t>
            </a:r>
            <a:r>
              <a:rPr lang="en-US" altLang="en-US" sz="2400" dirty="0"/>
              <a:t> cannot</a:t>
            </a:r>
          </a:p>
          <a:p>
            <a:pPr lvl="1" eaLnBrk="1" hangingPunct="1"/>
            <a:r>
              <a:rPr lang="en-US" altLang="en-US" sz="1800" dirty="0">
                <a:solidFill>
                  <a:srgbClr val="0070C0"/>
                </a:solidFill>
              </a:rPr>
              <a:t>[Draper &amp; </a:t>
            </a:r>
            <a:r>
              <a:rPr lang="en-US" altLang="en-US" sz="1800" dirty="0" err="1">
                <a:solidFill>
                  <a:srgbClr val="0070C0"/>
                </a:solidFill>
              </a:rPr>
              <a:t>Pust</a:t>
            </a:r>
            <a:r>
              <a:rPr lang="en-US" altLang="en-US" sz="1800" dirty="0">
                <a:solidFill>
                  <a:srgbClr val="0070C0"/>
                </a:solidFill>
              </a:rPr>
              <a:t> ‘08; Briggs ’10; </a:t>
            </a:r>
            <a:r>
              <a:rPr lang="en-US" altLang="en-US" sz="1800" dirty="0" err="1">
                <a:solidFill>
                  <a:srgbClr val="0070C0"/>
                </a:solidFill>
              </a:rPr>
              <a:t>Oesterheld</a:t>
            </a:r>
            <a:r>
              <a:rPr lang="en-US" altLang="en-US" sz="1800" dirty="0">
                <a:solidFill>
                  <a:srgbClr val="0070C0"/>
                </a:solidFill>
              </a:rPr>
              <a:t> &amp; C. working paper]</a:t>
            </a:r>
          </a:p>
          <a:p>
            <a:pPr eaLnBrk="1" hangingPunct="1"/>
            <a:r>
              <a:rPr lang="en-US" altLang="en-US" sz="2400" dirty="0" err="1"/>
              <a:t>EDTers</a:t>
            </a:r>
            <a:r>
              <a:rPr lang="en-US" altLang="en-US" sz="2400" dirty="0"/>
              <a:t> arguably can in more general setting </a:t>
            </a:r>
          </a:p>
          <a:p>
            <a:pPr lvl="1" eaLnBrk="1" hangingPunct="1"/>
            <a:r>
              <a:rPr lang="en-US" altLang="en-US" sz="1800" dirty="0">
                <a:solidFill>
                  <a:srgbClr val="0070C0"/>
                </a:solidFill>
              </a:rPr>
              <a:t>[C., Synthese’15]</a:t>
            </a:r>
          </a:p>
          <a:p>
            <a:pPr lvl="1" eaLnBrk="1" hangingPunct="1"/>
            <a:r>
              <a:rPr lang="en-US" altLang="en-US" sz="1800" dirty="0"/>
              <a:t>… though we’ve argued against CDT in other work </a:t>
            </a:r>
            <a:r>
              <a:rPr lang="en-US" altLang="en-US" sz="1800" dirty="0">
                <a:solidFill>
                  <a:srgbClr val="0070C0"/>
                </a:solidFill>
              </a:rPr>
              <a:t>[Oesterheld &amp; C, Phil. Quarterly’21]</a:t>
            </a:r>
          </a:p>
          <a:p>
            <a:pPr lvl="1" eaLnBrk="1" hangingPunct="1"/>
            <a:endParaRPr lang="en-US" altLang="en-US" sz="1677" dirty="0"/>
          </a:p>
        </p:txBody>
      </p:sp>
      <p:cxnSp>
        <p:nvCxnSpPr>
          <p:cNvPr id="10244" name="Straight Arrow Connector 2">
            <a:extLst>
              <a:ext uri="{FF2B5EF4-FFF2-40B4-BE49-F238E27FC236}">
                <a16:creationId xmlns:a16="http://schemas.microsoft.com/office/drawing/2014/main" id="{ACAF7E15-4084-482C-A25A-CF06E3B60A46}"/>
              </a:ext>
            </a:extLst>
          </p:cNvPr>
          <p:cNvCxnSpPr>
            <a:cxnSpLocks/>
          </p:cNvCxnSpPr>
          <p:nvPr/>
        </p:nvCxnSpPr>
        <p:spPr bwMode="auto">
          <a:xfrm flipV="1">
            <a:off x="7865129" y="4848948"/>
            <a:ext cx="739588" cy="437029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5" name="Straight Arrow Connector 7">
            <a:extLst>
              <a:ext uri="{FF2B5EF4-FFF2-40B4-BE49-F238E27FC236}">
                <a16:creationId xmlns:a16="http://schemas.microsoft.com/office/drawing/2014/main" id="{F46C7816-AFB6-48B2-8C08-B6000D780213}"/>
              </a:ext>
            </a:extLst>
          </p:cNvPr>
          <p:cNvCxnSpPr>
            <a:cxnSpLocks/>
          </p:cNvCxnSpPr>
          <p:nvPr/>
        </p:nvCxnSpPr>
        <p:spPr bwMode="auto">
          <a:xfrm>
            <a:off x="7865129" y="5454065"/>
            <a:ext cx="739588" cy="403412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46" name="Picture 10">
            <a:extLst>
              <a:ext uri="{FF2B5EF4-FFF2-40B4-BE49-F238E27FC236}">
                <a16:creationId xmlns:a16="http://schemas.microsoft.com/office/drawing/2014/main" id="{561CCCCC-A176-4C3C-8F4C-6F84067B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94" y="4580006"/>
            <a:ext cx="352985" cy="6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">
            <a:extLst>
              <a:ext uri="{FF2B5EF4-FFF2-40B4-BE49-F238E27FC236}">
                <a16:creationId xmlns:a16="http://schemas.microsoft.com/office/drawing/2014/main" id="{ADB7FE89-CE1E-49E3-8B9B-B5F2C61D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85" y="5441460"/>
            <a:ext cx="352985" cy="6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8">
            <a:extLst>
              <a:ext uri="{FF2B5EF4-FFF2-40B4-BE49-F238E27FC236}">
                <a16:creationId xmlns:a16="http://schemas.microsoft.com/office/drawing/2014/main" id="{410657B7-A9F3-48EB-BBE7-7FE5A776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309" y="5454065"/>
            <a:ext cx="352985" cy="6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4">
            <a:extLst>
              <a:ext uri="{FF2B5EF4-FFF2-40B4-BE49-F238E27FC236}">
                <a16:creationId xmlns:a16="http://schemas.microsoft.com/office/drawing/2014/main" id="{BE6E1599-9CFE-4F0E-A4E4-89D707128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878" y="4512772"/>
            <a:ext cx="380233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</a:t>
            </a:r>
          </a:p>
        </p:txBody>
      </p:sp>
      <p:sp>
        <p:nvSpPr>
          <p:cNvPr id="10250" name="Rectangle 21">
            <a:extLst>
              <a:ext uri="{FF2B5EF4-FFF2-40B4-BE49-F238E27FC236}">
                <a16:creationId xmlns:a16="http://schemas.microsoft.com/office/drawing/2014/main" id="{53C3A90E-5C44-4309-9DF4-3DC989808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306" y="5655772"/>
            <a:ext cx="351378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</a:p>
        </p:txBody>
      </p:sp>
      <p:sp>
        <p:nvSpPr>
          <p:cNvPr id="10251" name="Rectangle 22">
            <a:extLst>
              <a:ext uri="{FF2B5EF4-FFF2-40B4-BE49-F238E27FC236}">
                <a16:creationId xmlns:a16="http://schemas.microsoft.com/office/drawing/2014/main" id="{4146A34D-EB22-40EF-96D4-D01A4228E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778" y="4106559"/>
            <a:ext cx="98616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Sunday</a:t>
            </a:r>
          </a:p>
        </p:txBody>
      </p:sp>
      <p:sp>
        <p:nvSpPr>
          <p:cNvPr id="10252" name="Rectangle 23">
            <a:extLst>
              <a:ext uri="{FF2B5EF4-FFF2-40B4-BE49-F238E27FC236}">
                <a16:creationId xmlns:a16="http://schemas.microsoft.com/office/drawing/2014/main" id="{88BA0F4B-680B-4377-A323-6DCD00369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890" y="4109360"/>
            <a:ext cx="107593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Monday</a:t>
            </a:r>
          </a:p>
        </p:txBody>
      </p:sp>
      <p:sp>
        <p:nvSpPr>
          <p:cNvPr id="10253" name="Rectangle 24">
            <a:extLst>
              <a:ext uri="{FF2B5EF4-FFF2-40B4-BE49-F238E27FC236}">
                <a16:creationId xmlns:a16="http://schemas.microsoft.com/office/drawing/2014/main" id="{C851A8B3-A8C1-4036-A5C3-19C235967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409" y="4110761"/>
            <a:ext cx="1075359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4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4000"/>
              </a:lnSpc>
              <a:spcBef>
                <a:spcPts val="7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4000"/>
              </a:lnSpc>
              <a:spcBef>
                <a:spcPts val="6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124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118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1959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3210" y="105227"/>
            <a:ext cx="8068235" cy="6051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Dutch book against EDT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[C. 2015]</a:t>
            </a:r>
            <a:endParaRPr lang="en-US" altLang="en-US" sz="291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042" y="851082"/>
            <a:ext cx="11498238" cy="6401974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Modified version of Sleeping Beauty where she wakes up in rooms of various colors</a:t>
            </a:r>
            <a:endParaRPr lang="en-US" altLang="en-US" sz="1800" dirty="0">
              <a:solidFill>
                <a:srgbClr val="0070C0"/>
              </a:solidFill>
            </a:endParaRPr>
          </a:p>
          <a:p>
            <a:pPr lvl="1" eaLnBrk="1" hangingPunct="1"/>
            <a:endParaRPr lang="en-US" altLang="en-US" sz="167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39609-B51C-433A-85F1-B3B14E85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38" y="3797076"/>
            <a:ext cx="9834301" cy="244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34D466-C9DE-4135-BA1B-97A2DCB5D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76" y="1616957"/>
            <a:ext cx="9834301" cy="18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30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2678A55-660A-4D93-AA6B-958F7DCDC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203" y="-65392"/>
            <a:ext cx="11698089" cy="672353"/>
          </a:xfrm>
        </p:spPr>
        <p:txBody>
          <a:bodyPr>
            <a:normAutofit/>
          </a:bodyPr>
          <a:lstStyle/>
          <a:p>
            <a:r>
              <a:rPr lang="en-US" altLang="en-US" sz="3971" dirty="0"/>
              <a:t>Philosophy of “being present” somewhere, sometime</a:t>
            </a:r>
            <a:endParaRPr lang="en-US" altLang="en-US" sz="2912" dirty="0">
              <a:solidFill>
                <a:srgbClr val="0070C0"/>
              </a:solidFill>
            </a:endParaRP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EC42BED-739F-4FED-B931-2E6516C5E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30479" y="3224328"/>
            <a:ext cx="3891270" cy="9322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dirty="0"/>
              <a:t>1: world with creatures simulated on a computer</a:t>
            </a:r>
            <a:endParaRPr lang="en-US" altLang="en-US" sz="24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9F7FD-FB26-413C-AFD0-1033C9DE5159}"/>
              </a:ext>
            </a:extLst>
          </p:cNvPr>
          <p:cNvGrpSpPr/>
          <p:nvPr/>
        </p:nvGrpSpPr>
        <p:grpSpPr>
          <a:xfrm>
            <a:off x="524538" y="1426954"/>
            <a:ext cx="2696182" cy="1600726"/>
            <a:chOff x="2302538" y="1640314"/>
            <a:chExt cx="1969857" cy="1160756"/>
          </a:xfrm>
        </p:grpSpPr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9749B132-620C-49BE-8A0A-1D73CA004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538" y="1945114"/>
              <a:ext cx="457200" cy="5334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sp>
          <p:nvSpPr>
            <p:cNvPr id="21" name="Oval 10">
              <a:extLst>
                <a:ext uri="{FF2B5EF4-FFF2-40B4-BE49-F238E27FC236}">
                  <a16:creationId xmlns:a16="http://schemas.microsoft.com/office/drawing/2014/main" id="{51B52BD0-E529-4BC4-9B90-F4CBFBA52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738" y="1640314"/>
              <a:ext cx="304800" cy="3048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cxnSp>
          <p:nvCxnSpPr>
            <p:cNvPr id="22" name="Straight Connector 11">
              <a:extLst>
                <a:ext uri="{FF2B5EF4-FFF2-40B4-BE49-F238E27FC236}">
                  <a16:creationId xmlns:a16="http://schemas.microsoft.com/office/drawing/2014/main" id="{6CCA5946-ED79-4ED9-8D7E-0DE26BD178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378738" y="2402315"/>
              <a:ext cx="76200" cy="381001"/>
            </a:xfrm>
            <a:prstGeom prst="line">
              <a:avLst/>
            </a:prstGeom>
            <a:noFill/>
            <a:ln w="6350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traight Connector 12">
              <a:extLst>
                <a:ext uri="{FF2B5EF4-FFF2-40B4-BE49-F238E27FC236}">
                  <a16:creationId xmlns:a16="http://schemas.microsoft.com/office/drawing/2014/main" id="{24714F67-BB7E-4F92-A23A-FB36BB090D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454938" y="2554714"/>
              <a:ext cx="381000" cy="76200"/>
            </a:xfrm>
            <a:prstGeom prst="line">
              <a:avLst/>
            </a:prstGeom>
            <a:noFill/>
            <a:ln w="6350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traight Connector 12">
              <a:extLst>
                <a:ext uri="{FF2B5EF4-FFF2-40B4-BE49-F238E27FC236}">
                  <a16:creationId xmlns:a16="http://schemas.microsoft.com/office/drawing/2014/main" id="{61BEFBD7-F5DC-4279-BC4C-C6E5AFA3C0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1184" y="2397562"/>
              <a:ext cx="0" cy="403508"/>
            </a:xfrm>
            <a:prstGeom prst="line">
              <a:avLst/>
            </a:prstGeom>
            <a:noFill/>
            <a:ln w="6350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86647A08-9AF2-4F3F-BD7F-58AF54B19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5195" y="1945114"/>
              <a:ext cx="457200" cy="5334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cxnSp>
          <p:nvCxnSpPr>
            <p:cNvPr id="34" name="Straight Connector 11">
              <a:extLst>
                <a:ext uri="{FF2B5EF4-FFF2-40B4-BE49-F238E27FC236}">
                  <a16:creationId xmlns:a16="http://schemas.microsoft.com/office/drawing/2014/main" id="{5A67E41F-0F7B-4099-8ECD-AF17EAF7A9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91395" y="2402315"/>
              <a:ext cx="76200" cy="381001"/>
            </a:xfrm>
            <a:prstGeom prst="line">
              <a:avLst/>
            </a:prstGeom>
            <a:noFill/>
            <a:ln w="6350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id="{C123AB9F-2EB8-4CD6-BDD4-FCC81C12A6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967595" y="2554714"/>
              <a:ext cx="381000" cy="76200"/>
            </a:xfrm>
            <a:prstGeom prst="line">
              <a:avLst/>
            </a:prstGeom>
            <a:noFill/>
            <a:ln w="6350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Straight Connector 12">
              <a:extLst>
                <a:ext uri="{FF2B5EF4-FFF2-40B4-BE49-F238E27FC236}">
                  <a16:creationId xmlns:a16="http://schemas.microsoft.com/office/drawing/2014/main" id="{47F76316-0EFE-4A52-8A3C-052A24E1B7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43841" y="2397562"/>
              <a:ext cx="0" cy="403508"/>
            </a:xfrm>
            <a:prstGeom prst="line">
              <a:avLst/>
            </a:prstGeom>
            <a:noFill/>
            <a:ln w="6350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E6ADAC-D084-4D0C-9CC5-2C3F65BDFAC3}"/>
                </a:ext>
              </a:extLst>
            </p:cNvPr>
            <p:cNvSpPr/>
            <p:nvPr/>
          </p:nvSpPr>
          <p:spPr>
            <a:xfrm>
              <a:off x="3901555" y="1651334"/>
              <a:ext cx="304800" cy="3048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368031C2-D5F9-4A45-B50A-791E2D873E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584478" y="1709395"/>
              <a:ext cx="81280" cy="961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sp>
          <p:nvSpPr>
            <p:cNvPr id="39" name="Oval 10">
              <a:extLst>
                <a:ext uri="{FF2B5EF4-FFF2-40B4-BE49-F238E27FC236}">
                  <a16:creationId xmlns:a16="http://schemas.microsoft.com/office/drawing/2014/main" id="{DD1DF765-E70D-4E33-9ED1-96495BCEDEF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945918" y="1709395"/>
              <a:ext cx="81280" cy="961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C36DB4F-286E-47D3-BDFA-6092C0B5D20E}"/>
                </a:ext>
              </a:extLst>
            </p:cNvPr>
            <p:cNvCxnSpPr/>
            <p:nvPr/>
          </p:nvCxnSpPr>
          <p:spPr>
            <a:xfrm flipH="1">
              <a:off x="2875280" y="1890428"/>
              <a:ext cx="848475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3D95D15-1F1B-4B62-91E9-9AF8252E71C0}"/>
                </a:ext>
              </a:extLst>
            </p:cNvPr>
            <p:cNvCxnSpPr/>
            <p:nvPr/>
          </p:nvCxnSpPr>
          <p:spPr>
            <a:xfrm flipH="1">
              <a:off x="2875280" y="1727868"/>
              <a:ext cx="848475" cy="0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3">
            <a:extLst>
              <a:ext uri="{FF2B5EF4-FFF2-40B4-BE49-F238E27FC236}">
                <a16:creationId xmlns:a16="http://schemas.microsoft.com/office/drawing/2014/main" id="{C9230165-66B8-47E9-A604-C26FD2291E0E}"/>
              </a:ext>
            </a:extLst>
          </p:cNvPr>
          <p:cNvSpPr txBox="1">
            <a:spLocks noChangeArrowheads="1"/>
          </p:cNvSpPr>
          <p:nvPr/>
        </p:nvSpPr>
        <p:spPr>
          <a:xfrm>
            <a:off x="50707" y="593451"/>
            <a:ext cx="2199220" cy="672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simulated light (no direct correspondence to light in our world)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857471-27BE-4B1F-9955-A23ED40B6F9D}"/>
              </a:ext>
            </a:extLst>
          </p:cNvPr>
          <p:cNvSpPr/>
          <p:nvPr/>
        </p:nvSpPr>
        <p:spPr>
          <a:xfrm>
            <a:off x="3693331" y="1115224"/>
            <a:ext cx="4068785" cy="2029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75A39E-E77D-4134-B7E8-B12AD133DDB3}"/>
              </a:ext>
            </a:extLst>
          </p:cNvPr>
          <p:cNvSpPr/>
          <p:nvPr/>
        </p:nvSpPr>
        <p:spPr>
          <a:xfrm>
            <a:off x="3801556" y="1206988"/>
            <a:ext cx="3835703" cy="1829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D4DAFF6-C518-4168-AE7E-37B2BC98D1E7}"/>
              </a:ext>
            </a:extLst>
          </p:cNvPr>
          <p:cNvSpPr/>
          <p:nvPr/>
        </p:nvSpPr>
        <p:spPr>
          <a:xfrm>
            <a:off x="5514862" y="1739454"/>
            <a:ext cx="499501" cy="4641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10">
            <a:extLst>
              <a:ext uri="{FF2B5EF4-FFF2-40B4-BE49-F238E27FC236}">
                <a16:creationId xmlns:a16="http://schemas.microsoft.com/office/drawing/2014/main" id="{B161A878-304B-45C3-A14F-D8666C252F3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587563" y="1827874"/>
            <a:ext cx="133200" cy="146480"/>
          </a:xfrm>
          <a:prstGeom prst="ellipse">
            <a:avLst/>
          </a:prstGeom>
          <a:solidFill>
            <a:srgbClr val="040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9AAEF1F5-AA2C-4C8E-8C7A-8BD1953462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20663" y="1827874"/>
            <a:ext cx="133200" cy="146480"/>
          </a:xfrm>
          <a:prstGeom prst="ellipse">
            <a:avLst/>
          </a:prstGeom>
          <a:solidFill>
            <a:srgbClr val="040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9" name="Oval 9">
            <a:extLst>
              <a:ext uri="{FF2B5EF4-FFF2-40B4-BE49-F238E27FC236}">
                <a16:creationId xmlns:a16="http://schemas.microsoft.com/office/drawing/2014/main" id="{87AA3A5F-6A0B-47D8-9399-954BB76AE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497" y="2200951"/>
            <a:ext cx="749251" cy="812307"/>
          </a:xfrm>
          <a:prstGeom prst="ellipse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E2B84284-B4DD-44B2-948F-12CBCB8156C5}"/>
              </a:ext>
            </a:extLst>
          </p:cNvPr>
          <p:cNvSpPr txBox="1">
            <a:spLocks noChangeArrowheads="1"/>
          </p:cNvSpPr>
          <p:nvPr/>
        </p:nvSpPr>
        <p:spPr>
          <a:xfrm>
            <a:off x="3797301" y="3224328"/>
            <a:ext cx="3891270" cy="93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displayed perspective of one of the creatures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A676F565-1434-4F1C-97AB-2CAE6CA3E5F4}"/>
              </a:ext>
            </a:extLst>
          </p:cNvPr>
          <p:cNvSpPr txBox="1">
            <a:spLocks noChangeArrowheads="1"/>
          </p:cNvSpPr>
          <p:nvPr/>
        </p:nvSpPr>
        <p:spPr>
          <a:xfrm>
            <a:off x="21896" y="4301443"/>
            <a:ext cx="12053563" cy="412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get from 1 to 2, need 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code to: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determine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which real-world colors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display perception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agent’s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perspective to display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2 more like our own conscious experience than 1?  If so, are there 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facts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about presence, perhaps beyond physics as we currently understand it?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Related to A-theory and B-theory of time in metaphysics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/>
                <a:hlinkClick r:id="rId2"/>
              </a:rPr>
              <a:t>[C., dialectica’20]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EA761B-7C1D-4429-A735-0004B4912CFF}"/>
              </a:ext>
            </a:extLst>
          </p:cNvPr>
          <p:cNvCxnSpPr>
            <a:cxnSpLocks/>
          </p:cNvCxnSpPr>
          <p:nvPr/>
        </p:nvCxnSpPr>
        <p:spPr>
          <a:xfrm>
            <a:off x="1794358" y="1258303"/>
            <a:ext cx="94766" cy="183848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3">
            <a:extLst>
              <a:ext uri="{FF2B5EF4-FFF2-40B4-BE49-F238E27FC236}">
                <a16:creationId xmlns:a16="http://schemas.microsoft.com/office/drawing/2014/main" id="{0870B5B8-4F6D-4141-92CC-B56B7E8091E3}"/>
              </a:ext>
            </a:extLst>
          </p:cNvPr>
          <p:cNvSpPr txBox="1">
            <a:spLocks noChangeArrowheads="1"/>
          </p:cNvSpPr>
          <p:nvPr/>
        </p:nvSpPr>
        <p:spPr>
          <a:xfrm>
            <a:off x="8321335" y="4751142"/>
            <a:ext cx="3870665" cy="534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also: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[Hare 2007-2010,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Valberg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2007,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Hellie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2013, Merlo 2016, …]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6850781-D76A-4FBC-8D3F-1175C3DED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3" r="26747" b="1877"/>
          <a:stretch/>
        </p:blipFill>
        <p:spPr>
          <a:xfrm>
            <a:off x="7790371" y="606960"/>
            <a:ext cx="4381321" cy="4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6073" y="176247"/>
            <a:ext cx="8068235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Absentminded Driver Problem </a:t>
            </a:r>
            <a:br>
              <a:rPr lang="en-US" altLang="en-US" dirty="0"/>
            </a:br>
            <a:r>
              <a:rPr lang="en-US" altLang="en-US" sz="3600" dirty="0">
                <a:solidFill>
                  <a:srgbClr val="5B9BD5"/>
                </a:solidFill>
              </a:rPr>
              <a:t>[</a:t>
            </a:r>
            <a:r>
              <a:rPr lang="en-US" sz="3600" dirty="0" err="1">
                <a:solidFill>
                  <a:srgbClr val="5B9BD5"/>
                </a:solidFill>
              </a:rPr>
              <a:t>Piccione</a:t>
            </a:r>
            <a:r>
              <a:rPr lang="en-US" sz="3600" dirty="0">
                <a:solidFill>
                  <a:srgbClr val="5B9BD5"/>
                </a:solidFill>
              </a:rPr>
              <a:t> and Rubinstein, 1997]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67667"/>
            <a:ext cx="8558074" cy="643630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Driver on monotonous highway wants to take second exit, but exits are indistinguishable and driver is forgetful</a:t>
            </a:r>
          </a:p>
          <a:p>
            <a:pPr eaLnBrk="1" hangingPunct="1"/>
            <a:r>
              <a:rPr lang="en-US" altLang="en-US" sz="2400" dirty="0"/>
              <a:t>Deterministic (behavioral) strategies are not </a:t>
            </a:r>
            <a:r>
              <a:rPr lang="en-US" altLang="en-US" sz="2400" i="1" dirty="0"/>
              <a:t>stable</a:t>
            </a:r>
          </a:p>
          <a:p>
            <a:pPr eaLnBrk="1" hangingPunct="1"/>
            <a:r>
              <a:rPr lang="en-US" altLang="en-US" sz="2400" dirty="0"/>
              <a:t>Optimal </a:t>
            </a:r>
            <a:r>
              <a:rPr lang="en-US" altLang="en-US" sz="2400" b="1" dirty="0"/>
              <a:t>randomized strategy</a:t>
            </a:r>
            <a:r>
              <a:rPr lang="en-US" altLang="en-US" sz="2400" dirty="0"/>
              <a:t>: exit with probability </a:t>
            </a:r>
            <a:r>
              <a:rPr lang="en-US" altLang="en-US" sz="2400" i="1" dirty="0"/>
              <a:t>p</a:t>
            </a:r>
            <a:r>
              <a:rPr lang="en-US" altLang="en-US" sz="2400" dirty="0"/>
              <a:t> where </a:t>
            </a:r>
            <a:r>
              <a:rPr lang="en-US" altLang="en-US" sz="2400" i="1" dirty="0"/>
              <a:t>p</a:t>
            </a:r>
            <a:r>
              <a:rPr lang="en-US" altLang="en-US" sz="2400" dirty="0"/>
              <a:t> maximizes 4</a:t>
            </a:r>
            <a:r>
              <a:rPr lang="en-US" altLang="en-US" sz="2400" i="1" dirty="0"/>
              <a:t>p</a:t>
            </a:r>
            <a:r>
              <a:rPr lang="en-US" altLang="en-US" sz="2400" dirty="0"/>
              <a:t>(1-</a:t>
            </a:r>
            <a:r>
              <a:rPr lang="en-US" altLang="en-US" sz="2400" i="1" dirty="0"/>
              <a:t>p</a:t>
            </a:r>
            <a:r>
              <a:rPr lang="en-US" altLang="en-US" sz="2400" dirty="0"/>
              <a:t>) + (1-</a:t>
            </a:r>
            <a:r>
              <a:rPr lang="en-US" altLang="en-US" sz="2400" i="1" dirty="0"/>
              <a:t>p</a:t>
            </a:r>
            <a:r>
              <a:rPr lang="en-US" altLang="en-US" sz="2400" dirty="0"/>
              <a:t>)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-3</a:t>
            </a:r>
            <a:r>
              <a:rPr lang="en-US" altLang="en-US" sz="2400" i="1" dirty="0"/>
              <a:t>p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+ 2</a:t>
            </a:r>
            <a:r>
              <a:rPr lang="en-US" altLang="en-US" sz="2400" i="1" dirty="0"/>
              <a:t>p</a:t>
            </a:r>
            <a:r>
              <a:rPr lang="en-US" altLang="en-US" sz="2400" dirty="0"/>
              <a:t> + 1, so </a:t>
            </a:r>
            <a:r>
              <a:rPr lang="en-US" altLang="en-US" sz="2400" i="1" dirty="0"/>
              <a:t>p*</a:t>
            </a:r>
            <a:r>
              <a:rPr lang="en-US" altLang="en-US" sz="2400" dirty="0"/>
              <a:t> = 1/3</a:t>
            </a:r>
          </a:p>
          <a:p>
            <a:r>
              <a:rPr lang="en-US" altLang="en-US" sz="2400" dirty="0"/>
              <a:t>What about “from the inside”?  P&amp;R analysis: Let </a:t>
            </a:r>
            <a:r>
              <a:rPr lang="en-US" altLang="en-US" sz="2400" i="1" dirty="0"/>
              <a:t>b</a:t>
            </a:r>
            <a:r>
              <a:rPr lang="en-US" altLang="en-US" sz="2400" dirty="0"/>
              <a:t> be the belief/credence that we’re at X, and </a:t>
            </a:r>
            <a:r>
              <a:rPr lang="en-US" altLang="en-US" sz="2400" i="1" dirty="0"/>
              <a:t>p </a:t>
            </a:r>
            <a:r>
              <a:rPr lang="en-US" altLang="en-US" sz="2400" dirty="0"/>
              <a:t>the probability that we exit.  Maximize with respect to </a:t>
            </a:r>
            <a:r>
              <a:rPr lang="en-US" altLang="en-US" sz="2400" i="1" dirty="0"/>
              <a:t>p</a:t>
            </a:r>
            <a:r>
              <a:rPr lang="en-US" altLang="en-US" sz="2400" dirty="0"/>
              <a:t>: (1-</a:t>
            </a:r>
            <a:r>
              <a:rPr lang="en-US" altLang="en-US" sz="2400" i="1" dirty="0"/>
              <a:t>b</a:t>
            </a:r>
            <a:r>
              <a:rPr lang="en-US" altLang="en-US" sz="2400" dirty="0"/>
              <a:t>)(4</a:t>
            </a:r>
            <a:r>
              <a:rPr lang="en-US" altLang="en-US" sz="2400" i="1" dirty="0"/>
              <a:t>p</a:t>
            </a:r>
            <a:r>
              <a:rPr lang="en-US" altLang="en-US" sz="2400" dirty="0"/>
              <a:t>+1(1-</a:t>
            </a:r>
            <a:r>
              <a:rPr lang="en-US" altLang="en-US" sz="2400" i="1" dirty="0"/>
              <a:t>p</a:t>
            </a:r>
            <a:r>
              <a:rPr lang="en-US" altLang="en-US" sz="2400" dirty="0"/>
              <a:t>)) + </a:t>
            </a:r>
            <a:r>
              <a:rPr lang="en-US" altLang="en-US" sz="2400" i="1" dirty="0"/>
              <a:t>b</a:t>
            </a:r>
            <a:r>
              <a:rPr lang="en-US" altLang="en-US" sz="2400" dirty="0"/>
              <a:t>(4</a:t>
            </a:r>
            <a:r>
              <a:rPr lang="en-US" altLang="en-US" sz="2400" i="1" dirty="0"/>
              <a:t>p</a:t>
            </a:r>
            <a:r>
              <a:rPr lang="en-US" altLang="en-US" sz="2400" dirty="0"/>
              <a:t>(1-</a:t>
            </a:r>
            <a:r>
              <a:rPr lang="en-US" altLang="en-US" sz="2400" i="1" dirty="0"/>
              <a:t>p</a:t>
            </a:r>
            <a:r>
              <a:rPr lang="en-US" altLang="en-US" sz="2400" dirty="0"/>
              <a:t>) + 1(1-</a:t>
            </a:r>
            <a:r>
              <a:rPr lang="en-US" altLang="en-US" sz="2400" i="1" dirty="0"/>
              <a:t>p</a:t>
            </a:r>
            <a:r>
              <a:rPr lang="en-US" altLang="en-US" sz="2400" dirty="0"/>
              <a:t>)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) = -3</a:t>
            </a:r>
            <a:r>
              <a:rPr lang="en-US" altLang="en-US" sz="2400" i="1" dirty="0"/>
              <a:t>bp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+ (3-</a:t>
            </a:r>
            <a:r>
              <a:rPr lang="en-US" altLang="en-US" sz="2400" i="1" dirty="0"/>
              <a:t>b</a:t>
            </a:r>
            <a:r>
              <a:rPr lang="en-US" altLang="en-US" sz="2400" dirty="0"/>
              <a:t>)</a:t>
            </a:r>
            <a:r>
              <a:rPr lang="en-US" altLang="en-US" sz="2400" i="1" dirty="0"/>
              <a:t>p</a:t>
            </a:r>
            <a:r>
              <a:rPr lang="en-US" altLang="en-US" sz="2400" dirty="0"/>
              <a:t> + 1, so </a:t>
            </a:r>
            <a:r>
              <a:rPr lang="en-US" altLang="en-US" sz="2400" i="1" dirty="0"/>
              <a:t>p</a:t>
            </a:r>
            <a:r>
              <a:rPr lang="en-US" altLang="en-US" sz="2400" dirty="0"/>
              <a:t>* = (3-</a:t>
            </a:r>
            <a:r>
              <a:rPr lang="en-US" altLang="en-US" sz="2400" i="1" dirty="0"/>
              <a:t>b</a:t>
            </a:r>
            <a:r>
              <a:rPr lang="en-US" altLang="en-US" sz="2400" dirty="0"/>
              <a:t>) / (6</a:t>
            </a:r>
            <a:r>
              <a:rPr lang="en-US" altLang="en-US" sz="2400" i="1" dirty="0"/>
              <a:t>b</a:t>
            </a:r>
            <a:r>
              <a:rPr lang="en-US" altLang="en-US" sz="2400" dirty="0"/>
              <a:t>) = 1/(2</a:t>
            </a:r>
            <a:r>
              <a:rPr lang="en-US" altLang="en-US" sz="2400" i="1" dirty="0"/>
              <a:t>b</a:t>
            </a:r>
            <a:r>
              <a:rPr lang="en-US" altLang="en-US" sz="2400" dirty="0"/>
              <a:t>) - 1/6</a:t>
            </a:r>
          </a:p>
          <a:p>
            <a:r>
              <a:rPr lang="en-US" altLang="en-US" sz="2400" dirty="0"/>
              <a:t>But if </a:t>
            </a:r>
            <a:r>
              <a:rPr lang="en-US" altLang="en-US" sz="2400" i="1" dirty="0"/>
              <a:t>p</a:t>
            </a:r>
            <a:r>
              <a:rPr lang="en-US" altLang="en-US" sz="2400" dirty="0"/>
              <a:t> = 1/3, then </a:t>
            </a:r>
            <a:r>
              <a:rPr lang="en-US" altLang="en-US" sz="2400" i="1" dirty="0"/>
              <a:t>b</a:t>
            </a:r>
            <a:r>
              <a:rPr lang="en-US" altLang="en-US" sz="2400" dirty="0"/>
              <a:t> = 3/5, which would give </a:t>
            </a:r>
            <a:r>
              <a:rPr lang="en-US" altLang="en-US" sz="2400" i="1" dirty="0"/>
              <a:t>p</a:t>
            </a:r>
            <a:r>
              <a:rPr lang="en-US" altLang="en-US" sz="2400" dirty="0"/>
              <a:t>* = 5/6 - 1/6 = 2/3?  So also not stable?</a:t>
            </a:r>
          </a:p>
          <a:p>
            <a:r>
              <a:rPr lang="en-US" altLang="en-US" sz="2400" dirty="0"/>
              <a:t>Resembles EDT reasoning…  But not really </a:t>
            </a:r>
            <a:r>
              <a:rPr lang="en-US" altLang="en-US" sz="2400" dirty="0" err="1"/>
              <a:t>halfing</a:t>
            </a:r>
            <a:r>
              <a:rPr lang="en-US" altLang="en-US" sz="2400" dirty="0"/>
              <a:t>…  Shouldn’t </a:t>
            </a:r>
            <a:r>
              <a:rPr lang="en-US" altLang="en-US" sz="2400" i="1" dirty="0"/>
              <a:t>b</a:t>
            </a:r>
            <a:r>
              <a:rPr lang="en-US" altLang="en-US" sz="2400" dirty="0"/>
              <a:t> depend on </a:t>
            </a:r>
            <a:r>
              <a:rPr lang="en-US" altLang="en-US" sz="2400" i="1" dirty="0"/>
              <a:t>p</a:t>
            </a:r>
            <a:r>
              <a:rPr lang="en-US" altLang="en-US" sz="2400" dirty="0"/>
              <a:t>...</a:t>
            </a:r>
            <a:endParaRPr lang="en-US" altLang="en-US" sz="2000" dirty="0"/>
          </a:p>
          <a:p>
            <a:pPr eaLnBrk="1" hangingPunct="1"/>
            <a:endParaRPr lang="en-US" alt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BBF7C-D498-4D69-BDBC-FC1CB0F6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01" y="694956"/>
            <a:ext cx="3325906" cy="54680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F91FAF-97FF-4523-9373-514FDE165FD3}"/>
              </a:ext>
            </a:extLst>
          </p:cNvPr>
          <p:cNvSpPr/>
          <p:nvPr/>
        </p:nvSpPr>
        <p:spPr>
          <a:xfrm>
            <a:off x="8192479" y="6163043"/>
            <a:ext cx="3761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5B9BD5"/>
                </a:solidFill>
              </a:rPr>
              <a:t>Image from </a:t>
            </a:r>
            <a:r>
              <a:rPr lang="en-US" altLang="en-US" dirty="0" err="1">
                <a:solidFill>
                  <a:srgbClr val="5B9BD5"/>
                </a:solidFill>
              </a:rPr>
              <a:t>Aumann</a:t>
            </a:r>
            <a:r>
              <a:rPr lang="en-US" altLang="en-US" dirty="0">
                <a:solidFill>
                  <a:srgbClr val="5B9BD5"/>
                </a:solidFill>
              </a:rPr>
              <a:t>, Hart, Perry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8430" y="165557"/>
            <a:ext cx="8068235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 different analysis</a:t>
            </a:r>
            <a:br>
              <a:rPr lang="en-US" altLang="en-US" dirty="0"/>
            </a:br>
            <a:r>
              <a:rPr lang="en-US" altLang="en-US" sz="3600" dirty="0">
                <a:solidFill>
                  <a:srgbClr val="5B9BD5"/>
                </a:solidFill>
              </a:rPr>
              <a:t>[</a:t>
            </a:r>
            <a:r>
              <a:rPr lang="en-US" sz="3600" dirty="0" err="1">
                <a:solidFill>
                  <a:srgbClr val="5B9BD5"/>
                </a:solidFill>
              </a:rPr>
              <a:t>Aumann</a:t>
            </a:r>
            <a:r>
              <a:rPr lang="en-US" sz="3600" dirty="0">
                <a:solidFill>
                  <a:srgbClr val="5B9BD5"/>
                </a:solidFill>
              </a:rPr>
              <a:t>, Hart, Perry, 1997]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91954"/>
            <a:ext cx="8192479" cy="5766045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altLang="en-US" sz="3700" dirty="0"/>
              <a:t>AHP reason more along </a:t>
            </a:r>
            <a:r>
              <a:rPr lang="en-US" altLang="en-US" sz="3700" dirty="0" err="1"/>
              <a:t>thirder</a:t>
            </a:r>
            <a:r>
              <a:rPr lang="en-US" altLang="en-US" sz="3700" dirty="0"/>
              <a:t> / CDT lines:</a:t>
            </a:r>
          </a:p>
          <a:p>
            <a:pPr eaLnBrk="1" hangingPunct="1"/>
            <a:r>
              <a:rPr lang="en-US" altLang="en-US" sz="3700" dirty="0"/>
              <a:t>Imagine we normally expect to play </a:t>
            </a:r>
            <a:r>
              <a:rPr lang="en-US" altLang="en-US" sz="3700" i="1" dirty="0"/>
              <a:t>p</a:t>
            </a:r>
            <a:r>
              <a:rPr lang="en-US" altLang="en-US" sz="3700" dirty="0"/>
              <a:t> = 1/3.  Should we deviate </a:t>
            </a:r>
            <a:r>
              <a:rPr lang="en-US" altLang="en-US" sz="3700" b="1" dirty="0"/>
              <a:t>this time only</a:t>
            </a:r>
            <a:r>
              <a:rPr lang="en-US" altLang="en-US" sz="3700" dirty="0"/>
              <a:t>?</a:t>
            </a:r>
          </a:p>
          <a:p>
            <a:r>
              <a:rPr lang="en-US" altLang="en-US" sz="3700" dirty="0"/>
              <a:t>If we exit now, get (3/5)*0 + (2/5)*4 = 8/5</a:t>
            </a:r>
          </a:p>
          <a:p>
            <a:r>
              <a:rPr lang="en-US" altLang="en-US" sz="3700" dirty="0"/>
              <a:t>If we continue now, get (3/5)*((1/3)*4+(2/3)*1) + (2/5)*1 = 8/5</a:t>
            </a:r>
          </a:p>
          <a:p>
            <a:r>
              <a:rPr lang="en-US" altLang="en-US" sz="3700" dirty="0"/>
              <a:t>So indifferent and willing to randomize (equilibrium)</a:t>
            </a:r>
          </a:p>
          <a:p>
            <a:r>
              <a:rPr lang="en-US" altLang="en-US" sz="3700" b="1" dirty="0"/>
              <a:t>Questions</a:t>
            </a:r>
          </a:p>
          <a:p>
            <a:r>
              <a:rPr lang="en-US" altLang="en-US" sz="3700" i="1" dirty="0"/>
              <a:t>Joint work with:</a:t>
            </a:r>
          </a:p>
          <a:p>
            <a:endParaRPr lang="en-US" altLang="en-US" sz="3700" b="1" dirty="0"/>
          </a:p>
          <a:p>
            <a:endParaRPr lang="en-US" altLang="en-US" sz="3700" b="1" dirty="0"/>
          </a:p>
          <a:p>
            <a:endParaRPr lang="en-US" altLang="en-US" sz="3700" dirty="0"/>
          </a:p>
          <a:p>
            <a:r>
              <a:rPr lang="en-US" altLang="en-US" sz="3700" dirty="0"/>
              <a:t>Does this always work?  Yes!  (See also </a:t>
            </a:r>
            <a:r>
              <a:rPr lang="en-US" altLang="en-US" sz="3700" dirty="0">
                <a:solidFill>
                  <a:srgbClr val="5B9BD5"/>
                </a:solidFill>
              </a:rPr>
              <a:t>Taylor [2016]</a:t>
            </a:r>
            <a:r>
              <a:rPr lang="en-US" altLang="en-US" sz="3700" dirty="0"/>
              <a:t>)</a:t>
            </a:r>
          </a:p>
          <a:p>
            <a:r>
              <a:rPr lang="en-US" altLang="en-US" sz="3700" dirty="0"/>
              <a:t>Does some version of EDT work with some version of belief formation?</a:t>
            </a:r>
          </a:p>
          <a:p>
            <a:endParaRPr lang="en-US" altLang="en-US" sz="2000" dirty="0"/>
          </a:p>
          <a:p>
            <a:pPr eaLnBrk="1" hangingPunct="1"/>
            <a:endParaRPr lang="en-US" alt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BBF7C-D498-4D69-BDBC-FC1CB0F6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01" y="694956"/>
            <a:ext cx="3325906" cy="54680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F91FAF-97FF-4523-9373-514FDE165FD3}"/>
              </a:ext>
            </a:extLst>
          </p:cNvPr>
          <p:cNvSpPr/>
          <p:nvPr/>
        </p:nvSpPr>
        <p:spPr>
          <a:xfrm>
            <a:off x="8192479" y="6163043"/>
            <a:ext cx="3761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5B9BD5"/>
                </a:solidFill>
              </a:rPr>
              <a:t>Image from </a:t>
            </a:r>
            <a:r>
              <a:rPr lang="en-US" altLang="en-US" dirty="0" err="1">
                <a:solidFill>
                  <a:srgbClr val="5B9BD5"/>
                </a:solidFill>
              </a:rPr>
              <a:t>Aumann</a:t>
            </a:r>
            <a:r>
              <a:rPr lang="en-US" altLang="en-US" dirty="0">
                <a:solidFill>
                  <a:srgbClr val="5B9BD5"/>
                </a:solidFill>
              </a:rPr>
              <a:t>, Hart, Perry 1997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DDCE6-F3F9-4EE3-9889-98CB83BC266A}"/>
              </a:ext>
            </a:extLst>
          </p:cNvPr>
          <p:cNvSpPr txBox="1"/>
          <p:nvPr/>
        </p:nvSpPr>
        <p:spPr>
          <a:xfrm>
            <a:off x="3825343" y="4953405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84756-5A30-42BC-8977-50F50A33954B}"/>
              </a:ext>
            </a:extLst>
          </p:cNvPr>
          <p:cNvSpPr txBox="1"/>
          <p:nvPr/>
        </p:nvSpPr>
        <p:spPr>
          <a:xfrm>
            <a:off x="2385381" y="4953405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Scott Emmons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41F8C-5AD4-46B0-B2F6-720E670DE181}"/>
              </a:ext>
            </a:extLst>
          </p:cNvPr>
          <p:cNvSpPr txBox="1"/>
          <p:nvPr/>
        </p:nvSpPr>
        <p:spPr>
          <a:xfrm>
            <a:off x="5690563" y="4951928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Andrew Critch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8E45A-1777-4EF3-8041-467BADA1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09" y="3746561"/>
            <a:ext cx="1239170" cy="1238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35644-767C-4626-89F6-DC515BE64C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3608" r="12872" b="35576"/>
          <a:stretch/>
        </p:blipFill>
        <p:spPr>
          <a:xfrm>
            <a:off x="2560148" y="3746561"/>
            <a:ext cx="1096977" cy="1244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BF073-3402-4B05-AAF6-8396BB3889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4277016" y="3746561"/>
            <a:ext cx="983247" cy="1244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0E06F-1544-42D0-9B1A-18DFC6DEEF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9214" r="10545" b="18674"/>
          <a:stretch/>
        </p:blipFill>
        <p:spPr>
          <a:xfrm>
            <a:off x="7289498" y="3746561"/>
            <a:ext cx="1142109" cy="12592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FB4D5E-23DE-4508-8DC9-E86933EA83D3}"/>
              </a:ext>
            </a:extLst>
          </p:cNvPr>
          <p:cNvSpPr txBox="1"/>
          <p:nvPr/>
        </p:nvSpPr>
        <p:spPr>
          <a:xfrm>
            <a:off x="7158237" y="4954814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Stuart Russell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0C8C352-E33B-4556-9706-BA97A197A4A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91955"/>
            <a:ext cx="8192479" cy="57660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700" dirty="0"/>
              <a:t>AHP reason more along </a:t>
            </a:r>
            <a:r>
              <a:rPr lang="en-US" altLang="en-US" sz="3700" dirty="0" err="1"/>
              <a:t>thirder</a:t>
            </a:r>
            <a:r>
              <a:rPr lang="en-US" altLang="en-US" sz="3700" dirty="0"/>
              <a:t> / CDT lines:</a:t>
            </a:r>
          </a:p>
          <a:p>
            <a:r>
              <a:rPr lang="en-US" altLang="en-US" sz="3700" dirty="0"/>
              <a:t>Imagine we normally expect to play </a:t>
            </a:r>
            <a:r>
              <a:rPr lang="en-US" altLang="en-US" sz="3700" i="1" dirty="0"/>
              <a:t>p</a:t>
            </a:r>
            <a:r>
              <a:rPr lang="en-US" altLang="en-US" sz="3700" dirty="0"/>
              <a:t> = 1/3.  Should we deviate </a:t>
            </a:r>
            <a:r>
              <a:rPr lang="en-US" altLang="en-US" sz="3700" b="1" dirty="0"/>
              <a:t>this time only</a:t>
            </a:r>
            <a:r>
              <a:rPr lang="en-US" altLang="en-US" sz="3700" dirty="0"/>
              <a:t>?</a:t>
            </a:r>
          </a:p>
          <a:p>
            <a:r>
              <a:rPr lang="en-US" altLang="en-US" sz="3700" dirty="0"/>
              <a:t>If we exit now, get (3/5)*0 + (2/5)*4 = 8/5</a:t>
            </a:r>
          </a:p>
          <a:p>
            <a:r>
              <a:rPr lang="en-US" altLang="en-US" sz="3700" dirty="0"/>
              <a:t>If we continue now, get (3/5)*((1/3)*4+(2/3)*1) + (2/5)*1 = 8/5</a:t>
            </a:r>
          </a:p>
          <a:p>
            <a:r>
              <a:rPr lang="en-US" altLang="en-US" sz="3700" dirty="0"/>
              <a:t>So indifferent and willing to randomize (equilibrium)</a:t>
            </a:r>
          </a:p>
          <a:p>
            <a:r>
              <a:rPr lang="en-US" altLang="en-US" sz="3700" b="1" dirty="0"/>
              <a:t>Questions</a:t>
            </a:r>
          </a:p>
          <a:p>
            <a:r>
              <a:rPr lang="en-US" altLang="en-US" sz="3700" i="1" dirty="0"/>
              <a:t>Joint work with:</a:t>
            </a:r>
          </a:p>
          <a:p>
            <a:endParaRPr lang="en-US" altLang="en-US" sz="3700" b="1" dirty="0"/>
          </a:p>
          <a:p>
            <a:endParaRPr lang="en-US" altLang="en-US" sz="3700" b="1" dirty="0"/>
          </a:p>
          <a:p>
            <a:endParaRPr lang="en-US" altLang="en-US" sz="3700" dirty="0"/>
          </a:p>
          <a:p>
            <a:r>
              <a:rPr lang="en-US" altLang="en-US" sz="3700" dirty="0"/>
              <a:t>Does this always work?  Yes!  (See also </a:t>
            </a:r>
            <a:r>
              <a:rPr lang="en-US" altLang="en-US" sz="3700" dirty="0">
                <a:solidFill>
                  <a:srgbClr val="5B9BD5"/>
                </a:solidFill>
              </a:rPr>
              <a:t>Taylor [2016]</a:t>
            </a:r>
            <a:r>
              <a:rPr lang="en-US" altLang="en-US" sz="3700" dirty="0"/>
              <a:t>)</a:t>
            </a:r>
          </a:p>
          <a:p>
            <a:r>
              <a:rPr lang="en-US" altLang="en-US" sz="3700" dirty="0"/>
              <a:t>Does some version of EDT work with some version of belief formation?</a:t>
            </a:r>
            <a:endParaRPr lang="en-US" alt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7A433-0110-4E34-BB68-9068A8FE2AD9}"/>
              </a:ext>
            </a:extLst>
          </p:cNvPr>
          <p:cNvSpPr txBox="1"/>
          <p:nvPr/>
        </p:nvSpPr>
        <p:spPr>
          <a:xfrm>
            <a:off x="3825343" y="4953406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925003-7E65-4465-A6FB-E0867F46EB5C}"/>
              </a:ext>
            </a:extLst>
          </p:cNvPr>
          <p:cNvSpPr txBox="1"/>
          <p:nvPr/>
        </p:nvSpPr>
        <p:spPr>
          <a:xfrm>
            <a:off x="2385381" y="4953406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Scott Emmons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DC2DAE-AB41-4B52-9D5C-A95B7242B46E}"/>
              </a:ext>
            </a:extLst>
          </p:cNvPr>
          <p:cNvSpPr txBox="1"/>
          <p:nvPr/>
        </p:nvSpPr>
        <p:spPr>
          <a:xfrm>
            <a:off x="5690563" y="4951929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Andrew Critch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D1772A-3479-4B23-AE30-B1BD3E85E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09" y="3746562"/>
            <a:ext cx="1239170" cy="12385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F812B3-80ED-49AA-9ECA-599147836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3608" r="12872" b="35576"/>
          <a:stretch/>
        </p:blipFill>
        <p:spPr>
          <a:xfrm>
            <a:off x="2560148" y="3746562"/>
            <a:ext cx="1096977" cy="12446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2DB868-3CFE-4573-94F2-035E2CCFD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4277016" y="3746562"/>
            <a:ext cx="983247" cy="12446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884779-5F5D-42C0-BC67-9E633164C9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9214" r="10545" b="18674"/>
          <a:stretch/>
        </p:blipFill>
        <p:spPr>
          <a:xfrm>
            <a:off x="7289498" y="3746562"/>
            <a:ext cx="1142109" cy="1259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93FD75-D003-5C75-1404-DC7B433C4FA5}"/>
              </a:ext>
            </a:extLst>
          </p:cNvPr>
          <p:cNvSpPr txBox="1"/>
          <p:nvPr/>
        </p:nvSpPr>
        <p:spPr>
          <a:xfrm>
            <a:off x="97899" y="4351763"/>
            <a:ext cx="23275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Scott Emmons, Caspar </a:t>
            </a:r>
            <a:r>
              <a:rPr lang="en-US" sz="1200" dirty="0" err="1"/>
              <a:t>Oesterheld</a:t>
            </a:r>
            <a:r>
              <a:rPr lang="en-US" sz="1200" dirty="0"/>
              <a:t>, Andrew </a:t>
            </a:r>
            <a:r>
              <a:rPr lang="en-US" sz="1200" dirty="0" err="1"/>
              <a:t>Critch</a:t>
            </a:r>
            <a:r>
              <a:rPr lang="en-US" sz="1200" dirty="0"/>
              <a:t>, Vincent Conitzer, and Stuart Russell. </a:t>
            </a:r>
            <a:r>
              <a:rPr lang="en-US" sz="1200" dirty="0">
                <a:hlinkClick r:id="rId8"/>
              </a:rPr>
              <a:t>For Learning in Symmetric Teams, Local Optima are Global Nash Equilibria.</a:t>
            </a:r>
            <a:r>
              <a:rPr lang="en-US" sz="1200" dirty="0"/>
              <a:t> ICML’22</a:t>
            </a:r>
          </a:p>
        </p:txBody>
      </p:sp>
    </p:spTree>
    <p:extLst>
      <p:ext uri="{BB962C8B-B14F-4D97-AF65-F5344CB8AC3E}">
        <p14:creationId xmlns:p14="http://schemas.microsoft.com/office/powerpoint/2010/main" val="16278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4" grpId="0"/>
      <p:bldP spid="16" grpId="0"/>
      <p:bldP spid="17" grpId="0"/>
      <p:bldP spid="1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1549" y="256147"/>
            <a:ext cx="9433720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 challenging example for the evidential decision theorist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" y="1091958"/>
            <a:ext cx="9678880" cy="575480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700" dirty="0"/>
              <a:t>Optimal strategy to commit to is to just go left: (</a:t>
            </a:r>
            <a:r>
              <a:rPr lang="en-US" altLang="en-US" sz="2700" i="1" dirty="0"/>
              <a:t>p</a:t>
            </a:r>
            <a:r>
              <a:rPr lang="en-US" altLang="en-US" sz="2700" baseline="-25000" dirty="0"/>
              <a:t>l</a:t>
            </a:r>
            <a:r>
              <a:rPr lang="en-US" altLang="en-US" sz="2700" dirty="0"/>
              <a:t>, </a:t>
            </a:r>
            <a:r>
              <a:rPr lang="en-US" altLang="en-US" sz="2700" i="1" dirty="0" err="1"/>
              <a:t>p</a:t>
            </a:r>
            <a:r>
              <a:rPr lang="en-US" altLang="en-US" sz="2700" baseline="-25000" dirty="0" err="1"/>
              <a:t>s</a:t>
            </a:r>
            <a:r>
              <a:rPr lang="en-US" altLang="en-US" sz="2700" dirty="0"/>
              <a:t>, </a:t>
            </a:r>
            <a:r>
              <a:rPr lang="en-US" altLang="en-US" sz="2700" i="1" dirty="0" err="1"/>
              <a:t>p</a:t>
            </a:r>
            <a:r>
              <a:rPr lang="en-US" altLang="en-US" sz="2700" baseline="-25000" dirty="0" err="1"/>
              <a:t>r</a:t>
            </a:r>
            <a:r>
              <a:rPr lang="en-US" altLang="en-US" sz="2700" dirty="0"/>
              <a:t>) = (1, 0, 0)</a:t>
            </a:r>
          </a:p>
          <a:p>
            <a:pPr eaLnBrk="1" hangingPunct="1"/>
            <a:r>
              <a:rPr lang="en-US" altLang="en-US" sz="2700" dirty="0"/>
              <a:t>If you’re at an intersection, what does EDT say you should do?</a:t>
            </a:r>
          </a:p>
          <a:p>
            <a:r>
              <a:rPr lang="en-US" altLang="en-US" sz="2700" dirty="0"/>
              <a:t>When considering (</a:t>
            </a:r>
            <a:r>
              <a:rPr lang="en-US" altLang="en-US" sz="2700" i="1" dirty="0"/>
              <a:t>p</a:t>
            </a:r>
            <a:r>
              <a:rPr lang="en-US" altLang="en-US" sz="2700" baseline="-25000" dirty="0"/>
              <a:t>l</a:t>
            </a:r>
            <a:r>
              <a:rPr lang="en-US" altLang="en-US" sz="2700" dirty="0"/>
              <a:t>, </a:t>
            </a:r>
            <a:r>
              <a:rPr lang="en-US" altLang="en-US" sz="2700" i="1" dirty="0" err="1"/>
              <a:t>p</a:t>
            </a:r>
            <a:r>
              <a:rPr lang="en-US" altLang="en-US" sz="2700" baseline="-25000" dirty="0" err="1"/>
              <a:t>s</a:t>
            </a:r>
            <a:r>
              <a:rPr lang="en-US" altLang="en-US" sz="2700" dirty="0"/>
              <a:t>, </a:t>
            </a:r>
            <a:r>
              <a:rPr lang="en-US" altLang="en-US" sz="2700" i="1" dirty="0" err="1"/>
              <a:t>p</a:t>
            </a:r>
            <a:r>
              <a:rPr lang="en-US" altLang="en-US" sz="2700" baseline="-25000" dirty="0" err="1"/>
              <a:t>r</a:t>
            </a:r>
            <a:r>
              <a:rPr lang="en-US" altLang="en-US" sz="2700" dirty="0"/>
              <a:t>) = (1, 0, 0), you presumably expect to be at X and get 1 (really just need: no more than 1)</a:t>
            </a:r>
          </a:p>
          <a:p>
            <a:r>
              <a:rPr lang="en-US" altLang="en-US" sz="2700" dirty="0"/>
              <a:t>When considering (</a:t>
            </a:r>
            <a:r>
              <a:rPr lang="en-US" altLang="en-US" sz="2700" i="1" dirty="0"/>
              <a:t>p</a:t>
            </a:r>
            <a:r>
              <a:rPr lang="en-US" altLang="en-US" sz="2700" baseline="-25000" dirty="0"/>
              <a:t>l</a:t>
            </a:r>
            <a:r>
              <a:rPr lang="en-US" altLang="en-US" sz="2700" dirty="0"/>
              <a:t>, </a:t>
            </a:r>
            <a:r>
              <a:rPr lang="en-US" altLang="en-US" sz="2700" i="1" dirty="0" err="1"/>
              <a:t>p</a:t>
            </a:r>
            <a:r>
              <a:rPr lang="en-US" altLang="en-US" sz="2700" baseline="-25000" dirty="0" err="1"/>
              <a:t>s</a:t>
            </a:r>
            <a:r>
              <a:rPr lang="en-US" altLang="en-US" sz="2700" dirty="0"/>
              <a:t>, </a:t>
            </a:r>
            <a:r>
              <a:rPr lang="en-US" altLang="en-US" sz="2700" i="1" dirty="0" err="1"/>
              <a:t>p</a:t>
            </a:r>
            <a:r>
              <a:rPr lang="en-US" altLang="en-US" sz="2700" baseline="-25000" dirty="0" err="1"/>
              <a:t>r</a:t>
            </a:r>
            <a:r>
              <a:rPr lang="en-US" altLang="en-US" sz="2700" dirty="0"/>
              <a:t>) = (0, ½, ½), then say </a:t>
            </a:r>
            <a:r>
              <a:rPr lang="en-US" altLang="en-US" sz="2700" i="1" dirty="0"/>
              <a:t>b</a:t>
            </a:r>
            <a:r>
              <a:rPr lang="en-US" altLang="en-US" sz="2700" dirty="0"/>
              <a:t> is your subjective probability of being at Y</a:t>
            </a:r>
          </a:p>
          <a:p>
            <a:pPr lvl="1"/>
            <a:r>
              <a:rPr lang="en-US" altLang="en-US" sz="2700" b="1" dirty="0"/>
              <a:t>Assume: </a:t>
            </a:r>
            <a:r>
              <a:rPr lang="en-US" altLang="en-US" sz="2700" i="1" dirty="0"/>
              <a:t>b</a:t>
            </a:r>
            <a:r>
              <a:rPr lang="en-US" altLang="en-US" sz="2700" dirty="0"/>
              <a:t> &gt; 0</a:t>
            </a:r>
          </a:p>
          <a:p>
            <a:pPr lvl="1"/>
            <a:r>
              <a:rPr lang="en-US" altLang="en-US" sz="2700" b="1" dirty="0"/>
              <a:t>Assume: </a:t>
            </a:r>
            <a:r>
              <a:rPr lang="en-US" altLang="en-US" sz="2700" i="1" dirty="0"/>
              <a:t>b</a:t>
            </a:r>
            <a:r>
              <a:rPr lang="en-US" altLang="en-US" sz="2700" dirty="0"/>
              <a:t> is not a function of </a:t>
            </a:r>
            <a:r>
              <a:rPr lang="el-GR" sz="2700" dirty="0"/>
              <a:t>ε</a:t>
            </a:r>
            <a:endParaRPr lang="en-US" sz="2700" dirty="0"/>
          </a:p>
          <a:p>
            <a:r>
              <a:rPr lang="en-US" altLang="en-US" sz="2700" dirty="0"/>
              <a:t>So, expected utility: </a:t>
            </a:r>
            <a:r>
              <a:rPr lang="en-US" altLang="en-US" sz="2700" i="1" dirty="0"/>
              <a:t>b</a:t>
            </a:r>
            <a:r>
              <a:rPr lang="en-US" altLang="en-US" sz="2700" dirty="0"/>
              <a:t>*½*(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 + (1-</a:t>
            </a:r>
            <a:r>
              <a:rPr lang="en-US" sz="2700" i="1" dirty="0"/>
              <a:t>b</a:t>
            </a:r>
            <a:r>
              <a:rPr lang="en-US" sz="2700" dirty="0"/>
              <a:t>)*¼*</a:t>
            </a:r>
            <a:r>
              <a:rPr lang="en-US" altLang="en-US" sz="2700" dirty="0"/>
              <a:t>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 = 1+</a:t>
            </a:r>
            <a:r>
              <a:rPr lang="en-US" sz="2700" i="1" dirty="0"/>
              <a:t>b</a:t>
            </a:r>
            <a:r>
              <a:rPr lang="en-US" sz="2700" dirty="0"/>
              <a:t>-¼</a:t>
            </a:r>
            <a:r>
              <a:rPr lang="el-GR" sz="2700" dirty="0"/>
              <a:t>ε</a:t>
            </a:r>
            <a:r>
              <a:rPr lang="en-US" sz="2700" dirty="0"/>
              <a:t>-¼</a:t>
            </a:r>
            <a:r>
              <a:rPr lang="en-US" sz="2700" i="1" dirty="0"/>
              <a:t>b</a:t>
            </a:r>
            <a:r>
              <a:rPr lang="el-GR" sz="2700" dirty="0"/>
              <a:t>ε</a:t>
            </a:r>
            <a:endParaRPr lang="en-US" sz="2700" dirty="0"/>
          </a:p>
          <a:p>
            <a:r>
              <a:rPr lang="en-US" sz="2700" dirty="0"/>
              <a:t>For sufficiently small </a:t>
            </a:r>
            <a:r>
              <a:rPr lang="el-GR" sz="2700" dirty="0"/>
              <a:t>ε</a:t>
            </a:r>
            <a:r>
              <a:rPr lang="en-US" sz="2700" dirty="0"/>
              <a:t> this is greater than 1</a:t>
            </a:r>
          </a:p>
          <a:p>
            <a:r>
              <a:rPr lang="en-US" sz="2700" dirty="0"/>
              <a:t>Hence EDT suggests</a:t>
            </a:r>
            <a:r>
              <a:rPr lang="en-US" altLang="en-US" sz="2700" dirty="0"/>
              <a:t> (0, ½, ½)</a:t>
            </a:r>
            <a:r>
              <a:rPr lang="en-US" sz="2700" dirty="0"/>
              <a:t> over </a:t>
            </a:r>
            <a:r>
              <a:rPr lang="en-US" altLang="en-US" sz="2700" dirty="0"/>
              <a:t>(1, 0, 0)!</a:t>
            </a:r>
          </a:p>
          <a:p>
            <a:r>
              <a:rPr lang="en-US" altLang="en-US" sz="2700" dirty="0"/>
              <a:t>... right? ... right?</a:t>
            </a:r>
          </a:p>
          <a:p>
            <a:pPr marL="0" indent="0">
              <a:buNone/>
            </a:pPr>
            <a:endParaRPr lang="en-US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4F6B43-5A5F-4F36-9ED5-DAFCD1D22986}"/>
              </a:ext>
            </a:extLst>
          </p:cNvPr>
          <p:cNvSpPr/>
          <p:nvPr/>
        </p:nvSpPr>
        <p:spPr>
          <a:xfrm>
            <a:off x="10459898" y="4603071"/>
            <a:ext cx="359109" cy="3195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3C3AB1-455A-4E5B-8A7A-B3B3D63962DC}"/>
              </a:ext>
            </a:extLst>
          </p:cNvPr>
          <p:cNvSpPr/>
          <p:nvPr/>
        </p:nvSpPr>
        <p:spPr>
          <a:xfrm>
            <a:off x="10451020" y="2925190"/>
            <a:ext cx="359109" cy="3195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5DB63F-EED1-4526-947C-44B138665CD5}"/>
              </a:ext>
            </a:extLst>
          </p:cNvPr>
          <p:cNvCxnSpPr>
            <a:cxnSpLocks/>
            <a:stCxn id="4" idx="0"/>
            <a:endCxn id="7" idx="4"/>
          </p:cNvCxnSpPr>
          <p:nvPr/>
        </p:nvCxnSpPr>
        <p:spPr>
          <a:xfrm flipH="1" flipV="1">
            <a:off x="10630575" y="3244786"/>
            <a:ext cx="8878" cy="13582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DC7776-46C3-4CFA-ADF3-B9CC8A3A1B30}"/>
              </a:ext>
            </a:extLst>
          </p:cNvPr>
          <p:cNvCxnSpPr/>
          <p:nvPr/>
        </p:nvCxnSpPr>
        <p:spPr>
          <a:xfrm flipV="1">
            <a:off x="10632052" y="1568384"/>
            <a:ext cx="0" cy="13582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D0ED1D-1BFD-4329-B714-5C2AE3B16CE4}"/>
              </a:ext>
            </a:extLst>
          </p:cNvPr>
          <p:cNvCxnSpPr/>
          <p:nvPr/>
        </p:nvCxnSpPr>
        <p:spPr>
          <a:xfrm flipV="1">
            <a:off x="10632052" y="4933019"/>
            <a:ext cx="0" cy="13582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5FA097-5838-4DD3-B48F-4092A8D5B1AC}"/>
              </a:ext>
            </a:extLst>
          </p:cNvPr>
          <p:cNvCxnSpPr>
            <a:cxnSpLocks/>
          </p:cNvCxnSpPr>
          <p:nvPr/>
        </p:nvCxnSpPr>
        <p:spPr>
          <a:xfrm flipV="1">
            <a:off x="10819007" y="4758428"/>
            <a:ext cx="757476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0AF45F-2771-43F8-8006-87B82D83B180}"/>
              </a:ext>
            </a:extLst>
          </p:cNvPr>
          <p:cNvCxnSpPr>
            <a:cxnSpLocks/>
          </p:cNvCxnSpPr>
          <p:nvPr/>
        </p:nvCxnSpPr>
        <p:spPr>
          <a:xfrm flipV="1">
            <a:off x="10811608" y="3065855"/>
            <a:ext cx="757476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A3711F-F8D4-4B79-B8FF-D60BC7ADCF2A}"/>
              </a:ext>
            </a:extLst>
          </p:cNvPr>
          <p:cNvCxnSpPr>
            <a:cxnSpLocks/>
          </p:cNvCxnSpPr>
          <p:nvPr/>
        </p:nvCxnSpPr>
        <p:spPr>
          <a:xfrm flipH="1">
            <a:off x="9693545" y="3065855"/>
            <a:ext cx="766353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E58D18-5AD5-47ED-AAB9-63B3C1361198}"/>
              </a:ext>
            </a:extLst>
          </p:cNvPr>
          <p:cNvCxnSpPr>
            <a:cxnSpLocks/>
          </p:cNvCxnSpPr>
          <p:nvPr/>
        </p:nvCxnSpPr>
        <p:spPr>
          <a:xfrm flipH="1">
            <a:off x="9702422" y="4758428"/>
            <a:ext cx="766353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0F6C874-D4CC-469E-98EF-EBE6AEBDF4C3}"/>
              </a:ext>
            </a:extLst>
          </p:cNvPr>
          <p:cNvSpPr txBox="1"/>
          <p:nvPr/>
        </p:nvSpPr>
        <p:spPr>
          <a:xfrm>
            <a:off x="10486171" y="2900414"/>
            <a:ext cx="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64228-7424-4C57-85BA-3E523E817BDD}"/>
              </a:ext>
            </a:extLst>
          </p:cNvPr>
          <p:cNvSpPr txBox="1"/>
          <p:nvPr/>
        </p:nvSpPr>
        <p:spPr>
          <a:xfrm>
            <a:off x="10486274" y="4585105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A376D1-0442-4040-8FB1-C40175CD8928}"/>
              </a:ext>
            </a:extLst>
          </p:cNvPr>
          <p:cNvSpPr txBox="1"/>
          <p:nvPr/>
        </p:nvSpPr>
        <p:spPr>
          <a:xfrm>
            <a:off x="9306430" y="4553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2499B7-94C0-4862-994F-D3830B4928A6}"/>
              </a:ext>
            </a:extLst>
          </p:cNvPr>
          <p:cNvSpPr txBox="1"/>
          <p:nvPr/>
        </p:nvSpPr>
        <p:spPr>
          <a:xfrm>
            <a:off x="11598357" y="455481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B9DC43-6347-4C26-9F01-8BB56C40E822}"/>
              </a:ext>
            </a:extLst>
          </p:cNvPr>
          <p:cNvSpPr txBox="1"/>
          <p:nvPr/>
        </p:nvSpPr>
        <p:spPr>
          <a:xfrm>
            <a:off x="9316784" y="28769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B34AC4-2E38-4A8D-BC5F-E1FA31EA3843}"/>
              </a:ext>
            </a:extLst>
          </p:cNvPr>
          <p:cNvSpPr txBox="1"/>
          <p:nvPr/>
        </p:nvSpPr>
        <p:spPr>
          <a:xfrm>
            <a:off x="11598355" y="2885806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4-</a:t>
            </a:r>
            <a:r>
              <a:rPr lang="el-GR" sz="2400" b="1" dirty="0"/>
              <a:t>ε</a:t>
            </a:r>
            <a:endParaRPr lang="en-US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592FCA-2B11-4B58-A0C6-A92DFA96B6A0}"/>
              </a:ext>
            </a:extLst>
          </p:cNvPr>
          <p:cNvSpPr txBox="1"/>
          <p:nvPr/>
        </p:nvSpPr>
        <p:spPr>
          <a:xfrm>
            <a:off x="10481241" y="11827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D5CA72-CF72-4594-947E-2D0EEDE2E523}"/>
              </a:ext>
            </a:extLst>
          </p:cNvPr>
          <p:cNvSpPr txBox="1"/>
          <p:nvPr/>
        </p:nvSpPr>
        <p:spPr>
          <a:xfrm>
            <a:off x="10259295" y="6305195"/>
            <a:ext cx="96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START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CD3C2EA-AADC-4993-B5FE-DD679E7993A8}"/>
              </a:ext>
            </a:extLst>
          </p:cNvPr>
          <p:cNvSpPr/>
          <p:nvPr/>
        </p:nvSpPr>
        <p:spPr>
          <a:xfrm>
            <a:off x="10259295" y="2723102"/>
            <a:ext cx="757469" cy="24002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3DF59-330C-81A2-7AB4-1B6DB551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3" y="110742"/>
            <a:ext cx="4873817" cy="6664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1D4E2-209B-875C-2F04-0DB78E2D5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441" y="0"/>
            <a:ext cx="3070559" cy="3456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3D9753-4C0D-018C-F3D8-276AF8704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63" y="82909"/>
            <a:ext cx="4232878" cy="2889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25D0D6-9FFA-F9E3-8873-AACD6D91C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797" y="4158806"/>
            <a:ext cx="6169446" cy="1872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44FCA5-163F-2D9D-3DD4-B334481F1B1D}"/>
              </a:ext>
            </a:extLst>
          </p:cNvPr>
          <p:cNvSpPr txBox="1"/>
          <p:nvPr/>
        </p:nvSpPr>
        <p:spPr>
          <a:xfrm>
            <a:off x="7005002" y="6200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https://arxiv.org/abs/2401.03408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20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1549" y="256147"/>
            <a:ext cx="9433720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 way for EDT to get the right answer (+SSA)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2" y="971379"/>
            <a:ext cx="9534537" cy="588662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700" dirty="0"/>
              <a:t>Consider probabilities of </a:t>
            </a:r>
            <a:r>
              <a:rPr lang="en-US" altLang="en-US" sz="2700" b="1" dirty="0"/>
              <a:t>whole trajectories, plus where you are</a:t>
            </a:r>
            <a:r>
              <a:rPr lang="en-US" altLang="en-US" sz="2700" dirty="0"/>
              <a:t>, under strategy (0, ½, ½), </a:t>
            </a:r>
            <a:r>
              <a:rPr lang="en-US" altLang="en-US" sz="2700" b="1" dirty="0"/>
              <a:t>in a </a:t>
            </a:r>
            <a:r>
              <a:rPr lang="en-US" altLang="en-US" sz="2700" b="1" dirty="0" err="1"/>
              <a:t>halfing</a:t>
            </a:r>
            <a:r>
              <a:rPr lang="en-US" altLang="en-US" sz="2700" b="1" dirty="0"/>
              <a:t> sort of way</a:t>
            </a:r>
          </a:p>
          <a:p>
            <a:r>
              <a:rPr lang="en-US" altLang="en-US" sz="2700" dirty="0"/>
              <a:t>P(XY(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), @X) = </a:t>
            </a:r>
            <a:r>
              <a:rPr lang="en-US" altLang="en-US" sz="2700" dirty="0"/>
              <a:t>P(XY(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)) * P(@X|</a:t>
            </a:r>
            <a:r>
              <a:rPr lang="en-US" altLang="en-US" sz="2700" dirty="0"/>
              <a:t>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)) = ¼ * ½ </a:t>
            </a:r>
            <a:endParaRPr lang="en-US" altLang="en-US" sz="2700" dirty="0"/>
          </a:p>
          <a:p>
            <a:r>
              <a:rPr lang="en-US" altLang="en-US" sz="2700" dirty="0"/>
              <a:t>P(XY(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), @Y) = </a:t>
            </a:r>
            <a:r>
              <a:rPr lang="en-US" altLang="en-US" sz="2700" dirty="0"/>
              <a:t>P(XY(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)) * P(@Y|</a:t>
            </a:r>
            <a:r>
              <a:rPr lang="en-US" altLang="en-US" sz="2700" dirty="0"/>
              <a:t>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)) = ¼ * ½ </a:t>
            </a:r>
          </a:p>
          <a:p>
            <a:r>
              <a:rPr lang="en-US" sz="2700" dirty="0"/>
              <a:t>Any other trajectory with positive probability gives payoff 0</a:t>
            </a:r>
          </a:p>
          <a:p>
            <a:r>
              <a:rPr lang="en-US" sz="2700" dirty="0"/>
              <a:t>So expected utility is 2 * ¼ * ½ * </a:t>
            </a:r>
            <a:r>
              <a:rPr lang="en-US" altLang="en-US" sz="2700" dirty="0"/>
              <a:t>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 = 1-</a:t>
            </a:r>
            <a:r>
              <a:rPr lang="el-GR" sz="2700" dirty="0"/>
              <a:t> ε</a:t>
            </a:r>
            <a:r>
              <a:rPr lang="en-US" sz="2700" dirty="0"/>
              <a:t>/4, which is worse than 1, so EDT gets the right answer</a:t>
            </a:r>
          </a:p>
          <a:p>
            <a:r>
              <a:rPr lang="en-US" sz="2700" i="1" dirty="0"/>
              <a:t>What just happened?</a:t>
            </a:r>
            <a:endParaRPr lang="en-US" sz="2700" dirty="0"/>
          </a:p>
          <a:p>
            <a:r>
              <a:rPr lang="en-US" sz="2700" dirty="0"/>
              <a:t>Under this way of reasoning, if you tell me that I’m at X, it’s </a:t>
            </a:r>
            <a:r>
              <a:rPr lang="en-US" sz="2700" b="1" dirty="0"/>
              <a:t>more likely</a:t>
            </a:r>
            <a:r>
              <a:rPr lang="en-US" sz="2700" dirty="0"/>
              <a:t> that I’m on trajectory X(0) than on one of the XY ones</a:t>
            </a:r>
          </a:p>
          <a:p>
            <a:r>
              <a:rPr lang="en-US" altLang="en-US" sz="2700" dirty="0"/>
              <a:t>P(XY(</a:t>
            </a:r>
            <a:r>
              <a:rPr lang="en-US" sz="2700" dirty="0"/>
              <a:t>4-</a:t>
            </a:r>
            <a:r>
              <a:rPr lang="el-GR" sz="2700" dirty="0"/>
              <a:t>ε</a:t>
            </a:r>
            <a:r>
              <a:rPr lang="en-US" sz="2700" dirty="0"/>
              <a:t>), @X) = ¼ * ½ ; </a:t>
            </a:r>
            <a:r>
              <a:rPr lang="en-US" altLang="en-US" sz="2700" dirty="0"/>
              <a:t>P(XY(</a:t>
            </a:r>
            <a:r>
              <a:rPr lang="en-US" sz="2700" dirty="0"/>
              <a:t>0), @X) = ¼ * ½ ; P(X(0), @X) = ½ * 1</a:t>
            </a:r>
          </a:p>
          <a:p>
            <a:r>
              <a:rPr lang="en-US" sz="2700" dirty="0"/>
              <a:t>So P(X(0) | @X) = ½ / (½ + ¼) = 2/3 (</a:t>
            </a:r>
            <a:r>
              <a:rPr lang="en-US" sz="2700" b="1" dirty="0"/>
              <a:t>not </a:t>
            </a:r>
            <a:r>
              <a:rPr lang="en-US" sz="2700" dirty="0"/>
              <a:t>1/2)</a:t>
            </a:r>
          </a:p>
          <a:p>
            <a:r>
              <a:rPr lang="en-US" sz="2700" dirty="0"/>
              <a:t>Previous slide had </a:t>
            </a:r>
            <a:r>
              <a:rPr lang="en-US" sz="2700" b="1" dirty="0"/>
              <a:t>hidden assumption</a:t>
            </a:r>
            <a:r>
              <a:rPr lang="en-US" sz="2700" dirty="0"/>
              <a:t>: </a:t>
            </a:r>
            <a:r>
              <a:rPr lang="en-US" sz="2700" i="1" dirty="0"/>
              <a:t>where I am carries no information about my </a:t>
            </a:r>
            <a:r>
              <a:rPr lang="en-US" sz="2700" b="1" i="1" dirty="0"/>
              <a:t>future</a:t>
            </a:r>
            <a:r>
              <a:rPr lang="en-US" sz="2700" i="1" dirty="0"/>
              <a:t> coin tosses</a:t>
            </a:r>
          </a:p>
          <a:p>
            <a:endParaRPr lang="en-US" sz="2700" dirty="0"/>
          </a:p>
          <a:p>
            <a:endParaRPr lang="en-US" sz="2700" dirty="0"/>
          </a:p>
          <a:p>
            <a:pPr eaLnBrk="1" hangingPunct="1"/>
            <a:endParaRPr lang="en-US" altLang="en-US" sz="2700" dirty="0"/>
          </a:p>
          <a:p>
            <a:pPr marL="0" indent="0">
              <a:buNone/>
            </a:pPr>
            <a:endParaRPr lang="en-US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4F6B43-5A5F-4F36-9ED5-DAFCD1D22986}"/>
              </a:ext>
            </a:extLst>
          </p:cNvPr>
          <p:cNvSpPr/>
          <p:nvPr/>
        </p:nvSpPr>
        <p:spPr>
          <a:xfrm>
            <a:off x="10459898" y="4603071"/>
            <a:ext cx="359109" cy="3195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3C3AB1-455A-4E5B-8A7A-B3B3D63962DC}"/>
              </a:ext>
            </a:extLst>
          </p:cNvPr>
          <p:cNvSpPr/>
          <p:nvPr/>
        </p:nvSpPr>
        <p:spPr>
          <a:xfrm>
            <a:off x="10451020" y="2925190"/>
            <a:ext cx="359109" cy="3195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5DB63F-EED1-4526-947C-44B138665CD5}"/>
              </a:ext>
            </a:extLst>
          </p:cNvPr>
          <p:cNvCxnSpPr>
            <a:cxnSpLocks/>
            <a:stCxn id="4" idx="0"/>
            <a:endCxn id="7" idx="4"/>
          </p:cNvCxnSpPr>
          <p:nvPr/>
        </p:nvCxnSpPr>
        <p:spPr>
          <a:xfrm flipH="1" flipV="1">
            <a:off x="10630575" y="3244786"/>
            <a:ext cx="8878" cy="13582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DC7776-46C3-4CFA-ADF3-B9CC8A3A1B30}"/>
              </a:ext>
            </a:extLst>
          </p:cNvPr>
          <p:cNvCxnSpPr/>
          <p:nvPr/>
        </p:nvCxnSpPr>
        <p:spPr>
          <a:xfrm flipV="1">
            <a:off x="10632052" y="1568384"/>
            <a:ext cx="0" cy="13582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D0ED1D-1BFD-4329-B714-5C2AE3B16CE4}"/>
              </a:ext>
            </a:extLst>
          </p:cNvPr>
          <p:cNvCxnSpPr/>
          <p:nvPr/>
        </p:nvCxnSpPr>
        <p:spPr>
          <a:xfrm flipV="1">
            <a:off x="10632052" y="4933019"/>
            <a:ext cx="0" cy="13582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5FA097-5838-4DD3-B48F-4092A8D5B1AC}"/>
              </a:ext>
            </a:extLst>
          </p:cNvPr>
          <p:cNvCxnSpPr>
            <a:cxnSpLocks/>
          </p:cNvCxnSpPr>
          <p:nvPr/>
        </p:nvCxnSpPr>
        <p:spPr>
          <a:xfrm flipV="1">
            <a:off x="10819007" y="4758428"/>
            <a:ext cx="757476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0AF45F-2771-43F8-8006-87B82D83B180}"/>
              </a:ext>
            </a:extLst>
          </p:cNvPr>
          <p:cNvCxnSpPr>
            <a:cxnSpLocks/>
          </p:cNvCxnSpPr>
          <p:nvPr/>
        </p:nvCxnSpPr>
        <p:spPr>
          <a:xfrm flipV="1">
            <a:off x="10811608" y="3065855"/>
            <a:ext cx="757476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A3711F-F8D4-4B79-B8FF-D60BC7ADCF2A}"/>
              </a:ext>
            </a:extLst>
          </p:cNvPr>
          <p:cNvCxnSpPr>
            <a:cxnSpLocks/>
          </p:cNvCxnSpPr>
          <p:nvPr/>
        </p:nvCxnSpPr>
        <p:spPr>
          <a:xfrm flipH="1">
            <a:off x="9693545" y="3065855"/>
            <a:ext cx="766353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E58D18-5AD5-47ED-AAB9-63B3C1361198}"/>
              </a:ext>
            </a:extLst>
          </p:cNvPr>
          <p:cNvCxnSpPr>
            <a:cxnSpLocks/>
          </p:cNvCxnSpPr>
          <p:nvPr/>
        </p:nvCxnSpPr>
        <p:spPr>
          <a:xfrm flipH="1">
            <a:off x="9702422" y="4758428"/>
            <a:ext cx="766353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0F6C874-D4CC-469E-98EF-EBE6AEBDF4C3}"/>
              </a:ext>
            </a:extLst>
          </p:cNvPr>
          <p:cNvSpPr txBox="1"/>
          <p:nvPr/>
        </p:nvSpPr>
        <p:spPr>
          <a:xfrm>
            <a:off x="10486171" y="2900414"/>
            <a:ext cx="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64228-7424-4C57-85BA-3E523E817BDD}"/>
              </a:ext>
            </a:extLst>
          </p:cNvPr>
          <p:cNvSpPr txBox="1"/>
          <p:nvPr/>
        </p:nvSpPr>
        <p:spPr>
          <a:xfrm>
            <a:off x="10486274" y="4585105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A376D1-0442-4040-8FB1-C40175CD8928}"/>
              </a:ext>
            </a:extLst>
          </p:cNvPr>
          <p:cNvSpPr txBox="1"/>
          <p:nvPr/>
        </p:nvSpPr>
        <p:spPr>
          <a:xfrm>
            <a:off x="9306430" y="4553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2499B7-94C0-4862-994F-D3830B4928A6}"/>
              </a:ext>
            </a:extLst>
          </p:cNvPr>
          <p:cNvSpPr txBox="1"/>
          <p:nvPr/>
        </p:nvSpPr>
        <p:spPr>
          <a:xfrm>
            <a:off x="11598357" y="455481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B9DC43-6347-4C26-9F01-8BB56C40E822}"/>
              </a:ext>
            </a:extLst>
          </p:cNvPr>
          <p:cNvSpPr txBox="1"/>
          <p:nvPr/>
        </p:nvSpPr>
        <p:spPr>
          <a:xfrm>
            <a:off x="9316784" y="28769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B34AC4-2E38-4A8D-BC5F-E1FA31EA3843}"/>
              </a:ext>
            </a:extLst>
          </p:cNvPr>
          <p:cNvSpPr txBox="1"/>
          <p:nvPr/>
        </p:nvSpPr>
        <p:spPr>
          <a:xfrm>
            <a:off x="11598355" y="2885806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4-</a:t>
            </a:r>
            <a:r>
              <a:rPr lang="el-GR" sz="2400" b="1" dirty="0"/>
              <a:t>ε</a:t>
            </a:r>
            <a:endParaRPr lang="en-US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592FCA-2B11-4B58-A0C6-A92DFA96B6A0}"/>
              </a:ext>
            </a:extLst>
          </p:cNvPr>
          <p:cNvSpPr txBox="1"/>
          <p:nvPr/>
        </p:nvSpPr>
        <p:spPr>
          <a:xfrm>
            <a:off x="10481241" y="11827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D5CA72-CF72-4594-947E-2D0EEDE2E523}"/>
              </a:ext>
            </a:extLst>
          </p:cNvPr>
          <p:cNvSpPr txBox="1"/>
          <p:nvPr/>
        </p:nvSpPr>
        <p:spPr>
          <a:xfrm>
            <a:off x="10259295" y="6305195"/>
            <a:ext cx="96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START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E721671-E61E-427C-9AD2-D304EF9736BF}"/>
              </a:ext>
            </a:extLst>
          </p:cNvPr>
          <p:cNvSpPr/>
          <p:nvPr/>
        </p:nvSpPr>
        <p:spPr>
          <a:xfrm>
            <a:off x="10259295" y="2723102"/>
            <a:ext cx="757469" cy="24002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9482DC0-7810-4A1B-9384-65EB40193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994" y="183930"/>
            <a:ext cx="11088090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Making decisions with imperfect recall</a:t>
            </a:r>
            <a:br>
              <a:rPr lang="en-US" altLang="en-US" dirty="0"/>
            </a:br>
            <a:r>
              <a:rPr lang="en-US" altLang="en-US" sz="3600" dirty="0">
                <a:solidFill>
                  <a:srgbClr val="5B9BD5"/>
                </a:solidFill>
              </a:rPr>
              <a:t>[</a:t>
            </a:r>
            <a:r>
              <a:rPr lang="en-US" sz="3600" dirty="0">
                <a:solidFill>
                  <a:srgbClr val="5B9BD5"/>
                </a:solidFill>
              </a:rPr>
              <a:t>cf. absentminded driver problem: PR97, AHP97]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7CC6B7F6-D974-4010-B90E-39F866797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5994" y="976579"/>
            <a:ext cx="9492516" cy="576604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Optimal strategy without recall: go Right with probability </a:t>
            </a:r>
            <a:r>
              <a:rPr lang="en-US" altLang="en-US" sz="3200" dirty="0">
                <a:solidFill>
                  <a:srgbClr val="002060"/>
                </a:solidFill>
              </a:rPr>
              <a:t>5/8</a:t>
            </a:r>
            <a:r>
              <a:rPr lang="en-US" altLang="en-US" sz="3200" dirty="0"/>
              <a:t>. </a:t>
            </a:r>
            <a:r>
              <a:rPr lang="en-US" altLang="en-US" sz="3200" i="1" dirty="0"/>
              <a:t>(Outside view.)</a:t>
            </a:r>
            <a:r>
              <a:rPr lang="en-US" altLang="en-US" sz="3200" dirty="0"/>
              <a:t> Follow that.</a:t>
            </a:r>
          </a:p>
          <a:p>
            <a:pPr eaLnBrk="1" hangingPunct="1"/>
            <a:r>
              <a:rPr lang="en-US" altLang="en-US" sz="3200" dirty="0"/>
              <a:t>You arrive at decision point.  What is the probability that you’re there for the first time? </a:t>
            </a:r>
            <a:r>
              <a:rPr lang="en-US" altLang="en-US" sz="3200" i="1" dirty="0"/>
              <a:t>(Inside view.)</a:t>
            </a:r>
            <a:endParaRPr lang="en-US" altLang="en-US" sz="3200" dirty="0"/>
          </a:p>
          <a:p>
            <a:pPr eaLnBrk="1" hangingPunct="1"/>
            <a:r>
              <a:rPr lang="en-US" altLang="en-US" sz="3200" b="1" dirty="0" err="1"/>
              <a:t>Thirder</a:t>
            </a:r>
            <a:r>
              <a:rPr lang="en-US" altLang="en-US" sz="3200" b="1" dirty="0"/>
              <a:t>: </a:t>
            </a:r>
            <a:r>
              <a:rPr lang="en-US" altLang="en-US" sz="3200" dirty="0"/>
              <a:t>in expectation 1 first awakening, and (</a:t>
            </a:r>
            <a:r>
              <a:rPr lang="en-US" altLang="en-US" sz="3200" dirty="0">
                <a:solidFill>
                  <a:srgbClr val="7030A0"/>
                </a:solidFill>
              </a:rPr>
              <a:t>1/2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rgbClr val="002060"/>
                </a:solidFill>
              </a:rPr>
              <a:t>5/8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16/25</a:t>
            </a:r>
            <a:r>
              <a:rPr lang="en-US" altLang="en-US" sz="3200" dirty="0"/>
              <a:t>) / (1-(</a:t>
            </a:r>
            <a:r>
              <a:rPr lang="en-US" altLang="en-US" sz="3200" dirty="0">
                <a:solidFill>
                  <a:srgbClr val="002060"/>
                </a:solidFill>
              </a:rPr>
              <a:t>5/8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16/25</a:t>
            </a:r>
            <a:r>
              <a:rPr lang="en-US" altLang="en-US" sz="3200" dirty="0"/>
              <a:t>)) = 1/3 later awakenings, so probability of first time = 1/(4/3) = </a:t>
            </a:r>
            <a:r>
              <a:rPr lang="en-US" altLang="en-US" sz="3200" dirty="0">
                <a:solidFill>
                  <a:srgbClr val="C00000"/>
                </a:solidFill>
              </a:rPr>
              <a:t>¾</a:t>
            </a:r>
          </a:p>
          <a:p>
            <a:pPr eaLnBrk="1" hangingPunct="1"/>
            <a:r>
              <a:rPr lang="en-US" altLang="en-US" sz="3200" dirty="0"/>
              <a:t>Going Left gives 1 and going Right gives (</a:t>
            </a:r>
            <a:r>
              <a:rPr lang="en-US" altLang="en-US" sz="3200" dirty="0">
                <a:solidFill>
                  <a:srgbClr val="7030A0"/>
                </a:solidFill>
              </a:rPr>
              <a:t>1/2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rgbClr val="C00000"/>
                </a:solidFill>
              </a:rPr>
              <a:t>3/4</a:t>
            </a:r>
            <a:r>
              <a:rPr lang="en-US" altLang="en-US" sz="3200" dirty="0"/>
              <a:t>)(2) + ((</a:t>
            </a:r>
            <a:r>
              <a:rPr lang="en-US" altLang="en-US" sz="3200" dirty="0">
                <a:solidFill>
                  <a:srgbClr val="7030A0"/>
                </a:solidFill>
              </a:rPr>
              <a:t>1/2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rgbClr val="C00000"/>
                </a:solidFill>
              </a:rPr>
              <a:t>3/4</a:t>
            </a:r>
            <a:r>
              <a:rPr lang="en-US" altLang="en-US" sz="3200" dirty="0"/>
              <a:t>)+(</a:t>
            </a:r>
            <a:r>
              <a:rPr lang="en-US" altLang="en-US" sz="3200" dirty="0">
                <a:solidFill>
                  <a:srgbClr val="C00000"/>
                </a:solidFill>
              </a:rPr>
              <a:t>1/4</a:t>
            </a:r>
            <a:r>
              <a:rPr lang="en-US" altLang="en-US" sz="3200" dirty="0"/>
              <a:t>))(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16/25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rgbClr val="002060"/>
                </a:solidFill>
              </a:rPr>
              <a:t>3/8</a:t>
            </a:r>
            <a:r>
              <a:rPr lang="en-US" altLang="en-US" sz="3200" dirty="0"/>
              <a:t>) / (1-(</a:t>
            </a:r>
            <a:r>
              <a:rPr lang="en-US" altLang="en-US" sz="3200" dirty="0">
                <a:solidFill>
                  <a:srgbClr val="002060"/>
                </a:solidFill>
              </a:rPr>
              <a:t>5/8</a:t>
            </a:r>
            <a:r>
              <a:rPr lang="en-US" altLang="en-US" sz="3200" dirty="0"/>
              <a:t>)(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16/25</a:t>
            </a:r>
            <a:r>
              <a:rPr lang="en-US" altLang="en-US" sz="3200" dirty="0"/>
              <a:t>)) = 1</a:t>
            </a:r>
          </a:p>
          <a:p>
            <a:pPr eaLnBrk="1" hangingPunct="1"/>
            <a:r>
              <a:rPr lang="en-US" altLang="en-US" sz="3200" b="1" dirty="0"/>
              <a:t>Theorem. </a:t>
            </a:r>
            <a:r>
              <a:rPr lang="en-US" altLang="en-US" sz="3200" dirty="0"/>
              <a:t>This is always true!</a:t>
            </a:r>
          </a:p>
          <a:p>
            <a:pPr eaLnBrk="1" hangingPunct="1"/>
            <a:r>
              <a:rPr lang="en-US" altLang="en-US" sz="3200" dirty="0"/>
              <a:t>… but can have other equilibria</a:t>
            </a:r>
          </a:p>
          <a:p>
            <a:pPr eaLnBrk="1" hangingPunct="1"/>
            <a:endParaRPr lang="en-US" altLang="en-US" sz="3700" i="1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1AA3FB6F-12CB-43CC-BCBA-16C0374F2977}"/>
              </a:ext>
            </a:extLst>
          </p:cNvPr>
          <p:cNvSpPr/>
          <p:nvPr/>
        </p:nvSpPr>
        <p:spPr>
          <a:xfrm>
            <a:off x="8830854" y="1735865"/>
            <a:ext cx="1219952" cy="463182"/>
          </a:xfrm>
          <a:prstGeom prst="upArrow">
            <a:avLst/>
          </a:prstGeom>
          <a:solidFill>
            <a:srgbClr val="ECD4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61D1BD1-CF57-4F1D-B708-216AD2FCA3CD}"/>
              </a:ext>
            </a:extLst>
          </p:cNvPr>
          <p:cNvSpPr/>
          <p:nvPr/>
        </p:nvSpPr>
        <p:spPr>
          <a:xfrm>
            <a:off x="9410211" y="428644"/>
            <a:ext cx="1926455" cy="840214"/>
          </a:xfrm>
          <a:prstGeom prst="curvedDownArrow">
            <a:avLst/>
          </a:prstGeom>
          <a:solidFill>
            <a:srgbClr val="ECD44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418F312E-EDC3-4A8C-8D08-644F58B2627A}"/>
              </a:ext>
            </a:extLst>
          </p:cNvPr>
          <p:cNvSpPr/>
          <p:nvPr/>
        </p:nvSpPr>
        <p:spPr>
          <a:xfrm flipV="1">
            <a:off x="10865130" y="1313521"/>
            <a:ext cx="616428" cy="940849"/>
          </a:xfrm>
          <a:prstGeom prst="upArrow">
            <a:avLst/>
          </a:prstGeom>
          <a:solidFill>
            <a:srgbClr val="ECD44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6ADD90A8-9406-4E39-91F1-7AF0D34D475D}"/>
              </a:ext>
            </a:extLst>
          </p:cNvPr>
          <p:cNvSpPr/>
          <p:nvPr/>
        </p:nvSpPr>
        <p:spPr>
          <a:xfrm flipH="1" flipV="1">
            <a:off x="9474981" y="2316604"/>
            <a:ext cx="1729717" cy="840212"/>
          </a:xfrm>
          <a:prstGeom prst="curvedDownArrow">
            <a:avLst/>
          </a:prstGeom>
          <a:solidFill>
            <a:srgbClr val="ECD4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08C9B00F-0F20-44F9-A386-778C58FB1BDC}"/>
              </a:ext>
            </a:extLst>
          </p:cNvPr>
          <p:cNvSpPr/>
          <p:nvPr/>
        </p:nvSpPr>
        <p:spPr>
          <a:xfrm rot="19904698">
            <a:off x="8586708" y="497635"/>
            <a:ext cx="616428" cy="940849"/>
          </a:xfrm>
          <a:prstGeom prst="upArrow">
            <a:avLst/>
          </a:prstGeom>
          <a:solidFill>
            <a:srgbClr val="ECD4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83DC2-2426-4DBE-97E7-DD93C84ED14C}"/>
              </a:ext>
            </a:extLst>
          </p:cNvPr>
          <p:cNvSpPr txBox="1"/>
          <p:nvPr/>
        </p:nvSpPr>
        <p:spPr>
          <a:xfrm>
            <a:off x="8672281" y="1362703"/>
            <a:ext cx="159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decision point!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51F918-EE66-4F11-A2D8-B972820ED2CF}"/>
              </a:ext>
            </a:extLst>
          </p:cNvPr>
          <p:cNvSpPr txBox="1"/>
          <p:nvPr/>
        </p:nvSpPr>
        <p:spPr>
          <a:xfrm>
            <a:off x="8251497" y="-40347"/>
            <a:ext cx="115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task of value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E45DCE-2C41-4CB7-8361-661580E408A1}"/>
              </a:ext>
            </a:extLst>
          </p:cNvPr>
          <p:cNvSpPr txBox="1"/>
          <p:nvPr/>
        </p:nvSpPr>
        <p:spPr>
          <a:xfrm>
            <a:off x="11278273" y="374123"/>
            <a:ext cx="944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with p. </a:t>
            </a:r>
            <a:r>
              <a:rPr lang="en-US" b="1" dirty="0">
                <a:solidFill>
                  <a:srgbClr val="7030A0"/>
                </a:solidFill>
              </a:rPr>
              <a:t>½</a:t>
            </a:r>
            <a:r>
              <a:rPr lang="en-US" b="1" dirty="0"/>
              <a:t>, task of value 2 (if so game ends)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08D8D-37FC-4B9C-81C6-F994BFBDCBCF}"/>
              </a:ext>
            </a:extLst>
          </p:cNvPr>
          <p:cNvSpPr txBox="1"/>
          <p:nvPr/>
        </p:nvSpPr>
        <p:spPr>
          <a:xfrm>
            <a:off x="8819192" y="2240477"/>
            <a:ext cx="70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8399A3-8F37-4832-B6E8-D82886CC3614}"/>
              </a:ext>
            </a:extLst>
          </p:cNvPr>
          <p:cNvSpPr txBox="1"/>
          <p:nvPr/>
        </p:nvSpPr>
        <p:spPr>
          <a:xfrm>
            <a:off x="9975280" y="3267591"/>
            <a:ext cx="197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discount factor (probability that game continues): </a:t>
            </a:r>
            <a:r>
              <a:rPr lang="el-GR" b="1" i="1" dirty="0">
                <a:solidFill>
                  <a:schemeClr val="accent6">
                    <a:lumMod val="75000"/>
                  </a:schemeClr>
                </a:solidFill>
              </a:rPr>
              <a:t>γ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 = 16/25 = .64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0A3E78-E34A-4398-85B8-CDE08CFF0EBB}"/>
              </a:ext>
            </a:extLst>
          </p:cNvPr>
          <p:cNvSpPr txBox="1"/>
          <p:nvPr/>
        </p:nvSpPr>
        <p:spPr>
          <a:xfrm>
            <a:off x="7490041" y="6560822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CD3E68-1517-48F0-9EBF-1C841CBBACE8}"/>
              </a:ext>
            </a:extLst>
          </p:cNvPr>
          <p:cNvSpPr txBox="1"/>
          <p:nvPr/>
        </p:nvSpPr>
        <p:spPr>
          <a:xfrm>
            <a:off x="6050079" y="6560822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Scott Emmons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8F3E6E-5399-46FE-A06D-22A0B8AFAE5A}"/>
              </a:ext>
            </a:extLst>
          </p:cNvPr>
          <p:cNvSpPr txBox="1"/>
          <p:nvPr/>
        </p:nvSpPr>
        <p:spPr>
          <a:xfrm>
            <a:off x="9355261" y="6559345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Andrew Critch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864669-D377-4D05-B953-D57C9710E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27" y="5353978"/>
            <a:ext cx="1239170" cy="12385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90C4E1-9D3F-421F-AFF1-2A7ACE4C2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3608" r="12872" b="35576"/>
          <a:stretch/>
        </p:blipFill>
        <p:spPr>
          <a:xfrm>
            <a:off x="6224846" y="5353978"/>
            <a:ext cx="1096977" cy="12446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F051C1-7B54-4F47-BD04-188AB4AD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7941714" y="5353978"/>
            <a:ext cx="983247" cy="12446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6DCA0E1-BF48-4ED6-AA2E-40A3DD7DBD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9214" r="10545" b="18674"/>
          <a:stretch/>
        </p:blipFill>
        <p:spPr>
          <a:xfrm>
            <a:off x="10954196" y="5353978"/>
            <a:ext cx="1142109" cy="12592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1EFDA9-A84F-4292-8F74-D8DC8007C730}"/>
              </a:ext>
            </a:extLst>
          </p:cNvPr>
          <p:cNvSpPr txBox="1"/>
          <p:nvPr/>
        </p:nvSpPr>
        <p:spPr>
          <a:xfrm>
            <a:off x="10822935" y="6562231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Stuart Russell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FAF7A1-A9CC-4A14-855A-A327B2B348A7}"/>
              </a:ext>
            </a:extLst>
          </p:cNvPr>
          <p:cNvSpPr txBox="1"/>
          <p:nvPr/>
        </p:nvSpPr>
        <p:spPr>
          <a:xfrm>
            <a:off x="7490041" y="6560823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Caspar Oesterheld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C83B7D-F030-4D48-BF88-14EB6E804AF9}"/>
              </a:ext>
            </a:extLst>
          </p:cNvPr>
          <p:cNvSpPr txBox="1"/>
          <p:nvPr/>
        </p:nvSpPr>
        <p:spPr>
          <a:xfrm>
            <a:off x="6050079" y="6560823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Scott Emmons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894C09-C528-4B33-8AD6-F0464B644BA1}"/>
              </a:ext>
            </a:extLst>
          </p:cNvPr>
          <p:cNvSpPr txBox="1"/>
          <p:nvPr/>
        </p:nvSpPr>
        <p:spPr>
          <a:xfrm>
            <a:off x="9355261" y="6559346"/>
            <a:ext cx="189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Andrew Critch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C000D00-351D-4965-AF56-C8107F555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27" y="5353979"/>
            <a:ext cx="1239170" cy="12385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BD7441-0B1B-4B35-B9F5-7082BCF08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3608" r="12872" b="35576"/>
          <a:stretch/>
        </p:blipFill>
        <p:spPr>
          <a:xfrm>
            <a:off x="6224846" y="5353979"/>
            <a:ext cx="1096977" cy="12446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6AB0AC-3EAA-4A2E-950B-90E7C196DF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5322" r="14887" b="36505"/>
          <a:stretch/>
        </p:blipFill>
        <p:spPr>
          <a:xfrm>
            <a:off x="7941714" y="5353979"/>
            <a:ext cx="983247" cy="12446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87DECAB-8C4A-4463-B6B6-4B73A40B12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9214" r="10545" b="18674"/>
          <a:stretch/>
        </p:blipFill>
        <p:spPr>
          <a:xfrm>
            <a:off x="10954196" y="5353979"/>
            <a:ext cx="1142109" cy="12592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5AE8E3-F0BF-4199-90D4-E7A7EA94A370}"/>
              </a:ext>
            </a:extLst>
          </p:cNvPr>
          <p:cNvSpPr txBox="1"/>
          <p:nvPr/>
        </p:nvSpPr>
        <p:spPr>
          <a:xfrm>
            <a:off x="9371983" y="4972124"/>
            <a:ext cx="105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with:</a:t>
            </a:r>
          </a:p>
        </p:txBody>
      </p:sp>
      <p:sp>
        <p:nvSpPr>
          <p:cNvPr id="43" name="Arrow: Up 42">
            <a:extLst>
              <a:ext uri="{FF2B5EF4-FFF2-40B4-BE49-F238E27FC236}">
                <a16:creationId xmlns:a16="http://schemas.microsoft.com/office/drawing/2014/main" id="{6CAA55D6-7757-428E-9921-147363BBD81F}"/>
              </a:ext>
            </a:extLst>
          </p:cNvPr>
          <p:cNvSpPr/>
          <p:nvPr/>
        </p:nvSpPr>
        <p:spPr>
          <a:xfrm>
            <a:off x="8830854" y="1735864"/>
            <a:ext cx="1219952" cy="463182"/>
          </a:xfrm>
          <a:prstGeom prst="upArrow">
            <a:avLst/>
          </a:prstGeom>
          <a:solidFill>
            <a:srgbClr val="ECD44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Curved Down 43">
            <a:extLst>
              <a:ext uri="{FF2B5EF4-FFF2-40B4-BE49-F238E27FC236}">
                <a16:creationId xmlns:a16="http://schemas.microsoft.com/office/drawing/2014/main" id="{E66B29DB-CE16-48E3-A7A2-0EF25B4B77C4}"/>
              </a:ext>
            </a:extLst>
          </p:cNvPr>
          <p:cNvSpPr/>
          <p:nvPr/>
        </p:nvSpPr>
        <p:spPr>
          <a:xfrm flipH="1" flipV="1">
            <a:off x="9474981" y="2316603"/>
            <a:ext cx="1729717" cy="840212"/>
          </a:xfrm>
          <a:prstGeom prst="curvedDownArrow">
            <a:avLst/>
          </a:prstGeom>
          <a:solidFill>
            <a:srgbClr val="ECD44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588385B9-A5D1-44DF-A69B-1447126F163E}"/>
              </a:ext>
            </a:extLst>
          </p:cNvPr>
          <p:cNvSpPr/>
          <p:nvPr/>
        </p:nvSpPr>
        <p:spPr>
          <a:xfrm rot="19904698">
            <a:off x="8586708" y="497634"/>
            <a:ext cx="616428" cy="940849"/>
          </a:xfrm>
          <a:prstGeom prst="upArrow">
            <a:avLst/>
          </a:prstGeom>
          <a:solidFill>
            <a:srgbClr val="ECD44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Up 40">
            <a:extLst>
              <a:ext uri="{FF2B5EF4-FFF2-40B4-BE49-F238E27FC236}">
                <a16:creationId xmlns:a16="http://schemas.microsoft.com/office/drawing/2014/main" id="{D92E69F9-CC31-4B0E-8339-A35FD6C9EB9E}"/>
              </a:ext>
            </a:extLst>
          </p:cNvPr>
          <p:cNvSpPr/>
          <p:nvPr/>
        </p:nvSpPr>
        <p:spPr>
          <a:xfrm flipV="1">
            <a:off x="10865130" y="1313520"/>
            <a:ext cx="616428" cy="940849"/>
          </a:xfrm>
          <a:prstGeom prst="upArrow">
            <a:avLst/>
          </a:prstGeom>
          <a:solidFill>
            <a:srgbClr val="ECD44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Curved Down 45">
            <a:extLst>
              <a:ext uri="{FF2B5EF4-FFF2-40B4-BE49-F238E27FC236}">
                <a16:creationId xmlns:a16="http://schemas.microsoft.com/office/drawing/2014/main" id="{D8E1B4B4-A26C-46DB-A420-02E47A901D17}"/>
              </a:ext>
            </a:extLst>
          </p:cNvPr>
          <p:cNvSpPr/>
          <p:nvPr/>
        </p:nvSpPr>
        <p:spPr>
          <a:xfrm flipH="1" flipV="1">
            <a:off x="9474981" y="2316603"/>
            <a:ext cx="1729717" cy="840212"/>
          </a:xfrm>
          <a:prstGeom prst="curvedDownArrow">
            <a:avLst/>
          </a:prstGeom>
          <a:solidFill>
            <a:srgbClr val="ECD4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1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8" grpId="0" animBg="1"/>
      <p:bldP spid="19" grpId="0" animBg="1"/>
      <p:bldP spid="20" grpId="0" animBg="1"/>
      <p:bldP spid="11" grpId="0"/>
      <p:bldP spid="22" grpId="0"/>
      <p:bldP spid="23" grpId="0"/>
      <p:bldP spid="24" grpId="0"/>
      <p:bldP spid="25" grpId="0"/>
      <p:bldP spid="43" grpId="0" animBg="1"/>
      <p:bldP spid="44" grpId="0" animBg="1"/>
      <p:bldP spid="45" grpId="0" animBg="1"/>
      <p:bldP spid="41" grpId="0" animBg="1"/>
      <p:bldP spid="4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8B0383-553A-454B-B4D2-33A4B70B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40" y="1798860"/>
            <a:ext cx="10246951" cy="374504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76A44FB-6770-4849-BB3C-40EF162DB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724" y="103545"/>
            <a:ext cx="12192001" cy="1594628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Fraction of time replicator dynamic finds </a:t>
            </a:r>
            <a:r>
              <a:rPr lang="en-US" altLang="en-US" sz="4000" b="1" dirty="0"/>
              <a:t>best</a:t>
            </a:r>
            <a:r>
              <a:rPr lang="en-US" altLang="en-US" sz="4000" dirty="0"/>
              <a:t> solution</a:t>
            </a:r>
            <a:endParaRPr lang="en-US" altLang="en-US" sz="2800" dirty="0">
              <a:solidFill>
                <a:srgbClr val="5B9BD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B189D-0BD0-4337-9D27-962DF15DA059}"/>
              </a:ext>
            </a:extLst>
          </p:cNvPr>
          <p:cNvSpPr txBox="1"/>
          <p:nvPr/>
        </p:nvSpPr>
        <p:spPr>
          <a:xfrm>
            <a:off x="4628827" y="5894059"/>
            <a:ext cx="415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N = #players (or #nodes)</a:t>
            </a:r>
          </a:p>
          <a:p>
            <a:r>
              <a:rPr lang="en-US" sz="2000" b="1" i="1" dirty="0"/>
              <a:t>A = #actions per player (or per node)</a:t>
            </a:r>
          </a:p>
        </p:txBody>
      </p:sp>
    </p:spTree>
    <p:extLst>
      <p:ext uri="{BB962C8B-B14F-4D97-AF65-F5344CB8AC3E}">
        <p14:creationId xmlns:p14="http://schemas.microsoft.com/office/powerpoint/2010/main" val="40461820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742010-8C30-462B-84F2-D8B22307D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612" y="558573"/>
            <a:ext cx="11864458" cy="6051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Functional Decision Theory </a:t>
            </a:r>
            <a:br>
              <a:rPr lang="en-US" altLang="en-US" dirty="0"/>
            </a:br>
            <a:r>
              <a:rPr lang="en-US" altLang="en-US" sz="4000" dirty="0">
                <a:solidFill>
                  <a:srgbClr val="5B9BD5"/>
                </a:solidFill>
              </a:rPr>
              <a:t>[Soares and </a:t>
            </a:r>
            <a:r>
              <a:rPr lang="en-US" altLang="en-US" sz="4000" dirty="0" err="1">
                <a:solidFill>
                  <a:srgbClr val="5B9BD5"/>
                </a:solidFill>
              </a:rPr>
              <a:t>Levinstein</a:t>
            </a:r>
            <a:r>
              <a:rPr lang="en-US" altLang="en-US" sz="4000" dirty="0">
                <a:solidFill>
                  <a:srgbClr val="5B9BD5"/>
                </a:solidFill>
              </a:rPr>
              <a:t> 2017; </a:t>
            </a:r>
            <a:r>
              <a:rPr lang="en-US" altLang="en-US" sz="4000" dirty="0" err="1">
                <a:solidFill>
                  <a:srgbClr val="5B9BD5"/>
                </a:solidFill>
              </a:rPr>
              <a:t>Yudkowsky</a:t>
            </a:r>
            <a:r>
              <a:rPr lang="en-US" altLang="en-US" sz="4000" dirty="0">
                <a:solidFill>
                  <a:srgbClr val="5B9BD5"/>
                </a:solidFill>
              </a:rPr>
              <a:t> and Soares 2017]</a:t>
            </a:r>
            <a:endParaRPr lang="en-US" altLang="en-US" sz="2912" dirty="0">
              <a:solidFill>
                <a:srgbClr val="5B9BD5"/>
              </a:solidFill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A8285486-0E60-44B6-8A7E-C8902BC9C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612" y="1480428"/>
            <a:ext cx="11988388" cy="537757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200" dirty="0"/>
              <a:t>One interpretation: </a:t>
            </a:r>
            <a:r>
              <a:rPr lang="en-US" altLang="en-US" sz="3200" i="1" dirty="0"/>
              <a:t>act as you would have </a:t>
            </a:r>
            <a:r>
              <a:rPr lang="en-US" altLang="en-US" sz="3200" i="1" dirty="0" err="1"/>
              <a:t>precommitted</a:t>
            </a:r>
            <a:r>
              <a:rPr lang="en-US" altLang="en-US" sz="3200" i="1" dirty="0"/>
              <a:t> to act</a:t>
            </a:r>
          </a:p>
          <a:p>
            <a:pPr eaLnBrk="1" hangingPunct="1"/>
            <a:r>
              <a:rPr lang="en-US" altLang="en-US" sz="3200" dirty="0"/>
              <a:t>Avoids my EDT Dutch book (I think)</a:t>
            </a:r>
          </a:p>
          <a:p>
            <a:pPr eaLnBrk="1" hangingPunct="1"/>
            <a:r>
              <a:rPr lang="en-US" altLang="en-US" sz="3200" dirty="0"/>
              <a:t>… still one-boxes in Newcomb’s problem</a:t>
            </a:r>
          </a:p>
          <a:p>
            <a:pPr eaLnBrk="1" hangingPunct="1"/>
            <a:r>
              <a:rPr lang="en-US" altLang="en-US" sz="3200" dirty="0"/>
              <a:t>… even one-boxes in Newcomb’s problem </a:t>
            </a:r>
            <a:r>
              <a:rPr lang="en-US" altLang="en-US" sz="3200" b="1" dirty="0"/>
              <a:t>with transparent boxes</a:t>
            </a:r>
          </a:p>
          <a:p>
            <a:pPr eaLnBrk="1" hangingPunct="1"/>
            <a:r>
              <a:rPr lang="en-US" altLang="en-US" sz="3200" dirty="0"/>
              <a:t>An odd example: Demon that will send you $1,000 if it believes you would otherwise destroy everything (worth -$1,000,000 to everyone)</a:t>
            </a:r>
          </a:p>
          <a:p>
            <a:pPr eaLnBrk="1" hangingPunct="1"/>
            <a:endParaRPr lang="en-US" altLang="en-US" sz="3200" dirty="0"/>
          </a:p>
          <a:p>
            <a:pPr eaLnBrk="1" hangingPunct="1"/>
            <a:endParaRPr lang="en-US" altLang="en-US" sz="3200" dirty="0"/>
          </a:p>
          <a:p>
            <a:r>
              <a:rPr lang="en-US" altLang="en-US" sz="3200" dirty="0"/>
              <a:t>FDT says you should destroy everything, </a:t>
            </a:r>
            <a:r>
              <a:rPr lang="en-US" sz="3200" i="1" dirty="0"/>
              <a:t>even if you only find out that you are playing this game after the entity has already decided not to give you the money </a:t>
            </a:r>
            <a:r>
              <a:rPr lang="en-US" sz="3200" dirty="0"/>
              <a:t>(too-late extortion?)</a:t>
            </a:r>
            <a:endParaRPr lang="en-US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E1F76-422C-49B3-A5DB-409E53554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841" y="4282850"/>
            <a:ext cx="1155071" cy="1292786"/>
          </a:xfrm>
          <a:prstGeom prst="rect">
            <a:avLst/>
          </a:prstGeom>
        </p:spPr>
      </p:pic>
      <p:sp>
        <p:nvSpPr>
          <p:cNvPr id="5" name="AutoShape 5">
            <a:extLst>
              <a:ext uri="{FF2B5EF4-FFF2-40B4-BE49-F238E27FC236}">
                <a16:creationId xmlns:a16="http://schemas.microsoft.com/office/drawing/2014/main" id="{CCDEEC71-EB19-42B2-8273-18E46C6A0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732" y="4632948"/>
            <a:ext cx="3090034" cy="865205"/>
          </a:xfrm>
          <a:prstGeom prst="wedgeEllipseCallout">
            <a:avLst>
              <a:gd name="adj1" fmla="val -63103"/>
              <a:gd name="adj2" fmla="val -23542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3200" dirty="0">
                <a:solidFill>
                  <a:schemeClr val="bg1"/>
                </a:solidFill>
                <a:latin typeface="+mj-lt"/>
                <a:cs typeface="Courier New" panose="02070309020205020404" pitchFamily="49" charset="0"/>
              </a:rPr>
              <a:t>Don’t do it!</a:t>
            </a:r>
          </a:p>
        </p:txBody>
      </p:sp>
    </p:spTree>
    <p:extLst>
      <p:ext uri="{BB962C8B-B14F-4D97-AF65-F5344CB8AC3E}">
        <p14:creationId xmlns:p14="http://schemas.microsoft.com/office/powerpoint/2010/main" val="27002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98" y="-69884"/>
            <a:ext cx="12043145" cy="1325563"/>
          </a:xfrm>
        </p:spPr>
        <p:txBody>
          <a:bodyPr/>
          <a:lstStyle/>
          <a:p>
            <a:r>
              <a:rPr lang="en-US" dirty="0"/>
              <a:t>What is going wrong / can go wrong?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0CA37-9A10-4E15-AE05-0471B5E674DD}"/>
              </a:ext>
            </a:extLst>
          </p:cNvPr>
          <p:cNvSpPr txBox="1">
            <a:spLocks/>
          </p:cNvSpPr>
          <p:nvPr/>
        </p:nvSpPr>
        <p:spPr>
          <a:xfrm>
            <a:off x="148854" y="1284087"/>
            <a:ext cx="10673026" cy="518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Systems </a:t>
            </a:r>
            <a:r>
              <a:rPr lang="en-US" b="1" dirty="0"/>
              <a:t>insufficiently capable/intelligent</a:t>
            </a:r>
          </a:p>
          <a:p>
            <a:r>
              <a:rPr lang="en-US" dirty="0"/>
              <a:t>Systems </a:t>
            </a:r>
            <a:r>
              <a:rPr lang="en-US" b="1" dirty="0"/>
              <a:t>insufficiently aligned </a:t>
            </a:r>
            <a:r>
              <a:rPr lang="en-US" dirty="0"/>
              <a:t>with what we (really) want them to do</a:t>
            </a:r>
          </a:p>
          <a:p>
            <a:r>
              <a:rPr lang="en-US" b="1" dirty="0"/>
              <a:t>Game-theoretic issues </a:t>
            </a:r>
            <a:r>
              <a:rPr lang="en-US" dirty="0"/>
              <a:t>between multiple systems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5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Orange Racing Car (Top View) by qubodup">
            <a:extLst>
              <a:ext uri="{FF2B5EF4-FFF2-40B4-BE49-F238E27FC236}">
                <a16:creationId xmlns:a16="http://schemas.microsoft.com/office/drawing/2014/main" id="{12B700C3-B470-4ACD-BDFB-76A6E29F2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42" y="5394675"/>
            <a:ext cx="1995635" cy="989503"/>
          </a:xfrm>
          <a:prstGeom prst="rect">
            <a:avLst/>
          </a:prstGeom>
        </p:spPr>
      </p:pic>
      <p:pic>
        <p:nvPicPr>
          <p:cNvPr id="36" name="Picture 35" descr="Orange Racing Car (Top View) by qubodup">
            <a:extLst>
              <a:ext uri="{FF2B5EF4-FFF2-40B4-BE49-F238E27FC236}">
                <a16:creationId xmlns:a16="http://schemas.microsoft.com/office/drawing/2014/main" id="{A4243449-063E-4015-99D9-D9BCABF1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54" y="5394674"/>
            <a:ext cx="1995635" cy="989503"/>
          </a:xfrm>
          <a:prstGeom prst="rect">
            <a:avLst/>
          </a:prstGeom>
        </p:spPr>
      </p:pic>
      <p:sp>
        <p:nvSpPr>
          <p:cNvPr id="37" name="AutoShape 5">
            <a:extLst>
              <a:ext uri="{FF2B5EF4-FFF2-40B4-BE49-F238E27FC236}">
                <a16:creationId xmlns:a16="http://schemas.microsoft.com/office/drawing/2014/main" id="{5A82842B-8D10-4CA7-A91C-43830B15A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809" y="57620"/>
            <a:ext cx="5518268" cy="1165245"/>
          </a:xfrm>
          <a:prstGeom prst="wedgeEllipseCallout">
            <a:avLst>
              <a:gd name="adj1" fmla="val -16746"/>
              <a:gd name="adj2" fmla="val 40201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A69898C7-B5CD-437C-A0ED-C7CCB712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2844" y="262943"/>
            <a:ext cx="4094199" cy="58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/>
              <a:t>	If I tailgate you, will your occupant take back control and pull over?</a:t>
            </a:r>
            <a:endParaRPr lang="en-US" sz="3200" dirty="0"/>
          </a:p>
        </p:txBody>
      </p:sp>
      <p:sp>
        <p:nvSpPr>
          <p:cNvPr id="39" name="AutoShape 5">
            <a:extLst>
              <a:ext uri="{FF2B5EF4-FFF2-40B4-BE49-F238E27FC236}">
                <a16:creationId xmlns:a16="http://schemas.microsoft.com/office/drawing/2014/main" id="{68630817-A473-4DBC-A9FD-B1CCE744E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8713" y="1175131"/>
            <a:ext cx="3609947" cy="1165245"/>
          </a:xfrm>
          <a:prstGeom prst="wedgeEllipseCallout">
            <a:avLst>
              <a:gd name="adj1" fmla="val 38808"/>
              <a:gd name="adj2" fmla="val 3014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1DB07E26-25DF-4C9A-88F4-00CB0AAB5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733" y="1414281"/>
            <a:ext cx="2835195" cy="93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/>
              <a:t>	What makes you think I would tell you?</a:t>
            </a:r>
            <a:endParaRPr lang="en-US" sz="3200" dirty="0"/>
          </a:p>
        </p:txBody>
      </p:sp>
      <p:sp>
        <p:nvSpPr>
          <p:cNvPr id="41" name="AutoShape 5">
            <a:extLst>
              <a:ext uri="{FF2B5EF4-FFF2-40B4-BE49-F238E27FC236}">
                <a16:creationId xmlns:a16="http://schemas.microsoft.com/office/drawing/2014/main" id="{BBCB1F17-8F29-43AE-B16C-AAD312611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576" y="2387124"/>
            <a:ext cx="2312111" cy="1121009"/>
          </a:xfrm>
          <a:prstGeom prst="wedgeEllipseCallout">
            <a:avLst>
              <a:gd name="adj1" fmla="val -75278"/>
              <a:gd name="adj2" fmla="val 21279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718E1A3A-3EB2-4F7B-93B2-0D70C6911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60" y="2469058"/>
            <a:ext cx="1930372" cy="4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/>
              <a:t>	You just did. Better move aside now.</a:t>
            </a:r>
            <a:endParaRPr lang="en-US" sz="3200" dirty="0"/>
          </a:p>
        </p:txBody>
      </p:sp>
      <p:sp>
        <p:nvSpPr>
          <p:cNvPr id="43" name="AutoShape 5">
            <a:extLst>
              <a:ext uri="{FF2B5EF4-FFF2-40B4-BE49-F238E27FC236}">
                <a16:creationId xmlns:a16="http://schemas.microsoft.com/office/drawing/2014/main" id="{5FB60672-1EAD-439F-B5B2-D5F8ECF5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445" y="3706579"/>
            <a:ext cx="2121326" cy="712429"/>
          </a:xfrm>
          <a:prstGeom prst="wedgeEllipseCallout">
            <a:avLst>
              <a:gd name="adj1" fmla="val 87108"/>
              <a:gd name="adj2" fmla="val 17442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2A9C8DBD-081C-43F0-916B-47DF7906D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445" y="3858769"/>
            <a:ext cx="2835195" cy="93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/>
              <a:t>	You’re bluffing.</a:t>
            </a:r>
            <a:endParaRPr lang="en-US" sz="3200" dirty="0"/>
          </a:p>
        </p:txBody>
      </p:sp>
      <p:sp>
        <p:nvSpPr>
          <p:cNvPr id="45" name="AutoShape 5">
            <a:extLst>
              <a:ext uri="{FF2B5EF4-FFF2-40B4-BE49-F238E27FC236}">
                <a16:creationId xmlns:a16="http://schemas.microsoft.com/office/drawing/2014/main" id="{1C012009-2545-4767-9271-AC3E2576A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576" y="4617454"/>
            <a:ext cx="2835195" cy="717680"/>
          </a:xfrm>
          <a:prstGeom prst="wedgeEllipseCallout">
            <a:avLst>
              <a:gd name="adj1" fmla="val -57856"/>
              <a:gd name="adj2" fmla="val 5369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76ECDD31-0548-4DDD-859A-1A656A1A6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59" y="4617454"/>
            <a:ext cx="2600518" cy="4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/>
              <a:t>	Are you willing to take that chance?</a:t>
            </a:r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EE0AB0-6F0E-719C-6931-FF12118F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71" y="1786240"/>
            <a:ext cx="398796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A(n imagined) conversation between two self-driving cars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(see paper </a:t>
            </a:r>
            <a:r>
              <a:rPr lang="en-US" sz="2700" dirty="0">
                <a:hlinkClick r:id="rId3"/>
              </a:rPr>
              <a:t>Designing Preferences, Beliefs, and Identities for Artificial Intelligence</a:t>
            </a:r>
            <a:r>
              <a:rPr lang="en-US" sz="27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90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4946</TotalTime>
  <Words>5663</Words>
  <Application>Microsoft Office PowerPoint</Application>
  <PresentationFormat>Widescreen</PresentationFormat>
  <Paragraphs>923</Paragraphs>
  <Slides>73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Bahnschrift</vt:lpstr>
      <vt:lpstr>Calibri</vt:lpstr>
      <vt:lpstr>Calibri Light</vt:lpstr>
      <vt:lpstr>Courier New</vt:lpstr>
      <vt:lpstr>Times New Roman</vt:lpstr>
      <vt:lpstr>Office Theme</vt:lpstr>
      <vt:lpstr>Tutorial: Foundations of Cooperative AI  See also: Foundations of Cooperative AI Lab (FOCAL) at CMU  Vision paper: Vincent Conitzer and Caspar Oesterheld. Foundations of Cooperative AI. AAAI’23  Materials of Spring’25 CMU course on Foundations of Cooperative AI 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going wrong / can go wrong?</vt:lpstr>
      <vt:lpstr>A(n imagined) conversation between two self-driving cars  (see paper Designing Preferences, Beliefs, and Identities for Artificial Intelligence)</vt:lpstr>
      <vt:lpstr>Russell and Norvig’s “AI: A Modern Approach”</vt:lpstr>
      <vt:lpstr>AI Alignment</vt:lpstr>
      <vt:lpstr>Even almost perfectly aligned agents can perform horribly in equilibrium</vt:lpstr>
      <vt:lpstr>Prisoner’s Dilemma</vt:lpstr>
      <vt:lpstr>“Should I buy an SUV?” </vt:lpstr>
      <vt:lpstr>Choosing a cause to support</vt:lpstr>
      <vt:lpstr>Tragedy of the commons</vt:lpstr>
      <vt:lpstr>Prisoner’s Dilemma</vt:lpstr>
      <vt:lpstr>Should AI systems cooperate like humans do? </vt:lpstr>
      <vt:lpstr>PowerPoint Presentation</vt:lpstr>
      <vt:lpstr>PowerPoint Presentation</vt:lpstr>
      <vt:lpstr>Some (highly interdisciplinary) discussion points:  Should we make AI more human-like?</vt:lpstr>
      <vt:lpstr>Improving issues already found in the world today</vt:lpstr>
      <vt:lpstr>Why, technically, is AI useful in addressing these problems?</vt:lpstr>
      <vt:lpstr>PowerPoint Presentation</vt:lpstr>
      <vt:lpstr>Cooperative AI Foundation competitions</vt:lpstr>
      <vt:lpstr>Cooperative AI Foundation seminar series</vt:lpstr>
      <vt:lpstr>Equilibrium multiplicity and selection</vt:lpstr>
      <vt:lpstr>PowerPoint Presentation</vt:lpstr>
      <vt:lpstr>Infinitely Repeated Prisoner’s Dilemma</vt:lpstr>
      <vt:lpstr>PowerPoint Presentation</vt:lpstr>
      <vt:lpstr>PowerPoint Presentation</vt:lpstr>
      <vt:lpstr>Disarmament Game [Deng &amp; C., AAAI’17, ’18]</vt:lpstr>
      <vt:lpstr>Disarmament Game</vt:lpstr>
      <vt:lpstr>Disarmament Game</vt:lpstr>
      <vt:lpstr>Multiple-round (pure) commitments</vt:lpstr>
      <vt:lpstr>Multiple-round (pure) commitments</vt:lpstr>
      <vt:lpstr>Multiple-round (pure) commitments</vt:lpstr>
      <vt:lpstr>Multiple-round (pure) commitments</vt:lpstr>
      <vt:lpstr>Multiple-round (pure) commitments</vt:lpstr>
      <vt:lpstr>Multiple-round (pure) commitments</vt:lpstr>
      <vt:lpstr>Multiple-round (pure) commitments</vt:lpstr>
      <vt:lpstr>Multiple-round (pure) commitments</vt:lpstr>
      <vt:lpstr>AI agents can be unlike us…</vt:lpstr>
      <vt:lpstr>What should you do if…</vt:lpstr>
      <vt:lpstr>Program equilibrium [Tennenholtz 2004]</vt:lpstr>
      <vt:lpstr>Robust program equilibrium [Oesterheld 2018]</vt:lpstr>
      <vt:lpstr> Safe Pareto improvements for delegated game playing [JAAMAS’22]</vt:lpstr>
      <vt:lpstr>Disarmament revisited: Committing to your first few lines of code</vt:lpstr>
      <vt:lpstr>Prisoner’s Dilemma against (possibly) a copy</vt:lpstr>
      <vt:lpstr>Newcomb’s Demon</vt:lpstr>
      <vt:lpstr>The lockdown dilemma</vt:lpstr>
      <vt:lpstr>Your own choice is evidence…</vt:lpstr>
      <vt:lpstr>Simulating our way to cooperation?</vt:lpstr>
      <vt:lpstr>PowerPoint Presentation</vt:lpstr>
      <vt:lpstr>Simulation interpretation of Newcomb’s Demon</vt:lpstr>
      <vt:lpstr>The Sleeping Beauty problem [Elga’00]</vt:lpstr>
      <vt:lpstr>Modern version</vt:lpstr>
      <vt:lpstr>Complexity of imperfect-recall equilibrium concepts</vt:lpstr>
      <vt:lpstr>Summary of approach</vt:lpstr>
      <vt:lpstr>Many open questions</vt:lpstr>
      <vt:lpstr>(We did not cover slides after this one; the below is just in case you’re interested.)</vt:lpstr>
      <vt:lpstr>Turning causal decision theorists into money pumps [Oesterheld and C., Phil. Quarterly’21]</vt:lpstr>
      <vt:lpstr>Taking advantage of a Halfer [Hitchcock’04]</vt:lpstr>
      <vt:lpstr>Evidential decision theory</vt:lpstr>
      <vt:lpstr>Dutch book against EDT [C. 2015]</vt:lpstr>
      <vt:lpstr>Philosophy of “being present” somewhere, sometime</vt:lpstr>
      <vt:lpstr>Absentminded Driver Problem  [Piccione and Rubinstein, 1997]</vt:lpstr>
      <vt:lpstr>A different analysis [Aumann, Hart, Perry, 1997]</vt:lpstr>
      <vt:lpstr>A challenging example for the evidential decision theorist</vt:lpstr>
      <vt:lpstr>A way for EDT to get the right answer (+SSA)</vt:lpstr>
      <vt:lpstr>Making decisions with imperfect recall [cf. absentminded driver problem: PR97, AHP97]</vt:lpstr>
      <vt:lpstr>Fraction of time replicator dynamic finds best solution</vt:lpstr>
      <vt:lpstr>Functional Decision Theory  [Soares and Levinstein 2017; Yudkowsky and Soares 2017]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conitzer@gmail.com</dc:creator>
  <cp:lastModifiedBy>Vincent Conitzer</cp:lastModifiedBy>
  <cp:revision>236</cp:revision>
  <dcterms:created xsi:type="dcterms:W3CDTF">2021-08-08T16:47:35Z</dcterms:created>
  <dcterms:modified xsi:type="dcterms:W3CDTF">2025-05-16T20:35:28Z</dcterms:modified>
</cp:coreProperties>
</file>