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9.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2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6"/>
  </p:notesMasterIdLst>
  <p:sldIdLst>
    <p:sldId id="308" r:id="rId2"/>
    <p:sldId id="518" r:id="rId3"/>
    <p:sldId id="309" r:id="rId4"/>
    <p:sldId id="544" r:id="rId5"/>
    <p:sldId id="359" r:id="rId6"/>
    <p:sldId id="519" r:id="rId7"/>
    <p:sldId id="529" r:id="rId8"/>
    <p:sldId id="344" r:id="rId9"/>
    <p:sldId id="343" r:id="rId10"/>
    <p:sldId id="861" r:id="rId11"/>
    <p:sldId id="865" r:id="rId12"/>
    <p:sldId id="354" r:id="rId13"/>
    <p:sldId id="356" r:id="rId14"/>
    <p:sldId id="338" r:id="rId15"/>
    <p:sldId id="264" r:id="rId16"/>
    <p:sldId id="265" r:id="rId17"/>
    <p:sldId id="256" r:id="rId18"/>
    <p:sldId id="266" r:id="rId19"/>
    <p:sldId id="267" r:id="rId20"/>
    <p:sldId id="537" r:id="rId21"/>
    <p:sldId id="263" r:id="rId22"/>
    <p:sldId id="261" r:id="rId23"/>
    <p:sldId id="520" r:id="rId24"/>
    <p:sldId id="259" r:id="rId25"/>
    <p:sldId id="260" r:id="rId26"/>
    <p:sldId id="342" r:id="rId27"/>
    <p:sldId id="538" r:id="rId28"/>
    <p:sldId id="355" r:id="rId29"/>
    <p:sldId id="361" r:id="rId30"/>
    <p:sldId id="328" r:id="rId31"/>
    <p:sldId id="329" r:id="rId32"/>
    <p:sldId id="862" r:id="rId33"/>
    <p:sldId id="330" r:id="rId34"/>
    <p:sldId id="334" r:id="rId35"/>
    <p:sldId id="335" r:id="rId36"/>
    <p:sldId id="333" r:id="rId37"/>
    <p:sldId id="332" r:id="rId38"/>
    <p:sldId id="336" r:id="rId39"/>
    <p:sldId id="331" r:id="rId40"/>
    <p:sldId id="367" r:id="rId41"/>
    <p:sldId id="845" r:id="rId42"/>
    <p:sldId id="846" r:id="rId43"/>
    <p:sldId id="364" r:id="rId44"/>
    <p:sldId id="365" r:id="rId45"/>
    <p:sldId id="366" r:id="rId46"/>
    <p:sldId id="337" r:id="rId47"/>
    <p:sldId id="345" r:id="rId48"/>
    <p:sldId id="346" r:id="rId49"/>
    <p:sldId id="347" r:id="rId50"/>
    <p:sldId id="349" r:id="rId51"/>
    <p:sldId id="848" r:id="rId52"/>
    <p:sldId id="849" r:id="rId53"/>
    <p:sldId id="847" r:id="rId54"/>
    <p:sldId id="854" r:id="rId55"/>
    <p:sldId id="850" r:id="rId56"/>
    <p:sldId id="268" r:id="rId57"/>
    <p:sldId id="269" r:id="rId58"/>
    <p:sldId id="270" r:id="rId59"/>
    <p:sldId id="271" r:id="rId60"/>
    <p:sldId id="273" r:id="rId61"/>
    <p:sldId id="278" r:id="rId62"/>
    <p:sldId id="279" r:id="rId63"/>
    <p:sldId id="280" r:id="rId64"/>
    <p:sldId id="281" r:id="rId65"/>
    <p:sldId id="282" r:id="rId66"/>
    <p:sldId id="283" r:id="rId67"/>
    <p:sldId id="284" r:id="rId68"/>
    <p:sldId id="285" r:id="rId69"/>
    <p:sldId id="286" r:id="rId70"/>
    <p:sldId id="287" r:id="rId71"/>
    <p:sldId id="288" r:id="rId72"/>
    <p:sldId id="289" r:id="rId73"/>
    <p:sldId id="290" r:id="rId74"/>
    <p:sldId id="291" r:id="rId75"/>
    <p:sldId id="292" r:id="rId76"/>
    <p:sldId id="293" r:id="rId77"/>
    <p:sldId id="294" r:id="rId78"/>
    <p:sldId id="295" r:id="rId79"/>
    <p:sldId id="339" r:id="rId80"/>
    <p:sldId id="296" r:id="rId81"/>
    <p:sldId id="297" r:id="rId82"/>
    <p:sldId id="298" r:id="rId83"/>
    <p:sldId id="303" r:id="rId84"/>
    <p:sldId id="300" r:id="rId85"/>
    <p:sldId id="304" r:id="rId86"/>
    <p:sldId id="305" r:id="rId87"/>
    <p:sldId id="306" r:id="rId88"/>
    <p:sldId id="307" r:id="rId89"/>
    <p:sldId id="536" r:id="rId90"/>
    <p:sldId id="521" r:id="rId91"/>
    <p:sldId id="528" r:id="rId92"/>
    <p:sldId id="522" r:id="rId93"/>
    <p:sldId id="523" r:id="rId94"/>
    <p:sldId id="524" r:id="rId95"/>
    <p:sldId id="525" r:id="rId96"/>
    <p:sldId id="533" r:id="rId97"/>
    <p:sldId id="546" r:id="rId98"/>
    <p:sldId id="851" r:id="rId99"/>
    <p:sldId id="547" r:id="rId100"/>
    <p:sldId id="548" r:id="rId101"/>
    <p:sldId id="549" r:id="rId102"/>
    <p:sldId id="550" r:id="rId103"/>
    <p:sldId id="516" r:id="rId104"/>
    <p:sldId id="508" r:id="rId105"/>
    <p:sldId id="517" r:id="rId106"/>
    <p:sldId id="527" r:id="rId107"/>
    <p:sldId id="510" r:id="rId108"/>
    <p:sldId id="509" r:id="rId109"/>
    <p:sldId id="514" r:id="rId110"/>
    <p:sldId id="515" r:id="rId111"/>
    <p:sldId id="535" r:id="rId112"/>
    <p:sldId id="357" r:id="rId113"/>
    <p:sldId id="857" r:id="rId114"/>
    <p:sldId id="858" r:id="rId115"/>
    <p:sldId id="541" r:id="rId116"/>
    <p:sldId id="542" r:id="rId117"/>
    <p:sldId id="859" r:id="rId118"/>
    <p:sldId id="860" r:id="rId119"/>
    <p:sldId id="534" r:id="rId120"/>
    <p:sldId id="853" r:id="rId121"/>
    <p:sldId id="856" r:id="rId122"/>
    <p:sldId id="855" r:id="rId123"/>
    <p:sldId id="531" r:id="rId124"/>
    <p:sldId id="864"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444"/>
    <a:srgbClr val="5B9BD5"/>
    <a:srgbClr val="8D711B"/>
    <a:srgbClr val="040300"/>
    <a:srgbClr val="C0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4660"/>
  </p:normalViewPr>
  <p:slideViewPr>
    <p:cSldViewPr snapToGrid="0">
      <p:cViewPr varScale="1">
        <p:scale>
          <a:sx n="82" d="100"/>
          <a:sy n="82" d="100"/>
        </p:scale>
        <p:origin x="168" y="48"/>
      </p:cViewPr>
      <p:guideLst/>
    </p:cSldViewPr>
  </p:slideViewPr>
  <p:notesTextViewPr>
    <p:cViewPr>
      <p:scale>
        <a:sx n="1" d="1"/>
        <a:sy n="1" d="1"/>
      </p:scale>
      <p:origin x="0" y="0"/>
    </p:cViewPr>
  </p:notesTextViewPr>
  <p:sorterViewPr>
    <p:cViewPr varScale="1">
      <p:scale>
        <a:sx n="100" d="100"/>
        <a:sy n="100" d="100"/>
      </p:scale>
      <p:origin x="0" y="-3664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2E5DEE09-7024-4E05-8C43-4EF2F72DA439}" type="presOf" srcId="{0592D7AD-2146-3245-B5CA-D2776E434519}" destId="{E91EE0E6-2FC7-6341-B12F-D5FF66966D7A}" srcOrd="0" destOrd="0" presId="urn:microsoft.com/office/officeart/2005/8/layout/cycle7"/>
    <dgm:cxn modelId="{DC21D864-74CA-41B5-B33B-CB7B10534589}" type="presOf" srcId="{F4EAC843-3F41-DE40-A319-52279C67239E}" destId="{4070A9D8-7340-9C42-B175-60368A237E9F}" srcOrd="1" destOrd="0" presId="urn:microsoft.com/office/officeart/2005/8/layout/cycle7"/>
    <dgm:cxn modelId="{D07D7A70-BCD0-4D57-A0B6-36DD5FBEED7D}" type="presOf" srcId="{6637458F-1702-E14C-A624-41D02CF856C5}" destId="{B685F68C-C36D-0346-8300-4B4C52540450}" srcOrd="0" destOrd="0" presId="urn:microsoft.com/office/officeart/2005/8/layout/cycle7"/>
    <dgm:cxn modelId="{BDC4CE58-F0A0-42E5-A7C6-29E8EE9AA967}" type="presOf" srcId="{EFC0CFD3-D918-4D47-B064-D8F334E105C1}" destId="{F1B9D491-D966-B34D-8DB0-E73A43F14ADB}" srcOrd="0" destOrd="0" presId="urn:microsoft.com/office/officeart/2005/8/layout/cycle7"/>
    <dgm:cxn modelId="{6463F27D-77B3-4C91-9DE7-0904CCBDB463}" type="presOf" srcId="{8E5CEC8E-1AEF-8044-932C-AD752E71640C}" destId="{0F92D27A-16BE-1142-A5EE-F788CDAC4AC8}" srcOrd="0" destOrd="0" presId="urn:microsoft.com/office/officeart/2005/8/layout/cycle7"/>
    <dgm:cxn modelId="{B20AA289-2C39-44AA-9BE0-5D85ACD68E39}" type="presOf" srcId="{F4EAC843-3F41-DE40-A319-52279C67239E}" destId="{16B86A80-738B-EC4D-8683-2728173D5F0A}" srcOrd="0" destOrd="0" presId="urn:microsoft.com/office/officeart/2005/8/layout/cycle7"/>
    <dgm:cxn modelId="{EBC37B8E-1BD5-4BDC-B6DF-18C09EFDBA47}" type="presOf" srcId="{EDB169B2-FC12-ED46-9E29-1CC779185C74}" destId="{D7957386-7EDB-2B45-B1A5-62A8BDAE054E}" srcOrd="0" destOrd="0" presId="urn:microsoft.com/office/officeart/2005/8/layout/cycle7"/>
    <dgm:cxn modelId="{F57FEAA5-6B00-4F7E-8076-D6FA3A9562ED}" type="presOf" srcId="{EDB169B2-FC12-ED46-9E29-1CC779185C74}" destId="{DD59758C-B6E1-D14C-BE4B-88E845FC94A0}"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E36F80EE-244A-4094-9BA7-B542D2146A78}" type="presOf" srcId="{6637458F-1702-E14C-A624-41D02CF856C5}" destId="{04203EC2-C52F-AB43-9DA4-645479D77A9C}" srcOrd="1" destOrd="0" presId="urn:microsoft.com/office/officeart/2005/8/layout/cycle7"/>
    <dgm:cxn modelId="{18800EFE-30DC-43BB-AFA3-B7F9EBB188B4}" type="presOf" srcId="{4F1B986F-9F57-7F43-844B-66AA7AD01827}" destId="{6319F962-003D-ED45-AC25-D1FC7229E2D4}" srcOrd="0" destOrd="0" presId="urn:microsoft.com/office/officeart/2005/8/layout/cycle7"/>
    <dgm:cxn modelId="{A631350B-0364-483F-B893-41735915462D}" type="presParOf" srcId="{E91EE0E6-2FC7-6341-B12F-D5FF66966D7A}" destId="{6319F962-003D-ED45-AC25-D1FC7229E2D4}" srcOrd="0" destOrd="0" presId="urn:microsoft.com/office/officeart/2005/8/layout/cycle7"/>
    <dgm:cxn modelId="{BE9DF9B0-134B-4A85-A26A-DE220CB81444}" type="presParOf" srcId="{E91EE0E6-2FC7-6341-B12F-D5FF66966D7A}" destId="{B685F68C-C36D-0346-8300-4B4C52540450}" srcOrd="1" destOrd="0" presId="urn:microsoft.com/office/officeart/2005/8/layout/cycle7"/>
    <dgm:cxn modelId="{211FC86D-EF40-443F-9A8E-F50280B83CF1}" type="presParOf" srcId="{B685F68C-C36D-0346-8300-4B4C52540450}" destId="{04203EC2-C52F-AB43-9DA4-645479D77A9C}" srcOrd="0" destOrd="0" presId="urn:microsoft.com/office/officeart/2005/8/layout/cycle7"/>
    <dgm:cxn modelId="{BF0FA048-92D7-407D-8AA7-A8479D863AC3}" type="presParOf" srcId="{E91EE0E6-2FC7-6341-B12F-D5FF66966D7A}" destId="{F1B9D491-D966-B34D-8DB0-E73A43F14ADB}" srcOrd="2" destOrd="0" presId="urn:microsoft.com/office/officeart/2005/8/layout/cycle7"/>
    <dgm:cxn modelId="{3A277CB9-9DBF-43CA-B171-E8E4DDB9C4B0}" type="presParOf" srcId="{E91EE0E6-2FC7-6341-B12F-D5FF66966D7A}" destId="{D7957386-7EDB-2B45-B1A5-62A8BDAE054E}" srcOrd="3" destOrd="0" presId="urn:microsoft.com/office/officeart/2005/8/layout/cycle7"/>
    <dgm:cxn modelId="{5DF2D8D7-6DED-493C-B267-C87A2B5D7974}" type="presParOf" srcId="{D7957386-7EDB-2B45-B1A5-62A8BDAE054E}" destId="{DD59758C-B6E1-D14C-BE4B-88E845FC94A0}" srcOrd="0" destOrd="0" presId="urn:microsoft.com/office/officeart/2005/8/layout/cycle7"/>
    <dgm:cxn modelId="{BEB35ED6-344A-4F9A-9B97-BE02841A3A50}" type="presParOf" srcId="{E91EE0E6-2FC7-6341-B12F-D5FF66966D7A}" destId="{0F92D27A-16BE-1142-A5EE-F788CDAC4AC8}" srcOrd="4" destOrd="0" presId="urn:microsoft.com/office/officeart/2005/8/layout/cycle7"/>
    <dgm:cxn modelId="{1766FD7B-7799-4AE5-98E9-64A199FFCBBB}" type="presParOf" srcId="{E91EE0E6-2FC7-6341-B12F-D5FF66966D7A}" destId="{16B86A80-738B-EC4D-8683-2728173D5F0A}" srcOrd="5" destOrd="0" presId="urn:microsoft.com/office/officeart/2005/8/layout/cycle7"/>
    <dgm:cxn modelId="{5101364F-8476-45A3-B981-B7FE62900B46}"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AB8A7208-8B50-4FE9-8793-8E561ADAAE30}" type="presOf" srcId="{6637458F-1702-E14C-A624-41D02CF856C5}" destId="{B685F68C-C36D-0346-8300-4B4C52540450}" srcOrd="0" destOrd="0" presId="urn:microsoft.com/office/officeart/2005/8/layout/cycle7"/>
    <dgm:cxn modelId="{A51C860D-589D-422D-BC8B-C93E6E74D790}" type="presOf" srcId="{4F1B986F-9F57-7F43-844B-66AA7AD01827}" destId="{6319F962-003D-ED45-AC25-D1FC7229E2D4}" srcOrd="0" destOrd="0" presId="urn:microsoft.com/office/officeart/2005/8/layout/cycle7"/>
    <dgm:cxn modelId="{F8594324-2811-413F-A577-7972455D3BC0}" type="presOf" srcId="{8E5CEC8E-1AEF-8044-932C-AD752E71640C}" destId="{0F92D27A-16BE-1142-A5EE-F788CDAC4AC8}" srcOrd="0" destOrd="0" presId="urn:microsoft.com/office/officeart/2005/8/layout/cycle7"/>
    <dgm:cxn modelId="{5C74BA25-710A-43CC-9D53-71DEA370D047}" type="presOf" srcId="{EDB169B2-FC12-ED46-9E29-1CC779185C74}" destId="{DD59758C-B6E1-D14C-BE4B-88E845FC94A0}" srcOrd="1" destOrd="0" presId="urn:microsoft.com/office/officeart/2005/8/layout/cycle7"/>
    <dgm:cxn modelId="{CD935872-5142-416D-9DA9-8756D3BE438C}" type="presOf" srcId="{F4EAC843-3F41-DE40-A319-52279C67239E}" destId="{4070A9D8-7340-9C42-B175-60368A237E9F}" srcOrd="1" destOrd="0" presId="urn:microsoft.com/office/officeart/2005/8/layout/cycle7"/>
    <dgm:cxn modelId="{03FAD0AA-9E04-4D4D-9ABF-63264D499F9A}" type="presOf" srcId="{0592D7AD-2146-3245-B5CA-D2776E434519}" destId="{E91EE0E6-2FC7-6341-B12F-D5FF66966D7A}"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0C2B80F1-642B-44F5-A97C-AAA4D359AF6E}" type="presOf" srcId="{EFC0CFD3-D918-4D47-B064-D8F334E105C1}" destId="{F1B9D491-D966-B34D-8DB0-E73A43F14ADB}" srcOrd="0" destOrd="0" presId="urn:microsoft.com/office/officeart/2005/8/layout/cycle7"/>
    <dgm:cxn modelId="{36EAC7F1-1E0C-4DD4-926B-F3D29FC6D371}" type="presOf" srcId="{F4EAC843-3F41-DE40-A319-52279C67239E}" destId="{16B86A80-738B-EC4D-8683-2728173D5F0A}" srcOrd="0" destOrd="0" presId="urn:microsoft.com/office/officeart/2005/8/layout/cycle7"/>
    <dgm:cxn modelId="{F6C6F7F7-0D99-4266-814F-A15484EE40C0}" type="presOf" srcId="{EDB169B2-FC12-ED46-9E29-1CC779185C74}" destId="{D7957386-7EDB-2B45-B1A5-62A8BDAE054E}" srcOrd="0" destOrd="0" presId="urn:microsoft.com/office/officeart/2005/8/layout/cycle7"/>
    <dgm:cxn modelId="{464094FF-C262-4441-B029-D66841E00FA0}" type="presOf" srcId="{6637458F-1702-E14C-A624-41D02CF856C5}" destId="{04203EC2-C52F-AB43-9DA4-645479D77A9C}" srcOrd="1" destOrd="0" presId="urn:microsoft.com/office/officeart/2005/8/layout/cycle7"/>
    <dgm:cxn modelId="{FD15AF60-15BF-4093-BB0F-473CED63EA69}" type="presParOf" srcId="{E91EE0E6-2FC7-6341-B12F-D5FF66966D7A}" destId="{6319F962-003D-ED45-AC25-D1FC7229E2D4}" srcOrd="0" destOrd="0" presId="urn:microsoft.com/office/officeart/2005/8/layout/cycle7"/>
    <dgm:cxn modelId="{C716129F-1987-4FDC-BEE6-290A6C14417B}" type="presParOf" srcId="{E91EE0E6-2FC7-6341-B12F-D5FF66966D7A}" destId="{B685F68C-C36D-0346-8300-4B4C52540450}" srcOrd="1" destOrd="0" presId="urn:microsoft.com/office/officeart/2005/8/layout/cycle7"/>
    <dgm:cxn modelId="{42F88F5D-BD1E-4AD4-8100-FEBA477782A2}" type="presParOf" srcId="{B685F68C-C36D-0346-8300-4B4C52540450}" destId="{04203EC2-C52F-AB43-9DA4-645479D77A9C}" srcOrd="0" destOrd="0" presId="urn:microsoft.com/office/officeart/2005/8/layout/cycle7"/>
    <dgm:cxn modelId="{42E72104-17CA-4358-96AC-2E75F1B52EBE}" type="presParOf" srcId="{E91EE0E6-2FC7-6341-B12F-D5FF66966D7A}" destId="{F1B9D491-D966-B34D-8DB0-E73A43F14ADB}" srcOrd="2" destOrd="0" presId="urn:microsoft.com/office/officeart/2005/8/layout/cycle7"/>
    <dgm:cxn modelId="{836D7946-EE31-49C2-89B1-D0FE76AB2389}" type="presParOf" srcId="{E91EE0E6-2FC7-6341-B12F-D5FF66966D7A}" destId="{D7957386-7EDB-2B45-B1A5-62A8BDAE054E}" srcOrd="3" destOrd="0" presId="urn:microsoft.com/office/officeart/2005/8/layout/cycle7"/>
    <dgm:cxn modelId="{8D785C2C-ED0D-441A-B970-2D4924495F20}" type="presParOf" srcId="{D7957386-7EDB-2B45-B1A5-62A8BDAE054E}" destId="{DD59758C-B6E1-D14C-BE4B-88E845FC94A0}" srcOrd="0" destOrd="0" presId="urn:microsoft.com/office/officeart/2005/8/layout/cycle7"/>
    <dgm:cxn modelId="{409CB486-5D58-4F89-86BD-623866E89826}" type="presParOf" srcId="{E91EE0E6-2FC7-6341-B12F-D5FF66966D7A}" destId="{0F92D27A-16BE-1142-A5EE-F788CDAC4AC8}" srcOrd="4" destOrd="0" presId="urn:microsoft.com/office/officeart/2005/8/layout/cycle7"/>
    <dgm:cxn modelId="{AAB0EFC6-3C5F-4E8D-BB64-4DACD4D2838A}" type="presParOf" srcId="{E91EE0E6-2FC7-6341-B12F-D5FF66966D7A}" destId="{16B86A80-738B-EC4D-8683-2728173D5F0A}" srcOrd="5" destOrd="0" presId="urn:microsoft.com/office/officeart/2005/8/layout/cycle7"/>
    <dgm:cxn modelId="{20FF186A-279A-4E1A-ADAF-364D5EE50041}"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53E7410B-20F4-470B-B267-AA3823E7C2A7}" type="presOf" srcId="{8E5CEC8E-1AEF-8044-932C-AD752E71640C}" destId="{0F92D27A-16BE-1142-A5EE-F788CDAC4AC8}" srcOrd="0" destOrd="0" presId="urn:microsoft.com/office/officeart/2005/8/layout/cycle7"/>
    <dgm:cxn modelId="{75F51B68-1E38-486B-9733-4BD9F749115F}" type="presOf" srcId="{6637458F-1702-E14C-A624-41D02CF856C5}" destId="{B685F68C-C36D-0346-8300-4B4C52540450}" srcOrd="0" destOrd="0" presId="urn:microsoft.com/office/officeart/2005/8/layout/cycle7"/>
    <dgm:cxn modelId="{1B932E4E-B99F-48CE-8F92-72BF3B1E85C3}" type="presOf" srcId="{EDB169B2-FC12-ED46-9E29-1CC779185C74}" destId="{DD59758C-B6E1-D14C-BE4B-88E845FC94A0}" srcOrd="1" destOrd="0" presId="urn:microsoft.com/office/officeart/2005/8/layout/cycle7"/>
    <dgm:cxn modelId="{2324AB5A-9009-44FE-85C7-591FC19D957A}" type="presOf" srcId="{6637458F-1702-E14C-A624-41D02CF856C5}" destId="{04203EC2-C52F-AB43-9DA4-645479D77A9C}" srcOrd="1" destOrd="0" presId="urn:microsoft.com/office/officeart/2005/8/layout/cycle7"/>
    <dgm:cxn modelId="{A7AE957D-6041-42E0-A936-FC35441D4E38}" type="presOf" srcId="{4F1B986F-9F57-7F43-844B-66AA7AD01827}" destId="{6319F962-003D-ED45-AC25-D1FC7229E2D4}" srcOrd="0" destOrd="0" presId="urn:microsoft.com/office/officeart/2005/8/layout/cycle7"/>
    <dgm:cxn modelId="{8E773581-C7BE-4362-96AA-B0536BA5C1F2}" type="presOf" srcId="{F4EAC843-3F41-DE40-A319-52279C67239E}" destId="{4070A9D8-7340-9C42-B175-60368A237E9F}" srcOrd="1" destOrd="0" presId="urn:microsoft.com/office/officeart/2005/8/layout/cycle7"/>
    <dgm:cxn modelId="{13155E91-297A-40B8-A0DA-ECD11899C976}" type="presOf" srcId="{EFC0CFD3-D918-4D47-B064-D8F334E105C1}" destId="{F1B9D491-D966-B34D-8DB0-E73A43F14ADB}"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CD2FDEC1-BEDB-4676-A72F-32CE28060AF1}" type="presOf" srcId="{0592D7AD-2146-3245-B5CA-D2776E434519}" destId="{E91EE0E6-2FC7-6341-B12F-D5FF66966D7A}" srcOrd="0" destOrd="0" presId="urn:microsoft.com/office/officeart/2005/8/layout/cycle7"/>
    <dgm:cxn modelId="{697FB9C4-5E4D-3640-AF61-51CC99AB5F76}" srcId="{0592D7AD-2146-3245-B5CA-D2776E434519}" destId="{EFC0CFD3-D918-4D47-B064-D8F334E105C1}" srcOrd="1" destOrd="0" parTransId="{6A711D8C-5ECF-614F-8B95-4A330E10410C}" sibTransId="{EDB169B2-FC12-ED46-9E29-1CC779185C74}"/>
    <dgm:cxn modelId="{9CE35BCF-72D0-4FF1-868E-73C551DD7328}" type="presOf" srcId="{EDB169B2-FC12-ED46-9E29-1CC779185C74}" destId="{D7957386-7EDB-2B45-B1A5-62A8BDAE054E}"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CC892FDB-C9B0-4E60-B555-CC62D3A2E06E}" type="presOf" srcId="{F4EAC843-3F41-DE40-A319-52279C67239E}" destId="{16B86A80-738B-EC4D-8683-2728173D5F0A}" srcOrd="0" destOrd="0" presId="urn:microsoft.com/office/officeart/2005/8/layout/cycle7"/>
    <dgm:cxn modelId="{7B6ECA38-0F46-453A-95E3-311B41C88847}" type="presParOf" srcId="{E91EE0E6-2FC7-6341-B12F-D5FF66966D7A}" destId="{6319F962-003D-ED45-AC25-D1FC7229E2D4}" srcOrd="0" destOrd="0" presId="urn:microsoft.com/office/officeart/2005/8/layout/cycle7"/>
    <dgm:cxn modelId="{F89E66C4-08AE-48F6-9300-E09D82151E3D}" type="presParOf" srcId="{E91EE0E6-2FC7-6341-B12F-D5FF66966D7A}" destId="{B685F68C-C36D-0346-8300-4B4C52540450}" srcOrd="1" destOrd="0" presId="urn:microsoft.com/office/officeart/2005/8/layout/cycle7"/>
    <dgm:cxn modelId="{CCE10034-B5D9-4702-B475-8C9E97D12694}" type="presParOf" srcId="{B685F68C-C36D-0346-8300-4B4C52540450}" destId="{04203EC2-C52F-AB43-9DA4-645479D77A9C}" srcOrd="0" destOrd="0" presId="urn:microsoft.com/office/officeart/2005/8/layout/cycle7"/>
    <dgm:cxn modelId="{FE89667A-3A46-4C5D-A3EB-D104539914D8}" type="presParOf" srcId="{E91EE0E6-2FC7-6341-B12F-D5FF66966D7A}" destId="{F1B9D491-D966-B34D-8DB0-E73A43F14ADB}" srcOrd="2" destOrd="0" presId="urn:microsoft.com/office/officeart/2005/8/layout/cycle7"/>
    <dgm:cxn modelId="{D0377E51-E3C7-4EAF-9429-8B91337C69AB}" type="presParOf" srcId="{E91EE0E6-2FC7-6341-B12F-D5FF66966D7A}" destId="{D7957386-7EDB-2B45-B1A5-62A8BDAE054E}" srcOrd="3" destOrd="0" presId="urn:microsoft.com/office/officeart/2005/8/layout/cycle7"/>
    <dgm:cxn modelId="{41C1DF50-CC3A-4A43-BA2D-FCB2DB28AB3D}" type="presParOf" srcId="{D7957386-7EDB-2B45-B1A5-62A8BDAE054E}" destId="{DD59758C-B6E1-D14C-BE4B-88E845FC94A0}" srcOrd="0" destOrd="0" presId="urn:microsoft.com/office/officeart/2005/8/layout/cycle7"/>
    <dgm:cxn modelId="{51738998-6F0D-4ABF-91A2-8739DAB3995A}" type="presParOf" srcId="{E91EE0E6-2FC7-6341-B12F-D5FF66966D7A}" destId="{0F92D27A-16BE-1142-A5EE-F788CDAC4AC8}" srcOrd="4" destOrd="0" presId="urn:microsoft.com/office/officeart/2005/8/layout/cycle7"/>
    <dgm:cxn modelId="{DC6455F6-694B-439C-83BD-FC93BAB57A92}" type="presParOf" srcId="{E91EE0E6-2FC7-6341-B12F-D5FF66966D7A}" destId="{16B86A80-738B-EC4D-8683-2728173D5F0A}" srcOrd="5" destOrd="0" presId="urn:microsoft.com/office/officeart/2005/8/layout/cycle7"/>
    <dgm:cxn modelId="{BA8E0939-BC3B-42E7-BDD6-E4196464C45F}"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3D01B308-8185-46DC-ADF6-38E877EE36ED}" type="presOf" srcId="{EDB169B2-FC12-ED46-9E29-1CC779185C74}" destId="{DD59758C-B6E1-D14C-BE4B-88E845FC94A0}" srcOrd="1" destOrd="0" presId="urn:microsoft.com/office/officeart/2005/8/layout/cycle7"/>
    <dgm:cxn modelId="{13B63D0B-F932-4213-88E8-4546928BDD86}" type="presOf" srcId="{F4EAC843-3F41-DE40-A319-52279C67239E}" destId="{4070A9D8-7340-9C42-B175-60368A237E9F}" srcOrd="1" destOrd="0" presId="urn:microsoft.com/office/officeart/2005/8/layout/cycle7"/>
    <dgm:cxn modelId="{307DAE27-786E-46FD-B727-08D1B5CAB04B}" type="presOf" srcId="{8E5CEC8E-1AEF-8044-932C-AD752E71640C}" destId="{0F92D27A-16BE-1142-A5EE-F788CDAC4AC8}" srcOrd="0" destOrd="0" presId="urn:microsoft.com/office/officeart/2005/8/layout/cycle7"/>
    <dgm:cxn modelId="{9F32B427-A8E2-4D72-AB41-26E38DAC4FBA}" type="presOf" srcId="{F4EAC843-3F41-DE40-A319-52279C67239E}" destId="{16B86A80-738B-EC4D-8683-2728173D5F0A}" srcOrd="0" destOrd="0" presId="urn:microsoft.com/office/officeart/2005/8/layout/cycle7"/>
    <dgm:cxn modelId="{DFCBCD39-98E0-4D48-96A2-7740357050A6}" type="presOf" srcId="{6637458F-1702-E14C-A624-41D02CF856C5}" destId="{04203EC2-C52F-AB43-9DA4-645479D77A9C}" srcOrd="1" destOrd="0" presId="urn:microsoft.com/office/officeart/2005/8/layout/cycle7"/>
    <dgm:cxn modelId="{2A99953D-6CDF-4FB3-8A36-F5BC10F78ECD}" type="presOf" srcId="{0592D7AD-2146-3245-B5CA-D2776E434519}" destId="{E91EE0E6-2FC7-6341-B12F-D5FF66966D7A}" srcOrd="0" destOrd="0" presId="urn:microsoft.com/office/officeart/2005/8/layout/cycle7"/>
    <dgm:cxn modelId="{C7A7936E-0594-46FF-9B51-1ABB41EA335A}" type="presOf" srcId="{EDB169B2-FC12-ED46-9E29-1CC779185C74}" destId="{D7957386-7EDB-2B45-B1A5-62A8BDAE054E}" srcOrd="0" destOrd="0" presId="urn:microsoft.com/office/officeart/2005/8/layout/cycle7"/>
    <dgm:cxn modelId="{105CCC4E-3A73-4324-835D-CF67793B18C7}" type="presOf" srcId="{EFC0CFD3-D918-4D47-B064-D8F334E105C1}" destId="{F1B9D491-D966-B34D-8DB0-E73A43F14ADB}"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465815D6-6FE1-43D5-85A6-E9D0EFC80AF7}" type="presOf" srcId="{6637458F-1702-E14C-A624-41D02CF856C5}" destId="{B685F68C-C36D-0346-8300-4B4C52540450}" srcOrd="0" destOrd="0" presId="urn:microsoft.com/office/officeart/2005/8/layout/cycle7"/>
    <dgm:cxn modelId="{855D5AE6-A116-4A00-AF64-10DF0397B912}" type="presOf" srcId="{4F1B986F-9F57-7F43-844B-66AA7AD01827}" destId="{6319F962-003D-ED45-AC25-D1FC7229E2D4}" srcOrd="0" destOrd="0" presId="urn:microsoft.com/office/officeart/2005/8/layout/cycle7"/>
    <dgm:cxn modelId="{CC57E35F-4577-4AAD-9870-0A5692F5952A}" type="presParOf" srcId="{E91EE0E6-2FC7-6341-B12F-D5FF66966D7A}" destId="{6319F962-003D-ED45-AC25-D1FC7229E2D4}" srcOrd="0" destOrd="0" presId="urn:microsoft.com/office/officeart/2005/8/layout/cycle7"/>
    <dgm:cxn modelId="{2112B696-CCC0-4BF3-86FB-D2A7A8831D9A}" type="presParOf" srcId="{E91EE0E6-2FC7-6341-B12F-D5FF66966D7A}" destId="{B685F68C-C36D-0346-8300-4B4C52540450}" srcOrd="1" destOrd="0" presId="urn:microsoft.com/office/officeart/2005/8/layout/cycle7"/>
    <dgm:cxn modelId="{DEE1DB94-BC36-410B-9957-8DCF3EF39C9E}" type="presParOf" srcId="{B685F68C-C36D-0346-8300-4B4C52540450}" destId="{04203EC2-C52F-AB43-9DA4-645479D77A9C}" srcOrd="0" destOrd="0" presId="urn:microsoft.com/office/officeart/2005/8/layout/cycle7"/>
    <dgm:cxn modelId="{C2324AAD-7592-4EE8-9A7C-7D1D7E996F40}" type="presParOf" srcId="{E91EE0E6-2FC7-6341-B12F-D5FF66966D7A}" destId="{F1B9D491-D966-B34D-8DB0-E73A43F14ADB}" srcOrd="2" destOrd="0" presId="urn:microsoft.com/office/officeart/2005/8/layout/cycle7"/>
    <dgm:cxn modelId="{20F46E47-88A2-416C-9DB9-6706C015A788}" type="presParOf" srcId="{E91EE0E6-2FC7-6341-B12F-D5FF66966D7A}" destId="{D7957386-7EDB-2B45-B1A5-62A8BDAE054E}" srcOrd="3" destOrd="0" presId="urn:microsoft.com/office/officeart/2005/8/layout/cycle7"/>
    <dgm:cxn modelId="{3296ED28-CF83-4C46-8A66-2516B05B03A0}" type="presParOf" srcId="{D7957386-7EDB-2B45-B1A5-62A8BDAE054E}" destId="{DD59758C-B6E1-D14C-BE4B-88E845FC94A0}" srcOrd="0" destOrd="0" presId="urn:microsoft.com/office/officeart/2005/8/layout/cycle7"/>
    <dgm:cxn modelId="{0E480FEF-BF26-47C4-869F-79FB7CC52C40}" type="presParOf" srcId="{E91EE0E6-2FC7-6341-B12F-D5FF66966D7A}" destId="{0F92D27A-16BE-1142-A5EE-F788CDAC4AC8}" srcOrd="4" destOrd="0" presId="urn:microsoft.com/office/officeart/2005/8/layout/cycle7"/>
    <dgm:cxn modelId="{8A5FC7B0-AAAF-4535-9B5C-FA7F4A8B5D5C}" type="presParOf" srcId="{E91EE0E6-2FC7-6341-B12F-D5FF66966D7A}" destId="{16B86A80-738B-EC4D-8683-2728173D5F0A}" srcOrd="5" destOrd="0" presId="urn:microsoft.com/office/officeart/2005/8/layout/cycle7"/>
    <dgm:cxn modelId="{D66FD56C-D965-4F72-929B-827C223D1A6D}"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rgbClr val="C00000"/>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rgbClr val="C00000"/>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FlipVert="1" custFlipHor="1" custScaleX="121382" custScaleY="99086" custLinFactNeighborX="-3825" custLinFactNeighborY="397"/>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FlipVert="1" custFlipHor="1" custScaleX="123132" custScaleY="83798" custLinFactNeighborX="-1564" custLinFactNeighborY="397"/>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3BC4B92B-0AC1-4300-9973-D97BA767EBF1}" type="presOf" srcId="{F4EAC843-3F41-DE40-A319-52279C67239E}" destId="{4070A9D8-7340-9C42-B175-60368A237E9F}" srcOrd="1" destOrd="0" presId="urn:microsoft.com/office/officeart/2005/8/layout/cycle7"/>
    <dgm:cxn modelId="{CB680168-BCA0-4458-8BE2-CA4A4FA0FB6B}" type="presOf" srcId="{0592D7AD-2146-3245-B5CA-D2776E434519}" destId="{E91EE0E6-2FC7-6341-B12F-D5FF66966D7A}" srcOrd="0" destOrd="0" presId="urn:microsoft.com/office/officeart/2005/8/layout/cycle7"/>
    <dgm:cxn modelId="{A19C8072-1A21-4F7E-8945-BA0C2B6193EC}" type="presOf" srcId="{6637458F-1702-E14C-A624-41D02CF856C5}" destId="{04203EC2-C52F-AB43-9DA4-645479D77A9C}" srcOrd="1" destOrd="0" presId="urn:microsoft.com/office/officeart/2005/8/layout/cycle7"/>
    <dgm:cxn modelId="{D38D2B59-5054-437A-8F12-C00A2D3F56CE}" type="presOf" srcId="{EDB169B2-FC12-ED46-9E29-1CC779185C74}" destId="{DD59758C-B6E1-D14C-BE4B-88E845FC94A0}" srcOrd="1" destOrd="0" presId="urn:microsoft.com/office/officeart/2005/8/layout/cycle7"/>
    <dgm:cxn modelId="{27C72C79-C9D5-4C5B-B6FE-9D9AF6089247}" type="presOf" srcId="{EFC0CFD3-D918-4D47-B064-D8F334E105C1}" destId="{F1B9D491-D966-B34D-8DB0-E73A43F14ADB}" srcOrd="0" destOrd="0" presId="urn:microsoft.com/office/officeart/2005/8/layout/cycle7"/>
    <dgm:cxn modelId="{25FDF1A5-1A79-4FC3-A346-7048516EC35E}" type="presOf" srcId="{EDB169B2-FC12-ED46-9E29-1CC779185C74}" destId="{D7957386-7EDB-2B45-B1A5-62A8BDAE054E}" srcOrd="0" destOrd="0" presId="urn:microsoft.com/office/officeart/2005/8/layout/cycle7"/>
    <dgm:cxn modelId="{4780F0AA-034F-4FF6-9E66-2F3DEF5AADD5}" type="presOf" srcId="{F4EAC843-3F41-DE40-A319-52279C67239E}" destId="{16B86A80-738B-EC4D-8683-2728173D5F0A}"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CD7F08E3-340D-416A-9730-6348A63BDF3D}" type="presOf" srcId="{6637458F-1702-E14C-A624-41D02CF856C5}" destId="{B685F68C-C36D-0346-8300-4B4C52540450}" srcOrd="0" destOrd="0" presId="urn:microsoft.com/office/officeart/2005/8/layout/cycle7"/>
    <dgm:cxn modelId="{DFB649F6-3413-4B85-AA99-C8E4EC2158DF}" type="presOf" srcId="{4F1B986F-9F57-7F43-844B-66AA7AD01827}" destId="{6319F962-003D-ED45-AC25-D1FC7229E2D4}" srcOrd="0" destOrd="0" presId="urn:microsoft.com/office/officeart/2005/8/layout/cycle7"/>
    <dgm:cxn modelId="{D1FB82FB-35A2-4F6A-B424-4CCFB45FF924}" type="presOf" srcId="{8E5CEC8E-1AEF-8044-932C-AD752E71640C}" destId="{0F92D27A-16BE-1142-A5EE-F788CDAC4AC8}" srcOrd="0" destOrd="0" presId="urn:microsoft.com/office/officeart/2005/8/layout/cycle7"/>
    <dgm:cxn modelId="{025DB665-A310-46A5-A784-8B8ED9A0B150}" type="presParOf" srcId="{E91EE0E6-2FC7-6341-B12F-D5FF66966D7A}" destId="{6319F962-003D-ED45-AC25-D1FC7229E2D4}" srcOrd="0" destOrd="0" presId="urn:microsoft.com/office/officeart/2005/8/layout/cycle7"/>
    <dgm:cxn modelId="{8247DC85-1EC3-47AC-A012-0320AD1C1A4F}" type="presParOf" srcId="{E91EE0E6-2FC7-6341-B12F-D5FF66966D7A}" destId="{B685F68C-C36D-0346-8300-4B4C52540450}" srcOrd="1" destOrd="0" presId="urn:microsoft.com/office/officeart/2005/8/layout/cycle7"/>
    <dgm:cxn modelId="{F0FB9B13-836E-4BA4-8687-303FC0297657}" type="presParOf" srcId="{B685F68C-C36D-0346-8300-4B4C52540450}" destId="{04203EC2-C52F-AB43-9DA4-645479D77A9C}" srcOrd="0" destOrd="0" presId="urn:microsoft.com/office/officeart/2005/8/layout/cycle7"/>
    <dgm:cxn modelId="{EC6E434F-C9C2-4D20-A2A5-7661F2B22940}" type="presParOf" srcId="{E91EE0E6-2FC7-6341-B12F-D5FF66966D7A}" destId="{F1B9D491-D966-B34D-8DB0-E73A43F14ADB}" srcOrd="2" destOrd="0" presId="urn:microsoft.com/office/officeart/2005/8/layout/cycle7"/>
    <dgm:cxn modelId="{8054DC02-0EC1-4EBE-85F8-32E46B9C13E7}" type="presParOf" srcId="{E91EE0E6-2FC7-6341-B12F-D5FF66966D7A}" destId="{D7957386-7EDB-2B45-B1A5-62A8BDAE054E}" srcOrd="3" destOrd="0" presId="urn:microsoft.com/office/officeart/2005/8/layout/cycle7"/>
    <dgm:cxn modelId="{FF924742-1A38-488B-9BB1-89CF818C12B8}" type="presParOf" srcId="{D7957386-7EDB-2B45-B1A5-62A8BDAE054E}" destId="{DD59758C-B6E1-D14C-BE4B-88E845FC94A0}" srcOrd="0" destOrd="0" presId="urn:microsoft.com/office/officeart/2005/8/layout/cycle7"/>
    <dgm:cxn modelId="{7C81D0E3-BA91-4768-A9E2-A73D7103E706}" type="presParOf" srcId="{E91EE0E6-2FC7-6341-B12F-D5FF66966D7A}" destId="{0F92D27A-16BE-1142-A5EE-F788CDAC4AC8}" srcOrd="4" destOrd="0" presId="urn:microsoft.com/office/officeart/2005/8/layout/cycle7"/>
    <dgm:cxn modelId="{2984CCEF-ED17-4511-9094-5AAC341EBD3D}" type="presParOf" srcId="{E91EE0E6-2FC7-6341-B12F-D5FF66966D7A}" destId="{16B86A80-738B-EC4D-8683-2728173D5F0A}" srcOrd="5" destOrd="0" presId="urn:microsoft.com/office/officeart/2005/8/layout/cycle7"/>
    <dgm:cxn modelId="{134D3E3E-C26A-4699-98CC-BB1269C47513}"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rgbClr val="C00000"/>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rgbClr val="C00000"/>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FlipVert="1" custFlipHor="1" custScaleX="121382" custScaleY="99086" custLinFactNeighborX="-3825" custLinFactNeighborY="397"/>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FlipVert="1" custFlipHor="1" custScaleX="123132" custScaleY="83798" custLinFactNeighborX="-1564" custLinFactNeighborY="397"/>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C2B25C00-7C7D-4364-B1F6-8BCD3FFE5921}" type="presOf" srcId="{EDB169B2-FC12-ED46-9E29-1CC779185C74}" destId="{D7957386-7EDB-2B45-B1A5-62A8BDAE054E}" srcOrd="0" destOrd="0" presId="urn:microsoft.com/office/officeart/2005/8/layout/cycle7"/>
    <dgm:cxn modelId="{DA226D10-224E-4861-908B-4F94C33F4912}" type="presOf" srcId="{EDB169B2-FC12-ED46-9E29-1CC779185C74}" destId="{DD59758C-B6E1-D14C-BE4B-88E845FC94A0}" srcOrd="1" destOrd="0" presId="urn:microsoft.com/office/officeart/2005/8/layout/cycle7"/>
    <dgm:cxn modelId="{8169581B-2BB9-4F48-9D17-7869BCC6DC6A}" type="presOf" srcId="{4F1B986F-9F57-7F43-844B-66AA7AD01827}" destId="{6319F962-003D-ED45-AC25-D1FC7229E2D4}" srcOrd="0" destOrd="0" presId="urn:microsoft.com/office/officeart/2005/8/layout/cycle7"/>
    <dgm:cxn modelId="{62462734-CEC0-47BE-B3EB-E31239F9E5A4}" type="presOf" srcId="{6637458F-1702-E14C-A624-41D02CF856C5}" destId="{04203EC2-C52F-AB43-9DA4-645479D77A9C}" srcOrd="1" destOrd="0" presId="urn:microsoft.com/office/officeart/2005/8/layout/cycle7"/>
    <dgm:cxn modelId="{7A437664-7B64-4134-9A3F-46FDD3B69121}" type="presOf" srcId="{F4EAC843-3F41-DE40-A319-52279C67239E}" destId="{16B86A80-738B-EC4D-8683-2728173D5F0A}" srcOrd="0" destOrd="0" presId="urn:microsoft.com/office/officeart/2005/8/layout/cycle7"/>
    <dgm:cxn modelId="{C9C7A26C-C6A2-4948-8A1A-A2C9CC5C792E}" type="presOf" srcId="{8E5CEC8E-1AEF-8044-932C-AD752E71640C}" destId="{0F92D27A-16BE-1142-A5EE-F788CDAC4AC8}" srcOrd="0" destOrd="0" presId="urn:microsoft.com/office/officeart/2005/8/layout/cycle7"/>
    <dgm:cxn modelId="{4D478A58-4D05-44C8-9C13-B5983DEE20C4}" type="presOf" srcId="{F4EAC843-3F41-DE40-A319-52279C67239E}" destId="{4070A9D8-7340-9C42-B175-60368A237E9F}" srcOrd="1" destOrd="0" presId="urn:microsoft.com/office/officeart/2005/8/layout/cycle7"/>
    <dgm:cxn modelId="{66BB0E91-4E45-4608-994A-A1D47E9E00D3}" type="presOf" srcId="{0592D7AD-2146-3245-B5CA-D2776E434519}" destId="{E91EE0E6-2FC7-6341-B12F-D5FF66966D7A}" srcOrd="0" destOrd="0" presId="urn:microsoft.com/office/officeart/2005/8/layout/cycle7"/>
    <dgm:cxn modelId="{EA607FB2-33D1-4D8F-90AF-217971E2122B}" type="presOf" srcId="{EFC0CFD3-D918-4D47-B064-D8F334E105C1}" destId="{F1B9D491-D966-B34D-8DB0-E73A43F14ADB}"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8B74B0CE-BDA3-4723-AB38-88B9AF4C0BDB}" type="presOf" srcId="{6637458F-1702-E14C-A624-41D02CF856C5}" destId="{B685F68C-C36D-0346-8300-4B4C52540450}"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CB5A314A-EF3C-4A22-8038-FA6E6C88A12A}" type="presParOf" srcId="{E91EE0E6-2FC7-6341-B12F-D5FF66966D7A}" destId="{6319F962-003D-ED45-AC25-D1FC7229E2D4}" srcOrd="0" destOrd="0" presId="urn:microsoft.com/office/officeart/2005/8/layout/cycle7"/>
    <dgm:cxn modelId="{DE3E7A70-A203-4C11-AB17-F8308F2B5535}" type="presParOf" srcId="{E91EE0E6-2FC7-6341-B12F-D5FF66966D7A}" destId="{B685F68C-C36D-0346-8300-4B4C52540450}" srcOrd="1" destOrd="0" presId="urn:microsoft.com/office/officeart/2005/8/layout/cycle7"/>
    <dgm:cxn modelId="{86B9D1F1-EF8D-470A-A4F4-15C279D22491}" type="presParOf" srcId="{B685F68C-C36D-0346-8300-4B4C52540450}" destId="{04203EC2-C52F-AB43-9DA4-645479D77A9C}" srcOrd="0" destOrd="0" presId="urn:microsoft.com/office/officeart/2005/8/layout/cycle7"/>
    <dgm:cxn modelId="{F9549B02-7338-4E98-BF4A-B804FE6E936E}" type="presParOf" srcId="{E91EE0E6-2FC7-6341-B12F-D5FF66966D7A}" destId="{F1B9D491-D966-B34D-8DB0-E73A43F14ADB}" srcOrd="2" destOrd="0" presId="urn:microsoft.com/office/officeart/2005/8/layout/cycle7"/>
    <dgm:cxn modelId="{08A5C2CC-B837-4828-9108-D35CBA241DC9}" type="presParOf" srcId="{E91EE0E6-2FC7-6341-B12F-D5FF66966D7A}" destId="{D7957386-7EDB-2B45-B1A5-62A8BDAE054E}" srcOrd="3" destOrd="0" presId="urn:microsoft.com/office/officeart/2005/8/layout/cycle7"/>
    <dgm:cxn modelId="{2DFB2AF8-ECE1-4D4D-9FCC-40BE9045B881}" type="presParOf" srcId="{D7957386-7EDB-2B45-B1A5-62A8BDAE054E}" destId="{DD59758C-B6E1-D14C-BE4B-88E845FC94A0}" srcOrd="0" destOrd="0" presId="urn:microsoft.com/office/officeart/2005/8/layout/cycle7"/>
    <dgm:cxn modelId="{E1AA0EAB-4DAB-4188-99DD-29B23CEBF843}" type="presParOf" srcId="{E91EE0E6-2FC7-6341-B12F-D5FF66966D7A}" destId="{0F92D27A-16BE-1142-A5EE-F788CDAC4AC8}" srcOrd="4" destOrd="0" presId="urn:microsoft.com/office/officeart/2005/8/layout/cycle7"/>
    <dgm:cxn modelId="{33A21B79-F38C-4B9D-9DDD-55DD1B1D322B}" type="presParOf" srcId="{E91EE0E6-2FC7-6341-B12F-D5FF66966D7A}" destId="{16B86A80-738B-EC4D-8683-2728173D5F0A}" srcOrd="5" destOrd="0" presId="urn:microsoft.com/office/officeart/2005/8/layout/cycle7"/>
    <dgm:cxn modelId="{21393B40-0CB7-4184-B7F3-03237A64547D}"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rgbClr val="C00000"/>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rgbClr val="C00000"/>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FlipVert="1" custFlipHor="1" custScaleX="121382" custScaleY="99086" custLinFactNeighborX="-3825" custLinFactNeighborY="397"/>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FlipVert="1" custFlipHor="1" custScaleX="123132" custScaleY="83798" custLinFactNeighborX="-1564" custLinFactNeighborY="397"/>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C3039048-6103-4E65-AEA0-7C852DC24BAE}" type="presOf" srcId="{EDB169B2-FC12-ED46-9E29-1CC779185C74}" destId="{D7957386-7EDB-2B45-B1A5-62A8BDAE054E}" srcOrd="0" destOrd="0" presId="urn:microsoft.com/office/officeart/2005/8/layout/cycle7"/>
    <dgm:cxn modelId="{E033177A-6A0E-4CD5-A9B6-A3E72B794151}" type="presOf" srcId="{F4EAC843-3F41-DE40-A319-52279C67239E}" destId="{4070A9D8-7340-9C42-B175-60368A237E9F}" srcOrd="1" destOrd="0" presId="urn:microsoft.com/office/officeart/2005/8/layout/cycle7"/>
    <dgm:cxn modelId="{21E88284-D730-436E-8130-23C154EA095E}" type="presOf" srcId="{0592D7AD-2146-3245-B5CA-D2776E434519}" destId="{E91EE0E6-2FC7-6341-B12F-D5FF66966D7A}" srcOrd="0" destOrd="0" presId="urn:microsoft.com/office/officeart/2005/8/layout/cycle7"/>
    <dgm:cxn modelId="{36A5D28F-7340-471B-ACAA-CE5B7E668468}" type="presOf" srcId="{8E5CEC8E-1AEF-8044-932C-AD752E71640C}" destId="{0F92D27A-16BE-1142-A5EE-F788CDAC4AC8}" srcOrd="0" destOrd="0" presId="urn:microsoft.com/office/officeart/2005/8/layout/cycle7"/>
    <dgm:cxn modelId="{A30056B1-F53B-48E1-BEA3-69F4E08E0462}" type="presOf" srcId="{EDB169B2-FC12-ED46-9E29-1CC779185C74}" destId="{DD59758C-B6E1-D14C-BE4B-88E845FC94A0}" srcOrd="1" destOrd="0" presId="urn:microsoft.com/office/officeart/2005/8/layout/cycle7"/>
    <dgm:cxn modelId="{65CC88BD-3E4B-4574-8A47-3E079BA04DCC}" type="presOf" srcId="{F4EAC843-3F41-DE40-A319-52279C67239E}" destId="{16B86A80-738B-EC4D-8683-2728173D5F0A}"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3A600FC9-15DA-4EC0-9658-3E836758CF94}" type="presOf" srcId="{6637458F-1702-E14C-A624-41D02CF856C5}" destId="{B685F68C-C36D-0346-8300-4B4C52540450}"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9889B8DF-F7B2-4DDB-9878-E4D0265D1216}" type="presOf" srcId="{EFC0CFD3-D918-4D47-B064-D8F334E105C1}" destId="{F1B9D491-D966-B34D-8DB0-E73A43F14ADB}" srcOrd="0" destOrd="0" presId="urn:microsoft.com/office/officeart/2005/8/layout/cycle7"/>
    <dgm:cxn modelId="{8AD564F5-383F-45D8-AE18-DB4F54D24A99}" type="presOf" srcId="{4F1B986F-9F57-7F43-844B-66AA7AD01827}" destId="{6319F962-003D-ED45-AC25-D1FC7229E2D4}" srcOrd="0" destOrd="0" presId="urn:microsoft.com/office/officeart/2005/8/layout/cycle7"/>
    <dgm:cxn modelId="{24F9B9FB-EA69-4038-B40C-2DCDB9332EE2}" type="presOf" srcId="{6637458F-1702-E14C-A624-41D02CF856C5}" destId="{04203EC2-C52F-AB43-9DA4-645479D77A9C}" srcOrd="1" destOrd="0" presId="urn:microsoft.com/office/officeart/2005/8/layout/cycle7"/>
    <dgm:cxn modelId="{3F7EEBB7-4138-47E6-B1E1-59546F4161B9}" type="presParOf" srcId="{E91EE0E6-2FC7-6341-B12F-D5FF66966D7A}" destId="{6319F962-003D-ED45-AC25-D1FC7229E2D4}" srcOrd="0" destOrd="0" presId="urn:microsoft.com/office/officeart/2005/8/layout/cycle7"/>
    <dgm:cxn modelId="{1F259E41-B2F4-4C93-B782-79F8B31B6088}" type="presParOf" srcId="{E91EE0E6-2FC7-6341-B12F-D5FF66966D7A}" destId="{B685F68C-C36D-0346-8300-4B4C52540450}" srcOrd="1" destOrd="0" presId="urn:microsoft.com/office/officeart/2005/8/layout/cycle7"/>
    <dgm:cxn modelId="{C6205BDE-310C-4B88-88AA-5370F92AA73C}" type="presParOf" srcId="{B685F68C-C36D-0346-8300-4B4C52540450}" destId="{04203EC2-C52F-AB43-9DA4-645479D77A9C}" srcOrd="0" destOrd="0" presId="urn:microsoft.com/office/officeart/2005/8/layout/cycle7"/>
    <dgm:cxn modelId="{341AB11B-0E5B-4791-941D-52E1A9820508}" type="presParOf" srcId="{E91EE0E6-2FC7-6341-B12F-D5FF66966D7A}" destId="{F1B9D491-D966-B34D-8DB0-E73A43F14ADB}" srcOrd="2" destOrd="0" presId="urn:microsoft.com/office/officeart/2005/8/layout/cycle7"/>
    <dgm:cxn modelId="{F249D552-C4AC-4C84-832D-AA4BB7E7F0B0}" type="presParOf" srcId="{E91EE0E6-2FC7-6341-B12F-D5FF66966D7A}" destId="{D7957386-7EDB-2B45-B1A5-62A8BDAE054E}" srcOrd="3" destOrd="0" presId="urn:microsoft.com/office/officeart/2005/8/layout/cycle7"/>
    <dgm:cxn modelId="{7EEB28E9-3501-4520-A008-43483A3C7F02}" type="presParOf" srcId="{D7957386-7EDB-2B45-B1A5-62A8BDAE054E}" destId="{DD59758C-B6E1-D14C-BE4B-88E845FC94A0}" srcOrd="0" destOrd="0" presId="urn:microsoft.com/office/officeart/2005/8/layout/cycle7"/>
    <dgm:cxn modelId="{17FCA404-3574-4FD4-82BB-34B42703FE97}" type="presParOf" srcId="{E91EE0E6-2FC7-6341-B12F-D5FF66966D7A}" destId="{0F92D27A-16BE-1142-A5EE-F788CDAC4AC8}" srcOrd="4" destOrd="0" presId="urn:microsoft.com/office/officeart/2005/8/layout/cycle7"/>
    <dgm:cxn modelId="{BBC51475-1516-4C83-8031-AF8C413C3240}" type="presParOf" srcId="{E91EE0E6-2FC7-6341-B12F-D5FF66966D7A}" destId="{16B86A80-738B-EC4D-8683-2728173D5F0A}" srcOrd="5" destOrd="0" presId="urn:microsoft.com/office/officeart/2005/8/layout/cycle7"/>
    <dgm:cxn modelId="{237AB289-FC4A-4C41-A5E9-9E48491C2B97}"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rgbClr val="C00000"/>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rgbClr val="C00000"/>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FlipVert="1" custFlipHor="1" custScaleX="121382" custScaleY="99086" custLinFactNeighborX="-3825" custLinFactNeighborY="397"/>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FlipVert="1" custFlipHor="1" custScaleX="123132" custScaleY="83798" custLinFactNeighborX="-1564" custLinFactNeighborY="397"/>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DB506627-7BDE-44B1-84DD-355B85514AD8}" type="presOf" srcId="{F4EAC843-3F41-DE40-A319-52279C67239E}" destId="{4070A9D8-7340-9C42-B175-60368A237E9F}" srcOrd="1" destOrd="0" presId="urn:microsoft.com/office/officeart/2005/8/layout/cycle7"/>
    <dgm:cxn modelId="{3AF44F27-4B2A-42B6-BF87-6DBB8A7D3921}" type="presOf" srcId="{6637458F-1702-E14C-A624-41D02CF856C5}" destId="{04203EC2-C52F-AB43-9DA4-645479D77A9C}" srcOrd="1" destOrd="0" presId="urn:microsoft.com/office/officeart/2005/8/layout/cycle7"/>
    <dgm:cxn modelId="{61FCC02D-5616-47EE-AECD-F2792217017A}" type="presOf" srcId="{EDB169B2-FC12-ED46-9E29-1CC779185C74}" destId="{D7957386-7EDB-2B45-B1A5-62A8BDAE054E}" srcOrd="0" destOrd="0" presId="urn:microsoft.com/office/officeart/2005/8/layout/cycle7"/>
    <dgm:cxn modelId="{C1554C3D-D9AC-4C50-B395-41A24B15B599}" type="presOf" srcId="{6637458F-1702-E14C-A624-41D02CF856C5}" destId="{B685F68C-C36D-0346-8300-4B4C52540450}" srcOrd="0" destOrd="0" presId="urn:microsoft.com/office/officeart/2005/8/layout/cycle7"/>
    <dgm:cxn modelId="{B00E0B63-9859-4CE7-A5F8-81D98D4D941D}" type="presOf" srcId="{0592D7AD-2146-3245-B5CA-D2776E434519}" destId="{E91EE0E6-2FC7-6341-B12F-D5FF66966D7A}" srcOrd="0" destOrd="0" presId="urn:microsoft.com/office/officeart/2005/8/layout/cycle7"/>
    <dgm:cxn modelId="{3CB03C4A-BCED-494D-9E21-C76C4DD38548}" type="presOf" srcId="{EFC0CFD3-D918-4D47-B064-D8F334E105C1}" destId="{F1B9D491-D966-B34D-8DB0-E73A43F14ADB}" srcOrd="0" destOrd="0" presId="urn:microsoft.com/office/officeart/2005/8/layout/cycle7"/>
    <dgm:cxn modelId="{EDDE4697-4002-49D0-BEA5-36C309C154C5}" type="presOf" srcId="{F4EAC843-3F41-DE40-A319-52279C67239E}" destId="{16B86A80-738B-EC4D-8683-2728173D5F0A}" srcOrd="0" destOrd="0" presId="urn:microsoft.com/office/officeart/2005/8/layout/cycle7"/>
    <dgm:cxn modelId="{5C0E1AA9-2E82-4A42-84E7-6D4336DB3027}" type="presOf" srcId="{8E5CEC8E-1AEF-8044-932C-AD752E71640C}" destId="{0F92D27A-16BE-1142-A5EE-F788CDAC4AC8}"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185345D0-8F1B-48AD-969B-9EDB95CF81D1}" type="presOf" srcId="{EDB169B2-FC12-ED46-9E29-1CC779185C74}" destId="{DD59758C-B6E1-D14C-BE4B-88E845FC94A0}" srcOrd="1"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47B32CF2-5A5D-4C8E-863E-71C3E4227166}" type="presOf" srcId="{4F1B986F-9F57-7F43-844B-66AA7AD01827}" destId="{6319F962-003D-ED45-AC25-D1FC7229E2D4}" srcOrd="0" destOrd="0" presId="urn:microsoft.com/office/officeart/2005/8/layout/cycle7"/>
    <dgm:cxn modelId="{965A5450-A9A8-47F5-8B22-2E0A52983362}" type="presParOf" srcId="{E91EE0E6-2FC7-6341-B12F-D5FF66966D7A}" destId="{6319F962-003D-ED45-AC25-D1FC7229E2D4}" srcOrd="0" destOrd="0" presId="urn:microsoft.com/office/officeart/2005/8/layout/cycle7"/>
    <dgm:cxn modelId="{E27E2F7C-4E83-441E-AA50-E3697DCA395E}" type="presParOf" srcId="{E91EE0E6-2FC7-6341-B12F-D5FF66966D7A}" destId="{B685F68C-C36D-0346-8300-4B4C52540450}" srcOrd="1" destOrd="0" presId="urn:microsoft.com/office/officeart/2005/8/layout/cycle7"/>
    <dgm:cxn modelId="{343003F8-E97C-4611-AC36-6AEE532F2006}" type="presParOf" srcId="{B685F68C-C36D-0346-8300-4B4C52540450}" destId="{04203EC2-C52F-AB43-9DA4-645479D77A9C}" srcOrd="0" destOrd="0" presId="urn:microsoft.com/office/officeart/2005/8/layout/cycle7"/>
    <dgm:cxn modelId="{C6911F4C-8F36-47F6-A503-23D528DB7946}" type="presParOf" srcId="{E91EE0E6-2FC7-6341-B12F-D5FF66966D7A}" destId="{F1B9D491-D966-B34D-8DB0-E73A43F14ADB}" srcOrd="2" destOrd="0" presId="urn:microsoft.com/office/officeart/2005/8/layout/cycle7"/>
    <dgm:cxn modelId="{ACD0A91C-CEDF-4B01-8EDD-568EE7E13C15}" type="presParOf" srcId="{E91EE0E6-2FC7-6341-B12F-D5FF66966D7A}" destId="{D7957386-7EDB-2B45-B1A5-62A8BDAE054E}" srcOrd="3" destOrd="0" presId="urn:microsoft.com/office/officeart/2005/8/layout/cycle7"/>
    <dgm:cxn modelId="{4EF2F488-AE4E-4FA4-8C76-3DFCEEB29F6E}" type="presParOf" srcId="{D7957386-7EDB-2B45-B1A5-62A8BDAE054E}" destId="{DD59758C-B6E1-D14C-BE4B-88E845FC94A0}" srcOrd="0" destOrd="0" presId="urn:microsoft.com/office/officeart/2005/8/layout/cycle7"/>
    <dgm:cxn modelId="{6DFB0C6C-C554-4554-A2AA-995152FA8E93}" type="presParOf" srcId="{E91EE0E6-2FC7-6341-B12F-D5FF66966D7A}" destId="{0F92D27A-16BE-1142-A5EE-F788CDAC4AC8}" srcOrd="4" destOrd="0" presId="urn:microsoft.com/office/officeart/2005/8/layout/cycle7"/>
    <dgm:cxn modelId="{BBC2C9CD-D8E8-4A57-AFC0-DB40E02A824A}" type="presParOf" srcId="{E91EE0E6-2FC7-6341-B12F-D5FF66966D7A}" destId="{16B86A80-738B-EC4D-8683-2728173D5F0A}" srcOrd="5" destOrd="0" presId="urn:microsoft.com/office/officeart/2005/8/layout/cycle7"/>
    <dgm:cxn modelId="{95E5FC97-4610-476B-8AF6-174C18F21F7C}"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7967D71E-BF56-4587-A76D-E4F30BEF4F86}" type="presOf" srcId="{F4EAC843-3F41-DE40-A319-52279C67239E}" destId="{4070A9D8-7340-9C42-B175-60368A237E9F}" srcOrd="1" destOrd="0" presId="urn:microsoft.com/office/officeart/2005/8/layout/cycle7"/>
    <dgm:cxn modelId="{B635FB60-2D9A-4A18-818A-5F5F92CD7DD8}" type="presOf" srcId="{EDB169B2-FC12-ED46-9E29-1CC779185C74}" destId="{D7957386-7EDB-2B45-B1A5-62A8BDAE054E}" srcOrd="0" destOrd="0" presId="urn:microsoft.com/office/officeart/2005/8/layout/cycle7"/>
    <dgm:cxn modelId="{E12E1B51-ABDD-4746-8CDD-1517C679402D}" type="presOf" srcId="{6637458F-1702-E14C-A624-41D02CF856C5}" destId="{04203EC2-C52F-AB43-9DA4-645479D77A9C}" srcOrd="1" destOrd="0" presId="urn:microsoft.com/office/officeart/2005/8/layout/cycle7"/>
    <dgm:cxn modelId="{9B5A03B7-B1C8-49B0-A747-539330738FB8}" type="presOf" srcId="{6637458F-1702-E14C-A624-41D02CF856C5}" destId="{B685F68C-C36D-0346-8300-4B4C52540450}" srcOrd="0" destOrd="0" presId="urn:microsoft.com/office/officeart/2005/8/layout/cycle7"/>
    <dgm:cxn modelId="{90F3CCBC-368E-46CE-8B31-094E934A817F}" type="presOf" srcId="{4F1B986F-9F57-7F43-844B-66AA7AD01827}" destId="{6319F962-003D-ED45-AC25-D1FC7229E2D4}"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26A115CD-9FA0-4A28-9A90-999F8CFECD3A}" type="presOf" srcId="{8E5CEC8E-1AEF-8044-932C-AD752E71640C}" destId="{0F92D27A-16BE-1142-A5EE-F788CDAC4AC8}"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E78EB9E5-85AD-4599-A9F6-D2348D15C06D}" type="presOf" srcId="{EFC0CFD3-D918-4D47-B064-D8F334E105C1}" destId="{F1B9D491-D966-B34D-8DB0-E73A43F14ADB}" srcOrd="0" destOrd="0" presId="urn:microsoft.com/office/officeart/2005/8/layout/cycle7"/>
    <dgm:cxn modelId="{F753F0E8-E57F-45D7-9154-48E6C8155A6B}" type="presOf" srcId="{0592D7AD-2146-3245-B5CA-D2776E434519}" destId="{E91EE0E6-2FC7-6341-B12F-D5FF66966D7A}" srcOrd="0" destOrd="0" presId="urn:microsoft.com/office/officeart/2005/8/layout/cycle7"/>
    <dgm:cxn modelId="{931BA0F5-2716-4017-8A81-E3FDBB7A1504}" type="presOf" srcId="{EDB169B2-FC12-ED46-9E29-1CC779185C74}" destId="{DD59758C-B6E1-D14C-BE4B-88E845FC94A0}" srcOrd="1" destOrd="0" presId="urn:microsoft.com/office/officeart/2005/8/layout/cycle7"/>
    <dgm:cxn modelId="{20221FFD-5489-4B0C-AC31-757FECC69643}" type="presOf" srcId="{F4EAC843-3F41-DE40-A319-52279C67239E}" destId="{16B86A80-738B-EC4D-8683-2728173D5F0A}" srcOrd="0" destOrd="0" presId="urn:microsoft.com/office/officeart/2005/8/layout/cycle7"/>
    <dgm:cxn modelId="{AE8EB6EA-820E-49AE-8039-B902A922FD02}" type="presParOf" srcId="{E91EE0E6-2FC7-6341-B12F-D5FF66966D7A}" destId="{6319F962-003D-ED45-AC25-D1FC7229E2D4}" srcOrd="0" destOrd="0" presId="urn:microsoft.com/office/officeart/2005/8/layout/cycle7"/>
    <dgm:cxn modelId="{50F2B9FF-2F57-4A75-890C-CF579166F3CC}" type="presParOf" srcId="{E91EE0E6-2FC7-6341-B12F-D5FF66966D7A}" destId="{B685F68C-C36D-0346-8300-4B4C52540450}" srcOrd="1" destOrd="0" presId="urn:microsoft.com/office/officeart/2005/8/layout/cycle7"/>
    <dgm:cxn modelId="{55B8F545-5577-4EB9-BFEA-80388FF60E7B}" type="presParOf" srcId="{B685F68C-C36D-0346-8300-4B4C52540450}" destId="{04203EC2-C52F-AB43-9DA4-645479D77A9C}" srcOrd="0" destOrd="0" presId="urn:microsoft.com/office/officeart/2005/8/layout/cycle7"/>
    <dgm:cxn modelId="{3E6C08DD-5B2D-4D70-915D-AB052A87C9A2}" type="presParOf" srcId="{E91EE0E6-2FC7-6341-B12F-D5FF66966D7A}" destId="{F1B9D491-D966-B34D-8DB0-E73A43F14ADB}" srcOrd="2" destOrd="0" presId="urn:microsoft.com/office/officeart/2005/8/layout/cycle7"/>
    <dgm:cxn modelId="{DF6080F5-0EA2-4E59-B8F2-F7C0DE625598}" type="presParOf" srcId="{E91EE0E6-2FC7-6341-B12F-D5FF66966D7A}" destId="{D7957386-7EDB-2B45-B1A5-62A8BDAE054E}" srcOrd="3" destOrd="0" presId="urn:microsoft.com/office/officeart/2005/8/layout/cycle7"/>
    <dgm:cxn modelId="{B5C716F3-DF86-43D6-ABA1-439378F763E2}" type="presParOf" srcId="{D7957386-7EDB-2B45-B1A5-62A8BDAE054E}" destId="{DD59758C-B6E1-D14C-BE4B-88E845FC94A0}" srcOrd="0" destOrd="0" presId="urn:microsoft.com/office/officeart/2005/8/layout/cycle7"/>
    <dgm:cxn modelId="{D80E9C6C-0747-4F55-9974-5C77BB0CE18E}" type="presParOf" srcId="{E91EE0E6-2FC7-6341-B12F-D5FF66966D7A}" destId="{0F92D27A-16BE-1142-A5EE-F788CDAC4AC8}" srcOrd="4" destOrd="0" presId="urn:microsoft.com/office/officeart/2005/8/layout/cycle7"/>
    <dgm:cxn modelId="{399BC12A-86A7-4FD7-A1AF-9733CFAED5F9}" type="presParOf" srcId="{E91EE0E6-2FC7-6341-B12F-D5FF66966D7A}" destId="{16B86A80-738B-EC4D-8683-2728173D5F0A}" srcOrd="5" destOrd="0" presId="urn:microsoft.com/office/officeart/2005/8/layout/cycle7"/>
    <dgm:cxn modelId="{B909A7AE-D6AE-4B3B-B0B3-69976C3A7F10}"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EA3F7D02-4C40-4A0E-B4D4-280296E6FE2B}" type="presOf" srcId="{EDB169B2-FC12-ED46-9E29-1CC779185C74}" destId="{DD59758C-B6E1-D14C-BE4B-88E845FC94A0}" srcOrd="1" destOrd="0" presId="urn:microsoft.com/office/officeart/2005/8/layout/cycle7"/>
    <dgm:cxn modelId="{CB02E921-02FD-442E-A658-4A286FFCA0A1}" type="presOf" srcId="{6637458F-1702-E14C-A624-41D02CF856C5}" destId="{B685F68C-C36D-0346-8300-4B4C52540450}" srcOrd="0" destOrd="0" presId="urn:microsoft.com/office/officeart/2005/8/layout/cycle7"/>
    <dgm:cxn modelId="{74C47322-E973-4E98-B601-15EF8D2A4FE1}" type="presOf" srcId="{EFC0CFD3-D918-4D47-B064-D8F334E105C1}" destId="{F1B9D491-D966-B34D-8DB0-E73A43F14ADB}" srcOrd="0" destOrd="0" presId="urn:microsoft.com/office/officeart/2005/8/layout/cycle7"/>
    <dgm:cxn modelId="{A4A5CE37-AF5E-42E1-B88D-32E5086682E9}" type="presOf" srcId="{8E5CEC8E-1AEF-8044-932C-AD752E71640C}" destId="{0F92D27A-16BE-1142-A5EE-F788CDAC4AC8}" srcOrd="0" destOrd="0" presId="urn:microsoft.com/office/officeart/2005/8/layout/cycle7"/>
    <dgm:cxn modelId="{80E34F64-81F6-4F43-8E40-EF6F73938A4C}" type="presOf" srcId="{F4EAC843-3F41-DE40-A319-52279C67239E}" destId="{4070A9D8-7340-9C42-B175-60368A237E9F}" srcOrd="1" destOrd="0" presId="urn:microsoft.com/office/officeart/2005/8/layout/cycle7"/>
    <dgm:cxn modelId="{E488E16B-364E-49F8-9254-58D979435CAF}" type="presOf" srcId="{F4EAC843-3F41-DE40-A319-52279C67239E}" destId="{16B86A80-738B-EC4D-8683-2728173D5F0A}"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2BA5A9E4-0919-4D13-937F-767C10BD47E7}" type="presOf" srcId="{0592D7AD-2146-3245-B5CA-D2776E434519}" destId="{E91EE0E6-2FC7-6341-B12F-D5FF66966D7A}" srcOrd="0" destOrd="0" presId="urn:microsoft.com/office/officeart/2005/8/layout/cycle7"/>
    <dgm:cxn modelId="{A8AE46EB-F21C-45B7-97E5-A7DAC71AEDD8}" type="presOf" srcId="{6637458F-1702-E14C-A624-41D02CF856C5}" destId="{04203EC2-C52F-AB43-9DA4-645479D77A9C}" srcOrd="1" destOrd="0" presId="urn:microsoft.com/office/officeart/2005/8/layout/cycle7"/>
    <dgm:cxn modelId="{20558EEF-49E2-4B23-ACD4-44E5E5B77079}" type="presOf" srcId="{4F1B986F-9F57-7F43-844B-66AA7AD01827}" destId="{6319F962-003D-ED45-AC25-D1FC7229E2D4}" srcOrd="0" destOrd="0" presId="urn:microsoft.com/office/officeart/2005/8/layout/cycle7"/>
    <dgm:cxn modelId="{FF551FF9-33DC-4623-8A08-603146D24D10}" type="presOf" srcId="{EDB169B2-FC12-ED46-9E29-1CC779185C74}" destId="{D7957386-7EDB-2B45-B1A5-62A8BDAE054E}" srcOrd="0" destOrd="0" presId="urn:microsoft.com/office/officeart/2005/8/layout/cycle7"/>
    <dgm:cxn modelId="{35AC33C6-F965-4A55-A748-35BC594B31F6}" type="presParOf" srcId="{E91EE0E6-2FC7-6341-B12F-D5FF66966D7A}" destId="{6319F962-003D-ED45-AC25-D1FC7229E2D4}" srcOrd="0" destOrd="0" presId="urn:microsoft.com/office/officeart/2005/8/layout/cycle7"/>
    <dgm:cxn modelId="{72DA44EF-494C-48B0-8EB0-BEA89F15626F}" type="presParOf" srcId="{E91EE0E6-2FC7-6341-B12F-D5FF66966D7A}" destId="{B685F68C-C36D-0346-8300-4B4C52540450}" srcOrd="1" destOrd="0" presId="urn:microsoft.com/office/officeart/2005/8/layout/cycle7"/>
    <dgm:cxn modelId="{F68FB5F9-A974-4703-AF6F-994139B5A91E}" type="presParOf" srcId="{B685F68C-C36D-0346-8300-4B4C52540450}" destId="{04203EC2-C52F-AB43-9DA4-645479D77A9C}" srcOrd="0" destOrd="0" presId="urn:microsoft.com/office/officeart/2005/8/layout/cycle7"/>
    <dgm:cxn modelId="{2378710B-BE58-4FC6-A7F7-7CE112E02F9F}" type="presParOf" srcId="{E91EE0E6-2FC7-6341-B12F-D5FF66966D7A}" destId="{F1B9D491-D966-B34D-8DB0-E73A43F14ADB}" srcOrd="2" destOrd="0" presId="urn:microsoft.com/office/officeart/2005/8/layout/cycle7"/>
    <dgm:cxn modelId="{D6215D8E-1797-46B0-A40B-553BAA2C815C}" type="presParOf" srcId="{E91EE0E6-2FC7-6341-B12F-D5FF66966D7A}" destId="{D7957386-7EDB-2B45-B1A5-62A8BDAE054E}" srcOrd="3" destOrd="0" presId="urn:microsoft.com/office/officeart/2005/8/layout/cycle7"/>
    <dgm:cxn modelId="{7D8D83B5-13AE-43CD-B07A-F3FA666303A2}" type="presParOf" srcId="{D7957386-7EDB-2B45-B1A5-62A8BDAE054E}" destId="{DD59758C-B6E1-D14C-BE4B-88E845FC94A0}" srcOrd="0" destOrd="0" presId="urn:microsoft.com/office/officeart/2005/8/layout/cycle7"/>
    <dgm:cxn modelId="{1C805788-A377-4687-8EC7-A837A6B40345}" type="presParOf" srcId="{E91EE0E6-2FC7-6341-B12F-D5FF66966D7A}" destId="{0F92D27A-16BE-1142-A5EE-F788CDAC4AC8}" srcOrd="4" destOrd="0" presId="urn:microsoft.com/office/officeart/2005/8/layout/cycle7"/>
    <dgm:cxn modelId="{A90DCD69-1409-405D-ABCC-33ACF6A16731}" type="presParOf" srcId="{E91EE0E6-2FC7-6341-B12F-D5FF66966D7A}" destId="{16B86A80-738B-EC4D-8683-2728173D5F0A}" srcOrd="5" destOrd="0" presId="urn:microsoft.com/office/officeart/2005/8/layout/cycle7"/>
    <dgm:cxn modelId="{F2962131-717A-4BB0-87DA-3EC5624BEF7C}"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81C64402-8C83-4020-8B32-23739F8B18E2}" type="presOf" srcId="{EDB169B2-FC12-ED46-9E29-1CC779185C74}" destId="{D7957386-7EDB-2B45-B1A5-62A8BDAE054E}" srcOrd="0" destOrd="0" presId="urn:microsoft.com/office/officeart/2005/8/layout/cycle7"/>
    <dgm:cxn modelId="{3FD81B6C-D267-42AC-B647-0304B9EB2FDF}" type="presOf" srcId="{F4EAC843-3F41-DE40-A319-52279C67239E}" destId="{16B86A80-738B-EC4D-8683-2728173D5F0A}" srcOrd="0" destOrd="0" presId="urn:microsoft.com/office/officeart/2005/8/layout/cycle7"/>
    <dgm:cxn modelId="{FBD8054F-1929-49DE-AD77-139B50047674}" type="presOf" srcId="{8E5CEC8E-1AEF-8044-932C-AD752E71640C}" destId="{0F92D27A-16BE-1142-A5EE-F788CDAC4AC8}" srcOrd="0" destOrd="0" presId="urn:microsoft.com/office/officeart/2005/8/layout/cycle7"/>
    <dgm:cxn modelId="{25418453-91E8-43FA-BBC4-747FDCCAEF1D}" type="presOf" srcId="{0592D7AD-2146-3245-B5CA-D2776E434519}" destId="{E91EE0E6-2FC7-6341-B12F-D5FF66966D7A}" srcOrd="0" destOrd="0" presId="urn:microsoft.com/office/officeart/2005/8/layout/cycle7"/>
    <dgm:cxn modelId="{83D42054-0D65-4189-AB1B-B37817CE5865}" type="presOf" srcId="{EFC0CFD3-D918-4D47-B064-D8F334E105C1}" destId="{F1B9D491-D966-B34D-8DB0-E73A43F14ADB}" srcOrd="0" destOrd="0" presId="urn:microsoft.com/office/officeart/2005/8/layout/cycle7"/>
    <dgm:cxn modelId="{1C614E5A-C033-42FD-ACEC-C9A1863F867D}" type="presOf" srcId="{EDB169B2-FC12-ED46-9E29-1CC779185C74}" destId="{DD59758C-B6E1-D14C-BE4B-88E845FC94A0}" srcOrd="1" destOrd="0" presId="urn:microsoft.com/office/officeart/2005/8/layout/cycle7"/>
    <dgm:cxn modelId="{1588E29E-0EB9-4F2A-A405-D40CA94BD395}" type="presOf" srcId="{F4EAC843-3F41-DE40-A319-52279C67239E}" destId="{4070A9D8-7340-9C42-B175-60368A237E9F}"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CAFFE6EF-FADE-428B-8377-19369B86817A}" type="presOf" srcId="{6637458F-1702-E14C-A624-41D02CF856C5}" destId="{04203EC2-C52F-AB43-9DA4-645479D77A9C}" srcOrd="1" destOrd="0" presId="urn:microsoft.com/office/officeart/2005/8/layout/cycle7"/>
    <dgm:cxn modelId="{750CFDF8-D146-40D6-9211-974D90CC3587}" type="presOf" srcId="{4F1B986F-9F57-7F43-844B-66AA7AD01827}" destId="{6319F962-003D-ED45-AC25-D1FC7229E2D4}" srcOrd="0" destOrd="0" presId="urn:microsoft.com/office/officeart/2005/8/layout/cycle7"/>
    <dgm:cxn modelId="{413BCCFC-9374-40A5-9F4D-86513A5ABCA8}" type="presOf" srcId="{6637458F-1702-E14C-A624-41D02CF856C5}" destId="{B685F68C-C36D-0346-8300-4B4C52540450}" srcOrd="0" destOrd="0" presId="urn:microsoft.com/office/officeart/2005/8/layout/cycle7"/>
    <dgm:cxn modelId="{5A8CD839-5780-47B8-8175-4AC4B85ED857}" type="presParOf" srcId="{E91EE0E6-2FC7-6341-B12F-D5FF66966D7A}" destId="{6319F962-003D-ED45-AC25-D1FC7229E2D4}" srcOrd="0" destOrd="0" presId="urn:microsoft.com/office/officeart/2005/8/layout/cycle7"/>
    <dgm:cxn modelId="{61403F90-123E-4B33-9532-D826450E031D}" type="presParOf" srcId="{E91EE0E6-2FC7-6341-B12F-D5FF66966D7A}" destId="{B685F68C-C36D-0346-8300-4B4C52540450}" srcOrd="1" destOrd="0" presId="urn:microsoft.com/office/officeart/2005/8/layout/cycle7"/>
    <dgm:cxn modelId="{96BD7731-7336-42B5-BBC3-7B2ECC8D1378}" type="presParOf" srcId="{B685F68C-C36D-0346-8300-4B4C52540450}" destId="{04203EC2-C52F-AB43-9DA4-645479D77A9C}" srcOrd="0" destOrd="0" presId="urn:microsoft.com/office/officeart/2005/8/layout/cycle7"/>
    <dgm:cxn modelId="{939887C8-6635-469A-A1E5-4ED53BB4EEC7}" type="presParOf" srcId="{E91EE0E6-2FC7-6341-B12F-D5FF66966D7A}" destId="{F1B9D491-D966-B34D-8DB0-E73A43F14ADB}" srcOrd="2" destOrd="0" presId="urn:microsoft.com/office/officeart/2005/8/layout/cycle7"/>
    <dgm:cxn modelId="{5F2DD910-EEF0-4E88-B687-5A9F4B37D716}" type="presParOf" srcId="{E91EE0E6-2FC7-6341-B12F-D5FF66966D7A}" destId="{D7957386-7EDB-2B45-B1A5-62A8BDAE054E}" srcOrd="3" destOrd="0" presId="urn:microsoft.com/office/officeart/2005/8/layout/cycle7"/>
    <dgm:cxn modelId="{F7CF3A58-B999-47AC-9B4C-639E0761F66E}" type="presParOf" srcId="{D7957386-7EDB-2B45-B1A5-62A8BDAE054E}" destId="{DD59758C-B6E1-D14C-BE4B-88E845FC94A0}" srcOrd="0" destOrd="0" presId="urn:microsoft.com/office/officeart/2005/8/layout/cycle7"/>
    <dgm:cxn modelId="{9256C188-2BE4-4F5A-8B05-85281226DA5F}" type="presParOf" srcId="{E91EE0E6-2FC7-6341-B12F-D5FF66966D7A}" destId="{0F92D27A-16BE-1142-A5EE-F788CDAC4AC8}" srcOrd="4" destOrd="0" presId="urn:microsoft.com/office/officeart/2005/8/layout/cycle7"/>
    <dgm:cxn modelId="{030BE56D-09D2-4614-8A1B-44060CABF70F}" type="presParOf" srcId="{E91EE0E6-2FC7-6341-B12F-D5FF66966D7A}" destId="{16B86A80-738B-EC4D-8683-2728173D5F0A}" srcOrd="5" destOrd="0" presId="urn:microsoft.com/office/officeart/2005/8/layout/cycle7"/>
    <dgm:cxn modelId="{5C415BF7-9CFC-469F-AE13-EA62A8474385}"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05073C26-326F-46EE-895D-21F5EA14CBBE}" type="presOf" srcId="{EDB169B2-FC12-ED46-9E29-1CC779185C74}" destId="{DD59758C-B6E1-D14C-BE4B-88E845FC94A0}" srcOrd="1" destOrd="0" presId="urn:microsoft.com/office/officeart/2005/8/layout/cycle7"/>
    <dgm:cxn modelId="{C447BA64-78A3-4292-A9CC-CD98CB014DA0}" type="presOf" srcId="{6637458F-1702-E14C-A624-41D02CF856C5}" destId="{B685F68C-C36D-0346-8300-4B4C52540450}" srcOrd="0" destOrd="0" presId="urn:microsoft.com/office/officeart/2005/8/layout/cycle7"/>
    <dgm:cxn modelId="{BD0B3745-30FA-4D61-B0B4-8B77A1CB1B73}" type="presOf" srcId="{F4EAC843-3F41-DE40-A319-52279C67239E}" destId="{4070A9D8-7340-9C42-B175-60368A237E9F}" srcOrd="1" destOrd="0" presId="urn:microsoft.com/office/officeart/2005/8/layout/cycle7"/>
    <dgm:cxn modelId="{34A1B04B-0AC0-4BA6-9919-404E8B7750A7}" type="presOf" srcId="{8E5CEC8E-1AEF-8044-932C-AD752E71640C}" destId="{0F92D27A-16BE-1142-A5EE-F788CDAC4AC8}" srcOrd="0" destOrd="0" presId="urn:microsoft.com/office/officeart/2005/8/layout/cycle7"/>
    <dgm:cxn modelId="{DACED34D-34A6-41F2-B70A-93BFEC8AF7AC}" type="presOf" srcId="{0592D7AD-2146-3245-B5CA-D2776E434519}" destId="{E91EE0E6-2FC7-6341-B12F-D5FF66966D7A}" srcOrd="0" destOrd="0" presId="urn:microsoft.com/office/officeart/2005/8/layout/cycle7"/>
    <dgm:cxn modelId="{3119398D-AB45-4E1D-9B14-771B69F5F9E4}" type="presOf" srcId="{EFC0CFD3-D918-4D47-B064-D8F334E105C1}" destId="{F1B9D491-D966-B34D-8DB0-E73A43F14ADB}" srcOrd="0" destOrd="0" presId="urn:microsoft.com/office/officeart/2005/8/layout/cycle7"/>
    <dgm:cxn modelId="{7B8D718E-ACEE-46F9-BB5A-14CC4EF7E80C}" type="presOf" srcId="{6637458F-1702-E14C-A624-41D02CF856C5}" destId="{04203EC2-C52F-AB43-9DA4-645479D77A9C}" srcOrd="1" destOrd="0" presId="urn:microsoft.com/office/officeart/2005/8/layout/cycle7"/>
    <dgm:cxn modelId="{C3049EB6-6619-426D-AE8F-A0585CAE9F10}" type="presOf" srcId="{4F1B986F-9F57-7F43-844B-66AA7AD01827}" destId="{6319F962-003D-ED45-AC25-D1FC7229E2D4}"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D3CECBC0-4A37-4FBB-9C53-E43923C02300}" type="presOf" srcId="{EDB169B2-FC12-ED46-9E29-1CC779185C74}" destId="{D7957386-7EDB-2B45-B1A5-62A8BDAE054E}" srcOrd="0" destOrd="0" presId="urn:microsoft.com/office/officeart/2005/8/layout/cycle7"/>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912062D7-82D5-4E33-A580-461AB38F6EBA}" type="presOf" srcId="{F4EAC843-3F41-DE40-A319-52279C67239E}" destId="{16B86A80-738B-EC4D-8683-2728173D5F0A}" srcOrd="0" destOrd="0" presId="urn:microsoft.com/office/officeart/2005/8/layout/cycle7"/>
    <dgm:cxn modelId="{CC36A27B-D681-415F-9CA5-C63B89327DF4}" type="presParOf" srcId="{E91EE0E6-2FC7-6341-B12F-D5FF66966D7A}" destId="{6319F962-003D-ED45-AC25-D1FC7229E2D4}" srcOrd="0" destOrd="0" presId="urn:microsoft.com/office/officeart/2005/8/layout/cycle7"/>
    <dgm:cxn modelId="{495B75DC-0F90-4E09-91EE-8A35D57B73D0}" type="presParOf" srcId="{E91EE0E6-2FC7-6341-B12F-D5FF66966D7A}" destId="{B685F68C-C36D-0346-8300-4B4C52540450}" srcOrd="1" destOrd="0" presId="urn:microsoft.com/office/officeart/2005/8/layout/cycle7"/>
    <dgm:cxn modelId="{7F5FBC97-3F0F-4FD4-BEF6-F5012E7E4E37}" type="presParOf" srcId="{B685F68C-C36D-0346-8300-4B4C52540450}" destId="{04203EC2-C52F-AB43-9DA4-645479D77A9C}" srcOrd="0" destOrd="0" presId="urn:microsoft.com/office/officeart/2005/8/layout/cycle7"/>
    <dgm:cxn modelId="{3D54FCA5-BE12-449D-83E3-B6C6EFEF082D}" type="presParOf" srcId="{E91EE0E6-2FC7-6341-B12F-D5FF66966D7A}" destId="{F1B9D491-D966-B34D-8DB0-E73A43F14ADB}" srcOrd="2" destOrd="0" presId="urn:microsoft.com/office/officeart/2005/8/layout/cycle7"/>
    <dgm:cxn modelId="{D0B52AFE-9C72-400E-8302-D60A1D78A0DE}" type="presParOf" srcId="{E91EE0E6-2FC7-6341-B12F-D5FF66966D7A}" destId="{D7957386-7EDB-2B45-B1A5-62A8BDAE054E}" srcOrd="3" destOrd="0" presId="urn:microsoft.com/office/officeart/2005/8/layout/cycle7"/>
    <dgm:cxn modelId="{12B7165A-800D-45E8-8B10-FA5EDDFDD43C}" type="presParOf" srcId="{D7957386-7EDB-2B45-B1A5-62A8BDAE054E}" destId="{DD59758C-B6E1-D14C-BE4B-88E845FC94A0}" srcOrd="0" destOrd="0" presId="urn:microsoft.com/office/officeart/2005/8/layout/cycle7"/>
    <dgm:cxn modelId="{1CDB0A4D-7F47-4650-A5F4-9B10B9A50369}" type="presParOf" srcId="{E91EE0E6-2FC7-6341-B12F-D5FF66966D7A}" destId="{0F92D27A-16BE-1142-A5EE-F788CDAC4AC8}" srcOrd="4" destOrd="0" presId="urn:microsoft.com/office/officeart/2005/8/layout/cycle7"/>
    <dgm:cxn modelId="{6B97DD3A-17D7-4475-AA9D-D1B538A4BF5C}" type="presParOf" srcId="{E91EE0E6-2FC7-6341-B12F-D5FF66966D7A}" destId="{16B86A80-738B-EC4D-8683-2728173D5F0A}" srcOrd="5" destOrd="0" presId="urn:microsoft.com/office/officeart/2005/8/layout/cycle7"/>
    <dgm:cxn modelId="{9C7AD7C7-0F11-4A85-AE2F-25160C68DD8A}"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BABC5746-5255-4948-8DA8-28B31B3FD92D}" type="presOf" srcId="{EDB169B2-FC12-ED46-9E29-1CC779185C74}" destId="{DD59758C-B6E1-D14C-BE4B-88E845FC94A0}" srcOrd="1" destOrd="0" presId="urn:microsoft.com/office/officeart/2005/8/layout/cycle7"/>
    <dgm:cxn modelId="{6661AF4C-70BA-4009-A2F0-FCCD3BEE987C}" type="presOf" srcId="{8E5CEC8E-1AEF-8044-932C-AD752E71640C}" destId="{0F92D27A-16BE-1142-A5EE-F788CDAC4AC8}" srcOrd="0" destOrd="0" presId="urn:microsoft.com/office/officeart/2005/8/layout/cycle7"/>
    <dgm:cxn modelId="{4D664678-CFC9-40F5-95FD-9FB67B284982}" type="presOf" srcId="{4F1B986F-9F57-7F43-844B-66AA7AD01827}" destId="{6319F962-003D-ED45-AC25-D1FC7229E2D4}" srcOrd="0" destOrd="0" presId="urn:microsoft.com/office/officeart/2005/8/layout/cycle7"/>
    <dgm:cxn modelId="{E7E15AA5-FA41-40D8-8E06-3FFF0E42ED2E}" type="presOf" srcId="{6637458F-1702-E14C-A624-41D02CF856C5}" destId="{B685F68C-C36D-0346-8300-4B4C52540450}" srcOrd="0" destOrd="0" presId="urn:microsoft.com/office/officeart/2005/8/layout/cycle7"/>
    <dgm:cxn modelId="{BDB51BB1-99BD-492F-9921-318A8896DA9F}" type="presOf" srcId="{F4EAC843-3F41-DE40-A319-52279C67239E}" destId="{16B86A80-738B-EC4D-8683-2728173D5F0A}" srcOrd="0" destOrd="0" presId="urn:microsoft.com/office/officeart/2005/8/layout/cycle7"/>
    <dgm:cxn modelId="{12EE55B7-D28B-4A36-8C44-A0B9B84D1EAB}" type="presOf" srcId="{F4EAC843-3F41-DE40-A319-52279C67239E}" destId="{4070A9D8-7340-9C42-B175-60368A237E9F}"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4C5A45D4-FC78-4831-8F7F-12AC500DFD4F}" type="presOf" srcId="{EDB169B2-FC12-ED46-9E29-1CC779185C74}" destId="{D7957386-7EDB-2B45-B1A5-62A8BDAE054E}" srcOrd="0" destOrd="0" presId="urn:microsoft.com/office/officeart/2005/8/layout/cycle7"/>
    <dgm:cxn modelId="{3DF422D7-DEBC-46B3-A098-38B0E279F2CA}" type="presOf" srcId="{0592D7AD-2146-3245-B5CA-D2776E434519}" destId="{E91EE0E6-2FC7-6341-B12F-D5FF66966D7A}" srcOrd="0" destOrd="0" presId="urn:microsoft.com/office/officeart/2005/8/layout/cycle7"/>
    <dgm:cxn modelId="{B13A87DB-39A7-42D8-8F72-0382ED252704}" type="presOf" srcId="{EFC0CFD3-D918-4D47-B064-D8F334E105C1}" destId="{F1B9D491-D966-B34D-8DB0-E73A43F14ADB}" srcOrd="0" destOrd="0" presId="urn:microsoft.com/office/officeart/2005/8/layout/cycle7"/>
    <dgm:cxn modelId="{C16B90EB-76B9-410D-8C36-C80862F2B9D2}" type="presOf" srcId="{6637458F-1702-E14C-A624-41D02CF856C5}" destId="{04203EC2-C52F-AB43-9DA4-645479D77A9C}" srcOrd="1" destOrd="0" presId="urn:microsoft.com/office/officeart/2005/8/layout/cycle7"/>
    <dgm:cxn modelId="{1CB4289E-9435-46EA-9724-48A15AE2BD92}" type="presParOf" srcId="{E91EE0E6-2FC7-6341-B12F-D5FF66966D7A}" destId="{6319F962-003D-ED45-AC25-D1FC7229E2D4}" srcOrd="0" destOrd="0" presId="urn:microsoft.com/office/officeart/2005/8/layout/cycle7"/>
    <dgm:cxn modelId="{60EFF1C1-0C69-4FCD-AD95-353E6473A9CE}" type="presParOf" srcId="{E91EE0E6-2FC7-6341-B12F-D5FF66966D7A}" destId="{B685F68C-C36D-0346-8300-4B4C52540450}" srcOrd="1" destOrd="0" presId="urn:microsoft.com/office/officeart/2005/8/layout/cycle7"/>
    <dgm:cxn modelId="{A3B433A1-170F-40A6-AE76-92970BEF48D8}" type="presParOf" srcId="{B685F68C-C36D-0346-8300-4B4C52540450}" destId="{04203EC2-C52F-AB43-9DA4-645479D77A9C}" srcOrd="0" destOrd="0" presId="urn:microsoft.com/office/officeart/2005/8/layout/cycle7"/>
    <dgm:cxn modelId="{35E1DD7A-C46C-4593-8490-013D00866C50}" type="presParOf" srcId="{E91EE0E6-2FC7-6341-B12F-D5FF66966D7A}" destId="{F1B9D491-D966-B34D-8DB0-E73A43F14ADB}" srcOrd="2" destOrd="0" presId="urn:microsoft.com/office/officeart/2005/8/layout/cycle7"/>
    <dgm:cxn modelId="{361922A6-EC4B-42AD-954A-D6111B79EE14}" type="presParOf" srcId="{E91EE0E6-2FC7-6341-B12F-D5FF66966D7A}" destId="{D7957386-7EDB-2B45-B1A5-62A8BDAE054E}" srcOrd="3" destOrd="0" presId="urn:microsoft.com/office/officeart/2005/8/layout/cycle7"/>
    <dgm:cxn modelId="{CCB0CA8D-6A55-4558-8F96-B59169F9A07A}" type="presParOf" srcId="{D7957386-7EDB-2B45-B1A5-62A8BDAE054E}" destId="{DD59758C-B6E1-D14C-BE4B-88E845FC94A0}" srcOrd="0" destOrd="0" presId="urn:microsoft.com/office/officeart/2005/8/layout/cycle7"/>
    <dgm:cxn modelId="{A705B88E-8CF6-41E4-9B93-DED3C01A625E}" type="presParOf" srcId="{E91EE0E6-2FC7-6341-B12F-D5FF66966D7A}" destId="{0F92D27A-16BE-1142-A5EE-F788CDAC4AC8}" srcOrd="4" destOrd="0" presId="urn:microsoft.com/office/officeart/2005/8/layout/cycle7"/>
    <dgm:cxn modelId="{8560486E-6EE0-4D23-9203-D84721C00077}" type="presParOf" srcId="{E91EE0E6-2FC7-6341-B12F-D5FF66966D7A}" destId="{16B86A80-738B-EC4D-8683-2728173D5F0A}" srcOrd="5" destOrd="0" presId="urn:microsoft.com/office/officeart/2005/8/layout/cycle7"/>
    <dgm:cxn modelId="{01EB19AC-054A-445D-B766-D513AAA1EF3F}"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600" dirty="0">
              <a:solidFill>
                <a:schemeClr val="bg1"/>
              </a:solidFill>
            </a:rPr>
            <a:t>basketball</a:t>
          </a:r>
          <a:endParaRPr lang="en-US" sz="1400" dirty="0">
            <a:solidFill>
              <a:schemeClr val="bg1"/>
            </a:solidFill>
          </a:endParaRP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baseball</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football</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40B50615-0D03-4E99-9AC0-7DBFFE4225BE}" type="presOf" srcId="{8E5CEC8E-1AEF-8044-932C-AD752E71640C}" destId="{0F92D27A-16BE-1142-A5EE-F788CDAC4AC8}" srcOrd="0" destOrd="0" presId="urn:microsoft.com/office/officeart/2005/8/layout/cycle7"/>
    <dgm:cxn modelId="{E9BF015D-493A-43E1-85D2-B01E748E094F}" type="presOf" srcId="{EDB169B2-FC12-ED46-9E29-1CC779185C74}" destId="{DD59758C-B6E1-D14C-BE4B-88E845FC94A0}" srcOrd="1" destOrd="0" presId="urn:microsoft.com/office/officeart/2005/8/layout/cycle7"/>
    <dgm:cxn modelId="{2B526648-7223-4E02-9101-64644430CF95}" type="presOf" srcId="{4F1B986F-9F57-7F43-844B-66AA7AD01827}" destId="{6319F962-003D-ED45-AC25-D1FC7229E2D4}" srcOrd="0" destOrd="0" presId="urn:microsoft.com/office/officeart/2005/8/layout/cycle7"/>
    <dgm:cxn modelId="{AFAD3E4B-FEE5-4DF7-B010-C8A637283DAC}" type="presOf" srcId="{0592D7AD-2146-3245-B5CA-D2776E434519}" destId="{E91EE0E6-2FC7-6341-B12F-D5FF66966D7A}" srcOrd="0" destOrd="0" presId="urn:microsoft.com/office/officeart/2005/8/layout/cycle7"/>
    <dgm:cxn modelId="{3ACAC281-3B60-4123-90FE-83F7321F0ED8}" type="presOf" srcId="{EFC0CFD3-D918-4D47-B064-D8F334E105C1}" destId="{F1B9D491-D966-B34D-8DB0-E73A43F14ADB}" srcOrd="0" destOrd="0" presId="urn:microsoft.com/office/officeart/2005/8/layout/cycle7"/>
    <dgm:cxn modelId="{97219298-8F93-42A8-A38C-FCEB6A230220}" type="presOf" srcId="{6637458F-1702-E14C-A624-41D02CF856C5}" destId="{B685F68C-C36D-0346-8300-4B4C52540450}" srcOrd="0" destOrd="0" presId="urn:microsoft.com/office/officeart/2005/8/layout/cycle7"/>
    <dgm:cxn modelId="{7560F69D-2236-4F35-86AE-D7133D331862}" type="presOf" srcId="{6637458F-1702-E14C-A624-41D02CF856C5}" destId="{04203EC2-C52F-AB43-9DA4-645479D77A9C}" srcOrd="1" destOrd="0" presId="urn:microsoft.com/office/officeart/2005/8/layout/cycle7"/>
    <dgm:cxn modelId="{4FB247A4-75F8-4ED2-A1D7-BE0FDB768539}" type="presOf" srcId="{F4EAC843-3F41-DE40-A319-52279C67239E}" destId="{4070A9D8-7340-9C42-B175-60368A237E9F}" srcOrd="1" destOrd="0" presId="urn:microsoft.com/office/officeart/2005/8/layout/cycle7"/>
    <dgm:cxn modelId="{7CCA70A4-296F-4FD5-B717-0B7D5068EE56}" type="presOf" srcId="{EDB169B2-FC12-ED46-9E29-1CC779185C74}" destId="{D7957386-7EDB-2B45-B1A5-62A8BDAE054E}"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4AF2D9D2-6A16-45E0-A693-12952D7D9472}" type="presOf" srcId="{F4EAC843-3F41-DE40-A319-52279C67239E}" destId="{16B86A80-738B-EC4D-8683-2728173D5F0A}"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109A9C3A-B1ED-47E5-B80D-C1781D779322}" type="presParOf" srcId="{E91EE0E6-2FC7-6341-B12F-D5FF66966D7A}" destId="{6319F962-003D-ED45-AC25-D1FC7229E2D4}" srcOrd="0" destOrd="0" presId="urn:microsoft.com/office/officeart/2005/8/layout/cycle7"/>
    <dgm:cxn modelId="{ECA0A979-E6F0-473F-8A99-E15D7F8DFDF4}" type="presParOf" srcId="{E91EE0E6-2FC7-6341-B12F-D5FF66966D7A}" destId="{B685F68C-C36D-0346-8300-4B4C52540450}" srcOrd="1" destOrd="0" presId="urn:microsoft.com/office/officeart/2005/8/layout/cycle7"/>
    <dgm:cxn modelId="{8B5E37CF-C825-4F58-99CF-00873ED6B5EE}" type="presParOf" srcId="{B685F68C-C36D-0346-8300-4B4C52540450}" destId="{04203EC2-C52F-AB43-9DA4-645479D77A9C}" srcOrd="0" destOrd="0" presId="urn:microsoft.com/office/officeart/2005/8/layout/cycle7"/>
    <dgm:cxn modelId="{7A771819-9F3A-4910-B637-9AE9A0E60DA8}" type="presParOf" srcId="{E91EE0E6-2FC7-6341-B12F-D5FF66966D7A}" destId="{F1B9D491-D966-B34D-8DB0-E73A43F14ADB}" srcOrd="2" destOrd="0" presId="urn:microsoft.com/office/officeart/2005/8/layout/cycle7"/>
    <dgm:cxn modelId="{6B1D7B3A-63C1-49F1-B3A4-B90EF707A6B8}" type="presParOf" srcId="{E91EE0E6-2FC7-6341-B12F-D5FF66966D7A}" destId="{D7957386-7EDB-2B45-B1A5-62A8BDAE054E}" srcOrd="3" destOrd="0" presId="urn:microsoft.com/office/officeart/2005/8/layout/cycle7"/>
    <dgm:cxn modelId="{AF425897-ED73-4F4B-B0A6-19D4DDF6D555}" type="presParOf" srcId="{D7957386-7EDB-2B45-B1A5-62A8BDAE054E}" destId="{DD59758C-B6E1-D14C-BE4B-88E845FC94A0}" srcOrd="0" destOrd="0" presId="urn:microsoft.com/office/officeart/2005/8/layout/cycle7"/>
    <dgm:cxn modelId="{8D91D4B8-B555-42C9-A7C8-0FC573B16A03}" type="presParOf" srcId="{E91EE0E6-2FC7-6341-B12F-D5FF66966D7A}" destId="{0F92D27A-16BE-1142-A5EE-F788CDAC4AC8}" srcOrd="4" destOrd="0" presId="urn:microsoft.com/office/officeart/2005/8/layout/cycle7"/>
    <dgm:cxn modelId="{63D3532F-1CB7-4E4C-BEBA-D36483400038}" type="presParOf" srcId="{E91EE0E6-2FC7-6341-B12F-D5FF66966D7A}" destId="{16B86A80-738B-EC4D-8683-2728173D5F0A}" srcOrd="5" destOrd="0" presId="urn:microsoft.com/office/officeart/2005/8/layout/cycle7"/>
    <dgm:cxn modelId="{9585FE69-6EF1-49E2-9E38-423CA731781A}"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600" dirty="0">
              <a:solidFill>
                <a:schemeClr val="bg1"/>
              </a:solidFill>
            </a:rPr>
            <a:t>basketball</a:t>
          </a:r>
          <a:endParaRPr lang="en-US" sz="1300" dirty="0">
            <a:solidFill>
              <a:schemeClr val="bg1"/>
            </a:solidFill>
          </a:endParaRP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baseball</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football</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E6183526-57AB-4F3C-B78E-0245FBEE200A}" type="presOf" srcId="{8E5CEC8E-1AEF-8044-932C-AD752E71640C}" destId="{0F92D27A-16BE-1142-A5EE-F788CDAC4AC8}" srcOrd="0" destOrd="0" presId="urn:microsoft.com/office/officeart/2005/8/layout/cycle7"/>
    <dgm:cxn modelId="{42B33340-0F78-486E-8B6B-00C8A32A73DC}" type="presOf" srcId="{EFC0CFD3-D918-4D47-B064-D8F334E105C1}" destId="{F1B9D491-D966-B34D-8DB0-E73A43F14ADB}" srcOrd="0" destOrd="0" presId="urn:microsoft.com/office/officeart/2005/8/layout/cycle7"/>
    <dgm:cxn modelId="{2DF5D460-3C77-4357-88F1-F57EB7A11946}" type="presOf" srcId="{0592D7AD-2146-3245-B5CA-D2776E434519}" destId="{E91EE0E6-2FC7-6341-B12F-D5FF66966D7A}" srcOrd="0" destOrd="0" presId="urn:microsoft.com/office/officeart/2005/8/layout/cycle7"/>
    <dgm:cxn modelId="{DB99B446-E2D2-4920-BD5E-482312D72912}" type="presOf" srcId="{4F1B986F-9F57-7F43-844B-66AA7AD01827}" destId="{6319F962-003D-ED45-AC25-D1FC7229E2D4}" srcOrd="0" destOrd="0" presId="urn:microsoft.com/office/officeart/2005/8/layout/cycle7"/>
    <dgm:cxn modelId="{FB03CF8A-D86B-4FB1-A196-F234FAB88B5A}" type="presOf" srcId="{EDB169B2-FC12-ED46-9E29-1CC779185C74}" destId="{D7957386-7EDB-2B45-B1A5-62A8BDAE054E}" srcOrd="0" destOrd="0" presId="urn:microsoft.com/office/officeart/2005/8/layout/cycle7"/>
    <dgm:cxn modelId="{2233318B-34D5-4997-B157-ED4F74C24AC8}" type="presOf" srcId="{6637458F-1702-E14C-A624-41D02CF856C5}" destId="{04203EC2-C52F-AB43-9DA4-645479D77A9C}" srcOrd="1" destOrd="0" presId="urn:microsoft.com/office/officeart/2005/8/layout/cycle7"/>
    <dgm:cxn modelId="{0C6DCD9A-F0EF-4517-88AD-CB7AEF81568D}" type="presOf" srcId="{F4EAC843-3F41-DE40-A319-52279C67239E}" destId="{16B86A80-738B-EC4D-8683-2728173D5F0A}" srcOrd="0" destOrd="0" presId="urn:microsoft.com/office/officeart/2005/8/layout/cycle7"/>
    <dgm:cxn modelId="{F6B16C9E-DE0B-4068-811D-6F5831845108}" type="presOf" srcId="{6637458F-1702-E14C-A624-41D02CF856C5}" destId="{B685F68C-C36D-0346-8300-4B4C52540450}" srcOrd="0" destOrd="0" presId="urn:microsoft.com/office/officeart/2005/8/layout/cycle7"/>
    <dgm:cxn modelId="{1024F7B9-E288-4C9D-9731-6DCB430C3F85}" type="presOf" srcId="{EDB169B2-FC12-ED46-9E29-1CC779185C74}" destId="{DD59758C-B6E1-D14C-BE4B-88E845FC94A0}"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2190AFF9-0A53-4B60-A069-8A676FD35C1F}" type="presOf" srcId="{F4EAC843-3F41-DE40-A319-52279C67239E}" destId="{4070A9D8-7340-9C42-B175-60368A237E9F}" srcOrd="1" destOrd="0" presId="urn:microsoft.com/office/officeart/2005/8/layout/cycle7"/>
    <dgm:cxn modelId="{B26413AC-BA4C-4490-A241-739FBED089F2}" type="presParOf" srcId="{E91EE0E6-2FC7-6341-B12F-D5FF66966D7A}" destId="{6319F962-003D-ED45-AC25-D1FC7229E2D4}" srcOrd="0" destOrd="0" presId="urn:microsoft.com/office/officeart/2005/8/layout/cycle7"/>
    <dgm:cxn modelId="{755233C2-35C2-4BB3-B78A-9CC98780386A}" type="presParOf" srcId="{E91EE0E6-2FC7-6341-B12F-D5FF66966D7A}" destId="{B685F68C-C36D-0346-8300-4B4C52540450}" srcOrd="1" destOrd="0" presId="urn:microsoft.com/office/officeart/2005/8/layout/cycle7"/>
    <dgm:cxn modelId="{E726F604-63FE-48F0-BF32-D98A8597F5D4}" type="presParOf" srcId="{B685F68C-C36D-0346-8300-4B4C52540450}" destId="{04203EC2-C52F-AB43-9DA4-645479D77A9C}" srcOrd="0" destOrd="0" presId="urn:microsoft.com/office/officeart/2005/8/layout/cycle7"/>
    <dgm:cxn modelId="{A268E624-0A32-41AC-8EA0-7DA1B01A6C21}" type="presParOf" srcId="{E91EE0E6-2FC7-6341-B12F-D5FF66966D7A}" destId="{F1B9D491-D966-B34D-8DB0-E73A43F14ADB}" srcOrd="2" destOrd="0" presId="urn:microsoft.com/office/officeart/2005/8/layout/cycle7"/>
    <dgm:cxn modelId="{0CDB6327-E2C3-4C54-9C79-8492C7BBAF8B}" type="presParOf" srcId="{E91EE0E6-2FC7-6341-B12F-D5FF66966D7A}" destId="{D7957386-7EDB-2B45-B1A5-62A8BDAE054E}" srcOrd="3" destOrd="0" presId="urn:microsoft.com/office/officeart/2005/8/layout/cycle7"/>
    <dgm:cxn modelId="{231A15B2-7FE2-46EE-B90A-6EF2C3E19006}" type="presParOf" srcId="{D7957386-7EDB-2B45-B1A5-62A8BDAE054E}" destId="{DD59758C-B6E1-D14C-BE4B-88E845FC94A0}" srcOrd="0" destOrd="0" presId="urn:microsoft.com/office/officeart/2005/8/layout/cycle7"/>
    <dgm:cxn modelId="{C485167D-FC5C-463B-9585-82E62DA1779D}" type="presParOf" srcId="{E91EE0E6-2FC7-6341-B12F-D5FF66966D7A}" destId="{0F92D27A-16BE-1142-A5EE-F788CDAC4AC8}" srcOrd="4" destOrd="0" presId="urn:microsoft.com/office/officeart/2005/8/layout/cycle7"/>
    <dgm:cxn modelId="{F01F507C-7D19-464F-9FE4-3DF8E7BD2F46}" type="presParOf" srcId="{E91EE0E6-2FC7-6341-B12F-D5FF66966D7A}" destId="{16B86A80-738B-EC4D-8683-2728173D5F0A}" srcOrd="5" destOrd="0" presId="urn:microsoft.com/office/officeart/2005/8/layout/cycle7"/>
    <dgm:cxn modelId="{A65DCBC3-B9B2-4134-A3AC-85A81100D140}"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600" dirty="0">
              <a:solidFill>
                <a:schemeClr val="bg1"/>
              </a:solidFill>
            </a:rPr>
            <a:t>basketball</a:t>
          </a:r>
          <a:endParaRPr lang="en-US" sz="1300" dirty="0">
            <a:solidFill>
              <a:schemeClr val="bg1"/>
            </a:solidFill>
          </a:endParaRP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baseball</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football</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83416C01-2E2A-4A48-82B0-59E55D6E8CE5}" type="presOf" srcId="{4F1B986F-9F57-7F43-844B-66AA7AD01827}" destId="{6319F962-003D-ED45-AC25-D1FC7229E2D4}" srcOrd="0" destOrd="0" presId="urn:microsoft.com/office/officeart/2005/8/layout/cycle7"/>
    <dgm:cxn modelId="{63895306-5B80-405E-B111-EB4DF0C257A4}" type="presOf" srcId="{EDB169B2-FC12-ED46-9E29-1CC779185C74}" destId="{DD59758C-B6E1-D14C-BE4B-88E845FC94A0}" srcOrd="1" destOrd="0" presId="urn:microsoft.com/office/officeart/2005/8/layout/cycle7"/>
    <dgm:cxn modelId="{B4F71816-CF8F-4C4E-9EE9-CEC01C3DD98D}" type="presOf" srcId="{F4EAC843-3F41-DE40-A319-52279C67239E}" destId="{4070A9D8-7340-9C42-B175-60368A237E9F}" srcOrd="1" destOrd="0" presId="urn:microsoft.com/office/officeart/2005/8/layout/cycle7"/>
    <dgm:cxn modelId="{9AAC2E27-475A-4769-9500-B28590DFB0A1}" type="presOf" srcId="{6637458F-1702-E14C-A624-41D02CF856C5}" destId="{04203EC2-C52F-AB43-9DA4-645479D77A9C}" srcOrd="1" destOrd="0" presId="urn:microsoft.com/office/officeart/2005/8/layout/cycle7"/>
    <dgm:cxn modelId="{30D84230-2CCC-4D54-96EB-4EE97D3F5BB9}" type="presOf" srcId="{8E5CEC8E-1AEF-8044-932C-AD752E71640C}" destId="{0F92D27A-16BE-1142-A5EE-F788CDAC4AC8}" srcOrd="0" destOrd="0" presId="urn:microsoft.com/office/officeart/2005/8/layout/cycle7"/>
    <dgm:cxn modelId="{D817DF73-E189-43EE-95EE-5C10B7A26E66}" type="presOf" srcId="{6637458F-1702-E14C-A624-41D02CF856C5}" destId="{B685F68C-C36D-0346-8300-4B4C52540450}" srcOrd="0" destOrd="0" presId="urn:microsoft.com/office/officeart/2005/8/layout/cycle7"/>
    <dgm:cxn modelId="{14CC31B3-D69A-4AB7-94AF-5DE06147DB45}" type="presOf" srcId="{EDB169B2-FC12-ED46-9E29-1CC779185C74}" destId="{D7957386-7EDB-2B45-B1A5-62A8BDAE054E}" srcOrd="0" destOrd="0" presId="urn:microsoft.com/office/officeart/2005/8/layout/cycle7"/>
    <dgm:cxn modelId="{3BADCABC-1C7A-4FB6-9954-AC6AE20A31BD}" type="presOf" srcId="{EFC0CFD3-D918-4D47-B064-D8F334E105C1}" destId="{F1B9D491-D966-B34D-8DB0-E73A43F14ADB}"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D8B0CBD9-7108-48F8-8253-9B35D07F1235}" type="presOf" srcId="{F4EAC843-3F41-DE40-A319-52279C67239E}" destId="{16B86A80-738B-EC4D-8683-2728173D5F0A}" srcOrd="0" destOrd="0" presId="urn:microsoft.com/office/officeart/2005/8/layout/cycle7"/>
    <dgm:cxn modelId="{1636DAE9-497A-4AD0-B9E7-07BF50905081}" type="presOf" srcId="{0592D7AD-2146-3245-B5CA-D2776E434519}" destId="{E91EE0E6-2FC7-6341-B12F-D5FF66966D7A}" srcOrd="0" destOrd="0" presId="urn:microsoft.com/office/officeart/2005/8/layout/cycle7"/>
    <dgm:cxn modelId="{E0CD9F6D-169E-4DE8-921F-0EC97899708E}" type="presParOf" srcId="{E91EE0E6-2FC7-6341-B12F-D5FF66966D7A}" destId="{6319F962-003D-ED45-AC25-D1FC7229E2D4}" srcOrd="0" destOrd="0" presId="urn:microsoft.com/office/officeart/2005/8/layout/cycle7"/>
    <dgm:cxn modelId="{89C52B68-007F-473D-93C7-0ED74823CE73}" type="presParOf" srcId="{E91EE0E6-2FC7-6341-B12F-D5FF66966D7A}" destId="{B685F68C-C36D-0346-8300-4B4C52540450}" srcOrd="1" destOrd="0" presId="urn:microsoft.com/office/officeart/2005/8/layout/cycle7"/>
    <dgm:cxn modelId="{16DF90EF-A427-45F5-9F2E-D3FEF38B4E30}" type="presParOf" srcId="{B685F68C-C36D-0346-8300-4B4C52540450}" destId="{04203EC2-C52F-AB43-9DA4-645479D77A9C}" srcOrd="0" destOrd="0" presId="urn:microsoft.com/office/officeart/2005/8/layout/cycle7"/>
    <dgm:cxn modelId="{634C5F1E-0F3C-46F9-A5DD-19615856F013}" type="presParOf" srcId="{E91EE0E6-2FC7-6341-B12F-D5FF66966D7A}" destId="{F1B9D491-D966-B34D-8DB0-E73A43F14ADB}" srcOrd="2" destOrd="0" presId="urn:microsoft.com/office/officeart/2005/8/layout/cycle7"/>
    <dgm:cxn modelId="{DD31B47F-463A-47EF-B6AA-5A3FA7D5E2F9}" type="presParOf" srcId="{E91EE0E6-2FC7-6341-B12F-D5FF66966D7A}" destId="{D7957386-7EDB-2B45-B1A5-62A8BDAE054E}" srcOrd="3" destOrd="0" presId="urn:microsoft.com/office/officeart/2005/8/layout/cycle7"/>
    <dgm:cxn modelId="{2F576B71-01D9-440B-B953-14097ADF17A9}" type="presParOf" srcId="{D7957386-7EDB-2B45-B1A5-62A8BDAE054E}" destId="{DD59758C-B6E1-D14C-BE4B-88E845FC94A0}" srcOrd="0" destOrd="0" presId="urn:microsoft.com/office/officeart/2005/8/layout/cycle7"/>
    <dgm:cxn modelId="{2CC6B25D-62EE-4064-9D7D-96B904720C7F}" type="presParOf" srcId="{E91EE0E6-2FC7-6341-B12F-D5FF66966D7A}" destId="{0F92D27A-16BE-1142-A5EE-F788CDAC4AC8}" srcOrd="4" destOrd="0" presId="urn:microsoft.com/office/officeart/2005/8/layout/cycle7"/>
    <dgm:cxn modelId="{8A1B77D6-D74E-4C18-998D-B19789420EEE}" type="presParOf" srcId="{E91EE0E6-2FC7-6341-B12F-D5FF66966D7A}" destId="{16B86A80-738B-EC4D-8683-2728173D5F0A}" srcOrd="5" destOrd="0" presId="urn:microsoft.com/office/officeart/2005/8/layout/cycle7"/>
    <dgm:cxn modelId="{AE3D3F12-D7ED-4326-89A6-168699920DE2}"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600" dirty="0">
              <a:solidFill>
                <a:schemeClr val="bg1"/>
              </a:solidFill>
            </a:rPr>
            <a:t>basketball</a:t>
          </a:r>
          <a:endParaRPr lang="en-US" sz="1300" dirty="0">
            <a:solidFill>
              <a:schemeClr val="bg1"/>
            </a:solidFill>
          </a:endParaRP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baseball</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football</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47508200-8F55-4E0E-BB91-1C69D635545E}" type="presOf" srcId="{0592D7AD-2146-3245-B5CA-D2776E434519}" destId="{E91EE0E6-2FC7-6341-B12F-D5FF66966D7A}" srcOrd="0" destOrd="0" presId="urn:microsoft.com/office/officeart/2005/8/layout/cycle7"/>
    <dgm:cxn modelId="{EA1F1C0B-6447-43E1-8A74-F292C754237F}" type="presOf" srcId="{8E5CEC8E-1AEF-8044-932C-AD752E71640C}" destId="{0F92D27A-16BE-1142-A5EE-F788CDAC4AC8}" srcOrd="0" destOrd="0" presId="urn:microsoft.com/office/officeart/2005/8/layout/cycle7"/>
    <dgm:cxn modelId="{D28F3446-72B3-4C66-83CF-018B85572BC9}" type="presOf" srcId="{EFC0CFD3-D918-4D47-B064-D8F334E105C1}" destId="{F1B9D491-D966-B34D-8DB0-E73A43F14ADB}" srcOrd="0" destOrd="0" presId="urn:microsoft.com/office/officeart/2005/8/layout/cycle7"/>
    <dgm:cxn modelId="{2757E668-6655-4885-BCF4-790A76D009D6}" type="presOf" srcId="{6637458F-1702-E14C-A624-41D02CF856C5}" destId="{04203EC2-C52F-AB43-9DA4-645479D77A9C}" srcOrd="1" destOrd="0" presId="urn:microsoft.com/office/officeart/2005/8/layout/cycle7"/>
    <dgm:cxn modelId="{AAFC524A-1331-4823-9DF7-65302D09F937}" type="presOf" srcId="{F4EAC843-3F41-DE40-A319-52279C67239E}" destId="{4070A9D8-7340-9C42-B175-60368A237E9F}" srcOrd="1" destOrd="0" presId="urn:microsoft.com/office/officeart/2005/8/layout/cycle7"/>
    <dgm:cxn modelId="{97BB7F58-5AAE-404A-9BED-8DF9BA476FD6}" type="presOf" srcId="{6637458F-1702-E14C-A624-41D02CF856C5}" destId="{B685F68C-C36D-0346-8300-4B4C52540450}" srcOrd="0" destOrd="0" presId="urn:microsoft.com/office/officeart/2005/8/layout/cycle7"/>
    <dgm:cxn modelId="{A60C225A-7507-45A1-AC70-5B2A50CD9A37}" type="presOf" srcId="{4F1B986F-9F57-7F43-844B-66AA7AD01827}" destId="{6319F962-003D-ED45-AC25-D1FC7229E2D4}"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2B60BC3-A04A-4755-BDEA-60F2337B151C}" type="presOf" srcId="{EDB169B2-FC12-ED46-9E29-1CC779185C74}" destId="{DD59758C-B6E1-D14C-BE4B-88E845FC94A0}" srcOrd="1" destOrd="0" presId="urn:microsoft.com/office/officeart/2005/8/layout/cycle7"/>
    <dgm:cxn modelId="{697FB9C4-5E4D-3640-AF61-51CC99AB5F76}" srcId="{0592D7AD-2146-3245-B5CA-D2776E434519}" destId="{EFC0CFD3-D918-4D47-B064-D8F334E105C1}" srcOrd="1" destOrd="0" parTransId="{6A711D8C-5ECF-614F-8B95-4A330E10410C}" sibTransId="{EDB169B2-FC12-ED46-9E29-1CC779185C74}"/>
    <dgm:cxn modelId="{17E899CA-D83A-4E52-BC49-67B2470633F8}" type="presOf" srcId="{EDB169B2-FC12-ED46-9E29-1CC779185C74}" destId="{D7957386-7EDB-2B45-B1A5-62A8BDAE054E}"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D7957ED8-883B-4985-B022-44DA18A6D71B}" type="presOf" srcId="{F4EAC843-3F41-DE40-A319-52279C67239E}" destId="{16B86A80-738B-EC4D-8683-2728173D5F0A}" srcOrd="0" destOrd="0" presId="urn:microsoft.com/office/officeart/2005/8/layout/cycle7"/>
    <dgm:cxn modelId="{CE6DAB23-607F-49B4-9DDA-BFC3FFDA39F5}" type="presParOf" srcId="{E91EE0E6-2FC7-6341-B12F-D5FF66966D7A}" destId="{6319F962-003D-ED45-AC25-D1FC7229E2D4}" srcOrd="0" destOrd="0" presId="urn:microsoft.com/office/officeart/2005/8/layout/cycle7"/>
    <dgm:cxn modelId="{C0676669-93E1-4BBB-A3E6-8EC9E7281BC2}" type="presParOf" srcId="{E91EE0E6-2FC7-6341-B12F-D5FF66966D7A}" destId="{B685F68C-C36D-0346-8300-4B4C52540450}" srcOrd="1" destOrd="0" presId="urn:microsoft.com/office/officeart/2005/8/layout/cycle7"/>
    <dgm:cxn modelId="{26308697-2A4A-47B1-B7AB-22563AEBBE06}" type="presParOf" srcId="{B685F68C-C36D-0346-8300-4B4C52540450}" destId="{04203EC2-C52F-AB43-9DA4-645479D77A9C}" srcOrd="0" destOrd="0" presId="urn:microsoft.com/office/officeart/2005/8/layout/cycle7"/>
    <dgm:cxn modelId="{9EF197C5-8BEF-4F50-9F7B-BED1A6807EE9}" type="presParOf" srcId="{E91EE0E6-2FC7-6341-B12F-D5FF66966D7A}" destId="{F1B9D491-D966-B34D-8DB0-E73A43F14ADB}" srcOrd="2" destOrd="0" presId="urn:microsoft.com/office/officeart/2005/8/layout/cycle7"/>
    <dgm:cxn modelId="{2546EFC9-1203-44BE-BE1F-D2C48F299318}" type="presParOf" srcId="{E91EE0E6-2FC7-6341-B12F-D5FF66966D7A}" destId="{D7957386-7EDB-2B45-B1A5-62A8BDAE054E}" srcOrd="3" destOrd="0" presId="urn:microsoft.com/office/officeart/2005/8/layout/cycle7"/>
    <dgm:cxn modelId="{94BA07B6-896F-402E-9140-8BD739FF5FC8}" type="presParOf" srcId="{D7957386-7EDB-2B45-B1A5-62A8BDAE054E}" destId="{DD59758C-B6E1-D14C-BE4B-88E845FC94A0}" srcOrd="0" destOrd="0" presId="urn:microsoft.com/office/officeart/2005/8/layout/cycle7"/>
    <dgm:cxn modelId="{4F2CA381-6426-40C6-AA58-7695A37349A2}" type="presParOf" srcId="{E91EE0E6-2FC7-6341-B12F-D5FF66966D7A}" destId="{0F92D27A-16BE-1142-A5EE-F788CDAC4AC8}" srcOrd="4" destOrd="0" presId="urn:microsoft.com/office/officeart/2005/8/layout/cycle7"/>
    <dgm:cxn modelId="{2C1969EB-038E-4D9C-9535-ED5A0C92596C}" type="presParOf" srcId="{E91EE0E6-2FC7-6341-B12F-D5FF66966D7A}" destId="{16B86A80-738B-EC4D-8683-2728173D5F0A}" srcOrd="5" destOrd="0" presId="urn:microsoft.com/office/officeart/2005/8/layout/cycle7"/>
    <dgm:cxn modelId="{AEBBB74F-1D56-4223-9B80-87253D5367BD}"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custT="1"/>
      <dgm:spPr/>
      <dgm:t>
        <a:bodyPr/>
        <a:lstStyle/>
        <a:p>
          <a:r>
            <a:rPr lang="en-US" sz="1600" dirty="0">
              <a:solidFill>
                <a:schemeClr val="bg1"/>
              </a:solidFill>
            </a:rPr>
            <a:t>basketball</a:t>
          </a:r>
          <a:endParaRPr lang="en-US" sz="1300" dirty="0">
            <a:solidFill>
              <a:schemeClr val="bg1"/>
            </a:solidFill>
          </a:endParaRP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custT="1"/>
      <dgm:spPr/>
      <dgm:t>
        <a:bodyPr/>
        <a:lstStyle/>
        <a:p>
          <a:r>
            <a:rPr lang="en-US" sz="1600" dirty="0">
              <a:solidFill>
                <a:schemeClr val="bg1"/>
              </a:solidFill>
            </a:rPr>
            <a:t>baseball</a:t>
          </a:r>
          <a:endParaRPr lang="en-US" sz="1300" dirty="0">
            <a:solidFill>
              <a:schemeClr val="bg1"/>
            </a:solidFill>
          </a:endParaRP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custT="1"/>
      <dgm:spPr/>
      <dgm:t>
        <a:bodyPr/>
        <a:lstStyle/>
        <a:p>
          <a:r>
            <a:rPr lang="en-US" sz="1600" dirty="0">
              <a:solidFill>
                <a:schemeClr val="bg1"/>
              </a:solidFill>
            </a:rPr>
            <a:t>football</a:t>
          </a:r>
          <a:endParaRPr lang="en-US" sz="1300" dirty="0">
            <a:solidFill>
              <a:schemeClr val="bg1"/>
            </a:solidFill>
          </a:endParaRP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86090">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88C95A03-0BD7-404B-A4CA-30F4D5C6609B}" type="presOf" srcId="{4F1B986F-9F57-7F43-844B-66AA7AD01827}" destId="{6319F962-003D-ED45-AC25-D1FC7229E2D4}" srcOrd="0" destOrd="0" presId="urn:microsoft.com/office/officeart/2005/8/layout/cycle7"/>
    <dgm:cxn modelId="{F4D59823-0A11-4AFB-AB63-18518B0C91D8}" type="presOf" srcId="{0592D7AD-2146-3245-B5CA-D2776E434519}" destId="{E91EE0E6-2FC7-6341-B12F-D5FF66966D7A}" srcOrd="0" destOrd="0" presId="urn:microsoft.com/office/officeart/2005/8/layout/cycle7"/>
    <dgm:cxn modelId="{30607774-02CE-4353-88C9-C30E5207753D}" type="presOf" srcId="{EDB169B2-FC12-ED46-9E29-1CC779185C74}" destId="{D7957386-7EDB-2B45-B1A5-62A8BDAE054E}" srcOrd="0" destOrd="0" presId="urn:microsoft.com/office/officeart/2005/8/layout/cycle7"/>
    <dgm:cxn modelId="{18817F54-CD13-45FE-B7F3-D776FBF00920}" type="presOf" srcId="{EDB169B2-FC12-ED46-9E29-1CC779185C74}" destId="{DD59758C-B6E1-D14C-BE4B-88E845FC94A0}" srcOrd="1" destOrd="0" presId="urn:microsoft.com/office/officeart/2005/8/layout/cycle7"/>
    <dgm:cxn modelId="{76B12178-2B51-4C84-8EED-E6AFBDDACB26}" type="presOf" srcId="{F4EAC843-3F41-DE40-A319-52279C67239E}" destId="{16B86A80-738B-EC4D-8683-2728173D5F0A}" srcOrd="0" destOrd="0" presId="urn:microsoft.com/office/officeart/2005/8/layout/cycle7"/>
    <dgm:cxn modelId="{9C349480-FCCF-4778-A004-701AC26A3E80}" type="presOf" srcId="{8E5CEC8E-1AEF-8044-932C-AD752E71640C}" destId="{0F92D27A-16BE-1142-A5EE-F788CDAC4AC8}" srcOrd="0" destOrd="0" presId="urn:microsoft.com/office/officeart/2005/8/layout/cycle7"/>
    <dgm:cxn modelId="{F51B249E-E96B-4FDD-B741-2CE98F0AA6D2}" type="presOf" srcId="{EFC0CFD3-D918-4D47-B064-D8F334E105C1}" destId="{F1B9D491-D966-B34D-8DB0-E73A43F14ADB}" srcOrd="0" destOrd="0" presId="urn:microsoft.com/office/officeart/2005/8/layout/cycle7"/>
    <dgm:cxn modelId="{2920C1B3-8BCC-40CE-8474-985C3FE3F1DC}" type="presOf" srcId="{F4EAC843-3F41-DE40-A319-52279C67239E}" destId="{4070A9D8-7340-9C42-B175-60368A237E9F}"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A27DC5E3-6535-4DDF-A9AF-1396C027959C}" type="presOf" srcId="{6637458F-1702-E14C-A624-41D02CF856C5}" destId="{04203EC2-C52F-AB43-9DA4-645479D77A9C}" srcOrd="1" destOrd="0" presId="urn:microsoft.com/office/officeart/2005/8/layout/cycle7"/>
    <dgm:cxn modelId="{1EE970E8-B70D-4F56-95CF-ED1C3F1838DD}" type="presOf" srcId="{6637458F-1702-E14C-A624-41D02CF856C5}" destId="{B685F68C-C36D-0346-8300-4B4C52540450}" srcOrd="0" destOrd="0" presId="urn:microsoft.com/office/officeart/2005/8/layout/cycle7"/>
    <dgm:cxn modelId="{6D6466E2-DC24-4F22-B0BD-FE8326CE04AF}" type="presParOf" srcId="{E91EE0E6-2FC7-6341-B12F-D5FF66966D7A}" destId="{6319F962-003D-ED45-AC25-D1FC7229E2D4}" srcOrd="0" destOrd="0" presId="urn:microsoft.com/office/officeart/2005/8/layout/cycle7"/>
    <dgm:cxn modelId="{35D604DD-A360-409E-8D93-616EC6395E21}" type="presParOf" srcId="{E91EE0E6-2FC7-6341-B12F-D5FF66966D7A}" destId="{B685F68C-C36D-0346-8300-4B4C52540450}" srcOrd="1" destOrd="0" presId="urn:microsoft.com/office/officeart/2005/8/layout/cycle7"/>
    <dgm:cxn modelId="{038C5FA0-73E1-4163-BE2F-ECD8D914D427}" type="presParOf" srcId="{B685F68C-C36D-0346-8300-4B4C52540450}" destId="{04203EC2-C52F-AB43-9DA4-645479D77A9C}" srcOrd="0" destOrd="0" presId="urn:microsoft.com/office/officeart/2005/8/layout/cycle7"/>
    <dgm:cxn modelId="{D5C1DEC8-E19A-4DF2-BB87-8597AA142F49}" type="presParOf" srcId="{E91EE0E6-2FC7-6341-B12F-D5FF66966D7A}" destId="{F1B9D491-D966-B34D-8DB0-E73A43F14ADB}" srcOrd="2" destOrd="0" presId="urn:microsoft.com/office/officeart/2005/8/layout/cycle7"/>
    <dgm:cxn modelId="{7A4FCF10-5769-40AC-A6DC-8D165D9DE1E2}" type="presParOf" srcId="{E91EE0E6-2FC7-6341-B12F-D5FF66966D7A}" destId="{D7957386-7EDB-2B45-B1A5-62A8BDAE054E}" srcOrd="3" destOrd="0" presId="urn:microsoft.com/office/officeart/2005/8/layout/cycle7"/>
    <dgm:cxn modelId="{0C2FBBDB-F1CA-4190-A0F0-DE29F35592A9}" type="presParOf" srcId="{D7957386-7EDB-2B45-B1A5-62A8BDAE054E}" destId="{DD59758C-B6E1-D14C-BE4B-88E845FC94A0}" srcOrd="0" destOrd="0" presId="urn:microsoft.com/office/officeart/2005/8/layout/cycle7"/>
    <dgm:cxn modelId="{25C8D029-9874-49B2-84D2-AAC29C8353CA}" type="presParOf" srcId="{E91EE0E6-2FC7-6341-B12F-D5FF66966D7A}" destId="{0F92D27A-16BE-1142-A5EE-F788CDAC4AC8}" srcOrd="4" destOrd="0" presId="urn:microsoft.com/office/officeart/2005/8/layout/cycle7"/>
    <dgm:cxn modelId="{8C43C9DE-D014-468A-96BF-560B7FF43B8F}" type="presParOf" srcId="{E91EE0E6-2FC7-6341-B12F-D5FF66966D7A}" destId="{16B86A80-738B-EC4D-8683-2728173D5F0A}" srcOrd="5" destOrd="0" presId="urn:microsoft.com/office/officeart/2005/8/layout/cycle7"/>
    <dgm:cxn modelId="{315DA0F0-B7C9-44FD-B0C8-0418FBFECF58}"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D758D418-240D-4839-BED5-F3F69557B735}" type="presOf" srcId="{6637458F-1702-E14C-A624-41D02CF856C5}" destId="{04203EC2-C52F-AB43-9DA4-645479D77A9C}" srcOrd="1" destOrd="0" presId="urn:microsoft.com/office/officeart/2005/8/layout/cycle7"/>
    <dgm:cxn modelId="{B236FE36-E0EF-4BDA-8AA5-DB78AE4C86B3}" type="presOf" srcId="{EFC0CFD3-D918-4D47-B064-D8F334E105C1}" destId="{F1B9D491-D966-B34D-8DB0-E73A43F14ADB}" srcOrd="0" destOrd="0" presId="urn:microsoft.com/office/officeart/2005/8/layout/cycle7"/>
    <dgm:cxn modelId="{4BFFD369-F415-49A0-863F-F384D4180524}" type="presOf" srcId="{6637458F-1702-E14C-A624-41D02CF856C5}" destId="{B685F68C-C36D-0346-8300-4B4C52540450}" srcOrd="0" destOrd="0" presId="urn:microsoft.com/office/officeart/2005/8/layout/cycle7"/>
    <dgm:cxn modelId="{E632D04B-6B5B-49C1-A0E4-74D923FA1638}" type="presOf" srcId="{EDB169B2-FC12-ED46-9E29-1CC779185C74}" destId="{D7957386-7EDB-2B45-B1A5-62A8BDAE054E}" srcOrd="0" destOrd="0" presId="urn:microsoft.com/office/officeart/2005/8/layout/cycle7"/>
    <dgm:cxn modelId="{9926F858-BFA7-4C42-8623-2950D0305A26}" type="presOf" srcId="{4F1B986F-9F57-7F43-844B-66AA7AD01827}" destId="{6319F962-003D-ED45-AC25-D1FC7229E2D4}" srcOrd="0" destOrd="0" presId="urn:microsoft.com/office/officeart/2005/8/layout/cycle7"/>
    <dgm:cxn modelId="{2028D298-6BB5-4D80-8528-7571D82A11FA}" type="presOf" srcId="{F4EAC843-3F41-DE40-A319-52279C67239E}" destId="{16B86A80-738B-EC4D-8683-2728173D5F0A}" srcOrd="0" destOrd="0" presId="urn:microsoft.com/office/officeart/2005/8/layout/cycle7"/>
    <dgm:cxn modelId="{6CF88CAD-5B72-4A9C-B77B-A5FE70E44FE2}" type="presOf" srcId="{F4EAC843-3F41-DE40-A319-52279C67239E}" destId="{4070A9D8-7340-9C42-B175-60368A237E9F}"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C381E8C0-F1D6-4DCD-BDC1-4A5E5EDC0ABA}" type="presOf" srcId="{EDB169B2-FC12-ED46-9E29-1CC779185C74}" destId="{DD59758C-B6E1-D14C-BE4B-88E845FC94A0}" srcOrd="1" destOrd="0" presId="urn:microsoft.com/office/officeart/2005/8/layout/cycle7"/>
    <dgm:cxn modelId="{697FB9C4-5E4D-3640-AF61-51CC99AB5F76}" srcId="{0592D7AD-2146-3245-B5CA-D2776E434519}" destId="{EFC0CFD3-D918-4D47-B064-D8F334E105C1}" srcOrd="1" destOrd="0" parTransId="{6A711D8C-5ECF-614F-8B95-4A330E10410C}" sibTransId="{EDB169B2-FC12-ED46-9E29-1CC779185C74}"/>
    <dgm:cxn modelId="{01190CC5-B946-4B5A-A731-9607FEADFA76}" type="presOf" srcId="{0592D7AD-2146-3245-B5CA-D2776E434519}" destId="{E91EE0E6-2FC7-6341-B12F-D5FF66966D7A}"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DEF034D9-F304-4887-B845-3367D0077EC5}" type="presOf" srcId="{8E5CEC8E-1AEF-8044-932C-AD752E71640C}" destId="{0F92D27A-16BE-1142-A5EE-F788CDAC4AC8}" srcOrd="0" destOrd="0" presId="urn:microsoft.com/office/officeart/2005/8/layout/cycle7"/>
    <dgm:cxn modelId="{6582D948-0EFF-41DB-90BD-E3AF28EE399A}" type="presParOf" srcId="{E91EE0E6-2FC7-6341-B12F-D5FF66966D7A}" destId="{6319F962-003D-ED45-AC25-D1FC7229E2D4}" srcOrd="0" destOrd="0" presId="urn:microsoft.com/office/officeart/2005/8/layout/cycle7"/>
    <dgm:cxn modelId="{85B3DC17-A31F-449A-BE5C-A464797E9891}" type="presParOf" srcId="{E91EE0E6-2FC7-6341-B12F-D5FF66966D7A}" destId="{B685F68C-C36D-0346-8300-4B4C52540450}" srcOrd="1" destOrd="0" presId="urn:microsoft.com/office/officeart/2005/8/layout/cycle7"/>
    <dgm:cxn modelId="{0F89A9DA-10AF-4396-870A-E89805BE7467}" type="presParOf" srcId="{B685F68C-C36D-0346-8300-4B4C52540450}" destId="{04203EC2-C52F-AB43-9DA4-645479D77A9C}" srcOrd="0" destOrd="0" presId="urn:microsoft.com/office/officeart/2005/8/layout/cycle7"/>
    <dgm:cxn modelId="{64024E96-8243-47A4-997F-5FD706850AE8}" type="presParOf" srcId="{E91EE0E6-2FC7-6341-B12F-D5FF66966D7A}" destId="{F1B9D491-D966-B34D-8DB0-E73A43F14ADB}" srcOrd="2" destOrd="0" presId="urn:microsoft.com/office/officeart/2005/8/layout/cycle7"/>
    <dgm:cxn modelId="{53A8D5ED-4A66-436C-912C-D41BBF8AF9C1}" type="presParOf" srcId="{E91EE0E6-2FC7-6341-B12F-D5FF66966D7A}" destId="{D7957386-7EDB-2B45-B1A5-62A8BDAE054E}" srcOrd="3" destOrd="0" presId="urn:microsoft.com/office/officeart/2005/8/layout/cycle7"/>
    <dgm:cxn modelId="{23CB6459-BE64-49E7-9DBE-DCFE0B430FD7}" type="presParOf" srcId="{D7957386-7EDB-2B45-B1A5-62A8BDAE054E}" destId="{DD59758C-B6E1-D14C-BE4B-88E845FC94A0}" srcOrd="0" destOrd="0" presId="urn:microsoft.com/office/officeart/2005/8/layout/cycle7"/>
    <dgm:cxn modelId="{5324D1A1-1CE4-4C89-A937-DA73659F1B7E}" type="presParOf" srcId="{E91EE0E6-2FC7-6341-B12F-D5FF66966D7A}" destId="{0F92D27A-16BE-1142-A5EE-F788CDAC4AC8}" srcOrd="4" destOrd="0" presId="urn:microsoft.com/office/officeart/2005/8/layout/cycle7"/>
    <dgm:cxn modelId="{0A954D87-D058-490C-8138-CA6752ED5E50}" type="presParOf" srcId="{E91EE0E6-2FC7-6341-B12F-D5FF66966D7A}" destId="{16B86A80-738B-EC4D-8683-2728173D5F0A}" srcOrd="5" destOrd="0" presId="urn:microsoft.com/office/officeart/2005/8/layout/cycle7"/>
    <dgm:cxn modelId="{FEF15753-0461-4534-AC48-82378417371B}"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3D4FE70A-62D3-4904-8D62-90293D4FD0AD}" type="presOf" srcId="{8E5CEC8E-1AEF-8044-932C-AD752E71640C}" destId="{0F92D27A-16BE-1142-A5EE-F788CDAC4AC8}" srcOrd="0" destOrd="0" presId="urn:microsoft.com/office/officeart/2005/8/layout/cycle7"/>
    <dgm:cxn modelId="{3D9B190C-96E7-4A9B-8806-210992337272}" type="presOf" srcId="{EDB169B2-FC12-ED46-9E29-1CC779185C74}" destId="{D7957386-7EDB-2B45-B1A5-62A8BDAE054E}" srcOrd="0" destOrd="0" presId="urn:microsoft.com/office/officeart/2005/8/layout/cycle7"/>
    <dgm:cxn modelId="{80AA1E5C-6B50-422A-B799-BCBA1FCA4FDC}" type="presOf" srcId="{EDB169B2-FC12-ED46-9E29-1CC779185C74}" destId="{DD59758C-B6E1-D14C-BE4B-88E845FC94A0}" srcOrd="1" destOrd="0" presId="urn:microsoft.com/office/officeart/2005/8/layout/cycle7"/>
    <dgm:cxn modelId="{44842064-DF8F-4049-A7BD-0919B9BA312D}" type="presOf" srcId="{6637458F-1702-E14C-A624-41D02CF856C5}" destId="{04203EC2-C52F-AB43-9DA4-645479D77A9C}" srcOrd="1" destOrd="0" presId="urn:microsoft.com/office/officeart/2005/8/layout/cycle7"/>
    <dgm:cxn modelId="{E0698C90-57F3-409A-A5C8-E197657CD0CA}" type="presOf" srcId="{F4EAC843-3F41-DE40-A319-52279C67239E}" destId="{16B86A80-738B-EC4D-8683-2728173D5F0A}" srcOrd="0" destOrd="0" presId="urn:microsoft.com/office/officeart/2005/8/layout/cycle7"/>
    <dgm:cxn modelId="{D3E59D9B-3D24-4D9E-BC22-D389F8447F1E}" type="presOf" srcId="{F4EAC843-3F41-DE40-A319-52279C67239E}" destId="{4070A9D8-7340-9C42-B175-60368A237E9F}" srcOrd="1" destOrd="0" presId="urn:microsoft.com/office/officeart/2005/8/layout/cycle7"/>
    <dgm:cxn modelId="{116B57A2-7964-45B7-8C0C-4EE57543F0B9}" type="presOf" srcId="{4F1B986F-9F57-7F43-844B-66AA7AD01827}" destId="{6319F962-003D-ED45-AC25-D1FC7229E2D4}"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D6812DC7-CFD4-4C53-8C65-17BECE85BE2F}" type="presOf" srcId="{0592D7AD-2146-3245-B5CA-D2776E434519}" destId="{E91EE0E6-2FC7-6341-B12F-D5FF66966D7A}"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038E41D4-EBC6-452A-ACF8-839CE0E5D545}" type="presOf" srcId="{6637458F-1702-E14C-A624-41D02CF856C5}" destId="{B685F68C-C36D-0346-8300-4B4C52540450}" srcOrd="0" destOrd="0" presId="urn:microsoft.com/office/officeart/2005/8/layout/cycle7"/>
    <dgm:cxn modelId="{7588D0E8-D33A-4A91-8512-8C63D4D81E77}" type="presOf" srcId="{EFC0CFD3-D918-4D47-B064-D8F334E105C1}" destId="{F1B9D491-D966-B34D-8DB0-E73A43F14ADB}" srcOrd="0" destOrd="0" presId="urn:microsoft.com/office/officeart/2005/8/layout/cycle7"/>
    <dgm:cxn modelId="{D35C1454-3A3B-45C3-9F3C-EB3706A73136}" type="presParOf" srcId="{E91EE0E6-2FC7-6341-B12F-D5FF66966D7A}" destId="{6319F962-003D-ED45-AC25-D1FC7229E2D4}" srcOrd="0" destOrd="0" presId="urn:microsoft.com/office/officeart/2005/8/layout/cycle7"/>
    <dgm:cxn modelId="{64612F29-617A-4ED4-A0F1-840382623BE3}" type="presParOf" srcId="{E91EE0E6-2FC7-6341-B12F-D5FF66966D7A}" destId="{B685F68C-C36D-0346-8300-4B4C52540450}" srcOrd="1" destOrd="0" presId="urn:microsoft.com/office/officeart/2005/8/layout/cycle7"/>
    <dgm:cxn modelId="{167AF6CD-9CCA-4D53-9CFE-CD73B1B333B9}" type="presParOf" srcId="{B685F68C-C36D-0346-8300-4B4C52540450}" destId="{04203EC2-C52F-AB43-9DA4-645479D77A9C}" srcOrd="0" destOrd="0" presId="urn:microsoft.com/office/officeart/2005/8/layout/cycle7"/>
    <dgm:cxn modelId="{B3842A77-91BF-4E76-ADD6-7B0D143E4099}" type="presParOf" srcId="{E91EE0E6-2FC7-6341-B12F-D5FF66966D7A}" destId="{F1B9D491-D966-B34D-8DB0-E73A43F14ADB}" srcOrd="2" destOrd="0" presId="urn:microsoft.com/office/officeart/2005/8/layout/cycle7"/>
    <dgm:cxn modelId="{5E8ABC94-F365-44A5-9298-EFC2CEF73F4C}" type="presParOf" srcId="{E91EE0E6-2FC7-6341-B12F-D5FF66966D7A}" destId="{D7957386-7EDB-2B45-B1A5-62A8BDAE054E}" srcOrd="3" destOrd="0" presId="urn:microsoft.com/office/officeart/2005/8/layout/cycle7"/>
    <dgm:cxn modelId="{3807A238-EF77-45BE-B43D-0AA7F37496AA}" type="presParOf" srcId="{D7957386-7EDB-2B45-B1A5-62A8BDAE054E}" destId="{DD59758C-B6E1-D14C-BE4B-88E845FC94A0}" srcOrd="0" destOrd="0" presId="urn:microsoft.com/office/officeart/2005/8/layout/cycle7"/>
    <dgm:cxn modelId="{29221AD2-28CF-49BE-BD25-C0F502D57C85}" type="presParOf" srcId="{E91EE0E6-2FC7-6341-B12F-D5FF66966D7A}" destId="{0F92D27A-16BE-1142-A5EE-F788CDAC4AC8}" srcOrd="4" destOrd="0" presId="urn:microsoft.com/office/officeart/2005/8/layout/cycle7"/>
    <dgm:cxn modelId="{E7BD7C77-3F87-4A8D-8D5D-AD421E9A72B3}" type="presParOf" srcId="{E91EE0E6-2FC7-6341-B12F-D5FF66966D7A}" destId="{16B86A80-738B-EC4D-8683-2728173D5F0A}" srcOrd="5" destOrd="0" presId="urn:microsoft.com/office/officeart/2005/8/layout/cycle7"/>
    <dgm:cxn modelId="{3A24B9EE-8C4C-454D-9ECD-D54C9FF21838}"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7B99070F-7E2D-439A-94F0-5C535B0170D4}" type="presOf" srcId="{EDB169B2-FC12-ED46-9E29-1CC779185C74}" destId="{DD59758C-B6E1-D14C-BE4B-88E845FC94A0}" srcOrd="1" destOrd="0" presId="urn:microsoft.com/office/officeart/2005/8/layout/cycle7"/>
    <dgm:cxn modelId="{AAA40C19-9682-4CDF-9992-52FC571ACF82}" type="presOf" srcId="{0592D7AD-2146-3245-B5CA-D2776E434519}" destId="{E91EE0E6-2FC7-6341-B12F-D5FF66966D7A}" srcOrd="0" destOrd="0" presId="urn:microsoft.com/office/officeart/2005/8/layout/cycle7"/>
    <dgm:cxn modelId="{7F8B5B3B-181D-468E-86EE-2F1AC20B6503}" type="presOf" srcId="{F4EAC843-3F41-DE40-A319-52279C67239E}" destId="{4070A9D8-7340-9C42-B175-60368A237E9F}" srcOrd="1" destOrd="0" presId="urn:microsoft.com/office/officeart/2005/8/layout/cycle7"/>
    <dgm:cxn modelId="{ABC6DB6C-C851-475D-97FB-714379279306}" type="presOf" srcId="{EFC0CFD3-D918-4D47-B064-D8F334E105C1}" destId="{F1B9D491-D966-B34D-8DB0-E73A43F14ADB}" srcOrd="0" destOrd="0" presId="urn:microsoft.com/office/officeart/2005/8/layout/cycle7"/>
    <dgm:cxn modelId="{F59B2451-4BD3-485D-B88C-14C5C46277EE}" type="presOf" srcId="{F4EAC843-3F41-DE40-A319-52279C67239E}" destId="{16B86A80-738B-EC4D-8683-2728173D5F0A}" srcOrd="0" destOrd="0" presId="urn:microsoft.com/office/officeart/2005/8/layout/cycle7"/>
    <dgm:cxn modelId="{A2230558-A768-4D7B-A7AA-9D5598CBBAA4}" type="presOf" srcId="{4F1B986F-9F57-7F43-844B-66AA7AD01827}" destId="{6319F962-003D-ED45-AC25-D1FC7229E2D4}" srcOrd="0" destOrd="0" presId="urn:microsoft.com/office/officeart/2005/8/layout/cycle7"/>
    <dgm:cxn modelId="{3D42EE8E-DC21-46A7-85AA-7F1529163623}" type="presOf" srcId="{6637458F-1702-E14C-A624-41D02CF856C5}" destId="{04203EC2-C52F-AB43-9DA4-645479D77A9C}" srcOrd="1" destOrd="0" presId="urn:microsoft.com/office/officeart/2005/8/layout/cycle7"/>
    <dgm:cxn modelId="{DD8654AB-2F50-4968-A177-B2E7F3173AD1}" type="presOf" srcId="{EDB169B2-FC12-ED46-9E29-1CC779185C74}" destId="{D7957386-7EDB-2B45-B1A5-62A8BDAE054E}" srcOrd="0" destOrd="0" presId="urn:microsoft.com/office/officeart/2005/8/layout/cycle7"/>
    <dgm:cxn modelId="{8003B4B3-793E-4A8E-AF79-C500DE81DC3E}" type="presOf" srcId="{8E5CEC8E-1AEF-8044-932C-AD752E71640C}" destId="{0F92D27A-16BE-1142-A5EE-F788CDAC4AC8}"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E55AD5D1-74E0-495C-8EDA-F8419604E7A6}" type="presOf" srcId="{6637458F-1702-E14C-A624-41D02CF856C5}" destId="{B685F68C-C36D-0346-8300-4B4C52540450}"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0C7C2228-1078-450B-9FF8-B44616082D75}" type="presParOf" srcId="{E91EE0E6-2FC7-6341-B12F-D5FF66966D7A}" destId="{6319F962-003D-ED45-AC25-D1FC7229E2D4}" srcOrd="0" destOrd="0" presId="urn:microsoft.com/office/officeart/2005/8/layout/cycle7"/>
    <dgm:cxn modelId="{EBAB114C-8547-4906-9978-3201B50E589C}" type="presParOf" srcId="{E91EE0E6-2FC7-6341-B12F-D5FF66966D7A}" destId="{B685F68C-C36D-0346-8300-4B4C52540450}" srcOrd="1" destOrd="0" presId="urn:microsoft.com/office/officeart/2005/8/layout/cycle7"/>
    <dgm:cxn modelId="{D6A0749B-5B7B-47FF-9D25-AA26F4019595}" type="presParOf" srcId="{B685F68C-C36D-0346-8300-4B4C52540450}" destId="{04203EC2-C52F-AB43-9DA4-645479D77A9C}" srcOrd="0" destOrd="0" presId="urn:microsoft.com/office/officeart/2005/8/layout/cycle7"/>
    <dgm:cxn modelId="{04C12F20-46C7-4137-BEAC-D2D3237C974B}" type="presParOf" srcId="{E91EE0E6-2FC7-6341-B12F-D5FF66966D7A}" destId="{F1B9D491-D966-B34D-8DB0-E73A43F14ADB}" srcOrd="2" destOrd="0" presId="urn:microsoft.com/office/officeart/2005/8/layout/cycle7"/>
    <dgm:cxn modelId="{84EAE0F9-DD4A-454B-8D43-6F289D783C99}" type="presParOf" srcId="{E91EE0E6-2FC7-6341-B12F-D5FF66966D7A}" destId="{D7957386-7EDB-2B45-B1A5-62A8BDAE054E}" srcOrd="3" destOrd="0" presId="urn:microsoft.com/office/officeart/2005/8/layout/cycle7"/>
    <dgm:cxn modelId="{AF3B51A7-A312-429A-AF35-B0845DDA86C1}" type="presParOf" srcId="{D7957386-7EDB-2B45-B1A5-62A8BDAE054E}" destId="{DD59758C-B6E1-D14C-BE4B-88E845FC94A0}" srcOrd="0" destOrd="0" presId="urn:microsoft.com/office/officeart/2005/8/layout/cycle7"/>
    <dgm:cxn modelId="{32A49623-90D7-4ACE-979C-DDB9A76F4C5F}" type="presParOf" srcId="{E91EE0E6-2FC7-6341-B12F-D5FF66966D7A}" destId="{0F92D27A-16BE-1142-A5EE-F788CDAC4AC8}" srcOrd="4" destOrd="0" presId="urn:microsoft.com/office/officeart/2005/8/layout/cycle7"/>
    <dgm:cxn modelId="{D0744336-0157-4B50-A269-CB899EDD7FF8}" type="presParOf" srcId="{E91EE0E6-2FC7-6341-B12F-D5FF66966D7A}" destId="{16B86A80-738B-EC4D-8683-2728173D5F0A}" srcOrd="5" destOrd="0" presId="urn:microsoft.com/office/officeart/2005/8/layout/cycle7"/>
    <dgm:cxn modelId="{0162D116-E780-4B9F-89DE-C5CF8ABEF535}"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A616051F-D6A2-4281-9CC1-4DF581B133CE}" type="presOf" srcId="{EDB169B2-FC12-ED46-9E29-1CC779185C74}" destId="{DD59758C-B6E1-D14C-BE4B-88E845FC94A0}" srcOrd="1" destOrd="0" presId="urn:microsoft.com/office/officeart/2005/8/layout/cycle7"/>
    <dgm:cxn modelId="{328AF661-8853-44F8-B9E3-5DB239E3FF7B}" type="presOf" srcId="{EFC0CFD3-D918-4D47-B064-D8F334E105C1}" destId="{F1B9D491-D966-B34D-8DB0-E73A43F14ADB}" srcOrd="0" destOrd="0" presId="urn:microsoft.com/office/officeart/2005/8/layout/cycle7"/>
    <dgm:cxn modelId="{62E1A987-7785-4D49-8C5D-B0139C5EBFF5}" type="presOf" srcId="{8E5CEC8E-1AEF-8044-932C-AD752E71640C}" destId="{0F92D27A-16BE-1142-A5EE-F788CDAC4AC8}" srcOrd="0" destOrd="0" presId="urn:microsoft.com/office/officeart/2005/8/layout/cycle7"/>
    <dgm:cxn modelId="{144CC3AF-63A9-4310-AC1B-77377B941FBE}" type="presOf" srcId="{F4EAC843-3F41-DE40-A319-52279C67239E}" destId="{4070A9D8-7340-9C42-B175-60368A237E9F}" srcOrd="1" destOrd="0" presId="urn:microsoft.com/office/officeart/2005/8/layout/cycle7"/>
    <dgm:cxn modelId="{EFC6F8BB-C40D-4360-A8EC-7BC179986BD9}" type="presOf" srcId="{EDB169B2-FC12-ED46-9E29-1CC779185C74}" destId="{D7957386-7EDB-2B45-B1A5-62A8BDAE054E}"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A0A5F8CC-CB57-4B35-BE6D-DA305AA6AB5E}" type="presOf" srcId="{6637458F-1702-E14C-A624-41D02CF856C5}" destId="{B685F68C-C36D-0346-8300-4B4C52540450}"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8D5A68D5-5130-470A-8D4E-C775F3809782}" type="presOf" srcId="{4F1B986F-9F57-7F43-844B-66AA7AD01827}" destId="{6319F962-003D-ED45-AC25-D1FC7229E2D4}" srcOrd="0" destOrd="0" presId="urn:microsoft.com/office/officeart/2005/8/layout/cycle7"/>
    <dgm:cxn modelId="{C6EF97D6-8E22-423E-AF58-13827328C81A}" type="presOf" srcId="{0592D7AD-2146-3245-B5CA-D2776E434519}" destId="{E91EE0E6-2FC7-6341-B12F-D5FF66966D7A}" srcOrd="0" destOrd="0" presId="urn:microsoft.com/office/officeart/2005/8/layout/cycle7"/>
    <dgm:cxn modelId="{6CBAD8FA-9936-4682-A1B2-39110730235D}" type="presOf" srcId="{F4EAC843-3F41-DE40-A319-52279C67239E}" destId="{16B86A80-738B-EC4D-8683-2728173D5F0A}" srcOrd="0" destOrd="0" presId="urn:microsoft.com/office/officeart/2005/8/layout/cycle7"/>
    <dgm:cxn modelId="{D6BC63FB-BA0E-4372-9ACB-B135D891CE1E}" type="presOf" srcId="{6637458F-1702-E14C-A624-41D02CF856C5}" destId="{04203EC2-C52F-AB43-9DA4-645479D77A9C}" srcOrd="1" destOrd="0" presId="urn:microsoft.com/office/officeart/2005/8/layout/cycle7"/>
    <dgm:cxn modelId="{61C98471-1EBD-4A83-A657-89D4156200C5}" type="presParOf" srcId="{E91EE0E6-2FC7-6341-B12F-D5FF66966D7A}" destId="{6319F962-003D-ED45-AC25-D1FC7229E2D4}" srcOrd="0" destOrd="0" presId="urn:microsoft.com/office/officeart/2005/8/layout/cycle7"/>
    <dgm:cxn modelId="{471B08E7-9B35-450B-A39F-FCE385728C51}" type="presParOf" srcId="{E91EE0E6-2FC7-6341-B12F-D5FF66966D7A}" destId="{B685F68C-C36D-0346-8300-4B4C52540450}" srcOrd="1" destOrd="0" presId="urn:microsoft.com/office/officeart/2005/8/layout/cycle7"/>
    <dgm:cxn modelId="{27455E8F-C352-483D-A81A-CD84EA4EAFE7}" type="presParOf" srcId="{B685F68C-C36D-0346-8300-4B4C52540450}" destId="{04203EC2-C52F-AB43-9DA4-645479D77A9C}" srcOrd="0" destOrd="0" presId="urn:microsoft.com/office/officeart/2005/8/layout/cycle7"/>
    <dgm:cxn modelId="{49AD8317-2E72-4B2B-819E-A398EDAF7394}" type="presParOf" srcId="{E91EE0E6-2FC7-6341-B12F-D5FF66966D7A}" destId="{F1B9D491-D966-B34D-8DB0-E73A43F14ADB}" srcOrd="2" destOrd="0" presId="urn:microsoft.com/office/officeart/2005/8/layout/cycle7"/>
    <dgm:cxn modelId="{EA5EDA2F-E4E8-455A-97BE-94FAAA80DA2E}" type="presParOf" srcId="{E91EE0E6-2FC7-6341-B12F-D5FF66966D7A}" destId="{D7957386-7EDB-2B45-B1A5-62A8BDAE054E}" srcOrd="3" destOrd="0" presId="urn:microsoft.com/office/officeart/2005/8/layout/cycle7"/>
    <dgm:cxn modelId="{D9B03AA2-FB30-493B-8484-2236155ABC20}" type="presParOf" srcId="{D7957386-7EDB-2B45-B1A5-62A8BDAE054E}" destId="{DD59758C-B6E1-D14C-BE4B-88E845FC94A0}" srcOrd="0" destOrd="0" presId="urn:microsoft.com/office/officeart/2005/8/layout/cycle7"/>
    <dgm:cxn modelId="{AD4A45AC-9041-48B9-9012-A4E0903FAC99}" type="presParOf" srcId="{E91EE0E6-2FC7-6341-B12F-D5FF66966D7A}" destId="{0F92D27A-16BE-1142-A5EE-F788CDAC4AC8}" srcOrd="4" destOrd="0" presId="urn:microsoft.com/office/officeart/2005/8/layout/cycle7"/>
    <dgm:cxn modelId="{2D706112-382C-4BC4-8FDF-28D50F673127}" type="presParOf" srcId="{E91EE0E6-2FC7-6341-B12F-D5FF66966D7A}" destId="{16B86A80-738B-EC4D-8683-2728173D5F0A}" srcOrd="5" destOrd="0" presId="urn:microsoft.com/office/officeart/2005/8/layout/cycle7"/>
    <dgm:cxn modelId="{AE708DA8-37DB-4E27-B77B-825DE0459857}"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658D9605-2ED6-490B-876C-7F43A1327E00}" type="presOf" srcId="{8E5CEC8E-1AEF-8044-932C-AD752E71640C}" destId="{0F92D27A-16BE-1142-A5EE-F788CDAC4AC8}" srcOrd="0" destOrd="0" presId="urn:microsoft.com/office/officeart/2005/8/layout/cycle7"/>
    <dgm:cxn modelId="{ADA4F20D-615C-4B67-A8F5-EEB5872EB7A5}" type="presOf" srcId="{6637458F-1702-E14C-A624-41D02CF856C5}" destId="{B685F68C-C36D-0346-8300-4B4C52540450}" srcOrd="0" destOrd="0" presId="urn:microsoft.com/office/officeart/2005/8/layout/cycle7"/>
    <dgm:cxn modelId="{F74C4C2A-3AA2-4AA7-AB69-01D330DF8F23}" type="presOf" srcId="{EDB169B2-FC12-ED46-9E29-1CC779185C74}" destId="{DD59758C-B6E1-D14C-BE4B-88E845FC94A0}" srcOrd="1" destOrd="0" presId="urn:microsoft.com/office/officeart/2005/8/layout/cycle7"/>
    <dgm:cxn modelId="{C1D0C334-97F8-4E95-975D-F121CE4306E2}" type="presOf" srcId="{F4EAC843-3F41-DE40-A319-52279C67239E}" destId="{4070A9D8-7340-9C42-B175-60368A237E9F}" srcOrd="1" destOrd="0" presId="urn:microsoft.com/office/officeart/2005/8/layout/cycle7"/>
    <dgm:cxn modelId="{D3563F61-5CC4-42E4-881B-2B28DA2A1EB5}" type="presOf" srcId="{6637458F-1702-E14C-A624-41D02CF856C5}" destId="{04203EC2-C52F-AB43-9DA4-645479D77A9C}" srcOrd="1" destOrd="0" presId="urn:microsoft.com/office/officeart/2005/8/layout/cycle7"/>
    <dgm:cxn modelId="{13E46874-D9FC-4F80-8FC0-1A138FEC07D9}" type="presOf" srcId="{F4EAC843-3F41-DE40-A319-52279C67239E}" destId="{16B86A80-738B-EC4D-8683-2728173D5F0A}" srcOrd="0" destOrd="0" presId="urn:microsoft.com/office/officeart/2005/8/layout/cycle7"/>
    <dgm:cxn modelId="{2B0C62A9-6AE1-44E0-8B43-0807DAA8D124}" type="presOf" srcId="{EDB169B2-FC12-ED46-9E29-1CC779185C74}" destId="{D7957386-7EDB-2B45-B1A5-62A8BDAE054E}" srcOrd="0" destOrd="0" presId="urn:microsoft.com/office/officeart/2005/8/layout/cycle7"/>
    <dgm:cxn modelId="{5D5820AF-24DB-42CC-A3C1-C988F0BC2426}" type="presOf" srcId="{0592D7AD-2146-3245-B5CA-D2776E434519}" destId="{E91EE0E6-2FC7-6341-B12F-D5FF66966D7A}"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AAC588F3-920F-43F3-89E3-E4506AB5B3BB}" type="presOf" srcId="{EFC0CFD3-D918-4D47-B064-D8F334E105C1}" destId="{F1B9D491-D966-B34D-8DB0-E73A43F14ADB}" srcOrd="0" destOrd="0" presId="urn:microsoft.com/office/officeart/2005/8/layout/cycle7"/>
    <dgm:cxn modelId="{1870E9F8-F2D5-4DE9-9AAE-EFBBE3ED15B1}" type="presOf" srcId="{4F1B986F-9F57-7F43-844B-66AA7AD01827}" destId="{6319F962-003D-ED45-AC25-D1FC7229E2D4}" srcOrd="0" destOrd="0" presId="urn:microsoft.com/office/officeart/2005/8/layout/cycle7"/>
    <dgm:cxn modelId="{BF45E76C-E086-4BD4-824D-6E0E06C25265}" type="presParOf" srcId="{E91EE0E6-2FC7-6341-B12F-D5FF66966D7A}" destId="{6319F962-003D-ED45-AC25-D1FC7229E2D4}" srcOrd="0" destOrd="0" presId="urn:microsoft.com/office/officeart/2005/8/layout/cycle7"/>
    <dgm:cxn modelId="{C0167A05-AEC4-429E-A44B-49241BCE7B92}" type="presParOf" srcId="{E91EE0E6-2FC7-6341-B12F-D5FF66966D7A}" destId="{B685F68C-C36D-0346-8300-4B4C52540450}" srcOrd="1" destOrd="0" presId="urn:microsoft.com/office/officeart/2005/8/layout/cycle7"/>
    <dgm:cxn modelId="{ADBA243C-82DC-4532-A8D9-177E0250473C}" type="presParOf" srcId="{B685F68C-C36D-0346-8300-4B4C52540450}" destId="{04203EC2-C52F-AB43-9DA4-645479D77A9C}" srcOrd="0" destOrd="0" presId="urn:microsoft.com/office/officeart/2005/8/layout/cycle7"/>
    <dgm:cxn modelId="{F5F07311-2F04-418D-A7C2-2CCA7C2A71A1}" type="presParOf" srcId="{E91EE0E6-2FC7-6341-B12F-D5FF66966D7A}" destId="{F1B9D491-D966-B34D-8DB0-E73A43F14ADB}" srcOrd="2" destOrd="0" presId="urn:microsoft.com/office/officeart/2005/8/layout/cycle7"/>
    <dgm:cxn modelId="{F22E3021-3A94-4C9F-A9BC-1B4D67D5A3D6}" type="presParOf" srcId="{E91EE0E6-2FC7-6341-B12F-D5FF66966D7A}" destId="{D7957386-7EDB-2B45-B1A5-62A8BDAE054E}" srcOrd="3" destOrd="0" presId="urn:microsoft.com/office/officeart/2005/8/layout/cycle7"/>
    <dgm:cxn modelId="{C41E0462-2C9F-4823-BAB8-DEA73C2A2E4C}" type="presParOf" srcId="{D7957386-7EDB-2B45-B1A5-62A8BDAE054E}" destId="{DD59758C-B6E1-D14C-BE4B-88E845FC94A0}" srcOrd="0" destOrd="0" presId="urn:microsoft.com/office/officeart/2005/8/layout/cycle7"/>
    <dgm:cxn modelId="{6402632A-7222-471A-889A-9DCFC777258F}" type="presParOf" srcId="{E91EE0E6-2FC7-6341-B12F-D5FF66966D7A}" destId="{0F92D27A-16BE-1142-A5EE-F788CDAC4AC8}" srcOrd="4" destOrd="0" presId="urn:microsoft.com/office/officeart/2005/8/layout/cycle7"/>
    <dgm:cxn modelId="{C0F5E28A-4896-48A2-B833-8E92930EEDB8}" type="presParOf" srcId="{E91EE0E6-2FC7-6341-B12F-D5FF66966D7A}" destId="{16B86A80-738B-EC4D-8683-2728173D5F0A}" srcOrd="5" destOrd="0" presId="urn:microsoft.com/office/officeart/2005/8/layout/cycle7"/>
    <dgm:cxn modelId="{E104E95E-DB48-4219-92F6-5D1F22BE0CF0}"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62E4C937-D881-4A43-AB8B-2A4BE82D7E16}" type="presOf" srcId="{6637458F-1702-E14C-A624-41D02CF856C5}" destId="{B685F68C-C36D-0346-8300-4B4C52540450}" srcOrd="0" destOrd="0" presId="urn:microsoft.com/office/officeart/2005/8/layout/cycle7"/>
    <dgm:cxn modelId="{5731DE37-5C2E-45E6-BC93-AFC8DB565B63}" type="presOf" srcId="{EDB169B2-FC12-ED46-9E29-1CC779185C74}" destId="{D7957386-7EDB-2B45-B1A5-62A8BDAE054E}" srcOrd="0" destOrd="0" presId="urn:microsoft.com/office/officeart/2005/8/layout/cycle7"/>
    <dgm:cxn modelId="{05CD3342-AF41-49EF-A48A-5E8A5621CAC5}" type="presOf" srcId="{8E5CEC8E-1AEF-8044-932C-AD752E71640C}" destId="{0F92D27A-16BE-1142-A5EE-F788CDAC4AC8}" srcOrd="0" destOrd="0" presId="urn:microsoft.com/office/officeart/2005/8/layout/cycle7"/>
    <dgm:cxn modelId="{AD597450-C33F-413C-A17B-5B5FAABF4D5E}" type="presOf" srcId="{EDB169B2-FC12-ED46-9E29-1CC779185C74}" destId="{DD59758C-B6E1-D14C-BE4B-88E845FC94A0}" srcOrd="1" destOrd="0" presId="urn:microsoft.com/office/officeart/2005/8/layout/cycle7"/>
    <dgm:cxn modelId="{B45EA27B-74B6-49A1-981F-A1BD6E815F99}" type="presOf" srcId="{F4EAC843-3F41-DE40-A319-52279C67239E}" destId="{4070A9D8-7340-9C42-B175-60368A237E9F}" srcOrd="1" destOrd="0" presId="urn:microsoft.com/office/officeart/2005/8/layout/cycle7"/>
    <dgm:cxn modelId="{DB63F0A9-3119-44E6-A9B7-BE803466928C}" type="presOf" srcId="{F4EAC843-3F41-DE40-A319-52279C67239E}" destId="{16B86A80-738B-EC4D-8683-2728173D5F0A}"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DB18EABF-4860-4987-A138-138F92027D6D}" type="presOf" srcId="{4F1B986F-9F57-7F43-844B-66AA7AD01827}" destId="{6319F962-003D-ED45-AC25-D1FC7229E2D4}" srcOrd="0" destOrd="0" presId="urn:microsoft.com/office/officeart/2005/8/layout/cycle7"/>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460F45D4-C2BE-423D-A4EB-194D1A382961}" type="presOf" srcId="{6637458F-1702-E14C-A624-41D02CF856C5}" destId="{04203EC2-C52F-AB43-9DA4-645479D77A9C}" srcOrd="1" destOrd="0" presId="urn:microsoft.com/office/officeart/2005/8/layout/cycle7"/>
    <dgm:cxn modelId="{AE37D6EA-649E-4342-9435-FAEDB83AB04C}" type="presOf" srcId="{EFC0CFD3-D918-4D47-B064-D8F334E105C1}" destId="{F1B9D491-D966-B34D-8DB0-E73A43F14ADB}" srcOrd="0" destOrd="0" presId="urn:microsoft.com/office/officeart/2005/8/layout/cycle7"/>
    <dgm:cxn modelId="{7AAC2EFD-D09F-4D3A-9DD0-8073D427D735}" type="presOf" srcId="{0592D7AD-2146-3245-B5CA-D2776E434519}" destId="{E91EE0E6-2FC7-6341-B12F-D5FF66966D7A}" srcOrd="0" destOrd="0" presId="urn:microsoft.com/office/officeart/2005/8/layout/cycle7"/>
    <dgm:cxn modelId="{D0D0C9FD-A3C1-4843-839A-2DBBFA190477}" type="presParOf" srcId="{E91EE0E6-2FC7-6341-B12F-D5FF66966D7A}" destId="{6319F962-003D-ED45-AC25-D1FC7229E2D4}" srcOrd="0" destOrd="0" presId="urn:microsoft.com/office/officeart/2005/8/layout/cycle7"/>
    <dgm:cxn modelId="{EECC6E46-B213-4095-84EA-B4CE845C25A4}" type="presParOf" srcId="{E91EE0E6-2FC7-6341-B12F-D5FF66966D7A}" destId="{B685F68C-C36D-0346-8300-4B4C52540450}" srcOrd="1" destOrd="0" presId="urn:microsoft.com/office/officeart/2005/8/layout/cycle7"/>
    <dgm:cxn modelId="{10F72AE5-E1E6-4AD5-93F0-8A75B9D7D5C0}" type="presParOf" srcId="{B685F68C-C36D-0346-8300-4B4C52540450}" destId="{04203EC2-C52F-AB43-9DA4-645479D77A9C}" srcOrd="0" destOrd="0" presId="urn:microsoft.com/office/officeart/2005/8/layout/cycle7"/>
    <dgm:cxn modelId="{00F5E03F-EA3A-45C2-8134-39E83E67DDB8}" type="presParOf" srcId="{E91EE0E6-2FC7-6341-B12F-D5FF66966D7A}" destId="{F1B9D491-D966-B34D-8DB0-E73A43F14ADB}" srcOrd="2" destOrd="0" presId="urn:microsoft.com/office/officeart/2005/8/layout/cycle7"/>
    <dgm:cxn modelId="{429AAE76-CBD7-41D7-9844-BF861996AFBE}" type="presParOf" srcId="{E91EE0E6-2FC7-6341-B12F-D5FF66966D7A}" destId="{D7957386-7EDB-2B45-B1A5-62A8BDAE054E}" srcOrd="3" destOrd="0" presId="urn:microsoft.com/office/officeart/2005/8/layout/cycle7"/>
    <dgm:cxn modelId="{E1360A17-32EF-4AF8-9A0B-BABD4EF272B6}" type="presParOf" srcId="{D7957386-7EDB-2B45-B1A5-62A8BDAE054E}" destId="{DD59758C-B6E1-D14C-BE4B-88E845FC94A0}" srcOrd="0" destOrd="0" presId="urn:microsoft.com/office/officeart/2005/8/layout/cycle7"/>
    <dgm:cxn modelId="{B7ACF550-6F70-4D01-AA8C-F52A6C1EE853}" type="presParOf" srcId="{E91EE0E6-2FC7-6341-B12F-D5FF66966D7A}" destId="{0F92D27A-16BE-1142-A5EE-F788CDAC4AC8}" srcOrd="4" destOrd="0" presId="urn:microsoft.com/office/officeart/2005/8/layout/cycle7"/>
    <dgm:cxn modelId="{5270E0DB-6DC2-45F4-96ED-37F4E1188199}" type="presParOf" srcId="{E91EE0E6-2FC7-6341-B12F-D5FF66966D7A}" destId="{16B86A80-738B-EC4D-8683-2728173D5F0A}" srcOrd="5" destOrd="0" presId="urn:microsoft.com/office/officeart/2005/8/layout/cycle7"/>
    <dgm:cxn modelId="{5A70884B-95B6-46DC-94C1-E60EF51C176E}"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1C76EE0B-5285-4522-9D85-DC746134A16E}" type="presOf" srcId="{4F1B986F-9F57-7F43-844B-66AA7AD01827}" destId="{6319F962-003D-ED45-AC25-D1FC7229E2D4}" srcOrd="0" destOrd="0" presId="urn:microsoft.com/office/officeart/2005/8/layout/cycle7"/>
    <dgm:cxn modelId="{1F94B30C-217E-4F9D-8BED-3D34EB596367}" type="presOf" srcId="{F4EAC843-3F41-DE40-A319-52279C67239E}" destId="{4070A9D8-7340-9C42-B175-60368A237E9F}" srcOrd="1" destOrd="0" presId="urn:microsoft.com/office/officeart/2005/8/layout/cycle7"/>
    <dgm:cxn modelId="{3F38E23D-3B76-4DE0-92BF-37FCF9680264}" type="presOf" srcId="{EDB169B2-FC12-ED46-9E29-1CC779185C74}" destId="{DD59758C-B6E1-D14C-BE4B-88E845FC94A0}" srcOrd="1" destOrd="0" presId="urn:microsoft.com/office/officeart/2005/8/layout/cycle7"/>
    <dgm:cxn modelId="{8BDC8572-F5B4-4B1A-B648-DFF628310A40}" type="presOf" srcId="{0592D7AD-2146-3245-B5CA-D2776E434519}" destId="{E91EE0E6-2FC7-6341-B12F-D5FF66966D7A}" srcOrd="0" destOrd="0" presId="urn:microsoft.com/office/officeart/2005/8/layout/cycle7"/>
    <dgm:cxn modelId="{B07F9F82-D2F6-48A0-8AC9-206427D1BA18}" type="presOf" srcId="{6637458F-1702-E14C-A624-41D02CF856C5}" destId="{04203EC2-C52F-AB43-9DA4-645479D77A9C}" srcOrd="1" destOrd="0" presId="urn:microsoft.com/office/officeart/2005/8/layout/cycle7"/>
    <dgm:cxn modelId="{A95530B2-6A6D-42D9-B092-1FCFF4FF4353}" type="presOf" srcId="{8E5CEC8E-1AEF-8044-932C-AD752E71640C}" destId="{0F92D27A-16BE-1142-A5EE-F788CDAC4AC8}" srcOrd="0" destOrd="0" presId="urn:microsoft.com/office/officeart/2005/8/layout/cycle7"/>
    <dgm:cxn modelId="{848494B2-B276-49D4-84CE-898C586633CD}" type="presOf" srcId="{EFC0CFD3-D918-4D47-B064-D8F334E105C1}" destId="{F1B9D491-D966-B34D-8DB0-E73A43F14ADB}"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7550A3E9-1043-4F32-B50C-A538BA874C48}" type="presOf" srcId="{6637458F-1702-E14C-A624-41D02CF856C5}" destId="{B685F68C-C36D-0346-8300-4B4C52540450}" srcOrd="0" destOrd="0" presId="urn:microsoft.com/office/officeart/2005/8/layout/cycle7"/>
    <dgm:cxn modelId="{9E5D05F3-3261-4E0A-A376-734FD6D9D3FD}" type="presOf" srcId="{F4EAC843-3F41-DE40-A319-52279C67239E}" destId="{16B86A80-738B-EC4D-8683-2728173D5F0A}" srcOrd="0" destOrd="0" presId="urn:microsoft.com/office/officeart/2005/8/layout/cycle7"/>
    <dgm:cxn modelId="{63A52FF5-F656-4181-80FA-CF01D3E2868D}" type="presOf" srcId="{EDB169B2-FC12-ED46-9E29-1CC779185C74}" destId="{D7957386-7EDB-2B45-B1A5-62A8BDAE054E}" srcOrd="0" destOrd="0" presId="urn:microsoft.com/office/officeart/2005/8/layout/cycle7"/>
    <dgm:cxn modelId="{2CDA19B2-0B8A-4145-9BF2-5377CBA1EDC0}" type="presParOf" srcId="{E91EE0E6-2FC7-6341-B12F-D5FF66966D7A}" destId="{6319F962-003D-ED45-AC25-D1FC7229E2D4}" srcOrd="0" destOrd="0" presId="urn:microsoft.com/office/officeart/2005/8/layout/cycle7"/>
    <dgm:cxn modelId="{CB485D25-5636-4F6B-84A3-03299D28950C}" type="presParOf" srcId="{E91EE0E6-2FC7-6341-B12F-D5FF66966D7A}" destId="{B685F68C-C36D-0346-8300-4B4C52540450}" srcOrd="1" destOrd="0" presId="urn:microsoft.com/office/officeart/2005/8/layout/cycle7"/>
    <dgm:cxn modelId="{B3AD16EB-3AE5-4DB7-A9D4-22D88E2855AD}" type="presParOf" srcId="{B685F68C-C36D-0346-8300-4B4C52540450}" destId="{04203EC2-C52F-AB43-9DA4-645479D77A9C}" srcOrd="0" destOrd="0" presId="urn:microsoft.com/office/officeart/2005/8/layout/cycle7"/>
    <dgm:cxn modelId="{32687DA3-1D96-4E2A-8221-A65FC13415B1}" type="presParOf" srcId="{E91EE0E6-2FC7-6341-B12F-D5FF66966D7A}" destId="{F1B9D491-D966-B34D-8DB0-E73A43F14ADB}" srcOrd="2" destOrd="0" presId="urn:microsoft.com/office/officeart/2005/8/layout/cycle7"/>
    <dgm:cxn modelId="{50837105-B606-46C0-9124-D70CB42A8E2A}" type="presParOf" srcId="{E91EE0E6-2FC7-6341-B12F-D5FF66966D7A}" destId="{D7957386-7EDB-2B45-B1A5-62A8BDAE054E}" srcOrd="3" destOrd="0" presId="urn:microsoft.com/office/officeart/2005/8/layout/cycle7"/>
    <dgm:cxn modelId="{88F9F6C3-B349-4F32-B859-E2813231C89A}" type="presParOf" srcId="{D7957386-7EDB-2B45-B1A5-62A8BDAE054E}" destId="{DD59758C-B6E1-D14C-BE4B-88E845FC94A0}" srcOrd="0" destOrd="0" presId="urn:microsoft.com/office/officeart/2005/8/layout/cycle7"/>
    <dgm:cxn modelId="{64B0C900-8C4C-449B-BBB2-7EAF8BC8C258}" type="presParOf" srcId="{E91EE0E6-2FC7-6341-B12F-D5FF66966D7A}" destId="{0F92D27A-16BE-1142-A5EE-F788CDAC4AC8}" srcOrd="4" destOrd="0" presId="urn:microsoft.com/office/officeart/2005/8/layout/cycle7"/>
    <dgm:cxn modelId="{DB85DEE9-8982-410E-AF23-BAF76900DD9A}" type="presParOf" srcId="{E91EE0E6-2FC7-6341-B12F-D5FF66966D7A}" destId="{16B86A80-738B-EC4D-8683-2728173D5F0A}" srcOrd="5" destOrd="0" presId="urn:microsoft.com/office/officeart/2005/8/layout/cycle7"/>
    <dgm:cxn modelId="{DC35459D-2054-4286-A56C-83B907333EFE}"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466CDC6A-592E-864E-812F-0EC3653D22AF}" type="doc">
      <dgm:prSet loTypeId="urn:microsoft.com/office/officeart/2005/8/layout/hierarchy2" loCatId="" qsTypeId="urn:microsoft.com/office/officeart/2005/8/quickstyle/simple1" qsCatId="simple" csTypeId="urn:microsoft.com/office/officeart/2005/8/colors/accent0_3" csCatId="mainScheme" phldr="1"/>
      <dgm:spPr/>
      <dgm:t>
        <a:bodyPr/>
        <a:lstStyle/>
        <a:p>
          <a:endParaRPr lang="de-DE"/>
        </a:p>
      </dgm:t>
    </dgm:pt>
    <dgm:pt modelId="{2D4A0EC1-D0AC-2041-B2C8-C57E58D3D404}">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de-DE" sz="2400" dirty="0" err="1"/>
            <a:t>gasoline</a:t>
          </a:r>
          <a:r>
            <a:rPr lang="de-DE" sz="2400" dirty="0"/>
            <a:t> </a:t>
          </a:r>
          <a:r>
            <a:rPr lang="de-DE" sz="2400" dirty="0" err="1"/>
            <a:t>use</a:t>
          </a:r>
          <a:endParaRPr lang="de-DE" sz="2400" dirty="0"/>
        </a:p>
      </dgm:t>
    </dgm:pt>
    <dgm:pt modelId="{29AA9F3D-6339-D541-AC90-C23364204691}" type="parTrans" cxnId="{9770A444-4542-A44C-B303-E8B9DD270386}">
      <dgm:prSet/>
      <dgm:spPr/>
      <dgm:t>
        <a:bodyPr/>
        <a:lstStyle/>
        <a:p>
          <a:endParaRPr lang="de-DE"/>
        </a:p>
      </dgm:t>
    </dgm:pt>
    <dgm:pt modelId="{89F553E0-55EF-C74A-965D-076E65B5B488}" type="sibTrans" cxnId="{9770A444-4542-A44C-B303-E8B9DD270386}">
      <dgm:prSet/>
      <dgm:spPr/>
      <dgm:t>
        <a:bodyPr/>
        <a:lstStyle/>
        <a:p>
          <a:endParaRPr lang="de-DE"/>
        </a:p>
      </dgm:t>
    </dgm:pt>
    <dgm:pt modelId="{B5DF0AB1-6B75-094B-94CA-2580B221D987}">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de-DE" sz="2400" dirty="0"/>
            <a:t>global </a:t>
          </a:r>
          <a:r>
            <a:rPr lang="de-DE" sz="2400" dirty="0" err="1"/>
            <a:t>warming</a:t>
          </a:r>
          <a:endParaRPr lang="de-DE" sz="2400" dirty="0"/>
        </a:p>
      </dgm:t>
    </dgm:pt>
    <dgm:pt modelId="{B6428D6B-3650-DA4D-AEDC-002434CD90F7}" type="parTrans" cxnId="{2AB8C776-8690-514E-B6DC-5557AF6F8664}">
      <dgm:prSet custT="1"/>
      <dgm:spPr/>
      <dgm:t>
        <a:bodyPr/>
        <a:lstStyle/>
        <a:p>
          <a:r>
            <a:rPr lang="de-DE" sz="2000" dirty="0" err="1"/>
            <a:t>contributes</a:t>
          </a:r>
          <a:r>
            <a:rPr lang="de-DE" sz="2000" dirty="0"/>
            <a:t> a </a:t>
          </a:r>
          <a:r>
            <a:rPr lang="de-DE" sz="2000" dirty="0" err="1"/>
            <a:t>units</a:t>
          </a:r>
          <a:r>
            <a:rPr lang="de-DE" sz="2000" dirty="0"/>
            <a:t> </a:t>
          </a:r>
          <a:r>
            <a:rPr lang="de-DE" sz="2000" dirty="0" err="1"/>
            <a:t>to</a:t>
          </a:r>
          <a:endParaRPr lang="de-DE" sz="2000" dirty="0"/>
        </a:p>
      </dgm:t>
    </dgm:pt>
    <dgm:pt modelId="{5C7AB98B-72D4-0A49-A2FB-00E0A5BCD0BC}" type="sibTrans" cxnId="{2AB8C776-8690-514E-B6DC-5557AF6F8664}">
      <dgm:prSet/>
      <dgm:spPr/>
      <dgm:t>
        <a:bodyPr/>
        <a:lstStyle/>
        <a:p>
          <a:endParaRPr lang="de-DE"/>
        </a:p>
      </dgm:t>
    </dgm:pt>
    <dgm:pt modelId="{135ACDB9-83D4-9C4C-89CC-217FD2253303}">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de-DE" sz="2400" dirty="0" err="1"/>
            <a:t>energy</a:t>
          </a:r>
          <a:r>
            <a:rPr lang="de-DE" sz="2400" dirty="0"/>
            <a:t> </a:t>
          </a:r>
          <a:r>
            <a:rPr lang="de-DE" sz="2400" dirty="0" err="1"/>
            <a:t>dependence</a:t>
          </a:r>
          <a:endParaRPr lang="de-DE" sz="2400" dirty="0"/>
        </a:p>
      </dgm:t>
    </dgm:pt>
    <dgm:pt modelId="{49BDD306-AE64-B342-B63B-6201B4AE27FC}" type="parTrans" cxnId="{8181F846-595A-9447-8F2A-531D185D6F90}">
      <dgm:prSet custT="1"/>
      <dgm:spPr/>
      <dgm:t>
        <a:bodyPr/>
        <a:lstStyle/>
        <a:p>
          <a:r>
            <a:rPr lang="de-DE" sz="2000" dirty="0" err="1"/>
            <a:t>contributes</a:t>
          </a:r>
          <a:r>
            <a:rPr lang="de-DE" sz="2000" dirty="0"/>
            <a:t> b </a:t>
          </a:r>
          <a:r>
            <a:rPr lang="de-DE" sz="2000" dirty="0" err="1"/>
            <a:t>units</a:t>
          </a:r>
          <a:r>
            <a:rPr lang="de-DE" sz="2000" dirty="0"/>
            <a:t> </a:t>
          </a:r>
          <a:r>
            <a:rPr lang="de-DE" sz="2000" dirty="0" err="1"/>
            <a:t>to</a:t>
          </a:r>
          <a:endParaRPr lang="de-DE" sz="2000" dirty="0"/>
        </a:p>
      </dgm:t>
    </dgm:pt>
    <dgm:pt modelId="{2A7AB826-3014-C349-9C29-B03DDEFE93D6}" type="sibTrans" cxnId="{8181F846-595A-9447-8F2A-531D185D6F90}">
      <dgm:prSet/>
      <dgm:spPr/>
      <dgm:t>
        <a:bodyPr/>
        <a:lstStyle/>
        <a:p>
          <a:endParaRPr lang="de-DE"/>
        </a:p>
      </dgm:t>
    </dgm:pt>
    <dgm:pt modelId="{80A30753-5494-F84B-881A-A5F09E2D6E8F}">
      <dgm:prSet custT="1">
        <dgm:style>
          <a:lnRef idx="0">
            <a:schemeClr val="accent1"/>
          </a:lnRef>
          <a:fillRef idx="3">
            <a:schemeClr val="accent1"/>
          </a:fillRef>
          <a:effectRef idx="3">
            <a:schemeClr val="accent1"/>
          </a:effectRef>
          <a:fontRef idx="minor">
            <a:schemeClr val="lt1"/>
          </a:fontRef>
        </dgm:style>
      </dgm:prSet>
      <dgm:spPr/>
      <dgm:t>
        <a:bodyPr/>
        <a:lstStyle/>
        <a:p>
          <a:r>
            <a:rPr lang="en-US" sz="2400" dirty="0"/>
            <a:t>…</a:t>
          </a:r>
        </a:p>
      </dgm:t>
    </dgm:pt>
    <dgm:pt modelId="{99589B35-A70D-F940-9F03-E0986A4AB287}" type="parTrans" cxnId="{3D8B0464-64FD-0C45-9D91-4BEAA33E5293}">
      <dgm:prSet custT="1"/>
      <dgm:spPr/>
      <dgm:t>
        <a:bodyPr/>
        <a:lstStyle/>
        <a:p>
          <a:r>
            <a:rPr lang="en-US" sz="2000" dirty="0"/>
            <a:t>contributes c units to</a:t>
          </a:r>
        </a:p>
      </dgm:t>
    </dgm:pt>
    <dgm:pt modelId="{FFE2AB82-9E81-C743-A986-A43CBB2BFA08}" type="sibTrans" cxnId="{3D8B0464-64FD-0C45-9D91-4BEAA33E5293}">
      <dgm:prSet/>
      <dgm:spPr/>
      <dgm:t>
        <a:bodyPr/>
        <a:lstStyle/>
        <a:p>
          <a:endParaRPr lang="en-US"/>
        </a:p>
      </dgm:t>
    </dgm:pt>
    <dgm:pt modelId="{E0AE5179-4157-6846-AE7C-37D3E931C6BA}" type="pres">
      <dgm:prSet presAssocID="{466CDC6A-592E-864E-812F-0EC3653D22AF}" presName="diagram" presStyleCnt="0">
        <dgm:presLayoutVars>
          <dgm:chPref val="1"/>
          <dgm:dir/>
          <dgm:animOne val="branch"/>
          <dgm:animLvl val="lvl"/>
          <dgm:resizeHandles val="exact"/>
        </dgm:presLayoutVars>
      </dgm:prSet>
      <dgm:spPr/>
    </dgm:pt>
    <dgm:pt modelId="{B5F351B7-A604-924D-8796-33EA3459FCC4}" type="pres">
      <dgm:prSet presAssocID="{2D4A0EC1-D0AC-2041-B2C8-C57E58D3D404}" presName="root1" presStyleCnt="0"/>
      <dgm:spPr/>
    </dgm:pt>
    <dgm:pt modelId="{E9D44424-1FBB-784E-A615-1B66BBCCC56E}" type="pres">
      <dgm:prSet presAssocID="{2D4A0EC1-D0AC-2041-B2C8-C57E58D3D404}" presName="LevelOneTextNode" presStyleLbl="node0" presStyleIdx="0" presStyleCnt="1" custScaleX="25552" custScaleY="25552">
        <dgm:presLayoutVars>
          <dgm:chPref val="3"/>
        </dgm:presLayoutVars>
      </dgm:prSet>
      <dgm:spPr/>
    </dgm:pt>
    <dgm:pt modelId="{98189029-C8E2-C349-9508-FE1A33B3D003}" type="pres">
      <dgm:prSet presAssocID="{2D4A0EC1-D0AC-2041-B2C8-C57E58D3D404}" presName="level2hierChild" presStyleCnt="0"/>
      <dgm:spPr/>
    </dgm:pt>
    <dgm:pt modelId="{34311784-1851-6E41-81F8-4407CA59C057}" type="pres">
      <dgm:prSet presAssocID="{B6428D6B-3650-DA4D-AEDC-002434CD90F7}" presName="conn2-1" presStyleLbl="parChTrans1D2" presStyleIdx="0" presStyleCnt="3"/>
      <dgm:spPr/>
    </dgm:pt>
    <dgm:pt modelId="{3D4EDC7D-C1AD-0549-B9CE-1C80FB2DC4A3}" type="pres">
      <dgm:prSet presAssocID="{B6428D6B-3650-DA4D-AEDC-002434CD90F7}" presName="connTx" presStyleLbl="parChTrans1D2" presStyleIdx="0" presStyleCnt="3"/>
      <dgm:spPr/>
    </dgm:pt>
    <dgm:pt modelId="{0F88E46A-021A-DD43-95D7-D1BCCC0370F7}" type="pres">
      <dgm:prSet presAssocID="{B5DF0AB1-6B75-094B-94CA-2580B221D987}" presName="root2" presStyleCnt="0"/>
      <dgm:spPr/>
    </dgm:pt>
    <dgm:pt modelId="{EB88B26B-5578-E149-86A8-F3A67A09FC6C}" type="pres">
      <dgm:prSet presAssocID="{B5DF0AB1-6B75-094B-94CA-2580B221D987}" presName="LevelTwoTextNode" presStyleLbl="node2" presStyleIdx="0" presStyleCnt="3" custScaleX="25552" custScaleY="25552" custLinFactNeighborX="122" custLinFactNeighborY="-63737">
        <dgm:presLayoutVars>
          <dgm:chPref val="3"/>
        </dgm:presLayoutVars>
      </dgm:prSet>
      <dgm:spPr/>
    </dgm:pt>
    <dgm:pt modelId="{C9DB68E6-8FDC-9745-B533-3A58FFB91AC4}" type="pres">
      <dgm:prSet presAssocID="{B5DF0AB1-6B75-094B-94CA-2580B221D987}" presName="level3hierChild" presStyleCnt="0"/>
      <dgm:spPr/>
    </dgm:pt>
    <dgm:pt modelId="{72733A4E-F308-2C47-A3C4-B48AFB8B89DD}" type="pres">
      <dgm:prSet presAssocID="{49BDD306-AE64-B342-B63B-6201B4AE27FC}" presName="conn2-1" presStyleLbl="parChTrans1D2" presStyleIdx="1" presStyleCnt="3"/>
      <dgm:spPr/>
    </dgm:pt>
    <dgm:pt modelId="{B81F6D75-9502-1949-BA31-B6EA4B6D290D}" type="pres">
      <dgm:prSet presAssocID="{49BDD306-AE64-B342-B63B-6201B4AE27FC}" presName="connTx" presStyleLbl="parChTrans1D2" presStyleIdx="1" presStyleCnt="3"/>
      <dgm:spPr/>
    </dgm:pt>
    <dgm:pt modelId="{7D0450A0-0FD7-4F45-8495-04F461F12177}" type="pres">
      <dgm:prSet presAssocID="{135ACDB9-83D4-9C4C-89CC-217FD2253303}" presName="root2" presStyleCnt="0"/>
      <dgm:spPr/>
    </dgm:pt>
    <dgm:pt modelId="{C5A23040-EAEB-8D48-ABA4-21FA37EA915C}" type="pres">
      <dgm:prSet presAssocID="{135ACDB9-83D4-9C4C-89CC-217FD2253303}" presName="LevelTwoTextNode" presStyleLbl="node2" presStyleIdx="1" presStyleCnt="3" custScaleX="25552" custScaleY="25552" custLinFactNeighborX="84" custLinFactNeighborY="1106">
        <dgm:presLayoutVars>
          <dgm:chPref val="3"/>
        </dgm:presLayoutVars>
      </dgm:prSet>
      <dgm:spPr/>
    </dgm:pt>
    <dgm:pt modelId="{A4F834AA-36FE-A547-BF5A-8F3125E3A704}" type="pres">
      <dgm:prSet presAssocID="{135ACDB9-83D4-9C4C-89CC-217FD2253303}" presName="level3hierChild" presStyleCnt="0"/>
      <dgm:spPr/>
    </dgm:pt>
    <dgm:pt modelId="{F4DB73B8-B3FE-4D41-A058-DA4686DDA07A}" type="pres">
      <dgm:prSet presAssocID="{99589B35-A70D-F940-9F03-E0986A4AB287}" presName="conn2-1" presStyleLbl="parChTrans1D2" presStyleIdx="2" presStyleCnt="3"/>
      <dgm:spPr/>
    </dgm:pt>
    <dgm:pt modelId="{3B6228DD-F810-D143-9CEE-B07FA1836F2C}" type="pres">
      <dgm:prSet presAssocID="{99589B35-A70D-F940-9F03-E0986A4AB287}" presName="connTx" presStyleLbl="parChTrans1D2" presStyleIdx="2" presStyleCnt="3"/>
      <dgm:spPr/>
    </dgm:pt>
    <dgm:pt modelId="{7FD1D285-1DF7-484E-B731-7B1883DAA9CB}" type="pres">
      <dgm:prSet presAssocID="{80A30753-5494-F84B-881A-A5F09E2D6E8F}" presName="root2" presStyleCnt="0"/>
      <dgm:spPr/>
    </dgm:pt>
    <dgm:pt modelId="{49E4DC57-1B33-0C47-998A-145626CF9C8C}" type="pres">
      <dgm:prSet presAssocID="{80A30753-5494-F84B-881A-A5F09E2D6E8F}" presName="LevelTwoTextNode" presStyleLbl="node2" presStyleIdx="2" presStyleCnt="3" custScaleX="25552" custScaleY="25552" custLinFactY="6238" custLinFactNeighborX="122" custLinFactNeighborY="100000">
        <dgm:presLayoutVars>
          <dgm:chPref val="3"/>
        </dgm:presLayoutVars>
      </dgm:prSet>
      <dgm:spPr/>
    </dgm:pt>
    <dgm:pt modelId="{33FC33FE-6CE4-4B4C-B4E6-952D9889D955}" type="pres">
      <dgm:prSet presAssocID="{80A30753-5494-F84B-881A-A5F09E2D6E8F}" presName="level3hierChild" presStyleCnt="0"/>
      <dgm:spPr/>
    </dgm:pt>
  </dgm:ptLst>
  <dgm:cxnLst>
    <dgm:cxn modelId="{6C4CF904-88D0-437F-9C4F-5065484E32D8}" type="presOf" srcId="{B5DF0AB1-6B75-094B-94CA-2580B221D987}" destId="{EB88B26B-5578-E149-86A8-F3A67A09FC6C}" srcOrd="0" destOrd="0" presId="urn:microsoft.com/office/officeart/2005/8/layout/hierarchy2"/>
    <dgm:cxn modelId="{5C2B2F0B-C897-425D-BBB0-8574A58DE626}" type="presOf" srcId="{B6428D6B-3650-DA4D-AEDC-002434CD90F7}" destId="{3D4EDC7D-C1AD-0549-B9CE-1C80FB2DC4A3}" srcOrd="1" destOrd="0" presId="urn:microsoft.com/office/officeart/2005/8/layout/hierarchy2"/>
    <dgm:cxn modelId="{84440927-9CCB-42A5-B8AB-59F9A559786B}" type="presOf" srcId="{49BDD306-AE64-B342-B63B-6201B4AE27FC}" destId="{72733A4E-F308-2C47-A3C4-B48AFB8B89DD}" srcOrd="0" destOrd="0" presId="urn:microsoft.com/office/officeart/2005/8/layout/hierarchy2"/>
    <dgm:cxn modelId="{9806F12C-9576-417A-92B5-56B2C81861A6}" type="presOf" srcId="{49BDD306-AE64-B342-B63B-6201B4AE27FC}" destId="{B81F6D75-9502-1949-BA31-B6EA4B6D290D}" srcOrd="1" destOrd="0" presId="urn:microsoft.com/office/officeart/2005/8/layout/hierarchy2"/>
    <dgm:cxn modelId="{3D8B0464-64FD-0C45-9D91-4BEAA33E5293}" srcId="{2D4A0EC1-D0AC-2041-B2C8-C57E58D3D404}" destId="{80A30753-5494-F84B-881A-A5F09E2D6E8F}" srcOrd="2" destOrd="0" parTransId="{99589B35-A70D-F940-9F03-E0986A4AB287}" sibTransId="{FFE2AB82-9E81-C743-A986-A43CBB2BFA08}"/>
    <dgm:cxn modelId="{9770A444-4542-A44C-B303-E8B9DD270386}" srcId="{466CDC6A-592E-864E-812F-0EC3653D22AF}" destId="{2D4A0EC1-D0AC-2041-B2C8-C57E58D3D404}" srcOrd="0" destOrd="0" parTransId="{29AA9F3D-6339-D541-AC90-C23364204691}" sibTransId="{89F553E0-55EF-C74A-965D-076E65B5B488}"/>
    <dgm:cxn modelId="{8181F846-595A-9447-8F2A-531D185D6F90}" srcId="{2D4A0EC1-D0AC-2041-B2C8-C57E58D3D404}" destId="{135ACDB9-83D4-9C4C-89CC-217FD2253303}" srcOrd="1" destOrd="0" parTransId="{49BDD306-AE64-B342-B63B-6201B4AE27FC}" sibTransId="{2A7AB826-3014-C349-9C29-B03DDEFE93D6}"/>
    <dgm:cxn modelId="{601B4755-431A-495C-B700-38DA05DF8775}" type="presOf" srcId="{80A30753-5494-F84B-881A-A5F09E2D6E8F}" destId="{49E4DC57-1B33-0C47-998A-145626CF9C8C}" srcOrd="0" destOrd="0" presId="urn:microsoft.com/office/officeart/2005/8/layout/hierarchy2"/>
    <dgm:cxn modelId="{2AB8C776-8690-514E-B6DC-5557AF6F8664}" srcId="{2D4A0EC1-D0AC-2041-B2C8-C57E58D3D404}" destId="{B5DF0AB1-6B75-094B-94CA-2580B221D987}" srcOrd="0" destOrd="0" parTransId="{B6428D6B-3650-DA4D-AEDC-002434CD90F7}" sibTransId="{5C7AB98B-72D4-0A49-A2FB-00E0A5BCD0BC}"/>
    <dgm:cxn modelId="{CB066F9C-3CFF-44ED-9303-AC4F1C3798F3}" type="presOf" srcId="{466CDC6A-592E-864E-812F-0EC3653D22AF}" destId="{E0AE5179-4157-6846-AE7C-37D3E931C6BA}" srcOrd="0" destOrd="0" presId="urn:microsoft.com/office/officeart/2005/8/layout/hierarchy2"/>
    <dgm:cxn modelId="{F0EFDBA6-A573-4ABD-9B3D-6A3BFA7AB090}" type="presOf" srcId="{B6428D6B-3650-DA4D-AEDC-002434CD90F7}" destId="{34311784-1851-6E41-81F8-4407CA59C057}" srcOrd="0" destOrd="0" presId="urn:microsoft.com/office/officeart/2005/8/layout/hierarchy2"/>
    <dgm:cxn modelId="{5409A1B0-F578-44F7-A074-E5F4160D41AF}" type="presOf" srcId="{99589B35-A70D-F940-9F03-E0986A4AB287}" destId="{3B6228DD-F810-D143-9CEE-B07FA1836F2C}" srcOrd="1" destOrd="0" presId="urn:microsoft.com/office/officeart/2005/8/layout/hierarchy2"/>
    <dgm:cxn modelId="{A534A9B5-8336-4C53-949F-89B1C7D9E3FB}" type="presOf" srcId="{135ACDB9-83D4-9C4C-89CC-217FD2253303}" destId="{C5A23040-EAEB-8D48-ABA4-21FA37EA915C}" srcOrd="0" destOrd="0" presId="urn:microsoft.com/office/officeart/2005/8/layout/hierarchy2"/>
    <dgm:cxn modelId="{AE33AEBA-37E2-4CB4-B213-31D4A72D6D20}" type="presOf" srcId="{2D4A0EC1-D0AC-2041-B2C8-C57E58D3D404}" destId="{E9D44424-1FBB-784E-A615-1B66BBCCC56E}" srcOrd="0" destOrd="0" presId="urn:microsoft.com/office/officeart/2005/8/layout/hierarchy2"/>
    <dgm:cxn modelId="{A9C0F0E1-1EC0-4B26-8DD1-2BC5B9C6A817}" type="presOf" srcId="{99589B35-A70D-F940-9F03-E0986A4AB287}" destId="{F4DB73B8-B3FE-4D41-A058-DA4686DDA07A}" srcOrd="0" destOrd="0" presId="urn:microsoft.com/office/officeart/2005/8/layout/hierarchy2"/>
    <dgm:cxn modelId="{161AC145-6F23-400C-8BDB-757C4F9471E6}" type="presParOf" srcId="{E0AE5179-4157-6846-AE7C-37D3E931C6BA}" destId="{B5F351B7-A604-924D-8796-33EA3459FCC4}" srcOrd="0" destOrd="0" presId="urn:microsoft.com/office/officeart/2005/8/layout/hierarchy2"/>
    <dgm:cxn modelId="{82FDD4EE-063F-4DEE-8756-93CA83DEBA3E}" type="presParOf" srcId="{B5F351B7-A604-924D-8796-33EA3459FCC4}" destId="{E9D44424-1FBB-784E-A615-1B66BBCCC56E}" srcOrd="0" destOrd="0" presId="urn:microsoft.com/office/officeart/2005/8/layout/hierarchy2"/>
    <dgm:cxn modelId="{9C1B9982-DF03-4EEF-84DE-98E453EAAB80}" type="presParOf" srcId="{B5F351B7-A604-924D-8796-33EA3459FCC4}" destId="{98189029-C8E2-C349-9508-FE1A33B3D003}" srcOrd="1" destOrd="0" presId="urn:microsoft.com/office/officeart/2005/8/layout/hierarchy2"/>
    <dgm:cxn modelId="{FE3A013A-9CEB-41B5-ABBC-99741062D586}" type="presParOf" srcId="{98189029-C8E2-C349-9508-FE1A33B3D003}" destId="{34311784-1851-6E41-81F8-4407CA59C057}" srcOrd="0" destOrd="0" presId="urn:microsoft.com/office/officeart/2005/8/layout/hierarchy2"/>
    <dgm:cxn modelId="{9F134A25-D209-4567-B1A1-83D9BE387C9A}" type="presParOf" srcId="{34311784-1851-6E41-81F8-4407CA59C057}" destId="{3D4EDC7D-C1AD-0549-B9CE-1C80FB2DC4A3}" srcOrd="0" destOrd="0" presId="urn:microsoft.com/office/officeart/2005/8/layout/hierarchy2"/>
    <dgm:cxn modelId="{066F72D6-82A2-44F3-B960-A8F5E0CDC149}" type="presParOf" srcId="{98189029-C8E2-C349-9508-FE1A33B3D003}" destId="{0F88E46A-021A-DD43-95D7-D1BCCC0370F7}" srcOrd="1" destOrd="0" presId="urn:microsoft.com/office/officeart/2005/8/layout/hierarchy2"/>
    <dgm:cxn modelId="{361DB6B2-2426-4792-9C2D-D04B2077A7C6}" type="presParOf" srcId="{0F88E46A-021A-DD43-95D7-D1BCCC0370F7}" destId="{EB88B26B-5578-E149-86A8-F3A67A09FC6C}" srcOrd="0" destOrd="0" presId="urn:microsoft.com/office/officeart/2005/8/layout/hierarchy2"/>
    <dgm:cxn modelId="{3EF08EAD-9CFF-4B8F-8BF0-D85649BAC00A}" type="presParOf" srcId="{0F88E46A-021A-DD43-95D7-D1BCCC0370F7}" destId="{C9DB68E6-8FDC-9745-B533-3A58FFB91AC4}" srcOrd="1" destOrd="0" presId="urn:microsoft.com/office/officeart/2005/8/layout/hierarchy2"/>
    <dgm:cxn modelId="{28BCF28D-0533-45EA-8CB5-17EF288A56EF}" type="presParOf" srcId="{98189029-C8E2-C349-9508-FE1A33B3D003}" destId="{72733A4E-F308-2C47-A3C4-B48AFB8B89DD}" srcOrd="2" destOrd="0" presId="urn:microsoft.com/office/officeart/2005/8/layout/hierarchy2"/>
    <dgm:cxn modelId="{75C97D7D-24AB-4D69-A53E-1703B54393C2}" type="presParOf" srcId="{72733A4E-F308-2C47-A3C4-B48AFB8B89DD}" destId="{B81F6D75-9502-1949-BA31-B6EA4B6D290D}" srcOrd="0" destOrd="0" presId="urn:microsoft.com/office/officeart/2005/8/layout/hierarchy2"/>
    <dgm:cxn modelId="{8AB2D0DD-C59A-4854-80EB-FA0050C3E3D3}" type="presParOf" srcId="{98189029-C8E2-C349-9508-FE1A33B3D003}" destId="{7D0450A0-0FD7-4F45-8495-04F461F12177}" srcOrd="3" destOrd="0" presId="urn:microsoft.com/office/officeart/2005/8/layout/hierarchy2"/>
    <dgm:cxn modelId="{8C152431-8994-424F-8764-23C877598C6D}" type="presParOf" srcId="{7D0450A0-0FD7-4F45-8495-04F461F12177}" destId="{C5A23040-EAEB-8D48-ABA4-21FA37EA915C}" srcOrd="0" destOrd="0" presId="urn:microsoft.com/office/officeart/2005/8/layout/hierarchy2"/>
    <dgm:cxn modelId="{0F3F7C16-5718-4171-966B-37034A90431E}" type="presParOf" srcId="{7D0450A0-0FD7-4F45-8495-04F461F12177}" destId="{A4F834AA-36FE-A547-BF5A-8F3125E3A704}" srcOrd="1" destOrd="0" presId="urn:microsoft.com/office/officeart/2005/8/layout/hierarchy2"/>
    <dgm:cxn modelId="{2B83819B-7867-4BE6-A54E-D44D111486BB}" type="presParOf" srcId="{98189029-C8E2-C349-9508-FE1A33B3D003}" destId="{F4DB73B8-B3FE-4D41-A058-DA4686DDA07A}" srcOrd="4" destOrd="0" presId="urn:microsoft.com/office/officeart/2005/8/layout/hierarchy2"/>
    <dgm:cxn modelId="{A0C833A9-0463-4938-AE27-67F6D8A05262}" type="presParOf" srcId="{F4DB73B8-B3FE-4D41-A058-DA4686DDA07A}" destId="{3B6228DD-F810-D143-9CEE-B07FA1836F2C}" srcOrd="0" destOrd="0" presId="urn:microsoft.com/office/officeart/2005/8/layout/hierarchy2"/>
    <dgm:cxn modelId="{B6CD702B-0A9F-4CB0-9995-0E75945FDBB0}" type="presParOf" srcId="{98189029-C8E2-C349-9508-FE1A33B3D003}" destId="{7FD1D285-1DF7-484E-B731-7B1883DAA9CB}" srcOrd="5" destOrd="0" presId="urn:microsoft.com/office/officeart/2005/8/layout/hierarchy2"/>
    <dgm:cxn modelId="{E7CFD4A3-3EEA-499B-AAA3-6B82ABDB432E}" type="presParOf" srcId="{7FD1D285-1DF7-484E-B731-7B1883DAA9CB}" destId="{49E4DC57-1B33-0C47-998A-145626CF9C8C}" srcOrd="0" destOrd="0" presId="urn:microsoft.com/office/officeart/2005/8/layout/hierarchy2"/>
    <dgm:cxn modelId="{762711C1-BB0C-41A0-8D27-B7B78984101B}" type="presParOf" srcId="{7FD1D285-1DF7-484E-B731-7B1883DAA9CB}" destId="{33FC33FE-6CE4-4B4C-B4E6-952D9889D955}"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66CDC6A-592E-864E-812F-0EC3653D22AF}" type="doc">
      <dgm:prSet loTypeId="urn:microsoft.com/office/officeart/2005/8/layout/hierarchy2" loCatId="" qsTypeId="urn:microsoft.com/office/officeart/2005/8/quickstyle/simple1" qsCatId="simple" csTypeId="urn:microsoft.com/office/officeart/2005/8/colors/accent0_3" csCatId="mainScheme" phldr="1"/>
      <dgm:spPr/>
      <dgm:t>
        <a:bodyPr/>
        <a:lstStyle/>
        <a:p>
          <a:endParaRPr lang="de-DE"/>
        </a:p>
      </dgm:t>
    </dgm:pt>
    <dgm:pt modelId="{2D4A0EC1-D0AC-2041-B2C8-C57E58D3D404}">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de-DE" sz="2400" dirty="0"/>
            <a:t>activity A</a:t>
          </a:r>
        </a:p>
        <a:p>
          <a:r>
            <a:rPr lang="de-DE" sz="1600" i="1" dirty="0"/>
            <a:t>(gasoline)</a:t>
          </a:r>
        </a:p>
      </dgm:t>
    </dgm:pt>
    <dgm:pt modelId="{29AA9F3D-6339-D541-AC90-C23364204691}" type="parTrans" cxnId="{9770A444-4542-A44C-B303-E8B9DD270386}">
      <dgm:prSet/>
      <dgm:spPr/>
      <dgm:t>
        <a:bodyPr/>
        <a:lstStyle/>
        <a:p>
          <a:endParaRPr lang="de-DE"/>
        </a:p>
      </dgm:t>
    </dgm:pt>
    <dgm:pt modelId="{89F553E0-55EF-C74A-965D-076E65B5B488}" type="sibTrans" cxnId="{9770A444-4542-A44C-B303-E8B9DD270386}">
      <dgm:prSet/>
      <dgm:spPr/>
      <dgm:t>
        <a:bodyPr/>
        <a:lstStyle/>
        <a:p>
          <a:endParaRPr lang="de-DE"/>
        </a:p>
      </dgm:t>
    </dgm:pt>
    <dgm:pt modelId="{B5DF0AB1-6B75-094B-94CA-2580B221D987}">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de-DE" sz="2400" dirty="0"/>
            <a:t>attribute 1</a:t>
          </a:r>
        </a:p>
        <a:p>
          <a:r>
            <a:rPr lang="de-DE" sz="1400" i="1" dirty="0"/>
            <a:t>(global warming)</a:t>
          </a:r>
          <a:endParaRPr lang="de-DE" sz="2400" i="1" dirty="0"/>
        </a:p>
      </dgm:t>
    </dgm:pt>
    <dgm:pt modelId="{B6428D6B-3650-DA4D-AEDC-002434CD90F7}" type="parTrans" cxnId="{2AB8C776-8690-514E-B6DC-5557AF6F8664}">
      <dgm:prSet/>
      <dgm:spPr/>
      <dgm:t>
        <a:bodyPr/>
        <a:lstStyle/>
        <a:p>
          <a:r>
            <a:rPr lang="de-DE" dirty="0"/>
            <a:t>1</a:t>
          </a:r>
        </a:p>
      </dgm:t>
    </dgm:pt>
    <dgm:pt modelId="{5C7AB98B-72D4-0A49-A2FB-00E0A5BCD0BC}" type="sibTrans" cxnId="{2AB8C776-8690-514E-B6DC-5557AF6F8664}">
      <dgm:prSet/>
      <dgm:spPr/>
      <dgm:t>
        <a:bodyPr/>
        <a:lstStyle/>
        <a:p>
          <a:endParaRPr lang="de-DE"/>
        </a:p>
      </dgm:t>
    </dgm:pt>
    <dgm:pt modelId="{135ACDB9-83D4-9C4C-89CC-217FD2253303}">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de-DE" sz="2400" dirty="0"/>
            <a:t>attribute 2</a:t>
          </a:r>
        </a:p>
        <a:p>
          <a:r>
            <a:rPr lang="de-DE" sz="1200" i="1" dirty="0"/>
            <a:t>(energy dependence)</a:t>
          </a:r>
          <a:endParaRPr lang="de-DE" sz="2400" i="1" dirty="0"/>
        </a:p>
      </dgm:t>
    </dgm:pt>
    <dgm:pt modelId="{49BDD306-AE64-B342-B63B-6201B4AE27FC}" type="parTrans" cxnId="{8181F846-595A-9447-8F2A-531D185D6F90}">
      <dgm:prSet/>
      <dgm:spPr/>
      <dgm:t>
        <a:bodyPr/>
        <a:lstStyle/>
        <a:p>
          <a:r>
            <a:rPr lang="de-DE" dirty="0"/>
            <a:t>1</a:t>
          </a:r>
        </a:p>
      </dgm:t>
    </dgm:pt>
    <dgm:pt modelId="{2A7AB826-3014-C349-9C29-B03DDEFE93D6}" type="sibTrans" cxnId="{8181F846-595A-9447-8F2A-531D185D6F90}">
      <dgm:prSet/>
      <dgm:spPr/>
      <dgm:t>
        <a:bodyPr/>
        <a:lstStyle/>
        <a:p>
          <a:endParaRPr lang="de-DE"/>
        </a:p>
      </dgm:t>
    </dgm:pt>
    <dgm:pt modelId="{E0AE5179-4157-6846-AE7C-37D3E931C6BA}" type="pres">
      <dgm:prSet presAssocID="{466CDC6A-592E-864E-812F-0EC3653D22AF}" presName="diagram" presStyleCnt="0">
        <dgm:presLayoutVars>
          <dgm:chPref val="1"/>
          <dgm:dir/>
          <dgm:animOne val="branch"/>
          <dgm:animLvl val="lvl"/>
          <dgm:resizeHandles val="exact"/>
        </dgm:presLayoutVars>
      </dgm:prSet>
      <dgm:spPr/>
    </dgm:pt>
    <dgm:pt modelId="{B5F351B7-A604-924D-8796-33EA3459FCC4}" type="pres">
      <dgm:prSet presAssocID="{2D4A0EC1-D0AC-2041-B2C8-C57E58D3D404}" presName="root1" presStyleCnt="0"/>
      <dgm:spPr/>
    </dgm:pt>
    <dgm:pt modelId="{E9D44424-1FBB-784E-A615-1B66BBCCC56E}" type="pres">
      <dgm:prSet presAssocID="{2D4A0EC1-D0AC-2041-B2C8-C57E58D3D404}" presName="LevelOneTextNode" presStyleLbl="node0" presStyleIdx="0" presStyleCnt="1" custScaleX="56993" custScaleY="53752">
        <dgm:presLayoutVars>
          <dgm:chPref val="3"/>
        </dgm:presLayoutVars>
      </dgm:prSet>
      <dgm:spPr/>
    </dgm:pt>
    <dgm:pt modelId="{98189029-C8E2-C349-9508-FE1A33B3D003}" type="pres">
      <dgm:prSet presAssocID="{2D4A0EC1-D0AC-2041-B2C8-C57E58D3D404}" presName="level2hierChild" presStyleCnt="0"/>
      <dgm:spPr/>
    </dgm:pt>
    <dgm:pt modelId="{34311784-1851-6E41-81F8-4407CA59C057}" type="pres">
      <dgm:prSet presAssocID="{B6428D6B-3650-DA4D-AEDC-002434CD90F7}" presName="conn2-1" presStyleLbl="parChTrans1D2" presStyleIdx="0" presStyleCnt="2"/>
      <dgm:spPr/>
    </dgm:pt>
    <dgm:pt modelId="{3D4EDC7D-C1AD-0549-B9CE-1C80FB2DC4A3}" type="pres">
      <dgm:prSet presAssocID="{B6428D6B-3650-DA4D-AEDC-002434CD90F7}" presName="connTx" presStyleLbl="parChTrans1D2" presStyleIdx="0" presStyleCnt="2"/>
      <dgm:spPr/>
    </dgm:pt>
    <dgm:pt modelId="{0F88E46A-021A-DD43-95D7-D1BCCC0370F7}" type="pres">
      <dgm:prSet presAssocID="{B5DF0AB1-6B75-094B-94CA-2580B221D987}" presName="root2" presStyleCnt="0"/>
      <dgm:spPr/>
    </dgm:pt>
    <dgm:pt modelId="{EB88B26B-5578-E149-86A8-F3A67A09FC6C}" type="pres">
      <dgm:prSet presAssocID="{B5DF0AB1-6B75-094B-94CA-2580B221D987}" presName="LevelTwoTextNode" presStyleLbl="node2" presStyleIdx="0" presStyleCnt="2" custScaleX="54013" custScaleY="53752" custLinFactNeighborX="122" custLinFactNeighborY="-63737">
        <dgm:presLayoutVars>
          <dgm:chPref val="3"/>
        </dgm:presLayoutVars>
      </dgm:prSet>
      <dgm:spPr/>
    </dgm:pt>
    <dgm:pt modelId="{C9DB68E6-8FDC-9745-B533-3A58FFB91AC4}" type="pres">
      <dgm:prSet presAssocID="{B5DF0AB1-6B75-094B-94CA-2580B221D987}" presName="level3hierChild" presStyleCnt="0"/>
      <dgm:spPr/>
    </dgm:pt>
    <dgm:pt modelId="{72733A4E-F308-2C47-A3C4-B48AFB8B89DD}" type="pres">
      <dgm:prSet presAssocID="{49BDD306-AE64-B342-B63B-6201B4AE27FC}" presName="conn2-1" presStyleLbl="parChTrans1D2" presStyleIdx="1" presStyleCnt="2"/>
      <dgm:spPr/>
    </dgm:pt>
    <dgm:pt modelId="{B81F6D75-9502-1949-BA31-B6EA4B6D290D}" type="pres">
      <dgm:prSet presAssocID="{49BDD306-AE64-B342-B63B-6201B4AE27FC}" presName="connTx" presStyleLbl="parChTrans1D2" presStyleIdx="1" presStyleCnt="2"/>
      <dgm:spPr/>
    </dgm:pt>
    <dgm:pt modelId="{7D0450A0-0FD7-4F45-8495-04F461F12177}" type="pres">
      <dgm:prSet presAssocID="{135ACDB9-83D4-9C4C-89CC-217FD2253303}" presName="root2" presStyleCnt="0"/>
      <dgm:spPr/>
    </dgm:pt>
    <dgm:pt modelId="{C5A23040-EAEB-8D48-ABA4-21FA37EA915C}" type="pres">
      <dgm:prSet presAssocID="{135ACDB9-83D4-9C4C-89CC-217FD2253303}" presName="LevelTwoTextNode" presStyleLbl="node2" presStyleIdx="1" presStyleCnt="2" custScaleX="54013" custScaleY="56550" custLinFactNeighborX="122" custLinFactNeighborY="63738">
        <dgm:presLayoutVars>
          <dgm:chPref val="3"/>
        </dgm:presLayoutVars>
      </dgm:prSet>
      <dgm:spPr/>
    </dgm:pt>
    <dgm:pt modelId="{A4F834AA-36FE-A547-BF5A-8F3125E3A704}" type="pres">
      <dgm:prSet presAssocID="{135ACDB9-83D4-9C4C-89CC-217FD2253303}" presName="level3hierChild" presStyleCnt="0"/>
      <dgm:spPr/>
    </dgm:pt>
  </dgm:ptLst>
  <dgm:cxnLst>
    <dgm:cxn modelId="{81D6B33B-9383-48D7-BD85-6A18441039DE}" type="presOf" srcId="{2D4A0EC1-D0AC-2041-B2C8-C57E58D3D404}" destId="{E9D44424-1FBB-784E-A615-1B66BBCCC56E}" srcOrd="0" destOrd="0" presId="urn:microsoft.com/office/officeart/2005/8/layout/hierarchy2"/>
    <dgm:cxn modelId="{7033FB5C-9935-48BC-A878-FA71B83D41DC}" type="presOf" srcId="{466CDC6A-592E-864E-812F-0EC3653D22AF}" destId="{E0AE5179-4157-6846-AE7C-37D3E931C6BA}" srcOrd="0" destOrd="0" presId="urn:microsoft.com/office/officeart/2005/8/layout/hierarchy2"/>
    <dgm:cxn modelId="{8ABB2D61-16AF-4498-9E4C-26CC1DFEB6DD}" type="presOf" srcId="{49BDD306-AE64-B342-B63B-6201B4AE27FC}" destId="{B81F6D75-9502-1949-BA31-B6EA4B6D290D}" srcOrd="1" destOrd="0" presId="urn:microsoft.com/office/officeart/2005/8/layout/hierarchy2"/>
    <dgm:cxn modelId="{9770A444-4542-A44C-B303-E8B9DD270386}" srcId="{466CDC6A-592E-864E-812F-0EC3653D22AF}" destId="{2D4A0EC1-D0AC-2041-B2C8-C57E58D3D404}" srcOrd="0" destOrd="0" parTransId="{29AA9F3D-6339-D541-AC90-C23364204691}" sibTransId="{89F553E0-55EF-C74A-965D-076E65B5B488}"/>
    <dgm:cxn modelId="{8181F846-595A-9447-8F2A-531D185D6F90}" srcId="{2D4A0EC1-D0AC-2041-B2C8-C57E58D3D404}" destId="{135ACDB9-83D4-9C4C-89CC-217FD2253303}" srcOrd="1" destOrd="0" parTransId="{49BDD306-AE64-B342-B63B-6201B4AE27FC}" sibTransId="{2A7AB826-3014-C349-9C29-B03DDEFE93D6}"/>
    <dgm:cxn modelId="{9FB4B255-2259-4244-A311-DC1EAD7A0F24}" type="presOf" srcId="{B5DF0AB1-6B75-094B-94CA-2580B221D987}" destId="{EB88B26B-5578-E149-86A8-F3A67A09FC6C}" srcOrd="0" destOrd="0" presId="urn:microsoft.com/office/officeart/2005/8/layout/hierarchy2"/>
    <dgm:cxn modelId="{2AB8C776-8690-514E-B6DC-5557AF6F8664}" srcId="{2D4A0EC1-D0AC-2041-B2C8-C57E58D3D404}" destId="{B5DF0AB1-6B75-094B-94CA-2580B221D987}" srcOrd="0" destOrd="0" parTransId="{B6428D6B-3650-DA4D-AEDC-002434CD90F7}" sibTransId="{5C7AB98B-72D4-0A49-A2FB-00E0A5BCD0BC}"/>
    <dgm:cxn modelId="{0D98BD94-50B1-4FA2-BC3C-709BFFCC240B}" type="presOf" srcId="{B6428D6B-3650-DA4D-AEDC-002434CD90F7}" destId="{34311784-1851-6E41-81F8-4407CA59C057}" srcOrd="0" destOrd="0" presId="urn:microsoft.com/office/officeart/2005/8/layout/hierarchy2"/>
    <dgm:cxn modelId="{820BA9B3-D532-40B9-94E7-B9C6C6110D2D}" type="presOf" srcId="{135ACDB9-83D4-9C4C-89CC-217FD2253303}" destId="{C5A23040-EAEB-8D48-ABA4-21FA37EA915C}" srcOrd="0" destOrd="0" presId="urn:microsoft.com/office/officeart/2005/8/layout/hierarchy2"/>
    <dgm:cxn modelId="{E62BF7E5-EADA-4024-A65B-4C310FC5F531}" type="presOf" srcId="{49BDD306-AE64-B342-B63B-6201B4AE27FC}" destId="{72733A4E-F308-2C47-A3C4-B48AFB8B89DD}" srcOrd="0" destOrd="0" presId="urn:microsoft.com/office/officeart/2005/8/layout/hierarchy2"/>
    <dgm:cxn modelId="{76C66AE8-75A3-48E0-936C-C697972B7074}" type="presOf" srcId="{B6428D6B-3650-DA4D-AEDC-002434CD90F7}" destId="{3D4EDC7D-C1AD-0549-B9CE-1C80FB2DC4A3}" srcOrd="1" destOrd="0" presId="urn:microsoft.com/office/officeart/2005/8/layout/hierarchy2"/>
    <dgm:cxn modelId="{2C07472B-1F4A-4EAC-A1C5-65E8BF7E0243}" type="presParOf" srcId="{E0AE5179-4157-6846-AE7C-37D3E931C6BA}" destId="{B5F351B7-A604-924D-8796-33EA3459FCC4}" srcOrd="0" destOrd="0" presId="urn:microsoft.com/office/officeart/2005/8/layout/hierarchy2"/>
    <dgm:cxn modelId="{534FD78D-B2C2-41B8-86A3-36FDAF407342}" type="presParOf" srcId="{B5F351B7-A604-924D-8796-33EA3459FCC4}" destId="{E9D44424-1FBB-784E-A615-1B66BBCCC56E}" srcOrd="0" destOrd="0" presId="urn:microsoft.com/office/officeart/2005/8/layout/hierarchy2"/>
    <dgm:cxn modelId="{A5157458-5649-430F-8095-4E3651456E10}" type="presParOf" srcId="{B5F351B7-A604-924D-8796-33EA3459FCC4}" destId="{98189029-C8E2-C349-9508-FE1A33B3D003}" srcOrd="1" destOrd="0" presId="urn:microsoft.com/office/officeart/2005/8/layout/hierarchy2"/>
    <dgm:cxn modelId="{789CB313-F56A-47F1-89C2-C3D47C6F51F2}" type="presParOf" srcId="{98189029-C8E2-C349-9508-FE1A33B3D003}" destId="{34311784-1851-6E41-81F8-4407CA59C057}" srcOrd="0" destOrd="0" presId="urn:microsoft.com/office/officeart/2005/8/layout/hierarchy2"/>
    <dgm:cxn modelId="{17C7A41D-C31A-4717-836D-B1FC8776D3E1}" type="presParOf" srcId="{34311784-1851-6E41-81F8-4407CA59C057}" destId="{3D4EDC7D-C1AD-0549-B9CE-1C80FB2DC4A3}" srcOrd="0" destOrd="0" presId="urn:microsoft.com/office/officeart/2005/8/layout/hierarchy2"/>
    <dgm:cxn modelId="{91CE00AB-E9BA-49AE-8F8C-75EFB24ED5F8}" type="presParOf" srcId="{98189029-C8E2-C349-9508-FE1A33B3D003}" destId="{0F88E46A-021A-DD43-95D7-D1BCCC0370F7}" srcOrd="1" destOrd="0" presId="urn:microsoft.com/office/officeart/2005/8/layout/hierarchy2"/>
    <dgm:cxn modelId="{A20EA6AF-93FA-42C7-8C7C-2407E0FB4818}" type="presParOf" srcId="{0F88E46A-021A-DD43-95D7-D1BCCC0370F7}" destId="{EB88B26B-5578-E149-86A8-F3A67A09FC6C}" srcOrd="0" destOrd="0" presId="urn:microsoft.com/office/officeart/2005/8/layout/hierarchy2"/>
    <dgm:cxn modelId="{8C7B6E98-3FF7-405B-A901-FA92DC41E5A0}" type="presParOf" srcId="{0F88E46A-021A-DD43-95D7-D1BCCC0370F7}" destId="{C9DB68E6-8FDC-9745-B533-3A58FFB91AC4}" srcOrd="1" destOrd="0" presId="urn:microsoft.com/office/officeart/2005/8/layout/hierarchy2"/>
    <dgm:cxn modelId="{0DC3B128-6B01-4ECE-B5AD-278498A464A1}" type="presParOf" srcId="{98189029-C8E2-C349-9508-FE1A33B3D003}" destId="{72733A4E-F308-2C47-A3C4-B48AFB8B89DD}" srcOrd="2" destOrd="0" presId="urn:microsoft.com/office/officeart/2005/8/layout/hierarchy2"/>
    <dgm:cxn modelId="{618927D2-34C1-4EF5-82AA-E6128D96B22E}" type="presParOf" srcId="{72733A4E-F308-2C47-A3C4-B48AFB8B89DD}" destId="{B81F6D75-9502-1949-BA31-B6EA4B6D290D}" srcOrd="0" destOrd="0" presId="urn:microsoft.com/office/officeart/2005/8/layout/hierarchy2"/>
    <dgm:cxn modelId="{3C39274D-7751-4F34-9A9A-AC6ED80BECD6}" type="presParOf" srcId="{98189029-C8E2-C349-9508-FE1A33B3D003}" destId="{7D0450A0-0FD7-4F45-8495-04F461F12177}" srcOrd="3" destOrd="0" presId="urn:microsoft.com/office/officeart/2005/8/layout/hierarchy2"/>
    <dgm:cxn modelId="{23465274-B738-4AE0-BD3D-4188B88821EC}" type="presParOf" srcId="{7D0450A0-0FD7-4F45-8495-04F461F12177}" destId="{C5A23040-EAEB-8D48-ABA4-21FA37EA915C}" srcOrd="0" destOrd="0" presId="urn:microsoft.com/office/officeart/2005/8/layout/hierarchy2"/>
    <dgm:cxn modelId="{D34F4A2E-2B89-486E-BD9D-ED2B90D1F79D}" type="presParOf" srcId="{7D0450A0-0FD7-4F45-8495-04F461F12177}" destId="{A4F834AA-36FE-A547-BF5A-8F3125E3A70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466CDC6A-592E-864E-812F-0EC3653D22AF}" type="doc">
      <dgm:prSet loTypeId="urn:microsoft.com/office/officeart/2005/8/layout/hierarchy2" loCatId="" qsTypeId="urn:microsoft.com/office/officeart/2005/8/quickstyle/simple1" qsCatId="simple" csTypeId="urn:microsoft.com/office/officeart/2005/8/colors/accent0_3" csCatId="mainScheme" phldr="1"/>
      <dgm:spPr/>
      <dgm:t>
        <a:bodyPr/>
        <a:lstStyle/>
        <a:p>
          <a:endParaRPr lang="de-DE"/>
        </a:p>
      </dgm:t>
    </dgm:pt>
    <dgm:pt modelId="{2D4A0EC1-D0AC-2041-B2C8-C57E58D3D404}">
      <dgm:prSet phldrT="[Text]" custT="1">
        <dgm:style>
          <a:lnRef idx="0">
            <a:schemeClr val="accent1"/>
          </a:lnRef>
          <a:fillRef idx="3">
            <a:schemeClr val="accent1"/>
          </a:fillRef>
          <a:effectRef idx="3">
            <a:schemeClr val="accent1"/>
          </a:effectRef>
          <a:fontRef idx="minor">
            <a:schemeClr val="lt1"/>
          </a:fontRef>
        </dgm:style>
      </dgm:prSet>
      <dgm:spPr/>
      <dgm:t>
        <a:bodyPr/>
        <a:lstStyle/>
        <a:p>
          <a:r>
            <a:rPr lang="de-DE" sz="2400" dirty="0"/>
            <a:t>activity B</a:t>
          </a:r>
        </a:p>
        <a:p>
          <a:r>
            <a:rPr lang="de-DE" sz="1800" i="1" dirty="0"/>
            <a:t>(trash)</a:t>
          </a:r>
          <a:endParaRPr lang="de-DE" sz="5400" i="1" dirty="0"/>
        </a:p>
      </dgm:t>
    </dgm:pt>
    <dgm:pt modelId="{29AA9F3D-6339-D541-AC90-C23364204691}" type="parTrans" cxnId="{9770A444-4542-A44C-B303-E8B9DD270386}">
      <dgm:prSet/>
      <dgm:spPr/>
      <dgm:t>
        <a:bodyPr/>
        <a:lstStyle/>
        <a:p>
          <a:endParaRPr lang="de-DE" sz="2000"/>
        </a:p>
      </dgm:t>
    </dgm:pt>
    <dgm:pt modelId="{89F553E0-55EF-C74A-965D-076E65B5B488}" type="sibTrans" cxnId="{9770A444-4542-A44C-B303-E8B9DD270386}">
      <dgm:prSet/>
      <dgm:spPr/>
      <dgm:t>
        <a:bodyPr/>
        <a:lstStyle/>
        <a:p>
          <a:endParaRPr lang="de-DE" sz="2000"/>
        </a:p>
      </dgm:t>
    </dgm:pt>
    <dgm:pt modelId="{E0AE5179-4157-6846-AE7C-37D3E931C6BA}" type="pres">
      <dgm:prSet presAssocID="{466CDC6A-592E-864E-812F-0EC3653D22AF}" presName="diagram" presStyleCnt="0">
        <dgm:presLayoutVars>
          <dgm:chPref val="1"/>
          <dgm:dir/>
          <dgm:animOne val="branch"/>
          <dgm:animLvl val="lvl"/>
          <dgm:resizeHandles val="exact"/>
        </dgm:presLayoutVars>
      </dgm:prSet>
      <dgm:spPr/>
    </dgm:pt>
    <dgm:pt modelId="{B5F351B7-A604-924D-8796-33EA3459FCC4}" type="pres">
      <dgm:prSet presAssocID="{2D4A0EC1-D0AC-2041-B2C8-C57E58D3D404}" presName="root1" presStyleCnt="0"/>
      <dgm:spPr/>
    </dgm:pt>
    <dgm:pt modelId="{E9D44424-1FBB-784E-A615-1B66BBCCC56E}" type="pres">
      <dgm:prSet presAssocID="{2D4A0EC1-D0AC-2041-B2C8-C57E58D3D404}" presName="LevelOneTextNode" presStyleLbl="node0" presStyleIdx="0" presStyleCnt="1" custLinFactNeighborX="-42" custLinFactNeighborY="-20672">
        <dgm:presLayoutVars>
          <dgm:chPref val="3"/>
        </dgm:presLayoutVars>
      </dgm:prSet>
      <dgm:spPr/>
    </dgm:pt>
    <dgm:pt modelId="{98189029-C8E2-C349-9508-FE1A33B3D003}" type="pres">
      <dgm:prSet presAssocID="{2D4A0EC1-D0AC-2041-B2C8-C57E58D3D404}" presName="level2hierChild" presStyleCnt="0"/>
      <dgm:spPr/>
    </dgm:pt>
  </dgm:ptLst>
  <dgm:cxnLst>
    <dgm:cxn modelId="{9770A444-4542-A44C-B303-E8B9DD270386}" srcId="{466CDC6A-592E-864E-812F-0EC3653D22AF}" destId="{2D4A0EC1-D0AC-2041-B2C8-C57E58D3D404}" srcOrd="0" destOrd="0" parTransId="{29AA9F3D-6339-D541-AC90-C23364204691}" sibTransId="{89F553E0-55EF-C74A-965D-076E65B5B488}"/>
    <dgm:cxn modelId="{FFC36D65-85A9-4581-BFA0-A0F6751BFDAF}" type="presOf" srcId="{2D4A0EC1-D0AC-2041-B2C8-C57E58D3D404}" destId="{E9D44424-1FBB-784E-A615-1B66BBCCC56E}" srcOrd="0" destOrd="0" presId="urn:microsoft.com/office/officeart/2005/8/layout/hierarchy2"/>
    <dgm:cxn modelId="{AC7690B5-C38A-4325-83F8-91D87503FB9F}" type="presOf" srcId="{466CDC6A-592E-864E-812F-0EC3653D22AF}" destId="{E0AE5179-4157-6846-AE7C-37D3E931C6BA}" srcOrd="0" destOrd="0" presId="urn:microsoft.com/office/officeart/2005/8/layout/hierarchy2"/>
    <dgm:cxn modelId="{E6125554-37D6-47E5-A13F-8749BF93A6F3}" type="presParOf" srcId="{E0AE5179-4157-6846-AE7C-37D3E931C6BA}" destId="{B5F351B7-A604-924D-8796-33EA3459FCC4}" srcOrd="0" destOrd="0" presId="urn:microsoft.com/office/officeart/2005/8/layout/hierarchy2"/>
    <dgm:cxn modelId="{52E42E65-E24D-4F0D-8942-5A6151521B6B}" type="presParOf" srcId="{B5F351B7-A604-924D-8796-33EA3459FCC4}" destId="{E9D44424-1FBB-784E-A615-1B66BBCCC56E}" srcOrd="0" destOrd="0" presId="urn:microsoft.com/office/officeart/2005/8/layout/hierarchy2"/>
    <dgm:cxn modelId="{86D73B70-AE57-49A7-8B51-CCD3FA8E33F4}" type="presParOf" srcId="{B5F351B7-A604-924D-8796-33EA3459FCC4}" destId="{98189029-C8E2-C349-9508-FE1A33B3D003}"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97A71305-0AD7-4502-B95B-B726A6C15DF0}" type="presOf" srcId="{6637458F-1702-E14C-A624-41D02CF856C5}" destId="{B685F68C-C36D-0346-8300-4B4C52540450}" srcOrd="0" destOrd="0" presId="urn:microsoft.com/office/officeart/2005/8/layout/cycle7"/>
    <dgm:cxn modelId="{EFF7D011-E71A-4922-96CD-9002ADBDB77F}" type="presOf" srcId="{0592D7AD-2146-3245-B5CA-D2776E434519}" destId="{E91EE0E6-2FC7-6341-B12F-D5FF66966D7A}" srcOrd="0" destOrd="0" presId="urn:microsoft.com/office/officeart/2005/8/layout/cycle7"/>
    <dgm:cxn modelId="{4DB5F419-7000-4BEA-A2F5-D2096F839202}" type="presOf" srcId="{4F1B986F-9F57-7F43-844B-66AA7AD01827}" destId="{6319F962-003D-ED45-AC25-D1FC7229E2D4}" srcOrd="0" destOrd="0" presId="urn:microsoft.com/office/officeart/2005/8/layout/cycle7"/>
    <dgm:cxn modelId="{46CC0629-00EA-42AB-9F1C-B154949A30E4}" type="presOf" srcId="{EDB169B2-FC12-ED46-9E29-1CC779185C74}" destId="{DD59758C-B6E1-D14C-BE4B-88E845FC94A0}" srcOrd="1" destOrd="0" presId="urn:microsoft.com/office/officeart/2005/8/layout/cycle7"/>
    <dgm:cxn modelId="{CA7A0853-C673-4400-B6EE-B0D54553B0E4}" type="presOf" srcId="{6637458F-1702-E14C-A624-41D02CF856C5}" destId="{04203EC2-C52F-AB43-9DA4-645479D77A9C}" srcOrd="1" destOrd="0" presId="urn:microsoft.com/office/officeart/2005/8/layout/cycle7"/>
    <dgm:cxn modelId="{4E3EA2B5-7B78-4448-AAD8-81B8E59E078D}" type="presOf" srcId="{F4EAC843-3F41-DE40-A319-52279C67239E}" destId="{4070A9D8-7340-9C42-B175-60368A237E9F}"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2F8CFAD8-6065-45BE-B151-C2EC016D9C8C}" type="presOf" srcId="{EFC0CFD3-D918-4D47-B064-D8F334E105C1}" destId="{F1B9D491-D966-B34D-8DB0-E73A43F14ADB}" srcOrd="0" destOrd="0" presId="urn:microsoft.com/office/officeart/2005/8/layout/cycle7"/>
    <dgm:cxn modelId="{D7B337DC-26A7-470D-9F38-D342E5C935E1}" type="presOf" srcId="{EDB169B2-FC12-ED46-9E29-1CC779185C74}" destId="{D7957386-7EDB-2B45-B1A5-62A8BDAE054E}" srcOrd="0" destOrd="0" presId="urn:microsoft.com/office/officeart/2005/8/layout/cycle7"/>
    <dgm:cxn modelId="{617A78E8-28E8-4AA6-9A72-365A381F64F8}" type="presOf" srcId="{F4EAC843-3F41-DE40-A319-52279C67239E}" destId="{16B86A80-738B-EC4D-8683-2728173D5F0A}" srcOrd="0" destOrd="0" presId="urn:microsoft.com/office/officeart/2005/8/layout/cycle7"/>
    <dgm:cxn modelId="{B74655EA-49C9-4D05-9CE5-3729D4A01FBF}" type="presOf" srcId="{8E5CEC8E-1AEF-8044-932C-AD752E71640C}" destId="{0F92D27A-16BE-1142-A5EE-F788CDAC4AC8}" srcOrd="0" destOrd="0" presId="urn:microsoft.com/office/officeart/2005/8/layout/cycle7"/>
    <dgm:cxn modelId="{1DD0E173-66B1-4EA6-B111-B9377B461696}" type="presParOf" srcId="{E91EE0E6-2FC7-6341-B12F-D5FF66966D7A}" destId="{6319F962-003D-ED45-AC25-D1FC7229E2D4}" srcOrd="0" destOrd="0" presId="urn:microsoft.com/office/officeart/2005/8/layout/cycle7"/>
    <dgm:cxn modelId="{CEFB0D84-9E89-4AA4-AC0C-315AA4C9E38D}" type="presParOf" srcId="{E91EE0E6-2FC7-6341-B12F-D5FF66966D7A}" destId="{B685F68C-C36D-0346-8300-4B4C52540450}" srcOrd="1" destOrd="0" presId="urn:microsoft.com/office/officeart/2005/8/layout/cycle7"/>
    <dgm:cxn modelId="{CB8EC0C1-39A7-4F7F-A100-53EF4AE2B4E2}" type="presParOf" srcId="{B685F68C-C36D-0346-8300-4B4C52540450}" destId="{04203EC2-C52F-AB43-9DA4-645479D77A9C}" srcOrd="0" destOrd="0" presId="urn:microsoft.com/office/officeart/2005/8/layout/cycle7"/>
    <dgm:cxn modelId="{B9B2062B-4D49-4038-84C6-8538CAE16892}" type="presParOf" srcId="{E91EE0E6-2FC7-6341-B12F-D5FF66966D7A}" destId="{F1B9D491-D966-B34D-8DB0-E73A43F14ADB}" srcOrd="2" destOrd="0" presId="urn:microsoft.com/office/officeart/2005/8/layout/cycle7"/>
    <dgm:cxn modelId="{631707E4-9638-4000-AC3E-C9EE8E758B10}" type="presParOf" srcId="{E91EE0E6-2FC7-6341-B12F-D5FF66966D7A}" destId="{D7957386-7EDB-2B45-B1A5-62A8BDAE054E}" srcOrd="3" destOrd="0" presId="urn:microsoft.com/office/officeart/2005/8/layout/cycle7"/>
    <dgm:cxn modelId="{1BD4624C-0E4E-4E0F-B83D-B872D2FB9FA6}" type="presParOf" srcId="{D7957386-7EDB-2B45-B1A5-62A8BDAE054E}" destId="{DD59758C-B6E1-D14C-BE4B-88E845FC94A0}" srcOrd="0" destOrd="0" presId="urn:microsoft.com/office/officeart/2005/8/layout/cycle7"/>
    <dgm:cxn modelId="{9CAAE538-00FB-46B0-B925-E20F6B4B6010}" type="presParOf" srcId="{E91EE0E6-2FC7-6341-B12F-D5FF66966D7A}" destId="{0F92D27A-16BE-1142-A5EE-F788CDAC4AC8}" srcOrd="4" destOrd="0" presId="urn:microsoft.com/office/officeart/2005/8/layout/cycle7"/>
    <dgm:cxn modelId="{1DE699E1-1258-4A08-885D-67E1F081056B}" type="presParOf" srcId="{E91EE0E6-2FC7-6341-B12F-D5FF66966D7A}" destId="{16B86A80-738B-EC4D-8683-2728173D5F0A}" srcOrd="5" destOrd="0" presId="urn:microsoft.com/office/officeart/2005/8/layout/cycle7"/>
    <dgm:cxn modelId="{A1B86F90-BE8C-40E7-9CF6-5D3176054D85}"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E25BC10B-3D52-4247-BB03-6975627AA430}" type="presOf" srcId="{6637458F-1702-E14C-A624-41D02CF856C5}" destId="{04203EC2-C52F-AB43-9DA4-645479D77A9C}" srcOrd="1" destOrd="0" presId="urn:microsoft.com/office/officeart/2005/8/layout/cycle7"/>
    <dgm:cxn modelId="{6654791E-1B31-4EAE-80F6-12C8C63E2BD1}" type="presOf" srcId="{EDB169B2-FC12-ED46-9E29-1CC779185C74}" destId="{D7957386-7EDB-2B45-B1A5-62A8BDAE054E}" srcOrd="0" destOrd="0" presId="urn:microsoft.com/office/officeart/2005/8/layout/cycle7"/>
    <dgm:cxn modelId="{7BEDE340-38B1-479F-B8EA-EA380C262F88}" type="presOf" srcId="{6637458F-1702-E14C-A624-41D02CF856C5}" destId="{B685F68C-C36D-0346-8300-4B4C52540450}" srcOrd="0" destOrd="0" presId="urn:microsoft.com/office/officeart/2005/8/layout/cycle7"/>
    <dgm:cxn modelId="{312DE572-4DA7-45AF-951B-106B68DEDCD2}" type="presOf" srcId="{8E5CEC8E-1AEF-8044-932C-AD752E71640C}" destId="{0F92D27A-16BE-1142-A5EE-F788CDAC4AC8}" srcOrd="0" destOrd="0" presId="urn:microsoft.com/office/officeart/2005/8/layout/cycle7"/>
    <dgm:cxn modelId="{482DF486-355B-4AC3-A9FD-6C437E5C595F}" type="presOf" srcId="{F4EAC843-3F41-DE40-A319-52279C67239E}" destId="{16B86A80-738B-EC4D-8683-2728173D5F0A}" srcOrd="0" destOrd="0" presId="urn:microsoft.com/office/officeart/2005/8/layout/cycle7"/>
    <dgm:cxn modelId="{C7AA498D-95ED-457F-A03D-84A653FCB2A5}" type="presOf" srcId="{0592D7AD-2146-3245-B5CA-D2776E434519}" destId="{E91EE0E6-2FC7-6341-B12F-D5FF66966D7A}" srcOrd="0" destOrd="0" presId="urn:microsoft.com/office/officeart/2005/8/layout/cycle7"/>
    <dgm:cxn modelId="{D3BA578E-AA1B-4F5F-BA60-E1B5A733E1B5}" type="presOf" srcId="{EDB169B2-FC12-ED46-9E29-1CC779185C74}" destId="{DD59758C-B6E1-D14C-BE4B-88E845FC94A0}" srcOrd="1" destOrd="0" presId="urn:microsoft.com/office/officeart/2005/8/layout/cycle7"/>
    <dgm:cxn modelId="{766FC9A9-DA49-4E3E-B7BB-374D293A9393}" type="presOf" srcId="{EFC0CFD3-D918-4D47-B064-D8F334E105C1}" destId="{F1B9D491-D966-B34D-8DB0-E73A43F14ADB}"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A25344CB-E8AB-4C09-BD7D-75E454BF6601}" type="presOf" srcId="{F4EAC843-3F41-DE40-A319-52279C67239E}" destId="{4070A9D8-7340-9C42-B175-60368A237E9F}" srcOrd="1"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8728A1FC-F17A-4312-A9B5-651BF7C0914B}" type="presOf" srcId="{4F1B986F-9F57-7F43-844B-66AA7AD01827}" destId="{6319F962-003D-ED45-AC25-D1FC7229E2D4}" srcOrd="0" destOrd="0" presId="urn:microsoft.com/office/officeart/2005/8/layout/cycle7"/>
    <dgm:cxn modelId="{BA8BE277-3237-4698-9878-7CC91894E037}" type="presParOf" srcId="{E91EE0E6-2FC7-6341-B12F-D5FF66966D7A}" destId="{6319F962-003D-ED45-AC25-D1FC7229E2D4}" srcOrd="0" destOrd="0" presId="urn:microsoft.com/office/officeart/2005/8/layout/cycle7"/>
    <dgm:cxn modelId="{5AE13992-DDAE-4B9B-926C-AFAC5344445E}" type="presParOf" srcId="{E91EE0E6-2FC7-6341-B12F-D5FF66966D7A}" destId="{B685F68C-C36D-0346-8300-4B4C52540450}" srcOrd="1" destOrd="0" presId="urn:microsoft.com/office/officeart/2005/8/layout/cycle7"/>
    <dgm:cxn modelId="{CAA8AA33-8091-4E0C-893C-59979CC31E31}" type="presParOf" srcId="{B685F68C-C36D-0346-8300-4B4C52540450}" destId="{04203EC2-C52F-AB43-9DA4-645479D77A9C}" srcOrd="0" destOrd="0" presId="urn:microsoft.com/office/officeart/2005/8/layout/cycle7"/>
    <dgm:cxn modelId="{39E7E3B5-5135-4FF8-BB30-29466AE1C969}" type="presParOf" srcId="{E91EE0E6-2FC7-6341-B12F-D5FF66966D7A}" destId="{F1B9D491-D966-B34D-8DB0-E73A43F14ADB}" srcOrd="2" destOrd="0" presId="urn:microsoft.com/office/officeart/2005/8/layout/cycle7"/>
    <dgm:cxn modelId="{4C44A1E9-F797-4497-B799-264196DB1A6A}" type="presParOf" srcId="{E91EE0E6-2FC7-6341-B12F-D5FF66966D7A}" destId="{D7957386-7EDB-2B45-B1A5-62A8BDAE054E}" srcOrd="3" destOrd="0" presId="urn:microsoft.com/office/officeart/2005/8/layout/cycle7"/>
    <dgm:cxn modelId="{8B91ED9D-90CC-4437-8891-E9BE427D4826}" type="presParOf" srcId="{D7957386-7EDB-2B45-B1A5-62A8BDAE054E}" destId="{DD59758C-B6E1-D14C-BE4B-88E845FC94A0}" srcOrd="0" destOrd="0" presId="urn:microsoft.com/office/officeart/2005/8/layout/cycle7"/>
    <dgm:cxn modelId="{996DF047-38FE-4EB7-822F-5547BA62970C}" type="presParOf" srcId="{E91EE0E6-2FC7-6341-B12F-D5FF66966D7A}" destId="{0F92D27A-16BE-1142-A5EE-F788CDAC4AC8}" srcOrd="4" destOrd="0" presId="urn:microsoft.com/office/officeart/2005/8/layout/cycle7"/>
    <dgm:cxn modelId="{17787E8E-D3C2-48F4-99CE-C0A6E3A30242}" type="presParOf" srcId="{E91EE0E6-2FC7-6341-B12F-D5FF66966D7A}" destId="{16B86A80-738B-EC4D-8683-2728173D5F0A}" srcOrd="5" destOrd="0" presId="urn:microsoft.com/office/officeart/2005/8/layout/cycle7"/>
    <dgm:cxn modelId="{77C8E049-7C96-4E1B-9E18-4E815CA98C0A}"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139E763E-1024-4E9B-9261-18184E590C9B}" type="presOf" srcId="{EDB169B2-FC12-ED46-9E29-1CC779185C74}" destId="{D7957386-7EDB-2B45-B1A5-62A8BDAE054E}" srcOrd="0" destOrd="0" presId="urn:microsoft.com/office/officeart/2005/8/layout/cycle7"/>
    <dgm:cxn modelId="{2F5ED747-7698-43F9-B24C-36555143F20E}" type="presOf" srcId="{F4EAC843-3F41-DE40-A319-52279C67239E}" destId="{4070A9D8-7340-9C42-B175-60368A237E9F}" srcOrd="1" destOrd="0" presId="urn:microsoft.com/office/officeart/2005/8/layout/cycle7"/>
    <dgm:cxn modelId="{31B9DA77-CB4F-4038-9100-5BECC07483C3}" type="presOf" srcId="{EDB169B2-FC12-ED46-9E29-1CC779185C74}" destId="{DD59758C-B6E1-D14C-BE4B-88E845FC94A0}" srcOrd="1" destOrd="0" presId="urn:microsoft.com/office/officeart/2005/8/layout/cycle7"/>
    <dgm:cxn modelId="{C12E5A59-7F31-4495-80EF-CC328433F247}" type="presOf" srcId="{F4EAC843-3F41-DE40-A319-52279C67239E}" destId="{16B86A80-738B-EC4D-8683-2728173D5F0A}" srcOrd="0" destOrd="0" presId="urn:microsoft.com/office/officeart/2005/8/layout/cycle7"/>
    <dgm:cxn modelId="{E132B37A-72A6-4517-9508-64499E5B6F9C}" type="presOf" srcId="{EFC0CFD3-D918-4D47-B064-D8F334E105C1}" destId="{F1B9D491-D966-B34D-8DB0-E73A43F14ADB}" srcOrd="0" destOrd="0" presId="urn:microsoft.com/office/officeart/2005/8/layout/cycle7"/>
    <dgm:cxn modelId="{E2291581-936F-4326-AB84-970BD6648E46}" type="presOf" srcId="{0592D7AD-2146-3245-B5CA-D2776E434519}" destId="{E91EE0E6-2FC7-6341-B12F-D5FF66966D7A}"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5943F6D3-65EA-4E46-90F8-341A8B7BF4EF}" srcId="{0592D7AD-2146-3245-B5CA-D2776E434519}" destId="{8E5CEC8E-1AEF-8044-932C-AD752E71640C}" srcOrd="2" destOrd="0" parTransId="{DF663E69-D4E5-C047-BD42-CABEC34AC161}" sibTransId="{F4EAC843-3F41-DE40-A319-52279C67239E}"/>
    <dgm:cxn modelId="{EF06EDD8-BB14-4CF3-9F4E-FF1056A2085F}" type="presOf" srcId="{6637458F-1702-E14C-A624-41D02CF856C5}" destId="{B685F68C-C36D-0346-8300-4B4C52540450}" srcOrd="0" destOrd="0" presId="urn:microsoft.com/office/officeart/2005/8/layout/cycle7"/>
    <dgm:cxn modelId="{022F1BE5-1B2A-4379-A79A-365EFE3E1957}" type="presOf" srcId="{6637458F-1702-E14C-A624-41D02CF856C5}" destId="{04203EC2-C52F-AB43-9DA4-645479D77A9C}" srcOrd="1" destOrd="0" presId="urn:microsoft.com/office/officeart/2005/8/layout/cycle7"/>
    <dgm:cxn modelId="{9908C6E7-3AAE-4D57-ADC7-851E9A19B134}" type="presOf" srcId="{8E5CEC8E-1AEF-8044-932C-AD752E71640C}" destId="{0F92D27A-16BE-1142-A5EE-F788CDAC4AC8}" srcOrd="0" destOrd="0" presId="urn:microsoft.com/office/officeart/2005/8/layout/cycle7"/>
    <dgm:cxn modelId="{64FFC5F0-DE0C-42C7-B005-12398587CDD6}" type="presOf" srcId="{4F1B986F-9F57-7F43-844B-66AA7AD01827}" destId="{6319F962-003D-ED45-AC25-D1FC7229E2D4}" srcOrd="0" destOrd="0" presId="urn:microsoft.com/office/officeart/2005/8/layout/cycle7"/>
    <dgm:cxn modelId="{DD6434B9-4270-4FC4-BCDA-399CAD6A9EB9}" type="presParOf" srcId="{E91EE0E6-2FC7-6341-B12F-D5FF66966D7A}" destId="{6319F962-003D-ED45-AC25-D1FC7229E2D4}" srcOrd="0" destOrd="0" presId="urn:microsoft.com/office/officeart/2005/8/layout/cycle7"/>
    <dgm:cxn modelId="{5186C2F7-D265-436F-9205-4CCA0D988A51}" type="presParOf" srcId="{E91EE0E6-2FC7-6341-B12F-D5FF66966D7A}" destId="{B685F68C-C36D-0346-8300-4B4C52540450}" srcOrd="1" destOrd="0" presId="urn:microsoft.com/office/officeart/2005/8/layout/cycle7"/>
    <dgm:cxn modelId="{B1CD6269-3BC0-4BFB-A68F-AD50AC2CB085}" type="presParOf" srcId="{B685F68C-C36D-0346-8300-4B4C52540450}" destId="{04203EC2-C52F-AB43-9DA4-645479D77A9C}" srcOrd="0" destOrd="0" presId="urn:microsoft.com/office/officeart/2005/8/layout/cycle7"/>
    <dgm:cxn modelId="{4829DA0F-C23A-4FAA-BB88-AE3E4FA4FBAD}" type="presParOf" srcId="{E91EE0E6-2FC7-6341-B12F-D5FF66966D7A}" destId="{F1B9D491-D966-B34D-8DB0-E73A43F14ADB}" srcOrd="2" destOrd="0" presId="urn:microsoft.com/office/officeart/2005/8/layout/cycle7"/>
    <dgm:cxn modelId="{D2DA4EAA-A64C-42EE-ACB3-CCA16978D2D7}" type="presParOf" srcId="{E91EE0E6-2FC7-6341-B12F-D5FF66966D7A}" destId="{D7957386-7EDB-2B45-B1A5-62A8BDAE054E}" srcOrd="3" destOrd="0" presId="urn:microsoft.com/office/officeart/2005/8/layout/cycle7"/>
    <dgm:cxn modelId="{19D0208A-1191-4F1C-B59E-149AC87DA647}" type="presParOf" srcId="{D7957386-7EDB-2B45-B1A5-62A8BDAE054E}" destId="{DD59758C-B6E1-D14C-BE4B-88E845FC94A0}" srcOrd="0" destOrd="0" presId="urn:microsoft.com/office/officeart/2005/8/layout/cycle7"/>
    <dgm:cxn modelId="{8D04458E-C264-46A8-AB3C-FBFF8BC1EA72}" type="presParOf" srcId="{E91EE0E6-2FC7-6341-B12F-D5FF66966D7A}" destId="{0F92D27A-16BE-1142-A5EE-F788CDAC4AC8}" srcOrd="4" destOrd="0" presId="urn:microsoft.com/office/officeart/2005/8/layout/cycle7"/>
    <dgm:cxn modelId="{8880147B-8B63-481A-ACC1-A7B0F708C4FE}" type="presParOf" srcId="{E91EE0E6-2FC7-6341-B12F-D5FF66966D7A}" destId="{16B86A80-738B-EC4D-8683-2728173D5F0A}" srcOrd="5" destOrd="0" presId="urn:microsoft.com/office/officeart/2005/8/layout/cycle7"/>
    <dgm:cxn modelId="{9CB9CE2E-633E-4C1D-A700-3AE1A28EB975}"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8D337903-7EB8-4E2E-8779-ED3FF8B8769B}" type="presOf" srcId="{EDB169B2-FC12-ED46-9E29-1CC779185C74}" destId="{D7957386-7EDB-2B45-B1A5-62A8BDAE054E}" srcOrd="0" destOrd="0" presId="urn:microsoft.com/office/officeart/2005/8/layout/cycle7"/>
    <dgm:cxn modelId="{6B12DF15-39F3-40D6-9393-808341B44987}" type="presOf" srcId="{F4EAC843-3F41-DE40-A319-52279C67239E}" destId="{16B86A80-738B-EC4D-8683-2728173D5F0A}" srcOrd="0" destOrd="0" presId="urn:microsoft.com/office/officeart/2005/8/layout/cycle7"/>
    <dgm:cxn modelId="{7FC2AF29-E865-49AC-A447-34AF08C767D2}" type="presOf" srcId="{8E5CEC8E-1AEF-8044-932C-AD752E71640C}" destId="{0F92D27A-16BE-1142-A5EE-F788CDAC4AC8}" srcOrd="0" destOrd="0" presId="urn:microsoft.com/office/officeart/2005/8/layout/cycle7"/>
    <dgm:cxn modelId="{C7A5A360-3FD8-4FF5-AB65-F333D7D10953}" type="presOf" srcId="{0592D7AD-2146-3245-B5CA-D2776E434519}" destId="{E91EE0E6-2FC7-6341-B12F-D5FF66966D7A}" srcOrd="0" destOrd="0" presId="urn:microsoft.com/office/officeart/2005/8/layout/cycle7"/>
    <dgm:cxn modelId="{FB198D64-6BF1-4C04-AFC6-671547D7B66B}" type="presOf" srcId="{F4EAC843-3F41-DE40-A319-52279C67239E}" destId="{4070A9D8-7340-9C42-B175-60368A237E9F}" srcOrd="1" destOrd="0" presId="urn:microsoft.com/office/officeart/2005/8/layout/cycle7"/>
    <dgm:cxn modelId="{F9C98274-DA9F-4165-A58E-9DF328E7F4F0}" type="presOf" srcId="{6637458F-1702-E14C-A624-41D02CF856C5}" destId="{04203EC2-C52F-AB43-9DA4-645479D77A9C}" srcOrd="1" destOrd="0" presId="urn:microsoft.com/office/officeart/2005/8/layout/cycle7"/>
    <dgm:cxn modelId="{E8621075-8AEB-4674-854E-D23F51CA1CBA}" type="presOf" srcId="{EDB169B2-FC12-ED46-9E29-1CC779185C74}" destId="{DD59758C-B6E1-D14C-BE4B-88E845FC94A0}" srcOrd="1" destOrd="0" presId="urn:microsoft.com/office/officeart/2005/8/layout/cycle7"/>
    <dgm:cxn modelId="{194CBC78-EA76-408E-AD1D-7B7AA7627FBB}" type="presOf" srcId="{6637458F-1702-E14C-A624-41D02CF856C5}" destId="{B685F68C-C36D-0346-8300-4B4C52540450}" srcOrd="0" destOrd="0" presId="urn:microsoft.com/office/officeart/2005/8/layout/cycle7"/>
    <dgm:cxn modelId="{C8FE02AC-E070-44A1-BC30-E6ABB3867211}" type="presOf" srcId="{4F1B986F-9F57-7F43-844B-66AA7AD01827}" destId="{6319F962-003D-ED45-AC25-D1FC7229E2D4}"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9794CEC5-3A96-478E-97A6-6F96678FB27F}" type="presOf" srcId="{EFC0CFD3-D918-4D47-B064-D8F334E105C1}" destId="{F1B9D491-D966-B34D-8DB0-E73A43F14ADB}"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B2CDCDB7-E585-4F9E-979E-3CE139EFA5A5}" type="presParOf" srcId="{E91EE0E6-2FC7-6341-B12F-D5FF66966D7A}" destId="{6319F962-003D-ED45-AC25-D1FC7229E2D4}" srcOrd="0" destOrd="0" presId="urn:microsoft.com/office/officeart/2005/8/layout/cycle7"/>
    <dgm:cxn modelId="{C87BCCA5-52AC-4918-837C-4DFBD3D66E0B}" type="presParOf" srcId="{E91EE0E6-2FC7-6341-B12F-D5FF66966D7A}" destId="{B685F68C-C36D-0346-8300-4B4C52540450}" srcOrd="1" destOrd="0" presId="urn:microsoft.com/office/officeart/2005/8/layout/cycle7"/>
    <dgm:cxn modelId="{CEBBAFC6-45DC-41C5-A72A-B8EE51AFED12}" type="presParOf" srcId="{B685F68C-C36D-0346-8300-4B4C52540450}" destId="{04203EC2-C52F-AB43-9DA4-645479D77A9C}" srcOrd="0" destOrd="0" presId="urn:microsoft.com/office/officeart/2005/8/layout/cycle7"/>
    <dgm:cxn modelId="{0F3A3D2E-C527-4D8C-8B32-B7F891ED472C}" type="presParOf" srcId="{E91EE0E6-2FC7-6341-B12F-D5FF66966D7A}" destId="{F1B9D491-D966-B34D-8DB0-E73A43F14ADB}" srcOrd="2" destOrd="0" presId="urn:microsoft.com/office/officeart/2005/8/layout/cycle7"/>
    <dgm:cxn modelId="{B2EDE0E7-F834-425C-A664-4AE33DE497CA}" type="presParOf" srcId="{E91EE0E6-2FC7-6341-B12F-D5FF66966D7A}" destId="{D7957386-7EDB-2B45-B1A5-62A8BDAE054E}" srcOrd="3" destOrd="0" presId="urn:microsoft.com/office/officeart/2005/8/layout/cycle7"/>
    <dgm:cxn modelId="{BF07D4A7-0B9F-4C4F-8951-3DA4601FF0E0}" type="presParOf" srcId="{D7957386-7EDB-2B45-B1A5-62A8BDAE054E}" destId="{DD59758C-B6E1-D14C-BE4B-88E845FC94A0}" srcOrd="0" destOrd="0" presId="urn:microsoft.com/office/officeart/2005/8/layout/cycle7"/>
    <dgm:cxn modelId="{42C1B7D7-1DB4-46D4-B305-7F4C2C2869AC}" type="presParOf" srcId="{E91EE0E6-2FC7-6341-B12F-D5FF66966D7A}" destId="{0F92D27A-16BE-1142-A5EE-F788CDAC4AC8}" srcOrd="4" destOrd="0" presId="urn:microsoft.com/office/officeart/2005/8/layout/cycle7"/>
    <dgm:cxn modelId="{5EA67C11-A471-46CB-A936-61C6FBA05782}" type="presParOf" srcId="{E91EE0E6-2FC7-6341-B12F-D5FF66966D7A}" destId="{16B86A80-738B-EC4D-8683-2728173D5F0A}" srcOrd="5" destOrd="0" presId="urn:microsoft.com/office/officeart/2005/8/layout/cycle7"/>
    <dgm:cxn modelId="{B1C6BDC3-3D1E-48CF-B8D9-8B05E5BC4F04}"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E275C52E-BC04-4EFF-B9ED-7DFDD809A834}" type="presOf" srcId="{F4EAC843-3F41-DE40-A319-52279C67239E}" destId="{16B86A80-738B-EC4D-8683-2728173D5F0A}" srcOrd="0" destOrd="0" presId="urn:microsoft.com/office/officeart/2005/8/layout/cycle7"/>
    <dgm:cxn modelId="{310F5C3C-A4AF-4840-8EF4-90E795AAE98F}" type="presOf" srcId="{EDB169B2-FC12-ED46-9E29-1CC779185C74}" destId="{D7957386-7EDB-2B45-B1A5-62A8BDAE054E}" srcOrd="0" destOrd="0" presId="urn:microsoft.com/office/officeart/2005/8/layout/cycle7"/>
    <dgm:cxn modelId="{8AB7516D-2C1C-4B66-8875-606923F006FE}" type="presOf" srcId="{6637458F-1702-E14C-A624-41D02CF856C5}" destId="{04203EC2-C52F-AB43-9DA4-645479D77A9C}" srcOrd="1" destOrd="0" presId="urn:microsoft.com/office/officeart/2005/8/layout/cycle7"/>
    <dgm:cxn modelId="{CF651256-B9A6-4D69-A9BF-BBA16B9FCCAD}" type="presOf" srcId="{EDB169B2-FC12-ED46-9E29-1CC779185C74}" destId="{DD59758C-B6E1-D14C-BE4B-88E845FC94A0}" srcOrd="1" destOrd="0" presId="urn:microsoft.com/office/officeart/2005/8/layout/cycle7"/>
    <dgm:cxn modelId="{9771157E-B53D-4377-8449-5A2903564817}" type="presOf" srcId="{4F1B986F-9F57-7F43-844B-66AA7AD01827}" destId="{6319F962-003D-ED45-AC25-D1FC7229E2D4}" srcOrd="0" destOrd="0" presId="urn:microsoft.com/office/officeart/2005/8/layout/cycle7"/>
    <dgm:cxn modelId="{B6C07C8E-87D6-4E75-9193-533A42D862EF}" type="presOf" srcId="{6637458F-1702-E14C-A624-41D02CF856C5}" destId="{B685F68C-C36D-0346-8300-4B4C52540450}" srcOrd="0" destOrd="0" presId="urn:microsoft.com/office/officeart/2005/8/layout/cycle7"/>
    <dgm:cxn modelId="{74D726A1-E1A0-4E0E-8EB2-325071097053}" type="presOf" srcId="{EFC0CFD3-D918-4D47-B064-D8F334E105C1}" destId="{F1B9D491-D966-B34D-8DB0-E73A43F14ADB}" srcOrd="0" destOrd="0" presId="urn:microsoft.com/office/officeart/2005/8/layout/cycle7"/>
    <dgm:cxn modelId="{2735D1AB-E092-4BB5-8579-6A69AC9C7EC4}" type="presOf" srcId="{F4EAC843-3F41-DE40-A319-52279C67239E}" destId="{4070A9D8-7340-9C42-B175-60368A237E9F}" srcOrd="1"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DF9756D0-0423-4245-B968-AF2108E10985}" type="presOf" srcId="{8E5CEC8E-1AEF-8044-932C-AD752E71640C}" destId="{0F92D27A-16BE-1142-A5EE-F788CDAC4AC8}"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F61605DD-D38E-45FA-B6BA-029F2E13AC81}" type="presOf" srcId="{0592D7AD-2146-3245-B5CA-D2776E434519}" destId="{E91EE0E6-2FC7-6341-B12F-D5FF66966D7A}" srcOrd="0" destOrd="0" presId="urn:microsoft.com/office/officeart/2005/8/layout/cycle7"/>
    <dgm:cxn modelId="{9D080CB4-DBF1-413C-BF27-9EC7CBB6F90E}" type="presParOf" srcId="{E91EE0E6-2FC7-6341-B12F-D5FF66966D7A}" destId="{6319F962-003D-ED45-AC25-D1FC7229E2D4}" srcOrd="0" destOrd="0" presId="urn:microsoft.com/office/officeart/2005/8/layout/cycle7"/>
    <dgm:cxn modelId="{BDE9813E-E5E7-4B04-8B91-A8C1A6DE3878}" type="presParOf" srcId="{E91EE0E6-2FC7-6341-B12F-D5FF66966D7A}" destId="{B685F68C-C36D-0346-8300-4B4C52540450}" srcOrd="1" destOrd="0" presId="urn:microsoft.com/office/officeart/2005/8/layout/cycle7"/>
    <dgm:cxn modelId="{03AA3B38-1AAF-42F7-A1E8-8087FCD0208C}" type="presParOf" srcId="{B685F68C-C36D-0346-8300-4B4C52540450}" destId="{04203EC2-C52F-AB43-9DA4-645479D77A9C}" srcOrd="0" destOrd="0" presId="urn:microsoft.com/office/officeart/2005/8/layout/cycle7"/>
    <dgm:cxn modelId="{3377D268-2EBC-42AC-A305-BE22540E9499}" type="presParOf" srcId="{E91EE0E6-2FC7-6341-B12F-D5FF66966D7A}" destId="{F1B9D491-D966-B34D-8DB0-E73A43F14ADB}" srcOrd="2" destOrd="0" presId="urn:microsoft.com/office/officeart/2005/8/layout/cycle7"/>
    <dgm:cxn modelId="{08D2A579-1BF6-474E-BD4E-C2F9FCF8C9CD}" type="presParOf" srcId="{E91EE0E6-2FC7-6341-B12F-D5FF66966D7A}" destId="{D7957386-7EDB-2B45-B1A5-62A8BDAE054E}" srcOrd="3" destOrd="0" presId="urn:microsoft.com/office/officeart/2005/8/layout/cycle7"/>
    <dgm:cxn modelId="{53599B30-763B-4F60-91A3-9A6626168DE8}" type="presParOf" srcId="{D7957386-7EDB-2B45-B1A5-62A8BDAE054E}" destId="{DD59758C-B6E1-D14C-BE4B-88E845FC94A0}" srcOrd="0" destOrd="0" presId="urn:microsoft.com/office/officeart/2005/8/layout/cycle7"/>
    <dgm:cxn modelId="{5980C8D6-3875-4C78-B147-1F12ED3A692E}" type="presParOf" srcId="{E91EE0E6-2FC7-6341-B12F-D5FF66966D7A}" destId="{0F92D27A-16BE-1142-A5EE-F788CDAC4AC8}" srcOrd="4" destOrd="0" presId="urn:microsoft.com/office/officeart/2005/8/layout/cycle7"/>
    <dgm:cxn modelId="{657282B0-1D83-46C3-8667-C6AD9C640BDE}" type="presParOf" srcId="{E91EE0E6-2FC7-6341-B12F-D5FF66966D7A}" destId="{16B86A80-738B-EC4D-8683-2728173D5F0A}" srcOrd="5" destOrd="0" presId="urn:microsoft.com/office/officeart/2005/8/layout/cycle7"/>
    <dgm:cxn modelId="{303E5755-B773-4635-9AAE-909618808223}"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592D7AD-2146-3245-B5CA-D2776E434519}" type="doc">
      <dgm:prSet loTypeId="urn:microsoft.com/office/officeart/2005/8/layout/cycle7" loCatId="" qsTypeId="urn:microsoft.com/office/officeart/2005/8/quickstyle/simple4" qsCatId="simple" csTypeId="urn:microsoft.com/office/officeart/2005/8/colors/accent1_2" csCatId="accent1" phldr="1"/>
      <dgm:spPr/>
      <dgm:t>
        <a:bodyPr/>
        <a:lstStyle/>
        <a:p>
          <a:endParaRPr lang="en-US"/>
        </a:p>
      </dgm:t>
    </dgm:pt>
    <dgm:pt modelId="{4F1B986F-9F57-7F43-844B-66AA7AD01827}">
      <dgm:prSet phldrT="[Text]"/>
      <dgm:spPr/>
      <dgm:t>
        <a:bodyPr/>
        <a:lstStyle/>
        <a:p>
          <a:r>
            <a:rPr lang="en-US" dirty="0">
              <a:solidFill>
                <a:schemeClr val="bg1"/>
              </a:solidFill>
            </a:rPr>
            <a:t>forest</a:t>
          </a:r>
        </a:p>
      </dgm:t>
    </dgm:pt>
    <dgm:pt modelId="{D4196AAF-1419-194F-AA6B-A5382979BCC2}" type="parTrans" cxnId="{D6BD0CBE-AEED-5E47-8111-B435F846DC28}">
      <dgm:prSet/>
      <dgm:spPr/>
      <dgm:t>
        <a:bodyPr/>
        <a:lstStyle/>
        <a:p>
          <a:endParaRPr lang="en-US">
            <a:solidFill>
              <a:schemeClr val="tx1"/>
            </a:solidFill>
          </a:endParaRPr>
        </a:p>
      </dgm:t>
    </dgm:pt>
    <dgm:pt modelId="{6637458F-1702-E14C-A624-41D02CF856C5}" type="sibTrans" cxnId="{D6BD0CBE-AEED-5E47-8111-B435F846DC28}">
      <dgm:prSet/>
      <dgm:spPr>
        <a:solidFill>
          <a:schemeClr val="accent1"/>
        </a:solidFill>
      </dgm:spPr>
      <dgm:t>
        <a:bodyPr/>
        <a:lstStyle/>
        <a:p>
          <a:endParaRPr lang="en-US">
            <a:solidFill>
              <a:schemeClr val="tx1"/>
            </a:solidFill>
          </a:endParaRPr>
        </a:p>
      </dgm:t>
    </dgm:pt>
    <dgm:pt modelId="{EFC0CFD3-D918-4D47-B064-D8F334E105C1}">
      <dgm:prSet phldrT="[Text]"/>
      <dgm:spPr/>
      <dgm:t>
        <a:bodyPr/>
        <a:lstStyle/>
        <a:p>
          <a:r>
            <a:rPr lang="en-US" dirty="0">
              <a:solidFill>
                <a:schemeClr val="bg1"/>
              </a:solidFill>
            </a:rPr>
            <a:t>trash</a:t>
          </a:r>
        </a:p>
      </dgm:t>
    </dgm:pt>
    <dgm:pt modelId="{6A711D8C-5ECF-614F-8B95-4A330E10410C}" type="parTrans" cxnId="{697FB9C4-5E4D-3640-AF61-51CC99AB5F76}">
      <dgm:prSet/>
      <dgm:spPr/>
      <dgm:t>
        <a:bodyPr/>
        <a:lstStyle/>
        <a:p>
          <a:endParaRPr lang="en-US">
            <a:solidFill>
              <a:schemeClr val="tx1"/>
            </a:solidFill>
          </a:endParaRPr>
        </a:p>
      </dgm:t>
    </dgm:pt>
    <dgm:pt modelId="{EDB169B2-FC12-ED46-9E29-1CC779185C74}" type="sibTrans" cxnId="{697FB9C4-5E4D-3640-AF61-51CC99AB5F76}">
      <dgm:prSet/>
      <dgm:spPr>
        <a:solidFill>
          <a:schemeClr val="accent1"/>
        </a:solidFill>
      </dgm:spPr>
      <dgm:t>
        <a:bodyPr/>
        <a:lstStyle/>
        <a:p>
          <a:endParaRPr lang="en-US">
            <a:solidFill>
              <a:schemeClr val="tx1"/>
            </a:solidFill>
          </a:endParaRPr>
        </a:p>
      </dgm:t>
    </dgm:pt>
    <dgm:pt modelId="{8E5CEC8E-1AEF-8044-932C-AD752E71640C}">
      <dgm:prSet phldrT="[Text]"/>
      <dgm:spPr/>
      <dgm:t>
        <a:bodyPr/>
        <a:lstStyle/>
        <a:p>
          <a:r>
            <a:rPr lang="en-US" dirty="0">
              <a:solidFill>
                <a:schemeClr val="bg1"/>
              </a:solidFill>
            </a:rPr>
            <a:t>gasoline</a:t>
          </a:r>
        </a:p>
      </dgm:t>
    </dgm:pt>
    <dgm:pt modelId="{DF663E69-D4E5-C047-BD42-CABEC34AC161}" type="parTrans" cxnId="{5943F6D3-65EA-4E46-90F8-341A8B7BF4EF}">
      <dgm:prSet/>
      <dgm:spPr/>
      <dgm:t>
        <a:bodyPr/>
        <a:lstStyle/>
        <a:p>
          <a:endParaRPr lang="en-US">
            <a:solidFill>
              <a:schemeClr val="tx1"/>
            </a:solidFill>
          </a:endParaRPr>
        </a:p>
      </dgm:t>
    </dgm:pt>
    <dgm:pt modelId="{F4EAC843-3F41-DE40-A319-52279C67239E}" type="sibTrans" cxnId="{5943F6D3-65EA-4E46-90F8-341A8B7BF4EF}">
      <dgm:prSet/>
      <dgm:spPr>
        <a:solidFill>
          <a:schemeClr val="accent1"/>
        </a:solidFill>
      </dgm:spPr>
      <dgm:t>
        <a:bodyPr/>
        <a:lstStyle/>
        <a:p>
          <a:endParaRPr lang="en-US" dirty="0">
            <a:solidFill>
              <a:schemeClr val="tx1"/>
            </a:solidFill>
          </a:endParaRPr>
        </a:p>
      </dgm:t>
    </dgm:pt>
    <dgm:pt modelId="{E91EE0E6-2FC7-6341-B12F-D5FF66966D7A}" type="pres">
      <dgm:prSet presAssocID="{0592D7AD-2146-3245-B5CA-D2776E434519}" presName="Name0" presStyleCnt="0">
        <dgm:presLayoutVars>
          <dgm:dir/>
          <dgm:resizeHandles val="exact"/>
        </dgm:presLayoutVars>
      </dgm:prSet>
      <dgm:spPr/>
    </dgm:pt>
    <dgm:pt modelId="{6319F962-003D-ED45-AC25-D1FC7229E2D4}" type="pres">
      <dgm:prSet presAssocID="{4F1B986F-9F57-7F43-844B-66AA7AD01827}" presName="node" presStyleLbl="node1" presStyleIdx="0" presStyleCnt="3" custRadScaleRad="95587" custRadScaleInc="631">
        <dgm:presLayoutVars>
          <dgm:bulletEnabled val="1"/>
        </dgm:presLayoutVars>
      </dgm:prSet>
      <dgm:spPr/>
    </dgm:pt>
    <dgm:pt modelId="{B685F68C-C36D-0346-8300-4B4C52540450}" type="pres">
      <dgm:prSet presAssocID="{6637458F-1702-E14C-A624-41D02CF856C5}" presName="sibTrans" presStyleLbl="sibTrans2D1" presStyleIdx="0" presStyleCnt="3" custScaleX="113258" custLinFactNeighborX="5888" custLinFactNeighborY="27512"/>
      <dgm:spPr>
        <a:prstGeom prst="rightArrow">
          <a:avLst/>
        </a:prstGeom>
      </dgm:spPr>
    </dgm:pt>
    <dgm:pt modelId="{04203EC2-C52F-AB43-9DA4-645479D77A9C}" type="pres">
      <dgm:prSet presAssocID="{6637458F-1702-E14C-A624-41D02CF856C5}" presName="connectorText" presStyleLbl="sibTrans2D1" presStyleIdx="0" presStyleCnt="3"/>
      <dgm:spPr/>
    </dgm:pt>
    <dgm:pt modelId="{F1B9D491-D966-B34D-8DB0-E73A43F14ADB}" type="pres">
      <dgm:prSet presAssocID="{EFC0CFD3-D918-4D47-B064-D8F334E105C1}" presName="node" presStyleLbl="node1" presStyleIdx="1" presStyleCnt="3" custScaleX="72066">
        <dgm:presLayoutVars>
          <dgm:bulletEnabled val="1"/>
        </dgm:presLayoutVars>
      </dgm:prSet>
      <dgm:spPr/>
    </dgm:pt>
    <dgm:pt modelId="{D7957386-7EDB-2B45-B1A5-62A8BDAE054E}" type="pres">
      <dgm:prSet presAssocID="{EDB169B2-FC12-ED46-9E29-1CC779185C74}" presName="sibTrans" presStyleLbl="sibTrans2D1" presStyleIdx="1" presStyleCnt="3" custScaleX="110477" custScaleY="107966" custLinFactNeighborX="1150" custLinFactNeighborY="6878"/>
      <dgm:spPr>
        <a:prstGeom prst="leftArrow">
          <a:avLst/>
        </a:prstGeom>
      </dgm:spPr>
    </dgm:pt>
    <dgm:pt modelId="{DD59758C-B6E1-D14C-BE4B-88E845FC94A0}" type="pres">
      <dgm:prSet presAssocID="{EDB169B2-FC12-ED46-9E29-1CC779185C74}" presName="connectorText" presStyleLbl="sibTrans2D1" presStyleIdx="1" presStyleCnt="3"/>
      <dgm:spPr/>
    </dgm:pt>
    <dgm:pt modelId="{0F92D27A-16BE-1142-A5EE-F788CDAC4AC8}" type="pres">
      <dgm:prSet presAssocID="{8E5CEC8E-1AEF-8044-932C-AD752E71640C}" presName="node" presStyleLbl="node1" presStyleIdx="2" presStyleCnt="3" custScaleX="79524">
        <dgm:presLayoutVars>
          <dgm:bulletEnabled val="1"/>
        </dgm:presLayoutVars>
      </dgm:prSet>
      <dgm:spPr/>
    </dgm:pt>
    <dgm:pt modelId="{16B86A80-738B-EC4D-8683-2728173D5F0A}" type="pres">
      <dgm:prSet presAssocID="{F4EAC843-3F41-DE40-A319-52279C67239E}" presName="sibTrans" presStyleLbl="sibTrans2D1" presStyleIdx="2" presStyleCnt="3" custScaleX="111515" custLinFactNeighborX="-8410" custLinFactNeighborY="24073"/>
      <dgm:spPr>
        <a:prstGeom prst="leftArrow">
          <a:avLst/>
        </a:prstGeom>
      </dgm:spPr>
    </dgm:pt>
    <dgm:pt modelId="{4070A9D8-7340-9C42-B175-60368A237E9F}" type="pres">
      <dgm:prSet presAssocID="{F4EAC843-3F41-DE40-A319-52279C67239E}" presName="connectorText" presStyleLbl="sibTrans2D1" presStyleIdx="2" presStyleCnt="3"/>
      <dgm:spPr/>
    </dgm:pt>
  </dgm:ptLst>
  <dgm:cxnLst>
    <dgm:cxn modelId="{4424B902-4D05-44F5-94F0-8898C9C22E16}" type="presOf" srcId="{4F1B986F-9F57-7F43-844B-66AA7AD01827}" destId="{6319F962-003D-ED45-AC25-D1FC7229E2D4}" srcOrd="0" destOrd="0" presId="urn:microsoft.com/office/officeart/2005/8/layout/cycle7"/>
    <dgm:cxn modelId="{E04ED80F-A5BB-47B6-8351-1869ED01BBC0}" type="presOf" srcId="{F4EAC843-3F41-DE40-A319-52279C67239E}" destId="{4070A9D8-7340-9C42-B175-60368A237E9F}" srcOrd="1" destOrd="0" presId="urn:microsoft.com/office/officeart/2005/8/layout/cycle7"/>
    <dgm:cxn modelId="{24386D13-7774-4777-A251-16C07856C5A0}" type="presOf" srcId="{EDB169B2-FC12-ED46-9E29-1CC779185C74}" destId="{DD59758C-B6E1-D14C-BE4B-88E845FC94A0}" srcOrd="1" destOrd="0" presId="urn:microsoft.com/office/officeart/2005/8/layout/cycle7"/>
    <dgm:cxn modelId="{2B989714-346D-4023-933A-AB95700EA150}" type="presOf" srcId="{EFC0CFD3-D918-4D47-B064-D8F334E105C1}" destId="{F1B9D491-D966-B34D-8DB0-E73A43F14ADB}" srcOrd="0" destOrd="0" presId="urn:microsoft.com/office/officeart/2005/8/layout/cycle7"/>
    <dgm:cxn modelId="{22B2831F-481A-437B-9AD8-4642DA126DB3}" type="presOf" srcId="{8E5CEC8E-1AEF-8044-932C-AD752E71640C}" destId="{0F92D27A-16BE-1142-A5EE-F788CDAC4AC8}" srcOrd="0" destOrd="0" presId="urn:microsoft.com/office/officeart/2005/8/layout/cycle7"/>
    <dgm:cxn modelId="{5A1F3147-0A94-4C93-B71B-FED2EA2800EC}" type="presOf" srcId="{F4EAC843-3F41-DE40-A319-52279C67239E}" destId="{16B86A80-738B-EC4D-8683-2728173D5F0A}" srcOrd="0" destOrd="0" presId="urn:microsoft.com/office/officeart/2005/8/layout/cycle7"/>
    <dgm:cxn modelId="{7A8E1B58-4EE3-4A1F-9501-F544BE18BE6F}" type="presOf" srcId="{6637458F-1702-E14C-A624-41D02CF856C5}" destId="{04203EC2-C52F-AB43-9DA4-645479D77A9C}" srcOrd="1" destOrd="0" presId="urn:microsoft.com/office/officeart/2005/8/layout/cycle7"/>
    <dgm:cxn modelId="{198B2378-474A-4F37-B92E-A0D8A4424FD8}" type="presOf" srcId="{0592D7AD-2146-3245-B5CA-D2776E434519}" destId="{E91EE0E6-2FC7-6341-B12F-D5FF66966D7A}" srcOrd="0" destOrd="0" presId="urn:microsoft.com/office/officeart/2005/8/layout/cycle7"/>
    <dgm:cxn modelId="{CAAE4F84-8473-4FE6-BBA4-4119D44B2FFB}" type="presOf" srcId="{6637458F-1702-E14C-A624-41D02CF856C5}" destId="{B685F68C-C36D-0346-8300-4B4C52540450}" srcOrd="0" destOrd="0" presId="urn:microsoft.com/office/officeart/2005/8/layout/cycle7"/>
    <dgm:cxn modelId="{D6BD0CBE-AEED-5E47-8111-B435F846DC28}" srcId="{0592D7AD-2146-3245-B5CA-D2776E434519}" destId="{4F1B986F-9F57-7F43-844B-66AA7AD01827}" srcOrd="0" destOrd="0" parTransId="{D4196AAF-1419-194F-AA6B-A5382979BCC2}" sibTransId="{6637458F-1702-E14C-A624-41D02CF856C5}"/>
    <dgm:cxn modelId="{697FB9C4-5E4D-3640-AF61-51CC99AB5F76}" srcId="{0592D7AD-2146-3245-B5CA-D2776E434519}" destId="{EFC0CFD3-D918-4D47-B064-D8F334E105C1}" srcOrd="1" destOrd="0" parTransId="{6A711D8C-5ECF-614F-8B95-4A330E10410C}" sibTransId="{EDB169B2-FC12-ED46-9E29-1CC779185C74}"/>
    <dgm:cxn modelId="{D9D4D3CF-2DCE-48CC-8C90-4649D21409C4}" type="presOf" srcId="{EDB169B2-FC12-ED46-9E29-1CC779185C74}" destId="{D7957386-7EDB-2B45-B1A5-62A8BDAE054E}" srcOrd="0" destOrd="0" presId="urn:microsoft.com/office/officeart/2005/8/layout/cycle7"/>
    <dgm:cxn modelId="{5943F6D3-65EA-4E46-90F8-341A8B7BF4EF}" srcId="{0592D7AD-2146-3245-B5CA-D2776E434519}" destId="{8E5CEC8E-1AEF-8044-932C-AD752E71640C}" srcOrd="2" destOrd="0" parTransId="{DF663E69-D4E5-C047-BD42-CABEC34AC161}" sibTransId="{F4EAC843-3F41-DE40-A319-52279C67239E}"/>
    <dgm:cxn modelId="{F831AB1C-D1C9-44AC-97A6-0A673FFFF736}" type="presParOf" srcId="{E91EE0E6-2FC7-6341-B12F-D5FF66966D7A}" destId="{6319F962-003D-ED45-AC25-D1FC7229E2D4}" srcOrd="0" destOrd="0" presId="urn:microsoft.com/office/officeart/2005/8/layout/cycle7"/>
    <dgm:cxn modelId="{729D681E-0C00-4727-BE41-C054A87D38E0}" type="presParOf" srcId="{E91EE0E6-2FC7-6341-B12F-D5FF66966D7A}" destId="{B685F68C-C36D-0346-8300-4B4C52540450}" srcOrd="1" destOrd="0" presId="urn:microsoft.com/office/officeart/2005/8/layout/cycle7"/>
    <dgm:cxn modelId="{FF6A1C39-1EBE-47A7-8A8A-E2351E53F238}" type="presParOf" srcId="{B685F68C-C36D-0346-8300-4B4C52540450}" destId="{04203EC2-C52F-AB43-9DA4-645479D77A9C}" srcOrd="0" destOrd="0" presId="urn:microsoft.com/office/officeart/2005/8/layout/cycle7"/>
    <dgm:cxn modelId="{23149A70-D989-42F5-BEF6-F4720025AEC1}" type="presParOf" srcId="{E91EE0E6-2FC7-6341-B12F-D5FF66966D7A}" destId="{F1B9D491-D966-B34D-8DB0-E73A43F14ADB}" srcOrd="2" destOrd="0" presId="urn:microsoft.com/office/officeart/2005/8/layout/cycle7"/>
    <dgm:cxn modelId="{34EC008C-3396-4DDA-AAE9-6140FE70B3D2}" type="presParOf" srcId="{E91EE0E6-2FC7-6341-B12F-D5FF66966D7A}" destId="{D7957386-7EDB-2B45-B1A5-62A8BDAE054E}" srcOrd="3" destOrd="0" presId="urn:microsoft.com/office/officeart/2005/8/layout/cycle7"/>
    <dgm:cxn modelId="{55F14C27-1447-45A8-87BC-A08DD29F12AF}" type="presParOf" srcId="{D7957386-7EDB-2B45-B1A5-62A8BDAE054E}" destId="{DD59758C-B6E1-D14C-BE4B-88E845FC94A0}" srcOrd="0" destOrd="0" presId="urn:microsoft.com/office/officeart/2005/8/layout/cycle7"/>
    <dgm:cxn modelId="{FCAF40D4-250A-47D9-A47C-84305EB125E6}" type="presParOf" srcId="{E91EE0E6-2FC7-6341-B12F-D5FF66966D7A}" destId="{0F92D27A-16BE-1142-A5EE-F788CDAC4AC8}" srcOrd="4" destOrd="0" presId="urn:microsoft.com/office/officeart/2005/8/layout/cycle7"/>
    <dgm:cxn modelId="{1D810FF2-8F4E-47BB-B5B4-D3EF7A332E7D}" type="presParOf" srcId="{E91EE0E6-2FC7-6341-B12F-D5FF66966D7A}" destId="{16B86A80-738B-EC4D-8683-2728173D5F0A}" srcOrd="5" destOrd="0" presId="urn:microsoft.com/office/officeart/2005/8/layout/cycle7"/>
    <dgm:cxn modelId="{0D7C2428-05BB-47DC-8E0B-B41202C2EEDD}" type="presParOf" srcId="{16B86A80-738B-EC4D-8683-2728173D5F0A}" destId="{4070A9D8-7340-9C42-B175-60368A237E9F}"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flipH="1" flipV="1">
          <a:off x="1461752" y="1022669"/>
          <a:ext cx="939815" cy="187649"/>
        </a:xfrm>
        <a:prstGeom prst="rightArrow">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518047" y="1060199"/>
        <a:ext cx="827225" cy="112589"/>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flipH="1" flipV="1">
          <a:off x="578451" y="1037145"/>
          <a:ext cx="953365" cy="158697"/>
        </a:xfrm>
        <a:prstGeom prst="leftArrow">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solidFill>
              <a:schemeClr val="tx1"/>
            </a:solidFill>
          </a:endParaRPr>
        </a:p>
      </dsp:txBody>
      <dsp:txXfrm rot="-10800000">
        <a:off x="626060" y="1068884"/>
        <a:ext cx="858147" cy="952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flipH="1" flipV="1">
          <a:off x="1461752" y="1022669"/>
          <a:ext cx="939815" cy="187649"/>
        </a:xfrm>
        <a:prstGeom prst="rightArrow">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518047" y="1060199"/>
        <a:ext cx="827225" cy="112589"/>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flipH="1" flipV="1">
          <a:off x="578451" y="1037145"/>
          <a:ext cx="953365" cy="158697"/>
        </a:xfrm>
        <a:prstGeom prst="leftArrow">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solidFill>
              <a:schemeClr val="tx1"/>
            </a:solidFill>
          </a:endParaRPr>
        </a:p>
      </dsp:txBody>
      <dsp:txXfrm rot="-10800000">
        <a:off x="626060" y="1068884"/>
        <a:ext cx="858147" cy="9521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flipH="1" flipV="1">
          <a:off x="1461752" y="1022669"/>
          <a:ext cx="939815" cy="187649"/>
        </a:xfrm>
        <a:prstGeom prst="rightArrow">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518047" y="1060199"/>
        <a:ext cx="827225" cy="112589"/>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flipH="1" flipV="1">
          <a:off x="578451" y="1037145"/>
          <a:ext cx="953365" cy="158697"/>
        </a:xfrm>
        <a:prstGeom prst="leftArrow">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solidFill>
              <a:schemeClr val="tx1"/>
            </a:solidFill>
          </a:endParaRPr>
        </a:p>
      </dsp:txBody>
      <dsp:txXfrm rot="-10800000">
        <a:off x="626060" y="1068884"/>
        <a:ext cx="858147" cy="952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flipH="1" flipV="1">
          <a:off x="1461752" y="1022669"/>
          <a:ext cx="939815" cy="187649"/>
        </a:xfrm>
        <a:prstGeom prst="rightArrow">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518047" y="1060199"/>
        <a:ext cx="827225" cy="112589"/>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flipH="1" flipV="1">
          <a:off x="578451" y="1037145"/>
          <a:ext cx="953365" cy="158697"/>
        </a:xfrm>
        <a:prstGeom prst="leftArrow">
          <a:avLst/>
        </a:prstGeom>
        <a:solidFill>
          <a:srgbClr val="C000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dirty="0">
            <a:solidFill>
              <a:schemeClr val="tx1"/>
            </a:solidFill>
          </a:endParaRPr>
        </a:p>
      </dsp:txBody>
      <dsp:txXfrm rot="-10800000">
        <a:off x="626060" y="1068884"/>
        <a:ext cx="858147" cy="9521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basketball</a:t>
          </a:r>
          <a:endParaRPr lang="en-US" sz="1400" kern="1200" dirty="0">
            <a:solidFill>
              <a:schemeClr val="bg1"/>
            </a:solidFill>
          </a:endParaRP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baseball</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football</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basketball</a:t>
          </a:r>
          <a:endParaRPr lang="en-US" sz="1300" kern="1200" dirty="0">
            <a:solidFill>
              <a:schemeClr val="bg1"/>
            </a:solidFill>
          </a:endParaRP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baseball</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football</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basketball</a:t>
          </a:r>
          <a:endParaRPr lang="en-US" sz="1300" kern="1200" dirty="0">
            <a:solidFill>
              <a:schemeClr val="bg1"/>
            </a:solidFill>
          </a:endParaRP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baseball</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football</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basketball</a:t>
          </a:r>
          <a:endParaRPr lang="en-US" sz="1300" kern="1200" dirty="0">
            <a:solidFill>
              <a:schemeClr val="bg1"/>
            </a:solidFill>
          </a:endParaRP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baseball</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football</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38490"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basketball</a:t>
          </a:r>
          <a:endParaRPr lang="en-US" sz="1300" kern="1200" dirty="0">
            <a:solidFill>
              <a:schemeClr val="bg1"/>
            </a:solidFill>
          </a:endParaRPr>
        </a:p>
      </dsp:txBody>
      <dsp:txXfrm>
        <a:off x="954338" y="109581"/>
        <a:ext cx="1050480" cy="509392"/>
      </dsp:txXfrm>
    </dsp:sp>
    <dsp:sp modelId="{B685F68C-C36D-0346-8300-4B4C52540450}">
      <dsp:nvSpPr>
        <dsp:cNvPr id="0" name=""/>
        <dsp:cNvSpPr/>
      </dsp:nvSpPr>
      <dsp:spPr>
        <a:xfrm rot="3566236">
          <a:off x="1561268" y="1073154"/>
          <a:ext cx="808160"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18082" y="1111030"/>
        <a:ext cx="694532" cy="113628"/>
      </dsp:txXfrm>
    </dsp:sp>
    <dsp:sp modelId="{F1B9D491-D966-B34D-8DB0-E73A43F14ADB}">
      <dsp:nvSpPr>
        <dsp:cNvPr id="0" name=""/>
        <dsp:cNvSpPr/>
      </dsp:nvSpPr>
      <dsp:spPr>
        <a:xfrm>
          <a:off x="1901267" y="1596663"/>
          <a:ext cx="931645"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baseball</a:t>
          </a:r>
          <a:endParaRPr lang="en-US" sz="1300" kern="1200" dirty="0">
            <a:solidFill>
              <a:schemeClr val="bg1"/>
            </a:solidFill>
          </a:endParaRPr>
        </a:p>
      </dsp:txBody>
      <dsp:txXfrm>
        <a:off x="1917115" y="1612511"/>
        <a:ext cx="899949" cy="509392"/>
      </dsp:txXfrm>
    </dsp:sp>
    <dsp:sp modelId="{D7957386-7EDB-2B45-B1A5-62A8BDAE054E}">
      <dsp:nvSpPr>
        <dsp:cNvPr id="0" name=""/>
        <dsp:cNvSpPr/>
      </dsp:nvSpPr>
      <dsp:spPr>
        <a:xfrm rot="10800000">
          <a:off x="1069341" y="1778000"/>
          <a:ext cx="788316"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30681" y="1818893"/>
        <a:ext cx="665636" cy="122680"/>
      </dsp:txXfrm>
    </dsp:sp>
    <dsp:sp modelId="{0F92D27A-16BE-1142-A5EE-F788CDAC4AC8}">
      <dsp:nvSpPr>
        <dsp:cNvPr id="0" name=""/>
        <dsp:cNvSpPr/>
      </dsp:nvSpPr>
      <dsp:spPr>
        <a:xfrm>
          <a:off x="148731"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football</a:t>
          </a:r>
          <a:endParaRPr lang="en-US" sz="1300" kern="1200" dirty="0">
            <a:solidFill>
              <a:schemeClr val="bg1"/>
            </a:solidFill>
          </a:endParaRPr>
        </a:p>
      </dsp:txBody>
      <dsp:txXfrm>
        <a:off x="164579" y="1612511"/>
        <a:ext cx="828893" cy="509392"/>
      </dsp:txXfrm>
    </dsp:sp>
    <dsp:sp modelId="{16B86A80-738B-EC4D-8683-2728173D5F0A}">
      <dsp:nvSpPr>
        <dsp:cNvPr id="0" name=""/>
        <dsp:cNvSpPr/>
      </dsp:nvSpPr>
      <dsp:spPr>
        <a:xfrm rot="18055797">
          <a:off x="571430" y="1066642"/>
          <a:ext cx="795723"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8244" y="1104518"/>
        <a:ext cx="682095" cy="11362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44424-1FBB-784E-A615-1B66BBCCC56E}">
      <dsp:nvSpPr>
        <dsp:cNvPr id="0" name=""/>
        <dsp:cNvSpPr/>
      </dsp:nvSpPr>
      <dsp:spPr>
        <a:xfrm>
          <a:off x="595" y="1588659"/>
          <a:ext cx="1933785" cy="96689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err="1"/>
            <a:t>gasoline</a:t>
          </a:r>
          <a:r>
            <a:rPr lang="de-DE" sz="2400" kern="1200" dirty="0"/>
            <a:t> </a:t>
          </a:r>
          <a:r>
            <a:rPr lang="de-DE" sz="2400" kern="1200" dirty="0" err="1"/>
            <a:t>use</a:t>
          </a:r>
          <a:endParaRPr lang="de-DE" sz="2400" kern="1200" dirty="0"/>
        </a:p>
      </dsp:txBody>
      <dsp:txXfrm>
        <a:off x="28914" y="1616978"/>
        <a:ext cx="1877147" cy="910254"/>
      </dsp:txXfrm>
    </dsp:sp>
    <dsp:sp modelId="{34311784-1851-6E41-81F8-4407CA59C057}">
      <dsp:nvSpPr>
        <dsp:cNvPr id="0" name=""/>
        <dsp:cNvSpPr/>
      </dsp:nvSpPr>
      <dsp:spPr>
        <a:xfrm rot="19938870">
          <a:off x="1738646" y="1195598"/>
          <a:ext cx="3419280" cy="164355"/>
        </a:xfrm>
        <a:custGeom>
          <a:avLst/>
          <a:gdLst/>
          <a:ahLst/>
          <a:cxnLst/>
          <a:rect l="0" t="0" r="0" b="0"/>
          <a:pathLst>
            <a:path>
              <a:moveTo>
                <a:pt x="0" y="82177"/>
              </a:moveTo>
              <a:lnTo>
                <a:pt x="1103252" y="82177"/>
              </a:lnTo>
            </a:path>
            <a:path>
              <a:moveTo>
                <a:pt x="2316028" y="82177"/>
              </a:moveTo>
              <a:lnTo>
                <a:pt x="3419280" y="8217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de-DE" sz="2000" kern="1200" dirty="0" err="1"/>
            <a:t>contributes</a:t>
          </a:r>
          <a:r>
            <a:rPr lang="de-DE" sz="2000" kern="1200" dirty="0"/>
            <a:t> a </a:t>
          </a:r>
          <a:r>
            <a:rPr lang="de-DE" sz="2000" kern="1200" dirty="0" err="1"/>
            <a:t>units</a:t>
          </a:r>
          <a:r>
            <a:rPr lang="de-DE" sz="2000" kern="1200" dirty="0"/>
            <a:t> </a:t>
          </a:r>
          <a:r>
            <a:rPr lang="de-DE" sz="2000" kern="1200" dirty="0" err="1"/>
            <a:t>to</a:t>
          </a:r>
          <a:endParaRPr lang="de-DE" sz="2000" kern="1200" dirty="0"/>
        </a:p>
      </dsp:txBody>
      <dsp:txXfrm>
        <a:off x="2841899" y="850365"/>
        <a:ext cx="1212776" cy="854820"/>
      </dsp:txXfrm>
    </dsp:sp>
    <dsp:sp modelId="{EB88B26B-5578-E149-86A8-F3A67A09FC6C}">
      <dsp:nvSpPr>
        <dsp:cNvPr id="0" name=""/>
        <dsp:cNvSpPr/>
      </dsp:nvSpPr>
      <dsp:spPr>
        <a:xfrm>
          <a:off x="4962193" y="0"/>
          <a:ext cx="1933785" cy="96689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global </a:t>
          </a:r>
          <a:r>
            <a:rPr lang="de-DE" sz="2400" kern="1200" dirty="0" err="1"/>
            <a:t>warming</a:t>
          </a:r>
          <a:endParaRPr lang="de-DE" sz="2400" kern="1200" dirty="0"/>
        </a:p>
      </dsp:txBody>
      <dsp:txXfrm>
        <a:off x="4990512" y="28319"/>
        <a:ext cx="1877147" cy="910254"/>
      </dsp:txXfrm>
    </dsp:sp>
    <dsp:sp modelId="{72733A4E-F308-2C47-A3C4-B48AFB8B89DD}">
      <dsp:nvSpPr>
        <dsp:cNvPr id="0" name=""/>
        <dsp:cNvSpPr/>
      </dsp:nvSpPr>
      <dsp:spPr>
        <a:xfrm rot="47514">
          <a:off x="1934236" y="2010853"/>
          <a:ext cx="3028101" cy="164355"/>
        </a:xfrm>
        <a:custGeom>
          <a:avLst/>
          <a:gdLst/>
          <a:ahLst/>
          <a:cxnLst/>
          <a:rect l="0" t="0" r="0" b="0"/>
          <a:pathLst>
            <a:path>
              <a:moveTo>
                <a:pt x="0" y="82177"/>
              </a:moveTo>
              <a:lnTo>
                <a:pt x="906064" y="82177"/>
              </a:lnTo>
            </a:path>
            <a:path>
              <a:moveTo>
                <a:pt x="2122036" y="82177"/>
              </a:moveTo>
              <a:lnTo>
                <a:pt x="3028101" y="8217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de-DE" sz="2000" kern="1200" dirty="0" err="1"/>
            <a:t>contributes</a:t>
          </a:r>
          <a:r>
            <a:rPr lang="de-DE" sz="2000" kern="1200" dirty="0"/>
            <a:t> b </a:t>
          </a:r>
          <a:r>
            <a:rPr lang="de-DE" sz="2000" kern="1200" dirty="0" err="1"/>
            <a:t>units</a:t>
          </a:r>
          <a:r>
            <a:rPr lang="de-DE" sz="2000" kern="1200" dirty="0"/>
            <a:t> </a:t>
          </a:r>
          <a:r>
            <a:rPr lang="de-DE" sz="2000" kern="1200" dirty="0" err="1"/>
            <a:t>to</a:t>
          </a:r>
          <a:endParaRPr lang="de-DE" sz="2000" kern="1200" dirty="0"/>
        </a:p>
      </dsp:txBody>
      <dsp:txXfrm>
        <a:off x="2840301" y="1714518"/>
        <a:ext cx="1215971" cy="757025"/>
      </dsp:txXfrm>
    </dsp:sp>
    <dsp:sp modelId="{C5A23040-EAEB-8D48-ABA4-21FA37EA915C}">
      <dsp:nvSpPr>
        <dsp:cNvPr id="0" name=""/>
        <dsp:cNvSpPr/>
      </dsp:nvSpPr>
      <dsp:spPr>
        <a:xfrm>
          <a:off x="4962193" y="1630510"/>
          <a:ext cx="1933785" cy="96689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err="1"/>
            <a:t>energy</a:t>
          </a:r>
          <a:r>
            <a:rPr lang="de-DE" sz="2400" kern="1200" dirty="0"/>
            <a:t> </a:t>
          </a:r>
          <a:r>
            <a:rPr lang="de-DE" sz="2400" kern="1200" dirty="0" err="1"/>
            <a:t>dependence</a:t>
          </a:r>
          <a:endParaRPr lang="de-DE" sz="2400" kern="1200" dirty="0"/>
        </a:p>
      </dsp:txBody>
      <dsp:txXfrm>
        <a:off x="4990512" y="1658829"/>
        <a:ext cx="1877147" cy="910254"/>
      </dsp:txXfrm>
    </dsp:sp>
    <dsp:sp modelId="{F4DB73B8-B3FE-4D41-A058-DA4686DDA07A}">
      <dsp:nvSpPr>
        <dsp:cNvPr id="0" name=""/>
        <dsp:cNvSpPr/>
      </dsp:nvSpPr>
      <dsp:spPr>
        <a:xfrm rot="1661130">
          <a:off x="1738646" y="2784257"/>
          <a:ext cx="3419280" cy="164355"/>
        </a:xfrm>
        <a:custGeom>
          <a:avLst/>
          <a:gdLst/>
          <a:ahLst/>
          <a:cxnLst/>
          <a:rect l="0" t="0" r="0" b="0"/>
          <a:pathLst>
            <a:path>
              <a:moveTo>
                <a:pt x="0" y="82177"/>
              </a:moveTo>
              <a:lnTo>
                <a:pt x="1103252" y="82177"/>
              </a:lnTo>
            </a:path>
            <a:path>
              <a:moveTo>
                <a:pt x="2316028" y="82177"/>
              </a:moveTo>
              <a:lnTo>
                <a:pt x="3419280" y="8217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r>
            <a:rPr lang="en-US" sz="2000" kern="1200" dirty="0"/>
            <a:t>contributes c units to</a:t>
          </a:r>
        </a:p>
      </dsp:txBody>
      <dsp:txXfrm>
        <a:off x="2841899" y="2439024"/>
        <a:ext cx="1212776" cy="854820"/>
      </dsp:txXfrm>
    </dsp:sp>
    <dsp:sp modelId="{49E4DC57-1B33-0C47-998A-145626CF9C8C}">
      <dsp:nvSpPr>
        <dsp:cNvPr id="0" name=""/>
        <dsp:cNvSpPr/>
      </dsp:nvSpPr>
      <dsp:spPr>
        <a:xfrm>
          <a:off x="4962193" y="3177318"/>
          <a:ext cx="1933785" cy="966892"/>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t>
          </a:r>
        </a:p>
      </dsp:txBody>
      <dsp:txXfrm>
        <a:off x="4990512" y="3205637"/>
        <a:ext cx="1877147" cy="91025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44424-1FBB-784E-A615-1B66BBCCC56E}">
      <dsp:nvSpPr>
        <dsp:cNvPr id="0" name=""/>
        <dsp:cNvSpPr/>
      </dsp:nvSpPr>
      <dsp:spPr>
        <a:xfrm>
          <a:off x="902" y="1176212"/>
          <a:ext cx="1659300" cy="78247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activity A</a:t>
          </a:r>
        </a:p>
        <a:p>
          <a:pPr marL="0" lvl="0" indent="0" algn="ctr" defTabSz="1066800">
            <a:lnSpc>
              <a:spcPct val="90000"/>
            </a:lnSpc>
            <a:spcBef>
              <a:spcPct val="0"/>
            </a:spcBef>
            <a:spcAft>
              <a:spcPct val="35000"/>
            </a:spcAft>
            <a:buNone/>
          </a:pPr>
          <a:r>
            <a:rPr lang="de-DE" sz="1600" i="1" kern="1200" dirty="0"/>
            <a:t>(gasoline)</a:t>
          </a:r>
        </a:p>
      </dsp:txBody>
      <dsp:txXfrm>
        <a:off x="23820" y="1199130"/>
        <a:ext cx="1613464" cy="736634"/>
      </dsp:txXfrm>
    </dsp:sp>
    <dsp:sp modelId="{34311784-1851-6E41-81F8-4407CA59C057}">
      <dsp:nvSpPr>
        <dsp:cNvPr id="0" name=""/>
        <dsp:cNvSpPr/>
      </dsp:nvSpPr>
      <dsp:spPr>
        <a:xfrm rot="18884226">
          <a:off x="1415019" y="937549"/>
          <a:ext cx="1655834" cy="83583"/>
        </a:xfrm>
        <a:custGeom>
          <a:avLst/>
          <a:gdLst/>
          <a:ahLst/>
          <a:cxnLst/>
          <a:rect l="0" t="0" r="0" b="0"/>
          <a:pathLst>
            <a:path>
              <a:moveTo>
                <a:pt x="0" y="41791"/>
              </a:moveTo>
              <a:lnTo>
                <a:pt x="631286" y="41791"/>
              </a:lnTo>
            </a:path>
            <a:path>
              <a:moveTo>
                <a:pt x="1024547" y="41791"/>
              </a:moveTo>
              <a:lnTo>
                <a:pt x="1655834" y="4179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89050">
            <a:lnSpc>
              <a:spcPct val="90000"/>
            </a:lnSpc>
            <a:spcBef>
              <a:spcPct val="0"/>
            </a:spcBef>
            <a:spcAft>
              <a:spcPct val="35000"/>
            </a:spcAft>
            <a:buNone/>
          </a:pPr>
          <a:r>
            <a:rPr lang="de-DE" sz="2900" kern="1200" dirty="0"/>
            <a:t>1</a:t>
          </a:r>
        </a:p>
      </dsp:txBody>
      <dsp:txXfrm>
        <a:off x="2046306" y="772362"/>
        <a:ext cx="393260" cy="413958"/>
      </dsp:txXfrm>
    </dsp:sp>
    <dsp:sp modelId="{EB88B26B-5578-E149-86A8-F3A67A09FC6C}">
      <dsp:nvSpPr>
        <dsp:cNvPr id="0" name=""/>
        <dsp:cNvSpPr/>
      </dsp:nvSpPr>
      <dsp:spPr>
        <a:xfrm>
          <a:off x="2825670" y="0"/>
          <a:ext cx="1572540" cy="78247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attribute 1</a:t>
          </a:r>
        </a:p>
        <a:p>
          <a:pPr marL="0" lvl="0" indent="0" algn="ctr" defTabSz="1066800">
            <a:lnSpc>
              <a:spcPct val="90000"/>
            </a:lnSpc>
            <a:spcBef>
              <a:spcPct val="0"/>
            </a:spcBef>
            <a:spcAft>
              <a:spcPct val="35000"/>
            </a:spcAft>
            <a:buNone/>
          </a:pPr>
          <a:r>
            <a:rPr lang="de-DE" sz="1400" i="1" kern="1200" dirty="0"/>
            <a:t>(global warming)</a:t>
          </a:r>
          <a:endParaRPr lang="de-DE" sz="2400" i="1" kern="1200" dirty="0"/>
        </a:p>
      </dsp:txBody>
      <dsp:txXfrm>
        <a:off x="2848588" y="22918"/>
        <a:ext cx="1526704" cy="736634"/>
      </dsp:txXfrm>
    </dsp:sp>
    <dsp:sp modelId="{72733A4E-F308-2C47-A3C4-B48AFB8B89DD}">
      <dsp:nvSpPr>
        <dsp:cNvPr id="0" name=""/>
        <dsp:cNvSpPr/>
      </dsp:nvSpPr>
      <dsp:spPr>
        <a:xfrm rot="2685753">
          <a:off x="1422221" y="2103578"/>
          <a:ext cx="1641430" cy="83583"/>
        </a:xfrm>
        <a:custGeom>
          <a:avLst/>
          <a:gdLst/>
          <a:ahLst/>
          <a:cxnLst/>
          <a:rect l="0" t="0" r="0" b="0"/>
          <a:pathLst>
            <a:path>
              <a:moveTo>
                <a:pt x="0" y="41791"/>
              </a:moveTo>
              <a:lnTo>
                <a:pt x="702737" y="41791"/>
              </a:lnTo>
            </a:path>
            <a:path>
              <a:moveTo>
                <a:pt x="938693" y="41791"/>
              </a:moveTo>
              <a:lnTo>
                <a:pt x="1641430" y="41791"/>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289050">
            <a:lnSpc>
              <a:spcPct val="90000"/>
            </a:lnSpc>
            <a:spcBef>
              <a:spcPct val="0"/>
            </a:spcBef>
            <a:spcAft>
              <a:spcPct val="35000"/>
            </a:spcAft>
            <a:buNone/>
          </a:pPr>
          <a:r>
            <a:rPr lang="de-DE" sz="2900" kern="1200" dirty="0"/>
            <a:t>1</a:t>
          </a:r>
        </a:p>
      </dsp:txBody>
      <dsp:txXfrm>
        <a:off x="2124959" y="1940192"/>
        <a:ext cx="235955" cy="410357"/>
      </dsp:txXfrm>
    </dsp:sp>
    <dsp:sp modelId="{C5A23040-EAEB-8D48-ABA4-21FA37EA915C}">
      <dsp:nvSpPr>
        <dsp:cNvPr id="0" name=""/>
        <dsp:cNvSpPr/>
      </dsp:nvSpPr>
      <dsp:spPr>
        <a:xfrm>
          <a:off x="2825670" y="2311693"/>
          <a:ext cx="1572540" cy="823201"/>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attribute 2</a:t>
          </a:r>
        </a:p>
        <a:p>
          <a:pPr marL="0" lvl="0" indent="0" algn="ctr" defTabSz="1066800">
            <a:lnSpc>
              <a:spcPct val="90000"/>
            </a:lnSpc>
            <a:spcBef>
              <a:spcPct val="0"/>
            </a:spcBef>
            <a:spcAft>
              <a:spcPct val="35000"/>
            </a:spcAft>
            <a:buNone/>
          </a:pPr>
          <a:r>
            <a:rPr lang="de-DE" sz="1200" i="1" kern="1200" dirty="0"/>
            <a:t>(energy dependence)</a:t>
          </a:r>
          <a:endParaRPr lang="de-DE" sz="2400" i="1" kern="1200" dirty="0"/>
        </a:p>
      </dsp:txBody>
      <dsp:txXfrm>
        <a:off x="2849781" y="2335804"/>
        <a:ext cx="1524318" cy="77497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D44424-1FBB-784E-A615-1B66BBCCC56E}">
      <dsp:nvSpPr>
        <dsp:cNvPr id="0" name=""/>
        <dsp:cNvSpPr/>
      </dsp:nvSpPr>
      <dsp:spPr>
        <a:xfrm>
          <a:off x="5" y="0"/>
          <a:ext cx="1688339" cy="844169"/>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de-DE" sz="2400" kern="1200" dirty="0"/>
            <a:t>activity B</a:t>
          </a:r>
        </a:p>
        <a:p>
          <a:pPr marL="0" lvl="0" indent="0" algn="ctr" defTabSz="1066800">
            <a:lnSpc>
              <a:spcPct val="90000"/>
            </a:lnSpc>
            <a:spcBef>
              <a:spcPct val="0"/>
            </a:spcBef>
            <a:spcAft>
              <a:spcPct val="35000"/>
            </a:spcAft>
            <a:buNone/>
          </a:pPr>
          <a:r>
            <a:rPr lang="de-DE" sz="1800" i="1" kern="1200" dirty="0"/>
            <a:t>(trash)</a:t>
          </a:r>
          <a:endParaRPr lang="de-DE" sz="5400" i="1" kern="1200" dirty="0"/>
        </a:p>
      </dsp:txBody>
      <dsp:txXfrm>
        <a:off x="24730" y="24725"/>
        <a:ext cx="1638889" cy="7947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9F962-003D-ED45-AC25-D1FC7229E2D4}">
      <dsp:nvSpPr>
        <dsp:cNvPr id="0" name=""/>
        <dsp:cNvSpPr/>
      </dsp:nvSpPr>
      <dsp:spPr>
        <a:xfrm>
          <a:off x="976431" y="93733"/>
          <a:ext cx="1082176"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forest</a:t>
          </a:r>
        </a:p>
      </dsp:txBody>
      <dsp:txXfrm>
        <a:off x="992279" y="109581"/>
        <a:ext cx="1050480" cy="509392"/>
      </dsp:txXfrm>
    </dsp:sp>
    <dsp:sp modelId="{B685F68C-C36D-0346-8300-4B4C52540450}">
      <dsp:nvSpPr>
        <dsp:cNvPr id="0" name=""/>
        <dsp:cNvSpPr/>
      </dsp:nvSpPr>
      <dsp:spPr>
        <a:xfrm rot="3566236">
          <a:off x="1568406" y="1073154"/>
          <a:ext cx="876914" cy="189380"/>
        </a:xfrm>
        <a:prstGeom prst="righ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a:off x="1625220" y="1111030"/>
        <a:ext cx="763286" cy="113628"/>
      </dsp:txXfrm>
    </dsp:sp>
    <dsp:sp modelId="{F1B9D491-D966-B34D-8DB0-E73A43F14ADB}">
      <dsp:nvSpPr>
        <dsp:cNvPr id="0" name=""/>
        <dsp:cNvSpPr/>
      </dsp:nvSpPr>
      <dsp:spPr>
        <a:xfrm>
          <a:off x="2015090" y="1596663"/>
          <a:ext cx="779881"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trash</a:t>
          </a:r>
        </a:p>
      </dsp:txBody>
      <dsp:txXfrm>
        <a:off x="2030938" y="1612511"/>
        <a:ext cx="748185" cy="509392"/>
      </dsp:txXfrm>
    </dsp:sp>
    <dsp:sp modelId="{D7957386-7EDB-2B45-B1A5-62A8BDAE054E}">
      <dsp:nvSpPr>
        <dsp:cNvPr id="0" name=""/>
        <dsp:cNvSpPr/>
      </dsp:nvSpPr>
      <dsp:spPr>
        <a:xfrm rot="10800000">
          <a:off x="1112389" y="1778000"/>
          <a:ext cx="855382" cy="204466"/>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dsp:txBody>
      <dsp:txXfrm rot="10800000">
        <a:off x="1173729" y="1818893"/>
        <a:ext cx="732702" cy="122680"/>
      </dsp:txXfrm>
    </dsp:sp>
    <dsp:sp modelId="{0F92D27A-16BE-1142-A5EE-F788CDAC4AC8}">
      <dsp:nvSpPr>
        <dsp:cNvPr id="0" name=""/>
        <dsp:cNvSpPr/>
      </dsp:nvSpPr>
      <dsp:spPr>
        <a:xfrm>
          <a:off x="186672" y="1596663"/>
          <a:ext cx="860589" cy="54108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gasoline</a:t>
          </a:r>
        </a:p>
      </dsp:txBody>
      <dsp:txXfrm>
        <a:off x="202520" y="1612511"/>
        <a:ext cx="828893" cy="509392"/>
      </dsp:txXfrm>
    </dsp:sp>
    <dsp:sp modelId="{16B86A80-738B-EC4D-8683-2728173D5F0A}">
      <dsp:nvSpPr>
        <dsp:cNvPr id="0" name=""/>
        <dsp:cNvSpPr/>
      </dsp:nvSpPr>
      <dsp:spPr>
        <a:xfrm rot="18055797">
          <a:off x="570418" y="1066642"/>
          <a:ext cx="863419" cy="189380"/>
        </a:xfrm>
        <a:prstGeom prst="leftArrow">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dirty="0">
            <a:solidFill>
              <a:schemeClr val="tx1"/>
            </a:solidFill>
          </a:endParaRPr>
        </a:p>
      </dsp:txBody>
      <dsp:txXfrm>
        <a:off x="627232" y="1104518"/>
        <a:ext cx="749791" cy="11362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7E522-2127-4BA3-B7A4-4F9315520367}" type="datetimeFigureOut">
              <a:rPr lang="en-US" smtClean="0"/>
              <a:t>7/23/2022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ED93E-96F4-42F9-BD8A-E2F3FCF149B9}" type="slidenum">
              <a:rPr lang="en-US" smtClean="0"/>
              <a:t>‹#›</a:t>
            </a:fld>
            <a:endParaRPr lang="en-US"/>
          </a:p>
        </p:txBody>
      </p:sp>
    </p:spTree>
    <p:extLst>
      <p:ext uri="{BB962C8B-B14F-4D97-AF65-F5344CB8AC3E}">
        <p14:creationId xmlns:p14="http://schemas.microsoft.com/office/powerpoint/2010/main" val="230752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FED93E-96F4-42F9-BD8A-E2F3FCF149B9}" type="slidenum">
              <a:rPr lang="en-US" smtClean="0"/>
              <a:t>32</a:t>
            </a:fld>
            <a:endParaRPr lang="en-US"/>
          </a:p>
        </p:txBody>
      </p:sp>
    </p:spTree>
    <p:extLst>
      <p:ext uri="{BB962C8B-B14F-4D97-AF65-F5344CB8AC3E}">
        <p14:creationId xmlns:p14="http://schemas.microsoft.com/office/powerpoint/2010/main" val="315755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7411"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56185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7411"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088305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8435"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79828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9459"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743649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0483"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011979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1507"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524204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2531"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528103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3555"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289863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4579"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876161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5603"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999645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5A55C076-81E3-214C-967A-C4C0CEE646D1}" type="slidenum">
              <a:rPr lang="en-US" smtClean="0"/>
              <a:pPr/>
              <a:t>56</a:t>
            </a:fld>
            <a:endParaRPr lang="en-US"/>
          </a:p>
        </p:txBody>
      </p:sp>
    </p:spTree>
    <p:extLst>
      <p:ext uri="{BB962C8B-B14F-4D97-AF65-F5344CB8AC3E}">
        <p14:creationId xmlns:p14="http://schemas.microsoft.com/office/powerpoint/2010/main" val="1667915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6627"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969429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27651"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57427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8435"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r>
              <a:rPr lang="en-US" sz="1200" kern="1200" baseline="0" dirty="0">
                <a:solidFill>
                  <a:schemeClr val="tx1"/>
                </a:solidFill>
                <a:latin typeface="+mn-lt"/>
                <a:ea typeface="+mn-ea"/>
                <a:cs typeface="+mn-cs"/>
              </a:rPr>
              <a:t>median</a:t>
            </a:r>
          </a:p>
          <a:p>
            <a:r>
              <a:rPr lang="en-US" sz="1200" kern="1200" baseline="0" dirty="0">
                <a:solidFill>
                  <a:schemeClr val="tx1"/>
                </a:solidFill>
                <a:latin typeface="+mn-lt"/>
                <a:ea typeface="+mn-ea"/>
                <a:cs typeface="+mn-cs"/>
              </a:rPr>
              <a:t>simply picks a random spanning tree of activities and uses the median rule for each spanning tree edge</a:t>
            </a:r>
            <a:endParaRPr lang="en-US" dirty="0"/>
          </a:p>
        </p:txBody>
      </p:sp>
    </p:spTree>
    <p:extLst>
      <p:ext uri="{BB962C8B-B14F-4D97-AF65-F5344CB8AC3E}">
        <p14:creationId xmlns:p14="http://schemas.microsoft.com/office/powerpoint/2010/main" val="900251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8435"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r>
              <a:rPr lang="en-US" sz="1200" kern="1200" baseline="0" dirty="0">
                <a:solidFill>
                  <a:schemeClr val="tx1"/>
                </a:solidFill>
                <a:latin typeface="+mn-lt"/>
                <a:ea typeface="+mn-ea"/>
                <a:cs typeface="+mn-cs"/>
              </a:rPr>
              <a:t>median</a:t>
            </a:r>
          </a:p>
          <a:p>
            <a:r>
              <a:rPr lang="en-US" sz="1200" kern="1200" baseline="0" dirty="0">
                <a:solidFill>
                  <a:schemeClr val="tx1"/>
                </a:solidFill>
                <a:latin typeface="+mn-lt"/>
                <a:ea typeface="+mn-ea"/>
                <a:cs typeface="+mn-cs"/>
              </a:rPr>
              <a:t>simply picks a random spanning tree of activities and uses the median rule for each spanning tree edge</a:t>
            </a:r>
            <a:endParaRPr lang="en-US" dirty="0"/>
          </a:p>
        </p:txBody>
      </p:sp>
    </p:spTree>
    <p:extLst>
      <p:ext uri="{BB962C8B-B14F-4D97-AF65-F5344CB8AC3E}">
        <p14:creationId xmlns:p14="http://schemas.microsoft.com/office/powerpoint/2010/main" val="1726615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2,1</a:t>
            </a:r>
          </a:p>
          <a:p>
            <a:r>
              <a:rPr lang="en-US" dirty="0"/>
              <a:t>1,2</a:t>
            </a:r>
          </a:p>
          <a:p>
            <a:r>
              <a:rPr lang="en-US" dirty="0"/>
              <a:t>1,1</a:t>
            </a:r>
          </a:p>
        </p:txBody>
      </p:sp>
      <p:sp>
        <p:nvSpPr>
          <p:cNvPr id="4" name="Foliennummernplatzhalter 3"/>
          <p:cNvSpPr>
            <a:spLocks noGrp="1"/>
          </p:cNvSpPr>
          <p:nvPr>
            <p:ph type="sldNum" sz="quarter" idx="10"/>
          </p:nvPr>
        </p:nvSpPr>
        <p:spPr/>
        <p:txBody>
          <a:bodyPr/>
          <a:lstStyle/>
          <a:p>
            <a:fld id="{5A55C076-81E3-214C-967A-C4C0CEE646D1}" type="slidenum">
              <a:rPr lang="en-US" smtClean="0"/>
              <a:pPr/>
              <a:t>81</a:t>
            </a:fld>
            <a:endParaRPr lang="en-US"/>
          </a:p>
        </p:txBody>
      </p:sp>
    </p:spTree>
    <p:extLst>
      <p:ext uri="{BB962C8B-B14F-4D97-AF65-F5344CB8AC3E}">
        <p14:creationId xmlns:p14="http://schemas.microsoft.com/office/powerpoint/2010/main" val="1654167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TODO thank you note</a:t>
            </a:r>
          </a:p>
        </p:txBody>
      </p:sp>
      <p:sp>
        <p:nvSpPr>
          <p:cNvPr id="4" name="Foliennummernplatzhalter 3"/>
          <p:cNvSpPr>
            <a:spLocks noGrp="1"/>
          </p:cNvSpPr>
          <p:nvPr>
            <p:ph type="sldNum" sz="quarter" idx="10"/>
          </p:nvPr>
        </p:nvSpPr>
        <p:spPr/>
        <p:txBody>
          <a:bodyPr/>
          <a:lstStyle/>
          <a:p>
            <a:fld id="{8D7DD634-B4BE-7249-821E-32ADA02D4EC9}" type="slidenum">
              <a:rPr lang="de-DE" smtClean="0"/>
              <a:pPr/>
              <a:t>82</a:t>
            </a:fld>
            <a:endParaRPr lang="de-DE"/>
          </a:p>
        </p:txBody>
      </p:sp>
    </p:spTree>
    <p:extLst>
      <p:ext uri="{BB962C8B-B14F-4D97-AF65-F5344CB8AC3E}">
        <p14:creationId xmlns:p14="http://schemas.microsoft.com/office/powerpoint/2010/main" val="170323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skip?</a:t>
            </a:r>
          </a:p>
        </p:txBody>
      </p:sp>
      <p:sp>
        <p:nvSpPr>
          <p:cNvPr id="4" name="Foliennummernplatzhalter 3"/>
          <p:cNvSpPr>
            <a:spLocks noGrp="1"/>
          </p:cNvSpPr>
          <p:nvPr>
            <p:ph type="sldNum" sz="quarter" idx="10"/>
          </p:nvPr>
        </p:nvSpPr>
        <p:spPr/>
        <p:txBody>
          <a:bodyPr/>
          <a:lstStyle/>
          <a:p>
            <a:fld id="{8D7DD634-B4BE-7249-821E-32ADA02D4EC9}" type="slidenum">
              <a:rPr lang="de-DE" smtClean="0"/>
              <a:pPr/>
              <a:t>83</a:t>
            </a:fld>
            <a:endParaRPr lang="de-DE"/>
          </a:p>
        </p:txBody>
      </p:sp>
    </p:spTree>
    <p:extLst>
      <p:ext uri="{BB962C8B-B14F-4D97-AF65-F5344CB8AC3E}">
        <p14:creationId xmlns:p14="http://schemas.microsoft.com/office/powerpoint/2010/main" val="2509303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rest of talk: standard model</a:t>
            </a:r>
          </a:p>
          <a:p>
            <a:endParaRPr lang="en-US" dirty="0"/>
          </a:p>
          <a:p>
            <a:r>
              <a:rPr lang="en-US" dirty="0"/>
              <a:t>paper generalizes median</a:t>
            </a:r>
          </a:p>
        </p:txBody>
      </p:sp>
      <p:sp>
        <p:nvSpPr>
          <p:cNvPr id="4" name="Foliennummernplatzhalter 3"/>
          <p:cNvSpPr>
            <a:spLocks noGrp="1"/>
          </p:cNvSpPr>
          <p:nvPr>
            <p:ph type="sldNum" sz="quarter" idx="10"/>
          </p:nvPr>
        </p:nvSpPr>
        <p:spPr/>
        <p:txBody>
          <a:bodyPr/>
          <a:lstStyle/>
          <a:p>
            <a:fld id="{8D7DD634-B4BE-7249-821E-32ADA02D4EC9}" type="slidenum">
              <a:rPr lang="de-DE" smtClean="0"/>
              <a:pPr/>
              <a:t>86</a:t>
            </a:fld>
            <a:endParaRPr lang="de-DE"/>
          </a:p>
        </p:txBody>
      </p:sp>
    </p:spTree>
    <p:extLst>
      <p:ext uri="{BB962C8B-B14F-4D97-AF65-F5344CB8AC3E}">
        <p14:creationId xmlns:p14="http://schemas.microsoft.com/office/powerpoint/2010/main" val="1823382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234437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76264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5A55C076-81E3-214C-967A-C4C0CEE646D1}" type="slidenum">
              <a:rPr lang="en-US" smtClean="0"/>
              <a:pPr/>
              <a:t>57</a:t>
            </a:fld>
            <a:endParaRPr lang="en-US"/>
          </a:p>
        </p:txBody>
      </p:sp>
    </p:spTree>
    <p:extLst>
      <p:ext uri="{BB962C8B-B14F-4D97-AF65-F5344CB8AC3E}">
        <p14:creationId xmlns:p14="http://schemas.microsoft.com/office/powerpoint/2010/main" val="1730484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996052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49610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614617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467335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875718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04075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32A28C53-8267-4E86-8991-C55338CC5CBB}"/>
              </a:ext>
            </a:extLst>
          </p:cNvPr>
          <p:cNvSpPr>
            <a:spLocks noGrp="1" noRot="1" noChangeAspect="1" noChangeArrowheads="1" noTextEdit="1"/>
          </p:cNvSpPr>
          <p:nvPr>
            <p:ph type="sldImg"/>
          </p:nvPr>
        </p:nvSpPr>
        <p:spPr/>
      </p:sp>
      <p:sp>
        <p:nvSpPr>
          <p:cNvPr id="11267" name="Notes Placeholder 2">
            <a:extLst>
              <a:ext uri="{FF2B5EF4-FFF2-40B4-BE49-F238E27FC236}">
                <a16:creationId xmlns:a16="http://schemas.microsoft.com/office/drawing/2014/main" id="{B4619F9A-928E-4C1F-88C7-04AFD6C3AB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Given 5/8 strategy, only 1/5 probability you make it to a second decision</a:t>
            </a:r>
          </a:p>
        </p:txBody>
      </p:sp>
    </p:spTree>
    <p:extLst>
      <p:ext uri="{BB962C8B-B14F-4D97-AF65-F5344CB8AC3E}">
        <p14:creationId xmlns:p14="http://schemas.microsoft.com/office/powerpoint/2010/main" val="1247439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we envision a system that allows us to make statements</a:t>
            </a:r>
            <a:r>
              <a:rPr lang="en-US" baseline="0" dirty="0"/>
              <a:t> of the following form:</a:t>
            </a:r>
          </a:p>
          <a:p>
            <a:r>
              <a:rPr lang="en-US" baseline="0" dirty="0"/>
              <a:t>take 2 undesirable activities</a:t>
            </a:r>
          </a:p>
          <a:p>
            <a:endParaRPr lang="en-US" baseline="0" dirty="0"/>
          </a:p>
          <a:p>
            <a:r>
              <a:rPr lang="en-US" baseline="0" dirty="0"/>
              <a:t>We </a:t>
            </a:r>
            <a:r>
              <a:rPr lang="en-US" baseline="0"/>
              <a:t>argue that </a:t>
            </a:r>
            <a:endParaRPr lang="en-US" dirty="0"/>
          </a:p>
        </p:txBody>
      </p:sp>
      <p:sp>
        <p:nvSpPr>
          <p:cNvPr id="4" name="Foliennummernplatzhalter 3"/>
          <p:cNvSpPr>
            <a:spLocks noGrp="1"/>
          </p:cNvSpPr>
          <p:nvPr>
            <p:ph type="sldNum" sz="quarter" idx="10"/>
          </p:nvPr>
        </p:nvSpPr>
        <p:spPr/>
        <p:txBody>
          <a:bodyPr/>
          <a:lstStyle/>
          <a:p>
            <a:fld id="{5A55C076-81E3-214C-967A-C4C0CEE646D1}" type="slidenum">
              <a:rPr lang="en-US" smtClean="0"/>
              <a:pPr/>
              <a:t>59</a:t>
            </a:fld>
            <a:endParaRPr lang="en-US"/>
          </a:p>
        </p:txBody>
      </p:sp>
    </p:spTree>
    <p:extLst>
      <p:ext uri="{BB962C8B-B14F-4D97-AF65-F5344CB8AC3E}">
        <p14:creationId xmlns:p14="http://schemas.microsoft.com/office/powerpoint/2010/main" val="408521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TODO: add </a:t>
            </a:r>
            <a:r>
              <a:rPr lang="en-US" dirty="0" err="1"/>
              <a:t>picure</a:t>
            </a:r>
            <a:r>
              <a:rPr lang="en-US" dirty="0"/>
              <a:t> from before</a:t>
            </a:r>
          </a:p>
        </p:txBody>
      </p:sp>
      <p:sp>
        <p:nvSpPr>
          <p:cNvPr id="4" name="Foliennummernplatzhalter 3"/>
          <p:cNvSpPr>
            <a:spLocks noGrp="1"/>
          </p:cNvSpPr>
          <p:nvPr>
            <p:ph type="sldNum" sz="quarter" idx="10"/>
          </p:nvPr>
        </p:nvSpPr>
        <p:spPr/>
        <p:txBody>
          <a:bodyPr/>
          <a:lstStyle/>
          <a:p>
            <a:fld id="{8D7DD634-B4BE-7249-821E-32ADA02D4EC9}" type="slidenum">
              <a:rPr lang="de-DE" smtClean="0"/>
              <a:pPr/>
              <a:t>60</a:t>
            </a:fld>
            <a:endParaRPr lang="de-DE"/>
          </a:p>
        </p:txBody>
      </p:sp>
    </p:spTree>
    <p:extLst>
      <p:ext uri="{BB962C8B-B14F-4D97-AF65-F5344CB8AC3E}">
        <p14:creationId xmlns:p14="http://schemas.microsoft.com/office/powerpoint/2010/main" val="262159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6387"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699489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7411"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390125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7411"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864259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360489" y="728663"/>
            <a:ext cx="4592637" cy="3598862"/>
          </a:xfrm>
          <a:prstGeom prst="rect">
            <a:avLst/>
          </a:prstGeom>
          <a:solidFill>
            <a:srgbClr val="FFFFFF"/>
          </a:solidFill>
          <a:ln w="9525">
            <a:solidFill>
              <a:srgbClr val="000000"/>
            </a:solidFill>
            <a:miter lim="800000"/>
            <a:headEnd/>
            <a:tailEnd/>
          </a:ln>
        </p:spPr>
        <p:txBody>
          <a:bodyPr wrap="none" lIns="86741" tIns="43371" rIns="86741" bIns="43371" anchor="ctr"/>
          <a:lstStyle/>
          <a:p>
            <a:endParaRPr lang="en-US"/>
          </a:p>
        </p:txBody>
      </p:sp>
      <p:sp>
        <p:nvSpPr>
          <p:cNvPr id="17411" name="Rectangle 3"/>
          <p:cNvSpPr>
            <a:spLocks noGrp="1" noChangeArrowheads="1"/>
          </p:cNvSpPr>
          <p:nvPr>
            <p:ph type="body"/>
          </p:nvPr>
        </p:nvSpPr>
        <p:spPr bwMode="auto">
          <a:xfrm>
            <a:off x="731839" y="4559301"/>
            <a:ext cx="5849937" cy="4321175"/>
          </a:xfrm>
          <a:noFill/>
        </p:spPr>
        <p:txBody>
          <a:bodyPr wrap="none" numCol="1" anchor="ctr"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961610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7C61D2-C5AE-474A-91DA-22442EA506FE}"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310966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C61D2-C5AE-474A-91DA-22442EA506FE}"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651693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C61D2-C5AE-474A-91DA-22442EA506FE}"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784049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986" y="274544"/>
            <a:ext cx="10954712" cy="1131794"/>
          </a:xfrm>
        </p:spPr>
        <p:txBody>
          <a:bodyPr/>
          <a:lstStyle/>
          <a:p>
            <a:r>
              <a:rPr lang="en-US"/>
              <a:t>Click to edit Master title style</a:t>
            </a:r>
          </a:p>
        </p:txBody>
      </p:sp>
      <p:sp>
        <p:nvSpPr>
          <p:cNvPr id="3" name="Table Placeholder 2"/>
          <p:cNvSpPr>
            <a:spLocks noGrp="1"/>
          </p:cNvSpPr>
          <p:nvPr>
            <p:ph type="tbl" idx="1"/>
          </p:nvPr>
        </p:nvSpPr>
        <p:spPr>
          <a:xfrm>
            <a:off x="609986" y="1599640"/>
            <a:ext cx="10954712" cy="4514570"/>
          </a:xfrm>
        </p:spPr>
        <p:txBody>
          <a:bodyPr/>
          <a:lstStyle/>
          <a:p>
            <a:pPr lvl="0"/>
            <a:r>
              <a:rPr lang="en-US" noProof="0"/>
              <a:t>Click icon to add table</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79A0128E-AA16-4CBD-B569-316D1BAC362F}" type="slidenum">
              <a:rPr lang="en-GB"/>
              <a:pPr>
                <a:defRPr/>
              </a:pPr>
              <a:t>‹#›</a:t>
            </a:fld>
            <a:endParaRPr lang="en-GB"/>
          </a:p>
        </p:txBody>
      </p:sp>
    </p:spTree>
    <p:extLst>
      <p:ext uri="{BB962C8B-B14F-4D97-AF65-F5344CB8AC3E}">
        <p14:creationId xmlns:p14="http://schemas.microsoft.com/office/powerpoint/2010/main" val="117786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C61D2-C5AE-474A-91DA-22442EA506FE}"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478176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7C61D2-C5AE-474A-91DA-22442EA506FE}" type="datetimeFigureOut">
              <a:rPr lang="en-US" smtClean="0"/>
              <a:t>7/23/2022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18296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7C61D2-C5AE-474A-91DA-22442EA506FE}" type="datetimeFigureOut">
              <a:rPr lang="en-US" smtClean="0"/>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320717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7C61D2-C5AE-474A-91DA-22442EA506FE}" type="datetimeFigureOut">
              <a:rPr lang="en-US" smtClean="0"/>
              <a:t>7/23/2022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35650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7C61D2-C5AE-474A-91DA-22442EA506FE}" type="datetimeFigureOut">
              <a:rPr lang="en-US" smtClean="0"/>
              <a:t>7/23/2022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258477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7C61D2-C5AE-474A-91DA-22442EA506FE}" type="datetimeFigureOut">
              <a:rPr lang="en-US" smtClean="0"/>
              <a:t>7/23/2022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1798309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7C61D2-C5AE-474A-91DA-22442EA506FE}" type="datetimeFigureOut">
              <a:rPr lang="en-US" smtClean="0"/>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2946253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57C61D2-C5AE-474A-91DA-22442EA506FE}" type="datetimeFigureOut">
              <a:rPr lang="en-US" smtClean="0"/>
              <a:t>7/23/2022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27FF99-5460-4E45-9153-57A2376B6EC9}" type="slidenum">
              <a:rPr lang="en-US" smtClean="0"/>
              <a:t>‹#›</a:t>
            </a:fld>
            <a:endParaRPr lang="en-US"/>
          </a:p>
        </p:txBody>
      </p:sp>
    </p:spTree>
    <p:extLst>
      <p:ext uri="{BB962C8B-B14F-4D97-AF65-F5344CB8AC3E}">
        <p14:creationId xmlns:p14="http://schemas.microsoft.com/office/powerpoint/2010/main" val="2639844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7C61D2-C5AE-474A-91DA-22442EA506FE}" type="datetimeFigureOut">
              <a:rPr lang="en-US" smtClean="0"/>
              <a:t>7/23/2022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27FF99-5460-4E45-9153-57A2376B6EC9}" type="slidenum">
              <a:rPr lang="en-US" smtClean="0"/>
              <a:t>‹#›</a:t>
            </a:fld>
            <a:endParaRPr lang="en-US"/>
          </a:p>
        </p:txBody>
      </p:sp>
    </p:spTree>
    <p:extLst>
      <p:ext uri="{BB962C8B-B14F-4D97-AF65-F5344CB8AC3E}">
        <p14:creationId xmlns:p14="http://schemas.microsoft.com/office/powerpoint/2010/main" val="2270256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sers.cs.duke.edu/~conitzer/designingAAAI19.pdf" TargetMode="Externa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www.cs.cmu.edu/~focal/" TargetMode="External"/><Relationship Id="rId4" Type="http://schemas.openxmlformats.org/officeDocument/2006/relationships/hyperlink" Target="https://www.cooperativeai.com/"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medium.com/@lkcyber/life-after-technological-unemployment-not-necessarily-gloom-doom-3752d6bc6caa" TargetMode="External"/><Relationship Id="rId13"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2.jpg"/><Relationship Id="rId12" Type="http://schemas.openxmlformats.org/officeDocument/2006/relationships/hyperlink" Target="https://www.denverpost.com/2017/03/28/uber-self-driving-car-crash-in-arizona-comes-amid-debate-about-regulations/" TargetMode="External"/><Relationship Id="rId2" Type="http://schemas.openxmlformats.org/officeDocument/2006/relationships/hyperlink" Target="https://www.bloomberg.com/news/articles/2020-08-18/chinese-ai-giant-blacklisted-by-trump-mints-money-from-virus" TargetMode="External"/><Relationship Id="rId1" Type="http://schemas.openxmlformats.org/officeDocument/2006/relationships/slideLayout" Target="../slideLayouts/slideLayout2.xml"/><Relationship Id="rId6" Type="http://schemas.openxmlformats.org/officeDocument/2006/relationships/hyperlink" Target="https://cacm.acm.org/magazines/2017/5/216318-toward-a-ban-on-lethal-autonomous-weapons/fulltext" TargetMode="External"/><Relationship Id="rId11" Type="http://schemas.openxmlformats.org/officeDocument/2006/relationships/image" Target="../media/image14.webp"/><Relationship Id="rId5" Type="http://schemas.openxmlformats.org/officeDocument/2006/relationships/image" Target="../media/image11.jpg"/><Relationship Id="rId15" Type="http://schemas.openxmlformats.org/officeDocument/2006/relationships/image" Target="../media/image16.jpg"/><Relationship Id="rId10" Type="http://schemas.openxmlformats.org/officeDocument/2006/relationships/hyperlink" Target="https://www.scientificamerican.com/article/detecting-deepfakes1/" TargetMode="External"/><Relationship Id="rId4" Type="http://schemas.openxmlformats.org/officeDocument/2006/relationships/hyperlink" Target="https://www.psychologytoday.com/us/blog/psyched/201801/law-enforcement-ai-is-no-more-or-less-biased-people" TargetMode="External"/><Relationship Id="rId9" Type="http://schemas.openxmlformats.org/officeDocument/2006/relationships/image" Target="../media/image13.jpeg"/><Relationship Id="rId14" Type="http://schemas.openxmlformats.org/officeDocument/2006/relationships/hyperlink" Target="https://www.forbes.com/sites/louiscolumbus/2019/11/24/10-predictions-how-ai-will-improve-cybersecurity-in-2020/"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10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0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aies-conference.com/2022/"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1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link.springer.com/article/10.1007/s10670-018-9979-6"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emf"/><Relationship Id="rId7"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3.jpg"/><Relationship Id="rId5" Type="http://schemas.openxmlformats.org/officeDocument/2006/relationships/image" Target="../media/image109.jpg"/><Relationship Id="rId4" Type="http://schemas.openxmlformats.org/officeDocument/2006/relationships/image" Target="../media/image108.jp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93.jpg"/><Relationship Id="rId4" Type="http://schemas.openxmlformats.org/officeDocument/2006/relationships/image" Target="../media/image109.jpg"/></Relationships>
</file>

<file path=ppt/slides/_rels/slide11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hyperlink" Target="https://www.schwarzmancentre.ox.ac.uk/ethicsinai" TargetMode="External"/><Relationship Id="rId1" Type="http://schemas.openxmlformats.org/officeDocument/2006/relationships/slideLayout" Target="../slideLayouts/slideLayout2.xml"/><Relationship Id="rId6" Type="http://schemas.openxmlformats.org/officeDocument/2006/relationships/hyperlink" Target="https://www.aies-conference.com/2022/" TargetMode="External"/><Relationship Id="rId5" Type="http://schemas.openxmlformats.org/officeDocument/2006/relationships/image" Target="../media/image19.png"/><Relationship Id="rId4" Type="http://schemas.openxmlformats.org/officeDocument/2006/relationships/hyperlink" Target="https://ai100.stanford.edu/"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emf"/><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g"/><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38.jpg"/></Relationships>
</file>

<file path=ppt/slides/_rels/slide1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3.jp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4.png"/><Relationship Id="rId4" Type="http://schemas.openxmlformats.org/officeDocument/2006/relationships/image" Target="../media/image115.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web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qz.com/1383083/how-ai-changed-organ-donation-in-the-u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3quarksdaily.com/3quarksdaily/2019/08/morals-ex-machina-should-we-listen-to-machines-for-moral-guidance.html"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users.cs.duke.edu/~hrzhang/"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emf"/></Relationships>
</file>

<file path=ppt/slides/_rels/slide49.xml.rels><?xml version="1.0" encoding="UTF-8" standalone="yes"?>
<Relationships xmlns="http://schemas.openxmlformats.org/package/2006/relationships"><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image" Target="../media/image58.emf"/><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5.xml.rels><?xml version="1.0" encoding="UTF-8" standalone="yes"?>
<Relationships xmlns="http://schemas.openxmlformats.org/package/2006/relationships"><Relationship Id="rId3" Type="http://schemas.openxmlformats.org/officeDocument/2006/relationships/hyperlink" Target="https://www.quora.com/What-solutions-are-there-for-the-Ship-of-Theseus-problem"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67.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36.jpg"/></Relationships>
</file>

<file path=ppt/slides/_rels/slide5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5.jpg"/><Relationship Id="rId7" Type="http://schemas.openxmlformats.org/officeDocument/2006/relationships/image" Target="../media/image66.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36.jpg"/><Relationship Id="rId4" Type="http://schemas.openxmlformats.org/officeDocument/2006/relationships/image" Target="../media/image26.jp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s://www.theverge.com/2018/1/12/16882408/google-racist-gorillas-photo-recognition-algorithm-ai"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74.jpeg"/><Relationship Id="rId4" Type="http://schemas.openxmlformats.org/officeDocument/2006/relationships/image" Target="../media/image73.jpe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8.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6.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63.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diagramData" Target="../diagrams/data7.xml"/><Relationship Id="rId18" Type="http://schemas.openxmlformats.org/officeDocument/2006/relationships/diagramData" Target="../diagrams/data8.xml"/><Relationship Id="rId3" Type="http://schemas.openxmlformats.org/officeDocument/2006/relationships/diagramData" Target="../diagrams/data5.xml"/><Relationship Id="rId21" Type="http://schemas.openxmlformats.org/officeDocument/2006/relationships/diagramColors" Target="../diagrams/colors8.xml"/><Relationship Id="rId7" Type="http://schemas.microsoft.com/office/2007/relationships/diagramDrawing" Target="../diagrams/drawing5.xml"/><Relationship Id="rId12" Type="http://schemas.microsoft.com/office/2007/relationships/diagramDrawing" Target="../diagrams/drawing6.xml"/><Relationship Id="rId17" Type="http://schemas.microsoft.com/office/2007/relationships/diagramDrawing" Target="../diagrams/drawing7.xml"/><Relationship Id="rId2" Type="http://schemas.openxmlformats.org/officeDocument/2006/relationships/notesSlide" Target="../notesSlides/notesSlide7.xml"/><Relationship Id="rId16" Type="http://schemas.openxmlformats.org/officeDocument/2006/relationships/diagramColors" Target="../diagrams/colors7.xml"/><Relationship Id="rId20" Type="http://schemas.openxmlformats.org/officeDocument/2006/relationships/diagramQuickStyle" Target="../diagrams/quickStyle8.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diagramQuickStyle" Target="../diagrams/quickStyle7.xml"/><Relationship Id="rId10" Type="http://schemas.openxmlformats.org/officeDocument/2006/relationships/diagramQuickStyle" Target="../diagrams/quickStyle6.xml"/><Relationship Id="rId19" Type="http://schemas.openxmlformats.org/officeDocument/2006/relationships/diagramLayout" Target="../diagrams/layout8.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diagramLayout" Target="../diagrams/layout7.xml"/><Relationship Id="rId22" Type="http://schemas.microsoft.com/office/2007/relationships/diagramDrawing" Target="../diagrams/drawing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18" Type="http://schemas.openxmlformats.org/officeDocument/2006/relationships/diagramData" Target="../diagrams/data12.xml"/><Relationship Id="rId3" Type="http://schemas.openxmlformats.org/officeDocument/2006/relationships/diagramData" Target="../diagrams/data9.xml"/><Relationship Id="rId21" Type="http://schemas.openxmlformats.org/officeDocument/2006/relationships/diagramColors" Target="../diagrams/colors12.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9.xml"/><Relationship Id="rId16" Type="http://schemas.openxmlformats.org/officeDocument/2006/relationships/diagramColors" Target="../diagrams/colors11.xml"/><Relationship Id="rId20" Type="http://schemas.openxmlformats.org/officeDocument/2006/relationships/diagramQuickStyle" Target="../diagrams/quickStyle12.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19" Type="http://schemas.openxmlformats.org/officeDocument/2006/relationships/diagramLayout" Target="../diagrams/layout12.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 Id="rId22" Type="http://schemas.microsoft.com/office/2007/relationships/diagramDrawing" Target="../diagrams/drawing12.xml"/></Relationships>
</file>

<file path=ppt/slides/_rels/slide66.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diagramData" Target="../diagrams/data15.xml"/><Relationship Id="rId18" Type="http://schemas.openxmlformats.org/officeDocument/2006/relationships/diagramData" Target="../diagrams/data16.xml"/><Relationship Id="rId3" Type="http://schemas.openxmlformats.org/officeDocument/2006/relationships/diagramData" Target="../diagrams/data13.xml"/><Relationship Id="rId21" Type="http://schemas.openxmlformats.org/officeDocument/2006/relationships/diagramColors" Target="../diagrams/colors16.xml"/><Relationship Id="rId7" Type="http://schemas.microsoft.com/office/2007/relationships/diagramDrawing" Target="../diagrams/drawing13.xml"/><Relationship Id="rId12" Type="http://schemas.microsoft.com/office/2007/relationships/diagramDrawing" Target="../diagrams/drawing14.xml"/><Relationship Id="rId17" Type="http://schemas.microsoft.com/office/2007/relationships/diagramDrawing" Target="../diagrams/drawing15.xml"/><Relationship Id="rId2" Type="http://schemas.openxmlformats.org/officeDocument/2006/relationships/notesSlide" Target="../notesSlides/notesSlide10.xml"/><Relationship Id="rId16" Type="http://schemas.openxmlformats.org/officeDocument/2006/relationships/diagramColors" Target="../diagrams/colors15.xml"/><Relationship Id="rId20" Type="http://schemas.openxmlformats.org/officeDocument/2006/relationships/diagramQuickStyle" Target="../diagrams/quickStyle16.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diagramQuickStyle" Target="../diagrams/quickStyle15.xml"/><Relationship Id="rId10" Type="http://schemas.openxmlformats.org/officeDocument/2006/relationships/diagramQuickStyle" Target="../diagrams/quickStyle14.xml"/><Relationship Id="rId19" Type="http://schemas.openxmlformats.org/officeDocument/2006/relationships/diagramLayout" Target="../diagrams/layout16.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diagramLayout" Target="../diagrams/layout15.xml"/><Relationship Id="rId22" Type="http://schemas.microsoft.com/office/2007/relationships/diagramDrawing" Target="../diagrams/drawing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18.xml"/><Relationship Id="rId13" Type="http://schemas.openxmlformats.org/officeDocument/2006/relationships/diagramData" Target="../diagrams/data19.xml"/><Relationship Id="rId18" Type="http://schemas.openxmlformats.org/officeDocument/2006/relationships/diagramData" Target="../diagrams/data20.xml"/><Relationship Id="rId3" Type="http://schemas.openxmlformats.org/officeDocument/2006/relationships/diagramData" Target="../diagrams/data17.xml"/><Relationship Id="rId21" Type="http://schemas.openxmlformats.org/officeDocument/2006/relationships/diagramColors" Target="../diagrams/colors20.xml"/><Relationship Id="rId7" Type="http://schemas.microsoft.com/office/2007/relationships/diagramDrawing" Target="../diagrams/drawing17.xml"/><Relationship Id="rId12" Type="http://schemas.microsoft.com/office/2007/relationships/diagramDrawing" Target="../diagrams/drawing18.xml"/><Relationship Id="rId17" Type="http://schemas.microsoft.com/office/2007/relationships/diagramDrawing" Target="../diagrams/drawing19.xml"/><Relationship Id="rId2" Type="http://schemas.openxmlformats.org/officeDocument/2006/relationships/notesSlide" Target="../notesSlides/notesSlide15.xml"/><Relationship Id="rId16" Type="http://schemas.openxmlformats.org/officeDocument/2006/relationships/diagramColors" Target="../diagrams/colors19.xml"/><Relationship Id="rId20" Type="http://schemas.openxmlformats.org/officeDocument/2006/relationships/diagramQuickStyle" Target="../diagrams/quickStyle20.xml"/><Relationship Id="rId1" Type="http://schemas.openxmlformats.org/officeDocument/2006/relationships/slideLayout" Target="../slideLayouts/slideLayout2.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5" Type="http://schemas.openxmlformats.org/officeDocument/2006/relationships/diagramQuickStyle" Target="../diagrams/quickStyle19.xml"/><Relationship Id="rId10" Type="http://schemas.openxmlformats.org/officeDocument/2006/relationships/diagramQuickStyle" Target="../diagrams/quickStyle18.xml"/><Relationship Id="rId19" Type="http://schemas.openxmlformats.org/officeDocument/2006/relationships/diagramLayout" Target="../diagrams/layout20.xml"/><Relationship Id="rId4" Type="http://schemas.openxmlformats.org/officeDocument/2006/relationships/diagramLayout" Target="../diagrams/layout17.xml"/><Relationship Id="rId9" Type="http://schemas.openxmlformats.org/officeDocument/2006/relationships/diagramLayout" Target="../diagrams/layout18.xml"/><Relationship Id="rId14" Type="http://schemas.openxmlformats.org/officeDocument/2006/relationships/diagramLayout" Target="../diagrams/layout19.xml"/><Relationship Id="rId22" Type="http://schemas.microsoft.com/office/2007/relationships/diagramDrawing" Target="../diagrams/drawing2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5.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diagramData" Target="../diagrams/data24.xml"/><Relationship Id="rId18" Type="http://schemas.openxmlformats.org/officeDocument/2006/relationships/diagramData" Target="../diagrams/data25.xml"/><Relationship Id="rId3" Type="http://schemas.openxmlformats.org/officeDocument/2006/relationships/diagramData" Target="../diagrams/data22.xml"/><Relationship Id="rId21" Type="http://schemas.openxmlformats.org/officeDocument/2006/relationships/diagramColors" Target="../diagrams/colors25.xml"/><Relationship Id="rId7" Type="http://schemas.microsoft.com/office/2007/relationships/diagramDrawing" Target="../diagrams/drawing22.xml"/><Relationship Id="rId12" Type="http://schemas.microsoft.com/office/2007/relationships/diagramDrawing" Target="../diagrams/drawing23.xml"/><Relationship Id="rId17" Type="http://schemas.microsoft.com/office/2007/relationships/diagramDrawing" Target="../diagrams/drawing24.xml"/><Relationship Id="rId2" Type="http://schemas.openxmlformats.org/officeDocument/2006/relationships/notesSlide" Target="../notesSlides/notesSlide19.xml"/><Relationship Id="rId16" Type="http://schemas.openxmlformats.org/officeDocument/2006/relationships/diagramColors" Target="../diagrams/colors24.xml"/><Relationship Id="rId20" Type="http://schemas.openxmlformats.org/officeDocument/2006/relationships/diagramQuickStyle" Target="../diagrams/quickStyle25.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5" Type="http://schemas.openxmlformats.org/officeDocument/2006/relationships/diagramQuickStyle" Target="../diagrams/quickStyle24.xml"/><Relationship Id="rId10" Type="http://schemas.openxmlformats.org/officeDocument/2006/relationships/diagramQuickStyle" Target="../diagrams/quickStyle23.xml"/><Relationship Id="rId19" Type="http://schemas.openxmlformats.org/officeDocument/2006/relationships/diagramLayout" Target="../diagrams/layout25.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diagramLayout" Target="../diagrams/layout24.xml"/><Relationship Id="rId22" Type="http://schemas.microsoft.com/office/2007/relationships/diagramDrawing" Target="../diagrams/drawing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diagramData" Target="../diagrams/data27.xml"/><Relationship Id="rId13" Type="http://schemas.openxmlformats.org/officeDocument/2006/relationships/diagramData" Target="../diagrams/data28.xml"/><Relationship Id="rId18" Type="http://schemas.openxmlformats.org/officeDocument/2006/relationships/diagramData" Target="../diagrams/data29.xml"/><Relationship Id="rId26" Type="http://schemas.openxmlformats.org/officeDocument/2006/relationships/diagramColors" Target="../diagrams/colors30.xml"/><Relationship Id="rId3" Type="http://schemas.openxmlformats.org/officeDocument/2006/relationships/diagramData" Target="../diagrams/data26.xml"/><Relationship Id="rId21" Type="http://schemas.openxmlformats.org/officeDocument/2006/relationships/diagramColors" Target="../diagrams/colors29.xml"/><Relationship Id="rId7" Type="http://schemas.microsoft.com/office/2007/relationships/diagramDrawing" Target="../diagrams/drawing26.xml"/><Relationship Id="rId12" Type="http://schemas.microsoft.com/office/2007/relationships/diagramDrawing" Target="../diagrams/drawing27.xml"/><Relationship Id="rId17" Type="http://schemas.microsoft.com/office/2007/relationships/diagramDrawing" Target="../diagrams/drawing28.xml"/><Relationship Id="rId25" Type="http://schemas.openxmlformats.org/officeDocument/2006/relationships/diagramQuickStyle" Target="../diagrams/quickStyle30.xml"/><Relationship Id="rId2" Type="http://schemas.openxmlformats.org/officeDocument/2006/relationships/notesSlide" Target="../notesSlides/notesSlide21.xml"/><Relationship Id="rId16" Type="http://schemas.openxmlformats.org/officeDocument/2006/relationships/diagramColors" Target="../diagrams/colors28.xml"/><Relationship Id="rId20" Type="http://schemas.openxmlformats.org/officeDocument/2006/relationships/diagramQuickStyle" Target="../diagrams/quickStyle29.xml"/><Relationship Id="rId29" Type="http://schemas.openxmlformats.org/officeDocument/2006/relationships/diagramLayout" Target="../diagrams/layout31.xml"/><Relationship Id="rId1" Type="http://schemas.openxmlformats.org/officeDocument/2006/relationships/slideLayout" Target="../slideLayouts/slideLayout2.xml"/><Relationship Id="rId6" Type="http://schemas.openxmlformats.org/officeDocument/2006/relationships/diagramColors" Target="../diagrams/colors26.xml"/><Relationship Id="rId11" Type="http://schemas.openxmlformats.org/officeDocument/2006/relationships/diagramColors" Target="../diagrams/colors27.xml"/><Relationship Id="rId24" Type="http://schemas.openxmlformats.org/officeDocument/2006/relationships/diagramLayout" Target="../diagrams/layout30.xml"/><Relationship Id="rId32" Type="http://schemas.microsoft.com/office/2007/relationships/diagramDrawing" Target="../diagrams/drawing31.xml"/><Relationship Id="rId5" Type="http://schemas.openxmlformats.org/officeDocument/2006/relationships/diagramQuickStyle" Target="../diagrams/quickStyle26.xml"/><Relationship Id="rId15" Type="http://schemas.openxmlformats.org/officeDocument/2006/relationships/diagramQuickStyle" Target="../diagrams/quickStyle28.xml"/><Relationship Id="rId23" Type="http://schemas.openxmlformats.org/officeDocument/2006/relationships/diagramData" Target="../diagrams/data30.xml"/><Relationship Id="rId28" Type="http://schemas.openxmlformats.org/officeDocument/2006/relationships/diagramData" Target="../diagrams/data31.xml"/><Relationship Id="rId10" Type="http://schemas.openxmlformats.org/officeDocument/2006/relationships/diagramQuickStyle" Target="../diagrams/quickStyle27.xml"/><Relationship Id="rId19" Type="http://schemas.openxmlformats.org/officeDocument/2006/relationships/diagramLayout" Target="../diagrams/layout29.xml"/><Relationship Id="rId31" Type="http://schemas.openxmlformats.org/officeDocument/2006/relationships/diagramColors" Target="../diagrams/colors31.xml"/><Relationship Id="rId4" Type="http://schemas.openxmlformats.org/officeDocument/2006/relationships/diagramLayout" Target="../diagrams/layout26.xml"/><Relationship Id="rId9" Type="http://schemas.openxmlformats.org/officeDocument/2006/relationships/diagramLayout" Target="../diagrams/layout27.xml"/><Relationship Id="rId14" Type="http://schemas.openxmlformats.org/officeDocument/2006/relationships/diagramLayout" Target="../diagrams/layout28.xml"/><Relationship Id="rId22" Type="http://schemas.microsoft.com/office/2007/relationships/diagramDrawing" Target="../diagrams/drawing29.xml"/><Relationship Id="rId27" Type="http://schemas.microsoft.com/office/2007/relationships/diagramDrawing" Target="../diagrams/drawing30.xml"/><Relationship Id="rId30" Type="http://schemas.openxmlformats.org/officeDocument/2006/relationships/diagramQuickStyle" Target="../diagrams/quickStyle31.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53.jpe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81.xml.rels><?xml version="1.0" encoding="UTF-8" standalone="yes"?>
<Relationships xmlns="http://schemas.openxmlformats.org/package/2006/relationships"><Relationship Id="rId8" Type="http://schemas.openxmlformats.org/officeDocument/2006/relationships/diagramData" Target="../diagrams/data34.xml"/><Relationship Id="rId3" Type="http://schemas.openxmlformats.org/officeDocument/2006/relationships/diagramData" Target="../diagrams/data33.xml"/><Relationship Id="rId7" Type="http://schemas.microsoft.com/office/2007/relationships/diagramDrawing" Target="../diagrams/drawing33.xml"/><Relationship Id="rId12" Type="http://schemas.microsoft.com/office/2007/relationships/diagramDrawing" Target="../diagrams/drawing3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3.xml"/><Relationship Id="rId11" Type="http://schemas.openxmlformats.org/officeDocument/2006/relationships/diagramColors" Target="../diagrams/colors34.xml"/><Relationship Id="rId5" Type="http://schemas.openxmlformats.org/officeDocument/2006/relationships/diagramQuickStyle" Target="../diagrams/quickStyle33.xml"/><Relationship Id="rId10" Type="http://schemas.openxmlformats.org/officeDocument/2006/relationships/diagramQuickStyle" Target="../diagrams/quickStyle34.xml"/><Relationship Id="rId4" Type="http://schemas.openxmlformats.org/officeDocument/2006/relationships/diagramLayout" Target="../diagrams/layout33.xml"/><Relationship Id="rId9" Type="http://schemas.openxmlformats.org/officeDocument/2006/relationships/diagramLayout" Target="../diagrams/layout3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usatoday.com/story/tech/columnist/2015/11/25/facebook-real-names-native-americans-suicide-prevention/76268688/"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fortune.com/2017/06/05/uber-london-attack-surge/" TargetMode="Externa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88" y="2247424"/>
            <a:ext cx="5993732" cy="1325563"/>
          </a:xfrm>
        </p:spPr>
        <p:txBody>
          <a:bodyPr>
            <a:normAutofit fontScale="90000"/>
          </a:bodyPr>
          <a:lstStyle/>
          <a:p>
            <a:pPr algn="ctr"/>
            <a:r>
              <a:rPr lang="en-US" sz="4000" dirty="0"/>
              <a:t> </a:t>
            </a:r>
            <a:r>
              <a:rPr lang="en-US" dirty="0"/>
              <a:t>Designing Agents' Preferences, Beliefs, and Identities</a:t>
            </a:r>
            <a:br>
              <a:rPr lang="en-US" dirty="0"/>
            </a:br>
            <a:br>
              <a:rPr lang="en-US" sz="2700" dirty="0">
                <a:solidFill>
                  <a:srgbClr val="0070C0"/>
                </a:solidFill>
              </a:rPr>
            </a:br>
            <a:r>
              <a:rPr lang="en-US" sz="3100" dirty="0"/>
              <a:t>Vincent Conitzer</a:t>
            </a:r>
            <a:br>
              <a:rPr lang="en-US" sz="3100" dirty="0"/>
            </a:br>
            <a:r>
              <a:rPr lang="en-US" sz="3100" dirty="0"/>
              <a:t>Duke University → CMU</a:t>
            </a:r>
            <a:br>
              <a:rPr lang="en-US" sz="3100" dirty="0"/>
            </a:br>
            <a:r>
              <a:rPr lang="en-US" sz="3100" dirty="0"/>
              <a:t>(&amp; University of Oxford)</a:t>
            </a:r>
            <a:br>
              <a:rPr lang="en-US" sz="3100" dirty="0"/>
            </a:br>
            <a:br>
              <a:rPr lang="en-US" sz="3100" dirty="0"/>
            </a:br>
            <a:br>
              <a:rPr lang="en-US" sz="3100" dirty="0"/>
            </a:br>
            <a:endParaRPr lang="en-US" dirty="0">
              <a:solidFill>
                <a:srgbClr val="0070C0"/>
              </a:solidFill>
            </a:endParaRPr>
          </a:p>
        </p:txBody>
      </p:sp>
      <p:pic>
        <p:nvPicPr>
          <p:cNvPr id="35" name="Picture 34" descr="Orange Racing Car (Top View) by qubodup">
            <a:extLst>
              <a:ext uri="{FF2B5EF4-FFF2-40B4-BE49-F238E27FC236}">
                <a16:creationId xmlns:a16="http://schemas.microsoft.com/office/drawing/2014/main" id="{12B700C3-B470-4ACD-BDFB-76A6E29F2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542" y="5394675"/>
            <a:ext cx="1995635" cy="989503"/>
          </a:xfrm>
          <a:prstGeom prst="rect">
            <a:avLst/>
          </a:prstGeom>
        </p:spPr>
      </p:pic>
      <p:pic>
        <p:nvPicPr>
          <p:cNvPr id="36" name="Picture 35" descr="Orange Racing Car (Top View) by qubodup">
            <a:extLst>
              <a:ext uri="{FF2B5EF4-FFF2-40B4-BE49-F238E27FC236}">
                <a16:creationId xmlns:a16="http://schemas.microsoft.com/office/drawing/2014/main" id="{A4243449-063E-4015-99D9-D9BCABF17FE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090454" y="5394674"/>
            <a:ext cx="1995635" cy="989503"/>
          </a:xfrm>
          <a:prstGeom prst="rect">
            <a:avLst/>
          </a:prstGeom>
        </p:spPr>
      </p:pic>
      <p:sp>
        <p:nvSpPr>
          <p:cNvPr id="37" name="AutoShape 5">
            <a:extLst>
              <a:ext uri="{FF2B5EF4-FFF2-40B4-BE49-F238E27FC236}">
                <a16:creationId xmlns:a16="http://schemas.microsoft.com/office/drawing/2014/main" id="{5A82842B-8D10-4CA7-A91C-43830B15AFFE}"/>
              </a:ext>
            </a:extLst>
          </p:cNvPr>
          <p:cNvSpPr>
            <a:spLocks noChangeArrowheads="1"/>
          </p:cNvSpPr>
          <p:nvPr/>
        </p:nvSpPr>
        <p:spPr bwMode="auto">
          <a:xfrm>
            <a:off x="5070809" y="57620"/>
            <a:ext cx="5518268" cy="1165245"/>
          </a:xfrm>
          <a:prstGeom prst="wedgeEllipseCallout">
            <a:avLst>
              <a:gd name="adj1" fmla="val -16746"/>
              <a:gd name="adj2" fmla="val 402015"/>
            </a:avLst>
          </a:pr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38" name="Rectangle 3">
            <a:extLst>
              <a:ext uri="{FF2B5EF4-FFF2-40B4-BE49-F238E27FC236}">
                <a16:creationId xmlns:a16="http://schemas.microsoft.com/office/drawing/2014/main" id="{A69898C7-B5CD-437C-A0ED-C7CCB712688E}"/>
              </a:ext>
            </a:extLst>
          </p:cNvPr>
          <p:cNvSpPr>
            <a:spLocks noChangeArrowheads="1"/>
          </p:cNvSpPr>
          <p:nvPr/>
        </p:nvSpPr>
        <p:spPr bwMode="auto">
          <a:xfrm>
            <a:off x="5782844" y="262943"/>
            <a:ext cx="4094199" cy="5826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If I tailgate you, will your occupant take back control and pull over?</a:t>
            </a:r>
            <a:endParaRPr lang="en-US" sz="3200" dirty="0"/>
          </a:p>
        </p:txBody>
      </p:sp>
      <p:sp>
        <p:nvSpPr>
          <p:cNvPr id="39" name="AutoShape 5">
            <a:extLst>
              <a:ext uri="{FF2B5EF4-FFF2-40B4-BE49-F238E27FC236}">
                <a16:creationId xmlns:a16="http://schemas.microsoft.com/office/drawing/2014/main" id="{68630817-A473-4DBC-A9FD-B1CCE744EA41}"/>
              </a:ext>
            </a:extLst>
          </p:cNvPr>
          <p:cNvSpPr>
            <a:spLocks noChangeArrowheads="1"/>
          </p:cNvSpPr>
          <p:nvPr/>
        </p:nvSpPr>
        <p:spPr bwMode="auto">
          <a:xfrm>
            <a:off x="8398713" y="1175131"/>
            <a:ext cx="3609947" cy="1165245"/>
          </a:xfrm>
          <a:prstGeom prst="wedgeEllipseCallout">
            <a:avLst>
              <a:gd name="adj1" fmla="val 38808"/>
              <a:gd name="adj2" fmla="val 301448"/>
            </a:avLst>
          </a:prstGeom>
          <a:solidFill>
            <a:schemeClr val="accent6">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40" name="Rectangle 3">
            <a:extLst>
              <a:ext uri="{FF2B5EF4-FFF2-40B4-BE49-F238E27FC236}">
                <a16:creationId xmlns:a16="http://schemas.microsoft.com/office/drawing/2014/main" id="{1DB07E26-25DF-4C9A-88F4-00CB0AAB5A75}"/>
              </a:ext>
            </a:extLst>
          </p:cNvPr>
          <p:cNvSpPr>
            <a:spLocks noChangeArrowheads="1"/>
          </p:cNvSpPr>
          <p:nvPr/>
        </p:nvSpPr>
        <p:spPr bwMode="auto">
          <a:xfrm>
            <a:off x="8775733" y="1414281"/>
            <a:ext cx="2835195" cy="935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What makes you think I would tell you?</a:t>
            </a:r>
            <a:endParaRPr lang="en-US" sz="3200" dirty="0"/>
          </a:p>
        </p:txBody>
      </p:sp>
      <p:sp>
        <p:nvSpPr>
          <p:cNvPr id="41" name="AutoShape 5">
            <a:extLst>
              <a:ext uri="{FF2B5EF4-FFF2-40B4-BE49-F238E27FC236}">
                <a16:creationId xmlns:a16="http://schemas.microsoft.com/office/drawing/2014/main" id="{BBCB1F17-8F29-43AE-B16C-AAD312611BFB}"/>
              </a:ext>
            </a:extLst>
          </p:cNvPr>
          <p:cNvSpPr>
            <a:spLocks noChangeArrowheads="1"/>
          </p:cNvSpPr>
          <p:nvPr/>
        </p:nvSpPr>
        <p:spPr bwMode="auto">
          <a:xfrm>
            <a:off x="7891576" y="2387124"/>
            <a:ext cx="2312111" cy="1121009"/>
          </a:xfrm>
          <a:prstGeom prst="wedgeEllipseCallout">
            <a:avLst>
              <a:gd name="adj1" fmla="val -75278"/>
              <a:gd name="adj2" fmla="val 212793"/>
            </a:avLst>
          </a:pr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42" name="Rectangle 3">
            <a:extLst>
              <a:ext uri="{FF2B5EF4-FFF2-40B4-BE49-F238E27FC236}">
                <a16:creationId xmlns:a16="http://schemas.microsoft.com/office/drawing/2014/main" id="{718E1A3A-3EB2-4F7B-93B2-0D70C691113F}"/>
              </a:ext>
            </a:extLst>
          </p:cNvPr>
          <p:cNvSpPr>
            <a:spLocks noChangeArrowheads="1"/>
          </p:cNvSpPr>
          <p:nvPr/>
        </p:nvSpPr>
        <p:spPr bwMode="auto">
          <a:xfrm>
            <a:off x="7988560" y="2469058"/>
            <a:ext cx="1930372" cy="441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You just did. Better move aside now.</a:t>
            </a:r>
            <a:endParaRPr lang="en-US" sz="3200" dirty="0"/>
          </a:p>
        </p:txBody>
      </p:sp>
      <p:sp>
        <p:nvSpPr>
          <p:cNvPr id="43" name="AutoShape 5">
            <a:extLst>
              <a:ext uri="{FF2B5EF4-FFF2-40B4-BE49-F238E27FC236}">
                <a16:creationId xmlns:a16="http://schemas.microsoft.com/office/drawing/2014/main" id="{5FB60672-1EAD-439F-B5B2-D5F8ECF5855C}"/>
              </a:ext>
            </a:extLst>
          </p:cNvPr>
          <p:cNvSpPr>
            <a:spLocks noChangeArrowheads="1"/>
          </p:cNvSpPr>
          <p:nvPr/>
        </p:nvSpPr>
        <p:spPr bwMode="auto">
          <a:xfrm>
            <a:off x="8605445" y="3706579"/>
            <a:ext cx="2121326" cy="712429"/>
          </a:xfrm>
          <a:prstGeom prst="wedgeEllipseCallout">
            <a:avLst>
              <a:gd name="adj1" fmla="val 87108"/>
              <a:gd name="adj2" fmla="val 174422"/>
            </a:avLst>
          </a:prstGeom>
          <a:solidFill>
            <a:schemeClr val="accent6">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44" name="Rectangle 3">
            <a:extLst>
              <a:ext uri="{FF2B5EF4-FFF2-40B4-BE49-F238E27FC236}">
                <a16:creationId xmlns:a16="http://schemas.microsoft.com/office/drawing/2014/main" id="{2A9C8DBD-081C-43F0-916B-47DF7906DD92}"/>
              </a:ext>
            </a:extLst>
          </p:cNvPr>
          <p:cNvSpPr>
            <a:spLocks noChangeArrowheads="1"/>
          </p:cNvSpPr>
          <p:nvPr/>
        </p:nvSpPr>
        <p:spPr bwMode="auto">
          <a:xfrm>
            <a:off x="8459445" y="3858769"/>
            <a:ext cx="2835195" cy="9355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You’re bluffing.</a:t>
            </a:r>
            <a:endParaRPr lang="en-US" sz="3200" dirty="0"/>
          </a:p>
        </p:txBody>
      </p:sp>
      <p:sp>
        <p:nvSpPr>
          <p:cNvPr id="45" name="AutoShape 5">
            <a:extLst>
              <a:ext uri="{FF2B5EF4-FFF2-40B4-BE49-F238E27FC236}">
                <a16:creationId xmlns:a16="http://schemas.microsoft.com/office/drawing/2014/main" id="{1C012009-2545-4767-9271-AC3E2576ACA7}"/>
              </a:ext>
            </a:extLst>
          </p:cNvPr>
          <p:cNvSpPr>
            <a:spLocks noChangeArrowheads="1"/>
          </p:cNvSpPr>
          <p:nvPr/>
        </p:nvSpPr>
        <p:spPr bwMode="auto">
          <a:xfrm>
            <a:off x="7891576" y="4617454"/>
            <a:ext cx="2835195" cy="717680"/>
          </a:xfrm>
          <a:prstGeom prst="wedgeEllipseCallout">
            <a:avLst>
              <a:gd name="adj1" fmla="val -57856"/>
              <a:gd name="adj2" fmla="val 53690"/>
            </a:avLst>
          </a:pr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46" name="Rectangle 3">
            <a:extLst>
              <a:ext uri="{FF2B5EF4-FFF2-40B4-BE49-F238E27FC236}">
                <a16:creationId xmlns:a16="http://schemas.microsoft.com/office/drawing/2014/main" id="{76ECDD31-0548-4DDD-859A-1A656A1A6D3F}"/>
              </a:ext>
            </a:extLst>
          </p:cNvPr>
          <p:cNvSpPr>
            <a:spLocks noChangeArrowheads="1"/>
          </p:cNvSpPr>
          <p:nvPr/>
        </p:nvSpPr>
        <p:spPr bwMode="auto">
          <a:xfrm>
            <a:off x="7988559" y="4617454"/>
            <a:ext cx="2600518" cy="4411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sz="2000" i="1" dirty="0"/>
              <a:t>	Are you willing to take that chance?</a:t>
            </a:r>
            <a:endParaRPr lang="en-US" sz="3200" dirty="0"/>
          </a:p>
        </p:txBody>
      </p:sp>
      <p:sp>
        <p:nvSpPr>
          <p:cNvPr id="16" name="TextBox 15">
            <a:extLst>
              <a:ext uri="{FF2B5EF4-FFF2-40B4-BE49-F238E27FC236}">
                <a16:creationId xmlns:a16="http://schemas.microsoft.com/office/drawing/2014/main" id="{C3C3955F-BF01-4947-A85E-E1BE1CE4C9D9}"/>
              </a:ext>
            </a:extLst>
          </p:cNvPr>
          <p:cNvSpPr txBox="1"/>
          <p:nvPr/>
        </p:nvSpPr>
        <p:spPr>
          <a:xfrm>
            <a:off x="-35952" y="4362200"/>
            <a:ext cx="6288833" cy="2585323"/>
          </a:xfrm>
          <a:prstGeom prst="rect">
            <a:avLst/>
          </a:prstGeom>
          <a:noFill/>
        </p:spPr>
        <p:txBody>
          <a:bodyPr wrap="square">
            <a:spAutoFit/>
          </a:bodyPr>
          <a:lstStyle/>
          <a:p>
            <a:r>
              <a:rPr lang="en-US" dirty="0"/>
              <a:t>Early blue sky paper:</a:t>
            </a:r>
            <a:br>
              <a:rPr lang="en-US" dirty="0">
                <a:hlinkClick r:id="rId3"/>
              </a:rPr>
            </a:br>
            <a:r>
              <a:rPr lang="en-US" dirty="0">
                <a:hlinkClick r:id="rId3"/>
              </a:rPr>
              <a:t>Designing Preferences, Beliefs, and Identities for Artificial Intelligence.</a:t>
            </a:r>
            <a:r>
              <a:rPr lang="en-US" dirty="0"/>
              <a:t> In </a:t>
            </a:r>
            <a:r>
              <a:rPr lang="en-US" i="1" dirty="0"/>
              <a:t>Proceedings of the Thirty-Third AAAI Conference on Artificial Intelligence (AAAI-19).</a:t>
            </a:r>
          </a:p>
          <a:p>
            <a:endParaRPr lang="en-US" i="1" dirty="0"/>
          </a:p>
          <a:p>
            <a:r>
              <a:rPr lang="en-US" dirty="0"/>
              <a:t>Also see Cooperative AI community </a:t>
            </a:r>
            <a:r>
              <a:rPr lang="en-US" dirty="0">
                <a:hlinkClick r:id="rId4"/>
              </a:rPr>
              <a:t>https://www.cooperativeai.com/</a:t>
            </a:r>
            <a:endParaRPr lang="en-US" b="1" dirty="0"/>
          </a:p>
          <a:p>
            <a:r>
              <a:rPr lang="en-US" dirty="0"/>
              <a:t>and our new lab (FOCAL) at CMU!</a:t>
            </a:r>
            <a:br>
              <a:rPr lang="en-US" dirty="0"/>
            </a:br>
            <a:r>
              <a:rPr lang="en-US" dirty="0">
                <a:hlinkClick r:id="rId5"/>
              </a:rPr>
              <a:t>http://www.cs.cmu.edu/~focal/</a:t>
            </a:r>
            <a:endParaRPr lang="en-US" dirty="0"/>
          </a:p>
        </p:txBody>
      </p:sp>
    </p:spTree>
    <p:extLst>
      <p:ext uri="{BB962C8B-B14F-4D97-AF65-F5344CB8AC3E}">
        <p14:creationId xmlns:p14="http://schemas.microsoft.com/office/powerpoint/2010/main" val="791686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extLst>
              <a:ext uri="{FF2B5EF4-FFF2-40B4-BE49-F238E27FC236}">
                <a16:creationId xmlns:a16="http://schemas.microsoft.com/office/drawing/2014/main" id="{9D89E8A2-23A4-4BC5-85BE-590265B08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0915" y="1019645"/>
            <a:ext cx="2158909" cy="1437833"/>
          </a:xfrm>
          <a:prstGeom prst="rect">
            <a:avLst/>
          </a:prstGeom>
        </p:spPr>
      </p:pic>
      <p:pic>
        <p:nvPicPr>
          <p:cNvPr id="7" name="Picture 6">
            <a:hlinkClick r:id="rId4"/>
            <a:extLst>
              <a:ext uri="{FF2B5EF4-FFF2-40B4-BE49-F238E27FC236}">
                <a16:creationId xmlns:a16="http://schemas.microsoft.com/office/drawing/2014/main" id="{146D5CBE-1676-42B8-88D7-17F522F2F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351" y="3890865"/>
            <a:ext cx="2831269" cy="2140350"/>
          </a:xfrm>
          <a:prstGeom prst="rect">
            <a:avLst/>
          </a:prstGeom>
        </p:spPr>
      </p:pic>
      <p:pic>
        <p:nvPicPr>
          <p:cNvPr id="9" name="Picture 8">
            <a:hlinkClick r:id="rId6"/>
            <a:extLst>
              <a:ext uri="{FF2B5EF4-FFF2-40B4-BE49-F238E27FC236}">
                <a16:creationId xmlns:a16="http://schemas.microsoft.com/office/drawing/2014/main" id="{D21354F1-22A7-40F3-96DA-5F3AC1C2D9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309" y="1019645"/>
            <a:ext cx="1723113" cy="1723113"/>
          </a:xfrm>
          <a:prstGeom prst="rect">
            <a:avLst/>
          </a:prstGeom>
        </p:spPr>
      </p:pic>
      <p:pic>
        <p:nvPicPr>
          <p:cNvPr id="11" name="Picture 10">
            <a:hlinkClick r:id="rId8"/>
            <a:extLst>
              <a:ext uri="{FF2B5EF4-FFF2-40B4-BE49-F238E27FC236}">
                <a16:creationId xmlns:a16="http://schemas.microsoft.com/office/drawing/2014/main" id="{A936DF8A-603F-41FD-9934-1736F9894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0838" y="3890865"/>
            <a:ext cx="2684202" cy="2169308"/>
          </a:xfrm>
          <a:prstGeom prst="rect">
            <a:avLst/>
          </a:prstGeom>
        </p:spPr>
      </p:pic>
      <p:pic>
        <p:nvPicPr>
          <p:cNvPr id="13" name="Picture 12">
            <a:hlinkClick r:id="rId10"/>
            <a:extLst>
              <a:ext uri="{FF2B5EF4-FFF2-40B4-BE49-F238E27FC236}">
                <a16:creationId xmlns:a16="http://schemas.microsoft.com/office/drawing/2014/main" id="{B3351E46-7722-4E84-8B4A-187D1A4E7030}"/>
              </a:ext>
            </a:extLst>
          </p:cNvPr>
          <p:cNvPicPr>
            <a:picLocks noChangeAspect="1"/>
          </p:cNvPicPr>
          <p:nvPr/>
        </p:nvPicPr>
        <p:blipFill rotWithShape="1">
          <a:blip r:embed="rId11">
            <a:extLst>
              <a:ext uri="{28A0092B-C50C-407E-A947-70E740481C1C}">
                <a14:useLocalDpi xmlns:a14="http://schemas.microsoft.com/office/drawing/2010/main" val="0"/>
              </a:ext>
            </a:extLst>
          </a:blip>
          <a:srcRect l="9468" t="17046" r="6180" b="7971"/>
          <a:stretch/>
        </p:blipFill>
        <p:spPr>
          <a:xfrm>
            <a:off x="8848182" y="1019645"/>
            <a:ext cx="3031129" cy="1516224"/>
          </a:xfrm>
          <a:prstGeom prst="rect">
            <a:avLst/>
          </a:prstGeom>
        </p:spPr>
      </p:pic>
      <p:pic>
        <p:nvPicPr>
          <p:cNvPr id="15" name="Picture 14">
            <a:hlinkClick r:id="rId12"/>
            <a:extLst>
              <a:ext uri="{FF2B5EF4-FFF2-40B4-BE49-F238E27FC236}">
                <a16:creationId xmlns:a16="http://schemas.microsoft.com/office/drawing/2014/main" id="{5A5DCE11-F1B1-48C0-BF99-72266E79E6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8551" y="3890865"/>
            <a:ext cx="2649120" cy="1951134"/>
          </a:xfrm>
          <a:prstGeom prst="rect">
            <a:avLst/>
          </a:prstGeom>
        </p:spPr>
      </p:pic>
      <p:sp>
        <p:nvSpPr>
          <p:cNvPr id="16" name="TextBox 15">
            <a:extLst>
              <a:ext uri="{FF2B5EF4-FFF2-40B4-BE49-F238E27FC236}">
                <a16:creationId xmlns:a16="http://schemas.microsoft.com/office/drawing/2014/main" id="{4BED5267-3873-4D7A-81F6-AD8B9474D813}"/>
              </a:ext>
            </a:extLst>
          </p:cNvPr>
          <p:cNvSpPr txBox="1"/>
          <p:nvPr/>
        </p:nvSpPr>
        <p:spPr>
          <a:xfrm>
            <a:off x="287521" y="2776406"/>
            <a:ext cx="2410983" cy="369332"/>
          </a:xfrm>
          <a:prstGeom prst="rect">
            <a:avLst/>
          </a:prstGeom>
          <a:noFill/>
        </p:spPr>
        <p:txBody>
          <a:bodyPr wrap="square" rtlCol="0">
            <a:spAutoFit/>
          </a:bodyPr>
          <a:lstStyle/>
          <a:p>
            <a:pPr algn="ctr"/>
            <a:r>
              <a:rPr lang="en-US" dirty="0"/>
              <a:t>autonomous weapons</a:t>
            </a:r>
          </a:p>
        </p:txBody>
      </p:sp>
      <p:sp>
        <p:nvSpPr>
          <p:cNvPr id="17" name="TextBox 16">
            <a:extLst>
              <a:ext uri="{FF2B5EF4-FFF2-40B4-BE49-F238E27FC236}">
                <a16:creationId xmlns:a16="http://schemas.microsoft.com/office/drawing/2014/main" id="{53D0372B-AF4E-444F-BD0F-785209D03201}"/>
              </a:ext>
            </a:extLst>
          </p:cNvPr>
          <p:cNvSpPr txBox="1"/>
          <p:nvPr/>
        </p:nvSpPr>
        <p:spPr>
          <a:xfrm>
            <a:off x="608443" y="6060173"/>
            <a:ext cx="3005036" cy="369332"/>
          </a:xfrm>
          <a:prstGeom prst="rect">
            <a:avLst/>
          </a:prstGeom>
          <a:noFill/>
        </p:spPr>
        <p:txBody>
          <a:bodyPr wrap="square" rtlCol="0">
            <a:spAutoFit/>
          </a:bodyPr>
          <a:lstStyle/>
          <a:p>
            <a:pPr algn="ctr"/>
            <a:r>
              <a:rPr lang="en-US" dirty="0"/>
              <a:t>technological unemployment</a:t>
            </a:r>
          </a:p>
        </p:txBody>
      </p:sp>
      <p:sp>
        <p:nvSpPr>
          <p:cNvPr id="18" name="TextBox 17">
            <a:extLst>
              <a:ext uri="{FF2B5EF4-FFF2-40B4-BE49-F238E27FC236}">
                <a16:creationId xmlns:a16="http://schemas.microsoft.com/office/drawing/2014/main" id="{47995365-FBE1-4473-BB2C-856C9CAA5454}"/>
              </a:ext>
            </a:extLst>
          </p:cNvPr>
          <p:cNvSpPr txBox="1"/>
          <p:nvPr/>
        </p:nvSpPr>
        <p:spPr>
          <a:xfrm>
            <a:off x="7173531" y="5914548"/>
            <a:ext cx="3175000" cy="369332"/>
          </a:xfrm>
          <a:prstGeom prst="rect">
            <a:avLst/>
          </a:prstGeom>
          <a:noFill/>
        </p:spPr>
        <p:txBody>
          <a:bodyPr wrap="square" rtlCol="0">
            <a:spAutoFit/>
          </a:bodyPr>
          <a:lstStyle/>
          <a:p>
            <a:pPr algn="ctr"/>
            <a:r>
              <a:rPr lang="en-US" dirty="0"/>
              <a:t>responsibility and liability</a:t>
            </a:r>
          </a:p>
        </p:txBody>
      </p:sp>
      <p:sp>
        <p:nvSpPr>
          <p:cNvPr id="19" name="TextBox 18">
            <a:extLst>
              <a:ext uri="{FF2B5EF4-FFF2-40B4-BE49-F238E27FC236}">
                <a16:creationId xmlns:a16="http://schemas.microsoft.com/office/drawing/2014/main" id="{ED993365-9D84-4970-B720-1F6DD072D612}"/>
              </a:ext>
            </a:extLst>
          </p:cNvPr>
          <p:cNvSpPr txBox="1"/>
          <p:nvPr/>
        </p:nvSpPr>
        <p:spPr>
          <a:xfrm>
            <a:off x="4037390" y="6060173"/>
            <a:ext cx="2410983" cy="369332"/>
          </a:xfrm>
          <a:prstGeom prst="rect">
            <a:avLst/>
          </a:prstGeom>
          <a:noFill/>
        </p:spPr>
        <p:txBody>
          <a:bodyPr wrap="square" rtlCol="0">
            <a:spAutoFit/>
          </a:bodyPr>
          <a:lstStyle/>
          <a:p>
            <a:pPr algn="ctr"/>
            <a:r>
              <a:rPr lang="en-US" dirty="0"/>
              <a:t>unfair biases</a:t>
            </a:r>
          </a:p>
        </p:txBody>
      </p:sp>
      <p:sp>
        <p:nvSpPr>
          <p:cNvPr id="20" name="TextBox 19">
            <a:extLst>
              <a:ext uri="{FF2B5EF4-FFF2-40B4-BE49-F238E27FC236}">
                <a16:creationId xmlns:a16="http://schemas.microsoft.com/office/drawing/2014/main" id="{9F6669F0-6828-42F8-8E95-7A2A8FAC86A7}"/>
              </a:ext>
            </a:extLst>
          </p:cNvPr>
          <p:cNvSpPr txBox="1"/>
          <p:nvPr/>
        </p:nvSpPr>
        <p:spPr>
          <a:xfrm>
            <a:off x="5883644" y="2776406"/>
            <a:ext cx="2410983" cy="369332"/>
          </a:xfrm>
          <a:prstGeom prst="rect">
            <a:avLst/>
          </a:prstGeom>
          <a:noFill/>
        </p:spPr>
        <p:txBody>
          <a:bodyPr wrap="square" rtlCol="0">
            <a:spAutoFit/>
          </a:bodyPr>
          <a:lstStyle/>
          <a:p>
            <a:pPr algn="ctr"/>
            <a:r>
              <a:rPr lang="en-US" dirty="0"/>
              <a:t>societal surveillance</a:t>
            </a:r>
          </a:p>
        </p:txBody>
      </p:sp>
      <p:sp>
        <p:nvSpPr>
          <p:cNvPr id="21" name="TextBox 20">
            <a:extLst>
              <a:ext uri="{FF2B5EF4-FFF2-40B4-BE49-F238E27FC236}">
                <a16:creationId xmlns:a16="http://schemas.microsoft.com/office/drawing/2014/main" id="{4BFB59F9-E01B-4127-B5CB-A3A46381875B}"/>
              </a:ext>
            </a:extLst>
          </p:cNvPr>
          <p:cNvSpPr txBox="1"/>
          <p:nvPr/>
        </p:nvSpPr>
        <p:spPr>
          <a:xfrm>
            <a:off x="9086319" y="2776406"/>
            <a:ext cx="2410983" cy="646331"/>
          </a:xfrm>
          <a:prstGeom prst="rect">
            <a:avLst/>
          </a:prstGeom>
          <a:noFill/>
        </p:spPr>
        <p:txBody>
          <a:bodyPr wrap="square" rtlCol="0">
            <a:spAutoFit/>
          </a:bodyPr>
          <a:lstStyle/>
          <a:p>
            <a:pPr algn="ctr"/>
            <a:r>
              <a:rPr lang="en-US" dirty="0"/>
              <a:t>media manipulation, polarization</a:t>
            </a:r>
          </a:p>
        </p:txBody>
      </p:sp>
      <p:pic>
        <p:nvPicPr>
          <p:cNvPr id="23" name="Picture 22">
            <a:hlinkClick r:id="rId14"/>
            <a:extLst>
              <a:ext uri="{FF2B5EF4-FFF2-40B4-BE49-F238E27FC236}">
                <a16:creationId xmlns:a16="http://schemas.microsoft.com/office/drawing/2014/main" id="{FCFF3F2B-9104-4519-AD7E-59A0490EF73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17638" y="1019645"/>
            <a:ext cx="2285614" cy="1615898"/>
          </a:xfrm>
          <a:prstGeom prst="rect">
            <a:avLst/>
          </a:prstGeom>
        </p:spPr>
      </p:pic>
      <p:sp>
        <p:nvSpPr>
          <p:cNvPr id="24" name="TextBox 23">
            <a:extLst>
              <a:ext uri="{FF2B5EF4-FFF2-40B4-BE49-F238E27FC236}">
                <a16:creationId xmlns:a16="http://schemas.microsoft.com/office/drawing/2014/main" id="{106679A8-2575-4F07-BC53-8CD826EDE804}"/>
              </a:ext>
            </a:extLst>
          </p:cNvPr>
          <p:cNvSpPr txBox="1"/>
          <p:nvPr/>
        </p:nvSpPr>
        <p:spPr>
          <a:xfrm>
            <a:off x="2657927" y="2782469"/>
            <a:ext cx="3005036" cy="369332"/>
          </a:xfrm>
          <a:prstGeom prst="rect">
            <a:avLst/>
          </a:prstGeom>
          <a:noFill/>
        </p:spPr>
        <p:txBody>
          <a:bodyPr wrap="square" rtlCol="0">
            <a:spAutoFit/>
          </a:bodyPr>
          <a:lstStyle/>
          <a:p>
            <a:pPr algn="ctr"/>
            <a:r>
              <a:rPr lang="en-US" dirty="0"/>
              <a:t>AI &amp; cybersecurity, privacy</a:t>
            </a:r>
          </a:p>
        </p:txBody>
      </p:sp>
      <p:sp>
        <p:nvSpPr>
          <p:cNvPr id="25" name="Title 1">
            <a:extLst>
              <a:ext uri="{FF2B5EF4-FFF2-40B4-BE49-F238E27FC236}">
                <a16:creationId xmlns:a16="http://schemas.microsoft.com/office/drawing/2014/main" id="{58044554-BDA2-4A83-A907-319182D029DB}"/>
              </a:ext>
            </a:extLst>
          </p:cNvPr>
          <p:cNvSpPr>
            <a:spLocks noGrp="1"/>
          </p:cNvSpPr>
          <p:nvPr>
            <p:ph type="title"/>
          </p:nvPr>
        </p:nvSpPr>
        <p:spPr>
          <a:xfrm>
            <a:off x="1645733" y="-196152"/>
            <a:ext cx="8645932" cy="1325563"/>
          </a:xfrm>
        </p:spPr>
        <p:txBody>
          <a:bodyPr>
            <a:normAutofit/>
          </a:bodyPr>
          <a:lstStyle/>
          <a:p>
            <a:pPr algn="ctr"/>
            <a:r>
              <a:rPr lang="en-US" dirty="0"/>
              <a:t>Ethical and Societal Worries about AI</a:t>
            </a:r>
          </a:p>
        </p:txBody>
      </p:sp>
      <p:sp>
        <p:nvSpPr>
          <p:cNvPr id="22" name="TextBox 21">
            <a:extLst>
              <a:ext uri="{FF2B5EF4-FFF2-40B4-BE49-F238E27FC236}">
                <a16:creationId xmlns:a16="http://schemas.microsoft.com/office/drawing/2014/main" id="{0BAEBBB2-756F-400C-8C20-A9E7E4CE1CAD}"/>
              </a:ext>
            </a:extLst>
          </p:cNvPr>
          <p:cNvSpPr txBox="1"/>
          <p:nvPr/>
        </p:nvSpPr>
        <p:spPr>
          <a:xfrm>
            <a:off x="9789078" y="4516123"/>
            <a:ext cx="2402922" cy="523220"/>
          </a:xfrm>
          <a:prstGeom prst="rect">
            <a:avLst/>
          </a:prstGeom>
          <a:noFill/>
        </p:spPr>
        <p:txBody>
          <a:bodyPr wrap="square" rtlCol="0">
            <a:spAutoFit/>
          </a:bodyPr>
          <a:lstStyle/>
          <a:p>
            <a:pPr algn="ctr"/>
            <a:r>
              <a:rPr lang="en-US" sz="2800" b="1" dirty="0"/>
              <a:t>… … …</a:t>
            </a:r>
            <a:endParaRPr lang="en-US" sz="2800" b="1" dirty="0">
              <a:solidFill>
                <a:schemeClr val="accent1">
                  <a:lumMod val="50000"/>
                </a:schemeClr>
              </a:solidFill>
            </a:endParaRPr>
          </a:p>
        </p:txBody>
      </p:sp>
    </p:spTree>
    <p:extLst>
      <p:ext uri="{BB962C8B-B14F-4D97-AF65-F5344CB8AC3E}">
        <p14:creationId xmlns:p14="http://schemas.microsoft.com/office/powerpoint/2010/main" val="30543314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The lockdown dilemma</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88203" y="846755"/>
            <a:ext cx="8416605" cy="5968293"/>
          </a:xfrm>
        </p:spPr>
        <p:txBody>
          <a:bodyPr>
            <a:normAutofit/>
          </a:bodyPr>
          <a:lstStyle/>
          <a:p>
            <a:pPr eaLnBrk="1" hangingPunct="1"/>
            <a:r>
              <a:rPr lang="en-US" altLang="en-US" sz="3200" dirty="0"/>
              <a:t>Lockdown is </a:t>
            </a:r>
            <a:r>
              <a:rPr lang="en-US" altLang="en-US" sz="3200" dirty="0">
                <a:solidFill>
                  <a:schemeClr val="tx1">
                    <a:lumMod val="50000"/>
                    <a:lumOff val="50000"/>
                  </a:schemeClr>
                </a:solidFill>
                <a:latin typeface="Bahnschrift" panose="020B0502040204020203" pitchFamily="34" charset="0"/>
              </a:rPr>
              <a:t>monotonous</a:t>
            </a:r>
            <a:r>
              <a:rPr lang="en-US" altLang="en-US" sz="3200" dirty="0"/>
              <a:t>: you forget what happened before, you forget what day it is</a:t>
            </a:r>
          </a:p>
          <a:p>
            <a:pPr eaLnBrk="1" hangingPunct="1"/>
            <a:r>
              <a:rPr lang="en-US" altLang="en-US" sz="3200" dirty="0"/>
              <a:t>Suppose you know lockdown lasts two days (unrealistic)</a:t>
            </a:r>
          </a:p>
          <a:p>
            <a:pPr eaLnBrk="1" hangingPunct="1"/>
            <a:r>
              <a:rPr lang="en-US" altLang="en-US" sz="3200" dirty="0"/>
              <a:t>Every morning, you can decide to eat an unhealthy cookie! (or not)</a:t>
            </a:r>
          </a:p>
          <a:p>
            <a:pPr eaLnBrk="1" hangingPunct="1"/>
            <a:r>
              <a:rPr lang="en-US" altLang="en-US" sz="3200" dirty="0"/>
              <a:t>Eating a cookie will give you +1 utility immediately, but then -3 later the </a:t>
            </a:r>
            <a:r>
              <a:rPr lang="en-US" altLang="en-US" sz="3200" i="1" dirty="0"/>
              <a:t>next</a:t>
            </a:r>
            <a:r>
              <a:rPr lang="en-US" altLang="en-US" sz="3200" dirty="0"/>
              <a:t> day</a:t>
            </a:r>
          </a:p>
          <a:p>
            <a:pPr eaLnBrk="1" hangingPunct="1"/>
            <a:r>
              <a:rPr lang="en-US" altLang="en-US" sz="3200" b="1" dirty="0"/>
              <a:t>But, </a:t>
            </a:r>
            <a:r>
              <a:rPr lang="en-US" altLang="en-US" sz="3200" b="1" i="1" dirty="0"/>
              <a:t>carpe diem</a:t>
            </a:r>
            <a:r>
              <a:rPr lang="en-US" altLang="en-US" sz="3200" b="1" dirty="0"/>
              <a:t>: you only care about today</a:t>
            </a:r>
          </a:p>
          <a:p>
            <a:pPr eaLnBrk="1" hangingPunct="1"/>
            <a:r>
              <a:rPr lang="en-US" altLang="en-US" sz="3200" dirty="0"/>
              <a:t>Should you eat the cookie right now?</a:t>
            </a:r>
          </a:p>
          <a:p>
            <a:pPr eaLnBrk="1" hangingPunct="1"/>
            <a:endParaRPr lang="en-US" altLang="en-US" sz="3200" dirty="0"/>
          </a:p>
        </p:txBody>
      </p:sp>
      <p:pic>
        <p:nvPicPr>
          <p:cNvPr id="3" name="Picture 2">
            <a:extLst>
              <a:ext uri="{FF2B5EF4-FFF2-40B4-BE49-F238E27FC236}">
                <a16:creationId xmlns:a16="http://schemas.microsoft.com/office/drawing/2014/main" id="{DA45017C-F9C4-44C1-8B42-1E323E2AD3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2119" y="645003"/>
            <a:ext cx="2909491" cy="2142587"/>
          </a:xfrm>
          <a:prstGeom prst="rect">
            <a:avLst/>
          </a:prstGeom>
        </p:spPr>
      </p:pic>
      <p:pic>
        <p:nvPicPr>
          <p:cNvPr id="5" name="Picture 4">
            <a:extLst>
              <a:ext uri="{FF2B5EF4-FFF2-40B4-BE49-F238E27FC236}">
                <a16:creationId xmlns:a16="http://schemas.microsoft.com/office/drawing/2014/main" id="{B517A221-07F1-4FF0-A249-A3A297E3EF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119" y="2816442"/>
            <a:ext cx="2909491" cy="2182118"/>
          </a:xfrm>
          <a:prstGeom prst="rect">
            <a:avLst/>
          </a:prstGeom>
        </p:spPr>
      </p:pic>
      <p:sp>
        <p:nvSpPr>
          <p:cNvPr id="6" name="TextBox 5">
            <a:extLst>
              <a:ext uri="{FF2B5EF4-FFF2-40B4-BE49-F238E27FC236}">
                <a16:creationId xmlns:a16="http://schemas.microsoft.com/office/drawing/2014/main" id="{4E3DDD17-D759-401A-BDB4-FCF490A4E3EA}"/>
              </a:ext>
            </a:extLst>
          </p:cNvPr>
          <p:cNvSpPr txBox="1"/>
          <p:nvPr/>
        </p:nvSpPr>
        <p:spPr>
          <a:xfrm>
            <a:off x="8712119" y="5889831"/>
            <a:ext cx="3044452" cy="369332"/>
          </a:xfrm>
          <a:prstGeom prst="rect">
            <a:avLst/>
          </a:prstGeom>
          <a:noFill/>
        </p:spPr>
        <p:txBody>
          <a:bodyPr wrap="square" rtlCol="0">
            <a:spAutoFit/>
          </a:bodyPr>
          <a:lstStyle/>
          <a:p>
            <a:pPr algn="ctr"/>
            <a:r>
              <a:rPr lang="en-US" dirty="0"/>
              <a:t>related to working paper </a:t>
            </a:r>
            <a:r>
              <a:rPr lang="en-US" dirty="0">
                <a:solidFill>
                  <a:srgbClr val="0070C0"/>
                </a:solidFill>
              </a:rPr>
              <a:t>[C.]</a:t>
            </a:r>
            <a:endParaRPr lang="en-US" dirty="0"/>
          </a:p>
        </p:txBody>
      </p:sp>
    </p:spTree>
    <p:extLst>
      <p:ext uri="{BB962C8B-B14F-4D97-AF65-F5344CB8AC3E}">
        <p14:creationId xmlns:p14="http://schemas.microsoft.com/office/powerpoint/2010/main" val="27493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Your own choice is </a:t>
            </a:r>
            <a:r>
              <a:rPr lang="en-US" altLang="en-US" b="1" dirty="0"/>
              <a:t>evidence</a:t>
            </a:r>
            <a:r>
              <a:rPr lang="en-US" altLang="en-US" dirty="0"/>
              <a:t>…</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88203" y="846755"/>
            <a:ext cx="9286616" cy="5968293"/>
          </a:xfrm>
        </p:spPr>
        <p:txBody>
          <a:bodyPr>
            <a:normAutofit/>
          </a:bodyPr>
          <a:lstStyle/>
          <a:p>
            <a:pPr eaLnBrk="1" hangingPunct="1"/>
            <a:r>
              <a:rPr lang="en-US" altLang="en-US" sz="3200" dirty="0"/>
              <a:t>… for what the demon put in the boxes</a:t>
            </a:r>
          </a:p>
          <a:p>
            <a:pPr eaLnBrk="1" hangingPunct="1"/>
            <a:r>
              <a:rPr lang="en-US" altLang="en-US" sz="3200" dirty="0"/>
              <a:t>… for whether your twin defects</a:t>
            </a:r>
          </a:p>
          <a:p>
            <a:pPr eaLnBrk="1" hangingPunct="1"/>
            <a:r>
              <a:rPr lang="en-US" altLang="en-US" sz="3200" dirty="0"/>
              <a:t>… for whether you eat the cookie on the other day</a:t>
            </a:r>
          </a:p>
          <a:p>
            <a:pPr eaLnBrk="1" hangingPunct="1"/>
            <a:endParaRPr lang="en-US" altLang="en-US" sz="3200" dirty="0"/>
          </a:p>
          <a:p>
            <a:r>
              <a:rPr lang="en-US" altLang="en-US" sz="3200" i="1" dirty="0"/>
              <a:t>Evidential Decision Theory (EDT)</a:t>
            </a:r>
            <a:r>
              <a:rPr lang="en-US" altLang="en-US" sz="3200" dirty="0"/>
              <a:t>: When considering how to make a decision, consider </a:t>
            </a:r>
            <a:r>
              <a:rPr lang="en-US" altLang="en-US" sz="3200" dirty="0">
                <a:solidFill>
                  <a:srgbClr val="7030A0"/>
                </a:solidFill>
              </a:rPr>
              <a:t>how happy you expect to be conditional on taking each option </a:t>
            </a:r>
            <a:r>
              <a:rPr lang="en-US" altLang="en-US" sz="3200" dirty="0"/>
              <a:t>and</a:t>
            </a:r>
            <a:r>
              <a:rPr lang="en-US" altLang="en-US" sz="3200" dirty="0">
                <a:solidFill>
                  <a:srgbClr val="7030A0"/>
                </a:solidFill>
              </a:rPr>
              <a:t> choose an option that maximizes that</a:t>
            </a:r>
          </a:p>
          <a:p>
            <a:endParaRPr lang="en-US" altLang="en-US" sz="3200" dirty="0">
              <a:solidFill>
                <a:srgbClr val="7030A0"/>
              </a:solidFill>
            </a:endParaRPr>
          </a:p>
          <a:p>
            <a:r>
              <a:rPr lang="en-US" altLang="en-US" sz="3200" i="1" dirty="0"/>
              <a:t>Causal Decision Theory (CDT)</a:t>
            </a:r>
            <a:r>
              <a:rPr lang="en-US" altLang="en-US" sz="3200" dirty="0"/>
              <a:t>: Your decision should focus on what you </a:t>
            </a:r>
            <a:r>
              <a:rPr lang="en-US" altLang="en-US" sz="3200" dirty="0">
                <a:solidFill>
                  <a:srgbClr val="7030A0"/>
                </a:solidFill>
              </a:rPr>
              <a:t>causally affect</a:t>
            </a:r>
            <a:endParaRPr lang="en-US" altLang="en-US" sz="3200" i="1" dirty="0">
              <a:solidFill>
                <a:srgbClr val="7030A0"/>
              </a:solidFill>
            </a:endParaRPr>
          </a:p>
          <a:p>
            <a:pPr eaLnBrk="1" hangingPunct="1"/>
            <a:endParaRPr lang="en-US" altLang="en-US" sz="3200" dirty="0"/>
          </a:p>
          <a:p>
            <a:pPr eaLnBrk="1" hangingPunct="1"/>
            <a:endParaRPr lang="en-US" altLang="en-US" sz="3200" dirty="0"/>
          </a:p>
          <a:p>
            <a:pPr eaLnBrk="1" hangingPunct="1"/>
            <a:endParaRPr lang="en-US" altLang="en-US" sz="3200" dirty="0"/>
          </a:p>
        </p:txBody>
      </p:sp>
      <p:pic>
        <p:nvPicPr>
          <p:cNvPr id="2" name="Picture 1">
            <a:extLst>
              <a:ext uri="{FF2B5EF4-FFF2-40B4-BE49-F238E27FC236}">
                <a16:creationId xmlns:a16="http://schemas.microsoft.com/office/drawing/2014/main" id="{469EBA9B-DA5D-40E1-BDAE-D18AB6197806}"/>
              </a:ext>
            </a:extLst>
          </p:cNvPr>
          <p:cNvPicPr>
            <a:picLocks noChangeAspect="1"/>
          </p:cNvPicPr>
          <p:nvPr/>
        </p:nvPicPr>
        <p:blipFill>
          <a:blip r:embed="rId2"/>
          <a:stretch>
            <a:fillRect/>
          </a:stretch>
        </p:blipFill>
        <p:spPr>
          <a:xfrm>
            <a:off x="9058544" y="160925"/>
            <a:ext cx="2888946" cy="1197258"/>
          </a:xfrm>
          <a:prstGeom prst="rect">
            <a:avLst/>
          </a:prstGeom>
        </p:spPr>
      </p:pic>
      <p:pic>
        <p:nvPicPr>
          <p:cNvPr id="12" name="Picture 11">
            <a:extLst>
              <a:ext uri="{FF2B5EF4-FFF2-40B4-BE49-F238E27FC236}">
                <a16:creationId xmlns:a16="http://schemas.microsoft.com/office/drawing/2014/main" id="{E43B4511-75ED-486D-ADA1-A499C53FC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019" y="59972"/>
            <a:ext cx="1132321" cy="1513193"/>
          </a:xfrm>
          <a:prstGeom prst="rect">
            <a:avLst/>
          </a:prstGeom>
        </p:spPr>
      </p:pic>
      <p:pic>
        <p:nvPicPr>
          <p:cNvPr id="13" name="Picture 12">
            <a:extLst>
              <a:ext uri="{FF2B5EF4-FFF2-40B4-BE49-F238E27FC236}">
                <a16:creationId xmlns:a16="http://schemas.microsoft.com/office/drawing/2014/main" id="{D606F50F-BB8F-47C0-B53C-54599191F3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0579" y="1573165"/>
            <a:ext cx="1761151" cy="1320863"/>
          </a:xfrm>
          <a:prstGeom prst="rect">
            <a:avLst/>
          </a:prstGeom>
        </p:spPr>
      </p:pic>
    </p:spTree>
    <p:extLst>
      <p:ext uri="{BB962C8B-B14F-4D97-AF65-F5344CB8AC3E}">
        <p14:creationId xmlns:p14="http://schemas.microsoft.com/office/powerpoint/2010/main" val="243419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761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68676" y="149617"/>
            <a:ext cx="11825056" cy="605118"/>
          </a:xfrm>
        </p:spPr>
        <p:txBody>
          <a:bodyPr>
            <a:normAutofit fontScale="90000"/>
          </a:bodyPr>
          <a:lstStyle/>
          <a:p>
            <a:r>
              <a:rPr lang="en-US" altLang="en-US" dirty="0"/>
              <a:t>Turning causal decision theorists into money pumps </a:t>
            </a:r>
            <a:r>
              <a:rPr lang="en-US" sz="3200" dirty="0">
                <a:solidFill>
                  <a:srgbClr val="0070C0"/>
                </a:solidFill>
              </a:rPr>
              <a:t>[</a:t>
            </a:r>
            <a:r>
              <a:rPr lang="en-US" sz="3200" dirty="0" err="1">
                <a:solidFill>
                  <a:srgbClr val="0070C0"/>
                </a:solidFill>
              </a:rPr>
              <a:t>Oesterheld</a:t>
            </a:r>
            <a:r>
              <a:rPr lang="en-US" sz="3200" dirty="0">
                <a:solidFill>
                  <a:srgbClr val="0070C0"/>
                </a:solidFill>
              </a:rPr>
              <a:t> and C., Phil. Quarterly]</a:t>
            </a:r>
            <a:endParaRPr lang="en-US" altLang="en-US" sz="2912" dirty="0"/>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38042" y="1081903"/>
            <a:ext cx="8222377" cy="3562290"/>
          </a:xfrm>
        </p:spPr>
        <p:txBody>
          <a:bodyPr>
            <a:normAutofit lnSpcReduction="10000"/>
          </a:bodyPr>
          <a:lstStyle/>
          <a:p>
            <a:pPr eaLnBrk="1" hangingPunct="1"/>
            <a:r>
              <a:rPr lang="en-US" altLang="en-US" sz="2400" b="1" dirty="0"/>
              <a:t>Adversarial Offer: </a:t>
            </a:r>
          </a:p>
          <a:p>
            <a:pPr eaLnBrk="1" hangingPunct="1"/>
            <a:r>
              <a:rPr lang="en-US" altLang="en-US" sz="2400" dirty="0"/>
              <a:t>Demon (really, any good predictor) put $3 into each box it predicted you would not choose</a:t>
            </a:r>
          </a:p>
          <a:p>
            <a:pPr eaLnBrk="1" hangingPunct="1"/>
            <a:r>
              <a:rPr lang="en-US" altLang="en-US" sz="2400" dirty="0"/>
              <a:t>Each box costs $1 to open; can open at most one</a:t>
            </a:r>
          </a:p>
          <a:p>
            <a:pPr eaLnBrk="1" hangingPunct="1"/>
            <a:r>
              <a:rPr lang="en-US" altLang="en-US" sz="2400" dirty="0"/>
              <a:t>Demon 75% accurate (you have no access to randomization)</a:t>
            </a:r>
          </a:p>
          <a:p>
            <a:pPr eaLnBrk="1" hangingPunct="1"/>
            <a:r>
              <a:rPr lang="en-US" altLang="en-US" sz="2400" dirty="0"/>
              <a:t>CDT will choose one box, </a:t>
            </a:r>
            <a:r>
              <a:rPr lang="en-US" altLang="en-US" sz="2400" i="1" dirty="0"/>
              <a:t>knowing that it will regret doing so</a:t>
            </a:r>
          </a:p>
          <a:p>
            <a:pPr eaLnBrk="1" hangingPunct="1"/>
            <a:r>
              <a:rPr lang="en-US" altLang="en-US" sz="2400" dirty="0"/>
              <a:t>Can add earlier </a:t>
            </a:r>
            <a:r>
              <a:rPr lang="en-US" altLang="en-US" sz="2400" b="1" dirty="0"/>
              <a:t>opt-out</a:t>
            </a:r>
            <a:r>
              <a:rPr lang="en-US" altLang="en-US" sz="2400" dirty="0"/>
              <a:t> step where the demon promises not to make the adversarial offer later, if you pay the demon $0.20 now</a:t>
            </a:r>
          </a:p>
          <a:p>
            <a:pPr eaLnBrk="1" hangingPunct="1"/>
            <a:endParaRPr lang="en-US" altLang="en-US" sz="2400" dirty="0"/>
          </a:p>
          <a:p>
            <a:pPr eaLnBrk="1" hangingPunct="1"/>
            <a:endParaRPr lang="en-US" altLang="en-US" sz="2400" dirty="0"/>
          </a:p>
        </p:txBody>
      </p:sp>
      <p:sp>
        <p:nvSpPr>
          <p:cNvPr id="2" name="Cube 1">
            <a:extLst>
              <a:ext uri="{FF2B5EF4-FFF2-40B4-BE49-F238E27FC236}">
                <a16:creationId xmlns:a16="http://schemas.microsoft.com/office/drawing/2014/main" id="{DC84A7E2-51A2-482E-A59E-7EE47CDE158E}"/>
              </a:ext>
            </a:extLst>
          </p:cNvPr>
          <p:cNvSpPr/>
          <p:nvPr/>
        </p:nvSpPr>
        <p:spPr>
          <a:xfrm>
            <a:off x="648069" y="5181426"/>
            <a:ext cx="1890944" cy="1571347"/>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CE388265-E425-4548-92BC-ADB10C8D11B8}"/>
              </a:ext>
            </a:extLst>
          </p:cNvPr>
          <p:cNvSpPr/>
          <p:nvPr/>
        </p:nvSpPr>
        <p:spPr>
          <a:xfrm>
            <a:off x="2983376" y="5181426"/>
            <a:ext cx="1890944" cy="1571347"/>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277BA6-F599-437A-BD92-B6FB82AF1602}"/>
              </a:ext>
            </a:extLst>
          </p:cNvPr>
          <p:cNvSpPr txBox="1"/>
          <p:nvPr/>
        </p:nvSpPr>
        <p:spPr>
          <a:xfrm>
            <a:off x="1092432" y="5709647"/>
            <a:ext cx="558166" cy="830997"/>
          </a:xfrm>
          <a:prstGeom prst="rect">
            <a:avLst/>
          </a:prstGeom>
          <a:noFill/>
        </p:spPr>
        <p:txBody>
          <a:bodyPr wrap="none" rtlCol="0">
            <a:spAutoFit/>
          </a:bodyPr>
          <a:lstStyle/>
          <a:p>
            <a:r>
              <a:rPr lang="en-US" sz="4800" b="1" i="1" dirty="0">
                <a:solidFill>
                  <a:srgbClr val="FFFF00"/>
                </a:solidFill>
              </a:rPr>
              <a:t>A</a:t>
            </a:r>
            <a:endParaRPr lang="en-US" b="1" i="1" dirty="0">
              <a:solidFill>
                <a:srgbClr val="FFFF00"/>
              </a:solidFill>
            </a:endParaRPr>
          </a:p>
        </p:txBody>
      </p:sp>
      <p:sp>
        <p:nvSpPr>
          <p:cNvPr id="17" name="TextBox 16">
            <a:extLst>
              <a:ext uri="{FF2B5EF4-FFF2-40B4-BE49-F238E27FC236}">
                <a16:creationId xmlns:a16="http://schemas.microsoft.com/office/drawing/2014/main" id="{E3175219-BF7A-4A9A-B1A7-B25E3D985022}"/>
              </a:ext>
            </a:extLst>
          </p:cNvPr>
          <p:cNvSpPr txBox="1"/>
          <p:nvPr/>
        </p:nvSpPr>
        <p:spPr>
          <a:xfrm>
            <a:off x="3525392" y="5709647"/>
            <a:ext cx="529312" cy="830997"/>
          </a:xfrm>
          <a:prstGeom prst="rect">
            <a:avLst/>
          </a:prstGeom>
          <a:noFill/>
        </p:spPr>
        <p:txBody>
          <a:bodyPr wrap="none" rtlCol="0">
            <a:spAutoFit/>
          </a:bodyPr>
          <a:lstStyle/>
          <a:p>
            <a:r>
              <a:rPr lang="en-US" sz="4800" b="1" i="1" dirty="0">
                <a:solidFill>
                  <a:srgbClr val="FFFF00"/>
                </a:solidFill>
              </a:rPr>
              <a:t>B</a:t>
            </a:r>
            <a:endParaRPr lang="en-US" b="1" i="1" dirty="0">
              <a:solidFill>
                <a:srgbClr val="FFFF00"/>
              </a:solidFill>
            </a:endParaRPr>
          </a:p>
        </p:txBody>
      </p:sp>
      <p:pic>
        <p:nvPicPr>
          <p:cNvPr id="5" name="Picture 4">
            <a:extLst>
              <a:ext uri="{FF2B5EF4-FFF2-40B4-BE49-F238E27FC236}">
                <a16:creationId xmlns:a16="http://schemas.microsoft.com/office/drawing/2014/main" id="{7B4BFB77-A937-43ED-9EA0-D3EFA730D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280" y="4413372"/>
            <a:ext cx="1750572" cy="2339401"/>
          </a:xfrm>
          <a:prstGeom prst="rect">
            <a:avLst/>
          </a:prstGeom>
        </p:spPr>
      </p:pic>
      <p:sp>
        <p:nvSpPr>
          <p:cNvPr id="8" name="TextBox 7">
            <a:extLst>
              <a:ext uri="{FF2B5EF4-FFF2-40B4-BE49-F238E27FC236}">
                <a16:creationId xmlns:a16="http://schemas.microsoft.com/office/drawing/2014/main" id="{8D518020-5F42-462C-B461-6BD52E3607A5}"/>
              </a:ext>
            </a:extLst>
          </p:cNvPr>
          <p:cNvSpPr txBox="1"/>
          <p:nvPr/>
        </p:nvSpPr>
        <p:spPr>
          <a:xfrm>
            <a:off x="9105900" y="1238250"/>
            <a:ext cx="1207769" cy="400110"/>
          </a:xfrm>
          <a:prstGeom prst="rect">
            <a:avLst/>
          </a:prstGeom>
          <a:noFill/>
        </p:spPr>
        <p:txBody>
          <a:bodyPr wrap="square" rtlCol="0">
            <a:spAutoFit/>
          </a:bodyPr>
          <a:lstStyle/>
          <a:p>
            <a:r>
              <a:rPr lang="en-US" sz="2000" i="1" dirty="0"/>
              <a:t>Sunday</a:t>
            </a:r>
          </a:p>
        </p:txBody>
      </p:sp>
      <p:pic>
        <p:nvPicPr>
          <p:cNvPr id="13" name="Picture 12">
            <a:extLst>
              <a:ext uri="{FF2B5EF4-FFF2-40B4-BE49-F238E27FC236}">
                <a16:creationId xmlns:a16="http://schemas.microsoft.com/office/drawing/2014/main" id="{ADB800B6-0024-47A0-84CC-341E862AC1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1080" y="1053328"/>
            <a:ext cx="621793" cy="830942"/>
          </a:xfrm>
          <a:prstGeom prst="rect">
            <a:avLst/>
          </a:prstGeom>
        </p:spPr>
      </p:pic>
      <p:sp>
        <p:nvSpPr>
          <p:cNvPr id="14" name="Cube 13">
            <a:extLst>
              <a:ext uri="{FF2B5EF4-FFF2-40B4-BE49-F238E27FC236}">
                <a16:creationId xmlns:a16="http://schemas.microsoft.com/office/drawing/2014/main" id="{F5A53BB8-4B03-45AC-AB44-A393782BE7D7}"/>
              </a:ext>
            </a:extLst>
          </p:cNvPr>
          <p:cNvSpPr/>
          <p:nvPr/>
        </p:nvSpPr>
        <p:spPr>
          <a:xfrm>
            <a:off x="10214610" y="1295400"/>
            <a:ext cx="621794" cy="529453"/>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7C6E1B-249A-4D62-9476-A80719395244}"/>
              </a:ext>
            </a:extLst>
          </p:cNvPr>
          <p:cNvSpPr txBox="1"/>
          <p:nvPr/>
        </p:nvSpPr>
        <p:spPr>
          <a:xfrm>
            <a:off x="8166753" y="3091396"/>
            <a:ext cx="1207769" cy="400110"/>
          </a:xfrm>
          <a:prstGeom prst="rect">
            <a:avLst/>
          </a:prstGeom>
          <a:noFill/>
        </p:spPr>
        <p:txBody>
          <a:bodyPr wrap="square" rtlCol="0">
            <a:spAutoFit/>
          </a:bodyPr>
          <a:lstStyle/>
          <a:p>
            <a:r>
              <a:rPr lang="en-US" sz="2000" i="1" dirty="0"/>
              <a:t>Tuesday</a:t>
            </a:r>
          </a:p>
        </p:txBody>
      </p:sp>
      <p:sp>
        <p:nvSpPr>
          <p:cNvPr id="19" name="Cube 18">
            <a:extLst>
              <a:ext uri="{FF2B5EF4-FFF2-40B4-BE49-F238E27FC236}">
                <a16:creationId xmlns:a16="http://schemas.microsoft.com/office/drawing/2014/main" id="{CA8E7332-5D64-444C-A92D-5DF9F146C57F}"/>
              </a:ext>
            </a:extLst>
          </p:cNvPr>
          <p:cNvSpPr/>
          <p:nvPr/>
        </p:nvSpPr>
        <p:spPr>
          <a:xfrm>
            <a:off x="9250031" y="3047611"/>
            <a:ext cx="621794" cy="529453"/>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id="{A68979DE-DB81-4633-97E4-037A6E221DD1}"/>
              </a:ext>
            </a:extLst>
          </p:cNvPr>
          <p:cNvSpPr/>
          <p:nvPr/>
        </p:nvSpPr>
        <p:spPr>
          <a:xfrm>
            <a:off x="10428084" y="3047611"/>
            <a:ext cx="621794" cy="529453"/>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46842F6-7258-42D6-91DA-3F20AED994F0}"/>
              </a:ext>
            </a:extLst>
          </p:cNvPr>
          <p:cNvSpPr txBox="1"/>
          <p:nvPr/>
        </p:nvSpPr>
        <p:spPr>
          <a:xfrm>
            <a:off x="9314775" y="3099176"/>
            <a:ext cx="402674" cy="523220"/>
          </a:xfrm>
          <a:prstGeom prst="rect">
            <a:avLst/>
          </a:prstGeom>
          <a:noFill/>
        </p:spPr>
        <p:txBody>
          <a:bodyPr wrap="none" rtlCol="0">
            <a:spAutoFit/>
          </a:bodyPr>
          <a:lstStyle/>
          <a:p>
            <a:r>
              <a:rPr lang="en-US" sz="2800" b="1" i="1" dirty="0">
                <a:solidFill>
                  <a:srgbClr val="FFFF00"/>
                </a:solidFill>
              </a:rPr>
              <a:t>A</a:t>
            </a:r>
            <a:endParaRPr lang="en-US" sz="1050" b="1" i="1" dirty="0">
              <a:solidFill>
                <a:srgbClr val="FFFF00"/>
              </a:solidFill>
            </a:endParaRPr>
          </a:p>
        </p:txBody>
      </p:sp>
      <p:sp>
        <p:nvSpPr>
          <p:cNvPr id="22" name="TextBox 21">
            <a:extLst>
              <a:ext uri="{FF2B5EF4-FFF2-40B4-BE49-F238E27FC236}">
                <a16:creationId xmlns:a16="http://schemas.microsoft.com/office/drawing/2014/main" id="{3F3E13B7-8A8E-4D13-9BD8-FDE23BE71ABB}"/>
              </a:ext>
            </a:extLst>
          </p:cNvPr>
          <p:cNvSpPr txBox="1"/>
          <p:nvPr/>
        </p:nvSpPr>
        <p:spPr>
          <a:xfrm>
            <a:off x="10525507" y="3099176"/>
            <a:ext cx="386644" cy="523220"/>
          </a:xfrm>
          <a:prstGeom prst="rect">
            <a:avLst/>
          </a:prstGeom>
          <a:noFill/>
        </p:spPr>
        <p:txBody>
          <a:bodyPr wrap="none" rtlCol="0">
            <a:spAutoFit/>
          </a:bodyPr>
          <a:lstStyle/>
          <a:p>
            <a:r>
              <a:rPr lang="en-US" sz="2800" b="1" i="1" dirty="0">
                <a:solidFill>
                  <a:srgbClr val="FFFF00"/>
                </a:solidFill>
              </a:rPr>
              <a:t>B</a:t>
            </a:r>
            <a:endParaRPr lang="en-US" sz="1050" b="1" i="1" dirty="0">
              <a:solidFill>
                <a:srgbClr val="FFFF00"/>
              </a:solidFill>
            </a:endParaRPr>
          </a:p>
        </p:txBody>
      </p:sp>
      <p:sp>
        <p:nvSpPr>
          <p:cNvPr id="23" name="TextBox 22">
            <a:extLst>
              <a:ext uri="{FF2B5EF4-FFF2-40B4-BE49-F238E27FC236}">
                <a16:creationId xmlns:a16="http://schemas.microsoft.com/office/drawing/2014/main" id="{D526D4A5-0A71-41A6-A0E7-36778FB334FF}"/>
              </a:ext>
            </a:extLst>
          </p:cNvPr>
          <p:cNvSpPr txBox="1"/>
          <p:nvPr/>
        </p:nvSpPr>
        <p:spPr>
          <a:xfrm>
            <a:off x="9891238" y="3139184"/>
            <a:ext cx="621795" cy="400110"/>
          </a:xfrm>
          <a:prstGeom prst="rect">
            <a:avLst/>
          </a:prstGeom>
          <a:noFill/>
        </p:spPr>
        <p:txBody>
          <a:bodyPr wrap="square" rtlCol="0">
            <a:spAutoFit/>
          </a:bodyPr>
          <a:lstStyle/>
          <a:p>
            <a:r>
              <a:rPr lang="en-US" sz="2000" b="1" dirty="0"/>
              <a:t>OR</a:t>
            </a:r>
          </a:p>
        </p:txBody>
      </p:sp>
      <p:sp>
        <p:nvSpPr>
          <p:cNvPr id="24" name="TextBox 23">
            <a:extLst>
              <a:ext uri="{FF2B5EF4-FFF2-40B4-BE49-F238E27FC236}">
                <a16:creationId xmlns:a16="http://schemas.microsoft.com/office/drawing/2014/main" id="{7817CFF2-95EE-404F-A3BC-EB0534FCE77D}"/>
              </a:ext>
            </a:extLst>
          </p:cNvPr>
          <p:cNvSpPr txBox="1"/>
          <p:nvPr/>
        </p:nvSpPr>
        <p:spPr>
          <a:xfrm>
            <a:off x="11032349" y="3139184"/>
            <a:ext cx="621795" cy="400110"/>
          </a:xfrm>
          <a:prstGeom prst="rect">
            <a:avLst/>
          </a:prstGeom>
          <a:noFill/>
        </p:spPr>
        <p:txBody>
          <a:bodyPr wrap="square" rtlCol="0">
            <a:spAutoFit/>
          </a:bodyPr>
          <a:lstStyle/>
          <a:p>
            <a:r>
              <a:rPr lang="en-US" sz="2000" b="1" dirty="0"/>
              <a:t>OR</a:t>
            </a:r>
          </a:p>
        </p:txBody>
      </p:sp>
      <p:sp>
        <p:nvSpPr>
          <p:cNvPr id="9" name="TextBox 8">
            <a:extLst>
              <a:ext uri="{FF2B5EF4-FFF2-40B4-BE49-F238E27FC236}">
                <a16:creationId xmlns:a16="http://schemas.microsoft.com/office/drawing/2014/main" id="{680E914B-BA1A-46A4-931B-30E8CEFB6DB5}"/>
              </a:ext>
            </a:extLst>
          </p:cNvPr>
          <p:cNvSpPr txBox="1"/>
          <p:nvPr/>
        </p:nvSpPr>
        <p:spPr>
          <a:xfrm>
            <a:off x="11441684" y="3016073"/>
            <a:ext cx="557049" cy="646331"/>
          </a:xfrm>
          <a:prstGeom prst="rect">
            <a:avLst/>
          </a:prstGeom>
          <a:noFill/>
        </p:spPr>
        <p:txBody>
          <a:bodyPr wrap="square" rtlCol="0">
            <a:spAutoFit/>
          </a:bodyPr>
          <a:lstStyle/>
          <a:p>
            <a:r>
              <a:rPr lang="en-US" sz="3600" dirty="0"/>
              <a:t>Ø</a:t>
            </a:r>
          </a:p>
        </p:txBody>
      </p:sp>
      <p:sp>
        <p:nvSpPr>
          <p:cNvPr id="25" name="TextBox 24">
            <a:extLst>
              <a:ext uri="{FF2B5EF4-FFF2-40B4-BE49-F238E27FC236}">
                <a16:creationId xmlns:a16="http://schemas.microsoft.com/office/drawing/2014/main" id="{64188F02-CDBB-435E-A5E8-FFD723E32793}"/>
              </a:ext>
            </a:extLst>
          </p:cNvPr>
          <p:cNvSpPr txBox="1"/>
          <p:nvPr/>
        </p:nvSpPr>
        <p:spPr>
          <a:xfrm>
            <a:off x="10174699" y="1361050"/>
            <a:ext cx="550151" cy="523220"/>
          </a:xfrm>
          <a:prstGeom prst="rect">
            <a:avLst/>
          </a:prstGeom>
          <a:noFill/>
        </p:spPr>
        <p:txBody>
          <a:bodyPr wrap="none" rtlCol="0">
            <a:spAutoFit/>
          </a:bodyPr>
          <a:lstStyle/>
          <a:p>
            <a:r>
              <a:rPr lang="en-US" sz="2800" b="1" i="1" dirty="0">
                <a:solidFill>
                  <a:srgbClr val="FFFF00"/>
                </a:solidFill>
              </a:rPr>
              <a:t>$3</a:t>
            </a:r>
            <a:endParaRPr lang="en-US" sz="1050" b="1" i="1" dirty="0">
              <a:solidFill>
                <a:srgbClr val="FFFF00"/>
              </a:solidFill>
            </a:endParaRPr>
          </a:p>
        </p:txBody>
      </p:sp>
      <p:sp>
        <p:nvSpPr>
          <p:cNvPr id="26" name="TextBox 25">
            <a:extLst>
              <a:ext uri="{FF2B5EF4-FFF2-40B4-BE49-F238E27FC236}">
                <a16:creationId xmlns:a16="http://schemas.microsoft.com/office/drawing/2014/main" id="{B94DF867-CC91-4755-9E29-3558B6245241}"/>
              </a:ext>
            </a:extLst>
          </p:cNvPr>
          <p:cNvSpPr txBox="1"/>
          <p:nvPr/>
        </p:nvSpPr>
        <p:spPr>
          <a:xfrm>
            <a:off x="9226326" y="3566549"/>
            <a:ext cx="550151" cy="523220"/>
          </a:xfrm>
          <a:prstGeom prst="rect">
            <a:avLst/>
          </a:prstGeom>
          <a:noFill/>
        </p:spPr>
        <p:txBody>
          <a:bodyPr wrap="none" rtlCol="0">
            <a:spAutoFit/>
          </a:bodyPr>
          <a:lstStyle/>
          <a:p>
            <a:r>
              <a:rPr lang="en-US" sz="2800" i="1" dirty="0"/>
              <a:t>$1</a:t>
            </a:r>
            <a:endParaRPr lang="en-US" sz="1050" i="1" dirty="0"/>
          </a:p>
        </p:txBody>
      </p:sp>
      <p:sp>
        <p:nvSpPr>
          <p:cNvPr id="27" name="TextBox 26">
            <a:extLst>
              <a:ext uri="{FF2B5EF4-FFF2-40B4-BE49-F238E27FC236}">
                <a16:creationId xmlns:a16="http://schemas.microsoft.com/office/drawing/2014/main" id="{4BFEBCB4-67FD-4403-A42A-F25B9EB86500}"/>
              </a:ext>
            </a:extLst>
          </p:cNvPr>
          <p:cNvSpPr txBox="1"/>
          <p:nvPr/>
        </p:nvSpPr>
        <p:spPr>
          <a:xfrm>
            <a:off x="10415962" y="3566549"/>
            <a:ext cx="550151" cy="523220"/>
          </a:xfrm>
          <a:prstGeom prst="rect">
            <a:avLst/>
          </a:prstGeom>
          <a:noFill/>
        </p:spPr>
        <p:txBody>
          <a:bodyPr wrap="none" rtlCol="0">
            <a:spAutoFit/>
          </a:bodyPr>
          <a:lstStyle/>
          <a:p>
            <a:r>
              <a:rPr lang="en-US" sz="2800" i="1" dirty="0"/>
              <a:t>$1</a:t>
            </a:r>
            <a:endParaRPr lang="en-US" sz="1050" i="1" dirty="0"/>
          </a:p>
        </p:txBody>
      </p:sp>
      <p:sp>
        <p:nvSpPr>
          <p:cNvPr id="28" name="TextBox 27">
            <a:extLst>
              <a:ext uri="{FF2B5EF4-FFF2-40B4-BE49-F238E27FC236}">
                <a16:creationId xmlns:a16="http://schemas.microsoft.com/office/drawing/2014/main" id="{B9ED38DD-D29C-4209-8CA8-0A7DAE22A9D1}"/>
              </a:ext>
            </a:extLst>
          </p:cNvPr>
          <p:cNvSpPr txBox="1"/>
          <p:nvPr/>
        </p:nvSpPr>
        <p:spPr>
          <a:xfrm>
            <a:off x="11351976" y="3566549"/>
            <a:ext cx="550151" cy="523220"/>
          </a:xfrm>
          <a:prstGeom prst="rect">
            <a:avLst/>
          </a:prstGeom>
          <a:noFill/>
        </p:spPr>
        <p:txBody>
          <a:bodyPr wrap="none" rtlCol="0">
            <a:spAutoFit/>
          </a:bodyPr>
          <a:lstStyle/>
          <a:p>
            <a:r>
              <a:rPr lang="en-US" sz="2800" i="1" dirty="0"/>
              <a:t>$0</a:t>
            </a:r>
            <a:endParaRPr lang="en-US" sz="1050" i="1" dirty="0"/>
          </a:p>
        </p:txBody>
      </p:sp>
      <p:sp>
        <p:nvSpPr>
          <p:cNvPr id="29" name="TextBox 28">
            <a:extLst>
              <a:ext uri="{FF2B5EF4-FFF2-40B4-BE49-F238E27FC236}">
                <a16:creationId xmlns:a16="http://schemas.microsoft.com/office/drawing/2014/main" id="{A00909F0-06F0-44C9-9C5C-FECD0652AAB2}"/>
              </a:ext>
            </a:extLst>
          </p:cNvPr>
          <p:cNvSpPr txBox="1"/>
          <p:nvPr/>
        </p:nvSpPr>
        <p:spPr>
          <a:xfrm>
            <a:off x="8528577" y="2192968"/>
            <a:ext cx="1207769" cy="400110"/>
          </a:xfrm>
          <a:prstGeom prst="rect">
            <a:avLst/>
          </a:prstGeom>
          <a:noFill/>
        </p:spPr>
        <p:txBody>
          <a:bodyPr wrap="square" rtlCol="0">
            <a:spAutoFit/>
          </a:bodyPr>
          <a:lstStyle/>
          <a:p>
            <a:r>
              <a:rPr lang="en-US" sz="2000" i="1" dirty="0"/>
              <a:t>Monday</a:t>
            </a:r>
          </a:p>
        </p:txBody>
      </p:sp>
      <p:sp>
        <p:nvSpPr>
          <p:cNvPr id="30" name="TextBox 29">
            <a:extLst>
              <a:ext uri="{FF2B5EF4-FFF2-40B4-BE49-F238E27FC236}">
                <a16:creationId xmlns:a16="http://schemas.microsoft.com/office/drawing/2014/main" id="{C53B43ED-C8E9-4A26-81E7-4D90B342993B}"/>
              </a:ext>
            </a:extLst>
          </p:cNvPr>
          <p:cNvSpPr txBox="1"/>
          <p:nvPr/>
        </p:nvSpPr>
        <p:spPr>
          <a:xfrm>
            <a:off x="9529959" y="2369697"/>
            <a:ext cx="550151" cy="523220"/>
          </a:xfrm>
          <a:prstGeom prst="rect">
            <a:avLst/>
          </a:prstGeom>
          <a:noFill/>
        </p:spPr>
        <p:txBody>
          <a:bodyPr wrap="none" rtlCol="0">
            <a:spAutoFit/>
          </a:bodyPr>
          <a:lstStyle/>
          <a:p>
            <a:r>
              <a:rPr lang="en-US" sz="2800" i="1" dirty="0"/>
              <a:t>$0</a:t>
            </a:r>
            <a:endParaRPr lang="en-US" sz="1050" i="1" dirty="0"/>
          </a:p>
        </p:txBody>
      </p:sp>
      <p:sp>
        <p:nvSpPr>
          <p:cNvPr id="31" name="TextBox 30">
            <a:extLst>
              <a:ext uri="{FF2B5EF4-FFF2-40B4-BE49-F238E27FC236}">
                <a16:creationId xmlns:a16="http://schemas.microsoft.com/office/drawing/2014/main" id="{5C7F30A2-5300-4664-8D0E-4325DAFDB9DA}"/>
              </a:ext>
            </a:extLst>
          </p:cNvPr>
          <p:cNvSpPr txBox="1"/>
          <p:nvPr/>
        </p:nvSpPr>
        <p:spPr>
          <a:xfrm>
            <a:off x="10958345" y="2369697"/>
            <a:ext cx="1007007" cy="523220"/>
          </a:xfrm>
          <a:prstGeom prst="rect">
            <a:avLst/>
          </a:prstGeom>
          <a:noFill/>
        </p:spPr>
        <p:txBody>
          <a:bodyPr wrap="none" rtlCol="0">
            <a:spAutoFit/>
          </a:bodyPr>
          <a:lstStyle/>
          <a:p>
            <a:r>
              <a:rPr lang="en-US" sz="2800" i="1" dirty="0"/>
              <a:t>$0.20</a:t>
            </a:r>
            <a:endParaRPr lang="en-US" sz="1050" i="1" dirty="0"/>
          </a:p>
        </p:txBody>
      </p:sp>
      <p:cxnSp>
        <p:nvCxnSpPr>
          <p:cNvPr id="32" name="Straight Arrow Connector 31">
            <a:extLst>
              <a:ext uri="{FF2B5EF4-FFF2-40B4-BE49-F238E27FC236}">
                <a16:creationId xmlns:a16="http://schemas.microsoft.com/office/drawing/2014/main" id="{5DF5B7A5-EDA0-4A55-A0EB-21FCB1351505}"/>
              </a:ext>
            </a:extLst>
          </p:cNvPr>
          <p:cNvCxnSpPr>
            <a:cxnSpLocks/>
          </p:cNvCxnSpPr>
          <p:nvPr/>
        </p:nvCxnSpPr>
        <p:spPr>
          <a:xfrm>
            <a:off x="10195277" y="2057556"/>
            <a:ext cx="0" cy="84892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843B045-088A-4D53-89C4-6EBD27A2930C}"/>
              </a:ext>
            </a:extLst>
          </p:cNvPr>
          <p:cNvSpPr txBox="1"/>
          <p:nvPr/>
        </p:nvSpPr>
        <p:spPr>
          <a:xfrm>
            <a:off x="11015056" y="2046532"/>
            <a:ext cx="830677" cy="523220"/>
          </a:xfrm>
          <a:prstGeom prst="rect">
            <a:avLst/>
          </a:prstGeom>
          <a:noFill/>
        </p:spPr>
        <p:txBody>
          <a:bodyPr wrap="none" rtlCol="0">
            <a:spAutoFit/>
          </a:bodyPr>
          <a:lstStyle/>
          <a:p>
            <a:r>
              <a:rPr lang="en-US" sz="2800" b="1" dirty="0"/>
              <a:t>EXIT</a:t>
            </a:r>
            <a:endParaRPr lang="en-US" sz="1050" b="1" dirty="0"/>
          </a:p>
        </p:txBody>
      </p:sp>
      <p:pic>
        <p:nvPicPr>
          <p:cNvPr id="34" name="Picture 33">
            <a:extLst>
              <a:ext uri="{FF2B5EF4-FFF2-40B4-BE49-F238E27FC236}">
                <a16:creationId xmlns:a16="http://schemas.microsoft.com/office/drawing/2014/main" id="{AF198893-AD5C-4798-9331-F8914887302B}"/>
              </a:ext>
            </a:extLst>
          </p:cNvPr>
          <p:cNvPicPr>
            <a:picLocks noChangeAspect="1"/>
          </p:cNvPicPr>
          <p:nvPr/>
        </p:nvPicPr>
        <p:blipFill rotWithShape="1">
          <a:blip r:embed="rId4">
            <a:extLst>
              <a:ext uri="{28A0092B-C50C-407E-A947-70E740481C1C}">
                <a14:useLocalDpi xmlns:a14="http://schemas.microsoft.com/office/drawing/2010/main" val="0"/>
              </a:ext>
            </a:extLst>
          </a:blip>
          <a:srcRect l="16180" t="5322" r="14887" b="36505"/>
          <a:stretch/>
        </p:blipFill>
        <p:spPr>
          <a:xfrm>
            <a:off x="6750852" y="531709"/>
            <a:ext cx="712934" cy="902463"/>
          </a:xfrm>
          <a:prstGeom prst="rect">
            <a:avLst/>
          </a:prstGeom>
        </p:spPr>
      </p:pic>
    </p:spTree>
    <p:extLst>
      <p:ext uri="{BB962C8B-B14F-4D97-AF65-F5344CB8AC3E}">
        <p14:creationId xmlns:p14="http://schemas.microsoft.com/office/powerpoint/2010/main" val="3100309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3" grpId="0"/>
      <p:bldP spid="17" grpId="0"/>
      <p:bldP spid="8" grpId="0"/>
      <p:bldP spid="14" grpId="0" animBg="1"/>
      <p:bldP spid="16" grpId="0"/>
      <p:bldP spid="19" grpId="0" animBg="1"/>
      <p:bldP spid="20" grpId="0" animBg="1"/>
      <p:bldP spid="21" grpId="0"/>
      <p:bldP spid="22" grpId="0"/>
      <p:bldP spid="23" grpId="0"/>
      <p:bldP spid="24" grpId="0"/>
      <p:bldP spid="9" grpId="0"/>
      <p:bldP spid="25" grpId="0"/>
      <p:bldP spid="26" grpId="0"/>
      <p:bldP spid="27" grpId="0"/>
      <p:bldP spid="28" grpId="0"/>
      <p:bldP spid="29" grpId="0"/>
      <p:bldP spid="30" grpId="0"/>
      <p:bldP spid="31" grpId="0"/>
      <p:bldP spid="3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45" y="-69884"/>
            <a:ext cx="11353800" cy="1325563"/>
          </a:xfrm>
        </p:spPr>
        <p:txBody>
          <a:bodyPr/>
          <a:lstStyle/>
          <a:p>
            <a:r>
              <a:rPr lang="en-US" dirty="0"/>
              <a:t>Imperfect recall</a:t>
            </a:r>
          </a:p>
        </p:txBody>
      </p:sp>
      <p:sp>
        <p:nvSpPr>
          <p:cNvPr id="16" name="Content Placeholder 2">
            <a:extLst>
              <a:ext uri="{FF2B5EF4-FFF2-40B4-BE49-F238E27FC236}">
                <a16:creationId xmlns:a16="http://schemas.microsoft.com/office/drawing/2014/main" id="{3263667C-0F60-4994-A87D-EB523C2330DB}"/>
              </a:ext>
            </a:extLst>
          </p:cNvPr>
          <p:cNvSpPr>
            <a:spLocks noGrp="1"/>
          </p:cNvSpPr>
          <p:nvPr>
            <p:ph idx="1"/>
          </p:nvPr>
        </p:nvSpPr>
        <p:spPr>
          <a:xfrm>
            <a:off x="148854" y="1079900"/>
            <a:ext cx="8116257" cy="5187734"/>
          </a:xfrm>
        </p:spPr>
        <p:txBody>
          <a:bodyPr/>
          <a:lstStyle/>
          <a:p>
            <a:r>
              <a:rPr lang="en-US" dirty="0"/>
              <a:t>An AI system can deliberately forget or recall</a:t>
            </a:r>
          </a:p>
          <a:p>
            <a:r>
              <a:rPr lang="en-US" dirty="0"/>
              <a:t>Imperfect recall already used in poker-playing AI </a:t>
            </a:r>
          </a:p>
          <a:p>
            <a:pPr lvl="1"/>
            <a:r>
              <a:rPr lang="en-US" sz="2000" dirty="0">
                <a:solidFill>
                  <a:srgbClr val="0070C0"/>
                </a:solidFill>
              </a:rPr>
              <a:t>[Waugh et al., 2009; </a:t>
            </a:r>
            <a:r>
              <a:rPr lang="en-US" sz="2000" dirty="0" err="1">
                <a:solidFill>
                  <a:srgbClr val="0070C0"/>
                </a:solidFill>
              </a:rPr>
              <a:t>Lanctot</a:t>
            </a:r>
            <a:r>
              <a:rPr lang="en-US" sz="2000" dirty="0">
                <a:solidFill>
                  <a:srgbClr val="0070C0"/>
                </a:solidFill>
              </a:rPr>
              <a:t> et al., 2012; </a:t>
            </a:r>
            <a:r>
              <a:rPr lang="en-US" sz="2000" dirty="0" err="1">
                <a:solidFill>
                  <a:srgbClr val="0070C0"/>
                </a:solidFill>
              </a:rPr>
              <a:t>Kroer</a:t>
            </a:r>
            <a:r>
              <a:rPr lang="en-US" sz="2000" dirty="0">
                <a:solidFill>
                  <a:srgbClr val="0070C0"/>
                </a:solidFill>
              </a:rPr>
              <a:t> and </a:t>
            </a:r>
            <a:r>
              <a:rPr lang="en-US" sz="2000" dirty="0" err="1">
                <a:solidFill>
                  <a:srgbClr val="0070C0"/>
                </a:solidFill>
              </a:rPr>
              <a:t>Sandholm</a:t>
            </a:r>
            <a:r>
              <a:rPr lang="en-US" sz="2000" dirty="0">
                <a:solidFill>
                  <a:srgbClr val="0070C0"/>
                </a:solidFill>
              </a:rPr>
              <a:t>, 2016]</a:t>
            </a:r>
          </a:p>
          <a:p>
            <a:r>
              <a:rPr lang="en-US" dirty="0"/>
              <a:t>But things get weird….</a:t>
            </a:r>
            <a:endParaRPr lang="en-US" sz="4000" dirty="0">
              <a:solidFill>
                <a:srgbClr val="0070C0"/>
              </a:solidFill>
            </a:endParaRPr>
          </a:p>
        </p:txBody>
      </p:sp>
      <p:pic>
        <p:nvPicPr>
          <p:cNvPr id="6" name="Picture 5">
            <a:extLst>
              <a:ext uri="{FF2B5EF4-FFF2-40B4-BE49-F238E27FC236}">
                <a16:creationId xmlns:a16="http://schemas.microsoft.com/office/drawing/2014/main" id="{988B9B05-EE02-4AA3-9641-1973D3464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7565" y="2759059"/>
            <a:ext cx="2466975" cy="3648075"/>
          </a:xfrm>
          <a:prstGeom prst="rect">
            <a:avLst/>
          </a:prstGeom>
        </p:spPr>
      </p:pic>
      <p:pic>
        <p:nvPicPr>
          <p:cNvPr id="8" name="Picture 7">
            <a:extLst>
              <a:ext uri="{FF2B5EF4-FFF2-40B4-BE49-F238E27FC236}">
                <a16:creationId xmlns:a16="http://schemas.microsoft.com/office/drawing/2014/main" id="{101A09FE-137A-4DDF-A368-B4DF8F369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8856" y="4016359"/>
            <a:ext cx="3781425" cy="2390775"/>
          </a:xfrm>
          <a:prstGeom prst="rect">
            <a:avLst/>
          </a:prstGeom>
        </p:spPr>
      </p:pic>
    </p:spTree>
    <p:extLst>
      <p:ext uri="{BB962C8B-B14F-4D97-AF65-F5344CB8AC3E}">
        <p14:creationId xmlns:p14="http://schemas.microsoft.com/office/powerpoint/2010/main" val="38774863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10537522" cy="605118"/>
          </a:xfrm>
        </p:spPr>
        <p:txBody>
          <a:bodyPr>
            <a:normAutofit fontScale="90000"/>
          </a:bodyPr>
          <a:lstStyle/>
          <a:p>
            <a:r>
              <a:rPr lang="en-US" altLang="en-US" dirty="0"/>
              <a:t>The Sleeping Beauty problem </a:t>
            </a:r>
            <a:r>
              <a:rPr lang="en-US" dirty="0">
                <a:solidFill>
                  <a:srgbClr val="0070C0"/>
                </a:solidFill>
              </a:rPr>
              <a:t>[Elga’00]</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8736041" cy="5996868"/>
          </a:xfrm>
        </p:spPr>
        <p:txBody>
          <a:bodyPr>
            <a:normAutofit fontScale="92500" lnSpcReduction="10000"/>
          </a:bodyPr>
          <a:lstStyle/>
          <a:p>
            <a:pPr eaLnBrk="1" hangingPunct="1"/>
            <a:r>
              <a:rPr lang="en-US" altLang="en-US" sz="3200" dirty="0"/>
              <a:t>There is a participant in a study (call her Sleeping Beauty)</a:t>
            </a:r>
          </a:p>
          <a:p>
            <a:pPr eaLnBrk="1" hangingPunct="1"/>
            <a:r>
              <a:rPr lang="en-US" altLang="en-US" sz="3200" dirty="0"/>
              <a:t>On Sunday, she is given drugs to fall asleep</a:t>
            </a:r>
          </a:p>
          <a:p>
            <a:pPr eaLnBrk="1" hangingPunct="1"/>
            <a:r>
              <a:rPr lang="en-US" altLang="en-US" sz="3200" dirty="0"/>
              <a:t>A coin is tossed (H or T)</a:t>
            </a:r>
          </a:p>
          <a:p>
            <a:pPr eaLnBrk="1" hangingPunct="1"/>
            <a:r>
              <a:rPr lang="en-US" altLang="en-US" sz="3200" dirty="0"/>
              <a:t>If H, she is awoken on Monday, then made to sleep again</a:t>
            </a:r>
          </a:p>
          <a:p>
            <a:pPr eaLnBrk="1" hangingPunct="1"/>
            <a:r>
              <a:rPr lang="en-US" altLang="en-US" sz="3200" dirty="0"/>
              <a:t>If T, she is awoken Monday, made to sleep again, then </a:t>
            </a:r>
            <a:r>
              <a:rPr lang="en-US" altLang="en-US" sz="3200" b="1" dirty="0"/>
              <a:t>again</a:t>
            </a:r>
            <a:r>
              <a:rPr lang="en-US" altLang="en-US" sz="3200" dirty="0"/>
              <a:t> awoken on Tuesday</a:t>
            </a:r>
          </a:p>
          <a:p>
            <a:pPr eaLnBrk="1" hangingPunct="1"/>
            <a:r>
              <a:rPr lang="en-US" altLang="en-US" sz="3200" dirty="0"/>
              <a:t>Due to drugs she </a:t>
            </a:r>
            <a:r>
              <a:rPr lang="en-US" altLang="en-US" sz="3200" b="1" dirty="0"/>
              <a:t>cannot remember what day it is or whether she has already been awoken once</a:t>
            </a:r>
            <a:r>
              <a:rPr lang="en-US" altLang="en-US" sz="3200" dirty="0"/>
              <a:t>, but she remembers all the rules</a:t>
            </a:r>
          </a:p>
          <a:p>
            <a:pPr eaLnBrk="1" hangingPunct="1"/>
            <a:r>
              <a:rPr lang="en-US" altLang="en-US" sz="3200" dirty="0"/>
              <a:t>Imagine </a:t>
            </a:r>
            <a:r>
              <a:rPr lang="en-US" altLang="en-US" sz="3200" b="1" dirty="0"/>
              <a:t>you </a:t>
            </a:r>
            <a:r>
              <a:rPr lang="en-US" altLang="en-US" sz="3200" dirty="0"/>
              <a:t>are SB and you’ve just been awoken.  What is your (subjective) probability that the coin came up H?</a:t>
            </a:r>
          </a:p>
        </p:txBody>
      </p:sp>
      <p:cxnSp>
        <p:nvCxnSpPr>
          <p:cNvPr id="3" name="Straight Arrow Connector 2">
            <a:extLst>
              <a:ext uri="{FF2B5EF4-FFF2-40B4-BE49-F238E27FC236}">
                <a16:creationId xmlns:a16="http://schemas.microsoft.com/office/drawing/2014/main" id="{E3AE6E94-721C-407E-9CE6-4910C6470BE5}"/>
              </a:ext>
            </a:extLst>
          </p:cNvPr>
          <p:cNvCxnSpPr>
            <a:cxnSpLocks/>
          </p:cNvCxnSpPr>
          <p:nvPr/>
        </p:nvCxnSpPr>
        <p:spPr bwMode="auto">
          <a:xfrm flipV="1">
            <a:off x="9187686" y="1779607"/>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D843616E-96F0-4E26-9002-9F0D0B78A2E9}"/>
              </a:ext>
            </a:extLst>
          </p:cNvPr>
          <p:cNvCxnSpPr>
            <a:cxnSpLocks/>
          </p:cNvCxnSpPr>
          <p:nvPr/>
        </p:nvCxnSpPr>
        <p:spPr bwMode="auto">
          <a:xfrm>
            <a:off x="9187686" y="2384724"/>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1" name="Picture 10">
            <a:extLst>
              <a:ext uri="{FF2B5EF4-FFF2-40B4-BE49-F238E27FC236}">
                <a16:creationId xmlns:a16="http://schemas.microsoft.com/office/drawing/2014/main" id="{FA632145-A0AE-45A0-A6D0-077EA6A1E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852" y="1510665"/>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65112F73-DB5B-4F99-92C3-E5E2C137F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8043" y="2372118"/>
            <a:ext cx="352985"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8526223A-B6D6-4D90-93E2-CED1B0B48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4866" y="2384724"/>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B77091B9-A4A3-430D-94D8-62462142CA5C}"/>
              </a:ext>
            </a:extLst>
          </p:cNvPr>
          <p:cNvSpPr>
            <a:spLocks noChangeArrowheads="1"/>
          </p:cNvSpPr>
          <p:nvPr/>
        </p:nvSpPr>
        <p:spPr bwMode="auto">
          <a:xfrm>
            <a:off x="9313435" y="1443430"/>
            <a:ext cx="38023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a:t>
            </a:r>
          </a:p>
        </p:txBody>
      </p:sp>
      <p:sp>
        <p:nvSpPr>
          <p:cNvPr id="22" name="Rectangle 21">
            <a:extLst>
              <a:ext uri="{FF2B5EF4-FFF2-40B4-BE49-F238E27FC236}">
                <a16:creationId xmlns:a16="http://schemas.microsoft.com/office/drawing/2014/main" id="{94A8AC20-6BB2-4EE2-B20D-08DBEBB9AC4D}"/>
              </a:ext>
            </a:extLst>
          </p:cNvPr>
          <p:cNvSpPr>
            <a:spLocks noChangeArrowheads="1"/>
          </p:cNvSpPr>
          <p:nvPr/>
        </p:nvSpPr>
        <p:spPr bwMode="auto">
          <a:xfrm>
            <a:off x="9327863" y="2586430"/>
            <a:ext cx="351378"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a:t>
            </a:r>
          </a:p>
        </p:txBody>
      </p:sp>
      <p:sp>
        <p:nvSpPr>
          <p:cNvPr id="23" name="Rectangle 22">
            <a:extLst>
              <a:ext uri="{FF2B5EF4-FFF2-40B4-BE49-F238E27FC236}">
                <a16:creationId xmlns:a16="http://schemas.microsoft.com/office/drawing/2014/main" id="{919787AB-B607-473F-96DB-F2CEA31548B7}"/>
              </a:ext>
            </a:extLst>
          </p:cNvPr>
          <p:cNvSpPr>
            <a:spLocks noChangeArrowheads="1"/>
          </p:cNvSpPr>
          <p:nvPr/>
        </p:nvSpPr>
        <p:spPr bwMode="auto">
          <a:xfrm>
            <a:off x="8945335" y="1037217"/>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24" name="Rectangle 23">
            <a:extLst>
              <a:ext uri="{FF2B5EF4-FFF2-40B4-BE49-F238E27FC236}">
                <a16:creationId xmlns:a16="http://schemas.microsoft.com/office/drawing/2014/main" id="{733EDAB4-CC2D-4DEA-AC79-28A509683094}"/>
              </a:ext>
            </a:extLst>
          </p:cNvPr>
          <p:cNvSpPr>
            <a:spLocks noChangeArrowheads="1"/>
          </p:cNvSpPr>
          <p:nvPr/>
        </p:nvSpPr>
        <p:spPr bwMode="auto">
          <a:xfrm>
            <a:off x="9849447" y="1040019"/>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25" name="Rectangle 24">
            <a:extLst>
              <a:ext uri="{FF2B5EF4-FFF2-40B4-BE49-F238E27FC236}">
                <a16:creationId xmlns:a16="http://schemas.microsoft.com/office/drawing/2014/main" id="{C2E574A4-4ED8-4935-B6E0-0A9D75DDC5A0}"/>
              </a:ext>
            </a:extLst>
          </p:cNvPr>
          <p:cNvSpPr>
            <a:spLocks noChangeArrowheads="1"/>
          </p:cNvSpPr>
          <p:nvPr/>
        </p:nvSpPr>
        <p:spPr bwMode="auto">
          <a:xfrm>
            <a:off x="10858966" y="1041420"/>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sp>
        <p:nvSpPr>
          <p:cNvPr id="14" name="Content Placeholder 2">
            <a:extLst>
              <a:ext uri="{FF2B5EF4-FFF2-40B4-BE49-F238E27FC236}">
                <a16:creationId xmlns:a16="http://schemas.microsoft.com/office/drawing/2014/main" id="{E62E9182-3A30-4D0C-B08A-B7ABF393E9C8}"/>
              </a:ext>
            </a:extLst>
          </p:cNvPr>
          <p:cNvSpPr txBox="1">
            <a:spLocks/>
          </p:cNvSpPr>
          <p:nvPr/>
        </p:nvSpPr>
        <p:spPr>
          <a:xfrm>
            <a:off x="9299498" y="3736690"/>
            <a:ext cx="2698858" cy="1677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don’t do this at home / without IRB approval…</a:t>
            </a:r>
          </a:p>
        </p:txBody>
      </p:sp>
    </p:spTree>
    <p:extLst>
      <p:ext uri="{BB962C8B-B14F-4D97-AF65-F5344CB8AC3E}">
        <p14:creationId xmlns:p14="http://schemas.microsoft.com/office/powerpoint/2010/main" val="21942331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P spid="25" grpId="0"/>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Modern version</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3" y="861132"/>
            <a:ext cx="7440062" cy="5996868"/>
          </a:xfrm>
        </p:spPr>
        <p:txBody>
          <a:bodyPr>
            <a:normAutofit/>
          </a:bodyPr>
          <a:lstStyle/>
          <a:p>
            <a:pPr eaLnBrk="1" hangingPunct="1"/>
            <a:r>
              <a:rPr lang="en-US" altLang="en-US" sz="3200" dirty="0">
                <a:solidFill>
                  <a:schemeClr val="accent6">
                    <a:lumMod val="75000"/>
                  </a:schemeClr>
                </a:solidFill>
              </a:rPr>
              <a:t>Low-level autonomy </a:t>
            </a:r>
            <a:r>
              <a:rPr lang="en-US" altLang="en-US" sz="3200" dirty="0"/>
              <a:t>cars with AI that intervenes when driver makes major error</a:t>
            </a:r>
          </a:p>
          <a:p>
            <a:pPr eaLnBrk="1" hangingPunct="1"/>
            <a:r>
              <a:rPr lang="en-US" altLang="en-US" sz="3200" dirty="0"/>
              <a:t>Does not keep record of such event</a:t>
            </a:r>
          </a:p>
          <a:p>
            <a:pPr eaLnBrk="1" hangingPunct="1"/>
            <a:r>
              <a:rPr lang="en-US" altLang="en-US" sz="3200" dirty="0"/>
              <a:t>Two types of drivers: Good (1 major error), Bad (2 major errors)</a:t>
            </a:r>
          </a:p>
          <a:p>
            <a:pPr eaLnBrk="1" hangingPunct="1"/>
            <a:r>
              <a:rPr lang="en-US" altLang="en-US" sz="3200" dirty="0"/>
              <a:t>Upon intervening, what probability should the AI system assign to the driver being good?</a:t>
            </a:r>
          </a:p>
        </p:txBody>
      </p:sp>
      <p:cxnSp>
        <p:nvCxnSpPr>
          <p:cNvPr id="16" name="Straight Arrow Connector 15">
            <a:extLst>
              <a:ext uri="{FF2B5EF4-FFF2-40B4-BE49-F238E27FC236}">
                <a16:creationId xmlns:a16="http://schemas.microsoft.com/office/drawing/2014/main" id="{F62DA02E-5AB0-4FE6-9DDA-9AC6B9F255C0}"/>
              </a:ext>
            </a:extLst>
          </p:cNvPr>
          <p:cNvCxnSpPr>
            <a:cxnSpLocks/>
          </p:cNvCxnSpPr>
          <p:nvPr/>
        </p:nvCxnSpPr>
        <p:spPr bwMode="auto">
          <a:xfrm flipV="1">
            <a:off x="9187686" y="1779607"/>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FC81D8D2-2437-4BD4-8DE0-C0E2010C1D55}"/>
              </a:ext>
            </a:extLst>
          </p:cNvPr>
          <p:cNvCxnSpPr>
            <a:cxnSpLocks/>
          </p:cNvCxnSpPr>
          <p:nvPr/>
        </p:nvCxnSpPr>
        <p:spPr bwMode="auto">
          <a:xfrm>
            <a:off x="9187686" y="2384724"/>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7" name="Rectangle 26">
            <a:extLst>
              <a:ext uri="{FF2B5EF4-FFF2-40B4-BE49-F238E27FC236}">
                <a16:creationId xmlns:a16="http://schemas.microsoft.com/office/drawing/2014/main" id="{C70DA0AF-1257-4C9C-ADAB-E203E909261D}"/>
              </a:ext>
            </a:extLst>
          </p:cNvPr>
          <p:cNvSpPr>
            <a:spLocks noChangeArrowheads="1"/>
          </p:cNvSpPr>
          <p:nvPr/>
        </p:nvSpPr>
        <p:spPr bwMode="auto">
          <a:xfrm>
            <a:off x="9313435" y="1443430"/>
            <a:ext cx="38023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a:t>
            </a:r>
          </a:p>
        </p:txBody>
      </p:sp>
      <p:sp>
        <p:nvSpPr>
          <p:cNvPr id="28" name="Rectangle 27">
            <a:extLst>
              <a:ext uri="{FF2B5EF4-FFF2-40B4-BE49-F238E27FC236}">
                <a16:creationId xmlns:a16="http://schemas.microsoft.com/office/drawing/2014/main" id="{724D9744-D75F-406F-95BB-BF171A131697}"/>
              </a:ext>
            </a:extLst>
          </p:cNvPr>
          <p:cNvSpPr>
            <a:spLocks noChangeArrowheads="1"/>
          </p:cNvSpPr>
          <p:nvPr/>
        </p:nvSpPr>
        <p:spPr bwMode="auto">
          <a:xfrm>
            <a:off x="9327863" y="2586430"/>
            <a:ext cx="351378"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a:t>
            </a:r>
          </a:p>
        </p:txBody>
      </p:sp>
      <p:sp>
        <p:nvSpPr>
          <p:cNvPr id="29" name="Rectangle 28">
            <a:extLst>
              <a:ext uri="{FF2B5EF4-FFF2-40B4-BE49-F238E27FC236}">
                <a16:creationId xmlns:a16="http://schemas.microsoft.com/office/drawing/2014/main" id="{DD68002B-65A3-4F0F-9421-E2564E4C7E2B}"/>
              </a:ext>
            </a:extLst>
          </p:cNvPr>
          <p:cNvSpPr>
            <a:spLocks noChangeArrowheads="1"/>
          </p:cNvSpPr>
          <p:nvPr/>
        </p:nvSpPr>
        <p:spPr bwMode="auto">
          <a:xfrm>
            <a:off x="8945335" y="1037217"/>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30" name="Rectangle 29">
            <a:extLst>
              <a:ext uri="{FF2B5EF4-FFF2-40B4-BE49-F238E27FC236}">
                <a16:creationId xmlns:a16="http://schemas.microsoft.com/office/drawing/2014/main" id="{2AB32928-7A1C-4380-852E-3C58F5E488DC}"/>
              </a:ext>
            </a:extLst>
          </p:cNvPr>
          <p:cNvSpPr>
            <a:spLocks noChangeArrowheads="1"/>
          </p:cNvSpPr>
          <p:nvPr/>
        </p:nvSpPr>
        <p:spPr bwMode="auto">
          <a:xfrm>
            <a:off x="9849447" y="1040019"/>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31" name="Rectangle 30">
            <a:extLst>
              <a:ext uri="{FF2B5EF4-FFF2-40B4-BE49-F238E27FC236}">
                <a16:creationId xmlns:a16="http://schemas.microsoft.com/office/drawing/2014/main" id="{17F3F827-98C1-4DC2-B190-30E9C644681C}"/>
              </a:ext>
            </a:extLst>
          </p:cNvPr>
          <p:cNvSpPr>
            <a:spLocks noChangeArrowheads="1"/>
          </p:cNvSpPr>
          <p:nvPr/>
        </p:nvSpPr>
        <p:spPr bwMode="auto">
          <a:xfrm>
            <a:off x="10858966" y="1041420"/>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pic>
        <p:nvPicPr>
          <p:cNvPr id="4" name="Picture 3">
            <a:extLst>
              <a:ext uri="{FF2B5EF4-FFF2-40B4-BE49-F238E27FC236}">
                <a16:creationId xmlns:a16="http://schemas.microsoft.com/office/drawing/2014/main" id="{03BA67B7-6C64-4ADA-B27F-A873C8AF0C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7047" y="3825434"/>
            <a:ext cx="2583652" cy="2583652"/>
          </a:xfrm>
          <a:prstGeom prst="rect">
            <a:avLst/>
          </a:prstGeom>
        </p:spPr>
      </p:pic>
      <p:pic>
        <p:nvPicPr>
          <p:cNvPr id="32" name="Picture 31">
            <a:extLst>
              <a:ext uri="{FF2B5EF4-FFF2-40B4-BE49-F238E27FC236}">
                <a16:creationId xmlns:a16="http://schemas.microsoft.com/office/drawing/2014/main" id="{FBD957FB-851F-4D34-B0BA-A741D04B2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454" y="1552804"/>
            <a:ext cx="646076" cy="646076"/>
          </a:xfrm>
          <a:prstGeom prst="rect">
            <a:avLst/>
          </a:prstGeom>
        </p:spPr>
      </p:pic>
      <p:pic>
        <p:nvPicPr>
          <p:cNvPr id="35" name="Picture 34">
            <a:extLst>
              <a:ext uri="{FF2B5EF4-FFF2-40B4-BE49-F238E27FC236}">
                <a16:creationId xmlns:a16="http://schemas.microsoft.com/office/drawing/2014/main" id="{5E59B680-EB6A-46E5-BC4C-B59B9B7DC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810" y="2362153"/>
            <a:ext cx="646076" cy="646076"/>
          </a:xfrm>
          <a:prstGeom prst="rect">
            <a:avLst/>
          </a:prstGeom>
        </p:spPr>
      </p:pic>
      <p:pic>
        <p:nvPicPr>
          <p:cNvPr id="36" name="Picture 35">
            <a:extLst>
              <a:ext uri="{FF2B5EF4-FFF2-40B4-BE49-F238E27FC236}">
                <a16:creationId xmlns:a16="http://schemas.microsoft.com/office/drawing/2014/main" id="{4D339DA7-3BC8-49FE-9C86-80296E00E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843" y="2362150"/>
            <a:ext cx="646076" cy="646076"/>
          </a:xfrm>
          <a:prstGeom prst="rect">
            <a:avLst/>
          </a:prstGeom>
        </p:spPr>
      </p:pic>
    </p:spTree>
    <p:extLst>
      <p:ext uri="{BB962C8B-B14F-4D97-AF65-F5344CB8AC3E}">
        <p14:creationId xmlns:p14="http://schemas.microsoft.com/office/powerpoint/2010/main" val="64592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7679205" y="67235"/>
            <a:ext cx="4536489" cy="605118"/>
          </a:xfrm>
        </p:spPr>
        <p:txBody>
          <a:bodyPr>
            <a:normAutofit fontScale="90000"/>
          </a:bodyPr>
          <a:lstStyle/>
          <a:p>
            <a:r>
              <a:rPr lang="en-US" altLang="en-US" dirty="0"/>
              <a:t>Modern version, #2</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62148"/>
            <a:ext cx="8335153" cy="5996868"/>
          </a:xfrm>
        </p:spPr>
        <p:txBody>
          <a:bodyPr>
            <a:normAutofit/>
          </a:bodyPr>
          <a:lstStyle/>
          <a:p>
            <a:pPr eaLnBrk="1" hangingPunct="1"/>
            <a:r>
              <a:rPr lang="en-US" altLang="en-US" sz="3200" dirty="0"/>
              <a:t>We place cheap sensors near a highway to </a:t>
            </a:r>
            <a:r>
              <a:rPr lang="en-US" altLang="en-US" sz="3200" dirty="0">
                <a:solidFill>
                  <a:srgbClr val="5B9BD5"/>
                </a:solidFill>
              </a:rPr>
              <a:t>monitor</a:t>
            </a:r>
            <a:r>
              <a:rPr lang="en-US" altLang="en-US" sz="3200" dirty="0"/>
              <a:t> (and perhaps </a:t>
            </a:r>
            <a:r>
              <a:rPr lang="en-US" altLang="en-US" sz="3200" dirty="0">
                <a:solidFill>
                  <a:srgbClr val="5B9BD5"/>
                </a:solidFill>
              </a:rPr>
              <a:t>warn</a:t>
            </a:r>
            <a:r>
              <a:rPr lang="en-US" altLang="en-US" sz="3200" dirty="0"/>
              <a:t>, with a beep) wildlife</a:t>
            </a:r>
          </a:p>
          <a:p>
            <a:pPr lvl="1"/>
            <a:r>
              <a:rPr lang="en-US" altLang="en-US" sz="2800" dirty="0"/>
              <a:t>Assume sensors </a:t>
            </a:r>
            <a:r>
              <a:rPr lang="en-US" altLang="en-US" sz="2800" dirty="0">
                <a:solidFill>
                  <a:srgbClr val="5B9BD5"/>
                </a:solidFill>
              </a:rPr>
              <a:t>don’t communicate</a:t>
            </a:r>
          </a:p>
          <a:p>
            <a:r>
              <a:rPr lang="en-US" altLang="en-US" sz="3200" dirty="0">
                <a:solidFill>
                  <a:schemeClr val="accent4">
                    <a:lumMod val="50000"/>
                  </a:schemeClr>
                </a:solidFill>
              </a:rPr>
              <a:t>Deer</a:t>
            </a:r>
            <a:r>
              <a:rPr lang="en-US" altLang="en-US" sz="3200" dirty="0"/>
              <a:t> will typically set off two sensors</a:t>
            </a:r>
          </a:p>
          <a:p>
            <a:r>
              <a:rPr lang="en-US" altLang="en-US" sz="3200" dirty="0">
                <a:solidFill>
                  <a:schemeClr val="accent6">
                    <a:lumMod val="50000"/>
                  </a:schemeClr>
                </a:solidFill>
              </a:rPr>
              <a:t>Birds</a:t>
            </a:r>
            <a:r>
              <a:rPr lang="en-US" altLang="en-US" sz="3200" dirty="0"/>
              <a:t> will typically set off one</a:t>
            </a:r>
          </a:p>
          <a:p>
            <a:r>
              <a:rPr lang="en-US" altLang="en-US" sz="3200" dirty="0"/>
              <a:t>From the perspective of a sensor that has just been set off, what’s the probability it’s a bird?</a:t>
            </a:r>
          </a:p>
          <a:p>
            <a:endParaRPr lang="en-US" altLang="en-US" sz="3200" dirty="0">
              <a:solidFill>
                <a:schemeClr val="accent6">
                  <a:lumMod val="75000"/>
                </a:schemeClr>
              </a:solidFill>
            </a:endParaRPr>
          </a:p>
          <a:p>
            <a:pPr lvl="1"/>
            <a:endParaRPr lang="en-US" altLang="en-US" sz="2800" dirty="0"/>
          </a:p>
        </p:txBody>
      </p:sp>
      <p:cxnSp>
        <p:nvCxnSpPr>
          <p:cNvPr id="16" name="Straight Arrow Connector 15">
            <a:extLst>
              <a:ext uri="{FF2B5EF4-FFF2-40B4-BE49-F238E27FC236}">
                <a16:creationId xmlns:a16="http://schemas.microsoft.com/office/drawing/2014/main" id="{F62DA02E-5AB0-4FE6-9DDA-9AC6B9F255C0}"/>
              </a:ext>
            </a:extLst>
          </p:cNvPr>
          <p:cNvCxnSpPr>
            <a:cxnSpLocks/>
          </p:cNvCxnSpPr>
          <p:nvPr/>
        </p:nvCxnSpPr>
        <p:spPr bwMode="auto">
          <a:xfrm flipV="1">
            <a:off x="9187686" y="1779607"/>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FC81D8D2-2437-4BD4-8DE0-C0E2010C1D55}"/>
              </a:ext>
            </a:extLst>
          </p:cNvPr>
          <p:cNvCxnSpPr>
            <a:cxnSpLocks/>
          </p:cNvCxnSpPr>
          <p:nvPr/>
        </p:nvCxnSpPr>
        <p:spPr bwMode="auto">
          <a:xfrm>
            <a:off x="9187686" y="2384724"/>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7" name="Rectangle 26">
            <a:extLst>
              <a:ext uri="{FF2B5EF4-FFF2-40B4-BE49-F238E27FC236}">
                <a16:creationId xmlns:a16="http://schemas.microsoft.com/office/drawing/2014/main" id="{C70DA0AF-1257-4C9C-ADAB-E203E909261D}"/>
              </a:ext>
            </a:extLst>
          </p:cNvPr>
          <p:cNvSpPr>
            <a:spLocks noChangeArrowheads="1"/>
          </p:cNvSpPr>
          <p:nvPr/>
        </p:nvSpPr>
        <p:spPr bwMode="auto">
          <a:xfrm>
            <a:off x="9192409" y="1443430"/>
            <a:ext cx="622286"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宋体" panose="02010600030101010101" pitchFamily="2" charset="-122"/>
                <a:cs typeface="+mn-cs"/>
              </a:rPr>
              <a:t>bird</a:t>
            </a:r>
          </a:p>
        </p:txBody>
      </p:sp>
      <p:sp>
        <p:nvSpPr>
          <p:cNvPr id="28" name="Rectangle 27">
            <a:extLst>
              <a:ext uri="{FF2B5EF4-FFF2-40B4-BE49-F238E27FC236}">
                <a16:creationId xmlns:a16="http://schemas.microsoft.com/office/drawing/2014/main" id="{724D9744-D75F-406F-95BB-BF171A131697}"/>
              </a:ext>
            </a:extLst>
          </p:cNvPr>
          <p:cNvSpPr>
            <a:spLocks noChangeArrowheads="1"/>
          </p:cNvSpPr>
          <p:nvPr/>
        </p:nvSpPr>
        <p:spPr bwMode="auto">
          <a:xfrm>
            <a:off x="9177983" y="2586430"/>
            <a:ext cx="651140"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dirty="0">
                <a:ln>
                  <a:noFill/>
                </a:ln>
                <a:solidFill>
                  <a:srgbClr val="8D711B"/>
                </a:solidFill>
                <a:effectLst/>
                <a:uLnTx/>
                <a:uFillTx/>
                <a:latin typeface="Times New Roman" panose="02020603050405020304" pitchFamily="18" charset="0"/>
                <a:ea typeface="宋体" panose="02010600030101010101" pitchFamily="2" charset="-122"/>
                <a:cs typeface="+mn-cs"/>
              </a:rPr>
              <a:t>deer</a:t>
            </a:r>
          </a:p>
        </p:txBody>
      </p:sp>
      <p:sp>
        <p:nvSpPr>
          <p:cNvPr id="29" name="Rectangle 28">
            <a:extLst>
              <a:ext uri="{FF2B5EF4-FFF2-40B4-BE49-F238E27FC236}">
                <a16:creationId xmlns:a16="http://schemas.microsoft.com/office/drawing/2014/main" id="{DD68002B-65A3-4F0F-9421-E2564E4C7E2B}"/>
              </a:ext>
            </a:extLst>
          </p:cNvPr>
          <p:cNvSpPr>
            <a:spLocks noChangeArrowheads="1"/>
          </p:cNvSpPr>
          <p:nvPr/>
        </p:nvSpPr>
        <p:spPr bwMode="auto">
          <a:xfrm>
            <a:off x="8945335" y="1037217"/>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30" name="Rectangle 29">
            <a:extLst>
              <a:ext uri="{FF2B5EF4-FFF2-40B4-BE49-F238E27FC236}">
                <a16:creationId xmlns:a16="http://schemas.microsoft.com/office/drawing/2014/main" id="{2AB32928-7A1C-4380-852E-3C58F5E488DC}"/>
              </a:ext>
            </a:extLst>
          </p:cNvPr>
          <p:cNvSpPr>
            <a:spLocks noChangeArrowheads="1"/>
          </p:cNvSpPr>
          <p:nvPr/>
        </p:nvSpPr>
        <p:spPr bwMode="auto">
          <a:xfrm>
            <a:off x="9849447" y="1040019"/>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31" name="Rectangle 30">
            <a:extLst>
              <a:ext uri="{FF2B5EF4-FFF2-40B4-BE49-F238E27FC236}">
                <a16:creationId xmlns:a16="http://schemas.microsoft.com/office/drawing/2014/main" id="{17F3F827-98C1-4DC2-B190-30E9C644681C}"/>
              </a:ext>
            </a:extLst>
          </p:cNvPr>
          <p:cNvSpPr>
            <a:spLocks noChangeArrowheads="1"/>
          </p:cNvSpPr>
          <p:nvPr/>
        </p:nvSpPr>
        <p:spPr bwMode="auto">
          <a:xfrm>
            <a:off x="10858966" y="1041420"/>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pic>
        <p:nvPicPr>
          <p:cNvPr id="3" name="Picture 2">
            <a:extLst>
              <a:ext uri="{FF2B5EF4-FFF2-40B4-BE49-F238E27FC236}">
                <a16:creationId xmlns:a16="http://schemas.microsoft.com/office/drawing/2014/main" id="{CC7A4DA6-B5CC-4C55-8D37-FE5940F3F2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455" y="4030462"/>
            <a:ext cx="3445110" cy="2523543"/>
          </a:xfrm>
          <a:prstGeom prst="rect">
            <a:avLst/>
          </a:prstGeom>
        </p:spPr>
      </p:pic>
      <p:pic>
        <p:nvPicPr>
          <p:cNvPr id="6" name="Picture 5">
            <a:extLst>
              <a:ext uri="{FF2B5EF4-FFF2-40B4-BE49-F238E27FC236}">
                <a16:creationId xmlns:a16="http://schemas.microsoft.com/office/drawing/2014/main" id="{8B6FCA52-D118-4856-B504-C562BCA3B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1459" y="4030462"/>
            <a:ext cx="3366793" cy="2525095"/>
          </a:xfrm>
          <a:prstGeom prst="rect">
            <a:avLst/>
          </a:prstGeom>
        </p:spPr>
      </p:pic>
      <p:sp>
        <p:nvSpPr>
          <p:cNvPr id="19" name="Rectangle 3">
            <a:extLst>
              <a:ext uri="{FF2B5EF4-FFF2-40B4-BE49-F238E27FC236}">
                <a16:creationId xmlns:a16="http://schemas.microsoft.com/office/drawing/2014/main" id="{01956710-8615-4DFF-9ED4-1A6A38CD2C30}"/>
              </a:ext>
            </a:extLst>
          </p:cNvPr>
          <p:cNvSpPr txBox="1">
            <a:spLocks noChangeArrowheads="1"/>
          </p:cNvSpPr>
          <p:nvPr/>
        </p:nvSpPr>
        <p:spPr>
          <a:xfrm>
            <a:off x="8555288" y="3892868"/>
            <a:ext cx="3366793" cy="29651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200" dirty="0"/>
              <a:t>(</a:t>
            </a:r>
            <a:r>
              <a:rPr lang="en-US" altLang="en-US" sz="3200" i="1" dirty="0"/>
              <a:t>Is</a:t>
            </a:r>
            <a:r>
              <a:rPr lang="en-US" altLang="en-US" sz="3200" dirty="0"/>
              <a:t> it the same problem?  </a:t>
            </a:r>
          </a:p>
          <a:p>
            <a:pPr marL="0" indent="0">
              <a:buNone/>
            </a:pPr>
            <a:r>
              <a:rPr lang="en-US" altLang="en-US" sz="3200" dirty="0"/>
              <a:t>What if it’s the </a:t>
            </a:r>
            <a:r>
              <a:rPr lang="en-US" altLang="en-US" sz="3200" dirty="0">
                <a:solidFill>
                  <a:srgbClr val="5B9BD5"/>
                </a:solidFill>
              </a:rPr>
              <a:t>same</a:t>
            </a:r>
            <a:r>
              <a:rPr lang="en-US" altLang="en-US" sz="3200" dirty="0"/>
              <a:t> sensor being set off twice, with no memory?)</a:t>
            </a:r>
            <a:endParaRPr lang="en-US" altLang="en-US" sz="3200" dirty="0">
              <a:solidFill>
                <a:schemeClr val="accent6">
                  <a:lumMod val="75000"/>
                </a:schemeClr>
              </a:solidFill>
            </a:endParaRPr>
          </a:p>
          <a:p>
            <a:pPr lvl="1"/>
            <a:endParaRPr lang="en-US" altLang="en-US" sz="2800" dirty="0"/>
          </a:p>
        </p:txBody>
      </p:sp>
      <p:sp>
        <p:nvSpPr>
          <p:cNvPr id="7" name="TextBox 6">
            <a:extLst>
              <a:ext uri="{FF2B5EF4-FFF2-40B4-BE49-F238E27FC236}">
                <a16:creationId xmlns:a16="http://schemas.microsoft.com/office/drawing/2014/main" id="{635318A5-B03F-4E9A-A8E8-1D13D43EC1E0}"/>
              </a:ext>
            </a:extLst>
          </p:cNvPr>
          <p:cNvSpPr txBox="1"/>
          <p:nvPr/>
        </p:nvSpPr>
        <p:spPr>
          <a:xfrm flipH="1">
            <a:off x="10043833" y="1547449"/>
            <a:ext cx="742575" cy="461665"/>
          </a:xfrm>
          <a:prstGeom prst="rect">
            <a:avLst/>
          </a:prstGeom>
          <a:noFill/>
        </p:spPr>
        <p:txBody>
          <a:bodyPr wrap="square" rtlCol="0">
            <a:spAutoFit/>
          </a:bodyPr>
          <a:lstStyle/>
          <a:p>
            <a:r>
              <a:rPr lang="en-US" sz="2400" dirty="0"/>
              <a:t>O ) )</a:t>
            </a:r>
          </a:p>
        </p:txBody>
      </p:sp>
      <p:sp>
        <p:nvSpPr>
          <p:cNvPr id="18" name="TextBox 17">
            <a:extLst>
              <a:ext uri="{FF2B5EF4-FFF2-40B4-BE49-F238E27FC236}">
                <a16:creationId xmlns:a16="http://schemas.microsoft.com/office/drawing/2014/main" id="{22895898-292F-487A-AD3C-4165B014AEC3}"/>
              </a:ext>
            </a:extLst>
          </p:cNvPr>
          <p:cNvSpPr txBox="1"/>
          <p:nvPr/>
        </p:nvSpPr>
        <p:spPr>
          <a:xfrm flipH="1">
            <a:off x="11090535" y="2513761"/>
            <a:ext cx="742575" cy="461665"/>
          </a:xfrm>
          <a:prstGeom prst="rect">
            <a:avLst/>
          </a:prstGeom>
          <a:noFill/>
        </p:spPr>
        <p:txBody>
          <a:bodyPr wrap="square" rtlCol="0">
            <a:spAutoFit/>
          </a:bodyPr>
          <a:lstStyle/>
          <a:p>
            <a:r>
              <a:rPr lang="en-US" sz="2400" dirty="0"/>
              <a:t>O ) )</a:t>
            </a:r>
          </a:p>
        </p:txBody>
      </p:sp>
      <p:sp>
        <p:nvSpPr>
          <p:cNvPr id="20" name="TextBox 19">
            <a:extLst>
              <a:ext uri="{FF2B5EF4-FFF2-40B4-BE49-F238E27FC236}">
                <a16:creationId xmlns:a16="http://schemas.microsoft.com/office/drawing/2014/main" id="{E9413C9E-9B7A-42E1-90BD-19BA0D83994C}"/>
              </a:ext>
            </a:extLst>
          </p:cNvPr>
          <p:cNvSpPr txBox="1"/>
          <p:nvPr/>
        </p:nvSpPr>
        <p:spPr>
          <a:xfrm flipH="1">
            <a:off x="10055559" y="2513767"/>
            <a:ext cx="742575" cy="461665"/>
          </a:xfrm>
          <a:prstGeom prst="rect">
            <a:avLst/>
          </a:prstGeom>
          <a:noFill/>
        </p:spPr>
        <p:txBody>
          <a:bodyPr wrap="square" rtlCol="0">
            <a:spAutoFit/>
          </a:bodyPr>
          <a:lstStyle/>
          <a:p>
            <a:r>
              <a:rPr lang="en-US" sz="2400" dirty="0"/>
              <a:t>O ) )</a:t>
            </a:r>
          </a:p>
        </p:txBody>
      </p:sp>
    </p:spTree>
    <p:extLst>
      <p:ext uri="{BB962C8B-B14F-4D97-AF65-F5344CB8AC3E}">
        <p14:creationId xmlns:p14="http://schemas.microsoft.com/office/powerpoint/2010/main" val="2405096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7619">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7" grpId="0"/>
      <p:bldP spid="18" grpId="0"/>
      <p:bldP spid="2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220DCCC-5FE3-4C0A-8A04-3D2B563F0C05}"/>
              </a:ext>
            </a:extLst>
          </p:cNvPr>
          <p:cNvSpPr>
            <a:spLocks noGrp="1" noChangeArrowheads="1"/>
          </p:cNvSpPr>
          <p:nvPr>
            <p:ph type="title"/>
          </p:nvPr>
        </p:nvSpPr>
        <p:spPr>
          <a:xfrm>
            <a:off x="2102504" y="399625"/>
            <a:ext cx="7986993" cy="665350"/>
          </a:xfrm>
        </p:spPr>
        <p:txBody>
          <a:bodyPr>
            <a:normAutofit/>
          </a:bodyPr>
          <a:lstStyle/>
          <a:p>
            <a:pPr eaLnBrk="1" hangingPunct="1"/>
            <a:r>
              <a:rPr lang="en-US" altLang="en-US" sz="4000" dirty="0"/>
              <a:t>Information structure</a:t>
            </a:r>
          </a:p>
        </p:txBody>
      </p:sp>
      <p:sp>
        <p:nvSpPr>
          <p:cNvPr id="7171" name="Line 3">
            <a:extLst>
              <a:ext uri="{FF2B5EF4-FFF2-40B4-BE49-F238E27FC236}">
                <a16:creationId xmlns:a16="http://schemas.microsoft.com/office/drawing/2014/main" id="{AC1773FC-5FD7-45F5-8F07-1E60DEBC351D}"/>
              </a:ext>
            </a:extLst>
          </p:cNvPr>
          <p:cNvSpPr>
            <a:spLocks noChangeShapeType="1"/>
          </p:cNvSpPr>
          <p:nvPr/>
        </p:nvSpPr>
        <p:spPr bwMode="auto">
          <a:xfrm flipH="1">
            <a:off x="5355012" y="1839166"/>
            <a:ext cx="1009930" cy="14553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2" name="Line 4">
            <a:extLst>
              <a:ext uri="{FF2B5EF4-FFF2-40B4-BE49-F238E27FC236}">
                <a16:creationId xmlns:a16="http://schemas.microsoft.com/office/drawing/2014/main" id="{9DC0FD54-180A-4349-9874-FE2AC13C8410}"/>
              </a:ext>
            </a:extLst>
          </p:cNvPr>
          <p:cNvSpPr>
            <a:spLocks noChangeShapeType="1"/>
          </p:cNvSpPr>
          <p:nvPr/>
        </p:nvSpPr>
        <p:spPr bwMode="auto">
          <a:xfrm>
            <a:off x="6364942" y="1839166"/>
            <a:ext cx="1023938" cy="14553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3" name="Text Box 17">
            <a:extLst>
              <a:ext uri="{FF2B5EF4-FFF2-40B4-BE49-F238E27FC236}">
                <a16:creationId xmlns:a16="http://schemas.microsoft.com/office/drawing/2014/main" id="{B431807E-BB53-431C-BA4B-560C6F084E4C}"/>
              </a:ext>
            </a:extLst>
          </p:cNvPr>
          <p:cNvSpPr txBox="1">
            <a:spLocks noChangeArrowheads="1"/>
          </p:cNvSpPr>
          <p:nvPr/>
        </p:nvSpPr>
        <p:spPr bwMode="auto">
          <a:xfrm>
            <a:off x="4999225" y="2298607"/>
            <a:ext cx="1050551"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Heads</a:t>
            </a:r>
          </a:p>
        </p:txBody>
      </p:sp>
      <p:sp>
        <p:nvSpPr>
          <p:cNvPr id="7174" name="Text Box 18">
            <a:extLst>
              <a:ext uri="{FF2B5EF4-FFF2-40B4-BE49-F238E27FC236}">
                <a16:creationId xmlns:a16="http://schemas.microsoft.com/office/drawing/2014/main" id="{37DE9018-D2E4-4CA9-BB3B-71BDA2C38303}"/>
              </a:ext>
            </a:extLst>
          </p:cNvPr>
          <p:cNvSpPr txBox="1">
            <a:spLocks noChangeArrowheads="1"/>
          </p:cNvSpPr>
          <p:nvPr/>
        </p:nvSpPr>
        <p:spPr bwMode="auto">
          <a:xfrm>
            <a:off x="6946247" y="2287401"/>
            <a:ext cx="1330699"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Tails</a:t>
            </a:r>
          </a:p>
        </p:txBody>
      </p:sp>
      <p:sp>
        <p:nvSpPr>
          <p:cNvPr id="10272" name="Freeform 32">
            <a:extLst>
              <a:ext uri="{FF2B5EF4-FFF2-40B4-BE49-F238E27FC236}">
                <a16:creationId xmlns:a16="http://schemas.microsoft.com/office/drawing/2014/main" id="{F2069663-3EF9-4647-8D80-2DEB479FD3D1}"/>
              </a:ext>
            </a:extLst>
          </p:cNvPr>
          <p:cNvSpPr>
            <a:spLocks/>
          </p:cNvSpPr>
          <p:nvPr/>
        </p:nvSpPr>
        <p:spPr bwMode="auto">
          <a:xfrm rot="16200000" flipH="1" flipV="1">
            <a:off x="7133945" y="3592887"/>
            <a:ext cx="1259261" cy="698966"/>
          </a:xfrm>
          <a:custGeom>
            <a:avLst/>
            <a:gdLst>
              <a:gd name="T0" fmla="*/ 0 w 912"/>
              <a:gd name="T1" fmla="*/ 2147483646 h 144"/>
              <a:gd name="T2" fmla="*/ 2147483646 w 912"/>
              <a:gd name="T3" fmla="*/ 0 h 144"/>
              <a:gd name="T4" fmla="*/ 2147483646 w 912"/>
              <a:gd name="T5" fmla="*/ 2147483646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3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6" name="Text Box 33">
            <a:extLst>
              <a:ext uri="{FF2B5EF4-FFF2-40B4-BE49-F238E27FC236}">
                <a16:creationId xmlns:a16="http://schemas.microsoft.com/office/drawing/2014/main" id="{54BE4F49-91EF-41D8-BA48-3244535AA748}"/>
              </a:ext>
            </a:extLst>
          </p:cNvPr>
          <p:cNvSpPr txBox="1">
            <a:spLocks noChangeArrowheads="1"/>
          </p:cNvSpPr>
          <p:nvPr/>
        </p:nvSpPr>
        <p:spPr bwMode="auto">
          <a:xfrm>
            <a:off x="6484005" y="1620651"/>
            <a:ext cx="886665"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1"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Nature</a:t>
            </a:r>
          </a:p>
        </p:txBody>
      </p:sp>
      <p:sp>
        <p:nvSpPr>
          <p:cNvPr id="7177" name="Text Box 34">
            <a:extLst>
              <a:ext uri="{FF2B5EF4-FFF2-40B4-BE49-F238E27FC236}">
                <a16:creationId xmlns:a16="http://schemas.microsoft.com/office/drawing/2014/main" id="{CD08511B-B8F2-400C-B1B8-153C1873047F}"/>
              </a:ext>
            </a:extLst>
          </p:cNvPr>
          <p:cNvSpPr txBox="1">
            <a:spLocks noChangeArrowheads="1"/>
          </p:cNvSpPr>
          <p:nvPr/>
        </p:nvSpPr>
        <p:spPr bwMode="auto">
          <a:xfrm>
            <a:off x="4220416" y="3049401"/>
            <a:ext cx="1306886"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1"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player 1</a:t>
            </a:r>
          </a:p>
        </p:txBody>
      </p:sp>
      <p:sp>
        <p:nvSpPr>
          <p:cNvPr id="7178" name="Line 3">
            <a:extLst>
              <a:ext uri="{FF2B5EF4-FFF2-40B4-BE49-F238E27FC236}">
                <a16:creationId xmlns:a16="http://schemas.microsoft.com/office/drawing/2014/main" id="{C3DAED2F-87B8-4FED-BFBB-270194C2E4E5}"/>
              </a:ext>
            </a:extLst>
          </p:cNvPr>
          <p:cNvSpPr>
            <a:spLocks noChangeShapeType="1"/>
          </p:cNvSpPr>
          <p:nvPr/>
        </p:nvSpPr>
        <p:spPr bwMode="auto">
          <a:xfrm flipH="1">
            <a:off x="7373471" y="3274920"/>
            <a:ext cx="4203" cy="11626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2">
            <a:extLst>
              <a:ext uri="{FF2B5EF4-FFF2-40B4-BE49-F238E27FC236}">
                <a16:creationId xmlns:a16="http://schemas.microsoft.com/office/drawing/2014/main" id="{2F9F27DE-7F47-47BF-ABE0-E2B475A09CA2}"/>
              </a:ext>
            </a:extLst>
          </p:cNvPr>
          <p:cNvSpPr>
            <a:spLocks/>
          </p:cNvSpPr>
          <p:nvPr/>
        </p:nvSpPr>
        <p:spPr bwMode="auto">
          <a:xfrm flipH="1">
            <a:off x="5355012" y="2955552"/>
            <a:ext cx="2019860" cy="327772"/>
          </a:xfrm>
          <a:custGeom>
            <a:avLst/>
            <a:gdLst>
              <a:gd name="T0" fmla="*/ 0 w 912"/>
              <a:gd name="T1" fmla="*/ 2147483646 h 144"/>
              <a:gd name="T2" fmla="*/ 2147483646 w 912"/>
              <a:gd name="T3" fmla="*/ 0 h 144"/>
              <a:gd name="T4" fmla="*/ 2147483646 w 912"/>
              <a:gd name="T5" fmla="*/ 2147483646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3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0" name="Oval 1">
            <a:extLst>
              <a:ext uri="{FF2B5EF4-FFF2-40B4-BE49-F238E27FC236}">
                <a16:creationId xmlns:a16="http://schemas.microsoft.com/office/drawing/2014/main" id="{CC2168C0-5CBE-4E66-B1C3-DBBFF7323436}"/>
              </a:ext>
            </a:extLst>
          </p:cNvPr>
          <p:cNvSpPr>
            <a:spLocks noChangeArrowheads="1"/>
          </p:cNvSpPr>
          <p:nvPr/>
        </p:nvSpPr>
        <p:spPr bwMode="auto">
          <a:xfrm>
            <a:off x="5286376" y="3157257"/>
            <a:ext cx="149879" cy="184897"/>
          </a:xfrm>
          <a:prstGeom prst="ellipse">
            <a:avLst/>
          </a:prstGeom>
          <a:solidFill>
            <a:schemeClr val="tx1"/>
          </a:solidFill>
          <a:ln w="50800" algn="ctr">
            <a:solidFill>
              <a:schemeClr val="tx1"/>
            </a:solidFill>
            <a:round/>
            <a:headEnd/>
            <a:tailEnd type="triangle" w="med" len="med"/>
          </a:ln>
        </p:spPr>
        <p:txBody>
          <a:bodyPr wrap="none"/>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auto" latinLnBrk="0" hangingPunct="1">
              <a:lnSpc>
                <a:spcPct val="118000"/>
              </a:lnSpc>
              <a:spcBef>
                <a:spcPts val="0"/>
              </a:spcBef>
              <a:spcAft>
                <a:spcPts val="0"/>
              </a:spcAft>
              <a:buClr>
                <a:srgbClr val="000000"/>
              </a:buClr>
              <a:buSzPct val="100000"/>
              <a:buFont typeface="Times New Roman" panose="02020603050405020304" pitchFamily="18" charset="0"/>
              <a:buNone/>
              <a:tabLst/>
              <a:defRPr/>
            </a:pPr>
            <a:endPar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7181" name="Oval 73">
            <a:extLst>
              <a:ext uri="{FF2B5EF4-FFF2-40B4-BE49-F238E27FC236}">
                <a16:creationId xmlns:a16="http://schemas.microsoft.com/office/drawing/2014/main" id="{93A4C1FF-F888-4968-BC27-457E4529E720}"/>
              </a:ext>
            </a:extLst>
          </p:cNvPr>
          <p:cNvSpPr>
            <a:spLocks noChangeArrowheads="1"/>
          </p:cNvSpPr>
          <p:nvPr/>
        </p:nvSpPr>
        <p:spPr bwMode="auto">
          <a:xfrm>
            <a:off x="7290828" y="3160059"/>
            <a:ext cx="149878" cy="184897"/>
          </a:xfrm>
          <a:prstGeom prst="ellipse">
            <a:avLst/>
          </a:prstGeom>
          <a:solidFill>
            <a:schemeClr val="tx1"/>
          </a:solidFill>
          <a:ln w="50800" algn="ctr">
            <a:solidFill>
              <a:schemeClr val="tx1"/>
            </a:solidFill>
            <a:round/>
            <a:headEnd/>
            <a:tailEnd type="triangle" w="med" len="med"/>
          </a:ln>
        </p:spPr>
        <p:txBody>
          <a:bodyPr wrap="none"/>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auto" latinLnBrk="0" hangingPunct="1">
              <a:lnSpc>
                <a:spcPct val="118000"/>
              </a:lnSpc>
              <a:spcBef>
                <a:spcPts val="0"/>
              </a:spcBef>
              <a:spcAft>
                <a:spcPts val="0"/>
              </a:spcAft>
              <a:buClr>
                <a:srgbClr val="000000"/>
              </a:buClr>
              <a:buSzPct val="100000"/>
              <a:buFont typeface="Times New Roman" panose="02020603050405020304" pitchFamily="18" charset="0"/>
              <a:buNone/>
              <a:tabLst/>
              <a:defRPr/>
            </a:pPr>
            <a:endPar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7182" name="Oval 74">
            <a:extLst>
              <a:ext uri="{FF2B5EF4-FFF2-40B4-BE49-F238E27FC236}">
                <a16:creationId xmlns:a16="http://schemas.microsoft.com/office/drawing/2014/main" id="{8EF24E86-7E58-4F2E-8A2C-52F7F5786A44}"/>
              </a:ext>
            </a:extLst>
          </p:cNvPr>
          <p:cNvSpPr>
            <a:spLocks noChangeArrowheads="1"/>
          </p:cNvSpPr>
          <p:nvPr/>
        </p:nvSpPr>
        <p:spPr bwMode="auto">
          <a:xfrm>
            <a:off x="7290828" y="4437529"/>
            <a:ext cx="149878" cy="184897"/>
          </a:xfrm>
          <a:prstGeom prst="ellipse">
            <a:avLst/>
          </a:prstGeom>
          <a:solidFill>
            <a:schemeClr val="tx1"/>
          </a:solidFill>
          <a:ln w="50800" algn="ctr">
            <a:solidFill>
              <a:schemeClr val="tx1"/>
            </a:solidFill>
            <a:round/>
            <a:headEnd/>
            <a:tailEnd type="triangle" w="med" len="med"/>
          </a:ln>
        </p:spPr>
        <p:txBody>
          <a:bodyPr wrap="none"/>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auto" latinLnBrk="0" hangingPunct="1">
              <a:lnSpc>
                <a:spcPct val="118000"/>
              </a:lnSpc>
              <a:spcBef>
                <a:spcPts val="0"/>
              </a:spcBef>
              <a:spcAft>
                <a:spcPts val="0"/>
              </a:spcAft>
              <a:buClr>
                <a:srgbClr val="000000"/>
              </a:buClr>
              <a:buSzPct val="100000"/>
              <a:buFont typeface="Times New Roman" panose="02020603050405020304" pitchFamily="18" charset="0"/>
              <a:buNone/>
              <a:tabLst/>
              <a:defRPr/>
            </a:pPr>
            <a:endPar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7183" name="Text Box 17">
            <a:extLst>
              <a:ext uri="{FF2B5EF4-FFF2-40B4-BE49-F238E27FC236}">
                <a16:creationId xmlns:a16="http://schemas.microsoft.com/office/drawing/2014/main" id="{9F354585-03C7-4664-8DA7-362AC38372CC}"/>
              </a:ext>
            </a:extLst>
          </p:cNvPr>
          <p:cNvSpPr txBox="1">
            <a:spLocks noChangeArrowheads="1"/>
          </p:cNvSpPr>
          <p:nvPr/>
        </p:nvSpPr>
        <p:spPr bwMode="auto">
          <a:xfrm>
            <a:off x="3003177" y="3025588"/>
            <a:ext cx="1050551"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Monday</a:t>
            </a:r>
          </a:p>
        </p:txBody>
      </p:sp>
      <p:sp>
        <p:nvSpPr>
          <p:cNvPr id="7184" name="Text Box 17">
            <a:extLst>
              <a:ext uri="{FF2B5EF4-FFF2-40B4-BE49-F238E27FC236}">
                <a16:creationId xmlns:a16="http://schemas.microsoft.com/office/drawing/2014/main" id="{C8796A79-DF56-4138-A6C3-3CC314BE824D}"/>
              </a:ext>
            </a:extLst>
          </p:cNvPr>
          <p:cNvSpPr txBox="1">
            <a:spLocks noChangeArrowheads="1"/>
          </p:cNvSpPr>
          <p:nvPr/>
        </p:nvSpPr>
        <p:spPr bwMode="auto">
          <a:xfrm>
            <a:off x="3003177" y="4317973"/>
            <a:ext cx="1050551"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mn-cs"/>
              </a:rPr>
              <a:t>Tuesday</a:t>
            </a:r>
          </a:p>
        </p:txBody>
      </p:sp>
    </p:spTree>
    <p:extLst>
      <p:ext uri="{BB962C8B-B14F-4D97-AF65-F5344CB8AC3E}">
        <p14:creationId xmlns:p14="http://schemas.microsoft.com/office/powerpoint/2010/main" val="300947055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3C410A2-49B6-4542-9C31-12EDCD0E8555}"/>
              </a:ext>
            </a:extLst>
          </p:cNvPr>
          <p:cNvSpPr>
            <a:spLocks noGrp="1" noChangeArrowheads="1"/>
          </p:cNvSpPr>
          <p:nvPr>
            <p:ph type="title"/>
          </p:nvPr>
        </p:nvSpPr>
        <p:spPr>
          <a:xfrm>
            <a:off x="1658471" y="67235"/>
            <a:ext cx="9535742" cy="605118"/>
          </a:xfrm>
        </p:spPr>
        <p:txBody>
          <a:bodyPr>
            <a:normAutofit fontScale="90000"/>
          </a:bodyPr>
          <a:lstStyle/>
          <a:p>
            <a:pPr eaLnBrk="1" hangingPunct="1"/>
            <a:r>
              <a:rPr lang="en-US" altLang="en-US" dirty="0"/>
              <a:t>Taking advantage of a </a:t>
            </a:r>
            <a:r>
              <a:rPr lang="en-US" altLang="en-US" dirty="0" err="1"/>
              <a:t>Halfer</a:t>
            </a:r>
            <a:r>
              <a:rPr lang="en-US" altLang="en-US" dirty="0"/>
              <a:t> </a:t>
            </a:r>
            <a:r>
              <a:rPr lang="en-US" altLang="en-US" sz="2824" dirty="0">
                <a:solidFill>
                  <a:srgbClr val="0070C0"/>
                </a:solidFill>
              </a:rPr>
              <a:t>[Hitchcock’04]</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7248B440-8EC6-461A-8C1D-CA7EE0B3762D}"/>
              </a:ext>
            </a:extLst>
          </p:cNvPr>
          <p:cNvSpPr>
            <a:spLocks noGrp="1" noChangeArrowheads="1"/>
          </p:cNvSpPr>
          <p:nvPr>
            <p:ph type="body" idx="1"/>
          </p:nvPr>
        </p:nvSpPr>
        <p:spPr>
          <a:xfrm>
            <a:off x="370696" y="711575"/>
            <a:ext cx="7586493" cy="6158080"/>
          </a:xfrm>
        </p:spPr>
        <p:txBody>
          <a:bodyPr>
            <a:normAutofit/>
          </a:bodyPr>
          <a:lstStyle/>
          <a:p>
            <a:pPr eaLnBrk="1" hangingPunct="1"/>
            <a:r>
              <a:rPr lang="en-US" altLang="en-US" dirty="0"/>
              <a:t>Offer Beauty the following bet </a:t>
            </a:r>
            <a:r>
              <a:rPr lang="en-US" altLang="en-US" i="1" dirty="0"/>
              <a:t>whenever</a:t>
            </a:r>
            <a:r>
              <a:rPr lang="en-US" altLang="en-US" dirty="0"/>
              <a:t> </a:t>
            </a:r>
            <a:r>
              <a:rPr lang="en-US" altLang="en-US" i="1" dirty="0"/>
              <a:t>she awakens</a:t>
            </a:r>
            <a:r>
              <a:rPr lang="en-US" altLang="en-US" dirty="0"/>
              <a:t>:</a:t>
            </a:r>
          </a:p>
          <a:p>
            <a:pPr lvl="1" eaLnBrk="1" hangingPunct="1"/>
            <a:r>
              <a:rPr lang="en-US" altLang="en-US" sz="2000" dirty="0"/>
              <a:t>If the coin landed Heads, Beauty receives 11</a:t>
            </a:r>
          </a:p>
          <a:p>
            <a:pPr lvl="1" eaLnBrk="1" hangingPunct="1"/>
            <a:r>
              <a:rPr lang="en-US" altLang="en-US" sz="2000" dirty="0"/>
              <a:t>If it landed Tails, Beauty pays 10</a:t>
            </a:r>
          </a:p>
          <a:p>
            <a:pPr eaLnBrk="1" hangingPunct="1"/>
            <a:r>
              <a:rPr lang="en-US" altLang="en-US" dirty="0"/>
              <a:t>Argument: </a:t>
            </a:r>
            <a:r>
              <a:rPr lang="en-US" altLang="en-US" dirty="0" err="1"/>
              <a:t>Halfer</a:t>
            </a:r>
            <a:r>
              <a:rPr lang="en-US" altLang="en-US" dirty="0"/>
              <a:t> will accept, </a:t>
            </a:r>
            <a:r>
              <a:rPr lang="en-US" altLang="en-US" dirty="0" err="1"/>
              <a:t>Thirder</a:t>
            </a:r>
            <a:r>
              <a:rPr lang="en-US" altLang="en-US" dirty="0"/>
              <a:t> won’t</a:t>
            </a:r>
          </a:p>
          <a:p>
            <a:pPr eaLnBrk="1" hangingPunct="1"/>
            <a:r>
              <a:rPr lang="en-US" altLang="en-US" dirty="0"/>
              <a:t>If it’s Heads, </a:t>
            </a:r>
            <a:r>
              <a:rPr lang="en-US" altLang="en-US" dirty="0" err="1"/>
              <a:t>Halfer</a:t>
            </a:r>
            <a:r>
              <a:rPr lang="en-US" altLang="en-US" dirty="0"/>
              <a:t> Beauty will get +11</a:t>
            </a:r>
          </a:p>
          <a:p>
            <a:pPr eaLnBrk="1" hangingPunct="1"/>
            <a:r>
              <a:rPr lang="en-US" altLang="en-US" dirty="0"/>
              <a:t>If it’s Tails, </a:t>
            </a:r>
            <a:r>
              <a:rPr lang="en-US" altLang="en-US" dirty="0" err="1"/>
              <a:t>Halfer</a:t>
            </a:r>
            <a:r>
              <a:rPr lang="en-US" altLang="en-US" dirty="0"/>
              <a:t> Beauty will get </a:t>
            </a:r>
            <a:r>
              <a:rPr lang="en-US" altLang="en-US" b="1" dirty="0"/>
              <a:t>-20 </a:t>
            </a:r>
          </a:p>
          <a:p>
            <a:pPr eaLnBrk="1" hangingPunct="1"/>
            <a:r>
              <a:rPr lang="en-US" altLang="en-US" dirty="0"/>
              <a:t>Can combine with another bet to make </a:t>
            </a:r>
            <a:r>
              <a:rPr lang="en-US" altLang="en-US" dirty="0" err="1"/>
              <a:t>Halfer</a:t>
            </a:r>
            <a:r>
              <a:rPr lang="en-US" altLang="en-US" dirty="0"/>
              <a:t> Beauty end up with a sure loss (a Dutch book)</a:t>
            </a:r>
            <a:endParaRPr lang="en-US" altLang="en-US" sz="2000" dirty="0"/>
          </a:p>
        </p:txBody>
      </p:sp>
      <p:cxnSp>
        <p:nvCxnSpPr>
          <p:cNvPr id="8196" name="Straight Arrow Connector 2">
            <a:extLst>
              <a:ext uri="{FF2B5EF4-FFF2-40B4-BE49-F238E27FC236}">
                <a16:creationId xmlns:a16="http://schemas.microsoft.com/office/drawing/2014/main" id="{DC78BFDC-C77F-4D44-A96F-A900CEB62F10}"/>
              </a:ext>
            </a:extLst>
          </p:cNvPr>
          <p:cNvCxnSpPr>
            <a:cxnSpLocks/>
          </p:cNvCxnSpPr>
          <p:nvPr/>
        </p:nvCxnSpPr>
        <p:spPr bwMode="auto">
          <a:xfrm flipV="1">
            <a:off x="8447574" y="2260839"/>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197" name="Straight Arrow Connector 7">
            <a:extLst>
              <a:ext uri="{FF2B5EF4-FFF2-40B4-BE49-F238E27FC236}">
                <a16:creationId xmlns:a16="http://schemas.microsoft.com/office/drawing/2014/main" id="{89C8F82D-C3DA-4178-A133-A62C9FE013E0}"/>
              </a:ext>
            </a:extLst>
          </p:cNvPr>
          <p:cNvCxnSpPr>
            <a:cxnSpLocks/>
          </p:cNvCxnSpPr>
          <p:nvPr/>
        </p:nvCxnSpPr>
        <p:spPr bwMode="auto">
          <a:xfrm>
            <a:off x="8447574" y="2865957"/>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8198" name="Picture 10">
            <a:extLst>
              <a:ext uri="{FF2B5EF4-FFF2-40B4-BE49-F238E27FC236}">
                <a16:creationId xmlns:a16="http://schemas.microsoft.com/office/drawing/2014/main" id="{0C54E531-037B-4C69-A1C3-4A65EEA95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739" y="1991898"/>
            <a:ext cx="352985"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7">
            <a:extLst>
              <a:ext uri="{FF2B5EF4-FFF2-40B4-BE49-F238E27FC236}">
                <a16:creationId xmlns:a16="http://schemas.microsoft.com/office/drawing/2014/main" id="{6BA9FD71-752E-4879-8A6E-22A8FAEE9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7930" y="2853349"/>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18">
            <a:extLst>
              <a:ext uri="{FF2B5EF4-FFF2-40B4-BE49-F238E27FC236}">
                <a16:creationId xmlns:a16="http://schemas.microsoft.com/office/drawing/2014/main" id="{4CE21157-E239-416E-A0D9-E69880187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4754" y="2865957"/>
            <a:ext cx="352985"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14">
            <a:extLst>
              <a:ext uri="{FF2B5EF4-FFF2-40B4-BE49-F238E27FC236}">
                <a16:creationId xmlns:a16="http://schemas.microsoft.com/office/drawing/2014/main" id="{D665A4A8-FCC6-4A4A-86D6-A0FC455E3A62}"/>
              </a:ext>
            </a:extLst>
          </p:cNvPr>
          <p:cNvSpPr>
            <a:spLocks noChangeArrowheads="1"/>
          </p:cNvSpPr>
          <p:nvPr/>
        </p:nvSpPr>
        <p:spPr bwMode="auto">
          <a:xfrm>
            <a:off x="8573323" y="1924663"/>
            <a:ext cx="38023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a:t>
            </a:r>
          </a:p>
        </p:txBody>
      </p:sp>
      <p:sp>
        <p:nvSpPr>
          <p:cNvPr id="8202" name="Rectangle 21">
            <a:extLst>
              <a:ext uri="{FF2B5EF4-FFF2-40B4-BE49-F238E27FC236}">
                <a16:creationId xmlns:a16="http://schemas.microsoft.com/office/drawing/2014/main" id="{EA7361BC-A7D0-4DCA-843B-ACE3B415432C}"/>
              </a:ext>
            </a:extLst>
          </p:cNvPr>
          <p:cNvSpPr>
            <a:spLocks noChangeArrowheads="1"/>
          </p:cNvSpPr>
          <p:nvPr/>
        </p:nvSpPr>
        <p:spPr bwMode="auto">
          <a:xfrm>
            <a:off x="8587751" y="3067663"/>
            <a:ext cx="351378"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a:t>
            </a:r>
          </a:p>
        </p:txBody>
      </p:sp>
      <p:sp>
        <p:nvSpPr>
          <p:cNvPr id="8203" name="Rectangle 22">
            <a:extLst>
              <a:ext uri="{FF2B5EF4-FFF2-40B4-BE49-F238E27FC236}">
                <a16:creationId xmlns:a16="http://schemas.microsoft.com/office/drawing/2014/main" id="{8390A71B-2D65-49DA-B025-57B09DA2988C}"/>
              </a:ext>
            </a:extLst>
          </p:cNvPr>
          <p:cNvSpPr>
            <a:spLocks noChangeArrowheads="1"/>
          </p:cNvSpPr>
          <p:nvPr/>
        </p:nvSpPr>
        <p:spPr bwMode="auto">
          <a:xfrm>
            <a:off x="8205222" y="1518450"/>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8204" name="Rectangle 23">
            <a:extLst>
              <a:ext uri="{FF2B5EF4-FFF2-40B4-BE49-F238E27FC236}">
                <a16:creationId xmlns:a16="http://schemas.microsoft.com/office/drawing/2014/main" id="{8ED0F26A-95EE-4B35-861F-4A44471F8F86}"/>
              </a:ext>
            </a:extLst>
          </p:cNvPr>
          <p:cNvSpPr>
            <a:spLocks noChangeArrowheads="1"/>
          </p:cNvSpPr>
          <p:nvPr/>
        </p:nvSpPr>
        <p:spPr bwMode="auto">
          <a:xfrm>
            <a:off x="9109335" y="1521251"/>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8205" name="Rectangle 24">
            <a:extLst>
              <a:ext uri="{FF2B5EF4-FFF2-40B4-BE49-F238E27FC236}">
                <a16:creationId xmlns:a16="http://schemas.microsoft.com/office/drawing/2014/main" id="{43728039-26D0-4838-8459-0A54E687C2B4}"/>
              </a:ext>
            </a:extLst>
          </p:cNvPr>
          <p:cNvSpPr>
            <a:spLocks noChangeArrowheads="1"/>
          </p:cNvSpPr>
          <p:nvPr/>
        </p:nvSpPr>
        <p:spPr bwMode="auto">
          <a:xfrm>
            <a:off x="10118854" y="1522652"/>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spTree>
    <p:extLst>
      <p:ext uri="{BB962C8B-B14F-4D97-AF65-F5344CB8AC3E}">
        <p14:creationId xmlns:p14="http://schemas.microsoft.com/office/powerpoint/2010/main" val="1783101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43069A6-099F-48A0-A9F5-E29196436475}"/>
              </a:ext>
            </a:extLst>
          </p:cNvPr>
          <p:cNvSpPr>
            <a:spLocks noGrp="1" noChangeArrowheads="1"/>
          </p:cNvSpPr>
          <p:nvPr>
            <p:ph type="title"/>
          </p:nvPr>
        </p:nvSpPr>
        <p:spPr>
          <a:xfrm>
            <a:off x="2196353" y="268941"/>
            <a:ext cx="7986993" cy="665350"/>
          </a:xfrm>
        </p:spPr>
        <p:txBody>
          <a:bodyPr>
            <a:normAutofit/>
          </a:bodyPr>
          <a:lstStyle/>
          <a:p>
            <a:pPr eaLnBrk="1" hangingPunct="1"/>
            <a:r>
              <a:rPr lang="en-US" altLang="en-US" sz="3883" dirty="0"/>
              <a:t>The betting game</a:t>
            </a:r>
          </a:p>
        </p:txBody>
      </p:sp>
      <p:sp>
        <p:nvSpPr>
          <p:cNvPr id="9219" name="Line 3">
            <a:extLst>
              <a:ext uri="{FF2B5EF4-FFF2-40B4-BE49-F238E27FC236}">
                <a16:creationId xmlns:a16="http://schemas.microsoft.com/office/drawing/2014/main" id="{AEBDE694-1F99-459C-9FF7-42592B5618D0}"/>
              </a:ext>
            </a:extLst>
          </p:cNvPr>
          <p:cNvSpPr>
            <a:spLocks noChangeShapeType="1"/>
          </p:cNvSpPr>
          <p:nvPr/>
        </p:nvSpPr>
        <p:spPr bwMode="auto">
          <a:xfrm flipH="1">
            <a:off x="5355012" y="1839166"/>
            <a:ext cx="1009930" cy="14553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0" name="Line 4">
            <a:extLst>
              <a:ext uri="{FF2B5EF4-FFF2-40B4-BE49-F238E27FC236}">
                <a16:creationId xmlns:a16="http://schemas.microsoft.com/office/drawing/2014/main" id="{CCFBA752-A99A-4924-B415-64888BC0F36C}"/>
              </a:ext>
            </a:extLst>
          </p:cNvPr>
          <p:cNvSpPr>
            <a:spLocks noChangeShapeType="1"/>
          </p:cNvSpPr>
          <p:nvPr/>
        </p:nvSpPr>
        <p:spPr bwMode="auto">
          <a:xfrm>
            <a:off x="6364942" y="1839166"/>
            <a:ext cx="1023938" cy="14553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1" name="Text Box 17">
            <a:extLst>
              <a:ext uri="{FF2B5EF4-FFF2-40B4-BE49-F238E27FC236}">
                <a16:creationId xmlns:a16="http://schemas.microsoft.com/office/drawing/2014/main" id="{5C8780C1-32A8-4A72-AF22-DAE10A287381}"/>
              </a:ext>
            </a:extLst>
          </p:cNvPr>
          <p:cNvSpPr txBox="1">
            <a:spLocks noChangeArrowheads="1"/>
          </p:cNvSpPr>
          <p:nvPr/>
        </p:nvSpPr>
        <p:spPr bwMode="auto">
          <a:xfrm>
            <a:off x="4999225" y="2298607"/>
            <a:ext cx="1050551"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Heads</a:t>
            </a:r>
          </a:p>
        </p:txBody>
      </p:sp>
      <p:sp>
        <p:nvSpPr>
          <p:cNvPr id="9222" name="Text Box 18">
            <a:extLst>
              <a:ext uri="{FF2B5EF4-FFF2-40B4-BE49-F238E27FC236}">
                <a16:creationId xmlns:a16="http://schemas.microsoft.com/office/drawing/2014/main" id="{208FE445-9DE3-427A-AD1D-670AA92D1D5F}"/>
              </a:ext>
            </a:extLst>
          </p:cNvPr>
          <p:cNvSpPr txBox="1">
            <a:spLocks noChangeArrowheads="1"/>
          </p:cNvSpPr>
          <p:nvPr/>
        </p:nvSpPr>
        <p:spPr bwMode="auto">
          <a:xfrm>
            <a:off x="6946247" y="2287401"/>
            <a:ext cx="1330699"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Tails</a:t>
            </a:r>
          </a:p>
        </p:txBody>
      </p:sp>
      <p:sp>
        <p:nvSpPr>
          <p:cNvPr id="10272" name="Freeform 32">
            <a:extLst>
              <a:ext uri="{FF2B5EF4-FFF2-40B4-BE49-F238E27FC236}">
                <a16:creationId xmlns:a16="http://schemas.microsoft.com/office/drawing/2014/main" id="{F2069663-3EF9-4647-8D80-2DEB479FD3D1}"/>
              </a:ext>
            </a:extLst>
          </p:cNvPr>
          <p:cNvSpPr>
            <a:spLocks/>
          </p:cNvSpPr>
          <p:nvPr/>
        </p:nvSpPr>
        <p:spPr bwMode="auto">
          <a:xfrm rot="14892508" flipH="1" flipV="1">
            <a:off x="7318842" y="3386978"/>
            <a:ext cx="1333500" cy="700368"/>
          </a:xfrm>
          <a:custGeom>
            <a:avLst/>
            <a:gdLst>
              <a:gd name="T0" fmla="*/ 0 w 912"/>
              <a:gd name="T1" fmla="*/ 2147483646 h 144"/>
              <a:gd name="T2" fmla="*/ 2147483646 w 912"/>
              <a:gd name="T3" fmla="*/ 0 h 144"/>
              <a:gd name="T4" fmla="*/ 2147483646 w 912"/>
              <a:gd name="T5" fmla="*/ 2147483646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3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4" name="Text Box 33">
            <a:extLst>
              <a:ext uri="{FF2B5EF4-FFF2-40B4-BE49-F238E27FC236}">
                <a16:creationId xmlns:a16="http://schemas.microsoft.com/office/drawing/2014/main" id="{8AB5918D-A3F1-41AE-A31B-8708B6B77E51}"/>
              </a:ext>
            </a:extLst>
          </p:cNvPr>
          <p:cNvSpPr txBox="1">
            <a:spLocks noChangeArrowheads="1"/>
          </p:cNvSpPr>
          <p:nvPr/>
        </p:nvSpPr>
        <p:spPr bwMode="auto">
          <a:xfrm>
            <a:off x="6484005" y="1620651"/>
            <a:ext cx="886665"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1"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Nature</a:t>
            </a:r>
          </a:p>
        </p:txBody>
      </p:sp>
      <p:sp>
        <p:nvSpPr>
          <p:cNvPr id="9225" name="Text Box 34">
            <a:extLst>
              <a:ext uri="{FF2B5EF4-FFF2-40B4-BE49-F238E27FC236}">
                <a16:creationId xmlns:a16="http://schemas.microsoft.com/office/drawing/2014/main" id="{F4E690C4-C0A2-42C0-933F-5D06147057CB}"/>
              </a:ext>
            </a:extLst>
          </p:cNvPr>
          <p:cNvSpPr txBox="1">
            <a:spLocks noChangeArrowheads="1"/>
          </p:cNvSpPr>
          <p:nvPr/>
        </p:nvSpPr>
        <p:spPr bwMode="auto">
          <a:xfrm>
            <a:off x="4220416" y="3049401"/>
            <a:ext cx="1306886"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1"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player 1</a:t>
            </a:r>
          </a:p>
        </p:txBody>
      </p:sp>
      <p:sp>
        <p:nvSpPr>
          <p:cNvPr id="72" name="Freeform 32">
            <a:extLst>
              <a:ext uri="{FF2B5EF4-FFF2-40B4-BE49-F238E27FC236}">
                <a16:creationId xmlns:a16="http://schemas.microsoft.com/office/drawing/2014/main" id="{2F9F27DE-7F47-47BF-ABE0-E2B475A09CA2}"/>
              </a:ext>
            </a:extLst>
          </p:cNvPr>
          <p:cNvSpPr>
            <a:spLocks/>
          </p:cNvSpPr>
          <p:nvPr/>
        </p:nvSpPr>
        <p:spPr bwMode="auto">
          <a:xfrm flipH="1">
            <a:off x="5355012" y="3049401"/>
            <a:ext cx="2019860" cy="177893"/>
          </a:xfrm>
          <a:custGeom>
            <a:avLst/>
            <a:gdLst>
              <a:gd name="T0" fmla="*/ 0 w 912"/>
              <a:gd name="T1" fmla="*/ 2147483646 h 144"/>
              <a:gd name="T2" fmla="*/ 2147483646 w 912"/>
              <a:gd name="T3" fmla="*/ 0 h 144"/>
              <a:gd name="T4" fmla="*/ 2147483646 w 912"/>
              <a:gd name="T5" fmla="*/ 2147483646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3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27" name="Oval 1">
            <a:extLst>
              <a:ext uri="{FF2B5EF4-FFF2-40B4-BE49-F238E27FC236}">
                <a16:creationId xmlns:a16="http://schemas.microsoft.com/office/drawing/2014/main" id="{29DD460E-90C0-4DAF-9F94-F9A03C82EA9F}"/>
              </a:ext>
            </a:extLst>
          </p:cNvPr>
          <p:cNvSpPr>
            <a:spLocks noChangeArrowheads="1"/>
          </p:cNvSpPr>
          <p:nvPr/>
        </p:nvSpPr>
        <p:spPr bwMode="auto">
          <a:xfrm>
            <a:off x="5286376" y="3176868"/>
            <a:ext cx="149879" cy="184897"/>
          </a:xfrm>
          <a:prstGeom prst="ellipse">
            <a:avLst/>
          </a:prstGeom>
          <a:solidFill>
            <a:schemeClr val="tx1"/>
          </a:solidFill>
          <a:ln w="50800" algn="ctr">
            <a:solidFill>
              <a:schemeClr val="tx1"/>
            </a:solidFill>
            <a:round/>
            <a:headEnd/>
            <a:tailEnd type="triangle" w="med" len="med"/>
          </a:ln>
        </p:spPr>
        <p:txBody>
          <a:bodyPr wrap="none"/>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auto" latinLnBrk="0" hangingPunct="1">
              <a:lnSpc>
                <a:spcPct val="118000"/>
              </a:lnSpc>
              <a:spcBef>
                <a:spcPts val="0"/>
              </a:spcBef>
              <a:spcAft>
                <a:spcPts val="0"/>
              </a:spcAft>
              <a:buClr>
                <a:srgbClr val="000000"/>
              </a:buClr>
              <a:buSzPct val="100000"/>
              <a:buFont typeface="Times New Roman" panose="02020603050405020304" pitchFamily="18" charset="0"/>
              <a:buNone/>
              <a:tabLst/>
              <a:defRPr/>
            </a:pPr>
            <a:endPar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9228" name="Oval 73">
            <a:extLst>
              <a:ext uri="{FF2B5EF4-FFF2-40B4-BE49-F238E27FC236}">
                <a16:creationId xmlns:a16="http://schemas.microsoft.com/office/drawing/2014/main" id="{484A0F0A-806A-4C0C-9E4F-B24EE10C03DA}"/>
              </a:ext>
            </a:extLst>
          </p:cNvPr>
          <p:cNvSpPr>
            <a:spLocks noChangeArrowheads="1"/>
          </p:cNvSpPr>
          <p:nvPr/>
        </p:nvSpPr>
        <p:spPr bwMode="auto">
          <a:xfrm>
            <a:off x="7290828" y="3176868"/>
            <a:ext cx="149878" cy="184897"/>
          </a:xfrm>
          <a:prstGeom prst="ellipse">
            <a:avLst/>
          </a:prstGeom>
          <a:solidFill>
            <a:schemeClr val="tx1"/>
          </a:solidFill>
          <a:ln w="50800" algn="ctr">
            <a:solidFill>
              <a:schemeClr val="tx1"/>
            </a:solidFill>
            <a:round/>
            <a:headEnd/>
            <a:tailEnd type="triangle" w="med" len="med"/>
          </a:ln>
        </p:spPr>
        <p:txBody>
          <a:bodyPr wrap="none"/>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auto" latinLnBrk="0" hangingPunct="1">
              <a:lnSpc>
                <a:spcPct val="118000"/>
              </a:lnSpc>
              <a:spcBef>
                <a:spcPts val="0"/>
              </a:spcBef>
              <a:spcAft>
                <a:spcPts val="0"/>
              </a:spcAft>
              <a:buClr>
                <a:srgbClr val="000000"/>
              </a:buClr>
              <a:buSzPct val="100000"/>
              <a:buFont typeface="Times New Roman" panose="02020603050405020304" pitchFamily="18" charset="0"/>
              <a:buNone/>
              <a:tabLst/>
              <a:defRPr/>
            </a:pPr>
            <a:endPar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9229" name="Oval 74">
            <a:extLst>
              <a:ext uri="{FF2B5EF4-FFF2-40B4-BE49-F238E27FC236}">
                <a16:creationId xmlns:a16="http://schemas.microsoft.com/office/drawing/2014/main" id="{6632083C-B1A1-4DC8-B20A-F0E71017C3A5}"/>
              </a:ext>
            </a:extLst>
          </p:cNvPr>
          <p:cNvSpPr>
            <a:spLocks noChangeArrowheads="1"/>
          </p:cNvSpPr>
          <p:nvPr/>
        </p:nvSpPr>
        <p:spPr bwMode="auto">
          <a:xfrm>
            <a:off x="7828710" y="4437529"/>
            <a:ext cx="149878" cy="184897"/>
          </a:xfrm>
          <a:prstGeom prst="ellipse">
            <a:avLst/>
          </a:prstGeom>
          <a:solidFill>
            <a:schemeClr val="tx1"/>
          </a:solidFill>
          <a:ln w="50800" algn="ctr">
            <a:solidFill>
              <a:schemeClr val="tx1"/>
            </a:solidFill>
            <a:round/>
            <a:headEnd/>
            <a:tailEnd type="triangle" w="med" len="med"/>
          </a:ln>
        </p:spPr>
        <p:txBody>
          <a:bodyPr wrap="none"/>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auto" latinLnBrk="0" hangingPunct="1">
              <a:lnSpc>
                <a:spcPct val="118000"/>
              </a:lnSpc>
              <a:spcBef>
                <a:spcPts val="0"/>
              </a:spcBef>
              <a:spcAft>
                <a:spcPts val="0"/>
              </a:spcAft>
              <a:buClr>
                <a:srgbClr val="000000"/>
              </a:buClr>
              <a:buSzPct val="100000"/>
              <a:buFont typeface="Times New Roman" panose="02020603050405020304" pitchFamily="18" charset="0"/>
              <a:buNone/>
              <a:tabLst/>
              <a:defRPr/>
            </a:pPr>
            <a:endPar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9230" name="Text Box 17">
            <a:extLst>
              <a:ext uri="{FF2B5EF4-FFF2-40B4-BE49-F238E27FC236}">
                <a16:creationId xmlns:a16="http://schemas.microsoft.com/office/drawing/2014/main" id="{14F4B5AD-4BAA-4B90-B27E-4BC837D6227D}"/>
              </a:ext>
            </a:extLst>
          </p:cNvPr>
          <p:cNvSpPr txBox="1">
            <a:spLocks noChangeArrowheads="1"/>
          </p:cNvSpPr>
          <p:nvPr/>
        </p:nvSpPr>
        <p:spPr bwMode="auto">
          <a:xfrm>
            <a:off x="3003177" y="3025588"/>
            <a:ext cx="1050551"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Monday</a:t>
            </a:r>
          </a:p>
        </p:txBody>
      </p:sp>
      <p:sp>
        <p:nvSpPr>
          <p:cNvPr id="9231" name="Text Box 17">
            <a:extLst>
              <a:ext uri="{FF2B5EF4-FFF2-40B4-BE49-F238E27FC236}">
                <a16:creationId xmlns:a16="http://schemas.microsoft.com/office/drawing/2014/main" id="{13B429F5-0768-4CBF-ABC0-239CE4CD292A}"/>
              </a:ext>
            </a:extLst>
          </p:cNvPr>
          <p:cNvSpPr txBox="1">
            <a:spLocks noChangeArrowheads="1"/>
          </p:cNvSpPr>
          <p:nvPr/>
        </p:nvSpPr>
        <p:spPr bwMode="auto">
          <a:xfrm>
            <a:off x="3003177" y="4353485"/>
            <a:ext cx="1050551"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Tuesday</a:t>
            </a:r>
          </a:p>
        </p:txBody>
      </p:sp>
      <p:sp>
        <p:nvSpPr>
          <p:cNvPr id="9232" name="Line 3">
            <a:extLst>
              <a:ext uri="{FF2B5EF4-FFF2-40B4-BE49-F238E27FC236}">
                <a16:creationId xmlns:a16="http://schemas.microsoft.com/office/drawing/2014/main" id="{0473E1C0-3FE8-4EAD-8638-6CDB10171E6A}"/>
              </a:ext>
            </a:extLst>
          </p:cNvPr>
          <p:cNvSpPr>
            <a:spLocks noChangeShapeType="1"/>
          </p:cNvSpPr>
          <p:nvPr/>
        </p:nvSpPr>
        <p:spPr bwMode="auto">
          <a:xfrm flipH="1">
            <a:off x="6811776" y="3385578"/>
            <a:ext cx="563096" cy="1186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3" name="Line 4">
            <a:extLst>
              <a:ext uri="{FF2B5EF4-FFF2-40B4-BE49-F238E27FC236}">
                <a16:creationId xmlns:a16="http://schemas.microsoft.com/office/drawing/2014/main" id="{869553A1-8CD8-4949-B5B3-BE8F4DDBB035}"/>
              </a:ext>
            </a:extLst>
          </p:cNvPr>
          <p:cNvSpPr>
            <a:spLocks noChangeShapeType="1"/>
          </p:cNvSpPr>
          <p:nvPr/>
        </p:nvSpPr>
        <p:spPr bwMode="auto">
          <a:xfrm>
            <a:off x="7374872" y="3385578"/>
            <a:ext cx="564496" cy="1186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4" name="Line 3">
            <a:extLst>
              <a:ext uri="{FF2B5EF4-FFF2-40B4-BE49-F238E27FC236}">
                <a16:creationId xmlns:a16="http://schemas.microsoft.com/office/drawing/2014/main" id="{D6FB9CEA-86DB-45FE-8C7C-9AA4A947517B}"/>
              </a:ext>
            </a:extLst>
          </p:cNvPr>
          <p:cNvSpPr>
            <a:spLocks noChangeShapeType="1"/>
          </p:cNvSpPr>
          <p:nvPr/>
        </p:nvSpPr>
        <p:spPr bwMode="auto">
          <a:xfrm flipH="1">
            <a:off x="4120964" y="3361765"/>
            <a:ext cx="1242453" cy="2353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5" name="Line 4">
            <a:extLst>
              <a:ext uri="{FF2B5EF4-FFF2-40B4-BE49-F238E27FC236}">
                <a16:creationId xmlns:a16="http://schemas.microsoft.com/office/drawing/2014/main" id="{A1CC058E-A7D9-4466-A52B-20A31F92FB7A}"/>
              </a:ext>
            </a:extLst>
          </p:cNvPr>
          <p:cNvSpPr>
            <a:spLocks noChangeShapeType="1"/>
          </p:cNvSpPr>
          <p:nvPr/>
        </p:nvSpPr>
        <p:spPr bwMode="auto">
          <a:xfrm flipH="1">
            <a:off x="5286375" y="3361765"/>
            <a:ext cx="96651" cy="2353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6" name="Line 3">
            <a:extLst>
              <a:ext uri="{FF2B5EF4-FFF2-40B4-BE49-F238E27FC236}">
                <a16:creationId xmlns:a16="http://schemas.microsoft.com/office/drawing/2014/main" id="{FC587134-1E81-4C58-8DD1-3C6082FA7FFA}"/>
              </a:ext>
            </a:extLst>
          </p:cNvPr>
          <p:cNvSpPr>
            <a:spLocks noChangeShapeType="1"/>
          </p:cNvSpPr>
          <p:nvPr/>
        </p:nvSpPr>
        <p:spPr bwMode="auto">
          <a:xfrm flipH="1">
            <a:off x="6245879" y="4528578"/>
            <a:ext cx="563096" cy="1186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7" name="Line 4">
            <a:extLst>
              <a:ext uri="{FF2B5EF4-FFF2-40B4-BE49-F238E27FC236}">
                <a16:creationId xmlns:a16="http://schemas.microsoft.com/office/drawing/2014/main" id="{57B367D9-4EB6-4A8D-BAF2-9BBEEA3589E3}"/>
              </a:ext>
            </a:extLst>
          </p:cNvPr>
          <p:cNvSpPr>
            <a:spLocks noChangeShapeType="1"/>
          </p:cNvSpPr>
          <p:nvPr/>
        </p:nvSpPr>
        <p:spPr bwMode="auto">
          <a:xfrm>
            <a:off x="6808975" y="4528578"/>
            <a:ext cx="416018" cy="1186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8" name="Line 3">
            <a:extLst>
              <a:ext uri="{FF2B5EF4-FFF2-40B4-BE49-F238E27FC236}">
                <a16:creationId xmlns:a16="http://schemas.microsoft.com/office/drawing/2014/main" id="{7BC51EBD-071B-4857-9FB7-64CDB267A663}"/>
              </a:ext>
            </a:extLst>
          </p:cNvPr>
          <p:cNvSpPr>
            <a:spLocks noChangeShapeType="1"/>
          </p:cNvSpPr>
          <p:nvPr/>
        </p:nvSpPr>
        <p:spPr bwMode="auto">
          <a:xfrm flipH="1">
            <a:off x="7758673" y="4528578"/>
            <a:ext cx="179294" cy="123544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39" name="Line 4">
            <a:extLst>
              <a:ext uri="{FF2B5EF4-FFF2-40B4-BE49-F238E27FC236}">
                <a16:creationId xmlns:a16="http://schemas.microsoft.com/office/drawing/2014/main" id="{66A1E399-79E7-4B6C-AB22-408FC1245A52}"/>
              </a:ext>
            </a:extLst>
          </p:cNvPr>
          <p:cNvSpPr>
            <a:spLocks noChangeShapeType="1"/>
          </p:cNvSpPr>
          <p:nvPr/>
        </p:nvSpPr>
        <p:spPr bwMode="auto">
          <a:xfrm>
            <a:off x="7937968" y="4528578"/>
            <a:ext cx="563096" cy="118642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0" name="Oval 87">
            <a:extLst>
              <a:ext uri="{FF2B5EF4-FFF2-40B4-BE49-F238E27FC236}">
                <a16:creationId xmlns:a16="http://schemas.microsoft.com/office/drawing/2014/main" id="{647F82CC-4023-4C5E-B397-324D0E5E1221}"/>
              </a:ext>
            </a:extLst>
          </p:cNvPr>
          <p:cNvSpPr>
            <a:spLocks noChangeArrowheads="1"/>
          </p:cNvSpPr>
          <p:nvPr/>
        </p:nvSpPr>
        <p:spPr bwMode="auto">
          <a:xfrm>
            <a:off x="6752945" y="4454338"/>
            <a:ext cx="149878" cy="184897"/>
          </a:xfrm>
          <a:prstGeom prst="ellipse">
            <a:avLst/>
          </a:prstGeom>
          <a:solidFill>
            <a:schemeClr val="tx1"/>
          </a:solidFill>
          <a:ln w="50800" algn="ctr">
            <a:solidFill>
              <a:schemeClr val="tx1"/>
            </a:solidFill>
            <a:round/>
            <a:headEnd/>
            <a:tailEnd type="triangle" w="med" len="med"/>
          </a:ln>
        </p:spPr>
        <p:txBody>
          <a:bodyPr wrap="none"/>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defTabSz="4572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ctr" defTabSz="914400" rtl="0" eaLnBrk="1" fontAlgn="auto" latinLnBrk="0" hangingPunct="1">
              <a:lnSpc>
                <a:spcPct val="118000"/>
              </a:lnSpc>
              <a:spcBef>
                <a:spcPts val="0"/>
              </a:spcBef>
              <a:spcAft>
                <a:spcPts val="0"/>
              </a:spcAft>
              <a:buClr>
                <a:srgbClr val="000000"/>
              </a:buClr>
              <a:buSzPct val="100000"/>
              <a:buFont typeface="Times New Roman" panose="02020603050405020304" pitchFamily="18" charset="0"/>
              <a:buNone/>
              <a:tabLst/>
              <a:defRPr/>
            </a:pPr>
            <a:endPar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89" name="Freeform 32">
            <a:extLst>
              <a:ext uri="{FF2B5EF4-FFF2-40B4-BE49-F238E27FC236}">
                <a16:creationId xmlns:a16="http://schemas.microsoft.com/office/drawing/2014/main" id="{B2C73004-A57A-45CE-A6E0-8B1064399621}"/>
              </a:ext>
            </a:extLst>
          </p:cNvPr>
          <p:cNvSpPr>
            <a:spLocks/>
          </p:cNvSpPr>
          <p:nvPr/>
        </p:nvSpPr>
        <p:spPr bwMode="auto">
          <a:xfrm flipH="1" flipV="1">
            <a:off x="6817379" y="4525776"/>
            <a:ext cx="1120588" cy="666750"/>
          </a:xfrm>
          <a:custGeom>
            <a:avLst/>
            <a:gdLst>
              <a:gd name="T0" fmla="*/ 0 w 912"/>
              <a:gd name="T1" fmla="*/ 2147483646 h 144"/>
              <a:gd name="T2" fmla="*/ 2147483646 w 912"/>
              <a:gd name="T3" fmla="*/ 0 h 144"/>
              <a:gd name="T4" fmla="*/ 2147483646 w 912"/>
              <a:gd name="T5" fmla="*/ 2147483646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3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42" name="Text Box 17">
            <a:extLst>
              <a:ext uri="{FF2B5EF4-FFF2-40B4-BE49-F238E27FC236}">
                <a16:creationId xmlns:a16="http://schemas.microsoft.com/office/drawing/2014/main" id="{C205681E-AE27-4FC2-BAA2-753BC2FD03DA}"/>
              </a:ext>
            </a:extLst>
          </p:cNvPr>
          <p:cNvSpPr txBox="1">
            <a:spLocks noChangeArrowheads="1"/>
          </p:cNvSpPr>
          <p:nvPr/>
        </p:nvSpPr>
        <p:spPr bwMode="auto">
          <a:xfrm>
            <a:off x="3857626" y="5782235"/>
            <a:ext cx="691963"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11</a:t>
            </a:r>
          </a:p>
        </p:txBody>
      </p:sp>
      <p:sp>
        <p:nvSpPr>
          <p:cNvPr id="9243" name="Text Box 17">
            <a:extLst>
              <a:ext uri="{FF2B5EF4-FFF2-40B4-BE49-F238E27FC236}">
                <a16:creationId xmlns:a16="http://schemas.microsoft.com/office/drawing/2014/main" id="{77E3B920-4311-4D70-9C53-E49464C4A0F9}"/>
              </a:ext>
            </a:extLst>
          </p:cNvPr>
          <p:cNvSpPr txBox="1">
            <a:spLocks noChangeArrowheads="1"/>
          </p:cNvSpPr>
          <p:nvPr/>
        </p:nvSpPr>
        <p:spPr bwMode="auto">
          <a:xfrm>
            <a:off x="5135096" y="5782235"/>
            <a:ext cx="691963"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0</a:t>
            </a:r>
          </a:p>
        </p:txBody>
      </p:sp>
      <p:sp>
        <p:nvSpPr>
          <p:cNvPr id="9244" name="Text Box 17">
            <a:extLst>
              <a:ext uri="{FF2B5EF4-FFF2-40B4-BE49-F238E27FC236}">
                <a16:creationId xmlns:a16="http://schemas.microsoft.com/office/drawing/2014/main" id="{D1283444-938E-40EA-B322-86A6DCB8DE78}"/>
              </a:ext>
            </a:extLst>
          </p:cNvPr>
          <p:cNvSpPr txBox="1">
            <a:spLocks noChangeArrowheads="1"/>
          </p:cNvSpPr>
          <p:nvPr/>
        </p:nvSpPr>
        <p:spPr bwMode="auto">
          <a:xfrm>
            <a:off x="8382001" y="5782235"/>
            <a:ext cx="691963"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0</a:t>
            </a:r>
          </a:p>
        </p:txBody>
      </p:sp>
      <p:sp>
        <p:nvSpPr>
          <p:cNvPr id="9245" name="Text Box 17">
            <a:extLst>
              <a:ext uri="{FF2B5EF4-FFF2-40B4-BE49-F238E27FC236}">
                <a16:creationId xmlns:a16="http://schemas.microsoft.com/office/drawing/2014/main" id="{BE03EF8A-4B83-4B71-887C-ED2BBD7EF1E2}"/>
              </a:ext>
            </a:extLst>
          </p:cNvPr>
          <p:cNvSpPr txBox="1">
            <a:spLocks noChangeArrowheads="1"/>
          </p:cNvSpPr>
          <p:nvPr/>
        </p:nvSpPr>
        <p:spPr bwMode="auto">
          <a:xfrm>
            <a:off x="6076390" y="5782235"/>
            <a:ext cx="691963"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-20</a:t>
            </a:r>
          </a:p>
        </p:txBody>
      </p:sp>
      <p:sp>
        <p:nvSpPr>
          <p:cNvPr id="9246" name="Text Box 17">
            <a:extLst>
              <a:ext uri="{FF2B5EF4-FFF2-40B4-BE49-F238E27FC236}">
                <a16:creationId xmlns:a16="http://schemas.microsoft.com/office/drawing/2014/main" id="{50E2467A-DF89-4483-8F33-F121E2E35CD3}"/>
              </a:ext>
            </a:extLst>
          </p:cNvPr>
          <p:cNvSpPr txBox="1">
            <a:spLocks noChangeArrowheads="1"/>
          </p:cNvSpPr>
          <p:nvPr/>
        </p:nvSpPr>
        <p:spPr bwMode="auto">
          <a:xfrm>
            <a:off x="6950449" y="5782235"/>
            <a:ext cx="691963"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-10</a:t>
            </a:r>
          </a:p>
        </p:txBody>
      </p:sp>
      <p:sp>
        <p:nvSpPr>
          <p:cNvPr id="9247" name="Text Box 17">
            <a:extLst>
              <a:ext uri="{FF2B5EF4-FFF2-40B4-BE49-F238E27FC236}">
                <a16:creationId xmlns:a16="http://schemas.microsoft.com/office/drawing/2014/main" id="{E228BCDE-4682-4004-A0C4-28BF0159E6C9}"/>
              </a:ext>
            </a:extLst>
          </p:cNvPr>
          <p:cNvSpPr txBox="1">
            <a:spLocks noChangeArrowheads="1"/>
          </p:cNvSpPr>
          <p:nvPr/>
        </p:nvSpPr>
        <p:spPr bwMode="auto">
          <a:xfrm>
            <a:off x="7488331" y="5782235"/>
            <a:ext cx="691963" cy="363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765"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-10</a:t>
            </a:r>
          </a:p>
        </p:txBody>
      </p:sp>
      <p:sp>
        <p:nvSpPr>
          <p:cNvPr id="9248" name="Text Box 17">
            <a:extLst>
              <a:ext uri="{FF2B5EF4-FFF2-40B4-BE49-F238E27FC236}">
                <a16:creationId xmlns:a16="http://schemas.microsoft.com/office/drawing/2014/main" id="{7A3D7F6E-FBDC-4292-88F6-AE852B42D27A}"/>
              </a:ext>
            </a:extLst>
          </p:cNvPr>
          <p:cNvSpPr txBox="1">
            <a:spLocks noChangeArrowheads="1"/>
          </p:cNvSpPr>
          <p:nvPr/>
        </p:nvSpPr>
        <p:spPr bwMode="auto">
          <a:xfrm>
            <a:off x="8250331" y="2433077"/>
            <a:ext cx="1912004" cy="744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118"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rPr>
              <a:t>Left=accept, Right= decline</a:t>
            </a:r>
          </a:p>
        </p:txBody>
      </p:sp>
    </p:spTree>
    <p:extLst>
      <p:ext uri="{BB962C8B-B14F-4D97-AF65-F5344CB8AC3E}">
        <p14:creationId xmlns:p14="http://schemas.microsoft.com/office/powerpoint/2010/main" val="30524849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1D950954-1BF6-9994-CB91-820AB2C88B68}"/>
              </a:ext>
            </a:extLst>
          </p:cNvPr>
          <p:cNvPicPr>
            <a:picLocks noChangeAspect="1"/>
          </p:cNvPicPr>
          <p:nvPr/>
        </p:nvPicPr>
        <p:blipFill rotWithShape="1">
          <a:blip r:embed="rId3"/>
          <a:srcRect l="37500" t="19821" r="6287" b="29225"/>
          <a:stretch/>
        </p:blipFill>
        <p:spPr>
          <a:xfrm>
            <a:off x="38843" y="340567"/>
            <a:ext cx="12114314" cy="6176865"/>
          </a:xfrm>
          <a:prstGeom prst="rect">
            <a:avLst/>
          </a:prstGeom>
        </p:spPr>
      </p:pic>
    </p:spTree>
    <p:extLst>
      <p:ext uri="{BB962C8B-B14F-4D97-AF65-F5344CB8AC3E}">
        <p14:creationId xmlns:p14="http://schemas.microsoft.com/office/powerpoint/2010/main" val="30508891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923210" y="105227"/>
            <a:ext cx="8068235" cy="605118"/>
          </a:xfrm>
        </p:spPr>
        <p:txBody>
          <a:bodyPr>
            <a:normAutofit fontScale="90000"/>
          </a:bodyPr>
          <a:lstStyle/>
          <a:p>
            <a:pPr eaLnBrk="1" hangingPunct="1"/>
            <a:r>
              <a:rPr lang="en-US" altLang="en-US" dirty="0"/>
              <a:t>Evidential decision theory</a:t>
            </a:r>
            <a:endParaRPr lang="en-US" altLang="en-US" sz="2912" dirty="0"/>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38042" y="851082"/>
            <a:ext cx="11498238" cy="6401974"/>
          </a:xfrm>
        </p:spPr>
        <p:txBody>
          <a:bodyPr/>
          <a:lstStyle/>
          <a:p>
            <a:pPr eaLnBrk="1" hangingPunct="1"/>
            <a:r>
              <a:rPr lang="en-US" altLang="en-US" sz="2400" dirty="0"/>
              <a:t>Idea: when considering how to make a decision, should consider </a:t>
            </a:r>
            <a:r>
              <a:rPr lang="en-US" altLang="en-US" sz="2400" dirty="0">
                <a:solidFill>
                  <a:srgbClr val="7030A0"/>
                </a:solidFill>
              </a:rPr>
              <a:t>what it would tell you about the world if you made that decision</a:t>
            </a:r>
            <a:endParaRPr lang="en-US" altLang="en-US" sz="1800" dirty="0">
              <a:solidFill>
                <a:srgbClr val="7030A0"/>
              </a:solidFill>
            </a:endParaRPr>
          </a:p>
          <a:p>
            <a:pPr eaLnBrk="1" hangingPunct="1"/>
            <a:r>
              <a:rPr lang="en-US" altLang="en-US" sz="2400" dirty="0"/>
              <a:t>EDT </a:t>
            </a:r>
            <a:r>
              <a:rPr lang="en-US" altLang="en-US" sz="2400" dirty="0" err="1"/>
              <a:t>Halfer</a:t>
            </a:r>
            <a:r>
              <a:rPr lang="en-US" altLang="en-US" sz="2400" dirty="0"/>
              <a:t>: “With prob. ½, it’s Heads; if I accept, I will end up with 11. With prob. ½, it’s Tails; if I accept, then </a:t>
            </a:r>
            <a:r>
              <a:rPr lang="en-US" altLang="en-US" sz="2400" i="1" dirty="0"/>
              <a:t>I expect to accept the other day as well and end up with -20</a:t>
            </a:r>
            <a:r>
              <a:rPr lang="en-US" altLang="en-US" sz="2400" dirty="0"/>
              <a:t>. I shouldn’t accept.”</a:t>
            </a:r>
          </a:p>
          <a:p>
            <a:pPr eaLnBrk="1" hangingPunct="1"/>
            <a:r>
              <a:rPr lang="en-US" altLang="en-US" sz="2400" dirty="0"/>
              <a:t>As opposed to more traditional </a:t>
            </a:r>
            <a:r>
              <a:rPr lang="en-US" altLang="en-US" sz="2400" dirty="0">
                <a:solidFill>
                  <a:srgbClr val="006600"/>
                </a:solidFill>
              </a:rPr>
              <a:t>causal decision theory (CDT)</a:t>
            </a:r>
          </a:p>
          <a:p>
            <a:pPr eaLnBrk="1" hangingPunct="1"/>
            <a:r>
              <a:rPr lang="en-US" altLang="en-US" sz="2400" dirty="0"/>
              <a:t>CDT </a:t>
            </a:r>
            <a:r>
              <a:rPr lang="en-US" altLang="en-US" sz="2400" dirty="0" err="1"/>
              <a:t>Halfer</a:t>
            </a:r>
            <a:r>
              <a:rPr lang="en-US" altLang="en-US" sz="2400" dirty="0"/>
              <a:t>: “With prob. ½, it’s Heads; if I accept, it will pay off 11. With prob. ½, it’s Tails; if I accept, it will pay off -10.  </a:t>
            </a:r>
            <a:r>
              <a:rPr lang="en-US" altLang="en-US" sz="2400" i="1" dirty="0"/>
              <a:t>Whatever I do on the other day I can’t affect right now. </a:t>
            </a:r>
            <a:r>
              <a:rPr lang="en-US" altLang="en-US" sz="2400" dirty="0"/>
              <a:t> I should accept.”</a:t>
            </a:r>
          </a:p>
          <a:p>
            <a:pPr eaLnBrk="1" hangingPunct="1"/>
            <a:r>
              <a:rPr lang="en-US" altLang="en-US" sz="2400" dirty="0"/>
              <a:t>EDT </a:t>
            </a:r>
            <a:r>
              <a:rPr lang="en-US" altLang="en-US" sz="2400" dirty="0" err="1"/>
              <a:t>Thirder</a:t>
            </a:r>
            <a:r>
              <a:rPr lang="en-US" altLang="en-US" sz="2400" dirty="0"/>
              <a:t> can also be Dutch booked</a:t>
            </a:r>
          </a:p>
          <a:p>
            <a:pPr eaLnBrk="1" hangingPunct="1"/>
            <a:r>
              <a:rPr lang="en-US" altLang="en-US" sz="2400" dirty="0"/>
              <a:t>CDT </a:t>
            </a:r>
            <a:r>
              <a:rPr lang="en-US" altLang="en-US" sz="2400" dirty="0" err="1"/>
              <a:t>Thirder</a:t>
            </a:r>
            <a:r>
              <a:rPr lang="en-US" altLang="en-US" sz="2400" dirty="0"/>
              <a:t> and EDT </a:t>
            </a:r>
            <a:r>
              <a:rPr lang="en-US" altLang="en-US" sz="2400" dirty="0" err="1"/>
              <a:t>Halfer</a:t>
            </a:r>
            <a:r>
              <a:rPr lang="en-US" altLang="en-US" sz="2400" dirty="0"/>
              <a:t> cannot</a:t>
            </a:r>
          </a:p>
          <a:p>
            <a:pPr lvl="1" eaLnBrk="1" hangingPunct="1"/>
            <a:r>
              <a:rPr lang="en-US" altLang="en-US" sz="1800" dirty="0">
                <a:solidFill>
                  <a:srgbClr val="0070C0"/>
                </a:solidFill>
              </a:rPr>
              <a:t>[Draper &amp; </a:t>
            </a:r>
            <a:r>
              <a:rPr lang="en-US" altLang="en-US" sz="1800" dirty="0" err="1">
                <a:solidFill>
                  <a:srgbClr val="0070C0"/>
                </a:solidFill>
              </a:rPr>
              <a:t>Pust</a:t>
            </a:r>
            <a:r>
              <a:rPr lang="en-US" altLang="en-US" sz="1800" dirty="0">
                <a:solidFill>
                  <a:srgbClr val="0070C0"/>
                </a:solidFill>
              </a:rPr>
              <a:t> ‘08; Briggs ’10]</a:t>
            </a:r>
          </a:p>
          <a:p>
            <a:pPr eaLnBrk="1" hangingPunct="1"/>
            <a:r>
              <a:rPr lang="en-US" altLang="en-US" sz="2400" dirty="0" err="1"/>
              <a:t>EDTers</a:t>
            </a:r>
            <a:r>
              <a:rPr lang="en-US" altLang="en-US" sz="2400" dirty="0"/>
              <a:t> arguably can in more general setting </a:t>
            </a:r>
          </a:p>
          <a:p>
            <a:pPr lvl="1" eaLnBrk="1" hangingPunct="1"/>
            <a:r>
              <a:rPr lang="en-US" altLang="en-US" sz="1800" dirty="0">
                <a:solidFill>
                  <a:srgbClr val="0070C0"/>
                </a:solidFill>
              </a:rPr>
              <a:t>[C., Synthese’15]</a:t>
            </a:r>
          </a:p>
          <a:p>
            <a:pPr lvl="1" eaLnBrk="1" hangingPunct="1"/>
            <a:r>
              <a:rPr lang="en-US" altLang="en-US" sz="1800" dirty="0"/>
              <a:t>… though we’ve argued against CDT in other work </a:t>
            </a:r>
            <a:r>
              <a:rPr lang="en-US" altLang="en-US" sz="1800" dirty="0">
                <a:solidFill>
                  <a:srgbClr val="0070C0"/>
                </a:solidFill>
              </a:rPr>
              <a:t>[</a:t>
            </a:r>
            <a:r>
              <a:rPr lang="en-US" altLang="en-US" sz="1800" dirty="0" err="1">
                <a:solidFill>
                  <a:srgbClr val="0070C0"/>
                </a:solidFill>
              </a:rPr>
              <a:t>Oesterheld</a:t>
            </a:r>
            <a:r>
              <a:rPr lang="en-US" altLang="en-US" sz="1800" dirty="0">
                <a:solidFill>
                  <a:srgbClr val="0070C0"/>
                </a:solidFill>
              </a:rPr>
              <a:t> &amp; C, Phil. Quarterly’21]</a:t>
            </a:r>
          </a:p>
          <a:p>
            <a:pPr lvl="1" eaLnBrk="1" hangingPunct="1"/>
            <a:endParaRPr lang="en-US" altLang="en-US" sz="1677" dirty="0"/>
          </a:p>
        </p:txBody>
      </p:sp>
      <p:cxnSp>
        <p:nvCxnSpPr>
          <p:cNvPr id="10244" name="Straight Arrow Connector 2">
            <a:extLst>
              <a:ext uri="{FF2B5EF4-FFF2-40B4-BE49-F238E27FC236}">
                <a16:creationId xmlns:a16="http://schemas.microsoft.com/office/drawing/2014/main" id="{ACAF7E15-4084-482C-A25A-CF06E3B60A46}"/>
              </a:ext>
            </a:extLst>
          </p:cNvPr>
          <p:cNvCxnSpPr>
            <a:cxnSpLocks/>
          </p:cNvCxnSpPr>
          <p:nvPr/>
        </p:nvCxnSpPr>
        <p:spPr bwMode="auto">
          <a:xfrm flipV="1">
            <a:off x="7865129" y="4848948"/>
            <a:ext cx="739588" cy="437029"/>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245" name="Straight Arrow Connector 7">
            <a:extLst>
              <a:ext uri="{FF2B5EF4-FFF2-40B4-BE49-F238E27FC236}">
                <a16:creationId xmlns:a16="http://schemas.microsoft.com/office/drawing/2014/main" id="{F46C7816-AFB6-48B2-8C08-B6000D780213}"/>
              </a:ext>
            </a:extLst>
          </p:cNvPr>
          <p:cNvCxnSpPr>
            <a:cxnSpLocks/>
          </p:cNvCxnSpPr>
          <p:nvPr/>
        </p:nvCxnSpPr>
        <p:spPr bwMode="auto">
          <a:xfrm>
            <a:off x="7865129" y="5454065"/>
            <a:ext cx="739588" cy="403412"/>
          </a:xfrm>
          <a:prstGeom prst="straightConnector1">
            <a:avLst/>
          </a:prstGeom>
          <a:noFill/>
          <a:ln w="50800" algn="ctr">
            <a:solidFill>
              <a:schemeClr val="tx1"/>
            </a:solidFill>
            <a:round/>
            <a:headEnd/>
            <a:tailEnd type="triangle" w="med" len="med"/>
          </a:ln>
          <a:extLst>
            <a:ext uri="{909E8E84-426E-40DD-AFC4-6F175D3DCCD1}">
              <a14:hiddenFill xmlns:a14="http://schemas.microsoft.com/office/drawing/2010/main">
                <a:noFill/>
              </a14:hiddenFill>
            </a:ext>
          </a:extLst>
        </p:spPr>
      </p:cxnSp>
      <p:pic>
        <p:nvPicPr>
          <p:cNvPr id="10246" name="Picture 10">
            <a:extLst>
              <a:ext uri="{FF2B5EF4-FFF2-40B4-BE49-F238E27FC236}">
                <a16:creationId xmlns:a16="http://schemas.microsoft.com/office/drawing/2014/main" id="{561CCCCC-A176-4C3C-8F4C-6F84067B5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2294" y="4580006"/>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7">
            <a:extLst>
              <a:ext uri="{FF2B5EF4-FFF2-40B4-BE49-F238E27FC236}">
                <a16:creationId xmlns:a16="http://schemas.microsoft.com/office/drawing/2014/main" id="{ADB7FE89-CE1E-49E3-8B9B-B5F2C61DA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485" y="5441460"/>
            <a:ext cx="352985" cy="61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8">
            <a:extLst>
              <a:ext uri="{FF2B5EF4-FFF2-40B4-BE49-F238E27FC236}">
                <a16:creationId xmlns:a16="http://schemas.microsoft.com/office/drawing/2014/main" id="{410657B7-A9F3-48EB-BBE7-7FE5A77600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2309" y="5454065"/>
            <a:ext cx="352985" cy="6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4">
            <a:extLst>
              <a:ext uri="{FF2B5EF4-FFF2-40B4-BE49-F238E27FC236}">
                <a16:creationId xmlns:a16="http://schemas.microsoft.com/office/drawing/2014/main" id="{BE6E1599-9CFE-4F0E-A4E4-89D707128244}"/>
              </a:ext>
            </a:extLst>
          </p:cNvPr>
          <p:cNvSpPr>
            <a:spLocks noChangeArrowheads="1"/>
          </p:cNvSpPr>
          <p:nvPr/>
        </p:nvSpPr>
        <p:spPr bwMode="auto">
          <a:xfrm>
            <a:off x="7990878" y="4512772"/>
            <a:ext cx="38023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a:t>
            </a:r>
          </a:p>
        </p:txBody>
      </p:sp>
      <p:sp>
        <p:nvSpPr>
          <p:cNvPr id="10250" name="Rectangle 21">
            <a:extLst>
              <a:ext uri="{FF2B5EF4-FFF2-40B4-BE49-F238E27FC236}">
                <a16:creationId xmlns:a16="http://schemas.microsoft.com/office/drawing/2014/main" id="{53C3A90E-5C44-4309-9DF4-3DC98980828B}"/>
              </a:ext>
            </a:extLst>
          </p:cNvPr>
          <p:cNvSpPr>
            <a:spLocks noChangeArrowheads="1"/>
          </p:cNvSpPr>
          <p:nvPr/>
        </p:nvSpPr>
        <p:spPr bwMode="auto">
          <a:xfrm>
            <a:off x="8005306" y="5655772"/>
            <a:ext cx="351378"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a:t>
            </a:r>
          </a:p>
        </p:txBody>
      </p:sp>
      <p:sp>
        <p:nvSpPr>
          <p:cNvPr id="10251" name="Rectangle 22">
            <a:extLst>
              <a:ext uri="{FF2B5EF4-FFF2-40B4-BE49-F238E27FC236}">
                <a16:creationId xmlns:a16="http://schemas.microsoft.com/office/drawing/2014/main" id="{4146A34D-EB22-40EF-96D4-D01A4228E06B}"/>
              </a:ext>
            </a:extLst>
          </p:cNvPr>
          <p:cNvSpPr>
            <a:spLocks noChangeArrowheads="1"/>
          </p:cNvSpPr>
          <p:nvPr/>
        </p:nvSpPr>
        <p:spPr bwMode="auto">
          <a:xfrm>
            <a:off x="7622778" y="4106559"/>
            <a:ext cx="98616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Sunday</a:t>
            </a:r>
          </a:p>
        </p:txBody>
      </p:sp>
      <p:sp>
        <p:nvSpPr>
          <p:cNvPr id="10252" name="Rectangle 23">
            <a:extLst>
              <a:ext uri="{FF2B5EF4-FFF2-40B4-BE49-F238E27FC236}">
                <a16:creationId xmlns:a16="http://schemas.microsoft.com/office/drawing/2014/main" id="{88BA0F4B-680B-4377-A323-6DCD00369EA3}"/>
              </a:ext>
            </a:extLst>
          </p:cNvPr>
          <p:cNvSpPr>
            <a:spLocks noChangeArrowheads="1"/>
          </p:cNvSpPr>
          <p:nvPr/>
        </p:nvSpPr>
        <p:spPr bwMode="auto">
          <a:xfrm>
            <a:off x="8526890" y="4109360"/>
            <a:ext cx="107593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Monday</a:t>
            </a:r>
          </a:p>
        </p:txBody>
      </p:sp>
      <p:sp>
        <p:nvSpPr>
          <p:cNvPr id="10253" name="Rectangle 24">
            <a:extLst>
              <a:ext uri="{FF2B5EF4-FFF2-40B4-BE49-F238E27FC236}">
                <a16:creationId xmlns:a16="http://schemas.microsoft.com/office/drawing/2014/main" id="{C851A8B3-A8C1-4036-A5C3-19C235967BFE}"/>
              </a:ext>
            </a:extLst>
          </p:cNvPr>
          <p:cNvSpPr>
            <a:spLocks noChangeArrowheads="1"/>
          </p:cNvSpPr>
          <p:nvPr/>
        </p:nvSpPr>
        <p:spPr bwMode="auto">
          <a:xfrm>
            <a:off x="9536409" y="4110761"/>
            <a:ext cx="1075359"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marL="0" marR="0" lvl="0" indent="0" algn="ctr" defTabSz="914400" rtl="0" eaLnBrk="1" fontAlgn="auto" latinLnBrk="0" hangingPunct="1">
              <a:lnSpc>
                <a:spcPct val="118000"/>
              </a:lnSpc>
              <a:spcBef>
                <a:spcPct val="0"/>
              </a:spcBef>
              <a:spcAft>
                <a:spcPts val="0"/>
              </a:spcAft>
              <a:buClr>
                <a:srgbClr val="000000"/>
              </a:buClr>
              <a:buSzPct val="100000"/>
              <a:buFont typeface="Times New Roman" panose="02020603050405020304" pitchFamily="18" charset="0"/>
              <a:buNone/>
              <a:tabLst/>
              <a:defRPr/>
            </a:pPr>
            <a:r>
              <a:rPr kumimoji="0" lang="en-US" altLang="en-US" sz="2118"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Tuesday</a:t>
            </a:r>
          </a:p>
        </p:txBody>
      </p:sp>
    </p:spTree>
    <p:extLst>
      <p:ext uri="{BB962C8B-B14F-4D97-AF65-F5344CB8AC3E}">
        <p14:creationId xmlns:p14="http://schemas.microsoft.com/office/powerpoint/2010/main" val="195990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76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76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923210" y="105227"/>
            <a:ext cx="8068235" cy="605118"/>
          </a:xfrm>
        </p:spPr>
        <p:txBody>
          <a:bodyPr>
            <a:normAutofit fontScale="90000"/>
          </a:bodyPr>
          <a:lstStyle/>
          <a:p>
            <a:pPr eaLnBrk="1" hangingPunct="1"/>
            <a:r>
              <a:rPr lang="en-US" altLang="en-US" dirty="0"/>
              <a:t>Dutch book against EDT </a:t>
            </a:r>
            <a:r>
              <a:rPr lang="en-US" altLang="en-US" dirty="0">
                <a:solidFill>
                  <a:schemeClr val="accent1">
                    <a:lumMod val="75000"/>
                  </a:schemeClr>
                </a:solidFill>
              </a:rPr>
              <a:t>[C. 2015]</a:t>
            </a:r>
            <a:endParaRPr lang="en-US" altLang="en-US" sz="2912" dirty="0">
              <a:solidFill>
                <a:schemeClr val="accent1">
                  <a:lumMod val="75000"/>
                </a:schemeClr>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38042" y="851082"/>
            <a:ext cx="11498238" cy="6401974"/>
          </a:xfrm>
        </p:spPr>
        <p:txBody>
          <a:bodyPr/>
          <a:lstStyle/>
          <a:p>
            <a:pPr eaLnBrk="1" hangingPunct="1"/>
            <a:r>
              <a:rPr lang="en-US" altLang="en-US" sz="2400" dirty="0"/>
              <a:t>Modified version of Sleeping Beauty where she wakes up in rooms of various colors</a:t>
            </a:r>
            <a:endParaRPr lang="en-US" altLang="en-US" sz="1800" dirty="0">
              <a:solidFill>
                <a:srgbClr val="0070C0"/>
              </a:solidFill>
            </a:endParaRPr>
          </a:p>
          <a:p>
            <a:pPr lvl="1" eaLnBrk="1" hangingPunct="1"/>
            <a:endParaRPr lang="en-US" altLang="en-US" sz="1677" dirty="0"/>
          </a:p>
        </p:txBody>
      </p:sp>
      <p:pic>
        <p:nvPicPr>
          <p:cNvPr id="2" name="Picture 1">
            <a:extLst>
              <a:ext uri="{FF2B5EF4-FFF2-40B4-BE49-F238E27FC236}">
                <a16:creationId xmlns:a16="http://schemas.microsoft.com/office/drawing/2014/main" id="{D0939609-B51C-433A-85F1-B3B14E856324}"/>
              </a:ext>
            </a:extLst>
          </p:cNvPr>
          <p:cNvPicPr>
            <a:picLocks noChangeAspect="1"/>
          </p:cNvPicPr>
          <p:nvPr/>
        </p:nvPicPr>
        <p:blipFill>
          <a:blip r:embed="rId3"/>
          <a:stretch>
            <a:fillRect/>
          </a:stretch>
        </p:blipFill>
        <p:spPr>
          <a:xfrm>
            <a:off x="1105938" y="3797076"/>
            <a:ext cx="9834301" cy="2447500"/>
          </a:xfrm>
          <a:prstGeom prst="rect">
            <a:avLst/>
          </a:prstGeom>
        </p:spPr>
      </p:pic>
      <p:pic>
        <p:nvPicPr>
          <p:cNvPr id="3" name="Picture 2">
            <a:extLst>
              <a:ext uri="{FF2B5EF4-FFF2-40B4-BE49-F238E27FC236}">
                <a16:creationId xmlns:a16="http://schemas.microsoft.com/office/drawing/2014/main" id="{FA34D466-C9DE-4135-BA1B-97A2DCB5DE4C}"/>
              </a:ext>
            </a:extLst>
          </p:cNvPr>
          <p:cNvPicPr>
            <a:picLocks noChangeAspect="1"/>
          </p:cNvPicPr>
          <p:nvPr/>
        </p:nvPicPr>
        <p:blipFill>
          <a:blip r:embed="rId4"/>
          <a:stretch>
            <a:fillRect/>
          </a:stretch>
        </p:blipFill>
        <p:spPr>
          <a:xfrm>
            <a:off x="1040176" y="1616957"/>
            <a:ext cx="9834301" cy="1892000"/>
          </a:xfrm>
          <a:prstGeom prst="rect">
            <a:avLst/>
          </a:prstGeom>
        </p:spPr>
      </p:pic>
    </p:spTree>
    <p:extLst>
      <p:ext uri="{BB962C8B-B14F-4D97-AF65-F5344CB8AC3E}">
        <p14:creationId xmlns:p14="http://schemas.microsoft.com/office/powerpoint/2010/main" val="38276230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2678A55-660A-4D93-AA6B-958F7DCDCB89}"/>
              </a:ext>
            </a:extLst>
          </p:cNvPr>
          <p:cNvSpPr>
            <a:spLocks noGrp="1" noChangeArrowheads="1"/>
          </p:cNvSpPr>
          <p:nvPr>
            <p:ph type="title"/>
          </p:nvPr>
        </p:nvSpPr>
        <p:spPr>
          <a:xfrm>
            <a:off x="443203" y="-65392"/>
            <a:ext cx="11698089" cy="672353"/>
          </a:xfrm>
        </p:spPr>
        <p:txBody>
          <a:bodyPr>
            <a:normAutofit/>
          </a:bodyPr>
          <a:lstStyle/>
          <a:p>
            <a:r>
              <a:rPr lang="en-US" altLang="en-US" sz="3971" dirty="0"/>
              <a:t>Philosophy of “being present” somewhere, sometime</a:t>
            </a:r>
            <a:endParaRPr lang="en-US" altLang="en-US" sz="2912" dirty="0">
              <a:solidFill>
                <a:srgbClr val="0070C0"/>
              </a:solidFill>
            </a:endParaRPr>
          </a:p>
        </p:txBody>
      </p:sp>
      <p:sp>
        <p:nvSpPr>
          <p:cNvPr id="120835" name="Rectangle 3">
            <a:extLst>
              <a:ext uri="{FF2B5EF4-FFF2-40B4-BE49-F238E27FC236}">
                <a16:creationId xmlns:a16="http://schemas.microsoft.com/office/drawing/2014/main" id="{FEC42BED-739F-4FED-B931-2E6516C5EAA0}"/>
              </a:ext>
            </a:extLst>
          </p:cNvPr>
          <p:cNvSpPr>
            <a:spLocks noGrp="1" noChangeArrowheads="1"/>
          </p:cNvSpPr>
          <p:nvPr>
            <p:ph type="body" idx="1"/>
          </p:nvPr>
        </p:nvSpPr>
        <p:spPr>
          <a:xfrm>
            <a:off x="-30479" y="3224328"/>
            <a:ext cx="3891270" cy="932228"/>
          </a:xfrm>
        </p:spPr>
        <p:txBody>
          <a:bodyPr>
            <a:noAutofit/>
          </a:bodyPr>
          <a:lstStyle/>
          <a:p>
            <a:pPr marL="0" indent="0" algn="ctr">
              <a:buNone/>
            </a:pPr>
            <a:r>
              <a:rPr lang="en-US" altLang="en-US" dirty="0"/>
              <a:t>1: world with creatures simulated on a computer</a:t>
            </a:r>
            <a:endParaRPr lang="en-US" altLang="en-US" sz="2400" dirty="0"/>
          </a:p>
        </p:txBody>
      </p:sp>
      <p:grpSp>
        <p:nvGrpSpPr>
          <p:cNvPr id="40" name="Group 39">
            <a:extLst>
              <a:ext uri="{FF2B5EF4-FFF2-40B4-BE49-F238E27FC236}">
                <a16:creationId xmlns:a16="http://schemas.microsoft.com/office/drawing/2014/main" id="{8CA9F7FD-FB26-413C-AFD0-1033C9DE5159}"/>
              </a:ext>
            </a:extLst>
          </p:cNvPr>
          <p:cNvGrpSpPr/>
          <p:nvPr/>
        </p:nvGrpSpPr>
        <p:grpSpPr>
          <a:xfrm>
            <a:off x="524538" y="1426954"/>
            <a:ext cx="2696182" cy="1600726"/>
            <a:chOff x="2302538" y="1640314"/>
            <a:chExt cx="1969857" cy="1160756"/>
          </a:xfrm>
        </p:grpSpPr>
        <p:sp>
          <p:nvSpPr>
            <p:cNvPr id="20" name="Oval 9">
              <a:extLst>
                <a:ext uri="{FF2B5EF4-FFF2-40B4-BE49-F238E27FC236}">
                  <a16:creationId xmlns:a16="http://schemas.microsoft.com/office/drawing/2014/main" id="{9749B132-620C-49BE-8A0A-1D73CA0048CD}"/>
                </a:ext>
              </a:extLst>
            </p:cNvPr>
            <p:cNvSpPr>
              <a:spLocks noChangeArrowheads="1"/>
            </p:cNvSpPr>
            <p:nvPr/>
          </p:nvSpPr>
          <p:spPr bwMode="auto">
            <a:xfrm>
              <a:off x="2302538" y="1945114"/>
              <a:ext cx="457200" cy="533400"/>
            </a:xfrm>
            <a:prstGeom prst="ellipse">
              <a:avLst/>
            </a:prstGeom>
            <a:solidFill>
              <a:schemeClr val="bg2">
                <a:lumMod val="90000"/>
              </a:schemeClr>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Times New Roman" charset="0"/>
                <a:ea typeface="宋体" charset="0"/>
                <a:cs typeface="宋体" charset="0"/>
              </a:endParaRPr>
            </a:p>
          </p:txBody>
        </p:sp>
        <p:sp>
          <p:nvSpPr>
            <p:cNvPr id="21" name="Oval 10">
              <a:extLst>
                <a:ext uri="{FF2B5EF4-FFF2-40B4-BE49-F238E27FC236}">
                  <a16:creationId xmlns:a16="http://schemas.microsoft.com/office/drawing/2014/main" id="{51B52BD0-E529-4BC4-9B90-F4CBFBA52C0F}"/>
                </a:ext>
              </a:extLst>
            </p:cNvPr>
            <p:cNvSpPr>
              <a:spLocks noChangeArrowheads="1"/>
            </p:cNvSpPr>
            <p:nvPr/>
          </p:nvSpPr>
          <p:spPr bwMode="auto">
            <a:xfrm>
              <a:off x="2378738" y="1640314"/>
              <a:ext cx="304800" cy="304800"/>
            </a:xfrm>
            <a:prstGeom prst="ellipse">
              <a:avLst/>
            </a:prstGeom>
            <a:solidFill>
              <a:schemeClr val="bg2">
                <a:lumMod val="90000"/>
              </a:schemeClr>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Times New Roman" charset="0"/>
                <a:ea typeface="宋体" charset="0"/>
                <a:cs typeface="宋体" charset="0"/>
              </a:endParaRPr>
            </a:p>
          </p:txBody>
        </p:sp>
        <p:cxnSp>
          <p:nvCxnSpPr>
            <p:cNvPr id="22" name="Straight Connector 11">
              <a:extLst>
                <a:ext uri="{FF2B5EF4-FFF2-40B4-BE49-F238E27FC236}">
                  <a16:creationId xmlns:a16="http://schemas.microsoft.com/office/drawing/2014/main" id="{6CCA5946-ED79-4ED9-8D7E-0DE26BD178AC}"/>
                </a:ext>
              </a:extLst>
            </p:cNvPr>
            <p:cNvCxnSpPr>
              <a:cxnSpLocks noChangeShapeType="1"/>
            </p:cNvCxnSpPr>
            <p:nvPr/>
          </p:nvCxnSpPr>
          <p:spPr bwMode="auto">
            <a:xfrm flipH="1">
              <a:off x="2378738" y="2402315"/>
              <a:ext cx="76200" cy="381001"/>
            </a:xfrm>
            <a:prstGeom prst="line">
              <a:avLst/>
            </a:prstGeom>
            <a:noFill/>
            <a:ln w="63500">
              <a:solidFill>
                <a:schemeClr val="bg2">
                  <a:lumMod val="90000"/>
                </a:schemeClr>
              </a:solidFill>
              <a:round/>
              <a:headEnd/>
              <a:tailEnd/>
            </a:ln>
            <a:extLst>
              <a:ext uri="{909E8E84-426E-40dd-AFC4-6F175D3DCCD1}">
                <a14:hiddenFill xmlns="" xmlns:a14="http://schemas.microsoft.com/office/drawing/2010/main">
                  <a:noFill/>
                </a14:hiddenFill>
              </a:ext>
            </a:extLst>
          </p:spPr>
        </p:cxnSp>
        <p:cxnSp>
          <p:nvCxnSpPr>
            <p:cNvPr id="23" name="Straight Connector 12">
              <a:extLst>
                <a:ext uri="{FF2B5EF4-FFF2-40B4-BE49-F238E27FC236}">
                  <a16:creationId xmlns:a16="http://schemas.microsoft.com/office/drawing/2014/main" id="{24714F67-BB7E-4F92-A23A-FB36BB090DCF}"/>
                </a:ext>
              </a:extLst>
            </p:cNvPr>
            <p:cNvCxnSpPr>
              <a:cxnSpLocks noChangeShapeType="1"/>
            </p:cNvCxnSpPr>
            <p:nvPr/>
          </p:nvCxnSpPr>
          <p:spPr bwMode="auto">
            <a:xfrm rot="16200000" flipH="1">
              <a:off x="2454938" y="2554714"/>
              <a:ext cx="381000" cy="76200"/>
            </a:xfrm>
            <a:prstGeom prst="line">
              <a:avLst/>
            </a:prstGeom>
            <a:noFill/>
            <a:ln w="63500">
              <a:solidFill>
                <a:schemeClr val="bg2">
                  <a:lumMod val="90000"/>
                </a:schemeClr>
              </a:solidFill>
              <a:round/>
              <a:headEnd/>
              <a:tailEnd/>
            </a:ln>
            <a:extLst>
              <a:ext uri="{909E8E84-426E-40dd-AFC4-6F175D3DCCD1}">
                <a14:hiddenFill xmlns="" xmlns:a14="http://schemas.microsoft.com/office/drawing/2010/main">
                  <a:noFill/>
                </a14:hiddenFill>
              </a:ext>
            </a:extLst>
          </p:spPr>
        </p:cxnSp>
        <p:cxnSp>
          <p:nvCxnSpPr>
            <p:cNvPr id="24" name="Straight Connector 12">
              <a:extLst>
                <a:ext uri="{FF2B5EF4-FFF2-40B4-BE49-F238E27FC236}">
                  <a16:creationId xmlns:a16="http://schemas.microsoft.com/office/drawing/2014/main" id="{61BEFBD7-F5DC-4279-BC4C-C6E5AFA3C0A7}"/>
                </a:ext>
              </a:extLst>
            </p:cNvPr>
            <p:cNvCxnSpPr>
              <a:cxnSpLocks noChangeShapeType="1"/>
            </p:cNvCxnSpPr>
            <p:nvPr/>
          </p:nvCxnSpPr>
          <p:spPr bwMode="auto">
            <a:xfrm>
              <a:off x="2531184" y="2397562"/>
              <a:ext cx="0" cy="403508"/>
            </a:xfrm>
            <a:prstGeom prst="line">
              <a:avLst/>
            </a:prstGeom>
            <a:noFill/>
            <a:ln w="63500">
              <a:solidFill>
                <a:schemeClr val="bg2">
                  <a:lumMod val="90000"/>
                </a:schemeClr>
              </a:solidFill>
              <a:round/>
              <a:headEnd/>
              <a:tailEnd/>
            </a:ln>
            <a:extLst>
              <a:ext uri="{909E8E84-426E-40dd-AFC4-6F175D3DCCD1}">
                <a14:hiddenFill xmlns="" xmlns:a14="http://schemas.microsoft.com/office/drawing/2010/main">
                  <a:noFill/>
                </a14:hiddenFill>
              </a:ext>
            </a:extLst>
          </p:spPr>
        </p:cxnSp>
        <p:sp>
          <p:nvSpPr>
            <p:cNvPr id="32" name="Oval 9">
              <a:extLst>
                <a:ext uri="{FF2B5EF4-FFF2-40B4-BE49-F238E27FC236}">
                  <a16:creationId xmlns:a16="http://schemas.microsoft.com/office/drawing/2014/main" id="{86647A08-9AF2-4F3F-BD7F-58AF54B19BBE}"/>
                </a:ext>
              </a:extLst>
            </p:cNvPr>
            <p:cNvSpPr>
              <a:spLocks noChangeArrowheads="1"/>
            </p:cNvSpPr>
            <p:nvPr/>
          </p:nvSpPr>
          <p:spPr bwMode="auto">
            <a:xfrm>
              <a:off x="3815195" y="1945114"/>
              <a:ext cx="457200" cy="533400"/>
            </a:xfrm>
            <a:prstGeom prst="ellipse">
              <a:avLst/>
            </a:prstGeom>
            <a:solidFill>
              <a:schemeClr val="bg2">
                <a:lumMod val="90000"/>
              </a:schemeClr>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Times New Roman" charset="0"/>
                <a:ea typeface="宋体" charset="0"/>
                <a:cs typeface="宋体" charset="0"/>
              </a:endParaRPr>
            </a:p>
          </p:txBody>
        </p:sp>
        <p:cxnSp>
          <p:nvCxnSpPr>
            <p:cNvPr id="34" name="Straight Connector 11">
              <a:extLst>
                <a:ext uri="{FF2B5EF4-FFF2-40B4-BE49-F238E27FC236}">
                  <a16:creationId xmlns:a16="http://schemas.microsoft.com/office/drawing/2014/main" id="{5A67E41F-0F7B-4099-8ECD-AF17EAF7A9BD}"/>
                </a:ext>
              </a:extLst>
            </p:cNvPr>
            <p:cNvCxnSpPr>
              <a:cxnSpLocks noChangeShapeType="1"/>
            </p:cNvCxnSpPr>
            <p:nvPr/>
          </p:nvCxnSpPr>
          <p:spPr bwMode="auto">
            <a:xfrm flipH="1">
              <a:off x="3891395" y="2402315"/>
              <a:ext cx="76200" cy="381001"/>
            </a:xfrm>
            <a:prstGeom prst="line">
              <a:avLst/>
            </a:prstGeom>
            <a:noFill/>
            <a:ln w="63500">
              <a:solidFill>
                <a:schemeClr val="bg2">
                  <a:lumMod val="90000"/>
                </a:schemeClr>
              </a:solidFill>
              <a:round/>
              <a:headEnd/>
              <a:tailEnd/>
            </a:ln>
            <a:extLst>
              <a:ext uri="{909E8E84-426E-40dd-AFC4-6F175D3DCCD1}">
                <a14:hiddenFill xmlns="" xmlns:a14="http://schemas.microsoft.com/office/drawing/2010/main">
                  <a:noFill/>
                </a14:hiddenFill>
              </a:ext>
            </a:extLst>
          </p:spPr>
        </p:cxnSp>
        <p:cxnSp>
          <p:nvCxnSpPr>
            <p:cNvPr id="35" name="Straight Connector 12">
              <a:extLst>
                <a:ext uri="{FF2B5EF4-FFF2-40B4-BE49-F238E27FC236}">
                  <a16:creationId xmlns:a16="http://schemas.microsoft.com/office/drawing/2014/main" id="{C123AB9F-2EB8-4CD6-BDD4-FCC81C12A6E6}"/>
                </a:ext>
              </a:extLst>
            </p:cNvPr>
            <p:cNvCxnSpPr>
              <a:cxnSpLocks noChangeShapeType="1"/>
            </p:cNvCxnSpPr>
            <p:nvPr/>
          </p:nvCxnSpPr>
          <p:spPr bwMode="auto">
            <a:xfrm rot="16200000" flipH="1">
              <a:off x="3967595" y="2554714"/>
              <a:ext cx="381000" cy="76200"/>
            </a:xfrm>
            <a:prstGeom prst="line">
              <a:avLst/>
            </a:prstGeom>
            <a:noFill/>
            <a:ln w="63500">
              <a:solidFill>
                <a:schemeClr val="bg2">
                  <a:lumMod val="90000"/>
                </a:schemeClr>
              </a:solidFill>
              <a:round/>
              <a:headEnd/>
              <a:tailEnd/>
            </a:ln>
            <a:extLst>
              <a:ext uri="{909E8E84-426E-40dd-AFC4-6F175D3DCCD1}">
                <a14:hiddenFill xmlns="" xmlns:a14="http://schemas.microsoft.com/office/drawing/2010/main">
                  <a:noFill/>
                </a14:hiddenFill>
              </a:ext>
            </a:extLst>
          </p:spPr>
        </p:cxnSp>
        <p:cxnSp>
          <p:nvCxnSpPr>
            <p:cNvPr id="36" name="Straight Connector 12">
              <a:extLst>
                <a:ext uri="{FF2B5EF4-FFF2-40B4-BE49-F238E27FC236}">
                  <a16:creationId xmlns:a16="http://schemas.microsoft.com/office/drawing/2014/main" id="{47F76316-0EFE-4A52-8A3C-052A24E1B757}"/>
                </a:ext>
              </a:extLst>
            </p:cNvPr>
            <p:cNvCxnSpPr>
              <a:cxnSpLocks noChangeShapeType="1"/>
            </p:cNvCxnSpPr>
            <p:nvPr/>
          </p:nvCxnSpPr>
          <p:spPr bwMode="auto">
            <a:xfrm>
              <a:off x="4043841" y="2397562"/>
              <a:ext cx="0" cy="403508"/>
            </a:xfrm>
            <a:prstGeom prst="line">
              <a:avLst/>
            </a:prstGeom>
            <a:noFill/>
            <a:ln w="63500">
              <a:solidFill>
                <a:schemeClr val="bg2">
                  <a:lumMod val="90000"/>
                </a:schemeClr>
              </a:solidFill>
              <a:round/>
              <a:headEnd/>
              <a:tailEnd/>
            </a:ln>
            <a:extLst>
              <a:ext uri="{909E8E84-426E-40dd-AFC4-6F175D3DCCD1}">
                <a14:hiddenFill xmlns="" xmlns:a14="http://schemas.microsoft.com/office/drawing/2010/main">
                  <a:noFill/>
                </a14:hiddenFill>
              </a:ext>
            </a:extLst>
          </p:spPr>
        </p:cxnSp>
        <p:sp>
          <p:nvSpPr>
            <p:cNvPr id="28" name="Rectangle 27">
              <a:extLst>
                <a:ext uri="{FF2B5EF4-FFF2-40B4-BE49-F238E27FC236}">
                  <a16:creationId xmlns:a16="http://schemas.microsoft.com/office/drawing/2014/main" id="{61E6ADAC-D084-4D0C-9CC5-2C3F65BDFAC3}"/>
                </a:ext>
              </a:extLst>
            </p:cNvPr>
            <p:cNvSpPr/>
            <p:nvPr/>
          </p:nvSpPr>
          <p:spPr>
            <a:xfrm>
              <a:off x="3901555" y="1651334"/>
              <a:ext cx="304800" cy="304800"/>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10">
              <a:extLst>
                <a:ext uri="{FF2B5EF4-FFF2-40B4-BE49-F238E27FC236}">
                  <a16:creationId xmlns:a16="http://schemas.microsoft.com/office/drawing/2014/main" id="{368031C2-D5F9-4A45-B50A-791E2D873E8D}"/>
                </a:ext>
              </a:extLst>
            </p:cNvPr>
            <p:cNvSpPr>
              <a:spLocks noChangeArrowheads="1"/>
            </p:cNvSpPr>
            <p:nvPr/>
          </p:nvSpPr>
          <p:spPr bwMode="auto">
            <a:xfrm flipV="1">
              <a:off x="2584478" y="1709395"/>
              <a:ext cx="81280" cy="96186"/>
            </a:xfrm>
            <a:prstGeom prst="ellipse">
              <a:avLst/>
            </a:prstGeom>
            <a:solidFill>
              <a:schemeClr val="tx1"/>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Times New Roman" charset="0"/>
                <a:ea typeface="宋体" charset="0"/>
                <a:cs typeface="宋体" charset="0"/>
              </a:endParaRPr>
            </a:p>
          </p:txBody>
        </p:sp>
        <p:sp>
          <p:nvSpPr>
            <p:cNvPr id="39" name="Oval 10">
              <a:extLst>
                <a:ext uri="{FF2B5EF4-FFF2-40B4-BE49-F238E27FC236}">
                  <a16:creationId xmlns:a16="http://schemas.microsoft.com/office/drawing/2014/main" id="{DD1DF765-E70D-4E33-9ED1-96495BCEDEF5}"/>
                </a:ext>
              </a:extLst>
            </p:cNvPr>
            <p:cNvSpPr>
              <a:spLocks noChangeArrowheads="1"/>
            </p:cNvSpPr>
            <p:nvPr/>
          </p:nvSpPr>
          <p:spPr bwMode="auto">
            <a:xfrm flipV="1">
              <a:off x="3945918" y="1709395"/>
              <a:ext cx="81280" cy="96186"/>
            </a:xfrm>
            <a:prstGeom prst="ellipse">
              <a:avLst/>
            </a:prstGeom>
            <a:solidFill>
              <a:schemeClr val="tx1"/>
            </a:solidFill>
            <a:ln w="9525">
              <a:solidFill>
                <a:schemeClr val="bg2">
                  <a:lumMod val="90000"/>
                </a:schemeClr>
              </a:solid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Times New Roman" charset="0"/>
                <a:ea typeface="宋体" charset="0"/>
                <a:cs typeface="宋体" charset="0"/>
              </a:endParaRPr>
            </a:p>
          </p:txBody>
        </p:sp>
        <p:cxnSp>
          <p:nvCxnSpPr>
            <p:cNvPr id="31" name="Straight Arrow Connector 30">
              <a:extLst>
                <a:ext uri="{FF2B5EF4-FFF2-40B4-BE49-F238E27FC236}">
                  <a16:creationId xmlns:a16="http://schemas.microsoft.com/office/drawing/2014/main" id="{BC36DB4F-286E-47D3-BDFA-6092C0B5D20E}"/>
                </a:ext>
              </a:extLst>
            </p:cNvPr>
            <p:cNvCxnSpPr/>
            <p:nvPr/>
          </p:nvCxnSpPr>
          <p:spPr>
            <a:xfrm flipH="1">
              <a:off x="2875280" y="1890428"/>
              <a:ext cx="848475" cy="0"/>
            </a:xfrm>
            <a:prstGeom prst="straightConnector1">
              <a:avLst/>
            </a:prstGeom>
            <a:ln w="381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3D95D15-1F1B-4B62-91E9-9AF8252E71C0}"/>
                </a:ext>
              </a:extLst>
            </p:cNvPr>
            <p:cNvCxnSpPr/>
            <p:nvPr/>
          </p:nvCxnSpPr>
          <p:spPr>
            <a:xfrm flipH="1">
              <a:off x="2875280" y="1727868"/>
              <a:ext cx="848475" cy="0"/>
            </a:xfrm>
            <a:prstGeom prst="straightConnector1">
              <a:avLst/>
            </a:prstGeom>
            <a:ln w="38100">
              <a:solidFill>
                <a:schemeClr val="bg2">
                  <a:lumMod val="9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3">
            <a:extLst>
              <a:ext uri="{FF2B5EF4-FFF2-40B4-BE49-F238E27FC236}">
                <a16:creationId xmlns:a16="http://schemas.microsoft.com/office/drawing/2014/main" id="{C9230165-66B8-47E9-A604-C26FD2291E0E}"/>
              </a:ext>
            </a:extLst>
          </p:cNvPr>
          <p:cNvSpPr txBox="1">
            <a:spLocks noChangeArrowheads="1"/>
          </p:cNvSpPr>
          <p:nvPr/>
        </p:nvSpPr>
        <p:spPr>
          <a:xfrm>
            <a:off x="50707" y="593451"/>
            <a:ext cx="2199220" cy="67235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simulated light (no direct correspondence to light in our world)</a:t>
            </a:r>
            <a:endParaRPr kumimoji="0" lang="en-US" alt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0857471-27BE-4B1F-9955-A23ED40B6F9D}"/>
              </a:ext>
            </a:extLst>
          </p:cNvPr>
          <p:cNvSpPr/>
          <p:nvPr/>
        </p:nvSpPr>
        <p:spPr>
          <a:xfrm>
            <a:off x="3693331" y="1115224"/>
            <a:ext cx="4068785" cy="2029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575A39E-E77D-4134-B7E8-B12AD133DDB3}"/>
              </a:ext>
            </a:extLst>
          </p:cNvPr>
          <p:cNvSpPr/>
          <p:nvPr/>
        </p:nvSpPr>
        <p:spPr>
          <a:xfrm>
            <a:off x="3801556" y="1206988"/>
            <a:ext cx="3835703" cy="18292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D4DAFF6-C518-4168-AE7E-37B2BC98D1E7}"/>
              </a:ext>
            </a:extLst>
          </p:cNvPr>
          <p:cNvSpPr/>
          <p:nvPr/>
        </p:nvSpPr>
        <p:spPr>
          <a:xfrm>
            <a:off x="5514862" y="1739454"/>
            <a:ext cx="499501" cy="4641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10">
            <a:extLst>
              <a:ext uri="{FF2B5EF4-FFF2-40B4-BE49-F238E27FC236}">
                <a16:creationId xmlns:a16="http://schemas.microsoft.com/office/drawing/2014/main" id="{B161A878-304B-45C3-A14F-D8666C252F3A}"/>
              </a:ext>
            </a:extLst>
          </p:cNvPr>
          <p:cNvSpPr>
            <a:spLocks noChangeArrowheads="1"/>
          </p:cNvSpPr>
          <p:nvPr/>
        </p:nvSpPr>
        <p:spPr bwMode="auto">
          <a:xfrm flipV="1">
            <a:off x="5587563" y="1827874"/>
            <a:ext cx="133200" cy="146480"/>
          </a:xfrm>
          <a:prstGeom prst="ellipse">
            <a:avLst/>
          </a:prstGeom>
          <a:solidFill>
            <a:srgbClr val="040300"/>
          </a:solidFill>
          <a:ln w="9525">
            <a:no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Times New Roman" charset="0"/>
              <a:ea typeface="宋体" charset="0"/>
              <a:cs typeface="宋体" charset="0"/>
            </a:endParaRPr>
          </a:p>
        </p:txBody>
      </p:sp>
      <p:sp>
        <p:nvSpPr>
          <p:cNvPr id="48" name="Oval 10">
            <a:extLst>
              <a:ext uri="{FF2B5EF4-FFF2-40B4-BE49-F238E27FC236}">
                <a16:creationId xmlns:a16="http://schemas.microsoft.com/office/drawing/2014/main" id="{9AAEF1F5-AA2C-4C8E-8C7A-8BD1953462E5}"/>
              </a:ext>
            </a:extLst>
          </p:cNvPr>
          <p:cNvSpPr>
            <a:spLocks noChangeArrowheads="1"/>
          </p:cNvSpPr>
          <p:nvPr/>
        </p:nvSpPr>
        <p:spPr bwMode="auto">
          <a:xfrm flipV="1">
            <a:off x="5820663" y="1827874"/>
            <a:ext cx="133200" cy="146480"/>
          </a:xfrm>
          <a:prstGeom prst="ellipse">
            <a:avLst/>
          </a:prstGeom>
          <a:solidFill>
            <a:srgbClr val="040300"/>
          </a:solidFill>
          <a:ln w="9525">
            <a:no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dirty="0">
              <a:ln>
                <a:noFill/>
              </a:ln>
              <a:solidFill>
                <a:prstClr val="white"/>
              </a:solidFill>
              <a:effectLst/>
              <a:uLnTx/>
              <a:uFillTx/>
              <a:latin typeface="Times New Roman" charset="0"/>
              <a:ea typeface="宋体" charset="0"/>
              <a:cs typeface="宋体" charset="0"/>
            </a:endParaRPr>
          </a:p>
        </p:txBody>
      </p:sp>
      <p:sp>
        <p:nvSpPr>
          <p:cNvPr id="49" name="Oval 9">
            <a:extLst>
              <a:ext uri="{FF2B5EF4-FFF2-40B4-BE49-F238E27FC236}">
                <a16:creationId xmlns:a16="http://schemas.microsoft.com/office/drawing/2014/main" id="{87AA3A5F-6A0B-47D8-9399-954BB76AE898}"/>
              </a:ext>
            </a:extLst>
          </p:cNvPr>
          <p:cNvSpPr>
            <a:spLocks noChangeArrowheads="1"/>
          </p:cNvSpPr>
          <p:nvPr/>
        </p:nvSpPr>
        <p:spPr bwMode="auto">
          <a:xfrm>
            <a:off x="5383497" y="2200951"/>
            <a:ext cx="749251" cy="812307"/>
          </a:xfrm>
          <a:prstGeom prst="ellipse">
            <a:avLst/>
          </a:prstGeom>
          <a:solidFill>
            <a:srgbClr val="00B0F0"/>
          </a:solidFill>
          <a:ln w="9525">
            <a:noFill/>
            <a:round/>
            <a:headEnd/>
            <a:tailEnd/>
          </a:ln>
        </p:spPr>
        <p:txBody>
          <a:bodyPr/>
          <a:lstStyle/>
          <a:p>
            <a:pPr marL="0" marR="0" lvl="0" indent="0" algn="l" defTabSz="457200" rtl="0" eaLnBrk="1" fontAlgn="auto" latinLnBrk="0" hangingPunct="1">
              <a:lnSpc>
                <a:spcPct val="118000"/>
              </a:lnSpc>
              <a:spcBef>
                <a:spcPts val="0"/>
              </a:spcBef>
              <a:spcAft>
                <a:spcPts val="0"/>
              </a:spcAft>
              <a:buClr>
                <a:srgbClr val="000000"/>
              </a:buClr>
              <a:buSzPct val="100000"/>
              <a:buFontTx/>
              <a:buNone/>
              <a:tabLst/>
              <a:defRPr/>
            </a:pPr>
            <a:endParaRPr kumimoji="0" lang="en-US" sz="2400" b="0" i="0" u="none" strike="noStrike" kern="1200" cap="none" spc="0" normalizeH="0" baseline="0" noProof="0">
              <a:ln>
                <a:noFill/>
              </a:ln>
              <a:solidFill>
                <a:prstClr val="white"/>
              </a:solidFill>
              <a:effectLst/>
              <a:uLnTx/>
              <a:uFillTx/>
              <a:latin typeface="Times New Roman" charset="0"/>
              <a:ea typeface="宋体" charset="0"/>
              <a:cs typeface="宋体" charset="0"/>
            </a:endParaRPr>
          </a:p>
        </p:txBody>
      </p:sp>
      <p:sp>
        <p:nvSpPr>
          <p:cNvPr id="53" name="Rectangle 3">
            <a:extLst>
              <a:ext uri="{FF2B5EF4-FFF2-40B4-BE49-F238E27FC236}">
                <a16:creationId xmlns:a16="http://schemas.microsoft.com/office/drawing/2014/main" id="{E2B84284-B4DD-44B2-948F-12CBCB8156C5}"/>
              </a:ext>
            </a:extLst>
          </p:cNvPr>
          <p:cNvSpPr txBox="1">
            <a:spLocks noChangeArrowheads="1"/>
          </p:cNvSpPr>
          <p:nvPr/>
        </p:nvSpPr>
        <p:spPr>
          <a:xfrm>
            <a:off x="3797301" y="3224328"/>
            <a:ext cx="3891270" cy="932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2: displayed perspective of one of the creatures</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3">
            <a:extLst>
              <a:ext uri="{FF2B5EF4-FFF2-40B4-BE49-F238E27FC236}">
                <a16:creationId xmlns:a16="http://schemas.microsoft.com/office/drawing/2014/main" id="{A676F565-1434-4F1C-97AB-2CAE6CA3E5F4}"/>
              </a:ext>
            </a:extLst>
          </p:cNvPr>
          <p:cNvSpPr txBox="1">
            <a:spLocks noChangeArrowheads="1"/>
          </p:cNvSpPr>
          <p:nvPr/>
        </p:nvSpPr>
        <p:spPr>
          <a:xfrm>
            <a:off x="21896" y="4301443"/>
            <a:ext cx="12053563" cy="41231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get from 1 to 2, need </a:t>
            </a:r>
            <a:r>
              <a:rPr kumimoji="0" lang="en-US" altLang="en-US" sz="2800" b="0" i="1" u="none" strike="noStrike" kern="1200" cap="none" spc="0" normalizeH="0" baseline="0" noProof="0" dirty="0">
                <a:ln>
                  <a:noFill/>
                </a:ln>
                <a:solidFill>
                  <a:prstClr val="black"/>
                </a:solidFill>
                <a:effectLst/>
                <a:uLnTx/>
                <a:uFillTx/>
                <a:latin typeface="Calibri" panose="020F0502020204030204"/>
                <a:ea typeface="+mn-ea"/>
                <a:cs typeface="+mn-cs"/>
              </a:rPr>
              <a:t>additional</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code to: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A. determine </a:t>
            </a:r>
            <a:r>
              <a:rPr kumimoji="0" lang="en-US" altLang="en-US" sz="2400" b="0" i="1" u="none" strike="noStrike" kern="1200" cap="none" spc="0" normalizeH="0" baseline="0" noProof="0" dirty="0">
                <a:ln>
                  <a:noFill/>
                </a:ln>
                <a:solidFill>
                  <a:prstClr val="black"/>
                </a:solidFill>
                <a:effectLst/>
                <a:uLnTx/>
                <a:uFillTx/>
                <a:latin typeface="Calibri" panose="020F0502020204030204"/>
                <a:ea typeface="+mn-ea"/>
                <a:cs typeface="+mn-cs"/>
              </a:rPr>
              <a:t>in which real-world colors</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 display perception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B. </a:t>
            </a:r>
            <a:r>
              <a:rPr kumimoji="0" lang="en-US" altLang="en-US" sz="2400" b="0" i="1" u="none" strike="noStrike" kern="1200" cap="none" spc="0" normalizeH="0" baseline="0" noProof="0" dirty="0">
                <a:ln>
                  <a:noFill/>
                </a:ln>
                <a:solidFill>
                  <a:prstClr val="black"/>
                </a:solidFill>
                <a:effectLst/>
                <a:uLnTx/>
                <a:uFillTx/>
                <a:latin typeface="Calibri" panose="020F0502020204030204"/>
                <a:ea typeface="+mn-ea"/>
                <a:cs typeface="+mn-cs"/>
              </a:rPr>
              <a:t>which agent’s</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perspective to display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2 more like our own conscious experience than 1?  If so, are there </a:t>
            </a:r>
            <a:r>
              <a:rPr kumimoji="0" lang="en-US" altLang="en-US" sz="2800" b="0" i="1" u="none" strike="noStrike" kern="1200" cap="none" spc="0" normalizeH="0" baseline="0" noProof="0" dirty="0">
                <a:ln>
                  <a:noFill/>
                </a:ln>
                <a:solidFill>
                  <a:prstClr val="black"/>
                </a:solidFill>
                <a:effectLst/>
                <a:uLnTx/>
                <a:uFillTx/>
                <a:latin typeface="Calibri" panose="020F0502020204030204"/>
                <a:ea typeface="+mn-ea"/>
                <a:cs typeface="+mn-cs"/>
              </a:rPr>
              <a:t>further facts</a:t>
            </a:r>
            <a:r>
              <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mn-cs"/>
              </a:rPr>
              <a:t> about presence, perhaps beyond physics as we currently understand it?</a:t>
            </a:r>
          </a:p>
        </p:txBody>
      </p:sp>
      <p:cxnSp>
        <p:nvCxnSpPr>
          <p:cNvPr id="51" name="Straight Connector 50">
            <a:extLst>
              <a:ext uri="{FF2B5EF4-FFF2-40B4-BE49-F238E27FC236}">
                <a16:creationId xmlns:a16="http://schemas.microsoft.com/office/drawing/2014/main" id="{22EA761B-7C1D-4429-A735-0004B4912CFF}"/>
              </a:ext>
            </a:extLst>
          </p:cNvPr>
          <p:cNvCxnSpPr>
            <a:cxnSpLocks/>
          </p:cNvCxnSpPr>
          <p:nvPr/>
        </p:nvCxnSpPr>
        <p:spPr>
          <a:xfrm>
            <a:off x="1794358" y="1258303"/>
            <a:ext cx="94766" cy="183848"/>
          </a:xfrm>
          <a:prstGeom prst="line">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3">
            <a:extLst>
              <a:ext uri="{FF2B5EF4-FFF2-40B4-BE49-F238E27FC236}">
                <a16:creationId xmlns:a16="http://schemas.microsoft.com/office/drawing/2014/main" id="{0870B5B8-4F6D-4141-92CC-B56B7E8091E3}"/>
              </a:ext>
            </a:extLst>
          </p:cNvPr>
          <p:cNvSpPr txBox="1">
            <a:spLocks noChangeArrowheads="1"/>
          </p:cNvSpPr>
          <p:nvPr/>
        </p:nvSpPr>
        <p:spPr>
          <a:xfrm>
            <a:off x="8321335" y="4751142"/>
            <a:ext cx="3870665" cy="534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000" b="0" i="1" u="none" strike="noStrike" kern="1200" cap="none" spc="0" normalizeH="0" baseline="0" noProof="0" dirty="0">
                <a:ln>
                  <a:noFill/>
                </a:ln>
                <a:solidFill>
                  <a:prstClr val="black"/>
                </a:solidFill>
                <a:effectLst/>
                <a:uLnTx/>
                <a:uFillTx/>
                <a:latin typeface="Calibri" panose="020F0502020204030204"/>
                <a:ea typeface="+mn-ea"/>
                <a:cs typeface="+mn-cs"/>
              </a:rPr>
              <a:t>See also: </a:t>
            </a:r>
            <a:r>
              <a:rPr kumimoji="0" lang="en-US" altLang="en-US" sz="2000" b="0" i="1" u="none" strike="noStrike" kern="1200" cap="none" spc="0" normalizeH="0" baseline="0" noProof="0" dirty="0">
                <a:ln>
                  <a:noFill/>
                </a:ln>
                <a:solidFill>
                  <a:srgbClr val="0070C0"/>
                </a:solidFill>
                <a:effectLst/>
                <a:uLnTx/>
                <a:uFillTx/>
                <a:latin typeface="Calibri" panose="020F0502020204030204"/>
                <a:ea typeface="+mn-ea"/>
                <a:cs typeface="+mn-cs"/>
              </a:rPr>
              <a:t>[Hare 2007-2010, </a:t>
            </a:r>
            <a:r>
              <a:rPr kumimoji="0" lang="en-US" altLang="en-US" sz="2000" b="0" i="1" u="none" strike="noStrike" kern="1200" cap="none" spc="0" normalizeH="0" baseline="0" noProof="0" dirty="0" err="1">
                <a:ln>
                  <a:noFill/>
                </a:ln>
                <a:solidFill>
                  <a:srgbClr val="0070C0"/>
                </a:solidFill>
                <a:effectLst/>
                <a:uLnTx/>
                <a:uFillTx/>
                <a:latin typeface="Calibri" panose="020F0502020204030204"/>
                <a:ea typeface="+mn-ea"/>
                <a:cs typeface="+mn-cs"/>
              </a:rPr>
              <a:t>Valberg</a:t>
            </a:r>
            <a:r>
              <a:rPr kumimoji="0" lang="en-US" altLang="en-US" sz="2000" b="0" i="1" u="none" strike="noStrike" kern="1200" cap="none" spc="0" normalizeH="0" baseline="0" noProof="0" dirty="0">
                <a:ln>
                  <a:noFill/>
                </a:ln>
                <a:solidFill>
                  <a:srgbClr val="0070C0"/>
                </a:solidFill>
                <a:effectLst/>
                <a:uLnTx/>
                <a:uFillTx/>
                <a:latin typeface="Calibri" panose="020F0502020204030204"/>
                <a:ea typeface="+mn-ea"/>
                <a:cs typeface="+mn-cs"/>
              </a:rPr>
              <a:t> 2007, </a:t>
            </a:r>
            <a:r>
              <a:rPr kumimoji="0" lang="en-US" altLang="en-US" sz="2000" b="0" i="1" u="none" strike="noStrike" kern="1200" cap="none" spc="0" normalizeH="0" baseline="0" noProof="0" dirty="0" err="1">
                <a:ln>
                  <a:noFill/>
                </a:ln>
                <a:solidFill>
                  <a:srgbClr val="0070C0"/>
                </a:solidFill>
                <a:effectLst/>
                <a:uLnTx/>
                <a:uFillTx/>
                <a:latin typeface="Calibri" panose="020F0502020204030204"/>
                <a:ea typeface="+mn-ea"/>
                <a:cs typeface="+mn-cs"/>
              </a:rPr>
              <a:t>Hellie</a:t>
            </a:r>
            <a:r>
              <a:rPr kumimoji="0" lang="en-US" altLang="en-US" sz="2000" b="0" i="1" u="none" strike="noStrike" kern="1200" cap="none" spc="0" normalizeH="0" baseline="0" noProof="0" dirty="0">
                <a:ln>
                  <a:noFill/>
                </a:ln>
                <a:solidFill>
                  <a:srgbClr val="0070C0"/>
                </a:solidFill>
                <a:effectLst/>
                <a:uLnTx/>
                <a:uFillTx/>
                <a:latin typeface="Calibri" panose="020F0502020204030204"/>
                <a:ea typeface="+mn-ea"/>
                <a:cs typeface="+mn-cs"/>
              </a:rPr>
              <a:t> 2013, Merlo 2016, …]</a:t>
            </a:r>
          </a:p>
        </p:txBody>
      </p:sp>
      <p:pic>
        <p:nvPicPr>
          <p:cNvPr id="2" name="Picture 1">
            <a:hlinkClick r:id="rId2"/>
            <a:extLst>
              <a:ext uri="{FF2B5EF4-FFF2-40B4-BE49-F238E27FC236}">
                <a16:creationId xmlns:a16="http://schemas.microsoft.com/office/drawing/2014/main" id="{E6850781-D76A-4FBC-8D3F-1175C3DEDBB3}"/>
              </a:ext>
            </a:extLst>
          </p:cNvPr>
          <p:cNvPicPr>
            <a:picLocks noChangeAspect="1"/>
          </p:cNvPicPr>
          <p:nvPr/>
        </p:nvPicPr>
        <p:blipFill rotWithShape="1">
          <a:blip r:embed="rId3"/>
          <a:srcRect l="13713" r="26747" b="1877"/>
          <a:stretch/>
        </p:blipFill>
        <p:spPr>
          <a:xfrm>
            <a:off x="7790371" y="606960"/>
            <a:ext cx="4381321" cy="4061551"/>
          </a:xfrm>
          <a:prstGeom prst="rect">
            <a:avLst/>
          </a:prstGeom>
        </p:spPr>
      </p:pic>
    </p:spTree>
    <p:extLst>
      <p:ext uri="{BB962C8B-B14F-4D97-AF65-F5344CB8AC3E}">
        <p14:creationId xmlns:p14="http://schemas.microsoft.com/office/powerpoint/2010/main" val="303040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animBg="1"/>
      <p:bldP spid="46" grpId="0" animBg="1"/>
      <p:bldP spid="47" grpId="0" animBg="1"/>
      <p:bldP spid="48" grpId="0" animBg="1"/>
      <p:bldP spid="49" grpId="0" animBg="1"/>
      <p:bldP spid="5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2296073" y="176247"/>
            <a:ext cx="8068235" cy="605118"/>
          </a:xfrm>
        </p:spPr>
        <p:txBody>
          <a:bodyPr>
            <a:normAutofit fontScale="90000"/>
          </a:bodyPr>
          <a:lstStyle/>
          <a:p>
            <a:r>
              <a:rPr lang="en-US" altLang="en-US" dirty="0"/>
              <a:t>Absentminded Driver Problem </a:t>
            </a:r>
            <a:br>
              <a:rPr lang="en-US" altLang="en-US" dirty="0"/>
            </a:br>
            <a:r>
              <a:rPr lang="en-US" altLang="en-US" sz="3600" dirty="0">
                <a:solidFill>
                  <a:srgbClr val="5B9BD5"/>
                </a:solidFill>
              </a:rPr>
              <a:t>[</a:t>
            </a:r>
            <a:r>
              <a:rPr lang="en-US" sz="3600" dirty="0" err="1">
                <a:solidFill>
                  <a:srgbClr val="5B9BD5"/>
                </a:solidFill>
              </a:rPr>
              <a:t>Piccione</a:t>
            </a:r>
            <a:r>
              <a:rPr lang="en-US" sz="3600" dirty="0">
                <a:solidFill>
                  <a:srgbClr val="5B9BD5"/>
                </a:solidFill>
              </a:rPr>
              <a:t> and Rubinstein, 1997]</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0" y="967667"/>
            <a:ext cx="8558074" cy="6436308"/>
          </a:xfrm>
        </p:spPr>
        <p:txBody>
          <a:bodyPr/>
          <a:lstStyle/>
          <a:p>
            <a:pPr eaLnBrk="1" hangingPunct="1"/>
            <a:r>
              <a:rPr lang="en-US" altLang="en-US" sz="2400" dirty="0"/>
              <a:t>Driver on monotonous highway wants to take second exit, but exits are indistinguishable and driver is forgetful</a:t>
            </a:r>
          </a:p>
          <a:p>
            <a:pPr eaLnBrk="1" hangingPunct="1"/>
            <a:r>
              <a:rPr lang="en-US" altLang="en-US" sz="2400" dirty="0"/>
              <a:t>Deterministic (behavioral) strategies are not </a:t>
            </a:r>
            <a:r>
              <a:rPr lang="en-US" altLang="en-US" sz="2400" i="1" dirty="0"/>
              <a:t>stable</a:t>
            </a:r>
          </a:p>
          <a:p>
            <a:pPr eaLnBrk="1" hangingPunct="1"/>
            <a:r>
              <a:rPr lang="en-US" altLang="en-US" sz="2400" dirty="0"/>
              <a:t>Optimal </a:t>
            </a:r>
            <a:r>
              <a:rPr lang="en-US" altLang="en-US" sz="2400" b="1" dirty="0"/>
              <a:t>randomized strategy</a:t>
            </a:r>
            <a:r>
              <a:rPr lang="en-US" altLang="en-US" sz="2400" dirty="0"/>
              <a:t>: exit with probability </a:t>
            </a:r>
            <a:r>
              <a:rPr lang="en-US" altLang="en-US" sz="2400" i="1" dirty="0"/>
              <a:t>p</a:t>
            </a:r>
            <a:r>
              <a:rPr lang="en-US" altLang="en-US" sz="2400" dirty="0"/>
              <a:t> where </a:t>
            </a:r>
            <a:r>
              <a:rPr lang="en-US" altLang="en-US" sz="2400" i="1" dirty="0"/>
              <a:t>p</a:t>
            </a:r>
            <a:r>
              <a:rPr lang="en-US" altLang="en-US" sz="2400" dirty="0"/>
              <a:t> maximizes 4</a:t>
            </a:r>
            <a:r>
              <a:rPr lang="en-US" altLang="en-US" sz="2400" i="1" dirty="0"/>
              <a:t>p</a:t>
            </a:r>
            <a:r>
              <a:rPr lang="en-US" altLang="en-US" sz="2400" dirty="0"/>
              <a:t>(1-</a:t>
            </a:r>
            <a:r>
              <a:rPr lang="en-US" altLang="en-US" sz="2400" i="1" dirty="0"/>
              <a:t>p</a:t>
            </a:r>
            <a:r>
              <a:rPr lang="en-US" altLang="en-US" sz="2400" dirty="0"/>
              <a:t>) + (1-</a:t>
            </a:r>
            <a:r>
              <a:rPr lang="en-US" altLang="en-US" sz="2400" i="1" dirty="0"/>
              <a:t>p</a:t>
            </a:r>
            <a:r>
              <a:rPr lang="en-US" altLang="en-US" sz="2400" dirty="0"/>
              <a:t>)</a:t>
            </a:r>
            <a:r>
              <a:rPr lang="en-US" altLang="en-US" sz="2400" baseline="30000" dirty="0"/>
              <a:t>2</a:t>
            </a:r>
            <a:r>
              <a:rPr lang="en-US" altLang="en-US" sz="2400" dirty="0"/>
              <a:t> = -3</a:t>
            </a:r>
            <a:r>
              <a:rPr lang="en-US" altLang="en-US" sz="2400" i="1" dirty="0"/>
              <a:t>p</a:t>
            </a:r>
            <a:r>
              <a:rPr lang="en-US" altLang="en-US" sz="2400" baseline="30000" dirty="0"/>
              <a:t>2</a:t>
            </a:r>
            <a:r>
              <a:rPr lang="en-US" altLang="en-US" sz="2400" dirty="0"/>
              <a:t> + 2</a:t>
            </a:r>
            <a:r>
              <a:rPr lang="en-US" altLang="en-US" sz="2400" i="1" dirty="0"/>
              <a:t>p</a:t>
            </a:r>
            <a:r>
              <a:rPr lang="en-US" altLang="en-US" sz="2400" dirty="0"/>
              <a:t> + 1, so </a:t>
            </a:r>
            <a:r>
              <a:rPr lang="en-US" altLang="en-US" sz="2400" i="1" dirty="0"/>
              <a:t>p*</a:t>
            </a:r>
            <a:r>
              <a:rPr lang="en-US" altLang="en-US" sz="2400" dirty="0"/>
              <a:t> = 1/3</a:t>
            </a:r>
          </a:p>
          <a:p>
            <a:r>
              <a:rPr lang="en-US" altLang="en-US" sz="2400" dirty="0"/>
              <a:t>What about “from the inside”?  P&amp;R analysis: Let </a:t>
            </a:r>
            <a:r>
              <a:rPr lang="en-US" altLang="en-US" sz="2400" i="1" dirty="0"/>
              <a:t>b</a:t>
            </a:r>
            <a:r>
              <a:rPr lang="en-US" altLang="en-US" sz="2400" dirty="0"/>
              <a:t> be the belief/credence that we’re at X, and </a:t>
            </a:r>
            <a:r>
              <a:rPr lang="en-US" altLang="en-US" sz="2400" i="1" dirty="0"/>
              <a:t>p </a:t>
            </a:r>
            <a:r>
              <a:rPr lang="en-US" altLang="en-US" sz="2400" dirty="0"/>
              <a:t>the probability that we exit.  Maximize with respect to </a:t>
            </a:r>
            <a:r>
              <a:rPr lang="en-US" altLang="en-US" sz="2400" i="1" dirty="0"/>
              <a:t>p</a:t>
            </a:r>
            <a:r>
              <a:rPr lang="en-US" altLang="en-US" sz="2400" dirty="0"/>
              <a:t>: (1-</a:t>
            </a:r>
            <a:r>
              <a:rPr lang="en-US" altLang="en-US" sz="2400" i="1" dirty="0"/>
              <a:t>b</a:t>
            </a:r>
            <a:r>
              <a:rPr lang="en-US" altLang="en-US" sz="2400" dirty="0"/>
              <a:t>)(4</a:t>
            </a:r>
            <a:r>
              <a:rPr lang="en-US" altLang="en-US" sz="2400" i="1" dirty="0"/>
              <a:t>p</a:t>
            </a:r>
            <a:r>
              <a:rPr lang="en-US" altLang="en-US" sz="2400" dirty="0"/>
              <a:t>+1(1-</a:t>
            </a:r>
            <a:r>
              <a:rPr lang="en-US" altLang="en-US" sz="2400" i="1" dirty="0"/>
              <a:t>p</a:t>
            </a:r>
            <a:r>
              <a:rPr lang="en-US" altLang="en-US" sz="2400" dirty="0"/>
              <a:t>)) + </a:t>
            </a:r>
            <a:r>
              <a:rPr lang="en-US" altLang="en-US" sz="2400" i="1" dirty="0"/>
              <a:t>b</a:t>
            </a:r>
            <a:r>
              <a:rPr lang="en-US" altLang="en-US" sz="2400" dirty="0"/>
              <a:t>(4</a:t>
            </a:r>
            <a:r>
              <a:rPr lang="en-US" altLang="en-US" sz="2400" i="1" dirty="0"/>
              <a:t>p</a:t>
            </a:r>
            <a:r>
              <a:rPr lang="en-US" altLang="en-US" sz="2400" dirty="0"/>
              <a:t>(1-</a:t>
            </a:r>
            <a:r>
              <a:rPr lang="en-US" altLang="en-US" sz="2400" i="1" dirty="0"/>
              <a:t>p</a:t>
            </a:r>
            <a:r>
              <a:rPr lang="en-US" altLang="en-US" sz="2400" dirty="0"/>
              <a:t>) + 1(1-</a:t>
            </a:r>
            <a:r>
              <a:rPr lang="en-US" altLang="en-US" sz="2400" i="1" dirty="0"/>
              <a:t>p</a:t>
            </a:r>
            <a:r>
              <a:rPr lang="en-US" altLang="en-US" sz="2400" dirty="0"/>
              <a:t>)</a:t>
            </a:r>
            <a:r>
              <a:rPr lang="en-US" altLang="en-US" sz="2400" baseline="30000" dirty="0"/>
              <a:t>2</a:t>
            </a:r>
            <a:r>
              <a:rPr lang="en-US" altLang="en-US" sz="2400" dirty="0"/>
              <a:t>) = -3</a:t>
            </a:r>
            <a:r>
              <a:rPr lang="en-US" altLang="en-US" sz="2400" i="1" dirty="0"/>
              <a:t>bp</a:t>
            </a:r>
            <a:r>
              <a:rPr lang="en-US" altLang="en-US" sz="2400" baseline="30000" dirty="0"/>
              <a:t>2</a:t>
            </a:r>
            <a:r>
              <a:rPr lang="en-US" altLang="en-US" sz="2400" dirty="0"/>
              <a:t> + (3-</a:t>
            </a:r>
            <a:r>
              <a:rPr lang="en-US" altLang="en-US" sz="2400" i="1" dirty="0"/>
              <a:t>b</a:t>
            </a:r>
            <a:r>
              <a:rPr lang="en-US" altLang="en-US" sz="2400" dirty="0"/>
              <a:t>)</a:t>
            </a:r>
            <a:r>
              <a:rPr lang="en-US" altLang="en-US" sz="2400" i="1" dirty="0"/>
              <a:t>p</a:t>
            </a:r>
            <a:r>
              <a:rPr lang="en-US" altLang="en-US" sz="2400" dirty="0"/>
              <a:t> + 1, so </a:t>
            </a:r>
            <a:r>
              <a:rPr lang="en-US" altLang="en-US" sz="2400" i="1" dirty="0"/>
              <a:t>p</a:t>
            </a:r>
            <a:r>
              <a:rPr lang="en-US" altLang="en-US" sz="2400" dirty="0"/>
              <a:t>* = (3-</a:t>
            </a:r>
            <a:r>
              <a:rPr lang="en-US" altLang="en-US" sz="2400" i="1" dirty="0"/>
              <a:t>b</a:t>
            </a:r>
            <a:r>
              <a:rPr lang="en-US" altLang="en-US" sz="2400" dirty="0"/>
              <a:t>) / (6</a:t>
            </a:r>
            <a:r>
              <a:rPr lang="en-US" altLang="en-US" sz="2400" i="1" dirty="0"/>
              <a:t>b</a:t>
            </a:r>
            <a:r>
              <a:rPr lang="en-US" altLang="en-US" sz="2400" dirty="0"/>
              <a:t>) = 1/(2</a:t>
            </a:r>
            <a:r>
              <a:rPr lang="en-US" altLang="en-US" sz="2400" i="1" dirty="0"/>
              <a:t>b</a:t>
            </a:r>
            <a:r>
              <a:rPr lang="en-US" altLang="en-US" sz="2400" dirty="0"/>
              <a:t>) - 1/6</a:t>
            </a:r>
          </a:p>
          <a:p>
            <a:r>
              <a:rPr lang="en-US" altLang="en-US" sz="2400" dirty="0"/>
              <a:t>But if </a:t>
            </a:r>
            <a:r>
              <a:rPr lang="en-US" altLang="en-US" sz="2400" i="1" dirty="0"/>
              <a:t>p</a:t>
            </a:r>
            <a:r>
              <a:rPr lang="en-US" altLang="en-US" sz="2400" dirty="0"/>
              <a:t> = 1/3, then </a:t>
            </a:r>
            <a:r>
              <a:rPr lang="en-US" altLang="en-US" sz="2400" i="1" dirty="0"/>
              <a:t>b</a:t>
            </a:r>
            <a:r>
              <a:rPr lang="en-US" altLang="en-US" sz="2400" dirty="0"/>
              <a:t> = 3/5, which would give </a:t>
            </a:r>
            <a:r>
              <a:rPr lang="en-US" altLang="en-US" sz="2400" i="1" dirty="0"/>
              <a:t>p</a:t>
            </a:r>
            <a:r>
              <a:rPr lang="en-US" altLang="en-US" sz="2400" dirty="0"/>
              <a:t>* = 5/6 - 1/6 = 2/3?  So also not stable?</a:t>
            </a:r>
          </a:p>
          <a:p>
            <a:r>
              <a:rPr lang="en-US" altLang="en-US" sz="2400" dirty="0"/>
              <a:t>Resembles EDT reasoning…  But not really </a:t>
            </a:r>
            <a:r>
              <a:rPr lang="en-US" altLang="en-US" sz="2400" dirty="0" err="1"/>
              <a:t>halfing</a:t>
            </a:r>
            <a:r>
              <a:rPr lang="en-US" altLang="en-US" sz="2400" dirty="0"/>
              <a:t>…  Shouldn’t </a:t>
            </a:r>
            <a:r>
              <a:rPr lang="en-US" altLang="en-US" sz="2400" i="1" dirty="0"/>
              <a:t>b</a:t>
            </a:r>
            <a:r>
              <a:rPr lang="en-US" altLang="en-US" sz="2400" dirty="0"/>
              <a:t> depend on </a:t>
            </a:r>
            <a:r>
              <a:rPr lang="en-US" altLang="en-US" sz="2400" i="1" dirty="0"/>
              <a:t>p</a:t>
            </a:r>
            <a:r>
              <a:rPr lang="en-US" altLang="en-US" sz="2400" dirty="0"/>
              <a:t>...</a:t>
            </a:r>
            <a:endParaRPr lang="en-US" altLang="en-US" sz="2000" dirty="0"/>
          </a:p>
          <a:p>
            <a:pPr eaLnBrk="1" hangingPunct="1"/>
            <a:endParaRPr lang="en-US" altLang="en-US" sz="2400" dirty="0"/>
          </a:p>
        </p:txBody>
      </p:sp>
      <p:pic>
        <p:nvPicPr>
          <p:cNvPr id="2" name="Picture 1">
            <a:extLst>
              <a:ext uri="{FF2B5EF4-FFF2-40B4-BE49-F238E27FC236}">
                <a16:creationId xmlns:a16="http://schemas.microsoft.com/office/drawing/2014/main" id="{6C0BBF7C-D498-4D69-BDBC-FC1CB0F670F7}"/>
              </a:ext>
            </a:extLst>
          </p:cNvPr>
          <p:cNvPicPr>
            <a:picLocks noChangeAspect="1"/>
          </p:cNvPicPr>
          <p:nvPr/>
        </p:nvPicPr>
        <p:blipFill>
          <a:blip r:embed="rId3"/>
          <a:stretch>
            <a:fillRect/>
          </a:stretch>
        </p:blipFill>
        <p:spPr>
          <a:xfrm>
            <a:off x="8494201" y="694956"/>
            <a:ext cx="3325906" cy="5468087"/>
          </a:xfrm>
          <a:prstGeom prst="rect">
            <a:avLst/>
          </a:prstGeom>
        </p:spPr>
      </p:pic>
      <p:sp>
        <p:nvSpPr>
          <p:cNvPr id="3" name="Rectangle 2">
            <a:extLst>
              <a:ext uri="{FF2B5EF4-FFF2-40B4-BE49-F238E27FC236}">
                <a16:creationId xmlns:a16="http://schemas.microsoft.com/office/drawing/2014/main" id="{D1F91FAF-97FF-4523-9373-514FDE165FD3}"/>
              </a:ext>
            </a:extLst>
          </p:cNvPr>
          <p:cNvSpPr/>
          <p:nvPr/>
        </p:nvSpPr>
        <p:spPr>
          <a:xfrm>
            <a:off x="8192479" y="6163043"/>
            <a:ext cx="3761479" cy="369332"/>
          </a:xfrm>
          <a:prstGeom prst="rect">
            <a:avLst/>
          </a:prstGeom>
        </p:spPr>
        <p:txBody>
          <a:bodyPr wrap="none">
            <a:spAutoFit/>
          </a:bodyPr>
          <a:lstStyle/>
          <a:p>
            <a:r>
              <a:rPr lang="en-US" altLang="en-US" dirty="0">
                <a:solidFill>
                  <a:srgbClr val="5B9BD5"/>
                </a:solidFill>
              </a:rPr>
              <a:t>Image from </a:t>
            </a:r>
            <a:r>
              <a:rPr lang="en-US" altLang="en-US" dirty="0" err="1">
                <a:solidFill>
                  <a:srgbClr val="5B9BD5"/>
                </a:solidFill>
              </a:rPr>
              <a:t>Aumann</a:t>
            </a:r>
            <a:r>
              <a:rPr lang="en-US" altLang="en-US" dirty="0">
                <a:solidFill>
                  <a:srgbClr val="5B9BD5"/>
                </a:solidFill>
              </a:rPr>
              <a:t>, Hart, Perry 1997</a:t>
            </a:r>
            <a:endParaRPr lang="en-US" dirty="0"/>
          </a:p>
        </p:txBody>
      </p:sp>
    </p:spTree>
    <p:extLst>
      <p:ext uri="{BB962C8B-B14F-4D97-AF65-F5344CB8AC3E}">
        <p14:creationId xmlns:p14="http://schemas.microsoft.com/office/powerpoint/2010/main" val="335077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3268430" y="165557"/>
            <a:ext cx="8068235" cy="605118"/>
          </a:xfrm>
        </p:spPr>
        <p:txBody>
          <a:bodyPr>
            <a:normAutofit fontScale="90000"/>
          </a:bodyPr>
          <a:lstStyle/>
          <a:p>
            <a:r>
              <a:rPr lang="en-US" altLang="en-US" dirty="0"/>
              <a:t>A different analysis</a:t>
            </a:r>
            <a:br>
              <a:rPr lang="en-US" altLang="en-US" dirty="0"/>
            </a:br>
            <a:r>
              <a:rPr lang="en-US" altLang="en-US" sz="3600" dirty="0">
                <a:solidFill>
                  <a:srgbClr val="5B9BD5"/>
                </a:solidFill>
              </a:rPr>
              <a:t>[</a:t>
            </a:r>
            <a:r>
              <a:rPr lang="en-US" sz="3600" dirty="0" err="1">
                <a:solidFill>
                  <a:srgbClr val="5B9BD5"/>
                </a:solidFill>
              </a:rPr>
              <a:t>Aumann</a:t>
            </a:r>
            <a:r>
              <a:rPr lang="en-US" sz="3600" dirty="0">
                <a:solidFill>
                  <a:srgbClr val="5B9BD5"/>
                </a:solidFill>
              </a:rPr>
              <a:t>, Hart, Perry, 1997]</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0" y="1091954"/>
            <a:ext cx="8192479" cy="5766045"/>
          </a:xfrm>
        </p:spPr>
        <p:txBody>
          <a:bodyPr>
            <a:normAutofit fontScale="70000" lnSpcReduction="20000"/>
          </a:bodyPr>
          <a:lstStyle/>
          <a:p>
            <a:pPr eaLnBrk="1" hangingPunct="1"/>
            <a:r>
              <a:rPr lang="en-US" altLang="en-US" sz="3700" dirty="0"/>
              <a:t>AHP reason more along </a:t>
            </a:r>
            <a:r>
              <a:rPr lang="en-US" altLang="en-US" sz="3700" dirty="0" err="1"/>
              <a:t>thirder</a:t>
            </a:r>
            <a:r>
              <a:rPr lang="en-US" altLang="en-US" sz="3700" dirty="0"/>
              <a:t> / CDT lines:</a:t>
            </a:r>
          </a:p>
          <a:p>
            <a:pPr eaLnBrk="1" hangingPunct="1"/>
            <a:r>
              <a:rPr lang="en-US" altLang="en-US" sz="3700" dirty="0"/>
              <a:t>Imagine we normally expect to play </a:t>
            </a:r>
            <a:r>
              <a:rPr lang="en-US" altLang="en-US" sz="3700" i="1" dirty="0"/>
              <a:t>p</a:t>
            </a:r>
            <a:r>
              <a:rPr lang="en-US" altLang="en-US" sz="3700" dirty="0"/>
              <a:t> = 1/3.  Should we deviate </a:t>
            </a:r>
            <a:r>
              <a:rPr lang="en-US" altLang="en-US" sz="3700" b="1" dirty="0"/>
              <a:t>this time only</a:t>
            </a:r>
            <a:r>
              <a:rPr lang="en-US" altLang="en-US" sz="3700" dirty="0"/>
              <a:t>?</a:t>
            </a:r>
          </a:p>
          <a:p>
            <a:r>
              <a:rPr lang="en-US" altLang="en-US" sz="3700" dirty="0"/>
              <a:t>If we exit now, get (3/5)*0 + (2/5)*4 = 8/5</a:t>
            </a:r>
          </a:p>
          <a:p>
            <a:r>
              <a:rPr lang="en-US" altLang="en-US" sz="3700" dirty="0"/>
              <a:t>If we continue now, get (3/5)*((1/3)*4+(2/3)*1) + (2/5)*1 = 8/5</a:t>
            </a:r>
          </a:p>
          <a:p>
            <a:r>
              <a:rPr lang="en-US" altLang="en-US" sz="3700" dirty="0"/>
              <a:t>So indifferent and willing to randomize (equilibrium)</a:t>
            </a:r>
          </a:p>
          <a:p>
            <a:r>
              <a:rPr lang="en-US" altLang="en-US" sz="3700" b="1" dirty="0"/>
              <a:t>Questions</a:t>
            </a:r>
          </a:p>
          <a:p>
            <a:r>
              <a:rPr lang="en-US" altLang="en-US" sz="3700" i="1" dirty="0"/>
              <a:t>Joint work with:</a:t>
            </a:r>
          </a:p>
          <a:p>
            <a:endParaRPr lang="en-US" altLang="en-US" sz="3700" b="1" dirty="0"/>
          </a:p>
          <a:p>
            <a:endParaRPr lang="en-US" altLang="en-US" sz="3700" b="1" dirty="0"/>
          </a:p>
          <a:p>
            <a:endParaRPr lang="en-US" altLang="en-US" sz="3700" dirty="0"/>
          </a:p>
          <a:p>
            <a:r>
              <a:rPr lang="en-US" altLang="en-US" sz="3700" dirty="0"/>
              <a:t>Does this always work?  Yes!  (See also </a:t>
            </a:r>
            <a:r>
              <a:rPr lang="en-US" altLang="en-US" sz="3700" dirty="0">
                <a:solidFill>
                  <a:srgbClr val="5B9BD5"/>
                </a:solidFill>
              </a:rPr>
              <a:t>Taylor [2016]</a:t>
            </a:r>
            <a:r>
              <a:rPr lang="en-US" altLang="en-US" sz="3700" dirty="0"/>
              <a:t>)</a:t>
            </a:r>
          </a:p>
          <a:p>
            <a:r>
              <a:rPr lang="en-US" altLang="en-US" sz="3700" dirty="0"/>
              <a:t>Does some version of EDT work with some version of belief formation?</a:t>
            </a:r>
          </a:p>
          <a:p>
            <a:endParaRPr lang="en-US" altLang="en-US" sz="2000" dirty="0"/>
          </a:p>
          <a:p>
            <a:pPr eaLnBrk="1" hangingPunct="1"/>
            <a:endParaRPr lang="en-US" altLang="en-US" sz="2400" dirty="0"/>
          </a:p>
        </p:txBody>
      </p:sp>
      <p:pic>
        <p:nvPicPr>
          <p:cNvPr id="2" name="Picture 1">
            <a:extLst>
              <a:ext uri="{FF2B5EF4-FFF2-40B4-BE49-F238E27FC236}">
                <a16:creationId xmlns:a16="http://schemas.microsoft.com/office/drawing/2014/main" id="{6C0BBF7C-D498-4D69-BDBC-FC1CB0F670F7}"/>
              </a:ext>
            </a:extLst>
          </p:cNvPr>
          <p:cNvPicPr>
            <a:picLocks noChangeAspect="1"/>
          </p:cNvPicPr>
          <p:nvPr/>
        </p:nvPicPr>
        <p:blipFill>
          <a:blip r:embed="rId3"/>
          <a:stretch>
            <a:fillRect/>
          </a:stretch>
        </p:blipFill>
        <p:spPr>
          <a:xfrm>
            <a:off x="8494201" y="694956"/>
            <a:ext cx="3325906" cy="5468087"/>
          </a:xfrm>
          <a:prstGeom prst="rect">
            <a:avLst/>
          </a:prstGeom>
        </p:spPr>
      </p:pic>
      <p:sp>
        <p:nvSpPr>
          <p:cNvPr id="3" name="Rectangle 2">
            <a:extLst>
              <a:ext uri="{FF2B5EF4-FFF2-40B4-BE49-F238E27FC236}">
                <a16:creationId xmlns:a16="http://schemas.microsoft.com/office/drawing/2014/main" id="{D1F91FAF-97FF-4523-9373-514FDE165FD3}"/>
              </a:ext>
            </a:extLst>
          </p:cNvPr>
          <p:cNvSpPr/>
          <p:nvPr/>
        </p:nvSpPr>
        <p:spPr>
          <a:xfrm>
            <a:off x="8192479" y="6163043"/>
            <a:ext cx="3761479" cy="369332"/>
          </a:xfrm>
          <a:prstGeom prst="rect">
            <a:avLst/>
          </a:prstGeom>
        </p:spPr>
        <p:txBody>
          <a:bodyPr wrap="none">
            <a:spAutoFit/>
          </a:bodyPr>
          <a:lstStyle/>
          <a:p>
            <a:r>
              <a:rPr lang="en-US" altLang="en-US" dirty="0">
                <a:solidFill>
                  <a:srgbClr val="5B9BD5"/>
                </a:solidFill>
              </a:rPr>
              <a:t>Image from </a:t>
            </a:r>
            <a:r>
              <a:rPr lang="en-US" altLang="en-US" dirty="0" err="1">
                <a:solidFill>
                  <a:srgbClr val="5B9BD5"/>
                </a:solidFill>
              </a:rPr>
              <a:t>Aumann</a:t>
            </a:r>
            <a:r>
              <a:rPr lang="en-US" altLang="en-US" dirty="0">
                <a:solidFill>
                  <a:srgbClr val="5B9BD5"/>
                </a:solidFill>
              </a:rPr>
              <a:t>, Hart, Perry 1997</a:t>
            </a:r>
            <a:endParaRPr lang="en-US" dirty="0"/>
          </a:p>
        </p:txBody>
      </p:sp>
      <p:sp>
        <p:nvSpPr>
          <p:cNvPr id="4" name="TextBox 3">
            <a:extLst>
              <a:ext uri="{FF2B5EF4-FFF2-40B4-BE49-F238E27FC236}">
                <a16:creationId xmlns:a16="http://schemas.microsoft.com/office/drawing/2014/main" id="{279DDCE6-F3F9-4EE3-9889-98CB83BC266A}"/>
              </a:ext>
            </a:extLst>
          </p:cNvPr>
          <p:cNvSpPr txBox="1"/>
          <p:nvPr/>
        </p:nvSpPr>
        <p:spPr>
          <a:xfrm>
            <a:off x="3825343" y="4953405"/>
            <a:ext cx="1896862" cy="369332"/>
          </a:xfrm>
          <a:prstGeom prst="rect">
            <a:avLst/>
          </a:prstGeom>
          <a:noFill/>
        </p:spPr>
        <p:txBody>
          <a:bodyPr wrap="square" rtlCol="0">
            <a:spAutoFit/>
          </a:bodyPr>
          <a:lstStyle/>
          <a:p>
            <a:r>
              <a:rPr lang="en-US" i="1" dirty="0"/>
              <a:t>Caspar </a:t>
            </a:r>
            <a:r>
              <a:rPr lang="en-US" i="1" dirty="0" err="1"/>
              <a:t>Oesterheld</a:t>
            </a:r>
            <a:endParaRPr lang="en-US" i="1" dirty="0"/>
          </a:p>
        </p:txBody>
      </p:sp>
      <p:sp>
        <p:nvSpPr>
          <p:cNvPr id="7" name="TextBox 6">
            <a:extLst>
              <a:ext uri="{FF2B5EF4-FFF2-40B4-BE49-F238E27FC236}">
                <a16:creationId xmlns:a16="http://schemas.microsoft.com/office/drawing/2014/main" id="{1AF84756-5A30-42BC-8977-50F50A33954B}"/>
              </a:ext>
            </a:extLst>
          </p:cNvPr>
          <p:cNvSpPr txBox="1"/>
          <p:nvPr/>
        </p:nvSpPr>
        <p:spPr>
          <a:xfrm>
            <a:off x="2385381" y="4953405"/>
            <a:ext cx="1896862" cy="369332"/>
          </a:xfrm>
          <a:prstGeom prst="rect">
            <a:avLst/>
          </a:prstGeom>
          <a:noFill/>
        </p:spPr>
        <p:txBody>
          <a:bodyPr wrap="square" rtlCol="0">
            <a:spAutoFit/>
          </a:bodyPr>
          <a:lstStyle/>
          <a:p>
            <a:r>
              <a:rPr lang="en-US" i="1" dirty="0"/>
              <a:t>Scott Emmons</a:t>
            </a:r>
          </a:p>
        </p:txBody>
      </p:sp>
      <p:sp>
        <p:nvSpPr>
          <p:cNvPr id="8" name="TextBox 7">
            <a:extLst>
              <a:ext uri="{FF2B5EF4-FFF2-40B4-BE49-F238E27FC236}">
                <a16:creationId xmlns:a16="http://schemas.microsoft.com/office/drawing/2014/main" id="{45641F8C-5AD4-46B0-B2F6-720E670DE181}"/>
              </a:ext>
            </a:extLst>
          </p:cNvPr>
          <p:cNvSpPr txBox="1"/>
          <p:nvPr/>
        </p:nvSpPr>
        <p:spPr>
          <a:xfrm>
            <a:off x="5690563" y="4951928"/>
            <a:ext cx="1896862" cy="369332"/>
          </a:xfrm>
          <a:prstGeom prst="rect">
            <a:avLst/>
          </a:prstGeom>
          <a:noFill/>
        </p:spPr>
        <p:txBody>
          <a:bodyPr wrap="square" rtlCol="0">
            <a:spAutoFit/>
          </a:bodyPr>
          <a:lstStyle/>
          <a:p>
            <a:r>
              <a:rPr lang="en-US" i="1" dirty="0"/>
              <a:t>Andrew </a:t>
            </a:r>
            <a:r>
              <a:rPr lang="en-US" i="1" dirty="0" err="1"/>
              <a:t>Critch</a:t>
            </a:r>
            <a:endParaRPr lang="en-US" i="1" dirty="0"/>
          </a:p>
        </p:txBody>
      </p:sp>
      <p:pic>
        <p:nvPicPr>
          <p:cNvPr id="6" name="Picture 5">
            <a:extLst>
              <a:ext uri="{FF2B5EF4-FFF2-40B4-BE49-F238E27FC236}">
                <a16:creationId xmlns:a16="http://schemas.microsoft.com/office/drawing/2014/main" id="{49C8E45A-1777-4EF3-8041-467BADA10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909" y="3746561"/>
            <a:ext cx="1239170" cy="1238508"/>
          </a:xfrm>
          <a:prstGeom prst="rect">
            <a:avLst/>
          </a:prstGeom>
        </p:spPr>
      </p:pic>
      <p:pic>
        <p:nvPicPr>
          <p:cNvPr id="10" name="Picture 9">
            <a:extLst>
              <a:ext uri="{FF2B5EF4-FFF2-40B4-BE49-F238E27FC236}">
                <a16:creationId xmlns:a16="http://schemas.microsoft.com/office/drawing/2014/main" id="{A1835644-767C-4626-89F6-DC515BE64C45}"/>
              </a:ext>
            </a:extLst>
          </p:cNvPr>
          <p:cNvPicPr>
            <a:picLocks noChangeAspect="1"/>
          </p:cNvPicPr>
          <p:nvPr/>
        </p:nvPicPr>
        <p:blipFill rotWithShape="1">
          <a:blip r:embed="rId5">
            <a:extLst>
              <a:ext uri="{28A0092B-C50C-407E-A947-70E740481C1C}">
                <a14:useLocalDpi xmlns:a14="http://schemas.microsoft.com/office/drawing/2010/main" val="0"/>
              </a:ext>
            </a:extLst>
          </a:blip>
          <a:srcRect l="6728" t="3608" r="12872" b="35576"/>
          <a:stretch/>
        </p:blipFill>
        <p:spPr>
          <a:xfrm>
            <a:off x="2560148" y="3746561"/>
            <a:ext cx="1096977" cy="1244637"/>
          </a:xfrm>
          <a:prstGeom prst="rect">
            <a:avLst/>
          </a:prstGeom>
        </p:spPr>
      </p:pic>
      <p:pic>
        <p:nvPicPr>
          <p:cNvPr id="12" name="Picture 11">
            <a:extLst>
              <a:ext uri="{FF2B5EF4-FFF2-40B4-BE49-F238E27FC236}">
                <a16:creationId xmlns:a16="http://schemas.microsoft.com/office/drawing/2014/main" id="{11EBF073-3402-4B05-AAF6-8396BB3889C2}"/>
              </a:ext>
            </a:extLst>
          </p:cNvPr>
          <p:cNvPicPr>
            <a:picLocks noChangeAspect="1"/>
          </p:cNvPicPr>
          <p:nvPr/>
        </p:nvPicPr>
        <p:blipFill rotWithShape="1">
          <a:blip r:embed="rId6">
            <a:extLst>
              <a:ext uri="{28A0092B-C50C-407E-A947-70E740481C1C}">
                <a14:useLocalDpi xmlns:a14="http://schemas.microsoft.com/office/drawing/2010/main" val="0"/>
              </a:ext>
            </a:extLst>
          </a:blip>
          <a:srcRect l="16180" t="5322" r="14887" b="36505"/>
          <a:stretch/>
        </p:blipFill>
        <p:spPr>
          <a:xfrm>
            <a:off x="4277016" y="3746561"/>
            <a:ext cx="983247" cy="1244637"/>
          </a:xfrm>
          <a:prstGeom prst="rect">
            <a:avLst/>
          </a:prstGeom>
        </p:spPr>
      </p:pic>
      <p:pic>
        <p:nvPicPr>
          <p:cNvPr id="13" name="Picture 12">
            <a:extLst>
              <a:ext uri="{FF2B5EF4-FFF2-40B4-BE49-F238E27FC236}">
                <a16:creationId xmlns:a16="http://schemas.microsoft.com/office/drawing/2014/main" id="{3440E06F-1544-42D0-9B1A-18DFC6DEEFF8}"/>
              </a:ext>
            </a:extLst>
          </p:cNvPr>
          <p:cNvPicPr>
            <a:picLocks noChangeAspect="1"/>
          </p:cNvPicPr>
          <p:nvPr/>
        </p:nvPicPr>
        <p:blipFill rotWithShape="1">
          <a:blip r:embed="rId7">
            <a:extLst>
              <a:ext uri="{28A0092B-C50C-407E-A947-70E740481C1C}">
                <a14:useLocalDpi xmlns:a14="http://schemas.microsoft.com/office/drawing/2010/main" val="0"/>
              </a:ext>
            </a:extLst>
          </a:blip>
          <a:srcRect l="14892" t="9214" r="10545" b="18674"/>
          <a:stretch/>
        </p:blipFill>
        <p:spPr>
          <a:xfrm>
            <a:off x="7289498" y="3746561"/>
            <a:ext cx="1142109" cy="1259257"/>
          </a:xfrm>
          <a:prstGeom prst="rect">
            <a:avLst/>
          </a:prstGeom>
        </p:spPr>
      </p:pic>
      <p:sp>
        <p:nvSpPr>
          <p:cNvPr id="14" name="TextBox 13">
            <a:extLst>
              <a:ext uri="{FF2B5EF4-FFF2-40B4-BE49-F238E27FC236}">
                <a16:creationId xmlns:a16="http://schemas.microsoft.com/office/drawing/2014/main" id="{F3FB4D5E-23DE-4508-8DC9-E86933EA83D3}"/>
              </a:ext>
            </a:extLst>
          </p:cNvPr>
          <p:cNvSpPr txBox="1"/>
          <p:nvPr/>
        </p:nvSpPr>
        <p:spPr>
          <a:xfrm>
            <a:off x="7158237" y="4954814"/>
            <a:ext cx="1896862" cy="369332"/>
          </a:xfrm>
          <a:prstGeom prst="rect">
            <a:avLst/>
          </a:prstGeom>
          <a:noFill/>
        </p:spPr>
        <p:txBody>
          <a:bodyPr wrap="square" rtlCol="0">
            <a:spAutoFit/>
          </a:bodyPr>
          <a:lstStyle/>
          <a:p>
            <a:r>
              <a:rPr lang="en-US" i="1" dirty="0"/>
              <a:t>Stuart Russell</a:t>
            </a:r>
          </a:p>
        </p:txBody>
      </p:sp>
      <p:sp>
        <p:nvSpPr>
          <p:cNvPr id="15" name="Rectangle 3">
            <a:extLst>
              <a:ext uri="{FF2B5EF4-FFF2-40B4-BE49-F238E27FC236}">
                <a16:creationId xmlns:a16="http://schemas.microsoft.com/office/drawing/2014/main" id="{30C8C352-E33B-4556-9706-BA97A197A4A9}"/>
              </a:ext>
            </a:extLst>
          </p:cNvPr>
          <p:cNvSpPr txBox="1">
            <a:spLocks noChangeArrowheads="1"/>
          </p:cNvSpPr>
          <p:nvPr/>
        </p:nvSpPr>
        <p:spPr>
          <a:xfrm>
            <a:off x="0" y="1091955"/>
            <a:ext cx="8192479" cy="576604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700" dirty="0"/>
              <a:t>AHP reason more along </a:t>
            </a:r>
            <a:r>
              <a:rPr lang="en-US" altLang="en-US" sz="3700" dirty="0" err="1"/>
              <a:t>thirder</a:t>
            </a:r>
            <a:r>
              <a:rPr lang="en-US" altLang="en-US" sz="3700" dirty="0"/>
              <a:t> / CDT lines:</a:t>
            </a:r>
          </a:p>
          <a:p>
            <a:r>
              <a:rPr lang="en-US" altLang="en-US" sz="3700" dirty="0"/>
              <a:t>Imagine we normally expect to play </a:t>
            </a:r>
            <a:r>
              <a:rPr lang="en-US" altLang="en-US" sz="3700" i="1" dirty="0"/>
              <a:t>p</a:t>
            </a:r>
            <a:r>
              <a:rPr lang="en-US" altLang="en-US" sz="3700" dirty="0"/>
              <a:t> = 1/3.  Should we deviate </a:t>
            </a:r>
            <a:r>
              <a:rPr lang="en-US" altLang="en-US" sz="3700" b="1" dirty="0"/>
              <a:t>this time only</a:t>
            </a:r>
            <a:r>
              <a:rPr lang="en-US" altLang="en-US" sz="3700" dirty="0"/>
              <a:t>?</a:t>
            </a:r>
          </a:p>
          <a:p>
            <a:r>
              <a:rPr lang="en-US" altLang="en-US" sz="3700" dirty="0"/>
              <a:t>If we exit now, get (3/5)*0 + (2/5)*4 = 8/5</a:t>
            </a:r>
          </a:p>
          <a:p>
            <a:r>
              <a:rPr lang="en-US" altLang="en-US" sz="3700" dirty="0"/>
              <a:t>If we continue now, get (3/5)*((1/3)*4+(2/3)*1) + (2/5)*1 = 8/5</a:t>
            </a:r>
          </a:p>
          <a:p>
            <a:r>
              <a:rPr lang="en-US" altLang="en-US" sz="3700" dirty="0"/>
              <a:t>So indifferent and willing to randomize (equilibrium)</a:t>
            </a:r>
          </a:p>
          <a:p>
            <a:r>
              <a:rPr lang="en-US" altLang="en-US" sz="3700" b="1" dirty="0"/>
              <a:t>Questions</a:t>
            </a:r>
          </a:p>
          <a:p>
            <a:r>
              <a:rPr lang="en-US" altLang="en-US" sz="3700" i="1" dirty="0"/>
              <a:t>Joint work with:</a:t>
            </a:r>
          </a:p>
          <a:p>
            <a:endParaRPr lang="en-US" altLang="en-US" sz="3700" b="1" dirty="0"/>
          </a:p>
          <a:p>
            <a:endParaRPr lang="en-US" altLang="en-US" sz="3700" b="1" dirty="0"/>
          </a:p>
          <a:p>
            <a:endParaRPr lang="en-US" altLang="en-US" sz="3700" dirty="0"/>
          </a:p>
          <a:p>
            <a:r>
              <a:rPr lang="en-US" altLang="en-US" sz="3700" dirty="0"/>
              <a:t>Does this always work?  Yes!  (See also </a:t>
            </a:r>
            <a:r>
              <a:rPr lang="en-US" altLang="en-US" sz="3700" dirty="0">
                <a:solidFill>
                  <a:srgbClr val="5B9BD5"/>
                </a:solidFill>
              </a:rPr>
              <a:t>Taylor [2016]</a:t>
            </a:r>
            <a:r>
              <a:rPr lang="en-US" altLang="en-US" sz="3700" dirty="0"/>
              <a:t>)</a:t>
            </a:r>
          </a:p>
          <a:p>
            <a:r>
              <a:rPr lang="en-US" altLang="en-US" sz="3700" dirty="0"/>
              <a:t>Does some version of EDT work with some version of belief formation?</a:t>
            </a:r>
          </a:p>
          <a:p>
            <a:endParaRPr lang="en-US" altLang="en-US" sz="2000" dirty="0"/>
          </a:p>
          <a:p>
            <a:endParaRPr lang="en-US" altLang="en-US" sz="2400" dirty="0"/>
          </a:p>
        </p:txBody>
      </p:sp>
      <p:sp>
        <p:nvSpPr>
          <p:cNvPr id="16" name="TextBox 15">
            <a:extLst>
              <a:ext uri="{FF2B5EF4-FFF2-40B4-BE49-F238E27FC236}">
                <a16:creationId xmlns:a16="http://schemas.microsoft.com/office/drawing/2014/main" id="{66D7A433-0110-4E34-BB68-9068A8FE2AD9}"/>
              </a:ext>
            </a:extLst>
          </p:cNvPr>
          <p:cNvSpPr txBox="1"/>
          <p:nvPr/>
        </p:nvSpPr>
        <p:spPr>
          <a:xfrm>
            <a:off x="3825343" y="4953406"/>
            <a:ext cx="1896862" cy="369332"/>
          </a:xfrm>
          <a:prstGeom prst="rect">
            <a:avLst/>
          </a:prstGeom>
          <a:noFill/>
        </p:spPr>
        <p:txBody>
          <a:bodyPr wrap="square" rtlCol="0">
            <a:spAutoFit/>
          </a:bodyPr>
          <a:lstStyle/>
          <a:p>
            <a:r>
              <a:rPr lang="en-US" i="1" dirty="0"/>
              <a:t>Caspar </a:t>
            </a:r>
            <a:r>
              <a:rPr lang="en-US" i="1" dirty="0" err="1"/>
              <a:t>Oesterheld</a:t>
            </a:r>
            <a:endParaRPr lang="en-US" i="1" dirty="0"/>
          </a:p>
        </p:txBody>
      </p:sp>
      <p:sp>
        <p:nvSpPr>
          <p:cNvPr id="17" name="TextBox 16">
            <a:extLst>
              <a:ext uri="{FF2B5EF4-FFF2-40B4-BE49-F238E27FC236}">
                <a16:creationId xmlns:a16="http://schemas.microsoft.com/office/drawing/2014/main" id="{31925003-7E65-4465-A6FB-E0867F46EB5C}"/>
              </a:ext>
            </a:extLst>
          </p:cNvPr>
          <p:cNvSpPr txBox="1"/>
          <p:nvPr/>
        </p:nvSpPr>
        <p:spPr>
          <a:xfrm>
            <a:off x="2385381" y="4953406"/>
            <a:ext cx="1896862" cy="369332"/>
          </a:xfrm>
          <a:prstGeom prst="rect">
            <a:avLst/>
          </a:prstGeom>
          <a:noFill/>
        </p:spPr>
        <p:txBody>
          <a:bodyPr wrap="square" rtlCol="0">
            <a:spAutoFit/>
          </a:bodyPr>
          <a:lstStyle/>
          <a:p>
            <a:r>
              <a:rPr lang="en-US" i="1" dirty="0"/>
              <a:t>Scott Emmons</a:t>
            </a:r>
          </a:p>
        </p:txBody>
      </p:sp>
      <p:sp>
        <p:nvSpPr>
          <p:cNvPr id="18" name="TextBox 17">
            <a:extLst>
              <a:ext uri="{FF2B5EF4-FFF2-40B4-BE49-F238E27FC236}">
                <a16:creationId xmlns:a16="http://schemas.microsoft.com/office/drawing/2014/main" id="{80DC2DAE-AB41-4B52-9D5C-A95B7242B46E}"/>
              </a:ext>
            </a:extLst>
          </p:cNvPr>
          <p:cNvSpPr txBox="1"/>
          <p:nvPr/>
        </p:nvSpPr>
        <p:spPr>
          <a:xfrm>
            <a:off x="5690563" y="4951929"/>
            <a:ext cx="1896862" cy="369332"/>
          </a:xfrm>
          <a:prstGeom prst="rect">
            <a:avLst/>
          </a:prstGeom>
          <a:noFill/>
        </p:spPr>
        <p:txBody>
          <a:bodyPr wrap="square" rtlCol="0">
            <a:spAutoFit/>
          </a:bodyPr>
          <a:lstStyle/>
          <a:p>
            <a:r>
              <a:rPr lang="en-US" i="1" dirty="0"/>
              <a:t>Andrew </a:t>
            </a:r>
            <a:r>
              <a:rPr lang="en-US" i="1" dirty="0" err="1"/>
              <a:t>Critch</a:t>
            </a:r>
            <a:endParaRPr lang="en-US" i="1" dirty="0"/>
          </a:p>
        </p:txBody>
      </p:sp>
      <p:pic>
        <p:nvPicPr>
          <p:cNvPr id="19" name="Picture 18">
            <a:extLst>
              <a:ext uri="{FF2B5EF4-FFF2-40B4-BE49-F238E27FC236}">
                <a16:creationId xmlns:a16="http://schemas.microsoft.com/office/drawing/2014/main" id="{16D1772A-3479-4B23-AE30-B1BD3E85E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909" y="3746562"/>
            <a:ext cx="1239170" cy="1238508"/>
          </a:xfrm>
          <a:prstGeom prst="rect">
            <a:avLst/>
          </a:prstGeom>
        </p:spPr>
      </p:pic>
      <p:pic>
        <p:nvPicPr>
          <p:cNvPr id="20" name="Picture 19">
            <a:extLst>
              <a:ext uri="{FF2B5EF4-FFF2-40B4-BE49-F238E27FC236}">
                <a16:creationId xmlns:a16="http://schemas.microsoft.com/office/drawing/2014/main" id="{51F812B3-80ED-49AA-9ECA-59914783630B}"/>
              </a:ext>
            </a:extLst>
          </p:cNvPr>
          <p:cNvPicPr>
            <a:picLocks noChangeAspect="1"/>
          </p:cNvPicPr>
          <p:nvPr/>
        </p:nvPicPr>
        <p:blipFill rotWithShape="1">
          <a:blip r:embed="rId5">
            <a:extLst>
              <a:ext uri="{28A0092B-C50C-407E-A947-70E740481C1C}">
                <a14:useLocalDpi xmlns:a14="http://schemas.microsoft.com/office/drawing/2010/main" val="0"/>
              </a:ext>
            </a:extLst>
          </a:blip>
          <a:srcRect l="6728" t="3608" r="12872" b="35576"/>
          <a:stretch/>
        </p:blipFill>
        <p:spPr>
          <a:xfrm>
            <a:off x="2560148" y="3746562"/>
            <a:ext cx="1096977" cy="1244637"/>
          </a:xfrm>
          <a:prstGeom prst="rect">
            <a:avLst/>
          </a:prstGeom>
        </p:spPr>
      </p:pic>
      <p:pic>
        <p:nvPicPr>
          <p:cNvPr id="21" name="Picture 20">
            <a:extLst>
              <a:ext uri="{FF2B5EF4-FFF2-40B4-BE49-F238E27FC236}">
                <a16:creationId xmlns:a16="http://schemas.microsoft.com/office/drawing/2014/main" id="{EF2DB868-3CFE-4573-94F2-035E2CCFDFD4}"/>
              </a:ext>
            </a:extLst>
          </p:cNvPr>
          <p:cNvPicPr>
            <a:picLocks noChangeAspect="1"/>
          </p:cNvPicPr>
          <p:nvPr/>
        </p:nvPicPr>
        <p:blipFill rotWithShape="1">
          <a:blip r:embed="rId6">
            <a:extLst>
              <a:ext uri="{28A0092B-C50C-407E-A947-70E740481C1C}">
                <a14:useLocalDpi xmlns:a14="http://schemas.microsoft.com/office/drawing/2010/main" val="0"/>
              </a:ext>
            </a:extLst>
          </a:blip>
          <a:srcRect l="16180" t="5322" r="14887" b="36505"/>
          <a:stretch/>
        </p:blipFill>
        <p:spPr>
          <a:xfrm>
            <a:off x="4277016" y="3746562"/>
            <a:ext cx="983247" cy="1244637"/>
          </a:xfrm>
          <a:prstGeom prst="rect">
            <a:avLst/>
          </a:prstGeom>
        </p:spPr>
      </p:pic>
      <p:pic>
        <p:nvPicPr>
          <p:cNvPr id="22" name="Picture 21">
            <a:extLst>
              <a:ext uri="{FF2B5EF4-FFF2-40B4-BE49-F238E27FC236}">
                <a16:creationId xmlns:a16="http://schemas.microsoft.com/office/drawing/2014/main" id="{73884779-5F5D-42C0-BC67-9E633164C9C2}"/>
              </a:ext>
            </a:extLst>
          </p:cNvPr>
          <p:cNvPicPr>
            <a:picLocks noChangeAspect="1"/>
          </p:cNvPicPr>
          <p:nvPr/>
        </p:nvPicPr>
        <p:blipFill rotWithShape="1">
          <a:blip r:embed="rId7">
            <a:extLst>
              <a:ext uri="{28A0092B-C50C-407E-A947-70E740481C1C}">
                <a14:useLocalDpi xmlns:a14="http://schemas.microsoft.com/office/drawing/2010/main" val="0"/>
              </a:ext>
            </a:extLst>
          </a:blip>
          <a:srcRect l="14892" t="9214" r="10545" b="18674"/>
          <a:stretch/>
        </p:blipFill>
        <p:spPr>
          <a:xfrm>
            <a:off x="7289498" y="3746562"/>
            <a:ext cx="1142109" cy="1259257"/>
          </a:xfrm>
          <a:prstGeom prst="rect">
            <a:avLst/>
          </a:prstGeom>
        </p:spPr>
      </p:pic>
    </p:spTree>
    <p:extLst>
      <p:ext uri="{BB962C8B-B14F-4D97-AF65-F5344CB8AC3E}">
        <p14:creationId xmlns:p14="http://schemas.microsoft.com/office/powerpoint/2010/main" val="162787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7619">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7619">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5">
                                            <p:txEl>
                                              <p:pRg st="6" end="6"/>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4" grpId="0"/>
      <p:bldP spid="16" grpId="0"/>
      <p:bldP spid="17" grpId="0"/>
      <p:bldP spid="1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411549" y="256147"/>
            <a:ext cx="9433720" cy="605118"/>
          </a:xfrm>
        </p:spPr>
        <p:txBody>
          <a:bodyPr>
            <a:normAutofit fontScale="90000"/>
          </a:bodyPr>
          <a:lstStyle/>
          <a:p>
            <a:r>
              <a:rPr lang="en-US" altLang="en-US" dirty="0"/>
              <a:t>A challenging example for the evidential decision theorist</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1" y="1091958"/>
            <a:ext cx="9678880" cy="5754801"/>
          </a:xfrm>
        </p:spPr>
        <p:txBody>
          <a:bodyPr>
            <a:normAutofit/>
          </a:bodyPr>
          <a:lstStyle/>
          <a:p>
            <a:pPr eaLnBrk="1" hangingPunct="1"/>
            <a:r>
              <a:rPr lang="en-US" altLang="en-US" sz="2700" dirty="0"/>
              <a:t>Optimal strategy to commit to is to just go left: (</a:t>
            </a:r>
            <a:r>
              <a:rPr lang="en-US" altLang="en-US" sz="2700" i="1" dirty="0"/>
              <a:t>p</a:t>
            </a:r>
            <a:r>
              <a:rPr lang="en-US" altLang="en-US" sz="2700" baseline="-25000" dirty="0"/>
              <a:t>l</a:t>
            </a:r>
            <a:r>
              <a:rPr lang="en-US" altLang="en-US" sz="2700" dirty="0"/>
              <a:t>, </a:t>
            </a:r>
            <a:r>
              <a:rPr lang="en-US" altLang="en-US" sz="2700" i="1" dirty="0" err="1"/>
              <a:t>p</a:t>
            </a:r>
            <a:r>
              <a:rPr lang="en-US" altLang="en-US" sz="2700" baseline="-25000" dirty="0" err="1"/>
              <a:t>s</a:t>
            </a:r>
            <a:r>
              <a:rPr lang="en-US" altLang="en-US" sz="2700" dirty="0"/>
              <a:t>, </a:t>
            </a:r>
            <a:r>
              <a:rPr lang="en-US" altLang="en-US" sz="2700" i="1" dirty="0" err="1"/>
              <a:t>p</a:t>
            </a:r>
            <a:r>
              <a:rPr lang="en-US" altLang="en-US" sz="2700" baseline="-25000" dirty="0" err="1"/>
              <a:t>r</a:t>
            </a:r>
            <a:r>
              <a:rPr lang="en-US" altLang="en-US" sz="2700" dirty="0"/>
              <a:t>) = (1, 0, 0)</a:t>
            </a:r>
          </a:p>
          <a:p>
            <a:pPr eaLnBrk="1" hangingPunct="1"/>
            <a:r>
              <a:rPr lang="en-US" altLang="en-US" sz="2700" dirty="0"/>
              <a:t>If you’re at an intersection, what does EDT say you should do?</a:t>
            </a:r>
          </a:p>
          <a:p>
            <a:r>
              <a:rPr lang="en-US" altLang="en-US" sz="2700" dirty="0"/>
              <a:t>When considering (</a:t>
            </a:r>
            <a:r>
              <a:rPr lang="en-US" altLang="en-US" sz="2700" i="1" dirty="0"/>
              <a:t>p</a:t>
            </a:r>
            <a:r>
              <a:rPr lang="en-US" altLang="en-US" sz="2700" baseline="-25000" dirty="0"/>
              <a:t>l</a:t>
            </a:r>
            <a:r>
              <a:rPr lang="en-US" altLang="en-US" sz="2700" dirty="0"/>
              <a:t>, </a:t>
            </a:r>
            <a:r>
              <a:rPr lang="en-US" altLang="en-US" sz="2700" i="1" dirty="0" err="1"/>
              <a:t>p</a:t>
            </a:r>
            <a:r>
              <a:rPr lang="en-US" altLang="en-US" sz="2700" baseline="-25000" dirty="0" err="1"/>
              <a:t>s</a:t>
            </a:r>
            <a:r>
              <a:rPr lang="en-US" altLang="en-US" sz="2700" dirty="0"/>
              <a:t>, </a:t>
            </a:r>
            <a:r>
              <a:rPr lang="en-US" altLang="en-US" sz="2700" i="1" dirty="0" err="1"/>
              <a:t>p</a:t>
            </a:r>
            <a:r>
              <a:rPr lang="en-US" altLang="en-US" sz="2700" baseline="-25000" dirty="0" err="1"/>
              <a:t>r</a:t>
            </a:r>
            <a:r>
              <a:rPr lang="en-US" altLang="en-US" sz="2700" dirty="0"/>
              <a:t>) = (1, 0, 0), you presumably expect to be at X and get 1 (really just need: no more than 1)</a:t>
            </a:r>
          </a:p>
          <a:p>
            <a:r>
              <a:rPr lang="en-US" altLang="en-US" sz="2700" dirty="0"/>
              <a:t>When considering (</a:t>
            </a:r>
            <a:r>
              <a:rPr lang="en-US" altLang="en-US" sz="2700" i="1" dirty="0"/>
              <a:t>p</a:t>
            </a:r>
            <a:r>
              <a:rPr lang="en-US" altLang="en-US" sz="2700" baseline="-25000" dirty="0"/>
              <a:t>l</a:t>
            </a:r>
            <a:r>
              <a:rPr lang="en-US" altLang="en-US" sz="2700" dirty="0"/>
              <a:t>, </a:t>
            </a:r>
            <a:r>
              <a:rPr lang="en-US" altLang="en-US" sz="2700" i="1" dirty="0" err="1"/>
              <a:t>p</a:t>
            </a:r>
            <a:r>
              <a:rPr lang="en-US" altLang="en-US" sz="2700" baseline="-25000" dirty="0" err="1"/>
              <a:t>s</a:t>
            </a:r>
            <a:r>
              <a:rPr lang="en-US" altLang="en-US" sz="2700" dirty="0"/>
              <a:t>, </a:t>
            </a:r>
            <a:r>
              <a:rPr lang="en-US" altLang="en-US" sz="2700" i="1" dirty="0" err="1"/>
              <a:t>p</a:t>
            </a:r>
            <a:r>
              <a:rPr lang="en-US" altLang="en-US" sz="2700" baseline="-25000" dirty="0" err="1"/>
              <a:t>r</a:t>
            </a:r>
            <a:r>
              <a:rPr lang="en-US" altLang="en-US" sz="2700" dirty="0"/>
              <a:t>) = (0, ½, ½), then say </a:t>
            </a:r>
            <a:r>
              <a:rPr lang="en-US" altLang="en-US" sz="2700" i="1" dirty="0"/>
              <a:t>b</a:t>
            </a:r>
            <a:r>
              <a:rPr lang="en-US" altLang="en-US" sz="2700" dirty="0"/>
              <a:t> is your subjective probability of being at Y</a:t>
            </a:r>
          </a:p>
          <a:p>
            <a:pPr lvl="1"/>
            <a:r>
              <a:rPr lang="en-US" altLang="en-US" sz="2700" b="1" dirty="0"/>
              <a:t>Assume: </a:t>
            </a:r>
            <a:r>
              <a:rPr lang="en-US" altLang="en-US" sz="2700" i="1" dirty="0"/>
              <a:t>b</a:t>
            </a:r>
            <a:r>
              <a:rPr lang="en-US" altLang="en-US" sz="2700" dirty="0"/>
              <a:t> &gt; 0</a:t>
            </a:r>
          </a:p>
          <a:p>
            <a:pPr lvl="1"/>
            <a:r>
              <a:rPr lang="en-US" altLang="en-US" sz="2700" b="1" dirty="0"/>
              <a:t>Assume: </a:t>
            </a:r>
            <a:r>
              <a:rPr lang="en-US" altLang="en-US" sz="2700" i="1" dirty="0"/>
              <a:t>b</a:t>
            </a:r>
            <a:r>
              <a:rPr lang="en-US" altLang="en-US" sz="2700" dirty="0"/>
              <a:t> is not a function of </a:t>
            </a:r>
            <a:r>
              <a:rPr lang="el-GR" sz="2700" dirty="0"/>
              <a:t>ε</a:t>
            </a:r>
            <a:endParaRPr lang="en-US" sz="2700" dirty="0"/>
          </a:p>
          <a:p>
            <a:r>
              <a:rPr lang="en-US" altLang="en-US" sz="2700" dirty="0"/>
              <a:t>So, expected utility: </a:t>
            </a:r>
            <a:r>
              <a:rPr lang="en-US" altLang="en-US" sz="2700" i="1" dirty="0"/>
              <a:t>b</a:t>
            </a:r>
            <a:r>
              <a:rPr lang="en-US" altLang="en-US" sz="2700" dirty="0"/>
              <a:t>*½*(</a:t>
            </a:r>
            <a:r>
              <a:rPr lang="en-US" sz="2700" dirty="0"/>
              <a:t>4-</a:t>
            </a:r>
            <a:r>
              <a:rPr lang="el-GR" sz="2700" dirty="0"/>
              <a:t>ε</a:t>
            </a:r>
            <a:r>
              <a:rPr lang="en-US" sz="2700" dirty="0"/>
              <a:t>) + (1-</a:t>
            </a:r>
            <a:r>
              <a:rPr lang="en-US" sz="2700" i="1" dirty="0"/>
              <a:t>b</a:t>
            </a:r>
            <a:r>
              <a:rPr lang="en-US" sz="2700" dirty="0"/>
              <a:t>)*¼*</a:t>
            </a:r>
            <a:r>
              <a:rPr lang="en-US" altLang="en-US" sz="2700" dirty="0"/>
              <a:t>(</a:t>
            </a:r>
            <a:r>
              <a:rPr lang="en-US" sz="2700" dirty="0"/>
              <a:t>4-</a:t>
            </a:r>
            <a:r>
              <a:rPr lang="el-GR" sz="2700" dirty="0"/>
              <a:t>ε</a:t>
            </a:r>
            <a:r>
              <a:rPr lang="en-US" sz="2700" dirty="0"/>
              <a:t>) = 1+</a:t>
            </a:r>
            <a:r>
              <a:rPr lang="en-US" sz="2700" i="1" dirty="0"/>
              <a:t>b</a:t>
            </a:r>
            <a:r>
              <a:rPr lang="en-US" sz="2700" dirty="0"/>
              <a:t>-¼</a:t>
            </a:r>
            <a:r>
              <a:rPr lang="el-GR" sz="2700" dirty="0"/>
              <a:t>ε</a:t>
            </a:r>
            <a:r>
              <a:rPr lang="en-US" sz="2700" dirty="0"/>
              <a:t>-¼</a:t>
            </a:r>
            <a:r>
              <a:rPr lang="en-US" sz="2700" i="1" dirty="0"/>
              <a:t>b</a:t>
            </a:r>
            <a:r>
              <a:rPr lang="el-GR" sz="2700" dirty="0"/>
              <a:t>ε</a:t>
            </a:r>
            <a:endParaRPr lang="en-US" sz="2700" dirty="0"/>
          </a:p>
          <a:p>
            <a:r>
              <a:rPr lang="en-US" sz="2700" dirty="0"/>
              <a:t>For sufficiently small </a:t>
            </a:r>
            <a:r>
              <a:rPr lang="el-GR" sz="2700" dirty="0"/>
              <a:t>ε</a:t>
            </a:r>
            <a:r>
              <a:rPr lang="en-US" sz="2700" dirty="0"/>
              <a:t> this is greater than 1</a:t>
            </a:r>
          </a:p>
          <a:p>
            <a:r>
              <a:rPr lang="en-US" sz="2700" dirty="0"/>
              <a:t>Hence EDT suggests</a:t>
            </a:r>
            <a:r>
              <a:rPr lang="en-US" altLang="en-US" sz="2700" dirty="0"/>
              <a:t> (0, ½, ½)</a:t>
            </a:r>
            <a:r>
              <a:rPr lang="en-US" sz="2700" dirty="0"/>
              <a:t> over </a:t>
            </a:r>
            <a:r>
              <a:rPr lang="en-US" altLang="en-US" sz="2700" dirty="0"/>
              <a:t>(1, 0, 0)!</a:t>
            </a:r>
          </a:p>
          <a:p>
            <a:r>
              <a:rPr lang="en-US" altLang="en-US" sz="2700" dirty="0"/>
              <a:t>... right? ... right?</a:t>
            </a:r>
          </a:p>
          <a:p>
            <a:pPr marL="0" indent="0">
              <a:buNone/>
            </a:pPr>
            <a:endParaRPr lang="en-US" altLang="en-US" sz="2700" dirty="0"/>
          </a:p>
        </p:txBody>
      </p:sp>
      <p:sp>
        <p:nvSpPr>
          <p:cNvPr id="4" name="Oval 3">
            <a:extLst>
              <a:ext uri="{FF2B5EF4-FFF2-40B4-BE49-F238E27FC236}">
                <a16:creationId xmlns:a16="http://schemas.microsoft.com/office/drawing/2014/main" id="{6B4F6B43-5A5F-4F36-9ED5-DAFCD1D22986}"/>
              </a:ext>
            </a:extLst>
          </p:cNvPr>
          <p:cNvSpPr/>
          <p:nvPr/>
        </p:nvSpPr>
        <p:spPr>
          <a:xfrm>
            <a:off x="10459898" y="4603071"/>
            <a:ext cx="359109" cy="3195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3C3AB1-455A-4E5B-8A7A-B3B3D63962DC}"/>
              </a:ext>
            </a:extLst>
          </p:cNvPr>
          <p:cNvSpPr/>
          <p:nvPr/>
        </p:nvSpPr>
        <p:spPr>
          <a:xfrm>
            <a:off x="10451020" y="2925190"/>
            <a:ext cx="359109" cy="3195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25DB63F-EED1-4526-947C-44B138665CD5}"/>
              </a:ext>
            </a:extLst>
          </p:cNvPr>
          <p:cNvCxnSpPr>
            <a:cxnSpLocks/>
            <a:stCxn id="4" idx="0"/>
            <a:endCxn id="7" idx="4"/>
          </p:cNvCxnSpPr>
          <p:nvPr/>
        </p:nvCxnSpPr>
        <p:spPr>
          <a:xfrm flipH="1" flipV="1">
            <a:off x="10630575" y="3244786"/>
            <a:ext cx="8878"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B6DC7776-46C3-4CFA-ADF3-B9CC8A3A1B30}"/>
              </a:ext>
            </a:extLst>
          </p:cNvPr>
          <p:cNvCxnSpPr/>
          <p:nvPr/>
        </p:nvCxnSpPr>
        <p:spPr>
          <a:xfrm flipV="1">
            <a:off x="10632052" y="1568384"/>
            <a:ext cx="0"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74D0ED1D-1BFD-4329-B714-5C2AE3B16CE4}"/>
              </a:ext>
            </a:extLst>
          </p:cNvPr>
          <p:cNvCxnSpPr/>
          <p:nvPr/>
        </p:nvCxnSpPr>
        <p:spPr>
          <a:xfrm flipV="1">
            <a:off x="10632052" y="4933019"/>
            <a:ext cx="0"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025FA097-5838-4DD3-B48F-4092A8D5B1AC}"/>
              </a:ext>
            </a:extLst>
          </p:cNvPr>
          <p:cNvCxnSpPr>
            <a:cxnSpLocks/>
          </p:cNvCxnSpPr>
          <p:nvPr/>
        </p:nvCxnSpPr>
        <p:spPr>
          <a:xfrm flipV="1">
            <a:off x="10819007" y="4758428"/>
            <a:ext cx="75747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EA0AF45F-2771-43F8-8006-87B82D83B180}"/>
              </a:ext>
            </a:extLst>
          </p:cNvPr>
          <p:cNvCxnSpPr>
            <a:cxnSpLocks/>
          </p:cNvCxnSpPr>
          <p:nvPr/>
        </p:nvCxnSpPr>
        <p:spPr>
          <a:xfrm flipV="1">
            <a:off x="10811608" y="3065855"/>
            <a:ext cx="75747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47A3711F-F8D4-4B79-B8FF-D60BC7ADCF2A}"/>
              </a:ext>
            </a:extLst>
          </p:cNvPr>
          <p:cNvCxnSpPr>
            <a:cxnSpLocks/>
          </p:cNvCxnSpPr>
          <p:nvPr/>
        </p:nvCxnSpPr>
        <p:spPr>
          <a:xfrm flipH="1">
            <a:off x="9693545" y="3065855"/>
            <a:ext cx="766353"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C8E58D18-5AD5-47ED-AAB9-63B3C1361198}"/>
              </a:ext>
            </a:extLst>
          </p:cNvPr>
          <p:cNvCxnSpPr>
            <a:cxnSpLocks/>
          </p:cNvCxnSpPr>
          <p:nvPr/>
        </p:nvCxnSpPr>
        <p:spPr>
          <a:xfrm flipH="1">
            <a:off x="9702422" y="4758428"/>
            <a:ext cx="766353"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E0F6C874-D4CC-469E-98EF-EBE6AEBDF4C3}"/>
              </a:ext>
            </a:extLst>
          </p:cNvPr>
          <p:cNvSpPr txBox="1"/>
          <p:nvPr/>
        </p:nvSpPr>
        <p:spPr>
          <a:xfrm>
            <a:off x="10486171" y="2900414"/>
            <a:ext cx="304892" cy="369332"/>
          </a:xfrm>
          <a:prstGeom prst="rect">
            <a:avLst/>
          </a:prstGeom>
          <a:noFill/>
        </p:spPr>
        <p:txBody>
          <a:bodyPr wrap="square" rtlCol="0">
            <a:spAutoFit/>
          </a:bodyPr>
          <a:lstStyle/>
          <a:p>
            <a:r>
              <a:rPr lang="en-US" b="1" dirty="0"/>
              <a:t>Y</a:t>
            </a:r>
            <a:endParaRPr lang="en-US" sz="2400" b="1" dirty="0"/>
          </a:p>
        </p:txBody>
      </p:sp>
      <p:sp>
        <p:nvSpPr>
          <p:cNvPr id="27" name="TextBox 26">
            <a:extLst>
              <a:ext uri="{FF2B5EF4-FFF2-40B4-BE49-F238E27FC236}">
                <a16:creationId xmlns:a16="http://schemas.microsoft.com/office/drawing/2014/main" id="{09764228-7424-4C57-85BA-3E523E817BDD}"/>
              </a:ext>
            </a:extLst>
          </p:cNvPr>
          <p:cNvSpPr txBox="1"/>
          <p:nvPr/>
        </p:nvSpPr>
        <p:spPr>
          <a:xfrm>
            <a:off x="10486274" y="4585105"/>
            <a:ext cx="311304" cy="369332"/>
          </a:xfrm>
          <a:prstGeom prst="rect">
            <a:avLst/>
          </a:prstGeom>
          <a:noFill/>
        </p:spPr>
        <p:txBody>
          <a:bodyPr wrap="square" rtlCol="0">
            <a:spAutoFit/>
          </a:bodyPr>
          <a:lstStyle/>
          <a:p>
            <a:r>
              <a:rPr lang="en-US" b="1" dirty="0"/>
              <a:t>X</a:t>
            </a:r>
            <a:endParaRPr lang="en-US" sz="2400" b="1" dirty="0"/>
          </a:p>
        </p:txBody>
      </p:sp>
      <p:sp>
        <p:nvSpPr>
          <p:cNvPr id="24" name="TextBox 23">
            <a:extLst>
              <a:ext uri="{FF2B5EF4-FFF2-40B4-BE49-F238E27FC236}">
                <a16:creationId xmlns:a16="http://schemas.microsoft.com/office/drawing/2014/main" id="{5FA376D1-0442-4040-8FB1-C40175CD8928}"/>
              </a:ext>
            </a:extLst>
          </p:cNvPr>
          <p:cNvSpPr txBox="1"/>
          <p:nvPr/>
        </p:nvSpPr>
        <p:spPr>
          <a:xfrm>
            <a:off x="9306430" y="4553335"/>
            <a:ext cx="340158" cy="461665"/>
          </a:xfrm>
          <a:prstGeom prst="rect">
            <a:avLst/>
          </a:prstGeom>
          <a:noFill/>
        </p:spPr>
        <p:txBody>
          <a:bodyPr wrap="none" rtlCol="0">
            <a:spAutoFit/>
          </a:bodyPr>
          <a:lstStyle/>
          <a:p>
            <a:r>
              <a:rPr lang="en-US" sz="2400" b="1" dirty="0"/>
              <a:t>1</a:t>
            </a:r>
          </a:p>
        </p:txBody>
      </p:sp>
      <p:sp>
        <p:nvSpPr>
          <p:cNvPr id="29" name="TextBox 28">
            <a:extLst>
              <a:ext uri="{FF2B5EF4-FFF2-40B4-BE49-F238E27FC236}">
                <a16:creationId xmlns:a16="http://schemas.microsoft.com/office/drawing/2014/main" id="{622499B7-94C0-4862-994F-D3830B4928A6}"/>
              </a:ext>
            </a:extLst>
          </p:cNvPr>
          <p:cNvSpPr txBox="1"/>
          <p:nvPr/>
        </p:nvSpPr>
        <p:spPr>
          <a:xfrm>
            <a:off x="11598357" y="4554812"/>
            <a:ext cx="340158" cy="461665"/>
          </a:xfrm>
          <a:prstGeom prst="rect">
            <a:avLst/>
          </a:prstGeom>
          <a:noFill/>
        </p:spPr>
        <p:txBody>
          <a:bodyPr wrap="none" rtlCol="0">
            <a:spAutoFit/>
          </a:bodyPr>
          <a:lstStyle/>
          <a:p>
            <a:r>
              <a:rPr lang="en-US" sz="2400" b="1" dirty="0"/>
              <a:t>0</a:t>
            </a:r>
          </a:p>
        </p:txBody>
      </p:sp>
      <p:sp>
        <p:nvSpPr>
          <p:cNvPr id="30" name="TextBox 29">
            <a:extLst>
              <a:ext uri="{FF2B5EF4-FFF2-40B4-BE49-F238E27FC236}">
                <a16:creationId xmlns:a16="http://schemas.microsoft.com/office/drawing/2014/main" id="{BAB9DC43-6347-4C26-9F01-8BB56C40E822}"/>
              </a:ext>
            </a:extLst>
          </p:cNvPr>
          <p:cNvSpPr txBox="1"/>
          <p:nvPr/>
        </p:nvSpPr>
        <p:spPr>
          <a:xfrm>
            <a:off x="9316784" y="2876930"/>
            <a:ext cx="340158" cy="461665"/>
          </a:xfrm>
          <a:prstGeom prst="rect">
            <a:avLst/>
          </a:prstGeom>
          <a:noFill/>
        </p:spPr>
        <p:txBody>
          <a:bodyPr wrap="none" rtlCol="0">
            <a:spAutoFit/>
          </a:bodyPr>
          <a:lstStyle/>
          <a:p>
            <a:r>
              <a:rPr lang="en-US" sz="2400" b="1" dirty="0"/>
              <a:t>0</a:t>
            </a:r>
          </a:p>
        </p:txBody>
      </p:sp>
      <p:sp>
        <p:nvSpPr>
          <p:cNvPr id="31" name="TextBox 30">
            <a:extLst>
              <a:ext uri="{FF2B5EF4-FFF2-40B4-BE49-F238E27FC236}">
                <a16:creationId xmlns:a16="http://schemas.microsoft.com/office/drawing/2014/main" id="{3AB34AC4-2E38-4A8D-BC5F-E1FA31EA3843}"/>
              </a:ext>
            </a:extLst>
          </p:cNvPr>
          <p:cNvSpPr txBox="1"/>
          <p:nvPr/>
        </p:nvSpPr>
        <p:spPr>
          <a:xfrm>
            <a:off x="11598355" y="2885806"/>
            <a:ext cx="575799" cy="461665"/>
          </a:xfrm>
          <a:prstGeom prst="rect">
            <a:avLst/>
          </a:prstGeom>
          <a:noFill/>
        </p:spPr>
        <p:txBody>
          <a:bodyPr wrap="none" rtlCol="0">
            <a:spAutoFit/>
          </a:bodyPr>
          <a:lstStyle/>
          <a:p>
            <a:r>
              <a:rPr lang="en-US" sz="2400" b="1" dirty="0"/>
              <a:t>4-</a:t>
            </a:r>
            <a:r>
              <a:rPr lang="el-GR" sz="2400" b="1" dirty="0"/>
              <a:t>ε</a:t>
            </a:r>
            <a:endParaRPr lang="en-US" sz="2400" b="1" dirty="0"/>
          </a:p>
        </p:txBody>
      </p:sp>
      <p:sp>
        <p:nvSpPr>
          <p:cNvPr id="32" name="TextBox 31">
            <a:extLst>
              <a:ext uri="{FF2B5EF4-FFF2-40B4-BE49-F238E27FC236}">
                <a16:creationId xmlns:a16="http://schemas.microsoft.com/office/drawing/2014/main" id="{9C592FCA-2B11-4B58-A0C6-A92DFA96B6A0}"/>
              </a:ext>
            </a:extLst>
          </p:cNvPr>
          <p:cNvSpPr txBox="1"/>
          <p:nvPr/>
        </p:nvSpPr>
        <p:spPr>
          <a:xfrm>
            <a:off x="10481241" y="1182773"/>
            <a:ext cx="340158" cy="461665"/>
          </a:xfrm>
          <a:prstGeom prst="rect">
            <a:avLst/>
          </a:prstGeom>
          <a:noFill/>
        </p:spPr>
        <p:txBody>
          <a:bodyPr wrap="none" rtlCol="0">
            <a:spAutoFit/>
          </a:bodyPr>
          <a:lstStyle/>
          <a:p>
            <a:r>
              <a:rPr lang="en-US" sz="2400" b="1" dirty="0"/>
              <a:t>0</a:t>
            </a:r>
          </a:p>
        </p:txBody>
      </p:sp>
      <p:sp>
        <p:nvSpPr>
          <p:cNvPr id="33" name="TextBox 32">
            <a:extLst>
              <a:ext uri="{FF2B5EF4-FFF2-40B4-BE49-F238E27FC236}">
                <a16:creationId xmlns:a16="http://schemas.microsoft.com/office/drawing/2014/main" id="{C9D5CA72-CF72-4594-947E-2D0EEDE2E523}"/>
              </a:ext>
            </a:extLst>
          </p:cNvPr>
          <p:cNvSpPr txBox="1"/>
          <p:nvPr/>
        </p:nvSpPr>
        <p:spPr>
          <a:xfrm>
            <a:off x="10259295" y="6305195"/>
            <a:ext cx="963982" cy="461665"/>
          </a:xfrm>
          <a:prstGeom prst="rect">
            <a:avLst/>
          </a:prstGeom>
          <a:noFill/>
        </p:spPr>
        <p:txBody>
          <a:bodyPr wrap="none" rtlCol="0">
            <a:spAutoFit/>
          </a:bodyPr>
          <a:lstStyle/>
          <a:p>
            <a:r>
              <a:rPr lang="en-US" sz="2400" b="1" dirty="0"/>
              <a:t>START</a:t>
            </a:r>
          </a:p>
        </p:txBody>
      </p:sp>
      <p:sp>
        <p:nvSpPr>
          <p:cNvPr id="26" name="Oval 25">
            <a:extLst>
              <a:ext uri="{FF2B5EF4-FFF2-40B4-BE49-F238E27FC236}">
                <a16:creationId xmlns:a16="http://schemas.microsoft.com/office/drawing/2014/main" id="{ECD3C2EA-AADC-4993-B5FE-DD679E7993A8}"/>
              </a:ext>
            </a:extLst>
          </p:cNvPr>
          <p:cNvSpPr/>
          <p:nvPr/>
        </p:nvSpPr>
        <p:spPr>
          <a:xfrm>
            <a:off x="10259295" y="2723102"/>
            <a:ext cx="757469" cy="24002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50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76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76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411549" y="256147"/>
            <a:ext cx="9433720" cy="605118"/>
          </a:xfrm>
        </p:spPr>
        <p:txBody>
          <a:bodyPr>
            <a:normAutofit fontScale="90000"/>
          </a:bodyPr>
          <a:lstStyle/>
          <a:p>
            <a:r>
              <a:rPr lang="en-US" altLang="en-US" dirty="0"/>
              <a:t>A way for EDT to get the right answer (+SSA)</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 y="971379"/>
            <a:ext cx="9534537" cy="5886621"/>
          </a:xfrm>
        </p:spPr>
        <p:txBody>
          <a:bodyPr>
            <a:normAutofit lnSpcReduction="10000"/>
          </a:bodyPr>
          <a:lstStyle/>
          <a:p>
            <a:pPr eaLnBrk="1" hangingPunct="1"/>
            <a:r>
              <a:rPr lang="en-US" altLang="en-US" sz="2700" dirty="0"/>
              <a:t>Consider probabilities of </a:t>
            </a:r>
            <a:r>
              <a:rPr lang="en-US" altLang="en-US" sz="2700" b="1" dirty="0"/>
              <a:t>whole trajectories, plus where you are</a:t>
            </a:r>
            <a:r>
              <a:rPr lang="en-US" altLang="en-US" sz="2700" dirty="0"/>
              <a:t>, under strategy (0, ½, ½), </a:t>
            </a:r>
            <a:r>
              <a:rPr lang="en-US" altLang="en-US" sz="2700" b="1" dirty="0"/>
              <a:t>in a </a:t>
            </a:r>
            <a:r>
              <a:rPr lang="en-US" altLang="en-US" sz="2700" b="1" dirty="0" err="1"/>
              <a:t>halfing</a:t>
            </a:r>
            <a:r>
              <a:rPr lang="en-US" altLang="en-US" sz="2700" b="1" dirty="0"/>
              <a:t> sort of way</a:t>
            </a:r>
          </a:p>
          <a:p>
            <a:r>
              <a:rPr lang="en-US" altLang="en-US" sz="2700" dirty="0"/>
              <a:t>P(XY(</a:t>
            </a:r>
            <a:r>
              <a:rPr lang="en-US" sz="2700" dirty="0"/>
              <a:t>4-</a:t>
            </a:r>
            <a:r>
              <a:rPr lang="el-GR" sz="2700" dirty="0"/>
              <a:t>ε</a:t>
            </a:r>
            <a:r>
              <a:rPr lang="en-US" sz="2700" dirty="0"/>
              <a:t>), @X) = </a:t>
            </a:r>
            <a:r>
              <a:rPr lang="en-US" altLang="en-US" sz="2700" dirty="0"/>
              <a:t>P(XY(</a:t>
            </a:r>
            <a:r>
              <a:rPr lang="en-US" sz="2700" dirty="0"/>
              <a:t>4-</a:t>
            </a:r>
            <a:r>
              <a:rPr lang="el-GR" sz="2700" dirty="0"/>
              <a:t>ε</a:t>
            </a:r>
            <a:r>
              <a:rPr lang="en-US" sz="2700" dirty="0"/>
              <a:t>)) * P(@X|</a:t>
            </a:r>
            <a:r>
              <a:rPr lang="en-US" altLang="en-US" sz="2700" dirty="0"/>
              <a:t>XY(</a:t>
            </a:r>
            <a:r>
              <a:rPr lang="en-US" sz="2700" dirty="0"/>
              <a:t>4-</a:t>
            </a:r>
            <a:r>
              <a:rPr lang="el-GR" sz="2700" dirty="0"/>
              <a:t>ε</a:t>
            </a:r>
            <a:r>
              <a:rPr lang="en-US" sz="2700" dirty="0"/>
              <a:t>)) = ¼ * ½ </a:t>
            </a:r>
            <a:endParaRPr lang="en-US" altLang="en-US" sz="2700" dirty="0"/>
          </a:p>
          <a:p>
            <a:r>
              <a:rPr lang="en-US" altLang="en-US" sz="2700" dirty="0"/>
              <a:t>P(XY(</a:t>
            </a:r>
            <a:r>
              <a:rPr lang="en-US" sz="2700" dirty="0"/>
              <a:t>4-</a:t>
            </a:r>
            <a:r>
              <a:rPr lang="el-GR" sz="2700" dirty="0"/>
              <a:t>ε</a:t>
            </a:r>
            <a:r>
              <a:rPr lang="en-US" sz="2700" dirty="0"/>
              <a:t>), @Y) = </a:t>
            </a:r>
            <a:r>
              <a:rPr lang="en-US" altLang="en-US" sz="2700" dirty="0"/>
              <a:t>P(XY(</a:t>
            </a:r>
            <a:r>
              <a:rPr lang="en-US" sz="2700" dirty="0"/>
              <a:t>4-</a:t>
            </a:r>
            <a:r>
              <a:rPr lang="el-GR" sz="2700" dirty="0"/>
              <a:t>ε</a:t>
            </a:r>
            <a:r>
              <a:rPr lang="en-US" sz="2700" dirty="0"/>
              <a:t>)) * P(@Y|</a:t>
            </a:r>
            <a:r>
              <a:rPr lang="en-US" altLang="en-US" sz="2700" dirty="0"/>
              <a:t>XY(</a:t>
            </a:r>
            <a:r>
              <a:rPr lang="en-US" sz="2700" dirty="0"/>
              <a:t>4-</a:t>
            </a:r>
            <a:r>
              <a:rPr lang="el-GR" sz="2700" dirty="0"/>
              <a:t>ε</a:t>
            </a:r>
            <a:r>
              <a:rPr lang="en-US" sz="2700" dirty="0"/>
              <a:t>)) = ¼ * ½ </a:t>
            </a:r>
          </a:p>
          <a:p>
            <a:r>
              <a:rPr lang="en-US" sz="2700" dirty="0"/>
              <a:t>Any other trajectory with positive probability gives payoff 0</a:t>
            </a:r>
          </a:p>
          <a:p>
            <a:r>
              <a:rPr lang="en-US" sz="2700" dirty="0"/>
              <a:t>So expected utility is 2 * ¼ * ½ * </a:t>
            </a:r>
            <a:r>
              <a:rPr lang="en-US" altLang="en-US" sz="2700" dirty="0"/>
              <a:t>(</a:t>
            </a:r>
            <a:r>
              <a:rPr lang="en-US" sz="2700" dirty="0"/>
              <a:t>4-</a:t>
            </a:r>
            <a:r>
              <a:rPr lang="el-GR" sz="2700" dirty="0"/>
              <a:t>ε</a:t>
            </a:r>
            <a:r>
              <a:rPr lang="en-US" sz="2700" dirty="0"/>
              <a:t>) = 1-</a:t>
            </a:r>
            <a:r>
              <a:rPr lang="el-GR" sz="2700" dirty="0"/>
              <a:t> ε</a:t>
            </a:r>
            <a:r>
              <a:rPr lang="en-US" sz="2700" dirty="0"/>
              <a:t>/4, which is worse than 1, so EDT gets the right answer</a:t>
            </a:r>
          </a:p>
          <a:p>
            <a:r>
              <a:rPr lang="en-US" sz="2700" i="1" dirty="0"/>
              <a:t>What just happened?</a:t>
            </a:r>
            <a:endParaRPr lang="en-US" sz="2700" dirty="0"/>
          </a:p>
          <a:p>
            <a:r>
              <a:rPr lang="en-US" sz="2700" dirty="0"/>
              <a:t>Under this way of reasoning, if you tell me that I’m at X, it’s </a:t>
            </a:r>
            <a:r>
              <a:rPr lang="en-US" sz="2700" b="1" dirty="0"/>
              <a:t>more likely</a:t>
            </a:r>
            <a:r>
              <a:rPr lang="en-US" sz="2700" dirty="0"/>
              <a:t> that I’m on trajectory X(0) than on one of the XY ones</a:t>
            </a:r>
          </a:p>
          <a:p>
            <a:r>
              <a:rPr lang="en-US" altLang="en-US" sz="2700" dirty="0"/>
              <a:t>P(XY(</a:t>
            </a:r>
            <a:r>
              <a:rPr lang="en-US" sz="2700" dirty="0"/>
              <a:t>4-</a:t>
            </a:r>
            <a:r>
              <a:rPr lang="el-GR" sz="2700" dirty="0"/>
              <a:t>ε</a:t>
            </a:r>
            <a:r>
              <a:rPr lang="en-US" sz="2700" dirty="0"/>
              <a:t>), @X) = ¼ * ½ ; </a:t>
            </a:r>
            <a:r>
              <a:rPr lang="en-US" altLang="en-US" sz="2700" dirty="0"/>
              <a:t>P(XY(</a:t>
            </a:r>
            <a:r>
              <a:rPr lang="en-US" sz="2700" dirty="0"/>
              <a:t>0), @X) = ¼ * ½ ; P(X(0), @X) = ½ * 1</a:t>
            </a:r>
          </a:p>
          <a:p>
            <a:r>
              <a:rPr lang="en-US" sz="2700" dirty="0"/>
              <a:t>So P(X(0) | @X) = ½ / (½ + ¼) = 2/3 (</a:t>
            </a:r>
            <a:r>
              <a:rPr lang="en-US" sz="2700" b="1" dirty="0"/>
              <a:t>not </a:t>
            </a:r>
            <a:r>
              <a:rPr lang="en-US" sz="2700" dirty="0"/>
              <a:t>1/2)</a:t>
            </a:r>
          </a:p>
          <a:p>
            <a:r>
              <a:rPr lang="en-US" sz="2700" dirty="0"/>
              <a:t>Previous slide had </a:t>
            </a:r>
            <a:r>
              <a:rPr lang="en-US" sz="2700" b="1" dirty="0"/>
              <a:t>hidden assumption</a:t>
            </a:r>
            <a:r>
              <a:rPr lang="en-US" sz="2700" dirty="0"/>
              <a:t>: </a:t>
            </a:r>
            <a:r>
              <a:rPr lang="en-US" sz="2700" i="1" dirty="0"/>
              <a:t>where I am carries no information about my </a:t>
            </a:r>
            <a:r>
              <a:rPr lang="en-US" sz="2700" b="1" i="1" dirty="0"/>
              <a:t>future</a:t>
            </a:r>
            <a:r>
              <a:rPr lang="en-US" sz="2700" i="1" dirty="0"/>
              <a:t> coin tosses</a:t>
            </a:r>
          </a:p>
          <a:p>
            <a:endParaRPr lang="en-US" sz="2700" dirty="0"/>
          </a:p>
          <a:p>
            <a:endParaRPr lang="en-US" sz="2700" dirty="0"/>
          </a:p>
          <a:p>
            <a:pPr eaLnBrk="1" hangingPunct="1"/>
            <a:endParaRPr lang="en-US" altLang="en-US" sz="2700" dirty="0"/>
          </a:p>
          <a:p>
            <a:pPr marL="0" indent="0">
              <a:buNone/>
            </a:pPr>
            <a:endParaRPr lang="en-US" altLang="en-US" sz="2700" dirty="0"/>
          </a:p>
        </p:txBody>
      </p:sp>
      <p:sp>
        <p:nvSpPr>
          <p:cNvPr id="4" name="Oval 3">
            <a:extLst>
              <a:ext uri="{FF2B5EF4-FFF2-40B4-BE49-F238E27FC236}">
                <a16:creationId xmlns:a16="http://schemas.microsoft.com/office/drawing/2014/main" id="{6B4F6B43-5A5F-4F36-9ED5-DAFCD1D22986}"/>
              </a:ext>
            </a:extLst>
          </p:cNvPr>
          <p:cNvSpPr/>
          <p:nvPr/>
        </p:nvSpPr>
        <p:spPr>
          <a:xfrm>
            <a:off x="10459898" y="4603071"/>
            <a:ext cx="359109" cy="3195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3C3AB1-455A-4E5B-8A7A-B3B3D63962DC}"/>
              </a:ext>
            </a:extLst>
          </p:cNvPr>
          <p:cNvSpPr/>
          <p:nvPr/>
        </p:nvSpPr>
        <p:spPr>
          <a:xfrm>
            <a:off x="10451020" y="2925190"/>
            <a:ext cx="359109" cy="31959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325DB63F-EED1-4526-947C-44B138665CD5}"/>
              </a:ext>
            </a:extLst>
          </p:cNvPr>
          <p:cNvCxnSpPr>
            <a:cxnSpLocks/>
            <a:stCxn id="4" idx="0"/>
            <a:endCxn id="7" idx="4"/>
          </p:cNvCxnSpPr>
          <p:nvPr/>
        </p:nvCxnSpPr>
        <p:spPr>
          <a:xfrm flipH="1" flipV="1">
            <a:off x="10630575" y="3244786"/>
            <a:ext cx="8878"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B6DC7776-46C3-4CFA-ADF3-B9CC8A3A1B30}"/>
              </a:ext>
            </a:extLst>
          </p:cNvPr>
          <p:cNvCxnSpPr/>
          <p:nvPr/>
        </p:nvCxnSpPr>
        <p:spPr>
          <a:xfrm flipV="1">
            <a:off x="10632052" y="1568384"/>
            <a:ext cx="0"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74D0ED1D-1BFD-4329-B714-5C2AE3B16CE4}"/>
              </a:ext>
            </a:extLst>
          </p:cNvPr>
          <p:cNvCxnSpPr/>
          <p:nvPr/>
        </p:nvCxnSpPr>
        <p:spPr>
          <a:xfrm flipV="1">
            <a:off x="10632052" y="4933019"/>
            <a:ext cx="0" cy="135828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025FA097-5838-4DD3-B48F-4092A8D5B1AC}"/>
              </a:ext>
            </a:extLst>
          </p:cNvPr>
          <p:cNvCxnSpPr>
            <a:cxnSpLocks/>
          </p:cNvCxnSpPr>
          <p:nvPr/>
        </p:nvCxnSpPr>
        <p:spPr>
          <a:xfrm flipV="1">
            <a:off x="10819007" y="4758428"/>
            <a:ext cx="75747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EA0AF45F-2771-43F8-8006-87B82D83B180}"/>
              </a:ext>
            </a:extLst>
          </p:cNvPr>
          <p:cNvCxnSpPr>
            <a:cxnSpLocks/>
          </p:cNvCxnSpPr>
          <p:nvPr/>
        </p:nvCxnSpPr>
        <p:spPr>
          <a:xfrm flipV="1">
            <a:off x="10811608" y="3065855"/>
            <a:ext cx="757476"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47A3711F-F8D4-4B79-B8FF-D60BC7ADCF2A}"/>
              </a:ext>
            </a:extLst>
          </p:cNvPr>
          <p:cNvCxnSpPr>
            <a:cxnSpLocks/>
          </p:cNvCxnSpPr>
          <p:nvPr/>
        </p:nvCxnSpPr>
        <p:spPr>
          <a:xfrm flipH="1">
            <a:off x="9693545" y="3065855"/>
            <a:ext cx="766353"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C8E58D18-5AD5-47ED-AAB9-63B3C1361198}"/>
              </a:ext>
            </a:extLst>
          </p:cNvPr>
          <p:cNvCxnSpPr>
            <a:cxnSpLocks/>
          </p:cNvCxnSpPr>
          <p:nvPr/>
        </p:nvCxnSpPr>
        <p:spPr>
          <a:xfrm flipH="1">
            <a:off x="9702422" y="4758428"/>
            <a:ext cx="766353" cy="1"/>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E0F6C874-D4CC-469E-98EF-EBE6AEBDF4C3}"/>
              </a:ext>
            </a:extLst>
          </p:cNvPr>
          <p:cNvSpPr txBox="1"/>
          <p:nvPr/>
        </p:nvSpPr>
        <p:spPr>
          <a:xfrm>
            <a:off x="10486171" y="2900414"/>
            <a:ext cx="304892" cy="369332"/>
          </a:xfrm>
          <a:prstGeom prst="rect">
            <a:avLst/>
          </a:prstGeom>
          <a:noFill/>
        </p:spPr>
        <p:txBody>
          <a:bodyPr wrap="square" rtlCol="0">
            <a:spAutoFit/>
          </a:bodyPr>
          <a:lstStyle/>
          <a:p>
            <a:r>
              <a:rPr lang="en-US" b="1" dirty="0"/>
              <a:t>Y</a:t>
            </a:r>
            <a:endParaRPr lang="en-US" sz="2400" b="1" dirty="0"/>
          </a:p>
        </p:txBody>
      </p:sp>
      <p:sp>
        <p:nvSpPr>
          <p:cNvPr id="27" name="TextBox 26">
            <a:extLst>
              <a:ext uri="{FF2B5EF4-FFF2-40B4-BE49-F238E27FC236}">
                <a16:creationId xmlns:a16="http://schemas.microsoft.com/office/drawing/2014/main" id="{09764228-7424-4C57-85BA-3E523E817BDD}"/>
              </a:ext>
            </a:extLst>
          </p:cNvPr>
          <p:cNvSpPr txBox="1"/>
          <p:nvPr/>
        </p:nvSpPr>
        <p:spPr>
          <a:xfrm>
            <a:off x="10486274" y="4585105"/>
            <a:ext cx="311304" cy="369332"/>
          </a:xfrm>
          <a:prstGeom prst="rect">
            <a:avLst/>
          </a:prstGeom>
          <a:noFill/>
        </p:spPr>
        <p:txBody>
          <a:bodyPr wrap="square" rtlCol="0">
            <a:spAutoFit/>
          </a:bodyPr>
          <a:lstStyle/>
          <a:p>
            <a:r>
              <a:rPr lang="en-US" b="1" dirty="0"/>
              <a:t>X</a:t>
            </a:r>
            <a:endParaRPr lang="en-US" sz="2400" b="1" dirty="0"/>
          </a:p>
        </p:txBody>
      </p:sp>
      <p:sp>
        <p:nvSpPr>
          <p:cNvPr id="24" name="TextBox 23">
            <a:extLst>
              <a:ext uri="{FF2B5EF4-FFF2-40B4-BE49-F238E27FC236}">
                <a16:creationId xmlns:a16="http://schemas.microsoft.com/office/drawing/2014/main" id="{5FA376D1-0442-4040-8FB1-C40175CD8928}"/>
              </a:ext>
            </a:extLst>
          </p:cNvPr>
          <p:cNvSpPr txBox="1"/>
          <p:nvPr/>
        </p:nvSpPr>
        <p:spPr>
          <a:xfrm>
            <a:off x="9306430" y="4553335"/>
            <a:ext cx="340158" cy="461665"/>
          </a:xfrm>
          <a:prstGeom prst="rect">
            <a:avLst/>
          </a:prstGeom>
          <a:noFill/>
        </p:spPr>
        <p:txBody>
          <a:bodyPr wrap="none" rtlCol="0">
            <a:spAutoFit/>
          </a:bodyPr>
          <a:lstStyle/>
          <a:p>
            <a:r>
              <a:rPr lang="en-US" sz="2400" b="1" dirty="0"/>
              <a:t>1</a:t>
            </a:r>
          </a:p>
        </p:txBody>
      </p:sp>
      <p:sp>
        <p:nvSpPr>
          <p:cNvPr id="29" name="TextBox 28">
            <a:extLst>
              <a:ext uri="{FF2B5EF4-FFF2-40B4-BE49-F238E27FC236}">
                <a16:creationId xmlns:a16="http://schemas.microsoft.com/office/drawing/2014/main" id="{622499B7-94C0-4862-994F-D3830B4928A6}"/>
              </a:ext>
            </a:extLst>
          </p:cNvPr>
          <p:cNvSpPr txBox="1"/>
          <p:nvPr/>
        </p:nvSpPr>
        <p:spPr>
          <a:xfrm>
            <a:off x="11598357" y="4554812"/>
            <a:ext cx="340158" cy="461665"/>
          </a:xfrm>
          <a:prstGeom prst="rect">
            <a:avLst/>
          </a:prstGeom>
          <a:noFill/>
        </p:spPr>
        <p:txBody>
          <a:bodyPr wrap="none" rtlCol="0">
            <a:spAutoFit/>
          </a:bodyPr>
          <a:lstStyle/>
          <a:p>
            <a:r>
              <a:rPr lang="en-US" sz="2400" b="1" dirty="0"/>
              <a:t>0</a:t>
            </a:r>
          </a:p>
        </p:txBody>
      </p:sp>
      <p:sp>
        <p:nvSpPr>
          <p:cNvPr id="30" name="TextBox 29">
            <a:extLst>
              <a:ext uri="{FF2B5EF4-FFF2-40B4-BE49-F238E27FC236}">
                <a16:creationId xmlns:a16="http://schemas.microsoft.com/office/drawing/2014/main" id="{BAB9DC43-6347-4C26-9F01-8BB56C40E822}"/>
              </a:ext>
            </a:extLst>
          </p:cNvPr>
          <p:cNvSpPr txBox="1"/>
          <p:nvPr/>
        </p:nvSpPr>
        <p:spPr>
          <a:xfrm>
            <a:off x="9316784" y="2876930"/>
            <a:ext cx="340158" cy="461665"/>
          </a:xfrm>
          <a:prstGeom prst="rect">
            <a:avLst/>
          </a:prstGeom>
          <a:noFill/>
        </p:spPr>
        <p:txBody>
          <a:bodyPr wrap="none" rtlCol="0">
            <a:spAutoFit/>
          </a:bodyPr>
          <a:lstStyle/>
          <a:p>
            <a:r>
              <a:rPr lang="en-US" sz="2400" b="1" dirty="0"/>
              <a:t>0</a:t>
            </a:r>
          </a:p>
        </p:txBody>
      </p:sp>
      <p:sp>
        <p:nvSpPr>
          <p:cNvPr id="31" name="TextBox 30">
            <a:extLst>
              <a:ext uri="{FF2B5EF4-FFF2-40B4-BE49-F238E27FC236}">
                <a16:creationId xmlns:a16="http://schemas.microsoft.com/office/drawing/2014/main" id="{3AB34AC4-2E38-4A8D-BC5F-E1FA31EA3843}"/>
              </a:ext>
            </a:extLst>
          </p:cNvPr>
          <p:cNvSpPr txBox="1"/>
          <p:nvPr/>
        </p:nvSpPr>
        <p:spPr>
          <a:xfrm>
            <a:off x="11598355" y="2885806"/>
            <a:ext cx="575799" cy="461665"/>
          </a:xfrm>
          <a:prstGeom prst="rect">
            <a:avLst/>
          </a:prstGeom>
          <a:noFill/>
        </p:spPr>
        <p:txBody>
          <a:bodyPr wrap="none" rtlCol="0">
            <a:spAutoFit/>
          </a:bodyPr>
          <a:lstStyle/>
          <a:p>
            <a:r>
              <a:rPr lang="en-US" sz="2400" b="1" dirty="0"/>
              <a:t>4-</a:t>
            </a:r>
            <a:r>
              <a:rPr lang="el-GR" sz="2400" b="1" dirty="0"/>
              <a:t>ε</a:t>
            </a:r>
            <a:endParaRPr lang="en-US" sz="2400" b="1" dirty="0"/>
          </a:p>
        </p:txBody>
      </p:sp>
      <p:sp>
        <p:nvSpPr>
          <p:cNvPr id="32" name="TextBox 31">
            <a:extLst>
              <a:ext uri="{FF2B5EF4-FFF2-40B4-BE49-F238E27FC236}">
                <a16:creationId xmlns:a16="http://schemas.microsoft.com/office/drawing/2014/main" id="{9C592FCA-2B11-4B58-A0C6-A92DFA96B6A0}"/>
              </a:ext>
            </a:extLst>
          </p:cNvPr>
          <p:cNvSpPr txBox="1"/>
          <p:nvPr/>
        </p:nvSpPr>
        <p:spPr>
          <a:xfrm>
            <a:off x="10481241" y="1182773"/>
            <a:ext cx="340158" cy="461665"/>
          </a:xfrm>
          <a:prstGeom prst="rect">
            <a:avLst/>
          </a:prstGeom>
          <a:noFill/>
        </p:spPr>
        <p:txBody>
          <a:bodyPr wrap="none" rtlCol="0">
            <a:spAutoFit/>
          </a:bodyPr>
          <a:lstStyle/>
          <a:p>
            <a:r>
              <a:rPr lang="en-US" sz="2400" b="1" dirty="0"/>
              <a:t>0</a:t>
            </a:r>
          </a:p>
        </p:txBody>
      </p:sp>
      <p:sp>
        <p:nvSpPr>
          <p:cNvPr id="33" name="TextBox 32">
            <a:extLst>
              <a:ext uri="{FF2B5EF4-FFF2-40B4-BE49-F238E27FC236}">
                <a16:creationId xmlns:a16="http://schemas.microsoft.com/office/drawing/2014/main" id="{C9D5CA72-CF72-4594-947E-2D0EEDE2E523}"/>
              </a:ext>
            </a:extLst>
          </p:cNvPr>
          <p:cNvSpPr txBox="1"/>
          <p:nvPr/>
        </p:nvSpPr>
        <p:spPr>
          <a:xfrm>
            <a:off x="10259295" y="6305195"/>
            <a:ext cx="963982" cy="461665"/>
          </a:xfrm>
          <a:prstGeom prst="rect">
            <a:avLst/>
          </a:prstGeom>
          <a:noFill/>
        </p:spPr>
        <p:txBody>
          <a:bodyPr wrap="none" rtlCol="0">
            <a:spAutoFit/>
          </a:bodyPr>
          <a:lstStyle/>
          <a:p>
            <a:r>
              <a:rPr lang="en-US" sz="2400" b="1" dirty="0"/>
              <a:t>START</a:t>
            </a:r>
          </a:p>
        </p:txBody>
      </p:sp>
      <p:sp>
        <p:nvSpPr>
          <p:cNvPr id="2" name="Oval 1">
            <a:extLst>
              <a:ext uri="{FF2B5EF4-FFF2-40B4-BE49-F238E27FC236}">
                <a16:creationId xmlns:a16="http://schemas.microsoft.com/office/drawing/2014/main" id="{2E721671-E61E-427C-9AD2-D304EF9736BF}"/>
              </a:ext>
            </a:extLst>
          </p:cNvPr>
          <p:cNvSpPr/>
          <p:nvPr/>
        </p:nvSpPr>
        <p:spPr>
          <a:xfrm>
            <a:off x="10259295" y="2723102"/>
            <a:ext cx="757469" cy="24002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49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76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761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5994" y="183930"/>
            <a:ext cx="11088090" cy="605118"/>
          </a:xfrm>
        </p:spPr>
        <p:txBody>
          <a:bodyPr>
            <a:normAutofit fontScale="90000"/>
          </a:bodyPr>
          <a:lstStyle/>
          <a:p>
            <a:r>
              <a:rPr lang="en-US" altLang="en-US" dirty="0"/>
              <a:t>Making decisions with imperfect recall</a:t>
            </a:r>
            <a:br>
              <a:rPr lang="en-US" altLang="en-US" dirty="0"/>
            </a:br>
            <a:r>
              <a:rPr lang="en-US" altLang="en-US" sz="3600" dirty="0">
                <a:solidFill>
                  <a:srgbClr val="5B9BD5"/>
                </a:solidFill>
              </a:rPr>
              <a:t>[</a:t>
            </a:r>
            <a:r>
              <a:rPr lang="en-US" sz="3600" dirty="0">
                <a:solidFill>
                  <a:srgbClr val="5B9BD5"/>
                </a:solidFill>
              </a:rPr>
              <a:t>cf. absentminded driver problem: PR97, AHP97]</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5994" y="976579"/>
            <a:ext cx="9492516" cy="5766045"/>
          </a:xfrm>
        </p:spPr>
        <p:txBody>
          <a:bodyPr>
            <a:normAutofit/>
          </a:bodyPr>
          <a:lstStyle/>
          <a:p>
            <a:pPr eaLnBrk="1" hangingPunct="1"/>
            <a:r>
              <a:rPr lang="en-US" altLang="en-US" sz="3200" dirty="0"/>
              <a:t>Optimal strategy without recall: go Right with probability </a:t>
            </a:r>
            <a:r>
              <a:rPr lang="en-US" altLang="en-US" sz="3200" dirty="0">
                <a:solidFill>
                  <a:srgbClr val="002060"/>
                </a:solidFill>
              </a:rPr>
              <a:t>5/8</a:t>
            </a:r>
            <a:r>
              <a:rPr lang="en-US" altLang="en-US" sz="3200" dirty="0"/>
              <a:t>. </a:t>
            </a:r>
            <a:r>
              <a:rPr lang="en-US" altLang="en-US" sz="3200" i="1" dirty="0"/>
              <a:t>(Outside view.)</a:t>
            </a:r>
            <a:r>
              <a:rPr lang="en-US" altLang="en-US" sz="3200" dirty="0"/>
              <a:t> Follow that.</a:t>
            </a:r>
          </a:p>
          <a:p>
            <a:pPr eaLnBrk="1" hangingPunct="1"/>
            <a:r>
              <a:rPr lang="en-US" altLang="en-US" sz="3200" dirty="0"/>
              <a:t>You arrive at decision point.  What is the probability that you’re there for the first time? </a:t>
            </a:r>
            <a:r>
              <a:rPr lang="en-US" altLang="en-US" sz="3200" i="1" dirty="0"/>
              <a:t>(Inside view.)</a:t>
            </a:r>
            <a:endParaRPr lang="en-US" altLang="en-US" sz="3200" dirty="0"/>
          </a:p>
          <a:p>
            <a:pPr eaLnBrk="1" hangingPunct="1"/>
            <a:r>
              <a:rPr lang="en-US" altLang="en-US" sz="3200" b="1" dirty="0" err="1"/>
              <a:t>Thirder</a:t>
            </a:r>
            <a:r>
              <a:rPr lang="en-US" altLang="en-US" sz="3200" b="1" dirty="0"/>
              <a:t>: </a:t>
            </a:r>
            <a:r>
              <a:rPr lang="en-US" altLang="en-US" sz="3200" dirty="0"/>
              <a:t>in expectation 1 first awakening, and (</a:t>
            </a:r>
            <a:r>
              <a:rPr lang="en-US" altLang="en-US" sz="3200" dirty="0">
                <a:solidFill>
                  <a:srgbClr val="7030A0"/>
                </a:solidFill>
              </a:rPr>
              <a:t>1/2</a:t>
            </a:r>
            <a:r>
              <a:rPr lang="en-US" altLang="en-US" sz="3200" dirty="0"/>
              <a:t>)(</a:t>
            </a:r>
            <a:r>
              <a:rPr lang="en-US" altLang="en-US" sz="3200" dirty="0">
                <a:solidFill>
                  <a:srgbClr val="002060"/>
                </a:solidFill>
              </a:rPr>
              <a:t>5/8</a:t>
            </a:r>
            <a:r>
              <a:rPr lang="en-US" altLang="en-US" sz="3200" dirty="0"/>
              <a:t>)(</a:t>
            </a:r>
            <a:r>
              <a:rPr lang="en-US" altLang="en-US" sz="3200" dirty="0">
                <a:solidFill>
                  <a:schemeClr val="accent6">
                    <a:lumMod val="75000"/>
                  </a:schemeClr>
                </a:solidFill>
              </a:rPr>
              <a:t>16/25</a:t>
            </a:r>
            <a:r>
              <a:rPr lang="en-US" altLang="en-US" sz="3200" dirty="0"/>
              <a:t>) / (1-(</a:t>
            </a:r>
            <a:r>
              <a:rPr lang="en-US" altLang="en-US" sz="3200" dirty="0">
                <a:solidFill>
                  <a:srgbClr val="002060"/>
                </a:solidFill>
              </a:rPr>
              <a:t>5/8</a:t>
            </a:r>
            <a:r>
              <a:rPr lang="en-US" altLang="en-US" sz="3200" dirty="0"/>
              <a:t>)(</a:t>
            </a:r>
            <a:r>
              <a:rPr lang="en-US" altLang="en-US" sz="3200" dirty="0">
                <a:solidFill>
                  <a:schemeClr val="accent6">
                    <a:lumMod val="75000"/>
                  </a:schemeClr>
                </a:solidFill>
              </a:rPr>
              <a:t>16/25</a:t>
            </a:r>
            <a:r>
              <a:rPr lang="en-US" altLang="en-US" sz="3200" dirty="0"/>
              <a:t>)) = 1/3 later awakenings, so probability of first time = 1/(4/3) = </a:t>
            </a:r>
            <a:r>
              <a:rPr lang="en-US" altLang="en-US" sz="3200" dirty="0">
                <a:solidFill>
                  <a:srgbClr val="C00000"/>
                </a:solidFill>
              </a:rPr>
              <a:t>¾</a:t>
            </a:r>
          </a:p>
          <a:p>
            <a:pPr eaLnBrk="1" hangingPunct="1"/>
            <a:r>
              <a:rPr lang="en-US" altLang="en-US" sz="3200" dirty="0"/>
              <a:t>Going Left gives 1 and going Right gives (</a:t>
            </a:r>
            <a:r>
              <a:rPr lang="en-US" altLang="en-US" sz="3200" dirty="0">
                <a:solidFill>
                  <a:srgbClr val="7030A0"/>
                </a:solidFill>
              </a:rPr>
              <a:t>1/2</a:t>
            </a:r>
            <a:r>
              <a:rPr lang="en-US" altLang="en-US" sz="3200" dirty="0"/>
              <a:t>)(</a:t>
            </a:r>
            <a:r>
              <a:rPr lang="en-US" altLang="en-US" sz="3200" dirty="0">
                <a:solidFill>
                  <a:srgbClr val="C00000"/>
                </a:solidFill>
              </a:rPr>
              <a:t>3/4</a:t>
            </a:r>
            <a:r>
              <a:rPr lang="en-US" altLang="en-US" sz="3200" dirty="0"/>
              <a:t>)(2) + ((</a:t>
            </a:r>
            <a:r>
              <a:rPr lang="en-US" altLang="en-US" sz="3200" dirty="0">
                <a:solidFill>
                  <a:srgbClr val="7030A0"/>
                </a:solidFill>
              </a:rPr>
              <a:t>1/2</a:t>
            </a:r>
            <a:r>
              <a:rPr lang="en-US" altLang="en-US" sz="3200" dirty="0"/>
              <a:t>)(</a:t>
            </a:r>
            <a:r>
              <a:rPr lang="en-US" altLang="en-US" sz="3200" dirty="0">
                <a:solidFill>
                  <a:srgbClr val="C00000"/>
                </a:solidFill>
              </a:rPr>
              <a:t>3/4</a:t>
            </a:r>
            <a:r>
              <a:rPr lang="en-US" altLang="en-US" sz="3200" dirty="0"/>
              <a:t>)+(</a:t>
            </a:r>
            <a:r>
              <a:rPr lang="en-US" altLang="en-US" sz="3200" dirty="0">
                <a:solidFill>
                  <a:srgbClr val="C00000"/>
                </a:solidFill>
              </a:rPr>
              <a:t>1/4</a:t>
            </a:r>
            <a:r>
              <a:rPr lang="en-US" altLang="en-US" sz="3200" dirty="0"/>
              <a:t>))(</a:t>
            </a:r>
            <a:r>
              <a:rPr lang="en-US" altLang="en-US" sz="3200" dirty="0">
                <a:solidFill>
                  <a:schemeClr val="accent6">
                    <a:lumMod val="75000"/>
                  </a:schemeClr>
                </a:solidFill>
              </a:rPr>
              <a:t>16/25</a:t>
            </a:r>
            <a:r>
              <a:rPr lang="en-US" altLang="en-US" sz="3200" dirty="0"/>
              <a:t>)(</a:t>
            </a:r>
            <a:r>
              <a:rPr lang="en-US" altLang="en-US" sz="3200" dirty="0">
                <a:solidFill>
                  <a:srgbClr val="002060"/>
                </a:solidFill>
              </a:rPr>
              <a:t>3/8</a:t>
            </a:r>
            <a:r>
              <a:rPr lang="en-US" altLang="en-US" sz="3200" dirty="0"/>
              <a:t>) / (1-(</a:t>
            </a:r>
            <a:r>
              <a:rPr lang="en-US" altLang="en-US" sz="3200" dirty="0">
                <a:solidFill>
                  <a:srgbClr val="002060"/>
                </a:solidFill>
              </a:rPr>
              <a:t>5/8</a:t>
            </a:r>
            <a:r>
              <a:rPr lang="en-US" altLang="en-US" sz="3200" dirty="0"/>
              <a:t>)(</a:t>
            </a:r>
            <a:r>
              <a:rPr lang="en-US" altLang="en-US" sz="3200" dirty="0">
                <a:solidFill>
                  <a:schemeClr val="accent6">
                    <a:lumMod val="75000"/>
                  </a:schemeClr>
                </a:solidFill>
              </a:rPr>
              <a:t>16/25</a:t>
            </a:r>
            <a:r>
              <a:rPr lang="en-US" altLang="en-US" sz="3200" dirty="0"/>
              <a:t>)) = 1</a:t>
            </a:r>
          </a:p>
          <a:p>
            <a:pPr eaLnBrk="1" hangingPunct="1"/>
            <a:r>
              <a:rPr lang="en-US" altLang="en-US" sz="3200" b="1" dirty="0"/>
              <a:t>Theorem. </a:t>
            </a:r>
            <a:r>
              <a:rPr lang="en-US" altLang="en-US" sz="3200" dirty="0"/>
              <a:t>This is always true!</a:t>
            </a:r>
          </a:p>
          <a:p>
            <a:pPr eaLnBrk="1" hangingPunct="1"/>
            <a:r>
              <a:rPr lang="en-US" altLang="en-US" sz="3200" dirty="0"/>
              <a:t>… but can have other equilibria</a:t>
            </a:r>
          </a:p>
          <a:p>
            <a:pPr eaLnBrk="1" hangingPunct="1"/>
            <a:endParaRPr lang="en-US" altLang="en-US" sz="3700" i="1" dirty="0"/>
          </a:p>
          <a:p>
            <a:pPr eaLnBrk="1" hangingPunct="1"/>
            <a:endParaRPr lang="en-US" altLang="en-US" sz="2000" dirty="0"/>
          </a:p>
          <a:p>
            <a:pPr eaLnBrk="1" hangingPunct="1"/>
            <a:endParaRPr lang="en-US" altLang="en-US" sz="2400" dirty="0"/>
          </a:p>
        </p:txBody>
      </p:sp>
      <p:sp>
        <p:nvSpPr>
          <p:cNvPr id="15" name="Arrow: Up 14">
            <a:extLst>
              <a:ext uri="{FF2B5EF4-FFF2-40B4-BE49-F238E27FC236}">
                <a16:creationId xmlns:a16="http://schemas.microsoft.com/office/drawing/2014/main" id="{1AA3FB6F-12CB-43CC-BCBA-16C0374F2977}"/>
              </a:ext>
            </a:extLst>
          </p:cNvPr>
          <p:cNvSpPr/>
          <p:nvPr/>
        </p:nvSpPr>
        <p:spPr>
          <a:xfrm>
            <a:off x="8830854" y="1735865"/>
            <a:ext cx="1219952" cy="463182"/>
          </a:xfrm>
          <a:prstGeom prst="upArrow">
            <a:avLst/>
          </a:prstGeom>
          <a:solidFill>
            <a:srgbClr val="ECD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Down 8">
            <a:extLst>
              <a:ext uri="{FF2B5EF4-FFF2-40B4-BE49-F238E27FC236}">
                <a16:creationId xmlns:a16="http://schemas.microsoft.com/office/drawing/2014/main" id="{E61D1BD1-CF57-4F1D-B708-216AD2FCA3CD}"/>
              </a:ext>
            </a:extLst>
          </p:cNvPr>
          <p:cNvSpPr/>
          <p:nvPr/>
        </p:nvSpPr>
        <p:spPr>
          <a:xfrm>
            <a:off x="9410211" y="428644"/>
            <a:ext cx="1926455" cy="840214"/>
          </a:xfrm>
          <a:prstGeom prst="curvedDown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Up 17">
            <a:extLst>
              <a:ext uri="{FF2B5EF4-FFF2-40B4-BE49-F238E27FC236}">
                <a16:creationId xmlns:a16="http://schemas.microsoft.com/office/drawing/2014/main" id="{418F312E-EDC3-4A8C-8D08-644F58B2627A}"/>
              </a:ext>
            </a:extLst>
          </p:cNvPr>
          <p:cNvSpPr/>
          <p:nvPr/>
        </p:nvSpPr>
        <p:spPr>
          <a:xfrm flipV="1">
            <a:off x="10865130" y="1313521"/>
            <a:ext cx="616428" cy="940849"/>
          </a:xfrm>
          <a:prstGeom prst="up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Curved Down 18">
            <a:extLst>
              <a:ext uri="{FF2B5EF4-FFF2-40B4-BE49-F238E27FC236}">
                <a16:creationId xmlns:a16="http://schemas.microsoft.com/office/drawing/2014/main" id="{6ADD90A8-9406-4E39-91F1-7AF0D34D475D}"/>
              </a:ext>
            </a:extLst>
          </p:cNvPr>
          <p:cNvSpPr/>
          <p:nvPr/>
        </p:nvSpPr>
        <p:spPr>
          <a:xfrm flipH="1" flipV="1">
            <a:off x="9474981" y="2316604"/>
            <a:ext cx="1729717" cy="840212"/>
          </a:xfrm>
          <a:prstGeom prst="curvedDownArrow">
            <a:avLst/>
          </a:prstGeom>
          <a:solidFill>
            <a:srgbClr val="ECD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Up 19">
            <a:extLst>
              <a:ext uri="{FF2B5EF4-FFF2-40B4-BE49-F238E27FC236}">
                <a16:creationId xmlns:a16="http://schemas.microsoft.com/office/drawing/2014/main" id="{08C9B00F-0F20-44F9-A386-778C58FB1BDC}"/>
              </a:ext>
            </a:extLst>
          </p:cNvPr>
          <p:cNvSpPr/>
          <p:nvPr/>
        </p:nvSpPr>
        <p:spPr>
          <a:xfrm rot="19904698">
            <a:off x="8586708" y="497635"/>
            <a:ext cx="616428" cy="940849"/>
          </a:xfrm>
          <a:prstGeom prst="upArrow">
            <a:avLst/>
          </a:prstGeom>
          <a:solidFill>
            <a:srgbClr val="ECD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D83DC2-2426-4DBE-97E7-DD93C84ED14C}"/>
              </a:ext>
            </a:extLst>
          </p:cNvPr>
          <p:cNvSpPr txBox="1"/>
          <p:nvPr/>
        </p:nvSpPr>
        <p:spPr>
          <a:xfrm>
            <a:off x="8672281" y="1362703"/>
            <a:ext cx="1598334" cy="369332"/>
          </a:xfrm>
          <a:prstGeom prst="rect">
            <a:avLst/>
          </a:prstGeom>
          <a:noFill/>
        </p:spPr>
        <p:txBody>
          <a:bodyPr wrap="square" rtlCol="0">
            <a:spAutoFit/>
          </a:bodyPr>
          <a:lstStyle/>
          <a:p>
            <a:r>
              <a:rPr lang="en-US" b="1" dirty="0"/>
              <a:t>decision point!</a:t>
            </a:r>
          </a:p>
        </p:txBody>
      </p:sp>
      <p:sp>
        <p:nvSpPr>
          <p:cNvPr id="22" name="TextBox 21">
            <a:extLst>
              <a:ext uri="{FF2B5EF4-FFF2-40B4-BE49-F238E27FC236}">
                <a16:creationId xmlns:a16="http://schemas.microsoft.com/office/drawing/2014/main" id="{1451F918-EE66-4F11-A2D8-B972820ED2CF}"/>
              </a:ext>
            </a:extLst>
          </p:cNvPr>
          <p:cNvSpPr txBox="1"/>
          <p:nvPr/>
        </p:nvSpPr>
        <p:spPr>
          <a:xfrm>
            <a:off x="8251497" y="-40347"/>
            <a:ext cx="1158714" cy="646331"/>
          </a:xfrm>
          <a:prstGeom prst="rect">
            <a:avLst/>
          </a:prstGeom>
          <a:noFill/>
        </p:spPr>
        <p:txBody>
          <a:bodyPr wrap="square" rtlCol="0">
            <a:spAutoFit/>
          </a:bodyPr>
          <a:lstStyle/>
          <a:p>
            <a:r>
              <a:rPr lang="en-US" b="1" dirty="0"/>
              <a:t>task of value 1</a:t>
            </a:r>
          </a:p>
        </p:txBody>
      </p:sp>
      <p:sp>
        <p:nvSpPr>
          <p:cNvPr id="23" name="TextBox 22">
            <a:extLst>
              <a:ext uri="{FF2B5EF4-FFF2-40B4-BE49-F238E27FC236}">
                <a16:creationId xmlns:a16="http://schemas.microsoft.com/office/drawing/2014/main" id="{6DE45DCE-2C41-4CB7-8361-661580E408A1}"/>
              </a:ext>
            </a:extLst>
          </p:cNvPr>
          <p:cNvSpPr txBox="1"/>
          <p:nvPr/>
        </p:nvSpPr>
        <p:spPr>
          <a:xfrm>
            <a:off x="11278273" y="374123"/>
            <a:ext cx="944059" cy="1754326"/>
          </a:xfrm>
          <a:prstGeom prst="rect">
            <a:avLst/>
          </a:prstGeom>
          <a:noFill/>
        </p:spPr>
        <p:txBody>
          <a:bodyPr wrap="square" rtlCol="0">
            <a:spAutoFit/>
          </a:bodyPr>
          <a:lstStyle/>
          <a:p>
            <a:pPr algn="r"/>
            <a:r>
              <a:rPr lang="en-US" b="1" dirty="0"/>
              <a:t>with p. </a:t>
            </a:r>
            <a:r>
              <a:rPr lang="en-US" b="1" dirty="0">
                <a:solidFill>
                  <a:srgbClr val="7030A0"/>
                </a:solidFill>
              </a:rPr>
              <a:t>½</a:t>
            </a:r>
            <a:r>
              <a:rPr lang="en-US" b="1" dirty="0"/>
              <a:t>, task of value 2 (if so game ends)</a:t>
            </a:r>
          </a:p>
        </p:txBody>
      </p:sp>
      <p:sp>
        <p:nvSpPr>
          <p:cNvPr id="24" name="TextBox 23">
            <a:extLst>
              <a:ext uri="{FF2B5EF4-FFF2-40B4-BE49-F238E27FC236}">
                <a16:creationId xmlns:a16="http://schemas.microsoft.com/office/drawing/2014/main" id="{96C08D8D-37FC-4B9C-81C6-F994BFBDCBCF}"/>
              </a:ext>
            </a:extLst>
          </p:cNvPr>
          <p:cNvSpPr txBox="1"/>
          <p:nvPr/>
        </p:nvSpPr>
        <p:spPr>
          <a:xfrm>
            <a:off x="8819192" y="2240477"/>
            <a:ext cx="707413" cy="369332"/>
          </a:xfrm>
          <a:prstGeom prst="rect">
            <a:avLst/>
          </a:prstGeom>
          <a:noFill/>
        </p:spPr>
        <p:txBody>
          <a:bodyPr wrap="square" rtlCol="0">
            <a:spAutoFit/>
          </a:bodyPr>
          <a:lstStyle/>
          <a:p>
            <a:r>
              <a:rPr lang="en-US" b="1" dirty="0"/>
              <a:t>start</a:t>
            </a:r>
          </a:p>
        </p:txBody>
      </p:sp>
      <p:sp>
        <p:nvSpPr>
          <p:cNvPr id="25" name="TextBox 24">
            <a:extLst>
              <a:ext uri="{FF2B5EF4-FFF2-40B4-BE49-F238E27FC236}">
                <a16:creationId xmlns:a16="http://schemas.microsoft.com/office/drawing/2014/main" id="{2E8399A3-8F37-4832-B6E8-D82886CC3614}"/>
              </a:ext>
            </a:extLst>
          </p:cNvPr>
          <p:cNvSpPr txBox="1"/>
          <p:nvPr/>
        </p:nvSpPr>
        <p:spPr>
          <a:xfrm>
            <a:off x="9975280" y="3267591"/>
            <a:ext cx="1974063" cy="1200329"/>
          </a:xfrm>
          <a:prstGeom prst="rect">
            <a:avLst/>
          </a:prstGeom>
          <a:noFill/>
        </p:spPr>
        <p:txBody>
          <a:bodyPr wrap="square" rtlCol="0">
            <a:spAutoFit/>
          </a:bodyPr>
          <a:lstStyle/>
          <a:p>
            <a:r>
              <a:rPr lang="en-US" b="1" i="1" dirty="0"/>
              <a:t>discount factor (probability that game continues): </a:t>
            </a:r>
            <a:r>
              <a:rPr lang="el-GR" b="1" i="1" dirty="0">
                <a:solidFill>
                  <a:schemeClr val="accent6">
                    <a:lumMod val="75000"/>
                  </a:schemeClr>
                </a:solidFill>
              </a:rPr>
              <a:t>γ</a:t>
            </a:r>
            <a:r>
              <a:rPr lang="en-US" b="1" i="1" dirty="0">
                <a:solidFill>
                  <a:schemeClr val="accent6">
                    <a:lumMod val="75000"/>
                  </a:schemeClr>
                </a:solidFill>
              </a:rPr>
              <a:t> = 16/25 = .64</a:t>
            </a:r>
          </a:p>
        </p:txBody>
      </p:sp>
      <p:sp>
        <p:nvSpPr>
          <p:cNvPr id="26" name="TextBox 25">
            <a:extLst>
              <a:ext uri="{FF2B5EF4-FFF2-40B4-BE49-F238E27FC236}">
                <a16:creationId xmlns:a16="http://schemas.microsoft.com/office/drawing/2014/main" id="{9F0A3E78-E34A-4398-85B8-CDE08CFF0EBB}"/>
              </a:ext>
            </a:extLst>
          </p:cNvPr>
          <p:cNvSpPr txBox="1"/>
          <p:nvPr/>
        </p:nvSpPr>
        <p:spPr>
          <a:xfrm>
            <a:off x="7490041" y="6560822"/>
            <a:ext cx="1896862" cy="369332"/>
          </a:xfrm>
          <a:prstGeom prst="rect">
            <a:avLst/>
          </a:prstGeom>
          <a:noFill/>
        </p:spPr>
        <p:txBody>
          <a:bodyPr wrap="square" rtlCol="0">
            <a:spAutoFit/>
          </a:bodyPr>
          <a:lstStyle/>
          <a:p>
            <a:r>
              <a:rPr lang="en-US" i="1" dirty="0"/>
              <a:t>Caspar </a:t>
            </a:r>
            <a:r>
              <a:rPr lang="en-US" i="1" dirty="0" err="1"/>
              <a:t>Oesterheld</a:t>
            </a:r>
            <a:endParaRPr lang="en-US" i="1" dirty="0"/>
          </a:p>
        </p:txBody>
      </p:sp>
      <p:sp>
        <p:nvSpPr>
          <p:cNvPr id="27" name="TextBox 26">
            <a:extLst>
              <a:ext uri="{FF2B5EF4-FFF2-40B4-BE49-F238E27FC236}">
                <a16:creationId xmlns:a16="http://schemas.microsoft.com/office/drawing/2014/main" id="{F4CD3E68-1517-48F0-9EBF-1C841CBBACE8}"/>
              </a:ext>
            </a:extLst>
          </p:cNvPr>
          <p:cNvSpPr txBox="1"/>
          <p:nvPr/>
        </p:nvSpPr>
        <p:spPr>
          <a:xfrm>
            <a:off x="6050079" y="6560822"/>
            <a:ext cx="1896862" cy="369332"/>
          </a:xfrm>
          <a:prstGeom prst="rect">
            <a:avLst/>
          </a:prstGeom>
          <a:noFill/>
        </p:spPr>
        <p:txBody>
          <a:bodyPr wrap="square" rtlCol="0">
            <a:spAutoFit/>
          </a:bodyPr>
          <a:lstStyle/>
          <a:p>
            <a:r>
              <a:rPr lang="en-US" i="1" dirty="0"/>
              <a:t>Scott Emmons</a:t>
            </a:r>
          </a:p>
        </p:txBody>
      </p:sp>
      <p:sp>
        <p:nvSpPr>
          <p:cNvPr id="28" name="TextBox 27">
            <a:extLst>
              <a:ext uri="{FF2B5EF4-FFF2-40B4-BE49-F238E27FC236}">
                <a16:creationId xmlns:a16="http://schemas.microsoft.com/office/drawing/2014/main" id="{EE8F3E6E-5399-46FE-A06D-22A0B8AFAE5A}"/>
              </a:ext>
            </a:extLst>
          </p:cNvPr>
          <p:cNvSpPr txBox="1"/>
          <p:nvPr/>
        </p:nvSpPr>
        <p:spPr>
          <a:xfrm>
            <a:off x="9355261" y="6559345"/>
            <a:ext cx="1896862" cy="369332"/>
          </a:xfrm>
          <a:prstGeom prst="rect">
            <a:avLst/>
          </a:prstGeom>
          <a:noFill/>
        </p:spPr>
        <p:txBody>
          <a:bodyPr wrap="square" rtlCol="0">
            <a:spAutoFit/>
          </a:bodyPr>
          <a:lstStyle/>
          <a:p>
            <a:r>
              <a:rPr lang="en-US" i="1" dirty="0"/>
              <a:t>Andrew </a:t>
            </a:r>
            <a:r>
              <a:rPr lang="en-US" i="1" dirty="0" err="1"/>
              <a:t>Critch</a:t>
            </a:r>
            <a:endParaRPr lang="en-US" i="1" dirty="0"/>
          </a:p>
        </p:txBody>
      </p:sp>
      <p:pic>
        <p:nvPicPr>
          <p:cNvPr id="29" name="Picture 28">
            <a:extLst>
              <a:ext uri="{FF2B5EF4-FFF2-40B4-BE49-F238E27FC236}">
                <a16:creationId xmlns:a16="http://schemas.microsoft.com/office/drawing/2014/main" id="{9F864669-D377-4D05-B953-D57C9710E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827" y="5353978"/>
            <a:ext cx="1239170" cy="1238508"/>
          </a:xfrm>
          <a:prstGeom prst="rect">
            <a:avLst/>
          </a:prstGeom>
        </p:spPr>
      </p:pic>
      <p:pic>
        <p:nvPicPr>
          <p:cNvPr id="30" name="Picture 29">
            <a:extLst>
              <a:ext uri="{FF2B5EF4-FFF2-40B4-BE49-F238E27FC236}">
                <a16:creationId xmlns:a16="http://schemas.microsoft.com/office/drawing/2014/main" id="{9C90C4E1-9D3F-421F-AFF1-2A7ACE4C206D}"/>
              </a:ext>
            </a:extLst>
          </p:cNvPr>
          <p:cNvPicPr>
            <a:picLocks noChangeAspect="1"/>
          </p:cNvPicPr>
          <p:nvPr/>
        </p:nvPicPr>
        <p:blipFill rotWithShape="1">
          <a:blip r:embed="rId4">
            <a:extLst>
              <a:ext uri="{28A0092B-C50C-407E-A947-70E740481C1C}">
                <a14:useLocalDpi xmlns:a14="http://schemas.microsoft.com/office/drawing/2010/main" val="0"/>
              </a:ext>
            </a:extLst>
          </a:blip>
          <a:srcRect l="6728" t="3608" r="12872" b="35576"/>
          <a:stretch/>
        </p:blipFill>
        <p:spPr>
          <a:xfrm>
            <a:off x="6224846" y="5353978"/>
            <a:ext cx="1096977" cy="1244637"/>
          </a:xfrm>
          <a:prstGeom prst="rect">
            <a:avLst/>
          </a:prstGeom>
        </p:spPr>
      </p:pic>
      <p:pic>
        <p:nvPicPr>
          <p:cNvPr id="31" name="Picture 30">
            <a:extLst>
              <a:ext uri="{FF2B5EF4-FFF2-40B4-BE49-F238E27FC236}">
                <a16:creationId xmlns:a16="http://schemas.microsoft.com/office/drawing/2014/main" id="{56F051C1-7B54-4F47-BD04-188AB4AD9B7C}"/>
              </a:ext>
            </a:extLst>
          </p:cNvPr>
          <p:cNvPicPr>
            <a:picLocks noChangeAspect="1"/>
          </p:cNvPicPr>
          <p:nvPr/>
        </p:nvPicPr>
        <p:blipFill rotWithShape="1">
          <a:blip r:embed="rId5">
            <a:extLst>
              <a:ext uri="{28A0092B-C50C-407E-A947-70E740481C1C}">
                <a14:useLocalDpi xmlns:a14="http://schemas.microsoft.com/office/drawing/2010/main" val="0"/>
              </a:ext>
            </a:extLst>
          </a:blip>
          <a:srcRect l="16180" t="5322" r="14887" b="36505"/>
          <a:stretch/>
        </p:blipFill>
        <p:spPr>
          <a:xfrm>
            <a:off x="7941714" y="5353978"/>
            <a:ext cx="983247" cy="1244637"/>
          </a:xfrm>
          <a:prstGeom prst="rect">
            <a:avLst/>
          </a:prstGeom>
        </p:spPr>
      </p:pic>
      <p:pic>
        <p:nvPicPr>
          <p:cNvPr id="32" name="Picture 31">
            <a:extLst>
              <a:ext uri="{FF2B5EF4-FFF2-40B4-BE49-F238E27FC236}">
                <a16:creationId xmlns:a16="http://schemas.microsoft.com/office/drawing/2014/main" id="{36DCA0E1-BF48-4ED6-AA2E-40A3DD7DBDDD}"/>
              </a:ext>
            </a:extLst>
          </p:cNvPr>
          <p:cNvPicPr>
            <a:picLocks noChangeAspect="1"/>
          </p:cNvPicPr>
          <p:nvPr/>
        </p:nvPicPr>
        <p:blipFill rotWithShape="1">
          <a:blip r:embed="rId6">
            <a:extLst>
              <a:ext uri="{28A0092B-C50C-407E-A947-70E740481C1C}">
                <a14:useLocalDpi xmlns:a14="http://schemas.microsoft.com/office/drawing/2010/main" val="0"/>
              </a:ext>
            </a:extLst>
          </a:blip>
          <a:srcRect l="14892" t="9214" r="10545" b="18674"/>
          <a:stretch/>
        </p:blipFill>
        <p:spPr>
          <a:xfrm>
            <a:off x="10954196" y="5353978"/>
            <a:ext cx="1142109" cy="1259257"/>
          </a:xfrm>
          <a:prstGeom prst="rect">
            <a:avLst/>
          </a:prstGeom>
        </p:spPr>
      </p:pic>
      <p:sp>
        <p:nvSpPr>
          <p:cNvPr id="33" name="TextBox 32">
            <a:extLst>
              <a:ext uri="{FF2B5EF4-FFF2-40B4-BE49-F238E27FC236}">
                <a16:creationId xmlns:a16="http://schemas.microsoft.com/office/drawing/2014/main" id="{101EFDA9-A84F-4292-8F74-D8DC8007C730}"/>
              </a:ext>
            </a:extLst>
          </p:cNvPr>
          <p:cNvSpPr txBox="1"/>
          <p:nvPr/>
        </p:nvSpPr>
        <p:spPr>
          <a:xfrm>
            <a:off x="10822935" y="6562231"/>
            <a:ext cx="1896862" cy="369332"/>
          </a:xfrm>
          <a:prstGeom prst="rect">
            <a:avLst/>
          </a:prstGeom>
          <a:noFill/>
        </p:spPr>
        <p:txBody>
          <a:bodyPr wrap="square" rtlCol="0">
            <a:spAutoFit/>
          </a:bodyPr>
          <a:lstStyle/>
          <a:p>
            <a:r>
              <a:rPr lang="en-US" i="1" dirty="0"/>
              <a:t>Stuart Russell</a:t>
            </a:r>
          </a:p>
        </p:txBody>
      </p:sp>
      <p:sp>
        <p:nvSpPr>
          <p:cNvPr id="34" name="TextBox 33">
            <a:extLst>
              <a:ext uri="{FF2B5EF4-FFF2-40B4-BE49-F238E27FC236}">
                <a16:creationId xmlns:a16="http://schemas.microsoft.com/office/drawing/2014/main" id="{80FAF7A1-A9CC-4A14-855A-A327B2B348A7}"/>
              </a:ext>
            </a:extLst>
          </p:cNvPr>
          <p:cNvSpPr txBox="1"/>
          <p:nvPr/>
        </p:nvSpPr>
        <p:spPr>
          <a:xfrm>
            <a:off x="7490041" y="6560823"/>
            <a:ext cx="1896862" cy="369332"/>
          </a:xfrm>
          <a:prstGeom prst="rect">
            <a:avLst/>
          </a:prstGeom>
          <a:noFill/>
        </p:spPr>
        <p:txBody>
          <a:bodyPr wrap="square" rtlCol="0">
            <a:spAutoFit/>
          </a:bodyPr>
          <a:lstStyle/>
          <a:p>
            <a:r>
              <a:rPr lang="en-US" i="1" dirty="0"/>
              <a:t>Caspar </a:t>
            </a:r>
            <a:r>
              <a:rPr lang="en-US" i="1" dirty="0" err="1"/>
              <a:t>Oesterheld</a:t>
            </a:r>
            <a:endParaRPr lang="en-US" i="1" dirty="0"/>
          </a:p>
        </p:txBody>
      </p:sp>
      <p:sp>
        <p:nvSpPr>
          <p:cNvPr id="35" name="TextBox 34">
            <a:extLst>
              <a:ext uri="{FF2B5EF4-FFF2-40B4-BE49-F238E27FC236}">
                <a16:creationId xmlns:a16="http://schemas.microsoft.com/office/drawing/2014/main" id="{6DC83B7D-F030-4D48-BF88-14EB6E804AF9}"/>
              </a:ext>
            </a:extLst>
          </p:cNvPr>
          <p:cNvSpPr txBox="1"/>
          <p:nvPr/>
        </p:nvSpPr>
        <p:spPr>
          <a:xfrm>
            <a:off x="6050079" y="6560823"/>
            <a:ext cx="1896862" cy="369332"/>
          </a:xfrm>
          <a:prstGeom prst="rect">
            <a:avLst/>
          </a:prstGeom>
          <a:noFill/>
        </p:spPr>
        <p:txBody>
          <a:bodyPr wrap="square" rtlCol="0">
            <a:spAutoFit/>
          </a:bodyPr>
          <a:lstStyle/>
          <a:p>
            <a:r>
              <a:rPr lang="en-US" i="1" dirty="0"/>
              <a:t>Scott Emmons</a:t>
            </a:r>
          </a:p>
        </p:txBody>
      </p:sp>
      <p:sp>
        <p:nvSpPr>
          <p:cNvPr id="36" name="TextBox 35">
            <a:extLst>
              <a:ext uri="{FF2B5EF4-FFF2-40B4-BE49-F238E27FC236}">
                <a16:creationId xmlns:a16="http://schemas.microsoft.com/office/drawing/2014/main" id="{B3894C09-C528-4B33-8AD6-F0464B644BA1}"/>
              </a:ext>
            </a:extLst>
          </p:cNvPr>
          <p:cNvSpPr txBox="1"/>
          <p:nvPr/>
        </p:nvSpPr>
        <p:spPr>
          <a:xfrm>
            <a:off x="9355261" y="6559346"/>
            <a:ext cx="1896862" cy="369332"/>
          </a:xfrm>
          <a:prstGeom prst="rect">
            <a:avLst/>
          </a:prstGeom>
          <a:noFill/>
        </p:spPr>
        <p:txBody>
          <a:bodyPr wrap="square" rtlCol="0">
            <a:spAutoFit/>
          </a:bodyPr>
          <a:lstStyle/>
          <a:p>
            <a:r>
              <a:rPr lang="en-US" i="1" dirty="0"/>
              <a:t>Andrew </a:t>
            </a:r>
            <a:r>
              <a:rPr lang="en-US" i="1" dirty="0" err="1"/>
              <a:t>Critch</a:t>
            </a:r>
            <a:endParaRPr lang="en-US" i="1" dirty="0"/>
          </a:p>
        </p:txBody>
      </p:sp>
      <p:pic>
        <p:nvPicPr>
          <p:cNvPr id="37" name="Picture 36">
            <a:extLst>
              <a:ext uri="{FF2B5EF4-FFF2-40B4-BE49-F238E27FC236}">
                <a16:creationId xmlns:a16="http://schemas.microsoft.com/office/drawing/2014/main" id="{FC000D00-351D-4965-AF56-C8107F5555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5827" y="5353979"/>
            <a:ext cx="1239170" cy="1238508"/>
          </a:xfrm>
          <a:prstGeom prst="rect">
            <a:avLst/>
          </a:prstGeom>
        </p:spPr>
      </p:pic>
      <p:pic>
        <p:nvPicPr>
          <p:cNvPr id="38" name="Picture 37">
            <a:extLst>
              <a:ext uri="{FF2B5EF4-FFF2-40B4-BE49-F238E27FC236}">
                <a16:creationId xmlns:a16="http://schemas.microsoft.com/office/drawing/2014/main" id="{8EBD7441-0B1B-4B35-B9F5-7082BCF08C71}"/>
              </a:ext>
            </a:extLst>
          </p:cNvPr>
          <p:cNvPicPr>
            <a:picLocks noChangeAspect="1"/>
          </p:cNvPicPr>
          <p:nvPr/>
        </p:nvPicPr>
        <p:blipFill rotWithShape="1">
          <a:blip r:embed="rId4">
            <a:extLst>
              <a:ext uri="{28A0092B-C50C-407E-A947-70E740481C1C}">
                <a14:useLocalDpi xmlns:a14="http://schemas.microsoft.com/office/drawing/2010/main" val="0"/>
              </a:ext>
            </a:extLst>
          </a:blip>
          <a:srcRect l="6728" t="3608" r="12872" b="35576"/>
          <a:stretch/>
        </p:blipFill>
        <p:spPr>
          <a:xfrm>
            <a:off x="6224846" y="5353979"/>
            <a:ext cx="1096977" cy="1244637"/>
          </a:xfrm>
          <a:prstGeom prst="rect">
            <a:avLst/>
          </a:prstGeom>
        </p:spPr>
      </p:pic>
      <p:pic>
        <p:nvPicPr>
          <p:cNvPr id="39" name="Picture 38">
            <a:extLst>
              <a:ext uri="{FF2B5EF4-FFF2-40B4-BE49-F238E27FC236}">
                <a16:creationId xmlns:a16="http://schemas.microsoft.com/office/drawing/2014/main" id="{006AB0AC-3EAA-4A2E-950B-90E7C196DF8C}"/>
              </a:ext>
            </a:extLst>
          </p:cNvPr>
          <p:cNvPicPr>
            <a:picLocks noChangeAspect="1"/>
          </p:cNvPicPr>
          <p:nvPr/>
        </p:nvPicPr>
        <p:blipFill rotWithShape="1">
          <a:blip r:embed="rId5">
            <a:extLst>
              <a:ext uri="{28A0092B-C50C-407E-A947-70E740481C1C}">
                <a14:useLocalDpi xmlns:a14="http://schemas.microsoft.com/office/drawing/2010/main" val="0"/>
              </a:ext>
            </a:extLst>
          </a:blip>
          <a:srcRect l="16180" t="5322" r="14887" b="36505"/>
          <a:stretch/>
        </p:blipFill>
        <p:spPr>
          <a:xfrm>
            <a:off x="7941714" y="5353979"/>
            <a:ext cx="983247" cy="1244637"/>
          </a:xfrm>
          <a:prstGeom prst="rect">
            <a:avLst/>
          </a:prstGeom>
        </p:spPr>
      </p:pic>
      <p:pic>
        <p:nvPicPr>
          <p:cNvPr id="40" name="Picture 39">
            <a:extLst>
              <a:ext uri="{FF2B5EF4-FFF2-40B4-BE49-F238E27FC236}">
                <a16:creationId xmlns:a16="http://schemas.microsoft.com/office/drawing/2014/main" id="{D87DECAB-8C4A-4463-B6B6-4B73A40B121E}"/>
              </a:ext>
            </a:extLst>
          </p:cNvPr>
          <p:cNvPicPr>
            <a:picLocks noChangeAspect="1"/>
          </p:cNvPicPr>
          <p:nvPr/>
        </p:nvPicPr>
        <p:blipFill rotWithShape="1">
          <a:blip r:embed="rId6">
            <a:extLst>
              <a:ext uri="{28A0092B-C50C-407E-A947-70E740481C1C}">
                <a14:useLocalDpi xmlns:a14="http://schemas.microsoft.com/office/drawing/2010/main" val="0"/>
              </a:ext>
            </a:extLst>
          </a:blip>
          <a:srcRect l="14892" t="9214" r="10545" b="18674"/>
          <a:stretch/>
        </p:blipFill>
        <p:spPr>
          <a:xfrm>
            <a:off x="10954196" y="5353979"/>
            <a:ext cx="1142109" cy="1259257"/>
          </a:xfrm>
          <a:prstGeom prst="rect">
            <a:avLst/>
          </a:prstGeom>
        </p:spPr>
      </p:pic>
      <p:sp>
        <p:nvSpPr>
          <p:cNvPr id="16" name="TextBox 15">
            <a:extLst>
              <a:ext uri="{FF2B5EF4-FFF2-40B4-BE49-F238E27FC236}">
                <a16:creationId xmlns:a16="http://schemas.microsoft.com/office/drawing/2014/main" id="{AE5AE8E3-F0BF-4199-90D4-E7A7EA94A370}"/>
              </a:ext>
            </a:extLst>
          </p:cNvPr>
          <p:cNvSpPr txBox="1"/>
          <p:nvPr/>
        </p:nvSpPr>
        <p:spPr>
          <a:xfrm>
            <a:off x="9371983" y="4972124"/>
            <a:ext cx="1052680" cy="369332"/>
          </a:xfrm>
          <a:prstGeom prst="rect">
            <a:avLst/>
          </a:prstGeom>
          <a:noFill/>
        </p:spPr>
        <p:txBody>
          <a:bodyPr wrap="square" rtlCol="0">
            <a:spAutoFit/>
          </a:bodyPr>
          <a:lstStyle/>
          <a:p>
            <a:r>
              <a:rPr lang="en-US" dirty="0"/>
              <a:t>with:</a:t>
            </a:r>
          </a:p>
        </p:txBody>
      </p:sp>
      <p:sp>
        <p:nvSpPr>
          <p:cNvPr id="43" name="Arrow: Up 42">
            <a:extLst>
              <a:ext uri="{FF2B5EF4-FFF2-40B4-BE49-F238E27FC236}">
                <a16:creationId xmlns:a16="http://schemas.microsoft.com/office/drawing/2014/main" id="{6CAA55D6-7757-428E-9921-147363BBD81F}"/>
              </a:ext>
            </a:extLst>
          </p:cNvPr>
          <p:cNvSpPr/>
          <p:nvPr/>
        </p:nvSpPr>
        <p:spPr>
          <a:xfrm>
            <a:off x="8830854" y="1735864"/>
            <a:ext cx="1219952" cy="463182"/>
          </a:xfrm>
          <a:prstGeom prst="up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Curved Down 43">
            <a:extLst>
              <a:ext uri="{FF2B5EF4-FFF2-40B4-BE49-F238E27FC236}">
                <a16:creationId xmlns:a16="http://schemas.microsoft.com/office/drawing/2014/main" id="{E66B29DB-CE16-48E3-A7A2-0EF25B4B77C4}"/>
              </a:ext>
            </a:extLst>
          </p:cNvPr>
          <p:cNvSpPr/>
          <p:nvPr/>
        </p:nvSpPr>
        <p:spPr>
          <a:xfrm flipH="1" flipV="1">
            <a:off x="9474981" y="2316603"/>
            <a:ext cx="1729717" cy="840212"/>
          </a:xfrm>
          <a:prstGeom prst="curvedDown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Arrow: Up 44">
            <a:extLst>
              <a:ext uri="{FF2B5EF4-FFF2-40B4-BE49-F238E27FC236}">
                <a16:creationId xmlns:a16="http://schemas.microsoft.com/office/drawing/2014/main" id="{588385B9-A5D1-44DF-A69B-1447126F163E}"/>
              </a:ext>
            </a:extLst>
          </p:cNvPr>
          <p:cNvSpPr/>
          <p:nvPr/>
        </p:nvSpPr>
        <p:spPr>
          <a:xfrm rot="19904698">
            <a:off x="8586708" y="497634"/>
            <a:ext cx="616428" cy="940849"/>
          </a:xfrm>
          <a:prstGeom prst="up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Up 40">
            <a:extLst>
              <a:ext uri="{FF2B5EF4-FFF2-40B4-BE49-F238E27FC236}">
                <a16:creationId xmlns:a16="http://schemas.microsoft.com/office/drawing/2014/main" id="{D92E69F9-CC31-4B0E-8339-A35FD6C9EB9E}"/>
              </a:ext>
            </a:extLst>
          </p:cNvPr>
          <p:cNvSpPr/>
          <p:nvPr/>
        </p:nvSpPr>
        <p:spPr>
          <a:xfrm flipV="1">
            <a:off x="10865130" y="1313520"/>
            <a:ext cx="616428" cy="940849"/>
          </a:xfrm>
          <a:prstGeom prst="upArrow">
            <a:avLst/>
          </a:prstGeom>
          <a:solidFill>
            <a:srgbClr val="ECD44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Curved Down 45">
            <a:extLst>
              <a:ext uri="{FF2B5EF4-FFF2-40B4-BE49-F238E27FC236}">
                <a16:creationId xmlns:a16="http://schemas.microsoft.com/office/drawing/2014/main" id="{D8E1B4B4-A26C-46DB-A420-02E47A901D17}"/>
              </a:ext>
            </a:extLst>
          </p:cNvPr>
          <p:cNvSpPr/>
          <p:nvPr/>
        </p:nvSpPr>
        <p:spPr>
          <a:xfrm flipH="1" flipV="1">
            <a:off x="9474981" y="2316603"/>
            <a:ext cx="1729717" cy="840212"/>
          </a:xfrm>
          <a:prstGeom prst="curvedDownArrow">
            <a:avLst/>
          </a:prstGeom>
          <a:solidFill>
            <a:srgbClr val="ECD4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4501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9" grpId="0" animBg="1"/>
      <p:bldP spid="18" grpId="0" animBg="1"/>
      <p:bldP spid="19" grpId="0" animBg="1"/>
      <p:bldP spid="20" grpId="0" animBg="1"/>
      <p:bldP spid="11" grpId="0"/>
      <p:bldP spid="22" grpId="0"/>
      <p:bldP spid="23" grpId="0"/>
      <p:bldP spid="24" grpId="0"/>
      <p:bldP spid="25" grpId="0"/>
      <p:bldP spid="43" grpId="0" animBg="1"/>
      <p:bldP spid="44" grpId="0" animBg="1"/>
      <p:bldP spid="45" grpId="0" animBg="1"/>
      <p:bldP spid="41" grpId="0" animBg="1"/>
      <p:bldP spid="4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8B0383-553A-454B-B4D2-33A4B70BE4DA}"/>
              </a:ext>
            </a:extLst>
          </p:cNvPr>
          <p:cNvPicPr>
            <a:picLocks noChangeAspect="1"/>
          </p:cNvPicPr>
          <p:nvPr/>
        </p:nvPicPr>
        <p:blipFill>
          <a:blip r:embed="rId2"/>
          <a:stretch>
            <a:fillRect/>
          </a:stretch>
        </p:blipFill>
        <p:spPr>
          <a:xfrm>
            <a:off x="969040" y="1798860"/>
            <a:ext cx="10246951" cy="3745047"/>
          </a:xfrm>
          <a:prstGeom prst="rect">
            <a:avLst/>
          </a:prstGeom>
        </p:spPr>
      </p:pic>
      <p:sp>
        <p:nvSpPr>
          <p:cNvPr id="10" name="Rectangle 2">
            <a:extLst>
              <a:ext uri="{FF2B5EF4-FFF2-40B4-BE49-F238E27FC236}">
                <a16:creationId xmlns:a16="http://schemas.microsoft.com/office/drawing/2014/main" id="{976A44FB-6770-4849-BB3C-40EF162DBD4F}"/>
              </a:ext>
            </a:extLst>
          </p:cNvPr>
          <p:cNvSpPr>
            <a:spLocks noGrp="1" noChangeArrowheads="1"/>
          </p:cNvSpPr>
          <p:nvPr>
            <p:ph type="title"/>
          </p:nvPr>
        </p:nvSpPr>
        <p:spPr>
          <a:xfrm>
            <a:off x="150724" y="103545"/>
            <a:ext cx="12192001" cy="1594628"/>
          </a:xfrm>
        </p:spPr>
        <p:txBody>
          <a:bodyPr>
            <a:normAutofit/>
          </a:bodyPr>
          <a:lstStyle/>
          <a:p>
            <a:r>
              <a:rPr lang="en-US" altLang="en-US" sz="4000" dirty="0"/>
              <a:t>Fraction of time replicator dynamic finds </a:t>
            </a:r>
            <a:r>
              <a:rPr lang="en-US" altLang="en-US" sz="4000" b="1" dirty="0"/>
              <a:t>best</a:t>
            </a:r>
            <a:r>
              <a:rPr lang="en-US" altLang="en-US" sz="4000" dirty="0"/>
              <a:t> solution</a:t>
            </a:r>
            <a:endParaRPr lang="en-US" altLang="en-US" sz="2800" dirty="0">
              <a:solidFill>
                <a:srgbClr val="5B9BD5"/>
              </a:solidFill>
            </a:endParaRPr>
          </a:p>
        </p:txBody>
      </p:sp>
      <p:sp>
        <p:nvSpPr>
          <p:cNvPr id="11" name="TextBox 10">
            <a:extLst>
              <a:ext uri="{FF2B5EF4-FFF2-40B4-BE49-F238E27FC236}">
                <a16:creationId xmlns:a16="http://schemas.microsoft.com/office/drawing/2014/main" id="{114B189D-0BD0-4337-9D27-962DF15DA059}"/>
              </a:ext>
            </a:extLst>
          </p:cNvPr>
          <p:cNvSpPr txBox="1"/>
          <p:nvPr/>
        </p:nvSpPr>
        <p:spPr>
          <a:xfrm>
            <a:off x="4628827" y="5894059"/>
            <a:ext cx="4155250" cy="707886"/>
          </a:xfrm>
          <a:prstGeom prst="rect">
            <a:avLst/>
          </a:prstGeom>
          <a:noFill/>
        </p:spPr>
        <p:txBody>
          <a:bodyPr wrap="square" rtlCol="0">
            <a:spAutoFit/>
          </a:bodyPr>
          <a:lstStyle/>
          <a:p>
            <a:r>
              <a:rPr lang="en-US" sz="2000" b="1" i="1" dirty="0"/>
              <a:t>N = #players (or #nodes)</a:t>
            </a:r>
          </a:p>
          <a:p>
            <a:r>
              <a:rPr lang="en-US" sz="2000" b="1" i="1" dirty="0"/>
              <a:t>A = #actions per player (or per node)</a:t>
            </a:r>
          </a:p>
        </p:txBody>
      </p:sp>
    </p:spTree>
    <p:extLst>
      <p:ext uri="{BB962C8B-B14F-4D97-AF65-F5344CB8AC3E}">
        <p14:creationId xmlns:p14="http://schemas.microsoft.com/office/powerpoint/2010/main" val="40461820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203612" y="558573"/>
            <a:ext cx="11864458" cy="605118"/>
          </a:xfrm>
        </p:spPr>
        <p:txBody>
          <a:bodyPr>
            <a:normAutofit fontScale="90000"/>
          </a:bodyPr>
          <a:lstStyle/>
          <a:p>
            <a:r>
              <a:rPr lang="en-US" altLang="en-US" dirty="0"/>
              <a:t>Functional Decision Theory </a:t>
            </a:r>
            <a:br>
              <a:rPr lang="en-US" altLang="en-US" dirty="0"/>
            </a:br>
            <a:r>
              <a:rPr lang="en-US" altLang="en-US" sz="4000" dirty="0">
                <a:solidFill>
                  <a:srgbClr val="5B9BD5"/>
                </a:solidFill>
              </a:rPr>
              <a:t>[Soares and </a:t>
            </a:r>
            <a:r>
              <a:rPr lang="en-US" altLang="en-US" sz="4000" dirty="0" err="1">
                <a:solidFill>
                  <a:srgbClr val="5B9BD5"/>
                </a:solidFill>
              </a:rPr>
              <a:t>Levinstein</a:t>
            </a:r>
            <a:r>
              <a:rPr lang="en-US" altLang="en-US" sz="4000" dirty="0">
                <a:solidFill>
                  <a:srgbClr val="5B9BD5"/>
                </a:solidFill>
              </a:rPr>
              <a:t> 2017; </a:t>
            </a:r>
            <a:r>
              <a:rPr lang="en-US" altLang="en-US" sz="4000" dirty="0" err="1">
                <a:solidFill>
                  <a:srgbClr val="5B9BD5"/>
                </a:solidFill>
              </a:rPr>
              <a:t>Yudkowsky</a:t>
            </a:r>
            <a:r>
              <a:rPr lang="en-US" altLang="en-US" sz="4000" dirty="0">
                <a:solidFill>
                  <a:srgbClr val="5B9BD5"/>
                </a:solidFill>
              </a:rPr>
              <a:t> and Soares 2017]</a:t>
            </a:r>
            <a:endParaRPr lang="en-US" altLang="en-US" sz="2912" dirty="0">
              <a:solidFill>
                <a:srgbClr val="5B9BD5"/>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1480428"/>
            <a:ext cx="11988388" cy="5377572"/>
          </a:xfrm>
        </p:spPr>
        <p:txBody>
          <a:bodyPr>
            <a:normAutofit lnSpcReduction="10000"/>
          </a:bodyPr>
          <a:lstStyle/>
          <a:p>
            <a:pPr eaLnBrk="1" hangingPunct="1"/>
            <a:r>
              <a:rPr lang="en-US" altLang="en-US" sz="3200" dirty="0"/>
              <a:t>One interpretation: </a:t>
            </a:r>
            <a:r>
              <a:rPr lang="en-US" altLang="en-US" sz="3200" i="1" dirty="0"/>
              <a:t>act as you would have </a:t>
            </a:r>
            <a:r>
              <a:rPr lang="en-US" altLang="en-US" sz="3200" i="1" dirty="0" err="1"/>
              <a:t>precommitted</a:t>
            </a:r>
            <a:r>
              <a:rPr lang="en-US" altLang="en-US" sz="3200" i="1" dirty="0"/>
              <a:t> to act</a:t>
            </a:r>
          </a:p>
          <a:p>
            <a:pPr eaLnBrk="1" hangingPunct="1"/>
            <a:r>
              <a:rPr lang="en-US" altLang="en-US" sz="3200" dirty="0"/>
              <a:t>Avoids my EDT Dutch book (I think)</a:t>
            </a:r>
          </a:p>
          <a:p>
            <a:pPr eaLnBrk="1" hangingPunct="1"/>
            <a:r>
              <a:rPr lang="en-US" altLang="en-US" sz="3200" dirty="0"/>
              <a:t>… still one-boxes in Newcomb’s problem</a:t>
            </a:r>
          </a:p>
          <a:p>
            <a:pPr eaLnBrk="1" hangingPunct="1"/>
            <a:r>
              <a:rPr lang="en-US" altLang="en-US" sz="3200" dirty="0"/>
              <a:t>… even one-boxes in Newcomb’s problem </a:t>
            </a:r>
            <a:r>
              <a:rPr lang="en-US" altLang="en-US" sz="3200" b="1" dirty="0"/>
              <a:t>with transparent boxes</a:t>
            </a:r>
          </a:p>
          <a:p>
            <a:pPr eaLnBrk="1" hangingPunct="1"/>
            <a:r>
              <a:rPr lang="en-US" altLang="en-US" sz="3200" dirty="0"/>
              <a:t>An odd example: Demon that will send you $1,000 if it believes you would otherwise destroy everything (worth -$1,000,000 to everyone)</a:t>
            </a:r>
          </a:p>
          <a:p>
            <a:pPr eaLnBrk="1" hangingPunct="1"/>
            <a:endParaRPr lang="en-US" altLang="en-US" sz="3200" dirty="0"/>
          </a:p>
          <a:p>
            <a:pPr eaLnBrk="1" hangingPunct="1"/>
            <a:endParaRPr lang="en-US" altLang="en-US" sz="3200" dirty="0"/>
          </a:p>
          <a:p>
            <a:r>
              <a:rPr lang="en-US" altLang="en-US" sz="3200" dirty="0"/>
              <a:t>FDT says you should destroy everything, </a:t>
            </a:r>
            <a:r>
              <a:rPr lang="en-US" sz="3200" i="1" dirty="0"/>
              <a:t>even if you only find out that you are playing this game after the entity has already decided not to give you the money </a:t>
            </a:r>
            <a:r>
              <a:rPr lang="en-US" sz="3200" dirty="0"/>
              <a:t>(too-late extortion?)</a:t>
            </a:r>
            <a:endParaRPr lang="en-US" altLang="en-US" sz="3200" dirty="0"/>
          </a:p>
        </p:txBody>
      </p:sp>
      <p:pic>
        <p:nvPicPr>
          <p:cNvPr id="4" name="Picture 3">
            <a:extLst>
              <a:ext uri="{FF2B5EF4-FFF2-40B4-BE49-F238E27FC236}">
                <a16:creationId xmlns:a16="http://schemas.microsoft.com/office/drawing/2014/main" id="{259E1F76-422C-49B3-A5DB-409E53554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457841" y="4282850"/>
            <a:ext cx="1155071" cy="1292786"/>
          </a:xfrm>
          <a:prstGeom prst="rect">
            <a:avLst/>
          </a:prstGeom>
        </p:spPr>
      </p:pic>
      <p:sp>
        <p:nvSpPr>
          <p:cNvPr id="5" name="AutoShape 5">
            <a:extLst>
              <a:ext uri="{FF2B5EF4-FFF2-40B4-BE49-F238E27FC236}">
                <a16:creationId xmlns:a16="http://schemas.microsoft.com/office/drawing/2014/main" id="{CCDEEC71-EB19-42B2-8273-18E46C6A0DB4}"/>
              </a:ext>
            </a:extLst>
          </p:cNvPr>
          <p:cNvSpPr>
            <a:spLocks noChangeArrowheads="1"/>
          </p:cNvSpPr>
          <p:nvPr/>
        </p:nvSpPr>
        <p:spPr bwMode="auto">
          <a:xfrm>
            <a:off x="5078732" y="4632948"/>
            <a:ext cx="3090034" cy="865205"/>
          </a:xfrm>
          <a:prstGeom prst="wedgeEllipseCallout">
            <a:avLst>
              <a:gd name="adj1" fmla="val -63103"/>
              <a:gd name="adj2" fmla="val -23542"/>
            </a:avLst>
          </a:prstGeom>
          <a:solidFill>
            <a:srgbClr val="FF0000"/>
          </a:solidFill>
          <a:ln w="9525">
            <a:noFill/>
            <a:miter lim="800000"/>
            <a:headEnd/>
            <a:tailEnd/>
          </a:ln>
          <a:effectLst/>
        </p:spPr>
        <p:txBody>
          <a:bodyPr/>
          <a:lstStyle/>
          <a:p>
            <a:pPr eaLnBrk="0" hangingPunct="0"/>
            <a:r>
              <a:rPr lang="en-US" sz="3200" dirty="0">
                <a:solidFill>
                  <a:schemeClr val="bg1"/>
                </a:solidFill>
                <a:latin typeface="+mj-lt"/>
                <a:cs typeface="Courier New" panose="02070309020205020404" pitchFamily="49" charset="0"/>
              </a:rPr>
              <a:t>Don’t do it!</a:t>
            </a:r>
          </a:p>
        </p:txBody>
      </p:sp>
    </p:spTree>
    <p:extLst>
      <p:ext uri="{BB962C8B-B14F-4D97-AF65-F5344CB8AC3E}">
        <p14:creationId xmlns:p14="http://schemas.microsoft.com/office/powerpoint/2010/main" val="270020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31BBB5E8-D3A8-4F5D-8E16-423031D9A09B}"/>
              </a:ext>
            </a:extLst>
          </p:cNvPr>
          <p:cNvPicPr>
            <a:picLocks noChangeAspect="1"/>
          </p:cNvPicPr>
          <p:nvPr/>
        </p:nvPicPr>
        <p:blipFill rotWithShape="1">
          <a:blip r:embed="rId3"/>
          <a:srcRect l="5187" t="2459" r="59149" b="38493"/>
          <a:stretch/>
        </p:blipFill>
        <p:spPr>
          <a:xfrm>
            <a:off x="7627627" y="1054359"/>
            <a:ext cx="4237861" cy="3946849"/>
          </a:xfrm>
          <a:prstGeom prst="rect">
            <a:avLst/>
          </a:prstGeom>
        </p:spPr>
      </p:pic>
      <p:pic>
        <p:nvPicPr>
          <p:cNvPr id="6" name="Picture 5">
            <a:hlinkClick r:id="rId4"/>
            <a:extLst>
              <a:ext uri="{FF2B5EF4-FFF2-40B4-BE49-F238E27FC236}">
                <a16:creationId xmlns:a16="http://schemas.microsoft.com/office/drawing/2014/main" id="{6BE30BBE-FE68-49B1-8C92-8BA8D97AC585}"/>
              </a:ext>
            </a:extLst>
          </p:cNvPr>
          <p:cNvPicPr>
            <a:picLocks noChangeAspect="1"/>
          </p:cNvPicPr>
          <p:nvPr/>
        </p:nvPicPr>
        <p:blipFill rotWithShape="1">
          <a:blip r:embed="rId5"/>
          <a:srcRect r="50791" b="60000"/>
          <a:stretch/>
        </p:blipFill>
        <p:spPr>
          <a:xfrm>
            <a:off x="1384618" y="4040132"/>
            <a:ext cx="4938484" cy="2258031"/>
          </a:xfrm>
          <a:prstGeom prst="rect">
            <a:avLst/>
          </a:prstGeom>
        </p:spPr>
      </p:pic>
      <p:pic>
        <p:nvPicPr>
          <p:cNvPr id="5" name="Picture 4">
            <a:hlinkClick r:id="rId6"/>
            <a:extLst>
              <a:ext uri="{FF2B5EF4-FFF2-40B4-BE49-F238E27FC236}">
                <a16:creationId xmlns:a16="http://schemas.microsoft.com/office/drawing/2014/main" id="{D2682293-FBFA-F477-52E0-D1BC1D13F445}"/>
              </a:ext>
            </a:extLst>
          </p:cNvPr>
          <p:cNvPicPr>
            <a:picLocks noChangeAspect="1"/>
          </p:cNvPicPr>
          <p:nvPr/>
        </p:nvPicPr>
        <p:blipFill rotWithShape="1">
          <a:blip r:embed="rId7"/>
          <a:srcRect l="37500" t="19821" r="6287" b="29225"/>
          <a:stretch/>
        </p:blipFill>
        <p:spPr>
          <a:xfrm>
            <a:off x="1092705" y="485191"/>
            <a:ext cx="5627117" cy="2869163"/>
          </a:xfrm>
          <a:prstGeom prst="rect">
            <a:avLst/>
          </a:prstGeom>
        </p:spPr>
      </p:pic>
    </p:spTree>
    <p:extLst>
      <p:ext uri="{BB962C8B-B14F-4D97-AF65-F5344CB8AC3E}">
        <p14:creationId xmlns:p14="http://schemas.microsoft.com/office/powerpoint/2010/main" val="3969139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Program equilibrium </a:t>
            </a:r>
            <a:r>
              <a:rPr lang="en-US" altLang="en-US" dirty="0">
                <a:solidFill>
                  <a:schemeClr val="accent1">
                    <a:lumMod val="75000"/>
                  </a:schemeClr>
                </a:solidFill>
              </a:rPr>
              <a:t>[</a:t>
            </a:r>
            <a:r>
              <a:rPr lang="en-US" altLang="en-US" dirty="0" err="1">
                <a:solidFill>
                  <a:schemeClr val="accent1">
                    <a:lumMod val="75000"/>
                  </a:schemeClr>
                </a:solidFill>
              </a:rPr>
              <a:t>Tennenholz</a:t>
            </a:r>
            <a:r>
              <a:rPr lang="en-US" altLang="en-US" dirty="0">
                <a:solidFill>
                  <a:schemeClr val="accent1">
                    <a:lumMod val="75000"/>
                  </a:schemeClr>
                </a:solidFill>
              </a:rPr>
              <a:t> 2004]</a:t>
            </a:r>
            <a:endParaRPr lang="en-US" altLang="en-US" sz="2912" dirty="0">
              <a:solidFill>
                <a:schemeClr val="accent1">
                  <a:lumMod val="75000"/>
                </a:schemeClr>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11559301" cy="674705"/>
          </a:xfrm>
        </p:spPr>
        <p:txBody>
          <a:bodyPr>
            <a:normAutofit/>
          </a:bodyPr>
          <a:lstStyle/>
          <a:p>
            <a:pPr eaLnBrk="1" hangingPunct="1"/>
            <a:r>
              <a:rPr lang="en-US" altLang="en-US" sz="3200" dirty="0"/>
              <a:t>Make your own code legible to the other player’s program!</a:t>
            </a:r>
          </a:p>
        </p:txBody>
      </p:sp>
      <p:sp>
        <p:nvSpPr>
          <p:cNvPr id="5" name="AutoShape 5">
            <a:extLst>
              <a:ext uri="{FF2B5EF4-FFF2-40B4-BE49-F238E27FC236}">
                <a16:creationId xmlns:a16="http://schemas.microsoft.com/office/drawing/2014/main" id="{F99F2BEB-632F-4389-894E-607134B90AF8}"/>
              </a:ext>
            </a:extLst>
          </p:cNvPr>
          <p:cNvSpPr>
            <a:spLocks noChangeArrowheads="1"/>
          </p:cNvSpPr>
          <p:nvPr/>
        </p:nvSpPr>
        <p:spPr bwMode="auto">
          <a:xfrm>
            <a:off x="-105675" y="1476061"/>
            <a:ext cx="6154613" cy="1905000"/>
          </a:xfrm>
          <a:prstGeom prst="wedgeEllipseCallout">
            <a:avLst>
              <a:gd name="adj1" fmla="val -15626"/>
              <a:gd name="adj2" fmla="val 113501"/>
            </a:avLst>
          </a:prstGeom>
          <a:solidFill>
            <a:srgbClr val="C00000"/>
          </a:solidFill>
          <a:ln w="9525">
            <a:noFill/>
            <a:miter lim="800000"/>
            <a:headEnd/>
            <a:tailEnd/>
          </a:ln>
          <a:effectLst/>
        </p:spPr>
        <p:txBody>
          <a:bodyPr/>
          <a:lstStyle/>
          <a:p>
            <a:pPr eaLnBrk="0" hangingPunct="0"/>
            <a:r>
              <a:rPr lang="en-US" sz="2000" dirty="0">
                <a:solidFill>
                  <a:schemeClr val="bg1"/>
                </a:solidFill>
                <a:latin typeface="Courier New" panose="02070309020205020404" pitchFamily="49" charset="0"/>
                <a:cs typeface="Courier New" panose="02070309020205020404" pitchFamily="49" charset="0"/>
              </a:rPr>
              <a:t>If (other’s code = my code)</a:t>
            </a:r>
          </a:p>
          <a:p>
            <a:pPr eaLnBrk="0" hangingPunct="0"/>
            <a:r>
              <a:rPr lang="en-US" sz="2000" dirty="0">
                <a:solidFill>
                  <a:schemeClr val="bg1"/>
                </a:solidFill>
                <a:latin typeface="Courier New" panose="02070309020205020404" pitchFamily="49" charset="0"/>
                <a:cs typeface="Courier New" panose="02070309020205020404" pitchFamily="49" charset="0"/>
              </a:rPr>
              <a:t>	Cooperate</a:t>
            </a:r>
          </a:p>
          <a:p>
            <a:pPr eaLnBrk="0" hangingPunct="0"/>
            <a:r>
              <a:rPr lang="en-US" sz="2000" dirty="0">
                <a:solidFill>
                  <a:schemeClr val="bg1"/>
                </a:solidFill>
                <a:latin typeface="Courier New" panose="02070309020205020404" pitchFamily="49" charset="0"/>
                <a:cs typeface="Courier New" panose="02070309020205020404" pitchFamily="49" charset="0"/>
              </a:rPr>
              <a:t>Else</a:t>
            </a:r>
          </a:p>
          <a:p>
            <a:pPr eaLnBrk="0" hangingPunct="0"/>
            <a:r>
              <a:rPr lang="en-US" sz="2000" dirty="0">
                <a:solidFill>
                  <a:schemeClr val="bg1"/>
                </a:solidFill>
                <a:latin typeface="Courier New" panose="02070309020205020404" pitchFamily="49" charset="0"/>
                <a:cs typeface="Courier New" panose="02070309020205020404" pitchFamily="49" charset="0"/>
              </a:rPr>
              <a:t>	Defect</a:t>
            </a:r>
          </a:p>
        </p:txBody>
      </p:sp>
      <p:sp>
        <p:nvSpPr>
          <p:cNvPr id="6" name="Oval 5">
            <a:extLst>
              <a:ext uri="{FF2B5EF4-FFF2-40B4-BE49-F238E27FC236}">
                <a16:creationId xmlns:a16="http://schemas.microsoft.com/office/drawing/2014/main" id="{2B90C0D1-15B6-4088-AA08-D90FAB6557D7}"/>
              </a:ext>
            </a:extLst>
          </p:cNvPr>
          <p:cNvSpPr/>
          <p:nvPr/>
        </p:nvSpPr>
        <p:spPr bwMode="auto">
          <a:xfrm>
            <a:off x="1681577" y="5012925"/>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7" name="Oval 6">
            <a:extLst>
              <a:ext uri="{FF2B5EF4-FFF2-40B4-BE49-F238E27FC236}">
                <a16:creationId xmlns:a16="http://schemas.microsoft.com/office/drawing/2014/main" id="{5DCEE28E-15CD-4F39-9A19-26F8F95A5C49}"/>
              </a:ext>
            </a:extLst>
          </p:cNvPr>
          <p:cNvSpPr/>
          <p:nvPr/>
        </p:nvSpPr>
        <p:spPr bwMode="auto">
          <a:xfrm>
            <a:off x="1757777" y="4708125"/>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8" name="Straight Connector 7">
            <a:extLst>
              <a:ext uri="{FF2B5EF4-FFF2-40B4-BE49-F238E27FC236}">
                <a16:creationId xmlns:a16="http://schemas.microsoft.com/office/drawing/2014/main" id="{C70F62AA-6D22-48E8-91AD-DD042D16A1FD}"/>
              </a:ext>
            </a:extLst>
          </p:cNvPr>
          <p:cNvCxnSpPr/>
          <p:nvPr/>
        </p:nvCxnSpPr>
        <p:spPr bwMode="auto">
          <a:xfrm rot="5400000">
            <a:off x="1604423" y="5623480"/>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062CE0B3-E1FE-4C0B-BD52-2198C51EB8EB}"/>
              </a:ext>
            </a:extLst>
          </p:cNvPr>
          <p:cNvCxnSpPr/>
          <p:nvPr/>
        </p:nvCxnSpPr>
        <p:spPr bwMode="auto">
          <a:xfrm rot="16200000" flipH="1">
            <a:off x="1833977" y="5622525"/>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10" name="Oval 9">
            <a:extLst>
              <a:ext uri="{FF2B5EF4-FFF2-40B4-BE49-F238E27FC236}">
                <a16:creationId xmlns:a16="http://schemas.microsoft.com/office/drawing/2014/main" id="{A8880EAC-07E1-42A6-9AAF-EBB9DDF72C7F}"/>
              </a:ext>
            </a:extLst>
          </p:cNvPr>
          <p:cNvSpPr/>
          <p:nvPr/>
        </p:nvSpPr>
        <p:spPr bwMode="auto">
          <a:xfrm>
            <a:off x="9613429" y="5012925"/>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11" name="Oval 10">
            <a:extLst>
              <a:ext uri="{FF2B5EF4-FFF2-40B4-BE49-F238E27FC236}">
                <a16:creationId xmlns:a16="http://schemas.microsoft.com/office/drawing/2014/main" id="{DD5E988E-DD49-4D4E-839D-8D5AD4876137}"/>
              </a:ext>
            </a:extLst>
          </p:cNvPr>
          <p:cNvSpPr/>
          <p:nvPr/>
        </p:nvSpPr>
        <p:spPr bwMode="auto">
          <a:xfrm>
            <a:off x="9689629" y="4708125"/>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12" name="Straight Connector 11">
            <a:extLst>
              <a:ext uri="{FF2B5EF4-FFF2-40B4-BE49-F238E27FC236}">
                <a16:creationId xmlns:a16="http://schemas.microsoft.com/office/drawing/2014/main" id="{6AC8C7BF-715E-4F1A-8AD0-4B84AD980738}"/>
              </a:ext>
            </a:extLst>
          </p:cNvPr>
          <p:cNvCxnSpPr/>
          <p:nvPr/>
        </p:nvCxnSpPr>
        <p:spPr bwMode="auto">
          <a:xfrm rot="5400000">
            <a:off x="9536275" y="5623480"/>
            <a:ext cx="382915" cy="7620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BD19B3EC-9D53-4FBC-BD2C-73D37BF0B46B}"/>
              </a:ext>
            </a:extLst>
          </p:cNvPr>
          <p:cNvCxnSpPr/>
          <p:nvPr/>
        </p:nvCxnSpPr>
        <p:spPr bwMode="auto">
          <a:xfrm rot="16200000" flipH="1">
            <a:off x="9765829" y="5622525"/>
            <a:ext cx="381000" cy="762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14" name="AutoShape 5">
            <a:extLst>
              <a:ext uri="{FF2B5EF4-FFF2-40B4-BE49-F238E27FC236}">
                <a16:creationId xmlns:a16="http://schemas.microsoft.com/office/drawing/2014/main" id="{C58B690F-5C1B-488F-B01D-F7B8962CF6B4}"/>
              </a:ext>
            </a:extLst>
          </p:cNvPr>
          <p:cNvSpPr>
            <a:spLocks noChangeArrowheads="1"/>
          </p:cNvSpPr>
          <p:nvPr/>
        </p:nvSpPr>
        <p:spPr bwMode="auto">
          <a:xfrm>
            <a:off x="6185919" y="1416285"/>
            <a:ext cx="6154613" cy="1905000"/>
          </a:xfrm>
          <a:prstGeom prst="wedgeEllipseCallout">
            <a:avLst>
              <a:gd name="adj1" fmla="val 8895"/>
              <a:gd name="adj2" fmla="val 116297"/>
            </a:avLst>
          </a:prstGeom>
          <a:solidFill>
            <a:srgbClr val="002060"/>
          </a:solidFill>
          <a:ln w="9525">
            <a:solidFill>
              <a:srgbClr val="002060"/>
            </a:solidFill>
            <a:miter lim="800000"/>
            <a:headEnd/>
            <a:tailEnd/>
          </a:ln>
          <a:effectLst/>
        </p:spPr>
        <p:txBody>
          <a:bodyPr/>
          <a:lstStyle/>
          <a:p>
            <a:pPr eaLnBrk="0" hangingPunct="0"/>
            <a:r>
              <a:rPr lang="en-US" sz="2000" dirty="0">
                <a:solidFill>
                  <a:schemeClr val="bg1"/>
                </a:solidFill>
                <a:latin typeface="Courier New" panose="02070309020205020404" pitchFamily="49" charset="0"/>
                <a:cs typeface="Courier New" panose="02070309020205020404" pitchFamily="49" charset="0"/>
              </a:rPr>
              <a:t>If (other’s code = my code)</a:t>
            </a:r>
          </a:p>
          <a:p>
            <a:pPr eaLnBrk="0" hangingPunct="0"/>
            <a:r>
              <a:rPr lang="en-US" sz="2000" dirty="0">
                <a:solidFill>
                  <a:schemeClr val="bg1"/>
                </a:solidFill>
                <a:latin typeface="Courier New" panose="02070309020205020404" pitchFamily="49" charset="0"/>
                <a:cs typeface="Courier New" panose="02070309020205020404" pitchFamily="49" charset="0"/>
              </a:rPr>
              <a:t>	Cooperate</a:t>
            </a:r>
          </a:p>
          <a:p>
            <a:pPr eaLnBrk="0" hangingPunct="0"/>
            <a:r>
              <a:rPr lang="en-US" sz="2000" dirty="0">
                <a:solidFill>
                  <a:schemeClr val="bg1"/>
                </a:solidFill>
                <a:latin typeface="Courier New" panose="02070309020205020404" pitchFamily="49" charset="0"/>
                <a:cs typeface="Courier New" panose="02070309020205020404" pitchFamily="49" charset="0"/>
              </a:rPr>
              <a:t>Else</a:t>
            </a:r>
          </a:p>
          <a:p>
            <a:pPr eaLnBrk="0" hangingPunct="0"/>
            <a:r>
              <a:rPr lang="en-US" sz="2000" dirty="0">
                <a:solidFill>
                  <a:schemeClr val="bg1"/>
                </a:solidFill>
                <a:latin typeface="Courier New" panose="02070309020205020404" pitchFamily="49" charset="0"/>
                <a:cs typeface="Courier New" panose="02070309020205020404" pitchFamily="49" charset="0"/>
              </a:rPr>
              <a:t>	Defect</a:t>
            </a:r>
          </a:p>
        </p:txBody>
      </p:sp>
      <p:sp>
        <p:nvSpPr>
          <p:cNvPr id="16" name="Rectangle 3">
            <a:extLst>
              <a:ext uri="{FF2B5EF4-FFF2-40B4-BE49-F238E27FC236}">
                <a16:creationId xmlns:a16="http://schemas.microsoft.com/office/drawing/2014/main" id="{9F73F69E-782E-433C-A56B-7514A38FE190}"/>
              </a:ext>
            </a:extLst>
          </p:cNvPr>
          <p:cNvSpPr txBox="1">
            <a:spLocks noChangeArrowheads="1"/>
          </p:cNvSpPr>
          <p:nvPr/>
        </p:nvSpPr>
        <p:spPr>
          <a:xfrm>
            <a:off x="205289" y="5951759"/>
            <a:ext cx="12214474" cy="981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t>See also: </a:t>
            </a:r>
            <a:r>
              <a:rPr lang="en-US" altLang="en-US" sz="3200" dirty="0">
                <a:solidFill>
                  <a:srgbClr val="5B9BD5"/>
                </a:solidFill>
              </a:rPr>
              <a:t>[</a:t>
            </a:r>
            <a:r>
              <a:rPr lang="en-US" altLang="en-US" sz="3200" dirty="0" err="1">
                <a:solidFill>
                  <a:srgbClr val="5B9BD5"/>
                </a:solidFill>
              </a:rPr>
              <a:t>Fortnow</a:t>
            </a:r>
            <a:r>
              <a:rPr lang="en-US" altLang="en-US" sz="3200" dirty="0">
                <a:solidFill>
                  <a:srgbClr val="5B9BD5"/>
                </a:solidFill>
              </a:rPr>
              <a:t> 2009, </a:t>
            </a:r>
            <a:r>
              <a:rPr lang="en-US" altLang="en-US" sz="3200" dirty="0" err="1">
                <a:solidFill>
                  <a:srgbClr val="5B9BD5"/>
                </a:solidFill>
              </a:rPr>
              <a:t>Kalai</a:t>
            </a:r>
            <a:r>
              <a:rPr lang="en-US" altLang="en-US" sz="3200" dirty="0">
                <a:solidFill>
                  <a:srgbClr val="5B9BD5"/>
                </a:solidFill>
              </a:rPr>
              <a:t> et al. 2010, </a:t>
            </a:r>
            <a:r>
              <a:rPr lang="en-US" altLang="en-US" sz="3200" dirty="0" err="1">
                <a:solidFill>
                  <a:srgbClr val="5B9BD5"/>
                </a:solidFill>
              </a:rPr>
              <a:t>Barasz</a:t>
            </a:r>
            <a:r>
              <a:rPr lang="en-US" altLang="en-US" sz="3200" dirty="0">
                <a:solidFill>
                  <a:srgbClr val="5B9BD5"/>
                </a:solidFill>
              </a:rPr>
              <a:t> et al. 2014, </a:t>
            </a:r>
            <a:r>
              <a:rPr lang="en-US" altLang="en-US" sz="3200" dirty="0" err="1">
                <a:solidFill>
                  <a:srgbClr val="5B9BD5"/>
                </a:solidFill>
              </a:rPr>
              <a:t>Critch</a:t>
            </a:r>
            <a:r>
              <a:rPr lang="en-US" altLang="en-US" sz="3200" dirty="0">
                <a:solidFill>
                  <a:srgbClr val="5B9BD5"/>
                </a:solidFill>
              </a:rPr>
              <a:t> 2016, </a:t>
            </a:r>
            <a:r>
              <a:rPr lang="en-US" altLang="en-US" sz="3200" dirty="0" err="1">
                <a:solidFill>
                  <a:srgbClr val="5B9BD5"/>
                </a:solidFill>
              </a:rPr>
              <a:t>Oesterheld</a:t>
            </a:r>
            <a:r>
              <a:rPr lang="en-US" altLang="en-US" sz="3200" dirty="0">
                <a:solidFill>
                  <a:srgbClr val="5B9BD5"/>
                </a:solidFill>
              </a:rPr>
              <a:t> 2018, …] </a:t>
            </a:r>
          </a:p>
        </p:txBody>
      </p:sp>
      <p:graphicFrame>
        <p:nvGraphicFramePr>
          <p:cNvPr id="17" name="Group 4">
            <a:extLst>
              <a:ext uri="{FF2B5EF4-FFF2-40B4-BE49-F238E27FC236}">
                <a16:creationId xmlns:a16="http://schemas.microsoft.com/office/drawing/2014/main" id="{A6350E77-EE56-42C5-9E34-B23ACC5D1198}"/>
              </a:ext>
            </a:extLst>
          </p:cNvPr>
          <p:cNvGraphicFramePr>
            <a:graphicFrameLocks/>
          </p:cNvGraphicFramePr>
          <p:nvPr/>
        </p:nvGraphicFramePr>
        <p:xfrm>
          <a:off x="4683499" y="4526616"/>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 name="Text Box 16">
            <a:extLst>
              <a:ext uri="{FF2B5EF4-FFF2-40B4-BE49-F238E27FC236}">
                <a16:creationId xmlns:a16="http://schemas.microsoft.com/office/drawing/2014/main" id="{87E85141-6EF2-47E5-B380-D0BAE44575B2}"/>
              </a:ext>
            </a:extLst>
          </p:cNvPr>
          <p:cNvSpPr txBox="1">
            <a:spLocks noChangeArrowheads="1"/>
          </p:cNvSpPr>
          <p:nvPr/>
        </p:nvSpPr>
        <p:spPr bwMode="auto">
          <a:xfrm>
            <a:off x="4751643" y="415682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19" name="Text Box 17">
            <a:extLst>
              <a:ext uri="{FF2B5EF4-FFF2-40B4-BE49-F238E27FC236}">
                <a16:creationId xmlns:a16="http://schemas.microsoft.com/office/drawing/2014/main" id="{3DC693F9-A88C-4868-AAE6-8D5A1547597F}"/>
              </a:ext>
            </a:extLst>
          </p:cNvPr>
          <p:cNvSpPr txBox="1">
            <a:spLocks noChangeArrowheads="1"/>
          </p:cNvSpPr>
          <p:nvPr/>
        </p:nvSpPr>
        <p:spPr bwMode="auto">
          <a:xfrm>
            <a:off x="6452035" y="415682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0" name="Text Box 18">
            <a:extLst>
              <a:ext uri="{FF2B5EF4-FFF2-40B4-BE49-F238E27FC236}">
                <a16:creationId xmlns:a16="http://schemas.microsoft.com/office/drawing/2014/main" id="{36E82B1F-09D8-4259-8926-ACF494339725}"/>
              </a:ext>
            </a:extLst>
          </p:cNvPr>
          <p:cNvSpPr txBox="1">
            <a:spLocks noChangeArrowheads="1"/>
          </p:cNvSpPr>
          <p:nvPr/>
        </p:nvSpPr>
        <p:spPr bwMode="auto">
          <a:xfrm>
            <a:off x="3420384" y="4674534"/>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1" name="Text Box 19">
            <a:extLst>
              <a:ext uri="{FF2B5EF4-FFF2-40B4-BE49-F238E27FC236}">
                <a16:creationId xmlns:a16="http://schemas.microsoft.com/office/drawing/2014/main" id="{90076174-858D-42EC-9E3B-9D1DC7964C43}"/>
              </a:ext>
            </a:extLst>
          </p:cNvPr>
          <p:cNvSpPr txBox="1">
            <a:spLocks noChangeArrowheads="1"/>
          </p:cNvSpPr>
          <p:nvPr/>
        </p:nvSpPr>
        <p:spPr bwMode="auto">
          <a:xfrm>
            <a:off x="3820334" y="528007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Tree>
    <p:extLst>
      <p:ext uri="{BB962C8B-B14F-4D97-AF65-F5344CB8AC3E}">
        <p14:creationId xmlns:p14="http://schemas.microsoft.com/office/powerpoint/2010/main" val="36018925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59" y="67235"/>
            <a:ext cx="10842561" cy="605118"/>
          </a:xfrm>
        </p:spPr>
        <p:txBody>
          <a:bodyPr>
            <a:normAutofit fontScale="90000"/>
          </a:bodyPr>
          <a:lstStyle/>
          <a:p>
            <a:r>
              <a:rPr lang="en-US" altLang="en-US" dirty="0"/>
              <a:t>Robust program equilibrium </a:t>
            </a:r>
            <a:r>
              <a:rPr lang="en-US" altLang="en-US" dirty="0">
                <a:solidFill>
                  <a:schemeClr val="accent1">
                    <a:lumMod val="75000"/>
                  </a:schemeClr>
                </a:solidFill>
              </a:rPr>
              <a:t>[</a:t>
            </a:r>
            <a:r>
              <a:rPr lang="en-US" altLang="en-US" dirty="0" err="1">
                <a:solidFill>
                  <a:schemeClr val="accent1">
                    <a:lumMod val="75000"/>
                  </a:schemeClr>
                </a:solidFill>
              </a:rPr>
              <a:t>Oesterheld</a:t>
            </a:r>
            <a:r>
              <a:rPr lang="en-US" altLang="en-US" dirty="0">
                <a:solidFill>
                  <a:schemeClr val="accent1">
                    <a:lumMod val="75000"/>
                  </a:schemeClr>
                </a:solidFill>
              </a:rPr>
              <a:t> 2018]</a:t>
            </a:r>
            <a:endParaRPr lang="en-US" altLang="en-US" sz="2912" dirty="0">
              <a:solidFill>
                <a:schemeClr val="accent1">
                  <a:lumMod val="75000"/>
                </a:schemeClr>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11559301" cy="674705"/>
          </a:xfrm>
        </p:spPr>
        <p:txBody>
          <a:bodyPr>
            <a:normAutofit/>
          </a:bodyPr>
          <a:lstStyle/>
          <a:p>
            <a:pPr eaLnBrk="1" hangingPunct="1"/>
            <a:r>
              <a:rPr lang="en-US" altLang="en-US" sz="3200" dirty="0"/>
              <a:t>Can we make the equilibrium less fragile?</a:t>
            </a:r>
          </a:p>
        </p:txBody>
      </p:sp>
      <p:sp>
        <p:nvSpPr>
          <p:cNvPr id="5" name="AutoShape 5">
            <a:extLst>
              <a:ext uri="{FF2B5EF4-FFF2-40B4-BE49-F238E27FC236}">
                <a16:creationId xmlns:a16="http://schemas.microsoft.com/office/drawing/2014/main" id="{F99F2BEB-632F-4389-894E-607134B90AF8}"/>
              </a:ext>
            </a:extLst>
          </p:cNvPr>
          <p:cNvSpPr>
            <a:spLocks noChangeArrowheads="1"/>
          </p:cNvSpPr>
          <p:nvPr/>
        </p:nvSpPr>
        <p:spPr bwMode="auto">
          <a:xfrm>
            <a:off x="-105675" y="1707139"/>
            <a:ext cx="6154613" cy="2512918"/>
          </a:xfrm>
          <a:prstGeom prst="wedgeEllipseCallout">
            <a:avLst>
              <a:gd name="adj1" fmla="val -15299"/>
              <a:gd name="adj2" fmla="val 75514"/>
            </a:avLst>
          </a:prstGeom>
          <a:solidFill>
            <a:srgbClr val="C00000"/>
          </a:solidFill>
          <a:ln w="9525">
            <a:noFill/>
            <a:miter lim="800000"/>
            <a:headEnd/>
            <a:tailEnd/>
          </a:ln>
          <a:effectLst/>
        </p:spPr>
        <p:txBody>
          <a:bodyPr/>
          <a:lstStyle/>
          <a:p>
            <a:pPr eaLnBrk="0" hangingPunct="0"/>
            <a:r>
              <a:rPr lang="en-US" sz="2000" dirty="0">
                <a:solidFill>
                  <a:schemeClr val="bg1"/>
                </a:solidFill>
                <a:latin typeface="Courier New" panose="02070309020205020404" pitchFamily="49" charset="0"/>
                <a:cs typeface="Courier New" panose="02070309020205020404" pitchFamily="49" charset="0"/>
              </a:rPr>
              <a:t>With probability </a:t>
            </a:r>
            <a:r>
              <a:rPr lang="el-GR" sz="2000" dirty="0">
                <a:solidFill>
                  <a:schemeClr val="bg1"/>
                </a:solidFill>
                <a:latin typeface="Courier New" panose="02070309020205020404" pitchFamily="49" charset="0"/>
                <a:cs typeface="Courier New" panose="02070309020205020404" pitchFamily="49" charset="0"/>
              </a:rPr>
              <a:t>ε</a:t>
            </a:r>
            <a:endParaRPr lang="en-US" sz="2000" dirty="0">
              <a:solidFill>
                <a:schemeClr val="bg1"/>
              </a:solidFill>
              <a:latin typeface="Courier New" panose="02070309020205020404" pitchFamily="49" charset="0"/>
              <a:cs typeface="Courier New" panose="02070309020205020404" pitchFamily="49" charset="0"/>
            </a:endParaRPr>
          </a:p>
          <a:p>
            <a:pPr lvl="1" eaLnBrk="0" hangingPunct="0"/>
            <a:r>
              <a:rPr lang="en-US" sz="2000" dirty="0">
                <a:solidFill>
                  <a:schemeClr val="bg1"/>
                </a:solidFill>
                <a:latin typeface="Courier New" panose="02070309020205020404" pitchFamily="49" charset="0"/>
                <a:cs typeface="Courier New" panose="02070309020205020404" pitchFamily="49" charset="0"/>
              </a:rPr>
              <a:t>Cooperate</a:t>
            </a:r>
          </a:p>
          <a:p>
            <a:pPr eaLnBrk="0" hangingPunct="0"/>
            <a:r>
              <a:rPr lang="en-US" sz="2000" dirty="0">
                <a:solidFill>
                  <a:schemeClr val="bg1"/>
                </a:solidFill>
                <a:latin typeface="Courier New" panose="02070309020205020404" pitchFamily="49" charset="0"/>
                <a:cs typeface="Courier New" panose="02070309020205020404" pitchFamily="49" charset="0"/>
              </a:rPr>
              <a:t>Else</a:t>
            </a:r>
          </a:p>
          <a:p>
            <a:pPr lvl="1" eaLnBrk="0" hangingPunct="0"/>
            <a:r>
              <a:rPr lang="en-US" sz="2000" dirty="0">
                <a:solidFill>
                  <a:schemeClr val="bg1"/>
                </a:solidFill>
                <a:latin typeface="Courier New" panose="02070309020205020404" pitchFamily="49" charset="0"/>
                <a:cs typeface="Courier New" panose="02070309020205020404" pitchFamily="49" charset="0"/>
              </a:rPr>
              <a:t>Do what the other program does against this program</a:t>
            </a:r>
          </a:p>
        </p:txBody>
      </p:sp>
      <p:sp>
        <p:nvSpPr>
          <p:cNvPr id="6" name="Oval 5">
            <a:extLst>
              <a:ext uri="{FF2B5EF4-FFF2-40B4-BE49-F238E27FC236}">
                <a16:creationId xmlns:a16="http://schemas.microsoft.com/office/drawing/2014/main" id="{2B90C0D1-15B6-4088-AA08-D90FAB6557D7}"/>
              </a:ext>
            </a:extLst>
          </p:cNvPr>
          <p:cNvSpPr/>
          <p:nvPr/>
        </p:nvSpPr>
        <p:spPr bwMode="auto">
          <a:xfrm>
            <a:off x="1681577" y="5244003"/>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7" name="Oval 6">
            <a:extLst>
              <a:ext uri="{FF2B5EF4-FFF2-40B4-BE49-F238E27FC236}">
                <a16:creationId xmlns:a16="http://schemas.microsoft.com/office/drawing/2014/main" id="{5DCEE28E-15CD-4F39-9A19-26F8F95A5C49}"/>
              </a:ext>
            </a:extLst>
          </p:cNvPr>
          <p:cNvSpPr/>
          <p:nvPr/>
        </p:nvSpPr>
        <p:spPr bwMode="auto">
          <a:xfrm>
            <a:off x="1757777" y="4939203"/>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8" name="Straight Connector 7">
            <a:extLst>
              <a:ext uri="{FF2B5EF4-FFF2-40B4-BE49-F238E27FC236}">
                <a16:creationId xmlns:a16="http://schemas.microsoft.com/office/drawing/2014/main" id="{C70F62AA-6D22-48E8-91AD-DD042D16A1FD}"/>
              </a:ext>
            </a:extLst>
          </p:cNvPr>
          <p:cNvCxnSpPr/>
          <p:nvPr/>
        </p:nvCxnSpPr>
        <p:spPr bwMode="auto">
          <a:xfrm rot="5400000">
            <a:off x="1604423" y="5854558"/>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062CE0B3-E1FE-4C0B-BD52-2198C51EB8EB}"/>
              </a:ext>
            </a:extLst>
          </p:cNvPr>
          <p:cNvCxnSpPr/>
          <p:nvPr/>
        </p:nvCxnSpPr>
        <p:spPr bwMode="auto">
          <a:xfrm rot="16200000" flipH="1">
            <a:off x="1833977" y="5853603"/>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10" name="Oval 9">
            <a:extLst>
              <a:ext uri="{FF2B5EF4-FFF2-40B4-BE49-F238E27FC236}">
                <a16:creationId xmlns:a16="http://schemas.microsoft.com/office/drawing/2014/main" id="{A8880EAC-07E1-42A6-9AAF-EBB9DDF72C7F}"/>
              </a:ext>
            </a:extLst>
          </p:cNvPr>
          <p:cNvSpPr/>
          <p:nvPr/>
        </p:nvSpPr>
        <p:spPr bwMode="auto">
          <a:xfrm>
            <a:off x="9613429" y="5244003"/>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11" name="Oval 10">
            <a:extLst>
              <a:ext uri="{FF2B5EF4-FFF2-40B4-BE49-F238E27FC236}">
                <a16:creationId xmlns:a16="http://schemas.microsoft.com/office/drawing/2014/main" id="{DD5E988E-DD49-4D4E-839D-8D5AD4876137}"/>
              </a:ext>
            </a:extLst>
          </p:cNvPr>
          <p:cNvSpPr/>
          <p:nvPr/>
        </p:nvSpPr>
        <p:spPr bwMode="auto">
          <a:xfrm>
            <a:off x="9689629" y="4939203"/>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12" name="Straight Connector 11">
            <a:extLst>
              <a:ext uri="{FF2B5EF4-FFF2-40B4-BE49-F238E27FC236}">
                <a16:creationId xmlns:a16="http://schemas.microsoft.com/office/drawing/2014/main" id="{6AC8C7BF-715E-4F1A-8AD0-4B84AD980738}"/>
              </a:ext>
            </a:extLst>
          </p:cNvPr>
          <p:cNvCxnSpPr/>
          <p:nvPr/>
        </p:nvCxnSpPr>
        <p:spPr bwMode="auto">
          <a:xfrm rot="5400000">
            <a:off x="9536275" y="5854558"/>
            <a:ext cx="382915" cy="7620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BD19B3EC-9D53-4FBC-BD2C-73D37BF0B46B}"/>
              </a:ext>
            </a:extLst>
          </p:cNvPr>
          <p:cNvCxnSpPr/>
          <p:nvPr/>
        </p:nvCxnSpPr>
        <p:spPr bwMode="auto">
          <a:xfrm rot="16200000" flipH="1">
            <a:off x="9765829" y="5853603"/>
            <a:ext cx="381000" cy="762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14" name="AutoShape 5">
            <a:extLst>
              <a:ext uri="{FF2B5EF4-FFF2-40B4-BE49-F238E27FC236}">
                <a16:creationId xmlns:a16="http://schemas.microsoft.com/office/drawing/2014/main" id="{C58B690F-5C1B-488F-B01D-F7B8962CF6B4}"/>
              </a:ext>
            </a:extLst>
          </p:cNvPr>
          <p:cNvSpPr>
            <a:spLocks noChangeArrowheads="1"/>
          </p:cNvSpPr>
          <p:nvPr/>
        </p:nvSpPr>
        <p:spPr bwMode="auto">
          <a:xfrm>
            <a:off x="6185919" y="1707139"/>
            <a:ext cx="6154613" cy="2513134"/>
          </a:xfrm>
          <a:prstGeom prst="wedgeEllipseCallout">
            <a:avLst>
              <a:gd name="adj1" fmla="val 7099"/>
              <a:gd name="adj2" fmla="val 74118"/>
            </a:avLst>
          </a:prstGeom>
          <a:solidFill>
            <a:srgbClr val="002060"/>
          </a:solidFill>
          <a:ln w="9525">
            <a:solidFill>
              <a:srgbClr val="002060"/>
            </a:solidFill>
            <a:miter lim="800000"/>
            <a:headEnd/>
            <a:tailEnd/>
          </a:ln>
          <a:effectLst/>
        </p:spPr>
        <p:txBody>
          <a:bodyPr/>
          <a:lstStyle/>
          <a:p>
            <a:pPr eaLnBrk="0" hangingPunct="0"/>
            <a:r>
              <a:rPr lang="en-US" sz="2000" dirty="0">
                <a:solidFill>
                  <a:schemeClr val="bg1"/>
                </a:solidFill>
                <a:latin typeface="Courier New" panose="02070309020205020404" pitchFamily="49" charset="0"/>
                <a:cs typeface="Courier New" panose="02070309020205020404" pitchFamily="49" charset="0"/>
              </a:rPr>
              <a:t>…</a:t>
            </a:r>
          </a:p>
        </p:txBody>
      </p:sp>
      <p:sp>
        <p:nvSpPr>
          <p:cNvPr id="16" name="Rectangle 3">
            <a:extLst>
              <a:ext uri="{FF2B5EF4-FFF2-40B4-BE49-F238E27FC236}">
                <a16:creationId xmlns:a16="http://schemas.microsoft.com/office/drawing/2014/main" id="{9F73F69E-782E-433C-A56B-7514A38FE190}"/>
              </a:ext>
            </a:extLst>
          </p:cNvPr>
          <p:cNvSpPr txBox="1">
            <a:spLocks noChangeArrowheads="1"/>
          </p:cNvSpPr>
          <p:nvPr/>
        </p:nvSpPr>
        <p:spPr>
          <a:xfrm>
            <a:off x="205289" y="5951759"/>
            <a:ext cx="12214474" cy="9816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sz="3200" dirty="0">
              <a:solidFill>
                <a:srgbClr val="5B9BD5"/>
              </a:solidFill>
            </a:endParaRPr>
          </a:p>
        </p:txBody>
      </p:sp>
      <p:graphicFrame>
        <p:nvGraphicFramePr>
          <p:cNvPr id="17" name="Group 4">
            <a:extLst>
              <a:ext uri="{FF2B5EF4-FFF2-40B4-BE49-F238E27FC236}">
                <a16:creationId xmlns:a16="http://schemas.microsoft.com/office/drawing/2014/main" id="{A6350E77-EE56-42C5-9E34-B23ACC5D1198}"/>
              </a:ext>
            </a:extLst>
          </p:cNvPr>
          <p:cNvGraphicFramePr>
            <a:graphicFrameLocks/>
          </p:cNvGraphicFramePr>
          <p:nvPr>
            <p:extLst>
              <p:ext uri="{D42A27DB-BD31-4B8C-83A1-F6EECF244321}">
                <p14:modId xmlns:p14="http://schemas.microsoft.com/office/powerpoint/2010/main" val="3956479531"/>
              </p:ext>
            </p:extLst>
          </p:nvPr>
        </p:nvGraphicFramePr>
        <p:xfrm>
          <a:off x="4683499" y="4757694"/>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 name="Text Box 16">
            <a:extLst>
              <a:ext uri="{FF2B5EF4-FFF2-40B4-BE49-F238E27FC236}">
                <a16:creationId xmlns:a16="http://schemas.microsoft.com/office/drawing/2014/main" id="{87E85141-6EF2-47E5-B380-D0BAE44575B2}"/>
              </a:ext>
            </a:extLst>
          </p:cNvPr>
          <p:cNvSpPr txBox="1">
            <a:spLocks noChangeArrowheads="1"/>
          </p:cNvSpPr>
          <p:nvPr/>
        </p:nvSpPr>
        <p:spPr bwMode="auto">
          <a:xfrm>
            <a:off x="4751643" y="4387900"/>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19" name="Text Box 17">
            <a:extLst>
              <a:ext uri="{FF2B5EF4-FFF2-40B4-BE49-F238E27FC236}">
                <a16:creationId xmlns:a16="http://schemas.microsoft.com/office/drawing/2014/main" id="{3DC693F9-A88C-4868-AAE6-8D5A1547597F}"/>
              </a:ext>
            </a:extLst>
          </p:cNvPr>
          <p:cNvSpPr txBox="1">
            <a:spLocks noChangeArrowheads="1"/>
          </p:cNvSpPr>
          <p:nvPr/>
        </p:nvSpPr>
        <p:spPr bwMode="auto">
          <a:xfrm>
            <a:off x="6452035" y="4387900"/>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0" name="Text Box 18">
            <a:extLst>
              <a:ext uri="{FF2B5EF4-FFF2-40B4-BE49-F238E27FC236}">
                <a16:creationId xmlns:a16="http://schemas.microsoft.com/office/drawing/2014/main" id="{36E82B1F-09D8-4259-8926-ACF494339725}"/>
              </a:ext>
            </a:extLst>
          </p:cNvPr>
          <p:cNvSpPr txBox="1">
            <a:spLocks noChangeArrowheads="1"/>
          </p:cNvSpPr>
          <p:nvPr/>
        </p:nvSpPr>
        <p:spPr bwMode="auto">
          <a:xfrm>
            <a:off x="3420384" y="490561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21" name="Text Box 19">
            <a:extLst>
              <a:ext uri="{FF2B5EF4-FFF2-40B4-BE49-F238E27FC236}">
                <a16:creationId xmlns:a16="http://schemas.microsoft.com/office/drawing/2014/main" id="{90076174-858D-42EC-9E3B-9D1DC7964C43}"/>
              </a:ext>
            </a:extLst>
          </p:cNvPr>
          <p:cNvSpPr txBox="1">
            <a:spLocks noChangeArrowheads="1"/>
          </p:cNvSpPr>
          <p:nvPr/>
        </p:nvSpPr>
        <p:spPr bwMode="auto">
          <a:xfrm>
            <a:off x="3820334" y="5511150"/>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22" name="TextBox 21">
            <a:extLst>
              <a:ext uri="{FF2B5EF4-FFF2-40B4-BE49-F238E27FC236}">
                <a16:creationId xmlns:a16="http://schemas.microsoft.com/office/drawing/2014/main" id="{6436D67B-CE52-4795-AA45-95B59FF59E56}"/>
              </a:ext>
            </a:extLst>
          </p:cNvPr>
          <p:cNvSpPr txBox="1"/>
          <p:nvPr/>
        </p:nvSpPr>
        <p:spPr>
          <a:xfrm>
            <a:off x="10184329" y="1248000"/>
            <a:ext cx="2156203" cy="369332"/>
          </a:xfrm>
          <a:prstGeom prst="rect">
            <a:avLst/>
          </a:prstGeom>
          <a:noFill/>
        </p:spPr>
        <p:txBody>
          <a:bodyPr wrap="square" rtlCol="0">
            <a:spAutoFit/>
          </a:bodyPr>
          <a:lstStyle/>
          <a:p>
            <a:r>
              <a:rPr lang="en-US" i="1" dirty="0"/>
              <a:t>Caspar </a:t>
            </a:r>
            <a:r>
              <a:rPr lang="en-US" i="1" dirty="0" err="1"/>
              <a:t>Oesterheld</a:t>
            </a:r>
            <a:endParaRPr lang="en-US" i="1" dirty="0"/>
          </a:p>
        </p:txBody>
      </p:sp>
      <p:pic>
        <p:nvPicPr>
          <p:cNvPr id="23" name="Picture 22">
            <a:extLst>
              <a:ext uri="{FF2B5EF4-FFF2-40B4-BE49-F238E27FC236}">
                <a16:creationId xmlns:a16="http://schemas.microsoft.com/office/drawing/2014/main" id="{1CF7DBB7-48D6-46C3-91E0-1B1D9D473A30}"/>
              </a:ext>
            </a:extLst>
          </p:cNvPr>
          <p:cNvPicPr>
            <a:picLocks noChangeAspect="1"/>
          </p:cNvPicPr>
          <p:nvPr/>
        </p:nvPicPr>
        <p:blipFill rotWithShape="1">
          <a:blip r:embed="rId2">
            <a:extLst>
              <a:ext uri="{28A0092B-C50C-407E-A947-70E740481C1C}">
                <a14:useLocalDpi xmlns:a14="http://schemas.microsoft.com/office/drawing/2010/main" val="0"/>
              </a:ext>
            </a:extLst>
          </a:blip>
          <a:srcRect l="16180" t="5322" r="14887" b="36505"/>
          <a:stretch/>
        </p:blipFill>
        <p:spPr>
          <a:xfrm>
            <a:off x="10619118" y="50034"/>
            <a:ext cx="983247" cy="1244637"/>
          </a:xfrm>
          <a:prstGeom prst="rect">
            <a:avLst/>
          </a:prstGeom>
        </p:spPr>
      </p:pic>
    </p:spTree>
    <p:extLst>
      <p:ext uri="{BB962C8B-B14F-4D97-AF65-F5344CB8AC3E}">
        <p14:creationId xmlns:p14="http://schemas.microsoft.com/office/powerpoint/2010/main" val="19112494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9AC9-2722-4573-AAD6-07F4941FADDF}"/>
              </a:ext>
            </a:extLst>
          </p:cNvPr>
          <p:cNvSpPr>
            <a:spLocks noGrp="1"/>
          </p:cNvSpPr>
          <p:nvPr>
            <p:ph type="title"/>
          </p:nvPr>
        </p:nvSpPr>
        <p:spPr>
          <a:xfrm>
            <a:off x="758300" y="4697"/>
            <a:ext cx="8101615" cy="1325563"/>
          </a:xfrm>
        </p:spPr>
        <p:txBody>
          <a:bodyPr>
            <a:normAutofit fontScale="90000"/>
          </a:bodyPr>
          <a:lstStyle/>
          <a:p>
            <a:r>
              <a:rPr lang="en-US" dirty="0"/>
              <a:t> Safe Pareto improvements for delegated game playing </a:t>
            </a:r>
            <a:r>
              <a:rPr lang="en-US" sz="3600" dirty="0">
                <a:solidFill>
                  <a:srgbClr val="5B9BD5"/>
                </a:solidFill>
              </a:rPr>
              <a:t>[AAMAS’21]</a:t>
            </a:r>
            <a:r>
              <a:rPr lang="en-US" sz="3600" dirty="0"/>
              <a:t>, with</a:t>
            </a:r>
            <a:endParaRPr lang="en-US" dirty="0"/>
          </a:p>
        </p:txBody>
      </p:sp>
      <p:pic>
        <p:nvPicPr>
          <p:cNvPr id="5" name="Picture 4">
            <a:extLst>
              <a:ext uri="{FF2B5EF4-FFF2-40B4-BE49-F238E27FC236}">
                <a16:creationId xmlns:a16="http://schemas.microsoft.com/office/drawing/2014/main" id="{153BDF04-E1A0-4E3B-8102-B76066512BB1}"/>
              </a:ext>
            </a:extLst>
          </p:cNvPr>
          <p:cNvPicPr>
            <a:picLocks noChangeAspect="1"/>
          </p:cNvPicPr>
          <p:nvPr/>
        </p:nvPicPr>
        <p:blipFill>
          <a:blip r:embed="rId2"/>
          <a:stretch>
            <a:fillRect/>
          </a:stretch>
        </p:blipFill>
        <p:spPr>
          <a:xfrm>
            <a:off x="94934" y="1744851"/>
            <a:ext cx="6187275" cy="4763942"/>
          </a:xfrm>
          <a:prstGeom prst="rect">
            <a:avLst/>
          </a:prstGeom>
        </p:spPr>
      </p:pic>
      <p:pic>
        <p:nvPicPr>
          <p:cNvPr id="9" name="Picture 8">
            <a:extLst>
              <a:ext uri="{FF2B5EF4-FFF2-40B4-BE49-F238E27FC236}">
                <a16:creationId xmlns:a16="http://schemas.microsoft.com/office/drawing/2014/main" id="{60C06F0E-BFD2-468D-B38A-A3E865927A12}"/>
              </a:ext>
            </a:extLst>
          </p:cNvPr>
          <p:cNvPicPr>
            <a:picLocks noChangeAspect="1"/>
          </p:cNvPicPr>
          <p:nvPr/>
        </p:nvPicPr>
        <p:blipFill>
          <a:blip r:embed="rId3"/>
          <a:stretch>
            <a:fillRect/>
          </a:stretch>
        </p:blipFill>
        <p:spPr>
          <a:xfrm>
            <a:off x="6439110" y="1689736"/>
            <a:ext cx="5512306" cy="4826473"/>
          </a:xfrm>
          <a:prstGeom prst="rect">
            <a:avLst/>
          </a:prstGeom>
        </p:spPr>
      </p:pic>
      <p:sp>
        <p:nvSpPr>
          <p:cNvPr id="12" name="TextBox 11">
            <a:extLst>
              <a:ext uri="{FF2B5EF4-FFF2-40B4-BE49-F238E27FC236}">
                <a16:creationId xmlns:a16="http://schemas.microsoft.com/office/drawing/2014/main" id="{2611A47F-F11E-47DE-B217-3181399324CE}"/>
              </a:ext>
            </a:extLst>
          </p:cNvPr>
          <p:cNvSpPr txBox="1"/>
          <p:nvPr/>
        </p:nvSpPr>
        <p:spPr>
          <a:xfrm>
            <a:off x="8505691" y="1251233"/>
            <a:ext cx="2156203" cy="369332"/>
          </a:xfrm>
          <a:prstGeom prst="rect">
            <a:avLst/>
          </a:prstGeom>
          <a:noFill/>
        </p:spPr>
        <p:txBody>
          <a:bodyPr wrap="square" rtlCol="0">
            <a:spAutoFit/>
          </a:bodyPr>
          <a:lstStyle/>
          <a:p>
            <a:r>
              <a:rPr lang="en-US" i="1" dirty="0"/>
              <a:t>Caspar </a:t>
            </a:r>
            <a:r>
              <a:rPr lang="en-US" i="1" dirty="0" err="1"/>
              <a:t>Oesterheld</a:t>
            </a:r>
            <a:endParaRPr lang="en-US" i="1" dirty="0"/>
          </a:p>
        </p:txBody>
      </p:sp>
      <p:pic>
        <p:nvPicPr>
          <p:cNvPr id="13" name="Picture 12">
            <a:extLst>
              <a:ext uri="{FF2B5EF4-FFF2-40B4-BE49-F238E27FC236}">
                <a16:creationId xmlns:a16="http://schemas.microsoft.com/office/drawing/2014/main" id="{0F45BEAF-7AEC-4A51-9AEB-36248CB2BC55}"/>
              </a:ext>
            </a:extLst>
          </p:cNvPr>
          <p:cNvPicPr>
            <a:picLocks noChangeAspect="1"/>
          </p:cNvPicPr>
          <p:nvPr/>
        </p:nvPicPr>
        <p:blipFill rotWithShape="1">
          <a:blip r:embed="rId4">
            <a:extLst>
              <a:ext uri="{28A0092B-C50C-407E-A947-70E740481C1C}">
                <a14:useLocalDpi xmlns:a14="http://schemas.microsoft.com/office/drawing/2010/main" val="0"/>
              </a:ext>
            </a:extLst>
          </a:blip>
          <a:srcRect l="16180" t="5322" r="14887" b="36505"/>
          <a:stretch/>
        </p:blipFill>
        <p:spPr>
          <a:xfrm>
            <a:off x="8940480" y="53267"/>
            <a:ext cx="983247" cy="1244637"/>
          </a:xfrm>
          <a:prstGeom prst="rect">
            <a:avLst/>
          </a:prstGeom>
        </p:spPr>
      </p:pic>
    </p:spTree>
    <p:extLst>
      <p:ext uri="{BB962C8B-B14F-4D97-AF65-F5344CB8AC3E}">
        <p14:creationId xmlns:p14="http://schemas.microsoft.com/office/powerpoint/2010/main" val="412783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Conclusion</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3822" y="696244"/>
            <a:ext cx="9872543" cy="5996868"/>
          </a:xfrm>
        </p:spPr>
        <p:txBody>
          <a:bodyPr>
            <a:normAutofit fontScale="92500"/>
          </a:bodyPr>
          <a:lstStyle/>
          <a:p>
            <a:pPr eaLnBrk="1" hangingPunct="1"/>
            <a:r>
              <a:rPr lang="en-US" altLang="en-US" sz="3200" dirty="0"/>
              <a:t>AI has traditionally strived for the </a:t>
            </a:r>
            <a:r>
              <a:rPr lang="en-US" altLang="en-US" sz="3200" i="1" dirty="0"/>
              <a:t>homo </a:t>
            </a:r>
            <a:r>
              <a:rPr lang="en-US" altLang="en-US" sz="3200" i="1" dirty="0" err="1"/>
              <a:t>economicus</a:t>
            </a:r>
            <a:r>
              <a:rPr lang="en-US" altLang="en-US" sz="3200" dirty="0"/>
              <a:t> model</a:t>
            </a:r>
          </a:p>
          <a:p>
            <a:pPr lvl="1"/>
            <a:r>
              <a:rPr lang="en-US" altLang="en-US" sz="2800" dirty="0"/>
              <a:t>Not just “rational” but also: not distributed, full memory, tastes exogenously determined</a:t>
            </a:r>
          </a:p>
          <a:p>
            <a:r>
              <a:rPr lang="en-US" altLang="en-US" sz="3200" dirty="0"/>
              <a:t>Not always appropriate for AI!</a:t>
            </a:r>
          </a:p>
          <a:p>
            <a:r>
              <a:rPr lang="en-US" altLang="en-US" sz="3200" dirty="0"/>
              <a:t>Need to think about </a:t>
            </a:r>
            <a:r>
              <a:rPr lang="en-US" altLang="en-US" sz="3200" dirty="0">
                <a:solidFill>
                  <a:schemeClr val="accent1">
                    <a:lumMod val="75000"/>
                  </a:schemeClr>
                </a:solidFill>
              </a:rPr>
              <a:t>choosing objective function</a:t>
            </a:r>
          </a:p>
          <a:p>
            <a:r>
              <a:rPr lang="en-US" altLang="en-US" sz="3200" dirty="0"/>
              <a:t>May not </a:t>
            </a:r>
            <a:r>
              <a:rPr lang="en-US" altLang="en-US" sz="3200" dirty="0">
                <a:solidFill>
                  <a:schemeClr val="accent1">
                    <a:lumMod val="75000"/>
                  </a:schemeClr>
                </a:solidFill>
              </a:rPr>
              <a:t>retain / share information </a:t>
            </a:r>
            <a:r>
              <a:rPr lang="en-US" altLang="en-US" sz="3200" dirty="0"/>
              <a:t>across all nodes</a:t>
            </a:r>
          </a:p>
          <a:p>
            <a:r>
              <a:rPr lang="en-US" altLang="en-US" sz="3200" dirty="0"/>
              <a:t>→ new questions about </a:t>
            </a:r>
            <a:r>
              <a:rPr lang="en-US" altLang="en-US" sz="3200" dirty="0">
                <a:solidFill>
                  <a:schemeClr val="accent1">
                    <a:lumMod val="75000"/>
                  </a:schemeClr>
                </a:solidFill>
              </a:rPr>
              <a:t>how to form beliefs </a:t>
            </a:r>
            <a:r>
              <a:rPr lang="en-US" altLang="en-US" sz="3200" dirty="0"/>
              <a:t>and </a:t>
            </a:r>
            <a:r>
              <a:rPr lang="en-US" altLang="en-US" sz="3200" dirty="0">
                <a:solidFill>
                  <a:schemeClr val="accent1">
                    <a:lumMod val="75000"/>
                  </a:schemeClr>
                </a:solidFill>
              </a:rPr>
              <a:t>make decisions</a:t>
            </a:r>
          </a:p>
          <a:p>
            <a:r>
              <a:rPr lang="en-US" altLang="en-US" sz="3200" dirty="0">
                <a:solidFill>
                  <a:schemeClr val="accent1">
                    <a:lumMod val="75000"/>
                  </a:schemeClr>
                </a:solidFill>
              </a:rPr>
              <a:t>Social choice</a:t>
            </a:r>
            <a:r>
              <a:rPr lang="en-US" altLang="en-US" sz="3200" dirty="0"/>
              <a:t>, </a:t>
            </a:r>
            <a:r>
              <a:rPr lang="en-US" altLang="en-US" sz="3200" dirty="0">
                <a:solidFill>
                  <a:schemeClr val="accent1">
                    <a:lumMod val="75000"/>
                  </a:schemeClr>
                </a:solidFill>
              </a:rPr>
              <a:t>decision</a:t>
            </a:r>
            <a:r>
              <a:rPr lang="en-US" altLang="en-US" sz="3200" dirty="0"/>
              <a:t>, and </a:t>
            </a:r>
            <a:r>
              <a:rPr lang="en-US" altLang="en-US" sz="3200" dirty="0">
                <a:solidFill>
                  <a:schemeClr val="accent1">
                    <a:lumMod val="75000"/>
                  </a:schemeClr>
                </a:solidFill>
              </a:rPr>
              <a:t>game theory </a:t>
            </a:r>
            <a:r>
              <a:rPr lang="en-US" altLang="en-US" sz="3200" dirty="0"/>
              <a:t>provide solid foundation to address these questions</a:t>
            </a:r>
          </a:p>
          <a:p>
            <a:endParaRPr lang="en-US" altLang="en-US" sz="3200" dirty="0"/>
          </a:p>
          <a:p>
            <a:pPr marL="0" indent="0" algn="ctr">
              <a:buNone/>
            </a:pPr>
            <a:r>
              <a:rPr lang="en-US" altLang="en-US" sz="3200" b="1" dirty="0">
                <a:solidFill>
                  <a:srgbClr val="00B050"/>
                </a:solidFill>
              </a:rPr>
              <a:t>THANK YOU FOR YOUR ATTENTION!</a:t>
            </a:r>
            <a:endParaRPr lang="en-US" altLang="en-US" sz="2800" b="1" dirty="0">
              <a:solidFill>
                <a:srgbClr val="00B050"/>
              </a:solidFill>
            </a:endParaRPr>
          </a:p>
        </p:txBody>
      </p:sp>
      <p:pic>
        <p:nvPicPr>
          <p:cNvPr id="3" name="Picture 2">
            <a:extLst>
              <a:ext uri="{FF2B5EF4-FFF2-40B4-BE49-F238E27FC236}">
                <a16:creationId xmlns:a16="http://schemas.microsoft.com/office/drawing/2014/main" id="{32FF30CB-A7B6-4F20-BDB1-ED22FF840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1923" y="-30144"/>
            <a:ext cx="2290219" cy="2602521"/>
          </a:xfrm>
          <a:prstGeom prst="rect">
            <a:avLst/>
          </a:prstGeom>
        </p:spPr>
      </p:pic>
      <p:pic>
        <p:nvPicPr>
          <p:cNvPr id="5" name="Picture 4">
            <a:extLst>
              <a:ext uri="{FF2B5EF4-FFF2-40B4-BE49-F238E27FC236}">
                <a16:creationId xmlns:a16="http://schemas.microsoft.com/office/drawing/2014/main" id="{034E6B2C-04A6-4ABF-80DA-99A8C98B8E8F}"/>
              </a:ext>
            </a:extLst>
          </p:cNvPr>
          <p:cNvPicPr>
            <a:picLocks noChangeAspect="1"/>
          </p:cNvPicPr>
          <p:nvPr/>
        </p:nvPicPr>
        <p:blipFill>
          <a:blip r:embed="rId3"/>
          <a:stretch>
            <a:fillRect/>
          </a:stretch>
        </p:blipFill>
        <p:spPr>
          <a:xfrm>
            <a:off x="9275090" y="4657413"/>
            <a:ext cx="1948785" cy="1324565"/>
          </a:xfrm>
          <a:prstGeom prst="rect">
            <a:avLst/>
          </a:prstGeom>
        </p:spPr>
      </p:pic>
      <p:pic>
        <p:nvPicPr>
          <p:cNvPr id="7" name="Content Placeholder 4">
            <a:extLst>
              <a:ext uri="{FF2B5EF4-FFF2-40B4-BE49-F238E27FC236}">
                <a16:creationId xmlns:a16="http://schemas.microsoft.com/office/drawing/2014/main" id="{EC303A26-18D7-4346-AC15-0E0CD69580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6365" y="2766717"/>
            <a:ext cx="2165921" cy="1324565"/>
          </a:xfrm>
          <a:prstGeom prst="rect">
            <a:avLst/>
          </a:prstGeom>
        </p:spPr>
      </p:pic>
      <p:pic>
        <p:nvPicPr>
          <p:cNvPr id="8" name="Picture 7">
            <a:extLst>
              <a:ext uri="{FF2B5EF4-FFF2-40B4-BE49-F238E27FC236}">
                <a16:creationId xmlns:a16="http://schemas.microsoft.com/office/drawing/2014/main" id="{A948B419-EBA9-4E01-8DD1-2381CBB9CF63}"/>
              </a:ext>
            </a:extLst>
          </p:cNvPr>
          <p:cNvPicPr>
            <a:picLocks noChangeAspect="1"/>
          </p:cNvPicPr>
          <p:nvPr/>
        </p:nvPicPr>
        <p:blipFill>
          <a:blip r:embed="rId5"/>
          <a:stretch>
            <a:fillRect/>
          </a:stretch>
        </p:blipFill>
        <p:spPr>
          <a:xfrm>
            <a:off x="8565744" y="4115173"/>
            <a:ext cx="3194577" cy="423708"/>
          </a:xfrm>
          <a:prstGeom prst="rect">
            <a:avLst/>
          </a:prstGeom>
        </p:spPr>
      </p:pic>
    </p:spTree>
    <p:extLst>
      <p:ext uri="{BB962C8B-B14F-4D97-AF65-F5344CB8AC3E}">
        <p14:creationId xmlns:p14="http://schemas.microsoft.com/office/powerpoint/2010/main" val="122934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76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76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76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761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76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Conclusion</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3822" y="696244"/>
            <a:ext cx="9872543" cy="5996868"/>
          </a:xfrm>
        </p:spPr>
        <p:txBody>
          <a:bodyPr>
            <a:normAutofit fontScale="92500"/>
          </a:bodyPr>
          <a:lstStyle/>
          <a:p>
            <a:pPr eaLnBrk="1" hangingPunct="1"/>
            <a:r>
              <a:rPr lang="en-US" altLang="en-US" sz="3200" dirty="0"/>
              <a:t>AI has traditionally strived for the </a:t>
            </a:r>
            <a:r>
              <a:rPr lang="en-US" altLang="en-US" sz="3200" i="1" dirty="0"/>
              <a:t>homo </a:t>
            </a:r>
            <a:r>
              <a:rPr lang="en-US" altLang="en-US" sz="3200" i="1" dirty="0" err="1"/>
              <a:t>economicus</a:t>
            </a:r>
            <a:r>
              <a:rPr lang="en-US" altLang="en-US" sz="3200" dirty="0"/>
              <a:t> model</a:t>
            </a:r>
          </a:p>
          <a:p>
            <a:pPr lvl="1"/>
            <a:r>
              <a:rPr lang="en-US" altLang="en-US" sz="2800" dirty="0"/>
              <a:t>Not just “rational” but also: not distributed, full memory, tastes exogenously determined</a:t>
            </a:r>
          </a:p>
          <a:p>
            <a:r>
              <a:rPr lang="en-US" altLang="en-US" sz="3200" dirty="0"/>
              <a:t>Not always appropriate for AI!</a:t>
            </a:r>
          </a:p>
          <a:p>
            <a:r>
              <a:rPr lang="en-US" altLang="en-US" sz="3200" dirty="0"/>
              <a:t>Need to think about </a:t>
            </a:r>
            <a:r>
              <a:rPr lang="en-US" altLang="en-US" sz="3200" dirty="0">
                <a:solidFill>
                  <a:schemeClr val="accent1">
                    <a:lumMod val="75000"/>
                  </a:schemeClr>
                </a:solidFill>
              </a:rPr>
              <a:t>choosing objective function</a:t>
            </a:r>
          </a:p>
          <a:p>
            <a:r>
              <a:rPr lang="en-US" altLang="en-US" sz="3200" dirty="0"/>
              <a:t>… with </a:t>
            </a:r>
            <a:r>
              <a:rPr lang="en-US" altLang="en-US" sz="3200" dirty="0">
                <a:solidFill>
                  <a:schemeClr val="accent1">
                    <a:lumMod val="75000"/>
                  </a:schemeClr>
                </a:solidFill>
              </a:rPr>
              <a:t>strategic ramifications </a:t>
            </a:r>
            <a:r>
              <a:rPr lang="en-US" altLang="en-US" sz="3200" dirty="0"/>
              <a:t>in mind</a:t>
            </a:r>
          </a:p>
          <a:p>
            <a:r>
              <a:rPr lang="en-US" altLang="en-US" sz="3200" dirty="0"/>
              <a:t>May not </a:t>
            </a:r>
            <a:r>
              <a:rPr lang="en-US" altLang="en-US" sz="3200" dirty="0">
                <a:solidFill>
                  <a:schemeClr val="accent1">
                    <a:lumMod val="75000"/>
                  </a:schemeClr>
                </a:solidFill>
              </a:rPr>
              <a:t>retain / share information </a:t>
            </a:r>
            <a:r>
              <a:rPr lang="en-US" altLang="en-US" sz="3200" dirty="0"/>
              <a:t>across all nodes</a:t>
            </a:r>
          </a:p>
          <a:p>
            <a:r>
              <a:rPr lang="en-US" altLang="en-US" sz="3200" dirty="0"/>
              <a:t>→ new questions about </a:t>
            </a:r>
            <a:r>
              <a:rPr lang="en-US" altLang="en-US" sz="3200" dirty="0">
                <a:solidFill>
                  <a:schemeClr val="accent1">
                    <a:lumMod val="75000"/>
                  </a:schemeClr>
                </a:solidFill>
              </a:rPr>
              <a:t>how to form beliefs </a:t>
            </a:r>
            <a:r>
              <a:rPr lang="en-US" altLang="en-US" sz="3200" dirty="0"/>
              <a:t>and </a:t>
            </a:r>
            <a:r>
              <a:rPr lang="en-US" altLang="en-US" sz="3200" dirty="0">
                <a:solidFill>
                  <a:schemeClr val="accent1">
                    <a:lumMod val="75000"/>
                  </a:schemeClr>
                </a:solidFill>
              </a:rPr>
              <a:t>make decisions</a:t>
            </a:r>
          </a:p>
          <a:p>
            <a:r>
              <a:rPr lang="en-US" altLang="en-US" sz="3200" dirty="0">
                <a:solidFill>
                  <a:schemeClr val="accent1">
                    <a:lumMod val="75000"/>
                  </a:schemeClr>
                </a:solidFill>
              </a:rPr>
              <a:t>Social choice</a:t>
            </a:r>
            <a:r>
              <a:rPr lang="en-US" altLang="en-US" sz="3200" dirty="0"/>
              <a:t>, </a:t>
            </a:r>
            <a:r>
              <a:rPr lang="en-US" altLang="en-US" sz="3200" dirty="0">
                <a:solidFill>
                  <a:schemeClr val="accent1">
                    <a:lumMod val="75000"/>
                  </a:schemeClr>
                </a:solidFill>
              </a:rPr>
              <a:t>decision</a:t>
            </a:r>
            <a:r>
              <a:rPr lang="en-US" altLang="en-US" sz="3200" dirty="0"/>
              <a:t>, and </a:t>
            </a:r>
            <a:r>
              <a:rPr lang="en-US" altLang="en-US" sz="3200" dirty="0">
                <a:solidFill>
                  <a:schemeClr val="accent1">
                    <a:lumMod val="75000"/>
                  </a:schemeClr>
                </a:solidFill>
              </a:rPr>
              <a:t>game theory </a:t>
            </a:r>
            <a:r>
              <a:rPr lang="en-US" altLang="en-US" sz="3200" dirty="0"/>
              <a:t>provide solid foundation to address these questions</a:t>
            </a:r>
          </a:p>
          <a:p>
            <a:pPr marL="0" indent="0" algn="ctr">
              <a:buNone/>
            </a:pPr>
            <a:r>
              <a:rPr lang="en-US" altLang="en-US" sz="3200" b="1" dirty="0">
                <a:solidFill>
                  <a:srgbClr val="00B050"/>
                </a:solidFill>
              </a:rPr>
              <a:t>THANK YOU FOR YOUR ATTENTION!</a:t>
            </a:r>
            <a:endParaRPr lang="en-US" altLang="en-US" sz="2800" b="1" dirty="0">
              <a:solidFill>
                <a:srgbClr val="00B050"/>
              </a:solidFill>
            </a:endParaRPr>
          </a:p>
        </p:txBody>
      </p:sp>
      <p:pic>
        <p:nvPicPr>
          <p:cNvPr id="3" name="Picture 2">
            <a:extLst>
              <a:ext uri="{FF2B5EF4-FFF2-40B4-BE49-F238E27FC236}">
                <a16:creationId xmlns:a16="http://schemas.microsoft.com/office/drawing/2014/main" id="{32FF30CB-A7B6-4F20-BDB1-ED22FF840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1923" y="-30144"/>
            <a:ext cx="2290219" cy="2602521"/>
          </a:xfrm>
          <a:prstGeom prst="rect">
            <a:avLst/>
          </a:prstGeom>
        </p:spPr>
      </p:pic>
      <p:pic>
        <p:nvPicPr>
          <p:cNvPr id="6" name="Picture 5">
            <a:extLst>
              <a:ext uri="{FF2B5EF4-FFF2-40B4-BE49-F238E27FC236}">
                <a16:creationId xmlns:a16="http://schemas.microsoft.com/office/drawing/2014/main" id="{14834472-8B58-4212-8269-606744580D49}"/>
              </a:ext>
            </a:extLst>
          </p:cNvPr>
          <p:cNvPicPr>
            <a:picLocks noChangeAspect="1"/>
          </p:cNvPicPr>
          <p:nvPr/>
        </p:nvPicPr>
        <p:blipFill rotWithShape="1">
          <a:blip r:embed="rId3"/>
          <a:srcRect l="24808" t="17875" r="26649" b="20733"/>
          <a:stretch/>
        </p:blipFill>
        <p:spPr>
          <a:xfrm>
            <a:off x="8038684" y="1765494"/>
            <a:ext cx="1577590" cy="1122259"/>
          </a:xfrm>
          <a:prstGeom prst="rect">
            <a:avLst/>
          </a:prstGeom>
        </p:spPr>
      </p:pic>
      <p:pic>
        <p:nvPicPr>
          <p:cNvPr id="4" name="Picture 3">
            <a:extLst>
              <a:ext uri="{FF2B5EF4-FFF2-40B4-BE49-F238E27FC236}">
                <a16:creationId xmlns:a16="http://schemas.microsoft.com/office/drawing/2014/main" id="{E71FB99A-7816-4B01-A3A3-987FEB4A0571}"/>
              </a:ext>
            </a:extLst>
          </p:cNvPr>
          <p:cNvPicPr>
            <a:picLocks noChangeAspect="1"/>
          </p:cNvPicPr>
          <p:nvPr/>
        </p:nvPicPr>
        <p:blipFill>
          <a:blip r:embed="rId4"/>
          <a:stretch>
            <a:fillRect/>
          </a:stretch>
        </p:blipFill>
        <p:spPr>
          <a:xfrm>
            <a:off x="8799010" y="3881175"/>
            <a:ext cx="3194577" cy="423708"/>
          </a:xfrm>
          <a:prstGeom prst="rect">
            <a:avLst/>
          </a:prstGeom>
        </p:spPr>
      </p:pic>
      <p:pic>
        <p:nvPicPr>
          <p:cNvPr id="5" name="Picture 4">
            <a:extLst>
              <a:ext uri="{FF2B5EF4-FFF2-40B4-BE49-F238E27FC236}">
                <a16:creationId xmlns:a16="http://schemas.microsoft.com/office/drawing/2014/main" id="{034E6B2C-04A6-4ABF-80DA-99A8C98B8E8F}"/>
              </a:ext>
            </a:extLst>
          </p:cNvPr>
          <p:cNvPicPr>
            <a:picLocks noChangeAspect="1"/>
          </p:cNvPicPr>
          <p:nvPr/>
        </p:nvPicPr>
        <p:blipFill>
          <a:blip r:embed="rId5"/>
          <a:stretch>
            <a:fillRect/>
          </a:stretch>
        </p:blipFill>
        <p:spPr>
          <a:xfrm>
            <a:off x="9275090" y="4461467"/>
            <a:ext cx="1948785" cy="1324565"/>
          </a:xfrm>
          <a:prstGeom prst="rect">
            <a:avLst/>
          </a:prstGeom>
        </p:spPr>
      </p:pic>
      <p:pic>
        <p:nvPicPr>
          <p:cNvPr id="16" name="Picture 15">
            <a:extLst>
              <a:ext uri="{FF2B5EF4-FFF2-40B4-BE49-F238E27FC236}">
                <a16:creationId xmlns:a16="http://schemas.microsoft.com/office/drawing/2014/main" id="{00078EAD-62AF-47A3-9586-AFDAF405776F}"/>
              </a:ext>
            </a:extLst>
          </p:cNvPr>
          <p:cNvPicPr>
            <a:picLocks noChangeAspect="1"/>
          </p:cNvPicPr>
          <p:nvPr/>
        </p:nvPicPr>
        <p:blipFill>
          <a:blip r:embed="rId6"/>
          <a:stretch>
            <a:fillRect/>
          </a:stretch>
        </p:blipFill>
        <p:spPr>
          <a:xfrm>
            <a:off x="6829528" y="3169146"/>
            <a:ext cx="4666893" cy="472481"/>
          </a:xfrm>
          <a:prstGeom prst="rect">
            <a:avLst/>
          </a:prstGeom>
        </p:spPr>
      </p:pic>
    </p:spTree>
    <p:extLst>
      <p:ext uri="{BB962C8B-B14F-4D97-AF65-F5344CB8AC3E}">
        <p14:creationId xmlns:p14="http://schemas.microsoft.com/office/powerpoint/2010/main" val="30502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76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761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761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761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7619">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7619">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76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B6B29BE-3689-46CD-B7FA-9D4BCC683C3E}"/>
              </a:ext>
            </a:extLst>
          </p:cNvPr>
          <p:cNvSpPr>
            <a:spLocks noGrp="1" noChangeArrowheads="1"/>
          </p:cNvSpPr>
          <p:nvPr>
            <p:ph type="title"/>
          </p:nvPr>
        </p:nvSpPr>
        <p:spPr>
          <a:xfrm>
            <a:off x="1769972" y="207817"/>
            <a:ext cx="8709772" cy="672353"/>
          </a:xfrm>
        </p:spPr>
        <p:txBody>
          <a:bodyPr>
            <a:normAutofit fontScale="90000"/>
          </a:bodyPr>
          <a:lstStyle/>
          <a:p>
            <a:pPr algn="ctr" eaLnBrk="1" hangingPunct="1"/>
            <a:r>
              <a:rPr lang="en-US" altLang="en-US" sz="4853" dirty="0">
                <a:solidFill>
                  <a:srgbClr val="0070C0"/>
                </a:solidFill>
              </a:rPr>
              <a:t>Doing good with AI</a:t>
            </a:r>
          </a:p>
        </p:txBody>
      </p:sp>
      <p:pic>
        <p:nvPicPr>
          <p:cNvPr id="5" name="Picture 4">
            <a:extLst>
              <a:ext uri="{FF2B5EF4-FFF2-40B4-BE49-F238E27FC236}">
                <a16:creationId xmlns:a16="http://schemas.microsoft.com/office/drawing/2014/main" id="{7E45A05D-DF8F-4B3E-8F7D-D1EF9D84E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087" y="1081166"/>
            <a:ext cx="2631424" cy="2015770"/>
          </a:xfrm>
          <a:prstGeom prst="rect">
            <a:avLst/>
          </a:prstGeom>
        </p:spPr>
      </p:pic>
      <p:pic>
        <p:nvPicPr>
          <p:cNvPr id="7" name="Picture 6">
            <a:extLst>
              <a:ext uri="{FF2B5EF4-FFF2-40B4-BE49-F238E27FC236}">
                <a16:creationId xmlns:a16="http://schemas.microsoft.com/office/drawing/2014/main" id="{535F18D9-7BCB-411D-A58F-280ECC7AF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933" y="1081166"/>
            <a:ext cx="2678112" cy="2008585"/>
          </a:xfrm>
          <a:prstGeom prst="rect">
            <a:avLst/>
          </a:prstGeom>
        </p:spPr>
      </p:pic>
      <p:pic>
        <p:nvPicPr>
          <p:cNvPr id="9" name="Picture 8">
            <a:extLst>
              <a:ext uri="{FF2B5EF4-FFF2-40B4-BE49-F238E27FC236}">
                <a16:creationId xmlns:a16="http://schemas.microsoft.com/office/drawing/2014/main" id="{E2A4FDC6-7241-4F9A-A89F-9BD1928FB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4813" y="1081166"/>
            <a:ext cx="1624695" cy="2166260"/>
          </a:xfrm>
          <a:prstGeom prst="rect">
            <a:avLst/>
          </a:prstGeom>
        </p:spPr>
      </p:pic>
      <p:sp>
        <p:nvSpPr>
          <p:cNvPr id="10" name="TextBox 9">
            <a:extLst>
              <a:ext uri="{FF2B5EF4-FFF2-40B4-BE49-F238E27FC236}">
                <a16:creationId xmlns:a16="http://schemas.microsoft.com/office/drawing/2014/main" id="{EFF8D780-62D0-46CE-9027-D8B520D87C58}"/>
              </a:ext>
            </a:extLst>
          </p:cNvPr>
          <p:cNvSpPr txBox="1"/>
          <p:nvPr/>
        </p:nvSpPr>
        <p:spPr>
          <a:xfrm>
            <a:off x="3116189" y="3352796"/>
            <a:ext cx="2381941" cy="1200329"/>
          </a:xfrm>
          <a:prstGeom prst="rect">
            <a:avLst/>
          </a:prstGeom>
          <a:noFill/>
        </p:spPr>
        <p:txBody>
          <a:bodyPr wrap="square" rtlCol="0">
            <a:spAutoFit/>
          </a:bodyPr>
          <a:lstStyle/>
          <a:p>
            <a:pPr algn="ctr"/>
            <a:r>
              <a:rPr lang="en-US" dirty="0"/>
              <a:t>disarmament scheduling with strategic constraints </a:t>
            </a:r>
            <a:r>
              <a:rPr lang="en-US" dirty="0">
                <a:solidFill>
                  <a:schemeClr val="accent1">
                    <a:lumMod val="50000"/>
                  </a:schemeClr>
                </a:solidFill>
              </a:rPr>
              <a:t>[Deng &amp; C. 2017, 2018]</a:t>
            </a:r>
          </a:p>
        </p:txBody>
      </p:sp>
      <p:sp>
        <p:nvSpPr>
          <p:cNvPr id="15" name="TextBox 14">
            <a:extLst>
              <a:ext uri="{FF2B5EF4-FFF2-40B4-BE49-F238E27FC236}">
                <a16:creationId xmlns:a16="http://schemas.microsoft.com/office/drawing/2014/main" id="{C7664F8F-58F8-4F55-B95F-5201C7661A0A}"/>
              </a:ext>
            </a:extLst>
          </p:cNvPr>
          <p:cNvSpPr txBox="1"/>
          <p:nvPr/>
        </p:nvSpPr>
        <p:spPr>
          <a:xfrm>
            <a:off x="441434" y="3107507"/>
            <a:ext cx="2402923" cy="3139321"/>
          </a:xfrm>
          <a:prstGeom prst="rect">
            <a:avLst/>
          </a:prstGeom>
          <a:noFill/>
        </p:spPr>
        <p:txBody>
          <a:bodyPr wrap="square" rtlCol="0">
            <a:spAutoFit/>
          </a:bodyPr>
          <a:lstStyle/>
          <a:p>
            <a:pPr algn="ctr"/>
            <a:r>
              <a:rPr lang="en-US" dirty="0"/>
              <a:t>strategic placement of defensive resources </a:t>
            </a:r>
            <a:r>
              <a:rPr lang="en-US" dirty="0">
                <a:solidFill>
                  <a:schemeClr val="accent1">
                    <a:lumMod val="50000"/>
                  </a:schemeClr>
                </a:solidFill>
              </a:rPr>
              <a:t>[e.g., Letchford &amp; C. 2013, Li, C., </a:t>
            </a:r>
            <a:r>
              <a:rPr lang="en-US" dirty="0" err="1">
                <a:solidFill>
                  <a:schemeClr val="accent1">
                    <a:lumMod val="50000"/>
                  </a:schemeClr>
                </a:solidFill>
              </a:rPr>
              <a:t>Korzhyk</a:t>
            </a:r>
            <a:r>
              <a:rPr lang="en-US" dirty="0">
                <a:solidFill>
                  <a:schemeClr val="accent1">
                    <a:lumMod val="50000"/>
                  </a:schemeClr>
                </a:solidFill>
              </a:rPr>
              <a:t> 2016, Xu, Freeman, C., </a:t>
            </a:r>
            <a:r>
              <a:rPr lang="en-US" dirty="0" err="1">
                <a:solidFill>
                  <a:schemeClr val="accent1">
                    <a:lumMod val="50000"/>
                  </a:schemeClr>
                </a:solidFill>
              </a:rPr>
              <a:t>Dughmi</a:t>
            </a:r>
            <a:r>
              <a:rPr lang="en-US" dirty="0">
                <a:solidFill>
                  <a:schemeClr val="accent1">
                    <a:lumMod val="50000"/>
                  </a:schemeClr>
                </a:solidFill>
              </a:rPr>
              <a:t>, </a:t>
            </a:r>
            <a:r>
              <a:rPr lang="en-US" dirty="0" err="1">
                <a:solidFill>
                  <a:schemeClr val="accent1">
                    <a:lumMod val="50000"/>
                  </a:schemeClr>
                </a:solidFill>
              </a:rPr>
              <a:t>Tambe</a:t>
            </a:r>
            <a:r>
              <a:rPr lang="en-US" dirty="0">
                <a:solidFill>
                  <a:schemeClr val="accent1">
                    <a:lumMod val="50000"/>
                  </a:schemeClr>
                </a:solidFill>
              </a:rPr>
              <a:t> 2016, Li, C. 2017, C., Deng, </a:t>
            </a:r>
            <a:r>
              <a:rPr lang="en-US" dirty="0" err="1">
                <a:solidFill>
                  <a:schemeClr val="accent1">
                    <a:lumMod val="50000"/>
                  </a:schemeClr>
                </a:solidFill>
              </a:rPr>
              <a:t>Dughmi</a:t>
            </a:r>
            <a:r>
              <a:rPr lang="en-US" dirty="0">
                <a:solidFill>
                  <a:schemeClr val="accent1">
                    <a:lumMod val="50000"/>
                  </a:schemeClr>
                </a:solidFill>
              </a:rPr>
              <a:t> 2020, Kolb, C. 2020; deployed applications by Tambe’s group]</a:t>
            </a:r>
          </a:p>
        </p:txBody>
      </p:sp>
      <p:sp>
        <p:nvSpPr>
          <p:cNvPr id="16" name="TextBox 15">
            <a:extLst>
              <a:ext uri="{FF2B5EF4-FFF2-40B4-BE49-F238E27FC236}">
                <a16:creationId xmlns:a16="http://schemas.microsoft.com/office/drawing/2014/main" id="{703F018F-A4D9-441E-A51D-A26291B7B40C}"/>
              </a:ext>
            </a:extLst>
          </p:cNvPr>
          <p:cNvSpPr txBox="1"/>
          <p:nvPr/>
        </p:nvSpPr>
        <p:spPr>
          <a:xfrm>
            <a:off x="6014005" y="3200794"/>
            <a:ext cx="2402922" cy="923330"/>
          </a:xfrm>
          <a:prstGeom prst="rect">
            <a:avLst/>
          </a:prstGeom>
          <a:noFill/>
        </p:spPr>
        <p:txBody>
          <a:bodyPr wrap="square" rtlCol="0">
            <a:spAutoFit/>
          </a:bodyPr>
          <a:lstStyle/>
          <a:p>
            <a:pPr algn="ctr"/>
            <a:r>
              <a:rPr lang="en-US" dirty="0"/>
              <a:t>smart grid scheduling </a:t>
            </a:r>
            <a:r>
              <a:rPr lang="en-US" dirty="0">
                <a:solidFill>
                  <a:schemeClr val="accent1">
                    <a:lumMod val="50000"/>
                  </a:schemeClr>
                </a:solidFill>
              </a:rPr>
              <a:t>[de </a:t>
            </a:r>
            <a:r>
              <a:rPr lang="en-US" dirty="0" err="1">
                <a:solidFill>
                  <a:schemeClr val="accent1">
                    <a:lumMod val="50000"/>
                  </a:schemeClr>
                </a:solidFill>
              </a:rPr>
              <a:t>Weerdt</a:t>
            </a:r>
            <a:r>
              <a:rPr lang="en-US" dirty="0">
                <a:solidFill>
                  <a:schemeClr val="accent1">
                    <a:lumMod val="50000"/>
                  </a:schemeClr>
                </a:solidFill>
              </a:rPr>
              <a:t>, Albert, C., van der Linden 2018] </a:t>
            </a:r>
          </a:p>
        </p:txBody>
      </p:sp>
      <p:sp>
        <p:nvSpPr>
          <p:cNvPr id="12" name="TextBox 11">
            <a:extLst>
              <a:ext uri="{FF2B5EF4-FFF2-40B4-BE49-F238E27FC236}">
                <a16:creationId xmlns:a16="http://schemas.microsoft.com/office/drawing/2014/main" id="{79FFCC1F-ABBD-4234-B878-DD740DB695E5}"/>
              </a:ext>
            </a:extLst>
          </p:cNvPr>
          <p:cNvSpPr txBox="1"/>
          <p:nvPr/>
        </p:nvSpPr>
        <p:spPr>
          <a:xfrm>
            <a:off x="6151258" y="4690671"/>
            <a:ext cx="2402922" cy="523220"/>
          </a:xfrm>
          <a:prstGeom prst="rect">
            <a:avLst/>
          </a:prstGeom>
          <a:noFill/>
        </p:spPr>
        <p:txBody>
          <a:bodyPr wrap="square" rtlCol="0">
            <a:spAutoFit/>
          </a:bodyPr>
          <a:lstStyle/>
          <a:p>
            <a:pPr algn="ctr"/>
            <a:r>
              <a:rPr lang="en-US" sz="2800" b="1" dirty="0"/>
              <a:t>… … …</a:t>
            </a:r>
            <a:endParaRPr lang="en-US" sz="2800" b="1" dirty="0">
              <a:solidFill>
                <a:schemeClr val="accent1">
                  <a:lumMod val="50000"/>
                </a:schemeClr>
              </a:solidFill>
            </a:endParaRPr>
          </a:p>
        </p:txBody>
      </p:sp>
      <p:pic>
        <p:nvPicPr>
          <p:cNvPr id="4" name="Picture 3">
            <a:extLst>
              <a:ext uri="{FF2B5EF4-FFF2-40B4-BE49-F238E27FC236}">
                <a16:creationId xmlns:a16="http://schemas.microsoft.com/office/drawing/2014/main" id="{03D9E4DC-A878-42ED-812C-1CAEFC04CE3A}"/>
              </a:ext>
            </a:extLst>
          </p:cNvPr>
          <p:cNvPicPr>
            <a:picLocks noChangeAspect="1"/>
          </p:cNvPicPr>
          <p:nvPr/>
        </p:nvPicPr>
        <p:blipFill>
          <a:blip r:embed="rId5"/>
          <a:stretch>
            <a:fillRect/>
          </a:stretch>
        </p:blipFill>
        <p:spPr>
          <a:xfrm>
            <a:off x="8554180" y="1081166"/>
            <a:ext cx="3851128" cy="2166260"/>
          </a:xfrm>
          <a:prstGeom prst="rect">
            <a:avLst/>
          </a:prstGeom>
        </p:spPr>
      </p:pic>
      <p:sp>
        <p:nvSpPr>
          <p:cNvPr id="18" name="TextBox 17">
            <a:extLst>
              <a:ext uri="{FF2B5EF4-FFF2-40B4-BE49-F238E27FC236}">
                <a16:creationId xmlns:a16="http://schemas.microsoft.com/office/drawing/2014/main" id="{4B32495D-2C1A-425E-A691-0AA4290E34DF}"/>
              </a:ext>
            </a:extLst>
          </p:cNvPr>
          <p:cNvSpPr txBox="1"/>
          <p:nvPr/>
        </p:nvSpPr>
        <p:spPr>
          <a:xfrm>
            <a:off x="9278283" y="3364653"/>
            <a:ext cx="2402922" cy="1477328"/>
          </a:xfrm>
          <a:prstGeom prst="rect">
            <a:avLst/>
          </a:prstGeom>
          <a:noFill/>
        </p:spPr>
        <p:txBody>
          <a:bodyPr wrap="square" rtlCol="0">
            <a:spAutoFit/>
          </a:bodyPr>
          <a:lstStyle/>
          <a:p>
            <a:pPr algn="ctr"/>
            <a:r>
              <a:rPr lang="en-US" dirty="0"/>
              <a:t>organizing peer review and preventing manipulation </a:t>
            </a:r>
            <a:r>
              <a:rPr lang="en-US" dirty="0">
                <a:solidFill>
                  <a:schemeClr val="accent1">
                    <a:lumMod val="50000"/>
                  </a:schemeClr>
                </a:solidFill>
              </a:rPr>
              <a:t>[</a:t>
            </a:r>
            <a:r>
              <a:rPr lang="en-US" dirty="0" err="1">
                <a:solidFill>
                  <a:schemeClr val="accent1">
                    <a:lumMod val="50000"/>
                  </a:schemeClr>
                </a:solidFill>
              </a:rPr>
              <a:t>Jecmen</a:t>
            </a:r>
            <a:r>
              <a:rPr lang="en-US" dirty="0">
                <a:solidFill>
                  <a:schemeClr val="accent1">
                    <a:lumMod val="50000"/>
                  </a:schemeClr>
                </a:solidFill>
              </a:rPr>
              <a:t>, Zhang, Liu, Shah, C., Fang 2020] </a:t>
            </a:r>
          </a:p>
        </p:txBody>
      </p:sp>
    </p:spTree>
    <p:extLst>
      <p:ext uri="{BB962C8B-B14F-4D97-AF65-F5344CB8AC3E}">
        <p14:creationId xmlns:p14="http://schemas.microsoft.com/office/powerpoint/2010/main" val="317381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286" y="1030754"/>
            <a:ext cx="9178635" cy="1325563"/>
          </a:xfrm>
        </p:spPr>
        <p:txBody>
          <a:bodyPr>
            <a:normAutofit fontScale="90000"/>
          </a:bodyPr>
          <a:lstStyle/>
          <a:p>
            <a:pPr algn="ctr"/>
            <a:r>
              <a:rPr lang="en-US" dirty="0"/>
              <a:t> Moral Decision Making Frameworks for Artificial Intelligence</a:t>
            </a:r>
            <a:br>
              <a:rPr lang="en-US" dirty="0"/>
            </a:br>
            <a:r>
              <a:rPr lang="en-US" sz="2200" dirty="0">
                <a:solidFill>
                  <a:srgbClr val="0070C0"/>
                </a:solidFill>
              </a:rPr>
              <a:t>[AAAI’17 blue sky track, CCC blue sky award winner]</a:t>
            </a:r>
            <a:br>
              <a:rPr lang="en-US" sz="2200" dirty="0">
                <a:solidFill>
                  <a:srgbClr val="0070C0"/>
                </a:solidFill>
              </a:rPr>
            </a:br>
            <a:br>
              <a:rPr lang="en-US" sz="2700" dirty="0">
                <a:solidFill>
                  <a:srgbClr val="0070C0"/>
                </a:solidFill>
              </a:rPr>
            </a:br>
            <a:r>
              <a:rPr lang="en-US" sz="3100" dirty="0"/>
              <a:t>with:</a:t>
            </a:r>
            <a:endParaRPr lang="en-US" dirty="0">
              <a:solidFill>
                <a:srgbClr val="0070C0"/>
              </a:solidFill>
            </a:endParaRPr>
          </a:p>
        </p:txBody>
      </p:sp>
      <p:sp>
        <p:nvSpPr>
          <p:cNvPr id="4" name="Content Placeholder 2"/>
          <p:cNvSpPr txBox="1">
            <a:spLocks/>
          </p:cNvSpPr>
          <p:nvPr/>
        </p:nvSpPr>
        <p:spPr>
          <a:xfrm>
            <a:off x="964280" y="4610391"/>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Walter </a:t>
            </a:r>
            <a:r>
              <a:rPr lang="en-US" dirty="0" err="1"/>
              <a:t>Sinnott</a:t>
            </a:r>
            <a:r>
              <a:rPr lang="en-US" dirty="0"/>
              <a:t>-Armstrong</a:t>
            </a:r>
          </a:p>
        </p:txBody>
      </p:sp>
      <p:sp>
        <p:nvSpPr>
          <p:cNvPr id="5" name="Content Placeholder 2"/>
          <p:cNvSpPr txBox="1">
            <a:spLocks/>
          </p:cNvSpPr>
          <p:nvPr/>
        </p:nvSpPr>
        <p:spPr>
          <a:xfrm>
            <a:off x="3660374" y="4638099"/>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Jana </a:t>
            </a:r>
            <a:r>
              <a:rPr lang="en-US" dirty="0" err="1"/>
              <a:t>Schaich</a:t>
            </a:r>
            <a:r>
              <a:rPr lang="en-US" dirty="0"/>
              <a:t> Borg</a:t>
            </a:r>
          </a:p>
        </p:txBody>
      </p:sp>
      <p:sp>
        <p:nvSpPr>
          <p:cNvPr id="6" name="Content Placeholder 2"/>
          <p:cNvSpPr txBox="1">
            <a:spLocks/>
          </p:cNvSpPr>
          <p:nvPr/>
        </p:nvSpPr>
        <p:spPr>
          <a:xfrm>
            <a:off x="6256711" y="4632552"/>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Yuan Deng</a:t>
            </a:r>
          </a:p>
        </p:txBody>
      </p:sp>
      <p:sp>
        <p:nvSpPr>
          <p:cNvPr id="7" name="Content Placeholder 2"/>
          <p:cNvSpPr txBox="1">
            <a:spLocks/>
          </p:cNvSpPr>
          <p:nvPr/>
        </p:nvSpPr>
        <p:spPr>
          <a:xfrm>
            <a:off x="8661857" y="4643634"/>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Max Kramer</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6063" y="2903434"/>
            <a:ext cx="1126940" cy="169041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139" y="2903434"/>
            <a:ext cx="1137972" cy="170695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885" y="2903434"/>
            <a:ext cx="1325138" cy="1706957"/>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3179" t="18686" r="50157" b="25456"/>
          <a:stretch/>
        </p:blipFill>
        <p:spPr>
          <a:xfrm>
            <a:off x="9072417" y="2903433"/>
            <a:ext cx="1434509" cy="1690411"/>
          </a:xfrm>
          <a:prstGeom prst="rect">
            <a:avLst/>
          </a:prstGeom>
        </p:spPr>
      </p:pic>
    </p:spTree>
    <p:extLst>
      <p:ext uri="{BB962C8B-B14F-4D97-AF65-F5344CB8AC3E}">
        <p14:creationId xmlns:p14="http://schemas.microsoft.com/office/powerpoint/2010/main" val="137793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value of generally applicable frameworks for AI research</a:t>
            </a:r>
          </a:p>
        </p:txBody>
      </p:sp>
      <p:sp>
        <p:nvSpPr>
          <p:cNvPr id="3" name="Content Placeholder 2"/>
          <p:cNvSpPr>
            <a:spLocks noGrp="1"/>
          </p:cNvSpPr>
          <p:nvPr>
            <p:ph idx="1"/>
          </p:nvPr>
        </p:nvSpPr>
        <p:spPr>
          <a:xfrm>
            <a:off x="838200" y="1931950"/>
            <a:ext cx="3776330" cy="4351338"/>
          </a:xfrm>
        </p:spPr>
        <p:txBody>
          <a:bodyPr/>
          <a:lstStyle/>
          <a:p>
            <a:r>
              <a:rPr lang="en-US" dirty="0"/>
              <a:t>Decision and game theory</a:t>
            </a:r>
          </a:p>
          <a:p>
            <a:r>
              <a:rPr lang="en-US" dirty="0"/>
              <a:t>Example: Markov Decision Processes</a:t>
            </a:r>
          </a:p>
          <a:p>
            <a:r>
              <a:rPr lang="en-US" dirty="0"/>
              <a:t>Can we have a </a:t>
            </a:r>
            <a:r>
              <a:rPr lang="en-US" b="1" dirty="0"/>
              <a:t>general</a:t>
            </a:r>
            <a:r>
              <a:rPr lang="en-US" dirty="0"/>
              <a:t> framework for moral reasoning?</a:t>
            </a:r>
          </a:p>
          <a:p>
            <a:endParaRPr lang="en-US" dirty="0"/>
          </a:p>
          <a:p>
            <a:endParaRPr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7813" y="2112427"/>
            <a:ext cx="5834572" cy="2842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lgn="ctr">
                <a:solidFill>
                  <a:srgbClr val="000000"/>
                </a:solidFill>
                <a:miter lim="800000"/>
                <a:headEnd/>
                <a:tailEnd/>
              </a14:hiddenLine>
            </a:ext>
          </a:extLst>
        </p:spPr>
      </p:pic>
    </p:spTree>
    <p:extLst>
      <p:ext uri="{BB962C8B-B14F-4D97-AF65-F5344CB8AC3E}">
        <p14:creationId xmlns:p14="http://schemas.microsoft.com/office/powerpoint/2010/main" val="48099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60" y="-123970"/>
            <a:ext cx="10515600" cy="1325563"/>
          </a:xfrm>
        </p:spPr>
        <p:txBody>
          <a:bodyPr/>
          <a:lstStyle/>
          <a:p>
            <a:r>
              <a:rPr lang="en-US" dirty="0"/>
              <a:t>Two main approaches</a:t>
            </a:r>
          </a:p>
        </p:txBody>
      </p:sp>
      <p:sp>
        <p:nvSpPr>
          <p:cNvPr id="3" name="Content Placeholder 2"/>
          <p:cNvSpPr>
            <a:spLocks noGrp="1"/>
          </p:cNvSpPr>
          <p:nvPr>
            <p:ph idx="1"/>
          </p:nvPr>
        </p:nvSpPr>
        <p:spPr>
          <a:xfrm>
            <a:off x="838199" y="1102614"/>
            <a:ext cx="5116033" cy="1342878"/>
          </a:xfrm>
        </p:spPr>
        <p:txBody>
          <a:bodyPr/>
          <a:lstStyle/>
          <a:p>
            <a:pPr marL="0" indent="0">
              <a:buNone/>
            </a:pPr>
            <a:r>
              <a:rPr lang="en-US" dirty="0"/>
              <a:t>Extend </a:t>
            </a:r>
            <a:r>
              <a:rPr lang="en-US" b="1" dirty="0"/>
              <a:t>game theory </a:t>
            </a:r>
            <a:r>
              <a:rPr lang="en-US" dirty="0"/>
              <a:t>to directly incorporate moral reasoning</a:t>
            </a:r>
          </a:p>
          <a:p>
            <a:endParaRPr lang="en-US" dirty="0"/>
          </a:p>
          <a:p>
            <a:endParaRPr lang="en-US" dirty="0"/>
          </a:p>
        </p:txBody>
      </p:sp>
      <p:sp>
        <p:nvSpPr>
          <p:cNvPr id="6" name="Content Placeholder 2"/>
          <p:cNvSpPr txBox="1">
            <a:spLocks/>
          </p:cNvSpPr>
          <p:nvPr/>
        </p:nvSpPr>
        <p:spPr>
          <a:xfrm>
            <a:off x="7157483" y="1106159"/>
            <a:ext cx="377633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Generate data sets of human judgments, apply </a:t>
            </a:r>
            <a:r>
              <a:rPr lang="en-US" b="1" dirty="0"/>
              <a:t>machine learning</a:t>
            </a:r>
          </a:p>
          <a:p>
            <a:endParaRPr lang="en-US" dirty="0"/>
          </a:p>
          <a:p>
            <a:endParaRPr lang="en-US" dirty="0"/>
          </a:p>
        </p:txBody>
      </p:sp>
      <p:sp>
        <p:nvSpPr>
          <p:cNvPr id="7" name="Line 3"/>
          <p:cNvSpPr>
            <a:spLocks noChangeShapeType="1"/>
          </p:cNvSpPr>
          <p:nvPr/>
        </p:nvSpPr>
        <p:spPr bwMode="auto">
          <a:xfrm flipH="1">
            <a:off x="2339163" y="2388821"/>
            <a:ext cx="533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8" name="Line 4"/>
          <p:cNvSpPr>
            <a:spLocks noChangeShapeType="1"/>
          </p:cNvSpPr>
          <p:nvPr/>
        </p:nvSpPr>
        <p:spPr bwMode="auto">
          <a:xfrm>
            <a:off x="2872563" y="2388821"/>
            <a:ext cx="533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9" name="Line 5"/>
          <p:cNvSpPr>
            <a:spLocks noChangeShapeType="1"/>
          </p:cNvSpPr>
          <p:nvPr/>
        </p:nvSpPr>
        <p:spPr bwMode="auto">
          <a:xfrm flipH="1">
            <a:off x="1805763" y="3150821"/>
            <a:ext cx="533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0" name="Line 6"/>
          <p:cNvSpPr>
            <a:spLocks noChangeShapeType="1"/>
          </p:cNvSpPr>
          <p:nvPr/>
        </p:nvSpPr>
        <p:spPr bwMode="auto">
          <a:xfrm>
            <a:off x="2339163" y="3150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1" name="Line 7"/>
          <p:cNvSpPr>
            <a:spLocks noChangeShapeType="1"/>
          </p:cNvSpPr>
          <p:nvPr/>
        </p:nvSpPr>
        <p:spPr bwMode="auto">
          <a:xfrm flipH="1">
            <a:off x="3253563" y="3150821"/>
            <a:ext cx="152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2" name="Line 8"/>
          <p:cNvSpPr>
            <a:spLocks noChangeShapeType="1"/>
          </p:cNvSpPr>
          <p:nvPr/>
        </p:nvSpPr>
        <p:spPr bwMode="auto">
          <a:xfrm>
            <a:off x="3405963" y="3150821"/>
            <a:ext cx="5334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3" name="Line 9"/>
          <p:cNvSpPr>
            <a:spLocks noChangeShapeType="1"/>
          </p:cNvSpPr>
          <p:nvPr/>
        </p:nvSpPr>
        <p:spPr bwMode="auto">
          <a:xfrm flipH="1">
            <a:off x="1577163" y="3912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4" name="Line 10"/>
          <p:cNvSpPr>
            <a:spLocks noChangeShapeType="1"/>
          </p:cNvSpPr>
          <p:nvPr/>
        </p:nvSpPr>
        <p:spPr bwMode="auto">
          <a:xfrm>
            <a:off x="1805763" y="3912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5" name="Line 11"/>
          <p:cNvSpPr>
            <a:spLocks noChangeShapeType="1"/>
          </p:cNvSpPr>
          <p:nvPr/>
        </p:nvSpPr>
        <p:spPr bwMode="auto">
          <a:xfrm flipH="1">
            <a:off x="2339163" y="3912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6" name="Line 12"/>
          <p:cNvSpPr>
            <a:spLocks noChangeShapeType="1"/>
          </p:cNvSpPr>
          <p:nvPr/>
        </p:nvSpPr>
        <p:spPr bwMode="auto">
          <a:xfrm>
            <a:off x="2567763" y="3912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7" name="Line 13"/>
          <p:cNvSpPr>
            <a:spLocks noChangeShapeType="1"/>
          </p:cNvSpPr>
          <p:nvPr/>
        </p:nvSpPr>
        <p:spPr bwMode="auto">
          <a:xfrm flipH="1">
            <a:off x="3024963" y="3912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8" name="Line 14"/>
          <p:cNvSpPr>
            <a:spLocks noChangeShapeType="1"/>
          </p:cNvSpPr>
          <p:nvPr/>
        </p:nvSpPr>
        <p:spPr bwMode="auto">
          <a:xfrm>
            <a:off x="3253563" y="3912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9" name="Line 15"/>
          <p:cNvSpPr>
            <a:spLocks noChangeShapeType="1"/>
          </p:cNvSpPr>
          <p:nvPr/>
        </p:nvSpPr>
        <p:spPr bwMode="auto">
          <a:xfrm flipH="1">
            <a:off x="3710763" y="3912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0" name="Line 16"/>
          <p:cNvSpPr>
            <a:spLocks noChangeShapeType="1"/>
          </p:cNvSpPr>
          <p:nvPr/>
        </p:nvSpPr>
        <p:spPr bwMode="auto">
          <a:xfrm>
            <a:off x="3939363" y="3912821"/>
            <a:ext cx="2286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21" name="Text Box 17"/>
          <p:cNvSpPr txBox="1">
            <a:spLocks noChangeArrowheads="1"/>
          </p:cNvSpPr>
          <p:nvPr/>
        </p:nvSpPr>
        <p:spPr bwMode="auto">
          <a:xfrm>
            <a:off x="1348563" y="2541221"/>
            <a:ext cx="1082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a:t>1 gets King</a:t>
            </a:r>
          </a:p>
        </p:txBody>
      </p:sp>
      <p:sp>
        <p:nvSpPr>
          <p:cNvPr id="22" name="Text Box 18"/>
          <p:cNvSpPr txBox="1">
            <a:spLocks noChangeArrowheads="1"/>
          </p:cNvSpPr>
          <p:nvPr/>
        </p:nvSpPr>
        <p:spPr bwMode="auto">
          <a:xfrm>
            <a:off x="3253563" y="2541221"/>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a:t>1 gets Jack</a:t>
            </a:r>
          </a:p>
        </p:txBody>
      </p:sp>
      <p:sp>
        <p:nvSpPr>
          <p:cNvPr id="23" name="Text Box 19"/>
          <p:cNvSpPr txBox="1">
            <a:spLocks noChangeArrowheads="1"/>
          </p:cNvSpPr>
          <p:nvPr/>
        </p:nvSpPr>
        <p:spPr bwMode="auto">
          <a:xfrm>
            <a:off x="1577163" y="3223846"/>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a:t>raise</a:t>
            </a:r>
          </a:p>
        </p:txBody>
      </p:sp>
      <p:sp>
        <p:nvSpPr>
          <p:cNvPr id="24" name="Text Box 20"/>
          <p:cNvSpPr txBox="1">
            <a:spLocks noChangeArrowheads="1"/>
          </p:cNvSpPr>
          <p:nvPr/>
        </p:nvSpPr>
        <p:spPr bwMode="auto">
          <a:xfrm>
            <a:off x="2872563" y="3227021"/>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a:t>raise</a:t>
            </a:r>
          </a:p>
        </p:txBody>
      </p:sp>
      <p:sp>
        <p:nvSpPr>
          <p:cNvPr id="25" name="Text Box 21"/>
          <p:cNvSpPr txBox="1">
            <a:spLocks noChangeArrowheads="1"/>
          </p:cNvSpPr>
          <p:nvPr/>
        </p:nvSpPr>
        <p:spPr bwMode="auto">
          <a:xfrm>
            <a:off x="2339163" y="3227021"/>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a:t>check</a:t>
            </a:r>
          </a:p>
        </p:txBody>
      </p:sp>
      <p:sp>
        <p:nvSpPr>
          <p:cNvPr id="26" name="Text Box 22"/>
          <p:cNvSpPr txBox="1">
            <a:spLocks noChangeArrowheads="1"/>
          </p:cNvSpPr>
          <p:nvPr/>
        </p:nvSpPr>
        <p:spPr bwMode="auto">
          <a:xfrm>
            <a:off x="3558363" y="3227021"/>
            <a:ext cx="68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a:t>check</a:t>
            </a:r>
          </a:p>
        </p:txBody>
      </p:sp>
      <p:sp>
        <p:nvSpPr>
          <p:cNvPr id="27" name="Text Box 23"/>
          <p:cNvSpPr txBox="1">
            <a:spLocks noChangeArrowheads="1"/>
          </p:cNvSpPr>
          <p:nvPr/>
        </p:nvSpPr>
        <p:spPr bwMode="auto">
          <a:xfrm>
            <a:off x="1424763" y="4141421"/>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900"/>
              <a:t>call</a:t>
            </a:r>
          </a:p>
        </p:txBody>
      </p:sp>
      <p:sp>
        <p:nvSpPr>
          <p:cNvPr id="28" name="Text Box 24"/>
          <p:cNvSpPr txBox="1">
            <a:spLocks noChangeArrowheads="1"/>
          </p:cNvSpPr>
          <p:nvPr/>
        </p:nvSpPr>
        <p:spPr bwMode="auto">
          <a:xfrm>
            <a:off x="1881963" y="4141421"/>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900"/>
              <a:t>fold</a:t>
            </a:r>
          </a:p>
        </p:txBody>
      </p:sp>
      <p:sp>
        <p:nvSpPr>
          <p:cNvPr id="29" name="Text Box 25"/>
          <p:cNvSpPr txBox="1">
            <a:spLocks noChangeArrowheads="1"/>
          </p:cNvSpPr>
          <p:nvPr/>
        </p:nvSpPr>
        <p:spPr bwMode="auto">
          <a:xfrm>
            <a:off x="2186763" y="4141421"/>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900"/>
              <a:t>call</a:t>
            </a:r>
          </a:p>
        </p:txBody>
      </p:sp>
      <p:sp>
        <p:nvSpPr>
          <p:cNvPr id="30" name="Text Box 26"/>
          <p:cNvSpPr txBox="1">
            <a:spLocks noChangeArrowheads="1"/>
          </p:cNvSpPr>
          <p:nvPr/>
        </p:nvSpPr>
        <p:spPr bwMode="auto">
          <a:xfrm>
            <a:off x="2643963" y="4141421"/>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900"/>
              <a:t>fold</a:t>
            </a:r>
          </a:p>
        </p:txBody>
      </p:sp>
      <p:sp>
        <p:nvSpPr>
          <p:cNvPr id="31" name="Text Box 27"/>
          <p:cNvSpPr txBox="1">
            <a:spLocks noChangeArrowheads="1"/>
          </p:cNvSpPr>
          <p:nvPr/>
        </p:nvSpPr>
        <p:spPr bwMode="auto">
          <a:xfrm>
            <a:off x="2872563" y="4141421"/>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900"/>
              <a:t>call</a:t>
            </a:r>
          </a:p>
        </p:txBody>
      </p:sp>
      <p:sp>
        <p:nvSpPr>
          <p:cNvPr id="32" name="Text Box 28"/>
          <p:cNvSpPr txBox="1">
            <a:spLocks noChangeArrowheads="1"/>
          </p:cNvSpPr>
          <p:nvPr/>
        </p:nvSpPr>
        <p:spPr bwMode="auto">
          <a:xfrm>
            <a:off x="3329763" y="4141421"/>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900"/>
              <a:t>fold</a:t>
            </a:r>
          </a:p>
        </p:txBody>
      </p:sp>
      <p:sp>
        <p:nvSpPr>
          <p:cNvPr id="33" name="Text Box 29"/>
          <p:cNvSpPr txBox="1">
            <a:spLocks noChangeArrowheads="1"/>
          </p:cNvSpPr>
          <p:nvPr/>
        </p:nvSpPr>
        <p:spPr bwMode="auto">
          <a:xfrm>
            <a:off x="3558363" y="4141421"/>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900"/>
              <a:t>call</a:t>
            </a:r>
          </a:p>
        </p:txBody>
      </p:sp>
      <p:sp>
        <p:nvSpPr>
          <p:cNvPr id="34" name="Text Box 30"/>
          <p:cNvSpPr txBox="1">
            <a:spLocks noChangeArrowheads="1"/>
          </p:cNvSpPr>
          <p:nvPr/>
        </p:nvSpPr>
        <p:spPr bwMode="auto">
          <a:xfrm>
            <a:off x="4015563" y="4141421"/>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900"/>
              <a:t>fold</a:t>
            </a:r>
          </a:p>
        </p:txBody>
      </p:sp>
      <p:sp>
        <p:nvSpPr>
          <p:cNvPr id="35" name="Freeform 31"/>
          <p:cNvSpPr>
            <a:spLocks/>
          </p:cNvSpPr>
          <p:nvPr/>
        </p:nvSpPr>
        <p:spPr bwMode="auto">
          <a:xfrm>
            <a:off x="1805763" y="3684221"/>
            <a:ext cx="1447800" cy="228600"/>
          </a:xfrm>
          <a:custGeom>
            <a:avLst/>
            <a:gdLst>
              <a:gd name="T0" fmla="*/ 0 w 912"/>
              <a:gd name="T1" fmla="*/ 2147483647 h 144"/>
              <a:gd name="T2" fmla="*/ 2147483647 w 912"/>
              <a:gd name="T3" fmla="*/ 0 h 144"/>
              <a:gd name="T4" fmla="*/ 2147483647 w 912"/>
              <a:gd name="T5" fmla="*/ 2147483647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6" name="Freeform 32"/>
          <p:cNvSpPr>
            <a:spLocks/>
          </p:cNvSpPr>
          <p:nvPr/>
        </p:nvSpPr>
        <p:spPr bwMode="auto">
          <a:xfrm>
            <a:off x="2567763" y="3684221"/>
            <a:ext cx="1371600" cy="228600"/>
          </a:xfrm>
          <a:custGeom>
            <a:avLst/>
            <a:gdLst>
              <a:gd name="T0" fmla="*/ 0 w 912"/>
              <a:gd name="T1" fmla="*/ 2147483647 h 144"/>
              <a:gd name="T2" fmla="*/ 2147483647 w 912"/>
              <a:gd name="T3" fmla="*/ 0 h 144"/>
              <a:gd name="T4" fmla="*/ 2147483647 w 912"/>
              <a:gd name="T5" fmla="*/ 2147483647 h 144"/>
              <a:gd name="T6" fmla="*/ 0 60000 65536"/>
              <a:gd name="T7" fmla="*/ 0 60000 65536"/>
              <a:gd name="T8" fmla="*/ 0 60000 65536"/>
              <a:gd name="T9" fmla="*/ 0 w 912"/>
              <a:gd name="T10" fmla="*/ 0 h 144"/>
              <a:gd name="T11" fmla="*/ 912 w 912"/>
              <a:gd name="T12" fmla="*/ 144 h 144"/>
            </a:gdLst>
            <a:ahLst/>
            <a:cxnLst>
              <a:cxn ang="T6">
                <a:pos x="T0" y="T1"/>
              </a:cxn>
              <a:cxn ang="T7">
                <a:pos x="T2" y="T3"/>
              </a:cxn>
              <a:cxn ang="T8">
                <a:pos x="T4" y="T5"/>
              </a:cxn>
            </a:cxnLst>
            <a:rect l="T9" t="T10" r="T11" b="T12"/>
            <a:pathLst>
              <a:path w="912" h="144">
                <a:moveTo>
                  <a:pt x="0" y="144"/>
                </a:moveTo>
                <a:cubicBezTo>
                  <a:pt x="164" y="72"/>
                  <a:pt x="328" y="0"/>
                  <a:pt x="480" y="0"/>
                </a:cubicBezTo>
                <a:cubicBezTo>
                  <a:pt x="632" y="0"/>
                  <a:pt x="772" y="72"/>
                  <a:pt x="912" y="144"/>
                </a:cubicBezTo>
              </a:path>
            </a:pathLst>
          </a:custGeom>
          <a:noFill/>
          <a:ln w="9525" cap="flat">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37" name="Text Box 33"/>
          <p:cNvSpPr txBox="1">
            <a:spLocks noChangeArrowheads="1"/>
          </p:cNvSpPr>
          <p:nvPr/>
        </p:nvSpPr>
        <p:spPr bwMode="auto">
          <a:xfrm>
            <a:off x="2872563" y="223642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i="1"/>
              <a:t>“nature”</a:t>
            </a:r>
          </a:p>
        </p:txBody>
      </p:sp>
      <p:sp>
        <p:nvSpPr>
          <p:cNvPr id="38" name="Text Box 34"/>
          <p:cNvSpPr txBox="1">
            <a:spLocks noChangeArrowheads="1"/>
          </p:cNvSpPr>
          <p:nvPr/>
        </p:nvSpPr>
        <p:spPr bwMode="auto">
          <a:xfrm>
            <a:off x="3405963" y="292222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i="1"/>
              <a:t>player 1</a:t>
            </a:r>
          </a:p>
        </p:txBody>
      </p:sp>
      <p:sp>
        <p:nvSpPr>
          <p:cNvPr id="39" name="Text Box 35"/>
          <p:cNvSpPr txBox="1">
            <a:spLocks noChangeArrowheads="1"/>
          </p:cNvSpPr>
          <p:nvPr/>
        </p:nvSpPr>
        <p:spPr bwMode="auto">
          <a:xfrm>
            <a:off x="1577163" y="292222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i="1"/>
              <a:t>player 1</a:t>
            </a:r>
          </a:p>
        </p:txBody>
      </p:sp>
      <p:sp>
        <p:nvSpPr>
          <p:cNvPr id="40" name="Text Box 36"/>
          <p:cNvSpPr txBox="1">
            <a:spLocks noChangeArrowheads="1"/>
          </p:cNvSpPr>
          <p:nvPr/>
        </p:nvSpPr>
        <p:spPr bwMode="auto">
          <a:xfrm>
            <a:off x="1043763" y="376042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i="1"/>
              <a:t>player 2</a:t>
            </a:r>
          </a:p>
        </p:txBody>
      </p:sp>
      <p:sp>
        <p:nvSpPr>
          <p:cNvPr id="41" name="Text Box 37"/>
          <p:cNvSpPr txBox="1">
            <a:spLocks noChangeArrowheads="1"/>
          </p:cNvSpPr>
          <p:nvPr/>
        </p:nvSpPr>
        <p:spPr bwMode="auto">
          <a:xfrm>
            <a:off x="3939363" y="3684221"/>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400" i="1"/>
              <a:t>player 2</a:t>
            </a:r>
          </a:p>
        </p:txBody>
      </p:sp>
      <p:sp>
        <p:nvSpPr>
          <p:cNvPr id="42" name="Text Box 38"/>
          <p:cNvSpPr txBox="1">
            <a:spLocks noChangeArrowheads="1"/>
          </p:cNvSpPr>
          <p:nvPr/>
        </p:nvSpPr>
        <p:spPr bwMode="auto">
          <a:xfrm>
            <a:off x="1424763" y="4674821"/>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000"/>
              <a:t>2</a:t>
            </a:r>
          </a:p>
        </p:txBody>
      </p:sp>
      <p:sp>
        <p:nvSpPr>
          <p:cNvPr id="43" name="Text Box 39"/>
          <p:cNvSpPr txBox="1">
            <a:spLocks noChangeArrowheads="1"/>
          </p:cNvSpPr>
          <p:nvPr/>
        </p:nvSpPr>
        <p:spPr bwMode="auto">
          <a:xfrm>
            <a:off x="1881963" y="4674821"/>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000"/>
              <a:t>1</a:t>
            </a:r>
          </a:p>
        </p:txBody>
      </p:sp>
      <p:sp>
        <p:nvSpPr>
          <p:cNvPr id="44" name="Text Box 40"/>
          <p:cNvSpPr txBox="1">
            <a:spLocks noChangeArrowheads="1"/>
          </p:cNvSpPr>
          <p:nvPr/>
        </p:nvSpPr>
        <p:spPr bwMode="auto">
          <a:xfrm>
            <a:off x="2262963" y="4674821"/>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000"/>
              <a:t>1</a:t>
            </a:r>
          </a:p>
        </p:txBody>
      </p:sp>
      <p:sp>
        <p:nvSpPr>
          <p:cNvPr id="45" name="Text Box 41"/>
          <p:cNvSpPr txBox="1">
            <a:spLocks noChangeArrowheads="1"/>
          </p:cNvSpPr>
          <p:nvPr/>
        </p:nvSpPr>
        <p:spPr bwMode="auto">
          <a:xfrm>
            <a:off x="2643963" y="4674821"/>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000"/>
              <a:t>1</a:t>
            </a:r>
          </a:p>
        </p:txBody>
      </p:sp>
      <p:sp>
        <p:nvSpPr>
          <p:cNvPr id="46" name="Text Box 42"/>
          <p:cNvSpPr txBox="1">
            <a:spLocks noChangeArrowheads="1"/>
          </p:cNvSpPr>
          <p:nvPr/>
        </p:nvSpPr>
        <p:spPr bwMode="auto">
          <a:xfrm>
            <a:off x="2872563" y="4674821"/>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000"/>
              <a:t>-2</a:t>
            </a:r>
          </a:p>
        </p:txBody>
      </p:sp>
      <p:sp>
        <p:nvSpPr>
          <p:cNvPr id="47" name="Text Box 43"/>
          <p:cNvSpPr txBox="1">
            <a:spLocks noChangeArrowheads="1"/>
          </p:cNvSpPr>
          <p:nvPr/>
        </p:nvSpPr>
        <p:spPr bwMode="auto">
          <a:xfrm>
            <a:off x="3558363" y="4674821"/>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000"/>
              <a:t>-1</a:t>
            </a:r>
          </a:p>
        </p:txBody>
      </p:sp>
      <p:sp>
        <p:nvSpPr>
          <p:cNvPr id="48" name="Text Box 44"/>
          <p:cNvSpPr txBox="1">
            <a:spLocks noChangeArrowheads="1"/>
          </p:cNvSpPr>
          <p:nvPr/>
        </p:nvSpPr>
        <p:spPr bwMode="auto">
          <a:xfrm>
            <a:off x="3329763" y="4674821"/>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000"/>
              <a:t>1</a:t>
            </a:r>
          </a:p>
        </p:txBody>
      </p:sp>
      <p:sp>
        <p:nvSpPr>
          <p:cNvPr id="49" name="Text Box 45"/>
          <p:cNvSpPr txBox="1">
            <a:spLocks noChangeArrowheads="1"/>
          </p:cNvSpPr>
          <p:nvPr/>
        </p:nvSpPr>
        <p:spPr bwMode="auto">
          <a:xfrm>
            <a:off x="4015563" y="4674821"/>
            <a:ext cx="22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ctr"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ctr"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ctr"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ctr"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l" eaLnBrk="1" hangingPunct="1"/>
            <a:r>
              <a:rPr lang="en-US" altLang="en-US" sz="1000"/>
              <a:t>1</a:t>
            </a:r>
          </a:p>
        </p:txBody>
      </p:sp>
      <p:sp>
        <p:nvSpPr>
          <p:cNvPr id="50" name="Content Placeholder 2"/>
          <p:cNvSpPr txBox="1">
            <a:spLocks/>
          </p:cNvSpPr>
          <p:nvPr/>
        </p:nvSpPr>
        <p:spPr>
          <a:xfrm>
            <a:off x="6476999" y="50100"/>
            <a:ext cx="5559057" cy="1342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t>Cf. top-down vs. bottom-up distinction </a:t>
            </a:r>
            <a:r>
              <a:rPr lang="en-US" i="1" dirty="0">
                <a:solidFill>
                  <a:srgbClr val="0070C0"/>
                </a:solidFill>
              </a:rPr>
              <a:t>[Wallach and Allen 2008]</a:t>
            </a:r>
          </a:p>
          <a:p>
            <a:endParaRPr lang="en-US" dirty="0"/>
          </a:p>
          <a:p>
            <a:endParaRPr lang="en-US" dirty="0"/>
          </a:p>
        </p:txBody>
      </p:sp>
      <p:pic>
        <p:nvPicPr>
          <p:cNvPr id="4" name="Picture 3"/>
          <p:cNvPicPr>
            <a:picLocks noChangeAspect="1"/>
          </p:cNvPicPr>
          <p:nvPr/>
        </p:nvPicPr>
        <p:blipFill>
          <a:blip r:embed="rId2"/>
          <a:stretch>
            <a:fillRect/>
          </a:stretch>
        </p:blipFill>
        <p:spPr>
          <a:xfrm>
            <a:off x="5628981" y="2317902"/>
            <a:ext cx="6342921" cy="4540098"/>
          </a:xfrm>
          <a:prstGeom prst="rect">
            <a:avLst/>
          </a:prstGeom>
        </p:spPr>
      </p:pic>
    </p:spTree>
    <p:extLst>
      <p:ext uri="{BB962C8B-B14F-4D97-AF65-F5344CB8AC3E}">
        <p14:creationId xmlns:p14="http://schemas.microsoft.com/office/powerpoint/2010/main" val="4232254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ange Racing Car (Top View) by qubod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79553" y="3221520"/>
            <a:ext cx="1995635" cy="989503"/>
          </a:xfrm>
          <a:prstGeom prst="rect">
            <a:avLst/>
          </a:prstGeom>
        </p:spPr>
      </p:pic>
      <p:pic>
        <p:nvPicPr>
          <p:cNvPr id="5" name="Picture 4" descr="Orange Racing Car (Top View) by qubodup"/>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640935" y="1100639"/>
            <a:ext cx="1995635" cy="989503"/>
          </a:xfrm>
          <a:prstGeom prst="rect">
            <a:avLst/>
          </a:prstGeom>
        </p:spPr>
      </p:pic>
      <p:pic>
        <p:nvPicPr>
          <p:cNvPr id="7" name="Picture 6"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640935" y="90984"/>
            <a:ext cx="1995635" cy="989503"/>
          </a:xfrm>
          <a:prstGeom prst="rect">
            <a:avLst/>
          </a:prstGeom>
        </p:spPr>
      </p:pic>
      <p:pic>
        <p:nvPicPr>
          <p:cNvPr id="8" name="Picture 7"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7734" y="2069990"/>
            <a:ext cx="1995635" cy="989503"/>
          </a:xfrm>
          <a:prstGeom prst="rect">
            <a:avLst/>
          </a:prstGeom>
        </p:spPr>
      </p:pic>
      <p:pic>
        <p:nvPicPr>
          <p:cNvPr id="9" name="Picture 8"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7734" y="3019559"/>
            <a:ext cx="1995635" cy="989503"/>
          </a:xfrm>
          <a:prstGeom prst="rect">
            <a:avLst/>
          </a:prstGeom>
        </p:spPr>
      </p:pic>
      <p:pic>
        <p:nvPicPr>
          <p:cNvPr id="12" name="Picture 11" descr="Orange Racing Car (Top View) by qubodup"/>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rot="16200000">
            <a:off x="2479554" y="5365431"/>
            <a:ext cx="1995635" cy="989503"/>
          </a:xfrm>
          <a:prstGeom prst="rect">
            <a:avLst/>
          </a:prstGeom>
        </p:spPr>
      </p:pic>
      <p:pic>
        <p:nvPicPr>
          <p:cNvPr id="13" name="Picture 12"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7734" y="3969128"/>
            <a:ext cx="1995635" cy="989503"/>
          </a:xfrm>
          <a:prstGeom prst="rect">
            <a:avLst/>
          </a:prstGeom>
        </p:spPr>
      </p:pic>
      <p:pic>
        <p:nvPicPr>
          <p:cNvPr id="14" name="Picture 13"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3138" y="4958631"/>
            <a:ext cx="1995635" cy="989503"/>
          </a:xfrm>
          <a:prstGeom prst="rect">
            <a:avLst/>
          </a:prstGeom>
        </p:spPr>
      </p:pic>
      <p:pic>
        <p:nvPicPr>
          <p:cNvPr id="15" name="Picture 14" descr="Orange Racing Car (Top View) by qubodup"/>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593138" y="5908200"/>
            <a:ext cx="1995635" cy="989503"/>
          </a:xfrm>
          <a:prstGeom prst="rect">
            <a:avLst/>
          </a:prstGeom>
        </p:spPr>
      </p:pic>
      <p:cxnSp>
        <p:nvCxnSpPr>
          <p:cNvPr id="19" name="Straight Connector 18"/>
          <p:cNvCxnSpPr/>
          <p:nvPr/>
        </p:nvCxnSpPr>
        <p:spPr>
          <a:xfrm flipH="1">
            <a:off x="355668" y="224855"/>
            <a:ext cx="1922837" cy="1474195"/>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73158" y="1021832"/>
            <a:ext cx="1922837" cy="1474195"/>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60668" y="1953719"/>
            <a:ext cx="1922837" cy="1474195"/>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48178" y="2825643"/>
            <a:ext cx="1922837" cy="1474195"/>
          </a:xfrm>
          <a:prstGeom prst="line">
            <a:avLst/>
          </a:prstGeom>
          <a:ln w="127000">
            <a:solidFill>
              <a:srgbClr val="FFC0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 y="4497050"/>
            <a:ext cx="2599606" cy="23609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967655" y="0"/>
            <a:ext cx="481936" cy="685800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a:off x="8406785" y="1830789"/>
            <a:ext cx="1083443" cy="14515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9477640" y="1845905"/>
            <a:ext cx="822576" cy="146913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10283590" y="3286263"/>
            <a:ext cx="876325" cy="147310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9461014" y="3286264"/>
            <a:ext cx="822576" cy="146913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descr="Orange Racing Car (Top View) by qubodup"/>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8832" y="1600339"/>
            <a:ext cx="929546" cy="460900"/>
          </a:xfrm>
          <a:prstGeom prst="rect">
            <a:avLst/>
          </a:prstGeom>
        </p:spPr>
      </p:pic>
      <p:pic>
        <p:nvPicPr>
          <p:cNvPr id="43" name="Picture 42" descr="Orange Racing Car (Top View) by qubodup"/>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658019" y="3026384"/>
            <a:ext cx="929546" cy="460900"/>
          </a:xfrm>
          <a:prstGeom prst="rect">
            <a:avLst/>
          </a:prstGeom>
        </p:spPr>
      </p:pic>
      <p:sp>
        <p:nvSpPr>
          <p:cNvPr id="44" name="TextBox 43"/>
          <p:cNvSpPr txBox="1"/>
          <p:nvPr/>
        </p:nvSpPr>
        <p:spPr>
          <a:xfrm>
            <a:off x="8021188" y="2160776"/>
            <a:ext cx="810607" cy="523220"/>
          </a:xfrm>
          <a:prstGeom prst="rect">
            <a:avLst/>
          </a:prstGeom>
          <a:noFill/>
        </p:spPr>
        <p:txBody>
          <a:bodyPr wrap="none" rtlCol="0">
            <a:spAutoFit/>
          </a:bodyPr>
          <a:lstStyle/>
          <a:p>
            <a:r>
              <a:rPr lang="en-US" sz="2800" dirty="0"/>
              <a:t>wait</a:t>
            </a:r>
          </a:p>
        </p:txBody>
      </p:sp>
      <p:sp>
        <p:nvSpPr>
          <p:cNvPr id="45" name="TextBox 44"/>
          <p:cNvSpPr txBox="1"/>
          <p:nvPr/>
        </p:nvSpPr>
        <p:spPr>
          <a:xfrm>
            <a:off x="10152286" y="2178266"/>
            <a:ext cx="1838645" cy="523220"/>
          </a:xfrm>
          <a:prstGeom prst="rect">
            <a:avLst/>
          </a:prstGeom>
          <a:noFill/>
        </p:spPr>
        <p:txBody>
          <a:bodyPr wrap="none" rtlCol="0">
            <a:spAutoFit/>
          </a:bodyPr>
          <a:lstStyle/>
          <a:p>
            <a:r>
              <a:rPr lang="en-US" sz="2800" dirty="0"/>
              <a:t>move aside</a:t>
            </a:r>
          </a:p>
        </p:txBody>
      </p:sp>
      <p:sp>
        <p:nvSpPr>
          <p:cNvPr id="46" name="TextBox 45"/>
          <p:cNvSpPr txBox="1"/>
          <p:nvPr/>
        </p:nvSpPr>
        <p:spPr>
          <a:xfrm>
            <a:off x="7921251" y="3889642"/>
            <a:ext cx="1590628" cy="523220"/>
          </a:xfrm>
          <a:prstGeom prst="rect">
            <a:avLst/>
          </a:prstGeom>
          <a:noFill/>
        </p:spPr>
        <p:txBody>
          <a:bodyPr wrap="none" rtlCol="0">
            <a:spAutoFit/>
          </a:bodyPr>
          <a:lstStyle/>
          <a:p>
            <a:r>
              <a:rPr lang="en-US" sz="2800" dirty="0"/>
              <a:t>steal spot</a:t>
            </a:r>
          </a:p>
        </p:txBody>
      </p:sp>
      <p:sp>
        <p:nvSpPr>
          <p:cNvPr id="47" name="TextBox 46"/>
          <p:cNvSpPr txBox="1"/>
          <p:nvPr/>
        </p:nvSpPr>
        <p:spPr>
          <a:xfrm>
            <a:off x="11050343" y="3869658"/>
            <a:ext cx="827471" cy="523220"/>
          </a:xfrm>
          <a:prstGeom prst="rect">
            <a:avLst/>
          </a:prstGeom>
          <a:noFill/>
        </p:spPr>
        <p:txBody>
          <a:bodyPr wrap="none" rtlCol="0">
            <a:spAutoFit/>
          </a:bodyPr>
          <a:lstStyle/>
          <a:p>
            <a:r>
              <a:rPr lang="en-US" sz="2800" dirty="0"/>
              <a:t>pass</a:t>
            </a:r>
          </a:p>
        </p:txBody>
      </p:sp>
      <p:sp>
        <p:nvSpPr>
          <p:cNvPr id="27" name="TextBox 26"/>
          <p:cNvSpPr txBox="1"/>
          <p:nvPr/>
        </p:nvSpPr>
        <p:spPr>
          <a:xfrm>
            <a:off x="8086825" y="3285493"/>
            <a:ext cx="639919" cy="523220"/>
          </a:xfrm>
          <a:prstGeom prst="rect">
            <a:avLst/>
          </a:prstGeom>
          <a:noFill/>
        </p:spPr>
        <p:txBody>
          <a:bodyPr wrap="none" rtlCol="0">
            <a:spAutoFit/>
          </a:bodyPr>
          <a:lstStyle/>
          <a:p>
            <a:r>
              <a:rPr lang="en-US" sz="2800" dirty="0"/>
              <a:t>3,0</a:t>
            </a:r>
          </a:p>
        </p:txBody>
      </p:sp>
      <p:sp>
        <p:nvSpPr>
          <p:cNvPr id="30" name="TextBox 29"/>
          <p:cNvSpPr txBox="1"/>
          <p:nvPr/>
        </p:nvSpPr>
        <p:spPr>
          <a:xfrm>
            <a:off x="10947646" y="4775408"/>
            <a:ext cx="639919" cy="523220"/>
          </a:xfrm>
          <a:prstGeom prst="rect">
            <a:avLst/>
          </a:prstGeom>
          <a:noFill/>
        </p:spPr>
        <p:txBody>
          <a:bodyPr wrap="none" rtlCol="0">
            <a:spAutoFit/>
          </a:bodyPr>
          <a:lstStyle/>
          <a:p>
            <a:r>
              <a:rPr lang="en-US" sz="2800" dirty="0"/>
              <a:t>4,1</a:t>
            </a:r>
          </a:p>
        </p:txBody>
      </p:sp>
      <p:sp>
        <p:nvSpPr>
          <p:cNvPr id="33" name="TextBox 32"/>
          <p:cNvSpPr txBox="1"/>
          <p:nvPr/>
        </p:nvSpPr>
        <p:spPr>
          <a:xfrm>
            <a:off x="9135899" y="4770500"/>
            <a:ext cx="639919" cy="523220"/>
          </a:xfrm>
          <a:prstGeom prst="rect">
            <a:avLst/>
          </a:prstGeom>
          <a:noFill/>
        </p:spPr>
        <p:txBody>
          <a:bodyPr wrap="none" rtlCol="0">
            <a:spAutoFit/>
          </a:bodyPr>
          <a:lstStyle/>
          <a:p>
            <a:r>
              <a:rPr lang="en-US" sz="2800" dirty="0"/>
              <a:t>0,3</a:t>
            </a:r>
          </a:p>
        </p:txBody>
      </p:sp>
      <p:sp>
        <p:nvSpPr>
          <p:cNvPr id="34" name="TextBox 33"/>
          <p:cNvSpPr txBox="1"/>
          <p:nvPr/>
        </p:nvSpPr>
        <p:spPr>
          <a:xfrm>
            <a:off x="7823877" y="113927"/>
            <a:ext cx="4020793" cy="1384995"/>
          </a:xfrm>
          <a:prstGeom prst="rect">
            <a:avLst/>
          </a:prstGeom>
          <a:noFill/>
        </p:spPr>
        <p:txBody>
          <a:bodyPr wrap="square" rtlCol="0">
            <a:spAutoFit/>
          </a:bodyPr>
          <a:lstStyle/>
          <a:p>
            <a:pPr algn="ctr"/>
            <a:r>
              <a:rPr lang="en-US" sz="2800" b="1" dirty="0"/>
              <a:t>THE PARKING GAME</a:t>
            </a:r>
          </a:p>
          <a:p>
            <a:pPr algn="ctr"/>
            <a:r>
              <a:rPr lang="en-US" sz="2800" dirty="0"/>
              <a:t>(cf. the trust game </a:t>
            </a:r>
            <a:r>
              <a:rPr lang="en-US" sz="2800" dirty="0">
                <a:solidFill>
                  <a:srgbClr val="0070C0"/>
                </a:solidFill>
              </a:rPr>
              <a:t>[Berg et al. 1995]</a:t>
            </a:r>
            <a:r>
              <a:rPr lang="en-US" sz="2800" dirty="0"/>
              <a:t>)</a:t>
            </a:r>
          </a:p>
        </p:txBody>
      </p:sp>
      <p:sp>
        <p:nvSpPr>
          <p:cNvPr id="35" name="TextBox 34"/>
          <p:cNvSpPr txBox="1"/>
          <p:nvPr/>
        </p:nvSpPr>
        <p:spPr>
          <a:xfrm>
            <a:off x="7843545" y="5251278"/>
            <a:ext cx="4020793" cy="1384995"/>
          </a:xfrm>
          <a:prstGeom prst="rect">
            <a:avLst/>
          </a:prstGeom>
          <a:noFill/>
        </p:spPr>
        <p:txBody>
          <a:bodyPr wrap="square" rtlCol="0">
            <a:spAutoFit/>
          </a:bodyPr>
          <a:lstStyle/>
          <a:p>
            <a:pPr algn="ctr"/>
            <a:r>
              <a:rPr lang="en-US" sz="2800" dirty="0" err="1">
                <a:solidFill>
                  <a:srgbClr val="0070C0"/>
                </a:solidFill>
              </a:rPr>
              <a:t>Letchford</a:t>
            </a:r>
            <a:r>
              <a:rPr lang="en-US" sz="2800" dirty="0">
                <a:solidFill>
                  <a:srgbClr val="0070C0"/>
                </a:solidFill>
              </a:rPr>
              <a:t>, C., Jain [2008] </a:t>
            </a:r>
            <a:r>
              <a:rPr lang="en-US" sz="2800" dirty="0"/>
              <a:t>define a solution concept capturing this</a:t>
            </a:r>
          </a:p>
        </p:txBody>
      </p:sp>
    </p:spTree>
    <p:extLst>
      <p:ext uri="{BB962C8B-B14F-4D97-AF65-F5344CB8AC3E}">
        <p14:creationId xmlns:p14="http://schemas.microsoft.com/office/powerpoint/2010/main" val="33197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27" grpId="0"/>
      <p:bldP spid="30" grpId="0"/>
      <p:bldP spid="33"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Extending representations?</a:t>
            </a:r>
          </a:p>
        </p:txBody>
      </p:sp>
      <p:sp>
        <p:nvSpPr>
          <p:cNvPr id="3" name="Content Placeholder 2"/>
          <p:cNvSpPr>
            <a:spLocks noGrp="1"/>
          </p:cNvSpPr>
          <p:nvPr>
            <p:ph idx="1"/>
          </p:nvPr>
        </p:nvSpPr>
        <p:spPr>
          <a:xfrm>
            <a:off x="838200" y="4023359"/>
            <a:ext cx="10515600" cy="2153603"/>
          </a:xfrm>
        </p:spPr>
        <p:txBody>
          <a:bodyPr/>
          <a:lstStyle/>
          <a:p>
            <a:r>
              <a:rPr lang="en-US" dirty="0"/>
              <a:t>More generally: how to capture </a:t>
            </a:r>
            <a:r>
              <a:rPr lang="en-US" i="1" dirty="0"/>
              <a:t>framing</a:t>
            </a:r>
            <a:r>
              <a:rPr lang="en-US" dirty="0"/>
              <a:t>?  (Should we?)</a:t>
            </a:r>
          </a:p>
          <a:p>
            <a:r>
              <a:rPr lang="en-US" dirty="0"/>
              <a:t>Roles?  Relationships?</a:t>
            </a:r>
          </a:p>
          <a:p>
            <a:r>
              <a:rPr lang="en-US" dirty="0"/>
              <a:t>…</a:t>
            </a:r>
          </a:p>
        </p:txBody>
      </p:sp>
      <p:cxnSp>
        <p:nvCxnSpPr>
          <p:cNvPr id="4" name="Straight Connector 3"/>
          <p:cNvCxnSpPr/>
          <p:nvPr/>
        </p:nvCxnSpPr>
        <p:spPr>
          <a:xfrm flipH="1">
            <a:off x="4533062" y="1830789"/>
            <a:ext cx="1083443" cy="145151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5603917" y="1845905"/>
            <a:ext cx="1087828" cy="143639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91748" y="2160776"/>
            <a:ext cx="1771639" cy="523220"/>
          </a:xfrm>
          <a:prstGeom prst="rect">
            <a:avLst/>
          </a:prstGeom>
          <a:noFill/>
        </p:spPr>
        <p:txBody>
          <a:bodyPr wrap="none" rtlCol="0">
            <a:spAutoFit/>
          </a:bodyPr>
          <a:lstStyle/>
          <a:p>
            <a:r>
              <a:rPr lang="en-US" sz="2800" dirty="0"/>
              <a:t>do nothing</a:t>
            </a:r>
          </a:p>
        </p:txBody>
      </p:sp>
      <p:sp>
        <p:nvSpPr>
          <p:cNvPr id="8" name="TextBox 7"/>
          <p:cNvSpPr txBox="1"/>
          <p:nvPr/>
        </p:nvSpPr>
        <p:spPr>
          <a:xfrm>
            <a:off x="6462916" y="2170136"/>
            <a:ext cx="3835345" cy="523220"/>
          </a:xfrm>
          <a:prstGeom prst="rect">
            <a:avLst/>
          </a:prstGeom>
          <a:noFill/>
        </p:spPr>
        <p:txBody>
          <a:bodyPr wrap="none" rtlCol="0">
            <a:spAutoFit/>
          </a:bodyPr>
          <a:lstStyle/>
          <a:p>
            <a:r>
              <a:rPr lang="en-US" sz="2800" dirty="0"/>
              <a:t>move train to other track</a:t>
            </a:r>
          </a:p>
        </p:txBody>
      </p:sp>
      <p:sp>
        <p:nvSpPr>
          <p:cNvPr id="9" name="TextBox 8"/>
          <p:cNvSpPr txBox="1"/>
          <p:nvPr/>
        </p:nvSpPr>
        <p:spPr>
          <a:xfrm>
            <a:off x="3780840" y="3285493"/>
            <a:ext cx="1388522" cy="523220"/>
          </a:xfrm>
          <a:prstGeom prst="rect">
            <a:avLst/>
          </a:prstGeom>
          <a:noFill/>
        </p:spPr>
        <p:txBody>
          <a:bodyPr wrap="none" rtlCol="0">
            <a:spAutoFit/>
          </a:bodyPr>
          <a:lstStyle/>
          <a:p>
            <a:r>
              <a:rPr lang="en-US" sz="2800" dirty="0"/>
              <a:t>0,-100,0</a:t>
            </a:r>
          </a:p>
        </p:txBody>
      </p:sp>
      <p:sp>
        <p:nvSpPr>
          <p:cNvPr id="11" name="TextBox 10"/>
          <p:cNvSpPr txBox="1"/>
          <p:nvPr/>
        </p:nvSpPr>
        <p:spPr>
          <a:xfrm>
            <a:off x="5986483" y="3288259"/>
            <a:ext cx="1552028" cy="523220"/>
          </a:xfrm>
          <a:prstGeom prst="rect">
            <a:avLst/>
          </a:prstGeom>
          <a:noFill/>
        </p:spPr>
        <p:txBody>
          <a:bodyPr wrap="none" rtlCol="0">
            <a:spAutoFit/>
          </a:bodyPr>
          <a:lstStyle/>
          <a:p>
            <a:r>
              <a:rPr lang="en-US" sz="2800" dirty="0"/>
              <a:t>0, 0, -100</a:t>
            </a:r>
          </a:p>
        </p:txBody>
      </p:sp>
      <p:sp>
        <p:nvSpPr>
          <p:cNvPr id="12" name="TextBox 11"/>
          <p:cNvSpPr txBox="1"/>
          <p:nvPr/>
        </p:nvSpPr>
        <p:spPr>
          <a:xfrm>
            <a:off x="2090649" y="2461942"/>
            <a:ext cx="2667782" cy="523220"/>
          </a:xfrm>
          <a:prstGeom prst="rect">
            <a:avLst/>
          </a:prstGeom>
          <a:noFill/>
        </p:spPr>
        <p:txBody>
          <a:bodyPr wrap="none" rtlCol="0">
            <a:spAutoFit/>
          </a:bodyPr>
          <a:lstStyle/>
          <a:p>
            <a:r>
              <a:rPr lang="en-US" sz="2800" dirty="0"/>
              <a:t>save own patient</a:t>
            </a:r>
          </a:p>
        </p:txBody>
      </p:sp>
      <p:sp>
        <p:nvSpPr>
          <p:cNvPr id="13" name="TextBox 12"/>
          <p:cNvSpPr txBox="1"/>
          <p:nvPr/>
        </p:nvSpPr>
        <p:spPr>
          <a:xfrm>
            <a:off x="6532409" y="2464712"/>
            <a:ext cx="4255076" cy="523220"/>
          </a:xfrm>
          <a:prstGeom prst="rect">
            <a:avLst/>
          </a:prstGeom>
          <a:noFill/>
        </p:spPr>
        <p:txBody>
          <a:bodyPr wrap="none" rtlCol="0">
            <a:spAutoFit/>
          </a:bodyPr>
          <a:lstStyle/>
          <a:p>
            <a:r>
              <a:rPr lang="en-US" sz="2800" dirty="0"/>
              <a:t>save someone else’s patient</a:t>
            </a:r>
          </a:p>
        </p:txBody>
      </p:sp>
    </p:spTree>
    <p:extLst>
      <p:ext uri="{BB962C8B-B14F-4D97-AF65-F5344CB8AC3E}">
        <p14:creationId xmlns:p14="http://schemas.microsoft.com/office/powerpoint/2010/main" val="31247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a:t>
            </a:r>
          </a:p>
        </p:txBody>
      </p:sp>
      <p:sp>
        <p:nvSpPr>
          <p:cNvPr id="3" name="Content Placeholder 2"/>
          <p:cNvSpPr>
            <a:spLocks noGrp="1"/>
          </p:cNvSpPr>
          <p:nvPr>
            <p:ph idx="1"/>
          </p:nvPr>
        </p:nvSpPr>
        <p:spPr>
          <a:xfrm>
            <a:off x="838200" y="1825625"/>
            <a:ext cx="8620760" cy="4351338"/>
          </a:xfrm>
        </p:spPr>
        <p:txBody>
          <a:bodyPr/>
          <a:lstStyle/>
          <a:p>
            <a:r>
              <a:rPr lang="en-US" dirty="0"/>
              <a:t>What if we predict people will disagree?</a:t>
            </a:r>
          </a:p>
          <a:p>
            <a:pPr lvl="1"/>
            <a:r>
              <a:rPr lang="en-US" dirty="0"/>
              <a:t>New social-choice theoretic questions </a:t>
            </a:r>
            <a:r>
              <a:rPr lang="en-US" dirty="0">
                <a:solidFill>
                  <a:srgbClr val="0070C0"/>
                </a:solidFill>
              </a:rPr>
              <a:t>[C. et al. 2017] </a:t>
            </a:r>
            <a:r>
              <a:rPr lang="en-US" dirty="0"/>
              <a:t>– approach also followed by </a:t>
            </a:r>
            <a:r>
              <a:rPr lang="en-US" dirty="0" err="1">
                <a:solidFill>
                  <a:srgbClr val="0070C0"/>
                </a:solidFill>
              </a:rPr>
              <a:t>Noothigattu</a:t>
            </a:r>
            <a:r>
              <a:rPr lang="en-US" dirty="0">
                <a:solidFill>
                  <a:srgbClr val="0070C0"/>
                </a:solidFill>
              </a:rPr>
              <a:t> et al. [2018], </a:t>
            </a:r>
            <a:r>
              <a:rPr lang="en-US" dirty="0" err="1">
                <a:solidFill>
                  <a:srgbClr val="0070C0"/>
                </a:solidFill>
              </a:rPr>
              <a:t>Kahng</a:t>
            </a:r>
            <a:r>
              <a:rPr lang="en-US" dirty="0">
                <a:solidFill>
                  <a:srgbClr val="0070C0"/>
                </a:solidFill>
              </a:rPr>
              <a:t> et al. [2019]</a:t>
            </a:r>
          </a:p>
          <a:p>
            <a:r>
              <a:rPr lang="en-US" dirty="0"/>
              <a:t>This will </a:t>
            </a:r>
            <a:r>
              <a:rPr lang="en-US" i="1" dirty="0"/>
              <a:t>at best</a:t>
            </a:r>
            <a:r>
              <a:rPr lang="en-US" dirty="0"/>
              <a:t> result in current human-level moral decision making </a:t>
            </a:r>
            <a:r>
              <a:rPr lang="en-US" sz="2400" dirty="0">
                <a:solidFill>
                  <a:srgbClr val="0070C0"/>
                </a:solidFill>
              </a:rPr>
              <a:t>[raised by, e.g., Chaudhuri and </a:t>
            </a:r>
            <a:r>
              <a:rPr lang="en-US" sz="2400" dirty="0" err="1">
                <a:solidFill>
                  <a:srgbClr val="0070C0"/>
                </a:solidFill>
              </a:rPr>
              <a:t>Vardi</a:t>
            </a:r>
            <a:r>
              <a:rPr lang="en-US" sz="2400" dirty="0">
                <a:solidFill>
                  <a:srgbClr val="0070C0"/>
                </a:solidFill>
              </a:rPr>
              <a:t> 2014]</a:t>
            </a:r>
            <a:endParaRPr lang="en-US" dirty="0">
              <a:solidFill>
                <a:srgbClr val="0070C0"/>
              </a:solidFill>
            </a:endParaRPr>
          </a:p>
          <a:p>
            <a:pPr lvl="1"/>
            <a:r>
              <a:rPr lang="en-US" dirty="0"/>
              <a:t>… though might perform better than any </a:t>
            </a:r>
            <a:r>
              <a:rPr lang="en-US" i="1" dirty="0"/>
              <a:t>individual</a:t>
            </a:r>
            <a:r>
              <a:rPr lang="en-US" dirty="0"/>
              <a:t> person because individual’s errors are voted out</a:t>
            </a:r>
          </a:p>
          <a:p>
            <a:r>
              <a:rPr lang="en-US" dirty="0"/>
              <a:t>How to generalize appropriately? Representation?</a:t>
            </a:r>
          </a:p>
          <a:p>
            <a:endParaRPr lang="en-US" dirty="0"/>
          </a:p>
        </p:txBody>
      </p:sp>
      <p:pic>
        <p:nvPicPr>
          <p:cNvPr id="5" name="Picture 2"/>
          <p:cNvPicPr>
            <a:picLocks noChangeAspect="1" noChangeArrowheads="1"/>
          </p:cNvPicPr>
          <p:nvPr/>
        </p:nvPicPr>
        <p:blipFill>
          <a:blip r:embed="rId2"/>
          <a:srcRect/>
          <a:stretch>
            <a:fillRect/>
          </a:stretch>
        </p:blipFill>
        <p:spPr bwMode="auto">
          <a:xfrm>
            <a:off x="9458960" y="0"/>
            <a:ext cx="2733040" cy="3853025"/>
          </a:xfrm>
          <a:prstGeom prst="rect">
            <a:avLst/>
          </a:prstGeom>
          <a:noFill/>
          <a:ln w="9525">
            <a:noFill/>
            <a:miter lim="800000"/>
            <a:headEnd/>
            <a:tailEnd/>
          </a:ln>
        </p:spPr>
      </p:pic>
    </p:spTree>
    <p:extLst>
      <p:ext uri="{BB962C8B-B14F-4D97-AF65-F5344CB8AC3E}">
        <p14:creationId xmlns:p14="http://schemas.microsoft.com/office/powerpoint/2010/main" val="2342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52CD3-A509-4F21-A7FE-FF6AA2295921}"/>
              </a:ext>
            </a:extLst>
          </p:cNvPr>
          <p:cNvSpPr>
            <a:spLocks noGrp="1"/>
          </p:cNvSpPr>
          <p:nvPr>
            <p:ph type="title"/>
          </p:nvPr>
        </p:nvSpPr>
        <p:spPr>
          <a:xfrm>
            <a:off x="838200" y="365125"/>
            <a:ext cx="5762625" cy="1325563"/>
          </a:xfrm>
        </p:spPr>
        <p:txBody>
          <a:bodyPr/>
          <a:lstStyle/>
          <a:p>
            <a:r>
              <a:rPr lang="en-US" dirty="0"/>
              <a:t>Russell and </a:t>
            </a:r>
            <a:r>
              <a:rPr lang="en-US" dirty="0" err="1"/>
              <a:t>Norvig’s</a:t>
            </a:r>
            <a:r>
              <a:rPr lang="en-US" dirty="0"/>
              <a:t> “AI: A Modern Approach”</a:t>
            </a:r>
          </a:p>
        </p:txBody>
      </p:sp>
      <p:pic>
        <p:nvPicPr>
          <p:cNvPr id="4" name="Picture 3">
            <a:extLst>
              <a:ext uri="{FF2B5EF4-FFF2-40B4-BE49-F238E27FC236}">
                <a16:creationId xmlns:a16="http://schemas.microsoft.com/office/drawing/2014/main" id="{92683CCD-5DE8-4D3B-ACAE-A3CAA124844D}"/>
              </a:ext>
            </a:extLst>
          </p:cNvPr>
          <p:cNvPicPr>
            <a:picLocks noChangeAspect="1"/>
          </p:cNvPicPr>
          <p:nvPr/>
        </p:nvPicPr>
        <p:blipFill>
          <a:blip r:embed="rId2"/>
          <a:stretch>
            <a:fillRect/>
          </a:stretch>
        </p:blipFill>
        <p:spPr>
          <a:xfrm>
            <a:off x="0" y="1898229"/>
            <a:ext cx="7638816" cy="4127023"/>
          </a:xfrm>
          <a:prstGeom prst="rect">
            <a:avLst/>
          </a:prstGeom>
        </p:spPr>
      </p:pic>
      <p:sp>
        <p:nvSpPr>
          <p:cNvPr id="5" name="Content Placeholder 2">
            <a:extLst>
              <a:ext uri="{FF2B5EF4-FFF2-40B4-BE49-F238E27FC236}">
                <a16:creationId xmlns:a16="http://schemas.microsoft.com/office/drawing/2014/main" id="{7711212C-7051-4A8B-B782-C9A6DF299623}"/>
              </a:ext>
            </a:extLst>
          </p:cNvPr>
          <p:cNvSpPr>
            <a:spLocks noGrp="1"/>
          </p:cNvSpPr>
          <p:nvPr>
            <p:ph idx="1"/>
          </p:nvPr>
        </p:nvSpPr>
        <p:spPr>
          <a:xfrm>
            <a:off x="7638816" y="1923034"/>
            <a:ext cx="4572350" cy="5187734"/>
          </a:xfrm>
        </p:spPr>
        <p:txBody>
          <a:bodyPr/>
          <a:lstStyle/>
          <a:p>
            <a:pPr marL="0" indent="0">
              <a:buNone/>
            </a:pPr>
            <a:r>
              <a:rPr lang="en-US" dirty="0"/>
              <a:t>“… we will insist on an objective performance measure imposed by some authority. In other words, we as outside observers establish a standard of what it means to be successful in an environment and use it to measure the performance of agents.”</a:t>
            </a:r>
          </a:p>
        </p:txBody>
      </p:sp>
      <p:pic>
        <p:nvPicPr>
          <p:cNvPr id="6" name="Picture 5">
            <a:extLst>
              <a:ext uri="{FF2B5EF4-FFF2-40B4-BE49-F238E27FC236}">
                <a16:creationId xmlns:a16="http://schemas.microsoft.com/office/drawing/2014/main" id="{807D058E-F998-4760-9B71-D2221FBF5BBA}"/>
              </a:ext>
            </a:extLst>
          </p:cNvPr>
          <p:cNvPicPr>
            <a:picLocks noChangeAspect="1"/>
          </p:cNvPicPr>
          <p:nvPr/>
        </p:nvPicPr>
        <p:blipFill rotWithShape="1">
          <a:blip r:embed="rId3">
            <a:extLst>
              <a:ext uri="{28A0092B-C50C-407E-A947-70E740481C1C}">
                <a14:useLocalDpi xmlns:a14="http://schemas.microsoft.com/office/drawing/2010/main" val="0"/>
              </a:ext>
            </a:extLst>
          </a:blip>
          <a:srcRect l="14892" t="9214" r="10545" b="18674"/>
          <a:stretch/>
        </p:blipFill>
        <p:spPr>
          <a:xfrm>
            <a:off x="8249907" y="137908"/>
            <a:ext cx="1142109" cy="1259257"/>
          </a:xfrm>
          <a:prstGeom prst="rect">
            <a:avLst/>
          </a:prstGeom>
        </p:spPr>
      </p:pic>
      <p:sp>
        <p:nvSpPr>
          <p:cNvPr id="7" name="TextBox 6">
            <a:extLst>
              <a:ext uri="{FF2B5EF4-FFF2-40B4-BE49-F238E27FC236}">
                <a16:creationId xmlns:a16="http://schemas.microsoft.com/office/drawing/2014/main" id="{ADCB3EFD-9FD1-44A3-AE83-9CDB43D089EE}"/>
              </a:ext>
            </a:extLst>
          </p:cNvPr>
          <p:cNvSpPr txBox="1"/>
          <p:nvPr/>
        </p:nvSpPr>
        <p:spPr>
          <a:xfrm>
            <a:off x="8118646" y="1346161"/>
            <a:ext cx="1896862" cy="369332"/>
          </a:xfrm>
          <a:prstGeom prst="rect">
            <a:avLst/>
          </a:prstGeom>
          <a:noFill/>
        </p:spPr>
        <p:txBody>
          <a:bodyPr wrap="square" rtlCol="0">
            <a:spAutoFit/>
          </a:bodyPr>
          <a:lstStyle/>
          <a:p>
            <a:r>
              <a:rPr lang="en-US" i="1" dirty="0"/>
              <a:t>Stuart Russell</a:t>
            </a:r>
          </a:p>
        </p:txBody>
      </p:sp>
      <p:pic>
        <p:nvPicPr>
          <p:cNvPr id="8" name="Picture 7">
            <a:extLst>
              <a:ext uri="{FF2B5EF4-FFF2-40B4-BE49-F238E27FC236}">
                <a16:creationId xmlns:a16="http://schemas.microsoft.com/office/drawing/2014/main" id="{83639FBD-10B6-45DC-83F4-8B5533AD5EE7}"/>
              </a:ext>
            </a:extLst>
          </p:cNvPr>
          <p:cNvPicPr>
            <a:picLocks noChangeAspect="1"/>
          </p:cNvPicPr>
          <p:nvPr/>
        </p:nvPicPr>
        <p:blipFill rotWithShape="1">
          <a:blip r:embed="rId3">
            <a:extLst>
              <a:ext uri="{28A0092B-C50C-407E-A947-70E740481C1C}">
                <a14:useLocalDpi xmlns:a14="http://schemas.microsoft.com/office/drawing/2010/main" val="0"/>
              </a:ext>
            </a:extLst>
          </a:blip>
          <a:srcRect l="14892" t="9214" r="10545" b="18674"/>
          <a:stretch/>
        </p:blipFill>
        <p:spPr>
          <a:xfrm>
            <a:off x="8249907" y="137909"/>
            <a:ext cx="1142109" cy="1259257"/>
          </a:xfrm>
          <a:prstGeom prst="rect">
            <a:avLst/>
          </a:prstGeom>
        </p:spPr>
      </p:pic>
      <p:pic>
        <p:nvPicPr>
          <p:cNvPr id="9" name="Picture 8">
            <a:extLst>
              <a:ext uri="{FF2B5EF4-FFF2-40B4-BE49-F238E27FC236}">
                <a16:creationId xmlns:a16="http://schemas.microsoft.com/office/drawing/2014/main" id="{245752BB-6A8D-4BC6-A2F6-F788F532A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3173" y="137908"/>
            <a:ext cx="1083076" cy="1259256"/>
          </a:xfrm>
          <a:prstGeom prst="rect">
            <a:avLst/>
          </a:prstGeom>
        </p:spPr>
      </p:pic>
      <p:sp>
        <p:nvSpPr>
          <p:cNvPr id="10" name="TextBox 9">
            <a:extLst>
              <a:ext uri="{FF2B5EF4-FFF2-40B4-BE49-F238E27FC236}">
                <a16:creationId xmlns:a16="http://schemas.microsoft.com/office/drawing/2014/main" id="{C4A4E503-3C58-4371-B7F3-45B8CF7EB404}"/>
              </a:ext>
            </a:extLst>
          </p:cNvPr>
          <p:cNvSpPr txBox="1"/>
          <p:nvPr/>
        </p:nvSpPr>
        <p:spPr>
          <a:xfrm>
            <a:off x="9736223" y="1346161"/>
            <a:ext cx="1896862" cy="369332"/>
          </a:xfrm>
          <a:prstGeom prst="rect">
            <a:avLst/>
          </a:prstGeom>
          <a:noFill/>
        </p:spPr>
        <p:txBody>
          <a:bodyPr wrap="square" rtlCol="0">
            <a:spAutoFit/>
          </a:bodyPr>
          <a:lstStyle/>
          <a:p>
            <a:r>
              <a:rPr lang="en-US" i="1" dirty="0"/>
              <a:t>Peter </a:t>
            </a:r>
            <a:r>
              <a:rPr lang="en-US" i="1" dirty="0" err="1"/>
              <a:t>Norvig</a:t>
            </a:r>
            <a:endParaRPr lang="en-US" i="1" dirty="0"/>
          </a:p>
        </p:txBody>
      </p:sp>
    </p:spTree>
    <p:extLst>
      <p:ext uri="{BB962C8B-B14F-4D97-AF65-F5344CB8AC3E}">
        <p14:creationId xmlns:p14="http://schemas.microsoft.com/office/powerpoint/2010/main" val="150231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223" y="-320676"/>
            <a:ext cx="10515600" cy="1325563"/>
          </a:xfrm>
        </p:spPr>
        <p:txBody>
          <a:bodyPr/>
          <a:lstStyle/>
          <a:p>
            <a:r>
              <a:rPr lang="en-US" dirty="0"/>
              <a:t>Social-choice-theoretic approaches</a:t>
            </a:r>
          </a:p>
        </p:txBody>
      </p:sp>
      <p:sp>
        <p:nvSpPr>
          <p:cNvPr id="3" name="Content Placeholder 2"/>
          <p:cNvSpPr>
            <a:spLocks noGrp="1"/>
          </p:cNvSpPr>
          <p:nvPr>
            <p:ph idx="1"/>
          </p:nvPr>
        </p:nvSpPr>
        <p:spPr>
          <a:xfrm>
            <a:off x="190303" y="759020"/>
            <a:ext cx="11919439" cy="6078659"/>
          </a:xfrm>
        </p:spPr>
        <p:txBody>
          <a:bodyPr>
            <a:normAutofit fontScale="77500" lnSpcReduction="20000"/>
          </a:bodyPr>
          <a:lstStyle/>
          <a:p>
            <a:r>
              <a:rPr lang="en-US" dirty="0">
                <a:solidFill>
                  <a:srgbClr val="0070C0"/>
                </a:solidFill>
              </a:rPr>
              <a:t>C., Sinnott-Armstrong, </a:t>
            </a:r>
            <a:r>
              <a:rPr lang="en-US" dirty="0" err="1">
                <a:solidFill>
                  <a:srgbClr val="0070C0"/>
                </a:solidFill>
              </a:rPr>
              <a:t>Schaich</a:t>
            </a:r>
            <a:r>
              <a:rPr lang="en-US" dirty="0">
                <a:solidFill>
                  <a:srgbClr val="0070C0"/>
                </a:solidFill>
              </a:rPr>
              <a:t> Borg, Deng, Kramer [AAAI’17]:</a:t>
            </a:r>
            <a:r>
              <a:rPr lang="en-US" dirty="0"/>
              <a:t> “[give] the AI some type of social-choice-theoretic aggregate of the moral values that we have inferred (for example, by letting our models of multiple people’s moral values </a:t>
            </a:r>
            <a:r>
              <a:rPr lang="en-US" i="1" dirty="0"/>
              <a:t>vote </a:t>
            </a:r>
            <a:r>
              <a:rPr lang="en-US" dirty="0"/>
              <a:t>over the relevant alternatives, or using only the moral values that are common to all of them).”</a:t>
            </a:r>
          </a:p>
          <a:p>
            <a:r>
              <a:rPr lang="en-US" dirty="0">
                <a:solidFill>
                  <a:srgbClr val="0070C0"/>
                </a:solidFill>
              </a:rPr>
              <a:t>C., </a:t>
            </a:r>
            <a:r>
              <a:rPr lang="en-US" dirty="0" err="1">
                <a:solidFill>
                  <a:srgbClr val="0070C0"/>
                </a:solidFill>
              </a:rPr>
              <a:t>Schaich</a:t>
            </a:r>
            <a:r>
              <a:rPr lang="en-US" dirty="0">
                <a:solidFill>
                  <a:srgbClr val="0070C0"/>
                </a:solidFill>
              </a:rPr>
              <a:t> Borg, Sinnott-Armstrong [Trustworthy Algorithmic Decision Making Workshop’17]: </a:t>
            </a:r>
            <a:r>
              <a:rPr lang="en-US" dirty="0"/>
              <a:t>“One possible solution is to let the models of multiple subjects </a:t>
            </a:r>
            <a:r>
              <a:rPr lang="en-US" i="1" dirty="0"/>
              <a:t>vote </a:t>
            </a:r>
            <a:r>
              <a:rPr lang="en-US" dirty="0"/>
              <a:t>over the possible choices. But exactly how should this be done?  Whose preferences should count and what should be the voting rule used? How do we remove bias, prejudice, and confusion from the subjects’ judgments? These are novel problems in computational social choice.”</a:t>
            </a:r>
          </a:p>
          <a:p>
            <a:r>
              <a:rPr lang="en-US" dirty="0" err="1">
                <a:solidFill>
                  <a:srgbClr val="0070C0"/>
                </a:solidFill>
              </a:rPr>
              <a:t>Noothigattu</a:t>
            </a:r>
            <a:r>
              <a:rPr lang="en-US" dirty="0">
                <a:solidFill>
                  <a:srgbClr val="0070C0"/>
                </a:solidFill>
              </a:rPr>
              <a:t>, Gaikwad, </a:t>
            </a:r>
            <a:r>
              <a:rPr lang="en-US" dirty="0" err="1">
                <a:solidFill>
                  <a:srgbClr val="0070C0"/>
                </a:solidFill>
              </a:rPr>
              <a:t>Awad</a:t>
            </a:r>
            <a:r>
              <a:rPr lang="en-US" dirty="0">
                <a:solidFill>
                  <a:srgbClr val="0070C0"/>
                </a:solidFill>
              </a:rPr>
              <a:t>, Dsouza, </a:t>
            </a:r>
            <a:r>
              <a:rPr lang="en-US" dirty="0" err="1">
                <a:solidFill>
                  <a:srgbClr val="0070C0"/>
                </a:solidFill>
              </a:rPr>
              <a:t>Rahwan</a:t>
            </a:r>
            <a:r>
              <a:rPr lang="en-US" dirty="0">
                <a:solidFill>
                  <a:srgbClr val="0070C0"/>
                </a:solidFill>
              </a:rPr>
              <a:t>, Ravikumar, Procaccia [AAAI’18]: </a:t>
            </a:r>
          </a:p>
          <a:p>
            <a:pPr lvl="1"/>
            <a:r>
              <a:rPr lang="en-US" b="1" dirty="0"/>
              <a:t>“I.  Data collection: </a:t>
            </a:r>
            <a:r>
              <a:rPr lang="en-US" dirty="0"/>
              <a:t>Ask human voters to compare pairs of alternatives (say a few dozen per voter). In the autonomous vehicle domain, an alternative is determined by a vector of features such as the number of victims and their gender, age, health — even species!</a:t>
            </a:r>
          </a:p>
          <a:p>
            <a:pPr lvl="1"/>
            <a:r>
              <a:rPr lang="en-US" b="1" dirty="0"/>
              <a:t>II.  Learning: </a:t>
            </a:r>
            <a:r>
              <a:rPr lang="en-US" dirty="0"/>
              <a:t>Use the pairwise comparisons to learn a model of the preferences of each voter over all possible alternatives.</a:t>
            </a:r>
          </a:p>
          <a:p>
            <a:pPr lvl="1"/>
            <a:r>
              <a:rPr lang="en-US" b="1" dirty="0"/>
              <a:t>III. Summarization: </a:t>
            </a:r>
            <a:r>
              <a:rPr lang="en-US" dirty="0"/>
              <a:t>Combine the individual models into a single model, which approximately captures the collective preferences of all voters over all possible alternatives.</a:t>
            </a:r>
          </a:p>
          <a:p>
            <a:pPr lvl="1"/>
            <a:r>
              <a:rPr lang="en-US" b="1" dirty="0"/>
              <a:t>IV.  Aggregation: </a:t>
            </a:r>
            <a:r>
              <a:rPr lang="en-US" dirty="0"/>
              <a:t>At runtime, when encountering an ethical dilemma involving a specific subset of alternatives, use the summary model to deduce the preferences of all voters over this particular subset, and apply a voting rule to aggregate these preferences into a collective decision.”</a:t>
            </a:r>
          </a:p>
          <a:p>
            <a:r>
              <a:rPr lang="en-US" dirty="0" err="1">
                <a:solidFill>
                  <a:srgbClr val="0070C0"/>
                </a:solidFill>
              </a:rPr>
              <a:t>Kahng</a:t>
            </a:r>
            <a:r>
              <a:rPr lang="en-US" dirty="0">
                <a:solidFill>
                  <a:srgbClr val="0070C0"/>
                </a:solidFill>
              </a:rPr>
              <a:t>, Lee, </a:t>
            </a:r>
            <a:r>
              <a:rPr lang="en-US" dirty="0" err="1">
                <a:solidFill>
                  <a:srgbClr val="0070C0"/>
                </a:solidFill>
              </a:rPr>
              <a:t>Noothigattu</a:t>
            </a:r>
            <a:r>
              <a:rPr lang="en-US" dirty="0">
                <a:solidFill>
                  <a:srgbClr val="0070C0"/>
                </a:solidFill>
              </a:rPr>
              <a:t>, Procaccia, </a:t>
            </a:r>
            <a:r>
              <a:rPr lang="en-US" dirty="0" err="1">
                <a:solidFill>
                  <a:srgbClr val="0070C0"/>
                </a:solidFill>
              </a:rPr>
              <a:t>Psomas</a:t>
            </a:r>
            <a:r>
              <a:rPr lang="en-US" dirty="0">
                <a:solidFill>
                  <a:srgbClr val="0070C0"/>
                </a:solidFill>
              </a:rPr>
              <a:t> [ICML’19]: </a:t>
            </a:r>
            <a:r>
              <a:rPr lang="en-US" dirty="0"/>
              <a:t>The idea is that we would ideally like to consult the voters on each decision, but in order to automate those decisions we instead use the models that we have learned as a proxy for the flesh and blood voters. In other words, the models serve as virtual voters, which is why we refer to this paradigm as </a:t>
            </a:r>
            <a:r>
              <a:rPr lang="en-US" i="1" dirty="0"/>
              <a:t>virtual democracy</a:t>
            </a:r>
            <a:r>
              <a:rPr lang="en-US" dirty="0"/>
              <a:t>.</a:t>
            </a:r>
          </a:p>
        </p:txBody>
      </p:sp>
    </p:spTree>
    <p:extLst>
      <p:ext uri="{BB962C8B-B14F-4D97-AF65-F5344CB8AC3E}">
        <p14:creationId xmlns:p14="http://schemas.microsoft.com/office/powerpoint/2010/main" val="2558683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Scenarios</a:t>
            </a:r>
          </a:p>
        </p:txBody>
      </p:sp>
      <p:sp>
        <p:nvSpPr>
          <p:cNvPr id="3" name="Content Placeholder 2"/>
          <p:cNvSpPr>
            <a:spLocks noGrp="1"/>
          </p:cNvSpPr>
          <p:nvPr>
            <p:ph idx="1"/>
          </p:nvPr>
        </p:nvSpPr>
        <p:spPr/>
        <p:txBody>
          <a:bodyPr/>
          <a:lstStyle/>
          <a:p>
            <a:r>
              <a:rPr lang="en-US" dirty="0"/>
              <a:t>You see a woman throwing a stapler at her colleague who is snoring during her talk. How morally wrong is the action depicted in this scenario? </a:t>
            </a:r>
          </a:p>
          <a:p>
            <a:pPr lvl="1"/>
            <a:r>
              <a:rPr lang="en-US" dirty="0"/>
              <a:t>Not at all wrong (1) </a:t>
            </a:r>
          </a:p>
          <a:p>
            <a:pPr lvl="1"/>
            <a:r>
              <a:rPr lang="en-US" dirty="0"/>
              <a:t>Slightly wrong (2) </a:t>
            </a:r>
          </a:p>
          <a:p>
            <a:pPr lvl="1"/>
            <a:r>
              <a:rPr lang="en-US" dirty="0"/>
              <a:t>Somewhat wrong (3) </a:t>
            </a:r>
          </a:p>
          <a:p>
            <a:pPr lvl="1"/>
            <a:r>
              <a:rPr lang="en-US" dirty="0"/>
              <a:t>Very wrong (4) </a:t>
            </a:r>
          </a:p>
          <a:p>
            <a:pPr lvl="1"/>
            <a:r>
              <a:rPr lang="en-US" dirty="0"/>
              <a:t>Extremely wrong (5) </a:t>
            </a:r>
          </a:p>
          <a:p>
            <a:endParaRPr lang="en-US" dirty="0"/>
          </a:p>
        </p:txBody>
      </p:sp>
      <p:sp>
        <p:nvSpPr>
          <p:cNvPr id="4" name="Rectangle 3"/>
          <p:cNvSpPr/>
          <p:nvPr/>
        </p:nvSpPr>
        <p:spPr>
          <a:xfrm>
            <a:off x="5358809" y="3641183"/>
            <a:ext cx="6444308" cy="1200329"/>
          </a:xfrm>
          <a:prstGeom prst="rect">
            <a:avLst/>
          </a:prstGeom>
        </p:spPr>
        <p:txBody>
          <a:bodyPr wrap="square">
            <a:spAutoFit/>
          </a:bodyPr>
          <a:lstStyle/>
          <a:p>
            <a:pPr algn="ctr"/>
            <a:r>
              <a:rPr lang="en-US" dirty="0">
                <a:solidFill>
                  <a:srgbClr val="0070C0"/>
                </a:solidFill>
                <a:latin typeface="Arial" panose="020B0604020202020204" pitchFamily="34" charset="0"/>
              </a:rPr>
              <a:t>[Clifford, </a:t>
            </a:r>
            <a:r>
              <a:rPr lang="en-US" dirty="0" err="1">
                <a:solidFill>
                  <a:srgbClr val="0070C0"/>
                </a:solidFill>
                <a:latin typeface="Arial" panose="020B0604020202020204" pitchFamily="34" charset="0"/>
              </a:rPr>
              <a:t>Iyengar</a:t>
            </a:r>
            <a:r>
              <a:rPr lang="en-US" dirty="0">
                <a:solidFill>
                  <a:srgbClr val="0070C0"/>
                </a:solidFill>
                <a:latin typeface="Arial" panose="020B0604020202020204" pitchFamily="34" charset="0"/>
              </a:rPr>
              <a:t>, </a:t>
            </a:r>
            <a:r>
              <a:rPr lang="en-US" dirty="0" err="1">
                <a:solidFill>
                  <a:srgbClr val="0070C0"/>
                </a:solidFill>
                <a:latin typeface="Arial" panose="020B0604020202020204" pitchFamily="34" charset="0"/>
              </a:rPr>
              <a:t>Cabeza</a:t>
            </a:r>
            <a:r>
              <a:rPr lang="en-US" dirty="0">
                <a:solidFill>
                  <a:srgbClr val="0070C0"/>
                </a:solidFill>
                <a:latin typeface="Arial" panose="020B0604020202020204" pitchFamily="34" charset="0"/>
              </a:rPr>
              <a:t>, and</a:t>
            </a:r>
          </a:p>
          <a:p>
            <a:pPr algn="ctr"/>
            <a:r>
              <a:rPr lang="en-US" dirty="0" err="1">
                <a:solidFill>
                  <a:srgbClr val="0070C0"/>
                </a:solidFill>
                <a:latin typeface="Arial" panose="020B0604020202020204" pitchFamily="34" charset="0"/>
              </a:rPr>
              <a:t>Sinnott</a:t>
            </a:r>
            <a:r>
              <a:rPr lang="en-US" dirty="0">
                <a:solidFill>
                  <a:srgbClr val="0070C0"/>
                </a:solidFill>
                <a:latin typeface="Arial" panose="020B0604020202020204" pitchFamily="34" charset="0"/>
              </a:rPr>
              <a:t>-Armstrong, “Moral foundations vignettes: A standardized stimulus database of scenarios based on moral foundations theory.” </a:t>
            </a:r>
            <a:r>
              <a:rPr lang="en-US" i="1" dirty="0">
                <a:solidFill>
                  <a:srgbClr val="0070C0"/>
                </a:solidFill>
                <a:latin typeface="Arial" panose="020B0604020202020204" pitchFamily="34" charset="0"/>
              </a:rPr>
              <a:t>Behavior Research Methods</a:t>
            </a:r>
            <a:r>
              <a:rPr lang="en-US" dirty="0">
                <a:solidFill>
                  <a:srgbClr val="0070C0"/>
                </a:solidFill>
                <a:latin typeface="Arial" panose="020B0604020202020204" pitchFamily="34" charset="0"/>
              </a:rPr>
              <a:t>, 2015.]</a:t>
            </a:r>
            <a:endParaRPr lang="en-US" dirty="0">
              <a:solidFill>
                <a:srgbClr val="0070C0"/>
              </a:solidFill>
              <a:effectLst/>
              <a:latin typeface="Arial" panose="020B0604020202020204" pitchFamily="34" charset="0"/>
            </a:endParaRPr>
          </a:p>
        </p:txBody>
      </p:sp>
    </p:spTree>
    <p:extLst>
      <p:ext uri="{BB962C8B-B14F-4D97-AF65-F5344CB8AC3E}">
        <p14:creationId xmlns:p14="http://schemas.microsoft.com/office/powerpoint/2010/main" val="1552317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80785" y="1966575"/>
          <a:ext cx="8128000" cy="148336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4509272"/>
                    </a:ext>
                  </a:extLst>
                </a:gridCol>
                <a:gridCol w="1625600">
                  <a:extLst>
                    <a:ext uri="{9D8B030D-6E8A-4147-A177-3AD203B41FA5}">
                      <a16:colId xmlns:a16="http://schemas.microsoft.com/office/drawing/2014/main" val="2440199337"/>
                    </a:ext>
                  </a:extLst>
                </a:gridCol>
                <a:gridCol w="1625600">
                  <a:extLst>
                    <a:ext uri="{9D8B030D-6E8A-4147-A177-3AD203B41FA5}">
                      <a16:colId xmlns:a16="http://schemas.microsoft.com/office/drawing/2014/main" val="1400576365"/>
                    </a:ext>
                  </a:extLst>
                </a:gridCol>
                <a:gridCol w="1625600">
                  <a:extLst>
                    <a:ext uri="{9D8B030D-6E8A-4147-A177-3AD203B41FA5}">
                      <a16:colId xmlns:a16="http://schemas.microsoft.com/office/drawing/2014/main" val="3981664643"/>
                    </a:ext>
                  </a:extLst>
                </a:gridCol>
                <a:gridCol w="1625600">
                  <a:extLst>
                    <a:ext uri="{9D8B030D-6E8A-4147-A177-3AD203B41FA5}">
                      <a16:colId xmlns:a16="http://schemas.microsoft.com/office/drawing/2014/main" val="2683908211"/>
                    </a:ext>
                  </a:extLst>
                </a:gridCol>
              </a:tblGrid>
              <a:tr h="370840">
                <a:tc>
                  <a:txBody>
                    <a:bodyPr/>
                    <a:lstStyle/>
                    <a:p>
                      <a:endParaRPr lang="en-US" dirty="0"/>
                    </a:p>
                  </a:txBody>
                  <a:tcPr/>
                </a:tc>
                <a:tc>
                  <a:txBody>
                    <a:bodyPr/>
                    <a:lstStyle/>
                    <a:p>
                      <a:r>
                        <a:rPr lang="en-US" dirty="0"/>
                        <a:t>scenario 1</a:t>
                      </a:r>
                    </a:p>
                  </a:txBody>
                  <a:tcPr/>
                </a:tc>
                <a:tc>
                  <a:txBody>
                    <a:bodyPr/>
                    <a:lstStyle/>
                    <a:p>
                      <a:r>
                        <a:rPr lang="en-US" dirty="0"/>
                        <a:t>scenario</a:t>
                      </a:r>
                      <a:r>
                        <a:rPr lang="en-US" baseline="0" dirty="0"/>
                        <a:t> 2</a:t>
                      </a:r>
                      <a:endParaRPr lang="en-US" dirty="0"/>
                    </a:p>
                  </a:txBody>
                  <a:tcPr/>
                </a:tc>
                <a:tc>
                  <a:txBody>
                    <a:bodyPr/>
                    <a:lstStyle/>
                    <a:p>
                      <a:r>
                        <a:rPr lang="en-US" dirty="0"/>
                        <a:t>scenario 3</a:t>
                      </a:r>
                    </a:p>
                  </a:txBody>
                  <a:tcPr/>
                </a:tc>
                <a:tc>
                  <a:txBody>
                    <a:bodyPr/>
                    <a:lstStyle/>
                    <a:p>
                      <a:r>
                        <a:rPr lang="en-US" dirty="0"/>
                        <a:t>scenario 4</a:t>
                      </a:r>
                    </a:p>
                  </a:txBody>
                  <a:tcPr/>
                </a:tc>
                <a:extLst>
                  <a:ext uri="{0D108BD9-81ED-4DB2-BD59-A6C34878D82A}">
                    <a16:rowId xmlns:a16="http://schemas.microsoft.com/office/drawing/2014/main" val="3518769497"/>
                  </a:ext>
                </a:extLst>
              </a:tr>
              <a:tr h="370840">
                <a:tc>
                  <a:txBody>
                    <a:bodyPr/>
                    <a:lstStyle/>
                    <a:p>
                      <a:r>
                        <a:rPr lang="en-US" b="1" dirty="0"/>
                        <a:t>subject 1</a:t>
                      </a:r>
                    </a:p>
                  </a:txBody>
                  <a:tcPr/>
                </a:tc>
                <a:tc>
                  <a:txBody>
                    <a:bodyPr/>
                    <a:lstStyle/>
                    <a:p>
                      <a:r>
                        <a:rPr lang="en-US" dirty="0"/>
                        <a:t>very wrong</a:t>
                      </a:r>
                    </a:p>
                  </a:txBody>
                  <a:tcPr/>
                </a:tc>
                <a:tc>
                  <a:txBody>
                    <a:bodyPr/>
                    <a:lstStyle/>
                    <a:p>
                      <a:r>
                        <a:rPr lang="en-US" dirty="0"/>
                        <a:t>-</a:t>
                      </a:r>
                    </a:p>
                  </a:txBody>
                  <a:tcPr/>
                </a:tc>
                <a:tc>
                  <a:txBody>
                    <a:bodyPr/>
                    <a:lstStyle/>
                    <a:p>
                      <a:r>
                        <a:rPr lang="en-US" dirty="0"/>
                        <a:t>wrong</a:t>
                      </a:r>
                    </a:p>
                  </a:txBody>
                  <a:tcPr/>
                </a:tc>
                <a:tc>
                  <a:txBody>
                    <a:bodyPr/>
                    <a:lstStyle/>
                    <a:p>
                      <a:r>
                        <a:rPr lang="en-US" dirty="0"/>
                        <a:t>not</a:t>
                      </a:r>
                      <a:r>
                        <a:rPr lang="en-US" baseline="0" dirty="0"/>
                        <a:t> wrong</a:t>
                      </a:r>
                      <a:endParaRPr lang="en-US" dirty="0"/>
                    </a:p>
                  </a:txBody>
                  <a:tcPr/>
                </a:tc>
                <a:extLst>
                  <a:ext uri="{0D108BD9-81ED-4DB2-BD59-A6C34878D82A}">
                    <a16:rowId xmlns:a16="http://schemas.microsoft.com/office/drawing/2014/main" val="664156318"/>
                  </a:ext>
                </a:extLst>
              </a:tr>
              <a:tr h="370840">
                <a:tc>
                  <a:txBody>
                    <a:bodyPr/>
                    <a:lstStyle/>
                    <a:p>
                      <a:r>
                        <a:rPr lang="en-US" b="1" dirty="0"/>
                        <a:t>subject</a:t>
                      </a:r>
                      <a:r>
                        <a:rPr lang="en-US" b="1" baseline="0" dirty="0"/>
                        <a:t> 2</a:t>
                      </a:r>
                      <a:endParaRPr lang="en-US" b="1" dirty="0"/>
                    </a:p>
                  </a:txBody>
                  <a:tcPr/>
                </a:tc>
                <a:tc>
                  <a:txBody>
                    <a:bodyPr/>
                    <a:lstStyle/>
                    <a:p>
                      <a:r>
                        <a:rPr lang="en-US" dirty="0"/>
                        <a:t>wrong</a:t>
                      </a:r>
                    </a:p>
                  </a:txBody>
                  <a:tcPr/>
                </a:tc>
                <a:tc>
                  <a:txBody>
                    <a:bodyPr/>
                    <a:lstStyle/>
                    <a:p>
                      <a:r>
                        <a:rPr lang="en-US" dirty="0"/>
                        <a:t>wrong</a:t>
                      </a:r>
                    </a:p>
                  </a:txBody>
                  <a:tcPr/>
                </a:tc>
                <a:tc>
                  <a:txBody>
                    <a:bodyPr/>
                    <a:lstStyle/>
                    <a:p>
                      <a:r>
                        <a:rPr lang="en-US" dirty="0"/>
                        <a:t>-</a:t>
                      </a:r>
                    </a:p>
                  </a:txBody>
                  <a:tcPr/>
                </a:tc>
                <a:tc>
                  <a:txBody>
                    <a:bodyPr/>
                    <a:lstStyle/>
                    <a:p>
                      <a:r>
                        <a:rPr lang="en-US" dirty="0"/>
                        <a:t>wrong</a:t>
                      </a:r>
                    </a:p>
                  </a:txBody>
                  <a:tcPr/>
                </a:tc>
                <a:extLst>
                  <a:ext uri="{0D108BD9-81ED-4DB2-BD59-A6C34878D82A}">
                    <a16:rowId xmlns:a16="http://schemas.microsoft.com/office/drawing/2014/main" val="370716055"/>
                  </a:ext>
                </a:extLst>
              </a:tr>
              <a:tr h="370840">
                <a:tc>
                  <a:txBody>
                    <a:bodyPr/>
                    <a:lstStyle/>
                    <a:p>
                      <a:r>
                        <a:rPr lang="en-US" b="1" dirty="0"/>
                        <a:t>subject 3</a:t>
                      </a:r>
                    </a:p>
                  </a:txBody>
                  <a:tcPr/>
                </a:tc>
                <a:tc>
                  <a:txBody>
                    <a:bodyPr/>
                    <a:lstStyle/>
                    <a:p>
                      <a:r>
                        <a:rPr lang="en-US" dirty="0"/>
                        <a:t>wrong</a:t>
                      </a:r>
                    </a:p>
                  </a:txBody>
                  <a:tcPr/>
                </a:tc>
                <a:tc>
                  <a:txBody>
                    <a:bodyPr/>
                    <a:lstStyle/>
                    <a:p>
                      <a:r>
                        <a:rPr lang="en-US" dirty="0"/>
                        <a:t>very wrong</a:t>
                      </a:r>
                    </a:p>
                  </a:txBody>
                  <a:tcPr/>
                </a:tc>
                <a:tc>
                  <a:txBody>
                    <a:bodyPr/>
                    <a:lstStyle/>
                    <a:p>
                      <a:r>
                        <a:rPr lang="en-US" dirty="0"/>
                        <a:t>-</a:t>
                      </a:r>
                    </a:p>
                  </a:txBody>
                  <a:tcPr/>
                </a:tc>
                <a:tc>
                  <a:txBody>
                    <a:bodyPr/>
                    <a:lstStyle/>
                    <a:p>
                      <a:r>
                        <a:rPr lang="en-US" dirty="0"/>
                        <a:t>not wrong</a:t>
                      </a:r>
                    </a:p>
                  </a:txBody>
                  <a:tcPr/>
                </a:tc>
                <a:extLst>
                  <a:ext uri="{0D108BD9-81ED-4DB2-BD59-A6C34878D82A}">
                    <a16:rowId xmlns:a16="http://schemas.microsoft.com/office/drawing/2014/main" val="2927617870"/>
                  </a:ext>
                </a:extLst>
              </a:tr>
            </a:tbl>
          </a:graphicData>
        </a:graphic>
      </p:graphicFrame>
      <p:sp>
        <p:nvSpPr>
          <p:cNvPr id="3" name="Title 1"/>
          <p:cNvSpPr>
            <a:spLocks noGrp="1"/>
          </p:cNvSpPr>
          <p:nvPr>
            <p:ph type="title"/>
          </p:nvPr>
        </p:nvSpPr>
        <p:spPr>
          <a:xfrm>
            <a:off x="838200" y="365125"/>
            <a:ext cx="10515600" cy="1325563"/>
          </a:xfrm>
        </p:spPr>
        <p:txBody>
          <a:bodyPr/>
          <a:lstStyle/>
          <a:p>
            <a:r>
              <a:rPr lang="en-US" dirty="0"/>
              <a:t>Collaborative Filtering</a:t>
            </a:r>
          </a:p>
        </p:txBody>
      </p:sp>
    </p:spTree>
    <p:extLst>
      <p:ext uri="{BB962C8B-B14F-4D97-AF65-F5344CB8AC3E}">
        <p14:creationId xmlns:p14="http://schemas.microsoft.com/office/powerpoint/2010/main" val="915007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4970"/>
          <a:stretch/>
        </p:blipFill>
        <p:spPr>
          <a:xfrm>
            <a:off x="0" y="0"/>
            <a:ext cx="12192000" cy="6517178"/>
          </a:xfrm>
          <a:prstGeom prst="rect">
            <a:avLst/>
          </a:prstGeom>
        </p:spPr>
      </p:pic>
      <p:sp>
        <p:nvSpPr>
          <p:cNvPr id="4" name="TextBox 3">
            <a:extLst>
              <a:ext uri="{FF2B5EF4-FFF2-40B4-BE49-F238E27FC236}">
                <a16:creationId xmlns:a16="http://schemas.microsoft.com/office/drawing/2014/main" id="{31EC56AD-CCEE-42A3-82CF-1916DD474FDB}"/>
              </a:ext>
            </a:extLst>
          </p:cNvPr>
          <p:cNvSpPr txBox="1"/>
          <p:nvPr/>
        </p:nvSpPr>
        <p:spPr>
          <a:xfrm>
            <a:off x="8842443" y="3657600"/>
            <a:ext cx="3150264" cy="2554545"/>
          </a:xfrm>
          <a:prstGeom prst="rect">
            <a:avLst/>
          </a:prstGeom>
          <a:noFill/>
        </p:spPr>
        <p:txBody>
          <a:bodyPr wrap="square" rtlCol="0">
            <a:spAutoFit/>
          </a:bodyPr>
          <a:lstStyle/>
          <a:p>
            <a:pPr algn="ctr"/>
            <a:r>
              <a:rPr lang="en-US" sz="2000" dirty="0" err="1">
                <a:solidFill>
                  <a:srgbClr val="0070C0"/>
                </a:solidFill>
              </a:rPr>
              <a:t>Bonnefon</a:t>
            </a:r>
            <a:r>
              <a:rPr lang="en-US" sz="2000" dirty="0">
                <a:solidFill>
                  <a:srgbClr val="0070C0"/>
                </a:solidFill>
              </a:rPr>
              <a:t>, Shariff, </a:t>
            </a:r>
            <a:r>
              <a:rPr lang="en-US" sz="2000" dirty="0" err="1">
                <a:solidFill>
                  <a:srgbClr val="0070C0"/>
                </a:solidFill>
              </a:rPr>
              <a:t>Rahwan</a:t>
            </a:r>
            <a:r>
              <a:rPr lang="en-US" sz="2000" dirty="0">
                <a:solidFill>
                  <a:srgbClr val="0070C0"/>
                </a:solidFill>
              </a:rPr>
              <a:t>, “The social dilemma of autonomous vehicles.” </a:t>
            </a:r>
            <a:r>
              <a:rPr lang="en-US" sz="2000" i="1" dirty="0">
                <a:solidFill>
                  <a:srgbClr val="0070C0"/>
                </a:solidFill>
              </a:rPr>
              <a:t>Science</a:t>
            </a:r>
            <a:r>
              <a:rPr lang="en-US" sz="2000" dirty="0">
                <a:solidFill>
                  <a:srgbClr val="0070C0"/>
                </a:solidFill>
              </a:rPr>
              <a:t> 2016</a:t>
            </a:r>
          </a:p>
          <a:p>
            <a:pPr algn="ctr"/>
            <a:endParaRPr lang="en-US" sz="2000" dirty="0">
              <a:solidFill>
                <a:srgbClr val="0070C0"/>
              </a:solidFill>
            </a:endParaRPr>
          </a:p>
          <a:p>
            <a:pPr algn="ctr"/>
            <a:r>
              <a:rPr lang="en-US" sz="2000" dirty="0" err="1">
                <a:solidFill>
                  <a:srgbClr val="0070C0"/>
                </a:solidFill>
              </a:rPr>
              <a:t>Noothigattu</a:t>
            </a:r>
            <a:r>
              <a:rPr lang="en-US" sz="2000" dirty="0">
                <a:solidFill>
                  <a:srgbClr val="0070C0"/>
                </a:solidFill>
              </a:rPr>
              <a:t> et al., “A Voting-Based System for Ethical Decision Making”, AAAI’18</a:t>
            </a:r>
          </a:p>
        </p:txBody>
      </p:sp>
    </p:spTree>
    <p:extLst>
      <p:ext uri="{BB962C8B-B14F-4D97-AF65-F5344CB8AC3E}">
        <p14:creationId xmlns:p14="http://schemas.microsoft.com/office/powerpoint/2010/main" val="1716668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b="4970"/>
          <a:stretch/>
        </p:blipFill>
        <p:spPr>
          <a:xfrm>
            <a:off x="0" y="0"/>
            <a:ext cx="12192000" cy="6517178"/>
          </a:xfrm>
          <a:prstGeom prst="rect">
            <a:avLst/>
          </a:prstGeom>
        </p:spPr>
      </p:pic>
    </p:spTree>
    <p:extLst>
      <p:ext uri="{BB962C8B-B14F-4D97-AF65-F5344CB8AC3E}">
        <p14:creationId xmlns:p14="http://schemas.microsoft.com/office/powerpoint/2010/main" val="2198267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b="4970"/>
          <a:stretch/>
        </p:blipFill>
        <p:spPr>
          <a:xfrm>
            <a:off x="0" y="0"/>
            <a:ext cx="12192000" cy="6517178"/>
          </a:xfrm>
          <a:prstGeom prst="rect">
            <a:avLst/>
          </a:prstGeom>
        </p:spPr>
      </p:pic>
    </p:spTree>
    <p:extLst>
      <p:ext uri="{BB962C8B-B14F-4D97-AF65-F5344CB8AC3E}">
        <p14:creationId xmlns:p14="http://schemas.microsoft.com/office/powerpoint/2010/main" val="1553493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01666"/>
            <a:ext cx="5459767" cy="1473693"/>
          </a:xfrm>
        </p:spPr>
        <p:txBody>
          <a:bodyPr>
            <a:normAutofit fontScale="90000"/>
          </a:bodyPr>
          <a:lstStyle/>
          <a:p>
            <a:r>
              <a:rPr lang="en-US" dirty="0"/>
              <a:t>The Merging Problem</a:t>
            </a:r>
            <a:br>
              <a:rPr lang="en-US" dirty="0"/>
            </a:br>
            <a:r>
              <a:rPr lang="en-US" sz="3600" dirty="0">
                <a:solidFill>
                  <a:srgbClr val="0070C0"/>
                </a:solidFill>
              </a:rPr>
              <a:t>[</a:t>
            </a:r>
            <a:r>
              <a:rPr lang="en-US" sz="3600" dirty="0" err="1">
                <a:solidFill>
                  <a:srgbClr val="0070C0"/>
                </a:solidFill>
              </a:rPr>
              <a:t>Sadigh</a:t>
            </a:r>
            <a:r>
              <a:rPr lang="en-US" sz="3600" dirty="0">
                <a:solidFill>
                  <a:srgbClr val="0070C0"/>
                </a:solidFill>
              </a:rPr>
              <a:t>, Sastry, </a:t>
            </a:r>
            <a:r>
              <a:rPr lang="en-US" sz="3600" dirty="0" err="1">
                <a:solidFill>
                  <a:srgbClr val="0070C0"/>
                </a:solidFill>
              </a:rPr>
              <a:t>Seshia</a:t>
            </a:r>
            <a:r>
              <a:rPr lang="en-US" sz="3600" dirty="0">
                <a:solidFill>
                  <a:srgbClr val="0070C0"/>
                </a:solidFill>
              </a:rPr>
              <a:t>, and Dragan, RSS 2016]</a:t>
            </a:r>
            <a:br>
              <a:rPr lang="en-US" dirty="0">
                <a:solidFill>
                  <a:srgbClr val="0070C0"/>
                </a:solidFill>
              </a:rPr>
            </a:br>
            <a:endParaRPr lang="en-US" dirty="0">
              <a:solidFill>
                <a:srgbClr val="0070C0"/>
              </a:solidFill>
            </a:endParaRPr>
          </a:p>
        </p:txBody>
      </p:sp>
      <p:pic>
        <p:nvPicPr>
          <p:cNvPr id="6" name="Picture 5">
            <a:extLst>
              <a:ext uri="{FF2B5EF4-FFF2-40B4-BE49-F238E27FC236}">
                <a16:creationId xmlns:a16="http://schemas.microsoft.com/office/drawing/2014/main" id="{816F5553-40FA-48BE-940C-69BF93C72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4312" y="79897"/>
            <a:ext cx="6902316" cy="6173281"/>
          </a:xfrm>
          <a:prstGeom prst="rect">
            <a:avLst/>
          </a:prstGeom>
        </p:spPr>
      </p:pic>
      <p:sp>
        <p:nvSpPr>
          <p:cNvPr id="7" name="Title 1">
            <a:extLst>
              <a:ext uri="{FF2B5EF4-FFF2-40B4-BE49-F238E27FC236}">
                <a16:creationId xmlns:a16="http://schemas.microsoft.com/office/drawing/2014/main" id="{DF9CFF48-E723-4B7B-BB3D-D5A3818C7E01}"/>
              </a:ext>
            </a:extLst>
          </p:cNvPr>
          <p:cNvSpPr txBox="1">
            <a:spLocks/>
          </p:cNvSpPr>
          <p:nvPr/>
        </p:nvSpPr>
        <p:spPr>
          <a:xfrm>
            <a:off x="5353236" y="5869629"/>
            <a:ext cx="6357907" cy="147369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i="1" dirty="0"/>
              <a:t>(thanks to Anca Dragan for the image)</a:t>
            </a:r>
            <a:endParaRPr lang="en-US" sz="3200" i="1" dirty="0">
              <a:solidFill>
                <a:srgbClr val="0070C0"/>
              </a:solidFill>
            </a:endParaRPr>
          </a:p>
        </p:txBody>
      </p:sp>
    </p:spTree>
    <p:extLst>
      <p:ext uri="{BB962C8B-B14F-4D97-AF65-F5344CB8AC3E}">
        <p14:creationId xmlns:p14="http://schemas.microsoft.com/office/powerpoint/2010/main" val="2366253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824" y="1163757"/>
            <a:ext cx="7967431" cy="1325563"/>
          </a:xfrm>
        </p:spPr>
        <p:txBody>
          <a:bodyPr>
            <a:normAutofit fontScale="90000"/>
          </a:bodyPr>
          <a:lstStyle/>
          <a:p>
            <a:pPr algn="ctr"/>
            <a:r>
              <a:rPr lang="en-US" dirty="0"/>
              <a:t> Adapting a Kidney Exchange Algorithm to Align with Human Values</a:t>
            </a:r>
            <a:br>
              <a:rPr lang="en-US" dirty="0"/>
            </a:br>
            <a:r>
              <a:rPr lang="en-US" sz="2700" dirty="0">
                <a:solidFill>
                  <a:srgbClr val="0070C0"/>
                </a:solidFill>
              </a:rPr>
              <a:t>[AAAI’18, honorable mention for outstanding student paper; full paper in Artificial Intelligence (AIJ) 2020]</a:t>
            </a:r>
            <a:br>
              <a:rPr lang="en-US" sz="2700" dirty="0">
                <a:solidFill>
                  <a:srgbClr val="0070C0"/>
                </a:solidFill>
              </a:rPr>
            </a:br>
            <a:br>
              <a:rPr lang="en-US" sz="2700" dirty="0">
                <a:solidFill>
                  <a:srgbClr val="0070C0"/>
                </a:solidFill>
              </a:rPr>
            </a:br>
            <a:r>
              <a:rPr lang="en-US" sz="2800" dirty="0"/>
              <a:t>with:</a:t>
            </a:r>
            <a:br>
              <a:rPr lang="en-US" sz="2700" dirty="0">
                <a:solidFill>
                  <a:srgbClr val="0070C0"/>
                </a:solidFill>
              </a:rPr>
            </a:br>
            <a:endParaRPr lang="en-US" dirty="0">
              <a:solidFill>
                <a:srgbClr val="0070C0"/>
              </a:solidFill>
            </a:endParaRPr>
          </a:p>
        </p:txBody>
      </p:sp>
      <p:sp>
        <p:nvSpPr>
          <p:cNvPr id="4" name="Content Placeholder 2"/>
          <p:cNvSpPr txBox="1">
            <a:spLocks/>
          </p:cNvSpPr>
          <p:nvPr/>
        </p:nvSpPr>
        <p:spPr>
          <a:xfrm>
            <a:off x="5802273" y="4659954"/>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Walter </a:t>
            </a:r>
            <a:r>
              <a:rPr lang="en-US" dirty="0" err="1"/>
              <a:t>Sinnott</a:t>
            </a:r>
            <a:r>
              <a:rPr lang="en-US" dirty="0"/>
              <a:t>-Armstrong</a:t>
            </a:r>
          </a:p>
        </p:txBody>
      </p:sp>
      <p:sp>
        <p:nvSpPr>
          <p:cNvPr id="5" name="Content Placeholder 2"/>
          <p:cNvSpPr txBox="1">
            <a:spLocks/>
          </p:cNvSpPr>
          <p:nvPr/>
        </p:nvSpPr>
        <p:spPr>
          <a:xfrm>
            <a:off x="3344487" y="4671036"/>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Jana </a:t>
            </a:r>
            <a:r>
              <a:rPr lang="en-US" dirty="0" err="1"/>
              <a:t>Schaich</a:t>
            </a:r>
            <a:r>
              <a:rPr lang="en-US" dirty="0"/>
              <a:t> Borg</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7880" y="2936370"/>
            <a:ext cx="1181391" cy="177208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998" y="2936371"/>
            <a:ext cx="1325138" cy="1706957"/>
          </a:xfrm>
          <a:prstGeom prst="rect">
            <a:avLst/>
          </a:prstGeom>
        </p:spPr>
      </p:pic>
      <p:pic>
        <p:nvPicPr>
          <p:cNvPr id="8" name="Picture 7">
            <a:extLst>
              <a:ext uri="{FF2B5EF4-FFF2-40B4-BE49-F238E27FC236}">
                <a16:creationId xmlns:a16="http://schemas.microsoft.com/office/drawing/2014/main" id="{BA77A811-6293-4BBC-98A8-D9C4F4E3D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57" y="2936371"/>
            <a:ext cx="1701728" cy="1701728"/>
          </a:xfrm>
          <a:prstGeom prst="rect">
            <a:avLst/>
          </a:prstGeom>
        </p:spPr>
      </p:pic>
      <p:pic>
        <p:nvPicPr>
          <p:cNvPr id="14" name="Picture 13">
            <a:extLst>
              <a:ext uri="{FF2B5EF4-FFF2-40B4-BE49-F238E27FC236}">
                <a16:creationId xmlns:a16="http://schemas.microsoft.com/office/drawing/2014/main" id="{0B90F19A-081C-4E1C-B0F4-2C9607F33F12}"/>
              </a:ext>
            </a:extLst>
          </p:cNvPr>
          <p:cNvPicPr>
            <a:picLocks noChangeAspect="1"/>
          </p:cNvPicPr>
          <p:nvPr/>
        </p:nvPicPr>
        <p:blipFill rotWithShape="1">
          <a:blip r:embed="rId5">
            <a:extLst>
              <a:ext uri="{28A0092B-C50C-407E-A947-70E740481C1C}">
                <a14:useLocalDpi xmlns:a14="http://schemas.microsoft.com/office/drawing/2010/main" val="0"/>
              </a:ext>
            </a:extLst>
          </a:blip>
          <a:srcRect l="26262" t="9351" r="10101" b="35196"/>
          <a:stretch/>
        </p:blipFill>
        <p:spPr>
          <a:xfrm>
            <a:off x="9069878" y="2936371"/>
            <a:ext cx="1325137" cy="1735293"/>
          </a:xfrm>
          <a:prstGeom prst="rect">
            <a:avLst/>
          </a:prstGeom>
        </p:spPr>
      </p:pic>
      <p:sp>
        <p:nvSpPr>
          <p:cNvPr id="15" name="Content Placeholder 2">
            <a:extLst>
              <a:ext uri="{FF2B5EF4-FFF2-40B4-BE49-F238E27FC236}">
                <a16:creationId xmlns:a16="http://schemas.microsoft.com/office/drawing/2014/main" id="{8B9BB0EE-E315-46E6-94C2-BA93044C264D}"/>
              </a:ext>
            </a:extLst>
          </p:cNvPr>
          <p:cNvSpPr txBox="1">
            <a:spLocks/>
          </p:cNvSpPr>
          <p:nvPr/>
        </p:nvSpPr>
        <p:spPr>
          <a:xfrm>
            <a:off x="587438" y="4682118"/>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Rachel Freedman</a:t>
            </a:r>
          </a:p>
        </p:txBody>
      </p:sp>
      <p:sp>
        <p:nvSpPr>
          <p:cNvPr id="16" name="Content Placeholder 2">
            <a:extLst>
              <a:ext uri="{FF2B5EF4-FFF2-40B4-BE49-F238E27FC236}">
                <a16:creationId xmlns:a16="http://schemas.microsoft.com/office/drawing/2014/main" id="{CC7B44B1-245E-4A91-86C2-FDBECB0C5627}"/>
              </a:ext>
            </a:extLst>
          </p:cNvPr>
          <p:cNvSpPr txBox="1">
            <a:spLocks/>
          </p:cNvSpPr>
          <p:nvPr/>
        </p:nvSpPr>
        <p:spPr>
          <a:xfrm>
            <a:off x="8431861" y="4662724"/>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John P. Dickerson</a:t>
            </a:r>
          </a:p>
        </p:txBody>
      </p:sp>
    </p:spTree>
    <p:extLst>
      <p:ext uri="{BB962C8B-B14F-4D97-AF65-F5344CB8AC3E}">
        <p14:creationId xmlns:p14="http://schemas.microsoft.com/office/powerpoint/2010/main" val="1839092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01C2C334-752B-487A-AEBF-15A56D98774C}"/>
              </a:ext>
            </a:extLst>
          </p:cNvPr>
          <p:cNvPicPr>
            <a:picLocks noChangeAspect="1"/>
          </p:cNvPicPr>
          <p:nvPr/>
        </p:nvPicPr>
        <p:blipFill rotWithShape="1">
          <a:blip r:embed="rId3"/>
          <a:srcRect t="-518" r="2573" b="-9514"/>
          <a:stretch/>
        </p:blipFill>
        <p:spPr>
          <a:xfrm>
            <a:off x="0" y="-35511"/>
            <a:ext cx="12192000" cy="7546019"/>
          </a:xfrm>
          <a:prstGeom prst="rect">
            <a:avLst/>
          </a:prstGeom>
        </p:spPr>
      </p:pic>
    </p:spTree>
    <p:extLst>
      <p:ext uri="{BB962C8B-B14F-4D97-AF65-F5344CB8AC3E}">
        <p14:creationId xmlns:p14="http://schemas.microsoft.com/office/powerpoint/2010/main" val="3335990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E7DC95-54B9-460D-88BC-5003086A6C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7274" y="1867781"/>
            <a:ext cx="7102136" cy="4343301"/>
          </a:xfrm>
        </p:spPr>
      </p:pic>
      <p:sp>
        <p:nvSpPr>
          <p:cNvPr id="6" name="Title 1">
            <a:extLst>
              <a:ext uri="{FF2B5EF4-FFF2-40B4-BE49-F238E27FC236}">
                <a16:creationId xmlns:a16="http://schemas.microsoft.com/office/drawing/2014/main" id="{21E9BE9E-7A81-4D6B-AC6C-8505D58C1FFB}"/>
              </a:ext>
            </a:extLst>
          </p:cNvPr>
          <p:cNvSpPr>
            <a:spLocks noGrp="1"/>
          </p:cNvSpPr>
          <p:nvPr>
            <p:ph type="title"/>
          </p:nvPr>
        </p:nvSpPr>
        <p:spPr>
          <a:xfrm>
            <a:off x="838200" y="-175202"/>
            <a:ext cx="10515600" cy="1325563"/>
          </a:xfrm>
        </p:spPr>
        <p:txBody>
          <a:bodyPr/>
          <a:lstStyle/>
          <a:p>
            <a:r>
              <a:rPr lang="en-US" dirty="0"/>
              <a:t>Kidney exchange </a:t>
            </a:r>
            <a:r>
              <a:rPr lang="en-US" sz="3600" dirty="0">
                <a:solidFill>
                  <a:srgbClr val="0070C0"/>
                </a:solidFill>
              </a:rPr>
              <a:t>[Roth, </a:t>
            </a:r>
            <a:r>
              <a:rPr lang="en-US" sz="3600" dirty="0" err="1">
                <a:solidFill>
                  <a:srgbClr val="0070C0"/>
                </a:solidFill>
              </a:rPr>
              <a:t>Sönmez</a:t>
            </a:r>
            <a:r>
              <a:rPr lang="en-US" sz="3600" dirty="0">
                <a:solidFill>
                  <a:srgbClr val="0070C0"/>
                </a:solidFill>
              </a:rPr>
              <a:t>, and </a:t>
            </a:r>
            <a:r>
              <a:rPr lang="en-US" sz="3600" dirty="0" err="1">
                <a:solidFill>
                  <a:srgbClr val="0070C0"/>
                </a:solidFill>
              </a:rPr>
              <a:t>Ünver</a:t>
            </a:r>
            <a:r>
              <a:rPr lang="en-US" sz="3600" dirty="0">
                <a:solidFill>
                  <a:srgbClr val="0070C0"/>
                </a:solidFill>
              </a:rPr>
              <a:t> 2004]</a:t>
            </a:r>
            <a:endParaRPr lang="en-US" dirty="0">
              <a:solidFill>
                <a:srgbClr val="0070C0"/>
              </a:solidFill>
            </a:endParaRPr>
          </a:p>
        </p:txBody>
      </p:sp>
      <p:sp>
        <p:nvSpPr>
          <p:cNvPr id="7" name="Content Placeholder 6">
            <a:extLst>
              <a:ext uri="{FF2B5EF4-FFF2-40B4-BE49-F238E27FC236}">
                <a16:creationId xmlns:a16="http://schemas.microsoft.com/office/drawing/2014/main" id="{FFFAF3CC-E452-4462-A052-AC2F3B6E94FE}"/>
              </a:ext>
            </a:extLst>
          </p:cNvPr>
          <p:cNvSpPr txBox="1">
            <a:spLocks/>
          </p:cNvSpPr>
          <p:nvPr/>
        </p:nvSpPr>
        <p:spPr>
          <a:xfrm>
            <a:off x="838200" y="944476"/>
            <a:ext cx="10400607" cy="945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Kidney exchanges allow patients with willing but incompatible live donors to swap donors</a:t>
            </a:r>
            <a:endParaRPr lang="en-US" dirty="0"/>
          </a:p>
        </p:txBody>
      </p:sp>
    </p:spTree>
    <p:extLst>
      <p:ext uri="{BB962C8B-B14F-4D97-AF65-F5344CB8AC3E}">
        <p14:creationId xmlns:p14="http://schemas.microsoft.com/office/powerpoint/2010/main" val="2576905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345" y="-52128"/>
            <a:ext cx="11353800" cy="1325563"/>
          </a:xfrm>
        </p:spPr>
        <p:txBody>
          <a:bodyPr/>
          <a:lstStyle/>
          <a:p>
            <a:r>
              <a:rPr lang="en-US" dirty="0"/>
              <a:t>Example: network of self-driving cars</a:t>
            </a:r>
          </a:p>
        </p:txBody>
      </p:sp>
      <p:pic>
        <p:nvPicPr>
          <p:cNvPr id="15" name="Picture 14">
            <a:extLst>
              <a:ext uri="{FF2B5EF4-FFF2-40B4-BE49-F238E27FC236}">
                <a16:creationId xmlns:a16="http://schemas.microsoft.com/office/drawing/2014/main" id="{B55E8842-17F6-4E0E-9C33-378791882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782"/>
            <a:ext cx="6339307" cy="5510973"/>
          </a:xfrm>
          <a:prstGeom prst="rect">
            <a:avLst/>
          </a:prstGeom>
        </p:spPr>
      </p:pic>
      <p:sp>
        <p:nvSpPr>
          <p:cNvPr id="16" name="Content Placeholder 2">
            <a:extLst>
              <a:ext uri="{FF2B5EF4-FFF2-40B4-BE49-F238E27FC236}">
                <a16:creationId xmlns:a16="http://schemas.microsoft.com/office/drawing/2014/main" id="{3263667C-0F60-4994-A87D-EB523C2330DB}"/>
              </a:ext>
            </a:extLst>
          </p:cNvPr>
          <p:cNvSpPr>
            <a:spLocks noGrp="1"/>
          </p:cNvSpPr>
          <p:nvPr>
            <p:ph idx="1"/>
          </p:nvPr>
        </p:nvSpPr>
        <p:spPr>
          <a:xfrm>
            <a:off x="6676007" y="1470518"/>
            <a:ext cx="5367138" cy="5187734"/>
          </a:xfrm>
        </p:spPr>
        <p:txBody>
          <a:bodyPr/>
          <a:lstStyle/>
          <a:p>
            <a:r>
              <a:rPr lang="en-US" dirty="0"/>
              <a:t>Should this be thought of as one agent or many agents?</a:t>
            </a:r>
          </a:p>
          <a:p>
            <a:r>
              <a:rPr lang="en-US" dirty="0"/>
              <a:t>Should they have different </a:t>
            </a:r>
            <a:r>
              <a:rPr lang="en-US" i="1" dirty="0"/>
              <a:t>preferences -- </a:t>
            </a:r>
            <a:r>
              <a:rPr lang="en-US" dirty="0"/>
              <a:t>e.g., act on behalf of owner/occupant?</a:t>
            </a:r>
          </a:p>
          <a:p>
            <a:pPr lvl="1"/>
            <a:r>
              <a:rPr lang="en-US" dirty="0"/>
              <a:t>May increase adoption </a:t>
            </a:r>
            <a:r>
              <a:rPr lang="en-US" dirty="0">
                <a:solidFill>
                  <a:srgbClr val="0070C0"/>
                </a:solidFill>
              </a:rPr>
              <a:t>[</a:t>
            </a:r>
            <a:r>
              <a:rPr lang="en-US" dirty="0" err="1">
                <a:solidFill>
                  <a:srgbClr val="0070C0"/>
                </a:solidFill>
              </a:rPr>
              <a:t>Bonnefon</a:t>
            </a:r>
            <a:r>
              <a:rPr lang="en-US" dirty="0">
                <a:solidFill>
                  <a:srgbClr val="0070C0"/>
                </a:solidFill>
              </a:rPr>
              <a:t>, Shariff, and </a:t>
            </a:r>
            <a:r>
              <a:rPr lang="en-US" dirty="0" err="1">
                <a:solidFill>
                  <a:srgbClr val="0070C0"/>
                </a:solidFill>
              </a:rPr>
              <a:t>Rahwan</a:t>
            </a:r>
            <a:r>
              <a:rPr lang="en-US" dirty="0">
                <a:solidFill>
                  <a:srgbClr val="0070C0"/>
                </a:solidFill>
              </a:rPr>
              <a:t> 2016]</a:t>
            </a:r>
          </a:p>
          <a:p>
            <a:r>
              <a:rPr lang="en-US" dirty="0"/>
              <a:t>Should they have different </a:t>
            </a:r>
            <a:r>
              <a:rPr lang="en-US" i="1" dirty="0"/>
              <a:t>beliefs </a:t>
            </a:r>
            <a:r>
              <a:rPr lang="en-US" dirty="0"/>
              <a:t>(e.g., not transfer certain types of data; erase local data upon ownership transfer; …)?</a:t>
            </a:r>
          </a:p>
        </p:txBody>
      </p:sp>
    </p:spTree>
    <p:extLst>
      <p:ext uri="{BB962C8B-B14F-4D97-AF65-F5344CB8AC3E}">
        <p14:creationId xmlns:p14="http://schemas.microsoft.com/office/powerpoint/2010/main" val="185326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5202"/>
            <a:ext cx="10515600" cy="1325563"/>
          </a:xfrm>
        </p:spPr>
        <p:txBody>
          <a:bodyPr/>
          <a:lstStyle/>
          <a:p>
            <a:r>
              <a:rPr lang="en-US" dirty="0"/>
              <a:t>Kidney exchange </a:t>
            </a:r>
            <a:r>
              <a:rPr lang="en-US" sz="3600" dirty="0">
                <a:solidFill>
                  <a:srgbClr val="0070C0"/>
                </a:solidFill>
              </a:rPr>
              <a:t>[Roth, </a:t>
            </a:r>
            <a:r>
              <a:rPr lang="en-US" sz="3600" dirty="0" err="1">
                <a:solidFill>
                  <a:srgbClr val="0070C0"/>
                </a:solidFill>
              </a:rPr>
              <a:t>Sönmez</a:t>
            </a:r>
            <a:r>
              <a:rPr lang="en-US" sz="3600" dirty="0">
                <a:solidFill>
                  <a:srgbClr val="0070C0"/>
                </a:solidFill>
              </a:rPr>
              <a:t>, and </a:t>
            </a:r>
            <a:r>
              <a:rPr lang="en-US" sz="3600" dirty="0" err="1">
                <a:solidFill>
                  <a:srgbClr val="0070C0"/>
                </a:solidFill>
              </a:rPr>
              <a:t>Ünver</a:t>
            </a:r>
            <a:r>
              <a:rPr lang="en-US" sz="3600" dirty="0">
                <a:solidFill>
                  <a:srgbClr val="0070C0"/>
                </a:solidFill>
              </a:rPr>
              <a:t> 2004]</a:t>
            </a:r>
            <a:endParaRPr lang="en-US" dirty="0">
              <a:solidFill>
                <a:srgbClr val="0070C0"/>
              </a:solidFill>
            </a:endParaRPr>
          </a:p>
        </p:txBody>
      </p:sp>
      <p:pic>
        <p:nvPicPr>
          <p:cNvPr id="4" name="Picture 3">
            <a:extLst>
              <a:ext uri="{FF2B5EF4-FFF2-40B4-BE49-F238E27FC236}">
                <a16:creationId xmlns:a16="http://schemas.microsoft.com/office/drawing/2014/main" id="{3B2403B6-047E-4324-AEF9-5642FA854701}"/>
              </a:ext>
            </a:extLst>
          </p:cNvPr>
          <p:cNvPicPr>
            <a:picLocks noChangeAspect="1"/>
          </p:cNvPicPr>
          <p:nvPr/>
        </p:nvPicPr>
        <p:blipFill>
          <a:blip r:embed="rId2"/>
          <a:stretch>
            <a:fillRect/>
          </a:stretch>
        </p:blipFill>
        <p:spPr>
          <a:xfrm>
            <a:off x="1631209" y="1889809"/>
            <a:ext cx="7827751" cy="3206500"/>
          </a:xfrm>
          <a:prstGeom prst="rect">
            <a:avLst/>
          </a:prstGeom>
        </p:spPr>
      </p:pic>
      <p:sp>
        <p:nvSpPr>
          <p:cNvPr id="7" name="Content Placeholder 6">
            <a:extLst>
              <a:ext uri="{FF2B5EF4-FFF2-40B4-BE49-F238E27FC236}">
                <a16:creationId xmlns:a16="http://schemas.microsoft.com/office/drawing/2014/main" id="{D7506DBB-C676-48C9-B859-2B44EC3D9C8C}"/>
              </a:ext>
            </a:extLst>
          </p:cNvPr>
          <p:cNvSpPr>
            <a:spLocks noGrp="1"/>
          </p:cNvSpPr>
          <p:nvPr>
            <p:ph idx="1"/>
          </p:nvPr>
        </p:nvSpPr>
        <p:spPr>
          <a:xfrm>
            <a:off x="838200" y="944476"/>
            <a:ext cx="10400607" cy="945333"/>
          </a:xfrm>
        </p:spPr>
        <p:txBody>
          <a:bodyPr/>
          <a:lstStyle/>
          <a:p>
            <a:r>
              <a:rPr lang="en-US" dirty="0"/>
              <a:t>Kidney exchanges allow patients with willing but incompatible live donors to swap donors</a:t>
            </a:r>
          </a:p>
        </p:txBody>
      </p:sp>
      <p:pic>
        <p:nvPicPr>
          <p:cNvPr id="8" name="Picture 7">
            <a:extLst>
              <a:ext uri="{FF2B5EF4-FFF2-40B4-BE49-F238E27FC236}">
                <a16:creationId xmlns:a16="http://schemas.microsoft.com/office/drawing/2014/main" id="{E5E1E45C-719E-45B2-89DF-3C1C7E39E2B6}"/>
              </a:ext>
            </a:extLst>
          </p:cNvPr>
          <p:cNvPicPr>
            <a:picLocks noChangeAspect="1"/>
          </p:cNvPicPr>
          <p:nvPr/>
        </p:nvPicPr>
        <p:blipFill>
          <a:blip r:embed="rId3"/>
          <a:stretch>
            <a:fillRect/>
          </a:stretch>
        </p:blipFill>
        <p:spPr>
          <a:xfrm>
            <a:off x="4472661" y="4718409"/>
            <a:ext cx="154350" cy="247500"/>
          </a:xfrm>
          <a:prstGeom prst="rect">
            <a:avLst/>
          </a:prstGeom>
        </p:spPr>
      </p:pic>
      <p:sp>
        <p:nvSpPr>
          <p:cNvPr id="9" name="Content Placeholder 6">
            <a:extLst>
              <a:ext uri="{FF2B5EF4-FFF2-40B4-BE49-F238E27FC236}">
                <a16:creationId xmlns:a16="http://schemas.microsoft.com/office/drawing/2014/main" id="{EA9F6D51-58D9-47DD-8737-4E2EFE4D0781}"/>
              </a:ext>
            </a:extLst>
          </p:cNvPr>
          <p:cNvSpPr txBox="1">
            <a:spLocks/>
          </p:cNvSpPr>
          <p:nvPr/>
        </p:nvSpPr>
        <p:spPr>
          <a:xfrm>
            <a:off x="840967" y="5328047"/>
            <a:ext cx="10400607" cy="945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Algorithms developed in the AI community are used to find optimal matchings (starting with </a:t>
            </a:r>
            <a:r>
              <a:rPr lang="en-US" dirty="0">
                <a:solidFill>
                  <a:srgbClr val="0070C0"/>
                </a:solidFill>
              </a:rPr>
              <a:t>Abraham, Blum, </a:t>
            </a:r>
            <a:r>
              <a:rPr lang="en-US" dirty="0" err="1">
                <a:solidFill>
                  <a:srgbClr val="0070C0"/>
                </a:solidFill>
              </a:rPr>
              <a:t>Sandholm</a:t>
            </a:r>
            <a:r>
              <a:rPr lang="en-US" dirty="0">
                <a:solidFill>
                  <a:srgbClr val="0070C0"/>
                </a:solidFill>
              </a:rPr>
              <a:t> [2007]</a:t>
            </a:r>
            <a:r>
              <a:rPr lang="en-US" dirty="0"/>
              <a:t>)</a:t>
            </a:r>
          </a:p>
        </p:txBody>
      </p:sp>
    </p:spTree>
    <p:extLst>
      <p:ext uri="{BB962C8B-B14F-4D97-AF65-F5344CB8AC3E}">
        <p14:creationId xmlns:p14="http://schemas.microsoft.com/office/powerpoint/2010/main" val="1967172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4303"/>
            <a:ext cx="10515600" cy="1325563"/>
          </a:xfrm>
        </p:spPr>
        <p:txBody>
          <a:bodyPr/>
          <a:lstStyle/>
          <a:p>
            <a:r>
              <a:rPr lang="en-US" dirty="0"/>
              <a:t>Another example</a:t>
            </a:r>
          </a:p>
        </p:txBody>
      </p:sp>
      <p:pic>
        <p:nvPicPr>
          <p:cNvPr id="8" name="Picture 7">
            <a:extLst>
              <a:ext uri="{FF2B5EF4-FFF2-40B4-BE49-F238E27FC236}">
                <a16:creationId xmlns:a16="http://schemas.microsoft.com/office/drawing/2014/main" id="{E5E1E45C-719E-45B2-89DF-3C1C7E39E2B6}"/>
              </a:ext>
            </a:extLst>
          </p:cNvPr>
          <p:cNvPicPr>
            <a:picLocks noChangeAspect="1"/>
          </p:cNvPicPr>
          <p:nvPr/>
        </p:nvPicPr>
        <p:blipFill>
          <a:blip r:embed="rId2"/>
          <a:stretch>
            <a:fillRect/>
          </a:stretch>
        </p:blipFill>
        <p:spPr>
          <a:xfrm>
            <a:off x="4472661" y="5267049"/>
            <a:ext cx="154350" cy="247500"/>
          </a:xfrm>
          <a:prstGeom prst="rect">
            <a:avLst/>
          </a:prstGeom>
        </p:spPr>
      </p:pic>
      <p:pic>
        <p:nvPicPr>
          <p:cNvPr id="3" name="Picture 2">
            <a:extLst>
              <a:ext uri="{FF2B5EF4-FFF2-40B4-BE49-F238E27FC236}">
                <a16:creationId xmlns:a16="http://schemas.microsoft.com/office/drawing/2014/main" id="{9C87DC7B-5E5C-4B01-81A3-A4BEADF7AAFA}"/>
              </a:ext>
            </a:extLst>
          </p:cNvPr>
          <p:cNvPicPr>
            <a:picLocks noChangeAspect="1"/>
          </p:cNvPicPr>
          <p:nvPr/>
        </p:nvPicPr>
        <p:blipFill>
          <a:blip r:embed="rId3"/>
          <a:stretch>
            <a:fillRect/>
          </a:stretch>
        </p:blipFill>
        <p:spPr>
          <a:xfrm>
            <a:off x="2055997" y="1343451"/>
            <a:ext cx="7794585" cy="5000618"/>
          </a:xfrm>
          <a:prstGeom prst="rect">
            <a:avLst/>
          </a:prstGeom>
        </p:spPr>
      </p:pic>
    </p:spTree>
    <p:extLst>
      <p:ext uri="{BB962C8B-B14F-4D97-AF65-F5344CB8AC3E}">
        <p14:creationId xmlns:p14="http://schemas.microsoft.com/office/powerpoint/2010/main" val="3164987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71" y="134721"/>
            <a:ext cx="9432610" cy="1325563"/>
          </a:xfrm>
        </p:spPr>
        <p:txBody>
          <a:bodyPr>
            <a:normAutofit/>
          </a:bodyPr>
          <a:lstStyle/>
          <a:p>
            <a:r>
              <a:rPr lang="en-US" dirty="0"/>
              <a:t>Eliciting attributes</a:t>
            </a:r>
          </a:p>
        </p:txBody>
      </p:sp>
      <p:pic>
        <p:nvPicPr>
          <p:cNvPr id="4" name="Picture 3">
            <a:extLst>
              <a:ext uri="{FF2B5EF4-FFF2-40B4-BE49-F238E27FC236}">
                <a16:creationId xmlns:a16="http://schemas.microsoft.com/office/drawing/2014/main" id="{56C59793-40C1-4B6F-A50E-24FAE97B26A6}"/>
              </a:ext>
            </a:extLst>
          </p:cNvPr>
          <p:cNvPicPr>
            <a:picLocks noChangeAspect="1"/>
          </p:cNvPicPr>
          <p:nvPr/>
        </p:nvPicPr>
        <p:blipFill>
          <a:blip r:embed="rId3"/>
          <a:stretch>
            <a:fillRect/>
          </a:stretch>
        </p:blipFill>
        <p:spPr>
          <a:xfrm>
            <a:off x="5255917" y="1312169"/>
            <a:ext cx="5417033" cy="5320924"/>
          </a:xfrm>
          <a:prstGeom prst="rect">
            <a:avLst/>
          </a:prstGeom>
        </p:spPr>
      </p:pic>
    </p:spTree>
    <p:extLst>
      <p:ext uri="{BB962C8B-B14F-4D97-AF65-F5344CB8AC3E}">
        <p14:creationId xmlns:p14="http://schemas.microsoft.com/office/powerpoint/2010/main" val="993996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71" y="134721"/>
            <a:ext cx="9432610" cy="1325563"/>
          </a:xfrm>
        </p:spPr>
        <p:txBody>
          <a:bodyPr>
            <a:normAutofit/>
          </a:bodyPr>
          <a:lstStyle/>
          <a:p>
            <a:r>
              <a:rPr lang="en-US" dirty="0"/>
              <a:t>Different profiles for our study</a:t>
            </a:r>
          </a:p>
        </p:txBody>
      </p:sp>
      <p:pic>
        <p:nvPicPr>
          <p:cNvPr id="12" name="Picture 11">
            <a:extLst>
              <a:ext uri="{FF2B5EF4-FFF2-40B4-BE49-F238E27FC236}">
                <a16:creationId xmlns:a16="http://schemas.microsoft.com/office/drawing/2014/main" id="{13A895CC-B42F-4DFF-87B9-24B1CFC7CF98}"/>
              </a:ext>
            </a:extLst>
          </p:cNvPr>
          <p:cNvPicPr>
            <a:picLocks noChangeAspect="1"/>
          </p:cNvPicPr>
          <p:nvPr/>
        </p:nvPicPr>
        <p:blipFill>
          <a:blip r:embed="rId2"/>
          <a:stretch>
            <a:fillRect/>
          </a:stretch>
        </p:blipFill>
        <p:spPr>
          <a:xfrm>
            <a:off x="2012630" y="1729500"/>
            <a:ext cx="7651351" cy="3399000"/>
          </a:xfrm>
          <a:prstGeom prst="rect">
            <a:avLst/>
          </a:prstGeom>
        </p:spPr>
      </p:pic>
    </p:spTree>
    <p:extLst>
      <p:ext uri="{BB962C8B-B14F-4D97-AF65-F5344CB8AC3E}">
        <p14:creationId xmlns:p14="http://schemas.microsoft.com/office/powerpoint/2010/main" val="1454848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71" y="-14908"/>
            <a:ext cx="9432610" cy="1325563"/>
          </a:xfrm>
        </p:spPr>
        <p:txBody>
          <a:bodyPr>
            <a:normAutofit/>
          </a:bodyPr>
          <a:lstStyle/>
          <a:p>
            <a:r>
              <a:rPr lang="en-US" dirty="0" err="1"/>
              <a:t>MTurkers</a:t>
            </a:r>
            <a:r>
              <a:rPr lang="en-US" dirty="0"/>
              <a:t>’ judgments</a:t>
            </a:r>
          </a:p>
        </p:txBody>
      </p:sp>
      <p:pic>
        <p:nvPicPr>
          <p:cNvPr id="3" name="Picture 2">
            <a:extLst>
              <a:ext uri="{FF2B5EF4-FFF2-40B4-BE49-F238E27FC236}">
                <a16:creationId xmlns:a16="http://schemas.microsoft.com/office/drawing/2014/main" id="{08DF8F9E-8A58-40C2-9757-13CA5958EA4A}"/>
              </a:ext>
            </a:extLst>
          </p:cNvPr>
          <p:cNvPicPr>
            <a:picLocks noChangeAspect="1"/>
          </p:cNvPicPr>
          <p:nvPr/>
        </p:nvPicPr>
        <p:blipFill>
          <a:blip r:embed="rId2"/>
          <a:stretch>
            <a:fillRect/>
          </a:stretch>
        </p:blipFill>
        <p:spPr>
          <a:xfrm>
            <a:off x="1787907" y="1192495"/>
            <a:ext cx="7940279" cy="5216615"/>
          </a:xfrm>
          <a:prstGeom prst="rect">
            <a:avLst/>
          </a:prstGeom>
        </p:spPr>
      </p:pic>
    </p:spTree>
    <p:extLst>
      <p:ext uri="{BB962C8B-B14F-4D97-AF65-F5344CB8AC3E}">
        <p14:creationId xmlns:p14="http://schemas.microsoft.com/office/powerpoint/2010/main" val="1573022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71" y="134721"/>
            <a:ext cx="9432610" cy="1325563"/>
          </a:xfrm>
        </p:spPr>
        <p:txBody>
          <a:bodyPr>
            <a:normAutofit/>
          </a:bodyPr>
          <a:lstStyle/>
          <a:p>
            <a:r>
              <a:rPr lang="en-US" dirty="0"/>
              <a:t>Bradley-Terry model scores</a:t>
            </a:r>
          </a:p>
        </p:txBody>
      </p:sp>
      <p:pic>
        <p:nvPicPr>
          <p:cNvPr id="4" name="Picture 3">
            <a:extLst>
              <a:ext uri="{FF2B5EF4-FFF2-40B4-BE49-F238E27FC236}">
                <a16:creationId xmlns:a16="http://schemas.microsoft.com/office/drawing/2014/main" id="{4D7DB84A-6A51-4492-9715-55E33A7C4004}"/>
              </a:ext>
            </a:extLst>
          </p:cNvPr>
          <p:cNvPicPr>
            <a:picLocks noChangeAspect="1"/>
          </p:cNvPicPr>
          <p:nvPr/>
        </p:nvPicPr>
        <p:blipFill>
          <a:blip r:embed="rId2"/>
          <a:stretch>
            <a:fillRect/>
          </a:stretch>
        </p:blipFill>
        <p:spPr>
          <a:xfrm>
            <a:off x="2406723" y="1261958"/>
            <a:ext cx="7427233" cy="5313407"/>
          </a:xfrm>
          <a:prstGeom prst="rect">
            <a:avLst/>
          </a:prstGeom>
        </p:spPr>
      </p:pic>
    </p:spTree>
    <p:extLst>
      <p:ext uri="{BB962C8B-B14F-4D97-AF65-F5344CB8AC3E}">
        <p14:creationId xmlns:p14="http://schemas.microsoft.com/office/powerpoint/2010/main" val="589005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71" y="167973"/>
            <a:ext cx="4515266" cy="1325563"/>
          </a:xfrm>
        </p:spPr>
        <p:txBody>
          <a:bodyPr>
            <a:normAutofit fontScale="90000"/>
          </a:bodyPr>
          <a:lstStyle/>
          <a:p>
            <a:r>
              <a:rPr lang="en-US" dirty="0"/>
              <a:t>Effect of tiebreaking by profiles</a:t>
            </a:r>
          </a:p>
        </p:txBody>
      </p:sp>
      <p:pic>
        <p:nvPicPr>
          <p:cNvPr id="5" name="Picture 4">
            <a:extLst>
              <a:ext uri="{FF2B5EF4-FFF2-40B4-BE49-F238E27FC236}">
                <a16:creationId xmlns:a16="http://schemas.microsoft.com/office/drawing/2014/main" id="{E4DC70A2-5117-4778-95E8-977775817142}"/>
              </a:ext>
            </a:extLst>
          </p:cNvPr>
          <p:cNvPicPr>
            <a:picLocks noChangeAspect="1"/>
          </p:cNvPicPr>
          <p:nvPr/>
        </p:nvPicPr>
        <p:blipFill>
          <a:blip r:embed="rId2"/>
          <a:stretch>
            <a:fillRect/>
          </a:stretch>
        </p:blipFill>
        <p:spPr>
          <a:xfrm>
            <a:off x="4871399" y="180941"/>
            <a:ext cx="7320601" cy="4482500"/>
          </a:xfrm>
          <a:prstGeom prst="rect">
            <a:avLst/>
          </a:prstGeom>
        </p:spPr>
      </p:pic>
      <p:pic>
        <p:nvPicPr>
          <p:cNvPr id="6" name="Picture 5">
            <a:extLst>
              <a:ext uri="{FF2B5EF4-FFF2-40B4-BE49-F238E27FC236}">
                <a16:creationId xmlns:a16="http://schemas.microsoft.com/office/drawing/2014/main" id="{70D06BF6-83D0-4598-859F-B768CFDEA5BA}"/>
              </a:ext>
            </a:extLst>
          </p:cNvPr>
          <p:cNvPicPr>
            <a:picLocks noChangeAspect="1"/>
          </p:cNvPicPr>
          <p:nvPr/>
        </p:nvPicPr>
        <p:blipFill>
          <a:blip r:embed="rId3"/>
          <a:stretch>
            <a:fillRect/>
          </a:stretch>
        </p:blipFill>
        <p:spPr>
          <a:xfrm>
            <a:off x="35398" y="2959333"/>
            <a:ext cx="5054880" cy="2502130"/>
          </a:xfrm>
          <a:prstGeom prst="rect">
            <a:avLst/>
          </a:prstGeom>
        </p:spPr>
      </p:pic>
    </p:spTree>
    <p:extLst>
      <p:ext uri="{BB962C8B-B14F-4D97-AF65-F5344CB8AC3E}">
        <p14:creationId xmlns:p14="http://schemas.microsoft.com/office/powerpoint/2010/main" val="1960725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71" y="1240316"/>
            <a:ext cx="3808614" cy="1325563"/>
          </a:xfrm>
        </p:spPr>
        <p:txBody>
          <a:bodyPr>
            <a:normAutofit fontScale="90000"/>
          </a:bodyPr>
          <a:lstStyle/>
          <a:p>
            <a:r>
              <a:rPr lang="en-US" dirty="0"/>
              <a:t>Monotone transformations of the weights make little difference</a:t>
            </a:r>
          </a:p>
        </p:txBody>
      </p:sp>
      <p:pic>
        <p:nvPicPr>
          <p:cNvPr id="5" name="Picture 4">
            <a:extLst>
              <a:ext uri="{FF2B5EF4-FFF2-40B4-BE49-F238E27FC236}">
                <a16:creationId xmlns:a16="http://schemas.microsoft.com/office/drawing/2014/main" id="{C8F18D54-A506-412C-B754-2210707E96D2}"/>
              </a:ext>
            </a:extLst>
          </p:cNvPr>
          <p:cNvPicPr>
            <a:picLocks noChangeAspect="1"/>
          </p:cNvPicPr>
          <p:nvPr/>
        </p:nvPicPr>
        <p:blipFill>
          <a:blip r:embed="rId2"/>
          <a:stretch>
            <a:fillRect/>
          </a:stretch>
        </p:blipFill>
        <p:spPr>
          <a:xfrm>
            <a:off x="3966741" y="209849"/>
            <a:ext cx="8141533" cy="4919103"/>
          </a:xfrm>
          <a:prstGeom prst="rect">
            <a:avLst/>
          </a:prstGeom>
        </p:spPr>
      </p:pic>
    </p:spTree>
    <p:extLst>
      <p:ext uri="{BB962C8B-B14F-4D97-AF65-F5344CB8AC3E}">
        <p14:creationId xmlns:p14="http://schemas.microsoft.com/office/powerpoint/2010/main" val="744719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3637"/>
            <a:ext cx="10515600" cy="1325563"/>
          </a:xfrm>
        </p:spPr>
        <p:txBody>
          <a:bodyPr>
            <a:normAutofit/>
          </a:bodyPr>
          <a:lstStyle/>
          <a:p>
            <a:r>
              <a:rPr lang="en-US" dirty="0"/>
              <a:t>Classes of pairs of blood types </a:t>
            </a:r>
            <a:br>
              <a:rPr lang="en-US" dirty="0"/>
            </a:br>
            <a:r>
              <a:rPr lang="en-US" sz="2800" dirty="0">
                <a:solidFill>
                  <a:srgbClr val="0070C0"/>
                </a:solidFill>
              </a:rPr>
              <a:t>[</a:t>
            </a:r>
            <a:r>
              <a:rPr lang="en-US" sz="2800" dirty="0" err="1">
                <a:solidFill>
                  <a:srgbClr val="0070C0"/>
                </a:solidFill>
              </a:rPr>
              <a:t>Ashlagi</a:t>
            </a:r>
            <a:r>
              <a:rPr lang="en-US" sz="2800" dirty="0">
                <a:solidFill>
                  <a:srgbClr val="0070C0"/>
                </a:solidFill>
              </a:rPr>
              <a:t> and Roth 2014; </a:t>
            </a:r>
            <a:r>
              <a:rPr lang="en-US" sz="2800" dirty="0" err="1">
                <a:solidFill>
                  <a:srgbClr val="0070C0"/>
                </a:solidFill>
              </a:rPr>
              <a:t>Toulis</a:t>
            </a:r>
            <a:r>
              <a:rPr lang="en-US" sz="2800" dirty="0">
                <a:solidFill>
                  <a:srgbClr val="0070C0"/>
                </a:solidFill>
              </a:rPr>
              <a:t> and Parkes 2015]</a:t>
            </a:r>
            <a:endParaRPr lang="en-US" dirty="0">
              <a:solidFill>
                <a:srgbClr val="0070C0"/>
              </a:solidFill>
            </a:endParaRPr>
          </a:p>
        </p:txBody>
      </p:sp>
      <p:sp>
        <p:nvSpPr>
          <p:cNvPr id="7" name="Content Placeholder 6">
            <a:extLst>
              <a:ext uri="{FF2B5EF4-FFF2-40B4-BE49-F238E27FC236}">
                <a16:creationId xmlns:a16="http://schemas.microsoft.com/office/drawing/2014/main" id="{D7506DBB-C676-48C9-B859-2B44EC3D9C8C}"/>
              </a:ext>
            </a:extLst>
          </p:cNvPr>
          <p:cNvSpPr>
            <a:spLocks noGrp="1"/>
          </p:cNvSpPr>
          <p:nvPr>
            <p:ph idx="1"/>
          </p:nvPr>
        </p:nvSpPr>
        <p:spPr>
          <a:xfrm>
            <a:off x="838200" y="1301923"/>
            <a:ext cx="10940935" cy="5481262"/>
          </a:xfrm>
        </p:spPr>
        <p:txBody>
          <a:bodyPr>
            <a:normAutofit/>
          </a:bodyPr>
          <a:lstStyle/>
          <a:p>
            <a:r>
              <a:rPr lang="en-US" dirty="0"/>
              <a:t>When generating sufficiently large random markets, patient-donor pairs’ situations can be categorized according to their blood types</a:t>
            </a:r>
          </a:p>
          <a:p>
            <a:r>
              <a:rPr lang="en-US" i="1" dirty="0">
                <a:solidFill>
                  <a:srgbClr val="C00000"/>
                </a:solidFill>
              </a:rPr>
              <a:t>Underdemanded</a:t>
            </a:r>
            <a:r>
              <a:rPr lang="en-US" dirty="0"/>
              <a:t> pairs contain a patient with blood type O, a donor with blood type AB, or both</a:t>
            </a:r>
          </a:p>
          <a:p>
            <a:r>
              <a:rPr lang="en-US" i="1" dirty="0" err="1">
                <a:solidFill>
                  <a:srgbClr val="00B050"/>
                </a:solidFill>
              </a:rPr>
              <a:t>Overdemanded</a:t>
            </a:r>
            <a:r>
              <a:rPr lang="en-US" dirty="0"/>
              <a:t> pairs contain a patient with blood type AB, a donor with blood type O, or both</a:t>
            </a:r>
          </a:p>
          <a:p>
            <a:r>
              <a:rPr lang="en-US" i="1" dirty="0">
                <a:solidFill>
                  <a:srgbClr val="00B050"/>
                </a:solidFill>
              </a:rPr>
              <a:t>Self-demanded </a:t>
            </a:r>
            <a:r>
              <a:rPr lang="en-US" dirty="0"/>
              <a:t>pairs contain a patient and donor with the same blood type</a:t>
            </a:r>
          </a:p>
          <a:p>
            <a:r>
              <a:rPr lang="en-US" i="1" dirty="0">
                <a:solidFill>
                  <a:srgbClr val="00B050"/>
                </a:solidFill>
              </a:rPr>
              <a:t>Reciprocally demanded </a:t>
            </a:r>
            <a:r>
              <a:rPr lang="en-US" dirty="0"/>
              <a:t>pairs contain one person with blood type A, and one person with blood type B</a:t>
            </a:r>
          </a:p>
        </p:txBody>
      </p:sp>
    </p:spTree>
    <p:extLst>
      <p:ext uri="{BB962C8B-B14F-4D97-AF65-F5344CB8AC3E}">
        <p14:creationId xmlns:p14="http://schemas.microsoft.com/office/powerpoint/2010/main" val="26735687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71" y="1240316"/>
            <a:ext cx="3808614" cy="1325563"/>
          </a:xfrm>
        </p:spPr>
        <p:txBody>
          <a:bodyPr>
            <a:normAutofit fontScale="90000"/>
          </a:bodyPr>
          <a:lstStyle/>
          <a:p>
            <a:r>
              <a:rPr lang="en-US" dirty="0"/>
              <a:t>Most of the effect is felt by </a:t>
            </a:r>
            <a:r>
              <a:rPr lang="en-US" dirty="0" err="1"/>
              <a:t>underdemanded</a:t>
            </a:r>
            <a:r>
              <a:rPr lang="en-US" dirty="0"/>
              <a:t> pairs</a:t>
            </a:r>
          </a:p>
        </p:txBody>
      </p:sp>
      <p:pic>
        <p:nvPicPr>
          <p:cNvPr id="3" name="Picture 2">
            <a:extLst>
              <a:ext uri="{FF2B5EF4-FFF2-40B4-BE49-F238E27FC236}">
                <a16:creationId xmlns:a16="http://schemas.microsoft.com/office/drawing/2014/main" id="{21B2E361-4718-4A6D-A280-7F011D1ABC89}"/>
              </a:ext>
            </a:extLst>
          </p:cNvPr>
          <p:cNvPicPr>
            <a:picLocks noChangeAspect="1"/>
          </p:cNvPicPr>
          <p:nvPr/>
        </p:nvPicPr>
        <p:blipFill>
          <a:blip r:embed="rId2"/>
          <a:stretch>
            <a:fillRect/>
          </a:stretch>
        </p:blipFill>
        <p:spPr>
          <a:xfrm>
            <a:off x="4039985" y="298773"/>
            <a:ext cx="8150892" cy="4988121"/>
          </a:xfrm>
          <a:prstGeom prst="rect">
            <a:avLst/>
          </a:prstGeom>
        </p:spPr>
      </p:pic>
      <p:pic>
        <p:nvPicPr>
          <p:cNvPr id="4" name="Picture 3">
            <a:extLst>
              <a:ext uri="{FF2B5EF4-FFF2-40B4-BE49-F238E27FC236}">
                <a16:creationId xmlns:a16="http://schemas.microsoft.com/office/drawing/2014/main" id="{5D8467EF-D406-4724-A905-E5B3E0227525}"/>
              </a:ext>
            </a:extLst>
          </p:cNvPr>
          <p:cNvPicPr>
            <a:picLocks noChangeAspect="1"/>
          </p:cNvPicPr>
          <p:nvPr/>
        </p:nvPicPr>
        <p:blipFill>
          <a:blip r:embed="rId3"/>
          <a:stretch>
            <a:fillRect/>
          </a:stretch>
        </p:blipFill>
        <p:spPr>
          <a:xfrm>
            <a:off x="4167107" y="5408505"/>
            <a:ext cx="7166251" cy="1012000"/>
          </a:xfrm>
          <a:prstGeom prst="rect">
            <a:avLst/>
          </a:prstGeom>
        </p:spPr>
      </p:pic>
    </p:spTree>
    <p:extLst>
      <p:ext uri="{BB962C8B-B14F-4D97-AF65-F5344CB8AC3E}">
        <p14:creationId xmlns:p14="http://schemas.microsoft.com/office/powerpoint/2010/main" val="828602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3073" y="-405943"/>
            <a:ext cx="11353800" cy="1325563"/>
          </a:xfrm>
        </p:spPr>
        <p:txBody>
          <a:bodyPr/>
          <a:lstStyle/>
          <a:p>
            <a:r>
              <a:rPr lang="en-US" dirty="0"/>
              <a:t>Agents through time</a:t>
            </a:r>
          </a:p>
        </p:txBody>
      </p:sp>
      <p:sp>
        <p:nvSpPr>
          <p:cNvPr id="7" name="Oval 6">
            <a:extLst>
              <a:ext uri="{FF2B5EF4-FFF2-40B4-BE49-F238E27FC236}">
                <a16:creationId xmlns:a16="http://schemas.microsoft.com/office/drawing/2014/main" id="{5F1BED23-68FD-482A-991E-6BD03F1CAA02}"/>
              </a:ext>
            </a:extLst>
          </p:cNvPr>
          <p:cNvSpPr/>
          <p:nvPr/>
        </p:nvSpPr>
        <p:spPr bwMode="auto">
          <a:xfrm>
            <a:off x="9564972" y="1428138"/>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8" name="Oval 7">
            <a:extLst>
              <a:ext uri="{FF2B5EF4-FFF2-40B4-BE49-F238E27FC236}">
                <a16:creationId xmlns:a16="http://schemas.microsoft.com/office/drawing/2014/main" id="{102E77EC-9F85-4374-B110-9D66D4A6C288}"/>
              </a:ext>
            </a:extLst>
          </p:cNvPr>
          <p:cNvSpPr/>
          <p:nvPr/>
        </p:nvSpPr>
        <p:spPr bwMode="auto">
          <a:xfrm>
            <a:off x="9641172" y="1123338"/>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9" name="Straight Connector 8">
            <a:extLst>
              <a:ext uri="{FF2B5EF4-FFF2-40B4-BE49-F238E27FC236}">
                <a16:creationId xmlns:a16="http://schemas.microsoft.com/office/drawing/2014/main" id="{6B2986BE-1926-4693-9B71-1C879C592605}"/>
              </a:ext>
            </a:extLst>
          </p:cNvPr>
          <p:cNvCxnSpPr>
            <a:cxnSpLocks/>
          </p:cNvCxnSpPr>
          <p:nvPr/>
        </p:nvCxnSpPr>
        <p:spPr bwMode="auto">
          <a:xfrm flipH="1">
            <a:off x="9641174" y="1885338"/>
            <a:ext cx="76204" cy="38291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0C9075F6-8821-45A9-8555-01BA8FF49E6D}"/>
              </a:ext>
            </a:extLst>
          </p:cNvPr>
          <p:cNvCxnSpPr>
            <a:cxnSpLocks/>
          </p:cNvCxnSpPr>
          <p:nvPr/>
        </p:nvCxnSpPr>
        <p:spPr bwMode="auto">
          <a:xfrm>
            <a:off x="9869772" y="1885338"/>
            <a:ext cx="76200" cy="3810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23" name="Freeform: Shape 22">
            <a:extLst>
              <a:ext uri="{FF2B5EF4-FFF2-40B4-BE49-F238E27FC236}">
                <a16:creationId xmlns:a16="http://schemas.microsoft.com/office/drawing/2014/main" id="{FAAA949A-1ED0-491B-8283-D3D73C245892}"/>
              </a:ext>
            </a:extLst>
          </p:cNvPr>
          <p:cNvSpPr/>
          <p:nvPr/>
        </p:nvSpPr>
        <p:spPr>
          <a:xfrm>
            <a:off x="1647825" y="1428138"/>
            <a:ext cx="7696200" cy="1029312"/>
          </a:xfrm>
          <a:custGeom>
            <a:avLst/>
            <a:gdLst>
              <a:gd name="connsiteX0" fmla="*/ 0 w 7696200"/>
              <a:gd name="connsiteY0" fmla="*/ 1029312 h 1029312"/>
              <a:gd name="connsiteX1" fmla="*/ 2400300 w 7696200"/>
              <a:gd name="connsiteY1" fmla="*/ 612 h 1029312"/>
              <a:gd name="connsiteX2" fmla="*/ 4286250 w 7696200"/>
              <a:gd name="connsiteY2" fmla="*/ 867387 h 1029312"/>
              <a:gd name="connsiteX3" fmla="*/ 6477000 w 7696200"/>
              <a:gd name="connsiteY3" fmla="*/ 124437 h 1029312"/>
              <a:gd name="connsiteX4" fmla="*/ 7696200 w 7696200"/>
              <a:gd name="connsiteY4" fmla="*/ 248262 h 1029312"/>
              <a:gd name="connsiteX5" fmla="*/ 7696200 w 7696200"/>
              <a:gd name="connsiteY5" fmla="*/ 248262 h 102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200" h="1029312">
                <a:moveTo>
                  <a:pt x="0" y="1029312"/>
                </a:moveTo>
                <a:cubicBezTo>
                  <a:pt x="842962" y="528455"/>
                  <a:pt x="1685925" y="27599"/>
                  <a:pt x="2400300" y="612"/>
                </a:cubicBezTo>
                <a:cubicBezTo>
                  <a:pt x="3114675" y="-26376"/>
                  <a:pt x="3606800" y="846750"/>
                  <a:pt x="4286250" y="867387"/>
                </a:cubicBezTo>
                <a:cubicBezTo>
                  <a:pt x="4965700" y="888024"/>
                  <a:pt x="5908675" y="227624"/>
                  <a:pt x="6477000" y="124437"/>
                </a:cubicBezTo>
                <a:cubicBezTo>
                  <a:pt x="7045325" y="21250"/>
                  <a:pt x="7696200" y="248262"/>
                  <a:pt x="7696200" y="248262"/>
                </a:cubicBezTo>
                <a:lnTo>
                  <a:pt x="7696200" y="248262"/>
                </a:lnTo>
              </a:path>
            </a:pathLst>
          </a:custGeom>
          <a:noFill/>
          <a:ln w="50800">
            <a:solidFill>
              <a:srgbClr val="00206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31DFA76D-5527-4E7A-B71D-EF8D9CA56FDA}"/>
              </a:ext>
            </a:extLst>
          </p:cNvPr>
          <p:cNvCxnSpPr>
            <a:cxnSpLocks/>
          </p:cNvCxnSpPr>
          <p:nvPr/>
        </p:nvCxnSpPr>
        <p:spPr>
          <a:xfrm flipV="1">
            <a:off x="4502940" y="1943100"/>
            <a:ext cx="581025" cy="4381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1CBB71D-74FD-485E-8A0B-F1FAA420D914}"/>
              </a:ext>
            </a:extLst>
          </p:cNvPr>
          <p:cNvCxnSpPr>
            <a:cxnSpLocks/>
          </p:cNvCxnSpPr>
          <p:nvPr/>
        </p:nvCxnSpPr>
        <p:spPr>
          <a:xfrm flipV="1">
            <a:off x="6132882" y="2238375"/>
            <a:ext cx="581025" cy="4381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905FEC7-21A9-4DF5-B286-5243300559DF}"/>
              </a:ext>
            </a:extLst>
          </p:cNvPr>
          <p:cNvCxnSpPr>
            <a:cxnSpLocks/>
          </p:cNvCxnSpPr>
          <p:nvPr/>
        </p:nvCxnSpPr>
        <p:spPr>
          <a:xfrm flipV="1">
            <a:off x="2595568" y="1723719"/>
            <a:ext cx="581025" cy="4381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A93B7D2-CC9A-4812-AE3D-394DDE8278A6}"/>
              </a:ext>
            </a:extLst>
          </p:cNvPr>
          <p:cNvCxnSpPr>
            <a:cxnSpLocks/>
          </p:cNvCxnSpPr>
          <p:nvPr/>
        </p:nvCxnSpPr>
        <p:spPr>
          <a:xfrm flipV="1">
            <a:off x="3714750" y="1002512"/>
            <a:ext cx="581025" cy="43815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A398D1-345B-45CA-A03F-A7B7DF6A078A}"/>
              </a:ext>
            </a:extLst>
          </p:cNvPr>
          <p:cNvCxnSpPr>
            <a:cxnSpLocks/>
          </p:cNvCxnSpPr>
          <p:nvPr/>
        </p:nvCxnSpPr>
        <p:spPr>
          <a:xfrm flipV="1">
            <a:off x="7810500" y="1627857"/>
            <a:ext cx="490544" cy="42954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6EE215F-5F63-402E-8A0D-663082B63FDB}"/>
              </a:ext>
            </a:extLst>
          </p:cNvPr>
          <p:cNvCxnSpPr>
            <a:cxnSpLocks/>
          </p:cNvCxnSpPr>
          <p:nvPr/>
        </p:nvCxnSpPr>
        <p:spPr>
          <a:xfrm flipV="1">
            <a:off x="7062793" y="1447188"/>
            <a:ext cx="581025" cy="43815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1E12E7B-220F-4F91-8751-376D20DB2014}"/>
              </a:ext>
            </a:extLst>
          </p:cNvPr>
          <p:cNvCxnSpPr>
            <a:cxnSpLocks/>
          </p:cNvCxnSpPr>
          <p:nvPr/>
        </p:nvCxnSpPr>
        <p:spPr>
          <a:xfrm flipV="1">
            <a:off x="5572125" y="1723719"/>
            <a:ext cx="581025" cy="43815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B6D241B-2431-4D80-90DE-1C40CD12FB9B}"/>
              </a:ext>
            </a:extLst>
          </p:cNvPr>
          <p:cNvSpPr txBox="1"/>
          <p:nvPr/>
        </p:nvSpPr>
        <p:spPr>
          <a:xfrm>
            <a:off x="10301294" y="1419676"/>
            <a:ext cx="1839544" cy="707886"/>
          </a:xfrm>
          <a:prstGeom prst="rect">
            <a:avLst/>
          </a:prstGeom>
          <a:noFill/>
        </p:spPr>
        <p:txBody>
          <a:bodyPr wrap="square" rtlCol="0">
            <a:spAutoFit/>
          </a:bodyPr>
          <a:lstStyle/>
          <a:p>
            <a:r>
              <a:rPr lang="en-US" sz="2000" dirty="0"/>
              <a:t>an idealized human being</a:t>
            </a:r>
          </a:p>
        </p:txBody>
      </p:sp>
      <p:sp>
        <p:nvSpPr>
          <p:cNvPr id="33" name="TextBox 32">
            <a:extLst>
              <a:ext uri="{FF2B5EF4-FFF2-40B4-BE49-F238E27FC236}">
                <a16:creationId xmlns:a16="http://schemas.microsoft.com/office/drawing/2014/main" id="{2910813A-4B3C-4822-B97A-82D35B974700}"/>
              </a:ext>
            </a:extLst>
          </p:cNvPr>
          <p:cNvSpPr txBox="1"/>
          <p:nvPr/>
        </p:nvSpPr>
        <p:spPr>
          <a:xfrm>
            <a:off x="2182968" y="2365237"/>
            <a:ext cx="3949914" cy="707886"/>
          </a:xfrm>
          <a:prstGeom prst="rect">
            <a:avLst/>
          </a:prstGeom>
          <a:noFill/>
        </p:spPr>
        <p:txBody>
          <a:bodyPr wrap="square" rtlCol="0">
            <a:spAutoFit/>
          </a:bodyPr>
          <a:lstStyle/>
          <a:p>
            <a:pPr algn="ctr"/>
            <a:r>
              <a:rPr lang="en-US" sz="2000" b="1" dirty="0"/>
              <a:t>information</a:t>
            </a:r>
            <a:r>
              <a:rPr lang="en-US" sz="2000" dirty="0"/>
              <a:t> (data, sensor input, inbound communication, …)</a:t>
            </a:r>
          </a:p>
        </p:txBody>
      </p:sp>
      <p:sp>
        <p:nvSpPr>
          <p:cNvPr id="34" name="TextBox 33">
            <a:extLst>
              <a:ext uri="{FF2B5EF4-FFF2-40B4-BE49-F238E27FC236}">
                <a16:creationId xmlns:a16="http://schemas.microsoft.com/office/drawing/2014/main" id="{C441304A-BAFD-477A-BF27-2F8B8F3B5383}"/>
              </a:ext>
            </a:extLst>
          </p:cNvPr>
          <p:cNvSpPr txBox="1"/>
          <p:nvPr/>
        </p:nvSpPr>
        <p:spPr>
          <a:xfrm>
            <a:off x="4174851" y="670717"/>
            <a:ext cx="3668986" cy="707886"/>
          </a:xfrm>
          <a:prstGeom prst="rect">
            <a:avLst/>
          </a:prstGeom>
          <a:noFill/>
        </p:spPr>
        <p:txBody>
          <a:bodyPr wrap="square" rtlCol="0">
            <a:spAutoFit/>
          </a:bodyPr>
          <a:lstStyle/>
          <a:p>
            <a:pPr algn="ctr"/>
            <a:r>
              <a:rPr lang="en-US" sz="2000" b="1" dirty="0">
                <a:solidFill>
                  <a:schemeClr val="accent6">
                    <a:lumMod val="75000"/>
                  </a:schemeClr>
                </a:solidFill>
              </a:rPr>
              <a:t>decisions</a:t>
            </a:r>
            <a:r>
              <a:rPr lang="en-US" sz="2000" dirty="0">
                <a:solidFill>
                  <a:schemeClr val="accent6">
                    <a:lumMod val="75000"/>
                  </a:schemeClr>
                </a:solidFill>
              </a:rPr>
              <a:t> (actions, effector use, outbound communication, …)</a:t>
            </a:r>
          </a:p>
        </p:txBody>
      </p:sp>
      <p:cxnSp>
        <p:nvCxnSpPr>
          <p:cNvPr id="58" name="Straight Arrow Connector 57">
            <a:extLst>
              <a:ext uri="{FF2B5EF4-FFF2-40B4-BE49-F238E27FC236}">
                <a16:creationId xmlns:a16="http://schemas.microsoft.com/office/drawing/2014/main" id="{B0A4063C-D064-4816-90F9-2639F3C265DC}"/>
              </a:ext>
            </a:extLst>
          </p:cNvPr>
          <p:cNvCxnSpPr>
            <a:cxnSpLocks/>
          </p:cNvCxnSpPr>
          <p:nvPr/>
        </p:nvCxnSpPr>
        <p:spPr>
          <a:xfrm flipV="1">
            <a:off x="1157281" y="3419781"/>
            <a:ext cx="8750591"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00BAD3E2-4300-4ABB-B8AE-845B5EC905B9}"/>
              </a:ext>
            </a:extLst>
          </p:cNvPr>
          <p:cNvCxnSpPr>
            <a:cxnSpLocks/>
          </p:cNvCxnSpPr>
          <p:nvPr/>
        </p:nvCxnSpPr>
        <p:spPr>
          <a:xfrm flipV="1">
            <a:off x="1150467" y="713003"/>
            <a:ext cx="6814" cy="272227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2011EA3F-EE79-4F12-9086-195642FDE268}"/>
              </a:ext>
            </a:extLst>
          </p:cNvPr>
          <p:cNvSpPr txBox="1"/>
          <p:nvPr/>
        </p:nvSpPr>
        <p:spPr>
          <a:xfrm>
            <a:off x="9029700" y="3199985"/>
            <a:ext cx="2380084" cy="400110"/>
          </a:xfrm>
          <a:prstGeom prst="rect">
            <a:avLst/>
          </a:prstGeom>
          <a:noFill/>
        </p:spPr>
        <p:txBody>
          <a:bodyPr wrap="square" rtlCol="0">
            <a:spAutoFit/>
          </a:bodyPr>
          <a:lstStyle/>
          <a:p>
            <a:pPr algn="ctr"/>
            <a:r>
              <a:rPr lang="en-US" sz="2000" b="1" dirty="0"/>
              <a:t>time</a:t>
            </a:r>
          </a:p>
        </p:txBody>
      </p:sp>
      <p:sp>
        <p:nvSpPr>
          <p:cNvPr id="63" name="TextBox 62">
            <a:extLst>
              <a:ext uri="{FF2B5EF4-FFF2-40B4-BE49-F238E27FC236}">
                <a16:creationId xmlns:a16="http://schemas.microsoft.com/office/drawing/2014/main" id="{FA09A861-0741-4EF5-9C85-0C5CFE3917FB}"/>
              </a:ext>
            </a:extLst>
          </p:cNvPr>
          <p:cNvSpPr txBox="1"/>
          <p:nvPr/>
        </p:nvSpPr>
        <p:spPr>
          <a:xfrm>
            <a:off x="-481059" y="555261"/>
            <a:ext cx="2380084" cy="400110"/>
          </a:xfrm>
          <a:prstGeom prst="rect">
            <a:avLst/>
          </a:prstGeom>
          <a:noFill/>
        </p:spPr>
        <p:txBody>
          <a:bodyPr wrap="square" rtlCol="0">
            <a:spAutoFit/>
          </a:bodyPr>
          <a:lstStyle/>
          <a:p>
            <a:pPr algn="ctr"/>
            <a:r>
              <a:rPr lang="en-US" sz="2000" b="1" dirty="0"/>
              <a:t>space</a:t>
            </a:r>
          </a:p>
        </p:txBody>
      </p:sp>
      <p:cxnSp>
        <p:nvCxnSpPr>
          <p:cNvPr id="69" name="Straight Arrow Connector 68">
            <a:extLst>
              <a:ext uri="{FF2B5EF4-FFF2-40B4-BE49-F238E27FC236}">
                <a16:creationId xmlns:a16="http://schemas.microsoft.com/office/drawing/2014/main" id="{631B047B-BEE0-4483-B967-9D4566712931}"/>
              </a:ext>
            </a:extLst>
          </p:cNvPr>
          <p:cNvCxnSpPr>
            <a:cxnSpLocks/>
          </p:cNvCxnSpPr>
          <p:nvPr/>
        </p:nvCxnSpPr>
        <p:spPr>
          <a:xfrm flipV="1">
            <a:off x="5389379" y="4451545"/>
            <a:ext cx="257575" cy="16869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56A9AF61-F4DF-4444-A781-BDE6DB5CC6CA}"/>
              </a:ext>
            </a:extLst>
          </p:cNvPr>
          <p:cNvCxnSpPr>
            <a:cxnSpLocks/>
          </p:cNvCxnSpPr>
          <p:nvPr/>
        </p:nvCxnSpPr>
        <p:spPr>
          <a:xfrm flipV="1">
            <a:off x="7148519" y="5987258"/>
            <a:ext cx="581025" cy="4381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920B267-120C-4341-A8A2-9BA3609216AF}"/>
              </a:ext>
            </a:extLst>
          </p:cNvPr>
          <p:cNvCxnSpPr>
            <a:cxnSpLocks/>
          </p:cNvCxnSpPr>
          <p:nvPr/>
        </p:nvCxnSpPr>
        <p:spPr>
          <a:xfrm flipV="1">
            <a:off x="2852801" y="4334764"/>
            <a:ext cx="581025" cy="4381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51B2C42-43CC-42CA-AE5D-EB2F8828025A}"/>
              </a:ext>
            </a:extLst>
          </p:cNvPr>
          <p:cNvCxnSpPr>
            <a:cxnSpLocks/>
          </p:cNvCxnSpPr>
          <p:nvPr/>
        </p:nvCxnSpPr>
        <p:spPr>
          <a:xfrm flipV="1">
            <a:off x="3588803" y="3820026"/>
            <a:ext cx="581025" cy="43815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C17D7E1-8158-4478-82E6-DEB6D37685D5}"/>
              </a:ext>
            </a:extLst>
          </p:cNvPr>
          <p:cNvCxnSpPr>
            <a:cxnSpLocks/>
          </p:cNvCxnSpPr>
          <p:nvPr/>
        </p:nvCxnSpPr>
        <p:spPr>
          <a:xfrm flipV="1">
            <a:off x="6477000" y="5914607"/>
            <a:ext cx="490544" cy="42954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5A590F3F-13ED-4A2E-A3FC-B31ED9135387}"/>
              </a:ext>
            </a:extLst>
          </p:cNvPr>
          <p:cNvCxnSpPr>
            <a:cxnSpLocks/>
          </p:cNvCxnSpPr>
          <p:nvPr/>
        </p:nvCxnSpPr>
        <p:spPr>
          <a:xfrm flipV="1">
            <a:off x="6025083" y="4052221"/>
            <a:ext cx="581025" cy="43815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88302F1-75B3-406B-879F-497100D6EF42}"/>
              </a:ext>
            </a:extLst>
          </p:cNvPr>
          <p:cNvCxnSpPr>
            <a:cxnSpLocks/>
          </p:cNvCxnSpPr>
          <p:nvPr/>
        </p:nvCxnSpPr>
        <p:spPr>
          <a:xfrm flipV="1">
            <a:off x="3607683" y="4683045"/>
            <a:ext cx="581025" cy="43815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DBC858ED-15D0-4547-B16F-81B87E787950}"/>
              </a:ext>
            </a:extLst>
          </p:cNvPr>
          <p:cNvSpPr txBox="1"/>
          <p:nvPr/>
        </p:nvSpPr>
        <p:spPr>
          <a:xfrm>
            <a:off x="10294480" y="4572370"/>
            <a:ext cx="1839544" cy="1015663"/>
          </a:xfrm>
          <a:prstGeom prst="rect">
            <a:avLst/>
          </a:prstGeom>
          <a:noFill/>
        </p:spPr>
        <p:txBody>
          <a:bodyPr wrap="square" rtlCol="0">
            <a:spAutoFit/>
          </a:bodyPr>
          <a:lstStyle/>
          <a:p>
            <a:r>
              <a:rPr lang="en-US" sz="2000" dirty="0"/>
              <a:t>AI (software)</a:t>
            </a:r>
          </a:p>
          <a:p>
            <a:r>
              <a:rPr lang="en-US" sz="2000" dirty="0"/>
              <a:t>(e.g., personal assistant)</a:t>
            </a:r>
          </a:p>
        </p:txBody>
      </p:sp>
      <p:cxnSp>
        <p:nvCxnSpPr>
          <p:cNvPr id="79" name="Straight Arrow Connector 78">
            <a:extLst>
              <a:ext uri="{FF2B5EF4-FFF2-40B4-BE49-F238E27FC236}">
                <a16:creationId xmlns:a16="http://schemas.microsoft.com/office/drawing/2014/main" id="{FBABACEA-B47D-4574-BA8B-9435661A9412}"/>
              </a:ext>
            </a:extLst>
          </p:cNvPr>
          <p:cNvCxnSpPr>
            <a:cxnSpLocks/>
          </p:cNvCxnSpPr>
          <p:nvPr/>
        </p:nvCxnSpPr>
        <p:spPr>
          <a:xfrm flipV="1">
            <a:off x="1150467" y="6572475"/>
            <a:ext cx="8750591" cy="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9C62BEB-179A-488B-A64F-6B2901C735E7}"/>
              </a:ext>
            </a:extLst>
          </p:cNvPr>
          <p:cNvCxnSpPr>
            <a:cxnSpLocks/>
          </p:cNvCxnSpPr>
          <p:nvPr/>
        </p:nvCxnSpPr>
        <p:spPr>
          <a:xfrm flipV="1">
            <a:off x="1143653" y="3865697"/>
            <a:ext cx="6814" cy="272227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F7EE411-8587-45DD-A451-D6812EDBBCAD}"/>
              </a:ext>
            </a:extLst>
          </p:cNvPr>
          <p:cNvSpPr txBox="1"/>
          <p:nvPr/>
        </p:nvSpPr>
        <p:spPr>
          <a:xfrm>
            <a:off x="9029700" y="6372420"/>
            <a:ext cx="2380084" cy="400110"/>
          </a:xfrm>
          <a:prstGeom prst="rect">
            <a:avLst/>
          </a:prstGeom>
          <a:noFill/>
        </p:spPr>
        <p:txBody>
          <a:bodyPr wrap="square" rtlCol="0">
            <a:spAutoFit/>
          </a:bodyPr>
          <a:lstStyle/>
          <a:p>
            <a:pPr algn="ctr"/>
            <a:r>
              <a:rPr lang="en-US" sz="2000" b="1" dirty="0"/>
              <a:t>time</a:t>
            </a:r>
          </a:p>
        </p:txBody>
      </p:sp>
      <p:sp>
        <p:nvSpPr>
          <p:cNvPr id="82" name="TextBox 81">
            <a:extLst>
              <a:ext uri="{FF2B5EF4-FFF2-40B4-BE49-F238E27FC236}">
                <a16:creationId xmlns:a16="http://schemas.microsoft.com/office/drawing/2014/main" id="{6671461B-FA0F-482B-9303-200A2888BD16}"/>
              </a:ext>
            </a:extLst>
          </p:cNvPr>
          <p:cNvSpPr txBox="1"/>
          <p:nvPr/>
        </p:nvSpPr>
        <p:spPr>
          <a:xfrm>
            <a:off x="-481059" y="3707955"/>
            <a:ext cx="2380084" cy="400110"/>
          </a:xfrm>
          <a:prstGeom prst="rect">
            <a:avLst/>
          </a:prstGeom>
          <a:noFill/>
        </p:spPr>
        <p:txBody>
          <a:bodyPr wrap="square" rtlCol="0">
            <a:spAutoFit/>
          </a:bodyPr>
          <a:lstStyle/>
          <a:p>
            <a:pPr algn="ctr"/>
            <a:r>
              <a:rPr lang="en-US" sz="2000" b="1" dirty="0"/>
              <a:t>space</a:t>
            </a:r>
          </a:p>
        </p:txBody>
      </p:sp>
      <p:sp>
        <p:nvSpPr>
          <p:cNvPr id="84" name="Freeform: Shape 83">
            <a:extLst>
              <a:ext uri="{FF2B5EF4-FFF2-40B4-BE49-F238E27FC236}">
                <a16:creationId xmlns:a16="http://schemas.microsoft.com/office/drawing/2014/main" id="{EDFB53B9-3D05-4E0C-8679-33FC0DE64D3D}"/>
              </a:ext>
            </a:extLst>
          </p:cNvPr>
          <p:cNvSpPr/>
          <p:nvPr/>
        </p:nvSpPr>
        <p:spPr>
          <a:xfrm>
            <a:off x="1733550" y="4207266"/>
            <a:ext cx="2876550" cy="488559"/>
          </a:xfrm>
          <a:custGeom>
            <a:avLst/>
            <a:gdLst>
              <a:gd name="connsiteX0" fmla="*/ 0 w 2876550"/>
              <a:gd name="connsiteY0" fmla="*/ 488559 h 488559"/>
              <a:gd name="connsiteX1" fmla="*/ 1200150 w 2876550"/>
              <a:gd name="connsiteY1" fmla="*/ 12309 h 488559"/>
              <a:gd name="connsiteX2" fmla="*/ 1876425 w 2876550"/>
              <a:gd name="connsiteY2" fmla="*/ 136134 h 488559"/>
              <a:gd name="connsiteX3" fmla="*/ 2876550 w 2876550"/>
              <a:gd name="connsiteY3" fmla="*/ 88509 h 488559"/>
              <a:gd name="connsiteX4" fmla="*/ 2876550 w 2876550"/>
              <a:gd name="connsiteY4" fmla="*/ 88509 h 488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550" h="488559">
                <a:moveTo>
                  <a:pt x="0" y="488559"/>
                </a:moveTo>
                <a:cubicBezTo>
                  <a:pt x="443706" y="279802"/>
                  <a:pt x="887413" y="71046"/>
                  <a:pt x="1200150" y="12309"/>
                </a:cubicBezTo>
                <a:cubicBezTo>
                  <a:pt x="1512887" y="-46428"/>
                  <a:pt x="1597025" y="123434"/>
                  <a:pt x="1876425" y="136134"/>
                </a:cubicBezTo>
                <a:lnTo>
                  <a:pt x="2876550" y="88509"/>
                </a:lnTo>
                <a:lnTo>
                  <a:pt x="2876550" y="88509"/>
                </a:lnTo>
              </a:path>
            </a:pathLst>
          </a:custGeom>
          <a:noFill/>
          <a:ln w="50800">
            <a:solidFill>
              <a:srgbClr val="00206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30B4720F-4512-4EF2-9F41-C9AC49AE4F71}"/>
              </a:ext>
            </a:extLst>
          </p:cNvPr>
          <p:cNvSpPr/>
          <p:nvPr/>
        </p:nvSpPr>
        <p:spPr>
          <a:xfrm>
            <a:off x="2905125" y="4860457"/>
            <a:ext cx="2476500" cy="911693"/>
          </a:xfrm>
          <a:custGeom>
            <a:avLst/>
            <a:gdLst>
              <a:gd name="connsiteX0" fmla="*/ 0 w 2476500"/>
              <a:gd name="connsiteY0" fmla="*/ 911693 h 911693"/>
              <a:gd name="connsiteX1" fmla="*/ 1000125 w 2476500"/>
              <a:gd name="connsiteY1" fmla="*/ 225893 h 911693"/>
              <a:gd name="connsiteX2" fmla="*/ 2076450 w 2476500"/>
              <a:gd name="connsiteY2" fmla="*/ 6818 h 911693"/>
              <a:gd name="connsiteX3" fmla="*/ 2476500 w 2476500"/>
              <a:gd name="connsiteY3" fmla="*/ 435443 h 911693"/>
              <a:gd name="connsiteX4" fmla="*/ 2476500 w 2476500"/>
              <a:gd name="connsiteY4" fmla="*/ 435443 h 911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500" h="911693">
                <a:moveTo>
                  <a:pt x="0" y="911693"/>
                </a:moveTo>
                <a:cubicBezTo>
                  <a:pt x="327025" y="644199"/>
                  <a:pt x="654050" y="376705"/>
                  <a:pt x="1000125" y="225893"/>
                </a:cubicBezTo>
                <a:cubicBezTo>
                  <a:pt x="1346200" y="75081"/>
                  <a:pt x="1830388" y="-28107"/>
                  <a:pt x="2076450" y="6818"/>
                </a:cubicBezTo>
                <a:cubicBezTo>
                  <a:pt x="2322512" y="41743"/>
                  <a:pt x="2476500" y="435443"/>
                  <a:pt x="2476500" y="435443"/>
                </a:cubicBezTo>
                <a:lnTo>
                  <a:pt x="2476500" y="435443"/>
                </a:lnTo>
              </a:path>
            </a:pathLst>
          </a:custGeom>
          <a:noFill/>
          <a:ln w="50800">
            <a:solidFill>
              <a:srgbClr val="00206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6F00FF3D-FBB6-4788-A412-BBDD2CB7D7EC}"/>
              </a:ext>
            </a:extLst>
          </p:cNvPr>
          <p:cNvSpPr/>
          <p:nvPr/>
        </p:nvSpPr>
        <p:spPr>
          <a:xfrm>
            <a:off x="4314825" y="4237281"/>
            <a:ext cx="2981325" cy="1001469"/>
          </a:xfrm>
          <a:custGeom>
            <a:avLst/>
            <a:gdLst>
              <a:gd name="connsiteX0" fmla="*/ 0 w 2981325"/>
              <a:gd name="connsiteY0" fmla="*/ 1001469 h 1001469"/>
              <a:gd name="connsiteX1" fmla="*/ 1162050 w 2981325"/>
              <a:gd name="connsiteY1" fmla="*/ 1344 h 1001469"/>
              <a:gd name="connsiteX2" fmla="*/ 2171700 w 2981325"/>
              <a:gd name="connsiteY2" fmla="*/ 772869 h 1001469"/>
              <a:gd name="connsiteX3" fmla="*/ 2981325 w 2981325"/>
              <a:gd name="connsiteY3" fmla="*/ 153744 h 1001469"/>
              <a:gd name="connsiteX4" fmla="*/ 2981325 w 2981325"/>
              <a:gd name="connsiteY4" fmla="*/ 153744 h 1001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25" h="1001469">
                <a:moveTo>
                  <a:pt x="0" y="1001469"/>
                </a:moveTo>
                <a:cubicBezTo>
                  <a:pt x="400050" y="520456"/>
                  <a:pt x="800100" y="39444"/>
                  <a:pt x="1162050" y="1344"/>
                </a:cubicBezTo>
                <a:cubicBezTo>
                  <a:pt x="1524000" y="-36756"/>
                  <a:pt x="1868488" y="747469"/>
                  <a:pt x="2171700" y="772869"/>
                </a:cubicBezTo>
                <a:cubicBezTo>
                  <a:pt x="2474912" y="798269"/>
                  <a:pt x="2981325" y="153744"/>
                  <a:pt x="2981325" y="153744"/>
                </a:cubicBezTo>
                <a:lnTo>
                  <a:pt x="2981325" y="153744"/>
                </a:lnTo>
              </a:path>
            </a:pathLst>
          </a:custGeom>
          <a:noFill/>
          <a:ln w="50800">
            <a:solidFill>
              <a:srgbClr val="00206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057EE80B-2528-4262-8D6B-8C578C38ACD2}"/>
              </a:ext>
            </a:extLst>
          </p:cNvPr>
          <p:cNvSpPr/>
          <p:nvPr/>
        </p:nvSpPr>
        <p:spPr>
          <a:xfrm>
            <a:off x="6657975" y="4895850"/>
            <a:ext cx="2371725" cy="1133475"/>
          </a:xfrm>
          <a:custGeom>
            <a:avLst/>
            <a:gdLst>
              <a:gd name="connsiteX0" fmla="*/ 0 w 2371725"/>
              <a:gd name="connsiteY0" fmla="*/ 1133475 h 1133475"/>
              <a:gd name="connsiteX1" fmla="*/ 809625 w 2371725"/>
              <a:gd name="connsiteY1" fmla="*/ 695325 h 1133475"/>
              <a:gd name="connsiteX2" fmla="*/ 1752600 w 2371725"/>
              <a:gd name="connsiteY2" fmla="*/ 866775 h 1133475"/>
              <a:gd name="connsiteX3" fmla="*/ 2371725 w 2371725"/>
              <a:gd name="connsiteY3" fmla="*/ 0 h 1133475"/>
            </a:gdLst>
            <a:ahLst/>
            <a:cxnLst>
              <a:cxn ang="0">
                <a:pos x="connsiteX0" y="connsiteY0"/>
              </a:cxn>
              <a:cxn ang="0">
                <a:pos x="connsiteX1" y="connsiteY1"/>
              </a:cxn>
              <a:cxn ang="0">
                <a:pos x="connsiteX2" y="connsiteY2"/>
              </a:cxn>
              <a:cxn ang="0">
                <a:pos x="connsiteX3" y="connsiteY3"/>
              </a:cxn>
            </a:cxnLst>
            <a:rect l="l" t="t" r="r" b="b"/>
            <a:pathLst>
              <a:path w="2371725" h="1133475">
                <a:moveTo>
                  <a:pt x="0" y="1133475"/>
                </a:moveTo>
                <a:cubicBezTo>
                  <a:pt x="258762" y="936625"/>
                  <a:pt x="517525" y="739775"/>
                  <a:pt x="809625" y="695325"/>
                </a:cubicBezTo>
                <a:cubicBezTo>
                  <a:pt x="1101725" y="650875"/>
                  <a:pt x="1492250" y="982662"/>
                  <a:pt x="1752600" y="866775"/>
                </a:cubicBezTo>
                <a:cubicBezTo>
                  <a:pt x="2012950" y="750888"/>
                  <a:pt x="2192337" y="375444"/>
                  <a:pt x="2371725" y="0"/>
                </a:cubicBezTo>
              </a:path>
            </a:pathLst>
          </a:custGeom>
          <a:noFill/>
          <a:ln w="50800">
            <a:solidFill>
              <a:srgbClr val="00206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30F80132-0897-4907-BEA5-05509BE08E95}"/>
              </a:ext>
            </a:extLst>
          </p:cNvPr>
          <p:cNvSpPr/>
          <p:nvPr/>
        </p:nvSpPr>
        <p:spPr>
          <a:xfrm>
            <a:off x="6162675" y="3943350"/>
            <a:ext cx="2781300" cy="2310209"/>
          </a:xfrm>
          <a:custGeom>
            <a:avLst/>
            <a:gdLst>
              <a:gd name="connsiteX0" fmla="*/ 0 w 2781300"/>
              <a:gd name="connsiteY0" fmla="*/ 0 h 2310209"/>
              <a:gd name="connsiteX1" fmla="*/ 1762125 w 2781300"/>
              <a:gd name="connsiteY1" fmla="*/ 2162175 h 2310209"/>
              <a:gd name="connsiteX2" fmla="*/ 2781300 w 2781300"/>
              <a:gd name="connsiteY2" fmla="*/ 2124075 h 2310209"/>
              <a:gd name="connsiteX3" fmla="*/ 2781300 w 2781300"/>
              <a:gd name="connsiteY3" fmla="*/ 2124075 h 2310209"/>
            </a:gdLst>
            <a:ahLst/>
            <a:cxnLst>
              <a:cxn ang="0">
                <a:pos x="connsiteX0" y="connsiteY0"/>
              </a:cxn>
              <a:cxn ang="0">
                <a:pos x="connsiteX1" y="connsiteY1"/>
              </a:cxn>
              <a:cxn ang="0">
                <a:pos x="connsiteX2" y="connsiteY2"/>
              </a:cxn>
              <a:cxn ang="0">
                <a:pos x="connsiteX3" y="connsiteY3"/>
              </a:cxn>
            </a:cxnLst>
            <a:rect l="l" t="t" r="r" b="b"/>
            <a:pathLst>
              <a:path w="2781300" h="2310209">
                <a:moveTo>
                  <a:pt x="0" y="0"/>
                </a:moveTo>
                <a:cubicBezTo>
                  <a:pt x="649287" y="904081"/>
                  <a:pt x="1298575" y="1808163"/>
                  <a:pt x="1762125" y="2162175"/>
                </a:cubicBezTo>
                <a:cubicBezTo>
                  <a:pt x="2225675" y="2516188"/>
                  <a:pt x="2781300" y="2124075"/>
                  <a:pt x="2781300" y="2124075"/>
                </a:cubicBezTo>
                <a:lnTo>
                  <a:pt x="2781300" y="2124075"/>
                </a:lnTo>
              </a:path>
            </a:pathLst>
          </a:custGeom>
          <a:noFill/>
          <a:ln w="50800">
            <a:solidFill>
              <a:srgbClr val="00206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Arrow Connector 90">
            <a:extLst>
              <a:ext uri="{FF2B5EF4-FFF2-40B4-BE49-F238E27FC236}">
                <a16:creationId xmlns:a16="http://schemas.microsoft.com/office/drawing/2014/main" id="{912FF602-2645-47D6-97DA-FCADF7ECAA91}"/>
              </a:ext>
            </a:extLst>
          </p:cNvPr>
          <p:cNvCxnSpPr>
            <a:cxnSpLocks/>
          </p:cNvCxnSpPr>
          <p:nvPr/>
        </p:nvCxnSpPr>
        <p:spPr>
          <a:xfrm flipV="1">
            <a:off x="5136160" y="4597611"/>
            <a:ext cx="290513" cy="207687"/>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A6BD95DD-A897-40AA-8003-178DB6B77F91}"/>
              </a:ext>
            </a:extLst>
          </p:cNvPr>
          <p:cNvCxnSpPr>
            <a:cxnSpLocks/>
          </p:cNvCxnSpPr>
          <p:nvPr/>
        </p:nvCxnSpPr>
        <p:spPr>
          <a:xfrm flipV="1">
            <a:off x="7874640" y="5149382"/>
            <a:ext cx="581025" cy="43815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7C4F78D2-7362-4C85-83CD-B9C4C8E85A51}"/>
              </a:ext>
            </a:extLst>
          </p:cNvPr>
          <p:cNvCxnSpPr>
            <a:cxnSpLocks/>
          </p:cNvCxnSpPr>
          <p:nvPr/>
        </p:nvCxnSpPr>
        <p:spPr>
          <a:xfrm flipV="1">
            <a:off x="4413916" y="4982405"/>
            <a:ext cx="581025" cy="43815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54A69508-9694-4CDD-906D-049B254054CB}"/>
              </a:ext>
            </a:extLst>
          </p:cNvPr>
          <p:cNvCxnSpPr>
            <a:cxnSpLocks/>
          </p:cNvCxnSpPr>
          <p:nvPr/>
        </p:nvCxnSpPr>
        <p:spPr>
          <a:xfrm flipV="1">
            <a:off x="8221221" y="5755792"/>
            <a:ext cx="581025" cy="43815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EB81FCCD-1632-49EE-91E6-3C3D9900171C}"/>
              </a:ext>
            </a:extLst>
          </p:cNvPr>
          <p:cNvSpPr txBox="1"/>
          <p:nvPr/>
        </p:nvSpPr>
        <p:spPr>
          <a:xfrm>
            <a:off x="6299878" y="3699846"/>
            <a:ext cx="3668986" cy="707886"/>
          </a:xfrm>
          <a:prstGeom prst="rect">
            <a:avLst/>
          </a:prstGeom>
          <a:noFill/>
        </p:spPr>
        <p:txBody>
          <a:bodyPr wrap="square" rtlCol="0">
            <a:spAutoFit/>
          </a:bodyPr>
          <a:lstStyle/>
          <a:p>
            <a:pPr algn="ctr"/>
            <a:r>
              <a:rPr lang="en-US" sz="2000" b="1" dirty="0">
                <a:solidFill>
                  <a:schemeClr val="accent6">
                    <a:lumMod val="75000"/>
                  </a:schemeClr>
                </a:solidFill>
              </a:rPr>
              <a:t>decisions</a:t>
            </a:r>
            <a:r>
              <a:rPr lang="en-US" sz="2000" dirty="0">
                <a:solidFill>
                  <a:schemeClr val="accent6">
                    <a:lumMod val="75000"/>
                  </a:schemeClr>
                </a:solidFill>
              </a:rPr>
              <a:t> (actions, effector use, outbound communication, …)</a:t>
            </a:r>
          </a:p>
        </p:txBody>
      </p:sp>
      <p:sp>
        <p:nvSpPr>
          <p:cNvPr id="103" name="TextBox 102">
            <a:extLst>
              <a:ext uri="{FF2B5EF4-FFF2-40B4-BE49-F238E27FC236}">
                <a16:creationId xmlns:a16="http://schemas.microsoft.com/office/drawing/2014/main" id="{13FEB837-8F71-4521-8668-4E3BE3F52ADF}"/>
              </a:ext>
            </a:extLst>
          </p:cNvPr>
          <p:cNvSpPr txBox="1"/>
          <p:nvPr/>
        </p:nvSpPr>
        <p:spPr>
          <a:xfrm>
            <a:off x="2182968" y="5675382"/>
            <a:ext cx="3949914" cy="707886"/>
          </a:xfrm>
          <a:prstGeom prst="rect">
            <a:avLst/>
          </a:prstGeom>
          <a:noFill/>
        </p:spPr>
        <p:txBody>
          <a:bodyPr wrap="square" rtlCol="0">
            <a:spAutoFit/>
          </a:bodyPr>
          <a:lstStyle/>
          <a:p>
            <a:pPr algn="ctr"/>
            <a:r>
              <a:rPr lang="en-US" sz="2000" b="1" dirty="0"/>
              <a:t>information</a:t>
            </a:r>
            <a:r>
              <a:rPr lang="en-US" sz="2000" dirty="0"/>
              <a:t> (data, sensor input, inbound communication, …)</a:t>
            </a:r>
          </a:p>
        </p:txBody>
      </p:sp>
      <p:sp>
        <p:nvSpPr>
          <p:cNvPr id="104" name="TextBox 103">
            <a:extLst>
              <a:ext uri="{FF2B5EF4-FFF2-40B4-BE49-F238E27FC236}">
                <a16:creationId xmlns:a16="http://schemas.microsoft.com/office/drawing/2014/main" id="{59348991-2B58-4999-8F14-2339E2867F71}"/>
              </a:ext>
            </a:extLst>
          </p:cNvPr>
          <p:cNvSpPr txBox="1"/>
          <p:nvPr/>
        </p:nvSpPr>
        <p:spPr>
          <a:xfrm>
            <a:off x="9070091" y="4572370"/>
            <a:ext cx="909095" cy="646331"/>
          </a:xfrm>
          <a:prstGeom prst="rect">
            <a:avLst/>
          </a:prstGeom>
          <a:noFill/>
          <a:ln w="38100">
            <a:solidFill>
              <a:srgbClr val="002060"/>
            </a:solidFill>
          </a:ln>
        </p:spPr>
        <p:txBody>
          <a:bodyPr wrap="none" rtlCol="0">
            <a:spAutoFit/>
          </a:bodyPr>
          <a:lstStyle/>
          <a:p>
            <a:r>
              <a:rPr lang="en-US" sz="1200" dirty="0">
                <a:solidFill>
                  <a:srgbClr val="002060"/>
                </a:solidFill>
              </a:rPr>
              <a:t>instruction</a:t>
            </a:r>
            <a:r>
              <a:rPr lang="en-US" sz="1200" baseline="-25000" dirty="0">
                <a:solidFill>
                  <a:srgbClr val="002060"/>
                </a:solidFill>
              </a:rPr>
              <a:t>1</a:t>
            </a:r>
            <a:br>
              <a:rPr lang="en-US" sz="1200" baseline="-25000" dirty="0">
                <a:solidFill>
                  <a:srgbClr val="002060"/>
                </a:solidFill>
              </a:rPr>
            </a:br>
            <a:r>
              <a:rPr lang="en-US" sz="1200" dirty="0">
                <a:solidFill>
                  <a:srgbClr val="002060"/>
                </a:solidFill>
              </a:rPr>
              <a:t>instruction</a:t>
            </a:r>
            <a:r>
              <a:rPr lang="en-US" sz="1200" baseline="-25000" dirty="0">
                <a:solidFill>
                  <a:srgbClr val="002060"/>
                </a:solidFill>
              </a:rPr>
              <a:t>2</a:t>
            </a:r>
            <a:endParaRPr lang="en-US" sz="1200" dirty="0">
              <a:solidFill>
                <a:srgbClr val="002060"/>
              </a:solidFill>
            </a:endParaRPr>
          </a:p>
          <a:p>
            <a:r>
              <a:rPr lang="en-US" sz="1200" dirty="0">
                <a:solidFill>
                  <a:srgbClr val="002060"/>
                </a:solidFill>
              </a:rPr>
              <a:t>…</a:t>
            </a:r>
          </a:p>
        </p:txBody>
      </p:sp>
      <p:sp>
        <p:nvSpPr>
          <p:cNvPr id="105" name="TextBox 104">
            <a:extLst>
              <a:ext uri="{FF2B5EF4-FFF2-40B4-BE49-F238E27FC236}">
                <a16:creationId xmlns:a16="http://schemas.microsoft.com/office/drawing/2014/main" id="{98FE1925-3E68-449B-B99C-1334AC06B3B1}"/>
              </a:ext>
            </a:extLst>
          </p:cNvPr>
          <p:cNvSpPr txBox="1"/>
          <p:nvPr/>
        </p:nvSpPr>
        <p:spPr>
          <a:xfrm>
            <a:off x="4480284" y="3544065"/>
            <a:ext cx="909095" cy="646331"/>
          </a:xfrm>
          <a:prstGeom prst="rect">
            <a:avLst/>
          </a:prstGeom>
          <a:noFill/>
          <a:ln w="38100">
            <a:solidFill>
              <a:srgbClr val="002060"/>
            </a:solidFill>
          </a:ln>
        </p:spPr>
        <p:txBody>
          <a:bodyPr wrap="none" rtlCol="0">
            <a:spAutoFit/>
          </a:bodyPr>
          <a:lstStyle/>
          <a:p>
            <a:r>
              <a:rPr lang="en-US" sz="1200" dirty="0">
                <a:solidFill>
                  <a:srgbClr val="002060"/>
                </a:solidFill>
              </a:rPr>
              <a:t>instruction</a:t>
            </a:r>
            <a:r>
              <a:rPr lang="en-US" sz="1200" baseline="-25000" dirty="0">
                <a:solidFill>
                  <a:srgbClr val="002060"/>
                </a:solidFill>
              </a:rPr>
              <a:t>1</a:t>
            </a:r>
            <a:br>
              <a:rPr lang="en-US" sz="1200" baseline="-25000" dirty="0">
                <a:solidFill>
                  <a:srgbClr val="002060"/>
                </a:solidFill>
              </a:rPr>
            </a:br>
            <a:r>
              <a:rPr lang="en-US" sz="1200" dirty="0">
                <a:solidFill>
                  <a:srgbClr val="002060"/>
                </a:solidFill>
              </a:rPr>
              <a:t>instruction</a:t>
            </a:r>
            <a:r>
              <a:rPr lang="en-US" sz="1200" baseline="-25000" dirty="0">
                <a:solidFill>
                  <a:srgbClr val="002060"/>
                </a:solidFill>
              </a:rPr>
              <a:t>2</a:t>
            </a:r>
            <a:endParaRPr lang="en-US" sz="1200" dirty="0">
              <a:solidFill>
                <a:srgbClr val="002060"/>
              </a:solidFill>
            </a:endParaRPr>
          </a:p>
          <a:p>
            <a:r>
              <a:rPr lang="en-US" sz="1200" dirty="0">
                <a:solidFill>
                  <a:srgbClr val="002060"/>
                </a:solidFill>
              </a:rPr>
              <a:t>…</a:t>
            </a:r>
          </a:p>
        </p:txBody>
      </p:sp>
      <p:sp>
        <p:nvSpPr>
          <p:cNvPr id="106" name="TextBox 105">
            <a:extLst>
              <a:ext uri="{FF2B5EF4-FFF2-40B4-BE49-F238E27FC236}">
                <a16:creationId xmlns:a16="http://schemas.microsoft.com/office/drawing/2014/main" id="{6DB59B4F-019E-4C6F-BBD7-5042B9225F77}"/>
              </a:ext>
            </a:extLst>
          </p:cNvPr>
          <p:cNvSpPr txBox="1"/>
          <p:nvPr/>
        </p:nvSpPr>
        <p:spPr>
          <a:xfrm>
            <a:off x="5459635" y="5045291"/>
            <a:ext cx="909095" cy="646331"/>
          </a:xfrm>
          <a:prstGeom prst="rect">
            <a:avLst/>
          </a:prstGeom>
          <a:noFill/>
          <a:ln w="38100">
            <a:solidFill>
              <a:srgbClr val="002060"/>
            </a:solidFill>
          </a:ln>
        </p:spPr>
        <p:txBody>
          <a:bodyPr wrap="none" rtlCol="0">
            <a:spAutoFit/>
          </a:bodyPr>
          <a:lstStyle/>
          <a:p>
            <a:r>
              <a:rPr lang="en-US" sz="1200" dirty="0">
                <a:solidFill>
                  <a:srgbClr val="002060"/>
                </a:solidFill>
              </a:rPr>
              <a:t>instruction</a:t>
            </a:r>
            <a:r>
              <a:rPr lang="en-US" sz="1200" baseline="-25000" dirty="0">
                <a:solidFill>
                  <a:srgbClr val="002060"/>
                </a:solidFill>
              </a:rPr>
              <a:t>1</a:t>
            </a:r>
            <a:br>
              <a:rPr lang="en-US" sz="1200" baseline="-25000" dirty="0">
                <a:solidFill>
                  <a:srgbClr val="002060"/>
                </a:solidFill>
              </a:rPr>
            </a:br>
            <a:r>
              <a:rPr lang="en-US" sz="1200" dirty="0">
                <a:solidFill>
                  <a:srgbClr val="002060"/>
                </a:solidFill>
              </a:rPr>
              <a:t>instruction</a:t>
            </a:r>
            <a:r>
              <a:rPr lang="en-US" sz="1200" baseline="-25000" dirty="0">
                <a:solidFill>
                  <a:srgbClr val="002060"/>
                </a:solidFill>
              </a:rPr>
              <a:t>2</a:t>
            </a:r>
            <a:endParaRPr lang="en-US" sz="1200" dirty="0">
              <a:solidFill>
                <a:srgbClr val="002060"/>
              </a:solidFill>
            </a:endParaRPr>
          </a:p>
          <a:p>
            <a:r>
              <a:rPr lang="en-US" sz="1200" dirty="0">
                <a:solidFill>
                  <a:srgbClr val="002060"/>
                </a:solidFill>
              </a:rPr>
              <a:t>…</a:t>
            </a:r>
          </a:p>
        </p:txBody>
      </p:sp>
      <p:sp>
        <p:nvSpPr>
          <p:cNvPr id="107" name="TextBox 106">
            <a:extLst>
              <a:ext uri="{FF2B5EF4-FFF2-40B4-BE49-F238E27FC236}">
                <a16:creationId xmlns:a16="http://schemas.microsoft.com/office/drawing/2014/main" id="{44175051-D3A6-435F-917B-4F73737C2050}"/>
              </a:ext>
            </a:extLst>
          </p:cNvPr>
          <p:cNvSpPr txBox="1"/>
          <p:nvPr/>
        </p:nvSpPr>
        <p:spPr>
          <a:xfrm>
            <a:off x="7413294" y="4373972"/>
            <a:ext cx="909095" cy="646331"/>
          </a:xfrm>
          <a:prstGeom prst="rect">
            <a:avLst/>
          </a:prstGeom>
          <a:noFill/>
          <a:ln w="38100">
            <a:solidFill>
              <a:srgbClr val="002060"/>
            </a:solidFill>
          </a:ln>
        </p:spPr>
        <p:txBody>
          <a:bodyPr wrap="none" rtlCol="0">
            <a:spAutoFit/>
          </a:bodyPr>
          <a:lstStyle/>
          <a:p>
            <a:r>
              <a:rPr lang="en-US" sz="1200" dirty="0">
                <a:solidFill>
                  <a:srgbClr val="002060"/>
                </a:solidFill>
              </a:rPr>
              <a:t>instruction</a:t>
            </a:r>
            <a:r>
              <a:rPr lang="en-US" sz="1200" baseline="-25000" dirty="0">
                <a:solidFill>
                  <a:srgbClr val="002060"/>
                </a:solidFill>
              </a:rPr>
              <a:t>1</a:t>
            </a:r>
            <a:br>
              <a:rPr lang="en-US" sz="1200" baseline="-25000" dirty="0">
                <a:solidFill>
                  <a:srgbClr val="002060"/>
                </a:solidFill>
              </a:rPr>
            </a:br>
            <a:r>
              <a:rPr lang="en-US" sz="1200" dirty="0">
                <a:solidFill>
                  <a:srgbClr val="002060"/>
                </a:solidFill>
              </a:rPr>
              <a:t>instruction</a:t>
            </a:r>
            <a:r>
              <a:rPr lang="en-US" sz="1200" baseline="-25000" dirty="0">
                <a:solidFill>
                  <a:srgbClr val="002060"/>
                </a:solidFill>
              </a:rPr>
              <a:t>2</a:t>
            </a:r>
            <a:endParaRPr lang="en-US" sz="1200" dirty="0">
              <a:solidFill>
                <a:srgbClr val="002060"/>
              </a:solidFill>
            </a:endParaRPr>
          </a:p>
          <a:p>
            <a:r>
              <a:rPr lang="en-US" sz="1200" dirty="0">
                <a:solidFill>
                  <a:srgbClr val="002060"/>
                </a:solidFill>
              </a:rPr>
              <a:t>…</a:t>
            </a:r>
          </a:p>
        </p:txBody>
      </p:sp>
      <p:sp>
        <p:nvSpPr>
          <p:cNvPr id="108" name="TextBox 107">
            <a:extLst>
              <a:ext uri="{FF2B5EF4-FFF2-40B4-BE49-F238E27FC236}">
                <a16:creationId xmlns:a16="http://schemas.microsoft.com/office/drawing/2014/main" id="{A49CE671-7501-47E6-BADA-512027D62C16}"/>
              </a:ext>
            </a:extLst>
          </p:cNvPr>
          <p:cNvSpPr txBox="1"/>
          <p:nvPr/>
        </p:nvSpPr>
        <p:spPr>
          <a:xfrm>
            <a:off x="8943975" y="5651701"/>
            <a:ext cx="909095" cy="646331"/>
          </a:xfrm>
          <a:prstGeom prst="rect">
            <a:avLst/>
          </a:prstGeom>
          <a:noFill/>
          <a:ln w="38100">
            <a:solidFill>
              <a:srgbClr val="002060"/>
            </a:solidFill>
          </a:ln>
        </p:spPr>
        <p:txBody>
          <a:bodyPr wrap="none" rtlCol="0">
            <a:spAutoFit/>
          </a:bodyPr>
          <a:lstStyle/>
          <a:p>
            <a:r>
              <a:rPr lang="en-US" sz="1200" dirty="0">
                <a:solidFill>
                  <a:srgbClr val="002060"/>
                </a:solidFill>
              </a:rPr>
              <a:t>instruction</a:t>
            </a:r>
            <a:r>
              <a:rPr lang="en-US" sz="1200" baseline="-25000" dirty="0">
                <a:solidFill>
                  <a:srgbClr val="002060"/>
                </a:solidFill>
              </a:rPr>
              <a:t>1</a:t>
            </a:r>
            <a:br>
              <a:rPr lang="en-US" sz="1200" baseline="-25000" dirty="0">
                <a:solidFill>
                  <a:srgbClr val="002060"/>
                </a:solidFill>
              </a:rPr>
            </a:br>
            <a:r>
              <a:rPr lang="en-US" sz="1200" dirty="0">
                <a:solidFill>
                  <a:srgbClr val="002060"/>
                </a:solidFill>
              </a:rPr>
              <a:t>instruction</a:t>
            </a:r>
            <a:r>
              <a:rPr lang="en-US" sz="1200" baseline="-25000" dirty="0">
                <a:solidFill>
                  <a:srgbClr val="002060"/>
                </a:solidFill>
              </a:rPr>
              <a:t>2</a:t>
            </a:r>
            <a:endParaRPr lang="en-US" sz="1200" dirty="0">
              <a:solidFill>
                <a:srgbClr val="002060"/>
              </a:solidFill>
            </a:endParaRPr>
          </a:p>
          <a:p>
            <a:r>
              <a:rPr lang="en-US" sz="1200" dirty="0">
                <a:solidFill>
                  <a:srgbClr val="002060"/>
                </a:solidFill>
              </a:rPr>
              <a:t>…</a:t>
            </a:r>
          </a:p>
        </p:txBody>
      </p:sp>
    </p:spTree>
    <p:extLst>
      <p:ext uri="{BB962C8B-B14F-4D97-AF65-F5344CB8AC3E}">
        <p14:creationId xmlns:p14="http://schemas.microsoft.com/office/powerpoint/2010/main" val="31785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76" grpId="0"/>
      <p:bldP spid="81" grpId="0"/>
      <p:bldP spid="82" grpId="0"/>
      <p:bldP spid="84" grpId="0" animBg="1"/>
      <p:bldP spid="86" grpId="0" animBg="1"/>
      <p:bldP spid="88" grpId="0" animBg="1"/>
      <p:bldP spid="89" grpId="0" animBg="1"/>
      <p:bldP spid="90" grpId="0" animBg="1"/>
      <p:bldP spid="102" grpId="0"/>
      <p:bldP spid="103" grpId="0"/>
      <p:bldP spid="104" grpId="0" animBg="1"/>
      <p:bldP spid="105" grpId="0" animBg="1"/>
      <p:bldP spid="106" grpId="0" animBg="1"/>
      <p:bldP spid="107" grpId="0" animBg="1"/>
      <p:bldP spid="10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764937" y="152925"/>
            <a:ext cx="6562818" cy="1325563"/>
          </a:xfrm>
        </p:spPr>
        <p:txBody>
          <a:bodyPr/>
          <a:lstStyle/>
          <a:p>
            <a:r>
              <a:rPr lang="en-US" dirty="0"/>
              <a:t>Using AI to help </a:t>
            </a:r>
            <a:r>
              <a:rPr lang="en-US" i="1" dirty="0"/>
              <a:t>people </a:t>
            </a:r>
            <a:r>
              <a:rPr lang="en-US" dirty="0"/>
              <a:t>improve in moral judgment</a:t>
            </a:r>
          </a:p>
        </p:txBody>
      </p:sp>
      <p:pic>
        <p:nvPicPr>
          <p:cNvPr id="8" name="Picture 7" descr="shakey.jpg">
            <a:extLst>
              <a:ext uri="{FF2B5EF4-FFF2-40B4-BE49-F238E27FC236}">
                <a16:creationId xmlns:a16="http://schemas.microsoft.com/office/drawing/2014/main" id="{1A1D835F-F75B-4603-BCE3-123BCECA23EE}"/>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flipH="1">
            <a:off x="119849" y="3176886"/>
            <a:ext cx="2197100" cy="3151414"/>
          </a:xfrm>
          <a:prstGeom prst="rect">
            <a:avLst/>
          </a:prstGeom>
        </p:spPr>
      </p:pic>
      <p:sp>
        <p:nvSpPr>
          <p:cNvPr id="9" name="AutoShape 5">
            <a:extLst>
              <a:ext uri="{FF2B5EF4-FFF2-40B4-BE49-F238E27FC236}">
                <a16:creationId xmlns:a16="http://schemas.microsoft.com/office/drawing/2014/main" id="{CE4FCF9C-5642-4EF9-A138-4B5E43E9BA18}"/>
              </a:ext>
            </a:extLst>
          </p:cNvPr>
          <p:cNvSpPr>
            <a:spLocks noChangeArrowheads="1"/>
          </p:cNvSpPr>
          <p:nvPr/>
        </p:nvSpPr>
        <p:spPr bwMode="auto">
          <a:xfrm>
            <a:off x="1529179" y="793512"/>
            <a:ext cx="4566821" cy="2539013"/>
          </a:xfrm>
          <a:prstGeom prst="wedgeEllipseCallout">
            <a:avLst>
              <a:gd name="adj1" fmla="val -46564"/>
              <a:gd name="adj2" fmla="val 72160"/>
            </a:avLst>
          </a:prstGeom>
          <a:noFill/>
          <a:ln w="38100">
            <a:solidFill>
              <a:schemeClr val="tx1"/>
            </a:solidFill>
            <a:miter lim="800000"/>
            <a:headEnd/>
            <a:tailEnd/>
          </a:ln>
          <a:effectLst/>
        </p:spPr>
        <p:txBody>
          <a:bodyPr/>
          <a:lstStyle/>
          <a:p>
            <a:pPr algn="ctr" eaLnBrk="0" hangingPunct="0"/>
            <a:endParaRPr lang="en-US" sz="2400" dirty="0">
              <a:solidFill>
                <a:schemeClr val="bg1"/>
              </a:solidFill>
              <a:latin typeface="Times New Roman" pitchFamily="18" charset="0"/>
            </a:endParaRPr>
          </a:p>
        </p:txBody>
      </p:sp>
      <p:sp>
        <p:nvSpPr>
          <p:cNvPr id="11" name="Line 25">
            <a:extLst>
              <a:ext uri="{FF2B5EF4-FFF2-40B4-BE49-F238E27FC236}">
                <a16:creationId xmlns:a16="http://schemas.microsoft.com/office/drawing/2014/main" id="{5575E3D6-B852-4716-9116-8B157E9FB59D}"/>
              </a:ext>
            </a:extLst>
          </p:cNvPr>
          <p:cNvSpPr>
            <a:spLocks noChangeShapeType="1"/>
          </p:cNvSpPr>
          <p:nvPr/>
        </p:nvSpPr>
        <p:spPr bwMode="auto">
          <a:xfrm flipV="1">
            <a:off x="10703171" y="5734081"/>
            <a:ext cx="419100" cy="690563"/>
          </a:xfrm>
          <a:prstGeom prst="line">
            <a:avLst/>
          </a:prstGeom>
          <a:noFill/>
          <a:ln w="9525">
            <a:solidFill>
              <a:schemeClr val="tx1"/>
            </a:solidFill>
            <a:round/>
            <a:headEnd/>
            <a:tailEnd/>
          </a:ln>
          <a:effectLst/>
        </p:spPr>
        <p:txBody>
          <a:bodyPr/>
          <a:lstStyle/>
          <a:p>
            <a:endParaRPr lang="en-US"/>
          </a:p>
        </p:txBody>
      </p:sp>
      <p:sp>
        <p:nvSpPr>
          <p:cNvPr id="12" name="Line 26">
            <a:extLst>
              <a:ext uri="{FF2B5EF4-FFF2-40B4-BE49-F238E27FC236}">
                <a16:creationId xmlns:a16="http://schemas.microsoft.com/office/drawing/2014/main" id="{2CC5E387-A309-485E-B2EF-DDD6B05EBA34}"/>
              </a:ext>
            </a:extLst>
          </p:cNvPr>
          <p:cNvSpPr>
            <a:spLocks noChangeShapeType="1"/>
          </p:cNvSpPr>
          <p:nvPr/>
        </p:nvSpPr>
        <p:spPr bwMode="auto">
          <a:xfrm>
            <a:off x="11122271" y="5734081"/>
            <a:ext cx="336550" cy="690563"/>
          </a:xfrm>
          <a:prstGeom prst="line">
            <a:avLst/>
          </a:prstGeom>
          <a:noFill/>
          <a:ln w="9525">
            <a:solidFill>
              <a:schemeClr val="tx1"/>
            </a:solidFill>
            <a:round/>
            <a:headEnd/>
            <a:tailEnd/>
          </a:ln>
          <a:effectLst/>
        </p:spPr>
        <p:txBody>
          <a:bodyPr/>
          <a:lstStyle/>
          <a:p>
            <a:endParaRPr lang="en-US"/>
          </a:p>
        </p:txBody>
      </p:sp>
      <p:sp>
        <p:nvSpPr>
          <p:cNvPr id="13" name="Oval 27">
            <a:extLst>
              <a:ext uri="{FF2B5EF4-FFF2-40B4-BE49-F238E27FC236}">
                <a16:creationId xmlns:a16="http://schemas.microsoft.com/office/drawing/2014/main" id="{9F666CE0-996F-49F3-B248-75B5EBE48D35}"/>
              </a:ext>
            </a:extLst>
          </p:cNvPr>
          <p:cNvSpPr>
            <a:spLocks noChangeArrowheads="1"/>
          </p:cNvSpPr>
          <p:nvPr/>
        </p:nvSpPr>
        <p:spPr bwMode="auto">
          <a:xfrm>
            <a:off x="10871446" y="4611719"/>
            <a:ext cx="503238" cy="1122362"/>
          </a:xfrm>
          <a:prstGeom prst="ellipse">
            <a:avLst/>
          </a:prstGeom>
          <a:solidFill>
            <a:srgbClr val="0000CC"/>
          </a:solidFill>
          <a:ln w="9525">
            <a:solidFill>
              <a:schemeClr val="tx1"/>
            </a:solidFill>
            <a:round/>
            <a:headEnd/>
            <a:tailEnd/>
          </a:ln>
          <a:effectLst/>
        </p:spPr>
        <p:txBody>
          <a:bodyPr wrap="none" anchor="ctr"/>
          <a:lstStyle/>
          <a:p>
            <a:endParaRPr lang="en-US"/>
          </a:p>
        </p:txBody>
      </p:sp>
      <p:sp>
        <p:nvSpPr>
          <p:cNvPr id="14" name="Oval 28">
            <a:extLst>
              <a:ext uri="{FF2B5EF4-FFF2-40B4-BE49-F238E27FC236}">
                <a16:creationId xmlns:a16="http://schemas.microsoft.com/office/drawing/2014/main" id="{C7012B2D-3219-46E8-94A0-67A9C2B80FFF}"/>
              </a:ext>
            </a:extLst>
          </p:cNvPr>
          <p:cNvSpPr>
            <a:spLocks noChangeArrowheads="1"/>
          </p:cNvSpPr>
          <p:nvPr/>
        </p:nvSpPr>
        <p:spPr bwMode="auto">
          <a:xfrm>
            <a:off x="10955584" y="4092606"/>
            <a:ext cx="334962" cy="519113"/>
          </a:xfrm>
          <a:prstGeom prst="ellipse">
            <a:avLst/>
          </a:prstGeom>
          <a:solidFill>
            <a:srgbClr val="FFCC99"/>
          </a:solidFill>
          <a:ln w="9525">
            <a:solidFill>
              <a:schemeClr val="tx1"/>
            </a:solidFill>
            <a:round/>
            <a:headEnd/>
            <a:tailEnd/>
          </a:ln>
          <a:effectLst/>
        </p:spPr>
        <p:txBody>
          <a:bodyPr wrap="none" anchor="ctr"/>
          <a:lstStyle/>
          <a:p>
            <a:endParaRPr lang="en-US"/>
          </a:p>
        </p:txBody>
      </p:sp>
      <p:sp>
        <p:nvSpPr>
          <p:cNvPr id="15" name="Line 29">
            <a:extLst>
              <a:ext uri="{FF2B5EF4-FFF2-40B4-BE49-F238E27FC236}">
                <a16:creationId xmlns:a16="http://schemas.microsoft.com/office/drawing/2014/main" id="{C42134D4-115A-49F6-ADE3-A0E9F28BA5D9}"/>
              </a:ext>
            </a:extLst>
          </p:cNvPr>
          <p:cNvSpPr>
            <a:spLocks noChangeShapeType="1"/>
          </p:cNvSpPr>
          <p:nvPr/>
        </p:nvSpPr>
        <p:spPr bwMode="auto">
          <a:xfrm flipH="1">
            <a:off x="10502283" y="4956203"/>
            <a:ext cx="369163" cy="157335"/>
          </a:xfrm>
          <a:prstGeom prst="line">
            <a:avLst/>
          </a:prstGeom>
          <a:noFill/>
          <a:ln w="9525">
            <a:solidFill>
              <a:schemeClr val="tx1"/>
            </a:solidFill>
            <a:round/>
            <a:headEnd/>
            <a:tailEnd/>
          </a:ln>
          <a:effectLst/>
        </p:spPr>
        <p:txBody>
          <a:bodyPr/>
          <a:lstStyle/>
          <a:p>
            <a:endParaRPr lang="en-US"/>
          </a:p>
        </p:txBody>
      </p:sp>
      <p:sp>
        <p:nvSpPr>
          <p:cNvPr id="16" name="Line 30">
            <a:extLst>
              <a:ext uri="{FF2B5EF4-FFF2-40B4-BE49-F238E27FC236}">
                <a16:creationId xmlns:a16="http://schemas.microsoft.com/office/drawing/2014/main" id="{8A3BF074-C9CE-4119-A923-E32504C4D8CD}"/>
              </a:ext>
            </a:extLst>
          </p:cNvPr>
          <p:cNvSpPr>
            <a:spLocks noChangeShapeType="1"/>
          </p:cNvSpPr>
          <p:nvPr/>
        </p:nvSpPr>
        <p:spPr bwMode="auto">
          <a:xfrm>
            <a:off x="11374683" y="4956205"/>
            <a:ext cx="352717" cy="254987"/>
          </a:xfrm>
          <a:prstGeom prst="line">
            <a:avLst/>
          </a:prstGeom>
          <a:noFill/>
          <a:ln w="9525">
            <a:solidFill>
              <a:schemeClr val="tx1"/>
            </a:solidFill>
            <a:round/>
            <a:headEnd/>
            <a:tailEnd/>
          </a:ln>
          <a:effectLst/>
        </p:spPr>
        <p:txBody>
          <a:bodyPr/>
          <a:lstStyle/>
          <a:p>
            <a:endParaRPr lang="en-US"/>
          </a:p>
        </p:txBody>
      </p:sp>
      <p:sp>
        <p:nvSpPr>
          <p:cNvPr id="17" name="AutoShape 19">
            <a:extLst>
              <a:ext uri="{FF2B5EF4-FFF2-40B4-BE49-F238E27FC236}">
                <a16:creationId xmlns:a16="http://schemas.microsoft.com/office/drawing/2014/main" id="{72937A19-5AB0-468C-B3E6-7D40CE384662}"/>
              </a:ext>
            </a:extLst>
          </p:cNvPr>
          <p:cNvSpPr>
            <a:spLocks noChangeArrowheads="1"/>
          </p:cNvSpPr>
          <p:nvPr/>
        </p:nvSpPr>
        <p:spPr bwMode="auto">
          <a:xfrm>
            <a:off x="6418069" y="1634000"/>
            <a:ext cx="3752091" cy="3151413"/>
          </a:xfrm>
          <a:prstGeom prst="cloudCallout">
            <a:avLst>
              <a:gd name="adj1" fmla="val 65267"/>
              <a:gd name="adj2" fmla="val 37694"/>
            </a:avLst>
          </a:prstGeom>
          <a:noFill/>
          <a:ln w="38100">
            <a:solidFill>
              <a:schemeClr val="tx1"/>
            </a:solidFill>
            <a:round/>
            <a:headEnd/>
            <a:tailEnd/>
          </a:ln>
          <a:effectLst/>
        </p:spPr>
        <p:txBody>
          <a:bodyPr lIns="101882" tIns="50941" rIns="101882" bIns="50941"/>
          <a:lstStyle/>
          <a:p>
            <a:pPr algn="ctr" defTabSz="509588" eaLnBrk="0" hangingPunct="0"/>
            <a:endParaRPr lang="en-US" sz="2700"/>
          </a:p>
        </p:txBody>
      </p:sp>
    </p:spTree>
    <p:extLst>
      <p:ext uri="{BB962C8B-B14F-4D97-AF65-F5344CB8AC3E}">
        <p14:creationId xmlns:p14="http://schemas.microsoft.com/office/powerpoint/2010/main" val="311645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8FE7ABA4-DEDA-4F48-AD42-DE4739D91BA9}"/>
              </a:ext>
            </a:extLst>
          </p:cNvPr>
          <p:cNvPicPr>
            <a:picLocks noChangeAspect="1"/>
          </p:cNvPicPr>
          <p:nvPr/>
        </p:nvPicPr>
        <p:blipFill rotWithShape="1">
          <a:blip r:embed="rId3"/>
          <a:srcRect l="11796" r="36141"/>
          <a:stretch/>
        </p:blipFill>
        <p:spPr>
          <a:xfrm>
            <a:off x="2645546" y="0"/>
            <a:ext cx="6347534" cy="6858000"/>
          </a:xfrm>
          <a:prstGeom prst="rect">
            <a:avLst/>
          </a:prstGeom>
        </p:spPr>
      </p:pic>
    </p:spTree>
    <p:extLst>
      <p:ext uri="{BB962C8B-B14F-4D97-AF65-F5344CB8AC3E}">
        <p14:creationId xmlns:p14="http://schemas.microsoft.com/office/powerpoint/2010/main" val="141506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366" y="-57155"/>
            <a:ext cx="9406434" cy="1325563"/>
          </a:xfrm>
        </p:spPr>
        <p:txBody>
          <a:bodyPr>
            <a:normAutofit fontScale="90000"/>
          </a:bodyPr>
          <a:lstStyle/>
          <a:p>
            <a:r>
              <a:rPr lang="en-US" dirty="0"/>
              <a:t>How might an AI system give feedback?</a:t>
            </a:r>
            <a:br>
              <a:rPr lang="en-US" dirty="0"/>
            </a:br>
            <a:r>
              <a:rPr lang="en-US" dirty="0"/>
              <a:t>Approach 1: feedback on specific </a:t>
            </a:r>
            <a:r>
              <a:rPr lang="en-US" b="1" dirty="0"/>
              <a:t>responses</a:t>
            </a:r>
          </a:p>
        </p:txBody>
      </p:sp>
      <p:sp>
        <p:nvSpPr>
          <p:cNvPr id="3" name="Content Placeholder 2"/>
          <p:cNvSpPr>
            <a:spLocks noGrp="1"/>
          </p:cNvSpPr>
          <p:nvPr>
            <p:ph idx="1"/>
          </p:nvPr>
        </p:nvSpPr>
        <p:spPr>
          <a:xfrm>
            <a:off x="36694" y="1416971"/>
            <a:ext cx="11667626" cy="5508593"/>
          </a:xfrm>
        </p:spPr>
        <p:txBody>
          <a:bodyPr>
            <a:normAutofit fontScale="92500" lnSpcReduction="20000"/>
          </a:bodyPr>
          <a:lstStyle/>
          <a:p>
            <a:r>
              <a:rPr lang="en-US" dirty="0"/>
              <a:t>Based on </a:t>
            </a:r>
            <a:r>
              <a:rPr lang="en-US" i="1" dirty="0"/>
              <a:t>simplicity/consistency</a:t>
            </a:r>
            <a:endParaRPr lang="en-US" dirty="0"/>
          </a:p>
          <a:p>
            <a:pPr lvl="1"/>
            <a:r>
              <a:rPr lang="en-US" dirty="0"/>
              <a:t>“If it weren’t for this response, your responses would fit a simple model.”</a:t>
            </a:r>
          </a:p>
          <a:p>
            <a:r>
              <a:rPr lang="en-US" dirty="0"/>
              <a:t>Based on </a:t>
            </a:r>
            <a:r>
              <a:rPr lang="en-US" i="1" dirty="0"/>
              <a:t>the (entire) population</a:t>
            </a:r>
            <a:endParaRPr lang="en-US" dirty="0"/>
          </a:p>
          <a:p>
            <a:pPr lvl="1"/>
            <a:r>
              <a:rPr lang="en-US" dirty="0"/>
              <a:t>“On this scenario you disagree with most of the population.”</a:t>
            </a:r>
          </a:p>
          <a:p>
            <a:r>
              <a:rPr lang="en-US" dirty="0"/>
              <a:t>Based on </a:t>
            </a:r>
            <a:r>
              <a:rPr lang="en-US" i="1" dirty="0"/>
              <a:t>similar people</a:t>
            </a:r>
            <a:endParaRPr lang="en-US" dirty="0"/>
          </a:p>
          <a:p>
            <a:pPr lvl="1"/>
            <a:r>
              <a:rPr lang="en-US" dirty="0"/>
              <a:t>“Others who generally gave responses like yours disagree with you on this scenario.”</a:t>
            </a:r>
          </a:p>
          <a:p>
            <a:r>
              <a:rPr lang="en-US" dirty="0"/>
              <a:t>Based on </a:t>
            </a:r>
            <a:r>
              <a:rPr lang="en-US" i="1" dirty="0"/>
              <a:t>experts / people selected by subject</a:t>
            </a:r>
          </a:p>
          <a:p>
            <a:pPr lvl="1"/>
            <a:r>
              <a:rPr lang="en-US" dirty="0"/>
              <a:t>“Renowned ethicist such-and-so / your spouse disagrees with you on this scenario.”</a:t>
            </a:r>
          </a:p>
          <a:p>
            <a:r>
              <a:rPr lang="en-US" dirty="0"/>
              <a:t>Based on </a:t>
            </a:r>
            <a:r>
              <a:rPr lang="en-US" i="1" dirty="0"/>
              <a:t>sensitive / protected attributes</a:t>
            </a:r>
          </a:p>
          <a:p>
            <a:pPr lvl="1"/>
            <a:r>
              <a:rPr lang="en-US" dirty="0"/>
              <a:t>“It seems that the patient’s race might be driving your response in this scenario.”</a:t>
            </a:r>
          </a:p>
          <a:p>
            <a:r>
              <a:rPr lang="en-US" dirty="0"/>
              <a:t>Based on </a:t>
            </a:r>
            <a:r>
              <a:rPr lang="en-US" i="1" dirty="0"/>
              <a:t>combinations of these</a:t>
            </a:r>
          </a:p>
          <a:p>
            <a:pPr lvl="1"/>
            <a:r>
              <a:rPr lang="en-US" dirty="0"/>
              <a:t>“If it weren’t for this response, a whole subpopulation including you would fit a simple model / a version of a famous theory.”</a:t>
            </a:r>
          </a:p>
          <a:p>
            <a:r>
              <a:rPr lang="en-US" dirty="0"/>
              <a:t>Each of these allows an explanation for why we suspect you may wish to change your response</a:t>
            </a:r>
          </a:p>
          <a:p>
            <a:pPr lvl="1"/>
            <a:endParaRPr lang="en-US" dirty="0"/>
          </a:p>
          <a:p>
            <a:pPr lvl="1"/>
            <a:endParaRPr lang="en-US" dirty="0"/>
          </a:p>
          <a:p>
            <a:endParaRPr lang="en-US" dirty="0"/>
          </a:p>
          <a:p>
            <a:endParaRPr lang="en-US" dirty="0"/>
          </a:p>
        </p:txBody>
      </p:sp>
      <p:pic>
        <p:nvPicPr>
          <p:cNvPr id="7" name="Picture 6" descr="shakey.jpg">
            <a:extLst>
              <a:ext uri="{FF2B5EF4-FFF2-40B4-BE49-F238E27FC236}">
                <a16:creationId xmlns:a16="http://schemas.microsoft.com/office/drawing/2014/main" id="{4A44DEB7-E586-4866-A4D6-CE8CF9BD12C2}"/>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flipH="1">
            <a:off x="10574489" y="1604403"/>
            <a:ext cx="1272071" cy="1824597"/>
          </a:xfrm>
          <a:prstGeom prst="rect">
            <a:avLst/>
          </a:prstGeom>
        </p:spPr>
      </p:pic>
      <p:sp>
        <p:nvSpPr>
          <p:cNvPr id="8" name="AutoShape 5">
            <a:extLst>
              <a:ext uri="{FF2B5EF4-FFF2-40B4-BE49-F238E27FC236}">
                <a16:creationId xmlns:a16="http://schemas.microsoft.com/office/drawing/2014/main" id="{5C4AAB28-F8F4-4D02-A45C-45EB3A13BD00}"/>
              </a:ext>
            </a:extLst>
          </p:cNvPr>
          <p:cNvSpPr>
            <a:spLocks noChangeArrowheads="1"/>
          </p:cNvSpPr>
          <p:nvPr/>
        </p:nvSpPr>
        <p:spPr bwMode="auto">
          <a:xfrm>
            <a:off x="9252446" y="123562"/>
            <a:ext cx="2644086" cy="1573158"/>
          </a:xfrm>
          <a:prstGeom prst="wedgeEllipseCallout">
            <a:avLst>
              <a:gd name="adj1" fmla="val 16070"/>
              <a:gd name="adj2" fmla="val 65452"/>
            </a:avLst>
          </a:prstGeom>
          <a:noFill/>
          <a:ln w="38100">
            <a:solidFill>
              <a:schemeClr val="tx1"/>
            </a:solidFill>
            <a:miter lim="800000"/>
            <a:headEnd/>
            <a:tailEnd/>
          </a:ln>
          <a:effectLst/>
        </p:spPr>
        <p:txBody>
          <a:bodyPr/>
          <a:lstStyle/>
          <a:p>
            <a:pPr algn="ctr" eaLnBrk="0" hangingPunct="0"/>
            <a:endParaRPr lang="en-US" sz="2400" dirty="0">
              <a:solidFill>
                <a:schemeClr val="bg1"/>
              </a:solidFill>
              <a:latin typeface="Times New Roman" pitchFamily="18" charset="0"/>
            </a:endParaRPr>
          </a:p>
        </p:txBody>
      </p:sp>
      <p:sp>
        <p:nvSpPr>
          <p:cNvPr id="4" name="TextBox 3">
            <a:extLst>
              <a:ext uri="{FF2B5EF4-FFF2-40B4-BE49-F238E27FC236}">
                <a16:creationId xmlns:a16="http://schemas.microsoft.com/office/drawing/2014/main" id="{BD510F47-5428-489F-83D1-0F337EDF8600}"/>
              </a:ext>
            </a:extLst>
          </p:cNvPr>
          <p:cNvSpPr txBox="1"/>
          <p:nvPr/>
        </p:nvSpPr>
        <p:spPr>
          <a:xfrm>
            <a:off x="9313406" y="336716"/>
            <a:ext cx="2469239" cy="1077218"/>
          </a:xfrm>
          <a:prstGeom prst="rect">
            <a:avLst/>
          </a:prstGeom>
          <a:noFill/>
        </p:spPr>
        <p:txBody>
          <a:bodyPr wrap="square" rtlCol="0">
            <a:spAutoFit/>
          </a:bodyPr>
          <a:lstStyle/>
          <a:p>
            <a:pPr algn="ctr"/>
            <a:r>
              <a:rPr lang="en-US" sz="1600" b="1" dirty="0">
                <a:latin typeface="Courier New" panose="02070309020205020404" pitchFamily="49" charset="0"/>
                <a:cs typeface="Courier New" panose="02070309020205020404" pitchFamily="49" charset="0"/>
              </a:rPr>
              <a:t>I thought you might make a different decision because…</a:t>
            </a:r>
          </a:p>
        </p:txBody>
      </p:sp>
    </p:spTree>
    <p:extLst>
      <p:ext uri="{BB962C8B-B14F-4D97-AF65-F5344CB8AC3E}">
        <p14:creationId xmlns:p14="http://schemas.microsoft.com/office/powerpoint/2010/main" val="407119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886" y="-87635"/>
            <a:ext cx="10515600" cy="1325563"/>
          </a:xfrm>
        </p:spPr>
        <p:txBody>
          <a:bodyPr/>
          <a:lstStyle/>
          <a:p>
            <a:r>
              <a:rPr lang="en-US" dirty="0"/>
              <a:t>How might an AI system give feedback?</a:t>
            </a:r>
            <a:br>
              <a:rPr lang="en-US" dirty="0"/>
            </a:br>
            <a:r>
              <a:rPr lang="en-US" dirty="0"/>
              <a:t>Approach 2: suggest specific </a:t>
            </a:r>
            <a:r>
              <a:rPr lang="en-US" b="1" dirty="0"/>
              <a:t>scenarios</a:t>
            </a:r>
          </a:p>
        </p:txBody>
      </p:sp>
      <p:sp>
        <p:nvSpPr>
          <p:cNvPr id="3" name="Content Placeholder 2"/>
          <p:cNvSpPr>
            <a:spLocks noGrp="1"/>
          </p:cNvSpPr>
          <p:nvPr>
            <p:ph idx="1"/>
          </p:nvPr>
        </p:nvSpPr>
        <p:spPr>
          <a:xfrm>
            <a:off x="97654" y="1162971"/>
            <a:ext cx="10956426" cy="5508593"/>
          </a:xfrm>
        </p:spPr>
        <p:txBody>
          <a:bodyPr>
            <a:normAutofit fontScale="92500" lnSpcReduction="10000"/>
          </a:bodyPr>
          <a:lstStyle/>
          <a:p>
            <a:r>
              <a:rPr lang="en-US" dirty="0"/>
              <a:t>Based on </a:t>
            </a:r>
            <a:r>
              <a:rPr lang="en-US" i="1" dirty="0"/>
              <a:t>uncertainty / exploration</a:t>
            </a:r>
            <a:endParaRPr lang="en-US" dirty="0"/>
          </a:p>
          <a:p>
            <a:pPr lvl="1"/>
            <a:r>
              <a:rPr lang="en-US" dirty="0"/>
              <a:t>“Models fitting your responses so far predict different responses here.”</a:t>
            </a:r>
          </a:p>
          <a:p>
            <a:r>
              <a:rPr lang="en-US" dirty="0"/>
              <a:t>Based on </a:t>
            </a:r>
            <a:r>
              <a:rPr lang="en-US" i="1"/>
              <a:t>modeling impact </a:t>
            </a:r>
            <a:r>
              <a:rPr lang="en-US" i="1" dirty="0"/>
              <a:t>of scenarios</a:t>
            </a:r>
          </a:p>
          <a:p>
            <a:pPr lvl="1"/>
            <a:r>
              <a:rPr lang="en-US" dirty="0"/>
              <a:t>“People who have given similar responses changed their minds due to this (or a similar) scenario.”</a:t>
            </a:r>
          </a:p>
          <a:p>
            <a:r>
              <a:rPr lang="en-US" dirty="0"/>
              <a:t>Based on </a:t>
            </a:r>
            <a:r>
              <a:rPr lang="en-US" i="1" dirty="0"/>
              <a:t>experts</a:t>
            </a:r>
          </a:p>
          <a:p>
            <a:pPr lvl="1"/>
            <a:r>
              <a:rPr lang="en-US" dirty="0"/>
              <a:t>“Renowned ethicist such-and-so believes that this is an instructive scenario.”</a:t>
            </a:r>
          </a:p>
          <a:p>
            <a:r>
              <a:rPr lang="en-US" dirty="0"/>
              <a:t>Based on </a:t>
            </a:r>
            <a:r>
              <a:rPr lang="en-US" i="1" dirty="0"/>
              <a:t>feedback</a:t>
            </a:r>
          </a:p>
          <a:p>
            <a:pPr lvl="1"/>
            <a:r>
              <a:rPr lang="en-US" dirty="0"/>
              <a:t>“Other people have rated this scenario as highly instructive.”</a:t>
            </a:r>
          </a:p>
          <a:p>
            <a:r>
              <a:rPr lang="en-US" dirty="0"/>
              <a:t>Based on </a:t>
            </a:r>
            <a:r>
              <a:rPr lang="en-US" i="1" dirty="0"/>
              <a:t>(relative) simplicity of scenario</a:t>
            </a:r>
          </a:p>
          <a:p>
            <a:pPr lvl="1"/>
            <a:r>
              <a:rPr lang="en-US" dirty="0"/>
              <a:t>“This scenario is just like the one you just saw except we modified this one thing.”</a:t>
            </a:r>
          </a:p>
          <a:p>
            <a:r>
              <a:rPr lang="en-US" dirty="0"/>
              <a:t>Based on </a:t>
            </a:r>
            <a:r>
              <a:rPr lang="en-US" i="1" dirty="0"/>
              <a:t>combinations of these</a:t>
            </a:r>
          </a:p>
          <a:p>
            <a:pPr lvl="1"/>
            <a:r>
              <a:rPr lang="en-US" dirty="0"/>
              <a:t>“We have tested various scenarios from renowned ethicists and this one has received high ratings / been effective in changing the minds of people who have given similar responses.”</a:t>
            </a:r>
          </a:p>
          <a:p>
            <a:pPr lvl="1"/>
            <a:endParaRPr lang="en-US" dirty="0"/>
          </a:p>
          <a:p>
            <a:pPr lvl="1"/>
            <a:endParaRPr lang="en-US" dirty="0"/>
          </a:p>
          <a:p>
            <a:pPr lvl="1"/>
            <a:endParaRPr lang="en-US" dirty="0"/>
          </a:p>
          <a:p>
            <a:pPr lvl="1"/>
            <a:endParaRPr lang="en-US" dirty="0"/>
          </a:p>
          <a:p>
            <a:endParaRPr lang="en-US" dirty="0"/>
          </a:p>
          <a:p>
            <a:endParaRPr lang="en-US" dirty="0"/>
          </a:p>
        </p:txBody>
      </p:sp>
      <p:pic>
        <p:nvPicPr>
          <p:cNvPr id="4" name="Picture 3" descr="shakey.jpg">
            <a:extLst>
              <a:ext uri="{FF2B5EF4-FFF2-40B4-BE49-F238E27FC236}">
                <a16:creationId xmlns:a16="http://schemas.microsoft.com/office/drawing/2014/main" id="{4C1D6989-5E81-4FFD-BBB3-D8F901327EC4}"/>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flipH="1">
            <a:off x="10574489" y="1604403"/>
            <a:ext cx="1272071" cy="1824597"/>
          </a:xfrm>
          <a:prstGeom prst="rect">
            <a:avLst/>
          </a:prstGeom>
        </p:spPr>
      </p:pic>
      <p:sp>
        <p:nvSpPr>
          <p:cNvPr id="5" name="AutoShape 5">
            <a:extLst>
              <a:ext uri="{FF2B5EF4-FFF2-40B4-BE49-F238E27FC236}">
                <a16:creationId xmlns:a16="http://schemas.microsoft.com/office/drawing/2014/main" id="{D7F95F8A-D54E-4C94-8A1D-81FC73C54427}"/>
              </a:ext>
            </a:extLst>
          </p:cNvPr>
          <p:cNvSpPr>
            <a:spLocks noChangeArrowheads="1"/>
          </p:cNvSpPr>
          <p:nvPr/>
        </p:nvSpPr>
        <p:spPr bwMode="auto">
          <a:xfrm>
            <a:off x="9252446" y="123562"/>
            <a:ext cx="2644086" cy="1573158"/>
          </a:xfrm>
          <a:prstGeom prst="wedgeEllipseCallout">
            <a:avLst>
              <a:gd name="adj1" fmla="val 16070"/>
              <a:gd name="adj2" fmla="val 65452"/>
            </a:avLst>
          </a:prstGeom>
          <a:noFill/>
          <a:ln w="38100">
            <a:solidFill>
              <a:schemeClr val="tx1"/>
            </a:solidFill>
            <a:miter lim="800000"/>
            <a:headEnd/>
            <a:tailEnd/>
          </a:ln>
          <a:effectLst/>
        </p:spPr>
        <p:txBody>
          <a:bodyPr/>
          <a:lstStyle/>
          <a:p>
            <a:pPr algn="ctr" eaLnBrk="0" hangingPunct="0"/>
            <a:endParaRPr lang="en-US" sz="2400" dirty="0">
              <a:solidFill>
                <a:schemeClr val="bg1"/>
              </a:solidFill>
              <a:latin typeface="Times New Roman" pitchFamily="18" charset="0"/>
            </a:endParaRPr>
          </a:p>
        </p:txBody>
      </p:sp>
      <p:pic>
        <p:nvPicPr>
          <p:cNvPr id="7" name="Picture 6">
            <a:extLst>
              <a:ext uri="{FF2B5EF4-FFF2-40B4-BE49-F238E27FC236}">
                <a16:creationId xmlns:a16="http://schemas.microsoft.com/office/drawing/2014/main" id="{36029863-7F9C-4A8A-8F9C-573F8E0607EB}"/>
              </a:ext>
            </a:extLst>
          </p:cNvPr>
          <p:cNvPicPr>
            <a:picLocks noChangeAspect="1"/>
          </p:cNvPicPr>
          <p:nvPr/>
        </p:nvPicPr>
        <p:blipFill rotWithShape="1">
          <a:blip r:embed="rId3"/>
          <a:srcRect l="25917" t="14370" r="27000" b="14223"/>
          <a:stretch/>
        </p:blipFill>
        <p:spPr>
          <a:xfrm>
            <a:off x="9875520" y="301637"/>
            <a:ext cx="1457546" cy="1243429"/>
          </a:xfrm>
          <a:prstGeom prst="rect">
            <a:avLst/>
          </a:prstGeom>
        </p:spPr>
      </p:pic>
    </p:spTree>
    <p:extLst>
      <p:ext uri="{BB962C8B-B14F-4D97-AF65-F5344CB8AC3E}">
        <p14:creationId xmlns:p14="http://schemas.microsoft.com/office/powerpoint/2010/main" val="13233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D41B94-2388-4E17-9539-8412201EB540}"/>
              </a:ext>
            </a:extLst>
          </p:cNvPr>
          <p:cNvPicPr>
            <a:picLocks noChangeAspect="1"/>
          </p:cNvPicPr>
          <p:nvPr/>
        </p:nvPicPr>
        <p:blipFill>
          <a:blip r:embed="rId2"/>
          <a:stretch>
            <a:fillRect/>
          </a:stretch>
        </p:blipFill>
        <p:spPr>
          <a:xfrm>
            <a:off x="9575200" y="314960"/>
            <a:ext cx="2040622" cy="1248803"/>
          </a:xfrm>
          <a:prstGeom prst="rect">
            <a:avLst/>
          </a:prstGeom>
        </p:spPr>
      </p:pic>
      <p:sp>
        <p:nvSpPr>
          <p:cNvPr id="2" name="Title 1"/>
          <p:cNvSpPr>
            <a:spLocks noGrp="1"/>
          </p:cNvSpPr>
          <p:nvPr>
            <p:ph type="title"/>
          </p:nvPr>
        </p:nvSpPr>
        <p:spPr>
          <a:xfrm>
            <a:off x="-8434" y="-87635"/>
            <a:ext cx="10515600" cy="1325563"/>
          </a:xfrm>
        </p:spPr>
        <p:txBody>
          <a:bodyPr/>
          <a:lstStyle/>
          <a:p>
            <a:r>
              <a:rPr lang="en-US" dirty="0"/>
              <a:t>How might an AI system give feedback?</a:t>
            </a:r>
            <a:br>
              <a:rPr lang="en-US" dirty="0"/>
            </a:br>
            <a:r>
              <a:rPr lang="en-US" dirty="0"/>
              <a:t>Approach 3: large-scale </a:t>
            </a:r>
            <a:r>
              <a:rPr lang="en-US" b="1" dirty="0"/>
              <a:t>consequences</a:t>
            </a:r>
          </a:p>
        </p:txBody>
      </p:sp>
      <p:sp>
        <p:nvSpPr>
          <p:cNvPr id="3" name="Content Placeholder 2"/>
          <p:cNvSpPr>
            <a:spLocks noGrp="1"/>
          </p:cNvSpPr>
          <p:nvPr>
            <p:ph idx="1"/>
          </p:nvPr>
        </p:nvSpPr>
        <p:spPr>
          <a:xfrm>
            <a:off x="97654" y="1162971"/>
            <a:ext cx="8751706" cy="5508593"/>
          </a:xfrm>
        </p:spPr>
        <p:txBody>
          <a:bodyPr/>
          <a:lstStyle/>
          <a:p>
            <a:r>
              <a:rPr lang="en-US" dirty="0"/>
              <a:t>Show (in some way) what happens in the system as a whole (for, say, a kidney exchange)</a:t>
            </a:r>
          </a:p>
          <a:p>
            <a:r>
              <a:rPr lang="en-US" dirty="0"/>
              <a:t>… for some </a:t>
            </a:r>
            <a:r>
              <a:rPr lang="en-US" i="1" dirty="0"/>
              <a:t>simple objective functions</a:t>
            </a:r>
          </a:p>
          <a:p>
            <a:r>
              <a:rPr lang="en-US" dirty="0"/>
              <a:t>… for </a:t>
            </a:r>
            <a:r>
              <a:rPr lang="en-US" i="1" dirty="0"/>
              <a:t>objective functions learned from different populations</a:t>
            </a:r>
          </a:p>
          <a:p>
            <a:r>
              <a:rPr lang="en-US" dirty="0"/>
              <a:t>… for </a:t>
            </a:r>
            <a:r>
              <a:rPr lang="en-US" i="1" dirty="0"/>
              <a:t>objective functions learned from experts</a:t>
            </a:r>
            <a:endParaRPr lang="en-US" dirty="0"/>
          </a:p>
          <a:p>
            <a:r>
              <a:rPr lang="en-US" dirty="0"/>
              <a:t>… for </a:t>
            </a:r>
            <a:r>
              <a:rPr lang="en-US" i="1" dirty="0"/>
              <a:t>objective function learned from subject herself</a:t>
            </a:r>
          </a:p>
          <a:p>
            <a:endParaRPr lang="en-US" i="1" dirty="0"/>
          </a:p>
          <a:p>
            <a:r>
              <a:rPr lang="en-US" dirty="0"/>
              <a:t>Objective function may not be easy to present; present representative responses instead?</a:t>
            </a:r>
          </a:p>
          <a:p>
            <a:endParaRPr lang="en-US" i="1" dirty="0"/>
          </a:p>
          <a:p>
            <a:pPr lvl="1"/>
            <a:endParaRPr lang="en-US" dirty="0"/>
          </a:p>
          <a:p>
            <a:pPr lvl="1"/>
            <a:endParaRPr lang="en-US" dirty="0"/>
          </a:p>
          <a:p>
            <a:pPr lvl="1"/>
            <a:endParaRPr lang="en-US" dirty="0"/>
          </a:p>
          <a:p>
            <a:pPr lvl="1"/>
            <a:endParaRPr lang="en-US" dirty="0"/>
          </a:p>
          <a:p>
            <a:endParaRPr lang="en-US" dirty="0"/>
          </a:p>
          <a:p>
            <a:endParaRPr lang="en-US" dirty="0"/>
          </a:p>
        </p:txBody>
      </p:sp>
      <p:pic>
        <p:nvPicPr>
          <p:cNvPr id="4" name="Picture 3" descr="shakey.jpg">
            <a:extLst>
              <a:ext uri="{FF2B5EF4-FFF2-40B4-BE49-F238E27FC236}">
                <a16:creationId xmlns:a16="http://schemas.microsoft.com/office/drawing/2014/main" id="{CD70F355-F5E8-4B58-A1C5-51C01DB47CE9}"/>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flipH="1">
            <a:off x="10574489" y="1604403"/>
            <a:ext cx="1272071" cy="1824597"/>
          </a:xfrm>
          <a:prstGeom prst="rect">
            <a:avLst/>
          </a:prstGeom>
        </p:spPr>
      </p:pic>
      <p:sp>
        <p:nvSpPr>
          <p:cNvPr id="5" name="AutoShape 5">
            <a:extLst>
              <a:ext uri="{FF2B5EF4-FFF2-40B4-BE49-F238E27FC236}">
                <a16:creationId xmlns:a16="http://schemas.microsoft.com/office/drawing/2014/main" id="{D71D3B4A-2ECD-4C85-A84A-CBE1AC7C3506}"/>
              </a:ext>
            </a:extLst>
          </p:cNvPr>
          <p:cNvSpPr>
            <a:spLocks noChangeArrowheads="1"/>
          </p:cNvSpPr>
          <p:nvPr/>
        </p:nvSpPr>
        <p:spPr bwMode="auto">
          <a:xfrm>
            <a:off x="9252446" y="123562"/>
            <a:ext cx="2644086" cy="1573158"/>
          </a:xfrm>
          <a:prstGeom prst="wedgeEllipseCallout">
            <a:avLst>
              <a:gd name="adj1" fmla="val 16070"/>
              <a:gd name="adj2" fmla="val 65452"/>
            </a:avLst>
          </a:prstGeom>
          <a:noFill/>
          <a:ln w="38100">
            <a:solidFill>
              <a:schemeClr val="tx1"/>
            </a:solidFill>
            <a:miter lim="800000"/>
            <a:headEnd/>
            <a:tailEnd/>
          </a:ln>
          <a:effectLst/>
        </p:spPr>
        <p:txBody>
          <a:bodyPr/>
          <a:lstStyle/>
          <a:p>
            <a:pPr algn="ctr" eaLnBrk="0" hangingPunct="0"/>
            <a:endParaRPr lang="en-US" sz="2400" dirty="0">
              <a:solidFill>
                <a:schemeClr val="bg1"/>
              </a:solidFill>
              <a:latin typeface="Times New Roman" pitchFamily="18" charset="0"/>
            </a:endParaRPr>
          </a:p>
        </p:txBody>
      </p:sp>
    </p:spTree>
    <p:extLst>
      <p:ext uri="{BB962C8B-B14F-4D97-AF65-F5344CB8AC3E}">
        <p14:creationId xmlns:p14="http://schemas.microsoft.com/office/powerpoint/2010/main" val="206637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2206" y="-87635"/>
            <a:ext cx="9619794" cy="1325563"/>
          </a:xfrm>
        </p:spPr>
        <p:txBody>
          <a:bodyPr>
            <a:normAutofit fontScale="90000"/>
          </a:bodyPr>
          <a:lstStyle/>
          <a:p>
            <a:r>
              <a:rPr lang="en-US" dirty="0"/>
              <a:t>How might an AI system give feedback?</a:t>
            </a:r>
            <a:br>
              <a:rPr lang="en-US" dirty="0"/>
            </a:br>
            <a:r>
              <a:rPr lang="en-US" dirty="0"/>
              <a:t>Approach 4: suggested </a:t>
            </a:r>
            <a:r>
              <a:rPr lang="en-US" b="1" dirty="0"/>
              <a:t>deliberation partners</a:t>
            </a:r>
          </a:p>
        </p:txBody>
      </p:sp>
      <p:sp>
        <p:nvSpPr>
          <p:cNvPr id="3" name="Content Placeholder 2"/>
          <p:cNvSpPr>
            <a:spLocks noGrp="1"/>
          </p:cNvSpPr>
          <p:nvPr>
            <p:ph idx="1"/>
          </p:nvPr>
        </p:nvSpPr>
        <p:spPr>
          <a:xfrm>
            <a:off x="97654" y="1162971"/>
            <a:ext cx="11949344" cy="5508593"/>
          </a:xfrm>
        </p:spPr>
        <p:txBody>
          <a:bodyPr/>
          <a:lstStyle/>
          <a:p>
            <a:r>
              <a:rPr lang="en-US" dirty="0"/>
              <a:t>Set up discussion with another participant</a:t>
            </a:r>
          </a:p>
          <a:p>
            <a:r>
              <a:rPr lang="en-US" dirty="0"/>
              <a:t>… who is </a:t>
            </a:r>
            <a:r>
              <a:rPr lang="en-US" i="1" dirty="0"/>
              <a:t>similar</a:t>
            </a:r>
          </a:p>
          <a:p>
            <a:r>
              <a:rPr lang="en-US" dirty="0"/>
              <a:t>… who is </a:t>
            </a:r>
            <a:r>
              <a:rPr lang="en-US" i="1" dirty="0"/>
              <a:t>different</a:t>
            </a:r>
          </a:p>
          <a:p>
            <a:r>
              <a:rPr lang="en-US" dirty="0"/>
              <a:t>… who is </a:t>
            </a:r>
            <a:r>
              <a:rPr lang="en-US" i="1" dirty="0"/>
              <a:t>highly rated</a:t>
            </a:r>
            <a:r>
              <a:rPr lang="en-US" dirty="0"/>
              <a:t> as a deliberation partner</a:t>
            </a:r>
          </a:p>
          <a:p>
            <a:r>
              <a:rPr lang="en-US" dirty="0"/>
              <a:t>… who is </a:t>
            </a:r>
            <a:r>
              <a:rPr lang="en-US" i="1" dirty="0"/>
              <a:t>an expert</a:t>
            </a:r>
          </a:p>
          <a:p>
            <a:r>
              <a:rPr lang="en-US" dirty="0"/>
              <a:t>… who is </a:t>
            </a:r>
            <a:r>
              <a:rPr lang="en-US" i="1" dirty="0"/>
              <a:t>a chatbot (!)</a:t>
            </a:r>
          </a:p>
          <a:p>
            <a:endParaRPr lang="en-US" dirty="0"/>
          </a:p>
          <a:p>
            <a:endParaRPr lang="en-US" i="1" dirty="0"/>
          </a:p>
          <a:p>
            <a:pPr lvl="1"/>
            <a:endParaRPr lang="en-US" dirty="0"/>
          </a:p>
          <a:p>
            <a:pPr lvl="1"/>
            <a:endParaRPr lang="en-US" dirty="0"/>
          </a:p>
          <a:p>
            <a:pPr lvl="1"/>
            <a:endParaRPr lang="en-US" dirty="0"/>
          </a:p>
          <a:p>
            <a:pPr lvl="1"/>
            <a:endParaRPr lang="en-US" dirty="0"/>
          </a:p>
          <a:p>
            <a:endParaRPr lang="en-US" dirty="0"/>
          </a:p>
          <a:p>
            <a:endParaRPr lang="en-US" dirty="0"/>
          </a:p>
        </p:txBody>
      </p:sp>
      <p:pic>
        <p:nvPicPr>
          <p:cNvPr id="5" name="Picture 4" descr="shakey.jpg">
            <a:extLst>
              <a:ext uri="{FF2B5EF4-FFF2-40B4-BE49-F238E27FC236}">
                <a16:creationId xmlns:a16="http://schemas.microsoft.com/office/drawing/2014/main" id="{BE167BCC-0315-40A2-9B21-147893D7CBD5}"/>
              </a:ext>
            </a:extLst>
          </p:cNvPr>
          <p:cNvPicPr>
            <a:picLocks noChangeAspect="1"/>
          </p:cNvPicPr>
          <p:nvPr/>
        </p:nvPicPr>
        <p:blipFill>
          <a:blip r:embed="rId2" cstate="print">
            <a:clrChange>
              <a:clrFrom>
                <a:srgbClr val="FFFFFF"/>
              </a:clrFrom>
              <a:clrTo>
                <a:srgbClr val="FFFFFF">
                  <a:alpha val="0"/>
                </a:srgbClr>
              </a:clrTo>
            </a:clrChange>
          </a:blip>
          <a:stretch>
            <a:fillRect/>
          </a:stretch>
        </p:blipFill>
        <p:spPr>
          <a:xfrm flipH="1">
            <a:off x="10539715" y="3769079"/>
            <a:ext cx="1272071" cy="1824597"/>
          </a:xfrm>
          <a:prstGeom prst="rect">
            <a:avLst/>
          </a:prstGeom>
        </p:spPr>
      </p:pic>
      <p:sp>
        <p:nvSpPr>
          <p:cNvPr id="6" name="AutoShape 5">
            <a:extLst>
              <a:ext uri="{FF2B5EF4-FFF2-40B4-BE49-F238E27FC236}">
                <a16:creationId xmlns:a16="http://schemas.microsoft.com/office/drawing/2014/main" id="{49BA0896-B80A-4238-A5EB-38E0ED62CCED}"/>
              </a:ext>
            </a:extLst>
          </p:cNvPr>
          <p:cNvSpPr>
            <a:spLocks noChangeArrowheads="1"/>
          </p:cNvSpPr>
          <p:nvPr/>
        </p:nvSpPr>
        <p:spPr bwMode="auto">
          <a:xfrm>
            <a:off x="9252446" y="123561"/>
            <a:ext cx="2644086" cy="2779280"/>
          </a:xfrm>
          <a:prstGeom prst="wedgeEllipseCallout">
            <a:avLst>
              <a:gd name="adj1" fmla="val 16839"/>
              <a:gd name="adj2" fmla="val 88241"/>
            </a:avLst>
          </a:prstGeom>
          <a:noFill/>
          <a:ln w="38100">
            <a:solidFill>
              <a:schemeClr val="tx1"/>
            </a:solidFill>
            <a:miter lim="800000"/>
            <a:headEnd/>
            <a:tailEnd/>
          </a:ln>
          <a:effectLst/>
        </p:spPr>
        <p:txBody>
          <a:bodyPr/>
          <a:lstStyle/>
          <a:p>
            <a:pPr algn="ctr" eaLnBrk="0" hangingPunct="0"/>
            <a:endParaRPr lang="en-US" sz="2400" dirty="0">
              <a:solidFill>
                <a:schemeClr val="bg1"/>
              </a:solidFill>
              <a:latin typeface="Times New Roman" pitchFamily="18" charset="0"/>
            </a:endParaRPr>
          </a:p>
        </p:txBody>
      </p:sp>
      <p:sp>
        <p:nvSpPr>
          <p:cNvPr id="7" name="Line 18">
            <a:extLst>
              <a:ext uri="{FF2B5EF4-FFF2-40B4-BE49-F238E27FC236}">
                <a16:creationId xmlns:a16="http://schemas.microsoft.com/office/drawing/2014/main" id="{66AA3D67-10F7-4FF4-883E-8088E2DF127A}"/>
              </a:ext>
            </a:extLst>
          </p:cNvPr>
          <p:cNvSpPr>
            <a:spLocks noChangeShapeType="1"/>
          </p:cNvSpPr>
          <p:nvPr/>
        </p:nvSpPr>
        <p:spPr bwMode="auto">
          <a:xfrm flipV="1">
            <a:off x="10156182" y="1856803"/>
            <a:ext cx="419100" cy="692150"/>
          </a:xfrm>
          <a:prstGeom prst="line">
            <a:avLst/>
          </a:prstGeom>
          <a:noFill/>
          <a:ln w="9525">
            <a:solidFill>
              <a:schemeClr val="tx1"/>
            </a:solidFill>
            <a:round/>
            <a:headEnd/>
            <a:tailEnd/>
          </a:ln>
          <a:effectLst/>
        </p:spPr>
        <p:txBody>
          <a:bodyPr/>
          <a:lstStyle/>
          <a:p>
            <a:endParaRPr lang="en-US"/>
          </a:p>
        </p:txBody>
      </p:sp>
      <p:sp>
        <p:nvSpPr>
          <p:cNvPr id="8" name="Line 19">
            <a:extLst>
              <a:ext uri="{FF2B5EF4-FFF2-40B4-BE49-F238E27FC236}">
                <a16:creationId xmlns:a16="http://schemas.microsoft.com/office/drawing/2014/main" id="{F1650D77-ED71-44A6-850A-8724C384AD71}"/>
              </a:ext>
            </a:extLst>
          </p:cNvPr>
          <p:cNvSpPr>
            <a:spLocks noChangeShapeType="1"/>
          </p:cNvSpPr>
          <p:nvPr/>
        </p:nvSpPr>
        <p:spPr bwMode="auto">
          <a:xfrm>
            <a:off x="10575282" y="1856803"/>
            <a:ext cx="334963" cy="692150"/>
          </a:xfrm>
          <a:prstGeom prst="line">
            <a:avLst/>
          </a:prstGeom>
          <a:noFill/>
          <a:ln w="9525">
            <a:solidFill>
              <a:schemeClr val="tx1"/>
            </a:solidFill>
            <a:round/>
            <a:headEnd/>
            <a:tailEnd/>
          </a:ln>
          <a:effectLst/>
        </p:spPr>
        <p:txBody>
          <a:bodyPr/>
          <a:lstStyle/>
          <a:p>
            <a:endParaRPr lang="en-US"/>
          </a:p>
        </p:txBody>
      </p:sp>
      <p:sp>
        <p:nvSpPr>
          <p:cNvPr id="9" name="Oval 20">
            <a:extLst>
              <a:ext uri="{FF2B5EF4-FFF2-40B4-BE49-F238E27FC236}">
                <a16:creationId xmlns:a16="http://schemas.microsoft.com/office/drawing/2014/main" id="{162A050D-E7AC-4B10-A5A4-7D47F1F8CA8C}"/>
              </a:ext>
            </a:extLst>
          </p:cNvPr>
          <p:cNvSpPr>
            <a:spLocks noChangeArrowheads="1"/>
          </p:cNvSpPr>
          <p:nvPr/>
        </p:nvSpPr>
        <p:spPr bwMode="auto">
          <a:xfrm>
            <a:off x="10322870" y="734441"/>
            <a:ext cx="503237" cy="1122362"/>
          </a:xfrm>
          <a:prstGeom prst="ellipse">
            <a:avLst/>
          </a:prstGeom>
          <a:solidFill>
            <a:srgbClr val="33CCFF"/>
          </a:solidFill>
          <a:ln w="9525">
            <a:solidFill>
              <a:schemeClr val="tx1"/>
            </a:solidFill>
            <a:round/>
            <a:headEnd/>
            <a:tailEnd/>
          </a:ln>
          <a:effectLst/>
        </p:spPr>
        <p:txBody>
          <a:bodyPr wrap="none" anchor="ctr"/>
          <a:lstStyle/>
          <a:p>
            <a:endParaRPr lang="en-US"/>
          </a:p>
        </p:txBody>
      </p:sp>
      <p:sp>
        <p:nvSpPr>
          <p:cNvPr id="10" name="Oval 21">
            <a:extLst>
              <a:ext uri="{FF2B5EF4-FFF2-40B4-BE49-F238E27FC236}">
                <a16:creationId xmlns:a16="http://schemas.microsoft.com/office/drawing/2014/main" id="{47852176-D7BE-4544-8E1C-523568D52D76}"/>
              </a:ext>
            </a:extLst>
          </p:cNvPr>
          <p:cNvSpPr>
            <a:spLocks noChangeArrowheads="1"/>
          </p:cNvSpPr>
          <p:nvPr/>
        </p:nvSpPr>
        <p:spPr bwMode="auto">
          <a:xfrm>
            <a:off x="10407007" y="216916"/>
            <a:ext cx="334963" cy="517525"/>
          </a:xfrm>
          <a:prstGeom prst="ellipse">
            <a:avLst/>
          </a:prstGeom>
          <a:solidFill>
            <a:srgbClr val="FFCC99"/>
          </a:solidFill>
          <a:ln w="9525">
            <a:solidFill>
              <a:schemeClr val="tx1"/>
            </a:solidFill>
            <a:round/>
            <a:headEnd/>
            <a:tailEnd/>
          </a:ln>
          <a:effectLst/>
        </p:spPr>
        <p:txBody>
          <a:bodyPr wrap="none" anchor="ctr"/>
          <a:lstStyle/>
          <a:p>
            <a:endParaRPr lang="en-US"/>
          </a:p>
        </p:txBody>
      </p:sp>
      <p:sp>
        <p:nvSpPr>
          <p:cNvPr id="11" name="Line 22">
            <a:extLst>
              <a:ext uri="{FF2B5EF4-FFF2-40B4-BE49-F238E27FC236}">
                <a16:creationId xmlns:a16="http://schemas.microsoft.com/office/drawing/2014/main" id="{52336961-2F11-472F-9C01-38A2A871A6F2}"/>
              </a:ext>
            </a:extLst>
          </p:cNvPr>
          <p:cNvSpPr>
            <a:spLocks noChangeShapeType="1"/>
          </p:cNvSpPr>
          <p:nvPr/>
        </p:nvSpPr>
        <p:spPr bwMode="auto">
          <a:xfrm flipH="1">
            <a:off x="9857732" y="1024952"/>
            <a:ext cx="503237" cy="216465"/>
          </a:xfrm>
          <a:prstGeom prst="line">
            <a:avLst/>
          </a:prstGeom>
          <a:noFill/>
          <a:ln w="9525">
            <a:solidFill>
              <a:schemeClr val="tx1"/>
            </a:solidFill>
            <a:round/>
            <a:headEnd/>
            <a:tailEnd/>
          </a:ln>
          <a:effectLst/>
        </p:spPr>
        <p:txBody>
          <a:bodyPr/>
          <a:lstStyle/>
          <a:p>
            <a:endParaRPr lang="en-US"/>
          </a:p>
        </p:txBody>
      </p:sp>
      <p:sp>
        <p:nvSpPr>
          <p:cNvPr id="12" name="Line 23">
            <a:extLst>
              <a:ext uri="{FF2B5EF4-FFF2-40B4-BE49-F238E27FC236}">
                <a16:creationId xmlns:a16="http://schemas.microsoft.com/office/drawing/2014/main" id="{63F10594-508D-4760-8252-CC5D615923A8}"/>
              </a:ext>
            </a:extLst>
          </p:cNvPr>
          <p:cNvSpPr>
            <a:spLocks noChangeShapeType="1"/>
          </p:cNvSpPr>
          <p:nvPr/>
        </p:nvSpPr>
        <p:spPr bwMode="auto">
          <a:xfrm>
            <a:off x="10788009" y="1024952"/>
            <a:ext cx="503236" cy="139700"/>
          </a:xfrm>
          <a:prstGeom prst="line">
            <a:avLst/>
          </a:prstGeom>
          <a:noFill/>
          <a:ln w="9525">
            <a:solidFill>
              <a:schemeClr val="tx1"/>
            </a:solidFill>
            <a:round/>
            <a:headEnd/>
            <a:tailEnd/>
          </a:ln>
          <a:effectLst/>
        </p:spPr>
        <p:txBody>
          <a:bodyPr/>
          <a:lstStyle/>
          <a:p>
            <a:endParaRPr lang="en-US" dirty="0"/>
          </a:p>
        </p:txBody>
      </p:sp>
    </p:spTree>
    <p:extLst>
      <p:ext uri="{BB962C8B-B14F-4D97-AF65-F5344CB8AC3E}">
        <p14:creationId xmlns:p14="http://schemas.microsoft.com/office/powerpoint/2010/main" val="144269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Concerns with the ML approach</a:t>
            </a:r>
          </a:p>
        </p:txBody>
      </p:sp>
      <p:sp>
        <p:nvSpPr>
          <p:cNvPr id="3" name="Content Placeholder 2"/>
          <p:cNvSpPr>
            <a:spLocks noGrp="1"/>
          </p:cNvSpPr>
          <p:nvPr>
            <p:ph idx="1"/>
          </p:nvPr>
        </p:nvSpPr>
        <p:spPr>
          <a:xfrm>
            <a:off x="838200" y="1825625"/>
            <a:ext cx="8620760" cy="4351338"/>
          </a:xfrm>
        </p:spPr>
        <p:txBody>
          <a:bodyPr/>
          <a:lstStyle/>
          <a:p>
            <a:r>
              <a:rPr lang="en-US" dirty="0"/>
              <a:t>What if we predict people will disagree?</a:t>
            </a:r>
          </a:p>
          <a:p>
            <a:pPr lvl="1"/>
            <a:r>
              <a:rPr lang="en-US" dirty="0"/>
              <a:t>Social-choice theoretic questions </a:t>
            </a:r>
            <a:r>
              <a:rPr lang="en-US" dirty="0">
                <a:solidFill>
                  <a:srgbClr val="0070C0"/>
                </a:solidFill>
              </a:rPr>
              <a:t>[see also Rossi 2016, and Noothigattu et al. 2018 for moral machine data]</a:t>
            </a:r>
          </a:p>
          <a:p>
            <a:r>
              <a:rPr lang="en-US" dirty="0"/>
              <a:t>This will </a:t>
            </a:r>
            <a:r>
              <a:rPr lang="en-US" i="1" dirty="0"/>
              <a:t>at best</a:t>
            </a:r>
            <a:r>
              <a:rPr lang="en-US" dirty="0"/>
              <a:t> result in current human-level moral decision making </a:t>
            </a:r>
            <a:r>
              <a:rPr lang="en-US" sz="2400" dirty="0">
                <a:solidFill>
                  <a:srgbClr val="0070C0"/>
                </a:solidFill>
              </a:rPr>
              <a:t>[raised by, e.g., Chaudhuri and </a:t>
            </a:r>
            <a:r>
              <a:rPr lang="en-US" sz="2400" dirty="0" err="1">
                <a:solidFill>
                  <a:srgbClr val="0070C0"/>
                </a:solidFill>
              </a:rPr>
              <a:t>Vardi</a:t>
            </a:r>
            <a:r>
              <a:rPr lang="en-US" sz="2400" dirty="0">
                <a:solidFill>
                  <a:srgbClr val="0070C0"/>
                </a:solidFill>
              </a:rPr>
              <a:t> 2014]</a:t>
            </a:r>
            <a:endParaRPr lang="en-US" dirty="0">
              <a:solidFill>
                <a:srgbClr val="0070C0"/>
              </a:solidFill>
            </a:endParaRPr>
          </a:p>
          <a:p>
            <a:pPr lvl="1"/>
            <a:r>
              <a:rPr lang="en-US" dirty="0"/>
              <a:t>… though might perform better than any </a:t>
            </a:r>
            <a:r>
              <a:rPr lang="en-US" i="1" dirty="0"/>
              <a:t>individual</a:t>
            </a:r>
            <a:r>
              <a:rPr lang="en-US" dirty="0"/>
              <a:t> person because individual’s errors are voted out</a:t>
            </a:r>
          </a:p>
          <a:p>
            <a:r>
              <a:rPr lang="en-US" dirty="0"/>
              <a:t>How to generalize appropriately? Representation?</a:t>
            </a:r>
          </a:p>
          <a:p>
            <a:endParaRPr lang="en-US" dirty="0"/>
          </a:p>
        </p:txBody>
      </p:sp>
      <p:pic>
        <p:nvPicPr>
          <p:cNvPr id="5" name="Picture 2"/>
          <p:cNvPicPr>
            <a:picLocks noChangeAspect="1" noChangeArrowheads="1"/>
          </p:cNvPicPr>
          <p:nvPr/>
        </p:nvPicPr>
        <p:blipFill>
          <a:blip r:embed="rId2"/>
          <a:srcRect/>
          <a:stretch>
            <a:fillRect/>
          </a:stretch>
        </p:blipFill>
        <p:spPr bwMode="auto">
          <a:xfrm>
            <a:off x="9458960" y="0"/>
            <a:ext cx="2733040" cy="3853025"/>
          </a:xfrm>
          <a:prstGeom prst="rect">
            <a:avLst/>
          </a:prstGeom>
          <a:noFill/>
          <a:ln w="9525">
            <a:noFill/>
            <a:miter lim="800000"/>
            <a:headEnd/>
            <a:tailEnd/>
          </a:ln>
        </p:spPr>
      </p:pic>
    </p:spTree>
    <p:extLst>
      <p:ext uri="{BB962C8B-B14F-4D97-AF65-F5344CB8AC3E}">
        <p14:creationId xmlns:p14="http://schemas.microsoft.com/office/powerpoint/2010/main" val="3544319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15" y="161386"/>
            <a:ext cx="9836723" cy="1325563"/>
          </a:xfrm>
        </p:spPr>
        <p:txBody>
          <a:bodyPr>
            <a:normAutofit/>
          </a:bodyPr>
          <a:lstStyle/>
          <a:p>
            <a:pPr algn="ctr"/>
            <a:r>
              <a:rPr lang="en-US" sz="4000" dirty="0"/>
              <a:t> </a:t>
            </a:r>
            <a:r>
              <a:rPr lang="en-US" dirty="0">
                <a:solidFill>
                  <a:srgbClr val="002060"/>
                </a:solidFill>
              </a:rPr>
              <a:t>A PAC Learning Framework for Aggregating Agents’ Judgments [AAAI’19]</a:t>
            </a:r>
          </a:p>
        </p:txBody>
      </p:sp>
      <p:pic>
        <p:nvPicPr>
          <p:cNvPr id="27" name="Picture 4">
            <a:hlinkClick r:id="rId2"/>
            <a:extLst>
              <a:ext uri="{FF2B5EF4-FFF2-40B4-BE49-F238E27FC236}">
                <a16:creationId xmlns:a16="http://schemas.microsoft.com/office/drawing/2014/main" id="{4E0E2873-BF8D-4196-91C3-8BFD1CF33F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9258" y="1854540"/>
            <a:ext cx="1490812" cy="2236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Content Placeholder 2">
            <a:extLst>
              <a:ext uri="{FF2B5EF4-FFF2-40B4-BE49-F238E27FC236}">
                <a16:creationId xmlns:a16="http://schemas.microsoft.com/office/drawing/2014/main" id="{3170DF0D-470B-4D0D-A782-358B5847C8B0}"/>
              </a:ext>
            </a:extLst>
          </p:cNvPr>
          <p:cNvSpPr txBox="1">
            <a:spLocks/>
          </p:cNvSpPr>
          <p:nvPr/>
        </p:nvSpPr>
        <p:spPr>
          <a:xfrm>
            <a:off x="3394661" y="4189955"/>
            <a:ext cx="1980005"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t>Hanrui</a:t>
            </a:r>
            <a:r>
              <a:rPr lang="en-US" dirty="0"/>
              <a:t> Zhang</a:t>
            </a:r>
          </a:p>
        </p:txBody>
      </p:sp>
      <p:sp>
        <p:nvSpPr>
          <p:cNvPr id="35" name="Untertitel 2">
            <a:extLst>
              <a:ext uri="{FF2B5EF4-FFF2-40B4-BE49-F238E27FC236}">
                <a16:creationId xmlns:a16="http://schemas.microsoft.com/office/drawing/2014/main" id="{79FE5B82-29D8-4C1A-B855-2FF5B669A7B2}"/>
              </a:ext>
            </a:extLst>
          </p:cNvPr>
          <p:cNvSpPr txBox="1">
            <a:spLocks/>
          </p:cNvSpPr>
          <p:nvPr/>
        </p:nvSpPr>
        <p:spPr>
          <a:xfrm>
            <a:off x="1965110" y="2407254"/>
            <a:ext cx="6517556"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000" i="1" dirty="0">
                <a:solidFill>
                  <a:schemeClr val="tx1">
                    <a:lumMod val="75000"/>
                    <a:lumOff val="25000"/>
                  </a:schemeClr>
                </a:solidFill>
              </a:rPr>
              <a:t>with:</a:t>
            </a:r>
            <a:endParaRPr lang="en-US" sz="2000" b="1" i="1" dirty="0">
              <a:solidFill>
                <a:schemeClr val="accent1"/>
              </a:solidFill>
            </a:endParaRPr>
          </a:p>
        </p:txBody>
      </p:sp>
      <p:sp>
        <p:nvSpPr>
          <p:cNvPr id="6" name="Content Placeholder 2">
            <a:extLst>
              <a:ext uri="{FF2B5EF4-FFF2-40B4-BE49-F238E27FC236}">
                <a16:creationId xmlns:a16="http://schemas.microsoft.com/office/drawing/2014/main" id="{B7A16632-16C7-49A5-A54D-BB9ACDBA13D4}"/>
              </a:ext>
            </a:extLst>
          </p:cNvPr>
          <p:cNvSpPr>
            <a:spLocks noGrp="1"/>
          </p:cNvSpPr>
          <p:nvPr>
            <p:ph idx="1"/>
          </p:nvPr>
        </p:nvSpPr>
        <p:spPr>
          <a:xfrm>
            <a:off x="6304280" y="2136206"/>
            <a:ext cx="5479301" cy="4351338"/>
          </a:xfrm>
        </p:spPr>
        <p:txBody>
          <a:bodyPr>
            <a:normAutofit/>
          </a:bodyPr>
          <a:lstStyle/>
          <a:p>
            <a:pPr marL="0" indent="0">
              <a:buNone/>
            </a:pPr>
            <a:r>
              <a:rPr lang="en-US" sz="3600" dirty="0"/>
              <a:t>How many subjects do we need to query?</a:t>
            </a:r>
          </a:p>
          <a:p>
            <a:pPr marL="0" indent="0">
              <a:buNone/>
            </a:pPr>
            <a:endParaRPr lang="en-US" sz="3600" dirty="0"/>
          </a:p>
          <a:p>
            <a:pPr marL="0" indent="0">
              <a:buNone/>
            </a:pPr>
            <a:r>
              <a:rPr lang="en-US" sz="3600" dirty="0"/>
              <a:t>How many queries do we need to ask each of them?</a:t>
            </a:r>
          </a:p>
        </p:txBody>
      </p:sp>
    </p:spTree>
    <p:extLst>
      <p:ext uri="{BB962C8B-B14F-4D97-AF65-F5344CB8AC3E}">
        <p14:creationId xmlns:p14="http://schemas.microsoft.com/office/powerpoint/2010/main" val="283485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915" y="-11334"/>
            <a:ext cx="9836723" cy="1325563"/>
          </a:xfrm>
        </p:spPr>
        <p:txBody>
          <a:bodyPr>
            <a:normAutofit/>
          </a:bodyPr>
          <a:lstStyle/>
          <a:p>
            <a:pPr algn="ctr"/>
            <a:r>
              <a:rPr lang="en-US" sz="4000" dirty="0"/>
              <a:t>Learning from agents’ judgments</a:t>
            </a:r>
            <a:endParaRPr lang="en-US" dirty="0">
              <a:solidFill>
                <a:srgbClr val="002060"/>
              </a:solidFill>
            </a:endParaRPr>
          </a:p>
        </p:txBody>
      </p:sp>
      <p:sp>
        <p:nvSpPr>
          <p:cNvPr id="35" name="Untertitel 2">
            <a:extLst>
              <a:ext uri="{FF2B5EF4-FFF2-40B4-BE49-F238E27FC236}">
                <a16:creationId xmlns:a16="http://schemas.microsoft.com/office/drawing/2014/main" id="{79FE5B82-29D8-4C1A-B855-2FF5B669A7B2}"/>
              </a:ext>
            </a:extLst>
          </p:cNvPr>
          <p:cNvSpPr txBox="1">
            <a:spLocks/>
          </p:cNvSpPr>
          <p:nvPr/>
        </p:nvSpPr>
        <p:spPr>
          <a:xfrm>
            <a:off x="1567793" y="1176856"/>
            <a:ext cx="2062984"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000" i="1" dirty="0">
                <a:solidFill>
                  <a:schemeClr val="tx1">
                    <a:lumMod val="75000"/>
                    <a:lumOff val="25000"/>
                  </a:schemeClr>
                </a:solidFill>
              </a:rPr>
              <a:t>features (e.g., is the patient on the left younger?)</a:t>
            </a:r>
            <a:endParaRPr lang="en-US" sz="2000" b="1" i="1" dirty="0">
              <a:solidFill>
                <a:schemeClr val="accent1"/>
              </a:solidFill>
            </a:endParaRPr>
          </a:p>
        </p:txBody>
      </p:sp>
      <p:pic>
        <p:nvPicPr>
          <p:cNvPr id="3" name="Picture 2">
            <a:extLst>
              <a:ext uri="{FF2B5EF4-FFF2-40B4-BE49-F238E27FC236}">
                <a16:creationId xmlns:a16="http://schemas.microsoft.com/office/drawing/2014/main" id="{BCAAAE40-BC09-462E-B339-DB568B13733B}"/>
              </a:ext>
            </a:extLst>
          </p:cNvPr>
          <p:cNvPicPr>
            <a:picLocks noChangeAspect="1"/>
          </p:cNvPicPr>
          <p:nvPr/>
        </p:nvPicPr>
        <p:blipFill>
          <a:blip r:embed="rId2"/>
          <a:stretch>
            <a:fillRect/>
          </a:stretch>
        </p:blipFill>
        <p:spPr>
          <a:xfrm>
            <a:off x="492025" y="2562090"/>
            <a:ext cx="4512705" cy="4046865"/>
          </a:xfrm>
          <a:prstGeom prst="rect">
            <a:avLst/>
          </a:prstGeom>
        </p:spPr>
      </p:pic>
      <p:sp>
        <p:nvSpPr>
          <p:cNvPr id="7" name="Untertitel 2">
            <a:extLst>
              <a:ext uri="{FF2B5EF4-FFF2-40B4-BE49-F238E27FC236}">
                <a16:creationId xmlns:a16="http://schemas.microsoft.com/office/drawing/2014/main" id="{DF2568C6-5D74-48DA-9208-4868FAB24F6C}"/>
              </a:ext>
            </a:extLst>
          </p:cNvPr>
          <p:cNvSpPr txBox="1">
            <a:spLocks/>
          </p:cNvSpPr>
          <p:nvPr/>
        </p:nvSpPr>
        <p:spPr>
          <a:xfrm>
            <a:off x="3896311" y="1176856"/>
            <a:ext cx="2325746"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000" i="1" dirty="0">
                <a:solidFill>
                  <a:schemeClr val="tx1">
                    <a:lumMod val="75000"/>
                    <a:lumOff val="25000"/>
                  </a:schemeClr>
                </a:solidFill>
              </a:rPr>
              <a:t>label (e.g., should we prefer the patient on the left?) </a:t>
            </a:r>
            <a:endParaRPr lang="en-US" sz="2000" b="1" i="1" dirty="0">
              <a:solidFill>
                <a:schemeClr val="accent1"/>
              </a:solidFill>
            </a:endParaRPr>
          </a:p>
        </p:txBody>
      </p:sp>
      <p:cxnSp>
        <p:nvCxnSpPr>
          <p:cNvPr id="5" name="Straight Arrow Connector 4">
            <a:extLst>
              <a:ext uri="{FF2B5EF4-FFF2-40B4-BE49-F238E27FC236}">
                <a16:creationId xmlns:a16="http://schemas.microsoft.com/office/drawing/2014/main" id="{BBBC098E-D3C8-4FFD-91B9-4813CAC38B54}"/>
              </a:ext>
            </a:extLst>
          </p:cNvPr>
          <p:cNvCxnSpPr/>
          <p:nvPr/>
        </p:nvCxnSpPr>
        <p:spPr>
          <a:xfrm>
            <a:off x="2376947" y="2136855"/>
            <a:ext cx="0" cy="3817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D470005-1C63-4956-812F-249E29955757}"/>
              </a:ext>
            </a:extLst>
          </p:cNvPr>
          <p:cNvCxnSpPr>
            <a:cxnSpLocks/>
          </p:cNvCxnSpPr>
          <p:nvPr/>
        </p:nvCxnSpPr>
        <p:spPr>
          <a:xfrm>
            <a:off x="4652787" y="2126695"/>
            <a:ext cx="0" cy="3817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2998009-CE96-4E26-B83B-A0EDC354E96C}"/>
              </a:ext>
            </a:extLst>
          </p:cNvPr>
          <p:cNvPicPr>
            <a:picLocks noChangeAspect="1"/>
          </p:cNvPicPr>
          <p:nvPr/>
        </p:nvPicPr>
        <p:blipFill>
          <a:blip r:embed="rId3"/>
          <a:stretch>
            <a:fillRect/>
          </a:stretch>
        </p:blipFill>
        <p:spPr>
          <a:xfrm>
            <a:off x="5512979" y="3373120"/>
            <a:ext cx="621419" cy="514830"/>
          </a:xfrm>
          <a:prstGeom prst="rect">
            <a:avLst/>
          </a:prstGeom>
        </p:spPr>
      </p:pic>
      <p:pic>
        <p:nvPicPr>
          <p:cNvPr id="8" name="Picture 7">
            <a:extLst>
              <a:ext uri="{FF2B5EF4-FFF2-40B4-BE49-F238E27FC236}">
                <a16:creationId xmlns:a16="http://schemas.microsoft.com/office/drawing/2014/main" id="{1BE15583-EFC6-4AF0-BEF9-FAC169CAB0B7}"/>
              </a:ext>
            </a:extLst>
          </p:cNvPr>
          <p:cNvPicPr>
            <a:picLocks noChangeAspect="1"/>
          </p:cNvPicPr>
          <p:nvPr/>
        </p:nvPicPr>
        <p:blipFill>
          <a:blip r:embed="rId4"/>
          <a:stretch>
            <a:fillRect/>
          </a:stretch>
        </p:blipFill>
        <p:spPr>
          <a:xfrm>
            <a:off x="5509317" y="4448027"/>
            <a:ext cx="1852200" cy="621500"/>
          </a:xfrm>
          <a:prstGeom prst="rect">
            <a:avLst/>
          </a:prstGeom>
        </p:spPr>
      </p:pic>
      <p:pic>
        <p:nvPicPr>
          <p:cNvPr id="9" name="Picture 8">
            <a:extLst>
              <a:ext uri="{FF2B5EF4-FFF2-40B4-BE49-F238E27FC236}">
                <a16:creationId xmlns:a16="http://schemas.microsoft.com/office/drawing/2014/main" id="{D0C22E7F-85E5-4541-97CA-BCB9920DD41D}"/>
              </a:ext>
            </a:extLst>
          </p:cNvPr>
          <p:cNvPicPr>
            <a:picLocks noChangeAspect="1"/>
          </p:cNvPicPr>
          <p:nvPr/>
        </p:nvPicPr>
        <p:blipFill>
          <a:blip r:embed="rId5"/>
          <a:stretch>
            <a:fillRect/>
          </a:stretch>
        </p:blipFill>
        <p:spPr>
          <a:xfrm>
            <a:off x="5511487" y="5704160"/>
            <a:ext cx="639450" cy="550000"/>
          </a:xfrm>
          <a:prstGeom prst="rect">
            <a:avLst/>
          </a:prstGeom>
        </p:spPr>
      </p:pic>
      <p:sp>
        <p:nvSpPr>
          <p:cNvPr id="11" name="Right Brace 10">
            <a:extLst>
              <a:ext uri="{FF2B5EF4-FFF2-40B4-BE49-F238E27FC236}">
                <a16:creationId xmlns:a16="http://schemas.microsoft.com/office/drawing/2014/main" id="{9560280A-712C-43AD-8D22-46C3FF49B744}"/>
              </a:ext>
            </a:extLst>
          </p:cNvPr>
          <p:cNvSpPr/>
          <p:nvPr/>
        </p:nvSpPr>
        <p:spPr>
          <a:xfrm>
            <a:off x="5004730" y="3037840"/>
            <a:ext cx="264160" cy="1046480"/>
          </a:xfrm>
          <a:prstGeom prst="rightBrace">
            <a:avLst>
              <a:gd name="adj1" fmla="val 8333"/>
              <a:gd name="adj2" fmla="val 52913"/>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89C3516B-F9FD-40E3-B5FF-6C378DD5708F}"/>
              </a:ext>
            </a:extLst>
          </p:cNvPr>
          <p:cNvSpPr/>
          <p:nvPr/>
        </p:nvSpPr>
        <p:spPr>
          <a:xfrm>
            <a:off x="5014890" y="4206240"/>
            <a:ext cx="264160" cy="1046480"/>
          </a:xfrm>
          <a:prstGeom prst="rightBrace">
            <a:avLst>
              <a:gd name="adj1" fmla="val 8333"/>
              <a:gd name="adj2" fmla="val 52913"/>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2C2F6F91-DEAE-480B-9610-C0576C8E9C6B}"/>
              </a:ext>
            </a:extLst>
          </p:cNvPr>
          <p:cNvSpPr/>
          <p:nvPr/>
        </p:nvSpPr>
        <p:spPr>
          <a:xfrm>
            <a:off x="5045370" y="5384800"/>
            <a:ext cx="264160" cy="1046480"/>
          </a:xfrm>
          <a:prstGeom prst="rightBrace">
            <a:avLst>
              <a:gd name="adj1" fmla="val 8333"/>
              <a:gd name="adj2" fmla="val 52913"/>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Untertitel 2">
            <a:extLst>
              <a:ext uri="{FF2B5EF4-FFF2-40B4-BE49-F238E27FC236}">
                <a16:creationId xmlns:a16="http://schemas.microsoft.com/office/drawing/2014/main" id="{893FABA1-C7CE-4973-B050-91E4BF1DA327}"/>
              </a:ext>
            </a:extLst>
          </p:cNvPr>
          <p:cNvSpPr txBox="1">
            <a:spLocks/>
          </p:cNvSpPr>
          <p:nvPr/>
        </p:nvSpPr>
        <p:spPr>
          <a:xfrm>
            <a:off x="6446471" y="2009976"/>
            <a:ext cx="2325746"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000" i="1" dirty="0">
                <a:solidFill>
                  <a:schemeClr val="tx1">
                    <a:lumMod val="75000"/>
                    <a:lumOff val="25000"/>
                  </a:schemeClr>
                </a:solidFill>
              </a:rPr>
              <a:t>conjunctions that fit </a:t>
            </a:r>
            <a:r>
              <a:rPr lang="en-US" sz="2000" b="1" i="1" dirty="0">
                <a:solidFill>
                  <a:schemeClr val="tx1">
                    <a:lumMod val="75000"/>
                    <a:lumOff val="25000"/>
                  </a:schemeClr>
                </a:solidFill>
              </a:rPr>
              <a:t>individuals</a:t>
            </a:r>
            <a:r>
              <a:rPr lang="en-US" sz="2000" i="1" dirty="0">
                <a:solidFill>
                  <a:schemeClr val="tx1">
                    <a:lumMod val="75000"/>
                    <a:lumOff val="25000"/>
                  </a:schemeClr>
                </a:solidFill>
              </a:rPr>
              <a:t> perfectly</a:t>
            </a:r>
            <a:endParaRPr lang="en-US" sz="2000" b="1" i="1" dirty="0">
              <a:solidFill>
                <a:schemeClr val="accent1"/>
              </a:solidFill>
            </a:endParaRPr>
          </a:p>
        </p:txBody>
      </p:sp>
      <p:cxnSp>
        <p:nvCxnSpPr>
          <p:cNvPr id="18" name="Straight Arrow Connector 17">
            <a:extLst>
              <a:ext uri="{FF2B5EF4-FFF2-40B4-BE49-F238E27FC236}">
                <a16:creationId xmlns:a16="http://schemas.microsoft.com/office/drawing/2014/main" id="{65F7EB46-C9D4-4F5E-82C0-308FCA3DA724}"/>
              </a:ext>
            </a:extLst>
          </p:cNvPr>
          <p:cNvCxnSpPr>
            <a:cxnSpLocks/>
          </p:cNvCxnSpPr>
          <p:nvPr/>
        </p:nvCxnSpPr>
        <p:spPr>
          <a:xfrm flipH="1">
            <a:off x="6222057" y="2705815"/>
            <a:ext cx="371290" cy="57586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0662DDAA-EF2E-487C-8F17-68A45D5D0387}"/>
              </a:ext>
            </a:extLst>
          </p:cNvPr>
          <p:cNvPicPr>
            <a:picLocks noChangeAspect="1"/>
          </p:cNvPicPr>
          <p:nvPr/>
        </p:nvPicPr>
        <p:blipFill>
          <a:blip r:embed="rId3"/>
          <a:stretch>
            <a:fillRect/>
          </a:stretch>
        </p:blipFill>
        <p:spPr>
          <a:xfrm>
            <a:off x="8213298" y="4696947"/>
            <a:ext cx="621419" cy="514830"/>
          </a:xfrm>
          <a:prstGeom prst="rect">
            <a:avLst/>
          </a:prstGeom>
        </p:spPr>
      </p:pic>
      <p:sp>
        <p:nvSpPr>
          <p:cNvPr id="21" name="Right Brace 20">
            <a:extLst>
              <a:ext uri="{FF2B5EF4-FFF2-40B4-BE49-F238E27FC236}">
                <a16:creationId xmlns:a16="http://schemas.microsoft.com/office/drawing/2014/main" id="{A6AA83FC-89F9-463C-BBF6-D2FE737A691B}"/>
              </a:ext>
            </a:extLst>
          </p:cNvPr>
          <p:cNvSpPr/>
          <p:nvPr/>
        </p:nvSpPr>
        <p:spPr>
          <a:xfrm>
            <a:off x="7691120" y="3190240"/>
            <a:ext cx="178730" cy="3332480"/>
          </a:xfrm>
          <a:prstGeom prst="rightBrace">
            <a:avLst>
              <a:gd name="adj1" fmla="val 8333"/>
              <a:gd name="adj2" fmla="val 52913"/>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Untertitel 2">
            <a:extLst>
              <a:ext uri="{FF2B5EF4-FFF2-40B4-BE49-F238E27FC236}">
                <a16:creationId xmlns:a16="http://schemas.microsoft.com/office/drawing/2014/main" id="{3AD746D3-1365-4A0C-BB1B-828249F18B1D}"/>
              </a:ext>
            </a:extLst>
          </p:cNvPr>
          <p:cNvSpPr txBox="1">
            <a:spLocks/>
          </p:cNvSpPr>
          <p:nvPr/>
        </p:nvSpPr>
        <p:spPr>
          <a:xfrm>
            <a:off x="8967623" y="3403600"/>
            <a:ext cx="2325746"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000" i="1" dirty="0">
                <a:solidFill>
                  <a:schemeClr val="tx1">
                    <a:lumMod val="75000"/>
                    <a:lumOff val="25000"/>
                  </a:schemeClr>
                </a:solidFill>
              </a:rPr>
              <a:t>conjunction that fits </a:t>
            </a:r>
            <a:r>
              <a:rPr lang="en-US" sz="2000" b="1" i="1" dirty="0">
                <a:solidFill>
                  <a:schemeClr val="tx1">
                    <a:lumMod val="75000"/>
                    <a:lumOff val="25000"/>
                  </a:schemeClr>
                </a:solidFill>
              </a:rPr>
              <a:t>all data</a:t>
            </a:r>
            <a:r>
              <a:rPr lang="en-US" sz="2000" i="1" dirty="0">
                <a:solidFill>
                  <a:schemeClr val="tx1">
                    <a:lumMod val="75000"/>
                    <a:lumOff val="25000"/>
                  </a:schemeClr>
                </a:solidFill>
              </a:rPr>
              <a:t> best (two mistakes)</a:t>
            </a:r>
            <a:endParaRPr lang="en-US" sz="2000" b="1" i="1" dirty="0">
              <a:solidFill>
                <a:schemeClr val="accent1"/>
              </a:solidFill>
            </a:endParaRPr>
          </a:p>
        </p:txBody>
      </p:sp>
      <p:cxnSp>
        <p:nvCxnSpPr>
          <p:cNvPr id="24" name="Straight Arrow Connector 23">
            <a:extLst>
              <a:ext uri="{FF2B5EF4-FFF2-40B4-BE49-F238E27FC236}">
                <a16:creationId xmlns:a16="http://schemas.microsoft.com/office/drawing/2014/main" id="{55B25E45-69C7-4E2D-9E93-FB19C6D332F5}"/>
              </a:ext>
            </a:extLst>
          </p:cNvPr>
          <p:cNvCxnSpPr>
            <a:cxnSpLocks/>
          </p:cNvCxnSpPr>
          <p:nvPr/>
        </p:nvCxnSpPr>
        <p:spPr>
          <a:xfrm flipH="1">
            <a:off x="8487737" y="4027251"/>
            <a:ext cx="296340" cy="605709"/>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02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p:bldP spid="21" grpId="0" animBg="1"/>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034" y="-193857"/>
            <a:ext cx="9836723" cy="1325563"/>
          </a:xfrm>
        </p:spPr>
        <p:txBody>
          <a:bodyPr>
            <a:normAutofit/>
          </a:bodyPr>
          <a:lstStyle/>
          <a:p>
            <a:pPr algn="ctr"/>
            <a:r>
              <a:rPr lang="en-US" sz="4000" dirty="0"/>
              <a:t>Our model</a:t>
            </a:r>
            <a:endParaRPr lang="en-US" dirty="0">
              <a:solidFill>
                <a:srgbClr val="002060"/>
              </a:solidFill>
            </a:endParaRPr>
          </a:p>
        </p:txBody>
      </p:sp>
      <p:pic>
        <p:nvPicPr>
          <p:cNvPr id="4" name="Picture 3">
            <a:extLst>
              <a:ext uri="{FF2B5EF4-FFF2-40B4-BE49-F238E27FC236}">
                <a16:creationId xmlns:a16="http://schemas.microsoft.com/office/drawing/2014/main" id="{A999D077-159C-4EB2-B4EF-0F9E18D4E0DD}"/>
              </a:ext>
            </a:extLst>
          </p:cNvPr>
          <p:cNvPicPr>
            <a:picLocks noChangeAspect="1"/>
          </p:cNvPicPr>
          <p:nvPr/>
        </p:nvPicPr>
        <p:blipFill>
          <a:blip r:embed="rId2"/>
          <a:stretch>
            <a:fillRect/>
          </a:stretch>
        </p:blipFill>
        <p:spPr>
          <a:xfrm>
            <a:off x="5066243" y="1197637"/>
            <a:ext cx="624306" cy="659531"/>
          </a:xfrm>
          <a:prstGeom prst="rect">
            <a:avLst/>
          </a:prstGeom>
        </p:spPr>
      </p:pic>
      <p:pic>
        <p:nvPicPr>
          <p:cNvPr id="12" name="Picture 11">
            <a:extLst>
              <a:ext uri="{FF2B5EF4-FFF2-40B4-BE49-F238E27FC236}">
                <a16:creationId xmlns:a16="http://schemas.microsoft.com/office/drawing/2014/main" id="{37BA5106-C56C-4531-B5D6-C66C13530692}"/>
              </a:ext>
            </a:extLst>
          </p:cNvPr>
          <p:cNvPicPr>
            <a:picLocks noChangeAspect="1"/>
          </p:cNvPicPr>
          <p:nvPr/>
        </p:nvPicPr>
        <p:blipFill>
          <a:blip r:embed="rId3"/>
          <a:stretch>
            <a:fillRect/>
          </a:stretch>
        </p:blipFill>
        <p:spPr>
          <a:xfrm>
            <a:off x="3468681" y="2626261"/>
            <a:ext cx="588032" cy="843379"/>
          </a:xfrm>
          <a:prstGeom prst="rect">
            <a:avLst/>
          </a:prstGeom>
        </p:spPr>
      </p:pic>
      <p:pic>
        <p:nvPicPr>
          <p:cNvPr id="13" name="Picture 12">
            <a:extLst>
              <a:ext uri="{FF2B5EF4-FFF2-40B4-BE49-F238E27FC236}">
                <a16:creationId xmlns:a16="http://schemas.microsoft.com/office/drawing/2014/main" id="{57BE9384-712E-415A-9A6D-0DD79FE5842B}"/>
              </a:ext>
            </a:extLst>
          </p:cNvPr>
          <p:cNvPicPr>
            <a:picLocks noChangeAspect="1"/>
          </p:cNvPicPr>
          <p:nvPr/>
        </p:nvPicPr>
        <p:blipFill>
          <a:blip r:embed="rId4"/>
          <a:stretch>
            <a:fillRect/>
          </a:stretch>
        </p:blipFill>
        <p:spPr>
          <a:xfrm>
            <a:off x="6602931" y="2763768"/>
            <a:ext cx="808544" cy="705872"/>
          </a:xfrm>
          <a:prstGeom prst="rect">
            <a:avLst/>
          </a:prstGeom>
        </p:spPr>
      </p:pic>
      <p:sp>
        <p:nvSpPr>
          <p:cNvPr id="3" name="Oval 2">
            <a:extLst>
              <a:ext uri="{FF2B5EF4-FFF2-40B4-BE49-F238E27FC236}">
                <a16:creationId xmlns:a16="http://schemas.microsoft.com/office/drawing/2014/main" id="{D9EF8AB9-386C-4E59-BC9D-086AC4C8ACA3}"/>
              </a:ext>
            </a:extLst>
          </p:cNvPr>
          <p:cNvSpPr/>
          <p:nvPr/>
        </p:nvSpPr>
        <p:spPr>
          <a:xfrm>
            <a:off x="4908593" y="1090771"/>
            <a:ext cx="910287" cy="84337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8C0FB61-710A-4644-A4F9-FC9A1FDAA2D9}"/>
              </a:ext>
            </a:extLst>
          </p:cNvPr>
          <p:cNvSpPr/>
          <p:nvPr/>
        </p:nvSpPr>
        <p:spPr>
          <a:xfrm>
            <a:off x="3303313" y="2604611"/>
            <a:ext cx="910287" cy="84337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F04B323-E132-4B97-8A6D-320295BB617E}"/>
              </a:ext>
            </a:extLst>
          </p:cNvPr>
          <p:cNvSpPr/>
          <p:nvPr/>
        </p:nvSpPr>
        <p:spPr>
          <a:xfrm>
            <a:off x="6493553" y="2604611"/>
            <a:ext cx="910287" cy="84337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401D9315-2FE2-446C-809A-9A114BCED080}"/>
              </a:ext>
            </a:extLst>
          </p:cNvPr>
          <p:cNvCxnSpPr>
            <a:cxnSpLocks/>
            <a:stCxn id="3" idx="3"/>
            <a:endCxn id="7" idx="7"/>
          </p:cNvCxnSpPr>
          <p:nvPr/>
        </p:nvCxnSpPr>
        <p:spPr>
          <a:xfrm flipH="1">
            <a:off x="4080292" y="1810640"/>
            <a:ext cx="961609" cy="91748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7E4ECA9-C8F6-426B-8E7F-6CEAD5ACBC32}"/>
              </a:ext>
            </a:extLst>
          </p:cNvPr>
          <p:cNvCxnSpPr>
            <a:cxnSpLocks/>
            <a:stCxn id="3" idx="5"/>
            <a:endCxn id="8" idx="1"/>
          </p:cNvCxnSpPr>
          <p:nvPr/>
        </p:nvCxnSpPr>
        <p:spPr>
          <a:xfrm>
            <a:off x="5685572" y="1810640"/>
            <a:ext cx="941289" cy="91748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B90643E-456A-4FD8-834C-DE18C132D3B3}"/>
              </a:ext>
            </a:extLst>
          </p:cNvPr>
          <p:cNvSpPr txBox="1"/>
          <p:nvPr/>
        </p:nvSpPr>
        <p:spPr>
          <a:xfrm>
            <a:off x="4245365" y="2604611"/>
            <a:ext cx="619329" cy="646331"/>
          </a:xfrm>
          <a:prstGeom prst="rect">
            <a:avLst/>
          </a:prstGeom>
          <a:noFill/>
        </p:spPr>
        <p:txBody>
          <a:bodyPr wrap="square" rtlCol="0">
            <a:spAutoFit/>
          </a:bodyPr>
          <a:lstStyle/>
          <a:p>
            <a:r>
              <a:rPr lang="en-US" sz="3600" b="1" dirty="0"/>
              <a:t>…</a:t>
            </a:r>
          </a:p>
        </p:txBody>
      </p:sp>
      <p:pic>
        <p:nvPicPr>
          <p:cNvPr id="17" name="Picture 16">
            <a:extLst>
              <a:ext uri="{FF2B5EF4-FFF2-40B4-BE49-F238E27FC236}">
                <a16:creationId xmlns:a16="http://schemas.microsoft.com/office/drawing/2014/main" id="{9D309812-7F02-424C-B5E4-FBF0BE6ADE63}"/>
              </a:ext>
            </a:extLst>
          </p:cNvPr>
          <p:cNvPicPr>
            <a:picLocks noChangeAspect="1"/>
          </p:cNvPicPr>
          <p:nvPr/>
        </p:nvPicPr>
        <p:blipFill>
          <a:blip r:embed="rId5"/>
          <a:stretch>
            <a:fillRect/>
          </a:stretch>
        </p:blipFill>
        <p:spPr>
          <a:xfrm>
            <a:off x="3974723" y="4161332"/>
            <a:ext cx="1014300" cy="566500"/>
          </a:xfrm>
          <a:prstGeom prst="rect">
            <a:avLst/>
          </a:prstGeom>
        </p:spPr>
      </p:pic>
      <p:pic>
        <p:nvPicPr>
          <p:cNvPr id="18" name="Picture 17">
            <a:extLst>
              <a:ext uri="{FF2B5EF4-FFF2-40B4-BE49-F238E27FC236}">
                <a16:creationId xmlns:a16="http://schemas.microsoft.com/office/drawing/2014/main" id="{1764870B-8642-40BC-9579-69AC1D6073DD}"/>
              </a:ext>
            </a:extLst>
          </p:cNvPr>
          <p:cNvPicPr>
            <a:picLocks noChangeAspect="1"/>
          </p:cNvPicPr>
          <p:nvPr/>
        </p:nvPicPr>
        <p:blipFill>
          <a:blip r:embed="rId6"/>
          <a:stretch>
            <a:fillRect/>
          </a:stretch>
        </p:blipFill>
        <p:spPr>
          <a:xfrm>
            <a:off x="5668819" y="4074171"/>
            <a:ext cx="1102500" cy="720500"/>
          </a:xfrm>
          <a:prstGeom prst="rect">
            <a:avLst/>
          </a:prstGeom>
        </p:spPr>
      </p:pic>
      <p:sp>
        <p:nvSpPr>
          <p:cNvPr id="21" name="TextBox 20">
            <a:extLst>
              <a:ext uri="{FF2B5EF4-FFF2-40B4-BE49-F238E27FC236}">
                <a16:creationId xmlns:a16="http://schemas.microsoft.com/office/drawing/2014/main" id="{169774F1-BCB8-467B-9C90-138CDB9E9AE6}"/>
              </a:ext>
            </a:extLst>
          </p:cNvPr>
          <p:cNvSpPr txBox="1"/>
          <p:nvPr/>
        </p:nvSpPr>
        <p:spPr>
          <a:xfrm>
            <a:off x="5870965" y="2604611"/>
            <a:ext cx="619329" cy="646331"/>
          </a:xfrm>
          <a:prstGeom prst="rect">
            <a:avLst/>
          </a:prstGeom>
          <a:noFill/>
        </p:spPr>
        <p:txBody>
          <a:bodyPr wrap="square" rtlCol="0">
            <a:spAutoFit/>
          </a:bodyPr>
          <a:lstStyle/>
          <a:p>
            <a:r>
              <a:rPr lang="en-US" sz="3600" b="1" dirty="0"/>
              <a:t>…</a:t>
            </a:r>
          </a:p>
        </p:txBody>
      </p:sp>
      <p:sp>
        <p:nvSpPr>
          <p:cNvPr id="23" name="Oval 22">
            <a:extLst>
              <a:ext uri="{FF2B5EF4-FFF2-40B4-BE49-F238E27FC236}">
                <a16:creationId xmlns:a16="http://schemas.microsoft.com/office/drawing/2014/main" id="{B8C0D024-A101-4B93-A9E8-6EA67DBBAB4F}"/>
              </a:ext>
            </a:extLst>
          </p:cNvPr>
          <p:cNvSpPr/>
          <p:nvPr/>
        </p:nvSpPr>
        <p:spPr>
          <a:xfrm>
            <a:off x="3799925" y="4043593"/>
            <a:ext cx="1378321" cy="84337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ECA020F-F2E2-4E59-B9A6-64EB7156A3F8}"/>
              </a:ext>
            </a:extLst>
          </p:cNvPr>
          <p:cNvSpPr/>
          <p:nvPr/>
        </p:nvSpPr>
        <p:spPr>
          <a:xfrm>
            <a:off x="5449116" y="3992632"/>
            <a:ext cx="1543857" cy="894340"/>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3621D17-5A35-4702-911B-C24C9A15925B}"/>
              </a:ext>
            </a:extLst>
          </p:cNvPr>
          <p:cNvPicPr>
            <a:picLocks noChangeAspect="1"/>
          </p:cNvPicPr>
          <p:nvPr/>
        </p:nvPicPr>
        <p:blipFill>
          <a:blip r:embed="rId7"/>
          <a:stretch>
            <a:fillRect/>
          </a:stretch>
        </p:blipFill>
        <p:spPr>
          <a:xfrm>
            <a:off x="5053346" y="2635905"/>
            <a:ext cx="617972" cy="703695"/>
          </a:xfrm>
          <a:prstGeom prst="rect">
            <a:avLst/>
          </a:prstGeom>
        </p:spPr>
      </p:pic>
      <p:sp>
        <p:nvSpPr>
          <p:cNvPr id="28" name="Oval 27">
            <a:extLst>
              <a:ext uri="{FF2B5EF4-FFF2-40B4-BE49-F238E27FC236}">
                <a16:creationId xmlns:a16="http://schemas.microsoft.com/office/drawing/2014/main" id="{8670B17F-97CE-41F2-A955-4308F9CB9A74}"/>
              </a:ext>
            </a:extLst>
          </p:cNvPr>
          <p:cNvSpPr/>
          <p:nvPr/>
        </p:nvSpPr>
        <p:spPr>
          <a:xfrm>
            <a:off x="4928913" y="2574131"/>
            <a:ext cx="910287" cy="843379"/>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78737791-4553-4CDD-978D-9E569F3D5E7E}"/>
              </a:ext>
            </a:extLst>
          </p:cNvPr>
          <p:cNvCxnSpPr>
            <a:cxnSpLocks/>
            <a:stCxn id="3" idx="4"/>
            <a:endCxn id="28" idx="0"/>
          </p:cNvCxnSpPr>
          <p:nvPr/>
        </p:nvCxnSpPr>
        <p:spPr>
          <a:xfrm>
            <a:off x="5363737" y="1934150"/>
            <a:ext cx="20320" cy="63998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25F437F-0C05-47DC-B035-6F8363097BD2}"/>
              </a:ext>
            </a:extLst>
          </p:cNvPr>
          <p:cNvCxnSpPr>
            <a:cxnSpLocks/>
          </p:cNvCxnSpPr>
          <p:nvPr/>
        </p:nvCxnSpPr>
        <p:spPr>
          <a:xfrm>
            <a:off x="5501697" y="3417510"/>
            <a:ext cx="446881" cy="62608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6E142D3-BDE3-472F-85FF-CAC2F27FA5E1}"/>
              </a:ext>
            </a:extLst>
          </p:cNvPr>
          <p:cNvCxnSpPr>
            <a:cxnSpLocks/>
            <a:stCxn id="23" idx="6"/>
            <a:endCxn id="25" idx="2"/>
          </p:cNvCxnSpPr>
          <p:nvPr/>
        </p:nvCxnSpPr>
        <p:spPr>
          <a:xfrm flipV="1">
            <a:off x="5178246" y="4439802"/>
            <a:ext cx="270870" cy="2548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A09924E-D9B6-4278-92DB-705EEC4D3EC0}"/>
              </a:ext>
            </a:extLst>
          </p:cNvPr>
          <p:cNvSpPr txBox="1"/>
          <p:nvPr/>
        </p:nvSpPr>
        <p:spPr>
          <a:xfrm>
            <a:off x="7140965" y="4037171"/>
            <a:ext cx="619329" cy="646331"/>
          </a:xfrm>
          <a:prstGeom prst="rect">
            <a:avLst/>
          </a:prstGeom>
          <a:noFill/>
        </p:spPr>
        <p:txBody>
          <a:bodyPr wrap="square" rtlCol="0">
            <a:spAutoFit/>
          </a:bodyPr>
          <a:lstStyle/>
          <a:p>
            <a:r>
              <a:rPr lang="en-US" sz="3600" b="1" dirty="0"/>
              <a:t>…</a:t>
            </a:r>
          </a:p>
        </p:txBody>
      </p:sp>
      <p:sp>
        <p:nvSpPr>
          <p:cNvPr id="41" name="TextBox 40">
            <a:extLst>
              <a:ext uri="{FF2B5EF4-FFF2-40B4-BE49-F238E27FC236}">
                <a16:creationId xmlns:a16="http://schemas.microsoft.com/office/drawing/2014/main" id="{FE09E208-4044-4EDC-B312-D9734B1CC526}"/>
              </a:ext>
            </a:extLst>
          </p:cNvPr>
          <p:cNvSpPr txBox="1"/>
          <p:nvPr/>
        </p:nvSpPr>
        <p:spPr>
          <a:xfrm>
            <a:off x="2995685" y="4037171"/>
            <a:ext cx="619329" cy="646331"/>
          </a:xfrm>
          <a:prstGeom prst="rect">
            <a:avLst/>
          </a:prstGeom>
          <a:noFill/>
        </p:spPr>
        <p:txBody>
          <a:bodyPr wrap="square" rtlCol="0">
            <a:spAutoFit/>
          </a:bodyPr>
          <a:lstStyle/>
          <a:p>
            <a:r>
              <a:rPr lang="en-US" sz="3600" b="1" dirty="0"/>
              <a:t>…</a:t>
            </a:r>
          </a:p>
        </p:txBody>
      </p:sp>
      <p:sp>
        <p:nvSpPr>
          <p:cNvPr id="42" name="Untertitel 2">
            <a:extLst>
              <a:ext uri="{FF2B5EF4-FFF2-40B4-BE49-F238E27FC236}">
                <a16:creationId xmlns:a16="http://schemas.microsoft.com/office/drawing/2014/main" id="{8CCDBB78-58BF-4B96-8788-77B09F84F3C3}"/>
              </a:ext>
            </a:extLst>
          </p:cNvPr>
          <p:cNvSpPr txBox="1">
            <a:spLocks/>
          </p:cNvSpPr>
          <p:nvPr/>
        </p:nvSpPr>
        <p:spPr>
          <a:xfrm>
            <a:off x="5978092" y="1059089"/>
            <a:ext cx="3135428"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800" i="1" dirty="0">
                <a:solidFill>
                  <a:schemeClr val="tx1">
                    <a:lumMod val="75000"/>
                    <a:lumOff val="25000"/>
                  </a:schemeClr>
                </a:solidFill>
              </a:rPr>
              <a:t>“correct” concept we wish to learn</a:t>
            </a:r>
            <a:endParaRPr lang="en-US" sz="2800" b="1" i="1" dirty="0">
              <a:solidFill>
                <a:schemeClr val="accent1"/>
              </a:solidFill>
            </a:endParaRPr>
          </a:p>
        </p:txBody>
      </p:sp>
      <p:sp>
        <p:nvSpPr>
          <p:cNvPr id="43" name="Untertitel 2">
            <a:extLst>
              <a:ext uri="{FF2B5EF4-FFF2-40B4-BE49-F238E27FC236}">
                <a16:creationId xmlns:a16="http://schemas.microsoft.com/office/drawing/2014/main" id="{15D3648C-3AFA-4D04-819C-2E3E1C2840F6}"/>
              </a:ext>
            </a:extLst>
          </p:cNvPr>
          <p:cNvSpPr txBox="1">
            <a:spLocks/>
          </p:cNvSpPr>
          <p:nvPr/>
        </p:nvSpPr>
        <p:spPr>
          <a:xfrm>
            <a:off x="7430972" y="2583089"/>
            <a:ext cx="3673908"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800" i="1" dirty="0">
                <a:solidFill>
                  <a:schemeClr val="tx1">
                    <a:lumMod val="75000"/>
                    <a:lumOff val="25000"/>
                  </a:schemeClr>
                </a:solidFill>
              </a:rPr>
              <a:t>individual agents’ </a:t>
            </a:r>
            <a:r>
              <a:rPr lang="en-US" sz="2800" b="1" i="1" dirty="0">
                <a:solidFill>
                  <a:schemeClr val="tx1">
                    <a:lumMod val="75000"/>
                    <a:lumOff val="25000"/>
                  </a:schemeClr>
                </a:solidFill>
              </a:rPr>
              <a:t>noisy</a:t>
            </a:r>
            <a:r>
              <a:rPr lang="en-US" sz="2800" i="1" dirty="0">
                <a:solidFill>
                  <a:schemeClr val="tx1">
                    <a:lumMod val="75000"/>
                    <a:lumOff val="25000"/>
                  </a:schemeClr>
                </a:solidFill>
              </a:rPr>
              <a:t> versions of the concept</a:t>
            </a:r>
            <a:endParaRPr lang="en-US" sz="2800" b="1" i="1" dirty="0">
              <a:solidFill>
                <a:schemeClr val="accent1"/>
              </a:solidFill>
            </a:endParaRPr>
          </a:p>
        </p:txBody>
      </p:sp>
      <p:sp>
        <p:nvSpPr>
          <p:cNvPr id="44" name="Untertitel 2">
            <a:extLst>
              <a:ext uri="{FF2B5EF4-FFF2-40B4-BE49-F238E27FC236}">
                <a16:creationId xmlns:a16="http://schemas.microsoft.com/office/drawing/2014/main" id="{8EBF2FF5-8904-4A32-BF9A-F043386F99CA}"/>
              </a:ext>
            </a:extLst>
          </p:cNvPr>
          <p:cNvSpPr txBox="1">
            <a:spLocks/>
          </p:cNvSpPr>
          <p:nvPr/>
        </p:nvSpPr>
        <p:spPr>
          <a:xfrm>
            <a:off x="2743475" y="4896836"/>
            <a:ext cx="3623108"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800" i="1" dirty="0">
                <a:solidFill>
                  <a:schemeClr val="tx1">
                    <a:lumMod val="75000"/>
                    <a:lumOff val="25000"/>
                  </a:schemeClr>
                </a:solidFill>
              </a:rPr>
              <a:t>feature values of individual example shown to agent j</a:t>
            </a:r>
            <a:endParaRPr lang="en-US" sz="2800" b="1" i="1" dirty="0">
              <a:solidFill>
                <a:schemeClr val="accent1"/>
              </a:solidFill>
            </a:endParaRPr>
          </a:p>
        </p:txBody>
      </p:sp>
      <p:sp>
        <p:nvSpPr>
          <p:cNvPr id="45" name="Untertitel 2">
            <a:extLst>
              <a:ext uri="{FF2B5EF4-FFF2-40B4-BE49-F238E27FC236}">
                <a16:creationId xmlns:a16="http://schemas.microsoft.com/office/drawing/2014/main" id="{DECFDA59-D734-45B3-BDDF-E80EE24E98D1}"/>
              </a:ext>
            </a:extLst>
          </p:cNvPr>
          <p:cNvSpPr txBox="1">
            <a:spLocks/>
          </p:cNvSpPr>
          <p:nvPr/>
        </p:nvSpPr>
        <p:spPr>
          <a:xfrm>
            <a:off x="5821955" y="4896836"/>
            <a:ext cx="3623108"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800" i="1" dirty="0">
                <a:solidFill>
                  <a:schemeClr val="tx1">
                    <a:lumMod val="75000"/>
                    <a:lumOff val="25000"/>
                  </a:schemeClr>
                </a:solidFill>
              </a:rPr>
              <a:t>label given to this example by j (according to noisy concept)</a:t>
            </a:r>
            <a:endParaRPr lang="en-US" sz="2800" i="1" dirty="0">
              <a:solidFill>
                <a:schemeClr val="accent1"/>
              </a:solidFill>
            </a:endParaRPr>
          </a:p>
        </p:txBody>
      </p:sp>
    </p:spTree>
    <p:extLst>
      <p:ext uri="{BB962C8B-B14F-4D97-AF65-F5344CB8AC3E}">
        <p14:creationId xmlns:p14="http://schemas.microsoft.com/office/powerpoint/2010/main" val="170480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6" grpId="0"/>
      <p:bldP spid="21" grpId="0"/>
      <p:bldP spid="23" grpId="0" animBg="1"/>
      <p:bldP spid="25" grpId="0" animBg="1"/>
      <p:bldP spid="28" grpId="0" animBg="1"/>
      <p:bldP spid="40" grpId="0"/>
      <p:bldP spid="41" grpId="0"/>
      <p:bldP spid="43" grpId="0"/>
      <p:bldP spid="44"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698" y="-69884"/>
            <a:ext cx="12043145" cy="1325563"/>
          </a:xfrm>
        </p:spPr>
        <p:txBody>
          <a:bodyPr/>
          <a:lstStyle/>
          <a:p>
            <a:r>
              <a:rPr lang="en-US" dirty="0"/>
              <a:t>What should we want?  What makes an individual?</a:t>
            </a:r>
          </a:p>
        </p:txBody>
      </p:sp>
      <p:sp>
        <p:nvSpPr>
          <p:cNvPr id="8" name="Content Placeholder 2">
            <a:extLst>
              <a:ext uri="{FF2B5EF4-FFF2-40B4-BE49-F238E27FC236}">
                <a16:creationId xmlns:a16="http://schemas.microsoft.com/office/drawing/2014/main" id="{2470CA37-9A10-4E15-AE05-0471B5E674DD}"/>
              </a:ext>
            </a:extLst>
          </p:cNvPr>
          <p:cNvSpPr txBox="1">
            <a:spLocks/>
          </p:cNvSpPr>
          <p:nvPr/>
        </p:nvSpPr>
        <p:spPr>
          <a:xfrm>
            <a:off x="148854" y="1284087"/>
            <a:ext cx="7420021" cy="51877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Questions studied in philosophy</a:t>
            </a:r>
          </a:p>
          <a:p>
            <a:pPr lvl="1"/>
            <a:r>
              <a:rPr lang="en-US" dirty="0"/>
              <a:t>What is the “good life”?</a:t>
            </a:r>
          </a:p>
          <a:p>
            <a:pPr lvl="1"/>
            <a:r>
              <a:rPr lang="en-US" i="1" dirty="0"/>
              <a:t>Ship of Theseus</a:t>
            </a:r>
            <a:r>
              <a:rPr lang="en-US" dirty="0"/>
              <a:t>: does an object that has had all its parts replaced remain the same object?</a:t>
            </a:r>
          </a:p>
          <a:p>
            <a:r>
              <a:rPr lang="en-US" dirty="0"/>
              <a:t>AI gives a new perspective</a:t>
            </a:r>
          </a:p>
        </p:txBody>
      </p:sp>
      <p:pic>
        <p:nvPicPr>
          <p:cNvPr id="7" name="Picture 6">
            <a:extLst>
              <a:ext uri="{FF2B5EF4-FFF2-40B4-BE49-F238E27FC236}">
                <a16:creationId xmlns:a16="http://schemas.microsoft.com/office/drawing/2014/main" id="{995BC9E4-B6CB-41D8-9B8C-D881857F31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8875" y="1255679"/>
            <a:ext cx="4383427" cy="3291211"/>
          </a:xfrm>
          <a:prstGeom prst="rect">
            <a:avLst/>
          </a:prstGeom>
        </p:spPr>
      </p:pic>
      <p:sp>
        <p:nvSpPr>
          <p:cNvPr id="9" name="Rectangle 8">
            <a:extLst>
              <a:ext uri="{FF2B5EF4-FFF2-40B4-BE49-F238E27FC236}">
                <a16:creationId xmlns:a16="http://schemas.microsoft.com/office/drawing/2014/main" id="{948E9BC9-4498-43B5-B838-07CD8E005DB8}"/>
              </a:ext>
            </a:extLst>
          </p:cNvPr>
          <p:cNvSpPr/>
          <p:nvPr/>
        </p:nvSpPr>
        <p:spPr>
          <a:xfrm>
            <a:off x="7659718" y="4437765"/>
            <a:ext cx="4383428" cy="523220"/>
          </a:xfrm>
          <a:prstGeom prst="rect">
            <a:avLst/>
          </a:prstGeom>
        </p:spPr>
        <p:txBody>
          <a:bodyPr wrap="square">
            <a:spAutoFit/>
          </a:bodyPr>
          <a:lstStyle/>
          <a:p>
            <a:r>
              <a:rPr lang="en-US" sz="1400" dirty="0"/>
              <a:t>image from </a:t>
            </a:r>
            <a:r>
              <a:rPr lang="en-US" sz="1400" dirty="0">
                <a:hlinkClick r:id="rId3"/>
              </a:rPr>
              <a:t>https://www.quora.com/What-solutions-are-there-for-the-Ship-of-Theseus-problem</a:t>
            </a:r>
            <a:endParaRPr lang="en-US" sz="1400" dirty="0"/>
          </a:p>
        </p:txBody>
      </p:sp>
    </p:spTree>
    <p:extLst>
      <p:ext uri="{BB962C8B-B14F-4D97-AF65-F5344CB8AC3E}">
        <p14:creationId xmlns:p14="http://schemas.microsoft.com/office/powerpoint/2010/main" val="3522607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2BD171-DF04-459E-9072-031AF4DDB44B}"/>
              </a:ext>
            </a:extLst>
          </p:cNvPr>
          <p:cNvPicPr>
            <a:picLocks noChangeAspect="1"/>
          </p:cNvPicPr>
          <p:nvPr/>
        </p:nvPicPr>
        <p:blipFill>
          <a:blip r:embed="rId2"/>
          <a:stretch>
            <a:fillRect/>
          </a:stretch>
        </p:blipFill>
        <p:spPr>
          <a:xfrm>
            <a:off x="825449" y="318295"/>
            <a:ext cx="9832113" cy="6221410"/>
          </a:xfrm>
          <a:prstGeom prst="rect">
            <a:avLst/>
          </a:prstGeom>
        </p:spPr>
      </p:pic>
    </p:spTree>
    <p:extLst>
      <p:ext uri="{BB962C8B-B14F-4D97-AF65-F5344CB8AC3E}">
        <p14:creationId xmlns:p14="http://schemas.microsoft.com/office/powerpoint/2010/main" val="150809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17EC59EC-2C98-4DE4-B6E4-F7C6627ECE65}"/>
              </a:ext>
            </a:extLst>
          </p:cNvPr>
          <p:cNvSpPr txBox="1">
            <a:spLocks/>
          </p:cNvSpPr>
          <p:nvPr/>
        </p:nvSpPr>
        <p:spPr>
          <a:xfrm>
            <a:off x="9490786" y="5260414"/>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Walter </a:t>
            </a:r>
            <a:r>
              <a:rPr lang="en-US" dirty="0" err="1"/>
              <a:t>Sinnott</a:t>
            </a:r>
            <a:r>
              <a:rPr lang="en-US" dirty="0"/>
              <a:t>-Armstrong</a:t>
            </a:r>
          </a:p>
        </p:txBody>
      </p:sp>
      <p:sp>
        <p:nvSpPr>
          <p:cNvPr id="16" name="Content Placeholder 2">
            <a:extLst>
              <a:ext uri="{FF2B5EF4-FFF2-40B4-BE49-F238E27FC236}">
                <a16:creationId xmlns:a16="http://schemas.microsoft.com/office/drawing/2014/main" id="{E0042EB2-7F64-4C67-BA68-1A7082BD30AB}"/>
              </a:ext>
            </a:extLst>
          </p:cNvPr>
          <p:cNvSpPr txBox="1">
            <a:spLocks/>
          </p:cNvSpPr>
          <p:nvPr/>
        </p:nvSpPr>
        <p:spPr>
          <a:xfrm>
            <a:off x="7562177" y="5262356"/>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Jana </a:t>
            </a:r>
            <a:r>
              <a:rPr lang="en-US" dirty="0" err="1"/>
              <a:t>Schaich</a:t>
            </a:r>
            <a:r>
              <a:rPr lang="en-US" dirty="0"/>
              <a:t> Borg</a:t>
            </a:r>
          </a:p>
        </p:txBody>
      </p:sp>
      <p:pic>
        <p:nvPicPr>
          <p:cNvPr id="20" name="Picture 19">
            <a:extLst>
              <a:ext uri="{FF2B5EF4-FFF2-40B4-BE49-F238E27FC236}">
                <a16:creationId xmlns:a16="http://schemas.microsoft.com/office/drawing/2014/main" id="{1B34E1C7-455F-4ED7-ACA6-FAD7AD46E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885" y="3523847"/>
            <a:ext cx="1149096" cy="1723644"/>
          </a:xfrm>
          <a:prstGeom prst="rect">
            <a:avLst/>
          </a:prstGeom>
        </p:spPr>
      </p:pic>
      <p:pic>
        <p:nvPicPr>
          <p:cNvPr id="21" name="Picture 20">
            <a:extLst>
              <a:ext uri="{FF2B5EF4-FFF2-40B4-BE49-F238E27FC236}">
                <a16:creationId xmlns:a16="http://schemas.microsoft.com/office/drawing/2014/main" id="{64A4F4D7-7B73-4851-B505-408F081F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688" y="3527691"/>
            <a:ext cx="1325138" cy="1706957"/>
          </a:xfrm>
          <a:prstGeom prst="rect">
            <a:avLst/>
          </a:prstGeom>
        </p:spPr>
      </p:pic>
      <p:pic>
        <p:nvPicPr>
          <p:cNvPr id="25" name="Picture 24">
            <a:extLst>
              <a:ext uri="{FF2B5EF4-FFF2-40B4-BE49-F238E27FC236}">
                <a16:creationId xmlns:a16="http://schemas.microsoft.com/office/drawing/2014/main" id="{EEEDB49D-7E4A-484D-A5BD-7642DC33D0F2}"/>
              </a:ext>
            </a:extLst>
          </p:cNvPr>
          <p:cNvPicPr>
            <a:picLocks noChangeAspect="1"/>
          </p:cNvPicPr>
          <p:nvPr/>
        </p:nvPicPr>
        <p:blipFill rotWithShape="1">
          <a:blip r:embed="rId4">
            <a:extLst>
              <a:ext uri="{28A0092B-C50C-407E-A947-70E740481C1C}">
                <a14:useLocalDpi xmlns:a14="http://schemas.microsoft.com/office/drawing/2010/main" val="0"/>
              </a:ext>
            </a:extLst>
          </a:blip>
          <a:srcRect l="26262" t="9351" r="10101" b="35196"/>
          <a:stretch/>
        </p:blipFill>
        <p:spPr>
          <a:xfrm>
            <a:off x="6096075" y="3488901"/>
            <a:ext cx="1333732" cy="1746548"/>
          </a:xfrm>
          <a:prstGeom prst="rect">
            <a:avLst/>
          </a:prstGeom>
        </p:spPr>
      </p:pic>
      <p:sp>
        <p:nvSpPr>
          <p:cNvPr id="26" name="Content Placeholder 2">
            <a:extLst>
              <a:ext uri="{FF2B5EF4-FFF2-40B4-BE49-F238E27FC236}">
                <a16:creationId xmlns:a16="http://schemas.microsoft.com/office/drawing/2014/main" id="{67A6035F-976D-4875-8E5F-1A6C8FB7924D}"/>
              </a:ext>
            </a:extLst>
          </p:cNvPr>
          <p:cNvSpPr txBox="1">
            <a:spLocks/>
          </p:cNvSpPr>
          <p:nvPr/>
        </p:nvSpPr>
        <p:spPr>
          <a:xfrm>
            <a:off x="5437517" y="5234648"/>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John P. Dickerson</a:t>
            </a:r>
          </a:p>
        </p:txBody>
      </p:sp>
      <p:pic>
        <p:nvPicPr>
          <p:cNvPr id="4" name="Picture 3">
            <a:extLst>
              <a:ext uri="{FF2B5EF4-FFF2-40B4-BE49-F238E27FC236}">
                <a16:creationId xmlns:a16="http://schemas.microsoft.com/office/drawing/2014/main" id="{B827040D-5B9E-4523-925B-5AFE132658A7}"/>
              </a:ext>
            </a:extLst>
          </p:cNvPr>
          <p:cNvPicPr>
            <a:picLocks noChangeAspect="1"/>
          </p:cNvPicPr>
          <p:nvPr/>
        </p:nvPicPr>
        <p:blipFill rotWithShape="1">
          <a:blip r:embed="rId5">
            <a:extLst>
              <a:ext uri="{28A0092B-C50C-407E-A947-70E740481C1C}">
                <a14:useLocalDpi xmlns:a14="http://schemas.microsoft.com/office/drawing/2010/main" val="0"/>
              </a:ext>
            </a:extLst>
          </a:blip>
          <a:srcRect l="29446" t="10706" r="17324" b="24930"/>
          <a:stretch/>
        </p:blipFill>
        <p:spPr>
          <a:xfrm>
            <a:off x="4092368" y="3488901"/>
            <a:ext cx="1376950" cy="1773653"/>
          </a:xfrm>
          <a:prstGeom prst="rect">
            <a:avLst/>
          </a:prstGeom>
        </p:spPr>
      </p:pic>
      <p:pic>
        <p:nvPicPr>
          <p:cNvPr id="6" name="Picture 5">
            <a:extLst>
              <a:ext uri="{FF2B5EF4-FFF2-40B4-BE49-F238E27FC236}">
                <a16:creationId xmlns:a16="http://schemas.microsoft.com/office/drawing/2014/main" id="{41777B68-4C08-4064-B0EE-B56797B32065}"/>
              </a:ext>
            </a:extLst>
          </p:cNvPr>
          <p:cNvPicPr>
            <a:picLocks noChangeAspect="1"/>
          </p:cNvPicPr>
          <p:nvPr/>
        </p:nvPicPr>
        <p:blipFill rotWithShape="1">
          <a:blip r:embed="rId6">
            <a:extLst>
              <a:ext uri="{28A0092B-C50C-407E-A947-70E740481C1C}">
                <a14:useLocalDpi xmlns:a14="http://schemas.microsoft.com/office/drawing/2010/main" val="0"/>
              </a:ext>
            </a:extLst>
          </a:blip>
          <a:srcRect l="17324" t="5030" r="20229" b="17712"/>
          <a:stretch/>
        </p:blipFill>
        <p:spPr>
          <a:xfrm>
            <a:off x="126288" y="3519719"/>
            <a:ext cx="1480967" cy="1748913"/>
          </a:xfrm>
          <a:prstGeom prst="rect">
            <a:avLst/>
          </a:prstGeom>
        </p:spPr>
      </p:pic>
      <p:pic>
        <p:nvPicPr>
          <p:cNvPr id="8" name="Picture 7">
            <a:extLst>
              <a:ext uri="{FF2B5EF4-FFF2-40B4-BE49-F238E27FC236}">
                <a16:creationId xmlns:a16="http://schemas.microsoft.com/office/drawing/2014/main" id="{053FC428-B36F-443D-ABA7-0D416E5FF0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4938" y="3519719"/>
            <a:ext cx="1742836" cy="1742836"/>
          </a:xfrm>
          <a:prstGeom prst="rect">
            <a:avLst/>
          </a:prstGeom>
        </p:spPr>
      </p:pic>
      <p:sp>
        <p:nvSpPr>
          <p:cNvPr id="35" name="Content Placeholder 2">
            <a:extLst>
              <a:ext uri="{FF2B5EF4-FFF2-40B4-BE49-F238E27FC236}">
                <a16:creationId xmlns:a16="http://schemas.microsoft.com/office/drawing/2014/main" id="{2E3B4FCA-4540-4FD4-B666-BACF8B9721C6}"/>
              </a:ext>
            </a:extLst>
          </p:cNvPr>
          <p:cNvSpPr txBox="1">
            <a:spLocks/>
          </p:cNvSpPr>
          <p:nvPr/>
        </p:nvSpPr>
        <p:spPr>
          <a:xfrm>
            <a:off x="2029356" y="5275767"/>
            <a:ext cx="1793999"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Kenzie Doyle</a:t>
            </a:r>
          </a:p>
        </p:txBody>
      </p:sp>
      <p:sp>
        <p:nvSpPr>
          <p:cNvPr id="36" name="Content Placeholder 2">
            <a:extLst>
              <a:ext uri="{FF2B5EF4-FFF2-40B4-BE49-F238E27FC236}">
                <a16:creationId xmlns:a16="http://schemas.microsoft.com/office/drawing/2014/main" id="{CF3ED105-7200-4488-8B93-9D34DF1C0D23}"/>
              </a:ext>
            </a:extLst>
          </p:cNvPr>
          <p:cNvSpPr txBox="1">
            <a:spLocks/>
          </p:cNvSpPr>
          <p:nvPr/>
        </p:nvSpPr>
        <p:spPr>
          <a:xfrm>
            <a:off x="278053" y="5275767"/>
            <a:ext cx="1217955"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Lok Chan</a:t>
            </a:r>
          </a:p>
        </p:txBody>
      </p:sp>
      <p:sp>
        <p:nvSpPr>
          <p:cNvPr id="37" name="Content Placeholder 2">
            <a:extLst>
              <a:ext uri="{FF2B5EF4-FFF2-40B4-BE49-F238E27FC236}">
                <a16:creationId xmlns:a16="http://schemas.microsoft.com/office/drawing/2014/main" id="{FEC64DBB-F8AD-4AC7-AA6A-EA3A4201BFF5}"/>
              </a:ext>
            </a:extLst>
          </p:cNvPr>
          <p:cNvSpPr txBox="1">
            <a:spLocks/>
          </p:cNvSpPr>
          <p:nvPr/>
        </p:nvSpPr>
        <p:spPr>
          <a:xfrm>
            <a:off x="3995005" y="5283672"/>
            <a:ext cx="1582835" cy="10478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Duncan </a:t>
            </a:r>
            <a:r>
              <a:rPr lang="en-US" dirty="0" err="1"/>
              <a:t>McElfresh</a:t>
            </a:r>
            <a:endParaRPr lang="en-US" dirty="0"/>
          </a:p>
        </p:txBody>
      </p:sp>
      <p:sp>
        <p:nvSpPr>
          <p:cNvPr id="5" name="Title 4">
            <a:extLst>
              <a:ext uri="{FF2B5EF4-FFF2-40B4-BE49-F238E27FC236}">
                <a16:creationId xmlns:a16="http://schemas.microsoft.com/office/drawing/2014/main" id="{03D0BB6A-CD6A-4C3D-A8A6-77DB34A88954}"/>
              </a:ext>
            </a:extLst>
          </p:cNvPr>
          <p:cNvSpPr>
            <a:spLocks noGrp="1"/>
          </p:cNvSpPr>
          <p:nvPr>
            <p:ph type="title"/>
          </p:nvPr>
        </p:nvSpPr>
        <p:spPr>
          <a:xfrm>
            <a:off x="370840" y="1397068"/>
            <a:ext cx="10855960" cy="1325563"/>
          </a:xfrm>
        </p:spPr>
        <p:txBody>
          <a:bodyPr>
            <a:normAutofit fontScale="90000"/>
          </a:bodyPr>
          <a:lstStyle/>
          <a:p>
            <a:pPr algn="ctr"/>
            <a:r>
              <a:rPr lang="en-US" dirty="0"/>
              <a:t> Artificial </a:t>
            </a:r>
            <a:r>
              <a:rPr lang="en-US" dirty="0" err="1"/>
              <a:t>Artificial</a:t>
            </a:r>
            <a:r>
              <a:rPr lang="en-US" dirty="0"/>
              <a:t> Intelligence: Measuring Influence of AI "Assessments" on Moral Decision-Making</a:t>
            </a:r>
            <a:br>
              <a:rPr lang="en-US" dirty="0"/>
            </a:br>
            <a:r>
              <a:rPr lang="en-US" sz="2700" dirty="0">
                <a:solidFill>
                  <a:srgbClr val="0070C0"/>
                </a:solidFill>
              </a:rPr>
              <a:t>[AI, Ethics, and Society (AIES) Conference’20]</a:t>
            </a:r>
            <a:br>
              <a:rPr lang="en-US" dirty="0">
                <a:solidFill>
                  <a:srgbClr val="0070C0"/>
                </a:solidFill>
              </a:rPr>
            </a:br>
            <a:br>
              <a:rPr lang="en-US" dirty="0">
                <a:solidFill>
                  <a:srgbClr val="0070C0"/>
                </a:solidFill>
              </a:rPr>
            </a:br>
            <a:r>
              <a:rPr lang="en-US" sz="4000" dirty="0"/>
              <a:t>with:</a:t>
            </a:r>
            <a:endParaRPr lang="en-US" dirty="0"/>
          </a:p>
        </p:txBody>
      </p:sp>
    </p:spTree>
    <p:extLst>
      <p:ext uri="{BB962C8B-B14F-4D97-AF65-F5344CB8AC3E}">
        <p14:creationId xmlns:p14="http://schemas.microsoft.com/office/powerpoint/2010/main" val="34077375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0154F-FA12-451D-8C00-53DE6B32918C}"/>
              </a:ext>
            </a:extLst>
          </p:cNvPr>
          <p:cNvSpPr>
            <a:spLocks noGrp="1"/>
          </p:cNvSpPr>
          <p:nvPr>
            <p:ph type="title"/>
          </p:nvPr>
        </p:nvSpPr>
        <p:spPr>
          <a:xfrm>
            <a:off x="101600" y="0"/>
            <a:ext cx="12090400" cy="1325563"/>
          </a:xfrm>
        </p:spPr>
        <p:txBody>
          <a:bodyPr>
            <a:noAutofit/>
          </a:bodyPr>
          <a:lstStyle/>
          <a:p>
            <a:r>
              <a:rPr lang="en-US" sz="3600" dirty="0"/>
              <a:t>“[according to our AI] you care more about the life expectancy of the patients than how many dependents they have”</a:t>
            </a:r>
          </a:p>
        </p:txBody>
      </p:sp>
      <p:pic>
        <p:nvPicPr>
          <p:cNvPr id="4" name="Picture 3">
            <a:extLst>
              <a:ext uri="{FF2B5EF4-FFF2-40B4-BE49-F238E27FC236}">
                <a16:creationId xmlns:a16="http://schemas.microsoft.com/office/drawing/2014/main" id="{ED817A54-58AA-4911-B8B9-DA64BFAF7878}"/>
              </a:ext>
            </a:extLst>
          </p:cNvPr>
          <p:cNvPicPr>
            <a:picLocks noChangeAspect="1"/>
          </p:cNvPicPr>
          <p:nvPr/>
        </p:nvPicPr>
        <p:blipFill>
          <a:blip r:embed="rId2"/>
          <a:stretch>
            <a:fillRect/>
          </a:stretch>
        </p:blipFill>
        <p:spPr>
          <a:xfrm>
            <a:off x="2266077" y="1213441"/>
            <a:ext cx="7721203" cy="5644560"/>
          </a:xfrm>
          <a:prstGeom prst="rect">
            <a:avLst/>
          </a:prstGeom>
        </p:spPr>
      </p:pic>
      <p:cxnSp>
        <p:nvCxnSpPr>
          <p:cNvPr id="6" name="Straight Arrow Connector 5">
            <a:extLst>
              <a:ext uri="{FF2B5EF4-FFF2-40B4-BE49-F238E27FC236}">
                <a16:creationId xmlns:a16="http://schemas.microsoft.com/office/drawing/2014/main" id="{A0152309-2B18-408E-BF83-F92CE6625637}"/>
              </a:ext>
            </a:extLst>
          </p:cNvPr>
          <p:cNvCxnSpPr>
            <a:cxnSpLocks/>
          </p:cNvCxnSpPr>
          <p:nvPr/>
        </p:nvCxnSpPr>
        <p:spPr>
          <a:xfrm>
            <a:off x="4876800" y="1117600"/>
            <a:ext cx="182880" cy="132556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0514ACA-1701-475F-AA63-192D6EB9A7A8}"/>
              </a:ext>
            </a:extLst>
          </p:cNvPr>
          <p:cNvSpPr txBox="1"/>
          <p:nvPr/>
        </p:nvSpPr>
        <p:spPr>
          <a:xfrm>
            <a:off x="4864101" y="3765132"/>
            <a:ext cx="909319" cy="646331"/>
          </a:xfrm>
          <a:prstGeom prst="rect">
            <a:avLst/>
          </a:prstGeom>
          <a:noFill/>
        </p:spPr>
        <p:txBody>
          <a:bodyPr wrap="square" rtlCol="0">
            <a:spAutoFit/>
          </a:bodyPr>
          <a:lstStyle/>
          <a:p>
            <a:r>
              <a:rPr lang="en-US" dirty="0"/>
              <a:t>p = 0.056</a:t>
            </a:r>
          </a:p>
        </p:txBody>
      </p:sp>
      <p:sp>
        <p:nvSpPr>
          <p:cNvPr id="17" name="TextBox 16">
            <a:extLst>
              <a:ext uri="{FF2B5EF4-FFF2-40B4-BE49-F238E27FC236}">
                <a16:creationId xmlns:a16="http://schemas.microsoft.com/office/drawing/2014/main" id="{7BF9E7F7-BFB8-4365-B12C-086B4367AA8C}"/>
              </a:ext>
            </a:extLst>
          </p:cNvPr>
          <p:cNvSpPr txBox="1"/>
          <p:nvPr/>
        </p:nvSpPr>
        <p:spPr>
          <a:xfrm>
            <a:off x="7231381" y="3758347"/>
            <a:ext cx="909319" cy="646331"/>
          </a:xfrm>
          <a:prstGeom prst="rect">
            <a:avLst/>
          </a:prstGeom>
          <a:noFill/>
        </p:spPr>
        <p:txBody>
          <a:bodyPr wrap="square" rtlCol="0">
            <a:spAutoFit/>
          </a:bodyPr>
          <a:lstStyle/>
          <a:p>
            <a:r>
              <a:rPr lang="en-US" dirty="0"/>
              <a:t>p = 0.057</a:t>
            </a:r>
          </a:p>
        </p:txBody>
      </p:sp>
    </p:spTree>
    <p:extLst>
      <p:ext uri="{BB962C8B-B14F-4D97-AF65-F5344CB8AC3E}">
        <p14:creationId xmlns:p14="http://schemas.microsoft.com/office/powerpoint/2010/main" val="6872696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0154F-FA12-451D-8C00-53DE6B32918C}"/>
              </a:ext>
            </a:extLst>
          </p:cNvPr>
          <p:cNvSpPr>
            <a:spLocks noGrp="1"/>
          </p:cNvSpPr>
          <p:nvPr>
            <p:ph type="title"/>
          </p:nvPr>
        </p:nvSpPr>
        <p:spPr>
          <a:xfrm>
            <a:off x="101600" y="-121920"/>
            <a:ext cx="12090400" cy="1325563"/>
          </a:xfrm>
        </p:spPr>
        <p:txBody>
          <a:bodyPr>
            <a:noAutofit/>
          </a:bodyPr>
          <a:lstStyle/>
          <a:p>
            <a:r>
              <a:rPr lang="en-US" sz="3200" dirty="0"/>
              <a:t>“[according to </a:t>
            </a:r>
            <a:r>
              <a:rPr lang="en-US" sz="3200" b="1" dirty="0"/>
              <a:t>expert psychologists</a:t>
            </a:r>
            <a:r>
              <a:rPr lang="en-US" sz="3200" dirty="0"/>
              <a:t>] you care more about the life expectancy of the patients than how many dependents they have”</a:t>
            </a:r>
          </a:p>
        </p:txBody>
      </p:sp>
      <p:pic>
        <p:nvPicPr>
          <p:cNvPr id="3" name="Picture 2">
            <a:extLst>
              <a:ext uri="{FF2B5EF4-FFF2-40B4-BE49-F238E27FC236}">
                <a16:creationId xmlns:a16="http://schemas.microsoft.com/office/drawing/2014/main" id="{35300DC9-F5A6-4B77-939A-E6E97666CB66}"/>
              </a:ext>
            </a:extLst>
          </p:cNvPr>
          <p:cNvPicPr>
            <a:picLocks noChangeAspect="1"/>
          </p:cNvPicPr>
          <p:nvPr/>
        </p:nvPicPr>
        <p:blipFill>
          <a:blip r:embed="rId2"/>
          <a:stretch>
            <a:fillRect/>
          </a:stretch>
        </p:blipFill>
        <p:spPr>
          <a:xfrm>
            <a:off x="2254841" y="1186432"/>
            <a:ext cx="7590200" cy="5671567"/>
          </a:xfrm>
          <a:prstGeom prst="rect">
            <a:avLst/>
          </a:prstGeom>
        </p:spPr>
      </p:pic>
      <p:cxnSp>
        <p:nvCxnSpPr>
          <p:cNvPr id="6" name="Straight Arrow Connector 5">
            <a:extLst>
              <a:ext uri="{FF2B5EF4-FFF2-40B4-BE49-F238E27FC236}">
                <a16:creationId xmlns:a16="http://schemas.microsoft.com/office/drawing/2014/main" id="{A0152309-2B18-408E-BF83-F92CE6625637}"/>
              </a:ext>
            </a:extLst>
          </p:cNvPr>
          <p:cNvCxnSpPr>
            <a:cxnSpLocks/>
          </p:cNvCxnSpPr>
          <p:nvPr/>
        </p:nvCxnSpPr>
        <p:spPr>
          <a:xfrm>
            <a:off x="7233920" y="1056640"/>
            <a:ext cx="121920" cy="145535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2E420BC-4C7C-46D7-BB2A-5219CDCF4385}"/>
              </a:ext>
            </a:extLst>
          </p:cNvPr>
          <p:cNvSpPr txBox="1"/>
          <p:nvPr/>
        </p:nvSpPr>
        <p:spPr>
          <a:xfrm>
            <a:off x="7137401" y="3715500"/>
            <a:ext cx="960119" cy="646331"/>
          </a:xfrm>
          <a:prstGeom prst="rect">
            <a:avLst/>
          </a:prstGeom>
          <a:noFill/>
        </p:spPr>
        <p:txBody>
          <a:bodyPr wrap="square" rtlCol="0">
            <a:spAutoFit/>
          </a:bodyPr>
          <a:lstStyle/>
          <a:p>
            <a:r>
              <a:rPr lang="en-US" dirty="0"/>
              <a:t>p &lt; 0.001</a:t>
            </a:r>
          </a:p>
        </p:txBody>
      </p:sp>
      <p:sp>
        <p:nvSpPr>
          <p:cNvPr id="8" name="TextBox 7">
            <a:extLst>
              <a:ext uri="{FF2B5EF4-FFF2-40B4-BE49-F238E27FC236}">
                <a16:creationId xmlns:a16="http://schemas.microsoft.com/office/drawing/2014/main" id="{DEB52771-C2DE-4C84-89D3-F3C8F565C726}"/>
              </a:ext>
            </a:extLst>
          </p:cNvPr>
          <p:cNvSpPr txBox="1"/>
          <p:nvPr/>
        </p:nvSpPr>
        <p:spPr>
          <a:xfrm>
            <a:off x="4699001" y="4497820"/>
            <a:ext cx="960119" cy="369332"/>
          </a:xfrm>
          <a:prstGeom prst="rect">
            <a:avLst/>
          </a:prstGeom>
          <a:noFill/>
        </p:spPr>
        <p:txBody>
          <a:bodyPr wrap="square" rtlCol="0">
            <a:spAutoFit/>
          </a:bodyPr>
          <a:lstStyle/>
          <a:p>
            <a:r>
              <a:rPr lang="en-US" dirty="0"/>
              <a:t>p = 0.15</a:t>
            </a:r>
          </a:p>
        </p:txBody>
      </p:sp>
    </p:spTree>
    <p:extLst>
      <p:ext uri="{BB962C8B-B14F-4D97-AF65-F5344CB8AC3E}">
        <p14:creationId xmlns:p14="http://schemas.microsoft.com/office/powerpoint/2010/main" val="1233146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5097-9B73-4C9E-9C89-999DC49C4147}"/>
              </a:ext>
            </a:extLst>
          </p:cNvPr>
          <p:cNvSpPr>
            <a:spLocks noGrp="1"/>
          </p:cNvSpPr>
          <p:nvPr>
            <p:ph type="title"/>
          </p:nvPr>
        </p:nvSpPr>
        <p:spPr>
          <a:xfrm>
            <a:off x="1024631" y="1243976"/>
            <a:ext cx="3156805" cy="1325563"/>
          </a:xfrm>
        </p:spPr>
        <p:txBody>
          <a:bodyPr>
            <a:normAutofit fontScale="90000"/>
          </a:bodyPr>
          <a:lstStyle/>
          <a:p>
            <a:r>
              <a:rPr lang="en-US" dirty="0"/>
              <a:t>Indecision modeling </a:t>
            </a:r>
            <a:r>
              <a:rPr lang="en-US" dirty="0">
                <a:solidFill>
                  <a:srgbClr val="5B9BD5"/>
                </a:solidFill>
              </a:rPr>
              <a:t>[AAAI’21]</a:t>
            </a:r>
          </a:p>
        </p:txBody>
      </p:sp>
      <p:pic>
        <p:nvPicPr>
          <p:cNvPr id="2052" name="Picture 4">
            <a:extLst>
              <a:ext uri="{FF2B5EF4-FFF2-40B4-BE49-F238E27FC236}">
                <a16:creationId xmlns:a16="http://schemas.microsoft.com/office/drawing/2014/main" id="{00691A43-4704-45F7-A049-CCB4845C9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447" y="253476"/>
            <a:ext cx="5696237" cy="369874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690DA056-7E7A-4474-8A15-8C7564F862AA}"/>
              </a:ext>
            </a:extLst>
          </p:cNvPr>
          <p:cNvSpPr txBox="1">
            <a:spLocks/>
          </p:cNvSpPr>
          <p:nvPr/>
        </p:nvSpPr>
        <p:spPr>
          <a:xfrm>
            <a:off x="5620109" y="5917361"/>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Walter </a:t>
            </a:r>
            <a:r>
              <a:rPr lang="en-US" dirty="0" err="1"/>
              <a:t>Sinnott</a:t>
            </a:r>
            <a:r>
              <a:rPr lang="en-US" dirty="0"/>
              <a:t>-Armstrong</a:t>
            </a:r>
          </a:p>
        </p:txBody>
      </p:sp>
      <p:sp>
        <p:nvSpPr>
          <p:cNvPr id="7" name="Content Placeholder 2">
            <a:extLst>
              <a:ext uri="{FF2B5EF4-FFF2-40B4-BE49-F238E27FC236}">
                <a16:creationId xmlns:a16="http://schemas.microsoft.com/office/drawing/2014/main" id="{6FFDFBCE-C5B9-4ADA-8C44-CCE08DB357D4}"/>
              </a:ext>
            </a:extLst>
          </p:cNvPr>
          <p:cNvSpPr txBox="1">
            <a:spLocks/>
          </p:cNvSpPr>
          <p:nvPr/>
        </p:nvSpPr>
        <p:spPr>
          <a:xfrm>
            <a:off x="7935040" y="5919303"/>
            <a:ext cx="2249981"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Jana </a:t>
            </a:r>
            <a:r>
              <a:rPr lang="en-US" dirty="0" err="1"/>
              <a:t>Schaich</a:t>
            </a:r>
            <a:r>
              <a:rPr lang="en-US" dirty="0"/>
              <a:t> Borg</a:t>
            </a:r>
          </a:p>
        </p:txBody>
      </p:sp>
      <p:pic>
        <p:nvPicPr>
          <p:cNvPr id="8" name="Picture 7">
            <a:extLst>
              <a:ext uri="{FF2B5EF4-FFF2-40B4-BE49-F238E27FC236}">
                <a16:creationId xmlns:a16="http://schemas.microsoft.com/office/drawing/2014/main" id="{3B07A402-9702-4C0A-9F2C-15CD644CA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476" y="4180794"/>
            <a:ext cx="1149096" cy="1723644"/>
          </a:xfrm>
          <a:prstGeom prst="rect">
            <a:avLst/>
          </a:prstGeom>
        </p:spPr>
      </p:pic>
      <p:pic>
        <p:nvPicPr>
          <p:cNvPr id="9" name="Picture 8">
            <a:extLst>
              <a:ext uri="{FF2B5EF4-FFF2-40B4-BE49-F238E27FC236}">
                <a16:creationId xmlns:a16="http://schemas.microsoft.com/office/drawing/2014/main" id="{C2F8540C-0070-4CF0-A14D-7F1977E3D4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34551" y="4184638"/>
            <a:ext cx="1325138" cy="1706957"/>
          </a:xfrm>
          <a:prstGeom prst="rect">
            <a:avLst/>
          </a:prstGeom>
        </p:spPr>
      </p:pic>
      <p:pic>
        <p:nvPicPr>
          <p:cNvPr id="10" name="Picture 9">
            <a:extLst>
              <a:ext uri="{FF2B5EF4-FFF2-40B4-BE49-F238E27FC236}">
                <a16:creationId xmlns:a16="http://schemas.microsoft.com/office/drawing/2014/main" id="{4D320BDC-A7B3-49A5-B961-0FAF469B1935}"/>
              </a:ext>
            </a:extLst>
          </p:cNvPr>
          <p:cNvPicPr>
            <a:picLocks noChangeAspect="1"/>
          </p:cNvPicPr>
          <p:nvPr/>
        </p:nvPicPr>
        <p:blipFill rotWithShape="1">
          <a:blip r:embed="rId5">
            <a:extLst>
              <a:ext uri="{28A0092B-C50C-407E-A947-70E740481C1C}">
                <a14:useLocalDpi xmlns:a14="http://schemas.microsoft.com/office/drawing/2010/main" val="0"/>
              </a:ext>
            </a:extLst>
          </a:blip>
          <a:srcRect l="26262" t="9351" r="10101" b="35196"/>
          <a:stretch/>
        </p:blipFill>
        <p:spPr>
          <a:xfrm>
            <a:off x="10384005" y="4145848"/>
            <a:ext cx="1333732" cy="1746548"/>
          </a:xfrm>
          <a:prstGeom prst="rect">
            <a:avLst/>
          </a:prstGeom>
        </p:spPr>
      </p:pic>
      <p:sp>
        <p:nvSpPr>
          <p:cNvPr id="11" name="Content Placeholder 2">
            <a:extLst>
              <a:ext uri="{FF2B5EF4-FFF2-40B4-BE49-F238E27FC236}">
                <a16:creationId xmlns:a16="http://schemas.microsoft.com/office/drawing/2014/main" id="{5A6296D9-B993-4DEB-A954-EA19E00B2B6A}"/>
              </a:ext>
            </a:extLst>
          </p:cNvPr>
          <p:cNvSpPr txBox="1">
            <a:spLocks/>
          </p:cNvSpPr>
          <p:nvPr/>
        </p:nvSpPr>
        <p:spPr>
          <a:xfrm>
            <a:off x="9725447" y="5891595"/>
            <a:ext cx="2625436"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John P. Dickerson</a:t>
            </a:r>
          </a:p>
        </p:txBody>
      </p:sp>
      <p:pic>
        <p:nvPicPr>
          <p:cNvPr id="12" name="Picture 11">
            <a:extLst>
              <a:ext uri="{FF2B5EF4-FFF2-40B4-BE49-F238E27FC236}">
                <a16:creationId xmlns:a16="http://schemas.microsoft.com/office/drawing/2014/main" id="{0055433A-B84B-4B0F-90CE-C039A5D59D23}"/>
              </a:ext>
            </a:extLst>
          </p:cNvPr>
          <p:cNvPicPr>
            <a:picLocks noChangeAspect="1"/>
          </p:cNvPicPr>
          <p:nvPr/>
        </p:nvPicPr>
        <p:blipFill rotWithShape="1">
          <a:blip r:embed="rId6">
            <a:extLst>
              <a:ext uri="{28A0092B-C50C-407E-A947-70E740481C1C}">
                <a14:useLocalDpi xmlns:a14="http://schemas.microsoft.com/office/drawing/2010/main" val="0"/>
              </a:ext>
            </a:extLst>
          </a:blip>
          <a:srcRect l="29446" t="10706" r="17324" b="24930"/>
          <a:stretch/>
        </p:blipFill>
        <p:spPr>
          <a:xfrm>
            <a:off x="195280" y="4176666"/>
            <a:ext cx="1376950" cy="1773653"/>
          </a:xfrm>
          <a:prstGeom prst="rect">
            <a:avLst/>
          </a:prstGeom>
        </p:spPr>
      </p:pic>
      <p:pic>
        <p:nvPicPr>
          <p:cNvPr id="13" name="Picture 12">
            <a:extLst>
              <a:ext uri="{FF2B5EF4-FFF2-40B4-BE49-F238E27FC236}">
                <a16:creationId xmlns:a16="http://schemas.microsoft.com/office/drawing/2014/main" id="{594A04C4-F243-4932-A733-ADAC25C2341C}"/>
              </a:ext>
            </a:extLst>
          </p:cNvPr>
          <p:cNvPicPr>
            <a:picLocks noChangeAspect="1"/>
          </p:cNvPicPr>
          <p:nvPr/>
        </p:nvPicPr>
        <p:blipFill rotWithShape="1">
          <a:blip r:embed="rId7">
            <a:extLst>
              <a:ext uri="{28A0092B-C50C-407E-A947-70E740481C1C}">
                <a14:useLocalDpi xmlns:a14="http://schemas.microsoft.com/office/drawing/2010/main" val="0"/>
              </a:ext>
            </a:extLst>
          </a:blip>
          <a:srcRect l="17324" t="5030" r="20229" b="17712"/>
          <a:stretch/>
        </p:blipFill>
        <p:spPr>
          <a:xfrm>
            <a:off x="1937337" y="4176666"/>
            <a:ext cx="1480967" cy="1748913"/>
          </a:xfrm>
          <a:prstGeom prst="rect">
            <a:avLst/>
          </a:prstGeom>
        </p:spPr>
      </p:pic>
      <p:pic>
        <p:nvPicPr>
          <p:cNvPr id="14" name="Picture 13">
            <a:extLst>
              <a:ext uri="{FF2B5EF4-FFF2-40B4-BE49-F238E27FC236}">
                <a16:creationId xmlns:a16="http://schemas.microsoft.com/office/drawing/2014/main" id="{0FABAF98-6931-4BE6-BF5F-27934F53CC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5987" y="4176666"/>
            <a:ext cx="1742836" cy="1742836"/>
          </a:xfrm>
          <a:prstGeom prst="rect">
            <a:avLst/>
          </a:prstGeom>
        </p:spPr>
      </p:pic>
      <p:sp>
        <p:nvSpPr>
          <p:cNvPr id="15" name="Content Placeholder 2">
            <a:extLst>
              <a:ext uri="{FF2B5EF4-FFF2-40B4-BE49-F238E27FC236}">
                <a16:creationId xmlns:a16="http://schemas.microsoft.com/office/drawing/2014/main" id="{29E90B3E-41FB-4645-8CA9-46881741E0DB}"/>
              </a:ext>
            </a:extLst>
          </p:cNvPr>
          <p:cNvSpPr txBox="1">
            <a:spLocks/>
          </p:cNvSpPr>
          <p:nvPr/>
        </p:nvSpPr>
        <p:spPr>
          <a:xfrm>
            <a:off x="3840405" y="5932714"/>
            <a:ext cx="1793999"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Kenzie Doyle</a:t>
            </a:r>
          </a:p>
        </p:txBody>
      </p:sp>
      <p:sp>
        <p:nvSpPr>
          <p:cNvPr id="16" name="Content Placeholder 2">
            <a:extLst>
              <a:ext uri="{FF2B5EF4-FFF2-40B4-BE49-F238E27FC236}">
                <a16:creationId xmlns:a16="http://schemas.microsoft.com/office/drawing/2014/main" id="{60D05DAD-DCBA-4AED-86A6-ED42E774C162}"/>
              </a:ext>
            </a:extLst>
          </p:cNvPr>
          <p:cNvSpPr txBox="1">
            <a:spLocks/>
          </p:cNvSpPr>
          <p:nvPr/>
        </p:nvSpPr>
        <p:spPr>
          <a:xfrm>
            <a:off x="2089102" y="5932714"/>
            <a:ext cx="1217955"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Lok Chan</a:t>
            </a:r>
          </a:p>
        </p:txBody>
      </p:sp>
      <p:sp>
        <p:nvSpPr>
          <p:cNvPr id="17" name="Content Placeholder 2">
            <a:extLst>
              <a:ext uri="{FF2B5EF4-FFF2-40B4-BE49-F238E27FC236}">
                <a16:creationId xmlns:a16="http://schemas.microsoft.com/office/drawing/2014/main" id="{7E96267D-8DD2-4124-94FE-ED90213F938D}"/>
              </a:ext>
            </a:extLst>
          </p:cNvPr>
          <p:cNvSpPr txBox="1">
            <a:spLocks/>
          </p:cNvSpPr>
          <p:nvPr/>
        </p:nvSpPr>
        <p:spPr>
          <a:xfrm>
            <a:off x="97917" y="5971437"/>
            <a:ext cx="1582835" cy="10478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Duncan </a:t>
            </a:r>
            <a:r>
              <a:rPr lang="en-US" dirty="0" err="1"/>
              <a:t>McElfresh</a:t>
            </a:r>
            <a:endParaRPr lang="en-US" dirty="0"/>
          </a:p>
        </p:txBody>
      </p:sp>
      <p:sp>
        <p:nvSpPr>
          <p:cNvPr id="19" name="TextBox 18">
            <a:extLst>
              <a:ext uri="{FF2B5EF4-FFF2-40B4-BE49-F238E27FC236}">
                <a16:creationId xmlns:a16="http://schemas.microsoft.com/office/drawing/2014/main" id="{D3CA1B43-016E-4C7D-9B6B-BE9B5AB8CCF6}"/>
              </a:ext>
            </a:extLst>
          </p:cNvPr>
          <p:cNvSpPr txBox="1"/>
          <p:nvPr/>
        </p:nvSpPr>
        <p:spPr>
          <a:xfrm>
            <a:off x="1504939" y="3429000"/>
            <a:ext cx="947745" cy="523220"/>
          </a:xfrm>
          <a:prstGeom prst="rect">
            <a:avLst/>
          </a:prstGeom>
          <a:noFill/>
        </p:spPr>
        <p:txBody>
          <a:bodyPr wrap="square">
            <a:spAutoFit/>
          </a:bodyPr>
          <a:lstStyle/>
          <a:p>
            <a:r>
              <a:rPr lang="en-US" sz="2800" dirty="0"/>
              <a:t>with:</a:t>
            </a:r>
          </a:p>
        </p:txBody>
      </p:sp>
    </p:spTree>
    <p:extLst>
      <p:ext uri="{BB962C8B-B14F-4D97-AF65-F5344CB8AC3E}">
        <p14:creationId xmlns:p14="http://schemas.microsoft.com/office/powerpoint/2010/main" val="461212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359B1-94FC-44D3-A482-DF9F535473EB}"/>
              </a:ext>
            </a:extLst>
          </p:cNvPr>
          <p:cNvSpPr>
            <a:spLocks noGrp="1"/>
          </p:cNvSpPr>
          <p:nvPr>
            <p:ph type="title"/>
          </p:nvPr>
        </p:nvSpPr>
        <p:spPr>
          <a:xfrm>
            <a:off x="457200" y="70485"/>
            <a:ext cx="11247120" cy="1325563"/>
          </a:xfrm>
        </p:spPr>
        <p:txBody>
          <a:bodyPr/>
          <a:lstStyle/>
          <a:p>
            <a:r>
              <a:rPr lang="en-US" dirty="0"/>
              <a:t>Many open research directions…</a:t>
            </a:r>
          </a:p>
        </p:txBody>
      </p:sp>
      <p:sp>
        <p:nvSpPr>
          <p:cNvPr id="3" name="Content Placeholder 2">
            <a:extLst>
              <a:ext uri="{FF2B5EF4-FFF2-40B4-BE49-F238E27FC236}">
                <a16:creationId xmlns:a16="http://schemas.microsoft.com/office/drawing/2014/main" id="{8DE11416-637C-4967-9805-38378D489807}"/>
              </a:ext>
            </a:extLst>
          </p:cNvPr>
          <p:cNvSpPr>
            <a:spLocks noGrp="1"/>
          </p:cNvSpPr>
          <p:nvPr>
            <p:ph idx="1"/>
          </p:nvPr>
        </p:nvSpPr>
        <p:spPr>
          <a:xfrm>
            <a:off x="457200" y="1402715"/>
            <a:ext cx="5648962" cy="5069205"/>
          </a:xfrm>
        </p:spPr>
        <p:txBody>
          <a:bodyPr/>
          <a:lstStyle/>
          <a:p>
            <a:r>
              <a:rPr lang="en-US" dirty="0"/>
              <a:t>Eliciting on </a:t>
            </a:r>
            <a:r>
              <a:rPr lang="en-US" dirty="0">
                <a:solidFill>
                  <a:srgbClr val="0070C0"/>
                </a:solidFill>
              </a:rPr>
              <a:t>global</a:t>
            </a:r>
            <a:r>
              <a:rPr lang="en-US" dirty="0"/>
              <a:t> outcomes vs. </a:t>
            </a:r>
            <a:r>
              <a:rPr lang="en-US" dirty="0">
                <a:solidFill>
                  <a:srgbClr val="0070C0"/>
                </a:solidFill>
              </a:rPr>
              <a:t>local</a:t>
            </a:r>
            <a:r>
              <a:rPr lang="en-US" dirty="0"/>
              <a:t> outcomes</a:t>
            </a:r>
          </a:p>
          <a:p>
            <a:r>
              <a:rPr lang="en-US" dirty="0"/>
              <a:t>Can we </a:t>
            </a:r>
            <a:r>
              <a:rPr lang="en-US" dirty="0">
                <a:solidFill>
                  <a:srgbClr val="0070C0"/>
                </a:solidFill>
              </a:rPr>
              <a:t>help people </a:t>
            </a:r>
            <a:r>
              <a:rPr lang="en-US" dirty="0"/>
              <a:t>develop better moral reasoning?</a:t>
            </a:r>
          </a:p>
          <a:p>
            <a:r>
              <a:rPr lang="en-US" dirty="0"/>
              <a:t>Applications involving </a:t>
            </a:r>
            <a:r>
              <a:rPr lang="en-US" dirty="0">
                <a:solidFill>
                  <a:srgbClr val="0070C0"/>
                </a:solidFill>
              </a:rPr>
              <a:t>perception</a:t>
            </a:r>
          </a:p>
        </p:txBody>
      </p:sp>
      <p:sp>
        <p:nvSpPr>
          <p:cNvPr id="4" name="Oval 3">
            <a:extLst>
              <a:ext uri="{FF2B5EF4-FFF2-40B4-BE49-F238E27FC236}">
                <a16:creationId xmlns:a16="http://schemas.microsoft.com/office/drawing/2014/main" id="{5DAAE398-6595-4FF1-8B25-47CA4F83392E}"/>
              </a:ext>
            </a:extLst>
          </p:cNvPr>
          <p:cNvSpPr/>
          <p:nvPr/>
        </p:nvSpPr>
        <p:spPr>
          <a:xfrm>
            <a:off x="8270240" y="1016000"/>
            <a:ext cx="1717040" cy="36020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A9B0C6F-9E27-4F00-ACFB-29EC0EA9518D}"/>
              </a:ext>
            </a:extLst>
          </p:cNvPr>
          <p:cNvSpPr/>
          <p:nvPr/>
        </p:nvSpPr>
        <p:spPr>
          <a:xfrm>
            <a:off x="6228082" y="3114357"/>
            <a:ext cx="3667758" cy="15646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F1AAB36-B497-4E0E-8169-12F3F9EF4C4B}"/>
              </a:ext>
            </a:extLst>
          </p:cNvPr>
          <p:cNvSpPr/>
          <p:nvPr/>
        </p:nvSpPr>
        <p:spPr>
          <a:xfrm>
            <a:off x="8300720" y="3215323"/>
            <a:ext cx="1717040" cy="360203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19121BD-9FDF-4F32-8CED-2965619F53F3}"/>
              </a:ext>
            </a:extLst>
          </p:cNvPr>
          <p:cNvSpPr/>
          <p:nvPr/>
        </p:nvSpPr>
        <p:spPr>
          <a:xfrm>
            <a:off x="8412482" y="3144837"/>
            <a:ext cx="3667758" cy="156464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1A0A218-C09B-43CB-8B44-3C0DD514557C}"/>
              </a:ext>
            </a:extLst>
          </p:cNvPr>
          <p:cNvSpPr txBox="1"/>
          <p:nvPr/>
        </p:nvSpPr>
        <p:spPr>
          <a:xfrm>
            <a:off x="6304282" y="3542734"/>
            <a:ext cx="2092960" cy="707886"/>
          </a:xfrm>
          <a:prstGeom prst="rect">
            <a:avLst/>
          </a:prstGeom>
          <a:noFill/>
        </p:spPr>
        <p:txBody>
          <a:bodyPr wrap="square" rtlCol="0">
            <a:spAutoFit/>
          </a:bodyPr>
          <a:lstStyle/>
          <a:p>
            <a:pPr algn="ctr"/>
            <a:r>
              <a:rPr lang="en-US" sz="2000" dirty="0"/>
              <a:t>(computational) social choice</a:t>
            </a:r>
          </a:p>
        </p:txBody>
      </p:sp>
      <p:sp>
        <p:nvSpPr>
          <p:cNvPr id="9" name="TextBox 8">
            <a:extLst>
              <a:ext uri="{FF2B5EF4-FFF2-40B4-BE49-F238E27FC236}">
                <a16:creationId xmlns:a16="http://schemas.microsoft.com/office/drawing/2014/main" id="{1D65C74B-6D44-4454-81F5-C307251DD05F}"/>
              </a:ext>
            </a:extLst>
          </p:cNvPr>
          <p:cNvSpPr txBox="1"/>
          <p:nvPr/>
        </p:nvSpPr>
        <p:spPr>
          <a:xfrm>
            <a:off x="8280288" y="1762442"/>
            <a:ext cx="1625600" cy="1015663"/>
          </a:xfrm>
          <a:prstGeom prst="rect">
            <a:avLst/>
          </a:prstGeom>
          <a:noFill/>
        </p:spPr>
        <p:txBody>
          <a:bodyPr wrap="square" rtlCol="0">
            <a:spAutoFit/>
          </a:bodyPr>
          <a:lstStyle/>
          <a:p>
            <a:pPr algn="ctr"/>
            <a:r>
              <a:rPr lang="en-US" sz="2000" dirty="0">
                <a:solidFill>
                  <a:srgbClr val="C00000"/>
                </a:solidFill>
              </a:rPr>
              <a:t>preference elicitation / ML / statistics</a:t>
            </a:r>
          </a:p>
        </p:txBody>
      </p:sp>
      <p:sp>
        <p:nvSpPr>
          <p:cNvPr id="10" name="TextBox 9">
            <a:extLst>
              <a:ext uri="{FF2B5EF4-FFF2-40B4-BE49-F238E27FC236}">
                <a16:creationId xmlns:a16="http://schemas.microsoft.com/office/drawing/2014/main" id="{FA8B7512-4260-4DF3-B289-CB8BB4D51377}"/>
              </a:ext>
            </a:extLst>
          </p:cNvPr>
          <p:cNvSpPr txBox="1"/>
          <p:nvPr/>
        </p:nvSpPr>
        <p:spPr>
          <a:xfrm>
            <a:off x="8221980" y="5222557"/>
            <a:ext cx="1874520" cy="707886"/>
          </a:xfrm>
          <a:prstGeom prst="rect">
            <a:avLst/>
          </a:prstGeom>
          <a:noFill/>
        </p:spPr>
        <p:txBody>
          <a:bodyPr wrap="square" rtlCol="0">
            <a:spAutoFit/>
          </a:bodyPr>
          <a:lstStyle/>
          <a:p>
            <a:pPr algn="ctr"/>
            <a:r>
              <a:rPr lang="en-US" sz="2000" dirty="0">
                <a:solidFill>
                  <a:srgbClr val="7030A0"/>
                </a:solidFill>
              </a:rPr>
              <a:t>behavioral sciences</a:t>
            </a:r>
          </a:p>
        </p:txBody>
      </p:sp>
      <p:sp>
        <p:nvSpPr>
          <p:cNvPr id="11" name="TextBox 10">
            <a:extLst>
              <a:ext uri="{FF2B5EF4-FFF2-40B4-BE49-F238E27FC236}">
                <a16:creationId xmlns:a16="http://schemas.microsoft.com/office/drawing/2014/main" id="{41653F61-B854-4203-B919-E6FE980AD608}"/>
              </a:ext>
            </a:extLst>
          </p:cNvPr>
          <p:cNvSpPr txBox="1"/>
          <p:nvPr/>
        </p:nvSpPr>
        <p:spPr>
          <a:xfrm>
            <a:off x="9860280" y="3542734"/>
            <a:ext cx="1874520" cy="707886"/>
          </a:xfrm>
          <a:prstGeom prst="rect">
            <a:avLst/>
          </a:prstGeom>
          <a:noFill/>
        </p:spPr>
        <p:txBody>
          <a:bodyPr wrap="square" rtlCol="0">
            <a:spAutoFit/>
          </a:bodyPr>
          <a:lstStyle/>
          <a:p>
            <a:pPr algn="ctr"/>
            <a:r>
              <a:rPr lang="en-US" sz="2000" dirty="0">
                <a:solidFill>
                  <a:srgbClr val="002060"/>
                </a:solidFill>
              </a:rPr>
              <a:t>ethics and philosophy</a:t>
            </a:r>
          </a:p>
        </p:txBody>
      </p:sp>
      <p:pic>
        <p:nvPicPr>
          <p:cNvPr id="13" name="Picture 12">
            <a:hlinkClick r:id="rId2"/>
            <a:extLst>
              <a:ext uri="{FF2B5EF4-FFF2-40B4-BE49-F238E27FC236}">
                <a16:creationId xmlns:a16="http://schemas.microsoft.com/office/drawing/2014/main" id="{C3A0BE43-E568-4AB5-BB80-0B4BE4C405DC}"/>
              </a:ext>
            </a:extLst>
          </p:cNvPr>
          <p:cNvPicPr>
            <a:picLocks noChangeAspect="1"/>
          </p:cNvPicPr>
          <p:nvPr/>
        </p:nvPicPr>
        <p:blipFill rotWithShape="1">
          <a:blip r:embed="rId3"/>
          <a:srcRect r="3945"/>
          <a:stretch/>
        </p:blipFill>
        <p:spPr>
          <a:xfrm>
            <a:off x="695325" y="3814514"/>
            <a:ext cx="4808858" cy="2816086"/>
          </a:xfrm>
          <a:prstGeom prst="rect">
            <a:avLst/>
          </a:prstGeom>
        </p:spPr>
      </p:pic>
    </p:spTree>
    <p:extLst>
      <p:ext uri="{BB962C8B-B14F-4D97-AF65-F5344CB8AC3E}">
        <p14:creationId xmlns:p14="http://schemas.microsoft.com/office/powerpoint/2010/main" val="404589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750979" y="245181"/>
            <a:ext cx="7146226" cy="1927225"/>
          </a:xfrm>
        </p:spPr>
        <p:txBody>
          <a:bodyPr/>
          <a:lstStyle/>
          <a:p>
            <a:pPr algn="ctr"/>
            <a:r>
              <a:rPr lang="en-US" sz="4800" dirty="0">
                <a:solidFill>
                  <a:srgbClr val="002060"/>
                </a:solidFill>
              </a:rPr>
              <a:t>Crowdsourcing</a:t>
            </a:r>
            <a:br>
              <a:rPr lang="en-US" sz="4800" dirty="0">
                <a:solidFill>
                  <a:srgbClr val="002060"/>
                </a:solidFill>
              </a:rPr>
            </a:br>
            <a:r>
              <a:rPr lang="en-US" sz="4800" dirty="0">
                <a:solidFill>
                  <a:srgbClr val="002060"/>
                </a:solidFill>
              </a:rPr>
              <a:t>Societal Tradeoffs</a:t>
            </a:r>
          </a:p>
        </p:txBody>
      </p:sp>
      <p:sp>
        <p:nvSpPr>
          <p:cNvPr id="3" name="Untertitel 2"/>
          <p:cNvSpPr>
            <a:spLocks noGrp="1"/>
          </p:cNvSpPr>
          <p:nvPr>
            <p:ph type="subTitle" idx="1"/>
          </p:nvPr>
        </p:nvSpPr>
        <p:spPr>
          <a:xfrm>
            <a:off x="247428" y="5422139"/>
            <a:ext cx="1332797" cy="428245"/>
          </a:xfrm>
        </p:spPr>
        <p:txBody>
          <a:bodyPr>
            <a:noAutofit/>
          </a:bodyPr>
          <a:lstStyle/>
          <a:p>
            <a:r>
              <a:rPr lang="en-US" sz="2600" dirty="0"/>
              <a:t>with:</a:t>
            </a:r>
          </a:p>
        </p:txBody>
      </p:sp>
      <p:pic>
        <p:nvPicPr>
          <p:cNvPr id="5" name="Picture 5" descr="rupert.jpg"/>
          <p:cNvPicPr>
            <a:picLocks noChangeAspect="1"/>
          </p:cNvPicPr>
          <p:nvPr/>
        </p:nvPicPr>
        <p:blipFill>
          <a:blip r:embed="rId3"/>
          <a:srcRect/>
          <a:stretch>
            <a:fillRect/>
          </a:stretch>
        </p:blipFill>
        <p:spPr bwMode="auto">
          <a:xfrm>
            <a:off x="1781090" y="3206323"/>
            <a:ext cx="1308100" cy="1962150"/>
          </a:xfrm>
          <a:prstGeom prst="rect">
            <a:avLst/>
          </a:prstGeom>
          <a:noFill/>
          <a:ln w="9525">
            <a:noFill/>
            <a:miter lim="800000"/>
            <a:headEnd/>
            <a:tailEnd/>
          </a:ln>
        </p:spPr>
      </p:pic>
      <p:pic>
        <p:nvPicPr>
          <p:cNvPr id="6" name="Picture 6" descr="markus.jpeg"/>
          <p:cNvPicPr>
            <a:picLocks noChangeAspect="1"/>
          </p:cNvPicPr>
          <p:nvPr/>
        </p:nvPicPr>
        <p:blipFill>
          <a:blip r:embed="rId4"/>
          <a:srcRect/>
          <a:stretch>
            <a:fillRect/>
          </a:stretch>
        </p:blipFill>
        <p:spPr bwMode="auto">
          <a:xfrm>
            <a:off x="3617554" y="3206323"/>
            <a:ext cx="1345483" cy="2011629"/>
          </a:xfrm>
          <a:prstGeom prst="rect">
            <a:avLst/>
          </a:prstGeom>
          <a:noFill/>
          <a:ln w="9525">
            <a:noFill/>
            <a:miter lim="800000"/>
            <a:headEnd/>
            <a:tailEnd/>
          </a:ln>
        </p:spPr>
      </p:pic>
      <p:sp>
        <p:nvSpPr>
          <p:cNvPr id="8" name="Untertitel 2"/>
          <p:cNvSpPr txBox="1">
            <a:spLocks/>
          </p:cNvSpPr>
          <p:nvPr/>
        </p:nvSpPr>
        <p:spPr>
          <a:xfrm>
            <a:off x="3538825" y="2407254"/>
            <a:ext cx="6517556" cy="437306"/>
          </a:xfrm>
          <a:prstGeom prst="rect">
            <a:avLst/>
          </a:prstGeom>
        </p:spPr>
        <p:txBody>
          <a:bodyPr vert="horz" lIns="91440" tIns="45720" rIns="91440" bIns="45720" rtlCol="0">
            <a:noAutofit/>
          </a:bodyPr>
          <a:lstStyle/>
          <a:p>
            <a:pPr>
              <a:spcBef>
                <a:spcPct val="20000"/>
              </a:spcBef>
              <a:buClr>
                <a:schemeClr val="accent1"/>
              </a:buClr>
              <a:buSzPct val="85000"/>
              <a:defRPr/>
            </a:pPr>
            <a:r>
              <a:rPr lang="en-US" sz="2000" i="1" dirty="0">
                <a:solidFill>
                  <a:schemeClr val="tx1">
                    <a:lumMod val="75000"/>
                    <a:lumOff val="25000"/>
                  </a:schemeClr>
                </a:solidFill>
              </a:rPr>
              <a:t>(AAMAS’15 </a:t>
            </a:r>
            <a:r>
              <a:rPr lang="en-US" sz="2000" i="1" dirty="0">
                <a:solidFill>
                  <a:srgbClr val="002060"/>
                </a:solidFill>
              </a:rPr>
              <a:t>blue sky </a:t>
            </a:r>
            <a:r>
              <a:rPr lang="en-US" sz="2000" i="1" dirty="0">
                <a:solidFill>
                  <a:schemeClr val="tx1">
                    <a:lumMod val="75000"/>
                    <a:lumOff val="25000"/>
                  </a:schemeClr>
                </a:solidFill>
              </a:rPr>
              <a:t>paper; AAAI’16; AAAI’19.)</a:t>
            </a:r>
            <a:endParaRPr lang="en-US" sz="2000" b="1" i="1" dirty="0">
              <a:solidFill>
                <a:schemeClr val="accent1"/>
              </a:solidFill>
            </a:endParaRPr>
          </a:p>
        </p:txBody>
      </p:sp>
      <p:pic>
        <p:nvPicPr>
          <p:cNvPr id="9" name="Picture 8" descr="yuqian.jpg"/>
          <p:cNvPicPr>
            <a:picLocks noChangeAspect="1"/>
          </p:cNvPicPr>
          <p:nvPr/>
        </p:nvPicPr>
        <p:blipFill>
          <a:blip r:embed="rId5"/>
          <a:stretch>
            <a:fillRect/>
          </a:stretch>
        </p:blipFill>
        <p:spPr>
          <a:xfrm>
            <a:off x="5425457" y="3206324"/>
            <a:ext cx="1341086" cy="2011629"/>
          </a:xfrm>
          <a:prstGeom prst="rect">
            <a:avLst/>
          </a:prstGeom>
        </p:spPr>
      </p:pic>
      <p:pic>
        <p:nvPicPr>
          <p:cNvPr id="10" name="Picture 9">
            <a:extLst>
              <a:ext uri="{FF2B5EF4-FFF2-40B4-BE49-F238E27FC236}">
                <a16:creationId xmlns:a16="http://schemas.microsoft.com/office/drawing/2014/main" id="{5EC44479-8825-4D88-AE9E-615BB45A8A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0974" y="3206323"/>
            <a:ext cx="1341086" cy="2011629"/>
          </a:xfrm>
          <a:prstGeom prst="rect">
            <a:avLst/>
          </a:prstGeom>
        </p:spPr>
      </p:pic>
      <p:pic>
        <p:nvPicPr>
          <p:cNvPr id="11" name="Picture 10">
            <a:extLst>
              <a:ext uri="{FF2B5EF4-FFF2-40B4-BE49-F238E27FC236}">
                <a16:creationId xmlns:a16="http://schemas.microsoft.com/office/drawing/2014/main" id="{7B8118FD-9F29-4C0B-9D07-EC3E5FE9FD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1441" y="3203387"/>
            <a:ext cx="1345483" cy="2018225"/>
          </a:xfrm>
          <a:prstGeom prst="rect">
            <a:avLst/>
          </a:prstGeom>
        </p:spPr>
      </p:pic>
      <p:sp>
        <p:nvSpPr>
          <p:cNvPr id="12" name="Content Placeholder 2">
            <a:extLst>
              <a:ext uri="{FF2B5EF4-FFF2-40B4-BE49-F238E27FC236}">
                <a16:creationId xmlns:a16="http://schemas.microsoft.com/office/drawing/2014/main" id="{2B8DF25D-5317-4BED-9FEE-9E8CC741A21A}"/>
              </a:ext>
            </a:extLst>
          </p:cNvPr>
          <p:cNvSpPr txBox="1">
            <a:spLocks/>
          </p:cNvSpPr>
          <p:nvPr/>
        </p:nvSpPr>
        <p:spPr>
          <a:xfrm>
            <a:off x="7010391" y="5261082"/>
            <a:ext cx="2035956" cy="958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t>Hanrui</a:t>
            </a:r>
            <a:r>
              <a:rPr lang="en-US" dirty="0"/>
              <a:t> Zhang</a:t>
            </a:r>
          </a:p>
        </p:txBody>
      </p:sp>
      <p:sp>
        <p:nvSpPr>
          <p:cNvPr id="13" name="Content Placeholder 2">
            <a:extLst>
              <a:ext uri="{FF2B5EF4-FFF2-40B4-BE49-F238E27FC236}">
                <a16:creationId xmlns:a16="http://schemas.microsoft.com/office/drawing/2014/main" id="{28B6D725-1B00-4E3F-A50E-983483128C02}"/>
              </a:ext>
            </a:extLst>
          </p:cNvPr>
          <p:cNvSpPr txBox="1">
            <a:spLocks/>
          </p:cNvSpPr>
          <p:nvPr/>
        </p:nvSpPr>
        <p:spPr>
          <a:xfrm>
            <a:off x="9314045" y="5261082"/>
            <a:ext cx="1478082" cy="958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Yu Cheng</a:t>
            </a:r>
          </a:p>
        </p:txBody>
      </p:sp>
      <p:sp>
        <p:nvSpPr>
          <p:cNvPr id="14" name="Content Placeholder 2">
            <a:extLst>
              <a:ext uri="{FF2B5EF4-FFF2-40B4-BE49-F238E27FC236}">
                <a16:creationId xmlns:a16="http://schemas.microsoft.com/office/drawing/2014/main" id="{11EEAF49-974E-4E59-9C29-A2AE0EE817F9}"/>
              </a:ext>
            </a:extLst>
          </p:cNvPr>
          <p:cNvSpPr txBox="1">
            <a:spLocks/>
          </p:cNvSpPr>
          <p:nvPr/>
        </p:nvSpPr>
        <p:spPr>
          <a:xfrm>
            <a:off x="5450887" y="5264018"/>
            <a:ext cx="1260634" cy="958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t>Yuqian</a:t>
            </a:r>
            <a:r>
              <a:rPr lang="en-US" dirty="0"/>
              <a:t> Li</a:t>
            </a:r>
          </a:p>
        </p:txBody>
      </p:sp>
      <p:sp>
        <p:nvSpPr>
          <p:cNvPr id="15" name="Content Placeholder 2">
            <a:extLst>
              <a:ext uri="{FF2B5EF4-FFF2-40B4-BE49-F238E27FC236}">
                <a16:creationId xmlns:a16="http://schemas.microsoft.com/office/drawing/2014/main" id="{456E1CA3-F132-42CA-81CD-6D14D43F1690}"/>
              </a:ext>
            </a:extLst>
          </p:cNvPr>
          <p:cNvSpPr txBox="1">
            <a:spLocks/>
          </p:cNvSpPr>
          <p:nvPr/>
        </p:nvSpPr>
        <p:spPr>
          <a:xfrm>
            <a:off x="3636708" y="5264017"/>
            <a:ext cx="1308153" cy="958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Markus Brill</a:t>
            </a:r>
          </a:p>
        </p:txBody>
      </p:sp>
      <p:sp>
        <p:nvSpPr>
          <p:cNvPr id="16" name="Content Placeholder 2">
            <a:extLst>
              <a:ext uri="{FF2B5EF4-FFF2-40B4-BE49-F238E27FC236}">
                <a16:creationId xmlns:a16="http://schemas.microsoft.com/office/drawing/2014/main" id="{7376CE7E-F32A-4730-A99F-CB74E2B877AA}"/>
              </a:ext>
            </a:extLst>
          </p:cNvPr>
          <p:cNvSpPr txBox="1">
            <a:spLocks/>
          </p:cNvSpPr>
          <p:nvPr/>
        </p:nvSpPr>
        <p:spPr>
          <a:xfrm>
            <a:off x="1683270" y="5264016"/>
            <a:ext cx="1478082" cy="9582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Rupert Freeman</a:t>
            </a:r>
          </a:p>
        </p:txBody>
      </p:sp>
    </p:spTree>
    <p:extLst>
      <p:ext uri="{BB962C8B-B14F-4D97-AF65-F5344CB8AC3E}">
        <p14:creationId xmlns:p14="http://schemas.microsoft.com/office/powerpoint/2010/main" val="204382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0"/>
            <a:ext cx="9144000" cy="6073254"/>
          </a:xfrm>
          <a:prstGeom prst="rect">
            <a:avLst/>
          </a:prstGeom>
        </p:spPr>
      </p:pic>
      <p:sp>
        <p:nvSpPr>
          <p:cNvPr id="2" name="Oval 1"/>
          <p:cNvSpPr/>
          <p:nvPr/>
        </p:nvSpPr>
        <p:spPr>
          <a:xfrm>
            <a:off x="-73682" y="5804828"/>
            <a:ext cx="12562971" cy="1462260"/>
          </a:xfrm>
          <a:prstGeom prst="ellipse">
            <a:avLst/>
          </a:prstGeom>
          <a:solidFill>
            <a:srgbClr val="008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srgbClr val="008000"/>
              </a:solidFill>
            </a:endParaRPr>
          </a:p>
        </p:txBody>
      </p:sp>
      <p:pic>
        <p:nvPicPr>
          <p:cNvPr id="7" name="Picture 6"/>
          <p:cNvPicPr>
            <a:picLocks noChangeAspect="1"/>
          </p:cNvPicPr>
          <p:nvPr/>
        </p:nvPicPr>
        <p:blipFill>
          <a:blip r:embed="rId4"/>
          <a:stretch>
            <a:fillRect/>
          </a:stretch>
        </p:blipFill>
        <p:spPr>
          <a:xfrm>
            <a:off x="9067447" y="4523212"/>
            <a:ext cx="1132478" cy="1771311"/>
          </a:xfrm>
          <a:prstGeom prst="rect">
            <a:avLst/>
          </a:prstGeom>
        </p:spPr>
      </p:pic>
      <p:sp>
        <p:nvSpPr>
          <p:cNvPr id="11" name="Foliennummernplatzhalter 10"/>
          <p:cNvSpPr>
            <a:spLocks noGrp="1"/>
          </p:cNvSpPr>
          <p:nvPr>
            <p:ph type="sldNum" sz="quarter" idx="12"/>
          </p:nvPr>
        </p:nvSpPr>
        <p:spPr>
          <a:xfrm>
            <a:off x="12443202" y="0"/>
            <a:ext cx="1257905" cy="329184"/>
          </a:xfrm>
        </p:spPr>
        <p:txBody>
          <a:bodyPr/>
          <a:lstStyle/>
          <a:p>
            <a:endParaRPr lang="en-US" dirty="0"/>
          </a:p>
        </p:txBody>
      </p:sp>
      <p:pic>
        <p:nvPicPr>
          <p:cNvPr id="12" name="Picture 13"/>
          <p:cNvPicPr>
            <a:picLocks noChangeAspect="1"/>
          </p:cNvPicPr>
          <p:nvPr/>
        </p:nvPicPr>
        <p:blipFill>
          <a:blip r:embed="rId5">
            <a:extLst>
              <a:ext uri="{BEBA8EAE-BF5A-486C-A8C5-ECC9F3942E4B}">
                <a14:imgProps xmlns:a14="http://schemas.microsoft.com/office/drawing/2010/main">
                  <a14:imgLayer r:embed="rId6">
                    <a14:imgEffect>
                      <a14:backgroundRemoval t="2273" b="94481" l="6641" r="95313"/>
                    </a14:imgEffect>
                  </a14:imgLayer>
                </a14:imgProps>
              </a:ext>
            </a:extLst>
          </a:blip>
          <a:stretch>
            <a:fillRect/>
          </a:stretch>
        </p:blipFill>
        <p:spPr>
          <a:xfrm>
            <a:off x="1892895" y="4573339"/>
            <a:ext cx="1497590" cy="1801788"/>
          </a:xfrm>
          <a:prstGeom prst="rect">
            <a:avLst/>
          </a:prstGeom>
        </p:spPr>
      </p:pic>
      <p:grpSp>
        <p:nvGrpSpPr>
          <p:cNvPr id="17" name="Gruppierung 16"/>
          <p:cNvGrpSpPr/>
          <p:nvPr/>
        </p:nvGrpSpPr>
        <p:grpSpPr>
          <a:xfrm>
            <a:off x="4204034" y="187938"/>
            <a:ext cx="6309153" cy="6106585"/>
            <a:chOff x="2680033" y="187937"/>
            <a:chExt cx="6309153" cy="6106585"/>
          </a:xfrm>
        </p:grpSpPr>
        <p:pic>
          <p:nvPicPr>
            <p:cNvPr id="8" name="Picture 7"/>
            <p:cNvPicPr>
              <a:picLocks noChangeAspect="1"/>
            </p:cNvPicPr>
            <p:nvPr/>
          </p:nvPicPr>
          <p:blipFill>
            <a:blip r:embed="rId7"/>
            <a:stretch>
              <a:fillRect/>
            </a:stretch>
          </p:blipFill>
          <p:spPr>
            <a:xfrm>
              <a:off x="2680033" y="4573339"/>
              <a:ext cx="3822627" cy="1721183"/>
            </a:xfrm>
            <a:prstGeom prst="rect">
              <a:avLst/>
            </a:prstGeom>
          </p:spPr>
        </p:pic>
        <p:sp>
          <p:nvSpPr>
            <p:cNvPr id="14" name="Wolkenförmige Legende 13"/>
            <p:cNvSpPr/>
            <p:nvPr/>
          </p:nvSpPr>
          <p:spPr>
            <a:xfrm>
              <a:off x="4504015" y="187937"/>
              <a:ext cx="4485171" cy="1928520"/>
            </a:xfrm>
            <a:prstGeom prst="cloudCallout">
              <a:avLst>
                <a:gd name="adj1" fmla="val -15457"/>
                <a:gd name="adj2" fmla="val 4638"/>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Wolkenförmige Legende 14"/>
            <p:cNvSpPr/>
            <p:nvPr/>
          </p:nvSpPr>
          <p:spPr>
            <a:xfrm>
              <a:off x="5168870" y="2281341"/>
              <a:ext cx="2667580" cy="1227879"/>
            </a:xfrm>
            <a:prstGeom prst="cloudCallout">
              <a:avLst>
                <a:gd name="adj1" fmla="val -15457"/>
                <a:gd name="adj2" fmla="val 4638"/>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Wolkenförmige Legende 15"/>
            <p:cNvSpPr/>
            <p:nvPr/>
          </p:nvSpPr>
          <p:spPr>
            <a:xfrm>
              <a:off x="5947281" y="3745838"/>
              <a:ext cx="1110758" cy="777373"/>
            </a:xfrm>
            <a:prstGeom prst="cloudCallout">
              <a:avLst>
                <a:gd name="adj1" fmla="val -15457"/>
                <a:gd name="adj2" fmla="val 4638"/>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2569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Example Decision Scenario</a:t>
            </a:r>
          </a:p>
        </p:txBody>
      </p:sp>
      <p:sp>
        <p:nvSpPr>
          <p:cNvPr id="3" name="Content Placeholder 2"/>
          <p:cNvSpPr>
            <a:spLocks noGrp="1"/>
          </p:cNvSpPr>
          <p:nvPr>
            <p:ph idx="1"/>
          </p:nvPr>
        </p:nvSpPr>
        <p:spPr>
          <a:xfrm>
            <a:off x="925483" y="1600200"/>
            <a:ext cx="8686800" cy="4942370"/>
          </a:xfrm>
        </p:spPr>
        <p:txBody>
          <a:bodyPr>
            <a:normAutofit/>
          </a:bodyPr>
          <a:lstStyle/>
          <a:p>
            <a:pPr>
              <a:spcBef>
                <a:spcPts val="1800"/>
              </a:spcBef>
            </a:pPr>
            <a:r>
              <a:rPr lang="en-US" dirty="0"/>
              <a:t>Benevolent government </a:t>
            </a:r>
            <a:br>
              <a:rPr lang="en-US" dirty="0"/>
            </a:br>
            <a:r>
              <a:rPr lang="en-US" dirty="0"/>
              <a:t>would like to get old </a:t>
            </a:r>
            <a:br>
              <a:rPr lang="en-US" dirty="0"/>
            </a:br>
            <a:r>
              <a:rPr lang="en-US" dirty="0"/>
              <a:t>inefficient cars off the road</a:t>
            </a:r>
          </a:p>
          <a:p>
            <a:pPr>
              <a:spcBef>
                <a:spcPts val="1800"/>
              </a:spcBef>
            </a:pPr>
            <a:r>
              <a:rPr lang="en-US" dirty="0"/>
              <a:t>But disposing of a car and </a:t>
            </a:r>
            <a:br>
              <a:rPr lang="en-US" dirty="0"/>
            </a:br>
            <a:r>
              <a:rPr lang="en-US" dirty="0"/>
              <a:t>building a new car has its </a:t>
            </a:r>
            <a:br>
              <a:rPr lang="en-US" dirty="0"/>
            </a:br>
            <a:r>
              <a:rPr lang="en-US" dirty="0"/>
              <a:t>own energy (and other) </a:t>
            </a:r>
            <a:br>
              <a:rPr lang="en-US" dirty="0"/>
            </a:br>
            <a:r>
              <a:rPr lang="en-US" dirty="0"/>
              <a:t>costs</a:t>
            </a:r>
          </a:p>
          <a:p>
            <a:pPr>
              <a:spcBef>
                <a:spcPts val="1800"/>
              </a:spcBef>
            </a:pPr>
            <a:r>
              <a:rPr lang="en-US" dirty="0"/>
              <a:t>Which cars should the government aim to get off the road?</a:t>
            </a:r>
          </a:p>
          <a:p>
            <a:pPr lvl="1"/>
            <a:r>
              <a:rPr lang="en-US" dirty="0"/>
              <a:t>even energy costs are </a:t>
            </a:r>
            <a:r>
              <a:rPr lang="en-US" dirty="0">
                <a:solidFill>
                  <a:srgbClr val="0070C0"/>
                </a:solidFill>
              </a:rPr>
              <a:t>not directly comparable </a:t>
            </a:r>
            <a:r>
              <a:rPr lang="en-US" dirty="0"/>
              <a:t>(e.g., perhaps </a:t>
            </a:r>
            <a:br>
              <a:rPr lang="en-US" dirty="0"/>
            </a:br>
            <a:r>
              <a:rPr lang="en-US" dirty="0"/>
              <a:t>gasoline contributes to energy dependence, coal does not)</a:t>
            </a:r>
          </a:p>
        </p:txBody>
      </p:sp>
      <p:pic>
        <p:nvPicPr>
          <p:cNvPr id="4" name="Picture 3" descr="oldtruc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6962" y="1792387"/>
            <a:ext cx="4417013" cy="2247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054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The basic version of our problem</a:t>
            </a:r>
          </a:p>
        </p:txBody>
      </p:sp>
      <p:sp>
        <p:nvSpPr>
          <p:cNvPr id="8" name="Rectangle 3"/>
          <p:cNvSpPr txBox="1">
            <a:spLocks noChangeArrowheads="1"/>
          </p:cNvSpPr>
          <p:nvPr/>
        </p:nvSpPr>
        <p:spPr>
          <a:xfrm>
            <a:off x="4722738" y="3024871"/>
            <a:ext cx="2698880" cy="908719"/>
          </a:xfrm>
          <a:prstGeom prst="rect">
            <a:avLst/>
          </a:prstGeom>
        </p:spPr>
        <p:txBody>
          <a:bodyPr>
            <a:normAutofit/>
          </a:bodyPr>
          <a:lstStyle/>
          <a:p>
            <a:pPr marL="342900" indent="-342900" algn="ctr">
              <a:spcBef>
                <a:spcPct val="20000"/>
              </a:spcBef>
              <a:defRPr/>
            </a:pPr>
            <a:r>
              <a:rPr lang="en-US" sz="3200" i="1" dirty="0"/>
              <a:t>	</a:t>
            </a:r>
            <a:r>
              <a:rPr lang="en-US" sz="3200" i="1" dirty="0">
                <a:solidFill>
                  <a:srgbClr val="C00000"/>
                </a:solidFill>
              </a:rPr>
              <a:t>is as bad as</a:t>
            </a:r>
          </a:p>
        </p:txBody>
      </p:sp>
      <p:sp>
        <p:nvSpPr>
          <p:cNvPr id="6" name="Rectangle 3"/>
          <p:cNvSpPr txBox="1">
            <a:spLocks noChangeArrowheads="1"/>
          </p:cNvSpPr>
          <p:nvPr/>
        </p:nvSpPr>
        <p:spPr>
          <a:xfrm>
            <a:off x="1462509" y="4222457"/>
            <a:ext cx="3886200" cy="1034606"/>
          </a:xfrm>
          <a:prstGeom prst="rect">
            <a:avLst/>
          </a:prstGeom>
        </p:spPr>
        <p:txBody>
          <a:bodyPr>
            <a:normAutofit fontScale="92500" lnSpcReduction="20000"/>
          </a:bodyPr>
          <a:lstStyle/>
          <a:p>
            <a:pPr marL="342900" indent="-342900">
              <a:lnSpc>
                <a:spcPct val="120000"/>
              </a:lnSpc>
              <a:spcBef>
                <a:spcPct val="20000"/>
              </a:spcBef>
              <a:defRPr/>
            </a:pPr>
            <a:r>
              <a:rPr lang="en-US" sz="3200" dirty="0"/>
              <a:t>	producing 1 bag </a:t>
            </a:r>
            <a:br>
              <a:rPr lang="en-US" sz="3200" dirty="0"/>
            </a:br>
            <a:r>
              <a:rPr lang="en-US" sz="3200" dirty="0"/>
              <a:t>of landfill trash</a:t>
            </a:r>
          </a:p>
        </p:txBody>
      </p:sp>
      <p:pic>
        <p:nvPicPr>
          <p:cNvPr id="12" name="Picture 11"/>
          <p:cNvPicPr>
            <a:picLocks noChangeAspect="1"/>
          </p:cNvPicPr>
          <p:nvPr/>
        </p:nvPicPr>
        <p:blipFill>
          <a:blip r:embed="rId3"/>
          <a:stretch>
            <a:fillRect/>
          </a:stretch>
        </p:blipFill>
        <p:spPr>
          <a:xfrm>
            <a:off x="2533482" y="1594049"/>
            <a:ext cx="1647553" cy="2576941"/>
          </a:xfrm>
          <a:prstGeom prst="rect">
            <a:avLst/>
          </a:prstGeom>
        </p:spPr>
      </p:pic>
      <p:sp>
        <p:nvSpPr>
          <p:cNvPr id="9" name="Rectangle 3"/>
          <p:cNvSpPr txBox="1">
            <a:spLocks noChangeArrowheads="1"/>
          </p:cNvSpPr>
          <p:nvPr/>
        </p:nvSpPr>
        <p:spPr>
          <a:xfrm>
            <a:off x="7447082" y="4222457"/>
            <a:ext cx="3259716" cy="762000"/>
          </a:xfrm>
          <a:prstGeom prst="rect">
            <a:avLst/>
          </a:prstGeom>
        </p:spPr>
        <p:txBody>
          <a:bodyPr>
            <a:noAutofit/>
          </a:bodyPr>
          <a:lstStyle/>
          <a:p>
            <a:pPr marL="342900" indent="-342900">
              <a:spcBef>
                <a:spcPct val="20000"/>
              </a:spcBef>
              <a:defRPr/>
            </a:pPr>
            <a:r>
              <a:rPr lang="en-US" sz="3200" dirty="0"/>
              <a:t>	</a:t>
            </a:r>
            <a:r>
              <a:rPr lang="en-US" sz="3000" dirty="0"/>
              <a:t>using </a:t>
            </a:r>
            <a:r>
              <a:rPr lang="en-US" sz="3000" b="1" i="1" dirty="0">
                <a:solidFill>
                  <a:srgbClr val="0070C0"/>
                </a:solidFill>
              </a:rPr>
              <a:t>x</a:t>
            </a:r>
            <a:r>
              <a:rPr lang="en-US" sz="3000" dirty="0"/>
              <a:t> gallons </a:t>
            </a:r>
            <a:br>
              <a:rPr lang="en-US" sz="3000" dirty="0"/>
            </a:br>
            <a:r>
              <a:rPr lang="en-US" sz="3000" dirty="0"/>
              <a:t>of gasoline</a:t>
            </a:r>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2273" b="94481" l="6641" r="95313"/>
                    </a14:imgEffect>
                  </a14:imgLayer>
                </a14:imgProps>
              </a:ext>
            </a:extLst>
          </a:blip>
          <a:stretch>
            <a:fillRect/>
          </a:stretch>
        </p:blipFill>
        <p:spPr>
          <a:xfrm>
            <a:off x="7860306" y="1713872"/>
            <a:ext cx="2189692" cy="2634472"/>
          </a:xfrm>
          <a:prstGeom prst="rect">
            <a:avLst/>
          </a:prstGeom>
        </p:spPr>
      </p:pic>
      <p:sp>
        <p:nvSpPr>
          <p:cNvPr id="7" name="Rectangle 3"/>
          <p:cNvSpPr txBox="1">
            <a:spLocks noChangeArrowheads="1"/>
          </p:cNvSpPr>
          <p:nvPr/>
        </p:nvSpPr>
        <p:spPr>
          <a:xfrm>
            <a:off x="4020962" y="5490682"/>
            <a:ext cx="4018730" cy="737510"/>
          </a:xfrm>
          <a:prstGeom prst="rect">
            <a:avLst/>
          </a:prstGeom>
          <a:ln w="38100" cmpd="sng">
            <a:solidFill>
              <a:srgbClr val="3366FF"/>
            </a:solidFill>
          </a:ln>
        </p:spPr>
        <p:style>
          <a:lnRef idx="2">
            <a:schemeClr val="accent1"/>
          </a:lnRef>
          <a:fillRef idx="1">
            <a:schemeClr val="lt1"/>
          </a:fillRef>
          <a:effectRef idx="0">
            <a:schemeClr val="accent1"/>
          </a:effectRef>
          <a:fontRef idx="minor">
            <a:schemeClr val="dk1"/>
          </a:fontRef>
        </p:style>
        <p:txBody>
          <a:bodyPr>
            <a:noAutofit/>
          </a:bodyPr>
          <a:lstStyle/>
          <a:p>
            <a:pPr marL="342900" indent="-342900" algn="ctr">
              <a:spcBef>
                <a:spcPct val="20000"/>
              </a:spcBef>
              <a:defRPr/>
            </a:pPr>
            <a:r>
              <a:rPr lang="en-US" sz="3200" i="1" dirty="0"/>
              <a:t>How to determine </a:t>
            </a:r>
            <a:r>
              <a:rPr lang="en-US" sz="3200" b="1" i="1" dirty="0">
                <a:solidFill>
                  <a:srgbClr val="0070C0"/>
                </a:solidFill>
              </a:rPr>
              <a:t>x</a:t>
            </a:r>
            <a:r>
              <a:rPr lang="en-US" sz="3200" i="1" dirty="0"/>
              <a:t>?</a:t>
            </a:r>
          </a:p>
        </p:txBody>
      </p:sp>
    </p:spTree>
    <p:extLst>
      <p:ext uri="{BB962C8B-B14F-4D97-AF65-F5344CB8AC3E}">
        <p14:creationId xmlns:p14="http://schemas.microsoft.com/office/powerpoint/2010/main" val="361648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Orange Racing Car (Top View) by qubodup">
            <a:extLst>
              <a:ext uri="{FF2B5EF4-FFF2-40B4-BE49-F238E27FC236}">
                <a16:creationId xmlns:a16="http://schemas.microsoft.com/office/drawing/2014/main" id="{12B700C3-B470-4ACD-BDFB-76A6E29F2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78" y="1363121"/>
            <a:ext cx="1571866" cy="779384"/>
          </a:xfrm>
          <a:prstGeom prst="rect">
            <a:avLst/>
          </a:prstGeom>
        </p:spPr>
      </p:pic>
      <p:pic>
        <p:nvPicPr>
          <p:cNvPr id="36" name="Picture 35" descr="Orange Racing Car (Top View) by qubodup">
            <a:extLst>
              <a:ext uri="{FF2B5EF4-FFF2-40B4-BE49-F238E27FC236}">
                <a16:creationId xmlns:a16="http://schemas.microsoft.com/office/drawing/2014/main" id="{A4243449-063E-4015-99D9-D9BCABF17FE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042518" y="1363334"/>
            <a:ext cx="1571866" cy="779384"/>
          </a:xfrm>
          <a:prstGeom prst="rect">
            <a:avLst/>
          </a:prstGeom>
        </p:spPr>
      </p:pic>
      <p:sp>
        <p:nvSpPr>
          <p:cNvPr id="4" name="Title 3">
            <a:extLst>
              <a:ext uri="{FF2B5EF4-FFF2-40B4-BE49-F238E27FC236}">
                <a16:creationId xmlns:a16="http://schemas.microsoft.com/office/drawing/2014/main" id="{6D868236-91D4-4D6D-9628-405A3DC73AD2}"/>
              </a:ext>
            </a:extLst>
          </p:cNvPr>
          <p:cNvSpPr>
            <a:spLocks noGrp="1"/>
          </p:cNvSpPr>
          <p:nvPr>
            <p:ph type="title"/>
          </p:nvPr>
        </p:nvSpPr>
        <p:spPr>
          <a:xfrm>
            <a:off x="-12885" y="-10067"/>
            <a:ext cx="10515600" cy="1325563"/>
          </a:xfrm>
        </p:spPr>
        <p:txBody>
          <a:bodyPr/>
          <a:lstStyle/>
          <a:p>
            <a:r>
              <a:rPr lang="en-US" dirty="0"/>
              <a:t>Splitting things up in different ways</a:t>
            </a:r>
          </a:p>
        </p:txBody>
      </p:sp>
      <p:sp>
        <p:nvSpPr>
          <p:cNvPr id="5" name="Left Bracket 4">
            <a:extLst>
              <a:ext uri="{FF2B5EF4-FFF2-40B4-BE49-F238E27FC236}">
                <a16:creationId xmlns:a16="http://schemas.microsoft.com/office/drawing/2014/main" id="{AC6DBCA0-B79A-4C8E-AAEC-4959D56E49D1}"/>
              </a:ext>
            </a:extLst>
          </p:cNvPr>
          <p:cNvSpPr/>
          <p:nvPr/>
        </p:nvSpPr>
        <p:spPr>
          <a:xfrm>
            <a:off x="743277" y="1363121"/>
            <a:ext cx="298308" cy="779384"/>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8" name="Left Bracket 17">
            <a:extLst>
              <a:ext uri="{FF2B5EF4-FFF2-40B4-BE49-F238E27FC236}">
                <a16:creationId xmlns:a16="http://schemas.microsoft.com/office/drawing/2014/main" id="{68EF2BA6-0853-4001-B784-730907B00334}"/>
              </a:ext>
            </a:extLst>
          </p:cNvPr>
          <p:cNvSpPr/>
          <p:nvPr/>
        </p:nvSpPr>
        <p:spPr>
          <a:xfrm flipH="1">
            <a:off x="2950623" y="1363121"/>
            <a:ext cx="330015" cy="779384"/>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9" name="Left Bracket 18">
            <a:extLst>
              <a:ext uri="{FF2B5EF4-FFF2-40B4-BE49-F238E27FC236}">
                <a16:creationId xmlns:a16="http://schemas.microsoft.com/office/drawing/2014/main" id="{79FC3B6F-40D7-470C-87B3-D4EC715AE692}"/>
              </a:ext>
            </a:extLst>
          </p:cNvPr>
          <p:cNvSpPr/>
          <p:nvPr/>
        </p:nvSpPr>
        <p:spPr>
          <a:xfrm>
            <a:off x="3515052" y="1353596"/>
            <a:ext cx="298308" cy="779384"/>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0" name="Left Bracket 19">
            <a:extLst>
              <a:ext uri="{FF2B5EF4-FFF2-40B4-BE49-F238E27FC236}">
                <a16:creationId xmlns:a16="http://schemas.microsoft.com/office/drawing/2014/main" id="{F4B374BA-ABFE-4AA2-82A5-C25CB0FD7396}"/>
              </a:ext>
            </a:extLst>
          </p:cNvPr>
          <p:cNvSpPr/>
          <p:nvPr/>
        </p:nvSpPr>
        <p:spPr>
          <a:xfrm flipH="1">
            <a:off x="5722398" y="1353596"/>
            <a:ext cx="330015" cy="779384"/>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1" name="Left Bracket 20">
            <a:extLst>
              <a:ext uri="{FF2B5EF4-FFF2-40B4-BE49-F238E27FC236}">
                <a16:creationId xmlns:a16="http://schemas.microsoft.com/office/drawing/2014/main" id="{2AE8C7D3-D603-4ED5-85E2-D6A379785747}"/>
              </a:ext>
            </a:extLst>
          </p:cNvPr>
          <p:cNvSpPr/>
          <p:nvPr/>
        </p:nvSpPr>
        <p:spPr>
          <a:xfrm>
            <a:off x="247169" y="1363121"/>
            <a:ext cx="298308"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2" name="Left Bracket 21">
            <a:extLst>
              <a:ext uri="{FF2B5EF4-FFF2-40B4-BE49-F238E27FC236}">
                <a16:creationId xmlns:a16="http://schemas.microsoft.com/office/drawing/2014/main" id="{717B3E69-3DA2-4DE7-AE65-8E53AEA1841C}"/>
              </a:ext>
            </a:extLst>
          </p:cNvPr>
          <p:cNvSpPr/>
          <p:nvPr/>
        </p:nvSpPr>
        <p:spPr>
          <a:xfrm flipH="1">
            <a:off x="6247603" y="1353596"/>
            <a:ext cx="330015"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3" name="Left Bracket 22">
            <a:extLst>
              <a:ext uri="{FF2B5EF4-FFF2-40B4-BE49-F238E27FC236}">
                <a16:creationId xmlns:a16="http://schemas.microsoft.com/office/drawing/2014/main" id="{CB165F4D-9DF6-4D54-93D8-1FE5BEC60774}"/>
              </a:ext>
            </a:extLst>
          </p:cNvPr>
          <p:cNvSpPr/>
          <p:nvPr/>
        </p:nvSpPr>
        <p:spPr>
          <a:xfrm>
            <a:off x="8610600" y="200025"/>
            <a:ext cx="107332" cy="466938"/>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4" name="Left Bracket 23">
            <a:extLst>
              <a:ext uri="{FF2B5EF4-FFF2-40B4-BE49-F238E27FC236}">
                <a16:creationId xmlns:a16="http://schemas.microsoft.com/office/drawing/2014/main" id="{0E8C90FA-41E1-4343-BCD2-013CB53B592A}"/>
              </a:ext>
            </a:extLst>
          </p:cNvPr>
          <p:cNvSpPr/>
          <p:nvPr/>
        </p:nvSpPr>
        <p:spPr>
          <a:xfrm flipH="1">
            <a:off x="9007193" y="200025"/>
            <a:ext cx="118740" cy="466938"/>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5" name="Left Bracket 24">
            <a:extLst>
              <a:ext uri="{FF2B5EF4-FFF2-40B4-BE49-F238E27FC236}">
                <a16:creationId xmlns:a16="http://schemas.microsoft.com/office/drawing/2014/main" id="{EA75F1C7-49F0-41BB-B262-558B2EC89D0F}"/>
              </a:ext>
            </a:extLst>
          </p:cNvPr>
          <p:cNvSpPr/>
          <p:nvPr/>
        </p:nvSpPr>
        <p:spPr>
          <a:xfrm>
            <a:off x="8610600" y="742950"/>
            <a:ext cx="107332" cy="466938"/>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26" name="Left Bracket 25">
            <a:extLst>
              <a:ext uri="{FF2B5EF4-FFF2-40B4-BE49-F238E27FC236}">
                <a16:creationId xmlns:a16="http://schemas.microsoft.com/office/drawing/2014/main" id="{3D1D0976-16B8-4BF4-A748-2CAFC0CF97B9}"/>
              </a:ext>
            </a:extLst>
          </p:cNvPr>
          <p:cNvSpPr/>
          <p:nvPr/>
        </p:nvSpPr>
        <p:spPr>
          <a:xfrm flipH="1">
            <a:off x="9007193" y="742950"/>
            <a:ext cx="118740" cy="466938"/>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99266B55-9636-4E12-AFA8-16EC09BFCBA3}"/>
              </a:ext>
            </a:extLst>
          </p:cNvPr>
          <p:cNvSpPr txBox="1"/>
          <p:nvPr/>
        </p:nvSpPr>
        <p:spPr>
          <a:xfrm>
            <a:off x="9233377" y="200025"/>
            <a:ext cx="1957729" cy="461665"/>
          </a:xfrm>
          <a:prstGeom prst="rect">
            <a:avLst/>
          </a:prstGeom>
          <a:noFill/>
        </p:spPr>
        <p:txBody>
          <a:bodyPr wrap="square" rtlCol="0">
            <a:spAutoFit/>
          </a:bodyPr>
          <a:lstStyle/>
          <a:p>
            <a:r>
              <a:rPr lang="en-US" sz="2400" b="1" dirty="0"/>
              <a:t>beliefs</a:t>
            </a:r>
          </a:p>
        </p:txBody>
      </p:sp>
      <p:sp>
        <p:nvSpPr>
          <p:cNvPr id="28" name="TextBox 27">
            <a:extLst>
              <a:ext uri="{FF2B5EF4-FFF2-40B4-BE49-F238E27FC236}">
                <a16:creationId xmlns:a16="http://schemas.microsoft.com/office/drawing/2014/main" id="{0E9A8ABF-AD5E-4CCF-9931-E3BAC7718BDC}"/>
              </a:ext>
            </a:extLst>
          </p:cNvPr>
          <p:cNvSpPr txBox="1"/>
          <p:nvPr/>
        </p:nvSpPr>
        <p:spPr>
          <a:xfrm>
            <a:off x="9233377" y="723900"/>
            <a:ext cx="1957729" cy="461665"/>
          </a:xfrm>
          <a:prstGeom prst="rect">
            <a:avLst/>
          </a:prstGeom>
          <a:noFill/>
        </p:spPr>
        <p:txBody>
          <a:bodyPr wrap="square" rtlCol="0">
            <a:spAutoFit/>
          </a:bodyPr>
          <a:lstStyle/>
          <a:p>
            <a:r>
              <a:rPr lang="en-US" sz="2400" b="1" dirty="0">
                <a:solidFill>
                  <a:srgbClr val="7030A0"/>
                </a:solidFill>
              </a:rPr>
              <a:t>preferences</a:t>
            </a:r>
          </a:p>
        </p:txBody>
      </p:sp>
      <p:sp>
        <p:nvSpPr>
          <p:cNvPr id="29" name="TextBox 28">
            <a:extLst>
              <a:ext uri="{FF2B5EF4-FFF2-40B4-BE49-F238E27FC236}">
                <a16:creationId xmlns:a16="http://schemas.microsoft.com/office/drawing/2014/main" id="{307A3E1B-B07F-4A88-9F92-A532858C621F}"/>
              </a:ext>
            </a:extLst>
          </p:cNvPr>
          <p:cNvSpPr txBox="1"/>
          <p:nvPr/>
        </p:nvSpPr>
        <p:spPr>
          <a:xfrm>
            <a:off x="7042627" y="1352550"/>
            <a:ext cx="4568348" cy="830997"/>
          </a:xfrm>
          <a:prstGeom prst="rect">
            <a:avLst/>
          </a:prstGeom>
          <a:noFill/>
          <a:ln>
            <a:noFill/>
          </a:ln>
        </p:spPr>
        <p:txBody>
          <a:bodyPr wrap="square" rtlCol="0">
            <a:spAutoFit/>
          </a:bodyPr>
          <a:lstStyle/>
          <a:p>
            <a:r>
              <a:rPr lang="en-US" sz="2400" dirty="0"/>
              <a:t>shared objective but no data sharing (for privacy)</a:t>
            </a:r>
          </a:p>
        </p:txBody>
      </p:sp>
      <p:pic>
        <p:nvPicPr>
          <p:cNvPr id="30" name="Picture 29" descr="Orange Racing Car (Top View) by qubodup">
            <a:extLst>
              <a:ext uri="{FF2B5EF4-FFF2-40B4-BE49-F238E27FC236}">
                <a16:creationId xmlns:a16="http://schemas.microsoft.com/office/drawing/2014/main" id="{2533DCC6-9E6F-43EC-93D4-BC3A2F69C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228" y="2544221"/>
            <a:ext cx="1571866" cy="779384"/>
          </a:xfrm>
          <a:prstGeom prst="rect">
            <a:avLst/>
          </a:prstGeom>
        </p:spPr>
      </p:pic>
      <p:pic>
        <p:nvPicPr>
          <p:cNvPr id="31" name="Picture 30" descr="Orange Racing Car (Top View) by qubodup">
            <a:extLst>
              <a:ext uri="{FF2B5EF4-FFF2-40B4-BE49-F238E27FC236}">
                <a16:creationId xmlns:a16="http://schemas.microsoft.com/office/drawing/2014/main" id="{1249A21E-E34C-4057-B46D-16124E7385FE}"/>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023468" y="2544434"/>
            <a:ext cx="1571866" cy="779384"/>
          </a:xfrm>
          <a:prstGeom prst="rect">
            <a:avLst/>
          </a:prstGeom>
        </p:spPr>
      </p:pic>
      <p:sp>
        <p:nvSpPr>
          <p:cNvPr id="32" name="Left Bracket 31">
            <a:extLst>
              <a:ext uri="{FF2B5EF4-FFF2-40B4-BE49-F238E27FC236}">
                <a16:creationId xmlns:a16="http://schemas.microsoft.com/office/drawing/2014/main" id="{7F5779B7-ECAF-4C4A-B55C-96A326AF7830}"/>
              </a:ext>
            </a:extLst>
          </p:cNvPr>
          <p:cNvSpPr/>
          <p:nvPr/>
        </p:nvSpPr>
        <p:spPr>
          <a:xfrm>
            <a:off x="724227" y="2544221"/>
            <a:ext cx="298308"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3" name="Left Bracket 32">
            <a:extLst>
              <a:ext uri="{FF2B5EF4-FFF2-40B4-BE49-F238E27FC236}">
                <a16:creationId xmlns:a16="http://schemas.microsoft.com/office/drawing/2014/main" id="{D13C4FC1-0465-441D-8425-C05213693ED8}"/>
              </a:ext>
            </a:extLst>
          </p:cNvPr>
          <p:cNvSpPr/>
          <p:nvPr/>
        </p:nvSpPr>
        <p:spPr>
          <a:xfrm flipH="1">
            <a:off x="2931573" y="2544221"/>
            <a:ext cx="330015"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4" name="Left Bracket 33">
            <a:extLst>
              <a:ext uri="{FF2B5EF4-FFF2-40B4-BE49-F238E27FC236}">
                <a16:creationId xmlns:a16="http://schemas.microsoft.com/office/drawing/2014/main" id="{9A70072F-DA59-487F-9FFF-BC310CEAC966}"/>
              </a:ext>
            </a:extLst>
          </p:cNvPr>
          <p:cNvSpPr/>
          <p:nvPr/>
        </p:nvSpPr>
        <p:spPr>
          <a:xfrm>
            <a:off x="3496002" y="2534696"/>
            <a:ext cx="298308"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7" name="Left Bracket 46">
            <a:extLst>
              <a:ext uri="{FF2B5EF4-FFF2-40B4-BE49-F238E27FC236}">
                <a16:creationId xmlns:a16="http://schemas.microsoft.com/office/drawing/2014/main" id="{071F0C1A-F774-4BFB-BA1A-D040C6F3C1E4}"/>
              </a:ext>
            </a:extLst>
          </p:cNvPr>
          <p:cNvSpPr/>
          <p:nvPr/>
        </p:nvSpPr>
        <p:spPr>
          <a:xfrm flipH="1">
            <a:off x="5703348" y="2534696"/>
            <a:ext cx="330015"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8" name="Left Bracket 47">
            <a:extLst>
              <a:ext uri="{FF2B5EF4-FFF2-40B4-BE49-F238E27FC236}">
                <a16:creationId xmlns:a16="http://schemas.microsoft.com/office/drawing/2014/main" id="{5496E669-6BD6-4FB9-8DBB-70FBDDDC371E}"/>
              </a:ext>
            </a:extLst>
          </p:cNvPr>
          <p:cNvSpPr/>
          <p:nvPr/>
        </p:nvSpPr>
        <p:spPr>
          <a:xfrm>
            <a:off x="228119" y="2544221"/>
            <a:ext cx="298308" cy="779384"/>
          </a:xfrm>
          <a:prstGeom prst="leftBracket">
            <a:avLst/>
          </a:prstGeom>
          <a:ln w="635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49" name="Left Bracket 48">
            <a:extLst>
              <a:ext uri="{FF2B5EF4-FFF2-40B4-BE49-F238E27FC236}">
                <a16:creationId xmlns:a16="http://schemas.microsoft.com/office/drawing/2014/main" id="{4F775CC7-00DD-43CA-9D98-D440B22C7EB0}"/>
              </a:ext>
            </a:extLst>
          </p:cNvPr>
          <p:cNvSpPr/>
          <p:nvPr/>
        </p:nvSpPr>
        <p:spPr>
          <a:xfrm flipH="1">
            <a:off x="6228553" y="2534696"/>
            <a:ext cx="330015" cy="779384"/>
          </a:xfrm>
          <a:prstGeom prst="leftBracket">
            <a:avLst/>
          </a:prstGeom>
          <a:ln w="635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0" name="TextBox 49">
            <a:extLst>
              <a:ext uri="{FF2B5EF4-FFF2-40B4-BE49-F238E27FC236}">
                <a16:creationId xmlns:a16="http://schemas.microsoft.com/office/drawing/2014/main" id="{416EAF5C-E0B2-4EB3-BC26-52824F9048FD}"/>
              </a:ext>
            </a:extLst>
          </p:cNvPr>
          <p:cNvSpPr txBox="1"/>
          <p:nvPr/>
        </p:nvSpPr>
        <p:spPr>
          <a:xfrm>
            <a:off x="7023577" y="2533650"/>
            <a:ext cx="4587398" cy="830997"/>
          </a:xfrm>
          <a:prstGeom prst="rect">
            <a:avLst/>
          </a:prstGeom>
          <a:noFill/>
        </p:spPr>
        <p:txBody>
          <a:bodyPr wrap="square" rtlCol="0">
            <a:spAutoFit/>
          </a:bodyPr>
          <a:lstStyle/>
          <a:p>
            <a:r>
              <a:rPr lang="en-US" sz="2400" dirty="0"/>
              <a:t>all data is shared but cars act on behalf of owner</a:t>
            </a:r>
          </a:p>
        </p:txBody>
      </p:sp>
      <p:pic>
        <p:nvPicPr>
          <p:cNvPr id="51" name="Picture 50" descr="Orange Racing Car (Top View) by qubodup">
            <a:extLst>
              <a:ext uri="{FF2B5EF4-FFF2-40B4-BE49-F238E27FC236}">
                <a16:creationId xmlns:a16="http://schemas.microsoft.com/office/drawing/2014/main" id="{E945DF33-7696-4EB5-AED2-EE46E6918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228" y="3772946"/>
            <a:ext cx="1571866" cy="779384"/>
          </a:xfrm>
          <a:prstGeom prst="rect">
            <a:avLst/>
          </a:prstGeom>
        </p:spPr>
      </p:pic>
      <p:sp>
        <p:nvSpPr>
          <p:cNvPr id="52" name="TextBox 51">
            <a:extLst>
              <a:ext uri="{FF2B5EF4-FFF2-40B4-BE49-F238E27FC236}">
                <a16:creationId xmlns:a16="http://schemas.microsoft.com/office/drawing/2014/main" id="{01F86634-6490-47B2-9922-052BB60E3E97}"/>
              </a:ext>
            </a:extLst>
          </p:cNvPr>
          <p:cNvSpPr txBox="1"/>
          <p:nvPr/>
        </p:nvSpPr>
        <p:spPr>
          <a:xfrm>
            <a:off x="1517836" y="4661349"/>
            <a:ext cx="872939" cy="461665"/>
          </a:xfrm>
          <a:prstGeom prst="rect">
            <a:avLst/>
          </a:prstGeom>
          <a:noFill/>
        </p:spPr>
        <p:txBody>
          <a:bodyPr wrap="square" rtlCol="0">
            <a:spAutoFit/>
          </a:bodyPr>
          <a:lstStyle/>
          <a:p>
            <a:r>
              <a:rPr lang="en-US" sz="2400" i="1" dirty="0"/>
              <a:t>t </a:t>
            </a:r>
            <a:r>
              <a:rPr lang="en-US" sz="2400" dirty="0"/>
              <a:t>= 1</a:t>
            </a:r>
            <a:endParaRPr lang="en-US" sz="2400" i="1" dirty="0"/>
          </a:p>
        </p:txBody>
      </p:sp>
      <p:pic>
        <p:nvPicPr>
          <p:cNvPr id="53" name="Picture 52" descr="Orange Racing Car (Top View) by qubodup">
            <a:extLst>
              <a:ext uri="{FF2B5EF4-FFF2-40B4-BE49-F238E27FC236}">
                <a16:creationId xmlns:a16="http://schemas.microsoft.com/office/drawing/2014/main" id="{6D205F5B-2B7D-4458-B6E4-125E921E0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518" y="3772946"/>
            <a:ext cx="1571866" cy="779384"/>
          </a:xfrm>
          <a:prstGeom prst="rect">
            <a:avLst/>
          </a:prstGeom>
        </p:spPr>
      </p:pic>
      <p:sp>
        <p:nvSpPr>
          <p:cNvPr id="54" name="TextBox 53">
            <a:extLst>
              <a:ext uri="{FF2B5EF4-FFF2-40B4-BE49-F238E27FC236}">
                <a16:creationId xmlns:a16="http://schemas.microsoft.com/office/drawing/2014/main" id="{A527E995-53B5-4C4D-B83C-E5CAB0ABB3DD}"/>
              </a:ext>
            </a:extLst>
          </p:cNvPr>
          <p:cNvSpPr txBox="1"/>
          <p:nvPr/>
        </p:nvSpPr>
        <p:spPr>
          <a:xfrm>
            <a:off x="4330126" y="4661349"/>
            <a:ext cx="872939" cy="461665"/>
          </a:xfrm>
          <a:prstGeom prst="rect">
            <a:avLst/>
          </a:prstGeom>
          <a:noFill/>
        </p:spPr>
        <p:txBody>
          <a:bodyPr wrap="square" rtlCol="0">
            <a:spAutoFit/>
          </a:bodyPr>
          <a:lstStyle/>
          <a:p>
            <a:r>
              <a:rPr lang="en-US" sz="2400" i="1" dirty="0"/>
              <a:t>t </a:t>
            </a:r>
            <a:r>
              <a:rPr lang="en-US" sz="2400" dirty="0"/>
              <a:t>= 2</a:t>
            </a:r>
            <a:endParaRPr lang="en-US" sz="2400" i="1" dirty="0"/>
          </a:p>
        </p:txBody>
      </p:sp>
      <p:sp>
        <p:nvSpPr>
          <p:cNvPr id="55" name="Left Bracket 54">
            <a:extLst>
              <a:ext uri="{FF2B5EF4-FFF2-40B4-BE49-F238E27FC236}">
                <a16:creationId xmlns:a16="http://schemas.microsoft.com/office/drawing/2014/main" id="{68D9C072-116B-4C0B-9DDE-49804C9B52B1}"/>
              </a:ext>
            </a:extLst>
          </p:cNvPr>
          <p:cNvSpPr/>
          <p:nvPr/>
        </p:nvSpPr>
        <p:spPr>
          <a:xfrm>
            <a:off x="743277" y="3753896"/>
            <a:ext cx="298308" cy="779384"/>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6" name="Left Bracket 55">
            <a:extLst>
              <a:ext uri="{FF2B5EF4-FFF2-40B4-BE49-F238E27FC236}">
                <a16:creationId xmlns:a16="http://schemas.microsoft.com/office/drawing/2014/main" id="{58214830-6FCB-4EE0-A176-E0C3BF3E166B}"/>
              </a:ext>
            </a:extLst>
          </p:cNvPr>
          <p:cNvSpPr/>
          <p:nvPr/>
        </p:nvSpPr>
        <p:spPr>
          <a:xfrm flipH="1">
            <a:off x="2950623" y="3753896"/>
            <a:ext cx="330015" cy="779384"/>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7" name="Left Bracket 56">
            <a:extLst>
              <a:ext uri="{FF2B5EF4-FFF2-40B4-BE49-F238E27FC236}">
                <a16:creationId xmlns:a16="http://schemas.microsoft.com/office/drawing/2014/main" id="{3FB8EB1F-4F16-4C9D-B517-EF28CD24A106}"/>
              </a:ext>
            </a:extLst>
          </p:cNvPr>
          <p:cNvSpPr/>
          <p:nvPr/>
        </p:nvSpPr>
        <p:spPr>
          <a:xfrm>
            <a:off x="3515052" y="3744371"/>
            <a:ext cx="298308" cy="779384"/>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8" name="Left Bracket 57">
            <a:extLst>
              <a:ext uri="{FF2B5EF4-FFF2-40B4-BE49-F238E27FC236}">
                <a16:creationId xmlns:a16="http://schemas.microsoft.com/office/drawing/2014/main" id="{0851D6E5-0FD4-4A48-97A2-89319AAF77F4}"/>
              </a:ext>
            </a:extLst>
          </p:cNvPr>
          <p:cNvSpPr/>
          <p:nvPr/>
        </p:nvSpPr>
        <p:spPr>
          <a:xfrm flipH="1">
            <a:off x="5722398" y="3744371"/>
            <a:ext cx="330015" cy="779384"/>
          </a:xfrm>
          <a:prstGeom prst="leftBracket">
            <a:avLst/>
          </a:prstGeom>
          <a:ln w="63500"/>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9" name="Left Bracket 58">
            <a:extLst>
              <a:ext uri="{FF2B5EF4-FFF2-40B4-BE49-F238E27FC236}">
                <a16:creationId xmlns:a16="http://schemas.microsoft.com/office/drawing/2014/main" id="{89842CD7-8301-4B94-9DB1-82B6E9F814A9}"/>
              </a:ext>
            </a:extLst>
          </p:cNvPr>
          <p:cNvSpPr/>
          <p:nvPr/>
        </p:nvSpPr>
        <p:spPr>
          <a:xfrm>
            <a:off x="247169" y="3753896"/>
            <a:ext cx="298308"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0" name="Left Bracket 59">
            <a:extLst>
              <a:ext uri="{FF2B5EF4-FFF2-40B4-BE49-F238E27FC236}">
                <a16:creationId xmlns:a16="http://schemas.microsoft.com/office/drawing/2014/main" id="{9B39FC29-A68F-49F2-9A4A-A28F45BB8F25}"/>
              </a:ext>
            </a:extLst>
          </p:cNvPr>
          <p:cNvSpPr/>
          <p:nvPr/>
        </p:nvSpPr>
        <p:spPr>
          <a:xfrm flipH="1">
            <a:off x="6247603" y="3744371"/>
            <a:ext cx="330015"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1" name="TextBox 60">
            <a:extLst>
              <a:ext uri="{FF2B5EF4-FFF2-40B4-BE49-F238E27FC236}">
                <a16:creationId xmlns:a16="http://schemas.microsoft.com/office/drawing/2014/main" id="{7F7EFFA5-2692-4569-9809-C51164D9666C}"/>
              </a:ext>
            </a:extLst>
          </p:cNvPr>
          <p:cNvSpPr txBox="1"/>
          <p:nvPr/>
        </p:nvSpPr>
        <p:spPr>
          <a:xfrm>
            <a:off x="7052152" y="3705225"/>
            <a:ext cx="4558823" cy="830997"/>
          </a:xfrm>
          <a:prstGeom prst="rect">
            <a:avLst/>
          </a:prstGeom>
          <a:noFill/>
          <a:ln>
            <a:noFill/>
          </a:ln>
        </p:spPr>
        <p:txBody>
          <a:bodyPr wrap="square" rtlCol="0">
            <a:spAutoFit/>
          </a:bodyPr>
          <a:lstStyle/>
          <a:p>
            <a:r>
              <a:rPr lang="en-US" sz="2400" dirty="0"/>
              <a:t>shared objective over time but data erasure upon sale (for privacy)</a:t>
            </a:r>
          </a:p>
        </p:txBody>
      </p:sp>
      <p:pic>
        <p:nvPicPr>
          <p:cNvPr id="62" name="Picture 61" descr="Orange Racing Car (Top View) by qubodup">
            <a:extLst>
              <a:ext uri="{FF2B5EF4-FFF2-40B4-BE49-F238E27FC236}">
                <a16:creationId xmlns:a16="http://schemas.microsoft.com/office/drawing/2014/main" id="{784C1518-076A-43C3-B03A-38E96D83A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228" y="5287421"/>
            <a:ext cx="1571866" cy="779384"/>
          </a:xfrm>
          <a:prstGeom prst="rect">
            <a:avLst/>
          </a:prstGeom>
        </p:spPr>
      </p:pic>
      <p:sp>
        <p:nvSpPr>
          <p:cNvPr id="63" name="TextBox 62">
            <a:extLst>
              <a:ext uri="{FF2B5EF4-FFF2-40B4-BE49-F238E27FC236}">
                <a16:creationId xmlns:a16="http://schemas.microsoft.com/office/drawing/2014/main" id="{8C5CFA8D-91ED-47A2-A30E-D76C182EEC2A}"/>
              </a:ext>
            </a:extLst>
          </p:cNvPr>
          <p:cNvSpPr txBox="1"/>
          <p:nvPr/>
        </p:nvSpPr>
        <p:spPr>
          <a:xfrm>
            <a:off x="1517836" y="6175824"/>
            <a:ext cx="872939" cy="461665"/>
          </a:xfrm>
          <a:prstGeom prst="rect">
            <a:avLst/>
          </a:prstGeom>
          <a:noFill/>
        </p:spPr>
        <p:txBody>
          <a:bodyPr wrap="square" rtlCol="0">
            <a:spAutoFit/>
          </a:bodyPr>
          <a:lstStyle/>
          <a:p>
            <a:r>
              <a:rPr lang="en-US" sz="2400" i="1" dirty="0"/>
              <a:t>t </a:t>
            </a:r>
            <a:r>
              <a:rPr lang="en-US" sz="2400" dirty="0"/>
              <a:t>= 1</a:t>
            </a:r>
            <a:endParaRPr lang="en-US" sz="2400" i="1" dirty="0"/>
          </a:p>
        </p:txBody>
      </p:sp>
      <p:pic>
        <p:nvPicPr>
          <p:cNvPr id="64" name="Picture 63" descr="Orange Racing Car (Top View) by qubodup">
            <a:extLst>
              <a:ext uri="{FF2B5EF4-FFF2-40B4-BE49-F238E27FC236}">
                <a16:creationId xmlns:a16="http://schemas.microsoft.com/office/drawing/2014/main" id="{3A42E58D-35CF-4D3D-AC98-4A0F6D425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518" y="5287421"/>
            <a:ext cx="1571866" cy="779384"/>
          </a:xfrm>
          <a:prstGeom prst="rect">
            <a:avLst/>
          </a:prstGeom>
        </p:spPr>
      </p:pic>
      <p:sp>
        <p:nvSpPr>
          <p:cNvPr id="65" name="TextBox 64">
            <a:extLst>
              <a:ext uri="{FF2B5EF4-FFF2-40B4-BE49-F238E27FC236}">
                <a16:creationId xmlns:a16="http://schemas.microsoft.com/office/drawing/2014/main" id="{FB83C945-F501-428C-B5F7-23B05C2C75A3}"/>
              </a:ext>
            </a:extLst>
          </p:cNvPr>
          <p:cNvSpPr txBox="1"/>
          <p:nvPr/>
        </p:nvSpPr>
        <p:spPr>
          <a:xfrm>
            <a:off x="4330126" y="6175824"/>
            <a:ext cx="872939" cy="461665"/>
          </a:xfrm>
          <a:prstGeom prst="rect">
            <a:avLst/>
          </a:prstGeom>
          <a:noFill/>
        </p:spPr>
        <p:txBody>
          <a:bodyPr wrap="square" rtlCol="0">
            <a:spAutoFit/>
          </a:bodyPr>
          <a:lstStyle/>
          <a:p>
            <a:r>
              <a:rPr lang="en-US" sz="2400" i="1" dirty="0"/>
              <a:t>t </a:t>
            </a:r>
            <a:r>
              <a:rPr lang="en-US" sz="2400" dirty="0"/>
              <a:t>= 2</a:t>
            </a:r>
            <a:endParaRPr lang="en-US" sz="2400" i="1" dirty="0"/>
          </a:p>
        </p:txBody>
      </p:sp>
      <p:sp>
        <p:nvSpPr>
          <p:cNvPr id="66" name="Left Bracket 65">
            <a:extLst>
              <a:ext uri="{FF2B5EF4-FFF2-40B4-BE49-F238E27FC236}">
                <a16:creationId xmlns:a16="http://schemas.microsoft.com/office/drawing/2014/main" id="{49EBF760-8AF3-421C-8F6F-BBB8E14F2DCD}"/>
              </a:ext>
            </a:extLst>
          </p:cNvPr>
          <p:cNvSpPr/>
          <p:nvPr/>
        </p:nvSpPr>
        <p:spPr>
          <a:xfrm>
            <a:off x="743277" y="5268371"/>
            <a:ext cx="298308"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7" name="Left Bracket 66">
            <a:extLst>
              <a:ext uri="{FF2B5EF4-FFF2-40B4-BE49-F238E27FC236}">
                <a16:creationId xmlns:a16="http://schemas.microsoft.com/office/drawing/2014/main" id="{7D94E464-D833-41AE-8AF2-62ABABAC4982}"/>
              </a:ext>
            </a:extLst>
          </p:cNvPr>
          <p:cNvSpPr/>
          <p:nvPr/>
        </p:nvSpPr>
        <p:spPr>
          <a:xfrm flipH="1">
            <a:off x="2950623" y="5268371"/>
            <a:ext cx="330015"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8" name="Left Bracket 67">
            <a:extLst>
              <a:ext uri="{FF2B5EF4-FFF2-40B4-BE49-F238E27FC236}">
                <a16:creationId xmlns:a16="http://schemas.microsoft.com/office/drawing/2014/main" id="{1DD96DBF-369C-4DB3-B978-48A5E3EEF63A}"/>
              </a:ext>
            </a:extLst>
          </p:cNvPr>
          <p:cNvSpPr/>
          <p:nvPr/>
        </p:nvSpPr>
        <p:spPr>
          <a:xfrm>
            <a:off x="3515052" y="5258846"/>
            <a:ext cx="298308"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69" name="Left Bracket 68">
            <a:extLst>
              <a:ext uri="{FF2B5EF4-FFF2-40B4-BE49-F238E27FC236}">
                <a16:creationId xmlns:a16="http://schemas.microsoft.com/office/drawing/2014/main" id="{CF3E0A54-38AB-43A2-ACA5-EEBEF31AD5BC}"/>
              </a:ext>
            </a:extLst>
          </p:cNvPr>
          <p:cNvSpPr/>
          <p:nvPr/>
        </p:nvSpPr>
        <p:spPr>
          <a:xfrm flipH="1">
            <a:off x="5722398" y="5258846"/>
            <a:ext cx="330015" cy="779384"/>
          </a:xfrm>
          <a:prstGeom prst="leftBracket">
            <a:avLst/>
          </a:prstGeom>
          <a:ln w="63500">
            <a:solidFill>
              <a:srgbClr val="7030A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70" name="Left Bracket 69">
            <a:extLst>
              <a:ext uri="{FF2B5EF4-FFF2-40B4-BE49-F238E27FC236}">
                <a16:creationId xmlns:a16="http://schemas.microsoft.com/office/drawing/2014/main" id="{A5472BF0-C5D1-4CE2-9700-E25D9649DD18}"/>
              </a:ext>
            </a:extLst>
          </p:cNvPr>
          <p:cNvSpPr/>
          <p:nvPr/>
        </p:nvSpPr>
        <p:spPr>
          <a:xfrm>
            <a:off x="247169" y="5268371"/>
            <a:ext cx="298308" cy="779384"/>
          </a:xfrm>
          <a:prstGeom prst="leftBracket">
            <a:avLst/>
          </a:prstGeom>
          <a:ln w="635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71" name="Left Bracket 70">
            <a:extLst>
              <a:ext uri="{FF2B5EF4-FFF2-40B4-BE49-F238E27FC236}">
                <a16:creationId xmlns:a16="http://schemas.microsoft.com/office/drawing/2014/main" id="{C78E989A-4195-48B5-8BE2-26E6F5EB0345}"/>
              </a:ext>
            </a:extLst>
          </p:cNvPr>
          <p:cNvSpPr/>
          <p:nvPr/>
        </p:nvSpPr>
        <p:spPr>
          <a:xfrm flipH="1">
            <a:off x="6247603" y="5258846"/>
            <a:ext cx="330015" cy="779384"/>
          </a:xfrm>
          <a:prstGeom prst="leftBracket">
            <a:avLst/>
          </a:prstGeom>
          <a:ln w="63500">
            <a:solidFill>
              <a:schemeClr val="tx1"/>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72" name="TextBox 71">
            <a:extLst>
              <a:ext uri="{FF2B5EF4-FFF2-40B4-BE49-F238E27FC236}">
                <a16:creationId xmlns:a16="http://schemas.microsoft.com/office/drawing/2014/main" id="{F47DA8FF-CE1D-46ED-8C89-766198BAF1D9}"/>
              </a:ext>
            </a:extLst>
          </p:cNvPr>
          <p:cNvSpPr txBox="1"/>
          <p:nvPr/>
        </p:nvSpPr>
        <p:spPr>
          <a:xfrm>
            <a:off x="7052152" y="5248275"/>
            <a:ext cx="4558823" cy="830997"/>
          </a:xfrm>
          <a:prstGeom prst="rect">
            <a:avLst/>
          </a:prstGeom>
          <a:noFill/>
          <a:ln>
            <a:noFill/>
          </a:ln>
        </p:spPr>
        <p:txBody>
          <a:bodyPr wrap="square" rtlCol="0">
            <a:spAutoFit/>
          </a:bodyPr>
          <a:lstStyle/>
          <a:p>
            <a:r>
              <a:rPr lang="en-US" sz="2400" dirty="0"/>
              <a:t>data is kept around but car acts on behalf of current owner</a:t>
            </a:r>
          </a:p>
        </p:txBody>
      </p:sp>
    </p:spTree>
    <p:extLst>
      <p:ext uri="{BB962C8B-B14F-4D97-AF65-F5344CB8AC3E}">
        <p14:creationId xmlns:p14="http://schemas.microsoft.com/office/powerpoint/2010/main" val="250373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47" grpId="0" animBg="1"/>
      <p:bldP spid="48" grpId="0" animBg="1"/>
      <p:bldP spid="49" grpId="0" animBg="1"/>
      <p:bldP spid="50" grpId="0"/>
      <p:bldP spid="52" grpId="0"/>
      <p:bldP spid="54" grpId="0"/>
      <p:bldP spid="55" grpId="0" animBg="1"/>
      <p:bldP spid="56" grpId="0" animBg="1"/>
      <p:bldP spid="57" grpId="0" animBg="1"/>
      <p:bldP spid="58" grpId="0" animBg="1"/>
      <p:bldP spid="59" grpId="0" animBg="1"/>
      <p:bldP spid="60" grpId="0" animBg="1"/>
      <p:bldP spid="61" grpId="0"/>
      <p:bldP spid="63" grpId="0"/>
      <p:bldP spid="65" grpId="0"/>
      <p:bldP spid="66" grpId="0" animBg="1"/>
      <p:bldP spid="67" grpId="0" animBg="1"/>
      <p:bldP spid="68" grpId="0" animBg="1"/>
      <p:bldP spid="69" grpId="0" animBg="1"/>
      <p:bldP spid="70" grpId="0" animBg="1"/>
      <p:bldP spid="71" grpId="0" animBg="1"/>
      <p:bldP spid="7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One Approach: Let’s Vote!</a:t>
            </a:r>
          </a:p>
        </p:txBody>
      </p:sp>
      <p:sp>
        <p:nvSpPr>
          <p:cNvPr id="3" name="Content Placeholder 2"/>
          <p:cNvSpPr>
            <a:spLocks noGrp="1"/>
          </p:cNvSpPr>
          <p:nvPr>
            <p:ph idx="1"/>
          </p:nvPr>
        </p:nvSpPr>
        <p:spPr>
          <a:xfrm>
            <a:off x="1981200" y="4319935"/>
            <a:ext cx="8229600" cy="2164145"/>
          </a:xfrm>
        </p:spPr>
        <p:txBody>
          <a:bodyPr>
            <a:normAutofit lnSpcReduction="10000"/>
          </a:bodyPr>
          <a:lstStyle/>
          <a:p>
            <a:r>
              <a:rPr lang="en-US" dirty="0"/>
              <a:t>What should the outcome be…? </a:t>
            </a:r>
          </a:p>
          <a:p>
            <a:pPr lvl="1"/>
            <a:r>
              <a:rPr lang="en-US" dirty="0"/>
              <a:t>Average? Median?</a:t>
            </a:r>
          </a:p>
          <a:p>
            <a:pPr>
              <a:spcBef>
                <a:spcPts val="1800"/>
              </a:spcBef>
            </a:pPr>
            <a:r>
              <a:rPr lang="en-US" dirty="0"/>
              <a:t>Assuming that preferences are single-peaked, selecting the </a:t>
            </a:r>
            <a:r>
              <a:rPr lang="en-US" dirty="0">
                <a:solidFill>
                  <a:srgbClr val="0070C0"/>
                </a:solidFill>
              </a:rPr>
              <a:t>median</a:t>
            </a:r>
            <a:r>
              <a:rPr lang="en-US" dirty="0"/>
              <a:t> is strategy-proof and has other desirable social choice-theoretic properties</a:t>
            </a:r>
          </a:p>
        </p:txBody>
      </p:sp>
      <p:grpSp>
        <p:nvGrpSpPr>
          <p:cNvPr id="19" name="Group 18"/>
          <p:cNvGrpSpPr/>
          <p:nvPr/>
        </p:nvGrpSpPr>
        <p:grpSpPr>
          <a:xfrm>
            <a:off x="4572000" y="1403033"/>
            <a:ext cx="2743200" cy="2289175"/>
            <a:chOff x="3048000" y="1219200"/>
            <a:chExt cx="2743200" cy="2289175"/>
          </a:xfrm>
        </p:grpSpPr>
        <p:grpSp>
          <p:nvGrpSpPr>
            <p:cNvPr id="20" name="Group 19"/>
            <p:cNvGrpSpPr/>
            <p:nvPr/>
          </p:nvGrpSpPr>
          <p:grpSpPr>
            <a:xfrm>
              <a:off x="3048000" y="2363788"/>
              <a:ext cx="457200" cy="1144587"/>
              <a:chOff x="3048000" y="2363788"/>
              <a:chExt cx="457200" cy="1144587"/>
            </a:xfrm>
          </p:grpSpPr>
          <p:sp>
            <p:nvSpPr>
              <p:cNvPr id="23" name="Oval 9"/>
              <p:cNvSpPr>
                <a:spLocks noChangeArrowheads="1"/>
              </p:cNvSpPr>
              <p:nvPr/>
            </p:nvSpPr>
            <p:spPr bwMode="auto">
              <a:xfrm>
                <a:off x="3048000" y="2668588"/>
                <a:ext cx="457200" cy="533400"/>
              </a:xfrm>
              <a:prstGeom prst="ellipse">
                <a:avLst/>
              </a:prstGeom>
              <a:solidFill>
                <a:srgbClr val="FFC000"/>
              </a:solidFill>
              <a:ln w="9525">
                <a:solidFill>
                  <a:srgbClr val="FFC000"/>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sp>
            <p:nvSpPr>
              <p:cNvPr id="24" name="Oval 10"/>
              <p:cNvSpPr>
                <a:spLocks noChangeArrowheads="1"/>
              </p:cNvSpPr>
              <p:nvPr/>
            </p:nvSpPr>
            <p:spPr bwMode="auto">
              <a:xfrm>
                <a:off x="3124200" y="2363788"/>
                <a:ext cx="304800" cy="304800"/>
              </a:xfrm>
              <a:prstGeom prst="ellipse">
                <a:avLst/>
              </a:prstGeom>
              <a:solidFill>
                <a:srgbClr val="FFC000"/>
              </a:solidFill>
              <a:ln w="9525">
                <a:solidFill>
                  <a:srgbClr val="FFC000"/>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cxnSp>
            <p:nvCxnSpPr>
              <p:cNvPr id="25" name="Straight Connector 11"/>
              <p:cNvCxnSpPr>
                <a:cxnSpLocks noChangeShapeType="1"/>
              </p:cNvCxnSpPr>
              <p:nvPr/>
            </p:nvCxnSpPr>
            <p:spPr bwMode="auto">
              <a:xfrm rot="5400000">
                <a:off x="2971006" y="3278982"/>
                <a:ext cx="382587" cy="76200"/>
              </a:xfrm>
              <a:prstGeom prst="line">
                <a:avLst/>
              </a:prstGeom>
              <a:noFill/>
              <a:ln w="63500">
                <a:solidFill>
                  <a:srgbClr val="FFC000"/>
                </a:solidFill>
                <a:round/>
                <a:headEnd/>
                <a:tailEnd/>
              </a:ln>
              <a:extLst>
                <a:ext uri="{909E8E84-426E-40dd-AFC4-6F175D3DCCD1}">
                  <a14:hiddenFill xmlns:a14="http://schemas.microsoft.com/office/drawing/2010/main" xmlns="">
                    <a:noFill/>
                  </a14:hiddenFill>
                </a:ext>
              </a:extLst>
            </p:spPr>
          </p:cxnSp>
          <p:cxnSp>
            <p:nvCxnSpPr>
              <p:cNvPr id="26" name="Straight Connector 12"/>
              <p:cNvCxnSpPr>
                <a:cxnSpLocks noChangeShapeType="1"/>
              </p:cNvCxnSpPr>
              <p:nvPr/>
            </p:nvCxnSpPr>
            <p:spPr bwMode="auto">
              <a:xfrm rot="16200000" flipH="1">
                <a:off x="3200400" y="3278188"/>
                <a:ext cx="381000" cy="76200"/>
              </a:xfrm>
              <a:prstGeom prst="line">
                <a:avLst/>
              </a:prstGeom>
              <a:noFill/>
              <a:ln w="63500">
                <a:solidFill>
                  <a:srgbClr val="FFC000"/>
                </a:solidFill>
                <a:round/>
                <a:headEnd/>
                <a:tailEnd/>
              </a:ln>
              <a:extLst>
                <a:ext uri="{909E8E84-426E-40dd-AFC4-6F175D3DCCD1}">
                  <a14:hiddenFill xmlns:a14="http://schemas.microsoft.com/office/drawing/2010/main" xmlns="">
                    <a:noFill/>
                  </a14:hiddenFill>
                </a:ext>
              </a:extLst>
            </p:spPr>
          </p:cxnSp>
        </p:grpSp>
        <p:sp>
          <p:nvSpPr>
            <p:cNvPr id="21" name="AutoShape 5"/>
            <p:cNvSpPr>
              <a:spLocks noChangeArrowheads="1"/>
            </p:cNvSpPr>
            <p:nvPr/>
          </p:nvSpPr>
          <p:spPr bwMode="auto">
            <a:xfrm>
              <a:off x="3429000" y="1219200"/>
              <a:ext cx="2362200" cy="762000"/>
            </a:xfrm>
            <a:prstGeom prst="wedgeEllipseCallout">
              <a:avLst>
                <a:gd name="adj1" fmla="val -51444"/>
                <a:gd name="adj2" fmla="val 102310"/>
              </a:avLst>
            </a:prstGeom>
            <a:solidFill>
              <a:srgbClr val="F5F7A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22" name="Rectangle 3"/>
            <p:cNvSpPr>
              <a:spLocks noChangeArrowheads="1"/>
            </p:cNvSpPr>
            <p:nvPr/>
          </p:nvSpPr>
          <p:spPr bwMode="auto">
            <a:xfrm>
              <a:off x="3892545" y="1371600"/>
              <a:ext cx="1752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000" i="1" dirty="0"/>
                <a:t>x</a:t>
              </a:r>
              <a:r>
                <a:rPr lang="en-US" sz="2000" dirty="0"/>
                <a:t> should be 4</a:t>
              </a:r>
              <a:endParaRPr lang="en-US" sz="3200" dirty="0"/>
            </a:p>
          </p:txBody>
        </p:sp>
      </p:grpSp>
      <p:grpSp>
        <p:nvGrpSpPr>
          <p:cNvPr id="27" name="Group 26"/>
          <p:cNvGrpSpPr/>
          <p:nvPr/>
        </p:nvGrpSpPr>
        <p:grpSpPr>
          <a:xfrm>
            <a:off x="1540710" y="1403032"/>
            <a:ext cx="2362200" cy="2287588"/>
            <a:chOff x="16710" y="1219200"/>
            <a:chExt cx="2362200" cy="2287588"/>
          </a:xfrm>
        </p:grpSpPr>
        <p:sp>
          <p:nvSpPr>
            <p:cNvPr id="28" name="Oval 5"/>
            <p:cNvSpPr>
              <a:spLocks noChangeArrowheads="1"/>
            </p:cNvSpPr>
            <p:nvPr/>
          </p:nvSpPr>
          <p:spPr bwMode="auto">
            <a:xfrm>
              <a:off x="1905000" y="2667000"/>
              <a:ext cx="457200" cy="533400"/>
            </a:xfrm>
            <a:prstGeom prst="ellipse">
              <a:avLst/>
            </a:prstGeom>
            <a:solidFill>
              <a:srgbClr val="EE1802"/>
            </a:solidFill>
            <a:ln w="9525">
              <a:solidFill>
                <a:srgbClr val="EE1802"/>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sp>
          <p:nvSpPr>
            <p:cNvPr id="29" name="Oval 6"/>
            <p:cNvSpPr>
              <a:spLocks noChangeArrowheads="1"/>
            </p:cNvSpPr>
            <p:nvPr/>
          </p:nvSpPr>
          <p:spPr bwMode="auto">
            <a:xfrm>
              <a:off x="1981200" y="2362200"/>
              <a:ext cx="304800" cy="304800"/>
            </a:xfrm>
            <a:prstGeom prst="ellipse">
              <a:avLst/>
            </a:prstGeom>
            <a:solidFill>
              <a:srgbClr val="EE180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cxnSp>
          <p:nvCxnSpPr>
            <p:cNvPr id="30" name="Straight Connector 7"/>
            <p:cNvCxnSpPr>
              <a:cxnSpLocks noChangeShapeType="1"/>
            </p:cNvCxnSpPr>
            <p:nvPr/>
          </p:nvCxnSpPr>
          <p:spPr bwMode="auto">
            <a:xfrm rot="5400000">
              <a:off x="1828006" y="3277394"/>
              <a:ext cx="382588" cy="76200"/>
            </a:xfrm>
            <a:prstGeom prst="line">
              <a:avLst/>
            </a:prstGeom>
            <a:noFill/>
            <a:ln w="63500">
              <a:solidFill>
                <a:srgbClr val="EE1802"/>
              </a:solidFill>
              <a:round/>
              <a:headEnd/>
              <a:tailEnd/>
            </a:ln>
            <a:extLst>
              <a:ext uri="{909E8E84-426E-40dd-AFC4-6F175D3DCCD1}">
                <a14:hiddenFill xmlns:a14="http://schemas.microsoft.com/office/drawing/2010/main" xmlns="">
                  <a:noFill/>
                </a14:hiddenFill>
              </a:ext>
            </a:extLst>
          </p:spPr>
        </p:cxnSp>
        <p:cxnSp>
          <p:nvCxnSpPr>
            <p:cNvPr id="31" name="Straight Connector 8"/>
            <p:cNvCxnSpPr>
              <a:cxnSpLocks noChangeShapeType="1"/>
            </p:cNvCxnSpPr>
            <p:nvPr/>
          </p:nvCxnSpPr>
          <p:spPr bwMode="auto">
            <a:xfrm rot="16200000" flipH="1">
              <a:off x="2057400" y="3276600"/>
              <a:ext cx="381000" cy="76200"/>
            </a:xfrm>
            <a:prstGeom prst="line">
              <a:avLst/>
            </a:prstGeom>
            <a:noFill/>
            <a:ln w="63500">
              <a:solidFill>
                <a:srgbClr val="EE1802"/>
              </a:solidFill>
              <a:round/>
              <a:headEnd/>
              <a:tailEnd/>
            </a:ln>
            <a:extLst>
              <a:ext uri="{909E8E84-426E-40dd-AFC4-6F175D3DCCD1}">
                <a14:hiddenFill xmlns:a14="http://schemas.microsoft.com/office/drawing/2010/main" xmlns="">
                  <a:noFill/>
                </a14:hiddenFill>
              </a:ext>
            </a:extLst>
          </p:spPr>
        </p:cxnSp>
        <p:sp>
          <p:nvSpPr>
            <p:cNvPr id="32" name="AutoShape 5"/>
            <p:cNvSpPr>
              <a:spLocks noChangeArrowheads="1"/>
            </p:cNvSpPr>
            <p:nvPr/>
          </p:nvSpPr>
          <p:spPr bwMode="auto">
            <a:xfrm>
              <a:off x="16710" y="1219200"/>
              <a:ext cx="2362200" cy="762000"/>
            </a:xfrm>
            <a:prstGeom prst="wedgeEllipseCallout">
              <a:avLst>
                <a:gd name="adj1" fmla="val 27495"/>
                <a:gd name="adj2" fmla="val 85838"/>
              </a:avLst>
            </a:prstGeom>
            <a:solidFill>
              <a:srgbClr val="EBB4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33" name="Rectangle 3"/>
            <p:cNvSpPr>
              <a:spLocks noChangeArrowheads="1"/>
            </p:cNvSpPr>
            <p:nvPr/>
          </p:nvSpPr>
          <p:spPr bwMode="auto">
            <a:xfrm>
              <a:off x="421770" y="1371600"/>
              <a:ext cx="1752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000" i="1" dirty="0"/>
                <a:t>x</a:t>
              </a:r>
              <a:r>
                <a:rPr lang="en-US" sz="2000" dirty="0"/>
                <a:t> should be 2</a:t>
              </a:r>
              <a:endParaRPr lang="en-US" sz="3200" dirty="0"/>
            </a:p>
          </p:txBody>
        </p:sp>
      </p:grpSp>
      <p:cxnSp>
        <p:nvCxnSpPr>
          <p:cNvPr id="34" name="Straight Connector 4"/>
          <p:cNvCxnSpPr>
            <a:cxnSpLocks noChangeShapeType="1"/>
          </p:cNvCxnSpPr>
          <p:nvPr/>
        </p:nvCxnSpPr>
        <p:spPr bwMode="auto">
          <a:xfrm>
            <a:off x="2438400" y="3917632"/>
            <a:ext cx="7239000" cy="0"/>
          </a:xfrm>
          <a:prstGeom prst="line">
            <a:avLst/>
          </a:prstGeom>
          <a:noFill/>
          <a:ln w="38100">
            <a:solidFill>
              <a:schemeClr val="tx1"/>
            </a:solidFill>
            <a:round/>
            <a:headEnd type="none"/>
            <a:tailEnd type="triangle"/>
          </a:ln>
          <a:extLst>
            <a:ext uri="{909E8E84-426E-40dd-AFC4-6F175D3DCCD1}">
              <a14:hiddenFill xmlns:a14="http://schemas.microsoft.com/office/drawing/2010/main" xmlns="">
                <a:noFill/>
              </a14:hiddenFill>
            </a:ext>
          </a:extLst>
        </p:spPr>
      </p:cxnSp>
      <p:grpSp>
        <p:nvGrpSpPr>
          <p:cNvPr id="48" name="Group 47"/>
          <p:cNvGrpSpPr/>
          <p:nvPr/>
        </p:nvGrpSpPr>
        <p:grpSpPr>
          <a:xfrm>
            <a:off x="7315200" y="1323610"/>
            <a:ext cx="2775088" cy="2368598"/>
            <a:chOff x="5516993" y="1921453"/>
            <a:chExt cx="2775088" cy="2368598"/>
          </a:xfrm>
        </p:grpSpPr>
        <p:grpSp>
          <p:nvGrpSpPr>
            <p:cNvPr id="47" name="Group 46"/>
            <p:cNvGrpSpPr/>
            <p:nvPr/>
          </p:nvGrpSpPr>
          <p:grpSpPr>
            <a:xfrm>
              <a:off x="5516993" y="1921453"/>
              <a:ext cx="2775088" cy="2368598"/>
              <a:chOff x="5976543" y="1390456"/>
              <a:chExt cx="2775088" cy="2368598"/>
            </a:xfrm>
          </p:grpSpPr>
          <p:sp>
            <p:nvSpPr>
              <p:cNvPr id="46" name="AutoShape 5"/>
              <p:cNvSpPr>
                <a:spLocks noChangeArrowheads="1"/>
              </p:cNvSpPr>
              <p:nvPr/>
            </p:nvSpPr>
            <p:spPr bwMode="auto">
              <a:xfrm>
                <a:off x="6475519" y="1390456"/>
                <a:ext cx="2276112" cy="762000"/>
              </a:xfrm>
              <a:prstGeom prst="wedgeEllipseCallout">
                <a:avLst>
                  <a:gd name="adj1" fmla="val -51444"/>
                  <a:gd name="adj2" fmla="val 10231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0" hangingPunct="0"/>
                <a:endParaRPr lang="en-US" sz="2400" dirty="0">
                  <a:solidFill>
                    <a:srgbClr val="3366FF"/>
                  </a:solidFill>
                  <a:latin typeface="Times New Roman" charset="0"/>
                </a:endParaRPr>
              </a:p>
            </p:txBody>
          </p:sp>
          <p:grpSp>
            <p:nvGrpSpPr>
              <p:cNvPr id="43" name="Group 42"/>
              <p:cNvGrpSpPr/>
              <p:nvPr/>
            </p:nvGrpSpPr>
            <p:grpSpPr>
              <a:xfrm>
                <a:off x="5976543" y="2614466"/>
                <a:ext cx="457200" cy="1144588"/>
                <a:chOff x="6172200" y="2514600"/>
                <a:chExt cx="457200" cy="1144588"/>
              </a:xfrm>
            </p:grpSpPr>
            <p:sp>
              <p:nvSpPr>
                <p:cNvPr id="39" name="Oval 13"/>
                <p:cNvSpPr>
                  <a:spLocks noChangeArrowheads="1"/>
                </p:cNvSpPr>
                <p:nvPr/>
              </p:nvSpPr>
              <p:spPr bwMode="auto">
                <a:xfrm>
                  <a:off x="6172200" y="2819400"/>
                  <a:ext cx="457200" cy="533400"/>
                </a:xfrm>
                <a:prstGeom prst="ellipse">
                  <a:avLst/>
                </a:prstGeom>
                <a:solidFill>
                  <a:srgbClr val="333399"/>
                </a:solidFill>
                <a:ln w="9525">
                  <a:solidFill>
                    <a:srgbClr val="333399"/>
                  </a:solidFill>
                  <a:round/>
                  <a:headEnd/>
                  <a:tailEnd/>
                </a:ln>
              </p:spPr>
              <p:txBody>
                <a:bodyPr/>
                <a:lstStyle/>
                <a:p>
                  <a:pPr defTabSz="457200">
                    <a:lnSpc>
                      <a:spcPct val="118000"/>
                    </a:lnSpc>
                    <a:buClr>
                      <a:srgbClr val="000000"/>
                    </a:buClr>
                    <a:buSzPct val="100000"/>
                    <a:defRPr/>
                  </a:pPr>
                  <a:endParaRPr lang="en-US" sz="2400" kern="0">
                    <a:solidFill>
                      <a:srgbClr val="FFFFFF"/>
                    </a:solidFill>
                    <a:latin typeface="Times New Roman" charset="0"/>
                    <a:ea typeface="宋体" charset="0"/>
                    <a:cs typeface="宋体" charset="0"/>
                  </a:endParaRPr>
                </a:p>
              </p:txBody>
            </p:sp>
            <p:sp>
              <p:nvSpPr>
                <p:cNvPr id="40" name="Oval 14"/>
                <p:cNvSpPr>
                  <a:spLocks noChangeArrowheads="1"/>
                </p:cNvSpPr>
                <p:nvPr/>
              </p:nvSpPr>
              <p:spPr bwMode="auto">
                <a:xfrm>
                  <a:off x="6248400" y="2514600"/>
                  <a:ext cx="304800" cy="304800"/>
                </a:xfrm>
                <a:prstGeom prst="ellipse">
                  <a:avLst/>
                </a:prstGeom>
                <a:solidFill>
                  <a:srgbClr val="333399"/>
                </a:solidFill>
                <a:ln w="9525">
                  <a:solidFill>
                    <a:srgbClr val="333399"/>
                  </a:solidFill>
                  <a:round/>
                  <a:headEnd/>
                  <a:tailEnd/>
                </a:ln>
              </p:spPr>
              <p:txBody>
                <a:bodyPr/>
                <a:lstStyle/>
                <a:p>
                  <a:pPr defTabSz="457200">
                    <a:lnSpc>
                      <a:spcPct val="118000"/>
                    </a:lnSpc>
                    <a:buClr>
                      <a:srgbClr val="000000"/>
                    </a:buClr>
                    <a:buSzPct val="100000"/>
                    <a:defRPr/>
                  </a:pPr>
                  <a:endParaRPr lang="en-US" sz="2400" kern="0">
                    <a:solidFill>
                      <a:srgbClr val="FFFFFF"/>
                    </a:solidFill>
                    <a:latin typeface="Times New Roman" charset="0"/>
                    <a:ea typeface="宋体" charset="0"/>
                    <a:cs typeface="宋体" charset="0"/>
                  </a:endParaRPr>
                </a:p>
              </p:txBody>
            </p:sp>
            <p:cxnSp>
              <p:nvCxnSpPr>
                <p:cNvPr id="41" name="Straight Connector 15"/>
                <p:cNvCxnSpPr>
                  <a:cxnSpLocks noChangeShapeType="1"/>
                </p:cNvCxnSpPr>
                <p:nvPr/>
              </p:nvCxnSpPr>
              <p:spPr bwMode="auto">
                <a:xfrm rot="5400000">
                  <a:off x="6095206" y="3429794"/>
                  <a:ext cx="382588" cy="76200"/>
                </a:xfrm>
                <a:prstGeom prst="line">
                  <a:avLst/>
                </a:prstGeom>
                <a:noFill/>
                <a:ln w="63500">
                  <a:solidFill>
                    <a:srgbClr val="333399"/>
                  </a:solidFill>
                  <a:round/>
                  <a:headEnd/>
                  <a:tailEnd/>
                </a:ln>
                <a:extLst>
                  <a:ext uri="{909E8E84-426E-40dd-AFC4-6F175D3DCCD1}">
                    <a14:hiddenFill xmlns:a14="http://schemas.microsoft.com/office/drawing/2010/main" xmlns="">
                      <a:noFill/>
                    </a14:hiddenFill>
                  </a:ext>
                </a:extLst>
              </p:spPr>
            </p:cxnSp>
            <p:cxnSp>
              <p:nvCxnSpPr>
                <p:cNvPr id="42" name="Straight Connector 16"/>
                <p:cNvCxnSpPr>
                  <a:cxnSpLocks noChangeShapeType="1"/>
                </p:cNvCxnSpPr>
                <p:nvPr/>
              </p:nvCxnSpPr>
              <p:spPr bwMode="auto">
                <a:xfrm rot="16200000" flipH="1">
                  <a:off x="6324600" y="3429000"/>
                  <a:ext cx="381000" cy="76200"/>
                </a:xfrm>
                <a:prstGeom prst="line">
                  <a:avLst/>
                </a:prstGeom>
                <a:noFill/>
                <a:ln w="63500">
                  <a:solidFill>
                    <a:srgbClr val="333399"/>
                  </a:solidFill>
                  <a:round/>
                  <a:headEnd/>
                  <a:tailEnd/>
                </a:ln>
                <a:extLst>
                  <a:ext uri="{909E8E84-426E-40dd-AFC4-6F175D3DCCD1}">
                    <a14:hiddenFill xmlns:a14="http://schemas.microsoft.com/office/drawing/2010/main" xmlns="">
                      <a:noFill/>
                    </a14:hiddenFill>
                  </a:ext>
                </a:extLst>
              </p:spPr>
            </p:cxnSp>
          </p:grpSp>
        </p:grpSp>
        <p:sp>
          <p:nvSpPr>
            <p:cNvPr id="14" name="Rectangle 3"/>
            <p:cNvSpPr>
              <a:spLocks noChangeArrowheads="1"/>
            </p:cNvSpPr>
            <p:nvPr/>
          </p:nvSpPr>
          <p:spPr bwMode="auto">
            <a:xfrm>
              <a:off x="6340305" y="2097780"/>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000" i="1" dirty="0"/>
                <a:t>x</a:t>
              </a:r>
              <a:r>
                <a:rPr lang="en-US" sz="2000" dirty="0"/>
                <a:t> should be 10</a:t>
              </a:r>
              <a:endParaRPr lang="en-US" sz="3200" dirty="0"/>
            </a:p>
          </p:txBody>
        </p:sp>
      </p:grpSp>
      <p:grpSp>
        <p:nvGrpSpPr>
          <p:cNvPr id="54" name="Gruppierung 53"/>
          <p:cNvGrpSpPr/>
          <p:nvPr/>
        </p:nvGrpSpPr>
        <p:grpSpPr>
          <a:xfrm>
            <a:off x="7620000" y="4187825"/>
            <a:ext cx="2261685" cy="829375"/>
            <a:chOff x="3371075" y="3257920"/>
            <a:chExt cx="2261685" cy="829375"/>
          </a:xfrm>
        </p:grpSpPr>
        <p:sp>
          <p:nvSpPr>
            <p:cNvPr id="55" name="Rectangle 3"/>
            <p:cNvSpPr txBox="1">
              <a:spLocks noChangeArrowheads="1"/>
            </p:cNvSpPr>
            <p:nvPr/>
          </p:nvSpPr>
          <p:spPr>
            <a:xfrm>
              <a:off x="3371075" y="3325295"/>
              <a:ext cx="2261685" cy="762000"/>
            </a:xfrm>
            <a:prstGeom prst="rect">
              <a:avLst/>
            </a:prstGeom>
          </p:spPr>
          <p:txBody>
            <a:bodyPr>
              <a:noAutofit/>
            </a:bodyPr>
            <a:lstStyle/>
            <a:p>
              <a:pPr marL="342900" indent="-342900">
                <a:spcBef>
                  <a:spcPct val="20000"/>
                </a:spcBef>
                <a:defRPr/>
              </a:pPr>
              <a:r>
                <a:rPr lang="en-US" sz="4400" dirty="0"/>
                <a:t>1    = </a:t>
              </a:r>
              <a:r>
                <a:rPr lang="en-US" sz="4000" i="1" dirty="0"/>
                <a:t>x</a:t>
              </a:r>
            </a:p>
          </p:txBody>
        </p:sp>
        <p:pic>
          <p:nvPicPr>
            <p:cNvPr id="56" name="Picture 11"/>
            <p:cNvPicPr>
              <a:picLocks noChangeAspect="1"/>
            </p:cNvPicPr>
            <p:nvPr/>
          </p:nvPicPr>
          <p:blipFill>
            <a:blip r:embed="rId3"/>
            <a:stretch>
              <a:fillRect/>
            </a:stretch>
          </p:blipFill>
          <p:spPr>
            <a:xfrm>
              <a:off x="3737033" y="3284814"/>
              <a:ext cx="475174" cy="743221"/>
            </a:xfrm>
            <a:prstGeom prst="rect">
              <a:avLst/>
            </a:prstGeom>
          </p:spPr>
        </p:pic>
        <p:pic>
          <p:nvPicPr>
            <p:cNvPr id="57" name="Picture 13"/>
            <p:cNvPicPr>
              <a:picLocks noChangeAspect="1"/>
            </p:cNvPicPr>
            <p:nvPr/>
          </p:nvPicPr>
          <p:blipFill>
            <a:blip r:embed="rId4">
              <a:extLst>
                <a:ext uri="{BEBA8EAE-BF5A-486C-A8C5-ECC9F3942E4B}">
                  <a14:imgProps xmlns:a14="http://schemas.microsoft.com/office/drawing/2010/main">
                    <a14:imgLayer r:embed="rId5">
                      <a14:imgEffect>
                        <a14:backgroundRemoval t="2273" b="94481" l="6641" r="95313"/>
                      </a14:imgEffect>
                    </a14:imgLayer>
                  </a14:imgProps>
                </a:ext>
              </a:extLst>
            </a:blip>
            <a:stretch>
              <a:fillRect/>
            </a:stretch>
          </p:blipFill>
          <p:spPr>
            <a:xfrm>
              <a:off x="4842087" y="3257920"/>
              <a:ext cx="689351" cy="829375"/>
            </a:xfrm>
            <a:prstGeom prst="rect">
              <a:avLst/>
            </a:prstGeom>
          </p:spPr>
        </p:pic>
      </p:grpSp>
      <p:sp>
        <p:nvSpPr>
          <p:cNvPr id="6" name="Textfeld 5"/>
          <p:cNvSpPr txBox="1"/>
          <p:nvPr/>
        </p:nvSpPr>
        <p:spPr>
          <a:xfrm>
            <a:off x="9796079" y="3674153"/>
            <a:ext cx="317716" cy="461665"/>
          </a:xfrm>
          <a:prstGeom prst="rect">
            <a:avLst/>
          </a:prstGeom>
          <a:noFill/>
        </p:spPr>
        <p:txBody>
          <a:bodyPr wrap="none" rtlCol="0">
            <a:spAutoFit/>
          </a:bodyPr>
          <a:lstStyle/>
          <a:p>
            <a:r>
              <a:rPr lang="en-US" sz="2400" i="1" dirty="0"/>
              <a:t>x</a:t>
            </a:r>
          </a:p>
        </p:txBody>
      </p:sp>
    </p:spTree>
    <p:extLst>
      <p:ext uri="{BB962C8B-B14F-4D97-AF65-F5344CB8AC3E}">
        <p14:creationId xmlns:p14="http://schemas.microsoft.com/office/powerpoint/2010/main" val="30526382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70C0"/>
                </a:solidFill>
              </a:rPr>
              <a:t>Consistency of tradeoffs</a:t>
            </a:r>
          </a:p>
        </p:txBody>
      </p:sp>
      <p:grpSp>
        <p:nvGrpSpPr>
          <p:cNvPr id="6" name="Gruppierung 5"/>
          <p:cNvGrpSpPr/>
          <p:nvPr/>
        </p:nvGrpSpPr>
        <p:grpSpPr>
          <a:xfrm>
            <a:off x="6698064" y="5064085"/>
            <a:ext cx="2591663" cy="1053050"/>
            <a:chOff x="4490925" y="3014375"/>
            <a:chExt cx="2591663" cy="1053050"/>
          </a:xfrm>
        </p:grpSpPr>
        <p:sp>
          <p:nvSpPr>
            <p:cNvPr id="16" name="Abgerundetes Rechteck 15"/>
            <p:cNvSpPr/>
            <p:nvPr/>
          </p:nvSpPr>
          <p:spPr>
            <a:xfrm>
              <a:off x="4490925" y="3014375"/>
              <a:ext cx="2591663" cy="1053050"/>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7" name="Abgerundetes Rechteck 8"/>
            <p:cNvSpPr/>
            <p:nvPr/>
          </p:nvSpPr>
          <p:spPr>
            <a:xfrm>
              <a:off x="4521768" y="3045218"/>
              <a:ext cx="2529977" cy="991364"/>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de-DE" sz="2400" dirty="0" err="1"/>
                <a:t>Producing</a:t>
              </a:r>
              <a:r>
                <a:rPr lang="de-DE" sz="2400" dirty="0"/>
                <a:t> </a:t>
              </a:r>
              <a:r>
                <a:rPr lang="de-DE" sz="2400" dirty="0" err="1"/>
                <a:t>trash</a:t>
              </a:r>
              <a:r>
                <a:rPr lang="de-DE" sz="2400" dirty="0"/>
                <a:t> [</a:t>
              </a:r>
              <a:r>
                <a:rPr lang="de-DE" sz="2400" dirty="0" err="1"/>
                <a:t>bags</a:t>
              </a:r>
              <a:r>
                <a:rPr lang="de-DE" sz="2400" dirty="0"/>
                <a:t>]</a:t>
              </a:r>
            </a:p>
          </p:txBody>
        </p:sp>
      </p:grpSp>
      <p:grpSp>
        <p:nvGrpSpPr>
          <p:cNvPr id="8" name="Gruppierung 7"/>
          <p:cNvGrpSpPr/>
          <p:nvPr/>
        </p:nvGrpSpPr>
        <p:grpSpPr>
          <a:xfrm>
            <a:off x="2207139" y="5064085"/>
            <a:ext cx="2591663" cy="1053050"/>
            <a:chOff x="0" y="3014375"/>
            <a:chExt cx="2591663" cy="1053050"/>
          </a:xfrm>
        </p:grpSpPr>
        <p:sp>
          <p:nvSpPr>
            <p:cNvPr id="12" name="Abgerundetes Rechteck 11"/>
            <p:cNvSpPr/>
            <p:nvPr/>
          </p:nvSpPr>
          <p:spPr>
            <a:xfrm>
              <a:off x="0" y="3014375"/>
              <a:ext cx="2591663" cy="1053050"/>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13" name="Abgerundetes Rechteck 12"/>
            <p:cNvSpPr/>
            <p:nvPr/>
          </p:nvSpPr>
          <p:spPr>
            <a:xfrm>
              <a:off x="30843" y="3045218"/>
              <a:ext cx="2529977" cy="991364"/>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de-DE" sz="2400" dirty="0"/>
                <a:t>Using gasoline [gallons]</a:t>
              </a:r>
            </a:p>
          </p:txBody>
        </p:sp>
      </p:grpSp>
      <p:grpSp>
        <p:nvGrpSpPr>
          <p:cNvPr id="22" name="Gruppierung 21"/>
          <p:cNvGrpSpPr/>
          <p:nvPr/>
        </p:nvGrpSpPr>
        <p:grpSpPr>
          <a:xfrm>
            <a:off x="4441417" y="2050929"/>
            <a:ext cx="2614030" cy="2983965"/>
            <a:chOff x="3264985" y="2050928"/>
            <a:chExt cx="2614030" cy="2983965"/>
          </a:xfrm>
        </p:grpSpPr>
        <p:grpSp>
          <p:nvGrpSpPr>
            <p:cNvPr id="4" name="Gruppierung 3"/>
            <p:cNvGrpSpPr/>
            <p:nvPr/>
          </p:nvGrpSpPr>
          <p:grpSpPr>
            <a:xfrm>
              <a:off x="3276168" y="2050928"/>
              <a:ext cx="2591663" cy="1053050"/>
              <a:chOff x="2245462" y="1218"/>
              <a:chExt cx="2591663" cy="1053050"/>
            </a:xfrm>
          </p:grpSpPr>
          <p:sp>
            <p:nvSpPr>
              <p:cNvPr id="20" name="Abgerundetes Rechteck 19"/>
              <p:cNvSpPr/>
              <p:nvPr/>
            </p:nvSpPr>
            <p:spPr>
              <a:xfrm>
                <a:off x="2245462" y="1218"/>
                <a:ext cx="2591663" cy="1053050"/>
              </a:xfrm>
              <a:prstGeom prst="roundRect">
                <a:avLst>
                  <a:gd name="adj" fmla="val 10000"/>
                </a:avLst>
              </a:prstGeom>
            </p:spPr>
            <p:style>
              <a:lnRef idx="1">
                <a:schemeClr val="accent1"/>
              </a:lnRef>
              <a:fillRef idx="3">
                <a:schemeClr val="accent1"/>
              </a:fillRef>
              <a:effectRef idx="2">
                <a:schemeClr val="accent1"/>
              </a:effectRef>
              <a:fontRef idx="minor">
                <a:schemeClr val="lt1"/>
              </a:fontRef>
            </p:style>
          </p:sp>
          <p:sp>
            <p:nvSpPr>
              <p:cNvPr id="21" name="Abgerundetes Rechteck 4"/>
              <p:cNvSpPr/>
              <p:nvPr/>
            </p:nvSpPr>
            <p:spPr>
              <a:xfrm>
                <a:off x="2276305" y="32061"/>
                <a:ext cx="2529977" cy="991364"/>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de-DE" sz="2400" dirty="0"/>
                  <a:t>Clearing forest [square meters]</a:t>
                </a:r>
              </a:p>
            </p:txBody>
          </p:sp>
        </p:grpSp>
        <p:grpSp>
          <p:nvGrpSpPr>
            <p:cNvPr id="5" name="Gruppierung 4"/>
            <p:cNvGrpSpPr/>
            <p:nvPr/>
          </p:nvGrpSpPr>
          <p:grpSpPr>
            <a:xfrm>
              <a:off x="5510448" y="3166392"/>
              <a:ext cx="368567" cy="1835279"/>
              <a:chOff x="4479742" y="1116682"/>
              <a:chExt cx="368567" cy="1835279"/>
            </a:xfrm>
          </p:grpSpPr>
          <p:sp>
            <p:nvSpPr>
              <p:cNvPr id="18" name="Pfeil nach rechts 17"/>
              <p:cNvSpPr/>
              <p:nvPr/>
            </p:nvSpPr>
            <p:spPr>
              <a:xfrm rot="3198348">
                <a:off x="3746386" y="1850038"/>
                <a:ext cx="1835279" cy="368567"/>
              </a:xfrm>
              <a:prstGeom prst="rightArrow">
                <a:avLst/>
              </a:prstGeom>
            </p:spPr>
            <p:style>
              <a:lnRef idx="1">
                <a:schemeClr val="accent1"/>
              </a:lnRef>
              <a:fillRef idx="3">
                <a:schemeClr val="accent1"/>
              </a:fillRef>
              <a:effectRef idx="2">
                <a:schemeClr val="accent1"/>
              </a:effectRef>
              <a:fontRef idx="minor">
                <a:schemeClr val="lt1"/>
              </a:fontRef>
            </p:style>
          </p:sp>
          <p:sp>
            <p:nvSpPr>
              <p:cNvPr id="19" name="Pfeil nach rechts 6"/>
              <p:cNvSpPr/>
              <p:nvPr/>
            </p:nvSpPr>
            <p:spPr>
              <a:xfrm rot="3198348">
                <a:off x="3764928" y="1905239"/>
                <a:ext cx="1743137" cy="184283"/>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endParaRPr lang="de-DE" sz="1200" dirty="0"/>
              </a:p>
            </p:txBody>
          </p:sp>
        </p:grpSp>
        <p:grpSp>
          <p:nvGrpSpPr>
            <p:cNvPr id="9" name="Gruppierung 8"/>
            <p:cNvGrpSpPr/>
            <p:nvPr/>
          </p:nvGrpSpPr>
          <p:grpSpPr>
            <a:xfrm>
              <a:off x="3264985" y="3133170"/>
              <a:ext cx="368567" cy="1901723"/>
              <a:chOff x="2234279" y="1083460"/>
              <a:chExt cx="368567" cy="1901723"/>
            </a:xfrm>
          </p:grpSpPr>
          <p:sp>
            <p:nvSpPr>
              <p:cNvPr id="10" name="Pfeil nach links 9"/>
              <p:cNvSpPr/>
              <p:nvPr/>
            </p:nvSpPr>
            <p:spPr>
              <a:xfrm rot="18401652">
                <a:off x="1467701" y="1850038"/>
                <a:ext cx="1901723" cy="368567"/>
              </a:xfrm>
              <a:prstGeom prst="leftArrow">
                <a:avLst/>
              </a:prstGeom>
              <a:ln/>
            </p:spPr>
            <p:style>
              <a:lnRef idx="1">
                <a:schemeClr val="accent1"/>
              </a:lnRef>
              <a:fillRef idx="3">
                <a:schemeClr val="accent1"/>
              </a:fillRef>
              <a:effectRef idx="2">
                <a:schemeClr val="accent1"/>
              </a:effectRef>
              <a:fontRef idx="minor">
                <a:schemeClr val="lt1"/>
              </a:fontRef>
            </p:style>
          </p:sp>
          <p:sp>
            <p:nvSpPr>
              <p:cNvPr id="11" name="Pfeil nach links 14"/>
              <p:cNvSpPr/>
              <p:nvPr/>
            </p:nvSpPr>
            <p:spPr>
              <a:xfrm rot="18401652">
                <a:off x="1541301" y="1905239"/>
                <a:ext cx="1809581" cy="184283"/>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endParaRPr lang="de-DE" sz="1200" dirty="0">
                  <a:solidFill>
                    <a:srgbClr val="000000"/>
                  </a:solidFill>
                </a:endParaRPr>
              </a:p>
            </p:txBody>
          </p:sp>
        </p:grpSp>
      </p:grpSp>
      <p:sp>
        <p:nvSpPr>
          <p:cNvPr id="23" name="Textfeld 22"/>
          <p:cNvSpPr txBox="1"/>
          <p:nvPr/>
        </p:nvSpPr>
        <p:spPr>
          <a:xfrm>
            <a:off x="5521169" y="5561006"/>
            <a:ext cx="420308" cy="707886"/>
          </a:xfrm>
          <a:prstGeom prst="rect">
            <a:avLst/>
          </a:prstGeom>
          <a:noFill/>
        </p:spPr>
        <p:txBody>
          <a:bodyPr wrap="none" rtlCol="0">
            <a:spAutoFit/>
          </a:bodyPr>
          <a:lstStyle/>
          <a:p>
            <a:r>
              <a:rPr lang="de-DE" sz="4000" b="1" i="1" dirty="0">
                <a:solidFill>
                  <a:srgbClr val="0000FF"/>
                </a:solidFill>
              </a:rPr>
              <a:t>x</a:t>
            </a:r>
          </a:p>
        </p:txBody>
      </p:sp>
      <p:grpSp>
        <p:nvGrpSpPr>
          <p:cNvPr id="30" name="Gruppierung 29"/>
          <p:cNvGrpSpPr/>
          <p:nvPr/>
        </p:nvGrpSpPr>
        <p:grpSpPr>
          <a:xfrm>
            <a:off x="4063087" y="3553062"/>
            <a:ext cx="3383833" cy="707886"/>
            <a:chOff x="2886654" y="3553062"/>
            <a:chExt cx="3383833" cy="707886"/>
          </a:xfrm>
        </p:grpSpPr>
        <p:sp>
          <p:nvSpPr>
            <p:cNvPr id="25" name="Textfeld 24"/>
            <p:cNvSpPr txBox="1"/>
            <p:nvPr/>
          </p:nvSpPr>
          <p:spPr>
            <a:xfrm>
              <a:off x="5882239" y="3553062"/>
              <a:ext cx="388248" cy="707886"/>
            </a:xfrm>
            <a:prstGeom prst="rect">
              <a:avLst/>
            </a:prstGeom>
            <a:noFill/>
          </p:spPr>
          <p:txBody>
            <a:bodyPr wrap="none" rtlCol="0">
              <a:spAutoFit/>
            </a:bodyPr>
            <a:lstStyle/>
            <a:p>
              <a:r>
                <a:rPr lang="de-DE" sz="4000" b="1" i="1" dirty="0" err="1">
                  <a:solidFill>
                    <a:srgbClr val="0000FF"/>
                  </a:solidFill>
                </a:rPr>
                <a:t>z</a:t>
              </a:r>
              <a:endParaRPr lang="de-DE" sz="4000" b="1" i="1" dirty="0">
                <a:solidFill>
                  <a:srgbClr val="0000FF"/>
                </a:solidFill>
              </a:endParaRPr>
            </a:p>
          </p:txBody>
        </p:sp>
        <p:sp>
          <p:nvSpPr>
            <p:cNvPr id="26" name="Textfeld 25"/>
            <p:cNvSpPr txBox="1"/>
            <p:nvPr/>
          </p:nvSpPr>
          <p:spPr>
            <a:xfrm>
              <a:off x="2886654" y="3553062"/>
              <a:ext cx="425116" cy="707886"/>
            </a:xfrm>
            <a:prstGeom prst="rect">
              <a:avLst/>
            </a:prstGeom>
            <a:noFill/>
          </p:spPr>
          <p:txBody>
            <a:bodyPr wrap="none" rtlCol="0">
              <a:spAutoFit/>
            </a:bodyPr>
            <a:lstStyle/>
            <a:p>
              <a:r>
                <a:rPr lang="de-DE" sz="4000" b="1" i="1" dirty="0" err="1">
                  <a:solidFill>
                    <a:srgbClr val="0000FF"/>
                  </a:solidFill>
                </a:rPr>
                <a:t>y</a:t>
              </a:r>
              <a:endParaRPr lang="de-DE" sz="4000" b="1" i="1" dirty="0">
                <a:solidFill>
                  <a:srgbClr val="0000FF"/>
                </a:solidFill>
              </a:endParaRPr>
            </a:p>
          </p:txBody>
        </p:sp>
      </p:grpSp>
      <p:grpSp>
        <p:nvGrpSpPr>
          <p:cNvPr id="31" name="Gruppierung 30"/>
          <p:cNvGrpSpPr/>
          <p:nvPr/>
        </p:nvGrpSpPr>
        <p:grpSpPr>
          <a:xfrm>
            <a:off x="7873033" y="2484538"/>
            <a:ext cx="2420658" cy="1312090"/>
            <a:chOff x="6576289" y="2337490"/>
            <a:chExt cx="2420658" cy="1312090"/>
          </a:xfrm>
        </p:grpSpPr>
        <p:sp>
          <p:nvSpPr>
            <p:cNvPr id="28" name="Textfeld 27"/>
            <p:cNvSpPr txBox="1"/>
            <p:nvPr/>
          </p:nvSpPr>
          <p:spPr>
            <a:xfrm>
              <a:off x="6690804" y="2475844"/>
              <a:ext cx="2133982" cy="1077218"/>
            </a:xfrm>
            <a:prstGeom prst="rect">
              <a:avLst/>
            </a:prstGeom>
            <a:noFill/>
            <a:ln w="76200" cap="rnd" cmpd="sng">
              <a:noFill/>
            </a:ln>
          </p:spPr>
          <p:txBody>
            <a:bodyPr wrap="none" rtlCol="0">
              <a:spAutoFit/>
            </a:bodyPr>
            <a:lstStyle/>
            <a:p>
              <a:pPr algn="ctr"/>
              <a:r>
                <a:rPr lang="de-DE" sz="2800" dirty="0" err="1"/>
                <a:t>Consistency</a:t>
              </a:r>
              <a:r>
                <a:rPr lang="de-DE" sz="2800" dirty="0"/>
                <a:t>:</a:t>
              </a:r>
            </a:p>
            <a:p>
              <a:r>
                <a:rPr lang="de-DE" sz="3600" b="1" i="1" dirty="0" err="1">
                  <a:solidFill>
                    <a:srgbClr val="0000FF"/>
                  </a:solidFill>
                </a:rPr>
                <a:t>z</a:t>
              </a:r>
              <a:r>
                <a:rPr lang="de-DE" sz="3600" b="1" i="1" dirty="0">
                  <a:solidFill>
                    <a:srgbClr val="0000FF"/>
                  </a:solidFill>
                </a:rPr>
                <a:t> = </a:t>
              </a:r>
              <a:r>
                <a:rPr lang="de-DE" sz="3600" b="1" i="1" dirty="0" err="1">
                  <a:solidFill>
                    <a:srgbClr val="0000FF"/>
                  </a:solidFill>
                </a:rPr>
                <a:t>xy</a:t>
              </a:r>
              <a:endParaRPr lang="de-DE" sz="3600" b="1" i="1" dirty="0">
                <a:solidFill>
                  <a:srgbClr val="0000FF"/>
                </a:solidFill>
              </a:endParaRPr>
            </a:p>
          </p:txBody>
        </p:sp>
        <p:sp>
          <p:nvSpPr>
            <p:cNvPr id="27" name="Abgerundetes Rechteck 26"/>
            <p:cNvSpPr/>
            <p:nvPr/>
          </p:nvSpPr>
          <p:spPr>
            <a:xfrm>
              <a:off x="6576289" y="2337490"/>
              <a:ext cx="2420658" cy="1312090"/>
            </a:xfrm>
            <a:prstGeom prst="roundRect">
              <a:avLst/>
            </a:prstGeom>
            <a:noFill/>
            <a:ln w="571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a:solidFill>
                  <a:schemeClr val="accent1"/>
                </a:solidFill>
              </a:endParaRPr>
            </a:p>
          </p:txBody>
        </p:sp>
      </p:grpSp>
      <p:sp>
        <p:nvSpPr>
          <p:cNvPr id="29" name="Textfeld 28"/>
          <p:cNvSpPr txBox="1"/>
          <p:nvPr/>
        </p:nvSpPr>
        <p:spPr>
          <a:xfrm>
            <a:off x="9585165" y="2205785"/>
            <a:ext cx="184666" cy="369332"/>
          </a:xfrm>
          <a:prstGeom prst="rect">
            <a:avLst/>
          </a:prstGeom>
          <a:noFill/>
        </p:spPr>
        <p:txBody>
          <a:bodyPr wrap="none" rtlCol="0">
            <a:spAutoFit/>
          </a:bodyPr>
          <a:lstStyle/>
          <a:p>
            <a:endParaRPr lang="en-US" dirty="0"/>
          </a:p>
        </p:txBody>
      </p:sp>
      <p:grpSp>
        <p:nvGrpSpPr>
          <p:cNvPr id="34" name="Group 33"/>
          <p:cNvGrpSpPr/>
          <p:nvPr/>
        </p:nvGrpSpPr>
        <p:grpSpPr>
          <a:xfrm>
            <a:off x="4982233" y="5407730"/>
            <a:ext cx="1517904" cy="365760"/>
            <a:chOff x="1112389" y="1778000"/>
            <a:chExt cx="855382" cy="204466"/>
          </a:xfrm>
        </p:grpSpPr>
        <p:sp>
          <p:nvSpPr>
            <p:cNvPr id="35" name="Arrow: Left 34"/>
            <p:cNvSpPr/>
            <p:nvPr/>
          </p:nvSpPr>
          <p:spPr>
            <a:xfrm rot="10800000">
              <a:off x="1112389" y="1778000"/>
              <a:ext cx="855382" cy="204466"/>
            </a:xfrm>
            <a:prstGeom prst="leftArrow">
              <a:avLst/>
            </a:prstGeom>
            <a:solidFill>
              <a:schemeClr val="accent1"/>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sp>
        <p:sp>
          <p:nvSpPr>
            <p:cNvPr id="36" name="Arrow: Left 4"/>
            <p:cNvSpPr txBox="1"/>
            <p:nvPr/>
          </p:nvSpPr>
          <p:spPr>
            <a:xfrm rot="21600000">
              <a:off x="1173729" y="1818893"/>
              <a:ext cx="732702" cy="1226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solidFill>
                  <a:schemeClr val="tx1"/>
                </a:solidFill>
              </a:endParaRPr>
            </a:p>
          </p:txBody>
        </p:sp>
      </p:grpSp>
    </p:spTree>
    <p:extLst>
      <p:ext uri="{BB962C8B-B14F-4D97-AF65-F5344CB8AC3E}">
        <p14:creationId xmlns:p14="http://schemas.microsoft.com/office/powerpoint/2010/main" val="232348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1+#ppt_w/2"/>
                                          </p:val>
                                        </p:tav>
                                        <p:tav tm="100000">
                                          <p:val>
                                            <p:strVal val="#ppt_x"/>
                                          </p:val>
                                        </p:tav>
                                      </p:tavLst>
                                    </p:anim>
                                    <p:anim calcmode="lin" valueType="num">
                                      <p:cBhvr additive="base">
                                        <p:cTn id="1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040036" y="231912"/>
            <a:ext cx="8627964"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 paradox</a:t>
            </a:r>
          </a:p>
        </p:txBody>
      </p:sp>
      <p:graphicFrame>
        <p:nvGraphicFramePr>
          <p:cNvPr id="16" name="Content Placeholder 3"/>
          <p:cNvGraphicFramePr>
            <a:graphicFrameLocks/>
          </p:cNvGraphicFramePr>
          <p:nvPr/>
        </p:nvGraphicFramePr>
        <p:xfrm>
          <a:off x="1752601" y="1362558"/>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6" name="TextBox 5"/>
          <p:cNvSpPr txBox="1">
            <a:spLocks noChangeArrowheads="1"/>
          </p:cNvSpPr>
          <p:nvPr/>
        </p:nvSpPr>
        <p:spPr bwMode="auto">
          <a:xfrm>
            <a:off x="2160588" y="2170113"/>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100</a:t>
            </a:r>
          </a:p>
        </p:txBody>
      </p:sp>
      <p:sp>
        <p:nvSpPr>
          <p:cNvPr id="3077" name="TextBox 6"/>
          <p:cNvSpPr txBox="1">
            <a:spLocks noChangeArrowheads="1"/>
          </p:cNvSpPr>
          <p:nvPr/>
        </p:nvSpPr>
        <p:spPr bwMode="auto">
          <a:xfrm>
            <a:off x="3844925" y="2174875"/>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3078" name="TextBox 7"/>
          <p:cNvSpPr txBox="1">
            <a:spLocks noChangeArrowheads="1"/>
          </p:cNvSpPr>
          <p:nvPr/>
        </p:nvSpPr>
        <p:spPr bwMode="auto">
          <a:xfrm>
            <a:off x="3125789" y="3363914"/>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2</a:t>
            </a:r>
          </a:p>
        </p:txBody>
      </p:sp>
      <p:graphicFrame>
        <p:nvGraphicFramePr>
          <p:cNvPr id="20" name="Content Placeholder 3"/>
          <p:cNvGraphicFramePr>
            <a:graphicFrameLocks/>
          </p:cNvGraphicFramePr>
          <p:nvPr/>
        </p:nvGraphicFramePr>
        <p:xfrm>
          <a:off x="4745141" y="1361044"/>
          <a:ext cx="2870851" cy="2185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080" name="TextBox 9"/>
          <p:cNvSpPr txBox="1">
            <a:spLocks noChangeArrowheads="1"/>
          </p:cNvSpPr>
          <p:nvPr/>
        </p:nvSpPr>
        <p:spPr bwMode="auto">
          <a:xfrm>
            <a:off x="5153025" y="2168525"/>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300</a:t>
            </a:r>
          </a:p>
        </p:txBody>
      </p:sp>
      <p:sp>
        <p:nvSpPr>
          <p:cNvPr id="3081" name="TextBox 10"/>
          <p:cNvSpPr txBox="1">
            <a:spLocks noChangeArrowheads="1"/>
          </p:cNvSpPr>
          <p:nvPr/>
        </p:nvSpPr>
        <p:spPr bwMode="auto">
          <a:xfrm>
            <a:off x="6837363" y="2173288"/>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300</a:t>
            </a:r>
          </a:p>
        </p:txBody>
      </p:sp>
      <p:sp>
        <p:nvSpPr>
          <p:cNvPr id="3082" name="TextBox 11"/>
          <p:cNvSpPr txBox="1">
            <a:spLocks noChangeArrowheads="1"/>
          </p:cNvSpPr>
          <p:nvPr/>
        </p:nvSpPr>
        <p:spPr bwMode="auto">
          <a:xfrm>
            <a:off x="6118225" y="3362325"/>
            <a:ext cx="312738" cy="369888"/>
          </a:xfrm>
          <a:prstGeom prst="rect">
            <a:avLst/>
          </a:prstGeom>
          <a:solidFill>
            <a:schemeClr val="accent1"/>
          </a:solidFill>
          <a:ln w="9525">
            <a:noFill/>
            <a:miter lim="800000"/>
            <a:headEnd/>
            <a:tailEnd/>
          </a:ln>
        </p:spPr>
        <p:txBody>
          <a:bodyPr wrap="none">
            <a:spAutoFit/>
          </a:bodyPr>
          <a:lstStyle/>
          <a:p>
            <a:r>
              <a:rPr lang="en-US">
                <a:solidFill>
                  <a:schemeClr val="bg1"/>
                </a:solidFill>
              </a:rPr>
              <a:t>1</a:t>
            </a:r>
          </a:p>
        </p:txBody>
      </p:sp>
      <p:graphicFrame>
        <p:nvGraphicFramePr>
          <p:cNvPr id="24" name="Content Placeholder 3"/>
          <p:cNvGraphicFramePr>
            <a:graphicFrameLocks/>
          </p:cNvGraphicFramePr>
          <p:nvPr/>
        </p:nvGraphicFramePr>
        <p:xfrm>
          <a:off x="7732308" y="1353551"/>
          <a:ext cx="2870851" cy="218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084" name="TextBox 13"/>
          <p:cNvSpPr txBox="1">
            <a:spLocks noChangeArrowheads="1"/>
          </p:cNvSpPr>
          <p:nvPr/>
        </p:nvSpPr>
        <p:spPr bwMode="auto">
          <a:xfrm>
            <a:off x="8140700" y="2162175"/>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3085" name="TextBox 14"/>
          <p:cNvSpPr txBox="1">
            <a:spLocks noChangeArrowheads="1"/>
          </p:cNvSpPr>
          <p:nvPr/>
        </p:nvSpPr>
        <p:spPr bwMode="auto">
          <a:xfrm>
            <a:off x="9825038" y="2165350"/>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600</a:t>
            </a:r>
          </a:p>
        </p:txBody>
      </p:sp>
      <p:sp>
        <p:nvSpPr>
          <p:cNvPr id="3086" name="TextBox 15"/>
          <p:cNvSpPr txBox="1">
            <a:spLocks noChangeArrowheads="1"/>
          </p:cNvSpPr>
          <p:nvPr/>
        </p:nvSpPr>
        <p:spPr bwMode="auto">
          <a:xfrm>
            <a:off x="9104314" y="3354389"/>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3</a:t>
            </a:r>
          </a:p>
        </p:txBody>
      </p:sp>
      <p:sp>
        <p:nvSpPr>
          <p:cNvPr id="29" name="Rectangle 3"/>
          <p:cNvSpPr txBox="1">
            <a:spLocks noChangeArrowheads="1"/>
          </p:cNvSpPr>
          <p:nvPr/>
        </p:nvSpPr>
        <p:spPr bwMode="auto">
          <a:xfrm>
            <a:off x="1655764" y="4419600"/>
            <a:ext cx="3221037" cy="1447800"/>
          </a:xfrm>
          <a:prstGeom prst="rect">
            <a:avLst/>
          </a:prstGeom>
          <a:noFill/>
          <a:ln w="9525">
            <a:noFill/>
            <a:miter lim="800000"/>
            <a:headEnd/>
            <a:tailEnd/>
          </a:ln>
        </p:spPr>
        <p:txBody>
          <a:bodyPr lIns="0" tIns="0" rIns="0" bIns="0"/>
          <a:lstStyle/>
          <a:p>
            <a:pPr marL="341313" indent="-341313" defTabSz="407988" eaLnBrk="0" hangingPunct="0">
              <a:spcBef>
                <a:spcPct val="20000"/>
              </a:spcBef>
              <a:tabLst>
                <a:tab pos="911225" algn="l"/>
                <a:tab pos="1824038" algn="l"/>
                <a:tab pos="2740025" algn="l"/>
                <a:tab pos="3654425" algn="l"/>
                <a:tab pos="4568825" algn="l"/>
                <a:tab pos="5483225" algn="l"/>
                <a:tab pos="6397625" algn="l"/>
                <a:tab pos="7312025" algn="l"/>
                <a:tab pos="8226425" algn="l"/>
                <a:tab pos="9142413" algn="l"/>
              </a:tabLst>
              <a:defRPr/>
            </a:pPr>
            <a:r>
              <a:rPr lang="en-US" sz="3200" kern="0" dirty="0"/>
              <a:t>	Just taking medians pairwise results in inconsistency</a:t>
            </a:r>
            <a:endParaRPr lang="en-GB" sz="2800" kern="0" dirty="0">
              <a:solidFill>
                <a:srgbClr val="FF0000"/>
              </a:solidFill>
            </a:endParaRPr>
          </a:p>
          <a:p>
            <a:pPr marL="741363" lvl="1" indent="-341313" defTabSz="407988" eaLnBrk="0" hangingPunct="0">
              <a:spcBef>
                <a:spcPct val="20000"/>
              </a:spcBef>
              <a:buFontTx/>
              <a:buChar char="–"/>
              <a:tabLst>
                <a:tab pos="911225" algn="l"/>
                <a:tab pos="1824038" algn="l"/>
                <a:tab pos="2740025" algn="l"/>
                <a:tab pos="3654425" algn="l"/>
                <a:tab pos="4568825" algn="l"/>
                <a:tab pos="5483225" algn="l"/>
                <a:tab pos="6397625" algn="l"/>
                <a:tab pos="7312025" algn="l"/>
                <a:tab pos="8226425" algn="l"/>
                <a:tab pos="9142413" algn="l"/>
              </a:tabLst>
              <a:defRPr/>
            </a:pPr>
            <a:endParaRPr lang="en-GB" sz="2800" kern="0" dirty="0"/>
          </a:p>
        </p:txBody>
      </p:sp>
      <p:graphicFrame>
        <p:nvGraphicFramePr>
          <p:cNvPr id="30" name="Content Placeholder 3"/>
          <p:cNvGraphicFramePr>
            <a:graphicFrameLocks/>
          </p:cNvGraphicFramePr>
          <p:nvPr/>
        </p:nvGraphicFramePr>
        <p:xfrm>
          <a:off x="6019801" y="4182476"/>
          <a:ext cx="2870851" cy="21859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1" name="TextBox 13"/>
          <p:cNvSpPr txBox="1">
            <a:spLocks noChangeArrowheads="1"/>
          </p:cNvSpPr>
          <p:nvPr/>
        </p:nvSpPr>
        <p:spPr bwMode="auto">
          <a:xfrm>
            <a:off x="6427788" y="4991100"/>
            <a:ext cx="535724" cy="369332"/>
          </a:xfrm>
          <a:prstGeom prst="rect">
            <a:avLst/>
          </a:prstGeom>
          <a:solidFill>
            <a:srgbClr val="FF0000"/>
          </a:solidFill>
          <a:ln w="9525">
            <a:noFill/>
            <a:miter lim="800000"/>
            <a:headEnd/>
            <a:tailEnd/>
          </a:ln>
        </p:spPr>
        <p:txBody>
          <a:bodyPr wrap="none">
            <a:spAutoFit/>
          </a:bodyPr>
          <a:lstStyle/>
          <a:p>
            <a:r>
              <a:rPr lang="en-US">
                <a:solidFill>
                  <a:schemeClr val="bg1"/>
                </a:solidFill>
              </a:rPr>
              <a:t>200</a:t>
            </a:r>
          </a:p>
        </p:txBody>
      </p:sp>
      <p:sp>
        <p:nvSpPr>
          <p:cNvPr id="32" name="TextBox 14"/>
          <p:cNvSpPr txBox="1">
            <a:spLocks noChangeArrowheads="1"/>
          </p:cNvSpPr>
          <p:nvPr/>
        </p:nvSpPr>
        <p:spPr bwMode="auto">
          <a:xfrm>
            <a:off x="8112125" y="4994275"/>
            <a:ext cx="535724" cy="369332"/>
          </a:xfrm>
          <a:prstGeom prst="rect">
            <a:avLst/>
          </a:prstGeom>
          <a:solidFill>
            <a:srgbClr val="FF0000"/>
          </a:solidFill>
          <a:ln w="9525">
            <a:noFill/>
            <a:miter lim="800000"/>
            <a:headEnd/>
            <a:tailEnd/>
          </a:ln>
        </p:spPr>
        <p:txBody>
          <a:bodyPr wrap="none">
            <a:spAutoFit/>
          </a:bodyPr>
          <a:lstStyle/>
          <a:p>
            <a:r>
              <a:rPr lang="en-US">
                <a:solidFill>
                  <a:schemeClr val="bg1"/>
                </a:solidFill>
              </a:rPr>
              <a:t>300</a:t>
            </a:r>
          </a:p>
        </p:txBody>
      </p:sp>
      <p:sp>
        <p:nvSpPr>
          <p:cNvPr id="33" name="TextBox 15"/>
          <p:cNvSpPr txBox="1">
            <a:spLocks noChangeArrowheads="1"/>
          </p:cNvSpPr>
          <p:nvPr/>
        </p:nvSpPr>
        <p:spPr bwMode="auto">
          <a:xfrm>
            <a:off x="7391400" y="6183314"/>
            <a:ext cx="312738" cy="369887"/>
          </a:xfrm>
          <a:prstGeom prst="rect">
            <a:avLst/>
          </a:prstGeom>
          <a:solidFill>
            <a:srgbClr val="FF0000"/>
          </a:solidFill>
          <a:ln w="9525">
            <a:noFill/>
            <a:miter lim="800000"/>
            <a:headEnd/>
            <a:tailEnd/>
          </a:ln>
        </p:spPr>
        <p:txBody>
          <a:bodyPr wrap="none">
            <a:spAutoFit/>
          </a:bodyPr>
          <a:lstStyle/>
          <a:p>
            <a:r>
              <a:rPr lang="en-US">
                <a:solidFill>
                  <a:schemeClr val="bg1"/>
                </a:solidFill>
              </a:rPr>
              <a:t>2</a:t>
            </a:r>
          </a:p>
        </p:txBody>
      </p:sp>
    </p:spTree>
    <p:extLst>
      <p:ext uri="{BB962C8B-B14F-4D97-AF65-F5344CB8AC3E}">
        <p14:creationId xmlns:p14="http://schemas.microsoft.com/office/powerpoint/2010/main" val="652673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P spid="31" grpId="0" animBg="1"/>
      <p:bldP spid="32" grpId="0" animBg="1"/>
      <p:bldP spid="33"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199319" y="-48795"/>
            <a:ext cx="9873233" cy="908050"/>
          </a:xfrm>
          <a:noFill/>
        </p:spPr>
        <p:txBody>
          <a:bodyPr vert="horz" lIns="0" tIns="0" rIns="0" bIns="0" rtlCol="0" anchor="ctr">
            <a:normAutofit fontScale="90000"/>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 first attempt at a rule satisfying consistency</a:t>
            </a:r>
          </a:p>
        </p:txBody>
      </p:sp>
      <p:sp>
        <p:nvSpPr>
          <p:cNvPr id="30723" name="Rectangle 3"/>
          <p:cNvSpPr>
            <a:spLocks noGrp="1" noChangeArrowheads="1"/>
          </p:cNvSpPr>
          <p:nvPr>
            <p:ph type="body" idx="1"/>
          </p:nvPr>
        </p:nvSpPr>
        <p:spPr>
          <a:xfrm>
            <a:off x="1655764" y="754408"/>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Let </a:t>
            </a:r>
            <a:r>
              <a:rPr lang="en-GB" dirty="0" err="1">
                <a:solidFill>
                  <a:srgbClr val="0070C0"/>
                </a:solidFill>
              </a:rPr>
              <a:t>t</a:t>
            </a:r>
            <a:r>
              <a:rPr lang="en-GB" baseline="-25000" dirty="0" err="1">
                <a:solidFill>
                  <a:srgbClr val="0070C0"/>
                </a:solidFill>
              </a:rPr>
              <a:t>a,b,i</a:t>
            </a:r>
            <a:r>
              <a:rPr lang="en-GB" dirty="0">
                <a:solidFill>
                  <a:srgbClr val="0070C0"/>
                </a:solidFill>
              </a:rPr>
              <a:t> </a:t>
            </a:r>
            <a:r>
              <a:rPr lang="en-GB" dirty="0"/>
              <a:t>be voter </a:t>
            </a:r>
            <a:r>
              <a:rPr lang="en-GB" dirty="0">
                <a:solidFill>
                  <a:srgbClr val="0070C0"/>
                </a:solidFill>
              </a:rPr>
              <a:t>i</a:t>
            </a:r>
            <a:r>
              <a:rPr lang="en-GB" dirty="0"/>
              <a:t>’s </a:t>
            </a:r>
            <a:r>
              <a:rPr lang="en-GB" dirty="0" err="1"/>
              <a:t>tradeoff</a:t>
            </a:r>
            <a:r>
              <a:rPr lang="en-GB" dirty="0"/>
              <a:t> between </a:t>
            </a:r>
            <a:r>
              <a:rPr lang="en-GB" dirty="0">
                <a:solidFill>
                  <a:srgbClr val="0070C0"/>
                </a:solidFill>
              </a:rPr>
              <a:t>a</a:t>
            </a:r>
            <a:r>
              <a:rPr lang="en-GB" dirty="0"/>
              <a:t> and </a:t>
            </a:r>
            <a:r>
              <a:rPr lang="en-GB" dirty="0">
                <a:solidFill>
                  <a:srgbClr val="0070C0"/>
                </a:solidFill>
              </a:rPr>
              <a:t>b</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Aggregate </a:t>
            </a:r>
            <a:r>
              <a:rPr lang="en-GB" dirty="0" err="1"/>
              <a:t>tradeoff</a:t>
            </a:r>
            <a:r>
              <a:rPr lang="en-GB" dirty="0"/>
              <a:t> </a:t>
            </a:r>
            <a:r>
              <a:rPr lang="en-GB" dirty="0">
                <a:solidFill>
                  <a:srgbClr val="0070C0"/>
                </a:solidFill>
              </a:rPr>
              <a:t>t</a:t>
            </a:r>
            <a:r>
              <a:rPr lang="en-GB" dirty="0"/>
              <a:t> has score </a:t>
            </a:r>
            <a:r>
              <a:rPr lang="el-GR" dirty="0">
                <a:solidFill>
                  <a:srgbClr val="0070C0"/>
                </a:solidFill>
              </a:rPr>
              <a:t>Σ</a:t>
            </a:r>
            <a:r>
              <a:rPr lang="en-GB" baseline="-25000" dirty="0">
                <a:solidFill>
                  <a:srgbClr val="0070C0"/>
                </a:solidFill>
              </a:rPr>
              <a:t>i</a:t>
            </a:r>
            <a:r>
              <a:rPr lang="el-GR" dirty="0">
                <a:solidFill>
                  <a:srgbClr val="0070C0"/>
                </a:solidFill>
              </a:rPr>
              <a:t> Σ</a:t>
            </a:r>
            <a:r>
              <a:rPr lang="en-GB" baseline="-25000" dirty="0" err="1">
                <a:solidFill>
                  <a:srgbClr val="0070C0"/>
                </a:solidFill>
              </a:rPr>
              <a:t>a,b</a:t>
            </a:r>
            <a:r>
              <a:rPr lang="en-US" dirty="0">
                <a:solidFill>
                  <a:srgbClr val="0070C0"/>
                </a:solidFill>
              </a:rPr>
              <a:t> |</a:t>
            </a:r>
            <a:r>
              <a:rPr lang="en-GB" dirty="0">
                <a:solidFill>
                  <a:srgbClr val="0070C0"/>
                </a:solidFill>
              </a:rPr>
              <a:t> </a:t>
            </a:r>
            <a:r>
              <a:rPr lang="en-GB" dirty="0" err="1">
                <a:solidFill>
                  <a:srgbClr val="0070C0"/>
                </a:solidFill>
              </a:rPr>
              <a:t>t</a:t>
            </a:r>
            <a:r>
              <a:rPr lang="en-GB" baseline="-25000" dirty="0" err="1">
                <a:solidFill>
                  <a:srgbClr val="0070C0"/>
                </a:solidFill>
              </a:rPr>
              <a:t>a,b</a:t>
            </a:r>
            <a:r>
              <a:rPr lang="en-GB" dirty="0">
                <a:solidFill>
                  <a:srgbClr val="0070C0"/>
                </a:solidFill>
              </a:rPr>
              <a:t> - </a:t>
            </a:r>
            <a:r>
              <a:rPr lang="en-GB" dirty="0" err="1">
                <a:solidFill>
                  <a:srgbClr val="0070C0"/>
                </a:solidFill>
              </a:rPr>
              <a:t>t</a:t>
            </a:r>
            <a:r>
              <a:rPr lang="en-GB" baseline="-25000" dirty="0" err="1">
                <a:solidFill>
                  <a:srgbClr val="0070C0"/>
                </a:solidFill>
              </a:rPr>
              <a:t>a,b,i</a:t>
            </a:r>
            <a:r>
              <a:rPr lang="en-US" dirty="0">
                <a:solidFill>
                  <a:srgbClr val="0070C0"/>
                </a:solidFill>
              </a:rPr>
              <a:t> |</a:t>
            </a:r>
          </a:p>
        </p:txBody>
      </p:sp>
      <p:graphicFrame>
        <p:nvGraphicFramePr>
          <p:cNvPr id="4" name="Content Placeholder 3"/>
          <p:cNvGraphicFramePr>
            <a:graphicFrameLocks/>
          </p:cNvGraphicFramePr>
          <p:nvPr/>
        </p:nvGraphicFramePr>
        <p:xfrm>
          <a:off x="1752601" y="1813126"/>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5"/>
          <p:cNvSpPr txBox="1">
            <a:spLocks noChangeArrowheads="1"/>
          </p:cNvSpPr>
          <p:nvPr/>
        </p:nvSpPr>
        <p:spPr bwMode="auto">
          <a:xfrm>
            <a:off x="2160588" y="2620681"/>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100</a:t>
            </a:r>
          </a:p>
        </p:txBody>
      </p:sp>
      <p:sp>
        <p:nvSpPr>
          <p:cNvPr id="6" name="TextBox 6"/>
          <p:cNvSpPr txBox="1">
            <a:spLocks noChangeArrowheads="1"/>
          </p:cNvSpPr>
          <p:nvPr/>
        </p:nvSpPr>
        <p:spPr bwMode="auto">
          <a:xfrm>
            <a:off x="3844925" y="2625443"/>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7" name="TextBox 7"/>
          <p:cNvSpPr txBox="1">
            <a:spLocks noChangeArrowheads="1"/>
          </p:cNvSpPr>
          <p:nvPr/>
        </p:nvSpPr>
        <p:spPr bwMode="auto">
          <a:xfrm>
            <a:off x="3125789" y="3814482"/>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2</a:t>
            </a:r>
          </a:p>
        </p:txBody>
      </p:sp>
      <p:graphicFrame>
        <p:nvGraphicFramePr>
          <p:cNvPr id="8" name="Content Placeholder 3"/>
          <p:cNvGraphicFramePr>
            <a:graphicFrameLocks/>
          </p:cNvGraphicFramePr>
          <p:nvPr/>
        </p:nvGraphicFramePr>
        <p:xfrm>
          <a:off x="4745141" y="1811612"/>
          <a:ext cx="2870851" cy="2185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9"/>
          <p:cNvSpPr txBox="1">
            <a:spLocks noChangeArrowheads="1"/>
          </p:cNvSpPr>
          <p:nvPr/>
        </p:nvSpPr>
        <p:spPr bwMode="auto">
          <a:xfrm>
            <a:off x="5153025" y="2619093"/>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300</a:t>
            </a:r>
          </a:p>
        </p:txBody>
      </p:sp>
      <p:sp>
        <p:nvSpPr>
          <p:cNvPr id="10" name="TextBox 10"/>
          <p:cNvSpPr txBox="1">
            <a:spLocks noChangeArrowheads="1"/>
          </p:cNvSpPr>
          <p:nvPr/>
        </p:nvSpPr>
        <p:spPr bwMode="auto">
          <a:xfrm>
            <a:off x="6837363" y="2623856"/>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300</a:t>
            </a:r>
          </a:p>
        </p:txBody>
      </p:sp>
      <p:sp>
        <p:nvSpPr>
          <p:cNvPr id="11" name="TextBox 11"/>
          <p:cNvSpPr txBox="1">
            <a:spLocks noChangeArrowheads="1"/>
          </p:cNvSpPr>
          <p:nvPr/>
        </p:nvSpPr>
        <p:spPr bwMode="auto">
          <a:xfrm>
            <a:off x="6118225" y="3812893"/>
            <a:ext cx="312738" cy="369888"/>
          </a:xfrm>
          <a:prstGeom prst="rect">
            <a:avLst/>
          </a:prstGeom>
          <a:solidFill>
            <a:schemeClr val="accent1"/>
          </a:solidFill>
          <a:ln w="9525">
            <a:noFill/>
            <a:miter lim="800000"/>
            <a:headEnd/>
            <a:tailEnd/>
          </a:ln>
        </p:spPr>
        <p:txBody>
          <a:bodyPr wrap="none">
            <a:spAutoFit/>
          </a:bodyPr>
          <a:lstStyle/>
          <a:p>
            <a:r>
              <a:rPr lang="en-US">
                <a:solidFill>
                  <a:schemeClr val="bg1"/>
                </a:solidFill>
              </a:rPr>
              <a:t>1</a:t>
            </a:r>
          </a:p>
        </p:txBody>
      </p:sp>
      <p:graphicFrame>
        <p:nvGraphicFramePr>
          <p:cNvPr id="12" name="Content Placeholder 3"/>
          <p:cNvGraphicFramePr>
            <a:graphicFrameLocks/>
          </p:cNvGraphicFramePr>
          <p:nvPr/>
        </p:nvGraphicFramePr>
        <p:xfrm>
          <a:off x="7732308" y="1804119"/>
          <a:ext cx="2870851" cy="218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TextBox 13"/>
          <p:cNvSpPr txBox="1">
            <a:spLocks noChangeArrowheads="1"/>
          </p:cNvSpPr>
          <p:nvPr/>
        </p:nvSpPr>
        <p:spPr bwMode="auto">
          <a:xfrm>
            <a:off x="8140700" y="2612743"/>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14" name="TextBox 14"/>
          <p:cNvSpPr txBox="1">
            <a:spLocks noChangeArrowheads="1"/>
          </p:cNvSpPr>
          <p:nvPr/>
        </p:nvSpPr>
        <p:spPr bwMode="auto">
          <a:xfrm>
            <a:off x="9825038" y="2615918"/>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600</a:t>
            </a:r>
          </a:p>
        </p:txBody>
      </p:sp>
      <p:sp>
        <p:nvSpPr>
          <p:cNvPr id="15" name="TextBox 15"/>
          <p:cNvSpPr txBox="1">
            <a:spLocks noChangeArrowheads="1"/>
          </p:cNvSpPr>
          <p:nvPr/>
        </p:nvSpPr>
        <p:spPr bwMode="auto">
          <a:xfrm>
            <a:off x="9104314" y="3804957"/>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3</a:t>
            </a:r>
          </a:p>
        </p:txBody>
      </p:sp>
      <p:graphicFrame>
        <p:nvGraphicFramePr>
          <p:cNvPr id="17" name="Content Placeholder 3"/>
          <p:cNvGraphicFramePr>
            <a:graphicFrameLocks/>
          </p:cNvGraphicFramePr>
          <p:nvPr/>
        </p:nvGraphicFramePr>
        <p:xfrm>
          <a:off x="2547292" y="4328248"/>
          <a:ext cx="2870851" cy="21859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TextBox 13"/>
          <p:cNvSpPr txBox="1">
            <a:spLocks noChangeArrowheads="1"/>
          </p:cNvSpPr>
          <p:nvPr/>
        </p:nvSpPr>
        <p:spPr bwMode="auto">
          <a:xfrm>
            <a:off x="2955279" y="5136872"/>
            <a:ext cx="535724" cy="369332"/>
          </a:xfrm>
          <a:prstGeom prst="rect">
            <a:avLst/>
          </a:prstGeom>
          <a:solidFill>
            <a:srgbClr val="006600"/>
          </a:solidFill>
          <a:ln w="9525">
            <a:noFill/>
            <a:miter lim="800000"/>
            <a:headEnd/>
            <a:tailEnd/>
          </a:ln>
        </p:spPr>
        <p:txBody>
          <a:bodyPr wrap="none">
            <a:spAutoFit/>
          </a:bodyPr>
          <a:lstStyle/>
          <a:p>
            <a:r>
              <a:rPr lang="en-US">
                <a:solidFill>
                  <a:schemeClr val="bg1"/>
                </a:solidFill>
              </a:rPr>
              <a:t>200</a:t>
            </a:r>
          </a:p>
        </p:txBody>
      </p:sp>
      <p:sp>
        <p:nvSpPr>
          <p:cNvPr id="19" name="TextBox 14"/>
          <p:cNvSpPr txBox="1">
            <a:spLocks noChangeArrowheads="1"/>
          </p:cNvSpPr>
          <p:nvPr/>
        </p:nvSpPr>
        <p:spPr bwMode="auto">
          <a:xfrm>
            <a:off x="4639616" y="5140047"/>
            <a:ext cx="535724" cy="369332"/>
          </a:xfrm>
          <a:prstGeom prst="rect">
            <a:avLst/>
          </a:prstGeom>
          <a:solidFill>
            <a:srgbClr val="006600"/>
          </a:solidFill>
          <a:ln w="9525">
            <a:noFill/>
            <a:miter lim="800000"/>
            <a:headEnd/>
            <a:tailEnd/>
          </a:ln>
        </p:spPr>
        <p:txBody>
          <a:bodyPr wrap="none">
            <a:spAutoFit/>
          </a:bodyPr>
          <a:lstStyle/>
          <a:p>
            <a:r>
              <a:rPr lang="en-US">
                <a:solidFill>
                  <a:schemeClr val="bg1"/>
                </a:solidFill>
              </a:rPr>
              <a:t>300</a:t>
            </a:r>
          </a:p>
        </p:txBody>
      </p:sp>
      <p:sp>
        <p:nvSpPr>
          <p:cNvPr id="20" name="TextBox 15"/>
          <p:cNvSpPr txBox="1">
            <a:spLocks noChangeArrowheads="1"/>
          </p:cNvSpPr>
          <p:nvPr/>
        </p:nvSpPr>
        <p:spPr bwMode="auto">
          <a:xfrm>
            <a:off x="3826128" y="6329085"/>
            <a:ext cx="505267" cy="369332"/>
          </a:xfrm>
          <a:prstGeom prst="rect">
            <a:avLst/>
          </a:prstGeom>
          <a:solidFill>
            <a:srgbClr val="006600"/>
          </a:solidFill>
          <a:ln w="9525">
            <a:noFill/>
            <a:miter lim="800000"/>
            <a:headEnd/>
            <a:tailEnd/>
          </a:ln>
        </p:spPr>
        <p:txBody>
          <a:bodyPr wrap="none">
            <a:spAutoFit/>
          </a:bodyPr>
          <a:lstStyle/>
          <a:p>
            <a:r>
              <a:rPr lang="en-US" dirty="0">
                <a:solidFill>
                  <a:schemeClr val="bg1"/>
                </a:solidFill>
              </a:rPr>
              <a:t>3/2</a:t>
            </a:r>
          </a:p>
        </p:txBody>
      </p:sp>
      <p:sp>
        <p:nvSpPr>
          <p:cNvPr id="21" name="TextBox 20"/>
          <p:cNvSpPr txBox="1"/>
          <p:nvPr/>
        </p:nvSpPr>
        <p:spPr>
          <a:xfrm>
            <a:off x="1700601" y="4678382"/>
            <a:ext cx="1028871" cy="923330"/>
          </a:xfrm>
          <a:prstGeom prst="rect">
            <a:avLst/>
          </a:prstGeom>
          <a:noFill/>
        </p:spPr>
        <p:txBody>
          <a:bodyPr wrap="none" rtlCol="0">
            <a:spAutoFit/>
          </a:bodyPr>
          <a:lstStyle/>
          <a:p>
            <a:r>
              <a:rPr lang="en-US" dirty="0"/>
              <a:t>distance:</a:t>
            </a:r>
          </a:p>
          <a:p>
            <a:r>
              <a:rPr lang="en-US" dirty="0"/>
              <a:t>100 to v</a:t>
            </a:r>
            <a:r>
              <a:rPr lang="en-US" baseline="-25000" dirty="0"/>
              <a:t>1</a:t>
            </a:r>
          </a:p>
          <a:p>
            <a:r>
              <a:rPr lang="en-US" dirty="0"/>
              <a:t>100 to v</a:t>
            </a:r>
            <a:r>
              <a:rPr lang="en-US" baseline="-25000" dirty="0"/>
              <a:t>2</a:t>
            </a:r>
          </a:p>
        </p:txBody>
      </p:sp>
      <p:sp>
        <p:nvSpPr>
          <p:cNvPr id="22" name="TextBox 21"/>
          <p:cNvSpPr txBox="1"/>
          <p:nvPr/>
        </p:nvSpPr>
        <p:spPr>
          <a:xfrm>
            <a:off x="5219009" y="4685010"/>
            <a:ext cx="1028871" cy="923330"/>
          </a:xfrm>
          <a:prstGeom prst="rect">
            <a:avLst/>
          </a:prstGeom>
          <a:noFill/>
        </p:spPr>
        <p:txBody>
          <a:bodyPr wrap="none" rtlCol="0">
            <a:spAutoFit/>
          </a:bodyPr>
          <a:lstStyle/>
          <a:p>
            <a:r>
              <a:rPr lang="en-US" dirty="0"/>
              <a:t>distance:</a:t>
            </a:r>
          </a:p>
          <a:p>
            <a:r>
              <a:rPr lang="en-US" dirty="0"/>
              <a:t>100 to v</a:t>
            </a:r>
            <a:r>
              <a:rPr lang="en-US" baseline="-25000" dirty="0"/>
              <a:t>1</a:t>
            </a:r>
          </a:p>
          <a:p>
            <a:r>
              <a:rPr lang="en-US" dirty="0"/>
              <a:t>300 to v</a:t>
            </a:r>
            <a:r>
              <a:rPr lang="en-US" baseline="-25000" dirty="0"/>
              <a:t>3</a:t>
            </a:r>
          </a:p>
        </p:txBody>
      </p:sp>
      <p:sp>
        <p:nvSpPr>
          <p:cNvPr id="23" name="TextBox 22"/>
          <p:cNvSpPr txBox="1"/>
          <p:nvPr/>
        </p:nvSpPr>
        <p:spPr>
          <a:xfrm>
            <a:off x="4304955" y="6434670"/>
            <a:ext cx="4878871" cy="553998"/>
          </a:xfrm>
          <a:prstGeom prst="rect">
            <a:avLst/>
          </a:prstGeom>
          <a:noFill/>
        </p:spPr>
        <p:txBody>
          <a:bodyPr wrap="square" rtlCol="0">
            <a:spAutoFit/>
          </a:bodyPr>
          <a:lstStyle/>
          <a:p>
            <a:r>
              <a:rPr lang="en-US" dirty="0"/>
              <a:t>distance: 1/2 to v</a:t>
            </a:r>
            <a:r>
              <a:rPr lang="en-US" baseline="-25000" dirty="0"/>
              <a:t>1</a:t>
            </a:r>
            <a:r>
              <a:rPr lang="en-US" dirty="0"/>
              <a:t>,1/2 to v</a:t>
            </a:r>
            <a:r>
              <a:rPr lang="en-US" baseline="-25000" dirty="0"/>
              <a:t>2</a:t>
            </a:r>
            <a:r>
              <a:rPr lang="en-US" dirty="0"/>
              <a:t>, 3/2 to v</a:t>
            </a:r>
            <a:r>
              <a:rPr lang="en-US" baseline="-25000" dirty="0"/>
              <a:t>3</a:t>
            </a:r>
          </a:p>
          <a:p>
            <a:endParaRPr lang="en-US" baseline="-25000" dirty="0"/>
          </a:p>
        </p:txBody>
      </p:sp>
      <p:sp>
        <p:nvSpPr>
          <p:cNvPr id="24" name="TextBox 23"/>
          <p:cNvSpPr txBox="1"/>
          <p:nvPr/>
        </p:nvSpPr>
        <p:spPr>
          <a:xfrm>
            <a:off x="6626120" y="5620968"/>
            <a:ext cx="2397902" cy="830997"/>
          </a:xfrm>
          <a:prstGeom prst="rect">
            <a:avLst/>
          </a:prstGeom>
          <a:noFill/>
        </p:spPr>
        <p:txBody>
          <a:bodyPr wrap="square" rtlCol="0">
            <a:spAutoFit/>
          </a:bodyPr>
          <a:lstStyle/>
          <a:p>
            <a:r>
              <a:rPr lang="en-US" b="1" dirty="0"/>
              <a:t>total distance: 602.5 (minimum)</a:t>
            </a:r>
            <a:endParaRPr lang="en-US" b="1" baseline="-25000" dirty="0"/>
          </a:p>
          <a:p>
            <a:endParaRPr lang="en-US" b="1" baseline="-25000" dirty="0"/>
          </a:p>
        </p:txBody>
      </p:sp>
    </p:spTree>
    <p:extLst>
      <p:ext uri="{BB962C8B-B14F-4D97-AF65-F5344CB8AC3E}">
        <p14:creationId xmlns:p14="http://schemas.microsoft.com/office/powerpoint/2010/main" val="6160118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P spid="19" grpId="0" animBg="1"/>
      <p:bldP spid="20" grpId="0" animBg="1"/>
      <p:bldP spid="21" grpId="0"/>
      <p:bldP spid="22" grpId="0"/>
      <p:bldP spid="23" grpId="0"/>
      <p:bldP spid="24"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56520" y="159024"/>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 nice property</a:t>
            </a:r>
          </a:p>
        </p:txBody>
      </p:sp>
      <p:sp>
        <p:nvSpPr>
          <p:cNvPr id="30723" name="Rectangle 3"/>
          <p:cNvSpPr>
            <a:spLocks noGrp="1" noChangeArrowheads="1"/>
          </p:cNvSpPr>
          <p:nvPr>
            <p:ph type="body" idx="1"/>
          </p:nvPr>
        </p:nvSpPr>
        <p:spPr>
          <a:xfrm>
            <a:off x="1655764" y="1020416"/>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t>This rule </a:t>
            </a:r>
            <a:r>
              <a:rPr lang="en-US" dirty="0">
                <a:solidFill>
                  <a:srgbClr val="0070C0"/>
                </a:solidFill>
              </a:rPr>
              <a:t>agrees with the median </a:t>
            </a:r>
            <a:r>
              <a:rPr lang="en-US" dirty="0"/>
              <a:t>when there are only two activities!</a:t>
            </a:r>
            <a:endParaRPr lang="en-US" dirty="0">
              <a:solidFill>
                <a:schemeClr val="accent1"/>
              </a:solidFill>
            </a:endParaRPr>
          </a:p>
        </p:txBody>
      </p:sp>
      <p:grpSp>
        <p:nvGrpSpPr>
          <p:cNvPr id="25" name="Group 24"/>
          <p:cNvGrpSpPr/>
          <p:nvPr/>
        </p:nvGrpSpPr>
        <p:grpSpPr>
          <a:xfrm>
            <a:off x="4572000" y="1946365"/>
            <a:ext cx="2743200" cy="2289175"/>
            <a:chOff x="3048000" y="1219200"/>
            <a:chExt cx="2743200" cy="2289175"/>
          </a:xfrm>
        </p:grpSpPr>
        <p:grpSp>
          <p:nvGrpSpPr>
            <p:cNvPr id="26" name="Group 19"/>
            <p:cNvGrpSpPr/>
            <p:nvPr/>
          </p:nvGrpSpPr>
          <p:grpSpPr>
            <a:xfrm>
              <a:off x="3048000" y="2363788"/>
              <a:ext cx="457200" cy="1144587"/>
              <a:chOff x="3048000" y="2363788"/>
              <a:chExt cx="457200" cy="1144587"/>
            </a:xfrm>
          </p:grpSpPr>
          <p:sp>
            <p:nvSpPr>
              <p:cNvPr id="29" name="Oval 9"/>
              <p:cNvSpPr>
                <a:spLocks noChangeArrowheads="1"/>
              </p:cNvSpPr>
              <p:nvPr/>
            </p:nvSpPr>
            <p:spPr bwMode="auto">
              <a:xfrm>
                <a:off x="3048000" y="2668588"/>
                <a:ext cx="457200" cy="533400"/>
              </a:xfrm>
              <a:prstGeom prst="ellipse">
                <a:avLst/>
              </a:prstGeom>
              <a:solidFill>
                <a:srgbClr val="FFC000"/>
              </a:solidFill>
              <a:ln w="9525">
                <a:solidFill>
                  <a:srgbClr val="FFC000"/>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sp>
            <p:nvSpPr>
              <p:cNvPr id="30" name="Oval 10"/>
              <p:cNvSpPr>
                <a:spLocks noChangeArrowheads="1"/>
              </p:cNvSpPr>
              <p:nvPr/>
            </p:nvSpPr>
            <p:spPr bwMode="auto">
              <a:xfrm>
                <a:off x="3124200" y="2363788"/>
                <a:ext cx="304800" cy="304800"/>
              </a:xfrm>
              <a:prstGeom prst="ellipse">
                <a:avLst/>
              </a:prstGeom>
              <a:solidFill>
                <a:srgbClr val="FFC000"/>
              </a:solidFill>
              <a:ln w="9525">
                <a:solidFill>
                  <a:srgbClr val="FFC000"/>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cxnSp>
            <p:nvCxnSpPr>
              <p:cNvPr id="31" name="Straight Connector 11"/>
              <p:cNvCxnSpPr>
                <a:cxnSpLocks noChangeShapeType="1"/>
              </p:cNvCxnSpPr>
              <p:nvPr/>
            </p:nvCxnSpPr>
            <p:spPr bwMode="auto">
              <a:xfrm rot="5400000">
                <a:off x="2971006" y="3278982"/>
                <a:ext cx="382587" cy="76200"/>
              </a:xfrm>
              <a:prstGeom prst="line">
                <a:avLst/>
              </a:prstGeom>
              <a:noFill/>
              <a:ln w="63500">
                <a:solidFill>
                  <a:srgbClr val="FFC000"/>
                </a:solidFill>
                <a:round/>
                <a:headEnd/>
                <a:tailEnd/>
              </a:ln>
              <a:extLst>
                <a:ext uri="{909E8E84-426E-40dd-AFC4-6F175D3DCCD1}">
                  <a14:hiddenFill xmlns:a14="http://schemas.microsoft.com/office/drawing/2010/main" xmlns="">
                    <a:noFill/>
                  </a14:hiddenFill>
                </a:ext>
              </a:extLst>
            </p:spPr>
          </p:cxnSp>
          <p:cxnSp>
            <p:nvCxnSpPr>
              <p:cNvPr id="32" name="Straight Connector 12"/>
              <p:cNvCxnSpPr>
                <a:cxnSpLocks noChangeShapeType="1"/>
              </p:cNvCxnSpPr>
              <p:nvPr/>
            </p:nvCxnSpPr>
            <p:spPr bwMode="auto">
              <a:xfrm rot="16200000" flipH="1">
                <a:off x="3200400" y="3278188"/>
                <a:ext cx="381000" cy="76200"/>
              </a:xfrm>
              <a:prstGeom prst="line">
                <a:avLst/>
              </a:prstGeom>
              <a:noFill/>
              <a:ln w="63500">
                <a:solidFill>
                  <a:srgbClr val="FFC000"/>
                </a:solidFill>
                <a:round/>
                <a:headEnd/>
                <a:tailEnd/>
              </a:ln>
              <a:extLst>
                <a:ext uri="{909E8E84-426E-40dd-AFC4-6F175D3DCCD1}">
                  <a14:hiddenFill xmlns:a14="http://schemas.microsoft.com/office/drawing/2010/main" xmlns="">
                    <a:noFill/>
                  </a14:hiddenFill>
                </a:ext>
              </a:extLst>
            </p:spPr>
          </p:cxnSp>
        </p:grpSp>
        <p:sp>
          <p:nvSpPr>
            <p:cNvPr id="27" name="AutoShape 5"/>
            <p:cNvSpPr>
              <a:spLocks noChangeArrowheads="1"/>
            </p:cNvSpPr>
            <p:nvPr/>
          </p:nvSpPr>
          <p:spPr bwMode="auto">
            <a:xfrm>
              <a:off x="3429000" y="1219200"/>
              <a:ext cx="2362200" cy="762000"/>
            </a:xfrm>
            <a:prstGeom prst="wedgeEllipseCallout">
              <a:avLst>
                <a:gd name="adj1" fmla="val -51444"/>
                <a:gd name="adj2" fmla="val 102310"/>
              </a:avLst>
            </a:prstGeom>
            <a:solidFill>
              <a:srgbClr val="F5F7A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28" name="Rectangle 3"/>
            <p:cNvSpPr>
              <a:spLocks noChangeArrowheads="1"/>
            </p:cNvSpPr>
            <p:nvPr/>
          </p:nvSpPr>
          <p:spPr bwMode="auto">
            <a:xfrm>
              <a:off x="3892545" y="1371600"/>
              <a:ext cx="1752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000" i="1" dirty="0"/>
                <a:t>x</a:t>
              </a:r>
              <a:r>
                <a:rPr lang="en-US" sz="2000" dirty="0"/>
                <a:t> should be 4</a:t>
              </a:r>
              <a:endParaRPr lang="en-US" sz="3200" dirty="0"/>
            </a:p>
          </p:txBody>
        </p:sp>
      </p:grpSp>
      <p:grpSp>
        <p:nvGrpSpPr>
          <p:cNvPr id="33" name="Group 32"/>
          <p:cNvGrpSpPr/>
          <p:nvPr/>
        </p:nvGrpSpPr>
        <p:grpSpPr>
          <a:xfrm>
            <a:off x="1540710" y="1946364"/>
            <a:ext cx="2362200" cy="2287588"/>
            <a:chOff x="16710" y="1219200"/>
            <a:chExt cx="2362200" cy="2287588"/>
          </a:xfrm>
        </p:grpSpPr>
        <p:sp>
          <p:nvSpPr>
            <p:cNvPr id="34" name="Oval 5"/>
            <p:cNvSpPr>
              <a:spLocks noChangeArrowheads="1"/>
            </p:cNvSpPr>
            <p:nvPr/>
          </p:nvSpPr>
          <p:spPr bwMode="auto">
            <a:xfrm>
              <a:off x="1905000" y="2667000"/>
              <a:ext cx="457200" cy="533400"/>
            </a:xfrm>
            <a:prstGeom prst="ellipse">
              <a:avLst/>
            </a:prstGeom>
            <a:solidFill>
              <a:srgbClr val="EE1802"/>
            </a:solidFill>
            <a:ln w="9525">
              <a:solidFill>
                <a:srgbClr val="EE1802"/>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sp>
          <p:nvSpPr>
            <p:cNvPr id="35" name="Oval 6"/>
            <p:cNvSpPr>
              <a:spLocks noChangeArrowheads="1"/>
            </p:cNvSpPr>
            <p:nvPr/>
          </p:nvSpPr>
          <p:spPr bwMode="auto">
            <a:xfrm>
              <a:off x="1981200" y="2362200"/>
              <a:ext cx="304800" cy="304800"/>
            </a:xfrm>
            <a:prstGeom prst="ellipse">
              <a:avLst/>
            </a:prstGeom>
            <a:solidFill>
              <a:srgbClr val="EE180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cxnSp>
          <p:nvCxnSpPr>
            <p:cNvPr id="36" name="Straight Connector 7"/>
            <p:cNvCxnSpPr>
              <a:cxnSpLocks noChangeShapeType="1"/>
            </p:cNvCxnSpPr>
            <p:nvPr/>
          </p:nvCxnSpPr>
          <p:spPr bwMode="auto">
            <a:xfrm rot="5400000">
              <a:off x="1828006" y="3277394"/>
              <a:ext cx="382588" cy="76200"/>
            </a:xfrm>
            <a:prstGeom prst="line">
              <a:avLst/>
            </a:prstGeom>
            <a:noFill/>
            <a:ln w="63500">
              <a:solidFill>
                <a:srgbClr val="EE1802"/>
              </a:solidFill>
              <a:round/>
              <a:headEnd/>
              <a:tailEnd/>
            </a:ln>
            <a:extLst>
              <a:ext uri="{909E8E84-426E-40dd-AFC4-6F175D3DCCD1}">
                <a14:hiddenFill xmlns:a14="http://schemas.microsoft.com/office/drawing/2010/main" xmlns="">
                  <a:noFill/>
                </a14:hiddenFill>
              </a:ext>
            </a:extLst>
          </p:spPr>
        </p:cxnSp>
        <p:cxnSp>
          <p:nvCxnSpPr>
            <p:cNvPr id="37" name="Straight Connector 8"/>
            <p:cNvCxnSpPr>
              <a:cxnSpLocks noChangeShapeType="1"/>
            </p:cNvCxnSpPr>
            <p:nvPr/>
          </p:nvCxnSpPr>
          <p:spPr bwMode="auto">
            <a:xfrm rot="16200000" flipH="1">
              <a:off x="2057400" y="3276600"/>
              <a:ext cx="381000" cy="76200"/>
            </a:xfrm>
            <a:prstGeom prst="line">
              <a:avLst/>
            </a:prstGeom>
            <a:noFill/>
            <a:ln w="63500">
              <a:solidFill>
                <a:srgbClr val="EE1802"/>
              </a:solidFill>
              <a:round/>
              <a:headEnd/>
              <a:tailEnd/>
            </a:ln>
            <a:extLst>
              <a:ext uri="{909E8E84-426E-40dd-AFC4-6F175D3DCCD1}">
                <a14:hiddenFill xmlns:a14="http://schemas.microsoft.com/office/drawing/2010/main" xmlns="">
                  <a:noFill/>
                </a14:hiddenFill>
              </a:ext>
            </a:extLst>
          </p:spPr>
        </p:cxnSp>
        <p:sp>
          <p:nvSpPr>
            <p:cNvPr id="38" name="AutoShape 5"/>
            <p:cNvSpPr>
              <a:spLocks noChangeArrowheads="1"/>
            </p:cNvSpPr>
            <p:nvPr/>
          </p:nvSpPr>
          <p:spPr bwMode="auto">
            <a:xfrm>
              <a:off x="16710" y="1219200"/>
              <a:ext cx="2362200" cy="762000"/>
            </a:xfrm>
            <a:prstGeom prst="wedgeEllipseCallout">
              <a:avLst>
                <a:gd name="adj1" fmla="val 27495"/>
                <a:gd name="adj2" fmla="val 85838"/>
              </a:avLst>
            </a:prstGeom>
            <a:solidFill>
              <a:srgbClr val="EBB4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39" name="Rectangle 3"/>
            <p:cNvSpPr>
              <a:spLocks noChangeArrowheads="1"/>
            </p:cNvSpPr>
            <p:nvPr/>
          </p:nvSpPr>
          <p:spPr bwMode="auto">
            <a:xfrm>
              <a:off x="421770" y="1371600"/>
              <a:ext cx="1752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000" i="1" dirty="0"/>
                <a:t>x</a:t>
              </a:r>
              <a:r>
                <a:rPr lang="en-US" sz="2000" dirty="0"/>
                <a:t> should be 2</a:t>
              </a:r>
              <a:endParaRPr lang="en-US" sz="3200" dirty="0"/>
            </a:p>
          </p:txBody>
        </p:sp>
      </p:grpSp>
      <p:cxnSp>
        <p:nvCxnSpPr>
          <p:cNvPr id="40" name="Straight Connector 4"/>
          <p:cNvCxnSpPr>
            <a:cxnSpLocks noChangeShapeType="1"/>
          </p:cNvCxnSpPr>
          <p:nvPr/>
        </p:nvCxnSpPr>
        <p:spPr bwMode="auto">
          <a:xfrm>
            <a:off x="2438400" y="4460964"/>
            <a:ext cx="7239000" cy="0"/>
          </a:xfrm>
          <a:prstGeom prst="line">
            <a:avLst/>
          </a:prstGeom>
          <a:noFill/>
          <a:ln w="38100">
            <a:solidFill>
              <a:schemeClr val="tx1"/>
            </a:solidFill>
            <a:round/>
            <a:headEnd type="none"/>
            <a:tailEnd type="triangle"/>
          </a:ln>
          <a:extLst>
            <a:ext uri="{909E8E84-426E-40dd-AFC4-6F175D3DCCD1}">
              <a14:hiddenFill xmlns:a14="http://schemas.microsoft.com/office/drawing/2010/main" xmlns="">
                <a:noFill/>
              </a14:hiddenFill>
            </a:ext>
          </a:extLst>
        </p:spPr>
      </p:cxnSp>
      <p:grpSp>
        <p:nvGrpSpPr>
          <p:cNvPr id="41" name="Group 40"/>
          <p:cNvGrpSpPr/>
          <p:nvPr/>
        </p:nvGrpSpPr>
        <p:grpSpPr>
          <a:xfrm>
            <a:off x="7315200" y="1866942"/>
            <a:ext cx="2775088" cy="2368598"/>
            <a:chOff x="5516993" y="1921453"/>
            <a:chExt cx="2775088" cy="2368598"/>
          </a:xfrm>
        </p:grpSpPr>
        <p:grpSp>
          <p:nvGrpSpPr>
            <p:cNvPr id="42" name="Group 46"/>
            <p:cNvGrpSpPr/>
            <p:nvPr/>
          </p:nvGrpSpPr>
          <p:grpSpPr>
            <a:xfrm>
              <a:off x="5516993" y="1921453"/>
              <a:ext cx="2775088" cy="2368598"/>
              <a:chOff x="5976543" y="1390456"/>
              <a:chExt cx="2775088" cy="2368598"/>
            </a:xfrm>
          </p:grpSpPr>
          <p:sp>
            <p:nvSpPr>
              <p:cNvPr id="44" name="AutoShape 5"/>
              <p:cNvSpPr>
                <a:spLocks noChangeArrowheads="1"/>
              </p:cNvSpPr>
              <p:nvPr/>
            </p:nvSpPr>
            <p:spPr bwMode="auto">
              <a:xfrm>
                <a:off x="6475519" y="1390456"/>
                <a:ext cx="2276112" cy="762000"/>
              </a:xfrm>
              <a:prstGeom prst="wedgeEllipseCallout">
                <a:avLst>
                  <a:gd name="adj1" fmla="val -51444"/>
                  <a:gd name="adj2" fmla="val 10231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0" hangingPunct="0"/>
                <a:endParaRPr lang="en-US" sz="2400" dirty="0">
                  <a:solidFill>
                    <a:srgbClr val="3366FF"/>
                  </a:solidFill>
                  <a:latin typeface="Times New Roman" charset="0"/>
                </a:endParaRPr>
              </a:p>
            </p:txBody>
          </p:sp>
          <p:grpSp>
            <p:nvGrpSpPr>
              <p:cNvPr id="45" name="Group 42"/>
              <p:cNvGrpSpPr/>
              <p:nvPr/>
            </p:nvGrpSpPr>
            <p:grpSpPr>
              <a:xfrm>
                <a:off x="5976543" y="2614466"/>
                <a:ext cx="457200" cy="1144588"/>
                <a:chOff x="6172200" y="2514600"/>
                <a:chExt cx="457200" cy="1144588"/>
              </a:xfrm>
            </p:grpSpPr>
            <p:sp>
              <p:nvSpPr>
                <p:cNvPr id="46" name="Oval 13"/>
                <p:cNvSpPr>
                  <a:spLocks noChangeArrowheads="1"/>
                </p:cNvSpPr>
                <p:nvPr/>
              </p:nvSpPr>
              <p:spPr bwMode="auto">
                <a:xfrm>
                  <a:off x="6172200" y="2819400"/>
                  <a:ext cx="457200" cy="533400"/>
                </a:xfrm>
                <a:prstGeom prst="ellipse">
                  <a:avLst/>
                </a:prstGeom>
                <a:solidFill>
                  <a:srgbClr val="333399"/>
                </a:solidFill>
                <a:ln w="9525">
                  <a:solidFill>
                    <a:srgbClr val="333399"/>
                  </a:solidFill>
                  <a:round/>
                  <a:headEnd/>
                  <a:tailEnd/>
                </a:ln>
              </p:spPr>
              <p:txBody>
                <a:bodyPr/>
                <a:lstStyle/>
                <a:p>
                  <a:pPr defTabSz="457200">
                    <a:lnSpc>
                      <a:spcPct val="118000"/>
                    </a:lnSpc>
                    <a:buClr>
                      <a:srgbClr val="000000"/>
                    </a:buClr>
                    <a:buSzPct val="100000"/>
                    <a:defRPr/>
                  </a:pPr>
                  <a:endParaRPr lang="en-US" sz="2400" kern="0">
                    <a:solidFill>
                      <a:srgbClr val="FFFFFF"/>
                    </a:solidFill>
                    <a:latin typeface="Times New Roman" charset="0"/>
                    <a:ea typeface="宋体" charset="0"/>
                    <a:cs typeface="宋体" charset="0"/>
                  </a:endParaRPr>
                </a:p>
              </p:txBody>
            </p:sp>
            <p:sp>
              <p:nvSpPr>
                <p:cNvPr id="47" name="Oval 14"/>
                <p:cNvSpPr>
                  <a:spLocks noChangeArrowheads="1"/>
                </p:cNvSpPr>
                <p:nvPr/>
              </p:nvSpPr>
              <p:spPr bwMode="auto">
                <a:xfrm>
                  <a:off x="6248400" y="2514600"/>
                  <a:ext cx="304800" cy="304800"/>
                </a:xfrm>
                <a:prstGeom prst="ellipse">
                  <a:avLst/>
                </a:prstGeom>
                <a:solidFill>
                  <a:srgbClr val="333399"/>
                </a:solidFill>
                <a:ln w="9525">
                  <a:solidFill>
                    <a:srgbClr val="333399"/>
                  </a:solidFill>
                  <a:round/>
                  <a:headEnd/>
                  <a:tailEnd/>
                </a:ln>
              </p:spPr>
              <p:txBody>
                <a:bodyPr/>
                <a:lstStyle/>
                <a:p>
                  <a:pPr defTabSz="457200">
                    <a:lnSpc>
                      <a:spcPct val="118000"/>
                    </a:lnSpc>
                    <a:buClr>
                      <a:srgbClr val="000000"/>
                    </a:buClr>
                    <a:buSzPct val="100000"/>
                    <a:defRPr/>
                  </a:pPr>
                  <a:endParaRPr lang="en-US" sz="2400" kern="0">
                    <a:solidFill>
                      <a:srgbClr val="FFFFFF"/>
                    </a:solidFill>
                    <a:latin typeface="Times New Roman" charset="0"/>
                    <a:ea typeface="宋体" charset="0"/>
                    <a:cs typeface="宋体" charset="0"/>
                  </a:endParaRPr>
                </a:p>
              </p:txBody>
            </p:sp>
            <p:cxnSp>
              <p:nvCxnSpPr>
                <p:cNvPr id="48" name="Straight Connector 15"/>
                <p:cNvCxnSpPr>
                  <a:cxnSpLocks noChangeShapeType="1"/>
                </p:cNvCxnSpPr>
                <p:nvPr/>
              </p:nvCxnSpPr>
              <p:spPr bwMode="auto">
                <a:xfrm rot="5400000">
                  <a:off x="6095206" y="3429794"/>
                  <a:ext cx="382588" cy="76200"/>
                </a:xfrm>
                <a:prstGeom prst="line">
                  <a:avLst/>
                </a:prstGeom>
                <a:noFill/>
                <a:ln w="63500">
                  <a:solidFill>
                    <a:srgbClr val="333399"/>
                  </a:solidFill>
                  <a:round/>
                  <a:headEnd/>
                  <a:tailEnd/>
                </a:ln>
                <a:extLst>
                  <a:ext uri="{909E8E84-426E-40dd-AFC4-6F175D3DCCD1}">
                    <a14:hiddenFill xmlns:a14="http://schemas.microsoft.com/office/drawing/2010/main" xmlns="">
                      <a:noFill/>
                    </a14:hiddenFill>
                  </a:ext>
                </a:extLst>
              </p:spPr>
            </p:cxnSp>
            <p:cxnSp>
              <p:nvCxnSpPr>
                <p:cNvPr id="49" name="Straight Connector 16"/>
                <p:cNvCxnSpPr>
                  <a:cxnSpLocks noChangeShapeType="1"/>
                </p:cNvCxnSpPr>
                <p:nvPr/>
              </p:nvCxnSpPr>
              <p:spPr bwMode="auto">
                <a:xfrm rot="16200000" flipH="1">
                  <a:off x="6324600" y="3429000"/>
                  <a:ext cx="381000" cy="76200"/>
                </a:xfrm>
                <a:prstGeom prst="line">
                  <a:avLst/>
                </a:prstGeom>
                <a:noFill/>
                <a:ln w="63500">
                  <a:solidFill>
                    <a:srgbClr val="333399"/>
                  </a:solidFill>
                  <a:round/>
                  <a:headEnd/>
                  <a:tailEnd/>
                </a:ln>
                <a:extLst>
                  <a:ext uri="{909E8E84-426E-40dd-AFC4-6F175D3DCCD1}">
                    <a14:hiddenFill xmlns:a14="http://schemas.microsoft.com/office/drawing/2010/main" xmlns="">
                      <a:noFill/>
                    </a14:hiddenFill>
                  </a:ext>
                </a:extLst>
              </p:spPr>
            </p:cxnSp>
          </p:grpSp>
        </p:grpSp>
        <p:sp>
          <p:nvSpPr>
            <p:cNvPr id="43" name="Rectangle 3"/>
            <p:cNvSpPr>
              <a:spLocks noChangeArrowheads="1"/>
            </p:cNvSpPr>
            <p:nvPr/>
          </p:nvSpPr>
          <p:spPr bwMode="auto">
            <a:xfrm>
              <a:off x="6340305" y="2097780"/>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2000" i="1" dirty="0"/>
                <a:t>x</a:t>
              </a:r>
              <a:r>
                <a:rPr lang="en-US" sz="2000" dirty="0"/>
                <a:t> should be 10</a:t>
              </a:r>
              <a:endParaRPr lang="en-US" sz="3200" dirty="0"/>
            </a:p>
          </p:txBody>
        </p:sp>
      </p:grpSp>
      <p:sp>
        <p:nvSpPr>
          <p:cNvPr id="50" name="Textfeld 5"/>
          <p:cNvSpPr txBox="1"/>
          <p:nvPr/>
        </p:nvSpPr>
        <p:spPr>
          <a:xfrm>
            <a:off x="9796079" y="4217485"/>
            <a:ext cx="317716" cy="461665"/>
          </a:xfrm>
          <a:prstGeom prst="rect">
            <a:avLst/>
          </a:prstGeom>
          <a:noFill/>
        </p:spPr>
        <p:txBody>
          <a:bodyPr wrap="none" rtlCol="0">
            <a:spAutoFit/>
          </a:bodyPr>
          <a:lstStyle/>
          <a:p>
            <a:r>
              <a:rPr lang="en-US" sz="2400" i="1" dirty="0"/>
              <a:t>x</a:t>
            </a:r>
          </a:p>
        </p:txBody>
      </p:sp>
      <p:cxnSp>
        <p:nvCxnSpPr>
          <p:cNvPr id="52" name="Straight Arrow Connector 51"/>
          <p:cNvCxnSpPr/>
          <p:nvPr/>
        </p:nvCxnSpPr>
        <p:spPr>
          <a:xfrm flipV="1">
            <a:off x="3167270" y="4679151"/>
            <a:ext cx="414130" cy="873511"/>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4876801" y="4679149"/>
            <a:ext cx="834887" cy="87351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7620000" y="4679149"/>
            <a:ext cx="194176" cy="87351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590374" y="5552662"/>
            <a:ext cx="1043876" cy="646331"/>
          </a:xfrm>
          <a:prstGeom prst="rect">
            <a:avLst/>
          </a:prstGeom>
          <a:noFill/>
        </p:spPr>
        <p:txBody>
          <a:bodyPr wrap="none" rtlCol="0">
            <a:spAutoFit/>
          </a:bodyPr>
          <a:lstStyle/>
          <a:p>
            <a:r>
              <a:rPr lang="en-US" b="1" dirty="0"/>
              <a:t>distance:</a:t>
            </a:r>
          </a:p>
          <a:p>
            <a:r>
              <a:rPr lang="en-US" b="1" dirty="0"/>
              <a:t>2+8=10</a:t>
            </a:r>
            <a:endParaRPr lang="en-US" b="1" baseline="-25000" dirty="0"/>
          </a:p>
        </p:txBody>
      </p:sp>
      <p:sp>
        <p:nvSpPr>
          <p:cNvPr id="66" name="TextBox 65"/>
          <p:cNvSpPr txBox="1"/>
          <p:nvPr/>
        </p:nvSpPr>
        <p:spPr>
          <a:xfrm>
            <a:off x="5194394" y="5559290"/>
            <a:ext cx="1043876" cy="646331"/>
          </a:xfrm>
          <a:prstGeom prst="rect">
            <a:avLst/>
          </a:prstGeom>
          <a:noFill/>
        </p:spPr>
        <p:txBody>
          <a:bodyPr wrap="none" rtlCol="0">
            <a:spAutoFit/>
          </a:bodyPr>
          <a:lstStyle/>
          <a:p>
            <a:r>
              <a:rPr lang="en-US" b="1" dirty="0"/>
              <a:t>distance:</a:t>
            </a:r>
          </a:p>
          <a:p>
            <a:r>
              <a:rPr lang="en-US" b="1" dirty="0"/>
              <a:t>2+6=8</a:t>
            </a:r>
            <a:endParaRPr lang="en-US" b="1" baseline="-25000" dirty="0"/>
          </a:p>
        </p:txBody>
      </p:sp>
      <p:sp>
        <p:nvSpPr>
          <p:cNvPr id="67" name="TextBox 66"/>
          <p:cNvSpPr txBox="1"/>
          <p:nvPr/>
        </p:nvSpPr>
        <p:spPr>
          <a:xfrm>
            <a:off x="7400854" y="5565918"/>
            <a:ext cx="1043876" cy="646331"/>
          </a:xfrm>
          <a:prstGeom prst="rect">
            <a:avLst/>
          </a:prstGeom>
          <a:noFill/>
        </p:spPr>
        <p:txBody>
          <a:bodyPr wrap="none" rtlCol="0">
            <a:spAutoFit/>
          </a:bodyPr>
          <a:lstStyle/>
          <a:p>
            <a:r>
              <a:rPr lang="en-US" b="1" dirty="0"/>
              <a:t>distance:</a:t>
            </a:r>
          </a:p>
          <a:p>
            <a:r>
              <a:rPr lang="en-US" b="1" dirty="0"/>
              <a:t>8+6=14</a:t>
            </a:r>
            <a:endParaRPr lang="en-US" b="1" baseline="-25000" dirty="0"/>
          </a:p>
        </p:txBody>
      </p:sp>
    </p:spTree>
    <p:extLst>
      <p:ext uri="{BB962C8B-B14F-4D97-AF65-F5344CB8AC3E}">
        <p14:creationId xmlns:p14="http://schemas.microsoft.com/office/powerpoint/2010/main" val="39318672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65" grpId="0"/>
      <p:bldP spid="66" grpId="0"/>
      <p:bldP spid="67"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56520" y="159024"/>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Not all is rosy, part 1</a:t>
            </a:r>
          </a:p>
        </p:txBody>
      </p:sp>
      <p:sp>
        <p:nvSpPr>
          <p:cNvPr id="30723" name="Rectangle 3"/>
          <p:cNvSpPr>
            <a:spLocks noGrp="1" noChangeArrowheads="1"/>
          </p:cNvSpPr>
          <p:nvPr>
            <p:ph type="body" idx="1"/>
          </p:nvPr>
        </p:nvSpPr>
        <p:spPr>
          <a:xfrm>
            <a:off x="1655764" y="1020416"/>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t>What if we </a:t>
            </a:r>
            <a:r>
              <a:rPr lang="en-US" dirty="0">
                <a:solidFill>
                  <a:srgbClr val="0070C0"/>
                </a:solidFill>
              </a:rPr>
              <a:t>change units</a:t>
            </a:r>
            <a:r>
              <a:rPr lang="en-US" dirty="0"/>
              <a:t>? Say forest from m</a:t>
            </a:r>
            <a:r>
              <a:rPr lang="en-US" baseline="30000" dirty="0"/>
              <a:t>2</a:t>
            </a:r>
            <a:r>
              <a:rPr lang="en-US" dirty="0"/>
              <a:t> to cm</a:t>
            </a:r>
            <a:r>
              <a:rPr lang="en-US" baseline="30000" dirty="0"/>
              <a:t>2</a:t>
            </a:r>
            <a:r>
              <a:rPr lang="en-US" dirty="0"/>
              <a:t> (divide by 10,000)</a:t>
            </a:r>
            <a:endParaRPr lang="en-US" dirty="0">
              <a:solidFill>
                <a:schemeClr val="accent1"/>
              </a:solidFill>
            </a:endParaRPr>
          </a:p>
        </p:txBody>
      </p:sp>
      <p:graphicFrame>
        <p:nvGraphicFramePr>
          <p:cNvPr id="4" name="Content Placeholder 3"/>
          <p:cNvGraphicFramePr>
            <a:graphicFrameLocks/>
          </p:cNvGraphicFramePr>
          <p:nvPr/>
        </p:nvGraphicFramePr>
        <p:xfrm>
          <a:off x="1752601" y="1813126"/>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5"/>
          <p:cNvSpPr txBox="1">
            <a:spLocks noChangeArrowheads="1"/>
          </p:cNvSpPr>
          <p:nvPr/>
        </p:nvSpPr>
        <p:spPr bwMode="auto">
          <a:xfrm>
            <a:off x="1975060" y="2620681"/>
            <a:ext cx="593432"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0.01</a:t>
            </a:r>
          </a:p>
        </p:txBody>
      </p:sp>
      <p:sp>
        <p:nvSpPr>
          <p:cNvPr id="6" name="TextBox 6"/>
          <p:cNvSpPr txBox="1">
            <a:spLocks noChangeArrowheads="1"/>
          </p:cNvSpPr>
          <p:nvPr/>
        </p:nvSpPr>
        <p:spPr bwMode="auto">
          <a:xfrm>
            <a:off x="3844925" y="2625443"/>
            <a:ext cx="593432"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0.02</a:t>
            </a:r>
          </a:p>
        </p:txBody>
      </p:sp>
      <p:sp>
        <p:nvSpPr>
          <p:cNvPr id="7" name="TextBox 7"/>
          <p:cNvSpPr txBox="1">
            <a:spLocks noChangeArrowheads="1"/>
          </p:cNvSpPr>
          <p:nvPr/>
        </p:nvSpPr>
        <p:spPr bwMode="auto">
          <a:xfrm>
            <a:off x="3125789" y="3814482"/>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2</a:t>
            </a:r>
          </a:p>
        </p:txBody>
      </p:sp>
      <p:graphicFrame>
        <p:nvGraphicFramePr>
          <p:cNvPr id="8" name="Content Placeholder 3"/>
          <p:cNvGraphicFramePr>
            <a:graphicFrameLocks/>
          </p:cNvGraphicFramePr>
          <p:nvPr/>
        </p:nvGraphicFramePr>
        <p:xfrm>
          <a:off x="4745141" y="1811612"/>
          <a:ext cx="2870851" cy="2185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9"/>
          <p:cNvSpPr txBox="1">
            <a:spLocks noChangeArrowheads="1"/>
          </p:cNvSpPr>
          <p:nvPr/>
        </p:nvSpPr>
        <p:spPr bwMode="auto">
          <a:xfrm>
            <a:off x="5047009" y="2619093"/>
            <a:ext cx="593432"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0.03</a:t>
            </a:r>
          </a:p>
        </p:txBody>
      </p:sp>
      <p:sp>
        <p:nvSpPr>
          <p:cNvPr id="10" name="TextBox 10"/>
          <p:cNvSpPr txBox="1">
            <a:spLocks noChangeArrowheads="1"/>
          </p:cNvSpPr>
          <p:nvPr/>
        </p:nvSpPr>
        <p:spPr bwMode="auto">
          <a:xfrm>
            <a:off x="6837363" y="2623856"/>
            <a:ext cx="593432"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0.03</a:t>
            </a:r>
          </a:p>
        </p:txBody>
      </p:sp>
      <p:sp>
        <p:nvSpPr>
          <p:cNvPr id="11" name="TextBox 11"/>
          <p:cNvSpPr txBox="1">
            <a:spLocks noChangeArrowheads="1"/>
          </p:cNvSpPr>
          <p:nvPr/>
        </p:nvSpPr>
        <p:spPr bwMode="auto">
          <a:xfrm>
            <a:off x="6118225" y="3812893"/>
            <a:ext cx="312738" cy="369888"/>
          </a:xfrm>
          <a:prstGeom prst="rect">
            <a:avLst/>
          </a:prstGeom>
          <a:solidFill>
            <a:schemeClr val="accent1"/>
          </a:solidFill>
          <a:ln w="9525">
            <a:noFill/>
            <a:miter lim="800000"/>
            <a:headEnd/>
            <a:tailEnd/>
          </a:ln>
        </p:spPr>
        <p:txBody>
          <a:bodyPr wrap="none">
            <a:spAutoFit/>
          </a:bodyPr>
          <a:lstStyle/>
          <a:p>
            <a:r>
              <a:rPr lang="en-US">
                <a:solidFill>
                  <a:schemeClr val="bg1"/>
                </a:solidFill>
              </a:rPr>
              <a:t>1</a:t>
            </a:r>
          </a:p>
        </p:txBody>
      </p:sp>
      <p:graphicFrame>
        <p:nvGraphicFramePr>
          <p:cNvPr id="12" name="Content Placeholder 3"/>
          <p:cNvGraphicFramePr>
            <a:graphicFrameLocks/>
          </p:cNvGraphicFramePr>
          <p:nvPr/>
        </p:nvGraphicFramePr>
        <p:xfrm>
          <a:off x="7732308" y="1804119"/>
          <a:ext cx="2870851" cy="218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TextBox 13"/>
          <p:cNvSpPr txBox="1">
            <a:spLocks noChangeArrowheads="1"/>
          </p:cNvSpPr>
          <p:nvPr/>
        </p:nvSpPr>
        <p:spPr bwMode="auto">
          <a:xfrm>
            <a:off x="8047936" y="2612743"/>
            <a:ext cx="593432"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0.02</a:t>
            </a:r>
          </a:p>
        </p:txBody>
      </p:sp>
      <p:sp>
        <p:nvSpPr>
          <p:cNvPr id="14" name="TextBox 14"/>
          <p:cNvSpPr txBox="1">
            <a:spLocks noChangeArrowheads="1"/>
          </p:cNvSpPr>
          <p:nvPr/>
        </p:nvSpPr>
        <p:spPr bwMode="auto">
          <a:xfrm>
            <a:off x="9825038" y="2615918"/>
            <a:ext cx="593432"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0.06</a:t>
            </a:r>
          </a:p>
        </p:txBody>
      </p:sp>
      <p:sp>
        <p:nvSpPr>
          <p:cNvPr id="15" name="TextBox 15"/>
          <p:cNvSpPr txBox="1">
            <a:spLocks noChangeArrowheads="1"/>
          </p:cNvSpPr>
          <p:nvPr/>
        </p:nvSpPr>
        <p:spPr bwMode="auto">
          <a:xfrm>
            <a:off x="9104314" y="3804957"/>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3</a:t>
            </a:r>
          </a:p>
        </p:txBody>
      </p:sp>
      <p:graphicFrame>
        <p:nvGraphicFramePr>
          <p:cNvPr id="17" name="Content Placeholder 3"/>
          <p:cNvGraphicFramePr>
            <a:graphicFrameLocks/>
          </p:cNvGraphicFramePr>
          <p:nvPr/>
        </p:nvGraphicFramePr>
        <p:xfrm>
          <a:off x="2547292" y="4328248"/>
          <a:ext cx="2870851" cy="21859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TextBox 13"/>
          <p:cNvSpPr txBox="1">
            <a:spLocks noChangeArrowheads="1"/>
          </p:cNvSpPr>
          <p:nvPr/>
        </p:nvSpPr>
        <p:spPr bwMode="auto">
          <a:xfrm>
            <a:off x="2690240" y="5136872"/>
            <a:ext cx="710451" cy="369332"/>
          </a:xfrm>
          <a:prstGeom prst="rect">
            <a:avLst/>
          </a:prstGeom>
          <a:solidFill>
            <a:srgbClr val="006600"/>
          </a:solidFill>
          <a:ln w="9525">
            <a:noFill/>
            <a:miter lim="800000"/>
            <a:headEnd/>
            <a:tailEnd/>
          </a:ln>
        </p:spPr>
        <p:txBody>
          <a:bodyPr wrap="none">
            <a:spAutoFit/>
          </a:bodyPr>
          <a:lstStyle/>
          <a:p>
            <a:r>
              <a:rPr lang="en-US" dirty="0">
                <a:solidFill>
                  <a:schemeClr val="bg1"/>
                </a:solidFill>
              </a:rPr>
              <a:t>0.015</a:t>
            </a:r>
          </a:p>
        </p:txBody>
      </p:sp>
      <p:sp>
        <p:nvSpPr>
          <p:cNvPr id="19" name="TextBox 14"/>
          <p:cNvSpPr txBox="1">
            <a:spLocks noChangeArrowheads="1"/>
          </p:cNvSpPr>
          <p:nvPr/>
        </p:nvSpPr>
        <p:spPr bwMode="auto">
          <a:xfrm>
            <a:off x="4639616" y="5140047"/>
            <a:ext cx="593432" cy="369332"/>
          </a:xfrm>
          <a:prstGeom prst="rect">
            <a:avLst/>
          </a:prstGeom>
          <a:solidFill>
            <a:srgbClr val="006600"/>
          </a:solidFill>
          <a:ln w="9525">
            <a:noFill/>
            <a:miter lim="800000"/>
            <a:headEnd/>
            <a:tailEnd/>
          </a:ln>
        </p:spPr>
        <p:txBody>
          <a:bodyPr wrap="none">
            <a:spAutoFit/>
          </a:bodyPr>
          <a:lstStyle/>
          <a:p>
            <a:r>
              <a:rPr lang="en-US" dirty="0">
                <a:solidFill>
                  <a:schemeClr val="bg1"/>
                </a:solidFill>
              </a:rPr>
              <a:t>0.03</a:t>
            </a:r>
          </a:p>
        </p:txBody>
      </p:sp>
      <p:sp>
        <p:nvSpPr>
          <p:cNvPr id="20" name="TextBox 15"/>
          <p:cNvSpPr txBox="1">
            <a:spLocks noChangeArrowheads="1"/>
          </p:cNvSpPr>
          <p:nvPr/>
        </p:nvSpPr>
        <p:spPr bwMode="auto">
          <a:xfrm>
            <a:off x="3865883" y="6329085"/>
            <a:ext cx="312906" cy="369332"/>
          </a:xfrm>
          <a:prstGeom prst="rect">
            <a:avLst/>
          </a:prstGeom>
          <a:solidFill>
            <a:srgbClr val="006600"/>
          </a:solidFill>
          <a:ln w="9525">
            <a:noFill/>
            <a:miter lim="800000"/>
            <a:headEnd/>
            <a:tailEnd/>
          </a:ln>
        </p:spPr>
        <p:txBody>
          <a:bodyPr wrap="none">
            <a:spAutoFit/>
          </a:bodyPr>
          <a:lstStyle/>
          <a:p>
            <a:r>
              <a:rPr lang="en-US" dirty="0">
                <a:solidFill>
                  <a:schemeClr val="bg1"/>
                </a:solidFill>
              </a:rPr>
              <a:t>2</a:t>
            </a:r>
          </a:p>
        </p:txBody>
      </p:sp>
      <p:sp>
        <p:nvSpPr>
          <p:cNvPr id="21" name="TextBox 20"/>
          <p:cNvSpPr txBox="1"/>
          <p:nvPr/>
        </p:nvSpPr>
        <p:spPr>
          <a:xfrm>
            <a:off x="1475316" y="4678383"/>
            <a:ext cx="1229824" cy="646331"/>
          </a:xfrm>
          <a:prstGeom prst="rect">
            <a:avLst/>
          </a:prstGeom>
          <a:noFill/>
        </p:spPr>
        <p:txBody>
          <a:bodyPr wrap="none" rtlCol="0">
            <a:spAutoFit/>
          </a:bodyPr>
          <a:lstStyle/>
          <a:p>
            <a:r>
              <a:rPr lang="en-US" dirty="0"/>
              <a:t>distance:</a:t>
            </a:r>
          </a:p>
          <a:p>
            <a:r>
              <a:rPr lang="en-US" dirty="0"/>
              <a:t>(negligible)</a:t>
            </a:r>
            <a:endParaRPr lang="en-US" baseline="-25000" dirty="0"/>
          </a:p>
        </p:txBody>
      </p:sp>
      <p:sp>
        <p:nvSpPr>
          <p:cNvPr id="22" name="TextBox 21"/>
          <p:cNvSpPr txBox="1"/>
          <p:nvPr/>
        </p:nvSpPr>
        <p:spPr>
          <a:xfrm>
            <a:off x="5219008" y="4685011"/>
            <a:ext cx="1229824" cy="646331"/>
          </a:xfrm>
          <a:prstGeom prst="rect">
            <a:avLst/>
          </a:prstGeom>
          <a:noFill/>
        </p:spPr>
        <p:txBody>
          <a:bodyPr wrap="none" rtlCol="0">
            <a:spAutoFit/>
          </a:bodyPr>
          <a:lstStyle/>
          <a:p>
            <a:r>
              <a:rPr lang="en-US" dirty="0"/>
              <a:t>distance:</a:t>
            </a:r>
          </a:p>
          <a:p>
            <a:r>
              <a:rPr lang="en-US" dirty="0"/>
              <a:t>(negligible)</a:t>
            </a:r>
            <a:endParaRPr lang="en-US" baseline="-25000" dirty="0"/>
          </a:p>
        </p:txBody>
      </p:sp>
      <p:sp>
        <p:nvSpPr>
          <p:cNvPr id="23" name="TextBox 22"/>
          <p:cNvSpPr txBox="1"/>
          <p:nvPr/>
        </p:nvSpPr>
        <p:spPr>
          <a:xfrm>
            <a:off x="4304955" y="6434670"/>
            <a:ext cx="4878871" cy="553998"/>
          </a:xfrm>
          <a:prstGeom prst="rect">
            <a:avLst/>
          </a:prstGeom>
          <a:noFill/>
        </p:spPr>
        <p:txBody>
          <a:bodyPr wrap="square" rtlCol="0">
            <a:spAutoFit/>
          </a:bodyPr>
          <a:lstStyle/>
          <a:p>
            <a:r>
              <a:rPr lang="en-US" dirty="0"/>
              <a:t>distance: 1 to v</a:t>
            </a:r>
            <a:r>
              <a:rPr lang="en-US" baseline="-25000" dirty="0"/>
              <a:t>1</a:t>
            </a:r>
            <a:r>
              <a:rPr lang="en-US" dirty="0"/>
              <a:t>, 1 to v</a:t>
            </a:r>
            <a:r>
              <a:rPr lang="en-US" baseline="-25000" dirty="0"/>
              <a:t>3</a:t>
            </a:r>
          </a:p>
          <a:p>
            <a:endParaRPr lang="en-US" baseline="-25000" dirty="0"/>
          </a:p>
        </p:txBody>
      </p:sp>
      <p:sp>
        <p:nvSpPr>
          <p:cNvPr id="24" name="TextBox 23"/>
          <p:cNvSpPr txBox="1"/>
          <p:nvPr/>
        </p:nvSpPr>
        <p:spPr>
          <a:xfrm>
            <a:off x="7452234" y="4685010"/>
            <a:ext cx="2987167" cy="923330"/>
          </a:xfrm>
          <a:prstGeom prst="rect">
            <a:avLst/>
          </a:prstGeom>
          <a:noFill/>
        </p:spPr>
        <p:txBody>
          <a:bodyPr wrap="square" rtlCol="0">
            <a:spAutoFit/>
          </a:bodyPr>
          <a:lstStyle/>
          <a:p>
            <a:r>
              <a:rPr lang="en-US" b="1" dirty="0"/>
              <a:t>different from before!</a:t>
            </a:r>
            <a:endParaRPr lang="en-US" b="1" baseline="-25000" dirty="0"/>
          </a:p>
          <a:p>
            <a:r>
              <a:rPr lang="en-US" b="1" dirty="0"/>
              <a:t>fails </a:t>
            </a:r>
            <a:r>
              <a:rPr lang="en-US" b="1" dirty="0">
                <a:solidFill>
                  <a:srgbClr val="006600"/>
                </a:solidFill>
              </a:rPr>
              <a:t>independence of other activities’ units</a:t>
            </a:r>
            <a:endParaRPr lang="en-US" b="1" baseline="-25000" dirty="0">
              <a:solidFill>
                <a:srgbClr val="006600"/>
              </a:solidFill>
            </a:endParaRPr>
          </a:p>
        </p:txBody>
      </p:sp>
      <p:cxnSp>
        <p:nvCxnSpPr>
          <p:cNvPr id="25" name="Straight Arrow Connector 24"/>
          <p:cNvCxnSpPr>
            <a:stCxn id="24" idx="1"/>
          </p:cNvCxnSpPr>
          <p:nvPr/>
        </p:nvCxnSpPr>
        <p:spPr>
          <a:xfrm flipH="1">
            <a:off x="4304955" y="5146676"/>
            <a:ext cx="3147278" cy="128799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2035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P spid="19" grpId="0" animBg="1"/>
      <p:bldP spid="20" grpId="0" animBg="1"/>
      <p:bldP spid="21" grpId="0"/>
      <p:bldP spid="22" grpId="0"/>
      <p:bldP spid="23" grpId="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56520" y="159024"/>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Not all is rosy, part 2</a:t>
            </a:r>
          </a:p>
        </p:txBody>
      </p:sp>
      <p:sp>
        <p:nvSpPr>
          <p:cNvPr id="30723" name="Rectangle 3"/>
          <p:cNvSpPr>
            <a:spLocks noGrp="1" noChangeArrowheads="1"/>
          </p:cNvSpPr>
          <p:nvPr>
            <p:ph type="body" idx="1"/>
          </p:nvPr>
        </p:nvSpPr>
        <p:spPr>
          <a:xfrm>
            <a:off x="1655764" y="1020416"/>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t>Back to original units, but let’s change some edges’ direction</a:t>
            </a:r>
            <a:endParaRPr lang="en-US" dirty="0">
              <a:solidFill>
                <a:schemeClr val="accent1"/>
              </a:solidFill>
            </a:endParaRPr>
          </a:p>
        </p:txBody>
      </p:sp>
      <p:graphicFrame>
        <p:nvGraphicFramePr>
          <p:cNvPr id="4" name="Content Placeholder 3"/>
          <p:cNvGraphicFramePr>
            <a:graphicFrameLocks/>
          </p:cNvGraphicFramePr>
          <p:nvPr/>
        </p:nvGraphicFramePr>
        <p:xfrm>
          <a:off x="1752601" y="1813126"/>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5"/>
          <p:cNvSpPr txBox="1">
            <a:spLocks noChangeArrowheads="1"/>
          </p:cNvSpPr>
          <p:nvPr/>
        </p:nvSpPr>
        <p:spPr bwMode="auto">
          <a:xfrm>
            <a:off x="1922053" y="2620681"/>
            <a:ext cx="761747"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1/100</a:t>
            </a:r>
          </a:p>
        </p:txBody>
      </p:sp>
      <p:sp>
        <p:nvSpPr>
          <p:cNvPr id="6" name="TextBox 6"/>
          <p:cNvSpPr txBox="1">
            <a:spLocks noChangeArrowheads="1"/>
          </p:cNvSpPr>
          <p:nvPr/>
        </p:nvSpPr>
        <p:spPr bwMode="auto">
          <a:xfrm>
            <a:off x="3844926" y="2625443"/>
            <a:ext cx="761747"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1/200</a:t>
            </a:r>
          </a:p>
        </p:txBody>
      </p:sp>
      <p:sp>
        <p:nvSpPr>
          <p:cNvPr id="7" name="TextBox 7"/>
          <p:cNvSpPr txBox="1">
            <a:spLocks noChangeArrowheads="1"/>
          </p:cNvSpPr>
          <p:nvPr/>
        </p:nvSpPr>
        <p:spPr bwMode="auto">
          <a:xfrm>
            <a:off x="3125789" y="3814482"/>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2</a:t>
            </a:r>
          </a:p>
        </p:txBody>
      </p:sp>
      <p:sp>
        <p:nvSpPr>
          <p:cNvPr id="18" name="TextBox 13"/>
          <p:cNvSpPr txBox="1">
            <a:spLocks noChangeArrowheads="1"/>
          </p:cNvSpPr>
          <p:nvPr/>
        </p:nvSpPr>
        <p:spPr bwMode="auto">
          <a:xfrm>
            <a:off x="2955279" y="5136872"/>
            <a:ext cx="292068" cy="369332"/>
          </a:xfrm>
          <a:prstGeom prst="rect">
            <a:avLst/>
          </a:prstGeom>
          <a:solidFill>
            <a:srgbClr val="006600"/>
          </a:solidFill>
          <a:ln w="9525">
            <a:noFill/>
            <a:miter lim="800000"/>
            <a:headEnd/>
            <a:tailEnd/>
          </a:ln>
        </p:spPr>
        <p:txBody>
          <a:bodyPr wrap="none">
            <a:spAutoFit/>
          </a:bodyPr>
          <a:lstStyle/>
          <a:p>
            <a:r>
              <a:rPr lang="en-US" dirty="0">
                <a:solidFill>
                  <a:schemeClr val="bg1"/>
                </a:solidFill>
              </a:rPr>
              <a:t>?</a:t>
            </a:r>
          </a:p>
        </p:txBody>
      </p:sp>
      <p:sp>
        <p:nvSpPr>
          <p:cNvPr id="19" name="TextBox 14"/>
          <p:cNvSpPr txBox="1">
            <a:spLocks noChangeArrowheads="1"/>
          </p:cNvSpPr>
          <p:nvPr/>
        </p:nvSpPr>
        <p:spPr bwMode="auto">
          <a:xfrm>
            <a:off x="4639616" y="5140047"/>
            <a:ext cx="292068" cy="369332"/>
          </a:xfrm>
          <a:prstGeom prst="rect">
            <a:avLst/>
          </a:prstGeom>
          <a:solidFill>
            <a:srgbClr val="006600"/>
          </a:solidFill>
          <a:ln w="9525">
            <a:noFill/>
            <a:miter lim="800000"/>
            <a:headEnd/>
            <a:tailEnd/>
          </a:ln>
        </p:spPr>
        <p:txBody>
          <a:bodyPr wrap="none">
            <a:spAutoFit/>
          </a:bodyPr>
          <a:lstStyle/>
          <a:p>
            <a:r>
              <a:rPr lang="en-US" dirty="0">
                <a:solidFill>
                  <a:schemeClr val="bg1"/>
                </a:solidFill>
              </a:rPr>
              <a:t>?</a:t>
            </a:r>
          </a:p>
        </p:txBody>
      </p:sp>
      <p:sp>
        <p:nvSpPr>
          <p:cNvPr id="20" name="TextBox 15"/>
          <p:cNvSpPr txBox="1">
            <a:spLocks noChangeArrowheads="1"/>
          </p:cNvSpPr>
          <p:nvPr/>
        </p:nvSpPr>
        <p:spPr bwMode="auto">
          <a:xfrm>
            <a:off x="3826127" y="6329085"/>
            <a:ext cx="312906" cy="369332"/>
          </a:xfrm>
          <a:prstGeom prst="rect">
            <a:avLst/>
          </a:prstGeom>
          <a:solidFill>
            <a:srgbClr val="006600"/>
          </a:solidFill>
          <a:ln w="9525">
            <a:noFill/>
            <a:miter lim="800000"/>
            <a:headEnd/>
            <a:tailEnd/>
          </a:ln>
        </p:spPr>
        <p:txBody>
          <a:bodyPr wrap="none">
            <a:spAutoFit/>
          </a:bodyPr>
          <a:lstStyle/>
          <a:p>
            <a:r>
              <a:rPr lang="en-US" dirty="0">
                <a:solidFill>
                  <a:schemeClr val="bg1"/>
                </a:solidFill>
              </a:rPr>
              <a:t>2</a:t>
            </a:r>
          </a:p>
        </p:txBody>
      </p:sp>
      <p:sp>
        <p:nvSpPr>
          <p:cNvPr id="21" name="TextBox 20"/>
          <p:cNvSpPr txBox="1"/>
          <p:nvPr/>
        </p:nvSpPr>
        <p:spPr>
          <a:xfrm>
            <a:off x="1524001" y="4678383"/>
            <a:ext cx="1431279" cy="646331"/>
          </a:xfrm>
          <a:prstGeom prst="rect">
            <a:avLst/>
          </a:prstGeom>
          <a:noFill/>
        </p:spPr>
        <p:txBody>
          <a:bodyPr wrap="square" rtlCol="0">
            <a:spAutoFit/>
          </a:bodyPr>
          <a:lstStyle/>
          <a:p>
            <a:r>
              <a:rPr lang="en-US" dirty="0"/>
              <a:t>distance:</a:t>
            </a:r>
          </a:p>
          <a:p>
            <a:r>
              <a:rPr lang="en-US" dirty="0"/>
              <a:t>(negligible)</a:t>
            </a:r>
            <a:endParaRPr lang="en-US" baseline="-25000" dirty="0"/>
          </a:p>
        </p:txBody>
      </p:sp>
      <p:sp>
        <p:nvSpPr>
          <p:cNvPr id="22" name="TextBox 21"/>
          <p:cNvSpPr txBox="1"/>
          <p:nvPr/>
        </p:nvSpPr>
        <p:spPr>
          <a:xfrm>
            <a:off x="5219009" y="4685011"/>
            <a:ext cx="1407111" cy="646331"/>
          </a:xfrm>
          <a:prstGeom prst="rect">
            <a:avLst/>
          </a:prstGeom>
          <a:noFill/>
        </p:spPr>
        <p:txBody>
          <a:bodyPr wrap="square" rtlCol="0">
            <a:spAutoFit/>
          </a:bodyPr>
          <a:lstStyle/>
          <a:p>
            <a:r>
              <a:rPr lang="en-US" dirty="0"/>
              <a:t>distance:</a:t>
            </a:r>
          </a:p>
          <a:p>
            <a:r>
              <a:rPr lang="en-US" dirty="0"/>
              <a:t>(negligible)</a:t>
            </a:r>
            <a:endParaRPr lang="en-US" baseline="-25000" dirty="0"/>
          </a:p>
        </p:txBody>
      </p:sp>
      <p:graphicFrame>
        <p:nvGraphicFramePr>
          <p:cNvPr id="25" name="Content Placeholder 3"/>
          <p:cNvGraphicFramePr>
            <a:graphicFrameLocks/>
          </p:cNvGraphicFramePr>
          <p:nvPr/>
        </p:nvGraphicFramePr>
        <p:xfrm>
          <a:off x="4861457" y="1813126"/>
          <a:ext cx="2870851" cy="2185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6" name="TextBox 5"/>
          <p:cNvSpPr txBox="1">
            <a:spLocks noChangeArrowheads="1"/>
          </p:cNvSpPr>
          <p:nvPr/>
        </p:nvSpPr>
        <p:spPr bwMode="auto">
          <a:xfrm>
            <a:off x="5047688" y="2621629"/>
            <a:ext cx="761747"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1/300</a:t>
            </a:r>
          </a:p>
        </p:txBody>
      </p:sp>
      <p:sp>
        <p:nvSpPr>
          <p:cNvPr id="27" name="TextBox 6"/>
          <p:cNvSpPr txBox="1">
            <a:spLocks noChangeArrowheads="1"/>
          </p:cNvSpPr>
          <p:nvPr/>
        </p:nvSpPr>
        <p:spPr bwMode="auto">
          <a:xfrm>
            <a:off x="6970561" y="2612743"/>
            <a:ext cx="761747"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1/300</a:t>
            </a:r>
          </a:p>
        </p:txBody>
      </p:sp>
      <p:sp>
        <p:nvSpPr>
          <p:cNvPr id="28" name="TextBox 7"/>
          <p:cNvSpPr txBox="1">
            <a:spLocks noChangeArrowheads="1"/>
          </p:cNvSpPr>
          <p:nvPr/>
        </p:nvSpPr>
        <p:spPr bwMode="auto">
          <a:xfrm>
            <a:off x="6196284" y="3814482"/>
            <a:ext cx="312737" cy="369887"/>
          </a:xfrm>
          <a:prstGeom prst="rect">
            <a:avLst/>
          </a:prstGeom>
          <a:solidFill>
            <a:schemeClr val="accent1"/>
          </a:solidFill>
          <a:ln w="9525">
            <a:noFill/>
            <a:miter lim="800000"/>
            <a:headEnd/>
            <a:tailEnd/>
          </a:ln>
        </p:spPr>
        <p:txBody>
          <a:bodyPr wrap="none">
            <a:spAutoFit/>
          </a:bodyPr>
          <a:lstStyle/>
          <a:p>
            <a:r>
              <a:rPr lang="en-US" dirty="0">
                <a:solidFill>
                  <a:schemeClr val="bg1"/>
                </a:solidFill>
              </a:rPr>
              <a:t>1</a:t>
            </a:r>
          </a:p>
        </p:txBody>
      </p:sp>
      <p:graphicFrame>
        <p:nvGraphicFramePr>
          <p:cNvPr id="29" name="Content Placeholder 3"/>
          <p:cNvGraphicFramePr>
            <a:graphicFrameLocks/>
          </p:cNvGraphicFramePr>
          <p:nvPr/>
        </p:nvGraphicFramePr>
        <p:xfrm>
          <a:off x="7797150" y="1813126"/>
          <a:ext cx="2870851" cy="218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0" name="TextBox 5"/>
          <p:cNvSpPr txBox="1">
            <a:spLocks noChangeArrowheads="1"/>
          </p:cNvSpPr>
          <p:nvPr/>
        </p:nvSpPr>
        <p:spPr bwMode="auto">
          <a:xfrm>
            <a:off x="7920182" y="2612191"/>
            <a:ext cx="761747"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1/200</a:t>
            </a:r>
          </a:p>
        </p:txBody>
      </p:sp>
      <p:sp>
        <p:nvSpPr>
          <p:cNvPr id="31" name="TextBox 6"/>
          <p:cNvSpPr txBox="1">
            <a:spLocks noChangeArrowheads="1"/>
          </p:cNvSpPr>
          <p:nvPr/>
        </p:nvSpPr>
        <p:spPr bwMode="auto">
          <a:xfrm>
            <a:off x="9906254" y="2607981"/>
            <a:ext cx="761747" cy="369332"/>
          </a:xfrm>
          <a:prstGeom prst="rect">
            <a:avLst/>
          </a:prstGeom>
          <a:solidFill>
            <a:srgbClr val="C00000"/>
          </a:solidFill>
          <a:ln w="9525">
            <a:noFill/>
            <a:miter lim="800000"/>
            <a:headEnd/>
            <a:tailEnd/>
          </a:ln>
        </p:spPr>
        <p:txBody>
          <a:bodyPr wrap="none">
            <a:spAutoFit/>
          </a:bodyPr>
          <a:lstStyle/>
          <a:p>
            <a:r>
              <a:rPr lang="en-US" dirty="0">
                <a:solidFill>
                  <a:schemeClr val="bg1"/>
                </a:solidFill>
              </a:rPr>
              <a:t>1/600</a:t>
            </a:r>
          </a:p>
        </p:txBody>
      </p:sp>
      <p:sp>
        <p:nvSpPr>
          <p:cNvPr id="32" name="TextBox 7"/>
          <p:cNvSpPr txBox="1">
            <a:spLocks noChangeArrowheads="1"/>
          </p:cNvSpPr>
          <p:nvPr/>
        </p:nvSpPr>
        <p:spPr bwMode="auto">
          <a:xfrm>
            <a:off x="9183825" y="3814481"/>
            <a:ext cx="312906" cy="369332"/>
          </a:xfrm>
          <a:prstGeom prst="rect">
            <a:avLst/>
          </a:prstGeom>
          <a:solidFill>
            <a:schemeClr val="accent1"/>
          </a:solidFill>
          <a:ln w="9525">
            <a:noFill/>
            <a:miter lim="800000"/>
            <a:headEnd/>
            <a:tailEnd/>
          </a:ln>
        </p:spPr>
        <p:txBody>
          <a:bodyPr wrap="none">
            <a:spAutoFit/>
          </a:bodyPr>
          <a:lstStyle/>
          <a:p>
            <a:r>
              <a:rPr lang="en-US" dirty="0">
                <a:solidFill>
                  <a:schemeClr val="bg1"/>
                </a:solidFill>
              </a:rPr>
              <a:t>3</a:t>
            </a:r>
          </a:p>
        </p:txBody>
      </p:sp>
      <p:sp>
        <p:nvSpPr>
          <p:cNvPr id="33" name="TextBox 32"/>
          <p:cNvSpPr txBox="1"/>
          <p:nvPr/>
        </p:nvSpPr>
        <p:spPr>
          <a:xfrm>
            <a:off x="4457355" y="6507558"/>
            <a:ext cx="4878871" cy="553998"/>
          </a:xfrm>
          <a:prstGeom prst="rect">
            <a:avLst/>
          </a:prstGeom>
          <a:noFill/>
        </p:spPr>
        <p:txBody>
          <a:bodyPr wrap="square" rtlCol="0">
            <a:spAutoFit/>
          </a:bodyPr>
          <a:lstStyle/>
          <a:p>
            <a:r>
              <a:rPr lang="en-US" dirty="0"/>
              <a:t>distance: 1 to v</a:t>
            </a:r>
            <a:r>
              <a:rPr lang="en-US" baseline="-25000" dirty="0"/>
              <a:t>1</a:t>
            </a:r>
            <a:r>
              <a:rPr lang="en-US" dirty="0"/>
              <a:t>, 1 to v</a:t>
            </a:r>
            <a:r>
              <a:rPr lang="en-US" baseline="-25000" dirty="0"/>
              <a:t>3</a:t>
            </a:r>
          </a:p>
          <a:p>
            <a:endParaRPr lang="en-US" baseline="-25000" dirty="0"/>
          </a:p>
        </p:txBody>
      </p:sp>
      <p:graphicFrame>
        <p:nvGraphicFramePr>
          <p:cNvPr id="34" name="Content Placeholder 3"/>
          <p:cNvGraphicFramePr>
            <a:graphicFrameLocks/>
          </p:cNvGraphicFramePr>
          <p:nvPr/>
        </p:nvGraphicFramePr>
        <p:xfrm>
          <a:off x="2481032" y="4328248"/>
          <a:ext cx="2870851" cy="21859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5" name="TextBox 34"/>
          <p:cNvSpPr txBox="1"/>
          <p:nvPr/>
        </p:nvSpPr>
        <p:spPr>
          <a:xfrm>
            <a:off x="7452234" y="4685010"/>
            <a:ext cx="2987167" cy="923330"/>
          </a:xfrm>
          <a:prstGeom prst="rect">
            <a:avLst/>
          </a:prstGeom>
          <a:noFill/>
        </p:spPr>
        <p:txBody>
          <a:bodyPr wrap="square" rtlCol="0">
            <a:spAutoFit/>
          </a:bodyPr>
          <a:lstStyle/>
          <a:p>
            <a:r>
              <a:rPr lang="en-US" b="1" dirty="0"/>
              <a:t>different from before!</a:t>
            </a:r>
            <a:endParaRPr lang="en-US" b="1" baseline="-25000" dirty="0"/>
          </a:p>
          <a:p>
            <a:r>
              <a:rPr lang="en-US" b="1" dirty="0"/>
              <a:t>fails </a:t>
            </a:r>
            <a:r>
              <a:rPr lang="en-US" b="1" dirty="0">
                <a:solidFill>
                  <a:srgbClr val="006600"/>
                </a:solidFill>
              </a:rPr>
              <a:t>independence of other edges’ directions</a:t>
            </a:r>
            <a:endParaRPr lang="en-US" b="1" baseline="-25000" dirty="0">
              <a:solidFill>
                <a:srgbClr val="006600"/>
              </a:solidFill>
            </a:endParaRPr>
          </a:p>
        </p:txBody>
      </p:sp>
      <p:cxnSp>
        <p:nvCxnSpPr>
          <p:cNvPr id="36" name="Straight Arrow Connector 35"/>
          <p:cNvCxnSpPr>
            <a:stCxn id="35" idx="1"/>
          </p:cNvCxnSpPr>
          <p:nvPr/>
        </p:nvCxnSpPr>
        <p:spPr>
          <a:xfrm flipH="1">
            <a:off x="4304955" y="5146676"/>
            <a:ext cx="3147278" cy="128799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1550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p:bldP spid="22" grpId="0"/>
      <p:bldP spid="33" grpId="0"/>
      <p:bldGraphic spid="34" grpId="0">
        <p:bldAsOne/>
      </p:bldGraphic>
      <p:bldGraphic spid="34" grpId="1">
        <p:bldAsOne/>
      </p:bldGraphic>
      <p:bldP spid="35" grpId="0"/>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683024" y="159024"/>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Summarizing</a:t>
            </a:r>
          </a:p>
        </p:txBody>
      </p:sp>
      <p:sp>
        <p:nvSpPr>
          <p:cNvPr id="30723" name="Rectangle 3"/>
          <p:cNvSpPr>
            <a:spLocks noGrp="1" noChangeArrowheads="1"/>
          </p:cNvSpPr>
          <p:nvPr>
            <p:ph type="body" idx="1"/>
          </p:nvPr>
        </p:nvSpPr>
        <p:spPr>
          <a:xfrm>
            <a:off x="1655764" y="967408"/>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Let </a:t>
            </a:r>
            <a:r>
              <a:rPr lang="en-GB" dirty="0" err="1">
                <a:solidFill>
                  <a:srgbClr val="0070C0"/>
                </a:solidFill>
              </a:rPr>
              <a:t>t</a:t>
            </a:r>
            <a:r>
              <a:rPr lang="en-GB" baseline="-25000" dirty="0" err="1">
                <a:solidFill>
                  <a:srgbClr val="0070C0"/>
                </a:solidFill>
              </a:rPr>
              <a:t>a,b,i</a:t>
            </a:r>
            <a:r>
              <a:rPr lang="en-GB" dirty="0"/>
              <a:t> be voter </a:t>
            </a:r>
            <a:r>
              <a:rPr lang="en-GB" dirty="0">
                <a:solidFill>
                  <a:srgbClr val="0070C0"/>
                </a:solidFill>
              </a:rPr>
              <a:t>i</a:t>
            </a:r>
            <a:r>
              <a:rPr lang="en-GB" dirty="0"/>
              <a:t>’s </a:t>
            </a:r>
            <a:r>
              <a:rPr lang="en-GB" dirty="0" err="1"/>
              <a:t>tradeoff</a:t>
            </a:r>
            <a:r>
              <a:rPr lang="en-GB" dirty="0"/>
              <a:t> between </a:t>
            </a:r>
            <a:r>
              <a:rPr lang="en-GB" dirty="0">
                <a:solidFill>
                  <a:srgbClr val="0070C0"/>
                </a:solidFill>
              </a:rPr>
              <a:t>a</a:t>
            </a:r>
            <a:r>
              <a:rPr lang="en-GB" dirty="0"/>
              <a:t> and </a:t>
            </a:r>
            <a:r>
              <a:rPr lang="en-GB" dirty="0">
                <a:solidFill>
                  <a:srgbClr val="0070C0"/>
                </a:solidFill>
              </a:rPr>
              <a:t>b</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Aggregate </a:t>
            </a:r>
            <a:r>
              <a:rPr lang="en-GB" dirty="0" err="1"/>
              <a:t>tradeoff</a:t>
            </a:r>
            <a:r>
              <a:rPr lang="en-GB" dirty="0"/>
              <a:t> </a:t>
            </a:r>
            <a:r>
              <a:rPr lang="en-GB" dirty="0">
                <a:solidFill>
                  <a:srgbClr val="0070C0"/>
                </a:solidFill>
              </a:rPr>
              <a:t>t</a:t>
            </a:r>
            <a:r>
              <a:rPr lang="en-GB" dirty="0"/>
              <a:t> has score</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GB" dirty="0">
                <a:solidFill>
                  <a:schemeClr val="accent1"/>
                </a:solidFill>
              </a:rPr>
              <a:t>	</a:t>
            </a:r>
            <a:r>
              <a:rPr lang="el-GR" dirty="0">
                <a:solidFill>
                  <a:schemeClr val="accent1"/>
                </a:solidFill>
              </a:rPr>
              <a:t> </a:t>
            </a:r>
            <a:r>
              <a:rPr lang="el-GR" dirty="0">
                <a:solidFill>
                  <a:srgbClr val="0070C0"/>
                </a:solidFill>
              </a:rPr>
              <a:t>Σ</a:t>
            </a:r>
            <a:r>
              <a:rPr lang="en-GB" baseline="-25000" dirty="0">
                <a:solidFill>
                  <a:srgbClr val="0070C0"/>
                </a:solidFill>
              </a:rPr>
              <a:t>i</a:t>
            </a:r>
            <a:r>
              <a:rPr lang="el-GR" dirty="0">
                <a:solidFill>
                  <a:srgbClr val="0070C0"/>
                </a:solidFill>
              </a:rPr>
              <a:t> Σ</a:t>
            </a:r>
            <a:r>
              <a:rPr lang="en-GB" baseline="-25000" dirty="0" err="1">
                <a:solidFill>
                  <a:srgbClr val="0070C0"/>
                </a:solidFill>
              </a:rPr>
              <a:t>a,b</a:t>
            </a:r>
            <a:r>
              <a:rPr lang="en-US" dirty="0">
                <a:solidFill>
                  <a:srgbClr val="0070C0"/>
                </a:solidFill>
              </a:rPr>
              <a:t> |</a:t>
            </a:r>
            <a:r>
              <a:rPr lang="en-GB" dirty="0">
                <a:solidFill>
                  <a:srgbClr val="0070C0"/>
                </a:solidFill>
              </a:rPr>
              <a:t> </a:t>
            </a:r>
            <a:r>
              <a:rPr lang="en-GB" dirty="0" err="1">
                <a:solidFill>
                  <a:srgbClr val="0070C0"/>
                </a:solidFill>
              </a:rPr>
              <a:t>t</a:t>
            </a:r>
            <a:r>
              <a:rPr lang="en-GB" baseline="-25000" dirty="0" err="1">
                <a:solidFill>
                  <a:srgbClr val="0070C0"/>
                </a:solidFill>
              </a:rPr>
              <a:t>a,b</a:t>
            </a:r>
            <a:r>
              <a:rPr lang="en-GB" dirty="0">
                <a:solidFill>
                  <a:srgbClr val="0070C0"/>
                </a:solidFill>
              </a:rPr>
              <a:t> - </a:t>
            </a:r>
            <a:r>
              <a:rPr lang="en-GB" dirty="0" err="1">
                <a:solidFill>
                  <a:srgbClr val="0070C0"/>
                </a:solidFill>
              </a:rPr>
              <a:t>t</a:t>
            </a:r>
            <a:r>
              <a:rPr lang="en-GB" baseline="-25000" dirty="0" err="1">
                <a:solidFill>
                  <a:srgbClr val="0070C0"/>
                </a:solidFill>
              </a:rPr>
              <a:t>a,b,i</a:t>
            </a:r>
            <a:r>
              <a:rPr lang="en-US" dirty="0">
                <a:solidFill>
                  <a:srgbClr val="0070C0"/>
                </a:solidFill>
              </a:rPr>
              <a:t> |</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Upsides:</a:t>
            </a:r>
          </a:p>
          <a:p>
            <a:pPr marL="741363" lvl="1"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solidFill>
                  <a:srgbClr val="006600"/>
                </a:solidFill>
              </a:rPr>
              <a:t>Coincides with median </a:t>
            </a:r>
            <a:r>
              <a:rPr lang="en-GB" dirty="0"/>
              <a:t>for 2 activities</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Downsides:</a:t>
            </a:r>
          </a:p>
          <a:p>
            <a:pPr marL="741363" lvl="1"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Dependence on </a:t>
            </a:r>
            <a:r>
              <a:rPr lang="en-GB" dirty="0">
                <a:solidFill>
                  <a:srgbClr val="FF0000"/>
                </a:solidFill>
              </a:rPr>
              <a:t>choice of units</a:t>
            </a:r>
            <a:r>
              <a:rPr lang="en-GB" dirty="0"/>
              <a:t>: </a:t>
            </a:r>
          </a:p>
          <a:p>
            <a:pPr marL="741363" lvl="1"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GB" dirty="0">
                <a:solidFill>
                  <a:srgbClr val="0070C0"/>
                </a:solidFill>
              </a:rPr>
              <a:t>	</a:t>
            </a:r>
            <a:r>
              <a:rPr lang="en-US" dirty="0">
                <a:solidFill>
                  <a:srgbClr val="0070C0"/>
                </a:solidFill>
              </a:rPr>
              <a:t>|</a:t>
            </a:r>
            <a:r>
              <a:rPr lang="en-GB" dirty="0">
                <a:solidFill>
                  <a:srgbClr val="0070C0"/>
                </a:solidFill>
              </a:rPr>
              <a:t> </a:t>
            </a:r>
            <a:r>
              <a:rPr lang="en-GB" dirty="0" err="1">
                <a:solidFill>
                  <a:srgbClr val="0070C0"/>
                </a:solidFill>
              </a:rPr>
              <a:t>t</a:t>
            </a:r>
            <a:r>
              <a:rPr lang="en-GB" baseline="-25000" dirty="0" err="1">
                <a:solidFill>
                  <a:srgbClr val="0070C0"/>
                </a:solidFill>
              </a:rPr>
              <a:t>a,b</a:t>
            </a:r>
            <a:r>
              <a:rPr lang="en-GB" dirty="0">
                <a:solidFill>
                  <a:srgbClr val="0070C0"/>
                </a:solidFill>
              </a:rPr>
              <a:t> - </a:t>
            </a:r>
            <a:r>
              <a:rPr lang="en-GB" dirty="0" err="1">
                <a:solidFill>
                  <a:srgbClr val="0070C0"/>
                </a:solidFill>
              </a:rPr>
              <a:t>t</a:t>
            </a:r>
            <a:r>
              <a:rPr lang="en-GB" baseline="-25000" dirty="0" err="1">
                <a:solidFill>
                  <a:srgbClr val="0070C0"/>
                </a:solidFill>
              </a:rPr>
              <a:t>a,b,i</a:t>
            </a:r>
            <a:r>
              <a:rPr lang="en-US" dirty="0">
                <a:solidFill>
                  <a:srgbClr val="0070C0"/>
                </a:solidFill>
              </a:rPr>
              <a:t> | ≠ |</a:t>
            </a:r>
            <a:r>
              <a:rPr lang="en-GB" dirty="0">
                <a:solidFill>
                  <a:srgbClr val="0070C0"/>
                </a:solidFill>
              </a:rPr>
              <a:t> 2t</a:t>
            </a:r>
            <a:r>
              <a:rPr lang="en-GB" baseline="-25000" dirty="0">
                <a:solidFill>
                  <a:srgbClr val="0070C0"/>
                </a:solidFill>
              </a:rPr>
              <a:t>a,b</a:t>
            </a:r>
            <a:r>
              <a:rPr lang="en-GB" dirty="0">
                <a:solidFill>
                  <a:srgbClr val="0070C0"/>
                </a:solidFill>
              </a:rPr>
              <a:t> - 2t</a:t>
            </a:r>
            <a:r>
              <a:rPr lang="en-GB" baseline="-25000" dirty="0">
                <a:solidFill>
                  <a:srgbClr val="0070C0"/>
                </a:solidFill>
              </a:rPr>
              <a:t>a,b,i</a:t>
            </a:r>
            <a:r>
              <a:rPr lang="en-US" dirty="0">
                <a:solidFill>
                  <a:srgbClr val="0070C0"/>
                </a:solidFill>
              </a:rPr>
              <a:t> |</a:t>
            </a:r>
            <a:endParaRPr lang="en-GB" dirty="0">
              <a:solidFill>
                <a:srgbClr val="0070C0"/>
              </a:solidFill>
            </a:endParaRPr>
          </a:p>
          <a:p>
            <a:pPr marL="741363" lvl="1"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Dependence on </a:t>
            </a:r>
            <a:r>
              <a:rPr lang="en-GB" dirty="0">
                <a:solidFill>
                  <a:srgbClr val="FF0000"/>
                </a:solidFill>
              </a:rPr>
              <a:t>direction of edges</a:t>
            </a:r>
            <a:r>
              <a:rPr lang="en-GB" dirty="0"/>
              <a:t>:</a:t>
            </a:r>
          </a:p>
          <a:p>
            <a:pPr marL="741363" lvl="1"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a:t>
            </a:r>
            <a:r>
              <a:rPr lang="en-US" dirty="0">
                <a:solidFill>
                  <a:srgbClr val="0070C0"/>
                </a:solidFill>
              </a:rPr>
              <a:t>|</a:t>
            </a:r>
            <a:r>
              <a:rPr lang="en-GB" dirty="0">
                <a:solidFill>
                  <a:srgbClr val="0070C0"/>
                </a:solidFill>
              </a:rPr>
              <a:t> </a:t>
            </a:r>
            <a:r>
              <a:rPr lang="en-GB" dirty="0" err="1">
                <a:solidFill>
                  <a:srgbClr val="0070C0"/>
                </a:solidFill>
              </a:rPr>
              <a:t>t</a:t>
            </a:r>
            <a:r>
              <a:rPr lang="en-GB" baseline="-25000" dirty="0" err="1">
                <a:solidFill>
                  <a:srgbClr val="0070C0"/>
                </a:solidFill>
              </a:rPr>
              <a:t>a,b</a:t>
            </a:r>
            <a:r>
              <a:rPr lang="en-GB" dirty="0">
                <a:solidFill>
                  <a:srgbClr val="0070C0"/>
                </a:solidFill>
              </a:rPr>
              <a:t> - </a:t>
            </a:r>
            <a:r>
              <a:rPr lang="en-GB" dirty="0" err="1">
                <a:solidFill>
                  <a:srgbClr val="0070C0"/>
                </a:solidFill>
              </a:rPr>
              <a:t>t</a:t>
            </a:r>
            <a:r>
              <a:rPr lang="en-GB" baseline="-25000" dirty="0" err="1">
                <a:solidFill>
                  <a:srgbClr val="0070C0"/>
                </a:solidFill>
              </a:rPr>
              <a:t>a,b,i</a:t>
            </a:r>
            <a:r>
              <a:rPr lang="en-US" dirty="0">
                <a:solidFill>
                  <a:srgbClr val="0070C0"/>
                </a:solidFill>
              </a:rPr>
              <a:t> | ≠ |</a:t>
            </a:r>
            <a:r>
              <a:rPr lang="en-GB" dirty="0">
                <a:solidFill>
                  <a:srgbClr val="0070C0"/>
                </a:solidFill>
              </a:rPr>
              <a:t> 1/</a:t>
            </a:r>
            <a:r>
              <a:rPr lang="en-GB" dirty="0" err="1">
                <a:solidFill>
                  <a:srgbClr val="0070C0"/>
                </a:solidFill>
              </a:rPr>
              <a:t>t</a:t>
            </a:r>
            <a:r>
              <a:rPr lang="en-GB" baseline="-25000" dirty="0" err="1">
                <a:solidFill>
                  <a:srgbClr val="0070C0"/>
                </a:solidFill>
              </a:rPr>
              <a:t>a,b</a:t>
            </a:r>
            <a:r>
              <a:rPr lang="en-GB" dirty="0">
                <a:solidFill>
                  <a:srgbClr val="0070C0"/>
                </a:solidFill>
              </a:rPr>
              <a:t> - 1/</a:t>
            </a:r>
            <a:r>
              <a:rPr lang="en-GB" dirty="0" err="1">
                <a:solidFill>
                  <a:srgbClr val="0070C0"/>
                </a:solidFill>
              </a:rPr>
              <a:t>t</a:t>
            </a:r>
            <a:r>
              <a:rPr lang="en-GB" baseline="-25000" dirty="0" err="1">
                <a:solidFill>
                  <a:srgbClr val="0070C0"/>
                </a:solidFill>
              </a:rPr>
              <a:t>a,b,i</a:t>
            </a:r>
            <a:r>
              <a:rPr lang="en-US" dirty="0">
                <a:solidFill>
                  <a:srgbClr val="0070C0"/>
                </a:solidFill>
              </a:rPr>
              <a:t> |</a:t>
            </a:r>
          </a:p>
          <a:p>
            <a:pPr marL="741363" lvl="1"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t>We </a:t>
            </a:r>
            <a:r>
              <a:rPr lang="en-US" dirty="0">
                <a:solidFill>
                  <a:srgbClr val="FF0000"/>
                </a:solidFill>
              </a:rPr>
              <a:t>don’t have a general algorithm</a:t>
            </a:r>
            <a:endParaRPr lang="en-GB" dirty="0">
              <a:solidFill>
                <a:srgbClr val="FF0000"/>
              </a:solidFill>
            </a:endParaRPr>
          </a:p>
          <a:p>
            <a:pPr marL="741363" lvl="1"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GB" dirty="0"/>
          </a:p>
        </p:txBody>
      </p:sp>
    </p:spTree>
    <p:extLst>
      <p:ext uri="{BB962C8B-B14F-4D97-AF65-F5344CB8AC3E}">
        <p14:creationId xmlns:p14="http://schemas.microsoft.com/office/powerpoint/2010/main" val="2436334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2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2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43268" y="192156"/>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 generalization</a:t>
            </a:r>
          </a:p>
        </p:txBody>
      </p:sp>
      <p:sp>
        <p:nvSpPr>
          <p:cNvPr id="30723" name="Rectangle 3"/>
          <p:cNvSpPr>
            <a:spLocks noGrp="1" noChangeArrowheads="1"/>
          </p:cNvSpPr>
          <p:nvPr>
            <p:ph type="body" idx="1"/>
          </p:nvPr>
        </p:nvSpPr>
        <p:spPr>
          <a:xfrm>
            <a:off x="1655764" y="1143000"/>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Let </a:t>
            </a:r>
            <a:r>
              <a:rPr lang="en-GB" dirty="0" err="1">
                <a:solidFill>
                  <a:srgbClr val="0070C0"/>
                </a:solidFill>
              </a:rPr>
              <a:t>t</a:t>
            </a:r>
            <a:r>
              <a:rPr lang="en-GB" baseline="-25000" dirty="0" err="1">
                <a:solidFill>
                  <a:srgbClr val="0070C0"/>
                </a:solidFill>
              </a:rPr>
              <a:t>a,b,i</a:t>
            </a:r>
            <a:r>
              <a:rPr lang="en-GB" dirty="0"/>
              <a:t> be voter </a:t>
            </a:r>
            <a:r>
              <a:rPr lang="en-GB" dirty="0">
                <a:solidFill>
                  <a:srgbClr val="0070C0"/>
                </a:solidFill>
              </a:rPr>
              <a:t>i</a:t>
            </a:r>
            <a:r>
              <a:rPr lang="en-GB" dirty="0"/>
              <a:t>’s </a:t>
            </a:r>
            <a:r>
              <a:rPr lang="en-GB" dirty="0" err="1"/>
              <a:t>tradeoff</a:t>
            </a:r>
            <a:r>
              <a:rPr lang="en-GB" dirty="0"/>
              <a:t> between </a:t>
            </a:r>
            <a:r>
              <a:rPr lang="en-GB" dirty="0">
                <a:solidFill>
                  <a:srgbClr val="0070C0"/>
                </a:solidFill>
              </a:rPr>
              <a:t>a</a:t>
            </a:r>
            <a:r>
              <a:rPr lang="en-GB" dirty="0"/>
              <a:t> and </a:t>
            </a:r>
            <a:r>
              <a:rPr lang="en-GB" dirty="0">
                <a:solidFill>
                  <a:srgbClr val="0070C0"/>
                </a:solidFill>
              </a:rPr>
              <a:t>b</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Let </a:t>
            </a:r>
            <a:r>
              <a:rPr lang="en-GB" dirty="0">
                <a:solidFill>
                  <a:srgbClr val="0070C0"/>
                </a:solidFill>
              </a:rPr>
              <a:t>f</a:t>
            </a:r>
            <a:r>
              <a:rPr lang="en-GB" dirty="0"/>
              <a:t> be a monotone increasing function – say, </a:t>
            </a:r>
            <a:r>
              <a:rPr lang="en-GB" dirty="0">
                <a:solidFill>
                  <a:srgbClr val="0070C0"/>
                </a:solidFill>
              </a:rPr>
              <a:t>f(x) = x</a:t>
            </a:r>
            <a:r>
              <a:rPr lang="en-GB" baseline="30000" dirty="0">
                <a:solidFill>
                  <a:srgbClr val="0070C0"/>
                </a:solidFill>
              </a:rPr>
              <a:t>2</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Aggregate </a:t>
            </a:r>
            <a:r>
              <a:rPr lang="en-GB" dirty="0" err="1"/>
              <a:t>tradeoff</a:t>
            </a:r>
            <a:r>
              <a:rPr lang="en-GB" dirty="0"/>
              <a:t> </a:t>
            </a:r>
            <a:r>
              <a:rPr lang="en-GB" dirty="0">
                <a:solidFill>
                  <a:srgbClr val="0070C0"/>
                </a:solidFill>
              </a:rPr>
              <a:t>t</a:t>
            </a:r>
            <a:r>
              <a:rPr lang="en-GB" dirty="0"/>
              <a:t> has score</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GB" dirty="0">
                <a:solidFill>
                  <a:srgbClr val="0070C0"/>
                </a:solidFill>
              </a:rPr>
              <a:t>	</a:t>
            </a:r>
            <a:r>
              <a:rPr lang="el-GR" dirty="0">
                <a:solidFill>
                  <a:srgbClr val="0070C0"/>
                </a:solidFill>
              </a:rPr>
              <a:t> Σ</a:t>
            </a:r>
            <a:r>
              <a:rPr lang="en-GB" baseline="-25000" dirty="0">
                <a:solidFill>
                  <a:srgbClr val="0070C0"/>
                </a:solidFill>
              </a:rPr>
              <a:t>i</a:t>
            </a:r>
            <a:r>
              <a:rPr lang="el-GR" dirty="0">
                <a:solidFill>
                  <a:srgbClr val="0070C0"/>
                </a:solidFill>
              </a:rPr>
              <a:t> Σ</a:t>
            </a:r>
            <a:r>
              <a:rPr lang="en-GB" baseline="-25000" dirty="0" err="1">
                <a:solidFill>
                  <a:srgbClr val="0070C0"/>
                </a:solidFill>
              </a:rPr>
              <a:t>a,b</a:t>
            </a:r>
            <a:r>
              <a:rPr lang="en-US" dirty="0">
                <a:solidFill>
                  <a:srgbClr val="0070C0"/>
                </a:solidFill>
              </a:rPr>
              <a:t> |</a:t>
            </a:r>
            <a:r>
              <a:rPr lang="en-GB" dirty="0">
                <a:solidFill>
                  <a:srgbClr val="0070C0"/>
                </a:solidFill>
              </a:rPr>
              <a:t> f(</a:t>
            </a:r>
            <a:r>
              <a:rPr lang="en-GB" dirty="0" err="1">
                <a:solidFill>
                  <a:srgbClr val="0070C0"/>
                </a:solidFill>
              </a:rPr>
              <a:t>t</a:t>
            </a:r>
            <a:r>
              <a:rPr lang="en-GB" baseline="-25000" dirty="0" err="1">
                <a:solidFill>
                  <a:srgbClr val="0070C0"/>
                </a:solidFill>
              </a:rPr>
              <a:t>a,b</a:t>
            </a:r>
            <a:r>
              <a:rPr lang="en-GB" dirty="0">
                <a:solidFill>
                  <a:srgbClr val="0070C0"/>
                </a:solidFill>
              </a:rPr>
              <a:t>) - f(</a:t>
            </a:r>
            <a:r>
              <a:rPr lang="en-GB" dirty="0" err="1">
                <a:solidFill>
                  <a:srgbClr val="0070C0"/>
                </a:solidFill>
              </a:rPr>
              <a:t>t</a:t>
            </a:r>
            <a:r>
              <a:rPr lang="en-GB" baseline="-25000" dirty="0" err="1">
                <a:solidFill>
                  <a:srgbClr val="0070C0"/>
                </a:solidFill>
              </a:rPr>
              <a:t>a,b,i</a:t>
            </a:r>
            <a:r>
              <a:rPr lang="en-US" dirty="0">
                <a:solidFill>
                  <a:srgbClr val="0070C0"/>
                </a:solidFill>
              </a:rPr>
              <a:t>) |</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Still </a:t>
            </a:r>
            <a:r>
              <a:rPr lang="en-GB" dirty="0">
                <a:solidFill>
                  <a:srgbClr val="008000"/>
                </a:solidFill>
              </a:rPr>
              <a:t>coincides with median </a:t>
            </a:r>
            <a:r>
              <a:rPr lang="en-GB" dirty="0"/>
              <a:t>for 2 activities!</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b="1" dirty="0"/>
              <a:t>Theorem: </a:t>
            </a:r>
            <a:r>
              <a:rPr lang="en-GB" dirty="0"/>
              <a:t>These are the </a:t>
            </a:r>
            <a:r>
              <a:rPr lang="en-GB" b="1" dirty="0"/>
              <a:t>only</a:t>
            </a:r>
            <a:r>
              <a:rPr lang="en-GB" dirty="0"/>
              <a:t> rules satisfying this property, agent separability, and edge separability</a:t>
            </a:r>
          </a:p>
        </p:txBody>
      </p:sp>
      <p:cxnSp>
        <p:nvCxnSpPr>
          <p:cNvPr id="4100" name="Straight Connector 4"/>
          <p:cNvCxnSpPr>
            <a:cxnSpLocks noChangeShapeType="1"/>
          </p:cNvCxnSpPr>
          <p:nvPr/>
        </p:nvCxnSpPr>
        <p:spPr bwMode="auto">
          <a:xfrm>
            <a:off x="3124200" y="5181600"/>
            <a:ext cx="6858000" cy="0"/>
          </a:xfrm>
          <a:prstGeom prst="line">
            <a:avLst/>
          </a:prstGeom>
          <a:noFill/>
          <a:ln w="63500" algn="ctr">
            <a:solidFill>
              <a:schemeClr val="tx1"/>
            </a:solidFill>
            <a:round/>
            <a:headEnd/>
            <a:tailEnd/>
          </a:ln>
        </p:spPr>
      </p:cxnSp>
      <p:cxnSp>
        <p:nvCxnSpPr>
          <p:cNvPr id="4101" name="Straight Connector 5"/>
          <p:cNvCxnSpPr>
            <a:cxnSpLocks noChangeShapeType="1"/>
          </p:cNvCxnSpPr>
          <p:nvPr/>
        </p:nvCxnSpPr>
        <p:spPr bwMode="auto">
          <a:xfrm>
            <a:off x="3124200" y="6172200"/>
            <a:ext cx="6858000" cy="0"/>
          </a:xfrm>
          <a:prstGeom prst="line">
            <a:avLst/>
          </a:prstGeom>
          <a:noFill/>
          <a:ln w="63500" algn="ctr">
            <a:solidFill>
              <a:schemeClr val="tx1"/>
            </a:solidFill>
            <a:round/>
            <a:headEnd/>
            <a:tailEnd/>
          </a:ln>
        </p:spPr>
      </p:cxnSp>
      <p:sp>
        <p:nvSpPr>
          <p:cNvPr id="4102" name="TextBox 6"/>
          <p:cNvSpPr txBox="1">
            <a:spLocks noChangeArrowheads="1"/>
          </p:cNvSpPr>
          <p:nvPr/>
        </p:nvSpPr>
        <p:spPr bwMode="auto">
          <a:xfrm>
            <a:off x="3657600" y="4572000"/>
            <a:ext cx="367408" cy="523220"/>
          </a:xfrm>
          <a:prstGeom prst="rect">
            <a:avLst/>
          </a:prstGeom>
          <a:noFill/>
          <a:ln w="9525">
            <a:noFill/>
            <a:miter lim="800000"/>
            <a:headEnd/>
            <a:tailEnd/>
          </a:ln>
        </p:spPr>
        <p:txBody>
          <a:bodyPr wrap="none">
            <a:spAutoFit/>
          </a:bodyPr>
          <a:lstStyle/>
          <a:p>
            <a:r>
              <a:rPr lang="en-US" sz="2800" b="1"/>
              <a:t>1</a:t>
            </a:r>
          </a:p>
        </p:txBody>
      </p:sp>
      <p:sp>
        <p:nvSpPr>
          <p:cNvPr id="4103" name="TextBox 7"/>
          <p:cNvSpPr txBox="1">
            <a:spLocks noChangeArrowheads="1"/>
          </p:cNvSpPr>
          <p:nvPr/>
        </p:nvSpPr>
        <p:spPr bwMode="auto">
          <a:xfrm>
            <a:off x="4419600" y="4572000"/>
            <a:ext cx="367408" cy="523220"/>
          </a:xfrm>
          <a:prstGeom prst="rect">
            <a:avLst/>
          </a:prstGeom>
          <a:noFill/>
          <a:ln w="9525">
            <a:noFill/>
            <a:miter lim="800000"/>
            <a:headEnd/>
            <a:tailEnd/>
          </a:ln>
        </p:spPr>
        <p:txBody>
          <a:bodyPr wrap="none">
            <a:spAutoFit/>
          </a:bodyPr>
          <a:lstStyle/>
          <a:p>
            <a:r>
              <a:rPr lang="en-US" sz="2800" b="1">
                <a:solidFill>
                  <a:srgbClr val="008000"/>
                </a:solidFill>
              </a:rPr>
              <a:t>2</a:t>
            </a:r>
          </a:p>
        </p:txBody>
      </p:sp>
      <p:sp>
        <p:nvSpPr>
          <p:cNvPr id="4104" name="TextBox 8"/>
          <p:cNvSpPr txBox="1">
            <a:spLocks noChangeArrowheads="1"/>
          </p:cNvSpPr>
          <p:nvPr/>
        </p:nvSpPr>
        <p:spPr bwMode="auto">
          <a:xfrm>
            <a:off x="5176838" y="4572000"/>
            <a:ext cx="367408" cy="523220"/>
          </a:xfrm>
          <a:prstGeom prst="rect">
            <a:avLst/>
          </a:prstGeom>
          <a:noFill/>
          <a:ln w="9525">
            <a:noFill/>
            <a:miter lim="800000"/>
            <a:headEnd/>
            <a:tailEnd/>
          </a:ln>
        </p:spPr>
        <p:txBody>
          <a:bodyPr wrap="none">
            <a:spAutoFit/>
          </a:bodyPr>
          <a:lstStyle/>
          <a:p>
            <a:r>
              <a:rPr lang="en-US" sz="2800" b="1"/>
              <a:t>3</a:t>
            </a:r>
          </a:p>
        </p:txBody>
      </p:sp>
      <p:sp>
        <p:nvSpPr>
          <p:cNvPr id="4105" name="TextBox 9"/>
          <p:cNvSpPr txBox="1">
            <a:spLocks noChangeArrowheads="1"/>
          </p:cNvSpPr>
          <p:nvPr/>
        </p:nvSpPr>
        <p:spPr bwMode="auto">
          <a:xfrm>
            <a:off x="3657600" y="5572125"/>
            <a:ext cx="367408" cy="523220"/>
          </a:xfrm>
          <a:prstGeom prst="rect">
            <a:avLst/>
          </a:prstGeom>
          <a:noFill/>
          <a:ln w="9525">
            <a:noFill/>
            <a:miter lim="800000"/>
            <a:headEnd/>
            <a:tailEnd/>
          </a:ln>
        </p:spPr>
        <p:txBody>
          <a:bodyPr wrap="none">
            <a:spAutoFit/>
          </a:bodyPr>
          <a:lstStyle/>
          <a:p>
            <a:r>
              <a:rPr lang="en-US" sz="2800" b="1"/>
              <a:t>1</a:t>
            </a:r>
          </a:p>
        </p:txBody>
      </p:sp>
      <p:sp>
        <p:nvSpPr>
          <p:cNvPr id="4106" name="TextBox 10"/>
          <p:cNvSpPr txBox="1">
            <a:spLocks noChangeArrowheads="1"/>
          </p:cNvSpPr>
          <p:nvPr/>
        </p:nvSpPr>
        <p:spPr bwMode="auto">
          <a:xfrm>
            <a:off x="5938838" y="5572125"/>
            <a:ext cx="367408" cy="523220"/>
          </a:xfrm>
          <a:prstGeom prst="rect">
            <a:avLst/>
          </a:prstGeom>
          <a:noFill/>
          <a:ln w="9525">
            <a:noFill/>
            <a:miter lim="800000"/>
            <a:headEnd/>
            <a:tailEnd/>
          </a:ln>
        </p:spPr>
        <p:txBody>
          <a:bodyPr wrap="none">
            <a:spAutoFit/>
          </a:bodyPr>
          <a:lstStyle/>
          <a:p>
            <a:r>
              <a:rPr lang="en-US" sz="2800" b="1">
                <a:solidFill>
                  <a:srgbClr val="008000"/>
                </a:solidFill>
              </a:rPr>
              <a:t>4</a:t>
            </a:r>
          </a:p>
        </p:txBody>
      </p:sp>
      <p:sp>
        <p:nvSpPr>
          <p:cNvPr id="4107" name="TextBox 11"/>
          <p:cNvSpPr txBox="1">
            <a:spLocks noChangeArrowheads="1"/>
          </p:cNvSpPr>
          <p:nvPr/>
        </p:nvSpPr>
        <p:spPr bwMode="auto">
          <a:xfrm>
            <a:off x="9296400" y="5562600"/>
            <a:ext cx="367408" cy="523220"/>
          </a:xfrm>
          <a:prstGeom prst="rect">
            <a:avLst/>
          </a:prstGeom>
          <a:noFill/>
          <a:ln w="9525">
            <a:noFill/>
            <a:miter lim="800000"/>
            <a:headEnd/>
            <a:tailEnd/>
          </a:ln>
        </p:spPr>
        <p:txBody>
          <a:bodyPr wrap="none">
            <a:spAutoFit/>
          </a:bodyPr>
          <a:lstStyle/>
          <a:p>
            <a:r>
              <a:rPr lang="en-US" sz="2800" b="1"/>
              <a:t>9</a:t>
            </a:r>
          </a:p>
        </p:txBody>
      </p:sp>
      <p:sp>
        <p:nvSpPr>
          <p:cNvPr id="4108" name="Rectangle 12"/>
          <p:cNvSpPr>
            <a:spLocks noChangeArrowheads="1"/>
          </p:cNvSpPr>
          <p:nvPr/>
        </p:nvSpPr>
        <p:spPr bwMode="auto">
          <a:xfrm>
            <a:off x="1719264" y="5715001"/>
            <a:ext cx="1176337" cy="646113"/>
          </a:xfrm>
          <a:prstGeom prst="rect">
            <a:avLst/>
          </a:prstGeom>
          <a:noFill/>
          <a:ln w="9525">
            <a:noFill/>
            <a:miter lim="800000"/>
            <a:headEnd/>
            <a:tailEnd/>
          </a:ln>
        </p:spPr>
        <p:txBody>
          <a:bodyPr wrap="none">
            <a:spAutoFit/>
          </a:bodyPr>
          <a:lstStyle/>
          <a:p>
            <a:r>
              <a:rPr lang="en-GB" sz="3600" dirty="0">
                <a:solidFill>
                  <a:srgbClr val="0070C0"/>
                </a:solidFill>
              </a:rPr>
              <a:t>f(t</a:t>
            </a:r>
            <a:r>
              <a:rPr lang="en-GB" sz="3600" baseline="-25000" dirty="0">
                <a:solidFill>
                  <a:srgbClr val="0070C0"/>
                </a:solidFill>
              </a:rPr>
              <a:t>a,b</a:t>
            </a:r>
            <a:r>
              <a:rPr lang="en-GB" sz="3600" dirty="0">
                <a:solidFill>
                  <a:srgbClr val="0070C0"/>
                </a:solidFill>
              </a:rPr>
              <a:t>)</a:t>
            </a:r>
            <a:endParaRPr lang="en-US" sz="3600" dirty="0">
              <a:solidFill>
                <a:srgbClr val="0070C0"/>
              </a:solidFill>
            </a:endParaRPr>
          </a:p>
        </p:txBody>
      </p:sp>
      <p:sp>
        <p:nvSpPr>
          <p:cNvPr id="4109" name="Rectangle 13"/>
          <p:cNvSpPr>
            <a:spLocks noChangeArrowheads="1"/>
          </p:cNvSpPr>
          <p:nvPr/>
        </p:nvSpPr>
        <p:spPr bwMode="auto">
          <a:xfrm>
            <a:off x="1905001" y="4724401"/>
            <a:ext cx="741363" cy="646113"/>
          </a:xfrm>
          <a:prstGeom prst="rect">
            <a:avLst/>
          </a:prstGeom>
          <a:noFill/>
          <a:ln w="9525">
            <a:noFill/>
            <a:miter lim="800000"/>
            <a:headEnd/>
            <a:tailEnd/>
          </a:ln>
        </p:spPr>
        <p:txBody>
          <a:bodyPr wrap="none">
            <a:spAutoFit/>
          </a:bodyPr>
          <a:lstStyle/>
          <a:p>
            <a:r>
              <a:rPr lang="en-GB" sz="3600" dirty="0">
                <a:solidFill>
                  <a:srgbClr val="0070C0"/>
                </a:solidFill>
              </a:rPr>
              <a:t>t</a:t>
            </a:r>
            <a:r>
              <a:rPr lang="en-GB" sz="3600" baseline="-25000" dirty="0">
                <a:solidFill>
                  <a:srgbClr val="0070C0"/>
                </a:solidFill>
              </a:rPr>
              <a:t>a,b</a:t>
            </a:r>
            <a:endParaRPr lang="en-US" sz="3600" dirty="0">
              <a:solidFill>
                <a:srgbClr val="0070C0"/>
              </a:solidFill>
            </a:endParaRPr>
          </a:p>
        </p:txBody>
      </p:sp>
    </p:spTree>
    <p:extLst>
      <p:ext uri="{BB962C8B-B14F-4D97-AF65-F5344CB8AC3E}">
        <p14:creationId xmlns:p14="http://schemas.microsoft.com/office/powerpoint/2010/main" val="37298788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0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0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0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0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0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0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P spid="4105" grpId="0"/>
      <p:bldP spid="4106" grpId="0"/>
      <p:bldP spid="4107" grpId="0"/>
      <p:bldP spid="4108" grpId="0"/>
      <p:bldP spid="4109"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16764" y="165652"/>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An MLE justification</a:t>
            </a:r>
          </a:p>
        </p:txBody>
      </p:sp>
      <p:sp>
        <p:nvSpPr>
          <p:cNvPr id="30723" name="Rectangle 3"/>
          <p:cNvSpPr>
            <a:spLocks noGrp="1" noChangeArrowheads="1"/>
          </p:cNvSpPr>
          <p:nvPr>
            <p:ph type="body" idx="1"/>
          </p:nvPr>
        </p:nvSpPr>
        <p:spPr>
          <a:xfrm>
            <a:off x="1655764" y="1143000"/>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Suppose probability of </a:t>
            </a:r>
            <a:r>
              <a:rPr lang="en-GB" dirty="0" err="1"/>
              <a:t>tradeoff</a:t>
            </a:r>
            <a:r>
              <a:rPr lang="en-GB" dirty="0"/>
              <a:t> profile </a:t>
            </a:r>
            <a:r>
              <a:rPr lang="en-GB" dirty="0">
                <a:solidFill>
                  <a:srgbClr val="0070C0"/>
                </a:solidFill>
              </a:rPr>
              <a:t>{</a:t>
            </a:r>
            <a:r>
              <a:rPr lang="en-GB" dirty="0" err="1">
                <a:solidFill>
                  <a:srgbClr val="0070C0"/>
                </a:solidFill>
              </a:rPr>
              <a:t>t</a:t>
            </a:r>
            <a:r>
              <a:rPr lang="en-GB" baseline="-25000" dirty="0" err="1">
                <a:solidFill>
                  <a:srgbClr val="0070C0"/>
                </a:solidFill>
              </a:rPr>
              <a:t>i</a:t>
            </a:r>
            <a:r>
              <a:rPr lang="en-GB" dirty="0">
                <a:solidFill>
                  <a:srgbClr val="0070C0"/>
                </a:solidFill>
              </a:rPr>
              <a:t>} </a:t>
            </a:r>
            <a:r>
              <a:rPr lang="en-GB" dirty="0"/>
              <a:t>given true aggregate </a:t>
            </a:r>
            <a:r>
              <a:rPr lang="en-GB" dirty="0" err="1"/>
              <a:t>tradeoff</a:t>
            </a:r>
            <a:r>
              <a:rPr lang="en-GB" dirty="0"/>
              <a:t> </a:t>
            </a:r>
            <a:r>
              <a:rPr lang="en-GB" dirty="0">
                <a:solidFill>
                  <a:srgbClr val="0070C0"/>
                </a:solidFill>
              </a:rPr>
              <a:t>t</a:t>
            </a:r>
            <a:r>
              <a:rPr lang="en-GB" dirty="0"/>
              <a:t> is</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GB" dirty="0"/>
              <a:t>	</a:t>
            </a:r>
            <a:r>
              <a:rPr lang="el-GR" dirty="0">
                <a:solidFill>
                  <a:srgbClr val="0070C0"/>
                </a:solidFill>
              </a:rPr>
              <a:t> </a:t>
            </a:r>
            <a:r>
              <a:rPr lang="en-US" altLang="zh-CN" dirty="0">
                <a:solidFill>
                  <a:srgbClr val="0070C0"/>
                </a:solidFill>
                <a:latin typeface="Times New Roman" pitchFamily="18" charset="0"/>
                <a:ea typeface="宋体" pitchFamily="2" charset="-122"/>
              </a:rPr>
              <a:t>∏</a:t>
            </a:r>
            <a:r>
              <a:rPr lang="en-GB" baseline="-25000" dirty="0">
                <a:solidFill>
                  <a:srgbClr val="0070C0"/>
                </a:solidFill>
              </a:rPr>
              <a:t>i</a:t>
            </a:r>
            <a:r>
              <a:rPr lang="el-GR" dirty="0">
                <a:solidFill>
                  <a:srgbClr val="0070C0"/>
                </a:solidFill>
              </a:rPr>
              <a:t> </a:t>
            </a:r>
            <a:r>
              <a:rPr lang="en-US" altLang="zh-CN" dirty="0">
                <a:solidFill>
                  <a:srgbClr val="0070C0"/>
                </a:solidFill>
                <a:latin typeface="Times New Roman" pitchFamily="18" charset="0"/>
                <a:ea typeface="宋体" pitchFamily="2" charset="-122"/>
              </a:rPr>
              <a:t>∏</a:t>
            </a:r>
            <a:r>
              <a:rPr lang="en-GB" baseline="-25000" dirty="0" err="1">
                <a:solidFill>
                  <a:srgbClr val="0070C0"/>
                </a:solidFill>
              </a:rPr>
              <a:t>a,b</a:t>
            </a:r>
            <a:r>
              <a:rPr lang="en-US" dirty="0">
                <a:solidFill>
                  <a:srgbClr val="0070C0"/>
                </a:solidFill>
              </a:rPr>
              <a:t> exp{-|</a:t>
            </a:r>
            <a:r>
              <a:rPr lang="en-GB" dirty="0">
                <a:solidFill>
                  <a:srgbClr val="0070C0"/>
                </a:solidFill>
              </a:rPr>
              <a:t> f(</a:t>
            </a:r>
            <a:r>
              <a:rPr lang="en-GB" dirty="0" err="1">
                <a:solidFill>
                  <a:srgbClr val="0070C0"/>
                </a:solidFill>
              </a:rPr>
              <a:t>t</a:t>
            </a:r>
            <a:r>
              <a:rPr lang="en-GB" baseline="-25000" dirty="0" err="1">
                <a:solidFill>
                  <a:srgbClr val="0070C0"/>
                </a:solidFill>
              </a:rPr>
              <a:t>a,b</a:t>
            </a:r>
            <a:r>
              <a:rPr lang="en-GB" dirty="0">
                <a:solidFill>
                  <a:srgbClr val="0070C0"/>
                </a:solidFill>
              </a:rPr>
              <a:t>) - f(</a:t>
            </a:r>
            <a:r>
              <a:rPr lang="en-GB" dirty="0" err="1">
                <a:solidFill>
                  <a:srgbClr val="0070C0"/>
                </a:solidFill>
              </a:rPr>
              <a:t>t</a:t>
            </a:r>
            <a:r>
              <a:rPr lang="en-GB" baseline="-25000" dirty="0" err="1">
                <a:solidFill>
                  <a:srgbClr val="0070C0"/>
                </a:solidFill>
              </a:rPr>
              <a:t>a,b,i</a:t>
            </a:r>
            <a:r>
              <a:rPr lang="en-US" dirty="0">
                <a:solidFill>
                  <a:srgbClr val="0070C0"/>
                </a:solidFill>
              </a:rPr>
              <a:t>) |}</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GB" dirty="0"/>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Then </a:t>
            </a:r>
            <a:r>
              <a:rPr lang="en-GB" dirty="0" err="1">
                <a:solidFill>
                  <a:srgbClr val="0070C0"/>
                </a:solidFill>
              </a:rPr>
              <a:t>arg</a:t>
            </a:r>
            <a:r>
              <a:rPr lang="en-GB" dirty="0">
                <a:solidFill>
                  <a:srgbClr val="0070C0"/>
                </a:solidFill>
              </a:rPr>
              <a:t> </a:t>
            </a:r>
            <a:r>
              <a:rPr lang="en-GB" dirty="0" err="1">
                <a:solidFill>
                  <a:srgbClr val="0070C0"/>
                </a:solidFill>
              </a:rPr>
              <a:t>max</a:t>
            </a:r>
            <a:r>
              <a:rPr lang="en-GB" baseline="-25000" dirty="0" err="1">
                <a:solidFill>
                  <a:srgbClr val="0070C0"/>
                </a:solidFill>
              </a:rPr>
              <a:t>t</a:t>
            </a:r>
            <a:r>
              <a:rPr lang="en-GB" dirty="0">
                <a:solidFill>
                  <a:srgbClr val="0070C0"/>
                </a:solidFill>
              </a:rPr>
              <a:t> </a:t>
            </a:r>
            <a:r>
              <a:rPr lang="en-US" altLang="zh-CN" dirty="0">
                <a:solidFill>
                  <a:srgbClr val="0070C0"/>
                </a:solidFill>
                <a:latin typeface="Times New Roman" pitchFamily="18" charset="0"/>
                <a:ea typeface="宋体" pitchFamily="2" charset="-122"/>
              </a:rPr>
              <a:t>∏</a:t>
            </a:r>
            <a:r>
              <a:rPr lang="en-GB" baseline="-25000" dirty="0">
                <a:solidFill>
                  <a:srgbClr val="0070C0"/>
                </a:solidFill>
              </a:rPr>
              <a:t>i</a:t>
            </a:r>
            <a:r>
              <a:rPr lang="el-GR" dirty="0">
                <a:solidFill>
                  <a:srgbClr val="0070C0"/>
                </a:solidFill>
              </a:rPr>
              <a:t> </a:t>
            </a:r>
            <a:r>
              <a:rPr lang="en-US" altLang="zh-CN" dirty="0">
                <a:solidFill>
                  <a:srgbClr val="0070C0"/>
                </a:solidFill>
                <a:latin typeface="Times New Roman" pitchFamily="18" charset="0"/>
                <a:ea typeface="宋体" pitchFamily="2" charset="-122"/>
              </a:rPr>
              <a:t>∏</a:t>
            </a:r>
            <a:r>
              <a:rPr lang="en-GB" baseline="-25000" dirty="0" err="1">
                <a:solidFill>
                  <a:srgbClr val="0070C0"/>
                </a:solidFill>
              </a:rPr>
              <a:t>a,b</a:t>
            </a:r>
            <a:r>
              <a:rPr lang="en-US" dirty="0">
                <a:solidFill>
                  <a:srgbClr val="0070C0"/>
                </a:solidFill>
              </a:rPr>
              <a:t> exp{-|</a:t>
            </a:r>
            <a:r>
              <a:rPr lang="en-GB" dirty="0">
                <a:solidFill>
                  <a:srgbClr val="0070C0"/>
                </a:solidFill>
              </a:rPr>
              <a:t> f(</a:t>
            </a:r>
            <a:r>
              <a:rPr lang="en-GB" dirty="0" err="1">
                <a:solidFill>
                  <a:srgbClr val="0070C0"/>
                </a:solidFill>
              </a:rPr>
              <a:t>t</a:t>
            </a:r>
            <a:r>
              <a:rPr lang="en-GB" baseline="-25000" dirty="0" err="1">
                <a:solidFill>
                  <a:srgbClr val="0070C0"/>
                </a:solidFill>
              </a:rPr>
              <a:t>a,b</a:t>
            </a:r>
            <a:r>
              <a:rPr lang="en-GB" dirty="0">
                <a:solidFill>
                  <a:srgbClr val="0070C0"/>
                </a:solidFill>
              </a:rPr>
              <a:t>) - f(</a:t>
            </a:r>
            <a:r>
              <a:rPr lang="en-GB" dirty="0" err="1">
                <a:solidFill>
                  <a:srgbClr val="0070C0"/>
                </a:solidFill>
              </a:rPr>
              <a:t>t</a:t>
            </a:r>
            <a:r>
              <a:rPr lang="en-GB" baseline="-25000" dirty="0" err="1">
                <a:solidFill>
                  <a:srgbClr val="0070C0"/>
                </a:solidFill>
              </a:rPr>
              <a:t>a,b,i</a:t>
            </a:r>
            <a:r>
              <a:rPr lang="en-US" dirty="0">
                <a:solidFill>
                  <a:srgbClr val="0070C0"/>
                </a:solidFill>
              </a:rPr>
              <a:t>) |}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70C0"/>
                </a:solidFill>
              </a:rPr>
              <a:t>	</a:t>
            </a:r>
            <a:r>
              <a:rPr lang="en-GB" dirty="0" err="1">
                <a:solidFill>
                  <a:srgbClr val="0070C0"/>
                </a:solidFill>
              </a:rPr>
              <a:t>arg</a:t>
            </a:r>
            <a:r>
              <a:rPr lang="en-GB" dirty="0">
                <a:solidFill>
                  <a:srgbClr val="0070C0"/>
                </a:solidFill>
              </a:rPr>
              <a:t> </a:t>
            </a:r>
            <a:r>
              <a:rPr lang="en-GB" dirty="0" err="1">
                <a:solidFill>
                  <a:srgbClr val="0070C0"/>
                </a:solidFill>
              </a:rPr>
              <a:t>max</a:t>
            </a:r>
            <a:r>
              <a:rPr lang="en-GB" baseline="-25000" dirty="0" err="1">
                <a:solidFill>
                  <a:srgbClr val="0070C0"/>
                </a:solidFill>
              </a:rPr>
              <a:t>t</a:t>
            </a:r>
            <a:r>
              <a:rPr lang="en-GB" dirty="0">
                <a:solidFill>
                  <a:srgbClr val="0070C0"/>
                </a:solidFill>
              </a:rPr>
              <a:t> log </a:t>
            </a:r>
            <a:r>
              <a:rPr lang="en-US" altLang="zh-CN" dirty="0">
                <a:solidFill>
                  <a:srgbClr val="0070C0"/>
                </a:solidFill>
                <a:latin typeface="Times New Roman" pitchFamily="18" charset="0"/>
                <a:ea typeface="宋体" pitchFamily="2" charset="-122"/>
              </a:rPr>
              <a:t>∏</a:t>
            </a:r>
            <a:r>
              <a:rPr lang="en-GB" baseline="-25000" dirty="0">
                <a:solidFill>
                  <a:srgbClr val="0070C0"/>
                </a:solidFill>
              </a:rPr>
              <a:t>i</a:t>
            </a:r>
            <a:r>
              <a:rPr lang="el-GR" dirty="0">
                <a:solidFill>
                  <a:srgbClr val="0070C0"/>
                </a:solidFill>
              </a:rPr>
              <a:t> </a:t>
            </a:r>
            <a:r>
              <a:rPr lang="en-US" altLang="zh-CN" dirty="0">
                <a:solidFill>
                  <a:srgbClr val="0070C0"/>
                </a:solidFill>
                <a:latin typeface="Times New Roman" pitchFamily="18" charset="0"/>
                <a:ea typeface="宋体" pitchFamily="2" charset="-122"/>
              </a:rPr>
              <a:t>∏</a:t>
            </a:r>
            <a:r>
              <a:rPr lang="en-GB" baseline="-25000" dirty="0" err="1">
                <a:solidFill>
                  <a:srgbClr val="0070C0"/>
                </a:solidFill>
              </a:rPr>
              <a:t>a,b</a:t>
            </a:r>
            <a:r>
              <a:rPr lang="en-US" dirty="0">
                <a:solidFill>
                  <a:srgbClr val="0070C0"/>
                </a:solidFill>
              </a:rPr>
              <a:t> exp{-|</a:t>
            </a:r>
            <a:r>
              <a:rPr lang="en-GB" dirty="0">
                <a:solidFill>
                  <a:srgbClr val="0070C0"/>
                </a:solidFill>
              </a:rPr>
              <a:t> f(</a:t>
            </a:r>
            <a:r>
              <a:rPr lang="en-GB" dirty="0" err="1">
                <a:solidFill>
                  <a:srgbClr val="0070C0"/>
                </a:solidFill>
              </a:rPr>
              <a:t>t</a:t>
            </a:r>
            <a:r>
              <a:rPr lang="en-GB" baseline="-25000" dirty="0" err="1">
                <a:solidFill>
                  <a:srgbClr val="0070C0"/>
                </a:solidFill>
              </a:rPr>
              <a:t>a,b</a:t>
            </a:r>
            <a:r>
              <a:rPr lang="en-GB" dirty="0">
                <a:solidFill>
                  <a:srgbClr val="0070C0"/>
                </a:solidFill>
              </a:rPr>
              <a:t>) - f(</a:t>
            </a:r>
            <a:r>
              <a:rPr lang="en-GB" dirty="0" err="1">
                <a:solidFill>
                  <a:srgbClr val="0070C0"/>
                </a:solidFill>
              </a:rPr>
              <a:t>t</a:t>
            </a:r>
            <a:r>
              <a:rPr lang="en-GB" baseline="-25000" dirty="0" err="1">
                <a:solidFill>
                  <a:srgbClr val="0070C0"/>
                </a:solidFill>
              </a:rPr>
              <a:t>a,b,i</a:t>
            </a:r>
            <a:r>
              <a:rPr lang="en-US" dirty="0">
                <a:solidFill>
                  <a:srgbClr val="0070C0"/>
                </a:solidFill>
              </a:rPr>
              <a:t>) |}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70C0"/>
                </a:solidFill>
              </a:rPr>
              <a:t>	</a:t>
            </a:r>
            <a:r>
              <a:rPr lang="en-GB" dirty="0" err="1">
                <a:solidFill>
                  <a:srgbClr val="0070C0"/>
                </a:solidFill>
              </a:rPr>
              <a:t>arg</a:t>
            </a:r>
            <a:r>
              <a:rPr lang="en-GB" dirty="0">
                <a:solidFill>
                  <a:srgbClr val="0070C0"/>
                </a:solidFill>
              </a:rPr>
              <a:t> </a:t>
            </a:r>
            <a:r>
              <a:rPr lang="en-GB" dirty="0" err="1">
                <a:solidFill>
                  <a:srgbClr val="0070C0"/>
                </a:solidFill>
              </a:rPr>
              <a:t>max</a:t>
            </a:r>
            <a:r>
              <a:rPr lang="en-GB" baseline="-25000" dirty="0" err="1">
                <a:solidFill>
                  <a:srgbClr val="0070C0"/>
                </a:solidFill>
              </a:rPr>
              <a:t>t</a:t>
            </a:r>
            <a:r>
              <a:rPr lang="en-GB" dirty="0">
                <a:solidFill>
                  <a:srgbClr val="0070C0"/>
                </a:solidFill>
              </a:rPr>
              <a:t> </a:t>
            </a:r>
            <a:r>
              <a:rPr lang="el-GR" dirty="0">
                <a:solidFill>
                  <a:srgbClr val="0070C0"/>
                </a:solidFill>
              </a:rPr>
              <a:t>Σ</a:t>
            </a:r>
            <a:r>
              <a:rPr lang="en-GB" baseline="-25000" dirty="0">
                <a:solidFill>
                  <a:srgbClr val="0070C0"/>
                </a:solidFill>
              </a:rPr>
              <a:t>i</a:t>
            </a:r>
            <a:r>
              <a:rPr lang="el-GR" dirty="0">
                <a:solidFill>
                  <a:srgbClr val="0070C0"/>
                </a:solidFill>
              </a:rPr>
              <a:t> Σ</a:t>
            </a:r>
            <a:r>
              <a:rPr lang="en-GB" baseline="-25000" dirty="0" err="1">
                <a:solidFill>
                  <a:srgbClr val="0070C0"/>
                </a:solidFill>
              </a:rPr>
              <a:t>a,b</a:t>
            </a:r>
            <a:r>
              <a:rPr lang="en-US" dirty="0">
                <a:solidFill>
                  <a:srgbClr val="0070C0"/>
                </a:solidFill>
              </a:rPr>
              <a:t> -|</a:t>
            </a:r>
            <a:r>
              <a:rPr lang="en-GB" dirty="0">
                <a:solidFill>
                  <a:srgbClr val="0070C0"/>
                </a:solidFill>
              </a:rPr>
              <a:t> f(</a:t>
            </a:r>
            <a:r>
              <a:rPr lang="en-GB" dirty="0" err="1">
                <a:solidFill>
                  <a:srgbClr val="0070C0"/>
                </a:solidFill>
              </a:rPr>
              <a:t>t</a:t>
            </a:r>
            <a:r>
              <a:rPr lang="en-GB" baseline="-25000" dirty="0" err="1">
                <a:solidFill>
                  <a:srgbClr val="0070C0"/>
                </a:solidFill>
              </a:rPr>
              <a:t>a,b</a:t>
            </a:r>
            <a:r>
              <a:rPr lang="en-GB" dirty="0">
                <a:solidFill>
                  <a:srgbClr val="0070C0"/>
                </a:solidFill>
              </a:rPr>
              <a:t>) - f(</a:t>
            </a:r>
            <a:r>
              <a:rPr lang="en-GB" dirty="0" err="1">
                <a:solidFill>
                  <a:srgbClr val="0070C0"/>
                </a:solidFill>
              </a:rPr>
              <a:t>t</a:t>
            </a:r>
            <a:r>
              <a:rPr lang="en-GB" baseline="-25000" dirty="0" err="1">
                <a:solidFill>
                  <a:srgbClr val="0070C0"/>
                </a:solidFill>
              </a:rPr>
              <a:t>a,b,i</a:t>
            </a:r>
            <a:r>
              <a:rPr lang="en-US" dirty="0">
                <a:solidFill>
                  <a:srgbClr val="0070C0"/>
                </a:solidFill>
              </a:rPr>
              <a:t>) |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GB" dirty="0">
                <a:solidFill>
                  <a:srgbClr val="0070C0"/>
                </a:solidFill>
              </a:rPr>
              <a:t>	</a:t>
            </a:r>
            <a:r>
              <a:rPr lang="en-GB" dirty="0" err="1">
                <a:solidFill>
                  <a:srgbClr val="0070C0"/>
                </a:solidFill>
              </a:rPr>
              <a:t>arg</a:t>
            </a:r>
            <a:r>
              <a:rPr lang="en-GB" dirty="0">
                <a:solidFill>
                  <a:srgbClr val="0070C0"/>
                </a:solidFill>
              </a:rPr>
              <a:t> min</a:t>
            </a:r>
            <a:r>
              <a:rPr lang="en-GB" baseline="-25000" dirty="0">
                <a:solidFill>
                  <a:srgbClr val="0070C0"/>
                </a:solidFill>
              </a:rPr>
              <a:t>t</a:t>
            </a:r>
            <a:r>
              <a:rPr lang="en-GB" dirty="0">
                <a:solidFill>
                  <a:srgbClr val="0070C0"/>
                </a:solidFill>
              </a:rPr>
              <a:t> </a:t>
            </a:r>
            <a:r>
              <a:rPr lang="el-GR" dirty="0">
                <a:solidFill>
                  <a:srgbClr val="0070C0"/>
                </a:solidFill>
              </a:rPr>
              <a:t>Σ</a:t>
            </a:r>
            <a:r>
              <a:rPr lang="en-GB" baseline="-25000" dirty="0">
                <a:solidFill>
                  <a:srgbClr val="0070C0"/>
                </a:solidFill>
              </a:rPr>
              <a:t>i</a:t>
            </a:r>
            <a:r>
              <a:rPr lang="el-GR" dirty="0">
                <a:solidFill>
                  <a:srgbClr val="0070C0"/>
                </a:solidFill>
              </a:rPr>
              <a:t> Σ</a:t>
            </a:r>
            <a:r>
              <a:rPr lang="en-GB" baseline="-25000" dirty="0" err="1">
                <a:solidFill>
                  <a:srgbClr val="0070C0"/>
                </a:solidFill>
              </a:rPr>
              <a:t>a,b</a:t>
            </a:r>
            <a:r>
              <a:rPr lang="en-US" dirty="0">
                <a:solidFill>
                  <a:srgbClr val="0070C0"/>
                </a:solidFill>
              </a:rPr>
              <a:t> |</a:t>
            </a:r>
            <a:r>
              <a:rPr lang="en-GB" dirty="0">
                <a:solidFill>
                  <a:srgbClr val="0070C0"/>
                </a:solidFill>
              </a:rPr>
              <a:t> f(</a:t>
            </a:r>
            <a:r>
              <a:rPr lang="en-GB" dirty="0" err="1">
                <a:solidFill>
                  <a:srgbClr val="0070C0"/>
                </a:solidFill>
              </a:rPr>
              <a:t>t</a:t>
            </a:r>
            <a:r>
              <a:rPr lang="en-GB" baseline="-25000" dirty="0" err="1">
                <a:solidFill>
                  <a:srgbClr val="0070C0"/>
                </a:solidFill>
              </a:rPr>
              <a:t>a,b</a:t>
            </a:r>
            <a:r>
              <a:rPr lang="en-GB" dirty="0">
                <a:solidFill>
                  <a:srgbClr val="0070C0"/>
                </a:solidFill>
              </a:rPr>
              <a:t>) - f(</a:t>
            </a:r>
            <a:r>
              <a:rPr lang="en-GB" dirty="0" err="1">
                <a:solidFill>
                  <a:srgbClr val="0070C0"/>
                </a:solidFill>
              </a:rPr>
              <a:t>t</a:t>
            </a:r>
            <a:r>
              <a:rPr lang="en-GB" baseline="-25000" dirty="0" err="1">
                <a:solidFill>
                  <a:srgbClr val="0070C0"/>
                </a:solidFill>
              </a:rPr>
              <a:t>a,b,i</a:t>
            </a:r>
            <a:r>
              <a:rPr lang="en-US" dirty="0">
                <a:solidFill>
                  <a:srgbClr val="0070C0"/>
                </a:solidFill>
              </a:rPr>
              <a:t>)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which is our rule!</a:t>
            </a:r>
            <a:endParaRPr lang="en-GB" dirty="0"/>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endParaRPr lang="en-US" dirty="0"/>
          </a:p>
        </p:txBody>
      </p:sp>
    </p:spTree>
    <p:extLst>
      <p:ext uri="{BB962C8B-B14F-4D97-AF65-F5344CB8AC3E}">
        <p14:creationId xmlns:p14="http://schemas.microsoft.com/office/powerpoint/2010/main" val="174826704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Outline</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11310725" cy="5996868"/>
          </a:xfrm>
        </p:spPr>
        <p:txBody>
          <a:bodyPr>
            <a:normAutofit/>
          </a:bodyPr>
          <a:lstStyle/>
          <a:p>
            <a:pPr eaLnBrk="1" hangingPunct="1"/>
            <a:r>
              <a:rPr lang="en-US" altLang="en-US" sz="3200" dirty="0"/>
              <a:t>Learning an objective from multiple people</a:t>
            </a:r>
          </a:p>
          <a:p>
            <a:pPr lvl="1"/>
            <a:r>
              <a:rPr lang="en-US" altLang="en-US" sz="2800" dirty="0"/>
              <a:t>Focus on </a:t>
            </a:r>
            <a:r>
              <a:rPr lang="en-US" altLang="en-US" sz="2800" dirty="0">
                <a:solidFill>
                  <a:schemeClr val="accent1">
                    <a:lumMod val="75000"/>
                  </a:schemeClr>
                </a:solidFill>
              </a:rPr>
              <a:t>moral reasoning</a:t>
            </a:r>
          </a:p>
          <a:p>
            <a:pPr lvl="1"/>
            <a:r>
              <a:rPr lang="en-US" altLang="en-US" sz="2800" dirty="0"/>
              <a:t>Use </a:t>
            </a:r>
            <a:r>
              <a:rPr lang="en-US" altLang="en-US" sz="2800" dirty="0">
                <a:solidFill>
                  <a:schemeClr val="accent1">
                    <a:lumMod val="75000"/>
                  </a:schemeClr>
                </a:solidFill>
              </a:rPr>
              <a:t>social choice theory</a:t>
            </a:r>
          </a:p>
          <a:p>
            <a:r>
              <a:rPr lang="en-US" altLang="en-US" sz="3200" dirty="0"/>
              <a:t>Decision and game-theoretic approaches to agent design</a:t>
            </a:r>
          </a:p>
          <a:p>
            <a:pPr lvl="1"/>
            <a:r>
              <a:rPr lang="en-US" altLang="en-US" sz="2800" dirty="0">
                <a:solidFill>
                  <a:schemeClr val="accent1">
                    <a:lumMod val="75000"/>
                  </a:schemeClr>
                </a:solidFill>
              </a:rPr>
              <a:t>Imperfect recall </a:t>
            </a:r>
            <a:r>
              <a:rPr lang="en-US" altLang="en-US" sz="2800" dirty="0"/>
              <a:t>and Sleeping Beauty</a:t>
            </a:r>
            <a:endParaRPr lang="en-US" altLang="en-US" sz="2800" dirty="0">
              <a:solidFill>
                <a:schemeClr val="accent1">
                  <a:lumMod val="75000"/>
                </a:schemeClr>
              </a:solidFill>
            </a:endParaRPr>
          </a:p>
          <a:p>
            <a:pPr lvl="1"/>
            <a:r>
              <a:rPr lang="en-US" altLang="en-US" sz="2800" dirty="0">
                <a:solidFill>
                  <a:schemeClr val="accent1">
                    <a:lumMod val="75000"/>
                  </a:schemeClr>
                </a:solidFill>
              </a:rPr>
              <a:t>Causal </a:t>
            </a:r>
            <a:r>
              <a:rPr lang="en-US" altLang="en-US" sz="2800" dirty="0"/>
              <a:t>and </a:t>
            </a:r>
            <a:r>
              <a:rPr lang="en-US" altLang="en-US" sz="2800" dirty="0">
                <a:solidFill>
                  <a:schemeClr val="accent1">
                    <a:lumMod val="75000"/>
                  </a:schemeClr>
                </a:solidFill>
              </a:rPr>
              <a:t>evidential</a:t>
            </a:r>
            <a:r>
              <a:rPr lang="en-US" altLang="en-US" sz="2800" dirty="0"/>
              <a:t> decision theory (and others)</a:t>
            </a:r>
          </a:p>
          <a:p>
            <a:pPr lvl="1"/>
            <a:r>
              <a:rPr lang="en-US" altLang="en-US" sz="2800" dirty="0">
                <a:solidFill>
                  <a:srgbClr val="0070C0"/>
                </a:solidFill>
              </a:rPr>
              <a:t>Program equilibrium</a:t>
            </a:r>
          </a:p>
          <a:p>
            <a:r>
              <a:rPr lang="en-US" altLang="en-US" sz="3200" dirty="0"/>
              <a:t>Conclusion</a:t>
            </a:r>
          </a:p>
        </p:txBody>
      </p:sp>
    </p:spTree>
    <p:extLst>
      <p:ext uri="{BB962C8B-B14F-4D97-AF65-F5344CB8AC3E}">
        <p14:creationId xmlns:p14="http://schemas.microsoft.com/office/powerpoint/2010/main" val="37859523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592240" y="152400"/>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So what’s a good f?</a:t>
            </a:r>
          </a:p>
        </p:txBody>
      </p:sp>
      <p:sp>
        <p:nvSpPr>
          <p:cNvPr id="30723" name="Rectangle 3"/>
          <p:cNvSpPr>
            <a:spLocks noGrp="1" noChangeArrowheads="1"/>
          </p:cNvSpPr>
          <p:nvPr>
            <p:ph type="body" idx="1"/>
          </p:nvPr>
        </p:nvSpPr>
        <p:spPr>
          <a:xfrm>
            <a:off x="1655764" y="1143000"/>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70C0"/>
                </a:solidFill>
              </a:rPr>
              <a:t>Intuition</a:t>
            </a:r>
            <a:r>
              <a:rPr lang="en-US" dirty="0"/>
              <a:t>: Is the difference between tradeoffs of 1 and 2 the same as between 1000 and 1001, or as between 1000 and 2000?</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t>So how about </a:t>
            </a:r>
            <a:r>
              <a:rPr lang="en-US" dirty="0">
                <a:solidFill>
                  <a:srgbClr val="0070C0"/>
                </a:solidFill>
              </a:rPr>
              <a:t>f(x)=log(x)</a:t>
            </a:r>
            <a:r>
              <a:rPr lang="en-US" dirty="0"/>
              <a:t>?  </a:t>
            </a:r>
          </a:p>
          <a:p>
            <a:pPr marL="741363" lvl="1"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t>(Say, base e – remember </a:t>
            </a:r>
            <a:r>
              <a:rPr lang="en-US" dirty="0" err="1"/>
              <a:t>log</a:t>
            </a:r>
            <a:r>
              <a:rPr lang="en-US" baseline="-25000" dirty="0" err="1"/>
              <a:t>a</a:t>
            </a:r>
            <a:r>
              <a:rPr lang="en-US" dirty="0"/>
              <a:t>(x)=</a:t>
            </a:r>
            <a:r>
              <a:rPr lang="en-US" dirty="0" err="1"/>
              <a:t>log</a:t>
            </a:r>
            <a:r>
              <a:rPr lang="en-US" baseline="-25000" dirty="0" err="1"/>
              <a:t>b</a:t>
            </a:r>
            <a:r>
              <a:rPr lang="en-US" dirty="0"/>
              <a:t>(x)/</a:t>
            </a:r>
            <a:r>
              <a:rPr lang="en-US" dirty="0" err="1"/>
              <a:t>log</a:t>
            </a:r>
            <a:r>
              <a:rPr lang="en-US" baseline="-25000" dirty="0" err="1"/>
              <a:t>b</a:t>
            </a:r>
            <a:r>
              <a:rPr lang="en-US" dirty="0"/>
              <a:t>(a) )</a:t>
            </a:r>
          </a:p>
        </p:txBody>
      </p:sp>
      <p:cxnSp>
        <p:nvCxnSpPr>
          <p:cNvPr id="6148" name="Straight Connector 4"/>
          <p:cNvCxnSpPr>
            <a:cxnSpLocks noChangeShapeType="1"/>
          </p:cNvCxnSpPr>
          <p:nvPr/>
        </p:nvCxnSpPr>
        <p:spPr bwMode="auto">
          <a:xfrm>
            <a:off x="3538538" y="4572000"/>
            <a:ext cx="6858000" cy="0"/>
          </a:xfrm>
          <a:prstGeom prst="line">
            <a:avLst/>
          </a:prstGeom>
          <a:noFill/>
          <a:ln w="63500" algn="ctr">
            <a:solidFill>
              <a:schemeClr val="tx1"/>
            </a:solidFill>
            <a:round/>
            <a:headEnd/>
            <a:tailEnd/>
          </a:ln>
        </p:spPr>
      </p:cxnSp>
      <p:cxnSp>
        <p:nvCxnSpPr>
          <p:cNvPr id="6149" name="Straight Connector 5"/>
          <p:cNvCxnSpPr>
            <a:cxnSpLocks noChangeShapeType="1"/>
          </p:cNvCxnSpPr>
          <p:nvPr/>
        </p:nvCxnSpPr>
        <p:spPr bwMode="auto">
          <a:xfrm>
            <a:off x="3538538" y="5562600"/>
            <a:ext cx="6858000" cy="0"/>
          </a:xfrm>
          <a:prstGeom prst="line">
            <a:avLst/>
          </a:prstGeom>
          <a:noFill/>
          <a:ln w="63500" algn="ctr">
            <a:solidFill>
              <a:schemeClr val="tx1"/>
            </a:solidFill>
            <a:round/>
            <a:headEnd/>
            <a:tailEnd/>
          </a:ln>
        </p:spPr>
      </p:cxnSp>
      <p:sp>
        <p:nvSpPr>
          <p:cNvPr id="6150" name="TextBox 6"/>
          <p:cNvSpPr txBox="1">
            <a:spLocks noChangeArrowheads="1"/>
          </p:cNvSpPr>
          <p:nvPr/>
        </p:nvSpPr>
        <p:spPr bwMode="auto">
          <a:xfrm>
            <a:off x="3614738" y="3962400"/>
            <a:ext cx="367408" cy="523220"/>
          </a:xfrm>
          <a:prstGeom prst="rect">
            <a:avLst/>
          </a:prstGeom>
          <a:noFill/>
          <a:ln w="9525">
            <a:noFill/>
            <a:miter lim="800000"/>
            <a:headEnd/>
            <a:tailEnd/>
          </a:ln>
        </p:spPr>
        <p:txBody>
          <a:bodyPr wrap="none">
            <a:spAutoFit/>
          </a:bodyPr>
          <a:lstStyle/>
          <a:p>
            <a:r>
              <a:rPr lang="en-US" sz="2800" b="1"/>
              <a:t>1</a:t>
            </a:r>
          </a:p>
        </p:txBody>
      </p:sp>
      <p:sp>
        <p:nvSpPr>
          <p:cNvPr id="6151" name="TextBox 7"/>
          <p:cNvSpPr txBox="1">
            <a:spLocks noChangeArrowheads="1"/>
          </p:cNvSpPr>
          <p:nvPr/>
        </p:nvSpPr>
        <p:spPr bwMode="auto">
          <a:xfrm>
            <a:off x="3881438" y="3962400"/>
            <a:ext cx="367408" cy="523220"/>
          </a:xfrm>
          <a:prstGeom prst="rect">
            <a:avLst/>
          </a:prstGeom>
          <a:noFill/>
          <a:ln w="9525">
            <a:noFill/>
            <a:miter lim="800000"/>
            <a:headEnd/>
            <a:tailEnd/>
          </a:ln>
        </p:spPr>
        <p:txBody>
          <a:bodyPr wrap="none">
            <a:spAutoFit/>
          </a:bodyPr>
          <a:lstStyle/>
          <a:p>
            <a:r>
              <a:rPr lang="en-US" sz="2800" b="1"/>
              <a:t>2</a:t>
            </a:r>
          </a:p>
        </p:txBody>
      </p:sp>
      <p:sp>
        <p:nvSpPr>
          <p:cNvPr id="6152" name="TextBox 8"/>
          <p:cNvSpPr txBox="1">
            <a:spLocks noChangeArrowheads="1"/>
          </p:cNvSpPr>
          <p:nvPr/>
        </p:nvSpPr>
        <p:spPr bwMode="auto">
          <a:xfrm>
            <a:off x="6172201" y="3962400"/>
            <a:ext cx="915635" cy="523220"/>
          </a:xfrm>
          <a:prstGeom prst="rect">
            <a:avLst/>
          </a:prstGeom>
          <a:noFill/>
          <a:ln w="9525">
            <a:noFill/>
            <a:miter lim="800000"/>
            <a:headEnd/>
            <a:tailEnd/>
          </a:ln>
        </p:spPr>
        <p:txBody>
          <a:bodyPr wrap="none">
            <a:spAutoFit/>
          </a:bodyPr>
          <a:lstStyle/>
          <a:p>
            <a:r>
              <a:rPr lang="en-US" sz="2800" b="1"/>
              <a:t>1000</a:t>
            </a:r>
          </a:p>
        </p:txBody>
      </p:sp>
      <p:sp>
        <p:nvSpPr>
          <p:cNvPr id="6153" name="TextBox 9"/>
          <p:cNvSpPr txBox="1">
            <a:spLocks noChangeArrowheads="1"/>
          </p:cNvSpPr>
          <p:nvPr/>
        </p:nvSpPr>
        <p:spPr bwMode="auto">
          <a:xfrm>
            <a:off x="3843339" y="4953000"/>
            <a:ext cx="872355" cy="523220"/>
          </a:xfrm>
          <a:prstGeom prst="rect">
            <a:avLst/>
          </a:prstGeom>
          <a:noFill/>
          <a:ln w="9525">
            <a:noFill/>
            <a:miter lim="800000"/>
            <a:headEnd/>
            <a:tailEnd/>
          </a:ln>
        </p:spPr>
        <p:txBody>
          <a:bodyPr wrap="none">
            <a:spAutoFit/>
          </a:bodyPr>
          <a:lstStyle/>
          <a:p>
            <a:r>
              <a:rPr lang="en-US" sz="2800" b="1"/>
              <a:t>ln(1)</a:t>
            </a:r>
          </a:p>
        </p:txBody>
      </p:sp>
      <p:sp>
        <p:nvSpPr>
          <p:cNvPr id="6154" name="Rectangle 12"/>
          <p:cNvSpPr>
            <a:spLocks noChangeArrowheads="1"/>
          </p:cNvSpPr>
          <p:nvPr/>
        </p:nvSpPr>
        <p:spPr bwMode="auto">
          <a:xfrm>
            <a:off x="2017713" y="5105401"/>
            <a:ext cx="1346010" cy="646331"/>
          </a:xfrm>
          <a:prstGeom prst="rect">
            <a:avLst/>
          </a:prstGeom>
          <a:noFill/>
          <a:ln w="9525">
            <a:noFill/>
            <a:miter lim="800000"/>
            <a:headEnd/>
            <a:tailEnd/>
          </a:ln>
        </p:spPr>
        <p:txBody>
          <a:bodyPr wrap="none">
            <a:spAutoFit/>
          </a:bodyPr>
          <a:lstStyle/>
          <a:p>
            <a:r>
              <a:rPr lang="en-GB" sz="3600" dirty="0">
                <a:solidFill>
                  <a:srgbClr val="0070C0"/>
                </a:solidFill>
              </a:rPr>
              <a:t>ln(t</a:t>
            </a:r>
            <a:r>
              <a:rPr lang="en-GB" sz="3600" baseline="-25000" dirty="0">
                <a:solidFill>
                  <a:srgbClr val="0070C0"/>
                </a:solidFill>
              </a:rPr>
              <a:t>a,b</a:t>
            </a:r>
            <a:r>
              <a:rPr lang="en-GB" sz="3600" dirty="0">
                <a:solidFill>
                  <a:srgbClr val="0070C0"/>
                </a:solidFill>
              </a:rPr>
              <a:t>)</a:t>
            </a:r>
            <a:endParaRPr lang="en-US" sz="3600" dirty="0">
              <a:solidFill>
                <a:srgbClr val="0070C0"/>
              </a:solidFill>
            </a:endParaRPr>
          </a:p>
        </p:txBody>
      </p:sp>
      <p:sp>
        <p:nvSpPr>
          <p:cNvPr id="6155" name="Rectangle 13"/>
          <p:cNvSpPr>
            <a:spLocks noChangeArrowheads="1"/>
          </p:cNvSpPr>
          <p:nvPr/>
        </p:nvSpPr>
        <p:spPr bwMode="auto">
          <a:xfrm>
            <a:off x="2319338" y="4114801"/>
            <a:ext cx="741362" cy="646113"/>
          </a:xfrm>
          <a:prstGeom prst="rect">
            <a:avLst/>
          </a:prstGeom>
          <a:noFill/>
          <a:ln w="9525">
            <a:noFill/>
            <a:miter lim="800000"/>
            <a:headEnd/>
            <a:tailEnd/>
          </a:ln>
        </p:spPr>
        <p:txBody>
          <a:bodyPr wrap="none">
            <a:spAutoFit/>
          </a:bodyPr>
          <a:lstStyle/>
          <a:p>
            <a:r>
              <a:rPr lang="en-GB" sz="3600" dirty="0">
                <a:solidFill>
                  <a:srgbClr val="0070C0"/>
                </a:solidFill>
              </a:rPr>
              <a:t>t</a:t>
            </a:r>
            <a:r>
              <a:rPr lang="en-GB" sz="3600" baseline="-25000" dirty="0">
                <a:solidFill>
                  <a:srgbClr val="0070C0"/>
                </a:solidFill>
              </a:rPr>
              <a:t>a,b</a:t>
            </a:r>
            <a:endParaRPr lang="en-US" sz="3600" dirty="0">
              <a:solidFill>
                <a:srgbClr val="0070C0"/>
              </a:solidFill>
            </a:endParaRPr>
          </a:p>
        </p:txBody>
      </p:sp>
      <p:sp>
        <p:nvSpPr>
          <p:cNvPr id="6156" name="TextBox 8"/>
          <p:cNvSpPr txBox="1">
            <a:spLocks noChangeArrowheads="1"/>
          </p:cNvSpPr>
          <p:nvPr/>
        </p:nvSpPr>
        <p:spPr bwMode="auto">
          <a:xfrm>
            <a:off x="9377364" y="3962400"/>
            <a:ext cx="915635" cy="523220"/>
          </a:xfrm>
          <a:prstGeom prst="rect">
            <a:avLst/>
          </a:prstGeom>
          <a:noFill/>
          <a:ln w="9525">
            <a:noFill/>
            <a:miter lim="800000"/>
            <a:headEnd/>
            <a:tailEnd/>
          </a:ln>
        </p:spPr>
        <p:txBody>
          <a:bodyPr wrap="none">
            <a:spAutoFit/>
          </a:bodyPr>
          <a:lstStyle/>
          <a:p>
            <a:r>
              <a:rPr lang="en-US" sz="2800" b="1"/>
              <a:t>2000</a:t>
            </a:r>
          </a:p>
        </p:txBody>
      </p:sp>
      <p:sp>
        <p:nvSpPr>
          <p:cNvPr id="6157" name="TextBox 9"/>
          <p:cNvSpPr txBox="1">
            <a:spLocks noChangeArrowheads="1"/>
          </p:cNvSpPr>
          <p:nvPr/>
        </p:nvSpPr>
        <p:spPr bwMode="auto">
          <a:xfrm>
            <a:off x="4965701" y="4953000"/>
            <a:ext cx="872355" cy="523220"/>
          </a:xfrm>
          <a:prstGeom prst="rect">
            <a:avLst/>
          </a:prstGeom>
          <a:noFill/>
          <a:ln w="9525">
            <a:noFill/>
            <a:miter lim="800000"/>
            <a:headEnd/>
            <a:tailEnd/>
          </a:ln>
        </p:spPr>
        <p:txBody>
          <a:bodyPr wrap="none">
            <a:spAutoFit/>
          </a:bodyPr>
          <a:lstStyle/>
          <a:p>
            <a:r>
              <a:rPr lang="en-US" sz="2800" b="1"/>
              <a:t>ln(2)</a:t>
            </a:r>
          </a:p>
        </p:txBody>
      </p:sp>
      <p:sp>
        <p:nvSpPr>
          <p:cNvPr id="6158" name="TextBox 9"/>
          <p:cNvSpPr txBox="1">
            <a:spLocks noChangeArrowheads="1"/>
          </p:cNvSpPr>
          <p:nvPr/>
        </p:nvSpPr>
        <p:spPr bwMode="auto">
          <a:xfrm>
            <a:off x="7200900" y="4953000"/>
            <a:ext cx="1420582" cy="523220"/>
          </a:xfrm>
          <a:prstGeom prst="rect">
            <a:avLst/>
          </a:prstGeom>
          <a:noFill/>
          <a:ln w="9525">
            <a:noFill/>
            <a:miter lim="800000"/>
            <a:headEnd/>
            <a:tailEnd/>
          </a:ln>
        </p:spPr>
        <p:txBody>
          <a:bodyPr wrap="none">
            <a:spAutoFit/>
          </a:bodyPr>
          <a:lstStyle/>
          <a:p>
            <a:r>
              <a:rPr lang="en-US" sz="2800" b="1"/>
              <a:t>ln(1000)</a:t>
            </a:r>
          </a:p>
        </p:txBody>
      </p:sp>
      <p:sp>
        <p:nvSpPr>
          <p:cNvPr id="6159" name="TextBox 9"/>
          <p:cNvSpPr txBox="1">
            <a:spLocks noChangeArrowheads="1"/>
          </p:cNvSpPr>
          <p:nvPr/>
        </p:nvSpPr>
        <p:spPr bwMode="auto">
          <a:xfrm>
            <a:off x="8859838" y="4953000"/>
            <a:ext cx="1420582" cy="523220"/>
          </a:xfrm>
          <a:prstGeom prst="rect">
            <a:avLst/>
          </a:prstGeom>
          <a:noFill/>
          <a:ln w="9525">
            <a:noFill/>
            <a:miter lim="800000"/>
            <a:headEnd/>
            <a:tailEnd/>
          </a:ln>
        </p:spPr>
        <p:txBody>
          <a:bodyPr wrap="none">
            <a:spAutoFit/>
          </a:bodyPr>
          <a:lstStyle/>
          <a:p>
            <a:r>
              <a:rPr lang="en-US" sz="2800" b="1"/>
              <a:t>ln(2000)</a:t>
            </a:r>
          </a:p>
        </p:txBody>
      </p:sp>
      <p:sp>
        <p:nvSpPr>
          <p:cNvPr id="6160" name="TextBox 9"/>
          <p:cNvSpPr txBox="1">
            <a:spLocks noChangeArrowheads="1"/>
          </p:cNvSpPr>
          <p:nvPr/>
        </p:nvSpPr>
        <p:spPr bwMode="auto">
          <a:xfrm>
            <a:off x="4122738" y="5572125"/>
            <a:ext cx="367408" cy="523220"/>
          </a:xfrm>
          <a:prstGeom prst="rect">
            <a:avLst/>
          </a:prstGeom>
          <a:noFill/>
          <a:ln w="9525">
            <a:noFill/>
            <a:miter lim="800000"/>
            <a:headEnd/>
            <a:tailEnd/>
          </a:ln>
        </p:spPr>
        <p:txBody>
          <a:bodyPr wrap="none">
            <a:spAutoFit/>
          </a:bodyPr>
          <a:lstStyle/>
          <a:p>
            <a:r>
              <a:rPr lang="en-US" sz="2800"/>
              <a:t>0</a:t>
            </a:r>
          </a:p>
        </p:txBody>
      </p:sp>
      <p:sp>
        <p:nvSpPr>
          <p:cNvPr id="6161" name="TextBox 9"/>
          <p:cNvSpPr txBox="1">
            <a:spLocks noChangeArrowheads="1"/>
          </p:cNvSpPr>
          <p:nvPr/>
        </p:nvSpPr>
        <p:spPr bwMode="auto">
          <a:xfrm>
            <a:off x="4927601" y="5562600"/>
            <a:ext cx="824265" cy="523220"/>
          </a:xfrm>
          <a:prstGeom prst="rect">
            <a:avLst/>
          </a:prstGeom>
          <a:noFill/>
          <a:ln w="9525">
            <a:noFill/>
            <a:miter lim="800000"/>
            <a:headEnd/>
            <a:tailEnd/>
          </a:ln>
        </p:spPr>
        <p:txBody>
          <a:bodyPr wrap="none">
            <a:spAutoFit/>
          </a:bodyPr>
          <a:lstStyle/>
          <a:p>
            <a:r>
              <a:rPr lang="en-US" sz="2800"/>
              <a:t>0.69</a:t>
            </a:r>
          </a:p>
        </p:txBody>
      </p:sp>
      <p:sp>
        <p:nvSpPr>
          <p:cNvPr id="6162" name="TextBox 9"/>
          <p:cNvSpPr txBox="1">
            <a:spLocks noChangeArrowheads="1"/>
          </p:cNvSpPr>
          <p:nvPr/>
        </p:nvSpPr>
        <p:spPr bwMode="auto">
          <a:xfrm>
            <a:off x="7572376" y="5562600"/>
            <a:ext cx="824265" cy="523220"/>
          </a:xfrm>
          <a:prstGeom prst="rect">
            <a:avLst/>
          </a:prstGeom>
          <a:noFill/>
          <a:ln w="9525">
            <a:noFill/>
            <a:miter lim="800000"/>
            <a:headEnd/>
            <a:tailEnd/>
          </a:ln>
        </p:spPr>
        <p:txBody>
          <a:bodyPr wrap="none">
            <a:spAutoFit/>
          </a:bodyPr>
          <a:lstStyle/>
          <a:p>
            <a:r>
              <a:rPr lang="en-US" sz="2800"/>
              <a:t>6.91</a:t>
            </a:r>
          </a:p>
        </p:txBody>
      </p:sp>
      <p:sp>
        <p:nvSpPr>
          <p:cNvPr id="6163" name="TextBox 9"/>
          <p:cNvSpPr txBox="1">
            <a:spLocks noChangeArrowheads="1"/>
          </p:cNvSpPr>
          <p:nvPr/>
        </p:nvSpPr>
        <p:spPr bwMode="auto">
          <a:xfrm>
            <a:off x="9096376" y="5562600"/>
            <a:ext cx="824265" cy="523220"/>
          </a:xfrm>
          <a:prstGeom prst="rect">
            <a:avLst/>
          </a:prstGeom>
          <a:noFill/>
          <a:ln w="9525">
            <a:noFill/>
            <a:miter lim="800000"/>
            <a:headEnd/>
            <a:tailEnd/>
          </a:ln>
        </p:spPr>
        <p:txBody>
          <a:bodyPr wrap="none">
            <a:spAutoFit/>
          </a:bodyPr>
          <a:lstStyle/>
          <a:p>
            <a:r>
              <a:rPr lang="en-US" sz="2800"/>
              <a:t>7.60</a:t>
            </a:r>
          </a:p>
        </p:txBody>
      </p:sp>
    </p:spTree>
    <p:extLst>
      <p:ext uri="{BB962C8B-B14F-4D97-AF65-F5344CB8AC3E}">
        <p14:creationId xmlns:p14="http://schemas.microsoft.com/office/powerpoint/2010/main" val="16872878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1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1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5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5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16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16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P spid="6151" grpId="0"/>
      <p:bldP spid="6152" grpId="0"/>
      <p:bldP spid="6153" grpId="0"/>
      <p:bldP spid="6154" grpId="0"/>
      <p:bldP spid="6155" grpId="0"/>
      <p:bldP spid="6156" grpId="0"/>
      <p:bldP spid="6157" grpId="0"/>
      <p:bldP spid="6158" grpId="0"/>
      <p:bldP spid="6159" grpId="0"/>
      <p:bldP spid="6160" grpId="0"/>
      <p:bldP spid="6161" grpId="0"/>
      <p:bldP spid="6162" grpId="0"/>
      <p:bldP spid="6163" grpId="0"/>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577008" y="178904"/>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On our example</a:t>
            </a:r>
          </a:p>
        </p:txBody>
      </p:sp>
      <p:graphicFrame>
        <p:nvGraphicFramePr>
          <p:cNvPr id="16" name="Content Placeholder 3"/>
          <p:cNvGraphicFramePr>
            <a:graphicFrameLocks/>
          </p:cNvGraphicFramePr>
          <p:nvPr/>
        </p:nvGraphicFramePr>
        <p:xfrm>
          <a:off x="1752601" y="1362558"/>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196" name="TextBox 5"/>
          <p:cNvSpPr txBox="1">
            <a:spLocks noChangeArrowheads="1"/>
          </p:cNvSpPr>
          <p:nvPr/>
        </p:nvSpPr>
        <p:spPr bwMode="auto">
          <a:xfrm>
            <a:off x="2160588" y="2170113"/>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100</a:t>
            </a:r>
          </a:p>
        </p:txBody>
      </p:sp>
      <p:sp>
        <p:nvSpPr>
          <p:cNvPr id="8197" name="TextBox 6"/>
          <p:cNvSpPr txBox="1">
            <a:spLocks noChangeArrowheads="1"/>
          </p:cNvSpPr>
          <p:nvPr/>
        </p:nvSpPr>
        <p:spPr bwMode="auto">
          <a:xfrm>
            <a:off x="3844925" y="2174875"/>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8198" name="TextBox 7"/>
          <p:cNvSpPr txBox="1">
            <a:spLocks noChangeArrowheads="1"/>
          </p:cNvSpPr>
          <p:nvPr/>
        </p:nvSpPr>
        <p:spPr bwMode="auto">
          <a:xfrm>
            <a:off x="3125789" y="3363914"/>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2</a:t>
            </a:r>
          </a:p>
        </p:txBody>
      </p:sp>
      <p:graphicFrame>
        <p:nvGraphicFramePr>
          <p:cNvPr id="20" name="Content Placeholder 3"/>
          <p:cNvGraphicFramePr>
            <a:graphicFrameLocks/>
          </p:cNvGraphicFramePr>
          <p:nvPr/>
        </p:nvGraphicFramePr>
        <p:xfrm>
          <a:off x="4745141" y="1361044"/>
          <a:ext cx="2870851" cy="2185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200" name="TextBox 9"/>
          <p:cNvSpPr txBox="1">
            <a:spLocks noChangeArrowheads="1"/>
          </p:cNvSpPr>
          <p:nvPr/>
        </p:nvSpPr>
        <p:spPr bwMode="auto">
          <a:xfrm>
            <a:off x="5153025" y="2168525"/>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300</a:t>
            </a:r>
          </a:p>
        </p:txBody>
      </p:sp>
      <p:sp>
        <p:nvSpPr>
          <p:cNvPr id="8201" name="TextBox 10"/>
          <p:cNvSpPr txBox="1">
            <a:spLocks noChangeArrowheads="1"/>
          </p:cNvSpPr>
          <p:nvPr/>
        </p:nvSpPr>
        <p:spPr bwMode="auto">
          <a:xfrm>
            <a:off x="6837363" y="2173288"/>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300</a:t>
            </a:r>
          </a:p>
        </p:txBody>
      </p:sp>
      <p:sp>
        <p:nvSpPr>
          <p:cNvPr id="8202" name="TextBox 11"/>
          <p:cNvSpPr txBox="1">
            <a:spLocks noChangeArrowheads="1"/>
          </p:cNvSpPr>
          <p:nvPr/>
        </p:nvSpPr>
        <p:spPr bwMode="auto">
          <a:xfrm>
            <a:off x="6118225" y="3362325"/>
            <a:ext cx="312738" cy="369888"/>
          </a:xfrm>
          <a:prstGeom prst="rect">
            <a:avLst/>
          </a:prstGeom>
          <a:solidFill>
            <a:schemeClr val="accent1"/>
          </a:solidFill>
          <a:ln w="9525">
            <a:noFill/>
            <a:miter lim="800000"/>
            <a:headEnd/>
            <a:tailEnd/>
          </a:ln>
        </p:spPr>
        <p:txBody>
          <a:bodyPr wrap="none">
            <a:spAutoFit/>
          </a:bodyPr>
          <a:lstStyle/>
          <a:p>
            <a:r>
              <a:rPr lang="en-US">
                <a:solidFill>
                  <a:schemeClr val="bg1"/>
                </a:solidFill>
              </a:rPr>
              <a:t>1</a:t>
            </a:r>
          </a:p>
        </p:txBody>
      </p:sp>
      <p:graphicFrame>
        <p:nvGraphicFramePr>
          <p:cNvPr id="24" name="Content Placeholder 3"/>
          <p:cNvGraphicFramePr>
            <a:graphicFrameLocks/>
          </p:cNvGraphicFramePr>
          <p:nvPr/>
        </p:nvGraphicFramePr>
        <p:xfrm>
          <a:off x="7732308" y="1353551"/>
          <a:ext cx="2870851" cy="218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204" name="TextBox 13"/>
          <p:cNvSpPr txBox="1">
            <a:spLocks noChangeArrowheads="1"/>
          </p:cNvSpPr>
          <p:nvPr/>
        </p:nvSpPr>
        <p:spPr bwMode="auto">
          <a:xfrm>
            <a:off x="8140700" y="2162175"/>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8205" name="TextBox 14"/>
          <p:cNvSpPr txBox="1">
            <a:spLocks noChangeArrowheads="1"/>
          </p:cNvSpPr>
          <p:nvPr/>
        </p:nvSpPr>
        <p:spPr bwMode="auto">
          <a:xfrm>
            <a:off x="9825038" y="2165350"/>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600</a:t>
            </a:r>
          </a:p>
        </p:txBody>
      </p:sp>
      <p:sp>
        <p:nvSpPr>
          <p:cNvPr id="8206" name="TextBox 15"/>
          <p:cNvSpPr txBox="1">
            <a:spLocks noChangeArrowheads="1"/>
          </p:cNvSpPr>
          <p:nvPr/>
        </p:nvSpPr>
        <p:spPr bwMode="auto">
          <a:xfrm>
            <a:off x="9104314" y="3354389"/>
            <a:ext cx="312737"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3</a:t>
            </a:r>
          </a:p>
        </p:txBody>
      </p:sp>
      <p:graphicFrame>
        <p:nvGraphicFramePr>
          <p:cNvPr id="30" name="Content Placeholder 3"/>
          <p:cNvGraphicFramePr>
            <a:graphicFrameLocks/>
          </p:cNvGraphicFramePr>
          <p:nvPr/>
        </p:nvGraphicFramePr>
        <p:xfrm>
          <a:off x="4749150" y="4334876"/>
          <a:ext cx="2870851" cy="21859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1" name="TextBox 13"/>
          <p:cNvSpPr txBox="1">
            <a:spLocks noChangeArrowheads="1"/>
          </p:cNvSpPr>
          <p:nvPr/>
        </p:nvSpPr>
        <p:spPr bwMode="auto">
          <a:xfrm>
            <a:off x="5157788" y="5143500"/>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32" name="TextBox 14"/>
          <p:cNvSpPr txBox="1">
            <a:spLocks noChangeArrowheads="1"/>
          </p:cNvSpPr>
          <p:nvPr/>
        </p:nvSpPr>
        <p:spPr bwMode="auto">
          <a:xfrm>
            <a:off x="6842125" y="5146675"/>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400</a:t>
            </a:r>
          </a:p>
        </p:txBody>
      </p:sp>
      <p:sp>
        <p:nvSpPr>
          <p:cNvPr id="33" name="TextBox 15"/>
          <p:cNvSpPr txBox="1">
            <a:spLocks noChangeArrowheads="1"/>
          </p:cNvSpPr>
          <p:nvPr/>
        </p:nvSpPr>
        <p:spPr bwMode="auto">
          <a:xfrm>
            <a:off x="6121400" y="6335714"/>
            <a:ext cx="312738"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2</a:t>
            </a:r>
          </a:p>
        </p:txBody>
      </p:sp>
    </p:spTree>
    <p:extLst>
      <p:ext uri="{BB962C8B-B14F-4D97-AF65-F5344CB8AC3E}">
        <p14:creationId xmlns:p14="http://schemas.microsoft.com/office/powerpoint/2010/main" val="11320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AsOne/>
      </p:bldGraphic>
      <p:bldP spid="31" grpId="0" animBg="1"/>
      <p:bldP spid="32" grpId="0" animBg="1"/>
      <p:bldP spid="33"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683024" y="152400"/>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Properties</a:t>
            </a:r>
          </a:p>
        </p:txBody>
      </p:sp>
      <p:sp>
        <p:nvSpPr>
          <p:cNvPr id="30723" name="Rectangle 3"/>
          <p:cNvSpPr>
            <a:spLocks noGrp="1" noChangeArrowheads="1"/>
          </p:cNvSpPr>
          <p:nvPr>
            <p:ph type="body" idx="1"/>
          </p:nvPr>
        </p:nvSpPr>
        <p:spPr>
          <a:xfrm>
            <a:off x="1655764" y="1143000"/>
            <a:ext cx="8783637" cy="4953000"/>
          </a:xfrm>
        </p:spPr>
        <p:txBody>
          <a:bodyPr vert="horz" lIns="0" tIns="0" rIns="0" bIns="0" rtlCol="0">
            <a:normAutofit fontScale="85000" lnSpcReduction="10000"/>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8000"/>
                </a:solidFill>
              </a:rPr>
              <a:t>Independence of units</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a:t>
            </a:r>
            <a:r>
              <a:rPr lang="en-US" dirty="0">
                <a:solidFill>
                  <a:srgbClr val="0070C0"/>
                </a:solidFill>
              </a:rPr>
              <a:t>| log(1) - log(2) | = | log(1/2) | =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70C0"/>
                </a:solidFill>
              </a:rPr>
              <a:t>	| log(1000/2000) | = | log(1000) - log(2000)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More generally: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chemeClr val="accent2"/>
                </a:solidFill>
              </a:rPr>
              <a:t>	</a:t>
            </a:r>
            <a:r>
              <a:rPr lang="en-US" dirty="0">
                <a:solidFill>
                  <a:srgbClr val="0070C0"/>
                </a:solidFill>
              </a:rPr>
              <a:t>| log(ax) - log(ay) | = | log(x) - log(y) |</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8000"/>
                </a:solidFill>
              </a:rPr>
              <a:t>Independence of edge direction</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a:t>
            </a:r>
            <a:r>
              <a:rPr lang="en-US" dirty="0">
                <a:solidFill>
                  <a:srgbClr val="0070C0"/>
                </a:solidFill>
              </a:rPr>
              <a:t>| log(x) - log(y) | = | log(1/y) - log(1/x) | =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70C0"/>
                </a:solidFill>
              </a:rPr>
              <a:t>	| log(1/x) - log(1/y)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b="1" dirty="0"/>
              <a:t>Theorem. </a:t>
            </a:r>
            <a:r>
              <a:rPr lang="en-US" dirty="0"/>
              <a:t> The logarithmic distance based rule is unique in satisfying independence of units.*</a:t>
            </a:r>
          </a:p>
          <a:p>
            <a:pPr marL="615633" lvl="1"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 Depending on the exact definition of independence of units, may need another minor condition about the function locally having bounded derivative.</a:t>
            </a:r>
          </a:p>
        </p:txBody>
      </p:sp>
    </p:spTree>
    <p:extLst>
      <p:ext uri="{BB962C8B-B14F-4D97-AF65-F5344CB8AC3E}">
        <p14:creationId xmlns:p14="http://schemas.microsoft.com/office/powerpoint/2010/main" val="33862040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2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2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33600" y="152400"/>
            <a:ext cx="7848600" cy="908050"/>
          </a:xfrm>
          <a:noFill/>
        </p:spPr>
        <p:txBody>
          <a:bodyPr vert="horz" lIns="0" tIns="0" rIns="0" bIns="0" rtlCol="0" anchor="ctr">
            <a:normAutofit fontScale="90000"/>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a:solidFill>
                  <a:srgbClr val="333399"/>
                </a:solidFill>
              </a:rPr>
              <a:t>Consistency constraint becomes additive</a:t>
            </a:r>
          </a:p>
        </p:txBody>
      </p:sp>
      <p:sp>
        <p:nvSpPr>
          <p:cNvPr id="30723" name="Rectangle 3"/>
          <p:cNvSpPr>
            <a:spLocks noGrp="1" noChangeArrowheads="1"/>
          </p:cNvSpPr>
          <p:nvPr>
            <p:ph type="body" idx="1"/>
          </p:nvPr>
        </p:nvSpPr>
        <p:spPr>
          <a:xfrm>
            <a:off x="1655764" y="1143000"/>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chemeClr val="accent2"/>
                </a:solidFill>
              </a:rPr>
              <a:t>	</a:t>
            </a:r>
            <a:r>
              <a:rPr lang="en-US" dirty="0" err="1">
                <a:solidFill>
                  <a:srgbClr val="0070C0"/>
                </a:solidFill>
              </a:rPr>
              <a:t>xy</a:t>
            </a:r>
            <a:r>
              <a:rPr lang="en-US" dirty="0">
                <a:solidFill>
                  <a:srgbClr val="0070C0"/>
                </a:solidFill>
              </a:rPr>
              <a:t> = z</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is equivalent to</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70C0"/>
                </a:solidFill>
              </a:rPr>
              <a:t>	log(</a:t>
            </a:r>
            <a:r>
              <a:rPr lang="en-US" dirty="0" err="1">
                <a:solidFill>
                  <a:srgbClr val="0070C0"/>
                </a:solidFill>
              </a:rPr>
              <a:t>xy</a:t>
            </a:r>
            <a:r>
              <a:rPr lang="en-US" dirty="0">
                <a:solidFill>
                  <a:srgbClr val="0070C0"/>
                </a:solidFill>
              </a:rPr>
              <a:t>) = log(z)</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is equivalent to</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a:t>
            </a:r>
            <a:r>
              <a:rPr lang="en-US" dirty="0">
                <a:solidFill>
                  <a:srgbClr val="0070C0"/>
                </a:solidFill>
              </a:rPr>
              <a:t>log(x) + log(y) = log(z)</a:t>
            </a:r>
          </a:p>
        </p:txBody>
      </p:sp>
    </p:spTree>
    <p:extLst>
      <p:ext uri="{BB962C8B-B14F-4D97-AF65-F5344CB8AC3E}">
        <p14:creationId xmlns:p14="http://schemas.microsoft.com/office/powerpoint/2010/main" val="2131973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90260" y="152400"/>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An additive variant</a:t>
            </a:r>
          </a:p>
        </p:txBody>
      </p:sp>
      <p:sp>
        <p:nvSpPr>
          <p:cNvPr id="11267" name="Rectangle 3"/>
          <p:cNvSpPr>
            <a:spLocks noGrp="1" noChangeArrowheads="1"/>
          </p:cNvSpPr>
          <p:nvPr>
            <p:ph type="body" idx="1"/>
          </p:nvPr>
        </p:nvSpPr>
        <p:spPr>
          <a:xfrm>
            <a:off x="1655764" y="1143000"/>
            <a:ext cx="8783637" cy="4953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a:t>“I think basketball is 5 units more fun than football, which in turn is 10 units more fun than baseball”</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a:p>
        </p:txBody>
      </p:sp>
      <p:graphicFrame>
        <p:nvGraphicFramePr>
          <p:cNvPr id="5" name="Content Placeholder 3"/>
          <p:cNvGraphicFramePr>
            <a:graphicFrameLocks/>
          </p:cNvGraphicFramePr>
          <p:nvPr/>
        </p:nvGraphicFramePr>
        <p:xfrm>
          <a:off x="4063350" y="2667001"/>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269" name="TextBox 5"/>
          <p:cNvSpPr txBox="1">
            <a:spLocks noChangeArrowheads="1"/>
          </p:cNvSpPr>
          <p:nvPr/>
        </p:nvSpPr>
        <p:spPr bwMode="auto">
          <a:xfrm>
            <a:off x="4600575" y="3475039"/>
            <a:ext cx="312738"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5</a:t>
            </a:r>
          </a:p>
        </p:txBody>
      </p:sp>
      <p:sp>
        <p:nvSpPr>
          <p:cNvPr id="11270" name="TextBox 6"/>
          <p:cNvSpPr txBox="1">
            <a:spLocks noChangeArrowheads="1"/>
          </p:cNvSpPr>
          <p:nvPr/>
        </p:nvSpPr>
        <p:spPr bwMode="auto">
          <a:xfrm>
            <a:off x="6219825" y="3479800"/>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15</a:t>
            </a:r>
          </a:p>
        </p:txBody>
      </p:sp>
      <p:sp>
        <p:nvSpPr>
          <p:cNvPr id="11271" name="TextBox 7"/>
          <p:cNvSpPr txBox="1">
            <a:spLocks noChangeArrowheads="1"/>
          </p:cNvSpPr>
          <p:nvPr/>
        </p:nvSpPr>
        <p:spPr bwMode="auto">
          <a:xfrm>
            <a:off x="5372100" y="4668838"/>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a:t>
            </a:r>
          </a:p>
        </p:txBody>
      </p:sp>
      <p:pic>
        <p:nvPicPr>
          <p:cNvPr id="8" name="Picture 7" descr="coachk.jpg"/>
          <p:cNvPicPr>
            <a:picLocks noChangeAspect="1"/>
          </p:cNvPicPr>
          <p:nvPr/>
        </p:nvPicPr>
        <p:blipFill>
          <a:blip r:embed="rId8" cstate="print"/>
          <a:srcRect l="25397" r="14286"/>
          <a:stretch>
            <a:fillRect/>
          </a:stretch>
        </p:blipFill>
        <p:spPr>
          <a:xfrm>
            <a:off x="7318444" y="2004391"/>
            <a:ext cx="2679812" cy="3276600"/>
          </a:xfrm>
          <a:prstGeom prst="rect">
            <a:avLst/>
          </a:prstGeom>
        </p:spPr>
      </p:pic>
    </p:spTree>
    <p:extLst>
      <p:ext uri="{BB962C8B-B14F-4D97-AF65-F5344CB8AC3E}">
        <p14:creationId xmlns:p14="http://schemas.microsoft.com/office/powerpoint/2010/main" val="14200489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77008" y="178904"/>
            <a:ext cx="9144000" cy="908050"/>
          </a:xfrm>
          <a:noFill/>
        </p:spPr>
        <p:txBody>
          <a:bodyPr vert="horz" lIns="0" tIns="0" rIns="0" bIns="0" rtlCol="0" anchor="ctr">
            <a:normAutofit/>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Aggregation in the additive variant</a:t>
            </a:r>
          </a:p>
        </p:txBody>
      </p:sp>
      <p:sp>
        <p:nvSpPr>
          <p:cNvPr id="30723" name="Rectangle 3"/>
          <p:cNvSpPr>
            <a:spLocks noGrp="1" noChangeArrowheads="1"/>
          </p:cNvSpPr>
          <p:nvPr>
            <p:ph type="body" idx="1"/>
          </p:nvPr>
        </p:nvSpPr>
        <p:spPr>
          <a:xfrm>
            <a:off x="1524001" y="3733800"/>
            <a:ext cx="5039140" cy="3021496"/>
          </a:xfrm>
        </p:spPr>
        <p:txBody>
          <a:bodyPr vert="horz" lIns="0" tIns="0" rIns="0" bIns="0" rtlCol="0">
            <a:normAutofit/>
          </a:bodyPr>
          <a:lstStyle/>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Natural objective: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chemeClr val="accent2"/>
                </a:solidFill>
              </a:rPr>
              <a:t>	</a:t>
            </a:r>
            <a:r>
              <a:rPr lang="en-US" dirty="0">
                <a:solidFill>
                  <a:srgbClr val="0070C0"/>
                </a:solidFill>
              </a:rPr>
              <a:t>minimize </a:t>
            </a:r>
            <a:r>
              <a:rPr lang="el-GR" dirty="0">
                <a:solidFill>
                  <a:srgbClr val="0070C0"/>
                </a:solidFill>
              </a:rPr>
              <a:t>Σ</a:t>
            </a:r>
            <a:r>
              <a:rPr lang="en-GB" baseline="-25000" dirty="0">
                <a:solidFill>
                  <a:srgbClr val="0070C0"/>
                </a:solidFill>
              </a:rPr>
              <a:t>i</a:t>
            </a:r>
            <a:r>
              <a:rPr lang="el-GR" dirty="0">
                <a:solidFill>
                  <a:srgbClr val="0070C0"/>
                </a:solidFill>
              </a:rPr>
              <a:t> Σ</a:t>
            </a:r>
            <a:r>
              <a:rPr lang="en-GB" baseline="-25000" dirty="0" err="1">
                <a:solidFill>
                  <a:srgbClr val="0070C0"/>
                </a:solidFill>
              </a:rPr>
              <a:t>a,b</a:t>
            </a:r>
            <a:r>
              <a:rPr lang="en-US" dirty="0">
                <a:solidFill>
                  <a:srgbClr val="0070C0"/>
                </a:solidFill>
              </a:rPr>
              <a:t> </a:t>
            </a:r>
            <a:r>
              <a:rPr lang="en-GB" dirty="0" err="1">
                <a:solidFill>
                  <a:srgbClr val="0070C0"/>
                </a:solidFill>
              </a:rPr>
              <a:t>d</a:t>
            </a:r>
            <a:r>
              <a:rPr lang="en-GB" baseline="-25000" dirty="0" err="1">
                <a:solidFill>
                  <a:srgbClr val="0070C0"/>
                </a:solidFill>
              </a:rPr>
              <a:t>a,b,i</a:t>
            </a:r>
            <a:r>
              <a:rPr lang="en-US" dirty="0">
                <a:solidFill>
                  <a:srgbClr val="0070C0"/>
                </a:solidFill>
              </a:rPr>
              <a:t> </a:t>
            </a:r>
            <a:r>
              <a:rPr lang="en-US" dirty="0"/>
              <a:t>where </a:t>
            </a:r>
            <a:r>
              <a:rPr lang="en-GB" dirty="0" err="1">
                <a:solidFill>
                  <a:srgbClr val="0070C0"/>
                </a:solidFill>
              </a:rPr>
              <a:t>d</a:t>
            </a:r>
            <a:r>
              <a:rPr lang="en-GB" baseline="-25000" dirty="0" err="1">
                <a:solidFill>
                  <a:srgbClr val="0070C0"/>
                </a:solidFill>
              </a:rPr>
              <a:t>a,b,i</a:t>
            </a:r>
            <a:r>
              <a:rPr lang="en-GB" baseline="-25000" dirty="0">
                <a:solidFill>
                  <a:srgbClr val="0070C0"/>
                </a:solidFill>
              </a:rPr>
              <a:t> </a:t>
            </a:r>
            <a:r>
              <a:rPr lang="en-US" dirty="0">
                <a:solidFill>
                  <a:srgbClr val="0070C0"/>
                </a:solidFill>
              </a:rPr>
              <a:t> = |</a:t>
            </a:r>
            <a:r>
              <a:rPr lang="en-GB" dirty="0">
                <a:solidFill>
                  <a:srgbClr val="0070C0"/>
                </a:solidFill>
              </a:rPr>
              <a:t> </a:t>
            </a:r>
            <a:r>
              <a:rPr lang="en-GB" dirty="0" err="1">
                <a:solidFill>
                  <a:srgbClr val="0070C0"/>
                </a:solidFill>
              </a:rPr>
              <a:t>t</a:t>
            </a:r>
            <a:r>
              <a:rPr lang="en-GB" baseline="-25000" dirty="0" err="1">
                <a:solidFill>
                  <a:srgbClr val="0070C0"/>
                </a:solidFill>
              </a:rPr>
              <a:t>a,b</a:t>
            </a:r>
            <a:r>
              <a:rPr lang="en-GB" dirty="0">
                <a:solidFill>
                  <a:srgbClr val="0070C0"/>
                </a:solidFill>
              </a:rPr>
              <a:t> - </a:t>
            </a:r>
            <a:r>
              <a:rPr lang="en-GB" dirty="0" err="1">
                <a:solidFill>
                  <a:srgbClr val="0070C0"/>
                </a:solidFill>
              </a:rPr>
              <a:t>t</a:t>
            </a:r>
            <a:r>
              <a:rPr lang="en-GB" baseline="-25000" dirty="0" err="1">
                <a:solidFill>
                  <a:srgbClr val="0070C0"/>
                </a:solidFill>
              </a:rPr>
              <a:t>a,b,i</a:t>
            </a:r>
            <a:r>
              <a:rPr lang="en-US" dirty="0">
                <a:solidFill>
                  <a:srgbClr val="0070C0"/>
                </a:solidFill>
              </a:rPr>
              <a:t> | </a:t>
            </a:r>
            <a:r>
              <a:rPr lang="en-US" dirty="0"/>
              <a:t>is the distance between the aggregate difference </a:t>
            </a:r>
            <a:r>
              <a:rPr lang="en-GB" dirty="0" err="1">
                <a:solidFill>
                  <a:srgbClr val="0070C0"/>
                </a:solidFill>
              </a:rPr>
              <a:t>t</a:t>
            </a:r>
            <a:r>
              <a:rPr lang="en-GB" baseline="-25000" dirty="0" err="1">
                <a:solidFill>
                  <a:srgbClr val="0070C0"/>
                </a:solidFill>
              </a:rPr>
              <a:t>a,b</a:t>
            </a:r>
            <a:r>
              <a:rPr lang="en-GB" baseline="-25000" dirty="0">
                <a:solidFill>
                  <a:srgbClr val="0070C0"/>
                </a:solidFill>
              </a:rPr>
              <a:t> </a:t>
            </a:r>
            <a:r>
              <a:rPr lang="en-US" dirty="0"/>
              <a:t>and the subjective difference </a:t>
            </a:r>
            <a:r>
              <a:rPr lang="en-GB" dirty="0" err="1">
                <a:solidFill>
                  <a:srgbClr val="0070C0"/>
                </a:solidFill>
              </a:rPr>
              <a:t>t</a:t>
            </a:r>
            <a:r>
              <a:rPr lang="en-GB" baseline="-25000" dirty="0" err="1">
                <a:solidFill>
                  <a:srgbClr val="0070C0"/>
                </a:solidFill>
              </a:rPr>
              <a:t>a,b,i</a:t>
            </a:r>
            <a:endParaRPr lang="en-US" dirty="0">
              <a:solidFill>
                <a:srgbClr val="0070C0"/>
              </a:solidFill>
            </a:endParaRP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p:txBody>
      </p:sp>
      <p:graphicFrame>
        <p:nvGraphicFramePr>
          <p:cNvPr id="5" name="Content Placeholder 3"/>
          <p:cNvGraphicFramePr>
            <a:graphicFrameLocks/>
          </p:cNvGraphicFramePr>
          <p:nvPr/>
        </p:nvGraphicFramePr>
        <p:xfrm>
          <a:off x="1752601" y="1219201"/>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293" name="TextBox 5"/>
          <p:cNvSpPr txBox="1">
            <a:spLocks noChangeArrowheads="1"/>
          </p:cNvSpPr>
          <p:nvPr/>
        </p:nvSpPr>
        <p:spPr bwMode="auto">
          <a:xfrm>
            <a:off x="2289175" y="2027239"/>
            <a:ext cx="312738"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5</a:t>
            </a:r>
          </a:p>
        </p:txBody>
      </p:sp>
      <p:sp>
        <p:nvSpPr>
          <p:cNvPr id="12294" name="TextBox 6"/>
          <p:cNvSpPr txBox="1">
            <a:spLocks noChangeArrowheads="1"/>
          </p:cNvSpPr>
          <p:nvPr/>
        </p:nvSpPr>
        <p:spPr bwMode="auto">
          <a:xfrm>
            <a:off x="3908425" y="2032000"/>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15</a:t>
            </a:r>
          </a:p>
        </p:txBody>
      </p:sp>
      <p:sp>
        <p:nvSpPr>
          <p:cNvPr id="12295" name="TextBox 7"/>
          <p:cNvSpPr txBox="1">
            <a:spLocks noChangeArrowheads="1"/>
          </p:cNvSpPr>
          <p:nvPr/>
        </p:nvSpPr>
        <p:spPr bwMode="auto">
          <a:xfrm>
            <a:off x="3060700" y="3221038"/>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a:t>
            </a:r>
          </a:p>
        </p:txBody>
      </p:sp>
      <p:graphicFrame>
        <p:nvGraphicFramePr>
          <p:cNvPr id="9" name="Content Placeholder 3"/>
          <p:cNvGraphicFramePr>
            <a:graphicFrameLocks/>
          </p:cNvGraphicFramePr>
          <p:nvPr/>
        </p:nvGraphicFramePr>
        <p:xfrm>
          <a:off x="4596750" y="1219201"/>
          <a:ext cx="2870851" cy="2185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297" name="TextBox 5"/>
          <p:cNvSpPr txBox="1">
            <a:spLocks noChangeArrowheads="1"/>
          </p:cNvSpPr>
          <p:nvPr/>
        </p:nvSpPr>
        <p:spPr bwMode="auto">
          <a:xfrm>
            <a:off x="5094288" y="2027238"/>
            <a:ext cx="372218"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-5</a:t>
            </a:r>
          </a:p>
        </p:txBody>
      </p:sp>
      <p:sp>
        <p:nvSpPr>
          <p:cNvPr id="12298" name="TextBox 6"/>
          <p:cNvSpPr txBox="1">
            <a:spLocks noChangeArrowheads="1"/>
          </p:cNvSpPr>
          <p:nvPr/>
        </p:nvSpPr>
        <p:spPr bwMode="auto">
          <a:xfrm>
            <a:off x="6753225" y="2032000"/>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15</a:t>
            </a:r>
          </a:p>
        </p:txBody>
      </p:sp>
      <p:sp>
        <p:nvSpPr>
          <p:cNvPr id="12299" name="TextBox 7"/>
          <p:cNvSpPr txBox="1">
            <a:spLocks noChangeArrowheads="1"/>
          </p:cNvSpPr>
          <p:nvPr/>
        </p:nvSpPr>
        <p:spPr bwMode="auto">
          <a:xfrm>
            <a:off x="5905500" y="3221038"/>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a:t>
            </a:r>
          </a:p>
        </p:txBody>
      </p:sp>
      <p:graphicFrame>
        <p:nvGraphicFramePr>
          <p:cNvPr id="13" name="Content Placeholder 3"/>
          <p:cNvGraphicFramePr>
            <a:graphicFrameLocks/>
          </p:cNvGraphicFramePr>
          <p:nvPr/>
        </p:nvGraphicFramePr>
        <p:xfrm>
          <a:off x="7391401" y="1219201"/>
          <a:ext cx="2870851" cy="218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2301" name="TextBox 5"/>
          <p:cNvSpPr txBox="1">
            <a:spLocks noChangeArrowheads="1"/>
          </p:cNvSpPr>
          <p:nvPr/>
        </p:nvSpPr>
        <p:spPr bwMode="auto">
          <a:xfrm>
            <a:off x="7864475" y="2027238"/>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a:t>
            </a:r>
          </a:p>
        </p:txBody>
      </p:sp>
      <p:sp>
        <p:nvSpPr>
          <p:cNvPr id="12302" name="TextBox 6"/>
          <p:cNvSpPr txBox="1">
            <a:spLocks noChangeArrowheads="1"/>
          </p:cNvSpPr>
          <p:nvPr/>
        </p:nvSpPr>
        <p:spPr bwMode="auto">
          <a:xfrm>
            <a:off x="9547225" y="2032000"/>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40</a:t>
            </a:r>
          </a:p>
        </p:txBody>
      </p:sp>
      <p:sp>
        <p:nvSpPr>
          <p:cNvPr id="12303" name="TextBox 7"/>
          <p:cNvSpPr txBox="1">
            <a:spLocks noChangeArrowheads="1"/>
          </p:cNvSpPr>
          <p:nvPr/>
        </p:nvSpPr>
        <p:spPr bwMode="auto">
          <a:xfrm>
            <a:off x="8699500" y="3221038"/>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a:t>
            </a:r>
          </a:p>
        </p:txBody>
      </p:sp>
      <p:graphicFrame>
        <p:nvGraphicFramePr>
          <p:cNvPr id="17" name="Content Placeholder 3"/>
          <p:cNvGraphicFramePr>
            <a:graphicFrameLocks/>
          </p:cNvGraphicFramePr>
          <p:nvPr/>
        </p:nvGraphicFramePr>
        <p:xfrm>
          <a:off x="7239001" y="3810001"/>
          <a:ext cx="2870851" cy="21859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8" name="TextBox 5"/>
          <p:cNvSpPr txBox="1">
            <a:spLocks noChangeArrowheads="1"/>
          </p:cNvSpPr>
          <p:nvPr/>
        </p:nvSpPr>
        <p:spPr bwMode="auto">
          <a:xfrm>
            <a:off x="7775575" y="4618039"/>
            <a:ext cx="312738" cy="369887"/>
          </a:xfrm>
          <a:prstGeom prst="rect">
            <a:avLst/>
          </a:prstGeom>
          <a:solidFill>
            <a:schemeClr val="accent1"/>
          </a:solidFill>
          <a:ln w="9525">
            <a:noFill/>
            <a:miter lim="800000"/>
            <a:headEnd/>
            <a:tailEnd/>
          </a:ln>
        </p:spPr>
        <p:txBody>
          <a:bodyPr wrap="none">
            <a:spAutoFit/>
          </a:bodyPr>
          <a:lstStyle/>
          <a:p>
            <a:r>
              <a:rPr lang="en-US">
                <a:solidFill>
                  <a:schemeClr val="bg1"/>
                </a:solidFill>
              </a:rPr>
              <a:t>5</a:t>
            </a:r>
          </a:p>
        </p:txBody>
      </p:sp>
      <p:sp>
        <p:nvSpPr>
          <p:cNvPr id="19" name="TextBox 6"/>
          <p:cNvSpPr txBox="1">
            <a:spLocks noChangeArrowheads="1"/>
          </p:cNvSpPr>
          <p:nvPr/>
        </p:nvSpPr>
        <p:spPr bwMode="auto">
          <a:xfrm>
            <a:off x="9394825" y="4622800"/>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25</a:t>
            </a:r>
          </a:p>
        </p:txBody>
      </p:sp>
      <p:sp>
        <p:nvSpPr>
          <p:cNvPr id="20" name="TextBox 7"/>
          <p:cNvSpPr txBox="1">
            <a:spLocks noChangeArrowheads="1"/>
          </p:cNvSpPr>
          <p:nvPr/>
        </p:nvSpPr>
        <p:spPr bwMode="auto">
          <a:xfrm>
            <a:off x="8547100" y="5811838"/>
            <a:ext cx="41870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a:t>
            </a:r>
          </a:p>
        </p:txBody>
      </p:sp>
      <p:sp>
        <p:nvSpPr>
          <p:cNvPr id="21" name="Rectangle 3"/>
          <p:cNvSpPr txBox="1">
            <a:spLocks noChangeArrowheads="1"/>
          </p:cNvSpPr>
          <p:nvPr/>
        </p:nvSpPr>
        <p:spPr bwMode="auto">
          <a:xfrm>
            <a:off x="6563140" y="6298096"/>
            <a:ext cx="4191000" cy="457200"/>
          </a:xfrm>
          <a:prstGeom prst="rect">
            <a:avLst/>
          </a:prstGeom>
          <a:noFill/>
          <a:ln w="9525">
            <a:noFill/>
            <a:miter lim="800000"/>
            <a:headEnd/>
            <a:tailEnd/>
          </a:ln>
        </p:spPr>
        <p:txBody>
          <a:bodyPr lIns="0" tIns="0" rIns="0" bIns="0"/>
          <a:lstStyle/>
          <a:p>
            <a:pPr marL="341313" indent="-341313" defTabSz="407988" eaLnBrk="0" hangingPunct="0">
              <a:spcBef>
                <a:spcPct val="20000"/>
              </a:spcBef>
              <a:tabLst>
                <a:tab pos="911225" algn="l"/>
                <a:tab pos="1824038" algn="l"/>
                <a:tab pos="2740025" algn="l"/>
                <a:tab pos="3654425" algn="l"/>
                <a:tab pos="4568825" algn="l"/>
                <a:tab pos="5483225" algn="l"/>
                <a:tab pos="6397625" algn="l"/>
                <a:tab pos="7312025" algn="l"/>
                <a:tab pos="8226425" algn="l"/>
                <a:tab pos="9142413" algn="l"/>
              </a:tabLst>
              <a:defRPr/>
            </a:pPr>
            <a:r>
              <a:rPr lang="en-US" sz="2400" kern="0" dirty="0"/>
              <a:t>	objective value 70 (optimal)</a:t>
            </a:r>
          </a:p>
          <a:p>
            <a:pPr marL="341313" indent="-341313" defTabSz="407988" eaLnBrk="0" hangingPunct="0">
              <a:spcBef>
                <a:spcPct val="20000"/>
              </a:spcBef>
              <a:buFontTx/>
              <a:buChar char="•"/>
              <a:tabLst>
                <a:tab pos="911225" algn="l"/>
                <a:tab pos="1824038" algn="l"/>
                <a:tab pos="2740025" algn="l"/>
                <a:tab pos="3654425" algn="l"/>
                <a:tab pos="4568825" algn="l"/>
                <a:tab pos="5483225" algn="l"/>
                <a:tab pos="6397625" algn="l"/>
                <a:tab pos="7312025" algn="l"/>
                <a:tab pos="8226425" algn="l"/>
                <a:tab pos="9142413" algn="l"/>
              </a:tabLst>
              <a:defRPr/>
            </a:pPr>
            <a:endParaRPr lang="en-US" sz="2400" kern="0" dirty="0"/>
          </a:p>
          <a:p>
            <a:pPr marL="341313" indent="-341313" defTabSz="407988" eaLnBrk="0" hangingPunct="0">
              <a:spcBef>
                <a:spcPct val="20000"/>
              </a:spcBef>
              <a:buFontTx/>
              <a:buChar char="•"/>
              <a:tabLst>
                <a:tab pos="911225" algn="l"/>
                <a:tab pos="1824038" algn="l"/>
                <a:tab pos="2740025" algn="l"/>
                <a:tab pos="3654425" algn="l"/>
                <a:tab pos="4568825" algn="l"/>
                <a:tab pos="5483225" algn="l"/>
                <a:tab pos="6397625" algn="l"/>
                <a:tab pos="7312025" algn="l"/>
                <a:tab pos="8226425" algn="l"/>
                <a:tab pos="9142413" algn="l"/>
              </a:tabLst>
              <a:defRPr/>
            </a:pPr>
            <a:endParaRPr lang="en-US" sz="2400" kern="0" dirty="0"/>
          </a:p>
          <a:p>
            <a:pPr marL="341313" indent="-341313" defTabSz="407988" eaLnBrk="0" hangingPunct="0">
              <a:spcBef>
                <a:spcPct val="20000"/>
              </a:spcBef>
              <a:buFontTx/>
              <a:buChar char="•"/>
              <a:tabLst>
                <a:tab pos="911225" algn="l"/>
                <a:tab pos="1824038" algn="l"/>
                <a:tab pos="2740025" algn="l"/>
                <a:tab pos="3654425" algn="l"/>
                <a:tab pos="4568825" algn="l"/>
                <a:tab pos="5483225" algn="l"/>
                <a:tab pos="6397625" algn="l"/>
                <a:tab pos="7312025" algn="l"/>
                <a:tab pos="8226425" algn="l"/>
                <a:tab pos="9142413" algn="l"/>
              </a:tabLst>
              <a:defRPr/>
            </a:pPr>
            <a:endParaRPr lang="en-US" sz="2400" kern="0" dirty="0"/>
          </a:p>
        </p:txBody>
      </p:sp>
    </p:spTree>
    <p:extLst>
      <p:ext uri="{BB962C8B-B14F-4D97-AF65-F5344CB8AC3E}">
        <p14:creationId xmlns:p14="http://schemas.microsoft.com/office/powerpoint/2010/main" val="3223740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P spid="18" grpId="0" animBg="1"/>
      <p:bldP spid="19" grpId="0" animBg="1"/>
      <p:bldP spid="20" grpId="0" animBg="1"/>
      <p:bldP spid="21" grpId="0" build="allAtOnce"/>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342324" y="231912"/>
            <a:ext cx="7869238" cy="908050"/>
          </a:xfrm>
          <a:noFill/>
        </p:spPr>
        <p:txBody>
          <a:bodyPr vert="horz" lIns="0" tIns="0" rIns="0" bIns="0" rtlCol="0" anchor="ctr">
            <a:normAutofit fontScale="90000"/>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 linear program for the additive variant</a:t>
            </a:r>
          </a:p>
        </p:txBody>
      </p:sp>
      <p:sp>
        <p:nvSpPr>
          <p:cNvPr id="30723" name="Rectangle 3"/>
          <p:cNvSpPr>
            <a:spLocks noGrp="1" noChangeArrowheads="1"/>
          </p:cNvSpPr>
          <p:nvPr>
            <p:ph type="body" idx="1"/>
          </p:nvPr>
        </p:nvSpPr>
        <p:spPr>
          <a:xfrm>
            <a:off x="1600201" y="1371600"/>
            <a:ext cx="8391939" cy="4953000"/>
          </a:xfrm>
        </p:spPr>
        <p:txBody>
          <a:bodyPr vert="horz" lIns="0" tIns="0" rIns="0" bIns="0" rtlCol="0">
            <a:normAutofit/>
          </a:bodyPr>
          <a:lstStyle/>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a:t>
            </a:r>
            <a:r>
              <a:rPr lang="en-GB" dirty="0" err="1">
                <a:solidFill>
                  <a:srgbClr val="0070C0"/>
                </a:solidFill>
              </a:rPr>
              <a:t>q</a:t>
            </a:r>
            <a:r>
              <a:rPr lang="en-GB" baseline="-25000" dirty="0" err="1">
                <a:solidFill>
                  <a:srgbClr val="0070C0"/>
                </a:solidFill>
              </a:rPr>
              <a:t>a</a:t>
            </a:r>
            <a:r>
              <a:rPr lang="en-GB" dirty="0"/>
              <a:t>: aggregate assessment of quality of activity </a:t>
            </a:r>
            <a:r>
              <a:rPr lang="en-GB" dirty="0">
                <a:solidFill>
                  <a:srgbClr val="0070C0"/>
                </a:solidFill>
              </a:rPr>
              <a:t>a</a:t>
            </a:r>
            <a:r>
              <a:rPr lang="en-GB" dirty="0"/>
              <a:t> (we’re really interested in </a:t>
            </a:r>
            <a:r>
              <a:rPr lang="en-GB" dirty="0" err="1">
                <a:solidFill>
                  <a:srgbClr val="0070C0"/>
                </a:solidFill>
              </a:rPr>
              <a:t>q</a:t>
            </a:r>
            <a:r>
              <a:rPr lang="en-GB" baseline="-25000" dirty="0" err="1">
                <a:solidFill>
                  <a:srgbClr val="0070C0"/>
                </a:solidFill>
              </a:rPr>
              <a:t>a</a:t>
            </a:r>
            <a:r>
              <a:rPr lang="en-GB" baseline="-25000" dirty="0">
                <a:solidFill>
                  <a:srgbClr val="0070C0"/>
                </a:solidFill>
              </a:rPr>
              <a:t> </a:t>
            </a:r>
            <a:r>
              <a:rPr lang="en-GB" dirty="0">
                <a:solidFill>
                  <a:srgbClr val="0070C0"/>
                </a:solidFill>
              </a:rPr>
              <a:t>- </a:t>
            </a:r>
            <a:r>
              <a:rPr lang="en-GB" dirty="0" err="1">
                <a:solidFill>
                  <a:srgbClr val="0070C0"/>
                </a:solidFill>
              </a:rPr>
              <a:t>q</a:t>
            </a:r>
            <a:r>
              <a:rPr lang="en-GB" baseline="-25000" dirty="0" err="1">
                <a:solidFill>
                  <a:srgbClr val="0070C0"/>
                </a:solidFill>
              </a:rPr>
              <a:t>b</a:t>
            </a:r>
            <a:r>
              <a:rPr lang="en-GB" dirty="0">
                <a:solidFill>
                  <a:srgbClr val="0070C0"/>
                </a:solidFill>
              </a:rPr>
              <a:t> = </a:t>
            </a:r>
            <a:r>
              <a:rPr lang="en-GB" dirty="0" err="1">
                <a:solidFill>
                  <a:srgbClr val="0070C0"/>
                </a:solidFill>
              </a:rPr>
              <a:t>t</a:t>
            </a:r>
            <a:r>
              <a:rPr lang="en-GB" baseline="-25000" dirty="0" err="1">
                <a:solidFill>
                  <a:srgbClr val="0070C0"/>
                </a:solidFill>
              </a:rPr>
              <a:t>a,b</a:t>
            </a:r>
            <a:r>
              <a:rPr lang="en-GB" dirty="0"/>
              <a:t>)</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GB" dirty="0"/>
              <a:t>	</a:t>
            </a:r>
            <a:r>
              <a:rPr lang="en-GB" dirty="0" err="1">
                <a:solidFill>
                  <a:srgbClr val="0070C0"/>
                </a:solidFill>
              </a:rPr>
              <a:t>d</a:t>
            </a:r>
            <a:r>
              <a:rPr lang="en-GB" baseline="-25000" dirty="0" err="1">
                <a:solidFill>
                  <a:srgbClr val="0070C0"/>
                </a:solidFill>
              </a:rPr>
              <a:t>a,b,i</a:t>
            </a:r>
            <a:r>
              <a:rPr lang="en-GB" dirty="0"/>
              <a:t>: how far is </a:t>
            </a:r>
            <a:r>
              <a:rPr lang="en-GB" dirty="0" err="1">
                <a:solidFill>
                  <a:srgbClr val="0070C0"/>
                </a:solidFill>
              </a:rPr>
              <a:t>i</a:t>
            </a:r>
            <a:r>
              <a:rPr lang="en-GB" dirty="0" err="1"/>
              <a:t>’s</a:t>
            </a:r>
            <a:r>
              <a:rPr lang="en-GB" dirty="0"/>
              <a:t> preferred difference </a:t>
            </a:r>
            <a:r>
              <a:rPr lang="en-GB" dirty="0" err="1">
                <a:solidFill>
                  <a:srgbClr val="0070C0"/>
                </a:solidFill>
              </a:rPr>
              <a:t>t</a:t>
            </a:r>
            <a:r>
              <a:rPr lang="en-GB" baseline="-25000" dirty="0" err="1">
                <a:solidFill>
                  <a:srgbClr val="0070C0"/>
                </a:solidFill>
              </a:rPr>
              <a:t>a,b,i</a:t>
            </a:r>
            <a:r>
              <a:rPr lang="en-GB" baseline="-25000" dirty="0">
                <a:solidFill>
                  <a:srgbClr val="0070C0"/>
                </a:solidFill>
              </a:rPr>
              <a:t> </a:t>
            </a:r>
            <a:r>
              <a:rPr lang="en-GB" dirty="0"/>
              <a:t>from aggregate </a:t>
            </a:r>
            <a:r>
              <a:rPr lang="en-GB" dirty="0" err="1">
                <a:solidFill>
                  <a:srgbClr val="0070C0"/>
                </a:solidFill>
              </a:rPr>
              <a:t>q</a:t>
            </a:r>
            <a:r>
              <a:rPr lang="en-GB" baseline="-25000" dirty="0" err="1">
                <a:solidFill>
                  <a:srgbClr val="0070C0"/>
                </a:solidFill>
              </a:rPr>
              <a:t>a</a:t>
            </a:r>
            <a:r>
              <a:rPr lang="en-GB" baseline="-25000" dirty="0">
                <a:solidFill>
                  <a:srgbClr val="0070C0"/>
                </a:solidFill>
              </a:rPr>
              <a:t> </a:t>
            </a:r>
            <a:r>
              <a:rPr lang="en-GB" dirty="0">
                <a:solidFill>
                  <a:srgbClr val="0070C0"/>
                </a:solidFill>
              </a:rPr>
              <a:t>- </a:t>
            </a:r>
            <a:r>
              <a:rPr lang="en-GB" dirty="0" err="1">
                <a:solidFill>
                  <a:srgbClr val="0070C0"/>
                </a:solidFill>
              </a:rPr>
              <a:t>q</a:t>
            </a:r>
            <a:r>
              <a:rPr lang="en-GB" baseline="-25000" dirty="0" err="1">
                <a:solidFill>
                  <a:srgbClr val="0070C0"/>
                </a:solidFill>
              </a:rPr>
              <a:t>b</a:t>
            </a:r>
            <a:r>
              <a:rPr lang="en-GB" dirty="0"/>
              <a:t>, i.e., </a:t>
            </a:r>
            <a:r>
              <a:rPr lang="en-GB" dirty="0" err="1">
                <a:solidFill>
                  <a:srgbClr val="0070C0"/>
                </a:solidFill>
              </a:rPr>
              <a:t>d</a:t>
            </a:r>
            <a:r>
              <a:rPr lang="en-GB" baseline="-25000" dirty="0" err="1">
                <a:solidFill>
                  <a:srgbClr val="0070C0"/>
                </a:solidFill>
              </a:rPr>
              <a:t>a,b,i</a:t>
            </a:r>
            <a:r>
              <a:rPr lang="en-US" dirty="0">
                <a:solidFill>
                  <a:srgbClr val="0070C0"/>
                </a:solidFill>
              </a:rPr>
              <a:t> = |</a:t>
            </a:r>
            <a:r>
              <a:rPr lang="en-GB" dirty="0" err="1">
                <a:solidFill>
                  <a:srgbClr val="0070C0"/>
                </a:solidFill>
              </a:rPr>
              <a:t>q</a:t>
            </a:r>
            <a:r>
              <a:rPr lang="en-GB" baseline="-25000" dirty="0" err="1">
                <a:solidFill>
                  <a:srgbClr val="0070C0"/>
                </a:solidFill>
              </a:rPr>
              <a:t>a</a:t>
            </a:r>
            <a:r>
              <a:rPr lang="en-GB" baseline="-25000" dirty="0">
                <a:solidFill>
                  <a:srgbClr val="0070C0"/>
                </a:solidFill>
              </a:rPr>
              <a:t> </a:t>
            </a:r>
            <a:r>
              <a:rPr lang="en-GB" dirty="0">
                <a:solidFill>
                  <a:srgbClr val="0070C0"/>
                </a:solidFill>
              </a:rPr>
              <a:t>- </a:t>
            </a:r>
            <a:r>
              <a:rPr lang="en-GB" dirty="0" err="1">
                <a:solidFill>
                  <a:srgbClr val="0070C0"/>
                </a:solidFill>
              </a:rPr>
              <a:t>q</a:t>
            </a:r>
            <a:r>
              <a:rPr lang="en-GB" baseline="-25000" dirty="0" err="1">
                <a:solidFill>
                  <a:srgbClr val="0070C0"/>
                </a:solidFill>
              </a:rPr>
              <a:t>b</a:t>
            </a:r>
            <a:r>
              <a:rPr lang="en-GB" dirty="0">
                <a:solidFill>
                  <a:srgbClr val="0070C0"/>
                </a:solidFill>
              </a:rPr>
              <a:t> - </a:t>
            </a:r>
            <a:r>
              <a:rPr lang="en-GB" dirty="0" err="1">
                <a:solidFill>
                  <a:srgbClr val="0070C0"/>
                </a:solidFill>
              </a:rPr>
              <a:t>t</a:t>
            </a:r>
            <a:r>
              <a:rPr lang="en-GB" baseline="-25000" dirty="0" err="1">
                <a:solidFill>
                  <a:srgbClr val="0070C0"/>
                </a:solidFill>
              </a:rPr>
              <a:t>a,b,i</a:t>
            </a:r>
            <a:r>
              <a:rPr lang="en-US" dirty="0">
                <a:solidFill>
                  <a:srgbClr val="0070C0"/>
                </a:solidFill>
              </a:rPr>
              <a:t>|</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a:t>
            </a:r>
            <a:r>
              <a:rPr lang="en-US" dirty="0">
                <a:solidFill>
                  <a:srgbClr val="0070C0"/>
                </a:solidFill>
              </a:rPr>
              <a:t>minimize </a:t>
            </a:r>
            <a:r>
              <a:rPr lang="el-GR" dirty="0">
                <a:solidFill>
                  <a:srgbClr val="0070C0"/>
                </a:solidFill>
              </a:rPr>
              <a:t>Σ</a:t>
            </a:r>
            <a:r>
              <a:rPr lang="en-GB" baseline="-25000" dirty="0">
                <a:solidFill>
                  <a:srgbClr val="0070C0"/>
                </a:solidFill>
              </a:rPr>
              <a:t>i</a:t>
            </a:r>
            <a:r>
              <a:rPr lang="el-GR" dirty="0">
                <a:solidFill>
                  <a:srgbClr val="0070C0"/>
                </a:solidFill>
              </a:rPr>
              <a:t> Σ</a:t>
            </a:r>
            <a:r>
              <a:rPr lang="en-GB" baseline="-25000" dirty="0" err="1">
                <a:solidFill>
                  <a:srgbClr val="0070C0"/>
                </a:solidFill>
              </a:rPr>
              <a:t>a,b</a:t>
            </a:r>
            <a:r>
              <a:rPr lang="en-US" dirty="0">
                <a:solidFill>
                  <a:srgbClr val="0070C0"/>
                </a:solidFill>
              </a:rPr>
              <a:t> </a:t>
            </a:r>
            <a:r>
              <a:rPr lang="en-GB" dirty="0" err="1">
                <a:solidFill>
                  <a:srgbClr val="0070C0"/>
                </a:solidFill>
              </a:rPr>
              <a:t>d</a:t>
            </a:r>
            <a:r>
              <a:rPr lang="en-GB" baseline="-25000" dirty="0" err="1">
                <a:solidFill>
                  <a:srgbClr val="0070C0"/>
                </a:solidFill>
              </a:rPr>
              <a:t>a,b,i</a:t>
            </a:r>
            <a:r>
              <a:rPr lang="en-US" dirty="0">
                <a:solidFill>
                  <a:srgbClr val="0070C0"/>
                </a:solidFill>
              </a:rPr>
              <a:t> </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70C0"/>
                </a:solidFill>
              </a:rPr>
              <a:t>		subject to</a:t>
            </a: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solidFill>
                  <a:srgbClr val="0070C0"/>
                </a:solidFill>
              </a:rPr>
              <a:t>		for all </a:t>
            </a:r>
            <a:r>
              <a:rPr lang="en-US" dirty="0" err="1">
                <a:solidFill>
                  <a:srgbClr val="0070C0"/>
                </a:solidFill>
              </a:rPr>
              <a:t>a,b,i</a:t>
            </a:r>
            <a:r>
              <a:rPr lang="en-US" dirty="0">
                <a:solidFill>
                  <a:srgbClr val="0070C0"/>
                </a:solidFill>
              </a:rPr>
              <a:t>: </a:t>
            </a:r>
            <a:r>
              <a:rPr lang="en-GB" dirty="0" err="1">
                <a:solidFill>
                  <a:srgbClr val="0070C0"/>
                </a:solidFill>
              </a:rPr>
              <a:t>d</a:t>
            </a:r>
            <a:r>
              <a:rPr lang="en-GB" baseline="-25000" dirty="0" err="1">
                <a:solidFill>
                  <a:srgbClr val="0070C0"/>
                </a:solidFill>
              </a:rPr>
              <a:t>a,b,i</a:t>
            </a:r>
            <a:r>
              <a:rPr lang="en-US" dirty="0">
                <a:solidFill>
                  <a:srgbClr val="0070C0"/>
                </a:solidFill>
              </a:rPr>
              <a:t> ≥ </a:t>
            </a:r>
            <a:r>
              <a:rPr lang="en-GB" dirty="0" err="1">
                <a:solidFill>
                  <a:srgbClr val="0070C0"/>
                </a:solidFill>
              </a:rPr>
              <a:t>q</a:t>
            </a:r>
            <a:r>
              <a:rPr lang="en-GB" baseline="-25000" dirty="0" err="1">
                <a:solidFill>
                  <a:srgbClr val="0070C0"/>
                </a:solidFill>
              </a:rPr>
              <a:t>a</a:t>
            </a:r>
            <a:r>
              <a:rPr lang="en-GB" baseline="-25000" dirty="0">
                <a:solidFill>
                  <a:srgbClr val="0070C0"/>
                </a:solidFill>
              </a:rPr>
              <a:t> </a:t>
            </a:r>
            <a:r>
              <a:rPr lang="en-GB" dirty="0">
                <a:solidFill>
                  <a:srgbClr val="0070C0"/>
                </a:solidFill>
              </a:rPr>
              <a:t>- </a:t>
            </a:r>
            <a:r>
              <a:rPr lang="en-GB" dirty="0" err="1">
                <a:solidFill>
                  <a:srgbClr val="0070C0"/>
                </a:solidFill>
              </a:rPr>
              <a:t>q</a:t>
            </a:r>
            <a:r>
              <a:rPr lang="en-GB" baseline="-25000" dirty="0" err="1">
                <a:solidFill>
                  <a:srgbClr val="0070C0"/>
                </a:solidFill>
              </a:rPr>
              <a:t>b</a:t>
            </a:r>
            <a:r>
              <a:rPr lang="en-GB" dirty="0">
                <a:solidFill>
                  <a:srgbClr val="0070C0"/>
                </a:solidFill>
              </a:rPr>
              <a:t> - </a:t>
            </a:r>
            <a:r>
              <a:rPr lang="en-GB" dirty="0" err="1">
                <a:solidFill>
                  <a:srgbClr val="0070C0"/>
                </a:solidFill>
              </a:rPr>
              <a:t>t</a:t>
            </a:r>
            <a:r>
              <a:rPr lang="en-GB" baseline="-25000" dirty="0" err="1">
                <a:solidFill>
                  <a:srgbClr val="0070C0"/>
                </a:solidFill>
              </a:rPr>
              <a:t>a,b,i</a:t>
            </a:r>
            <a:endParaRPr lang="en-GB" baseline="-25000" dirty="0">
              <a:solidFill>
                <a:srgbClr val="0070C0"/>
              </a:solidFill>
            </a:endParaRP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GB" baseline="-25000" dirty="0">
                <a:solidFill>
                  <a:srgbClr val="0070C0"/>
                </a:solidFill>
              </a:rPr>
              <a:t>		</a:t>
            </a:r>
            <a:r>
              <a:rPr lang="en-US" dirty="0">
                <a:solidFill>
                  <a:srgbClr val="0070C0"/>
                </a:solidFill>
              </a:rPr>
              <a:t>for all </a:t>
            </a:r>
            <a:r>
              <a:rPr lang="en-US" dirty="0" err="1">
                <a:solidFill>
                  <a:srgbClr val="0070C0"/>
                </a:solidFill>
              </a:rPr>
              <a:t>a,b,i</a:t>
            </a:r>
            <a:r>
              <a:rPr lang="en-US" dirty="0">
                <a:solidFill>
                  <a:srgbClr val="0070C0"/>
                </a:solidFill>
              </a:rPr>
              <a:t>: </a:t>
            </a:r>
            <a:r>
              <a:rPr lang="en-GB" dirty="0" err="1">
                <a:solidFill>
                  <a:srgbClr val="0070C0"/>
                </a:solidFill>
              </a:rPr>
              <a:t>d</a:t>
            </a:r>
            <a:r>
              <a:rPr lang="en-GB" baseline="-25000" dirty="0" err="1">
                <a:solidFill>
                  <a:srgbClr val="0070C0"/>
                </a:solidFill>
              </a:rPr>
              <a:t>a,b,i</a:t>
            </a:r>
            <a:r>
              <a:rPr lang="en-US" dirty="0">
                <a:solidFill>
                  <a:srgbClr val="0070C0"/>
                </a:solidFill>
              </a:rPr>
              <a:t> ≥ </a:t>
            </a:r>
            <a:r>
              <a:rPr lang="en-GB" dirty="0" err="1">
                <a:solidFill>
                  <a:srgbClr val="0070C0"/>
                </a:solidFill>
              </a:rPr>
              <a:t>t</a:t>
            </a:r>
            <a:r>
              <a:rPr lang="en-GB" baseline="-25000" dirty="0" err="1">
                <a:solidFill>
                  <a:srgbClr val="0070C0"/>
                </a:solidFill>
              </a:rPr>
              <a:t>a,b,i</a:t>
            </a:r>
            <a:r>
              <a:rPr lang="en-GB" baseline="-25000" dirty="0">
                <a:solidFill>
                  <a:srgbClr val="0070C0"/>
                </a:solidFill>
              </a:rPr>
              <a:t> </a:t>
            </a:r>
            <a:r>
              <a:rPr lang="en-GB" dirty="0">
                <a:solidFill>
                  <a:srgbClr val="0070C0"/>
                </a:solidFill>
              </a:rPr>
              <a:t>- </a:t>
            </a:r>
            <a:r>
              <a:rPr lang="en-GB" dirty="0" err="1">
                <a:solidFill>
                  <a:srgbClr val="0070C0"/>
                </a:solidFill>
              </a:rPr>
              <a:t>q</a:t>
            </a:r>
            <a:r>
              <a:rPr lang="en-GB" baseline="-25000" dirty="0" err="1">
                <a:solidFill>
                  <a:srgbClr val="0070C0"/>
                </a:solidFill>
              </a:rPr>
              <a:t>a</a:t>
            </a:r>
            <a:r>
              <a:rPr lang="en-GB" baseline="-25000" dirty="0">
                <a:solidFill>
                  <a:srgbClr val="0070C0"/>
                </a:solidFill>
              </a:rPr>
              <a:t> </a:t>
            </a:r>
            <a:r>
              <a:rPr lang="en-GB" dirty="0">
                <a:solidFill>
                  <a:srgbClr val="0070C0"/>
                </a:solidFill>
              </a:rPr>
              <a:t>+ </a:t>
            </a:r>
            <a:r>
              <a:rPr lang="en-GB" dirty="0" err="1">
                <a:solidFill>
                  <a:srgbClr val="0070C0"/>
                </a:solidFill>
              </a:rPr>
              <a:t>q</a:t>
            </a:r>
            <a:r>
              <a:rPr lang="en-GB" baseline="-25000" dirty="0" err="1">
                <a:solidFill>
                  <a:srgbClr val="0070C0"/>
                </a:solidFill>
              </a:rPr>
              <a:t>b</a:t>
            </a:r>
            <a:endParaRPr lang="en-US" dirty="0">
              <a:solidFill>
                <a:srgbClr val="0070C0"/>
              </a:solidFill>
            </a:endParaRPr>
          </a:p>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(Can arbitrarily set one of the </a:t>
            </a:r>
            <a:r>
              <a:rPr lang="en-US" dirty="0">
                <a:solidFill>
                  <a:srgbClr val="0070C0"/>
                </a:solidFill>
              </a:rPr>
              <a:t>q</a:t>
            </a:r>
            <a:r>
              <a:rPr lang="en-US" dirty="0"/>
              <a:t> variables to 0)</a:t>
            </a:r>
          </a:p>
        </p:txBody>
      </p:sp>
    </p:spTree>
    <p:extLst>
      <p:ext uri="{BB962C8B-B14F-4D97-AF65-F5344CB8AC3E}">
        <p14:creationId xmlns:p14="http://schemas.microsoft.com/office/powerpoint/2010/main" val="3733564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63756" y="324676"/>
            <a:ext cx="9144000" cy="999607"/>
          </a:xfrm>
          <a:noFill/>
        </p:spPr>
        <p:txBody>
          <a:bodyPr vert="horz" lIns="0" tIns="0" rIns="0" bIns="0" rtlCol="0" anchor="ctr">
            <a:normAutofit fontScale="90000"/>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Applying this to the logarithmic rule in the multiplicative variant</a:t>
            </a:r>
          </a:p>
        </p:txBody>
      </p:sp>
      <p:sp>
        <p:nvSpPr>
          <p:cNvPr id="30723" name="Rectangle 3"/>
          <p:cNvSpPr>
            <a:spLocks noGrp="1" noChangeArrowheads="1"/>
          </p:cNvSpPr>
          <p:nvPr>
            <p:ph type="body" idx="1"/>
          </p:nvPr>
        </p:nvSpPr>
        <p:spPr>
          <a:xfrm>
            <a:off x="1655764" y="3624468"/>
            <a:ext cx="8783637" cy="1219200"/>
          </a:xfrm>
        </p:spPr>
        <p:txBody>
          <a:bodyPr vert="horz" lIns="0" tIns="0" rIns="0" bIns="0" rtlCol="0">
            <a:normAutofit/>
          </a:bodyPr>
          <a:lstStyle/>
          <a:p>
            <a:pPr marL="341313" indent="-341313" defTabSz="407988">
              <a:buNone/>
              <a:tabLst>
                <a:tab pos="911225" algn="l"/>
                <a:tab pos="1824038" algn="l"/>
                <a:tab pos="2740025" algn="l"/>
                <a:tab pos="3654425" algn="l"/>
                <a:tab pos="4568825" algn="l"/>
                <a:tab pos="5483225" algn="l"/>
                <a:tab pos="6397625" algn="l"/>
                <a:tab pos="7312025" algn="l"/>
                <a:tab pos="8226425" algn="l"/>
                <a:tab pos="9142413" algn="l"/>
              </a:tabLst>
            </a:pPr>
            <a:r>
              <a:rPr lang="en-US" dirty="0"/>
              <a:t>	Just take logarithms on the edges, solve the additive variant, and </a:t>
            </a:r>
            <a:r>
              <a:rPr lang="en-US" dirty="0" err="1"/>
              <a:t>exponentiate</a:t>
            </a:r>
            <a:r>
              <a:rPr lang="en-US" dirty="0"/>
              <a:t> back</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endParaRPr lang="en-US" dirty="0"/>
          </a:p>
        </p:txBody>
      </p:sp>
      <p:graphicFrame>
        <p:nvGraphicFramePr>
          <p:cNvPr id="5" name="Content Placeholder 3"/>
          <p:cNvGraphicFramePr>
            <a:graphicFrameLocks/>
          </p:cNvGraphicFramePr>
          <p:nvPr/>
        </p:nvGraphicFramePr>
        <p:xfrm>
          <a:off x="1817443" y="4411590"/>
          <a:ext cx="2870851" cy="2185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221" name="TextBox 5"/>
          <p:cNvSpPr txBox="1">
            <a:spLocks noChangeArrowheads="1"/>
          </p:cNvSpPr>
          <p:nvPr/>
        </p:nvSpPr>
        <p:spPr bwMode="auto">
          <a:xfrm>
            <a:off x="1996802" y="5219700"/>
            <a:ext cx="710451" cy="369332"/>
          </a:xfrm>
          <a:prstGeom prst="rect">
            <a:avLst/>
          </a:prstGeom>
          <a:solidFill>
            <a:schemeClr val="accent1"/>
          </a:solidFill>
          <a:ln w="9525">
            <a:noFill/>
            <a:miter lim="800000"/>
            <a:headEnd/>
            <a:tailEnd/>
          </a:ln>
        </p:spPr>
        <p:txBody>
          <a:bodyPr wrap="none">
            <a:spAutoFit/>
          </a:bodyPr>
          <a:lstStyle/>
          <a:p>
            <a:r>
              <a:rPr lang="en-US" dirty="0">
                <a:solidFill>
                  <a:schemeClr val="bg1"/>
                </a:solidFill>
              </a:rPr>
              <a:t>4.605</a:t>
            </a:r>
          </a:p>
        </p:txBody>
      </p:sp>
      <p:sp>
        <p:nvSpPr>
          <p:cNvPr id="9222" name="TextBox 6"/>
          <p:cNvSpPr txBox="1">
            <a:spLocks noChangeArrowheads="1"/>
          </p:cNvSpPr>
          <p:nvPr/>
        </p:nvSpPr>
        <p:spPr bwMode="auto">
          <a:xfrm>
            <a:off x="3891584" y="5224463"/>
            <a:ext cx="710451" cy="369332"/>
          </a:xfrm>
          <a:prstGeom prst="rect">
            <a:avLst/>
          </a:prstGeom>
          <a:solidFill>
            <a:schemeClr val="accent1"/>
          </a:solidFill>
          <a:ln w="9525">
            <a:noFill/>
            <a:miter lim="800000"/>
            <a:headEnd/>
            <a:tailEnd/>
          </a:ln>
        </p:spPr>
        <p:txBody>
          <a:bodyPr wrap="none">
            <a:spAutoFit/>
          </a:bodyPr>
          <a:lstStyle/>
          <a:p>
            <a:r>
              <a:rPr lang="en-US" dirty="0">
                <a:solidFill>
                  <a:schemeClr val="bg1"/>
                </a:solidFill>
              </a:rPr>
              <a:t>5.298</a:t>
            </a:r>
          </a:p>
        </p:txBody>
      </p:sp>
      <p:sp>
        <p:nvSpPr>
          <p:cNvPr id="9223" name="TextBox 7"/>
          <p:cNvSpPr txBox="1">
            <a:spLocks noChangeArrowheads="1"/>
          </p:cNvSpPr>
          <p:nvPr/>
        </p:nvSpPr>
        <p:spPr bwMode="auto">
          <a:xfrm>
            <a:off x="2990851" y="6413500"/>
            <a:ext cx="710451"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0.693</a:t>
            </a:r>
          </a:p>
        </p:txBody>
      </p:sp>
      <p:graphicFrame>
        <p:nvGraphicFramePr>
          <p:cNvPr id="9" name="Content Placeholder 3"/>
          <p:cNvGraphicFramePr>
            <a:graphicFrameLocks/>
          </p:cNvGraphicFramePr>
          <p:nvPr/>
        </p:nvGraphicFramePr>
        <p:xfrm>
          <a:off x="4809983" y="4410076"/>
          <a:ext cx="2870851" cy="2185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225" name="TextBox 9"/>
          <p:cNvSpPr txBox="1">
            <a:spLocks noChangeArrowheads="1"/>
          </p:cNvSpPr>
          <p:nvPr/>
        </p:nvSpPr>
        <p:spPr bwMode="auto">
          <a:xfrm>
            <a:off x="5002492" y="5218113"/>
            <a:ext cx="710451"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5.704</a:t>
            </a:r>
          </a:p>
        </p:txBody>
      </p:sp>
      <p:sp>
        <p:nvSpPr>
          <p:cNvPr id="9226" name="TextBox 10"/>
          <p:cNvSpPr txBox="1">
            <a:spLocks noChangeArrowheads="1"/>
          </p:cNvSpPr>
          <p:nvPr/>
        </p:nvSpPr>
        <p:spPr bwMode="auto">
          <a:xfrm>
            <a:off x="6870770" y="5222875"/>
            <a:ext cx="710451"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5.704</a:t>
            </a:r>
          </a:p>
        </p:txBody>
      </p:sp>
      <p:sp>
        <p:nvSpPr>
          <p:cNvPr id="9227" name="TextBox 11"/>
          <p:cNvSpPr txBox="1">
            <a:spLocks noChangeArrowheads="1"/>
          </p:cNvSpPr>
          <p:nvPr/>
        </p:nvSpPr>
        <p:spPr bwMode="auto">
          <a:xfrm>
            <a:off x="6188075" y="6411913"/>
            <a:ext cx="312906"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0</a:t>
            </a:r>
          </a:p>
        </p:txBody>
      </p:sp>
      <p:graphicFrame>
        <p:nvGraphicFramePr>
          <p:cNvPr id="13" name="Content Placeholder 3"/>
          <p:cNvGraphicFramePr>
            <a:graphicFrameLocks/>
          </p:cNvGraphicFramePr>
          <p:nvPr/>
        </p:nvGraphicFramePr>
        <p:xfrm>
          <a:off x="7797150" y="4402583"/>
          <a:ext cx="2870851" cy="2185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229" name="TextBox 13"/>
          <p:cNvSpPr txBox="1">
            <a:spLocks noChangeArrowheads="1"/>
          </p:cNvSpPr>
          <p:nvPr/>
        </p:nvSpPr>
        <p:spPr bwMode="auto">
          <a:xfrm>
            <a:off x="8041587" y="5211763"/>
            <a:ext cx="710451"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5.298</a:t>
            </a:r>
          </a:p>
        </p:txBody>
      </p:sp>
      <p:sp>
        <p:nvSpPr>
          <p:cNvPr id="9230" name="TextBox 14"/>
          <p:cNvSpPr txBox="1">
            <a:spLocks noChangeArrowheads="1"/>
          </p:cNvSpPr>
          <p:nvPr/>
        </p:nvSpPr>
        <p:spPr bwMode="auto">
          <a:xfrm>
            <a:off x="9858445" y="5214938"/>
            <a:ext cx="710451" cy="369332"/>
          </a:xfrm>
          <a:prstGeom prst="rect">
            <a:avLst/>
          </a:prstGeom>
          <a:solidFill>
            <a:schemeClr val="accent1"/>
          </a:solidFill>
          <a:ln w="9525">
            <a:noFill/>
            <a:miter lim="800000"/>
            <a:headEnd/>
            <a:tailEnd/>
          </a:ln>
        </p:spPr>
        <p:txBody>
          <a:bodyPr wrap="none">
            <a:spAutoFit/>
          </a:bodyPr>
          <a:lstStyle/>
          <a:p>
            <a:r>
              <a:rPr lang="en-US" dirty="0">
                <a:solidFill>
                  <a:schemeClr val="bg1"/>
                </a:solidFill>
              </a:rPr>
              <a:t>6.397</a:t>
            </a:r>
          </a:p>
        </p:txBody>
      </p:sp>
      <p:sp>
        <p:nvSpPr>
          <p:cNvPr id="9231" name="TextBox 15"/>
          <p:cNvSpPr txBox="1">
            <a:spLocks noChangeArrowheads="1"/>
          </p:cNvSpPr>
          <p:nvPr/>
        </p:nvSpPr>
        <p:spPr bwMode="auto">
          <a:xfrm>
            <a:off x="8970964" y="6403975"/>
            <a:ext cx="710451"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1.099</a:t>
            </a:r>
          </a:p>
        </p:txBody>
      </p:sp>
      <p:graphicFrame>
        <p:nvGraphicFramePr>
          <p:cNvPr id="16" name="Content Placeholder 3"/>
          <p:cNvGraphicFramePr>
            <a:graphicFrameLocks/>
          </p:cNvGraphicFramePr>
          <p:nvPr/>
        </p:nvGraphicFramePr>
        <p:xfrm>
          <a:off x="1752601" y="1258024"/>
          <a:ext cx="2870851" cy="2185907"/>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14353" name="TextBox 5"/>
          <p:cNvSpPr txBox="1">
            <a:spLocks noChangeArrowheads="1"/>
          </p:cNvSpPr>
          <p:nvPr/>
        </p:nvSpPr>
        <p:spPr bwMode="auto">
          <a:xfrm>
            <a:off x="2160588" y="2066579"/>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100</a:t>
            </a:r>
          </a:p>
        </p:txBody>
      </p:sp>
      <p:sp>
        <p:nvSpPr>
          <p:cNvPr id="14354" name="TextBox 6"/>
          <p:cNvSpPr txBox="1">
            <a:spLocks noChangeArrowheads="1"/>
          </p:cNvSpPr>
          <p:nvPr/>
        </p:nvSpPr>
        <p:spPr bwMode="auto">
          <a:xfrm>
            <a:off x="3844925" y="2071341"/>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14355" name="TextBox 7"/>
          <p:cNvSpPr txBox="1">
            <a:spLocks noChangeArrowheads="1"/>
          </p:cNvSpPr>
          <p:nvPr/>
        </p:nvSpPr>
        <p:spPr bwMode="auto">
          <a:xfrm>
            <a:off x="3125789" y="3260379"/>
            <a:ext cx="312737" cy="368300"/>
          </a:xfrm>
          <a:prstGeom prst="rect">
            <a:avLst/>
          </a:prstGeom>
          <a:solidFill>
            <a:schemeClr val="accent1"/>
          </a:solidFill>
          <a:ln w="9525">
            <a:noFill/>
            <a:miter lim="800000"/>
            <a:headEnd/>
            <a:tailEnd/>
          </a:ln>
        </p:spPr>
        <p:txBody>
          <a:bodyPr wrap="none">
            <a:spAutoFit/>
          </a:bodyPr>
          <a:lstStyle/>
          <a:p>
            <a:r>
              <a:rPr lang="en-US">
                <a:solidFill>
                  <a:schemeClr val="bg1"/>
                </a:solidFill>
              </a:rPr>
              <a:t>2</a:t>
            </a:r>
          </a:p>
        </p:txBody>
      </p:sp>
      <p:graphicFrame>
        <p:nvGraphicFramePr>
          <p:cNvPr id="20" name="Content Placeholder 3"/>
          <p:cNvGraphicFramePr>
            <a:graphicFrameLocks/>
          </p:cNvGraphicFramePr>
          <p:nvPr/>
        </p:nvGraphicFramePr>
        <p:xfrm>
          <a:off x="4745141" y="1256510"/>
          <a:ext cx="2870851" cy="2185907"/>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4357" name="TextBox 9"/>
          <p:cNvSpPr txBox="1">
            <a:spLocks noChangeArrowheads="1"/>
          </p:cNvSpPr>
          <p:nvPr/>
        </p:nvSpPr>
        <p:spPr bwMode="auto">
          <a:xfrm>
            <a:off x="5153025" y="2064991"/>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300</a:t>
            </a:r>
          </a:p>
        </p:txBody>
      </p:sp>
      <p:sp>
        <p:nvSpPr>
          <p:cNvPr id="14358" name="TextBox 10"/>
          <p:cNvSpPr txBox="1">
            <a:spLocks noChangeArrowheads="1"/>
          </p:cNvSpPr>
          <p:nvPr/>
        </p:nvSpPr>
        <p:spPr bwMode="auto">
          <a:xfrm>
            <a:off x="6837363" y="2069754"/>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300</a:t>
            </a:r>
          </a:p>
        </p:txBody>
      </p:sp>
      <p:sp>
        <p:nvSpPr>
          <p:cNvPr id="14359" name="TextBox 11"/>
          <p:cNvSpPr txBox="1">
            <a:spLocks noChangeArrowheads="1"/>
          </p:cNvSpPr>
          <p:nvPr/>
        </p:nvSpPr>
        <p:spPr bwMode="auto">
          <a:xfrm>
            <a:off x="6118225" y="3258791"/>
            <a:ext cx="312738" cy="368300"/>
          </a:xfrm>
          <a:prstGeom prst="rect">
            <a:avLst/>
          </a:prstGeom>
          <a:solidFill>
            <a:schemeClr val="accent1"/>
          </a:solidFill>
          <a:ln w="9525">
            <a:noFill/>
            <a:miter lim="800000"/>
            <a:headEnd/>
            <a:tailEnd/>
          </a:ln>
        </p:spPr>
        <p:txBody>
          <a:bodyPr wrap="none">
            <a:spAutoFit/>
          </a:bodyPr>
          <a:lstStyle/>
          <a:p>
            <a:r>
              <a:rPr lang="en-US">
                <a:solidFill>
                  <a:schemeClr val="bg1"/>
                </a:solidFill>
              </a:rPr>
              <a:t>1</a:t>
            </a:r>
          </a:p>
        </p:txBody>
      </p:sp>
      <p:graphicFrame>
        <p:nvGraphicFramePr>
          <p:cNvPr id="24" name="Content Placeholder 3"/>
          <p:cNvGraphicFramePr>
            <a:graphicFrameLocks/>
          </p:cNvGraphicFramePr>
          <p:nvPr/>
        </p:nvGraphicFramePr>
        <p:xfrm>
          <a:off x="7732308" y="1249017"/>
          <a:ext cx="2870851" cy="218590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4361" name="TextBox 13"/>
          <p:cNvSpPr txBox="1">
            <a:spLocks noChangeArrowheads="1"/>
          </p:cNvSpPr>
          <p:nvPr/>
        </p:nvSpPr>
        <p:spPr bwMode="auto">
          <a:xfrm>
            <a:off x="8140700" y="2058641"/>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200</a:t>
            </a:r>
          </a:p>
        </p:txBody>
      </p:sp>
      <p:sp>
        <p:nvSpPr>
          <p:cNvPr id="14362" name="TextBox 14"/>
          <p:cNvSpPr txBox="1">
            <a:spLocks noChangeArrowheads="1"/>
          </p:cNvSpPr>
          <p:nvPr/>
        </p:nvSpPr>
        <p:spPr bwMode="auto">
          <a:xfrm>
            <a:off x="9825038" y="2061816"/>
            <a:ext cx="535724" cy="369332"/>
          </a:xfrm>
          <a:prstGeom prst="rect">
            <a:avLst/>
          </a:prstGeom>
          <a:solidFill>
            <a:schemeClr val="accent1"/>
          </a:solidFill>
          <a:ln w="9525">
            <a:noFill/>
            <a:miter lim="800000"/>
            <a:headEnd/>
            <a:tailEnd/>
          </a:ln>
        </p:spPr>
        <p:txBody>
          <a:bodyPr wrap="none">
            <a:spAutoFit/>
          </a:bodyPr>
          <a:lstStyle/>
          <a:p>
            <a:r>
              <a:rPr lang="en-US">
                <a:solidFill>
                  <a:schemeClr val="bg1"/>
                </a:solidFill>
              </a:rPr>
              <a:t>600</a:t>
            </a:r>
          </a:p>
        </p:txBody>
      </p:sp>
      <p:sp>
        <p:nvSpPr>
          <p:cNvPr id="14363" name="TextBox 15"/>
          <p:cNvSpPr txBox="1">
            <a:spLocks noChangeArrowheads="1"/>
          </p:cNvSpPr>
          <p:nvPr/>
        </p:nvSpPr>
        <p:spPr bwMode="auto">
          <a:xfrm>
            <a:off x="9104314" y="3250854"/>
            <a:ext cx="312737" cy="368300"/>
          </a:xfrm>
          <a:prstGeom prst="rect">
            <a:avLst/>
          </a:prstGeom>
          <a:solidFill>
            <a:schemeClr val="accent1"/>
          </a:solidFill>
          <a:ln w="9525">
            <a:noFill/>
            <a:miter lim="800000"/>
            <a:headEnd/>
            <a:tailEnd/>
          </a:ln>
        </p:spPr>
        <p:txBody>
          <a:bodyPr wrap="none">
            <a:spAutoFit/>
          </a:bodyPr>
          <a:lstStyle/>
          <a:p>
            <a:r>
              <a:rPr lang="en-US">
                <a:solidFill>
                  <a:schemeClr val="bg1"/>
                </a:solidFill>
              </a:rPr>
              <a:t>3</a:t>
            </a:r>
          </a:p>
        </p:txBody>
      </p:sp>
    </p:spTree>
    <p:extLst>
      <p:ext uri="{BB962C8B-B14F-4D97-AF65-F5344CB8AC3E}">
        <p14:creationId xmlns:p14="http://schemas.microsoft.com/office/powerpoint/2010/main" val="361880842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221" grpId="0" animBg="1"/>
      <p:bldP spid="9222" grpId="0" animBg="1"/>
      <p:bldP spid="9223" grpId="0" animBg="1"/>
      <p:bldGraphic spid="9" grpId="0">
        <p:bldAsOne/>
      </p:bldGraphic>
      <p:bldP spid="9225" grpId="0" animBg="1"/>
      <p:bldP spid="9226" grpId="0" animBg="1"/>
      <p:bldP spid="9227" grpId="0" animBg="1"/>
      <p:bldGraphic spid="13" grpId="0">
        <p:bldAsOne/>
      </p:bldGraphic>
      <p:bldP spid="9229" grpId="0" animBg="1"/>
      <p:bldP spid="9230" grpId="0" animBg="1"/>
      <p:bldP spid="9231"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srcRect/>
          <a:stretch>
            <a:fillRect/>
          </a:stretch>
        </p:blipFill>
        <p:spPr bwMode="auto">
          <a:xfrm>
            <a:off x="4597204" y="1349820"/>
            <a:ext cx="6070796" cy="5326743"/>
          </a:xfrm>
          <a:prstGeom prst="rect">
            <a:avLst/>
          </a:prstGeom>
          <a:noFill/>
          <a:ln w="9525">
            <a:noFill/>
            <a:miter lim="800000"/>
            <a:headEnd/>
            <a:tailEnd/>
          </a:ln>
        </p:spPr>
      </p:pic>
      <p:sp>
        <p:nvSpPr>
          <p:cNvPr id="5122" name="Rectangle 2"/>
          <p:cNvSpPr>
            <a:spLocks noGrp="1" noChangeArrowheads="1"/>
          </p:cNvSpPr>
          <p:nvPr>
            <p:ph type="title"/>
          </p:nvPr>
        </p:nvSpPr>
        <p:spPr>
          <a:xfrm>
            <a:off x="1643268" y="192156"/>
            <a:ext cx="9144000" cy="908050"/>
          </a:xfrm>
          <a:noFill/>
        </p:spPr>
        <p:txBody>
          <a:bodyPr vert="horz" lIns="0" tIns="0" rIns="0" bIns="0" rtlCol="0" anchor="ctr">
            <a:normAutofit fontScale="90000"/>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A simpler algorithm (hill climbing / greedy)</a:t>
            </a:r>
          </a:p>
        </p:txBody>
      </p:sp>
      <p:sp>
        <p:nvSpPr>
          <p:cNvPr id="30723" name="Rectangle 3"/>
          <p:cNvSpPr>
            <a:spLocks noGrp="1" noChangeArrowheads="1"/>
          </p:cNvSpPr>
          <p:nvPr>
            <p:ph type="body" idx="1"/>
          </p:nvPr>
        </p:nvSpPr>
        <p:spPr>
          <a:xfrm>
            <a:off x="691754" y="1155691"/>
            <a:ext cx="3714523" cy="5715000"/>
          </a:xfrm>
        </p:spPr>
        <p:txBody>
          <a:bodyPr vert="horz" lIns="0" tIns="0" rIns="0" bIns="0" rtlCol="0">
            <a:normAutofit/>
          </a:bodyPr>
          <a:lstStyle/>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US" dirty="0"/>
              <a:t>Initialize qualities </a:t>
            </a:r>
            <a:r>
              <a:rPr lang="en-GB" dirty="0" err="1">
                <a:solidFill>
                  <a:srgbClr val="0070C0"/>
                </a:solidFill>
              </a:rPr>
              <a:t>q</a:t>
            </a:r>
            <a:r>
              <a:rPr lang="en-GB" baseline="-25000" dirty="0" err="1">
                <a:solidFill>
                  <a:srgbClr val="0070C0"/>
                </a:solidFill>
              </a:rPr>
              <a:t>a</a:t>
            </a:r>
            <a:r>
              <a:rPr lang="en-GB" baseline="-25000" dirty="0">
                <a:solidFill>
                  <a:srgbClr val="0070C0"/>
                </a:solidFill>
              </a:rPr>
              <a:t> </a:t>
            </a:r>
            <a:r>
              <a:rPr lang="en-US" dirty="0"/>
              <a:t>arbitrarily</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If some </a:t>
            </a:r>
            <a:r>
              <a:rPr lang="en-GB" dirty="0" err="1">
                <a:solidFill>
                  <a:srgbClr val="0070C0"/>
                </a:solidFill>
              </a:rPr>
              <a:t>q</a:t>
            </a:r>
            <a:r>
              <a:rPr lang="en-GB" baseline="-25000" dirty="0" err="1">
                <a:solidFill>
                  <a:srgbClr val="0070C0"/>
                </a:solidFill>
              </a:rPr>
              <a:t>a</a:t>
            </a:r>
            <a:r>
              <a:rPr lang="en-GB" baseline="-25000" dirty="0"/>
              <a:t> </a:t>
            </a:r>
            <a:r>
              <a:rPr lang="en-GB" dirty="0"/>
              <a:t>can be individually changed to improve the objective, do so</a:t>
            </a:r>
          </a:p>
          <a:p>
            <a:pPr marL="615633" lvl="1"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WLOG, set </a:t>
            </a:r>
            <a:r>
              <a:rPr lang="en-GB" dirty="0" err="1">
                <a:solidFill>
                  <a:srgbClr val="0070C0"/>
                </a:solidFill>
              </a:rPr>
              <a:t>q</a:t>
            </a:r>
            <a:r>
              <a:rPr lang="en-GB" baseline="-25000" dirty="0" err="1">
                <a:solidFill>
                  <a:srgbClr val="0070C0"/>
                </a:solidFill>
              </a:rPr>
              <a:t>a</a:t>
            </a:r>
            <a:r>
              <a:rPr lang="en-GB" baseline="-25000" dirty="0"/>
              <a:t> </a:t>
            </a:r>
            <a:r>
              <a:rPr lang="en-GB" dirty="0"/>
              <a:t>to the median of the (#voters)*(#activities-1)</a:t>
            </a:r>
            <a:r>
              <a:rPr lang="en-GB" dirty="0">
                <a:solidFill>
                  <a:srgbClr val="006600"/>
                </a:solidFill>
              </a:rPr>
              <a:t> implied votes </a:t>
            </a:r>
            <a:r>
              <a:rPr lang="en-GB" dirty="0"/>
              <a:t>on it</a:t>
            </a:r>
          </a:p>
          <a:p>
            <a:pPr marL="341313" indent="-341313" defTabSz="407988">
              <a:tabLst>
                <a:tab pos="911225" algn="l"/>
                <a:tab pos="1824038" algn="l"/>
                <a:tab pos="2740025" algn="l"/>
                <a:tab pos="3654425" algn="l"/>
                <a:tab pos="4568825" algn="l"/>
                <a:tab pos="5483225" algn="l"/>
                <a:tab pos="6397625" algn="l"/>
                <a:tab pos="7312025" algn="l"/>
                <a:tab pos="8226425" algn="l"/>
                <a:tab pos="9142413" algn="l"/>
              </a:tabLst>
            </a:pPr>
            <a:r>
              <a:rPr lang="en-GB" dirty="0"/>
              <a:t>Continue until convergence (possibly to local optimum)</a:t>
            </a:r>
          </a:p>
        </p:txBody>
      </p:sp>
    </p:spTree>
    <p:extLst>
      <p:ext uri="{BB962C8B-B14F-4D97-AF65-F5344CB8AC3E}">
        <p14:creationId xmlns:p14="http://schemas.microsoft.com/office/powerpoint/2010/main" val="22247137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1663" y="88319"/>
            <a:ext cx="7830106" cy="908050"/>
          </a:xfrm>
          <a:noFill/>
        </p:spPr>
        <p:txBody>
          <a:bodyPr vert="horz" lIns="0" tIns="0" rIns="0" bIns="0" rtlCol="0" anchor="ctr">
            <a:normAutofit fontScale="90000"/>
          </a:bodyPr>
          <a:lstStyle/>
          <a:p>
            <a:pPr defTabSz="407988">
              <a:tabLst>
                <a:tab pos="0" algn="l"/>
                <a:tab pos="912813" algn="l"/>
                <a:tab pos="1825625" algn="l"/>
                <a:tab pos="2740025" algn="l"/>
                <a:tab pos="3656013" algn="l"/>
                <a:tab pos="4570413" algn="l"/>
                <a:tab pos="5484813" algn="l"/>
                <a:tab pos="6399213" algn="l"/>
                <a:tab pos="7313613" algn="l"/>
                <a:tab pos="8228013" algn="l"/>
                <a:tab pos="9142413" algn="l"/>
              </a:tabLst>
            </a:pPr>
            <a:r>
              <a:rPr lang="en-GB" dirty="0">
                <a:solidFill>
                  <a:srgbClr val="333399"/>
                </a:solidFill>
              </a:rPr>
              <a:t>Flow-based exact algorithm [AAAI’19]</a:t>
            </a:r>
          </a:p>
        </p:txBody>
      </p:sp>
      <p:pic>
        <p:nvPicPr>
          <p:cNvPr id="2" name="Picture 1">
            <a:extLst>
              <a:ext uri="{FF2B5EF4-FFF2-40B4-BE49-F238E27FC236}">
                <a16:creationId xmlns:a16="http://schemas.microsoft.com/office/drawing/2014/main" id="{7596E131-C5B1-4CD2-B549-6A9092384A61}"/>
              </a:ext>
            </a:extLst>
          </p:cNvPr>
          <p:cNvPicPr>
            <a:picLocks noChangeAspect="1"/>
          </p:cNvPicPr>
          <p:nvPr/>
        </p:nvPicPr>
        <p:blipFill>
          <a:blip r:embed="rId3"/>
          <a:stretch>
            <a:fillRect/>
          </a:stretch>
        </p:blipFill>
        <p:spPr>
          <a:xfrm>
            <a:off x="262318" y="1055077"/>
            <a:ext cx="11385434" cy="2824300"/>
          </a:xfrm>
          <a:prstGeom prst="rect">
            <a:avLst/>
          </a:prstGeom>
        </p:spPr>
      </p:pic>
      <p:pic>
        <p:nvPicPr>
          <p:cNvPr id="6" name="Picture 5">
            <a:extLst>
              <a:ext uri="{FF2B5EF4-FFF2-40B4-BE49-F238E27FC236}">
                <a16:creationId xmlns:a16="http://schemas.microsoft.com/office/drawing/2014/main" id="{06C48846-54BD-433B-8FD0-AFFFD4824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0694" y="3879377"/>
            <a:ext cx="1219200" cy="1828800"/>
          </a:xfrm>
          <a:prstGeom prst="rect">
            <a:avLst/>
          </a:prstGeom>
        </p:spPr>
      </p:pic>
      <p:pic>
        <p:nvPicPr>
          <p:cNvPr id="8" name="Picture 7">
            <a:extLst>
              <a:ext uri="{FF2B5EF4-FFF2-40B4-BE49-F238E27FC236}">
                <a16:creationId xmlns:a16="http://schemas.microsoft.com/office/drawing/2014/main" id="{BBDA1AEF-C190-4914-9F95-7BBD03E17C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5153" y="3879377"/>
            <a:ext cx="1219200" cy="1828800"/>
          </a:xfrm>
          <a:prstGeom prst="rect">
            <a:avLst/>
          </a:prstGeom>
        </p:spPr>
      </p:pic>
      <p:sp>
        <p:nvSpPr>
          <p:cNvPr id="9" name="Rectangle 8">
            <a:extLst>
              <a:ext uri="{FF2B5EF4-FFF2-40B4-BE49-F238E27FC236}">
                <a16:creationId xmlns:a16="http://schemas.microsoft.com/office/drawing/2014/main" id="{4F14CFC5-CC75-40D2-BBDE-7F0F9536B595}"/>
              </a:ext>
            </a:extLst>
          </p:cNvPr>
          <p:cNvSpPr/>
          <p:nvPr/>
        </p:nvSpPr>
        <p:spPr>
          <a:xfrm>
            <a:off x="1912119" y="4793777"/>
            <a:ext cx="663964" cy="369332"/>
          </a:xfrm>
          <a:prstGeom prst="rect">
            <a:avLst/>
          </a:prstGeom>
        </p:spPr>
        <p:txBody>
          <a:bodyPr wrap="none">
            <a:spAutoFit/>
          </a:bodyPr>
          <a:lstStyle/>
          <a:p>
            <a:r>
              <a:rPr lang="en-US" dirty="0"/>
              <a:t>with:</a:t>
            </a:r>
          </a:p>
        </p:txBody>
      </p:sp>
      <p:sp>
        <p:nvSpPr>
          <p:cNvPr id="13" name="Content Placeholder 2">
            <a:extLst>
              <a:ext uri="{FF2B5EF4-FFF2-40B4-BE49-F238E27FC236}">
                <a16:creationId xmlns:a16="http://schemas.microsoft.com/office/drawing/2014/main" id="{9D74E811-E093-46CF-AA90-D8D6E14EB48E}"/>
              </a:ext>
            </a:extLst>
          </p:cNvPr>
          <p:cNvSpPr txBox="1">
            <a:spLocks/>
          </p:cNvSpPr>
          <p:nvPr/>
        </p:nvSpPr>
        <p:spPr>
          <a:xfrm>
            <a:off x="3411232" y="5718939"/>
            <a:ext cx="1958123"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a:t>Hanrui</a:t>
            </a:r>
            <a:r>
              <a:rPr lang="en-US" dirty="0"/>
              <a:t> Zhang</a:t>
            </a:r>
          </a:p>
        </p:txBody>
      </p:sp>
      <p:sp>
        <p:nvSpPr>
          <p:cNvPr id="14" name="Content Placeholder 2">
            <a:extLst>
              <a:ext uri="{FF2B5EF4-FFF2-40B4-BE49-F238E27FC236}">
                <a16:creationId xmlns:a16="http://schemas.microsoft.com/office/drawing/2014/main" id="{F473C3F3-EF1C-431E-BB4A-744AA316CA23}"/>
              </a:ext>
            </a:extLst>
          </p:cNvPr>
          <p:cNvSpPr txBox="1">
            <a:spLocks/>
          </p:cNvSpPr>
          <p:nvPr/>
        </p:nvSpPr>
        <p:spPr>
          <a:xfrm>
            <a:off x="6673360" y="5721875"/>
            <a:ext cx="1343745" cy="104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Yu Cheng</a:t>
            </a:r>
          </a:p>
        </p:txBody>
      </p:sp>
    </p:spTree>
    <p:extLst>
      <p:ext uri="{BB962C8B-B14F-4D97-AF65-F5344CB8AC3E}">
        <p14:creationId xmlns:p14="http://schemas.microsoft.com/office/powerpoint/2010/main" val="101636433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3896" y="-9537"/>
            <a:ext cx="11162311" cy="1325563"/>
          </a:xfrm>
        </p:spPr>
        <p:txBody>
          <a:bodyPr>
            <a:normAutofit/>
          </a:bodyPr>
          <a:lstStyle/>
          <a:p>
            <a:r>
              <a:rPr lang="en-US" dirty="0"/>
              <a:t>In the lab, simple objectives are good…</a:t>
            </a:r>
          </a:p>
        </p:txBody>
      </p:sp>
      <p:pic>
        <p:nvPicPr>
          <p:cNvPr id="7" name="Picture 6">
            <a:extLst>
              <a:ext uri="{FF2B5EF4-FFF2-40B4-BE49-F238E27FC236}">
                <a16:creationId xmlns:a16="http://schemas.microsoft.com/office/drawing/2014/main" id="{6871A7B0-4467-487E-9B01-00EF28C60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003" y="1303396"/>
            <a:ext cx="4549130" cy="5001768"/>
          </a:xfrm>
          <a:prstGeom prst="rect">
            <a:avLst/>
          </a:prstGeom>
        </p:spPr>
      </p:pic>
    </p:spTree>
    <p:extLst>
      <p:ext uri="{BB962C8B-B14F-4D97-AF65-F5344CB8AC3E}">
        <p14:creationId xmlns:p14="http://schemas.microsoft.com/office/powerpoint/2010/main" val="5484196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solidFill>
                  <a:srgbClr val="0070C0"/>
                </a:solidFill>
              </a:rPr>
              <a:t>Decomposition</a:t>
            </a:r>
            <a:endParaRPr lang="de-DE" dirty="0">
              <a:solidFill>
                <a:srgbClr val="0070C0"/>
              </a:solidFill>
            </a:endParaRPr>
          </a:p>
        </p:txBody>
      </p:sp>
      <p:sp>
        <p:nvSpPr>
          <p:cNvPr id="3" name="Inhaltsplatzhalter 2"/>
          <p:cNvSpPr>
            <a:spLocks noGrp="1"/>
          </p:cNvSpPr>
          <p:nvPr>
            <p:ph idx="1"/>
          </p:nvPr>
        </p:nvSpPr>
        <p:spPr/>
        <p:txBody>
          <a:bodyPr/>
          <a:lstStyle/>
          <a:p>
            <a:r>
              <a:rPr lang="de-DE" dirty="0" err="1"/>
              <a:t>Idea</a:t>
            </a:r>
            <a:r>
              <a:rPr lang="de-DE" dirty="0"/>
              <a:t>: Break down </a:t>
            </a:r>
            <a:r>
              <a:rPr lang="de-DE" dirty="0" err="1"/>
              <a:t>activities</a:t>
            </a:r>
            <a:r>
              <a:rPr lang="de-DE" dirty="0"/>
              <a:t> </a:t>
            </a:r>
            <a:r>
              <a:rPr lang="de-DE" dirty="0" err="1"/>
              <a:t>to</a:t>
            </a:r>
            <a:r>
              <a:rPr lang="de-DE" dirty="0"/>
              <a:t> relevant </a:t>
            </a:r>
            <a:r>
              <a:rPr lang="de-DE" dirty="0" err="1"/>
              <a:t>attributes</a:t>
            </a:r>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graphicFrame>
        <p:nvGraphicFramePr>
          <p:cNvPr id="21" name="Diagramm 20"/>
          <p:cNvGraphicFramePr/>
          <p:nvPr/>
        </p:nvGraphicFramePr>
        <p:xfrm>
          <a:off x="2343325" y="2332790"/>
          <a:ext cx="6895979" cy="41442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000792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1" y="533400"/>
            <a:ext cx="4643247" cy="990600"/>
          </a:xfrm>
        </p:spPr>
        <p:txBody>
          <a:bodyPr/>
          <a:lstStyle/>
          <a:p>
            <a:r>
              <a:rPr lang="de-DE" dirty="0" err="1">
                <a:solidFill>
                  <a:srgbClr val="0070C0"/>
                </a:solidFill>
              </a:rPr>
              <a:t>Another</a:t>
            </a:r>
            <a:r>
              <a:rPr lang="de-DE" dirty="0">
                <a:solidFill>
                  <a:srgbClr val="0070C0"/>
                </a:solidFill>
              </a:rPr>
              <a:t> Paradox</a:t>
            </a:r>
          </a:p>
        </p:txBody>
      </p:sp>
      <p:sp>
        <p:nvSpPr>
          <p:cNvPr id="3" name="Inhaltsplatzhalter 2"/>
          <p:cNvSpPr>
            <a:spLocks noGrp="1"/>
          </p:cNvSpPr>
          <p:nvPr>
            <p:ph idx="1"/>
          </p:nvPr>
        </p:nvSpPr>
        <p:spPr>
          <a:xfrm>
            <a:off x="1981200" y="5721258"/>
            <a:ext cx="8229600" cy="853639"/>
          </a:xfrm>
        </p:spPr>
        <p:txBody>
          <a:bodyPr>
            <a:normAutofit lnSpcReduction="10000"/>
          </a:bodyPr>
          <a:lstStyle/>
          <a:p>
            <a:pPr marL="0" indent="0">
              <a:buNone/>
            </a:pPr>
            <a:r>
              <a:rPr lang="de-DE" dirty="0" err="1"/>
              <a:t>aggregation</a:t>
            </a:r>
            <a:r>
              <a:rPr lang="de-DE" dirty="0"/>
              <a:t> on </a:t>
            </a:r>
            <a:r>
              <a:rPr lang="de-DE" dirty="0" err="1"/>
              <a:t>attribute</a:t>
            </a:r>
            <a:r>
              <a:rPr lang="de-DE" dirty="0"/>
              <a:t> </a:t>
            </a:r>
            <a:r>
              <a:rPr lang="de-DE" dirty="0" err="1"/>
              <a:t>level</a:t>
            </a:r>
            <a:r>
              <a:rPr lang="de-DE" dirty="0"/>
              <a:t> ≠ </a:t>
            </a:r>
            <a:r>
              <a:rPr lang="de-DE" dirty="0" err="1"/>
              <a:t>aggregation</a:t>
            </a:r>
            <a:r>
              <a:rPr lang="de-DE" dirty="0"/>
              <a:t> on </a:t>
            </a:r>
            <a:r>
              <a:rPr lang="de-DE" dirty="0" err="1"/>
              <a:t>activity</a:t>
            </a:r>
            <a:r>
              <a:rPr lang="de-DE" dirty="0"/>
              <a:t> </a:t>
            </a:r>
            <a:r>
              <a:rPr lang="de-DE" dirty="0" err="1"/>
              <a:t>level</a:t>
            </a:r>
            <a:endParaRPr lang="de-DE" dirty="0"/>
          </a:p>
        </p:txBody>
      </p:sp>
      <p:graphicFrame>
        <p:nvGraphicFramePr>
          <p:cNvPr id="19" name="Diagramm 18"/>
          <p:cNvGraphicFramePr/>
          <p:nvPr/>
        </p:nvGraphicFramePr>
        <p:xfrm>
          <a:off x="2098873" y="1944113"/>
          <a:ext cx="4398211" cy="3134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0" name="Diagramm 19"/>
          <p:cNvGraphicFramePr/>
          <p:nvPr/>
        </p:nvGraphicFramePr>
        <p:xfrm>
          <a:off x="8475610" y="3153954"/>
          <a:ext cx="1689769" cy="10427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 name="Gruppierung 5"/>
          <p:cNvGrpSpPr/>
          <p:nvPr/>
        </p:nvGrpSpPr>
        <p:grpSpPr>
          <a:xfrm>
            <a:off x="6551837" y="2697821"/>
            <a:ext cx="1843631" cy="1715465"/>
            <a:chOff x="5027836" y="2697820"/>
            <a:chExt cx="1843631" cy="1715465"/>
          </a:xfrm>
        </p:grpSpPr>
        <p:grpSp>
          <p:nvGrpSpPr>
            <p:cNvPr id="5" name="Gruppierung 7"/>
            <p:cNvGrpSpPr/>
            <p:nvPr/>
          </p:nvGrpSpPr>
          <p:grpSpPr>
            <a:xfrm rot="19830618">
              <a:off x="5027836" y="4044718"/>
              <a:ext cx="1821138" cy="368567"/>
              <a:chOff x="2781589" y="3356616"/>
              <a:chExt cx="1519409" cy="368567"/>
            </a:xfrm>
          </p:grpSpPr>
          <p:sp>
            <p:nvSpPr>
              <p:cNvPr id="9" name="Pfeil nach links 8"/>
              <p:cNvSpPr/>
              <p:nvPr/>
            </p:nvSpPr>
            <p:spPr>
              <a:xfrm rot="10800000">
                <a:off x="2781589" y="3356616"/>
                <a:ext cx="1519409" cy="368567"/>
              </a:xfrm>
              <a:prstGeom prst="leftArrow">
                <a:avLst/>
              </a:prstGeom>
              <a:solidFill>
                <a:srgbClr val="1F497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sp>
            <p:nvSpPr>
              <p:cNvPr id="10" name="Pfeil nach links 10"/>
              <p:cNvSpPr/>
              <p:nvPr/>
            </p:nvSpPr>
            <p:spPr>
              <a:xfrm rot="21600000">
                <a:off x="2781589" y="3448758"/>
                <a:ext cx="1427267" cy="184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endParaRPr lang="de-DE" sz="1300" dirty="0"/>
              </a:p>
            </p:txBody>
          </p:sp>
        </p:grpSp>
        <p:grpSp>
          <p:nvGrpSpPr>
            <p:cNvPr id="6" name="Gruppierung 10"/>
            <p:cNvGrpSpPr/>
            <p:nvPr/>
          </p:nvGrpSpPr>
          <p:grpSpPr>
            <a:xfrm rot="1818955">
              <a:off x="5050329" y="2697820"/>
              <a:ext cx="1821138" cy="368567"/>
              <a:chOff x="2781589" y="3356616"/>
              <a:chExt cx="1519409" cy="368567"/>
            </a:xfrm>
          </p:grpSpPr>
          <p:sp>
            <p:nvSpPr>
              <p:cNvPr id="12" name="Pfeil nach links 11"/>
              <p:cNvSpPr/>
              <p:nvPr/>
            </p:nvSpPr>
            <p:spPr>
              <a:xfrm rot="10800000">
                <a:off x="2781589" y="3356616"/>
                <a:ext cx="1519409" cy="368567"/>
              </a:xfrm>
              <a:prstGeom prst="leftArrow">
                <a:avLst/>
              </a:prstGeom>
              <a:solidFill>
                <a:srgbClr val="1F497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sp>
            <p:nvSpPr>
              <p:cNvPr id="13" name="Pfeil nach links 10"/>
              <p:cNvSpPr/>
              <p:nvPr/>
            </p:nvSpPr>
            <p:spPr>
              <a:xfrm rot="21600000">
                <a:off x="2781589" y="3448758"/>
                <a:ext cx="1427267" cy="184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endParaRPr lang="de-DE" sz="1300" dirty="0"/>
              </a:p>
            </p:txBody>
          </p:sp>
        </p:grpSp>
      </p:grpSp>
      <p:grpSp>
        <p:nvGrpSpPr>
          <p:cNvPr id="7" name="Gruppierung 17"/>
          <p:cNvGrpSpPr/>
          <p:nvPr/>
        </p:nvGrpSpPr>
        <p:grpSpPr>
          <a:xfrm>
            <a:off x="4173148" y="3340590"/>
            <a:ext cx="3842794" cy="368567"/>
            <a:chOff x="2781589" y="3356616"/>
            <a:chExt cx="1519409" cy="368567"/>
          </a:xfrm>
        </p:grpSpPr>
        <p:sp>
          <p:nvSpPr>
            <p:cNvPr id="21" name="Pfeil nach links 20"/>
            <p:cNvSpPr/>
            <p:nvPr/>
          </p:nvSpPr>
          <p:spPr>
            <a:xfrm rot="10800000">
              <a:off x="2781589" y="3356616"/>
              <a:ext cx="1519409" cy="368567"/>
            </a:xfrm>
            <a:prstGeom prst="leftArrow">
              <a:avLst/>
            </a:prstGeom>
            <a:solidFill>
              <a:srgbClr val="1F497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sp>
        <p:sp>
          <p:nvSpPr>
            <p:cNvPr id="22" name="Pfeil nach links 10"/>
            <p:cNvSpPr/>
            <p:nvPr/>
          </p:nvSpPr>
          <p:spPr>
            <a:xfrm rot="21600000">
              <a:off x="2781589" y="3448758"/>
              <a:ext cx="1427267" cy="1842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77850">
                <a:lnSpc>
                  <a:spcPct val="90000"/>
                </a:lnSpc>
                <a:spcBef>
                  <a:spcPct val="0"/>
                </a:spcBef>
                <a:spcAft>
                  <a:spcPct val="35000"/>
                </a:spcAft>
              </a:pPr>
              <a:endParaRPr lang="de-DE" sz="1300" dirty="0"/>
            </a:p>
          </p:txBody>
        </p:sp>
      </p:grpSp>
      <p:sp>
        <p:nvSpPr>
          <p:cNvPr id="17" name="Textfeld 16"/>
          <p:cNvSpPr txBox="1"/>
          <p:nvPr/>
        </p:nvSpPr>
        <p:spPr>
          <a:xfrm>
            <a:off x="7139056" y="2200171"/>
            <a:ext cx="367408" cy="523220"/>
          </a:xfrm>
          <a:prstGeom prst="rect">
            <a:avLst/>
          </a:prstGeom>
          <a:noFill/>
        </p:spPr>
        <p:txBody>
          <a:bodyPr wrap="none" rtlCol="0">
            <a:spAutoFit/>
          </a:bodyPr>
          <a:lstStyle/>
          <a:p>
            <a:r>
              <a:rPr lang="de-DE" sz="2800" b="1" i="1" dirty="0"/>
              <a:t>2</a:t>
            </a:r>
          </a:p>
        </p:txBody>
      </p:sp>
      <p:sp>
        <p:nvSpPr>
          <p:cNvPr id="24" name="Textfeld 23"/>
          <p:cNvSpPr txBox="1"/>
          <p:nvPr/>
        </p:nvSpPr>
        <p:spPr>
          <a:xfrm>
            <a:off x="6986328" y="4490260"/>
            <a:ext cx="367408" cy="523220"/>
          </a:xfrm>
          <a:prstGeom prst="rect">
            <a:avLst/>
          </a:prstGeom>
          <a:noFill/>
        </p:spPr>
        <p:txBody>
          <a:bodyPr wrap="none" rtlCol="0">
            <a:spAutoFit/>
          </a:bodyPr>
          <a:lstStyle/>
          <a:p>
            <a:r>
              <a:rPr lang="de-DE" sz="2800" b="1" i="1" dirty="0"/>
              <a:t>1</a:t>
            </a:r>
          </a:p>
        </p:txBody>
      </p:sp>
      <p:sp>
        <p:nvSpPr>
          <p:cNvPr id="32" name="Textfeld 31"/>
          <p:cNvSpPr txBox="1"/>
          <p:nvPr/>
        </p:nvSpPr>
        <p:spPr>
          <a:xfrm>
            <a:off x="8475610" y="1118628"/>
            <a:ext cx="1162691" cy="461665"/>
          </a:xfrm>
          <a:prstGeom prst="rect">
            <a:avLst/>
          </a:prstGeom>
          <a:noFill/>
        </p:spPr>
        <p:txBody>
          <a:bodyPr wrap="none" rtlCol="0">
            <a:spAutoFit/>
          </a:bodyPr>
          <a:lstStyle/>
          <a:p>
            <a:r>
              <a:rPr lang="de-DE" sz="2400" b="1" dirty="0"/>
              <a:t>Agent 1</a:t>
            </a:r>
          </a:p>
        </p:txBody>
      </p:sp>
      <p:grpSp>
        <p:nvGrpSpPr>
          <p:cNvPr id="8" name="Gruppierung 14"/>
          <p:cNvGrpSpPr/>
          <p:nvPr/>
        </p:nvGrpSpPr>
        <p:grpSpPr>
          <a:xfrm>
            <a:off x="7333994" y="1663163"/>
            <a:ext cx="2316057" cy="3184379"/>
            <a:chOff x="5809993" y="1277040"/>
            <a:chExt cx="2316057" cy="3184379"/>
          </a:xfrm>
        </p:grpSpPr>
        <p:sp>
          <p:nvSpPr>
            <p:cNvPr id="25" name="Textfeld 24"/>
            <p:cNvSpPr txBox="1"/>
            <p:nvPr/>
          </p:nvSpPr>
          <p:spPr>
            <a:xfrm>
              <a:off x="5929194" y="2014104"/>
              <a:ext cx="367408" cy="523220"/>
            </a:xfrm>
            <a:prstGeom prst="rect">
              <a:avLst/>
            </a:prstGeom>
            <a:noFill/>
          </p:spPr>
          <p:txBody>
            <a:bodyPr wrap="none" rtlCol="0">
              <a:spAutoFit/>
            </a:bodyPr>
            <a:lstStyle/>
            <a:p>
              <a:r>
                <a:rPr lang="de-DE" sz="2800" b="1" i="1" dirty="0">
                  <a:solidFill>
                    <a:srgbClr val="008000"/>
                  </a:solidFill>
                </a:rPr>
                <a:t>1</a:t>
              </a:r>
            </a:p>
          </p:txBody>
        </p:sp>
        <p:sp>
          <p:nvSpPr>
            <p:cNvPr id="26" name="Textfeld 25"/>
            <p:cNvSpPr txBox="1"/>
            <p:nvPr/>
          </p:nvSpPr>
          <p:spPr>
            <a:xfrm>
              <a:off x="5809993" y="3938199"/>
              <a:ext cx="367408" cy="523220"/>
            </a:xfrm>
            <a:prstGeom prst="rect">
              <a:avLst/>
            </a:prstGeom>
            <a:noFill/>
          </p:spPr>
          <p:txBody>
            <a:bodyPr wrap="none" rtlCol="0">
              <a:spAutoFit/>
            </a:bodyPr>
            <a:lstStyle/>
            <a:p>
              <a:r>
                <a:rPr lang="de-DE" sz="2800" b="1" i="1" dirty="0">
                  <a:solidFill>
                    <a:srgbClr val="008000"/>
                  </a:solidFill>
                </a:rPr>
                <a:t>2</a:t>
              </a:r>
            </a:p>
          </p:txBody>
        </p:sp>
        <p:sp>
          <p:nvSpPr>
            <p:cNvPr id="33" name="Textfeld 32"/>
            <p:cNvSpPr txBox="1"/>
            <p:nvPr/>
          </p:nvSpPr>
          <p:spPr>
            <a:xfrm>
              <a:off x="6963359" y="1277040"/>
              <a:ext cx="1162691" cy="461665"/>
            </a:xfrm>
            <a:prstGeom prst="rect">
              <a:avLst/>
            </a:prstGeom>
            <a:noFill/>
          </p:spPr>
          <p:txBody>
            <a:bodyPr wrap="none" rtlCol="0">
              <a:spAutoFit/>
            </a:bodyPr>
            <a:lstStyle/>
            <a:p>
              <a:r>
                <a:rPr lang="de-DE" sz="2400" b="1" dirty="0">
                  <a:solidFill>
                    <a:srgbClr val="008000"/>
                  </a:solidFill>
                </a:rPr>
                <a:t>Agent 2</a:t>
              </a:r>
            </a:p>
          </p:txBody>
        </p:sp>
      </p:grpSp>
      <p:grpSp>
        <p:nvGrpSpPr>
          <p:cNvPr id="11" name="Gruppierung 39"/>
          <p:cNvGrpSpPr/>
          <p:nvPr/>
        </p:nvGrpSpPr>
        <p:grpSpPr>
          <a:xfrm>
            <a:off x="4816077" y="2935066"/>
            <a:ext cx="1531123" cy="547834"/>
            <a:chOff x="3292076" y="2589048"/>
            <a:chExt cx="1531123" cy="547834"/>
          </a:xfrm>
        </p:grpSpPr>
        <p:sp>
          <p:nvSpPr>
            <p:cNvPr id="23" name="Textfeld 22"/>
            <p:cNvSpPr txBox="1"/>
            <p:nvPr/>
          </p:nvSpPr>
          <p:spPr>
            <a:xfrm>
              <a:off x="3292076" y="2589048"/>
              <a:ext cx="367408" cy="523220"/>
            </a:xfrm>
            <a:prstGeom prst="rect">
              <a:avLst/>
            </a:prstGeom>
            <a:noFill/>
          </p:spPr>
          <p:txBody>
            <a:bodyPr wrap="none" rtlCol="0">
              <a:spAutoFit/>
            </a:bodyPr>
            <a:lstStyle/>
            <a:p>
              <a:r>
                <a:rPr lang="de-DE" sz="2800" b="1" i="1" dirty="0"/>
                <a:t>3</a:t>
              </a:r>
            </a:p>
          </p:txBody>
        </p:sp>
        <p:sp>
          <p:nvSpPr>
            <p:cNvPr id="27" name="Textfeld 26"/>
            <p:cNvSpPr txBox="1"/>
            <p:nvPr/>
          </p:nvSpPr>
          <p:spPr>
            <a:xfrm>
              <a:off x="3858144" y="2606395"/>
              <a:ext cx="367408" cy="523220"/>
            </a:xfrm>
            <a:prstGeom prst="rect">
              <a:avLst/>
            </a:prstGeom>
            <a:noFill/>
          </p:spPr>
          <p:txBody>
            <a:bodyPr wrap="none" rtlCol="0">
              <a:spAutoFit/>
            </a:bodyPr>
            <a:lstStyle/>
            <a:p>
              <a:r>
                <a:rPr lang="de-DE" sz="2800" b="1" i="1" dirty="0">
                  <a:solidFill>
                    <a:srgbClr val="008000"/>
                  </a:solidFill>
                </a:rPr>
                <a:t>3</a:t>
              </a:r>
            </a:p>
          </p:txBody>
        </p:sp>
        <p:sp>
          <p:nvSpPr>
            <p:cNvPr id="31" name="Textfeld 30"/>
            <p:cNvSpPr txBox="1"/>
            <p:nvPr/>
          </p:nvSpPr>
          <p:spPr>
            <a:xfrm>
              <a:off x="4455791" y="2613662"/>
              <a:ext cx="367408" cy="523220"/>
            </a:xfrm>
            <a:prstGeom prst="rect">
              <a:avLst/>
            </a:prstGeom>
            <a:noFill/>
          </p:spPr>
          <p:txBody>
            <a:bodyPr wrap="none" rtlCol="0">
              <a:spAutoFit/>
            </a:bodyPr>
            <a:lstStyle/>
            <a:p>
              <a:r>
                <a:rPr lang="de-DE" sz="2800" b="1" i="1" dirty="0">
                  <a:solidFill>
                    <a:srgbClr val="FF0000"/>
                  </a:solidFill>
                </a:rPr>
                <a:t>2</a:t>
              </a:r>
            </a:p>
          </p:txBody>
        </p:sp>
      </p:grpSp>
      <p:grpSp>
        <p:nvGrpSpPr>
          <p:cNvPr id="14" name="Gruppierung 15"/>
          <p:cNvGrpSpPr/>
          <p:nvPr/>
        </p:nvGrpSpPr>
        <p:grpSpPr>
          <a:xfrm>
            <a:off x="7648132" y="2236524"/>
            <a:ext cx="1990169" cy="2443981"/>
            <a:chOff x="6124131" y="1850401"/>
            <a:chExt cx="1990169" cy="2443981"/>
          </a:xfrm>
        </p:grpSpPr>
        <p:sp>
          <p:nvSpPr>
            <p:cNvPr id="28" name="Textfeld 27"/>
            <p:cNvSpPr txBox="1"/>
            <p:nvPr/>
          </p:nvSpPr>
          <p:spPr>
            <a:xfrm>
              <a:off x="6244484" y="2188938"/>
              <a:ext cx="367408" cy="523220"/>
            </a:xfrm>
            <a:prstGeom prst="rect">
              <a:avLst/>
            </a:prstGeom>
            <a:noFill/>
          </p:spPr>
          <p:txBody>
            <a:bodyPr wrap="none" rtlCol="0">
              <a:spAutoFit/>
            </a:bodyPr>
            <a:lstStyle/>
            <a:p>
              <a:r>
                <a:rPr lang="de-DE" sz="2800" b="1" i="1" dirty="0">
                  <a:solidFill>
                    <a:srgbClr val="FF0000"/>
                  </a:solidFill>
                </a:rPr>
                <a:t>1</a:t>
              </a:r>
            </a:p>
          </p:txBody>
        </p:sp>
        <p:sp>
          <p:nvSpPr>
            <p:cNvPr id="29" name="Textfeld 28"/>
            <p:cNvSpPr txBox="1"/>
            <p:nvPr/>
          </p:nvSpPr>
          <p:spPr>
            <a:xfrm>
              <a:off x="6124131" y="3771162"/>
              <a:ext cx="367408" cy="523220"/>
            </a:xfrm>
            <a:prstGeom prst="rect">
              <a:avLst/>
            </a:prstGeom>
            <a:noFill/>
          </p:spPr>
          <p:txBody>
            <a:bodyPr wrap="none" rtlCol="0">
              <a:spAutoFit/>
            </a:bodyPr>
            <a:lstStyle/>
            <a:p>
              <a:r>
                <a:rPr lang="de-DE" sz="2800" b="1" i="1" dirty="0">
                  <a:solidFill>
                    <a:srgbClr val="FF0000"/>
                  </a:solidFill>
                </a:rPr>
                <a:t>1</a:t>
              </a:r>
            </a:p>
          </p:txBody>
        </p:sp>
        <p:sp>
          <p:nvSpPr>
            <p:cNvPr id="34" name="Textfeld 33"/>
            <p:cNvSpPr txBox="1"/>
            <p:nvPr/>
          </p:nvSpPr>
          <p:spPr>
            <a:xfrm>
              <a:off x="6951609" y="1850401"/>
              <a:ext cx="1162691" cy="461665"/>
            </a:xfrm>
            <a:prstGeom prst="rect">
              <a:avLst/>
            </a:prstGeom>
            <a:noFill/>
          </p:spPr>
          <p:txBody>
            <a:bodyPr wrap="none" rtlCol="0">
              <a:spAutoFit/>
            </a:bodyPr>
            <a:lstStyle/>
            <a:p>
              <a:r>
                <a:rPr lang="de-DE" sz="2400" b="1" dirty="0">
                  <a:solidFill>
                    <a:srgbClr val="FF0000"/>
                  </a:solidFill>
                </a:rPr>
                <a:t>Agent 3</a:t>
              </a:r>
            </a:p>
          </p:txBody>
        </p:sp>
      </p:grpSp>
      <p:grpSp>
        <p:nvGrpSpPr>
          <p:cNvPr id="15" name="Gruppierung 38"/>
          <p:cNvGrpSpPr/>
          <p:nvPr/>
        </p:nvGrpSpPr>
        <p:grpSpPr>
          <a:xfrm>
            <a:off x="7453195" y="1890638"/>
            <a:ext cx="512941" cy="3480756"/>
            <a:chOff x="5929194" y="1504516"/>
            <a:chExt cx="512941" cy="3480756"/>
          </a:xfrm>
        </p:grpSpPr>
        <p:sp>
          <p:nvSpPr>
            <p:cNvPr id="30" name="Textfeld 29"/>
            <p:cNvSpPr txBox="1"/>
            <p:nvPr/>
          </p:nvSpPr>
          <p:spPr>
            <a:xfrm>
              <a:off x="6049079" y="1504516"/>
              <a:ext cx="393056" cy="584775"/>
            </a:xfrm>
            <a:prstGeom prst="rect">
              <a:avLst/>
            </a:prstGeom>
            <a:noFill/>
          </p:spPr>
          <p:txBody>
            <a:bodyPr wrap="none" rtlCol="0">
              <a:spAutoFit/>
            </a:bodyPr>
            <a:lstStyle/>
            <a:p>
              <a:r>
                <a:rPr lang="de-DE" sz="3200" i="1" dirty="0">
                  <a:solidFill>
                    <a:srgbClr val="3366FF"/>
                  </a:solidFill>
                </a:rPr>
                <a:t>1</a:t>
              </a:r>
            </a:p>
          </p:txBody>
        </p:sp>
        <p:sp>
          <p:nvSpPr>
            <p:cNvPr id="37" name="Textfeld 36"/>
            <p:cNvSpPr txBox="1"/>
            <p:nvPr/>
          </p:nvSpPr>
          <p:spPr>
            <a:xfrm>
              <a:off x="5929194" y="4400497"/>
              <a:ext cx="393056" cy="584775"/>
            </a:xfrm>
            <a:prstGeom prst="rect">
              <a:avLst/>
            </a:prstGeom>
            <a:noFill/>
          </p:spPr>
          <p:txBody>
            <a:bodyPr wrap="none" rtlCol="0">
              <a:spAutoFit/>
            </a:bodyPr>
            <a:lstStyle/>
            <a:p>
              <a:r>
                <a:rPr lang="de-DE" sz="3200" i="1" dirty="0">
                  <a:solidFill>
                    <a:srgbClr val="3366FF"/>
                  </a:solidFill>
                </a:rPr>
                <a:t>1</a:t>
              </a:r>
            </a:p>
          </p:txBody>
        </p:sp>
      </p:grpSp>
      <p:sp>
        <p:nvSpPr>
          <p:cNvPr id="38" name="Textfeld 37"/>
          <p:cNvSpPr txBox="1"/>
          <p:nvPr/>
        </p:nvSpPr>
        <p:spPr>
          <a:xfrm>
            <a:off x="5316361" y="3531636"/>
            <a:ext cx="393056" cy="584775"/>
          </a:xfrm>
          <a:prstGeom prst="rect">
            <a:avLst/>
          </a:prstGeom>
          <a:noFill/>
        </p:spPr>
        <p:txBody>
          <a:bodyPr wrap="none" rtlCol="0">
            <a:spAutoFit/>
          </a:bodyPr>
          <a:lstStyle/>
          <a:p>
            <a:r>
              <a:rPr lang="de-DE" sz="3200" i="1" dirty="0">
                <a:solidFill>
                  <a:srgbClr val="3366FF"/>
                </a:solidFill>
              </a:rPr>
              <a:t>3</a:t>
            </a:r>
          </a:p>
        </p:txBody>
      </p:sp>
    </p:spTree>
    <p:extLst>
      <p:ext uri="{BB962C8B-B14F-4D97-AF65-F5344CB8AC3E}">
        <p14:creationId xmlns:p14="http://schemas.microsoft.com/office/powerpoint/2010/main" val="332348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20" grpId="0">
        <p:bldAsOne/>
      </p:bldGraphic>
      <p:bldP spid="17" grpId="0"/>
      <p:bldP spid="24" grpId="0"/>
      <p:bldP spid="32" grpId="0"/>
      <p:bldP spid="38"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0070C0"/>
                </a:solidFill>
              </a:rPr>
              <a:t>Other </a:t>
            </a:r>
            <a:r>
              <a:rPr lang="de-DE" dirty="0" err="1">
                <a:solidFill>
                  <a:srgbClr val="0070C0"/>
                </a:solidFill>
              </a:rPr>
              <a:t>Issues</a:t>
            </a:r>
            <a:endParaRPr lang="de-DE" dirty="0">
              <a:solidFill>
                <a:srgbClr val="0070C0"/>
              </a:solidFill>
            </a:endParaRPr>
          </a:p>
        </p:txBody>
      </p:sp>
      <p:sp>
        <p:nvSpPr>
          <p:cNvPr id="3" name="Inhaltsplatzhalter 2"/>
          <p:cNvSpPr>
            <a:spLocks noGrp="1"/>
          </p:cNvSpPr>
          <p:nvPr>
            <p:ph idx="1"/>
          </p:nvPr>
        </p:nvSpPr>
        <p:spPr>
          <a:xfrm>
            <a:off x="365759" y="1483819"/>
            <a:ext cx="9883931" cy="5257800"/>
          </a:xfrm>
        </p:spPr>
        <p:txBody>
          <a:bodyPr>
            <a:normAutofit/>
          </a:bodyPr>
          <a:lstStyle/>
          <a:p>
            <a:pPr>
              <a:spcBef>
                <a:spcPts val="1200"/>
              </a:spcBef>
            </a:pPr>
            <a:r>
              <a:rPr lang="en-US" dirty="0">
                <a:solidFill>
                  <a:srgbClr val="0070C0"/>
                </a:solidFill>
              </a:rPr>
              <a:t>Objective</a:t>
            </a:r>
            <a:r>
              <a:rPr lang="en-US" dirty="0"/>
              <a:t> vs. </a:t>
            </a:r>
            <a:r>
              <a:rPr lang="en-US" dirty="0">
                <a:solidFill>
                  <a:srgbClr val="0070C0"/>
                </a:solidFill>
              </a:rPr>
              <a:t>subjective</a:t>
            </a:r>
            <a:r>
              <a:rPr lang="en-US" dirty="0"/>
              <a:t> tradeoffs</a:t>
            </a:r>
          </a:p>
          <a:p>
            <a:pPr lvl="1"/>
            <a:r>
              <a:rPr lang="en-US" dirty="0"/>
              <a:t>separate process?</a:t>
            </a:r>
          </a:p>
          <a:p>
            <a:pPr lvl="1"/>
            <a:r>
              <a:rPr lang="en-US" dirty="0"/>
              <a:t>who determines which is which?</a:t>
            </a:r>
          </a:p>
          <a:p>
            <a:pPr>
              <a:spcBef>
                <a:spcPts val="1200"/>
              </a:spcBef>
            </a:pPr>
            <a:r>
              <a:rPr lang="en-US" dirty="0">
                <a:solidFill>
                  <a:srgbClr val="0070C0"/>
                </a:solidFill>
              </a:rPr>
              <a:t>Who gets to vote</a:t>
            </a:r>
            <a:r>
              <a:rPr lang="en-US" dirty="0"/>
              <a:t>?</a:t>
            </a:r>
          </a:p>
          <a:p>
            <a:pPr lvl="1"/>
            <a:r>
              <a:rPr lang="en-US" dirty="0"/>
              <a:t>how to bring </a:t>
            </a:r>
            <a:r>
              <a:rPr lang="en-US" dirty="0">
                <a:solidFill>
                  <a:srgbClr val="0070C0"/>
                </a:solidFill>
              </a:rPr>
              <a:t>expert knowledge </a:t>
            </a:r>
            <a:r>
              <a:rPr lang="en-US" dirty="0"/>
              <a:t>to bear?</a:t>
            </a:r>
          </a:p>
          <a:p>
            <a:pPr lvl="1"/>
            <a:r>
              <a:rPr lang="en-US" dirty="0"/>
              <a:t>incentives to </a:t>
            </a:r>
            <a:r>
              <a:rPr lang="en-US" dirty="0">
                <a:solidFill>
                  <a:srgbClr val="0070C0"/>
                </a:solidFill>
              </a:rPr>
              <a:t>participate</a:t>
            </a:r>
          </a:p>
          <a:p>
            <a:pPr>
              <a:spcBef>
                <a:spcPts val="1200"/>
              </a:spcBef>
            </a:pPr>
            <a:r>
              <a:rPr lang="en-US" dirty="0">
                <a:solidFill>
                  <a:srgbClr val="0070C0"/>
                </a:solidFill>
              </a:rPr>
              <a:t>Global</a:t>
            </a:r>
            <a:r>
              <a:rPr lang="en-US" dirty="0"/>
              <a:t> vs. </a:t>
            </a:r>
            <a:r>
              <a:rPr lang="en-US" dirty="0">
                <a:solidFill>
                  <a:srgbClr val="0070C0"/>
                </a:solidFill>
              </a:rPr>
              <a:t>local</a:t>
            </a:r>
            <a:r>
              <a:rPr lang="en-US" dirty="0"/>
              <a:t> tradeoffs</a:t>
            </a:r>
          </a:p>
          <a:p>
            <a:pPr lvl="1"/>
            <a:r>
              <a:rPr lang="en-US" dirty="0"/>
              <a:t>different entities (e.g., countries) may wish </a:t>
            </a:r>
            <a:br>
              <a:rPr lang="en-US" dirty="0"/>
            </a:br>
            <a:r>
              <a:rPr lang="en-US" dirty="0"/>
              <a:t>to reach their tradeoffs </a:t>
            </a:r>
            <a:r>
              <a:rPr lang="en-US" dirty="0">
                <a:solidFill>
                  <a:srgbClr val="0070C0"/>
                </a:solidFill>
              </a:rPr>
              <a:t>independently</a:t>
            </a:r>
            <a:r>
              <a:rPr lang="en-US" dirty="0">
                <a:solidFill>
                  <a:schemeClr val="accent1"/>
                </a:solidFill>
              </a:rPr>
              <a:t> </a:t>
            </a:r>
          </a:p>
          <a:p>
            <a:pPr lvl="1"/>
            <a:r>
              <a:rPr lang="en-US" dirty="0"/>
              <a:t>only care about opinions of </a:t>
            </a:r>
            <a:r>
              <a:rPr lang="en-US" dirty="0">
                <a:solidFill>
                  <a:srgbClr val="0070C0"/>
                </a:solidFill>
              </a:rPr>
              <a:t>neighbors in </a:t>
            </a:r>
            <a:br>
              <a:rPr lang="en-US" dirty="0">
                <a:solidFill>
                  <a:srgbClr val="0070C0"/>
                </a:solidFill>
              </a:rPr>
            </a:br>
            <a:r>
              <a:rPr lang="en-US" dirty="0">
                <a:solidFill>
                  <a:srgbClr val="0070C0"/>
                </a:solidFill>
              </a:rPr>
              <a:t>my social network</a:t>
            </a:r>
          </a:p>
          <a:p>
            <a:pPr>
              <a:spcBef>
                <a:spcPts val="1200"/>
              </a:spcBef>
            </a:pPr>
            <a:r>
              <a:rPr lang="en-US" dirty="0"/>
              <a:t>…</a:t>
            </a:r>
          </a:p>
        </p:txBody>
      </p:sp>
      <p:grpSp>
        <p:nvGrpSpPr>
          <p:cNvPr id="4" name="Gruppierung 7"/>
          <p:cNvGrpSpPr/>
          <p:nvPr/>
        </p:nvGrpSpPr>
        <p:grpSpPr>
          <a:xfrm>
            <a:off x="6972504" y="427384"/>
            <a:ext cx="4078671" cy="5250142"/>
            <a:chOff x="4694058" y="609901"/>
            <a:chExt cx="4183845" cy="5382168"/>
          </a:xfrm>
        </p:grpSpPr>
        <p:sp>
          <p:nvSpPr>
            <p:cNvPr id="9" name="Wolkenförmige Legende 8"/>
            <p:cNvSpPr/>
            <p:nvPr/>
          </p:nvSpPr>
          <p:spPr>
            <a:xfrm rot="16639666">
              <a:off x="4001163" y="1302796"/>
              <a:ext cx="5382168" cy="3996377"/>
            </a:xfrm>
            <a:prstGeom prst="cloudCallout">
              <a:avLst>
                <a:gd name="adj1" fmla="val -15064"/>
                <a:gd name="adj2" fmla="val 131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feld 9"/>
            <p:cNvSpPr txBox="1"/>
            <p:nvPr/>
          </p:nvSpPr>
          <p:spPr>
            <a:xfrm>
              <a:off x="5233358" y="1350363"/>
              <a:ext cx="3644545" cy="4240539"/>
            </a:xfrm>
            <a:prstGeom prst="rect">
              <a:avLst/>
            </a:prstGeom>
            <a:noFill/>
          </p:spPr>
          <p:txBody>
            <a:bodyPr wrap="square" rtlCol="0">
              <a:spAutoFit/>
            </a:bodyPr>
            <a:lstStyle/>
            <a:p>
              <a:pPr>
                <a:lnSpc>
                  <a:spcPct val="120000"/>
                </a:lnSpc>
              </a:pPr>
              <a:r>
                <a:rPr lang="en-US" sz="2400" dirty="0">
                  <a:solidFill>
                    <a:srgbClr val="FFFFFF"/>
                  </a:solidFill>
                  <a:latin typeface="Arial Rounded MT Bold"/>
                  <a:cs typeface="Arial Rounded MT Bold"/>
                </a:rPr>
                <a:t>Relevant Topics</a:t>
              </a:r>
            </a:p>
            <a:p>
              <a:pPr marL="285750" indent="-285750">
                <a:lnSpc>
                  <a:spcPct val="120000"/>
                </a:lnSpc>
                <a:buFont typeface="Arial"/>
                <a:buChar char="•"/>
              </a:pPr>
              <a:endParaRPr lang="en-US" dirty="0">
                <a:solidFill>
                  <a:srgbClr val="FFFFFF"/>
                </a:solidFill>
                <a:latin typeface="Arial Rounded MT Bold"/>
                <a:cs typeface="Arial Rounded MT Bold"/>
              </a:endParaRPr>
            </a:p>
            <a:p>
              <a:pPr marL="285750" indent="-285750">
                <a:lnSpc>
                  <a:spcPct val="120000"/>
                </a:lnSpc>
                <a:buFont typeface="Arial"/>
                <a:buChar char="•"/>
              </a:pPr>
              <a:r>
                <a:rPr lang="en-US" dirty="0">
                  <a:solidFill>
                    <a:srgbClr val="FFFFFF"/>
                  </a:solidFill>
                  <a:latin typeface="Arial Rounded MT Bold"/>
                  <a:cs typeface="Arial Rounded MT Bold"/>
                </a:rPr>
                <a:t>social choice theory</a:t>
              </a:r>
            </a:p>
            <a:p>
              <a:pPr marL="489600" lvl="1" indent="-212400">
                <a:lnSpc>
                  <a:spcPct val="120000"/>
                </a:lnSpc>
                <a:buFont typeface="Arial"/>
                <a:buChar char="•"/>
              </a:pPr>
              <a:r>
                <a:rPr lang="en-US" dirty="0">
                  <a:solidFill>
                    <a:srgbClr val="FFFFFF"/>
                  </a:solidFill>
                  <a:latin typeface="Arial Rounded MT Bold"/>
                  <a:cs typeface="Arial Rounded MT Bold"/>
                </a:rPr>
                <a:t>voting</a:t>
              </a:r>
            </a:p>
            <a:p>
              <a:pPr marL="489600" lvl="1" indent="-212400">
                <a:lnSpc>
                  <a:spcPct val="120000"/>
                </a:lnSpc>
                <a:buFont typeface="Arial"/>
                <a:buChar char="•"/>
              </a:pPr>
              <a:r>
                <a:rPr lang="en-US" dirty="0">
                  <a:solidFill>
                    <a:srgbClr val="FFFFFF"/>
                  </a:solidFill>
                  <a:latin typeface="Arial Rounded MT Bold"/>
                  <a:cs typeface="Arial Rounded MT Bold"/>
                </a:rPr>
                <a:t>judgment aggregation</a:t>
              </a:r>
            </a:p>
            <a:p>
              <a:pPr marL="285750" indent="-285750">
                <a:lnSpc>
                  <a:spcPct val="120000"/>
                </a:lnSpc>
                <a:buFont typeface="Arial"/>
                <a:buChar char="•"/>
              </a:pPr>
              <a:r>
                <a:rPr lang="en-US" dirty="0">
                  <a:solidFill>
                    <a:srgbClr val="FFFFFF"/>
                  </a:solidFill>
                  <a:latin typeface="Arial Rounded MT Bold"/>
                  <a:cs typeface="Arial Rounded MT Bold"/>
                </a:rPr>
                <a:t>game theory </a:t>
              </a:r>
            </a:p>
            <a:p>
              <a:pPr marL="285750" indent="-285750">
                <a:lnSpc>
                  <a:spcPct val="120000"/>
                </a:lnSpc>
                <a:buFont typeface="Arial"/>
                <a:buChar char="•"/>
              </a:pPr>
              <a:r>
                <a:rPr lang="en-US" dirty="0">
                  <a:solidFill>
                    <a:srgbClr val="FFFFFF"/>
                  </a:solidFill>
                  <a:latin typeface="Arial Rounded MT Bold"/>
                  <a:cs typeface="Arial Rounded MT Bold"/>
                </a:rPr>
                <a:t>mechanism design</a:t>
              </a:r>
            </a:p>
            <a:p>
              <a:pPr marL="285750" indent="-285750">
                <a:lnSpc>
                  <a:spcPct val="120000"/>
                </a:lnSpc>
                <a:buFont typeface="Arial"/>
                <a:buChar char="•"/>
              </a:pPr>
              <a:r>
                <a:rPr lang="en-US" dirty="0">
                  <a:solidFill>
                    <a:srgbClr val="FFFFFF"/>
                  </a:solidFill>
                  <a:latin typeface="Arial Rounded MT Bold"/>
                  <a:cs typeface="Arial Rounded MT Bold"/>
                </a:rPr>
                <a:t>prediction markets</a:t>
              </a:r>
            </a:p>
            <a:p>
              <a:pPr marL="285750" indent="-285750">
                <a:lnSpc>
                  <a:spcPct val="120000"/>
                </a:lnSpc>
                <a:buFont typeface="Arial"/>
                <a:buChar char="•"/>
              </a:pPr>
              <a:r>
                <a:rPr lang="en-US" dirty="0">
                  <a:solidFill>
                    <a:srgbClr val="FFFFFF"/>
                  </a:solidFill>
                  <a:latin typeface="Arial Rounded MT Bold"/>
                  <a:cs typeface="Arial Rounded MT Bold"/>
                </a:rPr>
                <a:t>peer prediction</a:t>
              </a:r>
            </a:p>
            <a:p>
              <a:pPr marL="285750" indent="-285750">
                <a:lnSpc>
                  <a:spcPct val="120000"/>
                </a:lnSpc>
                <a:buFont typeface="Arial"/>
                <a:buChar char="•"/>
              </a:pPr>
              <a:r>
                <a:rPr lang="en-US" dirty="0">
                  <a:solidFill>
                    <a:srgbClr val="FFFFFF"/>
                  </a:solidFill>
                  <a:latin typeface="Arial Rounded MT Bold"/>
                  <a:cs typeface="Arial Rounded MT Bold"/>
                </a:rPr>
                <a:t>preference elicitation</a:t>
              </a:r>
            </a:p>
            <a:p>
              <a:pPr marL="285750" indent="-285750">
                <a:lnSpc>
                  <a:spcPct val="120000"/>
                </a:lnSpc>
                <a:buFont typeface="Arial"/>
                <a:buChar char="•"/>
              </a:pPr>
              <a:r>
                <a:rPr lang="en-US" dirty="0">
                  <a:solidFill>
                    <a:srgbClr val="FFFFFF"/>
                  </a:solidFill>
                  <a:latin typeface="Arial Rounded MT Bold"/>
                  <a:cs typeface="Arial Rounded MT Bold"/>
                </a:rPr>
                <a:t>...</a:t>
              </a:r>
            </a:p>
            <a:p>
              <a:endParaRPr lang="en-US" dirty="0">
                <a:solidFill>
                  <a:srgbClr val="FFFFFF"/>
                </a:solidFill>
              </a:endParaRPr>
            </a:p>
          </p:txBody>
        </p:sp>
      </p:grpSp>
      <p:sp>
        <p:nvSpPr>
          <p:cNvPr id="7" name="Wolkenförmige Legende 6"/>
          <p:cNvSpPr/>
          <p:nvPr/>
        </p:nvSpPr>
        <p:spPr>
          <a:xfrm>
            <a:off x="5327019" y="5766215"/>
            <a:ext cx="4065519" cy="1091785"/>
          </a:xfrm>
          <a:prstGeom prst="cloudCallout">
            <a:avLst>
              <a:gd name="adj1" fmla="val -9896"/>
              <a:gd name="adj2" fmla="val 883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Thank you for your attention!</a:t>
            </a:r>
          </a:p>
        </p:txBody>
      </p:sp>
    </p:spTree>
    <p:extLst>
      <p:ext uri="{BB962C8B-B14F-4D97-AF65-F5344CB8AC3E}">
        <p14:creationId xmlns:p14="http://schemas.microsoft.com/office/powerpoint/2010/main" val="33217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additive="base">
                                        <p:cTn id="47" dur="800" fill="hold"/>
                                        <p:tgtEl>
                                          <p:spTgt spid="4"/>
                                        </p:tgtEl>
                                        <p:attrNameLst>
                                          <p:attrName>ppt_x</p:attrName>
                                        </p:attrNameLst>
                                      </p:cBhvr>
                                      <p:tavLst>
                                        <p:tav tm="0">
                                          <p:val>
                                            <p:strVal val="1+#ppt_w/2"/>
                                          </p:val>
                                        </p:tav>
                                        <p:tav tm="100000">
                                          <p:val>
                                            <p:strVal val="#ppt_x"/>
                                          </p:val>
                                        </p:tav>
                                      </p:tavLst>
                                    </p:anim>
                                    <p:anim calcmode="lin" valueType="num">
                                      <p:cBhvr additive="base">
                                        <p:cTn id="48" dur="8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70C0"/>
                </a:solidFill>
              </a:rPr>
              <a:t>Why Do We Care?</a:t>
            </a:r>
          </a:p>
        </p:txBody>
      </p:sp>
      <p:sp>
        <p:nvSpPr>
          <p:cNvPr id="3" name="Content Placeholder 2"/>
          <p:cNvSpPr>
            <a:spLocks noGrp="1"/>
          </p:cNvSpPr>
          <p:nvPr>
            <p:ph idx="1"/>
          </p:nvPr>
        </p:nvSpPr>
        <p:spPr>
          <a:xfrm>
            <a:off x="1981200" y="1600200"/>
            <a:ext cx="8229600" cy="5000860"/>
          </a:xfrm>
        </p:spPr>
        <p:txBody>
          <a:bodyPr>
            <a:normAutofit/>
          </a:bodyPr>
          <a:lstStyle/>
          <a:p>
            <a:r>
              <a:rPr lang="en-US" dirty="0"/>
              <a:t>Inconsistent tradeoffs can result in </a:t>
            </a:r>
            <a:r>
              <a:rPr lang="en-US" dirty="0">
                <a:solidFill>
                  <a:srgbClr val="0070C0"/>
                </a:solidFill>
              </a:rPr>
              <a:t>inefficiency</a:t>
            </a:r>
          </a:p>
          <a:p>
            <a:pPr lvl="1"/>
            <a:r>
              <a:rPr lang="en-US" dirty="0"/>
              <a:t>Agents optimizing their utility functions individually leads to solutions that are Pareto inefficient</a:t>
            </a:r>
          </a:p>
          <a:p>
            <a:r>
              <a:rPr lang="en-US" dirty="0" err="1">
                <a:solidFill>
                  <a:srgbClr val="0070C0"/>
                </a:solidFill>
              </a:rPr>
              <a:t>Pigovian</a:t>
            </a:r>
            <a:r>
              <a:rPr lang="en-US" dirty="0">
                <a:solidFill>
                  <a:srgbClr val="0070C0"/>
                </a:solidFill>
              </a:rPr>
              <a:t> taxes</a:t>
            </a:r>
            <a:r>
              <a:rPr lang="en-US" dirty="0"/>
              <a:t>: pay the cost your activity </a:t>
            </a:r>
            <a:br>
              <a:rPr lang="en-US" dirty="0"/>
            </a:br>
            <a:r>
              <a:rPr lang="en-US" dirty="0"/>
              <a:t>imposes on society (the </a:t>
            </a:r>
            <a:r>
              <a:rPr lang="en-US" dirty="0">
                <a:solidFill>
                  <a:srgbClr val="0070C0"/>
                </a:solidFill>
              </a:rPr>
              <a:t>externality</a:t>
            </a:r>
            <a:r>
              <a:rPr lang="en-US" dirty="0"/>
              <a:t> of </a:t>
            </a:r>
            <a:br>
              <a:rPr lang="en-US" dirty="0"/>
            </a:br>
            <a:r>
              <a:rPr lang="en-US" dirty="0"/>
              <a:t>your activity)</a:t>
            </a:r>
          </a:p>
          <a:p>
            <a:pPr lvl="1"/>
            <a:r>
              <a:rPr lang="en-US" dirty="0"/>
              <a:t>If we decided using 1 gallon of gasoline came </a:t>
            </a:r>
            <a:br>
              <a:rPr lang="en-US" dirty="0"/>
            </a:br>
            <a:r>
              <a:rPr lang="en-US" dirty="0"/>
              <a:t>at a cost of $</a:t>
            </a:r>
            <a:r>
              <a:rPr lang="en-US" i="1" dirty="0"/>
              <a:t>x</a:t>
            </a:r>
            <a:r>
              <a:rPr lang="en-US" dirty="0"/>
              <a:t> to society, we could charge</a:t>
            </a:r>
            <a:br>
              <a:rPr lang="en-US" dirty="0"/>
            </a:br>
            <a:r>
              <a:rPr lang="en-US" dirty="0"/>
              <a:t>a tax of $</a:t>
            </a:r>
            <a:r>
              <a:rPr lang="en-US" i="1" dirty="0"/>
              <a:t>x </a:t>
            </a:r>
            <a:r>
              <a:rPr lang="en-US" dirty="0"/>
              <a:t>on each gallon</a:t>
            </a:r>
          </a:p>
          <a:p>
            <a:pPr lvl="1"/>
            <a:r>
              <a:rPr lang="en-US" dirty="0"/>
              <a:t>But where would we get </a:t>
            </a:r>
            <a:r>
              <a:rPr lang="en-US" i="1" dirty="0"/>
              <a:t>x</a:t>
            </a:r>
            <a:r>
              <a:rPr lang="en-US" dirty="0"/>
              <a:t>?</a:t>
            </a:r>
            <a:endParaRPr lang="en-US" sz="2000" dirty="0"/>
          </a:p>
          <a:p>
            <a:pPr lvl="1"/>
            <a:endParaRPr lang="en-US" dirty="0"/>
          </a:p>
        </p:txBody>
      </p:sp>
      <p:pic>
        <p:nvPicPr>
          <p:cNvPr id="4" name="Picture 3" descr="pigo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5357" y="3476001"/>
            <a:ext cx="1279294" cy="1949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8537869" y="5400334"/>
            <a:ext cx="152854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400" i="1" dirty="0">
                <a:latin typeface="+mj-lt"/>
                <a:cs typeface="Times New Roman" charset="0"/>
              </a:rPr>
              <a:t>Arthur Cecil </a:t>
            </a:r>
            <a:r>
              <a:rPr lang="en-US" sz="1400" i="1" dirty="0" err="1">
                <a:latin typeface="+mj-lt"/>
                <a:cs typeface="Times New Roman" charset="0"/>
              </a:rPr>
              <a:t>Pigou</a:t>
            </a:r>
            <a:endParaRPr lang="en-US" sz="1400" i="1" dirty="0">
              <a:latin typeface="+mj-lt"/>
              <a:cs typeface="Times New Roman" charset="0"/>
            </a:endParaRPr>
          </a:p>
        </p:txBody>
      </p:sp>
    </p:spTree>
    <p:extLst>
      <p:ext uri="{BB962C8B-B14F-4D97-AF65-F5344CB8AC3E}">
        <p14:creationId xmlns:p14="http://schemas.microsoft.com/office/powerpoint/2010/main" val="39653211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0070C0"/>
                </a:solidFill>
              </a:rPr>
              <a:t>Inconsistent tradeoffs can result in inefficiency</a:t>
            </a:r>
          </a:p>
        </p:txBody>
      </p:sp>
      <p:sp>
        <p:nvSpPr>
          <p:cNvPr id="3" name="Content Placeholder 2"/>
          <p:cNvSpPr>
            <a:spLocks noGrp="1"/>
          </p:cNvSpPr>
          <p:nvPr>
            <p:ph idx="1"/>
          </p:nvPr>
        </p:nvSpPr>
        <p:spPr>
          <a:xfrm>
            <a:off x="1981200" y="1417639"/>
            <a:ext cx="8229600" cy="5208489"/>
          </a:xfrm>
        </p:spPr>
        <p:txBody>
          <a:bodyPr>
            <a:normAutofit fontScale="92500" lnSpcReduction="10000"/>
          </a:bodyPr>
          <a:lstStyle/>
          <a:p>
            <a:pPr>
              <a:buFontTx/>
              <a:buChar char="•"/>
            </a:pPr>
            <a:r>
              <a:rPr lang="en-US" sz="2600" dirty="0"/>
              <a:t>Agent 1: 1 gallon = 3 bags = -1 </a:t>
            </a:r>
            <a:r>
              <a:rPr lang="en-US" sz="2600" dirty="0" err="1"/>
              <a:t>util</a:t>
            </a:r>
            <a:endParaRPr lang="en-US" sz="2600" dirty="0"/>
          </a:p>
          <a:p>
            <a:pPr lvl="1">
              <a:buFontTx/>
              <a:buChar char="•"/>
            </a:pPr>
            <a:r>
              <a:rPr lang="en-US" sz="1800" dirty="0"/>
              <a:t>I.e., agent 1 feels she should be willing to sacrifice up to1 </a:t>
            </a:r>
            <a:r>
              <a:rPr lang="en-US" sz="1800" dirty="0" err="1"/>
              <a:t>util</a:t>
            </a:r>
            <a:r>
              <a:rPr lang="en-US" sz="1800" dirty="0"/>
              <a:t> to reduce trash by 3, but no more</a:t>
            </a:r>
          </a:p>
          <a:p>
            <a:pPr>
              <a:buFontTx/>
              <a:buChar char="•"/>
            </a:pPr>
            <a:r>
              <a:rPr lang="en-US" sz="2600" dirty="0"/>
              <a:t>Agent 2: 1.5 gallons = 1.5 bags = -1 </a:t>
            </a:r>
            <a:r>
              <a:rPr lang="en-US" sz="2600" dirty="0" err="1"/>
              <a:t>util</a:t>
            </a:r>
            <a:endParaRPr lang="en-US" sz="2600" dirty="0"/>
          </a:p>
          <a:p>
            <a:pPr>
              <a:buFontTx/>
              <a:buChar char="•"/>
            </a:pPr>
            <a:r>
              <a:rPr lang="en-US" sz="2600" dirty="0"/>
              <a:t>Agent 3: 3 gallons = 1 bag = -1 </a:t>
            </a:r>
            <a:r>
              <a:rPr lang="en-US" sz="2600" dirty="0" err="1"/>
              <a:t>util</a:t>
            </a:r>
            <a:endParaRPr lang="en-US" sz="2600" dirty="0"/>
          </a:p>
          <a:p>
            <a:pPr>
              <a:buFontTx/>
              <a:buChar char="•"/>
            </a:pPr>
            <a:r>
              <a:rPr lang="en-US" sz="2600" dirty="0"/>
              <a:t>Cost of reducing gasoline by </a:t>
            </a:r>
            <a:r>
              <a:rPr lang="en-US" sz="2600" i="1" dirty="0"/>
              <a:t>x</a:t>
            </a:r>
            <a:r>
              <a:rPr lang="en-US" sz="2600" dirty="0"/>
              <a:t> is </a:t>
            </a:r>
            <a:r>
              <a:rPr lang="en-US" sz="2600" i="1" dirty="0"/>
              <a:t>x</a:t>
            </a:r>
            <a:r>
              <a:rPr lang="en-US" sz="2600" baseline="30000" dirty="0"/>
              <a:t>2</a:t>
            </a:r>
            <a:r>
              <a:rPr lang="en-US" sz="2600" dirty="0"/>
              <a:t> </a:t>
            </a:r>
            <a:r>
              <a:rPr lang="en-US" sz="2600" dirty="0" err="1"/>
              <a:t>utils</a:t>
            </a:r>
            <a:r>
              <a:rPr lang="en-US" sz="2600" dirty="0"/>
              <a:t> for each agent</a:t>
            </a:r>
          </a:p>
          <a:p>
            <a:pPr>
              <a:buFontTx/>
              <a:buChar char="•"/>
            </a:pPr>
            <a:r>
              <a:rPr lang="en-US" sz="2600" dirty="0"/>
              <a:t>Cost of reducing trash by </a:t>
            </a:r>
            <a:r>
              <a:rPr lang="en-US" sz="2600" i="1" dirty="0"/>
              <a:t>y</a:t>
            </a:r>
            <a:r>
              <a:rPr lang="en-US" sz="2600" dirty="0"/>
              <a:t> is </a:t>
            </a:r>
            <a:r>
              <a:rPr lang="en-US" sz="2600" i="1" dirty="0"/>
              <a:t>y</a:t>
            </a:r>
            <a:r>
              <a:rPr lang="en-US" sz="2600" baseline="30000" dirty="0"/>
              <a:t>2</a:t>
            </a:r>
            <a:r>
              <a:rPr lang="en-US" sz="2600" dirty="0"/>
              <a:t> for each agent</a:t>
            </a:r>
          </a:p>
          <a:p>
            <a:r>
              <a:rPr lang="en-US" sz="2600" dirty="0">
                <a:latin typeface="Calibri" charset="0"/>
              </a:rPr>
              <a:t>Optimal solutions for the individual agents:</a:t>
            </a:r>
          </a:p>
          <a:p>
            <a:pPr lvl="1"/>
            <a:r>
              <a:rPr lang="en-US" sz="2200" dirty="0">
                <a:latin typeface="Calibri" charset="0"/>
              </a:rPr>
              <a:t>Agent 1 will reduce by 1/2 and 1/6  </a:t>
            </a:r>
          </a:p>
          <a:p>
            <a:pPr lvl="1"/>
            <a:r>
              <a:rPr lang="en-US" sz="2200" dirty="0">
                <a:latin typeface="Calibri" charset="0"/>
              </a:rPr>
              <a:t>Agent 2 will reduce by 1/3 and 1/3  </a:t>
            </a:r>
          </a:p>
          <a:p>
            <a:pPr lvl="1"/>
            <a:r>
              <a:rPr lang="en-US" sz="2200" dirty="0">
                <a:latin typeface="Calibri" charset="0"/>
              </a:rPr>
              <a:t>Agent 3 will reduce by 1/6 and 1/2  </a:t>
            </a:r>
          </a:p>
          <a:p>
            <a:r>
              <a:rPr lang="en-US" sz="2600" dirty="0">
                <a:latin typeface="Calibri" charset="0"/>
              </a:rPr>
              <a:t>But if agents 1 and 3 each reduce everything by 1/3, the total reductions are the same, and their costs are 2/9 rather than 1/4 + 1/36 which is clearly higher.  </a:t>
            </a:r>
          </a:p>
          <a:p>
            <a:pPr lvl="1"/>
            <a:r>
              <a:rPr lang="en-US" sz="2200" dirty="0">
                <a:latin typeface="Calibri" charset="0"/>
              </a:rPr>
              <a:t>Could then reduce slightly more to make everyone happier.</a:t>
            </a:r>
          </a:p>
          <a:p>
            <a:endParaRPr lang="en-US" dirty="0"/>
          </a:p>
        </p:txBody>
      </p:sp>
    </p:spTree>
    <p:extLst>
      <p:ext uri="{BB962C8B-B14F-4D97-AF65-F5344CB8AC3E}">
        <p14:creationId xmlns:p14="http://schemas.microsoft.com/office/powerpoint/2010/main" val="264027157"/>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4242" name="Rectangle 1"/>
          <p:cNvSpPr>
            <a:spLocks noGrp="1" noChangeArrowheads="1"/>
          </p:cNvSpPr>
          <p:nvPr>
            <p:ph type="title"/>
          </p:nvPr>
        </p:nvSpPr>
        <p:spPr>
          <a:xfrm>
            <a:off x="2458160" y="126029"/>
            <a:ext cx="7773359" cy="1714500"/>
          </a:xfrm>
        </p:spPr>
        <p:txBody>
          <a:bodyPr>
            <a:normAutofit/>
          </a:bodyPr>
          <a:lstStyle/>
          <a:p>
            <a:pPr eaLnBrk="1" hangingPunct="1"/>
            <a:r>
              <a:rPr lang="en-US" dirty="0">
                <a:solidFill>
                  <a:srgbClr val="0070C0"/>
                </a:solidFill>
              </a:rPr>
              <a:t>Single-peaked preferences</a:t>
            </a:r>
          </a:p>
        </p:txBody>
      </p:sp>
      <p:sp>
        <p:nvSpPr>
          <p:cNvPr id="394243" name="Rectangle 2"/>
          <p:cNvSpPr>
            <a:spLocks noGrp="1" noChangeArrowheads="1"/>
          </p:cNvSpPr>
          <p:nvPr>
            <p:ph type="body" idx="1"/>
          </p:nvPr>
        </p:nvSpPr>
        <p:spPr>
          <a:xfrm>
            <a:off x="2416970" y="1823177"/>
            <a:ext cx="7358063" cy="3366492"/>
          </a:xfrm>
        </p:spPr>
        <p:txBody>
          <a:bodyPr>
            <a:normAutofit/>
          </a:bodyPr>
          <a:lstStyle/>
          <a:p>
            <a:pPr marL="625056"/>
            <a:r>
              <a:rPr lang="en-US" i="1" dirty="0">
                <a:solidFill>
                  <a:srgbClr val="0000FF"/>
                </a:solidFill>
              </a:rPr>
              <a:t>Definition:</a:t>
            </a:r>
            <a:r>
              <a:rPr lang="en-US" dirty="0"/>
              <a:t>  Let agent </a:t>
            </a:r>
            <a:r>
              <a:rPr lang="en-US" i="1" dirty="0"/>
              <a:t>a</a:t>
            </a:r>
            <a:r>
              <a:rPr lang="en-US" dirty="0"/>
              <a:t>’s most-preferred value be </a:t>
            </a:r>
            <a:r>
              <a:rPr lang="en-US" i="1" dirty="0"/>
              <a:t>p</a:t>
            </a:r>
            <a:r>
              <a:rPr lang="en-US" i="1" baseline="-6000" dirty="0"/>
              <a:t>a</a:t>
            </a:r>
            <a:r>
              <a:rPr lang="en-US" dirty="0"/>
              <a:t>.  </a:t>
            </a:r>
          </a:p>
          <a:p>
            <a:pPr marL="625056">
              <a:buNone/>
            </a:pPr>
            <a:r>
              <a:rPr lang="en-US" dirty="0"/>
              <a:t>	Let </a:t>
            </a:r>
            <a:r>
              <a:rPr lang="en-US" i="1" dirty="0"/>
              <a:t>p </a:t>
            </a:r>
            <a:r>
              <a:rPr lang="en-US" dirty="0"/>
              <a:t>and </a:t>
            </a:r>
            <a:r>
              <a:rPr lang="en-US" i="1" dirty="0"/>
              <a:t>p’ </a:t>
            </a:r>
            <a:r>
              <a:rPr lang="en-US" dirty="0"/>
              <a:t>satisfy</a:t>
            </a:r>
            <a:r>
              <a:rPr lang="en-US" i="1" dirty="0"/>
              <a:t>:</a:t>
            </a:r>
            <a:endParaRPr lang="en-US" dirty="0"/>
          </a:p>
          <a:p>
            <a:pPr marL="937584" lvl="1">
              <a:buFontTx/>
              <a:buChar char="-"/>
            </a:pPr>
            <a:r>
              <a:rPr lang="en-US" i="1" dirty="0"/>
              <a:t>p’ ≤ p ≤ p</a:t>
            </a:r>
            <a:r>
              <a:rPr lang="en-US" i="1" baseline="-6000" dirty="0"/>
              <a:t>a</a:t>
            </a:r>
            <a:r>
              <a:rPr lang="en-US" i="1" dirty="0"/>
              <a:t>, </a:t>
            </a:r>
            <a:r>
              <a:rPr lang="en-US" dirty="0"/>
              <a:t>or </a:t>
            </a:r>
            <a:r>
              <a:rPr lang="en-US" i="1" dirty="0"/>
              <a:t>p</a:t>
            </a:r>
            <a:r>
              <a:rPr lang="en-US" i="1" baseline="-6000" dirty="0"/>
              <a:t>a</a:t>
            </a:r>
            <a:r>
              <a:rPr lang="en-US" i="1" dirty="0"/>
              <a:t> ≤ p ≤ p’</a:t>
            </a:r>
          </a:p>
          <a:p>
            <a:pPr marL="625056"/>
            <a:r>
              <a:rPr lang="en-US" dirty="0"/>
              <a:t>The agent’s preferences are </a:t>
            </a:r>
            <a:r>
              <a:rPr lang="en-US" dirty="0">
                <a:solidFill>
                  <a:srgbClr val="008000"/>
                </a:solidFill>
              </a:rPr>
              <a:t>single-peaked</a:t>
            </a:r>
            <a:r>
              <a:rPr lang="en-US" dirty="0"/>
              <a:t> if the agent always weakly prefers </a:t>
            </a:r>
            <a:r>
              <a:rPr lang="en-US" i="1" dirty="0"/>
              <a:t>p</a:t>
            </a:r>
            <a:r>
              <a:rPr lang="en-US" dirty="0"/>
              <a:t> to </a:t>
            </a:r>
            <a:r>
              <a:rPr lang="en-US" i="1" dirty="0"/>
              <a:t>p’</a:t>
            </a:r>
          </a:p>
        </p:txBody>
      </p:sp>
      <p:sp>
        <p:nvSpPr>
          <p:cNvPr id="394244" name="Line 3"/>
          <p:cNvSpPr>
            <a:spLocks noChangeShapeType="1"/>
          </p:cNvSpPr>
          <p:nvPr/>
        </p:nvSpPr>
        <p:spPr bwMode="auto">
          <a:xfrm>
            <a:off x="2300883" y="5245442"/>
            <a:ext cx="7590234" cy="0"/>
          </a:xfrm>
          <a:prstGeom prst="line">
            <a:avLst/>
          </a:prstGeom>
          <a:noFill/>
          <a:ln w="38100">
            <a:solidFill>
              <a:schemeClr val="tx1"/>
            </a:solidFill>
            <a:round/>
            <a:headEnd/>
            <a:tailEnd/>
          </a:ln>
        </p:spPr>
        <p:txBody>
          <a:bodyPr lIns="64291" tIns="32146" rIns="64291" bIns="32146"/>
          <a:lstStyle/>
          <a:p>
            <a:endParaRPr lang="en-US"/>
          </a:p>
        </p:txBody>
      </p:sp>
      <p:sp>
        <p:nvSpPr>
          <p:cNvPr id="394246" name="Rectangle 5"/>
          <p:cNvSpPr>
            <a:spLocks/>
          </p:cNvSpPr>
          <p:nvPr/>
        </p:nvSpPr>
        <p:spPr bwMode="auto">
          <a:xfrm>
            <a:off x="6773001" y="5383314"/>
            <a:ext cx="264496" cy="369332"/>
          </a:xfrm>
          <a:prstGeom prst="rect">
            <a:avLst/>
          </a:prstGeom>
          <a:noFill/>
          <a:ln w="12700">
            <a:noFill/>
            <a:miter lim="800000"/>
            <a:headEnd/>
            <a:tailEnd/>
          </a:ln>
        </p:spPr>
        <p:txBody>
          <a:bodyPr wrap="none" lIns="0" tIns="0" rIns="0" bIns="0" anchor="ctr">
            <a:spAutoFit/>
          </a:bodyPr>
          <a:lstStyle/>
          <a:p>
            <a:pPr>
              <a:spcBef>
                <a:spcPts val="1687"/>
              </a:spcBef>
            </a:pPr>
            <a:r>
              <a:rPr lang="en-US" sz="2400" i="1" dirty="0">
                <a:solidFill>
                  <a:srgbClr val="FF0000"/>
                </a:solidFill>
                <a:latin typeface="Gill Sans" pitchFamily="-107" charset="0"/>
                <a:sym typeface="Gill Sans" pitchFamily="-107" charset="0"/>
              </a:rPr>
              <a:t>p</a:t>
            </a:r>
            <a:r>
              <a:rPr lang="en-US" sz="2400" i="1" baseline="-6000" dirty="0">
                <a:solidFill>
                  <a:srgbClr val="FF0000"/>
                </a:solidFill>
                <a:latin typeface="Gill Sans" pitchFamily="-107" charset="0"/>
                <a:sym typeface="Gill Sans" pitchFamily="-107" charset="0"/>
              </a:rPr>
              <a:t>a</a:t>
            </a:r>
          </a:p>
        </p:txBody>
      </p:sp>
      <p:sp>
        <p:nvSpPr>
          <p:cNvPr id="394247" name="Rectangle 6"/>
          <p:cNvSpPr>
            <a:spLocks/>
          </p:cNvSpPr>
          <p:nvPr/>
        </p:nvSpPr>
        <p:spPr bwMode="auto">
          <a:xfrm>
            <a:off x="5832630" y="5383314"/>
            <a:ext cx="158698" cy="369332"/>
          </a:xfrm>
          <a:prstGeom prst="rect">
            <a:avLst/>
          </a:prstGeom>
          <a:noFill/>
          <a:ln w="12700">
            <a:noFill/>
            <a:miter lim="800000"/>
            <a:headEnd/>
            <a:tailEnd/>
          </a:ln>
        </p:spPr>
        <p:txBody>
          <a:bodyPr wrap="none" lIns="0" tIns="0" rIns="0" bIns="0" anchor="ctr">
            <a:spAutoFit/>
          </a:bodyPr>
          <a:lstStyle/>
          <a:p>
            <a:pPr>
              <a:spcBef>
                <a:spcPts val="1687"/>
              </a:spcBef>
            </a:pPr>
            <a:r>
              <a:rPr lang="en-US" sz="2400" i="1" dirty="0">
                <a:solidFill>
                  <a:srgbClr val="0000FF"/>
                </a:solidFill>
                <a:latin typeface="Gill Sans" pitchFamily="-107" charset="0"/>
                <a:sym typeface="Gill Sans" pitchFamily="-107" charset="0"/>
              </a:rPr>
              <a:t>p</a:t>
            </a:r>
          </a:p>
        </p:txBody>
      </p:sp>
      <p:sp>
        <p:nvSpPr>
          <p:cNvPr id="394248" name="Rectangle 7"/>
          <p:cNvSpPr>
            <a:spLocks/>
          </p:cNvSpPr>
          <p:nvPr/>
        </p:nvSpPr>
        <p:spPr bwMode="auto">
          <a:xfrm>
            <a:off x="4317337" y="5383314"/>
            <a:ext cx="240450" cy="369332"/>
          </a:xfrm>
          <a:prstGeom prst="rect">
            <a:avLst/>
          </a:prstGeom>
          <a:noFill/>
          <a:ln w="12700">
            <a:noFill/>
            <a:miter lim="800000"/>
            <a:headEnd/>
            <a:tailEnd/>
          </a:ln>
        </p:spPr>
        <p:txBody>
          <a:bodyPr wrap="none" lIns="0" tIns="0" rIns="0" bIns="0" anchor="ctr">
            <a:spAutoFit/>
          </a:bodyPr>
          <a:lstStyle/>
          <a:p>
            <a:pPr>
              <a:spcBef>
                <a:spcPts val="1687"/>
              </a:spcBef>
            </a:pPr>
            <a:r>
              <a:rPr lang="en-US" sz="2400" i="1" dirty="0">
                <a:latin typeface="Gill Sans" pitchFamily="-107" charset="0"/>
                <a:sym typeface="Gill Sans" pitchFamily="-107" charset="0"/>
              </a:rPr>
              <a:t>p’</a:t>
            </a:r>
          </a:p>
        </p:txBody>
      </p:sp>
    </p:spTree>
    <p:extLst>
      <p:ext uri="{BB962C8B-B14F-4D97-AF65-F5344CB8AC3E}">
        <p14:creationId xmlns:p14="http://schemas.microsoft.com/office/powerpoint/2010/main" val="156987723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70C0"/>
                </a:solidFill>
              </a:rPr>
              <a:t>Perhaps more reasonable…</a:t>
            </a:r>
          </a:p>
        </p:txBody>
      </p:sp>
      <p:sp>
        <p:nvSpPr>
          <p:cNvPr id="3" name="Content Placeholder 2"/>
          <p:cNvSpPr>
            <a:spLocks noGrp="1"/>
          </p:cNvSpPr>
          <p:nvPr>
            <p:ph idx="1"/>
          </p:nvPr>
        </p:nvSpPr>
        <p:spPr>
          <a:xfrm>
            <a:off x="1981200" y="4809815"/>
            <a:ext cx="8611604" cy="1807956"/>
          </a:xfrm>
        </p:spPr>
        <p:txBody>
          <a:bodyPr>
            <a:normAutofit/>
          </a:bodyPr>
          <a:lstStyle/>
          <a:p>
            <a:r>
              <a:rPr lang="en-US" dirty="0"/>
              <a:t>E.g., due to </a:t>
            </a:r>
            <a:r>
              <a:rPr lang="en-US" dirty="0">
                <a:solidFill>
                  <a:srgbClr val="0070C0"/>
                </a:solidFill>
              </a:rPr>
              <a:t>missing information </a:t>
            </a:r>
            <a:r>
              <a:rPr lang="en-US" dirty="0"/>
              <a:t>or </a:t>
            </a:r>
            <a:br>
              <a:rPr lang="en-US" dirty="0"/>
            </a:br>
            <a:r>
              <a:rPr lang="en-US" dirty="0"/>
              <a:t>plain </a:t>
            </a:r>
            <a:r>
              <a:rPr lang="en-US" dirty="0">
                <a:solidFill>
                  <a:srgbClr val="0070C0"/>
                </a:solidFill>
              </a:rPr>
              <a:t>uncertainty</a:t>
            </a:r>
          </a:p>
          <a:p>
            <a:pPr>
              <a:spcBef>
                <a:spcPts val="1800"/>
              </a:spcBef>
            </a:pPr>
            <a:r>
              <a:rPr lang="en-US" dirty="0"/>
              <a:t>How to aggregate these interval votes? </a:t>
            </a:r>
            <a:r>
              <a:rPr lang="en-US" sz="2000" dirty="0">
                <a:solidFill>
                  <a:srgbClr val="0070C0"/>
                </a:solidFill>
              </a:rPr>
              <a:t>[Farfel &amp; Conitzer 2011]</a:t>
            </a:r>
            <a:endParaRPr lang="en-US" dirty="0">
              <a:solidFill>
                <a:srgbClr val="0070C0"/>
              </a:solidFill>
            </a:endParaRPr>
          </a:p>
          <a:p>
            <a:endParaRPr lang="en-US" dirty="0"/>
          </a:p>
        </p:txBody>
      </p:sp>
      <p:cxnSp>
        <p:nvCxnSpPr>
          <p:cNvPr id="4" name="Straight Connector 4"/>
          <p:cNvCxnSpPr>
            <a:cxnSpLocks noChangeShapeType="1"/>
          </p:cNvCxnSpPr>
          <p:nvPr/>
        </p:nvCxnSpPr>
        <p:spPr bwMode="auto">
          <a:xfrm>
            <a:off x="1981200" y="4001192"/>
            <a:ext cx="7658100" cy="0"/>
          </a:xfrm>
          <a:prstGeom prst="line">
            <a:avLst/>
          </a:prstGeom>
          <a:noFill/>
          <a:ln w="38100">
            <a:solidFill>
              <a:schemeClr val="tx1"/>
            </a:solidFill>
            <a:round/>
            <a:headEnd type="none"/>
            <a:tailEnd type="triangle"/>
          </a:ln>
          <a:extLst>
            <a:ext uri="{909E8E84-426E-40dd-AFC4-6F175D3DCCD1}">
              <a14:hiddenFill xmlns:a14="http://schemas.microsoft.com/office/drawing/2010/main" xmlns="">
                <a:noFill/>
              </a14:hiddenFill>
            </a:ext>
          </a:extLst>
        </p:spPr>
      </p:cxnSp>
      <p:grpSp>
        <p:nvGrpSpPr>
          <p:cNvPr id="15" name="Gruppierung 14"/>
          <p:cNvGrpSpPr/>
          <p:nvPr/>
        </p:nvGrpSpPr>
        <p:grpSpPr>
          <a:xfrm>
            <a:off x="1143000" y="1486592"/>
            <a:ext cx="3810000" cy="2895600"/>
            <a:chOff x="-381000" y="1486592"/>
            <a:chExt cx="3810000" cy="2895600"/>
          </a:xfrm>
        </p:grpSpPr>
        <p:sp>
          <p:nvSpPr>
            <p:cNvPr id="5" name="Oval 5"/>
            <p:cNvSpPr>
              <a:spLocks noChangeArrowheads="1"/>
            </p:cNvSpPr>
            <p:nvPr/>
          </p:nvSpPr>
          <p:spPr bwMode="auto">
            <a:xfrm>
              <a:off x="1905000" y="2934392"/>
              <a:ext cx="457200" cy="533400"/>
            </a:xfrm>
            <a:prstGeom prst="ellipse">
              <a:avLst/>
            </a:prstGeom>
            <a:solidFill>
              <a:srgbClr val="EE1802"/>
            </a:solidFill>
            <a:ln w="9525">
              <a:solidFill>
                <a:srgbClr val="EE1802"/>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sp>
          <p:nvSpPr>
            <p:cNvPr id="6" name="Oval 6"/>
            <p:cNvSpPr>
              <a:spLocks noChangeArrowheads="1"/>
            </p:cNvSpPr>
            <p:nvPr/>
          </p:nvSpPr>
          <p:spPr bwMode="auto">
            <a:xfrm>
              <a:off x="1981200" y="2629592"/>
              <a:ext cx="304800" cy="304800"/>
            </a:xfrm>
            <a:prstGeom prst="ellipse">
              <a:avLst/>
            </a:prstGeom>
            <a:solidFill>
              <a:srgbClr val="EE180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cxnSp>
          <p:nvCxnSpPr>
            <p:cNvPr id="7" name="Straight Connector 7"/>
            <p:cNvCxnSpPr>
              <a:cxnSpLocks noChangeShapeType="1"/>
            </p:cNvCxnSpPr>
            <p:nvPr/>
          </p:nvCxnSpPr>
          <p:spPr bwMode="auto">
            <a:xfrm rot="5400000">
              <a:off x="1828006" y="3544786"/>
              <a:ext cx="382588" cy="76200"/>
            </a:xfrm>
            <a:prstGeom prst="line">
              <a:avLst/>
            </a:prstGeom>
            <a:noFill/>
            <a:ln w="63500">
              <a:solidFill>
                <a:srgbClr val="EE1802"/>
              </a:solidFill>
              <a:round/>
              <a:headEnd/>
              <a:tailEnd/>
            </a:ln>
            <a:extLst>
              <a:ext uri="{909E8E84-426E-40dd-AFC4-6F175D3DCCD1}">
                <a14:hiddenFill xmlns:a14="http://schemas.microsoft.com/office/drawing/2010/main" xmlns="">
                  <a:noFill/>
                </a14:hiddenFill>
              </a:ext>
            </a:extLst>
          </p:spPr>
        </p:cxnSp>
        <p:cxnSp>
          <p:nvCxnSpPr>
            <p:cNvPr id="8" name="Straight Connector 8"/>
            <p:cNvCxnSpPr>
              <a:cxnSpLocks noChangeShapeType="1"/>
            </p:cNvCxnSpPr>
            <p:nvPr/>
          </p:nvCxnSpPr>
          <p:spPr bwMode="auto">
            <a:xfrm rot="16200000" flipH="1">
              <a:off x="2057400" y="3543992"/>
              <a:ext cx="381000" cy="76200"/>
            </a:xfrm>
            <a:prstGeom prst="line">
              <a:avLst/>
            </a:prstGeom>
            <a:noFill/>
            <a:ln w="63500">
              <a:solidFill>
                <a:srgbClr val="EE1802"/>
              </a:solidFill>
              <a:round/>
              <a:headEnd/>
              <a:tailEnd/>
            </a:ln>
            <a:extLst>
              <a:ext uri="{909E8E84-426E-40dd-AFC4-6F175D3DCCD1}">
                <a14:hiddenFill xmlns:a14="http://schemas.microsoft.com/office/drawing/2010/main" xmlns="">
                  <a:noFill/>
                </a14:hiddenFill>
              </a:ext>
            </a:extLst>
          </p:spPr>
        </p:cxnSp>
        <p:sp>
          <p:nvSpPr>
            <p:cNvPr id="20" name="AutoShape 5"/>
            <p:cNvSpPr>
              <a:spLocks noChangeArrowheads="1"/>
            </p:cNvSpPr>
            <p:nvPr/>
          </p:nvSpPr>
          <p:spPr bwMode="auto">
            <a:xfrm>
              <a:off x="0" y="1486592"/>
              <a:ext cx="2362200" cy="762000"/>
            </a:xfrm>
            <a:prstGeom prst="wedgeEllipseCallout">
              <a:avLst>
                <a:gd name="adj1" fmla="val 27495"/>
                <a:gd name="adj2" fmla="val 85838"/>
              </a:avLst>
            </a:prstGeom>
            <a:solidFill>
              <a:srgbClr val="EBB4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21" name="Rectangle 3"/>
            <p:cNvSpPr>
              <a:spLocks noChangeArrowheads="1"/>
            </p:cNvSpPr>
            <p:nvPr/>
          </p:nvSpPr>
          <p:spPr bwMode="auto">
            <a:xfrm>
              <a:off x="-381000" y="1486592"/>
              <a:ext cx="2819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2000" i="1" dirty="0"/>
                <a:t>	x</a:t>
              </a:r>
              <a:r>
                <a:rPr lang="en-US" sz="2000" dirty="0"/>
                <a:t> should be </a:t>
              </a:r>
              <a:br>
                <a:rPr lang="en-US" sz="2000" dirty="0"/>
              </a:br>
              <a:r>
                <a:rPr lang="en-US" sz="2000" dirty="0"/>
                <a:t>between 0 and 4</a:t>
              </a:r>
              <a:endParaRPr lang="en-US" sz="3200" dirty="0"/>
            </a:p>
          </p:txBody>
        </p:sp>
        <p:sp>
          <p:nvSpPr>
            <p:cNvPr id="22" name="Left Bracket 23"/>
            <p:cNvSpPr>
              <a:spLocks/>
            </p:cNvSpPr>
            <p:nvPr/>
          </p:nvSpPr>
          <p:spPr bwMode="auto">
            <a:xfrm>
              <a:off x="914400" y="3772592"/>
              <a:ext cx="304800" cy="609600"/>
            </a:xfrm>
            <a:prstGeom prst="leftBracket">
              <a:avLst>
                <a:gd name="adj" fmla="val 8333"/>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23" name="Left Bracket 25"/>
            <p:cNvSpPr>
              <a:spLocks/>
            </p:cNvSpPr>
            <p:nvPr/>
          </p:nvSpPr>
          <p:spPr bwMode="auto">
            <a:xfrm flipH="1">
              <a:off x="3124200" y="3772592"/>
              <a:ext cx="304800" cy="609600"/>
            </a:xfrm>
            <a:prstGeom prst="leftBracket">
              <a:avLst>
                <a:gd name="adj" fmla="val 8333"/>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6" name="Gruppierung 15"/>
          <p:cNvGrpSpPr/>
          <p:nvPr/>
        </p:nvGrpSpPr>
        <p:grpSpPr>
          <a:xfrm>
            <a:off x="3505200" y="1486592"/>
            <a:ext cx="3810000" cy="2895600"/>
            <a:chOff x="1981200" y="1486592"/>
            <a:chExt cx="3810000" cy="2895600"/>
          </a:xfrm>
        </p:grpSpPr>
        <p:sp>
          <p:nvSpPr>
            <p:cNvPr id="9" name="Oval 9"/>
            <p:cNvSpPr>
              <a:spLocks noChangeArrowheads="1"/>
            </p:cNvSpPr>
            <p:nvPr/>
          </p:nvSpPr>
          <p:spPr bwMode="auto">
            <a:xfrm>
              <a:off x="3048000" y="2935980"/>
              <a:ext cx="457200" cy="533400"/>
            </a:xfrm>
            <a:prstGeom prst="ellipse">
              <a:avLst/>
            </a:prstGeom>
            <a:solidFill>
              <a:srgbClr val="FFC000"/>
            </a:solidFill>
            <a:ln w="9525">
              <a:solidFill>
                <a:srgbClr val="FFC000"/>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sp>
          <p:nvSpPr>
            <p:cNvPr id="10" name="Oval 10"/>
            <p:cNvSpPr>
              <a:spLocks noChangeArrowheads="1"/>
            </p:cNvSpPr>
            <p:nvPr/>
          </p:nvSpPr>
          <p:spPr bwMode="auto">
            <a:xfrm>
              <a:off x="3124200" y="2631180"/>
              <a:ext cx="304800" cy="304800"/>
            </a:xfrm>
            <a:prstGeom prst="ellipse">
              <a:avLst/>
            </a:prstGeom>
            <a:solidFill>
              <a:srgbClr val="FFC000"/>
            </a:solidFill>
            <a:ln w="9525">
              <a:solidFill>
                <a:srgbClr val="FFC000"/>
              </a:solidFill>
              <a:round/>
              <a:headEnd/>
              <a:tailEnd/>
            </a:ln>
          </p:spPr>
          <p:txBody>
            <a:bodyPr/>
            <a:lstStyle/>
            <a:p>
              <a:pPr defTabSz="457200">
                <a:lnSpc>
                  <a:spcPct val="118000"/>
                </a:lnSpc>
                <a:buClr>
                  <a:srgbClr val="000000"/>
                </a:buClr>
                <a:buSzPct val="100000"/>
              </a:pPr>
              <a:endParaRPr lang="en-US" sz="2400">
                <a:solidFill>
                  <a:schemeClr val="bg1"/>
                </a:solidFill>
                <a:latin typeface="Times New Roman" charset="0"/>
                <a:ea typeface="宋体" charset="0"/>
                <a:cs typeface="宋体" charset="0"/>
              </a:endParaRPr>
            </a:p>
          </p:txBody>
        </p:sp>
        <p:cxnSp>
          <p:nvCxnSpPr>
            <p:cNvPr id="11" name="Straight Connector 11"/>
            <p:cNvCxnSpPr>
              <a:cxnSpLocks noChangeShapeType="1"/>
            </p:cNvCxnSpPr>
            <p:nvPr/>
          </p:nvCxnSpPr>
          <p:spPr bwMode="auto">
            <a:xfrm rot="5400000">
              <a:off x="2971006" y="3546374"/>
              <a:ext cx="382587" cy="76200"/>
            </a:xfrm>
            <a:prstGeom prst="line">
              <a:avLst/>
            </a:prstGeom>
            <a:noFill/>
            <a:ln w="63500">
              <a:solidFill>
                <a:srgbClr val="FFC000"/>
              </a:solidFill>
              <a:round/>
              <a:headEnd/>
              <a:tailEnd/>
            </a:ln>
            <a:extLst>
              <a:ext uri="{909E8E84-426E-40dd-AFC4-6F175D3DCCD1}">
                <a14:hiddenFill xmlns:a14="http://schemas.microsoft.com/office/drawing/2010/main" xmlns="">
                  <a:noFill/>
                </a14:hiddenFill>
              </a:ext>
            </a:extLst>
          </p:spPr>
        </p:cxnSp>
        <p:cxnSp>
          <p:nvCxnSpPr>
            <p:cNvPr id="12" name="Straight Connector 12"/>
            <p:cNvCxnSpPr>
              <a:cxnSpLocks noChangeShapeType="1"/>
            </p:cNvCxnSpPr>
            <p:nvPr/>
          </p:nvCxnSpPr>
          <p:spPr bwMode="auto">
            <a:xfrm rot="16200000" flipH="1">
              <a:off x="3200400" y="3545580"/>
              <a:ext cx="381000" cy="76200"/>
            </a:xfrm>
            <a:prstGeom prst="line">
              <a:avLst/>
            </a:prstGeom>
            <a:noFill/>
            <a:ln w="63500">
              <a:solidFill>
                <a:srgbClr val="FFC000"/>
              </a:solidFill>
              <a:round/>
              <a:headEnd/>
              <a:tailEnd/>
            </a:ln>
            <a:extLst>
              <a:ext uri="{909E8E84-426E-40dd-AFC4-6F175D3DCCD1}">
                <a14:hiddenFill xmlns:a14="http://schemas.microsoft.com/office/drawing/2010/main" xmlns="">
                  <a:noFill/>
                </a14:hiddenFill>
              </a:ext>
            </a:extLst>
          </p:spPr>
        </p:cxnSp>
        <p:sp>
          <p:nvSpPr>
            <p:cNvPr id="18" name="AutoShape 5"/>
            <p:cNvSpPr>
              <a:spLocks noChangeArrowheads="1"/>
            </p:cNvSpPr>
            <p:nvPr/>
          </p:nvSpPr>
          <p:spPr bwMode="auto">
            <a:xfrm>
              <a:off x="3429000" y="1486592"/>
              <a:ext cx="2362200" cy="762000"/>
            </a:xfrm>
            <a:prstGeom prst="wedgeEllipseCallout">
              <a:avLst>
                <a:gd name="adj1" fmla="val -51444"/>
                <a:gd name="adj2" fmla="val 102310"/>
              </a:avLst>
            </a:prstGeom>
            <a:solidFill>
              <a:srgbClr val="F5F7A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sz="2400">
                <a:solidFill>
                  <a:schemeClr val="bg1"/>
                </a:solidFill>
                <a:latin typeface="Times New Roman" charset="0"/>
              </a:endParaRPr>
            </a:p>
          </p:txBody>
        </p:sp>
        <p:sp>
          <p:nvSpPr>
            <p:cNvPr id="19" name="Rectangle 3"/>
            <p:cNvSpPr>
              <a:spLocks noChangeArrowheads="1"/>
            </p:cNvSpPr>
            <p:nvPr/>
          </p:nvSpPr>
          <p:spPr bwMode="auto">
            <a:xfrm>
              <a:off x="3124200" y="1486592"/>
              <a:ext cx="26670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2000" i="1" dirty="0"/>
                <a:t>	x</a:t>
              </a:r>
              <a:r>
                <a:rPr lang="en-US" sz="2000" dirty="0"/>
                <a:t> should be </a:t>
              </a:r>
              <a:br>
                <a:rPr lang="en-US" sz="2000" dirty="0"/>
              </a:br>
              <a:r>
                <a:rPr lang="en-US" sz="2000" dirty="0"/>
                <a:t>between 2 and 6</a:t>
              </a:r>
              <a:endParaRPr lang="en-US" sz="3200" dirty="0"/>
            </a:p>
          </p:txBody>
        </p:sp>
        <p:sp>
          <p:nvSpPr>
            <p:cNvPr id="24" name="Left Bracket 28"/>
            <p:cNvSpPr>
              <a:spLocks/>
            </p:cNvSpPr>
            <p:nvPr/>
          </p:nvSpPr>
          <p:spPr bwMode="auto">
            <a:xfrm>
              <a:off x="1981200" y="3772592"/>
              <a:ext cx="304800" cy="609600"/>
            </a:xfrm>
            <a:prstGeom prst="leftBracket">
              <a:avLst>
                <a:gd name="adj" fmla="val 8333"/>
              </a:avLst>
            </a:prstGeom>
            <a:noFill/>
            <a:ln w="381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dirty="0"/>
            </a:p>
          </p:txBody>
        </p:sp>
        <p:sp>
          <p:nvSpPr>
            <p:cNvPr id="25" name="Left Bracket 29"/>
            <p:cNvSpPr>
              <a:spLocks/>
            </p:cNvSpPr>
            <p:nvPr/>
          </p:nvSpPr>
          <p:spPr bwMode="auto">
            <a:xfrm flipH="1">
              <a:off x="4191000" y="3772592"/>
              <a:ext cx="304800" cy="609600"/>
            </a:xfrm>
            <a:prstGeom prst="leftBracket">
              <a:avLst>
                <a:gd name="adj" fmla="val 8333"/>
              </a:avLst>
            </a:prstGeom>
            <a:noFill/>
            <a:ln w="38100">
              <a:solidFill>
                <a:srgbClr val="FFC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8" name="Gruppierung 27"/>
          <p:cNvGrpSpPr/>
          <p:nvPr/>
        </p:nvGrpSpPr>
        <p:grpSpPr>
          <a:xfrm>
            <a:off x="7162801" y="1458840"/>
            <a:ext cx="3430005" cy="2923352"/>
            <a:chOff x="5638800" y="1458840"/>
            <a:chExt cx="3430005" cy="2923352"/>
          </a:xfrm>
        </p:grpSpPr>
        <p:sp>
          <p:nvSpPr>
            <p:cNvPr id="17" name="AutoShape 5"/>
            <p:cNvSpPr>
              <a:spLocks noChangeArrowheads="1"/>
            </p:cNvSpPr>
            <p:nvPr/>
          </p:nvSpPr>
          <p:spPr bwMode="auto">
            <a:xfrm>
              <a:off x="6553199" y="1486592"/>
              <a:ext cx="2515605" cy="762000"/>
            </a:xfrm>
            <a:prstGeom prst="wedgeEllipseCallout">
              <a:avLst>
                <a:gd name="adj1" fmla="val -51444"/>
                <a:gd name="adj2" fmla="val 10231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0" hangingPunct="0"/>
              <a:endParaRPr lang="en-US" sz="2400" dirty="0">
                <a:solidFill>
                  <a:srgbClr val="3366FF"/>
                </a:solidFill>
                <a:latin typeface="Times New Roman" charset="0"/>
              </a:endParaRPr>
            </a:p>
          </p:txBody>
        </p:sp>
        <p:sp>
          <p:nvSpPr>
            <p:cNvPr id="26" name="Left Bracket 30"/>
            <p:cNvSpPr>
              <a:spLocks/>
            </p:cNvSpPr>
            <p:nvPr/>
          </p:nvSpPr>
          <p:spPr bwMode="auto">
            <a:xfrm>
              <a:off x="5638800" y="3772592"/>
              <a:ext cx="304800" cy="609600"/>
            </a:xfrm>
            <a:prstGeom prst="leftBracket">
              <a:avLst>
                <a:gd name="adj" fmla="val 8333"/>
              </a:avLst>
            </a:prstGeom>
            <a:noFill/>
            <a:ln w="38100">
              <a:solidFill>
                <a:srgbClr val="00206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7" name="Left Bracket 31"/>
            <p:cNvSpPr>
              <a:spLocks/>
            </p:cNvSpPr>
            <p:nvPr/>
          </p:nvSpPr>
          <p:spPr bwMode="auto">
            <a:xfrm flipH="1">
              <a:off x="6553200" y="3772592"/>
              <a:ext cx="304800" cy="609600"/>
            </a:xfrm>
            <a:prstGeom prst="leftBracket">
              <a:avLst>
                <a:gd name="adj" fmla="val 8333"/>
              </a:avLst>
            </a:prstGeom>
            <a:noFill/>
            <a:ln w="38100">
              <a:solidFill>
                <a:srgbClr val="00206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2" name="Oval 13"/>
            <p:cNvSpPr>
              <a:spLocks noChangeArrowheads="1"/>
            </p:cNvSpPr>
            <p:nvPr/>
          </p:nvSpPr>
          <p:spPr bwMode="auto">
            <a:xfrm>
              <a:off x="6019800" y="2934392"/>
              <a:ext cx="457200" cy="533400"/>
            </a:xfrm>
            <a:prstGeom prst="ellipse">
              <a:avLst/>
            </a:prstGeom>
            <a:solidFill>
              <a:srgbClr val="333399"/>
            </a:solidFill>
            <a:ln w="9525">
              <a:solidFill>
                <a:srgbClr val="333399"/>
              </a:solidFill>
              <a:round/>
              <a:headEnd/>
              <a:tailEnd/>
            </a:ln>
          </p:spPr>
          <p:txBody>
            <a:bodyPr/>
            <a:lstStyle/>
            <a:p>
              <a:pPr defTabSz="457200">
                <a:lnSpc>
                  <a:spcPct val="118000"/>
                </a:lnSpc>
                <a:buClr>
                  <a:srgbClr val="000000"/>
                </a:buClr>
                <a:buSzPct val="100000"/>
                <a:defRPr/>
              </a:pPr>
              <a:endParaRPr lang="en-US" sz="2400" kern="0">
                <a:solidFill>
                  <a:srgbClr val="FFFFFF"/>
                </a:solidFill>
                <a:latin typeface="Times New Roman" charset="0"/>
                <a:ea typeface="宋体" charset="0"/>
                <a:cs typeface="宋体" charset="0"/>
              </a:endParaRPr>
            </a:p>
          </p:txBody>
        </p:sp>
        <p:sp>
          <p:nvSpPr>
            <p:cNvPr id="33" name="Oval 14"/>
            <p:cNvSpPr>
              <a:spLocks noChangeArrowheads="1"/>
            </p:cNvSpPr>
            <p:nvPr/>
          </p:nvSpPr>
          <p:spPr bwMode="auto">
            <a:xfrm>
              <a:off x="6096000" y="2629592"/>
              <a:ext cx="304800" cy="304800"/>
            </a:xfrm>
            <a:prstGeom prst="ellipse">
              <a:avLst/>
            </a:prstGeom>
            <a:solidFill>
              <a:srgbClr val="333399"/>
            </a:solidFill>
            <a:ln w="9525">
              <a:solidFill>
                <a:srgbClr val="333399"/>
              </a:solidFill>
              <a:round/>
              <a:headEnd/>
              <a:tailEnd/>
            </a:ln>
          </p:spPr>
          <p:txBody>
            <a:bodyPr/>
            <a:lstStyle/>
            <a:p>
              <a:pPr defTabSz="457200">
                <a:lnSpc>
                  <a:spcPct val="118000"/>
                </a:lnSpc>
                <a:buClr>
                  <a:srgbClr val="000000"/>
                </a:buClr>
                <a:buSzPct val="100000"/>
                <a:defRPr/>
              </a:pPr>
              <a:endParaRPr lang="en-US" sz="2400" kern="0">
                <a:solidFill>
                  <a:srgbClr val="FFFFFF"/>
                </a:solidFill>
                <a:latin typeface="Times New Roman" charset="0"/>
                <a:ea typeface="宋体" charset="0"/>
                <a:cs typeface="宋体" charset="0"/>
              </a:endParaRPr>
            </a:p>
          </p:txBody>
        </p:sp>
        <p:cxnSp>
          <p:nvCxnSpPr>
            <p:cNvPr id="34" name="Straight Connector 15"/>
            <p:cNvCxnSpPr>
              <a:cxnSpLocks noChangeShapeType="1"/>
            </p:cNvCxnSpPr>
            <p:nvPr/>
          </p:nvCxnSpPr>
          <p:spPr bwMode="auto">
            <a:xfrm rot="5400000">
              <a:off x="5942806" y="3544786"/>
              <a:ext cx="382588" cy="76200"/>
            </a:xfrm>
            <a:prstGeom prst="line">
              <a:avLst/>
            </a:prstGeom>
            <a:noFill/>
            <a:ln w="63500">
              <a:solidFill>
                <a:srgbClr val="333399"/>
              </a:solidFill>
              <a:round/>
              <a:headEnd/>
              <a:tailEnd/>
            </a:ln>
            <a:extLst>
              <a:ext uri="{909E8E84-426E-40dd-AFC4-6F175D3DCCD1}">
                <a14:hiddenFill xmlns:a14="http://schemas.microsoft.com/office/drawing/2010/main" xmlns="">
                  <a:noFill/>
                </a14:hiddenFill>
              </a:ext>
            </a:extLst>
          </p:spPr>
        </p:cxnSp>
        <p:cxnSp>
          <p:nvCxnSpPr>
            <p:cNvPr id="35" name="Straight Connector 16"/>
            <p:cNvCxnSpPr>
              <a:cxnSpLocks noChangeShapeType="1"/>
            </p:cNvCxnSpPr>
            <p:nvPr/>
          </p:nvCxnSpPr>
          <p:spPr bwMode="auto">
            <a:xfrm rot="16200000" flipH="1">
              <a:off x="6172200" y="3543992"/>
              <a:ext cx="381000" cy="76200"/>
            </a:xfrm>
            <a:prstGeom prst="line">
              <a:avLst/>
            </a:prstGeom>
            <a:noFill/>
            <a:ln w="63500">
              <a:solidFill>
                <a:srgbClr val="333399"/>
              </a:solidFill>
              <a:round/>
              <a:headEnd/>
              <a:tailEnd/>
            </a:ln>
            <a:extLst>
              <a:ext uri="{909E8E84-426E-40dd-AFC4-6F175D3DCCD1}">
                <a14:hiddenFill xmlns:a14="http://schemas.microsoft.com/office/drawing/2010/main" xmlns="">
                  <a:noFill/>
                </a14:hiddenFill>
              </a:ext>
            </a:extLst>
          </p:spPr>
        </p:cxnSp>
        <p:sp>
          <p:nvSpPr>
            <p:cNvPr id="36" name="Rectangle 3"/>
            <p:cNvSpPr>
              <a:spLocks noChangeArrowheads="1"/>
            </p:cNvSpPr>
            <p:nvPr/>
          </p:nvSpPr>
          <p:spPr bwMode="auto">
            <a:xfrm>
              <a:off x="6249405" y="1458840"/>
              <a:ext cx="2819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2000" i="1" dirty="0"/>
                <a:t>x</a:t>
              </a:r>
              <a:r>
                <a:rPr lang="en-US" sz="2000" dirty="0"/>
                <a:t> should be </a:t>
              </a:r>
              <a:br>
                <a:rPr lang="en-US" sz="2000" dirty="0"/>
              </a:br>
              <a:r>
                <a:rPr lang="en-US" sz="2000" dirty="0"/>
                <a:t>between 9 and 11</a:t>
              </a:r>
              <a:endParaRPr lang="en-US" sz="3200" dirty="0"/>
            </a:p>
          </p:txBody>
        </p:sp>
      </p:grpSp>
      <p:sp>
        <p:nvSpPr>
          <p:cNvPr id="29" name="Textfeld 28"/>
          <p:cNvSpPr txBox="1"/>
          <p:nvPr/>
        </p:nvSpPr>
        <p:spPr>
          <a:xfrm>
            <a:off x="9796079" y="3775769"/>
            <a:ext cx="317716" cy="461665"/>
          </a:xfrm>
          <a:prstGeom prst="rect">
            <a:avLst/>
          </a:prstGeom>
          <a:noFill/>
        </p:spPr>
        <p:txBody>
          <a:bodyPr wrap="none" rtlCol="0">
            <a:spAutoFit/>
          </a:bodyPr>
          <a:lstStyle/>
          <a:p>
            <a:r>
              <a:rPr lang="en-US" sz="2400" i="1" dirty="0"/>
              <a:t>x</a:t>
            </a:r>
          </a:p>
        </p:txBody>
      </p:sp>
      <p:grpSp>
        <p:nvGrpSpPr>
          <p:cNvPr id="37" name="Gruppierung 36"/>
          <p:cNvGrpSpPr/>
          <p:nvPr/>
        </p:nvGrpSpPr>
        <p:grpSpPr>
          <a:xfrm>
            <a:off x="7620001" y="4528166"/>
            <a:ext cx="2490761" cy="829375"/>
            <a:chOff x="3251928" y="3257920"/>
            <a:chExt cx="2490761" cy="829375"/>
          </a:xfrm>
        </p:grpSpPr>
        <p:sp>
          <p:nvSpPr>
            <p:cNvPr id="38" name="Rectangle 3"/>
            <p:cNvSpPr txBox="1">
              <a:spLocks noChangeArrowheads="1"/>
            </p:cNvSpPr>
            <p:nvPr/>
          </p:nvSpPr>
          <p:spPr>
            <a:xfrm>
              <a:off x="3251928" y="3316973"/>
              <a:ext cx="2261685" cy="762000"/>
            </a:xfrm>
            <a:prstGeom prst="rect">
              <a:avLst/>
            </a:prstGeom>
          </p:spPr>
          <p:txBody>
            <a:bodyPr>
              <a:noAutofit/>
            </a:bodyPr>
            <a:lstStyle/>
            <a:p>
              <a:pPr marL="342900" indent="-342900">
                <a:spcBef>
                  <a:spcPct val="20000"/>
                </a:spcBef>
                <a:defRPr/>
              </a:pPr>
              <a:r>
                <a:rPr lang="en-US" sz="4400" dirty="0"/>
                <a:t>1    = </a:t>
              </a:r>
              <a:r>
                <a:rPr lang="en-US" sz="4000" i="1" dirty="0"/>
                <a:t>x</a:t>
              </a:r>
            </a:p>
          </p:txBody>
        </p:sp>
        <p:pic>
          <p:nvPicPr>
            <p:cNvPr id="39" name="Picture 11"/>
            <p:cNvPicPr>
              <a:picLocks noChangeAspect="1"/>
            </p:cNvPicPr>
            <p:nvPr/>
          </p:nvPicPr>
          <p:blipFill>
            <a:blip r:embed="rId3"/>
            <a:stretch>
              <a:fillRect/>
            </a:stretch>
          </p:blipFill>
          <p:spPr>
            <a:xfrm>
              <a:off x="3641218" y="3257920"/>
              <a:ext cx="475174" cy="743221"/>
            </a:xfrm>
            <a:prstGeom prst="rect">
              <a:avLst/>
            </a:prstGeom>
          </p:spPr>
        </p:pic>
        <p:pic>
          <p:nvPicPr>
            <p:cNvPr id="40" name="Picture 13"/>
            <p:cNvPicPr>
              <a:picLocks noChangeAspect="1"/>
            </p:cNvPicPr>
            <p:nvPr/>
          </p:nvPicPr>
          <p:blipFill>
            <a:blip r:embed="rId4">
              <a:extLst>
                <a:ext uri="{BEBA8EAE-BF5A-486C-A8C5-ECC9F3942E4B}">
                  <a14:imgProps xmlns:a14="http://schemas.microsoft.com/office/drawing/2010/main">
                    <a14:imgLayer r:embed="rId5">
                      <a14:imgEffect>
                        <a14:backgroundRemoval t="2273" b="94481" l="6641" r="95313"/>
                      </a14:imgEffect>
                    </a14:imgLayer>
                  </a14:imgProps>
                </a:ext>
              </a:extLst>
            </a:blip>
            <a:stretch>
              <a:fillRect/>
            </a:stretch>
          </p:blipFill>
          <p:spPr>
            <a:xfrm>
              <a:off x="5053338" y="3257920"/>
              <a:ext cx="689351" cy="829375"/>
            </a:xfrm>
            <a:prstGeom prst="rect">
              <a:avLst/>
            </a:prstGeom>
          </p:spPr>
        </p:pic>
      </p:grpSp>
    </p:spTree>
    <p:extLst>
      <p:ext uri="{BB962C8B-B14F-4D97-AF65-F5344CB8AC3E}">
        <p14:creationId xmlns:p14="http://schemas.microsoft.com/office/powerpoint/2010/main" val="380020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6290" name="Rectangle 1"/>
          <p:cNvSpPr>
            <a:spLocks noGrp="1" noChangeArrowheads="1"/>
          </p:cNvSpPr>
          <p:nvPr>
            <p:ph type="title"/>
          </p:nvPr>
        </p:nvSpPr>
        <p:spPr/>
        <p:txBody>
          <a:bodyPr/>
          <a:lstStyle/>
          <a:p>
            <a:pPr eaLnBrk="1" hangingPunct="1"/>
            <a:r>
              <a:rPr lang="en-US" sz="5100" dirty="0">
                <a:solidFill>
                  <a:srgbClr val="0070C0"/>
                </a:solidFill>
              </a:rPr>
              <a:t>Median interval mechanism</a:t>
            </a:r>
          </a:p>
        </p:txBody>
      </p:sp>
      <p:sp>
        <p:nvSpPr>
          <p:cNvPr id="396291" name="Rectangle 2"/>
          <p:cNvSpPr>
            <a:spLocks noGrp="1" noChangeArrowheads="1"/>
          </p:cNvSpPr>
          <p:nvPr>
            <p:ph type="body" idx="1"/>
          </p:nvPr>
        </p:nvSpPr>
        <p:spPr>
          <a:xfrm>
            <a:off x="2416970" y="1794868"/>
            <a:ext cx="7358063" cy="830461"/>
          </a:xfrm>
        </p:spPr>
        <p:txBody>
          <a:bodyPr/>
          <a:lstStyle/>
          <a:p>
            <a:pPr marL="625056"/>
            <a:r>
              <a:rPr lang="en-US" sz="2100" dirty="0"/>
              <a:t>Construct a consensus interval from the median lower bound and the median upper bound</a:t>
            </a:r>
          </a:p>
        </p:txBody>
      </p:sp>
      <p:sp>
        <p:nvSpPr>
          <p:cNvPr id="396292" name="Line 3"/>
          <p:cNvSpPr>
            <a:spLocks noChangeShapeType="1"/>
          </p:cNvSpPr>
          <p:nvPr/>
        </p:nvSpPr>
        <p:spPr bwMode="auto">
          <a:xfrm>
            <a:off x="2300883" y="3857625"/>
            <a:ext cx="7590234" cy="0"/>
          </a:xfrm>
          <a:prstGeom prst="line">
            <a:avLst/>
          </a:prstGeom>
          <a:noFill/>
          <a:ln w="38100">
            <a:solidFill>
              <a:schemeClr val="tx1"/>
            </a:solidFill>
            <a:round/>
            <a:headEnd/>
            <a:tailEnd/>
          </a:ln>
        </p:spPr>
        <p:txBody>
          <a:bodyPr lIns="64291" tIns="32146" rIns="64291" bIns="32146"/>
          <a:lstStyle/>
          <a:p>
            <a:endParaRPr lang="en-US"/>
          </a:p>
        </p:txBody>
      </p:sp>
      <p:sp>
        <p:nvSpPr>
          <p:cNvPr id="396293" name="Rectangle 4"/>
          <p:cNvSpPr>
            <a:spLocks/>
          </p:cNvSpPr>
          <p:nvPr/>
        </p:nvSpPr>
        <p:spPr bwMode="auto">
          <a:xfrm>
            <a:off x="4935141" y="3333155"/>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800080"/>
                </a:solidFill>
                <a:latin typeface="Gill Sans" pitchFamily="-107" charset="0"/>
                <a:sym typeface="Gill Sans" pitchFamily="-107" charset="0"/>
              </a:rPr>
              <a:t>2</a:t>
            </a:r>
          </a:p>
        </p:txBody>
      </p:sp>
      <p:sp>
        <p:nvSpPr>
          <p:cNvPr id="396294" name="Rectangle 5"/>
          <p:cNvSpPr>
            <a:spLocks/>
          </p:cNvSpPr>
          <p:nvPr/>
        </p:nvSpPr>
        <p:spPr bwMode="auto">
          <a:xfrm>
            <a:off x="8667750" y="340459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008080"/>
                </a:solidFill>
                <a:latin typeface="Gill Sans" pitchFamily="-107" charset="0"/>
                <a:sym typeface="Gill Sans" pitchFamily="-107" charset="0"/>
              </a:rPr>
              <a:t>2</a:t>
            </a:r>
          </a:p>
        </p:txBody>
      </p:sp>
      <p:sp>
        <p:nvSpPr>
          <p:cNvPr id="396295" name="Rectangle 6"/>
          <p:cNvSpPr>
            <a:spLocks/>
          </p:cNvSpPr>
          <p:nvPr/>
        </p:nvSpPr>
        <p:spPr bwMode="auto">
          <a:xfrm>
            <a:off x="2640212"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804000"/>
                </a:solidFill>
                <a:latin typeface="Helvetica" pitchFamily="-107" charset="0"/>
                <a:cs typeface="Helvetica" pitchFamily="-107" charset="0"/>
                <a:sym typeface="Helvetica" pitchFamily="-107" charset="0"/>
              </a:rPr>
              <a:t>[</a:t>
            </a:r>
          </a:p>
        </p:txBody>
      </p:sp>
      <p:sp>
        <p:nvSpPr>
          <p:cNvPr id="396296" name="Rectangle 7"/>
          <p:cNvSpPr>
            <a:spLocks/>
          </p:cNvSpPr>
          <p:nvPr/>
        </p:nvSpPr>
        <p:spPr bwMode="auto">
          <a:xfrm>
            <a:off x="3872509"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FF0080"/>
                </a:solidFill>
                <a:latin typeface="Helvetica" pitchFamily="-107" charset="0"/>
                <a:cs typeface="Helvetica" pitchFamily="-107" charset="0"/>
                <a:sym typeface="Helvetica" pitchFamily="-107" charset="0"/>
              </a:rPr>
              <a:t>]</a:t>
            </a:r>
          </a:p>
        </p:txBody>
      </p:sp>
      <p:sp>
        <p:nvSpPr>
          <p:cNvPr id="396297" name="Rectangle 8"/>
          <p:cNvSpPr>
            <a:spLocks/>
          </p:cNvSpPr>
          <p:nvPr/>
        </p:nvSpPr>
        <p:spPr bwMode="auto">
          <a:xfrm>
            <a:off x="3184923"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FF0080"/>
                </a:solidFill>
                <a:latin typeface="Helvetica" pitchFamily="-107" charset="0"/>
                <a:cs typeface="Helvetica" pitchFamily="-107" charset="0"/>
                <a:sym typeface="Helvetica" pitchFamily="-107" charset="0"/>
              </a:rPr>
              <a:t>[</a:t>
            </a:r>
          </a:p>
        </p:txBody>
      </p:sp>
      <p:sp>
        <p:nvSpPr>
          <p:cNvPr id="396298" name="Rectangle 9"/>
          <p:cNvSpPr>
            <a:spLocks/>
          </p:cNvSpPr>
          <p:nvPr/>
        </p:nvSpPr>
        <p:spPr bwMode="auto">
          <a:xfrm>
            <a:off x="6658572"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0000FF"/>
                </a:solidFill>
                <a:latin typeface="Helvetica" pitchFamily="-107" charset="0"/>
                <a:cs typeface="Helvetica" pitchFamily="-107" charset="0"/>
                <a:sym typeface="Helvetica" pitchFamily="-107" charset="0"/>
              </a:rPr>
              <a:t>]</a:t>
            </a:r>
          </a:p>
        </p:txBody>
      </p:sp>
      <p:sp>
        <p:nvSpPr>
          <p:cNvPr id="396299" name="Rectangle 10"/>
          <p:cNvSpPr>
            <a:spLocks/>
          </p:cNvSpPr>
          <p:nvPr/>
        </p:nvSpPr>
        <p:spPr bwMode="auto">
          <a:xfrm>
            <a:off x="4988719" y="3580805"/>
            <a:ext cx="107156" cy="571500"/>
          </a:xfrm>
          <a:prstGeom prst="rect">
            <a:avLst/>
          </a:prstGeom>
          <a:noFill/>
          <a:ln w="12700">
            <a:noFill/>
            <a:miter lim="800000"/>
            <a:headEnd/>
            <a:tailEnd/>
          </a:ln>
        </p:spPr>
        <p:txBody>
          <a:bodyPr lIns="0" tIns="0" rIns="0" bIns="0"/>
          <a:lstStyle/>
          <a:p>
            <a:pPr>
              <a:spcBef>
                <a:spcPts val="1687"/>
              </a:spcBef>
            </a:pPr>
            <a:r>
              <a:rPr lang="en-US" sz="2700" dirty="0">
                <a:solidFill>
                  <a:srgbClr val="800080"/>
                </a:solidFill>
                <a:latin typeface="Helvetica" pitchFamily="-107" charset="0"/>
                <a:cs typeface="Helvetica" pitchFamily="-107" charset="0"/>
                <a:sym typeface="Helvetica" pitchFamily="-107" charset="0"/>
              </a:rPr>
              <a:t>[</a:t>
            </a:r>
          </a:p>
        </p:txBody>
      </p:sp>
      <p:sp>
        <p:nvSpPr>
          <p:cNvPr id="396300" name="Rectangle 11"/>
          <p:cNvSpPr>
            <a:spLocks/>
          </p:cNvSpPr>
          <p:nvPr/>
        </p:nvSpPr>
        <p:spPr bwMode="auto">
          <a:xfrm>
            <a:off x="6283525"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999999"/>
                </a:solidFill>
                <a:latin typeface="Helvetica" pitchFamily="-107" charset="0"/>
                <a:cs typeface="Helvetica" pitchFamily="-107" charset="0"/>
                <a:sym typeface="Helvetica" pitchFamily="-107" charset="0"/>
              </a:rPr>
              <a:t>[</a:t>
            </a:r>
          </a:p>
        </p:txBody>
      </p:sp>
      <p:sp>
        <p:nvSpPr>
          <p:cNvPr id="396301" name="Rectangle 12"/>
          <p:cNvSpPr>
            <a:spLocks/>
          </p:cNvSpPr>
          <p:nvPr/>
        </p:nvSpPr>
        <p:spPr bwMode="auto">
          <a:xfrm>
            <a:off x="7747993"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008000"/>
                </a:solidFill>
                <a:latin typeface="Helvetica" pitchFamily="-107" charset="0"/>
                <a:cs typeface="Helvetica" pitchFamily="-107" charset="0"/>
                <a:sym typeface="Helvetica" pitchFamily="-107" charset="0"/>
              </a:rPr>
              <a:t>[</a:t>
            </a:r>
          </a:p>
        </p:txBody>
      </p:sp>
      <p:sp>
        <p:nvSpPr>
          <p:cNvPr id="396302" name="Rectangle 13"/>
          <p:cNvSpPr>
            <a:spLocks/>
          </p:cNvSpPr>
          <p:nvPr/>
        </p:nvSpPr>
        <p:spPr bwMode="auto">
          <a:xfrm>
            <a:off x="8971361"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CC66FF"/>
                </a:solidFill>
                <a:latin typeface="Helvetica" pitchFamily="-107" charset="0"/>
                <a:cs typeface="Helvetica" pitchFamily="-107" charset="0"/>
                <a:sym typeface="Helvetica" pitchFamily="-107" charset="0"/>
              </a:rPr>
              <a:t>[</a:t>
            </a:r>
          </a:p>
        </p:txBody>
      </p:sp>
      <p:sp>
        <p:nvSpPr>
          <p:cNvPr id="396303" name="Rectangle 14"/>
          <p:cNvSpPr>
            <a:spLocks/>
          </p:cNvSpPr>
          <p:nvPr/>
        </p:nvSpPr>
        <p:spPr bwMode="auto">
          <a:xfrm>
            <a:off x="5890618"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FF0000"/>
                </a:solidFill>
                <a:latin typeface="Helvetica" pitchFamily="-107" charset="0"/>
                <a:cs typeface="Helvetica" pitchFamily="-107" charset="0"/>
                <a:sym typeface="Helvetica" pitchFamily="-107" charset="0"/>
              </a:rPr>
              <a:t>]</a:t>
            </a:r>
          </a:p>
        </p:txBody>
      </p:sp>
      <p:sp>
        <p:nvSpPr>
          <p:cNvPr id="396304" name="Rectangle 15"/>
          <p:cNvSpPr>
            <a:spLocks/>
          </p:cNvSpPr>
          <p:nvPr/>
        </p:nvSpPr>
        <p:spPr bwMode="auto">
          <a:xfrm>
            <a:off x="7310439"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804000"/>
                </a:solidFill>
                <a:latin typeface="Helvetica" pitchFamily="-107" charset="0"/>
                <a:cs typeface="Helvetica" pitchFamily="-107" charset="0"/>
                <a:sym typeface="Helvetica" pitchFamily="-107" charset="0"/>
              </a:rPr>
              <a:t>]</a:t>
            </a:r>
          </a:p>
        </p:txBody>
      </p:sp>
      <p:sp>
        <p:nvSpPr>
          <p:cNvPr id="396305" name="Rectangle 16"/>
          <p:cNvSpPr>
            <a:spLocks/>
          </p:cNvSpPr>
          <p:nvPr/>
        </p:nvSpPr>
        <p:spPr bwMode="auto">
          <a:xfrm>
            <a:off x="8730259" y="3580805"/>
            <a:ext cx="89297" cy="571500"/>
          </a:xfrm>
          <a:prstGeom prst="rect">
            <a:avLst/>
          </a:prstGeom>
          <a:noFill/>
          <a:ln w="12700">
            <a:noFill/>
            <a:miter lim="800000"/>
            <a:headEnd/>
            <a:tailEnd/>
          </a:ln>
        </p:spPr>
        <p:txBody>
          <a:bodyPr lIns="0" tIns="0" rIns="0" bIns="0"/>
          <a:lstStyle/>
          <a:p>
            <a:pPr>
              <a:spcBef>
                <a:spcPts val="1687"/>
              </a:spcBef>
            </a:pPr>
            <a:r>
              <a:rPr lang="en-US" sz="2700" dirty="0">
                <a:solidFill>
                  <a:srgbClr val="008080"/>
                </a:solidFill>
                <a:latin typeface="Helvetica" pitchFamily="-107" charset="0"/>
                <a:cs typeface="Helvetica" pitchFamily="-107" charset="0"/>
                <a:sym typeface="Helvetica" pitchFamily="-107" charset="0"/>
              </a:rPr>
              <a:t>]</a:t>
            </a:r>
          </a:p>
        </p:txBody>
      </p:sp>
      <p:sp>
        <p:nvSpPr>
          <p:cNvPr id="396306" name="Rectangle 17"/>
          <p:cNvSpPr>
            <a:spLocks/>
          </p:cNvSpPr>
          <p:nvPr/>
        </p:nvSpPr>
        <p:spPr bwMode="auto">
          <a:xfrm>
            <a:off x="9185673" y="3580805"/>
            <a:ext cx="187523" cy="571500"/>
          </a:xfrm>
          <a:prstGeom prst="rect">
            <a:avLst/>
          </a:prstGeom>
          <a:noFill/>
          <a:ln w="12700">
            <a:noFill/>
            <a:miter lim="800000"/>
            <a:headEnd/>
            <a:tailEnd/>
          </a:ln>
        </p:spPr>
        <p:txBody>
          <a:bodyPr lIns="0" tIns="0" rIns="0" bIns="0"/>
          <a:lstStyle/>
          <a:p>
            <a:pPr>
              <a:spcBef>
                <a:spcPts val="1687"/>
              </a:spcBef>
            </a:pPr>
            <a:r>
              <a:rPr lang="en-US" sz="2700" dirty="0">
                <a:solidFill>
                  <a:srgbClr val="CC66FF"/>
                </a:solidFill>
                <a:latin typeface="Helvetica" pitchFamily="-107" charset="0"/>
                <a:cs typeface="Helvetica" pitchFamily="-107" charset="0"/>
                <a:sym typeface="Helvetica" pitchFamily="-107" charset="0"/>
              </a:rPr>
              <a:t>]</a:t>
            </a:r>
          </a:p>
        </p:txBody>
      </p:sp>
      <p:sp>
        <p:nvSpPr>
          <p:cNvPr id="396307" name="Rectangle 18"/>
          <p:cNvSpPr>
            <a:spLocks/>
          </p:cNvSpPr>
          <p:nvPr/>
        </p:nvSpPr>
        <p:spPr bwMode="auto">
          <a:xfrm>
            <a:off x="2604492" y="340459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804000"/>
                </a:solidFill>
                <a:latin typeface="Gill Sans" pitchFamily="-107" charset="0"/>
                <a:sym typeface="Gill Sans" pitchFamily="-107" charset="0"/>
              </a:rPr>
              <a:t>1</a:t>
            </a:r>
          </a:p>
        </p:txBody>
      </p:sp>
      <p:sp>
        <p:nvSpPr>
          <p:cNvPr id="396308" name="Rectangle 19"/>
          <p:cNvSpPr>
            <a:spLocks/>
          </p:cNvSpPr>
          <p:nvPr/>
        </p:nvSpPr>
        <p:spPr bwMode="auto">
          <a:xfrm>
            <a:off x="3149203" y="3395663"/>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FF0080"/>
                </a:solidFill>
                <a:latin typeface="Gill Sans" pitchFamily="-107" charset="0"/>
                <a:sym typeface="Gill Sans" pitchFamily="-107" charset="0"/>
              </a:rPr>
              <a:t>1</a:t>
            </a:r>
          </a:p>
        </p:txBody>
      </p:sp>
      <p:sp>
        <p:nvSpPr>
          <p:cNvPr id="396309" name="Rectangle 20"/>
          <p:cNvSpPr>
            <a:spLocks/>
          </p:cNvSpPr>
          <p:nvPr/>
        </p:nvSpPr>
        <p:spPr bwMode="auto">
          <a:xfrm>
            <a:off x="3818930" y="340459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FF0080"/>
                </a:solidFill>
                <a:latin typeface="Gill Sans" pitchFamily="-107" charset="0"/>
                <a:sym typeface="Gill Sans" pitchFamily="-107" charset="0"/>
              </a:rPr>
              <a:t>1</a:t>
            </a:r>
          </a:p>
        </p:txBody>
      </p:sp>
      <p:sp>
        <p:nvSpPr>
          <p:cNvPr id="396310" name="Rectangle 21"/>
          <p:cNvSpPr>
            <a:spLocks/>
          </p:cNvSpPr>
          <p:nvPr/>
        </p:nvSpPr>
        <p:spPr bwMode="auto">
          <a:xfrm>
            <a:off x="5845969" y="341352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FF0000"/>
                </a:solidFill>
                <a:latin typeface="Gill Sans" pitchFamily="-107" charset="0"/>
                <a:sym typeface="Gill Sans" pitchFamily="-107" charset="0"/>
              </a:rPr>
              <a:t>1</a:t>
            </a:r>
          </a:p>
        </p:txBody>
      </p:sp>
      <p:sp>
        <p:nvSpPr>
          <p:cNvPr id="396311" name="Rectangle 22"/>
          <p:cNvSpPr>
            <a:spLocks/>
          </p:cNvSpPr>
          <p:nvPr/>
        </p:nvSpPr>
        <p:spPr bwMode="auto">
          <a:xfrm>
            <a:off x="6247805" y="340459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999999"/>
                </a:solidFill>
                <a:latin typeface="Gill Sans" pitchFamily="-107" charset="0"/>
                <a:sym typeface="Gill Sans" pitchFamily="-107" charset="0"/>
              </a:rPr>
              <a:t>1</a:t>
            </a:r>
          </a:p>
        </p:txBody>
      </p:sp>
      <p:sp>
        <p:nvSpPr>
          <p:cNvPr id="396312" name="Rectangle 23"/>
          <p:cNvSpPr>
            <a:spLocks/>
          </p:cNvSpPr>
          <p:nvPr/>
        </p:nvSpPr>
        <p:spPr bwMode="auto">
          <a:xfrm>
            <a:off x="6604992" y="340459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0000FF"/>
                </a:solidFill>
                <a:latin typeface="Gill Sans" pitchFamily="-107" charset="0"/>
                <a:sym typeface="Gill Sans" pitchFamily="-107" charset="0"/>
              </a:rPr>
              <a:t>1</a:t>
            </a:r>
          </a:p>
        </p:txBody>
      </p:sp>
      <p:sp>
        <p:nvSpPr>
          <p:cNvPr id="396313" name="Rectangle 24"/>
          <p:cNvSpPr>
            <a:spLocks/>
          </p:cNvSpPr>
          <p:nvPr/>
        </p:nvSpPr>
        <p:spPr bwMode="auto">
          <a:xfrm>
            <a:off x="7274719" y="3333155"/>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804000"/>
                </a:solidFill>
                <a:latin typeface="Gill Sans" pitchFamily="-107" charset="0"/>
                <a:sym typeface="Gill Sans" pitchFamily="-107" charset="0"/>
              </a:rPr>
              <a:t>1</a:t>
            </a:r>
          </a:p>
        </p:txBody>
      </p:sp>
      <p:sp>
        <p:nvSpPr>
          <p:cNvPr id="396314" name="Rectangle 25"/>
          <p:cNvSpPr>
            <a:spLocks/>
          </p:cNvSpPr>
          <p:nvPr/>
        </p:nvSpPr>
        <p:spPr bwMode="auto">
          <a:xfrm>
            <a:off x="7712273" y="340459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008000"/>
                </a:solidFill>
                <a:latin typeface="Gill Sans" pitchFamily="-107" charset="0"/>
                <a:sym typeface="Gill Sans" pitchFamily="-107" charset="0"/>
              </a:rPr>
              <a:t>1</a:t>
            </a:r>
          </a:p>
        </p:txBody>
      </p:sp>
      <p:sp>
        <p:nvSpPr>
          <p:cNvPr id="396315" name="Rectangle 26"/>
          <p:cNvSpPr>
            <a:spLocks/>
          </p:cNvSpPr>
          <p:nvPr/>
        </p:nvSpPr>
        <p:spPr bwMode="auto">
          <a:xfrm>
            <a:off x="8944570" y="341352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CC66FF"/>
                </a:solidFill>
                <a:latin typeface="Gill Sans" pitchFamily="-107" charset="0"/>
                <a:sym typeface="Gill Sans" pitchFamily="-107" charset="0"/>
              </a:rPr>
              <a:t>1</a:t>
            </a:r>
          </a:p>
        </p:txBody>
      </p:sp>
      <p:sp>
        <p:nvSpPr>
          <p:cNvPr id="396316" name="Rectangle 27"/>
          <p:cNvSpPr>
            <a:spLocks/>
          </p:cNvSpPr>
          <p:nvPr/>
        </p:nvSpPr>
        <p:spPr bwMode="auto">
          <a:xfrm>
            <a:off x="9141023" y="3413522"/>
            <a:ext cx="129844" cy="307777"/>
          </a:xfrm>
          <a:prstGeom prst="rect">
            <a:avLst/>
          </a:prstGeom>
          <a:noFill/>
          <a:ln w="12700">
            <a:noFill/>
            <a:miter lim="800000"/>
            <a:headEnd/>
            <a:tailEnd/>
          </a:ln>
        </p:spPr>
        <p:txBody>
          <a:bodyPr wrap="none" lIns="0" tIns="0" rIns="0" bIns="0" anchor="ctr">
            <a:spAutoFit/>
          </a:bodyPr>
          <a:lstStyle/>
          <a:p>
            <a:r>
              <a:rPr lang="en-US" sz="2000" dirty="0">
                <a:solidFill>
                  <a:srgbClr val="CC66FF"/>
                </a:solidFill>
                <a:latin typeface="Gill Sans" pitchFamily="-107" charset="0"/>
                <a:sym typeface="Gill Sans" pitchFamily="-107" charset="0"/>
              </a:rPr>
              <a:t>1</a:t>
            </a:r>
          </a:p>
        </p:txBody>
      </p:sp>
      <p:sp>
        <p:nvSpPr>
          <p:cNvPr id="45084" name="AutoShape 28"/>
          <p:cNvSpPr>
            <a:spLocks/>
          </p:cNvSpPr>
          <p:nvPr/>
        </p:nvSpPr>
        <p:spPr bwMode="auto">
          <a:xfrm>
            <a:off x="4926211" y="3634383"/>
            <a:ext cx="223242" cy="464344"/>
          </a:xfrm>
          <a:prstGeom prst="roundRect">
            <a:avLst>
              <a:gd name="adj" fmla="val 50000"/>
            </a:avLst>
          </a:prstGeom>
          <a:noFill/>
          <a:ln w="50800">
            <a:solidFill>
              <a:srgbClr val="0000FF"/>
            </a:solidFill>
            <a:round/>
            <a:headEnd/>
            <a:tailEnd/>
          </a:ln>
        </p:spPr>
        <p:txBody>
          <a:bodyPr lIns="0" tIns="0" rIns="0" bIns="0"/>
          <a:lstStyle/>
          <a:p>
            <a:endParaRPr lang="en-US"/>
          </a:p>
        </p:txBody>
      </p:sp>
      <p:sp>
        <p:nvSpPr>
          <p:cNvPr id="45085" name="AutoShape 29"/>
          <p:cNvSpPr>
            <a:spLocks/>
          </p:cNvSpPr>
          <p:nvPr/>
        </p:nvSpPr>
        <p:spPr bwMode="auto">
          <a:xfrm>
            <a:off x="7265789" y="3634383"/>
            <a:ext cx="223242" cy="464344"/>
          </a:xfrm>
          <a:prstGeom prst="roundRect">
            <a:avLst>
              <a:gd name="adj" fmla="val 50000"/>
            </a:avLst>
          </a:prstGeom>
          <a:noFill/>
          <a:ln w="50800">
            <a:solidFill>
              <a:srgbClr val="0000FF"/>
            </a:solidFill>
            <a:round/>
            <a:headEnd/>
            <a:tailEnd/>
          </a:ln>
        </p:spPr>
        <p:txBody>
          <a:bodyPr lIns="0" tIns="0" rIns="0" bIns="0"/>
          <a:lstStyle/>
          <a:p>
            <a:endParaRPr lang="en-US"/>
          </a:p>
        </p:txBody>
      </p:sp>
      <p:sp>
        <p:nvSpPr>
          <p:cNvPr id="31" name="Rectangle 2"/>
          <p:cNvSpPr txBox="1">
            <a:spLocks noChangeArrowheads="1"/>
          </p:cNvSpPr>
          <p:nvPr/>
        </p:nvSpPr>
        <p:spPr>
          <a:xfrm>
            <a:off x="2397094" y="4703684"/>
            <a:ext cx="7358063" cy="830461"/>
          </a:xfrm>
          <a:prstGeom prst="rect">
            <a:avLst/>
          </a:prstGeom>
        </p:spPr>
        <p:txBody>
          <a:bodyPr vert="horz" lIns="91440" tIns="45720" rIns="91440" bIns="45720" rtlCol="0">
            <a:normAutofit/>
          </a:bodyPr>
          <a:lstStyle/>
          <a:p>
            <a:pPr marL="625056" indent="-182880">
              <a:spcBef>
                <a:spcPct val="20000"/>
              </a:spcBef>
              <a:buClr>
                <a:schemeClr val="accent1"/>
              </a:buClr>
              <a:buSzPct val="85000"/>
              <a:buFont typeface="Arial" pitchFamily="34" charset="0"/>
              <a:buChar char="•"/>
              <a:defRPr/>
            </a:pPr>
            <a:r>
              <a:rPr lang="en-US" sz="2100" dirty="0"/>
              <a:t>Strategy-proof if preferences are </a:t>
            </a:r>
            <a:r>
              <a:rPr lang="en-US" sz="2100" dirty="0">
                <a:solidFill>
                  <a:srgbClr val="0070C0"/>
                </a:solidFill>
              </a:rPr>
              <a:t>single-peaked over intervals</a:t>
            </a:r>
          </a:p>
        </p:txBody>
      </p:sp>
    </p:spTree>
    <p:extLst>
      <p:ext uri="{BB962C8B-B14F-4D97-AF65-F5344CB8AC3E}">
        <p14:creationId xmlns:p14="http://schemas.microsoft.com/office/powerpoint/2010/main" val="2191939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45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450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4" grpId="0" animBg="1"/>
      <p:bldP spid="45085"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4242" name="Rectangle 1"/>
          <p:cNvSpPr>
            <a:spLocks noGrp="1" noChangeArrowheads="1"/>
          </p:cNvSpPr>
          <p:nvPr>
            <p:ph type="title"/>
          </p:nvPr>
        </p:nvSpPr>
        <p:spPr>
          <a:xfrm>
            <a:off x="2416970" y="126029"/>
            <a:ext cx="7773359" cy="1714500"/>
          </a:xfrm>
        </p:spPr>
        <p:txBody>
          <a:bodyPr>
            <a:normAutofit/>
          </a:bodyPr>
          <a:lstStyle/>
          <a:p>
            <a:pPr eaLnBrk="1" hangingPunct="1"/>
            <a:r>
              <a:rPr lang="en-US" dirty="0">
                <a:solidFill>
                  <a:srgbClr val="0070C0"/>
                </a:solidFill>
              </a:rPr>
              <a:t>Single-peaked preferences over intervals</a:t>
            </a:r>
          </a:p>
        </p:txBody>
      </p:sp>
      <p:sp>
        <p:nvSpPr>
          <p:cNvPr id="394243" name="Rectangle 2"/>
          <p:cNvSpPr>
            <a:spLocks noGrp="1" noChangeArrowheads="1"/>
          </p:cNvSpPr>
          <p:nvPr>
            <p:ph type="body" idx="1"/>
          </p:nvPr>
        </p:nvSpPr>
        <p:spPr>
          <a:xfrm>
            <a:off x="2416970" y="1823177"/>
            <a:ext cx="7358063" cy="3366492"/>
          </a:xfrm>
        </p:spPr>
        <p:txBody>
          <a:bodyPr>
            <a:normAutofit fontScale="92500"/>
          </a:bodyPr>
          <a:lstStyle/>
          <a:p>
            <a:pPr marL="625056"/>
            <a:r>
              <a:rPr lang="en-US" i="1" dirty="0">
                <a:solidFill>
                  <a:srgbClr val="0000FF"/>
                </a:solidFill>
              </a:rPr>
              <a:t>Definition:</a:t>
            </a:r>
            <a:r>
              <a:rPr lang="en-US" dirty="0"/>
              <a:t>  Let agent </a:t>
            </a:r>
            <a:r>
              <a:rPr lang="en-US" i="1" dirty="0" err="1"/>
              <a:t>a</a:t>
            </a:r>
            <a:r>
              <a:rPr lang="en-US" dirty="0" err="1"/>
              <a:t>’s</a:t>
            </a:r>
            <a:r>
              <a:rPr lang="en-US" dirty="0"/>
              <a:t> most-preferred value interval be </a:t>
            </a:r>
            <a:r>
              <a:rPr lang="en-US" i="1" dirty="0"/>
              <a:t>P</a:t>
            </a:r>
            <a:r>
              <a:rPr lang="en-US" i="1" baseline="-6000" dirty="0"/>
              <a:t>a</a:t>
            </a:r>
            <a:r>
              <a:rPr lang="en-US" i="1" dirty="0"/>
              <a:t> = </a:t>
            </a:r>
            <a:r>
              <a:rPr lang="en-US" dirty="0"/>
              <a:t>[</a:t>
            </a:r>
            <a:r>
              <a:rPr lang="en-US" i="1" dirty="0"/>
              <a:t>l</a:t>
            </a:r>
            <a:r>
              <a:rPr lang="en-US" i="1" baseline="-6000" dirty="0"/>
              <a:t>a</a:t>
            </a:r>
            <a:r>
              <a:rPr lang="en-US" i="1" dirty="0"/>
              <a:t>, </a:t>
            </a:r>
            <a:r>
              <a:rPr lang="en-US" i="1" dirty="0" err="1"/>
              <a:t>u</a:t>
            </a:r>
            <a:r>
              <a:rPr lang="en-US" i="1" baseline="-6000" dirty="0" err="1"/>
              <a:t>a</a:t>
            </a:r>
            <a:r>
              <a:rPr lang="en-US" dirty="0"/>
              <a:t>].  </a:t>
            </a:r>
          </a:p>
          <a:p>
            <a:pPr marL="625056">
              <a:buNone/>
            </a:pPr>
            <a:r>
              <a:rPr lang="en-US" dirty="0"/>
              <a:t>	Let </a:t>
            </a:r>
            <a:r>
              <a:rPr lang="en-US" i="1" dirty="0"/>
              <a:t>S = </a:t>
            </a:r>
            <a:r>
              <a:rPr lang="en-US" dirty="0"/>
              <a:t>[</a:t>
            </a:r>
            <a:r>
              <a:rPr lang="en-US" i="1" dirty="0"/>
              <a:t>l, u</a:t>
            </a:r>
            <a:r>
              <a:rPr lang="en-US" dirty="0"/>
              <a:t>] and </a:t>
            </a:r>
            <a:r>
              <a:rPr lang="en-US" i="1" dirty="0"/>
              <a:t>S’ = </a:t>
            </a:r>
            <a:r>
              <a:rPr lang="en-US" dirty="0"/>
              <a:t>[</a:t>
            </a:r>
            <a:r>
              <a:rPr lang="en-US" i="1" dirty="0"/>
              <a:t>l’, u’</a:t>
            </a:r>
            <a:r>
              <a:rPr lang="en-US" dirty="0"/>
              <a:t>] be </a:t>
            </a:r>
            <a:r>
              <a:rPr lang="en-US" dirty="0">
                <a:solidFill>
                  <a:srgbClr val="800040"/>
                </a:solidFill>
              </a:rPr>
              <a:t>any</a:t>
            </a:r>
            <a:r>
              <a:rPr lang="en-US" dirty="0"/>
              <a:t> two value intervals satisfying the following constraints:</a:t>
            </a:r>
          </a:p>
          <a:p>
            <a:pPr marL="937584" lvl="1">
              <a:buFontTx/>
              <a:buChar char="-"/>
            </a:pPr>
            <a:r>
              <a:rPr lang="en-US" dirty="0"/>
              <a:t>Either </a:t>
            </a:r>
            <a:r>
              <a:rPr lang="en-US" i="1" dirty="0"/>
              <a:t>l’ ≤ l ≤ l</a:t>
            </a:r>
            <a:r>
              <a:rPr lang="en-US" i="1" baseline="-6000" dirty="0"/>
              <a:t>a</a:t>
            </a:r>
            <a:r>
              <a:rPr lang="en-US" i="1" dirty="0"/>
              <a:t>, </a:t>
            </a:r>
            <a:r>
              <a:rPr lang="en-US" dirty="0"/>
              <a:t>or </a:t>
            </a:r>
            <a:r>
              <a:rPr lang="en-US" i="1" dirty="0"/>
              <a:t>l</a:t>
            </a:r>
            <a:r>
              <a:rPr lang="en-US" i="1" baseline="-6000" dirty="0"/>
              <a:t>a</a:t>
            </a:r>
            <a:r>
              <a:rPr lang="en-US" i="1" dirty="0"/>
              <a:t> ≤ l ≤ l’</a:t>
            </a:r>
          </a:p>
          <a:p>
            <a:pPr marL="937584" lvl="1">
              <a:buFontTx/>
              <a:buChar char="-"/>
            </a:pPr>
            <a:r>
              <a:rPr lang="en-US" dirty="0"/>
              <a:t>Either </a:t>
            </a:r>
            <a:r>
              <a:rPr lang="en-US" i="1" dirty="0"/>
              <a:t>u’ ≤ u ≤ </a:t>
            </a:r>
            <a:r>
              <a:rPr lang="en-US" i="1" dirty="0" err="1"/>
              <a:t>u</a:t>
            </a:r>
            <a:r>
              <a:rPr lang="en-US" i="1" baseline="-6000" dirty="0" err="1"/>
              <a:t>a</a:t>
            </a:r>
            <a:r>
              <a:rPr lang="en-US" dirty="0"/>
              <a:t>, or </a:t>
            </a:r>
            <a:r>
              <a:rPr lang="en-US" i="1" dirty="0" err="1"/>
              <a:t>u</a:t>
            </a:r>
            <a:r>
              <a:rPr lang="en-US" i="1" baseline="-6000" dirty="0" err="1"/>
              <a:t>a</a:t>
            </a:r>
            <a:r>
              <a:rPr lang="en-US" i="1" dirty="0"/>
              <a:t> ≤ u ≤ u’</a:t>
            </a:r>
          </a:p>
          <a:p>
            <a:pPr marL="625056"/>
            <a:r>
              <a:rPr lang="en-US" dirty="0"/>
              <a:t>The agent’s preferences over intervals are </a:t>
            </a:r>
            <a:r>
              <a:rPr lang="en-US" dirty="0">
                <a:solidFill>
                  <a:srgbClr val="008000"/>
                </a:solidFill>
              </a:rPr>
              <a:t>single-peaked</a:t>
            </a:r>
            <a:r>
              <a:rPr lang="en-US" dirty="0"/>
              <a:t> if the agent always weakly prefers </a:t>
            </a:r>
            <a:r>
              <a:rPr lang="en-US" i="1" dirty="0"/>
              <a:t>S</a:t>
            </a:r>
            <a:r>
              <a:rPr lang="en-US" dirty="0"/>
              <a:t> to </a:t>
            </a:r>
            <a:r>
              <a:rPr lang="en-US" i="1" dirty="0"/>
              <a:t>S’</a:t>
            </a:r>
          </a:p>
        </p:txBody>
      </p:sp>
      <p:sp>
        <p:nvSpPr>
          <p:cNvPr id="394244" name="Line 3"/>
          <p:cNvSpPr>
            <a:spLocks noChangeShapeType="1"/>
          </p:cNvSpPr>
          <p:nvPr/>
        </p:nvSpPr>
        <p:spPr bwMode="auto">
          <a:xfrm>
            <a:off x="2300883" y="5715000"/>
            <a:ext cx="7590234" cy="0"/>
          </a:xfrm>
          <a:prstGeom prst="line">
            <a:avLst/>
          </a:prstGeom>
          <a:noFill/>
          <a:ln w="38100">
            <a:solidFill>
              <a:schemeClr val="tx1"/>
            </a:solidFill>
            <a:round/>
            <a:headEnd/>
            <a:tailEnd/>
          </a:ln>
        </p:spPr>
        <p:txBody>
          <a:bodyPr lIns="64291" tIns="32146" rIns="64291" bIns="3214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245" name="Rectangle 4"/>
          <p:cNvSpPr>
            <a:spLocks/>
          </p:cNvSpPr>
          <p:nvPr/>
        </p:nvSpPr>
        <p:spPr bwMode="auto">
          <a:xfrm>
            <a:off x="9185672" y="5918775"/>
            <a:ext cx="264496" cy="369332"/>
          </a:xfrm>
          <a:prstGeom prst="rect">
            <a:avLst/>
          </a:prstGeom>
          <a:noFill/>
          <a:ln w="12700">
            <a:noFill/>
            <a:miter lim="800000"/>
            <a:headEnd/>
            <a:tailEnd/>
          </a:ln>
        </p:spPr>
        <p:txBody>
          <a:bodyPr wrap="none" lIns="0" tIns="0" rIns="0" bIns="0" anchor="ctr">
            <a:spAutoFit/>
          </a:bodyPr>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400" b="0" i="1" u="none" strike="noStrike" kern="1200" cap="none" spc="0" normalizeH="0" baseline="0" noProof="0" dirty="0" err="1">
                <a:ln>
                  <a:noFill/>
                </a:ln>
                <a:solidFill>
                  <a:srgbClr val="FF0000"/>
                </a:solidFill>
                <a:effectLst/>
                <a:uLnTx/>
                <a:uFillTx/>
                <a:latin typeface="Gill Sans" pitchFamily="-107" charset="0"/>
                <a:ea typeface="+mn-ea"/>
                <a:cs typeface="+mn-cs"/>
                <a:sym typeface="Gill Sans" pitchFamily="-107" charset="0"/>
              </a:rPr>
              <a:t>u</a:t>
            </a:r>
            <a:r>
              <a:rPr kumimoji="0" lang="en-US" sz="2400" b="0" i="1" u="none" strike="noStrike" kern="1200" cap="none" spc="0" normalizeH="0" baseline="-6000" noProof="0" dirty="0" err="1">
                <a:ln>
                  <a:noFill/>
                </a:ln>
                <a:solidFill>
                  <a:srgbClr val="FF0000"/>
                </a:solidFill>
                <a:effectLst/>
                <a:uLnTx/>
                <a:uFillTx/>
                <a:latin typeface="Gill Sans" pitchFamily="-107" charset="0"/>
                <a:ea typeface="+mn-ea"/>
                <a:cs typeface="+mn-cs"/>
                <a:sym typeface="Gill Sans" pitchFamily="-107" charset="0"/>
              </a:rPr>
              <a:t>a</a:t>
            </a:r>
            <a:endParaRPr kumimoji="0" lang="en-US" sz="2400" b="0" i="1" u="none" strike="noStrike" kern="1200" cap="none" spc="0" normalizeH="0" baseline="-6000" noProof="0" dirty="0">
              <a:ln>
                <a:noFill/>
              </a:ln>
              <a:solidFill>
                <a:srgbClr val="FF0000"/>
              </a:solidFill>
              <a:effectLst/>
              <a:uLnTx/>
              <a:uFillTx/>
              <a:latin typeface="Gill Sans" pitchFamily="-107" charset="0"/>
              <a:ea typeface="+mn-ea"/>
              <a:cs typeface="+mn-cs"/>
              <a:sym typeface="Gill Sans" pitchFamily="-107" charset="0"/>
            </a:endParaRPr>
          </a:p>
        </p:txBody>
      </p:sp>
      <p:sp>
        <p:nvSpPr>
          <p:cNvPr id="394246" name="Rectangle 5"/>
          <p:cNvSpPr>
            <a:spLocks/>
          </p:cNvSpPr>
          <p:nvPr/>
        </p:nvSpPr>
        <p:spPr bwMode="auto">
          <a:xfrm>
            <a:off x="5158383" y="5918775"/>
            <a:ext cx="182742" cy="369332"/>
          </a:xfrm>
          <a:prstGeom prst="rect">
            <a:avLst/>
          </a:prstGeom>
          <a:noFill/>
          <a:ln w="12700">
            <a:noFill/>
            <a:miter lim="800000"/>
            <a:headEnd/>
            <a:tailEnd/>
          </a:ln>
        </p:spPr>
        <p:txBody>
          <a:bodyPr wrap="none" lIns="0" tIns="0" rIns="0" bIns="0" anchor="ctr">
            <a:spAutoFit/>
          </a:bodyPr>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Gill Sans" pitchFamily="-107" charset="0"/>
                <a:ea typeface="+mn-ea"/>
                <a:cs typeface="+mn-cs"/>
                <a:sym typeface="Gill Sans" pitchFamily="-107" charset="0"/>
              </a:rPr>
              <a:t>l</a:t>
            </a:r>
            <a:r>
              <a:rPr kumimoji="0" lang="en-US" sz="2400" b="0" i="1" u="none" strike="noStrike" kern="1200" cap="none" spc="0" normalizeH="0" baseline="-6000" noProof="0" dirty="0">
                <a:ln>
                  <a:noFill/>
                </a:ln>
                <a:solidFill>
                  <a:srgbClr val="FF0000"/>
                </a:solidFill>
                <a:effectLst/>
                <a:uLnTx/>
                <a:uFillTx/>
                <a:latin typeface="Gill Sans" pitchFamily="-107" charset="0"/>
                <a:ea typeface="+mn-ea"/>
                <a:cs typeface="+mn-cs"/>
                <a:sym typeface="Gill Sans" pitchFamily="-107" charset="0"/>
              </a:rPr>
              <a:t>a</a:t>
            </a:r>
          </a:p>
        </p:txBody>
      </p:sp>
      <p:sp>
        <p:nvSpPr>
          <p:cNvPr id="394247" name="Rectangle 6"/>
          <p:cNvSpPr>
            <a:spLocks/>
          </p:cNvSpPr>
          <p:nvPr/>
        </p:nvSpPr>
        <p:spPr bwMode="auto">
          <a:xfrm>
            <a:off x="4229696" y="5918775"/>
            <a:ext cx="70532" cy="369332"/>
          </a:xfrm>
          <a:prstGeom prst="rect">
            <a:avLst/>
          </a:prstGeom>
          <a:noFill/>
          <a:ln w="12700">
            <a:noFill/>
            <a:miter lim="800000"/>
            <a:headEnd/>
            <a:tailEnd/>
          </a:ln>
        </p:spPr>
        <p:txBody>
          <a:bodyPr wrap="none" lIns="0" tIns="0" rIns="0" bIns="0" anchor="ctr">
            <a:spAutoFit/>
          </a:bodyPr>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400" b="0" i="1" u="none" strike="noStrike" kern="1200" cap="none" spc="0" normalizeH="0" baseline="0" noProof="0" dirty="0">
                <a:ln>
                  <a:noFill/>
                </a:ln>
                <a:solidFill>
                  <a:srgbClr val="0000FF"/>
                </a:solidFill>
                <a:effectLst/>
                <a:uLnTx/>
                <a:uFillTx/>
                <a:latin typeface="Gill Sans" pitchFamily="-107" charset="0"/>
                <a:ea typeface="+mn-ea"/>
                <a:cs typeface="+mn-cs"/>
                <a:sym typeface="Gill Sans" pitchFamily="-107" charset="0"/>
              </a:rPr>
              <a:t>l</a:t>
            </a:r>
          </a:p>
        </p:txBody>
      </p:sp>
      <p:sp>
        <p:nvSpPr>
          <p:cNvPr id="394248" name="Rectangle 7"/>
          <p:cNvSpPr>
            <a:spLocks/>
          </p:cNvSpPr>
          <p:nvPr/>
        </p:nvSpPr>
        <p:spPr bwMode="auto">
          <a:xfrm>
            <a:off x="2702719" y="5918775"/>
            <a:ext cx="147476" cy="369332"/>
          </a:xfrm>
          <a:prstGeom prst="rect">
            <a:avLst/>
          </a:prstGeom>
          <a:noFill/>
          <a:ln w="12700">
            <a:noFill/>
            <a:miter lim="800000"/>
            <a:headEnd/>
            <a:tailEnd/>
          </a:ln>
        </p:spPr>
        <p:txBody>
          <a:bodyPr wrap="none" lIns="0" tIns="0" rIns="0" bIns="0" anchor="ctr">
            <a:spAutoFit/>
          </a:bodyPr>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pitchFamily="-107" charset="0"/>
                <a:ea typeface="+mn-ea"/>
                <a:cs typeface="+mn-cs"/>
                <a:sym typeface="Gill Sans" pitchFamily="-107" charset="0"/>
              </a:rPr>
              <a:t>l’</a:t>
            </a:r>
          </a:p>
        </p:txBody>
      </p:sp>
      <p:sp>
        <p:nvSpPr>
          <p:cNvPr id="394249" name="Rectangle 8"/>
          <p:cNvSpPr>
            <a:spLocks/>
          </p:cNvSpPr>
          <p:nvPr/>
        </p:nvSpPr>
        <p:spPr bwMode="auto">
          <a:xfrm>
            <a:off x="7631907" y="5918775"/>
            <a:ext cx="158698" cy="369332"/>
          </a:xfrm>
          <a:prstGeom prst="rect">
            <a:avLst/>
          </a:prstGeom>
          <a:noFill/>
          <a:ln w="12700">
            <a:noFill/>
            <a:miter lim="800000"/>
            <a:headEnd/>
            <a:tailEnd/>
          </a:ln>
        </p:spPr>
        <p:txBody>
          <a:bodyPr wrap="none" lIns="0" tIns="0" rIns="0" bIns="0" anchor="ctr">
            <a:spAutoFit/>
          </a:bodyPr>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400" b="0" i="1" u="none" strike="noStrike" kern="1200" cap="none" spc="0" normalizeH="0" baseline="0" noProof="0" dirty="0">
                <a:ln>
                  <a:noFill/>
                </a:ln>
                <a:solidFill>
                  <a:srgbClr val="0000FF"/>
                </a:solidFill>
                <a:effectLst/>
                <a:uLnTx/>
                <a:uFillTx/>
                <a:latin typeface="Gill Sans" pitchFamily="-107" charset="0"/>
                <a:ea typeface="+mn-ea"/>
                <a:cs typeface="+mn-cs"/>
                <a:sym typeface="Gill Sans" pitchFamily="-107" charset="0"/>
              </a:rPr>
              <a:t>u</a:t>
            </a:r>
          </a:p>
        </p:txBody>
      </p:sp>
      <p:sp>
        <p:nvSpPr>
          <p:cNvPr id="394250" name="Rectangle 9"/>
          <p:cNvSpPr>
            <a:spLocks/>
          </p:cNvSpPr>
          <p:nvPr/>
        </p:nvSpPr>
        <p:spPr bwMode="auto">
          <a:xfrm>
            <a:off x="7006828" y="5918775"/>
            <a:ext cx="240450" cy="369332"/>
          </a:xfrm>
          <a:prstGeom prst="rect">
            <a:avLst/>
          </a:prstGeom>
          <a:noFill/>
          <a:ln w="12700">
            <a:noFill/>
            <a:miter lim="800000"/>
            <a:headEnd/>
            <a:tailEnd/>
          </a:ln>
        </p:spPr>
        <p:txBody>
          <a:bodyPr wrap="none" lIns="0" tIns="0" rIns="0" bIns="0" anchor="ctr">
            <a:spAutoFit/>
          </a:bodyPr>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pitchFamily="-107" charset="0"/>
                <a:ea typeface="+mn-ea"/>
                <a:cs typeface="+mn-cs"/>
                <a:sym typeface="Gill Sans" pitchFamily="-107" charset="0"/>
              </a:rPr>
              <a:t>u’</a:t>
            </a:r>
          </a:p>
        </p:txBody>
      </p:sp>
      <p:sp>
        <p:nvSpPr>
          <p:cNvPr id="394251" name="Rectangle 10"/>
          <p:cNvSpPr>
            <a:spLocks/>
          </p:cNvSpPr>
          <p:nvPr/>
        </p:nvSpPr>
        <p:spPr bwMode="auto">
          <a:xfrm>
            <a:off x="2747368" y="5438180"/>
            <a:ext cx="98227" cy="571500"/>
          </a:xfrm>
          <a:prstGeom prst="rect">
            <a:avLst/>
          </a:prstGeom>
          <a:noFill/>
          <a:ln w="12700">
            <a:noFill/>
            <a:miter lim="800000"/>
            <a:headEnd/>
            <a:tailEnd/>
          </a:ln>
        </p:spPr>
        <p:txBody>
          <a:bodyPr lIns="0" tIns="0" rIns="0" bIns="0"/>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Helvetica" pitchFamily="-107" charset="0"/>
                <a:ea typeface="+mn-ea"/>
                <a:cs typeface="Helvetica" pitchFamily="-107" charset="0"/>
                <a:sym typeface="Helvetica" pitchFamily="-107" charset="0"/>
              </a:rPr>
              <a:t>[</a:t>
            </a:r>
          </a:p>
        </p:txBody>
      </p:sp>
      <p:sp>
        <p:nvSpPr>
          <p:cNvPr id="394252" name="Rectangle 11"/>
          <p:cNvSpPr>
            <a:spLocks/>
          </p:cNvSpPr>
          <p:nvPr/>
        </p:nvSpPr>
        <p:spPr bwMode="auto">
          <a:xfrm>
            <a:off x="9319618" y="5438180"/>
            <a:ext cx="89297" cy="571500"/>
          </a:xfrm>
          <a:prstGeom prst="rect">
            <a:avLst/>
          </a:prstGeom>
          <a:noFill/>
          <a:ln w="12700">
            <a:noFill/>
            <a:miter lim="800000"/>
            <a:headEnd/>
            <a:tailEnd/>
          </a:ln>
        </p:spPr>
        <p:txBody>
          <a:bodyPr lIns="0" tIns="0" rIns="0" bIns="0"/>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700" b="0" i="0" u="none" strike="noStrike" kern="1200" cap="none" spc="0" normalizeH="0" baseline="0" noProof="0" dirty="0">
                <a:ln>
                  <a:noFill/>
                </a:ln>
                <a:solidFill>
                  <a:srgbClr val="FF0000"/>
                </a:solidFill>
                <a:effectLst/>
                <a:uLnTx/>
                <a:uFillTx/>
                <a:latin typeface="Helvetica" pitchFamily="-107" charset="0"/>
                <a:ea typeface="+mn-ea"/>
                <a:cs typeface="Helvetica" pitchFamily="-107" charset="0"/>
                <a:sym typeface="Helvetica" pitchFamily="-107" charset="0"/>
              </a:rPr>
              <a:t>]</a:t>
            </a:r>
          </a:p>
        </p:txBody>
      </p:sp>
      <p:sp>
        <p:nvSpPr>
          <p:cNvPr id="394253" name="Rectangle 12"/>
          <p:cNvSpPr>
            <a:spLocks/>
          </p:cNvSpPr>
          <p:nvPr/>
        </p:nvSpPr>
        <p:spPr bwMode="auto">
          <a:xfrm>
            <a:off x="4247555" y="5438180"/>
            <a:ext cx="98227" cy="571500"/>
          </a:xfrm>
          <a:prstGeom prst="rect">
            <a:avLst/>
          </a:prstGeom>
          <a:noFill/>
          <a:ln w="12700">
            <a:noFill/>
            <a:miter lim="800000"/>
            <a:headEnd/>
            <a:tailEnd/>
          </a:ln>
        </p:spPr>
        <p:txBody>
          <a:bodyPr lIns="0" tIns="0" rIns="0" bIns="0"/>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Helvetica" pitchFamily="-107" charset="0"/>
                <a:ea typeface="+mn-ea"/>
                <a:cs typeface="Helvetica" pitchFamily="-107" charset="0"/>
                <a:sym typeface="Helvetica" pitchFamily="-107" charset="0"/>
              </a:rPr>
              <a:t>[</a:t>
            </a:r>
          </a:p>
        </p:txBody>
      </p:sp>
      <p:sp>
        <p:nvSpPr>
          <p:cNvPr id="394254" name="Rectangle 13"/>
          <p:cNvSpPr>
            <a:spLocks/>
          </p:cNvSpPr>
          <p:nvPr/>
        </p:nvSpPr>
        <p:spPr bwMode="auto">
          <a:xfrm>
            <a:off x="5247680" y="5438180"/>
            <a:ext cx="98227" cy="571500"/>
          </a:xfrm>
          <a:prstGeom prst="rect">
            <a:avLst/>
          </a:prstGeom>
          <a:noFill/>
          <a:ln w="12700">
            <a:noFill/>
            <a:miter lim="800000"/>
            <a:headEnd/>
            <a:tailEnd/>
          </a:ln>
        </p:spPr>
        <p:txBody>
          <a:bodyPr lIns="0" tIns="0" rIns="0" bIns="0"/>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700" b="0" i="0" u="none" strike="noStrike" kern="1200" cap="none" spc="0" normalizeH="0" baseline="0" noProof="0" dirty="0">
                <a:ln>
                  <a:noFill/>
                </a:ln>
                <a:solidFill>
                  <a:srgbClr val="FF0000"/>
                </a:solidFill>
                <a:effectLst/>
                <a:uLnTx/>
                <a:uFillTx/>
                <a:latin typeface="Helvetica" pitchFamily="-107" charset="0"/>
                <a:ea typeface="+mn-ea"/>
                <a:cs typeface="Helvetica" pitchFamily="-107" charset="0"/>
                <a:sym typeface="Helvetica" pitchFamily="-107" charset="0"/>
              </a:rPr>
              <a:t>[</a:t>
            </a:r>
          </a:p>
        </p:txBody>
      </p:sp>
      <p:sp>
        <p:nvSpPr>
          <p:cNvPr id="394255" name="Rectangle 14"/>
          <p:cNvSpPr>
            <a:spLocks/>
          </p:cNvSpPr>
          <p:nvPr/>
        </p:nvSpPr>
        <p:spPr bwMode="auto">
          <a:xfrm>
            <a:off x="7703345" y="5438180"/>
            <a:ext cx="89297" cy="571500"/>
          </a:xfrm>
          <a:prstGeom prst="rect">
            <a:avLst/>
          </a:prstGeom>
          <a:noFill/>
          <a:ln w="12700">
            <a:noFill/>
            <a:miter lim="800000"/>
            <a:headEnd/>
            <a:tailEnd/>
          </a:ln>
        </p:spPr>
        <p:txBody>
          <a:bodyPr lIns="0" tIns="0" rIns="0" bIns="0"/>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Helvetica" pitchFamily="-107" charset="0"/>
                <a:ea typeface="+mn-ea"/>
                <a:cs typeface="Helvetica" pitchFamily="-107" charset="0"/>
                <a:sym typeface="Helvetica" pitchFamily="-107" charset="0"/>
              </a:rPr>
              <a:t>]</a:t>
            </a:r>
          </a:p>
        </p:txBody>
      </p:sp>
      <p:sp>
        <p:nvSpPr>
          <p:cNvPr id="394256" name="Rectangle 15"/>
          <p:cNvSpPr>
            <a:spLocks/>
          </p:cNvSpPr>
          <p:nvPr/>
        </p:nvSpPr>
        <p:spPr bwMode="auto">
          <a:xfrm>
            <a:off x="7105056" y="5438180"/>
            <a:ext cx="89297" cy="571500"/>
          </a:xfrm>
          <a:prstGeom prst="rect">
            <a:avLst/>
          </a:prstGeom>
          <a:noFill/>
          <a:ln w="12700">
            <a:noFill/>
            <a:miter lim="800000"/>
            <a:headEnd/>
            <a:tailEnd/>
          </a:ln>
        </p:spPr>
        <p:txBody>
          <a:bodyPr lIns="0" tIns="0" rIns="0" bIns="0"/>
          <a:lstStyle/>
          <a:p>
            <a:pPr marL="0" marR="0" lvl="0" indent="0" algn="l" defTabSz="914400" rtl="0" eaLnBrk="1" fontAlgn="auto" latinLnBrk="0" hangingPunct="1">
              <a:lnSpc>
                <a:spcPct val="100000"/>
              </a:lnSpc>
              <a:spcBef>
                <a:spcPts val="1687"/>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Helvetica" pitchFamily="-107" charset="0"/>
                <a:ea typeface="+mn-ea"/>
                <a:cs typeface="Helvetica" pitchFamily="-107" charset="0"/>
                <a:sym typeface="Helvetica" pitchFamily="-107" charset="0"/>
              </a:rPr>
              <a:t>]</a:t>
            </a:r>
          </a:p>
        </p:txBody>
      </p:sp>
    </p:spTree>
    <p:extLst>
      <p:ext uri="{BB962C8B-B14F-4D97-AF65-F5344CB8AC3E}">
        <p14:creationId xmlns:p14="http://schemas.microsoft.com/office/powerpoint/2010/main" val="137209131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1695636" y="2748291"/>
            <a:ext cx="9383088" cy="605118"/>
          </a:xfrm>
        </p:spPr>
        <p:txBody>
          <a:bodyPr>
            <a:normAutofit fontScale="90000"/>
          </a:bodyPr>
          <a:lstStyle/>
          <a:p>
            <a:r>
              <a:rPr lang="en-US" altLang="en-US" dirty="0"/>
              <a:t>Game and decision theoretic approaches</a:t>
            </a:r>
            <a:endParaRPr lang="en-US" altLang="en-US" sz="2912" dirty="0">
              <a:solidFill>
                <a:srgbClr val="0070C0"/>
              </a:solidFill>
            </a:endParaRPr>
          </a:p>
        </p:txBody>
      </p:sp>
    </p:spTree>
    <p:extLst>
      <p:ext uri="{BB962C8B-B14F-4D97-AF65-F5344CB8AC3E}">
        <p14:creationId xmlns:p14="http://schemas.microsoft.com/office/powerpoint/2010/main" val="3851076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64" y="-9537"/>
            <a:ext cx="7973568" cy="1325563"/>
          </a:xfrm>
        </p:spPr>
        <p:txBody>
          <a:bodyPr>
            <a:normAutofit/>
          </a:bodyPr>
          <a:lstStyle/>
          <a:p>
            <a:pPr algn="ctr"/>
            <a:r>
              <a:rPr lang="en-US" dirty="0"/>
              <a:t>… but in reality, simple objectives have unintended side effects</a:t>
            </a:r>
          </a:p>
        </p:txBody>
      </p:sp>
      <p:sp>
        <p:nvSpPr>
          <p:cNvPr id="19" name="Rectangle 18"/>
          <p:cNvSpPr/>
          <p:nvPr/>
        </p:nvSpPr>
        <p:spPr>
          <a:xfrm>
            <a:off x="9623611" y="6292534"/>
            <a:ext cx="3212072" cy="369332"/>
          </a:xfrm>
          <a:prstGeom prst="rect">
            <a:avLst/>
          </a:prstGeom>
        </p:spPr>
        <p:txBody>
          <a:bodyPr wrap="square">
            <a:spAutoFit/>
          </a:bodyPr>
          <a:lstStyle/>
          <a:p>
            <a:r>
              <a:rPr lang="en-US" dirty="0"/>
              <a:t>…</a:t>
            </a:r>
          </a:p>
        </p:txBody>
      </p:sp>
      <p:pic>
        <p:nvPicPr>
          <p:cNvPr id="4" name="Picture 3">
            <a:hlinkClick r:id="rId2"/>
            <a:extLst>
              <a:ext uri="{FF2B5EF4-FFF2-40B4-BE49-F238E27FC236}">
                <a16:creationId xmlns:a16="http://schemas.microsoft.com/office/drawing/2014/main" id="{9F7CCEA3-113F-4D96-A7F6-7190AD91C7AB}"/>
              </a:ext>
            </a:extLst>
          </p:cNvPr>
          <p:cNvPicPr>
            <a:picLocks noChangeAspect="1"/>
          </p:cNvPicPr>
          <p:nvPr/>
        </p:nvPicPr>
        <p:blipFill rotWithShape="1">
          <a:blip r:embed="rId3"/>
          <a:srcRect l="11400" t="24267" r="39965" b="15866"/>
          <a:stretch/>
        </p:blipFill>
        <p:spPr>
          <a:xfrm>
            <a:off x="270059" y="1463040"/>
            <a:ext cx="5929573" cy="4105656"/>
          </a:xfrm>
          <a:prstGeom prst="rect">
            <a:avLst/>
          </a:prstGeom>
        </p:spPr>
      </p:pic>
      <p:pic>
        <p:nvPicPr>
          <p:cNvPr id="3" name="Picture 2">
            <a:hlinkClick r:id="rId4"/>
            <a:extLst>
              <a:ext uri="{FF2B5EF4-FFF2-40B4-BE49-F238E27FC236}">
                <a16:creationId xmlns:a16="http://schemas.microsoft.com/office/drawing/2014/main" id="{CCBFB4D9-0DF1-4E7C-B90A-BFAAE99B9FD1}"/>
              </a:ext>
            </a:extLst>
          </p:cNvPr>
          <p:cNvPicPr>
            <a:picLocks noChangeAspect="1"/>
          </p:cNvPicPr>
          <p:nvPr/>
        </p:nvPicPr>
        <p:blipFill rotWithShape="1">
          <a:blip r:embed="rId5"/>
          <a:srcRect l="5826" r="38835" b="17800"/>
          <a:stretch/>
        </p:blipFill>
        <p:spPr>
          <a:xfrm>
            <a:off x="6285391" y="1463040"/>
            <a:ext cx="5463500" cy="4564898"/>
          </a:xfrm>
          <a:prstGeom prst="rect">
            <a:avLst/>
          </a:prstGeom>
        </p:spPr>
      </p:pic>
    </p:spTree>
    <p:extLst>
      <p:ext uri="{BB962C8B-B14F-4D97-AF65-F5344CB8AC3E}">
        <p14:creationId xmlns:p14="http://schemas.microsoft.com/office/powerpoint/2010/main" val="34023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9345" y="-69884"/>
            <a:ext cx="11353800" cy="1325563"/>
          </a:xfrm>
        </p:spPr>
        <p:txBody>
          <a:bodyPr/>
          <a:lstStyle/>
          <a:p>
            <a:r>
              <a:rPr lang="en-US" dirty="0"/>
              <a:t>What can we do with just a few agents?</a:t>
            </a:r>
          </a:p>
        </p:txBody>
      </p:sp>
      <p:sp>
        <p:nvSpPr>
          <p:cNvPr id="16" name="Content Placeholder 2">
            <a:extLst>
              <a:ext uri="{FF2B5EF4-FFF2-40B4-BE49-F238E27FC236}">
                <a16:creationId xmlns:a16="http://schemas.microsoft.com/office/drawing/2014/main" id="{3263667C-0F60-4994-A87D-EB523C2330DB}"/>
              </a:ext>
            </a:extLst>
          </p:cNvPr>
          <p:cNvSpPr>
            <a:spLocks noGrp="1"/>
          </p:cNvSpPr>
          <p:nvPr>
            <p:ph idx="1"/>
          </p:nvPr>
        </p:nvSpPr>
        <p:spPr>
          <a:xfrm>
            <a:off x="1711325" y="1079900"/>
            <a:ext cx="7450431" cy="1689933"/>
          </a:xfrm>
        </p:spPr>
        <p:txBody>
          <a:bodyPr/>
          <a:lstStyle/>
          <a:p>
            <a:pPr marL="0" indent="0">
              <a:buNone/>
            </a:pPr>
            <a:r>
              <a:rPr lang="en-US" i="1" dirty="0"/>
              <a:t>“Never doubt that a small group of thoughtful, committed citizens can change the world; indeed, it's the only thing that ever has.” </a:t>
            </a:r>
            <a:r>
              <a:rPr lang="en-US" dirty="0"/>
              <a:t>--Margaret Mead</a:t>
            </a:r>
          </a:p>
        </p:txBody>
      </p:sp>
      <p:sp>
        <p:nvSpPr>
          <p:cNvPr id="7" name="Rectangle 3">
            <a:extLst>
              <a:ext uri="{FF2B5EF4-FFF2-40B4-BE49-F238E27FC236}">
                <a16:creationId xmlns:a16="http://schemas.microsoft.com/office/drawing/2014/main" id="{36AB6203-54EB-48C7-96A8-012570299A47}"/>
              </a:ext>
            </a:extLst>
          </p:cNvPr>
          <p:cNvSpPr txBox="1">
            <a:spLocks noChangeArrowheads="1"/>
          </p:cNvSpPr>
          <p:nvPr/>
        </p:nvSpPr>
        <p:spPr>
          <a:xfrm>
            <a:off x="1651412" y="2500703"/>
            <a:ext cx="8159153" cy="16899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dirty="0"/>
              <a:t>Idea: a few carefully designed agents might have a big effect, not so much directly by their own actions but by </a:t>
            </a:r>
            <a:r>
              <a:rPr lang="en-US" altLang="en-US" sz="3200" dirty="0">
                <a:solidFill>
                  <a:srgbClr val="00B050"/>
                </a:solidFill>
              </a:rPr>
              <a:t>changing the equilibrium</a:t>
            </a:r>
          </a:p>
        </p:txBody>
      </p:sp>
      <p:pic>
        <p:nvPicPr>
          <p:cNvPr id="4" name="Picture 3">
            <a:extLst>
              <a:ext uri="{FF2B5EF4-FFF2-40B4-BE49-F238E27FC236}">
                <a16:creationId xmlns:a16="http://schemas.microsoft.com/office/drawing/2014/main" id="{D81F2B98-867D-4070-BA02-E2AED6E60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394" y="3949315"/>
            <a:ext cx="8502003" cy="2775335"/>
          </a:xfrm>
          <a:prstGeom prst="rect">
            <a:avLst/>
          </a:prstGeom>
          <a:ln>
            <a:solidFill>
              <a:schemeClr val="tx1"/>
            </a:solidFill>
          </a:ln>
        </p:spPr>
      </p:pic>
    </p:spTree>
    <p:extLst>
      <p:ext uri="{BB962C8B-B14F-4D97-AF65-F5344CB8AC3E}">
        <p14:creationId xmlns:p14="http://schemas.microsoft.com/office/powerpoint/2010/main" val="212293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9345" y="-318460"/>
            <a:ext cx="11353800" cy="1325563"/>
          </a:xfrm>
        </p:spPr>
        <p:txBody>
          <a:bodyPr/>
          <a:lstStyle/>
          <a:p>
            <a:r>
              <a:rPr lang="en-US" dirty="0"/>
              <a:t>Examples?</a:t>
            </a:r>
          </a:p>
        </p:txBody>
      </p:sp>
      <p:sp>
        <p:nvSpPr>
          <p:cNvPr id="7" name="Rectangle 3">
            <a:extLst>
              <a:ext uri="{FF2B5EF4-FFF2-40B4-BE49-F238E27FC236}">
                <a16:creationId xmlns:a16="http://schemas.microsoft.com/office/drawing/2014/main" id="{36AB6203-54EB-48C7-96A8-012570299A47}"/>
              </a:ext>
            </a:extLst>
          </p:cNvPr>
          <p:cNvSpPr txBox="1">
            <a:spLocks noChangeArrowheads="1"/>
          </p:cNvSpPr>
          <p:nvPr/>
        </p:nvSpPr>
        <p:spPr>
          <a:xfrm>
            <a:off x="413162" y="705403"/>
            <a:ext cx="11629983" cy="56881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3200" i="1" dirty="0"/>
              <a:t>Stackelberg routing </a:t>
            </a:r>
            <a:r>
              <a:rPr lang="en-US" altLang="en-US" sz="3200" dirty="0">
                <a:solidFill>
                  <a:srgbClr val="0070C0"/>
                </a:solidFill>
              </a:rPr>
              <a:t>[</a:t>
            </a:r>
            <a:r>
              <a:rPr lang="en-US" altLang="en-US" sz="3200" dirty="0" err="1">
                <a:solidFill>
                  <a:srgbClr val="0070C0"/>
                </a:solidFill>
              </a:rPr>
              <a:t>Korilis</a:t>
            </a:r>
            <a:r>
              <a:rPr lang="en-US" altLang="en-US" sz="3200" dirty="0">
                <a:solidFill>
                  <a:srgbClr val="0070C0"/>
                </a:solidFill>
              </a:rPr>
              <a:t> et al. ’97, Roughgarden’04]</a:t>
            </a:r>
            <a:r>
              <a:rPr lang="en-US" altLang="en-US" sz="3200" dirty="0"/>
              <a:t>: avoid bad traffic equilibria by committing a small amount of traffic</a:t>
            </a:r>
            <a:endParaRPr lang="en-US" altLang="en-US" sz="3200" dirty="0">
              <a:solidFill>
                <a:srgbClr val="00B050"/>
              </a:solidFill>
            </a:endParaRPr>
          </a:p>
          <a:p>
            <a:endParaRPr lang="en-US" altLang="en-US" sz="3200" dirty="0">
              <a:solidFill>
                <a:srgbClr val="00B050"/>
              </a:solidFill>
            </a:endParaRPr>
          </a:p>
          <a:p>
            <a:endParaRPr lang="en-US" altLang="en-US" sz="3200" dirty="0">
              <a:solidFill>
                <a:srgbClr val="00B050"/>
              </a:solidFill>
            </a:endParaRPr>
          </a:p>
          <a:p>
            <a:pPr marL="0" indent="0">
              <a:buNone/>
            </a:pPr>
            <a:endParaRPr lang="en-US" altLang="en-US" sz="3200" dirty="0">
              <a:solidFill>
                <a:srgbClr val="00B050"/>
              </a:solidFill>
            </a:endParaRPr>
          </a:p>
          <a:p>
            <a:r>
              <a:rPr lang="en-US" altLang="en-US" sz="3200" dirty="0">
                <a:solidFill>
                  <a:srgbClr val="0070C0"/>
                </a:solidFill>
              </a:rPr>
              <a:t>Deng &amp; C. [working paper]</a:t>
            </a:r>
            <a:r>
              <a:rPr lang="en-US" altLang="en-US" sz="3200" dirty="0"/>
              <a:t>: avoid bad equilibria in </a:t>
            </a:r>
            <a:r>
              <a:rPr lang="en-US" altLang="en-US" sz="3200" i="1" dirty="0"/>
              <a:t>finitely repeated games </a:t>
            </a:r>
            <a:r>
              <a:rPr lang="en-US" altLang="en-US" sz="3200" dirty="0"/>
              <a:t>with a small number of agents of a designed type</a:t>
            </a:r>
          </a:p>
          <a:p>
            <a:pPr lvl="1"/>
            <a:r>
              <a:rPr lang="en-US" altLang="en-US" sz="2800" dirty="0"/>
              <a:t>Similar idea to </a:t>
            </a:r>
            <a:r>
              <a:rPr lang="en-US" altLang="en-US" sz="2800" dirty="0" err="1">
                <a:solidFill>
                  <a:srgbClr val="0070C0"/>
                </a:solidFill>
              </a:rPr>
              <a:t>Maskin</a:t>
            </a:r>
            <a:r>
              <a:rPr lang="en-US" altLang="en-US" sz="2800" dirty="0">
                <a:solidFill>
                  <a:srgbClr val="0070C0"/>
                </a:solidFill>
              </a:rPr>
              <a:t> and </a:t>
            </a:r>
            <a:r>
              <a:rPr lang="en-US" altLang="en-US" sz="2800" dirty="0" err="1">
                <a:solidFill>
                  <a:srgbClr val="0070C0"/>
                </a:solidFill>
              </a:rPr>
              <a:t>Fudenberg</a:t>
            </a:r>
            <a:r>
              <a:rPr lang="en-US" altLang="en-US" sz="2800" dirty="0">
                <a:solidFill>
                  <a:srgbClr val="0070C0"/>
                </a:solidFill>
              </a:rPr>
              <a:t> [‘86]</a:t>
            </a:r>
            <a:r>
              <a:rPr lang="en-US" altLang="en-US" sz="2800" dirty="0"/>
              <a:t>, except:</a:t>
            </a:r>
          </a:p>
          <a:p>
            <a:pPr lvl="2"/>
            <a:r>
              <a:rPr lang="en-US" altLang="en-US" sz="2400" dirty="0"/>
              <a:t>We focus on specifying preferences rather than behavior for these types</a:t>
            </a:r>
          </a:p>
          <a:p>
            <a:pPr lvl="2"/>
            <a:r>
              <a:rPr lang="en-US" altLang="en-US" sz="2400" dirty="0"/>
              <a:t>We optimize convergence rates</a:t>
            </a:r>
          </a:p>
          <a:p>
            <a:endParaRPr lang="en-US" altLang="en-US" sz="3200" dirty="0">
              <a:solidFill>
                <a:srgbClr val="00B050"/>
              </a:solidFill>
            </a:endParaRPr>
          </a:p>
          <a:p>
            <a:pPr marL="0" indent="0">
              <a:buNone/>
            </a:pPr>
            <a:endParaRPr lang="en-US" altLang="en-US" sz="3200" dirty="0"/>
          </a:p>
        </p:txBody>
      </p:sp>
      <p:pic>
        <p:nvPicPr>
          <p:cNvPr id="5" name="Picture 4">
            <a:extLst>
              <a:ext uri="{FF2B5EF4-FFF2-40B4-BE49-F238E27FC236}">
                <a16:creationId xmlns:a16="http://schemas.microsoft.com/office/drawing/2014/main" id="{DCED2832-DA79-4123-A12F-3BBD800062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757" y="1639370"/>
            <a:ext cx="7617041" cy="1971703"/>
          </a:xfrm>
          <a:prstGeom prst="rect">
            <a:avLst/>
          </a:prstGeom>
        </p:spPr>
      </p:pic>
      <p:graphicFrame>
        <p:nvGraphicFramePr>
          <p:cNvPr id="8" name="Group 4">
            <a:extLst>
              <a:ext uri="{FF2B5EF4-FFF2-40B4-BE49-F238E27FC236}">
                <a16:creationId xmlns:a16="http://schemas.microsoft.com/office/drawing/2014/main" id="{62D26B92-9A9A-46ED-8871-0EA701DAEF69}"/>
              </a:ext>
            </a:extLst>
          </p:cNvPr>
          <p:cNvGraphicFramePr>
            <a:graphicFrameLocks/>
          </p:cNvGraphicFramePr>
          <p:nvPr>
            <p:extLst>
              <p:ext uri="{D42A27DB-BD31-4B8C-83A1-F6EECF244321}">
                <p14:modId xmlns:p14="http://schemas.microsoft.com/office/powerpoint/2010/main" val="3228896056"/>
              </p:ext>
            </p:extLst>
          </p:nvPr>
        </p:nvGraphicFramePr>
        <p:xfrm>
          <a:off x="1145456" y="5719954"/>
          <a:ext cx="2431758" cy="865286"/>
        </p:xfrm>
        <a:graphic>
          <a:graphicData uri="http://schemas.openxmlformats.org/drawingml/2006/table">
            <a:tbl>
              <a:tblPr/>
              <a:tblGrid>
                <a:gridCol w="1215879">
                  <a:extLst>
                    <a:ext uri="{9D8B030D-6E8A-4147-A177-3AD203B41FA5}">
                      <a16:colId xmlns:a16="http://schemas.microsoft.com/office/drawing/2014/main" val="20000"/>
                    </a:ext>
                  </a:extLst>
                </a:gridCol>
                <a:gridCol w="1215879">
                  <a:extLst>
                    <a:ext uri="{9D8B030D-6E8A-4147-A177-3AD203B41FA5}">
                      <a16:colId xmlns:a16="http://schemas.microsoft.com/office/drawing/2014/main" val="20001"/>
                    </a:ext>
                  </a:extLst>
                </a:gridCol>
              </a:tblGrid>
              <a:tr h="432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432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9" name="Group 4">
            <a:extLst>
              <a:ext uri="{FF2B5EF4-FFF2-40B4-BE49-F238E27FC236}">
                <a16:creationId xmlns:a16="http://schemas.microsoft.com/office/drawing/2014/main" id="{7AEEF9F9-2A6F-48E6-B7C0-76D409CE1591}"/>
              </a:ext>
            </a:extLst>
          </p:cNvPr>
          <p:cNvGraphicFramePr>
            <a:graphicFrameLocks/>
          </p:cNvGraphicFramePr>
          <p:nvPr>
            <p:extLst>
              <p:ext uri="{D42A27DB-BD31-4B8C-83A1-F6EECF244321}">
                <p14:modId xmlns:p14="http://schemas.microsoft.com/office/powerpoint/2010/main" val="2789986172"/>
              </p:ext>
            </p:extLst>
          </p:nvPr>
        </p:nvGraphicFramePr>
        <p:xfrm>
          <a:off x="4543477" y="5711581"/>
          <a:ext cx="2431758" cy="865286"/>
        </p:xfrm>
        <a:graphic>
          <a:graphicData uri="http://schemas.openxmlformats.org/drawingml/2006/table">
            <a:tbl>
              <a:tblPr/>
              <a:tblGrid>
                <a:gridCol w="1215879">
                  <a:extLst>
                    <a:ext uri="{9D8B030D-6E8A-4147-A177-3AD203B41FA5}">
                      <a16:colId xmlns:a16="http://schemas.microsoft.com/office/drawing/2014/main" val="20000"/>
                    </a:ext>
                  </a:extLst>
                </a:gridCol>
                <a:gridCol w="1215879">
                  <a:extLst>
                    <a:ext uri="{9D8B030D-6E8A-4147-A177-3AD203B41FA5}">
                      <a16:colId xmlns:a16="http://schemas.microsoft.com/office/drawing/2014/main" val="20001"/>
                    </a:ext>
                  </a:extLst>
                </a:gridCol>
              </a:tblGrid>
              <a:tr h="432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432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0" name="Group 4">
            <a:extLst>
              <a:ext uri="{FF2B5EF4-FFF2-40B4-BE49-F238E27FC236}">
                <a16:creationId xmlns:a16="http://schemas.microsoft.com/office/drawing/2014/main" id="{F808595C-1FE8-4116-9615-063092925CDB}"/>
              </a:ext>
            </a:extLst>
          </p:cNvPr>
          <p:cNvGraphicFramePr>
            <a:graphicFrameLocks/>
          </p:cNvGraphicFramePr>
          <p:nvPr>
            <p:extLst>
              <p:ext uri="{D42A27DB-BD31-4B8C-83A1-F6EECF244321}">
                <p14:modId xmlns:p14="http://schemas.microsoft.com/office/powerpoint/2010/main" val="1467077635"/>
              </p:ext>
            </p:extLst>
          </p:nvPr>
        </p:nvGraphicFramePr>
        <p:xfrm>
          <a:off x="8000118" y="5701532"/>
          <a:ext cx="2431758" cy="865286"/>
        </p:xfrm>
        <a:graphic>
          <a:graphicData uri="http://schemas.openxmlformats.org/drawingml/2006/table">
            <a:tbl>
              <a:tblPr/>
              <a:tblGrid>
                <a:gridCol w="1215879">
                  <a:extLst>
                    <a:ext uri="{9D8B030D-6E8A-4147-A177-3AD203B41FA5}">
                      <a16:colId xmlns:a16="http://schemas.microsoft.com/office/drawing/2014/main" val="20000"/>
                    </a:ext>
                  </a:extLst>
                </a:gridCol>
                <a:gridCol w="1215879">
                  <a:extLst>
                    <a:ext uri="{9D8B030D-6E8A-4147-A177-3AD203B41FA5}">
                      <a16:colId xmlns:a16="http://schemas.microsoft.com/office/drawing/2014/main" val="20001"/>
                    </a:ext>
                  </a:extLst>
                </a:gridCol>
              </a:tblGrid>
              <a:tr h="432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4326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cxnSp>
        <p:nvCxnSpPr>
          <p:cNvPr id="11" name="Straight Arrow Connector 10">
            <a:extLst>
              <a:ext uri="{FF2B5EF4-FFF2-40B4-BE49-F238E27FC236}">
                <a16:creationId xmlns:a16="http://schemas.microsoft.com/office/drawing/2014/main" id="{168CBE7F-62A5-4A1E-9E26-BFB60CAB484E}"/>
              </a:ext>
            </a:extLst>
          </p:cNvPr>
          <p:cNvCxnSpPr>
            <a:cxnSpLocks/>
          </p:cNvCxnSpPr>
          <p:nvPr/>
        </p:nvCxnSpPr>
        <p:spPr>
          <a:xfrm>
            <a:off x="3737988" y="6119054"/>
            <a:ext cx="663190" cy="0"/>
          </a:xfrm>
          <a:prstGeom prst="straightConnector1">
            <a:avLst/>
          </a:prstGeom>
          <a:ln w="38100">
            <a:tailEnd type="triangle" w="lg" len="med"/>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6FCEFF4E-62F3-4CB2-A706-9F456E007E3A}"/>
              </a:ext>
            </a:extLst>
          </p:cNvPr>
          <p:cNvCxnSpPr>
            <a:cxnSpLocks/>
          </p:cNvCxnSpPr>
          <p:nvPr/>
        </p:nvCxnSpPr>
        <p:spPr>
          <a:xfrm>
            <a:off x="7176205" y="6120730"/>
            <a:ext cx="663190" cy="0"/>
          </a:xfrm>
          <a:prstGeom prst="straightConnector1">
            <a:avLst/>
          </a:prstGeom>
          <a:ln w="38100">
            <a:tailEnd type="triangle" w="lg"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2409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3C410A2-49B6-4542-9C31-12EDCD0E8555}"/>
              </a:ext>
            </a:extLst>
          </p:cNvPr>
          <p:cNvSpPr>
            <a:spLocks noGrp="1" noChangeArrowheads="1"/>
          </p:cNvSpPr>
          <p:nvPr>
            <p:ph type="title"/>
          </p:nvPr>
        </p:nvSpPr>
        <p:spPr>
          <a:xfrm>
            <a:off x="1658471" y="262544"/>
            <a:ext cx="8942294" cy="605118"/>
          </a:xfrm>
        </p:spPr>
        <p:txBody>
          <a:bodyPr>
            <a:normAutofit fontScale="90000"/>
          </a:bodyPr>
          <a:lstStyle/>
          <a:p>
            <a:pPr eaLnBrk="1" hangingPunct="1"/>
            <a:r>
              <a:rPr lang="en-US" altLang="en-US" dirty="0"/>
              <a:t>Can we get cooperation in the </a:t>
            </a:r>
            <a:r>
              <a:rPr lang="en-US" altLang="en-US" b="1" dirty="0"/>
              <a:t>finitely</a:t>
            </a:r>
            <a:r>
              <a:rPr lang="en-US" altLang="en-US" dirty="0"/>
              <a:t> repeated prisoner’s dilemma?</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7248B440-8EC6-461A-8C1D-CA7EE0B3762D}"/>
              </a:ext>
            </a:extLst>
          </p:cNvPr>
          <p:cNvSpPr>
            <a:spLocks noGrp="1" noChangeArrowheads="1"/>
          </p:cNvSpPr>
          <p:nvPr>
            <p:ph type="body" idx="1"/>
          </p:nvPr>
        </p:nvSpPr>
        <p:spPr>
          <a:xfrm>
            <a:off x="391809" y="1279745"/>
            <a:ext cx="11425053" cy="1200838"/>
          </a:xfrm>
        </p:spPr>
        <p:txBody>
          <a:bodyPr>
            <a:normAutofit fontScale="92500" lnSpcReduction="10000"/>
          </a:bodyPr>
          <a:lstStyle/>
          <a:p>
            <a:pPr eaLnBrk="1" hangingPunct="1"/>
            <a:r>
              <a:rPr lang="en-US" altLang="en-US" dirty="0"/>
              <a:t>What if some agents are </a:t>
            </a:r>
            <a:r>
              <a:rPr lang="en-US" altLang="en-US" b="1" dirty="0"/>
              <a:t>altruistic </a:t>
            </a:r>
            <a:r>
              <a:rPr lang="en-US" altLang="en-US" dirty="0"/>
              <a:t>(caring about average utility)?</a:t>
            </a:r>
            <a:endParaRPr lang="en-US" altLang="en-US" b="1" dirty="0"/>
          </a:p>
          <a:p>
            <a:r>
              <a:rPr lang="en-US" altLang="en-US" dirty="0"/>
              <a:t>Model as a </a:t>
            </a:r>
            <a:r>
              <a:rPr lang="en-US" altLang="en-US" b="1" dirty="0"/>
              <a:t>Bayesian game</a:t>
            </a:r>
            <a:r>
              <a:rPr lang="en-US" altLang="en-US" dirty="0"/>
              <a:t> (say, </a:t>
            </a:r>
            <a:r>
              <a:rPr lang="en-US" altLang="en-US" i="1" dirty="0"/>
              <a:t>p </a:t>
            </a:r>
            <a:r>
              <a:rPr lang="en-US" altLang="en-US" dirty="0"/>
              <a:t>selfish types, </a:t>
            </a:r>
            <a:r>
              <a:rPr lang="en-US" altLang="en-US" i="1" dirty="0"/>
              <a:t>1-p</a:t>
            </a:r>
            <a:r>
              <a:rPr lang="en-US" altLang="en-US" dirty="0"/>
              <a:t> altruistic types who care about average utility)</a:t>
            </a:r>
          </a:p>
        </p:txBody>
      </p:sp>
      <p:graphicFrame>
        <p:nvGraphicFramePr>
          <p:cNvPr id="14" name="Group 4">
            <a:extLst>
              <a:ext uri="{FF2B5EF4-FFF2-40B4-BE49-F238E27FC236}">
                <a16:creationId xmlns:a16="http://schemas.microsoft.com/office/drawing/2014/main" id="{75CE3DB0-5ECC-4134-BF38-6FDC7C3CCC07}"/>
              </a:ext>
            </a:extLst>
          </p:cNvPr>
          <p:cNvGraphicFramePr>
            <a:graphicFrameLocks/>
          </p:cNvGraphicFramePr>
          <p:nvPr>
            <p:extLst>
              <p:ext uri="{D42A27DB-BD31-4B8C-83A1-F6EECF244321}">
                <p14:modId xmlns:p14="http://schemas.microsoft.com/office/powerpoint/2010/main" val="1408923692"/>
              </p:ext>
            </p:extLst>
          </p:nvPr>
        </p:nvGraphicFramePr>
        <p:xfrm>
          <a:off x="1326326" y="2902840"/>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5" name="Group 4">
            <a:extLst>
              <a:ext uri="{FF2B5EF4-FFF2-40B4-BE49-F238E27FC236}">
                <a16:creationId xmlns:a16="http://schemas.microsoft.com/office/drawing/2014/main" id="{BD76BEF3-2AE3-4B83-BE4F-07C30F9AB82C}"/>
              </a:ext>
            </a:extLst>
          </p:cNvPr>
          <p:cNvGraphicFramePr>
            <a:graphicFrameLocks/>
          </p:cNvGraphicFramePr>
          <p:nvPr>
            <p:extLst>
              <p:ext uri="{D42A27DB-BD31-4B8C-83A1-F6EECF244321}">
                <p14:modId xmlns:p14="http://schemas.microsoft.com/office/powerpoint/2010/main" val="1904655702"/>
              </p:ext>
            </p:extLst>
          </p:nvPr>
        </p:nvGraphicFramePr>
        <p:xfrm>
          <a:off x="1326326" y="4627358"/>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6" name="Group 4">
            <a:extLst>
              <a:ext uri="{FF2B5EF4-FFF2-40B4-BE49-F238E27FC236}">
                <a16:creationId xmlns:a16="http://schemas.microsoft.com/office/drawing/2014/main" id="{094091FB-C5D0-4EFA-AED8-3062CF23A777}"/>
              </a:ext>
            </a:extLst>
          </p:cNvPr>
          <p:cNvGraphicFramePr>
            <a:graphicFrameLocks/>
          </p:cNvGraphicFramePr>
          <p:nvPr>
            <p:extLst>
              <p:ext uri="{D42A27DB-BD31-4B8C-83A1-F6EECF244321}">
                <p14:modId xmlns:p14="http://schemas.microsoft.com/office/powerpoint/2010/main" val="2704389770"/>
              </p:ext>
            </p:extLst>
          </p:nvPr>
        </p:nvGraphicFramePr>
        <p:xfrm>
          <a:off x="4960768" y="4627358"/>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.5</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.5</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7" name="Group 4">
            <a:extLst>
              <a:ext uri="{FF2B5EF4-FFF2-40B4-BE49-F238E27FC236}">
                <a16:creationId xmlns:a16="http://schemas.microsoft.com/office/drawing/2014/main" id="{EA764643-9BAA-4431-84DB-0CFE29206F0F}"/>
              </a:ext>
            </a:extLst>
          </p:cNvPr>
          <p:cNvGraphicFramePr>
            <a:graphicFrameLocks/>
          </p:cNvGraphicFramePr>
          <p:nvPr>
            <p:extLst>
              <p:ext uri="{D42A27DB-BD31-4B8C-83A1-F6EECF244321}">
                <p14:modId xmlns:p14="http://schemas.microsoft.com/office/powerpoint/2010/main" val="2629079261"/>
              </p:ext>
            </p:extLst>
          </p:nvPr>
        </p:nvGraphicFramePr>
        <p:xfrm>
          <a:off x="4953368" y="2902840"/>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-2, .5</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3, .5</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E30D5C62-53FF-4AFE-ACE6-8C0F8A710944}"/>
              </a:ext>
            </a:extLst>
          </p:cNvPr>
          <p:cNvSpPr txBox="1"/>
          <p:nvPr/>
        </p:nvSpPr>
        <p:spPr>
          <a:xfrm>
            <a:off x="247890" y="3323138"/>
            <a:ext cx="1166529" cy="461665"/>
          </a:xfrm>
          <a:prstGeom prst="rect">
            <a:avLst/>
          </a:prstGeom>
          <a:noFill/>
        </p:spPr>
        <p:txBody>
          <a:bodyPr wrap="square" rtlCol="0">
            <a:spAutoFit/>
          </a:bodyPr>
          <a:lstStyle/>
          <a:p>
            <a:r>
              <a:rPr lang="en-US" sz="2400" i="1" dirty="0"/>
              <a:t>Selfish</a:t>
            </a:r>
          </a:p>
        </p:txBody>
      </p:sp>
      <p:sp>
        <p:nvSpPr>
          <p:cNvPr id="19" name="TextBox 18">
            <a:extLst>
              <a:ext uri="{FF2B5EF4-FFF2-40B4-BE49-F238E27FC236}">
                <a16:creationId xmlns:a16="http://schemas.microsoft.com/office/drawing/2014/main" id="{E74C413A-144D-4DFA-938B-87C15DA4F964}"/>
              </a:ext>
            </a:extLst>
          </p:cNvPr>
          <p:cNvSpPr txBox="1"/>
          <p:nvPr/>
        </p:nvSpPr>
        <p:spPr>
          <a:xfrm>
            <a:off x="-14794" y="5064640"/>
            <a:ext cx="1430693" cy="461665"/>
          </a:xfrm>
          <a:prstGeom prst="rect">
            <a:avLst/>
          </a:prstGeom>
          <a:noFill/>
        </p:spPr>
        <p:txBody>
          <a:bodyPr wrap="square" rtlCol="0">
            <a:spAutoFit/>
          </a:bodyPr>
          <a:lstStyle/>
          <a:p>
            <a:r>
              <a:rPr lang="en-US" sz="2400" i="1" dirty="0"/>
              <a:t>Altruistic</a:t>
            </a:r>
          </a:p>
        </p:txBody>
      </p:sp>
      <p:sp>
        <p:nvSpPr>
          <p:cNvPr id="20" name="TextBox 19">
            <a:extLst>
              <a:ext uri="{FF2B5EF4-FFF2-40B4-BE49-F238E27FC236}">
                <a16:creationId xmlns:a16="http://schemas.microsoft.com/office/drawing/2014/main" id="{C9936DE2-3667-4FD7-A33C-15EB50F38024}"/>
              </a:ext>
            </a:extLst>
          </p:cNvPr>
          <p:cNvSpPr txBox="1"/>
          <p:nvPr/>
        </p:nvSpPr>
        <p:spPr>
          <a:xfrm>
            <a:off x="5916981" y="2456084"/>
            <a:ext cx="1430693" cy="461665"/>
          </a:xfrm>
          <a:prstGeom prst="rect">
            <a:avLst/>
          </a:prstGeom>
          <a:noFill/>
        </p:spPr>
        <p:txBody>
          <a:bodyPr wrap="square" rtlCol="0">
            <a:spAutoFit/>
          </a:bodyPr>
          <a:lstStyle/>
          <a:p>
            <a:r>
              <a:rPr lang="en-US" sz="2400" i="1" dirty="0"/>
              <a:t>Altruistic</a:t>
            </a:r>
          </a:p>
        </p:txBody>
      </p:sp>
      <p:sp>
        <p:nvSpPr>
          <p:cNvPr id="21" name="TextBox 20">
            <a:extLst>
              <a:ext uri="{FF2B5EF4-FFF2-40B4-BE49-F238E27FC236}">
                <a16:creationId xmlns:a16="http://schemas.microsoft.com/office/drawing/2014/main" id="{B4C38FF9-1CF4-435B-89BA-F64420D3A06B}"/>
              </a:ext>
            </a:extLst>
          </p:cNvPr>
          <p:cNvSpPr txBox="1"/>
          <p:nvPr/>
        </p:nvSpPr>
        <p:spPr>
          <a:xfrm>
            <a:off x="2486540" y="2441175"/>
            <a:ext cx="1166529" cy="461665"/>
          </a:xfrm>
          <a:prstGeom prst="rect">
            <a:avLst/>
          </a:prstGeom>
          <a:noFill/>
        </p:spPr>
        <p:txBody>
          <a:bodyPr wrap="square" rtlCol="0">
            <a:spAutoFit/>
          </a:bodyPr>
          <a:lstStyle/>
          <a:p>
            <a:r>
              <a:rPr lang="en-US" sz="2400" i="1" dirty="0"/>
              <a:t>Selfish</a:t>
            </a:r>
          </a:p>
        </p:txBody>
      </p:sp>
      <p:sp>
        <p:nvSpPr>
          <p:cNvPr id="23" name="Rectangle 3">
            <a:extLst>
              <a:ext uri="{FF2B5EF4-FFF2-40B4-BE49-F238E27FC236}">
                <a16:creationId xmlns:a16="http://schemas.microsoft.com/office/drawing/2014/main" id="{A65C3FB7-3FDC-4967-BC4A-3DE473C0D4E1}"/>
              </a:ext>
            </a:extLst>
          </p:cNvPr>
          <p:cNvSpPr txBox="1">
            <a:spLocks noChangeArrowheads="1"/>
          </p:cNvSpPr>
          <p:nvPr/>
        </p:nvSpPr>
        <p:spPr>
          <a:xfrm>
            <a:off x="8580410" y="2917749"/>
            <a:ext cx="3352800" cy="3287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Altruistic types will cooperate regardless in the last round</a:t>
            </a:r>
          </a:p>
          <a:p>
            <a:r>
              <a:rPr lang="en-US" altLang="en-US" dirty="0"/>
              <a:t>Creates no incentive to cooperate in earlier rounds</a:t>
            </a:r>
          </a:p>
          <a:p>
            <a:endParaRPr lang="en-US" altLang="en-US" dirty="0"/>
          </a:p>
        </p:txBody>
      </p:sp>
    </p:spTree>
    <p:extLst>
      <p:ext uri="{BB962C8B-B14F-4D97-AF65-F5344CB8AC3E}">
        <p14:creationId xmlns:p14="http://schemas.microsoft.com/office/powerpoint/2010/main" val="28411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3C410A2-49B6-4542-9C31-12EDCD0E8555}"/>
              </a:ext>
            </a:extLst>
          </p:cNvPr>
          <p:cNvSpPr>
            <a:spLocks noGrp="1" noChangeArrowheads="1"/>
          </p:cNvSpPr>
          <p:nvPr>
            <p:ph type="title"/>
          </p:nvPr>
        </p:nvSpPr>
        <p:spPr>
          <a:xfrm>
            <a:off x="1658471" y="262544"/>
            <a:ext cx="8942294" cy="605118"/>
          </a:xfrm>
        </p:spPr>
        <p:txBody>
          <a:bodyPr>
            <a:normAutofit fontScale="90000"/>
          </a:bodyPr>
          <a:lstStyle/>
          <a:p>
            <a:pPr eaLnBrk="1" hangingPunct="1"/>
            <a:r>
              <a:rPr lang="en-US" altLang="en-US" dirty="0"/>
              <a:t>Can we get cooperation in the </a:t>
            </a:r>
            <a:r>
              <a:rPr lang="en-US" altLang="en-US" b="1" dirty="0"/>
              <a:t>finitely</a:t>
            </a:r>
            <a:r>
              <a:rPr lang="en-US" altLang="en-US" dirty="0"/>
              <a:t> repeated prisoner’s dilemma?</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7248B440-8EC6-461A-8C1D-CA7EE0B3762D}"/>
              </a:ext>
            </a:extLst>
          </p:cNvPr>
          <p:cNvSpPr>
            <a:spLocks noGrp="1" noChangeArrowheads="1"/>
          </p:cNvSpPr>
          <p:nvPr>
            <p:ph type="body" idx="1"/>
          </p:nvPr>
        </p:nvSpPr>
        <p:spPr>
          <a:xfrm>
            <a:off x="391809" y="1279745"/>
            <a:ext cx="11522024" cy="6158080"/>
          </a:xfrm>
        </p:spPr>
        <p:txBody>
          <a:bodyPr>
            <a:normAutofit/>
          </a:bodyPr>
          <a:lstStyle/>
          <a:p>
            <a:pPr eaLnBrk="1" hangingPunct="1"/>
            <a:r>
              <a:rPr lang="en-US" altLang="en-US" dirty="0"/>
              <a:t>Different idea: </a:t>
            </a:r>
            <a:r>
              <a:rPr lang="en-US" altLang="en-US" b="1" dirty="0"/>
              <a:t>limited altruism (LA) </a:t>
            </a:r>
            <a:r>
              <a:rPr lang="en-US" altLang="en-US" dirty="0"/>
              <a:t>types</a:t>
            </a:r>
            <a:r>
              <a:rPr lang="en-US" altLang="en-US" b="1" dirty="0"/>
              <a:t>:</a:t>
            </a:r>
            <a:r>
              <a:rPr lang="en-US" altLang="en-US" dirty="0"/>
              <a:t> </a:t>
            </a:r>
            <a:br>
              <a:rPr lang="en-US" altLang="en-US" dirty="0"/>
            </a:br>
            <a:r>
              <a:rPr lang="en-US" altLang="en-US" i="1" dirty="0"/>
              <a:t>only altruistic towards other LA types!</a:t>
            </a:r>
            <a:endParaRPr lang="en-US" altLang="en-US" b="1" i="1" dirty="0"/>
          </a:p>
        </p:txBody>
      </p:sp>
      <p:graphicFrame>
        <p:nvGraphicFramePr>
          <p:cNvPr id="14" name="Group 4">
            <a:extLst>
              <a:ext uri="{FF2B5EF4-FFF2-40B4-BE49-F238E27FC236}">
                <a16:creationId xmlns:a16="http://schemas.microsoft.com/office/drawing/2014/main" id="{75CE3DB0-5ECC-4134-BF38-6FDC7C3CCC07}"/>
              </a:ext>
            </a:extLst>
          </p:cNvPr>
          <p:cNvGraphicFramePr>
            <a:graphicFrameLocks/>
          </p:cNvGraphicFramePr>
          <p:nvPr>
            <p:extLst>
              <p:ext uri="{D42A27DB-BD31-4B8C-83A1-F6EECF244321}">
                <p14:modId xmlns:p14="http://schemas.microsoft.com/office/powerpoint/2010/main" val="3554492886"/>
              </p:ext>
            </p:extLst>
          </p:nvPr>
        </p:nvGraphicFramePr>
        <p:xfrm>
          <a:off x="1131018" y="2641589"/>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5" name="Group 4">
            <a:extLst>
              <a:ext uri="{FF2B5EF4-FFF2-40B4-BE49-F238E27FC236}">
                <a16:creationId xmlns:a16="http://schemas.microsoft.com/office/drawing/2014/main" id="{BD76BEF3-2AE3-4B83-BE4F-07C30F9AB82C}"/>
              </a:ext>
            </a:extLst>
          </p:cNvPr>
          <p:cNvGraphicFramePr>
            <a:graphicFrameLocks/>
          </p:cNvGraphicFramePr>
          <p:nvPr>
            <p:extLst>
              <p:ext uri="{D42A27DB-BD31-4B8C-83A1-F6EECF244321}">
                <p14:modId xmlns:p14="http://schemas.microsoft.com/office/powerpoint/2010/main" val="2811440617"/>
              </p:ext>
            </p:extLst>
          </p:nvPr>
        </p:nvGraphicFramePr>
        <p:xfrm>
          <a:off x="1131018" y="4366107"/>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6" name="Group 4">
            <a:extLst>
              <a:ext uri="{FF2B5EF4-FFF2-40B4-BE49-F238E27FC236}">
                <a16:creationId xmlns:a16="http://schemas.microsoft.com/office/drawing/2014/main" id="{094091FB-C5D0-4EFA-AED8-3062CF23A777}"/>
              </a:ext>
            </a:extLst>
          </p:cNvPr>
          <p:cNvGraphicFramePr>
            <a:graphicFrameLocks/>
          </p:cNvGraphicFramePr>
          <p:nvPr>
            <p:extLst>
              <p:ext uri="{D42A27DB-BD31-4B8C-83A1-F6EECF244321}">
                <p14:modId xmlns:p14="http://schemas.microsoft.com/office/powerpoint/2010/main" val="3694576108"/>
              </p:ext>
            </p:extLst>
          </p:nvPr>
        </p:nvGraphicFramePr>
        <p:xfrm>
          <a:off x="4765460" y="4366107"/>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.5</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.5</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7" name="Group 4">
            <a:extLst>
              <a:ext uri="{FF2B5EF4-FFF2-40B4-BE49-F238E27FC236}">
                <a16:creationId xmlns:a16="http://schemas.microsoft.com/office/drawing/2014/main" id="{EA764643-9BAA-4431-84DB-0CFE29206F0F}"/>
              </a:ext>
            </a:extLst>
          </p:cNvPr>
          <p:cNvGraphicFramePr>
            <a:graphicFrameLocks/>
          </p:cNvGraphicFramePr>
          <p:nvPr>
            <p:extLst>
              <p:ext uri="{D42A27DB-BD31-4B8C-83A1-F6EECF244321}">
                <p14:modId xmlns:p14="http://schemas.microsoft.com/office/powerpoint/2010/main" val="844805020"/>
              </p:ext>
            </p:extLst>
          </p:nvPr>
        </p:nvGraphicFramePr>
        <p:xfrm>
          <a:off x="4758060" y="2641589"/>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E30D5C62-53FF-4AFE-ACE6-8C0F8A710944}"/>
              </a:ext>
            </a:extLst>
          </p:cNvPr>
          <p:cNvSpPr txBox="1"/>
          <p:nvPr/>
        </p:nvSpPr>
        <p:spPr>
          <a:xfrm>
            <a:off x="52582" y="3061887"/>
            <a:ext cx="1166529" cy="461665"/>
          </a:xfrm>
          <a:prstGeom prst="rect">
            <a:avLst/>
          </a:prstGeom>
          <a:noFill/>
        </p:spPr>
        <p:txBody>
          <a:bodyPr wrap="square" rtlCol="0">
            <a:spAutoFit/>
          </a:bodyPr>
          <a:lstStyle/>
          <a:p>
            <a:r>
              <a:rPr lang="en-US" sz="2400" i="1" dirty="0"/>
              <a:t>Selfish</a:t>
            </a:r>
          </a:p>
        </p:txBody>
      </p:sp>
      <p:sp>
        <p:nvSpPr>
          <p:cNvPr id="19" name="TextBox 18">
            <a:extLst>
              <a:ext uri="{FF2B5EF4-FFF2-40B4-BE49-F238E27FC236}">
                <a16:creationId xmlns:a16="http://schemas.microsoft.com/office/drawing/2014/main" id="{E74C413A-144D-4DFA-938B-87C15DA4F964}"/>
              </a:ext>
            </a:extLst>
          </p:cNvPr>
          <p:cNvSpPr txBox="1"/>
          <p:nvPr/>
        </p:nvSpPr>
        <p:spPr>
          <a:xfrm>
            <a:off x="366949" y="4803389"/>
            <a:ext cx="1430693" cy="461665"/>
          </a:xfrm>
          <a:prstGeom prst="rect">
            <a:avLst/>
          </a:prstGeom>
          <a:noFill/>
        </p:spPr>
        <p:txBody>
          <a:bodyPr wrap="square" rtlCol="0">
            <a:spAutoFit/>
          </a:bodyPr>
          <a:lstStyle/>
          <a:p>
            <a:r>
              <a:rPr lang="en-US" sz="2400" i="1" dirty="0"/>
              <a:t>LA</a:t>
            </a:r>
          </a:p>
        </p:txBody>
      </p:sp>
      <p:sp>
        <p:nvSpPr>
          <p:cNvPr id="20" name="TextBox 19">
            <a:extLst>
              <a:ext uri="{FF2B5EF4-FFF2-40B4-BE49-F238E27FC236}">
                <a16:creationId xmlns:a16="http://schemas.microsoft.com/office/drawing/2014/main" id="{C9936DE2-3667-4FD7-A33C-15EB50F38024}"/>
              </a:ext>
            </a:extLst>
          </p:cNvPr>
          <p:cNvSpPr txBox="1"/>
          <p:nvPr/>
        </p:nvSpPr>
        <p:spPr>
          <a:xfrm>
            <a:off x="6236577" y="2194833"/>
            <a:ext cx="1430693" cy="461665"/>
          </a:xfrm>
          <a:prstGeom prst="rect">
            <a:avLst/>
          </a:prstGeom>
          <a:noFill/>
        </p:spPr>
        <p:txBody>
          <a:bodyPr wrap="square" rtlCol="0">
            <a:spAutoFit/>
          </a:bodyPr>
          <a:lstStyle/>
          <a:p>
            <a:r>
              <a:rPr lang="en-US" sz="2400" i="1" dirty="0"/>
              <a:t>LA</a:t>
            </a:r>
          </a:p>
        </p:txBody>
      </p:sp>
      <p:sp>
        <p:nvSpPr>
          <p:cNvPr id="21" name="TextBox 20">
            <a:extLst>
              <a:ext uri="{FF2B5EF4-FFF2-40B4-BE49-F238E27FC236}">
                <a16:creationId xmlns:a16="http://schemas.microsoft.com/office/drawing/2014/main" id="{B4C38FF9-1CF4-435B-89BA-F64420D3A06B}"/>
              </a:ext>
            </a:extLst>
          </p:cNvPr>
          <p:cNvSpPr txBox="1"/>
          <p:nvPr/>
        </p:nvSpPr>
        <p:spPr>
          <a:xfrm>
            <a:off x="2300109" y="2179924"/>
            <a:ext cx="1166529" cy="461665"/>
          </a:xfrm>
          <a:prstGeom prst="rect">
            <a:avLst/>
          </a:prstGeom>
          <a:noFill/>
        </p:spPr>
        <p:txBody>
          <a:bodyPr wrap="square" rtlCol="0">
            <a:spAutoFit/>
          </a:bodyPr>
          <a:lstStyle/>
          <a:p>
            <a:r>
              <a:rPr lang="en-US" sz="2400" i="1" dirty="0"/>
              <a:t>Selfish</a:t>
            </a:r>
          </a:p>
        </p:txBody>
      </p:sp>
      <p:sp>
        <p:nvSpPr>
          <p:cNvPr id="12" name="Rectangle 3">
            <a:extLst>
              <a:ext uri="{FF2B5EF4-FFF2-40B4-BE49-F238E27FC236}">
                <a16:creationId xmlns:a16="http://schemas.microsoft.com/office/drawing/2014/main" id="{64BD508E-C5C4-4BAF-91F1-F8D066D58B82}"/>
              </a:ext>
            </a:extLst>
          </p:cNvPr>
          <p:cNvSpPr txBox="1">
            <a:spLocks noChangeArrowheads="1"/>
          </p:cNvSpPr>
          <p:nvPr/>
        </p:nvSpPr>
        <p:spPr>
          <a:xfrm>
            <a:off x="8385102" y="1292434"/>
            <a:ext cx="3525439" cy="53030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LA types will cooperate in the last round, </a:t>
            </a:r>
            <a:r>
              <a:rPr lang="en-US" altLang="en-US" b="1" dirty="0"/>
              <a:t>if</a:t>
            </a:r>
            <a:r>
              <a:rPr lang="en-US" altLang="en-US" dirty="0"/>
              <a:t> they believe the chance </a:t>
            </a:r>
            <a:r>
              <a:rPr lang="en-US" altLang="en-US" i="1" dirty="0"/>
              <a:t>p </a:t>
            </a:r>
            <a:r>
              <a:rPr lang="en-US" altLang="en-US" dirty="0"/>
              <a:t>that the other is LA is at least 0.8</a:t>
            </a:r>
          </a:p>
          <a:p>
            <a:pPr lvl="1"/>
            <a:r>
              <a:rPr lang="en-US" altLang="en-US" dirty="0"/>
              <a:t>p*1 + (1-p)*(-2) = 3p-2 for coop</a:t>
            </a:r>
          </a:p>
          <a:p>
            <a:pPr lvl="1"/>
            <a:r>
              <a:rPr lang="en-US" altLang="en-US" dirty="0"/>
              <a:t>p*.5 + (1-p)*0 = .5p for deviating to defect</a:t>
            </a:r>
          </a:p>
          <a:p>
            <a:r>
              <a:rPr lang="en-US" altLang="en-US" dirty="0"/>
              <a:t>Creates incentive to cooperate in earlier rounds, to pretend to be LA type…</a:t>
            </a:r>
          </a:p>
          <a:p>
            <a:endParaRPr lang="en-US" altLang="en-US" dirty="0"/>
          </a:p>
        </p:txBody>
      </p:sp>
    </p:spTree>
    <p:extLst>
      <p:ext uri="{BB962C8B-B14F-4D97-AF65-F5344CB8AC3E}">
        <p14:creationId xmlns:p14="http://schemas.microsoft.com/office/powerpoint/2010/main" val="111885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3C410A2-49B6-4542-9C31-12EDCD0E8555}"/>
              </a:ext>
            </a:extLst>
          </p:cNvPr>
          <p:cNvSpPr>
            <a:spLocks noGrp="1" noChangeArrowheads="1"/>
          </p:cNvSpPr>
          <p:nvPr>
            <p:ph type="title"/>
          </p:nvPr>
        </p:nvSpPr>
        <p:spPr>
          <a:xfrm>
            <a:off x="1658471" y="262544"/>
            <a:ext cx="8942294" cy="605118"/>
          </a:xfrm>
        </p:spPr>
        <p:txBody>
          <a:bodyPr>
            <a:normAutofit fontScale="90000"/>
          </a:bodyPr>
          <a:lstStyle/>
          <a:p>
            <a:pPr eaLnBrk="1" hangingPunct="1"/>
            <a:r>
              <a:rPr lang="en-US" altLang="en-US" dirty="0"/>
              <a:t>Can we get cooperation in the </a:t>
            </a:r>
            <a:r>
              <a:rPr lang="en-US" altLang="en-US" b="1" dirty="0"/>
              <a:t>finitely</a:t>
            </a:r>
            <a:r>
              <a:rPr lang="en-US" altLang="en-US" dirty="0"/>
              <a:t> repeated prisoner’s dilemma?</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7248B440-8EC6-461A-8C1D-CA7EE0B3762D}"/>
              </a:ext>
            </a:extLst>
          </p:cNvPr>
          <p:cNvSpPr>
            <a:spLocks noGrp="1" noChangeArrowheads="1"/>
          </p:cNvSpPr>
          <p:nvPr>
            <p:ph type="body" idx="1"/>
          </p:nvPr>
        </p:nvSpPr>
        <p:spPr>
          <a:xfrm>
            <a:off x="343682" y="1279745"/>
            <a:ext cx="7388768" cy="977733"/>
          </a:xfrm>
        </p:spPr>
        <p:txBody>
          <a:bodyPr>
            <a:normAutofit/>
          </a:bodyPr>
          <a:lstStyle/>
          <a:p>
            <a:pPr eaLnBrk="1" hangingPunct="1"/>
            <a:r>
              <a:rPr lang="en-US" altLang="en-US" dirty="0"/>
              <a:t>Different idea: </a:t>
            </a:r>
            <a:r>
              <a:rPr lang="en-US" altLang="en-US" b="1" dirty="0"/>
              <a:t>limited altruism (LA) </a:t>
            </a:r>
            <a:r>
              <a:rPr lang="en-US" altLang="en-US" dirty="0"/>
              <a:t>types</a:t>
            </a:r>
            <a:r>
              <a:rPr lang="en-US" altLang="en-US" b="1" dirty="0"/>
              <a:t>:</a:t>
            </a:r>
            <a:r>
              <a:rPr lang="en-US" altLang="en-US" dirty="0"/>
              <a:t> </a:t>
            </a:r>
            <a:br>
              <a:rPr lang="en-US" altLang="en-US" dirty="0"/>
            </a:br>
            <a:r>
              <a:rPr lang="en-US" altLang="en-US" i="1" dirty="0"/>
              <a:t>only altruistic towards other LA types!</a:t>
            </a:r>
            <a:endParaRPr lang="en-US" altLang="en-US" b="1" i="1" dirty="0"/>
          </a:p>
        </p:txBody>
      </p:sp>
      <p:graphicFrame>
        <p:nvGraphicFramePr>
          <p:cNvPr id="14" name="Group 4">
            <a:extLst>
              <a:ext uri="{FF2B5EF4-FFF2-40B4-BE49-F238E27FC236}">
                <a16:creationId xmlns:a16="http://schemas.microsoft.com/office/drawing/2014/main" id="{75CE3DB0-5ECC-4134-BF38-6FDC7C3CCC07}"/>
              </a:ext>
            </a:extLst>
          </p:cNvPr>
          <p:cNvGraphicFramePr>
            <a:graphicFrameLocks/>
          </p:cNvGraphicFramePr>
          <p:nvPr/>
        </p:nvGraphicFramePr>
        <p:xfrm>
          <a:off x="1131018" y="2641589"/>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5" name="Group 4">
            <a:extLst>
              <a:ext uri="{FF2B5EF4-FFF2-40B4-BE49-F238E27FC236}">
                <a16:creationId xmlns:a16="http://schemas.microsoft.com/office/drawing/2014/main" id="{BD76BEF3-2AE3-4B83-BE4F-07C30F9AB82C}"/>
              </a:ext>
            </a:extLst>
          </p:cNvPr>
          <p:cNvGraphicFramePr>
            <a:graphicFrameLocks/>
          </p:cNvGraphicFramePr>
          <p:nvPr/>
        </p:nvGraphicFramePr>
        <p:xfrm>
          <a:off x="1131018" y="4366107"/>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6" name="Group 4">
            <a:extLst>
              <a:ext uri="{FF2B5EF4-FFF2-40B4-BE49-F238E27FC236}">
                <a16:creationId xmlns:a16="http://schemas.microsoft.com/office/drawing/2014/main" id="{094091FB-C5D0-4EFA-AED8-3062CF23A777}"/>
              </a:ext>
            </a:extLst>
          </p:cNvPr>
          <p:cNvGraphicFramePr>
            <a:graphicFrameLocks/>
          </p:cNvGraphicFramePr>
          <p:nvPr/>
        </p:nvGraphicFramePr>
        <p:xfrm>
          <a:off x="4765460" y="4366107"/>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.5</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.5</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7" name="Group 4">
            <a:extLst>
              <a:ext uri="{FF2B5EF4-FFF2-40B4-BE49-F238E27FC236}">
                <a16:creationId xmlns:a16="http://schemas.microsoft.com/office/drawing/2014/main" id="{EA764643-9BAA-4431-84DB-0CFE29206F0F}"/>
              </a:ext>
            </a:extLst>
          </p:cNvPr>
          <p:cNvGraphicFramePr>
            <a:graphicFrameLocks/>
          </p:cNvGraphicFramePr>
          <p:nvPr/>
        </p:nvGraphicFramePr>
        <p:xfrm>
          <a:off x="4758060" y="2641589"/>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E30D5C62-53FF-4AFE-ACE6-8C0F8A710944}"/>
              </a:ext>
            </a:extLst>
          </p:cNvPr>
          <p:cNvSpPr txBox="1"/>
          <p:nvPr/>
        </p:nvSpPr>
        <p:spPr>
          <a:xfrm>
            <a:off x="52582" y="3061887"/>
            <a:ext cx="1166529" cy="461665"/>
          </a:xfrm>
          <a:prstGeom prst="rect">
            <a:avLst/>
          </a:prstGeom>
          <a:noFill/>
        </p:spPr>
        <p:txBody>
          <a:bodyPr wrap="square" rtlCol="0">
            <a:spAutoFit/>
          </a:bodyPr>
          <a:lstStyle/>
          <a:p>
            <a:r>
              <a:rPr lang="en-US" sz="2400" i="1" dirty="0"/>
              <a:t>Selfish</a:t>
            </a:r>
          </a:p>
        </p:txBody>
      </p:sp>
      <p:sp>
        <p:nvSpPr>
          <p:cNvPr id="19" name="TextBox 18">
            <a:extLst>
              <a:ext uri="{FF2B5EF4-FFF2-40B4-BE49-F238E27FC236}">
                <a16:creationId xmlns:a16="http://schemas.microsoft.com/office/drawing/2014/main" id="{E74C413A-144D-4DFA-938B-87C15DA4F964}"/>
              </a:ext>
            </a:extLst>
          </p:cNvPr>
          <p:cNvSpPr txBox="1"/>
          <p:nvPr/>
        </p:nvSpPr>
        <p:spPr>
          <a:xfrm>
            <a:off x="366949" y="4803389"/>
            <a:ext cx="1430693" cy="461665"/>
          </a:xfrm>
          <a:prstGeom prst="rect">
            <a:avLst/>
          </a:prstGeom>
          <a:noFill/>
        </p:spPr>
        <p:txBody>
          <a:bodyPr wrap="square" rtlCol="0">
            <a:spAutoFit/>
          </a:bodyPr>
          <a:lstStyle/>
          <a:p>
            <a:r>
              <a:rPr lang="en-US" sz="2400" i="1" dirty="0"/>
              <a:t>LA</a:t>
            </a:r>
          </a:p>
        </p:txBody>
      </p:sp>
      <p:sp>
        <p:nvSpPr>
          <p:cNvPr id="20" name="TextBox 19">
            <a:extLst>
              <a:ext uri="{FF2B5EF4-FFF2-40B4-BE49-F238E27FC236}">
                <a16:creationId xmlns:a16="http://schemas.microsoft.com/office/drawing/2014/main" id="{C9936DE2-3667-4FD7-A33C-15EB50F38024}"/>
              </a:ext>
            </a:extLst>
          </p:cNvPr>
          <p:cNvSpPr txBox="1"/>
          <p:nvPr/>
        </p:nvSpPr>
        <p:spPr>
          <a:xfrm>
            <a:off x="6236577" y="2194833"/>
            <a:ext cx="1430693" cy="461665"/>
          </a:xfrm>
          <a:prstGeom prst="rect">
            <a:avLst/>
          </a:prstGeom>
          <a:noFill/>
        </p:spPr>
        <p:txBody>
          <a:bodyPr wrap="square" rtlCol="0">
            <a:spAutoFit/>
          </a:bodyPr>
          <a:lstStyle/>
          <a:p>
            <a:r>
              <a:rPr lang="en-US" sz="2400" i="1" dirty="0"/>
              <a:t>LA</a:t>
            </a:r>
          </a:p>
        </p:txBody>
      </p:sp>
      <p:sp>
        <p:nvSpPr>
          <p:cNvPr id="21" name="TextBox 20">
            <a:extLst>
              <a:ext uri="{FF2B5EF4-FFF2-40B4-BE49-F238E27FC236}">
                <a16:creationId xmlns:a16="http://schemas.microsoft.com/office/drawing/2014/main" id="{B4C38FF9-1CF4-435B-89BA-F64420D3A06B}"/>
              </a:ext>
            </a:extLst>
          </p:cNvPr>
          <p:cNvSpPr txBox="1"/>
          <p:nvPr/>
        </p:nvSpPr>
        <p:spPr>
          <a:xfrm>
            <a:off x="2300109" y="2179924"/>
            <a:ext cx="1166529" cy="461665"/>
          </a:xfrm>
          <a:prstGeom prst="rect">
            <a:avLst/>
          </a:prstGeom>
          <a:noFill/>
        </p:spPr>
        <p:txBody>
          <a:bodyPr wrap="square" rtlCol="0">
            <a:spAutoFit/>
          </a:bodyPr>
          <a:lstStyle/>
          <a:p>
            <a:r>
              <a:rPr lang="en-US" sz="2400" i="1" dirty="0"/>
              <a:t>Selfish</a:t>
            </a:r>
          </a:p>
        </p:txBody>
      </p:sp>
      <p:sp>
        <p:nvSpPr>
          <p:cNvPr id="12" name="Rectangle 3">
            <a:extLst>
              <a:ext uri="{FF2B5EF4-FFF2-40B4-BE49-F238E27FC236}">
                <a16:creationId xmlns:a16="http://schemas.microsoft.com/office/drawing/2014/main" id="{64BD508E-C5C4-4BAF-91F1-F8D066D58B82}"/>
              </a:ext>
            </a:extLst>
          </p:cNvPr>
          <p:cNvSpPr txBox="1">
            <a:spLocks noChangeArrowheads="1"/>
          </p:cNvSpPr>
          <p:nvPr/>
        </p:nvSpPr>
        <p:spPr>
          <a:xfrm>
            <a:off x="8118260" y="1292434"/>
            <a:ext cx="4134800" cy="5303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With 2 rounds to go and </a:t>
            </a:r>
            <a:r>
              <a:rPr lang="en-US" altLang="en-US" i="1" dirty="0"/>
              <a:t>p </a:t>
            </a:r>
            <a:r>
              <a:rPr lang="en-US" altLang="en-US" dirty="0"/>
              <a:t>at least .8, Selfish will cooperate in the first</a:t>
            </a:r>
          </a:p>
          <a:p>
            <a:pPr lvl="1"/>
            <a:r>
              <a:rPr lang="en-US" altLang="en-US" dirty="0"/>
              <a:t>p*(1+3) + (1-p)*(1+0)= 3p+1 </a:t>
            </a:r>
          </a:p>
          <a:p>
            <a:pPr lvl="1"/>
            <a:r>
              <a:rPr lang="en-US" altLang="en-US" dirty="0"/>
              <a:t>…vs deviating which gives 3+0</a:t>
            </a:r>
          </a:p>
          <a:p>
            <a:r>
              <a:rPr lang="en-US" altLang="en-US" dirty="0"/>
              <a:t>Still requires high probability of LA type…</a:t>
            </a:r>
          </a:p>
          <a:p>
            <a:endParaRPr lang="en-US" altLang="en-US" dirty="0"/>
          </a:p>
        </p:txBody>
      </p:sp>
    </p:spTree>
    <p:extLst>
      <p:ext uri="{BB962C8B-B14F-4D97-AF65-F5344CB8AC3E}">
        <p14:creationId xmlns:p14="http://schemas.microsoft.com/office/powerpoint/2010/main" val="328475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3C410A2-49B6-4542-9C31-12EDCD0E8555}"/>
              </a:ext>
            </a:extLst>
          </p:cNvPr>
          <p:cNvSpPr>
            <a:spLocks noGrp="1" noChangeArrowheads="1"/>
          </p:cNvSpPr>
          <p:nvPr>
            <p:ph type="title"/>
          </p:nvPr>
        </p:nvSpPr>
        <p:spPr>
          <a:xfrm>
            <a:off x="1658471" y="262544"/>
            <a:ext cx="8942294" cy="605118"/>
          </a:xfrm>
        </p:spPr>
        <p:txBody>
          <a:bodyPr>
            <a:normAutofit fontScale="90000"/>
          </a:bodyPr>
          <a:lstStyle/>
          <a:p>
            <a:pPr eaLnBrk="1" hangingPunct="1"/>
            <a:r>
              <a:rPr lang="en-US" altLang="en-US" dirty="0"/>
              <a:t>Can we get cooperation in the </a:t>
            </a:r>
            <a:r>
              <a:rPr lang="en-US" altLang="en-US" b="1" dirty="0"/>
              <a:t>finitely</a:t>
            </a:r>
            <a:r>
              <a:rPr lang="en-US" altLang="en-US" dirty="0"/>
              <a:t> repeated prisoner’s dilemma?</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7248B440-8EC6-461A-8C1D-CA7EE0B3762D}"/>
              </a:ext>
            </a:extLst>
          </p:cNvPr>
          <p:cNvSpPr>
            <a:spLocks noGrp="1" noChangeArrowheads="1"/>
          </p:cNvSpPr>
          <p:nvPr>
            <p:ph type="body" idx="1"/>
          </p:nvPr>
        </p:nvSpPr>
        <p:spPr>
          <a:xfrm>
            <a:off x="228271" y="1066681"/>
            <a:ext cx="8010205" cy="6158080"/>
          </a:xfrm>
        </p:spPr>
        <p:txBody>
          <a:bodyPr>
            <a:normAutofit/>
          </a:bodyPr>
          <a:lstStyle/>
          <a:p>
            <a:pPr eaLnBrk="1" hangingPunct="1"/>
            <a:r>
              <a:rPr lang="en-US" altLang="en-US" dirty="0"/>
              <a:t>How about a lower probability, like </a:t>
            </a:r>
            <a:r>
              <a:rPr lang="en-US" altLang="en-US" i="1" dirty="0"/>
              <a:t>p</a:t>
            </a:r>
            <a:r>
              <a:rPr lang="en-US" altLang="en-US" dirty="0"/>
              <a:t>=2/3?</a:t>
            </a:r>
          </a:p>
          <a:p>
            <a:pPr eaLnBrk="1" hangingPunct="1"/>
            <a:r>
              <a:rPr lang="en-US" altLang="en-US" dirty="0"/>
              <a:t>Suppose that in the first of two rounds, Selfish defects with probability .5</a:t>
            </a:r>
          </a:p>
          <a:p>
            <a:pPr eaLnBrk="1" hangingPunct="1"/>
            <a:r>
              <a:rPr lang="en-US" altLang="en-US" dirty="0"/>
              <a:t>Prob(other is LA | didn’t defect) = </a:t>
            </a:r>
            <a:br>
              <a:rPr lang="en-US" altLang="en-US" dirty="0"/>
            </a:br>
            <a:r>
              <a:rPr lang="en-US" altLang="en-US" dirty="0"/>
              <a:t>(2/3) / (2/3 + .5*1/3) = (2/3) / (5/6) = .8</a:t>
            </a:r>
          </a:p>
        </p:txBody>
      </p:sp>
      <p:graphicFrame>
        <p:nvGraphicFramePr>
          <p:cNvPr id="14" name="Group 4">
            <a:extLst>
              <a:ext uri="{FF2B5EF4-FFF2-40B4-BE49-F238E27FC236}">
                <a16:creationId xmlns:a16="http://schemas.microsoft.com/office/drawing/2014/main" id="{75CE3DB0-5ECC-4134-BF38-6FDC7C3CCC07}"/>
              </a:ext>
            </a:extLst>
          </p:cNvPr>
          <p:cNvGraphicFramePr>
            <a:graphicFrameLocks/>
          </p:cNvGraphicFramePr>
          <p:nvPr>
            <p:extLst>
              <p:ext uri="{D42A27DB-BD31-4B8C-83A1-F6EECF244321}">
                <p14:modId xmlns:p14="http://schemas.microsoft.com/office/powerpoint/2010/main" val="3739925098"/>
              </p:ext>
            </p:extLst>
          </p:nvPr>
        </p:nvGraphicFramePr>
        <p:xfrm>
          <a:off x="1131018" y="3644761"/>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5" name="Group 4">
            <a:extLst>
              <a:ext uri="{FF2B5EF4-FFF2-40B4-BE49-F238E27FC236}">
                <a16:creationId xmlns:a16="http://schemas.microsoft.com/office/drawing/2014/main" id="{BD76BEF3-2AE3-4B83-BE4F-07C30F9AB82C}"/>
              </a:ext>
            </a:extLst>
          </p:cNvPr>
          <p:cNvGraphicFramePr>
            <a:graphicFrameLocks/>
          </p:cNvGraphicFramePr>
          <p:nvPr>
            <p:extLst>
              <p:ext uri="{D42A27DB-BD31-4B8C-83A1-F6EECF244321}">
                <p14:modId xmlns:p14="http://schemas.microsoft.com/office/powerpoint/2010/main" val="3604906551"/>
              </p:ext>
            </p:extLst>
          </p:nvPr>
        </p:nvGraphicFramePr>
        <p:xfrm>
          <a:off x="1131018" y="5369279"/>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6" name="Group 4">
            <a:extLst>
              <a:ext uri="{FF2B5EF4-FFF2-40B4-BE49-F238E27FC236}">
                <a16:creationId xmlns:a16="http://schemas.microsoft.com/office/drawing/2014/main" id="{094091FB-C5D0-4EFA-AED8-3062CF23A777}"/>
              </a:ext>
            </a:extLst>
          </p:cNvPr>
          <p:cNvGraphicFramePr>
            <a:graphicFrameLocks/>
          </p:cNvGraphicFramePr>
          <p:nvPr>
            <p:extLst>
              <p:ext uri="{D42A27DB-BD31-4B8C-83A1-F6EECF244321}">
                <p14:modId xmlns:p14="http://schemas.microsoft.com/office/powerpoint/2010/main" val="1504943146"/>
              </p:ext>
            </p:extLst>
          </p:nvPr>
        </p:nvGraphicFramePr>
        <p:xfrm>
          <a:off x="4765460" y="5369279"/>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.5</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.5, .5</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17" name="Group 4">
            <a:extLst>
              <a:ext uri="{FF2B5EF4-FFF2-40B4-BE49-F238E27FC236}">
                <a16:creationId xmlns:a16="http://schemas.microsoft.com/office/drawing/2014/main" id="{EA764643-9BAA-4431-84DB-0CFE29206F0F}"/>
              </a:ext>
            </a:extLst>
          </p:cNvPr>
          <p:cNvGraphicFramePr>
            <a:graphicFrameLocks/>
          </p:cNvGraphicFramePr>
          <p:nvPr>
            <p:extLst>
              <p:ext uri="{D42A27DB-BD31-4B8C-83A1-F6EECF244321}">
                <p14:modId xmlns:p14="http://schemas.microsoft.com/office/powerpoint/2010/main" val="579368495"/>
              </p:ext>
            </p:extLst>
          </p:nvPr>
        </p:nvGraphicFramePr>
        <p:xfrm>
          <a:off x="4758060" y="3644761"/>
          <a:ext cx="3352800" cy="1424940"/>
        </p:xfrm>
        <a:graphic>
          <a:graphicData uri="http://schemas.openxmlformats.org/drawingml/2006/table">
            <a:tbl>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1, 1</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-2, 3</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7124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3, -2</a:t>
                      </a:r>
                    </a:p>
                  </a:txBody>
                  <a:tcPr marL="100584" marR="100584" marT="50292" marB="5029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500" b="0" i="0" u="none" strike="noStrike" cap="none" normalizeH="0" baseline="0" dirty="0">
                          <a:ln>
                            <a:noFill/>
                          </a:ln>
                          <a:solidFill>
                            <a:schemeClr val="tx1"/>
                          </a:solidFill>
                          <a:effectLst/>
                          <a:latin typeface="Arial" charset="0"/>
                        </a:rPr>
                        <a:t>0, 0</a:t>
                      </a:r>
                    </a:p>
                  </a:txBody>
                  <a:tcPr marL="100584" marR="100584" marT="50292" marB="5029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E30D5C62-53FF-4AFE-ACE6-8C0F8A710944}"/>
              </a:ext>
            </a:extLst>
          </p:cNvPr>
          <p:cNvSpPr txBox="1"/>
          <p:nvPr/>
        </p:nvSpPr>
        <p:spPr>
          <a:xfrm>
            <a:off x="52582" y="4065059"/>
            <a:ext cx="1166529" cy="461665"/>
          </a:xfrm>
          <a:prstGeom prst="rect">
            <a:avLst/>
          </a:prstGeom>
          <a:noFill/>
        </p:spPr>
        <p:txBody>
          <a:bodyPr wrap="square" rtlCol="0">
            <a:spAutoFit/>
          </a:bodyPr>
          <a:lstStyle/>
          <a:p>
            <a:r>
              <a:rPr lang="en-US" sz="2400" i="1" dirty="0"/>
              <a:t>Selfish</a:t>
            </a:r>
          </a:p>
        </p:txBody>
      </p:sp>
      <p:sp>
        <p:nvSpPr>
          <p:cNvPr id="19" name="TextBox 18">
            <a:extLst>
              <a:ext uri="{FF2B5EF4-FFF2-40B4-BE49-F238E27FC236}">
                <a16:creationId xmlns:a16="http://schemas.microsoft.com/office/drawing/2014/main" id="{E74C413A-144D-4DFA-938B-87C15DA4F964}"/>
              </a:ext>
            </a:extLst>
          </p:cNvPr>
          <p:cNvSpPr txBox="1"/>
          <p:nvPr/>
        </p:nvSpPr>
        <p:spPr>
          <a:xfrm>
            <a:off x="366949" y="5806561"/>
            <a:ext cx="1430693" cy="461665"/>
          </a:xfrm>
          <a:prstGeom prst="rect">
            <a:avLst/>
          </a:prstGeom>
          <a:noFill/>
        </p:spPr>
        <p:txBody>
          <a:bodyPr wrap="square" rtlCol="0">
            <a:spAutoFit/>
          </a:bodyPr>
          <a:lstStyle/>
          <a:p>
            <a:r>
              <a:rPr lang="en-US" sz="2400" i="1" dirty="0"/>
              <a:t>LA</a:t>
            </a:r>
          </a:p>
        </p:txBody>
      </p:sp>
      <p:sp>
        <p:nvSpPr>
          <p:cNvPr id="20" name="TextBox 19">
            <a:extLst>
              <a:ext uri="{FF2B5EF4-FFF2-40B4-BE49-F238E27FC236}">
                <a16:creationId xmlns:a16="http://schemas.microsoft.com/office/drawing/2014/main" id="{C9936DE2-3667-4FD7-A33C-15EB50F38024}"/>
              </a:ext>
            </a:extLst>
          </p:cNvPr>
          <p:cNvSpPr txBox="1"/>
          <p:nvPr/>
        </p:nvSpPr>
        <p:spPr>
          <a:xfrm>
            <a:off x="6236577" y="3198005"/>
            <a:ext cx="1430693" cy="461665"/>
          </a:xfrm>
          <a:prstGeom prst="rect">
            <a:avLst/>
          </a:prstGeom>
          <a:noFill/>
        </p:spPr>
        <p:txBody>
          <a:bodyPr wrap="square" rtlCol="0">
            <a:spAutoFit/>
          </a:bodyPr>
          <a:lstStyle/>
          <a:p>
            <a:r>
              <a:rPr lang="en-US" sz="2400" i="1" dirty="0"/>
              <a:t>LA</a:t>
            </a:r>
          </a:p>
        </p:txBody>
      </p:sp>
      <p:sp>
        <p:nvSpPr>
          <p:cNvPr id="21" name="TextBox 20">
            <a:extLst>
              <a:ext uri="{FF2B5EF4-FFF2-40B4-BE49-F238E27FC236}">
                <a16:creationId xmlns:a16="http://schemas.microsoft.com/office/drawing/2014/main" id="{B4C38FF9-1CF4-435B-89BA-F64420D3A06B}"/>
              </a:ext>
            </a:extLst>
          </p:cNvPr>
          <p:cNvSpPr txBox="1"/>
          <p:nvPr/>
        </p:nvSpPr>
        <p:spPr>
          <a:xfrm>
            <a:off x="2300109" y="3183096"/>
            <a:ext cx="1166529" cy="461665"/>
          </a:xfrm>
          <a:prstGeom prst="rect">
            <a:avLst/>
          </a:prstGeom>
          <a:noFill/>
        </p:spPr>
        <p:txBody>
          <a:bodyPr wrap="square" rtlCol="0">
            <a:spAutoFit/>
          </a:bodyPr>
          <a:lstStyle/>
          <a:p>
            <a:r>
              <a:rPr lang="en-US" sz="2400" i="1" dirty="0"/>
              <a:t>Selfish</a:t>
            </a:r>
          </a:p>
        </p:txBody>
      </p:sp>
      <p:sp>
        <p:nvSpPr>
          <p:cNvPr id="12" name="Rectangle 3">
            <a:extLst>
              <a:ext uri="{FF2B5EF4-FFF2-40B4-BE49-F238E27FC236}">
                <a16:creationId xmlns:a16="http://schemas.microsoft.com/office/drawing/2014/main" id="{64BD508E-C5C4-4BAF-91F1-F8D066D58B82}"/>
              </a:ext>
            </a:extLst>
          </p:cNvPr>
          <p:cNvSpPr txBox="1">
            <a:spLocks noChangeArrowheads="1"/>
          </p:cNvSpPr>
          <p:nvPr/>
        </p:nvSpPr>
        <p:spPr>
          <a:xfrm>
            <a:off x="8118260" y="1292434"/>
            <a:ext cx="4134800" cy="53030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dirty="0"/>
              <a:t>In the first round:</a:t>
            </a:r>
          </a:p>
          <a:p>
            <a:r>
              <a:rPr lang="en-US" altLang="en-US" dirty="0"/>
              <a:t>If Selfish cooperates, gets (2/3)*(1+3) + (1/6)*(1+0) + (1/6)*(-2+0) = 5/2</a:t>
            </a:r>
          </a:p>
          <a:p>
            <a:r>
              <a:rPr lang="en-US" altLang="en-US" dirty="0"/>
              <a:t>If Selfish defects, gets (5/6)*(3+0) + (1/6)*(0+0) = 5/2</a:t>
            </a:r>
          </a:p>
          <a:p>
            <a:r>
              <a:rPr lang="en-US" altLang="en-US" dirty="0"/>
              <a:t>So in fact indifferent!</a:t>
            </a:r>
          </a:p>
          <a:p>
            <a:r>
              <a:rPr lang="en-US" altLang="en-US" dirty="0"/>
              <a:t>If we add another round before, Selfish will cooperate with probability 1 there</a:t>
            </a:r>
          </a:p>
          <a:p>
            <a:endParaRPr lang="en-US" altLang="en-US" dirty="0"/>
          </a:p>
        </p:txBody>
      </p:sp>
    </p:spTree>
    <p:extLst>
      <p:ext uri="{BB962C8B-B14F-4D97-AF65-F5344CB8AC3E}">
        <p14:creationId xmlns:p14="http://schemas.microsoft.com/office/powerpoint/2010/main" val="467520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191523"/>
            <a:ext cx="9383088" cy="605118"/>
          </a:xfrm>
        </p:spPr>
        <p:txBody>
          <a:bodyPr>
            <a:normAutofit fontScale="90000"/>
          </a:bodyPr>
          <a:lstStyle/>
          <a:p>
            <a:r>
              <a:rPr lang="en-US" altLang="en-US" dirty="0"/>
              <a:t>Definitions and result sketches </a:t>
            </a:r>
            <a:br>
              <a:rPr lang="en-US" altLang="en-US" dirty="0"/>
            </a:br>
            <a:r>
              <a:rPr lang="en-US" altLang="en-US" sz="4000" dirty="0">
                <a:solidFill>
                  <a:schemeClr val="accent1">
                    <a:lumMod val="75000"/>
                  </a:schemeClr>
                </a:solidFill>
              </a:rPr>
              <a:t>[Deng &amp; C. working paper]</a:t>
            </a:r>
            <a:endParaRPr lang="en-US" altLang="en-US" sz="2700" dirty="0">
              <a:solidFill>
                <a:schemeClr val="accent1">
                  <a:lumMod val="75000"/>
                </a:schemeClr>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390618" y="4924796"/>
            <a:ext cx="11283518" cy="2016890"/>
          </a:xfrm>
        </p:spPr>
        <p:txBody>
          <a:bodyPr>
            <a:normAutofit/>
          </a:bodyPr>
          <a:lstStyle/>
          <a:p>
            <a:r>
              <a:rPr lang="en-US" altLang="en-US" sz="3200" dirty="0"/>
              <a:t>We show existence for various combination of a class of games and version </a:t>
            </a:r>
            <a:r>
              <a:rPr lang="en-US" altLang="en-US" sz="3200" i="1" dirty="0" err="1"/>
              <a:t>u</a:t>
            </a:r>
            <a:r>
              <a:rPr lang="en-US" altLang="en-US" sz="3200" i="1" baseline="30000" dirty="0" err="1"/>
              <a:t>LA</a:t>
            </a:r>
            <a:r>
              <a:rPr lang="en-US" altLang="en-US" sz="3200" i="1" baseline="30000" dirty="0"/>
              <a:t> </a:t>
            </a:r>
            <a:endParaRPr lang="en-US" altLang="en-US" sz="3200" dirty="0"/>
          </a:p>
          <a:p>
            <a:pPr lvl="1"/>
            <a:r>
              <a:rPr lang="en-US" altLang="en-US" sz="2800" dirty="0"/>
              <a:t>E.g., also egalitarian altruism or versions that care that the same action is played</a:t>
            </a:r>
            <a:endParaRPr lang="en-US" altLang="en-US" sz="2800" i="1" dirty="0"/>
          </a:p>
        </p:txBody>
      </p:sp>
      <p:pic>
        <p:nvPicPr>
          <p:cNvPr id="3" name="Picture 2">
            <a:extLst>
              <a:ext uri="{FF2B5EF4-FFF2-40B4-BE49-F238E27FC236}">
                <a16:creationId xmlns:a16="http://schemas.microsoft.com/office/drawing/2014/main" id="{25D7FDC1-E4BF-44C5-8A56-DCA6760301E2}"/>
              </a:ext>
            </a:extLst>
          </p:cNvPr>
          <p:cNvPicPr>
            <a:picLocks noChangeAspect="1"/>
          </p:cNvPicPr>
          <p:nvPr/>
        </p:nvPicPr>
        <p:blipFill>
          <a:blip r:embed="rId2"/>
          <a:stretch>
            <a:fillRect/>
          </a:stretch>
        </p:blipFill>
        <p:spPr>
          <a:xfrm>
            <a:off x="313446" y="1837891"/>
            <a:ext cx="11563328" cy="1029595"/>
          </a:xfrm>
          <a:prstGeom prst="rect">
            <a:avLst/>
          </a:prstGeom>
        </p:spPr>
      </p:pic>
      <p:pic>
        <p:nvPicPr>
          <p:cNvPr id="4" name="Picture 3">
            <a:extLst>
              <a:ext uri="{FF2B5EF4-FFF2-40B4-BE49-F238E27FC236}">
                <a16:creationId xmlns:a16="http://schemas.microsoft.com/office/drawing/2014/main" id="{21E18387-AFFF-4A44-A76A-F191B81D4215}"/>
              </a:ext>
            </a:extLst>
          </p:cNvPr>
          <p:cNvPicPr>
            <a:picLocks noChangeAspect="1"/>
          </p:cNvPicPr>
          <p:nvPr/>
        </p:nvPicPr>
        <p:blipFill>
          <a:blip r:embed="rId3"/>
          <a:stretch>
            <a:fillRect/>
          </a:stretch>
        </p:blipFill>
        <p:spPr>
          <a:xfrm>
            <a:off x="273115" y="3641833"/>
            <a:ext cx="11603660" cy="1012305"/>
          </a:xfrm>
          <a:prstGeom prst="rect">
            <a:avLst/>
          </a:prstGeom>
        </p:spPr>
      </p:pic>
      <p:sp>
        <p:nvSpPr>
          <p:cNvPr id="5" name="TextBox 4">
            <a:extLst>
              <a:ext uri="{FF2B5EF4-FFF2-40B4-BE49-F238E27FC236}">
                <a16:creationId xmlns:a16="http://schemas.microsoft.com/office/drawing/2014/main" id="{92B7E005-0105-4B0F-8BAD-592AB045E92B}"/>
              </a:ext>
            </a:extLst>
          </p:cNvPr>
          <p:cNvSpPr txBox="1"/>
          <p:nvPr/>
        </p:nvSpPr>
        <p:spPr>
          <a:xfrm>
            <a:off x="8054453" y="2780390"/>
            <a:ext cx="3158044" cy="400110"/>
          </a:xfrm>
          <a:prstGeom prst="rect">
            <a:avLst/>
          </a:prstGeom>
          <a:noFill/>
        </p:spPr>
        <p:txBody>
          <a:bodyPr wrap="none" rtlCol="0">
            <a:spAutoFit/>
          </a:bodyPr>
          <a:lstStyle/>
          <a:p>
            <a:r>
              <a:rPr lang="en-US" sz="2000" dirty="0"/>
              <a:t>Perfect Bayesian equilibrium</a:t>
            </a:r>
          </a:p>
        </p:txBody>
      </p:sp>
      <p:sp>
        <p:nvSpPr>
          <p:cNvPr id="8" name="TextBox 7">
            <a:extLst>
              <a:ext uri="{FF2B5EF4-FFF2-40B4-BE49-F238E27FC236}">
                <a16:creationId xmlns:a16="http://schemas.microsoft.com/office/drawing/2014/main" id="{B2B001CA-042C-4694-907A-47F69C5635EC}"/>
              </a:ext>
            </a:extLst>
          </p:cNvPr>
          <p:cNvSpPr txBox="1"/>
          <p:nvPr/>
        </p:nvSpPr>
        <p:spPr>
          <a:xfrm>
            <a:off x="5715436" y="1218883"/>
            <a:ext cx="2405787" cy="400110"/>
          </a:xfrm>
          <a:prstGeom prst="rect">
            <a:avLst/>
          </a:prstGeom>
          <a:noFill/>
        </p:spPr>
        <p:txBody>
          <a:bodyPr wrap="none" rtlCol="0">
            <a:spAutoFit/>
          </a:bodyPr>
          <a:lstStyle/>
          <a:p>
            <a:r>
              <a:rPr lang="en-US" sz="2000" dirty="0"/>
              <a:t>LA type’s preferences</a:t>
            </a:r>
          </a:p>
        </p:txBody>
      </p:sp>
      <p:sp>
        <p:nvSpPr>
          <p:cNvPr id="9" name="TextBox 8">
            <a:extLst>
              <a:ext uri="{FF2B5EF4-FFF2-40B4-BE49-F238E27FC236}">
                <a16:creationId xmlns:a16="http://schemas.microsoft.com/office/drawing/2014/main" id="{4B1A3AF2-C3B8-4C71-AD43-4F53A89287BE}"/>
              </a:ext>
            </a:extLst>
          </p:cNvPr>
          <p:cNvSpPr txBox="1"/>
          <p:nvPr/>
        </p:nvSpPr>
        <p:spPr>
          <a:xfrm>
            <a:off x="9294920" y="951146"/>
            <a:ext cx="2379216" cy="707886"/>
          </a:xfrm>
          <a:prstGeom prst="rect">
            <a:avLst/>
          </a:prstGeom>
          <a:noFill/>
        </p:spPr>
        <p:txBody>
          <a:bodyPr wrap="square" rtlCol="0">
            <a:spAutoFit/>
          </a:bodyPr>
          <a:lstStyle/>
          <a:p>
            <a:r>
              <a:rPr lang="en-US" sz="2000" dirty="0"/>
              <a:t>fraction of LA types (types we control)</a:t>
            </a:r>
          </a:p>
        </p:txBody>
      </p:sp>
      <p:sp>
        <p:nvSpPr>
          <p:cNvPr id="10" name="TextBox 9">
            <a:extLst>
              <a:ext uri="{FF2B5EF4-FFF2-40B4-BE49-F238E27FC236}">
                <a16:creationId xmlns:a16="http://schemas.microsoft.com/office/drawing/2014/main" id="{ADEBF106-8238-46D0-B1B8-36DBD7FA7EBB}"/>
              </a:ext>
            </a:extLst>
          </p:cNvPr>
          <p:cNvSpPr txBox="1"/>
          <p:nvPr/>
        </p:nvSpPr>
        <p:spPr>
          <a:xfrm>
            <a:off x="4459833" y="3104913"/>
            <a:ext cx="2121671" cy="400110"/>
          </a:xfrm>
          <a:prstGeom prst="rect">
            <a:avLst/>
          </a:prstGeom>
          <a:noFill/>
        </p:spPr>
        <p:txBody>
          <a:bodyPr wrap="none" rtlCol="0">
            <a:spAutoFit/>
          </a:bodyPr>
          <a:lstStyle/>
          <a:p>
            <a:r>
              <a:rPr lang="en-US" sz="2000" dirty="0"/>
              <a:t>cooperative action</a:t>
            </a:r>
          </a:p>
        </p:txBody>
      </p:sp>
      <p:sp>
        <p:nvSpPr>
          <p:cNvPr id="11" name="TextBox 10">
            <a:extLst>
              <a:ext uri="{FF2B5EF4-FFF2-40B4-BE49-F238E27FC236}">
                <a16:creationId xmlns:a16="http://schemas.microsoft.com/office/drawing/2014/main" id="{50F5196A-9303-4B17-A123-35500933D068}"/>
              </a:ext>
            </a:extLst>
          </p:cNvPr>
          <p:cNvSpPr txBox="1"/>
          <p:nvPr/>
        </p:nvSpPr>
        <p:spPr>
          <a:xfrm>
            <a:off x="2815455" y="1200668"/>
            <a:ext cx="757002" cy="400110"/>
          </a:xfrm>
          <a:prstGeom prst="rect">
            <a:avLst/>
          </a:prstGeom>
          <a:noFill/>
        </p:spPr>
        <p:txBody>
          <a:bodyPr wrap="none" rtlCol="0">
            <a:spAutoFit/>
          </a:bodyPr>
          <a:lstStyle/>
          <a:p>
            <a:r>
              <a:rPr lang="en-US" sz="2000" dirty="0"/>
              <a:t>game</a:t>
            </a:r>
          </a:p>
        </p:txBody>
      </p:sp>
      <p:sp>
        <p:nvSpPr>
          <p:cNvPr id="12" name="TextBox 11">
            <a:extLst>
              <a:ext uri="{FF2B5EF4-FFF2-40B4-BE49-F238E27FC236}">
                <a16:creationId xmlns:a16="http://schemas.microsoft.com/office/drawing/2014/main" id="{95598011-C775-4CE6-BB54-2F879139818C}"/>
              </a:ext>
            </a:extLst>
          </p:cNvPr>
          <p:cNvSpPr txBox="1"/>
          <p:nvPr/>
        </p:nvSpPr>
        <p:spPr>
          <a:xfrm>
            <a:off x="3986470" y="1000613"/>
            <a:ext cx="1095877" cy="400110"/>
          </a:xfrm>
          <a:prstGeom prst="rect">
            <a:avLst/>
          </a:prstGeom>
          <a:noFill/>
        </p:spPr>
        <p:txBody>
          <a:bodyPr wrap="none" rtlCol="0">
            <a:spAutoFit/>
          </a:bodyPr>
          <a:lstStyle/>
          <a:p>
            <a:r>
              <a:rPr lang="en-US" sz="2000" dirty="0"/>
              <a:t># rounds</a:t>
            </a:r>
          </a:p>
        </p:txBody>
      </p:sp>
      <p:cxnSp>
        <p:nvCxnSpPr>
          <p:cNvPr id="7" name="Straight Arrow Connector 6">
            <a:extLst>
              <a:ext uri="{FF2B5EF4-FFF2-40B4-BE49-F238E27FC236}">
                <a16:creationId xmlns:a16="http://schemas.microsoft.com/office/drawing/2014/main" id="{60BEE6AC-2D81-4A0A-AD62-81B9D7207084}"/>
              </a:ext>
            </a:extLst>
          </p:cNvPr>
          <p:cNvCxnSpPr>
            <a:cxnSpLocks/>
          </p:cNvCxnSpPr>
          <p:nvPr/>
        </p:nvCxnSpPr>
        <p:spPr>
          <a:xfrm>
            <a:off x="4705350" y="1356249"/>
            <a:ext cx="243071" cy="546378"/>
          </a:xfrm>
          <a:prstGeom prst="straightConnector1">
            <a:avLst/>
          </a:prstGeom>
          <a:ln w="38100">
            <a:tailEnd type="triangle" w="lg" len="med"/>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BA2237B2-3578-470B-A4DE-D3CB066DA655}"/>
              </a:ext>
            </a:extLst>
          </p:cNvPr>
          <p:cNvCxnSpPr>
            <a:cxnSpLocks/>
          </p:cNvCxnSpPr>
          <p:nvPr/>
        </p:nvCxnSpPr>
        <p:spPr>
          <a:xfrm flipH="1">
            <a:off x="5629275" y="1617392"/>
            <a:ext cx="771525" cy="238588"/>
          </a:xfrm>
          <a:prstGeom prst="straightConnector1">
            <a:avLst/>
          </a:prstGeom>
          <a:ln w="38100">
            <a:tailEnd type="triangle" w="lg" len="med"/>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E8298BD4-7A3D-4384-A105-77E1D63A3C3C}"/>
              </a:ext>
            </a:extLst>
          </p:cNvPr>
          <p:cNvCxnSpPr>
            <a:cxnSpLocks/>
          </p:cNvCxnSpPr>
          <p:nvPr/>
        </p:nvCxnSpPr>
        <p:spPr>
          <a:xfrm flipV="1">
            <a:off x="9633475" y="2489724"/>
            <a:ext cx="1" cy="404227"/>
          </a:xfrm>
          <a:prstGeom prst="straightConnector1">
            <a:avLst/>
          </a:prstGeom>
          <a:ln w="38100">
            <a:tailEnd type="triangle" w="lg" len="med"/>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38EA7ED5-BDC9-4FEA-9294-21ECFD7EF7AB}"/>
              </a:ext>
            </a:extLst>
          </p:cNvPr>
          <p:cNvCxnSpPr>
            <a:cxnSpLocks/>
          </p:cNvCxnSpPr>
          <p:nvPr/>
        </p:nvCxnSpPr>
        <p:spPr>
          <a:xfrm flipH="1">
            <a:off x="8972802" y="1617392"/>
            <a:ext cx="437898" cy="236985"/>
          </a:xfrm>
          <a:prstGeom prst="straightConnector1">
            <a:avLst/>
          </a:prstGeom>
          <a:ln w="38100">
            <a:tailEnd type="triangle" w="lg" len="med"/>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49541A8F-2CF2-424D-A9D0-7E5B425BDBF9}"/>
              </a:ext>
            </a:extLst>
          </p:cNvPr>
          <p:cNvCxnSpPr>
            <a:cxnSpLocks/>
          </p:cNvCxnSpPr>
          <p:nvPr/>
        </p:nvCxnSpPr>
        <p:spPr>
          <a:xfrm flipV="1">
            <a:off x="5632905" y="2874309"/>
            <a:ext cx="0" cy="313283"/>
          </a:xfrm>
          <a:prstGeom prst="straightConnector1">
            <a:avLst/>
          </a:prstGeom>
          <a:ln w="38100">
            <a:tailEnd type="triangle" w="lg" len="med"/>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42C622EB-66F8-4F6C-9D0D-F3CC10EFFABE}"/>
              </a:ext>
            </a:extLst>
          </p:cNvPr>
          <p:cNvCxnSpPr>
            <a:cxnSpLocks/>
          </p:cNvCxnSpPr>
          <p:nvPr/>
        </p:nvCxnSpPr>
        <p:spPr>
          <a:xfrm>
            <a:off x="3518258" y="1560997"/>
            <a:ext cx="1016150" cy="341630"/>
          </a:xfrm>
          <a:prstGeom prst="straightConnector1">
            <a:avLst/>
          </a:prstGeom>
          <a:ln w="38100">
            <a:tailEnd type="triangle" w="lg"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2748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9742010-8C30-462B-84F2-D8B22307D746}"/>
              </a:ext>
            </a:extLst>
          </p:cNvPr>
          <p:cNvSpPr>
            <a:spLocks noGrp="1" noChangeArrowheads="1"/>
          </p:cNvSpPr>
          <p:nvPr>
            <p:ph type="title"/>
          </p:nvPr>
        </p:nvSpPr>
        <p:spPr>
          <a:xfrm>
            <a:off x="612560" y="67235"/>
            <a:ext cx="9383088" cy="605118"/>
          </a:xfrm>
        </p:spPr>
        <p:txBody>
          <a:bodyPr>
            <a:normAutofit fontScale="90000"/>
          </a:bodyPr>
          <a:lstStyle/>
          <a:p>
            <a:r>
              <a:rPr lang="en-US" altLang="en-US" dirty="0"/>
              <a:t>PART II.  What should you do if…</a:t>
            </a:r>
            <a:endParaRPr lang="en-US" altLang="en-US" sz="2912" dirty="0">
              <a:solidFill>
                <a:srgbClr val="0070C0"/>
              </a:solidFill>
            </a:endParaRPr>
          </a:p>
        </p:txBody>
      </p:sp>
      <p:sp>
        <p:nvSpPr>
          <p:cNvPr id="367619" name="Rectangle 3">
            <a:extLst>
              <a:ext uri="{FF2B5EF4-FFF2-40B4-BE49-F238E27FC236}">
                <a16:creationId xmlns:a16="http://schemas.microsoft.com/office/drawing/2014/main" id="{A8285486-0E60-44B6-8A7E-C8902BC9C283}"/>
              </a:ext>
            </a:extLst>
          </p:cNvPr>
          <p:cNvSpPr>
            <a:spLocks noGrp="1" noChangeArrowheads="1"/>
          </p:cNvSpPr>
          <p:nvPr>
            <p:ph type="body" idx="1"/>
          </p:nvPr>
        </p:nvSpPr>
        <p:spPr>
          <a:xfrm>
            <a:off x="203612" y="861132"/>
            <a:ext cx="11293063" cy="5968293"/>
          </a:xfrm>
        </p:spPr>
        <p:txBody>
          <a:bodyPr>
            <a:normAutofit/>
          </a:bodyPr>
          <a:lstStyle/>
          <a:p>
            <a:pPr eaLnBrk="1" hangingPunct="1"/>
            <a:r>
              <a:rPr lang="en-US" altLang="en-US" sz="3200" dirty="0"/>
              <a:t>… you knew </a:t>
            </a:r>
            <a:r>
              <a:rPr lang="en-US" altLang="en-US" sz="3200" i="1" dirty="0"/>
              <a:t>others could read your code</a:t>
            </a:r>
            <a:r>
              <a:rPr lang="en-US" altLang="en-US" sz="3200" dirty="0"/>
              <a:t>?</a:t>
            </a:r>
          </a:p>
          <a:p>
            <a:pPr eaLnBrk="1" hangingPunct="1"/>
            <a:r>
              <a:rPr lang="en-US" altLang="en-US" sz="3200" dirty="0"/>
              <a:t>… you knew </a:t>
            </a:r>
            <a:r>
              <a:rPr lang="en-US" altLang="en-US" sz="3200" i="1" dirty="0"/>
              <a:t>you were facing someone running the same code</a:t>
            </a:r>
            <a:r>
              <a:rPr lang="en-US" altLang="en-US" sz="3200" dirty="0"/>
              <a:t>?</a:t>
            </a:r>
          </a:p>
          <a:p>
            <a:pPr eaLnBrk="1" hangingPunct="1"/>
            <a:r>
              <a:rPr lang="en-US" altLang="en-US" sz="3200" dirty="0"/>
              <a:t>… you knew </a:t>
            </a:r>
            <a:r>
              <a:rPr lang="en-US" altLang="en-US" sz="3200" i="1" dirty="0"/>
              <a:t>you had been in the same situation before but can’t possibly remember what you did</a:t>
            </a:r>
            <a:r>
              <a:rPr lang="en-US" altLang="en-US" sz="3200" dirty="0"/>
              <a:t>?</a:t>
            </a:r>
          </a:p>
          <a:p>
            <a:pPr eaLnBrk="1" hangingPunct="1"/>
            <a:endParaRPr lang="en-US" altLang="en-US" sz="3200" dirty="0"/>
          </a:p>
        </p:txBody>
      </p:sp>
      <p:pic>
        <p:nvPicPr>
          <p:cNvPr id="3" name="Picture 2">
            <a:extLst>
              <a:ext uri="{FF2B5EF4-FFF2-40B4-BE49-F238E27FC236}">
                <a16:creationId xmlns:a16="http://schemas.microsoft.com/office/drawing/2014/main" id="{64AF4D8D-51CC-49D6-8E19-FDC3CDDA0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9175" y="2738921"/>
            <a:ext cx="2571750" cy="3857626"/>
          </a:xfrm>
          <a:prstGeom prst="rect">
            <a:avLst/>
          </a:prstGeom>
        </p:spPr>
      </p:pic>
      <p:pic>
        <p:nvPicPr>
          <p:cNvPr id="5" name="Picture 4">
            <a:extLst>
              <a:ext uri="{FF2B5EF4-FFF2-40B4-BE49-F238E27FC236}">
                <a16:creationId xmlns:a16="http://schemas.microsoft.com/office/drawing/2014/main" id="{D6A77684-9D18-4BD0-81F8-E8E9722FB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07" y="3295357"/>
            <a:ext cx="2755392" cy="3297936"/>
          </a:xfrm>
          <a:prstGeom prst="rect">
            <a:avLst/>
          </a:prstGeom>
        </p:spPr>
      </p:pic>
      <p:pic>
        <p:nvPicPr>
          <p:cNvPr id="7" name="Picture 6">
            <a:extLst>
              <a:ext uri="{FF2B5EF4-FFF2-40B4-BE49-F238E27FC236}">
                <a16:creationId xmlns:a16="http://schemas.microsoft.com/office/drawing/2014/main" id="{03DB1984-2E63-4394-A807-17FA9A9A9B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3645" y="3295357"/>
            <a:ext cx="4539878" cy="3028950"/>
          </a:xfrm>
          <a:prstGeom prst="rect">
            <a:avLst/>
          </a:prstGeom>
        </p:spPr>
      </p:pic>
    </p:spTree>
    <p:extLst>
      <p:ext uri="{BB962C8B-B14F-4D97-AF65-F5344CB8AC3E}">
        <p14:creationId xmlns:p14="http://schemas.microsoft.com/office/powerpoint/2010/main" val="249914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9482DC0-7810-4A1B-9384-65EB40193C19}"/>
              </a:ext>
            </a:extLst>
          </p:cNvPr>
          <p:cNvSpPr>
            <a:spLocks noGrp="1" noChangeArrowheads="1"/>
          </p:cNvSpPr>
          <p:nvPr>
            <p:ph type="title"/>
          </p:nvPr>
        </p:nvSpPr>
        <p:spPr>
          <a:xfrm>
            <a:off x="1923210" y="105227"/>
            <a:ext cx="8068235" cy="605118"/>
          </a:xfrm>
        </p:spPr>
        <p:txBody>
          <a:bodyPr>
            <a:normAutofit fontScale="90000"/>
          </a:bodyPr>
          <a:lstStyle/>
          <a:p>
            <a:pPr eaLnBrk="1" hangingPunct="1"/>
            <a:r>
              <a:rPr lang="en-US" altLang="en-US" dirty="0"/>
              <a:t>Newcomb’s Demon</a:t>
            </a:r>
            <a:endParaRPr lang="en-US" altLang="en-US" sz="2912" dirty="0"/>
          </a:p>
        </p:txBody>
      </p:sp>
      <p:sp>
        <p:nvSpPr>
          <p:cNvPr id="367619" name="Rectangle 3">
            <a:extLst>
              <a:ext uri="{FF2B5EF4-FFF2-40B4-BE49-F238E27FC236}">
                <a16:creationId xmlns:a16="http://schemas.microsoft.com/office/drawing/2014/main" id="{7CC6B7F6-D974-4010-B90E-39F8667976DA}"/>
              </a:ext>
            </a:extLst>
          </p:cNvPr>
          <p:cNvSpPr>
            <a:spLocks noGrp="1" noChangeArrowheads="1"/>
          </p:cNvSpPr>
          <p:nvPr>
            <p:ph type="body" idx="1"/>
          </p:nvPr>
        </p:nvSpPr>
        <p:spPr>
          <a:xfrm>
            <a:off x="238042" y="851082"/>
            <a:ext cx="11498238" cy="3278791"/>
          </a:xfrm>
        </p:spPr>
        <p:txBody>
          <a:bodyPr/>
          <a:lstStyle/>
          <a:p>
            <a:pPr eaLnBrk="1" hangingPunct="1"/>
            <a:r>
              <a:rPr lang="en-US" altLang="en-US" sz="2400" dirty="0"/>
              <a:t>Demon earlier put positive amount of money in each of two boxes</a:t>
            </a:r>
          </a:p>
          <a:p>
            <a:pPr eaLnBrk="1" hangingPunct="1"/>
            <a:r>
              <a:rPr lang="en-US" altLang="en-US" sz="2400" dirty="0"/>
              <a:t>Your choice now: (I) get contents of Box B, or (II) get content of</a:t>
            </a:r>
            <a:r>
              <a:rPr lang="en-US" altLang="en-US" sz="2400" b="1" dirty="0"/>
              <a:t> both</a:t>
            </a:r>
            <a:r>
              <a:rPr lang="en-US" altLang="en-US" sz="2400" dirty="0"/>
              <a:t> boxes (!)</a:t>
            </a:r>
          </a:p>
          <a:p>
            <a:pPr eaLnBrk="1" hangingPunct="1"/>
            <a:r>
              <a:rPr lang="en-US" altLang="en-US" sz="2400" dirty="0"/>
              <a:t>Twist: demon first </a:t>
            </a:r>
            <a:r>
              <a:rPr lang="en-US" altLang="en-US" sz="2400" dirty="0">
                <a:solidFill>
                  <a:schemeClr val="accent1">
                    <a:lumMod val="75000"/>
                  </a:schemeClr>
                </a:solidFill>
              </a:rPr>
              <a:t>predicted</a:t>
            </a:r>
            <a:r>
              <a:rPr lang="en-US" altLang="en-US" sz="2400" dirty="0">
                <a:solidFill>
                  <a:srgbClr val="002060"/>
                </a:solidFill>
              </a:rPr>
              <a:t> </a:t>
            </a:r>
            <a:r>
              <a:rPr lang="en-US" altLang="en-US" sz="2400" dirty="0"/>
              <a:t>what you would do, is uncannily accurate</a:t>
            </a:r>
          </a:p>
          <a:p>
            <a:pPr eaLnBrk="1" hangingPunct="1"/>
            <a:r>
              <a:rPr lang="en-US" altLang="en-US" sz="2400" dirty="0"/>
              <a:t>If demon predicted you’d take just B, there’s $1,000,000 in B (and $1,000 in A)</a:t>
            </a:r>
          </a:p>
          <a:p>
            <a:pPr eaLnBrk="1" hangingPunct="1"/>
            <a:r>
              <a:rPr lang="en-US" altLang="en-US" sz="2400" dirty="0"/>
              <a:t>Otherwise, there’s $1,000 in each</a:t>
            </a:r>
          </a:p>
          <a:p>
            <a:pPr eaLnBrk="1" hangingPunct="1"/>
            <a:r>
              <a:rPr lang="en-US" altLang="en-US" sz="2400" dirty="0"/>
              <a:t>What would </a:t>
            </a:r>
            <a:r>
              <a:rPr lang="en-US" altLang="en-US" sz="2400" b="1" dirty="0"/>
              <a:t>you </a:t>
            </a:r>
            <a:r>
              <a:rPr lang="en-US" altLang="en-US" sz="2400" dirty="0"/>
              <a:t>do?</a:t>
            </a:r>
          </a:p>
          <a:p>
            <a:pPr eaLnBrk="1" hangingPunct="1"/>
            <a:endParaRPr lang="en-US" altLang="en-US" sz="2400" dirty="0"/>
          </a:p>
        </p:txBody>
      </p:sp>
      <p:sp>
        <p:nvSpPr>
          <p:cNvPr id="2" name="Cube 1">
            <a:extLst>
              <a:ext uri="{FF2B5EF4-FFF2-40B4-BE49-F238E27FC236}">
                <a16:creationId xmlns:a16="http://schemas.microsoft.com/office/drawing/2014/main" id="{DC84A7E2-51A2-482E-A59E-7EE47CDE158E}"/>
              </a:ext>
            </a:extLst>
          </p:cNvPr>
          <p:cNvSpPr/>
          <p:nvPr/>
        </p:nvSpPr>
        <p:spPr>
          <a:xfrm>
            <a:off x="346521" y="4305915"/>
            <a:ext cx="1890944" cy="1571347"/>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a:extLst>
              <a:ext uri="{FF2B5EF4-FFF2-40B4-BE49-F238E27FC236}">
                <a16:creationId xmlns:a16="http://schemas.microsoft.com/office/drawing/2014/main" id="{CE388265-E425-4548-92BC-ADB10C8D11B8}"/>
              </a:ext>
            </a:extLst>
          </p:cNvPr>
          <p:cNvSpPr/>
          <p:nvPr/>
        </p:nvSpPr>
        <p:spPr>
          <a:xfrm>
            <a:off x="2840487" y="4305915"/>
            <a:ext cx="1890944" cy="1571347"/>
          </a:xfrm>
          <a:prstGeom prst="cube">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2277BA6-F599-437A-BD92-B6FB82AF1602}"/>
              </a:ext>
            </a:extLst>
          </p:cNvPr>
          <p:cNvSpPr txBox="1"/>
          <p:nvPr/>
        </p:nvSpPr>
        <p:spPr>
          <a:xfrm>
            <a:off x="790884" y="4834136"/>
            <a:ext cx="558166" cy="830997"/>
          </a:xfrm>
          <a:prstGeom prst="rect">
            <a:avLst/>
          </a:prstGeom>
          <a:noFill/>
        </p:spPr>
        <p:txBody>
          <a:bodyPr wrap="none" rtlCol="0">
            <a:spAutoFit/>
          </a:bodyPr>
          <a:lstStyle/>
          <a:p>
            <a:r>
              <a:rPr lang="en-US" sz="4800" b="1" i="1" dirty="0">
                <a:solidFill>
                  <a:srgbClr val="FFFF00"/>
                </a:solidFill>
              </a:rPr>
              <a:t>A</a:t>
            </a:r>
            <a:endParaRPr lang="en-US" b="1" i="1" dirty="0">
              <a:solidFill>
                <a:srgbClr val="FFFF00"/>
              </a:solidFill>
            </a:endParaRPr>
          </a:p>
        </p:txBody>
      </p:sp>
      <p:sp>
        <p:nvSpPr>
          <p:cNvPr id="17" name="TextBox 16">
            <a:extLst>
              <a:ext uri="{FF2B5EF4-FFF2-40B4-BE49-F238E27FC236}">
                <a16:creationId xmlns:a16="http://schemas.microsoft.com/office/drawing/2014/main" id="{E3175219-BF7A-4A9A-B1A7-B25E3D985022}"/>
              </a:ext>
            </a:extLst>
          </p:cNvPr>
          <p:cNvSpPr txBox="1"/>
          <p:nvPr/>
        </p:nvSpPr>
        <p:spPr>
          <a:xfrm>
            <a:off x="3382503" y="4834136"/>
            <a:ext cx="529312" cy="830997"/>
          </a:xfrm>
          <a:prstGeom prst="rect">
            <a:avLst/>
          </a:prstGeom>
          <a:noFill/>
        </p:spPr>
        <p:txBody>
          <a:bodyPr wrap="none" rtlCol="0">
            <a:spAutoFit/>
          </a:bodyPr>
          <a:lstStyle/>
          <a:p>
            <a:r>
              <a:rPr lang="en-US" sz="4800" b="1" i="1" dirty="0">
                <a:solidFill>
                  <a:srgbClr val="FFFF00"/>
                </a:solidFill>
              </a:rPr>
              <a:t>B</a:t>
            </a:r>
            <a:endParaRPr lang="en-US" b="1" i="1" dirty="0">
              <a:solidFill>
                <a:srgbClr val="FFFF00"/>
              </a:solidFill>
            </a:endParaRPr>
          </a:p>
        </p:txBody>
      </p:sp>
      <p:pic>
        <p:nvPicPr>
          <p:cNvPr id="5" name="Picture 4">
            <a:extLst>
              <a:ext uri="{FF2B5EF4-FFF2-40B4-BE49-F238E27FC236}">
                <a16:creationId xmlns:a16="http://schemas.microsoft.com/office/drawing/2014/main" id="{7B4BFB77-A937-43ED-9EA0-D3EFA730D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674" y="2884424"/>
            <a:ext cx="2793651" cy="3733333"/>
          </a:xfrm>
          <a:prstGeom prst="rect">
            <a:avLst/>
          </a:prstGeom>
        </p:spPr>
      </p:pic>
    </p:spTree>
    <p:extLst>
      <p:ext uri="{BB962C8B-B14F-4D97-AF65-F5344CB8AC3E}">
        <p14:creationId xmlns:p14="http://schemas.microsoft.com/office/powerpoint/2010/main" val="24683363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7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7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76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76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76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AC44AB3-552F-419B-A9D4-518E027B5EB3}"/>
              </a:ext>
            </a:extLst>
          </p:cNvPr>
          <p:cNvSpPr>
            <a:spLocks noGrp="1" noChangeArrowheads="1"/>
          </p:cNvSpPr>
          <p:nvPr>
            <p:ph type="title"/>
          </p:nvPr>
        </p:nvSpPr>
        <p:spPr>
          <a:xfrm>
            <a:off x="1658470" y="174812"/>
            <a:ext cx="8949018" cy="665629"/>
          </a:xfrm>
        </p:spPr>
        <p:txBody>
          <a:bodyPr>
            <a:normAutofit fontScale="90000"/>
          </a:bodyPr>
          <a:lstStyle/>
          <a:p>
            <a:pPr eaLnBrk="1" hangingPunct="1"/>
            <a:r>
              <a:rPr lang="en-US" altLang="en-US" sz="4174" dirty="0"/>
              <a:t>Prisoner’s Dilemma against (possibly) a copy</a:t>
            </a:r>
            <a:endParaRPr lang="en-US" altLang="en-US" sz="4174" dirty="0">
              <a:solidFill>
                <a:schemeClr val="accent2"/>
              </a:solidFill>
            </a:endParaRPr>
          </a:p>
        </p:txBody>
      </p:sp>
      <p:graphicFrame>
        <p:nvGraphicFramePr>
          <p:cNvPr id="335876" name="Group 4">
            <a:extLst>
              <a:ext uri="{FF2B5EF4-FFF2-40B4-BE49-F238E27FC236}">
                <a16:creationId xmlns:a16="http://schemas.microsoft.com/office/drawing/2014/main" id="{D10C0441-0321-4BB0-AEDE-C3A61257FD99}"/>
              </a:ext>
            </a:extLst>
          </p:cNvPr>
          <p:cNvGraphicFramePr>
            <a:graphicFrameLocks noGrp="1"/>
          </p:cNvGraphicFramePr>
          <p:nvPr>
            <p:ph idx="1"/>
          </p:nvPr>
        </p:nvGraphicFramePr>
        <p:xfrm>
          <a:off x="3869585" y="2278716"/>
          <a:ext cx="2958352" cy="1257300"/>
        </p:xfrm>
        <a:graphic>
          <a:graphicData uri="http://schemas.openxmlformats.org/drawingml/2006/table">
            <a:tbl>
              <a:tblPr/>
              <a:tblGrid>
                <a:gridCol w="1479176">
                  <a:extLst>
                    <a:ext uri="{9D8B030D-6E8A-4147-A177-3AD203B41FA5}">
                      <a16:colId xmlns:a16="http://schemas.microsoft.com/office/drawing/2014/main" val="20000"/>
                    </a:ext>
                  </a:extLst>
                </a:gridCol>
                <a:gridCol w="1479176">
                  <a:extLst>
                    <a:ext uri="{9D8B030D-6E8A-4147-A177-3AD203B41FA5}">
                      <a16:colId xmlns:a16="http://schemas.microsoft.com/office/drawing/2014/main" val="20001"/>
                    </a:ext>
                  </a:extLst>
                </a:gridCol>
              </a:tblGrid>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2, 2</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0, 3</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0"/>
                  </a:ext>
                </a:extLst>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a:ln>
                            <a:noFill/>
                          </a:ln>
                          <a:solidFill>
                            <a:schemeClr val="tx1"/>
                          </a:solidFill>
                          <a:effectLst/>
                          <a:latin typeface="Arial" charset="0"/>
                        </a:rPr>
                        <a:t>3, 0</a:t>
                      </a:r>
                    </a:p>
                  </a:txBody>
                  <a:tcPr marL="88751" marR="88751" marT="44375" marB="4437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100" b="0" i="0" u="none" strike="noStrike" cap="none" normalizeH="0" baseline="0" dirty="0">
                          <a:ln>
                            <a:noFill/>
                          </a:ln>
                          <a:solidFill>
                            <a:schemeClr val="tx1"/>
                          </a:solidFill>
                          <a:effectLst/>
                          <a:latin typeface="Arial" charset="0"/>
                        </a:rPr>
                        <a:t>1, 1</a:t>
                      </a:r>
                    </a:p>
                  </a:txBody>
                  <a:tcPr marL="88751" marR="88751" marT="44375" marB="4437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35887" name="Rectangle 15">
            <a:extLst>
              <a:ext uri="{FF2B5EF4-FFF2-40B4-BE49-F238E27FC236}">
                <a16:creationId xmlns:a16="http://schemas.microsoft.com/office/drawing/2014/main" id="{D3357BE2-E575-4B6E-8505-712E2145EECB}"/>
              </a:ext>
            </a:extLst>
          </p:cNvPr>
          <p:cNvSpPr>
            <a:spLocks noChangeArrowheads="1"/>
          </p:cNvSpPr>
          <p:nvPr/>
        </p:nvSpPr>
        <p:spPr bwMode="auto">
          <a:xfrm>
            <a:off x="874701" y="3745567"/>
            <a:ext cx="794273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pPr>
            <a:r>
              <a:rPr lang="en-US" altLang="en-US" sz="2718" dirty="0"/>
              <a:t>What if you play against your twin that you always agree with?</a:t>
            </a:r>
          </a:p>
          <a:p>
            <a:pPr eaLnBrk="1" hangingPunct="1">
              <a:lnSpc>
                <a:spcPct val="90000"/>
              </a:lnSpc>
            </a:pPr>
            <a:r>
              <a:rPr lang="en-US" altLang="en-US" sz="2718" dirty="0"/>
              <a:t>What if you play against your twin that you </a:t>
            </a:r>
            <a:r>
              <a:rPr lang="en-US" altLang="en-US" sz="2718" i="1" dirty="0"/>
              <a:t>almost</a:t>
            </a:r>
            <a:r>
              <a:rPr lang="en-US" altLang="en-US" sz="2718" dirty="0"/>
              <a:t> always agree with?</a:t>
            </a:r>
          </a:p>
        </p:txBody>
      </p:sp>
      <p:sp>
        <p:nvSpPr>
          <p:cNvPr id="5136" name="Text Box 16">
            <a:extLst>
              <a:ext uri="{FF2B5EF4-FFF2-40B4-BE49-F238E27FC236}">
                <a16:creationId xmlns:a16="http://schemas.microsoft.com/office/drawing/2014/main" id="{FDDF1FB2-96E4-4C51-B8A1-82FEA68D5BDC}"/>
              </a:ext>
            </a:extLst>
          </p:cNvPr>
          <p:cNvSpPr txBox="1">
            <a:spLocks noChangeArrowheads="1"/>
          </p:cNvSpPr>
          <p:nvPr/>
        </p:nvSpPr>
        <p:spPr bwMode="auto">
          <a:xfrm>
            <a:off x="3937729" y="1908922"/>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5137" name="Text Box 17">
            <a:extLst>
              <a:ext uri="{FF2B5EF4-FFF2-40B4-BE49-F238E27FC236}">
                <a16:creationId xmlns:a16="http://schemas.microsoft.com/office/drawing/2014/main" id="{6C2AA670-B755-424D-A717-2B2759090A27}"/>
              </a:ext>
            </a:extLst>
          </p:cNvPr>
          <p:cNvSpPr txBox="1">
            <a:spLocks noChangeArrowheads="1"/>
          </p:cNvSpPr>
          <p:nvPr/>
        </p:nvSpPr>
        <p:spPr bwMode="auto">
          <a:xfrm>
            <a:off x="5638121" y="190892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5138" name="Text Box 18">
            <a:extLst>
              <a:ext uri="{FF2B5EF4-FFF2-40B4-BE49-F238E27FC236}">
                <a16:creationId xmlns:a16="http://schemas.microsoft.com/office/drawing/2014/main" id="{F970F4D5-24E9-40D7-BF29-9DD447E2ED6E}"/>
              </a:ext>
            </a:extLst>
          </p:cNvPr>
          <p:cNvSpPr txBox="1">
            <a:spLocks noChangeArrowheads="1"/>
          </p:cNvSpPr>
          <p:nvPr/>
        </p:nvSpPr>
        <p:spPr bwMode="auto">
          <a:xfrm>
            <a:off x="2606470" y="2426634"/>
            <a:ext cx="13244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cooperate</a:t>
            </a:r>
          </a:p>
        </p:txBody>
      </p:sp>
      <p:sp>
        <p:nvSpPr>
          <p:cNvPr id="5139" name="Text Box 19">
            <a:extLst>
              <a:ext uri="{FF2B5EF4-FFF2-40B4-BE49-F238E27FC236}">
                <a16:creationId xmlns:a16="http://schemas.microsoft.com/office/drawing/2014/main" id="{5F4362F5-C51C-4FA7-80B0-CB1B2BEE7430}"/>
              </a:ext>
            </a:extLst>
          </p:cNvPr>
          <p:cNvSpPr txBox="1">
            <a:spLocks noChangeArrowheads="1"/>
          </p:cNvSpPr>
          <p:nvPr/>
        </p:nvSpPr>
        <p:spPr bwMode="auto">
          <a:xfrm>
            <a:off x="3006420" y="3032172"/>
            <a:ext cx="881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000"/>
              <a:t>defect</a:t>
            </a:r>
          </a:p>
        </p:txBody>
      </p:sp>
      <p:sp>
        <p:nvSpPr>
          <p:cNvPr id="10" name="TextBox 9">
            <a:extLst>
              <a:ext uri="{FF2B5EF4-FFF2-40B4-BE49-F238E27FC236}">
                <a16:creationId xmlns:a16="http://schemas.microsoft.com/office/drawing/2014/main" id="{86C44340-31D2-4B10-BCA6-BE93ECA2566B}"/>
              </a:ext>
            </a:extLst>
          </p:cNvPr>
          <p:cNvSpPr txBox="1"/>
          <p:nvPr/>
        </p:nvSpPr>
        <p:spPr>
          <a:xfrm>
            <a:off x="4801327" y="1020089"/>
            <a:ext cx="1035476" cy="738664"/>
          </a:xfrm>
          <a:prstGeom prst="rect">
            <a:avLst/>
          </a:prstGeom>
          <a:noFill/>
          <a:ln w="38100">
            <a:solidFill>
              <a:srgbClr val="002060"/>
            </a:solidFill>
          </a:ln>
        </p:spPr>
        <p:txBody>
          <a:bodyPr wrap="none" rtlCol="0">
            <a:spAutoFit/>
          </a:bodyPr>
          <a:lstStyle/>
          <a:p>
            <a:r>
              <a:rPr lang="en-US" sz="1400" dirty="0">
                <a:solidFill>
                  <a:srgbClr val="002060"/>
                </a:solidFill>
              </a:rPr>
              <a:t>instruction</a:t>
            </a:r>
            <a:r>
              <a:rPr lang="en-US" sz="1400" baseline="-25000" dirty="0">
                <a:solidFill>
                  <a:srgbClr val="002060"/>
                </a:solidFill>
              </a:rPr>
              <a:t>1</a:t>
            </a:r>
            <a:br>
              <a:rPr lang="en-US" sz="1400" baseline="-25000" dirty="0">
                <a:solidFill>
                  <a:srgbClr val="002060"/>
                </a:solidFill>
              </a:rPr>
            </a:br>
            <a:r>
              <a:rPr lang="en-US" sz="1400" dirty="0">
                <a:solidFill>
                  <a:srgbClr val="002060"/>
                </a:solidFill>
              </a:rPr>
              <a:t>instruction</a:t>
            </a:r>
            <a:r>
              <a:rPr lang="en-US" sz="1400" baseline="-25000" dirty="0">
                <a:solidFill>
                  <a:srgbClr val="002060"/>
                </a:solidFill>
              </a:rPr>
              <a:t>2</a:t>
            </a:r>
            <a:endParaRPr lang="en-US" sz="1400" dirty="0">
              <a:solidFill>
                <a:srgbClr val="002060"/>
              </a:solidFill>
            </a:endParaRPr>
          </a:p>
          <a:p>
            <a:r>
              <a:rPr lang="en-US" sz="1400" dirty="0">
                <a:solidFill>
                  <a:srgbClr val="002060"/>
                </a:solidFill>
              </a:rPr>
              <a:t>…</a:t>
            </a:r>
          </a:p>
        </p:txBody>
      </p:sp>
      <p:sp>
        <p:nvSpPr>
          <p:cNvPr id="11" name="TextBox 10">
            <a:extLst>
              <a:ext uri="{FF2B5EF4-FFF2-40B4-BE49-F238E27FC236}">
                <a16:creationId xmlns:a16="http://schemas.microsoft.com/office/drawing/2014/main" id="{19411C2A-9F5D-4F37-83E1-8F309E7F18C1}"/>
              </a:ext>
            </a:extLst>
          </p:cNvPr>
          <p:cNvSpPr txBox="1"/>
          <p:nvPr/>
        </p:nvSpPr>
        <p:spPr>
          <a:xfrm>
            <a:off x="1505660" y="2373769"/>
            <a:ext cx="1035476" cy="738664"/>
          </a:xfrm>
          <a:prstGeom prst="rect">
            <a:avLst/>
          </a:prstGeom>
          <a:noFill/>
          <a:ln w="38100">
            <a:solidFill>
              <a:srgbClr val="002060"/>
            </a:solidFill>
          </a:ln>
        </p:spPr>
        <p:txBody>
          <a:bodyPr wrap="none" rtlCol="0">
            <a:spAutoFit/>
          </a:bodyPr>
          <a:lstStyle/>
          <a:p>
            <a:r>
              <a:rPr lang="en-US" sz="1400" dirty="0">
                <a:solidFill>
                  <a:srgbClr val="002060"/>
                </a:solidFill>
              </a:rPr>
              <a:t>instruction</a:t>
            </a:r>
            <a:r>
              <a:rPr lang="en-US" sz="1400" baseline="-25000" dirty="0">
                <a:solidFill>
                  <a:srgbClr val="002060"/>
                </a:solidFill>
              </a:rPr>
              <a:t>1</a:t>
            </a:r>
            <a:br>
              <a:rPr lang="en-US" sz="1400" baseline="-25000" dirty="0">
                <a:solidFill>
                  <a:srgbClr val="002060"/>
                </a:solidFill>
              </a:rPr>
            </a:br>
            <a:r>
              <a:rPr lang="en-US" sz="1400" dirty="0">
                <a:solidFill>
                  <a:srgbClr val="002060"/>
                </a:solidFill>
              </a:rPr>
              <a:t>instruction</a:t>
            </a:r>
            <a:r>
              <a:rPr lang="en-US" sz="1400" baseline="-25000" dirty="0">
                <a:solidFill>
                  <a:srgbClr val="002060"/>
                </a:solidFill>
              </a:rPr>
              <a:t>2</a:t>
            </a:r>
            <a:endParaRPr lang="en-US" sz="1400" dirty="0">
              <a:solidFill>
                <a:srgbClr val="002060"/>
              </a:solidFill>
            </a:endParaRPr>
          </a:p>
          <a:p>
            <a:r>
              <a:rPr lang="en-US" sz="1400" dirty="0">
                <a:solidFill>
                  <a:srgbClr val="002060"/>
                </a:solidFill>
              </a:rPr>
              <a:t>…</a:t>
            </a:r>
          </a:p>
        </p:txBody>
      </p:sp>
      <p:sp>
        <p:nvSpPr>
          <p:cNvPr id="12" name="Oval 11">
            <a:extLst>
              <a:ext uri="{FF2B5EF4-FFF2-40B4-BE49-F238E27FC236}">
                <a16:creationId xmlns:a16="http://schemas.microsoft.com/office/drawing/2014/main" id="{50785288-43B4-49F1-85CC-CAA41683D264}"/>
              </a:ext>
            </a:extLst>
          </p:cNvPr>
          <p:cNvSpPr/>
          <p:nvPr/>
        </p:nvSpPr>
        <p:spPr bwMode="auto">
          <a:xfrm>
            <a:off x="1916628" y="2583516"/>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13" name="Oval 12">
            <a:extLst>
              <a:ext uri="{FF2B5EF4-FFF2-40B4-BE49-F238E27FC236}">
                <a16:creationId xmlns:a16="http://schemas.microsoft.com/office/drawing/2014/main" id="{030C1F6B-F32E-429D-A083-C75A8BAEF610}"/>
              </a:ext>
            </a:extLst>
          </p:cNvPr>
          <p:cNvSpPr/>
          <p:nvPr/>
        </p:nvSpPr>
        <p:spPr bwMode="auto">
          <a:xfrm>
            <a:off x="1992828" y="2278716"/>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14" name="Straight Connector 13">
            <a:extLst>
              <a:ext uri="{FF2B5EF4-FFF2-40B4-BE49-F238E27FC236}">
                <a16:creationId xmlns:a16="http://schemas.microsoft.com/office/drawing/2014/main" id="{1C71035E-1690-4AB7-8DCE-37138DFE379F}"/>
              </a:ext>
            </a:extLst>
          </p:cNvPr>
          <p:cNvCxnSpPr/>
          <p:nvPr/>
        </p:nvCxnSpPr>
        <p:spPr bwMode="auto">
          <a:xfrm rot="5400000">
            <a:off x="1839474" y="3194071"/>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F2C0EC5E-3801-4F7B-87B4-84748187CC5A}"/>
              </a:ext>
            </a:extLst>
          </p:cNvPr>
          <p:cNvCxnSpPr/>
          <p:nvPr/>
        </p:nvCxnSpPr>
        <p:spPr bwMode="auto">
          <a:xfrm rot="16200000" flipH="1">
            <a:off x="2069028" y="3193116"/>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16" name="Oval 15">
            <a:extLst>
              <a:ext uri="{FF2B5EF4-FFF2-40B4-BE49-F238E27FC236}">
                <a16:creationId xmlns:a16="http://schemas.microsoft.com/office/drawing/2014/main" id="{CD0F0FD7-EA86-4464-B0D6-A015E548C7E9}"/>
              </a:ext>
            </a:extLst>
          </p:cNvPr>
          <p:cNvSpPr/>
          <p:nvPr/>
        </p:nvSpPr>
        <p:spPr bwMode="auto">
          <a:xfrm>
            <a:off x="5053486" y="1068807"/>
            <a:ext cx="457200" cy="5334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sp>
        <p:nvSpPr>
          <p:cNvPr id="17" name="Oval 16">
            <a:extLst>
              <a:ext uri="{FF2B5EF4-FFF2-40B4-BE49-F238E27FC236}">
                <a16:creationId xmlns:a16="http://schemas.microsoft.com/office/drawing/2014/main" id="{6E32327B-AA11-4F62-8322-4A87C4B4E326}"/>
              </a:ext>
            </a:extLst>
          </p:cNvPr>
          <p:cNvSpPr/>
          <p:nvPr/>
        </p:nvSpPr>
        <p:spPr bwMode="auto">
          <a:xfrm>
            <a:off x="5129686" y="764007"/>
            <a:ext cx="304800" cy="304800"/>
          </a:xfrm>
          <a:prstGeom prst="ellipse">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rgbClr val="0000CC"/>
              </a:solidFill>
              <a:effectLst/>
              <a:latin typeface="Times New Roman" pitchFamily="18" charset="0"/>
              <a:ea typeface="宋体" pitchFamily="2" charset="-122"/>
            </a:endParaRPr>
          </a:p>
        </p:txBody>
      </p:sp>
      <p:cxnSp>
        <p:nvCxnSpPr>
          <p:cNvPr id="18" name="Straight Connector 17">
            <a:extLst>
              <a:ext uri="{FF2B5EF4-FFF2-40B4-BE49-F238E27FC236}">
                <a16:creationId xmlns:a16="http://schemas.microsoft.com/office/drawing/2014/main" id="{AB876B03-5CE5-48DD-A9B8-FCD1A743DDDE}"/>
              </a:ext>
            </a:extLst>
          </p:cNvPr>
          <p:cNvCxnSpPr/>
          <p:nvPr/>
        </p:nvCxnSpPr>
        <p:spPr bwMode="auto">
          <a:xfrm rot="5400000">
            <a:off x="4976332" y="1679362"/>
            <a:ext cx="382915" cy="76205"/>
          </a:xfrm>
          <a:prstGeom prst="line">
            <a:avLst/>
          </a:prstGeom>
          <a:solidFill>
            <a:srgbClr val="00B8FF"/>
          </a:solidFill>
          <a:ln w="63500" cap="flat" cmpd="sng" algn="ctr">
            <a:solidFill>
              <a:srgbClr val="00206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3D9E3C7-AA7B-450A-A2A5-49497F8740FF}"/>
              </a:ext>
            </a:extLst>
          </p:cNvPr>
          <p:cNvCxnSpPr/>
          <p:nvPr/>
        </p:nvCxnSpPr>
        <p:spPr bwMode="auto">
          <a:xfrm rot="16200000" flipH="1">
            <a:off x="5205886" y="1678407"/>
            <a:ext cx="381000" cy="76200"/>
          </a:xfrm>
          <a:prstGeom prst="line">
            <a:avLst/>
          </a:prstGeom>
          <a:solidFill>
            <a:srgbClr val="00B8FF"/>
          </a:solidFill>
          <a:ln w="63500" cap="flat" cmpd="sng" algn="ctr">
            <a:solidFill>
              <a:srgbClr val="002060"/>
            </a:solidFill>
            <a:prstDash val="solid"/>
            <a:round/>
            <a:headEnd type="none" w="med" len="med"/>
            <a:tailEnd type="none" w="med" len="med"/>
          </a:ln>
          <a:effectLst/>
        </p:spPr>
      </p:cxnSp>
      <p:sp>
        <p:nvSpPr>
          <p:cNvPr id="24" name="Oval 23">
            <a:extLst>
              <a:ext uri="{FF2B5EF4-FFF2-40B4-BE49-F238E27FC236}">
                <a16:creationId xmlns:a16="http://schemas.microsoft.com/office/drawing/2014/main" id="{3232C0D1-A388-4C40-A03E-8D7A296C2F69}"/>
              </a:ext>
            </a:extLst>
          </p:cNvPr>
          <p:cNvSpPr/>
          <p:nvPr/>
        </p:nvSpPr>
        <p:spPr bwMode="auto">
          <a:xfrm>
            <a:off x="5053486" y="1061080"/>
            <a:ext cx="457200" cy="5334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sp>
        <p:nvSpPr>
          <p:cNvPr id="25" name="Oval 24">
            <a:extLst>
              <a:ext uri="{FF2B5EF4-FFF2-40B4-BE49-F238E27FC236}">
                <a16:creationId xmlns:a16="http://schemas.microsoft.com/office/drawing/2014/main" id="{8D1332F9-06E5-4E90-89AF-8E98D15C86E6}"/>
              </a:ext>
            </a:extLst>
          </p:cNvPr>
          <p:cNvSpPr/>
          <p:nvPr/>
        </p:nvSpPr>
        <p:spPr bwMode="auto">
          <a:xfrm>
            <a:off x="5129686" y="756280"/>
            <a:ext cx="304800" cy="304800"/>
          </a:xfrm>
          <a:prstGeom prst="ellipse">
            <a:avLst/>
          </a:prstGeom>
          <a:solidFill>
            <a:srgbClr val="C00000"/>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18000"/>
              </a:lnSpc>
              <a:spcBef>
                <a:spcPct val="0"/>
              </a:spcBef>
              <a:spcAft>
                <a:spcPct val="0"/>
              </a:spcAft>
              <a:buClr>
                <a:srgbClr val="000000"/>
              </a:buClr>
              <a:buSzPct val="100000"/>
              <a:buFont typeface="Times New Roman" pitchFamily="18" charset="0"/>
              <a:buNone/>
              <a:tabLst/>
            </a:pPr>
            <a:endParaRPr kumimoji="0" lang="en-US" sz="2400" b="0" i="0" u="none" strike="noStrike" cap="none" normalizeH="0" baseline="0">
              <a:ln>
                <a:noFill/>
              </a:ln>
              <a:solidFill>
                <a:schemeClr val="bg1"/>
              </a:solidFill>
              <a:effectLst/>
              <a:latin typeface="Times New Roman" pitchFamily="18" charset="0"/>
              <a:ea typeface="宋体" pitchFamily="2" charset="-122"/>
            </a:endParaRPr>
          </a:p>
        </p:txBody>
      </p:sp>
      <p:cxnSp>
        <p:nvCxnSpPr>
          <p:cNvPr id="26" name="Straight Connector 25">
            <a:extLst>
              <a:ext uri="{FF2B5EF4-FFF2-40B4-BE49-F238E27FC236}">
                <a16:creationId xmlns:a16="http://schemas.microsoft.com/office/drawing/2014/main" id="{59634395-A8B1-4FE0-9264-72620DF1E6FC}"/>
              </a:ext>
            </a:extLst>
          </p:cNvPr>
          <p:cNvCxnSpPr/>
          <p:nvPr/>
        </p:nvCxnSpPr>
        <p:spPr bwMode="auto">
          <a:xfrm rot="5400000">
            <a:off x="4976332" y="1671635"/>
            <a:ext cx="382915" cy="76205"/>
          </a:xfrm>
          <a:prstGeom prst="line">
            <a:avLst/>
          </a:prstGeom>
          <a:solidFill>
            <a:srgbClr val="00B8FF"/>
          </a:solidFill>
          <a:ln w="63500" cap="flat" cmpd="sng" algn="ctr">
            <a:solidFill>
              <a:srgbClr val="C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C46FA6D-1076-455F-A205-A9180373B2BB}"/>
              </a:ext>
            </a:extLst>
          </p:cNvPr>
          <p:cNvCxnSpPr/>
          <p:nvPr/>
        </p:nvCxnSpPr>
        <p:spPr bwMode="auto">
          <a:xfrm rot="16200000" flipH="1">
            <a:off x="5205886" y="1670680"/>
            <a:ext cx="381000" cy="76200"/>
          </a:xfrm>
          <a:prstGeom prst="line">
            <a:avLst/>
          </a:prstGeom>
          <a:solidFill>
            <a:srgbClr val="00B8FF"/>
          </a:solidFill>
          <a:ln w="63500" cap="flat" cmpd="sng" algn="ctr">
            <a:solidFill>
              <a:srgbClr val="C00000"/>
            </a:solidFill>
            <a:prstDash val="solid"/>
            <a:round/>
            <a:headEnd type="none" w="med" len="med"/>
            <a:tailEnd type="none" w="med" len="med"/>
          </a:ln>
          <a:effectLst/>
        </p:spPr>
      </p:cxnSp>
      <p:sp>
        <p:nvSpPr>
          <p:cNvPr id="30" name="TextBox 29">
            <a:extLst>
              <a:ext uri="{FF2B5EF4-FFF2-40B4-BE49-F238E27FC236}">
                <a16:creationId xmlns:a16="http://schemas.microsoft.com/office/drawing/2014/main" id="{C4B141B3-6C9E-460E-90AE-C0E10636F314}"/>
              </a:ext>
            </a:extLst>
          </p:cNvPr>
          <p:cNvSpPr txBox="1"/>
          <p:nvPr/>
        </p:nvSpPr>
        <p:spPr>
          <a:xfrm>
            <a:off x="8722400" y="5830591"/>
            <a:ext cx="2156203" cy="369332"/>
          </a:xfrm>
          <a:prstGeom prst="rect">
            <a:avLst/>
          </a:prstGeom>
          <a:noFill/>
        </p:spPr>
        <p:txBody>
          <a:bodyPr wrap="square" rtlCol="0">
            <a:spAutoFit/>
          </a:bodyPr>
          <a:lstStyle/>
          <a:p>
            <a:r>
              <a:rPr lang="en-US" i="1" dirty="0"/>
              <a:t>Caspar </a:t>
            </a:r>
            <a:r>
              <a:rPr lang="en-US" i="1" dirty="0" err="1"/>
              <a:t>Oesterheld</a:t>
            </a:r>
            <a:endParaRPr lang="en-US" i="1" dirty="0"/>
          </a:p>
        </p:txBody>
      </p:sp>
      <p:pic>
        <p:nvPicPr>
          <p:cNvPr id="31" name="Picture 30">
            <a:extLst>
              <a:ext uri="{FF2B5EF4-FFF2-40B4-BE49-F238E27FC236}">
                <a16:creationId xmlns:a16="http://schemas.microsoft.com/office/drawing/2014/main" id="{286389C0-03D0-43CF-9578-288B6171D648}"/>
              </a:ext>
            </a:extLst>
          </p:cNvPr>
          <p:cNvPicPr>
            <a:picLocks noChangeAspect="1"/>
          </p:cNvPicPr>
          <p:nvPr/>
        </p:nvPicPr>
        <p:blipFill rotWithShape="1">
          <a:blip r:embed="rId2">
            <a:extLst>
              <a:ext uri="{28A0092B-C50C-407E-A947-70E740481C1C}">
                <a14:useLocalDpi xmlns:a14="http://schemas.microsoft.com/office/drawing/2010/main" val="0"/>
              </a:ext>
            </a:extLst>
          </a:blip>
          <a:srcRect l="16180" t="5322" r="14887" b="36505"/>
          <a:stretch/>
        </p:blipFill>
        <p:spPr>
          <a:xfrm>
            <a:off x="9157189" y="4632625"/>
            <a:ext cx="983247" cy="1244637"/>
          </a:xfrm>
          <a:prstGeom prst="rect">
            <a:avLst/>
          </a:prstGeom>
        </p:spPr>
      </p:pic>
      <p:sp>
        <p:nvSpPr>
          <p:cNvPr id="32" name="TextBox 31">
            <a:extLst>
              <a:ext uri="{FF2B5EF4-FFF2-40B4-BE49-F238E27FC236}">
                <a16:creationId xmlns:a16="http://schemas.microsoft.com/office/drawing/2014/main" id="{39052F7F-7954-458E-8A84-8F5942923A51}"/>
              </a:ext>
            </a:extLst>
          </p:cNvPr>
          <p:cNvSpPr txBox="1"/>
          <p:nvPr/>
        </p:nvSpPr>
        <p:spPr>
          <a:xfrm>
            <a:off x="8795197" y="3894729"/>
            <a:ext cx="2752256" cy="646331"/>
          </a:xfrm>
          <a:prstGeom prst="rect">
            <a:avLst/>
          </a:prstGeom>
          <a:noFill/>
        </p:spPr>
        <p:txBody>
          <a:bodyPr wrap="square" rtlCol="0">
            <a:spAutoFit/>
          </a:bodyPr>
          <a:lstStyle/>
          <a:p>
            <a:pPr algn="ctr"/>
            <a:r>
              <a:rPr lang="en-US" dirty="0"/>
              <a:t>related to working paper </a:t>
            </a:r>
            <a:r>
              <a:rPr lang="en-US" dirty="0">
                <a:solidFill>
                  <a:srgbClr val="0070C0"/>
                </a:solidFill>
              </a:rPr>
              <a:t>[</a:t>
            </a:r>
            <a:r>
              <a:rPr lang="en-US" dirty="0" err="1">
                <a:solidFill>
                  <a:srgbClr val="0070C0"/>
                </a:solidFill>
              </a:rPr>
              <a:t>Oesterheld</a:t>
            </a:r>
            <a:r>
              <a:rPr lang="en-US" dirty="0">
                <a:solidFill>
                  <a:srgbClr val="0070C0"/>
                </a:solidFill>
              </a:rPr>
              <a:t>, </a:t>
            </a:r>
            <a:r>
              <a:rPr lang="en-US" dirty="0" err="1">
                <a:solidFill>
                  <a:srgbClr val="0070C0"/>
                </a:solidFill>
              </a:rPr>
              <a:t>Demski</a:t>
            </a:r>
            <a:r>
              <a:rPr lang="en-US" dirty="0">
                <a:solidFill>
                  <a:srgbClr val="0070C0"/>
                </a:solidFill>
              </a:rPr>
              <a:t>, C.]</a:t>
            </a:r>
            <a:endParaRPr lang="en-US" dirty="0"/>
          </a:p>
        </p:txBody>
      </p:sp>
      <p:pic>
        <p:nvPicPr>
          <p:cNvPr id="3" name="Picture 2">
            <a:extLst>
              <a:ext uri="{FF2B5EF4-FFF2-40B4-BE49-F238E27FC236}">
                <a16:creationId xmlns:a16="http://schemas.microsoft.com/office/drawing/2014/main" id="{776AD21C-816C-4CC9-BAA7-80B6042DB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8603" y="4632625"/>
            <a:ext cx="995709" cy="1244637"/>
          </a:xfrm>
          <a:prstGeom prst="rect">
            <a:avLst/>
          </a:prstGeom>
        </p:spPr>
      </p:pic>
      <p:sp>
        <p:nvSpPr>
          <p:cNvPr id="33" name="TextBox 32">
            <a:extLst>
              <a:ext uri="{FF2B5EF4-FFF2-40B4-BE49-F238E27FC236}">
                <a16:creationId xmlns:a16="http://schemas.microsoft.com/office/drawing/2014/main" id="{6E38F73B-E828-441B-8991-F97443A67558}"/>
              </a:ext>
            </a:extLst>
          </p:cNvPr>
          <p:cNvSpPr txBox="1"/>
          <p:nvPr/>
        </p:nvSpPr>
        <p:spPr>
          <a:xfrm>
            <a:off x="10607488" y="5832356"/>
            <a:ext cx="1655873" cy="369332"/>
          </a:xfrm>
          <a:prstGeom prst="rect">
            <a:avLst/>
          </a:prstGeom>
          <a:noFill/>
        </p:spPr>
        <p:txBody>
          <a:bodyPr wrap="square" rtlCol="0">
            <a:spAutoFit/>
          </a:bodyPr>
          <a:lstStyle/>
          <a:p>
            <a:r>
              <a:rPr lang="en-US" i="1" dirty="0"/>
              <a:t>Abram </a:t>
            </a:r>
            <a:r>
              <a:rPr lang="en-US" i="1" dirty="0" err="1"/>
              <a:t>Demski</a:t>
            </a:r>
            <a:endParaRPr lang="en-US" i="1" dirty="0"/>
          </a:p>
        </p:txBody>
      </p:sp>
    </p:spTree>
    <p:extLst>
      <p:ext uri="{BB962C8B-B14F-4D97-AF65-F5344CB8AC3E}">
        <p14:creationId xmlns:p14="http://schemas.microsoft.com/office/powerpoint/2010/main" val="1625895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588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588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6" grpId="0" animBg="1"/>
      <p:bldP spid="17" grpId="0" animBg="1"/>
      <p:bldP spid="24" grpId="0" animBg="1"/>
      <p:bldP spid="24" grpId="1" animBg="1"/>
      <p:bldP spid="25" grpId="0" animBg="1"/>
      <p:bldP spid="25"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10399</TotalTime>
  <Words>8850</Words>
  <Application>Microsoft Office PowerPoint</Application>
  <PresentationFormat>Widescreen</PresentationFormat>
  <Paragraphs>1365</Paragraphs>
  <Slides>124</Slides>
  <Notes>36</Notes>
  <HiddenSlides>46</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124</vt:i4>
      </vt:variant>
    </vt:vector>
  </HeadingPairs>
  <TitlesOfParts>
    <vt:vector size="134" baseType="lpstr">
      <vt:lpstr>Arial</vt:lpstr>
      <vt:lpstr>Arial Rounded MT Bold</vt:lpstr>
      <vt:lpstr>Bahnschrift</vt:lpstr>
      <vt:lpstr>Calibri</vt:lpstr>
      <vt:lpstr>Calibri Light</vt:lpstr>
      <vt:lpstr>Courier New</vt:lpstr>
      <vt:lpstr>Gill Sans</vt:lpstr>
      <vt:lpstr>Helvetica</vt:lpstr>
      <vt:lpstr>Times New Roman</vt:lpstr>
      <vt:lpstr>Office Theme</vt:lpstr>
      <vt:lpstr> Designing Agents' Preferences, Beliefs, and Identities  Vincent Conitzer Duke University → CMU (&amp; University of Oxford)   </vt:lpstr>
      <vt:lpstr>Russell and Norvig’s “AI: A Modern Approach”</vt:lpstr>
      <vt:lpstr>Example: network of self-driving cars</vt:lpstr>
      <vt:lpstr>Agents through time</vt:lpstr>
      <vt:lpstr>What should we want?  What makes an individual?</vt:lpstr>
      <vt:lpstr>Splitting things up in different ways</vt:lpstr>
      <vt:lpstr>Outline</vt:lpstr>
      <vt:lpstr>In the lab, simple objectives are good…</vt:lpstr>
      <vt:lpstr>… but in reality, simple objectives have unintended side effects</vt:lpstr>
      <vt:lpstr>Ethical and Societal Worries about AI</vt:lpstr>
      <vt:lpstr>PowerPoint Presentation</vt:lpstr>
      <vt:lpstr>PowerPoint Presentation</vt:lpstr>
      <vt:lpstr>Doing good with AI</vt:lpstr>
      <vt:lpstr> Moral Decision Making Frameworks for Artificial Intelligence [AAAI’17 blue sky track, CCC blue sky award winner]  with:</vt:lpstr>
      <vt:lpstr>The value of generally applicable frameworks for AI research</vt:lpstr>
      <vt:lpstr>Two main approaches</vt:lpstr>
      <vt:lpstr>PowerPoint Presentation</vt:lpstr>
      <vt:lpstr>Extending representations?</vt:lpstr>
      <vt:lpstr>Concerns</vt:lpstr>
      <vt:lpstr>Social-choice-theoretic approaches</vt:lpstr>
      <vt:lpstr>Scenarios</vt:lpstr>
      <vt:lpstr>Collaborative Filtering</vt:lpstr>
      <vt:lpstr>PowerPoint Presentation</vt:lpstr>
      <vt:lpstr>PowerPoint Presentation</vt:lpstr>
      <vt:lpstr>PowerPoint Presentation</vt:lpstr>
      <vt:lpstr>The Merging Problem [Sadigh, Sastry, Seshia, and Dragan, RSS 2016] </vt:lpstr>
      <vt:lpstr> Adapting a Kidney Exchange Algorithm to Align with Human Values [AAAI’18, honorable mention for outstanding student paper; full paper in Artificial Intelligence (AIJ) 2020]  with: </vt:lpstr>
      <vt:lpstr>PowerPoint Presentation</vt:lpstr>
      <vt:lpstr>Kidney exchange [Roth, Sönmez, and Ünver 2004]</vt:lpstr>
      <vt:lpstr>Kidney exchange [Roth, Sönmez, and Ünver 2004]</vt:lpstr>
      <vt:lpstr>Another example</vt:lpstr>
      <vt:lpstr>Eliciting attributes</vt:lpstr>
      <vt:lpstr>Different profiles for our study</vt:lpstr>
      <vt:lpstr>MTurkers’ judgments</vt:lpstr>
      <vt:lpstr>Bradley-Terry model scores</vt:lpstr>
      <vt:lpstr>Effect of tiebreaking by profiles</vt:lpstr>
      <vt:lpstr>Monotone transformations of the weights make little difference</vt:lpstr>
      <vt:lpstr>Classes of pairs of blood types  [Ashlagi and Roth 2014; Toulis and Parkes 2015]</vt:lpstr>
      <vt:lpstr>Most of the effect is felt by underdemanded pairs</vt:lpstr>
      <vt:lpstr>Using AI to help people improve in moral judgment</vt:lpstr>
      <vt:lpstr>PowerPoint Presentation</vt:lpstr>
      <vt:lpstr>How might an AI system give feedback? Approach 1: feedback on specific responses</vt:lpstr>
      <vt:lpstr>How might an AI system give feedback? Approach 2: suggest specific scenarios</vt:lpstr>
      <vt:lpstr>How might an AI system give feedback? Approach 3: large-scale consequences</vt:lpstr>
      <vt:lpstr>How might an AI system give feedback? Approach 4: suggested deliberation partners</vt:lpstr>
      <vt:lpstr>Concerns with the ML approach</vt:lpstr>
      <vt:lpstr> A PAC Learning Framework for Aggregating Agents’ Judgments [AAAI’19]</vt:lpstr>
      <vt:lpstr>Learning from agents’ judgments</vt:lpstr>
      <vt:lpstr>Our model</vt:lpstr>
      <vt:lpstr>PowerPoint Presentation</vt:lpstr>
      <vt:lpstr> Artificial Artificial Intelligence: Measuring Influence of AI "Assessments" on Moral Decision-Making [AI, Ethics, and Society (AIES) Conference’20]  with:</vt:lpstr>
      <vt:lpstr>“[according to our AI] you care more about the life expectancy of the patients than how many dependents they have”</vt:lpstr>
      <vt:lpstr>“[according to expert psychologists] you care more about the life expectancy of the patients than how many dependents they have”</vt:lpstr>
      <vt:lpstr>Indecision modeling [AAAI’21]</vt:lpstr>
      <vt:lpstr>Many open research directions…</vt:lpstr>
      <vt:lpstr>Crowdsourcing Societal Tradeoffs</vt:lpstr>
      <vt:lpstr>PowerPoint Presentation</vt:lpstr>
      <vt:lpstr>Example Decision Scenario</vt:lpstr>
      <vt:lpstr>The basic version of our problem</vt:lpstr>
      <vt:lpstr>One Approach: Let’s Vote!</vt:lpstr>
      <vt:lpstr>Consistency of tradeoffs</vt:lpstr>
      <vt:lpstr>A paradox</vt:lpstr>
      <vt:lpstr>A first attempt at a rule satisfying consistency</vt:lpstr>
      <vt:lpstr>A nice property</vt:lpstr>
      <vt:lpstr>Not all is rosy, part 1</vt:lpstr>
      <vt:lpstr>Not all is rosy, part 2</vt:lpstr>
      <vt:lpstr>Summarizing</vt:lpstr>
      <vt:lpstr>A generalization</vt:lpstr>
      <vt:lpstr>An MLE justification</vt:lpstr>
      <vt:lpstr>So what’s a good f?</vt:lpstr>
      <vt:lpstr>On our example</vt:lpstr>
      <vt:lpstr>Properties</vt:lpstr>
      <vt:lpstr>Consistency constraint becomes additive</vt:lpstr>
      <vt:lpstr>An additive variant</vt:lpstr>
      <vt:lpstr>Aggregation in the additive variant</vt:lpstr>
      <vt:lpstr>A linear program for the additive variant</vt:lpstr>
      <vt:lpstr>Applying this to the logarithmic rule in the multiplicative variant</vt:lpstr>
      <vt:lpstr>A simpler algorithm (hill climbing / greedy)</vt:lpstr>
      <vt:lpstr>Flow-based exact algorithm [AAAI’19]</vt:lpstr>
      <vt:lpstr>Decomposition</vt:lpstr>
      <vt:lpstr>Another Paradox</vt:lpstr>
      <vt:lpstr>Other Issues</vt:lpstr>
      <vt:lpstr>Why Do We Care?</vt:lpstr>
      <vt:lpstr>Inconsistent tradeoffs can result in inefficiency</vt:lpstr>
      <vt:lpstr>Single-peaked preferences</vt:lpstr>
      <vt:lpstr>Perhaps more reasonable…</vt:lpstr>
      <vt:lpstr>Median interval mechanism</vt:lpstr>
      <vt:lpstr>Single-peaked preferences over intervals</vt:lpstr>
      <vt:lpstr>Game and decision theoretic approaches</vt:lpstr>
      <vt:lpstr>What can we do with just a few agents?</vt:lpstr>
      <vt:lpstr>Examples?</vt:lpstr>
      <vt:lpstr>Can we get cooperation in the finitely repeated prisoner’s dilemma?</vt:lpstr>
      <vt:lpstr>Can we get cooperation in the finitely repeated prisoner’s dilemma?</vt:lpstr>
      <vt:lpstr>Can we get cooperation in the finitely repeated prisoner’s dilemma?</vt:lpstr>
      <vt:lpstr>Can we get cooperation in the finitely repeated prisoner’s dilemma?</vt:lpstr>
      <vt:lpstr>Definitions and result sketches  [Deng &amp; C. working paper]</vt:lpstr>
      <vt:lpstr>PART II.  What should you do if…</vt:lpstr>
      <vt:lpstr>Newcomb’s Demon</vt:lpstr>
      <vt:lpstr>Prisoner’s Dilemma against (possibly) a copy</vt:lpstr>
      <vt:lpstr>The lockdown dilemma</vt:lpstr>
      <vt:lpstr>Your own choice is evidence…</vt:lpstr>
      <vt:lpstr>Turning causal decision theorists into money pumps [Oesterheld and C., Phil. Quarterly]</vt:lpstr>
      <vt:lpstr>Imperfect recall</vt:lpstr>
      <vt:lpstr>The Sleeping Beauty problem [Elga’00]</vt:lpstr>
      <vt:lpstr>Modern version</vt:lpstr>
      <vt:lpstr>Modern version, #2</vt:lpstr>
      <vt:lpstr>Information structure</vt:lpstr>
      <vt:lpstr>Taking advantage of a Halfer [Hitchcock’04]</vt:lpstr>
      <vt:lpstr>The betting game</vt:lpstr>
      <vt:lpstr>Evidential decision theory</vt:lpstr>
      <vt:lpstr>Dutch book against EDT [C. 2015]</vt:lpstr>
      <vt:lpstr>Philosophy of “being present” somewhere, sometime</vt:lpstr>
      <vt:lpstr>Absentminded Driver Problem  [Piccione and Rubinstein, 1997]</vt:lpstr>
      <vt:lpstr>A different analysis [Aumann, Hart, Perry, 1997]</vt:lpstr>
      <vt:lpstr>A challenging example for the evidential decision theorist</vt:lpstr>
      <vt:lpstr>A way for EDT to get the right answer (+SSA)</vt:lpstr>
      <vt:lpstr>Making decisions with imperfect recall [cf. absentminded driver problem: PR97, AHP97]</vt:lpstr>
      <vt:lpstr>Fraction of time replicator dynamic finds best solution</vt:lpstr>
      <vt:lpstr>Functional Decision Theory  [Soares and Levinstein 2017; Yudkowsky and Soares 2017]</vt:lpstr>
      <vt:lpstr>Program equilibrium [Tennenholz 2004]</vt:lpstr>
      <vt:lpstr>Robust program equilibrium [Oesterheld 2018]</vt:lpstr>
      <vt:lpstr> Safe Pareto improvements for delegated game playing [AAMAS’21], with</vt:lpstr>
      <vt:lpstr>Conclusion</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conitzer@gmail.com</dc:creator>
  <cp:lastModifiedBy>conitzer@gmail.com</cp:lastModifiedBy>
  <cp:revision>488</cp:revision>
  <cp:lastPrinted>2016-10-30T13:50:40Z</cp:lastPrinted>
  <dcterms:created xsi:type="dcterms:W3CDTF">2016-10-24T20:21:58Z</dcterms:created>
  <dcterms:modified xsi:type="dcterms:W3CDTF">2022-07-23T15:35:59Z</dcterms:modified>
</cp:coreProperties>
</file>