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1"/>
  </p:notesMasterIdLst>
  <p:handoutMasterIdLst>
    <p:handoutMasterId r:id="rId12"/>
  </p:handoutMasterIdLst>
  <p:sldIdLst>
    <p:sldId id="1334" r:id="rId2"/>
    <p:sldId id="2773" r:id="rId3"/>
    <p:sldId id="3445" r:id="rId4"/>
    <p:sldId id="3446" r:id="rId5"/>
    <p:sldId id="3441" r:id="rId6"/>
    <p:sldId id="3447" r:id="rId7"/>
    <p:sldId id="3448" r:id="rId8"/>
    <p:sldId id="3449" r:id="rId9"/>
    <p:sldId id="3440" r:id="rId10"/>
  </p:sldIdLst>
  <p:sldSz cx="9144000" cy="6858000" type="screen4x3"/>
  <p:notesSz cx="7315200" cy="9601200"/>
  <p:custShowLst>
    <p:custShow name="short version" id="0">
      <p:sldLst>
        <p:sld r:id="rId2"/>
      </p:sldLst>
    </p:custShow>
  </p:custShow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umimoji="1"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umimoji="1"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umimoji="1"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umimoji="1"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00"/>
    <a:srgbClr val="941651"/>
    <a:srgbClr val="76D6FF"/>
    <a:srgbClr val="EBEBEB"/>
    <a:srgbClr val="FFFFFF"/>
    <a:srgbClr val="FFD579"/>
    <a:srgbClr val="008080"/>
    <a:srgbClr val="808000"/>
    <a:srgbClr val="FF8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69"/>
    <p:restoredTop sz="94490" autoAdjust="0"/>
  </p:normalViewPr>
  <p:slideViewPr>
    <p:cSldViewPr snapToGrid="0" showGuides="1">
      <p:cViewPr varScale="1">
        <p:scale>
          <a:sx n="121" d="100"/>
          <a:sy n="121" d="100"/>
        </p:scale>
        <p:origin x="100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34632"/>
    </p:cViewPr>
  </p:sorterViewPr>
  <p:notesViewPr>
    <p:cSldViewPr snapToGrid="0" showGuides="1">
      <p:cViewPr varScale="1">
        <p:scale>
          <a:sx n="93" d="100"/>
          <a:sy n="93" d="100"/>
        </p:scale>
        <p:origin x="-4512" y="-104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2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t" anchorCtr="0" compatLnSpc="1">
            <a:prstTxWarp prst="textNoShape">
              <a:avLst/>
            </a:prstTxWarp>
          </a:bodyPr>
          <a:lstStyle>
            <a:lvl1pPr algn="l" defTabSz="955675" eaLnBrk="0" hangingPunct="0">
              <a:defRPr kumimoji="0" sz="13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Faloutsos</a:t>
            </a:r>
          </a:p>
        </p:txBody>
      </p:sp>
      <p:sp>
        <p:nvSpPr>
          <p:cNvPr id="21626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kumimoji="0"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626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2250"/>
            <a:ext cx="31702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b" anchorCtr="0" compatLnSpc="1">
            <a:prstTxWarp prst="textNoShape">
              <a:avLst/>
            </a:prstTxWarp>
          </a:bodyPr>
          <a:lstStyle>
            <a:lvl1pPr algn="l" defTabSz="955675" eaLnBrk="0" hangingPunct="0">
              <a:defRPr kumimoji="0"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626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12250"/>
            <a:ext cx="3170237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b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kumimoji="0" sz="1300">
                <a:latin typeface="Times New Roman" charset="0"/>
              </a:defRPr>
            </a:lvl1pPr>
          </a:lstStyle>
          <a:p>
            <a:pPr>
              <a:defRPr/>
            </a:pPr>
            <a:fld id="{D86BE1FD-C076-8045-A813-A9CEB2290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112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4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7225" tIns="48612" rIns="97225" bIns="48612" numCol="1" anchor="ctr" anchorCtr="0" compatLnSpc="1">
            <a:prstTxWarp prst="textNoShape">
              <a:avLst/>
            </a:prstTxWarp>
          </a:bodyPr>
          <a:lstStyle>
            <a:lvl1pPr algn="l" defTabSz="973138" eaLnBrk="0" hangingPunct="0">
              <a:defRPr kumimoji="0" sz="13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Faloutsos</a:t>
            </a:r>
          </a:p>
        </p:txBody>
      </p:sp>
      <p:sp>
        <p:nvSpPr>
          <p:cNvPr id="884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70238" cy="484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7225" tIns="48612" rIns="97225" bIns="48612" numCol="1" anchor="ctr" anchorCtr="0" compatLnSpc="1">
            <a:prstTxWarp prst="textNoShape">
              <a:avLst/>
            </a:prstTxWarp>
          </a:bodyPr>
          <a:lstStyle>
            <a:lvl1pPr algn="r" defTabSz="973138" eaLnBrk="0" hangingPunct="0">
              <a:defRPr kumimoji="0"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7463" y="728663"/>
            <a:ext cx="4741862" cy="3556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4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25963"/>
            <a:ext cx="5367338" cy="4365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7225" tIns="48612" rIns="97225" bIns="486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84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32888"/>
            <a:ext cx="3170238" cy="4841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7225" tIns="48612" rIns="97225" bIns="48612" numCol="1" anchor="b" anchorCtr="0" compatLnSpc="1">
            <a:prstTxWarp prst="textNoShape">
              <a:avLst/>
            </a:prstTxWarp>
          </a:bodyPr>
          <a:lstStyle>
            <a:lvl1pPr algn="l" defTabSz="973138" eaLnBrk="0" hangingPunct="0">
              <a:defRPr kumimoji="0"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4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32888"/>
            <a:ext cx="3170238" cy="4841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7225" tIns="48612" rIns="97225" bIns="48612" numCol="1" anchor="b" anchorCtr="0" compatLnSpc="1">
            <a:prstTxWarp prst="textNoShape">
              <a:avLst/>
            </a:prstTxWarp>
          </a:bodyPr>
          <a:lstStyle>
            <a:lvl1pPr algn="r" defTabSz="973138" eaLnBrk="0" hangingPunct="0">
              <a:defRPr kumimoji="0" sz="1300">
                <a:latin typeface="Times New Roman" charset="0"/>
              </a:defRPr>
            </a:lvl1pPr>
          </a:lstStyle>
          <a:p>
            <a:pPr>
              <a:defRPr/>
            </a:pPr>
            <a:fld id="{D7FAE81C-20DD-D146-AEB1-DC28910AA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9226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Faloutsos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CF7FE9-157B-EF47-8D15-2C8CE684281C}" type="slidenum">
              <a:rPr lang="en-US"/>
              <a:pPr/>
              <a:t>1</a:t>
            </a:fld>
            <a:endParaRPr lang="en-US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Faloutsos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FAE81C-20DD-D146-AEB1-DC28910AACE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61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Faloutsos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FAE81C-20DD-D146-AEB1-DC28910AACE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9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Faloutsos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FAE81C-20DD-D146-AEB1-DC28910AACE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69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7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77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E4E0BD2-09C6-7241-AE84-9E1A8AFC8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EB713-338D-7646-864A-97557A8D5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FBDB5-533E-3145-80B6-A838220DC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38100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48100"/>
            <a:ext cx="38100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A4DD9-C03C-EF49-8F6F-D5858AC0C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362D9-64E9-9046-8074-C7BC740C5B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003C9-D139-1642-8368-6C93BF9E3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43987-7F84-BB4A-8611-CDF75B6A7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532E7-99EF-2E4B-AD85-45A009820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0F46C-E5B9-0C42-9643-F4D6606C7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5ABFB71-3C90-4645-AE0F-40B6AA619E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67662" y="50800"/>
            <a:ext cx="981075" cy="5048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9294015-88C2-6445-8C25-1B8CA73A7C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53403" y="63843"/>
            <a:ext cx="452628" cy="452628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56CD1-EFB6-4546-BDF5-48AB55646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C5492-91F8-8542-ABB8-0E1026885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5676E-2EEE-EE43-9455-E89CF47354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D3D8F-8226-C44F-8600-6FDD01531D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43BB3-5CC7-8942-98DD-6DD0B51EE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76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2376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2376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>
                <a:latin typeface="Times New Roman" charset="0"/>
              </a:defRPr>
            </a:lvl1pPr>
          </a:lstStyle>
          <a:p>
            <a:pPr>
              <a:defRPr/>
            </a:pPr>
            <a:fld id="{6629BCF2-6520-6C49-93E1-80F2FA5CF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D95953-325C-474E-A845-B2413FC3AF6C}"/>
              </a:ext>
            </a:extLst>
          </p:cNvPr>
          <p:cNvSpPr txBox="1"/>
          <p:nvPr userDrawn="1"/>
        </p:nvSpPr>
        <p:spPr>
          <a:xfrm>
            <a:off x="7048906" y="0"/>
            <a:ext cx="2094804" cy="492443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r>
              <a:rPr lang="en-US" b="0" i="1" baseline="0" dirty="0">
                <a:solidFill>
                  <a:schemeClr val="bg1"/>
                </a:solidFill>
                <a:latin typeface="Futura" panose="020B0602020204020303" pitchFamily="34" charset="-79"/>
              </a:rPr>
              <a:t>LOGO-HERE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59" r:id="rId1"/>
    <p:sldLayoutId id="2147486060" r:id="rId2"/>
    <p:sldLayoutId id="2147486061" r:id="rId3"/>
    <p:sldLayoutId id="2147486062" r:id="rId4"/>
    <p:sldLayoutId id="2147486063" r:id="rId5"/>
    <p:sldLayoutId id="2147486064" r:id="rId6"/>
    <p:sldLayoutId id="2147486065" r:id="rId7"/>
    <p:sldLayoutId id="2147486066" r:id="rId8"/>
    <p:sldLayoutId id="2147486067" r:id="rId9"/>
    <p:sldLayoutId id="2147486068" r:id="rId10"/>
    <p:sldLayoutId id="2147486069" r:id="rId11"/>
    <p:sldLayoutId id="2147486070" r:id="rId12"/>
    <p:sldLayoutId id="2147486071" r:id="rId13"/>
    <p:sldLayoutId id="2147486072" r:id="rId14"/>
  </p:sldLayoutIdLst>
  <p:transition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hyperlink" Target="https://pixabay.com/en/man-person-avatar-face-head-156584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s://pixabay.com/en/actress-beauty-face-girl-head-1299250/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ublicdomainpictures.net/view-image.php?image=80443&amp;picture=&amp;jazyk=JP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ublicdomainpictures.net/view-image.php?image=80443&amp;picture=&amp;jazyk=J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ublicdomainpictures.net/view-image.php?image=80443&amp;picture=&amp;jazyk=JP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4850" y="1379538"/>
            <a:ext cx="7772400" cy="2365375"/>
          </a:xfrm>
        </p:spPr>
        <p:txBody>
          <a:bodyPr/>
          <a:lstStyle/>
          <a:p>
            <a:r>
              <a:rPr lang="en-US" dirty="0"/>
              <a:t>Graphs for Fun and Profit</a:t>
            </a: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0444" y="5747926"/>
            <a:ext cx="6400800" cy="728173"/>
          </a:xfrm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CMU-SCS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87A3924-8BA3-D148-9326-B6A4FD8BB0D5}"/>
              </a:ext>
            </a:extLst>
          </p:cNvPr>
          <p:cNvGrpSpPr/>
          <p:nvPr/>
        </p:nvGrpSpPr>
        <p:grpSpPr>
          <a:xfrm>
            <a:off x="2001913" y="3323113"/>
            <a:ext cx="5140174" cy="857132"/>
            <a:chOff x="1597975" y="3323113"/>
            <a:chExt cx="5140174" cy="857132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20F336B-CAB5-B545-89B8-7DDFE0DE0A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12114" y="3323113"/>
              <a:ext cx="626035" cy="805931"/>
            </a:xfrm>
            <a:prstGeom prst="rect">
              <a:avLst/>
            </a:prstGeom>
          </p:spPr>
        </p:pic>
        <p:pic>
          <p:nvPicPr>
            <p:cNvPr id="7" name="Picture 6" descr="Free vector graphic: Actress, Beauty, Face, Girl, Head ...">
              <a:extLst>
                <a:ext uri="{FF2B5EF4-FFF2-40B4-BE49-F238E27FC236}">
                  <a16:creationId xmlns:a16="http://schemas.microsoft.com/office/drawing/2014/main" id="{FE23564B-2AF9-DC49-8803-D1FC88D301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837473B0-CC2E-450A-ABE3-18F120FF3D39}">
                  <a1611:picAttrSrcUrl xmlns:a1611="http://schemas.microsoft.com/office/drawing/2016/11/main" r:id="rId5"/>
                </a:ext>
              </a:extLst>
            </a:blip>
            <a:stretch>
              <a:fillRect/>
            </a:stretch>
          </p:blipFill>
          <p:spPr>
            <a:xfrm>
              <a:off x="3973806" y="3374315"/>
              <a:ext cx="740448" cy="805930"/>
            </a:xfrm>
            <a:prstGeom prst="rect">
              <a:avLst/>
            </a:prstGeom>
          </p:spPr>
        </p:pic>
        <p:pic>
          <p:nvPicPr>
            <p:cNvPr id="9" name="Picture 8" descr="Free vector graphic: Man, Person, Avatar, Face, Head ...">
              <a:extLst>
                <a:ext uri="{FF2B5EF4-FFF2-40B4-BE49-F238E27FC236}">
                  <a16:creationId xmlns:a16="http://schemas.microsoft.com/office/drawing/2014/main" id="{646494AD-8FCA-DF4E-A608-8719BABE182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837473B0-CC2E-450A-ABE3-18F120FF3D39}">
                  <a1611:picAttrSrcUrl xmlns:a1611="http://schemas.microsoft.com/office/drawing/2016/11/main" r:id="rId7"/>
                </a:ext>
              </a:extLst>
            </a:blip>
            <a:stretch>
              <a:fillRect/>
            </a:stretch>
          </p:blipFill>
          <p:spPr>
            <a:xfrm>
              <a:off x="1597975" y="3361992"/>
              <a:ext cx="980599" cy="805930"/>
            </a:xfrm>
            <a:prstGeom prst="rect">
              <a:avLst/>
            </a:prstGeom>
          </p:spPr>
        </p:pic>
      </p:grpSp>
      <p:sp>
        <p:nvSpPr>
          <p:cNvPr id="13" name="Rectangle 3">
            <a:extLst>
              <a:ext uri="{FF2B5EF4-FFF2-40B4-BE49-F238E27FC236}">
                <a16:creationId xmlns:a16="http://schemas.microsoft.com/office/drawing/2014/main" id="{F5A806DE-722B-F547-B65F-E03116519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5005" y="4245394"/>
            <a:ext cx="1826723" cy="728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9pPr>
          </a:lstStyle>
          <a:p>
            <a:r>
              <a:rPr kumimoji="0" lang="en-US" sz="3600" i="1" kern="0" dirty="0">
                <a:ea typeface="ＭＳ Ｐゴシック" charset="-128"/>
                <a:cs typeface="ＭＳ Ｐゴシック" charset="-128"/>
              </a:rPr>
              <a:t>John Smith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40D87C90-4A88-224E-A8D4-133D94E50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917" y="4245394"/>
            <a:ext cx="2678101" cy="728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9pPr>
          </a:lstStyle>
          <a:p>
            <a:r>
              <a:rPr kumimoji="0" lang="en-US" sz="3600" i="1" kern="0" dirty="0">
                <a:ea typeface="ＭＳ Ｐゴシック" charset="-128"/>
                <a:cs typeface="ＭＳ Ｐゴシック" charset="-128"/>
              </a:rPr>
              <a:t>Mary Johnson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1EA072C2-4F39-EB4B-BB7B-315000A94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0018" y="4245394"/>
            <a:ext cx="2678101" cy="728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9pPr>
          </a:lstStyle>
          <a:p>
            <a:r>
              <a:rPr kumimoji="0" lang="en-US" sz="3600" i="1" kern="0" dirty="0">
                <a:ea typeface="ＭＳ Ｐゴシック" charset="-128"/>
                <a:cs typeface="ＭＳ Ｐゴシック" charset="-128"/>
              </a:rPr>
              <a:t>Christos </a:t>
            </a:r>
            <a:r>
              <a:rPr kumimoji="0" lang="en-US" sz="3600" i="1" kern="0" dirty="0" err="1">
                <a:ea typeface="ＭＳ Ｐゴシック" charset="-128"/>
                <a:cs typeface="ＭＳ Ｐゴシック" charset="-128"/>
              </a:rPr>
              <a:t>Faloutsos</a:t>
            </a:r>
            <a:endParaRPr kumimoji="0" lang="en-US" sz="3600" i="1" kern="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J. Smith, M. Johnson, C. Faloutsos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9CF61F-D18B-5946-9F36-FA97BCA712E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Outline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Problem definition - motivation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Main idea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Experiments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Conclusions</a:t>
            </a:r>
          </a:p>
        </p:txBody>
      </p:sp>
      <p:sp>
        <p:nvSpPr>
          <p:cNvPr id="22535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KDD 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9A44F8-3976-374C-BD32-507C9895456E}"/>
              </a:ext>
            </a:extLst>
          </p:cNvPr>
          <p:cNvSpPr txBox="1"/>
          <p:nvPr/>
        </p:nvSpPr>
        <p:spPr>
          <a:xfrm>
            <a:off x="790402" y="4544825"/>
            <a:ext cx="756319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&lt;Show the ‘outline’ slide, a few times – this very one should be suitable for most talks&gt;</a:t>
            </a:r>
          </a:p>
        </p:txBody>
      </p:sp>
      <p:pic>
        <p:nvPicPr>
          <p:cNvPr id="5" name="Picture 4" descr="The Road Ahead Free Stock Photo - Public Domain Pictures">
            <a:extLst>
              <a:ext uri="{FF2B5EF4-FFF2-40B4-BE49-F238E27FC236}">
                <a16:creationId xmlns:a16="http://schemas.microsoft.com/office/drawing/2014/main" id="{FCEE88AF-A1AB-6345-A156-C07218E386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328246" y="834390"/>
            <a:ext cx="1564986" cy="117246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B64A1-0F0D-0B45-9E39-DBDAC1A80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 for fraud detection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1E01E-4EDF-5543-83CC-650B9FC18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&lt;at least one image, on every slide&gt;</a:t>
            </a:r>
          </a:p>
          <a:p>
            <a:r>
              <a:rPr lang="en-US" dirty="0">
                <a:highlight>
                  <a:srgbClr val="FFFF00"/>
                </a:highlight>
              </a:rPr>
              <a:t>Font size &gt;=28 (this one is 32)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78454-A9EC-5846-8DA0-11C201CD2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A7E30-B1F4-3E4E-8DDF-924EB4DA8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65C20-7880-9044-8016-BDBE9DA5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43987-7F84-BB4A-8611-CDF75B6A737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5A73C6D-4FA0-6647-ABD1-FA6114607005}"/>
              </a:ext>
            </a:extLst>
          </p:cNvPr>
          <p:cNvGrpSpPr>
            <a:grpSpLocks noChangeAspect="1"/>
          </p:cNvGrpSpPr>
          <p:nvPr/>
        </p:nvGrpSpPr>
        <p:grpSpPr>
          <a:xfrm>
            <a:off x="3205654" y="2958969"/>
            <a:ext cx="2057943" cy="1543457"/>
            <a:chOff x="910336" y="788670"/>
            <a:chExt cx="5222240" cy="391668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F15F845-A78A-1444-B3A3-3EF47C6E32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10336" y="788670"/>
              <a:ext cx="5222240" cy="3916680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51B7C8C-9E38-5945-BE00-82DD780B10DA}"/>
                </a:ext>
              </a:extLst>
            </p:cNvPr>
            <p:cNvSpPr/>
            <p:nvPr/>
          </p:nvSpPr>
          <p:spPr bwMode="auto">
            <a:xfrm>
              <a:off x="2755392" y="3499104"/>
              <a:ext cx="368808" cy="316992"/>
            </a:xfrm>
            <a:prstGeom prst="ellipse">
              <a:avLst/>
            </a:prstGeom>
            <a:solidFill>
              <a:schemeClr val="accent1"/>
            </a:solidFill>
            <a:ln w="3175" cap="flat" cmpd="sng" algn="ctr">
              <a:noFill/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36979C7-DA54-3C41-AF6F-85E5DC2A067C}"/>
                </a:ext>
              </a:extLst>
            </p:cNvPr>
            <p:cNvSpPr/>
            <p:nvPr/>
          </p:nvSpPr>
          <p:spPr bwMode="auto">
            <a:xfrm>
              <a:off x="3249168" y="2151888"/>
              <a:ext cx="368808" cy="316992"/>
            </a:xfrm>
            <a:prstGeom prst="ellipse">
              <a:avLst/>
            </a:prstGeom>
            <a:solidFill>
              <a:srgbClr val="808000"/>
            </a:solidFill>
            <a:ln w="3175" cap="flat" cmpd="sng" algn="ctr">
              <a:noFill/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E6D0F71-AD06-0C49-8A60-1C46984EEC6C}"/>
              </a:ext>
            </a:extLst>
          </p:cNvPr>
          <p:cNvSpPr txBox="1"/>
          <p:nvPr/>
        </p:nvSpPr>
        <p:spPr>
          <a:xfrm>
            <a:off x="1111761" y="4650704"/>
            <a:ext cx="46538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else is ‘red’? ‘green’?</a:t>
            </a:r>
          </a:p>
          <a:p>
            <a:pPr algn="l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Fast</a:t>
            </a:r>
          </a:p>
          <a:p>
            <a:pPr algn="l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Accurate</a:t>
            </a:r>
          </a:p>
        </p:txBody>
      </p:sp>
    </p:spTree>
    <p:extLst>
      <p:ext uri="{BB962C8B-B14F-4D97-AF65-F5344CB8AC3E}">
        <p14:creationId xmlns:p14="http://schemas.microsoft.com/office/powerpoint/2010/main" val="109656507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J. Smith, M. Johnson, C. Faloutsos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9CF61F-D18B-5946-9F36-FA97BCA712E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Outline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Problem definition - motivation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Main idea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Experiments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Conclusions</a:t>
            </a:r>
          </a:p>
        </p:txBody>
      </p:sp>
      <p:sp>
        <p:nvSpPr>
          <p:cNvPr id="22535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KDD 2021</a:t>
            </a:r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668A230F-F069-BE44-8C73-151FB3DB7EFC}"/>
              </a:ext>
            </a:extLst>
          </p:cNvPr>
          <p:cNvSpPr/>
          <p:nvPr/>
        </p:nvSpPr>
        <p:spPr bwMode="auto">
          <a:xfrm>
            <a:off x="176645" y="2223655"/>
            <a:ext cx="394855" cy="270163"/>
          </a:xfrm>
          <a:prstGeom prst="rightArrow">
            <a:avLst/>
          </a:prstGeom>
          <a:solidFill>
            <a:schemeClr val="tx2"/>
          </a:solidFill>
          <a:ln w="3175" cap="flat" cmpd="sng" algn="ctr">
            <a:noFill/>
            <a:prstDash val="solid"/>
            <a:round/>
            <a:headEnd type="none" w="sm" len="sm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Road Ahead Free Stock Photo - Public Domain Pictures">
            <a:extLst>
              <a:ext uri="{FF2B5EF4-FFF2-40B4-BE49-F238E27FC236}">
                <a16:creationId xmlns:a16="http://schemas.microsoft.com/office/drawing/2014/main" id="{D50A2A05-9DE3-BF46-A617-D157BBA437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328246" y="834390"/>
            <a:ext cx="1564986" cy="117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91695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B64A1-0F0D-0B45-9E39-DBDAC1A80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Belief Propagation to the rescue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1E01E-4EDF-5543-83CC-650B9FC18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Explain, with a drawing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78454-A9EC-5846-8DA0-11C201CD2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A7E30-B1F4-3E4E-8DDF-924EB4DA8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65C20-7880-9044-8016-BDBE9DA5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43987-7F84-BB4A-8611-CDF75B6A737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CE58A56-ADD7-464B-AB04-113265676B02}"/>
              </a:ext>
            </a:extLst>
          </p:cNvPr>
          <p:cNvGrpSpPr>
            <a:grpSpLocks noChangeAspect="1"/>
          </p:cNvGrpSpPr>
          <p:nvPr/>
        </p:nvGrpSpPr>
        <p:grpSpPr>
          <a:xfrm>
            <a:off x="837184" y="2645664"/>
            <a:ext cx="3283712" cy="2462784"/>
            <a:chOff x="910336" y="788670"/>
            <a:chExt cx="5222240" cy="391668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CC25136-1B79-9C4C-8D16-D864B0E132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10336" y="788670"/>
              <a:ext cx="5222240" cy="3916680"/>
            </a:xfrm>
            <a:prstGeom prst="rect">
              <a:avLst/>
            </a:prstGeom>
          </p:spPr>
        </p:pic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5E36958-7660-A54D-BF51-516E5D76AE2B}"/>
                </a:ext>
              </a:extLst>
            </p:cNvPr>
            <p:cNvSpPr/>
            <p:nvPr/>
          </p:nvSpPr>
          <p:spPr bwMode="auto">
            <a:xfrm>
              <a:off x="2755392" y="3499104"/>
              <a:ext cx="368808" cy="316992"/>
            </a:xfrm>
            <a:prstGeom prst="ellipse">
              <a:avLst/>
            </a:prstGeom>
            <a:solidFill>
              <a:schemeClr val="accent1"/>
            </a:solidFill>
            <a:ln w="3175" cap="flat" cmpd="sng" algn="ctr">
              <a:noFill/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92892BA-F55E-3644-B8E9-D51E7C0F2EE1}"/>
                </a:ext>
              </a:extLst>
            </p:cNvPr>
            <p:cNvSpPr/>
            <p:nvPr/>
          </p:nvSpPr>
          <p:spPr bwMode="auto">
            <a:xfrm>
              <a:off x="3249168" y="2151888"/>
              <a:ext cx="368808" cy="316992"/>
            </a:xfrm>
            <a:prstGeom prst="ellipse">
              <a:avLst/>
            </a:prstGeom>
            <a:solidFill>
              <a:srgbClr val="808000"/>
            </a:solidFill>
            <a:ln w="3175" cap="flat" cmpd="sng" algn="ctr">
              <a:noFill/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1F4FF7D2-BA73-8944-BAC9-2BBB28B559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1921" y="2535936"/>
            <a:ext cx="3654721" cy="279196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D9B19DF-CC17-8645-BAE0-01F21C240D5A}"/>
              </a:ext>
            </a:extLst>
          </p:cNvPr>
          <p:cNvSpPr txBox="1"/>
          <p:nvPr/>
        </p:nvSpPr>
        <p:spPr>
          <a:xfrm>
            <a:off x="2858271" y="2153221"/>
            <a:ext cx="282801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Zachary karate club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D1BFAF-C1EC-DB47-A666-F8E973FBC522}"/>
              </a:ext>
            </a:extLst>
          </p:cNvPr>
          <p:cNvSpPr txBox="1"/>
          <p:nvPr/>
        </p:nvSpPr>
        <p:spPr>
          <a:xfrm>
            <a:off x="1969564" y="5264563"/>
            <a:ext cx="103425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before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CF779F-4612-F641-AC92-A9FCC86E21B2}"/>
              </a:ext>
            </a:extLst>
          </p:cNvPr>
          <p:cNvSpPr txBox="1"/>
          <p:nvPr/>
        </p:nvSpPr>
        <p:spPr>
          <a:xfrm>
            <a:off x="5795910" y="5234081"/>
            <a:ext cx="79380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after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5AEFC99-4D87-CC48-8198-30C58CD9A1AC}"/>
              </a:ext>
            </a:extLst>
          </p:cNvPr>
          <p:cNvSpPr/>
          <p:nvPr/>
        </p:nvSpPr>
        <p:spPr bwMode="auto">
          <a:xfrm>
            <a:off x="6190979" y="3496751"/>
            <a:ext cx="231904" cy="199323"/>
          </a:xfrm>
          <a:prstGeom prst="ellipse">
            <a:avLst/>
          </a:prstGeom>
          <a:solidFill>
            <a:srgbClr val="808000"/>
          </a:solidFill>
          <a:ln w="3175" cap="flat" cmpd="sng" algn="ctr">
            <a:noFill/>
            <a:prstDash val="solid"/>
            <a:round/>
            <a:headEnd type="none" w="sm" len="sm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7C2185-49BD-DA40-B40D-3C69905C0AF9}"/>
              </a:ext>
            </a:extLst>
          </p:cNvPr>
          <p:cNvSpPr/>
          <p:nvPr/>
        </p:nvSpPr>
        <p:spPr bwMode="auto">
          <a:xfrm>
            <a:off x="5856112" y="4392640"/>
            <a:ext cx="231904" cy="199323"/>
          </a:xfrm>
          <a:prstGeom prst="ellipse">
            <a:avLst/>
          </a:prstGeom>
          <a:solidFill>
            <a:schemeClr val="accent1"/>
          </a:solidFill>
          <a:ln w="3175" cap="flat" cmpd="sng" algn="ctr">
            <a:noFill/>
            <a:prstDash val="solid"/>
            <a:round/>
            <a:headEnd type="none" w="sm" len="sm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4449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J. Smith, M. Johnson, C. Faloutsos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9CF61F-D18B-5946-9F36-FA97BCA712E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Outline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Problem definition - motivation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Main idea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Experiments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Conclusions</a:t>
            </a:r>
          </a:p>
        </p:txBody>
      </p:sp>
      <p:sp>
        <p:nvSpPr>
          <p:cNvPr id="22535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KDD 2021</a:t>
            </a:r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668A230F-F069-BE44-8C73-151FB3DB7EFC}"/>
              </a:ext>
            </a:extLst>
          </p:cNvPr>
          <p:cNvSpPr/>
          <p:nvPr/>
        </p:nvSpPr>
        <p:spPr bwMode="auto">
          <a:xfrm>
            <a:off x="133350" y="2826328"/>
            <a:ext cx="394855" cy="270163"/>
          </a:xfrm>
          <a:prstGeom prst="rightArrow">
            <a:avLst/>
          </a:prstGeom>
          <a:solidFill>
            <a:schemeClr val="tx2"/>
          </a:solidFill>
          <a:ln w="3175" cap="flat" cmpd="sng" algn="ctr">
            <a:noFill/>
            <a:prstDash val="solid"/>
            <a:round/>
            <a:headEnd type="none" w="sm" len="sm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The Road Ahead Free Stock Photo - Public Domain Pictures">
            <a:extLst>
              <a:ext uri="{FF2B5EF4-FFF2-40B4-BE49-F238E27FC236}">
                <a16:creationId xmlns:a16="http://schemas.microsoft.com/office/drawing/2014/main" id="{F507280B-F645-404E-B757-C1C117A9D0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328246" y="834390"/>
            <a:ext cx="1564986" cy="117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1719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23329-2C55-F642-BF4C-FCA812054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method wins on speed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EEDF3-306D-8348-90BA-F60A1600E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Fast</a:t>
            </a:r>
          </a:p>
          <a:p>
            <a:r>
              <a:rPr lang="en-US" dirty="0"/>
              <a:t>Accurate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07BD0-A438-4548-9BD9-1AEFE2469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EBBF1-E86F-2D41-975A-31042E23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2304D-1D97-CB43-B9DF-604B31D7F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43987-7F84-BB4A-8611-CDF75B6A737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24C2964-1C47-C14B-8B57-13286A536278}"/>
              </a:ext>
            </a:extLst>
          </p:cNvPr>
          <p:cNvGrpSpPr/>
          <p:nvPr/>
        </p:nvGrpSpPr>
        <p:grpSpPr>
          <a:xfrm>
            <a:off x="2504209" y="3086100"/>
            <a:ext cx="5478226" cy="1818409"/>
            <a:chOff x="2504209" y="3086100"/>
            <a:chExt cx="5478226" cy="181840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1096CA9-04A4-C540-8B16-FC61C5E11BB0}"/>
                </a:ext>
              </a:extLst>
            </p:cNvPr>
            <p:cNvGrpSpPr/>
            <p:nvPr/>
          </p:nvGrpSpPr>
          <p:grpSpPr>
            <a:xfrm>
              <a:off x="2504209" y="3086100"/>
              <a:ext cx="3636818" cy="1818409"/>
              <a:chOff x="363682" y="3179618"/>
              <a:chExt cx="3636818" cy="1818409"/>
            </a:xfrm>
          </p:grpSpPr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6B58ECDA-C480-EB42-B27F-1C563E4A0D87}"/>
                  </a:ext>
                </a:extLst>
              </p:cNvPr>
              <p:cNvCxnSpPr/>
              <p:nvPr/>
            </p:nvCxnSpPr>
            <p:spPr bwMode="auto">
              <a:xfrm>
                <a:off x="363682" y="4998027"/>
                <a:ext cx="3636818" cy="0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triangle"/>
              </a:ln>
              <a:effectLst/>
            </p:spPr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8CDE4A1-DC13-7B4B-99EA-428D6BA9BF9F}"/>
                  </a:ext>
                </a:extLst>
              </p:cNvPr>
              <p:cNvCxnSpPr/>
              <p:nvPr/>
            </p:nvCxnSpPr>
            <p:spPr bwMode="auto">
              <a:xfrm flipV="1">
                <a:off x="363682" y="3179618"/>
                <a:ext cx="0" cy="1818409"/>
              </a:xfrm>
              <a:prstGeom prst="straightConnector1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triangle"/>
              </a:ln>
              <a:effectLst/>
            </p:spPr>
          </p:cxnSp>
        </p:grp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1D4A073-61A6-A945-B23E-C9D00D222329}"/>
                </a:ext>
              </a:extLst>
            </p:cNvPr>
            <p:cNvSpPr/>
            <p:nvPr/>
          </p:nvSpPr>
          <p:spPr bwMode="auto">
            <a:xfrm>
              <a:off x="2930236" y="3283487"/>
              <a:ext cx="2400300" cy="1111868"/>
            </a:xfrm>
            <a:custGeom>
              <a:avLst/>
              <a:gdLst>
                <a:gd name="connsiteX0" fmla="*/ 0 w 2400300"/>
                <a:gd name="connsiteY0" fmla="*/ 1111868 h 1111868"/>
                <a:gd name="connsiteX1" fmla="*/ 51955 w 2400300"/>
                <a:gd name="connsiteY1" fmla="*/ 1039131 h 1111868"/>
                <a:gd name="connsiteX2" fmla="*/ 93519 w 2400300"/>
                <a:gd name="connsiteY2" fmla="*/ 966395 h 1111868"/>
                <a:gd name="connsiteX3" fmla="*/ 218209 w 2400300"/>
                <a:gd name="connsiteY3" fmla="*/ 862486 h 1111868"/>
                <a:gd name="connsiteX4" fmla="*/ 249382 w 2400300"/>
                <a:gd name="connsiteY4" fmla="*/ 831313 h 1111868"/>
                <a:gd name="connsiteX5" fmla="*/ 311728 w 2400300"/>
                <a:gd name="connsiteY5" fmla="*/ 810531 h 1111868"/>
                <a:gd name="connsiteX6" fmla="*/ 342900 w 2400300"/>
                <a:gd name="connsiteY6" fmla="*/ 800140 h 1111868"/>
                <a:gd name="connsiteX7" fmla="*/ 384464 w 2400300"/>
                <a:gd name="connsiteY7" fmla="*/ 779358 h 1111868"/>
                <a:gd name="connsiteX8" fmla="*/ 426028 w 2400300"/>
                <a:gd name="connsiteY8" fmla="*/ 768968 h 1111868"/>
                <a:gd name="connsiteX9" fmla="*/ 467591 w 2400300"/>
                <a:gd name="connsiteY9" fmla="*/ 737795 h 1111868"/>
                <a:gd name="connsiteX10" fmla="*/ 529937 w 2400300"/>
                <a:gd name="connsiteY10" fmla="*/ 717013 h 1111868"/>
                <a:gd name="connsiteX11" fmla="*/ 561109 w 2400300"/>
                <a:gd name="connsiteY11" fmla="*/ 727404 h 1111868"/>
                <a:gd name="connsiteX12" fmla="*/ 592282 w 2400300"/>
                <a:gd name="connsiteY12" fmla="*/ 717013 h 1111868"/>
                <a:gd name="connsiteX13" fmla="*/ 633846 w 2400300"/>
                <a:gd name="connsiteY13" fmla="*/ 706622 h 1111868"/>
                <a:gd name="connsiteX14" fmla="*/ 675409 w 2400300"/>
                <a:gd name="connsiteY14" fmla="*/ 685840 h 1111868"/>
                <a:gd name="connsiteX15" fmla="*/ 768928 w 2400300"/>
                <a:gd name="connsiteY15" fmla="*/ 623495 h 1111868"/>
                <a:gd name="connsiteX16" fmla="*/ 831273 w 2400300"/>
                <a:gd name="connsiteY16" fmla="*/ 592322 h 1111868"/>
                <a:gd name="connsiteX17" fmla="*/ 862446 w 2400300"/>
                <a:gd name="connsiteY17" fmla="*/ 561149 h 1111868"/>
                <a:gd name="connsiteX18" fmla="*/ 904009 w 2400300"/>
                <a:gd name="connsiteY18" fmla="*/ 540368 h 1111868"/>
                <a:gd name="connsiteX19" fmla="*/ 976746 w 2400300"/>
                <a:gd name="connsiteY19" fmla="*/ 488413 h 1111868"/>
                <a:gd name="connsiteX20" fmla="*/ 1018309 w 2400300"/>
                <a:gd name="connsiteY20" fmla="*/ 467631 h 1111868"/>
                <a:gd name="connsiteX21" fmla="*/ 1049482 w 2400300"/>
                <a:gd name="connsiteY21" fmla="*/ 446849 h 1111868"/>
                <a:gd name="connsiteX22" fmla="*/ 1111828 w 2400300"/>
                <a:gd name="connsiteY22" fmla="*/ 426068 h 1111868"/>
                <a:gd name="connsiteX23" fmla="*/ 1143000 w 2400300"/>
                <a:gd name="connsiteY23" fmla="*/ 415677 h 1111868"/>
                <a:gd name="connsiteX24" fmla="*/ 1257300 w 2400300"/>
                <a:gd name="connsiteY24" fmla="*/ 363722 h 1111868"/>
                <a:gd name="connsiteX25" fmla="*/ 1319646 w 2400300"/>
                <a:gd name="connsiteY25" fmla="*/ 384504 h 1111868"/>
                <a:gd name="connsiteX26" fmla="*/ 1340428 w 2400300"/>
                <a:gd name="connsiteY26" fmla="*/ 415677 h 1111868"/>
                <a:gd name="connsiteX27" fmla="*/ 1371600 w 2400300"/>
                <a:gd name="connsiteY27" fmla="*/ 436458 h 1111868"/>
                <a:gd name="connsiteX28" fmla="*/ 1423555 w 2400300"/>
                <a:gd name="connsiteY28" fmla="*/ 426068 h 1111868"/>
                <a:gd name="connsiteX29" fmla="*/ 1506682 w 2400300"/>
                <a:gd name="connsiteY29" fmla="*/ 363722 h 1111868"/>
                <a:gd name="connsiteX30" fmla="*/ 1569028 w 2400300"/>
                <a:gd name="connsiteY30" fmla="*/ 322158 h 1111868"/>
                <a:gd name="connsiteX31" fmla="*/ 1620982 w 2400300"/>
                <a:gd name="connsiteY31" fmla="*/ 280595 h 1111868"/>
                <a:gd name="connsiteX32" fmla="*/ 1662546 w 2400300"/>
                <a:gd name="connsiteY32" fmla="*/ 259813 h 1111868"/>
                <a:gd name="connsiteX33" fmla="*/ 1745673 w 2400300"/>
                <a:gd name="connsiteY33" fmla="*/ 197468 h 1111868"/>
                <a:gd name="connsiteX34" fmla="*/ 1776846 w 2400300"/>
                <a:gd name="connsiteY34" fmla="*/ 176686 h 1111868"/>
                <a:gd name="connsiteX35" fmla="*/ 1808019 w 2400300"/>
                <a:gd name="connsiteY35" fmla="*/ 145513 h 1111868"/>
                <a:gd name="connsiteX36" fmla="*/ 1901537 w 2400300"/>
                <a:gd name="connsiteY36" fmla="*/ 93558 h 1111868"/>
                <a:gd name="connsiteX37" fmla="*/ 1932709 w 2400300"/>
                <a:gd name="connsiteY37" fmla="*/ 62386 h 1111868"/>
                <a:gd name="connsiteX38" fmla="*/ 2005446 w 2400300"/>
                <a:gd name="connsiteY38" fmla="*/ 72777 h 1111868"/>
                <a:gd name="connsiteX39" fmla="*/ 2192482 w 2400300"/>
                <a:gd name="connsiteY39" fmla="*/ 62386 h 1111868"/>
                <a:gd name="connsiteX40" fmla="*/ 2234046 w 2400300"/>
                <a:gd name="connsiteY40" fmla="*/ 51995 h 1111868"/>
                <a:gd name="connsiteX41" fmla="*/ 2265219 w 2400300"/>
                <a:gd name="connsiteY41" fmla="*/ 41604 h 1111868"/>
                <a:gd name="connsiteX42" fmla="*/ 2358737 w 2400300"/>
                <a:gd name="connsiteY42" fmla="*/ 20822 h 1111868"/>
                <a:gd name="connsiteX43" fmla="*/ 2400300 w 2400300"/>
                <a:gd name="connsiteY43" fmla="*/ 40 h 1111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400300" h="1111868">
                  <a:moveTo>
                    <a:pt x="0" y="1111868"/>
                  </a:moveTo>
                  <a:cubicBezTo>
                    <a:pt x="17318" y="1087622"/>
                    <a:pt x="35958" y="1064268"/>
                    <a:pt x="51955" y="1039131"/>
                  </a:cubicBezTo>
                  <a:cubicBezTo>
                    <a:pt x="72089" y="1007491"/>
                    <a:pt x="69170" y="993450"/>
                    <a:pt x="93519" y="966395"/>
                  </a:cubicBezTo>
                  <a:cubicBezTo>
                    <a:pt x="211137" y="835707"/>
                    <a:pt x="118829" y="937021"/>
                    <a:pt x="218209" y="862486"/>
                  </a:cubicBezTo>
                  <a:cubicBezTo>
                    <a:pt x="229965" y="853669"/>
                    <a:pt x="236536" y="838450"/>
                    <a:pt x="249382" y="831313"/>
                  </a:cubicBezTo>
                  <a:cubicBezTo>
                    <a:pt x="268531" y="820674"/>
                    <a:pt x="290946" y="817458"/>
                    <a:pt x="311728" y="810531"/>
                  </a:cubicBezTo>
                  <a:cubicBezTo>
                    <a:pt x="322119" y="807067"/>
                    <a:pt x="333104" y="805038"/>
                    <a:pt x="342900" y="800140"/>
                  </a:cubicBezTo>
                  <a:cubicBezTo>
                    <a:pt x="356755" y="793213"/>
                    <a:pt x="369960" y="784797"/>
                    <a:pt x="384464" y="779358"/>
                  </a:cubicBezTo>
                  <a:cubicBezTo>
                    <a:pt x="397836" y="774344"/>
                    <a:pt x="412173" y="772431"/>
                    <a:pt x="426028" y="768968"/>
                  </a:cubicBezTo>
                  <a:cubicBezTo>
                    <a:pt x="439882" y="758577"/>
                    <a:pt x="452101" y="745540"/>
                    <a:pt x="467591" y="737795"/>
                  </a:cubicBezTo>
                  <a:cubicBezTo>
                    <a:pt x="487184" y="727998"/>
                    <a:pt x="529937" y="717013"/>
                    <a:pt x="529937" y="717013"/>
                  </a:cubicBezTo>
                  <a:cubicBezTo>
                    <a:pt x="540328" y="720477"/>
                    <a:pt x="550156" y="727404"/>
                    <a:pt x="561109" y="727404"/>
                  </a:cubicBezTo>
                  <a:cubicBezTo>
                    <a:pt x="572062" y="727404"/>
                    <a:pt x="581750" y="720022"/>
                    <a:pt x="592282" y="717013"/>
                  </a:cubicBezTo>
                  <a:cubicBezTo>
                    <a:pt x="606014" y="713090"/>
                    <a:pt x="619991" y="710086"/>
                    <a:pt x="633846" y="706622"/>
                  </a:cubicBezTo>
                  <a:cubicBezTo>
                    <a:pt x="647700" y="699695"/>
                    <a:pt x="662217" y="693958"/>
                    <a:pt x="675409" y="685840"/>
                  </a:cubicBezTo>
                  <a:cubicBezTo>
                    <a:pt x="707317" y="666205"/>
                    <a:pt x="735418" y="640250"/>
                    <a:pt x="768928" y="623495"/>
                  </a:cubicBezTo>
                  <a:cubicBezTo>
                    <a:pt x="789710" y="613104"/>
                    <a:pt x="811941" y="605210"/>
                    <a:pt x="831273" y="592322"/>
                  </a:cubicBezTo>
                  <a:cubicBezTo>
                    <a:pt x="843500" y="584171"/>
                    <a:pt x="850488" y="569690"/>
                    <a:pt x="862446" y="561149"/>
                  </a:cubicBezTo>
                  <a:cubicBezTo>
                    <a:pt x="875050" y="552146"/>
                    <a:pt x="890560" y="548053"/>
                    <a:pt x="904009" y="540368"/>
                  </a:cubicBezTo>
                  <a:cubicBezTo>
                    <a:pt x="955290" y="511065"/>
                    <a:pt x="917290" y="525574"/>
                    <a:pt x="976746" y="488413"/>
                  </a:cubicBezTo>
                  <a:cubicBezTo>
                    <a:pt x="989881" y="480203"/>
                    <a:pt x="1004860" y="475316"/>
                    <a:pt x="1018309" y="467631"/>
                  </a:cubicBezTo>
                  <a:cubicBezTo>
                    <a:pt x="1029152" y="461435"/>
                    <a:pt x="1038070" y="451921"/>
                    <a:pt x="1049482" y="446849"/>
                  </a:cubicBezTo>
                  <a:cubicBezTo>
                    <a:pt x="1069500" y="437952"/>
                    <a:pt x="1091046" y="432995"/>
                    <a:pt x="1111828" y="426068"/>
                  </a:cubicBezTo>
                  <a:cubicBezTo>
                    <a:pt x="1122219" y="422604"/>
                    <a:pt x="1133204" y="420575"/>
                    <a:pt x="1143000" y="415677"/>
                  </a:cubicBezTo>
                  <a:cubicBezTo>
                    <a:pt x="1235924" y="369215"/>
                    <a:pt x="1196738" y="383910"/>
                    <a:pt x="1257300" y="363722"/>
                  </a:cubicBezTo>
                  <a:cubicBezTo>
                    <a:pt x="1278082" y="370649"/>
                    <a:pt x="1301070" y="372894"/>
                    <a:pt x="1319646" y="384504"/>
                  </a:cubicBezTo>
                  <a:cubicBezTo>
                    <a:pt x="1330236" y="391123"/>
                    <a:pt x="1331597" y="406846"/>
                    <a:pt x="1340428" y="415677"/>
                  </a:cubicBezTo>
                  <a:cubicBezTo>
                    <a:pt x="1349258" y="424507"/>
                    <a:pt x="1361209" y="429531"/>
                    <a:pt x="1371600" y="436458"/>
                  </a:cubicBezTo>
                  <a:cubicBezTo>
                    <a:pt x="1388918" y="432995"/>
                    <a:pt x="1407157" y="432627"/>
                    <a:pt x="1423555" y="426068"/>
                  </a:cubicBezTo>
                  <a:cubicBezTo>
                    <a:pt x="1490678" y="399219"/>
                    <a:pt x="1459360" y="400528"/>
                    <a:pt x="1506682" y="363722"/>
                  </a:cubicBezTo>
                  <a:cubicBezTo>
                    <a:pt x="1526398" y="348388"/>
                    <a:pt x="1549524" y="337761"/>
                    <a:pt x="1569028" y="322158"/>
                  </a:cubicBezTo>
                  <a:cubicBezTo>
                    <a:pt x="1586346" y="308304"/>
                    <a:pt x="1602529" y="292897"/>
                    <a:pt x="1620982" y="280595"/>
                  </a:cubicBezTo>
                  <a:cubicBezTo>
                    <a:pt x="1633870" y="272003"/>
                    <a:pt x="1649658" y="268405"/>
                    <a:pt x="1662546" y="259813"/>
                  </a:cubicBezTo>
                  <a:cubicBezTo>
                    <a:pt x="1691365" y="240600"/>
                    <a:pt x="1716854" y="216681"/>
                    <a:pt x="1745673" y="197468"/>
                  </a:cubicBezTo>
                  <a:cubicBezTo>
                    <a:pt x="1756064" y="190541"/>
                    <a:pt x="1767252" y="184681"/>
                    <a:pt x="1776846" y="176686"/>
                  </a:cubicBezTo>
                  <a:cubicBezTo>
                    <a:pt x="1788135" y="167278"/>
                    <a:pt x="1796419" y="154535"/>
                    <a:pt x="1808019" y="145513"/>
                  </a:cubicBezTo>
                  <a:cubicBezTo>
                    <a:pt x="1861614" y="103828"/>
                    <a:pt x="1854503" y="109236"/>
                    <a:pt x="1901537" y="93558"/>
                  </a:cubicBezTo>
                  <a:cubicBezTo>
                    <a:pt x="1911928" y="83167"/>
                    <a:pt x="1918300" y="65268"/>
                    <a:pt x="1932709" y="62386"/>
                  </a:cubicBezTo>
                  <a:cubicBezTo>
                    <a:pt x="1956725" y="57583"/>
                    <a:pt x="1980954" y="72777"/>
                    <a:pt x="2005446" y="72777"/>
                  </a:cubicBezTo>
                  <a:cubicBezTo>
                    <a:pt x="2067887" y="72777"/>
                    <a:pt x="2130137" y="65850"/>
                    <a:pt x="2192482" y="62386"/>
                  </a:cubicBezTo>
                  <a:cubicBezTo>
                    <a:pt x="2206337" y="58922"/>
                    <a:pt x="2220314" y="55918"/>
                    <a:pt x="2234046" y="51995"/>
                  </a:cubicBezTo>
                  <a:cubicBezTo>
                    <a:pt x="2244578" y="48986"/>
                    <a:pt x="2254527" y="43980"/>
                    <a:pt x="2265219" y="41604"/>
                  </a:cubicBezTo>
                  <a:cubicBezTo>
                    <a:pt x="2374943" y="17221"/>
                    <a:pt x="2288562" y="44214"/>
                    <a:pt x="2358737" y="20822"/>
                  </a:cubicBezTo>
                  <a:cubicBezTo>
                    <a:pt x="2392791" y="-1881"/>
                    <a:pt x="2377421" y="40"/>
                    <a:pt x="2400300" y="40"/>
                  </a:cubicBezTo>
                </a:path>
              </a:pathLst>
            </a:custGeom>
            <a:noFill/>
            <a:ln w="381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BED0A89-58CB-8044-81AF-720A5254E30F}"/>
                </a:ext>
              </a:extLst>
            </p:cNvPr>
            <p:cNvSpPr/>
            <p:nvPr/>
          </p:nvSpPr>
          <p:spPr bwMode="auto">
            <a:xfrm>
              <a:off x="2930236" y="4040335"/>
              <a:ext cx="2545757" cy="626917"/>
            </a:xfrm>
            <a:custGeom>
              <a:avLst/>
              <a:gdLst>
                <a:gd name="connsiteX0" fmla="*/ 0 w 2400300"/>
                <a:gd name="connsiteY0" fmla="*/ 1111868 h 1111868"/>
                <a:gd name="connsiteX1" fmla="*/ 51955 w 2400300"/>
                <a:gd name="connsiteY1" fmla="*/ 1039131 h 1111868"/>
                <a:gd name="connsiteX2" fmla="*/ 93519 w 2400300"/>
                <a:gd name="connsiteY2" fmla="*/ 966395 h 1111868"/>
                <a:gd name="connsiteX3" fmla="*/ 218209 w 2400300"/>
                <a:gd name="connsiteY3" fmla="*/ 862486 h 1111868"/>
                <a:gd name="connsiteX4" fmla="*/ 249382 w 2400300"/>
                <a:gd name="connsiteY4" fmla="*/ 831313 h 1111868"/>
                <a:gd name="connsiteX5" fmla="*/ 311728 w 2400300"/>
                <a:gd name="connsiteY5" fmla="*/ 810531 h 1111868"/>
                <a:gd name="connsiteX6" fmla="*/ 342900 w 2400300"/>
                <a:gd name="connsiteY6" fmla="*/ 800140 h 1111868"/>
                <a:gd name="connsiteX7" fmla="*/ 384464 w 2400300"/>
                <a:gd name="connsiteY7" fmla="*/ 779358 h 1111868"/>
                <a:gd name="connsiteX8" fmla="*/ 426028 w 2400300"/>
                <a:gd name="connsiteY8" fmla="*/ 768968 h 1111868"/>
                <a:gd name="connsiteX9" fmla="*/ 467591 w 2400300"/>
                <a:gd name="connsiteY9" fmla="*/ 737795 h 1111868"/>
                <a:gd name="connsiteX10" fmla="*/ 529937 w 2400300"/>
                <a:gd name="connsiteY10" fmla="*/ 717013 h 1111868"/>
                <a:gd name="connsiteX11" fmla="*/ 561109 w 2400300"/>
                <a:gd name="connsiteY11" fmla="*/ 727404 h 1111868"/>
                <a:gd name="connsiteX12" fmla="*/ 592282 w 2400300"/>
                <a:gd name="connsiteY12" fmla="*/ 717013 h 1111868"/>
                <a:gd name="connsiteX13" fmla="*/ 633846 w 2400300"/>
                <a:gd name="connsiteY13" fmla="*/ 706622 h 1111868"/>
                <a:gd name="connsiteX14" fmla="*/ 675409 w 2400300"/>
                <a:gd name="connsiteY14" fmla="*/ 685840 h 1111868"/>
                <a:gd name="connsiteX15" fmla="*/ 768928 w 2400300"/>
                <a:gd name="connsiteY15" fmla="*/ 623495 h 1111868"/>
                <a:gd name="connsiteX16" fmla="*/ 831273 w 2400300"/>
                <a:gd name="connsiteY16" fmla="*/ 592322 h 1111868"/>
                <a:gd name="connsiteX17" fmla="*/ 862446 w 2400300"/>
                <a:gd name="connsiteY17" fmla="*/ 561149 h 1111868"/>
                <a:gd name="connsiteX18" fmla="*/ 904009 w 2400300"/>
                <a:gd name="connsiteY18" fmla="*/ 540368 h 1111868"/>
                <a:gd name="connsiteX19" fmla="*/ 976746 w 2400300"/>
                <a:gd name="connsiteY19" fmla="*/ 488413 h 1111868"/>
                <a:gd name="connsiteX20" fmla="*/ 1018309 w 2400300"/>
                <a:gd name="connsiteY20" fmla="*/ 467631 h 1111868"/>
                <a:gd name="connsiteX21" fmla="*/ 1049482 w 2400300"/>
                <a:gd name="connsiteY21" fmla="*/ 446849 h 1111868"/>
                <a:gd name="connsiteX22" fmla="*/ 1111828 w 2400300"/>
                <a:gd name="connsiteY22" fmla="*/ 426068 h 1111868"/>
                <a:gd name="connsiteX23" fmla="*/ 1143000 w 2400300"/>
                <a:gd name="connsiteY23" fmla="*/ 415677 h 1111868"/>
                <a:gd name="connsiteX24" fmla="*/ 1257300 w 2400300"/>
                <a:gd name="connsiteY24" fmla="*/ 363722 h 1111868"/>
                <a:gd name="connsiteX25" fmla="*/ 1319646 w 2400300"/>
                <a:gd name="connsiteY25" fmla="*/ 384504 h 1111868"/>
                <a:gd name="connsiteX26" fmla="*/ 1340428 w 2400300"/>
                <a:gd name="connsiteY26" fmla="*/ 415677 h 1111868"/>
                <a:gd name="connsiteX27" fmla="*/ 1371600 w 2400300"/>
                <a:gd name="connsiteY27" fmla="*/ 436458 h 1111868"/>
                <a:gd name="connsiteX28" fmla="*/ 1423555 w 2400300"/>
                <a:gd name="connsiteY28" fmla="*/ 426068 h 1111868"/>
                <a:gd name="connsiteX29" fmla="*/ 1506682 w 2400300"/>
                <a:gd name="connsiteY29" fmla="*/ 363722 h 1111868"/>
                <a:gd name="connsiteX30" fmla="*/ 1569028 w 2400300"/>
                <a:gd name="connsiteY30" fmla="*/ 322158 h 1111868"/>
                <a:gd name="connsiteX31" fmla="*/ 1620982 w 2400300"/>
                <a:gd name="connsiteY31" fmla="*/ 280595 h 1111868"/>
                <a:gd name="connsiteX32" fmla="*/ 1662546 w 2400300"/>
                <a:gd name="connsiteY32" fmla="*/ 259813 h 1111868"/>
                <a:gd name="connsiteX33" fmla="*/ 1745673 w 2400300"/>
                <a:gd name="connsiteY33" fmla="*/ 197468 h 1111868"/>
                <a:gd name="connsiteX34" fmla="*/ 1776846 w 2400300"/>
                <a:gd name="connsiteY34" fmla="*/ 176686 h 1111868"/>
                <a:gd name="connsiteX35" fmla="*/ 1808019 w 2400300"/>
                <a:gd name="connsiteY35" fmla="*/ 145513 h 1111868"/>
                <a:gd name="connsiteX36" fmla="*/ 1901537 w 2400300"/>
                <a:gd name="connsiteY36" fmla="*/ 93558 h 1111868"/>
                <a:gd name="connsiteX37" fmla="*/ 1932709 w 2400300"/>
                <a:gd name="connsiteY37" fmla="*/ 62386 h 1111868"/>
                <a:gd name="connsiteX38" fmla="*/ 2005446 w 2400300"/>
                <a:gd name="connsiteY38" fmla="*/ 72777 h 1111868"/>
                <a:gd name="connsiteX39" fmla="*/ 2192482 w 2400300"/>
                <a:gd name="connsiteY39" fmla="*/ 62386 h 1111868"/>
                <a:gd name="connsiteX40" fmla="*/ 2234046 w 2400300"/>
                <a:gd name="connsiteY40" fmla="*/ 51995 h 1111868"/>
                <a:gd name="connsiteX41" fmla="*/ 2265219 w 2400300"/>
                <a:gd name="connsiteY41" fmla="*/ 41604 h 1111868"/>
                <a:gd name="connsiteX42" fmla="*/ 2358737 w 2400300"/>
                <a:gd name="connsiteY42" fmla="*/ 20822 h 1111868"/>
                <a:gd name="connsiteX43" fmla="*/ 2400300 w 2400300"/>
                <a:gd name="connsiteY43" fmla="*/ 40 h 1111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400300" h="1111868">
                  <a:moveTo>
                    <a:pt x="0" y="1111868"/>
                  </a:moveTo>
                  <a:cubicBezTo>
                    <a:pt x="17318" y="1087622"/>
                    <a:pt x="35958" y="1064268"/>
                    <a:pt x="51955" y="1039131"/>
                  </a:cubicBezTo>
                  <a:cubicBezTo>
                    <a:pt x="72089" y="1007491"/>
                    <a:pt x="69170" y="993450"/>
                    <a:pt x="93519" y="966395"/>
                  </a:cubicBezTo>
                  <a:cubicBezTo>
                    <a:pt x="211137" y="835707"/>
                    <a:pt x="118829" y="937021"/>
                    <a:pt x="218209" y="862486"/>
                  </a:cubicBezTo>
                  <a:cubicBezTo>
                    <a:pt x="229965" y="853669"/>
                    <a:pt x="236536" y="838450"/>
                    <a:pt x="249382" y="831313"/>
                  </a:cubicBezTo>
                  <a:cubicBezTo>
                    <a:pt x="268531" y="820674"/>
                    <a:pt x="290946" y="817458"/>
                    <a:pt x="311728" y="810531"/>
                  </a:cubicBezTo>
                  <a:cubicBezTo>
                    <a:pt x="322119" y="807067"/>
                    <a:pt x="333104" y="805038"/>
                    <a:pt x="342900" y="800140"/>
                  </a:cubicBezTo>
                  <a:cubicBezTo>
                    <a:pt x="356755" y="793213"/>
                    <a:pt x="369960" y="784797"/>
                    <a:pt x="384464" y="779358"/>
                  </a:cubicBezTo>
                  <a:cubicBezTo>
                    <a:pt x="397836" y="774344"/>
                    <a:pt x="412173" y="772431"/>
                    <a:pt x="426028" y="768968"/>
                  </a:cubicBezTo>
                  <a:cubicBezTo>
                    <a:pt x="439882" y="758577"/>
                    <a:pt x="452101" y="745540"/>
                    <a:pt x="467591" y="737795"/>
                  </a:cubicBezTo>
                  <a:cubicBezTo>
                    <a:pt x="487184" y="727998"/>
                    <a:pt x="529937" y="717013"/>
                    <a:pt x="529937" y="717013"/>
                  </a:cubicBezTo>
                  <a:cubicBezTo>
                    <a:pt x="540328" y="720477"/>
                    <a:pt x="550156" y="727404"/>
                    <a:pt x="561109" y="727404"/>
                  </a:cubicBezTo>
                  <a:cubicBezTo>
                    <a:pt x="572062" y="727404"/>
                    <a:pt x="581750" y="720022"/>
                    <a:pt x="592282" y="717013"/>
                  </a:cubicBezTo>
                  <a:cubicBezTo>
                    <a:pt x="606014" y="713090"/>
                    <a:pt x="619991" y="710086"/>
                    <a:pt x="633846" y="706622"/>
                  </a:cubicBezTo>
                  <a:cubicBezTo>
                    <a:pt x="647700" y="699695"/>
                    <a:pt x="662217" y="693958"/>
                    <a:pt x="675409" y="685840"/>
                  </a:cubicBezTo>
                  <a:cubicBezTo>
                    <a:pt x="707317" y="666205"/>
                    <a:pt x="735418" y="640250"/>
                    <a:pt x="768928" y="623495"/>
                  </a:cubicBezTo>
                  <a:cubicBezTo>
                    <a:pt x="789710" y="613104"/>
                    <a:pt x="811941" y="605210"/>
                    <a:pt x="831273" y="592322"/>
                  </a:cubicBezTo>
                  <a:cubicBezTo>
                    <a:pt x="843500" y="584171"/>
                    <a:pt x="850488" y="569690"/>
                    <a:pt x="862446" y="561149"/>
                  </a:cubicBezTo>
                  <a:cubicBezTo>
                    <a:pt x="875050" y="552146"/>
                    <a:pt x="890560" y="548053"/>
                    <a:pt x="904009" y="540368"/>
                  </a:cubicBezTo>
                  <a:cubicBezTo>
                    <a:pt x="955290" y="511065"/>
                    <a:pt x="917290" y="525574"/>
                    <a:pt x="976746" y="488413"/>
                  </a:cubicBezTo>
                  <a:cubicBezTo>
                    <a:pt x="989881" y="480203"/>
                    <a:pt x="1004860" y="475316"/>
                    <a:pt x="1018309" y="467631"/>
                  </a:cubicBezTo>
                  <a:cubicBezTo>
                    <a:pt x="1029152" y="461435"/>
                    <a:pt x="1038070" y="451921"/>
                    <a:pt x="1049482" y="446849"/>
                  </a:cubicBezTo>
                  <a:cubicBezTo>
                    <a:pt x="1069500" y="437952"/>
                    <a:pt x="1091046" y="432995"/>
                    <a:pt x="1111828" y="426068"/>
                  </a:cubicBezTo>
                  <a:cubicBezTo>
                    <a:pt x="1122219" y="422604"/>
                    <a:pt x="1133204" y="420575"/>
                    <a:pt x="1143000" y="415677"/>
                  </a:cubicBezTo>
                  <a:cubicBezTo>
                    <a:pt x="1235924" y="369215"/>
                    <a:pt x="1196738" y="383910"/>
                    <a:pt x="1257300" y="363722"/>
                  </a:cubicBezTo>
                  <a:cubicBezTo>
                    <a:pt x="1278082" y="370649"/>
                    <a:pt x="1301070" y="372894"/>
                    <a:pt x="1319646" y="384504"/>
                  </a:cubicBezTo>
                  <a:cubicBezTo>
                    <a:pt x="1330236" y="391123"/>
                    <a:pt x="1331597" y="406846"/>
                    <a:pt x="1340428" y="415677"/>
                  </a:cubicBezTo>
                  <a:cubicBezTo>
                    <a:pt x="1349258" y="424507"/>
                    <a:pt x="1361209" y="429531"/>
                    <a:pt x="1371600" y="436458"/>
                  </a:cubicBezTo>
                  <a:cubicBezTo>
                    <a:pt x="1388918" y="432995"/>
                    <a:pt x="1407157" y="432627"/>
                    <a:pt x="1423555" y="426068"/>
                  </a:cubicBezTo>
                  <a:cubicBezTo>
                    <a:pt x="1490678" y="399219"/>
                    <a:pt x="1459360" y="400528"/>
                    <a:pt x="1506682" y="363722"/>
                  </a:cubicBezTo>
                  <a:cubicBezTo>
                    <a:pt x="1526398" y="348388"/>
                    <a:pt x="1549524" y="337761"/>
                    <a:pt x="1569028" y="322158"/>
                  </a:cubicBezTo>
                  <a:cubicBezTo>
                    <a:pt x="1586346" y="308304"/>
                    <a:pt x="1602529" y="292897"/>
                    <a:pt x="1620982" y="280595"/>
                  </a:cubicBezTo>
                  <a:cubicBezTo>
                    <a:pt x="1633870" y="272003"/>
                    <a:pt x="1649658" y="268405"/>
                    <a:pt x="1662546" y="259813"/>
                  </a:cubicBezTo>
                  <a:cubicBezTo>
                    <a:pt x="1691365" y="240600"/>
                    <a:pt x="1716854" y="216681"/>
                    <a:pt x="1745673" y="197468"/>
                  </a:cubicBezTo>
                  <a:cubicBezTo>
                    <a:pt x="1756064" y="190541"/>
                    <a:pt x="1767252" y="184681"/>
                    <a:pt x="1776846" y="176686"/>
                  </a:cubicBezTo>
                  <a:cubicBezTo>
                    <a:pt x="1788135" y="167278"/>
                    <a:pt x="1796419" y="154535"/>
                    <a:pt x="1808019" y="145513"/>
                  </a:cubicBezTo>
                  <a:cubicBezTo>
                    <a:pt x="1861614" y="103828"/>
                    <a:pt x="1854503" y="109236"/>
                    <a:pt x="1901537" y="93558"/>
                  </a:cubicBezTo>
                  <a:cubicBezTo>
                    <a:pt x="1911928" y="83167"/>
                    <a:pt x="1918300" y="65268"/>
                    <a:pt x="1932709" y="62386"/>
                  </a:cubicBezTo>
                  <a:cubicBezTo>
                    <a:pt x="1956725" y="57583"/>
                    <a:pt x="1980954" y="72777"/>
                    <a:pt x="2005446" y="72777"/>
                  </a:cubicBezTo>
                  <a:cubicBezTo>
                    <a:pt x="2067887" y="72777"/>
                    <a:pt x="2130137" y="65850"/>
                    <a:pt x="2192482" y="62386"/>
                  </a:cubicBezTo>
                  <a:cubicBezTo>
                    <a:pt x="2206337" y="58922"/>
                    <a:pt x="2220314" y="55918"/>
                    <a:pt x="2234046" y="51995"/>
                  </a:cubicBezTo>
                  <a:cubicBezTo>
                    <a:pt x="2244578" y="48986"/>
                    <a:pt x="2254527" y="43980"/>
                    <a:pt x="2265219" y="41604"/>
                  </a:cubicBezTo>
                  <a:cubicBezTo>
                    <a:pt x="2374943" y="17221"/>
                    <a:pt x="2288562" y="44214"/>
                    <a:pt x="2358737" y="20822"/>
                  </a:cubicBezTo>
                  <a:cubicBezTo>
                    <a:pt x="2392791" y="-1881"/>
                    <a:pt x="2377421" y="40"/>
                    <a:pt x="2400300" y="40"/>
                  </a:cubicBezTo>
                </a:path>
              </a:pathLst>
            </a:custGeom>
            <a:noFill/>
            <a:ln w="38100" cap="flat" cmpd="sng" algn="ctr">
              <a:solidFill>
                <a:schemeClr val="tx1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AF45E5C-7C07-1B4A-AAAF-7E96CC9CD21A}"/>
                </a:ext>
              </a:extLst>
            </p:cNvPr>
            <p:cNvCxnSpPr/>
            <p:nvPr/>
          </p:nvCxnSpPr>
          <p:spPr bwMode="auto">
            <a:xfrm>
              <a:off x="6141027" y="3283487"/>
              <a:ext cx="0" cy="71181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7863A2B-B4B5-8543-955E-08AC5D0A0B7E}"/>
                </a:ext>
              </a:extLst>
            </p:cNvPr>
            <p:cNvSpPr txBox="1"/>
            <p:nvPr/>
          </p:nvSpPr>
          <p:spPr>
            <a:xfrm>
              <a:off x="6220413" y="3393173"/>
              <a:ext cx="176202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3x savings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78B5011-CC39-6F4F-A091-ED69A12739CC}"/>
                </a:ext>
              </a:extLst>
            </p:cNvPr>
            <p:cNvCxnSpPr/>
            <p:nvPr/>
          </p:nvCxnSpPr>
          <p:spPr bwMode="auto">
            <a:xfrm>
              <a:off x="5581641" y="3283487"/>
              <a:ext cx="1174189" cy="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E64DDBC-1887-C741-A360-AAEEB481B3E0}"/>
                </a:ext>
              </a:extLst>
            </p:cNvPr>
            <p:cNvCxnSpPr/>
            <p:nvPr/>
          </p:nvCxnSpPr>
          <p:spPr bwMode="auto">
            <a:xfrm>
              <a:off x="5545266" y="4040335"/>
              <a:ext cx="1174189" cy="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14CA02E3-10F6-765A-F11E-0D1087FCAB82}"/>
              </a:ext>
            </a:extLst>
          </p:cNvPr>
          <p:cNvSpPr txBox="1"/>
          <p:nvPr/>
        </p:nvSpPr>
        <p:spPr>
          <a:xfrm>
            <a:off x="595549" y="1275752"/>
            <a:ext cx="569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8F00"/>
                </a:solidFill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20381049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23329-2C55-F642-BF4C-FCA812054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method wins on accuracy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EEDF3-306D-8348-90BA-F60A1600E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Fast</a:t>
            </a:r>
          </a:p>
          <a:p>
            <a:r>
              <a:rPr lang="en-US" dirty="0"/>
              <a:t>Accurate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07BD0-A438-4548-9BD9-1AEFE2469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EBBF1-E86F-2D41-975A-31042E23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2304D-1D97-CB43-B9DF-604B31D7F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43987-7F84-BB4A-8611-CDF75B6A737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1096CA9-04A4-C540-8B16-FC61C5E11BB0}"/>
              </a:ext>
            </a:extLst>
          </p:cNvPr>
          <p:cNvGrpSpPr/>
          <p:nvPr/>
        </p:nvGrpSpPr>
        <p:grpSpPr>
          <a:xfrm>
            <a:off x="2504209" y="3086100"/>
            <a:ext cx="3636818" cy="1818409"/>
            <a:chOff x="363682" y="3179618"/>
            <a:chExt cx="3636818" cy="1818409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B58ECDA-C480-EB42-B27F-1C563E4A0D87}"/>
                </a:ext>
              </a:extLst>
            </p:cNvPr>
            <p:cNvCxnSpPr/>
            <p:nvPr/>
          </p:nvCxnSpPr>
          <p:spPr bwMode="auto">
            <a:xfrm>
              <a:off x="363682" y="4998027"/>
              <a:ext cx="3636818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8CDE4A1-DC13-7B4B-99EA-428D6BA9BF9F}"/>
                </a:ext>
              </a:extLst>
            </p:cNvPr>
            <p:cNvCxnSpPr/>
            <p:nvPr/>
          </p:nvCxnSpPr>
          <p:spPr bwMode="auto">
            <a:xfrm flipV="1">
              <a:off x="363682" y="3179618"/>
              <a:ext cx="0" cy="1818409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AF45E5C-7C07-1B4A-AAAF-7E96CC9CD21A}"/>
              </a:ext>
            </a:extLst>
          </p:cNvPr>
          <p:cNvCxnSpPr>
            <a:cxnSpLocks/>
          </p:cNvCxnSpPr>
          <p:nvPr/>
        </p:nvCxnSpPr>
        <p:spPr bwMode="auto">
          <a:xfrm>
            <a:off x="5279178" y="3141194"/>
            <a:ext cx="0" cy="5409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7863A2B-B4B5-8543-955E-08AC5D0A0B7E}"/>
              </a:ext>
            </a:extLst>
          </p:cNvPr>
          <p:cNvSpPr txBox="1"/>
          <p:nvPr/>
        </p:nvSpPr>
        <p:spPr>
          <a:xfrm>
            <a:off x="5531885" y="3158477"/>
            <a:ext cx="10198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+7pcp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78B5011-CC39-6F4F-A091-ED69A12739CC}"/>
              </a:ext>
            </a:extLst>
          </p:cNvPr>
          <p:cNvCxnSpPr>
            <a:cxnSpLocks/>
          </p:cNvCxnSpPr>
          <p:nvPr/>
        </p:nvCxnSpPr>
        <p:spPr bwMode="auto">
          <a:xfrm>
            <a:off x="3369572" y="3141194"/>
            <a:ext cx="2607640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med" len="med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4CA02E3-10F6-765A-F11E-0D1087FCAB82}"/>
              </a:ext>
            </a:extLst>
          </p:cNvPr>
          <p:cNvSpPr txBox="1"/>
          <p:nvPr/>
        </p:nvSpPr>
        <p:spPr>
          <a:xfrm>
            <a:off x="595549" y="1275752"/>
            <a:ext cx="569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8F00"/>
                </a:solidFill>
              </a:rPr>
              <a:t>✓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6AF0DCB3-D267-CC5F-CF40-BCE473A37859}"/>
              </a:ext>
            </a:extLst>
          </p:cNvPr>
          <p:cNvSpPr/>
          <p:nvPr/>
        </p:nvSpPr>
        <p:spPr bwMode="auto">
          <a:xfrm>
            <a:off x="2879834" y="3142593"/>
            <a:ext cx="2396359" cy="1387366"/>
          </a:xfrm>
          <a:custGeom>
            <a:avLst/>
            <a:gdLst>
              <a:gd name="connsiteX0" fmla="*/ 0 w 2396359"/>
              <a:gd name="connsiteY0" fmla="*/ 52552 h 1387366"/>
              <a:gd name="connsiteX1" fmla="*/ 147145 w 2396359"/>
              <a:gd name="connsiteY1" fmla="*/ 31531 h 1387366"/>
              <a:gd name="connsiteX2" fmla="*/ 189187 w 2396359"/>
              <a:gd name="connsiteY2" fmla="*/ 21021 h 1387366"/>
              <a:gd name="connsiteX3" fmla="*/ 336332 w 2396359"/>
              <a:gd name="connsiteY3" fmla="*/ 0 h 1387366"/>
              <a:gd name="connsiteX4" fmla="*/ 525518 w 2396359"/>
              <a:gd name="connsiteY4" fmla="*/ 10510 h 1387366"/>
              <a:gd name="connsiteX5" fmla="*/ 599090 w 2396359"/>
              <a:gd name="connsiteY5" fmla="*/ 63062 h 1387366"/>
              <a:gd name="connsiteX6" fmla="*/ 683173 w 2396359"/>
              <a:gd name="connsiteY6" fmla="*/ 105104 h 1387366"/>
              <a:gd name="connsiteX7" fmla="*/ 809297 w 2396359"/>
              <a:gd name="connsiteY7" fmla="*/ 94593 h 1387366"/>
              <a:gd name="connsiteX8" fmla="*/ 903890 w 2396359"/>
              <a:gd name="connsiteY8" fmla="*/ 115614 h 1387366"/>
              <a:gd name="connsiteX9" fmla="*/ 966952 w 2396359"/>
              <a:gd name="connsiteY9" fmla="*/ 147145 h 1387366"/>
              <a:gd name="connsiteX10" fmla="*/ 1008994 w 2396359"/>
              <a:gd name="connsiteY10" fmla="*/ 168166 h 1387366"/>
              <a:gd name="connsiteX11" fmla="*/ 1072056 w 2396359"/>
              <a:gd name="connsiteY11" fmla="*/ 189186 h 1387366"/>
              <a:gd name="connsiteX12" fmla="*/ 1114097 w 2396359"/>
              <a:gd name="connsiteY12" fmla="*/ 220717 h 1387366"/>
              <a:gd name="connsiteX13" fmla="*/ 1135118 w 2396359"/>
              <a:gd name="connsiteY13" fmla="*/ 252248 h 1387366"/>
              <a:gd name="connsiteX14" fmla="*/ 1166649 w 2396359"/>
              <a:gd name="connsiteY14" fmla="*/ 294290 h 1387366"/>
              <a:gd name="connsiteX15" fmla="*/ 1208690 w 2396359"/>
              <a:gd name="connsiteY15" fmla="*/ 325821 h 1387366"/>
              <a:gd name="connsiteX16" fmla="*/ 1271752 w 2396359"/>
              <a:gd name="connsiteY16" fmla="*/ 378373 h 1387366"/>
              <a:gd name="connsiteX17" fmla="*/ 1313794 w 2396359"/>
              <a:gd name="connsiteY17" fmla="*/ 420414 h 1387366"/>
              <a:gd name="connsiteX18" fmla="*/ 1355835 w 2396359"/>
              <a:gd name="connsiteY18" fmla="*/ 451945 h 1387366"/>
              <a:gd name="connsiteX19" fmla="*/ 1387366 w 2396359"/>
              <a:gd name="connsiteY19" fmla="*/ 483476 h 1387366"/>
              <a:gd name="connsiteX20" fmla="*/ 1524000 w 2396359"/>
              <a:gd name="connsiteY20" fmla="*/ 567559 h 1387366"/>
              <a:gd name="connsiteX21" fmla="*/ 1608083 w 2396359"/>
              <a:gd name="connsiteY21" fmla="*/ 599090 h 1387366"/>
              <a:gd name="connsiteX22" fmla="*/ 1650125 w 2396359"/>
              <a:gd name="connsiteY22" fmla="*/ 630621 h 1387366"/>
              <a:gd name="connsiteX23" fmla="*/ 1681656 w 2396359"/>
              <a:gd name="connsiteY23" fmla="*/ 651641 h 1387366"/>
              <a:gd name="connsiteX24" fmla="*/ 1702676 w 2396359"/>
              <a:gd name="connsiteY24" fmla="*/ 683173 h 1387366"/>
              <a:gd name="connsiteX25" fmla="*/ 1797269 w 2396359"/>
              <a:gd name="connsiteY25" fmla="*/ 767255 h 1387366"/>
              <a:gd name="connsiteX26" fmla="*/ 1828800 w 2396359"/>
              <a:gd name="connsiteY26" fmla="*/ 809297 h 1387366"/>
              <a:gd name="connsiteX27" fmla="*/ 1870842 w 2396359"/>
              <a:gd name="connsiteY27" fmla="*/ 840828 h 1387366"/>
              <a:gd name="connsiteX28" fmla="*/ 1912883 w 2396359"/>
              <a:gd name="connsiteY28" fmla="*/ 893379 h 1387366"/>
              <a:gd name="connsiteX29" fmla="*/ 2007476 w 2396359"/>
              <a:gd name="connsiteY29" fmla="*/ 977462 h 1387366"/>
              <a:gd name="connsiteX30" fmla="*/ 2112580 w 2396359"/>
              <a:gd name="connsiteY30" fmla="*/ 1124607 h 1387366"/>
              <a:gd name="connsiteX31" fmla="*/ 2144111 w 2396359"/>
              <a:gd name="connsiteY31" fmla="*/ 1166648 h 1387366"/>
              <a:gd name="connsiteX32" fmla="*/ 2175642 w 2396359"/>
              <a:gd name="connsiteY32" fmla="*/ 1187669 h 1387366"/>
              <a:gd name="connsiteX33" fmla="*/ 2238704 w 2396359"/>
              <a:gd name="connsiteY33" fmla="*/ 1240221 h 1387366"/>
              <a:gd name="connsiteX34" fmla="*/ 2333297 w 2396359"/>
              <a:gd name="connsiteY34" fmla="*/ 1345324 h 1387366"/>
              <a:gd name="connsiteX35" fmla="*/ 2396359 w 2396359"/>
              <a:gd name="connsiteY35" fmla="*/ 1387366 h 138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396359" h="1387366">
                <a:moveTo>
                  <a:pt x="0" y="52552"/>
                </a:moveTo>
                <a:cubicBezTo>
                  <a:pt x="51661" y="46094"/>
                  <a:pt x="96637" y="41632"/>
                  <a:pt x="147145" y="31531"/>
                </a:cubicBezTo>
                <a:cubicBezTo>
                  <a:pt x="161310" y="28698"/>
                  <a:pt x="175022" y="23854"/>
                  <a:pt x="189187" y="21021"/>
                </a:cubicBezTo>
                <a:cubicBezTo>
                  <a:pt x="239714" y="10916"/>
                  <a:pt x="284646" y="6461"/>
                  <a:pt x="336332" y="0"/>
                </a:cubicBezTo>
                <a:cubicBezTo>
                  <a:pt x="399394" y="3503"/>
                  <a:pt x="462643" y="4522"/>
                  <a:pt x="525518" y="10510"/>
                </a:cubicBezTo>
                <a:cubicBezTo>
                  <a:pt x="564950" y="14265"/>
                  <a:pt x="568714" y="36483"/>
                  <a:pt x="599090" y="63062"/>
                </a:cubicBezTo>
                <a:cubicBezTo>
                  <a:pt x="641968" y="100580"/>
                  <a:pt x="632978" y="92554"/>
                  <a:pt x="683173" y="105104"/>
                </a:cubicBezTo>
                <a:cubicBezTo>
                  <a:pt x="725214" y="101600"/>
                  <a:pt x="767110" y="94593"/>
                  <a:pt x="809297" y="94593"/>
                </a:cubicBezTo>
                <a:cubicBezTo>
                  <a:pt x="846289" y="94593"/>
                  <a:pt x="871376" y="104776"/>
                  <a:pt x="903890" y="115614"/>
                </a:cubicBezTo>
                <a:cubicBezTo>
                  <a:pt x="964485" y="156011"/>
                  <a:pt x="906031" y="121036"/>
                  <a:pt x="966952" y="147145"/>
                </a:cubicBezTo>
                <a:cubicBezTo>
                  <a:pt x="981353" y="153317"/>
                  <a:pt x="994446" y="162347"/>
                  <a:pt x="1008994" y="168166"/>
                </a:cubicBezTo>
                <a:cubicBezTo>
                  <a:pt x="1029567" y="176395"/>
                  <a:pt x="1072056" y="189186"/>
                  <a:pt x="1072056" y="189186"/>
                </a:cubicBezTo>
                <a:cubicBezTo>
                  <a:pt x="1086070" y="199696"/>
                  <a:pt x="1101711" y="208331"/>
                  <a:pt x="1114097" y="220717"/>
                </a:cubicBezTo>
                <a:cubicBezTo>
                  <a:pt x="1123029" y="229649"/>
                  <a:pt x="1127776" y="241969"/>
                  <a:pt x="1135118" y="252248"/>
                </a:cubicBezTo>
                <a:cubicBezTo>
                  <a:pt x="1145300" y="266503"/>
                  <a:pt x="1154262" y="281903"/>
                  <a:pt x="1166649" y="294290"/>
                </a:cubicBezTo>
                <a:cubicBezTo>
                  <a:pt x="1179035" y="306677"/>
                  <a:pt x="1195011" y="314878"/>
                  <a:pt x="1208690" y="325821"/>
                </a:cubicBezTo>
                <a:cubicBezTo>
                  <a:pt x="1230057" y="342915"/>
                  <a:pt x="1251413" y="360068"/>
                  <a:pt x="1271752" y="378373"/>
                </a:cubicBezTo>
                <a:cubicBezTo>
                  <a:pt x="1286483" y="391631"/>
                  <a:pt x="1298879" y="407363"/>
                  <a:pt x="1313794" y="420414"/>
                </a:cubicBezTo>
                <a:cubicBezTo>
                  <a:pt x="1326977" y="431949"/>
                  <a:pt x="1342535" y="440545"/>
                  <a:pt x="1355835" y="451945"/>
                </a:cubicBezTo>
                <a:cubicBezTo>
                  <a:pt x="1367120" y="461618"/>
                  <a:pt x="1375633" y="474351"/>
                  <a:pt x="1387366" y="483476"/>
                </a:cubicBezTo>
                <a:cubicBezTo>
                  <a:pt x="1417333" y="506784"/>
                  <a:pt x="1491770" y="551444"/>
                  <a:pt x="1524000" y="567559"/>
                </a:cubicBezTo>
                <a:cubicBezTo>
                  <a:pt x="1549125" y="580121"/>
                  <a:pt x="1580800" y="589995"/>
                  <a:pt x="1608083" y="599090"/>
                </a:cubicBezTo>
                <a:cubicBezTo>
                  <a:pt x="1622097" y="609600"/>
                  <a:pt x="1635870" y="620439"/>
                  <a:pt x="1650125" y="630621"/>
                </a:cubicBezTo>
                <a:cubicBezTo>
                  <a:pt x="1660404" y="637963"/>
                  <a:pt x="1672724" y="642709"/>
                  <a:pt x="1681656" y="651641"/>
                </a:cubicBezTo>
                <a:cubicBezTo>
                  <a:pt x="1690588" y="660573"/>
                  <a:pt x="1693744" y="674241"/>
                  <a:pt x="1702676" y="683173"/>
                </a:cubicBezTo>
                <a:cubicBezTo>
                  <a:pt x="1800408" y="780906"/>
                  <a:pt x="1713124" y="671088"/>
                  <a:pt x="1797269" y="767255"/>
                </a:cubicBezTo>
                <a:cubicBezTo>
                  <a:pt x="1808804" y="780438"/>
                  <a:pt x="1816413" y="796910"/>
                  <a:pt x="1828800" y="809297"/>
                </a:cubicBezTo>
                <a:cubicBezTo>
                  <a:pt x="1841187" y="821684"/>
                  <a:pt x="1858455" y="828441"/>
                  <a:pt x="1870842" y="840828"/>
                </a:cubicBezTo>
                <a:cubicBezTo>
                  <a:pt x="1886704" y="856690"/>
                  <a:pt x="1897021" y="877517"/>
                  <a:pt x="1912883" y="893379"/>
                </a:cubicBezTo>
                <a:cubicBezTo>
                  <a:pt x="1976068" y="956564"/>
                  <a:pt x="1919198" y="845047"/>
                  <a:pt x="2007476" y="977462"/>
                </a:cubicBezTo>
                <a:cubicBezTo>
                  <a:pt x="2068950" y="1069672"/>
                  <a:pt x="2034362" y="1020317"/>
                  <a:pt x="2112580" y="1124607"/>
                </a:cubicBezTo>
                <a:cubicBezTo>
                  <a:pt x="2123090" y="1138621"/>
                  <a:pt x="2129536" y="1156931"/>
                  <a:pt x="2144111" y="1166648"/>
                </a:cubicBezTo>
                <a:cubicBezTo>
                  <a:pt x="2154621" y="1173655"/>
                  <a:pt x="2165938" y="1179582"/>
                  <a:pt x="2175642" y="1187669"/>
                </a:cubicBezTo>
                <a:cubicBezTo>
                  <a:pt x="2256568" y="1255108"/>
                  <a:pt x="2160418" y="1188030"/>
                  <a:pt x="2238704" y="1240221"/>
                </a:cubicBezTo>
                <a:cubicBezTo>
                  <a:pt x="2266943" y="1282580"/>
                  <a:pt x="2283795" y="1312322"/>
                  <a:pt x="2333297" y="1345324"/>
                </a:cubicBezTo>
                <a:lnTo>
                  <a:pt x="2396359" y="1387366"/>
                </a:lnTo>
              </a:path>
            </a:pathLst>
          </a:custGeom>
          <a:noFill/>
          <a:ln w="2540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342CEB31-E3D5-2A02-CD81-F2E3702322C5}"/>
              </a:ext>
            </a:extLst>
          </p:cNvPr>
          <p:cNvSpPr/>
          <p:nvPr/>
        </p:nvSpPr>
        <p:spPr bwMode="auto">
          <a:xfrm>
            <a:off x="2932386" y="3478924"/>
            <a:ext cx="2049517" cy="1271752"/>
          </a:xfrm>
          <a:custGeom>
            <a:avLst/>
            <a:gdLst>
              <a:gd name="connsiteX0" fmla="*/ 0 w 2049517"/>
              <a:gd name="connsiteY0" fmla="*/ 0 h 1271752"/>
              <a:gd name="connsiteX1" fmla="*/ 420414 w 2049517"/>
              <a:gd name="connsiteY1" fmla="*/ 136635 h 1271752"/>
              <a:gd name="connsiteX2" fmla="*/ 462455 w 2049517"/>
              <a:gd name="connsiteY2" fmla="*/ 199697 h 1271752"/>
              <a:gd name="connsiteX3" fmla="*/ 515007 w 2049517"/>
              <a:gd name="connsiteY3" fmla="*/ 262759 h 1271752"/>
              <a:gd name="connsiteX4" fmla="*/ 546538 w 2049517"/>
              <a:gd name="connsiteY4" fmla="*/ 273269 h 1271752"/>
              <a:gd name="connsiteX5" fmla="*/ 651642 w 2049517"/>
              <a:gd name="connsiteY5" fmla="*/ 325821 h 1271752"/>
              <a:gd name="connsiteX6" fmla="*/ 714704 w 2049517"/>
              <a:gd name="connsiteY6" fmla="*/ 346842 h 1271752"/>
              <a:gd name="connsiteX7" fmla="*/ 746235 w 2049517"/>
              <a:gd name="connsiteY7" fmla="*/ 357352 h 1271752"/>
              <a:gd name="connsiteX8" fmla="*/ 777766 w 2049517"/>
              <a:gd name="connsiteY8" fmla="*/ 378373 h 1271752"/>
              <a:gd name="connsiteX9" fmla="*/ 809297 w 2049517"/>
              <a:gd name="connsiteY9" fmla="*/ 388883 h 1271752"/>
              <a:gd name="connsiteX10" fmla="*/ 872359 w 2049517"/>
              <a:gd name="connsiteY10" fmla="*/ 420414 h 1271752"/>
              <a:gd name="connsiteX11" fmla="*/ 935421 w 2049517"/>
              <a:gd name="connsiteY11" fmla="*/ 472966 h 1271752"/>
              <a:gd name="connsiteX12" fmla="*/ 977462 w 2049517"/>
              <a:gd name="connsiteY12" fmla="*/ 504497 h 1271752"/>
              <a:gd name="connsiteX13" fmla="*/ 998483 w 2049517"/>
              <a:gd name="connsiteY13" fmla="*/ 536028 h 1271752"/>
              <a:gd name="connsiteX14" fmla="*/ 1040524 w 2049517"/>
              <a:gd name="connsiteY14" fmla="*/ 588579 h 1271752"/>
              <a:gd name="connsiteX15" fmla="*/ 1093076 w 2049517"/>
              <a:gd name="connsiteY15" fmla="*/ 620110 h 1271752"/>
              <a:gd name="connsiteX16" fmla="*/ 1156138 w 2049517"/>
              <a:gd name="connsiteY16" fmla="*/ 662152 h 1271752"/>
              <a:gd name="connsiteX17" fmla="*/ 1187669 w 2049517"/>
              <a:gd name="connsiteY17" fmla="*/ 683173 h 1271752"/>
              <a:gd name="connsiteX18" fmla="*/ 1334814 w 2049517"/>
              <a:gd name="connsiteY18" fmla="*/ 798786 h 1271752"/>
              <a:gd name="connsiteX19" fmla="*/ 1387366 w 2049517"/>
              <a:gd name="connsiteY19" fmla="*/ 840828 h 1271752"/>
              <a:gd name="connsiteX20" fmla="*/ 1513490 w 2049517"/>
              <a:gd name="connsiteY20" fmla="*/ 935421 h 1271752"/>
              <a:gd name="connsiteX21" fmla="*/ 1618593 w 2049517"/>
              <a:gd name="connsiteY21" fmla="*/ 1030014 h 1271752"/>
              <a:gd name="connsiteX22" fmla="*/ 1681655 w 2049517"/>
              <a:gd name="connsiteY22" fmla="*/ 1072055 h 1271752"/>
              <a:gd name="connsiteX23" fmla="*/ 1776248 w 2049517"/>
              <a:gd name="connsiteY23" fmla="*/ 1135117 h 1271752"/>
              <a:gd name="connsiteX24" fmla="*/ 1818290 w 2049517"/>
              <a:gd name="connsiteY24" fmla="*/ 1166648 h 1271752"/>
              <a:gd name="connsiteX25" fmla="*/ 1881352 w 2049517"/>
              <a:gd name="connsiteY25" fmla="*/ 1187669 h 1271752"/>
              <a:gd name="connsiteX26" fmla="*/ 1944414 w 2049517"/>
              <a:gd name="connsiteY26" fmla="*/ 1208690 h 1271752"/>
              <a:gd name="connsiteX27" fmla="*/ 1975945 w 2049517"/>
              <a:gd name="connsiteY27" fmla="*/ 1219200 h 1271752"/>
              <a:gd name="connsiteX28" fmla="*/ 2049517 w 2049517"/>
              <a:gd name="connsiteY28" fmla="*/ 1271752 h 1271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049517" h="1271752">
                <a:moveTo>
                  <a:pt x="0" y="0"/>
                </a:moveTo>
                <a:cubicBezTo>
                  <a:pt x="140138" y="45545"/>
                  <a:pt x="282311" y="85248"/>
                  <a:pt x="420414" y="136635"/>
                </a:cubicBezTo>
                <a:cubicBezTo>
                  <a:pt x="457132" y="150298"/>
                  <a:pt x="449218" y="173222"/>
                  <a:pt x="462455" y="199697"/>
                </a:cubicBezTo>
                <a:cubicBezTo>
                  <a:pt x="472149" y="219085"/>
                  <a:pt x="497574" y="251137"/>
                  <a:pt x="515007" y="262759"/>
                </a:cubicBezTo>
                <a:cubicBezTo>
                  <a:pt x="524225" y="268904"/>
                  <a:pt x="536028" y="269766"/>
                  <a:pt x="546538" y="273269"/>
                </a:cubicBezTo>
                <a:cubicBezTo>
                  <a:pt x="637490" y="333903"/>
                  <a:pt x="576016" y="303133"/>
                  <a:pt x="651642" y="325821"/>
                </a:cubicBezTo>
                <a:cubicBezTo>
                  <a:pt x="672865" y="332188"/>
                  <a:pt x="693683" y="339835"/>
                  <a:pt x="714704" y="346842"/>
                </a:cubicBezTo>
                <a:lnTo>
                  <a:pt x="746235" y="357352"/>
                </a:lnTo>
                <a:cubicBezTo>
                  <a:pt x="756745" y="364359"/>
                  <a:pt x="766468" y="372724"/>
                  <a:pt x="777766" y="378373"/>
                </a:cubicBezTo>
                <a:cubicBezTo>
                  <a:pt x="787675" y="383328"/>
                  <a:pt x="799173" y="384383"/>
                  <a:pt x="809297" y="388883"/>
                </a:cubicBezTo>
                <a:cubicBezTo>
                  <a:pt x="830773" y="398428"/>
                  <a:pt x="851815" y="409000"/>
                  <a:pt x="872359" y="420414"/>
                </a:cubicBezTo>
                <a:cubicBezTo>
                  <a:pt x="916372" y="444866"/>
                  <a:pt x="894824" y="438168"/>
                  <a:pt x="935421" y="472966"/>
                </a:cubicBezTo>
                <a:cubicBezTo>
                  <a:pt x="948721" y="484366"/>
                  <a:pt x="965076" y="492111"/>
                  <a:pt x="977462" y="504497"/>
                </a:cubicBezTo>
                <a:cubicBezTo>
                  <a:pt x="986394" y="513429"/>
                  <a:pt x="990904" y="525923"/>
                  <a:pt x="998483" y="536028"/>
                </a:cubicBezTo>
                <a:cubicBezTo>
                  <a:pt x="1011943" y="553974"/>
                  <a:pt x="1023757" y="573676"/>
                  <a:pt x="1040524" y="588579"/>
                </a:cubicBezTo>
                <a:cubicBezTo>
                  <a:pt x="1055793" y="602151"/>
                  <a:pt x="1076733" y="607853"/>
                  <a:pt x="1093076" y="620110"/>
                </a:cubicBezTo>
                <a:cubicBezTo>
                  <a:pt x="1156061" y="667349"/>
                  <a:pt x="1092901" y="641074"/>
                  <a:pt x="1156138" y="662152"/>
                </a:cubicBezTo>
                <a:cubicBezTo>
                  <a:pt x="1166648" y="669159"/>
                  <a:pt x="1177563" y="675594"/>
                  <a:pt x="1187669" y="683173"/>
                </a:cubicBezTo>
                <a:cubicBezTo>
                  <a:pt x="1237558" y="720589"/>
                  <a:pt x="1286120" y="759831"/>
                  <a:pt x="1334814" y="798786"/>
                </a:cubicBezTo>
                <a:cubicBezTo>
                  <a:pt x="1352331" y="812800"/>
                  <a:pt x="1368700" y="828384"/>
                  <a:pt x="1387366" y="840828"/>
                </a:cubicBezTo>
                <a:cubicBezTo>
                  <a:pt x="1451442" y="883545"/>
                  <a:pt x="1454581" y="882403"/>
                  <a:pt x="1513490" y="935421"/>
                </a:cubicBezTo>
                <a:cubicBezTo>
                  <a:pt x="1584302" y="999152"/>
                  <a:pt x="1527297" y="961542"/>
                  <a:pt x="1618593" y="1030014"/>
                </a:cubicBezTo>
                <a:cubicBezTo>
                  <a:pt x="1638804" y="1045172"/>
                  <a:pt x="1661444" y="1056897"/>
                  <a:pt x="1681655" y="1072055"/>
                </a:cubicBezTo>
                <a:cubicBezTo>
                  <a:pt x="1786396" y="1150609"/>
                  <a:pt x="1654617" y="1054030"/>
                  <a:pt x="1776248" y="1135117"/>
                </a:cubicBezTo>
                <a:cubicBezTo>
                  <a:pt x="1790823" y="1144834"/>
                  <a:pt x="1802622" y="1158814"/>
                  <a:pt x="1818290" y="1166648"/>
                </a:cubicBezTo>
                <a:cubicBezTo>
                  <a:pt x="1838109" y="1176557"/>
                  <a:pt x="1860331" y="1180662"/>
                  <a:pt x="1881352" y="1187669"/>
                </a:cubicBezTo>
                <a:lnTo>
                  <a:pt x="1944414" y="1208690"/>
                </a:lnTo>
                <a:lnTo>
                  <a:pt x="1975945" y="1219200"/>
                </a:lnTo>
                <a:cubicBezTo>
                  <a:pt x="2043129" y="1263990"/>
                  <a:pt x="2021143" y="1243378"/>
                  <a:pt x="2049517" y="1271752"/>
                </a:cubicBezTo>
              </a:path>
            </a:pathLst>
          </a:custGeom>
          <a:noFill/>
          <a:ln w="25400" cap="flat" cmpd="sng" algn="ctr">
            <a:solidFill>
              <a:schemeClr val="tx1">
                <a:lumMod val="40000"/>
                <a:lumOff val="6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A2D03C-4D62-92F4-F064-EBDBFF4F8E4D}"/>
              </a:ext>
            </a:extLst>
          </p:cNvPr>
          <p:cNvSpPr txBox="1"/>
          <p:nvPr/>
        </p:nvSpPr>
        <p:spPr>
          <a:xfrm>
            <a:off x="5460754" y="5318234"/>
            <a:ext cx="92365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recall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B6D93F-717B-861C-6901-393E42D4DB57}"/>
              </a:ext>
            </a:extLst>
          </p:cNvPr>
          <p:cNvSpPr txBox="1"/>
          <p:nvPr/>
        </p:nvSpPr>
        <p:spPr>
          <a:xfrm>
            <a:off x="1065296" y="3182778"/>
            <a:ext cx="140615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precision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E20526B-9EE1-F9F2-322B-84A140862A7E}"/>
              </a:ext>
            </a:extLst>
          </p:cNvPr>
          <p:cNvCxnSpPr/>
          <p:nvPr/>
        </p:nvCxnSpPr>
        <p:spPr bwMode="auto">
          <a:xfrm flipV="1">
            <a:off x="3369572" y="3033550"/>
            <a:ext cx="0" cy="1889425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med" len="med"/>
          </a:ln>
          <a:effectLst/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600A799-F8B8-A3FB-3704-06904651CECC}"/>
              </a:ext>
            </a:extLst>
          </p:cNvPr>
          <p:cNvSpPr txBox="1"/>
          <p:nvPr/>
        </p:nvSpPr>
        <p:spPr>
          <a:xfrm>
            <a:off x="3075755" y="4963159"/>
            <a:ext cx="79541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10%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A1E6BC-651A-2F9E-C69D-2828628291CD}"/>
              </a:ext>
            </a:extLst>
          </p:cNvPr>
          <p:cNvCxnSpPr>
            <a:cxnSpLocks/>
          </p:cNvCxnSpPr>
          <p:nvPr/>
        </p:nvCxnSpPr>
        <p:spPr bwMode="auto">
          <a:xfrm>
            <a:off x="3314939" y="3650920"/>
            <a:ext cx="2607640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med" len="med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28FCF47-835D-DAF7-F582-3FE7B6BF3907}"/>
              </a:ext>
            </a:extLst>
          </p:cNvPr>
          <p:cNvSpPr txBox="1"/>
          <p:nvPr/>
        </p:nvSpPr>
        <p:spPr>
          <a:xfrm>
            <a:off x="595548" y="1797903"/>
            <a:ext cx="569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8F00"/>
                </a:solidFill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177374089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33500"/>
            <a:ext cx="7772400" cy="46482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OurMethod</a:t>
            </a:r>
            <a:endParaRPr lang="en-US" dirty="0"/>
          </a:p>
          <a:p>
            <a:r>
              <a:rPr lang="en-US" dirty="0"/>
              <a:t>Fast</a:t>
            </a:r>
          </a:p>
          <a:p>
            <a:r>
              <a:rPr lang="en-US" dirty="0"/>
              <a:t>Accurate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KDD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J. Smith, M. Johnson, C. Faloutsos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43987-7F84-BB4A-8611-CDF75B6A737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1834BAE-B458-5B46-8DCB-C98A01CD15B3}"/>
              </a:ext>
            </a:extLst>
          </p:cNvPr>
          <p:cNvSpPr txBox="1"/>
          <p:nvPr/>
        </p:nvSpPr>
        <p:spPr>
          <a:xfrm>
            <a:off x="5659627" y="1679088"/>
            <a:ext cx="3409908" cy="523220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+mn-lt"/>
              </a:rPr>
              <a:t>christos@cs.cmu.edu</a:t>
            </a:r>
            <a:endParaRPr lang="en-US" sz="2800" b="1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1B015DE7-6242-064C-900C-B9D5FAE7FA7A}"/>
              </a:ext>
            </a:extLst>
          </p:cNvPr>
          <p:cNvGrpSpPr>
            <a:grpSpLocks noChangeAspect="1"/>
          </p:cNvGrpSpPr>
          <p:nvPr/>
        </p:nvGrpSpPr>
        <p:grpSpPr>
          <a:xfrm>
            <a:off x="1247431" y="3532102"/>
            <a:ext cx="2482408" cy="1861806"/>
            <a:chOff x="910336" y="788670"/>
            <a:chExt cx="5222240" cy="3916680"/>
          </a:xfrm>
        </p:grpSpPr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E2F69DC0-4AB2-9A4E-A0B7-D07CBF59B1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10336" y="788670"/>
              <a:ext cx="5222240" cy="3916680"/>
            </a:xfrm>
            <a:prstGeom prst="rect">
              <a:avLst/>
            </a:prstGeom>
          </p:spPr>
        </p:pic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FF433BDE-7B88-044C-97C9-A65A44CDA907}"/>
                </a:ext>
              </a:extLst>
            </p:cNvPr>
            <p:cNvSpPr/>
            <p:nvPr/>
          </p:nvSpPr>
          <p:spPr bwMode="auto">
            <a:xfrm>
              <a:off x="2755392" y="3499104"/>
              <a:ext cx="368808" cy="316992"/>
            </a:xfrm>
            <a:prstGeom prst="ellipse">
              <a:avLst/>
            </a:prstGeom>
            <a:solidFill>
              <a:schemeClr val="accent1"/>
            </a:solidFill>
            <a:ln w="3175" cap="flat" cmpd="sng" algn="ctr">
              <a:noFill/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0A19016-1066-C349-BBDA-D9DD531B8D25}"/>
                </a:ext>
              </a:extLst>
            </p:cNvPr>
            <p:cNvSpPr/>
            <p:nvPr/>
          </p:nvSpPr>
          <p:spPr bwMode="auto">
            <a:xfrm>
              <a:off x="3249168" y="2151888"/>
              <a:ext cx="368808" cy="316992"/>
            </a:xfrm>
            <a:prstGeom prst="ellipse">
              <a:avLst/>
            </a:prstGeom>
            <a:solidFill>
              <a:srgbClr val="808000"/>
            </a:solidFill>
            <a:ln w="3175" cap="flat" cmpd="sng" algn="ctr">
              <a:noFill/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F6BB65C6-F365-E445-B490-BCAA713FF221}"/>
              </a:ext>
            </a:extLst>
          </p:cNvPr>
          <p:cNvGrpSpPr>
            <a:grpSpLocks noChangeAspect="1"/>
          </p:cNvGrpSpPr>
          <p:nvPr/>
        </p:nvGrpSpPr>
        <p:grpSpPr>
          <a:xfrm>
            <a:off x="4641318" y="3953851"/>
            <a:ext cx="3089966" cy="1018308"/>
            <a:chOff x="2504209" y="3086100"/>
            <a:chExt cx="5517795" cy="1818409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E3DC5C72-CD04-6142-8A2D-C2AAD7D0A17E}"/>
                </a:ext>
              </a:extLst>
            </p:cNvPr>
            <p:cNvGrpSpPr/>
            <p:nvPr/>
          </p:nvGrpSpPr>
          <p:grpSpPr>
            <a:xfrm>
              <a:off x="2504209" y="3086100"/>
              <a:ext cx="3636818" cy="1818409"/>
              <a:chOff x="363682" y="3179618"/>
              <a:chExt cx="3636818" cy="1818409"/>
            </a:xfrm>
          </p:grpSpPr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5E0C30C1-40EE-4F42-A689-8D5B23BFA88E}"/>
                  </a:ext>
                </a:extLst>
              </p:cNvPr>
              <p:cNvCxnSpPr/>
              <p:nvPr/>
            </p:nvCxnSpPr>
            <p:spPr bwMode="auto">
              <a:xfrm>
                <a:off x="363682" y="4998027"/>
                <a:ext cx="3636818" cy="0"/>
              </a:xfrm>
              <a:prstGeom prst="straightConnector1">
                <a:avLst/>
              </a:prstGeom>
              <a:solidFill>
                <a:schemeClr val="accent1"/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triangle"/>
              </a:ln>
              <a:effectLst/>
            </p:spPr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B7989294-898C-CA45-9B85-93E977E70761}"/>
                  </a:ext>
                </a:extLst>
              </p:cNvPr>
              <p:cNvCxnSpPr/>
              <p:nvPr/>
            </p:nvCxnSpPr>
            <p:spPr bwMode="auto">
              <a:xfrm flipV="1">
                <a:off x="363682" y="3179618"/>
                <a:ext cx="0" cy="1818409"/>
              </a:xfrm>
              <a:prstGeom prst="straightConnector1">
                <a:avLst/>
              </a:prstGeom>
              <a:solidFill>
                <a:schemeClr val="accent1"/>
              </a:solidFill>
              <a:ln w="317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triangle"/>
              </a:ln>
              <a:effectLst/>
            </p:spPr>
          </p:cxnSp>
        </p:grp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9747B3F5-0C72-F44A-930E-A0956F664666}"/>
                </a:ext>
              </a:extLst>
            </p:cNvPr>
            <p:cNvSpPr/>
            <p:nvPr/>
          </p:nvSpPr>
          <p:spPr bwMode="auto">
            <a:xfrm>
              <a:off x="2930236" y="3283487"/>
              <a:ext cx="2400300" cy="1111868"/>
            </a:xfrm>
            <a:custGeom>
              <a:avLst/>
              <a:gdLst>
                <a:gd name="connsiteX0" fmla="*/ 0 w 2400300"/>
                <a:gd name="connsiteY0" fmla="*/ 1111868 h 1111868"/>
                <a:gd name="connsiteX1" fmla="*/ 51955 w 2400300"/>
                <a:gd name="connsiteY1" fmla="*/ 1039131 h 1111868"/>
                <a:gd name="connsiteX2" fmla="*/ 93519 w 2400300"/>
                <a:gd name="connsiteY2" fmla="*/ 966395 h 1111868"/>
                <a:gd name="connsiteX3" fmla="*/ 218209 w 2400300"/>
                <a:gd name="connsiteY3" fmla="*/ 862486 h 1111868"/>
                <a:gd name="connsiteX4" fmla="*/ 249382 w 2400300"/>
                <a:gd name="connsiteY4" fmla="*/ 831313 h 1111868"/>
                <a:gd name="connsiteX5" fmla="*/ 311728 w 2400300"/>
                <a:gd name="connsiteY5" fmla="*/ 810531 h 1111868"/>
                <a:gd name="connsiteX6" fmla="*/ 342900 w 2400300"/>
                <a:gd name="connsiteY6" fmla="*/ 800140 h 1111868"/>
                <a:gd name="connsiteX7" fmla="*/ 384464 w 2400300"/>
                <a:gd name="connsiteY7" fmla="*/ 779358 h 1111868"/>
                <a:gd name="connsiteX8" fmla="*/ 426028 w 2400300"/>
                <a:gd name="connsiteY8" fmla="*/ 768968 h 1111868"/>
                <a:gd name="connsiteX9" fmla="*/ 467591 w 2400300"/>
                <a:gd name="connsiteY9" fmla="*/ 737795 h 1111868"/>
                <a:gd name="connsiteX10" fmla="*/ 529937 w 2400300"/>
                <a:gd name="connsiteY10" fmla="*/ 717013 h 1111868"/>
                <a:gd name="connsiteX11" fmla="*/ 561109 w 2400300"/>
                <a:gd name="connsiteY11" fmla="*/ 727404 h 1111868"/>
                <a:gd name="connsiteX12" fmla="*/ 592282 w 2400300"/>
                <a:gd name="connsiteY12" fmla="*/ 717013 h 1111868"/>
                <a:gd name="connsiteX13" fmla="*/ 633846 w 2400300"/>
                <a:gd name="connsiteY13" fmla="*/ 706622 h 1111868"/>
                <a:gd name="connsiteX14" fmla="*/ 675409 w 2400300"/>
                <a:gd name="connsiteY14" fmla="*/ 685840 h 1111868"/>
                <a:gd name="connsiteX15" fmla="*/ 768928 w 2400300"/>
                <a:gd name="connsiteY15" fmla="*/ 623495 h 1111868"/>
                <a:gd name="connsiteX16" fmla="*/ 831273 w 2400300"/>
                <a:gd name="connsiteY16" fmla="*/ 592322 h 1111868"/>
                <a:gd name="connsiteX17" fmla="*/ 862446 w 2400300"/>
                <a:gd name="connsiteY17" fmla="*/ 561149 h 1111868"/>
                <a:gd name="connsiteX18" fmla="*/ 904009 w 2400300"/>
                <a:gd name="connsiteY18" fmla="*/ 540368 h 1111868"/>
                <a:gd name="connsiteX19" fmla="*/ 976746 w 2400300"/>
                <a:gd name="connsiteY19" fmla="*/ 488413 h 1111868"/>
                <a:gd name="connsiteX20" fmla="*/ 1018309 w 2400300"/>
                <a:gd name="connsiteY20" fmla="*/ 467631 h 1111868"/>
                <a:gd name="connsiteX21" fmla="*/ 1049482 w 2400300"/>
                <a:gd name="connsiteY21" fmla="*/ 446849 h 1111868"/>
                <a:gd name="connsiteX22" fmla="*/ 1111828 w 2400300"/>
                <a:gd name="connsiteY22" fmla="*/ 426068 h 1111868"/>
                <a:gd name="connsiteX23" fmla="*/ 1143000 w 2400300"/>
                <a:gd name="connsiteY23" fmla="*/ 415677 h 1111868"/>
                <a:gd name="connsiteX24" fmla="*/ 1257300 w 2400300"/>
                <a:gd name="connsiteY24" fmla="*/ 363722 h 1111868"/>
                <a:gd name="connsiteX25" fmla="*/ 1319646 w 2400300"/>
                <a:gd name="connsiteY25" fmla="*/ 384504 h 1111868"/>
                <a:gd name="connsiteX26" fmla="*/ 1340428 w 2400300"/>
                <a:gd name="connsiteY26" fmla="*/ 415677 h 1111868"/>
                <a:gd name="connsiteX27" fmla="*/ 1371600 w 2400300"/>
                <a:gd name="connsiteY27" fmla="*/ 436458 h 1111868"/>
                <a:gd name="connsiteX28" fmla="*/ 1423555 w 2400300"/>
                <a:gd name="connsiteY28" fmla="*/ 426068 h 1111868"/>
                <a:gd name="connsiteX29" fmla="*/ 1506682 w 2400300"/>
                <a:gd name="connsiteY29" fmla="*/ 363722 h 1111868"/>
                <a:gd name="connsiteX30" fmla="*/ 1569028 w 2400300"/>
                <a:gd name="connsiteY30" fmla="*/ 322158 h 1111868"/>
                <a:gd name="connsiteX31" fmla="*/ 1620982 w 2400300"/>
                <a:gd name="connsiteY31" fmla="*/ 280595 h 1111868"/>
                <a:gd name="connsiteX32" fmla="*/ 1662546 w 2400300"/>
                <a:gd name="connsiteY32" fmla="*/ 259813 h 1111868"/>
                <a:gd name="connsiteX33" fmla="*/ 1745673 w 2400300"/>
                <a:gd name="connsiteY33" fmla="*/ 197468 h 1111868"/>
                <a:gd name="connsiteX34" fmla="*/ 1776846 w 2400300"/>
                <a:gd name="connsiteY34" fmla="*/ 176686 h 1111868"/>
                <a:gd name="connsiteX35" fmla="*/ 1808019 w 2400300"/>
                <a:gd name="connsiteY35" fmla="*/ 145513 h 1111868"/>
                <a:gd name="connsiteX36" fmla="*/ 1901537 w 2400300"/>
                <a:gd name="connsiteY36" fmla="*/ 93558 h 1111868"/>
                <a:gd name="connsiteX37" fmla="*/ 1932709 w 2400300"/>
                <a:gd name="connsiteY37" fmla="*/ 62386 h 1111868"/>
                <a:gd name="connsiteX38" fmla="*/ 2005446 w 2400300"/>
                <a:gd name="connsiteY38" fmla="*/ 72777 h 1111868"/>
                <a:gd name="connsiteX39" fmla="*/ 2192482 w 2400300"/>
                <a:gd name="connsiteY39" fmla="*/ 62386 h 1111868"/>
                <a:gd name="connsiteX40" fmla="*/ 2234046 w 2400300"/>
                <a:gd name="connsiteY40" fmla="*/ 51995 h 1111868"/>
                <a:gd name="connsiteX41" fmla="*/ 2265219 w 2400300"/>
                <a:gd name="connsiteY41" fmla="*/ 41604 h 1111868"/>
                <a:gd name="connsiteX42" fmla="*/ 2358737 w 2400300"/>
                <a:gd name="connsiteY42" fmla="*/ 20822 h 1111868"/>
                <a:gd name="connsiteX43" fmla="*/ 2400300 w 2400300"/>
                <a:gd name="connsiteY43" fmla="*/ 40 h 1111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400300" h="1111868">
                  <a:moveTo>
                    <a:pt x="0" y="1111868"/>
                  </a:moveTo>
                  <a:cubicBezTo>
                    <a:pt x="17318" y="1087622"/>
                    <a:pt x="35958" y="1064268"/>
                    <a:pt x="51955" y="1039131"/>
                  </a:cubicBezTo>
                  <a:cubicBezTo>
                    <a:pt x="72089" y="1007491"/>
                    <a:pt x="69170" y="993450"/>
                    <a:pt x="93519" y="966395"/>
                  </a:cubicBezTo>
                  <a:cubicBezTo>
                    <a:pt x="211137" y="835707"/>
                    <a:pt x="118829" y="937021"/>
                    <a:pt x="218209" y="862486"/>
                  </a:cubicBezTo>
                  <a:cubicBezTo>
                    <a:pt x="229965" y="853669"/>
                    <a:pt x="236536" y="838450"/>
                    <a:pt x="249382" y="831313"/>
                  </a:cubicBezTo>
                  <a:cubicBezTo>
                    <a:pt x="268531" y="820674"/>
                    <a:pt x="290946" y="817458"/>
                    <a:pt x="311728" y="810531"/>
                  </a:cubicBezTo>
                  <a:cubicBezTo>
                    <a:pt x="322119" y="807067"/>
                    <a:pt x="333104" y="805038"/>
                    <a:pt x="342900" y="800140"/>
                  </a:cubicBezTo>
                  <a:cubicBezTo>
                    <a:pt x="356755" y="793213"/>
                    <a:pt x="369960" y="784797"/>
                    <a:pt x="384464" y="779358"/>
                  </a:cubicBezTo>
                  <a:cubicBezTo>
                    <a:pt x="397836" y="774344"/>
                    <a:pt x="412173" y="772431"/>
                    <a:pt x="426028" y="768968"/>
                  </a:cubicBezTo>
                  <a:cubicBezTo>
                    <a:pt x="439882" y="758577"/>
                    <a:pt x="452101" y="745540"/>
                    <a:pt x="467591" y="737795"/>
                  </a:cubicBezTo>
                  <a:cubicBezTo>
                    <a:pt x="487184" y="727998"/>
                    <a:pt x="529937" y="717013"/>
                    <a:pt x="529937" y="717013"/>
                  </a:cubicBezTo>
                  <a:cubicBezTo>
                    <a:pt x="540328" y="720477"/>
                    <a:pt x="550156" y="727404"/>
                    <a:pt x="561109" y="727404"/>
                  </a:cubicBezTo>
                  <a:cubicBezTo>
                    <a:pt x="572062" y="727404"/>
                    <a:pt x="581750" y="720022"/>
                    <a:pt x="592282" y="717013"/>
                  </a:cubicBezTo>
                  <a:cubicBezTo>
                    <a:pt x="606014" y="713090"/>
                    <a:pt x="619991" y="710086"/>
                    <a:pt x="633846" y="706622"/>
                  </a:cubicBezTo>
                  <a:cubicBezTo>
                    <a:pt x="647700" y="699695"/>
                    <a:pt x="662217" y="693958"/>
                    <a:pt x="675409" y="685840"/>
                  </a:cubicBezTo>
                  <a:cubicBezTo>
                    <a:pt x="707317" y="666205"/>
                    <a:pt x="735418" y="640250"/>
                    <a:pt x="768928" y="623495"/>
                  </a:cubicBezTo>
                  <a:cubicBezTo>
                    <a:pt x="789710" y="613104"/>
                    <a:pt x="811941" y="605210"/>
                    <a:pt x="831273" y="592322"/>
                  </a:cubicBezTo>
                  <a:cubicBezTo>
                    <a:pt x="843500" y="584171"/>
                    <a:pt x="850488" y="569690"/>
                    <a:pt x="862446" y="561149"/>
                  </a:cubicBezTo>
                  <a:cubicBezTo>
                    <a:pt x="875050" y="552146"/>
                    <a:pt x="890560" y="548053"/>
                    <a:pt x="904009" y="540368"/>
                  </a:cubicBezTo>
                  <a:cubicBezTo>
                    <a:pt x="955290" y="511065"/>
                    <a:pt x="917290" y="525574"/>
                    <a:pt x="976746" y="488413"/>
                  </a:cubicBezTo>
                  <a:cubicBezTo>
                    <a:pt x="989881" y="480203"/>
                    <a:pt x="1004860" y="475316"/>
                    <a:pt x="1018309" y="467631"/>
                  </a:cubicBezTo>
                  <a:cubicBezTo>
                    <a:pt x="1029152" y="461435"/>
                    <a:pt x="1038070" y="451921"/>
                    <a:pt x="1049482" y="446849"/>
                  </a:cubicBezTo>
                  <a:cubicBezTo>
                    <a:pt x="1069500" y="437952"/>
                    <a:pt x="1091046" y="432995"/>
                    <a:pt x="1111828" y="426068"/>
                  </a:cubicBezTo>
                  <a:cubicBezTo>
                    <a:pt x="1122219" y="422604"/>
                    <a:pt x="1133204" y="420575"/>
                    <a:pt x="1143000" y="415677"/>
                  </a:cubicBezTo>
                  <a:cubicBezTo>
                    <a:pt x="1235924" y="369215"/>
                    <a:pt x="1196738" y="383910"/>
                    <a:pt x="1257300" y="363722"/>
                  </a:cubicBezTo>
                  <a:cubicBezTo>
                    <a:pt x="1278082" y="370649"/>
                    <a:pt x="1301070" y="372894"/>
                    <a:pt x="1319646" y="384504"/>
                  </a:cubicBezTo>
                  <a:cubicBezTo>
                    <a:pt x="1330236" y="391123"/>
                    <a:pt x="1331597" y="406846"/>
                    <a:pt x="1340428" y="415677"/>
                  </a:cubicBezTo>
                  <a:cubicBezTo>
                    <a:pt x="1349258" y="424507"/>
                    <a:pt x="1361209" y="429531"/>
                    <a:pt x="1371600" y="436458"/>
                  </a:cubicBezTo>
                  <a:cubicBezTo>
                    <a:pt x="1388918" y="432995"/>
                    <a:pt x="1407157" y="432627"/>
                    <a:pt x="1423555" y="426068"/>
                  </a:cubicBezTo>
                  <a:cubicBezTo>
                    <a:pt x="1490678" y="399219"/>
                    <a:pt x="1459360" y="400528"/>
                    <a:pt x="1506682" y="363722"/>
                  </a:cubicBezTo>
                  <a:cubicBezTo>
                    <a:pt x="1526398" y="348388"/>
                    <a:pt x="1549524" y="337761"/>
                    <a:pt x="1569028" y="322158"/>
                  </a:cubicBezTo>
                  <a:cubicBezTo>
                    <a:pt x="1586346" y="308304"/>
                    <a:pt x="1602529" y="292897"/>
                    <a:pt x="1620982" y="280595"/>
                  </a:cubicBezTo>
                  <a:cubicBezTo>
                    <a:pt x="1633870" y="272003"/>
                    <a:pt x="1649658" y="268405"/>
                    <a:pt x="1662546" y="259813"/>
                  </a:cubicBezTo>
                  <a:cubicBezTo>
                    <a:pt x="1691365" y="240600"/>
                    <a:pt x="1716854" y="216681"/>
                    <a:pt x="1745673" y="197468"/>
                  </a:cubicBezTo>
                  <a:cubicBezTo>
                    <a:pt x="1756064" y="190541"/>
                    <a:pt x="1767252" y="184681"/>
                    <a:pt x="1776846" y="176686"/>
                  </a:cubicBezTo>
                  <a:cubicBezTo>
                    <a:pt x="1788135" y="167278"/>
                    <a:pt x="1796419" y="154535"/>
                    <a:pt x="1808019" y="145513"/>
                  </a:cubicBezTo>
                  <a:cubicBezTo>
                    <a:pt x="1861614" y="103828"/>
                    <a:pt x="1854503" y="109236"/>
                    <a:pt x="1901537" y="93558"/>
                  </a:cubicBezTo>
                  <a:cubicBezTo>
                    <a:pt x="1911928" y="83167"/>
                    <a:pt x="1918300" y="65268"/>
                    <a:pt x="1932709" y="62386"/>
                  </a:cubicBezTo>
                  <a:cubicBezTo>
                    <a:pt x="1956725" y="57583"/>
                    <a:pt x="1980954" y="72777"/>
                    <a:pt x="2005446" y="72777"/>
                  </a:cubicBezTo>
                  <a:cubicBezTo>
                    <a:pt x="2067887" y="72777"/>
                    <a:pt x="2130137" y="65850"/>
                    <a:pt x="2192482" y="62386"/>
                  </a:cubicBezTo>
                  <a:cubicBezTo>
                    <a:pt x="2206337" y="58922"/>
                    <a:pt x="2220314" y="55918"/>
                    <a:pt x="2234046" y="51995"/>
                  </a:cubicBezTo>
                  <a:cubicBezTo>
                    <a:pt x="2244578" y="48986"/>
                    <a:pt x="2254527" y="43980"/>
                    <a:pt x="2265219" y="41604"/>
                  </a:cubicBezTo>
                  <a:cubicBezTo>
                    <a:pt x="2374943" y="17221"/>
                    <a:pt x="2288562" y="44214"/>
                    <a:pt x="2358737" y="20822"/>
                  </a:cubicBezTo>
                  <a:cubicBezTo>
                    <a:pt x="2392791" y="-1881"/>
                    <a:pt x="2377421" y="40"/>
                    <a:pt x="2400300" y="40"/>
                  </a:cubicBezTo>
                </a:path>
              </a:pathLst>
            </a:custGeom>
            <a:noFill/>
            <a:ln w="381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B379A8D7-3F81-4641-8E6C-3C52B119D2D9}"/>
                </a:ext>
              </a:extLst>
            </p:cNvPr>
            <p:cNvSpPr/>
            <p:nvPr/>
          </p:nvSpPr>
          <p:spPr bwMode="auto">
            <a:xfrm>
              <a:off x="2930236" y="4040335"/>
              <a:ext cx="2545757" cy="626917"/>
            </a:xfrm>
            <a:custGeom>
              <a:avLst/>
              <a:gdLst>
                <a:gd name="connsiteX0" fmla="*/ 0 w 2400300"/>
                <a:gd name="connsiteY0" fmla="*/ 1111868 h 1111868"/>
                <a:gd name="connsiteX1" fmla="*/ 51955 w 2400300"/>
                <a:gd name="connsiteY1" fmla="*/ 1039131 h 1111868"/>
                <a:gd name="connsiteX2" fmla="*/ 93519 w 2400300"/>
                <a:gd name="connsiteY2" fmla="*/ 966395 h 1111868"/>
                <a:gd name="connsiteX3" fmla="*/ 218209 w 2400300"/>
                <a:gd name="connsiteY3" fmla="*/ 862486 h 1111868"/>
                <a:gd name="connsiteX4" fmla="*/ 249382 w 2400300"/>
                <a:gd name="connsiteY4" fmla="*/ 831313 h 1111868"/>
                <a:gd name="connsiteX5" fmla="*/ 311728 w 2400300"/>
                <a:gd name="connsiteY5" fmla="*/ 810531 h 1111868"/>
                <a:gd name="connsiteX6" fmla="*/ 342900 w 2400300"/>
                <a:gd name="connsiteY6" fmla="*/ 800140 h 1111868"/>
                <a:gd name="connsiteX7" fmla="*/ 384464 w 2400300"/>
                <a:gd name="connsiteY7" fmla="*/ 779358 h 1111868"/>
                <a:gd name="connsiteX8" fmla="*/ 426028 w 2400300"/>
                <a:gd name="connsiteY8" fmla="*/ 768968 h 1111868"/>
                <a:gd name="connsiteX9" fmla="*/ 467591 w 2400300"/>
                <a:gd name="connsiteY9" fmla="*/ 737795 h 1111868"/>
                <a:gd name="connsiteX10" fmla="*/ 529937 w 2400300"/>
                <a:gd name="connsiteY10" fmla="*/ 717013 h 1111868"/>
                <a:gd name="connsiteX11" fmla="*/ 561109 w 2400300"/>
                <a:gd name="connsiteY11" fmla="*/ 727404 h 1111868"/>
                <a:gd name="connsiteX12" fmla="*/ 592282 w 2400300"/>
                <a:gd name="connsiteY12" fmla="*/ 717013 h 1111868"/>
                <a:gd name="connsiteX13" fmla="*/ 633846 w 2400300"/>
                <a:gd name="connsiteY13" fmla="*/ 706622 h 1111868"/>
                <a:gd name="connsiteX14" fmla="*/ 675409 w 2400300"/>
                <a:gd name="connsiteY14" fmla="*/ 685840 h 1111868"/>
                <a:gd name="connsiteX15" fmla="*/ 768928 w 2400300"/>
                <a:gd name="connsiteY15" fmla="*/ 623495 h 1111868"/>
                <a:gd name="connsiteX16" fmla="*/ 831273 w 2400300"/>
                <a:gd name="connsiteY16" fmla="*/ 592322 h 1111868"/>
                <a:gd name="connsiteX17" fmla="*/ 862446 w 2400300"/>
                <a:gd name="connsiteY17" fmla="*/ 561149 h 1111868"/>
                <a:gd name="connsiteX18" fmla="*/ 904009 w 2400300"/>
                <a:gd name="connsiteY18" fmla="*/ 540368 h 1111868"/>
                <a:gd name="connsiteX19" fmla="*/ 976746 w 2400300"/>
                <a:gd name="connsiteY19" fmla="*/ 488413 h 1111868"/>
                <a:gd name="connsiteX20" fmla="*/ 1018309 w 2400300"/>
                <a:gd name="connsiteY20" fmla="*/ 467631 h 1111868"/>
                <a:gd name="connsiteX21" fmla="*/ 1049482 w 2400300"/>
                <a:gd name="connsiteY21" fmla="*/ 446849 h 1111868"/>
                <a:gd name="connsiteX22" fmla="*/ 1111828 w 2400300"/>
                <a:gd name="connsiteY22" fmla="*/ 426068 h 1111868"/>
                <a:gd name="connsiteX23" fmla="*/ 1143000 w 2400300"/>
                <a:gd name="connsiteY23" fmla="*/ 415677 h 1111868"/>
                <a:gd name="connsiteX24" fmla="*/ 1257300 w 2400300"/>
                <a:gd name="connsiteY24" fmla="*/ 363722 h 1111868"/>
                <a:gd name="connsiteX25" fmla="*/ 1319646 w 2400300"/>
                <a:gd name="connsiteY25" fmla="*/ 384504 h 1111868"/>
                <a:gd name="connsiteX26" fmla="*/ 1340428 w 2400300"/>
                <a:gd name="connsiteY26" fmla="*/ 415677 h 1111868"/>
                <a:gd name="connsiteX27" fmla="*/ 1371600 w 2400300"/>
                <a:gd name="connsiteY27" fmla="*/ 436458 h 1111868"/>
                <a:gd name="connsiteX28" fmla="*/ 1423555 w 2400300"/>
                <a:gd name="connsiteY28" fmla="*/ 426068 h 1111868"/>
                <a:gd name="connsiteX29" fmla="*/ 1506682 w 2400300"/>
                <a:gd name="connsiteY29" fmla="*/ 363722 h 1111868"/>
                <a:gd name="connsiteX30" fmla="*/ 1569028 w 2400300"/>
                <a:gd name="connsiteY30" fmla="*/ 322158 h 1111868"/>
                <a:gd name="connsiteX31" fmla="*/ 1620982 w 2400300"/>
                <a:gd name="connsiteY31" fmla="*/ 280595 h 1111868"/>
                <a:gd name="connsiteX32" fmla="*/ 1662546 w 2400300"/>
                <a:gd name="connsiteY32" fmla="*/ 259813 h 1111868"/>
                <a:gd name="connsiteX33" fmla="*/ 1745673 w 2400300"/>
                <a:gd name="connsiteY33" fmla="*/ 197468 h 1111868"/>
                <a:gd name="connsiteX34" fmla="*/ 1776846 w 2400300"/>
                <a:gd name="connsiteY34" fmla="*/ 176686 h 1111868"/>
                <a:gd name="connsiteX35" fmla="*/ 1808019 w 2400300"/>
                <a:gd name="connsiteY35" fmla="*/ 145513 h 1111868"/>
                <a:gd name="connsiteX36" fmla="*/ 1901537 w 2400300"/>
                <a:gd name="connsiteY36" fmla="*/ 93558 h 1111868"/>
                <a:gd name="connsiteX37" fmla="*/ 1932709 w 2400300"/>
                <a:gd name="connsiteY37" fmla="*/ 62386 h 1111868"/>
                <a:gd name="connsiteX38" fmla="*/ 2005446 w 2400300"/>
                <a:gd name="connsiteY38" fmla="*/ 72777 h 1111868"/>
                <a:gd name="connsiteX39" fmla="*/ 2192482 w 2400300"/>
                <a:gd name="connsiteY39" fmla="*/ 62386 h 1111868"/>
                <a:gd name="connsiteX40" fmla="*/ 2234046 w 2400300"/>
                <a:gd name="connsiteY40" fmla="*/ 51995 h 1111868"/>
                <a:gd name="connsiteX41" fmla="*/ 2265219 w 2400300"/>
                <a:gd name="connsiteY41" fmla="*/ 41604 h 1111868"/>
                <a:gd name="connsiteX42" fmla="*/ 2358737 w 2400300"/>
                <a:gd name="connsiteY42" fmla="*/ 20822 h 1111868"/>
                <a:gd name="connsiteX43" fmla="*/ 2400300 w 2400300"/>
                <a:gd name="connsiteY43" fmla="*/ 40 h 1111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400300" h="1111868">
                  <a:moveTo>
                    <a:pt x="0" y="1111868"/>
                  </a:moveTo>
                  <a:cubicBezTo>
                    <a:pt x="17318" y="1087622"/>
                    <a:pt x="35958" y="1064268"/>
                    <a:pt x="51955" y="1039131"/>
                  </a:cubicBezTo>
                  <a:cubicBezTo>
                    <a:pt x="72089" y="1007491"/>
                    <a:pt x="69170" y="993450"/>
                    <a:pt x="93519" y="966395"/>
                  </a:cubicBezTo>
                  <a:cubicBezTo>
                    <a:pt x="211137" y="835707"/>
                    <a:pt x="118829" y="937021"/>
                    <a:pt x="218209" y="862486"/>
                  </a:cubicBezTo>
                  <a:cubicBezTo>
                    <a:pt x="229965" y="853669"/>
                    <a:pt x="236536" y="838450"/>
                    <a:pt x="249382" y="831313"/>
                  </a:cubicBezTo>
                  <a:cubicBezTo>
                    <a:pt x="268531" y="820674"/>
                    <a:pt x="290946" y="817458"/>
                    <a:pt x="311728" y="810531"/>
                  </a:cubicBezTo>
                  <a:cubicBezTo>
                    <a:pt x="322119" y="807067"/>
                    <a:pt x="333104" y="805038"/>
                    <a:pt x="342900" y="800140"/>
                  </a:cubicBezTo>
                  <a:cubicBezTo>
                    <a:pt x="356755" y="793213"/>
                    <a:pt x="369960" y="784797"/>
                    <a:pt x="384464" y="779358"/>
                  </a:cubicBezTo>
                  <a:cubicBezTo>
                    <a:pt x="397836" y="774344"/>
                    <a:pt x="412173" y="772431"/>
                    <a:pt x="426028" y="768968"/>
                  </a:cubicBezTo>
                  <a:cubicBezTo>
                    <a:pt x="439882" y="758577"/>
                    <a:pt x="452101" y="745540"/>
                    <a:pt x="467591" y="737795"/>
                  </a:cubicBezTo>
                  <a:cubicBezTo>
                    <a:pt x="487184" y="727998"/>
                    <a:pt x="529937" y="717013"/>
                    <a:pt x="529937" y="717013"/>
                  </a:cubicBezTo>
                  <a:cubicBezTo>
                    <a:pt x="540328" y="720477"/>
                    <a:pt x="550156" y="727404"/>
                    <a:pt x="561109" y="727404"/>
                  </a:cubicBezTo>
                  <a:cubicBezTo>
                    <a:pt x="572062" y="727404"/>
                    <a:pt x="581750" y="720022"/>
                    <a:pt x="592282" y="717013"/>
                  </a:cubicBezTo>
                  <a:cubicBezTo>
                    <a:pt x="606014" y="713090"/>
                    <a:pt x="619991" y="710086"/>
                    <a:pt x="633846" y="706622"/>
                  </a:cubicBezTo>
                  <a:cubicBezTo>
                    <a:pt x="647700" y="699695"/>
                    <a:pt x="662217" y="693958"/>
                    <a:pt x="675409" y="685840"/>
                  </a:cubicBezTo>
                  <a:cubicBezTo>
                    <a:pt x="707317" y="666205"/>
                    <a:pt x="735418" y="640250"/>
                    <a:pt x="768928" y="623495"/>
                  </a:cubicBezTo>
                  <a:cubicBezTo>
                    <a:pt x="789710" y="613104"/>
                    <a:pt x="811941" y="605210"/>
                    <a:pt x="831273" y="592322"/>
                  </a:cubicBezTo>
                  <a:cubicBezTo>
                    <a:pt x="843500" y="584171"/>
                    <a:pt x="850488" y="569690"/>
                    <a:pt x="862446" y="561149"/>
                  </a:cubicBezTo>
                  <a:cubicBezTo>
                    <a:pt x="875050" y="552146"/>
                    <a:pt x="890560" y="548053"/>
                    <a:pt x="904009" y="540368"/>
                  </a:cubicBezTo>
                  <a:cubicBezTo>
                    <a:pt x="955290" y="511065"/>
                    <a:pt x="917290" y="525574"/>
                    <a:pt x="976746" y="488413"/>
                  </a:cubicBezTo>
                  <a:cubicBezTo>
                    <a:pt x="989881" y="480203"/>
                    <a:pt x="1004860" y="475316"/>
                    <a:pt x="1018309" y="467631"/>
                  </a:cubicBezTo>
                  <a:cubicBezTo>
                    <a:pt x="1029152" y="461435"/>
                    <a:pt x="1038070" y="451921"/>
                    <a:pt x="1049482" y="446849"/>
                  </a:cubicBezTo>
                  <a:cubicBezTo>
                    <a:pt x="1069500" y="437952"/>
                    <a:pt x="1091046" y="432995"/>
                    <a:pt x="1111828" y="426068"/>
                  </a:cubicBezTo>
                  <a:cubicBezTo>
                    <a:pt x="1122219" y="422604"/>
                    <a:pt x="1133204" y="420575"/>
                    <a:pt x="1143000" y="415677"/>
                  </a:cubicBezTo>
                  <a:cubicBezTo>
                    <a:pt x="1235924" y="369215"/>
                    <a:pt x="1196738" y="383910"/>
                    <a:pt x="1257300" y="363722"/>
                  </a:cubicBezTo>
                  <a:cubicBezTo>
                    <a:pt x="1278082" y="370649"/>
                    <a:pt x="1301070" y="372894"/>
                    <a:pt x="1319646" y="384504"/>
                  </a:cubicBezTo>
                  <a:cubicBezTo>
                    <a:pt x="1330236" y="391123"/>
                    <a:pt x="1331597" y="406846"/>
                    <a:pt x="1340428" y="415677"/>
                  </a:cubicBezTo>
                  <a:cubicBezTo>
                    <a:pt x="1349258" y="424507"/>
                    <a:pt x="1361209" y="429531"/>
                    <a:pt x="1371600" y="436458"/>
                  </a:cubicBezTo>
                  <a:cubicBezTo>
                    <a:pt x="1388918" y="432995"/>
                    <a:pt x="1407157" y="432627"/>
                    <a:pt x="1423555" y="426068"/>
                  </a:cubicBezTo>
                  <a:cubicBezTo>
                    <a:pt x="1490678" y="399219"/>
                    <a:pt x="1459360" y="400528"/>
                    <a:pt x="1506682" y="363722"/>
                  </a:cubicBezTo>
                  <a:cubicBezTo>
                    <a:pt x="1526398" y="348388"/>
                    <a:pt x="1549524" y="337761"/>
                    <a:pt x="1569028" y="322158"/>
                  </a:cubicBezTo>
                  <a:cubicBezTo>
                    <a:pt x="1586346" y="308304"/>
                    <a:pt x="1602529" y="292897"/>
                    <a:pt x="1620982" y="280595"/>
                  </a:cubicBezTo>
                  <a:cubicBezTo>
                    <a:pt x="1633870" y="272003"/>
                    <a:pt x="1649658" y="268405"/>
                    <a:pt x="1662546" y="259813"/>
                  </a:cubicBezTo>
                  <a:cubicBezTo>
                    <a:pt x="1691365" y="240600"/>
                    <a:pt x="1716854" y="216681"/>
                    <a:pt x="1745673" y="197468"/>
                  </a:cubicBezTo>
                  <a:cubicBezTo>
                    <a:pt x="1756064" y="190541"/>
                    <a:pt x="1767252" y="184681"/>
                    <a:pt x="1776846" y="176686"/>
                  </a:cubicBezTo>
                  <a:cubicBezTo>
                    <a:pt x="1788135" y="167278"/>
                    <a:pt x="1796419" y="154535"/>
                    <a:pt x="1808019" y="145513"/>
                  </a:cubicBezTo>
                  <a:cubicBezTo>
                    <a:pt x="1861614" y="103828"/>
                    <a:pt x="1854503" y="109236"/>
                    <a:pt x="1901537" y="93558"/>
                  </a:cubicBezTo>
                  <a:cubicBezTo>
                    <a:pt x="1911928" y="83167"/>
                    <a:pt x="1918300" y="65268"/>
                    <a:pt x="1932709" y="62386"/>
                  </a:cubicBezTo>
                  <a:cubicBezTo>
                    <a:pt x="1956725" y="57583"/>
                    <a:pt x="1980954" y="72777"/>
                    <a:pt x="2005446" y="72777"/>
                  </a:cubicBezTo>
                  <a:cubicBezTo>
                    <a:pt x="2067887" y="72777"/>
                    <a:pt x="2130137" y="65850"/>
                    <a:pt x="2192482" y="62386"/>
                  </a:cubicBezTo>
                  <a:cubicBezTo>
                    <a:pt x="2206337" y="58922"/>
                    <a:pt x="2220314" y="55918"/>
                    <a:pt x="2234046" y="51995"/>
                  </a:cubicBezTo>
                  <a:cubicBezTo>
                    <a:pt x="2244578" y="48986"/>
                    <a:pt x="2254527" y="43980"/>
                    <a:pt x="2265219" y="41604"/>
                  </a:cubicBezTo>
                  <a:cubicBezTo>
                    <a:pt x="2374943" y="17221"/>
                    <a:pt x="2288562" y="44214"/>
                    <a:pt x="2358737" y="20822"/>
                  </a:cubicBezTo>
                  <a:cubicBezTo>
                    <a:pt x="2392791" y="-1881"/>
                    <a:pt x="2377421" y="40"/>
                    <a:pt x="2400300" y="40"/>
                  </a:cubicBezTo>
                </a:path>
              </a:pathLst>
            </a:custGeom>
            <a:noFill/>
            <a:ln w="38100" cap="flat" cmpd="sng" algn="ctr">
              <a:solidFill>
                <a:schemeClr val="tx1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A39B386B-D553-4944-83C4-977091970438}"/>
                </a:ext>
              </a:extLst>
            </p:cNvPr>
            <p:cNvCxnSpPr/>
            <p:nvPr/>
          </p:nvCxnSpPr>
          <p:spPr bwMode="auto">
            <a:xfrm>
              <a:off x="6141027" y="3283487"/>
              <a:ext cx="0" cy="71181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694390C8-8D74-B343-87F8-924409503A52}"/>
                </a:ext>
              </a:extLst>
            </p:cNvPr>
            <p:cNvSpPr txBox="1"/>
            <p:nvPr/>
          </p:nvSpPr>
          <p:spPr>
            <a:xfrm>
              <a:off x="6180842" y="3393174"/>
              <a:ext cx="1841162" cy="5496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3x savings</a:t>
              </a: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399D0021-3CC7-C74F-BF9E-1669B01A4976}"/>
                </a:ext>
              </a:extLst>
            </p:cNvPr>
            <p:cNvCxnSpPr/>
            <p:nvPr/>
          </p:nvCxnSpPr>
          <p:spPr bwMode="auto">
            <a:xfrm>
              <a:off x="5581641" y="3283487"/>
              <a:ext cx="1174189" cy="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08914EE-9AC4-224B-9B3A-B2716803AF20}"/>
                </a:ext>
              </a:extLst>
            </p:cNvPr>
            <p:cNvCxnSpPr/>
            <p:nvPr/>
          </p:nvCxnSpPr>
          <p:spPr bwMode="auto">
            <a:xfrm>
              <a:off x="5545266" y="4040335"/>
              <a:ext cx="1174189" cy="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</p:cxn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484345F1-7C54-4F44-B00E-8EE63FE13B1D}"/>
              </a:ext>
            </a:extLst>
          </p:cNvPr>
          <p:cNvSpPr txBox="1"/>
          <p:nvPr/>
        </p:nvSpPr>
        <p:spPr>
          <a:xfrm>
            <a:off x="859720" y="5355848"/>
            <a:ext cx="756319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&lt;Last slide: ‘grand finale’ – your take-home message, pictorially&gt;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E3AA5F8-A14F-7650-E100-E514B290A915}"/>
              </a:ext>
            </a:extLst>
          </p:cNvPr>
          <p:cNvSpPr txBox="1"/>
          <p:nvPr/>
        </p:nvSpPr>
        <p:spPr>
          <a:xfrm>
            <a:off x="606058" y="1703313"/>
            <a:ext cx="569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8F00"/>
                </a:solidFill>
              </a:rPr>
              <a:t>✓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A495C01-CA5F-B775-3090-B643CD38F94A}"/>
              </a:ext>
            </a:extLst>
          </p:cNvPr>
          <p:cNvSpPr txBox="1"/>
          <p:nvPr/>
        </p:nvSpPr>
        <p:spPr>
          <a:xfrm>
            <a:off x="611317" y="2286632"/>
            <a:ext cx="569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8F00"/>
                </a:solidFill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200721160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plate">
  <a:themeElements>
    <a:clrScheme name="template 11">
      <a:dk1>
        <a:srgbClr val="000066"/>
      </a:dk1>
      <a:lt1>
        <a:srgbClr val="FFFFFF"/>
      </a:lt1>
      <a:dk2>
        <a:srgbClr val="A50021"/>
      </a:dk2>
      <a:lt2>
        <a:srgbClr val="808080"/>
      </a:lt2>
      <a:accent1>
        <a:srgbClr val="FF3300"/>
      </a:accent1>
      <a:accent2>
        <a:srgbClr val="FF3300"/>
      </a:accent2>
      <a:accent3>
        <a:srgbClr val="FFFFFF"/>
      </a:accent3>
      <a:accent4>
        <a:srgbClr val="000056"/>
      </a:accent4>
      <a:accent5>
        <a:srgbClr val="FFADAA"/>
      </a:accent5>
      <a:accent6>
        <a:srgbClr val="E72D00"/>
      </a:accent6>
      <a:hlink>
        <a:srgbClr val="3366FF"/>
      </a:hlink>
      <a:folHlink>
        <a:srgbClr val="B2B2B2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175" cap="flat" cmpd="sng" algn="ctr">
          <a:solidFill>
            <a:schemeClr val="tx1"/>
          </a:solidFill>
          <a:prstDash val="solid"/>
          <a:round/>
          <a:headEnd type="none" w="sm" len="sm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solidFill>
          <a:schemeClr val="accent1"/>
        </a:solidFill>
        <a:ln w="3175" cap="flat" cmpd="sng" algn="ctr">
          <a:solidFill>
            <a:schemeClr val="tx1"/>
          </a:solidFill>
          <a:prstDash val="solid"/>
          <a:round/>
          <a:headEnd type="none" w="sm" len="sm"/>
          <a:tailEnd type="none" w="med" len="med"/>
        </a:ln>
        <a:effectLst/>
      </a:spPr>
      <a:bodyPr/>
      <a:lstStyle/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0066FF"/>
        </a:dk1>
        <a:lt1>
          <a:srgbClr val="FFFFFF"/>
        </a:lt1>
        <a:dk2>
          <a:srgbClr val="FF33CC"/>
        </a:dk2>
        <a:lt2>
          <a:srgbClr val="808080"/>
        </a:lt2>
        <a:accent1>
          <a:srgbClr val="FF3300"/>
        </a:accent1>
        <a:accent2>
          <a:srgbClr val="FF3300"/>
        </a:accent2>
        <a:accent3>
          <a:srgbClr val="FFFFFF"/>
        </a:accent3>
        <a:accent4>
          <a:srgbClr val="0056DA"/>
        </a:accent4>
        <a:accent5>
          <a:srgbClr val="FFADAA"/>
        </a:accent5>
        <a:accent6>
          <a:srgbClr val="E72D00"/>
        </a:accent6>
        <a:hlink>
          <a:srgbClr val="00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9">
        <a:dk1>
          <a:srgbClr val="0000CC"/>
        </a:dk1>
        <a:lt1>
          <a:srgbClr val="FFFFFF"/>
        </a:lt1>
        <a:dk2>
          <a:srgbClr val="CC0000"/>
        </a:dk2>
        <a:lt2>
          <a:srgbClr val="808080"/>
        </a:lt2>
        <a:accent1>
          <a:srgbClr val="FFFFFF"/>
        </a:accent1>
        <a:accent2>
          <a:srgbClr val="FF3300"/>
        </a:accent2>
        <a:accent3>
          <a:srgbClr val="FFFFFF"/>
        </a:accent3>
        <a:accent4>
          <a:srgbClr val="0000AE"/>
        </a:accent4>
        <a:accent5>
          <a:srgbClr val="FFFFFF"/>
        </a:accent5>
        <a:accent6>
          <a:srgbClr val="E72D00"/>
        </a:accent6>
        <a:hlink>
          <a:srgbClr val="00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0">
        <a:dk1>
          <a:srgbClr val="0000CC"/>
        </a:dk1>
        <a:lt1>
          <a:srgbClr val="FFFFFF"/>
        </a:lt1>
        <a:dk2>
          <a:srgbClr val="CC0000"/>
        </a:dk2>
        <a:lt2>
          <a:srgbClr val="808080"/>
        </a:lt2>
        <a:accent1>
          <a:srgbClr val="FF3300"/>
        </a:accent1>
        <a:accent2>
          <a:srgbClr val="FF3300"/>
        </a:accent2>
        <a:accent3>
          <a:srgbClr val="FFFFFF"/>
        </a:accent3>
        <a:accent4>
          <a:srgbClr val="0000AE"/>
        </a:accent4>
        <a:accent5>
          <a:srgbClr val="FFADAA"/>
        </a:accent5>
        <a:accent6>
          <a:srgbClr val="E72D00"/>
        </a:accent6>
        <a:hlink>
          <a:srgbClr val="00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1">
        <a:dk1>
          <a:srgbClr val="000066"/>
        </a:dk1>
        <a:lt1>
          <a:srgbClr val="FFFFFF"/>
        </a:lt1>
        <a:dk2>
          <a:srgbClr val="A50021"/>
        </a:dk2>
        <a:lt2>
          <a:srgbClr val="808080"/>
        </a:lt2>
        <a:accent1>
          <a:srgbClr val="FF3300"/>
        </a:accent1>
        <a:accent2>
          <a:srgbClr val="FF3300"/>
        </a:accent2>
        <a:accent3>
          <a:srgbClr val="FFFFFF"/>
        </a:accent3>
        <a:accent4>
          <a:srgbClr val="000056"/>
        </a:accent4>
        <a:accent5>
          <a:srgbClr val="FFADAA"/>
        </a:accent5>
        <a:accent6>
          <a:srgbClr val="E72D00"/>
        </a:accent6>
        <a:hlink>
          <a:srgbClr val="3366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13247</TotalTime>
  <Words>289</Words>
  <Application>Microsoft Macintosh PowerPoint</Application>
  <PresentationFormat>On-screen Show (4:3)</PresentationFormat>
  <Paragraphs>87</Paragraphs>
  <Slides>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  <vt:variant>
        <vt:lpstr>Custom Shows</vt:lpstr>
      </vt:variant>
      <vt:variant>
        <vt:i4>1</vt:i4>
      </vt:variant>
    </vt:vector>
  </HeadingPairs>
  <TitlesOfParts>
    <vt:vector size="14" baseType="lpstr">
      <vt:lpstr>Arial</vt:lpstr>
      <vt:lpstr>Futura</vt:lpstr>
      <vt:lpstr>Times New Roman</vt:lpstr>
      <vt:lpstr>template</vt:lpstr>
      <vt:lpstr>Graphs for Fun and Profit</vt:lpstr>
      <vt:lpstr>Outline</vt:lpstr>
      <vt:lpstr>Graphs for fraud detection</vt:lpstr>
      <vt:lpstr>Outline</vt:lpstr>
      <vt:lpstr>Belief Propagation to the rescue</vt:lpstr>
      <vt:lpstr>Outline</vt:lpstr>
      <vt:lpstr>Our method wins on speed</vt:lpstr>
      <vt:lpstr>Our method wins on accuracy</vt:lpstr>
      <vt:lpstr>THANK YOU</vt:lpstr>
      <vt:lpstr>short version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large graphs</dc:title>
  <dc:creator>Christos Faloutsos</dc:creator>
  <dc:description>NYU - WIN 2009_x000d_
_x000d_
</dc:description>
  <cp:lastModifiedBy>Christos Nick Faloutsos</cp:lastModifiedBy>
  <cp:revision>2023</cp:revision>
  <cp:lastPrinted>2016-06-19T14:14:08Z</cp:lastPrinted>
  <dcterms:created xsi:type="dcterms:W3CDTF">2017-06-21T14:41:11Z</dcterms:created>
  <dcterms:modified xsi:type="dcterms:W3CDTF">2022-07-08T18:52:15Z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christos@cs.cmu.edu</vt:lpwstr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C:\WINDOWS\DESKTOP\junk\salerno</vt:lpwstr>
  </property>
</Properties>
</file>