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4" r:id="rId2"/>
  </p:sldIdLst>
  <p:sldSz cx="49377600" cy="36576000"/>
  <p:notesSz cx="42837100" cy="32105600"/>
  <p:custDataLst>
    <p:tags r:id="rId4"/>
  </p:custDataLst>
  <p:defaultTextStyle>
    <a:defPPr>
      <a:defRPr lang="en-US"/>
    </a:defPPr>
    <a:lvl1pPr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1pPr>
    <a:lvl2pPr marL="2454275" indent="-1997075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2pPr>
    <a:lvl3pPr marL="4910138" indent="-3995738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3pPr>
    <a:lvl4pPr marL="7366000" indent="-5994400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4pPr>
    <a:lvl5pPr marL="9821863" indent="-7993063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BC"/>
    <a:srgbClr val="FAC090"/>
    <a:srgbClr val="984807"/>
    <a:srgbClr val="C3D69B"/>
    <a:srgbClr val="4F6228"/>
    <a:srgbClr val="FF0000"/>
    <a:srgbClr val="2540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>
    <p:restoredLeft sz="15620" autoAdjust="0"/>
    <p:restoredTop sz="97740" autoAdjust="0"/>
  </p:normalViewPr>
  <p:slideViewPr>
    <p:cSldViewPr>
      <p:cViewPr varScale="1">
        <p:scale>
          <a:sx n="20" d="100"/>
          <a:sy n="20" d="100"/>
        </p:scale>
        <p:origin x="-396" y="-132"/>
      </p:cViewPr>
      <p:guideLst>
        <p:guide orient="horz" pos="11520"/>
        <p:guide pos="15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/>
          <a:lstStyle>
            <a:lvl1pPr algn="l" defTabSz="23001135" fontAlgn="auto">
              <a:spcBef>
                <a:spcPts val="0"/>
              </a:spcBef>
              <a:spcAft>
                <a:spcPts val="0"/>
              </a:spcAft>
              <a:defRPr sz="5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4266921" y="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/>
          <a:lstStyle>
            <a:lvl1pPr algn="r" defTabSz="23001135" fontAlgn="auto">
              <a:spcBef>
                <a:spcPts val="0"/>
              </a:spcBef>
              <a:spcAft>
                <a:spcPts val="0"/>
              </a:spcAft>
              <a:defRPr sz="5800" smtClean="0">
                <a:latin typeface="+mn-lt"/>
              </a:defRPr>
            </a:lvl1pPr>
          </a:lstStyle>
          <a:p>
            <a:pPr>
              <a:defRPr/>
            </a:pPr>
            <a:fld id="{EC0CD1CE-B514-4C4C-ACF2-66A0ED7FE3DE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292138" y="2409825"/>
            <a:ext cx="16252825" cy="1203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8216" tIns="214108" rIns="428216" bIns="21410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283710" y="15250160"/>
            <a:ext cx="34269680" cy="14447520"/>
          </a:xfrm>
          <a:prstGeom prst="rect">
            <a:avLst/>
          </a:prstGeom>
        </p:spPr>
        <p:txBody>
          <a:bodyPr vert="horz" lIns="428216" tIns="214108" rIns="428216" bIns="21410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049289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 anchor="b"/>
          <a:lstStyle>
            <a:lvl1pPr algn="l" defTabSz="23001135" fontAlgn="auto">
              <a:spcBef>
                <a:spcPts val="0"/>
              </a:spcBef>
              <a:spcAft>
                <a:spcPts val="0"/>
              </a:spcAft>
              <a:defRPr sz="5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4266921" y="3049289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 anchor="b"/>
          <a:lstStyle>
            <a:lvl1pPr algn="r" defTabSz="23001135" fontAlgn="auto">
              <a:spcBef>
                <a:spcPts val="0"/>
              </a:spcBef>
              <a:spcAft>
                <a:spcPts val="0"/>
              </a:spcAft>
              <a:defRPr sz="5800" smtClean="0">
                <a:latin typeface="+mn-lt"/>
              </a:defRPr>
            </a:lvl1pPr>
          </a:lstStyle>
          <a:p>
            <a:pPr>
              <a:defRPr/>
            </a:pPr>
            <a:fld id="{8C4BAFDA-5602-478D-8DFD-6E36481FF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22994251" fontAlgn="base">
              <a:spcBef>
                <a:spcPct val="0"/>
              </a:spcBef>
              <a:spcAft>
                <a:spcPct val="0"/>
              </a:spcAft>
            </a:pPr>
            <a:fld id="{2071AD78-BB9B-4E42-B1ED-FC516B972E07}" type="slidenum">
              <a:rPr lang="en-US"/>
              <a:pPr defTabSz="22994251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1362270"/>
            <a:ext cx="41970960" cy="7840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20726400"/>
            <a:ext cx="3456432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5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11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36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823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27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734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190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64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3FA1D-F0A5-42B8-8A18-479078AED36E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A81F6-FD9A-4582-B0F1-CACB77441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E17B7-5D2E-4DC9-9164-73AEAB5CD4DE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BB652-E739-4B23-ADA1-00214069B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798760" y="1464739"/>
            <a:ext cx="11109960" cy="312081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8880" y="1464739"/>
            <a:ext cx="32506920" cy="31208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182E2-4CF3-430E-8D64-B115B4644A78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BCF2C-CFB1-4DC1-A223-351D02D9A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AC15D-2A41-43D5-8F26-5424BC532D23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4DD93-4FFC-4BAA-9D66-77786AF04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3503469"/>
            <a:ext cx="41970960" cy="7264400"/>
          </a:xfrm>
        </p:spPr>
        <p:txBody>
          <a:bodyPr anchor="t"/>
          <a:lstStyle>
            <a:lvl1pPr algn="l">
              <a:defRPr sz="2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5502472"/>
            <a:ext cx="41970960" cy="8000997"/>
          </a:xfrm>
        </p:spPr>
        <p:txBody>
          <a:bodyPr anchor="b"/>
          <a:lstStyle>
            <a:lvl1pPr marL="0" indent="0">
              <a:buNone/>
              <a:defRPr sz="10700">
                <a:solidFill>
                  <a:schemeClr val="tx1">
                    <a:tint val="75000"/>
                  </a:schemeClr>
                </a:solidFill>
              </a:defRPr>
            </a:lvl1pPr>
            <a:lvl2pPr marL="2455804" indent="0">
              <a:buNone/>
              <a:defRPr sz="9700">
                <a:solidFill>
                  <a:schemeClr val="tx1">
                    <a:tint val="75000"/>
                  </a:schemeClr>
                </a:solidFill>
              </a:defRPr>
            </a:lvl2pPr>
            <a:lvl3pPr marL="4911608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3pPr>
            <a:lvl4pPr marL="7367412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4pPr>
            <a:lvl5pPr marL="9823216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5pPr>
            <a:lvl6pPr marL="12279020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6pPr>
            <a:lvl7pPr marL="1473482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7pPr>
            <a:lvl8pPr marL="17190629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8pPr>
            <a:lvl9pPr marL="19646433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87C89-E967-41B2-8718-D8A465CEFFD2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4E36E-085B-463C-9103-84E86292A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8880" y="8534403"/>
            <a:ext cx="21808440" cy="24138469"/>
          </a:xfrm>
        </p:spPr>
        <p:txBody>
          <a:bodyPr/>
          <a:lstStyle>
            <a:lvl1pPr>
              <a:defRPr sz="15000"/>
            </a:lvl1pPr>
            <a:lvl2pPr>
              <a:defRPr sz="12900"/>
            </a:lvl2pPr>
            <a:lvl3pPr>
              <a:defRPr sz="10700"/>
            </a:lvl3pPr>
            <a:lvl4pPr>
              <a:defRPr sz="9700"/>
            </a:lvl4pPr>
            <a:lvl5pPr>
              <a:defRPr sz="9700"/>
            </a:lvl5pPr>
            <a:lvl6pPr>
              <a:defRPr sz="9700"/>
            </a:lvl6pPr>
            <a:lvl7pPr>
              <a:defRPr sz="9700"/>
            </a:lvl7pPr>
            <a:lvl8pPr>
              <a:defRPr sz="9700"/>
            </a:lvl8pPr>
            <a:lvl9pPr>
              <a:defRPr sz="9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00280" y="8534403"/>
            <a:ext cx="21808440" cy="24138469"/>
          </a:xfrm>
        </p:spPr>
        <p:txBody>
          <a:bodyPr/>
          <a:lstStyle>
            <a:lvl1pPr>
              <a:defRPr sz="15000"/>
            </a:lvl1pPr>
            <a:lvl2pPr>
              <a:defRPr sz="12900"/>
            </a:lvl2pPr>
            <a:lvl3pPr>
              <a:defRPr sz="10700"/>
            </a:lvl3pPr>
            <a:lvl4pPr>
              <a:defRPr sz="9700"/>
            </a:lvl4pPr>
            <a:lvl5pPr>
              <a:defRPr sz="9700"/>
            </a:lvl5pPr>
            <a:lvl6pPr>
              <a:defRPr sz="9700"/>
            </a:lvl6pPr>
            <a:lvl7pPr>
              <a:defRPr sz="9700"/>
            </a:lvl7pPr>
            <a:lvl8pPr>
              <a:defRPr sz="9700"/>
            </a:lvl8pPr>
            <a:lvl9pPr>
              <a:defRPr sz="9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6C40C-9967-48FF-8EAA-F2E649538DCF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3713-776F-49DD-996D-E87FEF31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8187269"/>
            <a:ext cx="21817015" cy="3412064"/>
          </a:xfrm>
        </p:spPr>
        <p:txBody>
          <a:bodyPr anchor="b"/>
          <a:lstStyle>
            <a:lvl1pPr marL="0" indent="0">
              <a:buNone/>
              <a:defRPr sz="12900" b="1"/>
            </a:lvl1pPr>
            <a:lvl2pPr marL="2455804" indent="0">
              <a:buNone/>
              <a:defRPr sz="10700" b="1"/>
            </a:lvl2pPr>
            <a:lvl3pPr marL="4911608" indent="0">
              <a:buNone/>
              <a:defRPr sz="9700" b="1"/>
            </a:lvl3pPr>
            <a:lvl4pPr marL="7367412" indent="0">
              <a:buNone/>
              <a:defRPr sz="8600" b="1"/>
            </a:lvl4pPr>
            <a:lvl5pPr marL="9823216" indent="0">
              <a:buNone/>
              <a:defRPr sz="8600" b="1"/>
            </a:lvl5pPr>
            <a:lvl6pPr marL="12279020" indent="0">
              <a:buNone/>
              <a:defRPr sz="8600" b="1"/>
            </a:lvl6pPr>
            <a:lvl7pPr marL="14734824" indent="0">
              <a:buNone/>
              <a:defRPr sz="8600" b="1"/>
            </a:lvl7pPr>
            <a:lvl8pPr marL="17190629" indent="0">
              <a:buNone/>
              <a:defRPr sz="8600" b="1"/>
            </a:lvl8pPr>
            <a:lvl9pPr marL="19646433" indent="0">
              <a:buNone/>
              <a:defRPr sz="8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1599333"/>
            <a:ext cx="21817015" cy="21073536"/>
          </a:xfrm>
        </p:spPr>
        <p:txBody>
          <a:bodyPr/>
          <a:lstStyle>
            <a:lvl1pPr>
              <a:defRPr sz="12900"/>
            </a:lvl1pPr>
            <a:lvl2pPr>
              <a:defRPr sz="10700"/>
            </a:lvl2pPr>
            <a:lvl3pPr>
              <a:defRPr sz="97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8" y="8187269"/>
            <a:ext cx="21825585" cy="3412064"/>
          </a:xfrm>
        </p:spPr>
        <p:txBody>
          <a:bodyPr anchor="b"/>
          <a:lstStyle>
            <a:lvl1pPr marL="0" indent="0">
              <a:buNone/>
              <a:defRPr sz="12900" b="1"/>
            </a:lvl1pPr>
            <a:lvl2pPr marL="2455804" indent="0">
              <a:buNone/>
              <a:defRPr sz="10700" b="1"/>
            </a:lvl2pPr>
            <a:lvl3pPr marL="4911608" indent="0">
              <a:buNone/>
              <a:defRPr sz="9700" b="1"/>
            </a:lvl3pPr>
            <a:lvl4pPr marL="7367412" indent="0">
              <a:buNone/>
              <a:defRPr sz="8600" b="1"/>
            </a:lvl4pPr>
            <a:lvl5pPr marL="9823216" indent="0">
              <a:buNone/>
              <a:defRPr sz="8600" b="1"/>
            </a:lvl5pPr>
            <a:lvl6pPr marL="12279020" indent="0">
              <a:buNone/>
              <a:defRPr sz="8600" b="1"/>
            </a:lvl6pPr>
            <a:lvl7pPr marL="14734824" indent="0">
              <a:buNone/>
              <a:defRPr sz="8600" b="1"/>
            </a:lvl7pPr>
            <a:lvl8pPr marL="17190629" indent="0">
              <a:buNone/>
              <a:defRPr sz="8600" b="1"/>
            </a:lvl8pPr>
            <a:lvl9pPr marL="19646433" indent="0">
              <a:buNone/>
              <a:defRPr sz="8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8" y="11599333"/>
            <a:ext cx="21825585" cy="21073536"/>
          </a:xfrm>
        </p:spPr>
        <p:txBody>
          <a:bodyPr/>
          <a:lstStyle>
            <a:lvl1pPr>
              <a:defRPr sz="12900"/>
            </a:lvl1pPr>
            <a:lvl2pPr>
              <a:defRPr sz="10700"/>
            </a:lvl2pPr>
            <a:lvl3pPr>
              <a:defRPr sz="97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834FA-A953-4EC5-909B-0CBC164B1DFA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E5DF2-47DC-4C3F-9420-9E5A34016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6B3C4-B385-4DC6-A519-306F4F9E803E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E7DF-8A95-4F19-AF4D-6BE0BAE3D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7EFA7-5E1D-40E5-AF68-9246BC80E5BA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8ECD2-C483-438B-ABBB-97DB2E410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456267"/>
            <a:ext cx="16244890" cy="6197600"/>
          </a:xfrm>
        </p:spPr>
        <p:txBody>
          <a:bodyPr anchor="b"/>
          <a:lstStyle>
            <a:lvl1pPr algn="l">
              <a:defRPr sz="10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456269"/>
            <a:ext cx="27603450" cy="31216603"/>
          </a:xfrm>
        </p:spPr>
        <p:txBody>
          <a:bodyPr/>
          <a:lstStyle>
            <a:lvl1pPr>
              <a:defRPr sz="17200"/>
            </a:lvl1pPr>
            <a:lvl2pPr>
              <a:defRPr sz="15000"/>
            </a:lvl2pPr>
            <a:lvl3pPr>
              <a:defRPr sz="12900"/>
            </a:lvl3pPr>
            <a:lvl4pPr>
              <a:defRPr sz="10700"/>
            </a:lvl4pPr>
            <a:lvl5pPr>
              <a:defRPr sz="10700"/>
            </a:lvl5pPr>
            <a:lvl6pPr>
              <a:defRPr sz="10700"/>
            </a:lvl6pPr>
            <a:lvl7pPr>
              <a:defRPr sz="10700"/>
            </a:lvl7pPr>
            <a:lvl8pPr>
              <a:defRPr sz="10700"/>
            </a:lvl8pPr>
            <a:lvl9pPr>
              <a:defRPr sz="10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7653869"/>
            <a:ext cx="16244890" cy="25019003"/>
          </a:xfrm>
        </p:spPr>
        <p:txBody>
          <a:bodyPr/>
          <a:lstStyle>
            <a:lvl1pPr marL="0" indent="0">
              <a:buNone/>
              <a:defRPr sz="7500"/>
            </a:lvl1pPr>
            <a:lvl2pPr marL="2455804" indent="0">
              <a:buNone/>
              <a:defRPr sz="6400"/>
            </a:lvl2pPr>
            <a:lvl3pPr marL="4911608" indent="0">
              <a:buNone/>
              <a:defRPr sz="5400"/>
            </a:lvl3pPr>
            <a:lvl4pPr marL="7367412" indent="0">
              <a:buNone/>
              <a:defRPr sz="4800"/>
            </a:lvl4pPr>
            <a:lvl5pPr marL="9823216" indent="0">
              <a:buNone/>
              <a:defRPr sz="4800"/>
            </a:lvl5pPr>
            <a:lvl6pPr marL="12279020" indent="0">
              <a:buNone/>
              <a:defRPr sz="4800"/>
            </a:lvl6pPr>
            <a:lvl7pPr marL="14734824" indent="0">
              <a:buNone/>
              <a:defRPr sz="4800"/>
            </a:lvl7pPr>
            <a:lvl8pPr marL="17190629" indent="0">
              <a:buNone/>
              <a:defRPr sz="4800"/>
            </a:lvl8pPr>
            <a:lvl9pPr marL="19646433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19E48-321F-4FBC-A82B-36033E114EAB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5156A-D09D-4FEA-A696-7CAC4F6B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5603200"/>
            <a:ext cx="29626560" cy="3022603"/>
          </a:xfrm>
        </p:spPr>
        <p:txBody>
          <a:bodyPr anchor="b"/>
          <a:lstStyle>
            <a:lvl1pPr algn="l">
              <a:defRPr sz="10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3268133"/>
            <a:ext cx="29626560" cy="21945600"/>
          </a:xfrm>
        </p:spPr>
        <p:txBody>
          <a:bodyPr rtlCol="0">
            <a:normAutofit/>
          </a:bodyPr>
          <a:lstStyle>
            <a:lvl1pPr marL="0" indent="0">
              <a:buNone/>
              <a:defRPr sz="17200"/>
            </a:lvl1pPr>
            <a:lvl2pPr marL="2455804" indent="0">
              <a:buNone/>
              <a:defRPr sz="15000"/>
            </a:lvl2pPr>
            <a:lvl3pPr marL="4911608" indent="0">
              <a:buNone/>
              <a:defRPr sz="12900"/>
            </a:lvl3pPr>
            <a:lvl4pPr marL="7367412" indent="0">
              <a:buNone/>
              <a:defRPr sz="10700"/>
            </a:lvl4pPr>
            <a:lvl5pPr marL="9823216" indent="0">
              <a:buNone/>
              <a:defRPr sz="10700"/>
            </a:lvl5pPr>
            <a:lvl6pPr marL="12279020" indent="0">
              <a:buNone/>
              <a:defRPr sz="10700"/>
            </a:lvl6pPr>
            <a:lvl7pPr marL="14734824" indent="0">
              <a:buNone/>
              <a:defRPr sz="10700"/>
            </a:lvl7pPr>
            <a:lvl8pPr marL="17190629" indent="0">
              <a:buNone/>
              <a:defRPr sz="10700"/>
            </a:lvl8pPr>
            <a:lvl9pPr marL="19646433" indent="0">
              <a:buNone/>
              <a:defRPr sz="10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28625803"/>
            <a:ext cx="29626560" cy="4292597"/>
          </a:xfrm>
        </p:spPr>
        <p:txBody>
          <a:bodyPr/>
          <a:lstStyle>
            <a:lvl1pPr marL="0" indent="0">
              <a:buNone/>
              <a:defRPr sz="7500"/>
            </a:lvl1pPr>
            <a:lvl2pPr marL="2455804" indent="0">
              <a:buNone/>
              <a:defRPr sz="6400"/>
            </a:lvl2pPr>
            <a:lvl3pPr marL="4911608" indent="0">
              <a:buNone/>
              <a:defRPr sz="5400"/>
            </a:lvl3pPr>
            <a:lvl4pPr marL="7367412" indent="0">
              <a:buNone/>
              <a:defRPr sz="4800"/>
            </a:lvl4pPr>
            <a:lvl5pPr marL="9823216" indent="0">
              <a:buNone/>
              <a:defRPr sz="4800"/>
            </a:lvl5pPr>
            <a:lvl6pPr marL="12279020" indent="0">
              <a:buNone/>
              <a:defRPr sz="4800"/>
            </a:lvl6pPr>
            <a:lvl7pPr marL="14734824" indent="0">
              <a:buNone/>
              <a:defRPr sz="4800"/>
            </a:lvl7pPr>
            <a:lvl8pPr marL="17190629" indent="0">
              <a:buNone/>
              <a:defRPr sz="4800"/>
            </a:lvl8pPr>
            <a:lvl9pPr marL="19646433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3A40D-8DB3-4D9D-AC47-31A81A7A84E7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C261F-5399-4BC8-A7F8-CEDDFE327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2468563" y="1465263"/>
            <a:ext cx="444404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1161" tIns="245580" rIns="491161" bIns="245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68563" y="8534400"/>
            <a:ext cx="44440475" cy="2413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1161" tIns="245580" rIns="491161" bIns="245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563" y="33901063"/>
            <a:ext cx="11522075" cy="1946275"/>
          </a:xfrm>
          <a:prstGeom prst="rect">
            <a:avLst/>
          </a:prstGeom>
        </p:spPr>
        <p:txBody>
          <a:bodyPr vert="horz" lIns="491161" tIns="245580" rIns="491161" bIns="245580" rtlCol="0" anchor="ctr"/>
          <a:lstStyle>
            <a:lvl1pPr algn="l" defTabSz="4911608" fontAlgn="auto">
              <a:spcBef>
                <a:spcPts val="0"/>
              </a:spcBef>
              <a:spcAft>
                <a:spcPts val="0"/>
              </a:spcAft>
              <a:defRPr sz="64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41829A-3AE1-4EBC-A055-2DD3DDB4DEB3}" type="datetimeFigureOut">
              <a:rPr lang="en-US"/>
              <a:pPr>
                <a:defRPr/>
              </a:pPr>
              <a:t>6/16/2008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363" y="33901063"/>
            <a:ext cx="15636875" cy="1946275"/>
          </a:xfrm>
          <a:prstGeom prst="rect">
            <a:avLst/>
          </a:prstGeom>
        </p:spPr>
        <p:txBody>
          <a:bodyPr vert="horz" lIns="491161" tIns="245580" rIns="491161" bIns="245580" rtlCol="0" anchor="ctr"/>
          <a:lstStyle>
            <a:lvl1pPr algn="ctr" defTabSz="4911608" fontAlgn="auto">
              <a:spcBef>
                <a:spcPts val="0"/>
              </a:spcBef>
              <a:spcAft>
                <a:spcPts val="0"/>
              </a:spcAft>
              <a:defRPr sz="6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6963" y="33901063"/>
            <a:ext cx="11522075" cy="1946275"/>
          </a:xfrm>
          <a:prstGeom prst="rect">
            <a:avLst/>
          </a:prstGeom>
        </p:spPr>
        <p:txBody>
          <a:bodyPr vert="horz" lIns="491161" tIns="245580" rIns="491161" bIns="245580" rtlCol="0" anchor="ctr"/>
          <a:lstStyle>
            <a:lvl1pPr algn="r" defTabSz="4911608" fontAlgn="auto">
              <a:spcBef>
                <a:spcPts val="0"/>
              </a:spcBef>
              <a:spcAft>
                <a:spcPts val="0"/>
              </a:spcAft>
              <a:defRPr sz="64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49D374-97DC-4458-ADA4-8C907BFF8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10138" rtl="0" fontAlgn="base">
        <a:spcBef>
          <a:spcPct val="0"/>
        </a:spcBef>
        <a:spcAft>
          <a:spcPct val="0"/>
        </a:spcAft>
        <a:defRPr sz="2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2pPr>
      <a:lvl3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3pPr>
      <a:lvl4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4pPr>
      <a:lvl5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5pPr>
      <a:lvl6pPr marL="4572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6pPr>
      <a:lvl7pPr marL="9144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7pPr>
      <a:lvl8pPr marL="13716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8pPr>
      <a:lvl9pPr marL="18288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9pPr>
    </p:titleStyle>
    <p:bodyStyle>
      <a:lvl1pPr marL="1841500" indent="-1841500" algn="l" defTabSz="4910138" rtl="0" fontAlgn="base">
        <a:spcBef>
          <a:spcPct val="20000"/>
        </a:spcBef>
        <a:spcAft>
          <a:spcPct val="0"/>
        </a:spcAft>
        <a:buFont typeface="Arial" charset="0"/>
        <a:buChar char="•"/>
        <a:defRPr sz="17200" kern="1200">
          <a:solidFill>
            <a:schemeClr val="tx1"/>
          </a:solidFill>
          <a:latin typeface="+mn-lt"/>
          <a:ea typeface="+mn-ea"/>
          <a:cs typeface="+mn-cs"/>
        </a:defRPr>
      </a:lvl1pPr>
      <a:lvl2pPr marL="3989388" indent="-1533525" algn="l" defTabSz="4910138" rtl="0" fontAlgn="base">
        <a:spcBef>
          <a:spcPct val="20000"/>
        </a:spcBef>
        <a:spcAft>
          <a:spcPct val="0"/>
        </a:spcAft>
        <a:buFont typeface="Arial" charset="0"/>
        <a:buChar char="–"/>
        <a:defRPr sz="15000" kern="1200">
          <a:solidFill>
            <a:schemeClr val="tx1"/>
          </a:solidFill>
          <a:latin typeface="+mn-lt"/>
          <a:ea typeface="+mn-ea"/>
          <a:cs typeface="+mn-cs"/>
        </a:defRPr>
      </a:lvl2pPr>
      <a:lvl3pPr marL="6138863" indent="-1227138" algn="l" defTabSz="4910138" rtl="0" fontAlgn="base">
        <a:spcBef>
          <a:spcPct val="20000"/>
        </a:spcBef>
        <a:spcAft>
          <a:spcPct val="0"/>
        </a:spcAft>
        <a:buFont typeface="Arial" charset="0"/>
        <a:buChar char="•"/>
        <a:defRPr sz="12900" kern="1200">
          <a:solidFill>
            <a:schemeClr val="tx1"/>
          </a:solidFill>
          <a:latin typeface="+mn-lt"/>
          <a:ea typeface="+mn-ea"/>
          <a:cs typeface="+mn-cs"/>
        </a:defRPr>
      </a:lvl3pPr>
      <a:lvl4pPr marL="8594725" indent="-1227138" algn="l" defTabSz="4910138" rtl="0" fontAlgn="base">
        <a:spcBef>
          <a:spcPct val="20000"/>
        </a:spcBef>
        <a:spcAft>
          <a:spcPct val="0"/>
        </a:spcAft>
        <a:buFont typeface="Arial" charset="0"/>
        <a:buChar char="–"/>
        <a:defRPr sz="10700" kern="1200">
          <a:solidFill>
            <a:schemeClr val="tx1"/>
          </a:solidFill>
          <a:latin typeface="+mn-lt"/>
          <a:ea typeface="+mn-ea"/>
          <a:cs typeface="+mn-cs"/>
        </a:defRPr>
      </a:lvl4pPr>
      <a:lvl5pPr marL="11050588" indent="-1227138" algn="l" defTabSz="4910138" rtl="0" fontAlgn="base">
        <a:spcBef>
          <a:spcPct val="20000"/>
        </a:spcBef>
        <a:spcAft>
          <a:spcPct val="0"/>
        </a:spcAft>
        <a:buFont typeface="Arial" charset="0"/>
        <a:buChar char="»"/>
        <a:defRPr sz="10700" kern="1200">
          <a:solidFill>
            <a:schemeClr val="tx1"/>
          </a:solidFill>
          <a:latin typeface="+mn-lt"/>
          <a:ea typeface="+mn-ea"/>
          <a:cs typeface="+mn-cs"/>
        </a:defRPr>
      </a:lvl5pPr>
      <a:lvl6pPr marL="13506922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6pPr>
      <a:lvl7pPr marL="15962727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7pPr>
      <a:lvl8pPr marL="18418531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8pPr>
      <a:lvl9pPr marL="20874335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1pPr>
      <a:lvl2pPr marL="2455804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2pPr>
      <a:lvl3pPr marL="4911608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3pPr>
      <a:lvl4pPr marL="7367412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4pPr>
      <a:lvl5pPr marL="9823216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5pPr>
      <a:lvl6pPr marL="12279020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6pPr>
      <a:lvl7pPr marL="14734824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7pPr>
      <a:lvl8pPr marL="17190629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8pPr>
      <a:lvl9pPr marL="19646433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5.tiff"/><Relationship Id="rId39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image" Target="../media/image24.tiff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.bin"/><Relationship Id="rId20" Type="http://schemas.openxmlformats.org/officeDocument/2006/relationships/image" Target="../media/image19.png"/><Relationship Id="rId29" Type="http://schemas.openxmlformats.org/officeDocument/2006/relationships/image" Target="../media/image28.tiff"/><Relationship Id="rId41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32" Type="http://schemas.openxmlformats.org/officeDocument/2006/relationships/oleObject" Target="../embeddings/oleObject3.bin"/><Relationship Id="rId37" Type="http://schemas.openxmlformats.org/officeDocument/2006/relationships/image" Target="../media/image35.png"/><Relationship Id="rId40" Type="http://schemas.openxmlformats.org/officeDocument/2006/relationships/image" Target="../media/image37.png"/><Relationship Id="rId5" Type="http://schemas.openxmlformats.org/officeDocument/2006/relationships/image" Target="../media/image6.jpeg"/><Relationship Id="rId15" Type="http://schemas.openxmlformats.org/officeDocument/2006/relationships/oleObject" Target="../embeddings/oleObject1.bin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4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1.tiff"/><Relationship Id="rId27" Type="http://schemas.openxmlformats.org/officeDocument/2006/relationships/image" Target="../media/image26.tiff"/><Relationship Id="rId30" Type="http://schemas.openxmlformats.org/officeDocument/2006/relationships/image" Target="../media/image29.tiff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0" y="0"/>
            <a:ext cx="49377600" cy="3200400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0" y="15697200"/>
            <a:ext cx="49377600" cy="10287000"/>
          </a:xfrm>
          <a:prstGeom prst="rect">
            <a:avLst/>
          </a:prstGeom>
          <a:solidFill>
            <a:schemeClr val="accent3">
              <a:lumMod val="60000"/>
              <a:lumOff val="40000"/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0" name="TextBox 3"/>
          <p:cNvSpPr txBox="1">
            <a:spLocks noChangeArrowheads="1"/>
          </p:cNvSpPr>
          <p:nvPr/>
        </p:nvSpPr>
        <p:spPr bwMode="auto">
          <a:xfrm>
            <a:off x="4724400" y="-361950"/>
            <a:ext cx="39547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91161" tIns="245580" rIns="491161" bIns="245580">
            <a:spAutoFit/>
          </a:bodyPr>
          <a:lstStyle/>
          <a:p>
            <a:r>
              <a:rPr lang="en-US" sz="12000" dirty="0">
                <a:latin typeface="Calibri" pitchFamily="34" charset="0"/>
              </a:rPr>
              <a:t>On Controlling Light Transport in Poor Visibility Environments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0" y="15769648"/>
            <a:ext cx="493776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/>
            <a:r>
              <a:rPr lang="en-US" sz="7200" dirty="0" smtClean="0">
                <a:solidFill>
                  <a:srgbClr val="4F6228"/>
                </a:solidFill>
                <a:latin typeface="Calibri" pitchFamily="34" charset="0"/>
              </a:rPr>
              <a:t>Improving Image </a:t>
            </a:r>
            <a:r>
              <a:rPr lang="en-US" sz="7200" dirty="0">
                <a:solidFill>
                  <a:srgbClr val="4F6228"/>
                </a:solidFill>
                <a:latin typeface="Calibri" pitchFamily="34" charset="0"/>
              </a:rPr>
              <a:t>Contrast using Polarization + Light </a:t>
            </a:r>
            <a:r>
              <a:rPr lang="en-US" sz="7200" dirty="0" smtClean="0">
                <a:solidFill>
                  <a:srgbClr val="4F6228"/>
                </a:solidFill>
                <a:latin typeface="Calibri" pitchFamily="34" charset="0"/>
              </a:rPr>
              <a:t>Stripe Scanning</a:t>
            </a:r>
            <a:endParaRPr lang="en-US" sz="7200" dirty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1097" name="Picture 7" descr="C:\Documents and Settings\mohitg\Desktop\cvpr08 poster\ri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76200"/>
            <a:ext cx="15240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" name="Picture 8" descr="C:\Documents and Settings\mohitg\Desktop\cvpr08 poster\techn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67400" y="0"/>
            <a:ext cx="52578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" name="Picture 1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438400"/>
            <a:ext cx="5334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Box 95"/>
          <p:cNvSpPr txBox="1"/>
          <p:nvPr/>
        </p:nvSpPr>
        <p:spPr>
          <a:xfrm>
            <a:off x="8610600" y="1600200"/>
            <a:ext cx="69342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Mohit</a:t>
            </a:r>
            <a:r>
              <a:rPr lang="en-US" sz="8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Gupta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7754600" y="16002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Srinivasa</a:t>
            </a:r>
            <a:r>
              <a:rPr lang="en-US" sz="8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G. </a:t>
            </a:r>
            <a:r>
              <a:rPr lang="en-US" sz="8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Narasimhan</a:t>
            </a:r>
            <a:endParaRPr lang="en-US" sz="8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0251400" y="16002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Yoav</a:t>
            </a:r>
            <a:r>
              <a:rPr lang="en-US" sz="8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Y. </a:t>
            </a:r>
            <a:r>
              <a:rPr lang="en-US" sz="8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Schechner</a:t>
            </a:r>
            <a:endParaRPr lang="en-US" sz="8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15117407" y="17756187"/>
            <a:ext cx="15095042" cy="6093163"/>
            <a:chOff x="15949850" y="17603787"/>
            <a:chExt cx="15095042" cy="6093163"/>
          </a:xfrm>
        </p:grpSpPr>
        <p:pic>
          <p:nvPicPr>
            <p:cNvPr id="25" name="Picture 7" descr="C:\Documents and Settings\mohitg\Desktop\cvpr08 poster\Blue_FloodLit_10ml_BestPolarized.t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731719" y="18684874"/>
              <a:ext cx="4493316" cy="3648456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26" name="Picture 8" descr="C:\Documents and Settings\mohitg\Desktop\cvpr08 poster\Blue_Stripes_10ml_UnPolarized_Thickness-3_Mean.t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647013" y="18684874"/>
              <a:ext cx="4493316" cy="3648456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27" name="Picture 9" descr="C:\Documents and Settings\mohitg\Desktop\cvpr08 poster\Blue_Stripes_10ml_Dehazed_Thickness-3_Mean_4.ti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551576" y="18684874"/>
              <a:ext cx="4493316" cy="3648456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1103" name="TextBox 98"/>
            <p:cNvSpPr txBox="1">
              <a:spLocks noChangeArrowheads="1"/>
            </p:cNvSpPr>
            <p:nvPr/>
          </p:nvSpPr>
          <p:spPr bwMode="auto">
            <a:xfrm>
              <a:off x="17133877" y="22250400"/>
              <a:ext cx="37338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4F6228"/>
                  </a:solidFill>
                  <a:latin typeface="Calibri" pitchFamily="34" charset="0"/>
                </a:rPr>
                <a:t>Polarized </a:t>
              </a:r>
              <a:r>
                <a:rPr lang="en-US" sz="4400" dirty="0" smtClean="0">
                  <a:solidFill>
                    <a:srgbClr val="4F6228"/>
                  </a:solidFill>
                  <a:latin typeface="Calibri" pitchFamily="34" charset="0"/>
                </a:rPr>
                <a:t>flood lighting</a:t>
              </a:r>
              <a:endParaRPr lang="en-US" sz="4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1104" name="TextBox 99"/>
            <p:cNvSpPr txBox="1">
              <a:spLocks noChangeArrowheads="1"/>
            </p:cNvSpPr>
            <p:nvPr/>
          </p:nvSpPr>
          <p:spPr bwMode="auto">
            <a:xfrm>
              <a:off x="22010677" y="22250400"/>
              <a:ext cx="373380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rgbClr val="4F6228"/>
                  </a:solidFill>
                  <a:latin typeface="Calibri" pitchFamily="34" charset="0"/>
                </a:rPr>
                <a:t>Unpolarized</a:t>
              </a:r>
              <a:r>
                <a:rPr lang="en-US" sz="4400" dirty="0" smtClean="0">
                  <a:solidFill>
                    <a:srgbClr val="4F6228"/>
                  </a:solidFill>
                  <a:latin typeface="Calibri" pitchFamily="34" charset="0"/>
                </a:rPr>
                <a:t> light striping</a:t>
              </a:r>
              <a:endParaRPr lang="en-US" sz="4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1105" name="TextBox 100"/>
            <p:cNvSpPr txBox="1">
              <a:spLocks noChangeArrowheads="1"/>
            </p:cNvSpPr>
            <p:nvPr/>
          </p:nvSpPr>
          <p:spPr bwMode="auto">
            <a:xfrm>
              <a:off x="26887477" y="22250400"/>
              <a:ext cx="37338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4F6228"/>
                  </a:solidFill>
                  <a:latin typeface="Calibri" pitchFamily="34" charset="0"/>
                </a:rPr>
                <a:t>Polarized </a:t>
              </a:r>
              <a:r>
                <a:rPr lang="en-US" sz="4400" dirty="0" smtClean="0">
                  <a:solidFill>
                    <a:srgbClr val="4F6228"/>
                  </a:solidFill>
                  <a:latin typeface="Calibri" pitchFamily="34" charset="0"/>
                </a:rPr>
                <a:t>light striping</a:t>
              </a:r>
              <a:endParaRPr lang="en-US" sz="4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1119" name="TextBox 114"/>
            <p:cNvSpPr txBox="1">
              <a:spLocks noChangeArrowheads="1"/>
            </p:cNvSpPr>
            <p:nvPr/>
          </p:nvSpPr>
          <p:spPr bwMode="auto">
            <a:xfrm rot="16200000">
              <a:off x="13781871" y="20151180"/>
              <a:ext cx="510539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solidFill>
                    <a:srgbClr val="4F6228"/>
                  </a:solidFill>
                  <a:latin typeface="Calibri" pitchFamily="34" charset="0"/>
                </a:rPr>
                <a:t>Strong </a:t>
              </a:r>
              <a:r>
                <a:rPr lang="en-US" sz="4400" dirty="0" smtClean="0">
                  <a:solidFill>
                    <a:srgbClr val="4F6228"/>
                  </a:solidFill>
                  <a:latin typeface="Calibri" pitchFamily="34" charset="0"/>
                </a:rPr>
                <a:t>scattering</a:t>
              </a:r>
              <a:endParaRPr lang="en-US" sz="4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1155" name="Line 131"/>
            <p:cNvSpPr>
              <a:spLocks noChangeShapeType="1"/>
            </p:cNvSpPr>
            <p:nvPr/>
          </p:nvSpPr>
          <p:spPr bwMode="auto">
            <a:xfrm>
              <a:off x="17068800" y="18059400"/>
              <a:ext cx="3200400" cy="0"/>
            </a:xfrm>
            <a:prstGeom prst="line">
              <a:avLst/>
            </a:prstGeom>
            <a:noFill/>
            <a:ln w="857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56" name="TextBox 104"/>
            <p:cNvSpPr txBox="1">
              <a:spLocks noChangeArrowheads="1"/>
            </p:cNvSpPr>
            <p:nvPr/>
          </p:nvSpPr>
          <p:spPr bwMode="auto">
            <a:xfrm>
              <a:off x="20269200" y="17603787"/>
              <a:ext cx="76200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rgbClr val="4F6228"/>
                  </a:solidFill>
                  <a:latin typeface="Calibri" pitchFamily="34" charset="0"/>
                </a:rPr>
                <a:t>Increasing image contrast</a:t>
              </a:r>
              <a:endParaRPr lang="en-US" sz="5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1157" name="Line 133"/>
            <p:cNvSpPr>
              <a:spLocks noChangeShapeType="1"/>
            </p:cNvSpPr>
            <p:nvPr/>
          </p:nvSpPr>
          <p:spPr bwMode="auto">
            <a:xfrm>
              <a:off x="27965400" y="18059400"/>
              <a:ext cx="2438400" cy="0"/>
            </a:xfrm>
            <a:prstGeom prst="line">
              <a:avLst/>
            </a:prstGeom>
            <a:noFill/>
            <a:ln w="857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0" y="25984200"/>
            <a:ext cx="49377600" cy="10591800"/>
          </a:xfrm>
          <a:prstGeom prst="rect">
            <a:avLst/>
          </a:prstGeom>
          <a:solidFill>
            <a:schemeClr val="accent1">
              <a:lumMod val="60000"/>
              <a:lumOff val="40000"/>
              <a:alpha val="5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0" y="25980448"/>
            <a:ext cx="493776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/>
            <a:r>
              <a:rPr lang="en-US" sz="7200" dirty="0">
                <a:solidFill>
                  <a:srgbClr val="254061"/>
                </a:solidFill>
                <a:latin typeface="Calibri" pitchFamily="34" charset="0"/>
              </a:rPr>
              <a:t>Where to Place the Camera and the </a:t>
            </a:r>
            <a:r>
              <a:rPr lang="en-US" sz="7200" dirty="0" smtClean="0">
                <a:solidFill>
                  <a:srgbClr val="254061"/>
                </a:solidFill>
                <a:latin typeface="Calibri" pitchFamily="34" charset="0"/>
              </a:rPr>
              <a:t>Source for the Best Image Quality?</a:t>
            </a:r>
            <a:endParaRPr lang="en-US" sz="7200" dirty="0">
              <a:solidFill>
                <a:srgbClr val="254061"/>
              </a:solidFill>
              <a:latin typeface="Calibri" pitchFamily="34" charset="0"/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381000" y="27645975"/>
            <a:ext cx="12801600" cy="8022373"/>
            <a:chOff x="152400" y="27127200"/>
            <a:chExt cx="12801600" cy="8022373"/>
          </a:xfrm>
        </p:grpSpPr>
        <p:pic>
          <p:nvPicPr>
            <p:cNvPr id="136" name="Picture 4" descr="J:\Research\UnderWaterImaging\Camera Ready Paper\Paper\scanning-polarization\figs_Complete\ProblemGeometryV4-2.BMP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39000" y="29644975"/>
              <a:ext cx="4673600" cy="3824288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155" name="TextBox 77"/>
            <p:cNvSpPr txBox="1"/>
            <p:nvPr/>
          </p:nvSpPr>
          <p:spPr>
            <a:xfrm>
              <a:off x="6400800" y="27127200"/>
              <a:ext cx="6553200" cy="1831975"/>
            </a:xfrm>
            <a:prstGeom prst="rect">
              <a:avLst/>
            </a:prstGeom>
            <a:noFill/>
          </p:spPr>
          <p:txBody>
            <a:bodyPr lIns="491161" tIns="245580" rIns="491161" bIns="24558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Small camera-source separation</a:t>
              </a:r>
            </a:p>
          </p:txBody>
        </p:sp>
        <p:sp>
          <p:nvSpPr>
            <p:cNvPr id="162" name="Line 108"/>
            <p:cNvSpPr>
              <a:spLocks noChangeShapeType="1"/>
            </p:cNvSpPr>
            <p:nvPr/>
          </p:nvSpPr>
          <p:spPr bwMode="auto">
            <a:xfrm flipV="1">
              <a:off x="7543800" y="29035375"/>
              <a:ext cx="19050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63" name="Picture 5" descr="J:\Research\UnderWaterImaging\Camera Ready Paper\Paper\scanning-polarization\figs_Complete\ProblemGeometryV4-3.BMP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90600" y="29568775"/>
              <a:ext cx="4670425" cy="3821113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166" name="Line 109"/>
            <p:cNvSpPr>
              <a:spLocks noChangeShapeType="1"/>
            </p:cNvSpPr>
            <p:nvPr/>
          </p:nvSpPr>
          <p:spPr bwMode="auto">
            <a:xfrm flipV="1">
              <a:off x="1066800" y="28959175"/>
              <a:ext cx="44196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TextBox 77"/>
            <p:cNvSpPr txBox="1"/>
            <p:nvPr/>
          </p:nvSpPr>
          <p:spPr>
            <a:xfrm>
              <a:off x="152400" y="27127200"/>
              <a:ext cx="6705600" cy="1831975"/>
            </a:xfrm>
            <a:prstGeom prst="rect">
              <a:avLst/>
            </a:prstGeom>
            <a:noFill/>
          </p:spPr>
          <p:txBody>
            <a:bodyPr lIns="491161" tIns="245580" rIns="491161" bIns="24558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Large camera-source separation</a:t>
              </a:r>
            </a:p>
          </p:txBody>
        </p:sp>
        <p:sp>
          <p:nvSpPr>
            <p:cNvPr id="169" name="Rectangle 115"/>
            <p:cNvSpPr>
              <a:spLocks noChangeArrowheads="1"/>
            </p:cNvSpPr>
            <p:nvPr/>
          </p:nvSpPr>
          <p:spPr bwMode="auto">
            <a:xfrm>
              <a:off x="5800725" y="30940375"/>
              <a:ext cx="1285875" cy="11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7200" dirty="0">
                  <a:solidFill>
                    <a:srgbClr val="254061"/>
                  </a:solidFill>
                  <a:latin typeface="Calibri" pitchFamily="34" charset="0"/>
                </a:rPr>
                <a:t>OR</a:t>
              </a:r>
            </a:p>
          </p:txBody>
        </p:sp>
        <p:sp>
          <p:nvSpPr>
            <p:cNvPr id="172" name="Rectangle 116"/>
            <p:cNvSpPr>
              <a:spLocks noChangeArrowheads="1"/>
            </p:cNvSpPr>
            <p:nvPr/>
          </p:nvSpPr>
          <p:spPr bwMode="auto">
            <a:xfrm>
              <a:off x="12117388" y="30894338"/>
              <a:ext cx="608012" cy="1189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7200">
                  <a:solidFill>
                    <a:srgbClr val="254061"/>
                  </a:solidFill>
                  <a:latin typeface="Calibri" pitchFamily="34" charset="0"/>
                </a:rPr>
                <a:t>?</a:t>
              </a:r>
            </a:p>
          </p:txBody>
        </p:sp>
        <p:sp>
          <p:nvSpPr>
            <p:cNvPr id="186" name="TextBox 77"/>
            <p:cNvSpPr txBox="1"/>
            <p:nvPr/>
          </p:nvSpPr>
          <p:spPr>
            <a:xfrm>
              <a:off x="762000" y="33299400"/>
              <a:ext cx="5410200" cy="1850173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Calibri" pitchFamily="34" charset="0"/>
                </a:rPr>
                <a:t>High contrast   High noise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88" name="TextBox 77"/>
            <p:cNvSpPr txBox="1"/>
            <p:nvPr/>
          </p:nvSpPr>
          <p:spPr>
            <a:xfrm>
              <a:off x="6934200" y="33299400"/>
              <a:ext cx="5410200" cy="1850173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Calibri" pitchFamily="34" charset="0"/>
                </a:rPr>
                <a:t>Low contrast     Low noise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13944600" y="27798375"/>
            <a:ext cx="19050000" cy="7620000"/>
            <a:chOff x="13944600" y="27660600"/>
            <a:chExt cx="19050000" cy="7620000"/>
          </a:xfrm>
        </p:grpSpPr>
        <p:pic>
          <p:nvPicPr>
            <p:cNvPr id="191" name="Picture 5" descr="C:\Documents and Settings\mohitg\Desktop\cvpr08 poster\fl-best-placement_MARKED.ti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9184600" y="29276040"/>
              <a:ext cx="3782924" cy="4572000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192" name="Picture 6" descr="C:\Documents and Settings\mohitg\Desktop\cvpr08 poster\fl-worst-placement_MARKED.tif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170604" y="29276040"/>
              <a:ext cx="3785396" cy="4572000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193" name="Picture 7" descr="C:\Documents and Settings\mohitg\Desktop\cvpr08 poster\FloodLitQMComparison-2.bmp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8698640" y="29276040"/>
              <a:ext cx="5913960" cy="4572000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194" name="TextBox 109"/>
            <p:cNvSpPr txBox="1">
              <a:spLocks noChangeArrowheads="1"/>
            </p:cNvSpPr>
            <p:nvPr/>
          </p:nvSpPr>
          <p:spPr bwMode="auto">
            <a:xfrm>
              <a:off x="29337000" y="33814512"/>
              <a:ext cx="36576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254061"/>
                  </a:solidFill>
                  <a:latin typeface="Calibri" pitchFamily="34" charset="0"/>
                </a:rPr>
                <a:t>Optimal separation</a:t>
              </a:r>
              <a:endParaRPr lang="en-US" sz="44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sp>
          <p:nvSpPr>
            <p:cNvPr id="200" name="TextBox 111"/>
            <p:cNvSpPr txBox="1">
              <a:spLocks noChangeArrowheads="1"/>
            </p:cNvSpPr>
            <p:nvPr/>
          </p:nvSpPr>
          <p:spPr bwMode="auto">
            <a:xfrm>
              <a:off x="16802100" y="27660600"/>
              <a:ext cx="155448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rgbClr val="254061"/>
                  </a:solidFill>
                  <a:latin typeface="Calibri" pitchFamily="34" charset="0"/>
                </a:rPr>
                <a:t>The </a:t>
              </a:r>
              <a:r>
                <a:rPr lang="en-US" sz="5400" dirty="0">
                  <a:solidFill>
                    <a:srgbClr val="254061"/>
                  </a:solidFill>
                  <a:latin typeface="Calibri" pitchFamily="34" charset="0"/>
                </a:rPr>
                <a:t>optimal separation for </a:t>
              </a:r>
              <a:r>
                <a:rPr lang="en-US" sz="5400" dirty="0" smtClean="0">
                  <a:solidFill>
                    <a:srgbClr val="254061"/>
                  </a:solidFill>
                  <a:latin typeface="Calibri" pitchFamily="34" charset="0"/>
                </a:rPr>
                <a:t>flood-lighting</a:t>
              </a:r>
              <a:endParaRPr lang="en-US" sz="54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graphicFrame>
          <p:nvGraphicFramePr>
            <p:cNvPr id="201" name="Object 11"/>
            <p:cNvGraphicFramePr>
              <a:graphicFrameLocks noChangeAspect="1"/>
            </p:cNvGraphicFramePr>
            <p:nvPr/>
          </p:nvGraphicFramePr>
          <p:xfrm>
            <a:off x="15697200" y="31851600"/>
            <a:ext cx="2514600" cy="1909583"/>
          </p:xfrm>
          <a:graphic>
            <a:graphicData uri="http://schemas.openxmlformats.org/presentationml/2006/ole">
              <p:oleObj spid="_x0000_s57350" name="Equation" r:id="rId15" imgW="685800" imgH="520560" progId="Equation.3">
                <p:embed/>
              </p:oleObj>
            </a:graphicData>
          </a:graphic>
        </p:graphicFrame>
        <p:sp>
          <p:nvSpPr>
            <p:cNvPr id="202" name="TextBox 201"/>
            <p:cNvSpPr txBox="1"/>
            <p:nvPr/>
          </p:nvSpPr>
          <p:spPr>
            <a:xfrm>
              <a:off x="14554200" y="30678535"/>
              <a:ext cx="4495800" cy="1173065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Image </a:t>
              </a:r>
              <a:r>
                <a:rPr lang="en-US" sz="4400" dirty="0" smtClean="0">
                  <a:solidFill>
                    <a:srgbClr val="254061"/>
                  </a:solidFill>
                  <a:latin typeface="Calibri" pitchFamily="34" charset="0"/>
                </a:rPr>
                <a:t>contrast</a:t>
              </a:r>
              <a:endParaRPr lang="en-US" sz="44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3944600" y="33604200"/>
              <a:ext cx="5638800" cy="1173065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254061"/>
                  </a:solidFill>
                  <a:latin typeface="Calibri" pitchFamily="34" charset="0"/>
                </a:rPr>
                <a:t>SNR</a:t>
              </a:r>
              <a:endParaRPr lang="en-US" sz="44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graphicFrame>
          <p:nvGraphicFramePr>
            <p:cNvPr id="204" name="Object 118"/>
            <p:cNvGraphicFramePr>
              <a:graphicFrameLocks noChangeAspect="1"/>
            </p:cNvGraphicFramePr>
            <p:nvPr/>
          </p:nvGraphicFramePr>
          <p:xfrm>
            <a:off x="15544800" y="29337000"/>
            <a:ext cx="2809875" cy="1447800"/>
          </p:xfrm>
          <a:graphic>
            <a:graphicData uri="http://schemas.openxmlformats.org/presentationml/2006/ole">
              <p:oleObj spid="_x0000_s57351" name="Equation" r:id="rId16" imgW="812520" imgH="419040" progId="Equation.3">
                <p:embed/>
              </p:oleObj>
            </a:graphicData>
          </a:graphic>
        </p:graphicFrame>
        <p:grpSp>
          <p:nvGrpSpPr>
            <p:cNvPr id="205" name="Group 203"/>
            <p:cNvGrpSpPr/>
            <p:nvPr/>
          </p:nvGrpSpPr>
          <p:grpSpPr>
            <a:xfrm>
              <a:off x="24841200" y="33834050"/>
              <a:ext cx="4876800" cy="1446550"/>
              <a:chOff x="30099000" y="34815959"/>
              <a:chExt cx="4876800" cy="1446550"/>
            </a:xfrm>
          </p:grpSpPr>
          <p:sp>
            <p:nvSpPr>
              <p:cNvPr id="207" name="TextBox 108"/>
              <p:cNvSpPr txBox="1">
                <a:spLocks noChangeArrowheads="1"/>
              </p:cNvSpPr>
              <p:nvPr/>
            </p:nvSpPr>
            <p:spPr bwMode="auto">
              <a:xfrm>
                <a:off x="30327600" y="34815959"/>
                <a:ext cx="4191000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254061"/>
                    </a:solidFill>
                    <a:latin typeface="Calibri" pitchFamily="34" charset="0"/>
                  </a:rPr>
                  <a:t>Large </a:t>
                </a:r>
                <a:r>
                  <a:rPr lang="en-US" sz="4400" dirty="0" smtClean="0">
                    <a:solidFill>
                      <a:srgbClr val="254061"/>
                    </a:solidFill>
                    <a:latin typeface="Calibri" pitchFamily="34" charset="0"/>
                  </a:rPr>
                  <a:t>separation</a:t>
                </a:r>
                <a:endParaRPr lang="en-US" sz="4400" dirty="0">
                  <a:solidFill>
                    <a:srgbClr val="254061"/>
                  </a:solidFill>
                  <a:latin typeface="Calibri" pitchFamily="34" charset="0"/>
                </a:endParaRPr>
              </a:p>
            </p:txBody>
          </p:sp>
          <p:sp>
            <p:nvSpPr>
              <p:cNvPr id="208" name="TextBox 108"/>
              <p:cNvSpPr txBox="1">
                <a:spLocks noChangeArrowheads="1"/>
              </p:cNvSpPr>
              <p:nvPr/>
            </p:nvSpPr>
            <p:spPr bwMode="auto">
              <a:xfrm>
                <a:off x="30099000" y="35438596"/>
                <a:ext cx="4876800" cy="823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rgbClr val="FF0000"/>
                    </a:solidFill>
                    <a:latin typeface="Calibri" pitchFamily="34" charset="0"/>
                  </a:rPr>
                  <a:t>High noise</a:t>
                </a:r>
                <a:endParaRPr lang="en-US" sz="48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06" name="TextBox 113"/>
            <p:cNvSpPr txBox="1">
              <a:spLocks noChangeArrowheads="1"/>
            </p:cNvSpPr>
            <p:nvPr/>
          </p:nvSpPr>
          <p:spPr bwMode="auto">
            <a:xfrm>
              <a:off x="19126200" y="33814512"/>
              <a:ext cx="51054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Image </a:t>
              </a:r>
              <a:r>
                <a:rPr lang="en-US" sz="4400" dirty="0" smtClean="0">
                  <a:solidFill>
                    <a:srgbClr val="254061"/>
                  </a:solidFill>
                  <a:latin typeface="Calibri" pitchFamily="34" charset="0"/>
                </a:rPr>
                <a:t>quality     </a:t>
              </a:r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versus separation</a:t>
              </a: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31318200" y="17754600"/>
            <a:ext cx="17602200" cy="7917597"/>
            <a:chOff x="31318200" y="17602200"/>
            <a:chExt cx="17602200" cy="7917597"/>
          </a:xfrm>
        </p:grpSpPr>
        <p:pic>
          <p:nvPicPr>
            <p:cNvPr id="145" name="Picture 3" descr="C:\Documents and Settings\mohitg\Desktop\cvpr08 poster\teaser-fl.tif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1851600" y="18529299"/>
              <a:ext cx="5246688" cy="5246688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146" name="Picture 4" descr="C:\Documents and Settings\mohitg\Desktop\cvpr08 poster\teaser-stripe.tif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7485638" y="18529299"/>
              <a:ext cx="5246688" cy="5246688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147" name="Picture 6" descr="C:\Documents and Settings\mohitg\Desktop\cvpr08 poster\teaser-comp2.tif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3119675" y="18529299"/>
              <a:ext cx="5246688" cy="5246688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148" name="TextBox 104"/>
            <p:cNvSpPr txBox="1">
              <a:spLocks noChangeArrowheads="1"/>
            </p:cNvSpPr>
            <p:nvPr/>
          </p:nvSpPr>
          <p:spPr bwMode="auto">
            <a:xfrm>
              <a:off x="31318200" y="23920449"/>
              <a:ext cx="63246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4F6228"/>
                  </a:solidFill>
                  <a:latin typeface="Calibri" pitchFamily="34" charset="0"/>
                </a:rPr>
                <a:t>Flood </a:t>
              </a:r>
              <a:r>
                <a:rPr lang="en-US" sz="4400" dirty="0" smtClean="0">
                  <a:solidFill>
                    <a:srgbClr val="4F6228"/>
                  </a:solidFill>
                  <a:latin typeface="Calibri" pitchFamily="34" charset="0"/>
                </a:rPr>
                <a:t>lighting</a:t>
              </a:r>
              <a:endParaRPr lang="en-US" sz="4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149" name="TextBox 105"/>
            <p:cNvSpPr txBox="1">
              <a:spLocks noChangeArrowheads="1"/>
            </p:cNvSpPr>
            <p:nvPr/>
          </p:nvSpPr>
          <p:spPr bwMode="auto">
            <a:xfrm>
              <a:off x="37033200" y="23920449"/>
              <a:ext cx="63246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4F6228"/>
                  </a:solidFill>
                  <a:latin typeface="Calibri" pitchFamily="34" charset="0"/>
                </a:rPr>
                <a:t>Polarized </a:t>
              </a:r>
              <a:r>
                <a:rPr lang="en-US" sz="4400" dirty="0" smtClean="0">
                  <a:solidFill>
                    <a:srgbClr val="4F6228"/>
                  </a:solidFill>
                  <a:latin typeface="Calibri" pitchFamily="34" charset="0"/>
                </a:rPr>
                <a:t>light striping</a:t>
              </a:r>
              <a:endParaRPr lang="en-US" sz="4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150" name="TextBox 106"/>
            <p:cNvSpPr txBox="1">
              <a:spLocks noChangeArrowheads="1"/>
            </p:cNvSpPr>
            <p:nvPr/>
          </p:nvSpPr>
          <p:spPr bwMode="auto">
            <a:xfrm>
              <a:off x="42595800" y="23920449"/>
              <a:ext cx="63246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>
                  <a:solidFill>
                    <a:srgbClr val="4F6228"/>
                  </a:solidFill>
                  <a:latin typeface="Calibri" pitchFamily="34" charset="0"/>
                </a:rPr>
                <a:t>Comparison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31927800" y="24688800"/>
              <a:ext cx="16459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800" dirty="0" smtClean="0">
                  <a:solidFill>
                    <a:srgbClr val="FF0000"/>
                  </a:solidFill>
                  <a:latin typeface="Calibri" pitchFamily="34" charset="0"/>
                </a:rPr>
                <a:t>No post-processing</a:t>
              </a:r>
              <a:endParaRPr lang="en-US" sz="48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27" name="Line 131"/>
            <p:cNvSpPr>
              <a:spLocks noChangeShapeType="1"/>
            </p:cNvSpPr>
            <p:nvPr/>
          </p:nvSpPr>
          <p:spPr bwMode="auto">
            <a:xfrm>
              <a:off x="32004000" y="18059400"/>
              <a:ext cx="1645920" cy="0"/>
            </a:xfrm>
            <a:prstGeom prst="line">
              <a:avLst/>
            </a:prstGeom>
            <a:noFill/>
            <a:ln w="857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TextBox 104"/>
            <p:cNvSpPr txBox="1">
              <a:spLocks noChangeArrowheads="1"/>
            </p:cNvSpPr>
            <p:nvPr/>
          </p:nvSpPr>
          <p:spPr bwMode="auto">
            <a:xfrm>
              <a:off x="33147000" y="17602200"/>
              <a:ext cx="86106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rgbClr val="4F6228"/>
                  </a:solidFill>
                  <a:latin typeface="Calibri" pitchFamily="34" charset="0"/>
                </a:rPr>
                <a:t>Increasing image contrast</a:t>
              </a:r>
              <a:endParaRPr lang="en-US" sz="5400" dirty="0">
                <a:solidFill>
                  <a:srgbClr val="4F6228"/>
                </a:solidFill>
                <a:latin typeface="Calibri" pitchFamily="34" charset="0"/>
              </a:endParaRPr>
            </a:p>
          </p:txBody>
        </p:sp>
        <p:sp>
          <p:nvSpPr>
            <p:cNvPr id="229" name="Line 133"/>
            <p:cNvSpPr>
              <a:spLocks noChangeShapeType="1"/>
            </p:cNvSpPr>
            <p:nvPr/>
          </p:nvSpPr>
          <p:spPr bwMode="auto">
            <a:xfrm>
              <a:off x="41224200" y="18059400"/>
              <a:ext cx="1645920" cy="0"/>
            </a:xfrm>
            <a:prstGeom prst="line">
              <a:avLst/>
            </a:prstGeom>
            <a:noFill/>
            <a:ln w="857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1" name="Rectangle 230"/>
          <p:cNvSpPr/>
          <p:nvPr/>
        </p:nvSpPr>
        <p:spPr>
          <a:xfrm>
            <a:off x="0" y="3200400"/>
            <a:ext cx="15849600" cy="12496800"/>
          </a:xfrm>
          <a:prstGeom prst="rect">
            <a:avLst/>
          </a:prstGeom>
          <a:solidFill>
            <a:srgbClr val="F6F6BC">
              <a:alpha val="5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15849600" y="3200400"/>
            <a:ext cx="33528000" cy="12496800"/>
          </a:xfrm>
          <a:prstGeom prst="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3" name="TextBox 232"/>
          <p:cNvSpPr txBox="1"/>
          <p:nvPr/>
        </p:nvSpPr>
        <p:spPr>
          <a:xfrm>
            <a:off x="15849600" y="3204595"/>
            <a:ext cx="335280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How to Illuminate </a:t>
            </a: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Scene in Poor Visibility Environments?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76200" y="3204595"/>
            <a:ext cx="157734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Light Transport in Scattering Media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35" name="Group 234"/>
          <p:cNvGrpSpPr/>
          <p:nvPr/>
        </p:nvGrpSpPr>
        <p:grpSpPr>
          <a:xfrm>
            <a:off x="17907000" y="4648200"/>
            <a:ext cx="14554200" cy="6087309"/>
            <a:chOff x="17145000" y="4648200"/>
            <a:chExt cx="14554200" cy="6087309"/>
          </a:xfrm>
        </p:grpSpPr>
        <p:sp>
          <p:nvSpPr>
            <p:cNvPr id="236" name="TextBox 235"/>
            <p:cNvSpPr txBox="1"/>
            <p:nvPr/>
          </p:nvSpPr>
          <p:spPr bwMode="auto">
            <a:xfrm>
              <a:off x="17145000" y="4648200"/>
              <a:ext cx="13182600" cy="1419286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 defTabSz="491160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1. Flood Lighting</a:t>
              </a:r>
              <a:endParaRPr lang="en-US" sz="6000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237" name="Picture 10" descr="C:\Documents and Settings\mohitg\Desktop\cvpr08 poster\Green_Checker_10ml_BestPolarized_Alpha-1_MAX.TIF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365200" y="5867400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38" name="TextBox 88"/>
            <p:cNvSpPr txBox="1">
              <a:spLocks noChangeArrowheads="1"/>
            </p:cNvSpPr>
            <p:nvPr/>
          </p:nvSpPr>
          <p:spPr bwMode="auto">
            <a:xfrm>
              <a:off x="25298400" y="9288959"/>
              <a:ext cx="64008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984807"/>
                  </a:solidFill>
                  <a:latin typeface="Calibri" pitchFamily="34" charset="0"/>
                </a:rPr>
                <a:t>Floodlit </a:t>
              </a:r>
              <a:r>
                <a:rPr lang="en-US" sz="4400" dirty="0" smtClean="0">
                  <a:solidFill>
                    <a:srgbClr val="FF0000"/>
                  </a:solidFill>
                  <a:latin typeface="Calibri" pitchFamily="34" charset="0"/>
                </a:rPr>
                <a:t>(Low contrast)</a:t>
              </a:r>
            </a:p>
            <a:p>
              <a:pPr algn="ctr"/>
              <a:endParaRPr lang="en-US" sz="4400" dirty="0">
                <a:solidFill>
                  <a:srgbClr val="984807"/>
                </a:solidFill>
                <a:latin typeface="Calibri" pitchFamily="34" charset="0"/>
              </a:endParaRPr>
            </a:p>
          </p:txBody>
        </p:sp>
        <p:pic>
          <p:nvPicPr>
            <p:cNvPr id="239" name="Picture 238" descr="C:\Documents and Settings\mohitg\Desktop\cvpr08 poster\Chart-2.tif"/>
            <p:cNvPicPr>
              <a:picLocks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1756624" y="5867400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40" name="TextBox 88"/>
            <p:cNvSpPr txBox="1">
              <a:spLocks noChangeArrowheads="1"/>
            </p:cNvSpPr>
            <p:nvPr/>
          </p:nvSpPr>
          <p:spPr bwMode="auto">
            <a:xfrm>
              <a:off x="22326600" y="9288959"/>
              <a:ext cx="28194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984807"/>
                  </a:solidFill>
                  <a:latin typeface="Calibri" pitchFamily="34" charset="0"/>
                </a:rPr>
                <a:t>Object</a:t>
              </a:r>
              <a:endParaRPr lang="en-US" sz="4400" dirty="0">
                <a:solidFill>
                  <a:srgbClr val="984807"/>
                </a:solidFill>
                <a:latin typeface="Calibri" pitchFamily="34" charset="0"/>
              </a:endParaRPr>
            </a:p>
          </p:txBody>
        </p:sp>
        <p:pic>
          <p:nvPicPr>
            <p:cNvPr id="241" name="Picture 4" descr="J:\Research\UnderWaterImaging\Camera Ready Paper\Paper\scanning-polarization\figs_Complete\ProblemGeometryV4-2.BMP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145000" y="5867400"/>
              <a:ext cx="3962400" cy="336024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242" name="Group 241"/>
          <p:cNvGrpSpPr/>
          <p:nvPr/>
        </p:nvGrpSpPr>
        <p:grpSpPr>
          <a:xfrm>
            <a:off x="16992600" y="10058400"/>
            <a:ext cx="15392400" cy="5486400"/>
            <a:chOff x="16230600" y="10058400"/>
            <a:chExt cx="15392400" cy="5486400"/>
          </a:xfrm>
        </p:grpSpPr>
        <p:sp>
          <p:nvSpPr>
            <p:cNvPr id="243" name="TextBox 242"/>
            <p:cNvSpPr txBox="1"/>
            <p:nvPr/>
          </p:nvSpPr>
          <p:spPr bwMode="auto">
            <a:xfrm>
              <a:off x="16230600" y="10058400"/>
              <a:ext cx="15392400" cy="1419286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 defTabSz="491160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2. High-frequency Illumination [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Nayar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et al]</a:t>
              </a:r>
              <a:endParaRPr lang="en-US" sz="6000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244" name="Picture 11" descr="C:\Documents and Settings\mohitg\Desktop\cvpr08 poster\ProblemGeometryHF.tif"/>
            <p:cNvPicPr>
              <a:picLocks noChangeArrowheads="1"/>
            </p:cNvPicPr>
            <p:nvPr/>
          </p:nvPicPr>
          <p:blipFill>
            <a:blip r:embed="rId22"/>
            <a:srcRect r="29861" b="23449"/>
            <a:stretch>
              <a:fillRect/>
            </a:stretch>
          </p:blipFill>
          <p:spPr bwMode="auto">
            <a:xfrm>
              <a:off x="17145000" y="11341608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245" name="Picture 2" descr="C:\Documents and Settings\mohitg\Desktop\cvpr08 poster\Green_Checker_10ml_BestPolarized_Alpha-2_DIRECT.TIF"/>
            <p:cNvPicPr>
              <a:picLocks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1756624" y="11341608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246" name="Picture 11" descr="C:\Documents and Settings\mohitg\Desktop\cvpr08 poster\Green_Checker_10ml_BestPolarized_Alpha-1_GLOBAL.TIF"/>
            <p:cNvPicPr>
              <a:picLocks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26365200" y="11341608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47" name="TextBox 89"/>
            <p:cNvSpPr txBox="1">
              <a:spLocks noChangeArrowheads="1"/>
            </p:cNvSpPr>
            <p:nvPr/>
          </p:nvSpPr>
          <p:spPr bwMode="auto">
            <a:xfrm>
              <a:off x="25755600" y="14775359"/>
              <a:ext cx="556259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solidFill>
                    <a:srgbClr val="984807"/>
                  </a:solidFill>
                  <a:latin typeface="Calibri" pitchFamily="34" charset="0"/>
                </a:rPr>
                <a:t>Global </a:t>
              </a:r>
              <a:r>
                <a:rPr lang="en-US" sz="4400" dirty="0" smtClean="0">
                  <a:solidFill>
                    <a:srgbClr val="FF0000"/>
                  </a:solidFill>
                  <a:latin typeface="Calibri" pitchFamily="34" charset="0"/>
                </a:rPr>
                <a:t>(Low contrast)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48" name="TextBox 90"/>
            <p:cNvSpPr txBox="1">
              <a:spLocks noChangeArrowheads="1"/>
            </p:cNvSpPr>
            <p:nvPr/>
          </p:nvSpPr>
          <p:spPr bwMode="auto">
            <a:xfrm>
              <a:off x="20993100" y="14775359"/>
              <a:ext cx="52959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solidFill>
                    <a:srgbClr val="984807"/>
                  </a:solidFill>
                  <a:latin typeface="Calibri" pitchFamily="34" charset="0"/>
                </a:rPr>
                <a:t>Direct </a:t>
              </a:r>
              <a:r>
                <a:rPr lang="en-US" sz="4400" dirty="0" smtClean="0">
                  <a:solidFill>
                    <a:srgbClr val="FF0000"/>
                  </a:solidFill>
                  <a:latin typeface="Calibri" pitchFamily="34" charset="0"/>
                </a:rPr>
                <a:t>(High noise)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33604200" y="4648200"/>
            <a:ext cx="14554200" cy="5410200"/>
            <a:chOff x="32918400" y="4648200"/>
            <a:chExt cx="14554200" cy="5410200"/>
          </a:xfrm>
        </p:grpSpPr>
        <p:sp>
          <p:nvSpPr>
            <p:cNvPr id="250" name="TextBox 72"/>
            <p:cNvSpPr txBox="1"/>
            <p:nvPr/>
          </p:nvSpPr>
          <p:spPr bwMode="auto">
            <a:xfrm>
              <a:off x="32918400" y="4648200"/>
              <a:ext cx="14554200" cy="1419286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 defTabSz="491160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3. 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Confocal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Imaging [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Levoy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et al]</a:t>
              </a:r>
              <a:endParaRPr lang="en-US" sz="6000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1" name="TextBox 90"/>
            <p:cNvSpPr txBox="1">
              <a:spLocks noChangeArrowheads="1"/>
            </p:cNvSpPr>
            <p:nvPr/>
          </p:nvSpPr>
          <p:spPr bwMode="auto">
            <a:xfrm>
              <a:off x="42519600" y="9288959"/>
              <a:ext cx="45720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984807"/>
                  </a:solidFill>
                  <a:latin typeface="Calibri" pitchFamily="34" charset="0"/>
                </a:rPr>
                <a:t>Synthetic aperture </a:t>
              </a:r>
              <a:endParaRPr lang="en-US" sz="4400" dirty="0">
                <a:solidFill>
                  <a:srgbClr val="984807"/>
                </a:solidFill>
                <a:latin typeface="Calibri" pitchFamily="34" charset="0"/>
              </a:endParaRPr>
            </a:p>
          </p:txBody>
        </p:sp>
        <p:sp>
          <p:nvSpPr>
            <p:cNvPr id="252" name="TextBox 90"/>
            <p:cNvSpPr txBox="1">
              <a:spLocks noChangeArrowheads="1"/>
            </p:cNvSpPr>
            <p:nvPr/>
          </p:nvSpPr>
          <p:spPr bwMode="auto">
            <a:xfrm>
              <a:off x="33375600" y="9288959"/>
              <a:ext cx="45720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984807"/>
                  </a:solidFill>
                  <a:latin typeface="Calibri" pitchFamily="34" charset="0"/>
                </a:rPr>
                <a:t>Scanning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253" name="Picture 9" descr="C:\Documents and Settings\mohitg\Desktop\cvpr08 poster\ProblemGeometryConfocalImagingScanning.tif"/>
            <p:cNvPicPr>
              <a:picLocks noChangeArrowheads="1"/>
            </p:cNvPicPr>
            <p:nvPr/>
          </p:nvPicPr>
          <p:blipFill>
            <a:blip r:embed="rId25"/>
            <a:srcRect r="41667" b="23333"/>
            <a:stretch>
              <a:fillRect/>
            </a:stretch>
          </p:blipFill>
          <p:spPr bwMode="auto">
            <a:xfrm>
              <a:off x="33451800" y="5867400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254" name="Picture 10" descr="C:\Documents and Settings\mohitg\Desktop\cvpr08 poster\ProblemGeometryConfocalImagingCodedAperture.tif"/>
            <p:cNvPicPr>
              <a:picLocks noChangeArrowheads="1"/>
            </p:cNvPicPr>
            <p:nvPr/>
          </p:nvPicPr>
          <p:blipFill>
            <a:blip r:embed="rId26"/>
            <a:srcRect r="40833" b="22222"/>
            <a:stretch>
              <a:fillRect/>
            </a:stretch>
          </p:blipFill>
          <p:spPr bwMode="auto">
            <a:xfrm>
              <a:off x="38101524" y="5867400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255" name="Picture 11" descr="C:\Documents and Settings\mohitg\Desktop\cvpr08 poster\ProblemGeometryConfocalImagingCodedAperture+SAP.tif"/>
            <p:cNvPicPr>
              <a:picLocks noChangeArrowheads="1"/>
            </p:cNvPicPr>
            <p:nvPr/>
          </p:nvPicPr>
          <p:blipFill>
            <a:blip r:embed="rId27"/>
            <a:srcRect r="24167" b="22222"/>
            <a:stretch>
              <a:fillRect/>
            </a:stretch>
          </p:blipFill>
          <p:spPr bwMode="auto">
            <a:xfrm>
              <a:off x="42751248" y="5867400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56" name="TextBox 90"/>
            <p:cNvSpPr txBox="1">
              <a:spLocks noChangeArrowheads="1"/>
            </p:cNvSpPr>
            <p:nvPr/>
          </p:nvSpPr>
          <p:spPr bwMode="auto">
            <a:xfrm>
              <a:off x="37871400" y="9288959"/>
              <a:ext cx="45720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984807"/>
                  </a:solidFill>
                  <a:latin typeface="Calibri" pitchFamily="34" charset="0"/>
                </a:rPr>
                <a:t>Coded aperture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33909000" y="10058400"/>
            <a:ext cx="14097000" cy="5493841"/>
            <a:chOff x="33223200" y="10058400"/>
            <a:chExt cx="14097000" cy="5493841"/>
          </a:xfrm>
        </p:grpSpPr>
        <p:pic>
          <p:nvPicPr>
            <p:cNvPr id="258" name="Picture 5" descr="C:\Documents and Settings\mohitg\Desktop\cvpr08 poster\LightStripingExperiment1.bmp"/>
            <p:cNvPicPr>
              <a:picLocks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38101524" y="11341608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59" name="TextBox 72"/>
            <p:cNvSpPr txBox="1"/>
            <p:nvPr/>
          </p:nvSpPr>
          <p:spPr bwMode="auto">
            <a:xfrm>
              <a:off x="33223200" y="10058400"/>
              <a:ext cx="14097000" cy="1419286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 defTabSz="491160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4. Light 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Stripe 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Scanning [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Narasimhan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et al]</a:t>
              </a:r>
              <a:endParaRPr lang="en-US" sz="6000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60" name="TextBox 90"/>
            <p:cNvSpPr txBox="1">
              <a:spLocks noChangeArrowheads="1"/>
            </p:cNvSpPr>
            <p:nvPr/>
          </p:nvSpPr>
          <p:spPr bwMode="auto">
            <a:xfrm>
              <a:off x="37871400" y="14775359"/>
              <a:ext cx="45720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984807"/>
                  </a:solidFill>
                  <a:latin typeface="Calibri" pitchFamily="34" charset="0"/>
                </a:rPr>
                <a:t>Light </a:t>
              </a:r>
              <a:r>
                <a:rPr lang="en-US" sz="4400" dirty="0" smtClean="0">
                  <a:solidFill>
                    <a:srgbClr val="984807"/>
                  </a:solidFill>
                  <a:latin typeface="Calibri" pitchFamily="34" charset="0"/>
                </a:rPr>
                <a:t>striping input</a:t>
              </a:r>
              <a:endParaRPr lang="en-US" sz="4400" dirty="0">
                <a:solidFill>
                  <a:srgbClr val="984807"/>
                </a:solidFill>
                <a:latin typeface="Calibri" pitchFamily="34" charset="0"/>
              </a:endParaRPr>
            </a:p>
          </p:txBody>
        </p:sp>
        <p:sp>
          <p:nvSpPr>
            <p:cNvPr id="261" name="TextBox 90"/>
            <p:cNvSpPr txBox="1">
              <a:spLocks noChangeArrowheads="1"/>
            </p:cNvSpPr>
            <p:nvPr/>
          </p:nvSpPr>
          <p:spPr bwMode="auto">
            <a:xfrm>
              <a:off x="33375600" y="14775359"/>
              <a:ext cx="45720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984807"/>
                  </a:solidFill>
                  <a:latin typeface="Calibri" pitchFamily="34" charset="0"/>
                </a:rPr>
                <a:t>Less backscatter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pic>
          <p:nvPicPr>
            <p:cNvPr id="262" name="Picture 11" descr="C:\Documents and Settings\mohitg\Desktop\cvpr08 poster\ProblemGeometryStripe.tif"/>
            <p:cNvPicPr>
              <a:picLocks noChangeArrowheads="1"/>
            </p:cNvPicPr>
            <p:nvPr/>
          </p:nvPicPr>
          <p:blipFill>
            <a:blip r:embed="rId29"/>
            <a:srcRect r="42500" b="23333"/>
            <a:stretch>
              <a:fillRect/>
            </a:stretch>
          </p:blipFill>
          <p:spPr bwMode="auto">
            <a:xfrm>
              <a:off x="33451800" y="11341608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263" name="Picture 7" descr="C:\Documents and Settings\mohitg\Desktop\cvpr08 poster\Green_Stripes_10ml_UnPolarized_Thickness-3.tif"/>
            <p:cNvPicPr>
              <a:picLocks noChangeArrowheads="1"/>
            </p:cNvPicPr>
            <p:nvPr/>
          </p:nvPicPr>
          <p:blipFill>
            <a:blip r:embed="rId30"/>
            <a:srcRect b="16009"/>
            <a:stretch>
              <a:fillRect/>
            </a:stretch>
          </p:blipFill>
          <p:spPr bwMode="auto">
            <a:xfrm>
              <a:off x="42751248" y="11341608"/>
              <a:ext cx="3959352" cy="3364992"/>
            </a:xfrm>
            <a:prstGeom prst="rect">
              <a:avLst/>
            </a:prstGeom>
            <a:noFill/>
            <a:ln w="222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264" name="TextBox 90"/>
            <p:cNvSpPr txBox="1">
              <a:spLocks noChangeArrowheads="1"/>
            </p:cNvSpPr>
            <p:nvPr/>
          </p:nvSpPr>
          <p:spPr bwMode="auto">
            <a:xfrm>
              <a:off x="42519600" y="14782800"/>
              <a:ext cx="45720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Calibri" pitchFamily="34" charset="0"/>
                </a:rPr>
                <a:t>Increased contrast</a:t>
              </a:r>
              <a:endParaRPr lang="en-US" sz="4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265" name="Picture 3" descr="J:\Research\UnderWaterImaging\Camera Ready Paper\Paper\scanning-polarization\figs_Complete\ProblemGeometryV4-1.BMP"/>
          <p:cNvPicPr>
            <a:picLocks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590800" y="10046208"/>
            <a:ext cx="3959352" cy="3364992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</p:pic>
      <p:grpSp>
        <p:nvGrpSpPr>
          <p:cNvPr id="266" name="Group 191"/>
          <p:cNvGrpSpPr/>
          <p:nvPr/>
        </p:nvGrpSpPr>
        <p:grpSpPr>
          <a:xfrm>
            <a:off x="1981200" y="13689543"/>
            <a:ext cx="11201399" cy="1855257"/>
            <a:chOff x="1905000" y="8971049"/>
            <a:chExt cx="11201399" cy="1855257"/>
          </a:xfrm>
        </p:grpSpPr>
        <p:sp>
          <p:nvSpPr>
            <p:cNvPr id="267" name="Left Brace 266"/>
            <p:cNvSpPr>
              <a:spLocks/>
            </p:cNvSpPr>
            <p:nvPr/>
          </p:nvSpPr>
          <p:spPr bwMode="auto">
            <a:xfrm rot="16200000">
              <a:off x="7261858" y="7488924"/>
              <a:ext cx="411480" cy="4876800"/>
            </a:xfrm>
            <a:prstGeom prst="leftBrace">
              <a:avLst>
                <a:gd name="adj1" fmla="val 8321"/>
                <a:gd name="adj2" fmla="val 50000"/>
              </a:avLst>
            </a:prstGeom>
            <a:noFill/>
            <a:ln w="47625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 defTabSz="491160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8" name="Left Brace 267"/>
            <p:cNvSpPr>
              <a:spLocks/>
            </p:cNvSpPr>
            <p:nvPr/>
          </p:nvSpPr>
          <p:spPr bwMode="auto">
            <a:xfrm rot="16200000">
              <a:off x="11166347" y="8994636"/>
              <a:ext cx="411480" cy="1865376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47625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 defTabSz="491160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9" name="TextBox 33"/>
            <p:cNvSpPr txBox="1">
              <a:spLocks noChangeArrowheads="1"/>
            </p:cNvSpPr>
            <p:nvPr/>
          </p:nvSpPr>
          <p:spPr bwMode="auto">
            <a:xfrm>
              <a:off x="5943599" y="10056865"/>
              <a:ext cx="32559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400" dirty="0" smtClean="0">
                  <a:latin typeface="Calibri" pitchFamily="34" charset="0"/>
                </a:rPr>
                <a:t>Signal S(</a:t>
              </a:r>
              <a:r>
                <a:rPr lang="en-US" sz="4400" dirty="0" err="1" smtClean="0">
                  <a:latin typeface="Calibri" pitchFamily="34" charset="0"/>
                </a:rPr>
                <a:t>x,y</a:t>
              </a:r>
              <a:r>
                <a:rPr lang="en-US" sz="4400" dirty="0" smtClean="0">
                  <a:latin typeface="Calibri" pitchFamily="34" charset="0"/>
                </a:rPr>
                <a:t>)</a:t>
              </a:r>
              <a:endParaRPr lang="en-US" sz="4400" dirty="0">
                <a:latin typeface="Calibri" pitchFamily="34" charset="0"/>
              </a:endParaRPr>
            </a:p>
          </p:txBody>
        </p:sp>
        <p:sp>
          <p:nvSpPr>
            <p:cNvPr id="270" name="TextBox 34"/>
            <p:cNvSpPr txBox="1">
              <a:spLocks noChangeArrowheads="1"/>
            </p:cNvSpPr>
            <p:nvPr/>
          </p:nvSpPr>
          <p:spPr bwMode="auto">
            <a:xfrm>
              <a:off x="10037762" y="10056865"/>
              <a:ext cx="3068637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Calibri" pitchFamily="34" charset="0"/>
                </a:rPr>
                <a:t>Backscatter</a:t>
              </a:r>
            </a:p>
          </p:txBody>
        </p:sp>
        <p:graphicFrame>
          <p:nvGraphicFramePr>
            <p:cNvPr id="271" name="Object 4"/>
            <p:cNvGraphicFramePr>
              <a:graphicFrameLocks noChangeAspect="1"/>
            </p:cNvGraphicFramePr>
            <p:nvPr/>
          </p:nvGraphicFramePr>
          <p:xfrm>
            <a:off x="1905000" y="8971049"/>
            <a:ext cx="10668000" cy="1011151"/>
          </p:xfrm>
          <a:graphic>
            <a:graphicData uri="http://schemas.openxmlformats.org/presentationml/2006/ole">
              <p:oleObj spid="_x0000_s57353" name="Equation" r:id="rId32" imgW="2209680" imgH="241200" progId="Equation.3">
                <p:embed/>
              </p:oleObj>
            </a:graphicData>
          </a:graphic>
        </p:graphicFrame>
      </p:grpSp>
      <p:pic>
        <p:nvPicPr>
          <p:cNvPr id="272" name="Picture 2"/>
          <p:cNvPicPr>
            <a:picLocks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2590800" y="5525583"/>
            <a:ext cx="3959352" cy="3364992"/>
          </a:xfrm>
          <a:prstGeom prst="rect">
            <a:avLst/>
          </a:prstGeom>
          <a:noFill/>
          <a:ln w="22225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73" name="Rectangle 10"/>
          <p:cNvSpPr>
            <a:spLocks noChangeArrowheads="1"/>
          </p:cNvSpPr>
          <p:nvPr/>
        </p:nvSpPr>
        <p:spPr bwMode="auto">
          <a:xfrm>
            <a:off x="2667000" y="8406825"/>
            <a:ext cx="4572000" cy="5847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Treibitz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et al, CVPR06</a:t>
            </a:r>
            <a:endParaRPr lang="en-US" sz="3200" i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274" name="Picture 151"/>
          <p:cNvPicPr>
            <a:picLocks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467600" y="5525583"/>
            <a:ext cx="3959352" cy="3364992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75" name="Rectangle 274"/>
          <p:cNvSpPr/>
          <p:nvPr/>
        </p:nvSpPr>
        <p:spPr>
          <a:xfrm>
            <a:off x="7543800" y="8406825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Arial" pitchFamily="34" charset="0"/>
              </a:rPr>
              <a:t>edsphotoblog.com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11811000" y="6073676"/>
            <a:ext cx="312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smtClean="0">
                <a:solidFill>
                  <a:srgbClr val="FF0000"/>
                </a:solidFill>
                <a:latin typeface="Calibri" pitchFamily="34" charset="0"/>
              </a:rPr>
              <a:t>Backscatter degrades visibility</a:t>
            </a:r>
            <a:endParaRPr lang="en-US" sz="48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77" name="Picture 5" descr="J:\Research\UnderWaterImaging\Camera Ready Paper\Paper\scanning-polarization\figs_Complete\ProblemGeometryV4-3.BMP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67600" y="10046208"/>
            <a:ext cx="3959352" cy="3364992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</p:spPr>
      </p:pic>
      <p:grpSp>
        <p:nvGrpSpPr>
          <p:cNvPr id="286" name="Group 285"/>
          <p:cNvGrpSpPr/>
          <p:nvPr/>
        </p:nvGrpSpPr>
        <p:grpSpPr>
          <a:xfrm>
            <a:off x="914400" y="17832386"/>
            <a:ext cx="13097256" cy="4653344"/>
            <a:chOff x="1295400" y="17679986"/>
            <a:chExt cx="13097256" cy="4653344"/>
          </a:xfrm>
        </p:grpSpPr>
        <p:pic>
          <p:nvPicPr>
            <p:cNvPr id="279" name="Picture 3" descr="C:\Documents and Settings\mohitg\Desktop\cvpr08 poster\IMG_DIFF_1048.TIF"/>
            <p:cNvPicPr>
              <a:picLocks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287000" y="18684874"/>
              <a:ext cx="4105656" cy="3648456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280" name="Picture 4" descr="C:\Documents and Settings\mohitg\Desktop\cvpr08 poster\LightStripingExperiment2.bmp"/>
            <p:cNvPicPr>
              <a:picLocks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5797201" y="18684874"/>
              <a:ext cx="4105656" cy="3648456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281" name="Picture 5" descr="C:\Documents and Settings\mohitg\Desktop\cvpr08 poster\LightStripingExperiment1.bmp"/>
            <p:cNvPicPr>
              <a:picLocks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295400" y="18686461"/>
              <a:ext cx="4108514" cy="3646286"/>
            </a:xfrm>
            <a:prstGeom prst="rect">
              <a:avLst/>
            </a:prstGeom>
            <a:noFill/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285" name="TextBox 101"/>
            <p:cNvSpPr txBox="1">
              <a:spLocks noChangeArrowheads="1"/>
            </p:cNvSpPr>
            <p:nvPr/>
          </p:nvSpPr>
          <p:spPr bwMode="auto">
            <a:xfrm>
              <a:off x="1915732" y="17679986"/>
              <a:ext cx="11582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4F6228"/>
                  </a:solidFill>
                  <a:latin typeface="Calibri" pitchFamily="34" charset="0"/>
                </a:rPr>
                <a:t>Unpolarized</a:t>
              </a:r>
              <a:r>
                <a:rPr lang="en-US" sz="5400" dirty="0">
                  <a:solidFill>
                    <a:srgbClr val="4F6228"/>
                  </a:solidFill>
                  <a:latin typeface="Calibri" pitchFamily="34" charset="0"/>
                </a:rPr>
                <a:t> vs. Polarized Light Striping</a:t>
              </a: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34899600" y="27736800"/>
            <a:ext cx="14478000" cy="8534400"/>
            <a:chOff x="32994600" y="27370425"/>
            <a:chExt cx="14478000" cy="8534400"/>
          </a:xfrm>
        </p:grpSpPr>
        <p:pic>
          <p:nvPicPr>
            <p:cNvPr id="289" name="Picture 10" descr="C:\Documents and Settings\mohitg\Desktop\cvpr08 poster\Red_Stripes_Composite_Polarized_OptimalScan.TIF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43043119" y="31235888"/>
              <a:ext cx="3286481" cy="3154680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290" name="Picture 6" descr="C:\Documents and Settings\mohitg\Desktop\cvpr08 poster\StripesGQM+NQM.bmp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8176200" y="31287002"/>
              <a:ext cx="4038599" cy="3155398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291" name="TextBox 110"/>
            <p:cNvSpPr txBox="1">
              <a:spLocks noChangeArrowheads="1"/>
            </p:cNvSpPr>
            <p:nvPr/>
          </p:nvSpPr>
          <p:spPr bwMode="auto">
            <a:xfrm>
              <a:off x="33375600" y="27370425"/>
              <a:ext cx="13106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rgbClr val="254061"/>
                  </a:solidFill>
                  <a:latin typeface="Calibri" pitchFamily="34" charset="0"/>
                </a:rPr>
                <a:t>The </a:t>
              </a:r>
              <a:r>
                <a:rPr lang="en-US" sz="5400" dirty="0">
                  <a:solidFill>
                    <a:srgbClr val="254061"/>
                  </a:solidFill>
                  <a:latin typeface="Calibri" pitchFamily="34" charset="0"/>
                </a:rPr>
                <a:t>optimal </a:t>
              </a:r>
              <a:r>
                <a:rPr lang="en-US" sz="5400" dirty="0" smtClean="0">
                  <a:solidFill>
                    <a:srgbClr val="254061"/>
                  </a:solidFill>
                  <a:latin typeface="Calibri" pitchFamily="34" charset="0"/>
                </a:rPr>
                <a:t>light stripe scan</a:t>
              </a:r>
              <a:endParaRPr lang="en-US" sz="54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sp>
          <p:nvSpPr>
            <p:cNvPr id="292" name="TextBox 112"/>
            <p:cNvSpPr txBox="1">
              <a:spLocks noChangeArrowheads="1"/>
            </p:cNvSpPr>
            <p:nvPr/>
          </p:nvSpPr>
          <p:spPr bwMode="auto">
            <a:xfrm>
              <a:off x="42062400" y="34443650"/>
              <a:ext cx="54102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Image </a:t>
              </a:r>
              <a:r>
                <a:rPr lang="en-US" sz="4400" dirty="0" smtClean="0">
                  <a:solidFill>
                    <a:srgbClr val="254061"/>
                  </a:solidFill>
                  <a:latin typeface="Calibri" pitchFamily="34" charset="0"/>
                </a:rPr>
                <a:t>from </a:t>
              </a:r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the optimal scan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32994600" y="33203077"/>
              <a:ext cx="5638800" cy="1850173"/>
            </a:xfrm>
            <a:prstGeom prst="rect">
              <a:avLst/>
            </a:prstGeom>
            <a:noFill/>
          </p:spPr>
          <p:txBody>
            <a:bodyPr wrap="square" lIns="491161" tIns="245580" rIns="491161" bIns="24558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Delineation of light-plane </a:t>
              </a:r>
              <a:r>
                <a:rPr lang="en-US" sz="4400" dirty="0" smtClean="0">
                  <a:solidFill>
                    <a:srgbClr val="254061"/>
                  </a:solidFill>
                  <a:latin typeface="Calibri" pitchFamily="34" charset="0"/>
                </a:rPr>
                <a:t>stripe</a:t>
              </a:r>
              <a:endParaRPr lang="en-US" sz="44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graphicFrame>
          <p:nvGraphicFramePr>
            <p:cNvPr id="294" name="Object 119"/>
            <p:cNvGraphicFramePr>
              <a:graphicFrameLocks noChangeAspect="1"/>
            </p:cNvGraphicFramePr>
            <p:nvPr/>
          </p:nvGraphicFramePr>
          <p:xfrm>
            <a:off x="33985200" y="31713825"/>
            <a:ext cx="3535789" cy="1371600"/>
          </p:xfrm>
          <a:graphic>
            <a:graphicData uri="http://schemas.openxmlformats.org/presentationml/2006/ole">
              <p:oleObj spid="_x0000_s57354" name="Equation" r:id="rId39" imgW="1079280" imgH="419040" progId="Equation.3">
                <p:embed/>
              </p:oleObj>
            </a:graphicData>
          </a:graphic>
        </p:graphicFrame>
        <p:sp>
          <p:nvSpPr>
            <p:cNvPr id="295" name="TextBox 113"/>
            <p:cNvSpPr txBox="1">
              <a:spLocks noChangeArrowheads="1"/>
            </p:cNvSpPr>
            <p:nvPr/>
          </p:nvSpPr>
          <p:spPr bwMode="auto">
            <a:xfrm>
              <a:off x="37642800" y="34458275"/>
              <a:ext cx="51054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Image </a:t>
              </a:r>
              <a:r>
                <a:rPr lang="en-US" sz="4400" dirty="0" smtClean="0">
                  <a:solidFill>
                    <a:srgbClr val="254061"/>
                  </a:solidFill>
                  <a:latin typeface="Calibri" pitchFamily="34" charset="0"/>
                </a:rPr>
                <a:t>quality     </a:t>
              </a:r>
              <a:r>
                <a:rPr lang="en-US" sz="4400" dirty="0">
                  <a:solidFill>
                    <a:srgbClr val="254061"/>
                  </a:solidFill>
                  <a:latin typeface="Calibri" pitchFamily="34" charset="0"/>
                </a:rPr>
                <a:t>versus separation</a:t>
              </a:r>
            </a:p>
          </p:txBody>
        </p:sp>
        <p:pic>
          <p:nvPicPr>
            <p:cNvPr id="296" name="Picture 7" descr="C:\Documents and Settings\mohitg\Desktop\cvpr08 poster\SimulationGeometry2D-v3-5.BMP"/>
            <p:cNvPicPr>
              <a:picLocks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8944296" y="28582203"/>
              <a:ext cx="2350008" cy="1824636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297" name="Picture 8" descr="C:\Documents and Settings\mohitg\Desktop\cvpr08 poster\SimulationGeometry2D-v3-6.BMP"/>
            <p:cNvPicPr>
              <a:picLocks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2595800" y="28582203"/>
              <a:ext cx="2350008" cy="1828800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298" name="Picture 9" descr="C:\Documents and Settings\mohitg\Desktop\cvpr08 poster\SimulationGeometry2D-v3-4.BMP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35290380" y="28582203"/>
              <a:ext cx="2352420" cy="1828800"/>
            </a:xfrm>
            <a:prstGeom prst="rect">
              <a:avLst/>
            </a:prstGeom>
            <a:noFill/>
            <a:ln w="2222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299" name="TextBox 110"/>
            <p:cNvSpPr txBox="1">
              <a:spLocks noChangeArrowheads="1"/>
            </p:cNvSpPr>
            <p:nvPr/>
          </p:nvSpPr>
          <p:spPr bwMode="auto">
            <a:xfrm>
              <a:off x="33909000" y="30258603"/>
              <a:ext cx="5181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254061"/>
                  </a:solidFill>
                  <a:latin typeface="Calibri" pitchFamily="34" charset="0"/>
                </a:rPr>
                <a:t>Rotating</a:t>
              </a:r>
              <a:endParaRPr lang="en-US" sz="48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sp>
          <p:nvSpPr>
            <p:cNvPr id="300" name="TextBox 110"/>
            <p:cNvSpPr txBox="1">
              <a:spLocks noChangeArrowheads="1"/>
            </p:cNvSpPr>
            <p:nvPr/>
          </p:nvSpPr>
          <p:spPr bwMode="auto">
            <a:xfrm>
              <a:off x="38633400" y="30258603"/>
              <a:ext cx="3048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254061"/>
                  </a:solidFill>
                  <a:latin typeface="Calibri" pitchFamily="34" charset="0"/>
                </a:rPr>
                <a:t>Translating</a:t>
              </a:r>
              <a:endParaRPr lang="en-US" sz="4800" dirty="0">
                <a:solidFill>
                  <a:srgbClr val="254061"/>
                </a:solidFill>
                <a:latin typeface="Calibri" pitchFamily="34" charset="0"/>
              </a:endParaRPr>
            </a:p>
          </p:txBody>
        </p:sp>
        <p:sp>
          <p:nvSpPr>
            <p:cNvPr id="301" name="TextBox 110"/>
            <p:cNvSpPr txBox="1">
              <a:spLocks noChangeArrowheads="1"/>
            </p:cNvSpPr>
            <p:nvPr/>
          </p:nvSpPr>
          <p:spPr bwMode="auto">
            <a:xfrm>
              <a:off x="41910000" y="30258603"/>
              <a:ext cx="3733800" cy="82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800" dirty="0">
                  <a:solidFill>
                    <a:srgbClr val="254061"/>
                  </a:solidFill>
                  <a:latin typeface="Calibri" pitchFamily="34" charset="0"/>
                </a:rPr>
                <a:t>Combination</a:t>
              </a:r>
            </a:p>
          </p:txBody>
        </p:sp>
      </p:grpSp>
      <p:sp>
        <p:nvSpPr>
          <p:cNvPr id="130" name="TextBox 101"/>
          <p:cNvSpPr txBox="1">
            <a:spLocks noChangeArrowheads="1"/>
          </p:cNvSpPr>
          <p:nvPr/>
        </p:nvSpPr>
        <p:spPr bwMode="auto">
          <a:xfrm>
            <a:off x="990600" y="22402800"/>
            <a:ext cx="3962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4F6228"/>
                </a:solidFill>
                <a:latin typeface="Calibri" pitchFamily="34" charset="0"/>
              </a:rPr>
              <a:t>Unpolarized</a:t>
            </a:r>
            <a:r>
              <a:rPr lang="en-US" sz="4400" dirty="0" smtClean="0">
                <a:solidFill>
                  <a:srgbClr val="4F6228"/>
                </a:solidFill>
                <a:latin typeface="Calibri" pitchFamily="34" charset="0"/>
              </a:rPr>
              <a:t> light stripe</a:t>
            </a:r>
            <a:endParaRPr lang="en-US" sz="4400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31" name="TextBox 102"/>
          <p:cNvSpPr txBox="1">
            <a:spLocks noChangeArrowheads="1"/>
          </p:cNvSpPr>
          <p:nvPr/>
        </p:nvSpPr>
        <p:spPr bwMode="auto">
          <a:xfrm>
            <a:off x="5486400" y="22402800"/>
            <a:ext cx="4038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4F6228"/>
                </a:solidFill>
                <a:latin typeface="Calibri" pitchFamily="34" charset="0"/>
              </a:rPr>
              <a:t>Polarized              light stripe</a:t>
            </a:r>
            <a:endParaRPr lang="en-US" sz="4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2" name="TextBox 103"/>
          <p:cNvSpPr txBox="1">
            <a:spLocks noChangeArrowheads="1"/>
          </p:cNvSpPr>
          <p:nvPr/>
        </p:nvSpPr>
        <p:spPr bwMode="auto">
          <a:xfrm>
            <a:off x="9448800" y="22402800"/>
            <a:ext cx="533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4F6228"/>
                </a:solidFill>
                <a:latin typeface="Calibri" pitchFamily="34" charset="0"/>
              </a:rPr>
              <a:t>Difference      </a:t>
            </a:r>
            <a:r>
              <a:rPr lang="en-US" sz="4400" dirty="0" smtClean="0">
                <a:solidFill>
                  <a:srgbClr val="FF0000"/>
                </a:solidFill>
                <a:latin typeface="Calibri" pitchFamily="34" charset="0"/>
              </a:rPr>
              <a:t>Removed backscatter</a:t>
            </a:r>
            <a:endParaRPr lang="en-US" sz="4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OHITG@FAQIXNNFUVWXYL44" val="30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225</Words>
  <Application>Microsoft Office PowerPoint</Application>
  <PresentationFormat>Custom</PresentationFormat>
  <Paragraphs>62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Carnegie Mellon University</cp:lastModifiedBy>
  <cp:revision>440</cp:revision>
  <dcterms:created xsi:type="dcterms:W3CDTF">2006-08-16T00:00:00Z</dcterms:created>
  <dcterms:modified xsi:type="dcterms:W3CDTF">2008-06-16T18:37:18Z</dcterms:modified>
</cp:coreProperties>
</file>