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6" r:id="rId2"/>
    <p:sldId id="267" r:id="rId3"/>
  </p:sldIdLst>
  <p:sldSz cx="49377600" cy="36576000"/>
  <p:notesSz cx="42837100" cy="32105600"/>
  <p:custDataLst>
    <p:tags r:id="rId5"/>
  </p:custDataLst>
  <p:defaultTextStyle>
    <a:defPPr>
      <a:defRPr lang="en-US"/>
    </a:defPPr>
    <a:lvl1pPr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1pPr>
    <a:lvl2pPr marL="2454275" indent="-1997075"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2pPr>
    <a:lvl3pPr marL="4910138" indent="-3995738"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3pPr>
    <a:lvl4pPr marL="7366000" indent="-5994400"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4pPr>
    <a:lvl5pPr marL="9821863" indent="-7993063" algn="l" defTabSz="4910138" rtl="0" fontAlgn="base">
      <a:spcBef>
        <a:spcPct val="0"/>
      </a:spcBef>
      <a:spcAft>
        <a:spcPct val="0"/>
      </a:spcAft>
      <a:defRPr sz="9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7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D31"/>
    <a:srgbClr val="642F04"/>
    <a:srgbClr val="293315"/>
    <a:srgbClr val="404F21"/>
    <a:srgbClr val="512603"/>
    <a:srgbClr val="FDEADA"/>
    <a:srgbClr val="FFFFFF"/>
    <a:srgbClr val="F6F6BC"/>
    <a:srgbClr val="292929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4" autoAdjust="0"/>
    <p:restoredTop sz="97740" autoAdjust="0"/>
  </p:normalViewPr>
  <p:slideViewPr>
    <p:cSldViewPr>
      <p:cViewPr>
        <p:scale>
          <a:sx n="24" d="100"/>
          <a:sy n="24" d="100"/>
        </p:scale>
        <p:origin x="-72" y="636"/>
      </p:cViewPr>
      <p:guideLst>
        <p:guide orient="horz" pos="11520"/>
        <p:guide pos="15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8562743" cy="1605280"/>
          </a:xfrm>
          <a:prstGeom prst="rect">
            <a:avLst/>
          </a:prstGeom>
        </p:spPr>
        <p:txBody>
          <a:bodyPr vert="horz" lIns="428216" tIns="214108" rIns="428216" bIns="214108" rtlCol="0"/>
          <a:lstStyle>
            <a:lvl1pPr algn="l" defTabSz="23001135" fontAlgn="auto">
              <a:spcBef>
                <a:spcPts val="0"/>
              </a:spcBef>
              <a:spcAft>
                <a:spcPts val="0"/>
              </a:spcAft>
              <a:defRPr sz="5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4266921" y="0"/>
            <a:ext cx="18562743" cy="1605280"/>
          </a:xfrm>
          <a:prstGeom prst="rect">
            <a:avLst/>
          </a:prstGeom>
        </p:spPr>
        <p:txBody>
          <a:bodyPr vert="horz" lIns="428216" tIns="214108" rIns="428216" bIns="214108" rtlCol="0"/>
          <a:lstStyle>
            <a:lvl1pPr algn="r" defTabSz="23001135" fontAlgn="auto">
              <a:spcBef>
                <a:spcPts val="0"/>
              </a:spcBef>
              <a:spcAft>
                <a:spcPts val="0"/>
              </a:spcAft>
              <a:defRPr sz="5800" smtClean="0">
                <a:latin typeface="+mn-lt"/>
              </a:defRPr>
            </a:lvl1pPr>
          </a:lstStyle>
          <a:p>
            <a:pPr>
              <a:defRPr/>
            </a:pPr>
            <a:fld id="{EC0CD1CE-B514-4C4C-ACF2-66A0ED7FE3DE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292138" y="2409825"/>
            <a:ext cx="16252825" cy="1203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8216" tIns="214108" rIns="428216" bIns="21410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283710" y="15250160"/>
            <a:ext cx="34269680" cy="14447520"/>
          </a:xfrm>
          <a:prstGeom prst="rect">
            <a:avLst/>
          </a:prstGeom>
        </p:spPr>
        <p:txBody>
          <a:bodyPr vert="horz" lIns="428216" tIns="214108" rIns="428216" bIns="21410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0492890"/>
            <a:ext cx="18562743" cy="1605280"/>
          </a:xfrm>
          <a:prstGeom prst="rect">
            <a:avLst/>
          </a:prstGeom>
        </p:spPr>
        <p:txBody>
          <a:bodyPr vert="horz" lIns="428216" tIns="214108" rIns="428216" bIns="214108" rtlCol="0" anchor="b"/>
          <a:lstStyle>
            <a:lvl1pPr algn="l" defTabSz="23001135" fontAlgn="auto">
              <a:spcBef>
                <a:spcPts val="0"/>
              </a:spcBef>
              <a:spcAft>
                <a:spcPts val="0"/>
              </a:spcAft>
              <a:defRPr sz="5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4266921" y="30492890"/>
            <a:ext cx="18562743" cy="1605280"/>
          </a:xfrm>
          <a:prstGeom prst="rect">
            <a:avLst/>
          </a:prstGeom>
        </p:spPr>
        <p:txBody>
          <a:bodyPr vert="horz" lIns="428216" tIns="214108" rIns="428216" bIns="214108" rtlCol="0" anchor="b"/>
          <a:lstStyle>
            <a:lvl1pPr algn="r" defTabSz="23001135" fontAlgn="auto">
              <a:spcBef>
                <a:spcPts val="0"/>
              </a:spcBef>
              <a:spcAft>
                <a:spcPts val="0"/>
              </a:spcAft>
              <a:defRPr sz="5800" smtClean="0">
                <a:latin typeface="+mn-lt"/>
              </a:defRPr>
            </a:lvl1pPr>
          </a:lstStyle>
          <a:p>
            <a:pPr>
              <a:defRPr/>
            </a:pPr>
            <a:fld id="{8C4BAFDA-5602-478D-8DFD-6E36481FF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0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22994251" fontAlgn="base">
              <a:spcBef>
                <a:spcPct val="0"/>
              </a:spcBef>
              <a:spcAft>
                <a:spcPct val="0"/>
              </a:spcAft>
            </a:pPr>
            <a:fld id="{2071AD78-BB9B-4E42-B1ED-FC516B972E07}" type="slidenum">
              <a:rPr lang="en-US"/>
              <a:pPr defTabSz="22994251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22994251" fontAlgn="base">
              <a:spcBef>
                <a:spcPct val="0"/>
              </a:spcBef>
              <a:spcAft>
                <a:spcPct val="0"/>
              </a:spcAft>
            </a:pPr>
            <a:fld id="{2071AD78-BB9B-4E42-B1ED-FC516B972E07}" type="slidenum">
              <a:rPr lang="en-US"/>
              <a:pPr defTabSz="22994251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11362270"/>
            <a:ext cx="41970960" cy="7840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20726400"/>
            <a:ext cx="3456432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5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11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36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823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27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734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190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64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3FA1D-F0A5-42B8-8A18-479078AED36E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A81F6-FD9A-4582-B0F1-CACB77441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E17B7-5D2E-4DC9-9164-73AEAB5CD4DE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BB652-E739-4B23-ADA1-00214069B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798760" y="1464739"/>
            <a:ext cx="11109960" cy="312081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8880" y="1464739"/>
            <a:ext cx="32506920" cy="31208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182E2-4CF3-430E-8D64-B115B4644A78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BCF2C-CFB1-4DC1-A223-351D02D9A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AC15D-2A41-43D5-8F26-5424BC532D23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4DD93-4FFC-4BAA-9D66-77786AF04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23503469"/>
            <a:ext cx="41970960" cy="7264400"/>
          </a:xfrm>
        </p:spPr>
        <p:txBody>
          <a:bodyPr anchor="t"/>
          <a:lstStyle>
            <a:lvl1pPr algn="l">
              <a:defRPr sz="2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5502472"/>
            <a:ext cx="41970960" cy="8000997"/>
          </a:xfrm>
        </p:spPr>
        <p:txBody>
          <a:bodyPr anchor="b"/>
          <a:lstStyle>
            <a:lvl1pPr marL="0" indent="0">
              <a:buNone/>
              <a:defRPr sz="10700">
                <a:solidFill>
                  <a:schemeClr val="tx1">
                    <a:tint val="75000"/>
                  </a:schemeClr>
                </a:solidFill>
              </a:defRPr>
            </a:lvl1pPr>
            <a:lvl2pPr marL="2455804" indent="0">
              <a:buNone/>
              <a:defRPr sz="9700">
                <a:solidFill>
                  <a:schemeClr val="tx1">
                    <a:tint val="75000"/>
                  </a:schemeClr>
                </a:solidFill>
              </a:defRPr>
            </a:lvl2pPr>
            <a:lvl3pPr marL="4911608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3pPr>
            <a:lvl4pPr marL="7367412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4pPr>
            <a:lvl5pPr marL="9823216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5pPr>
            <a:lvl6pPr marL="12279020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6pPr>
            <a:lvl7pPr marL="1473482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7pPr>
            <a:lvl8pPr marL="17190629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8pPr>
            <a:lvl9pPr marL="19646433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87C89-E967-41B2-8718-D8A465CEFFD2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4E36E-085B-463C-9103-84E86292A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8880" y="8534403"/>
            <a:ext cx="21808440" cy="24138469"/>
          </a:xfrm>
        </p:spPr>
        <p:txBody>
          <a:bodyPr/>
          <a:lstStyle>
            <a:lvl1pPr>
              <a:defRPr sz="15000"/>
            </a:lvl1pPr>
            <a:lvl2pPr>
              <a:defRPr sz="12900"/>
            </a:lvl2pPr>
            <a:lvl3pPr>
              <a:defRPr sz="10700"/>
            </a:lvl3pPr>
            <a:lvl4pPr>
              <a:defRPr sz="9700"/>
            </a:lvl4pPr>
            <a:lvl5pPr>
              <a:defRPr sz="9700"/>
            </a:lvl5pPr>
            <a:lvl6pPr>
              <a:defRPr sz="9700"/>
            </a:lvl6pPr>
            <a:lvl7pPr>
              <a:defRPr sz="9700"/>
            </a:lvl7pPr>
            <a:lvl8pPr>
              <a:defRPr sz="9700"/>
            </a:lvl8pPr>
            <a:lvl9pPr>
              <a:defRPr sz="9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00280" y="8534403"/>
            <a:ext cx="21808440" cy="24138469"/>
          </a:xfrm>
        </p:spPr>
        <p:txBody>
          <a:bodyPr/>
          <a:lstStyle>
            <a:lvl1pPr>
              <a:defRPr sz="15000"/>
            </a:lvl1pPr>
            <a:lvl2pPr>
              <a:defRPr sz="12900"/>
            </a:lvl2pPr>
            <a:lvl3pPr>
              <a:defRPr sz="10700"/>
            </a:lvl3pPr>
            <a:lvl4pPr>
              <a:defRPr sz="9700"/>
            </a:lvl4pPr>
            <a:lvl5pPr>
              <a:defRPr sz="9700"/>
            </a:lvl5pPr>
            <a:lvl6pPr>
              <a:defRPr sz="9700"/>
            </a:lvl6pPr>
            <a:lvl7pPr>
              <a:defRPr sz="9700"/>
            </a:lvl7pPr>
            <a:lvl8pPr>
              <a:defRPr sz="9700"/>
            </a:lvl8pPr>
            <a:lvl9pPr>
              <a:defRPr sz="9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6C40C-9967-48FF-8EAA-F2E649538DCF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3713-776F-49DD-996D-E87FEF31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8187269"/>
            <a:ext cx="21817015" cy="3412064"/>
          </a:xfrm>
        </p:spPr>
        <p:txBody>
          <a:bodyPr anchor="b"/>
          <a:lstStyle>
            <a:lvl1pPr marL="0" indent="0">
              <a:buNone/>
              <a:defRPr sz="12900" b="1"/>
            </a:lvl1pPr>
            <a:lvl2pPr marL="2455804" indent="0">
              <a:buNone/>
              <a:defRPr sz="10700" b="1"/>
            </a:lvl2pPr>
            <a:lvl3pPr marL="4911608" indent="0">
              <a:buNone/>
              <a:defRPr sz="9700" b="1"/>
            </a:lvl3pPr>
            <a:lvl4pPr marL="7367412" indent="0">
              <a:buNone/>
              <a:defRPr sz="8600" b="1"/>
            </a:lvl4pPr>
            <a:lvl5pPr marL="9823216" indent="0">
              <a:buNone/>
              <a:defRPr sz="8600" b="1"/>
            </a:lvl5pPr>
            <a:lvl6pPr marL="12279020" indent="0">
              <a:buNone/>
              <a:defRPr sz="8600" b="1"/>
            </a:lvl6pPr>
            <a:lvl7pPr marL="14734824" indent="0">
              <a:buNone/>
              <a:defRPr sz="8600" b="1"/>
            </a:lvl7pPr>
            <a:lvl8pPr marL="17190629" indent="0">
              <a:buNone/>
              <a:defRPr sz="8600" b="1"/>
            </a:lvl8pPr>
            <a:lvl9pPr marL="19646433" indent="0">
              <a:buNone/>
              <a:defRPr sz="8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11599333"/>
            <a:ext cx="21817015" cy="21073536"/>
          </a:xfrm>
        </p:spPr>
        <p:txBody>
          <a:bodyPr/>
          <a:lstStyle>
            <a:lvl1pPr>
              <a:defRPr sz="12900"/>
            </a:lvl1pPr>
            <a:lvl2pPr>
              <a:defRPr sz="10700"/>
            </a:lvl2pPr>
            <a:lvl3pPr>
              <a:defRPr sz="97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8" y="8187269"/>
            <a:ext cx="21825585" cy="3412064"/>
          </a:xfrm>
        </p:spPr>
        <p:txBody>
          <a:bodyPr anchor="b"/>
          <a:lstStyle>
            <a:lvl1pPr marL="0" indent="0">
              <a:buNone/>
              <a:defRPr sz="12900" b="1"/>
            </a:lvl1pPr>
            <a:lvl2pPr marL="2455804" indent="0">
              <a:buNone/>
              <a:defRPr sz="10700" b="1"/>
            </a:lvl2pPr>
            <a:lvl3pPr marL="4911608" indent="0">
              <a:buNone/>
              <a:defRPr sz="9700" b="1"/>
            </a:lvl3pPr>
            <a:lvl4pPr marL="7367412" indent="0">
              <a:buNone/>
              <a:defRPr sz="8600" b="1"/>
            </a:lvl4pPr>
            <a:lvl5pPr marL="9823216" indent="0">
              <a:buNone/>
              <a:defRPr sz="8600" b="1"/>
            </a:lvl5pPr>
            <a:lvl6pPr marL="12279020" indent="0">
              <a:buNone/>
              <a:defRPr sz="8600" b="1"/>
            </a:lvl6pPr>
            <a:lvl7pPr marL="14734824" indent="0">
              <a:buNone/>
              <a:defRPr sz="8600" b="1"/>
            </a:lvl7pPr>
            <a:lvl8pPr marL="17190629" indent="0">
              <a:buNone/>
              <a:defRPr sz="8600" b="1"/>
            </a:lvl8pPr>
            <a:lvl9pPr marL="19646433" indent="0">
              <a:buNone/>
              <a:defRPr sz="8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8" y="11599333"/>
            <a:ext cx="21825585" cy="21073536"/>
          </a:xfrm>
        </p:spPr>
        <p:txBody>
          <a:bodyPr/>
          <a:lstStyle>
            <a:lvl1pPr>
              <a:defRPr sz="12900"/>
            </a:lvl1pPr>
            <a:lvl2pPr>
              <a:defRPr sz="10700"/>
            </a:lvl2pPr>
            <a:lvl3pPr>
              <a:defRPr sz="97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834FA-A953-4EC5-909B-0CBC164B1DFA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E5DF2-47DC-4C3F-9420-9E5A34016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6B3C4-B385-4DC6-A519-306F4F9E803E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E7DF-8A95-4F19-AF4D-6BE0BAE3D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7EFA7-5E1D-40E5-AF68-9246BC80E5BA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8ECD2-C483-438B-ABBB-97DB2E410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1456267"/>
            <a:ext cx="16244890" cy="6197600"/>
          </a:xfrm>
        </p:spPr>
        <p:txBody>
          <a:bodyPr anchor="b"/>
          <a:lstStyle>
            <a:lvl1pPr algn="l">
              <a:defRPr sz="10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456269"/>
            <a:ext cx="27603450" cy="31216603"/>
          </a:xfrm>
        </p:spPr>
        <p:txBody>
          <a:bodyPr/>
          <a:lstStyle>
            <a:lvl1pPr>
              <a:defRPr sz="17200"/>
            </a:lvl1pPr>
            <a:lvl2pPr>
              <a:defRPr sz="15000"/>
            </a:lvl2pPr>
            <a:lvl3pPr>
              <a:defRPr sz="12900"/>
            </a:lvl3pPr>
            <a:lvl4pPr>
              <a:defRPr sz="10700"/>
            </a:lvl4pPr>
            <a:lvl5pPr>
              <a:defRPr sz="10700"/>
            </a:lvl5pPr>
            <a:lvl6pPr>
              <a:defRPr sz="10700"/>
            </a:lvl6pPr>
            <a:lvl7pPr>
              <a:defRPr sz="10700"/>
            </a:lvl7pPr>
            <a:lvl8pPr>
              <a:defRPr sz="10700"/>
            </a:lvl8pPr>
            <a:lvl9pPr>
              <a:defRPr sz="10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7653869"/>
            <a:ext cx="16244890" cy="25019003"/>
          </a:xfrm>
        </p:spPr>
        <p:txBody>
          <a:bodyPr/>
          <a:lstStyle>
            <a:lvl1pPr marL="0" indent="0">
              <a:buNone/>
              <a:defRPr sz="7500"/>
            </a:lvl1pPr>
            <a:lvl2pPr marL="2455804" indent="0">
              <a:buNone/>
              <a:defRPr sz="6400"/>
            </a:lvl2pPr>
            <a:lvl3pPr marL="4911608" indent="0">
              <a:buNone/>
              <a:defRPr sz="5400"/>
            </a:lvl3pPr>
            <a:lvl4pPr marL="7367412" indent="0">
              <a:buNone/>
              <a:defRPr sz="4800"/>
            </a:lvl4pPr>
            <a:lvl5pPr marL="9823216" indent="0">
              <a:buNone/>
              <a:defRPr sz="4800"/>
            </a:lvl5pPr>
            <a:lvl6pPr marL="12279020" indent="0">
              <a:buNone/>
              <a:defRPr sz="4800"/>
            </a:lvl6pPr>
            <a:lvl7pPr marL="14734824" indent="0">
              <a:buNone/>
              <a:defRPr sz="4800"/>
            </a:lvl7pPr>
            <a:lvl8pPr marL="17190629" indent="0">
              <a:buNone/>
              <a:defRPr sz="4800"/>
            </a:lvl8pPr>
            <a:lvl9pPr marL="19646433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19E48-321F-4FBC-A82B-36033E114EAB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5156A-D09D-4FEA-A696-7CAC4F6B8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25603200"/>
            <a:ext cx="29626560" cy="3022603"/>
          </a:xfrm>
        </p:spPr>
        <p:txBody>
          <a:bodyPr anchor="b"/>
          <a:lstStyle>
            <a:lvl1pPr algn="l">
              <a:defRPr sz="10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3268133"/>
            <a:ext cx="29626560" cy="21945600"/>
          </a:xfrm>
        </p:spPr>
        <p:txBody>
          <a:bodyPr rtlCol="0">
            <a:normAutofit/>
          </a:bodyPr>
          <a:lstStyle>
            <a:lvl1pPr marL="0" indent="0">
              <a:buNone/>
              <a:defRPr sz="17200"/>
            </a:lvl1pPr>
            <a:lvl2pPr marL="2455804" indent="0">
              <a:buNone/>
              <a:defRPr sz="15000"/>
            </a:lvl2pPr>
            <a:lvl3pPr marL="4911608" indent="0">
              <a:buNone/>
              <a:defRPr sz="12900"/>
            </a:lvl3pPr>
            <a:lvl4pPr marL="7367412" indent="0">
              <a:buNone/>
              <a:defRPr sz="10700"/>
            </a:lvl4pPr>
            <a:lvl5pPr marL="9823216" indent="0">
              <a:buNone/>
              <a:defRPr sz="10700"/>
            </a:lvl5pPr>
            <a:lvl6pPr marL="12279020" indent="0">
              <a:buNone/>
              <a:defRPr sz="10700"/>
            </a:lvl6pPr>
            <a:lvl7pPr marL="14734824" indent="0">
              <a:buNone/>
              <a:defRPr sz="10700"/>
            </a:lvl7pPr>
            <a:lvl8pPr marL="17190629" indent="0">
              <a:buNone/>
              <a:defRPr sz="10700"/>
            </a:lvl8pPr>
            <a:lvl9pPr marL="19646433" indent="0">
              <a:buNone/>
              <a:defRPr sz="10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28625803"/>
            <a:ext cx="29626560" cy="4292597"/>
          </a:xfrm>
        </p:spPr>
        <p:txBody>
          <a:bodyPr/>
          <a:lstStyle>
            <a:lvl1pPr marL="0" indent="0">
              <a:buNone/>
              <a:defRPr sz="7500"/>
            </a:lvl1pPr>
            <a:lvl2pPr marL="2455804" indent="0">
              <a:buNone/>
              <a:defRPr sz="6400"/>
            </a:lvl2pPr>
            <a:lvl3pPr marL="4911608" indent="0">
              <a:buNone/>
              <a:defRPr sz="5400"/>
            </a:lvl3pPr>
            <a:lvl4pPr marL="7367412" indent="0">
              <a:buNone/>
              <a:defRPr sz="4800"/>
            </a:lvl4pPr>
            <a:lvl5pPr marL="9823216" indent="0">
              <a:buNone/>
              <a:defRPr sz="4800"/>
            </a:lvl5pPr>
            <a:lvl6pPr marL="12279020" indent="0">
              <a:buNone/>
              <a:defRPr sz="4800"/>
            </a:lvl6pPr>
            <a:lvl7pPr marL="14734824" indent="0">
              <a:buNone/>
              <a:defRPr sz="4800"/>
            </a:lvl7pPr>
            <a:lvl8pPr marL="17190629" indent="0">
              <a:buNone/>
              <a:defRPr sz="4800"/>
            </a:lvl8pPr>
            <a:lvl9pPr marL="19646433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3A40D-8DB3-4D9D-AC47-31A81A7A84E7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C261F-5399-4BC8-A7F8-CEDDFE327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2468563" y="1465263"/>
            <a:ext cx="444404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1161" tIns="245580" rIns="491161" bIns="2455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68563" y="8534400"/>
            <a:ext cx="44440475" cy="2413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91161" tIns="245580" rIns="491161" bIns="245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563" y="33901063"/>
            <a:ext cx="11522075" cy="1946275"/>
          </a:xfrm>
          <a:prstGeom prst="rect">
            <a:avLst/>
          </a:prstGeom>
        </p:spPr>
        <p:txBody>
          <a:bodyPr vert="horz" lIns="491161" tIns="245580" rIns="491161" bIns="245580" rtlCol="0" anchor="ctr"/>
          <a:lstStyle>
            <a:lvl1pPr algn="l" defTabSz="4911608" fontAlgn="auto">
              <a:spcBef>
                <a:spcPts val="0"/>
              </a:spcBef>
              <a:spcAft>
                <a:spcPts val="0"/>
              </a:spcAft>
              <a:defRPr sz="64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41829A-3AE1-4EBC-A055-2DD3DDB4DEB3}" type="datetimeFigureOut">
              <a:rPr lang="en-US"/>
              <a:pPr>
                <a:defRPr/>
              </a:pPr>
              <a:t>4/15/2011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363" y="33901063"/>
            <a:ext cx="15636875" cy="1946275"/>
          </a:xfrm>
          <a:prstGeom prst="rect">
            <a:avLst/>
          </a:prstGeom>
        </p:spPr>
        <p:txBody>
          <a:bodyPr vert="horz" lIns="491161" tIns="245580" rIns="491161" bIns="245580" rtlCol="0" anchor="ctr"/>
          <a:lstStyle>
            <a:lvl1pPr algn="ctr" defTabSz="4911608" fontAlgn="auto">
              <a:spcBef>
                <a:spcPts val="0"/>
              </a:spcBef>
              <a:spcAft>
                <a:spcPts val="0"/>
              </a:spcAft>
              <a:defRPr sz="6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6963" y="33901063"/>
            <a:ext cx="11522075" cy="1946275"/>
          </a:xfrm>
          <a:prstGeom prst="rect">
            <a:avLst/>
          </a:prstGeom>
        </p:spPr>
        <p:txBody>
          <a:bodyPr vert="horz" lIns="491161" tIns="245580" rIns="491161" bIns="245580" rtlCol="0" anchor="ctr"/>
          <a:lstStyle>
            <a:lvl1pPr algn="r" defTabSz="4911608" fontAlgn="auto">
              <a:spcBef>
                <a:spcPts val="0"/>
              </a:spcBef>
              <a:spcAft>
                <a:spcPts val="0"/>
              </a:spcAft>
              <a:defRPr sz="64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49D374-97DC-4458-ADA4-8C907BFF8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10138" rtl="0" fontAlgn="base">
        <a:spcBef>
          <a:spcPct val="0"/>
        </a:spcBef>
        <a:spcAft>
          <a:spcPct val="0"/>
        </a:spcAft>
        <a:defRPr sz="2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2pPr>
      <a:lvl3pPr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3pPr>
      <a:lvl4pPr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4pPr>
      <a:lvl5pPr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5pPr>
      <a:lvl6pPr marL="457200"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6pPr>
      <a:lvl7pPr marL="914400"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7pPr>
      <a:lvl8pPr marL="1371600"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8pPr>
      <a:lvl9pPr marL="1828800" algn="ctr" defTabSz="4910138" rtl="0" fontAlgn="base">
        <a:spcBef>
          <a:spcPct val="0"/>
        </a:spcBef>
        <a:spcAft>
          <a:spcPct val="0"/>
        </a:spcAft>
        <a:defRPr sz="23600">
          <a:solidFill>
            <a:schemeClr val="tx1"/>
          </a:solidFill>
          <a:latin typeface="Calibri" pitchFamily="34" charset="0"/>
        </a:defRPr>
      </a:lvl9pPr>
    </p:titleStyle>
    <p:bodyStyle>
      <a:lvl1pPr marL="1841500" indent="-1841500" algn="l" defTabSz="4910138" rtl="0" fontAlgn="base">
        <a:spcBef>
          <a:spcPct val="20000"/>
        </a:spcBef>
        <a:spcAft>
          <a:spcPct val="0"/>
        </a:spcAft>
        <a:buFont typeface="Arial" charset="0"/>
        <a:buChar char="•"/>
        <a:defRPr sz="17200" kern="1200">
          <a:solidFill>
            <a:schemeClr val="tx1"/>
          </a:solidFill>
          <a:latin typeface="+mn-lt"/>
          <a:ea typeface="+mn-ea"/>
          <a:cs typeface="+mn-cs"/>
        </a:defRPr>
      </a:lvl1pPr>
      <a:lvl2pPr marL="3989388" indent="-1533525" algn="l" defTabSz="4910138" rtl="0" fontAlgn="base">
        <a:spcBef>
          <a:spcPct val="20000"/>
        </a:spcBef>
        <a:spcAft>
          <a:spcPct val="0"/>
        </a:spcAft>
        <a:buFont typeface="Arial" charset="0"/>
        <a:buChar char="–"/>
        <a:defRPr sz="15000" kern="1200">
          <a:solidFill>
            <a:schemeClr val="tx1"/>
          </a:solidFill>
          <a:latin typeface="+mn-lt"/>
          <a:ea typeface="+mn-ea"/>
          <a:cs typeface="+mn-cs"/>
        </a:defRPr>
      </a:lvl2pPr>
      <a:lvl3pPr marL="6138863" indent="-1227138" algn="l" defTabSz="4910138" rtl="0" fontAlgn="base">
        <a:spcBef>
          <a:spcPct val="20000"/>
        </a:spcBef>
        <a:spcAft>
          <a:spcPct val="0"/>
        </a:spcAft>
        <a:buFont typeface="Arial" charset="0"/>
        <a:buChar char="•"/>
        <a:defRPr sz="12900" kern="1200">
          <a:solidFill>
            <a:schemeClr val="tx1"/>
          </a:solidFill>
          <a:latin typeface="+mn-lt"/>
          <a:ea typeface="+mn-ea"/>
          <a:cs typeface="+mn-cs"/>
        </a:defRPr>
      </a:lvl3pPr>
      <a:lvl4pPr marL="8594725" indent="-1227138" algn="l" defTabSz="4910138" rtl="0" fontAlgn="base">
        <a:spcBef>
          <a:spcPct val="20000"/>
        </a:spcBef>
        <a:spcAft>
          <a:spcPct val="0"/>
        </a:spcAft>
        <a:buFont typeface="Arial" charset="0"/>
        <a:buChar char="–"/>
        <a:defRPr sz="10700" kern="1200">
          <a:solidFill>
            <a:schemeClr val="tx1"/>
          </a:solidFill>
          <a:latin typeface="+mn-lt"/>
          <a:ea typeface="+mn-ea"/>
          <a:cs typeface="+mn-cs"/>
        </a:defRPr>
      </a:lvl4pPr>
      <a:lvl5pPr marL="11050588" indent="-1227138" algn="l" defTabSz="4910138" rtl="0" fontAlgn="base">
        <a:spcBef>
          <a:spcPct val="20000"/>
        </a:spcBef>
        <a:spcAft>
          <a:spcPct val="0"/>
        </a:spcAft>
        <a:buFont typeface="Arial" charset="0"/>
        <a:buChar char="»"/>
        <a:defRPr sz="10700" kern="1200">
          <a:solidFill>
            <a:schemeClr val="tx1"/>
          </a:solidFill>
          <a:latin typeface="+mn-lt"/>
          <a:ea typeface="+mn-ea"/>
          <a:cs typeface="+mn-cs"/>
        </a:defRPr>
      </a:lvl5pPr>
      <a:lvl6pPr marL="13506922" indent="-1227902" algn="l" defTabSz="4911608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6pPr>
      <a:lvl7pPr marL="15962727" indent="-1227902" algn="l" defTabSz="4911608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7pPr>
      <a:lvl8pPr marL="18418531" indent="-1227902" algn="l" defTabSz="4911608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8pPr>
      <a:lvl9pPr marL="20874335" indent="-1227902" algn="l" defTabSz="4911608" rtl="0" eaLnBrk="1" latinLnBrk="0" hangingPunct="1">
        <a:spcBef>
          <a:spcPct val="20000"/>
        </a:spcBef>
        <a:buFont typeface="Arial" pitchFamily="34" charset="0"/>
        <a:buChar char="•"/>
        <a:defRPr sz="10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1pPr>
      <a:lvl2pPr marL="2455804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2pPr>
      <a:lvl3pPr marL="4911608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3pPr>
      <a:lvl4pPr marL="7367412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4pPr>
      <a:lvl5pPr marL="9823216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5pPr>
      <a:lvl6pPr marL="12279020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6pPr>
      <a:lvl7pPr marL="14734824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7pPr>
      <a:lvl8pPr marL="17190629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8pPr>
      <a:lvl9pPr marL="19646433" algn="l" defTabSz="4911608" rtl="0" eaLnBrk="1" latinLnBrk="0" hangingPunct="1">
        <a:defRPr sz="9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jpe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76" Type="http://schemas.openxmlformats.org/officeDocument/2006/relationships/image" Target="../media/image74.tiff"/><Relationship Id="rId84" Type="http://schemas.openxmlformats.org/officeDocument/2006/relationships/image" Target="../media/image82.png"/><Relationship Id="rId7" Type="http://schemas.openxmlformats.org/officeDocument/2006/relationships/image" Target="../media/image5.tiff"/><Relationship Id="rId71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jpe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jpe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66" Type="http://schemas.openxmlformats.org/officeDocument/2006/relationships/image" Target="../media/image64.png"/><Relationship Id="rId74" Type="http://schemas.openxmlformats.org/officeDocument/2006/relationships/image" Target="../media/image72.png"/><Relationship Id="rId79" Type="http://schemas.openxmlformats.org/officeDocument/2006/relationships/image" Target="../media/image77.tiff"/><Relationship Id="rId5" Type="http://schemas.openxmlformats.org/officeDocument/2006/relationships/image" Target="../media/image3.png"/><Relationship Id="rId61" Type="http://schemas.openxmlformats.org/officeDocument/2006/relationships/image" Target="../media/image59.png"/><Relationship Id="rId82" Type="http://schemas.openxmlformats.org/officeDocument/2006/relationships/image" Target="../media/image80.tiff"/><Relationship Id="rId19" Type="http://schemas.openxmlformats.org/officeDocument/2006/relationships/image" Target="../media/image17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77" Type="http://schemas.openxmlformats.org/officeDocument/2006/relationships/image" Target="../media/image75.tiff"/><Relationship Id="rId8" Type="http://schemas.openxmlformats.org/officeDocument/2006/relationships/image" Target="../media/image6.tiff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80" Type="http://schemas.openxmlformats.org/officeDocument/2006/relationships/image" Target="../media/image78.tiff"/><Relationship Id="rId85" Type="http://schemas.openxmlformats.org/officeDocument/2006/relationships/image" Target="../media/image83.png"/><Relationship Id="rId3" Type="http://schemas.openxmlformats.org/officeDocument/2006/relationships/image" Target="../media/image1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jpeg"/><Relationship Id="rId38" Type="http://schemas.openxmlformats.org/officeDocument/2006/relationships/image" Target="../media/image36.png"/><Relationship Id="rId46" Type="http://schemas.openxmlformats.org/officeDocument/2006/relationships/image" Target="../media/image44.jpeg"/><Relationship Id="rId59" Type="http://schemas.openxmlformats.org/officeDocument/2006/relationships/image" Target="../media/image57.png"/><Relationship Id="rId67" Type="http://schemas.openxmlformats.org/officeDocument/2006/relationships/image" Target="../media/image65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jpeg"/><Relationship Id="rId36" Type="http://schemas.openxmlformats.org/officeDocument/2006/relationships/image" Target="../media/image34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" Type="http://schemas.openxmlformats.org/officeDocument/2006/relationships/image" Target="../media/image8.png"/><Relationship Id="rId31" Type="http://schemas.openxmlformats.org/officeDocument/2006/relationships/image" Target="../media/image29.jpe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71.png"/><Relationship Id="rId78" Type="http://schemas.openxmlformats.org/officeDocument/2006/relationships/image" Target="../media/image76.tiff"/><Relationship Id="rId81" Type="http://schemas.openxmlformats.org/officeDocument/2006/relationships/image" Target="../media/image79.tiff"/><Relationship Id="rId86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86.png"/><Relationship Id="rId12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tiff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5.tiff"/><Relationship Id="rId4" Type="http://schemas.openxmlformats.org/officeDocument/2006/relationships/image" Target="../media/image85.png"/><Relationship Id="rId9" Type="http://schemas.openxmlformats.org/officeDocument/2006/relationships/image" Target="../media/image4.tiff"/><Relationship Id="rId1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Rectangle 625"/>
          <p:cNvSpPr/>
          <p:nvPr/>
        </p:nvSpPr>
        <p:spPr>
          <a:xfrm>
            <a:off x="0" y="26441400"/>
            <a:ext cx="49377600" cy="10131552"/>
          </a:xfrm>
          <a:prstGeom prst="rect">
            <a:avLst/>
          </a:prstGeom>
          <a:solidFill>
            <a:schemeClr val="accent5">
              <a:lumMod val="20000"/>
              <a:lumOff val="80000"/>
              <a:alpha val="3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7" name="Rectangle 626"/>
          <p:cNvSpPr/>
          <p:nvPr/>
        </p:nvSpPr>
        <p:spPr>
          <a:xfrm>
            <a:off x="0" y="14782800"/>
            <a:ext cx="49377600" cy="11658600"/>
          </a:xfrm>
          <a:prstGeom prst="rect">
            <a:avLst/>
          </a:prstGeom>
          <a:solidFill>
            <a:schemeClr val="accent3">
              <a:lumMod val="20000"/>
              <a:lumOff val="80000"/>
              <a:alpha val="3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8" name="Rectangle 627"/>
          <p:cNvSpPr/>
          <p:nvPr/>
        </p:nvSpPr>
        <p:spPr>
          <a:xfrm>
            <a:off x="0" y="3962400"/>
            <a:ext cx="49377600" cy="10817352"/>
          </a:xfrm>
          <a:prstGeom prst="rect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4" name="Rectangle 1103"/>
          <p:cNvSpPr/>
          <p:nvPr/>
        </p:nvSpPr>
        <p:spPr>
          <a:xfrm>
            <a:off x="17130399" y="10369535"/>
            <a:ext cx="11814519" cy="3962434"/>
          </a:xfrm>
          <a:prstGeom prst="rect">
            <a:avLst/>
          </a:prstGeom>
          <a:noFill/>
          <a:ln w="50800">
            <a:solidFill>
              <a:srgbClr val="642F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0" y="0"/>
            <a:ext cx="49377600" cy="3962400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TextBox 3"/>
          <p:cNvSpPr txBox="1">
            <a:spLocks noChangeArrowheads="1"/>
          </p:cNvSpPr>
          <p:nvPr/>
        </p:nvSpPr>
        <p:spPr bwMode="auto">
          <a:xfrm>
            <a:off x="0" y="0"/>
            <a:ext cx="49377600" cy="218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91161" tIns="245580" rIns="491161" bIns="245580">
            <a:spAutoFit/>
          </a:bodyPr>
          <a:lstStyle/>
          <a:p>
            <a:pPr algn="ctr"/>
            <a:r>
              <a:rPr lang="en-US" sz="11000" dirty="0" smtClean="0">
                <a:latin typeface="Times New Roman" pitchFamily="18" charset="0"/>
                <a:cs typeface="Times New Roman" pitchFamily="18" charset="0"/>
              </a:rPr>
              <a:t>Structured Light 3D Scanning in the Presence of Global Illumination </a:t>
            </a:r>
            <a:endParaRPr lang="en-US" sz="1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97" name="Picture 7" descr="C:\Documents and Settings\mohitg\Desktop\cvpr08 poster\ri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2133600" cy="305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Box 95"/>
          <p:cNvSpPr txBox="1"/>
          <p:nvPr/>
        </p:nvSpPr>
        <p:spPr>
          <a:xfrm>
            <a:off x="6858000" y="2133600"/>
            <a:ext cx="69342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Mohit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Gupta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9413200" y="2133600"/>
            <a:ext cx="134874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Srinivasa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Narasimhan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007600" y="2133600"/>
            <a:ext cx="134874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Amit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Agrawal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8516600" y="2133600"/>
            <a:ext cx="134874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Ashok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Veeraraghavan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56" name="Picture 12"/>
          <p:cNvPicPr>
            <a:picLocks noChangeAspect="1" noChangeArrowheads="1"/>
          </p:cNvPicPr>
          <p:nvPr/>
        </p:nvPicPr>
        <p:blipFill rotWithShape="1">
          <a:blip r:embed="rId4" cstate="print"/>
          <a:srcRect r="63830" b="24476"/>
          <a:stretch/>
        </p:blipFill>
        <p:spPr bwMode="auto">
          <a:xfrm>
            <a:off x="46525180" y="131328"/>
            <a:ext cx="214979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-2" y="14534958"/>
            <a:ext cx="28498801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293315"/>
                </a:solidFill>
                <a:latin typeface="Times New Roman" pitchFamily="18" charset="0"/>
                <a:cs typeface="Times New Roman" pitchFamily="18" charset="0"/>
              </a:rPr>
              <a:t>Designing patterns for avoiding the problem</a:t>
            </a:r>
            <a:endParaRPr lang="en-US" sz="7200" b="1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2032366" y="34156471"/>
            <a:ext cx="42874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Lamp made of shiny brushed metal</a:t>
            </a:r>
          </a:p>
        </p:txBody>
      </p:sp>
      <p:pic>
        <p:nvPicPr>
          <p:cNvPr id="23" name="Picture 2" descr="C:\Documents and Settings\mohit\Desktop\Papers and Thesis\SLUnderGLT-CVPR\Figures\ConicalLamp\3DVisualization\Figures\Slide1.BMP"/>
          <p:cNvPicPr>
            <a:picLocks noChangeAspect="1" noChangeArrowheads="1"/>
          </p:cNvPicPr>
          <p:nvPr/>
        </p:nvPicPr>
        <p:blipFill>
          <a:blip r:embed="rId5"/>
          <a:srcRect r="1935" b="3846"/>
          <a:stretch>
            <a:fillRect/>
          </a:stretch>
        </p:blipFill>
        <p:spPr bwMode="auto">
          <a:xfrm>
            <a:off x="2032366" y="29823879"/>
            <a:ext cx="4345482" cy="428853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2032365" y="28651200"/>
            <a:ext cx="43383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Strong </a:t>
            </a:r>
            <a:r>
              <a:rPr lang="en-US" sz="36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high-frequency </a:t>
            </a:r>
            <a:r>
              <a:rPr lang="en-US" sz="3600" dirty="0" err="1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interreflections</a:t>
            </a:r>
            <a:endParaRPr lang="en-US" sz="36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662547" y="30018618"/>
            <a:ext cx="800541" cy="2149473"/>
          </a:xfrm>
          <a:prstGeom prst="straightConnector1">
            <a:avLst/>
          </a:prstGeom>
          <a:ln w="79375">
            <a:solidFill>
              <a:schemeClr val="tx2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325872" y="30018618"/>
            <a:ext cx="642144" cy="2279939"/>
          </a:xfrm>
          <a:prstGeom prst="straightConnector1">
            <a:avLst/>
          </a:prstGeom>
          <a:ln w="79375">
            <a:solidFill>
              <a:schemeClr val="tx2">
                <a:lumMod val="5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J:\Laptop-Windows-11-21-2010\Research\SLUnderGLT\Experiments\10-28-2010\data\ConicalLampIteration\Results\Processed\DepthMapColumns-XOR02-iter1-Masked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204" y="32454428"/>
            <a:ext cx="3387850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J:\Laptop-Windows-11-21-2010\Research\SLUnderGLT\Experiments\10-28-2010\data\ConicalLampIteration\Results\Processed\DepthMapColumns-XOR04-iter1-Masked.tif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391" y="32456353"/>
            <a:ext cx="3387851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J:\Laptop-Windows-11-21-2010\Research\SLUnderGLT\Experiments\10-28-2010\data\ConicalLampIteration\Results\Processed\DepthMapColumns-GoddynGray-iter1-Masked.tif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169" y="28599178"/>
            <a:ext cx="3387850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J:\Laptop-Windows-11-21-2010\Research\SLUnderGLT\Experiments\10-28-2010\data\ConicalLampIteration\Results\Processed\DepthMapColumns-RegularGray-iter1-Masked.tiff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54" y="28599178"/>
            <a:ext cx="3535286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8"/>
          <p:cNvSpPr txBox="1">
            <a:spLocks noChangeArrowheads="1"/>
          </p:cNvSpPr>
          <p:nvPr/>
        </p:nvSpPr>
        <p:spPr bwMode="auto">
          <a:xfrm>
            <a:off x="17827909" y="35610225"/>
            <a:ext cx="44757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Error </a:t>
            </a:r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map (Red Pixels)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32988" y="28417748"/>
            <a:ext cx="7227434" cy="7701052"/>
          </a:xfrm>
          <a:prstGeom prst="rect">
            <a:avLst/>
          </a:prstGeom>
          <a:noFill/>
          <a:ln w="53975">
            <a:solidFill>
              <a:srgbClr val="0D1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1D31"/>
              </a:solidFill>
            </a:endParaRPr>
          </a:p>
        </p:txBody>
      </p:sp>
      <p:pic>
        <p:nvPicPr>
          <p:cNvPr id="38" name="Picture 3" descr="C:\Documents and Settings\mohit\Desktop\Research\SLUnderGLT\Experiments\10-28-2010\data\ConicalLampIteration\Results\Processed\ErrorMask-iter1-color.bm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323621" y="32454428"/>
            <a:ext cx="3494329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3" name="Picture 3" descr="J:\Laptop-Windows-11-21-2010\Research\SLUnderGLT\Experiments\10-28-2010\data\ConicalLampIteration\Results\Iter3-Mask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4025" y="29240393"/>
            <a:ext cx="3493008" cy="260971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J:\Laptop-Windows-11-21-2010\Research\SLUnderGLT\Experiments\10-28-2010\data\ConicalLampIteration\Results\Iter2-Mask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619" y="29240393"/>
            <a:ext cx="3493008" cy="260971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Documents and Settings\mohit\Desktop\Research\SLUnderGLT\Experiments\10-28-2010\data\ConicalLampIteration\Results\Processed\DepthMapColumns-Combined-iter2-Masked-Merged.tif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464298" y="32454428"/>
            <a:ext cx="3494329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6" name="Picture 3" descr="C:\mohit\sl\10-28-2010\data\ConicalLampIteration\Results\Processed\DepthMapColumns-Combined-final.tif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292704" y="32454428"/>
            <a:ext cx="3494329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6424023" y="35610225"/>
            <a:ext cx="3534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Depth Map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2" descr="C:\Documents and Settings\mohit\Desktop\SLUnderGLT\Experiments\10-28-2010\data\ConicalLampIteration\Results\Processed\3DVisualization\ConicalLamp3DVis-Shaded3-Combined-iter1.t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0541965" y="32149628"/>
            <a:ext cx="2721254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0" name="Picture 3" descr="C:\Documents and Settings\mohit\Desktop\SLUnderGLT\Experiments\10-28-2010\data\ConicalLampIteration\Results\Processed\3DVisualization\ConicalLamp3DVis-Shaded3-RegularGray-iter1.ti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0541965" y="27813000"/>
            <a:ext cx="2721254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1" name="Picture 4" descr="C:\Documents and Settings\mohit\Desktop\SLUnderGLT\Experiments\10-28-2010\data\ConicalLampIteration\Results\Processed\3DVisualization\ConicalLamp3DVis-Shaded3-MPS-iter1.tif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4544920" y="27813000"/>
            <a:ext cx="2721254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2" name="Picture 5" descr="C:\Documents and Settings\mohit\Desktop\SLUnderGLT\Experiments\10-28-2010\data\ConicalLampIteration\Results\Processed\3DVisualization\ConicalLamp3DVis-Shaded3-Combined-Final.ti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4544920" y="32149628"/>
            <a:ext cx="2721254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3" name="TextBox 10"/>
          <p:cNvSpPr txBox="1">
            <a:spLocks noChangeArrowheads="1"/>
          </p:cNvSpPr>
          <p:nvPr/>
        </p:nvSpPr>
        <p:spPr bwMode="auto">
          <a:xfrm>
            <a:off x="39845192" y="30957693"/>
            <a:ext cx="4114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Conventional </a:t>
            </a:r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Gray </a:t>
            </a:r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        (</a:t>
            </a:r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11 images)</a:t>
            </a: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40225980" y="35280600"/>
            <a:ext cx="3352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Ensemble Codes </a:t>
            </a:r>
          </a:p>
          <a:p>
            <a:pPr algn="ctr" eaLnBrk="1" hangingPunct="1"/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(41 images)</a:t>
            </a:r>
          </a:p>
        </p:txBody>
      </p:sp>
      <p:sp>
        <p:nvSpPr>
          <p:cNvPr id="55" name="TextBox 12"/>
          <p:cNvSpPr txBox="1">
            <a:spLocks noChangeArrowheads="1"/>
          </p:cNvSpPr>
          <p:nvPr/>
        </p:nvSpPr>
        <p:spPr bwMode="auto">
          <a:xfrm>
            <a:off x="44393798" y="30957693"/>
            <a:ext cx="297052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Modulated PS </a:t>
            </a:r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      (</a:t>
            </a:r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162 images)</a:t>
            </a:r>
          </a:p>
        </p:txBody>
      </p:sp>
      <p:sp>
        <p:nvSpPr>
          <p:cNvPr id="56" name="TextBox 13"/>
          <p:cNvSpPr txBox="1">
            <a:spLocks noChangeArrowheads="1"/>
          </p:cNvSpPr>
          <p:nvPr/>
        </p:nvSpPr>
        <p:spPr bwMode="auto">
          <a:xfrm>
            <a:off x="43121580" y="35280600"/>
            <a:ext cx="56464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Error </a:t>
            </a:r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Correction</a:t>
            </a:r>
          </a:p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2 iterations (121 </a:t>
            </a:r>
            <a:r>
              <a:rPr lang="en-US" sz="32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images)</a:t>
            </a:r>
          </a:p>
        </p:txBody>
      </p:sp>
      <p:pic>
        <p:nvPicPr>
          <p:cNvPr id="71" name="Picture 1" descr="C:\Documents and Settings\mohit\Desktop\DepthMapColumns-Combined-Masked.t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524334" y="17214177"/>
            <a:ext cx="3235861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2" name="TextBox 71"/>
          <p:cNvSpPr txBox="1"/>
          <p:nvPr/>
        </p:nvSpPr>
        <p:spPr>
          <a:xfrm>
            <a:off x="45483595" y="20442009"/>
            <a:ext cx="3235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293315"/>
                </a:solidFill>
                <a:latin typeface="Times New Roman" pitchFamily="18" charset="0"/>
                <a:cs typeface="Times New Roman" pitchFamily="18" charset="0"/>
              </a:rPr>
              <a:t>Our Result</a:t>
            </a:r>
            <a:endParaRPr lang="en-US" sz="3200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5652055" y="3733800"/>
            <a:ext cx="33846776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512603"/>
                </a:solidFill>
                <a:latin typeface="Times New Roman" pitchFamily="18" charset="0"/>
                <a:cs typeface="Times New Roman" pitchFamily="18" charset="0"/>
              </a:rPr>
              <a:t>Why is it a problem for structured light?</a:t>
            </a:r>
            <a:endParaRPr lang="en-US" sz="7200" b="1" dirty="0">
              <a:solidFill>
                <a:srgbClr val="5126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" name="Picture 12"/>
          <p:cNvPicPr>
            <a:picLocks noChangeAspect="1" noChangeArrowheads="1"/>
          </p:cNvPicPr>
          <p:nvPr/>
        </p:nvPicPr>
        <p:blipFill rotWithShape="1">
          <a:blip r:embed="rId4" cstate="print"/>
          <a:srcRect l="34461" b="25409"/>
          <a:stretch/>
        </p:blipFill>
        <p:spPr bwMode="auto">
          <a:xfrm>
            <a:off x="45792702" y="2135419"/>
            <a:ext cx="3356298" cy="175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2" descr="C:\Documents and Settings\mohit\Desktop\SLUnderGLT\Experiments\09-22-2010\data\VGroove\Results\Processed\01.tif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3642300" y="5681451"/>
            <a:ext cx="3758714" cy="329184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5" name="Picture 3" descr="C:\Documents and Settings\mohit\Desktop\Papers and Thesis\SLUnderGLT-CVPR\Figures\Interreflections\04-masked.tif"/>
          <p:cNvPicPr>
            <a:picLocks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6187959" y="11811000"/>
            <a:ext cx="2236955" cy="203624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6" name="Picture 4" descr="C:\Documents and Settings\mohit\Desktop\Papers and Thesis\SLUnderGLT-CVPR\Figures\Interreflections\03-masked.tif"/>
          <p:cNvPicPr>
            <a:picLocks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32484912" y="11880814"/>
            <a:ext cx="2236955" cy="203624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7" name="Picture 2" descr="C:\Documents and Settings\mohit\Desktop\SLUnderGLT\mlStructuredLight\images\projectedImages\1024x768\BinaryCodes\RegularGray\03.bmp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2484912" y="9144000"/>
            <a:ext cx="2236955" cy="203914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8" name="Picture 5" descr="C:\Documents and Settings\mohit\Desktop\SLUnderGLT\mlStructuredLight\images\projectedImages\1024x768\BinaryCodes\RegularGray\04.bmp"/>
          <p:cNvPicPr>
            <a:picLocks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6187959" y="9144000"/>
            <a:ext cx="2234046" cy="204205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9" name="Text Box 28"/>
          <p:cNvSpPr txBox="1">
            <a:spLocks noChangeArrowheads="1"/>
          </p:cNvSpPr>
          <p:nvPr/>
        </p:nvSpPr>
        <p:spPr bwMode="auto">
          <a:xfrm>
            <a:off x="31546799" y="11125200"/>
            <a:ext cx="41057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Low frequency pattern</a:t>
            </a:r>
          </a:p>
        </p:txBody>
      </p:sp>
      <p:sp>
        <p:nvSpPr>
          <p:cNvPr id="90" name="Text Box 28"/>
          <p:cNvSpPr txBox="1">
            <a:spLocks noChangeArrowheads="1"/>
          </p:cNvSpPr>
          <p:nvPr/>
        </p:nvSpPr>
        <p:spPr bwMode="auto">
          <a:xfrm>
            <a:off x="32080199" y="13887966"/>
            <a:ext cx="29493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Captured Image</a:t>
            </a:r>
          </a:p>
        </p:txBody>
      </p:sp>
      <p:sp>
        <p:nvSpPr>
          <p:cNvPr id="91" name="Text Box 28"/>
          <p:cNvSpPr txBox="1">
            <a:spLocks noChangeArrowheads="1"/>
          </p:cNvSpPr>
          <p:nvPr/>
        </p:nvSpPr>
        <p:spPr bwMode="auto">
          <a:xfrm>
            <a:off x="35879808" y="11174208"/>
            <a:ext cx="2821453" cy="53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Inverse Pattern</a:t>
            </a:r>
          </a:p>
        </p:txBody>
      </p:sp>
      <p:sp>
        <p:nvSpPr>
          <p:cNvPr id="92" name="Text Box 28"/>
          <p:cNvSpPr txBox="1">
            <a:spLocks noChangeArrowheads="1"/>
          </p:cNvSpPr>
          <p:nvPr/>
        </p:nvSpPr>
        <p:spPr bwMode="auto">
          <a:xfrm>
            <a:off x="35733144" y="13887966"/>
            <a:ext cx="3281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Captured Image</a:t>
            </a:r>
          </a:p>
        </p:txBody>
      </p:sp>
      <p:cxnSp>
        <p:nvCxnSpPr>
          <p:cNvPr id="93" name="Straight Connector 92"/>
          <p:cNvCxnSpPr/>
          <p:nvPr/>
        </p:nvCxnSpPr>
        <p:spPr>
          <a:xfrm rot="16200000" flipH="1">
            <a:off x="32583815" y="12903298"/>
            <a:ext cx="2036240" cy="0"/>
          </a:xfrm>
          <a:prstGeom prst="line">
            <a:avLst/>
          </a:prstGeom>
          <a:ln w="50800">
            <a:solidFill>
              <a:srgbClr val="642F0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Box 28"/>
          <p:cNvSpPr txBox="1">
            <a:spLocks noChangeArrowheads="1"/>
          </p:cNvSpPr>
          <p:nvPr/>
        </p:nvSpPr>
        <p:spPr bwMode="auto">
          <a:xfrm>
            <a:off x="30937200" y="12418963"/>
            <a:ext cx="1617526" cy="9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Pattern Edge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32484912" y="12788395"/>
            <a:ext cx="1047209" cy="1455"/>
          </a:xfrm>
          <a:prstGeom prst="straightConnector1">
            <a:avLst/>
          </a:prstGeom>
          <a:ln w="50800">
            <a:solidFill>
              <a:srgbClr val="642F04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 bwMode="auto">
          <a:xfrm>
            <a:off x="33676113" y="12727283"/>
            <a:ext cx="125083" cy="125082"/>
          </a:xfrm>
          <a:prstGeom prst="ellipse">
            <a:avLst/>
          </a:prstGeom>
          <a:solidFill>
            <a:srgbClr val="642F04"/>
          </a:solidFill>
          <a:ln>
            <a:solidFill>
              <a:srgbClr val="642F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642F04"/>
              </a:solidFill>
            </a:endParaRPr>
          </a:p>
        </p:txBody>
      </p:sp>
      <p:cxnSp>
        <p:nvCxnSpPr>
          <p:cNvPr id="101" name="Straight Arrow Connector 100"/>
          <p:cNvCxnSpPr/>
          <p:nvPr/>
        </p:nvCxnSpPr>
        <p:spPr bwMode="auto">
          <a:xfrm>
            <a:off x="33745927" y="12797095"/>
            <a:ext cx="1117023" cy="1455"/>
          </a:xfrm>
          <a:prstGeom prst="straightConnector1">
            <a:avLst/>
          </a:prstGeom>
          <a:ln w="50800">
            <a:solidFill>
              <a:srgbClr val="642F04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 Box 28"/>
          <p:cNvSpPr txBox="1">
            <a:spLocks noChangeArrowheads="1"/>
          </p:cNvSpPr>
          <p:nvPr/>
        </p:nvSpPr>
        <p:spPr bwMode="auto">
          <a:xfrm>
            <a:off x="34368337" y="12496800"/>
            <a:ext cx="2234046" cy="53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I = 0.16 </a:t>
            </a:r>
          </a:p>
        </p:txBody>
      </p:sp>
      <p:sp>
        <p:nvSpPr>
          <p:cNvPr id="103" name="Oval 102"/>
          <p:cNvSpPr/>
          <p:nvPr/>
        </p:nvSpPr>
        <p:spPr bwMode="auto">
          <a:xfrm>
            <a:off x="37374796" y="12737464"/>
            <a:ext cx="125083" cy="125082"/>
          </a:xfrm>
          <a:prstGeom prst="ellipse">
            <a:avLst/>
          </a:prstGeom>
          <a:solidFill>
            <a:srgbClr val="642F04"/>
          </a:solidFill>
          <a:ln>
            <a:solidFill>
              <a:srgbClr val="642F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642F04"/>
              </a:solidFill>
            </a:endParaRPr>
          </a:p>
        </p:txBody>
      </p:sp>
      <p:cxnSp>
        <p:nvCxnSpPr>
          <p:cNvPr id="104" name="Straight Arrow Connector 103"/>
          <p:cNvCxnSpPr/>
          <p:nvPr/>
        </p:nvCxnSpPr>
        <p:spPr bwMode="auto">
          <a:xfrm>
            <a:off x="37444610" y="12807277"/>
            <a:ext cx="1117023" cy="1454"/>
          </a:xfrm>
          <a:prstGeom prst="straightConnector1">
            <a:avLst/>
          </a:prstGeom>
          <a:ln w="50800">
            <a:solidFill>
              <a:srgbClr val="642F04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48"/>
          <p:cNvGrpSpPr>
            <a:grpSpLocks/>
          </p:cNvGrpSpPr>
          <p:nvPr/>
        </p:nvGrpSpPr>
        <p:grpSpPr bwMode="auto">
          <a:xfrm>
            <a:off x="38113854" y="12496800"/>
            <a:ext cx="2234046" cy="535766"/>
            <a:chOff x="7512260" y="4948535"/>
            <a:chExt cx="2438400" cy="584032"/>
          </a:xfrm>
        </p:grpSpPr>
        <p:sp>
          <p:nvSpPr>
            <p:cNvPr id="106" name="Text Box 28"/>
            <p:cNvSpPr txBox="1">
              <a:spLocks noChangeArrowheads="1"/>
            </p:cNvSpPr>
            <p:nvPr/>
          </p:nvSpPr>
          <p:spPr bwMode="auto">
            <a:xfrm>
              <a:off x="7512260" y="4948535"/>
              <a:ext cx="2438400" cy="58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zh-CN" sz="3200" b="1" dirty="0">
                  <a:solidFill>
                    <a:srgbClr val="642F04"/>
                  </a:solidFill>
                  <a:latin typeface="Times New Roman" pitchFamily="18" charset="0"/>
                  <a:cs typeface="Times New Roman" pitchFamily="18" charset="0"/>
                </a:rPr>
                <a:t>I = 0.25 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8027987" y="5029395"/>
              <a:ext cx="152400" cy="0"/>
            </a:xfrm>
            <a:prstGeom prst="line">
              <a:avLst/>
            </a:prstGeom>
            <a:ln w="50800">
              <a:solidFill>
                <a:srgbClr val="642F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" name="Picture 4" descr="C:\Documents and Settings\mohit\Desktop\SLUnderGLT\Experiments\09-22-2010\data\VGroove\Results\Processed\DepthMapColumns-RegularGray-Masked.tif"/>
          <p:cNvPicPr>
            <a:picLocks noChangeAspect="1" noChangeArrowheads="1"/>
          </p:cNvPicPr>
          <p:nvPr/>
        </p:nvPicPr>
        <p:blipFill>
          <a:blip r:embed="rId25">
            <a:lum contrast="54000"/>
          </a:blip>
          <a:srcRect/>
          <a:stretch>
            <a:fillRect/>
          </a:stretch>
        </p:blipFill>
        <p:spPr bwMode="auto">
          <a:xfrm>
            <a:off x="40937934" y="6081593"/>
            <a:ext cx="3429000" cy="300275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2" name="Picture 2" descr="C:\Documents and Settings\mohit\Desktop\SLUnderGLT\Experiments\09-22-2010\data\VGroove\Results\Processed\DepthMapColumns-XOR04-Masked.tif"/>
          <p:cNvPicPr>
            <a:picLocks noChangeAspect="1" noChangeArrowheads="1"/>
          </p:cNvPicPr>
          <p:nvPr/>
        </p:nvPicPr>
        <p:blipFill>
          <a:blip r:embed="rId26">
            <a:lum contrast="54000"/>
          </a:blip>
          <a:srcRect/>
          <a:stretch>
            <a:fillRect/>
          </a:stretch>
        </p:blipFill>
        <p:spPr bwMode="auto">
          <a:xfrm>
            <a:off x="44953535" y="6081593"/>
            <a:ext cx="3429000" cy="300275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3" name="Rectangle 8"/>
          <p:cNvSpPr>
            <a:spLocks noChangeArrowheads="1"/>
          </p:cNvSpPr>
          <p:nvPr/>
        </p:nvSpPr>
        <p:spPr bwMode="auto">
          <a:xfrm>
            <a:off x="40937934" y="5334000"/>
            <a:ext cx="74871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642F04"/>
                </a:solidFill>
                <a:latin typeface="Times New Roman" pitchFamily="18" charset="0"/>
              </a:rPr>
              <a:t>Depth Map Comparison</a:t>
            </a:r>
          </a:p>
        </p:txBody>
      </p:sp>
      <p:sp>
        <p:nvSpPr>
          <p:cNvPr id="114" name="Text Box 28"/>
          <p:cNvSpPr txBox="1">
            <a:spLocks noChangeArrowheads="1"/>
          </p:cNvSpPr>
          <p:nvPr/>
        </p:nvSpPr>
        <p:spPr bwMode="auto">
          <a:xfrm>
            <a:off x="44942899" y="9074170"/>
            <a:ext cx="3439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642F04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Our </a:t>
            </a:r>
            <a:r>
              <a:rPr lang="en-US" altLang="zh-CN" sz="3200" dirty="0" smtClean="0">
                <a:solidFill>
                  <a:srgbClr val="642F04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Result</a:t>
            </a:r>
            <a:endParaRPr lang="en-US" altLang="zh-CN" sz="3200" dirty="0">
              <a:solidFill>
                <a:srgbClr val="642F04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15" name="Text Box 28"/>
          <p:cNvSpPr txBox="1">
            <a:spLocks noChangeArrowheads="1"/>
          </p:cNvSpPr>
          <p:nvPr/>
        </p:nvSpPr>
        <p:spPr bwMode="auto">
          <a:xfrm>
            <a:off x="40895369" y="9101584"/>
            <a:ext cx="3471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rgbClr val="642F04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Conventional </a:t>
            </a:r>
            <a:r>
              <a:rPr lang="en-US" altLang="zh-CN" sz="3200" dirty="0" smtClean="0">
                <a:solidFill>
                  <a:srgbClr val="642F04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Gray</a:t>
            </a:r>
            <a:endParaRPr lang="en-US" altLang="zh-CN" sz="3200" dirty="0">
              <a:solidFill>
                <a:srgbClr val="642F04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16" name="Line 125"/>
          <p:cNvSpPr>
            <a:spLocks noChangeShapeType="1"/>
          </p:cNvSpPr>
          <p:nvPr/>
        </p:nvSpPr>
        <p:spPr bwMode="auto">
          <a:xfrm>
            <a:off x="42324221" y="8186570"/>
            <a:ext cx="914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solidFill>
                <a:srgbClr val="642F04"/>
              </a:solidFill>
            </a:endParaRPr>
          </a:p>
        </p:txBody>
      </p:sp>
      <p:sp>
        <p:nvSpPr>
          <p:cNvPr id="184" name="Line 125"/>
          <p:cNvSpPr>
            <a:spLocks noChangeShapeType="1"/>
          </p:cNvSpPr>
          <p:nvPr/>
        </p:nvSpPr>
        <p:spPr bwMode="auto">
          <a:xfrm>
            <a:off x="46131440" y="8186570"/>
            <a:ext cx="914400" cy="0"/>
          </a:xfrm>
          <a:prstGeom prst="line">
            <a:avLst/>
          </a:prstGeom>
          <a:noFill/>
          <a:ln w="50800" cap="flat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solidFill>
                <a:srgbClr val="642F04"/>
              </a:solidFill>
              <a:latin typeface="Times New Roman"/>
            </a:endParaRPr>
          </a:p>
        </p:txBody>
      </p:sp>
      <p:cxnSp>
        <p:nvCxnSpPr>
          <p:cNvPr id="187" name="Straight Arrow Connector 186"/>
          <p:cNvCxnSpPr>
            <a:stCxn id="188" idx="3"/>
          </p:cNvCxnSpPr>
          <p:nvPr/>
        </p:nvCxnSpPr>
        <p:spPr>
          <a:xfrm>
            <a:off x="41033700" y="7538591"/>
            <a:ext cx="1796328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7"/>
          <p:cNvSpPr txBox="1">
            <a:spLocks noChangeArrowheads="1"/>
          </p:cNvSpPr>
          <p:nvPr/>
        </p:nvSpPr>
        <p:spPr bwMode="auto">
          <a:xfrm>
            <a:off x="38316212" y="6999982"/>
            <a:ext cx="2717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Errors due to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interreflections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0" name="Group 29"/>
          <p:cNvGrpSpPr>
            <a:grpSpLocks/>
          </p:cNvGrpSpPr>
          <p:nvPr/>
        </p:nvGrpSpPr>
        <p:grpSpPr bwMode="auto">
          <a:xfrm flipH="1" flipV="1">
            <a:off x="3941763" y="7123113"/>
            <a:ext cx="5326062" cy="2159000"/>
            <a:chOff x="1254" y="1184"/>
            <a:chExt cx="2472" cy="1350"/>
          </a:xfrm>
        </p:grpSpPr>
        <p:sp>
          <p:nvSpPr>
            <p:cNvPr id="191" name="Line 31"/>
            <p:cNvSpPr>
              <a:spLocks noChangeShapeType="1"/>
            </p:cNvSpPr>
            <p:nvPr/>
          </p:nvSpPr>
          <p:spPr bwMode="auto">
            <a:xfrm flipH="1">
              <a:off x="1254" y="1184"/>
              <a:ext cx="2472" cy="1350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2" name="Line 33"/>
            <p:cNvSpPr>
              <a:spLocks noChangeShapeType="1"/>
            </p:cNvSpPr>
            <p:nvPr/>
          </p:nvSpPr>
          <p:spPr bwMode="auto">
            <a:xfrm flipH="1">
              <a:off x="2528" y="1714"/>
              <a:ext cx="232" cy="127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3" name="Group 29"/>
          <p:cNvGrpSpPr>
            <a:grpSpLocks/>
          </p:cNvGrpSpPr>
          <p:nvPr/>
        </p:nvGrpSpPr>
        <p:grpSpPr bwMode="auto">
          <a:xfrm flipH="1">
            <a:off x="9197975" y="7037388"/>
            <a:ext cx="933450" cy="2389187"/>
            <a:chOff x="1254" y="1184"/>
            <a:chExt cx="2472" cy="1350"/>
          </a:xfrm>
        </p:grpSpPr>
        <p:sp>
          <p:nvSpPr>
            <p:cNvPr id="194" name="Line 31"/>
            <p:cNvSpPr>
              <a:spLocks noChangeShapeType="1"/>
            </p:cNvSpPr>
            <p:nvPr/>
          </p:nvSpPr>
          <p:spPr bwMode="auto">
            <a:xfrm flipH="1">
              <a:off x="1254" y="1184"/>
              <a:ext cx="2472" cy="1350"/>
            </a:xfrm>
            <a:prstGeom prst="line">
              <a:avLst/>
            </a:prstGeom>
            <a:noFill/>
            <a:ln w="1016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" name="Line 33"/>
            <p:cNvSpPr>
              <a:spLocks noChangeShapeType="1"/>
            </p:cNvSpPr>
            <p:nvPr/>
          </p:nvSpPr>
          <p:spPr bwMode="auto">
            <a:xfrm flipH="1">
              <a:off x="2528" y="1712"/>
              <a:ext cx="231" cy="126"/>
            </a:xfrm>
            <a:prstGeom prst="line">
              <a:avLst/>
            </a:prstGeom>
            <a:noFill/>
            <a:ln w="1016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6" name="Group 64"/>
          <p:cNvGrpSpPr>
            <a:grpSpLocks/>
          </p:cNvGrpSpPr>
          <p:nvPr/>
        </p:nvGrpSpPr>
        <p:grpSpPr bwMode="auto">
          <a:xfrm>
            <a:off x="2951637" y="8967862"/>
            <a:ext cx="830462" cy="830462"/>
            <a:chOff x="5735638" y="2925763"/>
            <a:chExt cx="368300" cy="368300"/>
          </a:xfrm>
          <a:solidFill>
            <a:srgbClr val="FF6600"/>
          </a:solidFill>
        </p:grpSpPr>
        <p:sp>
          <p:nvSpPr>
            <p:cNvPr id="197" name="Oval 20"/>
            <p:cNvSpPr>
              <a:spLocks noChangeArrowheads="1"/>
            </p:cNvSpPr>
            <p:nvPr/>
          </p:nvSpPr>
          <p:spPr bwMode="auto">
            <a:xfrm>
              <a:off x="5818188" y="3005138"/>
              <a:ext cx="203200" cy="203200"/>
            </a:xfrm>
            <a:prstGeom prst="ellipse">
              <a:avLst/>
            </a:prstGeom>
            <a:grp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8" name="Line 21"/>
            <p:cNvSpPr>
              <a:spLocks noChangeShapeType="1"/>
            </p:cNvSpPr>
            <p:nvPr/>
          </p:nvSpPr>
          <p:spPr bwMode="auto">
            <a:xfrm>
              <a:off x="5735638" y="3109913"/>
              <a:ext cx="368300" cy="1587"/>
            </a:xfrm>
            <a:prstGeom prst="line">
              <a:avLst/>
            </a:prstGeom>
            <a:grp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9" name="Line 22"/>
            <p:cNvSpPr>
              <a:spLocks noChangeShapeType="1"/>
            </p:cNvSpPr>
            <p:nvPr/>
          </p:nvSpPr>
          <p:spPr bwMode="auto">
            <a:xfrm rot="5400000">
              <a:off x="5736432" y="3109119"/>
              <a:ext cx="368300" cy="1587"/>
            </a:xfrm>
            <a:prstGeom prst="line">
              <a:avLst/>
            </a:prstGeom>
            <a:grp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0" name="Line 23"/>
            <p:cNvSpPr>
              <a:spLocks noChangeShapeType="1"/>
            </p:cNvSpPr>
            <p:nvPr/>
          </p:nvSpPr>
          <p:spPr bwMode="auto">
            <a:xfrm flipV="1">
              <a:off x="5794375" y="2962275"/>
              <a:ext cx="266700" cy="271463"/>
            </a:xfrm>
            <a:prstGeom prst="line">
              <a:avLst/>
            </a:prstGeom>
            <a:grp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Line 24"/>
            <p:cNvSpPr>
              <a:spLocks noChangeShapeType="1"/>
            </p:cNvSpPr>
            <p:nvPr/>
          </p:nvSpPr>
          <p:spPr bwMode="auto">
            <a:xfrm>
              <a:off x="5784850" y="2967038"/>
              <a:ext cx="271463" cy="271462"/>
            </a:xfrm>
            <a:prstGeom prst="line">
              <a:avLst/>
            </a:prstGeom>
            <a:grpFill/>
            <a:ln w="222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2" name="Text Box 25"/>
          <p:cNvSpPr txBox="1">
            <a:spLocks noChangeArrowheads="1"/>
          </p:cNvSpPr>
          <p:nvPr/>
        </p:nvSpPr>
        <p:spPr bwMode="auto">
          <a:xfrm>
            <a:off x="762000" y="8610600"/>
            <a:ext cx="2438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Light Source</a:t>
            </a:r>
          </a:p>
        </p:txBody>
      </p:sp>
      <p:grpSp>
        <p:nvGrpSpPr>
          <p:cNvPr id="203" name="Group 29"/>
          <p:cNvGrpSpPr>
            <a:grpSpLocks/>
          </p:cNvGrpSpPr>
          <p:nvPr/>
        </p:nvGrpSpPr>
        <p:grpSpPr bwMode="auto">
          <a:xfrm flipH="1">
            <a:off x="3900488" y="9323388"/>
            <a:ext cx="6213475" cy="71437"/>
            <a:chOff x="1254" y="1184"/>
            <a:chExt cx="2472" cy="1350"/>
          </a:xfrm>
        </p:grpSpPr>
        <p:sp>
          <p:nvSpPr>
            <p:cNvPr id="204" name="Line 31"/>
            <p:cNvSpPr>
              <a:spLocks noChangeShapeType="1"/>
            </p:cNvSpPr>
            <p:nvPr/>
          </p:nvSpPr>
          <p:spPr bwMode="auto">
            <a:xfrm flipH="1">
              <a:off x="1254" y="1184"/>
              <a:ext cx="2472" cy="1350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Line 33"/>
            <p:cNvSpPr>
              <a:spLocks noChangeShapeType="1"/>
            </p:cNvSpPr>
            <p:nvPr/>
          </p:nvSpPr>
          <p:spPr bwMode="auto">
            <a:xfrm flipH="1">
              <a:off x="2182" y="1724"/>
              <a:ext cx="232" cy="120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6" name="Group 29"/>
          <p:cNvGrpSpPr>
            <a:grpSpLocks/>
          </p:cNvGrpSpPr>
          <p:nvPr/>
        </p:nvGrpSpPr>
        <p:grpSpPr bwMode="auto">
          <a:xfrm flipH="1" flipV="1">
            <a:off x="3900488" y="8275638"/>
            <a:ext cx="6375400" cy="1047750"/>
            <a:chOff x="1254" y="1184"/>
            <a:chExt cx="2472" cy="1350"/>
          </a:xfrm>
        </p:grpSpPr>
        <p:sp>
          <p:nvSpPr>
            <p:cNvPr id="207" name="Line 31"/>
            <p:cNvSpPr>
              <a:spLocks noChangeShapeType="1"/>
            </p:cNvSpPr>
            <p:nvPr/>
          </p:nvSpPr>
          <p:spPr bwMode="auto">
            <a:xfrm flipH="1">
              <a:off x="1254" y="1184"/>
              <a:ext cx="2472" cy="1350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8" name="Line 33"/>
            <p:cNvSpPr>
              <a:spLocks noChangeShapeType="1"/>
            </p:cNvSpPr>
            <p:nvPr/>
          </p:nvSpPr>
          <p:spPr bwMode="auto">
            <a:xfrm flipH="1">
              <a:off x="2370" y="1792"/>
              <a:ext cx="232" cy="127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9" name="Line 33"/>
          <p:cNvSpPr>
            <a:spLocks noChangeShapeType="1"/>
          </p:cNvSpPr>
          <p:nvPr/>
        </p:nvSpPr>
        <p:spPr bwMode="auto">
          <a:xfrm>
            <a:off x="10264775" y="8278813"/>
            <a:ext cx="712788" cy="35560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" name="Line 33"/>
          <p:cNvSpPr>
            <a:spLocks noChangeShapeType="1"/>
          </p:cNvSpPr>
          <p:nvPr/>
        </p:nvSpPr>
        <p:spPr bwMode="auto">
          <a:xfrm flipH="1">
            <a:off x="10858500" y="8634413"/>
            <a:ext cx="71438" cy="712787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Line 33"/>
          <p:cNvSpPr>
            <a:spLocks noChangeShapeType="1"/>
          </p:cNvSpPr>
          <p:nvPr/>
        </p:nvSpPr>
        <p:spPr bwMode="auto">
          <a:xfrm flipH="1">
            <a:off x="10131425" y="9347200"/>
            <a:ext cx="727075" cy="85725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Text Box 28"/>
          <p:cNvSpPr txBox="1">
            <a:spLocks noChangeArrowheads="1"/>
          </p:cNvSpPr>
          <p:nvPr/>
        </p:nvSpPr>
        <p:spPr bwMode="auto">
          <a:xfrm>
            <a:off x="10602913" y="7437438"/>
            <a:ext cx="16652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grpSp>
        <p:nvGrpSpPr>
          <p:cNvPr id="213" name="Group 143"/>
          <p:cNvGrpSpPr>
            <a:grpSpLocks/>
          </p:cNvGrpSpPr>
          <p:nvPr/>
        </p:nvGrpSpPr>
        <p:grpSpPr bwMode="auto">
          <a:xfrm>
            <a:off x="6154738" y="6630988"/>
            <a:ext cx="1028700" cy="1068387"/>
            <a:chOff x="4164013" y="1081492"/>
            <a:chExt cx="660400" cy="685800"/>
          </a:xfrm>
        </p:grpSpPr>
        <p:sp>
          <p:nvSpPr>
            <p:cNvPr id="214" name="Oval 213"/>
            <p:cNvSpPr>
              <a:spLocks noChangeArrowheads="1"/>
            </p:cNvSpPr>
            <p:nvPr/>
          </p:nvSpPr>
          <p:spPr bwMode="auto">
            <a:xfrm>
              <a:off x="4316883" y="1081492"/>
              <a:ext cx="128411" cy="11718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" name="Oval 214"/>
            <p:cNvSpPr>
              <a:spLocks noChangeArrowheads="1"/>
            </p:cNvSpPr>
            <p:nvPr/>
          </p:nvSpPr>
          <p:spPr bwMode="auto">
            <a:xfrm>
              <a:off x="4392299" y="1574698"/>
              <a:ext cx="128411" cy="11616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Oval 215"/>
            <p:cNvSpPr>
              <a:spLocks noChangeArrowheads="1"/>
            </p:cNvSpPr>
            <p:nvPr/>
          </p:nvSpPr>
          <p:spPr bwMode="auto">
            <a:xfrm>
              <a:off x="4189491" y="1234345"/>
              <a:ext cx="127392" cy="11718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Oval 216"/>
            <p:cNvSpPr>
              <a:spLocks noChangeArrowheads="1"/>
            </p:cNvSpPr>
            <p:nvPr/>
          </p:nvSpPr>
          <p:spPr bwMode="auto">
            <a:xfrm>
              <a:off x="4545170" y="1157918"/>
              <a:ext cx="126373" cy="11718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8" name="Oval 217"/>
            <p:cNvSpPr>
              <a:spLocks noChangeArrowheads="1"/>
            </p:cNvSpPr>
            <p:nvPr/>
          </p:nvSpPr>
          <p:spPr bwMode="auto">
            <a:xfrm>
              <a:off x="4492175" y="1345418"/>
              <a:ext cx="129430" cy="11718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9" name="Oval 218"/>
            <p:cNvSpPr>
              <a:spLocks noChangeArrowheads="1"/>
            </p:cNvSpPr>
            <p:nvPr/>
          </p:nvSpPr>
          <p:spPr bwMode="auto">
            <a:xfrm>
              <a:off x="4545170" y="1651124"/>
              <a:ext cx="128411" cy="11616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0" name="Oval 219"/>
            <p:cNvSpPr>
              <a:spLocks noChangeArrowheads="1"/>
            </p:cNvSpPr>
            <p:nvPr/>
          </p:nvSpPr>
          <p:spPr bwMode="auto">
            <a:xfrm>
              <a:off x="4164013" y="1422863"/>
              <a:ext cx="127392" cy="11718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1" name="Oval 220"/>
            <p:cNvSpPr>
              <a:spLocks noChangeArrowheads="1"/>
            </p:cNvSpPr>
            <p:nvPr/>
          </p:nvSpPr>
          <p:spPr bwMode="auto">
            <a:xfrm>
              <a:off x="4697021" y="1346437"/>
              <a:ext cx="127392" cy="11718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2" name="Group 29"/>
          <p:cNvGrpSpPr>
            <a:grpSpLocks/>
          </p:cNvGrpSpPr>
          <p:nvPr/>
        </p:nvGrpSpPr>
        <p:grpSpPr bwMode="auto">
          <a:xfrm flipH="1" flipV="1">
            <a:off x="3941763" y="7037388"/>
            <a:ext cx="2590800" cy="2244725"/>
            <a:chOff x="1254" y="1184"/>
            <a:chExt cx="2472" cy="1350"/>
          </a:xfrm>
        </p:grpSpPr>
        <p:sp>
          <p:nvSpPr>
            <p:cNvPr id="223" name="Line 31"/>
            <p:cNvSpPr>
              <a:spLocks noChangeShapeType="1"/>
            </p:cNvSpPr>
            <p:nvPr/>
          </p:nvSpPr>
          <p:spPr bwMode="auto">
            <a:xfrm flipH="1">
              <a:off x="1254" y="1184"/>
              <a:ext cx="2472" cy="1350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4" name="Line 33"/>
            <p:cNvSpPr>
              <a:spLocks noChangeShapeType="1"/>
            </p:cNvSpPr>
            <p:nvPr/>
          </p:nvSpPr>
          <p:spPr bwMode="auto">
            <a:xfrm flipH="1">
              <a:off x="2528" y="1712"/>
              <a:ext cx="232" cy="128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5" name="Group 29"/>
          <p:cNvGrpSpPr>
            <a:grpSpLocks/>
          </p:cNvGrpSpPr>
          <p:nvPr/>
        </p:nvGrpSpPr>
        <p:grpSpPr bwMode="auto">
          <a:xfrm flipH="1">
            <a:off x="6532563" y="7037388"/>
            <a:ext cx="3697287" cy="2382837"/>
            <a:chOff x="1254" y="1184"/>
            <a:chExt cx="2472" cy="1350"/>
          </a:xfrm>
        </p:grpSpPr>
        <p:sp>
          <p:nvSpPr>
            <p:cNvPr id="226" name="Line 31"/>
            <p:cNvSpPr>
              <a:spLocks noChangeShapeType="1"/>
            </p:cNvSpPr>
            <p:nvPr/>
          </p:nvSpPr>
          <p:spPr bwMode="auto">
            <a:xfrm flipH="1">
              <a:off x="1254" y="1184"/>
              <a:ext cx="2472" cy="1350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4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Line 33"/>
            <p:cNvSpPr>
              <a:spLocks noChangeShapeType="1"/>
            </p:cNvSpPr>
            <p:nvPr/>
          </p:nvSpPr>
          <p:spPr bwMode="auto">
            <a:xfrm flipH="1">
              <a:off x="2528" y="1712"/>
              <a:ext cx="232" cy="128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sz="4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8" name="Freeform 71"/>
          <p:cNvSpPr>
            <a:spLocks/>
          </p:cNvSpPr>
          <p:nvPr/>
        </p:nvSpPr>
        <p:spPr bwMode="auto">
          <a:xfrm rot="15893002">
            <a:off x="8846344" y="6666707"/>
            <a:ext cx="815975" cy="757237"/>
          </a:xfrm>
          <a:custGeom>
            <a:avLst/>
            <a:gdLst>
              <a:gd name="T0" fmla="*/ 2147483647 w 648"/>
              <a:gd name="T1" fmla="*/ 2147483647 h 435"/>
              <a:gd name="T2" fmla="*/ 2147483647 w 648"/>
              <a:gd name="T3" fmla="*/ 2147483647 h 435"/>
              <a:gd name="T4" fmla="*/ 2147483647 w 648"/>
              <a:gd name="T5" fmla="*/ 2147483647 h 435"/>
              <a:gd name="T6" fmla="*/ 0 w 648"/>
              <a:gd name="T7" fmla="*/ 2147483647 h 435"/>
              <a:gd name="T8" fmla="*/ 0 60000 65536"/>
              <a:gd name="T9" fmla="*/ 0 60000 65536"/>
              <a:gd name="T10" fmla="*/ 0 60000 65536"/>
              <a:gd name="T11" fmla="*/ 0 60000 65536"/>
              <a:gd name="T12" fmla="*/ 0 w 648"/>
              <a:gd name="T13" fmla="*/ 0 h 435"/>
              <a:gd name="T14" fmla="*/ 648 w 648"/>
              <a:gd name="T15" fmla="*/ 435 h 4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8" h="435">
                <a:moveTo>
                  <a:pt x="648" y="3"/>
                </a:moveTo>
                <a:cubicBezTo>
                  <a:pt x="547" y="1"/>
                  <a:pt x="446" y="0"/>
                  <a:pt x="378" y="57"/>
                </a:cubicBezTo>
                <a:cubicBezTo>
                  <a:pt x="310" y="114"/>
                  <a:pt x="303" y="282"/>
                  <a:pt x="240" y="345"/>
                </a:cubicBezTo>
                <a:cubicBezTo>
                  <a:pt x="177" y="408"/>
                  <a:pt x="40" y="420"/>
                  <a:pt x="0" y="435"/>
                </a:cubicBez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" name="Freeform 26"/>
          <p:cNvSpPr>
            <a:spLocks/>
          </p:cNvSpPr>
          <p:nvPr/>
        </p:nvSpPr>
        <p:spPr bwMode="auto">
          <a:xfrm rot="18883618">
            <a:off x="9082882" y="8632031"/>
            <a:ext cx="2311400" cy="1658937"/>
          </a:xfrm>
          <a:custGeom>
            <a:avLst/>
            <a:gdLst>
              <a:gd name="T0" fmla="*/ 2147483647 w 648"/>
              <a:gd name="T1" fmla="*/ 2147483647 h 435"/>
              <a:gd name="T2" fmla="*/ 2147483647 w 648"/>
              <a:gd name="T3" fmla="*/ 2147483647 h 435"/>
              <a:gd name="T4" fmla="*/ 2147483647 w 648"/>
              <a:gd name="T5" fmla="*/ 2147483647 h 435"/>
              <a:gd name="T6" fmla="*/ 0 w 648"/>
              <a:gd name="T7" fmla="*/ 2147483647 h 435"/>
              <a:gd name="T8" fmla="*/ 0 60000 65536"/>
              <a:gd name="T9" fmla="*/ 0 60000 65536"/>
              <a:gd name="T10" fmla="*/ 0 60000 65536"/>
              <a:gd name="T11" fmla="*/ 0 60000 65536"/>
              <a:gd name="T12" fmla="*/ 0 w 648"/>
              <a:gd name="T13" fmla="*/ 0 h 435"/>
              <a:gd name="T14" fmla="*/ 648 w 648"/>
              <a:gd name="T15" fmla="*/ 435 h 4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8" h="435">
                <a:moveTo>
                  <a:pt x="648" y="3"/>
                </a:moveTo>
                <a:cubicBezTo>
                  <a:pt x="547" y="1"/>
                  <a:pt x="446" y="0"/>
                  <a:pt x="378" y="57"/>
                </a:cubicBezTo>
                <a:cubicBezTo>
                  <a:pt x="310" y="114"/>
                  <a:pt x="303" y="282"/>
                  <a:pt x="240" y="345"/>
                </a:cubicBezTo>
                <a:cubicBezTo>
                  <a:pt x="177" y="408"/>
                  <a:pt x="40" y="420"/>
                  <a:pt x="0" y="435"/>
                </a:cubicBez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" name="Text Box 5"/>
          <p:cNvSpPr txBox="1">
            <a:spLocks noChangeArrowheads="1"/>
          </p:cNvSpPr>
          <p:nvPr/>
        </p:nvSpPr>
        <p:spPr bwMode="auto">
          <a:xfrm>
            <a:off x="8945563" y="6218238"/>
            <a:ext cx="4419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Inter-reflections</a:t>
            </a:r>
          </a:p>
        </p:txBody>
      </p:sp>
      <p:sp>
        <p:nvSpPr>
          <p:cNvPr id="232" name="Text Box 5"/>
          <p:cNvSpPr txBox="1">
            <a:spLocks noChangeArrowheads="1"/>
          </p:cNvSpPr>
          <p:nvPr/>
        </p:nvSpPr>
        <p:spPr bwMode="auto">
          <a:xfrm>
            <a:off x="10890250" y="9113838"/>
            <a:ext cx="33591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Sub-surface scattering</a:t>
            </a:r>
          </a:p>
        </p:txBody>
      </p:sp>
      <p:sp>
        <p:nvSpPr>
          <p:cNvPr id="233" name="Text Box 5"/>
          <p:cNvSpPr txBox="1">
            <a:spLocks noChangeArrowheads="1"/>
          </p:cNvSpPr>
          <p:nvPr/>
        </p:nvSpPr>
        <p:spPr bwMode="auto">
          <a:xfrm>
            <a:off x="2349500" y="5943600"/>
            <a:ext cx="43862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Volumetric Scattering</a:t>
            </a:r>
          </a:p>
        </p:txBody>
      </p:sp>
      <p:sp>
        <p:nvSpPr>
          <p:cNvPr id="234" name="Text Box 5"/>
          <p:cNvSpPr txBox="1">
            <a:spLocks noChangeArrowheads="1"/>
          </p:cNvSpPr>
          <p:nvPr/>
        </p:nvSpPr>
        <p:spPr bwMode="auto">
          <a:xfrm>
            <a:off x="4267200" y="9418638"/>
            <a:ext cx="5772150" cy="8302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Direct Illumination</a:t>
            </a:r>
          </a:p>
        </p:txBody>
      </p:sp>
      <p:pic>
        <p:nvPicPr>
          <p:cNvPr id="235" name="Picture 2" descr="C:\Documents and Settings\mohit\Desktop\talk\Street_lamps_in_fog.jp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914400" y="11930063"/>
            <a:ext cx="2057400" cy="1543050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36" name="Picture 3" descr="C:\Documents and Settings\mohit\Desktop\talk\new york 081.jpg"/>
          <p:cNvPicPr>
            <a:picLocks noChangeAspect="1" noChangeArrowheads="1"/>
          </p:cNvPicPr>
          <p:nvPr/>
        </p:nvPicPr>
        <p:blipFill>
          <a:blip r:embed="rId28"/>
          <a:srcRect t="31444" r="73280" b="27839"/>
          <a:stretch>
            <a:fillRect/>
          </a:stretch>
        </p:blipFill>
        <p:spPr bwMode="auto">
          <a:xfrm>
            <a:off x="7848600" y="11777663"/>
            <a:ext cx="2362200" cy="270033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37" name="Picture 4" descr="C:\Documents and Settings\mohit\Desktop\talk\flower2b.jpg"/>
          <p:cNvPicPr>
            <a:picLocks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2115800" y="12692063"/>
            <a:ext cx="2057400" cy="158273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38" name="Picture 5" descr="C:\Documents and Settings\mohit\Desktop\talk\leaves of the potomac.jpg"/>
          <p:cNvPicPr>
            <a:picLocks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0058400" y="12006263"/>
            <a:ext cx="2057400" cy="154463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39" name="Picture 6" descr="C:\Documents and Settings\mohit\Desktop\talk\fruits.jpg"/>
          <p:cNvPicPr>
            <a:picLocks noChangeAspect="1" noChangeArrowheads="1"/>
          </p:cNvPicPr>
          <p:nvPr/>
        </p:nvPicPr>
        <p:blipFill>
          <a:blip r:embed="rId31"/>
          <a:srcRect t="3328" b="16811"/>
          <a:stretch>
            <a:fillRect/>
          </a:stretch>
        </p:blipFill>
        <p:spPr bwMode="auto">
          <a:xfrm>
            <a:off x="12496800" y="11549063"/>
            <a:ext cx="2057400" cy="2057400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40" name="Picture 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14400" y="12692063"/>
            <a:ext cx="2057400" cy="1577975"/>
          </a:xfrm>
          <a:prstGeom prst="rect">
            <a:avLst/>
          </a:prstGeom>
          <a:noFill/>
          <a:ln w="635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41" name="Picture 7" descr="C:\Documents and Settings\mohit\Desktop\talk\Mother-Child_face_to_face.jpg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48200" y="12311063"/>
            <a:ext cx="2362200" cy="2076450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42" name="Picture 64"/>
          <p:cNvPicPr>
            <a:picLocks noChangeArrowheads="1"/>
          </p:cNvPicPr>
          <p:nvPr/>
        </p:nvPicPr>
        <p:blipFill>
          <a:blip r:embed="rId34"/>
          <a:srcRect t="3448" b="6897"/>
          <a:stretch>
            <a:fillRect/>
          </a:stretch>
        </p:blipFill>
        <p:spPr bwMode="auto">
          <a:xfrm>
            <a:off x="5638800" y="11777663"/>
            <a:ext cx="1600200" cy="1600200"/>
          </a:xfrm>
          <a:prstGeom prst="rect">
            <a:avLst/>
          </a:prstGeom>
          <a:noFill/>
          <a:ln w="635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43" name="Picture 10"/>
          <p:cNvPicPr>
            <a:picLocks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3429000" y="11853863"/>
            <a:ext cx="1600200" cy="16002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44" name="TextBox 243"/>
          <p:cNvSpPr txBox="1"/>
          <p:nvPr/>
        </p:nvSpPr>
        <p:spPr>
          <a:xfrm>
            <a:off x="0" y="3733800"/>
            <a:ext cx="15521848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512603"/>
                </a:solidFill>
                <a:latin typeface="Times New Roman" pitchFamily="18" charset="0"/>
                <a:cs typeface="Times New Roman" pitchFamily="18" charset="0"/>
              </a:rPr>
              <a:t>What is global illumination?</a:t>
            </a:r>
            <a:endParaRPr lang="en-US" sz="7200" b="1" dirty="0">
              <a:solidFill>
                <a:srgbClr val="5126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" name="Picture 2" descr="C:\Documents and Settings\mohit\Desktop\Papers and Thesis\SLUnderGLT-CVPR\Figures\Bowl\Processed\Figures\Figure\Slide1.TIF"/>
          <p:cNvPicPr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17221212" y="5681451"/>
            <a:ext cx="3305829" cy="32918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47" name="Picture 2" descr="C:\Documents and Settings\mohit\Desktop\Papers and Thesis\SLUnderGLT-CVPR\Figures\Bowl\Processed\Figures\Slide2.TIF"/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21377538" y="5681451"/>
            <a:ext cx="3319613" cy="32918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248" name="Straight Arrow Connector 247"/>
          <p:cNvCxnSpPr/>
          <p:nvPr/>
        </p:nvCxnSpPr>
        <p:spPr bwMode="auto">
          <a:xfrm>
            <a:off x="23352604" y="6705600"/>
            <a:ext cx="774319" cy="730250"/>
          </a:xfrm>
          <a:prstGeom prst="straightConnector1">
            <a:avLst/>
          </a:prstGeom>
          <a:ln w="79375">
            <a:solidFill>
              <a:schemeClr val="accent6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19"/>
          <p:cNvSpPr txBox="1">
            <a:spLocks noChangeArrowheads="1"/>
          </p:cNvSpPr>
          <p:nvPr/>
        </p:nvSpPr>
        <p:spPr bwMode="auto">
          <a:xfrm>
            <a:off x="20973586" y="6120825"/>
            <a:ext cx="3319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Interreflections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0" name="TextBox 17"/>
          <p:cNvSpPr txBox="1">
            <a:spLocks noChangeArrowheads="1"/>
          </p:cNvSpPr>
          <p:nvPr/>
        </p:nvSpPr>
        <p:spPr bwMode="auto">
          <a:xfrm>
            <a:off x="20940399" y="8976182"/>
            <a:ext cx="42784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Low-frequency pattern</a:t>
            </a:r>
          </a:p>
        </p:txBody>
      </p:sp>
      <p:pic>
        <p:nvPicPr>
          <p:cNvPr id="252" name="Picture 2" descr="C:\Documents and Settings\mohit\Desktop\Defense Talk\ExtraImages\Bowl\21.tif"/>
          <p:cNvPicPr>
            <a:picLocks noChangeAspect="1" noChangeArrowheads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25535280" y="5681451"/>
            <a:ext cx="3300618" cy="32918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53" name="TextBox 5"/>
          <p:cNvSpPr txBox="1">
            <a:spLocks noChangeArrowheads="1"/>
          </p:cNvSpPr>
          <p:nvPr/>
        </p:nvSpPr>
        <p:spPr bwMode="auto">
          <a:xfrm>
            <a:off x="25207599" y="5638800"/>
            <a:ext cx="39274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Blurring due to </a:t>
            </a:r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 surface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Scattering</a:t>
            </a:r>
          </a:p>
        </p:txBody>
      </p:sp>
      <p:cxnSp>
        <p:nvCxnSpPr>
          <p:cNvPr id="254" name="Straight Arrow Connector 253"/>
          <p:cNvCxnSpPr/>
          <p:nvPr/>
        </p:nvCxnSpPr>
        <p:spPr bwMode="auto">
          <a:xfrm rot="10800000" flipV="1">
            <a:off x="25740999" y="6705600"/>
            <a:ext cx="1219200" cy="838200"/>
          </a:xfrm>
          <a:prstGeom prst="straightConnector1">
            <a:avLst/>
          </a:prstGeom>
          <a:ln w="79375">
            <a:solidFill>
              <a:schemeClr val="accent6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 bwMode="auto">
          <a:xfrm>
            <a:off x="27493599" y="6705600"/>
            <a:ext cx="1143000" cy="609600"/>
          </a:xfrm>
          <a:prstGeom prst="straightConnector1">
            <a:avLst/>
          </a:prstGeom>
          <a:ln w="79375">
            <a:solidFill>
              <a:schemeClr val="accent6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18"/>
          <p:cNvSpPr txBox="1">
            <a:spLocks noChangeArrowheads="1"/>
          </p:cNvSpPr>
          <p:nvPr/>
        </p:nvSpPr>
        <p:spPr bwMode="auto">
          <a:xfrm>
            <a:off x="25152463" y="8976182"/>
            <a:ext cx="4169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High-frequency pattern</a:t>
            </a:r>
          </a:p>
        </p:txBody>
      </p:sp>
      <p:sp>
        <p:nvSpPr>
          <p:cNvPr id="257" name="TextBox 13"/>
          <p:cNvSpPr txBox="1">
            <a:spLocks noChangeArrowheads="1"/>
          </p:cNvSpPr>
          <p:nvPr/>
        </p:nvSpPr>
        <p:spPr bwMode="auto">
          <a:xfrm>
            <a:off x="16154400" y="13747194"/>
            <a:ext cx="5524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Conventional </a:t>
            </a:r>
            <a:r>
              <a:rPr lang="en-US" sz="3200" dirty="0" smtClean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Gray </a:t>
            </a:r>
            <a:endParaRPr lang="en-US" sz="3200" dirty="0">
              <a:solidFill>
                <a:srgbClr val="642F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8" name="TextBox 14"/>
          <p:cNvSpPr txBox="1">
            <a:spLocks noChangeArrowheads="1"/>
          </p:cNvSpPr>
          <p:nvPr/>
        </p:nvSpPr>
        <p:spPr bwMode="auto">
          <a:xfrm>
            <a:off x="24912873" y="13747194"/>
            <a:ext cx="3952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Our </a:t>
            </a:r>
            <a:r>
              <a:rPr lang="en-US" sz="3200" dirty="0" smtClean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Technique</a:t>
            </a:r>
            <a:endParaRPr lang="en-US" sz="3200" dirty="0">
              <a:solidFill>
                <a:srgbClr val="642F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9" name="TextBox 15"/>
          <p:cNvSpPr txBox="1">
            <a:spLocks noChangeArrowheads="1"/>
          </p:cNvSpPr>
          <p:nvPr/>
        </p:nvSpPr>
        <p:spPr bwMode="auto">
          <a:xfrm>
            <a:off x="20635599" y="13747194"/>
            <a:ext cx="4449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Modulated </a:t>
            </a:r>
            <a:r>
              <a:rPr lang="en-US" sz="3200" dirty="0" smtClean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Phase-Shifting</a:t>
            </a:r>
            <a:endParaRPr lang="en-US" sz="3200" dirty="0">
              <a:solidFill>
                <a:srgbClr val="642F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1" name="Picture 2" descr="C:\Documents and Settings\mohit\Desktop\Papers and Thesis\SLUnderGLT-CVPR\Figures\Bowl\Processed\Figures\Slide11.tif"/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24912874" y="10439399"/>
            <a:ext cx="3952325" cy="32918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62" name="Picture 3" descr="C:\Documents and Settings\mohit\Desktop\Papers and Thesis\SLUnderGLT-CVPR\Figures\Bowl\Processed\Figures\Slide9.tif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17215689" y="10439399"/>
            <a:ext cx="3401921" cy="32918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63" name="Picture 4" descr="C:\Documents and Settings\mohit\Desktop\Papers and Thesis\SLUnderGLT-CVPR\Figures\Bowl\Processed\Figures\Slide10.tif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20970078" y="10439399"/>
            <a:ext cx="3590328" cy="329184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66" name="TextBox 265"/>
          <p:cNvSpPr txBox="1"/>
          <p:nvPr/>
        </p:nvSpPr>
        <p:spPr>
          <a:xfrm>
            <a:off x="30480000" y="14534958"/>
            <a:ext cx="19411169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 smtClean="0">
                <a:solidFill>
                  <a:srgbClr val="293315"/>
                </a:solidFill>
                <a:latin typeface="Times New Roman" pitchFamily="18" charset="0"/>
                <a:cs typeface="Times New Roman" pitchFamily="18" charset="0"/>
              </a:rPr>
              <a:t>Scenes with multiple global illumination effects</a:t>
            </a:r>
            <a:endParaRPr lang="en-US" sz="7000" b="1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8" name="Straight Arrow Connector 267"/>
          <p:cNvCxnSpPr/>
          <p:nvPr/>
        </p:nvCxnSpPr>
        <p:spPr>
          <a:xfrm>
            <a:off x="1984269" y="21845195"/>
            <a:ext cx="0" cy="888800"/>
          </a:xfrm>
          <a:prstGeom prst="straightConnector1">
            <a:avLst/>
          </a:prstGeom>
          <a:ln w="50800">
            <a:solidFill>
              <a:srgbClr val="29331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9" name="Picture 2" descr="C:\Documents and Settings\mohit\Desktop\SLUnderGLT\mlStructuredLight\images\projectedImages\1024x768\BinaryCodes\RegularGray\03.bmp"/>
          <p:cNvPicPr>
            <a:picLocks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7" y="17763530"/>
            <a:ext cx="210312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" descr="C:\Documents and Settings\mohit\Desktop\Papers and Thesis\SLUnderGLT-CVPR\Figures\Interreflections\BinaryDecoding.tif"/>
          <p:cNvPicPr>
            <a:picLocks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11" y="23303539"/>
            <a:ext cx="21031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" name="Picture 7" descr="C:\Documents and Settings\mohit\Desktop\SLUnderGLT\mlStructuredLight\images\projectedImages\1024x768\BinaryCodes\RegularGray\20.bmp"/>
          <p:cNvPicPr>
            <a:picLocks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9" y="17763530"/>
            <a:ext cx="21031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" name="Picture 3" descr="C:\Documents and Settings\mohit\Desktop\Defense Talk\ExtraImages\VGroove\BitDecoding09.bmp"/>
          <p:cNvPicPr>
            <a:picLocks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3846519" y="20498432"/>
            <a:ext cx="2103120" cy="18288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273" name="Straight Arrow Connector 272"/>
          <p:cNvCxnSpPr/>
          <p:nvPr/>
        </p:nvCxnSpPr>
        <p:spPr>
          <a:xfrm rot="5400000">
            <a:off x="4672413" y="19773915"/>
            <a:ext cx="457200" cy="1588"/>
          </a:xfrm>
          <a:prstGeom prst="straightConnector1">
            <a:avLst/>
          </a:prstGeom>
          <a:ln w="50800">
            <a:solidFill>
              <a:srgbClr val="29331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4" name="Picture 7" descr="C:\Documents and Settings\mohit\Desktop\SLUnderGLT\mlStructuredLight\images\projectedImages\1024x768\BinaryCodes\RegularGray\20.bmp"/>
          <p:cNvPicPr>
            <a:picLocks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63" y="17763530"/>
            <a:ext cx="21031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" name="Picture 3" descr="C:\Documents and Settings\mohit\Desktop\Defense Talk\ExtraImages\VGroove\BitDecoding09.bmp"/>
          <p:cNvPicPr>
            <a:picLocks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7120863" y="20498432"/>
            <a:ext cx="2103120" cy="18288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76" name="Flowchart: Summing Junction 275"/>
          <p:cNvSpPr/>
          <p:nvPr/>
        </p:nvSpPr>
        <p:spPr>
          <a:xfrm>
            <a:off x="6267276" y="18492394"/>
            <a:ext cx="603504" cy="603504"/>
          </a:xfrm>
          <a:prstGeom prst="flowChartSummingJunction">
            <a:avLst/>
          </a:prstGeom>
          <a:noFill/>
          <a:ln w="31750"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8A662"/>
              </a:solidFill>
            </a:endParaRPr>
          </a:p>
        </p:txBody>
      </p:sp>
      <p:sp>
        <p:nvSpPr>
          <p:cNvPr id="277" name="Text Box 28"/>
          <p:cNvSpPr txBox="1">
            <a:spLocks noChangeArrowheads="1"/>
          </p:cNvSpPr>
          <p:nvPr/>
        </p:nvSpPr>
        <p:spPr bwMode="auto">
          <a:xfrm>
            <a:off x="5661032" y="17882795"/>
            <a:ext cx="182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600" dirty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XOR</a:t>
            </a:r>
          </a:p>
        </p:txBody>
      </p:sp>
      <p:sp>
        <p:nvSpPr>
          <p:cNvPr id="278" name="Flowchart: Summing Junction 277"/>
          <p:cNvSpPr/>
          <p:nvPr/>
        </p:nvSpPr>
        <p:spPr>
          <a:xfrm>
            <a:off x="6276728" y="22228228"/>
            <a:ext cx="603504" cy="603504"/>
          </a:xfrm>
          <a:prstGeom prst="flowChartSummingJunction">
            <a:avLst/>
          </a:prstGeom>
          <a:noFill/>
          <a:ln w="31750"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79" name="Picture 2" descr="C:\Documents and Settings\mohit\Desktop\Papers and Thesis\SLUnderGLT-CVPR\Figures\LogicalCoding\BitPlane01-Colored-Masked.bmp"/>
          <p:cNvPicPr>
            <a:picLocks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32" y="23303539"/>
            <a:ext cx="21031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0" name="Straight Arrow Connector 279"/>
          <p:cNvCxnSpPr/>
          <p:nvPr/>
        </p:nvCxnSpPr>
        <p:spPr>
          <a:xfrm>
            <a:off x="5967420" y="22400134"/>
            <a:ext cx="227012" cy="76200"/>
          </a:xfrm>
          <a:prstGeom prst="straightConnector1">
            <a:avLst/>
          </a:prstGeom>
          <a:ln w="50800">
            <a:solidFill>
              <a:srgbClr val="29331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/>
          <p:cNvCxnSpPr/>
          <p:nvPr/>
        </p:nvCxnSpPr>
        <p:spPr>
          <a:xfrm rot="5400000">
            <a:off x="7928825" y="19772327"/>
            <a:ext cx="457200" cy="1587"/>
          </a:xfrm>
          <a:prstGeom prst="straightConnector1">
            <a:avLst/>
          </a:prstGeom>
          <a:ln w="50800">
            <a:solidFill>
              <a:srgbClr val="29331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ext Box 28"/>
          <p:cNvSpPr txBox="1">
            <a:spLocks noChangeArrowheads="1"/>
          </p:cNvSpPr>
          <p:nvPr/>
        </p:nvSpPr>
        <p:spPr bwMode="auto">
          <a:xfrm>
            <a:off x="2841632" y="18187595"/>
            <a:ext cx="114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5400" dirty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=</a:t>
            </a:r>
          </a:p>
        </p:txBody>
      </p:sp>
      <p:cxnSp>
        <p:nvCxnSpPr>
          <p:cNvPr id="283" name="Straight Arrow Connector 282"/>
          <p:cNvCxnSpPr/>
          <p:nvPr/>
        </p:nvCxnSpPr>
        <p:spPr>
          <a:xfrm rot="10800000" flipV="1">
            <a:off x="6956431" y="22400134"/>
            <a:ext cx="228600" cy="73025"/>
          </a:xfrm>
          <a:prstGeom prst="straightConnector1">
            <a:avLst/>
          </a:prstGeom>
          <a:ln w="50800">
            <a:solidFill>
              <a:srgbClr val="29331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Arrow Connector 283"/>
          <p:cNvCxnSpPr/>
          <p:nvPr/>
        </p:nvCxnSpPr>
        <p:spPr>
          <a:xfrm rot="5400000">
            <a:off x="6455576" y="23046292"/>
            <a:ext cx="239712" cy="0"/>
          </a:xfrm>
          <a:prstGeom prst="straightConnector1">
            <a:avLst/>
          </a:prstGeom>
          <a:ln w="50800">
            <a:solidFill>
              <a:srgbClr val="29331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Text Box 28"/>
          <p:cNvSpPr txBox="1">
            <a:spLocks noChangeArrowheads="1"/>
          </p:cNvSpPr>
          <p:nvPr/>
        </p:nvSpPr>
        <p:spPr bwMode="auto">
          <a:xfrm>
            <a:off x="5356232" y="25110937"/>
            <a:ext cx="25671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6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Correct</a:t>
            </a:r>
            <a:endParaRPr lang="en-US" altLang="zh-CN" sz="3600" dirty="0">
              <a:solidFill>
                <a:srgbClr val="293315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86" name="Text Box 28"/>
          <p:cNvSpPr txBox="1">
            <a:spLocks noChangeArrowheads="1"/>
          </p:cNvSpPr>
          <p:nvPr/>
        </p:nvSpPr>
        <p:spPr bwMode="auto">
          <a:xfrm>
            <a:off x="708032" y="25110937"/>
            <a:ext cx="27431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6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Incorrect</a:t>
            </a:r>
            <a:endParaRPr lang="en-US" altLang="zh-CN" sz="3600" dirty="0">
              <a:solidFill>
                <a:srgbClr val="293315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87" name="Text Box 28"/>
          <p:cNvSpPr txBox="1">
            <a:spLocks noChangeArrowheads="1"/>
          </p:cNvSpPr>
          <p:nvPr/>
        </p:nvSpPr>
        <p:spPr bwMode="auto">
          <a:xfrm>
            <a:off x="691136" y="21046464"/>
            <a:ext cx="2607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600" dirty="0" err="1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Binarization</a:t>
            </a:r>
            <a:endParaRPr lang="en-US" altLang="zh-CN" sz="3600" dirty="0">
              <a:solidFill>
                <a:srgbClr val="293315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88" name="Text Box 28"/>
          <p:cNvSpPr txBox="1">
            <a:spLocks noChangeArrowheads="1"/>
          </p:cNvSpPr>
          <p:nvPr/>
        </p:nvSpPr>
        <p:spPr bwMode="auto">
          <a:xfrm>
            <a:off x="3620744" y="19940195"/>
            <a:ext cx="26346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600" dirty="0" err="1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Binarization</a:t>
            </a:r>
            <a:endParaRPr lang="en-US" altLang="zh-CN" sz="3600" dirty="0">
              <a:solidFill>
                <a:srgbClr val="293315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89" name="Text Box 28"/>
          <p:cNvSpPr txBox="1">
            <a:spLocks noChangeArrowheads="1"/>
          </p:cNvSpPr>
          <p:nvPr/>
        </p:nvSpPr>
        <p:spPr bwMode="auto">
          <a:xfrm>
            <a:off x="6956432" y="19950334"/>
            <a:ext cx="24923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600" dirty="0" err="1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Binarization</a:t>
            </a:r>
            <a:endParaRPr lang="en-US" altLang="zh-CN" sz="3600" dirty="0">
              <a:solidFill>
                <a:srgbClr val="293315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cxnSp>
        <p:nvCxnSpPr>
          <p:cNvPr id="312" name="Straight Arrow Connector 311"/>
          <p:cNvCxnSpPr/>
          <p:nvPr/>
        </p:nvCxnSpPr>
        <p:spPr>
          <a:xfrm flipH="1">
            <a:off x="1984269" y="19869385"/>
            <a:ext cx="1588" cy="1067514"/>
          </a:xfrm>
          <a:prstGeom prst="straightConnector1">
            <a:avLst/>
          </a:prstGeom>
          <a:ln w="50800">
            <a:solidFill>
              <a:srgbClr val="29331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Text Box 28"/>
          <p:cNvSpPr txBox="1">
            <a:spLocks noChangeArrowheads="1"/>
          </p:cNvSpPr>
          <p:nvPr/>
        </p:nvSpPr>
        <p:spPr bwMode="auto">
          <a:xfrm>
            <a:off x="19813169" y="16078200"/>
            <a:ext cx="105906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48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Sub-surface scattering and Defocus</a:t>
            </a:r>
          </a:p>
          <a:p>
            <a:pPr algn="ctr" eaLnBrk="1" hangingPunct="1"/>
            <a:r>
              <a:rPr lang="en-US" altLang="zh-CN" sz="48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Use patterns with </a:t>
            </a:r>
            <a:r>
              <a:rPr lang="en-US" altLang="zh-CN" sz="4800" b="1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low</a:t>
            </a:r>
            <a:r>
              <a:rPr lang="en-US" altLang="zh-CN" sz="48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spatial frequencies</a:t>
            </a:r>
          </a:p>
        </p:txBody>
      </p:sp>
      <p:pic>
        <p:nvPicPr>
          <p:cNvPr id="338" name="Picture 9" descr="C:\Documents and Settings\mohit\Desktop\SLUnderGLT\Experiments\10-10-2010\data\FruitBasket\Results\01-8bits.tiff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31162911" y="21906647"/>
            <a:ext cx="4334302" cy="36576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339" name="Picture 2" descr="C:\Documents and Settings\mohit\Desktop\SLUnderGLT\Experiments\10-10-2010\data\FruitBasket\Results\ColorVisualization\Masked\TextureMap-NewView02.bmp"/>
          <p:cNvPicPr>
            <a:picLocks noChangeAspect="1" noChangeArrowheads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35811111" y="21906647"/>
            <a:ext cx="2814484" cy="36576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0501432" y="25490269"/>
            <a:ext cx="8054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36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High spatial frequency XOR-02 Codes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934298" y="16078200"/>
            <a:ext cx="1759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4800" dirty="0" err="1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Interreflections</a:t>
            </a:r>
            <a:r>
              <a:rPr lang="en-US" altLang="zh-CN" sz="48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: Logical Coding and Decoding</a:t>
            </a:r>
          </a:p>
          <a:p>
            <a:pPr algn="ctr" eaLnBrk="1" hangingPunct="1"/>
            <a:r>
              <a:rPr lang="en-US" altLang="zh-CN" sz="48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Design patterns with </a:t>
            </a:r>
            <a:r>
              <a:rPr lang="en-US" altLang="zh-CN" sz="4800" b="1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high</a:t>
            </a:r>
            <a:r>
              <a:rPr lang="en-US" altLang="zh-CN" sz="48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spatial frequencies</a:t>
            </a:r>
            <a:endParaRPr lang="en-US" altLang="zh-CN" sz="4800" dirty="0">
              <a:solidFill>
                <a:srgbClr val="293315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1071" name="Picture 47" descr="C:\Users\Mohit\Desktop\StructuredLightPoster\Code Visualization\XOR02\03.bmp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51" y="223320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C:\Users\Mohit\Desktop\StructuredLightPoster\Code Visualization\XOR02\05.bmp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132" y="223320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C:\Users\Mohit\Desktop\StructuredLightPoster\Code Visualization\XOR02\07.bmp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813" y="223320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C:\Users\Mohit\Desktop\StructuredLightPoster\Code Visualization\XOR02\09.bmp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494" y="223320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C:\Users\Mohit\Desktop\StructuredLightPoster\Code Visualization\XOR02\11.bmp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76" y="223320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C:\Users\Mohit\Desktop\StructuredLightPoster\Code Visualization\XOR02\13.bmp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51" y="240084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C:\Users\Mohit\Desktop\StructuredLightPoster\Code Visualization\XOR02\15.bmp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132" y="240084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C:\Users\Mohit\Desktop\StructuredLightPoster\Code Visualization\XOR02\17.bmp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813" y="240084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C:\Users\Mohit\Desktop\StructuredLightPoster\Code Visualization\XOR02\19.bmp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494" y="240084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C:\Users\Mohit\Desktop\StructuredLightPoster\Code Visualization\XOR02\21.bmp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76" y="24008404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J:\Laptop-Windows-11-21-2010\Research\SLUnderGLT\mlStructuredLight\images\projectedImages\1024x768\BinaryCodes\RegularGray\15.bmp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132" y="19358713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J:\Laptop-Windows-11-21-2010\Research\SLUnderGLT\mlStructuredLight\images\projectedImages\1024x768\BinaryCodes\RegularGray\03.bmp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51" y="17707069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J:\Laptop-Windows-11-21-2010\Research\SLUnderGLT\mlStructuredLight\images\projectedImages\1024x768\BinaryCodes\RegularGray\05.bmp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132" y="17707069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J:\Laptop-Windows-11-21-2010\Research\SLUnderGLT\mlStructuredLight\images\projectedImages\1024x768\BinaryCodes\RegularGray\07.bmp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813" y="17707069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1" descr="J:\Laptop-Windows-11-21-2010\Research\SLUnderGLT\mlStructuredLight\images\projectedImages\1024x768\BinaryCodes\RegularGray\09.bmp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494" y="17707069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J:\Laptop-Windows-11-21-2010\Research\SLUnderGLT\mlStructuredLight\images\projectedImages\1024x768\BinaryCodes\RegularGray\11.bmp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76" y="17707069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63" descr="J:\Laptop-Windows-11-21-2010\Research\SLUnderGLT\mlStructuredLight\images\projectedImages\1024x768\BinaryCodes\RegularGray\13.bmp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51" y="19358713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J:\Laptop-Windows-11-21-2010\Research\SLUnderGLT\mlStructuredLight\images\projectedImages\1024x768\BinaryCodes\RegularGray\17.bmp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813" y="19358713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67" descr="C:\Users\Mohit\Desktop\StructuredLightPoster\Code Visualization\RegularGray\21.bmp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76" y="19358713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7" name="Picture 67" descr="C:\Users\Mohit\Desktop\StructuredLightPoster\Code Visualization\RegularGray\21.bmp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494" y="19358713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979900" y="19304576"/>
            <a:ext cx="1589866" cy="122189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ext Box 28"/>
          <p:cNvSpPr txBox="1">
            <a:spLocks noChangeArrowheads="1"/>
          </p:cNvSpPr>
          <p:nvPr/>
        </p:nvSpPr>
        <p:spPr bwMode="auto">
          <a:xfrm>
            <a:off x="10450513" y="18769404"/>
            <a:ext cx="8066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Patterns 1-5 </a:t>
            </a:r>
          </a:p>
        </p:txBody>
      </p:sp>
      <p:sp>
        <p:nvSpPr>
          <p:cNvPr id="390" name="Text Box 28"/>
          <p:cNvSpPr txBox="1">
            <a:spLocks noChangeArrowheads="1"/>
          </p:cNvSpPr>
          <p:nvPr/>
        </p:nvSpPr>
        <p:spPr bwMode="auto">
          <a:xfrm>
            <a:off x="10439400" y="20445805"/>
            <a:ext cx="8066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Patterns 6-10 </a:t>
            </a:r>
          </a:p>
        </p:txBody>
      </p:sp>
      <p:sp>
        <p:nvSpPr>
          <p:cNvPr id="391" name="Text Box 28"/>
          <p:cNvSpPr txBox="1">
            <a:spLocks noChangeArrowheads="1"/>
          </p:cNvSpPr>
          <p:nvPr/>
        </p:nvSpPr>
        <p:spPr bwMode="auto">
          <a:xfrm>
            <a:off x="16764000" y="20450270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Base Plane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472443" y="21366480"/>
            <a:ext cx="0" cy="731520"/>
          </a:xfrm>
          <a:prstGeom prst="straightConnector1">
            <a:avLst/>
          </a:prstGeom>
          <a:ln w="76200">
            <a:solidFill>
              <a:srgbClr val="29331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Rectangle 394"/>
          <p:cNvSpPr/>
          <p:nvPr/>
        </p:nvSpPr>
        <p:spPr>
          <a:xfrm>
            <a:off x="10466451" y="20913520"/>
            <a:ext cx="803903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36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Conventional Gray Codes</a:t>
            </a:r>
            <a:endParaRPr lang="en-US" sz="3600" dirty="0"/>
          </a:p>
        </p:txBody>
      </p:sp>
      <p:sp>
        <p:nvSpPr>
          <p:cNvPr id="396" name="Text Box 28"/>
          <p:cNvSpPr txBox="1">
            <a:spLocks noChangeArrowheads="1"/>
          </p:cNvSpPr>
          <p:nvPr/>
        </p:nvSpPr>
        <p:spPr bwMode="auto">
          <a:xfrm>
            <a:off x="10450513" y="23398804"/>
            <a:ext cx="8066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Patterns 1-5 </a:t>
            </a:r>
          </a:p>
        </p:txBody>
      </p:sp>
      <p:sp>
        <p:nvSpPr>
          <p:cNvPr id="397" name="Text Box 28"/>
          <p:cNvSpPr txBox="1">
            <a:spLocks noChangeArrowheads="1"/>
          </p:cNvSpPr>
          <p:nvPr/>
        </p:nvSpPr>
        <p:spPr bwMode="auto">
          <a:xfrm>
            <a:off x="10439400" y="25075204"/>
            <a:ext cx="8066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Patterns 6-10 </a:t>
            </a:r>
          </a:p>
        </p:txBody>
      </p:sp>
      <p:sp>
        <p:nvSpPr>
          <p:cNvPr id="400" name="Rectangle 399"/>
          <p:cNvSpPr/>
          <p:nvPr/>
        </p:nvSpPr>
        <p:spPr>
          <a:xfrm>
            <a:off x="10287000" y="17678400"/>
            <a:ext cx="8402638" cy="3225236"/>
          </a:xfrm>
          <a:prstGeom prst="rect">
            <a:avLst/>
          </a:prstGeom>
          <a:noFill/>
          <a:ln w="31750"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Rectangle 400"/>
          <p:cNvSpPr/>
          <p:nvPr/>
        </p:nvSpPr>
        <p:spPr>
          <a:xfrm>
            <a:off x="10287000" y="22284292"/>
            <a:ext cx="8402638" cy="3252578"/>
          </a:xfrm>
          <a:prstGeom prst="rect">
            <a:avLst/>
          </a:prstGeom>
          <a:noFill/>
          <a:ln w="31750"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C:\Users\Mohit\Desktop\StructuredLightPoster\Code Visualization\GoddynGray\11.bmp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034" y="17719266"/>
            <a:ext cx="1483846" cy="111288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ohit\Desktop\StructuredLightPoster\Code Visualization\GoddynGray\03.bmp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330" y="17719266"/>
            <a:ext cx="1483846" cy="111288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ohit\Desktop\StructuredLightPoster\Code Visualization\GoddynGray\05.bmp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478" y="17719266"/>
            <a:ext cx="1483846" cy="111288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ohit\Desktop\StructuredLightPoster\Code Visualization\GoddynGray\07.bmp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182" y="17719266"/>
            <a:ext cx="1483846" cy="111288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ohit\Desktop\StructuredLightPoster\Code Visualization\GoddynGray\09.bmp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626" y="17719266"/>
            <a:ext cx="1483846" cy="111288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ohit\Desktop\StructuredLightPoster\Code Visualization\GoddynGray\21.bmp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478" y="19370910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ohit\Desktop\StructuredLightPoster\Code Visualization\GoddynGray\13.bmp"/>
          <p:cNvPicPr>
            <a:picLocks noChangeAspect="1" noChangeArrowheads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330" y="19370910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ohit\Desktop\StructuredLightPoster\Code Visualization\GoddynGray\15.bmp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182" y="19370910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Mohit\Desktop\StructuredLightPoster\Code Visualization\GoddynGray\17.bmp"/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034" y="19370910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Mohit\Desktop\StructuredLightPoster\Code Visualization\GoddynGray\19.bmp"/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626" y="19370910"/>
            <a:ext cx="1487424" cy="111556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1058034" y="20925717"/>
            <a:ext cx="8037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36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Maximum Min Stripe-Width Gray Codes</a:t>
            </a:r>
            <a:endParaRPr lang="en-US" altLang="zh-CN" sz="3600" dirty="0">
              <a:solidFill>
                <a:srgbClr val="293315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404" name="Rectangle 403"/>
          <p:cNvSpPr/>
          <p:nvPr/>
        </p:nvSpPr>
        <p:spPr>
          <a:xfrm>
            <a:off x="20858162" y="17678400"/>
            <a:ext cx="8402638" cy="3225236"/>
          </a:xfrm>
          <a:prstGeom prst="rect">
            <a:avLst/>
          </a:prstGeom>
          <a:noFill/>
          <a:ln w="31750"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Text Box 28"/>
          <p:cNvSpPr txBox="1">
            <a:spLocks noChangeArrowheads="1"/>
          </p:cNvSpPr>
          <p:nvPr/>
        </p:nvSpPr>
        <p:spPr bwMode="auto">
          <a:xfrm>
            <a:off x="21021675" y="18781601"/>
            <a:ext cx="8066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Patterns 1-5 </a:t>
            </a:r>
          </a:p>
        </p:txBody>
      </p:sp>
      <p:sp>
        <p:nvSpPr>
          <p:cNvPr id="406" name="Text Box 28"/>
          <p:cNvSpPr txBox="1">
            <a:spLocks noChangeArrowheads="1"/>
          </p:cNvSpPr>
          <p:nvPr/>
        </p:nvSpPr>
        <p:spPr bwMode="auto">
          <a:xfrm>
            <a:off x="21010562" y="20458002"/>
            <a:ext cx="8066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Patterns 6-10 </a:t>
            </a:r>
          </a:p>
        </p:txBody>
      </p:sp>
      <p:grpSp>
        <p:nvGrpSpPr>
          <p:cNvPr id="57366" name="Group 57365"/>
          <p:cNvGrpSpPr/>
          <p:nvPr/>
        </p:nvGrpSpPr>
        <p:grpSpPr>
          <a:xfrm>
            <a:off x="20802600" y="21695396"/>
            <a:ext cx="8757443" cy="4365004"/>
            <a:chOff x="20040600" y="21349109"/>
            <a:chExt cx="8757443" cy="4365004"/>
          </a:xfrm>
        </p:grpSpPr>
        <p:pic>
          <p:nvPicPr>
            <p:cNvPr id="1096" name="Picture 72" descr="J:\Papers And Thesis\SLUnderGLT-CVPR-CameraReady\Figures\ProjectedCodes\HistogramStripeWidth-XORGray04.tif"/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5924" y="23516510"/>
              <a:ext cx="3366676" cy="1689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73" descr="J:\Papers And Thesis\SLUnderGLT-CVPR-CameraReady\Figures\ProjectedCodes\HistogramStripeWidth-GoddynGray.tif"/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1524" y="21349109"/>
              <a:ext cx="3366676" cy="1689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J:\Papers And Thesis\SLUnderGLT-CVPR-CameraReady\Figures\ProjectedCodes\HistogramStripeWidth-RegularGray.tif"/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5924" y="21349109"/>
              <a:ext cx="3366676" cy="1689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75" descr="J:\Papers And Thesis\SLUnderGLT-CVPR-CameraReady\Figures\ProjectedCodes\HistogramStripeWidth-XORGray02.tif"/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1524" y="23516510"/>
              <a:ext cx="3366676" cy="1689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7" name="Text Box 28"/>
            <p:cNvSpPr txBox="1">
              <a:spLocks noChangeArrowheads="1"/>
            </p:cNvSpPr>
            <p:nvPr/>
          </p:nvSpPr>
          <p:spPr bwMode="auto">
            <a:xfrm>
              <a:off x="20046157" y="22931735"/>
              <a:ext cx="403304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zh-CN" sz="3200" dirty="0" smtClean="0">
                  <a:solidFill>
                    <a:srgbClr val="293315"/>
                  </a:solidFill>
                  <a:latin typeface="Times New Roman" pitchFamily="18" charset="0"/>
                  <a:ea typeface="宋体" charset="-122"/>
                  <a:cs typeface="Times New Roman" pitchFamily="18" charset="0"/>
                </a:rPr>
                <a:t>Max min-SW Gray</a:t>
              </a:r>
            </a:p>
          </p:txBody>
        </p:sp>
        <p:sp>
          <p:nvSpPr>
            <p:cNvPr id="418" name="Text Box 28"/>
            <p:cNvSpPr txBox="1">
              <a:spLocks noChangeArrowheads="1"/>
            </p:cNvSpPr>
            <p:nvPr/>
          </p:nvSpPr>
          <p:spPr bwMode="auto">
            <a:xfrm>
              <a:off x="24765000" y="22931735"/>
              <a:ext cx="403304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zh-CN" sz="3200" dirty="0" smtClean="0">
                  <a:solidFill>
                    <a:srgbClr val="293315"/>
                  </a:solidFill>
                  <a:latin typeface="Times New Roman" pitchFamily="18" charset="0"/>
                  <a:ea typeface="宋体" charset="-122"/>
                  <a:cs typeface="Times New Roman" pitchFamily="18" charset="0"/>
                </a:rPr>
                <a:t>Conventional Gray</a:t>
              </a:r>
            </a:p>
          </p:txBody>
        </p:sp>
        <p:sp>
          <p:nvSpPr>
            <p:cNvPr id="419" name="Text Box 28"/>
            <p:cNvSpPr txBox="1">
              <a:spLocks noChangeArrowheads="1"/>
            </p:cNvSpPr>
            <p:nvPr/>
          </p:nvSpPr>
          <p:spPr bwMode="auto">
            <a:xfrm>
              <a:off x="20040600" y="25129338"/>
              <a:ext cx="403304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zh-CN" sz="3200" dirty="0" smtClean="0">
                  <a:solidFill>
                    <a:srgbClr val="293315"/>
                  </a:solidFill>
                  <a:latin typeface="Times New Roman" pitchFamily="18" charset="0"/>
                  <a:ea typeface="宋体" charset="-122"/>
                  <a:cs typeface="Times New Roman" pitchFamily="18" charset="0"/>
                </a:rPr>
                <a:t>XOR-02 Codes</a:t>
              </a:r>
            </a:p>
          </p:txBody>
        </p:sp>
        <p:sp>
          <p:nvSpPr>
            <p:cNvPr id="420" name="Text Box 28"/>
            <p:cNvSpPr txBox="1">
              <a:spLocks noChangeArrowheads="1"/>
            </p:cNvSpPr>
            <p:nvPr/>
          </p:nvSpPr>
          <p:spPr bwMode="auto">
            <a:xfrm>
              <a:off x="24759443" y="25129338"/>
              <a:ext cx="403304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zh-CN" sz="3200" dirty="0" smtClean="0">
                  <a:solidFill>
                    <a:srgbClr val="293315"/>
                  </a:solidFill>
                  <a:latin typeface="Times New Roman" pitchFamily="18" charset="0"/>
                  <a:ea typeface="宋体" charset="-122"/>
                  <a:cs typeface="Times New Roman" pitchFamily="18" charset="0"/>
                </a:rPr>
                <a:t>XOR-04 Codes</a:t>
              </a:r>
            </a:p>
          </p:txBody>
        </p:sp>
      </p:grpSp>
      <p:pic>
        <p:nvPicPr>
          <p:cNvPr id="67" name="Picture 4" descr="C:\Documents and Settings\mohit\Desktop\DepthMapColumns-XOR02-Masked.tif"/>
          <p:cNvPicPr>
            <a:picLocks noChangeAspect="1" noChangeArrowheads="1"/>
          </p:cNvPicPr>
          <p:nvPr/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34583950" y="17214177"/>
            <a:ext cx="3235861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8" name="Picture 5" descr="C:\Documents and Settings\mohit\Desktop\DepthMapColumns-XOR04-Masked.tif"/>
          <p:cNvPicPr>
            <a:picLocks noChangeAspect="1" noChangeArrowheads="1"/>
          </p:cNvPicPr>
          <p:nvPr/>
        </p:nvPicPr>
        <p:blipFill>
          <a:blip r:embed="rId81" cstate="print"/>
          <a:srcRect/>
          <a:stretch>
            <a:fillRect/>
          </a:stretch>
        </p:blipFill>
        <p:spPr bwMode="auto">
          <a:xfrm>
            <a:off x="37961240" y="17214177"/>
            <a:ext cx="3235861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9" name="Picture 2" descr="C:\Documents and Settings\mohit\Desktop\DepthMapColumns-GoddynGray-Masked.tif"/>
          <p:cNvPicPr>
            <a:picLocks noChangeAspect="1" noChangeArrowheads="1"/>
          </p:cNvPicPr>
          <p:nvPr/>
        </p:nvPicPr>
        <p:blipFill>
          <a:blip r:embed="rId82" cstate="print"/>
          <a:srcRect/>
          <a:stretch>
            <a:fillRect/>
          </a:stretch>
        </p:blipFill>
        <p:spPr bwMode="auto">
          <a:xfrm>
            <a:off x="41338530" y="17214177"/>
            <a:ext cx="3235861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0" name="Picture 3" descr="C:\Documents and Settings\mohit\Desktop\DepthMapColumns-RegularGray-Masked.tif"/>
          <p:cNvPicPr>
            <a:picLocks noChangeAspect="1" noChangeArrowheads="1"/>
          </p:cNvPicPr>
          <p:nvPr/>
        </p:nvPicPr>
        <p:blipFill>
          <a:blip r:embed="rId83" cstate="print"/>
          <a:srcRect/>
          <a:stretch>
            <a:fillRect/>
          </a:stretch>
        </p:blipFill>
        <p:spPr bwMode="auto">
          <a:xfrm>
            <a:off x="31206660" y="17214177"/>
            <a:ext cx="3235861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21" name="Text Box 28"/>
          <p:cNvSpPr txBox="1">
            <a:spLocks noChangeArrowheads="1"/>
          </p:cNvSpPr>
          <p:nvPr/>
        </p:nvSpPr>
        <p:spPr bwMode="auto">
          <a:xfrm>
            <a:off x="31099500" y="20442009"/>
            <a:ext cx="34241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Conventional Gray</a:t>
            </a:r>
          </a:p>
        </p:txBody>
      </p:sp>
      <p:sp>
        <p:nvSpPr>
          <p:cNvPr id="422" name="Text Box 28"/>
          <p:cNvSpPr txBox="1">
            <a:spLocks noChangeArrowheads="1"/>
          </p:cNvSpPr>
          <p:nvPr/>
        </p:nvSpPr>
        <p:spPr bwMode="auto">
          <a:xfrm>
            <a:off x="37937848" y="20442009"/>
            <a:ext cx="3259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XOR-04 Codes</a:t>
            </a:r>
          </a:p>
        </p:txBody>
      </p:sp>
      <p:sp>
        <p:nvSpPr>
          <p:cNvPr id="423" name="Text Box 28"/>
          <p:cNvSpPr txBox="1">
            <a:spLocks noChangeArrowheads="1"/>
          </p:cNvSpPr>
          <p:nvPr/>
        </p:nvSpPr>
        <p:spPr bwMode="auto">
          <a:xfrm>
            <a:off x="34447411" y="20442009"/>
            <a:ext cx="34241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XOR-02 Codes</a:t>
            </a:r>
          </a:p>
        </p:txBody>
      </p:sp>
      <p:sp>
        <p:nvSpPr>
          <p:cNvPr id="424" name="Text Box 28"/>
          <p:cNvSpPr txBox="1">
            <a:spLocks noChangeArrowheads="1"/>
          </p:cNvSpPr>
          <p:nvPr/>
        </p:nvSpPr>
        <p:spPr bwMode="auto">
          <a:xfrm>
            <a:off x="41305411" y="20442009"/>
            <a:ext cx="3416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Max min-SW Gray</a:t>
            </a:r>
          </a:p>
        </p:txBody>
      </p:sp>
      <p:sp>
        <p:nvSpPr>
          <p:cNvPr id="425" name="Rectangle 424"/>
          <p:cNvSpPr/>
          <p:nvPr/>
        </p:nvSpPr>
        <p:spPr>
          <a:xfrm>
            <a:off x="31099499" y="17108972"/>
            <a:ext cx="13622095" cy="3917812"/>
          </a:xfrm>
          <a:prstGeom prst="rect">
            <a:avLst/>
          </a:prstGeom>
          <a:noFill/>
          <a:ln w="31750">
            <a:solidFill>
              <a:srgbClr val="293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6" name="TextBox 425"/>
          <p:cNvSpPr txBox="1"/>
          <p:nvPr/>
        </p:nvSpPr>
        <p:spPr>
          <a:xfrm>
            <a:off x="31099500" y="16535400"/>
            <a:ext cx="1356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293315"/>
                </a:solidFill>
                <a:latin typeface="Times New Roman" pitchFamily="18" charset="0"/>
                <a:cs typeface="Times New Roman" pitchFamily="18" charset="0"/>
              </a:rPr>
              <a:t>Check for Consensus among an Ensemble of Codes</a:t>
            </a:r>
            <a:endParaRPr lang="en-US" sz="3600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7" name="Straight Arrow Connector 426"/>
          <p:cNvCxnSpPr/>
          <p:nvPr/>
        </p:nvCxnSpPr>
        <p:spPr>
          <a:xfrm flipV="1">
            <a:off x="44873995" y="18970856"/>
            <a:ext cx="603504" cy="2944"/>
          </a:xfrm>
          <a:prstGeom prst="straightConnector1">
            <a:avLst/>
          </a:prstGeom>
          <a:ln w="79375">
            <a:solidFill>
              <a:srgbClr val="293315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Text Box 28"/>
          <p:cNvSpPr txBox="1">
            <a:spLocks noChangeArrowheads="1"/>
          </p:cNvSpPr>
          <p:nvPr/>
        </p:nvSpPr>
        <p:spPr bwMode="auto">
          <a:xfrm>
            <a:off x="31089600" y="25562243"/>
            <a:ext cx="4407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Fruit Basket</a:t>
            </a:r>
          </a:p>
        </p:txBody>
      </p:sp>
      <p:sp>
        <p:nvSpPr>
          <p:cNvPr id="436" name="Text Box 28"/>
          <p:cNvSpPr txBox="1">
            <a:spLocks noChangeArrowheads="1"/>
          </p:cNvSpPr>
          <p:nvPr/>
        </p:nvSpPr>
        <p:spPr bwMode="auto">
          <a:xfrm>
            <a:off x="35734016" y="25562243"/>
            <a:ext cx="28331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Reconstruction</a:t>
            </a:r>
          </a:p>
        </p:txBody>
      </p:sp>
      <p:sp>
        <p:nvSpPr>
          <p:cNvPr id="437" name="Text Box 28"/>
          <p:cNvSpPr txBox="1">
            <a:spLocks noChangeArrowheads="1"/>
          </p:cNvSpPr>
          <p:nvPr/>
        </p:nvSpPr>
        <p:spPr bwMode="auto">
          <a:xfrm>
            <a:off x="39997195" y="25562243"/>
            <a:ext cx="4265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Shower Curtain</a:t>
            </a:r>
          </a:p>
        </p:txBody>
      </p:sp>
      <p:sp>
        <p:nvSpPr>
          <p:cNvPr id="438" name="Text Box 28"/>
          <p:cNvSpPr txBox="1">
            <a:spLocks noChangeArrowheads="1"/>
          </p:cNvSpPr>
          <p:nvPr/>
        </p:nvSpPr>
        <p:spPr bwMode="auto">
          <a:xfrm>
            <a:off x="44511637" y="25562243"/>
            <a:ext cx="4172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rgbClr val="293315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Reconstruction</a:t>
            </a:r>
          </a:p>
        </p:txBody>
      </p:sp>
      <p:sp>
        <p:nvSpPr>
          <p:cNvPr id="439" name="Text Box 28"/>
          <p:cNvSpPr txBox="1">
            <a:spLocks noChangeArrowheads="1"/>
          </p:cNvSpPr>
          <p:nvPr/>
        </p:nvSpPr>
        <p:spPr bwMode="auto">
          <a:xfrm>
            <a:off x="31092488" y="21869400"/>
            <a:ext cx="21307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Sub-surface Scattering</a:t>
            </a:r>
          </a:p>
        </p:txBody>
      </p:sp>
      <p:sp>
        <p:nvSpPr>
          <p:cNvPr id="440" name="Text Box 28"/>
          <p:cNvSpPr txBox="1">
            <a:spLocks noChangeArrowheads="1"/>
          </p:cNvSpPr>
          <p:nvPr/>
        </p:nvSpPr>
        <p:spPr bwMode="auto">
          <a:xfrm>
            <a:off x="33451799" y="21869400"/>
            <a:ext cx="23593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Inter reflections</a:t>
            </a:r>
          </a:p>
        </p:txBody>
      </p:sp>
      <p:pic>
        <p:nvPicPr>
          <p:cNvPr id="443" name="Picture 7" descr="C:\Documents and Settings\mohit\Desktop\SLUnderGLT\Experiments\10-10-2010\data\ShowerCurtainBg\Results\Processed\01-8bits.tiff"/>
          <p:cNvPicPr>
            <a:picLocks noChangeAspect="1" noChangeArrowheads="1"/>
          </p:cNvPicPr>
          <p:nvPr/>
        </p:nvPicPr>
        <p:blipFill rotWithShape="1">
          <a:blip r:embed="rId84"/>
          <a:srcRect r="11449"/>
          <a:stretch/>
        </p:blipFill>
        <p:spPr bwMode="auto">
          <a:xfrm>
            <a:off x="39918633" y="21906647"/>
            <a:ext cx="4343771" cy="36576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444" name="Picture 7" descr="C:\Documents and Settings\mohit\Desktop\SLUnderGLT\Experiments\10-10-2010\data\ShowerCurtainBg\Results\Processed\ColorVisualization\DepthMapColumns-XOR04.tiff"/>
          <p:cNvPicPr>
            <a:picLocks noChangeAspect="1" noChangeArrowheads="1"/>
          </p:cNvPicPr>
          <p:nvPr/>
        </p:nvPicPr>
        <p:blipFill rotWithShape="1">
          <a:blip r:embed="rId85"/>
          <a:srcRect r="13396"/>
          <a:stretch/>
        </p:blipFill>
        <p:spPr bwMode="auto">
          <a:xfrm>
            <a:off x="44511637" y="21906647"/>
            <a:ext cx="4248558" cy="36576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445" name="Straight Arrow Connector 444"/>
          <p:cNvCxnSpPr/>
          <p:nvPr/>
        </p:nvCxnSpPr>
        <p:spPr>
          <a:xfrm flipH="1">
            <a:off x="33293407" y="22833220"/>
            <a:ext cx="607707" cy="334416"/>
          </a:xfrm>
          <a:prstGeom prst="straightConnector1">
            <a:avLst/>
          </a:prstGeom>
          <a:ln w="79375">
            <a:solidFill>
              <a:schemeClr val="accent3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/>
          <p:nvPr/>
        </p:nvCxnSpPr>
        <p:spPr>
          <a:xfrm>
            <a:off x="32308799" y="22927924"/>
            <a:ext cx="1021263" cy="1267787"/>
          </a:xfrm>
          <a:prstGeom prst="straightConnector1">
            <a:avLst/>
          </a:prstGeom>
          <a:ln w="79375">
            <a:solidFill>
              <a:schemeClr val="accent3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Text Box 28"/>
          <p:cNvSpPr txBox="1">
            <a:spLocks noChangeArrowheads="1"/>
          </p:cNvSpPr>
          <p:nvPr/>
        </p:nvSpPr>
        <p:spPr bwMode="auto">
          <a:xfrm>
            <a:off x="39947878" y="24401951"/>
            <a:ext cx="27346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Diffusion + </a:t>
            </a:r>
            <a:r>
              <a:rPr lang="en-US" altLang="zh-CN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Interreflections</a:t>
            </a:r>
            <a:endParaRPr lang="en-US" altLang="zh-CN" sz="3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458" name="TextBox 17"/>
          <p:cNvSpPr txBox="1">
            <a:spLocks noChangeArrowheads="1"/>
          </p:cNvSpPr>
          <p:nvPr/>
        </p:nvSpPr>
        <p:spPr bwMode="auto">
          <a:xfrm>
            <a:off x="16901799" y="8976182"/>
            <a:ext cx="3977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Bowl on a Marble Slab</a:t>
            </a:r>
            <a:endParaRPr lang="en-US" sz="3200" dirty="0">
              <a:solidFill>
                <a:srgbClr val="642F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4" name="Text Box 28"/>
          <p:cNvSpPr txBox="1">
            <a:spLocks noChangeArrowheads="1"/>
          </p:cNvSpPr>
          <p:nvPr/>
        </p:nvSpPr>
        <p:spPr bwMode="auto">
          <a:xfrm>
            <a:off x="31127700" y="6858000"/>
            <a:ext cx="31639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zh-CN" sz="3600" dirty="0" smtClean="0">
                <a:solidFill>
                  <a:srgbClr val="642F04"/>
                </a:solidFill>
                <a:latin typeface="Times New Roman" pitchFamily="18" charset="0"/>
                <a:cs typeface="Times New Roman" pitchFamily="18" charset="0"/>
              </a:rPr>
              <a:t>V-groove</a:t>
            </a:r>
            <a:endParaRPr lang="en-US" altLang="zh-CN" sz="3600" dirty="0">
              <a:solidFill>
                <a:srgbClr val="642F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5" name="Straight Arrow Connector 464"/>
          <p:cNvCxnSpPr/>
          <p:nvPr/>
        </p:nvCxnSpPr>
        <p:spPr bwMode="auto">
          <a:xfrm>
            <a:off x="35503040" y="6544250"/>
            <a:ext cx="18617" cy="855089"/>
          </a:xfrm>
          <a:prstGeom prst="straightConnector1">
            <a:avLst/>
          </a:prstGeom>
          <a:ln w="79375">
            <a:solidFill>
              <a:schemeClr val="accent6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TextBox 19"/>
          <p:cNvSpPr txBox="1">
            <a:spLocks noChangeArrowheads="1"/>
          </p:cNvSpPr>
          <p:nvPr/>
        </p:nvSpPr>
        <p:spPr bwMode="auto">
          <a:xfrm>
            <a:off x="33861850" y="5943600"/>
            <a:ext cx="3319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Interreflections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AutoShape 135"/>
          <p:cNvSpPr>
            <a:spLocks noChangeAspect="1" noChangeArrowheads="1" noTextEdit="1"/>
          </p:cNvSpPr>
          <p:nvPr/>
        </p:nvSpPr>
        <p:spPr bwMode="auto">
          <a:xfrm>
            <a:off x="42013485" y="9669463"/>
            <a:ext cx="54546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" name="Rectangle 137"/>
          <p:cNvSpPr>
            <a:spLocks noChangeArrowheads="1"/>
          </p:cNvSpPr>
          <p:nvPr/>
        </p:nvSpPr>
        <p:spPr bwMode="auto">
          <a:xfrm>
            <a:off x="42013485" y="9669463"/>
            <a:ext cx="5461000" cy="4235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7349" name="Group 57348"/>
          <p:cNvGrpSpPr/>
          <p:nvPr/>
        </p:nvGrpSpPr>
        <p:grpSpPr>
          <a:xfrm>
            <a:off x="41104775" y="10058400"/>
            <a:ext cx="7125360" cy="4480711"/>
            <a:chOff x="42286238" y="9836151"/>
            <a:chExt cx="6253162" cy="3932238"/>
          </a:xfrm>
        </p:grpSpPr>
        <p:sp>
          <p:nvSpPr>
            <p:cNvPr id="383" name="Rectangle 138"/>
            <p:cNvSpPr>
              <a:spLocks noChangeArrowheads="1"/>
            </p:cNvSpPr>
            <p:nvPr/>
          </p:nvSpPr>
          <p:spPr bwMode="auto">
            <a:xfrm>
              <a:off x="43226038" y="10004426"/>
              <a:ext cx="4457700" cy="3305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Rectangle 139"/>
            <p:cNvSpPr>
              <a:spLocks noChangeArrowheads="1"/>
            </p:cNvSpPr>
            <p:nvPr/>
          </p:nvSpPr>
          <p:spPr bwMode="auto">
            <a:xfrm>
              <a:off x="43226038" y="10004426"/>
              <a:ext cx="4457700" cy="330517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Line 140"/>
            <p:cNvSpPr>
              <a:spLocks noChangeShapeType="1"/>
            </p:cNvSpPr>
            <p:nvPr/>
          </p:nvSpPr>
          <p:spPr bwMode="auto">
            <a:xfrm>
              <a:off x="43226038" y="13309601"/>
              <a:ext cx="44577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Line 141"/>
            <p:cNvSpPr>
              <a:spLocks noChangeShapeType="1"/>
            </p:cNvSpPr>
            <p:nvPr/>
          </p:nvSpPr>
          <p:spPr bwMode="auto">
            <a:xfrm flipV="1">
              <a:off x="43226038" y="10004426"/>
              <a:ext cx="0" cy="3305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Line 142"/>
            <p:cNvSpPr>
              <a:spLocks noChangeShapeType="1"/>
            </p:cNvSpPr>
            <p:nvPr/>
          </p:nvSpPr>
          <p:spPr bwMode="auto">
            <a:xfrm flipV="1">
              <a:off x="43226038" y="13260388"/>
              <a:ext cx="0" cy="49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Rectangle 143"/>
            <p:cNvSpPr>
              <a:spLocks noChangeArrowheads="1"/>
            </p:cNvSpPr>
            <p:nvPr/>
          </p:nvSpPr>
          <p:spPr bwMode="auto">
            <a:xfrm>
              <a:off x="43164125" y="13328651"/>
              <a:ext cx="254000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3" name="Line 144"/>
            <p:cNvSpPr>
              <a:spLocks noChangeShapeType="1"/>
            </p:cNvSpPr>
            <p:nvPr/>
          </p:nvSpPr>
          <p:spPr bwMode="auto">
            <a:xfrm flipV="1">
              <a:off x="44340463" y="13260388"/>
              <a:ext cx="0" cy="49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Rectangle 145"/>
            <p:cNvSpPr>
              <a:spLocks noChangeArrowheads="1"/>
            </p:cNvSpPr>
            <p:nvPr/>
          </p:nvSpPr>
          <p:spPr bwMode="auto">
            <a:xfrm>
              <a:off x="44149963" y="13328651"/>
              <a:ext cx="520700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200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9" name="Line 146"/>
            <p:cNvSpPr>
              <a:spLocks noChangeShapeType="1"/>
            </p:cNvSpPr>
            <p:nvPr/>
          </p:nvSpPr>
          <p:spPr bwMode="auto">
            <a:xfrm flipV="1">
              <a:off x="45454888" y="13260388"/>
              <a:ext cx="0" cy="49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Rectangle 147"/>
            <p:cNvSpPr>
              <a:spLocks noChangeArrowheads="1"/>
            </p:cNvSpPr>
            <p:nvPr/>
          </p:nvSpPr>
          <p:spPr bwMode="auto">
            <a:xfrm>
              <a:off x="45264388" y="13328651"/>
              <a:ext cx="520700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400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3" name="Line 148"/>
            <p:cNvSpPr>
              <a:spLocks noChangeShapeType="1"/>
            </p:cNvSpPr>
            <p:nvPr/>
          </p:nvSpPr>
          <p:spPr bwMode="auto">
            <a:xfrm flipV="1">
              <a:off x="46569313" y="13260388"/>
              <a:ext cx="0" cy="49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Rectangle 149"/>
            <p:cNvSpPr>
              <a:spLocks noChangeArrowheads="1"/>
            </p:cNvSpPr>
            <p:nvPr/>
          </p:nvSpPr>
          <p:spPr bwMode="auto">
            <a:xfrm>
              <a:off x="46378813" y="13328651"/>
              <a:ext cx="520700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600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" name="Line 150"/>
            <p:cNvSpPr>
              <a:spLocks noChangeShapeType="1"/>
            </p:cNvSpPr>
            <p:nvPr/>
          </p:nvSpPr>
          <p:spPr bwMode="auto">
            <a:xfrm flipV="1">
              <a:off x="47683738" y="13260388"/>
              <a:ext cx="0" cy="49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Line 151"/>
            <p:cNvSpPr>
              <a:spLocks noChangeShapeType="1"/>
            </p:cNvSpPr>
            <p:nvPr/>
          </p:nvSpPr>
          <p:spPr bwMode="auto">
            <a:xfrm>
              <a:off x="43226038" y="13309601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Rectangle 152"/>
            <p:cNvSpPr>
              <a:spLocks noChangeArrowheads="1"/>
            </p:cNvSpPr>
            <p:nvPr/>
          </p:nvSpPr>
          <p:spPr bwMode="auto">
            <a:xfrm>
              <a:off x="42811700" y="13142913"/>
              <a:ext cx="520700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600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5" name="Line 153"/>
            <p:cNvSpPr>
              <a:spLocks noChangeShapeType="1"/>
            </p:cNvSpPr>
            <p:nvPr/>
          </p:nvSpPr>
          <p:spPr bwMode="auto">
            <a:xfrm>
              <a:off x="43226038" y="12647613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Rectangle 154"/>
            <p:cNvSpPr>
              <a:spLocks noChangeArrowheads="1"/>
            </p:cNvSpPr>
            <p:nvPr/>
          </p:nvSpPr>
          <p:spPr bwMode="auto">
            <a:xfrm>
              <a:off x="42811700" y="12480926"/>
              <a:ext cx="520700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700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8" name="Line 155"/>
            <p:cNvSpPr>
              <a:spLocks noChangeShapeType="1"/>
            </p:cNvSpPr>
            <p:nvPr/>
          </p:nvSpPr>
          <p:spPr bwMode="auto">
            <a:xfrm>
              <a:off x="43226038" y="11985626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Rectangle 156"/>
            <p:cNvSpPr>
              <a:spLocks noChangeArrowheads="1"/>
            </p:cNvSpPr>
            <p:nvPr/>
          </p:nvSpPr>
          <p:spPr bwMode="auto">
            <a:xfrm>
              <a:off x="42811700" y="11817351"/>
              <a:ext cx="520700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800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2" name="Line 157"/>
            <p:cNvSpPr>
              <a:spLocks noChangeShapeType="1"/>
            </p:cNvSpPr>
            <p:nvPr/>
          </p:nvSpPr>
          <p:spPr bwMode="auto">
            <a:xfrm>
              <a:off x="43226038" y="11322051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Rectangle 158"/>
            <p:cNvSpPr>
              <a:spLocks noChangeArrowheads="1"/>
            </p:cNvSpPr>
            <p:nvPr/>
          </p:nvSpPr>
          <p:spPr bwMode="auto">
            <a:xfrm>
              <a:off x="42811700" y="11155363"/>
              <a:ext cx="520700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900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4" name="Line 159"/>
            <p:cNvSpPr>
              <a:spLocks noChangeShapeType="1"/>
            </p:cNvSpPr>
            <p:nvPr/>
          </p:nvSpPr>
          <p:spPr bwMode="auto">
            <a:xfrm>
              <a:off x="43226038" y="10660063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Rectangle 160"/>
            <p:cNvSpPr>
              <a:spLocks noChangeArrowheads="1"/>
            </p:cNvSpPr>
            <p:nvPr/>
          </p:nvSpPr>
          <p:spPr bwMode="auto">
            <a:xfrm>
              <a:off x="42681525" y="10493376"/>
              <a:ext cx="650875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1000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7" name="Line 161"/>
            <p:cNvSpPr>
              <a:spLocks noChangeShapeType="1"/>
            </p:cNvSpPr>
            <p:nvPr/>
          </p:nvSpPr>
          <p:spPr bwMode="auto">
            <a:xfrm>
              <a:off x="43226038" y="10004426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Rectangle 162"/>
            <p:cNvSpPr>
              <a:spLocks noChangeArrowheads="1"/>
            </p:cNvSpPr>
            <p:nvPr/>
          </p:nvSpPr>
          <p:spPr bwMode="auto">
            <a:xfrm>
              <a:off x="42681525" y="9836151"/>
              <a:ext cx="650875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1100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9" name="Freeform 163"/>
            <p:cNvSpPr>
              <a:spLocks/>
            </p:cNvSpPr>
            <p:nvPr/>
          </p:nvSpPr>
          <p:spPr bwMode="auto">
            <a:xfrm>
              <a:off x="43226038" y="10647363"/>
              <a:ext cx="725487" cy="328613"/>
            </a:xfrm>
            <a:custGeom>
              <a:avLst/>
              <a:gdLst>
                <a:gd name="T0" fmla="*/ 8 w 457"/>
                <a:gd name="T1" fmla="*/ 203 h 207"/>
                <a:gd name="T2" fmla="*/ 20 w 457"/>
                <a:gd name="T3" fmla="*/ 207 h 207"/>
                <a:gd name="T4" fmla="*/ 32 w 457"/>
                <a:gd name="T5" fmla="*/ 199 h 207"/>
                <a:gd name="T6" fmla="*/ 39 w 457"/>
                <a:gd name="T7" fmla="*/ 191 h 207"/>
                <a:gd name="T8" fmla="*/ 51 w 457"/>
                <a:gd name="T9" fmla="*/ 180 h 207"/>
                <a:gd name="T10" fmla="*/ 63 w 457"/>
                <a:gd name="T11" fmla="*/ 172 h 207"/>
                <a:gd name="T12" fmla="*/ 71 w 457"/>
                <a:gd name="T13" fmla="*/ 164 h 207"/>
                <a:gd name="T14" fmla="*/ 82 w 457"/>
                <a:gd name="T15" fmla="*/ 172 h 207"/>
                <a:gd name="T16" fmla="*/ 94 w 457"/>
                <a:gd name="T17" fmla="*/ 164 h 207"/>
                <a:gd name="T18" fmla="*/ 106 w 457"/>
                <a:gd name="T19" fmla="*/ 168 h 207"/>
                <a:gd name="T20" fmla="*/ 114 w 457"/>
                <a:gd name="T21" fmla="*/ 160 h 207"/>
                <a:gd name="T22" fmla="*/ 125 w 457"/>
                <a:gd name="T23" fmla="*/ 152 h 207"/>
                <a:gd name="T24" fmla="*/ 137 w 457"/>
                <a:gd name="T25" fmla="*/ 141 h 207"/>
                <a:gd name="T26" fmla="*/ 145 w 457"/>
                <a:gd name="T27" fmla="*/ 133 h 207"/>
                <a:gd name="T28" fmla="*/ 156 w 457"/>
                <a:gd name="T29" fmla="*/ 125 h 207"/>
                <a:gd name="T30" fmla="*/ 168 w 457"/>
                <a:gd name="T31" fmla="*/ 137 h 207"/>
                <a:gd name="T32" fmla="*/ 180 w 457"/>
                <a:gd name="T33" fmla="*/ 113 h 207"/>
                <a:gd name="T34" fmla="*/ 192 w 457"/>
                <a:gd name="T35" fmla="*/ 125 h 207"/>
                <a:gd name="T36" fmla="*/ 203 w 457"/>
                <a:gd name="T37" fmla="*/ 117 h 207"/>
                <a:gd name="T38" fmla="*/ 211 w 457"/>
                <a:gd name="T39" fmla="*/ 117 h 207"/>
                <a:gd name="T40" fmla="*/ 223 w 457"/>
                <a:gd name="T41" fmla="*/ 109 h 207"/>
                <a:gd name="T42" fmla="*/ 234 w 457"/>
                <a:gd name="T43" fmla="*/ 102 h 207"/>
                <a:gd name="T44" fmla="*/ 250 w 457"/>
                <a:gd name="T45" fmla="*/ 98 h 207"/>
                <a:gd name="T46" fmla="*/ 254 w 457"/>
                <a:gd name="T47" fmla="*/ 82 h 207"/>
                <a:gd name="T48" fmla="*/ 266 w 457"/>
                <a:gd name="T49" fmla="*/ 94 h 207"/>
                <a:gd name="T50" fmla="*/ 277 w 457"/>
                <a:gd name="T51" fmla="*/ 86 h 207"/>
                <a:gd name="T52" fmla="*/ 285 w 457"/>
                <a:gd name="T53" fmla="*/ 82 h 207"/>
                <a:gd name="T54" fmla="*/ 297 w 457"/>
                <a:gd name="T55" fmla="*/ 78 h 207"/>
                <a:gd name="T56" fmla="*/ 309 w 457"/>
                <a:gd name="T57" fmla="*/ 70 h 207"/>
                <a:gd name="T58" fmla="*/ 316 w 457"/>
                <a:gd name="T59" fmla="*/ 63 h 207"/>
                <a:gd name="T60" fmla="*/ 328 w 457"/>
                <a:gd name="T61" fmla="*/ 51 h 207"/>
                <a:gd name="T62" fmla="*/ 340 w 457"/>
                <a:gd name="T63" fmla="*/ 43 h 207"/>
                <a:gd name="T64" fmla="*/ 351 w 457"/>
                <a:gd name="T65" fmla="*/ 59 h 207"/>
                <a:gd name="T66" fmla="*/ 359 w 457"/>
                <a:gd name="T67" fmla="*/ 51 h 207"/>
                <a:gd name="T68" fmla="*/ 371 w 457"/>
                <a:gd name="T69" fmla="*/ 47 h 207"/>
                <a:gd name="T70" fmla="*/ 383 w 457"/>
                <a:gd name="T71" fmla="*/ 39 h 207"/>
                <a:gd name="T72" fmla="*/ 390 w 457"/>
                <a:gd name="T73" fmla="*/ 31 h 207"/>
                <a:gd name="T74" fmla="*/ 402 w 457"/>
                <a:gd name="T75" fmla="*/ 24 h 207"/>
                <a:gd name="T76" fmla="*/ 414 w 457"/>
                <a:gd name="T77" fmla="*/ 16 h 207"/>
                <a:gd name="T78" fmla="*/ 426 w 457"/>
                <a:gd name="T79" fmla="*/ 12 h 207"/>
                <a:gd name="T80" fmla="*/ 437 w 457"/>
                <a:gd name="T81" fmla="*/ 4 h 207"/>
                <a:gd name="T82" fmla="*/ 449 w 457"/>
                <a:gd name="T83" fmla="*/ 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7" h="207">
                  <a:moveTo>
                    <a:pt x="0" y="199"/>
                  </a:moveTo>
                  <a:lnTo>
                    <a:pt x="4" y="207"/>
                  </a:lnTo>
                  <a:lnTo>
                    <a:pt x="8" y="203"/>
                  </a:lnTo>
                  <a:lnTo>
                    <a:pt x="12" y="191"/>
                  </a:lnTo>
                  <a:lnTo>
                    <a:pt x="16" y="199"/>
                  </a:lnTo>
                  <a:lnTo>
                    <a:pt x="20" y="207"/>
                  </a:lnTo>
                  <a:lnTo>
                    <a:pt x="24" y="203"/>
                  </a:lnTo>
                  <a:lnTo>
                    <a:pt x="28" y="187"/>
                  </a:lnTo>
                  <a:lnTo>
                    <a:pt x="32" y="199"/>
                  </a:lnTo>
                  <a:lnTo>
                    <a:pt x="36" y="195"/>
                  </a:lnTo>
                  <a:lnTo>
                    <a:pt x="36" y="180"/>
                  </a:lnTo>
                  <a:lnTo>
                    <a:pt x="39" y="191"/>
                  </a:lnTo>
                  <a:lnTo>
                    <a:pt x="43" y="187"/>
                  </a:lnTo>
                  <a:lnTo>
                    <a:pt x="47" y="172"/>
                  </a:lnTo>
                  <a:lnTo>
                    <a:pt x="51" y="180"/>
                  </a:lnTo>
                  <a:lnTo>
                    <a:pt x="55" y="187"/>
                  </a:lnTo>
                  <a:lnTo>
                    <a:pt x="59" y="184"/>
                  </a:lnTo>
                  <a:lnTo>
                    <a:pt x="63" y="172"/>
                  </a:lnTo>
                  <a:lnTo>
                    <a:pt x="67" y="180"/>
                  </a:lnTo>
                  <a:lnTo>
                    <a:pt x="71" y="176"/>
                  </a:lnTo>
                  <a:lnTo>
                    <a:pt x="71" y="164"/>
                  </a:lnTo>
                  <a:lnTo>
                    <a:pt x="75" y="172"/>
                  </a:lnTo>
                  <a:lnTo>
                    <a:pt x="78" y="176"/>
                  </a:lnTo>
                  <a:lnTo>
                    <a:pt x="82" y="172"/>
                  </a:lnTo>
                  <a:lnTo>
                    <a:pt x="86" y="160"/>
                  </a:lnTo>
                  <a:lnTo>
                    <a:pt x="90" y="168"/>
                  </a:lnTo>
                  <a:lnTo>
                    <a:pt x="94" y="164"/>
                  </a:lnTo>
                  <a:lnTo>
                    <a:pt x="98" y="152"/>
                  </a:lnTo>
                  <a:lnTo>
                    <a:pt x="102" y="160"/>
                  </a:lnTo>
                  <a:lnTo>
                    <a:pt x="106" y="168"/>
                  </a:lnTo>
                  <a:lnTo>
                    <a:pt x="106" y="164"/>
                  </a:lnTo>
                  <a:lnTo>
                    <a:pt x="110" y="148"/>
                  </a:lnTo>
                  <a:lnTo>
                    <a:pt x="114" y="160"/>
                  </a:lnTo>
                  <a:lnTo>
                    <a:pt x="117" y="156"/>
                  </a:lnTo>
                  <a:lnTo>
                    <a:pt x="121" y="141"/>
                  </a:lnTo>
                  <a:lnTo>
                    <a:pt x="125" y="152"/>
                  </a:lnTo>
                  <a:lnTo>
                    <a:pt x="129" y="148"/>
                  </a:lnTo>
                  <a:lnTo>
                    <a:pt x="133" y="133"/>
                  </a:lnTo>
                  <a:lnTo>
                    <a:pt x="137" y="141"/>
                  </a:lnTo>
                  <a:lnTo>
                    <a:pt x="141" y="148"/>
                  </a:lnTo>
                  <a:lnTo>
                    <a:pt x="141" y="145"/>
                  </a:lnTo>
                  <a:lnTo>
                    <a:pt x="145" y="133"/>
                  </a:lnTo>
                  <a:lnTo>
                    <a:pt x="149" y="141"/>
                  </a:lnTo>
                  <a:lnTo>
                    <a:pt x="153" y="137"/>
                  </a:lnTo>
                  <a:lnTo>
                    <a:pt x="156" y="125"/>
                  </a:lnTo>
                  <a:lnTo>
                    <a:pt x="160" y="133"/>
                  </a:lnTo>
                  <a:lnTo>
                    <a:pt x="164" y="137"/>
                  </a:lnTo>
                  <a:lnTo>
                    <a:pt x="168" y="137"/>
                  </a:lnTo>
                  <a:lnTo>
                    <a:pt x="172" y="121"/>
                  </a:lnTo>
                  <a:lnTo>
                    <a:pt x="176" y="129"/>
                  </a:lnTo>
                  <a:lnTo>
                    <a:pt x="180" y="113"/>
                  </a:lnTo>
                  <a:lnTo>
                    <a:pt x="184" y="121"/>
                  </a:lnTo>
                  <a:lnTo>
                    <a:pt x="188" y="129"/>
                  </a:lnTo>
                  <a:lnTo>
                    <a:pt x="192" y="125"/>
                  </a:lnTo>
                  <a:lnTo>
                    <a:pt x="195" y="109"/>
                  </a:lnTo>
                  <a:lnTo>
                    <a:pt x="199" y="121"/>
                  </a:lnTo>
                  <a:lnTo>
                    <a:pt x="203" y="117"/>
                  </a:lnTo>
                  <a:lnTo>
                    <a:pt x="207" y="102"/>
                  </a:lnTo>
                  <a:lnTo>
                    <a:pt x="211" y="109"/>
                  </a:lnTo>
                  <a:lnTo>
                    <a:pt x="211" y="117"/>
                  </a:lnTo>
                  <a:lnTo>
                    <a:pt x="215" y="117"/>
                  </a:lnTo>
                  <a:lnTo>
                    <a:pt x="219" y="102"/>
                  </a:lnTo>
                  <a:lnTo>
                    <a:pt x="223" y="109"/>
                  </a:lnTo>
                  <a:lnTo>
                    <a:pt x="227" y="109"/>
                  </a:lnTo>
                  <a:lnTo>
                    <a:pt x="231" y="94"/>
                  </a:lnTo>
                  <a:lnTo>
                    <a:pt x="234" y="102"/>
                  </a:lnTo>
                  <a:lnTo>
                    <a:pt x="238" y="102"/>
                  </a:lnTo>
                  <a:lnTo>
                    <a:pt x="242" y="86"/>
                  </a:lnTo>
                  <a:lnTo>
                    <a:pt x="250" y="98"/>
                  </a:lnTo>
                  <a:lnTo>
                    <a:pt x="246" y="98"/>
                  </a:lnTo>
                  <a:lnTo>
                    <a:pt x="250" y="98"/>
                  </a:lnTo>
                  <a:lnTo>
                    <a:pt x="254" y="82"/>
                  </a:lnTo>
                  <a:lnTo>
                    <a:pt x="258" y="90"/>
                  </a:lnTo>
                  <a:lnTo>
                    <a:pt x="262" y="98"/>
                  </a:lnTo>
                  <a:lnTo>
                    <a:pt x="266" y="94"/>
                  </a:lnTo>
                  <a:lnTo>
                    <a:pt x="270" y="82"/>
                  </a:lnTo>
                  <a:lnTo>
                    <a:pt x="273" y="90"/>
                  </a:lnTo>
                  <a:lnTo>
                    <a:pt x="277" y="86"/>
                  </a:lnTo>
                  <a:lnTo>
                    <a:pt x="281" y="74"/>
                  </a:lnTo>
                  <a:lnTo>
                    <a:pt x="281" y="82"/>
                  </a:lnTo>
                  <a:lnTo>
                    <a:pt x="285" y="82"/>
                  </a:lnTo>
                  <a:lnTo>
                    <a:pt x="289" y="70"/>
                  </a:lnTo>
                  <a:lnTo>
                    <a:pt x="293" y="70"/>
                  </a:lnTo>
                  <a:lnTo>
                    <a:pt x="297" y="78"/>
                  </a:lnTo>
                  <a:lnTo>
                    <a:pt x="301" y="78"/>
                  </a:lnTo>
                  <a:lnTo>
                    <a:pt x="305" y="63"/>
                  </a:lnTo>
                  <a:lnTo>
                    <a:pt x="309" y="70"/>
                  </a:lnTo>
                  <a:lnTo>
                    <a:pt x="312" y="70"/>
                  </a:lnTo>
                  <a:lnTo>
                    <a:pt x="316" y="55"/>
                  </a:lnTo>
                  <a:lnTo>
                    <a:pt x="316" y="63"/>
                  </a:lnTo>
                  <a:lnTo>
                    <a:pt x="320" y="67"/>
                  </a:lnTo>
                  <a:lnTo>
                    <a:pt x="324" y="70"/>
                  </a:lnTo>
                  <a:lnTo>
                    <a:pt x="328" y="51"/>
                  </a:lnTo>
                  <a:lnTo>
                    <a:pt x="332" y="59"/>
                  </a:lnTo>
                  <a:lnTo>
                    <a:pt x="336" y="59"/>
                  </a:lnTo>
                  <a:lnTo>
                    <a:pt x="340" y="43"/>
                  </a:lnTo>
                  <a:lnTo>
                    <a:pt x="344" y="51"/>
                  </a:lnTo>
                  <a:lnTo>
                    <a:pt x="348" y="59"/>
                  </a:lnTo>
                  <a:lnTo>
                    <a:pt x="351" y="59"/>
                  </a:lnTo>
                  <a:lnTo>
                    <a:pt x="351" y="43"/>
                  </a:lnTo>
                  <a:lnTo>
                    <a:pt x="355" y="51"/>
                  </a:lnTo>
                  <a:lnTo>
                    <a:pt x="359" y="51"/>
                  </a:lnTo>
                  <a:lnTo>
                    <a:pt x="363" y="35"/>
                  </a:lnTo>
                  <a:lnTo>
                    <a:pt x="367" y="43"/>
                  </a:lnTo>
                  <a:lnTo>
                    <a:pt x="371" y="47"/>
                  </a:lnTo>
                  <a:lnTo>
                    <a:pt x="375" y="47"/>
                  </a:lnTo>
                  <a:lnTo>
                    <a:pt x="379" y="31"/>
                  </a:lnTo>
                  <a:lnTo>
                    <a:pt x="383" y="39"/>
                  </a:lnTo>
                  <a:lnTo>
                    <a:pt x="387" y="39"/>
                  </a:lnTo>
                  <a:lnTo>
                    <a:pt x="387" y="24"/>
                  </a:lnTo>
                  <a:lnTo>
                    <a:pt x="390" y="31"/>
                  </a:lnTo>
                  <a:lnTo>
                    <a:pt x="394" y="39"/>
                  </a:lnTo>
                  <a:lnTo>
                    <a:pt x="398" y="39"/>
                  </a:lnTo>
                  <a:lnTo>
                    <a:pt x="402" y="24"/>
                  </a:lnTo>
                  <a:lnTo>
                    <a:pt x="406" y="31"/>
                  </a:lnTo>
                  <a:lnTo>
                    <a:pt x="410" y="31"/>
                  </a:lnTo>
                  <a:lnTo>
                    <a:pt x="414" y="16"/>
                  </a:lnTo>
                  <a:lnTo>
                    <a:pt x="418" y="20"/>
                  </a:lnTo>
                  <a:lnTo>
                    <a:pt x="422" y="28"/>
                  </a:lnTo>
                  <a:lnTo>
                    <a:pt x="426" y="12"/>
                  </a:lnTo>
                  <a:lnTo>
                    <a:pt x="429" y="20"/>
                  </a:lnTo>
                  <a:lnTo>
                    <a:pt x="433" y="20"/>
                  </a:lnTo>
                  <a:lnTo>
                    <a:pt x="437" y="4"/>
                  </a:lnTo>
                  <a:lnTo>
                    <a:pt x="441" y="12"/>
                  </a:lnTo>
                  <a:lnTo>
                    <a:pt x="445" y="16"/>
                  </a:lnTo>
                  <a:lnTo>
                    <a:pt x="449" y="20"/>
                  </a:lnTo>
                  <a:lnTo>
                    <a:pt x="453" y="0"/>
                  </a:lnTo>
                  <a:lnTo>
                    <a:pt x="457" y="8"/>
                  </a:lnTo>
                </a:path>
              </a:pathLst>
            </a:custGeom>
            <a:noFill/>
            <a:ln w="16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164"/>
            <p:cNvSpPr>
              <a:spLocks/>
            </p:cNvSpPr>
            <p:nvPr/>
          </p:nvSpPr>
          <p:spPr bwMode="auto">
            <a:xfrm>
              <a:off x="43951525" y="10313988"/>
              <a:ext cx="711200" cy="352425"/>
            </a:xfrm>
            <a:custGeom>
              <a:avLst/>
              <a:gdLst>
                <a:gd name="T0" fmla="*/ 4 w 448"/>
                <a:gd name="T1" fmla="*/ 202 h 222"/>
                <a:gd name="T2" fmla="*/ 15 w 448"/>
                <a:gd name="T3" fmla="*/ 195 h 222"/>
                <a:gd name="T4" fmla="*/ 27 w 448"/>
                <a:gd name="T5" fmla="*/ 210 h 222"/>
                <a:gd name="T6" fmla="*/ 39 w 448"/>
                <a:gd name="T7" fmla="*/ 187 h 222"/>
                <a:gd name="T8" fmla="*/ 50 w 448"/>
                <a:gd name="T9" fmla="*/ 202 h 222"/>
                <a:gd name="T10" fmla="*/ 62 w 448"/>
                <a:gd name="T11" fmla="*/ 195 h 222"/>
                <a:gd name="T12" fmla="*/ 70 w 448"/>
                <a:gd name="T13" fmla="*/ 187 h 222"/>
                <a:gd name="T14" fmla="*/ 82 w 448"/>
                <a:gd name="T15" fmla="*/ 183 h 222"/>
                <a:gd name="T16" fmla="*/ 93 w 448"/>
                <a:gd name="T17" fmla="*/ 175 h 222"/>
                <a:gd name="T18" fmla="*/ 105 w 448"/>
                <a:gd name="T19" fmla="*/ 167 h 222"/>
                <a:gd name="T20" fmla="*/ 113 w 448"/>
                <a:gd name="T21" fmla="*/ 156 h 222"/>
                <a:gd name="T22" fmla="*/ 125 w 448"/>
                <a:gd name="T23" fmla="*/ 148 h 222"/>
                <a:gd name="T24" fmla="*/ 136 w 448"/>
                <a:gd name="T25" fmla="*/ 163 h 222"/>
                <a:gd name="T26" fmla="*/ 144 w 448"/>
                <a:gd name="T27" fmla="*/ 156 h 222"/>
                <a:gd name="T28" fmla="*/ 156 w 448"/>
                <a:gd name="T29" fmla="*/ 148 h 222"/>
                <a:gd name="T30" fmla="*/ 167 w 448"/>
                <a:gd name="T31" fmla="*/ 144 h 222"/>
                <a:gd name="T32" fmla="*/ 175 w 448"/>
                <a:gd name="T33" fmla="*/ 136 h 222"/>
                <a:gd name="T34" fmla="*/ 187 w 448"/>
                <a:gd name="T35" fmla="*/ 128 h 222"/>
                <a:gd name="T36" fmla="*/ 199 w 448"/>
                <a:gd name="T37" fmla="*/ 117 h 222"/>
                <a:gd name="T38" fmla="*/ 210 w 448"/>
                <a:gd name="T39" fmla="*/ 113 h 222"/>
                <a:gd name="T40" fmla="*/ 218 w 448"/>
                <a:gd name="T41" fmla="*/ 128 h 222"/>
                <a:gd name="T42" fmla="*/ 230 w 448"/>
                <a:gd name="T43" fmla="*/ 117 h 222"/>
                <a:gd name="T44" fmla="*/ 242 w 448"/>
                <a:gd name="T45" fmla="*/ 113 h 222"/>
                <a:gd name="T46" fmla="*/ 249 w 448"/>
                <a:gd name="T47" fmla="*/ 105 h 222"/>
                <a:gd name="T48" fmla="*/ 261 w 448"/>
                <a:gd name="T49" fmla="*/ 97 h 222"/>
                <a:gd name="T50" fmla="*/ 273 w 448"/>
                <a:gd name="T51" fmla="*/ 89 h 222"/>
                <a:gd name="T52" fmla="*/ 281 w 448"/>
                <a:gd name="T53" fmla="*/ 82 h 222"/>
                <a:gd name="T54" fmla="*/ 292 w 448"/>
                <a:gd name="T55" fmla="*/ 74 h 222"/>
                <a:gd name="T56" fmla="*/ 304 w 448"/>
                <a:gd name="T57" fmla="*/ 89 h 222"/>
                <a:gd name="T58" fmla="*/ 316 w 448"/>
                <a:gd name="T59" fmla="*/ 82 h 222"/>
                <a:gd name="T60" fmla="*/ 323 w 448"/>
                <a:gd name="T61" fmla="*/ 74 h 222"/>
                <a:gd name="T62" fmla="*/ 335 w 448"/>
                <a:gd name="T63" fmla="*/ 66 h 222"/>
                <a:gd name="T64" fmla="*/ 347 w 448"/>
                <a:gd name="T65" fmla="*/ 58 h 222"/>
                <a:gd name="T66" fmla="*/ 355 w 448"/>
                <a:gd name="T67" fmla="*/ 50 h 222"/>
                <a:gd name="T68" fmla="*/ 366 w 448"/>
                <a:gd name="T69" fmla="*/ 43 h 222"/>
                <a:gd name="T70" fmla="*/ 378 w 448"/>
                <a:gd name="T71" fmla="*/ 35 h 222"/>
                <a:gd name="T72" fmla="*/ 386 w 448"/>
                <a:gd name="T73" fmla="*/ 27 h 222"/>
                <a:gd name="T74" fmla="*/ 398 w 448"/>
                <a:gd name="T75" fmla="*/ 43 h 222"/>
                <a:gd name="T76" fmla="*/ 409 w 448"/>
                <a:gd name="T77" fmla="*/ 39 h 222"/>
                <a:gd name="T78" fmla="*/ 421 w 448"/>
                <a:gd name="T79" fmla="*/ 31 h 222"/>
                <a:gd name="T80" fmla="*/ 429 w 448"/>
                <a:gd name="T81" fmla="*/ 23 h 222"/>
                <a:gd name="T82" fmla="*/ 440 w 448"/>
                <a:gd name="T83" fmla="*/ 1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8" h="222">
                  <a:moveTo>
                    <a:pt x="0" y="218"/>
                  </a:moveTo>
                  <a:lnTo>
                    <a:pt x="0" y="222"/>
                  </a:lnTo>
                  <a:lnTo>
                    <a:pt x="4" y="202"/>
                  </a:lnTo>
                  <a:lnTo>
                    <a:pt x="8" y="210"/>
                  </a:lnTo>
                  <a:lnTo>
                    <a:pt x="11" y="214"/>
                  </a:lnTo>
                  <a:lnTo>
                    <a:pt x="15" y="195"/>
                  </a:lnTo>
                  <a:lnTo>
                    <a:pt x="19" y="202"/>
                  </a:lnTo>
                  <a:lnTo>
                    <a:pt x="23" y="210"/>
                  </a:lnTo>
                  <a:lnTo>
                    <a:pt x="27" y="210"/>
                  </a:lnTo>
                  <a:lnTo>
                    <a:pt x="31" y="195"/>
                  </a:lnTo>
                  <a:lnTo>
                    <a:pt x="35" y="202"/>
                  </a:lnTo>
                  <a:lnTo>
                    <a:pt x="39" y="187"/>
                  </a:lnTo>
                  <a:lnTo>
                    <a:pt x="43" y="195"/>
                  </a:lnTo>
                  <a:lnTo>
                    <a:pt x="47" y="199"/>
                  </a:lnTo>
                  <a:lnTo>
                    <a:pt x="50" y="202"/>
                  </a:lnTo>
                  <a:lnTo>
                    <a:pt x="54" y="183"/>
                  </a:lnTo>
                  <a:lnTo>
                    <a:pt x="58" y="191"/>
                  </a:lnTo>
                  <a:lnTo>
                    <a:pt x="62" y="195"/>
                  </a:lnTo>
                  <a:lnTo>
                    <a:pt x="66" y="175"/>
                  </a:lnTo>
                  <a:lnTo>
                    <a:pt x="70" y="183"/>
                  </a:lnTo>
                  <a:lnTo>
                    <a:pt x="70" y="187"/>
                  </a:lnTo>
                  <a:lnTo>
                    <a:pt x="74" y="191"/>
                  </a:lnTo>
                  <a:lnTo>
                    <a:pt x="78" y="175"/>
                  </a:lnTo>
                  <a:lnTo>
                    <a:pt x="82" y="183"/>
                  </a:lnTo>
                  <a:lnTo>
                    <a:pt x="86" y="183"/>
                  </a:lnTo>
                  <a:lnTo>
                    <a:pt x="89" y="167"/>
                  </a:lnTo>
                  <a:lnTo>
                    <a:pt x="93" y="175"/>
                  </a:lnTo>
                  <a:lnTo>
                    <a:pt x="97" y="175"/>
                  </a:lnTo>
                  <a:lnTo>
                    <a:pt x="101" y="156"/>
                  </a:lnTo>
                  <a:lnTo>
                    <a:pt x="105" y="167"/>
                  </a:lnTo>
                  <a:lnTo>
                    <a:pt x="105" y="171"/>
                  </a:lnTo>
                  <a:lnTo>
                    <a:pt x="109" y="175"/>
                  </a:lnTo>
                  <a:lnTo>
                    <a:pt x="113" y="156"/>
                  </a:lnTo>
                  <a:lnTo>
                    <a:pt x="117" y="163"/>
                  </a:lnTo>
                  <a:lnTo>
                    <a:pt x="121" y="167"/>
                  </a:lnTo>
                  <a:lnTo>
                    <a:pt x="125" y="148"/>
                  </a:lnTo>
                  <a:lnTo>
                    <a:pt x="128" y="156"/>
                  </a:lnTo>
                  <a:lnTo>
                    <a:pt x="132" y="160"/>
                  </a:lnTo>
                  <a:lnTo>
                    <a:pt x="136" y="163"/>
                  </a:lnTo>
                  <a:lnTo>
                    <a:pt x="140" y="148"/>
                  </a:lnTo>
                  <a:lnTo>
                    <a:pt x="140" y="152"/>
                  </a:lnTo>
                  <a:lnTo>
                    <a:pt x="144" y="156"/>
                  </a:lnTo>
                  <a:lnTo>
                    <a:pt x="148" y="140"/>
                  </a:lnTo>
                  <a:lnTo>
                    <a:pt x="152" y="144"/>
                  </a:lnTo>
                  <a:lnTo>
                    <a:pt x="156" y="148"/>
                  </a:lnTo>
                  <a:lnTo>
                    <a:pt x="160" y="128"/>
                  </a:lnTo>
                  <a:lnTo>
                    <a:pt x="164" y="136"/>
                  </a:lnTo>
                  <a:lnTo>
                    <a:pt x="167" y="144"/>
                  </a:lnTo>
                  <a:lnTo>
                    <a:pt x="171" y="148"/>
                  </a:lnTo>
                  <a:lnTo>
                    <a:pt x="175" y="128"/>
                  </a:lnTo>
                  <a:lnTo>
                    <a:pt x="175" y="136"/>
                  </a:lnTo>
                  <a:lnTo>
                    <a:pt x="179" y="140"/>
                  </a:lnTo>
                  <a:lnTo>
                    <a:pt x="183" y="121"/>
                  </a:lnTo>
                  <a:lnTo>
                    <a:pt x="187" y="128"/>
                  </a:lnTo>
                  <a:lnTo>
                    <a:pt x="191" y="132"/>
                  </a:lnTo>
                  <a:lnTo>
                    <a:pt x="195" y="136"/>
                  </a:lnTo>
                  <a:lnTo>
                    <a:pt x="199" y="117"/>
                  </a:lnTo>
                  <a:lnTo>
                    <a:pt x="203" y="124"/>
                  </a:lnTo>
                  <a:lnTo>
                    <a:pt x="206" y="128"/>
                  </a:lnTo>
                  <a:lnTo>
                    <a:pt x="210" y="113"/>
                  </a:lnTo>
                  <a:lnTo>
                    <a:pt x="210" y="117"/>
                  </a:lnTo>
                  <a:lnTo>
                    <a:pt x="214" y="124"/>
                  </a:lnTo>
                  <a:lnTo>
                    <a:pt x="218" y="128"/>
                  </a:lnTo>
                  <a:lnTo>
                    <a:pt x="222" y="109"/>
                  </a:lnTo>
                  <a:lnTo>
                    <a:pt x="226" y="117"/>
                  </a:lnTo>
                  <a:lnTo>
                    <a:pt x="230" y="117"/>
                  </a:lnTo>
                  <a:lnTo>
                    <a:pt x="234" y="101"/>
                  </a:lnTo>
                  <a:lnTo>
                    <a:pt x="238" y="109"/>
                  </a:lnTo>
                  <a:lnTo>
                    <a:pt x="242" y="113"/>
                  </a:lnTo>
                  <a:lnTo>
                    <a:pt x="245" y="117"/>
                  </a:lnTo>
                  <a:lnTo>
                    <a:pt x="245" y="97"/>
                  </a:lnTo>
                  <a:lnTo>
                    <a:pt x="249" y="105"/>
                  </a:lnTo>
                  <a:lnTo>
                    <a:pt x="253" y="109"/>
                  </a:lnTo>
                  <a:lnTo>
                    <a:pt x="257" y="89"/>
                  </a:lnTo>
                  <a:lnTo>
                    <a:pt x="261" y="97"/>
                  </a:lnTo>
                  <a:lnTo>
                    <a:pt x="265" y="101"/>
                  </a:lnTo>
                  <a:lnTo>
                    <a:pt x="269" y="82"/>
                  </a:lnTo>
                  <a:lnTo>
                    <a:pt x="273" y="89"/>
                  </a:lnTo>
                  <a:lnTo>
                    <a:pt x="277" y="93"/>
                  </a:lnTo>
                  <a:lnTo>
                    <a:pt x="281" y="97"/>
                  </a:lnTo>
                  <a:lnTo>
                    <a:pt x="281" y="82"/>
                  </a:lnTo>
                  <a:lnTo>
                    <a:pt x="284" y="89"/>
                  </a:lnTo>
                  <a:lnTo>
                    <a:pt x="288" y="93"/>
                  </a:lnTo>
                  <a:lnTo>
                    <a:pt x="292" y="74"/>
                  </a:lnTo>
                  <a:lnTo>
                    <a:pt x="296" y="78"/>
                  </a:lnTo>
                  <a:lnTo>
                    <a:pt x="300" y="85"/>
                  </a:lnTo>
                  <a:lnTo>
                    <a:pt x="304" y="89"/>
                  </a:lnTo>
                  <a:lnTo>
                    <a:pt x="308" y="70"/>
                  </a:lnTo>
                  <a:lnTo>
                    <a:pt x="312" y="78"/>
                  </a:lnTo>
                  <a:lnTo>
                    <a:pt x="316" y="82"/>
                  </a:lnTo>
                  <a:lnTo>
                    <a:pt x="316" y="62"/>
                  </a:lnTo>
                  <a:lnTo>
                    <a:pt x="320" y="70"/>
                  </a:lnTo>
                  <a:lnTo>
                    <a:pt x="323" y="74"/>
                  </a:lnTo>
                  <a:lnTo>
                    <a:pt x="327" y="54"/>
                  </a:lnTo>
                  <a:lnTo>
                    <a:pt x="331" y="62"/>
                  </a:lnTo>
                  <a:lnTo>
                    <a:pt x="335" y="66"/>
                  </a:lnTo>
                  <a:lnTo>
                    <a:pt x="339" y="70"/>
                  </a:lnTo>
                  <a:lnTo>
                    <a:pt x="343" y="54"/>
                  </a:lnTo>
                  <a:lnTo>
                    <a:pt x="347" y="58"/>
                  </a:lnTo>
                  <a:lnTo>
                    <a:pt x="351" y="66"/>
                  </a:lnTo>
                  <a:lnTo>
                    <a:pt x="351" y="46"/>
                  </a:lnTo>
                  <a:lnTo>
                    <a:pt x="355" y="50"/>
                  </a:lnTo>
                  <a:lnTo>
                    <a:pt x="359" y="58"/>
                  </a:lnTo>
                  <a:lnTo>
                    <a:pt x="362" y="39"/>
                  </a:lnTo>
                  <a:lnTo>
                    <a:pt x="366" y="43"/>
                  </a:lnTo>
                  <a:lnTo>
                    <a:pt x="370" y="50"/>
                  </a:lnTo>
                  <a:lnTo>
                    <a:pt x="374" y="54"/>
                  </a:lnTo>
                  <a:lnTo>
                    <a:pt x="378" y="35"/>
                  </a:lnTo>
                  <a:lnTo>
                    <a:pt x="382" y="43"/>
                  </a:lnTo>
                  <a:lnTo>
                    <a:pt x="386" y="46"/>
                  </a:lnTo>
                  <a:lnTo>
                    <a:pt x="386" y="27"/>
                  </a:lnTo>
                  <a:lnTo>
                    <a:pt x="390" y="35"/>
                  </a:lnTo>
                  <a:lnTo>
                    <a:pt x="394" y="39"/>
                  </a:lnTo>
                  <a:lnTo>
                    <a:pt x="398" y="43"/>
                  </a:lnTo>
                  <a:lnTo>
                    <a:pt x="401" y="27"/>
                  </a:lnTo>
                  <a:lnTo>
                    <a:pt x="405" y="31"/>
                  </a:lnTo>
                  <a:lnTo>
                    <a:pt x="409" y="39"/>
                  </a:lnTo>
                  <a:lnTo>
                    <a:pt x="413" y="19"/>
                  </a:lnTo>
                  <a:lnTo>
                    <a:pt x="417" y="23"/>
                  </a:lnTo>
                  <a:lnTo>
                    <a:pt x="421" y="31"/>
                  </a:lnTo>
                  <a:lnTo>
                    <a:pt x="421" y="39"/>
                  </a:lnTo>
                  <a:lnTo>
                    <a:pt x="425" y="15"/>
                  </a:lnTo>
                  <a:lnTo>
                    <a:pt x="429" y="23"/>
                  </a:lnTo>
                  <a:lnTo>
                    <a:pt x="433" y="27"/>
                  </a:lnTo>
                  <a:lnTo>
                    <a:pt x="437" y="7"/>
                  </a:lnTo>
                  <a:lnTo>
                    <a:pt x="440" y="15"/>
                  </a:lnTo>
                  <a:lnTo>
                    <a:pt x="444" y="19"/>
                  </a:lnTo>
                  <a:lnTo>
                    <a:pt x="448" y="0"/>
                  </a:lnTo>
                </a:path>
              </a:pathLst>
            </a:custGeom>
            <a:noFill/>
            <a:ln w="16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165"/>
            <p:cNvSpPr>
              <a:spLocks/>
            </p:cNvSpPr>
            <p:nvPr/>
          </p:nvSpPr>
          <p:spPr bwMode="auto">
            <a:xfrm>
              <a:off x="44662725" y="10040938"/>
              <a:ext cx="706437" cy="303213"/>
            </a:xfrm>
            <a:custGeom>
              <a:avLst/>
              <a:gdLst>
                <a:gd name="T0" fmla="*/ 8 w 445"/>
                <a:gd name="T1" fmla="*/ 183 h 191"/>
                <a:gd name="T2" fmla="*/ 16 w 445"/>
                <a:gd name="T3" fmla="*/ 176 h 191"/>
                <a:gd name="T4" fmla="*/ 28 w 445"/>
                <a:gd name="T5" fmla="*/ 168 h 191"/>
                <a:gd name="T6" fmla="*/ 39 w 445"/>
                <a:gd name="T7" fmla="*/ 160 h 191"/>
                <a:gd name="T8" fmla="*/ 47 w 445"/>
                <a:gd name="T9" fmla="*/ 152 h 191"/>
                <a:gd name="T10" fmla="*/ 59 w 445"/>
                <a:gd name="T11" fmla="*/ 144 h 191"/>
                <a:gd name="T12" fmla="*/ 70 w 445"/>
                <a:gd name="T13" fmla="*/ 164 h 191"/>
                <a:gd name="T14" fmla="*/ 78 w 445"/>
                <a:gd name="T15" fmla="*/ 156 h 191"/>
                <a:gd name="T16" fmla="*/ 90 w 445"/>
                <a:gd name="T17" fmla="*/ 148 h 191"/>
                <a:gd name="T18" fmla="*/ 102 w 445"/>
                <a:gd name="T19" fmla="*/ 140 h 191"/>
                <a:gd name="T20" fmla="*/ 113 w 445"/>
                <a:gd name="T21" fmla="*/ 133 h 191"/>
                <a:gd name="T22" fmla="*/ 121 w 445"/>
                <a:gd name="T23" fmla="*/ 125 h 191"/>
                <a:gd name="T24" fmla="*/ 133 w 445"/>
                <a:gd name="T25" fmla="*/ 117 h 191"/>
                <a:gd name="T26" fmla="*/ 145 w 445"/>
                <a:gd name="T27" fmla="*/ 109 h 191"/>
                <a:gd name="T28" fmla="*/ 152 w 445"/>
                <a:gd name="T29" fmla="*/ 101 h 191"/>
                <a:gd name="T30" fmla="*/ 164 w 445"/>
                <a:gd name="T31" fmla="*/ 117 h 191"/>
                <a:gd name="T32" fmla="*/ 176 w 445"/>
                <a:gd name="T33" fmla="*/ 109 h 191"/>
                <a:gd name="T34" fmla="*/ 184 w 445"/>
                <a:gd name="T35" fmla="*/ 101 h 191"/>
                <a:gd name="T36" fmla="*/ 195 w 445"/>
                <a:gd name="T37" fmla="*/ 94 h 191"/>
                <a:gd name="T38" fmla="*/ 207 w 445"/>
                <a:gd name="T39" fmla="*/ 86 h 191"/>
                <a:gd name="T40" fmla="*/ 219 w 445"/>
                <a:gd name="T41" fmla="*/ 78 h 191"/>
                <a:gd name="T42" fmla="*/ 226 w 445"/>
                <a:gd name="T43" fmla="*/ 74 h 191"/>
                <a:gd name="T44" fmla="*/ 238 w 445"/>
                <a:gd name="T45" fmla="*/ 66 h 191"/>
                <a:gd name="T46" fmla="*/ 250 w 445"/>
                <a:gd name="T47" fmla="*/ 59 h 191"/>
                <a:gd name="T48" fmla="*/ 258 w 445"/>
                <a:gd name="T49" fmla="*/ 74 h 191"/>
                <a:gd name="T50" fmla="*/ 269 w 445"/>
                <a:gd name="T51" fmla="*/ 66 h 191"/>
                <a:gd name="T52" fmla="*/ 281 w 445"/>
                <a:gd name="T53" fmla="*/ 59 h 191"/>
                <a:gd name="T54" fmla="*/ 289 w 445"/>
                <a:gd name="T55" fmla="*/ 51 h 191"/>
                <a:gd name="T56" fmla="*/ 301 w 445"/>
                <a:gd name="T57" fmla="*/ 39 h 191"/>
                <a:gd name="T58" fmla="*/ 312 w 445"/>
                <a:gd name="T59" fmla="*/ 31 h 191"/>
                <a:gd name="T60" fmla="*/ 324 w 445"/>
                <a:gd name="T61" fmla="*/ 23 h 191"/>
                <a:gd name="T62" fmla="*/ 332 w 445"/>
                <a:gd name="T63" fmla="*/ 20 h 191"/>
                <a:gd name="T64" fmla="*/ 343 w 445"/>
                <a:gd name="T65" fmla="*/ 12 h 191"/>
                <a:gd name="T66" fmla="*/ 355 w 445"/>
                <a:gd name="T67" fmla="*/ 4 h 191"/>
                <a:gd name="T68" fmla="*/ 363 w 445"/>
                <a:gd name="T69" fmla="*/ 16 h 191"/>
                <a:gd name="T70" fmla="*/ 375 w 445"/>
                <a:gd name="T71" fmla="*/ 12 h 191"/>
                <a:gd name="T72" fmla="*/ 386 w 445"/>
                <a:gd name="T73" fmla="*/ 4 h 191"/>
                <a:gd name="T74" fmla="*/ 394 w 445"/>
                <a:gd name="T75" fmla="*/ 20 h 191"/>
                <a:gd name="T76" fmla="*/ 406 w 445"/>
                <a:gd name="T77" fmla="*/ 12 h 191"/>
                <a:gd name="T78" fmla="*/ 418 w 445"/>
                <a:gd name="T79" fmla="*/ 27 h 191"/>
                <a:gd name="T80" fmla="*/ 429 w 445"/>
                <a:gd name="T81" fmla="*/ 47 h 191"/>
                <a:gd name="T82" fmla="*/ 437 w 445"/>
                <a:gd name="T83" fmla="*/ 3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5" h="191">
                  <a:moveTo>
                    <a:pt x="0" y="172"/>
                  </a:moveTo>
                  <a:lnTo>
                    <a:pt x="4" y="179"/>
                  </a:lnTo>
                  <a:lnTo>
                    <a:pt x="8" y="183"/>
                  </a:lnTo>
                  <a:lnTo>
                    <a:pt x="8" y="191"/>
                  </a:lnTo>
                  <a:lnTo>
                    <a:pt x="12" y="172"/>
                  </a:lnTo>
                  <a:lnTo>
                    <a:pt x="16" y="176"/>
                  </a:lnTo>
                  <a:lnTo>
                    <a:pt x="20" y="183"/>
                  </a:lnTo>
                  <a:lnTo>
                    <a:pt x="24" y="164"/>
                  </a:lnTo>
                  <a:lnTo>
                    <a:pt x="28" y="168"/>
                  </a:lnTo>
                  <a:lnTo>
                    <a:pt x="31" y="176"/>
                  </a:lnTo>
                  <a:lnTo>
                    <a:pt x="35" y="179"/>
                  </a:lnTo>
                  <a:lnTo>
                    <a:pt x="39" y="160"/>
                  </a:lnTo>
                  <a:lnTo>
                    <a:pt x="43" y="168"/>
                  </a:lnTo>
                  <a:lnTo>
                    <a:pt x="43" y="172"/>
                  </a:lnTo>
                  <a:lnTo>
                    <a:pt x="47" y="152"/>
                  </a:lnTo>
                  <a:lnTo>
                    <a:pt x="51" y="160"/>
                  </a:lnTo>
                  <a:lnTo>
                    <a:pt x="55" y="164"/>
                  </a:lnTo>
                  <a:lnTo>
                    <a:pt x="59" y="144"/>
                  </a:lnTo>
                  <a:lnTo>
                    <a:pt x="63" y="152"/>
                  </a:lnTo>
                  <a:lnTo>
                    <a:pt x="67" y="156"/>
                  </a:lnTo>
                  <a:lnTo>
                    <a:pt x="70" y="164"/>
                  </a:lnTo>
                  <a:lnTo>
                    <a:pt x="74" y="144"/>
                  </a:lnTo>
                  <a:lnTo>
                    <a:pt x="78" y="148"/>
                  </a:lnTo>
                  <a:lnTo>
                    <a:pt x="78" y="156"/>
                  </a:lnTo>
                  <a:lnTo>
                    <a:pt x="82" y="137"/>
                  </a:lnTo>
                  <a:lnTo>
                    <a:pt x="86" y="140"/>
                  </a:lnTo>
                  <a:lnTo>
                    <a:pt x="90" y="148"/>
                  </a:lnTo>
                  <a:lnTo>
                    <a:pt x="94" y="129"/>
                  </a:lnTo>
                  <a:lnTo>
                    <a:pt x="98" y="133"/>
                  </a:lnTo>
                  <a:lnTo>
                    <a:pt x="102" y="140"/>
                  </a:lnTo>
                  <a:lnTo>
                    <a:pt x="106" y="144"/>
                  </a:lnTo>
                  <a:lnTo>
                    <a:pt x="109" y="125"/>
                  </a:lnTo>
                  <a:lnTo>
                    <a:pt x="113" y="133"/>
                  </a:lnTo>
                  <a:lnTo>
                    <a:pt x="113" y="137"/>
                  </a:lnTo>
                  <a:lnTo>
                    <a:pt x="117" y="117"/>
                  </a:lnTo>
                  <a:lnTo>
                    <a:pt x="121" y="125"/>
                  </a:lnTo>
                  <a:lnTo>
                    <a:pt x="125" y="129"/>
                  </a:lnTo>
                  <a:lnTo>
                    <a:pt x="129" y="137"/>
                  </a:lnTo>
                  <a:lnTo>
                    <a:pt x="133" y="117"/>
                  </a:lnTo>
                  <a:lnTo>
                    <a:pt x="137" y="121"/>
                  </a:lnTo>
                  <a:lnTo>
                    <a:pt x="141" y="129"/>
                  </a:lnTo>
                  <a:lnTo>
                    <a:pt x="145" y="109"/>
                  </a:lnTo>
                  <a:lnTo>
                    <a:pt x="148" y="113"/>
                  </a:lnTo>
                  <a:lnTo>
                    <a:pt x="148" y="121"/>
                  </a:lnTo>
                  <a:lnTo>
                    <a:pt x="152" y="101"/>
                  </a:lnTo>
                  <a:lnTo>
                    <a:pt x="156" y="105"/>
                  </a:lnTo>
                  <a:lnTo>
                    <a:pt x="160" y="109"/>
                  </a:lnTo>
                  <a:lnTo>
                    <a:pt x="164" y="117"/>
                  </a:lnTo>
                  <a:lnTo>
                    <a:pt x="168" y="98"/>
                  </a:lnTo>
                  <a:lnTo>
                    <a:pt x="172" y="101"/>
                  </a:lnTo>
                  <a:lnTo>
                    <a:pt x="176" y="109"/>
                  </a:lnTo>
                  <a:lnTo>
                    <a:pt x="180" y="94"/>
                  </a:lnTo>
                  <a:lnTo>
                    <a:pt x="184" y="98"/>
                  </a:lnTo>
                  <a:lnTo>
                    <a:pt x="184" y="101"/>
                  </a:lnTo>
                  <a:lnTo>
                    <a:pt x="187" y="109"/>
                  </a:lnTo>
                  <a:lnTo>
                    <a:pt x="191" y="90"/>
                  </a:lnTo>
                  <a:lnTo>
                    <a:pt x="195" y="94"/>
                  </a:lnTo>
                  <a:lnTo>
                    <a:pt x="199" y="101"/>
                  </a:lnTo>
                  <a:lnTo>
                    <a:pt x="203" y="82"/>
                  </a:lnTo>
                  <a:lnTo>
                    <a:pt x="207" y="86"/>
                  </a:lnTo>
                  <a:lnTo>
                    <a:pt x="211" y="94"/>
                  </a:lnTo>
                  <a:lnTo>
                    <a:pt x="215" y="74"/>
                  </a:lnTo>
                  <a:lnTo>
                    <a:pt x="219" y="78"/>
                  </a:lnTo>
                  <a:lnTo>
                    <a:pt x="219" y="82"/>
                  </a:lnTo>
                  <a:lnTo>
                    <a:pt x="223" y="90"/>
                  </a:lnTo>
                  <a:lnTo>
                    <a:pt x="226" y="74"/>
                  </a:lnTo>
                  <a:lnTo>
                    <a:pt x="230" y="74"/>
                  </a:lnTo>
                  <a:lnTo>
                    <a:pt x="234" y="82"/>
                  </a:lnTo>
                  <a:lnTo>
                    <a:pt x="238" y="66"/>
                  </a:lnTo>
                  <a:lnTo>
                    <a:pt x="242" y="70"/>
                  </a:lnTo>
                  <a:lnTo>
                    <a:pt x="246" y="74"/>
                  </a:lnTo>
                  <a:lnTo>
                    <a:pt x="250" y="59"/>
                  </a:lnTo>
                  <a:lnTo>
                    <a:pt x="254" y="62"/>
                  </a:lnTo>
                  <a:lnTo>
                    <a:pt x="254" y="66"/>
                  </a:lnTo>
                  <a:lnTo>
                    <a:pt x="258" y="74"/>
                  </a:lnTo>
                  <a:lnTo>
                    <a:pt x="262" y="55"/>
                  </a:lnTo>
                  <a:lnTo>
                    <a:pt x="265" y="59"/>
                  </a:lnTo>
                  <a:lnTo>
                    <a:pt x="269" y="66"/>
                  </a:lnTo>
                  <a:lnTo>
                    <a:pt x="273" y="47"/>
                  </a:lnTo>
                  <a:lnTo>
                    <a:pt x="277" y="51"/>
                  </a:lnTo>
                  <a:lnTo>
                    <a:pt x="281" y="59"/>
                  </a:lnTo>
                  <a:lnTo>
                    <a:pt x="285" y="39"/>
                  </a:lnTo>
                  <a:lnTo>
                    <a:pt x="289" y="43"/>
                  </a:lnTo>
                  <a:lnTo>
                    <a:pt x="289" y="51"/>
                  </a:lnTo>
                  <a:lnTo>
                    <a:pt x="293" y="31"/>
                  </a:lnTo>
                  <a:lnTo>
                    <a:pt x="297" y="35"/>
                  </a:lnTo>
                  <a:lnTo>
                    <a:pt x="301" y="39"/>
                  </a:lnTo>
                  <a:lnTo>
                    <a:pt x="304" y="47"/>
                  </a:lnTo>
                  <a:lnTo>
                    <a:pt x="308" y="31"/>
                  </a:lnTo>
                  <a:lnTo>
                    <a:pt x="312" y="31"/>
                  </a:lnTo>
                  <a:lnTo>
                    <a:pt x="316" y="39"/>
                  </a:lnTo>
                  <a:lnTo>
                    <a:pt x="320" y="23"/>
                  </a:lnTo>
                  <a:lnTo>
                    <a:pt x="324" y="23"/>
                  </a:lnTo>
                  <a:lnTo>
                    <a:pt x="324" y="31"/>
                  </a:lnTo>
                  <a:lnTo>
                    <a:pt x="328" y="16"/>
                  </a:lnTo>
                  <a:lnTo>
                    <a:pt x="332" y="20"/>
                  </a:lnTo>
                  <a:lnTo>
                    <a:pt x="336" y="23"/>
                  </a:lnTo>
                  <a:lnTo>
                    <a:pt x="340" y="31"/>
                  </a:lnTo>
                  <a:lnTo>
                    <a:pt x="343" y="12"/>
                  </a:lnTo>
                  <a:lnTo>
                    <a:pt x="347" y="16"/>
                  </a:lnTo>
                  <a:lnTo>
                    <a:pt x="351" y="23"/>
                  </a:lnTo>
                  <a:lnTo>
                    <a:pt x="355" y="4"/>
                  </a:lnTo>
                  <a:lnTo>
                    <a:pt x="359" y="8"/>
                  </a:lnTo>
                  <a:lnTo>
                    <a:pt x="359" y="16"/>
                  </a:lnTo>
                  <a:lnTo>
                    <a:pt x="363" y="16"/>
                  </a:lnTo>
                  <a:lnTo>
                    <a:pt x="367" y="4"/>
                  </a:lnTo>
                  <a:lnTo>
                    <a:pt x="371" y="4"/>
                  </a:lnTo>
                  <a:lnTo>
                    <a:pt x="375" y="12"/>
                  </a:lnTo>
                  <a:lnTo>
                    <a:pt x="379" y="20"/>
                  </a:lnTo>
                  <a:lnTo>
                    <a:pt x="382" y="0"/>
                  </a:lnTo>
                  <a:lnTo>
                    <a:pt x="386" y="4"/>
                  </a:lnTo>
                  <a:lnTo>
                    <a:pt x="390" y="8"/>
                  </a:lnTo>
                  <a:lnTo>
                    <a:pt x="394" y="16"/>
                  </a:lnTo>
                  <a:lnTo>
                    <a:pt x="394" y="20"/>
                  </a:lnTo>
                  <a:lnTo>
                    <a:pt x="398" y="27"/>
                  </a:lnTo>
                  <a:lnTo>
                    <a:pt x="402" y="12"/>
                  </a:lnTo>
                  <a:lnTo>
                    <a:pt x="406" y="12"/>
                  </a:lnTo>
                  <a:lnTo>
                    <a:pt x="410" y="20"/>
                  </a:lnTo>
                  <a:lnTo>
                    <a:pt x="414" y="23"/>
                  </a:lnTo>
                  <a:lnTo>
                    <a:pt x="418" y="27"/>
                  </a:lnTo>
                  <a:lnTo>
                    <a:pt x="421" y="35"/>
                  </a:lnTo>
                  <a:lnTo>
                    <a:pt x="425" y="39"/>
                  </a:lnTo>
                  <a:lnTo>
                    <a:pt x="429" y="47"/>
                  </a:lnTo>
                  <a:lnTo>
                    <a:pt x="429" y="51"/>
                  </a:lnTo>
                  <a:lnTo>
                    <a:pt x="433" y="35"/>
                  </a:lnTo>
                  <a:lnTo>
                    <a:pt x="437" y="35"/>
                  </a:lnTo>
                  <a:lnTo>
                    <a:pt x="441" y="43"/>
                  </a:lnTo>
                  <a:lnTo>
                    <a:pt x="445" y="47"/>
                  </a:lnTo>
                </a:path>
              </a:pathLst>
            </a:custGeom>
            <a:noFill/>
            <a:ln w="16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166"/>
            <p:cNvSpPr>
              <a:spLocks/>
            </p:cNvSpPr>
            <p:nvPr/>
          </p:nvSpPr>
          <p:spPr bwMode="auto">
            <a:xfrm>
              <a:off x="45369163" y="10115551"/>
              <a:ext cx="717550" cy="557213"/>
            </a:xfrm>
            <a:custGeom>
              <a:avLst/>
              <a:gdLst>
                <a:gd name="T0" fmla="*/ 8 w 452"/>
                <a:gd name="T1" fmla="*/ 12 h 351"/>
                <a:gd name="T2" fmla="*/ 19 w 452"/>
                <a:gd name="T3" fmla="*/ 8 h 351"/>
                <a:gd name="T4" fmla="*/ 31 w 452"/>
                <a:gd name="T5" fmla="*/ 27 h 351"/>
                <a:gd name="T6" fmla="*/ 43 w 452"/>
                <a:gd name="T7" fmla="*/ 23 h 351"/>
                <a:gd name="T8" fmla="*/ 54 w 452"/>
                <a:gd name="T9" fmla="*/ 35 h 351"/>
                <a:gd name="T10" fmla="*/ 62 w 452"/>
                <a:gd name="T11" fmla="*/ 51 h 351"/>
                <a:gd name="T12" fmla="*/ 74 w 452"/>
                <a:gd name="T13" fmla="*/ 47 h 351"/>
                <a:gd name="T14" fmla="*/ 86 w 452"/>
                <a:gd name="T15" fmla="*/ 58 h 351"/>
                <a:gd name="T16" fmla="*/ 93 w 452"/>
                <a:gd name="T17" fmla="*/ 74 h 351"/>
                <a:gd name="T18" fmla="*/ 105 w 452"/>
                <a:gd name="T19" fmla="*/ 66 h 351"/>
                <a:gd name="T20" fmla="*/ 117 w 452"/>
                <a:gd name="T21" fmla="*/ 86 h 351"/>
                <a:gd name="T22" fmla="*/ 125 w 452"/>
                <a:gd name="T23" fmla="*/ 101 h 351"/>
                <a:gd name="T24" fmla="*/ 136 w 452"/>
                <a:gd name="T25" fmla="*/ 93 h 351"/>
                <a:gd name="T26" fmla="*/ 148 w 452"/>
                <a:gd name="T27" fmla="*/ 109 h 351"/>
                <a:gd name="T28" fmla="*/ 160 w 452"/>
                <a:gd name="T29" fmla="*/ 105 h 351"/>
                <a:gd name="T30" fmla="*/ 171 w 452"/>
                <a:gd name="T31" fmla="*/ 125 h 351"/>
                <a:gd name="T32" fmla="*/ 183 w 452"/>
                <a:gd name="T33" fmla="*/ 140 h 351"/>
                <a:gd name="T34" fmla="*/ 195 w 452"/>
                <a:gd name="T35" fmla="*/ 129 h 351"/>
                <a:gd name="T36" fmla="*/ 203 w 452"/>
                <a:gd name="T37" fmla="*/ 148 h 351"/>
                <a:gd name="T38" fmla="*/ 214 w 452"/>
                <a:gd name="T39" fmla="*/ 164 h 351"/>
                <a:gd name="T40" fmla="*/ 226 w 452"/>
                <a:gd name="T41" fmla="*/ 156 h 351"/>
                <a:gd name="T42" fmla="*/ 234 w 452"/>
                <a:gd name="T43" fmla="*/ 171 h 351"/>
                <a:gd name="T44" fmla="*/ 246 w 452"/>
                <a:gd name="T45" fmla="*/ 187 h 351"/>
                <a:gd name="T46" fmla="*/ 257 w 452"/>
                <a:gd name="T47" fmla="*/ 187 h 351"/>
                <a:gd name="T48" fmla="*/ 265 w 452"/>
                <a:gd name="T49" fmla="*/ 195 h 351"/>
                <a:gd name="T50" fmla="*/ 277 w 452"/>
                <a:gd name="T51" fmla="*/ 210 h 351"/>
                <a:gd name="T52" fmla="*/ 288 w 452"/>
                <a:gd name="T53" fmla="*/ 203 h 351"/>
                <a:gd name="T54" fmla="*/ 300 w 452"/>
                <a:gd name="T55" fmla="*/ 218 h 351"/>
                <a:gd name="T56" fmla="*/ 308 w 452"/>
                <a:gd name="T57" fmla="*/ 238 h 351"/>
                <a:gd name="T58" fmla="*/ 320 w 452"/>
                <a:gd name="T59" fmla="*/ 226 h 351"/>
                <a:gd name="T60" fmla="*/ 331 w 452"/>
                <a:gd name="T61" fmla="*/ 246 h 351"/>
                <a:gd name="T62" fmla="*/ 339 w 452"/>
                <a:gd name="T63" fmla="*/ 261 h 351"/>
                <a:gd name="T64" fmla="*/ 351 w 452"/>
                <a:gd name="T65" fmla="*/ 261 h 351"/>
                <a:gd name="T66" fmla="*/ 363 w 452"/>
                <a:gd name="T67" fmla="*/ 269 h 351"/>
                <a:gd name="T68" fmla="*/ 370 w 452"/>
                <a:gd name="T69" fmla="*/ 285 h 351"/>
                <a:gd name="T70" fmla="*/ 382 w 452"/>
                <a:gd name="T71" fmla="*/ 304 h 351"/>
                <a:gd name="T72" fmla="*/ 394 w 452"/>
                <a:gd name="T73" fmla="*/ 292 h 351"/>
                <a:gd name="T74" fmla="*/ 405 w 452"/>
                <a:gd name="T75" fmla="*/ 308 h 351"/>
                <a:gd name="T76" fmla="*/ 413 w 452"/>
                <a:gd name="T77" fmla="*/ 308 h 351"/>
                <a:gd name="T78" fmla="*/ 425 w 452"/>
                <a:gd name="T79" fmla="*/ 316 h 351"/>
                <a:gd name="T80" fmla="*/ 437 w 452"/>
                <a:gd name="T81" fmla="*/ 331 h 351"/>
                <a:gd name="T82" fmla="*/ 444 w 452"/>
                <a:gd name="T83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2" h="351">
                  <a:moveTo>
                    <a:pt x="0" y="0"/>
                  </a:moveTo>
                  <a:lnTo>
                    <a:pt x="4" y="8"/>
                  </a:lnTo>
                  <a:lnTo>
                    <a:pt x="8" y="12"/>
                  </a:lnTo>
                  <a:lnTo>
                    <a:pt x="12" y="15"/>
                  </a:lnTo>
                  <a:lnTo>
                    <a:pt x="15" y="27"/>
                  </a:lnTo>
                  <a:lnTo>
                    <a:pt x="19" y="8"/>
                  </a:lnTo>
                  <a:lnTo>
                    <a:pt x="23" y="15"/>
                  </a:lnTo>
                  <a:lnTo>
                    <a:pt x="27" y="19"/>
                  </a:lnTo>
                  <a:lnTo>
                    <a:pt x="31" y="27"/>
                  </a:lnTo>
                  <a:lnTo>
                    <a:pt x="35" y="31"/>
                  </a:lnTo>
                  <a:lnTo>
                    <a:pt x="39" y="39"/>
                  </a:lnTo>
                  <a:lnTo>
                    <a:pt x="43" y="23"/>
                  </a:lnTo>
                  <a:lnTo>
                    <a:pt x="47" y="23"/>
                  </a:lnTo>
                  <a:lnTo>
                    <a:pt x="51" y="31"/>
                  </a:lnTo>
                  <a:lnTo>
                    <a:pt x="54" y="35"/>
                  </a:lnTo>
                  <a:lnTo>
                    <a:pt x="54" y="39"/>
                  </a:lnTo>
                  <a:lnTo>
                    <a:pt x="58" y="47"/>
                  </a:lnTo>
                  <a:lnTo>
                    <a:pt x="62" y="51"/>
                  </a:lnTo>
                  <a:lnTo>
                    <a:pt x="66" y="54"/>
                  </a:lnTo>
                  <a:lnTo>
                    <a:pt x="70" y="62"/>
                  </a:lnTo>
                  <a:lnTo>
                    <a:pt x="74" y="47"/>
                  </a:lnTo>
                  <a:lnTo>
                    <a:pt x="78" y="47"/>
                  </a:lnTo>
                  <a:lnTo>
                    <a:pt x="82" y="54"/>
                  </a:lnTo>
                  <a:lnTo>
                    <a:pt x="86" y="58"/>
                  </a:lnTo>
                  <a:lnTo>
                    <a:pt x="90" y="66"/>
                  </a:lnTo>
                  <a:lnTo>
                    <a:pt x="90" y="70"/>
                  </a:lnTo>
                  <a:lnTo>
                    <a:pt x="93" y="74"/>
                  </a:lnTo>
                  <a:lnTo>
                    <a:pt x="97" y="82"/>
                  </a:lnTo>
                  <a:lnTo>
                    <a:pt x="101" y="66"/>
                  </a:lnTo>
                  <a:lnTo>
                    <a:pt x="105" y="66"/>
                  </a:lnTo>
                  <a:lnTo>
                    <a:pt x="109" y="74"/>
                  </a:lnTo>
                  <a:lnTo>
                    <a:pt x="113" y="78"/>
                  </a:lnTo>
                  <a:lnTo>
                    <a:pt x="117" y="86"/>
                  </a:lnTo>
                  <a:lnTo>
                    <a:pt x="121" y="90"/>
                  </a:lnTo>
                  <a:lnTo>
                    <a:pt x="125" y="93"/>
                  </a:lnTo>
                  <a:lnTo>
                    <a:pt x="125" y="101"/>
                  </a:lnTo>
                  <a:lnTo>
                    <a:pt x="129" y="109"/>
                  </a:lnTo>
                  <a:lnTo>
                    <a:pt x="132" y="93"/>
                  </a:lnTo>
                  <a:lnTo>
                    <a:pt x="136" y="93"/>
                  </a:lnTo>
                  <a:lnTo>
                    <a:pt x="140" y="97"/>
                  </a:lnTo>
                  <a:lnTo>
                    <a:pt x="144" y="105"/>
                  </a:lnTo>
                  <a:lnTo>
                    <a:pt x="148" y="109"/>
                  </a:lnTo>
                  <a:lnTo>
                    <a:pt x="152" y="113"/>
                  </a:lnTo>
                  <a:lnTo>
                    <a:pt x="156" y="121"/>
                  </a:lnTo>
                  <a:lnTo>
                    <a:pt x="160" y="105"/>
                  </a:lnTo>
                  <a:lnTo>
                    <a:pt x="164" y="113"/>
                  </a:lnTo>
                  <a:lnTo>
                    <a:pt x="168" y="117"/>
                  </a:lnTo>
                  <a:lnTo>
                    <a:pt x="171" y="125"/>
                  </a:lnTo>
                  <a:lnTo>
                    <a:pt x="175" y="129"/>
                  </a:lnTo>
                  <a:lnTo>
                    <a:pt x="179" y="132"/>
                  </a:lnTo>
                  <a:lnTo>
                    <a:pt x="183" y="140"/>
                  </a:lnTo>
                  <a:lnTo>
                    <a:pt x="187" y="148"/>
                  </a:lnTo>
                  <a:lnTo>
                    <a:pt x="191" y="132"/>
                  </a:lnTo>
                  <a:lnTo>
                    <a:pt x="195" y="129"/>
                  </a:lnTo>
                  <a:lnTo>
                    <a:pt x="195" y="136"/>
                  </a:lnTo>
                  <a:lnTo>
                    <a:pt x="199" y="140"/>
                  </a:lnTo>
                  <a:lnTo>
                    <a:pt x="203" y="148"/>
                  </a:lnTo>
                  <a:lnTo>
                    <a:pt x="207" y="152"/>
                  </a:lnTo>
                  <a:lnTo>
                    <a:pt x="210" y="156"/>
                  </a:lnTo>
                  <a:lnTo>
                    <a:pt x="214" y="164"/>
                  </a:lnTo>
                  <a:lnTo>
                    <a:pt x="218" y="171"/>
                  </a:lnTo>
                  <a:lnTo>
                    <a:pt x="222" y="156"/>
                  </a:lnTo>
                  <a:lnTo>
                    <a:pt x="226" y="156"/>
                  </a:lnTo>
                  <a:lnTo>
                    <a:pt x="230" y="160"/>
                  </a:lnTo>
                  <a:lnTo>
                    <a:pt x="230" y="168"/>
                  </a:lnTo>
                  <a:lnTo>
                    <a:pt x="234" y="171"/>
                  </a:lnTo>
                  <a:lnTo>
                    <a:pt x="238" y="175"/>
                  </a:lnTo>
                  <a:lnTo>
                    <a:pt x="242" y="183"/>
                  </a:lnTo>
                  <a:lnTo>
                    <a:pt x="246" y="187"/>
                  </a:lnTo>
                  <a:lnTo>
                    <a:pt x="249" y="191"/>
                  </a:lnTo>
                  <a:lnTo>
                    <a:pt x="253" y="199"/>
                  </a:lnTo>
                  <a:lnTo>
                    <a:pt x="257" y="187"/>
                  </a:lnTo>
                  <a:lnTo>
                    <a:pt x="261" y="183"/>
                  </a:lnTo>
                  <a:lnTo>
                    <a:pt x="265" y="191"/>
                  </a:lnTo>
                  <a:lnTo>
                    <a:pt x="265" y="195"/>
                  </a:lnTo>
                  <a:lnTo>
                    <a:pt x="269" y="203"/>
                  </a:lnTo>
                  <a:lnTo>
                    <a:pt x="273" y="207"/>
                  </a:lnTo>
                  <a:lnTo>
                    <a:pt x="277" y="210"/>
                  </a:lnTo>
                  <a:lnTo>
                    <a:pt x="281" y="218"/>
                  </a:lnTo>
                  <a:lnTo>
                    <a:pt x="285" y="207"/>
                  </a:lnTo>
                  <a:lnTo>
                    <a:pt x="288" y="203"/>
                  </a:lnTo>
                  <a:lnTo>
                    <a:pt x="292" y="210"/>
                  </a:lnTo>
                  <a:lnTo>
                    <a:pt x="296" y="214"/>
                  </a:lnTo>
                  <a:lnTo>
                    <a:pt x="300" y="218"/>
                  </a:lnTo>
                  <a:lnTo>
                    <a:pt x="300" y="226"/>
                  </a:lnTo>
                  <a:lnTo>
                    <a:pt x="304" y="230"/>
                  </a:lnTo>
                  <a:lnTo>
                    <a:pt x="308" y="238"/>
                  </a:lnTo>
                  <a:lnTo>
                    <a:pt x="312" y="246"/>
                  </a:lnTo>
                  <a:lnTo>
                    <a:pt x="316" y="226"/>
                  </a:lnTo>
                  <a:lnTo>
                    <a:pt x="320" y="226"/>
                  </a:lnTo>
                  <a:lnTo>
                    <a:pt x="324" y="234"/>
                  </a:lnTo>
                  <a:lnTo>
                    <a:pt x="327" y="238"/>
                  </a:lnTo>
                  <a:lnTo>
                    <a:pt x="331" y="246"/>
                  </a:lnTo>
                  <a:lnTo>
                    <a:pt x="335" y="249"/>
                  </a:lnTo>
                  <a:lnTo>
                    <a:pt x="335" y="253"/>
                  </a:lnTo>
                  <a:lnTo>
                    <a:pt x="339" y="261"/>
                  </a:lnTo>
                  <a:lnTo>
                    <a:pt x="343" y="265"/>
                  </a:lnTo>
                  <a:lnTo>
                    <a:pt x="347" y="273"/>
                  </a:lnTo>
                  <a:lnTo>
                    <a:pt x="351" y="261"/>
                  </a:lnTo>
                  <a:lnTo>
                    <a:pt x="355" y="257"/>
                  </a:lnTo>
                  <a:lnTo>
                    <a:pt x="359" y="265"/>
                  </a:lnTo>
                  <a:lnTo>
                    <a:pt x="363" y="269"/>
                  </a:lnTo>
                  <a:lnTo>
                    <a:pt x="366" y="273"/>
                  </a:lnTo>
                  <a:lnTo>
                    <a:pt x="370" y="281"/>
                  </a:lnTo>
                  <a:lnTo>
                    <a:pt x="370" y="285"/>
                  </a:lnTo>
                  <a:lnTo>
                    <a:pt x="374" y="288"/>
                  </a:lnTo>
                  <a:lnTo>
                    <a:pt x="378" y="296"/>
                  </a:lnTo>
                  <a:lnTo>
                    <a:pt x="382" y="304"/>
                  </a:lnTo>
                  <a:lnTo>
                    <a:pt x="386" y="288"/>
                  </a:lnTo>
                  <a:lnTo>
                    <a:pt x="390" y="285"/>
                  </a:lnTo>
                  <a:lnTo>
                    <a:pt x="394" y="292"/>
                  </a:lnTo>
                  <a:lnTo>
                    <a:pt x="398" y="296"/>
                  </a:lnTo>
                  <a:lnTo>
                    <a:pt x="402" y="304"/>
                  </a:lnTo>
                  <a:lnTo>
                    <a:pt x="405" y="308"/>
                  </a:lnTo>
                  <a:lnTo>
                    <a:pt x="405" y="312"/>
                  </a:lnTo>
                  <a:lnTo>
                    <a:pt x="409" y="320"/>
                  </a:lnTo>
                  <a:lnTo>
                    <a:pt x="413" y="308"/>
                  </a:lnTo>
                  <a:lnTo>
                    <a:pt x="417" y="304"/>
                  </a:lnTo>
                  <a:lnTo>
                    <a:pt x="421" y="312"/>
                  </a:lnTo>
                  <a:lnTo>
                    <a:pt x="425" y="316"/>
                  </a:lnTo>
                  <a:lnTo>
                    <a:pt x="429" y="324"/>
                  </a:lnTo>
                  <a:lnTo>
                    <a:pt x="433" y="327"/>
                  </a:lnTo>
                  <a:lnTo>
                    <a:pt x="437" y="331"/>
                  </a:lnTo>
                  <a:lnTo>
                    <a:pt x="441" y="339"/>
                  </a:lnTo>
                  <a:lnTo>
                    <a:pt x="441" y="343"/>
                  </a:lnTo>
                  <a:lnTo>
                    <a:pt x="444" y="351"/>
                  </a:lnTo>
                  <a:lnTo>
                    <a:pt x="448" y="339"/>
                  </a:lnTo>
                  <a:lnTo>
                    <a:pt x="452" y="335"/>
                  </a:lnTo>
                </a:path>
              </a:pathLst>
            </a:custGeom>
            <a:noFill/>
            <a:ln w="16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167"/>
            <p:cNvSpPr>
              <a:spLocks/>
            </p:cNvSpPr>
            <p:nvPr/>
          </p:nvSpPr>
          <p:spPr bwMode="auto">
            <a:xfrm>
              <a:off x="46086713" y="10647363"/>
              <a:ext cx="706437" cy="563563"/>
            </a:xfrm>
            <a:custGeom>
              <a:avLst/>
              <a:gdLst>
                <a:gd name="T0" fmla="*/ 8 w 445"/>
                <a:gd name="T1" fmla="*/ 12 h 355"/>
                <a:gd name="T2" fmla="*/ 20 w 445"/>
                <a:gd name="T3" fmla="*/ 28 h 355"/>
                <a:gd name="T4" fmla="*/ 28 w 445"/>
                <a:gd name="T5" fmla="*/ 31 h 355"/>
                <a:gd name="T6" fmla="*/ 39 w 445"/>
                <a:gd name="T7" fmla="*/ 35 h 355"/>
                <a:gd name="T8" fmla="*/ 51 w 445"/>
                <a:gd name="T9" fmla="*/ 51 h 355"/>
                <a:gd name="T10" fmla="*/ 59 w 445"/>
                <a:gd name="T11" fmla="*/ 67 h 355"/>
                <a:gd name="T12" fmla="*/ 70 w 445"/>
                <a:gd name="T13" fmla="*/ 59 h 355"/>
                <a:gd name="T14" fmla="*/ 82 w 445"/>
                <a:gd name="T15" fmla="*/ 74 h 355"/>
                <a:gd name="T16" fmla="*/ 94 w 445"/>
                <a:gd name="T17" fmla="*/ 90 h 355"/>
                <a:gd name="T18" fmla="*/ 102 w 445"/>
                <a:gd name="T19" fmla="*/ 82 h 355"/>
                <a:gd name="T20" fmla="*/ 113 w 445"/>
                <a:gd name="T21" fmla="*/ 98 h 355"/>
                <a:gd name="T22" fmla="*/ 125 w 445"/>
                <a:gd name="T23" fmla="*/ 113 h 355"/>
                <a:gd name="T24" fmla="*/ 133 w 445"/>
                <a:gd name="T25" fmla="*/ 102 h 355"/>
                <a:gd name="T26" fmla="*/ 145 w 445"/>
                <a:gd name="T27" fmla="*/ 121 h 355"/>
                <a:gd name="T28" fmla="*/ 156 w 445"/>
                <a:gd name="T29" fmla="*/ 137 h 355"/>
                <a:gd name="T30" fmla="*/ 164 w 445"/>
                <a:gd name="T31" fmla="*/ 137 h 355"/>
                <a:gd name="T32" fmla="*/ 176 w 445"/>
                <a:gd name="T33" fmla="*/ 145 h 355"/>
                <a:gd name="T34" fmla="*/ 187 w 445"/>
                <a:gd name="T35" fmla="*/ 160 h 355"/>
                <a:gd name="T36" fmla="*/ 199 w 445"/>
                <a:gd name="T37" fmla="*/ 176 h 355"/>
                <a:gd name="T38" fmla="*/ 207 w 445"/>
                <a:gd name="T39" fmla="*/ 168 h 355"/>
                <a:gd name="T40" fmla="*/ 219 w 445"/>
                <a:gd name="T41" fmla="*/ 184 h 355"/>
                <a:gd name="T42" fmla="*/ 230 w 445"/>
                <a:gd name="T43" fmla="*/ 191 h 355"/>
                <a:gd name="T44" fmla="*/ 238 w 445"/>
                <a:gd name="T45" fmla="*/ 191 h 355"/>
                <a:gd name="T46" fmla="*/ 250 w 445"/>
                <a:gd name="T47" fmla="*/ 207 h 355"/>
                <a:gd name="T48" fmla="*/ 262 w 445"/>
                <a:gd name="T49" fmla="*/ 223 h 355"/>
                <a:gd name="T50" fmla="*/ 269 w 445"/>
                <a:gd name="T51" fmla="*/ 215 h 355"/>
                <a:gd name="T52" fmla="*/ 281 w 445"/>
                <a:gd name="T53" fmla="*/ 230 h 355"/>
                <a:gd name="T54" fmla="*/ 293 w 445"/>
                <a:gd name="T55" fmla="*/ 246 h 355"/>
                <a:gd name="T56" fmla="*/ 304 w 445"/>
                <a:gd name="T57" fmla="*/ 234 h 355"/>
                <a:gd name="T58" fmla="*/ 312 w 445"/>
                <a:gd name="T59" fmla="*/ 254 h 355"/>
                <a:gd name="T60" fmla="*/ 324 w 445"/>
                <a:gd name="T61" fmla="*/ 265 h 355"/>
                <a:gd name="T62" fmla="*/ 336 w 445"/>
                <a:gd name="T63" fmla="*/ 258 h 355"/>
                <a:gd name="T64" fmla="*/ 343 w 445"/>
                <a:gd name="T65" fmla="*/ 273 h 355"/>
                <a:gd name="T66" fmla="*/ 355 w 445"/>
                <a:gd name="T67" fmla="*/ 293 h 355"/>
                <a:gd name="T68" fmla="*/ 367 w 445"/>
                <a:gd name="T69" fmla="*/ 285 h 355"/>
                <a:gd name="T70" fmla="*/ 375 w 445"/>
                <a:gd name="T71" fmla="*/ 297 h 355"/>
                <a:gd name="T72" fmla="*/ 386 w 445"/>
                <a:gd name="T73" fmla="*/ 316 h 355"/>
                <a:gd name="T74" fmla="*/ 398 w 445"/>
                <a:gd name="T75" fmla="*/ 304 h 355"/>
                <a:gd name="T76" fmla="*/ 410 w 445"/>
                <a:gd name="T77" fmla="*/ 320 h 355"/>
                <a:gd name="T78" fmla="*/ 418 w 445"/>
                <a:gd name="T79" fmla="*/ 324 h 355"/>
                <a:gd name="T80" fmla="*/ 429 w 445"/>
                <a:gd name="T81" fmla="*/ 328 h 355"/>
                <a:gd name="T82" fmla="*/ 441 w 445"/>
                <a:gd name="T83" fmla="*/ 34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5" h="355">
                  <a:moveTo>
                    <a:pt x="0" y="0"/>
                  </a:moveTo>
                  <a:lnTo>
                    <a:pt x="4" y="4"/>
                  </a:lnTo>
                  <a:lnTo>
                    <a:pt x="8" y="12"/>
                  </a:lnTo>
                  <a:lnTo>
                    <a:pt x="12" y="16"/>
                  </a:lnTo>
                  <a:lnTo>
                    <a:pt x="16" y="20"/>
                  </a:lnTo>
                  <a:lnTo>
                    <a:pt x="20" y="28"/>
                  </a:lnTo>
                  <a:lnTo>
                    <a:pt x="24" y="31"/>
                  </a:lnTo>
                  <a:lnTo>
                    <a:pt x="24" y="39"/>
                  </a:lnTo>
                  <a:lnTo>
                    <a:pt x="28" y="31"/>
                  </a:lnTo>
                  <a:lnTo>
                    <a:pt x="31" y="24"/>
                  </a:lnTo>
                  <a:lnTo>
                    <a:pt x="35" y="28"/>
                  </a:lnTo>
                  <a:lnTo>
                    <a:pt x="39" y="35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1" y="51"/>
                  </a:lnTo>
                  <a:lnTo>
                    <a:pt x="55" y="55"/>
                  </a:lnTo>
                  <a:lnTo>
                    <a:pt x="59" y="59"/>
                  </a:lnTo>
                  <a:lnTo>
                    <a:pt x="59" y="67"/>
                  </a:lnTo>
                  <a:lnTo>
                    <a:pt x="63" y="55"/>
                  </a:lnTo>
                  <a:lnTo>
                    <a:pt x="67" y="51"/>
                  </a:lnTo>
                  <a:lnTo>
                    <a:pt x="70" y="59"/>
                  </a:lnTo>
                  <a:lnTo>
                    <a:pt x="74" y="63"/>
                  </a:lnTo>
                  <a:lnTo>
                    <a:pt x="78" y="67"/>
                  </a:lnTo>
                  <a:lnTo>
                    <a:pt x="82" y="74"/>
                  </a:lnTo>
                  <a:lnTo>
                    <a:pt x="86" y="78"/>
                  </a:lnTo>
                  <a:lnTo>
                    <a:pt x="90" y="82"/>
                  </a:lnTo>
                  <a:lnTo>
                    <a:pt x="94" y="90"/>
                  </a:lnTo>
                  <a:lnTo>
                    <a:pt x="94" y="78"/>
                  </a:lnTo>
                  <a:lnTo>
                    <a:pt x="98" y="74"/>
                  </a:lnTo>
                  <a:lnTo>
                    <a:pt x="102" y="82"/>
                  </a:lnTo>
                  <a:lnTo>
                    <a:pt x="106" y="86"/>
                  </a:lnTo>
                  <a:lnTo>
                    <a:pt x="109" y="90"/>
                  </a:lnTo>
                  <a:lnTo>
                    <a:pt x="113" y="98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13"/>
                  </a:lnTo>
                  <a:lnTo>
                    <a:pt x="129" y="121"/>
                  </a:lnTo>
                  <a:lnTo>
                    <a:pt x="129" y="109"/>
                  </a:lnTo>
                  <a:lnTo>
                    <a:pt x="133" y="102"/>
                  </a:lnTo>
                  <a:lnTo>
                    <a:pt x="137" y="109"/>
                  </a:lnTo>
                  <a:lnTo>
                    <a:pt x="141" y="117"/>
                  </a:lnTo>
                  <a:lnTo>
                    <a:pt x="145" y="121"/>
                  </a:lnTo>
                  <a:lnTo>
                    <a:pt x="148" y="125"/>
                  </a:lnTo>
                  <a:lnTo>
                    <a:pt x="152" y="129"/>
                  </a:lnTo>
                  <a:lnTo>
                    <a:pt x="156" y="137"/>
                  </a:lnTo>
                  <a:lnTo>
                    <a:pt x="160" y="141"/>
                  </a:lnTo>
                  <a:lnTo>
                    <a:pt x="164" y="148"/>
                  </a:lnTo>
                  <a:lnTo>
                    <a:pt x="164" y="137"/>
                  </a:lnTo>
                  <a:lnTo>
                    <a:pt x="168" y="133"/>
                  </a:lnTo>
                  <a:lnTo>
                    <a:pt x="172" y="141"/>
                  </a:lnTo>
                  <a:lnTo>
                    <a:pt x="176" y="145"/>
                  </a:lnTo>
                  <a:lnTo>
                    <a:pt x="180" y="148"/>
                  </a:lnTo>
                  <a:lnTo>
                    <a:pt x="184" y="152"/>
                  </a:lnTo>
                  <a:lnTo>
                    <a:pt x="187" y="160"/>
                  </a:lnTo>
                  <a:lnTo>
                    <a:pt x="191" y="164"/>
                  </a:lnTo>
                  <a:lnTo>
                    <a:pt x="195" y="168"/>
                  </a:lnTo>
                  <a:lnTo>
                    <a:pt x="199" y="176"/>
                  </a:lnTo>
                  <a:lnTo>
                    <a:pt x="199" y="168"/>
                  </a:lnTo>
                  <a:lnTo>
                    <a:pt x="203" y="160"/>
                  </a:lnTo>
                  <a:lnTo>
                    <a:pt x="207" y="168"/>
                  </a:lnTo>
                  <a:lnTo>
                    <a:pt x="211" y="172"/>
                  </a:lnTo>
                  <a:lnTo>
                    <a:pt x="215" y="176"/>
                  </a:lnTo>
                  <a:lnTo>
                    <a:pt x="219" y="184"/>
                  </a:lnTo>
                  <a:lnTo>
                    <a:pt x="223" y="187"/>
                  </a:lnTo>
                  <a:lnTo>
                    <a:pt x="226" y="195"/>
                  </a:lnTo>
                  <a:lnTo>
                    <a:pt x="230" y="191"/>
                  </a:lnTo>
                  <a:lnTo>
                    <a:pt x="234" y="180"/>
                  </a:lnTo>
                  <a:lnTo>
                    <a:pt x="234" y="184"/>
                  </a:lnTo>
                  <a:lnTo>
                    <a:pt x="238" y="191"/>
                  </a:lnTo>
                  <a:lnTo>
                    <a:pt x="242" y="195"/>
                  </a:lnTo>
                  <a:lnTo>
                    <a:pt x="246" y="199"/>
                  </a:lnTo>
                  <a:lnTo>
                    <a:pt x="250" y="207"/>
                  </a:lnTo>
                  <a:lnTo>
                    <a:pt x="254" y="211"/>
                  </a:lnTo>
                  <a:lnTo>
                    <a:pt x="258" y="215"/>
                  </a:lnTo>
                  <a:lnTo>
                    <a:pt x="262" y="223"/>
                  </a:lnTo>
                  <a:lnTo>
                    <a:pt x="265" y="211"/>
                  </a:lnTo>
                  <a:lnTo>
                    <a:pt x="269" y="207"/>
                  </a:lnTo>
                  <a:lnTo>
                    <a:pt x="269" y="215"/>
                  </a:lnTo>
                  <a:lnTo>
                    <a:pt x="273" y="219"/>
                  </a:lnTo>
                  <a:lnTo>
                    <a:pt x="277" y="223"/>
                  </a:lnTo>
                  <a:lnTo>
                    <a:pt x="281" y="230"/>
                  </a:lnTo>
                  <a:lnTo>
                    <a:pt x="285" y="234"/>
                  </a:lnTo>
                  <a:lnTo>
                    <a:pt x="289" y="238"/>
                  </a:lnTo>
                  <a:lnTo>
                    <a:pt x="293" y="246"/>
                  </a:lnTo>
                  <a:lnTo>
                    <a:pt x="297" y="250"/>
                  </a:lnTo>
                  <a:lnTo>
                    <a:pt x="301" y="242"/>
                  </a:lnTo>
                  <a:lnTo>
                    <a:pt x="304" y="234"/>
                  </a:lnTo>
                  <a:lnTo>
                    <a:pt x="304" y="242"/>
                  </a:lnTo>
                  <a:lnTo>
                    <a:pt x="308" y="246"/>
                  </a:lnTo>
                  <a:lnTo>
                    <a:pt x="312" y="254"/>
                  </a:lnTo>
                  <a:lnTo>
                    <a:pt x="316" y="258"/>
                  </a:lnTo>
                  <a:lnTo>
                    <a:pt x="320" y="262"/>
                  </a:lnTo>
                  <a:lnTo>
                    <a:pt x="324" y="265"/>
                  </a:lnTo>
                  <a:lnTo>
                    <a:pt x="328" y="273"/>
                  </a:lnTo>
                  <a:lnTo>
                    <a:pt x="332" y="265"/>
                  </a:lnTo>
                  <a:lnTo>
                    <a:pt x="336" y="258"/>
                  </a:lnTo>
                  <a:lnTo>
                    <a:pt x="340" y="265"/>
                  </a:lnTo>
                  <a:lnTo>
                    <a:pt x="340" y="269"/>
                  </a:lnTo>
                  <a:lnTo>
                    <a:pt x="343" y="273"/>
                  </a:lnTo>
                  <a:lnTo>
                    <a:pt x="347" y="281"/>
                  </a:lnTo>
                  <a:lnTo>
                    <a:pt x="351" y="285"/>
                  </a:lnTo>
                  <a:lnTo>
                    <a:pt x="355" y="293"/>
                  </a:lnTo>
                  <a:lnTo>
                    <a:pt x="359" y="285"/>
                  </a:lnTo>
                  <a:lnTo>
                    <a:pt x="363" y="277"/>
                  </a:lnTo>
                  <a:lnTo>
                    <a:pt x="367" y="285"/>
                  </a:lnTo>
                  <a:lnTo>
                    <a:pt x="371" y="289"/>
                  </a:lnTo>
                  <a:lnTo>
                    <a:pt x="375" y="293"/>
                  </a:lnTo>
                  <a:lnTo>
                    <a:pt x="375" y="297"/>
                  </a:lnTo>
                  <a:lnTo>
                    <a:pt x="379" y="304"/>
                  </a:lnTo>
                  <a:lnTo>
                    <a:pt x="382" y="308"/>
                  </a:lnTo>
                  <a:lnTo>
                    <a:pt x="386" y="316"/>
                  </a:lnTo>
                  <a:lnTo>
                    <a:pt x="390" y="308"/>
                  </a:lnTo>
                  <a:lnTo>
                    <a:pt x="394" y="301"/>
                  </a:lnTo>
                  <a:lnTo>
                    <a:pt x="398" y="304"/>
                  </a:lnTo>
                  <a:lnTo>
                    <a:pt x="402" y="312"/>
                  </a:lnTo>
                  <a:lnTo>
                    <a:pt x="406" y="316"/>
                  </a:lnTo>
                  <a:lnTo>
                    <a:pt x="410" y="320"/>
                  </a:lnTo>
                  <a:lnTo>
                    <a:pt x="410" y="328"/>
                  </a:lnTo>
                  <a:lnTo>
                    <a:pt x="414" y="332"/>
                  </a:lnTo>
                  <a:lnTo>
                    <a:pt x="418" y="324"/>
                  </a:lnTo>
                  <a:lnTo>
                    <a:pt x="421" y="316"/>
                  </a:lnTo>
                  <a:lnTo>
                    <a:pt x="425" y="324"/>
                  </a:lnTo>
                  <a:lnTo>
                    <a:pt x="429" y="328"/>
                  </a:lnTo>
                  <a:lnTo>
                    <a:pt x="433" y="336"/>
                  </a:lnTo>
                  <a:lnTo>
                    <a:pt x="437" y="340"/>
                  </a:lnTo>
                  <a:lnTo>
                    <a:pt x="441" y="343"/>
                  </a:lnTo>
                  <a:lnTo>
                    <a:pt x="445" y="347"/>
                  </a:lnTo>
                  <a:lnTo>
                    <a:pt x="445" y="355"/>
                  </a:lnTo>
                </a:path>
              </a:pathLst>
            </a:custGeom>
            <a:noFill/>
            <a:ln w="16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168"/>
            <p:cNvSpPr>
              <a:spLocks/>
            </p:cNvSpPr>
            <p:nvPr/>
          </p:nvSpPr>
          <p:spPr bwMode="auto">
            <a:xfrm>
              <a:off x="46793150" y="11187113"/>
              <a:ext cx="142875" cy="111125"/>
            </a:xfrm>
            <a:custGeom>
              <a:avLst/>
              <a:gdLst>
                <a:gd name="T0" fmla="*/ 0 w 90"/>
                <a:gd name="T1" fmla="*/ 15 h 70"/>
                <a:gd name="T2" fmla="*/ 4 w 90"/>
                <a:gd name="T3" fmla="*/ 7 h 70"/>
                <a:gd name="T4" fmla="*/ 8 w 90"/>
                <a:gd name="T5" fmla="*/ 0 h 70"/>
                <a:gd name="T6" fmla="*/ 12 w 90"/>
                <a:gd name="T7" fmla="*/ 7 h 70"/>
                <a:gd name="T8" fmla="*/ 15 w 90"/>
                <a:gd name="T9" fmla="*/ 11 h 70"/>
                <a:gd name="T10" fmla="*/ 19 w 90"/>
                <a:gd name="T11" fmla="*/ 15 h 70"/>
                <a:gd name="T12" fmla="*/ 23 w 90"/>
                <a:gd name="T13" fmla="*/ 23 h 70"/>
                <a:gd name="T14" fmla="*/ 27 w 90"/>
                <a:gd name="T15" fmla="*/ 27 h 70"/>
                <a:gd name="T16" fmla="*/ 31 w 90"/>
                <a:gd name="T17" fmla="*/ 35 h 70"/>
                <a:gd name="T18" fmla="*/ 35 w 90"/>
                <a:gd name="T19" fmla="*/ 27 h 70"/>
                <a:gd name="T20" fmla="*/ 35 w 90"/>
                <a:gd name="T21" fmla="*/ 19 h 70"/>
                <a:gd name="T22" fmla="*/ 39 w 90"/>
                <a:gd name="T23" fmla="*/ 23 h 70"/>
                <a:gd name="T24" fmla="*/ 43 w 90"/>
                <a:gd name="T25" fmla="*/ 31 h 70"/>
                <a:gd name="T26" fmla="*/ 47 w 90"/>
                <a:gd name="T27" fmla="*/ 35 h 70"/>
                <a:gd name="T28" fmla="*/ 51 w 90"/>
                <a:gd name="T29" fmla="*/ 39 h 70"/>
                <a:gd name="T30" fmla="*/ 54 w 90"/>
                <a:gd name="T31" fmla="*/ 46 h 70"/>
                <a:gd name="T32" fmla="*/ 58 w 90"/>
                <a:gd name="T33" fmla="*/ 39 h 70"/>
                <a:gd name="T34" fmla="*/ 62 w 90"/>
                <a:gd name="T35" fmla="*/ 31 h 70"/>
                <a:gd name="T36" fmla="*/ 66 w 90"/>
                <a:gd name="T37" fmla="*/ 39 h 70"/>
                <a:gd name="T38" fmla="*/ 70 w 90"/>
                <a:gd name="T39" fmla="*/ 42 h 70"/>
                <a:gd name="T40" fmla="*/ 70 w 90"/>
                <a:gd name="T41" fmla="*/ 46 h 70"/>
                <a:gd name="T42" fmla="*/ 74 w 90"/>
                <a:gd name="T43" fmla="*/ 54 h 70"/>
                <a:gd name="T44" fmla="*/ 78 w 90"/>
                <a:gd name="T45" fmla="*/ 58 h 70"/>
                <a:gd name="T46" fmla="*/ 82 w 90"/>
                <a:gd name="T47" fmla="*/ 62 h 70"/>
                <a:gd name="T48" fmla="*/ 86 w 90"/>
                <a:gd name="T49" fmla="*/ 70 h 70"/>
                <a:gd name="T50" fmla="*/ 90 w 90"/>
                <a:gd name="T51" fmla="*/ 6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0" h="70">
                  <a:moveTo>
                    <a:pt x="0" y="15"/>
                  </a:moveTo>
                  <a:lnTo>
                    <a:pt x="4" y="7"/>
                  </a:lnTo>
                  <a:lnTo>
                    <a:pt x="8" y="0"/>
                  </a:lnTo>
                  <a:lnTo>
                    <a:pt x="12" y="7"/>
                  </a:lnTo>
                  <a:lnTo>
                    <a:pt x="15" y="11"/>
                  </a:lnTo>
                  <a:lnTo>
                    <a:pt x="19" y="15"/>
                  </a:lnTo>
                  <a:lnTo>
                    <a:pt x="23" y="23"/>
                  </a:lnTo>
                  <a:lnTo>
                    <a:pt x="27" y="27"/>
                  </a:lnTo>
                  <a:lnTo>
                    <a:pt x="31" y="35"/>
                  </a:lnTo>
                  <a:lnTo>
                    <a:pt x="35" y="27"/>
                  </a:lnTo>
                  <a:lnTo>
                    <a:pt x="35" y="19"/>
                  </a:lnTo>
                  <a:lnTo>
                    <a:pt x="39" y="23"/>
                  </a:lnTo>
                  <a:lnTo>
                    <a:pt x="43" y="31"/>
                  </a:lnTo>
                  <a:lnTo>
                    <a:pt x="47" y="35"/>
                  </a:lnTo>
                  <a:lnTo>
                    <a:pt x="51" y="39"/>
                  </a:lnTo>
                  <a:lnTo>
                    <a:pt x="54" y="46"/>
                  </a:lnTo>
                  <a:lnTo>
                    <a:pt x="58" y="39"/>
                  </a:lnTo>
                  <a:lnTo>
                    <a:pt x="62" y="31"/>
                  </a:lnTo>
                  <a:lnTo>
                    <a:pt x="66" y="39"/>
                  </a:lnTo>
                  <a:lnTo>
                    <a:pt x="70" y="42"/>
                  </a:lnTo>
                  <a:lnTo>
                    <a:pt x="70" y="46"/>
                  </a:lnTo>
                  <a:lnTo>
                    <a:pt x="74" y="54"/>
                  </a:lnTo>
                  <a:lnTo>
                    <a:pt x="78" y="58"/>
                  </a:lnTo>
                  <a:lnTo>
                    <a:pt x="82" y="62"/>
                  </a:lnTo>
                  <a:lnTo>
                    <a:pt x="86" y="70"/>
                  </a:lnTo>
                  <a:lnTo>
                    <a:pt x="90" y="62"/>
                  </a:lnTo>
                </a:path>
              </a:pathLst>
            </a:custGeom>
            <a:noFill/>
            <a:ln w="16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169"/>
            <p:cNvSpPr>
              <a:spLocks/>
            </p:cNvSpPr>
            <p:nvPr/>
          </p:nvSpPr>
          <p:spPr bwMode="auto">
            <a:xfrm>
              <a:off x="43226038" y="10641013"/>
              <a:ext cx="719137" cy="334963"/>
            </a:xfrm>
            <a:custGeom>
              <a:avLst/>
              <a:gdLst>
                <a:gd name="T0" fmla="*/ 8 w 453"/>
                <a:gd name="T1" fmla="*/ 207 h 211"/>
                <a:gd name="T2" fmla="*/ 20 w 453"/>
                <a:gd name="T3" fmla="*/ 199 h 211"/>
                <a:gd name="T4" fmla="*/ 32 w 453"/>
                <a:gd name="T5" fmla="*/ 203 h 211"/>
                <a:gd name="T6" fmla="*/ 39 w 453"/>
                <a:gd name="T7" fmla="*/ 195 h 211"/>
                <a:gd name="T8" fmla="*/ 51 w 453"/>
                <a:gd name="T9" fmla="*/ 184 h 211"/>
                <a:gd name="T10" fmla="*/ 63 w 453"/>
                <a:gd name="T11" fmla="*/ 176 h 211"/>
                <a:gd name="T12" fmla="*/ 71 w 453"/>
                <a:gd name="T13" fmla="*/ 168 h 211"/>
                <a:gd name="T14" fmla="*/ 82 w 453"/>
                <a:gd name="T15" fmla="*/ 176 h 211"/>
                <a:gd name="T16" fmla="*/ 94 w 453"/>
                <a:gd name="T17" fmla="*/ 168 h 211"/>
                <a:gd name="T18" fmla="*/ 106 w 453"/>
                <a:gd name="T19" fmla="*/ 172 h 211"/>
                <a:gd name="T20" fmla="*/ 114 w 453"/>
                <a:gd name="T21" fmla="*/ 164 h 211"/>
                <a:gd name="T22" fmla="*/ 125 w 453"/>
                <a:gd name="T23" fmla="*/ 156 h 211"/>
                <a:gd name="T24" fmla="*/ 137 w 453"/>
                <a:gd name="T25" fmla="*/ 145 h 211"/>
                <a:gd name="T26" fmla="*/ 145 w 453"/>
                <a:gd name="T27" fmla="*/ 137 h 211"/>
                <a:gd name="T28" fmla="*/ 156 w 453"/>
                <a:gd name="T29" fmla="*/ 129 h 211"/>
                <a:gd name="T30" fmla="*/ 168 w 453"/>
                <a:gd name="T31" fmla="*/ 141 h 211"/>
                <a:gd name="T32" fmla="*/ 180 w 453"/>
                <a:gd name="T33" fmla="*/ 117 h 211"/>
                <a:gd name="T34" fmla="*/ 192 w 453"/>
                <a:gd name="T35" fmla="*/ 129 h 211"/>
                <a:gd name="T36" fmla="*/ 203 w 453"/>
                <a:gd name="T37" fmla="*/ 121 h 211"/>
                <a:gd name="T38" fmla="*/ 211 w 453"/>
                <a:gd name="T39" fmla="*/ 121 h 211"/>
                <a:gd name="T40" fmla="*/ 223 w 453"/>
                <a:gd name="T41" fmla="*/ 113 h 211"/>
                <a:gd name="T42" fmla="*/ 234 w 453"/>
                <a:gd name="T43" fmla="*/ 106 h 211"/>
                <a:gd name="T44" fmla="*/ 250 w 453"/>
                <a:gd name="T45" fmla="*/ 102 h 211"/>
                <a:gd name="T46" fmla="*/ 254 w 453"/>
                <a:gd name="T47" fmla="*/ 86 h 211"/>
                <a:gd name="T48" fmla="*/ 266 w 453"/>
                <a:gd name="T49" fmla="*/ 78 h 211"/>
                <a:gd name="T50" fmla="*/ 277 w 453"/>
                <a:gd name="T51" fmla="*/ 90 h 211"/>
                <a:gd name="T52" fmla="*/ 285 w 453"/>
                <a:gd name="T53" fmla="*/ 86 h 211"/>
                <a:gd name="T54" fmla="*/ 297 w 453"/>
                <a:gd name="T55" fmla="*/ 82 h 211"/>
                <a:gd name="T56" fmla="*/ 309 w 453"/>
                <a:gd name="T57" fmla="*/ 74 h 211"/>
                <a:gd name="T58" fmla="*/ 316 w 453"/>
                <a:gd name="T59" fmla="*/ 67 h 211"/>
                <a:gd name="T60" fmla="*/ 328 w 453"/>
                <a:gd name="T61" fmla="*/ 55 h 211"/>
                <a:gd name="T62" fmla="*/ 340 w 453"/>
                <a:gd name="T63" fmla="*/ 47 h 211"/>
                <a:gd name="T64" fmla="*/ 351 w 453"/>
                <a:gd name="T65" fmla="*/ 63 h 211"/>
                <a:gd name="T66" fmla="*/ 359 w 453"/>
                <a:gd name="T67" fmla="*/ 55 h 211"/>
                <a:gd name="T68" fmla="*/ 371 w 453"/>
                <a:gd name="T69" fmla="*/ 51 h 211"/>
                <a:gd name="T70" fmla="*/ 383 w 453"/>
                <a:gd name="T71" fmla="*/ 43 h 211"/>
                <a:gd name="T72" fmla="*/ 390 w 453"/>
                <a:gd name="T73" fmla="*/ 35 h 211"/>
                <a:gd name="T74" fmla="*/ 402 w 453"/>
                <a:gd name="T75" fmla="*/ 28 h 211"/>
                <a:gd name="T76" fmla="*/ 414 w 453"/>
                <a:gd name="T77" fmla="*/ 20 h 211"/>
                <a:gd name="T78" fmla="*/ 422 w 453"/>
                <a:gd name="T79" fmla="*/ 16 h 211"/>
                <a:gd name="T80" fmla="*/ 433 w 453"/>
                <a:gd name="T81" fmla="*/ 24 h 211"/>
                <a:gd name="T82" fmla="*/ 445 w 453"/>
                <a:gd name="T83" fmla="*/ 1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3" h="211">
                  <a:moveTo>
                    <a:pt x="0" y="203"/>
                  </a:moveTo>
                  <a:lnTo>
                    <a:pt x="4" y="211"/>
                  </a:lnTo>
                  <a:lnTo>
                    <a:pt x="8" y="207"/>
                  </a:lnTo>
                  <a:lnTo>
                    <a:pt x="12" y="195"/>
                  </a:lnTo>
                  <a:lnTo>
                    <a:pt x="16" y="203"/>
                  </a:lnTo>
                  <a:lnTo>
                    <a:pt x="20" y="199"/>
                  </a:lnTo>
                  <a:lnTo>
                    <a:pt x="24" y="188"/>
                  </a:lnTo>
                  <a:lnTo>
                    <a:pt x="28" y="195"/>
                  </a:lnTo>
                  <a:lnTo>
                    <a:pt x="32" y="203"/>
                  </a:lnTo>
                  <a:lnTo>
                    <a:pt x="36" y="199"/>
                  </a:lnTo>
                  <a:lnTo>
                    <a:pt x="36" y="184"/>
                  </a:lnTo>
                  <a:lnTo>
                    <a:pt x="39" y="195"/>
                  </a:lnTo>
                  <a:lnTo>
                    <a:pt x="43" y="191"/>
                  </a:lnTo>
                  <a:lnTo>
                    <a:pt x="47" y="176"/>
                  </a:lnTo>
                  <a:lnTo>
                    <a:pt x="51" y="184"/>
                  </a:lnTo>
                  <a:lnTo>
                    <a:pt x="55" y="191"/>
                  </a:lnTo>
                  <a:lnTo>
                    <a:pt x="59" y="188"/>
                  </a:lnTo>
                  <a:lnTo>
                    <a:pt x="63" y="176"/>
                  </a:lnTo>
                  <a:lnTo>
                    <a:pt x="67" y="184"/>
                  </a:lnTo>
                  <a:lnTo>
                    <a:pt x="71" y="180"/>
                  </a:lnTo>
                  <a:lnTo>
                    <a:pt x="71" y="168"/>
                  </a:lnTo>
                  <a:lnTo>
                    <a:pt x="75" y="176"/>
                  </a:lnTo>
                  <a:lnTo>
                    <a:pt x="78" y="180"/>
                  </a:lnTo>
                  <a:lnTo>
                    <a:pt x="82" y="176"/>
                  </a:lnTo>
                  <a:lnTo>
                    <a:pt x="86" y="164"/>
                  </a:lnTo>
                  <a:lnTo>
                    <a:pt x="90" y="172"/>
                  </a:lnTo>
                  <a:lnTo>
                    <a:pt x="94" y="168"/>
                  </a:lnTo>
                  <a:lnTo>
                    <a:pt x="98" y="156"/>
                  </a:lnTo>
                  <a:lnTo>
                    <a:pt x="102" y="164"/>
                  </a:lnTo>
                  <a:lnTo>
                    <a:pt x="106" y="172"/>
                  </a:lnTo>
                  <a:lnTo>
                    <a:pt x="106" y="168"/>
                  </a:lnTo>
                  <a:lnTo>
                    <a:pt x="110" y="152"/>
                  </a:lnTo>
                  <a:lnTo>
                    <a:pt x="114" y="164"/>
                  </a:lnTo>
                  <a:lnTo>
                    <a:pt x="117" y="160"/>
                  </a:lnTo>
                  <a:lnTo>
                    <a:pt x="121" y="145"/>
                  </a:lnTo>
                  <a:lnTo>
                    <a:pt x="125" y="156"/>
                  </a:lnTo>
                  <a:lnTo>
                    <a:pt x="129" y="152"/>
                  </a:lnTo>
                  <a:lnTo>
                    <a:pt x="133" y="137"/>
                  </a:lnTo>
                  <a:lnTo>
                    <a:pt x="137" y="145"/>
                  </a:lnTo>
                  <a:lnTo>
                    <a:pt x="141" y="152"/>
                  </a:lnTo>
                  <a:lnTo>
                    <a:pt x="141" y="149"/>
                  </a:lnTo>
                  <a:lnTo>
                    <a:pt x="145" y="137"/>
                  </a:lnTo>
                  <a:lnTo>
                    <a:pt x="149" y="145"/>
                  </a:lnTo>
                  <a:lnTo>
                    <a:pt x="153" y="141"/>
                  </a:lnTo>
                  <a:lnTo>
                    <a:pt x="156" y="129"/>
                  </a:lnTo>
                  <a:lnTo>
                    <a:pt x="160" y="137"/>
                  </a:lnTo>
                  <a:lnTo>
                    <a:pt x="164" y="141"/>
                  </a:lnTo>
                  <a:lnTo>
                    <a:pt x="168" y="141"/>
                  </a:lnTo>
                  <a:lnTo>
                    <a:pt x="172" y="125"/>
                  </a:lnTo>
                  <a:lnTo>
                    <a:pt x="176" y="133"/>
                  </a:lnTo>
                  <a:lnTo>
                    <a:pt x="180" y="117"/>
                  </a:lnTo>
                  <a:lnTo>
                    <a:pt x="184" y="125"/>
                  </a:lnTo>
                  <a:lnTo>
                    <a:pt x="188" y="133"/>
                  </a:lnTo>
                  <a:lnTo>
                    <a:pt x="192" y="129"/>
                  </a:lnTo>
                  <a:lnTo>
                    <a:pt x="195" y="113"/>
                  </a:lnTo>
                  <a:lnTo>
                    <a:pt x="199" y="125"/>
                  </a:lnTo>
                  <a:lnTo>
                    <a:pt x="203" y="121"/>
                  </a:lnTo>
                  <a:lnTo>
                    <a:pt x="207" y="106"/>
                  </a:lnTo>
                  <a:lnTo>
                    <a:pt x="211" y="11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9" y="106"/>
                  </a:lnTo>
                  <a:lnTo>
                    <a:pt x="223" y="113"/>
                  </a:lnTo>
                  <a:lnTo>
                    <a:pt x="227" y="113"/>
                  </a:lnTo>
                  <a:lnTo>
                    <a:pt x="231" y="98"/>
                  </a:lnTo>
                  <a:lnTo>
                    <a:pt x="234" y="106"/>
                  </a:lnTo>
                  <a:lnTo>
                    <a:pt x="238" y="106"/>
                  </a:lnTo>
                  <a:lnTo>
                    <a:pt x="242" y="90"/>
                  </a:lnTo>
                  <a:lnTo>
                    <a:pt x="250" y="102"/>
                  </a:lnTo>
                  <a:lnTo>
                    <a:pt x="246" y="102"/>
                  </a:lnTo>
                  <a:lnTo>
                    <a:pt x="250" y="102"/>
                  </a:lnTo>
                  <a:lnTo>
                    <a:pt x="254" y="86"/>
                  </a:lnTo>
                  <a:lnTo>
                    <a:pt x="258" y="94"/>
                  </a:lnTo>
                  <a:lnTo>
                    <a:pt x="262" y="94"/>
                  </a:lnTo>
                  <a:lnTo>
                    <a:pt x="266" y="78"/>
                  </a:lnTo>
                  <a:lnTo>
                    <a:pt x="270" y="86"/>
                  </a:lnTo>
                  <a:lnTo>
                    <a:pt x="273" y="94"/>
                  </a:lnTo>
                  <a:lnTo>
                    <a:pt x="277" y="90"/>
                  </a:lnTo>
                  <a:lnTo>
                    <a:pt x="281" y="78"/>
                  </a:lnTo>
                  <a:lnTo>
                    <a:pt x="281" y="86"/>
                  </a:lnTo>
                  <a:lnTo>
                    <a:pt x="285" y="86"/>
                  </a:lnTo>
                  <a:lnTo>
                    <a:pt x="289" y="74"/>
                  </a:lnTo>
                  <a:lnTo>
                    <a:pt x="293" y="74"/>
                  </a:lnTo>
                  <a:lnTo>
                    <a:pt x="297" y="82"/>
                  </a:lnTo>
                  <a:lnTo>
                    <a:pt x="301" y="82"/>
                  </a:lnTo>
                  <a:lnTo>
                    <a:pt x="305" y="67"/>
                  </a:lnTo>
                  <a:lnTo>
                    <a:pt x="309" y="74"/>
                  </a:lnTo>
                  <a:lnTo>
                    <a:pt x="312" y="74"/>
                  </a:lnTo>
                  <a:lnTo>
                    <a:pt x="316" y="59"/>
                  </a:lnTo>
                  <a:lnTo>
                    <a:pt x="316" y="67"/>
                  </a:lnTo>
                  <a:lnTo>
                    <a:pt x="320" y="71"/>
                  </a:lnTo>
                  <a:lnTo>
                    <a:pt x="324" y="74"/>
                  </a:lnTo>
                  <a:lnTo>
                    <a:pt x="328" y="55"/>
                  </a:lnTo>
                  <a:lnTo>
                    <a:pt x="332" y="63"/>
                  </a:lnTo>
                  <a:lnTo>
                    <a:pt x="336" y="63"/>
                  </a:lnTo>
                  <a:lnTo>
                    <a:pt x="340" y="47"/>
                  </a:lnTo>
                  <a:lnTo>
                    <a:pt x="344" y="55"/>
                  </a:lnTo>
                  <a:lnTo>
                    <a:pt x="348" y="63"/>
                  </a:lnTo>
                  <a:lnTo>
                    <a:pt x="351" y="63"/>
                  </a:lnTo>
                  <a:lnTo>
                    <a:pt x="351" y="47"/>
                  </a:lnTo>
                  <a:lnTo>
                    <a:pt x="355" y="55"/>
                  </a:lnTo>
                  <a:lnTo>
                    <a:pt x="359" y="55"/>
                  </a:lnTo>
                  <a:lnTo>
                    <a:pt x="363" y="39"/>
                  </a:lnTo>
                  <a:lnTo>
                    <a:pt x="367" y="47"/>
                  </a:lnTo>
                  <a:lnTo>
                    <a:pt x="371" y="51"/>
                  </a:lnTo>
                  <a:lnTo>
                    <a:pt x="375" y="51"/>
                  </a:lnTo>
                  <a:lnTo>
                    <a:pt x="379" y="35"/>
                  </a:lnTo>
                  <a:lnTo>
                    <a:pt x="383" y="43"/>
                  </a:lnTo>
                  <a:lnTo>
                    <a:pt x="387" y="43"/>
                  </a:lnTo>
                  <a:lnTo>
                    <a:pt x="387" y="28"/>
                  </a:lnTo>
                  <a:lnTo>
                    <a:pt x="390" y="35"/>
                  </a:lnTo>
                  <a:lnTo>
                    <a:pt x="394" y="43"/>
                  </a:lnTo>
                  <a:lnTo>
                    <a:pt x="398" y="43"/>
                  </a:lnTo>
                  <a:lnTo>
                    <a:pt x="402" y="28"/>
                  </a:lnTo>
                  <a:lnTo>
                    <a:pt x="406" y="35"/>
                  </a:lnTo>
                  <a:lnTo>
                    <a:pt x="410" y="35"/>
                  </a:lnTo>
                  <a:lnTo>
                    <a:pt x="414" y="20"/>
                  </a:lnTo>
                  <a:lnTo>
                    <a:pt x="418" y="24"/>
                  </a:lnTo>
                  <a:lnTo>
                    <a:pt x="422" y="28"/>
                  </a:lnTo>
                  <a:lnTo>
                    <a:pt x="422" y="16"/>
                  </a:lnTo>
                  <a:lnTo>
                    <a:pt x="426" y="16"/>
                  </a:lnTo>
                  <a:lnTo>
                    <a:pt x="429" y="24"/>
                  </a:lnTo>
                  <a:lnTo>
                    <a:pt x="433" y="24"/>
                  </a:lnTo>
                  <a:lnTo>
                    <a:pt x="437" y="8"/>
                  </a:lnTo>
                  <a:lnTo>
                    <a:pt x="441" y="16"/>
                  </a:lnTo>
                  <a:lnTo>
                    <a:pt x="445" y="16"/>
                  </a:lnTo>
                  <a:lnTo>
                    <a:pt x="449" y="0"/>
                  </a:lnTo>
                  <a:lnTo>
                    <a:pt x="453" y="8"/>
                  </a:lnTo>
                </a:path>
              </a:pathLst>
            </a:custGeom>
            <a:noFill/>
            <a:ln w="16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170"/>
            <p:cNvSpPr>
              <a:spLocks/>
            </p:cNvSpPr>
            <p:nvPr/>
          </p:nvSpPr>
          <p:spPr bwMode="auto">
            <a:xfrm>
              <a:off x="43945175" y="10325101"/>
              <a:ext cx="711200" cy="341313"/>
            </a:xfrm>
            <a:custGeom>
              <a:avLst/>
              <a:gdLst>
                <a:gd name="T0" fmla="*/ 4 w 448"/>
                <a:gd name="T1" fmla="*/ 215 h 215"/>
                <a:gd name="T2" fmla="*/ 15 w 448"/>
                <a:gd name="T3" fmla="*/ 207 h 215"/>
                <a:gd name="T4" fmla="*/ 27 w 448"/>
                <a:gd name="T5" fmla="*/ 203 h 215"/>
                <a:gd name="T6" fmla="*/ 39 w 448"/>
                <a:gd name="T7" fmla="*/ 195 h 215"/>
                <a:gd name="T8" fmla="*/ 51 w 448"/>
                <a:gd name="T9" fmla="*/ 192 h 215"/>
                <a:gd name="T10" fmla="*/ 62 w 448"/>
                <a:gd name="T11" fmla="*/ 184 h 215"/>
                <a:gd name="T12" fmla="*/ 74 w 448"/>
                <a:gd name="T13" fmla="*/ 176 h 215"/>
                <a:gd name="T14" fmla="*/ 82 w 448"/>
                <a:gd name="T15" fmla="*/ 168 h 215"/>
                <a:gd name="T16" fmla="*/ 93 w 448"/>
                <a:gd name="T17" fmla="*/ 160 h 215"/>
                <a:gd name="T18" fmla="*/ 105 w 448"/>
                <a:gd name="T19" fmla="*/ 153 h 215"/>
                <a:gd name="T20" fmla="*/ 113 w 448"/>
                <a:gd name="T21" fmla="*/ 168 h 215"/>
                <a:gd name="T22" fmla="*/ 125 w 448"/>
                <a:gd name="T23" fmla="*/ 160 h 215"/>
                <a:gd name="T24" fmla="*/ 136 w 448"/>
                <a:gd name="T25" fmla="*/ 153 h 215"/>
                <a:gd name="T26" fmla="*/ 144 w 448"/>
                <a:gd name="T27" fmla="*/ 145 h 215"/>
                <a:gd name="T28" fmla="*/ 156 w 448"/>
                <a:gd name="T29" fmla="*/ 137 h 215"/>
                <a:gd name="T30" fmla="*/ 168 w 448"/>
                <a:gd name="T31" fmla="*/ 129 h 215"/>
                <a:gd name="T32" fmla="*/ 179 w 448"/>
                <a:gd name="T33" fmla="*/ 121 h 215"/>
                <a:gd name="T34" fmla="*/ 187 w 448"/>
                <a:gd name="T35" fmla="*/ 114 h 215"/>
                <a:gd name="T36" fmla="*/ 199 w 448"/>
                <a:gd name="T37" fmla="*/ 129 h 215"/>
                <a:gd name="T38" fmla="*/ 210 w 448"/>
                <a:gd name="T39" fmla="*/ 121 h 215"/>
                <a:gd name="T40" fmla="*/ 218 w 448"/>
                <a:gd name="T41" fmla="*/ 117 h 215"/>
                <a:gd name="T42" fmla="*/ 230 w 448"/>
                <a:gd name="T43" fmla="*/ 110 h 215"/>
                <a:gd name="T44" fmla="*/ 242 w 448"/>
                <a:gd name="T45" fmla="*/ 102 h 215"/>
                <a:gd name="T46" fmla="*/ 249 w 448"/>
                <a:gd name="T47" fmla="*/ 94 h 215"/>
                <a:gd name="T48" fmla="*/ 261 w 448"/>
                <a:gd name="T49" fmla="*/ 82 h 215"/>
                <a:gd name="T50" fmla="*/ 273 w 448"/>
                <a:gd name="T51" fmla="*/ 75 h 215"/>
                <a:gd name="T52" fmla="*/ 285 w 448"/>
                <a:gd name="T53" fmla="*/ 90 h 215"/>
                <a:gd name="T54" fmla="*/ 292 w 448"/>
                <a:gd name="T55" fmla="*/ 86 h 215"/>
                <a:gd name="T56" fmla="*/ 304 w 448"/>
                <a:gd name="T57" fmla="*/ 78 h 215"/>
                <a:gd name="T58" fmla="*/ 316 w 448"/>
                <a:gd name="T59" fmla="*/ 71 h 215"/>
                <a:gd name="T60" fmla="*/ 324 w 448"/>
                <a:gd name="T61" fmla="*/ 63 h 215"/>
                <a:gd name="T62" fmla="*/ 335 w 448"/>
                <a:gd name="T63" fmla="*/ 55 h 215"/>
                <a:gd name="T64" fmla="*/ 347 w 448"/>
                <a:gd name="T65" fmla="*/ 47 h 215"/>
                <a:gd name="T66" fmla="*/ 355 w 448"/>
                <a:gd name="T67" fmla="*/ 39 h 215"/>
                <a:gd name="T68" fmla="*/ 366 w 448"/>
                <a:gd name="T69" fmla="*/ 55 h 215"/>
                <a:gd name="T70" fmla="*/ 378 w 448"/>
                <a:gd name="T71" fmla="*/ 47 h 215"/>
                <a:gd name="T72" fmla="*/ 390 w 448"/>
                <a:gd name="T73" fmla="*/ 39 h 215"/>
                <a:gd name="T74" fmla="*/ 398 w 448"/>
                <a:gd name="T75" fmla="*/ 32 h 215"/>
                <a:gd name="T76" fmla="*/ 409 w 448"/>
                <a:gd name="T77" fmla="*/ 24 h 215"/>
                <a:gd name="T78" fmla="*/ 421 w 448"/>
                <a:gd name="T79" fmla="*/ 16 h 215"/>
                <a:gd name="T80" fmla="*/ 429 w 448"/>
                <a:gd name="T81" fmla="*/ 8 h 215"/>
                <a:gd name="T82" fmla="*/ 441 w 448"/>
                <a:gd name="T8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8" h="215">
                  <a:moveTo>
                    <a:pt x="0" y="207"/>
                  </a:moveTo>
                  <a:lnTo>
                    <a:pt x="4" y="211"/>
                  </a:lnTo>
                  <a:lnTo>
                    <a:pt x="4" y="215"/>
                  </a:lnTo>
                  <a:lnTo>
                    <a:pt x="8" y="195"/>
                  </a:lnTo>
                  <a:lnTo>
                    <a:pt x="12" y="203"/>
                  </a:lnTo>
                  <a:lnTo>
                    <a:pt x="15" y="207"/>
                  </a:lnTo>
                  <a:lnTo>
                    <a:pt x="19" y="188"/>
                  </a:lnTo>
                  <a:lnTo>
                    <a:pt x="23" y="195"/>
                  </a:lnTo>
                  <a:lnTo>
                    <a:pt x="27" y="203"/>
                  </a:lnTo>
                  <a:lnTo>
                    <a:pt x="31" y="203"/>
                  </a:lnTo>
                  <a:lnTo>
                    <a:pt x="35" y="188"/>
                  </a:lnTo>
                  <a:lnTo>
                    <a:pt x="39" y="195"/>
                  </a:lnTo>
                  <a:lnTo>
                    <a:pt x="43" y="180"/>
                  </a:lnTo>
                  <a:lnTo>
                    <a:pt x="47" y="188"/>
                  </a:lnTo>
                  <a:lnTo>
                    <a:pt x="51" y="192"/>
                  </a:lnTo>
                  <a:lnTo>
                    <a:pt x="54" y="195"/>
                  </a:lnTo>
                  <a:lnTo>
                    <a:pt x="58" y="176"/>
                  </a:lnTo>
                  <a:lnTo>
                    <a:pt x="62" y="184"/>
                  </a:lnTo>
                  <a:lnTo>
                    <a:pt x="66" y="188"/>
                  </a:lnTo>
                  <a:lnTo>
                    <a:pt x="70" y="168"/>
                  </a:lnTo>
                  <a:lnTo>
                    <a:pt x="74" y="176"/>
                  </a:lnTo>
                  <a:lnTo>
                    <a:pt x="74" y="180"/>
                  </a:lnTo>
                  <a:lnTo>
                    <a:pt x="78" y="160"/>
                  </a:lnTo>
                  <a:lnTo>
                    <a:pt x="82" y="168"/>
                  </a:lnTo>
                  <a:lnTo>
                    <a:pt x="86" y="176"/>
                  </a:lnTo>
                  <a:lnTo>
                    <a:pt x="90" y="176"/>
                  </a:lnTo>
                  <a:lnTo>
                    <a:pt x="93" y="160"/>
                  </a:lnTo>
                  <a:lnTo>
                    <a:pt x="97" y="168"/>
                  </a:lnTo>
                  <a:lnTo>
                    <a:pt x="101" y="168"/>
                  </a:lnTo>
                  <a:lnTo>
                    <a:pt x="105" y="153"/>
                  </a:lnTo>
                  <a:lnTo>
                    <a:pt x="109" y="160"/>
                  </a:lnTo>
                  <a:lnTo>
                    <a:pt x="109" y="164"/>
                  </a:lnTo>
                  <a:lnTo>
                    <a:pt x="113" y="168"/>
                  </a:lnTo>
                  <a:lnTo>
                    <a:pt x="117" y="149"/>
                  </a:lnTo>
                  <a:lnTo>
                    <a:pt x="121" y="156"/>
                  </a:lnTo>
                  <a:lnTo>
                    <a:pt x="125" y="160"/>
                  </a:lnTo>
                  <a:lnTo>
                    <a:pt x="129" y="141"/>
                  </a:lnTo>
                  <a:lnTo>
                    <a:pt x="132" y="149"/>
                  </a:lnTo>
                  <a:lnTo>
                    <a:pt x="136" y="153"/>
                  </a:lnTo>
                  <a:lnTo>
                    <a:pt x="140" y="156"/>
                  </a:lnTo>
                  <a:lnTo>
                    <a:pt x="144" y="141"/>
                  </a:lnTo>
                  <a:lnTo>
                    <a:pt x="144" y="145"/>
                  </a:lnTo>
                  <a:lnTo>
                    <a:pt x="148" y="149"/>
                  </a:lnTo>
                  <a:lnTo>
                    <a:pt x="152" y="133"/>
                  </a:lnTo>
                  <a:lnTo>
                    <a:pt x="156" y="137"/>
                  </a:lnTo>
                  <a:lnTo>
                    <a:pt x="160" y="141"/>
                  </a:lnTo>
                  <a:lnTo>
                    <a:pt x="164" y="125"/>
                  </a:lnTo>
                  <a:lnTo>
                    <a:pt x="168" y="129"/>
                  </a:lnTo>
                  <a:lnTo>
                    <a:pt x="171" y="137"/>
                  </a:lnTo>
                  <a:lnTo>
                    <a:pt x="175" y="141"/>
                  </a:lnTo>
                  <a:lnTo>
                    <a:pt x="179" y="121"/>
                  </a:lnTo>
                  <a:lnTo>
                    <a:pt x="179" y="129"/>
                  </a:lnTo>
                  <a:lnTo>
                    <a:pt x="183" y="133"/>
                  </a:lnTo>
                  <a:lnTo>
                    <a:pt x="187" y="114"/>
                  </a:lnTo>
                  <a:lnTo>
                    <a:pt x="191" y="121"/>
                  </a:lnTo>
                  <a:lnTo>
                    <a:pt x="195" y="125"/>
                  </a:lnTo>
                  <a:lnTo>
                    <a:pt x="199" y="129"/>
                  </a:lnTo>
                  <a:lnTo>
                    <a:pt x="203" y="110"/>
                  </a:lnTo>
                  <a:lnTo>
                    <a:pt x="207" y="117"/>
                  </a:lnTo>
                  <a:lnTo>
                    <a:pt x="210" y="121"/>
                  </a:lnTo>
                  <a:lnTo>
                    <a:pt x="214" y="106"/>
                  </a:lnTo>
                  <a:lnTo>
                    <a:pt x="214" y="110"/>
                  </a:lnTo>
                  <a:lnTo>
                    <a:pt x="218" y="117"/>
                  </a:lnTo>
                  <a:lnTo>
                    <a:pt x="222" y="121"/>
                  </a:lnTo>
                  <a:lnTo>
                    <a:pt x="226" y="102"/>
                  </a:lnTo>
                  <a:lnTo>
                    <a:pt x="230" y="110"/>
                  </a:lnTo>
                  <a:lnTo>
                    <a:pt x="234" y="110"/>
                  </a:lnTo>
                  <a:lnTo>
                    <a:pt x="238" y="94"/>
                  </a:lnTo>
                  <a:lnTo>
                    <a:pt x="242" y="102"/>
                  </a:lnTo>
                  <a:lnTo>
                    <a:pt x="246" y="106"/>
                  </a:lnTo>
                  <a:lnTo>
                    <a:pt x="249" y="86"/>
                  </a:lnTo>
                  <a:lnTo>
                    <a:pt x="249" y="94"/>
                  </a:lnTo>
                  <a:lnTo>
                    <a:pt x="253" y="98"/>
                  </a:lnTo>
                  <a:lnTo>
                    <a:pt x="257" y="102"/>
                  </a:lnTo>
                  <a:lnTo>
                    <a:pt x="261" y="82"/>
                  </a:lnTo>
                  <a:lnTo>
                    <a:pt x="265" y="90"/>
                  </a:lnTo>
                  <a:lnTo>
                    <a:pt x="269" y="94"/>
                  </a:lnTo>
                  <a:lnTo>
                    <a:pt x="273" y="75"/>
                  </a:lnTo>
                  <a:lnTo>
                    <a:pt x="277" y="82"/>
                  </a:lnTo>
                  <a:lnTo>
                    <a:pt x="281" y="86"/>
                  </a:lnTo>
                  <a:lnTo>
                    <a:pt x="285" y="90"/>
                  </a:lnTo>
                  <a:lnTo>
                    <a:pt x="285" y="75"/>
                  </a:lnTo>
                  <a:lnTo>
                    <a:pt x="288" y="82"/>
                  </a:lnTo>
                  <a:lnTo>
                    <a:pt x="292" y="86"/>
                  </a:lnTo>
                  <a:lnTo>
                    <a:pt x="296" y="67"/>
                  </a:lnTo>
                  <a:lnTo>
                    <a:pt x="300" y="75"/>
                  </a:lnTo>
                  <a:lnTo>
                    <a:pt x="304" y="78"/>
                  </a:lnTo>
                  <a:lnTo>
                    <a:pt x="308" y="59"/>
                  </a:lnTo>
                  <a:lnTo>
                    <a:pt x="312" y="63"/>
                  </a:lnTo>
                  <a:lnTo>
                    <a:pt x="316" y="71"/>
                  </a:lnTo>
                  <a:lnTo>
                    <a:pt x="320" y="75"/>
                  </a:lnTo>
                  <a:lnTo>
                    <a:pt x="320" y="55"/>
                  </a:lnTo>
                  <a:lnTo>
                    <a:pt x="324" y="63"/>
                  </a:lnTo>
                  <a:lnTo>
                    <a:pt x="327" y="67"/>
                  </a:lnTo>
                  <a:lnTo>
                    <a:pt x="331" y="47"/>
                  </a:lnTo>
                  <a:lnTo>
                    <a:pt x="335" y="55"/>
                  </a:lnTo>
                  <a:lnTo>
                    <a:pt x="339" y="59"/>
                  </a:lnTo>
                  <a:lnTo>
                    <a:pt x="343" y="63"/>
                  </a:lnTo>
                  <a:lnTo>
                    <a:pt x="347" y="47"/>
                  </a:lnTo>
                  <a:lnTo>
                    <a:pt x="351" y="51"/>
                  </a:lnTo>
                  <a:lnTo>
                    <a:pt x="355" y="59"/>
                  </a:lnTo>
                  <a:lnTo>
                    <a:pt x="355" y="39"/>
                  </a:lnTo>
                  <a:lnTo>
                    <a:pt x="359" y="43"/>
                  </a:lnTo>
                  <a:lnTo>
                    <a:pt x="363" y="51"/>
                  </a:lnTo>
                  <a:lnTo>
                    <a:pt x="366" y="55"/>
                  </a:lnTo>
                  <a:lnTo>
                    <a:pt x="370" y="36"/>
                  </a:lnTo>
                  <a:lnTo>
                    <a:pt x="374" y="43"/>
                  </a:lnTo>
                  <a:lnTo>
                    <a:pt x="378" y="47"/>
                  </a:lnTo>
                  <a:lnTo>
                    <a:pt x="382" y="28"/>
                  </a:lnTo>
                  <a:lnTo>
                    <a:pt x="386" y="36"/>
                  </a:lnTo>
                  <a:lnTo>
                    <a:pt x="390" y="39"/>
                  </a:lnTo>
                  <a:lnTo>
                    <a:pt x="390" y="20"/>
                  </a:lnTo>
                  <a:lnTo>
                    <a:pt x="394" y="28"/>
                  </a:lnTo>
                  <a:lnTo>
                    <a:pt x="398" y="32"/>
                  </a:lnTo>
                  <a:lnTo>
                    <a:pt x="402" y="36"/>
                  </a:lnTo>
                  <a:lnTo>
                    <a:pt x="405" y="20"/>
                  </a:lnTo>
                  <a:lnTo>
                    <a:pt x="409" y="24"/>
                  </a:lnTo>
                  <a:lnTo>
                    <a:pt x="413" y="32"/>
                  </a:lnTo>
                  <a:lnTo>
                    <a:pt x="417" y="12"/>
                  </a:lnTo>
                  <a:lnTo>
                    <a:pt x="421" y="16"/>
                  </a:lnTo>
                  <a:lnTo>
                    <a:pt x="425" y="24"/>
                  </a:lnTo>
                  <a:lnTo>
                    <a:pt x="425" y="16"/>
                  </a:lnTo>
                  <a:lnTo>
                    <a:pt x="429" y="8"/>
                  </a:lnTo>
                  <a:lnTo>
                    <a:pt x="433" y="16"/>
                  </a:lnTo>
                  <a:lnTo>
                    <a:pt x="437" y="20"/>
                  </a:lnTo>
                  <a:lnTo>
                    <a:pt x="441" y="0"/>
                  </a:lnTo>
                  <a:lnTo>
                    <a:pt x="444" y="8"/>
                  </a:lnTo>
                  <a:lnTo>
                    <a:pt x="448" y="12"/>
                  </a:lnTo>
                </a:path>
              </a:pathLst>
            </a:custGeom>
            <a:noFill/>
            <a:ln w="16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171"/>
            <p:cNvSpPr>
              <a:spLocks/>
            </p:cNvSpPr>
            <p:nvPr/>
          </p:nvSpPr>
          <p:spPr bwMode="auto">
            <a:xfrm>
              <a:off x="44656375" y="10034588"/>
              <a:ext cx="712787" cy="309563"/>
            </a:xfrm>
            <a:custGeom>
              <a:avLst/>
              <a:gdLst>
                <a:gd name="T0" fmla="*/ 8 w 449"/>
                <a:gd name="T1" fmla="*/ 183 h 195"/>
                <a:gd name="T2" fmla="*/ 16 w 449"/>
                <a:gd name="T3" fmla="*/ 176 h 195"/>
                <a:gd name="T4" fmla="*/ 28 w 449"/>
                <a:gd name="T5" fmla="*/ 168 h 195"/>
                <a:gd name="T6" fmla="*/ 39 w 449"/>
                <a:gd name="T7" fmla="*/ 160 h 195"/>
                <a:gd name="T8" fmla="*/ 47 w 449"/>
                <a:gd name="T9" fmla="*/ 176 h 195"/>
                <a:gd name="T10" fmla="*/ 59 w 449"/>
                <a:gd name="T11" fmla="*/ 168 h 195"/>
                <a:gd name="T12" fmla="*/ 71 w 449"/>
                <a:gd name="T13" fmla="*/ 160 h 195"/>
                <a:gd name="T14" fmla="*/ 82 w 449"/>
                <a:gd name="T15" fmla="*/ 152 h 195"/>
                <a:gd name="T16" fmla="*/ 90 w 449"/>
                <a:gd name="T17" fmla="*/ 144 h 195"/>
                <a:gd name="T18" fmla="*/ 102 w 449"/>
                <a:gd name="T19" fmla="*/ 137 h 195"/>
                <a:gd name="T20" fmla="*/ 113 w 449"/>
                <a:gd name="T21" fmla="*/ 129 h 195"/>
                <a:gd name="T22" fmla="*/ 121 w 449"/>
                <a:gd name="T23" fmla="*/ 121 h 195"/>
                <a:gd name="T24" fmla="*/ 133 w 449"/>
                <a:gd name="T25" fmla="*/ 141 h 195"/>
                <a:gd name="T26" fmla="*/ 145 w 449"/>
                <a:gd name="T27" fmla="*/ 133 h 195"/>
                <a:gd name="T28" fmla="*/ 152 w 449"/>
                <a:gd name="T29" fmla="*/ 121 h 195"/>
                <a:gd name="T30" fmla="*/ 164 w 449"/>
                <a:gd name="T31" fmla="*/ 113 h 195"/>
                <a:gd name="T32" fmla="*/ 176 w 449"/>
                <a:gd name="T33" fmla="*/ 105 h 195"/>
                <a:gd name="T34" fmla="*/ 188 w 449"/>
                <a:gd name="T35" fmla="*/ 102 h 195"/>
                <a:gd name="T36" fmla="*/ 195 w 449"/>
                <a:gd name="T37" fmla="*/ 94 h 195"/>
                <a:gd name="T38" fmla="*/ 207 w 449"/>
                <a:gd name="T39" fmla="*/ 86 h 195"/>
                <a:gd name="T40" fmla="*/ 219 w 449"/>
                <a:gd name="T41" fmla="*/ 78 h 195"/>
                <a:gd name="T42" fmla="*/ 227 w 449"/>
                <a:gd name="T43" fmla="*/ 70 h 195"/>
                <a:gd name="T44" fmla="*/ 238 w 449"/>
                <a:gd name="T45" fmla="*/ 86 h 195"/>
                <a:gd name="T46" fmla="*/ 250 w 449"/>
                <a:gd name="T47" fmla="*/ 78 h 195"/>
                <a:gd name="T48" fmla="*/ 258 w 449"/>
                <a:gd name="T49" fmla="*/ 70 h 195"/>
                <a:gd name="T50" fmla="*/ 269 w 449"/>
                <a:gd name="T51" fmla="*/ 63 h 195"/>
                <a:gd name="T52" fmla="*/ 281 w 449"/>
                <a:gd name="T53" fmla="*/ 55 h 195"/>
                <a:gd name="T54" fmla="*/ 293 w 449"/>
                <a:gd name="T55" fmla="*/ 47 h 195"/>
                <a:gd name="T56" fmla="*/ 301 w 449"/>
                <a:gd name="T57" fmla="*/ 39 h 195"/>
                <a:gd name="T58" fmla="*/ 312 w 449"/>
                <a:gd name="T59" fmla="*/ 35 h 195"/>
                <a:gd name="T60" fmla="*/ 324 w 449"/>
                <a:gd name="T61" fmla="*/ 27 h 195"/>
                <a:gd name="T62" fmla="*/ 332 w 449"/>
                <a:gd name="T63" fmla="*/ 20 h 195"/>
                <a:gd name="T64" fmla="*/ 344 w 449"/>
                <a:gd name="T65" fmla="*/ 12 h 195"/>
                <a:gd name="T66" fmla="*/ 355 w 449"/>
                <a:gd name="T67" fmla="*/ 27 h 195"/>
                <a:gd name="T68" fmla="*/ 363 w 449"/>
                <a:gd name="T69" fmla="*/ 20 h 195"/>
                <a:gd name="T70" fmla="*/ 375 w 449"/>
                <a:gd name="T71" fmla="*/ 12 h 195"/>
                <a:gd name="T72" fmla="*/ 386 w 449"/>
                <a:gd name="T73" fmla="*/ 4 h 195"/>
                <a:gd name="T74" fmla="*/ 398 w 449"/>
                <a:gd name="T75" fmla="*/ 20 h 195"/>
                <a:gd name="T76" fmla="*/ 406 w 449"/>
                <a:gd name="T77" fmla="*/ 35 h 195"/>
                <a:gd name="T78" fmla="*/ 418 w 449"/>
                <a:gd name="T79" fmla="*/ 51 h 195"/>
                <a:gd name="T80" fmla="*/ 429 w 449"/>
                <a:gd name="T81" fmla="*/ 66 h 195"/>
                <a:gd name="T82" fmla="*/ 441 w 449"/>
                <a:gd name="T83" fmla="*/ 11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9" h="195">
                  <a:moveTo>
                    <a:pt x="0" y="195"/>
                  </a:moveTo>
                  <a:lnTo>
                    <a:pt x="4" y="176"/>
                  </a:lnTo>
                  <a:lnTo>
                    <a:pt x="8" y="183"/>
                  </a:lnTo>
                  <a:lnTo>
                    <a:pt x="12" y="187"/>
                  </a:lnTo>
                  <a:lnTo>
                    <a:pt x="12" y="168"/>
                  </a:lnTo>
                  <a:lnTo>
                    <a:pt x="16" y="176"/>
                  </a:lnTo>
                  <a:lnTo>
                    <a:pt x="20" y="180"/>
                  </a:lnTo>
                  <a:lnTo>
                    <a:pt x="24" y="187"/>
                  </a:lnTo>
                  <a:lnTo>
                    <a:pt x="28" y="168"/>
                  </a:lnTo>
                  <a:lnTo>
                    <a:pt x="32" y="172"/>
                  </a:lnTo>
                  <a:lnTo>
                    <a:pt x="35" y="180"/>
                  </a:lnTo>
                  <a:lnTo>
                    <a:pt x="39" y="160"/>
                  </a:lnTo>
                  <a:lnTo>
                    <a:pt x="43" y="164"/>
                  </a:lnTo>
                  <a:lnTo>
                    <a:pt x="47" y="172"/>
                  </a:lnTo>
                  <a:lnTo>
                    <a:pt x="47" y="176"/>
                  </a:lnTo>
                  <a:lnTo>
                    <a:pt x="51" y="156"/>
                  </a:lnTo>
                  <a:lnTo>
                    <a:pt x="55" y="164"/>
                  </a:lnTo>
                  <a:lnTo>
                    <a:pt x="59" y="168"/>
                  </a:lnTo>
                  <a:lnTo>
                    <a:pt x="63" y="148"/>
                  </a:lnTo>
                  <a:lnTo>
                    <a:pt x="67" y="156"/>
                  </a:lnTo>
                  <a:lnTo>
                    <a:pt x="71" y="160"/>
                  </a:lnTo>
                  <a:lnTo>
                    <a:pt x="74" y="168"/>
                  </a:lnTo>
                  <a:lnTo>
                    <a:pt x="78" y="148"/>
                  </a:lnTo>
                  <a:lnTo>
                    <a:pt x="82" y="152"/>
                  </a:lnTo>
                  <a:lnTo>
                    <a:pt x="82" y="160"/>
                  </a:lnTo>
                  <a:lnTo>
                    <a:pt x="86" y="141"/>
                  </a:lnTo>
                  <a:lnTo>
                    <a:pt x="90" y="144"/>
                  </a:lnTo>
                  <a:lnTo>
                    <a:pt x="94" y="152"/>
                  </a:lnTo>
                  <a:lnTo>
                    <a:pt x="98" y="133"/>
                  </a:lnTo>
                  <a:lnTo>
                    <a:pt x="102" y="137"/>
                  </a:lnTo>
                  <a:lnTo>
                    <a:pt x="106" y="144"/>
                  </a:lnTo>
                  <a:lnTo>
                    <a:pt x="110" y="148"/>
                  </a:lnTo>
                  <a:lnTo>
                    <a:pt x="113" y="129"/>
                  </a:lnTo>
                  <a:lnTo>
                    <a:pt x="117" y="137"/>
                  </a:lnTo>
                  <a:lnTo>
                    <a:pt x="117" y="141"/>
                  </a:lnTo>
                  <a:lnTo>
                    <a:pt x="121" y="121"/>
                  </a:lnTo>
                  <a:lnTo>
                    <a:pt x="125" y="129"/>
                  </a:lnTo>
                  <a:lnTo>
                    <a:pt x="129" y="133"/>
                  </a:lnTo>
                  <a:lnTo>
                    <a:pt x="133" y="141"/>
                  </a:lnTo>
                  <a:lnTo>
                    <a:pt x="137" y="121"/>
                  </a:lnTo>
                  <a:lnTo>
                    <a:pt x="141" y="125"/>
                  </a:lnTo>
                  <a:lnTo>
                    <a:pt x="145" y="133"/>
                  </a:lnTo>
                  <a:lnTo>
                    <a:pt x="149" y="113"/>
                  </a:lnTo>
                  <a:lnTo>
                    <a:pt x="152" y="117"/>
                  </a:lnTo>
                  <a:lnTo>
                    <a:pt x="152" y="121"/>
                  </a:lnTo>
                  <a:lnTo>
                    <a:pt x="156" y="129"/>
                  </a:lnTo>
                  <a:lnTo>
                    <a:pt x="160" y="109"/>
                  </a:lnTo>
                  <a:lnTo>
                    <a:pt x="164" y="113"/>
                  </a:lnTo>
                  <a:lnTo>
                    <a:pt x="168" y="121"/>
                  </a:lnTo>
                  <a:lnTo>
                    <a:pt x="172" y="102"/>
                  </a:lnTo>
                  <a:lnTo>
                    <a:pt x="176" y="105"/>
                  </a:lnTo>
                  <a:lnTo>
                    <a:pt x="180" y="113"/>
                  </a:lnTo>
                  <a:lnTo>
                    <a:pt x="184" y="98"/>
                  </a:lnTo>
                  <a:lnTo>
                    <a:pt x="188" y="102"/>
                  </a:lnTo>
                  <a:lnTo>
                    <a:pt x="188" y="105"/>
                  </a:lnTo>
                  <a:lnTo>
                    <a:pt x="191" y="113"/>
                  </a:lnTo>
                  <a:lnTo>
                    <a:pt x="195" y="94"/>
                  </a:lnTo>
                  <a:lnTo>
                    <a:pt x="199" y="98"/>
                  </a:lnTo>
                  <a:lnTo>
                    <a:pt x="203" y="82"/>
                  </a:lnTo>
                  <a:lnTo>
                    <a:pt x="207" y="86"/>
                  </a:lnTo>
                  <a:lnTo>
                    <a:pt x="211" y="90"/>
                  </a:lnTo>
                  <a:lnTo>
                    <a:pt x="215" y="98"/>
                  </a:lnTo>
                  <a:lnTo>
                    <a:pt x="219" y="78"/>
                  </a:lnTo>
                  <a:lnTo>
                    <a:pt x="223" y="82"/>
                  </a:lnTo>
                  <a:lnTo>
                    <a:pt x="223" y="90"/>
                  </a:lnTo>
                  <a:lnTo>
                    <a:pt x="227" y="70"/>
                  </a:lnTo>
                  <a:lnTo>
                    <a:pt x="230" y="74"/>
                  </a:lnTo>
                  <a:lnTo>
                    <a:pt x="234" y="78"/>
                  </a:lnTo>
                  <a:lnTo>
                    <a:pt x="238" y="86"/>
                  </a:lnTo>
                  <a:lnTo>
                    <a:pt x="242" y="70"/>
                  </a:lnTo>
                  <a:lnTo>
                    <a:pt x="246" y="74"/>
                  </a:lnTo>
                  <a:lnTo>
                    <a:pt x="250" y="78"/>
                  </a:lnTo>
                  <a:lnTo>
                    <a:pt x="254" y="63"/>
                  </a:lnTo>
                  <a:lnTo>
                    <a:pt x="258" y="66"/>
                  </a:lnTo>
                  <a:lnTo>
                    <a:pt x="258" y="70"/>
                  </a:lnTo>
                  <a:lnTo>
                    <a:pt x="262" y="78"/>
                  </a:lnTo>
                  <a:lnTo>
                    <a:pt x="266" y="59"/>
                  </a:lnTo>
                  <a:lnTo>
                    <a:pt x="269" y="63"/>
                  </a:lnTo>
                  <a:lnTo>
                    <a:pt x="273" y="70"/>
                  </a:lnTo>
                  <a:lnTo>
                    <a:pt x="277" y="51"/>
                  </a:lnTo>
                  <a:lnTo>
                    <a:pt x="281" y="55"/>
                  </a:lnTo>
                  <a:lnTo>
                    <a:pt x="285" y="63"/>
                  </a:lnTo>
                  <a:lnTo>
                    <a:pt x="289" y="43"/>
                  </a:lnTo>
                  <a:lnTo>
                    <a:pt x="293" y="47"/>
                  </a:lnTo>
                  <a:lnTo>
                    <a:pt x="293" y="55"/>
                  </a:lnTo>
                  <a:lnTo>
                    <a:pt x="297" y="35"/>
                  </a:lnTo>
                  <a:lnTo>
                    <a:pt x="301" y="39"/>
                  </a:lnTo>
                  <a:lnTo>
                    <a:pt x="305" y="43"/>
                  </a:lnTo>
                  <a:lnTo>
                    <a:pt x="308" y="51"/>
                  </a:lnTo>
                  <a:lnTo>
                    <a:pt x="312" y="35"/>
                  </a:lnTo>
                  <a:lnTo>
                    <a:pt x="316" y="35"/>
                  </a:lnTo>
                  <a:lnTo>
                    <a:pt x="320" y="43"/>
                  </a:lnTo>
                  <a:lnTo>
                    <a:pt x="324" y="27"/>
                  </a:lnTo>
                  <a:lnTo>
                    <a:pt x="328" y="27"/>
                  </a:lnTo>
                  <a:lnTo>
                    <a:pt x="328" y="35"/>
                  </a:lnTo>
                  <a:lnTo>
                    <a:pt x="332" y="20"/>
                  </a:lnTo>
                  <a:lnTo>
                    <a:pt x="336" y="24"/>
                  </a:lnTo>
                  <a:lnTo>
                    <a:pt x="340" y="27"/>
                  </a:lnTo>
                  <a:lnTo>
                    <a:pt x="344" y="12"/>
                  </a:lnTo>
                  <a:lnTo>
                    <a:pt x="347" y="16"/>
                  </a:lnTo>
                  <a:lnTo>
                    <a:pt x="351" y="20"/>
                  </a:lnTo>
                  <a:lnTo>
                    <a:pt x="355" y="27"/>
                  </a:lnTo>
                  <a:lnTo>
                    <a:pt x="359" y="8"/>
                  </a:lnTo>
                  <a:lnTo>
                    <a:pt x="363" y="12"/>
                  </a:lnTo>
                  <a:lnTo>
                    <a:pt x="363" y="20"/>
                  </a:lnTo>
                  <a:lnTo>
                    <a:pt x="367" y="0"/>
                  </a:lnTo>
                  <a:lnTo>
                    <a:pt x="371" y="4"/>
                  </a:lnTo>
                  <a:lnTo>
                    <a:pt x="375" y="12"/>
                  </a:lnTo>
                  <a:lnTo>
                    <a:pt x="379" y="16"/>
                  </a:lnTo>
                  <a:lnTo>
                    <a:pt x="383" y="24"/>
                  </a:lnTo>
                  <a:lnTo>
                    <a:pt x="386" y="4"/>
                  </a:lnTo>
                  <a:lnTo>
                    <a:pt x="390" y="8"/>
                  </a:lnTo>
                  <a:lnTo>
                    <a:pt x="394" y="12"/>
                  </a:lnTo>
                  <a:lnTo>
                    <a:pt x="398" y="20"/>
                  </a:lnTo>
                  <a:lnTo>
                    <a:pt x="398" y="24"/>
                  </a:lnTo>
                  <a:lnTo>
                    <a:pt x="402" y="31"/>
                  </a:lnTo>
                  <a:lnTo>
                    <a:pt x="406" y="35"/>
                  </a:lnTo>
                  <a:lnTo>
                    <a:pt x="410" y="39"/>
                  </a:lnTo>
                  <a:lnTo>
                    <a:pt x="414" y="47"/>
                  </a:lnTo>
                  <a:lnTo>
                    <a:pt x="418" y="51"/>
                  </a:lnTo>
                  <a:lnTo>
                    <a:pt x="422" y="59"/>
                  </a:lnTo>
                  <a:lnTo>
                    <a:pt x="425" y="63"/>
                  </a:lnTo>
                  <a:lnTo>
                    <a:pt x="429" y="66"/>
                  </a:lnTo>
                  <a:lnTo>
                    <a:pt x="433" y="74"/>
                  </a:lnTo>
                  <a:lnTo>
                    <a:pt x="437" y="105"/>
                  </a:lnTo>
                  <a:lnTo>
                    <a:pt x="441" y="113"/>
                  </a:lnTo>
                  <a:lnTo>
                    <a:pt x="445" y="117"/>
                  </a:lnTo>
                  <a:lnTo>
                    <a:pt x="449" y="125"/>
                  </a:lnTo>
                </a:path>
              </a:pathLst>
            </a:custGeom>
            <a:noFill/>
            <a:ln w="16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172"/>
            <p:cNvSpPr>
              <a:spLocks/>
            </p:cNvSpPr>
            <p:nvPr/>
          </p:nvSpPr>
          <p:spPr bwMode="auto">
            <a:xfrm>
              <a:off x="45369163" y="10233026"/>
              <a:ext cx="704850" cy="1511300"/>
            </a:xfrm>
            <a:custGeom>
              <a:avLst/>
              <a:gdLst>
                <a:gd name="T0" fmla="*/ 8 w 444"/>
                <a:gd name="T1" fmla="*/ 8 h 952"/>
                <a:gd name="T2" fmla="*/ 19 w 444"/>
                <a:gd name="T3" fmla="*/ 51 h 952"/>
                <a:gd name="T4" fmla="*/ 27 w 444"/>
                <a:gd name="T5" fmla="*/ 66 h 952"/>
                <a:gd name="T6" fmla="*/ 39 w 444"/>
                <a:gd name="T7" fmla="*/ 78 h 952"/>
                <a:gd name="T8" fmla="*/ 51 w 444"/>
                <a:gd name="T9" fmla="*/ 121 h 952"/>
                <a:gd name="T10" fmla="*/ 58 w 444"/>
                <a:gd name="T11" fmla="*/ 136 h 952"/>
                <a:gd name="T12" fmla="*/ 70 w 444"/>
                <a:gd name="T13" fmla="*/ 172 h 952"/>
                <a:gd name="T14" fmla="*/ 82 w 444"/>
                <a:gd name="T15" fmla="*/ 191 h 952"/>
                <a:gd name="T16" fmla="*/ 90 w 444"/>
                <a:gd name="T17" fmla="*/ 207 h 952"/>
                <a:gd name="T18" fmla="*/ 101 w 444"/>
                <a:gd name="T19" fmla="*/ 242 h 952"/>
                <a:gd name="T20" fmla="*/ 113 w 444"/>
                <a:gd name="T21" fmla="*/ 261 h 952"/>
                <a:gd name="T22" fmla="*/ 125 w 444"/>
                <a:gd name="T23" fmla="*/ 277 h 952"/>
                <a:gd name="T24" fmla="*/ 132 w 444"/>
                <a:gd name="T25" fmla="*/ 316 h 952"/>
                <a:gd name="T26" fmla="*/ 144 w 444"/>
                <a:gd name="T27" fmla="*/ 331 h 952"/>
                <a:gd name="T28" fmla="*/ 156 w 444"/>
                <a:gd name="T29" fmla="*/ 343 h 952"/>
                <a:gd name="T30" fmla="*/ 164 w 444"/>
                <a:gd name="T31" fmla="*/ 382 h 952"/>
                <a:gd name="T32" fmla="*/ 175 w 444"/>
                <a:gd name="T33" fmla="*/ 398 h 952"/>
                <a:gd name="T34" fmla="*/ 187 w 444"/>
                <a:gd name="T35" fmla="*/ 417 h 952"/>
                <a:gd name="T36" fmla="*/ 195 w 444"/>
                <a:gd name="T37" fmla="*/ 452 h 952"/>
                <a:gd name="T38" fmla="*/ 207 w 444"/>
                <a:gd name="T39" fmla="*/ 468 h 952"/>
                <a:gd name="T40" fmla="*/ 218 w 444"/>
                <a:gd name="T41" fmla="*/ 480 h 952"/>
                <a:gd name="T42" fmla="*/ 230 w 444"/>
                <a:gd name="T43" fmla="*/ 519 h 952"/>
                <a:gd name="T44" fmla="*/ 238 w 444"/>
                <a:gd name="T45" fmla="*/ 534 h 952"/>
                <a:gd name="T46" fmla="*/ 249 w 444"/>
                <a:gd name="T47" fmla="*/ 546 h 952"/>
                <a:gd name="T48" fmla="*/ 261 w 444"/>
                <a:gd name="T49" fmla="*/ 585 h 952"/>
                <a:gd name="T50" fmla="*/ 269 w 444"/>
                <a:gd name="T51" fmla="*/ 601 h 952"/>
                <a:gd name="T52" fmla="*/ 281 w 444"/>
                <a:gd name="T53" fmla="*/ 612 h 952"/>
                <a:gd name="T54" fmla="*/ 292 w 444"/>
                <a:gd name="T55" fmla="*/ 655 h 952"/>
                <a:gd name="T56" fmla="*/ 300 w 444"/>
                <a:gd name="T57" fmla="*/ 667 h 952"/>
                <a:gd name="T58" fmla="*/ 312 w 444"/>
                <a:gd name="T59" fmla="*/ 683 h 952"/>
                <a:gd name="T60" fmla="*/ 324 w 444"/>
                <a:gd name="T61" fmla="*/ 722 h 952"/>
                <a:gd name="T62" fmla="*/ 335 w 444"/>
                <a:gd name="T63" fmla="*/ 733 h 952"/>
                <a:gd name="T64" fmla="*/ 343 w 444"/>
                <a:gd name="T65" fmla="*/ 749 h 952"/>
                <a:gd name="T66" fmla="*/ 355 w 444"/>
                <a:gd name="T67" fmla="*/ 788 h 952"/>
                <a:gd name="T68" fmla="*/ 366 w 444"/>
                <a:gd name="T69" fmla="*/ 800 h 952"/>
                <a:gd name="T70" fmla="*/ 374 w 444"/>
                <a:gd name="T71" fmla="*/ 815 h 952"/>
                <a:gd name="T72" fmla="*/ 386 w 444"/>
                <a:gd name="T73" fmla="*/ 850 h 952"/>
                <a:gd name="T74" fmla="*/ 398 w 444"/>
                <a:gd name="T75" fmla="*/ 866 h 952"/>
                <a:gd name="T76" fmla="*/ 405 w 444"/>
                <a:gd name="T77" fmla="*/ 878 h 952"/>
                <a:gd name="T78" fmla="*/ 417 w 444"/>
                <a:gd name="T79" fmla="*/ 917 h 952"/>
                <a:gd name="T80" fmla="*/ 429 w 444"/>
                <a:gd name="T81" fmla="*/ 928 h 952"/>
                <a:gd name="T82" fmla="*/ 441 w 444"/>
                <a:gd name="T83" fmla="*/ 94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4" h="952">
                  <a:moveTo>
                    <a:pt x="0" y="0"/>
                  </a:moveTo>
                  <a:lnTo>
                    <a:pt x="4" y="4"/>
                  </a:lnTo>
                  <a:lnTo>
                    <a:pt x="8" y="8"/>
                  </a:lnTo>
                  <a:lnTo>
                    <a:pt x="12" y="12"/>
                  </a:lnTo>
                  <a:lnTo>
                    <a:pt x="15" y="39"/>
                  </a:lnTo>
                  <a:lnTo>
                    <a:pt x="19" y="51"/>
                  </a:lnTo>
                  <a:lnTo>
                    <a:pt x="19" y="55"/>
                  </a:lnTo>
                  <a:lnTo>
                    <a:pt x="23" y="58"/>
                  </a:lnTo>
                  <a:lnTo>
                    <a:pt x="27" y="66"/>
                  </a:lnTo>
                  <a:lnTo>
                    <a:pt x="31" y="70"/>
                  </a:lnTo>
                  <a:lnTo>
                    <a:pt x="35" y="74"/>
                  </a:lnTo>
                  <a:lnTo>
                    <a:pt x="39" y="78"/>
                  </a:lnTo>
                  <a:lnTo>
                    <a:pt x="43" y="105"/>
                  </a:lnTo>
                  <a:lnTo>
                    <a:pt x="47" y="117"/>
                  </a:lnTo>
                  <a:lnTo>
                    <a:pt x="51" y="121"/>
                  </a:lnTo>
                  <a:lnTo>
                    <a:pt x="54" y="125"/>
                  </a:lnTo>
                  <a:lnTo>
                    <a:pt x="54" y="129"/>
                  </a:lnTo>
                  <a:lnTo>
                    <a:pt x="58" y="136"/>
                  </a:lnTo>
                  <a:lnTo>
                    <a:pt x="62" y="140"/>
                  </a:lnTo>
                  <a:lnTo>
                    <a:pt x="66" y="144"/>
                  </a:lnTo>
                  <a:lnTo>
                    <a:pt x="70" y="172"/>
                  </a:lnTo>
                  <a:lnTo>
                    <a:pt x="74" y="179"/>
                  </a:lnTo>
                  <a:lnTo>
                    <a:pt x="78" y="187"/>
                  </a:lnTo>
                  <a:lnTo>
                    <a:pt x="82" y="191"/>
                  </a:lnTo>
                  <a:lnTo>
                    <a:pt x="86" y="195"/>
                  </a:lnTo>
                  <a:lnTo>
                    <a:pt x="90" y="203"/>
                  </a:lnTo>
                  <a:lnTo>
                    <a:pt x="90" y="207"/>
                  </a:lnTo>
                  <a:lnTo>
                    <a:pt x="93" y="211"/>
                  </a:lnTo>
                  <a:lnTo>
                    <a:pt x="97" y="214"/>
                  </a:lnTo>
                  <a:lnTo>
                    <a:pt x="101" y="242"/>
                  </a:lnTo>
                  <a:lnTo>
                    <a:pt x="105" y="250"/>
                  </a:lnTo>
                  <a:lnTo>
                    <a:pt x="109" y="253"/>
                  </a:lnTo>
                  <a:lnTo>
                    <a:pt x="113" y="261"/>
                  </a:lnTo>
                  <a:lnTo>
                    <a:pt x="117" y="265"/>
                  </a:lnTo>
                  <a:lnTo>
                    <a:pt x="121" y="269"/>
                  </a:lnTo>
                  <a:lnTo>
                    <a:pt x="125" y="277"/>
                  </a:lnTo>
                  <a:lnTo>
                    <a:pt x="125" y="281"/>
                  </a:lnTo>
                  <a:lnTo>
                    <a:pt x="129" y="304"/>
                  </a:lnTo>
                  <a:lnTo>
                    <a:pt x="132" y="316"/>
                  </a:lnTo>
                  <a:lnTo>
                    <a:pt x="136" y="320"/>
                  </a:lnTo>
                  <a:lnTo>
                    <a:pt x="140" y="324"/>
                  </a:lnTo>
                  <a:lnTo>
                    <a:pt x="144" y="331"/>
                  </a:lnTo>
                  <a:lnTo>
                    <a:pt x="148" y="335"/>
                  </a:lnTo>
                  <a:lnTo>
                    <a:pt x="152" y="339"/>
                  </a:lnTo>
                  <a:lnTo>
                    <a:pt x="156" y="343"/>
                  </a:lnTo>
                  <a:lnTo>
                    <a:pt x="160" y="367"/>
                  </a:lnTo>
                  <a:lnTo>
                    <a:pt x="160" y="378"/>
                  </a:lnTo>
                  <a:lnTo>
                    <a:pt x="164" y="382"/>
                  </a:lnTo>
                  <a:lnTo>
                    <a:pt x="168" y="390"/>
                  </a:lnTo>
                  <a:lnTo>
                    <a:pt x="171" y="394"/>
                  </a:lnTo>
                  <a:lnTo>
                    <a:pt x="175" y="398"/>
                  </a:lnTo>
                  <a:lnTo>
                    <a:pt x="179" y="406"/>
                  </a:lnTo>
                  <a:lnTo>
                    <a:pt x="183" y="409"/>
                  </a:lnTo>
                  <a:lnTo>
                    <a:pt x="187" y="417"/>
                  </a:lnTo>
                  <a:lnTo>
                    <a:pt x="191" y="441"/>
                  </a:lnTo>
                  <a:lnTo>
                    <a:pt x="195" y="448"/>
                  </a:lnTo>
                  <a:lnTo>
                    <a:pt x="195" y="452"/>
                  </a:lnTo>
                  <a:lnTo>
                    <a:pt x="199" y="456"/>
                  </a:lnTo>
                  <a:lnTo>
                    <a:pt x="203" y="460"/>
                  </a:lnTo>
                  <a:lnTo>
                    <a:pt x="207" y="468"/>
                  </a:lnTo>
                  <a:lnTo>
                    <a:pt x="210" y="472"/>
                  </a:lnTo>
                  <a:lnTo>
                    <a:pt x="214" y="476"/>
                  </a:lnTo>
                  <a:lnTo>
                    <a:pt x="218" y="480"/>
                  </a:lnTo>
                  <a:lnTo>
                    <a:pt x="222" y="503"/>
                  </a:lnTo>
                  <a:lnTo>
                    <a:pt x="226" y="515"/>
                  </a:lnTo>
                  <a:lnTo>
                    <a:pt x="230" y="519"/>
                  </a:lnTo>
                  <a:lnTo>
                    <a:pt x="230" y="526"/>
                  </a:lnTo>
                  <a:lnTo>
                    <a:pt x="234" y="530"/>
                  </a:lnTo>
                  <a:lnTo>
                    <a:pt x="238" y="534"/>
                  </a:lnTo>
                  <a:lnTo>
                    <a:pt x="242" y="538"/>
                  </a:lnTo>
                  <a:lnTo>
                    <a:pt x="246" y="546"/>
                  </a:lnTo>
                  <a:lnTo>
                    <a:pt x="249" y="546"/>
                  </a:lnTo>
                  <a:lnTo>
                    <a:pt x="253" y="573"/>
                  </a:lnTo>
                  <a:lnTo>
                    <a:pt x="257" y="581"/>
                  </a:lnTo>
                  <a:lnTo>
                    <a:pt x="261" y="585"/>
                  </a:lnTo>
                  <a:lnTo>
                    <a:pt x="265" y="593"/>
                  </a:lnTo>
                  <a:lnTo>
                    <a:pt x="265" y="597"/>
                  </a:lnTo>
                  <a:lnTo>
                    <a:pt x="269" y="601"/>
                  </a:lnTo>
                  <a:lnTo>
                    <a:pt x="273" y="608"/>
                  </a:lnTo>
                  <a:lnTo>
                    <a:pt x="277" y="612"/>
                  </a:lnTo>
                  <a:lnTo>
                    <a:pt x="281" y="612"/>
                  </a:lnTo>
                  <a:lnTo>
                    <a:pt x="285" y="640"/>
                  </a:lnTo>
                  <a:lnTo>
                    <a:pt x="288" y="651"/>
                  </a:lnTo>
                  <a:lnTo>
                    <a:pt x="292" y="655"/>
                  </a:lnTo>
                  <a:lnTo>
                    <a:pt x="296" y="659"/>
                  </a:lnTo>
                  <a:lnTo>
                    <a:pt x="300" y="663"/>
                  </a:lnTo>
                  <a:lnTo>
                    <a:pt x="300" y="667"/>
                  </a:lnTo>
                  <a:lnTo>
                    <a:pt x="304" y="675"/>
                  </a:lnTo>
                  <a:lnTo>
                    <a:pt x="308" y="679"/>
                  </a:lnTo>
                  <a:lnTo>
                    <a:pt x="312" y="683"/>
                  </a:lnTo>
                  <a:lnTo>
                    <a:pt x="316" y="686"/>
                  </a:lnTo>
                  <a:lnTo>
                    <a:pt x="320" y="710"/>
                  </a:lnTo>
                  <a:lnTo>
                    <a:pt x="324" y="722"/>
                  </a:lnTo>
                  <a:lnTo>
                    <a:pt x="327" y="725"/>
                  </a:lnTo>
                  <a:lnTo>
                    <a:pt x="331" y="729"/>
                  </a:lnTo>
                  <a:lnTo>
                    <a:pt x="335" y="733"/>
                  </a:lnTo>
                  <a:lnTo>
                    <a:pt x="335" y="741"/>
                  </a:lnTo>
                  <a:lnTo>
                    <a:pt x="339" y="745"/>
                  </a:lnTo>
                  <a:lnTo>
                    <a:pt x="343" y="749"/>
                  </a:lnTo>
                  <a:lnTo>
                    <a:pt x="347" y="753"/>
                  </a:lnTo>
                  <a:lnTo>
                    <a:pt x="351" y="776"/>
                  </a:lnTo>
                  <a:lnTo>
                    <a:pt x="355" y="788"/>
                  </a:lnTo>
                  <a:lnTo>
                    <a:pt x="359" y="792"/>
                  </a:lnTo>
                  <a:lnTo>
                    <a:pt x="363" y="796"/>
                  </a:lnTo>
                  <a:lnTo>
                    <a:pt x="366" y="800"/>
                  </a:lnTo>
                  <a:lnTo>
                    <a:pt x="370" y="803"/>
                  </a:lnTo>
                  <a:lnTo>
                    <a:pt x="370" y="811"/>
                  </a:lnTo>
                  <a:lnTo>
                    <a:pt x="374" y="815"/>
                  </a:lnTo>
                  <a:lnTo>
                    <a:pt x="378" y="815"/>
                  </a:lnTo>
                  <a:lnTo>
                    <a:pt x="382" y="839"/>
                  </a:lnTo>
                  <a:lnTo>
                    <a:pt x="386" y="850"/>
                  </a:lnTo>
                  <a:lnTo>
                    <a:pt x="390" y="854"/>
                  </a:lnTo>
                  <a:lnTo>
                    <a:pt x="394" y="858"/>
                  </a:lnTo>
                  <a:lnTo>
                    <a:pt x="398" y="866"/>
                  </a:lnTo>
                  <a:lnTo>
                    <a:pt x="402" y="870"/>
                  </a:lnTo>
                  <a:lnTo>
                    <a:pt x="405" y="874"/>
                  </a:lnTo>
                  <a:lnTo>
                    <a:pt x="405" y="878"/>
                  </a:lnTo>
                  <a:lnTo>
                    <a:pt x="409" y="881"/>
                  </a:lnTo>
                  <a:lnTo>
                    <a:pt x="413" y="905"/>
                  </a:lnTo>
                  <a:lnTo>
                    <a:pt x="417" y="917"/>
                  </a:lnTo>
                  <a:lnTo>
                    <a:pt x="421" y="920"/>
                  </a:lnTo>
                  <a:lnTo>
                    <a:pt x="425" y="924"/>
                  </a:lnTo>
                  <a:lnTo>
                    <a:pt x="429" y="928"/>
                  </a:lnTo>
                  <a:lnTo>
                    <a:pt x="433" y="932"/>
                  </a:lnTo>
                  <a:lnTo>
                    <a:pt x="437" y="940"/>
                  </a:lnTo>
                  <a:lnTo>
                    <a:pt x="441" y="944"/>
                  </a:lnTo>
                  <a:lnTo>
                    <a:pt x="441" y="948"/>
                  </a:lnTo>
                  <a:lnTo>
                    <a:pt x="444" y="952"/>
                  </a:lnTo>
                </a:path>
              </a:pathLst>
            </a:custGeom>
            <a:noFill/>
            <a:ln w="16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173"/>
            <p:cNvSpPr>
              <a:spLocks/>
            </p:cNvSpPr>
            <p:nvPr/>
          </p:nvSpPr>
          <p:spPr bwMode="auto">
            <a:xfrm>
              <a:off x="46074013" y="10777538"/>
              <a:ext cx="719137" cy="2254250"/>
            </a:xfrm>
            <a:custGeom>
              <a:avLst/>
              <a:gdLst>
                <a:gd name="T0" fmla="*/ 8 w 453"/>
                <a:gd name="T1" fmla="*/ 640 h 1420"/>
                <a:gd name="T2" fmla="*/ 20 w 453"/>
                <a:gd name="T3" fmla="*/ 655 h 1420"/>
                <a:gd name="T4" fmla="*/ 32 w 453"/>
                <a:gd name="T5" fmla="*/ 667 h 1420"/>
                <a:gd name="T6" fmla="*/ 39 w 453"/>
                <a:gd name="T7" fmla="*/ 698 h 1420"/>
                <a:gd name="T8" fmla="*/ 51 w 453"/>
                <a:gd name="T9" fmla="*/ 718 h 1420"/>
                <a:gd name="T10" fmla="*/ 63 w 453"/>
                <a:gd name="T11" fmla="*/ 733 h 1420"/>
                <a:gd name="T12" fmla="*/ 75 w 453"/>
                <a:gd name="T13" fmla="*/ 772 h 1420"/>
                <a:gd name="T14" fmla="*/ 86 w 453"/>
                <a:gd name="T15" fmla="*/ 784 h 1420"/>
                <a:gd name="T16" fmla="*/ 98 w 453"/>
                <a:gd name="T17" fmla="*/ 800 h 1420"/>
                <a:gd name="T18" fmla="*/ 106 w 453"/>
                <a:gd name="T19" fmla="*/ 835 h 1420"/>
                <a:gd name="T20" fmla="*/ 117 w 453"/>
                <a:gd name="T21" fmla="*/ 847 h 1420"/>
                <a:gd name="T22" fmla="*/ 129 w 453"/>
                <a:gd name="T23" fmla="*/ 862 h 1420"/>
                <a:gd name="T24" fmla="*/ 137 w 453"/>
                <a:gd name="T25" fmla="*/ 897 h 1420"/>
                <a:gd name="T26" fmla="*/ 149 w 453"/>
                <a:gd name="T27" fmla="*/ 909 h 1420"/>
                <a:gd name="T28" fmla="*/ 160 w 453"/>
                <a:gd name="T29" fmla="*/ 925 h 1420"/>
                <a:gd name="T30" fmla="*/ 172 w 453"/>
                <a:gd name="T31" fmla="*/ 932 h 1420"/>
                <a:gd name="T32" fmla="*/ 180 w 453"/>
                <a:gd name="T33" fmla="*/ 971 h 1420"/>
                <a:gd name="T34" fmla="*/ 192 w 453"/>
                <a:gd name="T35" fmla="*/ 983 h 1420"/>
                <a:gd name="T36" fmla="*/ 203 w 453"/>
                <a:gd name="T37" fmla="*/ 995 h 1420"/>
                <a:gd name="T38" fmla="*/ 211 w 453"/>
                <a:gd name="T39" fmla="*/ 1030 h 1420"/>
                <a:gd name="T40" fmla="*/ 223 w 453"/>
                <a:gd name="T41" fmla="*/ 1045 h 1420"/>
                <a:gd name="T42" fmla="*/ 234 w 453"/>
                <a:gd name="T43" fmla="*/ 1057 h 1420"/>
                <a:gd name="T44" fmla="*/ 242 w 453"/>
                <a:gd name="T45" fmla="*/ 1092 h 1420"/>
                <a:gd name="T46" fmla="*/ 254 w 453"/>
                <a:gd name="T47" fmla="*/ 1104 h 1420"/>
                <a:gd name="T48" fmla="*/ 266 w 453"/>
                <a:gd name="T49" fmla="*/ 1120 h 1420"/>
                <a:gd name="T50" fmla="*/ 277 w 453"/>
                <a:gd name="T51" fmla="*/ 1155 h 1420"/>
                <a:gd name="T52" fmla="*/ 289 w 453"/>
                <a:gd name="T53" fmla="*/ 0 h 1420"/>
                <a:gd name="T54" fmla="*/ 301 w 453"/>
                <a:gd name="T55" fmla="*/ 698 h 1420"/>
                <a:gd name="T56" fmla="*/ 312 w 453"/>
                <a:gd name="T57" fmla="*/ 566 h 1420"/>
                <a:gd name="T58" fmla="*/ 320 w 453"/>
                <a:gd name="T59" fmla="*/ 172 h 1420"/>
                <a:gd name="T60" fmla="*/ 332 w 453"/>
                <a:gd name="T61" fmla="*/ 1420 h 1420"/>
                <a:gd name="T62" fmla="*/ 344 w 453"/>
                <a:gd name="T63" fmla="*/ 570 h 1420"/>
                <a:gd name="T64" fmla="*/ 351 w 453"/>
                <a:gd name="T65" fmla="*/ 191 h 1420"/>
                <a:gd name="T66" fmla="*/ 363 w 453"/>
                <a:gd name="T67" fmla="*/ 211 h 1420"/>
                <a:gd name="T68" fmla="*/ 375 w 453"/>
                <a:gd name="T69" fmla="*/ 203 h 1420"/>
                <a:gd name="T70" fmla="*/ 383 w 453"/>
                <a:gd name="T71" fmla="*/ 215 h 1420"/>
                <a:gd name="T72" fmla="*/ 394 w 453"/>
                <a:gd name="T73" fmla="*/ 222 h 1420"/>
                <a:gd name="T74" fmla="*/ 406 w 453"/>
                <a:gd name="T75" fmla="*/ 222 h 1420"/>
                <a:gd name="T76" fmla="*/ 418 w 453"/>
                <a:gd name="T77" fmla="*/ 238 h 1420"/>
                <a:gd name="T78" fmla="*/ 426 w 453"/>
                <a:gd name="T79" fmla="*/ 917 h 1420"/>
                <a:gd name="T80" fmla="*/ 437 w 453"/>
                <a:gd name="T81" fmla="*/ 211 h 1420"/>
                <a:gd name="T82" fmla="*/ 449 w 453"/>
                <a:gd name="T83" fmla="*/ 261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3" h="1420">
                  <a:moveTo>
                    <a:pt x="0" y="609"/>
                  </a:moveTo>
                  <a:lnTo>
                    <a:pt x="4" y="628"/>
                  </a:lnTo>
                  <a:lnTo>
                    <a:pt x="8" y="640"/>
                  </a:lnTo>
                  <a:lnTo>
                    <a:pt x="12" y="644"/>
                  </a:lnTo>
                  <a:lnTo>
                    <a:pt x="16" y="652"/>
                  </a:lnTo>
                  <a:lnTo>
                    <a:pt x="20" y="655"/>
                  </a:lnTo>
                  <a:lnTo>
                    <a:pt x="24" y="659"/>
                  </a:lnTo>
                  <a:lnTo>
                    <a:pt x="28" y="663"/>
                  </a:lnTo>
                  <a:lnTo>
                    <a:pt x="32" y="667"/>
                  </a:lnTo>
                  <a:lnTo>
                    <a:pt x="32" y="675"/>
                  </a:lnTo>
                  <a:lnTo>
                    <a:pt x="36" y="675"/>
                  </a:lnTo>
                  <a:lnTo>
                    <a:pt x="39" y="698"/>
                  </a:lnTo>
                  <a:lnTo>
                    <a:pt x="43" y="710"/>
                  </a:lnTo>
                  <a:lnTo>
                    <a:pt x="47" y="714"/>
                  </a:lnTo>
                  <a:lnTo>
                    <a:pt x="51" y="718"/>
                  </a:lnTo>
                  <a:lnTo>
                    <a:pt x="55" y="722"/>
                  </a:lnTo>
                  <a:lnTo>
                    <a:pt x="59" y="726"/>
                  </a:lnTo>
                  <a:lnTo>
                    <a:pt x="63" y="733"/>
                  </a:lnTo>
                  <a:lnTo>
                    <a:pt x="67" y="737"/>
                  </a:lnTo>
                  <a:lnTo>
                    <a:pt x="71" y="761"/>
                  </a:lnTo>
                  <a:lnTo>
                    <a:pt x="75" y="772"/>
                  </a:lnTo>
                  <a:lnTo>
                    <a:pt x="78" y="776"/>
                  </a:lnTo>
                  <a:lnTo>
                    <a:pt x="82" y="780"/>
                  </a:lnTo>
                  <a:lnTo>
                    <a:pt x="86" y="784"/>
                  </a:lnTo>
                  <a:lnTo>
                    <a:pt x="90" y="788"/>
                  </a:lnTo>
                  <a:lnTo>
                    <a:pt x="94" y="796"/>
                  </a:lnTo>
                  <a:lnTo>
                    <a:pt x="98" y="800"/>
                  </a:lnTo>
                  <a:lnTo>
                    <a:pt x="102" y="800"/>
                  </a:lnTo>
                  <a:lnTo>
                    <a:pt x="102" y="823"/>
                  </a:lnTo>
                  <a:lnTo>
                    <a:pt x="106" y="835"/>
                  </a:lnTo>
                  <a:lnTo>
                    <a:pt x="110" y="839"/>
                  </a:lnTo>
                  <a:lnTo>
                    <a:pt x="114" y="843"/>
                  </a:lnTo>
                  <a:lnTo>
                    <a:pt x="117" y="847"/>
                  </a:lnTo>
                  <a:lnTo>
                    <a:pt x="121" y="850"/>
                  </a:lnTo>
                  <a:lnTo>
                    <a:pt x="125" y="858"/>
                  </a:lnTo>
                  <a:lnTo>
                    <a:pt x="129" y="862"/>
                  </a:lnTo>
                  <a:lnTo>
                    <a:pt x="133" y="862"/>
                  </a:lnTo>
                  <a:lnTo>
                    <a:pt x="137" y="882"/>
                  </a:lnTo>
                  <a:lnTo>
                    <a:pt x="137" y="897"/>
                  </a:lnTo>
                  <a:lnTo>
                    <a:pt x="141" y="901"/>
                  </a:lnTo>
                  <a:lnTo>
                    <a:pt x="145" y="905"/>
                  </a:lnTo>
                  <a:lnTo>
                    <a:pt x="149" y="909"/>
                  </a:lnTo>
                  <a:lnTo>
                    <a:pt x="153" y="913"/>
                  </a:lnTo>
                  <a:lnTo>
                    <a:pt x="156" y="917"/>
                  </a:lnTo>
                  <a:lnTo>
                    <a:pt x="160" y="925"/>
                  </a:lnTo>
                  <a:lnTo>
                    <a:pt x="164" y="928"/>
                  </a:lnTo>
                  <a:lnTo>
                    <a:pt x="168" y="932"/>
                  </a:lnTo>
                  <a:lnTo>
                    <a:pt x="172" y="932"/>
                  </a:lnTo>
                  <a:lnTo>
                    <a:pt x="172" y="952"/>
                  </a:lnTo>
                  <a:lnTo>
                    <a:pt x="176" y="967"/>
                  </a:lnTo>
                  <a:lnTo>
                    <a:pt x="180" y="971"/>
                  </a:lnTo>
                  <a:lnTo>
                    <a:pt x="184" y="975"/>
                  </a:lnTo>
                  <a:lnTo>
                    <a:pt x="188" y="979"/>
                  </a:lnTo>
                  <a:lnTo>
                    <a:pt x="192" y="983"/>
                  </a:lnTo>
                  <a:lnTo>
                    <a:pt x="195" y="987"/>
                  </a:lnTo>
                  <a:lnTo>
                    <a:pt x="199" y="995"/>
                  </a:lnTo>
                  <a:lnTo>
                    <a:pt x="203" y="995"/>
                  </a:lnTo>
                  <a:lnTo>
                    <a:pt x="207" y="1014"/>
                  </a:lnTo>
                  <a:lnTo>
                    <a:pt x="207" y="1030"/>
                  </a:lnTo>
                  <a:lnTo>
                    <a:pt x="211" y="1030"/>
                  </a:lnTo>
                  <a:lnTo>
                    <a:pt x="215" y="1034"/>
                  </a:lnTo>
                  <a:lnTo>
                    <a:pt x="219" y="1042"/>
                  </a:lnTo>
                  <a:lnTo>
                    <a:pt x="223" y="1045"/>
                  </a:lnTo>
                  <a:lnTo>
                    <a:pt x="227" y="1049"/>
                  </a:lnTo>
                  <a:lnTo>
                    <a:pt x="231" y="1053"/>
                  </a:lnTo>
                  <a:lnTo>
                    <a:pt x="234" y="1057"/>
                  </a:lnTo>
                  <a:lnTo>
                    <a:pt x="238" y="1073"/>
                  </a:lnTo>
                  <a:lnTo>
                    <a:pt x="242" y="1088"/>
                  </a:lnTo>
                  <a:lnTo>
                    <a:pt x="242" y="1092"/>
                  </a:lnTo>
                  <a:lnTo>
                    <a:pt x="246" y="1096"/>
                  </a:lnTo>
                  <a:lnTo>
                    <a:pt x="250" y="1100"/>
                  </a:lnTo>
                  <a:lnTo>
                    <a:pt x="254" y="1104"/>
                  </a:lnTo>
                  <a:lnTo>
                    <a:pt x="258" y="1108"/>
                  </a:lnTo>
                  <a:lnTo>
                    <a:pt x="262" y="1112"/>
                  </a:lnTo>
                  <a:lnTo>
                    <a:pt x="266" y="1120"/>
                  </a:lnTo>
                  <a:lnTo>
                    <a:pt x="270" y="1120"/>
                  </a:lnTo>
                  <a:lnTo>
                    <a:pt x="273" y="1139"/>
                  </a:lnTo>
                  <a:lnTo>
                    <a:pt x="277" y="1155"/>
                  </a:lnTo>
                  <a:lnTo>
                    <a:pt x="281" y="1268"/>
                  </a:lnTo>
                  <a:lnTo>
                    <a:pt x="285" y="574"/>
                  </a:lnTo>
                  <a:lnTo>
                    <a:pt x="289" y="0"/>
                  </a:lnTo>
                  <a:lnTo>
                    <a:pt x="293" y="164"/>
                  </a:lnTo>
                  <a:lnTo>
                    <a:pt x="297" y="59"/>
                  </a:lnTo>
                  <a:lnTo>
                    <a:pt x="301" y="698"/>
                  </a:lnTo>
                  <a:lnTo>
                    <a:pt x="305" y="1279"/>
                  </a:lnTo>
                  <a:lnTo>
                    <a:pt x="309" y="1307"/>
                  </a:lnTo>
                  <a:lnTo>
                    <a:pt x="312" y="566"/>
                  </a:lnTo>
                  <a:lnTo>
                    <a:pt x="312" y="16"/>
                  </a:lnTo>
                  <a:lnTo>
                    <a:pt x="316" y="172"/>
                  </a:lnTo>
                  <a:lnTo>
                    <a:pt x="320" y="172"/>
                  </a:lnTo>
                  <a:lnTo>
                    <a:pt x="324" y="70"/>
                  </a:lnTo>
                  <a:lnTo>
                    <a:pt x="328" y="745"/>
                  </a:lnTo>
                  <a:lnTo>
                    <a:pt x="332" y="1420"/>
                  </a:lnTo>
                  <a:lnTo>
                    <a:pt x="336" y="503"/>
                  </a:lnTo>
                  <a:lnTo>
                    <a:pt x="340" y="624"/>
                  </a:lnTo>
                  <a:lnTo>
                    <a:pt x="344" y="570"/>
                  </a:lnTo>
                  <a:lnTo>
                    <a:pt x="348" y="59"/>
                  </a:lnTo>
                  <a:lnTo>
                    <a:pt x="348" y="195"/>
                  </a:lnTo>
                  <a:lnTo>
                    <a:pt x="351" y="191"/>
                  </a:lnTo>
                  <a:lnTo>
                    <a:pt x="355" y="199"/>
                  </a:lnTo>
                  <a:lnTo>
                    <a:pt x="359" y="203"/>
                  </a:lnTo>
                  <a:lnTo>
                    <a:pt x="363" y="211"/>
                  </a:lnTo>
                  <a:lnTo>
                    <a:pt x="367" y="203"/>
                  </a:lnTo>
                  <a:lnTo>
                    <a:pt x="371" y="195"/>
                  </a:lnTo>
                  <a:lnTo>
                    <a:pt x="375" y="203"/>
                  </a:lnTo>
                  <a:lnTo>
                    <a:pt x="379" y="207"/>
                  </a:lnTo>
                  <a:lnTo>
                    <a:pt x="383" y="211"/>
                  </a:lnTo>
                  <a:lnTo>
                    <a:pt x="383" y="215"/>
                  </a:lnTo>
                  <a:lnTo>
                    <a:pt x="387" y="222"/>
                  </a:lnTo>
                  <a:lnTo>
                    <a:pt x="390" y="226"/>
                  </a:lnTo>
                  <a:lnTo>
                    <a:pt x="394" y="222"/>
                  </a:lnTo>
                  <a:lnTo>
                    <a:pt x="398" y="215"/>
                  </a:lnTo>
                  <a:lnTo>
                    <a:pt x="402" y="219"/>
                  </a:lnTo>
                  <a:lnTo>
                    <a:pt x="406" y="222"/>
                  </a:lnTo>
                  <a:lnTo>
                    <a:pt x="410" y="230"/>
                  </a:lnTo>
                  <a:lnTo>
                    <a:pt x="414" y="234"/>
                  </a:lnTo>
                  <a:lnTo>
                    <a:pt x="418" y="238"/>
                  </a:lnTo>
                  <a:lnTo>
                    <a:pt x="418" y="246"/>
                  </a:lnTo>
                  <a:lnTo>
                    <a:pt x="422" y="137"/>
                  </a:lnTo>
                  <a:lnTo>
                    <a:pt x="426" y="917"/>
                  </a:lnTo>
                  <a:lnTo>
                    <a:pt x="429" y="1342"/>
                  </a:lnTo>
                  <a:lnTo>
                    <a:pt x="433" y="375"/>
                  </a:lnTo>
                  <a:lnTo>
                    <a:pt x="437" y="211"/>
                  </a:lnTo>
                  <a:lnTo>
                    <a:pt x="441" y="254"/>
                  </a:lnTo>
                  <a:lnTo>
                    <a:pt x="445" y="258"/>
                  </a:lnTo>
                  <a:lnTo>
                    <a:pt x="449" y="261"/>
                  </a:lnTo>
                  <a:lnTo>
                    <a:pt x="453" y="269"/>
                  </a:lnTo>
                  <a:lnTo>
                    <a:pt x="453" y="261"/>
                  </a:lnTo>
                </a:path>
              </a:pathLst>
            </a:custGeom>
            <a:noFill/>
            <a:ln w="16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174"/>
            <p:cNvSpPr>
              <a:spLocks/>
            </p:cNvSpPr>
            <p:nvPr/>
          </p:nvSpPr>
          <p:spPr bwMode="auto">
            <a:xfrm>
              <a:off x="46793150" y="11180763"/>
              <a:ext cx="142875" cy="117475"/>
            </a:xfrm>
            <a:custGeom>
              <a:avLst/>
              <a:gdLst>
                <a:gd name="T0" fmla="*/ 0 w 90"/>
                <a:gd name="T1" fmla="*/ 7 h 74"/>
                <a:gd name="T2" fmla="*/ 4 w 90"/>
                <a:gd name="T3" fmla="*/ 0 h 74"/>
                <a:gd name="T4" fmla="*/ 8 w 90"/>
                <a:gd name="T5" fmla="*/ 7 h 74"/>
                <a:gd name="T6" fmla="*/ 12 w 90"/>
                <a:gd name="T7" fmla="*/ 11 h 74"/>
                <a:gd name="T8" fmla="*/ 15 w 90"/>
                <a:gd name="T9" fmla="*/ 15 h 74"/>
                <a:gd name="T10" fmla="*/ 19 w 90"/>
                <a:gd name="T11" fmla="*/ 19 h 74"/>
                <a:gd name="T12" fmla="*/ 23 w 90"/>
                <a:gd name="T13" fmla="*/ 27 h 74"/>
                <a:gd name="T14" fmla="*/ 27 w 90"/>
                <a:gd name="T15" fmla="*/ 31 h 74"/>
                <a:gd name="T16" fmla="*/ 31 w 90"/>
                <a:gd name="T17" fmla="*/ 39 h 74"/>
                <a:gd name="T18" fmla="*/ 35 w 90"/>
                <a:gd name="T19" fmla="*/ 31 h 74"/>
                <a:gd name="T20" fmla="*/ 35 w 90"/>
                <a:gd name="T21" fmla="*/ 23 h 74"/>
                <a:gd name="T22" fmla="*/ 39 w 90"/>
                <a:gd name="T23" fmla="*/ 27 h 74"/>
                <a:gd name="T24" fmla="*/ 43 w 90"/>
                <a:gd name="T25" fmla="*/ 35 h 74"/>
                <a:gd name="T26" fmla="*/ 47 w 90"/>
                <a:gd name="T27" fmla="*/ 39 h 74"/>
                <a:gd name="T28" fmla="*/ 51 w 90"/>
                <a:gd name="T29" fmla="*/ 43 h 74"/>
                <a:gd name="T30" fmla="*/ 54 w 90"/>
                <a:gd name="T31" fmla="*/ 50 h 74"/>
                <a:gd name="T32" fmla="*/ 58 w 90"/>
                <a:gd name="T33" fmla="*/ 43 h 74"/>
                <a:gd name="T34" fmla="*/ 62 w 90"/>
                <a:gd name="T35" fmla="*/ 35 h 74"/>
                <a:gd name="T36" fmla="*/ 66 w 90"/>
                <a:gd name="T37" fmla="*/ 43 h 74"/>
                <a:gd name="T38" fmla="*/ 70 w 90"/>
                <a:gd name="T39" fmla="*/ 46 h 74"/>
                <a:gd name="T40" fmla="*/ 70 w 90"/>
                <a:gd name="T41" fmla="*/ 50 h 74"/>
                <a:gd name="T42" fmla="*/ 74 w 90"/>
                <a:gd name="T43" fmla="*/ 58 h 74"/>
                <a:gd name="T44" fmla="*/ 78 w 90"/>
                <a:gd name="T45" fmla="*/ 62 h 74"/>
                <a:gd name="T46" fmla="*/ 82 w 90"/>
                <a:gd name="T47" fmla="*/ 66 h 74"/>
                <a:gd name="T48" fmla="*/ 86 w 90"/>
                <a:gd name="T49" fmla="*/ 74 h 74"/>
                <a:gd name="T50" fmla="*/ 90 w 90"/>
                <a:gd name="T51" fmla="*/ 6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0" h="74">
                  <a:moveTo>
                    <a:pt x="0" y="7"/>
                  </a:moveTo>
                  <a:lnTo>
                    <a:pt x="4" y="0"/>
                  </a:lnTo>
                  <a:lnTo>
                    <a:pt x="8" y="7"/>
                  </a:lnTo>
                  <a:lnTo>
                    <a:pt x="12" y="11"/>
                  </a:lnTo>
                  <a:lnTo>
                    <a:pt x="15" y="15"/>
                  </a:lnTo>
                  <a:lnTo>
                    <a:pt x="19" y="19"/>
                  </a:lnTo>
                  <a:lnTo>
                    <a:pt x="23" y="27"/>
                  </a:lnTo>
                  <a:lnTo>
                    <a:pt x="27" y="31"/>
                  </a:lnTo>
                  <a:lnTo>
                    <a:pt x="31" y="39"/>
                  </a:lnTo>
                  <a:lnTo>
                    <a:pt x="35" y="31"/>
                  </a:lnTo>
                  <a:lnTo>
                    <a:pt x="35" y="23"/>
                  </a:lnTo>
                  <a:lnTo>
                    <a:pt x="39" y="27"/>
                  </a:lnTo>
                  <a:lnTo>
                    <a:pt x="43" y="35"/>
                  </a:lnTo>
                  <a:lnTo>
                    <a:pt x="47" y="39"/>
                  </a:lnTo>
                  <a:lnTo>
                    <a:pt x="51" y="43"/>
                  </a:lnTo>
                  <a:lnTo>
                    <a:pt x="54" y="50"/>
                  </a:lnTo>
                  <a:lnTo>
                    <a:pt x="58" y="43"/>
                  </a:lnTo>
                  <a:lnTo>
                    <a:pt x="62" y="35"/>
                  </a:lnTo>
                  <a:lnTo>
                    <a:pt x="66" y="43"/>
                  </a:lnTo>
                  <a:lnTo>
                    <a:pt x="70" y="46"/>
                  </a:lnTo>
                  <a:lnTo>
                    <a:pt x="70" y="50"/>
                  </a:lnTo>
                  <a:lnTo>
                    <a:pt x="74" y="58"/>
                  </a:lnTo>
                  <a:lnTo>
                    <a:pt x="78" y="62"/>
                  </a:lnTo>
                  <a:lnTo>
                    <a:pt x="82" y="66"/>
                  </a:lnTo>
                  <a:lnTo>
                    <a:pt x="86" y="74"/>
                  </a:lnTo>
                  <a:lnTo>
                    <a:pt x="90" y="66"/>
                  </a:lnTo>
                </a:path>
              </a:pathLst>
            </a:custGeom>
            <a:noFill/>
            <a:ln w="16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175"/>
            <p:cNvSpPr>
              <a:spLocks/>
            </p:cNvSpPr>
            <p:nvPr/>
          </p:nvSpPr>
          <p:spPr bwMode="auto">
            <a:xfrm>
              <a:off x="43226038" y="10641013"/>
              <a:ext cx="719137" cy="334963"/>
            </a:xfrm>
            <a:custGeom>
              <a:avLst/>
              <a:gdLst>
                <a:gd name="T0" fmla="*/ 8 w 453"/>
                <a:gd name="T1" fmla="*/ 207 h 211"/>
                <a:gd name="T2" fmla="*/ 20 w 453"/>
                <a:gd name="T3" fmla="*/ 199 h 211"/>
                <a:gd name="T4" fmla="*/ 32 w 453"/>
                <a:gd name="T5" fmla="*/ 203 h 211"/>
                <a:gd name="T6" fmla="*/ 39 w 453"/>
                <a:gd name="T7" fmla="*/ 195 h 211"/>
                <a:gd name="T8" fmla="*/ 51 w 453"/>
                <a:gd name="T9" fmla="*/ 184 h 211"/>
                <a:gd name="T10" fmla="*/ 63 w 453"/>
                <a:gd name="T11" fmla="*/ 176 h 211"/>
                <a:gd name="T12" fmla="*/ 71 w 453"/>
                <a:gd name="T13" fmla="*/ 168 h 211"/>
                <a:gd name="T14" fmla="*/ 82 w 453"/>
                <a:gd name="T15" fmla="*/ 176 h 211"/>
                <a:gd name="T16" fmla="*/ 94 w 453"/>
                <a:gd name="T17" fmla="*/ 168 h 211"/>
                <a:gd name="T18" fmla="*/ 106 w 453"/>
                <a:gd name="T19" fmla="*/ 172 h 211"/>
                <a:gd name="T20" fmla="*/ 114 w 453"/>
                <a:gd name="T21" fmla="*/ 164 h 211"/>
                <a:gd name="T22" fmla="*/ 125 w 453"/>
                <a:gd name="T23" fmla="*/ 156 h 211"/>
                <a:gd name="T24" fmla="*/ 137 w 453"/>
                <a:gd name="T25" fmla="*/ 145 h 211"/>
                <a:gd name="T26" fmla="*/ 145 w 453"/>
                <a:gd name="T27" fmla="*/ 137 h 211"/>
                <a:gd name="T28" fmla="*/ 156 w 453"/>
                <a:gd name="T29" fmla="*/ 129 h 211"/>
                <a:gd name="T30" fmla="*/ 168 w 453"/>
                <a:gd name="T31" fmla="*/ 141 h 211"/>
                <a:gd name="T32" fmla="*/ 180 w 453"/>
                <a:gd name="T33" fmla="*/ 117 h 211"/>
                <a:gd name="T34" fmla="*/ 192 w 453"/>
                <a:gd name="T35" fmla="*/ 129 h 211"/>
                <a:gd name="T36" fmla="*/ 203 w 453"/>
                <a:gd name="T37" fmla="*/ 121 h 211"/>
                <a:gd name="T38" fmla="*/ 211 w 453"/>
                <a:gd name="T39" fmla="*/ 121 h 211"/>
                <a:gd name="T40" fmla="*/ 223 w 453"/>
                <a:gd name="T41" fmla="*/ 113 h 211"/>
                <a:gd name="T42" fmla="*/ 234 w 453"/>
                <a:gd name="T43" fmla="*/ 106 h 211"/>
                <a:gd name="T44" fmla="*/ 250 w 453"/>
                <a:gd name="T45" fmla="*/ 102 h 211"/>
                <a:gd name="T46" fmla="*/ 254 w 453"/>
                <a:gd name="T47" fmla="*/ 86 h 211"/>
                <a:gd name="T48" fmla="*/ 266 w 453"/>
                <a:gd name="T49" fmla="*/ 78 h 211"/>
                <a:gd name="T50" fmla="*/ 277 w 453"/>
                <a:gd name="T51" fmla="*/ 90 h 211"/>
                <a:gd name="T52" fmla="*/ 285 w 453"/>
                <a:gd name="T53" fmla="*/ 86 h 211"/>
                <a:gd name="T54" fmla="*/ 297 w 453"/>
                <a:gd name="T55" fmla="*/ 82 h 211"/>
                <a:gd name="T56" fmla="*/ 309 w 453"/>
                <a:gd name="T57" fmla="*/ 74 h 211"/>
                <a:gd name="T58" fmla="*/ 316 w 453"/>
                <a:gd name="T59" fmla="*/ 67 h 211"/>
                <a:gd name="T60" fmla="*/ 328 w 453"/>
                <a:gd name="T61" fmla="*/ 55 h 211"/>
                <a:gd name="T62" fmla="*/ 340 w 453"/>
                <a:gd name="T63" fmla="*/ 47 h 211"/>
                <a:gd name="T64" fmla="*/ 351 w 453"/>
                <a:gd name="T65" fmla="*/ 63 h 211"/>
                <a:gd name="T66" fmla="*/ 359 w 453"/>
                <a:gd name="T67" fmla="*/ 55 h 211"/>
                <a:gd name="T68" fmla="*/ 371 w 453"/>
                <a:gd name="T69" fmla="*/ 51 h 211"/>
                <a:gd name="T70" fmla="*/ 383 w 453"/>
                <a:gd name="T71" fmla="*/ 43 h 211"/>
                <a:gd name="T72" fmla="*/ 390 w 453"/>
                <a:gd name="T73" fmla="*/ 35 h 211"/>
                <a:gd name="T74" fmla="*/ 402 w 453"/>
                <a:gd name="T75" fmla="*/ 28 h 211"/>
                <a:gd name="T76" fmla="*/ 414 w 453"/>
                <a:gd name="T77" fmla="*/ 20 h 211"/>
                <a:gd name="T78" fmla="*/ 422 w 453"/>
                <a:gd name="T79" fmla="*/ 16 h 211"/>
                <a:gd name="T80" fmla="*/ 433 w 453"/>
                <a:gd name="T81" fmla="*/ 24 h 211"/>
                <a:gd name="T82" fmla="*/ 445 w 453"/>
                <a:gd name="T83" fmla="*/ 1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3" h="211">
                  <a:moveTo>
                    <a:pt x="0" y="203"/>
                  </a:moveTo>
                  <a:lnTo>
                    <a:pt x="4" y="211"/>
                  </a:lnTo>
                  <a:lnTo>
                    <a:pt x="8" y="207"/>
                  </a:lnTo>
                  <a:lnTo>
                    <a:pt x="12" y="195"/>
                  </a:lnTo>
                  <a:lnTo>
                    <a:pt x="16" y="203"/>
                  </a:lnTo>
                  <a:lnTo>
                    <a:pt x="20" y="199"/>
                  </a:lnTo>
                  <a:lnTo>
                    <a:pt x="24" y="188"/>
                  </a:lnTo>
                  <a:lnTo>
                    <a:pt x="28" y="195"/>
                  </a:lnTo>
                  <a:lnTo>
                    <a:pt x="32" y="203"/>
                  </a:lnTo>
                  <a:lnTo>
                    <a:pt x="36" y="199"/>
                  </a:lnTo>
                  <a:lnTo>
                    <a:pt x="36" y="184"/>
                  </a:lnTo>
                  <a:lnTo>
                    <a:pt x="39" y="195"/>
                  </a:lnTo>
                  <a:lnTo>
                    <a:pt x="43" y="191"/>
                  </a:lnTo>
                  <a:lnTo>
                    <a:pt x="47" y="176"/>
                  </a:lnTo>
                  <a:lnTo>
                    <a:pt x="51" y="184"/>
                  </a:lnTo>
                  <a:lnTo>
                    <a:pt x="55" y="191"/>
                  </a:lnTo>
                  <a:lnTo>
                    <a:pt x="59" y="188"/>
                  </a:lnTo>
                  <a:lnTo>
                    <a:pt x="63" y="176"/>
                  </a:lnTo>
                  <a:lnTo>
                    <a:pt x="67" y="184"/>
                  </a:lnTo>
                  <a:lnTo>
                    <a:pt x="71" y="180"/>
                  </a:lnTo>
                  <a:lnTo>
                    <a:pt x="71" y="168"/>
                  </a:lnTo>
                  <a:lnTo>
                    <a:pt x="75" y="176"/>
                  </a:lnTo>
                  <a:lnTo>
                    <a:pt x="78" y="180"/>
                  </a:lnTo>
                  <a:lnTo>
                    <a:pt x="82" y="176"/>
                  </a:lnTo>
                  <a:lnTo>
                    <a:pt x="86" y="164"/>
                  </a:lnTo>
                  <a:lnTo>
                    <a:pt x="90" y="172"/>
                  </a:lnTo>
                  <a:lnTo>
                    <a:pt x="94" y="168"/>
                  </a:lnTo>
                  <a:lnTo>
                    <a:pt x="98" y="156"/>
                  </a:lnTo>
                  <a:lnTo>
                    <a:pt x="102" y="164"/>
                  </a:lnTo>
                  <a:lnTo>
                    <a:pt x="106" y="172"/>
                  </a:lnTo>
                  <a:lnTo>
                    <a:pt x="106" y="168"/>
                  </a:lnTo>
                  <a:lnTo>
                    <a:pt x="110" y="152"/>
                  </a:lnTo>
                  <a:lnTo>
                    <a:pt x="114" y="164"/>
                  </a:lnTo>
                  <a:lnTo>
                    <a:pt x="117" y="160"/>
                  </a:lnTo>
                  <a:lnTo>
                    <a:pt x="121" y="145"/>
                  </a:lnTo>
                  <a:lnTo>
                    <a:pt x="125" y="156"/>
                  </a:lnTo>
                  <a:lnTo>
                    <a:pt x="129" y="152"/>
                  </a:lnTo>
                  <a:lnTo>
                    <a:pt x="133" y="137"/>
                  </a:lnTo>
                  <a:lnTo>
                    <a:pt x="137" y="145"/>
                  </a:lnTo>
                  <a:lnTo>
                    <a:pt x="141" y="152"/>
                  </a:lnTo>
                  <a:lnTo>
                    <a:pt x="141" y="149"/>
                  </a:lnTo>
                  <a:lnTo>
                    <a:pt x="145" y="137"/>
                  </a:lnTo>
                  <a:lnTo>
                    <a:pt x="149" y="145"/>
                  </a:lnTo>
                  <a:lnTo>
                    <a:pt x="153" y="141"/>
                  </a:lnTo>
                  <a:lnTo>
                    <a:pt x="156" y="129"/>
                  </a:lnTo>
                  <a:lnTo>
                    <a:pt x="160" y="137"/>
                  </a:lnTo>
                  <a:lnTo>
                    <a:pt x="164" y="141"/>
                  </a:lnTo>
                  <a:lnTo>
                    <a:pt x="168" y="141"/>
                  </a:lnTo>
                  <a:lnTo>
                    <a:pt x="172" y="125"/>
                  </a:lnTo>
                  <a:lnTo>
                    <a:pt x="176" y="133"/>
                  </a:lnTo>
                  <a:lnTo>
                    <a:pt x="180" y="117"/>
                  </a:lnTo>
                  <a:lnTo>
                    <a:pt x="184" y="125"/>
                  </a:lnTo>
                  <a:lnTo>
                    <a:pt x="188" y="133"/>
                  </a:lnTo>
                  <a:lnTo>
                    <a:pt x="192" y="129"/>
                  </a:lnTo>
                  <a:lnTo>
                    <a:pt x="195" y="113"/>
                  </a:lnTo>
                  <a:lnTo>
                    <a:pt x="199" y="125"/>
                  </a:lnTo>
                  <a:lnTo>
                    <a:pt x="203" y="121"/>
                  </a:lnTo>
                  <a:lnTo>
                    <a:pt x="207" y="106"/>
                  </a:lnTo>
                  <a:lnTo>
                    <a:pt x="211" y="11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9" y="106"/>
                  </a:lnTo>
                  <a:lnTo>
                    <a:pt x="223" y="113"/>
                  </a:lnTo>
                  <a:lnTo>
                    <a:pt x="227" y="113"/>
                  </a:lnTo>
                  <a:lnTo>
                    <a:pt x="231" y="98"/>
                  </a:lnTo>
                  <a:lnTo>
                    <a:pt x="234" y="106"/>
                  </a:lnTo>
                  <a:lnTo>
                    <a:pt x="238" y="106"/>
                  </a:lnTo>
                  <a:lnTo>
                    <a:pt x="242" y="90"/>
                  </a:lnTo>
                  <a:lnTo>
                    <a:pt x="250" y="102"/>
                  </a:lnTo>
                  <a:lnTo>
                    <a:pt x="246" y="102"/>
                  </a:lnTo>
                  <a:lnTo>
                    <a:pt x="250" y="102"/>
                  </a:lnTo>
                  <a:lnTo>
                    <a:pt x="254" y="86"/>
                  </a:lnTo>
                  <a:lnTo>
                    <a:pt x="258" y="94"/>
                  </a:lnTo>
                  <a:lnTo>
                    <a:pt x="262" y="94"/>
                  </a:lnTo>
                  <a:lnTo>
                    <a:pt x="266" y="78"/>
                  </a:lnTo>
                  <a:lnTo>
                    <a:pt x="270" y="86"/>
                  </a:lnTo>
                  <a:lnTo>
                    <a:pt x="273" y="94"/>
                  </a:lnTo>
                  <a:lnTo>
                    <a:pt x="277" y="90"/>
                  </a:lnTo>
                  <a:lnTo>
                    <a:pt x="281" y="78"/>
                  </a:lnTo>
                  <a:lnTo>
                    <a:pt x="281" y="86"/>
                  </a:lnTo>
                  <a:lnTo>
                    <a:pt x="285" y="86"/>
                  </a:lnTo>
                  <a:lnTo>
                    <a:pt x="289" y="74"/>
                  </a:lnTo>
                  <a:lnTo>
                    <a:pt x="293" y="74"/>
                  </a:lnTo>
                  <a:lnTo>
                    <a:pt x="297" y="82"/>
                  </a:lnTo>
                  <a:lnTo>
                    <a:pt x="301" y="82"/>
                  </a:lnTo>
                  <a:lnTo>
                    <a:pt x="305" y="67"/>
                  </a:lnTo>
                  <a:lnTo>
                    <a:pt x="309" y="74"/>
                  </a:lnTo>
                  <a:lnTo>
                    <a:pt x="312" y="74"/>
                  </a:lnTo>
                  <a:lnTo>
                    <a:pt x="316" y="59"/>
                  </a:lnTo>
                  <a:lnTo>
                    <a:pt x="316" y="67"/>
                  </a:lnTo>
                  <a:lnTo>
                    <a:pt x="320" y="71"/>
                  </a:lnTo>
                  <a:lnTo>
                    <a:pt x="324" y="74"/>
                  </a:lnTo>
                  <a:lnTo>
                    <a:pt x="328" y="55"/>
                  </a:lnTo>
                  <a:lnTo>
                    <a:pt x="332" y="63"/>
                  </a:lnTo>
                  <a:lnTo>
                    <a:pt x="336" y="63"/>
                  </a:lnTo>
                  <a:lnTo>
                    <a:pt x="340" y="47"/>
                  </a:lnTo>
                  <a:lnTo>
                    <a:pt x="344" y="55"/>
                  </a:lnTo>
                  <a:lnTo>
                    <a:pt x="348" y="63"/>
                  </a:lnTo>
                  <a:lnTo>
                    <a:pt x="351" y="63"/>
                  </a:lnTo>
                  <a:lnTo>
                    <a:pt x="351" y="47"/>
                  </a:lnTo>
                  <a:lnTo>
                    <a:pt x="355" y="55"/>
                  </a:lnTo>
                  <a:lnTo>
                    <a:pt x="359" y="55"/>
                  </a:lnTo>
                  <a:lnTo>
                    <a:pt x="363" y="39"/>
                  </a:lnTo>
                  <a:lnTo>
                    <a:pt x="367" y="47"/>
                  </a:lnTo>
                  <a:lnTo>
                    <a:pt x="371" y="51"/>
                  </a:lnTo>
                  <a:lnTo>
                    <a:pt x="375" y="51"/>
                  </a:lnTo>
                  <a:lnTo>
                    <a:pt x="379" y="35"/>
                  </a:lnTo>
                  <a:lnTo>
                    <a:pt x="383" y="43"/>
                  </a:lnTo>
                  <a:lnTo>
                    <a:pt x="387" y="43"/>
                  </a:lnTo>
                  <a:lnTo>
                    <a:pt x="387" y="28"/>
                  </a:lnTo>
                  <a:lnTo>
                    <a:pt x="390" y="35"/>
                  </a:lnTo>
                  <a:lnTo>
                    <a:pt x="394" y="43"/>
                  </a:lnTo>
                  <a:lnTo>
                    <a:pt x="398" y="43"/>
                  </a:lnTo>
                  <a:lnTo>
                    <a:pt x="402" y="28"/>
                  </a:lnTo>
                  <a:lnTo>
                    <a:pt x="406" y="35"/>
                  </a:lnTo>
                  <a:lnTo>
                    <a:pt x="410" y="35"/>
                  </a:lnTo>
                  <a:lnTo>
                    <a:pt x="414" y="20"/>
                  </a:lnTo>
                  <a:lnTo>
                    <a:pt x="418" y="24"/>
                  </a:lnTo>
                  <a:lnTo>
                    <a:pt x="422" y="28"/>
                  </a:lnTo>
                  <a:lnTo>
                    <a:pt x="422" y="16"/>
                  </a:lnTo>
                  <a:lnTo>
                    <a:pt x="426" y="16"/>
                  </a:lnTo>
                  <a:lnTo>
                    <a:pt x="429" y="24"/>
                  </a:lnTo>
                  <a:lnTo>
                    <a:pt x="433" y="24"/>
                  </a:lnTo>
                  <a:lnTo>
                    <a:pt x="437" y="8"/>
                  </a:lnTo>
                  <a:lnTo>
                    <a:pt x="441" y="16"/>
                  </a:lnTo>
                  <a:lnTo>
                    <a:pt x="445" y="16"/>
                  </a:lnTo>
                  <a:lnTo>
                    <a:pt x="449" y="0"/>
                  </a:lnTo>
                  <a:lnTo>
                    <a:pt x="453" y="8"/>
                  </a:lnTo>
                </a:path>
              </a:pathLst>
            </a:custGeom>
            <a:noFill/>
            <a:ln w="16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176"/>
            <p:cNvSpPr>
              <a:spLocks/>
            </p:cNvSpPr>
            <p:nvPr/>
          </p:nvSpPr>
          <p:spPr bwMode="auto">
            <a:xfrm>
              <a:off x="43945175" y="10325101"/>
              <a:ext cx="711200" cy="341313"/>
            </a:xfrm>
            <a:custGeom>
              <a:avLst/>
              <a:gdLst>
                <a:gd name="T0" fmla="*/ 4 w 448"/>
                <a:gd name="T1" fmla="*/ 215 h 215"/>
                <a:gd name="T2" fmla="*/ 15 w 448"/>
                <a:gd name="T3" fmla="*/ 207 h 215"/>
                <a:gd name="T4" fmla="*/ 27 w 448"/>
                <a:gd name="T5" fmla="*/ 203 h 215"/>
                <a:gd name="T6" fmla="*/ 39 w 448"/>
                <a:gd name="T7" fmla="*/ 195 h 215"/>
                <a:gd name="T8" fmla="*/ 51 w 448"/>
                <a:gd name="T9" fmla="*/ 192 h 215"/>
                <a:gd name="T10" fmla="*/ 62 w 448"/>
                <a:gd name="T11" fmla="*/ 184 h 215"/>
                <a:gd name="T12" fmla="*/ 74 w 448"/>
                <a:gd name="T13" fmla="*/ 176 h 215"/>
                <a:gd name="T14" fmla="*/ 82 w 448"/>
                <a:gd name="T15" fmla="*/ 168 h 215"/>
                <a:gd name="T16" fmla="*/ 93 w 448"/>
                <a:gd name="T17" fmla="*/ 160 h 215"/>
                <a:gd name="T18" fmla="*/ 105 w 448"/>
                <a:gd name="T19" fmla="*/ 153 h 215"/>
                <a:gd name="T20" fmla="*/ 113 w 448"/>
                <a:gd name="T21" fmla="*/ 168 h 215"/>
                <a:gd name="T22" fmla="*/ 125 w 448"/>
                <a:gd name="T23" fmla="*/ 160 h 215"/>
                <a:gd name="T24" fmla="*/ 136 w 448"/>
                <a:gd name="T25" fmla="*/ 153 h 215"/>
                <a:gd name="T26" fmla="*/ 144 w 448"/>
                <a:gd name="T27" fmla="*/ 145 h 215"/>
                <a:gd name="T28" fmla="*/ 156 w 448"/>
                <a:gd name="T29" fmla="*/ 137 h 215"/>
                <a:gd name="T30" fmla="*/ 168 w 448"/>
                <a:gd name="T31" fmla="*/ 129 h 215"/>
                <a:gd name="T32" fmla="*/ 179 w 448"/>
                <a:gd name="T33" fmla="*/ 121 h 215"/>
                <a:gd name="T34" fmla="*/ 187 w 448"/>
                <a:gd name="T35" fmla="*/ 114 h 215"/>
                <a:gd name="T36" fmla="*/ 199 w 448"/>
                <a:gd name="T37" fmla="*/ 129 h 215"/>
                <a:gd name="T38" fmla="*/ 210 w 448"/>
                <a:gd name="T39" fmla="*/ 121 h 215"/>
                <a:gd name="T40" fmla="*/ 218 w 448"/>
                <a:gd name="T41" fmla="*/ 117 h 215"/>
                <a:gd name="T42" fmla="*/ 230 w 448"/>
                <a:gd name="T43" fmla="*/ 110 h 215"/>
                <a:gd name="T44" fmla="*/ 242 w 448"/>
                <a:gd name="T45" fmla="*/ 102 h 215"/>
                <a:gd name="T46" fmla="*/ 249 w 448"/>
                <a:gd name="T47" fmla="*/ 94 h 215"/>
                <a:gd name="T48" fmla="*/ 261 w 448"/>
                <a:gd name="T49" fmla="*/ 82 h 215"/>
                <a:gd name="T50" fmla="*/ 273 w 448"/>
                <a:gd name="T51" fmla="*/ 75 h 215"/>
                <a:gd name="T52" fmla="*/ 285 w 448"/>
                <a:gd name="T53" fmla="*/ 90 h 215"/>
                <a:gd name="T54" fmla="*/ 292 w 448"/>
                <a:gd name="T55" fmla="*/ 86 h 215"/>
                <a:gd name="T56" fmla="*/ 304 w 448"/>
                <a:gd name="T57" fmla="*/ 78 h 215"/>
                <a:gd name="T58" fmla="*/ 316 w 448"/>
                <a:gd name="T59" fmla="*/ 71 h 215"/>
                <a:gd name="T60" fmla="*/ 324 w 448"/>
                <a:gd name="T61" fmla="*/ 63 h 215"/>
                <a:gd name="T62" fmla="*/ 335 w 448"/>
                <a:gd name="T63" fmla="*/ 55 h 215"/>
                <a:gd name="T64" fmla="*/ 347 w 448"/>
                <a:gd name="T65" fmla="*/ 47 h 215"/>
                <a:gd name="T66" fmla="*/ 355 w 448"/>
                <a:gd name="T67" fmla="*/ 39 h 215"/>
                <a:gd name="T68" fmla="*/ 366 w 448"/>
                <a:gd name="T69" fmla="*/ 55 h 215"/>
                <a:gd name="T70" fmla="*/ 378 w 448"/>
                <a:gd name="T71" fmla="*/ 47 h 215"/>
                <a:gd name="T72" fmla="*/ 390 w 448"/>
                <a:gd name="T73" fmla="*/ 39 h 215"/>
                <a:gd name="T74" fmla="*/ 398 w 448"/>
                <a:gd name="T75" fmla="*/ 32 h 215"/>
                <a:gd name="T76" fmla="*/ 409 w 448"/>
                <a:gd name="T77" fmla="*/ 24 h 215"/>
                <a:gd name="T78" fmla="*/ 421 w 448"/>
                <a:gd name="T79" fmla="*/ 16 h 215"/>
                <a:gd name="T80" fmla="*/ 429 w 448"/>
                <a:gd name="T81" fmla="*/ 8 h 215"/>
                <a:gd name="T82" fmla="*/ 441 w 448"/>
                <a:gd name="T8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8" h="215">
                  <a:moveTo>
                    <a:pt x="0" y="207"/>
                  </a:moveTo>
                  <a:lnTo>
                    <a:pt x="4" y="211"/>
                  </a:lnTo>
                  <a:lnTo>
                    <a:pt x="4" y="215"/>
                  </a:lnTo>
                  <a:lnTo>
                    <a:pt x="8" y="195"/>
                  </a:lnTo>
                  <a:lnTo>
                    <a:pt x="12" y="203"/>
                  </a:lnTo>
                  <a:lnTo>
                    <a:pt x="15" y="207"/>
                  </a:lnTo>
                  <a:lnTo>
                    <a:pt x="19" y="188"/>
                  </a:lnTo>
                  <a:lnTo>
                    <a:pt x="23" y="195"/>
                  </a:lnTo>
                  <a:lnTo>
                    <a:pt x="27" y="203"/>
                  </a:lnTo>
                  <a:lnTo>
                    <a:pt x="31" y="203"/>
                  </a:lnTo>
                  <a:lnTo>
                    <a:pt x="35" y="188"/>
                  </a:lnTo>
                  <a:lnTo>
                    <a:pt x="39" y="195"/>
                  </a:lnTo>
                  <a:lnTo>
                    <a:pt x="43" y="180"/>
                  </a:lnTo>
                  <a:lnTo>
                    <a:pt x="47" y="188"/>
                  </a:lnTo>
                  <a:lnTo>
                    <a:pt x="51" y="192"/>
                  </a:lnTo>
                  <a:lnTo>
                    <a:pt x="54" y="195"/>
                  </a:lnTo>
                  <a:lnTo>
                    <a:pt x="58" y="176"/>
                  </a:lnTo>
                  <a:lnTo>
                    <a:pt x="62" y="184"/>
                  </a:lnTo>
                  <a:lnTo>
                    <a:pt x="66" y="188"/>
                  </a:lnTo>
                  <a:lnTo>
                    <a:pt x="70" y="168"/>
                  </a:lnTo>
                  <a:lnTo>
                    <a:pt x="74" y="176"/>
                  </a:lnTo>
                  <a:lnTo>
                    <a:pt x="74" y="180"/>
                  </a:lnTo>
                  <a:lnTo>
                    <a:pt x="78" y="160"/>
                  </a:lnTo>
                  <a:lnTo>
                    <a:pt x="82" y="168"/>
                  </a:lnTo>
                  <a:lnTo>
                    <a:pt x="86" y="176"/>
                  </a:lnTo>
                  <a:lnTo>
                    <a:pt x="90" y="176"/>
                  </a:lnTo>
                  <a:lnTo>
                    <a:pt x="93" y="160"/>
                  </a:lnTo>
                  <a:lnTo>
                    <a:pt x="97" y="168"/>
                  </a:lnTo>
                  <a:lnTo>
                    <a:pt x="101" y="168"/>
                  </a:lnTo>
                  <a:lnTo>
                    <a:pt x="105" y="153"/>
                  </a:lnTo>
                  <a:lnTo>
                    <a:pt x="109" y="160"/>
                  </a:lnTo>
                  <a:lnTo>
                    <a:pt x="109" y="164"/>
                  </a:lnTo>
                  <a:lnTo>
                    <a:pt x="113" y="168"/>
                  </a:lnTo>
                  <a:lnTo>
                    <a:pt x="117" y="149"/>
                  </a:lnTo>
                  <a:lnTo>
                    <a:pt x="121" y="156"/>
                  </a:lnTo>
                  <a:lnTo>
                    <a:pt x="125" y="160"/>
                  </a:lnTo>
                  <a:lnTo>
                    <a:pt x="129" y="141"/>
                  </a:lnTo>
                  <a:lnTo>
                    <a:pt x="132" y="149"/>
                  </a:lnTo>
                  <a:lnTo>
                    <a:pt x="136" y="153"/>
                  </a:lnTo>
                  <a:lnTo>
                    <a:pt x="140" y="156"/>
                  </a:lnTo>
                  <a:lnTo>
                    <a:pt x="144" y="141"/>
                  </a:lnTo>
                  <a:lnTo>
                    <a:pt x="144" y="145"/>
                  </a:lnTo>
                  <a:lnTo>
                    <a:pt x="148" y="149"/>
                  </a:lnTo>
                  <a:lnTo>
                    <a:pt x="152" y="133"/>
                  </a:lnTo>
                  <a:lnTo>
                    <a:pt x="156" y="137"/>
                  </a:lnTo>
                  <a:lnTo>
                    <a:pt x="160" y="141"/>
                  </a:lnTo>
                  <a:lnTo>
                    <a:pt x="164" y="125"/>
                  </a:lnTo>
                  <a:lnTo>
                    <a:pt x="168" y="129"/>
                  </a:lnTo>
                  <a:lnTo>
                    <a:pt x="171" y="137"/>
                  </a:lnTo>
                  <a:lnTo>
                    <a:pt x="175" y="141"/>
                  </a:lnTo>
                  <a:lnTo>
                    <a:pt x="179" y="121"/>
                  </a:lnTo>
                  <a:lnTo>
                    <a:pt x="179" y="129"/>
                  </a:lnTo>
                  <a:lnTo>
                    <a:pt x="183" y="133"/>
                  </a:lnTo>
                  <a:lnTo>
                    <a:pt x="187" y="114"/>
                  </a:lnTo>
                  <a:lnTo>
                    <a:pt x="191" y="121"/>
                  </a:lnTo>
                  <a:lnTo>
                    <a:pt x="195" y="125"/>
                  </a:lnTo>
                  <a:lnTo>
                    <a:pt x="199" y="129"/>
                  </a:lnTo>
                  <a:lnTo>
                    <a:pt x="203" y="110"/>
                  </a:lnTo>
                  <a:lnTo>
                    <a:pt x="207" y="117"/>
                  </a:lnTo>
                  <a:lnTo>
                    <a:pt x="210" y="121"/>
                  </a:lnTo>
                  <a:lnTo>
                    <a:pt x="214" y="106"/>
                  </a:lnTo>
                  <a:lnTo>
                    <a:pt x="214" y="110"/>
                  </a:lnTo>
                  <a:lnTo>
                    <a:pt x="218" y="117"/>
                  </a:lnTo>
                  <a:lnTo>
                    <a:pt x="222" y="121"/>
                  </a:lnTo>
                  <a:lnTo>
                    <a:pt x="226" y="102"/>
                  </a:lnTo>
                  <a:lnTo>
                    <a:pt x="230" y="110"/>
                  </a:lnTo>
                  <a:lnTo>
                    <a:pt x="234" y="110"/>
                  </a:lnTo>
                  <a:lnTo>
                    <a:pt x="238" y="94"/>
                  </a:lnTo>
                  <a:lnTo>
                    <a:pt x="242" y="102"/>
                  </a:lnTo>
                  <a:lnTo>
                    <a:pt x="246" y="106"/>
                  </a:lnTo>
                  <a:lnTo>
                    <a:pt x="249" y="86"/>
                  </a:lnTo>
                  <a:lnTo>
                    <a:pt x="249" y="94"/>
                  </a:lnTo>
                  <a:lnTo>
                    <a:pt x="253" y="98"/>
                  </a:lnTo>
                  <a:lnTo>
                    <a:pt x="257" y="102"/>
                  </a:lnTo>
                  <a:lnTo>
                    <a:pt x="261" y="82"/>
                  </a:lnTo>
                  <a:lnTo>
                    <a:pt x="265" y="90"/>
                  </a:lnTo>
                  <a:lnTo>
                    <a:pt x="269" y="94"/>
                  </a:lnTo>
                  <a:lnTo>
                    <a:pt x="273" y="75"/>
                  </a:lnTo>
                  <a:lnTo>
                    <a:pt x="277" y="82"/>
                  </a:lnTo>
                  <a:lnTo>
                    <a:pt x="281" y="86"/>
                  </a:lnTo>
                  <a:lnTo>
                    <a:pt x="285" y="90"/>
                  </a:lnTo>
                  <a:lnTo>
                    <a:pt x="285" y="75"/>
                  </a:lnTo>
                  <a:lnTo>
                    <a:pt x="288" y="82"/>
                  </a:lnTo>
                  <a:lnTo>
                    <a:pt x="292" y="86"/>
                  </a:lnTo>
                  <a:lnTo>
                    <a:pt x="296" y="67"/>
                  </a:lnTo>
                  <a:lnTo>
                    <a:pt x="300" y="75"/>
                  </a:lnTo>
                  <a:lnTo>
                    <a:pt x="304" y="78"/>
                  </a:lnTo>
                  <a:lnTo>
                    <a:pt x="308" y="59"/>
                  </a:lnTo>
                  <a:lnTo>
                    <a:pt x="312" y="63"/>
                  </a:lnTo>
                  <a:lnTo>
                    <a:pt x="316" y="71"/>
                  </a:lnTo>
                  <a:lnTo>
                    <a:pt x="320" y="75"/>
                  </a:lnTo>
                  <a:lnTo>
                    <a:pt x="320" y="55"/>
                  </a:lnTo>
                  <a:lnTo>
                    <a:pt x="324" y="63"/>
                  </a:lnTo>
                  <a:lnTo>
                    <a:pt x="327" y="67"/>
                  </a:lnTo>
                  <a:lnTo>
                    <a:pt x="331" y="47"/>
                  </a:lnTo>
                  <a:lnTo>
                    <a:pt x="335" y="55"/>
                  </a:lnTo>
                  <a:lnTo>
                    <a:pt x="339" y="59"/>
                  </a:lnTo>
                  <a:lnTo>
                    <a:pt x="343" y="63"/>
                  </a:lnTo>
                  <a:lnTo>
                    <a:pt x="347" y="47"/>
                  </a:lnTo>
                  <a:lnTo>
                    <a:pt x="351" y="51"/>
                  </a:lnTo>
                  <a:lnTo>
                    <a:pt x="355" y="59"/>
                  </a:lnTo>
                  <a:lnTo>
                    <a:pt x="355" y="39"/>
                  </a:lnTo>
                  <a:lnTo>
                    <a:pt x="359" y="43"/>
                  </a:lnTo>
                  <a:lnTo>
                    <a:pt x="363" y="51"/>
                  </a:lnTo>
                  <a:lnTo>
                    <a:pt x="366" y="55"/>
                  </a:lnTo>
                  <a:lnTo>
                    <a:pt x="370" y="36"/>
                  </a:lnTo>
                  <a:lnTo>
                    <a:pt x="374" y="43"/>
                  </a:lnTo>
                  <a:lnTo>
                    <a:pt x="378" y="47"/>
                  </a:lnTo>
                  <a:lnTo>
                    <a:pt x="382" y="28"/>
                  </a:lnTo>
                  <a:lnTo>
                    <a:pt x="386" y="36"/>
                  </a:lnTo>
                  <a:lnTo>
                    <a:pt x="390" y="39"/>
                  </a:lnTo>
                  <a:lnTo>
                    <a:pt x="390" y="20"/>
                  </a:lnTo>
                  <a:lnTo>
                    <a:pt x="394" y="28"/>
                  </a:lnTo>
                  <a:lnTo>
                    <a:pt x="398" y="32"/>
                  </a:lnTo>
                  <a:lnTo>
                    <a:pt x="402" y="36"/>
                  </a:lnTo>
                  <a:lnTo>
                    <a:pt x="405" y="20"/>
                  </a:lnTo>
                  <a:lnTo>
                    <a:pt x="409" y="24"/>
                  </a:lnTo>
                  <a:lnTo>
                    <a:pt x="413" y="32"/>
                  </a:lnTo>
                  <a:lnTo>
                    <a:pt x="417" y="12"/>
                  </a:lnTo>
                  <a:lnTo>
                    <a:pt x="421" y="16"/>
                  </a:lnTo>
                  <a:lnTo>
                    <a:pt x="425" y="24"/>
                  </a:lnTo>
                  <a:lnTo>
                    <a:pt x="425" y="16"/>
                  </a:lnTo>
                  <a:lnTo>
                    <a:pt x="429" y="8"/>
                  </a:lnTo>
                  <a:lnTo>
                    <a:pt x="433" y="16"/>
                  </a:lnTo>
                  <a:lnTo>
                    <a:pt x="437" y="20"/>
                  </a:lnTo>
                  <a:lnTo>
                    <a:pt x="441" y="0"/>
                  </a:lnTo>
                  <a:lnTo>
                    <a:pt x="444" y="8"/>
                  </a:lnTo>
                  <a:lnTo>
                    <a:pt x="448" y="12"/>
                  </a:lnTo>
                </a:path>
              </a:pathLst>
            </a:custGeom>
            <a:noFill/>
            <a:ln w="16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177"/>
            <p:cNvSpPr>
              <a:spLocks/>
            </p:cNvSpPr>
            <p:nvPr/>
          </p:nvSpPr>
          <p:spPr bwMode="auto">
            <a:xfrm>
              <a:off x="44656375" y="10034588"/>
              <a:ext cx="706437" cy="309563"/>
            </a:xfrm>
            <a:custGeom>
              <a:avLst/>
              <a:gdLst>
                <a:gd name="T0" fmla="*/ 8 w 445"/>
                <a:gd name="T1" fmla="*/ 183 h 195"/>
                <a:gd name="T2" fmla="*/ 16 w 445"/>
                <a:gd name="T3" fmla="*/ 176 h 195"/>
                <a:gd name="T4" fmla="*/ 28 w 445"/>
                <a:gd name="T5" fmla="*/ 168 h 195"/>
                <a:gd name="T6" fmla="*/ 39 w 445"/>
                <a:gd name="T7" fmla="*/ 160 h 195"/>
                <a:gd name="T8" fmla="*/ 47 w 445"/>
                <a:gd name="T9" fmla="*/ 176 h 195"/>
                <a:gd name="T10" fmla="*/ 59 w 445"/>
                <a:gd name="T11" fmla="*/ 168 h 195"/>
                <a:gd name="T12" fmla="*/ 71 w 445"/>
                <a:gd name="T13" fmla="*/ 160 h 195"/>
                <a:gd name="T14" fmla="*/ 82 w 445"/>
                <a:gd name="T15" fmla="*/ 152 h 195"/>
                <a:gd name="T16" fmla="*/ 90 w 445"/>
                <a:gd name="T17" fmla="*/ 144 h 195"/>
                <a:gd name="T18" fmla="*/ 102 w 445"/>
                <a:gd name="T19" fmla="*/ 137 h 195"/>
                <a:gd name="T20" fmla="*/ 113 w 445"/>
                <a:gd name="T21" fmla="*/ 129 h 195"/>
                <a:gd name="T22" fmla="*/ 121 w 445"/>
                <a:gd name="T23" fmla="*/ 121 h 195"/>
                <a:gd name="T24" fmla="*/ 133 w 445"/>
                <a:gd name="T25" fmla="*/ 141 h 195"/>
                <a:gd name="T26" fmla="*/ 145 w 445"/>
                <a:gd name="T27" fmla="*/ 133 h 195"/>
                <a:gd name="T28" fmla="*/ 152 w 445"/>
                <a:gd name="T29" fmla="*/ 121 h 195"/>
                <a:gd name="T30" fmla="*/ 164 w 445"/>
                <a:gd name="T31" fmla="*/ 113 h 195"/>
                <a:gd name="T32" fmla="*/ 176 w 445"/>
                <a:gd name="T33" fmla="*/ 105 h 195"/>
                <a:gd name="T34" fmla="*/ 188 w 445"/>
                <a:gd name="T35" fmla="*/ 102 h 195"/>
                <a:gd name="T36" fmla="*/ 195 w 445"/>
                <a:gd name="T37" fmla="*/ 94 h 195"/>
                <a:gd name="T38" fmla="*/ 207 w 445"/>
                <a:gd name="T39" fmla="*/ 86 h 195"/>
                <a:gd name="T40" fmla="*/ 219 w 445"/>
                <a:gd name="T41" fmla="*/ 78 h 195"/>
                <a:gd name="T42" fmla="*/ 227 w 445"/>
                <a:gd name="T43" fmla="*/ 70 h 195"/>
                <a:gd name="T44" fmla="*/ 238 w 445"/>
                <a:gd name="T45" fmla="*/ 86 h 195"/>
                <a:gd name="T46" fmla="*/ 250 w 445"/>
                <a:gd name="T47" fmla="*/ 78 h 195"/>
                <a:gd name="T48" fmla="*/ 258 w 445"/>
                <a:gd name="T49" fmla="*/ 70 h 195"/>
                <a:gd name="T50" fmla="*/ 269 w 445"/>
                <a:gd name="T51" fmla="*/ 63 h 195"/>
                <a:gd name="T52" fmla="*/ 281 w 445"/>
                <a:gd name="T53" fmla="*/ 55 h 195"/>
                <a:gd name="T54" fmla="*/ 293 w 445"/>
                <a:gd name="T55" fmla="*/ 47 h 195"/>
                <a:gd name="T56" fmla="*/ 301 w 445"/>
                <a:gd name="T57" fmla="*/ 39 h 195"/>
                <a:gd name="T58" fmla="*/ 312 w 445"/>
                <a:gd name="T59" fmla="*/ 35 h 195"/>
                <a:gd name="T60" fmla="*/ 324 w 445"/>
                <a:gd name="T61" fmla="*/ 27 h 195"/>
                <a:gd name="T62" fmla="*/ 332 w 445"/>
                <a:gd name="T63" fmla="*/ 20 h 195"/>
                <a:gd name="T64" fmla="*/ 344 w 445"/>
                <a:gd name="T65" fmla="*/ 12 h 195"/>
                <a:gd name="T66" fmla="*/ 355 w 445"/>
                <a:gd name="T67" fmla="*/ 27 h 195"/>
                <a:gd name="T68" fmla="*/ 363 w 445"/>
                <a:gd name="T69" fmla="*/ 20 h 195"/>
                <a:gd name="T70" fmla="*/ 375 w 445"/>
                <a:gd name="T71" fmla="*/ 12 h 195"/>
                <a:gd name="T72" fmla="*/ 386 w 445"/>
                <a:gd name="T73" fmla="*/ 4 h 195"/>
                <a:gd name="T74" fmla="*/ 398 w 445"/>
                <a:gd name="T75" fmla="*/ 20 h 195"/>
                <a:gd name="T76" fmla="*/ 406 w 445"/>
                <a:gd name="T77" fmla="*/ 16 h 195"/>
                <a:gd name="T78" fmla="*/ 418 w 445"/>
                <a:gd name="T79" fmla="*/ 27 h 195"/>
                <a:gd name="T80" fmla="*/ 429 w 445"/>
                <a:gd name="T81" fmla="*/ 43 h 195"/>
                <a:gd name="T82" fmla="*/ 437 w 445"/>
                <a:gd name="T83" fmla="*/ 3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5" h="195">
                  <a:moveTo>
                    <a:pt x="0" y="195"/>
                  </a:moveTo>
                  <a:lnTo>
                    <a:pt x="4" y="176"/>
                  </a:lnTo>
                  <a:lnTo>
                    <a:pt x="8" y="183"/>
                  </a:lnTo>
                  <a:lnTo>
                    <a:pt x="12" y="187"/>
                  </a:lnTo>
                  <a:lnTo>
                    <a:pt x="12" y="168"/>
                  </a:lnTo>
                  <a:lnTo>
                    <a:pt x="16" y="176"/>
                  </a:lnTo>
                  <a:lnTo>
                    <a:pt x="20" y="180"/>
                  </a:lnTo>
                  <a:lnTo>
                    <a:pt x="24" y="187"/>
                  </a:lnTo>
                  <a:lnTo>
                    <a:pt x="28" y="168"/>
                  </a:lnTo>
                  <a:lnTo>
                    <a:pt x="32" y="172"/>
                  </a:lnTo>
                  <a:lnTo>
                    <a:pt x="35" y="180"/>
                  </a:lnTo>
                  <a:lnTo>
                    <a:pt x="39" y="160"/>
                  </a:lnTo>
                  <a:lnTo>
                    <a:pt x="43" y="164"/>
                  </a:lnTo>
                  <a:lnTo>
                    <a:pt x="47" y="172"/>
                  </a:lnTo>
                  <a:lnTo>
                    <a:pt x="47" y="176"/>
                  </a:lnTo>
                  <a:lnTo>
                    <a:pt x="51" y="156"/>
                  </a:lnTo>
                  <a:lnTo>
                    <a:pt x="55" y="164"/>
                  </a:lnTo>
                  <a:lnTo>
                    <a:pt x="59" y="168"/>
                  </a:lnTo>
                  <a:lnTo>
                    <a:pt x="63" y="148"/>
                  </a:lnTo>
                  <a:lnTo>
                    <a:pt x="67" y="156"/>
                  </a:lnTo>
                  <a:lnTo>
                    <a:pt x="71" y="160"/>
                  </a:lnTo>
                  <a:lnTo>
                    <a:pt x="74" y="168"/>
                  </a:lnTo>
                  <a:lnTo>
                    <a:pt x="78" y="148"/>
                  </a:lnTo>
                  <a:lnTo>
                    <a:pt x="82" y="152"/>
                  </a:lnTo>
                  <a:lnTo>
                    <a:pt x="82" y="160"/>
                  </a:lnTo>
                  <a:lnTo>
                    <a:pt x="86" y="141"/>
                  </a:lnTo>
                  <a:lnTo>
                    <a:pt x="90" y="144"/>
                  </a:lnTo>
                  <a:lnTo>
                    <a:pt x="94" y="152"/>
                  </a:lnTo>
                  <a:lnTo>
                    <a:pt x="98" y="133"/>
                  </a:lnTo>
                  <a:lnTo>
                    <a:pt x="102" y="137"/>
                  </a:lnTo>
                  <a:lnTo>
                    <a:pt x="106" y="144"/>
                  </a:lnTo>
                  <a:lnTo>
                    <a:pt x="110" y="148"/>
                  </a:lnTo>
                  <a:lnTo>
                    <a:pt x="113" y="129"/>
                  </a:lnTo>
                  <a:lnTo>
                    <a:pt x="117" y="137"/>
                  </a:lnTo>
                  <a:lnTo>
                    <a:pt x="117" y="141"/>
                  </a:lnTo>
                  <a:lnTo>
                    <a:pt x="121" y="121"/>
                  </a:lnTo>
                  <a:lnTo>
                    <a:pt x="125" y="129"/>
                  </a:lnTo>
                  <a:lnTo>
                    <a:pt x="129" y="133"/>
                  </a:lnTo>
                  <a:lnTo>
                    <a:pt x="133" y="141"/>
                  </a:lnTo>
                  <a:lnTo>
                    <a:pt x="137" y="121"/>
                  </a:lnTo>
                  <a:lnTo>
                    <a:pt x="141" y="125"/>
                  </a:lnTo>
                  <a:lnTo>
                    <a:pt x="145" y="133"/>
                  </a:lnTo>
                  <a:lnTo>
                    <a:pt x="149" y="113"/>
                  </a:lnTo>
                  <a:lnTo>
                    <a:pt x="152" y="117"/>
                  </a:lnTo>
                  <a:lnTo>
                    <a:pt x="152" y="121"/>
                  </a:lnTo>
                  <a:lnTo>
                    <a:pt x="156" y="129"/>
                  </a:lnTo>
                  <a:lnTo>
                    <a:pt x="160" y="109"/>
                  </a:lnTo>
                  <a:lnTo>
                    <a:pt x="164" y="113"/>
                  </a:lnTo>
                  <a:lnTo>
                    <a:pt x="168" y="121"/>
                  </a:lnTo>
                  <a:lnTo>
                    <a:pt x="172" y="102"/>
                  </a:lnTo>
                  <a:lnTo>
                    <a:pt x="176" y="105"/>
                  </a:lnTo>
                  <a:lnTo>
                    <a:pt x="180" y="113"/>
                  </a:lnTo>
                  <a:lnTo>
                    <a:pt x="184" y="98"/>
                  </a:lnTo>
                  <a:lnTo>
                    <a:pt x="188" y="102"/>
                  </a:lnTo>
                  <a:lnTo>
                    <a:pt x="188" y="105"/>
                  </a:lnTo>
                  <a:lnTo>
                    <a:pt x="191" y="113"/>
                  </a:lnTo>
                  <a:lnTo>
                    <a:pt x="195" y="94"/>
                  </a:lnTo>
                  <a:lnTo>
                    <a:pt x="199" y="98"/>
                  </a:lnTo>
                  <a:lnTo>
                    <a:pt x="203" y="82"/>
                  </a:lnTo>
                  <a:lnTo>
                    <a:pt x="207" y="86"/>
                  </a:lnTo>
                  <a:lnTo>
                    <a:pt x="211" y="90"/>
                  </a:lnTo>
                  <a:lnTo>
                    <a:pt x="215" y="98"/>
                  </a:lnTo>
                  <a:lnTo>
                    <a:pt x="219" y="78"/>
                  </a:lnTo>
                  <a:lnTo>
                    <a:pt x="223" y="82"/>
                  </a:lnTo>
                  <a:lnTo>
                    <a:pt x="223" y="90"/>
                  </a:lnTo>
                  <a:lnTo>
                    <a:pt x="227" y="70"/>
                  </a:lnTo>
                  <a:lnTo>
                    <a:pt x="230" y="74"/>
                  </a:lnTo>
                  <a:lnTo>
                    <a:pt x="234" y="78"/>
                  </a:lnTo>
                  <a:lnTo>
                    <a:pt x="238" y="86"/>
                  </a:lnTo>
                  <a:lnTo>
                    <a:pt x="242" y="70"/>
                  </a:lnTo>
                  <a:lnTo>
                    <a:pt x="246" y="74"/>
                  </a:lnTo>
                  <a:lnTo>
                    <a:pt x="250" y="78"/>
                  </a:lnTo>
                  <a:lnTo>
                    <a:pt x="254" y="63"/>
                  </a:lnTo>
                  <a:lnTo>
                    <a:pt x="258" y="66"/>
                  </a:lnTo>
                  <a:lnTo>
                    <a:pt x="258" y="70"/>
                  </a:lnTo>
                  <a:lnTo>
                    <a:pt x="262" y="78"/>
                  </a:lnTo>
                  <a:lnTo>
                    <a:pt x="266" y="59"/>
                  </a:lnTo>
                  <a:lnTo>
                    <a:pt x="269" y="63"/>
                  </a:lnTo>
                  <a:lnTo>
                    <a:pt x="273" y="70"/>
                  </a:lnTo>
                  <a:lnTo>
                    <a:pt x="277" y="51"/>
                  </a:lnTo>
                  <a:lnTo>
                    <a:pt x="281" y="55"/>
                  </a:lnTo>
                  <a:lnTo>
                    <a:pt x="285" y="63"/>
                  </a:lnTo>
                  <a:lnTo>
                    <a:pt x="289" y="43"/>
                  </a:lnTo>
                  <a:lnTo>
                    <a:pt x="293" y="47"/>
                  </a:lnTo>
                  <a:lnTo>
                    <a:pt x="293" y="55"/>
                  </a:lnTo>
                  <a:lnTo>
                    <a:pt x="297" y="35"/>
                  </a:lnTo>
                  <a:lnTo>
                    <a:pt x="301" y="39"/>
                  </a:lnTo>
                  <a:lnTo>
                    <a:pt x="305" y="43"/>
                  </a:lnTo>
                  <a:lnTo>
                    <a:pt x="308" y="51"/>
                  </a:lnTo>
                  <a:lnTo>
                    <a:pt x="312" y="35"/>
                  </a:lnTo>
                  <a:lnTo>
                    <a:pt x="316" y="35"/>
                  </a:lnTo>
                  <a:lnTo>
                    <a:pt x="320" y="43"/>
                  </a:lnTo>
                  <a:lnTo>
                    <a:pt x="324" y="27"/>
                  </a:lnTo>
                  <a:lnTo>
                    <a:pt x="328" y="27"/>
                  </a:lnTo>
                  <a:lnTo>
                    <a:pt x="328" y="35"/>
                  </a:lnTo>
                  <a:lnTo>
                    <a:pt x="332" y="20"/>
                  </a:lnTo>
                  <a:lnTo>
                    <a:pt x="336" y="24"/>
                  </a:lnTo>
                  <a:lnTo>
                    <a:pt x="340" y="27"/>
                  </a:lnTo>
                  <a:lnTo>
                    <a:pt x="344" y="12"/>
                  </a:lnTo>
                  <a:lnTo>
                    <a:pt x="347" y="16"/>
                  </a:lnTo>
                  <a:lnTo>
                    <a:pt x="351" y="20"/>
                  </a:lnTo>
                  <a:lnTo>
                    <a:pt x="355" y="27"/>
                  </a:lnTo>
                  <a:lnTo>
                    <a:pt x="359" y="8"/>
                  </a:lnTo>
                  <a:lnTo>
                    <a:pt x="363" y="12"/>
                  </a:lnTo>
                  <a:lnTo>
                    <a:pt x="363" y="20"/>
                  </a:lnTo>
                  <a:lnTo>
                    <a:pt x="367" y="0"/>
                  </a:lnTo>
                  <a:lnTo>
                    <a:pt x="371" y="4"/>
                  </a:lnTo>
                  <a:lnTo>
                    <a:pt x="375" y="12"/>
                  </a:lnTo>
                  <a:lnTo>
                    <a:pt x="379" y="16"/>
                  </a:lnTo>
                  <a:lnTo>
                    <a:pt x="383" y="24"/>
                  </a:lnTo>
                  <a:lnTo>
                    <a:pt x="386" y="4"/>
                  </a:lnTo>
                  <a:lnTo>
                    <a:pt x="390" y="8"/>
                  </a:lnTo>
                  <a:lnTo>
                    <a:pt x="394" y="12"/>
                  </a:lnTo>
                  <a:lnTo>
                    <a:pt x="398" y="20"/>
                  </a:lnTo>
                  <a:lnTo>
                    <a:pt x="398" y="24"/>
                  </a:lnTo>
                  <a:lnTo>
                    <a:pt x="402" y="31"/>
                  </a:lnTo>
                  <a:lnTo>
                    <a:pt x="406" y="16"/>
                  </a:lnTo>
                  <a:lnTo>
                    <a:pt x="410" y="16"/>
                  </a:lnTo>
                  <a:lnTo>
                    <a:pt x="414" y="24"/>
                  </a:lnTo>
                  <a:lnTo>
                    <a:pt x="418" y="27"/>
                  </a:lnTo>
                  <a:lnTo>
                    <a:pt x="422" y="31"/>
                  </a:lnTo>
                  <a:lnTo>
                    <a:pt x="425" y="39"/>
                  </a:lnTo>
                  <a:lnTo>
                    <a:pt x="429" y="43"/>
                  </a:lnTo>
                  <a:lnTo>
                    <a:pt x="433" y="51"/>
                  </a:lnTo>
                  <a:lnTo>
                    <a:pt x="433" y="55"/>
                  </a:lnTo>
                  <a:lnTo>
                    <a:pt x="437" y="39"/>
                  </a:lnTo>
                  <a:lnTo>
                    <a:pt x="441" y="39"/>
                  </a:lnTo>
                  <a:lnTo>
                    <a:pt x="445" y="47"/>
                  </a:lnTo>
                </a:path>
              </a:pathLst>
            </a:custGeom>
            <a:noFill/>
            <a:ln w="16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178"/>
            <p:cNvSpPr>
              <a:spLocks/>
            </p:cNvSpPr>
            <p:nvPr/>
          </p:nvSpPr>
          <p:spPr bwMode="auto">
            <a:xfrm>
              <a:off x="45362813" y="10109201"/>
              <a:ext cx="711200" cy="563563"/>
            </a:xfrm>
            <a:custGeom>
              <a:avLst/>
              <a:gdLst>
                <a:gd name="T0" fmla="*/ 8 w 448"/>
                <a:gd name="T1" fmla="*/ 12 h 355"/>
                <a:gd name="T2" fmla="*/ 19 w 448"/>
                <a:gd name="T3" fmla="*/ 8 h 355"/>
                <a:gd name="T4" fmla="*/ 27 w 448"/>
                <a:gd name="T5" fmla="*/ 19 h 355"/>
                <a:gd name="T6" fmla="*/ 39 w 448"/>
                <a:gd name="T7" fmla="*/ 35 h 355"/>
                <a:gd name="T8" fmla="*/ 51 w 448"/>
                <a:gd name="T9" fmla="*/ 27 h 355"/>
                <a:gd name="T10" fmla="*/ 58 w 448"/>
                <a:gd name="T11" fmla="*/ 43 h 355"/>
                <a:gd name="T12" fmla="*/ 70 w 448"/>
                <a:gd name="T13" fmla="*/ 62 h 355"/>
                <a:gd name="T14" fmla="*/ 82 w 448"/>
                <a:gd name="T15" fmla="*/ 55 h 355"/>
                <a:gd name="T16" fmla="*/ 94 w 448"/>
                <a:gd name="T17" fmla="*/ 70 h 355"/>
                <a:gd name="T18" fmla="*/ 101 w 448"/>
                <a:gd name="T19" fmla="*/ 86 h 355"/>
                <a:gd name="T20" fmla="*/ 113 w 448"/>
                <a:gd name="T21" fmla="*/ 78 h 355"/>
                <a:gd name="T22" fmla="*/ 125 w 448"/>
                <a:gd name="T23" fmla="*/ 94 h 355"/>
                <a:gd name="T24" fmla="*/ 133 w 448"/>
                <a:gd name="T25" fmla="*/ 90 h 355"/>
                <a:gd name="T26" fmla="*/ 144 w 448"/>
                <a:gd name="T27" fmla="*/ 101 h 355"/>
                <a:gd name="T28" fmla="*/ 156 w 448"/>
                <a:gd name="T29" fmla="*/ 117 h 355"/>
                <a:gd name="T30" fmla="*/ 168 w 448"/>
                <a:gd name="T31" fmla="*/ 117 h 355"/>
                <a:gd name="T32" fmla="*/ 179 w 448"/>
                <a:gd name="T33" fmla="*/ 133 h 355"/>
                <a:gd name="T34" fmla="*/ 191 w 448"/>
                <a:gd name="T35" fmla="*/ 144 h 355"/>
                <a:gd name="T36" fmla="*/ 199 w 448"/>
                <a:gd name="T37" fmla="*/ 140 h 355"/>
                <a:gd name="T38" fmla="*/ 211 w 448"/>
                <a:gd name="T39" fmla="*/ 156 h 355"/>
                <a:gd name="T40" fmla="*/ 222 w 448"/>
                <a:gd name="T41" fmla="*/ 175 h 355"/>
                <a:gd name="T42" fmla="*/ 234 w 448"/>
                <a:gd name="T43" fmla="*/ 164 h 355"/>
                <a:gd name="T44" fmla="*/ 242 w 448"/>
                <a:gd name="T45" fmla="*/ 179 h 355"/>
                <a:gd name="T46" fmla="*/ 253 w 448"/>
                <a:gd name="T47" fmla="*/ 199 h 355"/>
                <a:gd name="T48" fmla="*/ 265 w 448"/>
                <a:gd name="T49" fmla="*/ 191 h 355"/>
                <a:gd name="T50" fmla="*/ 273 w 448"/>
                <a:gd name="T51" fmla="*/ 207 h 355"/>
                <a:gd name="T52" fmla="*/ 285 w 448"/>
                <a:gd name="T53" fmla="*/ 222 h 355"/>
                <a:gd name="T54" fmla="*/ 296 w 448"/>
                <a:gd name="T55" fmla="*/ 214 h 355"/>
                <a:gd name="T56" fmla="*/ 304 w 448"/>
                <a:gd name="T57" fmla="*/ 230 h 355"/>
                <a:gd name="T58" fmla="*/ 316 w 448"/>
                <a:gd name="T59" fmla="*/ 246 h 355"/>
                <a:gd name="T60" fmla="*/ 328 w 448"/>
                <a:gd name="T61" fmla="*/ 238 h 355"/>
                <a:gd name="T62" fmla="*/ 339 w 448"/>
                <a:gd name="T63" fmla="*/ 253 h 355"/>
                <a:gd name="T64" fmla="*/ 347 w 448"/>
                <a:gd name="T65" fmla="*/ 269 h 355"/>
                <a:gd name="T66" fmla="*/ 359 w 448"/>
                <a:gd name="T67" fmla="*/ 261 h 355"/>
                <a:gd name="T68" fmla="*/ 370 w 448"/>
                <a:gd name="T69" fmla="*/ 277 h 355"/>
                <a:gd name="T70" fmla="*/ 378 w 448"/>
                <a:gd name="T71" fmla="*/ 292 h 355"/>
                <a:gd name="T72" fmla="*/ 390 w 448"/>
                <a:gd name="T73" fmla="*/ 285 h 355"/>
                <a:gd name="T74" fmla="*/ 402 w 448"/>
                <a:gd name="T75" fmla="*/ 300 h 355"/>
                <a:gd name="T76" fmla="*/ 409 w 448"/>
                <a:gd name="T77" fmla="*/ 316 h 355"/>
                <a:gd name="T78" fmla="*/ 421 w 448"/>
                <a:gd name="T79" fmla="*/ 308 h 355"/>
                <a:gd name="T80" fmla="*/ 433 w 448"/>
                <a:gd name="T81" fmla="*/ 328 h 355"/>
                <a:gd name="T82" fmla="*/ 445 w 448"/>
                <a:gd name="T83" fmla="*/ 34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8" h="355">
                  <a:moveTo>
                    <a:pt x="0" y="0"/>
                  </a:moveTo>
                  <a:lnTo>
                    <a:pt x="4" y="4"/>
                  </a:lnTo>
                  <a:lnTo>
                    <a:pt x="8" y="12"/>
                  </a:lnTo>
                  <a:lnTo>
                    <a:pt x="12" y="16"/>
                  </a:lnTo>
                  <a:lnTo>
                    <a:pt x="16" y="23"/>
                  </a:lnTo>
                  <a:lnTo>
                    <a:pt x="19" y="8"/>
                  </a:lnTo>
                  <a:lnTo>
                    <a:pt x="23" y="8"/>
                  </a:lnTo>
                  <a:lnTo>
                    <a:pt x="23" y="16"/>
                  </a:lnTo>
                  <a:lnTo>
                    <a:pt x="27" y="19"/>
                  </a:lnTo>
                  <a:lnTo>
                    <a:pt x="31" y="23"/>
                  </a:lnTo>
                  <a:lnTo>
                    <a:pt x="35" y="31"/>
                  </a:lnTo>
                  <a:lnTo>
                    <a:pt x="39" y="35"/>
                  </a:lnTo>
                  <a:lnTo>
                    <a:pt x="43" y="43"/>
                  </a:lnTo>
                  <a:lnTo>
                    <a:pt x="47" y="27"/>
                  </a:lnTo>
                  <a:lnTo>
                    <a:pt x="51" y="27"/>
                  </a:lnTo>
                  <a:lnTo>
                    <a:pt x="55" y="35"/>
                  </a:lnTo>
                  <a:lnTo>
                    <a:pt x="58" y="39"/>
                  </a:lnTo>
                  <a:lnTo>
                    <a:pt x="58" y="43"/>
                  </a:lnTo>
                  <a:lnTo>
                    <a:pt x="62" y="51"/>
                  </a:lnTo>
                  <a:lnTo>
                    <a:pt x="66" y="55"/>
                  </a:lnTo>
                  <a:lnTo>
                    <a:pt x="70" y="62"/>
                  </a:lnTo>
                  <a:lnTo>
                    <a:pt x="74" y="47"/>
                  </a:lnTo>
                  <a:lnTo>
                    <a:pt x="78" y="47"/>
                  </a:lnTo>
                  <a:lnTo>
                    <a:pt x="82" y="55"/>
                  </a:lnTo>
                  <a:lnTo>
                    <a:pt x="86" y="58"/>
                  </a:lnTo>
                  <a:lnTo>
                    <a:pt x="90" y="62"/>
                  </a:lnTo>
                  <a:lnTo>
                    <a:pt x="94" y="70"/>
                  </a:lnTo>
                  <a:lnTo>
                    <a:pt x="94" y="74"/>
                  </a:lnTo>
                  <a:lnTo>
                    <a:pt x="97" y="78"/>
                  </a:lnTo>
                  <a:lnTo>
                    <a:pt x="101" y="86"/>
                  </a:lnTo>
                  <a:lnTo>
                    <a:pt x="105" y="70"/>
                  </a:lnTo>
                  <a:lnTo>
                    <a:pt x="109" y="70"/>
                  </a:lnTo>
                  <a:lnTo>
                    <a:pt x="113" y="78"/>
                  </a:lnTo>
                  <a:lnTo>
                    <a:pt x="117" y="82"/>
                  </a:lnTo>
                  <a:lnTo>
                    <a:pt x="121" y="90"/>
                  </a:lnTo>
                  <a:lnTo>
                    <a:pt x="125" y="94"/>
                  </a:lnTo>
                  <a:lnTo>
                    <a:pt x="129" y="97"/>
                  </a:lnTo>
                  <a:lnTo>
                    <a:pt x="129" y="105"/>
                  </a:lnTo>
                  <a:lnTo>
                    <a:pt x="133" y="90"/>
                  </a:lnTo>
                  <a:lnTo>
                    <a:pt x="136" y="90"/>
                  </a:lnTo>
                  <a:lnTo>
                    <a:pt x="140" y="97"/>
                  </a:lnTo>
                  <a:lnTo>
                    <a:pt x="144" y="101"/>
                  </a:lnTo>
                  <a:lnTo>
                    <a:pt x="148" y="109"/>
                  </a:lnTo>
                  <a:lnTo>
                    <a:pt x="152" y="113"/>
                  </a:lnTo>
                  <a:lnTo>
                    <a:pt x="156" y="117"/>
                  </a:lnTo>
                  <a:lnTo>
                    <a:pt x="160" y="125"/>
                  </a:lnTo>
                  <a:lnTo>
                    <a:pt x="164" y="109"/>
                  </a:lnTo>
                  <a:lnTo>
                    <a:pt x="168" y="117"/>
                  </a:lnTo>
                  <a:lnTo>
                    <a:pt x="172" y="121"/>
                  </a:lnTo>
                  <a:lnTo>
                    <a:pt x="175" y="129"/>
                  </a:lnTo>
                  <a:lnTo>
                    <a:pt x="179" y="133"/>
                  </a:lnTo>
                  <a:lnTo>
                    <a:pt x="183" y="136"/>
                  </a:lnTo>
                  <a:lnTo>
                    <a:pt x="187" y="144"/>
                  </a:lnTo>
                  <a:lnTo>
                    <a:pt x="191" y="144"/>
                  </a:lnTo>
                  <a:lnTo>
                    <a:pt x="195" y="133"/>
                  </a:lnTo>
                  <a:lnTo>
                    <a:pt x="199" y="136"/>
                  </a:lnTo>
                  <a:lnTo>
                    <a:pt x="199" y="140"/>
                  </a:lnTo>
                  <a:lnTo>
                    <a:pt x="203" y="144"/>
                  </a:lnTo>
                  <a:lnTo>
                    <a:pt x="207" y="152"/>
                  </a:lnTo>
                  <a:lnTo>
                    <a:pt x="211" y="156"/>
                  </a:lnTo>
                  <a:lnTo>
                    <a:pt x="214" y="160"/>
                  </a:lnTo>
                  <a:lnTo>
                    <a:pt x="218" y="168"/>
                  </a:lnTo>
                  <a:lnTo>
                    <a:pt x="222" y="175"/>
                  </a:lnTo>
                  <a:lnTo>
                    <a:pt x="226" y="160"/>
                  </a:lnTo>
                  <a:lnTo>
                    <a:pt x="230" y="160"/>
                  </a:lnTo>
                  <a:lnTo>
                    <a:pt x="234" y="164"/>
                  </a:lnTo>
                  <a:lnTo>
                    <a:pt x="234" y="172"/>
                  </a:lnTo>
                  <a:lnTo>
                    <a:pt x="238" y="175"/>
                  </a:lnTo>
                  <a:lnTo>
                    <a:pt x="242" y="179"/>
                  </a:lnTo>
                  <a:lnTo>
                    <a:pt x="246" y="187"/>
                  </a:lnTo>
                  <a:lnTo>
                    <a:pt x="250" y="191"/>
                  </a:lnTo>
                  <a:lnTo>
                    <a:pt x="253" y="199"/>
                  </a:lnTo>
                  <a:lnTo>
                    <a:pt x="257" y="183"/>
                  </a:lnTo>
                  <a:lnTo>
                    <a:pt x="261" y="183"/>
                  </a:lnTo>
                  <a:lnTo>
                    <a:pt x="265" y="191"/>
                  </a:lnTo>
                  <a:lnTo>
                    <a:pt x="269" y="195"/>
                  </a:lnTo>
                  <a:lnTo>
                    <a:pt x="269" y="199"/>
                  </a:lnTo>
                  <a:lnTo>
                    <a:pt x="273" y="207"/>
                  </a:lnTo>
                  <a:lnTo>
                    <a:pt x="277" y="211"/>
                  </a:lnTo>
                  <a:lnTo>
                    <a:pt x="281" y="214"/>
                  </a:lnTo>
                  <a:lnTo>
                    <a:pt x="285" y="222"/>
                  </a:lnTo>
                  <a:lnTo>
                    <a:pt x="289" y="211"/>
                  </a:lnTo>
                  <a:lnTo>
                    <a:pt x="292" y="207"/>
                  </a:lnTo>
                  <a:lnTo>
                    <a:pt x="296" y="214"/>
                  </a:lnTo>
                  <a:lnTo>
                    <a:pt x="300" y="218"/>
                  </a:lnTo>
                  <a:lnTo>
                    <a:pt x="304" y="222"/>
                  </a:lnTo>
                  <a:lnTo>
                    <a:pt x="304" y="230"/>
                  </a:lnTo>
                  <a:lnTo>
                    <a:pt x="308" y="234"/>
                  </a:lnTo>
                  <a:lnTo>
                    <a:pt x="312" y="242"/>
                  </a:lnTo>
                  <a:lnTo>
                    <a:pt x="316" y="246"/>
                  </a:lnTo>
                  <a:lnTo>
                    <a:pt x="320" y="253"/>
                  </a:lnTo>
                  <a:lnTo>
                    <a:pt x="324" y="238"/>
                  </a:lnTo>
                  <a:lnTo>
                    <a:pt x="328" y="238"/>
                  </a:lnTo>
                  <a:lnTo>
                    <a:pt x="331" y="242"/>
                  </a:lnTo>
                  <a:lnTo>
                    <a:pt x="335" y="250"/>
                  </a:lnTo>
                  <a:lnTo>
                    <a:pt x="339" y="253"/>
                  </a:lnTo>
                  <a:lnTo>
                    <a:pt x="339" y="257"/>
                  </a:lnTo>
                  <a:lnTo>
                    <a:pt x="343" y="265"/>
                  </a:lnTo>
                  <a:lnTo>
                    <a:pt x="347" y="269"/>
                  </a:lnTo>
                  <a:lnTo>
                    <a:pt x="351" y="277"/>
                  </a:lnTo>
                  <a:lnTo>
                    <a:pt x="355" y="265"/>
                  </a:lnTo>
                  <a:lnTo>
                    <a:pt x="359" y="261"/>
                  </a:lnTo>
                  <a:lnTo>
                    <a:pt x="363" y="269"/>
                  </a:lnTo>
                  <a:lnTo>
                    <a:pt x="367" y="273"/>
                  </a:lnTo>
                  <a:lnTo>
                    <a:pt x="370" y="277"/>
                  </a:lnTo>
                  <a:lnTo>
                    <a:pt x="374" y="285"/>
                  </a:lnTo>
                  <a:lnTo>
                    <a:pt x="374" y="289"/>
                  </a:lnTo>
                  <a:lnTo>
                    <a:pt x="378" y="292"/>
                  </a:lnTo>
                  <a:lnTo>
                    <a:pt x="382" y="300"/>
                  </a:lnTo>
                  <a:lnTo>
                    <a:pt x="386" y="289"/>
                  </a:lnTo>
                  <a:lnTo>
                    <a:pt x="390" y="285"/>
                  </a:lnTo>
                  <a:lnTo>
                    <a:pt x="394" y="292"/>
                  </a:lnTo>
                  <a:lnTo>
                    <a:pt x="398" y="296"/>
                  </a:lnTo>
                  <a:lnTo>
                    <a:pt x="402" y="300"/>
                  </a:lnTo>
                  <a:lnTo>
                    <a:pt x="406" y="308"/>
                  </a:lnTo>
                  <a:lnTo>
                    <a:pt x="409" y="312"/>
                  </a:lnTo>
                  <a:lnTo>
                    <a:pt x="409" y="316"/>
                  </a:lnTo>
                  <a:lnTo>
                    <a:pt x="413" y="324"/>
                  </a:lnTo>
                  <a:lnTo>
                    <a:pt x="417" y="312"/>
                  </a:lnTo>
                  <a:lnTo>
                    <a:pt x="421" y="308"/>
                  </a:lnTo>
                  <a:lnTo>
                    <a:pt x="425" y="316"/>
                  </a:lnTo>
                  <a:lnTo>
                    <a:pt x="429" y="320"/>
                  </a:lnTo>
                  <a:lnTo>
                    <a:pt x="433" y="328"/>
                  </a:lnTo>
                  <a:lnTo>
                    <a:pt x="437" y="331"/>
                  </a:lnTo>
                  <a:lnTo>
                    <a:pt x="441" y="335"/>
                  </a:lnTo>
                  <a:lnTo>
                    <a:pt x="445" y="343"/>
                  </a:lnTo>
                  <a:lnTo>
                    <a:pt x="445" y="347"/>
                  </a:lnTo>
                  <a:lnTo>
                    <a:pt x="448" y="355"/>
                  </a:lnTo>
                </a:path>
              </a:pathLst>
            </a:custGeom>
            <a:noFill/>
            <a:ln w="16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179"/>
            <p:cNvSpPr>
              <a:spLocks/>
            </p:cNvSpPr>
            <p:nvPr/>
          </p:nvSpPr>
          <p:spPr bwMode="auto">
            <a:xfrm>
              <a:off x="46074013" y="10647363"/>
              <a:ext cx="712787" cy="544513"/>
            </a:xfrm>
            <a:custGeom>
              <a:avLst/>
              <a:gdLst>
                <a:gd name="T0" fmla="*/ 8 w 449"/>
                <a:gd name="T1" fmla="*/ 0 h 343"/>
                <a:gd name="T2" fmla="*/ 20 w 449"/>
                <a:gd name="T3" fmla="*/ 16 h 343"/>
                <a:gd name="T4" fmla="*/ 32 w 449"/>
                <a:gd name="T5" fmla="*/ 31 h 343"/>
                <a:gd name="T6" fmla="*/ 39 w 449"/>
                <a:gd name="T7" fmla="*/ 31 h 343"/>
                <a:gd name="T8" fmla="*/ 51 w 449"/>
                <a:gd name="T9" fmla="*/ 39 h 343"/>
                <a:gd name="T10" fmla="*/ 63 w 449"/>
                <a:gd name="T11" fmla="*/ 55 h 343"/>
                <a:gd name="T12" fmla="*/ 71 w 449"/>
                <a:gd name="T13" fmla="*/ 55 h 343"/>
                <a:gd name="T14" fmla="*/ 82 w 449"/>
                <a:gd name="T15" fmla="*/ 63 h 343"/>
                <a:gd name="T16" fmla="*/ 94 w 449"/>
                <a:gd name="T17" fmla="*/ 78 h 343"/>
                <a:gd name="T18" fmla="*/ 102 w 449"/>
                <a:gd name="T19" fmla="*/ 78 h 343"/>
                <a:gd name="T20" fmla="*/ 114 w 449"/>
                <a:gd name="T21" fmla="*/ 86 h 343"/>
                <a:gd name="T22" fmla="*/ 125 w 449"/>
                <a:gd name="T23" fmla="*/ 102 h 343"/>
                <a:gd name="T24" fmla="*/ 137 w 449"/>
                <a:gd name="T25" fmla="*/ 106 h 343"/>
                <a:gd name="T26" fmla="*/ 145 w 449"/>
                <a:gd name="T27" fmla="*/ 109 h 343"/>
                <a:gd name="T28" fmla="*/ 156 w 449"/>
                <a:gd name="T29" fmla="*/ 125 h 343"/>
                <a:gd name="T30" fmla="*/ 168 w 449"/>
                <a:gd name="T31" fmla="*/ 141 h 343"/>
                <a:gd name="T32" fmla="*/ 176 w 449"/>
                <a:gd name="T33" fmla="*/ 133 h 343"/>
                <a:gd name="T34" fmla="*/ 188 w 449"/>
                <a:gd name="T35" fmla="*/ 148 h 343"/>
                <a:gd name="T36" fmla="*/ 199 w 449"/>
                <a:gd name="T37" fmla="*/ 164 h 343"/>
                <a:gd name="T38" fmla="*/ 207 w 449"/>
                <a:gd name="T39" fmla="*/ 156 h 343"/>
                <a:gd name="T40" fmla="*/ 219 w 449"/>
                <a:gd name="T41" fmla="*/ 172 h 343"/>
                <a:gd name="T42" fmla="*/ 231 w 449"/>
                <a:gd name="T43" fmla="*/ 187 h 343"/>
                <a:gd name="T44" fmla="*/ 242 w 449"/>
                <a:gd name="T45" fmla="*/ 180 h 343"/>
                <a:gd name="T46" fmla="*/ 250 w 449"/>
                <a:gd name="T47" fmla="*/ 195 h 343"/>
                <a:gd name="T48" fmla="*/ 262 w 449"/>
                <a:gd name="T49" fmla="*/ 211 h 343"/>
                <a:gd name="T50" fmla="*/ 273 w 449"/>
                <a:gd name="T51" fmla="*/ 211 h 343"/>
                <a:gd name="T52" fmla="*/ 281 w 449"/>
                <a:gd name="T53" fmla="*/ 219 h 343"/>
                <a:gd name="T54" fmla="*/ 293 w 449"/>
                <a:gd name="T55" fmla="*/ 234 h 343"/>
                <a:gd name="T56" fmla="*/ 305 w 449"/>
                <a:gd name="T57" fmla="*/ 250 h 343"/>
                <a:gd name="T58" fmla="*/ 312 w 449"/>
                <a:gd name="T59" fmla="*/ 242 h 343"/>
                <a:gd name="T60" fmla="*/ 324 w 449"/>
                <a:gd name="T61" fmla="*/ 258 h 343"/>
                <a:gd name="T62" fmla="*/ 336 w 449"/>
                <a:gd name="T63" fmla="*/ 273 h 343"/>
                <a:gd name="T64" fmla="*/ 348 w 449"/>
                <a:gd name="T65" fmla="*/ 265 h 343"/>
                <a:gd name="T66" fmla="*/ 355 w 449"/>
                <a:gd name="T67" fmla="*/ 281 h 343"/>
                <a:gd name="T68" fmla="*/ 367 w 449"/>
                <a:gd name="T69" fmla="*/ 285 h 343"/>
                <a:gd name="T70" fmla="*/ 379 w 449"/>
                <a:gd name="T71" fmla="*/ 289 h 343"/>
                <a:gd name="T72" fmla="*/ 387 w 449"/>
                <a:gd name="T73" fmla="*/ 304 h 343"/>
                <a:gd name="T74" fmla="*/ 398 w 449"/>
                <a:gd name="T75" fmla="*/ 297 h 343"/>
                <a:gd name="T76" fmla="*/ 410 w 449"/>
                <a:gd name="T77" fmla="*/ 312 h 343"/>
                <a:gd name="T78" fmla="*/ 418 w 449"/>
                <a:gd name="T79" fmla="*/ 328 h 343"/>
                <a:gd name="T80" fmla="*/ 429 w 449"/>
                <a:gd name="T81" fmla="*/ 324 h 343"/>
                <a:gd name="T82" fmla="*/ 441 w 449"/>
                <a:gd name="T83" fmla="*/ 33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9" h="343">
                  <a:moveTo>
                    <a:pt x="0" y="16"/>
                  </a:moveTo>
                  <a:lnTo>
                    <a:pt x="4" y="4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6" y="12"/>
                  </a:lnTo>
                  <a:lnTo>
                    <a:pt x="20" y="16"/>
                  </a:lnTo>
                  <a:lnTo>
                    <a:pt x="24" y="20"/>
                  </a:lnTo>
                  <a:lnTo>
                    <a:pt x="28" y="28"/>
                  </a:lnTo>
                  <a:lnTo>
                    <a:pt x="32" y="31"/>
                  </a:lnTo>
                  <a:lnTo>
                    <a:pt x="32" y="35"/>
                  </a:lnTo>
                  <a:lnTo>
                    <a:pt x="36" y="43"/>
                  </a:lnTo>
                  <a:lnTo>
                    <a:pt x="39" y="31"/>
                  </a:lnTo>
                  <a:lnTo>
                    <a:pt x="43" y="28"/>
                  </a:lnTo>
                  <a:lnTo>
                    <a:pt x="47" y="35"/>
                  </a:lnTo>
                  <a:lnTo>
                    <a:pt x="51" y="39"/>
                  </a:lnTo>
                  <a:lnTo>
                    <a:pt x="55" y="43"/>
                  </a:lnTo>
                  <a:lnTo>
                    <a:pt x="59" y="51"/>
                  </a:lnTo>
                  <a:lnTo>
                    <a:pt x="63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71" y="55"/>
                  </a:lnTo>
                  <a:lnTo>
                    <a:pt x="75" y="51"/>
                  </a:lnTo>
                  <a:lnTo>
                    <a:pt x="78" y="59"/>
                  </a:lnTo>
                  <a:lnTo>
                    <a:pt x="82" y="63"/>
                  </a:lnTo>
                  <a:lnTo>
                    <a:pt x="86" y="67"/>
                  </a:lnTo>
                  <a:lnTo>
                    <a:pt x="90" y="74"/>
                  </a:lnTo>
                  <a:lnTo>
                    <a:pt x="94" y="78"/>
                  </a:lnTo>
                  <a:lnTo>
                    <a:pt x="98" y="82"/>
                  </a:lnTo>
                  <a:lnTo>
                    <a:pt x="102" y="90"/>
                  </a:lnTo>
                  <a:lnTo>
                    <a:pt x="102" y="78"/>
                  </a:lnTo>
                  <a:lnTo>
                    <a:pt x="106" y="74"/>
                  </a:lnTo>
                  <a:lnTo>
                    <a:pt x="110" y="82"/>
                  </a:lnTo>
                  <a:lnTo>
                    <a:pt x="114" y="86"/>
                  </a:lnTo>
                  <a:lnTo>
                    <a:pt x="117" y="90"/>
                  </a:lnTo>
                  <a:lnTo>
                    <a:pt x="121" y="98"/>
                  </a:lnTo>
                  <a:lnTo>
                    <a:pt x="125" y="102"/>
                  </a:lnTo>
                  <a:lnTo>
                    <a:pt x="129" y="106"/>
                  </a:lnTo>
                  <a:lnTo>
                    <a:pt x="133" y="113"/>
                  </a:lnTo>
                  <a:lnTo>
                    <a:pt x="137" y="106"/>
                  </a:lnTo>
                  <a:lnTo>
                    <a:pt x="137" y="98"/>
                  </a:lnTo>
                  <a:lnTo>
                    <a:pt x="141" y="106"/>
                  </a:lnTo>
                  <a:lnTo>
                    <a:pt x="145" y="109"/>
                  </a:lnTo>
                  <a:lnTo>
                    <a:pt x="149" y="117"/>
                  </a:lnTo>
                  <a:lnTo>
                    <a:pt x="153" y="121"/>
                  </a:lnTo>
                  <a:lnTo>
                    <a:pt x="156" y="125"/>
                  </a:lnTo>
                  <a:lnTo>
                    <a:pt x="160" y="129"/>
                  </a:lnTo>
                  <a:lnTo>
                    <a:pt x="164" y="137"/>
                  </a:lnTo>
                  <a:lnTo>
                    <a:pt x="168" y="141"/>
                  </a:lnTo>
                  <a:lnTo>
                    <a:pt x="172" y="148"/>
                  </a:lnTo>
                  <a:lnTo>
                    <a:pt x="172" y="141"/>
                  </a:lnTo>
                  <a:lnTo>
                    <a:pt x="176" y="133"/>
                  </a:lnTo>
                  <a:lnTo>
                    <a:pt x="180" y="141"/>
                  </a:lnTo>
                  <a:lnTo>
                    <a:pt x="184" y="145"/>
                  </a:lnTo>
                  <a:lnTo>
                    <a:pt x="188" y="148"/>
                  </a:lnTo>
                  <a:lnTo>
                    <a:pt x="192" y="152"/>
                  </a:lnTo>
                  <a:lnTo>
                    <a:pt x="195" y="160"/>
                  </a:lnTo>
                  <a:lnTo>
                    <a:pt x="199" y="164"/>
                  </a:lnTo>
                  <a:lnTo>
                    <a:pt x="203" y="172"/>
                  </a:lnTo>
                  <a:lnTo>
                    <a:pt x="207" y="160"/>
                  </a:lnTo>
                  <a:lnTo>
                    <a:pt x="207" y="156"/>
                  </a:lnTo>
                  <a:lnTo>
                    <a:pt x="211" y="164"/>
                  </a:lnTo>
                  <a:lnTo>
                    <a:pt x="215" y="168"/>
                  </a:lnTo>
                  <a:lnTo>
                    <a:pt x="219" y="172"/>
                  </a:lnTo>
                  <a:lnTo>
                    <a:pt x="223" y="176"/>
                  </a:lnTo>
                  <a:lnTo>
                    <a:pt x="227" y="184"/>
                  </a:lnTo>
                  <a:lnTo>
                    <a:pt x="231" y="187"/>
                  </a:lnTo>
                  <a:lnTo>
                    <a:pt x="234" y="195"/>
                  </a:lnTo>
                  <a:lnTo>
                    <a:pt x="238" y="184"/>
                  </a:lnTo>
                  <a:lnTo>
                    <a:pt x="242" y="180"/>
                  </a:lnTo>
                  <a:lnTo>
                    <a:pt x="242" y="184"/>
                  </a:lnTo>
                  <a:lnTo>
                    <a:pt x="246" y="191"/>
                  </a:lnTo>
                  <a:lnTo>
                    <a:pt x="250" y="195"/>
                  </a:lnTo>
                  <a:lnTo>
                    <a:pt x="254" y="199"/>
                  </a:lnTo>
                  <a:lnTo>
                    <a:pt x="258" y="207"/>
                  </a:lnTo>
                  <a:lnTo>
                    <a:pt x="262" y="211"/>
                  </a:lnTo>
                  <a:lnTo>
                    <a:pt x="266" y="215"/>
                  </a:lnTo>
                  <a:lnTo>
                    <a:pt x="270" y="223"/>
                  </a:lnTo>
                  <a:lnTo>
                    <a:pt x="273" y="211"/>
                  </a:lnTo>
                  <a:lnTo>
                    <a:pt x="277" y="207"/>
                  </a:lnTo>
                  <a:lnTo>
                    <a:pt x="277" y="215"/>
                  </a:lnTo>
                  <a:lnTo>
                    <a:pt x="281" y="219"/>
                  </a:lnTo>
                  <a:lnTo>
                    <a:pt x="285" y="223"/>
                  </a:lnTo>
                  <a:lnTo>
                    <a:pt x="289" y="230"/>
                  </a:lnTo>
                  <a:lnTo>
                    <a:pt x="293" y="234"/>
                  </a:lnTo>
                  <a:lnTo>
                    <a:pt x="297" y="238"/>
                  </a:lnTo>
                  <a:lnTo>
                    <a:pt x="301" y="246"/>
                  </a:lnTo>
                  <a:lnTo>
                    <a:pt x="305" y="250"/>
                  </a:lnTo>
                  <a:lnTo>
                    <a:pt x="309" y="242"/>
                  </a:lnTo>
                  <a:lnTo>
                    <a:pt x="312" y="234"/>
                  </a:lnTo>
                  <a:lnTo>
                    <a:pt x="312" y="242"/>
                  </a:lnTo>
                  <a:lnTo>
                    <a:pt x="316" y="246"/>
                  </a:lnTo>
                  <a:lnTo>
                    <a:pt x="320" y="254"/>
                  </a:lnTo>
                  <a:lnTo>
                    <a:pt x="324" y="258"/>
                  </a:lnTo>
                  <a:lnTo>
                    <a:pt x="328" y="262"/>
                  </a:lnTo>
                  <a:lnTo>
                    <a:pt x="332" y="265"/>
                  </a:lnTo>
                  <a:lnTo>
                    <a:pt x="336" y="273"/>
                  </a:lnTo>
                  <a:lnTo>
                    <a:pt x="340" y="265"/>
                  </a:lnTo>
                  <a:lnTo>
                    <a:pt x="344" y="258"/>
                  </a:lnTo>
                  <a:lnTo>
                    <a:pt x="348" y="265"/>
                  </a:lnTo>
                  <a:lnTo>
                    <a:pt x="348" y="269"/>
                  </a:lnTo>
                  <a:lnTo>
                    <a:pt x="351" y="273"/>
                  </a:lnTo>
                  <a:lnTo>
                    <a:pt x="355" y="281"/>
                  </a:lnTo>
                  <a:lnTo>
                    <a:pt x="359" y="285"/>
                  </a:lnTo>
                  <a:lnTo>
                    <a:pt x="363" y="293"/>
                  </a:lnTo>
                  <a:lnTo>
                    <a:pt x="367" y="285"/>
                  </a:lnTo>
                  <a:lnTo>
                    <a:pt x="371" y="277"/>
                  </a:lnTo>
                  <a:lnTo>
                    <a:pt x="375" y="285"/>
                  </a:lnTo>
                  <a:lnTo>
                    <a:pt x="379" y="289"/>
                  </a:lnTo>
                  <a:lnTo>
                    <a:pt x="383" y="293"/>
                  </a:lnTo>
                  <a:lnTo>
                    <a:pt x="383" y="297"/>
                  </a:lnTo>
                  <a:lnTo>
                    <a:pt x="387" y="304"/>
                  </a:lnTo>
                  <a:lnTo>
                    <a:pt x="390" y="308"/>
                  </a:lnTo>
                  <a:lnTo>
                    <a:pt x="394" y="304"/>
                  </a:lnTo>
                  <a:lnTo>
                    <a:pt x="398" y="297"/>
                  </a:lnTo>
                  <a:lnTo>
                    <a:pt x="402" y="301"/>
                  </a:lnTo>
                  <a:lnTo>
                    <a:pt x="406" y="304"/>
                  </a:lnTo>
                  <a:lnTo>
                    <a:pt x="410" y="312"/>
                  </a:lnTo>
                  <a:lnTo>
                    <a:pt x="414" y="316"/>
                  </a:lnTo>
                  <a:lnTo>
                    <a:pt x="418" y="320"/>
                  </a:lnTo>
                  <a:lnTo>
                    <a:pt x="418" y="328"/>
                  </a:lnTo>
                  <a:lnTo>
                    <a:pt x="422" y="332"/>
                  </a:lnTo>
                  <a:lnTo>
                    <a:pt x="426" y="332"/>
                  </a:lnTo>
                  <a:lnTo>
                    <a:pt x="429" y="324"/>
                  </a:lnTo>
                  <a:lnTo>
                    <a:pt x="433" y="324"/>
                  </a:lnTo>
                  <a:lnTo>
                    <a:pt x="437" y="328"/>
                  </a:lnTo>
                  <a:lnTo>
                    <a:pt x="441" y="336"/>
                  </a:lnTo>
                  <a:lnTo>
                    <a:pt x="445" y="340"/>
                  </a:lnTo>
                  <a:lnTo>
                    <a:pt x="449" y="343"/>
                  </a:lnTo>
                </a:path>
              </a:pathLst>
            </a:custGeom>
            <a:noFill/>
            <a:ln w="16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180"/>
            <p:cNvSpPr>
              <a:spLocks/>
            </p:cNvSpPr>
            <p:nvPr/>
          </p:nvSpPr>
          <p:spPr bwMode="auto">
            <a:xfrm>
              <a:off x="46786800" y="11180763"/>
              <a:ext cx="149225" cy="117475"/>
            </a:xfrm>
            <a:custGeom>
              <a:avLst/>
              <a:gdLst>
                <a:gd name="T0" fmla="*/ 0 w 94"/>
                <a:gd name="T1" fmla="*/ 7 h 74"/>
                <a:gd name="T2" fmla="*/ 4 w 94"/>
                <a:gd name="T3" fmla="*/ 15 h 74"/>
                <a:gd name="T4" fmla="*/ 4 w 94"/>
                <a:gd name="T5" fmla="*/ 7 h 74"/>
                <a:gd name="T6" fmla="*/ 8 w 94"/>
                <a:gd name="T7" fmla="*/ 0 h 74"/>
                <a:gd name="T8" fmla="*/ 12 w 94"/>
                <a:gd name="T9" fmla="*/ 7 h 74"/>
                <a:gd name="T10" fmla="*/ 16 w 94"/>
                <a:gd name="T11" fmla="*/ 11 h 74"/>
                <a:gd name="T12" fmla="*/ 19 w 94"/>
                <a:gd name="T13" fmla="*/ 15 h 74"/>
                <a:gd name="T14" fmla="*/ 23 w 94"/>
                <a:gd name="T15" fmla="*/ 19 h 74"/>
                <a:gd name="T16" fmla="*/ 27 w 94"/>
                <a:gd name="T17" fmla="*/ 27 h 74"/>
                <a:gd name="T18" fmla="*/ 31 w 94"/>
                <a:gd name="T19" fmla="*/ 31 h 74"/>
                <a:gd name="T20" fmla="*/ 35 w 94"/>
                <a:gd name="T21" fmla="*/ 39 h 74"/>
                <a:gd name="T22" fmla="*/ 39 w 94"/>
                <a:gd name="T23" fmla="*/ 31 h 74"/>
                <a:gd name="T24" fmla="*/ 39 w 94"/>
                <a:gd name="T25" fmla="*/ 23 h 74"/>
                <a:gd name="T26" fmla="*/ 43 w 94"/>
                <a:gd name="T27" fmla="*/ 27 h 74"/>
                <a:gd name="T28" fmla="*/ 47 w 94"/>
                <a:gd name="T29" fmla="*/ 35 h 74"/>
                <a:gd name="T30" fmla="*/ 51 w 94"/>
                <a:gd name="T31" fmla="*/ 39 h 74"/>
                <a:gd name="T32" fmla="*/ 55 w 94"/>
                <a:gd name="T33" fmla="*/ 43 h 74"/>
                <a:gd name="T34" fmla="*/ 58 w 94"/>
                <a:gd name="T35" fmla="*/ 50 h 74"/>
                <a:gd name="T36" fmla="*/ 62 w 94"/>
                <a:gd name="T37" fmla="*/ 43 h 74"/>
                <a:gd name="T38" fmla="*/ 66 w 94"/>
                <a:gd name="T39" fmla="*/ 35 h 74"/>
                <a:gd name="T40" fmla="*/ 70 w 94"/>
                <a:gd name="T41" fmla="*/ 43 h 74"/>
                <a:gd name="T42" fmla="*/ 74 w 94"/>
                <a:gd name="T43" fmla="*/ 46 h 74"/>
                <a:gd name="T44" fmla="*/ 74 w 94"/>
                <a:gd name="T45" fmla="*/ 50 h 74"/>
                <a:gd name="T46" fmla="*/ 78 w 94"/>
                <a:gd name="T47" fmla="*/ 58 h 74"/>
                <a:gd name="T48" fmla="*/ 82 w 94"/>
                <a:gd name="T49" fmla="*/ 62 h 74"/>
                <a:gd name="T50" fmla="*/ 86 w 94"/>
                <a:gd name="T51" fmla="*/ 66 h 74"/>
                <a:gd name="T52" fmla="*/ 90 w 94"/>
                <a:gd name="T53" fmla="*/ 74 h 74"/>
                <a:gd name="T54" fmla="*/ 94 w 94"/>
                <a:gd name="T55" fmla="*/ 6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74">
                  <a:moveTo>
                    <a:pt x="0" y="7"/>
                  </a:moveTo>
                  <a:lnTo>
                    <a:pt x="4" y="15"/>
                  </a:lnTo>
                  <a:lnTo>
                    <a:pt x="4" y="7"/>
                  </a:lnTo>
                  <a:lnTo>
                    <a:pt x="8" y="0"/>
                  </a:lnTo>
                  <a:lnTo>
                    <a:pt x="12" y="7"/>
                  </a:lnTo>
                  <a:lnTo>
                    <a:pt x="16" y="11"/>
                  </a:lnTo>
                  <a:lnTo>
                    <a:pt x="19" y="15"/>
                  </a:lnTo>
                  <a:lnTo>
                    <a:pt x="23" y="19"/>
                  </a:lnTo>
                  <a:lnTo>
                    <a:pt x="27" y="27"/>
                  </a:lnTo>
                  <a:lnTo>
                    <a:pt x="31" y="31"/>
                  </a:lnTo>
                  <a:lnTo>
                    <a:pt x="35" y="39"/>
                  </a:lnTo>
                  <a:lnTo>
                    <a:pt x="39" y="31"/>
                  </a:lnTo>
                  <a:lnTo>
                    <a:pt x="39" y="23"/>
                  </a:lnTo>
                  <a:lnTo>
                    <a:pt x="43" y="27"/>
                  </a:lnTo>
                  <a:lnTo>
                    <a:pt x="47" y="35"/>
                  </a:lnTo>
                  <a:lnTo>
                    <a:pt x="51" y="39"/>
                  </a:lnTo>
                  <a:lnTo>
                    <a:pt x="55" y="43"/>
                  </a:lnTo>
                  <a:lnTo>
                    <a:pt x="58" y="50"/>
                  </a:lnTo>
                  <a:lnTo>
                    <a:pt x="62" y="43"/>
                  </a:lnTo>
                  <a:lnTo>
                    <a:pt x="66" y="35"/>
                  </a:lnTo>
                  <a:lnTo>
                    <a:pt x="70" y="43"/>
                  </a:lnTo>
                  <a:lnTo>
                    <a:pt x="74" y="46"/>
                  </a:lnTo>
                  <a:lnTo>
                    <a:pt x="74" y="50"/>
                  </a:lnTo>
                  <a:lnTo>
                    <a:pt x="78" y="58"/>
                  </a:lnTo>
                  <a:lnTo>
                    <a:pt x="82" y="62"/>
                  </a:lnTo>
                  <a:lnTo>
                    <a:pt x="86" y="66"/>
                  </a:lnTo>
                  <a:lnTo>
                    <a:pt x="90" y="74"/>
                  </a:lnTo>
                  <a:lnTo>
                    <a:pt x="94" y="66"/>
                  </a:lnTo>
                </a:path>
              </a:pathLst>
            </a:custGeom>
            <a:noFill/>
            <a:ln w="16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Rectangle 181"/>
            <p:cNvSpPr>
              <a:spLocks noChangeArrowheads="1"/>
            </p:cNvSpPr>
            <p:nvPr/>
          </p:nvSpPr>
          <p:spPr bwMode="auto">
            <a:xfrm>
              <a:off x="47728188" y="13123862"/>
              <a:ext cx="811212" cy="43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Pixels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6" name="Rectangle 182"/>
            <p:cNvSpPr>
              <a:spLocks noChangeArrowheads="1"/>
            </p:cNvSpPr>
            <p:nvPr/>
          </p:nvSpPr>
          <p:spPr bwMode="auto">
            <a:xfrm rot="16200000">
              <a:off x="41722675" y="11393488"/>
              <a:ext cx="1566863" cy="43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Depth (mm)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7" name="Rectangle 183"/>
            <p:cNvSpPr>
              <a:spLocks noChangeArrowheads="1"/>
            </p:cNvSpPr>
            <p:nvPr/>
          </p:nvSpPr>
          <p:spPr bwMode="auto">
            <a:xfrm>
              <a:off x="43214925" y="13266738"/>
              <a:ext cx="61912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8" name="Rectangle 184"/>
            <p:cNvSpPr>
              <a:spLocks noChangeArrowheads="1"/>
            </p:cNvSpPr>
            <p:nvPr/>
          </p:nvSpPr>
          <p:spPr bwMode="auto">
            <a:xfrm>
              <a:off x="47678975" y="9953626"/>
              <a:ext cx="61912" cy="11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9" name="Rectangle 185"/>
            <p:cNvSpPr>
              <a:spLocks noChangeArrowheads="1"/>
            </p:cNvSpPr>
            <p:nvPr/>
          </p:nvSpPr>
          <p:spPr bwMode="auto">
            <a:xfrm>
              <a:off x="43740388" y="12177713"/>
              <a:ext cx="1831975" cy="32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Our XOR-04 Codes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44" name="Line 186"/>
            <p:cNvSpPr>
              <a:spLocks noChangeShapeType="1"/>
            </p:cNvSpPr>
            <p:nvPr/>
          </p:nvSpPr>
          <p:spPr bwMode="auto">
            <a:xfrm>
              <a:off x="43387963" y="12307888"/>
              <a:ext cx="315912" cy="0"/>
            </a:xfrm>
            <a:prstGeom prst="line">
              <a:avLst/>
            </a:prstGeom>
            <a:noFill/>
            <a:ln w="16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45" name="Rectangle 187"/>
            <p:cNvSpPr>
              <a:spLocks noChangeArrowheads="1"/>
            </p:cNvSpPr>
            <p:nvPr/>
          </p:nvSpPr>
          <p:spPr bwMode="auto">
            <a:xfrm>
              <a:off x="43740388" y="12542838"/>
              <a:ext cx="2446337" cy="32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Conventional Gray Codes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46" name="Line 188"/>
            <p:cNvSpPr>
              <a:spLocks noChangeShapeType="1"/>
            </p:cNvSpPr>
            <p:nvPr/>
          </p:nvSpPr>
          <p:spPr bwMode="auto">
            <a:xfrm>
              <a:off x="43387963" y="12673013"/>
              <a:ext cx="315912" cy="0"/>
            </a:xfrm>
            <a:prstGeom prst="line">
              <a:avLst/>
            </a:prstGeom>
            <a:noFill/>
            <a:ln w="16" cap="flat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47" name="Rectangle 189"/>
            <p:cNvSpPr>
              <a:spLocks noChangeArrowheads="1"/>
            </p:cNvSpPr>
            <p:nvPr/>
          </p:nvSpPr>
          <p:spPr bwMode="auto">
            <a:xfrm>
              <a:off x="43740388" y="12901613"/>
              <a:ext cx="1374775" cy="328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Palatino Linotype" pitchFamily="18" charset="0"/>
                  <a:cs typeface="Arial" pitchFamily="34" charset="0"/>
                </a:rPr>
                <a:t>Ground Truth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48" name="Line 190"/>
            <p:cNvSpPr>
              <a:spLocks noChangeShapeType="1"/>
            </p:cNvSpPr>
            <p:nvPr/>
          </p:nvSpPr>
          <p:spPr bwMode="auto">
            <a:xfrm>
              <a:off x="43387963" y="13031788"/>
              <a:ext cx="315912" cy="0"/>
            </a:xfrm>
            <a:prstGeom prst="line">
              <a:avLst/>
            </a:prstGeom>
            <a:noFill/>
            <a:ln w="16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6" name="TextBox 585"/>
          <p:cNvSpPr txBox="1"/>
          <p:nvPr/>
        </p:nvSpPr>
        <p:spPr>
          <a:xfrm>
            <a:off x="0" y="26132848"/>
            <a:ext cx="49377600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Error Detection and Correction for Reconstructing Challenging Scenes</a:t>
            </a:r>
            <a:endParaRPr lang="en-US" sz="7200" b="1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7" name="TextBox 596"/>
          <p:cNvSpPr txBox="1"/>
          <p:nvPr/>
        </p:nvSpPr>
        <p:spPr>
          <a:xfrm>
            <a:off x="7697851" y="27736800"/>
            <a:ext cx="904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Consensus-checking among the Code Ensemble</a:t>
            </a:r>
            <a:endParaRPr lang="en-US" sz="36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8" name="Picture 4" descr="C:\mohit\sl\10-28-2010\data\ConicalLampIteration\Results\Processed\DepthMapColumns-Combined-iter1-Masked.tiff"/>
          <p:cNvPicPr>
            <a:picLocks noChangeAspect="1" noChangeArrowheads="1"/>
          </p:cNvPicPr>
          <p:nvPr/>
        </p:nvPicPr>
        <p:blipFill>
          <a:blip r:embed="rId86"/>
          <a:srcRect/>
          <a:stretch>
            <a:fillRect/>
          </a:stretch>
        </p:blipFill>
        <p:spPr bwMode="auto">
          <a:xfrm>
            <a:off x="18323621" y="28599178"/>
            <a:ext cx="3493307" cy="3227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02" name="TextBox 8"/>
          <p:cNvSpPr txBox="1">
            <a:spLocks noChangeArrowheads="1"/>
          </p:cNvSpPr>
          <p:nvPr/>
        </p:nvSpPr>
        <p:spPr bwMode="auto">
          <a:xfrm>
            <a:off x="8750918" y="31775400"/>
            <a:ext cx="3494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Conventional Gray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3" name="TextBox 8"/>
          <p:cNvSpPr txBox="1">
            <a:spLocks noChangeArrowheads="1"/>
          </p:cNvSpPr>
          <p:nvPr/>
        </p:nvSpPr>
        <p:spPr bwMode="auto">
          <a:xfrm>
            <a:off x="12389468" y="31775400"/>
            <a:ext cx="3494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Max min-SW Gray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" name="TextBox 8"/>
          <p:cNvSpPr txBox="1">
            <a:spLocks noChangeArrowheads="1"/>
          </p:cNvSpPr>
          <p:nvPr/>
        </p:nvSpPr>
        <p:spPr bwMode="auto">
          <a:xfrm>
            <a:off x="8740048" y="35610225"/>
            <a:ext cx="3494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XOR-04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5" name="TextBox 8"/>
          <p:cNvSpPr txBox="1">
            <a:spLocks noChangeArrowheads="1"/>
          </p:cNvSpPr>
          <p:nvPr/>
        </p:nvSpPr>
        <p:spPr bwMode="auto">
          <a:xfrm>
            <a:off x="12378598" y="35610225"/>
            <a:ext cx="34943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XOR-02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6" name="TextBox 8"/>
          <p:cNvSpPr txBox="1">
            <a:spLocks noChangeArrowheads="1"/>
          </p:cNvSpPr>
          <p:nvPr/>
        </p:nvSpPr>
        <p:spPr bwMode="auto">
          <a:xfrm>
            <a:off x="17655448" y="31775400"/>
            <a:ext cx="47473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Depth from Code Ensemble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7" name="Straight Arrow Connector 606"/>
          <p:cNvCxnSpPr/>
          <p:nvPr/>
        </p:nvCxnSpPr>
        <p:spPr>
          <a:xfrm>
            <a:off x="16436248" y="30270244"/>
            <a:ext cx="1320800" cy="0"/>
          </a:xfrm>
          <a:prstGeom prst="straightConnector1">
            <a:avLst/>
          </a:prstGeom>
          <a:ln w="79375">
            <a:solidFill>
              <a:srgbClr val="0D1D3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8" name="TextBox 8"/>
          <p:cNvSpPr txBox="1">
            <a:spLocks noChangeArrowheads="1"/>
          </p:cNvSpPr>
          <p:nvPr/>
        </p:nvSpPr>
        <p:spPr bwMode="auto">
          <a:xfrm>
            <a:off x="15521848" y="29032200"/>
            <a:ext cx="31475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Any Two      Codes Agree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9" name="Straight Arrow Connector 608"/>
          <p:cNvCxnSpPr/>
          <p:nvPr/>
        </p:nvCxnSpPr>
        <p:spPr>
          <a:xfrm>
            <a:off x="16436248" y="34156444"/>
            <a:ext cx="1320800" cy="0"/>
          </a:xfrm>
          <a:prstGeom prst="straightConnector1">
            <a:avLst/>
          </a:prstGeom>
          <a:ln w="79375">
            <a:solidFill>
              <a:srgbClr val="0D1D3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0" name="TextBox 8"/>
          <p:cNvSpPr txBox="1">
            <a:spLocks noChangeArrowheads="1"/>
          </p:cNvSpPr>
          <p:nvPr/>
        </p:nvSpPr>
        <p:spPr bwMode="auto">
          <a:xfrm>
            <a:off x="15762129" y="32994600"/>
            <a:ext cx="2667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All Codes Different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2" name="Rectangle 611"/>
          <p:cNvSpPr/>
          <p:nvPr/>
        </p:nvSpPr>
        <p:spPr>
          <a:xfrm>
            <a:off x="18269689" y="32398500"/>
            <a:ext cx="3576759" cy="32837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3" name="TextBox 612"/>
          <p:cNvSpPr txBox="1">
            <a:spLocks noChangeArrowheads="1"/>
          </p:cNvSpPr>
          <p:nvPr/>
        </p:nvSpPr>
        <p:spPr bwMode="auto">
          <a:xfrm>
            <a:off x="31250697" y="35621893"/>
            <a:ext cx="3534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Depth Map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" name="TextBox 613"/>
          <p:cNvSpPr txBox="1">
            <a:spLocks noChangeArrowheads="1"/>
          </p:cNvSpPr>
          <p:nvPr/>
        </p:nvSpPr>
        <p:spPr bwMode="auto">
          <a:xfrm>
            <a:off x="26424023" y="31773912"/>
            <a:ext cx="3534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Projection Mask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" name="TextBox 614"/>
          <p:cNvSpPr txBox="1">
            <a:spLocks noChangeArrowheads="1"/>
          </p:cNvSpPr>
          <p:nvPr/>
        </p:nvSpPr>
        <p:spPr bwMode="auto">
          <a:xfrm>
            <a:off x="31250697" y="31785580"/>
            <a:ext cx="3534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Projection Mask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" name="TextBox 615"/>
          <p:cNvSpPr txBox="1">
            <a:spLocks noChangeArrowheads="1"/>
          </p:cNvSpPr>
          <p:nvPr/>
        </p:nvSpPr>
        <p:spPr bwMode="auto">
          <a:xfrm>
            <a:off x="26444160" y="28699730"/>
            <a:ext cx="3534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First Iteration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7" name="TextBox 616"/>
          <p:cNvSpPr txBox="1">
            <a:spLocks noChangeArrowheads="1"/>
          </p:cNvSpPr>
          <p:nvPr/>
        </p:nvSpPr>
        <p:spPr bwMode="auto">
          <a:xfrm>
            <a:off x="31270834" y="28711398"/>
            <a:ext cx="3534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Second Iteration</a:t>
            </a:r>
            <a:endParaRPr lang="en-US" sz="32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8" name="TextBox 617"/>
          <p:cNvSpPr txBox="1">
            <a:spLocks noChangeArrowheads="1"/>
          </p:cNvSpPr>
          <p:nvPr/>
        </p:nvSpPr>
        <p:spPr bwMode="auto">
          <a:xfrm>
            <a:off x="25146000" y="27736800"/>
            <a:ext cx="111282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Reducing </a:t>
            </a:r>
            <a:r>
              <a:rPr lang="en-US" sz="3600" dirty="0" err="1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interreflections</a:t>
            </a:r>
            <a:r>
              <a:rPr lang="en-US" sz="36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 iteratively [</a:t>
            </a:r>
            <a:r>
              <a:rPr lang="en-US" sz="3600" dirty="0" err="1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36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 et al]</a:t>
            </a:r>
            <a:endParaRPr lang="en-US" sz="36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1" name="Rectangle 620"/>
          <p:cNvSpPr/>
          <p:nvPr/>
        </p:nvSpPr>
        <p:spPr>
          <a:xfrm>
            <a:off x="39845193" y="27508200"/>
            <a:ext cx="8273184" cy="8844267"/>
          </a:xfrm>
          <a:prstGeom prst="rect">
            <a:avLst/>
          </a:prstGeom>
          <a:noFill/>
          <a:ln w="53975">
            <a:solidFill>
              <a:srgbClr val="0D1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1D31"/>
              </a:solidFill>
            </a:endParaRPr>
          </a:p>
        </p:txBody>
      </p:sp>
      <p:sp>
        <p:nvSpPr>
          <p:cNvPr id="622" name="TextBox 621"/>
          <p:cNvSpPr txBox="1"/>
          <p:nvPr/>
        </p:nvSpPr>
        <p:spPr>
          <a:xfrm>
            <a:off x="40919400" y="27127200"/>
            <a:ext cx="60898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Comparison of Reconstructions</a:t>
            </a:r>
            <a:endParaRPr lang="en-US" sz="3600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7370" name="Straight Connector 57369"/>
          <p:cNvCxnSpPr/>
          <p:nvPr/>
        </p:nvCxnSpPr>
        <p:spPr>
          <a:xfrm>
            <a:off x="15601950" y="3962400"/>
            <a:ext cx="0" cy="108173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/>
          <p:cNvCxnSpPr/>
          <p:nvPr/>
        </p:nvCxnSpPr>
        <p:spPr>
          <a:xfrm>
            <a:off x="30180213" y="14757497"/>
            <a:ext cx="0" cy="116403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TextBox 17"/>
          <p:cNvSpPr txBox="1">
            <a:spLocks noChangeArrowheads="1"/>
          </p:cNvSpPr>
          <p:nvPr/>
        </p:nvSpPr>
        <p:spPr bwMode="auto">
          <a:xfrm>
            <a:off x="16268116" y="9854625"/>
            <a:ext cx="9411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Errors due to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interreflections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and sub-surface scattering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7" name="Straight Arrow Connector 336"/>
          <p:cNvCxnSpPr/>
          <p:nvPr/>
        </p:nvCxnSpPr>
        <p:spPr>
          <a:xfrm flipH="1">
            <a:off x="18323622" y="10637256"/>
            <a:ext cx="828512" cy="487944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Arrow Connector 339"/>
          <p:cNvCxnSpPr/>
          <p:nvPr/>
        </p:nvCxnSpPr>
        <p:spPr>
          <a:xfrm flipH="1">
            <a:off x="21377538" y="10464503"/>
            <a:ext cx="1659806" cy="2032297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Arrow Connector 342"/>
          <p:cNvCxnSpPr/>
          <p:nvPr/>
        </p:nvCxnSpPr>
        <p:spPr>
          <a:xfrm>
            <a:off x="23097905" y="10510632"/>
            <a:ext cx="641858" cy="355677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72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Rectangle 950"/>
          <p:cNvSpPr/>
          <p:nvPr/>
        </p:nvSpPr>
        <p:spPr>
          <a:xfrm>
            <a:off x="0" y="25755600"/>
            <a:ext cx="49377600" cy="10817352"/>
          </a:xfrm>
          <a:prstGeom prst="rect">
            <a:avLst/>
          </a:prstGeom>
          <a:solidFill>
            <a:schemeClr val="accent5">
              <a:lumMod val="20000"/>
              <a:lumOff val="80000"/>
              <a:alpha val="3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0" name="Rectangle 1089"/>
          <p:cNvSpPr/>
          <p:nvPr/>
        </p:nvSpPr>
        <p:spPr>
          <a:xfrm>
            <a:off x="0" y="14782800"/>
            <a:ext cx="49377600" cy="10972800"/>
          </a:xfrm>
          <a:prstGeom prst="rect">
            <a:avLst/>
          </a:prstGeom>
          <a:solidFill>
            <a:schemeClr val="accent3">
              <a:lumMod val="20000"/>
              <a:lumOff val="80000"/>
              <a:alpha val="3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0" y="3962400"/>
            <a:ext cx="49377600" cy="10817352"/>
          </a:xfrm>
          <a:prstGeom prst="rect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0" y="0"/>
            <a:ext cx="49377600" cy="3962400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TextBox 3"/>
          <p:cNvSpPr txBox="1">
            <a:spLocks noChangeArrowheads="1"/>
          </p:cNvSpPr>
          <p:nvPr/>
        </p:nvSpPr>
        <p:spPr bwMode="auto">
          <a:xfrm>
            <a:off x="0" y="0"/>
            <a:ext cx="49377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91161" tIns="245580" rIns="491161" bIns="245580">
            <a:spAutoFit/>
          </a:bodyPr>
          <a:lstStyle/>
          <a:p>
            <a:pPr algn="ctr"/>
            <a:r>
              <a:rPr lang="en-US" sz="12000" dirty="0" smtClean="0">
                <a:latin typeface="Times New Roman" pitchFamily="18" charset="0"/>
                <a:cs typeface="Times New Roman" pitchFamily="18" charset="0"/>
              </a:rPr>
              <a:t>Structured Light 3D Scanning Under Global Illumination </a:t>
            </a:r>
            <a:endParaRPr lang="en-US" sz="1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97" name="Picture 7" descr="C:\Documents and Settings\mohitg\Desktop\cvpr08 poster\ri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533400"/>
            <a:ext cx="15240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" name="Picture 1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895600"/>
            <a:ext cx="5334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Box 95"/>
          <p:cNvSpPr txBox="1"/>
          <p:nvPr/>
        </p:nvSpPr>
        <p:spPr>
          <a:xfrm>
            <a:off x="6858000" y="2133600"/>
            <a:ext cx="69342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Mohit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Gupta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9413200" y="2133600"/>
            <a:ext cx="134874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Srinivasa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G.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Narasimhan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007600" y="2133600"/>
            <a:ext cx="134874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Amit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Agrawal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8516600" y="2133600"/>
            <a:ext cx="13487400" cy="1727200"/>
          </a:xfrm>
          <a:prstGeom prst="rect">
            <a:avLst/>
          </a:prstGeom>
          <a:noFill/>
        </p:spPr>
        <p:txBody>
          <a:bodyPr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Ashok </a:t>
            </a:r>
            <a:r>
              <a:rPr lang="en-US" sz="8000" dirty="0" err="1" smtClean="0">
                <a:latin typeface="Times New Roman" pitchFamily="18" charset="0"/>
                <a:cs typeface="Times New Roman" pitchFamily="18" charset="0"/>
              </a:rPr>
              <a:t>Veeraraghavan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5" cstate="print"/>
          <a:srcRect b="24476"/>
          <a:stretch>
            <a:fillRect/>
          </a:stretch>
        </p:blipFill>
        <p:spPr bwMode="auto">
          <a:xfrm>
            <a:off x="43357800" y="9144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0" y="25679400"/>
            <a:ext cx="49377600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Error Detection and Correction</a:t>
            </a:r>
            <a:endParaRPr lang="en-US" sz="7200" b="1" dirty="0">
              <a:solidFill>
                <a:srgbClr val="0D1D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4630400"/>
            <a:ext cx="49377600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293315"/>
                </a:solidFill>
                <a:latin typeface="Times New Roman" pitchFamily="18" charset="0"/>
                <a:cs typeface="Times New Roman" pitchFamily="18" charset="0"/>
              </a:rPr>
              <a:t>Reconstructing General Scenes</a:t>
            </a:r>
            <a:endParaRPr lang="en-US" sz="7200" b="1" dirty="0">
              <a:solidFill>
                <a:srgbClr val="29331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57200" y="26910130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D1D31"/>
                </a:solidFill>
                <a:latin typeface="Times New Roman" pitchFamily="18" charset="0"/>
                <a:cs typeface="Times New Roman" pitchFamily="18" charset="0"/>
              </a:rPr>
              <a:t>Lamp made of shiny brushed metal</a:t>
            </a:r>
          </a:p>
        </p:txBody>
      </p:sp>
      <p:pic>
        <p:nvPicPr>
          <p:cNvPr id="23" name="Picture 2" descr="C:\Documents and Settings\mohit\Desktop\Papers and Thesis\SLUnderGLT-CVPR\Figures\ConicalLamp\3DVisualization\Figures\Slide1.BMP"/>
          <p:cNvPicPr>
            <a:picLocks noChangeAspect="1" noChangeArrowheads="1"/>
          </p:cNvPicPr>
          <p:nvPr/>
        </p:nvPicPr>
        <p:blipFill>
          <a:blip r:embed="rId6"/>
          <a:srcRect r="1935" b="3846"/>
          <a:stretch>
            <a:fillRect/>
          </a:stretch>
        </p:blipFill>
        <p:spPr bwMode="auto">
          <a:xfrm>
            <a:off x="2362200" y="27556242"/>
            <a:ext cx="4724400" cy="466248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905000" y="27533757"/>
            <a:ext cx="563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D1D31"/>
                </a:solidFill>
                <a:latin typeface="+mj-lt"/>
              </a:rPr>
              <a:t>Strong and high-frequency inter-reflections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4355432" y="28677919"/>
            <a:ext cx="2209800" cy="1447800"/>
          </a:xfrm>
          <a:prstGeom prst="straightConnector1">
            <a:avLst/>
          </a:prstGeom>
          <a:ln w="38100">
            <a:solidFill>
              <a:srgbClr val="F8A66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2552700" y="28792219"/>
            <a:ext cx="2362200" cy="1219200"/>
          </a:xfrm>
          <a:prstGeom prst="straightConnector1">
            <a:avLst/>
          </a:prstGeom>
          <a:ln w="38100">
            <a:solidFill>
              <a:srgbClr val="F8A66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66800" y="3882448"/>
            <a:ext cx="14173200" cy="1603952"/>
          </a:xfrm>
          <a:prstGeom prst="rect">
            <a:avLst/>
          </a:prstGeom>
          <a:noFill/>
        </p:spPr>
        <p:txBody>
          <a:bodyPr wrap="square" lIns="491161" tIns="245580" rIns="491161" bIns="245580">
            <a:spAutoFit/>
          </a:bodyPr>
          <a:lstStyle/>
          <a:p>
            <a:pPr algn="ctr" defTabSz="491160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512603"/>
                </a:solidFill>
                <a:latin typeface="Times New Roman" pitchFamily="18" charset="0"/>
                <a:cs typeface="Times New Roman" pitchFamily="18" charset="0"/>
              </a:rPr>
              <a:t>Global Illumination</a:t>
            </a:r>
            <a:endParaRPr lang="en-US" sz="7200" b="1" dirty="0">
              <a:solidFill>
                <a:srgbClr val="51260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C:\mohit\sl\10-28-2010\data\ConicalLampIteration\Results\Processed\DepthMapColumns-RegularGray-iter1-Masked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4712" y="32470925"/>
            <a:ext cx="3849688" cy="355901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457200" y="33850322"/>
            <a:ext cx="426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Regular Gray </a:t>
            </a:r>
            <a:r>
              <a:rPr lang="en-US" sz="2000" dirty="0" smtClean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11 images)</a:t>
            </a:r>
          </a:p>
        </p:txBody>
      </p:sp>
      <p:pic>
        <p:nvPicPr>
          <p:cNvPr id="30" name="Picture 4" descr="C:\mohit\sl\10-28-2010\data\ConicalLampIteration\Results\Processed\DepthMapColumns-Combined-iter1-Masked.tif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52340" y="32470925"/>
            <a:ext cx="3863059" cy="356948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5128540" y="33922373"/>
            <a:ext cx="3962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Our Ensemble Codes </a:t>
            </a:r>
            <a:r>
              <a:rPr lang="en-US" sz="2000" dirty="0" smtClean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41 images)</a:t>
            </a:r>
          </a:p>
        </p:txBody>
      </p:sp>
      <p:pic>
        <p:nvPicPr>
          <p:cNvPr id="32" name="Picture 4" descr="J:\Laptop-Windows-11-21-2010\Research\SLUnderGLT\Experiments\10-28-2010\data\ConicalLampIteration\Results\Processed\DepthMapColumns-XOR02-iter1-Masked.tif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31633985"/>
            <a:ext cx="3541295" cy="337402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J:\Laptop-Windows-11-21-2010\Research\SLUnderGLT\Experiments\10-28-2010\data\ConicalLampIteration\Results\Processed\DepthMapColumns-XOR04-iter1-Masked.tif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1681507"/>
            <a:ext cx="3535286" cy="336830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J:\Laptop-Windows-11-21-2010\Research\SLUnderGLT\Experiments\10-28-2010\data\ConicalLampIteration\Results\Processed\DepthMapColumns-GoddynGray-iter1-Masked.tif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27850990"/>
            <a:ext cx="3541295" cy="337402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J:\Laptop-Windows-11-21-2010\Research\SLUnderGLT\Experiments\10-28-2010\data\ConicalLampIteration\Results\Processed\DepthMapColumns-RegularGray-iter1-Masked.tiff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199" y="27948158"/>
            <a:ext cx="3535286" cy="337402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8"/>
          <p:cNvSpPr txBox="1">
            <a:spLocks noChangeArrowheads="1"/>
          </p:cNvSpPr>
          <p:nvPr/>
        </p:nvSpPr>
        <p:spPr bwMode="auto">
          <a:xfrm>
            <a:off x="22150523" y="34654071"/>
            <a:ext cx="23353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Error </a:t>
            </a:r>
            <a:r>
              <a:rPr lang="en-US" sz="2000" dirty="0" smtClean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map          (</a:t>
            </a:r>
            <a:r>
              <a:rPr lang="en-US" sz="2000" dirty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Red pixels = Error)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96600" y="27660600"/>
            <a:ext cx="8305800" cy="7921752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" descr="C:\Documents and Settings\mohit\Desktop\Research\SLUnderGLT\Experiments\10-28-2010\data\ConicalLampIteration\Results\Processed\ErrorMask-iter1-color.bm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713140" y="29217553"/>
            <a:ext cx="5271059" cy="486905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9" name="Picture 2" descr="J:\Laptop-Windows-11-21-2010\Research\SLUnderGLT\Experiments\10-28-2010\data\ConicalLampIteration\Results\Iter2+3-Mask.bm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600" y="28994350"/>
            <a:ext cx="2514600" cy="187872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10"/>
          <p:cNvSpPr txBox="1">
            <a:spLocks noChangeArrowheads="1"/>
          </p:cNvSpPr>
          <p:nvPr/>
        </p:nvSpPr>
        <p:spPr bwMode="auto">
          <a:xfrm>
            <a:off x="24679275" y="31086792"/>
            <a:ext cx="6391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dirty="0" smtClean="0">
                <a:solidFill>
                  <a:srgbClr val="F8A662"/>
                </a:solidFill>
                <a:latin typeface="Times New Roman" pitchFamily="18" charset="0"/>
                <a:cs typeface="Times New Roman" pitchFamily="18" charset="0"/>
              </a:rPr>
              <a:t>Illumination Mask</a:t>
            </a:r>
            <a:endParaRPr lang="en-US" sz="4800" dirty="0">
              <a:solidFill>
                <a:srgbClr val="F8A66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" descr="J:\Laptop-Windows-11-21-2010\Research\SLUnderGLT\Experiments\10-28-2010\data\ConicalLampIteration\Results\Iter3-Mask.bm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520" y="28741927"/>
            <a:ext cx="4183380" cy="312551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J:\Laptop-Windows-11-21-2010\Research\SLUnderGLT\Experiments\10-28-2010\data\ConicalLampIteration\Results\Iter2-Mask.bm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0" y="31450816"/>
            <a:ext cx="3829050" cy="286078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4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02882 0.20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10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4875 0.1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75" y="9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01215 -0.224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" y="-1125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7083 -0.235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-117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OHITG@FAQIXNNFUVWXYL44" val="30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5165</TotalTime>
  <Words>393</Words>
  <Application>Microsoft Office PowerPoint</Application>
  <PresentationFormat>Custom</PresentationFormat>
  <Paragraphs>134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Columbia University</cp:lastModifiedBy>
  <cp:revision>622</cp:revision>
  <dcterms:created xsi:type="dcterms:W3CDTF">2006-08-16T00:00:00Z</dcterms:created>
  <dcterms:modified xsi:type="dcterms:W3CDTF">2011-04-15T16:32:21Z</dcterms:modified>
</cp:coreProperties>
</file>